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6" r:id="rId5"/>
    <p:sldMasterId id="2147484233" r:id="rId6"/>
  </p:sldMasterIdLst>
  <p:notesMasterIdLst>
    <p:notesMasterId r:id="rId33"/>
  </p:notesMasterIdLst>
  <p:handoutMasterIdLst>
    <p:handoutMasterId r:id="rId34"/>
  </p:handoutMasterIdLst>
  <p:sldIdLst>
    <p:sldId id="1054" r:id="rId7"/>
    <p:sldId id="1145" r:id="rId8"/>
    <p:sldId id="1146" r:id="rId9"/>
    <p:sldId id="1147" r:id="rId10"/>
    <p:sldId id="1148" r:id="rId11"/>
    <p:sldId id="1149" r:id="rId12"/>
    <p:sldId id="1150" r:id="rId13"/>
    <p:sldId id="1151" r:id="rId14"/>
    <p:sldId id="1153" r:id="rId15"/>
    <p:sldId id="1154" r:id="rId16"/>
    <p:sldId id="1155" r:id="rId17"/>
    <p:sldId id="1175" r:id="rId18"/>
    <p:sldId id="1156" r:id="rId19"/>
    <p:sldId id="1157" r:id="rId20"/>
    <p:sldId id="1158" r:id="rId21"/>
    <p:sldId id="1165" r:id="rId22"/>
    <p:sldId id="1166" r:id="rId23"/>
    <p:sldId id="1167" r:id="rId24"/>
    <p:sldId id="1168" r:id="rId25"/>
    <p:sldId id="1171" r:id="rId26"/>
    <p:sldId id="1172" r:id="rId27"/>
    <p:sldId id="1174" r:id="rId28"/>
    <p:sldId id="1144" r:id="rId29"/>
    <p:sldId id="1177" r:id="rId30"/>
    <p:sldId id="1178" r:id="rId31"/>
    <p:sldId id="1076"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3 Template layouts" id="{6DD5C800-9A2C-4823-B056-4AFFC9A97500}">
          <p14:sldIdLst>
            <p14:sldId id="1054"/>
            <p14:sldId id="1145"/>
            <p14:sldId id="1146"/>
            <p14:sldId id="1147"/>
            <p14:sldId id="1148"/>
            <p14:sldId id="1149"/>
            <p14:sldId id="1150"/>
            <p14:sldId id="1151"/>
            <p14:sldId id="1153"/>
            <p14:sldId id="1154"/>
            <p14:sldId id="1155"/>
            <p14:sldId id="1175"/>
            <p14:sldId id="1156"/>
            <p14:sldId id="1157"/>
            <p14:sldId id="1158"/>
            <p14:sldId id="1165"/>
            <p14:sldId id="1166"/>
            <p14:sldId id="1167"/>
            <p14:sldId id="1168"/>
            <p14:sldId id="1171"/>
            <p14:sldId id="1172"/>
            <p14:sldId id="1174"/>
          </p14:sldIdLst>
        </p14:section>
        <p14:section name="Special content" id="{6925D2A1-AD53-4951-AB34-79DFA02CD676}">
          <p14:sldIdLst>
            <p14:sldId id="1144"/>
            <p14:sldId id="1177"/>
            <p14:sldId id="1178"/>
            <p14:sldId id="10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BA00"/>
    <a:srgbClr val="007233"/>
    <a:srgbClr val="0072C6"/>
    <a:srgbClr val="B4009E"/>
    <a:srgbClr val="B0B186"/>
    <a:srgbClr val="FF66FF"/>
    <a:srgbClr val="000000"/>
    <a:srgbClr val="33CCCC"/>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2" autoAdjust="0"/>
    <p:restoredTop sz="96305" autoAdjust="0"/>
  </p:normalViewPr>
  <p:slideViewPr>
    <p:cSldViewPr>
      <p:cViewPr varScale="1">
        <p:scale>
          <a:sx n="46" d="100"/>
          <a:sy n="46" d="100"/>
        </p:scale>
        <p:origin x="60" y="6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230"/>
    </p:cViewPr>
  </p:sorterViewPr>
  <p:notesViewPr>
    <p:cSldViewPr showGuides="1">
      <p:cViewPr>
        <p:scale>
          <a:sx n="41" d="100"/>
          <a:sy n="41" d="100"/>
        </p:scale>
        <p:origin x="-3792" y="-8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805866991605023E-2"/>
          <c:y val="0.16922517821367003"/>
          <c:w val="0.92955671962367181"/>
          <c:h val="0.70076168289614682"/>
        </c:manualLayout>
      </c:layout>
      <c:barChart>
        <c:barDir val="col"/>
        <c:grouping val="clustered"/>
        <c:varyColors val="0"/>
        <c:ser>
          <c:idx val="0"/>
          <c:order val="0"/>
          <c:tx>
            <c:strRef>
              <c:f>Sheet2!$D$1</c:f>
              <c:strCache>
                <c:ptCount val="1"/>
                <c:pt idx="0">
                  <c:v>Space Used GB</c:v>
                </c:pt>
              </c:strCache>
            </c:strRef>
          </c:tx>
          <c:spPr>
            <a:solidFill>
              <a:schemeClr val="accent1">
                <a:shade val="80000"/>
                <a:satMod val="180000"/>
              </a:schemeClr>
            </a:solidFill>
            <a:ln>
              <a:noFill/>
            </a:ln>
            <a:effectLst/>
          </c:spPr>
          <c:invertIfNegative val="0"/>
          <c:dLbls>
            <c:dLbl>
              <c:idx val="0"/>
              <c:tx>
                <c:rich>
                  <a:bodyPr/>
                  <a:lstStyle/>
                  <a:p>
                    <a:fld id="{B17F4AA1-75C8-4BDB-8406-B51D29658F69}" type="VALUE">
                      <a:rPr lang="en-US" smtClean="0"/>
                      <a:pPr/>
                      <a:t>[VALUE]</a:t>
                    </a:fld>
                    <a:r>
                      <a:rPr lang="en-US" dirty="0" smtClean="0"/>
                      <a:t> 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FE3F3A24-99D8-4459-9DBA-3D58AE303943}" type="VALUE">
                      <a:rPr lang="en-US" smtClean="0"/>
                      <a:pPr/>
                      <a:t>[VALUE]</a:t>
                    </a:fld>
                    <a:r>
                      <a:rPr lang="en-US" dirty="0" smtClean="0"/>
                      <a:t> 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613D41DF-CDDC-4C2F-AF5D-CE448A92FAE7}" type="VALUE">
                      <a:rPr lang="en-US" smtClean="0"/>
                      <a:pPr/>
                      <a:t>[VALUE]</a:t>
                    </a:fld>
                    <a:r>
                      <a:rPr lang="en-US" dirty="0" smtClean="0"/>
                      <a:t> 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3"/>
              <c:tx>
                <c:rich>
                  <a:bodyPr/>
                  <a:lstStyle/>
                  <a:p>
                    <a:fld id="{E543D4D2-535E-4C23-984E-FB038D53AE89}" type="VALUE">
                      <a:rPr lang="en-US" smtClean="0"/>
                      <a:pPr/>
                      <a:t>[VALUE]</a:t>
                    </a:fld>
                    <a:r>
                      <a:rPr lang="en-US" dirty="0" smtClean="0"/>
                      <a:t> 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4"/>
              <c:tx>
                <c:rich>
                  <a:bodyPr/>
                  <a:lstStyle/>
                  <a:p>
                    <a:fld id="{F7ED4356-B228-4678-B89C-5FAA9FC4000A}" type="VALUE">
                      <a:rPr lang="en-US" smtClean="0"/>
                      <a:pPr/>
                      <a:t>[VALUE]</a:t>
                    </a:fld>
                    <a:r>
                      <a:rPr lang="en-US" dirty="0" smtClean="0"/>
                      <a:t> 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5"/>
              <c:tx>
                <c:rich>
                  <a:bodyPr/>
                  <a:lstStyle/>
                  <a:p>
                    <a:fld id="{94B786FC-2018-43CC-B87B-46CCEB7D5E76}" type="VALUE">
                      <a:rPr lang="en-US" smtClean="0"/>
                      <a:pPr/>
                      <a:t>[VALUE]</a:t>
                    </a:fld>
                    <a:r>
                      <a:rPr lang="en-US" dirty="0" smtClean="0"/>
                      <a:t> 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Sheet2!$A$2:$A$7</c:f>
              <c:strCache>
                <c:ptCount val="6"/>
                <c:pt idx="0">
                  <c:v>Table with customary indexing</c:v>
                </c:pt>
                <c:pt idx="1">
                  <c:v>Table with customary indexing (page compression)</c:v>
                </c:pt>
                <c:pt idx="2">
                  <c:v>Table with no indexing</c:v>
                </c:pt>
                <c:pt idx="3">
                  <c:v>Table with no indexing (page compression)</c:v>
                </c:pt>
                <c:pt idx="4">
                  <c:v>Table with columnstore index</c:v>
                </c:pt>
                <c:pt idx="5">
                  <c:v>Clustered columnstore</c:v>
                </c:pt>
              </c:strCache>
            </c:strRef>
          </c:cat>
          <c:val>
            <c:numRef>
              <c:f>Sheet2!$D$2:$D$7</c:f>
              <c:numCache>
                <c:formatCode>0.0</c:formatCode>
                <c:ptCount val="6"/>
                <c:pt idx="0">
                  <c:v>19.708541870117188</c:v>
                </c:pt>
                <c:pt idx="1">
                  <c:v>10.946243286132813</c:v>
                </c:pt>
                <c:pt idx="2">
                  <c:v>4.9571151733398437</c:v>
                </c:pt>
                <c:pt idx="3">
                  <c:v>3.9822311401367187</c:v>
                </c:pt>
                <c:pt idx="4">
                  <c:v>6.94915771484375</c:v>
                </c:pt>
                <c:pt idx="5">
                  <c:v>1.7726593017578125</c:v>
                </c:pt>
              </c:numCache>
            </c:numRef>
          </c:val>
        </c:ser>
        <c:dLbls>
          <c:dLblPos val="inEnd"/>
          <c:showLegendKey val="0"/>
          <c:showVal val="1"/>
          <c:showCatName val="0"/>
          <c:showSerName val="0"/>
          <c:showPercent val="0"/>
          <c:showBubbleSize val="0"/>
        </c:dLbls>
        <c:gapWidth val="100"/>
        <c:overlap val="-24"/>
        <c:axId val="480274640"/>
        <c:axId val="480273464"/>
      </c:barChart>
      <c:catAx>
        <c:axId val="480274640"/>
        <c:scaling>
          <c:orientation val="minMax"/>
        </c:scaling>
        <c:delete val="0"/>
        <c:axPos val="b"/>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80273464"/>
        <c:crosses val="autoZero"/>
        <c:auto val="1"/>
        <c:lblAlgn val="ctr"/>
        <c:lblOffset val="100"/>
        <c:noMultiLvlLbl val="0"/>
      </c:catAx>
      <c:valAx>
        <c:axId val="480273464"/>
        <c:scaling>
          <c:orientation val="minMax"/>
          <c:max val="20"/>
        </c:scaling>
        <c:delete val="0"/>
        <c:axPos val="l"/>
        <c:majorGridlines>
          <c:spPr>
            <a:ln w="9525" cap="flat" cmpd="sng" algn="ctr">
              <a:solidFill>
                <a:schemeClr val="tx2">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80274640"/>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044739568275561E-2"/>
          <c:y val="0.11437732533202892"/>
          <c:w val="0.92810562993555767"/>
          <c:h val="0.60033676130647506"/>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General</c:formatCode>
                <c:ptCount val="8"/>
                <c:pt idx="0" formatCode="0">
                  <c:v>2006</c:v>
                </c:pt>
                <c:pt idx="1">
                  <c:v>2007</c:v>
                </c:pt>
                <c:pt idx="2" formatCode="0">
                  <c:v>2008</c:v>
                </c:pt>
                <c:pt idx="3">
                  <c:v>2009</c:v>
                </c:pt>
                <c:pt idx="4" formatCode="0">
                  <c:v>2010</c:v>
                </c:pt>
                <c:pt idx="5">
                  <c:v>2011</c:v>
                </c:pt>
                <c:pt idx="6" formatCode="0">
                  <c:v>2012</c:v>
                </c:pt>
                <c:pt idx="7">
                  <c:v>2013</c:v>
                </c:pt>
              </c:numCache>
            </c:numRef>
          </c:cat>
          <c:val>
            <c:numRef>
              <c:f>Sheet1!$B$2:$B$9</c:f>
              <c:numCache>
                <c:formatCode>General</c:formatCode>
                <c:ptCount val="8"/>
                <c:pt idx="0">
                  <c:v>0</c:v>
                </c:pt>
                <c:pt idx="1">
                  <c:v>2</c:v>
                </c:pt>
                <c:pt idx="2">
                  <c:v>11</c:v>
                </c:pt>
                <c:pt idx="3">
                  <c:v>8</c:v>
                </c:pt>
                <c:pt idx="4">
                  <c:v>0</c:v>
                </c:pt>
                <c:pt idx="5">
                  <c:v>1</c:v>
                </c:pt>
                <c:pt idx="6">
                  <c:v>4</c:v>
                </c:pt>
                <c:pt idx="7">
                  <c:v>0</c:v>
                </c:pt>
              </c:numCache>
            </c:numRef>
          </c:val>
        </c:ser>
        <c:ser>
          <c:idx val="1"/>
          <c:order val="1"/>
          <c:tx>
            <c:strRef>
              <c:f>Sheet1!$C$1</c:f>
              <c:strCache>
                <c:ptCount val="1"/>
                <c:pt idx="0">
                  <c:v>Oracle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General</c:formatCode>
                <c:ptCount val="8"/>
                <c:pt idx="0" formatCode="0">
                  <c:v>2006</c:v>
                </c:pt>
                <c:pt idx="1">
                  <c:v>2007</c:v>
                </c:pt>
                <c:pt idx="2" formatCode="0">
                  <c:v>2008</c:v>
                </c:pt>
                <c:pt idx="3">
                  <c:v>2009</c:v>
                </c:pt>
                <c:pt idx="4" formatCode="0">
                  <c:v>2010</c:v>
                </c:pt>
                <c:pt idx="5">
                  <c:v>2011</c:v>
                </c:pt>
                <c:pt idx="6" formatCode="0">
                  <c:v>2012</c:v>
                </c:pt>
                <c:pt idx="7">
                  <c:v>2013</c:v>
                </c:pt>
              </c:numCache>
            </c:numRef>
          </c:cat>
          <c:val>
            <c:numRef>
              <c:f>Sheet1!$C$2:$C$9</c:f>
              <c:numCache>
                <c:formatCode>General</c:formatCode>
                <c:ptCount val="8"/>
                <c:pt idx="0">
                  <c:v>69</c:v>
                </c:pt>
                <c:pt idx="1">
                  <c:v>53</c:v>
                </c:pt>
                <c:pt idx="2">
                  <c:v>53</c:v>
                </c:pt>
                <c:pt idx="3">
                  <c:v>55</c:v>
                </c:pt>
                <c:pt idx="4">
                  <c:v>34</c:v>
                </c:pt>
                <c:pt idx="5">
                  <c:v>29</c:v>
                </c:pt>
                <c:pt idx="6">
                  <c:v>22</c:v>
                </c:pt>
                <c:pt idx="7">
                  <c:v>18</c:v>
                </c:pt>
              </c:numCache>
            </c:numRef>
          </c:val>
        </c:ser>
        <c:ser>
          <c:idx val="2"/>
          <c:order val="2"/>
          <c:tx>
            <c:strRef>
              <c:f>Sheet1!$D$1</c:f>
              <c:strCache>
                <c:ptCount val="1"/>
                <c:pt idx="0">
                  <c:v>MySQL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General</c:formatCode>
                <c:ptCount val="8"/>
                <c:pt idx="0" formatCode="0">
                  <c:v>2006</c:v>
                </c:pt>
                <c:pt idx="1">
                  <c:v>2007</c:v>
                </c:pt>
                <c:pt idx="2" formatCode="0">
                  <c:v>2008</c:v>
                </c:pt>
                <c:pt idx="3">
                  <c:v>2009</c:v>
                </c:pt>
                <c:pt idx="4" formatCode="0">
                  <c:v>2010</c:v>
                </c:pt>
                <c:pt idx="5">
                  <c:v>2011</c:v>
                </c:pt>
                <c:pt idx="6" formatCode="0">
                  <c:v>2012</c:v>
                </c:pt>
                <c:pt idx="7">
                  <c:v>2013</c:v>
                </c:pt>
              </c:numCache>
            </c:numRef>
          </c:cat>
          <c:val>
            <c:numRef>
              <c:f>Sheet1!$D$2:$D$9</c:f>
              <c:numCache>
                <c:formatCode>General</c:formatCode>
                <c:ptCount val="8"/>
                <c:pt idx="0">
                  <c:v>5</c:v>
                </c:pt>
                <c:pt idx="1">
                  <c:v>28</c:v>
                </c:pt>
                <c:pt idx="2">
                  <c:v>25</c:v>
                </c:pt>
                <c:pt idx="3">
                  <c:v>29</c:v>
                </c:pt>
                <c:pt idx="4">
                  <c:v>21</c:v>
                </c:pt>
                <c:pt idx="5">
                  <c:v>6</c:v>
                </c:pt>
                <c:pt idx="6">
                  <c:v>12</c:v>
                </c:pt>
                <c:pt idx="7">
                  <c:v>0</c:v>
                </c:pt>
              </c:numCache>
            </c:numRef>
          </c:val>
        </c:ser>
        <c:ser>
          <c:idx val="3"/>
          <c:order val="3"/>
          <c:tx>
            <c:strRef>
              <c:f>Sheet1!$E$1</c:f>
              <c:strCache>
                <c:ptCount val="1"/>
                <c:pt idx="0">
                  <c:v>DB2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General</c:formatCode>
                <c:ptCount val="8"/>
                <c:pt idx="0" formatCode="0">
                  <c:v>2006</c:v>
                </c:pt>
                <c:pt idx="1">
                  <c:v>2007</c:v>
                </c:pt>
                <c:pt idx="2" formatCode="0">
                  <c:v>2008</c:v>
                </c:pt>
                <c:pt idx="3">
                  <c:v>2009</c:v>
                </c:pt>
                <c:pt idx="4" formatCode="0">
                  <c:v>2010</c:v>
                </c:pt>
                <c:pt idx="5">
                  <c:v>2011</c:v>
                </c:pt>
                <c:pt idx="6" formatCode="0">
                  <c:v>2012</c:v>
                </c:pt>
                <c:pt idx="7">
                  <c:v>2013</c:v>
                </c:pt>
              </c:numCache>
            </c:numRef>
          </c:cat>
          <c:val>
            <c:numRef>
              <c:f>Sheet1!$E$2:$E$9</c:f>
              <c:numCache>
                <c:formatCode>General</c:formatCode>
                <c:ptCount val="8"/>
                <c:pt idx="0">
                  <c:v>16</c:v>
                </c:pt>
                <c:pt idx="1">
                  <c:v>16</c:v>
                </c:pt>
                <c:pt idx="2">
                  <c:v>9</c:v>
                </c:pt>
                <c:pt idx="3">
                  <c:v>8</c:v>
                </c:pt>
                <c:pt idx="4">
                  <c:v>6</c:v>
                </c:pt>
                <c:pt idx="5">
                  <c:v>43</c:v>
                </c:pt>
                <c:pt idx="6">
                  <c:v>20</c:v>
                </c:pt>
                <c:pt idx="7">
                  <c:v>43</c:v>
                </c:pt>
              </c:numCache>
            </c:numRef>
          </c:val>
        </c:ser>
        <c:dLbls>
          <c:showLegendKey val="0"/>
          <c:showVal val="0"/>
          <c:showCatName val="0"/>
          <c:showSerName val="0"/>
          <c:showPercent val="0"/>
          <c:showBubbleSize val="0"/>
        </c:dLbls>
        <c:gapWidth val="219"/>
        <c:overlap val="-27"/>
        <c:axId val="480274248"/>
        <c:axId val="347971784"/>
      </c:barChart>
      <c:catAx>
        <c:axId val="48027424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7971784"/>
        <c:crosses val="autoZero"/>
        <c:auto val="1"/>
        <c:lblAlgn val="ctr"/>
        <c:lblOffset val="100"/>
        <c:noMultiLvlLbl val="0"/>
      </c:catAx>
      <c:valAx>
        <c:axId val="347971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0274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9/3/2013 4:55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9/3/2013 4:55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eb.nvd.nist.gov/view/vuln/search-advanced?cid=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677FBE4F-EDB0-402F-A0AC-9374915CF447}" type="datetime8">
              <a:rPr lang="en-US" smtClean="0"/>
              <a:t>9/3/2013 4:55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44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109781">
              <a:lnSpc>
                <a:spcPct val="90000"/>
              </a:lnSpc>
            </a:pPr>
            <a:r>
              <a:rPr lang="en-US" dirty="0" smtClean="0">
                <a:cs typeface="Segoe UI" pitchFamily="34" charset="0"/>
              </a:rPr>
              <a:t>When it comes to security the results speak for how important we feel providing the best security is for our customers.  As you can see per the latest NIST Comprehensive </a:t>
            </a:r>
            <a:r>
              <a:rPr lang="en-US" dirty="0" err="1" smtClean="0">
                <a:cs typeface="Segoe UI" pitchFamily="34" charset="0"/>
              </a:rPr>
              <a:t>Vunererability</a:t>
            </a:r>
            <a:r>
              <a:rPr lang="en-US" dirty="0" smtClean="0">
                <a:cs typeface="Segoe UI" pitchFamily="34" charset="0"/>
              </a:rPr>
              <a:t> Database published on 4/17/2013 we continue to lead the way 5 years in a row as the least vulnerable database amongst the Top data platforms tracked.  In addition it is important to note that we ware the most utilized paid database in the market per IDC with 42% market share.</a:t>
            </a:r>
          </a:p>
          <a:p>
            <a:pPr defTabSz="1109781">
              <a:lnSpc>
                <a:spcPct val="90000"/>
              </a:lnSpc>
            </a:pPr>
            <a:endParaRPr lang="en-US" dirty="0">
              <a:cs typeface="Segoe UI" pitchFamily="34" charset="0"/>
            </a:endParaRPr>
          </a:p>
          <a:p>
            <a:pPr defTabSz="1109781">
              <a:lnSpc>
                <a:spcPct val="90000"/>
              </a:lnSpc>
            </a:pPr>
            <a:r>
              <a:rPr lang="en-US" dirty="0" smtClean="0">
                <a:cs typeface="Segoe UI" pitchFamily="34" charset="0"/>
              </a:rPr>
              <a:t>When it comes to security features we have achieved CC certification at High Assurance level for SQL Server.  </a:t>
            </a:r>
          </a:p>
          <a:p>
            <a:pPr defTabSz="1109781">
              <a:lnSpc>
                <a:spcPct val="90000"/>
              </a:lnSpc>
            </a:pPr>
            <a:endParaRPr lang="en-US" dirty="0" smtClean="0">
              <a:cs typeface="Segoe UI" pitchFamily="34" charset="0"/>
            </a:endParaRPr>
          </a:p>
          <a:p>
            <a:pPr defTabSz="1109781">
              <a:lnSpc>
                <a:spcPct val="90000"/>
              </a:lnSpc>
            </a:pPr>
            <a:r>
              <a:rPr lang="en-US" dirty="0" smtClean="0">
                <a:cs typeface="Segoe UI" pitchFamily="34" charset="0"/>
              </a:rPr>
              <a:t>When</a:t>
            </a:r>
            <a:r>
              <a:rPr lang="en-US" baseline="0" dirty="0" smtClean="0">
                <a:cs typeface="Segoe UI" pitchFamily="34" charset="0"/>
              </a:rPr>
              <a:t> it comes to separation of duties, SQL Server 2014 now separates Database Administrator role from System Administrator role for greater security.  In addition you can even create more granular DBA roles, with different access rights for greater compliance.  For example you could have a DBA roles that can manage database but cannot see user data.</a:t>
            </a:r>
          </a:p>
          <a:p>
            <a:pPr defTabSz="1109781">
              <a:lnSpc>
                <a:spcPct val="90000"/>
              </a:lnSpc>
            </a:pPr>
            <a:endParaRPr lang="en-US" baseline="0" dirty="0" smtClean="0">
              <a:cs typeface="Segoe UI" pitchFamily="34" charset="0"/>
            </a:endParaRPr>
          </a:p>
          <a:p>
            <a:pPr defTabSz="1109781">
              <a:lnSpc>
                <a:spcPct val="90000"/>
              </a:lnSpc>
            </a:pPr>
            <a:r>
              <a:rPr lang="en-US" dirty="0" smtClean="0">
                <a:cs typeface="Segoe UI" pitchFamily="34" charset="0"/>
              </a:rPr>
              <a:t>SQL Server offers Transparent Data Encryption capabilities that are becoming even more important in multi-tenant environments like cloud.  Encryption key management allows you to store you encryption keys on a separate server than the one running the SQL Server instance for greater security.  Also if you want to reduce the attack surface area even further SQL Server 2014 also support Windows Server Core and finally the last item is not a feature but critical when it comes to achieving these great results.  We have redefined our entire SQL Server engineering security processes about 6 years ago when SLAMMER hit and it is a big part of why you see the results that you do. Security is a mantra in SQL Server engineering across all disciplines from development to test. </a:t>
            </a:r>
            <a:endParaRPr lang="en-US" dirty="0">
              <a:cs typeface="Segoe UI" pitchFamily="34" charset="0"/>
            </a:endParaRPr>
          </a:p>
          <a:p>
            <a:pPr defTabSz="1109781">
              <a:lnSpc>
                <a:spcPct val="90000"/>
              </a:lnSpc>
            </a:pPr>
            <a:r>
              <a:rPr lang="en-US" sz="1000" b="1" dirty="0" smtClean="0">
                <a:solidFill>
                  <a:srgbClr val="F2F2F2"/>
                </a:solidFill>
                <a:cs typeface="Segoe UI" pitchFamily="34" charset="0"/>
              </a:rPr>
              <a:t>Notes: </a:t>
            </a:r>
            <a:r>
              <a:rPr lang="en-US" sz="1000" dirty="0" smtClean="0">
                <a:solidFill>
                  <a:srgbClr val="F2F2F2"/>
                </a:solidFill>
                <a:cs typeface="Segoe UI" pitchFamily="34" charset="0"/>
              </a:rPr>
              <a:t>Update as of 4/17/2013 inclusive. Chart counts NIST CVE – Reported Software Flaws by </a:t>
            </a:r>
          </a:p>
          <a:p>
            <a:pPr defTabSz="1109781">
              <a:lnSpc>
                <a:spcPct val="90000"/>
              </a:lnSpc>
            </a:pPr>
            <a:r>
              <a:rPr lang="en-US" dirty="0" smtClean="0">
                <a:cs typeface="Segoe UI" pitchFamily="34" charset="0"/>
              </a:rPr>
              <a:t>---------</a:t>
            </a:r>
          </a:p>
          <a:p>
            <a:pPr defTabSz="1109781">
              <a:lnSpc>
                <a:spcPct val="90000"/>
              </a:lnSpc>
            </a:pPr>
            <a:r>
              <a:rPr lang="en-US" sz="1000" dirty="0" smtClean="0">
                <a:solidFill>
                  <a:srgbClr val="F2F2F2"/>
                </a:solidFill>
                <a:cs typeface="Segoe UI" pitchFamily="34" charset="0"/>
              </a:rPr>
              <a:t>“</a:t>
            </a:r>
            <a:r>
              <a:rPr lang="en-US" sz="1000" dirty="0" smtClean="0">
                <a:cs typeface="Segoe UI" pitchFamily="34" charset="0"/>
              </a:rPr>
              <a:t>published” date, utilizing the </a:t>
            </a:r>
            <a:r>
              <a:rPr lang="en-US" sz="1000" dirty="0" smtClean="0">
                <a:cs typeface="Segoe UI" pitchFamily="34" charset="0"/>
                <a:hlinkClick r:id="rId3"/>
              </a:rPr>
              <a:t>NIST ND</a:t>
            </a:r>
            <a:r>
              <a:rPr lang="en-US" sz="1000" dirty="0" smtClean="0">
                <a:cs typeface="Segoe UI" pitchFamily="34" charset="0"/>
              </a:rPr>
              <a:t>. SQL Server Query = Vendor Name: Microsoft Corporation; Product Names: </a:t>
            </a:r>
            <a:r>
              <a:rPr lang="en-US" sz="1000" dirty="0" err="1" smtClean="0"/>
              <a:t>sql_server</a:t>
            </a:r>
            <a:r>
              <a:rPr lang="en-US" sz="1000" dirty="0" smtClean="0"/>
              <a:t>, </a:t>
            </a:r>
            <a:r>
              <a:rPr lang="en-US" sz="1000" dirty="0" err="1" smtClean="0"/>
              <a:t>sql_server</a:t>
            </a:r>
            <a:r>
              <a:rPr lang="en-US" sz="1000" dirty="0" smtClean="0"/>
              <a:t>, </a:t>
            </a:r>
            <a:r>
              <a:rPr lang="en-US" sz="1000" dirty="0" err="1" smtClean="0"/>
              <a:t>sql_server_desktop_engine</a:t>
            </a:r>
            <a:r>
              <a:rPr lang="en-US" sz="1000" dirty="0" smtClean="0"/>
              <a:t>, </a:t>
            </a:r>
            <a:r>
              <a:rPr lang="en-US" sz="1000" dirty="0" err="1" smtClean="0"/>
              <a:t>sql_server_express_edition</a:t>
            </a:r>
            <a:r>
              <a:rPr lang="en-US" sz="1000" dirty="0" smtClean="0"/>
              <a:t>, </a:t>
            </a:r>
            <a:r>
              <a:rPr lang="en-US" sz="1000" dirty="0" err="1" smtClean="0"/>
              <a:t>sql_server_reporting</a:t>
            </a:r>
            <a:r>
              <a:rPr lang="en-US" sz="1000" dirty="0" smtClean="0"/>
              <a:t> services, </a:t>
            </a:r>
            <a:r>
              <a:rPr lang="en-US" sz="1000" dirty="0" err="1" smtClean="0"/>
              <a:t>sql_srvsql_srv_desktop_engine</a:t>
            </a:r>
            <a:r>
              <a:rPr lang="en-US" sz="1000" dirty="0" smtClean="0"/>
              <a:t>; Oracle Query = Vendor Name: Oracle; Product Name: ‘Any’, all CVEs where “Vulnerable software and versions” lists a database product; DB2 Query = Vendor Name: IBM; Product Names: db2, db2_content_manager, db2_content_manager_toolkit, db2_server, db2_universal_database; MySQL Query = Vendor Name: </a:t>
            </a:r>
            <a:r>
              <a:rPr lang="en-US" sz="1000" dirty="0" err="1" smtClean="0"/>
              <a:t>mysql</a:t>
            </a:r>
            <a:r>
              <a:rPr lang="en-US" sz="1000" dirty="0" smtClean="0"/>
              <a:t>, </a:t>
            </a:r>
            <a:r>
              <a:rPr lang="en-US" sz="1000" dirty="0" err="1" smtClean="0"/>
              <a:t>mysql-ocaml</a:t>
            </a:r>
            <a:r>
              <a:rPr lang="en-US" sz="1000" dirty="0" smtClean="0"/>
              <a:t>, </a:t>
            </a:r>
            <a:r>
              <a:rPr lang="en-US" sz="1000" dirty="0" err="1" smtClean="0"/>
              <a:t>mysql_auction</a:t>
            </a:r>
            <a:r>
              <a:rPr lang="en-US" sz="1000" dirty="0" smtClean="0"/>
              <a:t>, </a:t>
            </a:r>
            <a:r>
              <a:rPr lang="en-US" sz="1000" dirty="0" err="1" smtClean="0"/>
              <a:t>mysql_eventum</a:t>
            </a:r>
            <a:r>
              <a:rPr lang="en-US" sz="1000" dirty="0" smtClean="0"/>
              <a:t>, </a:t>
            </a:r>
            <a:r>
              <a:rPr lang="en-US" sz="1000" dirty="0" err="1" smtClean="0"/>
              <a:t>mysql_quick_admin</a:t>
            </a:r>
            <a:r>
              <a:rPr lang="en-US" sz="1000" dirty="0" smtClean="0"/>
              <a:t>, </a:t>
            </a:r>
            <a:r>
              <a:rPr lang="en-US" sz="1000" dirty="0" err="1" smtClean="0"/>
              <a:t>mysqldumper</a:t>
            </a:r>
            <a:r>
              <a:rPr lang="en-US" sz="1000" dirty="0" smtClean="0"/>
              <a:t>, </a:t>
            </a:r>
            <a:r>
              <a:rPr lang="en-US" sz="1000" dirty="0" err="1" smtClean="0"/>
              <a:t>mysqlnewsengine</a:t>
            </a:r>
            <a:r>
              <a:rPr lang="en-US" sz="1000" dirty="0" smtClean="0"/>
              <a:t>; </a:t>
            </a:r>
            <a:r>
              <a:rPr lang="en-US" sz="1000" dirty="0" smtClean="0">
                <a:solidFill>
                  <a:srgbClr val="FFFFFF"/>
                </a:solidFill>
              </a:rPr>
              <a:t>Product Name: ‘Any’</a:t>
            </a:r>
          </a:p>
          <a:p>
            <a:pPr defTabSz="1109781">
              <a:lnSpc>
                <a:spcPct val="90000"/>
              </a:lnSpc>
            </a:pPr>
            <a:endParaRPr lang="en-US" sz="1000" dirty="0" smtClean="0">
              <a:solidFill>
                <a:srgbClr val="F2F2F2"/>
              </a:solidFill>
              <a:cs typeface="Segoe UI" pitchFamily="34" charset="0"/>
            </a:endParaRPr>
          </a:p>
          <a:p>
            <a:pPr>
              <a:spcAft>
                <a:spcPts val="600"/>
              </a:spcAft>
            </a:pPr>
            <a:r>
              <a:rPr lang="en-US" dirty="0" smtClean="0"/>
              <a:t>CC certification at High Assurance Level</a:t>
            </a:r>
          </a:p>
          <a:p>
            <a:pPr>
              <a:spcAft>
                <a:spcPts val="600"/>
              </a:spcAft>
            </a:pPr>
            <a:r>
              <a:rPr lang="en-US" dirty="0" smtClean="0"/>
              <a:t>Transparent Data Encryption</a:t>
            </a:r>
          </a:p>
          <a:p>
            <a:pPr>
              <a:spcAft>
                <a:spcPts val="600"/>
              </a:spcAft>
            </a:pPr>
            <a:r>
              <a:rPr lang="en-US" dirty="0" smtClean="0"/>
              <a:t>Encryption Key Management – (note for </a:t>
            </a:r>
            <a:r>
              <a:rPr lang="en-US" dirty="0" err="1" smtClean="0"/>
              <a:t>talktrk</a:t>
            </a:r>
            <a:r>
              <a:rPr lang="en-US" dirty="0" smtClean="0"/>
              <a:t>- mean keys can live on a separate machine than the machine running SQL Server for greater security)</a:t>
            </a:r>
          </a:p>
          <a:p>
            <a:pPr>
              <a:spcAft>
                <a:spcPts val="600"/>
              </a:spcAft>
            </a:pPr>
            <a:r>
              <a:rPr lang="en-US" dirty="0" smtClean="0"/>
              <a:t>Redefined Engineering Security Processes</a:t>
            </a:r>
          </a:p>
          <a:p>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F94B93-A3F1-4CFF-98BF-0DDA868BE776}"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09665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37185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2404" rtl="0" eaLnBrk="1" fontAlgn="auto" latinLnBrk="0" hangingPunct="1">
              <a:lnSpc>
                <a:spcPct val="90000"/>
              </a:lnSpc>
              <a:spcBef>
                <a:spcPts val="0"/>
              </a:spcBef>
              <a:spcAft>
                <a:spcPts val="340"/>
              </a:spcAft>
              <a:buClrTx/>
              <a:buSzTx/>
              <a:buFontTx/>
              <a:buNone/>
              <a:tabLst/>
              <a:defRPr/>
            </a:pP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Lets take a look at SQL Server Scalability and how new capabilities in Windows Server 2012 and Windows Server 2012 R2 enable SQL Server to scale.  </a:t>
            </a:r>
          </a:p>
          <a:p>
            <a:pPr marL="0" marR="0" indent="0" algn="l" defTabSz="932404" rtl="0" eaLnBrk="1" fontAlgn="auto" latinLnBrk="0" hangingPunct="1">
              <a:lnSpc>
                <a:spcPct val="90000"/>
              </a:lnSpc>
              <a:spcBef>
                <a:spcPts val="0"/>
              </a:spcBef>
              <a:spcAft>
                <a:spcPts val="340"/>
              </a:spcAft>
              <a:buClrTx/>
              <a:buSzTx/>
              <a:buFontTx/>
              <a:buNone/>
              <a:tabLst/>
              <a:defRPr/>
            </a:pPr>
            <a:endParaRPr lang="en-US" sz="1000" dirty="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endParaRPr>
          </a:p>
          <a:p>
            <a:pPr marL="0" marR="0" indent="0" algn="l" defTabSz="932404" rtl="0" eaLnBrk="1" fontAlgn="auto" latinLnBrk="0" hangingPunct="1">
              <a:lnSpc>
                <a:spcPct val="90000"/>
              </a:lnSpc>
              <a:spcBef>
                <a:spcPts val="0"/>
              </a:spcBef>
              <a:spcAft>
                <a:spcPts val="340"/>
              </a:spcAft>
              <a:buClrTx/>
              <a:buSzTx/>
              <a:buFontTx/>
              <a:buNone/>
              <a:tabLst/>
              <a:defRPr/>
            </a:pP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When it comes to scaling compute, Windows Server 2012 not only provide scale for large mission critical databases in a physical environment but also in a virtual environment.  WS 2012 supports up to 640 logical processers to tackle the largest applications.  In a virtual environment you can utilize up to 64 virtual CPUs per VM and up to 1TB of memory per VM.  In addition you have now have up to 64 nodes in a SQL Server cluster.</a:t>
            </a:r>
          </a:p>
          <a:p>
            <a:pPr marL="0" marR="0" indent="0" algn="l" defTabSz="932404" rtl="0" eaLnBrk="1" fontAlgn="auto" latinLnBrk="0" hangingPunct="1">
              <a:lnSpc>
                <a:spcPct val="90000"/>
              </a:lnSpc>
              <a:spcBef>
                <a:spcPts val="0"/>
              </a:spcBef>
              <a:spcAft>
                <a:spcPts val="340"/>
              </a:spcAft>
              <a:buClrTx/>
              <a:buSzTx/>
              <a:buFontTx/>
              <a:buNone/>
              <a:tabLst/>
              <a:defRPr/>
            </a:pPr>
            <a:endParaRPr lang="en-US" sz="1000" dirty="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endParaRPr>
          </a:p>
          <a:p>
            <a:pPr marL="0" marR="0" indent="0" algn="l" defTabSz="932404" rtl="0" eaLnBrk="1" fontAlgn="auto" latinLnBrk="0" hangingPunct="1">
              <a:lnSpc>
                <a:spcPct val="90000"/>
              </a:lnSpc>
              <a:spcBef>
                <a:spcPts val="0"/>
              </a:spcBef>
              <a:spcAft>
                <a:spcPts val="340"/>
              </a:spcAft>
              <a:buClrTx/>
              <a:buSzTx/>
              <a:buFontTx/>
              <a:buNone/>
              <a:tabLst/>
              <a:defRPr/>
            </a:pP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You can also scale networking with network virtualization capabilities in WS 2012 R2.  This helps SQL Server because it also you to move on workload from one datacenter to another without having to worry about the underlying network.  With the </a:t>
            </a:r>
            <a:r>
              <a:rPr lang="en-US" dirty="0" err="1"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Nic</a:t>
            </a: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 Teaming feature in WS 2012 you can pool multiple NICs with allows for greater network flexibility for SQL Server databases.  You can also assign minimum and maximum bandwidth criteria to improve Network </a:t>
            </a:r>
            <a:r>
              <a:rPr lang="en-US" dirty="0" err="1"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QoS</a:t>
            </a: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a:t>
            </a:r>
          </a:p>
          <a:p>
            <a:pPr marL="0" marR="0" indent="0" algn="l" defTabSz="932404" rtl="0" eaLnBrk="1" fontAlgn="auto" latinLnBrk="0" hangingPunct="1">
              <a:lnSpc>
                <a:spcPct val="90000"/>
              </a:lnSpc>
              <a:spcBef>
                <a:spcPts val="0"/>
              </a:spcBef>
              <a:spcAft>
                <a:spcPts val="340"/>
              </a:spcAft>
              <a:buClrTx/>
              <a:buSzTx/>
              <a:buFontTx/>
              <a:buNone/>
              <a:tabLst/>
              <a:defRPr/>
            </a:pPr>
            <a:endParaRPr lang="en-US" sz="1000" dirty="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endParaRPr>
          </a:p>
          <a:p>
            <a:pPr marL="0" marR="0" indent="0" algn="l" defTabSz="932404" rtl="0" eaLnBrk="1" fontAlgn="auto" latinLnBrk="0" hangingPunct="1">
              <a:lnSpc>
                <a:spcPct val="90000"/>
              </a:lnSpc>
              <a:spcBef>
                <a:spcPts val="0"/>
              </a:spcBef>
              <a:spcAft>
                <a:spcPts val="340"/>
              </a:spcAft>
              <a:buClrTx/>
              <a:buSzTx/>
              <a:buFontTx/>
              <a:buNone/>
              <a:tabLst/>
              <a:defRPr/>
            </a:pP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With WS2012 you can also virtualize storage allowing you to accumulate all of your storage and assign pieces to different workloads.  You can also tier the storage for higher performance for example a mix of SSDs and standard disks allowing you to create tiers so you can keep hot data in the fastest tier and less utilized data in lower tiers improving performance without increasing costs.</a:t>
            </a:r>
            <a:endParaRPr lang="en-US" sz="1000" dirty="0" smtClean="0">
              <a:ln>
                <a:solidFill>
                  <a:schemeClr val="bg1">
                    <a:alpha val="0"/>
                  </a:schemeClr>
                </a:solidFill>
              </a:ln>
              <a:latin typeface="Segoe UI" panose="020B0502040204020203" pitchFamily="34" charset="0"/>
              <a:ea typeface="Segoe UI" pitchFamily="34" charset="0"/>
              <a:cs typeface="Segoe UI" panose="020B0502040204020203" pitchFamily="34" charset="0"/>
            </a:endParaRPr>
          </a:p>
          <a:p>
            <a:pPr marL="0" marR="0" indent="0" algn="l" defTabSz="932404" rtl="0" eaLnBrk="1" fontAlgn="auto" latinLnBrk="0" hangingPunct="1">
              <a:lnSpc>
                <a:spcPct val="90000"/>
              </a:lnSpc>
              <a:spcBef>
                <a:spcPts val="0"/>
              </a:spcBef>
              <a:spcAft>
                <a:spcPts val="340"/>
              </a:spcAft>
              <a:buClrTx/>
              <a:buSzTx/>
              <a:buFontTx/>
              <a:buNone/>
              <a:tabLst/>
              <a:defRPr/>
            </a:pPr>
            <a:endParaRPr lang="en-US" sz="1000" dirty="0" smtClean="0">
              <a:ln>
                <a:solidFill>
                  <a:schemeClr val="bg1">
                    <a:alpha val="0"/>
                  </a:schemeClr>
                </a:solidFill>
              </a:ln>
              <a:latin typeface="Segoe UI" panose="020B0502040204020203" pitchFamily="34" charset="0"/>
              <a:ea typeface="Segoe UI" pitchFamily="34" charset="0"/>
              <a:cs typeface="Segoe UI" panose="020B0502040204020203" pitchFamily="34" charset="0"/>
            </a:endParaRPr>
          </a:p>
          <a:p>
            <a:pPr marL="0" marR="0" indent="0" algn="l" defTabSz="932404" rtl="0" eaLnBrk="1" fontAlgn="auto" latinLnBrk="0" hangingPunct="1">
              <a:lnSpc>
                <a:spcPct val="90000"/>
              </a:lnSpc>
              <a:spcBef>
                <a:spcPts val="0"/>
              </a:spcBef>
              <a:spcAft>
                <a:spcPts val="340"/>
              </a:spcAft>
              <a:buClrTx/>
              <a:buSzTx/>
              <a:buFontTx/>
              <a:buNone/>
              <a:tabLst/>
              <a:defRPr/>
            </a:pP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Just like WS2012 allows you to create pools of infrastructure and refine and tier those pools, SQL Server take that a step further and provides this type of </a:t>
            </a:r>
            <a:r>
              <a:rPr lang="en-US" dirty="0" err="1"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tiering</a:t>
            </a:r>
            <a:r>
              <a:rPr lang="en-US" dirty="0" smtClean="0">
                <a:ln>
                  <a:solidFill>
                    <a:schemeClr val="bg1">
                      <a:alpha val="0"/>
                    </a:schemeClr>
                  </a:solidFill>
                </a:ln>
                <a:latin typeface="Segoe UI" panose="020B0502040204020203" pitchFamily="34" charset="0"/>
                <a:ea typeface="Segoe UI" panose="020B0502040204020203" pitchFamily="34" charset="0"/>
                <a:cs typeface="Segoe UI" panose="020B0502040204020203" pitchFamily="34" charset="0"/>
              </a:rPr>
              <a:t> at the SQL Server instance level with Resource Governor.  In addition to being able to pool CPU and Memory you can now with SQL Server 2014 pool IO and tier the pool per your criteria ensuring greater scale and performance predictability for your SQL Server workloads. </a:t>
            </a:r>
            <a:endParaRPr lang="en-US"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dirty="0"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4A4E261-0C62-4CDE-8234-7C7A05FC4248}"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020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87754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240584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DCD7C6-ECD1-4460-BCB9-891D4C333F1F}"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3280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gradFill>
                  <a:gsLst>
                    <a:gs pos="0">
                      <a:prstClr val="black">
                        <a:lumMod val="50000"/>
                      </a:prstClr>
                    </a:gs>
                    <a:gs pos="100000">
                      <a:prstClr val="black">
                        <a:lumMod val="50000"/>
                      </a:prstClr>
                    </a:gs>
                  </a:gsLst>
                  <a:lin ang="5400000" scaled="0"/>
                </a:gradFill>
              </a:rPr>
              <a:t>MGXFY13</a:t>
            </a:r>
          </a:p>
          <a:p>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95E057-5B58-4C1B-9A58-04A7F989C703}" type="datetime1">
              <a:rPr lang="en-US" smtClean="0">
                <a:solidFill>
                  <a:prstClr val="black"/>
                </a:solidFill>
              </a:rPr>
              <a:pPr/>
              <a:t>9/3/2013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91821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a:t>
            </a:r>
            <a:r>
              <a:rPr lang="en-US" baseline="0" dirty="0" smtClean="0"/>
              <a:t> 2014 provides a great platform for Hybrid Cloud as it enable new hybrid cloud solution such as backup to cloud, HA to cloud as well as other hybrid scenarios that can help you reduce costs and improve on-premises DR.  We have also made it much easier for DBAs who may not be familiar with Windows Azure to easily deploy and manage SQL Server workloads to it.  Finally one key reason we believe we offer a unique value proposition when it comes to building hybrid cloud solutions is our Cloud OS strategy of ensure a great and consistent experience no matter where you are running your data platform with a common set of tools across the entire application lifecycle. </a:t>
            </a:r>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C06CF14-06C2-4259-B285-732B47B57607}"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5607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2014 enable new hybrid</a:t>
            </a:r>
            <a:r>
              <a:rPr lang="en-US" baseline="0" dirty="0" smtClean="0"/>
              <a:t> cloud solutions that can help you reduce CAPEX and OPEX while improving things like DR.</a:t>
            </a:r>
          </a:p>
          <a:p>
            <a:endParaRPr lang="en-US" baseline="0" dirty="0" smtClean="0"/>
          </a:p>
          <a:p>
            <a:r>
              <a:rPr lang="en-US" baseline="0" dirty="0" smtClean="0"/>
              <a:t>Lets take a look at the first hybrid scenario enabled, which is the ability to backup your on-premises database to Windows Azure and do this in an easy and efficient manner.  You can enable policy based backup directly to Azure Storage and all you need is the URL and storage key.  The backup is policy based and at an instance level meaning all of your databases within the instance follow the policy set and the backup can be implemented both manually or automated.  In addition you gain the benefits of Windows Azure storage which offers Geo Replication that replicates the backups stored in multiple datacenters so you have even better DR for your backups.  Also in the case of an on-premises failure you can restore the backups in Windows Azure Virtual Machines.</a:t>
            </a:r>
          </a:p>
          <a:p>
            <a:endParaRPr lang="en-US" baseline="0" dirty="0" smtClean="0"/>
          </a:p>
          <a:p>
            <a:r>
              <a:rPr lang="en-US" baseline="0" dirty="0" smtClean="0"/>
              <a:t>&lt;Click to see Cloud HA Diagram&gt;:</a:t>
            </a:r>
          </a:p>
          <a:p>
            <a:r>
              <a:rPr lang="en-US" baseline="0" dirty="0" smtClean="0"/>
              <a:t>You can also enable an even better disaster recovery scenario with lower RTO (recovery time objective) and better RPO (recovery point objective) over the backup with the Cloud HA scenario.  In this scenario you are can now with SQL Server 2014 add asynchronous replicas to Windows Azure Virtual Machines and do them simply with an Add Replica wizard that makes it a point and click experience directly in SSMS (SQL Server Management Studio).  As soon as a transaction is committed on-premises it is sent asynchronously to the Windows Azure replica.  We still recommend you keep your synchronous replica on-premises, but by having the additional replicas in Windows Azure again you gain improved DR and can reduce your CAPEX and OPEX costs of physically </a:t>
            </a:r>
            <a:r>
              <a:rPr lang="en-US" baseline="0" dirty="0" err="1" smtClean="0"/>
              <a:t>maintiaing</a:t>
            </a:r>
            <a:r>
              <a:rPr lang="en-US" baseline="0" dirty="0" smtClean="0"/>
              <a:t> additional hardware in additional data centers.  Also the replicas in Azure can be efficiently utilized to take care of read functionality like BI reporting or also utilized for doing backups, speeding up the backup to Azure process as the secondary is in Azure already.</a:t>
            </a:r>
          </a:p>
          <a:p>
            <a:endParaRPr lang="en-US" baseline="0" dirty="0" smtClean="0"/>
          </a:p>
          <a:p>
            <a:r>
              <a:rPr lang="en-US" baseline="0" dirty="0" smtClean="0"/>
              <a:t>Finally you can create additional hybrid application scenarios by extending your on-premises applications to Windows Azure, much like </a:t>
            </a:r>
            <a:r>
              <a:rPr lang="en-US" baseline="0" dirty="0" err="1" smtClean="0"/>
              <a:t>Flavorus</a:t>
            </a:r>
            <a:r>
              <a:rPr lang="en-US" baseline="0" dirty="0" smtClean="0"/>
              <a:t> did to gain scale on demand in a cost effective manner.  </a:t>
            </a:r>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05D478A-9C86-4D35-94F4-43ACBC67324B}"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23460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are we enabling new unique hybrid</a:t>
            </a:r>
            <a:r>
              <a:rPr lang="en-US" baseline="0" dirty="0" smtClean="0"/>
              <a:t> scenarios, we are also simplify cloud adoption for our customers.  With SQL Server 2014 we will also ship a new migration wizard that will help DBAs easily migrate their on-premises SQL Server instance to Windows Azure and again directly through SSMS as you can see in the screen shot there, point and click and you instance will be up and running in Azure in no time.</a:t>
            </a:r>
          </a:p>
          <a:p>
            <a:endParaRPr lang="en-US" baseline="0" dirty="0" smtClean="0"/>
          </a:p>
          <a:p>
            <a:r>
              <a:rPr lang="en-US" baseline="0" dirty="0" smtClean="0"/>
              <a:t>Once you become familiar with Windows Azure you can start to take advantage of the Windows Azure Virtual Machine to run many scenarios in the cloud including fast </a:t>
            </a:r>
            <a:r>
              <a:rPr lang="en-US" baseline="0" dirty="0" err="1" smtClean="0"/>
              <a:t>dev</a:t>
            </a:r>
            <a:r>
              <a:rPr lang="en-US" baseline="0" dirty="0" smtClean="0"/>
              <a:t>/test of your SQL Server applications, moving existing applications, doing hybrid scenarios like we talked about, BI scenarios in the cloud because you have full SQL Server functionality including all of the BI services.  In addition you have full control over the VM so if you want to put your </a:t>
            </a:r>
            <a:r>
              <a:rPr lang="en-US" baseline="0" dirty="0" err="1" smtClean="0"/>
              <a:t>coroporate</a:t>
            </a:r>
            <a:r>
              <a:rPr lang="en-US" baseline="0" dirty="0" smtClean="0"/>
              <a:t> anti-virus on the VM you can.</a:t>
            </a:r>
          </a:p>
          <a:p>
            <a:endParaRPr lang="en-US" baseline="0" dirty="0" smtClean="0"/>
          </a:p>
          <a:p>
            <a:r>
              <a:rPr lang="en-US" baseline="0" dirty="0" smtClean="0"/>
              <a:t>Once you have become comfortable with the Windows Azure environment you can take advantage of Windows Azure SQL Database service offering that will speed development of your new database application even faster because you don’t have to manage the database, it is a service, you don’t have to patch the OS or database we take care of that, all you do is develop your application using the service.  The SQL Database service also has unique cloud features like dynamic scalability of the database using Federations like </a:t>
            </a:r>
            <a:r>
              <a:rPr lang="en-US" baseline="0" dirty="0" err="1" smtClean="0"/>
              <a:t>Flavorus</a:t>
            </a:r>
            <a:r>
              <a:rPr lang="en-US" baseline="0" dirty="0" smtClean="0"/>
              <a:t> did to achieve their business goals.  In addition this database service also offers an SLA for the database running inside the VM and you don’t have think about setting up high availability because it is built-in to the database service by default.  This is where we see cloud applications doing fast development, less maintenance and faster time to market.</a:t>
            </a:r>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05D478A-9C86-4D35-94F4-43ACBC67324B}"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3778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6A5255-47AE-40FE-B341-64214E5F02B3}"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77144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4213"/>
            <a:ext cx="6099175" cy="34305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74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74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Because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6" name="Date Placeholder 5"/>
          <p:cNvSpPr>
            <a:spLocks noGrp="1"/>
          </p:cNvSpPr>
          <p:nvPr>
            <p:ph type="dt" idx="12"/>
          </p:nvPr>
        </p:nvSpPr>
        <p:spPr/>
        <p:txBody>
          <a:bodyPr/>
          <a:lstStyle/>
          <a:p>
            <a:fld id="{38934907-477C-4893-B2D0-50FA0533CC2B}" type="datetime1">
              <a:rPr lang="en-US" smtClean="0">
                <a:solidFill>
                  <a:prstClr val="black"/>
                </a:solidFill>
              </a:rPr>
              <a:pPr/>
              <a:t>9/3/2013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42551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74AAC10-818D-45D8-A476-9AB3C98170BA}" type="datetime1">
              <a:rPr lang="en-US" smtClean="0">
                <a:solidFill>
                  <a:prstClr val="black"/>
                </a:solidFill>
              </a:rPr>
              <a:pPr/>
              <a:t>9/3/2013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287099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9/3/2013 4:55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5886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9/3/2013 4:55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55536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err="1" smtClean="0">
                <a:gradFill>
                  <a:gsLst>
                    <a:gs pos="1250">
                      <a:prstClr val="black"/>
                    </a:gs>
                    <a:gs pos="100000">
                      <a:prstClr val="black"/>
                    </a:gs>
                  </a:gsLst>
                  <a:lin ang="5400000" scaled="0"/>
                </a:gradFill>
              </a:rPr>
              <a:t>TechEd</a:t>
            </a:r>
            <a:r>
              <a:rPr lang="en-US" dirty="0" smtClean="0">
                <a:gradFill>
                  <a:gsLst>
                    <a:gs pos="1250">
                      <a:prstClr val="black"/>
                    </a:gs>
                    <a:gs pos="100000">
                      <a:prstClr val="black"/>
                    </a:gs>
                  </a:gsLst>
                  <a:lin ang="5400000" scaled="0"/>
                </a:gradFill>
              </a:rPr>
              <a:t> 2012</a:t>
            </a:r>
            <a:endParaRPr lang="en-US" dirty="0">
              <a:gradFill>
                <a:gsLst>
                  <a:gs pos="1250">
                    <a:prstClr val="black"/>
                  </a:gs>
                  <a:gs pos="100000">
                    <a:prstClr val="black"/>
                  </a:gs>
                </a:gsLst>
                <a:lin ang="5400000" scaled="0"/>
              </a:gra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9/3/2013 4:55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latin typeface="Segoe UI" pitchFamily="34" charset="0"/>
              </a:rPr>
            </a:br>
            <a:r>
              <a:rPr lang="en-US" dirty="0" smtClean="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583778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9/3/2013 4:55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capabilities at a high level when it comes to mission critical include In-memory capabilities across all workloads including OLTP, DW and BI.  </a:t>
            </a:r>
            <a:endParaRPr lang="en-US" dirty="0"/>
          </a:p>
          <a:p>
            <a:endParaRPr lang="en-US" sz="1000" kern="1200" dirty="0" smtClean="0">
              <a:solidFill>
                <a:schemeClr val="tx1"/>
              </a:solidFill>
              <a:effectLst/>
              <a:latin typeface="Segoe UI Light" pitchFamily="34" charset="0"/>
              <a:ea typeface="+mn-ea"/>
              <a:cs typeface="+mn-cs"/>
            </a:endParaRPr>
          </a:p>
          <a:p>
            <a:r>
              <a:rPr lang="en-US" dirty="0" smtClean="0"/>
              <a:t>When it comes to security SQL Server has consistently been ranked the most secure with the least amount of vulnerabilities 5 years in a row including this year according to </a:t>
            </a:r>
            <a:r>
              <a:rPr lang="en-US" dirty="0">
                <a:gradFill>
                  <a:gsLst>
                    <a:gs pos="2917">
                      <a:schemeClr val="tx1"/>
                    </a:gs>
                    <a:gs pos="30000">
                      <a:schemeClr val="tx1"/>
                    </a:gs>
                  </a:gsLst>
                  <a:lin ang="5400000" scaled="0"/>
                </a:gradFill>
              </a:rPr>
              <a:t>National Institute of Standards and Technology Comprehensive Vulnerability </a:t>
            </a:r>
            <a:r>
              <a:rPr lang="en-US" dirty="0" smtClean="0">
                <a:gradFill>
                  <a:gsLst>
                    <a:gs pos="2917">
                      <a:schemeClr val="tx1"/>
                    </a:gs>
                    <a:gs pos="30000">
                      <a:schemeClr val="tx1"/>
                    </a:gs>
                  </a:gsLst>
                  <a:lin ang="5400000" scaled="0"/>
                </a:gradFill>
              </a:rPr>
              <a:t>Database.  SQL Server 2014 with WS 2012 and WS 2012 R2 can provide to cost effective mission critical scale across physical and virtual environments.</a:t>
            </a:r>
          </a:p>
          <a:p>
            <a:endParaRPr lang="en-US" dirty="0">
              <a:gradFill>
                <a:gsLst>
                  <a:gs pos="2917">
                    <a:schemeClr val="tx1"/>
                  </a:gs>
                  <a:gs pos="30000">
                    <a:schemeClr val="tx1"/>
                  </a:gs>
                </a:gsLst>
                <a:lin ang="5400000" scaled="0"/>
              </a:gradFill>
            </a:endParaRPr>
          </a:p>
          <a:p>
            <a:r>
              <a:rPr lang="en-US" dirty="0" smtClean="0">
                <a:gradFill>
                  <a:gsLst>
                    <a:gs pos="2917">
                      <a:schemeClr val="tx1"/>
                    </a:gs>
                    <a:gs pos="30000">
                      <a:schemeClr val="tx1"/>
                    </a:gs>
                  </a:gsLst>
                  <a:lin ang="5400000" scaled="0"/>
                </a:gradFill>
              </a:rPr>
              <a:t>We know mission critical is all about the 9’s when it comes to High Availability and with SQL Server 2014 we have made the customer favorite </a:t>
            </a:r>
            <a:r>
              <a:rPr lang="en-US" dirty="0" err="1" smtClean="0">
                <a:gradFill>
                  <a:gsLst>
                    <a:gs pos="2917">
                      <a:schemeClr val="tx1"/>
                    </a:gs>
                    <a:gs pos="30000">
                      <a:schemeClr val="tx1"/>
                    </a:gs>
                  </a:gsLst>
                  <a:lin ang="5400000" scaled="0"/>
                </a:gradFill>
              </a:rPr>
              <a:t>AlwaysOn</a:t>
            </a:r>
            <a:r>
              <a:rPr lang="en-US" dirty="0" smtClean="0">
                <a:gradFill>
                  <a:gsLst>
                    <a:gs pos="2917">
                      <a:schemeClr val="tx1"/>
                    </a:gs>
                    <a:gs pos="30000">
                      <a:schemeClr val="tx1"/>
                    </a:gs>
                  </a:gsLst>
                  <a:lin ang="5400000" scaled="0"/>
                </a:gradFill>
              </a:rPr>
              <a:t> feature even better to give you the 9’s you need for your mission critical applications.</a:t>
            </a:r>
          </a:p>
          <a:p>
            <a:endParaRPr lang="en-US" dirty="0">
              <a:gradFill>
                <a:gsLst>
                  <a:gs pos="2917">
                    <a:schemeClr val="tx1"/>
                  </a:gs>
                  <a:gs pos="30000">
                    <a:schemeClr val="tx1"/>
                  </a:gs>
                </a:gsLst>
                <a:lin ang="5400000" scaled="0"/>
              </a:gradFill>
            </a:endParaRPr>
          </a:p>
          <a:p>
            <a:r>
              <a:rPr lang="en-US" dirty="0" smtClean="0">
                <a:gradFill>
                  <a:gsLst>
                    <a:gs pos="2917">
                      <a:schemeClr val="tx1"/>
                    </a:gs>
                    <a:gs pos="30000">
                      <a:schemeClr val="tx1"/>
                    </a:gs>
                  </a:gsLst>
                  <a:lin ang="5400000" scaled="0"/>
                </a:gradFill>
              </a:rPr>
              <a:t>Finally none of these features matter unless we are there to support you in case of issues or failures and we certainly offer the live mission critical support you expect for your mission critical workloads.</a:t>
            </a:r>
            <a:r>
              <a:rPr lang="en-US" dirty="0" smtClean="0"/>
              <a:t>     </a:t>
            </a:r>
            <a:endParaRPr lang="en-US" sz="1000" kern="1200" dirty="0" smtClean="0">
              <a:solidFill>
                <a:schemeClr val="tx1"/>
              </a:solidFill>
              <a:effectLst/>
              <a:latin typeface="Segoe UI Light" pitchFamily="34" charset="0"/>
              <a:ea typeface="+mn-ea"/>
              <a:cs typeface="+mn-cs"/>
            </a:endParaRPr>
          </a:p>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dirty="0"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6866502-B32E-4445-B2B9-CD63C156C6D3}"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207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dirty="0"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4A4E261-0C62-4CDE-8234-7C7A05FC4248}"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370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C895B29-4FE9-48EB-97CB-37EEA0329737}" type="datetime1">
              <a:rPr lang="en-US" smtClean="0"/>
              <a:t>9/3/2013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442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this to Futures section</a:t>
            </a:r>
            <a:endParaRPr lang="en-US" dirty="0"/>
          </a:p>
        </p:txBody>
      </p:sp>
      <p:sp>
        <p:nvSpPr>
          <p:cNvPr id="4" name="Slide Number Placeholder 3"/>
          <p:cNvSpPr>
            <a:spLocks noGrp="1"/>
          </p:cNvSpPr>
          <p:nvPr>
            <p:ph type="sldNum" sz="quarter" idx="10"/>
          </p:nvPr>
        </p:nvSpPr>
        <p:spPr/>
        <p:txBody>
          <a:bodyPr/>
          <a:lstStyle/>
          <a:p>
            <a:fld id="{5E3252C3-7A97-4EA3-AD2E-37E267D3A31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7088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310313" cy="3549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A6A90D-C55B-4BD1-A409-42A9D0B2F447}"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66717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solidFill>
                  <a:prstClr val="black"/>
                </a:solidFill>
              </a:rPr>
              <a:pPr/>
              <a:t>9/3/2013</a:t>
            </a:fld>
            <a:endParaRPr lang="en-US" dirty="0">
              <a:solidFill>
                <a:prstClr val="black"/>
              </a:solidFill>
            </a:endParaRPr>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9</a:t>
            </a:fld>
            <a:endParaRPr lang="en-US" dirty="0">
              <a:solidFill>
                <a:prstClr val="black"/>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220858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solidFill>
                  <a:prstClr val="black"/>
                </a:solidFill>
              </a:rPr>
              <a:pPr/>
              <a:t>9/3/2013</a:t>
            </a:fld>
            <a:endParaRPr lang="en-US" dirty="0">
              <a:solidFill>
                <a:prstClr val="black"/>
              </a:solidFill>
            </a:endParaRPr>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29692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15804"/>
          <a:stretch/>
        </p:blipFill>
        <p:spPr>
          <a:xfrm>
            <a:off x="4125197" y="180494"/>
            <a:ext cx="8311278" cy="6904278"/>
          </a:xfrm>
          <a:prstGeom prst="rect">
            <a:avLst/>
          </a:prstGeom>
          <a:effectLst>
            <a:softEdge rad="63500"/>
          </a:effectLst>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638" y="1353125"/>
            <a:ext cx="4715386" cy="1762608"/>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bg bwMode="ltGray">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638" y="1353125"/>
            <a:ext cx="4715386" cy="1762608"/>
          </a:xfrm>
          <a:prstGeom prst="rect">
            <a:avLst/>
          </a:prstGeom>
        </p:spPr>
      </p:pic>
    </p:spTree>
    <p:extLst>
      <p:ext uri="{BB962C8B-B14F-4D97-AF65-F5344CB8AC3E}">
        <p14:creationId xmlns:p14="http://schemas.microsoft.com/office/powerpoint/2010/main" val="35256411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954458"/>
            <a:ext cx="6399212" cy="1830388"/>
          </a:xfrm>
          <a:noFill/>
        </p:spPr>
        <p:txBody>
          <a:bodyPr lIns="146252" tIns="109688" rIns="146252" bIns="109688">
            <a:noAutofit/>
          </a:bodyPr>
          <a:lstStyle>
            <a:lvl1pPr marL="0" indent="0">
              <a:spcBef>
                <a:spcPts val="0"/>
              </a:spcBef>
              <a:buNone/>
              <a:defRPr sz="3500"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252" tIns="91409" rIns="146252" bIns="91409" anchor="t" anchorCtr="0"/>
          <a:lstStyle>
            <a:lvl1pPr>
              <a:defRPr sz="5900" spc="-101"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9306935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8" y="482565"/>
            <a:ext cx="1646237" cy="351905"/>
          </a:xfrm>
          <a:prstGeom prst="rect">
            <a:avLst/>
          </a:prstGeom>
        </p:spPr>
      </p:pic>
    </p:spTree>
    <p:extLst>
      <p:ext uri="{BB962C8B-B14F-4D97-AF65-F5344CB8AC3E}">
        <p14:creationId xmlns:p14="http://schemas.microsoft.com/office/powerpoint/2010/main" val="267689809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6070681" cy="1828007"/>
          </a:xfrm>
          <a:noFill/>
        </p:spPr>
        <p:txBody>
          <a:bodyPr lIns="182880" tIns="146304" rIns="182880" bIns="146304">
            <a:noAutofit/>
          </a:bodyPr>
          <a:lstStyle>
            <a:lvl1pPr marL="0" indent="0">
              <a:spcBef>
                <a:spcPts val="0"/>
              </a:spcBef>
              <a:buNone/>
              <a:defRPr sz="3599"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9"/>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6"/>
            <a:ext cx="1552931" cy="332660"/>
          </a:xfrm>
          <a:prstGeom prst="rect">
            <a:avLst/>
          </a:prstGeom>
        </p:spPr>
      </p:pic>
      <p:sp>
        <p:nvSpPr>
          <p:cNvPr id="10" name="Text Placeholder 7"/>
          <p:cNvSpPr>
            <a:spLocks noGrp="1"/>
          </p:cNvSpPr>
          <p:nvPr>
            <p:ph type="body" sz="quarter" idx="13" hasCustomPrompt="1"/>
          </p:nvPr>
        </p:nvSpPr>
        <p:spPr>
          <a:xfrm>
            <a:off x="6492621" y="434695"/>
            <a:ext cx="5486400" cy="927838"/>
          </a:xfrm>
        </p:spPr>
        <p:txBody>
          <a:bodyPr tIns="0" rIns="0"/>
          <a:lstStyle>
            <a:lvl1pPr marL="0" indent="0" algn="r">
              <a:buNone/>
              <a:defRPr sz="5999"/>
            </a:lvl1pPr>
          </a:lstStyle>
          <a:p>
            <a:pPr lvl="0"/>
            <a:r>
              <a:rPr lang="en-US" dirty="0" smtClean="0"/>
              <a:t>Session code</a:t>
            </a:r>
            <a:endParaRPr lang="en-US" dirty="0"/>
          </a:p>
        </p:txBody>
      </p:sp>
      <p:grpSp>
        <p:nvGrpSpPr>
          <p:cNvPr id="97" name="Group 96"/>
          <p:cNvGrpSpPr/>
          <p:nvPr userDrawn="1"/>
        </p:nvGrpSpPr>
        <p:grpSpPr>
          <a:xfrm>
            <a:off x="6765998"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grpSp>
      <p:grpSp>
        <p:nvGrpSpPr>
          <p:cNvPr id="98" name="Group 97"/>
          <p:cNvGrpSpPr/>
          <p:nvPr userDrawn="1"/>
        </p:nvGrpSpPr>
        <p:grpSpPr>
          <a:xfrm>
            <a:off x="18853151" y="1957389"/>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grpSp>
    </p:spTree>
    <p:extLst>
      <p:ext uri="{BB962C8B-B14F-4D97-AF65-F5344CB8AC3E}">
        <p14:creationId xmlns:p14="http://schemas.microsoft.com/office/powerpoint/2010/main" val="1830349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6070681" cy="1828007"/>
          </a:xfrm>
          <a:noFill/>
        </p:spPr>
        <p:txBody>
          <a:bodyPr lIns="182880" tIns="146304" rIns="182880" bIns="146304">
            <a:noAutofit/>
          </a:bodyPr>
          <a:lstStyle>
            <a:lvl1pPr marL="0" indent="0">
              <a:spcBef>
                <a:spcPts val="0"/>
              </a:spcBef>
              <a:buNone/>
              <a:defRPr sz="3599"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9"/>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6"/>
            <a:ext cx="1552931" cy="332660"/>
          </a:xfrm>
          <a:prstGeom prst="rect">
            <a:avLst/>
          </a:prstGeom>
        </p:spPr>
      </p:pic>
      <p:sp>
        <p:nvSpPr>
          <p:cNvPr id="10" name="Text Placeholder 7"/>
          <p:cNvSpPr>
            <a:spLocks noGrp="1"/>
          </p:cNvSpPr>
          <p:nvPr>
            <p:ph type="body" sz="quarter" idx="13" hasCustomPrompt="1"/>
          </p:nvPr>
        </p:nvSpPr>
        <p:spPr>
          <a:xfrm>
            <a:off x="6492621" y="434695"/>
            <a:ext cx="5486400" cy="927838"/>
          </a:xfrm>
        </p:spPr>
        <p:txBody>
          <a:bodyPr tIns="0" rIns="0"/>
          <a:lstStyle>
            <a:lvl1pPr marL="0" indent="0" algn="r">
              <a:buNone/>
              <a:defRPr sz="5999"/>
            </a:lvl1pPr>
          </a:lstStyle>
          <a:p>
            <a:pPr lvl="0"/>
            <a:r>
              <a:rPr lang="en-US" dirty="0" smtClean="0"/>
              <a:t>Session code</a:t>
            </a:r>
            <a:endParaRPr lang="en-US" dirty="0"/>
          </a:p>
        </p:txBody>
      </p:sp>
      <p:grpSp>
        <p:nvGrpSpPr>
          <p:cNvPr id="98" name="Group 97"/>
          <p:cNvGrpSpPr/>
          <p:nvPr userDrawn="1"/>
        </p:nvGrpSpPr>
        <p:grpSpPr>
          <a:xfrm>
            <a:off x="7136678" y="4110832"/>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grpSp>
    </p:spTree>
    <p:extLst>
      <p:ext uri="{BB962C8B-B14F-4D97-AF65-F5344CB8AC3E}">
        <p14:creationId xmlns:p14="http://schemas.microsoft.com/office/powerpoint/2010/main" val="2584876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109712" rIns="146283" bIns="10971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9669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07200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186924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676765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21811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9437428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rth America ">
    <p:bg>
      <p:bgPr>
        <a:solidFill>
          <a:schemeClr val="bg2"/>
        </a:solidFill>
        <a:effectLst/>
      </p:bgPr>
    </p:bg>
    <p:spTree>
      <p:nvGrpSpPr>
        <p:cNvPr id="1" name=""/>
        <p:cNvGrpSpPr/>
        <p:nvPr/>
      </p:nvGrpSpPr>
      <p:grpSpPr>
        <a:xfrm>
          <a:off x="0" y="0"/>
          <a:ext cx="0" cy="0"/>
          <a:chOff x="0" y="0"/>
          <a:chExt cx="0" cy="0"/>
        </a:xfrm>
      </p:grpSpPr>
      <p:pic>
        <p:nvPicPr>
          <p:cNvPr id="76" name="Picture 7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8332" y="518121"/>
            <a:ext cx="2573471" cy="961962"/>
          </a:xfrm>
          <a:prstGeom prst="rect">
            <a:avLst/>
          </a:prstGeom>
        </p:spPr>
      </p:pic>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solidFill>
                  <a:schemeClr val="bg2"/>
                </a:solidFill>
                <a:latin typeface="+mj-lt"/>
              </a:defRPr>
            </a:lvl1pPr>
          </a:lstStyle>
          <a:p>
            <a:pPr lvl="0"/>
            <a:r>
              <a:rPr lang="en-US" dirty="0" smtClean="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3142" y="4077872"/>
            <a:ext cx="1679260" cy="1576085"/>
          </a:xfrm>
          <a:prstGeom prst="rect">
            <a:avLst/>
          </a:prstGeom>
        </p:spPr>
      </p:pic>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0401934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sz="2000"/>
            </a:lvl3pPr>
            <a:lvl4pPr marL="457112" indent="0">
              <a:buNone/>
              <a:defRPr sz="1800"/>
            </a:lvl4pPr>
            <a:lvl5pPr marL="685669"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340420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9" y="1214439"/>
            <a:ext cx="11887200"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755576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088230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98679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1489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44657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56926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315658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1617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9938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11887199" cy="2131353"/>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939140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59450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365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1" y="2732559"/>
            <a:ext cx="9327357" cy="847278"/>
          </a:xfrm>
        </p:spPr>
        <p:txBody>
          <a:bodyPr anchor="b"/>
          <a:lstStyle>
            <a:lvl1pPr algn="ctr">
              <a:defRPr sz="6115"/>
            </a:lvl1pPr>
          </a:lstStyle>
          <a:p>
            <a:r>
              <a:rPr lang="en-US" smtClean="0"/>
              <a:t>Click to edit Master title style</a:t>
            </a:r>
            <a:endParaRPr lang="en-US"/>
          </a:p>
        </p:txBody>
      </p:sp>
      <p:sp>
        <p:nvSpPr>
          <p:cNvPr id="3" name="Subtitle 2"/>
          <p:cNvSpPr>
            <a:spLocks noGrp="1"/>
          </p:cNvSpPr>
          <p:nvPr>
            <p:ph type="subTitle" idx="1"/>
          </p:nvPr>
        </p:nvSpPr>
        <p:spPr>
          <a:xfrm>
            <a:off x="1554561" y="3673746"/>
            <a:ext cx="9327357" cy="523605"/>
          </a:xfrm>
        </p:spPr>
        <p:txBody>
          <a:bodyPr/>
          <a:lstStyle>
            <a:lvl1pPr marL="0" indent="0" algn="ctr">
              <a:buNone/>
              <a:defRPr sz="2447"/>
            </a:lvl1pPr>
            <a:lvl2pPr marL="466070" indent="0" algn="ctr">
              <a:buNone/>
              <a:defRPr sz="2039"/>
            </a:lvl2pPr>
            <a:lvl3pPr marL="932138" indent="0" algn="ctr">
              <a:buNone/>
              <a:defRPr sz="1835"/>
            </a:lvl3pPr>
            <a:lvl4pPr marL="1398207" indent="0" algn="ctr">
              <a:buNone/>
              <a:defRPr sz="1632"/>
            </a:lvl4pPr>
            <a:lvl5pPr marL="1864275" indent="0" algn="ctr">
              <a:buNone/>
              <a:defRPr sz="1632"/>
            </a:lvl5pPr>
            <a:lvl6pPr marL="2330344" indent="0" algn="ctr">
              <a:buNone/>
              <a:defRPr sz="1632"/>
            </a:lvl6pPr>
            <a:lvl7pPr marL="2796413" indent="0" algn="ctr">
              <a:buNone/>
              <a:defRPr sz="1632"/>
            </a:lvl7pPr>
            <a:lvl8pPr marL="3262483" indent="0" algn="ctr">
              <a:buNone/>
              <a:defRPr sz="1632"/>
            </a:lvl8pPr>
            <a:lvl9pPr marL="3728550" indent="0" algn="ctr">
              <a:buNone/>
              <a:defRPr sz="1632"/>
            </a:lvl9pPr>
          </a:lstStyle>
          <a:p>
            <a:r>
              <a:rPr lang="en-US" smtClean="0"/>
              <a:t>Click to edit Master subtitle style</a:t>
            </a:r>
            <a:endParaRPr lang="en-US"/>
          </a:p>
        </p:txBody>
      </p:sp>
      <p:sp>
        <p:nvSpPr>
          <p:cNvPr id="4" name="Date Placeholder 3"/>
          <p:cNvSpPr>
            <a:spLocks noGrp="1"/>
          </p:cNvSpPr>
          <p:nvPr>
            <p:ph type="dt" sz="half" idx="10"/>
          </p:nvPr>
        </p:nvSpPr>
        <p:spPr>
          <a:xfrm>
            <a:off x="855009" y="6482891"/>
            <a:ext cx="2798207" cy="372394"/>
          </a:xfrm>
          <a:prstGeom prst="rect">
            <a:avLst/>
          </a:prstGeom>
        </p:spPr>
        <p:txBody>
          <a:bodyPr/>
          <a:lstStyle/>
          <a:p>
            <a:pPr defTabSz="932563"/>
            <a:fld id="{1D7BDE9B-70DC-4019-985E-FE68EA832356}" type="datetimeFigureOut">
              <a:rPr lang="en-US" smtClean="0">
                <a:solidFill>
                  <a:srgbClr val="FFFFFF"/>
                </a:solidFill>
              </a:rPr>
              <a:pPr defTabSz="932563"/>
              <a:t>9/3/2013</a:t>
            </a:fld>
            <a:endParaRPr lang="en-US">
              <a:solidFill>
                <a:srgbClr val="FFFFFF"/>
              </a:solidFill>
            </a:endParaRPr>
          </a:p>
        </p:txBody>
      </p:sp>
      <p:sp>
        <p:nvSpPr>
          <p:cNvPr id="5" name="Footer Placeholder 4"/>
          <p:cNvSpPr>
            <a:spLocks noGrp="1"/>
          </p:cNvSpPr>
          <p:nvPr>
            <p:ph type="ftr" sz="quarter" idx="11"/>
          </p:nvPr>
        </p:nvSpPr>
        <p:spPr>
          <a:xfrm>
            <a:off x="4119583" y="6482891"/>
            <a:ext cx="4197310" cy="372394"/>
          </a:xfrm>
          <a:prstGeom prst="rect">
            <a:avLst/>
          </a:prstGeom>
        </p:spPr>
        <p:txBody>
          <a:bodyPr/>
          <a:lstStyle/>
          <a:p>
            <a:pPr defTabSz="932563"/>
            <a:endParaRPr lang="en-US">
              <a:solidFill>
                <a:srgbClr val="FFFFFF"/>
              </a:solidFill>
            </a:endParaRPr>
          </a:p>
        </p:txBody>
      </p:sp>
      <p:sp>
        <p:nvSpPr>
          <p:cNvPr id="6" name="Slide Number Placeholder 5"/>
          <p:cNvSpPr>
            <a:spLocks noGrp="1"/>
          </p:cNvSpPr>
          <p:nvPr>
            <p:ph type="sldNum" sz="quarter" idx="12"/>
          </p:nvPr>
        </p:nvSpPr>
        <p:spPr>
          <a:xfrm>
            <a:off x="8783260" y="6482891"/>
            <a:ext cx="2798207" cy="372394"/>
          </a:xfrm>
          <a:prstGeom prst="rect">
            <a:avLst/>
          </a:prstGeom>
        </p:spPr>
        <p:txBody>
          <a:bodyPr/>
          <a:lstStyle/>
          <a:p>
            <a:pPr defTabSz="932563"/>
            <a:fld id="{DD40ADD6-5836-4AEF-9E8A-FE2E1919EC50}" type="slidenum">
              <a:rPr lang="en-US" smtClean="0">
                <a:solidFill>
                  <a:srgbClr val="FFFFFF"/>
                </a:solidFill>
              </a:rPr>
              <a:pPr defTabSz="932563"/>
              <a:t>‹#›</a:t>
            </a:fld>
            <a:endParaRPr lang="en-US">
              <a:solidFill>
                <a:srgbClr val="FFFFFF"/>
              </a:solidFill>
            </a:endParaRPr>
          </a:p>
        </p:txBody>
      </p:sp>
    </p:spTree>
    <p:extLst>
      <p:ext uri="{BB962C8B-B14F-4D97-AF65-F5344CB8AC3E}">
        <p14:creationId xmlns:p14="http://schemas.microsoft.com/office/powerpoint/2010/main" val="3085332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621530"/>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22"/>
            <a:ext cx="11375536" cy="22283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51105" y="6135208"/>
            <a:ext cx="2385370" cy="859317"/>
          </a:xfrm>
          <a:prstGeom prst="rect">
            <a:avLst/>
          </a:prstGeom>
          <a:noFill/>
          <a:ln>
            <a:noFill/>
          </a:ln>
        </p:spPr>
      </p:pic>
    </p:spTree>
    <p:extLst>
      <p:ext uri="{BB962C8B-B14F-4D97-AF65-F5344CB8AC3E}">
        <p14:creationId xmlns:p14="http://schemas.microsoft.com/office/powerpoint/2010/main" val="25715293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130904"/>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tx1"/>
                    </a:gs>
                    <a:gs pos="6000">
                      <a:schemeClr val="tx1"/>
                    </a:gs>
                  </a:gsLst>
                  <a:lin ang="5400000" scaled="0"/>
                </a:gradFill>
              </a:defRPr>
            </a:lvl2pPr>
            <a:lvl3pPr marL="236341" indent="0">
              <a:buNone/>
              <a:defRPr sz="2040">
                <a:gradFill>
                  <a:gsLst>
                    <a:gs pos="100000">
                      <a:schemeClr val="tx1"/>
                    </a:gs>
                    <a:gs pos="6000">
                      <a:schemeClr val="tx1"/>
                    </a:gs>
                  </a:gsLst>
                  <a:lin ang="5400000" scaled="0"/>
                </a:gradFill>
              </a:defRPr>
            </a:lvl3pPr>
            <a:lvl4pPr marL="466209" indent="0">
              <a:buNone/>
              <a:defRPr sz="2040">
                <a:gradFill>
                  <a:gsLst>
                    <a:gs pos="100000">
                      <a:schemeClr val="tx1"/>
                    </a:gs>
                    <a:gs pos="6000">
                      <a:schemeClr val="tx1"/>
                    </a:gs>
                  </a:gsLst>
                  <a:lin ang="5400000" scaled="0"/>
                </a:gradFill>
              </a:defRPr>
            </a:lvl4pPr>
            <a:lvl5pPr marL="707407" indent="0">
              <a:buNone/>
              <a:defRPr sz="204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342626" y="6725348"/>
            <a:ext cx="3751223" cy="168070"/>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71" spc="153"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5753609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15804"/>
          <a:stretch/>
        </p:blipFill>
        <p:spPr>
          <a:xfrm>
            <a:off x="4125197" y="180494"/>
            <a:ext cx="8311278" cy="6904278"/>
          </a:xfrm>
          <a:prstGeom prst="rect">
            <a:avLst/>
          </a:prstGeom>
          <a:effectLst>
            <a:softEdge rad="63500"/>
          </a:effectLst>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638" y="1353125"/>
            <a:ext cx="4715386" cy="1762608"/>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Tree>
    <p:extLst>
      <p:ext uri="{BB962C8B-B14F-4D97-AF65-F5344CB8AC3E}">
        <p14:creationId xmlns:p14="http://schemas.microsoft.com/office/powerpoint/2010/main" val="268349749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Walkin">
    <p:bg bwMode="ltGray">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638" y="1353125"/>
            <a:ext cx="4715386" cy="1762608"/>
          </a:xfrm>
          <a:prstGeom prst="rect">
            <a:avLst/>
          </a:prstGeom>
        </p:spPr>
      </p:pic>
    </p:spTree>
    <p:extLst>
      <p:ext uri="{BB962C8B-B14F-4D97-AF65-F5344CB8AC3E}">
        <p14:creationId xmlns:p14="http://schemas.microsoft.com/office/powerpoint/2010/main" val="29464159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North America ">
    <p:bg>
      <p:bgPr>
        <a:solidFill>
          <a:schemeClr val="bg2"/>
        </a:solidFill>
        <a:effectLst/>
      </p:bgPr>
    </p:bg>
    <p:spTree>
      <p:nvGrpSpPr>
        <p:cNvPr id="1" name=""/>
        <p:cNvGrpSpPr/>
        <p:nvPr/>
      </p:nvGrpSpPr>
      <p:grpSpPr>
        <a:xfrm>
          <a:off x="0" y="0"/>
          <a:ext cx="0" cy="0"/>
          <a:chOff x="0" y="0"/>
          <a:chExt cx="0" cy="0"/>
        </a:xfrm>
      </p:grpSpPr>
      <p:pic>
        <p:nvPicPr>
          <p:cNvPr id="76" name="Picture 7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8332" y="518121"/>
            <a:ext cx="2573471" cy="961962"/>
          </a:xfrm>
          <a:prstGeom prst="rect">
            <a:avLst/>
          </a:prstGeom>
        </p:spPr>
      </p:pic>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solidFill>
                  <a:schemeClr val="bg2"/>
                </a:solidFill>
                <a:latin typeface="+mj-lt"/>
              </a:defRPr>
            </a:lvl1pPr>
          </a:lstStyle>
          <a:p>
            <a:pPr lvl="0"/>
            <a:r>
              <a:rPr lang="en-US" dirty="0" smtClean="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3142" y="4077872"/>
            <a:ext cx="1679260" cy="1576085"/>
          </a:xfrm>
          <a:prstGeom prst="rect">
            <a:avLst/>
          </a:prstGeom>
        </p:spPr>
      </p:pic>
    </p:spTree>
    <p:extLst>
      <p:ext uri="{BB962C8B-B14F-4D97-AF65-F5344CB8AC3E}">
        <p14:creationId xmlns:p14="http://schemas.microsoft.com/office/powerpoint/2010/main" val="2980903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88082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310413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654102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0776208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40933128"/>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01578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944573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74981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885994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28662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104175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5772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68617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9643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340828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58350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6"/>
            <a:ext cx="11375536" cy="6215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25"/>
            <a:ext cx="11375536" cy="22283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5724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theme" Target="../theme/theme3.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787162" y="6268142"/>
            <a:ext cx="1286736" cy="48098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89" r:id="rId2"/>
    <p:sldLayoutId id="2147484188" r:id="rId3"/>
    <p:sldLayoutId id="2147484105" r:id="rId4"/>
    <p:sldLayoutId id="2147484185" r:id="rId5"/>
    <p:sldLayoutId id="2147484182" r:id="rId6"/>
    <p:sldLayoutId id="2147484130" r:id="rId7"/>
    <p:sldLayoutId id="2147484102" r:id="rId8"/>
    <p:sldLayoutId id="2147484098" r:id="rId9"/>
    <p:sldLayoutId id="2147484086" r:id="rId10"/>
    <p:sldLayoutId id="2147484100" r:id="rId11"/>
    <p:sldLayoutId id="2147484089" r:id="rId12"/>
    <p:sldLayoutId id="2147484106" r:id="rId13"/>
    <p:sldLayoutId id="2147484092" r:id="rId14"/>
    <p:sldLayoutId id="2147484093" r:id="rId15"/>
    <p:sldLayoutId id="2147484127" r:id="rId16"/>
    <p:sldLayoutId id="2147484129" r:id="rId17"/>
    <p:sldLayoutId id="2147484094" r:id="rId18"/>
    <p:sldLayoutId id="2147484096" r:id="rId19"/>
    <p:sldLayoutId id="2147484190"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311274"/>
      </p:ext>
    </p:extLst>
  </p:cSld>
  <p:clrMap bg1="dk1" tx1="lt1" bg2="dk2" tx2="lt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 id="2147484220" r:id="rId14"/>
    <p:sldLayoutId id="2147484221" r:id="rId15"/>
    <p:sldLayoutId id="2147484222" r:id="rId16"/>
    <p:sldLayoutId id="2147484223" r:id="rId17"/>
    <p:sldLayoutId id="2147484224" r:id="rId18"/>
    <p:sldLayoutId id="2147484225" r:id="rId19"/>
    <p:sldLayoutId id="2147484226" r:id="rId20"/>
    <p:sldLayoutId id="2147484227" r:id="rId21"/>
    <p:sldLayoutId id="2147484228" r:id="rId22"/>
    <p:sldLayoutId id="2147484229" r:id="rId23"/>
    <p:sldLayoutId id="2147484230" r:id="rId24"/>
    <p:sldLayoutId id="2147484231" r:id="rId25"/>
    <p:sldLayoutId id="2147484232" r:id="rId26"/>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787162" y="6268142"/>
            <a:ext cx="1286736" cy="480981"/>
          </a:xfrm>
          <a:prstGeom prst="rect">
            <a:avLst/>
          </a:prstGeom>
        </p:spPr>
      </p:pic>
    </p:spTree>
    <p:extLst>
      <p:ext uri="{BB962C8B-B14F-4D97-AF65-F5344CB8AC3E}">
        <p14:creationId xmlns:p14="http://schemas.microsoft.com/office/powerpoint/2010/main" val="1603950160"/>
      </p:ext>
    </p:extLst>
  </p:cSld>
  <p:clrMap bg1="dk1" tx1="lt1" bg2="dk2" tx2="lt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 id="2147484250" r:id="rId17"/>
    <p:sldLayoutId id="2147484251" r:id="rId18"/>
    <p:sldLayoutId id="2147484252" r:id="rId19"/>
    <p:sldLayoutId id="2147484253"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tags" Target="../tags/tag11.xml"/><Relationship Id="rId6" Type="http://schemas.microsoft.com/office/2007/relationships/hdphoto" Target="../media/hdphoto2.wdp"/><Relationship Id="rId5" Type="http://schemas.openxmlformats.org/officeDocument/2006/relationships/image" Target="../media/image22.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notesSlide" Target="../notesSlides/notesSlide18.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slideLayout" Target="../slideLayouts/slideLayout9.xml"/><Relationship Id="rId2" Type="http://schemas.openxmlformats.org/officeDocument/2006/relationships/tags" Target="../tags/tag14.xml"/><Relationship Id="rId16" Type="http://schemas.openxmlformats.org/officeDocument/2006/relationships/tags" Target="../tags/tag28.xml"/><Relationship Id="rId20" Type="http://schemas.microsoft.com/office/2007/relationships/hdphoto" Target="../media/hdphoto3.wdp"/><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image" Target="../media/image24.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23.xml"/><Relationship Id="rId1" Type="http://schemas.openxmlformats.org/officeDocument/2006/relationships/slideLayout" Target="../slideLayouts/slideLayout36.xml"/><Relationship Id="rId5" Type="http://schemas.openxmlformats.org/officeDocument/2006/relationships/image" Target="../media/image30.png"/><Relationship Id="rId4" Type="http://schemas.openxmlformats.org/officeDocument/2006/relationships/hyperlink" Target="http://technet.microsoft.com/en-au/"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hyperlink" Target="http://www.powerbi.com/" TargetMode="External"/><Relationship Id="rId2" Type="http://schemas.openxmlformats.org/officeDocument/2006/relationships/notesSlide" Target="../notesSlides/notesSlide24.xml"/><Relationship Id="rId1" Type="http://schemas.openxmlformats.org/officeDocument/2006/relationships/slideLayout" Target="../slideLayouts/slideLayout66.xml"/><Relationship Id="rId6" Type="http://schemas.openxmlformats.org/officeDocument/2006/relationships/hyperlink" Target="http://www.windowsazure.com/en-us/documentation/services/hdinsight/?fb=en-us" TargetMode="External"/><Relationship Id="rId5" Type="http://schemas.openxmlformats.org/officeDocument/2006/relationships/hyperlink" Target="http://www.windowsazure.com/" TargetMode="External"/><Relationship Id="rId4" Type="http://schemas.openxmlformats.org/officeDocument/2006/relationships/hyperlink" Target="http://technet.microsoft.com/en-us/evalcenter/dn205290.asp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8.xml"/><Relationship Id="rId7" Type="http://schemas.openxmlformats.org/officeDocument/2006/relationships/oleObject" Target="../embeddings/oleObject1.bin"/><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notesSlide" Target="../notesSlides/notesSlide4.xml"/><Relationship Id="rId5" Type="http://schemas.openxmlformats.org/officeDocument/2006/relationships/slideLayout" Target="../slideLayouts/slideLayout14.xml"/><Relationship Id="rId10" Type="http://schemas.openxmlformats.org/officeDocument/2006/relationships/image" Target="../media/image17.png"/><Relationship Id="rId4" Type="http://schemas.openxmlformats.org/officeDocument/2006/relationships/tags" Target="../tags/tag9.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Server 2014 – Features Drilldown</a:t>
            </a:r>
            <a:endParaRPr lang="en-US" dirty="0"/>
          </a:p>
        </p:txBody>
      </p:sp>
      <p:sp>
        <p:nvSpPr>
          <p:cNvPr id="5" name="Text Placeholder 4"/>
          <p:cNvSpPr>
            <a:spLocks noGrp="1"/>
          </p:cNvSpPr>
          <p:nvPr>
            <p:ph type="body" sz="quarter" idx="12"/>
          </p:nvPr>
        </p:nvSpPr>
        <p:spPr/>
        <p:txBody>
          <a:bodyPr/>
          <a:lstStyle/>
          <a:p>
            <a:r>
              <a:rPr lang="en-US" dirty="0" smtClean="0"/>
              <a:t>Dandy Weyn</a:t>
            </a:r>
            <a:br>
              <a:rPr lang="en-US" dirty="0" smtClean="0"/>
            </a:br>
            <a:r>
              <a:rPr lang="en-US" sz="2000" dirty="0" smtClean="0"/>
              <a:t>Sr. Technical Product Mkt. Manager</a:t>
            </a:r>
          </a:p>
          <a:p>
            <a:r>
              <a:rPr lang="en-US" sz="2000" dirty="0" smtClean="0"/>
              <a:t>dandyw@microsoft.com</a:t>
            </a:r>
          </a:p>
          <a:p>
            <a:endParaRPr lang="en-US" sz="2000" dirty="0" smtClean="0"/>
          </a:p>
          <a:p>
            <a:r>
              <a:rPr lang="en-US" sz="2000" dirty="0" smtClean="0"/>
              <a:t>@ilikesql</a:t>
            </a:r>
            <a:endParaRPr lang="en-US" sz="2000" dirty="0"/>
          </a:p>
        </p:txBody>
      </p:sp>
      <p:sp>
        <p:nvSpPr>
          <p:cNvPr id="14" name="Text Placeholder 13"/>
          <p:cNvSpPr>
            <a:spLocks noGrp="1"/>
          </p:cNvSpPr>
          <p:nvPr>
            <p:ph type="body" sz="quarter" idx="13"/>
          </p:nvPr>
        </p:nvSpPr>
        <p:spPr>
          <a:xfrm>
            <a:off x="6492620" y="434695"/>
            <a:ext cx="5486400" cy="646331"/>
          </a:xfrm>
        </p:spPr>
        <p:txBody>
          <a:bodyPr/>
          <a:lstStyle/>
          <a:p>
            <a:r>
              <a:rPr lang="en-US" sz="4000" dirty="0" smtClean="0"/>
              <a:t>DBI311</a:t>
            </a:r>
            <a:endParaRPr lang="en-US" sz="4000" dirty="0"/>
          </a:p>
        </p:txBody>
      </p:sp>
    </p:spTree>
    <p:extLst>
      <p:ext uri="{BB962C8B-B14F-4D97-AF65-F5344CB8AC3E}">
        <p14:creationId xmlns:p14="http://schemas.microsoft.com/office/powerpoint/2010/main" val="248586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space savings</a:t>
            </a:r>
            <a:br>
              <a:rPr lang="en-US" dirty="0" smtClean="0"/>
            </a:br>
            <a:r>
              <a:rPr lang="fr-FR" sz="2400" dirty="0" smtClean="0">
                <a:solidFill>
                  <a:schemeClr val="tx1"/>
                </a:solidFill>
              </a:rPr>
              <a:t>101-million </a:t>
            </a:r>
            <a:r>
              <a:rPr lang="fr-FR" sz="2400" dirty="0">
                <a:solidFill>
                  <a:schemeClr val="tx1"/>
                </a:solidFill>
              </a:rPr>
              <a:t>r</a:t>
            </a:r>
            <a:r>
              <a:rPr lang="fr-FR" sz="2400" dirty="0" smtClean="0">
                <a:solidFill>
                  <a:schemeClr val="tx1"/>
                </a:solidFill>
              </a:rPr>
              <a:t>ow </a:t>
            </a:r>
            <a:r>
              <a:rPr lang="fr-FR" sz="2400" dirty="0">
                <a:solidFill>
                  <a:schemeClr val="tx1"/>
                </a:solidFill>
              </a:rPr>
              <a:t>t</a:t>
            </a:r>
            <a:r>
              <a:rPr lang="fr-FR" sz="2400" dirty="0" smtClean="0">
                <a:solidFill>
                  <a:schemeClr val="tx1"/>
                </a:solidFill>
              </a:rPr>
              <a:t>able and index </a:t>
            </a:r>
            <a:r>
              <a:rPr lang="fr-FR" sz="2400" dirty="0">
                <a:solidFill>
                  <a:schemeClr val="tx1"/>
                </a:solidFill>
              </a:rPr>
              <a:t>s</a:t>
            </a:r>
            <a:r>
              <a:rPr lang="fr-FR" sz="2400" dirty="0" smtClean="0">
                <a:solidFill>
                  <a:schemeClr val="tx1"/>
                </a:solidFill>
              </a:rPr>
              <a:t>pace</a:t>
            </a:r>
            <a:endParaRPr lang="en-US" sz="2400" dirty="0">
              <a:solidFill>
                <a:schemeClr val="tx1"/>
              </a:solidFill>
            </a:endParaRPr>
          </a:p>
        </p:txBody>
      </p:sp>
      <p:graphicFrame>
        <p:nvGraphicFramePr>
          <p:cNvPr id="7" name="Chart 6"/>
          <p:cNvGraphicFramePr>
            <a:graphicFrameLocks noChangeAspect="1"/>
          </p:cNvGraphicFramePr>
          <p:nvPr>
            <p:extLst>
              <p:ext uri="{D42A27DB-BD31-4B8C-83A1-F6EECF244321}">
                <p14:modId xmlns:p14="http://schemas.microsoft.com/office/powerpoint/2010/main" val="139390474"/>
              </p:ext>
            </p:extLst>
          </p:nvPr>
        </p:nvGraphicFramePr>
        <p:xfrm>
          <a:off x="2376027" y="1821077"/>
          <a:ext cx="7684423" cy="47542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51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3853242906"/>
              </p:ext>
            </p:extLst>
          </p:nvPr>
        </p:nvGraphicFramePr>
        <p:xfrm>
          <a:off x="567143" y="3590566"/>
          <a:ext cx="8290983" cy="2921357"/>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bwMode="auto">
          <a:xfrm>
            <a:off x="460675" y="3188606"/>
            <a:ext cx="8458736" cy="401961"/>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spAutoFit/>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Database Vulnerabilities</a:t>
            </a:r>
            <a:endParaRPr lang="en-US" sz="2000" dirty="0">
              <a:gradFill>
                <a:gsLst>
                  <a:gs pos="0">
                    <a:srgbClr val="FFFFFF"/>
                  </a:gs>
                  <a:gs pos="100000">
                    <a:srgbClr val="FFFFFF"/>
                  </a:gs>
                </a:gsLst>
                <a:lin ang="5400000" scaled="0"/>
              </a:gradFill>
            </a:endParaRPr>
          </a:p>
        </p:txBody>
      </p:sp>
      <p:sp>
        <p:nvSpPr>
          <p:cNvPr id="13" name="Rectangle 12"/>
          <p:cNvSpPr/>
          <p:nvPr/>
        </p:nvSpPr>
        <p:spPr bwMode="auto">
          <a:xfrm>
            <a:off x="460675" y="3188606"/>
            <a:ext cx="8458736" cy="332331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133" fontAlgn="base">
              <a:spcBef>
                <a:spcPct val="0"/>
              </a:spcBef>
              <a:spcAft>
                <a:spcPct val="0"/>
              </a:spcAft>
            </a:pPr>
            <a:endParaRPr lang="en-US" sz="3200" dirty="0">
              <a:ln>
                <a:solidFill>
                  <a:schemeClr val="bg1">
                    <a:alpha val="0"/>
                  </a:schemeClr>
                </a:solidFill>
              </a:ln>
              <a:solidFill>
                <a:schemeClr val="bg1"/>
              </a:solidFill>
              <a:latin typeface="+mj-lt"/>
              <a:ea typeface="Segoe UI" pitchFamily="34" charset="0"/>
              <a:cs typeface="Segoe UI" pitchFamily="34" charset="0"/>
            </a:endParaRPr>
          </a:p>
        </p:txBody>
      </p:sp>
      <p:sp>
        <p:nvSpPr>
          <p:cNvPr id="7" name="Rectangle 6"/>
          <p:cNvSpPr/>
          <p:nvPr/>
        </p:nvSpPr>
        <p:spPr bwMode="auto">
          <a:xfrm>
            <a:off x="4741988" y="1325115"/>
            <a:ext cx="4177423" cy="178308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472" fontAlgn="base">
              <a:spcBef>
                <a:spcPct val="0"/>
              </a:spcBef>
              <a:spcAft>
                <a:spcPct val="0"/>
              </a:spcAft>
            </a:pPr>
            <a:r>
              <a:rPr lang="en-US" sz="2000" dirty="0">
                <a:ln>
                  <a:solidFill>
                    <a:schemeClr val="bg1">
                      <a:alpha val="0"/>
                    </a:schemeClr>
                  </a:solidFill>
                </a:ln>
                <a:solidFill>
                  <a:schemeClr val="tx1"/>
                </a:solidFill>
              </a:rPr>
              <a:t>Most </a:t>
            </a:r>
            <a:r>
              <a:rPr lang="en-US" sz="2000" dirty="0" smtClean="0">
                <a:ln>
                  <a:solidFill>
                    <a:schemeClr val="bg1">
                      <a:alpha val="0"/>
                    </a:schemeClr>
                  </a:solidFill>
                </a:ln>
                <a:solidFill>
                  <a:schemeClr val="tx1"/>
                </a:solidFill>
              </a:rPr>
              <a:t>utilized</a:t>
            </a:r>
            <a:br>
              <a:rPr lang="en-US" sz="2000" dirty="0" smtClean="0">
                <a:ln>
                  <a:solidFill>
                    <a:schemeClr val="bg1">
                      <a:alpha val="0"/>
                    </a:schemeClr>
                  </a:solidFill>
                </a:ln>
                <a:solidFill>
                  <a:schemeClr val="tx1"/>
                </a:solidFill>
              </a:rPr>
            </a:br>
            <a:r>
              <a:rPr lang="en-US" sz="2000" dirty="0" smtClean="0">
                <a:ln>
                  <a:solidFill>
                    <a:schemeClr val="bg1">
                      <a:alpha val="0"/>
                    </a:schemeClr>
                  </a:solidFill>
                </a:ln>
                <a:solidFill>
                  <a:schemeClr val="tx1"/>
                </a:solidFill>
              </a:rPr>
              <a:t>database in </a:t>
            </a:r>
            <a:br>
              <a:rPr lang="en-US" sz="2000" dirty="0" smtClean="0">
                <a:ln>
                  <a:solidFill>
                    <a:schemeClr val="bg1">
                      <a:alpha val="0"/>
                    </a:schemeClr>
                  </a:solidFill>
                </a:ln>
                <a:solidFill>
                  <a:schemeClr val="tx1"/>
                </a:solidFill>
              </a:rPr>
            </a:br>
            <a:r>
              <a:rPr lang="en-US" sz="2000" dirty="0" smtClean="0">
                <a:ln>
                  <a:solidFill>
                    <a:schemeClr val="bg1">
                      <a:alpha val="0"/>
                    </a:schemeClr>
                  </a:solidFill>
                </a:ln>
                <a:solidFill>
                  <a:schemeClr val="tx1"/>
                </a:solidFill>
              </a:rPr>
              <a:t>the world</a:t>
            </a:r>
            <a:endParaRPr lang="en-US" sz="2000" dirty="0">
              <a:ln>
                <a:solidFill>
                  <a:schemeClr val="bg1">
                    <a:alpha val="0"/>
                  </a:schemeClr>
                </a:solidFill>
              </a:ln>
              <a:solidFill>
                <a:schemeClr val="tx1"/>
              </a:solidFill>
            </a:endParaRPr>
          </a:p>
        </p:txBody>
      </p:sp>
      <p:sp>
        <p:nvSpPr>
          <p:cNvPr id="6" name="Rectangle 5"/>
          <p:cNvSpPr/>
          <p:nvPr/>
        </p:nvSpPr>
        <p:spPr bwMode="auto">
          <a:xfrm>
            <a:off x="460675" y="1325115"/>
            <a:ext cx="4177423" cy="1783080"/>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472" fontAlgn="base">
              <a:spcBef>
                <a:spcPct val="0"/>
              </a:spcBef>
              <a:spcAft>
                <a:spcPct val="0"/>
              </a:spcAft>
            </a:pPr>
            <a:r>
              <a:rPr lang="en-US" sz="2200" dirty="0" smtClean="0">
                <a:ln>
                  <a:solidFill>
                    <a:schemeClr val="bg1">
                      <a:alpha val="0"/>
                    </a:schemeClr>
                  </a:solidFill>
                </a:ln>
              </a:rPr>
              <a:t>Least vulnerable</a:t>
            </a:r>
            <a:br>
              <a:rPr lang="en-US" sz="2200" dirty="0" smtClean="0">
                <a:ln>
                  <a:solidFill>
                    <a:schemeClr val="bg1">
                      <a:alpha val="0"/>
                    </a:schemeClr>
                  </a:solidFill>
                </a:ln>
              </a:rPr>
            </a:br>
            <a:r>
              <a:rPr lang="en-US" sz="2200" dirty="0" smtClean="0">
                <a:ln>
                  <a:solidFill>
                    <a:schemeClr val="bg1">
                      <a:alpha val="0"/>
                    </a:schemeClr>
                  </a:solidFill>
                </a:ln>
              </a:rPr>
              <a:t>database</a:t>
            </a: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smtClean="0"/>
              <a:t>Secure</a:t>
            </a:r>
            <a:endParaRPr lang="en-US" dirty="0"/>
          </a:p>
        </p:txBody>
      </p:sp>
      <p:sp>
        <p:nvSpPr>
          <p:cNvPr id="8" name="TextBox 7"/>
          <p:cNvSpPr txBox="1"/>
          <p:nvPr/>
        </p:nvSpPr>
        <p:spPr>
          <a:xfrm>
            <a:off x="7016355" y="1325115"/>
            <a:ext cx="1903056" cy="1783080"/>
          </a:xfrm>
          <a:prstGeom prst="rect">
            <a:avLst/>
          </a:prstGeom>
          <a:noFill/>
        </p:spPr>
        <p:txBody>
          <a:bodyPr wrap="square" lIns="91440" tIns="45720" rIns="91440" bIns="91440" rtlCol="0" anchor="ctr">
            <a:noAutofit/>
          </a:bodyPr>
          <a:lstStyle/>
          <a:p>
            <a:pPr algn="ctr">
              <a:lnSpc>
                <a:spcPct val="90000"/>
              </a:lnSpc>
            </a:pPr>
            <a:r>
              <a:rPr lang="en-US" sz="6600" dirty="0" smtClean="0">
                <a:ln>
                  <a:solidFill>
                    <a:schemeClr val="bg1">
                      <a:alpha val="0"/>
                    </a:schemeClr>
                  </a:solidFill>
                </a:ln>
                <a:latin typeface="+mj-lt"/>
              </a:rPr>
              <a:t>46%</a:t>
            </a:r>
          </a:p>
          <a:p>
            <a:pPr algn="ctr">
              <a:lnSpc>
                <a:spcPct val="90000"/>
              </a:lnSpc>
            </a:pPr>
            <a:r>
              <a:rPr lang="en-US" sz="2400" dirty="0" smtClean="0">
                <a:ln>
                  <a:solidFill>
                    <a:schemeClr val="bg1">
                      <a:alpha val="0"/>
                    </a:schemeClr>
                  </a:solidFill>
                </a:ln>
                <a:latin typeface="+mj-lt"/>
              </a:rPr>
              <a:t>Market share</a:t>
            </a:r>
          </a:p>
        </p:txBody>
      </p:sp>
      <p:sp>
        <p:nvSpPr>
          <p:cNvPr id="10" name="TextBox 9"/>
          <p:cNvSpPr txBox="1"/>
          <p:nvPr/>
        </p:nvSpPr>
        <p:spPr>
          <a:xfrm>
            <a:off x="2789687" y="1325115"/>
            <a:ext cx="1848411" cy="1783080"/>
          </a:xfrm>
          <a:prstGeom prst="rect">
            <a:avLst/>
          </a:prstGeom>
          <a:noFill/>
        </p:spPr>
        <p:txBody>
          <a:bodyPr wrap="square" lIns="91440" tIns="45720" rIns="91440" bIns="91440" rtlCol="0" anchor="ctr">
            <a:noAutofit/>
          </a:bodyPr>
          <a:lstStyle/>
          <a:p>
            <a:pPr>
              <a:lnSpc>
                <a:spcPct val="90000"/>
              </a:lnSpc>
            </a:pPr>
            <a:r>
              <a:rPr lang="en-US" sz="7200" dirty="0" smtClean="0">
                <a:ln>
                  <a:solidFill>
                    <a:schemeClr val="bg1">
                      <a:alpha val="0"/>
                    </a:schemeClr>
                  </a:solidFill>
                </a:ln>
                <a:effectLst>
                  <a:outerShdw blurRad="38100" dist="38100" dir="2700000" algn="tl">
                    <a:srgbClr val="000000">
                      <a:alpha val="43137"/>
                    </a:srgbClr>
                  </a:outerShdw>
                </a:effectLst>
                <a:latin typeface="+mj-lt"/>
              </a:rPr>
              <a:t>5</a:t>
            </a:r>
            <a:r>
              <a:rPr lang="en-US" sz="2800" dirty="0" smtClean="0">
                <a:ln>
                  <a:solidFill>
                    <a:schemeClr val="bg1">
                      <a:alpha val="0"/>
                    </a:schemeClr>
                  </a:solidFill>
                </a:ln>
                <a:effectLst>
                  <a:outerShdw blurRad="38100" dist="38100" dir="2700000" algn="tl">
                    <a:srgbClr val="000000">
                      <a:alpha val="43137"/>
                    </a:srgbClr>
                  </a:outerShdw>
                </a:effectLst>
                <a:latin typeface="+mj-lt"/>
              </a:rPr>
              <a:t>years </a:t>
            </a:r>
            <a:br>
              <a:rPr lang="en-US" sz="2800" dirty="0" smtClean="0">
                <a:ln>
                  <a:solidFill>
                    <a:schemeClr val="bg1">
                      <a:alpha val="0"/>
                    </a:schemeClr>
                  </a:solidFill>
                </a:ln>
                <a:effectLst>
                  <a:outerShdw blurRad="38100" dist="38100" dir="2700000" algn="tl">
                    <a:srgbClr val="000000">
                      <a:alpha val="43137"/>
                    </a:srgbClr>
                  </a:outerShdw>
                </a:effectLst>
                <a:latin typeface="+mj-lt"/>
              </a:rPr>
            </a:br>
            <a:r>
              <a:rPr lang="en-US" sz="2800" dirty="0" smtClean="0">
                <a:ln>
                  <a:solidFill>
                    <a:schemeClr val="bg1">
                      <a:alpha val="0"/>
                    </a:schemeClr>
                  </a:solidFill>
                </a:ln>
                <a:effectLst>
                  <a:outerShdw blurRad="38100" dist="38100" dir="2700000" algn="tl">
                    <a:srgbClr val="000000">
                      <a:alpha val="43137"/>
                    </a:srgbClr>
                  </a:outerShdw>
                </a:effectLst>
                <a:latin typeface="+mj-lt"/>
              </a:rPr>
              <a:t>in a row</a:t>
            </a:r>
          </a:p>
        </p:txBody>
      </p:sp>
      <p:grpSp>
        <p:nvGrpSpPr>
          <p:cNvPr id="12" name="Group 11"/>
          <p:cNvGrpSpPr/>
          <p:nvPr/>
        </p:nvGrpSpPr>
        <p:grpSpPr>
          <a:xfrm>
            <a:off x="9040436" y="1336675"/>
            <a:ext cx="2937486" cy="4827587"/>
            <a:chOff x="457198" y="1387550"/>
            <a:chExt cx="3849625" cy="5175248"/>
          </a:xfrm>
          <a:solidFill>
            <a:schemeClr val="accent3"/>
          </a:solidFill>
        </p:grpSpPr>
        <p:sp>
          <p:nvSpPr>
            <p:cNvPr id="14" name="Rectangle 13"/>
            <p:cNvSpPr/>
            <p:nvPr/>
          </p:nvSpPr>
          <p:spPr bwMode="auto">
            <a:xfrm>
              <a:off x="457199" y="1387550"/>
              <a:ext cx="3849624" cy="58477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2133" fontAlgn="base">
                <a:spcBef>
                  <a:spcPts val="600"/>
                </a:spcBef>
                <a:spcAft>
                  <a:spcPts val="1200"/>
                </a:spcAft>
              </a:pPr>
              <a:r>
                <a:rPr lang="en-US" sz="3200" dirty="0" smtClean="0">
                  <a:ln>
                    <a:solidFill>
                      <a:schemeClr val="bg1">
                        <a:alpha val="0"/>
                      </a:schemeClr>
                    </a:solidFill>
                  </a:ln>
                  <a:solidFill>
                    <a:schemeClr val="tx1"/>
                  </a:solidFill>
                  <a:latin typeface="+mj-lt"/>
                  <a:ea typeface="Segoe UI" pitchFamily="34" charset="0"/>
                  <a:cs typeface="Segoe UI" pitchFamily="34" charset="0"/>
                </a:rPr>
                <a:t>Key Features</a:t>
              </a:r>
              <a:endParaRPr lang="en-US" sz="3200" dirty="0">
                <a:ln>
                  <a:solidFill>
                    <a:schemeClr val="bg1">
                      <a:alpha val="0"/>
                    </a:schemeClr>
                  </a:solidFill>
                </a:ln>
                <a:solidFill>
                  <a:schemeClr val="tx1"/>
                </a:solidFill>
                <a:latin typeface="+mj-lt"/>
                <a:ea typeface="Segoe UI" pitchFamily="34" charset="0"/>
                <a:cs typeface="Segoe UI" pitchFamily="34" charset="0"/>
              </a:endParaRPr>
            </a:p>
          </p:txBody>
        </p:sp>
        <p:sp>
          <p:nvSpPr>
            <p:cNvPr id="15" name="Rectangle 14"/>
            <p:cNvSpPr/>
            <p:nvPr/>
          </p:nvSpPr>
          <p:spPr bwMode="auto">
            <a:xfrm>
              <a:off x="457198" y="2034007"/>
              <a:ext cx="3849624" cy="452879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spcAft>
                  <a:spcPts val="1200"/>
                </a:spcAft>
              </a:pPr>
              <a:r>
                <a:rPr lang="en-US" dirty="0">
                  <a:ln>
                    <a:solidFill>
                      <a:schemeClr val="bg1">
                        <a:alpha val="0"/>
                      </a:schemeClr>
                    </a:solidFill>
                  </a:ln>
                  <a:solidFill>
                    <a:schemeClr val="tx2"/>
                  </a:solidFill>
                </a:rPr>
                <a:t>Redefined Engineering Security Processes</a:t>
              </a:r>
            </a:p>
            <a:p>
              <a:pPr>
                <a:spcAft>
                  <a:spcPts val="1200"/>
                </a:spcAft>
              </a:pPr>
              <a:r>
                <a:rPr lang="en-US" dirty="0" smtClean="0">
                  <a:ln>
                    <a:solidFill>
                      <a:schemeClr val="bg1">
                        <a:alpha val="0"/>
                      </a:schemeClr>
                    </a:solidFill>
                  </a:ln>
                  <a:solidFill>
                    <a:schemeClr val="tx2"/>
                  </a:solidFill>
                </a:rPr>
                <a:t>CC </a:t>
              </a:r>
              <a:r>
                <a:rPr lang="en-US" dirty="0">
                  <a:ln>
                    <a:solidFill>
                      <a:schemeClr val="bg1">
                        <a:alpha val="0"/>
                      </a:schemeClr>
                    </a:solidFill>
                  </a:ln>
                  <a:solidFill>
                    <a:schemeClr val="tx2"/>
                  </a:solidFill>
                </a:rPr>
                <a:t>certification at </a:t>
              </a:r>
              <a:r>
                <a:rPr lang="en-US" dirty="0" smtClean="0">
                  <a:ln>
                    <a:solidFill>
                      <a:schemeClr val="bg1">
                        <a:alpha val="0"/>
                      </a:schemeClr>
                    </a:solidFill>
                  </a:ln>
                  <a:solidFill>
                    <a:schemeClr val="tx2"/>
                  </a:solidFill>
                </a:rPr>
                <a:t/>
              </a:r>
              <a:br>
                <a:rPr lang="en-US" dirty="0" smtClean="0">
                  <a:ln>
                    <a:solidFill>
                      <a:schemeClr val="bg1">
                        <a:alpha val="0"/>
                      </a:schemeClr>
                    </a:solidFill>
                  </a:ln>
                  <a:solidFill>
                    <a:schemeClr val="tx2"/>
                  </a:solidFill>
                </a:rPr>
              </a:br>
              <a:r>
                <a:rPr lang="en-US" dirty="0" smtClean="0">
                  <a:ln>
                    <a:solidFill>
                      <a:schemeClr val="bg1">
                        <a:alpha val="0"/>
                      </a:schemeClr>
                    </a:solidFill>
                  </a:ln>
                  <a:solidFill>
                    <a:schemeClr val="tx2"/>
                  </a:solidFill>
                </a:rPr>
                <a:t>High </a:t>
              </a:r>
              <a:r>
                <a:rPr lang="en-US" dirty="0">
                  <a:ln>
                    <a:solidFill>
                      <a:schemeClr val="bg1">
                        <a:alpha val="0"/>
                      </a:schemeClr>
                    </a:solidFill>
                  </a:ln>
                  <a:solidFill>
                    <a:schemeClr val="tx2"/>
                  </a:solidFill>
                </a:rPr>
                <a:t>Assurance Level</a:t>
              </a:r>
            </a:p>
            <a:p>
              <a:pPr>
                <a:spcAft>
                  <a:spcPts val="1200"/>
                </a:spcAft>
              </a:pPr>
              <a:r>
                <a:rPr lang="en-US" dirty="0" smtClean="0">
                  <a:ln>
                    <a:solidFill>
                      <a:schemeClr val="bg1">
                        <a:alpha val="0"/>
                      </a:schemeClr>
                    </a:solidFill>
                  </a:ln>
                  <a:solidFill>
                    <a:schemeClr val="tx2"/>
                  </a:solidFill>
                </a:rPr>
                <a:t>Enhanced Separation </a:t>
              </a:r>
              <a:br>
                <a:rPr lang="en-US" dirty="0" smtClean="0">
                  <a:ln>
                    <a:solidFill>
                      <a:schemeClr val="bg1">
                        <a:alpha val="0"/>
                      </a:schemeClr>
                    </a:solidFill>
                  </a:ln>
                  <a:solidFill>
                    <a:schemeClr val="tx2"/>
                  </a:solidFill>
                </a:rPr>
              </a:br>
              <a:r>
                <a:rPr lang="en-US" dirty="0" smtClean="0">
                  <a:ln>
                    <a:solidFill>
                      <a:schemeClr val="bg1">
                        <a:alpha val="0"/>
                      </a:schemeClr>
                    </a:solidFill>
                  </a:ln>
                  <a:solidFill>
                    <a:schemeClr val="tx2"/>
                  </a:solidFill>
                </a:rPr>
                <a:t>of </a:t>
              </a:r>
              <a:r>
                <a:rPr lang="en-US" dirty="0">
                  <a:ln>
                    <a:solidFill>
                      <a:schemeClr val="bg1">
                        <a:alpha val="0"/>
                      </a:schemeClr>
                    </a:solidFill>
                  </a:ln>
                  <a:solidFill>
                    <a:schemeClr val="tx2"/>
                  </a:solidFill>
                </a:rPr>
                <a:t>D</a:t>
              </a:r>
              <a:r>
                <a:rPr lang="en-US" dirty="0" smtClean="0">
                  <a:ln>
                    <a:solidFill>
                      <a:schemeClr val="bg1">
                        <a:alpha val="0"/>
                      </a:schemeClr>
                    </a:solidFill>
                  </a:ln>
                  <a:solidFill>
                    <a:schemeClr val="tx2"/>
                  </a:solidFill>
                </a:rPr>
                <a:t>uty</a:t>
              </a:r>
            </a:p>
            <a:p>
              <a:pPr>
                <a:spcAft>
                  <a:spcPts val="1200"/>
                </a:spcAft>
              </a:pPr>
              <a:r>
                <a:rPr lang="en-US" dirty="0" smtClean="0">
                  <a:ln>
                    <a:solidFill>
                      <a:schemeClr val="bg1">
                        <a:alpha val="0"/>
                      </a:schemeClr>
                    </a:solidFill>
                  </a:ln>
                  <a:solidFill>
                    <a:schemeClr val="tx2"/>
                  </a:solidFill>
                </a:rPr>
                <a:t>Transparent </a:t>
              </a:r>
              <a:br>
                <a:rPr lang="en-US" dirty="0" smtClean="0">
                  <a:ln>
                    <a:solidFill>
                      <a:schemeClr val="bg1">
                        <a:alpha val="0"/>
                      </a:schemeClr>
                    </a:solidFill>
                  </a:ln>
                  <a:solidFill>
                    <a:schemeClr val="tx2"/>
                  </a:solidFill>
                </a:rPr>
              </a:br>
              <a:r>
                <a:rPr lang="en-US" dirty="0" smtClean="0">
                  <a:ln>
                    <a:solidFill>
                      <a:schemeClr val="bg1">
                        <a:alpha val="0"/>
                      </a:schemeClr>
                    </a:solidFill>
                  </a:ln>
                  <a:solidFill>
                    <a:schemeClr val="tx2"/>
                  </a:solidFill>
                </a:rPr>
                <a:t>Data </a:t>
              </a:r>
              <a:r>
                <a:rPr lang="en-US" dirty="0">
                  <a:ln>
                    <a:solidFill>
                      <a:schemeClr val="bg1">
                        <a:alpha val="0"/>
                      </a:schemeClr>
                    </a:solidFill>
                  </a:ln>
                  <a:solidFill>
                    <a:schemeClr val="tx2"/>
                  </a:solidFill>
                </a:rPr>
                <a:t>Encryption</a:t>
              </a:r>
            </a:p>
            <a:p>
              <a:pPr>
                <a:spcAft>
                  <a:spcPts val="1200"/>
                </a:spcAft>
              </a:pPr>
              <a:r>
                <a:rPr lang="en-US" dirty="0">
                  <a:ln>
                    <a:solidFill>
                      <a:schemeClr val="bg1">
                        <a:alpha val="0"/>
                      </a:schemeClr>
                    </a:solidFill>
                  </a:ln>
                  <a:solidFill>
                    <a:schemeClr val="tx2"/>
                  </a:solidFill>
                </a:rPr>
                <a:t>Encryption Key </a:t>
              </a:r>
              <a:r>
                <a:rPr lang="en-US" dirty="0" smtClean="0">
                  <a:ln>
                    <a:solidFill>
                      <a:schemeClr val="bg1">
                        <a:alpha val="0"/>
                      </a:schemeClr>
                    </a:solidFill>
                  </a:ln>
                  <a:solidFill>
                    <a:schemeClr val="tx2"/>
                  </a:solidFill>
                </a:rPr>
                <a:t>Management</a:t>
              </a:r>
            </a:p>
            <a:p>
              <a:pPr>
                <a:spcAft>
                  <a:spcPts val="1200"/>
                </a:spcAft>
              </a:pPr>
              <a:r>
                <a:rPr lang="en-US" dirty="0">
                  <a:ln>
                    <a:solidFill>
                      <a:schemeClr val="bg1">
                        <a:alpha val="0"/>
                      </a:schemeClr>
                    </a:solidFill>
                  </a:ln>
                  <a:solidFill>
                    <a:schemeClr val="tx2"/>
                  </a:solidFill>
                </a:rPr>
                <a:t>Support for </a:t>
              </a:r>
              <a:br>
                <a:rPr lang="en-US" dirty="0">
                  <a:ln>
                    <a:solidFill>
                      <a:schemeClr val="bg1">
                        <a:alpha val="0"/>
                      </a:schemeClr>
                    </a:solidFill>
                  </a:ln>
                  <a:solidFill>
                    <a:schemeClr val="tx2"/>
                  </a:solidFill>
                </a:rPr>
              </a:br>
              <a:r>
                <a:rPr lang="en-US" dirty="0">
                  <a:ln>
                    <a:solidFill>
                      <a:schemeClr val="bg1">
                        <a:alpha val="0"/>
                      </a:schemeClr>
                    </a:solidFill>
                  </a:ln>
                  <a:solidFill>
                    <a:schemeClr val="tx2"/>
                  </a:solidFill>
                </a:rPr>
                <a:t>Windows Server </a:t>
              </a:r>
              <a:r>
                <a:rPr lang="en-US" dirty="0" smtClean="0">
                  <a:ln>
                    <a:solidFill>
                      <a:schemeClr val="bg1">
                        <a:alpha val="0"/>
                      </a:schemeClr>
                    </a:solidFill>
                  </a:ln>
                  <a:solidFill>
                    <a:schemeClr val="tx2"/>
                  </a:solidFill>
                </a:rPr>
                <a:t>Core</a:t>
              </a:r>
              <a:endParaRPr lang="en-US" dirty="0">
                <a:ln>
                  <a:solidFill>
                    <a:schemeClr val="bg1">
                      <a:alpha val="0"/>
                    </a:schemeClr>
                  </a:solidFill>
                </a:ln>
                <a:solidFill>
                  <a:schemeClr val="tx2"/>
                </a:solidFill>
              </a:endParaRPr>
            </a:p>
          </p:txBody>
        </p:sp>
      </p:grpSp>
      <p:sp>
        <p:nvSpPr>
          <p:cNvPr id="2" name="TextBox 1"/>
          <p:cNvSpPr txBox="1"/>
          <p:nvPr/>
        </p:nvSpPr>
        <p:spPr>
          <a:xfrm>
            <a:off x="339650" y="6511923"/>
            <a:ext cx="11638272" cy="461665"/>
          </a:xfrm>
          <a:prstGeom prst="rect">
            <a:avLst/>
          </a:prstGeom>
          <a:noFill/>
        </p:spPr>
        <p:txBody>
          <a:bodyPr wrap="square" lIns="182880" tIns="146304" rIns="182880" bIns="146304" rtlCol="0">
            <a:spAutoFit/>
          </a:bodyPr>
          <a:lstStyle/>
          <a:p>
            <a:pPr>
              <a:lnSpc>
                <a:spcPct val="90000"/>
              </a:lnSpc>
            </a:pPr>
            <a:r>
              <a:rPr lang="en-US" sz="1200" dirty="0" smtClean="0">
                <a:gradFill>
                  <a:gsLst>
                    <a:gs pos="2917">
                      <a:schemeClr val="tx1"/>
                    </a:gs>
                    <a:gs pos="30000">
                      <a:schemeClr val="tx1"/>
                    </a:gs>
                  </a:gsLst>
                  <a:lin ang="5400000" scaled="0"/>
                </a:gradFill>
              </a:rPr>
              <a:t>*National Institute of Standards and Technology Comprehensive Vulnerability Database 4/17/2013, Market share from IDC 2013</a:t>
            </a:r>
          </a:p>
        </p:txBody>
      </p:sp>
    </p:spTree>
    <p:extLst>
      <p:ext uri="{BB962C8B-B14F-4D97-AF65-F5344CB8AC3E}">
        <p14:creationId xmlns:p14="http://schemas.microsoft.com/office/powerpoint/2010/main" val="2370845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72" dirty="0"/>
              <a:t>Separation of </a:t>
            </a:r>
            <a:r>
              <a:rPr lang="en-US" sz="3672" dirty="0" smtClean="0"/>
              <a:t>Duties Enhancements</a:t>
            </a:r>
            <a:endParaRPr lang="en-US" sz="3672" dirty="0"/>
          </a:p>
        </p:txBody>
      </p:sp>
      <p:sp>
        <p:nvSpPr>
          <p:cNvPr id="5" name="TextBox 4"/>
          <p:cNvSpPr txBox="1"/>
          <p:nvPr/>
        </p:nvSpPr>
        <p:spPr>
          <a:xfrm>
            <a:off x="530470" y="1001776"/>
            <a:ext cx="11711651" cy="5631855"/>
          </a:xfrm>
          <a:prstGeom prst="rect">
            <a:avLst/>
          </a:prstGeom>
          <a:noFill/>
        </p:spPr>
        <p:txBody>
          <a:bodyPr wrap="square" lIns="93273" tIns="46637" rIns="93273" bIns="46637" rtlCol="0">
            <a:spAutoFit/>
          </a:bodyPr>
          <a:lstStyle/>
          <a:p>
            <a:pPr marL="349779" indent="-349779" defTabSz="932511">
              <a:spcBef>
                <a:spcPct val="20000"/>
              </a:spcBef>
              <a:buSzPct val="100000"/>
              <a:buFont typeface="Arial" panose="020B0604020202020204" pitchFamily="34" charset="0"/>
              <a:buChar char="•"/>
            </a:pPr>
            <a:r>
              <a:rPr lang="en-US" sz="2448" b="1" dirty="0">
                <a:latin typeface="Segoe UI Light"/>
              </a:rPr>
              <a:t>What’s being </a:t>
            </a:r>
            <a:r>
              <a:rPr lang="en-US" sz="2448" b="1" dirty="0" smtClean="0">
                <a:latin typeface="Segoe UI Light"/>
              </a:rPr>
              <a:t>delivered</a:t>
            </a:r>
            <a:endParaRPr lang="en-US" sz="2448" b="1" dirty="0">
              <a:latin typeface="Segoe UI Light"/>
            </a:endParaRPr>
          </a:p>
          <a:p>
            <a:pPr marL="816034" lvl="1" indent="-349779" defTabSz="932511">
              <a:spcBef>
                <a:spcPct val="20000"/>
              </a:spcBef>
              <a:buSzPct val="110000"/>
              <a:buFont typeface="Arial" panose="020B0604020202020204" pitchFamily="34" charset="0"/>
              <a:buChar char="•"/>
            </a:pPr>
            <a:r>
              <a:rPr lang="en-US" sz="2040" dirty="0" smtClean="0">
                <a:latin typeface="Segoe UI Light"/>
              </a:rPr>
              <a:t>Three </a:t>
            </a:r>
            <a:r>
              <a:rPr lang="en-US" sz="2040" dirty="0">
                <a:latin typeface="Segoe UI Light"/>
              </a:rPr>
              <a:t>new permissions (CONNECT ANY DATABASE, IMPERSONATE ANY LOGIN, </a:t>
            </a:r>
            <a:r>
              <a:rPr lang="en-US" sz="2040" dirty="0" smtClean="0">
                <a:latin typeface="Segoe UI Light"/>
              </a:rPr>
              <a:t>and SELECT </a:t>
            </a:r>
            <a:r>
              <a:rPr lang="en-US" sz="2040" dirty="0">
                <a:latin typeface="Segoe UI Light"/>
              </a:rPr>
              <a:t>ALL USER SECURABLES)</a:t>
            </a:r>
          </a:p>
          <a:p>
            <a:pPr marL="349779" indent="-349779" defTabSz="932511">
              <a:spcBef>
                <a:spcPct val="20000"/>
              </a:spcBef>
              <a:buSzPct val="100000"/>
              <a:buFont typeface="Arial" panose="020B0604020202020204" pitchFamily="34" charset="0"/>
              <a:buChar char="•"/>
            </a:pPr>
            <a:r>
              <a:rPr lang="en-US" sz="2448" b="1" dirty="0">
                <a:latin typeface="Segoe UI Light"/>
              </a:rPr>
              <a:t>Main </a:t>
            </a:r>
            <a:r>
              <a:rPr lang="en-US" sz="2448" b="1" dirty="0" smtClean="0">
                <a:latin typeface="Segoe UI Light"/>
              </a:rPr>
              <a:t>benefit</a:t>
            </a:r>
            <a:endParaRPr lang="en-US" sz="2448" b="1" dirty="0">
              <a:latin typeface="Segoe UI Light"/>
            </a:endParaRPr>
          </a:p>
          <a:p>
            <a:pPr marL="816034" lvl="1" indent="-349779" defTabSz="932511">
              <a:spcBef>
                <a:spcPct val="20000"/>
              </a:spcBef>
              <a:buSzPct val="110000"/>
              <a:buFont typeface="Arial" panose="020B0604020202020204" pitchFamily="34" charset="0"/>
              <a:buChar char="•"/>
            </a:pPr>
            <a:r>
              <a:rPr lang="en-US" sz="2040" dirty="0">
                <a:latin typeface="Segoe UI Light"/>
              </a:rPr>
              <a:t>Greater role separation</a:t>
            </a:r>
          </a:p>
          <a:p>
            <a:pPr marL="1282387" lvl="2" indent="-349779" defTabSz="932511">
              <a:spcBef>
                <a:spcPct val="20000"/>
              </a:spcBef>
              <a:buSzPct val="110000"/>
              <a:buFont typeface="Arial" panose="020B0604020202020204" pitchFamily="34" charset="0"/>
              <a:buChar char="•"/>
            </a:pPr>
            <a:r>
              <a:rPr lang="en-US" sz="2040" dirty="0">
                <a:latin typeface="Segoe UI Light"/>
              </a:rPr>
              <a:t>Ability to create new roles for database administrators who are not sysadmin (</a:t>
            </a:r>
            <a:r>
              <a:rPr lang="en-US" sz="2040" dirty="0" smtClean="0">
                <a:latin typeface="Segoe UI Light"/>
              </a:rPr>
              <a:t>super user</a:t>
            </a:r>
            <a:r>
              <a:rPr lang="en-US" sz="2040" dirty="0">
                <a:latin typeface="Segoe UI Light"/>
              </a:rPr>
              <a:t>)</a:t>
            </a:r>
          </a:p>
          <a:p>
            <a:pPr marL="1282387" lvl="2" indent="-349779" defTabSz="932511">
              <a:spcBef>
                <a:spcPct val="20000"/>
              </a:spcBef>
              <a:buSzPct val="110000"/>
              <a:buFont typeface="Arial" panose="020B0604020202020204" pitchFamily="34" charset="0"/>
              <a:buChar char="•"/>
            </a:pPr>
            <a:r>
              <a:rPr lang="en-US" sz="2040" dirty="0">
                <a:latin typeface="Segoe UI Light"/>
              </a:rPr>
              <a:t>Ability to create new roles for users or apps with specific purposes</a:t>
            </a:r>
          </a:p>
          <a:p>
            <a:pPr marL="288244" lvl="1" indent="-288244" defTabSz="932511">
              <a:spcBef>
                <a:spcPct val="20000"/>
              </a:spcBef>
              <a:buSzPct val="110000"/>
            </a:pPr>
            <a:r>
              <a:rPr lang="en-US" sz="2040" dirty="0"/>
              <a:t>Examples:</a:t>
            </a:r>
          </a:p>
          <a:p>
            <a:pPr marL="288244" lvl="1" indent="-288244" defTabSz="932511">
              <a:buSzPct val="110000"/>
              <a:buFont typeface="+mj-lt"/>
              <a:buAutoNum type="arabicPeriod"/>
            </a:pPr>
            <a:r>
              <a:rPr lang="en-US" sz="2040" b="1" dirty="0"/>
              <a:t>Database administrators but cannot see user data</a:t>
            </a:r>
          </a:p>
          <a:p>
            <a:pPr marL="288244" lvl="1" indent="-288244" defTabSz="932511">
              <a:buSzPct val="110000"/>
              <a:buFont typeface="+mj-lt"/>
              <a:buAutoNum type="arabicPeriod"/>
            </a:pPr>
            <a:r>
              <a:rPr lang="en-US" sz="2040" dirty="0"/>
              <a:t>Database administrators but cannot modify logins</a:t>
            </a:r>
          </a:p>
          <a:p>
            <a:pPr marL="288244" lvl="1" indent="-288244" defTabSz="932511">
              <a:buSzPct val="110000"/>
              <a:buFont typeface="+mj-lt"/>
              <a:buAutoNum type="arabicPeriod"/>
            </a:pPr>
            <a:r>
              <a:rPr lang="en-US" sz="2040" dirty="0"/>
              <a:t>Database administrators but cannot impersonate any logins</a:t>
            </a:r>
          </a:p>
          <a:p>
            <a:pPr marL="288244" lvl="1" indent="-288244" defTabSz="932511">
              <a:buSzPct val="110000"/>
              <a:buFont typeface="+mj-lt"/>
              <a:buAutoNum type="arabicPeriod"/>
            </a:pPr>
            <a:r>
              <a:rPr lang="en-US" sz="2040" dirty="0"/>
              <a:t>New roles </a:t>
            </a:r>
            <a:r>
              <a:rPr lang="en-US" sz="2040" dirty="0" smtClean="0"/>
              <a:t>(for example, auditors</a:t>
            </a:r>
            <a:r>
              <a:rPr lang="en-US" sz="2040" dirty="0"/>
              <a:t>) to read all data but not database administrators </a:t>
            </a:r>
          </a:p>
          <a:p>
            <a:pPr marL="288244" lvl="1" indent="-288244" defTabSz="932511">
              <a:buSzPct val="110000"/>
              <a:buFont typeface="+mj-lt"/>
              <a:buAutoNum type="arabicPeriod"/>
            </a:pPr>
            <a:r>
              <a:rPr lang="en-US" sz="2040" dirty="0"/>
              <a:t>New roles to read all metadata for monitoring purposes </a:t>
            </a:r>
            <a:r>
              <a:rPr lang="en-US" sz="2040" dirty="0" smtClean="0"/>
              <a:t>(for example, SCOM</a:t>
            </a:r>
            <a:r>
              <a:rPr lang="en-US" sz="2040" dirty="0"/>
              <a:t>) but cannot see user data</a:t>
            </a:r>
          </a:p>
          <a:p>
            <a:pPr marL="288244" lvl="1" indent="-288244" defTabSz="932511">
              <a:buSzPct val="110000"/>
              <a:buFont typeface="+mj-lt"/>
              <a:buAutoNum type="arabicPeriod"/>
            </a:pPr>
            <a:r>
              <a:rPr lang="en-US" sz="2040" dirty="0"/>
              <a:t>New roles for middle tier app to impersonate any login except sa, sysadmin, or other high privilege logins</a:t>
            </a:r>
            <a:endParaRPr lang="en-US" sz="2448" dirty="0"/>
          </a:p>
        </p:txBody>
      </p:sp>
    </p:spTree>
    <p:extLst>
      <p:ext uri="{BB962C8B-B14F-4D97-AF65-F5344CB8AC3E}">
        <p14:creationId xmlns:p14="http://schemas.microsoft.com/office/powerpoint/2010/main" val="309868739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5585620" y="1336675"/>
            <a:ext cx="3657600" cy="516928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133" fontAlgn="base">
              <a:spcBef>
                <a:spcPct val="0"/>
              </a:spcBef>
              <a:spcAft>
                <a:spcPct val="0"/>
              </a:spcAft>
            </a:pPr>
            <a:endParaRPr lang="en-US" sz="2400" dirty="0">
              <a:ln>
                <a:solidFill>
                  <a:schemeClr val="bg1">
                    <a:alpha val="0"/>
                  </a:schemeClr>
                </a:solidFill>
              </a:ln>
              <a:solidFill>
                <a:schemeClr val="tx1"/>
              </a:solidFill>
              <a:ea typeface="Segoe UI" pitchFamily="34" charset="0"/>
              <a:cs typeface="Segoe UI" pitchFamily="34" charset="0"/>
            </a:endParaRPr>
          </a:p>
        </p:txBody>
      </p:sp>
      <p:sp>
        <p:nvSpPr>
          <p:cNvPr id="45" name="Rectangle 44"/>
          <p:cNvSpPr/>
          <p:nvPr/>
        </p:nvSpPr>
        <p:spPr bwMode="auto">
          <a:xfrm>
            <a:off x="5585620" y="1337982"/>
            <a:ext cx="3657600" cy="7694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defTabSz="932133" fontAlgn="base">
              <a:spcBef>
                <a:spcPct val="0"/>
              </a:spcBef>
              <a:spcAft>
                <a:spcPct val="0"/>
              </a:spcAft>
            </a:pPr>
            <a:r>
              <a:rPr lang="en-US" sz="2000" dirty="0" smtClean="0">
                <a:ln>
                  <a:solidFill>
                    <a:schemeClr val="bg1">
                      <a:alpha val="0"/>
                    </a:schemeClr>
                  </a:solidFill>
                </a:ln>
                <a:solidFill>
                  <a:schemeClr val="bg1"/>
                </a:solidFill>
                <a:ea typeface="Segoe UI" pitchFamily="34" charset="0"/>
                <a:cs typeface="Segoe UI" pitchFamily="34" charset="0"/>
              </a:rPr>
              <a:t>SQL Server 2014 </a:t>
            </a:r>
            <a:br>
              <a:rPr lang="en-US" sz="2000" dirty="0" smtClean="0">
                <a:ln>
                  <a:solidFill>
                    <a:schemeClr val="bg1">
                      <a:alpha val="0"/>
                    </a:schemeClr>
                  </a:solidFill>
                </a:ln>
                <a:solidFill>
                  <a:schemeClr val="bg1"/>
                </a:solidFill>
                <a:ea typeface="Segoe UI" pitchFamily="34" charset="0"/>
                <a:cs typeface="Segoe UI" pitchFamily="34" charset="0"/>
              </a:rPr>
            </a:br>
            <a:r>
              <a:rPr lang="en-US" sz="2400" dirty="0" smtClean="0">
                <a:ln>
                  <a:solidFill>
                    <a:schemeClr val="bg1">
                      <a:alpha val="0"/>
                    </a:schemeClr>
                  </a:solidFill>
                </a:ln>
                <a:solidFill>
                  <a:schemeClr val="bg1"/>
                </a:solidFill>
                <a:ea typeface="Segoe UI" pitchFamily="34" charset="0"/>
                <a:cs typeface="Segoe UI" pitchFamily="34" charset="0"/>
              </a:rPr>
              <a:t>Resource Governance</a:t>
            </a:r>
            <a:endParaRPr lang="en-US" sz="2000" dirty="0">
              <a:ln>
                <a:solidFill>
                  <a:schemeClr val="bg1">
                    <a:alpha val="0"/>
                  </a:schemeClr>
                </a:solidFill>
              </a:ln>
              <a:solidFill>
                <a:schemeClr val="bg1"/>
              </a:solidFill>
              <a:ea typeface="Segoe UI" pitchFamily="34" charset="0"/>
              <a:cs typeface="Segoe UI" pitchFamily="34" charset="0"/>
            </a:endParaRPr>
          </a:p>
        </p:txBody>
      </p:sp>
      <p:graphicFrame>
        <p:nvGraphicFramePr>
          <p:cNvPr id="26" name="Object 25" hidden="1"/>
          <p:cNvGraphicFramePr>
            <a:graphicFrameLocks noChangeAspect="1"/>
          </p:cNvGraphicFramePr>
          <p:nvPr>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0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52" name="Rectangle 51"/>
          <p:cNvSpPr/>
          <p:nvPr/>
        </p:nvSpPr>
        <p:spPr bwMode="auto">
          <a:xfrm>
            <a:off x="2286002" y="1336675"/>
            <a:ext cx="32004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Up 640 logical </a:t>
            </a:r>
            <a:r>
              <a:rPr lang="en-US" sz="1600" dirty="0" smtClean="0">
                <a:ln>
                  <a:solidFill>
                    <a:schemeClr val="bg1">
                      <a:alpha val="0"/>
                    </a:schemeClr>
                  </a:solidFill>
                </a:ln>
                <a:solidFill>
                  <a:schemeClr val="tx2"/>
                </a:solidFill>
                <a:ea typeface="Segoe UI" pitchFamily="34" charset="0"/>
                <a:cs typeface="Segoe UI" pitchFamily="34" charset="0"/>
              </a:rPr>
              <a:t>processors </a:t>
            </a:r>
            <a:endParaRPr lang="en-US" sz="1600" dirty="0">
              <a:ln>
                <a:solidFill>
                  <a:schemeClr val="bg1">
                    <a:alpha val="0"/>
                  </a:schemeClr>
                </a:solidFill>
              </a:ln>
              <a:solidFill>
                <a:schemeClr val="tx2"/>
              </a:solidFill>
              <a:ea typeface="Segoe UI" pitchFamily="34" charset="0"/>
              <a:cs typeface="Segoe UI" pitchFamily="34" charset="0"/>
            </a:endParaRPr>
          </a:p>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64 </a:t>
            </a:r>
            <a:r>
              <a:rPr lang="en-US" sz="1600" dirty="0" err="1">
                <a:ln>
                  <a:solidFill>
                    <a:schemeClr val="bg1">
                      <a:alpha val="0"/>
                    </a:schemeClr>
                  </a:solidFill>
                </a:ln>
                <a:solidFill>
                  <a:schemeClr val="tx2"/>
                </a:solidFill>
                <a:ea typeface="Segoe UI" pitchFamily="34" charset="0"/>
                <a:cs typeface="Segoe UI" pitchFamily="34" charset="0"/>
              </a:rPr>
              <a:t>vCPUs</a:t>
            </a:r>
            <a:r>
              <a:rPr lang="en-US" sz="1600" dirty="0">
                <a:ln>
                  <a:solidFill>
                    <a:schemeClr val="bg1">
                      <a:alpha val="0"/>
                    </a:schemeClr>
                  </a:solidFill>
                </a:ln>
                <a:solidFill>
                  <a:schemeClr val="tx2"/>
                </a:solidFill>
                <a:ea typeface="Segoe UI" pitchFamily="34" charset="0"/>
                <a:cs typeface="Segoe UI" pitchFamily="34" charset="0"/>
              </a:rPr>
              <a:t>/VM</a:t>
            </a:r>
          </a:p>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1 TB memory/VM</a:t>
            </a:r>
          </a:p>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64 </a:t>
            </a:r>
            <a:r>
              <a:rPr lang="en-US" sz="1600" dirty="0" smtClean="0">
                <a:ln>
                  <a:solidFill>
                    <a:schemeClr val="bg1">
                      <a:alpha val="0"/>
                    </a:schemeClr>
                  </a:solidFill>
                </a:ln>
                <a:solidFill>
                  <a:schemeClr val="tx2"/>
                </a:solidFill>
                <a:ea typeface="Segoe UI" pitchFamily="34" charset="0"/>
                <a:cs typeface="Segoe UI" pitchFamily="34" charset="0"/>
              </a:rPr>
              <a:t>nodes/cluster</a:t>
            </a:r>
            <a:endParaRPr lang="en-US" sz="1600" dirty="0">
              <a:ln>
                <a:solidFill>
                  <a:schemeClr val="bg1">
                    <a:alpha val="0"/>
                  </a:schemeClr>
                </a:solidFill>
              </a:ln>
              <a:solidFill>
                <a:schemeClr val="tx2"/>
              </a:solidFill>
              <a:ea typeface="Segoe UI" pitchFamily="34" charset="0"/>
              <a:cs typeface="Segoe UI" pitchFamily="34" charset="0"/>
            </a:endParaRPr>
          </a:p>
        </p:txBody>
      </p:sp>
      <p:sp>
        <p:nvSpPr>
          <p:cNvPr id="53" name="Rectangle 52"/>
          <p:cNvSpPr/>
          <p:nvPr/>
        </p:nvSpPr>
        <p:spPr bwMode="auto">
          <a:xfrm>
            <a:off x="2286002" y="3089212"/>
            <a:ext cx="32004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Network virtualization provides </a:t>
            </a:r>
            <a:r>
              <a:rPr lang="en-US" sz="1600" dirty="0" smtClean="0">
                <a:ln>
                  <a:solidFill>
                    <a:schemeClr val="bg1">
                      <a:alpha val="0"/>
                    </a:schemeClr>
                  </a:solidFill>
                </a:ln>
                <a:solidFill>
                  <a:schemeClr val="tx2"/>
                </a:solidFill>
                <a:ea typeface="Segoe UI" pitchFamily="34" charset="0"/>
                <a:cs typeface="Segoe UI" pitchFamily="34" charset="0"/>
              </a:rPr>
              <a:t>flexibility and isolation</a:t>
            </a:r>
          </a:p>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Assign minimum and </a:t>
            </a:r>
            <a:br>
              <a:rPr lang="en-US" sz="1600" dirty="0" smtClean="0">
                <a:ln>
                  <a:solidFill>
                    <a:schemeClr val="bg1">
                      <a:alpha val="0"/>
                    </a:schemeClr>
                  </a:solidFill>
                </a:ln>
                <a:solidFill>
                  <a:schemeClr val="tx2"/>
                </a:solidFill>
                <a:ea typeface="Segoe UI" pitchFamily="34" charset="0"/>
                <a:cs typeface="Segoe UI" pitchFamily="34" charset="0"/>
              </a:rPr>
            </a:br>
            <a:r>
              <a:rPr lang="en-US" sz="1600" dirty="0" smtClean="0">
                <a:ln>
                  <a:solidFill>
                    <a:schemeClr val="bg1">
                      <a:alpha val="0"/>
                    </a:schemeClr>
                  </a:solidFill>
                </a:ln>
                <a:solidFill>
                  <a:schemeClr val="tx2"/>
                </a:solidFill>
                <a:ea typeface="Segoe UI" pitchFamily="34" charset="0"/>
                <a:cs typeface="Segoe UI" pitchFamily="34" charset="0"/>
              </a:rPr>
              <a:t>maximum bandwidth </a:t>
            </a:r>
          </a:p>
        </p:txBody>
      </p:sp>
      <p:sp>
        <p:nvSpPr>
          <p:cNvPr id="54" name="Rectangle 53"/>
          <p:cNvSpPr/>
          <p:nvPr/>
        </p:nvSpPr>
        <p:spPr bwMode="auto">
          <a:xfrm>
            <a:off x="2286002" y="4841749"/>
            <a:ext cx="32004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Storage virtualization</a:t>
            </a:r>
          </a:p>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Enterprise-class </a:t>
            </a:r>
            <a:r>
              <a:rPr lang="en-US" sz="1600" dirty="0">
                <a:ln>
                  <a:solidFill>
                    <a:schemeClr val="bg1">
                      <a:alpha val="0"/>
                    </a:schemeClr>
                  </a:solidFill>
                </a:ln>
                <a:solidFill>
                  <a:schemeClr val="tx2"/>
                </a:solidFill>
                <a:ea typeface="Segoe UI" pitchFamily="34" charset="0"/>
                <a:cs typeface="Segoe UI" pitchFamily="34" charset="0"/>
              </a:rPr>
              <a:t>network storage on standard </a:t>
            </a:r>
            <a:r>
              <a:rPr lang="en-US" sz="1600" dirty="0" smtClean="0">
                <a:ln>
                  <a:solidFill>
                    <a:schemeClr val="bg1">
                      <a:alpha val="0"/>
                    </a:schemeClr>
                  </a:solidFill>
                </a:ln>
                <a:solidFill>
                  <a:schemeClr val="tx2"/>
                </a:solidFill>
                <a:ea typeface="Segoe UI" pitchFamily="34" charset="0"/>
                <a:cs typeface="Segoe UI" pitchFamily="34" charset="0"/>
              </a:rPr>
              <a:t>hardware</a:t>
            </a:r>
          </a:p>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Storage tiering for higher performance</a:t>
            </a:r>
          </a:p>
          <a:p>
            <a:pPr defTabSz="932133" fontAlgn="base">
              <a:spcAft>
                <a:spcPts val="1200"/>
              </a:spcAft>
            </a:pPr>
            <a:endParaRPr lang="en-US" sz="1600" dirty="0">
              <a:ln>
                <a:solidFill>
                  <a:schemeClr val="bg1">
                    <a:alpha val="0"/>
                  </a:schemeClr>
                </a:solidFill>
              </a:ln>
              <a:solidFill>
                <a:schemeClr val="tx2"/>
              </a:soli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smtClean="0"/>
              <a:t>Scalable</a:t>
            </a:r>
            <a:endParaRPr lang="en-US" dirty="0"/>
          </a:p>
        </p:txBody>
      </p:sp>
      <p:sp>
        <p:nvSpPr>
          <p:cNvPr id="35" name="Rectangle 34"/>
          <p:cNvSpPr/>
          <p:nvPr/>
        </p:nvSpPr>
        <p:spPr bwMode="auto">
          <a:xfrm>
            <a:off x="457202" y="1336675"/>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a:ln>
                  <a:solidFill>
                    <a:schemeClr val="bg1">
                      <a:alpha val="0"/>
                    </a:schemeClr>
                  </a:solidFill>
                </a:ln>
                <a:solidFill>
                  <a:schemeClr val="tx1"/>
                </a:solidFill>
                <a:ea typeface="Segoe UI" pitchFamily="34" charset="0"/>
                <a:cs typeface="Segoe UI" pitchFamily="34" charset="0"/>
              </a:rPr>
              <a:t>Scale </a:t>
            </a:r>
            <a:br>
              <a:rPr lang="en-US" sz="2000" dirty="0">
                <a:ln>
                  <a:solidFill>
                    <a:schemeClr val="bg1">
                      <a:alpha val="0"/>
                    </a:schemeClr>
                  </a:solidFill>
                </a:ln>
                <a:solidFill>
                  <a:schemeClr val="tx1"/>
                </a:solidFill>
                <a:ea typeface="Segoe UI" pitchFamily="34" charset="0"/>
                <a:cs typeface="Segoe UI" pitchFamily="34" charset="0"/>
              </a:rPr>
            </a:br>
            <a:r>
              <a:rPr lang="en-US" sz="2000" dirty="0">
                <a:ln>
                  <a:solidFill>
                    <a:schemeClr val="bg1">
                      <a:alpha val="0"/>
                    </a:schemeClr>
                  </a:solidFill>
                </a:ln>
                <a:solidFill>
                  <a:schemeClr val="tx1"/>
                </a:solidFill>
                <a:ea typeface="Segoe UI" pitchFamily="34" charset="0"/>
                <a:cs typeface="Segoe UI" pitchFamily="34" charset="0"/>
              </a:rPr>
              <a:t>Compute</a:t>
            </a:r>
          </a:p>
        </p:txBody>
      </p:sp>
      <p:sp>
        <p:nvSpPr>
          <p:cNvPr id="48" name="Rectangle 47"/>
          <p:cNvSpPr/>
          <p:nvPr/>
        </p:nvSpPr>
        <p:spPr bwMode="auto">
          <a:xfrm>
            <a:off x="457202" y="3089212"/>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a:ln>
                  <a:solidFill>
                    <a:schemeClr val="bg1">
                      <a:alpha val="0"/>
                    </a:schemeClr>
                  </a:solidFill>
                </a:ln>
                <a:solidFill>
                  <a:schemeClr val="tx1"/>
                </a:solidFill>
                <a:ea typeface="Segoe UI" pitchFamily="34" charset="0"/>
                <a:cs typeface="Segoe UI" pitchFamily="34" charset="0"/>
              </a:rPr>
              <a:t>Scale Networking </a:t>
            </a:r>
          </a:p>
        </p:txBody>
      </p:sp>
      <p:sp>
        <p:nvSpPr>
          <p:cNvPr id="49" name="Rectangle 48"/>
          <p:cNvSpPr/>
          <p:nvPr/>
        </p:nvSpPr>
        <p:spPr bwMode="auto">
          <a:xfrm>
            <a:off x="457202" y="4841749"/>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a:ln>
                  <a:solidFill>
                    <a:schemeClr val="bg1">
                      <a:alpha val="0"/>
                    </a:schemeClr>
                  </a:solidFill>
                </a:ln>
                <a:solidFill>
                  <a:schemeClr val="tx1"/>
                </a:solidFill>
                <a:ea typeface="Segoe UI" pitchFamily="34" charset="0"/>
                <a:cs typeface="Segoe UI" pitchFamily="34" charset="0"/>
              </a:rPr>
              <a:t>Scale </a:t>
            </a:r>
            <a:br>
              <a:rPr lang="en-US" sz="2000" dirty="0">
                <a:ln>
                  <a:solidFill>
                    <a:schemeClr val="bg1">
                      <a:alpha val="0"/>
                    </a:schemeClr>
                  </a:solidFill>
                </a:ln>
                <a:solidFill>
                  <a:schemeClr val="tx1"/>
                </a:solidFill>
                <a:ea typeface="Segoe UI" pitchFamily="34" charset="0"/>
                <a:cs typeface="Segoe UI" pitchFamily="34" charset="0"/>
              </a:rPr>
            </a:br>
            <a:r>
              <a:rPr lang="en-US" sz="2000" dirty="0">
                <a:ln>
                  <a:solidFill>
                    <a:schemeClr val="bg1">
                      <a:alpha val="0"/>
                    </a:schemeClr>
                  </a:solidFill>
                </a:ln>
                <a:solidFill>
                  <a:schemeClr val="tx1"/>
                </a:solidFill>
                <a:ea typeface="Segoe UI" pitchFamily="34" charset="0"/>
                <a:cs typeface="Segoe UI" pitchFamily="34" charset="0"/>
              </a:rPr>
              <a:t>Storage </a:t>
            </a:r>
          </a:p>
        </p:txBody>
      </p:sp>
      <p:grpSp>
        <p:nvGrpSpPr>
          <p:cNvPr id="16" name="Group 15"/>
          <p:cNvGrpSpPr/>
          <p:nvPr/>
        </p:nvGrpSpPr>
        <p:grpSpPr>
          <a:xfrm>
            <a:off x="1315676" y="2379242"/>
            <a:ext cx="875074" cy="495192"/>
            <a:chOff x="4135075" y="3668678"/>
            <a:chExt cx="1282268" cy="725617"/>
          </a:xfrm>
          <a:solidFill>
            <a:schemeClr val="tx1"/>
          </a:solidFill>
        </p:grpSpPr>
        <p:sp>
          <p:nvSpPr>
            <p:cNvPr id="17" name="Rectangle 51"/>
            <p:cNvSpPr/>
            <p:nvPr/>
          </p:nvSpPr>
          <p:spPr>
            <a:xfrm>
              <a:off x="5010149" y="3668678"/>
              <a:ext cx="407194" cy="725617"/>
            </a:xfrm>
            <a:custGeom>
              <a:avLst/>
              <a:gdLst/>
              <a:ahLst/>
              <a:cxnLst/>
              <a:rect l="l" t="t" r="r" b="b"/>
              <a:pathLst>
                <a:path w="407194" h="725617">
                  <a:moveTo>
                    <a:pt x="203598" y="563693"/>
                  </a:moveTo>
                  <a:cubicBezTo>
                    <a:pt x="190973" y="563693"/>
                    <a:pt x="180738" y="573928"/>
                    <a:pt x="180738" y="586553"/>
                  </a:cubicBezTo>
                  <a:cubicBezTo>
                    <a:pt x="180738" y="599178"/>
                    <a:pt x="190973" y="609413"/>
                    <a:pt x="203598" y="609413"/>
                  </a:cubicBezTo>
                  <a:cubicBezTo>
                    <a:pt x="216223" y="609413"/>
                    <a:pt x="226458" y="599178"/>
                    <a:pt x="226458" y="586553"/>
                  </a:cubicBezTo>
                  <a:cubicBezTo>
                    <a:pt x="226458" y="573928"/>
                    <a:pt x="216223" y="563693"/>
                    <a:pt x="203598" y="563693"/>
                  </a:cubicBezTo>
                  <a:close/>
                  <a:moveTo>
                    <a:pt x="203599" y="462791"/>
                  </a:moveTo>
                  <a:cubicBezTo>
                    <a:pt x="179926" y="462791"/>
                    <a:pt x="160736" y="481981"/>
                    <a:pt x="160736" y="505654"/>
                  </a:cubicBezTo>
                  <a:cubicBezTo>
                    <a:pt x="160736" y="529327"/>
                    <a:pt x="179926" y="548517"/>
                    <a:pt x="203599" y="548517"/>
                  </a:cubicBezTo>
                  <a:cubicBezTo>
                    <a:pt x="227272" y="548517"/>
                    <a:pt x="246462" y="529327"/>
                    <a:pt x="246462" y="505654"/>
                  </a:cubicBezTo>
                  <a:cubicBezTo>
                    <a:pt x="246462" y="481981"/>
                    <a:pt x="227272" y="462791"/>
                    <a:pt x="203599" y="462791"/>
                  </a:cubicBezTo>
                  <a:close/>
                  <a:moveTo>
                    <a:pt x="285109" y="203235"/>
                  </a:moveTo>
                  <a:lnTo>
                    <a:pt x="285109" y="415166"/>
                  </a:lnTo>
                  <a:lnTo>
                    <a:pt x="312541" y="415166"/>
                  </a:lnTo>
                  <a:lnTo>
                    <a:pt x="312541" y="203235"/>
                  </a:lnTo>
                  <a:close/>
                  <a:moveTo>
                    <a:pt x="221624" y="203235"/>
                  </a:moveTo>
                  <a:lnTo>
                    <a:pt x="221624" y="415166"/>
                  </a:lnTo>
                  <a:lnTo>
                    <a:pt x="249056" y="415166"/>
                  </a:lnTo>
                  <a:lnTo>
                    <a:pt x="249056" y="203235"/>
                  </a:lnTo>
                  <a:close/>
                  <a:moveTo>
                    <a:pt x="158140" y="203235"/>
                  </a:moveTo>
                  <a:lnTo>
                    <a:pt x="158140" y="415166"/>
                  </a:lnTo>
                  <a:lnTo>
                    <a:pt x="185572" y="415166"/>
                  </a:lnTo>
                  <a:lnTo>
                    <a:pt x="185572" y="203235"/>
                  </a:lnTo>
                  <a:close/>
                  <a:moveTo>
                    <a:pt x="94656" y="203235"/>
                  </a:moveTo>
                  <a:lnTo>
                    <a:pt x="94656" y="415166"/>
                  </a:lnTo>
                  <a:lnTo>
                    <a:pt x="122088" y="415166"/>
                  </a:lnTo>
                  <a:lnTo>
                    <a:pt x="122088" y="203235"/>
                  </a:lnTo>
                  <a:close/>
                  <a:moveTo>
                    <a:pt x="52985" y="57979"/>
                  </a:moveTo>
                  <a:cubicBezTo>
                    <a:pt x="48053" y="57979"/>
                    <a:pt x="44055" y="61977"/>
                    <a:pt x="44055" y="66909"/>
                  </a:cubicBezTo>
                  <a:lnTo>
                    <a:pt x="44055" y="102627"/>
                  </a:lnTo>
                  <a:cubicBezTo>
                    <a:pt x="44055" y="107559"/>
                    <a:pt x="48053" y="111557"/>
                    <a:pt x="52985" y="111557"/>
                  </a:cubicBezTo>
                  <a:lnTo>
                    <a:pt x="354212" y="111557"/>
                  </a:lnTo>
                  <a:cubicBezTo>
                    <a:pt x="359144" y="111557"/>
                    <a:pt x="363142" y="107559"/>
                    <a:pt x="363142" y="102627"/>
                  </a:cubicBezTo>
                  <a:lnTo>
                    <a:pt x="363142" y="66909"/>
                  </a:lnTo>
                  <a:cubicBezTo>
                    <a:pt x="363142" y="61977"/>
                    <a:pt x="359144" y="57979"/>
                    <a:pt x="354212" y="57979"/>
                  </a:cubicBezTo>
                  <a:close/>
                  <a:moveTo>
                    <a:pt x="20242" y="0"/>
                  </a:moveTo>
                  <a:lnTo>
                    <a:pt x="386952" y="0"/>
                  </a:lnTo>
                  <a:cubicBezTo>
                    <a:pt x="398131" y="0"/>
                    <a:pt x="407194" y="9063"/>
                    <a:pt x="407194" y="20242"/>
                  </a:cubicBezTo>
                  <a:lnTo>
                    <a:pt x="407194" y="690613"/>
                  </a:lnTo>
                  <a:cubicBezTo>
                    <a:pt x="407194" y="701792"/>
                    <a:pt x="398131" y="710855"/>
                    <a:pt x="386952" y="710855"/>
                  </a:cubicBezTo>
                  <a:lnTo>
                    <a:pt x="363141" y="710855"/>
                  </a:lnTo>
                  <a:lnTo>
                    <a:pt x="363141" y="725617"/>
                  </a:lnTo>
                  <a:lnTo>
                    <a:pt x="44054" y="725617"/>
                  </a:lnTo>
                  <a:lnTo>
                    <a:pt x="44054" y="710855"/>
                  </a:lnTo>
                  <a:lnTo>
                    <a:pt x="20242" y="710855"/>
                  </a:lnTo>
                  <a:cubicBezTo>
                    <a:pt x="9063" y="710855"/>
                    <a:pt x="0" y="701792"/>
                    <a:pt x="0" y="690613"/>
                  </a:cubicBezTo>
                  <a:lnTo>
                    <a:pt x="0" y="20242"/>
                  </a:lnTo>
                  <a:cubicBezTo>
                    <a:pt x="0" y="9063"/>
                    <a:pt x="9063" y="0"/>
                    <a:pt x="202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a:ln>
                  <a:solidFill>
                    <a:schemeClr val="bg1">
                      <a:alpha val="0"/>
                    </a:schemeClr>
                  </a:solidFill>
                </a:ln>
              </a:endParaRPr>
            </a:p>
          </p:txBody>
        </p:sp>
        <p:sp>
          <p:nvSpPr>
            <p:cNvPr id="18" name="Rounded Rectangle 2077"/>
            <p:cNvSpPr/>
            <p:nvPr/>
          </p:nvSpPr>
          <p:spPr>
            <a:xfrm>
              <a:off x="4135075" y="3668678"/>
              <a:ext cx="839356" cy="710855"/>
            </a:xfrm>
            <a:custGeom>
              <a:avLst/>
              <a:gdLst/>
              <a:ahLst/>
              <a:cxnLst/>
              <a:rect l="l" t="t" r="r" b="b"/>
              <a:pathLst>
                <a:path w="839356" h="710855">
                  <a:moveTo>
                    <a:pt x="44797" y="29406"/>
                  </a:moveTo>
                  <a:cubicBezTo>
                    <a:pt x="37209" y="29406"/>
                    <a:pt x="31058" y="35557"/>
                    <a:pt x="31058" y="43145"/>
                  </a:cubicBezTo>
                  <a:lnTo>
                    <a:pt x="31058" y="514899"/>
                  </a:lnTo>
                  <a:cubicBezTo>
                    <a:pt x="31058" y="522487"/>
                    <a:pt x="37209" y="528638"/>
                    <a:pt x="44797" y="528638"/>
                  </a:cubicBezTo>
                  <a:lnTo>
                    <a:pt x="794559" y="528638"/>
                  </a:lnTo>
                  <a:cubicBezTo>
                    <a:pt x="802147" y="528638"/>
                    <a:pt x="808298" y="522487"/>
                    <a:pt x="808298" y="514899"/>
                  </a:cubicBezTo>
                  <a:lnTo>
                    <a:pt x="808298" y="43145"/>
                  </a:lnTo>
                  <a:cubicBezTo>
                    <a:pt x="808298" y="35557"/>
                    <a:pt x="802147" y="29406"/>
                    <a:pt x="794559" y="29406"/>
                  </a:cubicBezTo>
                  <a:close/>
                  <a:moveTo>
                    <a:pt x="16013" y="0"/>
                  </a:moveTo>
                  <a:lnTo>
                    <a:pt x="823343" y="0"/>
                  </a:lnTo>
                  <a:cubicBezTo>
                    <a:pt x="832187" y="0"/>
                    <a:pt x="839356" y="7169"/>
                    <a:pt x="839356" y="16013"/>
                  </a:cubicBezTo>
                  <a:lnTo>
                    <a:pt x="839356" y="565840"/>
                  </a:lnTo>
                  <a:cubicBezTo>
                    <a:pt x="839356" y="574684"/>
                    <a:pt x="832187" y="581853"/>
                    <a:pt x="823343" y="581853"/>
                  </a:cubicBezTo>
                  <a:lnTo>
                    <a:pt x="442538" y="581853"/>
                  </a:lnTo>
                  <a:lnTo>
                    <a:pt x="442538" y="634655"/>
                  </a:lnTo>
                  <a:lnTo>
                    <a:pt x="548844" y="634655"/>
                  </a:lnTo>
                  <a:lnTo>
                    <a:pt x="601231" y="710855"/>
                  </a:lnTo>
                  <a:lnTo>
                    <a:pt x="238125" y="710855"/>
                  </a:lnTo>
                  <a:lnTo>
                    <a:pt x="290513" y="634655"/>
                  </a:lnTo>
                  <a:lnTo>
                    <a:pt x="396818" y="634655"/>
                  </a:lnTo>
                  <a:lnTo>
                    <a:pt x="396818" y="581853"/>
                  </a:lnTo>
                  <a:lnTo>
                    <a:pt x="16013" y="581853"/>
                  </a:lnTo>
                  <a:cubicBezTo>
                    <a:pt x="7169" y="581853"/>
                    <a:pt x="0" y="574684"/>
                    <a:pt x="0" y="565840"/>
                  </a:cubicBezTo>
                  <a:lnTo>
                    <a:pt x="0" y="16013"/>
                  </a:lnTo>
                  <a:cubicBezTo>
                    <a:pt x="0" y="7169"/>
                    <a:pt x="7169" y="0"/>
                    <a:pt x="160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a:ln>
                  <a:solidFill>
                    <a:schemeClr val="bg1">
                      <a:alpha val="0"/>
                    </a:schemeClr>
                  </a:solidFill>
                </a:ln>
              </a:endParaRPr>
            </a:p>
          </p:txBody>
        </p:sp>
      </p:grpSp>
      <p:sp>
        <p:nvSpPr>
          <p:cNvPr id="19" name="Rectangle 10"/>
          <p:cNvSpPr/>
          <p:nvPr/>
        </p:nvSpPr>
        <p:spPr>
          <a:xfrm>
            <a:off x="1634978" y="3975394"/>
            <a:ext cx="555772" cy="680576"/>
          </a:xfrm>
          <a:custGeom>
            <a:avLst/>
            <a:gdLst/>
            <a:ahLst/>
            <a:cxnLst/>
            <a:rect l="l" t="t" r="r" b="b"/>
            <a:pathLst>
              <a:path w="3086765" h="3779931">
                <a:moveTo>
                  <a:pt x="1999856" y="3506771"/>
                </a:moveTo>
                <a:cubicBezTo>
                  <a:pt x="1999856" y="3506771"/>
                  <a:pt x="1999856" y="3506771"/>
                  <a:pt x="1999856" y="3506772"/>
                </a:cubicBezTo>
                <a:lnTo>
                  <a:pt x="1999856" y="3506772"/>
                </a:lnTo>
                <a:close/>
                <a:moveTo>
                  <a:pt x="2109339" y="3397289"/>
                </a:moveTo>
                <a:lnTo>
                  <a:pt x="2977282" y="3397289"/>
                </a:lnTo>
                <a:cubicBezTo>
                  <a:pt x="3037748" y="3397289"/>
                  <a:pt x="3086765" y="3446306"/>
                  <a:pt x="3086765" y="3506772"/>
                </a:cubicBezTo>
                <a:lnTo>
                  <a:pt x="3086764" y="3506772"/>
                </a:lnTo>
                <a:cubicBezTo>
                  <a:pt x="3086764" y="3567238"/>
                  <a:pt x="3037747" y="3616255"/>
                  <a:pt x="2977281" y="3616255"/>
                </a:cubicBezTo>
                <a:lnTo>
                  <a:pt x="2109339" y="3616254"/>
                </a:lnTo>
                <a:cubicBezTo>
                  <a:pt x="2048873" y="3616254"/>
                  <a:pt x="1999856" y="3567237"/>
                  <a:pt x="1999856" y="3506772"/>
                </a:cubicBezTo>
                <a:cubicBezTo>
                  <a:pt x="1999856" y="3446306"/>
                  <a:pt x="2048873" y="3397289"/>
                  <a:pt x="2109339" y="3397289"/>
                </a:cubicBezTo>
                <a:close/>
                <a:moveTo>
                  <a:pt x="109483" y="3397289"/>
                </a:moveTo>
                <a:lnTo>
                  <a:pt x="977426" y="3397289"/>
                </a:lnTo>
                <a:cubicBezTo>
                  <a:pt x="1037892" y="3397289"/>
                  <a:pt x="1086909" y="3446306"/>
                  <a:pt x="1086909" y="3506772"/>
                </a:cubicBezTo>
                <a:lnTo>
                  <a:pt x="1086908" y="3506772"/>
                </a:lnTo>
                <a:cubicBezTo>
                  <a:pt x="1086908" y="3567238"/>
                  <a:pt x="1037891" y="3616255"/>
                  <a:pt x="977425" y="3616255"/>
                </a:cubicBezTo>
                <a:lnTo>
                  <a:pt x="109483" y="3616254"/>
                </a:lnTo>
                <a:cubicBezTo>
                  <a:pt x="49017" y="3616254"/>
                  <a:pt x="0" y="3567237"/>
                  <a:pt x="0" y="3506772"/>
                </a:cubicBezTo>
                <a:cubicBezTo>
                  <a:pt x="0" y="3446306"/>
                  <a:pt x="49017" y="3397289"/>
                  <a:pt x="109483" y="3397289"/>
                </a:cubicBezTo>
                <a:close/>
                <a:moveTo>
                  <a:pt x="2261509" y="2201878"/>
                </a:moveTo>
                <a:cubicBezTo>
                  <a:pt x="2170732" y="2453748"/>
                  <a:pt x="2028893" y="2670767"/>
                  <a:pt x="1851489" y="2826877"/>
                </a:cubicBezTo>
                <a:cubicBezTo>
                  <a:pt x="2214768" y="2744530"/>
                  <a:pt x="2521228" y="2513782"/>
                  <a:pt x="2705496" y="2201878"/>
                </a:cubicBezTo>
                <a:close/>
                <a:moveTo>
                  <a:pt x="1623661" y="2201878"/>
                </a:moveTo>
                <a:lnTo>
                  <a:pt x="1623661" y="2788147"/>
                </a:lnTo>
                <a:cubicBezTo>
                  <a:pt x="1813476" y="2647169"/>
                  <a:pt x="1967032" y="2442931"/>
                  <a:pt x="2066783" y="2201878"/>
                </a:cubicBezTo>
                <a:close/>
                <a:moveTo>
                  <a:pt x="1019982" y="2201878"/>
                </a:moveTo>
                <a:cubicBezTo>
                  <a:pt x="1120036" y="2443671"/>
                  <a:pt x="1274231" y="2648421"/>
                  <a:pt x="1464911" y="2789359"/>
                </a:cubicBezTo>
                <a:lnTo>
                  <a:pt x="1464911" y="2201878"/>
                </a:lnTo>
                <a:close/>
                <a:moveTo>
                  <a:pt x="2383489" y="1552453"/>
                </a:moveTo>
                <a:cubicBezTo>
                  <a:pt x="2380496" y="1747657"/>
                  <a:pt x="2349064" y="1936686"/>
                  <a:pt x="2290876" y="2110438"/>
                </a:cubicBezTo>
                <a:lnTo>
                  <a:pt x="2755249" y="2110438"/>
                </a:lnTo>
                <a:cubicBezTo>
                  <a:pt x="2840383" y="1941903"/>
                  <a:pt x="2889796" y="1752658"/>
                  <a:pt x="2894278" y="1552453"/>
                </a:cubicBezTo>
                <a:close/>
                <a:moveTo>
                  <a:pt x="1623661" y="1552453"/>
                </a:moveTo>
                <a:lnTo>
                  <a:pt x="1623661" y="2110438"/>
                </a:lnTo>
                <a:lnTo>
                  <a:pt x="2105193" y="2110438"/>
                </a:lnTo>
                <a:cubicBezTo>
                  <a:pt x="2167451" y="1937285"/>
                  <a:pt x="2203236" y="1748204"/>
                  <a:pt x="2205686" y="1552453"/>
                </a:cubicBezTo>
                <a:close/>
                <a:moveTo>
                  <a:pt x="881079" y="1552453"/>
                </a:moveTo>
                <a:cubicBezTo>
                  <a:pt x="883529" y="1748204"/>
                  <a:pt x="919314" y="1937285"/>
                  <a:pt x="981572" y="2110438"/>
                </a:cubicBezTo>
                <a:lnTo>
                  <a:pt x="1464911" y="2110438"/>
                </a:lnTo>
                <a:lnTo>
                  <a:pt x="1464911" y="1552453"/>
                </a:lnTo>
                <a:close/>
                <a:moveTo>
                  <a:pt x="2304759" y="912828"/>
                </a:moveTo>
                <a:cubicBezTo>
                  <a:pt x="2351965" y="1077244"/>
                  <a:pt x="2380164" y="1260785"/>
                  <a:pt x="2383179" y="1461013"/>
                </a:cubicBezTo>
                <a:lnTo>
                  <a:pt x="2893783" y="1461013"/>
                </a:lnTo>
                <a:cubicBezTo>
                  <a:pt x="2888170" y="1264420"/>
                  <a:pt x="2839013" y="1078594"/>
                  <a:pt x="2755249" y="912828"/>
                </a:cubicBezTo>
                <a:close/>
                <a:moveTo>
                  <a:pt x="1623661" y="912828"/>
                </a:moveTo>
                <a:lnTo>
                  <a:pt x="1623661" y="1461013"/>
                </a:lnTo>
                <a:lnTo>
                  <a:pt x="2205093" y="1461013"/>
                </a:lnTo>
                <a:cubicBezTo>
                  <a:pt x="2202693" y="1258911"/>
                  <a:pt x="2170074" y="1075001"/>
                  <a:pt x="2113944" y="912828"/>
                </a:cubicBezTo>
                <a:close/>
                <a:moveTo>
                  <a:pt x="972821" y="912828"/>
                </a:moveTo>
                <a:cubicBezTo>
                  <a:pt x="916691" y="1075001"/>
                  <a:pt x="884072" y="1258911"/>
                  <a:pt x="881672" y="1461013"/>
                </a:cubicBezTo>
                <a:lnTo>
                  <a:pt x="1464911" y="1461013"/>
                </a:lnTo>
                <a:lnTo>
                  <a:pt x="1464911" y="912828"/>
                </a:lnTo>
                <a:close/>
                <a:moveTo>
                  <a:pt x="1623661" y="214240"/>
                </a:moveTo>
                <a:lnTo>
                  <a:pt x="1623661" y="821388"/>
                </a:lnTo>
                <a:lnTo>
                  <a:pt x="2083119" y="821388"/>
                </a:lnTo>
                <a:cubicBezTo>
                  <a:pt x="1976971" y="547857"/>
                  <a:pt x="1810336" y="340716"/>
                  <a:pt x="1623661" y="214240"/>
                </a:cubicBezTo>
                <a:close/>
                <a:moveTo>
                  <a:pt x="1464911" y="213157"/>
                </a:moveTo>
                <a:cubicBezTo>
                  <a:pt x="1277468" y="339426"/>
                  <a:pt x="1110124" y="547005"/>
                  <a:pt x="1003646" y="821388"/>
                </a:cubicBezTo>
                <a:lnTo>
                  <a:pt x="1464911" y="821388"/>
                </a:lnTo>
                <a:close/>
                <a:moveTo>
                  <a:pt x="1892341" y="204682"/>
                </a:moveTo>
                <a:cubicBezTo>
                  <a:pt x="2050969" y="348376"/>
                  <a:pt x="2188175" y="557719"/>
                  <a:pt x="2277029" y="821388"/>
                </a:cubicBezTo>
                <a:lnTo>
                  <a:pt x="2705496" y="821388"/>
                </a:lnTo>
                <a:cubicBezTo>
                  <a:pt x="2528118" y="521145"/>
                  <a:pt x="2237513" y="296104"/>
                  <a:pt x="1892341" y="204682"/>
                </a:cubicBezTo>
                <a:close/>
                <a:moveTo>
                  <a:pt x="1046352" y="85352"/>
                </a:moveTo>
                <a:cubicBezTo>
                  <a:pt x="684581" y="412522"/>
                  <a:pt x="452086" y="929793"/>
                  <a:pt x="452086" y="1511633"/>
                </a:cubicBezTo>
                <a:cubicBezTo>
                  <a:pt x="452086" y="2093473"/>
                  <a:pt x="684581" y="2610744"/>
                  <a:pt x="1046352" y="2937914"/>
                </a:cubicBezTo>
                <a:cubicBezTo>
                  <a:pt x="455406" y="2733740"/>
                  <a:pt x="31750" y="2172161"/>
                  <a:pt x="31750" y="1511633"/>
                </a:cubicBezTo>
                <a:cubicBezTo>
                  <a:pt x="31750" y="851105"/>
                  <a:pt x="455406" y="289526"/>
                  <a:pt x="1046352" y="85352"/>
                </a:cubicBezTo>
                <a:close/>
                <a:moveTo>
                  <a:pt x="1542678" y="0"/>
                </a:moveTo>
                <a:lnTo>
                  <a:pt x="1543382" y="245"/>
                </a:lnTo>
                <a:lnTo>
                  <a:pt x="1543382" y="1"/>
                </a:lnTo>
                <a:lnTo>
                  <a:pt x="1543995" y="32"/>
                </a:lnTo>
                <a:lnTo>
                  <a:pt x="1544087" y="0"/>
                </a:lnTo>
                <a:lnTo>
                  <a:pt x="1544087" y="36"/>
                </a:lnTo>
                <a:cubicBezTo>
                  <a:pt x="2378614" y="382"/>
                  <a:pt x="3055014" y="677017"/>
                  <a:pt x="3055014" y="1511633"/>
                </a:cubicBezTo>
                <a:cubicBezTo>
                  <a:pt x="3055014" y="2319520"/>
                  <a:pt x="2421245" y="2979382"/>
                  <a:pt x="1623661" y="3019179"/>
                </a:cubicBezTo>
                <a:lnTo>
                  <a:pt x="1623661" y="3244198"/>
                </a:lnTo>
                <a:cubicBezTo>
                  <a:pt x="1736886" y="3276942"/>
                  <a:pt x="1819070" y="3381679"/>
                  <a:pt x="1819070" y="3505611"/>
                </a:cubicBezTo>
                <a:cubicBezTo>
                  <a:pt x="1819070" y="3657114"/>
                  <a:pt x="1696253" y="3779931"/>
                  <a:pt x="1544750" y="3779931"/>
                </a:cubicBezTo>
                <a:cubicBezTo>
                  <a:pt x="1393247" y="3779931"/>
                  <a:pt x="1270430" y="3657114"/>
                  <a:pt x="1270430" y="3505611"/>
                </a:cubicBezTo>
                <a:cubicBezTo>
                  <a:pt x="1270430" y="3382021"/>
                  <a:pt x="1352160" y="3277520"/>
                  <a:pt x="1464911" y="3244486"/>
                </a:cubicBezTo>
                <a:lnTo>
                  <a:pt x="1464911" y="2986013"/>
                </a:lnTo>
                <a:cubicBezTo>
                  <a:pt x="1010010" y="2752749"/>
                  <a:pt x="702007" y="2163131"/>
                  <a:pt x="702007" y="1511632"/>
                </a:cubicBezTo>
                <a:cubicBezTo>
                  <a:pt x="702007" y="677717"/>
                  <a:pt x="1117361" y="121898"/>
                  <a:pt x="1542678" y="49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a:ln>
                <a:solidFill>
                  <a:schemeClr val="bg1">
                    <a:alpha val="0"/>
                  </a:schemeClr>
                </a:solidFill>
              </a:ln>
            </a:endParaRPr>
          </a:p>
        </p:txBody>
      </p:sp>
      <p:grpSp>
        <p:nvGrpSpPr>
          <p:cNvPr id="20" name="Group 19"/>
          <p:cNvGrpSpPr/>
          <p:nvPr/>
        </p:nvGrpSpPr>
        <p:grpSpPr>
          <a:xfrm>
            <a:off x="1703290" y="5889899"/>
            <a:ext cx="487460" cy="510628"/>
            <a:chOff x="6918208" y="4748460"/>
            <a:chExt cx="427284" cy="447592"/>
          </a:xfrm>
          <a:solidFill>
            <a:schemeClr val="tx1"/>
          </a:solidFill>
        </p:grpSpPr>
        <p:sp>
          <p:nvSpPr>
            <p:cNvPr id="21" name="Can 10"/>
            <p:cNvSpPr/>
            <p:nvPr/>
          </p:nvSpPr>
          <p:spPr>
            <a:xfrm>
              <a:off x="6918208" y="4784850"/>
              <a:ext cx="427284" cy="411202"/>
            </a:xfrm>
            <a:custGeom>
              <a:avLst/>
              <a:gdLst/>
              <a:ahLst/>
              <a:cxnLst/>
              <a:rect l="l" t="t" r="r" b="b"/>
              <a:pathLst>
                <a:path w="427284" h="411202">
                  <a:moveTo>
                    <a:pt x="269768" y="289577"/>
                  </a:moveTo>
                  <a:lnTo>
                    <a:pt x="269768" y="372236"/>
                  </a:lnTo>
                  <a:lnTo>
                    <a:pt x="352427" y="372236"/>
                  </a:lnTo>
                  <a:lnTo>
                    <a:pt x="352427" y="289577"/>
                  </a:lnTo>
                  <a:close/>
                  <a:moveTo>
                    <a:pt x="172313" y="289577"/>
                  </a:moveTo>
                  <a:lnTo>
                    <a:pt x="172313" y="372236"/>
                  </a:lnTo>
                  <a:lnTo>
                    <a:pt x="254972" y="372236"/>
                  </a:lnTo>
                  <a:lnTo>
                    <a:pt x="254972" y="289577"/>
                  </a:lnTo>
                  <a:close/>
                  <a:moveTo>
                    <a:pt x="74857" y="289577"/>
                  </a:moveTo>
                  <a:lnTo>
                    <a:pt x="74857" y="372236"/>
                  </a:lnTo>
                  <a:lnTo>
                    <a:pt x="157516" y="372236"/>
                  </a:lnTo>
                  <a:lnTo>
                    <a:pt x="157516" y="289577"/>
                  </a:lnTo>
                  <a:close/>
                  <a:moveTo>
                    <a:pt x="269768" y="195113"/>
                  </a:moveTo>
                  <a:lnTo>
                    <a:pt x="269768" y="277772"/>
                  </a:lnTo>
                  <a:lnTo>
                    <a:pt x="352427" y="277772"/>
                  </a:lnTo>
                  <a:lnTo>
                    <a:pt x="352427" y="195113"/>
                  </a:lnTo>
                  <a:close/>
                  <a:moveTo>
                    <a:pt x="172313" y="195113"/>
                  </a:moveTo>
                  <a:lnTo>
                    <a:pt x="172313" y="277772"/>
                  </a:lnTo>
                  <a:lnTo>
                    <a:pt x="254972" y="277772"/>
                  </a:lnTo>
                  <a:lnTo>
                    <a:pt x="254972" y="195113"/>
                  </a:lnTo>
                  <a:close/>
                  <a:moveTo>
                    <a:pt x="74857" y="195113"/>
                  </a:moveTo>
                  <a:lnTo>
                    <a:pt x="74857" y="277772"/>
                  </a:lnTo>
                  <a:lnTo>
                    <a:pt x="157516" y="277772"/>
                  </a:lnTo>
                  <a:lnTo>
                    <a:pt x="157516" y="195113"/>
                  </a:lnTo>
                  <a:close/>
                  <a:moveTo>
                    <a:pt x="269768" y="100648"/>
                  </a:moveTo>
                  <a:lnTo>
                    <a:pt x="269768" y="183307"/>
                  </a:lnTo>
                  <a:lnTo>
                    <a:pt x="352427" y="183307"/>
                  </a:lnTo>
                  <a:lnTo>
                    <a:pt x="352427" y="100648"/>
                  </a:lnTo>
                  <a:close/>
                  <a:moveTo>
                    <a:pt x="172313" y="100648"/>
                  </a:moveTo>
                  <a:lnTo>
                    <a:pt x="172313" y="183307"/>
                  </a:lnTo>
                  <a:lnTo>
                    <a:pt x="254972" y="183307"/>
                  </a:lnTo>
                  <a:lnTo>
                    <a:pt x="254972" y="100648"/>
                  </a:lnTo>
                  <a:close/>
                  <a:moveTo>
                    <a:pt x="74857" y="100648"/>
                  </a:moveTo>
                  <a:lnTo>
                    <a:pt x="74857" y="183307"/>
                  </a:lnTo>
                  <a:lnTo>
                    <a:pt x="157516" y="183307"/>
                  </a:lnTo>
                  <a:lnTo>
                    <a:pt x="157516" y="100648"/>
                  </a:lnTo>
                  <a:close/>
                  <a:moveTo>
                    <a:pt x="0" y="0"/>
                  </a:moveTo>
                  <a:cubicBezTo>
                    <a:pt x="0" y="14459"/>
                    <a:pt x="95651" y="26180"/>
                    <a:pt x="213642" y="26180"/>
                  </a:cubicBezTo>
                  <a:cubicBezTo>
                    <a:pt x="331633" y="26180"/>
                    <a:pt x="427284" y="14459"/>
                    <a:pt x="427284" y="0"/>
                  </a:cubicBezTo>
                  <a:lnTo>
                    <a:pt x="427284" y="105218"/>
                  </a:lnTo>
                  <a:lnTo>
                    <a:pt x="427284" y="152520"/>
                  </a:lnTo>
                  <a:lnTo>
                    <a:pt x="427284" y="232502"/>
                  </a:lnTo>
                  <a:lnTo>
                    <a:pt x="427284" y="257738"/>
                  </a:lnTo>
                  <a:lnTo>
                    <a:pt x="427284" y="385022"/>
                  </a:lnTo>
                  <a:cubicBezTo>
                    <a:pt x="427284" y="399481"/>
                    <a:pt x="331633" y="411202"/>
                    <a:pt x="213642" y="411202"/>
                  </a:cubicBezTo>
                  <a:cubicBezTo>
                    <a:pt x="95651" y="411202"/>
                    <a:pt x="0" y="399481"/>
                    <a:pt x="0" y="385022"/>
                  </a:cubicBezTo>
                  <a:lnTo>
                    <a:pt x="0" y="257738"/>
                  </a:lnTo>
                  <a:lnTo>
                    <a:pt x="0" y="232502"/>
                  </a:lnTo>
                  <a:lnTo>
                    <a:pt x="0" y="152520"/>
                  </a:lnTo>
                  <a:lnTo>
                    <a:pt x="0" y="105218"/>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kern="0">
                <a:ln>
                  <a:solidFill>
                    <a:schemeClr val="bg1">
                      <a:alpha val="0"/>
                    </a:schemeClr>
                  </a:solidFill>
                </a:ln>
                <a:gradFill>
                  <a:gsLst>
                    <a:gs pos="0">
                      <a:srgbClr val="FFFFFF"/>
                    </a:gs>
                    <a:gs pos="100000">
                      <a:srgbClr val="FFFFFF"/>
                    </a:gs>
                  </a:gsLst>
                  <a:lin ang="5400000" scaled="0"/>
                </a:gradFill>
                <a:latin typeface="Segoe UI"/>
              </a:endParaRPr>
            </a:p>
          </p:txBody>
        </p:sp>
        <p:sp>
          <p:nvSpPr>
            <p:cNvPr id="22" name="Can 10"/>
            <p:cNvSpPr/>
            <p:nvPr/>
          </p:nvSpPr>
          <p:spPr>
            <a:xfrm flipV="1">
              <a:off x="6918208" y="4748460"/>
              <a:ext cx="427284" cy="49576"/>
            </a:xfrm>
            <a:custGeom>
              <a:avLst/>
              <a:gdLst/>
              <a:ahLst/>
              <a:cxnLst/>
              <a:rect l="l" t="t" r="r" b="b"/>
              <a:pathLst>
                <a:path w="884476" h="209361">
                  <a:moveTo>
                    <a:pt x="884476" y="140714"/>
                  </a:moveTo>
                  <a:lnTo>
                    <a:pt x="884476" y="141479"/>
                  </a:lnTo>
                  <a:lnTo>
                    <a:pt x="883991" y="141770"/>
                  </a:lnTo>
                  <a:cubicBezTo>
                    <a:pt x="884467" y="141434"/>
                    <a:pt x="884476" y="141074"/>
                    <a:pt x="884476" y="140714"/>
                  </a:cubicBezTo>
                  <a:close/>
                  <a:moveTo>
                    <a:pt x="442238" y="0"/>
                  </a:moveTo>
                  <a:cubicBezTo>
                    <a:pt x="686479" y="0"/>
                    <a:pt x="884476" y="49500"/>
                    <a:pt x="884476" y="110562"/>
                  </a:cubicBezTo>
                  <a:lnTo>
                    <a:pt x="884476" y="112301"/>
                  </a:lnTo>
                  <a:cubicBezTo>
                    <a:pt x="884476" y="165906"/>
                    <a:pt x="686479" y="209361"/>
                    <a:pt x="442238" y="209361"/>
                  </a:cubicBezTo>
                  <a:cubicBezTo>
                    <a:pt x="197998" y="209361"/>
                    <a:pt x="0" y="165906"/>
                    <a:pt x="0" y="112301"/>
                  </a:cubicBezTo>
                  <a:lnTo>
                    <a:pt x="0" y="110562"/>
                  </a:lnTo>
                  <a:cubicBezTo>
                    <a:pt x="0" y="49500"/>
                    <a:pt x="197998" y="0"/>
                    <a:pt x="442238" y="0"/>
                  </a:cubicBez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kern="0">
                <a:ln>
                  <a:solidFill>
                    <a:schemeClr val="bg1">
                      <a:alpha val="0"/>
                    </a:schemeClr>
                  </a:solidFill>
                </a:ln>
                <a:gradFill>
                  <a:gsLst>
                    <a:gs pos="0">
                      <a:srgbClr val="FFFFFF"/>
                    </a:gs>
                    <a:gs pos="100000">
                      <a:srgbClr val="FFFFFF"/>
                    </a:gs>
                  </a:gsLst>
                  <a:lin ang="5400000" scaled="0"/>
                </a:gradFill>
                <a:latin typeface="Segoe UI"/>
              </a:endParaRPr>
            </a:p>
          </p:txBody>
        </p:sp>
      </p:grpSp>
      <p:grpSp>
        <p:nvGrpSpPr>
          <p:cNvPr id="23" name="Group 22"/>
          <p:cNvGrpSpPr/>
          <p:nvPr/>
        </p:nvGrpSpPr>
        <p:grpSpPr>
          <a:xfrm>
            <a:off x="9337816" y="1336675"/>
            <a:ext cx="2737643" cy="4553224"/>
            <a:chOff x="9458325" y="1305898"/>
            <a:chExt cx="2522538" cy="5169282"/>
          </a:xfrm>
        </p:grpSpPr>
        <p:sp>
          <p:nvSpPr>
            <p:cNvPr id="24" name="Rectangle 23"/>
            <p:cNvSpPr/>
            <p:nvPr/>
          </p:nvSpPr>
          <p:spPr bwMode="auto">
            <a:xfrm>
              <a:off x="9458326" y="1305898"/>
              <a:ext cx="2522537" cy="52322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defTabSz="932133" fontAlgn="base">
                <a:spcBef>
                  <a:spcPct val="0"/>
                </a:spcBef>
                <a:spcAft>
                  <a:spcPct val="0"/>
                </a:spcAft>
              </a:pPr>
              <a:r>
                <a:rPr lang="en-US" sz="2800" dirty="0">
                  <a:ln>
                    <a:solidFill>
                      <a:schemeClr val="bg1">
                        <a:alpha val="0"/>
                      </a:schemeClr>
                    </a:solidFill>
                  </a:ln>
                  <a:solidFill>
                    <a:schemeClr val="tx1"/>
                  </a:solidFill>
                  <a:latin typeface="+mj-lt"/>
                  <a:ea typeface="Segoe UI" pitchFamily="34" charset="0"/>
                  <a:cs typeface="Segoe UI" pitchFamily="34" charset="0"/>
                </a:rPr>
                <a:t>Key Features</a:t>
              </a:r>
            </a:p>
          </p:txBody>
        </p:sp>
        <p:sp>
          <p:nvSpPr>
            <p:cNvPr id="25" name="Rectangle 24"/>
            <p:cNvSpPr/>
            <p:nvPr/>
          </p:nvSpPr>
          <p:spPr bwMode="auto">
            <a:xfrm>
              <a:off x="9458325" y="1880099"/>
              <a:ext cx="2522537" cy="459508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lang="en-US" dirty="0">
                  <a:ln>
                    <a:solidFill>
                      <a:schemeClr val="bg1">
                        <a:alpha val="0"/>
                      </a:schemeClr>
                    </a:solidFill>
                  </a:ln>
                  <a:solidFill>
                    <a:schemeClr val="tx2"/>
                  </a:solidFill>
                  <a:ea typeface="Segoe UI" pitchFamily="34" charset="0"/>
                  <a:cs typeface="Segoe UI" pitchFamily="34" charset="0"/>
                </a:rPr>
                <a:t>SQL Server 2014</a:t>
              </a:r>
            </a:p>
            <a:p>
              <a:pPr marL="228600" indent="-171450">
                <a:spcBef>
                  <a:spcPts val="200"/>
                </a:spcBef>
                <a:spcAft>
                  <a:spcPts val="400"/>
                </a:spcAft>
                <a:buFont typeface="Arial" pitchFamily="34" charset="0"/>
                <a:buChar char="•"/>
              </a:pPr>
              <a:r>
                <a:rPr lang="en-US" dirty="0">
                  <a:ln>
                    <a:solidFill>
                      <a:schemeClr val="bg1">
                        <a:alpha val="0"/>
                      </a:schemeClr>
                    </a:solidFill>
                  </a:ln>
                  <a:solidFill>
                    <a:schemeClr val="tx2"/>
                  </a:solidFill>
                  <a:ea typeface="Segoe UI" pitchFamily="34" charset="0"/>
                  <a:cs typeface="Segoe UI" pitchFamily="34" charset="0"/>
                </a:rPr>
                <a:t>Resource Governor </a:t>
              </a:r>
              <a:r>
                <a:rPr lang="en-US" dirty="0" smtClean="0">
                  <a:ln>
                    <a:solidFill>
                      <a:schemeClr val="bg1">
                        <a:alpha val="0"/>
                      </a:schemeClr>
                    </a:solidFill>
                  </a:ln>
                  <a:solidFill>
                    <a:schemeClr val="tx2"/>
                  </a:solidFill>
                  <a:ea typeface="Segoe UI" pitchFamily="34" charset="0"/>
                  <a:cs typeface="Segoe UI" pitchFamily="34" charset="0"/>
                </a:rPr>
                <a:t>adds IO governance</a:t>
              </a:r>
            </a:p>
            <a:p>
              <a:pPr marL="228600" indent="-171450">
                <a:spcBef>
                  <a:spcPts val="200"/>
                </a:spcBef>
                <a:spcAft>
                  <a:spcPts val="400"/>
                </a:spcAft>
                <a:buFont typeface="Arial" pitchFamily="34" charset="0"/>
                <a:buChar char="•"/>
              </a:pPr>
              <a:r>
                <a:rPr lang="en-US" dirty="0" err="1" smtClean="0">
                  <a:ln>
                    <a:solidFill>
                      <a:schemeClr val="bg1">
                        <a:alpha val="0"/>
                      </a:schemeClr>
                    </a:solidFill>
                  </a:ln>
                  <a:solidFill>
                    <a:schemeClr val="tx2"/>
                  </a:solidFill>
                  <a:ea typeface="Segoe UI" pitchFamily="34" charset="0"/>
                  <a:cs typeface="Segoe UI" pitchFamily="34" charset="0"/>
                </a:rPr>
                <a:t>SysPrep</a:t>
              </a:r>
              <a:r>
                <a:rPr lang="en-US" dirty="0" smtClean="0">
                  <a:ln>
                    <a:solidFill>
                      <a:schemeClr val="bg1">
                        <a:alpha val="0"/>
                      </a:schemeClr>
                    </a:solidFill>
                  </a:ln>
                  <a:solidFill>
                    <a:schemeClr val="tx2"/>
                  </a:solidFill>
                  <a:ea typeface="Segoe UI" pitchFamily="34" charset="0"/>
                  <a:cs typeface="Segoe UI" pitchFamily="34" charset="0"/>
                </a:rPr>
                <a:t> at </a:t>
              </a:r>
              <a:r>
                <a:rPr lang="en-US" dirty="0">
                  <a:ln>
                    <a:solidFill>
                      <a:schemeClr val="bg1">
                        <a:alpha val="0"/>
                      </a:schemeClr>
                    </a:solidFill>
                  </a:ln>
                  <a:solidFill>
                    <a:schemeClr val="tx2"/>
                  </a:solidFill>
                  <a:ea typeface="Segoe UI" pitchFamily="34" charset="0"/>
                  <a:cs typeface="Segoe UI" pitchFamily="34" charset="0"/>
                </a:rPr>
                <a:t>c</a:t>
              </a:r>
              <a:r>
                <a:rPr lang="en-US" dirty="0" smtClean="0">
                  <a:ln>
                    <a:solidFill>
                      <a:schemeClr val="bg1">
                        <a:alpha val="0"/>
                      </a:schemeClr>
                    </a:solidFill>
                  </a:ln>
                  <a:solidFill>
                    <a:schemeClr val="tx2"/>
                  </a:solidFill>
                  <a:ea typeface="Segoe UI" pitchFamily="34" charset="0"/>
                  <a:cs typeface="Segoe UI" pitchFamily="34" charset="0"/>
                </a:rPr>
                <a:t>luster level</a:t>
              </a:r>
              <a:endParaRPr lang="en-US" dirty="0">
                <a:ln>
                  <a:solidFill>
                    <a:schemeClr val="bg1">
                      <a:alpha val="0"/>
                    </a:schemeClr>
                  </a:solidFill>
                </a:ln>
                <a:solidFill>
                  <a:schemeClr val="tx2"/>
                </a:solidFill>
                <a:ea typeface="Segoe UI" pitchFamily="34" charset="0"/>
                <a:cs typeface="Segoe UI" pitchFamily="34" charset="0"/>
              </a:endParaRPr>
            </a:p>
            <a:p>
              <a:pPr>
                <a:spcBef>
                  <a:spcPts val="1200"/>
                </a:spcBef>
              </a:pPr>
              <a:r>
                <a:rPr lang="en-US" dirty="0">
                  <a:ln>
                    <a:solidFill>
                      <a:schemeClr val="bg1">
                        <a:alpha val="0"/>
                      </a:schemeClr>
                    </a:solidFill>
                  </a:ln>
                  <a:solidFill>
                    <a:schemeClr val="tx2"/>
                  </a:solidFill>
                  <a:ea typeface="Segoe UI" pitchFamily="34" charset="0"/>
                  <a:cs typeface="Segoe UI" pitchFamily="34" charset="0"/>
                </a:rPr>
                <a:t>Windows Server </a:t>
              </a:r>
              <a:r>
                <a:rPr lang="en-US" dirty="0" smtClean="0">
                  <a:ln>
                    <a:solidFill>
                      <a:schemeClr val="bg1">
                        <a:alpha val="0"/>
                      </a:schemeClr>
                    </a:solidFill>
                  </a:ln>
                  <a:solidFill>
                    <a:schemeClr val="tx2"/>
                  </a:solidFill>
                  <a:ea typeface="Segoe UI" pitchFamily="34" charset="0"/>
                  <a:cs typeface="Segoe UI" pitchFamily="34" charset="0"/>
                </a:rPr>
                <a:t>2012 </a:t>
              </a:r>
              <a:r>
                <a:rPr lang="en-US" dirty="0">
                  <a:ln>
                    <a:solidFill>
                      <a:schemeClr val="bg1">
                        <a:alpha val="0"/>
                      </a:schemeClr>
                    </a:solidFill>
                  </a:ln>
                  <a:solidFill>
                    <a:schemeClr val="tx2"/>
                  </a:solidFill>
                  <a:ea typeface="Segoe UI" pitchFamily="34" charset="0"/>
                  <a:cs typeface="Segoe UI" pitchFamily="34" charset="0"/>
                </a:rPr>
                <a:t>R2</a:t>
              </a:r>
            </a:p>
            <a:p>
              <a:pPr marL="228600" indent="-171450">
                <a:spcBef>
                  <a:spcPts val="200"/>
                </a:spcBef>
                <a:spcAft>
                  <a:spcPts val="400"/>
                </a:spcAft>
                <a:buFont typeface="Arial" pitchFamily="34" charset="0"/>
                <a:buChar char="•"/>
              </a:pPr>
              <a:r>
                <a:rPr lang="en-US" dirty="0">
                  <a:ln>
                    <a:solidFill>
                      <a:schemeClr val="bg1">
                        <a:alpha val="0"/>
                      </a:schemeClr>
                    </a:solidFill>
                  </a:ln>
                  <a:solidFill>
                    <a:schemeClr val="tx2"/>
                  </a:solidFill>
                  <a:ea typeface="Segoe UI" pitchFamily="34" charset="0"/>
                  <a:cs typeface="Segoe UI" pitchFamily="34" charset="0"/>
                </a:rPr>
                <a:t>Hyper-V</a:t>
              </a:r>
            </a:p>
            <a:p>
              <a:pPr marL="228600" indent="-171450">
                <a:spcBef>
                  <a:spcPts val="200"/>
                </a:spcBef>
                <a:spcAft>
                  <a:spcPts val="400"/>
                </a:spcAft>
                <a:buFont typeface="Arial" pitchFamily="34" charset="0"/>
                <a:buChar char="•"/>
              </a:pPr>
              <a:r>
                <a:rPr lang="en-US" dirty="0">
                  <a:ln>
                    <a:solidFill>
                      <a:schemeClr val="bg1">
                        <a:alpha val="0"/>
                      </a:schemeClr>
                    </a:solidFill>
                  </a:ln>
                  <a:solidFill>
                    <a:schemeClr val="tx2"/>
                  </a:solidFill>
                  <a:ea typeface="Segoe UI" pitchFamily="34" charset="0"/>
                  <a:cs typeface="Segoe UI" pitchFamily="34" charset="0"/>
                </a:rPr>
                <a:t>Storage Spaces</a:t>
              </a:r>
            </a:p>
            <a:p>
              <a:pPr marL="228600" indent="-171450">
                <a:spcBef>
                  <a:spcPts val="200"/>
                </a:spcBef>
                <a:spcAft>
                  <a:spcPts val="400"/>
                </a:spcAft>
                <a:buFont typeface="Arial" pitchFamily="34" charset="0"/>
                <a:buChar char="•"/>
              </a:pPr>
              <a:r>
                <a:rPr lang="en-US" dirty="0">
                  <a:ln>
                    <a:solidFill>
                      <a:schemeClr val="bg1">
                        <a:alpha val="0"/>
                      </a:schemeClr>
                    </a:solidFill>
                  </a:ln>
                  <a:solidFill>
                    <a:schemeClr val="tx2"/>
                  </a:solidFill>
                  <a:ea typeface="Segoe UI" pitchFamily="34" charset="0"/>
                  <a:cs typeface="Segoe UI" pitchFamily="34" charset="0"/>
                </a:rPr>
                <a:t>NIC Teaming</a:t>
              </a:r>
            </a:p>
            <a:p>
              <a:pPr marL="228600" indent="-171450">
                <a:spcBef>
                  <a:spcPts val="200"/>
                </a:spcBef>
                <a:spcAft>
                  <a:spcPts val="400"/>
                </a:spcAft>
                <a:buFont typeface="Arial" pitchFamily="34" charset="0"/>
                <a:buChar char="•"/>
              </a:pPr>
              <a:r>
                <a:rPr lang="en-US" dirty="0" smtClean="0">
                  <a:ln>
                    <a:solidFill>
                      <a:schemeClr val="bg1">
                        <a:alpha val="0"/>
                      </a:schemeClr>
                    </a:solidFill>
                  </a:ln>
                  <a:solidFill>
                    <a:schemeClr val="tx2"/>
                  </a:solidFill>
                  <a:ea typeface="Segoe UI" pitchFamily="34" charset="0"/>
                  <a:cs typeface="Segoe UI" pitchFamily="34" charset="0"/>
                </a:rPr>
                <a:t>Online VHDX Resize</a:t>
              </a:r>
            </a:p>
            <a:p>
              <a:pPr marL="228600" indent="-171450">
                <a:spcBef>
                  <a:spcPts val="200"/>
                </a:spcBef>
                <a:spcAft>
                  <a:spcPts val="400"/>
                </a:spcAft>
                <a:buFont typeface="Arial" pitchFamily="34" charset="0"/>
                <a:buChar char="•"/>
              </a:pPr>
              <a:r>
                <a:rPr lang="en-US" dirty="0" smtClean="0">
                  <a:ln>
                    <a:solidFill>
                      <a:schemeClr val="bg1">
                        <a:alpha val="0"/>
                      </a:schemeClr>
                    </a:solidFill>
                  </a:ln>
                  <a:solidFill>
                    <a:schemeClr val="tx2"/>
                  </a:solidFill>
                  <a:ea typeface="Segoe UI" pitchFamily="34" charset="0"/>
                  <a:cs typeface="Segoe UI" pitchFamily="34" charset="0"/>
                </a:rPr>
                <a:t>Network &amp; Storage QoS</a:t>
              </a:r>
              <a:endParaRPr lang="en-US" dirty="0">
                <a:ln>
                  <a:solidFill>
                    <a:schemeClr val="bg1">
                      <a:alpha val="0"/>
                    </a:schemeClr>
                  </a:solidFill>
                </a:ln>
                <a:solidFill>
                  <a:schemeClr val="tx2"/>
                </a:solidFill>
                <a:ea typeface="Segoe UI" pitchFamily="34" charset="0"/>
                <a:cs typeface="Segoe UI" pitchFamily="34" charset="0"/>
              </a:endParaRPr>
            </a:p>
          </p:txBody>
        </p:sp>
      </p:grpSp>
      <p:graphicFrame>
        <p:nvGraphicFramePr>
          <p:cNvPr id="34" name="Table 33"/>
          <p:cNvGraphicFramePr>
            <a:graphicFrameLocks noGrp="1"/>
          </p:cNvGraphicFramePr>
          <p:nvPr>
            <p:extLst/>
          </p:nvPr>
        </p:nvGraphicFramePr>
        <p:xfrm>
          <a:off x="5675567" y="2623665"/>
          <a:ext cx="2285825" cy="822960"/>
        </p:xfrm>
        <a:graphic>
          <a:graphicData uri="http://schemas.openxmlformats.org/drawingml/2006/table">
            <a:tbl>
              <a:tblPr firstRow="1" bandRow="1">
                <a:tableStyleId>{BC89EF96-8CEA-46FF-86C4-4CE0E7609802}</a:tableStyleId>
              </a:tblPr>
              <a:tblGrid>
                <a:gridCol w="694370"/>
                <a:gridCol w="897085"/>
                <a:gridCol w="694370"/>
              </a:tblGrid>
              <a:tr h="822960">
                <a:tc>
                  <a:txBody>
                    <a:bodyPr/>
                    <a:lstStyle/>
                    <a:p>
                      <a:pPr algn="ctr"/>
                      <a:r>
                        <a:rPr lang="en-US" sz="1600" b="0" dirty="0" smtClean="0">
                          <a:ln>
                            <a:solidFill>
                              <a:schemeClr val="bg1">
                                <a:alpha val="0"/>
                              </a:schemeClr>
                            </a:solidFill>
                          </a:ln>
                          <a:solidFill>
                            <a:schemeClr val="bg1"/>
                          </a:solidFill>
                        </a:rPr>
                        <a:t>CPU</a:t>
                      </a:r>
                    </a:p>
                    <a:p>
                      <a:pPr algn="ctr"/>
                      <a:r>
                        <a:rPr lang="en-US" sz="1600" b="0" dirty="0" smtClean="0">
                          <a:ln>
                            <a:solidFill>
                              <a:schemeClr val="bg1">
                                <a:alpha val="0"/>
                              </a:schemeClr>
                            </a:solidFill>
                          </a:ln>
                          <a:solidFill>
                            <a:schemeClr val="bg1"/>
                          </a:solidFill>
                        </a:rPr>
                        <a:t>20%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5"/>
                    </a:solidFill>
                  </a:tcPr>
                </a:tc>
                <a:tc>
                  <a:txBody>
                    <a:bodyPr/>
                    <a:lstStyle/>
                    <a:p>
                      <a:pPr algn="ctr"/>
                      <a:r>
                        <a:rPr lang="en-US" sz="1600" b="0" dirty="0" smtClean="0">
                          <a:ln>
                            <a:solidFill>
                              <a:schemeClr val="bg1">
                                <a:alpha val="0"/>
                              </a:schemeClr>
                            </a:solidFill>
                          </a:ln>
                          <a:solidFill>
                            <a:schemeClr val="bg1"/>
                          </a:solidFill>
                        </a:rPr>
                        <a:t>Memory</a:t>
                      </a:r>
                    </a:p>
                    <a:p>
                      <a:pPr algn="ctr"/>
                      <a:r>
                        <a:rPr lang="en-US" sz="1600" b="0" dirty="0" smtClean="0">
                          <a:ln>
                            <a:solidFill>
                              <a:schemeClr val="bg1">
                                <a:alpha val="0"/>
                              </a:schemeClr>
                            </a:solidFill>
                          </a:ln>
                          <a:solidFill>
                            <a:schemeClr val="bg1"/>
                          </a:solidFill>
                        </a:rPr>
                        <a:t>10%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5"/>
                    </a:solidFill>
                  </a:tcPr>
                </a:tc>
                <a:tc>
                  <a:txBody>
                    <a:bodyPr/>
                    <a:lstStyle/>
                    <a:p>
                      <a:pPr algn="ctr"/>
                      <a:r>
                        <a:rPr lang="en-US" sz="1600" b="0" dirty="0" smtClean="0">
                          <a:ln>
                            <a:solidFill>
                              <a:schemeClr val="bg1">
                                <a:alpha val="0"/>
                              </a:schemeClr>
                            </a:solidFill>
                          </a:ln>
                          <a:solidFill>
                            <a:schemeClr val="bg1"/>
                          </a:solidFill>
                        </a:rPr>
                        <a:t>IO</a:t>
                      </a:r>
                    </a:p>
                    <a:p>
                      <a:pPr algn="ctr"/>
                      <a:r>
                        <a:rPr lang="en-US" sz="1600" b="0" dirty="0" smtClean="0">
                          <a:ln>
                            <a:solidFill>
                              <a:schemeClr val="bg1">
                                <a:alpha val="0"/>
                              </a:schemeClr>
                            </a:solidFill>
                          </a:ln>
                          <a:solidFill>
                            <a:schemeClr val="bg1"/>
                          </a:solidFill>
                        </a:rPr>
                        <a:t>30%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5"/>
                    </a:solidFill>
                  </a:tcPr>
                </a:tc>
              </a:tr>
            </a:tbl>
          </a:graphicData>
        </a:graphic>
      </p:graphicFrame>
      <p:sp>
        <p:nvSpPr>
          <p:cNvPr id="36" name="TextBox 35"/>
          <p:cNvSpPr txBox="1"/>
          <p:nvPr/>
        </p:nvSpPr>
        <p:spPr>
          <a:xfrm>
            <a:off x="5675567" y="2381756"/>
            <a:ext cx="2286000" cy="249299"/>
          </a:xfrm>
          <a:prstGeom prst="rect">
            <a:avLst/>
          </a:prstGeom>
          <a:noFill/>
        </p:spPr>
        <p:txBody>
          <a:bodyPr wrap="square" lIns="0" tIns="0" rIns="91440" bIns="0" rtlCol="0">
            <a:spAutoFit/>
          </a:bodyPr>
          <a:lstStyle/>
          <a:p>
            <a:pPr>
              <a:lnSpc>
                <a:spcPct val="90000"/>
              </a:lnSpc>
            </a:pPr>
            <a:r>
              <a:rPr lang="en-US" dirty="0">
                <a:ln>
                  <a:solidFill>
                    <a:schemeClr val="bg1">
                      <a:alpha val="0"/>
                    </a:schemeClr>
                  </a:solidFill>
                </a:ln>
                <a:solidFill>
                  <a:schemeClr val="accent5"/>
                </a:solidFill>
              </a:rPr>
              <a:t>Pool 1</a:t>
            </a:r>
          </a:p>
        </p:txBody>
      </p:sp>
      <p:graphicFrame>
        <p:nvGraphicFramePr>
          <p:cNvPr id="37" name="Table 36"/>
          <p:cNvGraphicFramePr>
            <a:graphicFrameLocks noGrp="1"/>
          </p:cNvGraphicFramePr>
          <p:nvPr>
            <p:extLst/>
          </p:nvPr>
        </p:nvGraphicFramePr>
        <p:xfrm>
          <a:off x="5675568" y="3838289"/>
          <a:ext cx="2286000" cy="822960"/>
        </p:xfrm>
        <a:graphic>
          <a:graphicData uri="http://schemas.openxmlformats.org/drawingml/2006/table">
            <a:tbl>
              <a:tblPr firstRow="1" bandRow="1">
                <a:tableStyleId>{BC89EF96-8CEA-46FF-86C4-4CE0E7609802}</a:tableStyleId>
              </a:tblPr>
              <a:tblGrid>
                <a:gridCol w="694944"/>
                <a:gridCol w="896112"/>
                <a:gridCol w="694944"/>
              </a:tblGrid>
              <a:tr h="822960">
                <a:tc>
                  <a:txBody>
                    <a:bodyPr/>
                    <a:lstStyle/>
                    <a:p>
                      <a:pPr algn="ctr"/>
                      <a:r>
                        <a:rPr lang="en-US" sz="1600" b="0" dirty="0" smtClean="0">
                          <a:ln>
                            <a:solidFill>
                              <a:schemeClr val="bg1">
                                <a:alpha val="0"/>
                              </a:schemeClr>
                            </a:solidFill>
                          </a:ln>
                          <a:solidFill>
                            <a:schemeClr val="bg1"/>
                          </a:solidFill>
                        </a:rPr>
                        <a:t>CPU</a:t>
                      </a:r>
                    </a:p>
                    <a:p>
                      <a:pPr algn="ctr"/>
                      <a:r>
                        <a:rPr lang="en-US" sz="1600" b="0" dirty="0" smtClean="0">
                          <a:ln>
                            <a:solidFill>
                              <a:schemeClr val="bg1">
                                <a:alpha val="0"/>
                              </a:schemeClr>
                            </a:solidFill>
                          </a:ln>
                          <a:solidFill>
                            <a:schemeClr val="bg1"/>
                          </a:solidFill>
                        </a:rPr>
                        <a:t>30%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3"/>
                    </a:solidFill>
                  </a:tcPr>
                </a:tc>
                <a:tc>
                  <a:txBody>
                    <a:bodyPr/>
                    <a:lstStyle/>
                    <a:p>
                      <a:pPr algn="ctr"/>
                      <a:r>
                        <a:rPr lang="en-US" sz="1600" b="0" dirty="0" smtClean="0">
                          <a:ln>
                            <a:solidFill>
                              <a:schemeClr val="bg1">
                                <a:alpha val="0"/>
                              </a:schemeClr>
                            </a:solidFill>
                          </a:ln>
                          <a:solidFill>
                            <a:schemeClr val="bg1"/>
                          </a:solidFill>
                        </a:rPr>
                        <a:t>Memory</a:t>
                      </a:r>
                    </a:p>
                    <a:p>
                      <a:pPr algn="ctr"/>
                      <a:r>
                        <a:rPr lang="en-US" sz="1600" b="0" dirty="0" smtClean="0">
                          <a:ln>
                            <a:solidFill>
                              <a:schemeClr val="bg1">
                                <a:alpha val="0"/>
                              </a:schemeClr>
                            </a:solidFill>
                          </a:ln>
                          <a:solidFill>
                            <a:schemeClr val="bg1"/>
                          </a:solidFill>
                        </a:rPr>
                        <a:t>50%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3"/>
                    </a:solidFill>
                  </a:tcPr>
                </a:tc>
                <a:tc>
                  <a:txBody>
                    <a:bodyPr/>
                    <a:lstStyle/>
                    <a:p>
                      <a:pPr algn="ctr"/>
                      <a:r>
                        <a:rPr lang="en-US" sz="1600" b="0" dirty="0" smtClean="0">
                          <a:ln>
                            <a:solidFill>
                              <a:schemeClr val="bg1">
                                <a:alpha val="0"/>
                              </a:schemeClr>
                            </a:solidFill>
                          </a:ln>
                          <a:solidFill>
                            <a:schemeClr val="bg1"/>
                          </a:solidFill>
                        </a:rPr>
                        <a:t>IO</a:t>
                      </a:r>
                    </a:p>
                    <a:p>
                      <a:pPr algn="ctr"/>
                      <a:r>
                        <a:rPr lang="en-US" sz="1600" b="0" dirty="0" smtClean="0">
                          <a:ln>
                            <a:solidFill>
                              <a:schemeClr val="bg1">
                                <a:alpha val="0"/>
                              </a:schemeClr>
                            </a:solidFill>
                          </a:ln>
                          <a:solidFill>
                            <a:schemeClr val="bg1"/>
                          </a:solidFill>
                        </a:rPr>
                        <a:t>30%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3"/>
                    </a:solidFill>
                  </a:tcPr>
                </a:tc>
              </a:tr>
            </a:tbl>
          </a:graphicData>
        </a:graphic>
      </p:graphicFrame>
      <p:sp>
        <p:nvSpPr>
          <p:cNvPr id="38" name="TextBox 37"/>
          <p:cNvSpPr txBox="1"/>
          <p:nvPr/>
        </p:nvSpPr>
        <p:spPr>
          <a:xfrm>
            <a:off x="5675567" y="3580792"/>
            <a:ext cx="2286000" cy="249299"/>
          </a:xfrm>
          <a:prstGeom prst="rect">
            <a:avLst/>
          </a:prstGeom>
          <a:noFill/>
        </p:spPr>
        <p:txBody>
          <a:bodyPr wrap="square" lIns="0" tIns="0" rIns="91440" bIns="0" rtlCol="0">
            <a:spAutoFit/>
          </a:bodyPr>
          <a:lstStyle/>
          <a:p>
            <a:pPr>
              <a:lnSpc>
                <a:spcPct val="90000"/>
              </a:lnSpc>
            </a:pPr>
            <a:r>
              <a:rPr lang="en-US" dirty="0">
                <a:ln>
                  <a:solidFill>
                    <a:schemeClr val="bg1">
                      <a:alpha val="0"/>
                    </a:schemeClr>
                  </a:solidFill>
                </a:ln>
                <a:solidFill>
                  <a:schemeClr val="accent3"/>
                </a:solidFill>
              </a:rPr>
              <a:t>Pool 2</a:t>
            </a:r>
          </a:p>
        </p:txBody>
      </p:sp>
      <p:graphicFrame>
        <p:nvGraphicFramePr>
          <p:cNvPr id="39" name="Table 38"/>
          <p:cNvGraphicFramePr>
            <a:graphicFrameLocks noGrp="1"/>
          </p:cNvGraphicFramePr>
          <p:nvPr>
            <p:extLst/>
          </p:nvPr>
        </p:nvGraphicFramePr>
        <p:xfrm>
          <a:off x="5675568" y="5027513"/>
          <a:ext cx="2286000" cy="822960"/>
        </p:xfrm>
        <a:graphic>
          <a:graphicData uri="http://schemas.openxmlformats.org/drawingml/2006/table">
            <a:tbl>
              <a:tblPr firstRow="1" bandRow="1">
                <a:tableStyleId>{BC89EF96-8CEA-46FF-86C4-4CE0E7609802}</a:tableStyleId>
              </a:tblPr>
              <a:tblGrid>
                <a:gridCol w="694944"/>
                <a:gridCol w="896112"/>
                <a:gridCol w="694944"/>
              </a:tblGrid>
              <a:tr h="822960">
                <a:tc>
                  <a:txBody>
                    <a:bodyPr/>
                    <a:lstStyle/>
                    <a:p>
                      <a:pPr algn="ctr"/>
                      <a:r>
                        <a:rPr lang="en-US" sz="1600" b="0" dirty="0" smtClean="0">
                          <a:ln>
                            <a:solidFill>
                              <a:schemeClr val="bg1">
                                <a:alpha val="0"/>
                              </a:schemeClr>
                            </a:solidFill>
                          </a:ln>
                          <a:solidFill>
                            <a:schemeClr val="bg1"/>
                          </a:solidFill>
                        </a:rPr>
                        <a:t>CPU</a:t>
                      </a:r>
                    </a:p>
                    <a:p>
                      <a:pPr algn="ctr"/>
                      <a:r>
                        <a:rPr lang="en-US" sz="1600" b="0" dirty="0" smtClean="0">
                          <a:ln>
                            <a:solidFill>
                              <a:schemeClr val="bg1">
                                <a:alpha val="0"/>
                              </a:schemeClr>
                            </a:solidFill>
                          </a:ln>
                          <a:solidFill>
                            <a:schemeClr val="bg1"/>
                          </a:solidFill>
                        </a:rPr>
                        <a:t>50%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solidFill>
                  </a:tcPr>
                </a:tc>
                <a:tc>
                  <a:txBody>
                    <a:bodyPr/>
                    <a:lstStyle/>
                    <a:p>
                      <a:pPr algn="ctr"/>
                      <a:r>
                        <a:rPr lang="en-US" sz="1600" b="0" dirty="0" smtClean="0">
                          <a:ln>
                            <a:solidFill>
                              <a:schemeClr val="bg1">
                                <a:alpha val="0"/>
                              </a:schemeClr>
                            </a:solidFill>
                          </a:ln>
                          <a:solidFill>
                            <a:schemeClr val="bg1"/>
                          </a:solidFill>
                        </a:rPr>
                        <a:t>Memory</a:t>
                      </a:r>
                    </a:p>
                    <a:p>
                      <a:pPr algn="ctr"/>
                      <a:r>
                        <a:rPr lang="en-US" sz="1600" b="0" dirty="0" smtClean="0">
                          <a:ln>
                            <a:solidFill>
                              <a:schemeClr val="bg1">
                                <a:alpha val="0"/>
                              </a:schemeClr>
                            </a:solidFill>
                          </a:ln>
                          <a:solidFill>
                            <a:schemeClr val="bg1"/>
                          </a:solidFill>
                        </a:rPr>
                        <a:t>40%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solidFill>
                  </a:tcPr>
                </a:tc>
                <a:tc>
                  <a:txBody>
                    <a:bodyPr/>
                    <a:lstStyle/>
                    <a:p>
                      <a:pPr algn="ctr"/>
                      <a:r>
                        <a:rPr lang="en-US" sz="1600" b="0" dirty="0" smtClean="0">
                          <a:ln>
                            <a:solidFill>
                              <a:schemeClr val="bg1">
                                <a:alpha val="0"/>
                              </a:schemeClr>
                            </a:solidFill>
                          </a:ln>
                          <a:solidFill>
                            <a:schemeClr val="bg1"/>
                          </a:solidFill>
                        </a:rPr>
                        <a:t>IO</a:t>
                      </a:r>
                    </a:p>
                    <a:p>
                      <a:pPr algn="ctr"/>
                      <a:r>
                        <a:rPr lang="en-US" sz="1600" b="0" dirty="0" smtClean="0">
                          <a:ln>
                            <a:solidFill>
                              <a:schemeClr val="bg1">
                                <a:alpha val="0"/>
                              </a:schemeClr>
                            </a:solidFill>
                          </a:ln>
                          <a:solidFill>
                            <a:schemeClr val="bg1"/>
                          </a:solidFill>
                        </a:rPr>
                        <a:t>40%</a:t>
                      </a:r>
                      <a:endParaRPr lang="en-US" sz="1600" b="0" dirty="0">
                        <a:ln>
                          <a:solidFill>
                            <a:schemeClr val="bg1">
                              <a:alpha val="0"/>
                            </a:schemeClr>
                          </a:solidFill>
                        </a:ln>
                        <a:solidFill>
                          <a:schemeClr val="bg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solidFill>
                  </a:tcPr>
                </a:tc>
              </a:tr>
            </a:tbl>
          </a:graphicData>
        </a:graphic>
      </p:graphicFrame>
      <p:sp>
        <p:nvSpPr>
          <p:cNvPr id="40" name="TextBox 39"/>
          <p:cNvSpPr txBox="1"/>
          <p:nvPr/>
        </p:nvSpPr>
        <p:spPr>
          <a:xfrm>
            <a:off x="5675567" y="4782066"/>
            <a:ext cx="2286000" cy="249299"/>
          </a:xfrm>
          <a:prstGeom prst="rect">
            <a:avLst/>
          </a:prstGeom>
          <a:noFill/>
        </p:spPr>
        <p:txBody>
          <a:bodyPr wrap="square" lIns="0" tIns="0" rIns="91440" bIns="0" rtlCol="0">
            <a:spAutoFit/>
          </a:bodyPr>
          <a:lstStyle/>
          <a:p>
            <a:pPr>
              <a:lnSpc>
                <a:spcPct val="90000"/>
              </a:lnSpc>
            </a:pPr>
            <a:r>
              <a:rPr lang="en-US" dirty="0" smtClean="0">
                <a:ln>
                  <a:solidFill>
                    <a:schemeClr val="bg1">
                      <a:alpha val="0"/>
                    </a:schemeClr>
                  </a:solidFill>
                </a:ln>
                <a:solidFill>
                  <a:schemeClr val="accent4"/>
                </a:solidFill>
              </a:rPr>
              <a:t>Pool 3</a:t>
            </a:r>
          </a:p>
        </p:txBody>
      </p:sp>
      <p:graphicFrame>
        <p:nvGraphicFramePr>
          <p:cNvPr id="41" name="Table 40"/>
          <p:cNvGraphicFramePr>
            <a:graphicFrameLocks noGrp="1"/>
          </p:cNvGraphicFramePr>
          <p:nvPr>
            <p:extLst>
              <p:ext uri="{D42A27DB-BD31-4B8C-83A1-F6EECF244321}">
                <p14:modId xmlns:p14="http://schemas.microsoft.com/office/powerpoint/2010/main" val="1970824731"/>
              </p:ext>
            </p:extLst>
          </p:nvPr>
        </p:nvGraphicFramePr>
        <p:xfrm>
          <a:off x="5675568" y="6038937"/>
          <a:ext cx="2286001" cy="384364"/>
        </p:xfrm>
        <a:graphic>
          <a:graphicData uri="http://schemas.openxmlformats.org/drawingml/2006/table">
            <a:tbl>
              <a:tblPr firstRow="1" bandRow="1">
                <a:tableStyleId>{BC89EF96-8CEA-46FF-86C4-4CE0E7609802}</a:tableStyleId>
              </a:tblPr>
              <a:tblGrid>
                <a:gridCol w="691331"/>
                <a:gridCol w="903339"/>
                <a:gridCol w="691331"/>
              </a:tblGrid>
              <a:tr h="384364">
                <a:tc>
                  <a:txBody>
                    <a:bodyPr/>
                    <a:lstStyle/>
                    <a:p>
                      <a:pPr algn="ctr"/>
                      <a:r>
                        <a:rPr lang="en-US" sz="1600" b="0" dirty="0" smtClean="0">
                          <a:ln>
                            <a:solidFill>
                              <a:schemeClr val="bg1">
                                <a:alpha val="0"/>
                              </a:schemeClr>
                            </a:solidFill>
                          </a:ln>
                          <a:solidFill>
                            <a:schemeClr val="tx1"/>
                          </a:solidFill>
                        </a:rPr>
                        <a:t>100%</a:t>
                      </a:r>
                      <a:endParaRPr lang="en-US" sz="1600" b="0" dirty="0">
                        <a:ln>
                          <a:solidFill>
                            <a:schemeClr val="bg1">
                              <a:alpha val="0"/>
                            </a:schemeClr>
                          </a:solidFill>
                        </a:ln>
                        <a:solidFill>
                          <a:schemeClr val="tx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alpha val="0"/>
                              </a:schemeClr>
                            </a:solidFill>
                          </a:ln>
                          <a:solidFill>
                            <a:schemeClr val="tx1"/>
                          </a:solidFill>
                        </a:rPr>
                        <a:t>100%</a:t>
                      </a:r>
                      <a:endParaRPr lang="en-US" sz="1600" b="0" dirty="0">
                        <a:ln>
                          <a:solidFill>
                            <a:schemeClr val="bg1">
                              <a:alpha val="0"/>
                            </a:schemeClr>
                          </a:solidFill>
                        </a:ln>
                        <a:solidFill>
                          <a:schemeClr val="tx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alpha val="0"/>
                              </a:schemeClr>
                            </a:solidFill>
                          </a:ln>
                          <a:solidFill>
                            <a:schemeClr val="tx1"/>
                          </a:solidFill>
                        </a:rPr>
                        <a:t>100%</a:t>
                      </a:r>
                      <a:endParaRPr lang="en-US" sz="1600" b="0" dirty="0">
                        <a:ln>
                          <a:solidFill>
                            <a:schemeClr val="bg1">
                              <a:alpha val="0"/>
                            </a:schemeClr>
                          </a:solidFill>
                        </a:ln>
                        <a:solidFill>
                          <a:schemeClr val="tx1"/>
                        </a:solidFill>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6" name="Straight Connector 5"/>
          <p:cNvCxnSpPr/>
          <p:nvPr/>
        </p:nvCxnSpPr>
        <p:spPr>
          <a:xfrm>
            <a:off x="8010868" y="3035145"/>
            <a:ext cx="485287" cy="1"/>
          </a:xfrm>
          <a:prstGeom prst="line">
            <a:avLst/>
          </a:prstGeom>
          <a:ln>
            <a:solidFill>
              <a:schemeClr val="bg1">
                <a:lumMod val="6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009694" y="5438993"/>
            <a:ext cx="488116" cy="0"/>
          </a:xfrm>
          <a:prstGeom prst="line">
            <a:avLst/>
          </a:prstGeom>
          <a:ln>
            <a:solidFill>
              <a:schemeClr val="bg1">
                <a:lumMod val="65000"/>
              </a:schemeClr>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8401558" y="2907129"/>
            <a:ext cx="722376" cy="256032"/>
          </a:xfrm>
          <a:prstGeom prst="rect">
            <a:avLst/>
          </a:prstGeom>
          <a:solidFill>
            <a:schemeClr val="accent5"/>
          </a:solidFill>
        </p:spPr>
        <p:txBody>
          <a:bodyPr wrap="none" lIns="45720" tIns="45720" rIns="45720" bIns="45720" anchor="ctr">
            <a:noAutofit/>
          </a:bodyPr>
          <a:lstStyle/>
          <a:p>
            <a:pPr algn="ctr"/>
            <a:r>
              <a:rPr lang="en-US" sz="1400" dirty="0">
                <a:ln>
                  <a:solidFill>
                    <a:schemeClr val="bg1">
                      <a:alpha val="0"/>
                    </a:schemeClr>
                  </a:solidFill>
                </a:ln>
                <a:solidFill>
                  <a:schemeClr val="bg1"/>
                </a:solidFill>
              </a:rPr>
              <a:t>App </a:t>
            </a:r>
            <a:r>
              <a:rPr lang="en-US" sz="1400" dirty="0" smtClean="0">
                <a:ln>
                  <a:solidFill>
                    <a:schemeClr val="bg1">
                      <a:alpha val="0"/>
                    </a:schemeClr>
                  </a:solidFill>
                </a:ln>
                <a:solidFill>
                  <a:schemeClr val="bg1"/>
                </a:solidFill>
              </a:rPr>
              <a:t>1</a:t>
            </a:r>
          </a:p>
        </p:txBody>
      </p:sp>
      <p:sp>
        <p:nvSpPr>
          <p:cNvPr id="63" name="Rectangle 62"/>
          <p:cNvSpPr/>
          <p:nvPr/>
        </p:nvSpPr>
        <p:spPr>
          <a:xfrm>
            <a:off x="8401558" y="3974948"/>
            <a:ext cx="722376" cy="256032"/>
          </a:xfrm>
          <a:prstGeom prst="rect">
            <a:avLst/>
          </a:prstGeom>
          <a:solidFill>
            <a:schemeClr val="accent3"/>
          </a:solidFill>
        </p:spPr>
        <p:txBody>
          <a:bodyPr wrap="none" lIns="45720" tIns="45720" rIns="45720" bIns="45720" anchor="ctr">
            <a:noAutofit/>
          </a:bodyPr>
          <a:lstStyle/>
          <a:p>
            <a:pPr algn="ctr"/>
            <a:r>
              <a:rPr lang="en-US" sz="1400" dirty="0">
                <a:ln>
                  <a:solidFill>
                    <a:schemeClr val="bg1">
                      <a:alpha val="0"/>
                    </a:schemeClr>
                  </a:solidFill>
                </a:ln>
                <a:solidFill>
                  <a:schemeClr val="bg1"/>
                </a:solidFill>
              </a:rPr>
              <a:t>App </a:t>
            </a:r>
            <a:r>
              <a:rPr lang="en-US" sz="1400" dirty="0" smtClean="0">
                <a:ln>
                  <a:solidFill>
                    <a:schemeClr val="bg1">
                      <a:alpha val="0"/>
                    </a:schemeClr>
                  </a:solidFill>
                </a:ln>
                <a:solidFill>
                  <a:schemeClr val="bg1"/>
                </a:solidFill>
              </a:rPr>
              <a:t>2</a:t>
            </a:r>
          </a:p>
        </p:txBody>
      </p:sp>
      <p:sp>
        <p:nvSpPr>
          <p:cNvPr id="64" name="Rectangle 63"/>
          <p:cNvSpPr/>
          <p:nvPr/>
        </p:nvSpPr>
        <p:spPr>
          <a:xfrm>
            <a:off x="8401558" y="4268559"/>
            <a:ext cx="722376" cy="256032"/>
          </a:xfrm>
          <a:prstGeom prst="rect">
            <a:avLst/>
          </a:prstGeom>
          <a:solidFill>
            <a:schemeClr val="accent3"/>
          </a:solidFill>
        </p:spPr>
        <p:txBody>
          <a:bodyPr wrap="none" lIns="45720" tIns="45720" rIns="45720" bIns="45720" anchor="ctr">
            <a:noAutofit/>
          </a:bodyPr>
          <a:lstStyle/>
          <a:p>
            <a:pPr algn="ctr"/>
            <a:r>
              <a:rPr lang="en-US" sz="1400" dirty="0">
                <a:ln>
                  <a:solidFill>
                    <a:schemeClr val="bg1">
                      <a:alpha val="0"/>
                    </a:schemeClr>
                  </a:solidFill>
                </a:ln>
                <a:solidFill>
                  <a:schemeClr val="bg1"/>
                </a:solidFill>
              </a:rPr>
              <a:t>App </a:t>
            </a:r>
            <a:r>
              <a:rPr lang="en-US" sz="1400" dirty="0" smtClean="0">
                <a:ln>
                  <a:solidFill>
                    <a:schemeClr val="bg1">
                      <a:alpha val="0"/>
                    </a:schemeClr>
                  </a:solidFill>
                </a:ln>
                <a:solidFill>
                  <a:schemeClr val="bg1"/>
                </a:solidFill>
              </a:rPr>
              <a:t>3</a:t>
            </a:r>
          </a:p>
        </p:txBody>
      </p:sp>
      <p:sp>
        <p:nvSpPr>
          <p:cNvPr id="66" name="Rectangle 65"/>
          <p:cNvSpPr/>
          <p:nvPr/>
        </p:nvSpPr>
        <p:spPr>
          <a:xfrm>
            <a:off x="8401558" y="5594441"/>
            <a:ext cx="722376" cy="256032"/>
          </a:xfrm>
          <a:prstGeom prst="rect">
            <a:avLst/>
          </a:prstGeom>
          <a:solidFill>
            <a:schemeClr val="accent4"/>
          </a:solidFill>
        </p:spPr>
        <p:txBody>
          <a:bodyPr wrap="none" lIns="45720" tIns="45720" rIns="45720" bIns="45720" anchor="ctr">
            <a:noAutofit/>
          </a:bodyPr>
          <a:lstStyle/>
          <a:p>
            <a:pPr algn="ctr"/>
            <a:r>
              <a:rPr lang="en-US" sz="1400" dirty="0">
                <a:ln>
                  <a:solidFill>
                    <a:schemeClr val="bg1">
                      <a:alpha val="0"/>
                    </a:schemeClr>
                  </a:solidFill>
                </a:ln>
                <a:solidFill>
                  <a:schemeClr val="bg1"/>
                </a:solidFill>
              </a:rPr>
              <a:t>App </a:t>
            </a:r>
            <a:r>
              <a:rPr lang="en-US" sz="1400" dirty="0" smtClean="0">
                <a:ln>
                  <a:solidFill>
                    <a:schemeClr val="bg1">
                      <a:alpha val="0"/>
                    </a:schemeClr>
                  </a:solidFill>
                </a:ln>
                <a:solidFill>
                  <a:schemeClr val="bg1"/>
                </a:solidFill>
              </a:rPr>
              <a:t>6</a:t>
            </a:r>
          </a:p>
        </p:txBody>
      </p:sp>
      <p:sp>
        <p:nvSpPr>
          <p:cNvPr id="67" name="Rectangle 66"/>
          <p:cNvSpPr/>
          <p:nvPr/>
        </p:nvSpPr>
        <p:spPr>
          <a:xfrm>
            <a:off x="8401558" y="5027513"/>
            <a:ext cx="722376" cy="256032"/>
          </a:xfrm>
          <a:prstGeom prst="rect">
            <a:avLst/>
          </a:prstGeom>
          <a:solidFill>
            <a:schemeClr val="accent4"/>
          </a:solidFill>
        </p:spPr>
        <p:txBody>
          <a:bodyPr wrap="none" lIns="45720" tIns="45720" rIns="45720" bIns="45720" anchor="ctr">
            <a:noAutofit/>
          </a:bodyPr>
          <a:lstStyle/>
          <a:p>
            <a:pPr algn="ctr"/>
            <a:r>
              <a:rPr lang="en-US" sz="1400" dirty="0">
                <a:ln>
                  <a:solidFill>
                    <a:schemeClr val="bg1">
                      <a:alpha val="0"/>
                    </a:schemeClr>
                  </a:solidFill>
                </a:ln>
                <a:solidFill>
                  <a:schemeClr val="bg1"/>
                </a:solidFill>
              </a:rPr>
              <a:t>App </a:t>
            </a:r>
            <a:r>
              <a:rPr lang="en-US" sz="1400" dirty="0" smtClean="0">
                <a:ln>
                  <a:solidFill>
                    <a:schemeClr val="bg1">
                      <a:alpha val="0"/>
                    </a:schemeClr>
                  </a:solidFill>
                </a:ln>
                <a:solidFill>
                  <a:schemeClr val="bg1"/>
                </a:solidFill>
              </a:rPr>
              <a:t>4</a:t>
            </a:r>
          </a:p>
        </p:txBody>
      </p:sp>
      <p:sp>
        <p:nvSpPr>
          <p:cNvPr id="68" name="Rectangle 67"/>
          <p:cNvSpPr/>
          <p:nvPr/>
        </p:nvSpPr>
        <p:spPr>
          <a:xfrm>
            <a:off x="8401558" y="5310977"/>
            <a:ext cx="722376" cy="256032"/>
          </a:xfrm>
          <a:prstGeom prst="rect">
            <a:avLst/>
          </a:prstGeom>
          <a:solidFill>
            <a:schemeClr val="accent4"/>
          </a:solidFill>
        </p:spPr>
        <p:txBody>
          <a:bodyPr wrap="none" lIns="45720" tIns="45720" rIns="45720" bIns="45720" anchor="ctr">
            <a:noAutofit/>
          </a:bodyPr>
          <a:lstStyle/>
          <a:p>
            <a:pPr algn="ctr"/>
            <a:r>
              <a:rPr lang="en-US" sz="1400" dirty="0">
                <a:ln>
                  <a:solidFill>
                    <a:schemeClr val="bg1">
                      <a:alpha val="0"/>
                    </a:schemeClr>
                  </a:solidFill>
                </a:ln>
                <a:solidFill>
                  <a:schemeClr val="bg1"/>
                </a:solidFill>
              </a:rPr>
              <a:t>App </a:t>
            </a:r>
            <a:r>
              <a:rPr lang="en-US" sz="1400" dirty="0" smtClean="0">
                <a:ln>
                  <a:solidFill>
                    <a:schemeClr val="bg1">
                      <a:alpha val="0"/>
                    </a:schemeClr>
                  </a:solidFill>
                </a:ln>
                <a:solidFill>
                  <a:schemeClr val="bg1"/>
                </a:solidFill>
              </a:rPr>
              <a:t>5</a:t>
            </a:r>
          </a:p>
        </p:txBody>
      </p:sp>
      <p:cxnSp>
        <p:nvCxnSpPr>
          <p:cNvPr id="42" name="Straight Connector 41"/>
          <p:cNvCxnSpPr>
            <a:endCxn id="63" idx="1"/>
          </p:cNvCxnSpPr>
          <p:nvPr/>
        </p:nvCxnSpPr>
        <p:spPr>
          <a:xfrm flipV="1">
            <a:off x="8010868" y="4102964"/>
            <a:ext cx="390690" cy="130139"/>
          </a:xfrm>
          <a:prstGeom prst="line">
            <a:avLst/>
          </a:prstGeom>
          <a:ln>
            <a:solidFill>
              <a:schemeClr val="bg1">
                <a:lumMod val="6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64" idx="1"/>
          </p:cNvCxnSpPr>
          <p:nvPr/>
        </p:nvCxnSpPr>
        <p:spPr>
          <a:xfrm>
            <a:off x="8010868" y="4296367"/>
            <a:ext cx="390690" cy="100208"/>
          </a:xfrm>
          <a:prstGeom prst="line">
            <a:avLst/>
          </a:prstGeom>
          <a:ln>
            <a:solidFill>
              <a:schemeClr val="bg1">
                <a:lumMod val="6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67" idx="1"/>
          </p:cNvCxnSpPr>
          <p:nvPr/>
        </p:nvCxnSpPr>
        <p:spPr>
          <a:xfrm flipV="1">
            <a:off x="8010868" y="5155529"/>
            <a:ext cx="390690" cy="224970"/>
          </a:xfrm>
          <a:prstGeom prst="line">
            <a:avLst/>
          </a:prstGeom>
          <a:ln>
            <a:solidFill>
              <a:schemeClr val="bg1">
                <a:lumMod val="6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010868" y="5497487"/>
            <a:ext cx="390690" cy="224970"/>
          </a:xfrm>
          <a:prstGeom prst="line">
            <a:avLst/>
          </a:prstGeom>
          <a:ln>
            <a:solidFill>
              <a:schemeClr val="bg1">
                <a:lumMod val="65000"/>
              </a:schemeClr>
            </a:solidFill>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757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88" dirty="0"/>
              <a:t>SSD Buffer Pool Extension and </a:t>
            </a:r>
            <a:r>
              <a:rPr lang="en-US" sz="4488" dirty="0" smtClean="0"/>
              <a:t>scale </a:t>
            </a:r>
            <a:r>
              <a:rPr lang="en-US" sz="4488" dirty="0"/>
              <a:t>up</a:t>
            </a:r>
          </a:p>
        </p:txBody>
      </p:sp>
      <p:sp>
        <p:nvSpPr>
          <p:cNvPr id="6" name="TextBox 5"/>
          <p:cNvSpPr txBox="1"/>
          <p:nvPr/>
        </p:nvSpPr>
        <p:spPr>
          <a:xfrm>
            <a:off x="530470" y="1087087"/>
            <a:ext cx="10746166" cy="3861242"/>
          </a:xfrm>
          <a:prstGeom prst="rect">
            <a:avLst/>
          </a:prstGeom>
          <a:noFill/>
        </p:spPr>
        <p:txBody>
          <a:bodyPr wrap="square" lIns="93273" tIns="46637" rIns="93273" bIns="46637" rtlCol="0">
            <a:spAutoFit/>
          </a:bodyPr>
          <a:lstStyle/>
          <a:p>
            <a:pPr marL="349779" indent="-349779" defTabSz="932511">
              <a:spcBef>
                <a:spcPct val="20000"/>
              </a:spcBef>
              <a:buSzPct val="100000"/>
              <a:buFont typeface="Arial" panose="020B0604020202020204" pitchFamily="34" charset="0"/>
              <a:buChar char="•"/>
            </a:pPr>
            <a:r>
              <a:rPr lang="en-US" sz="2448" b="1" dirty="0" smtClean="0">
                <a:latin typeface="Segoe UI Light"/>
              </a:rPr>
              <a:t>What’s being delivered</a:t>
            </a:r>
          </a:p>
          <a:p>
            <a:pPr marL="816034" lvl="1" indent="-349779" defTabSz="932511">
              <a:spcBef>
                <a:spcPct val="20000"/>
              </a:spcBef>
              <a:buSzPct val="110000"/>
              <a:buFont typeface="Arial" panose="020B0604020202020204" pitchFamily="34" charset="0"/>
              <a:buChar char="•"/>
            </a:pPr>
            <a:r>
              <a:rPr lang="en-US" sz="2448" dirty="0" smtClean="0">
                <a:latin typeface="Segoe UI Light"/>
              </a:rPr>
              <a:t>Use </a:t>
            </a:r>
            <a:r>
              <a:rPr lang="en-US" sz="2448" dirty="0">
                <a:latin typeface="Segoe UI Light"/>
              </a:rPr>
              <a:t>of non-volatile drives (SSD) to extend buffer pool</a:t>
            </a:r>
          </a:p>
          <a:p>
            <a:pPr marL="816034" lvl="1" indent="-349779" defTabSz="932511">
              <a:spcBef>
                <a:spcPct val="20000"/>
              </a:spcBef>
              <a:buSzPct val="110000"/>
              <a:buFont typeface="Arial" panose="020B0604020202020204" pitchFamily="34" charset="0"/>
              <a:buChar char="•"/>
            </a:pPr>
            <a:r>
              <a:rPr lang="en-US" sz="2448" dirty="0" smtClean="0">
                <a:latin typeface="Segoe UI Light"/>
              </a:rPr>
              <a:t>NUMA-Aware </a:t>
            </a:r>
            <a:r>
              <a:rPr lang="en-US" sz="2448" dirty="0">
                <a:latin typeface="Segoe UI Light"/>
              </a:rPr>
              <a:t>l</a:t>
            </a:r>
            <a:r>
              <a:rPr lang="en-US" sz="2448" dirty="0" smtClean="0">
                <a:latin typeface="Segoe UI Light"/>
              </a:rPr>
              <a:t>arge </a:t>
            </a:r>
            <a:r>
              <a:rPr lang="en-US" sz="2448" dirty="0">
                <a:latin typeface="Segoe UI Light"/>
              </a:rPr>
              <a:t>page and BUF array allocation</a:t>
            </a:r>
          </a:p>
          <a:p>
            <a:pPr marL="349779" indent="-349779" defTabSz="932511">
              <a:spcBef>
                <a:spcPct val="20000"/>
              </a:spcBef>
              <a:buSzPct val="100000"/>
              <a:buFont typeface="Arial" panose="020B0604020202020204" pitchFamily="34" charset="0"/>
              <a:buChar char="•"/>
            </a:pPr>
            <a:r>
              <a:rPr lang="en-US" sz="2448" b="1" dirty="0">
                <a:latin typeface="Segoe UI Light"/>
              </a:rPr>
              <a:t>Main </a:t>
            </a:r>
            <a:r>
              <a:rPr lang="en-US" sz="2448" b="1" dirty="0" smtClean="0">
                <a:latin typeface="Segoe UI Light"/>
              </a:rPr>
              <a:t>benefits</a:t>
            </a:r>
            <a:endParaRPr lang="en-US" sz="2448" b="1" dirty="0">
              <a:latin typeface="Segoe UI Light"/>
            </a:endParaRPr>
          </a:p>
          <a:p>
            <a:pPr marL="816034" lvl="1" indent="-349779" defTabSz="932511">
              <a:spcBef>
                <a:spcPct val="20000"/>
              </a:spcBef>
              <a:buSzPct val="110000"/>
              <a:buFont typeface="Arial" panose="020B0604020202020204" pitchFamily="34" charset="0"/>
              <a:buChar char="•"/>
            </a:pPr>
            <a:r>
              <a:rPr lang="en-US" sz="2448" dirty="0">
                <a:latin typeface="Segoe UI Light"/>
              </a:rPr>
              <a:t>BP </a:t>
            </a:r>
            <a:r>
              <a:rPr lang="en-US" sz="2448" dirty="0" smtClean="0">
                <a:latin typeface="Segoe UI Light"/>
              </a:rPr>
              <a:t>extension </a:t>
            </a:r>
            <a:r>
              <a:rPr lang="en-US" sz="2448" dirty="0">
                <a:latin typeface="Segoe UI Light"/>
              </a:rPr>
              <a:t>for SSDs</a:t>
            </a:r>
          </a:p>
          <a:p>
            <a:pPr marL="1282387" lvl="2" indent="-349779" defTabSz="932511">
              <a:spcBef>
                <a:spcPct val="20000"/>
              </a:spcBef>
              <a:buSzPct val="110000"/>
              <a:buFont typeface="Arial" panose="020B0604020202020204" pitchFamily="34" charset="0"/>
              <a:buChar char="•"/>
            </a:pPr>
            <a:r>
              <a:rPr lang="en-US" sz="2040" dirty="0">
                <a:latin typeface="Segoe UI Light"/>
              </a:rPr>
              <a:t>Improve OLTP query performance with no application changes</a:t>
            </a:r>
          </a:p>
          <a:p>
            <a:pPr marL="1282387" lvl="2" indent="-349779" defTabSz="932511">
              <a:spcBef>
                <a:spcPct val="20000"/>
              </a:spcBef>
              <a:buSzPct val="110000"/>
              <a:buFont typeface="Arial" panose="020B0604020202020204" pitchFamily="34" charset="0"/>
              <a:buChar char="•"/>
            </a:pPr>
            <a:r>
              <a:rPr lang="en-US" sz="2040" dirty="0">
                <a:latin typeface="Segoe UI Light"/>
              </a:rPr>
              <a:t>No risk of data loss (using clean pages only)</a:t>
            </a:r>
          </a:p>
          <a:p>
            <a:pPr marL="1282387" lvl="2" indent="-349779" defTabSz="932511">
              <a:spcBef>
                <a:spcPct val="20000"/>
              </a:spcBef>
              <a:buSzPct val="110000"/>
              <a:buFont typeface="Arial" panose="020B0604020202020204" pitchFamily="34" charset="0"/>
              <a:buChar char="•"/>
            </a:pPr>
            <a:r>
              <a:rPr lang="en-US" sz="2040" dirty="0">
                <a:latin typeface="Segoe UI Light"/>
              </a:rPr>
              <a:t>Easy configuration optimized for OLTP workloads on commodity servers (</a:t>
            </a:r>
            <a:r>
              <a:rPr lang="en-US" sz="2040" dirty="0" smtClean="0">
                <a:latin typeface="Segoe UI Light"/>
              </a:rPr>
              <a:t>32 GB </a:t>
            </a:r>
            <a:r>
              <a:rPr lang="en-US" sz="2040" dirty="0">
                <a:latin typeface="Segoe UI Light"/>
              </a:rPr>
              <a:t>RAM)</a:t>
            </a:r>
          </a:p>
          <a:p>
            <a:pPr marL="932608" lvl="2" defTabSz="932511">
              <a:spcBef>
                <a:spcPct val="20000"/>
              </a:spcBef>
              <a:buSzPct val="110000"/>
            </a:pPr>
            <a:endParaRPr lang="en-US" sz="2448" dirty="0">
              <a:latin typeface="Segoe UI Light"/>
            </a:endParaRPr>
          </a:p>
        </p:txBody>
      </p:sp>
    </p:spTree>
    <p:extLst>
      <p:ext uri="{BB962C8B-B14F-4D97-AF65-F5344CB8AC3E}">
        <p14:creationId xmlns:p14="http://schemas.microsoft.com/office/powerpoint/2010/main" val="41720951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Online </a:t>
            </a:r>
            <a:r>
              <a:rPr lang="en-US" sz="4000" dirty="0" smtClean="0"/>
              <a:t>Operations Enhancements</a:t>
            </a:r>
            <a:endParaRPr lang="en-US" sz="4000" dirty="0"/>
          </a:p>
        </p:txBody>
      </p:sp>
      <p:sp>
        <p:nvSpPr>
          <p:cNvPr id="5" name="TextBox 4"/>
          <p:cNvSpPr txBox="1"/>
          <p:nvPr/>
        </p:nvSpPr>
        <p:spPr>
          <a:xfrm>
            <a:off x="531952" y="1376544"/>
            <a:ext cx="10743367" cy="4763484"/>
          </a:xfrm>
          <a:prstGeom prst="rect">
            <a:avLst/>
          </a:prstGeom>
          <a:noFill/>
        </p:spPr>
        <p:txBody>
          <a:bodyPr wrap="square" rtlCol="0">
            <a:spAutoFit/>
          </a:bodyPr>
          <a:lstStyle/>
          <a:p>
            <a:pPr marL="349724" indent="-349724" defTabSz="932363">
              <a:spcBef>
                <a:spcPct val="20000"/>
              </a:spcBef>
              <a:buSzPct val="100000"/>
              <a:buFont typeface="Arial" panose="020B0604020202020204" pitchFamily="34" charset="0"/>
              <a:buChar char="•"/>
            </a:pPr>
            <a:r>
              <a:rPr lang="en-US" sz="2448" b="1" dirty="0" smtClean="0">
                <a:latin typeface="Segoe UI Light"/>
              </a:rPr>
              <a:t>What’s being delivered</a:t>
            </a:r>
            <a:endParaRPr lang="en-US" sz="2448" b="1" dirty="0">
              <a:latin typeface="Segoe UI Light"/>
            </a:endParaRPr>
          </a:p>
          <a:p>
            <a:pPr marL="815906" lvl="1" indent="-349724" defTabSz="932363">
              <a:spcBef>
                <a:spcPct val="20000"/>
              </a:spcBef>
              <a:buSzPct val="110000"/>
              <a:buFont typeface="Arial" panose="020B0604020202020204" pitchFamily="34" charset="0"/>
              <a:buChar char="•"/>
            </a:pPr>
            <a:r>
              <a:rPr lang="en-US" sz="2448" dirty="0">
                <a:latin typeface="Segoe UI Light"/>
              </a:rPr>
              <a:t>Single partition online index rebuild</a:t>
            </a:r>
          </a:p>
          <a:p>
            <a:pPr marL="815906" lvl="1" indent="-349724" defTabSz="932363">
              <a:spcBef>
                <a:spcPct val="20000"/>
              </a:spcBef>
              <a:buSzPct val="110000"/>
              <a:buFont typeface="Arial" panose="020B0604020202020204" pitchFamily="34" charset="0"/>
              <a:buChar char="•"/>
            </a:pPr>
            <a:r>
              <a:rPr lang="en-US" sz="2448" dirty="0">
                <a:latin typeface="Segoe UI Light"/>
              </a:rPr>
              <a:t>Managing Lock Priority for table SWITCH and </a:t>
            </a:r>
            <a:r>
              <a:rPr lang="en-US" sz="2448" dirty="0" smtClean="0">
                <a:latin typeface="Segoe UI Light"/>
              </a:rPr>
              <a:t>online index rebuild</a:t>
            </a:r>
            <a:endParaRPr lang="en-US" sz="2448" dirty="0">
              <a:latin typeface="Segoe UI Light"/>
            </a:endParaRPr>
          </a:p>
          <a:p>
            <a:pPr marL="815906" lvl="1" indent="-349724" defTabSz="932363">
              <a:spcBef>
                <a:spcPct val="20000"/>
              </a:spcBef>
              <a:buSzPct val="110000"/>
              <a:buFont typeface="Arial" panose="020B0604020202020204" pitchFamily="34" charset="0"/>
              <a:buChar char="•"/>
            </a:pPr>
            <a:r>
              <a:rPr lang="en-US" sz="2448" dirty="0">
                <a:latin typeface="Segoe UI Light"/>
              </a:rPr>
              <a:t>Built-in diagnostics</a:t>
            </a:r>
          </a:p>
          <a:p>
            <a:pPr marL="349724" indent="-349724" defTabSz="932363">
              <a:spcBef>
                <a:spcPct val="20000"/>
              </a:spcBef>
              <a:buSzPct val="100000"/>
              <a:buFont typeface="Arial" panose="020B0604020202020204" pitchFamily="34" charset="0"/>
              <a:buChar char="•"/>
            </a:pPr>
            <a:r>
              <a:rPr lang="en-US" sz="2448" b="1" dirty="0">
                <a:latin typeface="Segoe UI Light"/>
              </a:rPr>
              <a:t>Main </a:t>
            </a:r>
            <a:r>
              <a:rPr lang="en-US" sz="2448" b="1" dirty="0" smtClean="0">
                <a:latin typeface="Segoe UI Light"/>
              </a:rPr>
              <a:t>benefits</a:t>
            </a:r>
            <a:endParaRPr lang="en-US" sz="2448" b="1" dirty="0">
              <a:latin typeface="Segoe UI Light"/>
            </a:endParaRPr>
          </a:p>
          <a:p>
            <a:pPr marL="815906" lvl="1" indent="-349724" defTabSz="932363">
              <a:spcBef>
                <a:spcPct val="20000"/>
              </a:spcBef>
              <a:buSzPct val="110000"/>
              <a:buFont typeface="Arial" panose="020B0604020202020204" pitchFamily="34" charset="0"/>
              <a:buChar char="•"/>
            </a:pPr>
            <a:r>
              <a:rPr lang="en-US" sz="2448" dirty="0">
                <a:latin typeface="Segoe UI Light"/>
              </a:rPr>
              <a:t>Increased concurrency and application availability</a:t>
            </a:r>
          </a:p>
          <a:p>
            <a:pPr marL="815906" lvl="1" indent="-349724" defTabSz="932363">
              <a:spcBef>
                <a:spcPct val="20000"/>
              </a:spcBef>
              <a:buSzPct val="110000"/>
              <a:buFont typeface="Arial" panose="020B0604020202020204" pitchFamily="34" charset="0"/>
              <a:buChar char="•"/>
            </a:pPr>
            <a:r>
              <a:rPr lang="en-US" sz="2448" dirty="0">
                <a:latin typeface="Segoe UI Light"/>
              </a:rPr>
              <a:t>New partition-level granularity for o</a:t>
            </a:r>
            <a:r>
              <a:rPr lang="en-US" sz="2448" dirty="0" smtClean="0">
                <a:latin typeface="Segoe UI Light"/>
              </a:rPr>
              <a:t>nline </a:t>
            </a:r>
            <a:r>
              <a:rPr lang="en-US" sz="2448" dirty="0">
                <a:latin typeface="Segoe UI Light"/>
              </a:rPr>
              <a:t>i</a:t>
            </a:r>
            <a:r>
              <a:rPr lang="en-US" sz="2448" dirty="0" smtClean="0">
                <a:latin typeface="Segoe UI Light"/>
              </a:rPr>
              <a:t>ndex </a:t>
            </a:r>
            <a:r>
              <a:rPr lang="en-US" sz="2448" dirty="0">
                <a:latin typeface="Segoe UI Light"/>
              </a:rPr>
              <a:t>r</a:t>
            </a:r>
            <a:r>
              <a:rPr lang="en-US" sz="2448" dirty="0" smtClean="0">
                <a:latin typeface="Segoe UI Light"/>
              </a:rPr>
              <a:t>ebuild enables </a:t>
            </a:r>
            <a:r>
              <a:rPr lang="en-US" sz="2448" dirty="0">
                <a:latin typeface="Segoe UI Light"/>
              </a:rPr>
              <a:t>lower resource (CPU/memory) usage for customers who need </a:t>
            </a:r>
            <a:r>
              <a:rPr lang="en-US" sz="2448" dirty="0" smtClean="0">
                <a:latin typeface="Segoe UI Light"/>
              </a:rPr>
              <a:t>uninterrupted </a:t>
            </a:r>
            <a:r>
              <a:rPr lang="en-US" sz="2448" dirty="0">
                <a:latin typeface="Segoe UI Light"/>
              </a:rPr>
              <a:t>access</a:t>
            </a:r>
          </a:p>
          <a:p>
            <a:pPr marL="815906" lvl="1" indent="-349724" defTabSz="932363">
              <a:spcBef>
                <a:spcPct val="20000"/>
              </a:spcBef>
              <a:buSzPct val="110000"/>
              <a:buFont typeface="Arial" panose="020B0604020202020204" pitchFamily="34" charset="0"/>
              <a:buChar char="•"/>
            </a:pPr>
            <a:r>
              <a:rPr lang="en-US" sz="2448" dirty="0">
                <a:latin typeface="Segoe UI Light"/>
              </a:rPr>
              <a:t>Provide customers </a:t>
            </a:r>
            <a:r>
              <a:rPr lang="en-US" sz="2448" dirty="0" smtClean="0">
                <a:latin typeface="Segoe UI Light"/>
              </a:rPr>
              <a:t>with greater </a:t>
            </a:r>
            <a:r>
              <a:rPr lang="en-US" sz="2448" dirty="0">
                <a:latin typeface="Segoe UI Light"/>
              </a:rPr>
              <a:t>control over impacting running transactions if using switch partition or online index rebuild commands</a:t>
            </a:r>
          </a:p>
        </p:txBody>
      </p:sp>
    </p:spTree>
    <p:extLst>
      <p:ext uri="{BB962C8B-B14F-4D97-AF65-F5344CB8AC3E}">
        <p14:creationId xmlns:p14="http://schemas.microsoft.com/office/powerpoint/2010/main" val="14827210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v-abb\Dropbox\SQL Server 14\Resources\bb1be64e-7318-465f-b470-54f58299ef6f\MSMEA12_Hana_Salman_02.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5328747" cy="69945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35539" y="296862"/>
            <a:ext cx="5093208" cy="3246121"/>
          </a:xfrm>
          <a:prstGeom prst="rect">
            <a:avLst/>
          </a:prstGeom>
          <a:solidFill>
            <a:srgbClr val="92D050">
              <a:alpha val="9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4" tIns="146252" rIns="182814" bIns="146252" numCol="1" spcCol="0" rtlCol="0" fromWordArt="0" anchor="t" anchorCtr="0" forceAA="0" compatLnSpc="1">
            <a:prstTxWarp prst="textNoShape">
              <a:avLst/>
            </a:prstTxWarp>
            <a:noAutofit/>
          </a:bodyPr>
          <a:lstStyle/>
          <a:p>
            <a:pPr defTabSz="932133" fontAlgn="base">
              <a:lnSpc>
                <a:spcPct val="90000"/>
              </a:lnSpc>
              <a:spcBef>
                <a:spcPct val="0"/>
              </a:spcBef>
              <a:spcAft>
                <a:spcPts val="1200"/>
              </a:spcAft>
            </a:pPr>
            <a:r>
              <a:rPr lang="en-US" sz="6600" dirty="0">
                <a:gradFill>
                  <a:gsLst>
                    <a:gs pos="0">
                      <a:srgbClr val="FFFFFF"/>
                    </a:gs>
                    <a:gs pos="100000">
                      <a:srgbClr val="FFFFFF"/>
                    </a:gs>
                  </a:gsLst>
                  <a:lin ang="5400000" scaled="0"/>
                </a:gradFill>
                <a:latin typeface="+mj-lt"/>
                <a:ea typeface="Segoe UI" pitchFamily="34" charset="0"/>
                <a:cs typeface="Segoe UI" pitchFamily="34" charset="0"/>
              </a:rPr>
              <a:t>Faster Insights </a:t>
            </a: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from </a:t>
            </a:r>
            <a:r>
              <a:rPr lang="en-US" sz="6600" dirty="0">
                <a:gradFill>
                  <a:gsLst>
                    <a:gs pos="0">
                      <a:srgbClr val="FFFFFF"/>
                    </a:gs>
                    <a:gs pos="100000">
                      <a:srgbClr val="FFFFFF"/>
                    </a:gs>
                  </a:gsLst>
                  <a:lin ang="5400000" scaled="0"/>
                </a:gradFill>
                <a:latin typeface="+mj-lt"/>
                <a:ea typeface="Segoe UI" pitchFamily="34" charset="0"/>
                <a:cs typeface="Segoe UI" pitchFamily="34" charset="0"/>
              </a:rPr>
              <a:t>Any Data</a:t>
            </a:r>
          </a:p>
        </p:txBody>
      </p:sp>
      <p:sp>
        <p:nvSpPr>
          <p:cNvPr id="4" name="Text Placeholder 6"/>
          <p:cNvSpPr txBox="1">
            <a:spLocks/>
          </p:cNvSpPr>
          <p:nvPr/>
        </p:nvSpPr>
        <p:spPr>
          <a:xfrm>
            <a:off x="5684838" y="339563"/>
            <a:ext cx="6477000" cy="5958475"/>
          </a:xfrm>
          <a:prstGeom prst="rect">
            <a:avLst/>
          </a:prstGeom>
        </p:spPr>
        <p:txBody>
          <a:bodyPr wrap="square" lIns="0" tIns="45681" rIns="0" bIns="45681"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4400" dirty="0">
                <a:gradFill>
                  <a:gsLst>
                    <a:gs pos="1250">
                      <a:schemeClr val="tx1"/>
                    </a:gs>
                    <a:gs pos="99000">
                      <a:schemeClr val="tx1"/>
                    </a:gs>
                  </a:gsLst>
                  <a:lin ang="5400000" scaled="0"/>
                </a:gradFill>
              </a:rPr>
              <a:t>Easy access </a:t>
            </a:r>
            <a:r>
              <a:rPr lang="en-US" sz="4400" dirty="0" smtClean="0">
                <a:gradFill>
                  <a:gsLst>
                    <a:gs pos="1250">
                      <a:schemeClr val="tx1"/>
                    </a:gs>
                    <a:gs pos="99000">
                      <a:schemeClr val="tx1"/>
                    </a:gs>
                  </a:gsLst>
                  <a:lin ang="5400000" scaled="0"/>
                </a:gradFill>
              </a:rPr>
              <a:t>to data, </a:t>
            </a:r>
            <a:br>
              <a:rPr lang="en-US" sz="4400" dirty="0" smtClean="0">
                <a:gradFill>
                  <a:gsLst>
                    <a:gs pos="1250">
                      <a:schemeClr val="tx1"/>
                    </a:gs>
                    <a:gs pos="99000">
                      <a:schemeClr val="tx1"/>
                    </a:gs>
                  </a:gsLst>
                  <a:lin ang="5400000" scaled="0"/>
                </a:gradFill>
              </a:rPr>
            </a:br>
            <a:r>
              <a:rPr lang="en-US" sz="4400" dirty="0" smtClean="0">
                <a:gradFill>
                  <a:gsLst>
                    <a:gs pos="1250">
                      <a:schemeClr val="tx1"/>
                    </a:gs>
                    <a:gs pos="99000">
                      <a:schemeClr val="tx1"/>
                    </a:gs>
                  </a:gsLst>
                  <a:lin ang="5400000" scaled="0"/>
                </a:gradFill>
              </a:rPr>
              <a:t>big &amp; small</a:t>
            </a:r>
            <a:endParaRPr lang="en-US" sz="4400" dirty="0">
              <a:gradFill>
                <a:gsLst>
                  <a:gs pos="1250">
                    <a:schemeClr val="tx1"/>
                  </a:gs>
                  <a:gs pos="99000">
                    <a:schemeClr val="tx1"/>
                  </a:gs>
                </a:gsLst>
                <a:lin ang="5400000" scaled="0"/>
              </a:gradFill>
            </a:endParaRPr>
          </a:p>
          <a:p>
            <a:pPr marL="0" indent="0">
              <a:lnSpc>
                <a:spcPct val="100000"/>
              </a:lnSpc>
              <a:spcBef>
                <a:spcPts val="600"/>
              </a:spcBef>
              <a:spcAft>
                <a:spcPts val="600"/>
              </a:spcAft>
              <a:buNone/>
            </a:pPr>
            <a:r>
              <a:rPr lang="en-US" sz="2000" dirty="0" smtClean="0"/>
              <a:t>Search</a:t>
            </a:r>
            <a:r>
              <a:rPr lang="en-US" sz="2000" dirty="0"/>
              <a:t>, </a:t>
            </a:r>
            <a:r>
              <a:rPr lang="en-US" sz="2000" dirty="0" smtClean="0"/>
              <a:t>access, and </a:t>
            </a:r>
            <a:r>
              <a:rPr lang="en-US" sz="2000" dirty="0"/>
              <a:t>shape internal </a:t>
            </a:r>
            <a:r>
              <a:rPr lang="en-US" sz="2000" dirty="0" smtClean="0"/>
              <a:t>and external data, </a:t>
            </a:r>
            <a:br>
              <a:rPr lang="en-US" sz="2000" dirty="0" smtClean="0"/>
            </a:br>
            <a:r>
              <a:rPr lang="en-US" sz="2000" dirty="0" smtClean="0"/>
              <a:t>and </a:t>
            </a:r>
            <a:r>
              <a:rPr lang="en-US" sz="2000" dirty="0"/>
              <a:t>combine with unstructured </a:t>
            </a:r>
            <a:r>
              <a:rPr lang="en-US" sz="2000" dirty="0" smtClean="0"/>
              <a:t>data</a:t>
            </a:r>
          </a:p>
          <a:p>
            <a:pPr marL="0" indent="0">
              <a:lnSpc>
                <a:spcPct val="100000"/>
              </a:lnSpc>
              <a:spcBef>
                <a:spcPts val="600"/>
              </a:spcBef>
              <a:spcAft>
                <a:spcPts val="600"/>
              </a:spcAft>
              <a:buNone/>
            </a:pPr>
            <a:r>
              <a:rPr lang="en-US" sz="4400" dirty="0" smtClean="0">
                <a:gradFill>
                  <a:gsLst>
                    <a:gs pos="1250">
                      <a:schemeClr val="tx1"/>
                    </a:gs>
                    <a:gs pos="99000">
                      <a:schemeClr val="tx1"/>
                    </a:gs>
                  </a:gsLst>
                  <a:lin ang="5400000" scaled="0"/>
                </a:gradFill>
              </a:rPr>
              <a:t>Powerful </a:t>
            </a:r>
            <a:r>
              <a:rPr lang="en-US" sz="4400" dirty="0">
                <a:gradFill>
                  <a:gsLst>
                    <a:gs pos="1250">
                      <a:schemeClr val="tx1"/>
                    </a:gs>
                    <a:gs pos="99000">
                      <a:schemeClr val="tx1"/>
                    </a:gs>
                  </a:gsLst>
                  <a:lin ang="5400000" scaled="0"/>
                </a:gradFill>
              </a:rPr>
              <a:t>insights with familiar tools</a:t>
            </a:r>
          </a:p>
          <a:p>
            <a:pPr marL="0" indent="0">
              <a:lnSpc>
                <a:spcPct val="100000"/>
              </a:lnSpc>
              <a:spcBef>
                <a:spcPts val="600"/>
              </a:spcBef>
              <a:spcAft>
                <a:spcPts val="600"/>
              </a:spcAft>
              <a:buNone/>
            </a:pPr>
            <a:r>
              <a:rPr lang="en-US" sz="2000" dirty="0"/>
              <a:t>Speed up analysis and time to insight with the familiarity of Excel in Office and Office 365 and access via mobile devices</a:t>
            </a:r>
          </a:p>
          <a:p>
            <a:pPr marL="0" indent="0">
              <a:lnSpc>
                <a:spcPct val="100000"/>
              </a:lnSpc>
              <a:spcBef>
                <a:spcPts val="600"/>
              </a:spcBef>
              <a:spcAft>
                <a:spcPts val="600"/>
              </a:spcAft>
              <a:buNone/>
            </a:pPr>
            <a:r>
              <a:rPr lang="en-US" sz="4400" dirty="0" smtClean="0">
                <a:gradFill>
                  <a:gsLst>
                    <a:gs pos="1250">
                      <a:schemeClr val="tx1"/>
                    </a:gs>
                    <a:gs pos="99000">
                      <a:schemeClr val="tx1"/>
                    </a:gs>
                  </a:gsLst>
                  <a:lin ang="5400000" scaled="0"/>
                </a:gradFill>
              </a:rPr>
              <a:t>Complete BI platform</a:t>
            </a:r>
          </a:p>
          <a:p>
            <a:pPr marL="0" indent="0">
              <a:lnSpc>
                <a:spcPct val="100000"/>
              </a:lnSpc>
              <a:spcBef>
                <a:spcPts val="600"/>
              </a:spcBef>
              <a:spcAft>
                <a:spcPts val="600"/>
              </a:spcAft>
              <a:buNone/>
            </a:pPr>
            <a:r>
              <a:rPr lang="en-US" sz="2000" dirty="0" smtClean="0"/>
              <a:t>Scale </a:t>
            </a:r>
            <a:r>
              <a:rPr lang="en-US" sz="2000" dirty="0"/>
              <a:t>your BI </a:t>
            </a:r>
            <a:r>
              <a:rPr lang="en-US" sz="2000" dirty="0" smtClean="0"/>
              <a:t>models and </a:t>
            </a:r>
            <a:r>
              <a:rPr lang="en-US" sz="2000" dirty="0"/>
              <a:t>enrich and secure your data with </a:t>
            </a:r>
            <a:r>
              <a:rPr lang="en-US" sz="2000" dirty="0" smtClean="0"/>
              <a:t/>
            </a:r>
            <a:br>
              <a:rPr lang="en-US" sz="2000" dirty="0" smtClean="0"/>
            </a:br>
            <a:r>
              <a:rPr lang="en-US" sz="2000" dirty="0" smtClean="0"/>
              <a:t>a </a:t>
            </a:r>
            <a:r>
              <a:rPr lang="en-US" sz="2000" dirty="0"/>
              <a:t>complete </a:t>
            </a:r>
            <a:r>
              <a:rPr lang="en-US" sz="2000" dirty="0" smtClean="0"/>
              <a:t>platform spanning cloud and on-premises</a:t>
            </a:r>
            <a:endParaRPr lang="en-US" sz="2000" dirty="0"/>
          </a:p>
        </p:txBody>
      </p:sp>
    </p:spTree>
    <p:extLst>
      <p:ext uri="{BB962C8B-B14F-4D97-AF65-F5344CB8AC3E}">
        <p14:creationId xmlns:p14="http://schemas.microsoft.com/office/powerpoint/2010/main" val="24020731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3249" y="1117439"/>
            <a:ext cx="11830954" cy="500086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39" y="247149"/>
            <a:ext cx="11889564" cy="917575"/>
          </a:xfrm>
        </p:spPr>
        <p:txBody>
          <a:bodyPr/>
          <a:lstStyle/>
          <a:p>
            <a:pPr marL="136004" lvl="0" indent="-134385" defTabSz="932290" fontAlgn="base">
              <a:spcBef>
                <a:spcPts val="1224"/>
              </a:spcBef>
              <a:spcAft>
                <a:spcPct val="0"/>
              </a:spcAft>
              <a:defRPr/>
            </a:pPr>
            <a:r>
              <a:rPr lang="en-US" dirty="0" smtClean="0"/>
              <a:t>Microsoft Power BI for Office 365</a:t>
            </a:r>
            <a:br>
              <a:rPr lang="en-US" dirty="0" smtClean="0"/>
            </a:br>
            <a:endParaRPr lang="en-US" dirty="0"/>
          </a:p>
        </p:txBody>
      </p:sp>
      <p:sp>
        <p:nvSpPr>
          <p:cNvPr id="43" name="Rectangle 42"/>
          <p:cNvSpPr/>
          <p:nvPr/>
        </p:nvSpPr>
        <p:spPr bwMode="auto">
          <a:xfrm>
            <a:off x="7220582" y="1276092"/>
            <a:ext cx="4737916" cy="596880"/>
          </a:xfrm>
          <a:prstGeom prst="rect">
            <a:avLst/>
          </a:prstGeom>
          <a:solidFill>
            <a:srgbClr val="FF8C00"/>
          </a:solidFill>
          <a:ln w="38100"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defTabSz="932290" fontAlgn="base">
              <a:lnSpc>
                <a:spcPct val="90000"/>
              </a:lnSpc>
              <a:spcBef>
                <a:spcPct val="0"/>
              </a:spcBef>
              <a:spcAft>
                <a:spcPct val="0"/>
              </a:spcAft>
              <a:defRPr/>
            </a:pPr>
            <a:r>
              <a:rPr lang="en-US" sz="3100" kern="0" spc="-41" dirty="0" smtClean="0">
                <a:gradFill>
                  <a:gsLst>
                    <a:gs pos="0">
                      <a:srgbClr val="FFFFFF"/>
                    </a:gs>
                    <a:gs pos="100000">
                      <a:srgbClr val="FFFFFF"/>
                    </a:gs>
                  </a:gsLst>
                  <a:lin ang="5400000" scaled="0"/>
                </a:gradFill>
                <a:latin typeface="Segoe UI Light" pitchFamily="34" charset="0"/>
              </a:rPr>
              <a:t>Collaborate in Office 365</a:t>
            </a:r>
            <a:br>
              <a:rPr lang="en-US" sz="3100" kern="0" spc="-41" dirty="0" smtClean="0">
                <a:gradFill>
                  <a:gsLst>
                    <a:gs pos="0">
                      <a:srgbClr val="FFFFFF"/>
                    </a:gs>
                    <a:gs pos="100000">
                      <a:srgbClr val="FFFFFF"/>
                    </a:gs>
                  </a:gsLst>
                  <a:lin ang="5400000" scaled="0"/>
                </a:gradFill>
                <a:latin typeface="Segoe UI Light" pitchFamily="34" charset="0"/>
              </a:rPr>
            </a:br>
            <a:endParaRPr lang="en-US" dirty="0">
              <a:solidFill>
                <a:srgbClr val="FFFFFF"/>
              </a:solidFill>
            </a:endParaRPr>
          </a:p>
          <a:p>
            <a:pPr defTabSz="932290" fontAlgn="base">
              <a:lnSpc>
                <a:spcPct val="90000"/>
              </a:lnSpc>
              <a:spcBef>
                <a:spcPct val="0"/>
              </a:spcBef>
              <a:spcAft>
                <a:spcPct val="0"/>
              </a:spcAft>
              <a:defRPr/>
            </a:pPr>
            <a:endParaRPr lang="en-US" sz="3100" kern="0" spc="-41" dirty="0">
              <a:gradFill>
                <a:gsLst>
                  <a:gs pos="0">
                    <a:srgbClr val="FFFFFF"/>
                  </a:gs>
                  <a:gs pos="100000">
                    <a:srgbClr val="FFFFFF"/>
                  </a:gs>
                </a:gsLst>
                <a:lin ang="5400000" scaled="0"/>
              </a:gradFill>
              <a:latin typeface="Segoe UI Light" pitchFamily="34" charset="0"/>
            </a:endParaRPr>
          </a:p>
        </p:txBody>
      </p:sp>
      <p:sp>
        <p:nvSpPr>
          <p:cNvPr id="45" name="Rectangle 44"/>
          <p:cNvSpPr/>
          <p:nvPr/>
        </p:nvSpPr>
        <p:spPr bwMode="auto">
          <a:xfrm>
            <a:off x="494900" y="1276092"/>
            <a:ext cx="4740040" cy="625056"/>
          </a:xfrm>
          <a:prstGeom prst="rect">
            <a:avLst/>
          </a:prstGeom>
          <a:solidFill>
            <a:schemeClr val="accent2"/>
          </a:solidFill>
          <a:ln w="38100" cap="flat" cmpd="sng" algn="ctr">
            <a:noFill/>
            <a:prstDash val="solid"/>
            <a:headEnd type="none" w="med" len="med"/>
            <a:tailEnd type="none" w="med" len="med"/>
          </a:ln>
          <a:effectLst/>
        </p:spPr>
        <p:txBody>
          <a:bodyPr vert="horz" wrap="square" lIns="91440" tIns="91440" rIns="91440" bIns="139891" numCol="1" rtlCol="0" anchor="t" anchorCtr="0" compatLnSpc="1">
            <a:prstTxWarp prst="textNoShape">
              <a:avLst/>
            </a:prstTxWarp>
          </a:bodyPr>
          <a:lstStyle/>
          <a:p>
            <a:pPr defTabSz="932290" fontAlgn="base">
              <a:lnSpc>
                <a:spcPct val="90000"/>
              </a:lnSpc>
              <a:spcBef>
                <a:spcPct val="0"/>
              </a:spcBef>
              <a:spcAft>
                <a:spcPct val="0"/>
              </a:spcAft>
              <a:defRPr/>
            </a:pPr>
            <a:r>
              <a:rPr lang="en-US" sz="3100" kern="0" spc="-41" dirty="0" smtClean="0">
                <a:gradFill>
                  <a:gsLst>
                    <a:gs pos="0">
                      <a:srgbClr val="FFFFFF"/>
                    </a:gs>
                    <a:gs pos="100000">
                      <a:srgbClr val="FFFFFF"/>
                    </a:gs>
                  </a:gsLst>
                  <a:lin ang="5400000" scaled="0"/>
                </a:gradFill>
                <a:latin typeface="Segoe UI Light" pitchFamily="34" charset="0"/>
              </a:rPr>
              <a:t>Insights in Excel</a:t>
            </a:r>
            <a:br>
              <a:rPr lang="en-US" sz="3100" kern="0" spc="-41" dirty="0" smtClean="0">
                <a:gradFill>
                  <a:gsLst>
                    <a:gs pos="0">
                      <a:srgbClr val="FFFFFF"/>
                    </a:gs>
                    <a:gs pos="100000">
                      <a:srgbClr val="FFFFFF"/>
                    </a:gs>
                  </a:gsLst>
                  <a:lin ang="5400000" scaled="0"/>
                </a:gradFill>
                <a:latin typeface="Segoe UI Light" pitchFamily="34" charset="0"/>
              </a:rPr>
            </a:br>
            <a:endParaRPr lang="en-US" dirty="0">
              <a:solidFill>
                <a:srgbClr val="FFFFFF"/>
              </a:solidFill>
            </a:endParaRPr>
          </a:p>
          <a:p>
            <a:pPr defTabSz="932290" fontAlgn="base">
              <a:lnSpc>
                <a:spcPct val="90000"/>
              </a:lnSpc>
              <a:spcBef>
                <a:spcPct val="0"/>
              </a:spcBef>
              <a:spcAft>
                <a:spcPct val="0"/>
              </a:spcAft>
              <a:defRPr/>
            </a:pPr>
            <a:endParaRPr lang="en-US" sz="3100" kern="0" spc="-41" dirty="0">
              <a:gradFill>
                <a:gsLst>
                  <a:gs pos="0">
                    <a:srgbClr val="FFFFFF"/>
                  </a:gs>
                  <a:gs pos="100000">
                    <a:srgbClr val="FFFFFF"/>
                  </a:gs>
                </a:gsLst>
                <a:lin ang="5400000" scaled="0"/>
              </a:gradFill>
              <a:latin typeface="Segoe UI Light" pitchFamily="34" charset="0"/>
            </a:endParaRPr>
          </a:p>
        </p:txBody>
      </p:sp>
      <p:sp>
        <p:nvSpPr>
          <p:cNvPr id="37" name="Rectangle 36"/>
          <p:cNvSpPr/>
          <p:nvPr/>
        </p:nvSpPr>
        <p:spPr bwMode="auto">
          <a:xfrm>
            <a:off x="494900" y="3312604"/>
            <a:ext cx="1188720" cy="1188720"/>
          </a:xfrm>
          <a:prstGeom prst="rect">
            <a:avLst/>
          </a:prstGeom>
          <a:solidFill>
            <a:schemeClr val="accent2"/>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a:solidFill>
                  <a:srgbClr val="FFFFFF"/>
                </a:solidFill>
                <a:ea typeface="Segoe UI" pitchFamily="34" charset="0"/>
                <a:cs typeface="Segoe UI" pitchFamily="34" charset="0"/>
              </a:rPr>
              <a:t>Analyze</a:t>
            </a:r>
          </a:p>
        </p:txBody>
      </p:sp>
      <p:grpSp>
        <p:nvGrpSpPr>
          <p:cNvPr id="30" name="Group 29"/>
          <p:cNvGrpSpPr/>
          <p:nvPr/>
        </p:nvGrpSpPr>
        <p:grpSpPr>
          <a:xfrm flipH="1">
            <a:off x="873252" y="3756089"/>
            <a:ext cx="529777" cy="733737"/>
            <a:chOff x="1539997" y="3645051"/>
            <a:chExt cx="800271" cy="1108369"/>
          </a:xfrm>
          <a:solidFill>
            <a:schemeClr val="tx1"/>
          </a:solidFill>
        </p:grpSpPr>
        <p:sp>
          <p:nvSpPr>
            <p:cNvPr id="31" name="Rectangle 24"/>
            <p:cNvSpPr/>
            <p:nvPr/>
          </p:nvSpPr>
          <p:spPr>
            <a:xfrm>
              <a:off x="1539997" y="3645051"/>
              <a:ext cx="800271" cy="1108369"/>
            </a:xfrm>
            <a:custGeom>
              <a:avLst/>
              <a:gdLst/>
              <a:ahLst/>
              <a:cxnLst/>
              <a:rect l="l" t="t" r="r" b="b"/>
              <a:pathLst>
                <a:path w="1518158" h="2102639">
                  <a:moveTo>
                    <a:pt x="664962" y="48"/>
                  </a:moveTo>
                  <a:cubicBezTo>
                    <a:pt x="990735" y="4734"/>
                    <a:pt x="1250103" y="195355"/>
                    <a:pt x="1311820" y="389100"/>
                  </a:cubicBezTo>
                  <a:cubicBezTo>
                    <a:pt x="1373537" y="582844"/>
                    <a:pt x="1310258" y="419568"/>
                    <a:pt x="1400880" y="656280"/>
                  </a:cubicBezTo>
                  <a:cubicBezTo>
                    <a:pt x="1411818" y="757059"/>
                    <a:pt x="1339163" y="742996"/>
                    <a:pt x="1358694" y="815651"/>
                  </a:cubicBezTo>
                  <a:cubicBezTo>
                    <a:pt x="1378225" y="888305"/>
                    <a:pt x="1514158" y="1033614"/>
                    <a:pt x="1518064" y="1092206"/>
                  </a:cubicBezTo>
                  <a:cubicBezTo>
                    <a:pt x="1521971" y="1150798"/>
                    <a:pt x="1404005" y="1135955"/>
                    <a:pt x="1382130" y="1167204"/>
                  </a:cubicBezTo>
                  <a:cubicBezTo>
                    <a:pt x="1360256" y="1198453"/>
                    <a:pt x="1390724" y="1255483"/>
                    <a:pt x="1386818" y="1279701"/>
                  </a:cubicBezTo>
                  <a:cubicBezTo>
                    <a:pt x="1382912" y="1303919"/>
                    <a:pt x="1361038" y="1303137"/>
                    <a:pt x="1358694" y="1312512"/>
                  </a:cubicBezTo>
                  <a:cubicBezTo>
                    <a:pt x="1356350" y="1321887"/>
                    <a:pt x="1382912" y="1320325"/>
                    <a:pt x="1372756" y="1335949"/>
                  </a:cubicBezTo>
                  <a:cubicBezTo>
                    <a:pt x="1362600" y="1351574"/>
                    <a:pt x="1313382" y="1359387"/>
                    <a:pt x="1297758" y="1406260"/>
                  </a:cubicBezTo>
                  <a:cubicBezTo>
                    <a:pt x="1282134" y="1453134"/>
                    <a:pt x="1409474" y="1567974"/>
                    <a:pt x="1279008" y="1617192"/>
                  </a:cubicBezTo>
                  <a:cubicBezTo>
                    <a:pt x="1148544" y="1666410"/>
                    <a:pt x="978235" y="1565631"/>
                    <a:pt x="936830" y="1645316"/>
                  </a:cubicBezTo>
                  <a:cubicBezTo>
                    <a:pt x="895425" y="1725002"/>
                    <a:pt x="843864" y="1864060"/>
                    <a:pt x="1030577" y="2095304"/>
                  </a:cubicBezTo>
                  <a:cubicBezTo>
                    <a:pt x="762616" y="2092179"/>
                    <a:pt x="244660" y="2113272"/>
                    <a:pt x="18105" y="2095304"/>
                  </a:cubicBezTo>
                  <a:cubicBezTo>
                    <a:pt x="72790" y="1927340"/>
                    <a:pt x="250130" y="1765625"/>
                    <a:pt x="247786" y="1537506"/>
                  </a:cubicBezTo>
                  <a:cubicBezTo>
                    <a:pt x="245442" y="1309387"/>
                    <a:pt x="51697" y="1118768"/>
                    <a:pt x="4042" y="726591"/>
                  </a:cubicBezTo>
                  <a:cubicBezTo>
                    <a:pt x="-20283" y="526408"/>
                    <a:pt x="67548" y="340065"/>
                    <a:pt x="203379" y="206900"/>
                  </a:cubicBezTo>
                  <a:lnTo>
                    <a:pt x="203379" y="206708"/>
                  </a:lnTo>
                  <a:lnTo>
                    <a:pt x="203605" y="206708"/>
                  </a:lnTo>
                  <a:cubicBezTo>
                    <a:pt x="332512" y="77755"/>
                    <a:pt x="505564" y="-2246"/>
                    <a:pt x="664962"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3" name="Freeform 32"/>
            <p:cNvSpPr>
              <a:spLocks noEditPoints="1"/>
            </p:cNvSpPr>
            <p:nvPr/>
          </p:nvSpPr>
          <p:spPr bwMode="black">
            <a:xfrm rot="17995606">
              <a:off x="1607408" y="3764955"/>
              <a:ext cx="429800" cy="337492"/>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ln>
                  <a:solidFill>
                    <a:srgbClr val="505050">
                      <a:alpha val="0"/>
                    </a:srgbClr>
                  </a:solidFill>
                </a:ln>
                <a:solidFill>
                  <a:srgbClr val="505050"/>
                </a:solidFill>
              </a:endParaRPr>
            </a:p>
          </p:txBody>
        </p:sp>
      </p:grpSp>
      <p:sp>
        <p:nvSpPr>
          <p:cNvPr id="44" name="Rectangle 43"/>
          <p:cNvSpPr/>
          <p:nvPr/>
        </p:nvSpPr>
        <p:spPr bwMode="auto">
          <a:xfrm>
            <a:off x="494900" y="4646293"/>
            <a:ext cx="1188720" cy="1188720"/>
          </a:xfrm>
          <a:prstGeom prst="rect">
            <a:avLst/>
          </a:prstGeom>
          <a:solidFill>
            <a:schemeClr val="accent2"/>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a:solidFill>
                  <a:srgbClr val="FFFFFF"/>
                </a:solidFill>
                <a:ea typeface="Segoe UI" pitchFamily="34" charset="0"/>
                <a:cs typeface="Segoe UI" pitchFamily="34" charset="0"/>
              </a:rPr>
              <a:t>Visualize</a:t>
            </a:r>
          </a:p>
        </p:txBody>
      </p:sp>
      <p:sp>
        <p:nvSpPr>
          <p:cNvPr id="34" name="Freeform 33"/>
          <p:cNvSpPr/>
          <p:nvPr>
            <p:custDataLst>
              <p:tags r:id="rId1"/>
            </p:custDataLst>
          </p:nvPr>
        </p:nvSpPr>
        <p:spPr>
          <a:xfrm>
            <a:off x="829232" y="5081239"/>
            <a:ext cx="696431" cy="701937"/>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914400">
              <a:defRPr/>
            </a:pPr>
            <a:endParaRPr lang="en-US" kern="0">
              <a:solidFill>
                <a:sysClr val="window" lastClr="FFFFFF"/>
              </a:solidFill>
              <a:latin typeface="Arial"/>
            </a:endParaRPr>
          </a:p>
        </p:txBody>
      </p:sp>
      <p:sp>
        <p:nvSpPr>
          <p:cNvPr id="47" name="Rectangle 46"/>
          <p:cNvSpPr/>
          <p:nvPr/>
        </p:nvSpPr>
        <p:spPr bwMode="auto">
          <a:xfrm>
            <a:off x="7220582" y="2023544"/>
            <a:ext cx="1188720" cy="1188720"/>
          </a:xfrm>
          <a:prstGeom prst="rect">
            <a:avLst/>
          </a:prstGeom>
          <a:solidFill>
            <a:srgbClr val="FF8C00"/>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a:solidFill>
                  <a:srgbClr val="FFFFFF"/>
                </a:solidFill>
                <a:ea typeface="Segoe UI" pitchFamily="34" charset="0"/>
                <a:cs typeface="Segoe UI" pitchFamily="34" charset="0"/>
              </a:rPr>
              <a:t>Share</a:t>
            </a:r>
          </a:p>
        </p:txBody>
      </p:sp>
      <p:sp>
        <p:nvSpPr>
          <p:cNvPr id="35" name="Freeform 34"/>
          <p:cNvSpPr>
            <a:spLocks/>
          </p:cNvSpPr>
          <p:nvPr/>
        </p:nvSpPr>
        <p:spPr bwMode="auto">
          <a:xfrm>
            <a:off x="7487539" y="2501707"/>
            <a:ext cx="847173" cy="590771"/>
          </a:xfrm>
          <a:custGeom>
            <a:avLst/>
            <a:gdLst/>
            <a:ahLst/>
            <a:cxnLst/>
            <a:rect l="l" t="t" r="r" b="b"/>
            <a:pathLst>
              <a:path w="1822529" h="1109555">
                <a:moveTo>
                  <a:pt x="341442" y="686899"/>
                </a:moveTo>
                <a:cubicBezTo>
                  <a:pt x="376723" y="679869"/>
                  <a:pt x="419060" y="707989"/>
                  <a:pt x="433172" y="750169"/>
                </a:cubicBezTo>
                <a:cubicBezTo>
                  <a:pt x="440228" y="715019"/>
                  <a:pt x="482565" y="693929"/>
                  <a:pt x="517846" y="700959"/>
                </a:cubicBezTo>
                <a:cubicBezTo>
                  <a:pt x="553127" y="707989"/>
                  <a:pt x="581351" y="743139"/>
                  <a:pt x="581351" y="778289"/>
                </a:cubicBezTo>
                <a:cubicBezTo>
                  <a:pt x="581351" y="778283"/>
                  <a:pt x="581351" y="778218"/>
                  <a:pt x="581351" y="777410"/>
                </a:cubicBezTo>
                <a:lnTo>
                  <a:pt x="581351" y="771259"/>
                </a:lnTo>
                <a:cubicBezTo>
                  <a:pt x="588407" y="729079"/>
                  <a:pt x="630744" y="707989"/>
                  <a:pt x="673081" y="715019"/>
                </a:cubicBezTo>
                <a:cubicBezTo>
                  <a:pt x="715418" y="722049"/>
                  <a:pt x="743643" y="764229"/>
                  <a:pt x="729530" y="806408"/>
                </a:cubicBezTo>
                <a:cubicBezTo>
                  <a:pt x="729528" y="806422"/>
                  <a:pt x="729410" y="807248"/>
                  <a:pt x="722474" y="855618"/>
                </a:cubicBezTo>
                <a:cubicBezTo>
                  <a:pt x="736586" y="827498"/>
                  <a:pt x="771867" y="813438"/>
                  <a:pt x="807148" y="820468"/>
                </a:cubicBezTo>
                <a:cubicBezTo>
                  <a:pt x="842429" y="827498"/>
                  <a:pt x="870653" y="869678"/>
                  <a:pt x="863597" y="911858"/>
                </a:cubicBezTo>
                <a:cubicBezTo>
                  <a:pt x="863595" y="911868"/>
                  <a:pt x="863334" y="912973"/>
                  <a:pt x="835372" y="1031367"/>
                </a:cubicBezTo>
                <a:cubicBezTo>
                  <a:pt x="821260" y="1073546"/>
                  <a:pt x="785979" y="1094636"/>
                  <a:pt x="750699" y="1094636"/>
                </a:cubicBezTo>
                <a:lnTo>
                  <a:pt x="744602" y="1094636"/>
                </a:lnTo>
                <a:cubicBezTo>
                  <a:pt x="701306" y="1080576"/>
                  <a:pt x="680137" y="1045427"/>
                  <a:pt x="680137" y="1010277"/>
                </a:cubicBezTo>
                <a:cubicBezTo>
                  <a:pt x="666025" y="1031367"/>
                  <a:pt x="637800" y="1045427"/>
                  <a:pt x="609576" y="1045427"/>
                </a:cubicBezTo>
                <a:lnTo>
                  <a:pt x="603479" y="1045427"/>
                </a:lnTo>
                <a:cubicBezTo>
                  <a:pt x="560183" y="1031367"/>
                  <a:pt x="531958" y="989187"/>
                  <a:pt x="539014" y="954037"/>
                </a:cubicBezTo>
                <a:cubicBezTo>
                  <a:pt x="539018" y="954033"/>
                  <a:pt x="539072" y="953980"/>
                  <a:pt x="539896" y="953158"/>
                </a:cubicBezTo>
                <a:lnTo>
                  <a:pt x="546071" y="947007"/>
                </a:lnTo>
                <a:cubicBezTo>
                  <a:pt x="524902" y="968097"/>
                  <a:pt x="496678" y="982157"/>
                  <a:pt x="468453" y="982157"/>
                </a:cubicBezTo>
                <a:cubicBezTo>
                  <a:pt x="468446" y="982157"/>
                  <a:pt x="468376" y="982157"/>
                  <a:pt x="467571" y="982157"/>
                </a:cubicBezTo>
                <a:lnTo>
                  <a:pt x="461397" y="982157"/>
                </a:lnTo>
                <a:cubicBezTo>
                  <a:pt x="433172" y="975127"/>
                  <a:pt x="412004" y="954037"/>
                  <a:pt x="404948" y="925917"/>
                </a:cubicBezTo>
                <a:cubicBezTo>
                  <a:pt x="397892" y="932947"/>
                  <a:pt x="397892" y="932947"/>
                  <a:pt x="390835" y="932947"/>
                </a:cubicBezTo>
                <a:cubicBezTo>
                  <a:pt x="383779" y="932947"/>
                  <a:pt x="376723" y="932947"/>
                  <a:pt x="369667" y="932947"/>
                </a:cubicBezTo>
                <a:cubicBezTo>
                  <a:pt x="334386" y="932947"/>
                  <a:pt x="306162" y="904828"/>
                  <a:pt x="299106" y="876708"/>
                </a:cubicBezTo>
                <a:cubicBezTo>
                  <a:pt x="299102" y="876692"/>
                  <a:pt x="298837" y="875458"/>
                  <a:pt x="277937" y="778289"/>
                </a:cubicBezTo>
                <a:cubicBezTo>
                  <a:pt x="270881" y="736109"/>
                  <a:pt x="299106" y="700959"/>
                  <a:pt x="341442" y="686899"/>
                </a:cubicBezTo>
                <a:close/>
                <a:moveTo>
                  <a:pt x="362511" y="142762"/>
                </a:moveTo>
                <a:cubicBezTo>
                  <a:pt x="362554" y="142762"/>
                  <a:pt x="390795" y="142762"/>
                  <a:pt x="433141" y="142762"/>
                </a:cubicBezTo>
                <a:cubicBezTo>
                  <a:pt x="404889" y="170990"/>
                  <a:pt x="383700" y="206274"/>
                  <a:pt x="383700" y="241559"/>
                </a:cubicBezTo>
                <a:cubicBezTo>
                  <a:pt x="376637" y="276843"/>
                  <a:pt x="383700" y="305071"/>
                  <a:pt x="397826" y="333298"/>
                </a:cubicBezTo>
                <a:cubicBezTo>
                  <a:pt x="426078" y="382696"/>
                  <a:pt x="468457" y="410924"/>
                  <a:pt x="517898" y="410924"/>
                </a:cubicBezTo>
                <a:cubicBezTo>
                  <a:pt x="546150" y="417981"/>
                  <a:pt x="581465" y="410924"/>
                  <a:pt x="609717" y="396810"/>
                </a:cubicBezTo>
                <a:cubicBezTo>
                  <a:pt x="609726" y="396804"/>
                  <a:pt x="610149" y="396523"/>
                  <a:pt x="630907" y="382696"/>
                </a:cubicBezTo>
                <a:cubicBezTo>
                  <a:pt x="630927" y="382685"/>
                  <a:pt x="632883" y="381599"/>
                  <a:pt x="821609" y="276843"/>
                </a:cubicBezTo>
                <a:cubicBezTo>
                  <a:pt x="821623" y="276849"/>
                  <a:pt x="822935" y="277432"/>
                  <a:pt x="948744" y="333298"/>
                </a:cubicBezTo>
                <a:cubicBezTo>
                  <a:pt x="948758" y="333309"/>
                  <a:pt x="951606" y="335362"/>
                  <a:pt x="1506724" y="735540"/>
                </a:cubicBezTo>
                <a:cubicBezTo>
                  <a:pt x="1534976" y="756711"/>
                  <a:pt x="1542039" y="806109"/>
                  <a:pt x="1520850" y="841394"/>
                </a:cubicBezTo>
                <a:cubicBezTo>
                  <a:pt x="1506724" y="862564"/>
                  <a:pt x="1485535" y="876678"/>
                  <a:pt x="1457283" y="876678"/>
                </a:cubicBezTo>
                <a:cubicBezTo>
                  <a:pt x="1457268" y="876667"/>
                  <a:pt x="1455327" y="875252"/>
                  <a:pt x="1195950" y="686142"/>
                </a:cubicBezTo>
                <a:cubicBezTo>
                  <a:pt x="1188887" y="679085"/>
                  <a:pt x="1181824" y="686142"/>
                  <a:pt x="1174761" y="693199"/>
                </a:cubicBezTo>
                <a:cubicBezTo>
                  <a:pt x="1174761" y="700256"/>
                  <a:pt x="1174761" y="707313"/>
                  <a:pt x="1181824" y="714370"/>
                </a:cubicBezTo>
                <a:cubicBezTo>
                  <a:pt x="1181837" y="714379"/>
                  <a:pt x="1183505" y="715545"/>
                  <a:pt x="1393715" y="862564"/>
                </a:cubicBezTo>
                <a:cubicBezTo>
                  <a:pt x="1393715" y="883735"/>
                  <a:pt x="1393715" y="904906"/>
                  <a:pt x="1379589" y="926076"/>
                </a:cubicBezTo>
                <a:cubicBezTo>
                  <a:pt x="1365463" y="947247"/>
                  <a:pt x="1337211" y="961361"/>
                  <a:pt x="1316022" y="961361"/>
                </a:cubicBezTo>
                <a:cubicBezTo>
                  <a:pt x="1316007" y="961350"/>
                  <a:pt x="1314082" y="959908"/>
                  <a:pt x="1061752" y="770825"/>
                </a:cubicBezTo>
                <a:cubicBezTo>
                  <a:pt x="1054689" y="770825"/>
                  <a:pt x="1040563" y="770825"/>
                  <a:pt x="1040563" y="777882"/>
                </a:cubicBezTo>
                <a:cubicBezTo>
                  <a:pt x="1033500" y="784939"/>
                  <a:pt x="1033500" y="791995"/>
                  <a:pt x="1040563" y="799052"/>
                </a:cubicBezTo>
                <a:cubicBezTo>
                  <a:pt x="1040576" y="799061"/>
                  <a:pt x="1042204" y="800199"/>
                  <a:pt x="1252454" y="947247"/>
                </a:cubicBezTo>
                <a:cubicBezTo>
                  <a:pt x="1252454" y="968418"/>
                  <a:pt x="1252454" y="989588"/>
                  <a:pt x="1238328" y="1010759"/>
                </a:cubicBezTo>
                <a:cubicBezTo>
                  <a:pt x="1224202" y="1031930"/>
                  <a:pt x="1203013" y="1038986"/>
                  <a:pt x="1174761" y="1038986"/>
                </a:cubicBezTo>
                <a:cubicBezTo>
                  <a:pt x="1174742" y="1038973"/>
                  <a:pt x="1172878" y="1037684"/>
                  <a:pt x="991122" y="911962"/>
                </a:cubicBezTo>
                <a:cubicBezTo>
                  <a:pt x="984059" y="904906"/>
                  <a:pt x="976996" y="904906"/>
                  <a:pt x="969933" y="911962"/>
                </a:cubicBezTo>
                <a:cubicBezTo>
                  <a:pt x="969933" y="919019"/>
                  <a:pt x="969933" y="926076"/>
                  <a:pt x="976996" y="933133"/>
                </a:cubicBezTo>
                <a:cubicBezTo>
                  <a:pt x="977008" y="933143"/>
                  <a:pt x="978180" y="934021"/>
                  <a:pt x="1090004" y="1017816"/>
                </a:cubicBezTo>
                <a:cubicBezTo>
                  <a:pt x="1097067" y="1038986"/>
                  <a:pt x="1090004" y="1060157"/>
                  <a:pt x="1082941" y="1074271"/>
                </a:cubicBezTo>
                <a:cubicBezTo>
                  <a:pt x="1061752" y="1095441"/>
                  <a:pt x="1040563" y="1109555"/>
                  <a:pt x="1019374" y="1109555"/>
                </a:cubicBezTo>
                <a:cubicBezTo>
                  <a:pt x="1019361" y="1109546"/>
                  <a:pt x="1018089" y="1108628"/>
                  <a:pt x="892239" y="1017816"/>
                </a:cubicBezTo>
                <a:cubicBezTo>
                  <a:pt x="892243" y="1017797"/>
                  <a:pt x="892533" y="1016447"/>
                  <a:pt x="913428" y="919019"/>
                </a:cubicBezTo>
                <a:cubicBezTo>
                  <a:pt x="913428" y="918992"/>
                  <a:pt x="913428" y="911948"/>
                  <a:pt x="913428" y="904906"/>
                </a:cubicBezTo>
                <a:cubicBezTo>
                  <a:pt x="920491" y="841394"/>
                  <a:pt x="878113" y="784939"/>
                  <a:pt x="814546" y="770825"/>
                </a:cubicBezTo>
                <a:cubicBezTo>
                  <a:pt x="807483" y="763768"/>
                  <a:pt x="807483" y="763768"/>
                  <a:pt x="800420" y="763768"/>
                </a:cubicBezTo>
                <a:cubicBezTo>
                  <a:pt x="793357" y="763768"/>
                  <a:pt x="786294" y="763768"/>
                  <a:pt x="779230" y="763768"/>
                </a:cubicBezTo>
                <a:cubicBezTo>
                  <a:pt x="772167" y="714370"/>
                  <a:pt x="736852" y="679085"/>
                  <a:pt x="687411" y="664972"/>
                </a:cubicBezTo>
                <a:cubicBezTo>
                  <a:pt x="680357" y="664972"/>
                  <a:pt x="673304" y="664972"/>
                  <a:pt x="673285" y="664972"/>
                </a:cubicBezTo>
                <a:cubicBezTo>
                  <a:pt x="637970" y="657915"/>
                  <a:pt x="609717" y="664972"/>
                  <a:pt x="588528" y="679085"/>
                </a:cubicBezTo>
                <a:cubicBezTo>
                  <a:pt x="574402" y="664972"/>
                  <a:pt x="553213" y="650858"/>
                  <a:pt x="524961" y="650858"/>
                </a:cubicBezTo>
                <a:cubicBezTo>
                  <a:pt x="524931" y="650858"/>
                  <a:pt x="517917" y="650858"/>
                  <a:pt x="517898" y="650858"/>
                </a:cubicBezTo>
                <a:cubicBezTo>
                  <a:pt x="489646" y="643801"/>
                  <a:pt x="461394" y="650858"/>
                  <a:pt x="440204" y="664972"/>
                </a:cubicBezTo>
                <a:cubicBezTo>
                  <a:pt x="419015" y="650858"/>
                  <a:pt x="390763" y="636744"/>
                  <a:pt x="369574" y="636744"/>
                </a:cubicBezTo>
                <a:cubicBezTo>
                  <a:pt x="355448" y="636744"/>
                  <a:pt x="341322" y="636744"/>
                  <a:pt x="327196" y="636744"/>
                </a:cubicBezTo>
                <a:cubicBezTo>
                  <a:pt x="284817" y="650858"/>
                  <a:pt x="256565" y="672028"/>
                  <a:pt x="242439" y="707313"/>
                </a:cubicBezTo>
                <a:cubicBezTo>
                  <a:pt x="242430" y="707310"/>
                  <a:pt x="242003" y="707167"/>
                  <a:pt x="221250" y="700256"/>
                </a:cubicBezTo>
                <a:cubicBezTo>
                  <a:pt x="214188" y="425073"/>
                  <a:pt x="362473" y="142834"/>
                  <a:pt x="362511" y="142762"/>
                </a:cubicBezTo>
                <a:close/>
                <a:moveTo>
                  <a:pt x="1723364" y="112687"/>
                </a:moveTo>
                <a:cubicBezTo>
                  <a:pt x="1743550" y="115333"/>
                  <a:pt x="1760758" y="129886"/>
                  <a:pt x="1766052" y="156347"/>
                </a:cubicBezTo>
                <a:cubicBezTo>
                  <a:pt x="1766054" y="156361"/>
                  <a:pt x="1766355" y="158999"/>
                  <a:pt x="1822529" y="650276"/>
                </a:cubicBezTo>
                <a:cubicBezTo>
                  <a:pt x="1822529" y="678501"/>
                  <a:pt x="1801350" y="706725"/>
                  <a:pt x="1766052" y="706725"/>
                </a:cubicBezTo>
                <a:cubicBezTo>
                  <a:pt x="1766043" y="706725"/>
                  <a:pt x="1765216" y="706725"/>
                  <a:pt x="1688397" y="706725"/>
                </a:cubicBezTo>
                <a:cubicBezTo>
                  <a:pt x="1709572" y="332816"/>
                  <a:pt x="1533148" y="156409"/>
                  <a:pt x="1533086" y="156347"/>
                </a:cubicBezTo>
                <a:cubicBezTo>
                  <a:pt x="1533096" y="156345"/>
                  <a:pt x="1534390" y="156021"/>
                  <a:pt x="1702516" y="114010"/>
                </a:cubicBezTo>
                <a:cubicBezTo>
                  <a:pt x="1709576" y="112246"/>
                  <a:pt x="1716635" y="111805"/>
                  <a:pt x="1723364" y="112687"/>
                </a:cubicBezTo>
                <a:close/>
                <a:moveTo>
                  <a:pt x="216121" y="52882"/>
                </a:moveTo>
                <a:cubicBezTo>
                  <a:pt x="222948" y="53102"/>
                  <a:pt x="229996" y="54864"/>
                  <a:pt x="237043" y="58387"/>
                </a:cubicBezTo>
                <a:cubicBezTo>
                  <a:pt x="237043" y="58387"/>
                  <a:pt x="237043" y="58387"/>
                  <a:pt x="321609" y="107717"/>
                </a:cubicBezTo>
                <a:cubicBezTo>
                  <a:pt x="321609" y="107717"/>
                  <a:pt x="159524" y="410746"/>
                  <a:pt x="173618" y="706726"/>
                </a:cubicBezTo>
                <a:cubicBezTo>
                  <a:pt x="173618" y="706726"/>
                  <a:pt x="173618" y="706726"/>
                  <a:pt x="39721" y="678538"/>
                </a:cubicBezTo>
                <a:cubicBezTo>
                  <a:pt x="11533" y="678538"/>
                  <a:pt x="-9609" y="650349"/>
                  <a:pt x="4485" y="615113"/>
                </a:cubicBezTo>
                <a:cubicBezTo>
                  <a:pt x="4485" y="615113"/>
                  <a:pt x="4485" y="615113"/>
                  <a:pt x="166571" y="86576"/>
                </a:cubicBezTo>
                <a:cubicBezTo>
                  <a:pt x="177142" y="65434"/>
                  <a:pt x="195640" y="52221"/>
                  <a:pt x="216121" y="52882"/>
                </a:cubicBezTo>
                <a:close/>
                <a:moveTo>
                  <a:pt x="811860" y="637"/>
                </a:moveTo>
                <a:cubicBezTo>
                  <a:pt x="827743" y="-1131"/>
                  <a:pt x="843626" y="637"/>
                  <a:pt x="857745" y="7709"/>
                </a:cubicBezTo>
                <a:cubicBezTo>
                  <a:pt x="857763" y="7717"/>
                  <a:pt x="860458" y="8948"/>
                  <a:pt x="1260115" y="191579"/>
                </a:cubicBezTo>
                <a:cubicBezTo>
                  <a:pt x="1281293" y="205723"/>
                  <a:pt x="1302470" y="212795"/>
                  <a:pt x="1316589" y="212795"/>
                </a:cubicBezTo>
                <a:cubicBezTo>
                  <a:pt x="1358938" y="226937"/>
                  <a:pt x="1507151" y="198657"/>
                  <a:pt x="1507185" y="198651"/>
                </a:cubicBezTo>
                <a:cubicBezTo>
                  <a:pt x="1507263" y="198732"/>
                  <a:pt x="1655423" y="354319"/>
                  <a:pt x="1641309" y="679541"/>
                </a:cubicBezTo>
                <a:cubicBezTo>
                  <a:pt x="1641290" y="679545"/>
                  <a:pt x="1639948" y="679833"/>
                  <a:pt x="1542481" y="700757"/>
                </a:cubicBezTo>
                <a:cubicBezTo>
                  <a:pt x="1542454" y="700730"/>
                  <a:pt x="1535433" y="693697"/>
                  <a:pt x="1535422" y="693685"/>
                </a:cubicBezTo>
                <a:cubicBezTo>
                  <a:pt x="1535404" y="693673"/>
                  <a:pt x="1532978" y="691937"/>
                  <a:pt x="1189524" y="446168"/>
                </a:cubicBezTo>
                <a:cubicBezTo>
                  <a:pt x="1189512" y="446159"/>
                  <a:pt x="1187911" y="444983"/>
                  <a:pt x="977750" y="290586"/>
                </a:cubicBezTo>
                <a:cubicBezTo>
                  <a:pt x="977733" y="290578"/>
                  <a:pt x="976153" y="289858"/>
                  <a:pt x="822449" y="219867"/>
                </a:cubicBezTo>
                <a:cubicBezTo>
                  <a:pt x="822435" y="219874"/>
                  <a:pt x="820645" y="220824"/>
                  <a:pt x="582438" y="347161"/>
                </a:cubicBezTo>
                <a:cubicBezTo>
                  <a:pt x="568320" y="361305"/>
                  <a:pt x="547143" y="361305"/>
                  <a:pt x="525965" y="361305"/>
                </a:cubicBezTo>
                <a:cubicBezTo>
                  <a:pt x="490669" y="361305"/>
                  <a:pt x="462433" y="340089"/>
                  <a:pt x="448315" y="311802"/>
                </a:cubicBezTo>
                <a:cubicBezTo>
                  <a:pt x="420078" y="262298"/>
                  <a:pt x="434196" y="198651"/>
                  <a:pt x="483610" y="170363"/>
                </a:cubicBezTo>
                <a:cubicBezTo>
                  <a:pt x="483624" y="170356"/>
                  <a:pt x="484873" y="169694"/>
                  <a:pt x="603616" y="106715"/>
                </a:cubicBezTo>
                <a:cubicBezTo>
                  <a:pt x="603633" y="106706"/>
                  <a:pt x="605286" y="105770"/>
                  <a:pt x="765976" y="14781"/>
                </a:cubicBezTo>
                <a:cubicBezTo>
                  <a:pt x="780094" y="7709"/>
                  <a:pt x="795977" y="2405"/>
                  <a:pt x="811860" y="63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ln>
                <a:solidFill>
                  <a:srgbClr val="505050">
                    <a:alpha val="0"/>
                  </a:srgbClr>
                </a:solidFill>
              </a:ln>
              <a:solidFill>
                <a:srgbClr val="505050"/>
              </a:solidFill>
            </a:endParaRPr>
          </a:p>
        </p:txBody>
      </p:sp>
      <p:sp>
        <p:nvSpPr>
          <p:cNvPr id="48" name="Rectangle 47"/>
          <p:cNvSpPr/>
          <p:nvPr/>
        </p:nvSpPr>
        <p:spPr bwMode="auto">
          <a:xfrm>
            <a:off x="7214627" y="3320062"/>
            <a:ext cx="1188720" cy="1188720"/>
          </a:xfrm>
          <a:prstGeom prst="rect">
            <a:avLst/>
          </a:prstGeom>
          <a:solidFill>
            <a:srgbClr val="FF8C00"/>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smtClean="0">
                <a:solidFill>
                  <a:srgbClr val="FFFFFF"/>
                </a:solidFill>
                <a:ea typeface="Segoe UI" pitchFamily="34" charset="0"/>
                <a:cs typeface="Segoe UI" pitchFamily="34" charset="0"/>
              </a:rPr>
              <a:t>Find</a:t>
            </a:r>
            <a:endParaRPr lang="en-US" kern="0" dirty="0">
              <a:solidFill>
                <a:srgbClr val="FFFFFF"/>
              </a:solidFill>
              <a:ea typeface="Segoe UI" pitchFamily="34" charset="0"/>
              <a:cs typeface="Segoe UI" pitchFamily="34" charset="0"/>
            </a:endParaRPr>
          </a:p>
        </p:txBody>
      </p:sp>
      <p:grpSp>
        <p:nvGrpSpPr>
          <p:cNvPr id="12" name="Group 11"/>
          <p:cNvGrpSpPr/>
          <p:nvPr/>
        </p:nvGrpSpPr>
        <p:grpSpPr>
          <a:xfrm>
            <a:off x="7488598" y="3790151"/>
            <a:ext cx="806431" cy="694939"/>
            <a:chOff x="8783963" y="4448677"/>
            <a:chExt cx="735026" cy="633406"/>
          </a:xfrm>
        </p:grpSpPr>
        <p:grpSp>
          <p:nvGrpSpPr>
            <p:cNvPr id="42" name="Group 41"/>
            <p:cNvGrpSpPr/>
            <p:nvPr/>
          </p:nvGrpSpPr>
          <p:grpSpPr bwMode="black">
            <a:xfrm>
              <a:off x="8783963" y="4448677"/>
              <a:ext cx="735022" cy="633406"/>
              <a:chOff x="5574622" y="922419"/>
              <a:chExt cx="576936" cy="497307"/>
            </a:xfrm>
          </p:grpSpPr>
          <p:sp>
            <p:nvSpPr>
              <p:cNvPr id="52" name="Rectangle 51"/>
              <p:cNvSpPr/>
              <p:nvPr/>
            </p:nvSpPr>
            <p:spPr bwMode="black">
              <a:xfrm>
                <a:off x="5574622" y="922419"/>
                <a:ext cx="576936" cy="360946"/>
              </a:xfrm>
              <a:prstGeom prst="rect">
                <a:avLst/>
              </a:pr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505050">
                      <a:lumMod val="50000"/>
                    </a:srgbClr>
                  </a:solidFill>
                  <a:latin typeface="Segoe Light" pitchFamily="34" charset="0"/>
                </a:endParaRPr>
              </a:p>
            </p:txBody>
          </p:sp>
          <p:sp>
            <p:nvSpPr>
              <p:cNvPr id="53" name="Isosceles Triangle 52"/>
              <p:cNvSpPr/>
              <p:nvPr/>
            </p:nvSpPr>
            <p:spPr bwMode="black">
              <a:xfrm flipV="1">
                <a:off x="5662862" y="1251284"/>
                <a:ext cx="202131" cy="168442"/>
              </a:xfrm>
              <a:prstGeom prst="triangle">
                <a:avLst>
                  <a:gd name="adj" fmla="val 20000"/>
                </a:avLst>
              </a:pr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505050">
                      <a:lumMod val="50000"/>
                    </a:srgbClr>
                  </a:solidFill>
                  <a:latin typeface="Segoe Light" pitchFamily="34" charset="0"/>
                </a:endParaRPr>
              </a:p>
            </p:txBody>
          </p:sp>
        </p:grpSp>
        <p:sp>
          <p:nvSpPr>
            <p:cNvPr id="46" name="TextBox 45"/>
            <p:cNvSpPr txBox="1"/>
            <p:nvPr/>
          </p:nvSpPr>
          <p:spPr bwMode="black">
            <a:xfrm>
              <a:off x="8897555" y="4538634"/>
              <a:ext cx="621434" cy="266499"/>
            </a:xfrm>
            <a:prstGeom prst="rect">
              <a:avLst/>
            </a:prstGeom>
            <a:noFill/>
          </p:spPr>
          <p:txBody>
            <a:bodyPr wrap="square" lIns="0" tIns="0" rIns="0" bIns="0" rtlCol="0">
              <a:spAutoFit/>
            </a:bodyPr>
            <a:lstStyle/>
            <a:p>
              <a:pPr defTabSz="932404"/>
              <a:r>
                <a:rPr lang="en-US" sz="1900" b="1" dirty="0" smtClean="0">
                  <a:solidFill>
                    <a:srgbClr val="FF8C00"/>
                  </a:solidFill>
                </a:rPr>
                <a:t>Q</a:t>
              </a:r>
              <a:r>
                <a:rPr lang="en-US" sz="1900" dirty="0" smtClean="0">
                  <a:solidFill>
                    <a:srgbClr val="FF8C00"/>
                  </a:solidFill>
                </a:rPr>
                <a:t>&amp;</a:t>
              </a:r>
              <a:r>
                <a:rPr lang="en-US" sz="1900" b="1" dirty="0" smtClean="0">
                  <a:solidFill>
                    <a:srgbClr val="FF8C00"/>
                  </a:solidFill>
                </a:rPr>
                <a:t>A</a:t>
              </a:r>
              <a:endParaRPr lang="en-US" sz="1900" spc="-135" dirty="0">
                <a:solidFill>
                  <a:srgbClr val="FF8C00"/>
                </a:solidFill>
                <a:latin typeface="Arial Black" pitchFamily="34" charset="0"/>
                <a:cs typeface="Arial" pitchFamily="34" charset="0"/>
              </a:endParaRPr>
            </a:p>
          </p:txBody>
        </p:sp>
      </p:grpSp>
      <p:sp>
        <p:nvSpPr>
          <p:cNvPr id="49" name="Rectangle 48"/>
          <p:cNvSpPr/>
          <p:nvPr/>
        </p:nvSpPr>
        <p:spPr bwMode="auto">
          <a:xfrm>
            <a:off x="7214627" y="4607195"/>
            <a:ext cx="1188720" cy="1188720"/>
          </a:xfrm>
          <a:prstGeom prst="rect">
            <a:avLst/>
          </a:prstGeom>
          <a:solidFill>
            <a:srgbClr val="FF8C00"/>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smtClean="0">
                <a:solidFill>
                  <a:srgbClr val="FFFFFF"/>
                </a:solidFill>
                <a:ea typeface="Segoe UI" pitchFamily="34" charset="0"/>
                <a:cs typeface="Segoe UI" pitchFamily="34" charset="0"/>
              </a:rPr>
              <a:t>Mobile</a:t>
            </a:r>
            <a:endParaRPr lang="en-US" kern="0" dirty="0">
              <a:solidFill>
                <a:srgbClr val="FFFFFF"/>
              </a:solidFill>
              <a:ea typeface="Segoe UI" pitchFamily="34" charset="0"/>
              <a:cs typeface="Segoe UI" pitchFamily="34" charset="0"/>
            </a:endParaRPr>
          </a:p>
        </p:txBody>
      </p:sp>
      <p:grpSp>
        <p:nvGrpSpPr>
          <p:cNvPr id="14" name="Group 13"/>
          <p:cNvGrpSpPr/>
          <p:nvPr/>
        </p:nvGrpSpPr>
        <p:grpSpPr>
          <a:xfrm>
            <a:off x="7492538" y="5039902"/>
            <a:ext cx="728879" cy="719102"/>
            <a:chOff x="10280016" y="4544833"/>
            <a:chExt cx="728879" cy="719102"/>
          </a:xfrm>
          <a:solidFill>
            <a:schemeClr val="tx1"/>
          </a:solidFill>
        </p:grpSpPr>
        <p:grpSp>
          <p:nvGrpSpPr>
            <p:cNvPr id="58" name="Group 57"/>
            <p:cNvGrpSpPr/>
            <p:nvPr/>
          </p:nvGrpSpPr>
          <p:grpSpPr bwMode="black">
            <a:xfrm>
              <a:off x="10280016" y="4544833"/>
              <a:ext cx="728879" cy="719102"/>
              <a:chOff x="2916435" y="3914152"/>
              <a:chExt cx="930763" cy="918513"/>
            </a:xfrm>
            <a:grpFill/>
          </p:grpSpPr>
          <p:pic>
            <p:nvPicPr>
              <p:cNvPr id="59" name="Picture 58"/>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a:grpFill/>
            </p:spPr>
          </p:pic>
          <p:sp>
            <p:nvSpPr>
              <p:cNvPr id="60"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1440" tIns="45720" rIns="91440" bIns="45720" numCol="1" anchor="t" anchorCtr="0" compatLnSpc="1">
                <a:prstTxWarp prst="textNoShape">
                  <a:avLst/>
                </a:prstTxWarp>
              </a:bodyPr>
              <a:lstStyle/>
              <a:p>
                <a:pPr defTabSz="932404"/>
                <a:endParaRPr lang="en-US" sz="900" dirty="0">
                  <a:solidFill>
                    <a:srgbClr val="FFFFFF"/>
                  </a:solidFill>
                </a:endParaRPr>
              </a:p>
            </p:txBody>
          </p:sp>
        </p:grpSp>
        <p:sp>
          <p:nvSpPr>
            <p:cNvPr id="61" name="Freeform 60"/>
            <p:cNvSpPr/>
            <p:nvPr>
              <p:custDataLst>
                <p:tags r:id="rId2"/>
              </p:custDataLst>
            </p:nvPr>
          </p:nvSpPr>
          <p:spPr>
            <a:xfrm>
              <a:off x="10639372" y="4697518"/>
              <a:ext cx="294872" cy="297203"/>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grpFill/>
            <a:ln w="19050" cap="flat" cmpd="sng" algn="ctr">
              <a:noFill/>
              <a:prstDash val="solid"/>
            </a:ln>
            <a:effectLst/>
          </p:spPr>
          <p:txBody>
            <a:bodyPr rtlCol="0" anchor="ctr"/>
            <a:lstStyle/>
            <a:p>
              <a:pPr algn="ctr" defTabSz="914400">
                <a:defRPr/>
              </a:pPr>
              <a:endParaRPr lang="en-US" kern="0">
                <a:solidFill>
                  <a:sysClr val="window" lastClr="FFFFFF"/>
                </a:solidFill>
                <a:latin typeface="Arial"/>
              </a:endParaRPr>
            </a:p>
          </p:txBody>
        </p:sp>
      </p:grpSp>
      <p:sp>
        <p:nvSpPr>
          <p:cNvPr id="71" name="Rectangle 70"/>
          <p:cNvSpPr/>
          <p:nvPr/>
        </p:nvSpPr>
        <p:spPr bwMode="auto">
          <a:xfrm>
            <a:off x="494900" y="2012516"/>
            <a:ext cx="1188720" cy="1188720"/>
          </a:xfrm>
          <a:prstGeom prst="rect">
            <a:avLst/>
          </a:prstGeom>
          <a:solidFill>
            <a:schemeClr val="accent2"/>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defRPr/>
            </a:pPr>
            <a:r>
              <a:rPr lang="en-US" kern="0" dirty="0" smtClean="0">
                <a:solidFill>
                  <a:srgbClr val="FFFFFF"/>
                </a:solidFill>
                <a:ea typeface="Segoe UI" pitchFamily="34" charset="0"/>
                <a:cs typeface="Segoe UI" pitchFamily="34" charset="0"/>
              </a:rPr>
              <a:t>Discover</a:t>
            </a:r>
            <a:endParaRPr lang="en-US" kern="0" dirty="0">
              <a:solidFill>
                <a:srgbClr val="FFFFFF"/>
              </a:solidFill>
              <a:ea typeface="Segoe UI" pitchFamily="34" charset="0"/>
              <a:cs typeface="Segoe UI" pitchFamily="34" charset="0"/>
            </a:endParaRPr>
          </a:p>
        </p:txBody>
      </p:sp>
      <p:sp>
        <p:nvSpPr>
          <p:cNvPr id="62" name="Freeform 8"/>
          <p:cNvSpPr>
            <a:spLocks noEditPoints="1"/>
          </p:cNvSpPr>
          <p:nvPr/>
        </p:nvSpPr>
        <p:spPr bwMode="black">
          <a:xfrm>
            <a:off x="786405" y="2422758"/>
            <a:ext cx="732520" cy="732329"/>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32404"/>
            <a:endParaRPr lang="en-US" sz="1600">
              <a:solidFill>
                <a:srgbClr val="505050"/>
              </a:solidFill>
            </a:endParaRPr>
          </a:p>
        </p:txBody>
      </p:sp>
      <p:sp>
        <p:nvSpPr>
          <p:cNvPr id="38" name="Rectangle 37"/>
          <p:cNvSpPr/>
          <p:nvPr/>
        </p:nvSpPr>
        <p:spPr bwMode="auto">
          <a:xfrm>
            <a:off x="1810430" y="2026924"/>
            <a:ext cx="3424510" cy="1174312"/>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spcBef>
                <a:spcPts val="2400"/>
              </a:spcBef>
              <a:spcAft>
                <a:spcPct val="0"/>
              </a:spcAft>
              <a:defRPr/>
            </a:pPr>
            <a:r>
              <a:rPr lang="en-US" dirty="0">
                <a:solidFill>
                  <a:srgbClr val="FFFFFF"/>
                </a:solidFill>
              </a:rPr>
              <a:t>Search, access, and transform public and internal data sources with </a:t>
            </a:r>
            <a:r>
              <a:rPr lang="en-US" b="1" dirty="0">
                <a:solidFill>
                  <a:srgbClr val="FFFFFF"/>
                </a:solidFill>
              </a:rPr>
              <a:t>Power </a:t>
            </a:r>
            <a:r>
              <a:rPr lang="en-US" b="1" dirty="0" smtClean="0">
                <a:solidFill>
                  <a:srgbClr val="FFFFFF"/>
                </a:solidFill>
              </a:rPr>
              <a:t>Query</a:t>
            </a:r>
            <a:endParaRPr lang="en-US" kern="0" dirty="0">
              <a:solidFill>
                <a:srgbClr val="FFFFFF"/>
              </a:solidFill>
              <a:ea typeface="Segoe UI" pitchFamily="34" charset="0"/>
              <a:cs typeface="Segoe UI" pitchFamily="34" charset="0"/>
            </a:endParaRPr>
          </a:p>
        </p:txBody>
      </p:sp>
      <p:sp>
        <p:nvSpPr>
          <p:cNvPr id="39" name="Rectangle 38"/>
          <p:cNvSpPr/>
          <p:nvPr/>
        </p:nvSpPr>
        <p:spPr bwMode="auto">
          <a:xfrm>
            <a:off x="8533988" y="2027252"/>
            <a:ext cx="3424510" cy="1173984"/>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Share </a:t>
            </a:r>
            <a:r>
              <a:rPr lang="en-US" dirty="0" smtClean="0">
                <a:solidFill>
                  <a:srgbClr val="FFFFFF"/>
                </a:solidFill>
              </a:rPr>
              <a:t>data views and workbooks refreshable </a:t>
            </a:r>
            <a:r>
              <a:rPr lang="en-US" dirty="0">
                <a:solidFill>
                  <a:srgbClr val="FFFFFF"/>
                </a:solidFill>
              </a:rPr>
              <a:t>from </a:t>
            </a:r>
            <a:r>
              <a:rPr lang="en-US" dirty="0" smtClean="0">
                <a:solidFill>
                  <a:srgbClr val="FFFFFF"/>
                </a:solidFill>
              </a:rPr>
              <a:t>on-premises </a:t>
            </a:r>
            <a:r>
              <a:rPr lang="en-US" dirty="0">
                <a:solidFill>
                  <a:srgbClr val="FFFFFF"/>
                </a:solidFill>
              </a:rPr>
              <a:t>and cloud based data sources, with </a:t>
            </a:r>
            <a:r>
              <a:rPr lang="en-US" b="1" dirty="0">
                <a:solidFill>
                  <a:srgbClr val="FFFFFF"/>
                </a:solidFill>
              </a:rPr>
              <a:t>Power BI </a:t>
            </a:r>
            <a:r>
              <a:rPr lang="en-US" b="1" dirty="0" smtClean="0">
                <a:solidFill>
                  <a:srgbClr val="FFFFFF"/>
                </a:solidFill>
              </a:rPr>
              <a:t>Sites</a:t>
            </a:r>
            <a:endParaRPr lang="en-US" b="1" kern="0" dirty="0">
              <a:solidFill>
                <a:srgbClr val="FFFFFF"/>
              </a:solidFill>
              <a:ea typeface="Segoe UI" pitchFamily="34" charset="0"/>
              <a:cs typeface="Segoe UI" pitchFamily="34" charset="0"/>
            </a:endParaRPr>
          </a:p>
        </p:txBody>
      </p:sp>
      <p:sp>
        <p:nvSpPr>
          <p:cNvPr id="40" name="Rectangle 39"/>
          <p:cNvSpPr/>
          <p:nvPr/>
        </p:nvSpPr>
        <p:spPr bwMode="auto">
          <a:xfrm>
            <a:off x="1810430" y="3329261"/>
            <a:ext cx="3424510" cy="1174312"/>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Easy data modeling and lightning fast in-memory analytics with </a:t>
            </a:r>
            <a:r>
              <a:rPr lang="en-US" b="1" dirty="0">
                <a:solidFill>
                  <a:srgbClr val="FFFFFF"/>
                </a:solidFill>
              </a:rPr>
              <a:t>Power Pivot</a:t>
            </a:r>
          </a:p>
        </p:txBody>
      </p:sp>
      <p:sp>
        <p:nvSpPr>
          <p:cNvPr id="41" name="Rectangle 40"/>
          <p:cNvSpPr/>
          <p:nvPr/>
        </p:nvSpPr>
        <p:spPr bwMode="auto">
          <a:xfrm>
            <a:off x="1810430" y="4641485"/>
            <a:ext cx="3424510" cy="1174312"/>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Bold new interactive data visualizations with </a:t>
            </a:r>
            <a:r>
              <a:rPr lang="en-US" b="1" dirty="0">
                <a:solidFill>
                  <a:srgbClr val="FFFFFF"/>
                </a:solidFill>
              </a:rPr>
              <a:t>Power View </a:t>
            </a:r>
            <a:r>
              <a:rPr lang="en-US" dirty="0">
                <a:solidFill>
                  <a:srgbClr val="FFFFFF"/>
                </a:solidFill>
              </a:rPr>
              <a:t>and </a:t>
            </a:r>
            <a:r>
              <a:rPr lang="en-US" b="1" dirty="0">
                <a:solidFill>
                  <a:srgbClr val="FFFFFF"/>
                </a:solidFill>
              </a:rPr>
              <a:t>Power Map</a:t>
            </a:r>
          </a:p>
        </p:txBody>
      </p:sp>
      <p:sp>
        <p:nvSpPr>
          <p:cNvPr id="50" name="Rectangle 49"/>
          <p:cNvSpPr/>
          <p:nvPr/>
        </p:nvSpPr>
        <p:spPr bwMode="auto">
          <a:xfrm>
            <a:off x="8533988" y="3319972"/>
            <a:ext cx="3424510" cy="1173984"/>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Ask questions and get immediate answers with natural language query</a:t>
            </a:r>
          </a:p>
        </p:txBody>
      </p:sp>
      <p:sp>
        <p:nvSpPr>
          <p:cNvPr id="54" name="Rectangle 53"/>
          <p:cNvSpPr/>
          <p:nvPr/>
        </p:nvSpPr>
        <p:spPr bwMode="auto">
          <a:xfrm>
            <a:off x="1371548" y="6156529"/>
            <a:ext cx="8885289" cy="443595"/>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algn="ctr" defTabSz="932290" fontAlgn="base">
              <a:lnSpc>
                <a:spcPct val="90000"/>
              </a:lnSpc>
              <a:spcBef>
                <a:spcPct val="0"/>
              </a:spcBef>
              <a:spcAft>
                <a:spcPct val="0"/>
              </a:spcAft>
              <a:defRPr/>
            </a:pPr>
            <a:r>
              <a:rPr lang="en-US" sz="2400" kern="0" dirty="0" smtClean="0">
                <a:solidFill>
                  <a:srgbClr val="FFFFFF"/>
                </a:solidFill>
                <a:ea typeface="Segoe UI" pitchFamily="34" charset="0"/>
                <a:cs typeface="Segoe UI" pitchFamily="34" charset="0"/>
              </a:rPr>
              <a:t>Scalable  |  Manageable  |  Trusted  </a:t>
            </a:r>
            <a:endParaRPr lang="en-US" sz="2400" kern="0" dirty="0">
              <a:solidFill>
                <a:srgbClr val="FFFFFF"/>
              </a:solidFill>
              <a:ea typeface="Segoe UI" pitchFamily="34" charset="0"/>
              <a:cs typeface="Segoe UI" pitchFamily="34" charset="0"/>
            </a:endParaRPr>
          </a:p>
        </p:txBody>
      </p:sp>
      <p:sp>
        <p:nvSpPr>
          <p:cNvPr id="51" name="Rectangle 50"/>
          <p:cNvSpPr/>
          <p:nvPr/>
        </p:nvSpPr>
        <p:spPr bwMode="auto">
          <a:xfrm>
            <a:off x="8528681" y="4612796"/>
            <a:ext cx="3424510" cy="1173984"/>
          </a:xfrm>
          <a:prstGeom prst="rect">
            <a:avLst/>
          </a:prstGeom>
          <a:solidFill>
            <a:schemeClr val="bg2"/>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Mobile access </a:t>
            </a:r>
            <a:r>
              <a:rPr lang="en-US" dirty="0" smtClean="0">
                <a:solidFill>
                  <a:srgbClr val="FFFFFF"/>
                </a:solidFill>
              </a:rPr>
              <a:t>through </a:t>
            </a:r>
            <a:r>
              <a:rPr lang="en-US" dirty="0">
                <a:solidFill>
                  <a:srgbClr val="FFFFFF"/>
                </a:solidFill>
              </a:rPr>
              <a:t>HTML5 </a:t>
            </a:r>
            <a:r>
              <a:rPr lang="en-US" dirty="0" smtClean="0">
                <a:solidFill>
                  <a:srgbClr val="FFFFFF"/>
                </a:solidFill>
              </a:rPr>
              <a:t>and </a:t>
            </a:r>
            <a:r>
              <a:rPr lang="en-US" dirty="0">
                <a:solidFill>
                  <a:srgbClr val="FFFFFF"/>
                </a:solidFill>
              </a:rPr>
              <a:t>touch optimized </a:t>
            </a:r>
            <a:r>
              <a:rPr lang="en-US" dirty="0" smtClean="0">
                <a:solidFill>
                  <a:srgbClr val="FFFFFF"/>
                </a:solidFill>
              </a:rPr>
              <a:t>apps </a:t>
            </a:r>
            <a:r>
              <a:rPr lang="en-US" dirty="0">
                <a:solidFill>
                  <a:srgbClr val="FFFFFF"/>
                </a:solidFill>
              </a:rPr>
              <a:t>for </a:t>
            </a:r>
            <a:r>
              <a:rPr lang="en-US" dirty="0" smtClean="0">
                <a:solidFill>
                  <a:srgbClr val="FFFFFF"/>
                </a:solidFill>
              </a:rPr>
              <a:t>Windows 8, RT and </a:t>
            </a:r>
            <a:r>
              <a:rPr lang="en-US" dirty="0" err="1" smtClean="0">
                <a:solidFill>
                  <a:srgbClr val="FFFFFF"/>
                </a:solidFill>
              </a:rPr>
              <a:t>iOS</a:t>
            </a:r>
            <a:r>
              <a:rPr lang="en-US" dirty="0" smtClean="0">
                <a:solidFill>
                  <a:srgbClr val="FFFFFF"/>
                </a:solidFill>
              </a:rPr>
              <a:t> tablets</a:t>
            </a:r>
            <a:endParaRPr lang="en-US" kern="0" dirty="0">
              <a:solidFill>
                <a:srgbClr val="FFFFFF"/>
              </a:solidFill>
              <a:ea typeface="Segoe UI" pitchFamily="34" charset="0"/>
              <a:cs typeface="Segoe UI" pitchFamily="34" charset="0"/>
            </a:endParaRPr>
          </a:p>
        </p:txBody>
      </p:sp>
      <p:sp>
        <p:nvSpPr>
          <p:cNvPr id="55" name="Cross 54"/>
          <p:cNvSpPr/>
          <p:nvPr/>
        </p:nvSpPr>
        <p:spPr bwMode="auto">
          <a:xfrm>
            <a:off x="5920857" y="3256156"/>
            <a:ext cx="706534" cy="705997"/>
          </a:xfrm>
          <a:prstGeom prst="plus">
            <a:avLst>
              <a:gd name="adj" fmla="val 40783"/>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1205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v-abb\AppData\Local\Microsoft\Windows\Temporary Internet Files\Content.Outlook\88GUBW63\MSIT08_Freb+Pearl_01_sans_people_Original-Server_V2 (2).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1"/>
            <a:ext cx="5486400" cy="69945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0" y="472653"/>
            <a:ext cx="5486399" cy="3246121"/>
          </a:xfrm>
          <a:prstGeom prst="rect">
            <a:avLst/>
          </a:prstGeom>
          <a:solidFill>
            <a:schemeClr val="bg2">
              <a:lumMod val="50000"/>
              <a:lumOff val="50000"/>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4" tIns="146252" rIns="182814" bIns="146252" numCol="1" spcCol="0" rtlCol="0" fromWordArt="0" anchor="t" anchorCtr="0" forceAA="0" compatLnSpc="1">
            <a:prstTxWarp prst="textNoShape">
              <a:avLst/>
            </a:prstTxWarp>
            <a:noAutofit/>
          </a:bodyPr>
          <a:lstStyle/>
          <a:p>
            <a:pPr defTabSz="932133" fontAlgn="base">
              <a:lnSpc>
                <a:spcPct val="90000"/>
              </a:lnSpc>
              <a:spcBef>
                <a:spcPct val="0"/>
              </a:spcBef>
              <a:spcAft>
                <a:spcPts val="1200"/>
              </a:spcAft>
            </a:pPr>
            <a:r>
              <a:rPr lang="en-US" sz="7200" dirty="0" smtClean="0">
                <a:gradFill>
                  <a:gsLst>
                    <a:gs pos="0">
                      <a:srgbClr val="FFFFFF"/>
                    </a:gs>
                    <a:gs pos="100000">
                      <a:srgbClr val="FFFFFF"/>
                    </a:gs>
                  </a:gsLst>
                  <a:lin ang="5400000" scaled="0"/>
                </a:gradFill>
                <a:latin typeface="+mj-lt"/>
                <a:ea typeface="Segoe UI" pitchFamily="34" charset="0"/>
                <a:cs typeface="Segoe UI" pitchFamily="34" charset="0"/>
              </a:rPr>
              <a:t>Platform for Hybrid Cloud </a:t>
            </a:r>
            <a:endParaRPr lang="en-US" sz="72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 name="Text Placeholder 6"/>
          <p:cNvSpPr txBox="1">
            <a:spLocks/>
          </p:cNvSpPr>
          <p:nvPr/>
        </p:nvSpPr>
        <p:spPr>
          <a:xfrm>
            <a:off x="5684838" y="373065"/>
            <a:ext cx="6477000" cy="4305715"/>
          </a:xfrm>
          <a:prstGeom prst="rect">
            <a:avLst/>
          </a:prstGeom>
        </p:spPr>
        <p:txBody>
          <a:bodyPr wrap="square" lIns="0" tIns="45681" rIns="0" bIns="45681"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4400" dirty="0" smtClean="0">
                <a:gradFill>
                  <a:gsLst>
                    <a:gs pos="1250">
                      <a:schemeClr val="tx1"/>
                    </a:gs>
                    <a:gs pos="99000">
                      <a:schemeClr val="tx1"/>
                    </a:gs>
                  </a:gsLst>
                  <a:lin ang="5400000" scaled="0"/>
                </a:gradFill>
              </a:rPr>
              <a:t>Hybrid Cloud Solutions</a:t>
            </a:r>
            <a:endParaRPr lang="en-US" sz="4400" dirty="0">
              <a:gradFill>
                <a:gsLst>
                  <a:gs pos="1250">
                    <a:schemeClr val="tx1"/>
                  </a:gs>
                  <a:gs pos="99000">
                    <a:schemeClr val="tx1"/>
                  </a:gs>
                </a:gsLst>
                <a:lin ang="5400000" scaled="0"/>
              </a:gradFill>
            </a:endParaRPr>
          </a:p>
          <a:p>
            <a:pPr marL="0" indent="0">
              <a:lnSpc>
                <a:spcPct val="100000"/>
              </a:lnSpc>
              <a:spcBef>
                <a:spcPts val="600"/>
              </a:spcBef>
              <a:spcAft>
                <a:spcPts val="600"/>
              </a:spcAft>
              <a:buNone/>
            </a:pPr>
            <a:r>
              <a:rPr lang="en-US" sz="2000" dirty="0" smtClean="0"/>
              <a:t>Enable new hybrid scenarios like cloud backup and </a:t>
            </a:r>
            <a:br>
              <a:rPr lang="en-US" sz="2000" dirty="0" smtClean="0"/>
            </a:br>
            <a:r>
              <a:rPr lang="en-US" sz="2000" dirty="0" smtClean="0"/>
              <a:t>cloud DR to reduce costs and improve on-premises DR</a:t>
            </a:r>
            <a:endParaRPr lang="en-US" sz="2000" dirty="0"/>
          </a:p>
          <a:p>
            <a:pPr marL="0" indent="0">
              <a:spcBef>
                <a:spcPts val="1200"/>
              </a:spcBef>
              <a:buNone/>
            </a:pPr>
            <a:r>
              <a:rPr lang="en-US" sz="4400" dirty="0" smtClean="0">
                <a:gradFill>
                  <a:gsLst>
                    <a:gs pos="1250">
                      <a:schemeClr val="tx1"/>
                    </a:gs>
                    <a:gs pos="99000">
                      <a:schemeClr val="tx1"/>
                    </a:gs>
                  </a:gsLst>
                  <a:lin ang="5400000" scaled="0"/>
                </a:gradFill>
              </a:rPr>
              <a:t>Easy On-Ramp to Cloud</a:t>
            </a:r>
            <a:endParaRPr lang="en-US" sz="4400" dirty="0">
              <a:gradFill>
                <a:gsLst>
                  <a:gs pos="1250">
                    <a:schemeClr val="tx1"/>
                  </a:gs>
                  <a:gs pos="99000">
                    <a:schemeClr val="tx1"/>
                  </a:gs>
                </a:gsLst>
                <a:lin ang="5400000" scaled="0"/>
              </a:gradFill>
            </a:endParaRPr>
          </a:p>
          <a:p>
            <a:pPr marL="0" indent="0">
              <a:spcAft>
                <a:spcPts val="600"/>
              </a:spcAft>
              <a:buNone/>
            </a:pPr>
            <a:r>
              <a:rPr lang="en-US" sz="2000" dirty="0" smtClean="0"/>
              <a:t>Easily migrate and run SQL Server in the cloud to gain benefits of cloud computing</a:t>
            </a:r>
          </a:p>
          <a:p>
            <a:pPr marL="0" indent="0">
              <a:spcBef>
                <a:spcPts val="1200"/>
              </a:spcBef>
              <a:buNone/>
            </a:pPr>
            <a:r>
              <a:rPr lang="en-US" sz="4400" dirty="0" smtClean="0">
                <a:gradFill>
                  <a:gsLst>
                    <a:gs pos="1250">
                      <a:schemeClr val="tx1"/>
                    </a:gs>
                    <a:gs pos="99000">
                      <a:schemeClr val="tx1"/>
                    </a:gs>
                  </a:gsLst>
                  <a:lin ang="5400000" scaled="0"/>
                </a:gradFill>
              </a:rPr>
              <a:t>Complete &amp; Consistent</a:t>
            </a:r>
            <a:endParaRPr lang="en-US" sz="4400" dirty="0">
              <a:gradFill>
                <a:gsLst>
                  <a:gs pos="1250">
                    <a:schemeClr val="tx1"/>
                  </a:gs>
                  <a:gs pos="99000">
                    <a:schemeClr val="tx1"/>
                  </a:gs>
                </a:gsLst>
                <a:lin ang="5400000" scaled="0"/>
              </a:gradFill>
            </a:endParaRPr>
          </a:p>
          <a:p>
            <a:pPr marL="0" indent="0">
              <a:spcAft>
                <a:spcPts val="600"/>
              </a:spcAft>
              <a:buNone/>
            </a:pPr>
            <a:r>
              <a:rPr lang="en-US" sz="2000" dirty="0" smtClean="0"/>
              <a:t>Deploy a complete and consistent data platform from on-premises to cloud</a:t>
            </a:r>
            <a:endParaRPr lang="en-US" sz="4400"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308801151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Hybrid Cloud Solutions</a:t>
            </a:r>
            <a:endParaRPr lang="en-US" sz="3200" dirty="0"/>
          </a:p>
        </p:txBody>
      </p:sp>
      <p:sp>
        <p:nvSpPr>
          <p:cNvPr id="65" name="Rectangle 64"/>
          <p:cNvSpPr/>
          <p:nvPr/>
        </p:nvSpPr>
        <p:spPr bwMode="auto">
          <a:xfrm>
            <a:off x="2286002" y="1336675"/>
            <a:ext cx="3200400" cy="1664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IN" sz="1600" dirty="0" smtClean="0">
                <a:ln>
                  <a:solidFill>
                    <a:schemeClr val="bg1">
                      <a:alpha val="0"/>
                    </a:schemeClr>
                  </a:solidFill>
                </a:ln>
                <a:solidFill>
                  <a:schemeClr val="tx1"/>
                </a:solidFill>
                <a:ea typeface="Segoe UI" pitchFamily="34" charset="0"/>
                <a:cs typeface="Segoe UI" pitchFamily="34" charset="0"/>
              </a:rPr>
              <a:t>Manual or Automatic</a:t>
            </a:r>
            <a:endParaRPr lang="en-IN" sz="1600" dirty="0">
              <a:ln>
                <a:solidFill>
                  <a:schemeClr val="bg1">
                    <a:alpha val="0"/>
                  </a:schemeClr>
                </a:solidFill>
              </a:ln>
              <a:solidFill>
                <a:schemeClr val="tx1"/>
              </a:solidFill>
              <a:ea typeface="Segoe UI" pitchFamily="34" charset="0"/>
              <a:cs typeface="Segoe UI" pitchFamily="34" charset="0"/>
            </a:endParaRPr>
          </a:p>
          <a:p>
            <a:pPr defTabSz="932133" fontAlgn="base">
              <a:spcAft>
                <a:spcPts val="1200"/>
              </a:spcAft>
            </a:pPr>
            <a:r>
              <a:rPr lang="en-IN" sz="1600" dirty="0" smtClean="0">
                <a:ln>
                  <a:solidFill>
                    <a:schemeClr val="bg1">
                      <a:alpha val="0"/>
                    </a:schemeClr>
                  </a:solidFill>
                </a:ln>
                <a:solidFill>
                  <a:schemeClr val="tx1"/>
                </a:solidFill>
                <a:ea typeface="Segoe UI" pitchFamily="34" charset="0"/>
                <a:cs typeface="Segoe UI" pitchFamily="34" charset="0"/>
              </a:rPr>
              <a:t>At </a:t>
            </a:r>
            <a:r>
              <a:rPr lang="en-IN" sz="1600" dirty="0">
                <a:ln>
                  <a:solidFill>
                    <a:schemeClr val="bg1">
                      <a:alpha val="0"/>
                    </a:schemeClr>
                  </a:solidFill>
                </a:ln>
                <a:solidFill>
                  <a:schemeClr val="tx1"/>
                </a:solidFill>
                <a:ea typeface="Segoe UI" pitchFamily="34" charset="0"/>
                <a:cs typeface="Segoe UI" pitchFamily="34" charset="0"/>
              </a:rPr>
              <a:t>an instance </a:t>
            </a:r>
            <a:r>
              <a:rPr lang="en-IN" sz="1600" dirty="0" smtClean="0">
                <a:ln>
                  <a:solidFill>
                    <a:schemeClr val="bg1">
                      <a:alpha val="0"/>
                    </a:schemeClr>
                  </a:solidFill>
                </a:ln>
                <a:solidFill>
                  <a:schemeClr val="tx1"/>
                </a:solidFill>
                <a:ea typeface="Segoe UI" pitchFamily="34" charset="0"/>
                <a:cs typeface="Segoe UI" pitchFamily="34" charset="0"/>
              </a:rPr>
              <a:t>level with point in time restore</a:t>
            </a:r>
          </a:p>
          <a:p>
            <a:pPr defTabSz="932133" fontAlgn="base">
              <a:spcAft>
                <a:spcPts val="1200"/>
              </a:spcAft>
            </a:pPr>
            <a:r>
              <a:rPr lang="en-IN" sz="1600" dirty="0" smtClean="0">
                <a:ln>
                  <a:solidFill>
                    <a:schemeClr val="bg1">
                      <a:alpha val="0"/>
                    </a:schemeClr>
                  </a:solidFill>
                </a:ln>
                <a:solidFill>
                  <a:schemeClr val="tx1"/>
                </a:solidFill>
                <a:ea typeface="Segoe UI" pitchFamily="34" charset="0"/>
                <a:cs typeface="Segoe UI" pitchFamily="34" charset="0"/>
              </a:rPr>
              <a:t>Measures DB usage patterns to set backup frequency</a:t>
            </a:r>
            <a:endParaRPr lang="en-IN" sz="1600" dirty="0">
              <a:ln>
                <a:solidFill>
                  <a:schemeClr val="bg1">
                    <a:alpha val="0"/>
                  </a:schemeClr>
                </a:solidFill>
              </a:ln>
              <a:solidFill>
                <a:schemeClr val="tx1"/>
              </a:solidFill>
              <a:ea typeface="Segoe UI" pitchFamily="34" charset="0"/>
              <a:cs typeface="Segoe UI" pitchFamily="34" charset="0"/>
            </a:endParaRPr>
          </a:p>
        </p:txBody>
      </p:sp>
      <p:sp>
        <p:nvSpPr>
          <p:cNvPr id="71" name="Rectangle 70"/>
          <p:cNvSpPr/>
          <p:nvPr/>
        </p:nvSpPr>
        <p:spPr bwMode="auto">
          <a:xfrm>
            <a:off x="2286002" y="3089212"/>
            <a:ext cx="3200400" cy="1664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IN" sz="1600" dirty="0" smtClean="0">
                <a:ln>
                  <a:solidFill>
                    <a:schemeClr val="bg1">
                      <a:alpha val="0"/>
                    </a:schemeClr>
                  </a:solidFill>
                </a:ln>
                <a:solidFill>
                  <a:schemeClr val="tx1"/>
                </a:solidFill>
                <a:ea typeface="Segoe UI" pitchFamily="34" charset="0"/>
                <a:cs typeface="Segoe UI" pitchFamily="34" charset="0"/>
              </a:rPr>
              <a:t>Fast </a:t>
            </a:r>
            <a:r>
              <a:rPr lang="en-IN" sz="1600" dirty="0">
                <a:ln>
                  <a:solidFill>
                    <a:schemeClr val="bg1">
                      <a:alpha val="0"/>
                    </a:schemeClr>
                  </a:solidFill>
                </a:ln>
                <a:solidFill>
                  <a:schemeClr val="tx1"/>
                </a:solidFill>
                <a:ea typeface="Segoe UI" pitchFamily="34" charset="0"/>
                <a:cs typeface="Segoe UI" pitchFamily="34" charset="0"/>
              </a:rPr>
              <a:t>disaster </a:t>
            </a:r>
            <a:r>
              <a:rPr lang="en-IN" sz="1600" dirty="0" smtClean="0">
                <a:ln>
                  <a:solidFill>
                    <a:schemeClr val="bg1">
                      <a:alpha val="0"/>
                    </a:schemeClr>
                  </a:solidFill>
                </a:ln>
                <a:solidFill>
                  <a:schemeClr val="tx1"/>
                </a:solidFill>
                <a:ea typeface="Segoe UI" pitchFamily="34" charset="0"/>
                <a:cs typeface="Segoe UI" pitchFamily="34" charset="0"/>
              </a:rPr>
              <a:t>recovery (low RTO)</a:t>
            </a:r>
            <a:endParaRPr lang="en-IN" sz="1600" dirty="0">
              <a:ln>
                <a:solidFill>
                  <a:schemeClr val="bg1">
                    <a:alpha val="0"/>
                  </a:schemeClr>
                </a:solidFill>
              </a:ln>
              <a:solidFill>
                <a:schemeClr val="tx1"/>
              </a:solidFill>
              <a:ea typeface="Segoe UI" pitchFamily="34" charset="0"/>
              <a:cs typeface="Segoe UI" pitchFamily="34" charset="0"/>
            </a:endParaRPr>
          </a:p>
          <a:p>
            <a:pPr defTabSz="932133" fontAlgn="base">
              <a:spcAft>
                <a:spcPts val="1200"/>
              </a:spcAft>
            </a:pPr>
            <a:r>
              <a:rPr lang="en-IN" sz="1600" dirty="0">
                <a:ln>
                  <a:solidFill>
                    <a:schemeClr val="bg1">
                      <a:alpha val="0"/>
                    </a:schemeClr>
                  </a:solidFill>
                </a:ln>
                <a:solidFill>
                  <a:schemeClr val="tx1"/>
                </a:solidFill>
                <a:ea typeface="Segoe UI" pitchFamily="34" charset="0"/>
                <a:cs typeface="Segoe UI" pitchFamily="34" charset="0"/>
              </a:rPr>
              <a:t>Easy to </a:t>
            </a:r>
            <a:r>
              <a:rPr lang="en-IN" sz="1600" dirty="0" smtClean="0">
                <a:ln>
                  <a:solidFill>
                    <a:schemeClr val="bg1">
                      <a:alpha val="0"/>
                    </a:schemeClr>
                  </a:solidFill>
                </a:ln>
                <a:solidFill>
                  <a:schemeClr val="tx1"/>
                </a:solidFill>
                <a:ea typeface="Segoe UI" pitchFamily="34" charset="0"/>
                <a:cs typeface="Segoe UI" pitchFamily="34" charset="0"/>
              </a:rPr>
              <a:t>deploy &amp; manage</a:t>
            </a:r>
            <a:endParaRPr lang="en-IN" sz="1600" dirty="0">
              <a:ln>
                <a:solidFill>
                  <a:schemeClr val="bg1">
                    <a:alpha val="0"/>
                  </a:schemeClr>
                </a:solidFill>
              </a:ln>
              <a:solidFill>
                <a:schemeClr val="tx1"/>
              </a:solidFill>
              <a:ea typeface="Segoe UI" pitchFamily="34" charset="0"/>
              <a:cs typeface="Segoe UI" pitchFamily="34" charset="0"/>
            </a:endParaRPr>
          </a:p>
        </p:txBody>
      </p:sp>
      <p:sp>
        <p:nvSpPr>
          <p:cNvPr id="73" name="Rectangle 72"/>
          <p:cNvSpPr/>
          <p:nvPr/>
        </p:nvSpPr>
        <p:spPr bwMode="auto">
          <a:xfrm>
            <a:off x="2286002" y="4841749"/>
            <a:ext cx="3200400" cy="1664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IN" sz="1600" dirty="0" smtClean="0">
                <a:ln>
                  <a:solidFill>
                    <a:schemeClr val="bg1">
                      <a:alpha val="0"/>
                    </a:schemeClr>
                  </a:solidFill>
                </a:ln>
                <a:solidFill>
                  <a:schemeClr val="tx1"/>
                </a:solidFill>
                <a:ea typeface="Segoe UI" pitchFamily="34" charset="0"/>
                <a:cs typeface="Segoe UI" pitchFamily="34" charset="0"/>
              </a:rPr>
              <a:t>Cloud bursting</a:t>
            </a:r>
            <a:endParaRPr lang="en-IN" sz="1600" dirty="0">
              <a:ln>
                <a:solidFill>
                  <a:schemeClr val="bg1">
                    <a:alpha val="0"/>
                  </a:schemeClr>
                </a:solidFill>
              </a:ln>
              <a:solidFill>
                <a:schemeClr val="tx1"/>
              </a:solidFill>
              <a:ea typeface="Segoe UI" pitchFamily="34" charset="0"/>
              <a:cs typeface="Segoe UI" pitchFamily="34" charset="0"/>
            </a:endParaRPr>
          </a:p>
          <a:p>
            <a:pPr defTabSz="932133" fontAlgn="base">
              <a:spcAft>
                <a:spcPts val="1200"/>
              </a:spcAft>
            </a:pPr>
            <a:r>
              <a:rPr lang="en-IN" sz="1600" dirty="0">
                <a:ln>
                  <a:solidFill>
                    <a:schemeClr val="bg1">
                      <a:alpha val="0"/>
                    </a:schemeClr>
                  </a:solidFill>
                </a:ln>
                <a:solidFill>
                  <a:schemeClr val="tx1"/>
                </a:solidFill>
                <a:ea typeface="Segoe UI" pitchFamily="34" charset="0"/>
                <a:cs typeface="Segoe UI" pitchFamily="34" charset="0"/>
              </a:rPr>
              <a:t>Greater global reach</a:t>
            </a:r>
          </a:p>
          <a:p>
            <a:pPr defTabSz="932133" fontAlgn="base">
              <a:spcAft>
                <a:spcPts val="1200"/>
              </a:spcAft>
            </a:pPr>
            <a:r>
              <a:rPr lang="en-IN" sz="1600" dirty="0">
                <a:ln>
                  <a:solidFill>
                    <a:schemeClr val="bg1">
                      <a:alpha val="0"/>
                    </a:schemeClr>
                  </a:solidFill>
                </a:ln>
                <a:solidFill>
                  <a:schemeClr val="tx1"/>
                </a:solidFill>
                <a:ea typeface="Segoe UI" pitchFamily="34" charset="0"/>
                <a:cs typeface="Segoe UI" pitchFamily="34" charset="0"/>
              </a:rPr>
              <a:t>Better isolation of internal assets</a:t>
            </a:r>
          </a:p>
        </p:txBody>
      </p:sp>
      <p:sp>
        <p:nvSpPr>
          <p:cNvPr id="74" name="Rectangle 73"/>
          <p:cNvSpPr/>
          <p:nvPr/>
        </p:nvSpPr>
        <p:spPr bwMode="auto">
          <a:xfrm>
            <a:off x="457202" y="1336675"/>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Simplified Cloud </a:t>
            </a:r>
            <a:r>
              <a:rPr lang="en-US" sz="2000" dirty="0">
                <a:ln>
                  <a:solidFill>
                    <a:schemeClr val="bg1">
                      <a:alpha val="0"/>
                    </a:schemeClr>
                  </a:solidFill>
                </a:ln>
                <a:solidFill>
                  <a:schemeClr val="tx1"/>
                </a:solidFill>
                <a:ea typeface="Segoe UI" pitchFamily="34" charset="0"/>
                <a:cs typeface="Segoe UI" pitchFamily="34" charset="0"/>
              </a:rPr>
              <a:t>Backup </a:t>
            </a:r>
          </a:p>
        </p:txBody>
      </p:sp>
      <p:sp>
        <p:nvSpPr>
          <p:cNvPr id="75" name="Rectangle 74"/>
          <p:cNvSpPr/>
          <p:nvPr/>
        </p:nvSpPr>
        <p:spPr bwMode="auto">
          <a:xfrm>
            <a:off x="457202" y="3089212"/>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a:ln>
                  <a:solidFill>
                    <a:schemeClr val="bg1">
                      <a:alpha val="0"/>
                    </a:schemeClr>
                  </a:solidFill>
                </a:ln>
                <a:solidFill>
                  <a:schemeClr val="tx1"/>
                </a:solidFill>
                <a:ea typeface="Segoe UI" pitchFamily="34" charset="0"/>
                <a:cs typeface="Segoe UI" pitchFamily="34" charset="0"/>
              </a:rPr>
              <a:t>Cloud </a:t>
            </a:r>
            <a:r>
              <a:rPr lang="en-US" sz="2000" dirty="0" smtClean="0">
                <a:ln>
                  <a:solidFill>
                    <a:schemeClr val="bg1">
                      <a:alpha val="0"/>
                    </a:schemeClr>
                  </a:solidFill>
                </a:ln>
                <a:solidFill>
                  <a:schemeClr val="tx1"/>
                </a:solidFill>
                <a:ea typeface="Segoe UI" pitchFamily="34" charset="0"/>
                <a:cs typeface="Segoe UI" pitchFamily="34" charset="0"/>
              </a:rPr>
              <a:t>Disaster Recovery </a:t>
            </a:r>
            <a:endParaRPr lang="en-US" sz="2000" dirty="0">
              <a:ln>
                <a:solidFill>
                  <a:schemeClr val="bg1">
                    <a:alpha val="0"/>
                  </a:schemeClr>
                </a:solidFill>
              </a:ln>
              <a:solidFill>
                <a:schemeClr val="tx1"/>
              </a:solidFill>
              <a:ea typeface="Segoe UI" pitchFamily="34" charset="0"/>
              <a:cs typeface="Segoe UI" pitchFamily="34" charset="0"/>
            </a:endParaRPr>
          </a:p>
        </p:txBody>
      </p:sp>
      <p:sp>
        <p:nvSpPr>
          <p:cNvPr id="76" name="Rectangle 75"/>
          <p:cNvSpPr/>
          <p:nvPr/>
        </p:nvSpPr>
        <p:spPr bwMode="auto">
          <a:xfrm>
            <a:off x="457202" y="4841749"/>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45720" bIns="45720"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a:ln>
                  <a:solidFill>
                    <a:schemeClr val="bg1">
                      <a:alpha val="0"/>
                    </a:schemeClr>
                  </a:solidFill>
                </a:ln>
                <a:solidFill>
                  <a:schemeClr val="tx1"/>
                </a:solidFill>
                <a:ea typeface="Segoe UI" pitchFamily="34" charset="0"/>
                <a:cs typeface="Segoe UI" pitchFamily="34" charset="0"/>
              </a:rPr>
              <a:t>Extend </a:t>
            </a:r>
            <a:br>
              <a:rPr lang="en-US" sz="2000" dirty="0">
                <a:ln>
                  <a:solidFill>
                    <a:schemeClr val="bg1">
                      <a:alpha val="0"/>
                    </a:schemeClr>
                  </a:solidFill>
                </a:ln>
                <a:solidFill>
                  <a:schemeClr val="tx1"/>
                </a:solidFill>
                <a:ea typeface="Segoe UI" pitchFamily="34" charset="0"/>
                <a:cs typeface="Segoe UI" pitchFamily="34" charset="0"/>
              </a:rPr>
            </a:br>
            <a:r>
              <a:rPr lang="en-US" sz="2000" dirty="0">
                <a:ln>
                  <a:solidFill>
                    <a:schemeClr val="bg1">
                      <a:alpha val="0"/>
                    </a:schemeClr>
                  </a:solidFill>
                </a:ln>
                <a:solidFill>
                  <a:schemeClr val="tx1"/>
                </a:solidFill>
                <a:ea typeface="Segoe UI" pitchFamily="34" charset="0"/>
                <a:cs typeface="Segoe UI" pitchFamily="34" charset="0"/>
              </a:rPr>
              <a:t>On-</a:t>
            </a:r>
            <a:r>
              <a:rPr lang="en-US" sz="2000" dirty="0" err="1">
                <a:ln>
                  <a:solidFill>
                    <a:schemeClr val="bg1">
                      <a:alpha val="0"/>
                    </a:schemeClr>
                  </a:solidFill>
                </a:ln>
                <a:solidFill>
                  <a:schemeClr val="tx1"/>
                </a:solidFill>
                <a:ea typeface="Segoe UI" pitchFamily="34" charset="0"/>
                <a:cs typeface="Segoe UI" pitchFamily="34" charset="0"/>
              </a:rPr>
              <a:t>Prem</a:t>
            </a:r>
            <a:r>
              <a:rPr lang="en-US" sz="2000" dirty="0">
                <a:ln>
                  <a:solidFill>
                    <a:schemeClr val="bg1">
                      <a:alpha val="0"/>
                    </a:schemeClr>
                  </a:solidFill>
                </a:ln>
                <a:solidFill>
                  <a:schemeClr val="tx1"/>
                </a:solidFill>
                <a:ea typeface="Segoe UI" pitchFamily="34" charset="0"/>
                <a:cs typeface="Segoe UI" pitchFamily="34" charset="0"/>
              </a:rPr>
              <a:t> Apps</a:t>
            </a:r>
          </a:p>
        </p:txBody>
      </p:sp>
      <p:sp>
        <p:nvSpPr>
          <p:cNvPr id="48" name="Freeform 74"/>
          <p:cNvSpPr>
            <a:spLocks noEditPoints="1"/>
          </p:cNvSpPr>
          <p:nvPr/>
        </p:nvSpPr>
        <p:spPr bwMode="black">
          <a:xfrm>
            <a:off x="1561211" y="2365587"/>
            <a:ext cx="643666" cy="550588"/>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pic>
        <p:nvPicPr>
          <p:cNvPr id="49" name="Picture 2" descr="C:\Users\chrisw\Desktop\Cloud Services 3.png"/>
          <p:cNvPicPr>
            <a:picLocks noChangeAspect="1" noChangeArrowheads="1"/>
          </p:cNvPicPr>
          <p:nvPr/>
        </p:nvPicPr>
        <p:blipFill>
          <a:blip r:embed="rId19" cstate="email">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300658" y="4064532"/>
            <a:ext cx="904219" cy="623474"/>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p:cNvGrpSpPr/>
          <p:nvPr/>
        </p:nvGrpSpPr>
        <p:grpSpPr>
          <a:xfrm>
            <a:off x="1188791" y="5734473"/>
            <a:ext cx="936080" cy="611113"/>
            <a:chOff x="7053569" y="5793790"/>
            <a:chExt cx="936080" cy="611113"/>
          </a:xfrm>
        </p:grpSpPr>
        <p:sp>
          <p:nvSpPr>
            <p:cNvPr id="57" name="Freeform 56"/>
            <p:cNvSpPr/>
            <p:nvPr/>
          </p:nvSpPr>
          <p:spPr bwMode="auto">
            <a:xfrm>
              <a:off x="7053569" y="5793790"/>
              <a:ext cx="936080" cy="611113"/>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50" name="Group 49"/>
            <p:cNvGrpSpPr/>
            <p:nvPr/>
          </p:nvGrpSpPr>
          <p:grpSpPr>
            <a:xfrm>
              <a:off x="7364017" y="6005693"/>
              <a:ext cx="262004" cy="238106"/>
              <a:chOff x="6795243" y="1533104"/>
              <a:chExt cx="1199134" cy="1089759"/>
            </a:xfrm>
            <a:solidFill>
              <a:schemeClr val="accent3"/>
            </a:solidFill>
          </p:grpSpPr>
          <p:grpSp>
            <p:nvGrpSpPr>
              <p:cNvPr id="51" name="Group 50"/>
              <p:cNvGrpSpPr/>
              <p:nvPr/>
            </p:nvGrpSpPr>
            <p:grpSpPr>
              <a:xfrm>
                <a:off x="6795243" y="1533104"/>
                <a:ext cx="1199134" cy="1089759"/>
                <a:chOff x="6759019" y="2673261"/>
                <a:chExt cx="2978870" cy="2707164"/>
              </a:xfrm>
              <a:grpFill/>
            </p:grpSpPr>
            <p:sp>
              <p:nvSpPr>
                <p:cNvPr id="55"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56"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grpSp>
          <p:sp>
            <p:nvSpPr>
              <p:cNvPr id="52" name="Freeform 86"/>
              <p:cNvSpPr>
                <a:spLocks noEditPoints="1"/>
              </p:cNvSpPr>
              <p:nvPr/>
            </p:nvSpPr>
            <p:spPr bwMode="black">
              <a:xfrm rot="16200000">
                <a:off x="7019528" y="1971578"/>
                <a:ext cx="526614" cy="52952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rot="16200000">
                <a:off x="7505842" y="2191306"/>
                <a:ext cx="97691" cy="97665"/>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93" name="Rectangle 92"/>
          <p:cNvSpPr/>
          <p:nvPr/>
        </p:nvSpPr>
        <p:spPr bwMode="auto">
          <a:xfrm>
            <a:off x="5616018" y="1287462"/>
            <a:ext cx="6378960" cy="459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lnSpc>
                <a:spcPct val="115000"/>
              </a:lnSpc>
              <a:spcBef>
                <a:spcPct val="0"/>
              </a:spcBef>
              <a:spcAft>
                <a:spcPts val="200"/>
              </a:spcAft>
            </a:pPr>
            <a:r>
              <a:rPr lang="en-US" sz="2200" dirty="0" smtClean="0">
                <a:ln>
                  <a:solidFill>
                    <a:srgbClr val="FFFFFF">
                      <a:alpha val="0"/>
                    </a:srgbClr>
                  </a:solidFill>
                </a:ln>
              </a:rPr>
              <a:t>Reduce CAPEX &amp; OPEX with Cloud Backup</a:t>
            </a:r>
            <a:endParaRPr lang="en-US" sz="2200" dirty="0">
              <a:ln>
                <a:solidFill>
                  <a:srgbClr val="FFFFFF">
                    <a:alpha val="0"/>
                  </a:srgbClr>
                </a:solidFill>
              </a:ln>
            </a:endParaRPr>
          </a:p>
        </p:txBody>
      </p:sp>
      <p:sp>
        <p:nvSpPr>
          <p:cNvPr id="94" name="Rectangle 93"/>
          <p:cNvSpPr/>
          <p:nvPr/>
        </p:nvSpPr>
        <p:spPr bwMode="auto">
          <a:xfrm>
            <a:off x="5705682" y="4215160"/>
            <a:ext cx="6199632" cy="2180280"/>
          </a:xfrm>
          <a:prstGeom prst="rect">
            <a:avLst/>
          </a:prstGeom>
          <a:noFill/>
          <a:ln w="6350">
            <a:solidFill>
              <a:schemeClr val="accent4">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algn="r" defTabSz="932472" fontAlgn="base">
              <a:spcBef>
                <a:spcPct val="0"/>
              </a:spcBef>
              <a:spcAft>
                <a:spcPct val="0"/>
              </a:spcAft>
            </a:pPr>
            <a:r>
              <a:rPr lang="en-US" sz="1400" dirty="0" smtClean="0">
                <a:ln>
                  <a:solidFill>
                    <a:schemeClr val="bg1">
                      <a:alpha val="0"/>
                    </a:schemeClr>
                  </a:solidFill>
                </a:ln>
                <a:solidFill>
                  <a:schemeClr val="accent4"/>
                </a:solidFill>
              </a:rPr>
              <a:t>On-Premise Network</a:t>
            </a:r>
            <a:endParaRPr lang="en-US" sz="1400" dirty="0">
              <a:ln>
                <a:solidFill>
                  <a:schemeClr val="bg1">
                    <a:alpha val="0"/>
                  </a:schemeClr>
                </a:solidFill>
              </a:ln>
              <a:solidFill>
                <a:schemeClr val="accent4"/>
              </a:solidFill>
            </a:endParaRPr>
          </a:p>
        </p:txBody>
      </p:sp>
      <p:sp>
        <p:nvSpPr>
          <p:cNvPr id="96" name="Freeform 95"/>
          <p:cNvSpPr/>
          <p:nvPr/>
        </p:nvSpPr>
        <p:spPr bwMode="auto">
          <a:xfrm>
            <a:off x="5744370" y="1789268"/>
            <a:ext cx="4302841" cy="2018952"/>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Rectangle 96"/>
          <p:cNvSpPr/>
          <p:nvPr/>
        </p:nvSpPr>
        <p:spPr bwMode="auto">
          <a:xfrm>
            <a:off x="7299821" y="2994372"/>
            <a:ext cx="1266762" cy="18466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932472" fontAlgn="base">
              <a:spcBef>
                <a:spcPct val="0"/>
              </a:spcBef>
              <a:spcAft>
                <a:spcPct val="0"/>
              </a:spcAft>
            </a:pPr>
            <a:r>
              <a:rPr lang="en-US" sz="1200" b="1" dirty="0" smtClean="0">
                <a:ln>
                  <a:solidFill>
                    <a:schemeClr val="bg1">
                      <a:alpha val="0"/>
                    </a:schemeClr>
                  </a:solidFill>
                </a:ln>
                <a:solidFill>
                  <a:schemeClr val="bg1"/>
                </a:solidFill>
              </a:rPr>
              <a:t>Azure Storage</a:t>
            </a:r>
            <a:endParaRPr lang="en-US" sz="1200" b="1" dirty="0">
              <a:ln>
                <a:solidFill>
                  <a:schemeClr val="bg1">
                    <a:alpha val="0"/>
                  </a:schemeClr>
                </a:solidFill>
              </a:ln>
              <a:solidFill>
                <a:schemeClr val="bg1"/>
              </a:solidFill>
            </a:endParaRPr>
          </a:p>
        </p:txBody>
      </p:sp>
      <p:sp>
        <p:nvSpPr>
          <p:cNvPr id="98" name="Rectangle 97"/>
          <p:cNvSpPr/>
          <p:nvPr/>
        </p:nvSpPr>
        <p:spPr bwMode="auto">
          <a:xfrm>
            <a:off x="8683110" y="4896355"/>
            <a:ext cx="1266762" cy="18466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932472" fontAlgn="base">
              <a:spcBef>
                <a:spcPct val="0"/>
              </a:spcBef>
              <a:spcAft>
                <a:spcPct val="0"/>
              </a:spcAft>
            </a:pPr>
            <a:r>
              <a:rPr lang="en-US" sz="1200" dirty="0" smtClean="0">
                <a:ln>
                  <a:solidFill>
                    <a:schemeClr val="bg1">
                      <a:alpha val="0"/>
                    </a:schemeClr>
                  </a:solidFill>
                </a:ln>
                <a:solidFill>
                  <a:schemeClr val="tx1"/>
                </a:solidFill>
              </a:rPr>
              <a:t>Domain Controller</a:t>
            </a:r>
            <a:endParaRPr lang="en-US" sz="1200" dirty="0">
              <a:ln>
                <a:solidFill>
                  <a:schemeClr val="bg1">
                    <a:alpha val="0"/>
                  </a:schemeClr>
                </a:solidFill>
              </a:ln>
              <a:solidFill>
                <a:schemeClr val="tx1"/>
              </a:solidFill>
            </a:endParaRPr>
          </a:p>
        </p:txBody>
      </p:sp>
      <p:sp>
        <p:nvSpPr>
          <p:cNvPr id="99" name="Down Arrow 98"/>
          <p:cNvSpPr/>
          <p:nvPr/>
        </p:nvSpPr>
        <p:spPr bwMode="auto">
          <a:xfrm flipV="1">
            <a:off x="7830557" y="3165887"/>
            <a:ext cx="182880" cy="2377440"/>
          </a:xfrm>
          <a:prstGeom prst="down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73" fontAlgn="base">
              <a:spcBef>
                <a:spcPct val="0"/>
              </a:spcBef>
              <a:spcAft>
                <a:spcPct val="0"/>
              </a:spcAft>
            </a:pPr>
            <a:endParaRPr lang="en-US" sz="1900" dirty="0">
              <a:ln>
                <a:solidFill>
                  <a:schemeClr val="bg1">
                    <a:alpha val="0"/>
                  </a:schemeClr>
                </a:solidFill>
              </a:ln>
              <a:solidFill>
                <a:schemeClr val="tx1"/>
              </a:solidFill>
            </a:endParaRPr>
          </a:p>
        </p:txBody>
      </p:sp>
      <p:sp>
        <p:nvSpPr>
          <p:cNvPr id="100" name="Rectangle 99"/>
          <p:cNvSpPr/>
          <p:nvPr/>
        </p:nvSpPr>
        <p:spPr bwMode="auto">
          <a:xfrm>
            <a:off x="7288616" y="3803807"/>
            <a:ext cx="1350686" cy="3693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932472" fontAlgn="base">
              <a:spcBef>
                <a:spcPct val="0"/>
              </a:spcBef>
              <a:spcAft>
                <a:spcPct val="0"/>
              </a:spcAft>
            </a:pPr>
            <a:r>
              <a:rPr lang="en-US" sz="1200" dirty="0" smtClean="0">
                <a:ln>
                  <a:solidFill>
                    <a:schemeClr val="bg1">
                      <a:alpha val="0"/>
                    </a:schemeClr>
                  </a:solidFill>
                </a:ln>
                <a:solidFill>
                  <a:schemeClr val="tx1"/>
                </a:solidFill>
              </a:rPr>
              <a:t>Periodic Snapshot (automatic/manual)</a:t>
            </a:r>
            <a:endParaRPr lang="en-US" sz="1200" dirty="0">
              <a:ln>
                <a:solidFill>
                  <a:schemeClr val="bg1">
                    <a:alpha val="0"/>
                  </a:schemeClr>
                </a:solidFill>
              </a:ln>
              <a:solidFill>
                <a:schemeClr val="tx1"/>
              </a:solidFill>
            </a:endParaRPr>
          </a:p>
        </p:txBody>
      </p:sp>
      <p:grpSp>
        <p:nvGrpSpPr>
          <p:cNvPr id="101" name="Group 100"/>
          <p:cNvGrpSpPr/>
          <p:nvPr/>
        </p:nvGrpSpPr>
        <p:grpSpPr>
          <a:xfrm>
            <a:off x="7250746" y="5440969"/>
            <a:ext cx="1079407" cy="827809"/>
            <a:chOff x="6131632" y="5436788"/>
            <a:chExt cx="1079407" cy="827809"/>
          </a:xfrm>
        </p:grpSpPr>
        <p:grpSp>
          <p:nvGrpSpPr>
            <p:cNvPr id="127" name="Group 126"/>
            <p:cNvGrpSpPr/>
            <p:nvPr/>
          </p:nvGrpSpPr>
          <p:grpSpPr>
            <a:xfrm>
              <a:off x="6272539" y="5436788"/>
              <a:ext cx="759494" cy="599061"/>
              <a:chOff x="7151370" y="5436788"/>
              <a:chExt cx="759494" cy="599061"/>
            </a:xfrm>
          </p:grpSpPr>
          <p:sp>
            <p:nvSpPr>
              <p:cNvPr id="129" name="Freeform 128"/>
              <p:cNvSpPr/>
              <p:nvPr/>
            </p:nvSpPr>
            <p:spPr>
              <a:xfrm>
                <a:off x="7151370" y="5436788"/>
                <a:ext cx="320839" cy="599061"/>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accent4"/>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30" name="Group 129"/>
              <p:cNvGrpSpPr/>
              <p:nvPr/>
            </p:nvGrpSpPr>
            <p:grpSpPr>
              <a:xfrm>
                <a:off x="7465705" y="5703796"/>
                <a:ext cx="445159" cy="324804"/>
                <a:chOff x="7503805" y="5618071"/>
                <a:chExt cx="445159" cy="324804"/>
              </a:xfrm>
            </p:grpSpPr>
            <p:sp>
              <p:nvSpPr>
                <p:cNvPr id="131" name="Flowchart: Magnetic Disk 130"/>
                <p:cNvSpPr/>
                <p:nvPr>
                  <p:custDataLst>
                    <p:tags r:id="rId13"/>
                  </p:custDataLst>
                </p:nvPr>
              </p:nvSpPr>
              <p:spPr>
                <a:xfrm>
                  <a:off x="7503805" y="5706280"/>
                  <a:ext cx="177267" cy="176416"/>
                </a:xfrm>
                <a:prstGeom prst="flowChartMagneticDisk">
                  <a:avLst/>
                </a:prstGeom>
                <a:solidFill>
                  <a:schemeClr val="accent4"/>
                </a:solidFill>
                <a:ln w="3175" cap="flat" cmpd="sng" algn="ctr">
                  <a:solidFill>
                    <a:schemeClr val="bg1"/>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32" name="Flowchart: Magnetic Disk 131"/>
                <p:cNvSpPr/>
                <p:nvPr>
                  <p:custDataLst>
                    <p:tags r:id="rId14"/>
                  </p:custDataLst>
                </p:nvPr>
              </p:nvSpPr>
              <p:spPr>
                <a:xfrm>
                  <a:off x="7683064" y="5618071"/>
                  <a:ext cx="177267" cy="176416"/>
                </a:xfrm>
                <a:prstGeom prst="flowChartMagneticDisk">
                  <a:avLst/>
                </a:prstGeom>
                <a:solidFill>
                  <a:schemeClr val="accent4"/>
                </a:solidFill>
                <a:ln w="3175" cap="flat" cmpd="sng" algn="ctr">
                  <a:solidFill>
                    <a:schemeClr val="bg1"/>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33" name="Flowchart: Magnetic Disk 132"/>
                <p:cNvSpPr/>
                <p:nvPr>
                  <p:custDataLst>
                    <p:tags r:id="rId15"/>
                  </p:custDataLst>
                </p:nvPr>
              </p:nvSpPr>
              <p:spPr>
                <a:xfrm>
                  <a:off x="7771697" y="5684282"/>
                  <a:ext cx="177267" cy="176416"/>
                </a:xfrm>
                <a:prstGeom prst="flowChartMagneticDisk">
                  <a:avLst/>
                </a:prstGeom>
                <a:solidFill>
                  <a:schemeClr val="accent4"/>
                </a:solidFill>
                <a:ln w="3175" cap="flat" cmpd="sng" algn="ctr">
                  <a:solidFill>
                    <a:schemeClr val="bg1"/>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34" name="Flowchart: Magnetic Disk 133"/>
                <p:cNvSpPr/>
                <p:nvPr>
                  <p:custDataLst>
                    <p:tags r:id="rId16"/>
                  </p:custDataLst>
                </p:nvPr>
              </p:nvSpPr>
              <p:spPr>
                <a:xfrm>
                  <a:off x="7616336" y="5766459"/>
                  <a:ext cx="177267" cy="176416"/>
                </a:xfrm>
                <a:prstGeom prst="flowChartMagneticDisk">
                  <a:avLst/>
                </a:prstGeom>
                <a:solidFill>
                  <a:schemeClr val="accent4"/>
                </a:solidFill>
                <a:ln w="3175" cap="flat" cmpd="sng" algn="ctr">
                  <a:solidFill>
                    <a:schemeClr val="bg1"/>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grpSp>
        </p:grpSp>
        <p:sp>
          <p:nvSpPr>
            <p:cNvPr id="128" name="Rectangle 127"/>
            <p:cNvSpPr/>
            <p:nvPr/>
          </p:nvSpPr>
          <p:spPr bwMode="auto">
            <a:xfrm>
              <a:off x="6131632" y="6079931"/>
              <a:ext cx="1079407" cy="18466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932472" fontAlgn="base">
                <a:spcBef>
                  <a:spcPct val="0"/>
                </a:spcBef>
                <a:spcAft>
                  <a:spcPct val="0"/>
                </a:spcAft>
              </a:pPr>
              <a:r>
                <a:rPr lang="en-US" sz="1200" dirty="0" smtClean="0">
                  <a:ln>
                    <a:solidFill>
                      <a:schemeClr val="bg1">
                        <a:alpha val="0"/>
                      </a:schemeClr>
                    </a:solidFill>
                  </a:ln>
                  <a:solidFill>
                    <a:schemeClr val="tx1"/>
                  </a:solidFill>
                </a:rPr>
                <a:t>SQL Server</a:t>
              </a:r>
              <a:endParaRPr lang="en-US" sz="1200" dirty="0">
                <a:ln>
                  <a:solidFill>
                    <a:schemeClr val="bg1">
                      <a:alpha val="0"/>
                    </a:schemeClr>
                  </a:solidFill>
                </a:ln>
                <a:solidFill>
                  <a:schemeClr val="tx1"/>
                </a:solidFill>
              </a:endParaRPr>
            </a:p>
          </p:txBody>
        </p:sp>
      </p:grpSp>
      <p:grpSp>
        <p:nvGrpSpPr>
          <p:cNvPr id="102" name="Group 101"/>
          <p:cNvGrpSpPr/>
          <p:nvPr/>
        </p:nvGrpSpPr>
        <p:grpSpPr>
          <a:xfrm>
            <a:off x="8405793" y="4259317"/>
            <a:ext cx="424103" cy="599061"/>
            <a:chOff x="9104488" y="4255136"/>
            <a:chExt cx="424103" cy="599061"/>
          </a:xfrm>
        </p:grpSpPr>
        <p:sp>
          <p:nvSpPr>
            <p:cNvPr id="125" name="Freeform 124"/>
            <p:cNvSpPr/>
            <p:nvPr/>
          </p:nvSpPr>
          <p:spPr>
            <a:xfrm>
              <a:off x="9104488" y="4255136"/>
              <a:ext cx="320839" cy="599061"/>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accent4"/>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6" name="Isosceles Triangle 125"/>
            <p:cNvSpPr/>
            <p:nvPr/>
          </p:nvSpPr>
          <p:spPr bwMode="auto">
            <a:xfrm>
              <a:off x="9337997" y="4486275"/>
              <a:ext cx="190594" cy="157469"/>
            </a:xfrm>
            <a:prstGeom prst="triangle">
              <a:avLst/>
            </a:prstGeom>
            <a:solidFill>
              <a:schemeClr val="accent4"/>
            </a:solidFill>
            <a:ln w="63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03" name="Rectangle 102"/>
          <p:cNvSpPr/>
          <p:nvPr/>
        </p:nvSpPr>
        <p:spPr>
          <a:xfrm>
            <a:off x="7021355" y="2131106"/>
            <a:ext cx="1827936" cy="341632"/>
          </a:xfrm>
          <a:prstGeom prst="rect">
            <a:avLst/>
          </a:prstGeom>
        </p:spPr>
        <p:txBody>
          <a:bodyPr wrap="none">
            <a:spAutoFit/>
          </a:bodyPr>
          <a:lstStyle/>
          <a:p>
            <a:pPr>
              <a:lnSpc>
                <a:spcPct val="90000"/>
              </a:lnSpc>
            </a:pPr>
            <a:r>
              <a:rPr lang="en-US" dirty="0">
                <a:ln>
                  <a:solidFill>
                    <a:schemeClr val="bg1">
                      <a:alpha val="0"/>
                    </a:schemeClr>
                  </a:solidFill>
                </a:ln>
                <a:solidFill>
                  <a:schemeClr val="bg1"/>
                </a:solidFill>
                <a:ea typeface="Segoe UI" pitchFamily="34" charset="0"/>
                <a:cs typeface="Segoe UI" pitchFamily="34" charset="0"/>
              </a:rPr>
              <a:t>Windows Azure </a:t>
            </a:r>
          </a:p>
        </p:txBody>
      </p:sp>
      <p:grpSp>
        <p:nvGrpSpPr>
          <p:cNvPr id="104" name="Group 103"/>
          <p:cNvGrpSpPr/>
          <p:nvPr/>
        </p:nvGrpSpPr>
        <p:grpSpPr>
          <a:xfrm>
            <a:off x="7854997" y="2306250"/>
            <a:ext cx="1455999" cy="557136"/>
            <a:chOff x="6728813" y="2207622"/>
            <a:chExt cx="1455999" cy="557136"/>
          </a:xfrm>
        </p:grpSpPr>
        <p:sp>
          <p:nvSpPr>
            <p:cNvPr id="122" name="Freeform 121"/>
            <p:cNvSpPr/>
            <p:nvPr/>
          </p:nvSpPr>
          <p:spPr>
            <a:xfrm>
              <a:off x="7886427" y="2207622"/>
              <a:ext cx="298385" cy="557136"/>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23" name="Straight Arrow Connector 122"/>
            <p:cNvCxnSpPr/>
            <p:nvPr/>
          </p:nvCxnSpPr>
          <p:spPr>
            <a:xfrm flipV="1">
              <a:off x="7051112" y="2604706"/>
              <a:ext cx="781690" cy="96559"/>
            </a:xfrm>
            <a:prstGeom prst="straightConnector1">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6728813" y="2252774"/>
              <a:ext cx="1371775" cy="461665"/>
            </a:xfrm>
            <a:prstGeom prst="rect">
              <a:avLst/>
            </a:prstGeom>
            <a:noFill/>
          </p:spPr>
          <p:txBody>
            <a:bodyPr wrap="square" lIns="182880" tIns="146304" rIns="182880" bIns="146304" rtlCol="0">
              <a:spAutoFit/>
            </a:bodyPr>
            <a:lstStyle/>
            <a:p>
              <a:pPr>
                <a:lnSpc>
                  <a:spcPct val="90000"/>
                </a:lnSpc>
              </a:pPr>
              <a:r>
                <a:rPr lang="en-US" sz="1200" dirty="0" smtClean="0">
                  <a:solidFill>
                    <a:schemeClr val="bg1"/>
                  </a:solidFill>
                </a:rPr>
                <a:t>Restore to VM</a:t>
              </a:r>
            </a:p>
          </p:txBody>
        </p:sp>
      </p:grpSp>
      <p:grpSp>
        <p:nvGrpSpPr>
          <p:cNvPr id="105" name="Group 104"/>
          <p:cNvGrpSpPr/>
          <p:nvPr/>
        </p:nvGrpSpPr>
        <p:grpSpPr>
          <a:xfrm>
            <a:off x="7737143" y="2648194"/>
            <a:ext cx="414004" cy="302073"/>
            <a:chOff x="7500849" y="2479970"/>
            <a:chExt cx="414004" cy="302073"/>
          </a:xfrm>
        </p:grpSpPr>
        <p:sp>
          <p:nvSpPr>
            <p:cNvPr id="118" name="Flowchart: Magnetic Disk 117"/>
            <p:cNvSpPr/>
            <p:nvPr>
              <p:custDataLst>
                <p:tags r:id="rId9"/>
              </p:custDataLst>
            </p:nvPr>
          </p:nvSpPr>
          <p:spPr>
            <a:xfrm>
              <a:off x="7500849" y="2562006"/>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9" name="Flowchart: Magnetic Disk 118"/>
            <p:cNvSpPr/>
            <p:nvPr>
              <p:custDataLst>
                <p:tags r:id="rId10"/>
              </p:custDataLst>
            </p:nvPr>
          </p:nvSpPr>
          <p:spPr>
            <a:xfrm>
              <a:off x="7667562" y="2479970"/>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20" name="Flowchart: Magnetic Disk 119"/>
            <p:cNvSpPr/>
            <p:nvPr>
              <p:custDataLst>
                <p:tags r:id="rId11"/>
              </p:custDataLst>
            </p:nvPr>
          </p:nvSpPr>
          <p:spPr>
            <a:xfrm>
              <a:off x="7749992" y="2541547"/>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21" name="Flowchart: Magnetic Disk 120"/>
            <p:cNvSpPr/>
            <p:nvPr>
              <p:custDataLst>
                <p:tags r:id="rId12"/>
              </p:custDataLst>
            </p:nvPr>
          </p:nvSpPr>
          <p:spPr>
            <a:xfrm>
              <a:off x="7605504" y="2617973"/>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grpSp>
      <p:grpSp>
        <p:nvGrpSpPr>
          <p:cNvPr id="106" name="Group 105"/>
          <p:cNvGrpSpPr/>
          <p:nvPr/>
        </p:nvGrpSpPr>
        <p:grpSpPr>
          <a:xfrm>
            <a:off x="6424285" y="2402608"/>
            <a:ext cx="1697737" cy="623205"/>
            <a:chOff x="5243336" y="2318330"/>
            <a:chExt cx="1697737" cy="623205"/>
          </a:xfrm>
        </p:grpSpPr>
        <p:grpSp>
          <p:nvGrpSpPr>
            <p:cNvPr id="107" name="Group 106"/>
            <p:cNvGrpSpPr/>
            <p:nvPr/>
          </p:nvGrpSpPr>
          <p:grpSpPr>
            <a:xfrm>
              <a:off x="5624188" y="2639462"/>
              <a:ext cx="414004" cy="302073"/>
              <a:chOff x="7500849" y="2479970"/>
              <a:chExt cx="414004" cy="302073"/>
            </a:xfrm>
          </p:grpSpPr>
          <p:sp>
            <p:nvSpPr>
              <p:cNvPr id="114" name="Flowchart: Magnetic Disk 113"/>
              <p:cNvSpPr/>
              <p:nvPr>
                <p:custDataLst>
                  <p:tags r:id="rId5"/>
                </p:custDataLst>
              </p:nvPr>
            </p:nvSpPr>
            <p:spPr>
              <a:xfrm>
                <a:off x="7500849" y="2562006"/>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5" name="Flowchart: Magnetic Disk 114"/>
              <p:cNvSpPr/>
              <p:nvPr>
                <p:custDataLst>
                  <p:tags r:id="rId6"/>
                </p:custDataLst>
              </p:nvPr>
            </p:nvSpPr>
            <p:spPr>
              <a:xfrm>
                <a:off x="7667562" y="2479970"/>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6" name="Flowchart: Magnetic Disk 115"/>
              <p:cNvSpPr/>
              <p:nvPr>
                <p:custDataLst>
                  <p:tags r:id="rId7"/>
                </p:custDataLst>
              </p:nvPr>
            </p:nvSpPr>
            <p:spPr>
              <a:xfrm>
                <a:off x="7749992" y="2541547"/>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7" name="Flowchart: Magnetic Disk 116"/>
              <p:cNvSpPr/>
              <p:nvPr>
                <p:custDataLst>
                  <p:tags r:id="rId8"/>
                </p:custDataLst>
              </p:nvPr>
            </p:nvSpPr>
            <p:spPr>
              <a:xfrm>
                <a:off x="7605504" y="2617973"/>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grpSp>
        <p:grpSp>
          <p:nvGrpSpPr>
            <p:cNvPr id="108" name="Group 107"/>
            <p:cNvGrpSpPr/>
            <p:nvPr/>
          </p:nvGrpSpPr>
          <p:grpSpPr>
            <a:xfrm>
              <a:off x="6096757" y="2617568"/>
              <a:ext cx="414004" cy="302073"/>
              <a:chOff x="7500849" y="2479970"/>
              <a:chExt cx="414004" cy="302073"/>
            </a:xfrm>
          </p:grpSpPr>
          <p:sp>
            <p:nvSpPr>
              <p:cNvPr id="110" name="Flowchart: Magnetic Disk 109"/>
              <p:cNvSpPr/>
              <p:nvPr>
                <p:custDataLst>
                  <p:tags r:id="rId1"/>
                </p:custDataLst>
              </p:nvPr>
            </p:nvSpPr>
            <p:spPr>
              <a:xfrm>
                <a:off x="7500849" y="2562006"/>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1" name="Flowchart: Magnetic Disk 110"/>
              <p:cNvSpPr/>
              <p:nvPr>
                <p:custDataLst>
                  <p:tags r:id="rId2"/>
                </p:custDataLst>
              </p:nvPr>
            </p:nvSpPr>
            <p:spPr>
              <a:xfrm>
                <a:off x="7667562" y="2479970"/>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2" name="Flowchart: Magnetic Disk 111"/>
              <p:cNvSpPr/>
              <p:nvPr>
                <p:custDataLst>
                  <p:tags r:id="rId3"/>
                </p:custDataLst>
              </p:nvPr>
            </p:nvSpPr>
            <p:spPr>
              <a:xfrm>
                <a:off x="7749992" y="2541547"/>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sp>
            <p:nvSpPr>
              <p:cNvPr id="113" name="Flowchart: Magnetic Disk 112"/>
              <p:cNvSpPr/>
              <p:nvPr>
                <p:custDataLst>
                  <p:tags r:id="rId4"/>
                </p:custDataLst>
              </p:nvPr>
            </p:nvSpPr>
            <p:spPr>
              <a:xfrm>
                <a:off x="7605504" y="2617973"/>
                <a:ext cx="164861" cy="164070"/>
              </a:xfrm>
              <a:prstGeom prst="flowChartMagneticDisk">
                <a:avLst/>
              </a:prstGeom>
              <a:solidFill>
                <a:schemeClr val="bg1"/>
              </a:solidFill>
              <a:ln w="3175" cap="flat" cmpd="sng" algn="ctr">
                <a:solidFill>
                  <a:schemeClr val="accent4"/>
                </a:solidFill>
                <a:prstDash val="solid"/>
              </a:ln>
              <a:effectLst/>
            </p:spPr>
            <p:txBody>
              <a:bodyPr wrap="none" rtlCol="0" anchor="ctr"/>
              <a:lstStyle/>
              <a:p>
                <a:pPr algn="ctr" defTabSz="1242851"/>
                <a:endParaRPr lang="en-US" sz="1000" kern="0" dirty="0">
                  <a:ln>
                    <a:solidFill>
                      <a:schemeClr val="bg1">
                        <a:alpha val="0"/>
                      </a:schemeClr>
                    </a:solidFill>
                  </a:ln>
                  <a:solidFill>
                    <a:schemeClr val="bg1"/>
                  </a:solidFill>
                </a:endParaRPr>
              </a:p>
            </p:txBody>
          </p:sp>
        </p:grpSp>
        <p:sp>
          <p:nvSpPr>
            <p:cNvPr id="109" name="TextBox 108"/>
            <p:cNvSpPr txBox="1"/>
            <p:nvPr/>
          </p:nvSpPr>
          <p:spPr>
            <a:xfrm>
              <a:off x="5243336" y="2318330"/>
              <a:ext cx="1697737" cy="461665"/>
            </a:xfrm>
            <a:prstGeom prst="rect">
              <a:avLst/>
            </a:prstGeom>
            <a:noFill/>
          </p:spPr>
          <p:txBody>
            <a:bodyPr wrap="square" lIns="182880" tIns="146304" rIns="182880" bIns="146304" rtlCol="0">
              <a:spAutoFit/>
            </a:bodyPr>
            <a:lstStyle/>
            <a:p>
              <a:pPr>
                <a:lnSpc>
                  <a:spcPct val="90000"/>
                </a:lnSpc>
              </a:pPr>
              <a:r>
                <a:rPr lang="en-US" sz="1200" dirty="0" smtClean="0">
                  <a:solidFill>
                    <a:schemeClr val="bg1"/>
                  </a:solidFill>
                </a:rPr>
                <a:t>Geo Replication</a:t>
              </a:r>
            </a:p>
          </p:txBody>
        </p:sp>
      </p:grpSp>
    </p:spTree>
    <p:extLst>
      <p:ext uri="{BB962C8B-B14F-4D97-AF65-F5344CB8AC3E}">
        <p14:creationId xmlns:p14="http://schemas.microsoft.com/office/powerpoint/2010/main" val="21413380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0462443" y="5853151"/>
            <a:ext cx="1960025" cy="1141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rmAutofit fontScale="90000"/>
          </a:bodyPr>
          <a:lstStyle/>
          <a:p>
            <a:r>
              <a:rPr lang="en-US" dirty="0" smtClean="0"/>
              <a:t>The Evolution of Microsoft Data Platform</a:t>
            </a:r>
            <a:endParaRPr lang="en-US" dirty="0"/>
          </a:p>
        </p:txBody>
      </p:sp>
      <p:sp>
        <p:nvSpPr>
          <p:cNvPr id="13" name="Rectangle 12"/>
          <p:cNvSpPr/>
          <p:nvPr>
            <p:custDataLst>
              <p:tags r:id="rId1"/>
            </p:custDataLst>
          </p:nvPr>
        </p:nvSpPr>
        <p:spPr bwMode="auto">
          <a:xfrm>
            <a:off x="104504" y="1962206"/>
            <a:ext cx="3366293" cy="714803"/>
          </a:xfrm>
          <a:prstGeom prst="rect">
            <a:avLst/>
          </a:prstGeom>
          <a:solidFill>
            <a:schemeClr val="bg1">
              <a:lumMod val="95000"/>
            </a:schemeClr>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4347" tIns="62174" rIns="124347" bIns="62174" numCol="1" rtlCol="0" anchor="t" anchorCtr="0" compatLnSpc="1">
            <a:prstTxWarp prst="textNoShape">
              <a:avLst/>
            </a:prstTxWarp>
            <a:noAutofit/>
          </a:bodyPr>
          <a:lstStyle/>
          <a:p>
            <a:pPr defTabSz="1243165" fontAlgn="base">
              <a:lnSpc>
                <a:spcPct val="90000"/>
              </a:lnSpc>
              <a:spcBef>
                <a:spcPts val="857"/>
              </a:spcBef>
              <a:spcAft>
                <a:spcPts val="816"/>
              </a:spcAft>
              <a:buClr>
                <a:srgbClr val="B5D331"/>
              </a:buClr>
              <a:buSzPct val="120000"/>
            </a:pPr>
            <a:endParaRPr lang="en-US" sz="2176" dirty="0">
              <a:ln>
                <a:solidFill>
                  <a:srgbClr val="FFFFFF">
                    <a:alpha val="0"/>
                  </a:srgbClr>
                </a:solidFill>
              </a:ln>
              <a:solidFill>
                <a:srgbClr val="FFFFFF">
                  <a:alpha val="99000"/>
                </a:srgbClr>
              </a:solidFill>
              <a:latin typeface="+mj-lt"/>
              <a:cs typeface="Segoe UI" pitchFamily="34" charset="0"/>
            </a:endParaRPr>
          </a:p>
        </p:txBody>
      </p:sp>
      <p:sp>
        <p:nvSpPr>
          <p:cNvPr id="14" name="TextBox 59"/>
          <p:cNvSpPr txBox="1"/>
          <p:nvPr/>
        </p:nvSpPr>
        <p:spPr>
          <a:xfrm>
            <a:off x="1916458" y="2052425"/>
            <a:ext cx="1615758" cy="553998"/>
          </a:xfrm>
          <a:prstGeom prst="rect">
            <a:avLst/>
          </a:prstGeom>
          <a:noFill/>
          <a:ln>
            <a:noFill/>
          </a:ln>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b="1" dirty="0"/>
              <a:t>SQL Server</a:t>
            </a:r>
          </a:p>
          <a:p>
            <a:pPr algn="ctr"/>
            <a:r>
              <a:rPr lang="en-US" b="1" dirty="0"/>
              <a:t>2000</a:t>
            </a:r>
            <a:endParaRPr lang="en-US" dirty="0"/>
          </a:p>
        </p:txBody>
      </p:sp>
      <p:sp>
        <p:nvSpPr>
          <p:cNvPr id="15" name="Rectangle 14"/>
          <p:cNvSpPr/>
          <p:nvPr>
            <p:custDataLst>
              <p:tags r:id="rId2"/>
            </p:custDataLst>
          </p:nvPr>
        </p:nvSpPr>
        <p:spPr bwMode="auto">
          <a:xfrm>
            <a:off x="104986" y="2716733"/>
            <a:ext cx="5189296" cy="714803"/>
          </a:xfrm>
          <a:prstGeom prst="rect">
            <a:avLst/>
          </a:prstGeom>
          <a:solidFill>
            <a:schemeClr val="bg1">
              <a:lumMod val="95000"/>
            </a:schemeClr>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4347" tIns="62174" rIns="124347" bIns="62174" numCol="1" rtlCol="0" anchor="t" anchorCtr="0" compatLnSpc="1">
            <a:prstTxWarp prst="textNoShape">
              <a:avLst/>
            </a:prstTxWarp>
            <a:noAutofit/>
          </a:bodyPr>
          <a:lstStyle/>
          <a:p>
            <a:pPr defTabSz="1243165" fontAlgn="base">
              <a:lnSpc>
                <a:spcPct val="90000"/>
              </a:lnSpc>
              <a:spcBef>
                <a:spcPts val="857"/>
              </a:spcBef>
              <a:spcAft>
                <a:spcPts val="816"/>
              </a:spcAft>
              <a:buClr>
                <a:srgbClr val="B5D331"/>
              </a:buClr>
              <a:buSzPct val="120000"/>
            </a:pPr>
            <a:endParaRPr lang="en-US" sz="2176" dirty="0">
              <a:ln>
                <a:solidFill>
                  <a:srgbClr val="FFFFFF">
                    <a:alpha val="0"/>
                  </a:srgbClr>
                </a:solidFill>
              </a:ln>
              <a:solidFill>
                <a:srgbClr val="FFFFFF">
                  <a:alpha val="99000"/>
                </a:srgbClr>
              </a:solidFill>
              <a:latin typeface="+mj-lt"/>
              <a:cs typeface="Segoe UI" pitchFamily="34" charset="0"/>
            </a:endParaRPr>
          </a:p>
        </p:txBody>
      </p:sp>
      <p:sp>
        <p:nvSpPr>
          <p:cNvPr id="16" name="TextBox 59"/>
          <p:cNvSpPr txBox="1"/>
          <p:nvPr/>
        </p:nvSpPr>
        <p:spPr>
          <a:xfrm>
            <a:off x="3678524" y="2808167"/>
            <a:ext cx="1615758" cy="553998"/>
          </a:xfrm>
          <a:prstGeom prst="rect">
            <a:avLst/>
          </a:prstGeom>
          <a:noFill/>
          <a:ln>
            <a:noFill/>
          </a:ln>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b="1" dirty="0"/>
              <a:t>SQL Server</a:t>
            </a:r>
          </a:p>
          <a:p>
            <a:pPr algn="ctr"/>
            <a:r>
              <a:rPr lang="en-US" b="1" dirty="0"/>
              <a:t>2005</a:t>
            </a:r>
            <a:endParaRPr lang="en-US" dirty="0"/>
          </a:p>
        </p:txBody>
      </p:sp>
      <p:sp>
        <p:nvSpPr>
          <p:cNvPr id="17" name="Rectangle 16"/>
          <p:cNvSpPr/>
          <p:nvPr>
            <p:custDataLst>
              <p:tags r:id="rId3"/>
            </p:custDataLst>
          </p:nvPr>
        </p:nvSpPr>
        <p:spPr bwMode="auto">
          <a:xfrm>
            <a:off x="104985" y="3469289"/>
            <a:ext cx="7303953" cy="714803"/>
          </a:xfrm>
          <a:prstGeom prst="rect">
            <a:avLst/>
          </a:prstGeom>
          <a:solidFill>
            <a:schemeClr val="bg1">
              <a:lumMod val="95000"/>
            </a:schemeClr>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4347" tIns="62174" rIns="124347" bIns="62174" numCol="1" rtlCol="0" anchor="t" anchorCtr="0" compatLnSpc="1">
            <a:prstTxWarp prst="textNoShape">
              <a:avLst/>
            </a:prstTxWarp>
            <a:noAutofit/>
          </a:bodyPr>
          <a:lstStyle/>
          <a:p>
            <a:pPr defTabSz="1243165" fontAlgn="base">
              <a:lnSpc>
                <a:spcPct val="90000"/>
              </a:lnSpc>
              <a:spcBef>
                <a:spcPts val="857"/>
              </a:spcBef>
              <a:spcAft>
                <a:spcPts val="816"/>
              </a:spcAft>
              <a:buClr>
                <a:srgbClr val="B5D331"/>
              </a:buClr>
              <a:buSzPct val="120000"/>
            </a:pPr>
            <a:endParaRPr lang="en-US" sz="2176" dirty="0">
              <a:ln>
                <a:solidFill>
                  <a:srgbClr val="FFFFFF">
                    <a:alpha val="0"/>
                  </a:srgbClr>
                </a:solidFill>
              </a:ln>
              <a:solidFill>
                <a:srgbClr val="FFFFFF">
                  <a:alpha val="99000"/>
                </a:srgbClr>
              </a:solidFill>
              <a:latin typeface="+mj-lt"/>
              <a:cs typeface="Segoe UI" pitchFamily="34" charset="0"/>
            </a:endParaRPr>
          </a:p>
        </p:txBody>
      </p:sp>
      <p:sp>
        <p:nvSpPr>
          <p:cNvPr id="18" name="TextBox 59"/>
          <p:cNvSpPr txBox="1"/>
          <p:nvPr/>
        </p:nvSpPr>
        <p:spPr>
          <a:xfrm>
            <a:off x="5771133" y="3560739"/>
            <a:ext cx="1637804" cy="553998"/>
          </a:xfrm>
          <a:prstGeom prst="rect">
            <a:avLst/>
          </a:prstGeom>
          <a:noFill/>
          <a:ln>
            <a:noFill/>
          </a:ln>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b="1" dirty="0"/>
              <a:t>SQL Server</a:t>
            </a:r>
          </a:p>
          <a:p>
            <a:pPr algn="ctr"/>
            <a:r>
              <a:rPr lang="en-US" b="1" dirty="0"/>
              <a:t>2008</a:t>
            </a:r>
            <a:endParaRPr lang="en-US" dirty="0"/>
          </a:p>
        </p:txBody>
      </p:sp>
      <p:sp>
        <p:nvSpPr>
          <p:cNvPr id="19" name="Rectangle 18"/>
          <p:cNvSpPr/>
          <p:nvPr>
            <p:custDataLst>
              <p:tags r:id="rId4"/>
            </p:custDataLst>
          </p:nvPr>
        </p:nvSpPr>
        <p:spPr bwMode="auto">
          <a:xfrm>
            <a:off x="104987" y="4241475"/>
            <a:ext cx="8905758" cy="714803"/>
          </a:xfrm>
          <a:prstGeom prst="rect">
            <a:avLst/>
          </a:prstGeom>
          <a:solidFill>
            <a:schemeClr val="bg1">
              <a:lumMod val="95000"/>
            </a:schemeClr>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4347" tIns="62174" rIns="124347" bIns="62174" numCol="1" rtlCol="0" anchor="t" anchorCtr="0" compatLnSpc="1">
            <a:prstTxWarp prst="textNoShape">
              <a:avLst/>
            </a:prstTxWarp>
            <a:noAutofit/>
          </a:bodyPr>
          <a:lstStyle/>
          <a:p>
            <a:pPr defTabSz="1243165" fontAlgn="base">
              <a:lnSpc>
                <a:spcPct val="90000"/>
              </a:lnSpc>
              <a:spcBef>
                <a:spcPts val="857"/>
              </a:spcBef>
              <a:spcAft>
                <a:spcPts val="816"/>
              </a:spcAft>
              <a:buClr>
                <a:srgbClr val="B5D331"/>
              </a:buClr>
              <a:buSzPct val="120000"/>
            </a:pPr>
            <a:endParaRPr lang="en-US" sz="2176" dirty="0">
              <a:ln>
                <a:solidFill>
                  <a:srgbClr val="FFFFFF">
                    <a:alpha val="0"/>
                  </a:srgbClr>
                </a:solidFill>
              </a:ln>
              <a:solidFill>
                <a:srgbClr val="FFFFFF">
                  <a:alpha val="99000"/>
                </a:srgbClr>
              </a:solidFill>
              <a:latin typeface="+mj-lt"/>
              <a:cs typeface="Segoe UI" pitchFamily="34" charset="0"/>
            </a:endParaRPr>
          </a:p>
        </p:txBody>
      </p:sp>
      <p:sp>
        <p:nvSpPr>
          <p:cNvPr id="20" name="TextBox 59"/>
          <p:cNvSpPr txBox="1"/>
          <p:nvPr/>
        </p:nvSpPr>
        <p:spPr>
          <a:xfrm>
            <a:off x="7394986" y="4347702"/>
            <a:ext cx="1615758" cy="553998"/>
          </a:xfrm>
          <a:prstGeom prst="rect">
            <a:avLst/>
          </a:prstGeom>
          <a:noFill/>
          <a:ln>
            <a:noFill/>
          </a:ln>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b="1" dirty="0"/>
              <a:t>SQL Server</a:t>
            </a:r>
          </a:p>
          <a:p>
            <a:pPr algn="ctr"/>
            <a:r>
              <a:rPr lang="en-US" b="1" dirty="0"/>
              <a:t>2008 R2</a:t>
            </a:r>
            <a:endParaRPr lang="en-US" dirty="0"/>
          </a:p>
        </p:txBody>
      </p:sp>
      <p:sp>
        <p:nvSpPr>
          <p:cNvPr id="21" name="Rectangle 20"/>
          <p:cNvSpPr/>
          <p:nvPr>
            <p:custDataLst>
              <p:tags r:id="rId5"/>
            </p:custDataLst>
          </p:nvPr>
        </p:nvSpPr>
        <p:spPr bwMode="auto">
          <a:xfrm>
            <a:off x="104985" y="4994378"/>
            <a:ext cx="11087136" cy="714803"/>
          </a:xfrm>
          <a:prstGeom prst="rect">
            <a:avLst/>
          </a:prstGeom>
          <a:solidFill>
            <a:schemeClr val="bg1">
              <a:lumMod val="95000"/>
            </a:schemeClr>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4347" tIns="62174" rIns="124347" bIns="62174" numCol="1" rtlCol="0" anchor="t" anchorCtr="0" compatLnSpc="1">
            <a:prstTxWarp prst="textNoShape">
              <a:avLst/>
            </a:prstTxWarp>
            <a:noAutofit/>
          </a:bodyPr>
          <a:lstStyle/>
          <a:p>
            <a:pPr defTabSz="1243165" fontAlgn="base">
              <a:lnSpc>
                <a:spcPct val="90000"/>
              </a:lnSpc>
              <a:spcBef>
                <a:spcPts val="857"/>
              </a:spcBef>
              <a:spcAft>
                <a:spcPts val="816"/>
              </a:spcAft>
              <a:buClr>
                <a:srgbClr val="B5D331"/>
              </a:buClr>
              <a:buSzPct val="120000"/>
            </a:pPr>
            <a:endParaRPr lang="en-US" sz="2176" dirty="0">
              <a:ln>
                <a:solidFill>
                  <a:srgbClr val="FFFFFF">
                    <a:alpha val="0"/>
                  </a:srgbClr>
                </a:solidFill>
              </a:ln>
              <a:solidFill>
                <a:srgbClr val="FFFFFF">
                  <a:alpha val="99000"/>
                </a:srgbClr>
              </a:solidFill>
              <a:latin typeface="+mj-lt"/>
              <a:cs typeface="Segoe UI" pitchFamily="34" charset="0"/>
            </a:endParaRPr>
          </a:p>
        </p:txBody>
      </p:sp>
      <p:sp>
        <p:nvSpPr>
          <p:cNvPr id="22" name="TextBox 59"/>
          <p:cNvSpPr txBox="1"/>
          <p:nvPr/>
        </p:nvSpPr>
        <p:spPr>
          <a:xfrm>
            <a:off x="9654564" y="5087158"/>
            <a:ext cx="1615758" cy="553998"/>
          </a:xfrm>
          <a:prstGeom prst="rect">
            <a:avLst/>
          </a:prstGeom>
          <a:noFill/>
          <a:ln>
            <a:noFill/>
          </a:ln>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b="1" dirty="0"/>
              <a:t>SQL Server</a:t>
            </a:r>
          </a:p>
          <a:p>
            <a:pPr algn="ctr"/>
            <a:r>
              <a:rPr lang="en-US" b="1" dirty="0"/>
              <a:t>2012</a:t>
            </a:r>
            <a:endParaRPr lang="en-US" dirty="0"/>
          </a:p>
        </p:txBody>
      </p:sp>
      <p:sp>
        <p:nvSpPr>
          <p:cNvPr id="3" name="TextBox 2"/>
          <p:cNvSpPr txBox="1"/>
          <p:nvPr/>
        </p:nvSpPr>
        <p:spPr>
          <a:xfrm>
            <a:off x="154875" y="2110337"/>
            <a:ext cx="1324402" cy="369332"/>
          </a:xfrm>
          <a:prstGeom prst="rect">
            <a:avLst/>
          </a:prstGeom>
          <a:noFill/>
          <a:ln>
            <a:noFill/>
          </a:ln>
        </p:spPr>
        <p:txBody>
          <a:bodyPr wrap="none" rtlCol="0">
            <a:spAutoFit/>
          </a:bodyPr>
          <a:lstStyle/>
          <a:p>
            <a:r>
              <a:rPr lang="en-US" dirty="0"/>
              <a:t>XML ● KPIs</a:t>
            </a:r>
          </a:p>
        </p:txBody>
      </p:sp>
      <p:sp>
        <p:nvSpPr>
          <p:cNvPr id="23" name="TextBox 22"/>
          <p:cNvSpPr txBox="1"/>
          <p:nvPr/>
        </p:nvSpPr>
        <p:spPr>
          <a:xfrm>
            <a:off x="155357" y="2864864"/>
            <a:ext cx="3474797" cy="369332"/>
          </a:xfrm>
          <a:prstGeom prst="rect">
            <a:avLst/>
          </a:prstGeom>
          <a:noFill/>
          <a:ln>
            <a:noFill/>
          </a:ln>
        </p:spPr>
        <p:txBody>
          <a:bodyPr wrap="none" rtlCol="0">
            <a:spAutoFit/>
          </a:bodyPr>
          <a:lstStyle/>
          <a:p>
            <a:r>
              <a:rPr lang="en-US" dirty="0"/>
              <a:t>Management Studio ● Mirroring</a:t>
            </a:r>
          </a:p>
        </p:txBody>
      </p:sp>
      <p:sp>
        <p:nvSpPr>
          <p:cNvPr id="24" name="TextBox 23"/>
          <p:cNvSpPr txBox="1"/>
          <p:nvPr/>
        </p:nvSpPr>
        <p:spPr>
          <a:xfrm>
            <a:off x="155356" y="3617420"/>
            <a:ext cx="5692392" cy="369332"/>
          </a:xfrm>
          <a:prstGeom prst="rect">
            <a:avLst/>
          </a:prstGeom>
          <a:noFill/>
          <a:ln>
            <a:noFill/>
          </a:ln>
        </p:spPr>
        <p:txBody>
          <a:bodyPr wrap="none" rtlCol="0">
            <a:spAutoFit/>
          </a:bodyPr>
          <a:lstStyle/>
          <a:p>
            <a:r>
              <a:rPr lang="en-US" dirty="0"/>
              <a:t>Compression ● Policy-Based </a:t>
            </a:r>
            <a:r>
              <a:rPr lang="en-US" dirty="0" err="1" smtClean="0"/>
              <a:t>Mgmt</a:t>
            </a:r>
            <a:r>
              <a:rPr lang="en-US" dirty="0" smtClean="0"/>
              <a:t> </a:t>
            </a:r>
            <a:r>
              <a:rPr lang="en-US" dirty="0"/>
              <a:t>● Programmability</a:t>
            </a:r>
          </a:p>
        </p:txBody>
      </p:sp>
      <p:sp>
        <p:nvSpPr>
          <p:cNvPr id="25" name="TextBox 24"/>
          <p:cNvSpPr txBox="1"/>
          <p:nvPr/>
        </p:nvSpPr>
        <p:spPr>
          <a:xfrm>
            <a:off x="168070" y="4389606"/>
            <a:ext cx="6300699" cy="369332"/>
          </a:xfrm>
          <a:prstGeom prst="rect">
            <a:avLst/>
          </a:prstGeom>
          <a:noFill/>
          <a:ln>
            <a:noFill/>
          </a:ln>
        </p:spPr>
        <p:txBody>
          <a:bodyPr wrap="none" rtlCol="0">
            <a:spAutoFit/>
          </a:bodyPr>
          <a:lstStyle/>
          <a:p>
            <a:r>
              <a:rPr lang="en-US" dirty="0"/>
              <a:t>PowerPivot ● SharePoint Integration ● Master Data Services </a:t>
            </a:r>
          </a:p>
        </p:txBody>
      </p:sp>
      <p:sp>
        <p:nvSpPr>
          <p:cNvPr id="26" name="TextBox 25"/>
          <p:cNvSpPr txBox="1"/>
          <p:nvPr/>
        </p:nvSpPr>
        <p:spPr>
          <a:xfrm>
            <a:off x="155357" y="5142509"/>
            <a:ext cx="9416424" cy="369332"/>
          </a:xfrm>
          <a:prstGeom prst="rect">
            <a:avLst/>
          </a:prstGeom>
          <a:noFill/>
          <a:ln>
            <a:noFill/>
          </a:ln>
        </p:spPr>
        <p:txBody>
          <a:bodyPr wrap="none" rtlCol="0">
            <a:spAutoFit/>
          </a:bodyPr>
          <a:lstStyle/>
          <a:p>
            <a:r>
              <a:rPr lang="en-US" dirty="0"/>
              <a:t>AlwaysOn ● ColumnStore Index ● Data Quality Services ● Power View ● Cloud Connectivity</a:t>
            </a:r>
          </a:p>
        </p:txBody>
      </p:sp>
      <p:cxnSp>
        <p:nvCxnSpPr>
          <p:cNvPr id="27" name="Straight Connector 26"/>
          <p:cNvCxnSpPr/>
          <p:nvPr/>
        </p:nvCxnSpPr>
        <p:spPr>
          <a:xfrm flipV="1">
            <a:off x="1762466" y="1954310"/>
            <a:ext cx="0" cy="610349"/>
          </a:xfrm>
          <a:prstGeom prst="line">
            <a:avLst/>
          </a:prstGeom>
          <a:ln w="25400">
            <a:noFill/>
            <a:prstDash val="sysDot"/>
            <a:headEnd type="oval"/>
            <a:tailEnd type="non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687712" y="1948318"/>
            <a:ext cx="0" cy="748632"/>
          </a:xfrm>
          <a:prstGeom prst="line">
            <a:avLst/>
          </a:prstGeom>
          <a:ln w="25400">
            <a:solidFill>
              <a:schemeClr val="tx1"/>
            </a:solidFill>
            <a:prstDash val="sysDot"/>
            <a:headEnd type="oval"/>
            <a:tailEnd type="none"/>
          </a:ln>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813630" y="1952207"/>
            <a:ext cx="0" cy="1427207"/>
          </a:xfrm>
          <a:prstGeom prst="line">
            <a:avLst/>
          </a:prstGeom>
          <a:ln w="25400">
            <a:solidFill>
              <a:schemeClr val="tx1"/>
            </a:solidFill>
            <a:prstDash val="sysDot"/>
            <a:headEnd type="oval"/>
            <a:tailEnd type="none"/>
          </a:ln>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816870" y="1934767"/>
            <a:ext cx="0" cy="2166283"/>
          </a:xfrm>
          <a:prstGeom prst="line">
            <a:avLst/>
          </a:prstGeom>
          <a:ln w="25400">
            <a:solidFill>
              <a:schemeClr val="tx1"/>
            </a:solidFill>
            <a:prstDash val="sysDot"/>
            <a:headEnd type="oval"/>
            <a:tailEnd type="none"/>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9637783" y="1982198"/>
            <a:ext cx="16781" cy="2851936"/>
          </a:xfrm>
          <a:prstGeom prst="line">
            <a:avLst/>
          </a:prstGeom>
          <a:ln w="25400">
            <a:solidFill>
              <a:schemeClr val="tx1"/>
            </a:solidFill>
            <a:prstDash val="sysDot"/>
            <a:headEnd type="oval"/>
            <a:tailEnd type="none"/>
          </a:ln>
          <a:effectLst/>
        </p:spPr>
        <p:style>
          <a:lnRef idx="1">
            <a:schemeClr val="accent1"/>
          </a:lnRef>
          <a:fillRef idx="0">
            <a:schemeClr val="accent1"/>
          </a:fillRef>
          <a:effectRef idx="0">
            <a:schemeClr val="accent1"/>
          </a:effectRef>
          <a:fontRef idx="minor">
            <a:schemeClr val="tx1"/>
          </a:fontRef>
        </p:style>
      </p:cxnSp>
      <p:sp>
        <p:nvSpPr>
          <p:cNvPr id="31" name="Pentagon 30"/>
          <p:cNvSpPr/>
          <p:nvPr/>
        </p:nvSpPr>
        <p:spPr>
          <a:xfrm>
            <a:off x="9448801" y="1162530"/>
            <a:ext cx="2841812" cy="780394"/>
          </a:xfrm>
          <a:prstGeom prst="homePlate">
            <a:avLst/>
          </a:prstGeom>
          <a:solidFill>
            <a:schemeClr val="accent5"/>
          </a:solidFill>
          <a:ln w="9525" cap="flat" cmpd="sng" algn="ctr">
            <a:solidFill>
              <a:schemeClr val="bg1"/>
            </a:solidFill>
            <a:prstDash val="solid"/>
            <a:headEnd type="none" w="med" len="med"/>
            <a:tailEnd type="none" w="med" len="med"/>
          </a:ln>
          <a:effectLst/>
        </p:spPr>
        <p:txBody>
          <a:bodyPr lIns="274320" tIns="62169" rIns="149348" bIns="74671" anchor="ctr"/>
          <a:lstStyle/>
          <a:p>
            <a:pPr algn="ctr" defTabSz="1493067" fontAlgn="base">
              <a:spcBef>
                <a:spcPct val="0"/>
              </a:spcBef>
              <a:spcAft>
                <a:spcPct val="0"/>
              </a:spcAft>
              <a:defRPr/>
            </a:pPr>
            <a:r>
              <a:rPr lang="en-US" sz="1632" kern="0" dirty="0">
                <a:gradFill>
                  <a:gsLst>
                    <a:gs pos="0">
                      <a:srgbClr val="FFFFFF"/>
                    </a:gs>
                    <a:gs pos="100000">
                      <a:srgbClr val="FFFFFF"/>
                    </a:gs>
                  </a:gsLst>
                  <a:lin ang="5400000" scaled="0"/>
                </a:gradFill>
                <a:latin typeface="Segoe" pitchFamily="34" charset="0"/>
              </a:rPr>
              <a:t>Mission Critical &amp; </a:t>
            </a:r>
            <a:r>
              <a:rPr lang="en-US" sz="1632" kern="0" dirty="0" smtClean="0">
                <a:gradFill>
                  <a:gsLst>
                    <a:gs pos="0">
                      <a:srgbClr val="FFFFFF"/>
                    </a:gs>
                    <a:gs pos="100000">
                      <a:srgbClr val="FFFFFF"/>
                    </a:gs>
                  </a:gsLst>
                  <a:lin ang="5400000" scaled="0"/>
                </a:gradFill>
                <a:latin typeface="Segoe" pitchFamily="34" charset="0"/>
              </a:rPr>
              <a:t>                   Cloud </a:t>
            </a:r>
            <a:r>
              <a:rPr lang="en-US" sz="1632" kern="0" dirty="0">
                <a:gradFill>
                  <a:gsLst>
                    <a:gs pos="0">
                      <a:srgbClr val="FFFFFF"/>
                    </a:gs>
                    <a:gs pos="100000">
                      <a:srgbClr val="FFFFFF"/>
                    </a:gs>
                  </a:gsLst>
                  <a:lin ang="5400000" scaled="0"/>
                </a:gradFill>
                <a:latin typeface="Segoe" pitchFamily="34" charset="0"/>
              </a:rPr>
              <a:t>Performance</a:t>
            </a:r>
          </a:p>
        </p:txBody>
      </p:sp>
      <p:sp>
        <p:nvSpPr>
          <p:cNvPr id="9" name="Pentagon 8"/>
          <p:cNvSpPr/>
          <p:nvPr/>
        </p:nvSpPr>
        <p:spPr>
          <a:xfrm>
            <a:off x="7719362" y="1162050"/>
            <a:ext cx="2178918" cy="780394"/>
          </a:xfrm>
          <a:prstGeom prst="homePlate">
            <a:avLst/>
          </a:prstGeom>
          <a:solidFill>
            <a:schemeClr val="accent5"/>
          </a:solidFill>
          <a:ln w="9525" cap="flat" cmpd="sng" algn="ctr">
            <a:solidFill>
              <a:schemeClr val="bg1"/>
            </a:solidFill>
            <a:prstDash val="solid"/>
            <a:headEnd type="none" w="med" len="med"/>
            <a:tailEnd type="none" w="med" len="med"/>
          </a:ln>
          <a:effectLst/>
        </p:spPr>
        <p:txBody>
          <a:bodyPr lIns="149348" tIns="62169" rIns="149348" bIns="74671" anchor="ctr"/>
          <a:lstStyle/>
          <a:p>
            <a:pPr algn="ctr" defTabSz="1493067" fontAlgn="base">
              <a:spcBef>
                <a:spcPct val="0"/>
              </a:spcBef>
              <a:spcAft>
                <a:spcPct val="0"/>
              </a:spcAft>
              <a:defRPr/>
            </a:pPr>
            <a:r>
              <a:rPr lang="en-US" sz="1632" kern="0" dirty="0" smtClean="0">
                <a:gradFill>
                  <a:gsLst>
                    <a:gs pos="0">
                      <a:srgbClr val="FFFFFF"/>
                    </a:gs>
                    <a:gs pos="100000">
                      <a:srgbClr val="FFFFFF"/>
                    </a:gs>
                  </a:gsLst>
                  <a:lin ang="5400000" scaled="0"/>
                </a:gradFill>
                <a:latin typeface="Segoe" pitchFamily="34" charset="0"/>
              </a:rPr>
              <a:t>  Cloud-Ready </a:t>
            </a:r>
            <a:endParaRPr lang="en-US" sz="1632" kern="0" dirty="0">
              <a:gradFill>
                <a:gsLst>
                  <a:gs pos="0">
                    <a:srgbClr val="FFFFFF"/>
                  </a:gs>
                  <a:gs pos="100000">
                    <a:srgbClr val="FFFFFF"/>
                  </a:gs>
                </a:gsLst>
                <a:lin ang="5400000" scaled="0"/>
              </a:gradFill>
              <a:latin typeface="Segoe" pitchFamily="34" charset="0"/>
            </a:endParaRPr>
          </a:p>
        </p:txBody>
      </p:sp>
      <p:sp>
        <p:nvSpPr>
          <p:cNvPr id="8" name="Pentagon 7"/>
          <p:cNvSpPr/>
          <p:nvPr/>
        </p:nvSpPr>
        <p:spPr>
          <a:xfrm>
            <a:off x="5648553" y="1162050"/>
            <a:ext cx="2434891" cy="780394"/>
          </a:xfrm>
          <a:prstGeom prst="homePlate">
            <a:avLst/>
          </a:prstGeom>
          <a:solidFill>
            <a:schemeClr val="accent5"/>
          </a:solidFill>
          <a:ln w="9525" cap="flat" cmpd="sng" algn="ctr">
            <a:solidFill>
              <a:schemeClr val="bg1"/>
            </a:solidFill>
            <a:prstDash val="solid"/>
            <a:headEnd type="none" w="med" len="med"/>
            <a:tailEnd type="none" w="med" len="med"/>
          </a:ln>
          <a:effectLst/>
        </p:spPr>
        <p:txBody>
          <a:bodyPr lIns="274320" tIns="62169" rIns="149348" bIns="74671" anchor="ctr"/>
          <a:lstStyle/>
          <a:p>
            <a:pPr algn="ctr" defTabSz="1493067" fontAlgn="base">
              <a:spcBef>
                <a:spcPct val="0"/>
              </a:spcBef>
              <a:spcAft>
                <a:spcPct val="0"/>
              </a:spcAft>
              <a:defRPr/>
            </a:pPr>
            <a:r>
              <a:rPr lang="en-US" sz="1632" kern="0" dirty="0">
                <a:gradFill>
                  <a:gsLst>
                    <a:gs pos="0">
                      <a:srgbClr val="FFFFFF"/>
                    </a:gs>
                    <a:gs pos="100000">
                      <a:srgbClr val="FFFFFF"/>
                    </a:gs>
                  </a:gsLst>
                  <a:lin ang="5400000" scaled="0"/>
                </a:gradFill>
                <a:latin typeface="Segoe" pitchFamily="34" charset="0"/>
              </a:rPr>
              <a:t>Self-Service BI</a:t>
            </a:r>
          </a:p>
        </p:txBody>
      </p:sp>
      <p:sp>
        <p:nvSpPr>
          <p:cNvPr id="33" name="Rectangle 32"/>
          <p:cNvSpPr/>
          <p:nvPr>
            <p:custDataLst>
              <p:tags r:id="rId6"/>
            </p:custDataLst>
          </p:nvPr>
        </p:nvSpPr>
        <p:spPr bwMode="auto">
          <a:xfrm>
            <a:off x="104504" y="5758816"/>
            <a:ext cx="12331089" cy="714803"/>
          </a:xfrm>
          <a:prstGeom prst="rect">
            <a:avLst/>
          </a:prstGeom>
          <a:solidFill>
            <a:schemeClr val="bg1">
              <a:lumMod val="95000"/>
            </a:schemeClr>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4347" tIns="62174" rIns="124347" bIns="62174" numCol="1" rtlCol="0" anchor="t" anchorCtr="0" compatLnSpc="1">
            <a:prstTxWarp prst="textNoShape">
              <a:avLst/>
            </a:prstTxWarp>
            <a:noAutofit/>
          </a:bodyPr>
          <a:lstStyle/>
          <a:p>
            <a:pPr defTabSz="1243165" fontAlgn="base">
              <a:lnSpc>
                <a:spcPct val="90000"/>
              </a:lnSpc>
              <a:spcBef>
                <a:spcPts val="857"/>
              </a:spcBef>
              <a:spcAft>
                <a:spcPts val="816"/>
              </a:spcAft>
              <a:buClr>
                <a:srgbClr val="B5D331"/>
              </a:buClr>
              <a:buSzPct val="120000"/>
            </a:pPr>
            <a:endParaRPr lang="en-US" sz="2176" dirty="0">
              <a:ln>
                <a:solidFill>
                  <a:srgbClr val="FFFFFF">
                    <a:alpha val="0"/>
                  </a:srgbClr>
                </a:solidFill>
              </a:ln>
              <a:solidFill>
                <a:srgbClr val="FFFFFF">
                  <a:alpha val="99000"/>
                </a:srgbClr>
              </a:solidFill>
              <a:latin typeface="+mj-lt"/>
              <a:cs typeface="Segoe UI" pitchFamily="34" charset="0"/>
            </a:endParaRPr>
          </a:p>
        </p:txBody>
      </p:sp>
      <p:sp>
        <p:nvSpPr>
          <p:cNvPr id="35" name="TextBox 59"/>
          <p:cNvSpPr txBox="1"/>
          <p:nvPr/>
        </p:nvSpPr>
        <p:spPr>
          <a:xfrm>
            <a:off x="10806710" y="5853151"/>
            <a:ext cx="1615758" cy="553998"/>
          </a:xfrm>
          <a:prstGeom prst="rect">
            <a:avLst/>
          </a:prstGeom>
          <a:noFill/>
          <a:ln>
            <a:noFill/>
          </a:ln>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b="1" dirty="0"/>
              <a:t>SQL Server</a:t>
            </a:r>
          </a:p>
          <a:p>
            <a:pPr algn="ctr"/>
            <a:r>
              <a:rPr lang="en-US" b="1" dirty="0"/>
              <a:t>2014</a:t>
            </a:r>
            <a:endParaRPr lang="en-US" dirty="0"/>
          </a:p>
        </p:txBody>
      </p:sp>
      <p:cxnSp>
        <p:nvCxnSpPr>
          <p:cNvPr id="37" name="Straight Connector 36"/>
          <p:cNvCxnSpPr/>
          <p:nvPr/>
        </p:nvCxnSpPr>
        <p:spPr>
          <a:xfrm flipH="1" flipV="1">
            <a:off x="11665940" y="2009091"/>
            <a:ext cx="8401" cy="3534204"/>
          </a:xfrm>
          <a:prstGeom prst="line">
            <a:avLst/>
          </a:prstGeom>
          <a:ln w="25400">
            <a:solidFill>
              <a:schemeClr val="tx1"/>
            </a:solidFill>
            <a:prstDash val="sysDot"/>
            <a:headEnd type="oval"/>
            <a:tailEnd type="none"/>
          </a:ln>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38110" y="5910755"/>
            <a:ext cx="10842520" cy="369332"/>
          </a:xfrm>
          <a:prstGeom prst="rect">
            <a:avLst/>
          </a:prstGeom>
          <a:noFill/>
          <a:ln>
            <a:noFill/>
          </a:ln>
        </p:spPr>
        <p:txBody>
          <a:bodyPr wrap="none" rtlCol="0">
            <a:spAutoFit/>
          </a:bodyPr>
          <a:lstStyle/>
          <a:p>
            <a:r>
              <a:rPr lang="en-US" dirty="0"/>
              <a:t>In-Memory </a:t>
            </a:r>
            <a:r>
              <a:rPr lang="en-US" dirty="0" smtClean="0"/>
              <a:t>Across Workloads </a:t>
            </a:r>
            <a:r>
              <a:rPr lang="en-US" dirty="0"/>
              <a:t>● </a:t>
            </a:r>
            <a:r>
              <a:rPr lang="en-US" dirty="0" smtClean="0"/>
              <a:t>Performance &amp; Scale </a:t>
            </a:r>
            <a:r>
              <a:rPr lang="en-US" dirty="0"/>
              <a:t>● </a:t>
            </a:r>
            <a:r>
              <a:rPr lang="en-US" dirty="0" smtClean="0"/>
              <a:t>Hybrid </a:t>
            </a:r>
            <a:r>
              <a:rPr lang="en-US" dirty="0"/>
              <a:t>Cloud </a:t>
            </a:r>
            <a:r>
              <a:rPr lang="en-US" dirty="0" smtClean="0"/>
              <a:t>Optimized</a:t>
            </a:r>
            <a:r>
              <a:rPr lang="en-US" dirty="0"/>
              <a:t> </a:t>
            </a:r>
            <a:r>
              <a:rPr lang="en-US" dirty="0" smtClean="0"/>
              <a:t>● </a:t>
            </a:r>
            <a:r>
              <a:rPr lang="en-US" dirty="0" err="1"/>
              <a:t>HDInsight</a:t>
            </a:r>
            <a:r>
              <a:rPr lang="en-US" dirty="0" smtClean="0"/>
              <a:t> </a:t>
            </a:r>
            <a:r>
              <a:rPr lang="en-US" dirty="0"/>
              <a:t> ● Cloud BI </a:t>
            </a:r>
          </a:p>
        </p:txBody>
      </p:sp>
      <p:sp>
        <p:nvSpPr>
          <p:cNvPr id="7" name="Pentagon 6"/>
          <p:cNvSpPr/>
          <p:nvPr/>
        </p:nvSpPr>
        <p:spPr>
          <a:xfrm>
            <a:off x="3470798" y="1162050"/>
            <a:ext cx="2643818" cy="780394"/>
          </a:xfrm>
          <a:prstGeom prst="homePlate">
            <a:avLst/>
          </a:prstGeom>
          <a:solidFill>
            <a:schemeClr val="accent5"/>
          </a:solidFill>
          <a:ln w="9525" cap="flat" cmpd="sng" algn="ctr">
            <a:solidFill>
              <a:schemeClr val="bg1"/>
            </a:solidFill>
            <a:prstDash val="solid"/>
            <a:headEnd type="none" w="med" len="med"/>
            <a:tailEnd type="none" w="med" len="med"/>
          </a:ln>
          <a:effectLst/>
        </p:spPr>
        <p:txBody>
          <a:bodyPr lIns="149348" tIns="62169" rIns="149348" bIns="74671" anchor="ctr"/>
          <a:lstStyle/>
          <a:p>
            <a:pPr algn="ctr" defTabSz="1493067" fontAlgn="base">
              <a:spcBef>
                <a:spcPct val="0"/>
              </a:spcBef>
              <a:spcAft>
                <a:spcPct val="0"/>
              </a:spcAft>
              <a:defRPr/>
            </a:pPr>
            <a:r>
              <a:rPr lang="en-US" sz="1632" kern="0" dirty="0">
                <a:gradFill>
                  <a:gsLst>
                    <a:gs pos="0">
                      <a:srgbClr val="FFFFFF"/>
                    </a:gs>
                    <a:gs pos="100000">
                      <a:srgbClr val="FFFFFF"/>
                    </a:gs>
                  </a:gsLst>
                  <a:lin ang="5400000" scaled="0"/>
                </a:gradFill>
                <a:latin typeface="Segoe" pitchFamily="34" charset="0"/>
              </a:rPr>
              <a:t>Performance &amp; Productivity</a:t>
            </a:r>
          </a:p>
        </p:txBody>
      </p:sp>
      <p:sp>
        <p:nvSpPr>
          <p:cNvPr id="6" name="Pentagon 5"/>
          <p:cNvSpPr/>
          <p:nvPr/>
        </p:nvSpPr>
        <p:spPr>
          <a:xfrm>
            <a:off x="1866089" y="1162050"/>
            <a:ext cx="2122823" cy="780394"/>
          </a:xfrm>
          <a:prstGeom prst="homePlate">
            <a:avLst/>
          </a:prstGeom>
          <a:solidFill>
            <a:schemeClr val="accent5"/>
          </a:solidFill>
          <a:ln w="9525" cap="flat" cmpd="sng" algn="ctr">
            <a:solidFill>
              <a:schemeClr val="bg1"/>
            </a:solidFill>
            <a:prstDash val="solid"/>
            <a:headEnd type="none" w="med" len="med"/>
            <a:tailEnd type="none" w="med" len="med"/>
          </a:ln>
          <a:effectLst/>
        </p:spPr>
        <p:txBody>
          <a:bodyPr lIns="149348" tIns="62169" rIns="149348" bIns="74671" anchor="ctr"/>
          <a:lstStyle/>
          <a:p>
            <a:pPr algn="ctr" defTabSz="1493067" fontAlgn="base">
              <a:spcBef>
                <a:spcPct val="0"/>
              </a:spcBef>
              <a:spcAft>
                <a:spcPct val="0"/>
              </a:spcAft>
              <a:defRPr/>
            </a:pPr>
            <a:r>
              <a:rPr lang="en-US" sz="1632" kern="0" dirty="0">
                <a:gradFill>
                  <a:gsLst>
                    <a:gs pos="0">
                      <a:srgbClr val="FFFFFF"/>
                    </a:gs>
                    <a:gs pos="100000">
                      <a:srgbClr val="FFFFFF"/>
                    </a:gs>
                  </a:gsLst>
                  <a:lin ang="5400000" scaled="0"/>
                </a:gradFill>
                <a:latin typeface="Segoe" pitchFamily="34" charset="0"/>
              </a:rPr>
              <a:t>Mission </a:t>
            </a:r>
          </a:p>
          <a:p>
            <a:pPr algn="ctr" defTabSz="1493067" fontAlgn="base">
              <a:spcBef>
                <a:spcPct val="0"/>
              </a:spcBef>
              <a:spcAft>
                <a:spcPct val="0"/>
              </a:spcAft>
              <a:defRPr/>
            </a:pPr>
            <a:r>
              <a:rPr lang="en-US" sz="1632" kern="0" dirty="0">
                <a:gradFill>
                  <a:gsLst>
                    <a:gs pos="0">
                      <a:srgbClr val="FFFFFF"/>
                    </a:gs>
                    <a:gs pos="100000">
                      <a:srgbClr val="FFFFFF"/>
                    </a:gs>
                  </a:gsLst>
                  <a:lin ang="5400000" scaled="0"/>
                </a:gradFill>
                <a:latin typeface="Segoe" pitchFamily="34" charset="0"/>
              </a:rPr>
              <a:t>Critical</a:t>
            </a:r>
          </a:p>
        </p:txBody>
      </p:sp>
      <p:sp>
        <p:nvSpPr>
          <p:cNvPr id="5" name="Pentagon 4"/>
          <p:cNvSpPr/>
          <p:nvPr/>
        </p:nvSpPr>
        <p:spPr>
          <a:xfrm>
            <a:off x="104505" y="1162050"/>
            <a:ext cx="2122823" cy="780394"/>
          </a:xfrm>
          <a:prstGeom prst="homePlate">
            <a:avLst/>
          </a:prstGeom>
          <a:solidFill>
            <a:schemeClr val="accent5"/>
          </a:solidFill>
          <a:ln w="9525" cap="flat" cmpd="sng" algn="ctr">
            <a:solidFill>
              <a:schemeClr val="bg1"/>
            </a:solidFill>
            <a:prstDash val="solid"/>
            <a:headEnd type="none" w="med" len="med"/>
            <a:tailEnd type="none" w="med" len="med"/>
          </a:ln>
          <a:effectLst/>
        </p:spPr>
        <p:txBody>
          <a:bodyPr lIns="149348" tIns="62169" rIns="149348" bIns="74671" anchor="ctr"/>
          <a:lstStyle/>
          <a:p>
            <a:pPr algn="ctr" defTabSz="1493067" fontAlgn="base">
              <a:spcBef>
                <a:spcPct val="0"/>
              </a:spcBef>
              <a:spcAft>
                <a:spcPct val="0"/>
              </a:spcAft>
              <a:defRPr/>
            </a:pPr>
            <a:r>
              <a:rPr lang="en-US" sz="1632" kern="0" dirty="0">
                <a:gradFill>
                  <a:gsLst>
                    <a:gs pos="0">
                      <a:srgbClr val="FFFFFF"/>
                    </a:gs>
                    <a:gs pos="100000">
                      <a:srgbClr val="FFFFFF"/>
                    </a:gs>
                  </a:gsLst>
                  <a:lin ang="5400000" scaled="0"/>
                </a:gradFill>
                <a:latin typeface="Segoe" pitchFamily="34" charset="0"/>
              </a:rPr>
              <a:t>Modern DB platform</a:t>
            </a:r>
          </a:p>
        </p:txBody>
      </p:sp>
    </p:spTree>
    <p:extLst>
      <p:ext uri="{BB962C8B-B14F-4D97-AF65-F5344CB8AC3E}">
        <p14:creationId xmlns:p14="http://schemas.microsoft.com/office/powerpoint/2010/main" val="291753866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Easy On-Ramp to Cloud</a:t>
            </a:r>
            <a:endParaRPr lang="en-US" sz="3200" dirty="0"/>
          </a:p>
        </p:txBody>
      </p:sp>
      <p:sp>
        <p:nvSpPr>
          <p:cNvPr id="65" name="Rectangle 64"/>
          <p:cNvSpPr/>
          <p:nvPr/>
        </p:nvSpPr>
        <p:spPr bwMode="auto">
          <a:xfrm>
            <a:off x="2286002" y="1336675"/>
            <a:ext cx="3200400" cy="1664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smtClean="0">
                <a:ln>
                  <a:solidFill>
                    <a:schemeClr val="bg1">
                      <a:alpha val="0"/>
                    </a:schemeClr>
                  </a:solidFill>
                </a:ln>
                <a:solidFill>
                  <a:schemeClr val="tx1"/>
                </a:solidFill>
                <a:ea typeface="Segoe UI" pitchFamily="34" charset="0"/>
                <a:cs typeface="Segoe UI" pitchFamily="34" charset="0"/>
              </a:rPr>
              <a:t>Easily migrate </a:t>
            </a:r>
            <a:r>
              <a:rPr lang="en-US" sz="1600" dirty="0">
                <a:ln>
                  <a:solidFill>
                    <a:schemeClr val="bg1">
                      <a:alpha val="0"/>
                    </a:schemeClr>
                  </a:solidFill>
                </a:ln>
                <a:solidFill>
                  <a:schemeClr val="tx1"/>
                </a:solidFill>
                <a:ea typeface="Segoe UI" pitchFamily="34" charset="0"/>
                <a:cs typeface="Segoe UI" pitchFamily="34" charset="0"/>
              </a:rPr>
              <a:t>on-prem </a:t>
            </a:r>
            <a:r>
              <a:rPr lang="en-US" sz="1600" dirty="0" smtClean="0">
                <a:ln>
                  <a:solidFill>
                    <a:schemeClr val="bg1">
                      <a:alpha val="0"/>
                    </a:schemeClr>
                  </a:solidFill>
                </a:ln>
                <a:solidFill>
                  <a:schemeClr val="tx1"/>
                </a:solidFill>
                <a:ea typeface="Segoe UI" pitchFamily="34" charset="0"/>
                <a:cs typeface="Segoe UI" pitchFamily="34" charset="0"/>
              </a:rPr>
              <a:t>SQL Server to a Windows Azure VM</a:t>
            </a:r>
          </a:p>
          <a:p>
            <a:pPr defTabSz="932133" fontAlgn="base">
              <a:spcAft>
                <a:spcPts val="1200"/>
              </a:spcAft>
            </a:pPr>
            <a:r>
              <a:rPr lang="en-US" sz="1600" dirty="0" smtClean="0">
                <a:ln>
                  <a:solidFill>
                    <a:schemeClr val="bg1">
                      <a:alpha val="0"/>
                    </a:schemeClr>
                  </a:solidFill>
                </a:ln>
                <a:solidFill>
                  <a:schemeClr val="tx1"/>
                </a:solidFill>
                <a:ea typeface="Segoe UI" pitchFamily="34" charset="0"/>
                <a:cs typeface="Segoe UI" pitchFamily="34" charset="0"/>
              </a:rPr>
              <a:t>Designed </a:t>
            </a:r>
            <a:r>
              <a:rPr lang="en-US" sz="1600" dirty="0">
                <a:ln>
                  <a:solidFill>
                    <a:schemeClr val="bg1">
                      <a:alpha val="0"/>
                    </a:schemeClr>
                  </a:solidFill>
                </a:ln>
                <a:solidFill>
                  <a:schemeClr val="tx1"/>
                </a:solidFill>
                <a:ea typeface="Segoe UI" pitchFamily="34" charset="0"/>
                <a:cs typeface="Segoe UI" pitchFamily="34" charset="0"/>
              </a:rPr>
              <a:t>for </a:t>
            </a:r>
            <a:r>
              <a:rPr lang="en-US" sz="1600" dirty="0" smtClean="0">
                <a:ln>
                  <a:solidFill>
                    <a:schemeClr val="bg1">
                      <a:alpha val="0"/>
                    </a:schemeClr>
                  </a:solidFill>
                </a:ln>
                <a:solidFill>
                  <a:schemeClr val="tx1"/>
                </a:solidFill>
                <a:ea typeface="Segoe UI" pitchFamily="34" charset="0"/>
                <a:cs typeface="Segoe UI" pitchFamily="34" charset="0"/>
              </a:rPr>
              <a:t>users unfamiliar </a:t>
            </a:r>
            <a:r>
              <a:rPr lang="en-US" sz="1600" dirty="0">
                <a:ln>
                  <a:solidFill>
                    <a:schemeClr val="bg1">
                      <a:alpha val="0"/>
                    </a:schemeClr>
                  </a:solidFill>
                </a:ln>
                <a:solidFill>
                  <a:schemeClr val="tx1"/>
                </a:solidFill>
                <a:ea typeface="Segoe UI" pitchFamily="34" charset="0"/>
                <a:cs typeface="Segoe UI" pitchFamily="34" charset="0"/>
              </a:rPr>
              <a:t>with </a:t>
            </a:r>
            <a:r>
              <a:rPr lang="en-US" sz="1600" dirty="0" smtClean="0">
                <a:ln>
                  <a:solidFill>
                    <a:schemeClr val="bg1">
                      <a:alpha val="0"/>
                    </a:schemeClr>
                  </a:solidFill>
                </a:ln>
                <a:solidFill>
                  <a:schemeClr val="tx1"/>
                </a:solidFill>
                <a:ea typeface="Segoe UI" pitchFamily="34" charset="0"/>
                <a:cs typeface="Segoe UI" pitchFamily="34" charset="0"/>
              </a:rPr>
              <a:t>Windows Azure</a:t>
            </a:r>
            <a:endParaRPr lang="en-US" sz="1600" dirty="0">
              <a:ln>
                <a:solidFill>
                  <a:schemeClr val="bg1">
                    <a:alpha val="0"/>
                  </a:schemeClr>
                </a:solidFill>
              </a:ln>
              <a:solidFill>
                <a:schemeClr val="tx1"/>
              </a:solidFill>
              <a:ea typeface="Segoe UI" pitchFamily="34" charset="0"/>
              <a:cs typeface="Segoe UI" pitchFamily="34" charset="0"/>
            </a:endParaRPr>
          </a:p>
        </p:txBody>
      </p:sp>
      <p:sp>
        <p:nvSpPr>
          <p:cNvPr id="71" name="Rectangle 70"/>
          <p:cNvSpPr/>
          <p:nvPr/>
        </p:nvSpPr>
        <p:spPr bwMode="auto">
          <a:xfrm>
            <a:off x="2286002" y="3089212"/>
            <a:ext cx="3200400" cy="1664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800"/>
              </a:spcAft>
            </a:pPr>
            <a:r>
              <a:rPr lang="en-US" sz="1600" dirty="0">
                <a:ln>
                  <a:solidFill>
                    <a:schemeClr val="bg1">
                      <a:alpha val="0"/>
                    </a:schemeClr>
                  </a:solidFill>
                </a:ln>
                <a:solidFill>
                  <a:schemeClr val="tx1"/>
                </a:solidFill>
                <a:ea typeface="Segoe UI" pitchFamily="34" charset="0"/>
                <a:cs typeface="Segoe UI" pitchFamily="34" charset="0"/>
              </a:rPr>
              <a:t>Ideal for existing apps &amp; </a:t>
            </a:r>
            <a:r>
              <a:rPr lang="en-US" sz="1600" dirty="0" smtClean="0">
                <a:ln>
                  <a:solidFill>
                    <a:schemeClr val="bg1">
                      <a:alpha val="0"/>
                    </a:schemeClr>
                  </a:solidFill>
                </a:ln>
                <a:solidFill>
                  <a:schemeClr val="tx1"/>
                </a:solidFill>
                <a:ea typeface="Segoe UI" pitchFamily="34" charset="0"/>
                <a:cs typeface="Segoe UI" pitchFamily="34" charset="0"/>
              </a:rPr>
              <a:t/>
            </a:r>
            <a:br>
              <a:rPr lang="en-US" sz="1600" dirty="0" smtClean="0">
                <a:ln>
                  <a:solidFill>
                    <a:schemeClr val="bg1">
                      <a:alpha val="0"/>
                    </a:schemeClr>
                  </a:solidFill>
                </a:ln>
                <a:solidFill>
                  <a:schemeClr val="tx1"/>
                </a:solidFill>
                <a:ea typeface="Segoe UI" pitchFamily="34" charset="0"/>
                <a:cs typeface="Segoe UI" pitchFamily="34" charset="0"/>
              </a:rPr>
            </a:br>
            <a:r>
              <a:rPr lang="en-US" sz="1600" dirty="0" err="1" smtClean="0">
                <a:ln>
                  <a:solidFill>
                    <a:schemeClr val="bg1">
                      <a:alpha val="0"/>
                    </a:schemeClr>
                  </a:solidFill>
                </a:ln>
                <a:solidFill>
                  <a:schemeClr val="tx1"/>
                </a:solidFill>
                <a:ea typeface="Segoe UI" pitchFamily="34" charset="0"/>
                <a:cs typeface="Segoe UI" pitchFamily="34" charset="0"/>
              </a:rPr>
              <a:t>dev</a:t>
            </a:r>
            <a:r>
              <a:rPr lang="en-US" sz="1600" dirty="0" smtClean="0">
                <a:ln>
                  <a:solidFill>
                    <a:schemeClr val="bg1">
                      <a:alpha val="0"/>
                    </a:schemeClr>
                  </a:solidFill>
                </a:ln>
                <a:solidFill>
                  <a:schemeClr val="tx1"/>
                </a:solidFill>
                <a:ea typeface="Segoe UI" pitchFamily="34" charset="0"/>
                <a:cs typeface="Segoe UI" pitchFamily="34" charset="0"/>
              </a:rPr>
              <a:t>/test </a:t>
            </a:r>
            <a:r>
              <a:rPr lang="en-US" sz="1600" dirty="0">
                <a:ln>
                  <a:solidFill>
                    <a:schemeClr val="bg1">
                      <a:alpha val="0"/>
                    </a:schemeClr>
                  </a:solidFill>
                </a:ln>
                <a:solidFill>
                  <a:schemeClr val="tx1"/>
                </a:solidFill>
                <a:ea typeface="Segoe UI" pitchFamily="34" charset="0"/>
                <a:cs typeface="Segoe UI" pitchFamily="34" charset="0"/>
              </a:rPr>
              <a:t>new apps</a:t>
            </a:r>
          </a:p>
          <a:p>
            <a:pPr defTabSz="932133" fontAlgn="base">
              <a:spcAft>
                <a:spcPts val="800"/>
              </a:spcAft>
            </a:pPr>
            <a:r>
              <a:rPr lang="en-US" sz="1600" dirty="0">
                <a:ln>
                  <a:solidFill>
                    <a:schemeClr val="bg1">
                      <a:alpha val="0"/>
                    </a:schemeClr>
                  </a:solidFill>
                </a:ln>
                <a:solidFill>
                  <a:schemeClr val="tx1"/>
                </a:solidFill>
                <a:ea typeface="Segoe UI" pitchFamily="34" charset="0"/>
                <a:cs typeface="Segoe UI" pitchFamily="34" charset="0"/>
              </a:rPr>
              <a:t>Full </a:t>
            </a:r>
            <a:r>
              <a:rPr lang="en-US" sz="1600" dirty="0" smtClean="0">
                <a:ln>
                  <a:solidFill>
                    <a:schemeClr val="bg1">
                      <a:alpha val="0"/>
                    </a:schemeClr>
                  </a:solidFill>
                </a:ln>
                <a:solidFill>
                  <a:schemeClr val="tx1"/>
                </a:solidFill>
                <a:ea typeface="Segoe UI" pitchFamily="34" charset="0"/>
                <a:cs typeface="Segoe UI" pitchFamily="34" charset="0"/>
              </a:rPr>
              <a:t>SQL Server functionality</a:t>
            </a:r>
            <a:endParaRPr lang="en-US" sz="1600" dirty="0">
              <a:ln>
                <a:solidFill>
                  <a:schemeClr val="bg1">
                    <a:alpha val="0"/>
                  </a:schemeClr>
                </a:solidFill>
              </a:ln>
              <a:solidFill>
                <a:schemeClr val="tx1"/>
              </a:solidFill>
              <a:ea typeface="Segoe UI" pitchFamily="34" charset="0"/>
              <a:cs typeface="Segoe UI" pitchFamily="34" charset="0"/>
            </a:endParaRPr>
          </a:p>
          <a:p>
            <a:pPr defTabSz="932133" fontAlgn="base">
              <a:spcAft>
                <a:spcPts val="800"/>
              </a:spcAft>
            </a:pPr>
            <a:r>
              <a:rPr lang="en-US" sz="1600" dirty="0">
                <a:ln>
                  <a:solidFill>
                    <a:schemeClr val="bg1">
                      <a:alpha val="0"/>
                    </a:schemeClr>
                  </a:solidFill>
                </a:ln>
                <a:solidFill>
                  <a:schemeClr val="tx1"/>
                </a:solidFill>
                <a:ea typeface="Segoe UI" pitchFamily="34" charset="0"/>
                <a:cs typeface="Segoe UI" pitchFamily="34" charset="0"/>
              </a:rPr>
              <a:t>Full VM control</a:t>
            </a:r>
          </a:p>
        </p:txBody>
      </p:sp>
      <p:sp>
        <p:nvSpPr>
          <p:cNvPr id="73" name="Rectangle 72"/>
          <p:cNvSpPr/>
          <p:nvPr/>
        </p:nvSpPr>
        <p:spPr bwMode="auto">
          <a:xfrm>
            <a:off x="2286002" y="4841749"/>
            <a:ext cx="3200400" cy="1664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800"/>
              </a:spcAft>
            </a:pPr>
            <a:r>
              <a:rPr lang="en-US" sz="1600" dirty="0">
                <a:ln>
                  <a:solidFill>
                    <a:schemeClr val="bg1">
                      <a:alpha val="0"/>
                    </a:schemeClr>
                  </a:solidFill>
                </a:ln>
                <a:solidFill>
                  <a:schemeClr val="tx1"/>
                </a:solidFill>
                <a:ea typeface="Segoe UI" pitchFamily="34" charset="0"/>
                <a:cs typeface="Segoe UI" pitchFamily="34" charset="0"/>
              </a:rPr>
              <a:t>Ideal for new </a:t>
            </a:r>
            <a:r>
              <a:rPr lang="en-US" sz="1600" dirty="0" smtClean="0">
                <a:ln>
                  <a:solidFill>
                    <a:schemeClr val="bg1">
                      <a:alpha val="0"/>
                    </a:schemeClr>
                  </a:solidFill>
                </a:ln>
                <a:solidFill>
                  <a:schemeClr val="tx1"/>
                </a:solidFill>
                <a:ea typeface="Segoe UI" pitchFamily="34" charset="0"/>
                <a:cs typeface="Segoe UI" pitchFamily="34" charset="0"/>
              </a:rPr>
              <a:t/>
            </a:r>
            <a:br>
              <a:rPr lang="en-US" sz="1600" dirty="0" smtClean="0">
                <a:ln>
                  <a:solidFill>
                    <a:schemeClr val="bg1">
                      <a:alpha val="0"/>
                    </a:schemeClr>
                  </a:solidFill>
                </a:ln>
                <a:solidFill>
                  <a:schemeClr val="tx1"/>
                </a:solidFill>
                <a:ea typeface="Segoe UI" pitchFamily="34" charset="0"/>
                <a:cs typeface="Segoe UI" pitchFamily="34" charset="0"/>
              </a:rPr>
            </a:br>
            <a:r>
              <a:rPr lang="en-US" sz="1600" dirty="0" smtClean="0">
                <a:ln>
                  <a:solidFill>
                    <a:schemeClr val="bg1">
                      <a:alpha val="0"/>
                    </a:schemeClr>
                  </a:solidFill>
                </a:ln>
                <a:solidFill>
                  <a:schemeClr val="tx1"/>
                </a:solidFill>
                <a:ea typeface="Segoe UI" pitchFamily="34" charset="0"/>
                <a:cs typeface="Segoe UI" pitchFamily="34" charset="0"/>
              </a:rPr>
              <a:t>variable-demand </a:t>
            </a:r>
            <a:r>
              <a:rPr lang="en-US" sz="1600" dirty="0">
                <a:ln>
                  <a:solidFill>
                    <a:schemeClr val="bg1">
                      <a:alpha val="0"/>
                    </a:schemeClr>
                  </a:solidFill>
                </a:ln>
                <a:solidFill>
                  <a:schemeClr val="tx1"/>
                </a:solidFill>
                <a:ea typeface="Segoe UI" pitchFamily="34" charset="0"/>
                <a:cs typeface="Segoe UI" pitchFamily="34" charset="0"/>
              </a:rPr>
              <a:t>apps</a:t>
            </a:r>
          </a:p>
          <a:p>
            <a:pPr defTabSz="932133" fontAlgn="base">
              <a:spcAft>
                <a:spcPts val="800"/>
              </a:spcAft>
            </a:pPr>
            <a:r>
              <a:rPr lang="en-US" sz="1600" dirty="0" smtClean="0">
                <a:ln>
                  <a:solidFill>
                    <a:schemeClr val="bg1">
                      <a:alpha val="0"/>
                    </a:schemeClr>
                  </a:solidFill>
                </a:ln>
                <a:solidFill>
                  <a:schemeClr val="tx1"/>
                </a:solidFill>
                <a:ea typeface="Segoe UI" pitchFamily="34" charset="0"/>
                <a:cs typeface="Segoe UI" pitchFamily="34" charset="0"/>
              </a:rPr>
              <a:t>Dynamic scale-out of database</a:t>
            </a:r>
            <a:endParaRPr lang="en-US" sz="1600" dirty="0">
              <a:ln>
                <a:solidFill>
                  <a:schemeClr val="bg1">
                    <a:alpha val="0"/>
                  </a:schemeClr>
                </a:solidFill>
              </a:ln>
              <a:solidFill>
                <a:schemeClr val="tx1"/>
              </a:solidFill>
              <a:ea typeface="Segoe UI" pitchFamily="34" charset="0"/>
              <a:cs typeface="Segoe UI" pitchFamily="34" charset="0"/>
            </a:endParaRPr>
          </a:p>
          <a:p>
            <a:pPr defTabSz="932133" fontAlgn="base">
              <a:spcAft>
                <a:spcPts val="800"/>
              </a:spcAft>
            </a:pPr>
            <a:r>
              <a:rPr lang="en-US" sz="1600" dirty="0">
                <a:ln>
                  <a:solidFill>
                    <a:schemeClr val="bg1">
                      <a:alpha val="0"/>
                    </a:schemeClr>
                  </a:solidFill>
                </a:ln>
                <a:solidFill>
                  <a:schemeClr val="tx1"/>
                </a:solidFill>
                <a:ea typeface="Segoe UI" pitchFamily="34" charset="0"/>
                <a:cs typeface="Segoe UI" pitchFamily="34" charset="0"/>
              </a:rPr>
              <a:t>No patching of OS or DB</a:t>
            </a:r>
          </a:p>
          <a:p>
            <a:pPr defTabSz="932133" fontAlgn="base">
              <a:spcAft>
                <a:spcPts val="800"/>
              </a:spcAft>
            </a:pPr>
            <a:r>
              <a:rPr lang="en-US" sz="1600" dirty="0">
                <a:ln>
                  <a:solidFill>
                    <a:schemeClr val="bg1">
                      <a:alpha val="0"/>
                    </a:schemeClr>
                  </a:solidFill>
                </a:ln>
                <a:solidFill>
                  <a:schemeClr val="tx1"/>
                </a:solidFill>
                <a:ea typeface="Segoe UI" pitchFamily="34" charset="0"/>
                <a:cs typeface="Segoe UI" pitchFamily="34" charset="0"/>
              </a:rPr>
              <a:t>HA built-in with 99.9% SLA</a:t>
            </a:r>
          </a:p>
        </p:txBody>
      </p:sp>
      <p:sp>
        <p:nvSpPr>
          <p:cNvPr id="74" name="Rectangle 73"/>
          <p:cNvSpPr/>
          <p:nvPr/>
        </p:nvSpPr>
        <p:spPr bwMode="auto">
          <a:xfrm>
            <a:off x="457202" y="1336675"/>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New Migration Wizard</a:t>
            </a:r>
            <a:endParaRPr lang="en-US" sz="2000" dirty="0">
              <a:ln>
                <a:solidFill>
                  <a:schemeClr val="bg1">
                    <a:alpha val="0"/>
                  </a:schemeClr>
                </a:solidFill>
              </a:ln>
              <a:solidFill>
                <a:schemeClr val="tx1"/>
              </a:solidFill>
              <a:ea typeface="Segoe UI" pitchFamily="34" charset="0"/>
              <a:cs typeface="Segoe UI" pitchFamily="34" charset="0"/>
            </a:endParaRPr>
          </a:p>
        </p:txBody>
      </p:sp>
      <p:sp>
        <p:nvSpPr>
          <p:cNvPr id="75" name="Rectangle 74"/>
          <p:cNvSpPr/>
          <p:nvPr/>
        </p:nvSpPr>
        <p:spPr bwMode="auto">
          <a:xfrm>
            <a:off x="457202" y="3089212"/>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SQL Server in a Windows Azure VM</a:t>
            </a:r>
            <a:endParaRPr lang="en-US" sz="2000" dirty="0">
              <a:ln>
                <a:solidFill>
                  <a:schemeClr val="bg1">
                    <a:alpha val="0"/>
                  </a:schemeClr>
                </a:solidFill>
              </a:ln>
              <a:solidFill>
                <a:schemeClr val="tx1"/>
              </a:solidFill>
              <a:ea typeface="Segoe UI" pitchFamily="34" charset="0"/>
              <a:cs typeface="Segoe UI" pitchFamily="34" charset="0"/>
            </a:endParaRPr>
          </a:p>
        </p:txBody>
      </p:sp>
      <p:sp>
        <p:nvSpPr>
          <p:cNvPr id="76" name="Rectangle 75"/>
          <p:cNvSpPr/>
          <p:nvPr/>
        </p:nvSpPr>
        <p:spPr bwMode="auto">
          <a:xfrm>
            <a:off x="457202" y="4841749"/>
            <a:ext cx="1828800" cy="1664208"/>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45720" bIns="45720"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Windows Azure SQL Database service</a:t>
            </a:r>
            <a:endParaRPr lang="en-US" sz="2000" dirty="0">
              <a:ln>
                <a:solidFill>
                  <a:schemeClr val="bg1">
                    <a:alpha val="0"/>
                  </a:schemeClr>
                </a:solidFill>
              </a:ln>
              <a:solidFill>
                <a:schemeClr val="tx1"/>
              </a:solidFill>
              <a:ea typeface="Segoe UI" pitchFamily="34" charset="0"/>
              <a:cs typeface="Segoe UI" pitchFamily="34" charset="0"/>
            </a:endParaRPr>
          </a:p>
        </p:txBody>
      </p:sp>
      <p:sp>
        <p:nvSpPr>
          <p:cNvPr id="46" name="Rectangle 45"/>
          <p:cNvSpPr/>
          <p:nvPr/>
        </p:nvSpPr>
        <p:spPr bwMode="auto">
          <a:xfrm>
            <a:off x="5592279" y="1332494"/>
            <a:ext cx="6378960" cy="459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lnSpc>
                <a:spcPct val="115000"/>
              </a:lnSpc>
              <a:spcBef>
                <a:spcPct val="0"/>
              </a:spcBef>
              <a:spcAft>
                <a:spcPts val="200"/>
              </a:spcAft>
            </a:pPr>
            <a:r>
              <a:rPr lang="en-US" sz="2200" dirty="0" smtClean="0">
                <a:ln>
                  <a:solidFill>
                    <a:srgbClr val="FFFFFF">
                      <a:alpha val="0"/>
                    </a:srgbClr>
                  </a:solidFill>
                </a:ln>
              </a:rPr>
              <a:t>Cloud Migration Wizard</a:t>
            </a:r>
            <a:endParaRPr lang="en-US" sz="2200" dirty="0">
              <a:ln>
                <a:solidFill>
                  <a:srgbClr val="FFFFFF">
                    <a:alpha val="0"/>
                  </a:srgbClr>
                </a:solidFill>
              </a:ln>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76404" y="4193660"/>
            <a:ext cx="496095" cy="448570"/>
          </a:xfrm>
          <a:prstGeom prst="rect">
            <a:avLst/>
          </a:prstGeom>
        </p:spPr>
      </p:pic>
      <p:sp>
        <p:nvSpPr>
          <p:cNvPr id="24" name="Flowchart: Magnetic Disk 10"/>
          <p:cNvSpPr/>
          <p:nvPr/>
        </p:nvSpPr>
        <p:spPr bwMode="auto">
          <a:xfrm>
            <a:off x="1702904" y="5832764"/>
            <a:ext cx="444554" cy="567907"/>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solidFill>
                    <a:schemeClr val="bg1">
                      <a:alpha val="0"/>
                    </a:schemeClr>
                  </a:solidFill>
                </a:ln>
                <a:solidFill>
                  <a:schemeClr val="accent3"/>
                </a:solidFill>
                <a:effectLst/>
                <a:uLnTx/>
                <a:uFillTx/>
                <a:latin typeface="Segoe UI"/>
                <a:ea typeface="Segoe UI" pitchFamily="34" charset="0"/>
                <a:cs typeface="Segoe UI" pitchFamily="34" charset="0"/>
              </a:rPr>
              <a:t>DB</a:t>
            </a:r>
          </a:p>
        </p:txBody>
      </p:sp>
      <p:grpSp>
        <p:nvGrpSpPr>
          <p:cNvPr id="32" name="Group 31"/>
          <p:cNvGrpSpPr/>
          <p:nvPr/>
        </p:nvGrpSpPr>
        <p:grpSpPr>
          <a:xfrm>
            <a:off x="1700733" y="2353153"/>
            <a:ext cx="466494" cy="456240"/>
            <a:chOff x="6490686" y="5892819"/>
            <a:chExt cx="466494" cy="456240"/>
          </a:xfrm>
        </p:grpSpPr>
        <p:sp>
          <p:nvSpPr>
            <p:cNvPr id="33" name="Freeform 1168"/>
            <p:cNvSpPr>
              <a:spLocks noEditPoints="1"/>
            </p:cNvSpPr>
            <p:nvPr/>
          </p:nvSpPr>
          <p:spPr bwMode="auto">
            <a:xfrm>
              <a:off x="6490686" y="5892819"/>
              <a:ext cx="451626" cy="451626"/>
            </a:xfrm>
            <a:custGeom>
              <a:avLst/>
              <a:gdLst>
                <a:gd name="T0" fmla="*/ 188 w 194"/>
                <a:gd name="T1" fmla="*/ 26 h 194"/>
                <a:gd name="T2" fmla="*/ 159 w 194"/>
                <a:gd name="T3" fmla="*/ 55 h 194"/>
                <a:gd name="T4" fmla="*/ 152 w 194"/>
                <a:gd name="T5" fmla="*/ 56 h 194"/>
                <a:gd name="T6" fmla="*/ 138 w 194"/>
                <a:gd name="T7" fmla="*/ 42 h 194"/>
                <a:gd name="T8" fmla="*/ 138 w 194"/>
                <a:gd name="T9" fmla="*/ 36 h 194"/>
                <a:gd name="T10" fmla="*/ 168 w 194"/>
                <a:gd name="T11" fmla="*/ 6 h 194"/>
                <a:gd name="T12" fmla="*/ 127 w 194"/>
                <a:gd name="T13" fmla="*/ 15 h 194"/>
                <a:gd name="T14" fmla="*/ 116 w 194"/>
                <a:gd name="T15" fmla="*/ 58 h 194"/>
                <a:gd name="T16" fmla="*/ 97 w 194"/>
                <a:gd name="T17" fmla="*/ 77 h 194"/>
                <a:gd name="T18" fmla="*/ 10 w 194"/>
                <a:gd name="T19" fmla="*/ 164 h 194"/>
                <a:gd name="T20" fmla="*/ 7 w 194"/>
                <a:gd name="T21" fmla="*/ 167 h 194"/>
                <a:gd name="T22" fmla="*/ 6 w 194"/>
                <a:gd name="T23" fmla="*/ 188 h 194"/>
                <a:gd name="T24" fmla="*/ 27 w 194"/>
                <a:gd name="T25" fmla="*/ 187 h 194"/>
                <a:gd name="T26" fmla="*/ 30 w 194"/>
                <a:gd name="T27" fmla="*/ 184 h 194"/>
                <a:gd name="T28" fmla="*/ 117 w 194"/>
                <a:gd name="T29" fmla="*/ 97 h 194"/>
                <a:gd name="T30" fmla="*/ 136 w 194"/>
                <a:gd name="T31" fmla="*/ 78 h 194"/>
                <a:gd name="T32" fmla="*/ 179 w 194"/>
                <a:gd name="T33" fmla="*/ 67 h 194"/>
                <a:gd name="T34" fmla="*/ 188 w 194"/>
                <a:gd name="T35" fmla="*/ 26 h 194"/>
                <a:gd name="T36" fmla="*/ 34 w 194"/>
                <a:gd name="T37" fmla="*/ 168 h 194"/>
                <a:gd name="T38" fmla="*/ 20 w 194"/>
                <a:gd name="T39" fmla="*/ 182 h 194"/>
                <a:gd name="T40" fmla="*/ 11 w 194"/>
                <a:gd name="T41" fmla="*/ 182 h 194"/>
                <a:gd name="T42" fmla="*/ 11 w 194"/>
                <a:gd name="T43" fmla="*/ 174 h 194"/>
                <a:gd name="T44" fmla="*/ 26 w 194"/>
                <a:gd name="T45" fmla="*/ 159 h 194"/>
                <a:gd name="T46" fmla="*/ 34 w 194"/>
                <a:gd name="T47" fmla="*/ 159 h 194"/>
                <a:gd name="T48" fmla="*/ 34 w 194"/>
                <a:gd name="T49" fmla="*/ 16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4" h="194">
                  <a:moveTo>
                    <a:pt x="188" y="26"/>
                  </a:moveTo>
                  <a:cubicBezTo>
                    <a:pt x="159" y="55"/>
                    <a:pt x="159" y="55"/>
                    <a:pt x="159" y="55"/>
                  </a:cubicBezTo>
                  <a:cubicBezTo>
                    <a:pt x="159" y="55"/>
                    <a:pt x="155" y="59"/>
                    <a:pt x="152" y="56"/>
                  </a:cubicBezTo>
                  <a:cubicBezTo>
                    <a:pt x="149" y="53"/>
                    <a:pt x="140" y="45"/>
                    <a:pt x="138" y="42"/>
                  </a:cubicBezTo>
                  <a:cubicBezTo>
                    <a:pt x="135" y="39"/>
                    <a:pt x="138" y="36"/>
                    <a:pt x="138" y="36"/>
                  </a:cubicBezTo>
                  <a:cubicBezTo>
                    <a:pt x="168" y="6"/>
                    <a:pt x="168" y="6"/>
                    <a:pt x="168" y="6"/>
                  </a:cubicBezTo>
                  <a:cubicBezTo>
                    <a:pt x="151" y="0"/>
                    <a:pt x="137" y="4"/>
                    <a:pt x="127" y="15"/>
                  </a:cubicBezTo>
                  <a:cubicBezTo>
                    <a:pt x="114" y="27"/>
                    <a:pt x="111" y="44"/>
                    <a:pt x="116" y="58"/>
                  </a:cubicBezTo>
                  <a:cubicBezTo>
                    <a:pt x="97" y="77"/>
                    <a:pt x="97" y="77"/>
                    <a:pt x="97" y="77"/>
                  </a:cubicBezTo>
                  <a:cubicBezTo>
                    <a:pt x="10" y="164"/>
                    <a:pt x="10" y="164"/>
                    <a:pt x="10" y="164"/>
                  </a:cubicBezTo>
                  <a:cubicBezTo>
                    <a:pt x="7" y="167"/>
                    <a:pt x="7" y="167"/>
                    <a:pt x="7" y="167"/>
                  </a:cubicBezTo>
                  <a:cubicBezTo>
                    <a:pt x="1" y="173"/>
                    <a:pt x="0" y="183"/>
                    <a:pt x="6" y="188"/>
                  </a:cubicBezTo>
                  <a:cubicBezTo>
                    <a:pt x="11" y="194"/>
                    <a:pt x="21" y="193"/>
                    <a:pt x="27" y="187"/>
                  </a:cubicBezTo>
                  <a:cubicBezTo>
                    <a:pt x="30" y="184"/>
                    <a:pt x="30" y="184"/>
                    <a:pt x="30" y="184"/>
                  </a:cubicBezTo>
                  <a:cubicBezTo>
                    <a:pt x="117" y="97"/>
                    <a:pt x="117" y="97"/>
                    <a:pt x="117" y="97"/>
                  </a:cubicBezTo>
                  <a:cubicBezTo>
                    <a:pt x="136" y="78"/>
                    <a:pt x="136" y="78"/>
                    <a:pt x="136" y="78"/>
                  </a:cubicBezTo>
                  <a:cubicBezTo>
                    <a:pt x="150" y="83"/>
                    <a:pt x="167" y="79"/>
                    <a:pt x="179" y="67"/>
                  </a:cubicBezTo>
                  <a:cubicBezTo>
                    <a:pt x="190" y="57"/>
                    <a:pt x="194" y="43"/>
                    <a:pt x="188" y="26"/>
                  </a:cubicBezTo>
                  <a:close/>
                  <a:moveTo>
                    <a:pt x="34" y="168"/>
                  </a:moveTo>
                  <a:cubicBezTo>
                    <a:pt x="20" y="182"/>
                    <a:pt x="20" y="182"/>
                    <a:pt x="20" y="182"/>
                  </a:cubicBezTo>
                  <a:cubicBezTo>
                    <a:pt x="18" y="185"/>
                    <a:pt x="14" y="185"/>
                    <a:pt x="11" y="182"/>
                  </a:cubicBezTo>
                  <a:cubicBezTo>
                    <a:pt x="9" y="180"/>
                    <a:pt x="9" y="176"/>
                    <a:pt x="11" y="174"/>
                  </a:cubicBezTo>
                  <a:cubicBezTo>
                    <a:pt x="26" y="159"/>
                    <a:pt x="26" y="159"/>
                    <a:pt x="26" y="159"/>
                  </a:cubicBezTo>
                  <a:cubicBezTo>
                    <a:pt x="28" y="157"/>
                    <a:pt x="32" y="157"/>
                    <a:pt x="34" y="159"/>
                  </a:cubicBezTo>
                  <a:cubicBezTo>
                    <a:pt x="37" y="162"/>
                    <a:pt x="37" y="166"/>
                    <a:pt x="34" y="16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alpha val="0"/>
                    </a:srgbClr>
                  </a:solidFill>
                </a:ln>
                <a:solidFill>
                  <a:sysClr val="windowText" lastClr="000000"/>
                </a:solidFill>
                <a:effectLst/>
                <a:uLnTx/>
                <a:uFillTx/>
              </a:endParaRPr>
            </a:p>
          </p:txBody>
        </p:sp>
        <p:grpSp>
          <p:nvGrpSpPr>
            <p:cNvPr id="34" name="Group 33"/>
            <p:cNvGrpSpPr/>
            <p:nvPr/>
          </p:nvGrpSpPr>
          <p:grpSpPr>
            <a:xfrm>
              <a:off x="6554574" y="5951539"/>
              <a:ext cx="402606" cy="397520"/>
              <a:chOff x="6522824" y="5919789"/>
              <a:chExt cx="402606" cy="397520"/>
            </a:xfrm>
            <a:solidFill>
              <a:srgbClr val="FFFFFF"/>
            </a:solidFill>
          </p:grpSpPr>
          <p:sp>
            <p:nvSpPr>
              <p:cNvPr id="35" name="Freeform 1169"/>
              <p:cNvSpPr>
                <a:spLocks/>
              </p:cNvSpPr>
              <p:nvPr/>
            </p:nvSpPr>
            <p:spPr bwMode="auto">
              <a:xfrm>
                <a:off x="6568068" y="5963445"/>
                <a:ext cx="166688" cy="168275"/>
              </a:xfrm>
              <a:custGeom>
                <a:avLst/>
                <a:gdLst>
                  <a:gd name="T0" fmla="*/ 105 w 105"/>
                  <a:gd name="T1" fmla="*/ 95 h 106"/>
                  <a:gd name="T2" fmla="*/ 95 w 105"/>
                  <a:gd name="T3" fmla="*/ 106 h 106"/>
                  <a:gd name="T4" fmla="*/ 0 w 105"/>
                  <a:gd name="T5" fmla="*/ 11 h 106"/>
                  <a:gd name="T6" fmla="*/ 9 w 105"/>
                  <a:gd name="T7" fmla="*/ 0 h 106"/>
                  <a:gd name="T8" fmla="*/ 105 w 105"/>
                  <a:gd name="T9" fmla="*/ 95 h 106"/>
                </a:gdLst>
                <a:ahLst/>
                <a:cxnLst>
                  <a:cxn ang="0">
                    <a:pos x="T0" y="T1"/>
                  </a:cxn>
                  <a:cxn ang="0">
                    <a:pos x="T2" y="T3"/>
                  </a:cxn>
                  <a:cxn ang="0">
                    <a:pos x="T4" y="T5"/>
                  </a:cxn>
                  <a:cxn ang="0">
                    <a:pos x="T6" y="T7"/>
                  </a:cxn>
                  <a:cxn ang="0">
                    <a:pos x="T8" y="T9"/>
                  </a:cxn>
                </a:cxnLst>
                <a:rect l="0" t="0" r="r" b="b"/>
                <a:pathLst>
                  <a:path w="105" h="106">
                    <a:moveTo>
                      <a:pt x="105" y="95"/>
                    </a:moveTo>
                    <a:lnTo>
                      <a:pt x="95" y="106"/>
                    </a:lnTo>
                    <a:lnTo>
                      <a:pt x="0" y="11"/>
                    </a:lnTo>
                    <a:lnTo>
                      <a:pt x="9" y="0"/>
                    </a:lnTo>
                    <a:lnTo>
                      <a:pt x="105" y="95"/>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alpha val="0"/>
                      </a:srgbClr>
                    </a:solidFill>
                  </a:ln>
                  <a:solidFill>
                    <a:sysClr val="windowText" lastClr="000000"/>
                  </a:solidFill>
                  <a:effectLst/>
                  <a:uLnTx/>
                  <a:uFillTx/>
                </a:endParaRPr>
              </a:p>
            </p:txBody>
          </p:sp>
          <p:sp>
            <p:nvSpPr>
              <p:cNvPr id="36" name="Freeform 1170"/>
              <p:cNvSpPr>
                <a:spLocks/>
              </p:cNvSpPr>
              <p:nvPr/>
            </p:nvSpPr>
            <p:spPr bwMode="auto">
              <a:xfrm>
                <a:off x="6522824" y="5919789"/>
                <a:ext cx="52388" cy="53975"/>
              </a:xfrm>
              <a:custGeom>
                <a:avLst/>
                <a:gdLst>
                  <a:gd name="T0" fmla="*/ 13 w 33"/>
                  <a:gd name="T1" fmla="*/ 0 h 34"/>
                  <a:gd name="T2" fmla="*/ 0 w 33"/>
                  <a:gd name="T3" fmla="*/ 13 h 34"/>
                  <a:gd name="T4" fmla="*/ 24 w 33"/>
                  <a:gd name="T5" fmla="*/ 34 h 34"/>
                  <a:gd name="T6" fmla="*/ 33 w 33"/>
                  <a:gd name="T7" fmla="*/ 23 h 34"/>
                  <a:gd name="T8" fmla="*/ 13 w 33"/>
                  <a:gd name="T9" fmla="*/ 0 h 34"/>
                </a:gdLst>
                <a:ahLst/>
                <a:cxnLst>
                  <a:cxn ang="0">
                    <a:pos x="T0" y="T1"/>
                  </a:cxn>
                  <a:cxn ang="0">
                    <a:pos x="T2" y="T3"/>
                  </a:cxn>
                  <a:cxn ang="0">
                    <a:pos x="T4" y="T5"/>
                  </a:cxn>
                  <a:cxn ang="0">
                    <a:pos x="T6" y="T7"/>
                  </a:cxn>
                  <a:cxn ang="0">
                    <a:pos x="T8" y="T9"/>
                  </a:cxn>
                </a:cxnLst>
                <a:rect l="0" t="0" r="r" b="b"/>
                <a:pathLst>
                  <a:path w="33" h="34">
                    <a:moveTo>
                      <a:pt x="13" y="0"/>
                    </a:moveTo>
                    <a:lnTo>
                      <a:pt x="0" y="13"/>
                    </a:lnTo>
                    <a:lnTo>
                      <a:pt x="24" y="34"/>
                    </a:lnTo>
                    <a:lnTo>
                      <a:pt x="33" y="23"/>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alpha val="0"/>
                      </a:srgbClr>
                    </a:solidFill>
                  </a:ln>
                  <a:solidFill>
                    <a:sysClr val="windowText" lastClr="000000"/>
                  </a:solidFill>
                  <a:effectLst/>
                  <a:uLnTx/>
                  <a:uFillTx/>
                </a:endParaRPr>
              </a:p>
            </p:txBody>
          </p:sp>
          <p:sp>
            <p:nvSpPr>
              <p:cNvPr id="37" name="Freeform 1171"/>
              <p:cNvSpPr>
                <a:spLocks/>
              </p:cNvSpPr>
              <p:nvPr/>
            </p:nvSpPr>
            <p:spPr bwMode="auto">
              <a:xfrm>
                <a:off x="6723818" y="6115696"/>
                <a:ext cx="192088" cy="192088"/>
              </a:xfrm>
              <a:custGeom>
                <a:avLst/>
                <a:gdLst>
                  <a:gd name="T0" fmla="*/ 121 w 121"/>
                  <a:gd name="T1" fmla="*/ 89 h 121"/>
                  <a:gd name="T2" fmla="*/ 89 w 121"/>
                  <a:gd name="T3" fmla="*/ 121 h 121"/>
                  <a:gd name="T4" fmla="*/ 0 w 121"/>
                  <a:gd name="T5" fmla="*/ 32 h 121"/>
                  <a:gd name="T6" fmla="*/ 3 w 121"/>
                  <a:gd name="T7" fmla="*/ 13 h 121"/>
                  <a:gd name="T8" fmla="*/ 13 w 121"/>
                  <a:gd name="T9" fmla="*/ 2 h 121"/>
                  <a:gd name="T10" fmla="*/ 32 w 121"/>
                  <a:gd name="T11" fmla="*/ 0 h 121"/>
                  <a:gd name="T12" fmla="*/ 121 w 121"/>
                  <a:gd name="T13" fmla="*/ 89 h 121"/>
                </a:gdLst>
                <a:ahLst/>
                <a:cxnLst>
                  <a:cxn ang="0">
                    <a:pos x="T0" y="T1"/>
                  </a:cxn>
                  <a:cxn ang="0">
                    <a:pos x="T2" y="T3"/>
                  </a:cxn>
                  <a:cxn ang="0">
                    <a:pos x="T4" y="T5"/>
                  </a:cxn>
                  <a:cxn ang="0">
                    <a:pos x="T6" y="T7"/>
                  </a:cxn>
                  <a:cxn ang="0">
                    <a:pos x="T8" y="T9"/>
                  </a:cxn>
                  <a:cxn ang="0">
                    <a:pos x="T10" y="T11"/>
                  </a:cxn>
                  <a:cxn ang="0">
                    <a:pos x="T12" y="T13"/>
                  </a:cxn>
                </a:cxnLst>
                <a:rect l="0" t="0" r="r" b="b"/>
                <a:pathLst>
                  <a:path w="121" h="121">
                    <a:moveTo>
                      <a:pt x="121" y="89"/>
                    </a:moveTo>
                    <a:lnTo>
                      <a:pt x="89" y="121"/>
                    </a:lnTo>
                    <a:lnTo>
                      <a:pt x="0" y="32"/>
                    </a:lnTo>
                    <a:lnTo>
                      <a:pt x="3" y="13"/>
                    </a:lnTo>
                    <a:lnTo>
                      <a:pt x="13" y="2"/>
                    </a:lnTo>
                    <a:lnTo>
                      <a:pt x="32" y="0"/>
                    </a:lnTo>
                    <a:lnTo>
                      <a:pt x="12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alpha val="0"/>
                      </a:srgbClr>
                    </a:solidFill>
                  </a:ln>
                  <a:solidFill>
                    <a:sysClr val="windowText" lastClr="000000"/>
                  </a:solidFill>
                  <a:effectLst/>
                  <a:uLnTx/>
                  <a:uFillTx/>
                </a:endParaRPr>
              </a:p>
            </p:txBody>
          </p:sp>
          <p:sp>
            <p:nvSpPr>
              <p:cNvPr id="39" name="Freeform 1172"/>
              <p:cNvSpPr>
                <a:spLocks/>
              </p:cNvSpPr>
              <p:nvPr/>
            </p:nvSpPr>
            <p:spPr bwMode="auto">
              <a:xfrm>
                <a:off x="6744455" y="6136334"/>
                <a:ext cx="180975" cy="180975"/>
              </a:xfrm>
              <a:custGeom>
                <a:avLst/>
                <a:gdLst>
                  <a:gd name="T0" fmla="*/ 86 w 89"/>
                  <a:gd name="T1" fmla="*/ 61 h 89"/>
                  <a:gd name="T2" fmla="*/ 86 w 89"/>
                  <a:gd name="T3" fmla="*/ 72 h 89"/>
                  <a:gd name="T4" fmla="*/ 72 w 89"/>
                  <a:gd name="T5" fmla="*/ 86 h 89"/>
                  <a:gd name="T6" fmla="*/ 61 w 89"/>
                  <a:gd name="T7" fmla="*/ 86 h 89"/>
                  <a:gd name="T8" fmla="*/ 3 w 89"/>
                  <a:gd name="T9" fmla="*/ 28 h 89"/>
                  <a:gd name="T10" fmla="*/ 3 w 89"/>
                  <a:gd name="T11" fmla="*/ 17 h 89"/>
                  <a:gd name="T12" fmla="*/ 17 w 89"/>
                  <a:gd name="T13" fmla="*/ 3 h 89"/>
                  <a:gd name="T14" fmla="*/ 28 w 89"/>
                  <a:gd name="T15" fmla="*/ 3 h 89"/>
                  <a:gd name="T16" fmla="*/ 86 w 89"/>
                  <a:gd name="T17"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89">
                    <a:moveTo>
                      <a:pt x="86" y="61"/>
                    </a:moveTo>
                    <a:cubicBezTo>
                      <a:pt x="89" y="64"/>
                      <a:pt x="89" y="69"/>
                      <a:pt x="86" y="72"/>
                    </a:cubicBezTo>
                    <a:cubicBezTo>
                      <a:pt x="72" y="86"/>
                      <a:pt x="72" y="86"/>
                      <a:pt x="72" y="86"/>
                    </a:cubicBezTo>
                    <a:cubicBezTo>
                      <a:pt x="69" y="89"/>
                      <a:pt x="64" y="89"/>
                      <a:pt x="61" y="86"/>
                    </a:cubicBezTo>
                    <a:cubicBezTo>
                      <a:pt x="3" y="28"/>
                      <a:pt x="3" y="28"/>
                      <a:pt x="3" y="28"/>
                    </a:cubicBezTo>
                    <a:cubicBezTo>
                      <a:pt x="0" y="25"/>
                      <a:pt x="0" y="20"/>
                      <a:pt x="3" y="17"/>
                    </a:cubicBezTo>
                    <a:cubicBezTo>
                      <a:pt x="17" y="3"/>
                      <a:pt x="17" y="3"/>
                      <a:pt x="17" y="3"/>
                    </a:cubicBezTo>
                    <a:cubicBezTo>
                      <a:pt x="20" y="0"/>
                      <a:pt x="25" y="0"/>
                      <a:pt x="28" y="3"/>
                    </a:cubicBezTo>
                    <a:lnTo>
                      <a:pt x="8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solidFill>
                      <a:srgbClr val="FFFFFF">
                        <a:alpha val="0"/>
                      </a:srgbClr>
                    </a:solidFill>
                  </a:ln>
                  <a:solidFill>
                    <a:sysClr val="windowText" lastClr="000000"/>
                  </a:solidFill>
                  <a:effectLst/>
                  <a:uLnTx/>
                  <a:uFillTx/>
                </a:endParaRPr>
              </a:p>
            </p:txBody>
          </p:sp>
        </p:grpSp>
      </p:grpSp>
      <p:pic>
        <p:nvPicPr>
          <p:cNvPr id="20" name="Content Placeholder 6"/>
          <p:cNvPicPr>
            <a:picLocks noGrp="1" noChangeAspect="1"/>
          </p:cNvPicPr>
          <p:nvPr/>
        </p:nvPicPr>
        <p:blipFill>
          <a:blip r:embed="rId4" cstate="email">
            <a:extLst>
              <a:ext uri="{28A0092B-C50C-407E-A947-70E740481C1C}">
                <a14:useLocalDpi xmlns:a14="http://schemas.microsoft.com/office/drawing/2010/main"/>
              </a:ext>
            </a:extLst>
          </a:blip>
          <a:stretch>
            <a:fillRect/>
          </a:stretch>
        </p:blipFill>
        <p:spPr>
          <a:xfrm>
            <a:off x="5633844" y="1811814"/>
            <a:ext cx="3915887" cy="4694347"/>
          </a:xfrm>
          <a:prstGeom prst="rect">
            <a:avLst/>
          </a:prstGeom>
        </p:spPr>
      </p:pic>
      <p:pic>
        <p:nvPicPr>
          <p:cNvPr id="21" name="Content Placeholder 3"/>
          <p:cNvPicPr>
            <a:picLocks noGrp="1" noChangeAspect="1"/>
          </p:cNvPicPr>
          <p:nvPr/>
        </p:nvPicPr>
        <p:blipFill>
          <a:blip r:embed="rId5" cstate="email">
            <a:extLst>
              <a:ext uri="{28A0092B-C50C-407E-A947-70E740481C1C}">
                <a14:useLocalDpi xmlns:a14="http://schemas.microsoft.com/office/drawing/2010/main"/>
              </a:ext>
            </a:extLst>
          </a:blip>
          <a:stretch>
            <a:fillRect/>
          </a:stretch>
        </p:blipFill>
        <p:spPr>
          <a:xfrm>
            <a:off x="8646986" y="2186893"/>
            <a:ext cx="3130283" cy="2891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955866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5608700" y="1209926"/>
            <a:ext cx="6363758" cy="400104"/>
          </a:xfrm>
          <a:prstGeom prst="rect">
            <a:avLst/>
          </a:prstGeom>
          <a:solidFill>
            <a:schemeClr val="accent4"/>
          </a:solid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40" bIns="45720" numCol="1" spcCol="0" rtlCol="0" fromWordArt="0" anchor="ctr" anchorCtr="0" forceAA="0" compatLnSpc="1">
            <a:prstTxWarp prst="textNoShape">
              <a:avLst/>
            </a:prstTxWarp>
            <a:spAutoFit/>
          </a:bodyPr>
          <a:lstStyle/>
          <a:p>
            <a:pPr defTabSz="932373" fontAlgn="base">
              <a:spcBef>
                <a:spcPct val="0"/>
              </a:spcBef>
              <a:spcAft>
                <a:spcPct val="0"/>
              </a:spcAft>
            </a:pPr>
            <a:r>
              <a:rPr lang="en-US" sz="2000" spc="-51" dirty="0">
                <a:ln>
                  <a:solidFill>
                    <a:schemeClr val="bg1">
                      <a:alpha val="0"/>
                    </a:schemeClr>
                  </a:solidFill>
                </a:ln>
                <a:solidFill>
                  <a:schemeClr val="bg1"/>
                </a:solidFill>
                <a:ea typeface="Segoe UI" pitchFamily="34" charset="0"/>
                <a:cs typeface="Segoe UI" pitchFamily="34" charset="0"/>
              </a:rPr>
              <a:t>Off-Premises</a:t>
            </a:r>
          </a:p>
        </p:txBody>
      </p:sp>
      <p:sp>
        <p:nvSpPr>
          <p:cNvPr id="3" name="Rectangle 2"/>
          <p:cNvSpPr/>
          <p:nvPr/>
        </p:nvSpPr>
        <p:spPr>
          <a:xfrm>
            <a:off x="5608700" y="1964375"/>
            <a:ext cx="5068054" cy="1636776"/>
          </a:xfrm>
          <a:prstGeom prst="rect">
            <a:avLst/>
          </a:prstGeom>
          <a:noFill/>
          <a:ln w="31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t"/>
          <a:lstStyle/>
          <a:p>
            <a:pPr lvl="0" algn="ctr"/>
            <a:r>
              <a:rPr lang="en-US" dirty="0">
                <a:ln>
                  <a:solidFill>
                    <a:schemeClr val="bg1">
                      <a:alpha val="0"/>
                    </a:schemeClr>
                  </a:solidFill>
                </a:ln>
                <a:solidFill>
                  <a:schemeClr val="tx1"/>
                </a:solidFill>
              </a:rPr>
              <a:t>Microsoft Cloud</a:t>
            </a:r>
          </a:p>
        </p:txBody>
      </p:sp>
      <p:sp>
        <p:nvSpPr>
          <p:cNvPr id="61" name="Rectangle 60"/>
          <p:cNvSpPr/>
          <p:nvPr/>
        </p:nvSpPr>
        <p:spPr bwMode="auto">
          <a:xfrm>
            <a:off x="451946" y="1209926"/>
            <a:ext cx="5074573" cy="400104"/>
          </a:xfrm>
          <a:prstGeom prst="rect">
            <a:avLst/>
          </a:prstGeom>
          <a:solidFill>
            <a:schemeClr val="tx1"/>
          </a:solid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40" bIns="45720" numCol="1" spcCol="0" rtlCol="0" fromWordArt="0" anchor="ctr" anchorCtr="0" forceAA="0" compatLnSpc="1">
            <a:prstTxWarp prst="textNoShape">
              <a:avLst/>
            </a:prstTxWarp>
            <a:spAutoFit/>
          </a:bodyPr>
          <a:lstStyle/>
          <a:p>
            <a:pPr defTabSz="932373" fontAlgn="base">
              <a:spcBef>
                <a:spcPct val="0"/>
              </a:spcBef>
              <a:spcAft>
                <a:spcPct val="0"/>
              </a:spcAft>
            </a:pPr>
            <a:r>
              <a:rPr lang="en-US" sz="2000" spc="-51" dirty="0">
                <a:ln>
                  <a:solidFill>
                    <a:schemeClr val="bg1">
                      <a:alpha val="0"/>
                    </a:schemeClr>
                  </a:solidFill>
                </a:ln>
                <a:solidFill>
                  <a:schemeClr val="bg1"/>
                </a:solidFill>
                <a:ea typeface="Segoe UI" pitchFamily="34" charset="0"/>
                <a:cs typeface="Segoe UI" pitchFamily="34" charset="0"/>
              </a:rPr>
              <a:t>On-Premises Data </a:t>
            </a:r>
            <a:r>
              <a:rPr lang="en-US" sz="2000" spc="-51" dirty="0" smtClean="0">
                <a:ln>
                  <a:solidFill>
                    <a:schemeClr val="bg1">
                      <a:alpha val="0"/>
                    </a:schemeClr>
                  </a:solidFill>
                </a:ln>
                <a:solidFill>
                  <a:schemeClr val="bg1"/>
                </a:solidFill>
                <a:ea typeface="Segoe UI" pitchFamily="34" charset="0"/>
                <a:cs typeface="Segoe UI" pitchFamily="34" charset="0"/>
              </a:rPr>
              <a:t>Center</a:t>
            </a:r>
            <a:endParaRPr lang="en-US" sz="2000" spc="-51" dirty="0">
              <a:ln>
                <a:solidFill>
                  <a:schemeClr val="bg1">
                    <a:alpha val="0"/>
                  </a:schemeClr>
                </a:solidFill>
              </a:ln>
              <a:solidFill>
                <a:schemeClr val="bg1"/>
              </a:solidFill>
              <a:ea typeface="Segoe UI" pitchFamily="34" charset="0"/>
              <a:cs typeface="Segoe UI" pitchFamily="34" charset="0"/>
            </a:endParaRPr>
          </a:p>
        </p:txBody>
      </p:sp>
      <p:grpSp>
        <p:nvGrpSpPr>
          <p:cNvPr id="7" name="Group 6"/>
          <p:cNvGrpSpPr/>
          <p:nvPr/>
        </p:nvGrpSpPr>
        <p:grpSpPr>
          <a:xfrm>
            <a:off x="2366388" y="1964375"/>
            <a:ext cx="3160131" cy="1631905"/>
            <a:chOff x="2366388" y="1646830"/>
            <a:chExt cx="3160131" cy="1631905"/>
          </a:xfrm>
        </p:grpSpPr>
        <p:sp>
          <p:nvSpPr>
            <p:cNvPr id="41" name="Rectangle 40"/>
            <p:cNvSpPr/>
            <p:nvPr/>
          </p:nvSpPr>
          <p:spPr bwMode="auto">
            <a:xfrm>
              <a:off x="2366388" y="1646830"/>
              <a:ext cx="3160131" cy="163190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40" bIns="91430" numCol="1" spcCol="0" rtlCol="0" fromWordArt="0" anchor="t" anchorCtr="0" forceAA="0" compatLnSpc="1">
              <a:prstTxWarp prst="textNoShape">
                <a:avLst/>
              </a:prstTxWarp>
              <a:noAutofit/>
            </a:bodyPr>
            <a:lstStyle/>
            <a:p>
              <a:pPr>
                <a:lnSpc>
                  <a:spcPct val="90000"/>
                </a:lnSpc>
              </a:pPr>
              <a:r>
                <a:rPr lang="en-US" dirty="0">
                  <a:ln>
                    <a:solidFill>
                      <a:schemeClr val="bg1">
                        <a:alpha val="0"/>
                      </a:schemeClr>
                    </a:solidFill>
                  </a:ln>
                  <a:solidFill>
                    <a:schemeClr val="tx1"/>
                  </a:solidFill>
                  <a:ea typeface="Segoe UI" pitchFamily="34" charset="0"/>
                  <a:cs typeface="Segoe UI" pitchFamily="34" charset="0"/>
                </a:rPr>
                <a:t>Private</a:t>
              </a:r>
            </a:p>
            <a:p>
              <a:pPr>
                <a:lnSpc>
                  <a:spcPct val="90000"/>
                </a:lnSpc>
              </a:pPr>
              <a:r>
                <a:rPr lang="en-US" sz="1100" dirty="0" smtClean="0">
                  <a:ln>
                    <a:solidFill>
                      <a:schemeClr val="bg1">
                        <a:alpha val="0"/>
                      </a:schemeClr>
                    </a:solidFill>
                  </a:ln>
                  <a:solidFill>
                    <a:schemeClr val="tx1"/>
                  </a:solidFill>
                  <a:ea typeface="Segoe UI" pitchFamily="34" charset="0"/>
                  <a:cs typeface="Segoe UI" pitchFamily="34" charset="0"/>
                </a:rPr>
                <a:t>CLOUD</a:t>
              </a:r>
              <a:endParaRPr lang="fi-FI" sz="1100" dirty="0">
                <a:ln>
                  <a:solidFill>
                    <a:schemeClr val="bg1">
                      <a:alpha val="0"/>
                    </a:schemeClr>
                  </a:solidFill>
                </a:ln>
                <a:solidFill>
                  <a:schemeClr val="tx1"/>
                </a:solidFill>
                <a:ea typeface="Segoe UI" pitchFamily="34" charset="0"/>
                <a:cs typeface="Segoe UI" pitchFamily="34" charset="0"/>
              </a:endParaRPr>
            </a:p>
          </p:txBody>
        </p:sp>
        <p:grpSp>
          <p:nvGrpSpPr>
            <p:cNvPr id="99" name="Group 98"/>
            <p:cNvGrpSpPr/>
            <p:nvPr/>
          </p:nvGrpSpPr>
          <p:grpSpPr>
            <a:xfrm>
              <a:off x="3308538" y="2309874"/>
              <a:ext cx="1273041" cy="769755"/>
              <a:chOff x="1025977" y="2545385"/>
              <a:chExt cx="1840006" cy="1065065"/>
            </a:xfrm>
            <a:solidFill>
              <a:schemeClr val="bg1"/>
            </a:solidFill>
          </p:grpSpPr>
          <p:sp>
            <p:nvSpPr>
              <p:cNvPr id="100" name="Rectangle 6"/>
              <p:cNvSpPr/>
              <p:nvPr/>
            </p:nvSpPr>
            <p:spPr>
              <a:xfrm>
                <a:off x="1025977" y="2545385"/>
                <a:ext cx="1416984" cy="902663"/>
              </a:xfrm>
              <a:custGeom>
                <a:avLst/>
                <a:gdLst/>
                <a:ahLst/>
                <a:cxnLst/>
                <a:rect l="l" t="t" r="r" b="b"/>
                <a:pathLst>
                  <a:path w="1416985" h="902663">
                    <a:moveTo>
                      <a:pt x="959531" y="0"/>
                    </a:moveTo>
                    <a:cubicBezTo>
                      <a:pt x="1154831" y="0"/>
                      <a:pt x="1313152" y="128694"/>
                      <a:pt x="1313152" y="287446"/>
                    </a:cubicBezTo>
                    <a:cubicBezTo>
                      <a:pt x="1313152" y="308628"/>
                      <a:pt x="1310333" y="329275"/>
                      <a:pt x="1304790" y="349100"/>
                    </a:cubicBezTo>
                    <a:lnTo>
                      <a:pt x="1306444" y="348857"/>
                    </a:lnTo>
                    <a:lnTo>
                      <a:pt x="1303349" y="350370"/>
                    </a:lnTo>
                    <a:cubicBezTo>
                      <a:pt x="1317408" y="345309"/>
                      <a:pt x="1332485" y="343008"/>
                      <a:pt x="1348066" y="343008"/>
                    </a:cubicBezTo>
                    <a:cubicBezTo>
                      <a:pt x="1372851" y="343008"/>
                      <a:pt x="1396359" y="348829"/>
                      <a:pt x="1416985" y="360196"/>
                    </a:cubicBezTo>
                    <a:lnTo>
                      <a:pt x="1025621" y="543095"/>
                    </a:lnTo>
                    <a:lnTo>
                      <a:pt x="1025621" y="830357"/>
                    </a:lnTo>
                    <a:cubicBezTo>
                      <a:pt x="995938" y="851853"/>
                      <a:pt x="956252" y="864665"/>
                      <a:pt x="912744" y="864665"/>
                    </a:cubicBezTo>
                    <a:cubicBezTo>
                      <a:pt x="853713" y="864665"/>
                      <a:pt x="801718" y="841080"/>
                      <a:pt x="771359" y="805222"/>
                    </a:cubicBezTo>
                    <a:cubicBezTo>
                      <a:pt x="725550" y="863816"/>
                      <a:pt x="640297" y="902663"/>
                      <a:pt x="542838" y="902663"/>
                    </a:cubicBezTo>
                    <a:cubicBezTo>
                      <a:pt x="395508" y="902663"/>
                      <a:pt x="276072" y="813884"/>
                      <a:pt x="276072" y="704369"/>
                    </a:cubicBezTo>
                    <a:cubicBezTo>
                      <a:pt x="276091" y="704153"/>
                      <a:pt x="276111" y="703937"/>
                      <a:pt x="276131" y="703721"/>
                    </a:cubicBezTo>
                    <a:cubicBezTo>
                      <a:pt x="253502" y="711481"/>
                      <a:pt x="228753" y="715513"/>
                      <a:pt x="202872" y="715513"/>
                    </a:cubicBezTo>
                    <a:cubicBezTo>
                      <a:pt x="90829" y="715513"/>
                      <a:pt x="0" y="639927"/>
                      <a:pt x="0" y="546687"/>
                    </a:cubicBezTo>
                    <a:cubicBezTo>
                      <a:pt x="0" y="453447"/>
                      <a:pt x="90829" y="377862"/>
                      <a:pt x="202872" y="377862"/>
                    </a:cubicBezTo>
                    <a:lnTo>
                      <a:pt x="213315" y="378738"/>
                    </a:lnTo>
                    <a:cubicBezTo>
                      <a:pt x="203130" y="356806"/>
                      <a:pt x="197748" y="332866"/>
                      <a:pt x="197748" y="307867"/>
                    </a:cubicBezTo>
                    <a:cubicBezTo>
                      <a:pt x="197748" y="196084"/>
                      <a:pt x="305323" y="105466"/>
                      <a:pt x="438024" y="105466"/>
                    </a:cubicBezTo>
                    <a:cubicBezTo>
                      <a:pt x="516203" y="105466"/>
                      <a:pt x="585661" y="136918"/>
                      <a:pt x="628918" y="186182"/>
                    </a:cubicBezTo>
                    <a:cubicBezTo>
                      <a:pt x="678998" y="77315"/>
                      <a:pt x="808158" y="0"/>
                      <a:pt x="95953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102" name="Freeform 101"/>
              <p:cNvSpPr/>
              <p:nvPr/>
            </p:nvSpPr>
            <p:spPr>
              <a:xfrm>
                <a:off x="2002386" y="2923699"/>
                <a:ext cx="863597" cy="686751"/>
              </a:xfrm>
              <a:custGeom>
                <a:avLst/>
                <a:gdLst/>
                <a:ahLst/>
                <a:cxnLst/>
                <a:rect l="l" t="t" r="r" b="b"/>
                <a:pathLst>
                  <a:path w="1395413" h="1109663">
                    <a:moveTo>
                      <a:pt x="133347" y="813196"/>
                    </a:moveTo>
                    <a:lnTo>
                      <a:pt x="30953" y="841771"/>
                    </a:lnTo>
                    <a:lnTo>
                      <a:pt x="681035" y="1067990"/>
                    </a:lnTo>
                    <a:lnTo>
                      <a:pt x="1045366" y="958452"/>
                    </a:lnTo>
                    <a:lnTo>
                      <a:pt x="761997" y="970358"/>
                    </a:lnTo>
                    <a:close/>
                    <a:moveTo>
                      <a:pt x="453832" y="454934"/>
                    </a:moveTo>
                    <a:cubicBezTo>
                      <a:pt x="453375" y="497707"/>
                      <a:pt x="452917" y="540480"/>
                      <a:pt x="452460" y="583253"/>
                    </a:cubicBezTo>
                    <a:lnTo>
                      <a:pt x="293263" y="597663"/>
                    </a:lnTo>
                    <a:lnTo>
                      <a:pt x="293263" y="488558"/>
                    </a:lnTo>
                    <a:close/>
                    <a:moveTo>
                      <a:pt x="453832" y="256931"/>
                    </a:moveTo>
                    <a:lnTo>
                      <a:pt x="453832" y="384563"/>
                    </a:lnTo>
                    <a:lnTo>
                      <a:pt x="293949" y="428480"/>
                    </a:lnTo>
                    <a:lnTo>
                      <a:pt x="293949" y="319375"/>
                    </a:lnTo>
                    <a:close/>
                    <a:moveTo>
                      <a:pt x="759109" y="39089"/>
                    </a:moveTo>
                    <a:lnTo>
                      <a:pt x="158946" y="317879"/>
                    </a:lnTo>
                    <a:cubicBezTo>
                      <a:pt x="159197" y="336218"/>
                      <a:pt x="159449" y="354555"/>
                      <a:pt x="159699" y="372894"/>
                    </a:cubicBezTo>
                    <a:lnTo>
                      <a:pt x="252988" y="334945"/>
                    </a:lnTo>
                    <a:cubicBezTo>
                      <a:pt x="252379" y="368482"/>
                      <a:pt x="251768" y="402018"/>
                      <a:pt x="251158" y="435554"/>
                    </a:cubicBezTo>
                    <a:cubicBezTo>
                      <a:pt x="221946" y="442661"/>
                      <a:pt x="177060" y="455864"/>
                      <a:pt x="156202" y="463276"/>
                    </a:cubicBezTo>
                    <a:cubicBezTo>
                      <a:pt x="155744" y="490408"/>
                      <a:pt x="155592" y="499451"/>
                      <a:pt x="155287" y="517539"/>
                    </a:cubicBezTo>
                    <a:lnTo>
                      <a:pt x="247661" y="495521"/>
                    </a:lnTo>
                    <a:cubicBezTo>
                      <a:pt x="247356" y="531158"/>
                      <a:pt x="246136" y="567709"/>
                      <a:pt x="245831" y="603346"/>
                    </a:cubicBezTo>
                    <a:lnTo>
                      <a:pt x="150387" y="608083"/>
                    </a:lnTo>
                    <a:cubicBezTo>
                      <a:pt x="150693" y="624734"/>
                      <a:pt x="150082" y="641386"/>
                      <a:pt x="150387" y="658037"/>
                    </a:cubicBezTo>
                    <a:lnTo>
                      <a:pt x="247712" y="657742"/>
                    </a:lnTo>
                    <a:cubicBezTo>
                      <a:pt x="246922" y="694850"/>
                      <a:pt x="246527" y="716147"/>
                      <a:pt x="247174" y="772266"/>
                    </a:cubicBezTo>
                    <a:lnTo>
                      <a:pt x="147399" y="754396"/>
                    </a:lnTo>
                    <a:cubicBezTo>
                      <a:pt x="147399" y="769496"/>
                      <a:pt x="147547" y="803120"/>
                      <a:pt x="148085" y="806194"/>
                    </a:cubicBezTo>
                    <a:cubicBezTo>
                      <a:pt x="148594" y="802501"/>
                      <a:pt x="239550" y="829400"/>
                      <a:pt x="289055" y="842032"/>
                    </a:cubicBezTo>
                    <a:cubicBezTo>
                      <a:pt x="289513" y="751300"/>
                      <a:pt x="288750" y="720141"/>
                      <a:pt x="289055" y="658738"/>
                    </a:cubicBezTo>
                    <a:lnTo>
                      <a:pt x="448827" y="657660"/>
                    </a:lnTo>
                    <a:cubicBezTo>
                      <a:pt x="449132" y="729811"/>
                      <a:pt x="449436" y="801963"/>
                      <a:pt x="449741" y="874114"/>
                    </a:cubicBezTo>
                    <a:lnTo>
                      <a:pt x="763845" y="955723"/>
                    </a:lnTo>
                    <a:lnTo>
                      <a:pt x="763845" y="856244"/>
                    </a:lnTo>
                    <a:lnTo>
                      <a:pt x="512778" y="813609"/>
                    </a:lnTo>
                    <a:cubicBezTo>
                      <a:pt x="512903" y="761986"/>
                      <a:pt x="513028" y="710362"/>
                      <a:pt x="513153" y="658738"/>
                    </a:cubicBezTo>
                    <a:lnTo>
                      <a:pt x="763845" y="662022"/>
                    </a:lnTo>
                    <a:cubicBezTo>
                      <a:pt x="764635" y="629651"/>
                      <a:pt x="763198" y="610721"/>
                      <a:pt x="764383" y="562166"/>
                    </a:cubicBezTo>
                    <a:lnTo>
                      <a:pt x="512615" y="584236"/>
                    </a:lnTo>
                    <a:cubicBezTo>
                      <a:pt x="513798" y="516732"/>
                      <a:pt x="511968" y="513071"/>
                      <a:pt x="513153" y="445567"/>
                    </a:cubicBezTo>
                    <a:lnTo>
                      <a:pt x="759109" y="394374"/>
                    </a:lnTo>
                    <a:cubicBezTo>
                      <a:pt x="759538" y="365646"/>
                      <a:pt x="759969" y="336919"/>
                      <a:pt x="760398" y="308191"/>
                    </a:cubicBezTo>
                    <a:lnTo>
                      <a:pt x="508040" y="370688"/>
                    </a:lnTo>
                    <a:lnTo>
                      <a:pt x="508040" y="233312"/>
                    </a:lnTo>
                    <a:lnTo>
                      <a:pt x="761477" y="140938"/>
                    </a:lnTo>
                    <a:cubicBezTo>
                      <a:pt x="760687" y="106988"/>
                      <a:pt x="759898" y="73038"/>
                      <a:pt x="759109" y="39089"/>
                    </a:cubicBezTo>
                    <a:close/>
                    <a:moveTo>
                      <a:pt x="759619" y="0"/>
                    </a:moveTo>
                    <a:lnTo>
                      <a:pt x="1333500" y="271463"/>
                    </a:lnTo>
                    <a:cubicBezTo>
                      <a:pt x="1335088" y="442913"/>
                      <a:pt x="1336675" y="614363"/>
                      <a:pt x="1338263" y="785813"/>
                    </a:cubicBezTo>
                    <a:lnTo>
                      <a:pt x="1388269" y="800100"/>
                    </a:lnTo>
                    <a:lnTo>
                      <a:pt x="1395413" y="864394"/>
                    </a:lnTo>
                    <a:lnTo>
                      <a:pt x="692944" y="1109663"/>
                    </a:lnTo>
                    <a:lnTo>
                      <a:pt x="0" y="862013"/>
                    </a:lnTo>
                    <a:lnTo>
                      <a:pt x="2382" y="826294"/>
                    </a:lnTo>
                    <a:lnTo>
                      <a:pt x="130969" y="804863"/>
                    </a:lnTo>
                    <a:lnTo>
                      <a:pt x="145257" y="297656"/>
                    </a:ln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02" fontAlgn="base">
                  <a:spcBef>
                    <a:spcPct val="0"/>
                  </a:spcBef>
                  <a:spcAft>
                    <a:spcPct val="0"/>
                  </a:spcAft>
                </a:pPr>
                <a:endParaRPr lang="en-US" spc="-50" dirty="0" err="1">
                  <a:ln>
                    <a:solidFill>
                      <a:schemeClr val="bg1">
                        <a:alpha val="0"/>
                      </a:schemeClr>
                    </a:solidFill>
                  </a:ln>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grpSp>
        <p:nvGrpSpPr>
          <p:cNvPr id="8" name="Group 7"/>
          <p:cNvGrpSpPr/>
          <p:nvPr/>
        </p:nvGrpSpPr>
        <p:grpSpPr>
          <a:xfrm>
            <a:off x="451947" y="1964375"/>
            <a:ext cx="1847088" cy="1631905"/>
            <a:chOff x="451947" y="1646830"/>
            <a:chExt cx="1847088" cy="1631905"/>
          </a:xfrm>
        </p:grpSpPr>
        <p:sp>
          <p:nvSpPr>
            <p:cNvPr id="44" name="Rectangle 43"/>
            <p:cNvSpPr/>
            <p:nvPr/>
          </p:nvSpPr>
          <p:spPr bwMode="auto">
            <a:xfrm>
              <a:off x="451947" y="1646830"/>
              <a:ext cx="1847088" cy="163190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40" bIns="91430" numCol="1" spcCol="0" rtlCol="0" fromWordArt="0" anchor="t" anchorCtr="0" forceAA="0" compatLnSpc="1">
              <a:prstTxWarp prst="textNoShape">
                <a:avLst/>
              </a:prstTxWarp>
              <a:noAutofit/>
            </a:bodyPr>
            <a:lstStyle/>
            <a:p>
              <a:pPr>
                <a:lnSpc>
                  <a:spcPct val="90000"/>
                </a:lnSpc>
              </a:pPr>
              <a:r>
                <a:rPr lang="en-US" dirty="0" smtClean="0">
                  <a:ln>
                    <a:solidFill>
                      <a:schemeClr val="bg1">
                        <a:alpha val="0"/>
                      </a:schemeClr>
                    </a:solidFill>
                  </a:ln>
                  <a:solidFill>
                    <a:schemeClr val="tx1"/>
                  </a:solidFill>
                  <a:ea typeface="Segoe UI" pitchFamily="34" charset="0"/>
                  <a:cs typeface="Segoe UI" pitchFamily="34" charset="0"/>
                </a:rPr>
                <a:t>Traditional</a:t>
              </a:r>
              <a:endParaRPr lang="en-US" dirty="0">
                <a:ln>
                  <a:solidFill>
                    <a:schemeClr val="bg1">
                      <a:alpha val="0"/>
                    </a:schemeClr>
                  </a:solidFill>
                </a:ln>
                <a:solidFill>
                  <a:schemeClr val="tx1"/>
                </a:solidFill>
                <a:ea typeface="Segoe UI" pitchFamily="34" charset="0"/>
                <a:cs typeface="Segoe UI" pitchFamily="34" charset="0"/>
              </a:endParaRPr>
            </a:p>
            <a:p>
              <a:r>
                <a:rPr lang="en-US" sz="1100" dirty="0">
                  <a:ln>
                    <a:solidFill>
                      <a:schemeClr val="bg1">
                        <a:alpha val="0"/>
                      </a:schemeClr>
                    </a:solidFill>
                  </a:ln>
                  <a:solidFill>
                    <a:schemeClr val="tx1"/>
                  </a:solidFill>
                  <a:ea typeface="Segoe UI" pitchFamily="34" charset="0"/>
                  <a:cs typeface="Segoe UI" pitchFamily="34" charset="0"/>
                </a:rPr>
                <a:t>NON-VIRTUALIZED</a:t>
              </a:r>
            </a:p>
          </p:txBody>
        </p:sp>
        <p:grpSp>
          <p:nvGrpSpPr>
            <p:cNvPr id="14" name="Group 13"/>
            <p:cNvGrpSpPr/>
            <p:nvPr/>
          </p:nvGrpSpPr>
          <p:grpSpPr>
            <a:xfrm>
              <a:off x="888900" y="2313163"/>
              <a:ext cx="973183" cy="745470"/>
              <a:chOff x="1047209" y="2320811"/>
              <a:chExt cx="973183" cy="745470"/>
            </a:xfrm>
            <a:solidFill>
              <a:schemeClr val="bg1"/>
            </a:solidFill>
          </p:grpSpPr>
          <p:sp>
            <p:nvSpPr>
              <p:cNvPr id="104" name="Freeform 103"/>
              <p:cNvSpPr/>
              <p:nvPr/>
            </p:nvSpPr>
            <p:spPr>
              <a:xfrm>
                <a:off x="1334175" y="2320811"/>
                <a:ext cx="399252" cy="745470"/>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solidFill>
                  <a:schemeClr val="tx1"/>
                </a:solidFill>
                <a:prstDash val="solid"/>
              </a:ln>
              <a:effectLst/>
            </p:spPr>
            <p:txBody>
              <a:bodyPr vert="horz" wrap="square" lIns="91436" tIns="45718" rIns="91436" bIns="45718" numCol="1" rtlCol="0" anchor="ctr" anchorCtr="0" compatLnSpc="1">
                <a:prstTxWarp prst="textNoShape">
                  <a:avLst/>
                </a:prstTxWarp>
              </a:bodyPr>
              <a:lstStyle/>
              <a:p>
                <a:pPr algn="ctr" defTabSz="914002" fontAlgn="base">
                  <a:spcBef>
                    <a:spcPct val="0"/>
                  </a:spcBef>
                  <a:spcAft>
                    <a:spcPct val="0"/>
                  </a:spcAft>
                  <a:defRPr/>
                </a:pPr>
                <a:endParaRPr lang="en-US" sz="2200" kern="0" dirty="0">
                  <a:ln>
                    <a:solidFill>
                      <a:schemeClr val="bg1">
                        <a:alpha val="0"/>
                      </a:schemeClr>
                    </a:solidFill>
                  </a:ln>
                  <a:gradFill>
                    <a:gsLst>
                      <a:gs pos="0">
                        <a:srgbClr val="FFFFFF"/>
                      </a:gs>
                      <a:gs pos="100000">
                        <a:srgbClr val="FFFFFF"/>
                      </a:gs>
                    </a:gsLst>
                    <a:lin ang="5400000" scaled="0"/>
                  </a:gradFill>
                  <a:latin typeface="Segoe UI"/>
                </a:endParaRPr>
              </a:p>
            </p:txBody>
          </p:sp>
          <p:sp>
            <p:nvSpPr>
              <p:cNvPr id="118" name="Freeform 117"/>
              <p:cNvSpPr/>
              <p:nvPr/>
            </p:nvSpPr>
            <p:spPr>
              <a:xfrm>
                <a:off x="1047209" y="2446152"/>
                <a:ext cx="264994" cy="4947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solidFill>
                  <a:schemeClr val="tx1"/>
                </a:solidFill>
                <a:prstDash val="solid"/>
              </a:ln>
              <a:effectLst/>
            </p:spPr>
            <p:txBody>
              <a:bodyPr vert="horz" wrap="square" lIns="91436" tIns="45718" rIns="91436" bIns="45718" numCol="1" rtlCol="0" anchor="ctr" anchorCtr="0" compatLnSpc="1">
                <a:prstTxWarp prst="textNoShape">
                  <a:avLst/>
                </a:prstTxWarp>
              </a:bodyPr>
              <a:lstStyle/>
              <a:p>
                <a:pPr algn="ctr" defTabSz="914002" fontAlgn="base">
                  <a:spcBef>
                    <a:spcPct val="0"/>
                  </a:spcBef>
                  <a:spcAft>
                    <a:spcPct val="0"/>
                  </a:spcAft>
                  <a:defRPr/>
                </a:pPr>
                <a:endParaRPr lang="en-US" sz="2200" kern="0" dirty="0">
                  <a:ln>
                    <a:solidFill>
                      <a:schemeClr val="bg1">
                        <a:alpha val="0"/>
                      </a:schemeClr>
                    </a:solidFill>
                  </a:ln>
                  <a:gradFill>
                    <a:gsLst>
                      <a:gs pos="0">
                        <a:srgbClr val="FFFFFF"/>
                      </a:gs>
                      <a:gs pos="100000">
                        <a:srgbClr val="FFFFFF"/>
                      </a:gs>
                    </a:gsLst>
                    <a:lin ang="5400000" scaled="0"/>
                  </a:gradFill>
                  <a:latin typeface="Segoe UI"/>
                </a:endParaRPr>
              </a:p>
            </p:txBody>
          </p:sp>
          <p:sp>
            <p:nvSpPr>
              <p:cNvPr id="119" name="Freeform 118"/>
              <p:cNvSpPr/>
              <p:nvPr/>
            </p:nvSpPr>
            <p:spPr>
              <a:xfrm>
                <a:off x="1755398" y="2446152"/>
                <a:ext cx="264994" cy="4947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solidFill>
                  <a:schemeClr val="tx1"/>
                </a:solidFill>
                <a:prstDash val="solid"/>
              </a:ln>
              <a:effectLst/>
            </p:spPr>
            <p:txBody>
              <a:bodyPr vert="horz" wrap="square" lIns="91436" tIns="45718" rIns="91436" bIns="45718" numCol="1" rtlCol="0" anchor="ctr" anchorCtr="0" compatLnSpc="1">
                <a:prstTxWarp prst="textNoShape">
                  <a:avLst/>
                </a:prstTxWarp>
              </a:bodyPr>
              <a:lstStyle/>
              <a:p>
                <a:pPr algn="ctr" defTabSz="914002" fontAlgn="base">
                  <a:spcBef>
                    <a:spcPct val="0"/>
                  </a:spcBef>
                  <a:spcAft>
                    <a:spcPct val="0"/>
                  </a:spcAft>
                  <a:defRPr/>
                </a:pPr>
                <a:endParaRPr lang="en-US" sz="2200" kern="0" dirty="0">
                  <a:ln>
                    <a:solidFill>
                      <a:schemeClr val="bg1">
                        <a:alpha val="0"/>
                      </a:schemeClr>
                    </a:solidFill>
                  </a:ln>
                  <a:gradFill>
                    <a:gsLst>
                      <a:gs pos="0">
                        <a:srgbClr val="FFFFFF"/>
                      </a:gs>
                      <a:gs pos="100000">
                        <a:srgbClr val="FFFFFF"/>
                      </a:gs>
                    </a:gsLst>
                    <a:lin ang="5400000" scaled="0"/>
                  </a:gradFill>
                  <a:latin typeface="Segoe UI"/>
                </a:endParaRPr>
              </a:p>
            </p:txBody>
          </p:sp>
        </p:grpSp>
      </p:grpSp>
      <p:sp>
        <p:nvSpPr>
          <p:cNvPr id="43" name="Rectangle 42"/>
          <p:cNvSpPr/>
          <p:nvPr/>
        </p:nvSpPr>
        <p:spPr bwMode="auto">
          <a:xfrm>
            <a:off x="5608700"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SQL Server in a Windows Azure VM</a:t>
            </a:r>
            <a:endParaRPr lang="en-US" sz="1600" dirty="0">
              <a:ln>
                <a:solidFill>
                  <a:schemeClr val="bg1">
                    <a:alpha val="0"/>
                  </a:schemeClr>
                </a:solidFill>
              </a:ln>
              <a:solidFill>
                <a:schemeClr val="tx2"/>
              </a:solidFill>
            </a:endParaRPr>
          </a:p>
        </p:txBody>
      </p:sp>
      <p:sp>
        <p:nvSpPr>
          <p:cNvPr id="45" name="Rectangle 44"/>
          <p:cNvSpPr/>
          <p:nvPr/>
        </p:nvSpPr>
        <p:spPr bwMode="auto">
          <a:xfrm>
            <a:off x="6897888"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SQL Database service</a:t>
            </a:r>
            <a:endParaRPr lang="en-US" sz="1600" dirty="0">
              <a:ln>
                <a:solidFill>
                  <a:schemeClr val="bg1">
                    <a:alpha val="0"/>
                  </a:schemeClr>
                </a:solidFill>
              </a:ln>
              <a:solidFill>
                <a:schemeClr val="tx2"/>
              </a:solidFill>
            </a:endParaRPr>
          </a:p>
        </p:txBody>
      </p:sp>
      <p:sp>
        <p:nvSpPr>
          <p:cNvPr id="46" name="Rectangle 45"/>
          <p:cNvSpPr/>
          <p:nvPr/>
        </p:nvSpPr>
        <p:spPr bwMode="auto">
          <a:xfrm>
            <a:off x="8187076"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ts val="300"/>
              </a:spcAft>
            </a:pPr>
            <a:r>
              <a:rPr lang="en-US" sz="1600" dirty="0" smtClean="0">
                <a:ln>
                  <a:solidFill>
                    <a:schemeClr val="bg1">
                      <a:alpha val="0"/>
                    </a:schemeClr>
                  </a:solidFill>
                </a:ln>
                <a:solidFill>
                  <a:schemeClr val="tx2"/>
                </a:solidFill>
              </a:rPr>
              <a:t>HDInsight</a:t>
            </a:r>
            <a:endParaRPr lang="en-US" sz="1600" dirty="0">
              <a:ln>
                <a:solidFill>
                  <a:schemeClr val="bg1">
                    <a:alpha val="0"/>
                  </a:schemeClr>
                </a:solidFill>
              </a:ln>
              <a:solidFill>
                <a:schemeClr val="tx2"/>
              </a:solidFill>
            </a:endParaRPr>
          </a:p>
          <a:p>
            <a:pPr algn="ctr" defTabSz="932373" fontAlgn="base">
              <a:spcBef>
                <a:spcPct val="0"/>
              </a:spcBef>
              <a:spcAft>
                <a:spcPts val="300"/>
              </a:spcAft>
            </a:pPr>
            <a:r>
              <a:rPr lang="en-US" sz="1600" dirty="0" smtClean="0">
                <a:ln>
                  <a:solidFill>
                    <a:schemeClr val="bg1">
                      <a:alpha val="0"/>
                    </a:schemeClr>
                  </a:solidFill>
                </a:ln>
                <a:solidFill>
                  <a:schemeClr val="tx2"/>
                </a:solidFill>
              </a:rPr>
              <a:t>Tables</a:t>
            </a:r>
            <a:endParaRPr lang="en-US" sz="1600" dirty="0">
              <a:ln>
                <a:solidFill>
                  <a:schemeClr val="bg1">
                    <a:alpha val="0"/>
                  </a:schemeClr>
                </a:solidFill>
              </a:ln>
              <a:solidFill>
                <a:schemeClr val="tx2"/>
              </a:solidFill>
            </a:endParaRPr>
          </a:p>
          <a:p>
            <a:pPr algn="ctr" defTabSz="932373" fontAlgn="base">
              <a:spcBef>
                <a:spcPct val="0"/>
              </a:spcBef>
              <a:spcAft>
                <a:spcPts val="300"/>
              </a:spcAft>
            </a:pPr>
            <a:r>
              <a:rPr lang="en-US" sz="1600" dirty="0">
                <a:ln>
                  <a:solidFill>
                    <a:schemeClr val="bg1">
                      <a:alpha val="0"/>
                    </a:schemeClr>
                  </a:solidFill>
                </a:ln>
                <a:solidFill>
                  <a:schemeClr val="tx2"/>
                </a:solidFill>
              </a:rPr>
              <a:t>Blobs</a:t>
            </a:r>
          </a:p>
        </p:txBody>
      </p:sp>
      <p:sp>
        <p:nvSpPr>
          <p:cNvPr id="31" name="Rectangle 30"/>
          <p:cNvSpPr/>
          <p:nvPr/>
        </p:nvSpPr>
        <p:spPr bwMode="auto">
          <a:xfrm>
            <a:off x="451948"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SQL Server on Windows Server</a:t>
            </a:r>
            <a:endParaRPr lang="en-US" sz="1600" dirty="0">
              <a:ln>
                <a:solidFill>
                  <a:schemeClr val="bg1">
                    <a:alpha val="0"/>
                  </a:schemeClr>
                </a:solidFill>
              </a:ln>
              <a:solidFill>
                <a:schemeClr val="tx2"/>
              </a:solidFill>
            </a:endParaRPr>
          </a:p>
        </p:txBody>
      </p:sp>
      <p:sp>
        <p:nvSpPr>
          <p:cNvPr id="32" name="Rectangle 31"/>
          <p:cNvSpPr/>
          <p:nvPr/>
        </p:nvSpPr>
        <p:spPr bwMode="auto">
          <a:xfrm>
            <a:off x="3030324"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PDW Appliance</a:t>
            </a:r>
            <a:endParaRPr lang="en-US" sz="1600" dirty="0">
              <a:ln>
                <a:solidFill>
                  <a:schemeClr val="bg1">
                    <a:alpha val="0"/>
                  </a:schemeClr>
                </a:solidFill>
              </a:ln>
              <a:solidFill>
                <a:schemeClr val="tx2"/>
              </a:solidFill>
            </a:endParaRPr>
          </a:p>
        </p:txBody>
      </p:sp>
      <p:sp>
        <p:nvSpPr>
          <p:cNvPr id="39" name="Rectangle 38"/>
          <p:cNvSpPr/>
          <p:nvPr/>
        </p:nvSpPr>
        <p:spPr bwMode="auto">
          <a:xfrm>
            <a:off x="4319512"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SQL Server in a Windows Server VM</a:t>
            </a:r>
            <a:endParaRPr lang="en-US" sz="1600" dirty="0">
              <a:ln>
                <a:solidFill>
                  <a:schemeClr val="bg1">
                    <a:alpha val="0"/>
                  </a:schemeClr>
                </a:solidFill>
              </a:ln>
              <a:solidFill>
                <a:schemeClr val="tx2"/>
              </a:solidFill>
            </a:endParaRPr>
          </a:p>
        </p:txBody>
      </p:sp>
      <p:sp>
        <p:nvSpPr>
          <p:cNvPr id="40" name="Rectangle 39"/>
          <p:cNvSpPr/>
          <p:nvPr/>
        </p:nvSpPr>
        <p:spPr bwMode="auto">
          <a:xfrm>
            <a:off x="9476264"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Power BI features </a:t>
            </a:r>
            <a:br>
              <a:rPr lang="en-US" sz="1600" dirty="0" smtClean="0">
                <a:ln>
                  <a:solidFill>
                    <a:schemeClr val="bg1">
                      <a:alpha val="0"/>
                    </a:schemeClr>
                  </a:solidFill>
                </a:ln>
                <a:solidFill>
                  <a:schemeClr val="tx2"/>
                </a:solidFill>
              </a:rPr>
            </a:br>
            <a:r>
              <a:rPr lang="en-US" sz="1600" dirty="0" smtClean="0">
                <a:ln>
                  <a:solidFill>
                    <a:schemeClr val="bg1">
                      <a:alpha val="0"/>
                    </a:schemeClr>
                  </a:solidFill>
                </a:ln>
                <a:solidFill>
                  <a:schemeClr val="tx2"/>
                </a:solidFill>
              </a:rPr>
              <a:t>in O365</a:t>
            </a:r>
            <a:endParaRPr lang="en-US" sz="1600" dirty="0">
              <a:ln>
                <a:solidFill>
                  <a:schemeClr val="bg1">
                    <a:alpha val="0"/>
                  </a:schemeClr>
                </a:solidFill>
              </a:ln>
              <a:solidFill>
                <a:schemeClr val="tx2"/>
              </a:solidFill>
            </a:endParaRPr>
          </a:p>
        </p:txBody>
      </p:sp>
      <p:sp>
        <p:nvSpPr>
          <p:cNvPr id="42" name="Rectangle 41"/>
          <p:cNvSpPr/>
          <p:nvPr/>
        </p:nvSpPr>
        <p:spPr bwMode="auto">
          <a:xfrm>
            <a:off x="10765453"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SQL Server in a Windows Server VM</a:t>
            </a:r>
            <a:endParaRPr lang="en-US" sz="1600" dirty="0">
              <a:ln>
                <a:solidFill>
                  <a:schemeClr val="bg1">
                    <a:alpha val="0"/>
                  </a:schemeClr>
                </a:solidFill>
              </a:ln>
              <a:solidFill>
                <a:schemeClr val="tx2"/>
              </a:solidFill>
            </a:endParaRPr>
          </a:p>
        </p:txBody>
      </p:sp>
      <p:sp>
        <p:nvSpPr>
          <p:cNvPr id="127" name="Rectangle 126"/>
          <p:cNvSpPr/>
          <p:nvPr/>
        </p:nvSpPr>
        <p:spPr bwMode="auto">
          <a:xfrm>
            <a:off x="451948" y="3650328"/>
            <a:ext cx="11520513" cy="447404"/>
          </a:xfrm>
          <a:prstGeom prst="rect">
            <a:avLst/>
          </a:prstGeom>
          <a:solidFill>
            <a:schemeClr val="accent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93252" tIns="46626" rIns="91430" bIns="45715" numCol="1" spcCol="0" rtlCol="0" fromWordArt="0" anchor="ctr" anchorCtr="0" forceAA="0" compatLnSpc="1">
            <a:prstTxWarp prst="textNoShape">
              <a:avLst/>
            </a:prstTxWarp>
            <a:noAutofit/>
          </a:bodyPr>
          <a:lstStyle/>
          <a:p>
            <a:pPr lvl="0" algn="ctr"/>
            <a:r>
              <a:rPr lang="en-US" sz="2000" dirty="0">
                <a:ln>
                  <a:solidFill>
                    <a:schemeClr val="bg1">
                      <a:alpha val="0"/>
                    </a:schemeClr>
                  </a:solidFill>
                </a:ln>
                <a:solidFill>
                  <a:srgbClr val="FFFFFF"/>
                </a:solidFill>
              </a:rPr>
              <a:t>Microsoft Data Platform </a:t>
            </a:r>
          </a:p>
        </p:txBody>
      </p:sp>
      <p:grpSp>
        <p:nvGrpSpPr>
          <p:cNvPr id="4" name="Group 3"/>
          <p:cNvGrpSpPr/>
          <p:nvPr/>
        </p:nvGrpSpPr>
        <p:grpSpPr>
          <a:xfrm>
            <a:off x="9456904" y="2347024"/>
            <a:ext cx="1156208" cy="1188720"/>
            <a:chOff x="9084540" y="2029479"/>
            <a:chExt cx="1156208" cy="1188720"/>
          </a:xfrm>
        </p:grpSpPr>
        <p:sp>
          <p:nvSpPr>
            <p:cNvPr id="78" name="Rectangle 77"/>
            <p:cNvSpPr/>
            <p:nvPr/>
          </p:nvSpPr>
          <p:spPr bwMode="auto">
            <a:xfrm>
              <a:off x="9084540" y="2029479"/>
              <a:ext cx="1156208" cy="118872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91430" numCol="1" spcCol="0" rtlCol="0" fromWordArt="0" anchor="t" anchorCtr="0" forceAA="0" compatLnSpc="1">
              <a:prstTxWarp prst="textNoShape">
                <a:avLst/>
              </a:prstTxWarp>
              <a:noAutofit/>
            </a:bodyPr>
            <a:lstStyle/>
            <a:p>
              <a:pPr>
                <a:lnSpc>
                  <a:spcPct val="90000"/>
                </a:lnSpc>
              </a:pPr>
              <a:r>
                <a:rPr lang="en-US" dirty="0">
                  <a:ln>
                    <a:solidFill>
                      <a:schemeClr val="bg1">
                        <a:alpha val="0"/>
                      </a:schemeClr>
                    </a:solidFill>
                  </a:ln>
                  <a:solidFill>
                    <a:schemeClr val="tx1"/>
                  </a:solidFill>
                  <a:ea typeface="Segoe UI" pitchFamily="34" charset="0"/>
                  <a:cs typeface="Segoe UI" pitchFamily="34" charset="0"/>
                </a:rPr>
                <a:t>Office </a:t>
              </a:r>
              <a:r>
                <a:rPr lang="en-US" dirty="0" smtClean="0">
                  <a:ln>
                    <a:solidFill>
                      <a:schemeClr val="bg1">
                        <a:alpha val="0"/>
                      </a:schemeClr>
                    </a:solidFill>
                  </a:ln>
                  <a:solidFill>
                    <a:schemeClr val="tx1"/>
                  </a:solidFill>
                  <a:ea typeface="Segoe UI" pitchFamily="34" charset="0"/>
                  <a:cs typeface="Segoe UI" pitchFamily="34" charset="0"/>
                </a:rPr>
                <a:t>365</a:t>
              </a:r>
              <a:endParaRPr lang="en-US" dirty="0">
                <a:ln>
                  <a:solidFill>
                    <a:schemeClr val="bg1">
                      <a:alpha val="0"/>
                    </a:schemeClr>
                  </a:solidFill>
                </a:ln>
                <a:solidFill>
                  <a:schemeClr val="tx1"/>
                </a:solidFill>
                <a:ea typeface="Segoe UI" pitchFamily="34" charset="0"/>
                <a:cs typeface="Segoe UI" pitchFamily="34" charset="0"/>
              </a:endParaRPr>
            </a:p>
          </p:txBody>
        </p:sp>
        <p:sp>
          <p:nvSpPr>
            <p:cNvPr id="55" name="Freeform 54"/>
            <p:cNvSpPr/>
            <p:nvPr/>
          </p:nvSpPr>
          <p:spPr bwMode="auto">
            <a:xfrm>
              <a:off x="9232317" y="2556121"/>
              <a:ext cx="809855" cy="521204"/>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45715" bIns="91430" numCol="1" spcCol="0" rtlCol="0" fromWordArt="0" anchor="b" anchorCtr="0" forceAA="0" compatLnSpc="1">
              <a:prstTxWarp prst="textNoShape">
                <a:avLst/>
              </a:prstTxWarp>
              <a:noAutofit/>
            </a:bodyPr>
            <a:lstStyle/>
            <a:p>
              <a:pPr algn="ctr" defTabSz="914002" fontAlgn="base">
                <a:spcBef>
                  <a:spcPct val="0"/>
                </a:spcBef>
                <a:spcAft>
                  <a:spcPct val="0"/>
                </a:spcAft>
              </a:pPr>
              <a:endParaRPr lang="en-US" spc="-50" dirty="0" err="1">
                <a:ln>
                  <a:solidFill>
                    <a:schemeClr val="bg1">
                      <a:alpha val="0"/>
                    </a:schemeClr>
                  </a:solidFill>
                </a:ln>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6" name="Group 5"/>
          <p:cNvGrpSpPr/>
          <p:nvPr/>
        </p:nvGrpSpPr>
        <p:grpSpPr>
          <a:xfrm>
            <a:off x="5672342" y="2347024"/>
            <a:ext cx="3721741" cy="1188720"/>
            <a:chOff x="5672342" y="2029479"/>
            <a:chExt cx="3721741" cy="1188720"/>
          </a:xfrm>
        </p:grpSpPr>
        <p:sp>
          <p:nvSpPr>
            <p:cNvPr id="51" name="Rectangle 50"/>
            <p:cNvSpPr/>
            <p:nvPr/>
          </p:nvSpPr>
          <p:spPr bwMode="auto">
            <a:xfrm>
              <a:off x="5672342" y="2029479"/>
              <a:ext cx="3721741" cy="118872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457151" bIns="91430" numCol="1" spcCol="0" rtlCol="0" fromWordArt="0" anchor="t" anchorCtr="0" forceAA="0" compatLnSpc="1">
              <a:prstTxWarp prst="textNoShape">
                <a:avLst/>
              </a:prstTxWarp>
              <a:noAutofit/>
            </a:bodyPr>
            <a:lstStyle/>
            <a:p>
              <a:pPr>
                <a:lnSpc>
                  <a:spcPct val="90000"/>
                </a:lnSpc>
              </a:pPr>
              <a:r>
                <a:rPr lang="en-US" dirty="0">
                  <a:ln>
                    <a:solidFill>
                      <a:schemeClr val="bg1">
                        <a:alpha val="0"/>
                      </a:schemeClr>
                    </a:solidFill>
                  </a:ln>
                  <a:solidFill>
                    <a:schemeClr val="tx1"/>
                  </a:solidFill>
                  <a:ea typeface="Segoe UI" pitchFamily="34" charset="0"/>
                  <a:cs typeface="Segoe UI" pitchFamily="34" charset="0"/>
                </a:rPr>
                <a:t>Windows Azure </a:t>
              </a:r>
            </a:p>
          </p:txBody>
        </p:sp>
        <p:sp>
          <p:nvSpPr>
            <p:cNvPr id="56" name="Freeform 55"/>
            <p:cNvSpPr/>
            <p:nvPr/>
          </p:nvSpPr>
          <p:spPr bwMode="auto">
            <a:xfrm>
              <a:off x="7131915" y="2556121"/>
              <a:ext cx="809855" cy="521204"/>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45715" bIns="91430" numCol="1" spcCol="0" rtlCol="0" fromWordArt="0" anchor="b" anchorCtr="0" forceAA="0" compatLnSpc="1">
              <a:prstTxWarp prst="textNoShape">
                <a:avLst/>
              </a:prstTxWarp>
              <a:noAutofit/>
            </a:bodyPr>
            <a:lstStyle/>
            <a:p>
              <a:pPr algn="ctr" defTabSz="914002" fontAlgn="base">
                <a:spcBef>
                  <a:spcPct val="0"/>
                </a:spcBef>
                <a:spcAft>
                  <a:spcPct val="0"/>
                </a:spcAft>
              </a:pPr>
              <a:endParaRPr lang="en-US" spc="-50" dirty="0" err="1">
                <a:ln>
                  <a:solidFill>
                    <a:schemeClr val="bg1">
                      <a:alpha val="0"/>
                    </a:schemeClr>
                  </a:solidFill>
                </a:ln>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6" name="Rectangle 35"/>
          <p:cNvSpPr/>
          <p:nvPr/>
        </p:nvSpPr>
        <p:spPr>
          <a:xfrm>
            <a:off x="10765453" y="1964375"/>
            <a:ext cx="1207008" cy="1636776"/>
          </a:xfrm>
          <a:prstGeom prst="rect">
            <a:avLst/>
          </a:prstGeom>
          <a:noFill/>
          <a:ln w="31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t"/>
          <a:lstStyle/>
          <a:p>
            <a:pPr algn="ctr"/>
            <a:r>
              <a:rPr lang="en-US" dirty="0" smtClean="0">
                <a:ln>
                  <a:solidFill>
                    <a:schemeClr val="bg1">
                      <a:alpha val="0"/>
                    </a:schemeClr>
                  </a:solidFill>
                </a:ln>
                <a:solidFill>
                  <a:schemeClr val="tx1"/>
                </a:solidFill>
              </a:rPr>
              <a:t>3</a:t>
            </a:r>
            <a:r>
              <a:rPr lang="en-US" baseline="30000" dirty="0" smtClean="0">
                <a:ln>
                  <a:solidFill>
                    <a:schemeClr val="bg1">
                      <a:alpha val="0"/>
                    </a:schemeClr>
                  </a:solidFill>
                </a:ln>
                <a:solidFill>
                  <a:schemeClr val="tx1"/>
                </a:solidFill>
              </a:rPr>
              <a:t>rd</a:t>
            </a:r>
            <a:r>
              <a:rPr lang="en-US" dirty="0" smtClean="0">
                <a:ln>
                  <a:solidFill>
                    <a:schemeClr val="bg1">
                      <a:alpha val="0"/>
                    </a:schemeClr>
                  </a:solidFill>
                </a:ln>
                <a:solidFill>
                  <a:schemeClr val="tx1"/>
                </a:solidFill>
              </a:rPr>
              <a:t> Party </a:t>
            </a:r>
            <a:endParaRPr lang="en-US" dirty="0">
              <a:ln>
                <a:solidFill>
                  <a:schemeClr val="bg1">
                    <a:alpha val="0"/>
                  </a:schemeClr>
                </a:solidFill>
              </a:ln>
              <a:solidFill>
                <a:schemeClr val="tx1"/>
              </a:solidFill>
            </a:endParaRPr>
          </a:p>
        </p:txBody>
      </p:sp>
      <p:sp>
        <p:nvSpPr>
          <p:cNvPr id="120" name="Rectangle 119"/>
          <p:cNvSpPr/>
          <p:nvPr/>
        </p:nvSpPr>
        <p:spPr bwMode="auto">
          <a:xfrm>
            <a:off x="10811173" y="2347024"/>
            <a:ext cx="1115568" cy="118872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91430" numCol="1" spcCol="0" rtlCol="0" fromWordArt="0" anchor="t" anchorCtr="0" forceAA="0" compatLnSpc="1">
            <a:prstTxWarp prst="textNoShape">
              <a:avLst/>
            </a:prstTxWarp>
            <a:noAutofit/>
          </a:bodyPr>
          <a:lstStyle/>
          <a:p>
            <a:pPr>
              <a:lnSpc>
                <a:spcPct val="90000"/>
              </a:lnSpc>
            </a:pPr>
            <a:r>
              <a:rPr lang="en-US" dirty="0">
                <a:ln>
                  <a:solidFill>
                    <a:schemeClr val="bg1">
                      <a:alpha val="0"/>
                    </a:schemeClr>
                  </a:solidFill>
                </a:ln>
                <a:solidFill>
                  <a:schemeClr val="tx1"/>
                </a:solidFill>
                <a:ea typeface="Segoe UI" pitchFamily="34" charset="0"/>
                <a:cs typeface="Segoe UI" pitchFamily="34" charset="0"/>
              </a:rPr>
              <a:t>Service Provider</a:t>
            </a:r>
          </a:p>
          <a:p>
            <a:pPr lvl="0">
              <a:lnSpc>
                <a:spcPct val="90000"/>
              </a:lnSpc>
            </a:pPr>
            <a:r>
              <a:rPr lang="en-US" sz="1100" dirty="0" smtClean="0">
                <a:ln>
                  <a:solidFill>
                    <a:schemeClr val="bg1">
                      <a:alpha val="0"/>
                    </a:schemeClr>
                  </a:solidFill>
                </a:ln>
                <a:solidFill>
                  <a:schemeClr val="tx1"/>
                </a:solidFill>
                <a:ea typeface="Segoe UI" pitchFamily="34" charset="0"/>
                <a:cs typeface="Segoe UI" pitchFamily="34" charset="0"/>
              </a:rPr>
              <a:t>CLOUD</a:t>
            </a:r>
            <a:endParaRPr lang="fi-FI" sz="1100" dirty="0">
              <a:ln>
                <a:solidFill>
                  <a:schemeClr val="bg1">
                    <a:alpha val="0"/>
                  </a:schemeClr>
                </a:solidFill>
              </a:ln>
              <a:solidFill>
                <a:schemeClr val="tx1"/>
              </a:solidFill>
              <a:ea typeface="Segoe UI" pitchFamily="34" charset="0"/>
              <a:cs typeface="Segoe UI" pitchFamily="34" charset="0"/>
            </a:endParaRPr>
          </a:p>
        </p:txBody>
      </p:sp>
      <p:sp>
        <p:nvSpPr>
          <p:cNvPr id="54" name="Freeform 53"/>
          <p:cNvSpPr/>
          <p:nvPr/>
        </p:nvSpPr>
        <p:spPr bwMode="auto">
          <a:xfrm>
            <a:off x="11080242" y="2985044"/>
            <a:ext cx="809855" cy="492119"/>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45715" bIns="91430" numCol="1" spcCol="0" rtlCol="0" fromWordArt="0" anchor="b" anchorCtr="0" forceAA="0" compatLnSpc="1">
            <a:prstTxWarp prst="textNoShape">
              <a:avLst/>
            </a:prstTxWarp>
            <a:noAutofit/>
          </a:bodyPr>
          <a:lstStyle/>
          <a:p>
            <a:pPr algn="ctr" defTabSz="914002" fontAlgn="base">
              <a:spcBef>
                <a:spcPct val="0"/>
              </a:spcBef>
              <a:spcAft>
                <a:spcPct val="0"/>
              </a:spcAft>
            </a:pPr>
            <a:endParaRPr lang="en-US" spc="-50" dirty="0" err="1">
              <a:ln>
                <a:solidFill>
                  <a:schemeClr val="bg1">
                    <a:alpha val="0"/>
                  </a:schemeClr>
                </a:solidFill>
              </a:ln>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8" name="Rectangle 57"/>
          <p:cNvSpPr/>
          <p:nvPr/>
        </p:nvSpPr>
        <p:spPr bwMode="auto">
          <a:xfrm>
            <a:off x="1741136" y="4167822"/>
            <a:ext cx="1207008" cy="12344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15" tIns="46633" rIns="45715" bIns="46633" numCol="1" rtlCol="0" anchor="ctr" anchorCtr="0" compatLnSpc="1">
            <a:prstTxWarp prst="textNoShape">
              <a:avLst/>
            </a:prstTxWarp>
          </a:bodyPr>
          <a:lstStyle/>
          <a:p>
            <a:pPr algn="ctr" defTabSz="932373" fontAlgn="base">
              <a:spcBef>
                <a:spcPct val="0"/>
              </a:spcBef>
              <a:spcAft>
                <a:spcPct val="0"/>
              </a:spcAft>
            </a:pPr>
            <a:r>
              <a:rPr lang="en-US" sz="1600" dirty="0" smtClean="0">
                <a:ln>
                  <a:solidFill>
                    <a:schemeClr val="bg1">
                      <a:alpha val="0"/>
                    </a:schemeClr>
                  </a:solidFill>
                </a:ln>
                <a:solidFill>
                  <a:schemeClr val="tx2"/>
                </a:solidFill>
              </a:rPr>
              <a:t>HD Insight Server</a:t>
            </a:r>
            <a:endParaRPr lang="en-US" sz="1600" dirty="0">
              <a:ln>
                <a:solidFill>
                  <a:schemeClr val="bg1">
                    <a:alpha val="0"/>
                  </a:schemeClr>
                </a:solidFill>
              </a:ln>
              <a:solidFill>
                <a:schemeClr val="tx2"/>
              </a:solidFill>
            </a:endParaRPr>
          </a:p>
        </p:txBody>
      </p:sp>
      <p:sp>
        <p:nvSpPr>
          <p:cNvPr id="47" name="Title 3"/>
          <p:cNvSpPr txBox="1">
            <a:spLocks/>
          </p:cNvSpPr>
          <p:nvPr/>
        </p:nvSpPr>
        <p:spPr>
          <a:xfrm>
            <a:off x="427039" y="360589"/>
            <a:ext cx="11889564" cy="917575"/>
          </a:xfrm>
          <a:prstGeom prst="rect">
            <a:avLst/>
          </a:prstGeom>
        </p:spPr>
        <p:txBody>
          <a:bodyPr vert="horz" wrap="square" lIns="146252" tIns="91409" rIns="146252" bIns="91409" rtlCol="0" anchor="t">
            <a:noAutofit/>
          </a:bodyPr>
          <a:lstStyle>
            <a:lvl1pPr algn="l" defTabSz="932404" rtl="0" eaLnBrk="1" latinLnBrk="0" hangingPunct="1">
              <a:lnSpc>
                <a:spcPct val="90000"/>
              </a:lnSpc>
              <a:spcBef>
                <a:spcPct val="0"/>
              </a:spcBef>
              <a:buNone/>
              <a:defRPr lang="en-US" sz="54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Complete &amp; Consistent Data Platform </a:t>
            </a:r>
            <a:endParaRPr lang="en-US" dirty="0"/>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00" y="3684134"/>
            <a:ext cx="1421782" cy="393192"/>
          </a:xfrm>
          <a:prstGeom prst="rect">
            <a:avLst/>
          </a:prstGeom>
        </p:spPr>
      </p:pic>
    </p:spTree>
    <p:extLst>
      <p:ext uri="{BB962C8B-B14F-4D97-AF65-F5344CB8AC3E}">
        <p14:creationId xmlns:p14="http://schemas.microsoft.com/office/powerpoint/2010/main" val="208244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250"/>
                                        <p:tgtEl>
                                          <p:spTgt spid="58"/>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50"/>
                                        <p:tgtEl>
                                          <p:spTgt spid="32"/>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50"/>
                                        <p:tgtEl>
                                          <p:spTgt spid="39"/>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250"/>
                                        <p:tgtEl>
                                          <p:spTgt spid="43"/>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250"/>
                                        <p:tgtEl>
                                          <p:spTgt spid="45"/>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50"/>
                                        <p:tgtEl>
                                          <p:spTgt spid="46"/>
                                        </p:tgtEl>
                                      </p:cBhvr>
                                    </p:animEffect>
                                  </p:childTnLst>
                                </p:cTn>
                              </p:par>
                              <p:par>
                                <p:cTn id="26" presetID="10" presetClass="entr" presetSubtype="0" fill="hold" grpId="0" nodeType="withEffect">
                                  <p:stCondLst>
                                    <p:cond delay="20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250"/>
                                        <p:tgtEl>
                                          <p:spTgt spid="40"/>
                                        </p:tgtEl>
                                      </p:cBhvr>
                                    </p:animEffect>
                                  </p:childTnLst>
                                </p:cTn>
                              </p:par>
                              <p:par>
                                <p:cTn id="29" presetID="10" presetClass="entr" presetSubtype="0" fill="hold" grpId="0" nodeType="withEffect">
                                  <p:stCondLst>
                                    <p:cond delay="225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P spid="31" grpId="0" animBg="1"/>
      <p:bldP spid="32" grpId="0" animBg="1"/>
      <p:bldP spid="39" grpId="0" animBg="1"/>
      <p:bldP spid="40" grpId="0" animBg="1"/>
      <p:bldP spid="42"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ltGray">
          <a:xfrm>
            <a:off x="274639" y="1214704"/>
            <a:ext cx="4507992" cy="445312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1">
              <a:alpha val="92000"/>
            </a:schemeClr>
          </a:solidFill>
          <a:ln>
            <a:noFill/>
          </a:ln>
          <a:extLst/>
        </p:spPr>
        <p:txBody>
          <a:bodyPr vert="horz" wrap="square" lIns="182880" tIns="886140" rIns="182880" bIns="886140"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r>
              <a:rPr spc="-101" dirty="0">
                <a:solidFill>
                  <a:schemeClr val="bg2">
                    <a:lumMod val="50000"/>
                    <a:lumOff val="50000"/>
                  </a:schemeClr>
                </a:solidFill>
                <a:cs typeface="Segoe UI" pitchFamily="34" charset="0"/>
              </a:rPr>
              <a:t>Call to action</a:t>
            </a:r>
            <a:endParaRPr lang="en-IN" spc="-101" dirty="0">
              <a:solidFill>
                <a:schemeClr val="bg2">
                  <a:lumMod val="50000"/>
                  <a:lumOff val="50000"/>
                </a:schemeClr>
              </a:solidFill>
              <a:cs typeface="Segoe UI" pitchFamily="34" charset="0"/>
            </a:endParaRPr>
          </a:p>
        </p:txBody>
      </p:sp>
      <p:sp>
        <p:nvSpPr>
          <p:cNvPr id="2" name="Text Placeholder 1"/>
          <p:cNvSpPr>
            <a:spLocks noGrp="1"/>
          </p:cNvSpPr>
          <p:nvPr>
            <p:ph type="body" sz="quarter" idx="4294967295"/>
          </p:nvPr>
        </p:nvSpPr>
        <p:spPr>
          <a:xfrm>
            <a:off x="5842000" y="1465263"/>
            <a:ext cx="6594475" cy="5549211"/>
          </a:xfrm>
        </p:spPr>
        <p:txBody>
          <a:bodyPr/>
          <a:lstStyle/>
          <a:p>
            <a:pPr marL="0" indent="0">
              <a:buNone/>
            </a:pPr>
            <a:r>
              <a:rPr lang="en-US" sz="2800" dirty="0">
                <a:solidFill>
                  <a:schemeClr val="tx1"/>
                </a:solidFill>
              </a:rPr>
              <a:t>Download SQL Server 2014 </a:t>
            </a:r>
            <a:r>
              <a:rPr lang="en-US" sz="2800" dirty="0" smtClean="0">
                <a:solidFill>
                  <a:schemeClr val="tx1"/>
                </a:solidFill>
              </a:rPr>
              <a:t>CTP</a:t>
            </a:r>
            <a:endParaRPr lang="en-US" sz="2800" dirty="0">
              <a:solidFill>
                <a:schemeClr val="tx1"/>
              </a:solidFill>
            </a:endParaRPr>
          </a:p>
          <a:p>
            <a:pPr marL="0" indent="0">
              <a:buNone/>
            </a:pPr>
            <a:r>
              <a:rPr lang="en-US" sz="2800" dirty="0" smtClean="0">
                <a:solidFill>
                  <a:schemeClr val="tx1"/>
                </a:solidFill>
              </a:rPr>
              <a:t>www.microsoft.com/sqlserver </a:t>
            </a:r>
          </a:p>
          <a:p>
            <a:pPr marL="0" indent="0">
              <a:buNone/>
            </a:pPr>
            <a:endParaRPr lang="en-US" sz="2800" dirty="0" smtClean="0">
              <a:solidFill>
                <a:schemeClr val="tx1"/>
              </a:solidFill>
            </a:endParaRPr>
          </a:p>
          <a:p>
            <a:pPr marL="0" indent="0">
              <a:buNone/>
            </a:pPr>
            <a:endParaRPr lang="en-US" sz="2800" dirty="0" smtClean="0">
              <a:solidFill>
                <a:schemeClr val="tx1"/>
              </a:solidFill>
            </a:endParaRPr>
          </a:p>
          <a:p>
            <a:pPr marL="0" indent="0">
              <a:buNone/>
            </a:pPr>
            <a:r>
              <a:rPr lang="en-US" sz="2800" dirty="0" smtClean="0">
                <a:solidFill>
                  <a:schemeClr val="tx1"/>
                </a:solidFill>
              </a:rPr>
              <a:t>Register for Power BI Preview</a:t>
            </a:r>
            <a:endParaRPr lang="en-US" sz="2800" dirty="0">
              <a:solidFill>
                <a:schemeClr val="tx1"/>
              </a:solidFill>
            </a:endParaRPr>
          </a:p>
          <a:p>
            <a:pPr marL="0" indent="0">
              <a:buNone/>
            </a:pPr>
            <a:r>
              <a:rPr lang="en-US" sz="2800" dirty="0" smtClean="0">
                <a:solidFill>
                  <a:schemeClr val="tx1"/>
                </a:solidFill>
              </a:rPr>
              <a:t>www.powerbi.com</a:t>
            </a:r>
          </a:p>
          <a:p>
            <a:pPr marL="0" indent="0">
              <a:buNone/>
            </a:pPr>
            <a:endParaRPr lang="en-US" sz="2800" dirty="0" smtClean="0">
              <a:solidFill>
                <a:schemeClr val="tx1"/>
              </a:solidFill>
            </a:endParaRPr>
          </a:p>
          <a:p>
            <a:pPr marL="0" indent="0">
              <a:buNone/>
            </a:pPr>
            <a:endParaRPr lang="en-US" sz="2800" dirty="0" smtClean="0">
              <a:solidFill>
                <a:schemeClr val="tx1"/>
              </a:solidFill>
            </a:endParaRPr>
          </a:p>
          <a:p>
            <a:pPr marL="0" indent="0">
              <a:buNone/>
            </a:pPr>
            <a:r>
              <a:rPr lang="en-US" sz="2800" dirty="0" smtClean="0">
                <a:solidFill>
                  <a:schemeClr val="tx1"/>
                </a:solidFill>
              </a:rPr>
              <a:t>Get on Windows Azure</a:t>
            </a:r>
          </a:p>
          <a:p>
            <a:pPr marL="0" indent="0">
              <a:buNone/>
            </a:pPr>
            <a:r>
              <a:rPr lang="en-US" sz="2800" dirty="0" smtClean="0">
                <a:solidFill>
                  <a:schemeClr val="tx1"/>
                </a:solidFill>
              </a:rPr>
              <a:t>www.windowsazure.com </a:t>
            </a:r>
            <a:endParaRPr lang="en-US" sz="2800" dirty="0">
              <a:solidFill>
                <a:schemeClr val="tx1"/>
              </a:solidFill>
            </a:endParaRPr>
          </a:p>
          <a:p>
            <a:pPr marL="0" indent="0">
              <a:buNone/>
            </a:pPr>
            <a:endParaRPr lang="en-US" sz="2800" dirty="0">
              <a:solidFill>
                <a:schemeClr val="tx1"/>
              </a:solidFill>
            </a:endParaRPr>
          </a:p>
          <a:p>
            <a:pPr marL="0" indent="0">
              <a:buNone/>
            </a:pPr>
            <a:endParaRPr lang="en-US" sz="1400" dirty="0">
              <a:solidFill>
                <a:schemeClr val="tx1"/>
              </a:solidFill>
            </a:endParaRPr>
          </a:p>
        </p:txBody>
      </p:sp>
      <p:sp>
        <p:nvSpPr>
          <p:cNvPr id="6" name="Freeform 99"/>
          <p:cNvSpPr>
            <a:spLocks/>
          </p:cNvSpPr>
          <p:nvPr/>
        </p:nvSpPr>
        <p:spPr bwMode="black">
          <a:xfrm>
            <a:off x="616969" y="4544655"/>
            <a:ext cx="1544340" cy="7831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bg2">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Tree>
    <p:extLst>
      <p:ext uri="{BB962C8B-B14F-4D97-AF65-F5344CB8AC3E}">
        <p14:creationId xmlns:p14="http://schemas.microsoft.com/office/powerpoint/2010/main" val="3493841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content</a:t>
            </a:r>
            <a:endParaRPr lang="en-US" dirty="0"/>
          </a:p>
        </p:txBody>
      </p:sp>
      <p:sp>
        <p:nvSpPr>
          <p:cNvPr id="6" name="Rectangle 5"/>
          <p:cNvSpPr/>
          <p:nvPr/>
        </p:nvSpPr>
        <p:spPr bwMode="auto">
          <a:xfrm>
            <a:off x="274320" y="1214473"/>
            <a:ext cx="11887518" cy="48016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invGray">
          <a:xfrm>
            <a:off x="272274" y="1439862"/>
            <a:ext cx="11790169" cy="3933384"/>
          </a:xfrm>
          <a:prstGeom prst="rect">
            <a:avLst/>
          </a:prstGeom>
        </p:spPr>
        <p:txBody>
          <a:bodyPr wrap="square">
            <a:spAutoFit/>
          </a:bodyPr>
          <a:lstStyle/>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DBI317 – Order from Chaos – Structuring Unstructured Data with Microsoft BI</a:t>
            </a:r>
          </a:p>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DBI323 - Cloud OS for Databases</a:t>
            </a:r>
          </a:p>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DBI222 – Big Data, Small Data and Visualization </a:t>
            </a:r>
            <a:br>
              <a:rPr lang="en-US" sz="2400" dirty="0" smtClean="0">
                <a:gradFill>
                  <a:gsLst>
                    <a:gs pos="1250">
                      <a:schemeClr val="tx1"/>
                    </a:gs>
                    <a:gs pos="100000">
                      <a:schemeClr val="tx1"/>
                    </a:gs>
                  </a:gsLst>
                  <a:lin ang="5400000" scaled="0"/>
                </a:gradFill>
                <a:latin typeface="+mj-lt"/>
              </a:rPr>
            </a:br>
            <a:r>
              <a:rPr lang="en-US" sz="2400" dirty="0" smtClean="0">
                <a:gradFill>
                  <a:gsLst>
                    <a:gs pos="1250">
                      <a:schemeClr val="tx1"/>
                    </a:gs>
                    <a:gs pos="100000">
                      <a:schemeClr val="tx1"/>
                    </a:gs>
                  </a:gsLst>
                  <a:lin ang="5400000" scaled="0"/>
                </a:gradFill>
                <a:latin typeface="+mj-lt"/>
              </a:rPr>
              <a:t>via sentiment Analysis with </a:t>
            </a:r>
            <a:r>
              <a:rPr lang="en-US" sz="2400" dirty="0" err="1" smtClean="0">
                <a:gradFill>
                  <a:gsLst>
                    <a:gs pos="1250">
                      <a:schemeClr val="tx1"/>
                    </a:gs>
                    <a:gs pos="100000">
                      <a:schemeClr val="tx1"/>
                    </a:gs>
                  </a:gsLst>
                  <a:lin ang="5400000" scaled="0"/>
                </a:gradFill>
                <a:latin typeface="+mj-lt"/>
              </a:rPr>
              <a:t>HDInsight</a:t>
            </a:r>
            <a:endParaRPr lang="en-US" sz="2400" dirty="0" smtClean="0">
              <a:gradFill>
                <a:gsLst>
                  <a:gs pos="1250">
                    <a:schemeClr val="tx1"/>
                  </a:gs>
                  <a:gs pos="100000">
                    <a:schemeClr val="tx1"/>
                  </a:gs>
                </a:gsLst>
                <a:lin ang="5400000" scaled="0"/>
              </a:gradFill>
              <a:latin typeface="+mj-lt"/>
            </a:endParaRPr>
          </a:p>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DBI226 In-Memory OLTP for the DBA</a:t>
            </a:r>
          </a:p>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DBI331 – How to Become the DBA of the future?</a:t>
            </a:r>
          </a:p>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ILL-DBI208 – Installing SQL Server on Windows Server Core</a:t>
            </a:r>
          </a:p>
          <a:p>
            <a:pPr marL="1037871" lvl="1" indent="-571500">
              <a:lnSpc>
                <a:spcPct val="90000"/>
              </a:lnSpc>
              <a:spcBef>
                <a:spcPct val="20000"/>
              </a:spcBef>
              <a:buSzPct val="105000"/>
              <a:buBlip>
                <a:blip r:embed="rId3"/>
              </a:buBlip>
            </a:pPr>
            <a:r>
              <a:rPr lang="en-US" sz="2400" dirty="0" smtClean="0">
                <a:gradFill>
                  <a:gsLst>
                    <a:gs pos="1250">
                      <a:schemeClr val="tx1"/>
                    </a:gs>
                    <a:gs pos="100000">
                      <a:schemeClr val="tx1"/>
                    </a:gs>
                  </a:gsLst>
                  <a:lin ang="5400000" scaled="0"/>
                </a:gradFill>
                <a:latin typeface="+mj-lt"/>
              </a:rPr>
              <a:t>DBI335 Overview, Best Practices and Lessons Learned on Microsoft SQL Server in Windows Azure Virtual Machines</a:t>
            </a:r>
          </a:p>
          <a:p>
            <a:pPr marL="1037871" lvl="1" indent="-571500">
              <a:lnSpc>
                <a:spcPct val="90000"/>
              </a:lnSpc>
              <a:spcBef>
                <a:spcPct val="20000"/>
              </a:spcBef>
              <a:buSzPct val="105000"/>
              <a:buBlip>
                <a:blip r:embed="rId3"/>
              </a:buBlip>
            </a:pPr>
            <a:endParaRPr lang="en-US" sz="2400" dirty="0">
              <a:gradFill>
                <a:gsLst>
                  <a:gs pos="1250">
                    <a:schemeClr val="tx1"/>
                  </a:gs>
                  <a:gs pos="100000">
                    <a:schemeClr val="tx1"/>
                  </a:gs>
                </a:gsLst>
                <a:lin ang="5400000" scaled="0"/>
              </a:gradFill>
              <a:latin typeface="+mj-lt"/>
            </a:endParaRPr>
          </a:p>
        </p:txBody>
      </p:sp>
      <p:sp>
        <p:nvSpPr>
          <p:cNvPr id="10" name="Rectangle 9"/>
          <p:cNvSpPr/>
          <p:nvPr/>
        </p:nvSpPr>
        <p:spPr bwMode="invGray">
          <a:xfrm>
            <a:off x="371669" y="4130880"/>
            <a:ext cx="11790169" cy="590931"/>
          </a:xfrm>
          <a:prstGeom prst="rect">
            <a:avLst/>
          </a:prstGeom>
        </p:spPr>
        <p:txBody>
          <a:bodyPr wrap="square">
            <a:spAutoFit/>
          </a:bodyPr>
          <a:lstStyle/>
          <a:p>
            <a:pPr marL="571500" indent="-571500">
              <a:lnSpc>
                <a:spcPct val="90000"/>
              </a:lnSpc>
              <a:spcBef>
                <a:spcPct val="20000"/>
              </a:spcBef>
              <a:buSzPct val="105000"/>
              <a:buBlip>
                <a:blip r:embed="rId3"/>
              </a:buBlip>
            </a:pPr>
            <a:endParaRPr lang="en-US" sz="36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245498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0-#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Tile"/>
          <p:cNvSpPr/>
          <p:nvPr/>
        </p:nvSpPr>
        <p:spPr bwMode="gray">
          <a:xfrm>
            <a:off x="5997679" y="3946287"/>
            <a:ext cx="5480609" cy="183503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281" tIns="45711" rIns="91423" bIns="45711" numCol="1" rtlCol="0" anchor="ctr" anchorCtr="0" compatLnSpc="1">
            <a:prstTxWarp prst="textNoShape">
              <a:avLst/>
            </a:prstTxWarp>
          </a:bodyPr>
          <a:lstStyle/>
          <a:p>
            <a:pPr defTabSz="913923"/>
            <a:r>
              <a:rPr lang="en-US" sz="3999" dirty="0">
                <a:gradFill>
                  <a:gsLst>
                    <a:gs pos="2917">
                      <a:srgbClr val="FFFFFF">
                        <a:alpha val="9804"/>
                      </a:srgbClr>
                    </a:gs>
                    <a:gs pos="30000">
                      <a:srgbClr val="FFFFFF"/>
                    </a:gs>
                  </a:gsLst>
                  <a:lin ang="5400000" scaled="0"/>
                </a:gradFill>
                <a:ea typeface="Segoe UI" pitchFamily="34" charset="0"/>
                <a:cs typeface="Segoe UI" pitchFamily="34" charset="0"/>
              </a:rPr>
              <a:t>Developer Network</a:t>
            </a:r>
          </a:p>
        </p:txBody>
      </p:sp>
      <p:grpSp>
        <p:nvGrpSpPr>
          <p:cNvPr id="34" name="MSDN Link"/>
          <p:cNvGrpSpPr/>
          <p:nvPr/>
        </p:nvGrpSpPr>
        <p:grpSpPr>
          <a:xfrm>
            <a:off x="5980278" y="5765689"/>
            <a:ext cx="5498012" cy="914269"/>
            <a:chOff x="6158906" y="5021924"/>
            <a:chExt cx="4997786"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54" tIns="45711" rIns="91423" bIns="45711" numCol="1" rtlCol="0" anchor="ctr" anchorCtr="0" compatLnSpc="1">
              <a:prstTxWarp prst="textNoShape">
                <a:avLst/>
              </a:prstTxWarp>
            </a:bodyPr>
            <a:lstStyle/>
            <a:p>
              <a:pPr defTabSz="913923"/>
              <a:endParaRPr lang="en-US" sz="2200" dirty="0">
                <a:solidFill>
                  <a:srgbClr val="FFFFFF">
                    <a:lumMod val="20000"/>
                    <a:lumOff val="80000"/>
                    <a:alpha val="99000"/>
                  </a:srgbClr>
                </a:solidFill>
                <a:ea typeface="Segoe UI" pitchFamily="34" charset="0"/>
                <a:cs typeface="Segoe UI" pitchFamily="34" charset="0"/>
              </a:endParaRPr>
            </a:p>
          </p:txBody>
        </p:sp>
        <p:sp>
          <p:nvSpPr>
            <p:cNvPr id="36" name="Rectangle 35"/>
            <p:cNvSpPr/>
            <p:nvPr/>
          </p:nvSpPr>
          <p:spPr>
            <a:xfrm>
              <a:off x="6158906" y="5076615"/>
              <a:ext cx="2369565" cy="307076"/>
            </a:xfrm>
            <a:prstGeom prst="rect">
              <a:avLst/>
            </a:prstGeom>
          </p:spPr>
          <p:txBody>
            <a:bodyPr wrap="none" lIns="182854">
              <a:spAutoFit/>
            </a:bodyPr>
            <a:lstStyle/>
            <a:p>
              <a:pPr marL="0" lvl="1" defTabSz="932563">
                <a:tabLst>
                  <a:tab pos="1828449" algn="l"/>
                </a:tabLst>
              </a:pPr>
              <a:r>
                <a:rPr lang="en-US" sz="1599" dirty="0">
                  <a:gradFill>
                    <a:gsLst>
                      <a:gs pos="1250">
                        <a:srgbClr val="002050"/>
                      </a:gs>
                      <a:gs pos="100000">
                        <a:srgbClr val="002050"/>
                      </a:gs>
                    </a:gsLst>
                    <a:lin ang="5400000" scaled="0"/>
                  </a:gradFill>
                  <a:ea typeface="Segoe UI" pitchFamily="34" charset="0"/>
                  <a:cs typeface="Segoe UI" pitchFamily="34" charset="0"/>
                </a:rPr>
                <a:t>Resources for Developers</a:t>
              </a:r>
            </a:p>
          </p:txBody>
        </p:sp>
        <p:sp>
          <p:nvSpPr>
            <p:cNvPr id="37" name="Rectangle 36"/>
            <p:cNvSpPr/>
            <p:nvPr/>
          </p:nvSpPr>
          <p:spPr bwMode="white">
            <a:xfrm>
              <a:off x="6165582" y="5388275"/>
              <a:ext cx="4991109" cy="311673"/>
            </a:xfrm>
            <a:prstGeom prst="rect">
              <a:avLst/>
            </a:prstGeom>
          </p:spPr>
          <p:txBody>
            <a:bodyPr wrap="square" lIns="182854">
              <a:spAutoFit/>
            </a:bodyPr>
            <a:lstStyle/>
            <a:p>
              <a:pPr defTabSz="932563"/>
              <a:r>
                <a:rPr lang="en-US" sz="1632" u="sng" dirty="0">
                  <a:solidFill>
                    <a:srgbClr val="0072C6"/>
                  </a:solidFill>
                </a:rPr>
                <a:t>http://</a:t>
              </a:r>
              <a:r>
                <a:rPr lang="en-US" sz="1632" u="sng" dirty="0" err="1">
                  <a:solidFill>
                    <a:srgbClr val="0072C6"/>
                  </a:solidFill>
                </a:rPr>
                <a:t>msdn.microsoft.com</a:t>
              </a:r>
              <a:r>
                <a:rPr lang="en-US" sz="1632" u="sng" dirty="0">
                  <a:solidFill>
                    <a:srgbClr val="0072C6"/>
                  </a:solidFill>
                </a:rPr>
                <a:t>/en-au/</a:t>
              </a:r>
              <a:endParaRPr lang="en-US" dirty="0">
                <a:solidFill>
                  <a:srgbClr val="0072C6"/>
                </a:solidFill>
              </a:endParaRPr>
            </a:p>
          </p:txBody>
        </p:sp>
      </p:grpSp>
      <p:sp>
        <p:nvSpPr>
          <p:cNvPr id="12" name="Arrow Bar"/>
          <p:cNvSpPr/>
          <p:nvPr/>
        </p:nvSpPr>
        <p:spPr bwMode="gray">
          <a:xfrm>
            <a:off x="5997678" y="1214798"/>
            <a:ext cx="5485622" cy="184111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281" tIns="45711" rIns="91423" bIns="45711" numCol="1" rtlCol="0" anchor="ctr" anchorCtr="0" compatLnSpc="1">
            <a:prstTxWarp prst="textNoShape">
              <a:avLst/>
            </a:prstTxWarp>
          </a:bodyPr>
          <a:lstStyle/>
          <a:p>
            <a:pPr defTabSz="913923"/>
            <a:r>
              <a:rPr lang="en-US" sz="3999" dirty="0">
                <a:gradFill>
                  <a:gsLst>
                    <a:gs pos="2917">
                      <a:srgbClr val="FFFFFF">
                        <a:alpha val="9804"/>
                      </a:srgbClr>
                    </a:gs>
                    <a:gs pos="30000">
                      <a:srgbClr val="FFFFFF"/>
                    </a:gs>
                  </a:gsLst>
                  <a:lin ang="5400000" scaled="0"/>
                </a:gradFill>
                <a:ea typeface="Segoe UI" pitchFamily="34" charset="0"/>
                <a:cs typeface="Segoe UI" pitchFamily="34" charset="0"/>
              </a:rPr>
              <a:t>Learning</a:t>
            </a:r>
          </a:p>
        </p:txBody>
      </p:sp>
      <p:grpSp>
        <p:nvGrpSpPr>
          <p:cNvPr id="17" name="MS Learning Link"/>
          <p:cNvGrpSpPr/>
          <p:nvPr/>
        </p:nvGrpSpPr>
        <p:grpSpPr>
          <a:xfrm>
            <a:off x="5982689" y="3040128"/>
            <a:ext cx="5500610" cy="916511"/>
            <a:chOff x="6161986" y="2595282"/>
            <a:chExt cx="5010840" cy="813384"/>
          </a:xfrm>
        </p:grpSpPr>
        <p:sp>
          <p:nvSpPr>
            <p:cNvPr id="18" name="Rectangle 17"/>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54" tIns="45711" rIns="91423" bIns="45711" numCol="1" rtlCol="0" anchor="ctr" anchorCtr="0" compatLnSpc="1">
              <a:prstTxWarp prst="textNoShape">
                <a:avLst/>
              </a:prstTxWarp>
            </a:bodyPr>
            <a:lstStyle/>
            <a:p>
              <a:pPr defTabSz="913923"/>
              <a:endParaRPr lang="en-US" sz="2200" dirty="0">
                <a:solidFill>
                  <a:srgbClr val="FFFFFF">
                    <a:lumMod val="20000"/>
                    <a:lumOff val="80000"/>
                    <a:alpha val="99000"/>
                  </a:srgbClr>
                </a:solidFill>
                <a:ea typeface="Segoe UI" pitchFamily="34" charset="0"/>
                <a:cs typeface="Segoe UI" pitchFamily="34" charset="0"/>
              </a:endParaRPr>
            </a:p>
          </p:txBody>
        </p:sp>
        <p:sp>
          <p:nvSpPr>
            <p:cNvPr id="19" name="Rectangle 18"/>
            <p:cNvSpPr/>
            <p:nvPr/>
          </p:nvSpPr>
          <p:spPr>
            <a:xfrm>
              <a:off x="6161986" y="2649973"/>
              <a:ext cx="1631152" cy="306325"/>
            </a:xfrm>
            <a:prstGeom prst="rect">
              <a:avLst/>
            </a:prstGeom>
          </p:spPr>
          <p:txBody>
            <a:bodyPr wrap="none" lIns="182854">
              <a:spAutoFit/>
            </a:bodyPr>
            <a:lstStyle/>
            <a:p>
              <a:pPr marL="0" lvl="1" defTabSz="932563">
                <a:tabLst>
                  <a:tab pos="1828449" algn="l"/>
                </a:tabLst>
              </a:pPr>
              <a:r>
                <a:rPr lang="en-US" sz="1599" dirty="0">
                  <a:gradFill>
                    <a:gsLst>
                      <a:gs pos="1250">
                        <a:srgbClr val="002050"/>
                      </a:gs>
                      <a:gs pos="100000">
                        <a:srgbClr val="002050"/>
                      </a:gs>
                    </a:gsLst>
                    <a:lin ang="5400000" scaled="0"/>
                  </a:gradFill>
                  <a:ea typeface="Segoe UI" pitchFamily="34" charset="0"/>
                  <a:cs typeface="Segoe UI" pitchFamily="34" charset="0"/>
                </a:rPr>
                <a:t>Virtual Academy</a:t>
              </a:r>
            </a:p>
          </p:txBody>
        </p:sp>
        <p:sp>
          <p:nvSpPr>
            <p:cNvPr id="20" name="Rectangle 19"/>
            <p:cNvSpPr/>
            <p:nvPr/>
          </p:nvSpPr>
          <p:spPr bwMode="white">
            <a:xfrm>
              <a:off x="6181717" y="2961633"/>
              <a:ext cx="4991109" cy="310910"/>
            </a:xfrm>
            <a:prstGeom prst="rect">
              <a:avLst/>
            </a:prstGeom>
          </p:spPr>
          <p:txBody>
            <a:bodyPr wrap="square" lIns="182854">
              <a:spAutoFit/>
            </a:bodyPr>
            <a:lstStyle/>
            <a:p>
              <a:pPr defTabSz="932563"/>
              <a:r>
                <a:rPr lang="en-US" sz="1632" u="sng" dirty="0">
                  <a:solidFill>
                    <a:srgbClr val="0072C6"/>
                  </a:solidFill>
                  <a:hlinkClick r:id="rId3"/>
                </a:rPr>
                <a:t>http://www.microsoftvirtualacademy.com/</a:t>
              </a:r>
              <a:endParaRPr lang="en-US" sz="1599" dirty="0">
                <a:solidFill>
                  <a:srgbClr val="0072C6"/>
                </a:solidFill>
              </a:endParaRPr>
            </a:p>
          </p:txBody>
        </p:sp>
      </p:grpSp>
      <p:sp>
        <p:nvSpPr>
          <p:cNvPr id="5" name="TechEd Tile"/>
          <p:cNvSpPr/>
          <p:nvPr/>
        </p:nvSpPr>
        <p:spPr bwMode="ltGray">
          <a:xfrm>
            <a:off x="275481" y="1214796"/>
            <a:ext cx="5475566" cy="1841133"/>
          </a:xfrm>
          <a:prstGeom prst="rect">
            <a:avLst/>
          </a:prstGeom>
          <a:solidFill>
            <a:srgbClr val="0072C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3"/>
            <a:endParaRPr lang="en-US" sz="2200" dirty="0">
              <a:solidFill>
                <a:srgbClr val="FFFFFF">
                  <a:lumMod val="20000"/>
                  <a:lumOff val="80000"/>
                  <a:alpha val="99000"/>
                </a:srgbClr>
              </a:solidFill>
              <a:ea typeface="Segoe UI" pitchFamily="34" charset="0"/>
              <a:cs typeface="Segoe UI" pitchFamily="34" charset="0"/>
            </a:endParaRPr>
          </a:p>
        </p:txBody>
      </p:sp>
      <p:sp>
        <p:nvSpPr>
          <p:cNvPr id="22" name="TechEd Tile"/>
          <p:cNvSpPr/>
          <p:nvPr/>
        </p:nvSpPr>
        <p:spPr bwMode="gray">
          <a:xfrm>
            <a:off x="275482" y="3947082"/>
            <a:ext cx="5485621" cy="1834240"/>
          </a:xfrm>
          <a:prstGeom prst="rect">
            <a:avLst/>
          </a:prstGeom>
          <a:solidFill>
            <a:srgbClr val="DC3C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281" tIns="45711" rIns="91423" bIns="45711" numCol="1" rtlCol="0" anchor="ctr" anchorCtr="0" compatLnSpc="1">
            <a:prstTxWarp prst="textNoShape">
              <a:avLst/>
            </a:prstTxWarp>
          </a:bodyPr>
          <a:lstStyle/>
          <a:p>
            <a:pPr defTabSz="913923"/>
            <a:r>
              <a:rPr lang="en-US" sz="3999" dirty="0">
                <a:gradFill>
                  <a:gsLst>
                    <a:gs pos="2917">
                      <a:srgbClr val="FFFFFF">
                        <a:alpha val="9804"/>
                      </a:srgbClr>
                    </a:gs>
                    <a:gs pos="30000">
                      <a:srgbClr val="FFFFFF"/>
                    </a:gs>
                  </a:gsLst>
                  <a:lin ang="5400000" scaled="0"/>
                </a:gradFill>
                <a:ea typeface="Segoe UI" pitchFamily="34" charset="0"/>
                <a:cs typeface="Segoe UI" pitchFamily="34" charset="0"/>
              </a:rPr>
              <a:t>TechNet</a:t>
            </a:r>
          </a:p>
        </p:txBody>
      </p:sp>
      <p:sp>
        <p:nvSpPr>
          <p:cNvPr id="2" name="Title 1"/>
          <p:cNvSpPr>
            <a:spLocks noGrp="1"/>
          </p:cNvSpPr>
          <p:nvPr>
            <p:ph type="title"/>
          </p:nvPr>
        </p:nvSpPr>
        <p:spPr/>
        <p:txBody>
          <a:bodyPr/>
          <a:lstStyle/>
          <a:p>
            <a:r>
              <a:rPr lang="en-US" dirty="0" smtClean="0"/>
              <a:t>Resources</a:t>
            </a:r>
            <a:endParaRPr lang="en-US" dirty="0"/>
          </a:p>
        </p:txBody>
      </p:sp>
      <p:grpSp>
        <p:nvGrpSpPr>
          <p:cNvPr id="7" name="myTechEd Link"/>
          <p:cNvGrpSpPr/>
          <p:nvPr/>
        </p:nvGrpSpPr>
        <p:grpSpPr>
          <a:xfrm>
            <a:off x="273664" y="3040126"/>
            <a:ext cx="5477384" cy="916754"/>
            <a:chOff x="1020415" y="2595282"/>
            <a:chExt cx="4992768" cy="813384"/>
          </a:xfrm>
        </p:grpSpPr>
        <p:sp>
          <p:nvSpPr>
            <p:cNvPr id="8" name="Rectangle 7"/>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54" tIns="45711" rIns="91423" bIns="45711" numCol="1" rtlCol="0" anchor="ctr" anchorCtr="0" compatLnSpc="1">
              <a:prstTxWarp prst="textNoShape">
                <a:avLst/>
              </a:prstTxWarp>
            </a:bodyPr>
            <a:lstStyle/>
            <a:p>
              <a:pPr defTabSz="913923"/>
              <a:endParaRPr lang="en-US" sz="2200" dirty="0">
                <a:solidFill>
                  <a:srgbClr val="FFFFFF">
                    <a:lumMod val="20000"/>
                    <a:lumOff val="80000"/>
                    <a:alpha val="99000"/>
                  </a:srgbClr>
                </a:solidFill>
                <a:ea typeface="Segoe UI" pitchFamily="34" charset="0"/>
                <a:cs typeface="Segoe UI" pitchFamily="34" charset="0"/>
              </a:endParaRPr>
            </a:p>
          </p:txBody>
        </p:sp>
        <p:sp>
          <p:nvSpPr>
            <p:cNvPr id="9" name="Rectangle 8"/>
            <p:cNvSpPr/>
            <p:nvPr/>
          </p:nvSpPr>
          <p:spPr>
            <a:xfrm>
              <a:off x="1020415" y="2649973"/>
              <a:ext cx="1999243" cy="306243"/>
            </a:xfrm>
            <a:prstGeom prst="rect">
              <a:avLst/>
            </a:prstGeom>
          </p:spPr>
          <p:txBody>
            <a:bodyPr wrap="none" lIns="182854">
              <a:spAutoFit/>
            </a:bodyPr>
            <a:lstStyle/>
            <a:p>
              <a:pPr marL="0" lvl="1" defTabSz="932563">
                <a:tabLst>
                  <a:tab pos="1828449" algn="l"/>
                </a:tabLst>
              </a:pPr>
              <a:r>
                <a:rPr lang="en-US" sz="1599" dirty="0">
                  <a:gradFill>
                    <a:gsLst>
                      <a:gs pos="1250">
                        <a:srgbClr val="002050"/>
                      </a:gs>
                      <a:gs pos="100000">
                        <a:srgbClr val="002050"/>
                      </a:gs>
                    </a:gsLst>
                    <a:lin ang="5400000" scaled="0"/>
                  </a:gradFill>
                  <a:ea typeface="Segoe UI" pitchFamily="34" charset="0"/>
                  <a:cs typeface="Segoe UI" pitchFamily="34" charset="0"/>
                </a:rPr>
                <a:t>Sessions on Demand</a:t>
              </a:r>
            </a:p>
          </p:txBody>
        </p:sp>
        <p:sp>
          <p:nvSpPr>
            <p:cNvPr id="10" name="Rectangle 9"/>
            <p:cNvSpPr/>
            <p:nvPr/>
          </p:nvSpPr>
          <p:spPr bwMode="white">
            <a:xfrm>
              <a:off x="1022073" y="2961633"/>
              <a:ext cx="4991109" cy="304761"/>
            </a:xfrm>
            <a:prstGeom prst="rect">
              <a:avLst/>
            </a:prstGeom>
          </p:spPr>
          <p:txBody>
            <a:bodyPr wrap="square" lIns="182854">
              <a:spAutoFit/>
            </a:bodyPr>
            <a:lstStyle/>
            <a:p>
              <a:pPr defTabSz="932563"/>
              <a:r>
                <a:rPr lang="en-US" sz="1632" u="sng" dirty="0">
                  <a:solidFill>
                    <a:srgbClr val="0072C6"/>
                  </a:solidFill>
                </a:rPr>
                <a:t>http://channel9.msdn.com/Events/</a:t>
              </a:r>
              <a:r>
                <a:rPr lang="en-US" sz="1632" u="sng" dirty="0" err="1">
                  <a:solidFill>
                    <a:srgbClr val="0072C6"/>
                  </a:solidFill>
                </a:rPr>
                <a:t>TechEd</a:t>
              </a:r>
              <a:r>
                <a:rPr lang="en-US" sz="1632" u="sng" dirty="0">
                  <a:solidFill>
                    <a:srgbClr val="0072C6"/>
                  </a:solidFill>
                </a:rPr>
                <a:t>/Australia/2013</a:t>
              </a:r>
              <a:endParaRPr lang="en-US" sz="1632" dirty="0">
                <a:solidFill>
                  <a:srgbClr val="0072C6"/>
                </a:solidFill>
              </a:endParaRPr>
            </a:p>
          </p:txBody>
        </p:sp>
      </p:grpSp>
      <p:grpSp>
        <p:nvGrpSpPr>
          <p:cNvPr id="27" name="MS TechNet Link"/>
          <p:cNvGrpSpPr/>
          <p:nvPr/>
        </p:nvGrpSpPr>
        <p:grpSpPr>
          <a:xfrm>
            <a:off x="275482" y="5765689"/>
            <a:ext cx="5475563" cy="914269"/>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54" tIns="45711" rIns="91423" bIns="45711" numCol="1" rtlCol="0" anchor="ctr" anchorCtr="0" compatLnSpc="1">
              <a:prstTxWarp prst="textNoShape">
                <a:avLst/>
              </a:prstTxWarp>
            </a:bodyPr>
            <a:lstStyle/>
            <a:p>
              <a:pPr defTabSz="913923"/>
              <a:endParaRPr lang="en-US" sz="2200" dirty="0">
                <a:solidFill>
                  <a:srgbClr val="FFFFFF">
                    <a:lumMod val="20000"/>
                    <a:lumOff val="80000"/>
                    <a:alpha val="99000"/>
                  </a:srgbClr>
                </a:solidFill>
                <a:ea typeface="Segoe UI" pitchFamily="34" charset="0"/>
                <a:cs typeface="Segoe UI" pitchFamily="34" charset="0"/>
              </a:endParaRPr>
            </a:p>
          </p:txBody>
        </p:sp>
        <p:sp>
          <p:nvSpPr>
            <p:cNvPr id="29" name="Rectangle 28"/>
            <p:cNvSpPr/>
            <p:nvPr/>
          </p:nvSpPr>
          <p:spPr>
            <a:xfrm>
              <a:off x="1027759" y="5076615"/>
              <a:ext cx="2726135" cy="307076"/>
            </a:xfrm>
            <a:prstGeom prst="rect">
              <a:avLst/>
            </a:prstGeom>
          </p:spPr>
          <p:txBody>
            <a:bodyPr wrap="none" lIns="182854">
              <a:spAutoFit/>
            </a:bodyPr>
            <a:lstStyle/>
            <a:p>
              <a:pPr marL="0" lvl="1" defTabSz="932563">
                <a:tabLst>
                  <a:tab pos="1828449" algn="l"/>
                </a:tabLst>
              </a:pPr>
              <a:r>
                <a:rPr lang="en-US" sz="1599" dirty="0">
                  <a:gradFill>
                    <a:gsLst>
                      <a:gs pos="1250">
                        <a:srgbClr val="002050"/>
                      </a:gs>
                      <a:gs pos="100000">
                        <a:srgbClr val="002050"/>
                      </a:gs>
                    </a:gsLst>
                    <a:lin ang="5400000" scaled="0"/>
                  </a:gradFill>
                  <a:ea typeface="Segoe UI" pitchFamily="34" charset="0"/>
                  <a:cs typeface="Segoe UI" pitchFamily="34" charset="0"/>
                </a:rPr>
                <a:t>Resources for IT Professionals</a:t>
              </a:r>
            </a:p>
          </p:txBody>
        </p:sp>
        <p:sp>
          <p:nvSpPr>
            <p:cNvPr id="30" name="Rectangle 29"/>
            <p:cNvSpPr/>
            <p:nvPr/>
          </p:nvSpPr>
          <p:spPr bwMode="white">
            <a:xfrm>
              <a:off x="1022074" y="5388275"/>
              <a:ext cx="4991109" cy="311673"/>
            </a:xfrm>
            <a:prstGeom prst="rect">
              <a:avLst/>
            </a:prstGeom>
          </p:spPr>
          <p:txBody>
            <a:bodyPr wrap="square" lIns="182854">
              <a:spAutoFit/>
            </a:bodyPr>
            <a:lstStyle/>
            <a:p>
              <a:pPr defTabSz="932563">
                <a:spcBef>
                  <a:spcPts val="600"/>
                </a:spcBef>
                <a:buSzPct val="120000"/>
                <a:tabLst>
                  <a:tab pos="1828449" algn="l"/>
                </a:tabLst>
                <a:defRPr/>
              </a:pPr>
              <a:r>
                <a:rPr lang="en-US" sz="1632" u="sng" dirty="0">
                  <a:solidFill>
                    <a:srgbClr val="0072C6"/>
                  </a:solidFill>
                  <a:hlinkClick r:id="rId4"/>
                </a:rPr>
                <a:t>http://technet.microsoft.com/en-au/</a:t>
              </a:r>
              <a:endParaRPr lang="en-US" dirty="0">
                <a:solidFill>
                  <a:srgbClr val="0072C6"/>
                </a:solidFill>
              </a:endParaRPr>
            </a:p>
          </p:txBody>
        </p:sp>
      </p:grpSp>
      <p:sp>
        <p:nvSpPr>
          <p:cNvPr id="43" name="Rectangle 42"/>
          <p:cNvSpPr/>
          <p:nvPr/>
        </p:nvSpPr>
        <p:spPr bwMode="auto">
          <a:xfrm>
            <a:off x="5751043" y="497"/>
            <a:ext cx="273851" cy="699353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50120"/>
          <a:stretch/>
        </p:blipFill>
        <p:spPr>
          <a:xfrm>
            <a:off x="526915" y="1485303"/>
            <a:ext cx="2695193" cy="1273109"/>
          </a:xfrm>
          <a:prstGeom prst="rect">
            <a:avLst/>
          </a:prstGeom>
        </p:spPr>
      </p:pic>
      <p:sp useBgFill="1">
        <p:nvSpPr>
          <p:cNvPr id="39" name="Freeform 38"/>
          <p:cNvSpPr/>
          <p:nvPr/>
        </p:nvSpPr>
        <p:spPr bwMode="auto">
          <a:xfrm>
            <a:off x="883" y="497"/>
            <a:ext cx="12434711" cy="6993533"/>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9841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480" y="610608"/>
            <a:ext cx="11395517" cy="621531"/>
          </a:xfrm>
        </p:spPr>
        <p:txBody>
          <a:bodyPr/>
          <a:lstStyle/>
          <a:p>
            <a:r>
              <a:rPr lang="en-US" dirty="0" smtClean="0"/>
              <a:t>Track Resources </a:t>
            </a:r>
            <a:endParaRPr lang="en-US" sz="4000" dirty="0">
              <a:solidFill>
                <a:schemeClr val="accent1"/>
              </a:solidFill>
            </a:endParaRPr>
          </a:p>
        </p:txBody>
      </p:sp>
      <p:sp>
        <p:nvSpPr>
          <p:cNvPr id="5" name="Content Placeholder 2"/>
          <p:cNvSpPr txBox="1">
            <a:spLocks/>
          </p:cNvSpPr>
          <p:nvPr/>
        </p:nvSpPr>
        <p:spPr>
          <a:xfrm>
            <a:off x="501735" y="1841078"/>
            <a:ext cx="11414262" cy="4032489"/>
          </a:xfrm>
          <a:prstGeom prst="rect">
            <a:avLst/>
          </a:prstGeom>
        </p:spPr>
        <p:txBody>
          <a:bodyPr>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AU" sz="2400" dirty="0">
                <a:gradFill>
                  <a:gsLst>
                    <a:gs pos="0">
                      <a:srgbClr val="FFFFFF"/>
                    </a:gs>
                    <a:gs pos="86000">
                      <a:srgbClr val="FFFFFF"/>
                    </a:gs>
                  </a:gsLst>
                  <a:lin ang="5400000" scaled="0"/>
                </a:gradFill>
                <a:latin typeface="Segoe UI Light"/>
              </a:rPr>
              <a:t>Download the CTP for SQL Server 2014 and accelerate your queries using In-Memory OLTP </a:t>
            </a:r>
            <a:r>
              <a:rPr lang="en-AU" sz="2400" dirty="0">
                <a:gradFill>
                  <a:gsLst>
                    <a:gs pos="0">
                      <a:srgbClr val="FFFFFF"/>
                    </a:gs>
                    <a:gs pos="86000">
                      <a:srgbClr val="FFFFFF"/>
                    </a:gs>
                  </a:gsLst>
                  <a:lin ang="5400000" scaled="0"/>
                </a:gradFill>
              </a:rPr>
              <a:t>- </a:t>
            </a:r>
            <a:r>
              <a:rPr lang="en-AU" sz="2400" u="sng" dirty="0">
                <a:gradFill>
                  <a:gsLst>
                    <a:gs pos="0">
                      <a:srgbClr val="FFFFFF"/>
                    </a:gs>
                    <a:gs pos="86000">
                      <a:srgbClr val="FFFFFF"/>
                    </a:gs>
                  </a:gsLst>
                  <a:lin ang="5400000" scaled="0"/>
                </a:gradFill>
                <a:latin typeface="Segoe UI Light"/>
                <a:hlinkClick r:id="rId4"/>
              </a:rPr>
              <a:t>http://</a:t>
            </a:r>
            <a:r>
              <a:rPr lang="en-AU" sz="2400" u="sng" dirty="0" smtClean="0">
                <a:gradFill>
                  <a:gsLst>
                    <a:gs pos="0">
                      <a:srgbClr val="FFFFFF"/>
                    </a:gs>
                    <a:gs pos="86000">
                      <a:srgbClr val="FFFFFF"/>
                    </a:gs>
                  </a:gsLst>
                  <a:lin ang="5400000" scaled="0"/>
                </a:gradFill>
                <a:latin typeface="Segoe UI Light"/>
                <a:hlinkClick r:id="rId4"/>
              </a:rPr>
              <a:t>technet.microsoft.com/en-us/evalcenter/dn205290.aspx</a:t>
            </a:r>
            <a:endParaRPr lang="en-AU" sz="2400" u="sng" dirty="0" smtClean="0">
              <a:gradFill>
                <a:gsLst>
                  <a:gs pos="0">
                    <a:srgbClr val="FFFFFF"/>
                  </a:gs>
                  <a:gs pos="86000">
                    <a:srgbClr val="FFFFFF"/>
                  </a:gs>
                </a:gsLst>
                <a:lin ang="5400000" scaled="0"/>
              </a:gradFill>
              <a:latin typeface="Segoe UI Light"/>
            </a:endParaRPr>
          </a:p>
          <a:p>
            <a:pPr>
              <a:buFont typeface="Arial" panose="020B0604020202020204" pitchFamily="34" charset="0"/>
              <a:buChar char="•"/>
            </a:pPr>
            <a:endParaRPr lang="en-AU" sz="2400" u="sng" dirty="0">
              <a:solidFill>
                <a:srgbClr val="FFFFFF"/>
              </a:solidFill>
              <a:latin typeface="Segoe UI Light" pitchFamily="34" charset="0"/>
            </a:endParaRPr>
          </a:p>
          <a:p>
            <a:pPr>
              <a:buFont typeface="Arial" panose="020B0604020202020204" pitchFamily="34" charset="0"/>
              <a:buChar char="•"/>
            </a:pPr>
            <a:r>
              <a:rPr lang="en-AU" sz="2400" dirty="0">
                <a:gradFill>
                  <a:gsLst>
                    <a:gs pos="0">
                      <a:srgbClr val="FFFFFF"/>
                    </a:gs>
                    <a:gs pos="86000">
                      <a:srgbClr val="FFFFFF"/>
                    </a:gs>
                  </a:gsLst>
                  <a:lin ang="5400000" scaled="0"/>
                </a:gradFill>
                <a:latin typeface="Segoe UI Light"/>
              </a:rPr>
              <a:t>Get into the cloud with an Azure account - use SQL database in Windows Azure or take your workload into Azure </a:t>
            </a:r>
            <a:r>
              <a:rPr lang="en-AU" sz="2400" dirty="0" smtClean="0">
                <a:gradFill>
                  <a:gsLst>
                    <a:gs pos="0">
                      <a:srgbClr val="FFFFFF"/>
                    </a:gs>
                    <a:gs pos="86000">
                      <a:srgbClr val="FFFFFF"/>
                    </a:gs>
                  </a:gsLst>
                  <a:lin ang="5400000" scaled="0"/>
                </a:gradFill>
                <a:latin typeface="Segoe UI Light"/>
              </a:rPr>
              <a:t>VM - </a:t>
            </a:r>
            <a:r>
              <a:rPr lang="en-AU" sz="2400" u="sng" dirty="0" smtClean="0">
                <a:gradFill>
                  <a:gsLst>
                    <a:gs pos="0">
                      <a:srgbClr val="FFFFFF"/>
                    </a:gs>
                    <a:gs pos="86000">
                      <a:srgbClr val="FFFFFF"/>
                    </a:gs>
                  </a:gsLst>
                  <a:lin ang="5400000" scaled="0"/>
                </a:gradFill>
                <a:latin typeface="Segoe UI Light"/>
                <a:hlinkClick r:id="rId5"/>
              </a:rPr>
              <a:t>www.windowsazure.com</a:t>
            </a:r>
            <a:r>
              <a:rPr lang="en-AU" sz="2400" dirty="0" smtClean="0">
                <a:gradFill>
                  <a:gsLst>
                    <a:gs pos="0">
                      <a:srgbClr val="FFFFFF"/>
                    </a:gs>
                    <a:gs pos="86000">
                      <a:srgbClr val="FFFFFF"/>
                    </a:gs>
                  </a:gsLst>
                  <a:lin ang="5400000" scaled="0"/>
                </a:gradFill>
              </a:rPr>
              <a:t> </a:t>
            </a:r>
          </a:p>
          <a:p>
            <a:pPr>
              <a:buFont typeface="Arial" panose="020B0604020202020204" pitchFamily="34" charset="0"/>
              <a:buChar char="•"/>
            </a:pPr>
            <a:endParaRPr lang="en-AU" sz="2400" dirty="0">
              <a:solidFill>
                <a:srgbClr val="FFFFFF"/>
              </a:solidFill>
              <a:latin typeface="Segoe UI Light" pitchFamily="34" charset="0"/>
            </a:endParaRPr>
          </a:p>
          <a:p>
            <a:pPr>
              <a:lnSpc>
                <a:spcPct val="100000"/>
              </a:lnSpc>
              <a:buFont typeface="Arial" panose="020B0604020202020204" pitchFamily="34" charset="0"/>
              <a:buChar char="•"/>
            </a:pPr>
            <a:r>
              <a:rPr lang="en-AU" sz="2400" dirty="0">
                <a:gradFill>
                  <a:gsLst>
                    <a:gs pos="0">
                      <a:srgbClr val="FFFFFF"/>
                    </a:gs>
                    <a:gs pos="86000">
                      <a:srgbClr val="FFFFFF"/>
                    </a:gs>
                  </a:gsLst>
                  <a:lin ang="5400000" scaled="0"/>
                </a:gradFill>
                <a:latin typeface="Segoe UI Light"/>
              </a:rPr>
              <a:t>Get big with big data – </a:t>
            </a:r>
            <a:r>
              <a:rPr lang="en-AU" sz="2400" dirty="0" err="1">
                <a:gradFill>
                  <a:gsLst>
                    <a:gs pos="0">
                      <a:srgbClr val="FFFFFF"/>
                    </a:gs>
                    <a:gs pos="86000">
                      <a:srgbClr val="FFFFFF"/>
                    </a:gs>
                  </a:gsLst>
                  <a:lin ang="5400000" scaled="0"/>
                </a:gradFill>
                <a:latin typeface="Segoe UI Light"/>
              </a:rPr>
              <a:t>HDInsight</a:t>
            </a:r>
            <a:r>
              <a:rPr lang="en-AU" sz="2400" dirty="0">
                <a:gradFill>
                  <a:gsLst>
                    <a:gs pos="0">
                      <a:srgbClr val="FFFFFF"/>
                    </a:gs>
                    <a:gs pos="86000">
                      <a:srgbClr val="FFFFFF"/>
                    </a:gs>
                  </a:gsLst>
                  <a:lin ang="5400000" scaled="0"/>
                </a:gradFill>
                <a:latin typeface="Segoe UI Light"/>
              </a:rPr>
              <a:t> on Azure and grab the latest Power BI </a:t>
            </a:r>
            <a:r>
              <a:rPr lang="en-AU" sz="2400" dirty="0" smtClean="0">
                <a:gradFill>
                  <a:gsLst>
                    <a:gs pos="0">
                      <a:srgbClr val="FFFFFF"/>
                    </a:gs>
                    <a:gs pos="86000">
                      <a:srgbClr val="FFFFFF"/>
                    </a:gs>
                  </a:gsLst>
                  <a:lin ang="5400000" scaled="0"/>
                </a:gradFill>
                <a:latin typeface="Segoe UI Light"/>
              </a:rPr>
              <a:t>features</a:t>
            </a:r>
            <a:br>
              <a:rPr lang="en-AU" sz="2400" dirty="0" smtClean="0">
                <a:gradFill>
                  <a:gsLst>
                    <a:gs pos="0">
                      <a:srgbClr val="FFFFFF"/>
                    </a:gs>
                    <a:gs pos="86000">
                      <a:srgbClr val="FFFFFF"/>
                    </a:gs>
                  </a:gsLst>
                  <a:lin ang="5400000" scaled="0"/>
                </a:gradFill>
                <a:latin typeface="Segoe UI Light"/>
              </a:rPr>
            </a:br>
            <a:r>
              <a:rPr lang="en-AU" sz="2400" u="sng" dirty="0" smtClean="0">
                <a:solidFill>
                  <a:srgbClr val="002050">
                    <a:lumMod val="50000"/>
                    <a:lumOff val="50000"/>
                  </a:srgbClr>
                </a:solidFill>
                <a:latin typeface="Segoe UI Light"/>
                <a:hlinkClick r:id="rId6"/>
              </a:rPr>
              <a:t>http</a:t>
            </a:r>
            <a:r>
              <a:rPr lang="en-AU" sz="2400" u="sng" dirty="0">
                <a:solidFill>
                  <a:srgbClr val="002050">
                    <a:lumMod val="50000"/>
                    <a:lumOff val="50000"/>
                  </a:srgbClr>
                </a:solidFill>
                <a:latin typeface="Segoe UI Light"/>
                <a:hlinkClick r:id="rId6"/>
              </a:rPr>
              <a:t>://www.windowsazure.com/en-us/documentation/services/hdinsight/?</a:t>
            </a:r>
            <a:r>
              <a:rPr lang="en-AU" sz="2400" u="sng" dirty="0" smtClean="0">
                <a:solidFill>
                  <a:srgbClr val="002050">
                    <a:lumMod val="50000"/>
                    <a:lumOff val="50000"/>
                  </a:srgbClr>
                </a:solidFill>
                <a:latin typeface="Segoe UI Light"/>
                <a:hlinkClick r:id="rId6"/>
              </a:rPr>
              <a:t>fb=en-us</a:t>
            </a:r>
            <a:r>
              <a:rPr lang="en-AU" sz="2400" u="sng" dirty="0" smtClean="0">
                <a:solidFill>
                  <a:srgbClr val="002050">
                    <a:lumMod val="50000"/>
                    <a:lumOff val="50000"/>
                  </a:srgbClr>
                </a:solidFill>
                <a:latin typeface="Segoe UI Light"/>
              </a:rPr>
              <a:t/>
            </a:r>
            <a:br>
              <a:rPr lang="en-AU" sz="2400" u="sng" dirty="0" smtClean="0">
                <a:solidFill>
                  <a:srgbClr val="002050">
                    <a:lumMod val="50000"/>
                    <a:lumOff val="50000"/>
                  </a:srgbClr>
                </a:solidFill>
                <a:latin typeface="Segoe UI Light"/>
              </a:rPr>
            </a:br>
            <a:r>
              <a:rPr lang="en-AU" sz="2400" u="sng" dirty="0" smtClean="0">
                <a:solidFill>
                  <a:srgbClr val="002050">
                    <a:lumMod val="50000"/>
                    <a:lumOff val="50000"/>
                  </a:srgbClr>
                </a:solidFill>
                <a:latin typeface="Segoe UI Light"/>
              </a:rPr>
              <a:t/>
            </a:r>
            <a:br>
              <a:rPr lang="en-AU" sz="2400" u="sng" dirty="0" smtClean="0">
                <a:solidFill>
                  <a:srgbClr val="002050">
                    <a:lumMod val="50000"/>
                    <a:lumOff val="50000"/>
                  </a:srgbClr>
                </a:solidFill>
                <a:latin typeface="Segoe UI Light"/>
              </a:rPr>
            </a:br>
            <a:r>
              <a:rPr lang="en-AU" sz="2400" dirty="0" smtClean="0">
                <a:gradFill>
                  <a:gsLst>
                    <a:gs pos="0">
                      <a:srgbClr val="FFFFFF"/>
                    </a:gs>
                    <a:gs pos="86000">
                      <a:srgbClr val="FFFFFF"/>
                    </a:gs>
                  </a:gsLst>
                  <a:lin ang="5400000" scaled="0"/>
                </a:gradFill>
                <a:latin typeface="Segoe UI Light"/>
              </a:rPr>
              <a:t>Power BI</a:t>
            </a:r>
            <a:r>
              <a:rPr lang="en-AU" sz="2400" dirty="0" smtClean="0">
                <a:gradFill>
                  <a:gsLst>
                    <a:gs pos="0">
                      <a:srgbClr val="FFFFFF"/>
                    </a:gs>
                    <a:gs pos="86000">
                      <a:srgbClr val="FFFFFF"/>
                    </a:gs>
                  </a:gsLst>
                  <a:lin ang="5400000" scaled="0"/>
                </a:gradFill>
              </a:rPr>
              <a:t> </a:t>
            </a:r>
            <a:r>
              <a:rPr lang="en-AU" sz="2400" dirty="0">
                <a:gradFill>
                  <a:gsLst>
                    <a:gs pos="0">
                      <a:srgbClr val="FFFFFF"/>
                    </a:gs>
                    <a:gs pos="86000">
                      <a:srgbClr val="FFFFFF"/>
                    </a:gs>
                  </a:gsLst>
                  <a:lin ang="5400000" scaled="0"/>
                </a:gradFill>
              </a:rPr>
              <a:t>- </a:t>
            </a:r>
            <a:r>
              <a:rPr lang="en-AU" sz="2400" u="sng" dirty="0" smtClean="0">
                <a:gradFill>
                  <a:gsLst>
                    <a:gs pos="0">
                      <a:srgbClr val="FFFFFF"/>
                    </a:gs>
                    <a:gs pos="86000">
                      <a:srgbClr val="FFFFFF"/>
                    </a:gs>
                  </a:gsLst>
                  <a:lin ang="5400000" scaled="0"/>
                </a:gradFill>
                <a:latin typeface="Segoe UI Light"/>
                <a:hlinkClick r:id="rId7"/>
              </a:rPr>
              <a:t>www.powerbi.com</a:t>
            </a:r>
            <a:r>
              <a:rPr lang="en-AU" sz="2400" u="sng" dirty="0">
                <a:gradFill>
                  <a:gsLst>
                    <a:gs pos="0">
                      <a:srgbClr val="FFFFFF"/>
                    </a:gs>
                    <a:gs pos="86000">
                      <a:srgbClr val="FFFFFF"/>
                    </a:gs>
                  </a:gsLst>
                  <a:lin ang="5400000" scaled="0"/>
                </a:gradFill>
                <a:latin typeface="Segoe UI Light"/>
              </a:rPr>
              <a:t/>
            </a:r>
            <a:br>
              <a:rPr lang="en-AU" sz="2400" u="sng" dirty="0">
                <a:gradFill>
                  <a:gsLst>
                    <a:gs pos="0">
                      <a:srgbClr val="FFFFFF"/>
                    </a:gs>
                    <a:gs pos="86000">
                      <a:srgbClr val="FFFFFF"/>
                    </a:gs>
                  </a:gsLst>
                  <a:lin ang="5400000" scaled="0"/>
                </a:gradFill>
                <a:latin typeface="Segoe UI Light"/>
              </a:rPr>
            </a:br>
            <a:endParaRPr lang="en-AU" sz="2400" u="sng" dirty="0">
              <a:gradFill>
                <a:gsLst>
                  <a:gs pos="0">
                    <a:srgbClr val="FFFFFF"/>
                  </a:gs>
                  <a:gs pos="86000">
                    <a:srgbClr val="FFFFFF"/>
                  </a:gs>
                </a:gsLst>
                <a:lin ang="5400000" scaled="0"/>
              </a:gradFill>
              <a:latin typeface="Segoe UI Light"/>
            </a:endParaRPr>
          </a:p>
          <a:p>
            <a:pPr>
              <a:lnSpc>
                <a:spcPct val="100000"/>
              </a:lnSpc>
              <a:buFont typeface="Arial" panose="020B0604020202020204" pitchFamily="34" charset="0"/>
              <a:buChar char="•"/>
            </a:pPr>
            <a:endParaRPr lang="en-AU" sz="2400" dirty="0">
              <a:solidFill>
                <a:srgbClr val="FFFFFF"/>
              </a:solidFill>
              <a:latin typeface="Segoe UI Light" pitchFamily="34" charset="0"/>
            </a:endParaRPr>
          </a:p>
          <a:p>
            <a:pPr marL="0" indent="0">
              <a:lnSpc>
                <a:spcPct val="100000"/>
              </a:lnSpc>
              <a:buFontTx/>
              <a:buNone/>
            </a:pPr>
            <a:endParaRPr lang="en-AU" sz="2400" u="sng" dirty="0" smtClean="0">
              <a:solidFill>
                <a:srgbClr val="FFFFFF"/>
              </a:solidFill>
            </a:endParaRPr>
          </a:p>
          <a:p>
            <a:pPr marL="0" indent="0">
              <a:lnSpc>
                <a:spcPct val="100000"/>
              </a:lnSpc>
              <a:buFontTx/>
              <a:buNone/>
            </a:pPr>
            <a:r>
              <a:rPr lang="en-AU" sz="2400" u="sng" dirty="0">
                <a:solidFill>
                  <a:srgbClr val="FFFFFF"/>
                </a:solidFill>
              </a:rPr>
              <a:t/>
            </a:r>
            <a:br>
              <a:rPr lang="en-AU" sz="2400" u="sng" dirty="0">
                <a:solidFill>
                  <a:srgbClr val="FFFFFF"/>
                </a:solidFill>
              </a:rPr>
            </a:br>
            <a:endParaRPr lang="en-AU" sz="2400" u="sng" dirty="0">
              <a:solidFill>
                <a:srgbClr val="FFFFFF"/>
              </a:solidFill>
            </a:endParaRPr>
          </a:p>
          <a:p>
            <a:pPr marL="0" indent="0">
              <a:lnSpc>
                <a:spcPct val="100000"/>
              </a:lnSpc>
              <a:buFontTx/>
              <a:buNone/>
            </a:pPr>
            <a:endParaRPr lang="en-AU" sz="2400" dirty="0">
              <a:solidFill>
                <a:srgbClr val="FFFFFF"/>
              </a:solidFill>
            </a:endParaRPr>
          </a:p>
          <a:p>
            <a:pPr>
              <a:lnSpc>
                <a:spcPct val="100000"/>
              </a:lnSpc>
            </a:pPr>
            <a:endParaRPr lang="en-AU" sz="2400" dirty="0">
              <a:solidFill>
                <a:srgbClr val="FFFFFF"/>
              </a:solidFill>
            </a:endParaRPr>
          </a:p>
          <a:p>
            <a:pPr>
              <a:lnSpc>
                <a:spcPct val="100000"/>
              </a:lnSpc>
            </a:pPr>
            <a:endParaRPr lang="en-AU" sz="2400" dirty="0">
              <a:solidFill>
                <a:srgbClr val="FFFFFF"/>
              </a:solidFill>
            </a:endParaRPr>
          </a:p>
          <a:p>
            <a:pPr marL="0" indent="0">
              <a:lnSpc>
                <a:spcPct val="100000"/>
              </a:lnSpc>
              <a:buFontTx/>
              <a:buNone/>
            </a:pPr>
            <a:endParaRPr lang="en-AU" sz="2400" dirty="0">
              <a:solidFill>
                <a:srgbClr val="FFFFFF"/>
              </a:solidFill>
            </a:endParaRPr>
          </a:p>
        </p:txBody>
      </p:sp>
    </p:spTree>
    <p:extLst>
      <p:ext uri="{BB962C8B-B14F-4D97-AF65-F5344CB8AC3E}">
        <p14:creationId xmlns:p14="http://schemas.microsoft.com/office/powerpoint/2010/main" val="1860018742"/>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v-abb\Dropbox\SQL Server 14\Faster Insights\MSMEA12_Hana_Ashraf_02.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480879" y="3497265"/>
            <a:ext cx="3472495" cy="270331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SQL Server 2014 and the Data Platform</a:t>
            </a:r>
            <a:endParaRPr lang="en-US" sz="4000" dirty="0"/>
          </a:p>
        </p:txBody>
      </p:sp>
      <p:sp>
        <p:nvSpPr>
          <p:cNvPr id="12" name="Rectangle 11"/>
          <p:cNvSpPr/>
          <p:nvPr/>
        </p:nvSpPr>
        <p:spPr bwMode="auto">
          <a:xfrm>
            <a:off x="922643" y="1413534"/>
            <a:ext cx="3473352" cy="208373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4" tIns="146252" rIns="182814" bIns="146252" numCol="1" spcCol="0" rtlCol="0" fromWordArt="0" anchor="t" anchorCtr="0" forceAA="0" compatLnSpc="1">
            <a:prstTxWarp prst="textNoShape">
              <a:avLst/>
            </a:prstTxWarp>
            <a:noAutofit/>
          </a:bodyPr>
          <a:lstStyle/>
          <a:p>
            <a:pPr defTabSz="932133" fontAlgn="base">
              <a:spcBef>
                <a:spcPct val="0"/>
              </a:spcBef>
              <a:spcAft>
                <a:spcPct val="0"/>
              </a:spcAft>
            </a:pPr>
            <a:r>
              <a:rPr lang="en-US" sz="3600" dirty="0">
                <a:ln>
                  <a:solidFill>
                    <a:srgbClr val="FFFFFF">
                      <a:alpha val="0"/>
                    </a:srgbClr>
                  </a:solidFill>
                </a:ln>
                <a:solidFill>
                  <a:schemeClr val="bg1"/>
                </a:solidFill>
                <a:latin typeface="+mj-lt"/>
                <a:ea typeface="Segoe UI" pitchFamily="34" charset="0"/>
                <a:cs typeface="Segoe UI" pitchFamily="34" charset="0"/>
              </a:rPr>
              <a:t>Mission Critical </a:t>
            </a:r>
            <a:r>
              <a:rPr lang="en-US" sz="3600" dirty="0" smtClean="0">
                <a:ln>
                  <a:solidFill>
                    <a:srgbClr val="FFFFFF">
                      <a:alpha val="0"/>
                    </a:srgbClr>
                  </a:solidFill>
                </a:ln>
                <a:solidFill>
                  <a:schemeClr val="bg1"/>
                </a:solidFill>
                <a:latin typeface="+mj-lt"/>
                <a:ea typeface="Segoe UI" pitchFamily="34" charset="0"/>
                <a:cs typeface="Segoe UI" pitchFamily="34" charset="0"/>
              </a:rPr>
              <a:t>Performance</a:t>
            </a:r>
            <a:endParaRPr lang="en-US" sz="3600" dirty="0">
              <a:ln>
                <a:solidFill>
                  <a:srgbClr val="FFFFFF">
                    <a:alpha val="0"/>
                  </a:srgbClr>
                </a:solidFill>
              </a:ln>
              <a:solidFill>
                <a:schemeClr val="bg1"/>
              </a:solidFill>
              <a:latin typeface="+mj-lt"/>
              <a:ea typeface="Segoe UI" pitchFamily="34" charset="0"/>
              <a:cs typeface="Segoe UI" pitchFamily="34" charset="0"/>
            </a:endParaRPr>
          </a:p>
        </p:txBody>
      </p:sp>
      <p:sp>
        <p:nvSpPr>
          <p:cNvPr id="13" name="Rectangle 12"/>
          <p:cNvSpPr/>
          <p:nvPr/>
        </p:nvSpPr>
        <p:spPr bwMode="auto">
          <a:xfrm>
            <a:off x="4480880" y="1413534"/>
            <a:ext cx="3472495" cy="208373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4" tIns="146252" rIns="182814" bIns="146252" numCol="1" spcCol="0" rtlCol="0" fromWordArt="0" anchor="t" anchorCtr="0" forceAA="0" compatLnSpc="1">
            <a:prstTxWarp prst="textNoShape">
              <a:avLst/>
            </a:prstTxWarp>
            <a:noAutofit/>
          </a:bodyPr>
          <a:lstStyle/>
          <a:p>
            <a:pPr defTabSz="932133" fontAlgn="base">
              <a:spcBef>
                <a:spcPct val="0"/>
              </a:spcBef>
              <a:spcAft>
                <a:spcPct val="0"/>
              </a:spcAft>
            </a:pPr>
            <a:r>
              <a:rPr lang="en-US" sz="3600" dirty="0" smtClean="0">
                <a:ln>
                  <a:solidFill>
                    <a:srgbClr val="FFFFFF">
                      <a:alpha val="0"/>
                    </a:srgbClr>
                  </a:solidFill>
                </a:ln>
                <a:solidFill>
                  <a:schemeClr val="bg1"/>
                </a:solidFill>
                <a:latin typeface="+mj-lt"/>
                <a:ea typeface="Segoe UI" pitchFamily="34" charset="0"/>
                <a:cs typeface="Segoe UI" pitchFamily="34" charset="0"/>
              </a:rPr>
              <a:t>Faster Insights from Any Data</a:t>
            </a:r>
            <a:endParaRPr lang="en-US" sz="3600" dirty="0">
              <a:ln>
                <a:solidFill>
                  <a:srgbClr val="FFFFFF">
                    <a:alpha val="0"/>
                  </a:srgbClr>
                </a:solidFill>
              </a:ln>
              <a:solidFill>
                <a:schemeClr val="bg1"/>
              </a:solidFill>
              <a:latin typeface="+mj-lt"/>
              <a:ea typeface="Segoe UI" pitchFamily="34" charset="0"/>
              <a:cs typeface="Segoe UI" pitchFamily="34" charset="0"/>
            </a:endParaRPr>
          </a:p>
        </p:txBody>
      </p:sp>
      <p:sp>
        <p:nvSpPr>
          <p:cNvPr id="14" name="Rectangle 13"/>
          <p:cNvSpPr/>
          <p:nvPr/>
        </p:nvSpPr>
        <p:spPr bwMode="auto">
          <a:xfrm>
            <a:off x="8040481" y="1413534"/>
            <a:ext cx="3474720" cy="2083731"/>
          </a:xfrm>
          <a:prstGeom prst="rect">
            <a:avLst/>
          </a:prstGeom>
          <a:solidFill>
            <a:schemeClr val="bg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4" tIns="146252" rIns="182814" bIns="146252" numCol="1" spcCol="0" rtlCol="0" fromWordArt="0" anchor="t" anchorCtr="0" forceAA="0" compatLnSpc="1">
            <a:prstTxWarp prst="textNoShape">
              <a:avLst/>
            </a:prstTxWarp>
            <a:noAutofit/>
          </a:bodyPr>
          <a:lstStyle/>
          <a:p>
            <a:pPr defTabSz="932133" fontAlgn="base">
              <a:spcBef>
                <a:spcPct val="0"/>
              </a:spcBef>
              <a:spcAft>
                <a:spcPct val="0"/>
              </a:spcAft>
            </a:pPr>
            <a:r>
              <a:rPr lang="en-US" sz="3600" dirty="0" smtClean="0">
                <a:ln>
                  <a:solidFill>
                    <a:srgbClr val="FFFFFF">
                      <a:alpha val="0"/>
                    </a:srgbClr>
                  </a:solidFill>
                </a:ln>
                <a:solidFill>
                  <a:schemeClr val="bg1"/>
                </a:solidFill>
                <a:latin typeface="+mj-lt"/>
                <a:ea typeface="Segoe UI" pitchFamily="34" charset="0"/>
                <a:cs typeface="Segoe UI" pitchFamily="34" charset="0"/>
              </a:rPr>
              <a:t>Platform for Hybrid Cloud</a:t>
            </a:r>
            <a:endParaRPr lang="en-US" sz="3600" dirty="0">
              <a:ln>
                <a:solidFill>
                  <a:srgbClr val="FFFFFF">
                    <a:alpha val="0"/>
                  </a:srgbClr>
                </a:solidFill>
              </a:ln>
              <a:solidFill>
                <a:schemeClr val="bg1"/>
              </a:solidFill>
              <a:latin typeface="+mj-lt"/>
              <a:ea typeface="Segoe UI" pitchFamily="34" charset="0"/>
              <a:cs typeface="Segoe UI" pitchFamily="34" charset="0"/>
            </a:endParaRPr>
          </a:p>
        </p:txBody>
      </p:sp>
      <p:pic>
        <p:nvPicPr>
          <p:cNvPr id="11" name="Picture 2" descr="C:\Users\v-abb\Dropbox\SQL Server 14\Resources\bb1be64e-7318-465f-b470-54f58299ef6f\MSMEA12_Hana_Salman_02.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480880" y="3497265"/>
            <a:ext cx="3472495" cy="27033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v-abb\Dropbox\SQL Server 14\Hybrid IT Image_no people.jpg"/>
          <p:cNvPicPr>
            <a:picLocks noChangeAspect="1" noChangeArrowheads="1"/>
          </p:cNvPicPr>
          <p:nvPr/>
        </p:nvPicPr>
        <p:blipFill>
          <a:blip r:embed="rId5" cstate="email">
            <a:extLst>
              <a:ext uri="{BEBA8EAE-BF5A-486C-A8C5-ECC9F3942E4B}">
                <a14:imgProps xmlns:a14="http://schemas.microsoft.com/office/drawing/2010/main">
                  <a14:imgLayer r:embed="rId6">
                    <a14:imgEffect>
                      <a14:sharpenSoften amount="50000"/>
                    </a14:imgEffect>
                    <a14:imgEffect>
                      <a14:brightnessContrast bright="-11000" contrast="43000"/>
                    </a14:imgEffect>
                  </a14:imgLayer>
                </a14:imgProps>
              </a:ext>
              <a:ext uri="{28A0092B-C50C-407E-A947-70E740481C1C}">
                <a14:useLocalDpi xmlns:a14="http://schemas.microsoft.com/office/drawing/2010/main"/>
              </a:ext>
            </a:extLst>
          </a:blip>
          <a:srcRect/>
          <a:stretch>
            <a:fillRect/>
          </a:stretch>
        </p:blipFill>
        <p:spPr bwMode="auto">
          <a:xfrm>
            <a:off x="8040481" y="3495482"/>
            <a:ext cx="3474720" cy="27050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v-abb\Dropbox\SQL Server 14\Images\iStock_000011409212_Medium.jp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922644" y="3499537"/>
            <a:ext cx="3473351" cy="270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4130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v-abb\Dropbox\SQL Server 14\Images\iStock_000011409212_Medium.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 y="0"/>
            <a:ext cx="5517931" cy="6994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80938" y="296864"/>
            <a:ext cx="5090707" cy="3244058"/>
          </a:xfrm>
          <a:prstGeom prst="rect">
            <a:avLst/>
          </a:prstGeom>
          <a:solidFill>
            <a:srgbClr val="C00000">
              <a:alpha val="9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4" tIns="146252" rIns="182814" bIns="146252" numCol="1" spcCol="0" rtlCol="0" fromWordArt="0" anchor="t" anchorCtr="0" forceAA="0" compatLnSpc="1">
            <a:prstTxWarp prst="textNoShape">
              <a:avLst/>
            </a:prstTxWarp>
            <a:noAutofit/>
          </a:bodyPr>
          <a:lstStyle/>
          <a:p>
            <a:pPr defTabSz="932133" fontAlgn="base">
              <a:lnSpc>
                <a:spcPct val="90000"/>
              </a:lnSpc>
              <a:spcBef>
                <a:spcPct val="0"/>
              </a:spcBef>
              <a:spcAft>
                <a:spcPts val="1200"/>
              </a:spcAft>
            </a:pPr>
            <a:r>
              <a:rPr lang="en-US" sz="6700" dirty="0">
                <a:gradFill>
                  <a:gsLst>
                    <a:gs pos="0">
                      <a:srgbClr val="FFFFFF"/>
                    </a:gs>
                    <a:gs pos="100000">
                      <a:srgbClr val="FFFFFF"/>
                    </a:gs>
                  </a:gsLst>
                  <a:lin ang="5400000" scaled="0"/>
                </a:gradFill>
                <a:latin typeface="+mj-lt"/>
                <a:ea typeface="Segoe UI" pitchFamily="34" charset="0"/>
                <a:cs typeface="Segoe UI" pitchFamily="34" charset="0"/>
              </a:rPr>
              <a:t>Mission Critical Performance</a:t>
            </a:r>
          </a:p>
        </p:txBody>
      </p:sp>
      <p:sp>
        <p:nvSpPr>
          <p:cNvPr id="7" name="Text Placeholder 6"/>
          <p:cNvSpPr>
            <a:spLocks noGrp="1"/>
          </p:cNvSpPr>
          <p:nvPr>
            <p:ph type="body" sz="quarter" idx="10"/>
          </p:nvPr>
        </p:nvSpPr>
        <p:spPr>
          <a:xfrm>
            <a:off x="5684837" y="373063"/>
            <a:ext cx="6631853" cy="4890491"/>
          </a:xfrm>
          <a:prstGeom prst="rect">
            <a:avLst/>
          </a:prstGeom>
        </p:spPr>
        <p:txBody>
          <a:bodyPr wrap="square" lIns="0" tIns="45681" rIns="0" bIns="45681" anchor="t">
            <a:spAutoFit/>
          </a:bodyPr>
          <a:lstStyle/>
          <a:p>
            <a:pPr marL="0" lvl="0" indent="0">
              <a:spcBef>
                <a:spcPts val="1200"/>
              </a:spcBef>
              <a:spcAft>
                <a:spcPts val="600"/>
              </a:spcAft>
              <a:buNone/>
            </a:pPr>
            <a:r>
              <a:rPr lang="en-US" sz="4400" spc="-100" dirty="0" smtClean="0">
                <a:solidFill>
                  <a:schemeClr val="tx1"/>
                </a:solidFill>
              </a:rPr>
              <a:t>In-Memory </a:t>
            </a:r>
            <a:r>
              <a:rPr lang="en-US" sz="4400" spc="-100" dirty="0">
                <a:solidFill>
                  <a:schemeClr val="tx1"/>
                </a:solidFill>
              </a:rPr>
              <a:t>Built-In</a:t>
            </a:r>
          </a:p>
          <a:p>
            <a:pPr marL="0" indent="0">
              <a:spcBef>
                <a:spcPts val="600"/>
              </a:spcBef>
              <a:spcAft>
                <a:spcPts val="600"/>
              </a:spcAft>
              <a:buNone/>
            </a:pPr>
            <a:r>
              <a:rPr lang="en-US" sz="2000" dirty="0" smtClean="0">
                <a:solidFill>
                  <a:schemeClr val="tx1"/>
                </a:solidFill>
              </a:rPr>
              <a:t>Average 10x faster </a:t>
            </a:r>
            <a:r>
              <a:rPr lang="en-US" sz="2000" dirty="0">
                <a:solidFill>
                  <a:schemeClr val="tx1"/>
                </a:solidFill>
              </a:rPr>
              <a:t>for </a:t>
            </a:r>
            <a:r>
              <a:rPr lang="en-US" sz="2000" dirty="0" smtClean="0">
                <a:solidFill>
                  <a:schemeClr val="tx1"/>
                </a:solidFill>
              </a:rPr>
              <a:t>new and existing SQL </a:t>
            </a:r>
            <a:r>
              <a:rPr lang="en-US" sz="2000" dirty="0">
                <a:solidFill>
                  <a:schemeClr val="tx1"/>
                </a:solidFill>
              </a:rPr>
              <a:t>Server </a:t>
            </a:r>
            <a:r>
              <a:rPr lang="en-US" sz="2000" dirty="0" smtClean="0">
                <a:solidFill>
                  <a:schemeClr val="tx1"/>
                </a:solidFill>
              </a:rPr>
              <a:t>apps</a:t>
            </a:r>
          </a:p>
          <a:p>
            <a:pPr marL="0" indent="0">
              <a:spcAft>
                <a:spcPts val="600"/>
              </a:spcAft>
              <a:buNone/>
            </a:pPr>
            <a:r>
              <a:rPr lang="en-US" sz="4400" spc="-100" dirty="0" smtClean="0">
                <a:solidFill>
                  <a:schemeClr val="tx1"/>
                </a:solidFill>
              </a:rPr>
              <a:t>Secure </a:t>
            </a:r>
            <a:r>
              <a:rPr lang="en-US" sz="4400" spc="-100" dirty="0">
                <a:solidFill>
                  <a:schemeClr val="tx1"/>
                </a:solidFill>
              </a:rPr>
              <a:t>&amp; Scalable</a:t>
            </a:r>
          </a:p>
          <a:p>
            <a:pPr marL="0" lvl="0" indent="0">
              <a:spcBef>
                <a:spcPts val="600"/>
              </a:spcBef>
              <a:spcAft>
                <a:spcPts val="600"/>
              </a:spcAft>
              <a:buNone/>
            </a:pPr>
            <a:r>
              <a:rPr lang="en-US" sz="2000" dirty="0" smtClean="0">
                <a:solidFill>
                  <a:schemeClr val="tx1"/>
                </a:solidFill>
              </a:rPr>
              <a:t>Most secure with enterprise scale using Windows Server</a:t>
            </a:r>
            <a:endParaRPr lang="en-US" sz="2000" dirty="0">
              <a:solidFill>
                <a:schemeClr val="tx1"/>
              </a:solidFill>
            </a:endParaRPr>
          </a:p>
          <a:p>
            <a:pPr marL="0" lvl="0" indent="0">
              <a:spcAft>
                <a:spcPts val="600"/>
              </a:spcAft>
              <a:buNone/>
            </a:pPr>
            <a:r>
              <a:rPr lang="en-US" sz="4400" spc="-100" dirty="0" smtClean="0">
                <a:solidFill>
                  <a:schemeClr val="tx1"/>
                </a:solidFill>
              </a:rPr>
              <a:t>High </a:t>
            </a:r>
            <a:r>
              <a:rPr lang="en-US" sz="4400" spc="-100" dirty="0">
                <a:solidFill>
                  <a:schemeClr val="tx1"/>
                </a:solidFill>
              </a:rPr>
              <a:t>Availability</a:t>
            </a:r>
          </a:p>
          <a:p>
            <a:pPr marL="0" indent="0">
              <a:spcBef>
                <a:spcPts val="600"/>
              </a:spcBef>
              <a:spcAft>
                <a:spcPts val="600"/>
              </a:spcAft>
              <a:buNone/>
            </a:pPr>
            <a:r>
              <a:rPr lang="en-US" sz="2000" dirty="0">
                <a:solidFill>
                  <a:schemeClr val="tx1"/>
                </a:solidFill>
              </a:rPr>
              <a:t>The 9’s you </a:t>
            </a:r>
            <a:r>
              <a:rPr lang="en-US" sz="2000" dirty="0" smtClean="0">
                <a:solidFill>
                  <a:schemeClr val="tx1"/>
                </a:solidFill>
              </a:rPr>
              <a:t>need, </a:t>
            </a:r>
            <a:r>
              <a:rPr lang="en-US" sz="2000" dirty="0">
                <a:solidFill>
                  <a:schemeClr val="tx1"/>
                </a:solidFill>
              </a:rPr>
              <a:t>with AlwaysOn</a:t>
            </a:r>
          </a:p>
          <a:p>
            <a:pPr marL="0" lvl="0" indent="0">
              <a:spcAft>
                <a:spcPts val="600"/>
              </a:spcAft>
              <a:buNone/>
            </a:pPr>
            <a:r>
              <a:rPr lang="en-US" sz="4400" spc="-100" dirty="0" smtClean="0">
                <a:solidFill>
                  <a:schemeClr val="tx1"/>
                </a:solidFill>
              </a:rPr>
              <a:t>Mission </a:t>
            </a:r>
            <a:r>
              <a:rPr lang="en-US" sz="4400" spc="-100" dirty="0">
                <a:solidFill>
                  <a:schemeClr val="tx1"/>
                </a:solidFill>
              </a:rPr>
              <a:t>Critical Support</a:t>
            </a:r>
          </a:p>
          <a:p>
            <a:pPr marL="0" lvl="0" indent="0">
              <a:spcBef>
                <a:spcPts val="600"/>
              </a:spcBef>
              <a:spcAft>
                <a:spcPts val="600"/>
              </a:spcAft>
              <a:buNone/>
            </a:pPr>
            <a:r>
              <a:rPr lang="en-US" sz="2000" dirty="0" smtClean="0">
                <a:solidFill>
                  <a:schemeClr val="tx1"/>
                </a:solidFill>
              </a:rPr>
              <a:t>Live </a:t>
            </a:r>
            <a:r>
              <a:rPr lang="en-US" sz="2000" dirty="0">
                <a:solidFill>
                  <a:schemeClr val="tx1"/>
                </a:solidFill>
              </a:rPr>
              <a:t>support designed for mission critical solutions</a:t>
            </a:r>
          </a:p>
        </p:txBody>
      </p:sp>
    </p:spTree>
    <p:extLst>
      <p:ext uri="{BB962C8B-B14F-4D97-AF65-F5344CB8AC3E}">
        <p14:creationId xmlns:p14="http://schemas.microsoft.com/office/powerpoint/2010/main" val="21956510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9" y="1589"/>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In-Memory Built-In</a:t>
            </a:r>
            <a:endParaRPr lang="en-US" dirty="0"/>
          </a:p>
        </p:txBody>
      </p:sp>
      <p:grpSp>
        <p:nvGrpSpPr>
          <p:cNvPr id="33" name="Group 32"/>
          <p:cNvGrpSpPr/>
          <p:nvPr/>
        </p:nvGrpSpPr>
        <p:grpSpPr>
          <a:xfrm>
            <a:off x="5584280" y="1336675"/>
            <a:ext cx="6396583" cy="1934767"/>
            <a:chOff x="457198" y="1321371"/>
            <a:chExt cx="3849624" cy="1482414"/>
          </a:xfrm>
          <a:noFill/>
        </p:grpSpPr>
        <p:sp>
          <p:nvSpPr>
            <p:cNvPr id="34" name="Rectangle 33"/>
            <p:cNvSpPr/>
            <p:nvPr/>
          </p:nvSpPr>
          <p:spPr bwMode="auto">
            <a:xfrm>
              <a:off x="457199" y="1321371"/>
              <a:ext cx="3849623" cy="353727"/>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defTabSz="932133" fontAlgn="base">
                <a:spcBef>
                  <a:spcPct val="0"/>
                </a:spcBef>
                <a:spcAft>
                  <a:spcPct val="0"/>
                </a:spcAft>
              </a:pPr>
              <a:r>
                <a:rPr lang="en-US" sz="2400" dirty="0" smtClean="0">
                  <a:ln>
                    <a:solidFill>
                      <a:schemeClr val="bg1">
                        <a:alpha val="0"/>
                      </a:schemeClr>
                    </a:solidFill>
                  </a:ln>
                  <a:solidFill>
                    <a:schemeClr val="tx1"/>
                  </a:solidFill>
                  <a:ea typeface="Segoe UI" pitchFamily="34" charset="0"/>
                  <a:cs typeface="Segoe UI" pitchFamily="34" charset="0"/>
                </a:rPr>
                <a:t>Key Features</a:t>
              </a:r>
              <a:endParaRPr lang="en-US" sz="2400" dirty="0">
                <a:ln>
                  <a:solidFill>
                    <a:schemeClr val="bg1">
                      <a:alpha val="0"/>
                    </a:schemeClr>
                  </a:solidFill>
                </a:ln>
                <a:solidFill>
                  <a:schemeClr val="tx1"/>
                </a:solidFill>
                <a:ea typeface="Segoe UI" pitchFamily="34" charset="0"/>
                <a:cs typeface="Segoe UI" pitchFamily="34" charset="0"/>
              </a:endParaRPr>
            </a:p>
          </p:txBody>
        </p:sp>
        <p:sp>
          <p:nvSpPr>
            <p:cNvPr id="36" name="Rectangle 35"/>
            <p:cNvSpPr/>
            <p:nvPr/>
          </p:nvSpPr>
          <p:spPr bwMode="auto">
            <a:xfrm>
              <a:off x="457198" y="1693954"/>
              <a:ext cx="3849623" cy="1109831"/>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600"/>
                </a:spcBef>
              </a:pPr>
              <a:r>
                <a:rPr lang="en-US" sz="1600" dirty="0" smtClean="0">
                  <a:ln>
                    <a:solidFill>
                      <a:schemeClr val="bg1">
                        <a:alpha val="0"/>
                      </a:schemeClr>
                    </a:solidFill>
                  </a:ln>
                  <a:solidFill>
                    <a:schemeClr val="tx2"/>
                  </a:solidFill>
                  <a:ea typeface="Segoe UI" pitchFamily="34" charset="0"/>
                  <a:cs typeface="Segoe UI" pitchFamily="34" charset="0"/>
                </a:rPr>
                <a:t>New In-Memory </a:t>
              </a:r>
              <a:r>
                <a:rPr lang="en-US" sz="1600" dirty="0">
                  <a:ln>
                    <a:solidFill>
                      <a:schemeClr val="bg1">
                        <a:alpha val="0"/>
                      </a:schemeClr>
                    </a:solidFill>
                  </a:ln>
                  <a:solidFill>
                    <a:schemeClr val="tx2"/>
                  </a:solidFill>
                  <a:ea typeface="Segoe UI" pitchFamily="34" charset="0"/>
                  <a:cs typeface="Segoe UI" pitchFamily="34" charset="0"/>
                </a:rPr>
                <a:t>OLTP</a:t>
              </a:r>
            </a:p>
            <a:p>
              <a:pPr>
                <a:spcBef>
                  <a:spcPts val="600"/>
                </a:spcBef>
              </a:pPr>
              <a:r>
                <a:rPr lang="en-US" sz="1600" dirty="0" smtClean="0">
                  <a:ln>
                    <a:solidFill>
                      <a:schemeClr val="bg1">
                        <a:alpha val="0"/>
                      </a:schemeClr>
                    </a:solidFill>
                  </a:ln>
                  <a:solidFill>
                    <a:schemeClr val="tx2"/>
                  </a:solidFill>
                  <a:ea typeface="Segoe UI" pitchFamily="34" charset="0"/>
                  <a:cs typeface="Segoe UI" pitchFamily="34" charset="0"/>
                </a:rPr>
                <a:t>Enhanced In-Memory ColumnStore</a:t>
              </a:r>
              <a:r>
                <a:rPr lang="en-US" sz="1600" dirty="0">
                  <a:ln>
                    <a:solidFill>
                      <a:schemeClr val="bg1">
                        <a:alpha val="0"/>
                      </a:schemeClr>
                    </a:solidFill>
                  </a:ln>
                  <a:solidFill>
                    <a:schemeClr val="tx2"/>
                  </a:solidFill>
                  <a:ea typeface="Segoe UI" pitchFamily="34" charset="0"/>
                  <a:cs typeface="Segoe UI" pitchFamily="34" charset="0"/>
                </a:rPr>
                <a:t> </a:t>
              </a:r>
              <a:r>
                <a:rPr lang="en-US" sz="1600" dirty="0" smtClean="0">
                  <a:ln>
                    <a:solidFill>
                      <a:schemeClr val="bg1">
                        <a:alpha val="0"/>
                      </a:schemeClr>
                    </a:solidFill>
                  </a:ln>
                  <a:solidFill>
                    <a:schemeClr val="tx2"/>
                  </a:solidFill>
                  <a:ea typeface="Segoe UI" pitchFamily="34" charset="0"/>
                  <a:cs typeface="Segoe UI" pitchFamily="34" charset="0"/>
                </a:rPr>
                <a:t>for </a:t>
              </a:r>
              <a:r>
                <a:rPr lang="en-US" sz="1600" dirty="0">
                  <a:ln>
                    <a:solidFill>
                      <a:schemeClr val="bg1">
                        <a:alpha val="0"/>
                      </a:schemeClr>
                    </a:solidFill>
                  </a:ln>
                  <a:solidFill>
                    <a:schemeClr val="tx2"/>
                  </a:solidFill>
                  <a:ea typeface="Segoe UI" pitchFamily="34" charset="0"/>
                  <a:cs typeface="Segoe UI" pitchFamily="34" charset="0"/>
                </a:rPr>
                <a:t>DW</a:t>
              </a:r>
            </a:p>
            <a:p>
              <a:pPr>
                <a:spcBef>
                  <a:spcPts val="600"/>
                </a:spcBef>
              </a:pPr>
              <a:r>
                <a:rPr lang="en-US" sz="1600" dirty="0">
                  <a:ln>
                    <a:solidFill>
                      <a:schemeClr val="bg1">
                        <a:alpha val="0"/>
                      </a:schemeClr>
                    </a:solidFill>
                  </a:ln>
                  <a:solidFill>
                    <a:schemeClr val="tx2"/>
                  </a:solidFill>
                  <a:ea typeface="Segoe UI" pitchFamily="34" charset="0"/>
                  <a:cs typeface="Segoe UI" pitchFamily="34" charset="0"/>
                </a:rPr>
                <a:t>In-Memory BI </a:t>
              </a:r>
              <a:r>
                <a:rPr lang="en-US" sz="1600" dirty="0" smtClean="0">
                  <a:ln>
                    <a:solidFill>
                      <a:schemeClr val="bg1">
                        <a:alpha val="0"/>
                      </a:schemeClr>
                    </a:solidFill>
                  </a:ln>
                  <a:solidFill>
                    <a:schemeClr val="tx2"/>
                  </a:solidFill>
                  <a:ea typeface="Segoe UI" pitchFamily="34" charset="0"/>
                  <a:cs typeface="Segoe UI" pitchFamily="34" charset="0"/>
                </a:rPr>
                <a:t>with </a:t>
              </a:r>
              <a:r>
                <a:rPr lang="en-US" sz="1600" dirty="0">
                  <a:ln>
                    <a:solidFill>
                      <a:schemeClr val="bg1">
                        <a:alpha val="0"/>
                      </a:schemeClr>
                    </a:solidFill>
                  </a:ln>
                  <a:solidFill>
                    <a:schemeClr val="tx2"/>
                  </a:solidFill>
                  <a:ea typeface="Segoe UI" pitchFamily="34" charset="0"/>
                  <a:cs typeface="Segoe UI" pitchFamily="34" charset="0"/>
                </a:rPr>
                <a:t>PowerPivot</a:t>
              </a:r>
            </a:p>
            <a:p>
              <a:pPr>
                <a:spcBef>
                  <a:spcPts val="600"/>
                </a:spcBef>
              </a:pPr>
              <a:r>
                <a:rPr lang="en-US" sz="1600" dirty="0" smtClean="0">
                  <a:ln>
                    <a:solidFill>
                      <a:schemeClr val="bg1">
                        <a:alpha val="0"/>
                      </a:schemeClr>
                    </a:solidFill>
                  </a:ln>
                  <a:solidFill>
                    <a:schemeClr val="tx2"/>
                  </a:solidFill>
                  <a:ea typeface="Segoe UI" pitchFamily="34" charset="0"/>
                  <a:cs typeface="Segoe UI" pitchFamily="34" charset="0"/>
                </a:rPr>
                <a:t>Buffer Pool Extension </a:t>
              </a:r>
              <a:r>
                <a:rPr lang="en-US" sz="1600" dirty="0">
                  <a:ln>
                    <a:solidFill>
                      <a:schemeClr val="bg1">
                        <a:alpha val="0"/>
                      </a:schemeClr>
                    </a:solidFill>
                  </a:ln>
                  <a:solidFill>
                    <a:schemeClr val="tx2"/>
                  </a:solidFill>
                  <a:ea typeface="Segoe UI" pitchFamily="34" charset="0"/>
                  <a:cs typeface="Segoe UI" pitchFamily="34" charset="0"/>
                </a:rPr>
                <a:t>to </a:t>
              </a:r>
              <a:r>
                <a:rPr lang="en-US" sz="1600" dirty="0" smtClean="0">
                  <a:ln>
                    <a:solidFill>
                      <a:schemeClr val="bg1">
                        <a:alpha val="0"/>
                      </a:schemeClr>
                    </a:solidFill>
                  </a:ln>
                  <a:solidFill>
                    <a:schemeClr val="tx2"/>
                  </a:solidFill>
                  <a:ea typeface="Segoe UI" pitchFamily="34" charset="0"/>
                  <a:cs typeface="Segoe UI" pitchFamily="34" charset="0"/>
                </a:rPr>
                <a:t>SSDs &amp; Enhanced Query Processing</a:t>
              </a:r>
              <a:endParaRPr lang="en-US" sz="1600" dirty="0">
                <a:ln>
                  <a:solidFill>
                    <a:schemeClr val="bg1">
                      <a:alpha val="0"/>
                    </a:schemeClr>
                  </a:solidFill>
                </a:ln>
                <a:solidFill>
                  <a:schemeClr val="tx2"/>
                </a:solidFill>
                <a:ea typeface="Segoe UI" pitchFamily="34" charset="0"/>
                <a:cs typeface="Segoe UI" pitchFamily="34" charset="0"/>
              </a:endParaRPr>
            </a:p>
          </p:txBody>
        </p:sp>
      </p:grpSp>
      <p:sp>
        <p:nvSpPr>
          <p:cNvPr id="84" name="Rectangle 83"/>
          <p:cNvSpPr/>
          <p:nvPr/>
        </p:nvSpPr>
        <p:spPr bwMode="auto">
          <a:xfrm>
            <a:off x="5580063" y="3271443"/>
            <a:ext cx="6400800" cy="288873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133" fontAlgn="base">
              <a:spcBef>
                <a:spcPct val="0"/>
              </a:spcBef>
              <a:spcAft>
                <a:spcPct val="0"/>
              </a:spcAft>
            </a:pPr>
            <a:endParaRPr lang="en-US" sz="3200" dirty="0">
              <a:ln>
                <a:solidFill>
                  <a:schemeClr val="bg1">
                    <a:alpha val="0"/>
                  </a:schemeClr>
                </a:solidFill>
              </a:ln>
              <a:solidFill>
                <a:schemeClr val="bg1"/>
              </a:solidFill>
              <a:latin typeface="+mj-lt"/>
              <a:ea typeface="Segoe UI" pitchFamily="34" charset="0"/>
              <a:cs typeface="Segoe UI" pitchFamily="34" charset="0"/>
            </a:endParaRPr>
          </a:p>
        </p:txBody>
      </p:sp>
      <p:sp>
        <p:nvSpPr>
          <p:cNvPr id="85" name="Rectangle 84"/>
          <p:cNvSpPr/>
          <p:nvPr/>
        </p:nvSpPr>
        <p:spPr bwMode="auto">
          <a:xfrm>
            <a:off x="5960128" y="3271442"/>
            <a:ext cx="2585168" cy="32115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133" fontAlgn="base">
              <a:spcBef>
                <a:spcPct val="0"/>
              </a:spcBef>
              <a:spcAft>
                <a:spcPct val="0"/>
              </a:spcAft>
            </a:pPr>
            <a:r>
              <a:rPr lang="en-US" b="1" dirty="0" smtClean="0">
                <a:ln>
                  <a:solidFill>
                    <a:schemeClr val="bg1">
                      <a:alpha val="0"/>
                    </a:schemeClr>
                  </a:solidFill>
                </a:ln>
                <a:solidFill>
                  <a:schemeClr val="tx1"/>
                </a:solidFill>
                <a:ea typeface="Segoe UI" pitchFamily="34" charset="0"/>
                <a:cs typeface="Segoe UI" pitchFamily="34" charset="0"/>
              </a:rPr>
              <a:t>Before</a:t>
            </a:r>
            <a:endParaRPr lang="en-US" b="1" dirty="0">
              <a:ln>
                <a:solidFill>
                  <a:schemeClr val="bg1">
                    <a:alpha val="0"/>
                  </a:schemeClr>
                </a:solidFill>
              </a:ln>
              <a:solidFill>
                <a:schemeClr val="tx1"/>
              </a:solidFill>
              <a:ea typeface="Segoe UI" pitchFamily="34" charset="0"/>
              <a:cs typeface="Segoe UI" pitchFamily="34" charset="0"/>
            </a:endParaRPr>
          </a:p>
        </p:txBody>
      </p:sp>
      <p:grpSp>
        <p:nvGrpSpPr>
          <p:cNvPr id="3" name="Group 2"/>
          <p:cNvGrpSpPr/>
          <p:nvPr/>
        </p:nvGrpSpPr>
        <p:grpSpPr>
          <a:xfrm>
            <a:off x="6992403" y="3985348"/>
            <a:ext cx="520618" cy="473132"/>
            <a:chOff x="7199078" y="3780556"/>
            <a:chExt cx="520618" cy="473132"/>
          </a:xfrm>
          <a:noFill/>
        </p:grpSpPr>
        <p:sp>
          <p:nvSpPr>
            <p:cNvPr id="90" name="Round Same Side Corner Rectangle 24"/>
            <p:cNvSpPr/>
            <p:nvPr/>
          </p:nvSpPr>
          <p:spPr bwMode="auto">
            <a:xfrm>
              <a:off x="7199078" y="3780556"/>
              <a:ext cx="520618" cy="64224"/>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02"/>
              <a:endParaRPr lang="en-US" sz="1600" dirty="0">
                <a:ln>
                  <a:solidFill>
                    <a:schemeClr val="bg1">
                      <a:alpha val="0"/>
                    </a:schemeClr>
                  </a:solidFill>
                </a:ln>
                <a:solidFill>
                  <a:schemeClr val="tx1"/>
                </a:solidFill>
                <a:latin typeface="Segoe UI Light" pitchFamily="34" charset="0"/>
              </a:endParaRPr>
            </a:p>
          </p:txBody>
        </p:sp>
        <p:sp>
          <p:nvSpPr>
            <p:cNvPr id="91" name="Rounded Rectangle 8"/>
            <p:cNvSpPr/>
            <p:nvPr/>
          </p:nvSpPr>
          <p:spPr bwMode="auto">
            <a:xfrm>
              <a:off x="7199078" y="3836864"/>
              <a:ext cx="520618" cy="416824"/>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02"/>
              <a:endParaRPr lang="en-US" sz="1600" dirty="0">
                <a:ln>
                  <a:solidFill>
                    <a:schemeClr val="bg1">
                      <a:alpha val="0"/>
                    </a:schemeClr>
                  </a:solidFill>
                </a:ln>
                <a:solidFill>
                  <a:schemeClr val="tx1"/>
                </a:solidFill>
                <a:latin typeface="Segoe UI Light" pitchFamily="34" charset="0"/>
              </a:endParaRPr>
            </a:p>
          </p:txBody>
        </p:sp>
        <p:sp>
          <p:nvSpPr>
            <p:cNvPr id="92" name="Freeform 91"/>
            <p:cNvSpPr/>
            <p:nvPr/>
          </p:nvSpPr>
          <p:spPr bwMode="auto">
            <a:xfrm>
              <a:off x="7297118" y="3923559"/>
              <a:ext cx="324538" cy="243433"/>
            </a:xfrm>
            <a:custGeom>
              <a:avLst/>
              <a:gdLst/>
              <a:ahLst/>
              <a:cxnLst/>
              <a:rect l="l" t="t" r="r" b="b"/>
              <a:pathLst>
                <a:path w="1012332" h="759341">
                  <a:moveTo>
                    <a:pt x="697992" y="338803"/>
                  </a:moveTo>
                  <a:cubicBezTo>
                    <a:pt x="661462" y="338803"/>
                    <a:pt x="631848" y="368417"/>
                    <a:pt x="631848" y="404947"/>
                  </a:cubicBezTo>
                  <a:cubicBezTo>
                    <a:pt x="631848" y="441477"/>
                    <a:pt x="661462" y="471091"/>
                    <a:pt x="697992" y="471091"/>
                  </a:cubicBezTo>
                  <a:cubicBezTo>
                    <a:pt x="734522" y="471091"/>
                    <a:pt x="764136" y="441477"/>
                    <a:pt x="764136" y="404947"/>
                  </a:cubicBezTo>
                  <a:cubicBezTo>
                    <a:pt x="764136" y="368417"/>
                    <a:pt x="734522" y="338803"/>
                    <a:pt x="697992" y="338803"/>
                  </a:cubicBezTo>
                  <a:close/>
                  <a:moveTo>
                    <a:pt x="256251" y="300944"/>
                  </a:moveTo>
                  <a:lnTo>
                    <a:pt x="256251" y="358981"/>
                  </a:lnTo>
                  <a:lnTo>
                    <a:pt x="198214" y="358981"/>
                  </a:lnTo>
                  <a:lnTo>
                    <a:pt x="198214" y="424380"/>
                  </a:lnTo>
                  <a:lnTo>
                    <a:pt x="256251" y="424380"/>
                  </a:lnTo>
                  <a:lnTo>
                    <a:pt x="256251" y="482417"/>
                  </a:lnTo>
                  <a:lnTo>
                    <a:pt x="321650" y="482417"/>
                  </a:lnTo>
                  <a:lnTo>
                    <a:pt x="321650" y="424380"/>
                  </a:lnTo>
                  <a:lnTo>
                    <a:pt x="379687" y="424380"/>
                  </a:lnTo>
                  <a:lnTo>
                    <a:pt x="379687" y="358981"/>
                  </a:lnTo>
                  <a:lnTo>
                    <a:pt x="321650" y="358981"/>
                  </a:lnTo>
                  <a:lnTo>
                    <a:pt x="321650" y="300944"/>
                  </a:lnTo>
                  <a:close/>
                  <a:moveTo>
                    <a:pt x="777659" y="239656"/>
                  </a:moveTo>
                  <a:cubicBezTo>
                    <a:pt x="760077" y="239656"/>
                    <a:pt x="745824" y="253909"/>
                    <a:pt x="745824" y="271491"/>
                  </a:cubicBezTo>
                  <a:cubicBezTo>
                    <a:pt x="745824" y="289073"/>
                    <a:pt x="760077" y="303326"/>
                    <a:pt x="777659" y="303326"/>
                  </a:cubicBezTo>
                  <a:cubicBezTo>
                    <a:pt x="795241" y="303326"/>
                    <a:pt x="809494" y="289073"/>
                    <a:pt x="809494" y="271491"/>
                  </a:cubicBezTo>
                  <a:cubicBezTo>
                    <a:pt x="809494" y="253909"/>
                    <a:pt x="795241" y="239656"/>
                    <a:pt x="777659" y="239656"/>
                  </a:cubicBezTo>
                  <a:close/>
                  <a:moveTo>
                    <a:pt x="840567" y="176829"/>
                  </a:moveTo>
                  <a:cubicBezTo>
                    <a:pt x="822985" y="176829"/>
                    <a:pt x="808732" y="191082"/>
                    <a:pt x="808732" y="208664"/>
                  </a:cubicBezTo>
                  <a:cubicBezTo>
                    <a:pt x="808732" y="226246"/>
                    <a:pt x="822985" y="240499"/>
                    <a:pt x="840567" y="240499"/>
                  </a:cubicBezTo>
                  <a:cubicBezTo>
                    <a:pt x="858149" y="240499"/>
                    <a:pt x="872402" y="226246"/>
                    <a:pt x="872402" y="208664"/>
                  </a:cubicBezTo>
                  <a:cubicBezTo>
                    <a:pt x="872402" y="191082"/>
                    <a:pt x="858149" y="176829"/>
                    <a:pt x="840567" y="176829"/>
                  </a:cubicBezTo>
                  <a:close/>
                  <a:moveTo>
                    <a:pt x="714751" y="176829"/>
                  </a:moveTo>
                  <a:cubicBezTo>
                    <a:pt x="697169" y="176829"/>
                    <a:pt x="682916" y="191082"/>
                    <a:pt x="682916" y="208664"/>
                  </a:cubicBezTo>
                  <a:cubicBezTo>
                    <a:pt x="682916" y="226246"/>
                    <a:pt x="697169" y="240499"/>
                    <a:pt x="714751" y="240499"/>
                  </a:cubicBezTo>
                  <a:cubicBezTo>
                    <a:pt x="732333" y="240499"/>
                    <a:pt x="746586" y="226246"/>
                    <a:pt x="746586" y="208664"/>
                  </a:cubicBezTo>
                  <a:cubicBezTo>
                    <a:pt x="746586" y="191082"/>
                    <a:pt x="732333" y="176829"/>
                    <a:pt x="714751" y="176829"/>
                  </a:cubicBezTo>
                  <a:close/>
                  <a:moveTo>
                    <a:pt x="205068" y="124095"/>
                  </a:moveTo>
                  <a:cubicBezTo>
                    <a:pt x="168538" y="124095"/>
                    <a:pt x="138924" y="153709"/>
                    <a:pt x="138924" y="190239"/>
                  </a:cubicBezTo>
                  <a:cubicBezTo>
                    <a:pt x="138924" y="226769"/>
                    <a:pt x="168538" y="256383"/>
                    <a:pt x="205068" y="256383"/>
                  </a:cubicBezTo>
                  <a:cubicBezTo>
                    <a:pt x="241598" y="256383"/>
                    <a:pt x="271212" y="226769"/>
                    <a:pt x="271212" y="190239"/>
                  </a:cubicBezTo>
                  <a:cubicBezTo>
                    <a:pt x="271212" y="153709"/>
                    <a:pt x="241598" y="124095"/>
                    <a:pt x="205068" y="124095"/>
                  </a:cubicBezTo>
                  <a:close/>
                  <a:moveTo>
                    <a:pt x="777659" y="110337"/>
                  </a:moveTo>
                  <a:cubicBezTo>
                    <a:pt x="760077" y="110337"/>
                    <a:pt x="745824" y="124590"/>
                    <a:pt x="745824" y="142172"/>
                  </a:cubicBezTo>
                  <a:cubicBezTo>
                    <a:pt x="745824" y="159754"/>
                    <a:pt x="760077" y="174007"/>
                    <a:pt x="777659" y="174007"/>
                  </a:cubicBezTo>
                  <a:cubicBezTo>
                    <a:pt x="795241" y="174007"/>
                    <a:pt x="809494" y="159754"/>
                    <a:pt x="809494" y="142172"/>
                  </a:cubicBezTo>
                  <a:cubicBezTo>
                    <a:pt x="809494" y="124590"/>
                    <a:pt x="795241" y="110337"/>
                    <a:pt x="777659" y="110337"/>
                  </a:cubicBezTo>
                  <a:close/>
                  <a:moveTo>
                    <a:pt x="778004" y="52"/>
                  </a:moveTo>
                  <a:cubicBezTo>
                    <a:pt x="788596" y="-271"/>
                    <a:pt x="801866" y="895"/>
                    <a:pt x="819229" y="4367"/>
                  </a:cubicBezTo>
                  <a:cubicBezTo>
                    <a:pt x="1048226" y="110729"/>
                    <a:pt x="1072434" y="769541"/>
                    <a:pt x="897809" y="759222"/>
                  </a:cubicBezTo>
                  <a:cubicBezTo>
                    <a:pt x="718422" y="410766"/>
                    <a:pt x="340598" y="352424"/>
                    <a:pt x="119142" y="754460"/>
                  </a:cubicBezTo>
                  <a:cubicBezTo>
                    <a:pt x="-99932" y="701677"/>
                    <a:pt x="11588" y="-13889"/>
                    <a:pt x="223916" y="6748"/>
                  </a:cubicBezTo>
                  <a:cubicBezTo>
                    <a:pt x="273526" y="1193"/>
                    <a:pt x="281861" y="14290"/>
                    <a:pt x="316786" y="21036"/>
                  </a:cubicBezTo>
                  <a:cubicBezTo>
                    <a:pt x="381080" y="56358"/>
                    <a:pt x="640239" y="66678"/>
                    <a:pt x="716835" y="21038"/>
                  </a:cubicBezTo>
                  <a:cubicBezTo>
                    <a:pt x="738563" y="15383"/>
                    <a:pt x="746229" y="1020"/>
                    <a:pt x="778004" y="52"/>
                  </a:cubicBezTo>
                  <a:close/>
                </a:path>
              </a:pathLst>
            </a:custGeom>
            <a:grpFill/>
            <a:ln>
              <a:noFill/>
            </a:ln>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sz="1600" dirty="0">
                <a:ln>
                  <a:solidFill>
                    <a:schemeClr val="bg1">
                      <a:alpha val="0"/>
                    </a:schemeClr>
                  </a:solidFill>
                </a:ln>
              </a:endParaRPr>
            </a:p>
          </p:txBody>
        </p:sp>
      </p:grpSp>
      <p:grpSp>
        <p:nvGrpSpPr>
          <p:cNvPr id="6" name="Group 5"/>
          <p:cNvGrpSpPr/>
          <p:nvPr/>
        </p:nvGrpSpPr>
        <p:grpSpPr>
          <a:xfrm>
            <a:off x="6437810" y="4945062"/>
            <a:ext cx="698535" cy="700707"/>
            <a:chOff x="7158886" y="5561875"/>
            <a:chExt cx="601002" cy="602871"/>
          </a:xfrm>
          <a:solidFill>
            <a:schemeClr val="tx1"/>
          </a:solidFill>
        </p:grpSpPr>
        <p:sp>
          <p:nvSpPr>
            <p:cNvPr id="94" name="Freeform 93"/>
            <p:cNvSpPr/>
            <p:nvPr/>
          </p:nvSpPr>
          <p:spPr>
            <a:xfrm flipH="1">
              <a:off x="7158886" y="5561875"/>
              <a:ext cx="322878" cy="602871"/>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02" fontAlgn="base">
                <a:spcBef>
                  <a:spcPct val="0"/>
                </a:spcBef>
                <a:spcAft>
                  <a:spcPct val="0"/>
                </a:spcAft>
                <a:defRPr/>
              </a:pPr>
              <a:endParaRPr lang="en-US" sz="1600" kern="0" dirty="0">
                <a:ln>
                  <a:solidFill>
                    <a:schemeClr val="bg1">
                      <a:alpha val="0"/>
                    </a:schemeClr>
                  </a:solidFill>
                </a:ln>
                <a:latin typeface="Segoe UI"/>
              </a:endParaRPr>
            </a:p>
          </p:txBody>
        </p:sp>
        <p:sp>
          <p:nvSpPr>
            <p:cNvPr id="95" name="Flowchart: Magnetic Disk 94"/>
            <p:cNvSpPr/>
            <p:nvPr>
              <p:custDataLst>
                <p:tags r:id="rId4"/>
              </p:custDataLst>
            </p:nvPr>
          </p:nvSpPr>
          <p:spPr>
            <a:xfrm>
              <a:off x="7506461" y="5912534"/>
              <a:ext cx="253427" cy="252212"/>
            </a:xfrm>
            <a:prstGeom prst="flowChartMagneticDisk">
              <a:avLst/>
            </a:prstGeom>
            <a:grpFill/>
            <a:ln w="12700" cap="flat" cmpd="sng" algn="ctr">
              <a:solidFill>
                <a:schemeClr val="bg1"/>
              </a:solidFill>
              <a:prstDash val="solid"/>
            </a:ln>
            <a:effectLst/>
          </p:spPr>
          <p:txBody>
            <a:bodyPr wrap="none" rtlCol="0" anchor="ctr"/>
            <a:lstStyle/>
            <a:p>
              <a:pPr algn="ctr" defTabSz="1242851"/>
              <a:endParaRPr lang="en-US" sz="1600" kern="0" dirty="0">
                <a:ln>
                  <a:solidFill>
                    <a:schemeClr val="bg1">
                      <a:alpha val="0"/>
                    </a:schemeClr>
                  </a:solidFill>
                </a:ln>
                <a:solidFill>
                  <a:schemeClr val="bg1"/>
                </a:solidFill>
              </a:endParaRPr>
            </a:p>
          </p:txBody>
        </p:sp>
      </p:grpSp>
      <p:sp>
        <p:nvSpPr>
          <p:cNvPr id="96" name="Down Arrow 95"/>
          <p:cNvSpPr/>
          <p:nvPr/>
        </p:nvSpPr>
        <p:spPr bwMode="auto">
          <a:xfrm>
            <a:off x="7176481" y="4725938"/>
            <a:ext cx="152462" cy="548640"/>
          </a:xfrm>
          <a:prstGeom prst="downArrow">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73" fontAlgn="base">
              <a:spcBef>
                <a:spcPct val="0"/>
              </a:spcBef>
              <a:spcAft>
                <a:spcPct val="0"/>
              </a:spcAft>
            </a:pPr>
            <a:endParaRPr lang="en-US" sz="1600" dirty="0">
              <a:ln>
                <a:solidFill>
                  <a:schemeClr val="bg1">
                    <a:alpha val="0"/>
                  </a:schemeClr>
                </a:solidFill>
              </a:ln>
              <a:solidFill>
                <a:schemeClr val="tx1"/>
              </a:solidFill>
            </a:endParaRPr>
          </a:p>
        </p:txBody>
      </p:sp>
      <p:sp>
        <p:nvSpPr>
          <p:cNvPr id="97" name="Rectangle 96"/>
          <p:cNvSpPr/>
          <p:nvPr/>
        </p:nvSpPr>
        <p:spPr>
          <a:xfrm>
            <a:off x="7299596" y="4723259"/>
            <a:ext cx="1243584" cy="553998"/>
          </a:xfrm>
          <a:prstGeom prst="rect">
            <a:avLst/>
          </a:prstGeom>
          <a:noFill/>
        </p:spPr>
        <p:txBody>
          <a:bodyPr wrap="square" anchor="ctr">
            <a:spAutoFit/>
          </a:bodyPr>
          <a:lstStyle/>
          <a:p>
            <a:pPr algn="ctr" defTabSz="932133" fontAlgn="base">
              <a:spcBef>
                <a:spcPct val="0"/>
              </a:spcBef>
              <a:spcAft>
                <a:spcPct val="0"/>
              </a:spcAft>
              <a:buClr>
                <a:srgbClr val="C2C2C2">
                  <a:lumMod val="75000"/>
                </a:srgbClr>
              </a:buClr>
              <a:buSzPct val="100000"/>
            </a:pPr>
            <a:r>
              <a:rPr lang="en-US" sz="1600" dirty="0">
                <a:ln>
                  <a:solidFill>
                    <a:schemeClr val="bg1">
                      <a:alpha val="0"/>
                    </a:schemeClr>
                  </a:solidFill>
                </a:ln>
                <a:solidFill>
                  <a:schemeClr val="accent4"/>
                </a:solidFill>
                <a:latin typeface="+mj-lt"/>
                <a:ea typeface="Segoe UI" pitchFamily="34" charset="0"/>
                <a:cs typeface="Segoe UI" pitchFamily="34" charset="0"/>
              </a:rPr>
              <a:t>15,000</a:t>
            </a:r>
            <a:r>
              <a:rPr lang="en-US" sz="1600" dirty="0">
                <a:ln>
                  <a:solidFill>
                    <a:schemeClr val="bg1">
                      <a:alpha val="0"/>
                    </a:schemeClr>
                  </a:solidFill>
                </a:ln>
                <a:latin typeface="+mj-lt"/>
                <a:ea typeface="Segoe UI" pitchFamily="34" charset="0"/>
                <a:cs typeface="Segoe UI" pitchFamily="34" charset="0"/>
              </a:rPr>
              <a:t> </a:t>
            </a:r>
            <a:r>
              <a:rPr lang="en-US" sz="1400" dirty="0">
                <a:ln>
                  <a:solidFill>
                    <a:schemeClr val="bg1">
                      <a:alpha val="0"/>
                    </a:schemeClr>
                  </a:solidFill>
                </a:ln>
                <a:ea typeface="Segoe UI" pitchFamily="34" charset="0"/>
                <a:cs typeface="Segoe UI" pitchFamily="34" charset="0"/>
              </a:rPr>
              <a:t>requests/sec</a:t>
            </a:r>
          </a:p>
        </p:txBody>
      </p:sp>
      <p:sp>
        <p:nvSpPr>
          <p:cNvPr id="86" name="Rectangle 85"/>
          <p:cNvSpPr/>
          <p:nvPr/>
        </p:nvSpPr>
        <p:spPr bwMode="auto">
          <a:xfrm>
            <a:off x="8776142" y="3271442"/>
            <a:ext cx="2935019" cy="321133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133" fontAlgn="base">
              <a:spcBef>
                <a:spcPct val="0"/>
              </a:spcBef>
              <a:spcAft>
                <a:spcPct val="0"/>
              </a:spcAft>
            </a:pPr>
            <a:r>
              <a:rPr lang="en-US" b="1" dirty="0" smtClean="0">
                <a:ln>
                  <a:solidFill>
                    <a:schemeClr val="bg1">
                      <a:alpha val="0"/>
                    </a:schemeClr>
                  </a:solidFill>
                </a:ln>
                <a:solidFill>
                  <a:schemeClr val="tx1"/>
                </a:solidFill>
                <a:ea typeface="Segoe UI" pitchFamily="34" charset="0"/>
                <a:cs typeface="Segoe UI" pitchFamily="34" charset="0"/>
              </a:rPr>
              <a:t>16x Faster</a:t>
            </a:r>
            <a:br>
              <a:rPr lang="en-US" b="1" dirty="0" smtClean="0">
                <a:ln>
                  <a:solidFill>
                    <a:schemeClr val="bg1">
                      <a:alpha val="0"/>
                    </a:schemeClr>
                  </a:solidFill>
                </a:ln>
                <a:solidFill>
                  <a:schemeClr val="tx1"/>
                </a:solidFill>
                <a:ea typeface="Segoe UI" pitchFamily="34" charset="0"/>
                <a:cs typeface="Segoe UI" pitchFamily="34" charset="0"/>
              </a:rPr>
            </a:br>
            <a:r>
              <a:rPr lang="en-US" b="1" dirty="0" smtClean="0">
                <a:ln>
                  <a:solidFill>
                    <a:schemeClr val="bg1">
                      <a:alpha val="0"/>
                    </a:schemeClr>
                  </a:solidFill>
                </a:ln>
                <a:solidFill>
                  <a:schemeClr val="tx1"/>
                </a:solidFill>
                <a:ea typeface="Segoe UI" pitchFamily="34" charset="0"/>
                <a:cs typeface="Segoe UI" pitchFamily="34" charset="0"/>
              </a:rPr>
              <a:t>With In-Memory</a:t>
            </a:r>
            <a:endParaRPr lang="en-US" b="1" dirty="0">
              <a:ln>
                <a:solidFill>
                  <a:schemeClr val="bg1">
                    <a:alpha val="0"/>
                  </a:schemeClr>
                </a:solidFill>
              </a:ln>
              <a:solidFill>
                <a:schemeClr val="tx1"/>
              </a:solidFill>
              <a:ea typeface="Segoe UI" pitchFamily="34" charset="0"/>
              <a:cs typeface="Segoe UI" pitchFamily="34" charset="0"/>
            </a:endParaRPr>
          </a:p>
        </p:txBody>
      </p:sp>
      <p:grpSp>
        <p:nvGrpSpPr>
          <p:cNvPr id="5" name="Group 4"/>
          <p:cNvGrpSpPr/>
          <p:nvPr/>
        </p:nvGrpSpPr>
        <p:grpSpPr>
          <a:xfrm>
            <a:off x="9983342" y="3985348"/>
            <a:ext cx="520618" cy="473132"/>
            <a:chOff x="9842970" y="3780556"/>
            <a:chExt cx="520618" cy="473132"/>
          </a:xfrm>
          <a:noFill/>
        </p:grpSpPr>
        <p:sp>
          <p:nvSpPr>
            <p:cNvPr id="101" name="Round Same Side Corner Rectangle 24"/>
            <p:cNvSpPr/>
            <p:nvPr/>
          </p:nvSpPr>
          <p:spPr bwMode="auto">
            <a:xfrm>
              <a:off x="9842970" y="3780556"/>
              <a:ext cx="520618" cy="64224"/>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02"/>
              <a:endParaRPr lang="en-US" sz="1600" dirty="0">
                <a:ln>
                  <a:solidFill>
                    <a:schemeClr val="bg1">
                      <a:alpha val="0"/>
                    </a:schemeClr>
                  </a:solidFill>
                </a:ln>
                <a:solidFill>
                  <a:schemeClr val="tx1"/>
                </a:solidFill>
                <a:latin typeface="Segoe UI Light" pitchFamily="34" charset="0"/>
              </a:endParaRPr>
            </a:p>
          </p:txBody>
        </p:sp>
        <p:sp>
          <p:nvSpPr>
            <p:cNvPr id="102" name="Rounded Rectangle 8"/>
            <p:cNvSpPr/>
            <p:nvPr/>
          </p:nvSpPr>
          <p:spPr bwMode="auto">
            <a:xfrm>
              <a:off x="9842970" y="3836864"/>
              <a:ext cx="520618" cy="416824"/>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02"/>
              <a:endParaRPr lang="en-US" sz="1600" dirty="0">
                <a:ln>
                  <a:solidFill>
                    <a:schemeClr val="bg1">
                      <a:alpha val="0"/>
                    </a:schemeClr>
                  </a:solidFill>
                </a:ln>
                <a:solidFill>
                  <a:schemeClr val="tx1"/>
                </a:solidFill>
                <a:latin typeface="Segoe UI Light" pitchFamily="34" charset="0"/>
              </a:endParaRPr>
            </a:p>
          </p:txBody>
        </p:sp>
        <p:sp>
          <p:nvSpPr>
            <p:cNvPr id="103" name="Freeform 102"/>
            <p:cNvSpPr/>
            <p:nvPr/>
          </p:nvSpPr>
          <p:spPr bwMode="auto">
            <a:xfrm>
              <a:off x="9941010" y="3923559"/>
              <a:ext cx="324538" cy="243433"/>
            </a:xfrm>
            <a:custGeom>
              <a:avLst/>
              <a:gdLst/>
              <a:ahLst/>
              <a:cxnLst/>
              <a:rect l="l" t="t" r="r" b="b"/>
              <a:pathLst>
                <a:path w="1012332" h="759341">
                  <a:moveTo>
                    <a:pt x="697992" y="338803"/>
                  </a:moveTo>
                  <a:cubicBezTo>
                    <a:pt x="661462" y="338803"/>
                    <a:pt x="631848" y="368417"/>
                    <a:pt x="631848" y="404947"/>
                  </a:cubicBezTo>
                  <a:cubicBezTo>
                    <a:pt x="631848" y="441477"/>
                    <a:pt x="661462" y="471091"/>
                    <a:pt x="697992" y="471091"/>
                  </a:cubicBezTo>
                  <a:cubicBezTo>
                    <a:pt x="734522" y="471091"/>
                    <a:pt x="764136" y="441477"/>
                    <a:pt x="764136" y="404947"/>
                  </a:cubicBezTo>
                  <a:cubicBezTo>
                    <a:pt x="764136" y="368417"/>
                    <a:pt x="734522" y="338803"/>
                    <a:pt x="697992" y="338803"/>
                  </a:cubicBezTo>
                  <a:close/>
                  <a:moveTo>
                    <a:pt x="256251" y="300944"/>
                  </a:moveTo>
                  <a:lnTo>
                    <a:pt x="256251" y="358981"/>
                  </a:lnTo>
                  <a:lnTo>
                    <a:pt x="198214" y="358981"/>
                  </a:lnTo>
                  <a:lnTo>
                    <a:pt x="198214" y="424380"/>
                  </a:lnTo>
                  <a:lnTo>
                    <a:pt x="256251" y="424380"/>
                  </a:lnTo>
                  <a:lnTo>
                    <a:pt x="256251" y="482417"/>
                  </a:lnTo>
                  <a:lnTo>
                    <a:pt x="321650" y="482417"/>
                  </a:lnTo>
                  <a:lnTo>
                    <a:pt x="321650" y="424380"/>
                  </a:lnTo>
                  <a:lnTo>
                    <a:pt x="379687" y="424380"/>
                  </a:lnTo>
                  <a:lnTo>
                    <a:pt x="379687" y="358981"/>
                  </a:lnTo>
                  <a:lnTo>
                    <a:pt x="321650" y="358981"/>
                  </a:lnTo>
                  <a:lnTo>
                    <a:pt x="321650" y="300944"/>
                  </a:lnTo>
                  <a:close/>
                  <a:moveTo>
                    <a:pt x="777659" y="239656"/>
                  </a:moveTo>
                  <a:cubicBezTo>
                    <a:pt x="760077" y="239656"/>
                    <a:pt x="745824" y="253909"/>
                    <a:pt x="745824" y="271491"/>
                  </a:cubicBezTo>
                  <a:cubicBezTo>
                    <a:pt x="745824" y="289073"/>
                    <a:pt x="760077" y="303326"/>
                    <a:pt x="777659" y="303326"/>
                  </a:cubicBezTo>
                  <a:cubicBezTo>
                    <a:pt x="795241" y="303326"/>
                    <a:pt x="809494" y="289073"/>
                    <a:pt x="809494" y="271491"/>
                  </a:cubicBezTo>
                  <a:cubicBezTo>
                    <a:pt x="809494" y="253909"/>
                    <a:pt x="795241" y="239656"/>
                    <a:pt x="777659" y="239656"/>
                  </a:cubicBezTo>
                  <a:close/>
                  <a:moveTo>
                    <a:pt x="840567" y="176829"/>
                  </a:moveTo>
                  <a:cubicBezTo>
                    <a:pt x="822985" y="176829"/>
                    <a:pt x="808732" y="191082"/>
                    <a:pt x="808732" y="208664"/>
                  </a:cubicBezTo>
                  <a:cubicBezTo>
                    <a:pt x="808732" y="226246"/>
                    <a:pt x="822985" y="240499"/>
                    <a:pt x="840567" y="240499"/>
                  </a:cubicBezTo>
                  <a:cubicBezTo>
                    <a:pt x="858149" y="240499"/>
                    <a:pt x="872402" y="226246"/>
                    <a:pt x="872402" y="208664"/>
                  </a:cubicBezTo>
                  <a:cubicBezTo>
                    <a:pt x="872402" y="191082"/>
                    <a:pt x="858149" y="176829"/>
                    <a:pt x="840567" y="176829"/>
                  </a:cubicBezTo>
                  <a:close/>
                  <a:moveTo>
                    <a:pt x="714751" y="176829"/>
                  </a:moveTo>
                  <a:cubicBezTo>
                    <a:pt x="697169" y="176829"/>
                    <a:pt x="682916" y="191082"/>
                    <a:pt x="682916" y="208664"/>
                  </a:cubicBezTo>
                  <a:cubicBezTo>
                    <a:pt x="682916" y="226246"/>
                    <a:pt x="697169" y="240499"/>
                    <a:pt x="714751" y="240499"/>
                  </a:cubicBezTo>
                  <a:cubicBezTo>
                    <a:pt x="732333" y="240499"/>
                    <a:pt x="746586" y="226246"/>
                    <a:pt x="746586" y="208664"/>
                  </a:cubicBezTo>
                  <a:cubicBezTo>
                    <a:pt x="746586" y="191082"/>
                    <a:pt x="732333" y="176829"/>
                    <a:pt x="714751" y="176829"/>
                  </a:cubicBezTo>
                  <a:close/>
                  <a:moveTo>
                    <a:pt x="205068" y="124095"/>
                  </a:moveTo>
                  <a:cubicBezTo>
                    <a:pt x="168538" y="124095"/>
                    <a:pt x="138924" y="153709"/>
                    <a:pt x="138924" y="190239"/>
                  </a:cubicBezTo>
                  <a:cubicBezTo>
                    <a:pt x="138924" y="226769"/>
                    <a:pt x="168538" y="256383"/>
                    <a:pt x="205068" y="256383"/>
                  </a:cubicBezTo>
                  <a:cubicBezTo>
                    <a:pt x="241598" y="256383"/>
                    <a:pt x="271212" y="226769"/>
                    <a:pt x="271212" y="190239"/>
                  </a:cubicBezTo>
                  <a:cubicBezTo>
                    <a:pt x="271212" y="153709"/>
                    <a:pt x="241598" y="124095"/>
                    <a:pt x="205068" y="124095"/>
                  </a:cubicBezTo>
                  <a:close/>
                  <a:moveTo>
                    <a:pt x="777659" y="110337"/>
                  </a:moveTo>
                  <a:cubicBezTo>
                    <a:pt x="760077" y="110337"/>
                    <a:pt x="745824" y="124590"/>
                    <a:pt x="745824" y="142172"/>
                  </a:cubicBezTo>
                  <a:cubicBezTo>
                    <a:pt x="745824" y="159754"/>
                    <a:pt x="760077" y="174007"/>
                    <a:pt x="777659" y="174007"/>
                  </a:cubicBezTo>
                  <a:cubicBezTo>
                    <a:pt x="795241" y="174007"/>
                    <a:pt x="809494" y="159754"/>
                    <a:pt x="809494" y="142172"/>
                  </a:cubicBezTo>
                  <a:cubicBezTo>
                    <a:pt x="809494" y="124590"/>
                    <a:pt x="795241" y="110337"/>
                    <a:pt x="777659" y="110337"/>
                  </a:cubicBezTo>
                  <a:close/>
                  <a:moveTo>
                    <a:pt x="778004" y="52"/>
                  </a:moveTo>
                  <a:cubicBezTo>
                    <a:pt x="788596" y="-271"/>
                    <a:pt x="801866" y="895"/>
                    <a:pt x="819229" y="4367"/>
                  </a:cubicBezTo>
                  <a:cubicBezTo>
                    <a:pt x="1048226" y="110729"/>
                    <a:pt x="1072434" y="769541"/>
                    <a:pt x="897809" y="759222"/>
                  </a:cubicBezTo>
                  <a:cubicBezTo>
                    <a:pt x="718422" y="410766"/>
                    <a:pt x="340598" y="352424"/>
                    <a:pt x="119142" y="754460"/>
                  </a:cubicBezTo>
                  <a:cubicBezTo>
                    <a:pt x="-99932" y="701677"/>
                    <a:pt x="11588" y="-13889"/>
                    <a:pt x="223916" y="6748"/>
                  </a:cubicBezTo>
                  <a:cubicBezTo>
                    <a:pt x="273526" y="1193"/>
                    <a:pt x="281861" y="14290"/>
                    <a:pt x="316786" y="21036"/>
                  </a:cubicBezTo>
                  <a:cubicBezTo>
                    <a:pt x="381080" y="56358"/>
                    <a:pt x="640239" y="66678"/>
                    <a:pt x="716835" y="21038"/>
                  </a:cubicBezTo>
                  <a:cubicBezTo>
                    <a:pt x="738563" y="15383"/>
                    <a:pt x="746229" y="1020"/>
                    <a:pt x="778004" y="52"/>
                  </a:cubicBezTo>
                  <a:close/>
                </a:path>
              </a:pathLst>
            </a:custGeom>
            <a:grpFill/>
            <a:ln>
              <a:noFill/>
            </a:ln>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sz="1600" dirty="0">
                <a:ln>
                  <a:solidFill>
                    <a:schemeClr val="bg1">
                      <a:alpha val="0"/>
                    </a:schemeClr>
                  </a:solidFill>
                </a:ln>
              </a:endParaRPr>
            </a:p>
          </p:txBody>
        </p:sp>
      </p:grpSp>
      <p:sp>
        <p:nvSpPr>
          <p:cNvPr id="104" name="Rectangle 103"/>
          <p:cNvSpPr/>
          <p:nvPr/>
        </p:nvSpPr>
        <p:spPr>
          <a:xfrm>
            <a:off x="10276010" y="4723259"/>
            <a:ext cx="1243584" cy="553998"/>
          </a:xfrm>
          <a:prstGeom prst="rect">
            <a:avLst/>
          </a:prstGeom>
          <a:noFill/>
        </p:spPr>
        <p:txBody>
          <a:bodyPr wrap="square" anchor="ctr">
            <a:spAutoFit/>
          </a:bodyPr>
          <a:lstStyle/>
          <a:p>
            <a:pPr algn="ctr" defTabSz="932133" fontAlgn="base">
              <a:spcBef>
                <a:spcPct val="0"/>
              </a:spcBef>
              <a:spcAft>
                <a:spcPct val="0"/>
              </a:spcAft>
              <a:buClr>
                <a:srgbClr val="C2C2C2">
                  <a:lumMod val="75000"/>
                </a:srgbClr>
              </a:buClr>
              <a:buSzPct val="100000"/>
            </a:pPr>
            <a:r>
              <a:rPr lang="en-US" sz="1600" dirty="0">
                <a:ln>
                  <a:solidFill>
                    <a:schemeClr val="bg1">
                      <a:alpha val="0"/>
                    </a:schemeClr>
                  </a:solidFill>
                </a:ln>
                <a:solidFill>
                  <a:schemeClr val="accent4"/>
                </a:solidFill>
                <a:latin typeface="+mj-lt"/>
                <a:ea typeface="Segoe UI" pitchFamily="34" charset="0"/>
                <a:cs typeface="Segoe UI" pitchFamily="34" charset="0"/>
              </a:rPr>
              <a:t>250,000 </a:t>
            </a:r>
            <a:r>
              <a:rPr lang="en-US" sz="1400" dirty="0">
                <a:ln>
                  <a:solidFill>
                    <a:schemeClr val="bg1">
                      <a:alpha val="0"/>
                    </a:schemeClr>
                  </a:solidFill>
                </a:ln>
                <a:ea typeface="Segoe UI" pitchFamily="34" charset="0"/>
                <a:cs typeface="Segoe UI" pitchFamily="34" charset="0"/>
              </a:rPr>
              <a:t>requests/sec</a:t>
            </a:r>
          </a:p>
        </p:txBody>
      </p:sp>
      <p:sp>
        <p:nvSpPr>
          <p:cNvPr id="105" name="Down Arrow 104"/>
          <p:cNvSpPr/>
          <p:nvPr/>
        </p:nvSpPr>
        <p:spPr bwMode="auto">
          <a:xfrm>
            <a:off x="10167420" y="4725938"/>
            <a:ext cx="152462" cy="548640"/>
          </a:xfrm>
          <a:prstGeom prst="downArrow">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73" fontAlgn="base">
              <a:spcBef>
                <a:spcPct val="0"/>
              </a:spcBef>
              <a:spcAft>
                <a:spcPct val="0"/>
              </a:spcAft>
            </a:pPr>
            <a:endParaRPr lang="en-US" sz="1600" dirty="0">
              <a:ln>
                <a:solidFill>
                  <a:schemeClr val="bg1">
                    <a:alpha val="0"/>
                  </a:schemeClr>
                </a:solidFill>
              </a:ln>
              <a:solidFill>
                <a:schemeClr val="tx1"/>
              </a:solidFill>
            </a:endParaRPr>
          </a:p>
        </p:txBody>
      </p:sp>
      <p:grpSp>
        <p:nvGrpSpPr>
          <p:cNvPr id="8" name="Group 7"/>
          <p:cNvGrpSpPr/>
          <p:nvPr/>
        </p:nvGrpSpPr>
        <p:grpSpPr>
          <a:xfrm>
            <a:off x="9428749" y="4945062"/>
            <a:ext cx="698535" cy="700707"/>
            <a:chOff x="9802778" y="5561875"/>
            <a:chExt cx="601002" cy="602871"/>
          </a:xfrm>
          <a:solidFill>
            <a:schemeClr val="tx1"/>
          </a:solidFill>
        </p:grpSpPr>
        <p:sp>
          <p:nvSpPr>
            <p:cNvPr id="107" name="Freeform 106"/>
            <p:cNvSpPr/>
            <p:nvPr/>
          </p:nvSpPr>
          <p:spPr>
            <a:xfrm flipH="1">
              <a:off x="9802778" y="5561875"/>
              <a:ext cx="322878" cy="602871"/>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02" fontAlgn="base">
                <a:spcBef>
                  <a:spcPct val="0"/>
                </a:spcBef>
                <a:spcAft>
                  <a:spcPct val="0"/>
                </a:spcAft>
                <a:defRPr/>
              </a:pPr>
              <a:endParaRPr lang="en-US" sz="1600" kern="0" dirty="0">
                <a:ln>
                  <a:solidFill>
                    <a:schemeClr val="bg1">
                      <a:alpha val="0"/>
                    </a:schemeClr>
                  </a:solidFill>
                </a:ln>
                <a:latin typeface="Segoe UI"/>
              </a:endParaRPr>
            </a:p>
          </p:txBody>
        </p:sp>
        <p:sp>
          <p:nvSpPr>
            <p:cNvPr id="108" name="Flowchart: Magnetic Disk 107"/>
            <p:cNvSpPr/>
            <p:nvPr>
              <p:custDataLst>
                <p:tags r:id="rId3"/>
              </p:custDataLst>
            </p:nvPr>
          </p:nvSpPr>
          <p:spPr>
            <a:xfrm>
              <a:off x="10150353" y="5912534"/>
              <a:ext cx="253427" cy="252212"/>
            </a:xfrm>
            <a:prstGeom prst="flowChartMagneticDisk">
              <a:avLst/>
            </a:prstGeom>
            <a:grpFill/>
            <a:ln w="12700" cap="flat" cmpd="sng" algn="ctr">
              <a:solidFill>
                <a:schemeClr val="bg1"/>
              </a:solidFill>
              <a:prstDash val="solid"/>
            </a:ln>
            <a:effectLst/>
          </p:spPr>
          <p:txBody>
            <a:bodyPr wrap="none" rtlCol="0" anchor="ctr"/>
            <a:lstStyle/>
            <a:p>
              <a:pPr algn="ctr" defTabSz="1242851">
                <a:defRPr/>
              </a:pPr>
              <a:r>
                <a:rPr lang="en-US" sz="700" kern="0" dirty="0">
                  <a:ln>
                    <a:solidFill>
                      <a:schemeClr val="bg1">
                        <a:alpha val="0"/>
                      </a:schemeClr>
                    </a:solidFill>
                  </a:ln>
                  <a:solidFill>
                    <a:schemeClr val="bg1"/>
                  </a:solidFill>
                </a:rPr>
                <a:t>OLTP</a:t>
              </a:r>
            </a:p>
          </p:txBody>
        </p:sp>
      </p:grpSp>
      <p:sp>
        <p:nvSpPr>
          <p:cNvPr id="99" name="Rectangle 98"/>
          <p:cNvSpPr/>
          <p:nvPr/>
        </p:nvSpPr>
        <p:spPr>
          <a:xfrm>
            <a:off x="8885158" y="5820276"/>
            <a:ext cx="2826003" cy="307777"/>
          </a:xfrm>
          <a:prstGeom prst="rect">
            <a:avLst/>
          </a:prstGeom>
          <a:noFill/>
        </p:spPr>
        <p:txBody>
          <a:bodyPr wrap="square" lIns="0" anchor="ctr">
            <a:spAutoFit/>
          </a:bodyPr>
          <a:lstStyle/>
          <a:p>
            <a:pPr defTabSz="932133" fontAlgn="base">
              <a:spcBef>
                <a:spcPct val="0"/>
              </a:spcBef>
              <a:spcAft>
                <a:spcPct val="0"/>
              </a:spcAft>
              <a:buClr>
                <a:srgbClr val="C2C2C2">
                  <a:lumMod val="75000"/>
                </a:srgbClr>
              </a:buClr>
              <a:buSzPct val="100000"/>
            </a:pPr>
            <a:r>
              <a:rPr lang="en-US" sz="1400" dirty="0" smtClean="0">
                <a:ln>
                  <a:solidFill>
                    <a:schemeClr val="bg1">
                      <a:alpha val="0"/>
                    </a:schemeClr>
                  </a:solidFill>
                </a:ln>
                <a:ea typeface="Segoe UI" pitchFamily="34" charset="0"/>
                <a:cs typeface="Segoe UI" pitchFamily="34" charset="0"/>
              </a:rPr>
              <a:t>SQL Server 2014 with In-Memory</a:t>
            </a:r>
            <a:endParaRPr lang="en-US" sz="1400" dirty="0">
              <a:ln>
                <a:solidFill>
                  <a:schemeClr val="bg1">
                    <a:alpha val="0"/>
                  </a:schemeClr>
                </a:solidFill>
              </a:ln>
              <a:ea typeface="Segoe UI" pitchFamily="34" charset="0"/>
              <a:cs typeface="Segoe UI" pitchFamily="34" charset="0"/>
            </a:endParaRPr>
          </a:p>
        </p:txBody>
      </p:sp>
      <p:sp>
        <p:nvSpPr>
          <p:cNvPr id="88" name="Rectangle 87"/>
          <p:cNvSpPr/>
          <p:nvPr/>
        </p:nvSpPr>
        <p:spPr>
          <a:xfrm>
            <a:off x="6330950" y="4436240"/>
            <a:ext cx="1848784" cy="307777"/>
          </a:xfrm>
          <a:prstGeom prst="rect">
            <a:avLst/>
          </a:prstGeom>
          <a:noFill/>
        </p:spPr>
        <p:txBody>
          <a:bodyPr wrap="square" lIns="0" rIns="0" anchor="ctr">
            <a:spAutoFit/>
          </a:bodyPr>
          <a:lstStyle/>
          <a:p>
            <a:pPr defTabSz="932133" fontAlgn="base">
              <a:spcBef>
                <a:spcPct val="0"/>
              </a:spcBef>
              <a:spcAft>
                <a:spcPct val="0"/>
              </a:spcAft>
              <a:buClr>
                <a:srgbClr val="C2C2C2">
                  <a:lumMod val="75000"/>
                </a:srgbClr>
              </a:buClr>
              <a:buSzPct val="100000"/>
            </a:pPr>
            <a:r>
              <a:rPr lang="en-US" sz="1400" dirty="0" smtClean="0">
                <a:ln>
                  <a:solidFill>
                    <a:schemeClr val="bg1">
                      <a:alpha val="0"/>
                    </a:schemeClr>
                  </a:solidFill>
                </a:ln>
                <a:ea typeface="Segoe UI" pitchFamily="34" charset="0"/>
                <a:cs typeface="Segoe UI" pitchFamily="34" charset="0"/>
              </a:rPr>
              <a:t>Bwin Game </a:t>
            </a:r>
            <a:r>
              <a:rPr lang="en-US" sz="1400" dirty="0">
                <a:ln>
                  <a:solidFill>
                    <a:schemeClr val="bg1">
                      <a:alpha val="0"/>
                    </a:schemeClr>
                  </a:solidFill>
                </a:ln>
                <a:ea typeface="Segoe UI" pitchFamily="34" charset="0"/>
                <a:cs typeface="Segoe UI" pitchFamily="34" charset="0"/>
              </a:rPr>
              <a:t>Application</a:t>
            </a:r>
          </a:p>
        </p:txBody>
      </p:sp>
      <p:pic>
        <p:nvPicPr>
          <p:cNvPr id="69096" name="Picture 488"/>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8170482" y="3508080"/>
            <a:ext cx="903056" cy="31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Rectangle 67"/>
          <p:cNvSpPr/>
          <p:nvPr/>
        </p:nvSpPr>
        <p:spPr>
          <a:xfrm>
            <a:off x="9321889" y="4436240"/>
            <a:ext cx="1848784" cy="307777"/>
          </a:xfrm>
          <a:prstGeom prst="rect">
            <a:avLst/>
          </a:prstGeom>
          <a:noFill/>
        </p:spPr>
        <p:txBody>
          <a:bodyPr wrap="square" lIns="0" rIns="0" anchor="ctr">
            <a:spAutoFit/>
          </a:bodyPr>
          <a:lstStyle/>
          <a:p>
            <a:pPr defTabSz="932133" fontAlgn="base">
              <a:spcBef>
                <a:spcPct val="0"/>
              </a:spcBef>
              <a:spcAft>
                <a:spcPct val="0"/>
              </a:spcAft>
              <a:buClr>
                <a:srgbClr val="C2C2C2">
                  <a:lumMod val="75000"/>
                </a:srgbClr>
              </a:buClr>
              <a:buSzPct val="100000"/>
            </a:pPr>
            <a:r>
              <a:rPr lang="en-US" sz="1400" dirty="0" smtClean="0">
                <a:ln>
                  <a:solidFill>
                    <a:schemeClr val="bg1">
                      <a:alpha val="0"/>
                    </a:schemeClr>
                  </a:solidFill>
                </a:ln>
                <a:ea typeface="Segoe UI" pitchFamily="34" charset="0"/>
                <a:cs typeface="Segoe UI" pitchFamily="34" charset="0"/>
              </a:rPr>
              <a:t>Bwin Game </a:t>
            </a:r>
            <a:r>
              <a:rPr lang="en-US" sz="1400" dirty="0">
                <a:ln>
                  <a:solidFill>
                    <a:schemeClr val="bg1">
                      <a:alpha val="0"/>
                    </a:schemeClr>
                  </a:solidFill>
                </a:ln>
                <a:ea typeface="Segoe UI" pitchFamily="34" charset="0"/>
                <a:cs typeface="Segoe UI" pitchFamily="34" charset="0"/>
              </a:rPr>
              <a:t>Application</a:t>
            </a:r>
          </a:p>
        </p:txBody>
      </p:sp>
      <p:sp>
        <p:nvSpPr>
          <p:cNvPr id="62" name="Rectangle 61"/>
          <p:cNvSpPr/>
          <p:nvPr/>
        </p:nvSpPr>
        <p:spPr bwMode="auto">
          <a:xfrm>
            <a:off x="2286002" y="3089212"/>
            <a:ext cx="32004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a:ln>
                  <a:solidFill>
                    <a:schemeClr val="bg1">
                      <a:alpha val="0"/>
                    </a:schemeClr>
                  </a:solidFill>
                </a:ln>
                <a:solidFill>
                  <a:schemeClr val="tx2"/>
                </a:solidFill>
                <a:ea typeface="Segoe UI" pitchFamily="34" charset="0"/>
                <a:cs typeface="Segoe UI" pitchFamily="34" charset="0"/>
              </a:rPr>
              <a:t>Select only highly utilized tables to be </a:t>
            </a:r>
            <a:r>
              <a:rPr lang="en-US" sz="1600" dirty="0" smtClean="0">
                <a:ln>
                  <a:solidFill>
                    <a:schemeClr val="bg1">
                      <a:alpha val="0"/>
                    </a:schemeClr>
                  </a:solidFill>
                </a:ln>
                <a:solidFill>
                  <a:schemeClr val="tx2"/>
                </a:solidFill>
                <a:ea typeface="Segoe UI" pitchFamily="34" charset="0"/>
                <a:cs typeface="Segoe UI" pitchFamily="34" charset="0"/>
              </a:rPr>
              <a:t>in-memory</a:t>
            </a:r>
          </a:p>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Optimize in-memory </a:t>
            </a:r>
            <a:r>
              <a:rPr lang="en-US" sz="1600" dirty="0">
                <a:ln>
                  <a:solidFill>
                    <a:schemeClr val="bg1">
                      <a:alpha val="0"/>
                    </a:schemeClr>
                  </a:solidFill>
                </a:ln>
                <a:solidFill>
                  <a:schemeClr val="tx2"/>
                </a:solidFill>
                <a:ea typeface="Segoe UI" pitchFamily="34" charset="0"/>
                <a:cs typeface="Segoe UI" pitchFamily="34" charset="0"/>
              </a:rPr>
              <a:t>to fit existing </a:t>
            </a:r>
            <a:r>
              <a:rPr lang="en-US" sz="1600" dirty="0" smtClean="0">
                <a:ln>
                  <a:solidFill>
                    <a:schemeClr val="bg1">
                      <a:alpha val="0"/>
                    </a:schemeClr>
                  </a:solidFill>
                </a:ln>
                <a:solidFill>
                  <a:schemeClr val="tx2"/>
                </a:solidFill>
                <a:ea typeface="Segoe UI" pitchFamily="34" charset="0"/>
                <a:cs typeface="Segoe UI" pitchFamily="34" charset="0"/>
              </a:rPr>
              <a:t>hardware </a:t>
            </a:r>
            <a:endParaRPr lang="en-US" sz="1600" dirty="0">
              <a:ln>
                <a:solidFill>
                  <a:schemeClr val="bg1">
                    <a:alpha val="0"/>
                  </a:schemeClr>
                </a:solidFill>
              </a:ln>
              <a:solidFill>
                <a:schemeClr val="tx2"/>
              </a:solidFill>
              <a:ea typeface="Segoe UI" pitchFamily="34" charset="0"/>
              <a:cs typeface="Segoe UI" pitchFamily="34" charset="0"/>
            </a:endParaRPr>
          </a:p>
        </p:txBody>
      </p:sp>
      <p:sp>
        <p:nvSpPr>
          <p:cNvPr id="63" name="Rectangle 62"/>
          <p:cNvSpPr/>
          <p:nvPr/>
        </p:nvSpPr>
        <p:spPr bwMode="auto">
          <a:xfrm>
            <a:off x="2286002" y="4841749"/>
            <a:ext cx="32004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In-memory performance across OLTP</a:t>
            </a:r>
            <a:r>
              <a:rPr lang="en-US" sz="1600" dirty="0">
                <a:ln>
                  <a:solidFill>
                    <a:schemeClr val="bg1">
                      <a:alpha val="0"/>
                    </a:schemeClr>
                  </a:solidFill>
                </a:ln>
                <a:solidFill>
                  <a:schemeClr val="tx2"/>
                </a:solidFill>
                <a:ea typeface="Segoe UI" pitchFamily="34" charset="0"/>
                <a:cs typeface="Segoe UI" pitchFamily="34" charset="0"/>
              </a:rPr>
              <a:t>, DW and </a:t>
            </a:r>
            <a:r>
              <a:rPr lang="en-US" sz="1600" dirty="0" smtClean="0">
                <a:ln>
                  <a:solidFill>
                    <a:schemeClr val="bg1">
                      <a:alpha val="0"/>
                    </a:schemeClr>
                  </a:solidFill>
                </a:ln>
                <a:solidFill>
                  <a:schemeClr val="tx2"/>
                </a:solidFill>
                <a:ea typeface="Segoe UI" pitchFamily="34" charset="0"/>
                <a:cs typeface="Segoe UI" pitchFamily="34" charset="0"/>
              </a:rPr>
              <a:t>BI</a:t>
            </a:r>
          </a:p>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All in </a:t>
            </a:r>
            <a:r>
              <a:rPr lang="en-US" sz="1600" dirty="0">
                <a:ln>
                  <a:solidFill>
                    <a:schemeClr val="bg1">
                      <a:alpha val="0"/>
                    </a:schemeClr>
                  </a:solidFill>
                </a:ln>
                <a:solidFill>
                  <a:schemeClr val="tx2"/>
                </a:solidFill>
                <a:ea typeface="Segoe UI" pitchFamily="34" charset="0"/>
                <a:cs typeface="Segoe UI" pitchFamily="34" charset="0"/>
              </a:rPr>
              <a:t>a single SKU</a:t>
            </a:r>
          </a:p>
        </p:txBody>
      </p:sp>
      <p:sp>
        <p:nvSpPr>
          <p:cNvPr id="70" name="Rectangle 69"/>
          <p:cNvSpPr/>
          <p:nvPr/>
        </p:nvSpPr>
        <p:spPr bwMode="auto">
          <a:xfrm>
            <a:off x="2286002" y="1336675"/>
            <a:ext cx="32004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On average 10x faster, without having rewrite entire app</a:t>
            </a:r>
          </a:p>
          <a:p>
            <a:pPr defTabSz="932133" fontAlgn="base">
              <a:spcAft>
                <a:spcPts val="1200"/>
              </a:spcAft>
            </a:pPr>
            <a:r>
              <a:rPr lang="en-US" sz="1600" dirty="0" smtClean="0">
                <a:ln>
                  <a:solidFill>
                    <a:schemeClr val="bg1">
                      <a:alpha val="0"/>
                    </a:schemeClr>
                  </a:solidFill>
                </a:ln>
                <a:solidFill>
                  <a:schemeClr val="tx2"/>
                </a:solidFill>
                <a:ea typeface="Segoe UI" pitchFamily="34" charset="0"/>
                <a:cs typeface="Segoe UI" pitchFamily="34" charset="0"/>
              </a:rPr>
              <a:t>Leverage </a:t>
            </a:r>
            <a:r>
              <a:rPr lang="en-US" sz="1600" dirty="0">
                <a:ln>
                  <a:solidFill>
                    <a:schemeClr val="bg1">
                      <a:alpha val="0"/>
                    </a:schemeClr>
                  </a:solidFill>
                </a:ln>
                <a:solidFill>
                  <a:schemeClr val="tx2"/>
                </a:solidFill>
                <a:ea typeface="Segoe UI" pitchFamily="34" charset="0"/>
                <a:cs typeface="Segoe UI" pitchFamily="34" charset="0"/>
              </a:rPr>
              <a:t>full SQL Server </a:t>
            </a:r>
            <a:r>
              <a:rPr lang="en-US" sz="1600" dirty="0" smtClean="0">
                <a:ln>
                  <a:solidFill>
                    <a:schemeClr val="bg1">
                      <a:alpha val="0"/>
                    </a:schemeClr>
                  </a:solidFill>
                </a:ln>
                <a:solidFill>
                  <a:schemeClr val="tx2"/>
                </a:solidFill>
                <a:ea typeface="Segoe UI" pitchFamily="34" charset="0"/>
                <a:cs typeface="Segoe UI" pitchFamily="34" charset="0"/>
              </a:rPr>
              <a:t/>
            </a:r>
            <a:br>
              <a:rPr lang="en-US" sz="1600" dirty="0" smtClean="0">
                <a:ln>
                  <a:solidFill>
                    <a:schemeClr val="bg1">
                      <a:alpha val="0"/>
                    </a:schemeClr>
                  </a:solidFill>
                </a:ln>
                <a:solidFill>
                  <a:schemeClr val="tx2"/>
                </a:solidFill>
                <a:ea typeface="Segoe UI" pitchFamily="34" charset="0"/>
                <a:cs typeface="Segoe UI" pitchFamily="34" charset="0"/>
              </a:rPr>
            </a:br>
            <a:r>
              <a:rPr lang="en-US" sz="1600" dirty="0" smtClean="0">
                <a:ln>
                  <a:solidFill>
                    <a:schemeClr val="bg1">
                      <a:alpha val="0"/>
                    </a:schemeClr>
                  </a:solidFill>
                </a:ln>
                <a:solidFill>
                  <a:schemeClr val="tx2"/>
                </a:solidFill>
                <a:ea typeface="Segoe UI" pitchFamily="34" charset="0"/>
                <a:cs typeface="Segoe UI" pitchFamily="34" charset="0"/>
              </a:rPr>
              <a:t>capabilities</a:t>
            </a:r>
            <a:endParaRPr lang="en-US" sz="1600" dirty="0">
              <a:ln>
                <a:solidFill>
                  <a:schemeClr val="bg1">
                    <a:alpha val="0"/>
                  </a:schemeClr>
                </a:solidFill>
              </a:ln>
              <a:solidFill>
                <a:schemeClr val="tx2"/>
              </a:solidFill>
              <a:ea typeface="Segoe UI" pitchFamily="34" charset="0"/>
              <a:cs typeface="Segoe UI" pitchFamily="34" charset="0"/>
            </a:endParaRPr>
          </a:p>
        </p:txBody>
      </p:sp>
      <p:sp>
        <p:nvSpPr>
          <p:cNvPr id="71" name="Rectangle 70"/>
          <p:cNvSpPr/>
          <p:nvPr/>
        </p:nvSpPr>
        <p:spPr bwMode="auto">
          <a:xfrm>
            <a:off x="457202" y="1336675"/>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Built-in</a:t>
            </a:r>
            <a:endParaRPr lang="en-US" sz="2000" dirty="0">
              <a:ln>
                <a:solidFill>
                  <a:schemeClr val="bg1">
                    <a:alpha val="0"/>
                  </a:schemeClr>
                </a:solidFill>
              </a:ln>
              <a:solidFill>
                <a:schemeClr val="tx1"/>
              </a:solidFill>
              <a:ea typeface="Segoe UI" pitchFamily="34" charset="0"/>
              <a:cs typeface="Segoe UI" pitchFamily="34" charset="0"/>
            </a:endParaRPr>
          </a:p>
        </p:txBody>
      </p:sp>
      <p:sp>
        <p:nvSpPr>
          <p:cNvPr id="72" name="Rectangle 71"/>
          <p:cNvSpPr/>
          <p:nvPr/>
        </p:nvSpPr>
        <p:spPr bwMode="auto">
          <a:xfrm>
            <a:off x="457202" y="3089212"/>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Flexible</a:t>
            </a:r>
            <a:endParaRPr lang="en-US" sz="2000" dirty="0">
              <a:ln>
                <a:solidFill>
                  <a:schemeClr val="bg1">
                    <a:alpha val="0"/>
                  </a:schemeClr>
                </a:solidFill>
              </a:ln>
              <a:solidFill>
                <a:schemeClr val="tx1"/>
              </a:solidFill>
              <a:ea typeface="Segoe UI" pitchFamily="34" charset="0"/>
              <a:cs typeface="Segoe UI" pitchFamily="34" charset="0"/>
            </a:endParaRPr>
          </a:p>
        </p:txBody>
      </p:sp>
      <p:sp>
        <p:nvSpPr>
          <p:cNvPr id="73" name="Rectangle 72"/>
          <p:cNvSpPr/>
          <p:nvPr/>
        </p:nvSpPr>
        <p:spPr bwMode="auto">
          <a:xfrm>
            <a:off x="457202" y="4841749"/>
            <a:ext cx="1828800" cy="166420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0" tIns="45715" rIns="91430" bIns="45715" numCol="1" spcCol="0" rtlCol="0" fromWordArt="0" anchor="t" anchorCtr="0" forceAA="0" compatLnSpc="1">
            <a:prstTxWarp prst="textNoShape">
              <a:avLst/>
            </a:prstTxWarp>
            <a:noAutofit/>
          </a:bodyPr>
          <a:lstStyle/>
          <a:p>
            <a:pPr defTabSz="932133" fontAlgn="base">
              <a:spcBef>
                <a:spcPct val="0"/>
              </a:spcBef>
              <a:spcAft>
                <a:spcPct val="0"/>
              </a:spcAft>
            </a:pPr>
            <a:r>
              <a:rPr lang="en-US" sz="2000" dirty="0" smtClean="0">
                <a:ln>
                  <a:solidFill>
                    <a:schemeClr val="bg1">
                      <a:alpha val="0"/>
                    </a:schemeClr>
                  </a:solidFill>
                </a:ln>
                <a:solidFill>
                  <a:schemeClr val="tx1"/>
                </a:solidFill>
                <a:ea typeface="Segoe UI" pitchFamily="34" charset="0"/>
                <a:cs typeface="Segoe UI" pitchFamily="34" charset="0"/>
              </a:rPr>
              <a:t>Spans All </a:t>
            </a:r>
            <a:r>
              <a:rPr lang="en-US" sz="2000" dirty="0">
                <a:ln>
                  <a:solidFill>
                    <a:schemeClr val="bg1">
                      <a:alpha val="0"/>
                    </a:schemeClr>
                  </a:solidFill>
                </a:ln>
                <a:solidFill>
                  <a:schemeClr val="tx1"/>
                </a:solidFill>
                <a:ea typeface="Segoe UI" pitchFamily="34" charset="0"/>
                <a:cs typeface="Segoe UI" pitchFamily="34" charset="0"/>
              </a:rPr>
              <a:t>Workloads</a:t>
            </a:r>
          </a:p>
        </p:txBody>
      </p:sp>
      <p:grpSp>
        <p:nvGrpSpPr>
          <p:cNvPr id="74" name="Group 73"/>
          <p:cNvGrpSpPr/>
          <p:nvPr/>
        </p:nvGrpSpPr>
        <p:grpSpPr>
          <a:xfrm>
            <a:off x="1614453" y="4099502"/>
            <a:ext cx="469520" cy="460163"/>
            <a:chOff x="2853690" y="2183383"/>
            <a:chExt cx="3152775" cy="3089945"/>
          </a:xfrm>
          <a:solidFill>
            <a:schemeClr val="tx1"/>
          </a:solidFill>
        </p:grpSpPr>
        <p:sp>
          <p:nvSpPr>
            <p:cNvPr id="75" name="Freeform 74"/>
            <p:cNvSpPr/>
            <p:nvPr/>
          </p:nvSpPr>
          <p:spPr bwMode="auto">
            <a:xfrm>
              <a:off x="2853690" y="2183383"/>
              <a:ext cx="3152775" cy="1740917"/>
            </a:xfrm>
            <a:custGeom>
              <a:avLst/>
              <a:gdLst>
                <a:gd name="connsiteX0" fmla="*/ 2338388 w 3133725"/>
                <a:gd name="connsiteY0" fmla="*/ 614363 h 1600200"/>
                <a:gd name="connsiteX1" fmla="*/ 2047875 w 3133725"/>
                <a:gd name="connsiteY1" fmla="*/ 909638 h 1600200"/>
                <a:gd name="connsiteX2" fmla="*/ 3133725 w 3133725"/>
                <a:gd name="connsiteY2" fmla="*/ 1066800 h 1600200"/>
                <a:gd name="connsiteX3" fmla="*/ 2981325 w 3133725"/>
                <a:gd name="connsiteY3" fmla="*/ 0 h 1600200"/>
                <a:gd name="connsiteX4" fmla="*/ 2657475 w 3133725"/>
                <a:gd name="connsiteY4" fmla="*/ 314325 h 1600200"/>
                <a:gd name="connsiteX5" fmla="*/ 0 w 3133725"/>
                <a:gd name="connsiteY5" fmla="*/ 1533525 h 1600200"/>
                <a:gd name="connsiteX6" fmla="*/ 452438 w 3133725"/>
                <a:gd name="connsiteY6" fmla="*/ 1600200 h 1600200"/>
                <a:gd name="connsiteX7" fmla="*/ 2338388 w 3133725"/>
                <a:gd name="connsiteY7" fmla="*/ 614363 h 1600200"/>
                <a:gd name="connsiteX0" fmla="*/ 2338388 w 3133725"/>
                <a:gd name="connsiteY0" fmla="*/ 614363 h 1600200"/>
                <a:gd name="connsiteX1" fmla="*/ 2047875 w 3133725"/>
                <a:gd name="connsiteY1" fmla="*/ 909638 h 1600200"/>
                <a:gd name="connsiteX2" fmla="*/ 3133725 w 3133725"/>
                <a:gd name="connsiteY2" fmla="*/ 1066800 h 1600200"/>
                <a:gd name="connsiteX3" fmla="*/ 2981325 w 3133725"/>
                <a:gd name="connsiteY3" fmla="*/ 0 h 1600200"/>
                <a:gd name="connsiteX4" fmla="*/ 2657475 w 3133725"/>
                <a:gd name="connsiteY4" fmla="*/ 314325 h 1600200"/>
                <a:gd name="connsiteX5" fmla="*/ 0 w 3133725"/>
                <a:gd name="connsiteY5" fmla="*/ 1533525 h 1600200"/>
                <a:gd name="connsiteX6" fmla="*/ 452438 w 3133725"/>
                <a:gd name="connsiteY6" fmla="*/ 1600200 h 1600200"/>
                <a:gd name="connsiteX7" fmla="*/ 2338388 w 3133725"/>
                <a:gd name="connsiteY7" fmla="*/ 614363 h 1600200"/>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59751 h 1745588"/>
                <a:gd name="connsiteX1" fmla="*/ 2047875 w 3133725"/>
                <a:gd name="connsiteY1" fmla="*/ 1055026 h 1745588"/>
                <a:gd name="connsiteX2" fmla="*/ 3133725 w 3133725"/>
                <a:gd name="connsiteY2" fmla="*/ 1212188 h 1745588"/>
                <a:gd name="connsiteX3" fmla="*/ 2981325 w 3133725"/>
                <a:gd name="connsiteY3" fmla="*/ 145388 h 1745588"/>
                <a:gd name="connsiteX4" fmla="*/ 2657475 w 3133725"/>
                <a:gd name="connsiteY4" fmla="*/ 459713 h 1745588"/>
                <a:gd name="connsiteX5" fmla="*/ 0 w 3133725"/>
                <a:gd name="connsiteY5" fmla="*/ 1678913 h 1745588"/>
                <a:gd name="connsiteX6" fmla="*/ 452438 w 3133725"/>
                <a:gd name="connsiteY6" fmla="*/ 1745588 h 1745588"/>
                <a:gd name="connsiteX7" fmla="*/ 2338388 w 3133725"/>
                <a:gd name="connsiteY7" fmla="*/ 759751 h 1745588"/>
                <a:gd name="connsiteX0" fmla="*/ 2352676 w 3133725"/>
                <a:gd name="connsiteY0" fmla="*/ 769276 h 1745588"/>
                <a:gd name="connsiteX1" fmla="*/ 2047875 w 3133725"/>
                <a:gd name="connsiteY1" fmla="*/ 1055026 h 1745588"/>
                <a:gd name="connsiteX2" fmla="*/ 3133725 w 3133725"/>
                <a:gd name="connsiteY2" fmla="*/ 1212188 h 1745588"/>
                <a:gd name="connsiteX3" fmla="*/ 2981325 w 3133725"/>
                <a:gd name="connsiteY3" fmla="*/ 145388 h 1745588"/>
                <a:gd name="connsiteX4" fmla="*/ 2657475 w 3133725"/>
                <a:gd name="connsiteY4" fmla="*/ 459713 h 1745588"/>
                <a:gd name="connsiteX5" fmla="*/ 0 w 3133725"/>
                <a:gd name="connsiteY5" fmla="*/ 1678913 h 1745588"/>
                <a:gd name="connsiteX6" fmla="*/ 452438 w 3133725"/>
                <a:gd name="connsiteY6" fmla="*/ 1745588 h 1745588"/>
                <a:gd name="connsiteX7" fmla="*/ 2352676 w 3133725"/>
                <a:gd name="connsiteY7" fmla="*/ 769276 h 1745588"/>
                <a:gd name="connsiteX0" fmla="*/ 2352676 w 3133725"/>
                <a:gd name="connsiteY0" fmla="*/ 747891 h 1724203"/>
                <a:gd name="connsiteX1" fmla="*/ 2047875 w 3133725"/>
                <a:gd name="connsiteY1" fmla="*/ 1033641 h 1724203"/>
                <a:gd name="connsiteX2" fmla="*/ 3133725 w 3133725"/>
                <a:gd name="connsiteY2" fmla="*/ 1190803 h 1724203"/>
                <a:gd name="connsiteX3" fmla="*/ 2981325 w 3133725"/>
                <a:gd name="connsiteY3" fmla="*/ 124003 h 1724203"/>
                <a:gd name="connsiteX4" fmla="*/ 2657475 w 3133725"/>
                <a:gd name="connsiteY4" fmla="*/ 438328 h 1724203"/>
                <a:gd name="connsiteX5" fmla="*/ 0 w 3133725"/>
                <a:gd name="connsiteY5" fmla="*/ 1657528 h 1724203"/>
                <a:gd name="connsiteX6" fmla="*/ 452438 w 3133725"/>
                <a:gd name="connsiteY6" fmla="*/ 1724203 h 1724203"/>
                <a:gd name="connsiteX7" fmla="*/ 2352676 w 3133725"/>
                <a:gd name="connsiteY7" fmla="*/ 747891 h 1724203"/>
                <a:gd name="connsiteX0" fmla="*/ 2371726 w 3152775"/>
                <a:gd name="connsiteY0" fmla="*/ 746169 h 1722481"/>
                <a:gd name="connsiteX1" fmla="*/ 2066925 w 3152775"/>
                <a:gd name="connsiteY1" fmla="*/ 1031919 h 1722481"/>
                <a:gd name="connsiteX2" fmla="*/ 3152775 w 3152775"/>
                <a:gd name="connsiteY2" fmla="*/ 1189081 h 1722481"/>
                <a:gd name="connsiteX3" fmla="*/ 3000375 w 3152775"/>
                <a:gd name="connsiteY3" fmla="*/ 122281 h 1722481"/>
                <a:gd name="connsiteX4" fmla="*/ 2676525 w 3152775"/>
                <a:gd name="connsiteY4" fmla="*/ 436606 h 1722481"/>
                <a:gd name="connsiteX5" fmla="*/ 0 w 3152775"/>
                <a:gd name="connsiteY5" fmla="*/ 1660568 h 1722481"/>
                <a:gd name="connsiteX6" fmla="*/ 471488 w 3152775"/>
                <a:gd name="connsiteY6" fmla="*/ 1722481 h 1722481"/>
                <a:gd name="connsiteX7" fmla="*/ 2371726 w 3152775"/>
                <a:gd name="connsiteY7" fmla="*/ 746169 h 1722481"/>
                <a:gd name="connsiteX0" fmla="*/ 2371726 w 3152775"/>
                <a:gd name="connsiteY0" fmla="*/ 764605 h 1740917"/>
                <a:gd name="connsiteX1" fmla="*/ 2066925 w 3152775"/>
                <a:gd name="connsiteY1" fmla="*/ 1050355 h 1740917"/>
                <a:gd name="connsiteX2" fmla="*/ 3152775 w 3152775"/>
                <a:gd name="connsiteY2" fmla="*/ 1207517 h 1740917"/>
                <a:gd name="connsiteX3" fmla="*/ 3000375 w 3152775"/>
                <a:gd name="connsiteY3" fmla="*/ 140717 h 1740917"/>
                <a:gd name="connsiteX4" fmla="*/ 2676525 w 3152775"/>
                <a:gd name="connsiteY4" fmla="*/ 455042 h 1740917"/>
                <a:gd name="connsiteX5" fmla="*/ 0 w 3152775"/>
                <a:gd name="connsiteY5" fmla="*/ 1679004 h 1740917"/>
                <a:gd name="connsiteX6" fmla="*/ 471488 w 3152775"/>
                <a:gd name="connsiteY6" fmla="*/ 1740917 h 1740917"/>
                <a:gd name="connsiteX7" fmla="*/ 2371726 w 3152775"/>
                <a:gd name="connsiteY7" fmla="*/ 764605 h 174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775" h="1740917">
                  <a:moveTo>
                    <a:pt x="2371726" y="764605"/>
                  </a:moveTo>
                  <a:lnTo>
                    <a:pt x="2066925" y="1050355"/>
                  </a:lnTo>
                  <a:lnTo>
                    <a:pt x="3152775" y="1207517"/>
                  </a:lnTo>
                  <a:lnTo>
                    <a:pt x="3000375" y="140717"/>
                  </a:lnTo>
                  <a:lnTo>
                    <a:pt x="2676525" y="455042"/>
                  </a:lnTo>
                  <a:cubicBezTo>
                    <a:pt x="2252662" y="-191070"/>
                    <a:pt x="109538" y="-427608"/>
                    <a:pt x="0" y="1679004"/>
                  </a:cubicBezTo>
                  <a:lnTo>
                    <a:pt x="471488" y="1740917"/>
                  </a:lnTo>
                  <a:cubicBezTo>
                    <a:pt x="381001" y="99443"/>
                    <a:pt x="2185989" y="339154"/>
                    <a:pt x="2371726" y="764605"/>
                  </a:cubicBezTo>
                  <a:close/>
                </a:path>
              </a:pathLst>
            </a:cu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4302" eaLnBrk="0" fontAlgn="base" hangingPunct="0">
                <a:spcBef>
                  <a:spcPct val="0"/>
                </a:spcBef>
                <a:spcAft>
                  <a:spcPct val="0"/>
                </a:spcAft>
              </a:pPr>
              <a:endParaRPr lang="en-US" dirty="0">
                <a:ln>
                  <a:solidFill>
                    <a:schemeClr val="bg1">
                      <a:alpha val="0"/>
                    </a:schemeClr>
                  </a:solidFill>
                </a:ln>
                <a:latin typeface="Segoe UI"/>
                <a:sym typeface="Segoe UI"/>
              </a:endParaRPr>
            </a:p>
          </p:txBody>
        </p:sp>
        <p:sp>
          <p:nvSpPr>
            <p:cNvPr id="76" name="Freeform 75"/>
            <p:cNvSpPr/>
            <p:nvPr/>
          </p:nvSpPr>
          <p:spPr bwMode="auto">
            <a:xfrm rot="10800000">
              <a:off x="2853690" y="3532411"/>
              <a:ext cx="3152775" cy="1740917"/>
            </a:xfrm>
            <a:custGeom>
              <a:avLst/>
              <a:gdLst>
                <a:gd name="connsiteX0" fmla="*/ 2338388 w 3133725"/>
                <a:gd name="connsiteY0" fmla="*/ 614363 h 1600200"/>
                <a:gd name="connsiteX1" fmla="*/ 2047875 w 3133725"/>
                <a:gd name="connsiteY1" fmla="*/ 909638 h 1600200"/>
                <a:gd name="connsiteX2" fmla="*/ 3133725 w 3133725"/>
                <a:gd name="connsiteY2" fmla="*/ 1066800 h 1600200"/>
                <a:gd name="connsiteX3" fmla="*/ 2981325 w 3133725"/>
                <a:gd name="connsiteY3" fmla="*/ 0 h 1600200"/>
                <a:gd name="connsiteX4" fmla="*/ 2657475 w 3133725"/>
                <a:gd name="connsiteY4" fmla="*/ 314325 h 1600200"/>
                <a:gd name="connsiteX5" fmla="*/ 0 w 3133725"/>
                <a:gd name="connsiteY5" fmla="*/ 1533525 h 1600200"/>
                <a:gd name="connsiteX6" fmla="*/ 452438 w 3133725"/>
                <a:gd name="connsiteY6" fmla="*/ 1600200 h 1600200"/>
                <a:gd name="connsiteX7" fmla="*/ 2338388 w 3133725"/>
                <a:gd name="connsiteY7" fmla="*/ 614363 h 1600200"/>
                <a:gd name="connsiteX0" fmla="*/ 2338388 w 3133725"/>
                <a:gd name="connsiteY0" fmla="*/ 614363 h 1600200"/>
                <a:gd name="connsiteX1" fmla="*/ 2047875 w 3133725"/>
                <a:gd name="connsiteY1" fmla="*/ 909638 h 1600200"/>
                <a:gd name="connsiteX2" fmla="*/ 3133725 w 3133725"/>
                <a:gd name="connsiteY2" fmla="*/ 1066800 h 1600200"/>
                <a:gd name="connsiteX3" fmla="*/ 2981325 w 3133725"/>
                <a:gd name="connsiteY3" fmla="*/ 0 h 1600200"/>
                <a:gd name="connsiteX4" fmla="*/ 2657475 w 3133725"/>
                <a:gd name="connsiteY4" fmla="*/ 314325 h 1600200"/>
                <a:gd name="connsiteX5" fmla="*/ 0 w 3133725"/>
                <a:gd name="connsiteY5" fmla="*/ 1533525 h 1600200"/>
                <a:gd name="connsiteX6" fmla="*/ 452438 w 3133725"/>
                <a:gd name="connsiteY6" fmla="*/ 1600200 h 1600200"/>
                <a:gd name="connsiteX7" fmla="*/ 2338388 w 3133725"/>
                <a:gd name="connsiteY7" fmla="*/ 614363 h 1600200"/>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35487 h 1721324"/>
                <a:gd name="connsiteX1" fmla="*/ 2047875 w 3133725"/>
                <a:gd name="connsiteY1" fmla="*/ 1030762 h 1721324"/>
                <a:gd name="connsiteX2" fmla="*/ 3133725 w 3133725"/>
                <a:gd name="connsiteY2" fmla="*/ 1187924 h 1721324"/>
                <a:gd name="connsiteX3" fmla="*/ 2981325 w 3133725"/>
                <a:gd name="connsiteY3" fmla="*/ 121124 h 1721324"/>
                <a:gd name="connsiteX4" fmla="*/ 2657475 w 3133725"/>
                <a:gd name="connsiteY4" fmla="*/ 435449 h 1721324"/>
                <a:gd name="connsiteX5" fmla="*/ 0 w 3133725"/>
                <a:gd name="connsiteY5" fmla="*/ 1654649 h 1721324"/>
                <a:gd name="connsiteX6" fmla="*/ 452438 w 3133725"/>
                <a:gd name="connsiteY6" fmla="*/ 1721324 h 1721324"/>
                <a:gd name="connsiteX7" fmla="*/ 2338388 w 3133725"/>
                <a:gd name="connsiteY7" fmla="*/ 735487 h 1721324"/>
                <a:gd name="connsiteX0" fmla="*/ 2338388 w 3133725"/>
                <a:gd name="connsiteY0" fmla="*/ 759751 h 1745588"/>
                <a:gd name="connsiteX1" fmla="*/ 2047875 w 3133725"/>
                <a:gd name="connsiteY1" fmla="*/ 1055026 h 1745588"/>
                <a:gd name="connsiteX2" fmla="*/ 3133725 w 3133725"/>
                <a:gd name="connsiteY2" fmla="*/ 1212188 h 1745588"/>
                <a:gd name="connsiteX3" fmla="*/ 2981325 w 3133725"/>
                <a:gd name="connsiteY3" fmla="*/ 145388 h 1745588"/>
                <a:gd name="connsiteX4" fmla="*/ 2657475 w 3133725"/>
                <a:gd name="connsiteY4" fmla="*/ 459713 h 1745588"/>
                <a:gd name="connsiteX5" fmla="*/ 0 w 3133725"/>
                <a:gd name="connsiteY5" fmla="*/ 1678913 h 1745588"/>
                <a:gd name="connsiteX6" fmla="*/ 452438 w 3133725"/>
                <a:gd name="connsiteY6" fmla="*/ 1745588 h 1745588"/>
                <a:gd name="connsiteX7" fmla="*/ 2338388 w 3133725"/>
                <a:gd name="connsiteY7" fmla="*/ 759751 h 1745588"/>
                <a:gd name="connsiteX0" fmla="*/ 2352676 w 3133725"/>
                <a:gd name="connsiteY0" fmla="*/ 769276 h 1745588"/>
                <a:gd name="connsiteX1" fmla="*/ 2047875 w 3133725"/>
                <a:gd name="connsiteY1" fmla="*/ 1055026 h 1745588"/>
                <a:gd name="connsiteX2" fmla="*/ 3133725 w 3133725"/>
                <a:gd name="connsiteY2" fmla="*/ 1212188 h 1745588"/>
                <a:gd name="connsiteX3" fmla="*/ 2981325 w 3133725"/>
                <a:gd name="connsiteY3" fmla="*/ 145388 h 1745588"/>
                <a:gd name="connsiteX4" fmla="*/ 2657475 w 3133725"/>
                <a:gd name="connsiteY4" fmla="*/ 459713 h 1745588"/>
                <a:gd name="connsiteX5" fmla="*/ 0 w 3133725"/>
                <a:gd name="connsiteY5" fmla="*/ 1678913 h 1745588"/>
                <a:gd name="connsiteX6" fmla="*/ 452438 w 3133725"/>
                <a:gd name="connsiteY6" fmla="*/ 1745588 h 1745588"/>
                <a:gd name="connsiteX7" fmla="*/ 2352676 w 3133725"/>
                <a:gd name="connsiteY7" fmla="*/ 769276 h 1745588"/>
                <a:gd name="connsiteX0" fmla="*/ 2352676 w 3133725"/>
                <a:gd name="connsiteY0" fmla="*/ 747891 h 1724203"/>
                <a:gd name="connsiteX1" fmla="*/ 2047875 w 3133725"/>
                <a:gd name="connsiteY1" fmla="*/ 1033641 h 1724203"/>
                <a:gd name="connsiteX2" fmla="*/ 3133725 w 3133725"/>
                <a:gd name="connsiteY2" fmla="*/ 1190803 h 1724203"/>
                <a:gd name="connsiteX3" fmla="*/ 2981325 w 3133725"/>
                <a:gd name="connsiteY3" fmla="*/ 124003 h 1724203"/>
                <a:gd name="connsiteX4" fmla="*/ 2657475 w 3133725"/>
                <a:gd name="connsiteY4" fmla="*/ 438328 h 1724203"/>
                <a:gd name="connsiteX5" fmla="*/ 0 w 3133725"/>
                <a:gd name="connsiteY5" fmla="*/ 1657528 h 1724203"/>
                <a:gd name="connsiteX6" fmla="*/ 452438 w 3133725"/>
                <a:gd name="connsiteY6" fmla="*/ 1724203 h 1724203"/>
                <a:gd name="connsiteX7" fmla="*/ 2352676 w 3133725"/>
                <a:gd name="connsiteY7" fmla="*/ 747891 h 1724203"/>
                <a:gd name="connsiteX0" fmla="*/ 2371726 w 3152775"/>
                <a:gd name="connsiteY0" fmla="*/ 746169 h 1722481"/>
                <a:gd name="connsiteX1" fmla="*/ 2066925 w 3152775"/>
                <a:gd name="connsiteY1" fmla="*/ 1031919 h 1722481"/>
                <a:gd name="connsiteX2" fmla="*/ 3152775 w 3152775"/>
                <a:gd name="connsiteY2" fmla="*/ 1189081 h 1722481"/>
                <a:gd name="connsiteX3" fmla="*/ 3000375 w 3152775"/>
                <a:gd name="connsiteY3" fmla="*/ 122281 h 1722481"/>
                <a:gd name="connsiteX4" fmla="*/ 2676525 w 3152775"/>
                <a:gd name="connsiteY4" fmla="*/ 436606 h 1722481"/>
                <a:gd name="connsiteX5" fmla="*/ 0 w 3152775"/>
                <a:gd name="connsiteY5" fmla="*/ 1660568 h 1722481"/>
                <a:gd name="connsiteX6" fmla="*/ 471488 w 3152775"/>
                <a:gd name="connsiteY6" fmla="*/ 1722481 h 1722481"/>
                <a:gd name="connsiteX7" fmla="*/ 2371726 w 3152775"/>
                <a:gd name="connsiteY7" fmla="*/ 746169 h 1722481"/>
                <a:gd name="connsiteX0" fmla="*/ 2371726 w 3152775"/>
                <a:gd name="connsiteY0" fmla="*/ 764605 h 1740917"/>
                <a:gd name="connsiteX1" fmla="*/ 2066925 w 3152775"/>
                <a:gd name="connsiteY1" fmla="*/ 1050355 h 1740917"/>
                <a:gd name="connsiteX2" fmla="*/ 3152775 w 3152775"/>
                <a:gd name="connsiteY2" fmla="*/ 1207517 h 1740917"/>
                <a:gd name="connsiteX3" fmla="*/ 3000375 w 3152775"/>
                <a:gd name="connsiteY3" fmla="*/ 140717 h 1740917"/>
                <a:gd name="connsiteX4" fmla="*/ 2676525 w 3152775"/>
                <a:gd name="connsiteY4" fmla="*/ 455042 h 1740917"/>
                <a:gd name="connsiteX5" fmla="*/ 0 w 3152775"/>
                <a:gd name="connsiteY5" fmla="*/ 1679004 h 1740917"/>
                <a:gd name="connsiteX6" fmla="*/ 471488 w 3152775"/>
                <a:gd name="connsiteY6" fmla="*/ 1740917 h 1740917"/>
                <a:gd name="connsiteX7" fmla="*/ 2371726 w 3152775"/>
                <a:gd name="connsiteY7" fmla="*/ 764605 h 174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775" h="1740917">
                  <a:moveTo>
                    <a:pt x="2371726" y="764605"/>
                  </a:moveTo>
                  <a:lnTo>
                    <a:pt x="2066925" y="1050355"/>
                  </a:lnTo>
                  <a:lnTo>
                    <a:pt x="3152775" y="1207517"/>
                  </a:lnTo>
                  <a:lnTo>
                    <a:pt x="3000375" y="140717"/>
                  </a:lnTo>
                  <a:lnTo>
                    <a:pt x="2676525" y="455042"/>
                  </a:lnTo>
                  <a:cubicBezTo>
                    <a:pt x="2252662" y="-191070"/>
                    <a:pt x="109538" y="-427608"/>
                    <a:pt x="0" y="1679004"/>
                  </a:cubicBezTo>
                  <a:lnTo>
                    <a:pt x="471488" y="1740917"/>
                  </a:lnTo>
                  <a:cubicBezTo>
                    <a:pt x="381001" y="99443"/>
                    <a:pt x="2185989" y="339154"/>
                    <a:pt x="2371726" y="764605"/>
                  </a:cubicBezTo>
                  <a:close/>
                </a:path>
              </a:pathLst>
            </a:cu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4302" eaLnBrk="0" fontAlgn="base" hangingPunct="0">
                <a:spcBef>
                  <a:spcPct val="0"/>
                </a:spcBef>
                <a:spcAft>
                  <a:spcPct val="0"/>
                </a:spcAft>
              </a:pPr>
              <a:endParaRPr lang="en-US" dirty="0">
                <a:ln>
                  <a:solidFill>
                    <a:schemeClr val="bg1">
                      <a:alpha val="0"/>
                    </a:schemeClr>
                  </a:solidFill>
                </a:ln>
                <a:latin typeface="Segoe UI"/>
                <a:sym typeface="Segoe UI"/>
              </a:endParaRPr>
            </a:p>
          </p:txBody>
        </p:sp>
      </p:grpSp>
      <p:pic>
        <p:nvPicPr>
          <p:cNvPr id="77" name="Picture 4" descr="\\MAGNUM\Projects\Microsoft\Cloud Power FY12\Design\ICONS_PNG\Check_mark.png"/>
          <p:cNvPicPr>
            <a:picLocks noChangeAspect="1" noChangeArrowheads="1"/>
          </p:cNvPicPr>
          <p:nvPr/>
        </p:nvPicPr>
        <p:blipFill>
          <a:blip r:embed="rId10" cstate="email">
            <a:lum bright="100000"/>
            <a:extLst>
              <a:ext uri="{28A0092B-C50C-407E-A947-70E740481C1C}">
                <a14:useLocalDpi xmlns:a14="http://schemas.microsoft.com/office/drawing/2010/main"/>
              </a:ext>
            </a:extLst>
          </a:blip>
          <a:srcRect/>
          <a:stretch>
            <a:fillRect/>
          </a:stretch>
        </p:blipFill>
        <p:spPr bwMode="auto">
          <a:xfrm>
            <a:off x="1546082" y="2203449"/>
            <a:ext cx="634258" cy="634258"/>
          </a:xfrm>
          <a:prstGeom prst="rect">
            <a:avLst/>
          </a:prstGeom>
          <a:noFill/>
          <a:ln>
            <a:solidFill>
              <a:schemeClr val="tx1"/>
            </a:solidFill>
          </a:ln>
        </p:spPr>
      </p:pic>
      <p:grpSp>
        <p:nvGrpSpPr>
          <p:cNvPr id="78" name="Group 77"/>
          <p:cNvGrpSpPr/>
          <p:nvPr/>
        </p:nvGrpSpPr>
        <p:grpSpPr>
          <a:xfrm>
            <a:off x="1548266" y="5823154"/>
            <a:ext cx="632416" cy="502387"/>
            <a:chOff x="7540795" y="3461097"/>
            <a:chExt cx="820539" cy="651831"/>
          </a:xfrm>
          <a:solidFill>
            <a:schemeClr val="tx1"/>
          </a:solidFill>
        </p:grpSpPr>
        <p:grpSp>
          <p:nvGrpSpPr>
            <p:cNvPr id="79" name="Group 78"/>
            <p:cNvGrpSpPr/>
            <p:nvPr/>
          </p:nvGrpSpPr>
          <p:grpSpPr>
            <a:xfrm rot="10800000">
              <a:off x="7540795" y="3813067"/>
              <a:ext cx="568902" cy="299861"/>
              <a:chOff x="7792432" y="2907854"/>
              <a:chExt cx="568902" cy="299861"/>
            </a:xfrm>
            <a:grpFill/>
          </p:grpSpPr>
          <p:sp>
            <p:nvSpPr>
              <p:cNvPr id="89" name="Freeform 8"/>
              <p:cNvSpPr>
                <a:spLocks/>
              </p:cNvSpPr>
              <p:nvPr/>
            </p:nvSpPr>
            <p:spPr bwMode="auto">
              <a:xfrm>
                <a:off x="8055009" y="2907854"/>
                <a:ext cx="306325" cy="299861"/>
              </a:xfrm>
              <a:custGeom>
                <a:avLst/>
                <a:gdLst>
                  <a:gd name="T0" fmla="*/ 100 w 100"/>
                  <a:gd name="T1" fmla="*/ 0 h 98"/>
                  <a:gd name="T2" fmla="*/ 16 w 100"/>
                  <a:gd name="T3" fmla="*/ 13 h 98"/>
                  <a:gd name="T4" fmla="*/ 41 w 100"/>
                  <a:gd name="T5" fmla="*/ 39 h 98"/>
                  <a:gd name="T6" fmla="*/ 41 w 100"/>
                  <a:gd name="T7" fmla="*/ 39 h 98"/>
                  <a:gd name="T8" fmla="*/ 6 w 100"/>
                  <a:gd name="T9" fmla="*/ 75 h 98"/>
                  <a:gd name="T10" fmla="*/ 6 w 100"/>
                  <a:gd name="T11" fmla="*/ 94 h 98"/>
                  <a:gd name="T12" fmla="*/ 16 w 100"/>
                  <a:gd name="T13" fmla="*/ 98 h 98"/>
                  <a:gd name="T14" fmla="*/ 25 w 100"/>
                  <a:gd name="T15" fmla="*/ 94 h 98"/>
                  <a:gd name="T16" fmla="*/ 61 w 100"/>
                  <a:gd name="T17" fmla="*/ 59 h 98"/>
                  <a:gd name="T18" fmla="*/ 61 w 100"/>
                  <a:gd name="T19" fmla="*/ 59 h 98"/>
                  <a:gd name="T20" fmla="*/ 87 w 100"/>
                  <a:gd name="T21" fmla="*/ 84 h 98"/>
                  <a:gd name="T22" fmla="*/ 100 w 100"/>
                  <a:gd name="T2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98">
                    <a:moveTo>
                      <a:pt x="100" y="0"/>
                    </a:moveTo>
                    <a:cubicBezTo>
                      <a:pt x="16" y="13"/>
                      <a:pt x="16" y="13"/>
                      <a:pt x="16" y="13"/>
                    </a:cubicBezTo>
                    <a:cubicBezTo>
                      <a:pt x="41" y="39"/>
                      <a:pt x="41" y="39"/>
                      <a:pt x="41" y="39"/>
                    </a:cubicBezTo>
                    <a:cubicBezTo>
                      <a:pt x="41" y="39"/>
                      <a:pt x="41" y="39"/>
                      <a:pt x="41" y="39"/>
                    </a:cubicBezTo>
                    <a:cubicBezTo>
                      <a:pt x="6" y="75"/>
                      <a:pt x="6" y="75"/>
                      <a:pt x="6" y="75"/>
                    </a:cubicBezTo>
                    <a:cubicBezTo>
                      <a:pt x="0" y="80"/>
                      <a:pt x="0" y="89"/>
                      <a:pt x="6" y="94"/>
                    </a:cubicBezTo>
                    <a:cubicBezTo>
                      <a:pt x="8" y="97"/>
                      <a:pt x="12" y="98"/>
                      <a:pt x="16" y="98"/>
                    </a:cubicBezTo>
                    <a:cubicBezTo>
                      <a:pt x="19" y="98"/>
                      <a:pt x="23" y="97"/>
                      <a:pt x="25" y="94"/>
                    </a:cubicBezTo>
                    <a:cubicBezTo>
                      <a:pt x="61" y="59"/>
                      <a:pt x="61" y="59"/>
                      <a:pt x="61" y="59"/>
                    </a:cubicBezTo>
                    <a:cubicBezTo>
                      <a:pt x="61" y="59"/>
                      <a:pt x="61" y="59"/>
                      <a:pt x="61" y="59"/>
                    </a:cubicBezTo>
                    <a:cubicBezTo>
                      <a:pt x="87" y="84"/>
                      <a:pt x="87" y="84"/>
                      <a:pt x="87" y="84"/>
                    </a:cubicBezTo>
                    <a:lnTo>
                      <a:pt x="100" y="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Rectangle 9"/>
              <p:cNvSpPr>
                <a:spLocks noChangeArrowheads="1"/>
              </p:cNvSpPr>
              <p:nvPr/>
            </p:nvSpPr>
            <p:spPr bwMode="auto">
              <a:xfrm>
                <a:off x="7891463" y="3122410"/>
                <a:ext cx="212661" cy="8530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Rectangle 9"/>
              <p:cNvSpPr>
                <a:spLocks noChangeArrowheads="1"/>
              </p:cNvSpPr>
              <p:nvPr/>
            </p:nvSpPr>
            <p:spPr bwMode="auto">
              <a:xfrm>
                <a:off x="7792432" y="3122410"/>
                <a:ext cx="27432" cy="8530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0" name="Rectangle 9"/>
              <p:cNvSpPr>
                <a:spLocks noChangeArrowheads="1"/>
              </p:cNvSpPr>
              <p:nvPr/>
            </p:nvSpPr>
            <p:spPr bwMode="auto">
              <a:xfrm>
                <a:off x="7832804" y="3122410"/>
                <a:ext cx="45719" cy="8530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79"/>
            <p:cNvGrpSpPr/>
            <p:nvPr/>
          </p:nvGrpSpPr>
          <p:grpSpPr>
            <a:xfrm>
              <a:off x="7792432" y="3461097"/>
              <a:ext cx="568902" cy="299861"/>
              <a:chOff x="7792432" y="3461097"/>
              <a:chExt cx="568902" cy="299861"/>
            </a:xfrm>
            <a:grpFill/>
          </p:grpSpPr>
          <p:sp>
            <p:nvSpPr>
              <p:cNvPr id="81" name="Freeform 8"/>
              <p:cNvSpPr>
                <a:spLocks/>
              </p:cNvSpPr>
              <p:nvPr/>
            </p:nvSpPr>
            <p:spPr bwMode="auto">
              <a:xfrm>
                <a:off x="8055009" y="3461097"/>
                <a:ext cx="306325" cy="299861"/>
              </a:xfrm>
              <a:custGeom>
                <a:avLst/>
                <a:gdLst>
                  <a:gd name="T0" fmla="*/ 100 w 100"/>
                  <a:gd name="T1" fmla="*/ 0 h 98"/>
                  <a:gd name="T2" fmla="*/ 16 w 100"/>
                  <a:gd name="T3" fmla="*/ 13 h 98"/>
                  <a:gd name="T4" fmla="*/ 41 w 100"/>
                  <a:gd name="T5" fmla="*/ 39 h 98"/>
                  <a:gd name="T6" fmla="*/ 41 w 100"/>
                  <a:gd name="T7" fmla="*/ 39 h 98"/>
                  <a:gd name="T8" fmla="*/ 6 w 100"/>
                  <a:gd name="T9" fmla="*/ 75 h 98"/>
                  <a:gd name="T10" fmla="*/ 6 w 100"/>
                  <a:gd name="T11" fmla="*/ 94 h 98"/>
                  <a:gd name="T12" fmla="*/ 16 w 100"/>
                  <a:gd name="T13" fmla="*/ 98 h 98"/>
                  <a:gd name="T14" fmla="*/ 25 w 100"/>
                  <a:gd name="T15" fmla="*/ 94 h 98"/>
                  <a:gd name="T16" fmla="*/ 61 w 100"/>
                  <a:gd name="T17" fmla="*/ 59 h 98"/>
                  <a:gd name="T18" fmla="*/ 61 w 100"/>
                  <a:gd name="T19" fmla="*/ 59 h 98"/>
                  <a:gd name="T20" fmla="*/ 87 w 100"/>
                  <a:gd name="T21" fmla="*/ 84 h 98"/>
                  <a:gd name="T22" fmla="*/ 100 w 100"/>
                  <a:gd name="T2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98">
                    <a:moveTo>
                      <a:pt x="100" y="0"/>
                    </a:moveTo>
                    <a:cubicBezTo>
                      <a:pt x="16" y="13"/>
                      <a:pt x="16" y="13"/>
                      <a:pt x="16" y="13"/>
                    </a:cubicBezTo>
                    <a:cubicBezTo>
                      <a:pt x="41" y="39"/>
                      <a:pt x="41" y="39"/>
                      <a:pt x="41" y="39"/>
                    </a:cubicBezTo>
                    <a:cubicBezTo>
                      <a:pt x="41" y="39"/>
                      <a:pt x="41" y="39"/>
                      <a:pt x="41" y="39"/>
                    </a:cubicBezTo>
                    <a:cubicBezTo>
                      <a:pt x="6" y="75"/>
                      <a:pt x="6" y="75"/>
                      <a:pt x="6" y="75"/>
                    </a:cubicBezTo>
                    <a:cubicBezTo>
                      <a:pt x="0" y="80"/>
                      <a:pt x="0" y="89"/>
                      <a:pt x="6" y="94"/>
                    </a:cubicBezTo>
                    <a:cubicBezTo>
                      <a:pt x="8" y="97"/>
                      <a:pt x="12" y="98"/>
                      <a:pt x="16" y="98"/>
                    </a:cubicBezTo>
                    <a:cubicBezTo>
                      <a:pt x="19" y="98"/>
                      <a:pt x="23" y="97"/>
                      <a:pt x="25" y="94"/>
                    </a:cubicBezTo>
                    <a:cubicBezTo>
                      <a:pt x="61" y="59"/>
                      <a:pt x="61" y="59"/>
                      <a:pt x="61" y="59"/>
                    </a:cubicBezTo>
                    <a:cubicBezTo>
                      <a:pt x="61" y="59"/>
                      <a:pt x="61" y="59"/>
                      <a:pt x="61" y="59"/>
                    </a:cubicBezTo>
                    <a:cubicBezTo>
                      <a:pt x="87" y="84"/>
                      <a:pt x="87" y="84"/>
                      <a:pt x="87" y="84"/>
                    </a:cubicBezTo>
                    <a:lnTo>
                      <a:pt x="100" y="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2" name="Rectangle 9"/>
              <p:cNvSpPr>
                <a:spLocks noChangeArrowheads="1"/>
              </p:cNvSpPr>
              <p:nvPr/>
            </p:nvSpPr>
            <p:spPr bwMode="auto">
              <a:xfrm>
                <a:off x="7891463" y="3675653"/>
                <a:ext cx="212661" cy="8530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Rectangle 9"/>
              <p:cNvSpPr>
                <a:spLocks noChangeArrowheads="1"/>
              </p:cNvSpPr>
              <p:nvPr/>
            </p:nvSpPr>
            <p:spPr bwMode="auto">
              <a:xfrm>
                <a:off x="7792432" y="3675653"/>
                <a:ext cx="27432" cy="8530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87" name="Rectangle 9"/>
              <p:cNvSpPr>
                <a:spLocks noChangeArrowheads="1"/>
              </p:cNvSpPr>
              <p:nvPr/>
            </p:nvSpPr>
            <p:spPr bwMode="auto">
              <a:xfrm>
                <a:off x="7832804" y="3675653"/>
                <a:ext cx="45719" cy="8530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56" name="Rectangle 55"/>
          <p:cNvSpPr/>
          <p:nvPr/>
        </p:nvSpPr>
        <p:spPr>
          <a:xfrm>
            <a:off x="5951640" y="5856485"/>
            <a:ext cx="2826003" cy="307777"/>
          </a:xfrm>
          <a:prstGeom prst="rect">
            <a:avLst/>
          </a:prstGeom>
          <a:noFill/>
        </p:spPr>
        <p:txBody>
          <a:bodyPr wrap="square" lIns="0" anchor="ctr">
            <a:spAutoFit/>
          </a:bodyPr>
          <a:lstStyle/>
          <a:p>
            <a:pPr defTabSz="932133" fontAlgn="base">
              <a:spcBef>
                <a:spcPct val="0"/>
              </a:spcBef>
              <a:spcAft>
                <a:spcPct val="0"/>
              </a:spcAft>
              <a:buClr>
                <a:srgbClr val="C2C2C2">
                  <a:lumMod val="75000"/>
                </a:srgbClr>
              </a:buClr>
              <a:buSzPct val="100000"/>
            </a:pPr>
            <a:r>
              <a:rPr lang="en-US" sz="1400" dirty="0" smtClean="0">
                <a:ln>
                  <a:solidFill>
                    <a:schemeClr val="bg1">
                      <a:alpha val="0"/>
                    </a:schemeClr>
                  </a:solidFill>
                </a:ln>
                <a:ea typeface="Segoe UI" pitchFamily="34" charset="0"/>
                <a:cs typeface="Segoe UI" pitchFamily="34" charset="0"/>
              </a:rPr>
              <a:t>SQL Server 2008</a:t>
            </a:r>
            <a:endParaRPr lang="en-US" sz="1400" dirty="0">
              <a:ln>
                <a:solidFill>
                  <a:schemeClr val="bg1">
                    <a:alpha val="0"/>
                  </a:schemeClr>
                </a:solidFill>
              </a:ln>
              <a:ea typeface="Segoe UI" pitchFamily="34" charset="0"/>
              <a:cs typeface="Segoe UI" pitchFamily="34" charset="0"/>
            </a:endParaRPr>
          </a:p>
        </p:txBody>
      </p:sp>
      <p:cxnSp>
        <p:nvCxnSpPr>
          <p:cNvPr id="11" name="Straight Connector 10"/>
          <p:cNvCxnSpPr/>
          <p:nvPr/>
        </p:nvCxnSpPr>
        <p:spPr>
          <a:xfrm>
            <a:off x="8732837" y="3985348"/>
            <a:ext cx="0" cy="200317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884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21215" y="4183062"/>
            <a:ext cx="9180767" cy="2057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Microsoft In-</a:t>
            </a:r>
            <a:r>
              <a:rPr lang="en-US" dirty="0"/>
              <a:t>M</a:t>
            </a:r>
            <a:r>
              <a:rPr lang="en-US" dirty="0" smtClean="0"/>
              <a:t>emory Technologies</a:t>
            </a:r>
            <a:endParaRPr lang="en-US" dirty="0"/>
          </a:p>
        </p:txBody>
      </p:sp>
      <p:sp>
        <p:nvSpPr>
          <p:cNvPr id="3" name="Rectangle 2"/>
          <p:cNvSpPr/>
          <p:nvPr/>
        </p:nvSpPr>
        <p:spPr bwMode="auto">
          <a:xfrm>
            <a:off x="1621215" y="1512304"/>
            <a:ext cx="2920457" cy="2513926"/>
          </a:xfrm>
          <a:prstGeom prst="rect">
            <a:avLst/>
          </a:prstGeom>
          <a:solidFill>
            <a:srgbClr val="C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7714" tIns="38857" rIns="77714" bIns="38857" numCol="1" rtlCol="0" anchor="t" anchorCtr="0" compatLnSpc="1">
            <a:prstTxWarp prst="textNoShape">
              <a:avLst/>
            </a:prstTxWarp>
          </a:bodyPr>
          <a:lstStyle/>
          <a:p>
            <a:pPr defTabSz="776893" fontAlgn="base">
              <a:spcBef>
                <a:spcPct val="0"/>
              </a:spcBef>
              <a:spcAft>
                <a:spcPct val="0"/>
              </a:spcAft>
              <a:tabLst>
                <a:tab pos="244209" algn="l"/>
              </a:tabLst>
            </a:pPr>
            <a:r>
              <a:rPr lang="en-US" sz="2380" dirty="0">
                <a:gradFill>
                  <a:gsLst>
                    <a:gs pos="0">
                      <a:srgbClr val="FFFFFF"/>
                    </a:gs>
                    <a:gs pos="100000">
                      <a:srgbClr val="FFFFFF"/>
                    </a:gs>
                  </a:gsLst>
                  <a:lin ang="5400000" scaled="0"/>
                </a:gradFill>
              </a:rPr>
              <a:t>Analytics</a:t>
            </a:r>
          </a:p>
        </p:txBody>
      </p:sp>
      <p:sp>
        <p:nvSpPr>
          <p:cNvPr id="4" name="Rectangle 3"/>
          <p:cNvSpPr/>
          <p:nvPr/>
        </p:nvSpPr>
        <p:spPr bwMode="auto">
          <a:xfrm>
            <a:off x="7881525" y="1512304"/>
            <a:ext cx="2920457" cy="2513926"/>
          </a:xfrm>
          <a:prstGeom prst="rect">
            <a:avLst/>
          </a:prstGeom>
          <a:solidFill>
            <a:srgbClr val="C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7714" tIns="38857" rIns="77714" bIns="38857" numCol="1" rtlCol="0" anchor="t" anchorCtr="0" compatLnSpc="1">
            <a:prstTxWarp prst="textNoShape">
              <a:avLst/>
            </a:prstTxWarp>
          </a:bodyPr>
          <a:lstStyle/>
          <a:p>
            <a:pPr defTabSz="776893" fontAlgn="base">
              <a:spcBef>
                <a:spcPct val="0"/>
              </a:spcBef>
              <a:spcAft>
                <a:spcPct val="0"/>
              </a:spcAft>
              <a:tabLst>
                <a:tab pos="244209" algn="l"/>
              </a:tabLst>
            </a:pPr>
            <a:r>
              <a:rPr lang="en-US" sz="2380" dirty="0">
                <a:gradFill>
                  <a:gsLst>
                    <a:gs pos="0">
                      <a:srgbClr val="FFFFFF"/>
                    </a:gs>
                    <a:gs pos="100000">
                      <a:srgbClr val="FFFFFF"/>
                    </a:gs>
                  </a:gsLst>
                  <a:lin ang="5400000" scaled="0"/>
                </a:gradFill>
              </a:rPr>
              <a:t>OLTP</a:t>
            </a:r>
          </a:p>
        </p:txBody>
      </p:sp>
      <p:sp>
        <p:nvSpPr>
          <p:cNvPr id="5" name="Rectangle 4"/>
          <p:cNvSpPr/>
          <p:nvPr/>
        </p:nvSpPr>
        <p:spPr bwMode="auto">
          <a:xfrm>
            <a:off x="4758514" y="1512304"/>
            <a:ext cx="2920457" cy="2513926"/>
          </a:xfrm>
          <a:prstGeom prst="rect">
            <a:avLst/>
          </a:prstGeom>
          <a:solidFill>
            <a:srgbClr val="C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7714" tIns="38857" rIns="77714" bIns="38857" numCol="1" rtlCol="0" anchor="t" anchorCtr="0" compatLnSpc="1">
            <a:prstTxWarp prst="textNoShape">
              <a:avLst/>
            </a:prstTxWarp>
          </a:bodyPr>
          <a:lstStyle/>
          <a:p>
            <a:pPr defTabSz="776893" fontAlgn="base">
              <a:spcBef>
                <a:spcPct val="0"/>
              </a:spcBef>
              <a:spcAft>
                <a:spcPct val="0"/>
              </a:spcAft>
              <a:tabLst>
                <a:tab pos="244209" algn="l"/>
              </a:tabLst>
            </a:pPr>
            <a:r>
              <a:rPr lang="en-US" sz="2380" dirty="0">
                <a:gradFill>
                  <a:gsLst>
                    <a:gs pos="0">
                      <a:srgbClr val="FFFFFF"/>
                    </a:gs>
                    <a:gs pos="100000">
                      <a:srgbClr val="FFFFFF"/>
                    </a:gs>
                  </a:gsLst>
                  <a:lin ang="5400000" scaled="0"/>
                </a:gradFill>
              </a:rPr>
              <a:t>Streaming Data</a:t>
            </a:r>
          </a:p>
        </p:txBody>
      </p:sp>
      <p:sp>
        <p:nvSpPr>
          <p:cNvPr id="11" name="TextBox 10"/>
          <p:cNvSpPr txBox="1"/>
          <p:nvPr/>
        </p:nvSpPr>
        <p:spPr>
          <a:xfrm>
            <a:off x="1889735" y="2026453"/>
            <a:ext cx="2446291" cy="1809726"/>
          </a:xfrm>
          <a:prstGeom prst="rect">
            <a:avLst/>
          </a:prstGeom>
          <a:noFill/>
        </p:spPr>
        <p:txBody>
          <a:bodyPr wrap="square" lIns="0" tIns="0" rIns="0" bIns="0" rtlCol="0">
            <a:spAutoFit/>
          </a:bodyPr>
          <a:lstStyle/>
          <a:p>
            <a:pPr marL="194287" indent="-194287" defTabSz="777149">
              <a:spcBef>
                <a:spcPct val="20000"/>
              </a:spcBef>
              <a:buClr>
                <a:srgbClr val="FFFFFF"/>
              </a:buClr>
              <a:buSzPct val="100000"/>
              <a:buFont typeface="Arial" pitchFamily="34" charset="0"/>
              <a:buChar char="•"/>
            </a:pPr>
            <a:r>
              <a:rPr lang="en-US" sz="1400" dirty="0" smtClean="0">
                <a:solidFill>
                  <a:srgbClr val="FFFFFF">
                    <a:lumMod val="65000"/>
                    <a:lumOff val="35000"/>
                    <a:alpha val="99000"/>
                  </a:srgbClr>
                </a:solidFill>
                <a:ea typeface="Segoe UI" pitchFamily="34" charset="0"/>
                <a:cs typeface="Segoe UI" pitchFamily="34" charset="0"/>
              </a:rPr>
              <a:t>In-Memory Analytics in </a:t>
            </a:r>
            <a:r>
              <a:rPr lang="en-US" sz="1400" dirty="0">
                <a:solidFill>
                  <a:srgbClr val="FFFFFF">
                    <a:lumMod val="65000"/>
                    <a:lumOff val="35000"/>
                    <a:alpha val="99000"/>
                  </a:srgbClr>
                </a:solidFill>
                <a:ea typeface="Segoe UI" pitchFamily="34" charset="0"/>
                <a:cs typeface="Segoe UI" pitchFamily="34" charset="0"/>
              </a:rPr>
              <a:t>PowerPivot for </a:t>
            </a:r>
            <a:r>
              <a:rPr lang="en-US" sz="1400" dirty="0" smtClean="0">
                <a:solidFill>
                  <a:srgbClr val="FFFFFF">
                    <a:lumMod val="65000"/>
                    <a:lumOff val="35000"/>
                    <a:alpha val="99000"/>
                  </a:srgbClr>
                </a:solidFill>
                <a:ea typeface="Segoe UI" pitchFamily="34" charset="0"/>
                <a:cs typeface="Segoe UI" pitchFamily="34" charset="0"/>
              </a:rPr>
              <a:t>Excel</a:t>
            </a:r>
            <a:endParaRPr lang="en-US" sz="1400" dirty="0">
              <a:solidFill>
                <a:srgbClr val="FFFFFF">
                  <a:lumMod val="65000"/>
                  <a:lumOff val="35000"/>
                  <a:alpha val="99000"/>
                </a:srgbClr>
              </a:solidFill>
              <a:ea typeface="Segoe UI" pitchFamily="34" charset="0"/>
              <a:cs typeface="Segoe UI" pitchFamily="34" charset="0"/>
            </a:endParaRPr>
          </a:p>
          <a:p>
            <a:pPr marL="194287" indent="-194287" defTabSz="777149">
              <a:spcBef>
                <a:spcPct val="20000"/>
              </a:spcBef>
              <a:buClr>
                <a:srgbClr val="FFFFFF"/>
              </a:buClr>
              <a:buSzPct val="100000"/>
              <a:buFont typeface="Arial" pitchFamily="34" charset="0"/>
              <a:buChar char="•"/>
            </a:pPr>
            <a:r>
              <a:rPr lang="en-US" sz="1400" dirty="0" smtClean="0">
                <a:solidFill>
                  <a:srgbClr val="FFFFFF">
                    <a:lumMod val="65000"/>
                    <a:lumOff val="35000"/>
                    <a:alpha val="99000"/>
                  </a:srgbClr>
                </a:solidFill>
                <a:ea typeface="Segoe UI" pitchFamily="34" charset="0"/>
                <a:cs typeface="Segoe UI" pitchFamily="34" charset="0"/>
              </a:rPr>
              <a:t>In-Memory Analytics in </a:t>
            </a:r>
            <a:r>
              <a:rPr lang="en-US" sz="1400" dirty="0">
                <a:solidFill>
                  <a:srgbClr val="FFFFFF">
                    <a:lumMod val="65000"/>
                    <a:lumOff val="35000"/>
                    <a:alpha val="99000"/>
                  </a:srgbClr>
                </a:solidFill>
                <a:ea typeface="Segoe UI" pitchFamily="34" charset="0"/>
                <a:cs typeface="Segoe UI" pitchFamily="34" charset="0"/>
              </a:rPr>
              <a:t>SQL Server Analysis </a:t>
            </a:r>
            <a:r>
              <a:rPr lang="en-US" sz="1400" dirty="0" smtClean="0">
                <a:solidFill>
                  <a:srgbClr val="FFFFFF">
                    <a:lumMod val="65000"/>
                    <a:lumOff val="35000"/>
                    <a:alpha val="99000"/>
                  </a:srgbClr>
                </a:solidFill>
                <a:ea typeface="Segoe UI" pitchFamily="34" charset="0"/>
                <a:cs typeface="Segoe UI" pitchFamily="34" charset="0"/>
              </a:rPr>
              <a:t>Services</a:t>
            </a:r>
            <a:endParaRPr lang="en-US" sz="1400" dirty="0">
              <a:solidFill>
                <a:srgbClr val="FFFFFF">
                  <a:lumMod val="65000"/>
                  <a:lumOff val="35000"/>
                  <a:alpha val="99000"/>
                </a:srgbClr>
              </a:solidFill>
              <a:ea typeface="Segoe UI" pitchFamily="34" charset="0"/>
              <a:cs typeface="Segoe UI" pitchFamily="34" charset="0"/>
            </a:endParaRPr>
          </a:p>
          <a:p>
            <a:pPr marL="194287" indent="-194287" defTabSz="777149">
              <a:spcBef>
                <a:spcPct val="20000"/>
              </a:spcBef>
              <a:buClr>
                <a:srgbClr val="FFFFFF"/>
              </a:buClr>
              <a:buSzPct val="100000"/>
              <a:buFont typeface="Arial" pitchFamily="34" charset="0"/>
              <a:buChar char="•"/>
            </a:pPr>
            <a:r>
              <a:rPr lang="en-US" sz="1400" dirty="0" smtClean="0">
                <a:solidFill>
                  <a:srgbClr val="FFFFFF">
                    <a:lumMod val="65000"/>
                    <a:lumOff val="35000"/>
                    <a:alpha val="99000"/>
                  </a:srgbClr>
                </a:solidFill>
                <a:ea typeface="Segoe UI" pitchFamily="34" charset="0"/>
                <a:cs typeface="Segoe UI" pitchFamily="34" charset="0"/>
              </a:rPr>
              <a:t>In-Memory Columnstore Index in </a:t>
            </a:r>
            <a:r>
              <a:rPr lang="en-US" sz="1400" dirty="0">
                <a:solidFill>
                  <a:srgbClr val="FFFFFF">
                    <a:lumMod val="65000"/>
                    <a:lumOff val="35000"/>
                    <a:alpha val="99000"/>
                  </a:srgbClr>
                </a:solidFill>
                <a:ea typeface="Segoe UI" pitchFamily="34" charset="0"/>
                <a:cs typeface="Segoe UI" pitchFamily="34" charset="0"/>
              </a:rPr>
              <a:t>SQL Server </a:t>
            </a:r>
            <a:r>
              <a:rPr lang="en-US" sz="1400" dirty="0" smtClean="0">
                <a:solidFill>
                  <a:srgbClr val="FFFFFF">
                    <a:lumMod val="65000"/>
                    <a:lumOff val="35000"/>
                    <a:alpha val="99000"/>
                  </a:srgbClr>
                </a:solidFill>
                <a:ea typeface="Segoe UI" pitchFamily="34" charset="0"/>
                <a:cs typeface="Segoe UI" pitchFamily="34" charset="0"/>
              </a:rPr>
              <a:t>2012, Fast Track Data Warehouse, and Parallel Data Warehouse</a:t>
            </a:r>
          </a:p>
        </p:txBody>
      </p:sp>
      <p:sp>
        <p:nvSpPr>
          <p:cNvPr id="13" name="TextBox 12"/>
          <p:cNvSpPr txBox="1"/>
          <p:nvPr/>
        </p:nvSpPr>
        <p:spPr>
          <a:xfrm>
            <a:off x="5084477" y="2026453"/>
            <a:ext cx="1284519" cy="215444"/>
          </a:xfrm>
          <a:prstGeom prst="rect">
            <a:avLst/>
          </a:prstGeom>
          <a:noFill/>
        </p:spPr>
        <p:txBody>
          <a:bodyPr wrap="none" lIns="0" tIns="0" rIns="0" bIns="0" rtlCol="0">
            <a:spAutoFit/>
          </a:bodyPr>
          <a:lstStyle/>
          <a:p>
            <a:pPr marL="194287" indent="-194287" defTabSz="777149">
              <a:spcBef>
                <a:spcPct val="20000"/>
              </a:spcBef>
              <a:buClr>
                <a:srgbClr val="FFFFFF"/>
              </a:buClr>
              <a:buSzPct val="100000"/>
              <a:buFont typeface="Arial" pitchFamily="34" charset="0"/>
              <a:buChar char="•"/>
            </a:pPr>
            <a:r>
              <a:rPr lang="en-US" sz="1400" dirty="0">
                <a:solidFill>
                  <a:srgbClr val="FFFFFF">
                    <a:lumMod val="65000"/>
                    <a:lumOff val="35000"/>
                    <a:alpha val="99000"/>
                  </a:srgbClr>
                </a:solidFill>
                <a:ea typeface="Segoe UI" pitchFamily="34" charset="0"/>
                <a:cs typeface="Segoe UI" pitchFamily="34" charset="0"/>
              </a:rPr>
              <a:t>StreamInsight</a:t>
            </a:r>
          </a:p>
        </p:txBody>
      </p:sp>
      <p:sp>
        <p:nvSpPr>
          <p:cNvPr id="20" name="TextBox 19"/>
          <p:cNvSpPr txBox="1"/>
          <p:nvPr/>
        </p:nvSpPr>
        <p:spPr>
          <a:xfrm>
            <a:off x="8004934" y="2031324"/>
            <a:ext cx="2525801" cy="689420"/>
          </a:xfrm>
          <a:prstGeom prst="rect">
            <a:avLst/>
          </a:prstGeom>
          <a:noFill/>
        </p:spPr>
        <p:txBody>
          <a:bodyPr wrap="square" lIns="0" tIns="0" rIns="0" bIns="0" rtlCol="0">
            <a:spAutoFit/>
          </a:bodyPr>
          <a:lstStyle/>
          <a:p>
            <a:pPr marL="194287" indent="-194287" defTabSz="777149">
              <a:spcBef>
                <a:spcPct val="20000"/>
              </a:spcBef>
              <a:buClr>
                <a:srgbClr val="FFFFFF"/>
              </a:buClr>
              <a:buSzPct val="100000"/>
              <a:buFont typeface="Arial" pitchFamily="34" charset="0"/>
              <a:buChar char="•"/>
            </a:pPr>
            <a:r>
              <a:rPr lang="en-US" sz="1400" dirty="0" smtClean="0">
                <a:solidFill>
                  <a:srgbClr val="FFFFFF">
                    <a:lumMod val="65000"/>
                    <a:lumOff val="35000"/>
                    <a:alpha val="99000"/>
                  </a:srgbClr>
                </a:solidFill>
                <a:ea typeface="Segoe UI" pitchFamily="34" charset="0"/>
                <a:cs typeface="Segoe UI" pitchFamily="34" charset="0"/>
              </a:rPr>
              <a:t>In-Memory OLTP</a:t>
            </a:r>
            <a:endParaRPr lang="en-US" sz="1400" dirty="0">
              <a:solidFill>
                <a:srgbClr val="FFFFFF">
                  <a:lumMod val="65000"/>
                  <a:lumOff val="35000"/>
                  <a:alpha val="99000"/>
                </a:srgbClr>
              </a:solidFill>
              <a:ea typeface="Segoe UI" pitchFamily="34" charset="0"/>
              <a:cs typeface="Segoe UI" pitchFamily="34" charset="0"/>
            </a:endParaRPr>
          </a:p>
          <a:p>
            <a:pPr marL="194287" indent="-194287" defTabSz="777149">
              <a:spcBef>
                <a:spcPct val="20000"/>
              </a:spcBef>
              <a:buClr>
                <a:srgbClr val="FFFFFF"/>
              </a:buClr>
              <a:buSzPct val="100000"/>
              <a:buFont typeface="Arial" pitchFamily="34" charset="0"/>
              <a:buChar char="•"/>
            </a:pPr>
            <a:r>
              <a:rPr lang="en-US" sz="1400" dirty="0" smtClean="0">
                <a:solidFill>
                  <a:srgbClr val="FFFFFF">
                    <a:lumMod val="65000"/>
                    <a:lumOff val="35000"/>
                    <a:alpha val="99000"/>
                  </a:srgbClr>
                </a:solidFill>
                <a:ea typeface="Segoe UI" pitchFamily="34" charset="0"/>
                <a:cs typeface="Segoe UI" pitchFamily="34" charset="0"/>
              </a:rPr>
              <a:t>In-Memory Columnstore Index (in </a:t>
            </a:r>
            <a:r>
              <a:rPr lang="en-US" sz="1400" dirty="0">
                <a:solidFill>
                  <a:srgbClr val="FFFFFF">
                    <a:lumMod val="65000"/>
                    <a:lumOff val="35000"/>
                    <a:alpha val="99000"/>
                  </a:srgbClr>
                </a:solidFill>
                <a:ea typeface="Segoe UI" pitchFamily="34" charset="0"/>
                <a:cs typeface="Segoe UI" pitchFamily="34" charset="0"/>
              </a:rPr>
              <a:t>SQL Server </a:t>
            </a:r>
            <a:r>
              <a:rPr lang="en-US" sz="1400" dirty="0" smtClean="0">
                <a:solidFill>
                  <a:srgbClr val="FFFFFF">
                    <a:lumMod val="65000"/>
                    <a:lumOff val="35000"/>
                    <a:alpha val="99000"/>
                  </a:srgbClr>
                </a:solidFill>
                <a:ea typeface="Segoe UI" pitchFamily="34" charset="0"/>
                <a:cs typeface="Segoe UI" pitchFamily="34" charset="0"/>
              </a:rPr>
              <a:t>2014)</a:t>
            </a:r>
            <a:endParaRPr lang="en-US" sz="1400" dirty="0">
              <a:solidFill>
                <a:srgbClr val="FFFFFF">
                  <a:lumMod val="65000"/>
                  <a:lumOff val="35000"/>
                  <a:alpha val="99000"/>
                </a:srgbClr>
              </a:solidFill>
              <a:ea typeface="Segoe UI" pitchFamily="34" charset="0"/>
              <a:cs typeface="Segoe UI" pitchFamily="34" charset="0"/>
            </a:endParaRPr>
          </a:p>
        </p:txBody>
      </p:sp>
      <p:grpSp>
        <p:nvGrpSpPr>
          <p:cNvPr id="16" name="Group 15"/>
          <p:cNvGrpSpPr/>
          <p:nvPr/>
        </p:nvGrpSpPr>
        <p:grpSpPr>
          <a:xfrm>
            <a:off x="1986802" y="4412120"/>
            <a:ext cx="2085152" cy="466344"/>
            <a:chOff x="1909068" y="4392025"/>
            <a:chExt cx="2085152" cy="466344"/>
          </a:xfrm>
        </p:grpSpPr>
        <p:sp>
          <p:nvSpPr>
            <p:cNvPr id="45" name="TextBox 44"/>
            <p:cNvSpPr txBox="1"/>
            <p:nvPr/>
          </p:nvSpPr>
          <p:spPr>
            <a:xfrm>
              <a:off x="3595368" y="4592099"/>
              <a:ext cx="398852" cy="221599"/>
            </a:xfrm>
            <a:prstGeom prst="rect">
              <a:avLst/>
            </a:prstGeom>
            <a:noFill/>
          </p:spPr>
          <p:txBody>
            <a:bodyPr wrap="square" lIns="0" tIns="0" rIns="0" bIns="0" rtlCol="0" anchor="t">
              <a:spAutoFit/>
            </a:bodyPr>
            <a:lstStyle/>
            <a:p>
              <a:pPr defTabSz="777149">
                <a:lnSpc>
                  <a:spcPct val="90000"/>
                </a:lnSpc>
                <a:spcBef>
                  <a:spcPct val="20000"/>
                </a:spcBef>
                <a:buClr>
                  <a:srgbClr val="0071BC"/>
                </a:buClr>
                <a:buSzPct val="90000"/>
              </a:pPr>
              <a:r>
                <a:rPr lang="en-US" sz="1600" spc="-127" dirty="0" smtClean="0">
                  <a:solidFill>
                    <a:srgbClr val="000000"/>
                  </a:solidFill>
                  <a:latin typeface="+mj-lt"/>
                  <a:ea typeface="Segoe UI" pitchFamily="34" charset="0"/>
                  <a:cs typeface="Segoe UI" pitchFamily="34" charset="0"/>
                </a:rPr>
                <a:t> 2014</a:t>
              </a:r>
              <a:endParaRPr lang="en-US" sz="1600" spc="-127" dirty="0">
                <a:solidFill>
                  <a:srgbClr val="000000"/>
                </a:solidFill>
                <a:latin typeface="+mj-lt"/>
                <a:ea typeface="Segoe UI" pitchFamily="34" charset="0"/>
                <a:cs typeface="Segoe UI"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68" y="4392025"/>
              <a:ext cx="1686300" cy="466344"/>
            </a:xfrm>
            <a:prstGeom prst="rect">
              <a:avLst/>
            </a:prstGeom>
          </p:spPr>
        </p:pic>
      </p:grpSp>
      <p:grpSp>
        <p:nvGrpSpPr>
          <p:cNvPr id="53" name="Group 52"/>
          <p:cNvGrpSpPr/>
          <p:nvPr/>
        </p:nvGrpSpPr>
        <p:grpSpPr>
          <a:xfrm>
            <a:off x="1986802" y="5570135"/>
            <a:ext cx="2085152" cy="466344"/>
            <a:chOff x="1909068" y="4392025"/>
            <a:chExt cx="2085152" cy="466344"/>
          </a:xfrm>
        </p:grpSpPr>
        <p:sp>
          <p:nvSpPr>
            <p:cNvPr id="54" name="TextBox 53"/>
            <p:cNvSpPr txBox="1"/>
            <p:nvPr/>
          </p:nvSpPr>
          <p:spPr>
            <a:xfrm>
              <a:off x="3595368" y="4592099"/>
              <a:ext cx="398852" cy="221599"/>
            </a:xfrm>
            <a:prstGeom prst="rect">
              <a:avLst/>
            </a:prstGeom>
            <a:noFill/>
          </p:spPr>
          <p:txBody>
            <a:bodyPr wrap="square" lIns="0" tIns="0" rIns="0" bIns="0" rtlCol="0" anchor="t">
              <a:spAutoFit/>
            </a:bodyPr>
            <a:lstStyle/>
            <a:p>
              <a:pPr defTabSz="777149">
                <a:lnSpc>
                  <a:spcPct val="90000"/>
                </a:lnSpc>
                <a:spcBef>
                  <a:spcPct val="20000"/>
                </a:spcBef>
                <a:buClr>
                  <a:srgbClr val="0071BC"/>
                </a:buClr>
                <a:buSzPct val="90000"/>
              </a:pPr>
              <a:r>
                <a:rPr lang="en-US" sz="1600" spc="-127" dirty="0" smtClean="0">
                  <a:solidFill>
                    <a:srgbClr val="000000"/>
                  </a:solidFill>
                  <a:latin typeface="+mj-lt"/>
                  <a:ea typeface="Segoe UI" pitchFamily="34" charset="0"/>
                  <a:cs typeface="Segoe UI" pitchFamily="34" charset="0"/>
                </a:rPr>
                <a:t> 2012</a:t>
              </a:r>
              <a:endParaRPr lang="en-US" sz="1600" spc="-127" dirty="0">
                <a:solidFill>
                  <a:srgbClr val="000000"/>
                </a:solidFill>
                <a:latin typeface="+mj-lt"/>
                <a:ea typeface="Segoe UI" pitchFamily="34" charset="0"/>
                <a:cs typeface="Segoe UI" pitchFamily="34"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68" y="4392025"/>
              <a:ext cx="1686300" cy="466344"/>
            </a:xfrm>
            <a:prstGeom prst="rect">
              <a:avLst/>
            </a:prstGeom>
          </p:spPr>
        </p:pic>
      </p:grpSp>
      <p:grpSp>
        <p:nvGrpSpPr>
          <p:cNvPr id="59" name="Group 58"/>
          <p:cNvGrpSpPr/>
          <p:nvPr/>
        </p:nvGrpSpPr>
        <p:grpSpPr>
          <a:xfrm>
            <a:off x="5085397" y="4412120"/>
            <a:ext cx="2085152" cy="466344"/>
            <a:chOff x="1909068" y="4392025"/>
            <a:chExt cx="2085152" cy="466344"/>
          </a:xfrm>
        </p:grpSpPr>
        <p:sp>
          <p:nvSpPr>
            <p:cNvPr id="60" name="TextBox 59"/>
            <p:cNvSpPr txBox="1"/>
            <p:nvPr/>
          </p:nvSpPr>
          <p:spPr>
            <a:xfrm>
              <a:off x="3595368" y="4592099"/>
              <a:ext cx="398852" cy="221599"/>
            </a:xfrm>
            <a:prstGeom prst="rect">
              <a:avLst/>
            </a:prstGeom>
            <a:noFill/>
          </p:spPr>
          <p:txBody>
            <a:bodyPr wrap="square" lIns="0" tIns="0" rIns="0" bIns="0" rtlCol="0" anchor="t">
              <a:spAutoFit/>
            </a:bodyPr>
            <a:lstStyle/>
            <a:p>
              <a:pPr defTabSz="777149">
                <a:lnSpc>
                  <a:spcPct val="90000"/>
                </a:lnSpc>
                <a:spcBef>
                  <a:spcPct val="20000"/>
                </a:spcBef>
                <a:buClr>
                  <a:srgbClr val="0071BC"/>
                </a:buClr>
                <a:buSzPct val="90000"/>
              </a:pPr>
              <a:r>
                <a:rPr lang="en-US" sz="1600" spc="-127" dirty="0" smtClean="0">
                  <a:solidFill>
                    <a:srgbClr val="000000"/>
                  </a:solidFill>
                  <a:latin typeface="+mj-lt"/>
                  <a:ea typeface="Segoe UI" pitchFamily="34" charset="0"/>
                  <a:cs typeface="Segoe UI" pitchFamily="34" charset="0"/>
                </a:rPr>
                <a:t> 2014</a:t>
              </a:r>
              <a:endParaRPr lang="en-US" sz="1600" spc="-127" dirty="0">
                <a:solidFill>
                  <a:srgbClr val="000000"/>
                </a:solidFill>
                <a:latin typeface="+mj-lt"/>
                <a:ea typeface="Segoe UI" pitchFamily="34" charset="0"/>
                <a:cs typeface="Segoe UI" pitchFamily="34" charset="0"/>
              </a:endParaRPr>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68" y="4392025"/>
              <a:ext cx="1686300" cy="466344"/>
            </a:xfrm>
            <a:prstGeom prst="rect">
              <a:avLst/>
            </a:prstGeom>
          </p:spPr>
        </p:pic>
      </p:grpSp>
      <p:grpSp>
        <p:nvGrpSpPr>
          <p:cNvPr id="62" name="Group 61"/>
          <p:cNvGrpSpPr/>
          <p:nvPr/>
        </p:nvGrpSpPr>
        <p:grpSpPr>
          <a:xfrm>
            <a:off x="5085397" y="5570135"/>
            <a:ext cx="2085152" cy="466344"/>
            <a:chOff x="1909068" y="4392025"/>
            <a:chExt cx="2085152" cy="466344"/>
          </a:xfrm>
        </p:grpSpPr>
        <p:sp>
          <p:nvSpPr>
            <p:cNvPr id="63" name="TextBox 62"/>
            <p:cNvSpPr txBox="1"/>
            <p:nvPr/>
          </p:nvSpPr>
          <p:spPr>
            <a:xfrm>
              <a:off x="3595368" y="4592099"/>
              <a:ext cx="398852" cy="221599"/>
            </a:xfrm>
            <a:prstGeom prst="rect">
              <a:avLst/>
            </a:prstGeom>
            <a:noFill/>
          </p:spPr>
          <p:txBody>
            <a:bodyPr wrap="square" lIns="0" tIns="0" rIns="0" bIns="0" rtlCol="0" anchor="t">
              <a:spAutoFit/>
            </a:bodyPr>
            <a:lstStyle/>
            <a:p>
              <a:pPr defTabSz="777149">
                <a:lnSpc>
                  <a:spcPct val="90000"/>
                </a:lnSpc>
                <a:spcBef>
                  <a:spcPct val="20000"/>
                </a:spcBef>
                <a:buClr>
                  <a:srgbClr val="0071BC"/>
                </a:buClr>
                <a:buSzPct val="90000"/>
              </a:pPr>
              <a:r>
                <a:rPr lang="en-US" sz="1600" spc="-127" dirty="0" smtClean="0">
                  <a:solidFill>
                    <a:srgbClr val="000000"/>
                  </a:solidFill>
                  <a:latin typeface="+mj-lt"/>
                  <a:ea typeface="Segoe UI" pitchFamily="34" charset="0"/>
                  <a:cs typeface="Segoe UI" pitchFamily="34" charset="0"/>
                </a:rPr>
                <a:t> 2012</a:t>
              </a:r>
              <a:endParaRPr lang="en-US" sz="1600" spc="-127" dirty="0">
                <a:solidFill>
                  <a:srgbClr val="000000"/>
                </a:solidFill>
                <a:latin typeface="+mj-lt"/>
                <a:ea typeface="Segoe UI" pitchFamily="34" charset="0"/>
                <a:cs typeface="Segoe UI" pitchFamily="34" charset="0"/>
              </a:endParaRPr>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68" y="4392025"/>
              <a:ext cx="1686300" cy="466344"/>
            </a:xfrm>
            <a:prstGeom prst="rect">
              <a:avLst/>
            </a:prstGeom>
          </p:spPr>
        </p:pic>
      </p:grpSp>
      <p:grpSp>
        <p:nvGrpSpPr>
          <p:cNvPr id="65" name="Group 64"/>
          <p:cNvGrpSpPr/>
          <p:nvPr/>
        </p:nvGrpSpPr>
        <p:grpSpPr>
          <a:xfrm>
            <a:off x="8299177" y="4412120"/>
            <a:ext cx="2085152" cy="466344"/>
            <a:chOff x="1909068" y="4392025"/>
            <a:chExt cx="2085152" cy="466344"/>
          </a:xfrm>
        </p:grpSpPr>
        <p:sp>
          <p:nvSpPr>
            <p:cNvPr id="66" name="TextBox 65"/>
            <p:cNvSpPr txBox="1"/>
            <p:nvPr/>
          </p:nvSpPr>
          <p:spPr>
            <a:xfrm>
              <a:off x="3595368" y="4592099"/>
              <a:ext cx="398852" cy="221599"/>
            </a:xfrm>
            <a:prstGeom prst="rect">
              <a:avLst/>
            </a:prstGeom>
            <a:noFill/>
          </p:spPr>
          <p:txBody>
            <a:bodyPr wrap="square" lIns="0" tIns="0" rIns="0" bIns="0" rtlCol="0" anchor="t">
              <a:spAutoFit/>
            </a:bodyPr>
            <a:lstStyle/>
            <a:p>
              <a:pPr defTabSz="777149">
                <a:lnSpc>
                  <a:spcPct val="90000"/>
                </a:lnSpc>
                <a:spcBef>
                  <a:spcPct val="20000"/>
                </a:spcBef>
                <a:buClr>
                  <a:srgbClr val="0071BC"/>
                </a:buClr>
                <a:buSzPct val="90000"/>
              </a:pPr>
              <a:r>
                <a:rPr lang="en-US" sz="1600" spc="-127" dirty="0" smtClean="0">
                  <a:solidFill>
                    <a:srgbClr val="000000"/>
                  </a:solidFill>
                  <a:latin typeface="+mj-lt"/>
                  <a:ea typeface="Segoe UI" pitchFamily="34" charset="0"/>
                  <a:cs typeface="Segoe UI" pitchFamily="34" charset="0"/>
                </a:rPr>
                <a:t> 2014</a:t>
              </a:r>
              <a:endParaRPr lang="en-US" sz="1600" spc="-127" dirty="0">
                <a:solidFill>
                  <a:srgbClr val="000000"/>
                </a:solidFill>
                <a:latin typeface="+mj-lt"/>
                <a:ea typeface="Segoe UI" pitchFamily="34" charset="0"/>
                <a:cs typeface="Segoe UI" pitchFamily="34" charset="0"/>
              </a:endParaRPr>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68" y="4392025"/>
              <a:ext cx="1686300" cy="466344"/>
            </a:xfrm>
            <a:prstGeom prst="rect">
              <a:avLst/>
            </a:prstGeom>
          </p:spPr>
        </p:pic>
      </p:grpSp>
      <p:grpSp>
        <p:nvGrpSpPr>
          <p:cNvPr id="22" name="Group 21"/>
          <p:cNvGrpSpPr/>
          <p:nvPr/>
        </p:nvGrpSpPr>
        <p:grpSpPr>
          <a:xfrm>
            <a:off x="1994349" y="5021262"/>
            <a:ext cx="1678753" cy="481267"/>
            <a:chOff x="1975877" y="5286571"/>
            <a:chExt cx="1678753" cy="481267"/>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75" y="5286571"/>
              <a:ext cx="1356055" cy="466344"/>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5877" y="5286571"/>
              <a:ext cx="333952" cy="481267"/>
            </a:xfrm>
            <a:prstGeom prst="rect">
              <a:avLst/>
            </a:prstGeom>
          </p:spPr>
        </p:pic>
      </p:grpSp>
    </p:spTree>
    <p:extLst>
      <p:ext uri="{BB962C8B-B14F-4D97-AF65-F5344CB8AC3E}">
        <p14:creationId xmlns:p14="http://schemas.microsoft.com/office/powerpoint/2010/main" val="2171407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4"/>
          <p:cNvSpPr txBox="1">
            <a:spLocks/>
          </p:cNvSpPr>
          <p:nvPr/>
        </p:nvSpPr>
        <p:spPr>
          <a:xfrm>
            <a:off x="181661" y="1351687"/>
            <a:ext cx="11528557" cy="5760750"/>
          </a:xfrm>
          <a:prstGeom prst="rect">
            <a:avLst/>
          </a:prstGeom>
        </p:spPr>
        <p:txBody>
          <a:bodyPr>
            <a:noAutofit/>
          </a:bodyPr>
          <a:lstStyle>
            <a:lvl1pPr marL="411455" indent="-411455" algn="l" defTabSz="1097170" rtl="0" eaLnBrk="1" latinLnBrk="0" hangingPunct="1">
              <a:lnSpc>
                <a:spcPct val="90000"/>
              </a:lnSpc>
              <a:spcBef>
                <a:spcPct val="20000"/>
              </a:spcBef>
              <a:buClr>
                <a:schemeClr val="accent2"/>
              </a:buClr>
              <a:buSzPct val="90000"/>
              <a:buFont typeface="Arial" pitchFamily="34" charset="0"/>
              <a:buChar char="•"/>
              <a:defRPr lang="en-US" sz="2900" kern="1200" spc="0" dirty="0" smtClean="0">
                <a:solidFill>
                  <a:schemeClr val="tx1">
                    <a:lumMod val="65000"/>
                    <a:lumOff val="35000"/>
                    <a:alpha val="99000"/>
                  </a:schemeClr>
                </a:solidFill>
                <a:latin typeface="Segoe UI" pitchFamily="34" charset="0"/>
                <a:ea typeface="Segoe UI" pitchFamily="34" charset="0"/>
                <a:cs typeface="Segoe UI" pitchFamily="34" charset="0"/>
              </a:defRPr>
            </a:lvl1pPr>
            <a:lvl2pPr marL="822911" indent="-548607" algn="l" defTabSz="1097170" rtl="0" eaLnBrk="1" latinLnBrk="0" hangingPunct="1">
              <a:lnSpc>
                <a:spcPct val="90000"/>
              </a:lnSpc>
              <a:spcBef>
                <a:spcPct val="20000"/>
              </a:spcBef>
              <a:buClr>
                <a:schemeClr val="tx1"/>
              </a:buClr>
              <a:buSzPct val="90000"/>
              <a:buFont typeface="+mj-lt"/>
              <a:buAutoNum type="arabicPeriod"/>
              <a:defRPr lang="en-US" sz="2400" b="0" kern="1200" cap="none" spc="0" dirty="0" smtClean="0">
                <a:ln>
                  <a:noFill/>
                </a:ln>
                <a:solidFill>
                  <a:schemeClr val="tx1"/>
                </a:solidFill>
                <a:effectLst/>
                <a:latin typeface="Segoe UI" pitchFamily="34" charset="0"/>
                <a:ea typeface="Segoe UI" pitchFamily="34" charset="0"/>
                <a:cs typeface="Segoe UI" pitchFamily="34" charset="0"/>
              </a:defRPr>
            </a:lvl2pPr>
            <a:lvl3pPr marL="960062" indent="-411455" algn="l" defTabSz="1097170" rtl="0" eaLnBrk="1" latinLnBrk="0" hangingPunct="1">
              <a:lnSpc>
                <a:spcPct val="90000"/>
              </a:lnSpc>
              <a:spcBef>
                <a:spcPct val="20000"/>
              </a:spcBef>
              <a:buClr>
                <a:schemeClr val="tx1"/>
              </a:buClr>
              <a:buSzPct val="90000"/>
              <a:buFont typeface="Arial" pitchFamily="34" charset="0"/>
              <a:buChar char="•"/>
              <a:defRPr lang="en-US" sz="2200" b="0" kern="1200" cap="none" spc="0" dirty="0" smtClean="0">
                <a:ln>
                  <a:noFill/>
                </a:ln>
                <a:solidFill>
                  <a:schemeClr val="tx1"/>
                </a:solidFill>
                <a:effectLst/>
                <a:latin typeface="Segoe UI" pitchFamily="34" charset="0"/>
                <a:ea typeface="Segoe UI" pitchFamily="34" charset="0"/>
                <a:cs typeface="Segoe UI" pitchFamily="34" charset="0"/>
              </a:defRPr>
            </a:lvl3pPr>
            <a:lvl4pPr marL="1234367" indent="-411455" algn="l" defTabSz="1097170" rtl="0" eaLnBrk="1" latinLnBrk="0" hangingPunct="1">
              <a:lnSpc>
                <a:spcPct val="90000"/>
              </a:lnSpc>
              <a:spcBef>
                <a:spcPct val="20000"/>
              </a:spcBef>
              <a:buClr>
                <a:schemeClr val="tx1"/>
              </a:buClr>
              <a:buSzPct val="90000"/>
              <a:buFont typeface="Arial" pitchFamily="34" charset="0"/>
              <a:buChar char="•"/>
              <a:defRPr lang="en-US" sz="1900" kern="1200" spc="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defRPr>
            </a:lvl4pPr>
            <a:lvl5pPr marL="1508669" indent="-411455" algn="l" defTabSz="1097170" rtl="0" eaLnBrk="1" latinLnBrk="0" hangingPunct="1">
              <a:lnSpc>
                <a:spcPct val="90000"/>
              </a:lnSpc>
              <a:spcBef>
                <a:spcPct val="20000"/>
              </a:spcBef>
              <a:buClr>
                <a:schemeClr val="tx1"/>
              </a:buClr>
              <a:buSzPct val="90000"/>
              <a:buFont typeface="Arial" pitchFamily="34" charset="0"/>
              <a:buChar char="•"/>
              <a:defRPr lang="en-US" sz="1700" b="0" kern="1200" cap="none" spc="0" dirty="0">
                <a:ln>
                  <a:noFill/>
                </a:ln>
                <a:solidFill>
                  <a:schemeClr val="tx1"/>
                </a:solidFill>
                <a:effectLst/>
                <a:latin typeface="Segoe UI" pitchFamily="34" charset="0"/>
                <a:ea typeface="Segoe UI" pitchFamily="34" charset="0"/>
                <a:cs typeface="Segoe UI" pitchFamily="34" charset="0"/>
              </a:defRPr>
            </a:lvl5pPr>
            <a:lvl6pPr marL="3017218" indent="-274293" algn="l" defTabSz="109717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03" indent="-274293" algn="l" defTabSz="109717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388" indent="-274293" algn="l" defTabSz="109717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2974" indent="-274293" algn="l" defTabSz="109717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lnSpc>
                <a:spcPct val="100000"/>
              </a:lnSpc>
              <a:buClr>
                <a:srgbClr val="FFFFFF"/>
              </a:buClr>
              <a:buSzPct val="100000"/>
              <a:buNone/>
            </a:pPr>
            <a:r>
              <a:rPr sz="2040" dirty="0">
                <a:solidFill>
                  <a:schemeClr val="tx1"/>
                </a:solidFill>
                <a:latin typeface="Segoe UI Light" pitchFamily="34" charset="0"/>
                <a:cs typeface="Segoe UI Light" pitchFamily="34" charset="0"/>
              </a:rPr>
              <a:t>New </a:t>
            </a:r>
            <a:r>
              <a:rPr sz="2040" dirty="0" smtClean="0">
                <a:solidFill>
                  <a:schemeClr val="tx1"/>
                </a:solidFill>
                <a:latin typeface="Segoe UI Light" pitchFamily="34" charset="0"/>
                <a:cs typeface="Segoe UI Light" pitchFamily="34" charset="0"/>
              </a:rPr>
              <a:t>high-performance</a:t>
            </a:r>
            <a:r>
              <a:rPr sz="2040" dirty="0">
                <a:solidFill>
                  <a:schemeClr val="tx1"/>
                </a:solidFill>
                <a:latin typeface="Segoe UI Light" pitchFamily="34" charset="0"/>
                <a:cs typeface="Segoe UI Light" pitchFamily="34" charset="0"/>
              </a:rPr>
              <a:t>, memory-optimized OLTP engine integrated into SQL Server and </a:t>
            </a:r>
            <a:r>
              <a:rPr sz="2040" dirty="0" smtClean="0">
                <a:solidFill>
                  <a:schemeClr val="tx1"/>
                </a:solidFill>
                <a:latin typeface="Segoe UI Light" pitchFamily="34" charset="0"/>
                <a:cs typeface="Segoe UI Light" pitchFamily="34" charset="0"/>
              </a:rPr>
              <a:t>designed </a:t>
            </a:r>
            <a:r>
              <a:rPr sz="2040" dirty="0">
                <a:solidFill>
                  <a:schemeClr val="tx1"/>
                </a:solidFill>
                <a:latin typeface="Segoe UI Light" pitchFamily="34" charset="0"/>
                <a:cs typeface="Segoe UI Light" pitchFamily="34" charset="0"/>
              </a:rPr>
              <a:t>for modern hardware </a:t>
            </a:r>
            <a:r>
              <a:rPr sz="2040" dirty="0" smtClean="0">
                <a:solidFill>
                  <a:schemeClr val="tx1"/>
                </a:solidFill>
                <a:latin typeface="Segoe UI Light" pitchFamily="34" charset="0"/>
                <a:cs typeface="Segoe UI Light" pitchFamily="34" charset="0"/>
              </a:rPr>
              <a:t>trends</a:t>
            </a:r>
            <a:endParaRPr sz="2040" dirty="0">
              <a:solidFill>
                <a:schemeClr val="tx1"/>
              </a:solidFill>
              <a:latin typeface="Segoe UI Light" pitchFamily="34" charset="0"/>
              <a:cs typeface="Segoe UI Light" pitchFamily="34" charset="0"/>
            </a:endParaRPr>
          </a:p>
          <a:p>
            <a:pPr marL="274304" lvl="1" indent="0">
              <a:lnSpc>
                <a:spcPct val="100000"/>
              </a:lnSpc>
              <a:buClr>
                <a:srgbClr val="FFFFFF"/>
              </a:buClr>
              <a:buSzPct val="100000"/>
              <a:buNone/>
            </a:pPr>
            <a:r>
              <a:rPr sz="1700" dirty="0">
                <a:latin typeface="Segoe UI Light" pitchFamily="34" charset="0"/>
                <a:cs typeface="Segoe UI Light" pitchFamily="34" charset="0"/>
              </a:rPr>
              <a:t>Integrated into SQL Server relational database</a:t>
            </a:r>
          </a:p>
          <a:p>
            <a:pPr marL="274304" lvl="1" indent="0">
              <a:lnSpc>
                <a:spcPct val="100000"/>
              </a:lnSpc>
              <a:buClr>
                <a:srgbClr val="FFFFFF"/>
              </a:buClr>
              <a:buSzPct val="100000"/>
              <a:buNone/>
            </a:pPr>
            <a:r>
              <a:rPr sz="1700" dirty="0">
                <a:latin typeface="Segoe UI Light" pitchFamily="34" charset="0"/>
                <a:cs typeface="Segoe UI Light" pitchFamily="34" charset="0"/>
              </a:rPr>
              <a:t>Full ACID support</a:t>
            </a:r>
          </a:p>
          <a:p>
            <a:pPr marL="274304" lvl="1" indent="0">
              <a:lnSpc>
                <a:spcPct val="100000"/>
              </a:lnSpc>
              <a:buClr>
                <a:srgbClr val="FFFFFF"/>
              </a:buClr>
              <a:buSzPct val="100000"/>
              <a:buNone/>
            </a:pPr>
            <a:r>
              <a:rPr sz="1700" dirty="0">
                <a:latin typeface="Segoe UI Light" pitchFamily="34" charset="0"/>
                <a:cs typeface="Segoe UI Light" pitchFamily="34" charset="0"/>
              </a:rPr>
              <a:t>Memory-optimized indexes (no </a:t>
            </a:r>
            <a:r>
              <a:rPr sz="1700" dirty="0" smtClean="0">
                <a:latin typeface="Segoe UI Light" pitchFamily="34" charset="0"/>
                <a:cs typeface="Segoe UI Light" pitchFamily="34" charset="0"/>
              </a:rPr>
              <a:t>B-trees or buffer </a:t>
            </a:r>
            <a:r>
              <a:rPr sz="1700" dirty="0">
                <a:latin typeface="Segoe UI Light" pitchFamily="34" charset="0"/>
                <a:cs typeface="Segoe UI Light" pitchFamily="34" charset="0"/>
              </a:rPr>
              <a:t>pools)</a:t>
            </a:r>
          </a:p>
          <a:p>
            <a:pPr marL="274304" lvl="1" indent="0">
              <a:lnSpc>
                <a:spcPct val="100000"/>
              </a:lnSpc>
              <a:buClr>
                <a:srgbClr val="FFFFFF"/>
              </a:buClr>
              <a:buSzPct val="100000"/>
              <a:buNone/>
            </a:pPr>
            <a:r>
              <a:rPr sz="1700" dirty="0" smtClean="0">
                <a:latin typeface="Segoe UI Light" pitchFamily="34" charset="0"/>
                <a:cs typeface="Segoe UI Light" pitchFamily="34" charset="0"/>
              </a:rPr>
              <a:t>Non-blocking multiversion </a:t>
            </a:r>
            <a:r>
              <a:rPr sz="1700" dirty="0">
                <a:latin typeface="Segoe UI Light" pitchFamily="34" charset="0"/>
                <a:cs typeface="Segoe UI Light" pitchFamily="34" charset="0"/>
              </a:rPr>
              <a:t>optimistic concurrency control (no </a:t>
            </a:r>
            <a:r>
              <a:rPr sz="1700" dirty="0" smtClean="0">
                <a:latin typeface="Segoe UI Light" pitchFamily="34" charset="0"/>
                <a:cs typeface="Segoe UI Light" pitchFamily="34" charset="0"/>
              </a:rPr>
              <a:t>locks or latches</a:t>
            </a:r>
            <a:r>
              <a:rPr sz="1700" dirty="0">
                <a:latin typeface="Segoe UI Light" pitchFamily="34" charset="0"/>
                <a:cs typeface="Segoe UI Light" pitchFamily="34" charset="0"/>
              </a:rPr>
              <a:t>)</a:t>
            </a:r>
          </a:p>
          <a:p>
            <a:pPr marL="274304" lvl="1" indent="0">
              <a:lnSpc>
                <a:spcPct val="100000"/>
              </a:lnSpc>
              <a:buClr>
                <a:srgbClr val="FFFFFF"/>
              </a:buClr>
              <a:buSzPct val="100000"/>
              <a:buNone/>
            </a:pPr>
            <a:r>
              <a:rPr sz="1700" dirty="0">
                <a:latin typeface="Segoe UI Light" pitchFamily="34" charset="0"/>
                <a:cs typeface="Segoe UI Light" pitchFamily="34" charset="0"/>
              </a:rPr>
              <a:t>T-SQL compiled to native code</a:t>
            </a:r>
          </a:p>
          <a:p>
            <a:pPr lvl="1">
              <a:lnSpc>
                <a:spcPct val="100000"/>
              </a:lnSpc>
              <a:buClr>
                <a:srgbClr val="FFFFFF"/>
              </a:buClr>
              <a:buSzPct val="100000"/>
              <a:buFont typeface="Arial" pitchFamily="34" charset="0"/>
              <a:buChar char="•"/>
            </a:pPr>
            <a:endParaRPr sz="1700" dirty="0">
              <a:latin typeface="Segoe UI Light" pitchFamily="34" charset="0"/>
              <a:cs typeface="Segoe UI Light" pitchFamily="34" charset="0"/>
            </a:endParaRPr>
          </a:p>
          <a:p>
            <a:pPr marL="0" indent="0">
              <a:lnSpc>
                <a:spcPct val="100000"/>
              </a:lnSpc>
              <a:buClr>
                <a:srgbClr val="FFFFFF"/>
              </a:buClr>
              <a:buSzPct val="100000"/>
              <a:buNone/>
            </a:pPr>
            <a:endParaRPr sz="765" b="1" dirty="0">
              <a:solidFill>
                <a:schemeClr val="tx1"/>
              </a:solidFill>
              <a:latin typeface="Segoe UI Light" pitchFamily="34" charset="0"/>
              <a:cs typeface="Segoe UI Light" pitchFamily="34" charset="0"/>
            </a:endParaRPr>
          </a:p>
          <a:p>
            <a:pPr marL="0" indent="0">
              <a:lnSpc>
                <a:spcPct val="100000"/>
              </a:lnSpc>
              <a:buClr>
                <a:srgbClr val="FFFFFF"/>
              </a:buClr>
              <a:buSzPct val="100000"/>
              <a:buNone/>
            </a:pPr>
            <a:r>
              <a:rPr sz="2380" b="1" dirty="0">
                <a:solidFill>
                  <a:schemeClr val="tx1"/>
                </a:solidFill>
                <a:latin typeface="Segoe UI Light" pitchFamily="34" charset="0"/>
                <a:cs typeface="Segoe UI Light" pitchFamily="34" charset="0"/>
              </a:rPr>
              <a:t>Customer b</a:t>
            </a:r>
            <a:r>
              <a:rPr sz="2380" b="1" dirty="0" smtClean="0">
                <a:solidFill>
                  <a:schemeClr val="tx1"/>
                </a:solidFill>
                <a:latin typeface="Segoe UI Light" pitchFamily="34" charset="0"/>
                <a:cs typeface="Segoe UI Light" pitchFamily="34" charset="0"/>
              </a:rPr>
              <a:t>enefits</a:t>
            </a:r>
            <a:endParaRPr sz="2380" dirty="0">
              <a:solidFill>
                <a:schemeClr val="tx1"/>
              </a:solidFill>
              <a:latin typeface="Segoe UI Light" pitchFamily="34" charset="0"/>
              <a:cs typeface="Segoe UI Light" pitchFamily="34" charset="0"/>
            </a:endParaRPr>
          </a:p>
          <a:p>
            <a:pPr>
              <a:lnSpc>
                <a:spcPct val="100000"/>
              </a:lnSpc>
              <a:buClr>
                <a:srgbClr val="FFFFFF"/>
              </a:buClr>
              <a:buSzPct val="100000"/>
            </a:pPr>
            <a:r>
              <a:rPr sz="2040" dirty="0">
                <a:solidFill>
                  <a:schemeClr val="tx1"/>
                </a:solidFill>
                <a:latin typeface="Segoe UI Light" pitchFamily="34" charset="0"/>
                <a:cs typeface="Segoe UI Light" pitchFamily="34" charset="0"/>
              </a:rPr>
              <a:t>Low latency </a:t>
            </a:r>
          </a:p>
          <a:p>
            <a:pPr>
              <a:lnSpc>
                <a:spcPct val="100000"/>
              </a:lnSpc>
              <a:buClr>
                <a:srgbClr val="FFFFFF"/>
              </a:buClr>
              <a:buSzPct val="100000"/>
            </a:pPr>
            <a:r>
              <a:rPr sz="2040" dirty="0">
                <a:solidFill>
                  <a:schemeClr val="tx1"/>
                </a:solidFill>
                <a:latin typeface="Segoe UI Light" pitchFamily="34" charset="0"/>
                <a:cs typeface="Segoe UI Light" pitchFamily="34" charset="0"/>
              </a:rPr>
              <a:t>Up to 10x improvement in performance</a:t>
            </a:r>
          </a:p>
          <a:p>
            <a:pPr>
              <a:lnSpc>
                <a:spcPct val="100000"/>
              </a:lnSpc>
              <a:buClr>
                <a:srgbClr val="FFFFFF"/>
              </a:buClr>
              <a:buSzPct val="100000"/>
            </a:pPr>
            <a:r>
              <a:rPr sz="2040" dirty="0" smtClean="0">
                <a:solidFill>
                  <a:schemeClr val="tx1"/>
                </a:solidFill>
                <a:latin typeface="Segoe UI Light" pitchFamily="34" charset="0"/>
                <a:cs typeface="Segoe UI Light" pitchFamily="34" charset="0"/>
              </a:rPr>
              <a:t>2</a:t>
            </a:r>
            <a:r>
              <a:rPr lang="en-US" sz="2040" dirty="0" smtClean="0">
                <a:solidFill>
                  <a:schemeClr val="tx1"/>
                </a:solidFill>
                <a:latin typeface="Segoe UI Light" pitchFamily="34" charset="0"/>
                <a:cs typeface="Segoe UI Light" pitchFamily="34" charset="0"/>
              </a:rPr>
              <a:t>–</a:t>
            </a:r>
            <a:r>
              <a:rPr sz="2040" dirty="0" smtClean="0">
                <a:solidFill>
                  <a:schemeClr val="tx1"/>
                </a:solidFill>
                <a:latin typeface="Segoe UI Light" pitchFamily="34" charset="0"/>
                <a:cs typeface="Segoe UI Light" pitchFamily="34" charset="0"/>
              </a:rPr>
              <a:t>5x </a:t>
            </a:r>
            <a:r>
              <a:rPr sz="2040" dirty="0">
                <a:solidFill>
                  <a:schemeClr val="tx1"/>
                </a:solidFill>
                <a:latin typeface="Segoe UI Light" pitchFamily="34" charset="0"/>
                <a:cs typeface="Segoe UI Light" pitchFamily="34" charset="0"/>
              </a:rPr>
              <a:t>improvement in scalability</a:t>
            </a:r>
          </a:p>
          <a:p>
            <a:pPr>
              <a:lnSpc>
                <a:spcPct val="100000"/>
              </a:lnSpc>
              <a:buClr>
                <a:srgbClr val="FFFFFF"/>
              </a:buClr>
              <a:buSzPct val="100000"/>
            </a:pPr>
            <a:r>
              <a:rPr sz="2040" dirty="0" smtClean="0">
                <a:solidFill>
                  <a:schemeClr val="tx1"/>
                </a:solidFill>
                <a:latin typeface="Segoe UI Light" pitchFamily="34" charset="0"/>
                <a:cs typeface="Segoe UI Light" pitchFamily="34" charset="0"/>
              </a:rPr>
              <a:t>Takes advantage of </a:t>
            </a:r>
            <a:r>
              <a:rPr sz="2040" dirty="0">
                <a:solidFill>
                  <a:schemeClr val="tx1"/>
                </a:solidFill>
                <a:latin typeface="Segoe UI Light" pitchFamily="34" charset="0"/>
                <a:cs typeface="Segoe UI Light" pitchFamily="34" charset="0"/>
              </a:rPr>
              <a:t>investments in SQL Server</a:t>
            </a:r>
          </a:p>
        </p:txBody>
      </p:sp>
      <p:sp>
        <p:nvSpPr>
          <p:cNvPr id="13" name="Title 12"/>
          <p:cNvSpPr>
            <a:spLocks noGrp="1"/>
          </p:cNvSpPr>
          <p:nvPr>
            <p:ph type="title"/>
          </p:nvPr>
        </p:nvSpPr>
        <p:spPr/>
        <p:txBody>
          <a:bodyPr/>
          <a:lstStyle/>
          <a:p>
            <a:r>
              <a:rPr lang="en-US" dirty="0" smtClean="0"/>
              <a:t>In-Memory </a:t>
            </a:r>
            <a:r>
              <a:rPr lang="en-US" dirty="0"/>
              <a:t>for </a:t>
            </a:r>
            <a:r>
              <a:rPr lang="en-US" dirty="0" smtClean="0"/>
              <a:t>OLTP</a:t>
            </a:r>
            <a:endParaRPr lang="en-US" dirty="0"/>
          </a:p>
        </p:txBody>
      </p:sp>
    </p:spTree>
    <p:extLst>
      <p:ext uri="{BB962C8B-B14F-4D97-AF65-F5344CB8AC3E}">
        <p14:creationId xmlns:p14="http://schemas.microsoft.com/office/powerpoint/2010/main" val="9974312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22237" y="1135062"/>
            <a:ext cx="12115800" cy="563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9466596" y="2531091"/>
            <a:ext cx="2611289" cy="65745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a:solidFill>
                  <a:srgbClr val="FFFFFF"/>
                </a:solidFill>
                <a:latin typeface="Segoe UI Light" pitchFamily="34" charset="0"/>
              </a:rPr>
              <a:t>SQL Server </a:t>
            </a:r>
            <a:r>
              <a:rPr lang="en-US" sz="1904" b="1" dirty="0" smtClean="0">
                <a:solidFill>
                  <a:srgbClr val="FFFFFF"/>
                </a:solidFill>
                <a:latin typeface="Segoe UI Light" pitchFamily="34" charset="0"/>
              </a:rPr>
              <a:t>integration</a:t>
            </a:r>
            <a:endParaRPr lang="en-US" sz="1904" dirty="0">
              <a:solidFill>
                <a:srgbClr val="FFFFFF"/>
              </a:solidFill>
              <a:latin typeface="Segoe UI Light" pitchFamily="34" charset="0"/>
            </a:endParaRPr>
          </a:p>
        </p:txBody>
      </p:sp>
      <p:sp>
        <p:nvSpPr>
          <p:cNvPr id="10" name="Rectangle 9"/>
          <p:cNvSpPr/>
          <p:nvPr/>
        </p:nvSpPr>
        <p:spPr>
          <a:xfrm>
            <a:off x="9466596" y="3208367"/>
            <a:ext cx="2611289" cy="16223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3155" indent="-233155" defTabSz="621746">
              <a:buFont typeface="Arial" pitchFamily="34" charset="0"/>
              <a:buChar char="•"/>
            </a:pPr>
            <a:r>
              <a:rPr lang="en-US" sz="1428" b="1" dirty="0">
                <a:solidFill>
                  <a:srgbClr val="505050"/>
                </a:solidFill>
                <a:latin typeface="Segoe UI Light" pitchFamily="34" charset="0"/>
              </a:rPr>
              <a:t>Same manageability, </a:t>
            </a:r>
            <a:r>
              <a:rPr lang="en-US" sz="1428" b="1" dirty="0" smtClean="0">
                <a:solidFill>
                  <a:srgbClr val="505050"/>
                </a:solidFill>
                <a:latin typeface="Segoe UI Light" pitchFamily="34" charset="0"/>
              </a:rPr>
              <a:t>administration, and development </a:t>
            </a:r>
            <a:r>
              <a:rPr lang="en-US" sz="1428" b="1" dirty="0">
                <a:solidFill>
                  <a:srgbClr val="505050"/>
                </a:solidFill>
                <a:latin typeface="Segoe UI Light" pitchFamily="34" charset="0"/>
              </a:rPr>
              <a:t>experience</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Integrated queries </a:t>
            </a:r>
            <a:r>
              <a:rPr lang="en-US" sz="1428" b="1" dirty="0" smtClean="0">
                <a:solidFill>
                  <a:srgbClr val="505050"/>
                </a:solidFill>
                <a:latin typeface="Segoe UI Light" pitchFamily="34" charset="0"/>
              </a:rPr>
              <a:t>and </a:t>
            </a:r>
            <a:r>
              <a:rPr lang="en-US" sz="1428" b="1" dirty="0">
                <a:solidFill>
                  <a:srgbClr val="505050"/>
                </a:solidFill>
                <a:latin typeface="Segoe UI Light" pitchFamily="34" charset="0"/>
              </a:rPr>
              <a:t>transactions</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Integrated HA and backup/restore</a:t>
            </a:r>
            <a:endParaRPr lang="en-US" sz="1428" dirty="0">
              <a:solidFill>
                <a:srgbClr val="505050"/>
              </a:solidFill>
              <a:latin typeface="Segoe UI Light" pitchFamily="34" charset="0"/>
            </a:endParaRPr>
          </a:p>
        </p:txBody>
      </p:sp>
      <p:sp>
        <p:nvSpPr>
          <p:cNvPr id="11" name="Rectangle 10"/>
          <p:cNvSpPr/>
          <p:nvPr/>
        </p:nvSpPr>
        <p:spPr>
          <a:xfrm>
            <a:off x="813665" y="2531086"/>
            <a:ext cx="2611289" cy="65745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smtClean="0">
                <a:solidFill>
                  <a:srgbClr val="FFFFFF"/>
                </a:solidFill>
                <a:latin typeface="Segoe UI Light" pitchFamily="34" charset="0"/>
              </a:rPr>
              <a:t>Main-memory </a:t>
            </a:r>
            <a:r>
              <a:rPr lang="en-US" sz="1904" b="1" dirty="0">
                <a:solidFill>
                  <a:srgbClr val="FFFFFF"/>
                </a:solidFill>
                <a:latin typeface="Segoe UI Light" pitchFamily="34" charset="0"/>
              </a:rPr>
              <a:t>o</a:t>
            </a:r>
            <a:r>
              <a:rPr lang="en-US" sz="1904" b="1" dirty="0" smtClean="0">
                <a:solidFill>
                  <a:srgbClr val="FFFFFF"/>
                </a:solidFill>
                <a:latin typeface="Segoe UI Light" pitchFamily="34" charset="0"/>
              </a:rPr>
              <a:t>ptimized</a:t>
            </a:r>
            <a:endParaRPr lang="en-US" sz="1904" dirty="0">
              <a:solidFill>
                <a:srgbClr val="FFFFFF"/>
              </a:solidFill>
              <a:latin typeface="Segoe UI Light" pitchFamily="34" charset="0"/>
            </a:endParaRPr>
          </a:p>
        </p:txBody>
      </p:sp>
      <p:sp>
        <p:nvSpPr>
          <p:cNvPr id="12" name="Rectangle 11"/>
          <p:cNvSpPr/>
          <p:nvPr/>
        </p:nvSpPr>
        <p:spPr>
          <a:xfrm>
            <a:off x="806512" y="3208372"/>
            <a:ext cx="2611289" cy="162237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3155" indent="-233155" defTabSz="621746">
              <a:buFont typeface="Arial" pitchFamily="34" charset="0"/>
              <a:buChar char="•"/>
            </a:pPr>
            <a:r>
              <a:rPr lang="en-US" sz="1428" b="1" dirty="0">
                <a:solidFill>
                  <a:srgbClr val="505050"/>
                </a:solidFill>
                <a:latin typeface="Segoe UI Light" pitchFamily="34" charset="0"/>
              </a:rPr>
              <a:t>Optimized for in-memory </a:t>
            </a:r>
            <a:r>
              <a:rPr lang="en-US" sz="1428" b="1" dirty="0" smtClean="0">
                <a:solidFill>
                  <a:srgbClr val="505050"/>
                </a:solidFill>
                <a:latin typeface="Segoe UI Light" pitchFamily="34" charset="0"/>
              </a:rPr>
              <a:t>data</a:t>
            </a:r>
          </a:p>
          <a:p>
            <a:pPr marL="233155" indent="-233155" defTabSz="621746">
              <a:buFont typeface="Arial" pitchFamily="34" charset="0"/>
              <a:buChar char="•"/>
            </a:pPr>
            <a:r>
              <a:rPr lang="en-US" sz="1428" b="1" dirty="0" smtClean="0">
                <a:solidFill>
                  <a:srgbClr val="505050"/>
                </a:solidFill>
                <a:latin typeface="Segoe UI Light" pitchFamily="34" charset="0"/>
              </a:rPr>
              <a:t>Indexes </a:t>
            </a:r>
            <a:r>
              <a:rPr lang="en-US" sz="1428" b="1" dirty="0">
                <a:solidFill>
                  <a:srgbClr val="505050"/>
                </a:solidFill>
                <a:latin typeface="Segoe UI Light" pitchFamily="34" charset="0"/>
              </a:rPr>
              <a:t>(hash and range) exist only in memory</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No buffer </a:t>
            </a:r>
            <a:r>
              <a:rPr lang="en-US" sz="1428" b="1" dirty="0" smtClean="0">
                <a:solidFill>
                  <a:srgbClr val="505050"/>
                </a:solidFill>
                <a:latin typeface="Segoe UI Light" pitchFamily="34" charset="0"/>
              </a:rPr>
              <a:t>pool</a:t>
            </a:r>
          </a:p>
          <a:p>
            <a:pPr marL="233155" indent="-233155" defTabSz="621746">
              <a:buFont typeface="Arial" pitchFamily="34" charset="0"/>
              <a:buChar char="•"/>
            </a:pPr>
            <a:r>
              <a:rPr lang="en-US" sz="1428" b="1" dirty="0">
                <a:solidFill>
                  <a:srgbClr val="505050"/>
                </a:solidFill>
                <a:latin typeface="Segoe UI Light" pitchFamily="34" charset="0"/>
              </a:rPr>
              <a:t>Stream-based storage </a:t>
            </a:r>
            <a:r>
              <a:rPr lang="en-US" sz="1428" b="1" dirty="0" smtClean="0">
                <a:solidFill>
                  <a:srgbClr val="505050"/>
                </a:solidFill>
                <a:latin typeface="Segoe UI Light" pitchFamily="34" charset="0"/>
              </a:rPr>
              <a:t>for durability</a:t>
            </a:r>
            <a:endParaRPr lang="en-US" sz="1428" dirty="0">
              <a:solidFill>
                <a:srgbClr val="505050"/>
              </a:solidFill>
              <a:latin typeface="Segoe UI Light" pitchFamily="34" charset="0"/>
            </a:endParaRPr>
          </a:p>
          <a:p>
            <a:pPr marL="233155" indent="-233155" defTabSz="621746">
              <a:buFont typeface="Arial" pitchFamily="34" charset="0"/>
              <a:buChar char="•"/>
            </a:pPr>
            <a:endParaRPr lang="en-US" sz="1428" dirty="0">
              <a:solidFill>
                <a:srgbClr val="505050"/>
              </a:solidFill>
              <a:latin typeface="Segoe UI Light" pitchFamily="34" charset="0"/>
            </a:endParaRPr>
          </a:p>
        </p:txBody>
      </p:sp>
      <p:sp>
        <p:nvSpPr>
          <p:cNvPr id="13" name="Rectangle 12"/>
          <p:cNvSpPr/>
          <p:nvPr/>
        </p:nvSpPr>
        <p:spPr>
          <a:xfrm>
            <a:off x="3606949" y="2531086"/>
            <a:ext cx="2611289" cy="65745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a:solidFill>
                  <a:srgbClr val="FFFFFF"/>
                </a:solidFill>
                <a:latin typeface="Segoe UI Light" pitchFamily="34" charset="0"/>
              </a:rPr>
              <a:t>High </a:t>
            </a:r>
            <a:r>
              <a:rPr lang="en-US" sz="1904" b="1" dirty="0" smtClean="0">
                <a:solidFill>
                  <a:srgbClr val="FFFFFF"/>
                </a:solidFill>
                <a:latin typeface="Segoe UI Light" pitchFamily="34" charset="0"/>
              </a:rPr>
              <a:t>concurrency</a:t>
            </a:r>
            <a:endParaRPr lang="en-US" sz="1904" dirty="0">
              <a:solidFill>
                <a:srgbClr val="FFFFFF"/>
              </a:solidFill>
              <a:latin typeface="Segoe UI Light" pitchFamily="34" charset="0"/>
            </a:endParaRPr>
          </a:p>
        </p:txBody>
      </p:sp>
      <p:sp>
        <p:nvSpPr>
          <p:cNvPr id="14" name="Rectangle 13"/>
          <p:cNvSpPr/>
          <p:nvPr/>
        </p:nvSpPr>
        <p:spPr>
          <a:xfrm>
            <a:off x="3606949" y="3208363"/>
            <a:ext cx="2611289" cy="16223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3155" indent="-233155" defTabSz="621746">
              <a:buFont typeface="Arial" pitchFamily="34" charset="0"/>
              <a:buChar char="•"/>
            </a:pPr>
            <a:r>
              <a:rPr lang="en-US" sz="1428" b="1" dirty="0" smtClean="0">
                <a:solidFill>
                  <a:srgbClr val="505050"/>
                </a:solidFill>
                <a:latin typeface="Segoe UI Light" pitchFamily="34" charset="0"/>
              </a:rPr>
              <a:t>Multiversion </a:t>
            </a:r>
            <a:r>
              <a:rPr lang="en-US" sz="1428" b="1" dirty="0">
                <a:solidFill>
                  <a:srgbClr val="505050"/>
                </a:solidFill>
                <a:latin typeface="Segoe UI Light" pitchFamily="34" charset="0"/>
              </a:rPr>
              <a:t>optimistic concurrency control with full ACID support</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Core engine uses lock-free algorithms</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No lock manager, </a:t>
            </a:r>
            <a:r>
              <a:rPr lang="en-US" sz="1428" b="1" dirty="0" smtClean="0">
                <a:solidFill>
                  <a:srgbClr val="505050"/>
                </a:solidFill>
                <a:latin typeface="Segoe UI Light" pitchFamily="34" charset="0"/>
              </a:rPr>
              <a:t>latches, </a:t>
            </a:r>
            <a:r>
              <a:rPr lang="en-US" sz="1428" b="1" dirty="0">
                <a:solidFill>
                  <a:srgbClr val="505050"/>
                </a:solidFill>
                <a:latin typeface="Segoe UI Light" pitchFamily="34" charset="0"/>
              </a:rPr>
              <a:t>or spinlocks</a:t>
            </a:r>
            <a:endParaRPr lang="en-US" sz="1428" dirty="0">
              <a:solidFill>
                <a:srgbClr val="505050"/>
              </a:solidFill>
              <a:latin typeface="Segoe UI Light" pitchFamily="34" charset="0"/>
            </a:endParaRPr>
          </a:p>
        </p:txBody>
      </p:sp>
      <p:sp>
        <p:nvSpPr>
          <p:cNvPr id="15" name="Rectangle 14"/>
          <p:cNvSpPr/>
          <p:nvPr/>
        </p:nvSpPr>
        <p:spPr>
          <a:xfrm>
            <a:off x="6534381" y="2531086"/>
            <a:ext cx="2611289" cy="65745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a:solidFill>
                  <a:srgbClr val="FFFFFF"/>
                </a:solidFill>
                <a:latin typeface="Segoe UI Light" pitchFamily="34" charset="0"/>
              </a:rPr>
              <a:t>T-SQL </a:t>
            </a:r>
            <a:r>
              <a:rPr lang="en-US" sz="1904" b="1" dirty="0" smtClean="0">
                <a:solidFill>
                  <a:srgbClr val="FFFFFF"/>
                </a:solidFill>
                <a:latin typeface="Segoe UI Light" pitchFamily="34" charset="0"/>
              </a:rPr>
              <a:t>compiled </a:t>
            </a:r>
            <a:r>
              <a:rPr lang="en-US" sz="1904" b="1" dirty="0">
                <a:solidFill>
                  <a:srgbClr val="FFFFFF"/>
                </a:solidFill>
                <a:latin typeface="Segoe UI Light" pitchFamily="34" charset="0"/>
              </a:rPr>
              <a:t>to </a:t>
            </a:r>
            <a:r>
              <a:rPr lang="en-US" sz="1904" b="1" dirty="0" smtClean="0">
                <a:solidFill>
                  <a:srgbClr val="FFFFFF"/>
                </a:solidFill>
                <a:latin typeface="Segoe UI Light" pitchFamily="34" charset="0"/>
              </a:rPr>
              <a:t>machine </a:t>
            </a:r>
            <a:r>
              <a:rPr lang="en-US" sz="1904" b="1" dirty="0">
                <a:solidFill>
                  <a:srgbClr val="FFFFFF"/>
                </a:solidFill>
                <a:latin typeface="Segoe UI Light" pitchFamily="34" charset="0"/>
              </a:rPr>
              <a:t>c</a:t>
            </a:r>
            <a:r>
              <a:rPr lang="en-US" sz="1904" b="1" dirty="0" smtClean="0">
                <a:solidFill>
                  <a:srgbClr val="FFFFFF"/>
                </a:solidFill>
                <a:latin typeface="Segoe UI Light" pitchFamily="34" charset="0"/>
              </a:rPr>
              <a:t>ode</a:t>
            </a:r>
            <a:endParaRPr lang="en-US" sz="1904" dirty="0">
              <a:solidFill>
                <a:srgbClr val="FFFFFF"/>
              </a:solidFill>
              <a:latin typeface="Segoe UI Light" pitchFamily="34" charset="0"/>
            </a:endParaRPr>
          </a:p>
        </p:txBody>
      </p:sp>
      <p:sp>
        <p:nvSpPr>
          <p:cNvPr id="16" name="Rectangle 15"/>
          <p:cNvSpPr/>
          <p:nvPr/>
        </p:nvSpPr>
        <p:spPr>
          <a:xfrm>
            <a:off x="6534381" y="3208367"/>
            <a:ext cx="2611289" cy="16223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3155" indent="-233155" defTabSz="621746">
              <a:buFont typeface="Arial" pitchFamily="34" charset="0"/>
              <a:buChar char="•"/>
            </a:pPr>
            <a:r>
              <a:rPr lang="en-US" sz="1428" b="1" dirty="0">
                <a:solidFill>
                  <a:srgbClr val="505050"/>
                </a:solidFill>
                <a:latin typeface="Segoe UI Light" pitchFamily="34" charset="0"/>
              </a:rPr>
              <a:t>T-SQL compiled to machine code via C code generator and </a:t>
            </a:r>
            <a:r>
              <a:rPr lang="en-US" sz="1428" b="1" dirty="0" smtClean="0">
                <a:solidFill>
                  <a:srgbClr val="505050"/>
                </a:solidFill>
                <a:latin typeface="Segoe UI Light" pitchFamily="34" charset="0"/>
              </a:rPr>
              <a:t>Visual C compiler</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Invoking a procedure is just a DLL entry-point</a:t>
            </a:r>
            <a:endParaRPr lang="en-US" sz="1428" dirty="0">
              <a:solidFill>
                <a:srgbClr val="505050"/>
              </a:solidFill>
              <a:latin typeface="Segoe UI Light" pitchFamily="34" charset="0"/>
            </a:endParaRPr>
          </a:p>
          <a:p>
            <a:pPr marL="233155" indent="-233155" defTabSz="621746">
              <a:buFont typeface="Arial" pitchFamily="34" charset="0"/>
              <a:buChar char="•"/>
            </a:pPr>
            <a:r>
              <a:rPr lang="en-US" sz="1428" b="1" dirty="0">
                <a:solidFill>
                  <a:srgbClr val="505050"/>
                </a:solidFill>
                <a:latin typeface="Segoe UI Light" pitchFamily="34" charset="0"/>
              </a:rPr>
              <a:t>Aggressive optimizations </a:t>
            </a:r>
            <a:r>
              <a:rPr lang="en-US" sz="1428" b="1" dirty="0" smtClean="0">
                <a:solidFill>
                  <a:srgbClr val="505050"/>
                </a:solidFill>
                <a:latin typeface="Segoe UI Light" pitchFamily="34" charset="0"/>
              </a:rPr>
              <a:t>at compile time</a:t>
            </a:r>
            <a:endParaRPr lang="en-US" sz="1428" dirty="0">
              <a:solidFill>
                <a:srgbClr val="505050"/>
              </a:solidFill>
              <a:latin typeface="Segoe UI Light" pitchFamily="34" charset="0"/>
            </a:endParaRPr>
          </a:p>
        </p:txBody>
      </p:sp>
      <p:sp>
        <p:nvSpPr>
          <p:cNvPr id="17" name="Rectangle 16"/>
          <p:cNvSpPr/>
          <p:nvPr/>
        </p:nvSpPr>
        <p:spPr>
          <a:xfrm>
            <a:off x="806512" y="5546686"/>
            <a:ext cx="2611289" cy="6973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632" b="1" dirty="0">
                <a:solidFill>
                  <a:schemeClr val="bg1"/>
                </a:solidFill>
                <a:latin typeface="Segoe UI Light" pitchFamily="34" charset="0"/>
              </a:rPr>
              <a:t>Steadily declining memory price, NVRAM</a:t>
            </a:r>
            <a:endParaRPr lang="en-US" sz="1632" dirty="0">
              <a:solidFill>
                <a:schemeClr val="bg1"/>
              </a:solidFill>
              <a:latin typeface="Segoe UI Light" pitchFamily="34" charset="0"/>
            </a:endParaRPr>
          </a:p>
        </p:txBody>
      </p:sp>
      <p:sp>
        <p:nvSpPr>
          <p:cNvPr id="18" name="Rectangle 17"/>
          <p:cNvSpPr/>
          <p:nvPr/>
        </p:nvSpPr>
        <p:spPr>
          <a:xfrm>
            <a:off x="3605282" y="5555567"/>
            <a:ext cx="2611289" cy="6973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632" b="1" dirty="0">
                <a:solidFill>
                  <a:schemeClr val="bg1"/>
                </a:solidFill>
                <a:latin typeface="Segoe UI Light" pitchFamily="34" charset="0"/>
              </a:rPr>
              <a:t>Many-core processors</a:t>
            </a:r>
            <a:endParaRPr lang="en-US" sz="1632" dirty="0">
              <a:solidFill>
                <a:schemeClr val="bg1"/>
              </a:solidFill>
              <a:latin typeface="Segoe UI Light" pitchFamily="34" charset="0"/>
            </a:endParaRPr>
          </a:p>
        </p:txBody>
      </p:sp>
      <p:sp>
        <p:nvSpPr>
          <p:cNvPr id="19" name="Rectangle 18"/>
          <p:cNvSpPr/>
          <p:nvPr/>
        </p:nvSpPr>
        <p:spPr>
          <a:xfrm>
            <a:off x="6534381" y="5546686"/>
            <a:ext cx="2611289" cy="6973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632" b="1" dirty="0">
                <a:solidFill>
                  <a:schemeClr val="bg1"/>
                </a:solidFill>
                <a:latin typeface="Segoe UI Light" pitchFamily="34" charset="0"/>
              </a:rPr>
              <a:t>Stalling CPU clock rate</a:t>
            </a:r>
            <a:endParaRPr lang="en-US" sz="1632" dirty="0">
              <a:solidFill>
                <a:schemeClr val="bg1"/>
              </a:solidFill>
              <a:latin typeface="Segoe UI Light" pitchFamily="34" charset="0"/>
            </a:endParaRPr>
          </a:p>
        </p:txBody>
      </p:sp>
      <p:sp>
        <p:nvSpPr>
          <p:cNvPr id="22" name="Rectangle 21"/>
          <p:cNvSpPr/>
          <p:nvPr/>
        </p:nvSpPr>
        <p:spPr>
          <a:xfrm>
            <a:off x="9466596" y="5546686"/>
            <a:ext cx="2611289" cy="6973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1746"/>
            <a:r>
              <a:rPr lang="en-US" sz="1632" b="1" dirty="0">
                <a:solidFill>
                  <a:schemeClr val="bg1"/>
                </a:solidFill>
                <a:latin typeface="Segoe UI Light" pitchFamily="34" charset="0"/>
              </a:rPr>
              <a:t>TCO</a:t>
            </a:r>
            <a:endParaRPr lang="en-US" sz="1632" dirty="0">
              <a:solidFill>
                <a:schemeClr val="bg1"/>
              </a:solidFill>
              <a:latin typeface="Segoe UI Light" pitchFamily="34" charset="0"/>
            </a:endParaRPr>
          </a:p>
        </p:txBody>
      </p:sp>
      <p:sp>
        <p:nvSpPr>
          <p:cNvPr id="26" name="TextBox 25"/>
          <p:cNvSpPr txBox="1"/>
          <p:nvPr/>
        </p:nvSpPr>
        <p:spPr>
          <a:xfrm>
            <a:off x="806512" y="5092760"/>
            <a:ext cx="8394269" cy="427168"/>
          </a:xfrm>
          <a:prstGeom prst="rect">
            <a:avLst/>
          </a:prstGeom>
          <a:solidFill>
            <a:srgbClr val="C00000"/>
          </a:solidFill>
          <a:effectLst/>
        </p:spPr>
        <p:txBody>
          <a:bodyPr wrap="square" rtlCol="0">
            <a:spAutoFit/>
          </a:bodyPr>
          <a:lstStyle/>
          <a:p>
            <a:pPr algn="ctr" defTabSz="621746"/>
            <a:r>
              <a:rPr lang="en-US" sz="2176" b="1" dirty="0">
                <a:latin typeface="Segoe UI Light" pitchFamily="34" charset="0"/>
              </a:rPr>
              <a:t>Hardware t</a:t>
            </a:r>
            <a:r>
              <a:rPr lang="en-US" sz="2176" b="1" dirty="0" smtClean="0">
                <a:latin typeface="Segoe UI Light" pitchFamily="34" charset="0"/>
              </a:rPr>
              <a:t>rends</a:t>
            </a:r>
            <a:endParaRPr lang="en-US" sz="2176" dirty="0">
              <a:latin typeface="Segoe UI Light" pitchFamily="34" charset="0"/>
            </a:endParaRPr>
          </a:p>
        </p:txBody>
      </p:sp>
      <p:sp>
        <p:nvSpPr>
          <p:cNvPr id="27" name="TextBox 26"/>
          <p:cNvSpPr txBox="1"/>
          <p:nvPr/>
        </p:nvSpPr>
        <p:spPr>
          <a:xfrm>
            <a:off x="9466600" y="5085700"/>
            <a:ext cx="2611291" cy="427168"/>
          </a:xfrm>
          <a:prstGeom prst="rect">
            <a:avLst/>
          </a:prstGeom>
          <a:solidFill>
            <a:srgbClr val="C00000"/>
          </a:solidFill>
          <a:effectLst/>
        </p:spPr>
        <p:txBody>
          <a:bodyPr wrap="square" rtlCol="0">
            <a:spAutoFit/>
          </a:bodyPr>
          <a:lstStyle/>
          <a:p>
            <a:pPr algn="ctr" defTabSz="621746"/>
            <a:r>
              <a:rPr lang="en-US" sz="2176" b="1" dirty="0">
                <a:latin typeface="Segoe UI Light" pitchFamily="34" charset="0"/>
              </a:rPr>
              <a:t>Business</a:t>
            </a:r>
            <a:endParaRPr lang="en-US" sz="2176" dirty="0">
              <a:latin typeface="Segoe UI Light" pitchFamily="34" charset="0"/>
            </a:endParaRPr>
          </a:p>
        </p:txBody>
      </p:sp>
      <p:sp>
        <p:nvSpPr>
          <p:cNvPr id="21" name="Rectangle 20"/>
          <p:cNvSpPr/>
          <p:nvPr/>
        </p:nvSpPr>
        <p:spPr>
          <a:xfrm>
            <a:off x="9466596" y="1287468"/>
            <a:ext cx="2611289" cy="981607"/>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a:solidFill>
                  <a:prstClr val="white"/>
                </a:solidFill>
                <a:latin typeface="Segoe UI Light" pitchFamily="34" charset="0"/>
              </a:rPr>
              <a:t>Hybrid </a:t>
            </a:r>
            <a:r>
              <a:rPr lang="en-US" sz="1904" b="1" dirty="0" smtClean="0">
                <a:solidFill>
                  <a:prstClr val="white"/>
                </a:solidFill>
                <a:latin typeface="Segoe UI Light" pitchFamily="34" charset="0"/>
              </a:rPr>
              <a:t>engine </a:t>
            </a:r>
            <a:r>
              <a:rPr lang="en-US" sz="1904" b="1" dirty="0">
                <a:solidFill>
                  <a:prstClr val="white"/>
                </a:solidFill>
                <a:latin typeface="Segoe UI Light" pitchFamily="34" charset="0"/>
              </a:rPr>
              <a:t>and </a:t>
            </a:r>
            <a:r>
              <a:rPr lang="en-US" sz="1904" b="1" dirty="0" smtClean="0">
                <a:solidFill>
                  <a:prstClr val="white"/>
                </a:solidFill>
                <a:latin typeface="Segoe UI Light" pitchFamily="34" charset="0"/>
              </a:rPr>
              <a:t>integrated </a:t>
            </a:r>
            <a:r>
              <a:rPr lang="en-US" sz="1904" b="1" dirty="0">
                <a:solidFill>
                  <a:prstClr val="white"/>
                </a:solidFill>
                <a:latin typeface="Segoe UI Light" pitchFamily="34" charset="0"/>
              </a:rPr>
              <a:t>e</a:t>
            </a:r>
            <a:r>
              <a:rPr lang="en-US" sz="1904" b="1" dirty="0" smtClean="0">
                <a:solidFill>
                  <a:prstClr val="white"/>
                </a:solidFill>
                <a:latin typeface="Segoe UI Light" pitchFamily="34" charset="0"/>
              </a:rPr>
              <a:t>xperience</a:t>
            </a:r>
            <a:endParaRPr lang="en-US" sz="1904" b="1" dirty="0">
              <a:solidFill>
                <a:prstClr val="white"/>
              </a:solidFill>
              <a:latin typeface="Segoe UI Light" pitchFamily="34" charset="0"/>
            </a:endParaRPr>
          </a:p>
        </p:txBody>
      </p:sp>
      <p:sp>
        <p:nvSpPr>
          <p:cNvPr id="23" name="Rectangle 22"/>
          <p:cNvSpPr/>
          <p:nvPr/>
        </p:nvSpPr>
        <p:spPr>
          <a:xfrm>
            <a:off x="813665" y="1287462"/>
            <a:ext cx="2611289" cy="981607"/>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smtClean="0">
                <a:solidFill>
                  <a:prstClr val="white"/>
                </a:solidFill>
                <a:latin typeface="Segoe UI Light" pitchFamily="34" charset="0"/>
              </a:rPr>
              <a:t>High-performance </a:t>
            </a:r>
            <a:r>
              <a:rPr lang="en-US" sz="1904" b="1" dirty="0">
                <a:solidFill>
                  <a:prstClr val="white"/>
                </a:solidFill>
                <a:latin typeface="Segoe UI Light" pitchFamily="34" charset="0"/>
              </a:rPr>
              <a:t>d</a:t>
            </a:r>
            <a:r>
              <a:rPr lang="en-US" sz="1904" b="1" dirty="0" smtClean="0">
                <a:solidFill>
                  <a:prstClr val="white"/>
                </a:solidFill>
                <a:latin typeface="Segoe UI Light" pitchFamily="34" charset="0"/>
              </a:rPr>
              <a:t>ata operations</a:t>
            </a:r>
            <a:endParaRPr lang="en-US" sz="1904" b="1" dirty="0">
              <a:solidFill>
                <a:prstClr val="white"/>
              </a:solidFill>
              <a:latin typeface="Segoe UI Light" pitchFamily="34" charset="0"/>
            </a:endParaRPr>
          </a:p>
        </p:txBody>
      </p:sp>
      <p:sp>
        <p:nvSpPr>
          <p:cNvPr id="24" name="Rectangle 23"/>
          <p:cNvSpPr/>
          <p:nvPr/>
        </p:nvSpPr>
        <p:spPr>
          <a:xfrm>
            <a:off x="3606949" y="1287462"/>
            <a:ext cx="2611289" cy="981607"/>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a:solidFill>
                  <a:prstClr val="white"/>
                </a:solidFill>
                <a:latin typeface="Segoe UI Light" pitchFamily="34" charset="0"/>
              </a:rPr>
              <a:t>Frictionless </a:t>
            </a:r>
            <a:r>
              <a:rPr lang="en-US" sz="1904" b="1" dirty="0" smtClean="0">
                <a:solidFill>
                  <a:prstClr val="white"/>
                </a:solidFill>
                <a:latin typeface="Segoe UI Light" pitchFamily="34" charset="0"/>
              </a:rPr>
              <a:t>scale-up</a:t>
            </a:r>
            <a:endParaRPr lang="en-US" sz="1904" b="1" dirty="0">
              <a:solidFill>
                <a:prstClr val="white"/>
              </a:solidFill>
              <a:latin typeface="Segoe UI Light" pitchFamily="34" charset="0"/>
            </a:endParaRPr>
          </a:p>
        </p:txBody>
      </p:sp>
      <p:sp>
        <p:nvSpPr>
          <p:cNvPr id="25" name="Rectangle 24"/>
          <p:cNvSpPr/>
          <p:nvPr/>
        </p:nvSpPr>
        <p:spPr>
          <a:xfrm>
            <a:off x="6534381" y="1287462"/>
            <a:ext cx="2611289" cy="981607"/>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21746"/>
            <a:r>
              <a:rPr lang="en-US" sz="1904" b="1" dirty="0">
                <a:solidFill>
                  <a:prstClr val="white"/>
                </a:solidFill>
                <a:latin typeface="Segoe UI Light" pitchFamily="34" charset="0"/>
              </a:rPr>
              <a:t>Efficient, </a:t>
            </a:r>
            <a:r>
              <a:rPr lang="en-US" sz="1904" b="1" dirty="0" smtClean="0">
                <a:solidFill>
                  <a:prstClr val="white"/>
                </a:solidFill>
                <a:latin typeface="Segoe UI Light" pitchFamily="34" charset="0"/>
              </a:rPr>
              <a:t>business-logic processing</a:t>
            </a:r>
            <a:endParaRPr lang="en-US" sz="1904" b="1" dirty="0">
              <a:solidFill>
                <a:prstClr val="white"/>
              </a:solidFill>
              <a:latin typeface="Segoe UI Light" pitchFamily="34" charset="0"/>
            </a:endParaRPr>
          </a:p>
        </p:txBody>
      </p:sp>
      <p:sp>
        <p:nvSpPr>
          <p:cNvPr id="28" name="Rectangle 27"/>
          <p:cNvSpPr/>
          <p:nvPr/>
        </p:nvSpPr>
        <p:spPr>
          <a:xfrm>
            <a:off x="255709" y="1287462"/>
            <a:ext cx="397493" cy="10336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21746"/>
            <a:r>
              <a:rPr lang="en-US" sz="1430" b="1" dirty="0" smtClean="0">
                <a:solidFill>
                  <a:prstClr val="black"/>
                </a:solidFill>
                <a:latin typeface="Segoe UI Light" pitchFamily="34" charset="0"/>
              </a:rPr>
              <a:t>Benefits</a:t>
            </a:r>
            <a:endParaRPr lang="en-US" sz="1430" dirty="0">
              <a:solidFill>
                <a:prstClr val="black"/>
              </a:solidFill>
              <a:latin typeface="Segoe UI Light" pitchFamily="34" charset="0"/>
            </a:endParaRPr>
          </a:p>
        </p:txBody>
      </p:sp>
      <p:sp>
        <p:nvSpPr>
          <p:cNvPr id="30" name="Rectangle 29"/>
          <p:cNvSpPr/>
          <p:nvPr/>
        </p:nvSpPr>
        <p:spPr>
          <a:xfrm>
            <a:off x="260695" y="2531086"/>
            <a:ext cx="392084" cy="229965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21746"/>
            <a:r>
              <a:rPr lang="en-US" sz="1430" b="1" dirty="0">
                <a:solidFill>
                  <a:prstClr val="black"/>
                </a:solidFill>
                <a:latin typeface="Segoe UI Light" pitchFamily="34" charset="0"/>
              </a:rPr>
              <a:t>In-Memory OLTP Tech Pillars</a:t>
            </a:r>
            <a:endParaRPr lang="en-US" sz="1430" dirty="0">
              <a:solidFill>
                <a:prstClr val="black"/>
              </a:solidFill>
              <a:latin typeface="Segoe UI Light" pitchFamily="34" charset="0"/>
            </a:endParaRPr>
          </a:p>
        </p:txBody>
      </p:sp>
      <p:sp>
        <p:nvSpPr>
          <p:cNvPr id="33" name="Rectangle 32"/>
          <p:cNvSpPr/>
          <p:nvPr/>
        </p:nvSpPr>
        <p:spPr>
          <a:xfrm>
            <a:off x="266101" y="5116524"/>
            <a:ext cx="386678" cy="113636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21746"/>
            <a:r>
              <a:rPr lang="en-US" sz="1430" b="1" dirty="0">
                <a:solidFill>
                  <a:schemeClr val="bg1"/>
                </a:solidFill>
                <a:latin typeface="Segoe UI Light" pitchFamily="34" charset="0"/>
              </a:rPr>
              <a:t>Drivers</a:t>
            </a:r>
            <a:endParaRPr lang="en-US" sz="1430" dirty="0">
              <a:solidFill>
                <a:schemeClr val="bg1"/>
              </a:solidFill>
              <a:latin typeface="Segoe UI Light" pitchFamily="34" charset="0"/>
            </a:endParaRPr>
          </a:p>
        </p:txBody>
      </p:sp>
      <p:sp>
        <p:nvSpPr>
          <p:cNvPr id="3" name="Title 2"/>
          <p:cNvSpPr>
            <a:spLocks noGrp="1"/>
          </p:cNvSpPr>
          <p:nvPr>
            <p:ph type="title"/>
          </p:nvPr>
        </p:nvSpPr>
        <p:spPr>
          <a:xfrm>
            <a:off x="198437" y="141287"/>
            <a:ext cx="11889564" cy="917575"/>
          </a:xfrm>
        </p:spPr>
        <p:txBody>
          <a:bodyPr/>
          <a:lstStyle/>
          <a:p>
            <a:r>
              <a:rPr lang="en-US" dirty="0" smtClean="0"/>
              <a:t>In-Memory OLTP architecture</a:t>
            </a:r>
            <a:endParaRPr lang="en-US" dirty="0"/>
          </a:p>
        </p:txBody>
      </p:sp>
    </p:spTree>
    <p:extLst>
      <p:ext uri="{BB962C8B-B14F-4D97-AF65-F5344CB8AC3E}">
        <p14:creationId xmlns:p14="http://schemas.microsoft.com/office/powerpoint/2010/main" val="15881417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817533"/>
            <a:ext cx="11887200" cy="4318043"/>
          </a:xfrm>
        </p:spPr>
        <p:txBody>
          <a:bodyPr/>
          <a:lstStyle/>
          <a:p>
            <a:r>
              <a:rPr lang="en-US" sz="3200" dirty="0"/>
              <a:t>Fast execution for data warehouse queries</a:t>
            </a:r>
          </a:p>
          <a:p>
            <a:pPr lvl="1"/>
            <a:r>
              <a:rPr lang="en-US" sz="1800" dirty="0"/>
              <a:t>Speedups of 10x and more</a:t>
            </a:r>
          </a:p>
          <a:p>
            <a:r>
              <a:rPr lang="en-US" sz="3200" dirty="0"/>
              <a:t>No need for separate base table</a:t>
            </a:r>
          </a:p>
          <a:p>
            <a:pPr lvl="1"/>
            <a:r>
              <a:rPr lang="en-US" sz="1800" dirty="0" smtClean="0"/>
              <a:t>Saves </a:t>
            </a:r>
            <a:r>
              <a:rPr lang="en-US" sz="1800" dirty="0"/>
              <a:t>space</a:t>
            </a:r>
          </a:p>
          <a:p>
            <a:r>
              <a:rPr lang="en-US" sz="3200" dirty="0"/>
              <a:t>Data can be inserted, </a:t>
            </a:r>
            <a:r>
              <a:rPr lang="en-US" sz="3200" dirty="0" smtClean="0"/>
              <a:t>updated, </a:t>
            </a:r>
            <a:r>
              <a:rPr lang="en-US" sz="3200" dirty="0"/>
              <a:t>or deleted</a:t>
            </a:r>
          </a:p>
          <a:p>
            <a:pPr lvl="1"/>
            <a:r>
              <a:rPr lang="en-US" sz="1800" dirty="0"/>
              <a:t>Simpler management</a:t>
            </a:r>
          </a:p>
          <a:p>
            <a:r>
              <a:rPr lang="en-US" sz="3200" dirty="0"/>
              <a:t>Eliminate need for other indexes</a:t>
            </a:r>
          </a:p>
          <a:p>
            <a:pPr lvl="1"/>
            <a:r>
              <a:rPr lang="en-US" sz="1800" dirty="0" smtClean="0"/>
              <a:t>Saves </a:t>
            </a:r>
            <a:r>
              <a:rPr lang="en-US" sz="1800" dirty="0"/>
              <a:t>space and simpler management</a:t>
            </a:r>
          </a:p>
          <a:p>
            <a:r>
              <a:rPr lang="en-US" sz="3200" dirty="0"/>
              <a:t>More data types supported</a:t>
            </a:r>
          </a:p>
          <a:p>
            <a:pPr lvl="1"/>
            <a:r>
              <a:rPr lang="en-US" sz="1800" dirty="0"/>
              <a:t>Removes many limitations from non-clustered </a:t>
            </a:r>
            <a:r>
              <a:rPr lang="en-US" sz="1800" dirty="0" smtClean="0"/>
              <a:t>columnstores </a:t>
            </a:r>
            <a:r>
              <a:rPr lang="en-US" sz="1800" dirty="0"/>
              <a:t>in SQL Server 2012</a:t>
            </a:r>
          </a:p>
        </p:txBody>
      </p:sp>
      <p:sp>
        <p:nvSpPr>
          <p:cNvPr id="2" name="Title 1"/>
          <p:cNvSpPr>
            <a:spLocks noGrp="1"/>
          </p:cNvSpPr>
          <p:nvPr>
            <p:ph type="title"/>
          </p:nvPr>
        </p:nvSpPr>
        <p:spPr/>
        <p:txBody>
          <a:bodyPr/>
          <a:lstStyle/>
          <a:p>
            <a:r>
              <a:rPr lang="en-US" dirty="0" smtClean="0"/>
              <a:t>Columnstores: </a:t>
            </a:r>
            <a:r>
              <a:rPr lang="en-US" dirty="0"/>
              <a:t>c</a:t>
            </a:r>
            <a:r>
              <a:rPr lang="en-US" dirty="0" smtClean="0"/>
              <a:t>lustered and </a:t>
            </a:r>
            <a:r>
              <a:rPr lang="en-US" dirty="0"/>
              <a:t>u</a:t>
            </a:r>
            <a:r>
              <a:rPr lang="en-US" dirty="0" smtClean="0"/>
              <a:t>pdatable</a:t>
            </a:r>
            <a:br>
              <a:rPr lang="en-US" dirty="0" smtClean="0"/>
            </a:br>
            <a:r>
              <a:rPr lang="en-US" sz="2400" dirty="0">
                <a:solidFill>
                  <a:schemeClr val="tx1"/>
                </a:solidFill>
              </a:rPr>
              <a:t>The n</a:t>
            </a:r>
            <a:r>
              <a:rPr lang="en-US" sz="2400" dirty="0" smtClean="0">
                <a:solidFill>
                  <a:schemeClr val="tx1"/>
                </a:solidFill>
              </a:rPr>
              <a:t>ext </a:t>
            </a:r>
            <a:r>
              <a:rPr lang="en-US" sz="2400" dirty="0">
                <a:solidFill>
                  <a:schemeClr val="tx1"/>
                </a:solidFill>
              </a:rPr>
              <a:t>g</a:t>
            </a:r>
            <a:r>
              <a:rPr lang="en-US" sz="2400" dirty="0" smtClean="0">
                <a:solidFill>
                  <a:schemeClr val="tx1"/>
                </a:solidFill>
              </a:rPr>
              <a:t>eneration</a:t>
            </a:r>
            <a:endParaRPr lang="en-US" sz="2400" dirty="0">
              <a:solidFill>
                <a:schemeClr val="tx1"/>
              </a:solidFill>
            </a:endParaRPr>
          </a:p>
        </p:txBody>
      </p:sp>
    </p:spTree>
    <p:extLst>
      <p:ext uri="{BB962C8B-B14F-4D97-AF65-F5344CB8AC3E}">
        <p14:creationId xmlns:p14="http://schemas.microsoft.com/office/powerpoint/2010/main" val="224706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jqFcCpw60a1Un.AbGK6qg"/>
</p:tagLst>
</file>

<file path=ppt/theme/theme1.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2013 Speaker PPT Template" id="{B7FE9518-974F-47DC-B2FB-8DA685825519}" vid="{71F0AC58-1E80-4F52-B431-4D2A931C77C7}"/>
    </a:ext>
  </a:extLst>
</a:theme>
</file>

<file path=ppt/theme/theme2.xml><?xml version="1.0" encoding="utf-8"?>
<a:theme xmlns:a="http://schemas.openxmlformats.org/drawingml/2006/main" name="1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Speaker_PPT_Template [Read-Only]" id="{68657F44-7C4C-40C4-8660-48CD78E81280}" vid="{F527D764-6833-416A-B307-A7A7B10A8ED8}"/>
    </a:ext>
  </a:extLst>
</a:theme>
</file>

<file path=ppt/theme/theme3.xml><?xml version="1.0" encoding="utf-8"?>
<a:theme xmlns:a="http://schemas.openxmlformats.org/drawingml/2006/main" name="2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2013 Speaker PPT Template" id="{B7FE9518-974F-47DC-B2FB-8DA685825519}" vid="{71F0AC58-1E80-4F52-B431-4D2A931C77C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D899C120E4484B8CAD9B97FA6D2027" ma:contentTypeVersion="" ma:contentTypeDescription="Create a new document." ma:contentTypeScope="" ma:versionID="8b2b1118d7563a9ed8be750e0e319b59">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81D5C2EF-3D46-4E8E-AA71-D1C645D18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Aus 2013 Speaker PPT Template_Approved</Template>
  <TotalTime>1036</TotalTime>
  <Words>5810</Words>
  <Application>Microsoft Office PowerPoint</Application>
  <PresentationFormat>Custom</PresentationFormat>
  <Paragraphs>526</Paragraphs>
  <Slides>26</Slides>
  <Notes>25</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26</vt:i4>
      </vt:variant>
    </vt:vector>
  </HeadingPairs>
  <TitlesOfParts>
    <vt:vector size="39" baseType="lpstr">
      <vt:lpstr>Arial</vt:lpstr>
      <vt:lpstr>Arial Black</vt:lpstr>
      <vt:lpstr>Consolas</vt:lpstr>
      <vt:lpstr>Segoe</vt:lpstr>
      <vt:lpstr>Segoe Light</vt:lpstr>
      <vt:lpstr>Segoe Semibold</vt:lpstr>
      <vt:lpstr>Segoe UI</vt:lpstr>
      <vt:lpstr>Segoe UI Light</vt:lpstr>
      <vt:lpstr>Wingdings</vt:lpstr>
      <vt:lpstr>TechEd_2013_Template_16x9</vt:lpstr>
      <vt:lpstr>1_TechEd_2013_Template_16x9</vt:lpstr>
      <vt:lpstr>2_TechEd_2013_Template_16x9</vt:lpstr>
      <vt:lpstr>think-cell Slide</vt:lpstr>
      <vt:lpstr>SQL Server 2014 – Features Drilldown</vt:lpstr>
      <vt:lpstr>The Evolution of Microsoft Data Platform</vt:lpstr>
      <vt:lpstr>SQL Server 2014 and the Data Platform</vt:lpstr>
      <vt:lpstr>PowerPoint Presentation</vt:lpstr>
      <vt:lpstr>In-Memory Built-In</vt:lpstr>
      <vt:lpstr>Microsoft In-Memory Technologies</vt:lpstr>
      <vt:lpstr>In-Memory for OLTP</vt:lpstr>
      <vt:lpstr>In-Memory OLTP architecture</vt:lpstr>
      <vt:lpstr>Columnstores: clustered and updatable The next generation</vt:lpstr>
      <vt:lpstr>Comparing space savings 101-million row table and index space</vt:lpstr>
      <vt:lpstr>Secure</vt:lpstr>
      <vt:lpstr>Separation of Duties Enhancements</vt:lpstr>
      <vt:lpstr>Scalable</vt:lpstr>
      <vt:lpstr>SSD Buffer Pool Extension and scale up</vt:lpstr>
      <vt:lpstr>Online Operations Enhancements</vt:lpstr>
      <vt:lpstr>PowerPoint Presentation</vt:lpstr>
      <vt:lpstr>Microsoft Power BI for Office 365 </vt:lpstr>
      <vt:lpstr>PowerPoint Presentation</vt:lpstr>
      <vt:lpstr>Hybrid Cloud Solutions</vt:lpstr>
      <vt:lpstr>Easy On-Ramp to Cloud</vt:lpstr>
      <vt:lpstr>PowerPoint Presentation</vt:lpstr>
      <vt:lpstr>PowerPoint Presentation</vt:lpstr>
      <vt:lpstr>Related content</vt:lpstr>
      <vt:lpstr>Resources</vt:lpstr>
      <vt:lpstr>Track Resources </vt:lpstr>
      <vt:lpstr>PowerPoint Presentation</vt:lpstr>
    </vt:vector>
  </TitlesOfParts>
  <Manager>&lt;Comms manager/speech writer&gt;</Manager>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Dandy Weyn</dc:creator>
  <cp:keywords>TechEd 2013</cp:keywords>
  <dc:description>Template by: Jordan Cayabyab, Artitudes Design, Inc.
Formatting by: 
Audience Type: Internal/External</dc:description>
  <cp:lastModifiedBy>ShowAdmin</cp:lastModifiedBy>
  <cp:revision>11</cp:revision>
  <dcterms:created xsi:type="dcterms:W3CDTF">2013-08-23T05:36:05Z</dcterms:created>
  <dcterms:modified xsi:type="dcterms:W3CDTF">2013-09-03T06:55:59Z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0x010100BDD899C120E4484B8CAD9B97FA6D2027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