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91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0508" autoAdjust="0"/>
  </p:normalViewPr>
  <p:slideViewPr>
    <p:cSldViewPr>
      <p:cViewPr varScale="1">
        <p:scale>
          <a:sx n="79" d="100"/>
          <a:sy n="79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6D3C7-0A68-43BD-847E-FBE732CFC13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C39306A-B941-42D0-87C0-9F4489695331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dirty="0" smtClean="0"/>
            <a:t>Process Transformation</a:t>
          </a:r>
          <a:endParaRPr lang="en-US" sz="1200" dirty="0"/>
        </a:p>
      </dgm:t>
    </dgm:pt>
    <dgm:pt modelId="{3490C783-D143-49CA-9F30-CC783E7ABBA7}" type="parTrans" cxnId="{1572C57A-7823-4A6B-AE66-EC5280F811A0}">
      <dgm:prSet/>
      <dgm:spPr/>
      <dgm:t>
        <a:bodyPr/>
        <a:lstStyle/>
        <a:p>
          <a:endParaRPr lang="en-US"/>
        </a:p>
      </dgm:t>
    </dgm:pt>
    <dgm:pt modelId="{45A37514-3A4C-4017-95A2-632BDC9F08ED}" type="sibTrans" cxnId="{1572C57A-7823-4A6B-AE66-EC5280F811A0}">
      <dgm:prSet/>
      <dgm:spPr/>
      <dgm:t>
        <a:bodyPr/>
        <a:lstStyle/>
        <a:p>
          <a:endParaRPr lang="en-US"/>
        </a:p>
      </dgm:t>
    </dgm:pt>
    <dgm:pt modelId="{8A052B2F-84AC-48A6-926E-B805FDA5F8BF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dirty="0" smtClean="0"/>
            <a:t>“Real-Time” Business Insights</a:t>
          </a:r>
          <a:endParaRPr lang="en-US" sz="1200" dirty="0"/>
        </a:p>
      </dgm:t>
    </dgm:pt>
    <dgm:pt modelId="{7D82C47A-1528-4EE3-82EB-1456B3D3394B}" type="parTrans" cxnId="{C67DA9DE-1669-4427-821C-210E0AF700EE}">
      <dgm:prSet/>
      <dgm:spPr/>
      <dgm:t>
        <a:bodyPr/>
        <a:lstStyle/>
        <a:p>
          <a:endParaRPr lang="en-US"/>
        </a:p>
      </dgm:t>
    </dgm:pt>
    <dgm:pt modelId="{D7BE6E17-14B0-4FCA-B9F2-6EDF07EA7B4A}" type="sibTrans" cxnId="{C67DA9DE-1669-4427-821C-210E0AF700EE}">
      <dgm:prSet/>
      <dgm:spPr/>
      <dgm:t>
        <a:bodyPr/>
        <a:lstStyle/>
        <a:p>
          <a:endParaRPr lang="en-US"/>
        </a:p>
      </dgm:t>
    </dgm:pt>
    <dgm:pt modelId="{9B089C62-3293-4B98-AE7D-153229EA5340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dirty="0" smtClean="0"/>
            <a:t>Transactional and Infrastructure</a:t>
          </a:r>
          <a:endParaRPr lang="en-US" sz="1200" dirty="0"/>
        </a:p>
      </dgm:t>
    </dgm:pt>
    <dgm:pt modelId="{5936D92D-D4B4-437B-8526-C1C23364D0F9}" type="parTrans" cxnId="{CCB7855B-1B6E-46EE-88D3-992B3B4B652D}">
      <dgm:prSet/>
      <dgm:spPr/>
      <dgm:t>
        <a:bodyPr/>
        <a:lstStyle/>
        <a:p>
          <a:endParaRPr lang="en-US"/>
        </a:p>
      </dgm:t>
    </dgm:pt>
    <dgm:pt modelId="{BF5AFB71-2355-4651-B286-C93C53A09A99}" type="sibTrans" cxnId="{CCB7855B-1B6E-46EE-88D3-992B3B4B652D}">
      <dgm:prSet/>
      <dgm:spPr/>
      <dgm:t>
        <a:bodyPr/>
        <a:lstStyle/>
        <a:p>
          <a:endParaRPr lang="en-US"/>
        </a:p>
      </dgm:t>
    </dgm:pt>
    <dgm:pt modelId="{BBCA282B-4683-4C25-9D34-7C7D884528B7}" type="pres">
      <dgm:prSet presAssocID="{9C76D3C7-0A68-43BD-847E-FBE732CFC130}" presName="compositeShape" presStyleCnt="0">
        <dgm:presLayoutVars>
          <dgm:dir/>
          <dgm:resizeHandles/>
        </dgm:presLayoutVars>
      </dgm:prSet>
      <dgm:spPr/>
    </dgm:pt>
    <dgm:pt modelId="{609BD844-7A81-4BF1-9C8F-3C0D419C5BCD}" type="pres">
      <dgm:prSet presAssocID="{9C76D3C7-0A68-43BD-847E-FBE732CFC130}" presName="pyramid" presStyleLbl="node1" presStyleIdx="0" presStyleCnt="1"/>
      <dgm:spPr>
        <a:solidFill>
          <a:schemeClr val="tx2"/>
        </a:solidFill>
      </dgm:spPr>
    </dgm:pt>
    <dgm:pt modelId="{CED9B618-3CB5-49C2-A740-B00C41CCC6EC}" type="pres">
      <dgm:prSet presAssocID="{9C76D3C7-0A68-43BD-847E-FBE732CFC130}" presName="theList" presStyleCnt="0"/>
      <dgm:spPr/>
    </dgm:pt>
    <dgm:pt modelId="{13FCDC55-D57C-4ABE-818F-9362D954FCD9}" type="pres">
      <dgm:prSet presAssocID="{CC39306A-B941-42D0-87C0-9F4489695331}" presName="aNode" presStyleLbl="fgAcc1" presStyleIdx="0" presStyleCnt="3" custScaleX="160391" custScaleY="30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56330-1BDB-47CF-84CB-DA44E7BC9CE4}" type="pres">
      <dgm:prSet presAssocID="{CC39306A-B941-42D0-87C0-9F4489695331}" presName="aSpace" presStyleCnt="0"/>
      <dgm:spPr/>
    </dgm:pt>
    <dgm:pt modelId="{9FB7C3AB-E427-4B69-AA3F-7B9D592899ED}" type="pres">
      <dgm:prSet presAssocID="{8A052B2F-84AC-48A6-926E-B805FDA5F8BF}" presName="aNode" presStyleLbl="fgAcc1" presStyleIdx="1" presStyleCnt="3" custScaleX="152081" custScaleY="31256" custLinFactNeighborX="1043" custLinFactNeighborY="97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6FDB2-2B55-4C10-A5CD-62D8C6C0796E}" type="pres">
      <dgm:prSet presAssocID="{8A052B2F-84AC-48A6-926E-B805FDA5F8BF}" presName="aSpace" presStyleCnt="0"/>
      <dgm:spPr/>
    </dgm:pt>
    <dgm:pt modelId="{4B69032D-45CB-493A-864B-D4DD41DDB040}" type="pres">
      <dgm:prSet presAssocID="{9B089C62-3293-4B98-AE7D-153229EA5340}" presName="aNode" presStyleLbl="fgAcc1" presStyleIdx="2" presStyleCnt="3" custScaleX="148268" custScaleY="29984" custLinFactY="8923" custLinFactNeighborX="10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3E404-4748-4765-9EB1-089A6F3A8459}" type="pres">
      <dgm:prSet presAssocID="{9B089C62-3293-4B98-AE7D-153229EA5340}" presName="aSpace" presStyleCnt="0"/>
      <dgm:spPr/>
    </dgm:pt>
  </dgm:ptLst>
  <dgm:cxnLst>
    <dgm:cxn modelId="{C67DA9DE-1669-4427-821C-210E0AF700EE}" srcId="{9C76D3C7-0A68-43BD-847E-FBE732CFC130}" destId="{8A052B2F-84AC-48A6-926E-B805FDA5F8BF}" srcOrd="1" destOrd="0" parTransId="{7D82C47A-1528-4EE3-82EB-1456B3D3394B}" sibTransId="{D7BE6E17-14B0-4FCA-B9F2-6EDF07EA7B4A}"/>
    <dgm:cxn modelId="{1572C57A-7823-4A6B-AE66-EC5280F811A0}" srcId="{9C76D3C7-0A68-43BD-847E-FBE732CFC130}" destId="{CC39306A-B941-42D0-87C0-9F4489695331}" srcOrd="0" destOrd="0" parTransId="{3490C783-D143-49CA-9F30-CC783E7ABBA7}" sibTransId="{45A37514-3A4C-4017-95A2-632BDC9F08ED}"/>
    <dgm:cxn modelId="{179DD295-903C-48E9-B67F-530D2DA7D38B}" type="presOf" srcId="{9B089C62-3293-4B98-AE7D-153229EA5340}" destId="{4B69032D-45CB-493A-864B-D4DD41DDB040}" srcOrd="0" destOrd="0" presId="urn:microsoft.com/office/officeart/2005/8/layout/pyramid2"/>
    <dgm:cxn modelId="{CCB7855B-1B6E-46EE-88D3-992B3B4B652D}" srcId="{9C76D3C7-0A68-43BD-847E-FBE732CFC130}" destId="{9B089C62-3293-4B98-AE7D-153229EA5340}" srcOrd="2" destOrd="0" parTransId="{5936D92D-D4B4-437B-8526-C1C23364D0F9}" sibTransId="{BF5AFB71-2355-4651-B286-C93C53A09A99}"/>
    <dgm:cxn modelId="{BC5E5A05-6E82-43A8-AFC6-73ADB570ED4A}" type="presOf" srcId="{9C76D3C7-0A68-43BD-847E-FBE732CFC130}" destId="{BBCA282B-4683-4C25-9D34-7C7D884528B7}" srcOrd="0" destOrd="0" presId="urn:microsoft.com/office/officeart/2005/8/layout/pyramid2"/>
    <dgm:cxn modelId="{0AD6FF84-8CAB-4C0F-8105-24F61D64C2EA}" type="presOf" srcId="{8A052B2F-84AC-48A6-926E-B805FDA5F8BF}" destId="{9FB7C3AB-E427-4B69-AA3F-7B9D592899ED}" srcOrd="0" destOrd="0" presId="urn:microsoft.com/office/officeart/2005/8/layout/pyramid2"/>
    <dgm:cxn modelId="{C429BCD4-2594-4217-8F1E-1F63947FDB17}" type="presOf" srcId="{CC39306A-B941-42D0-87C0-9F4489695331}" destId="{13FCDC55-D57C-4ABE-818F-9362D954FCD9}" srcOrd="0" destOrd="0" presId="urn:microsoft.com/office/officeart/2005/8/layout/pyramid2"/>
    <dgm:cxn modelId="{D4144577-5B1D-4B2E-8C0C-6A5559FBC2EC}" type="presParOf" srcId="{BBCA282B-4683-4C25-9D34-7C7D884528B7}" destId="{609BD844-7A81-4BF1-9C8F-3C0D419C5BCD}" srcOrd="0" destOrd="0" presId="urn:microsoft.com/office/officeart/2005/8/layout/pyramid2"/>
    <dgm:cxn modelId="{4BA72CB8-FE5C-4330-8CFD-0C8A2ACDD36A}" type="presParOf" srcId="{BBCA282B-4683-4C25-9D34-7C7D884528B7}" destId="{CED9B618-3CB5-49C2-A740-B00C41CCC6EC}" srcOrd="1" destOrd="0" presId="urn:microsoft.com/office/officeart/2005/8/layout/pyramid2"/>
    <dgm:cxn modelId="{FA0E0D85-43CF-4463-B5A9-08645B2BC6CD}" type="presParOf" srcId="{CED9B618-3CB5-49C2-A740-B00C41CCC6EC}" destId="{13FCDC55-D57C-4ABE-818F-9362D954FCD9}" srcOrd="0" destOrd="0" presId="urn:microsoft.com/office/officeart/2005/8/layout/pyramid2"/>
    <dgm:cxn modelId="{4E352BB8-8B54-421A-9FFE-C055DC4C5702}" type="presParOf" srcId="{CED9B618-3CB5-49C2-A740-B00C41CCC6EC}" destId="{53756330-1BDB-47CF-84CB-DA44E7BC9CE4}" srcOrd="1" destOrd="0" presId="urn:microsoft.com/office/officeart/2005/8/layout/pyramid2"/>
    <dgm:cxn modelId="{CDDF4DB1-871B-495C-AC39-2EEBA9F88E06}" type="presParOf" srcId="{CED9B618-3CB5-49C2-A740-B00C41CCC6EC}" destId="{9FB7C3AB-E427-4B69-AA3F-7B9D592899ED}" srcOrd="2" destOrd="0" presId="urn:microsoft.com/office/officeart/2005/8/layout/pyramid2"/>
    <dgm:cxn modelId="{5DF9BB06-DC98-4574-A4F2-ADF93937D3B7}" type="presParOf" srcId="{CED9B618-3CB5-49C2-A740-B00C41CCC6EC}" destId="{96B6FDB2-2B55-4C10-A5CD-62D8C6C0796E}" srcOrd="3" destOrd="0" presId="urn:microsoft.com/office/officeart/2005/8/layout/pyramid2"/>
    <dgm:cxn modelId="{7A75C7ED-712A-4B13-A373-AA26CAECA299}" type="presParOf" srcId="{CED9B618-3CB5-49C2-A740-B00C41CCC6EC}" destId="{4B69032D-45CB-493A-864B-D4DD41DDB040}" srcOrd="4" destOrd="0" presId="urn:microsoft.com/office/officeart/2005/8/layout/pyramid2"/>
    <dgm:cxn modelId="{1237CCDE-FA52-4C89-9419-36846297D111}" type="presParOf" srcId="{CED9B618-3CB5-49C2-A740-B00C41CCC6EC}" destId="{0A93E404-4748-4765-9EB1-089A6F3A8459}" srcOrd="5" destOrd="0" presId="urn:microsoft.com/office/officeart/2005/8/layout/pyramid2"/>
  </dgm:cxnLst>
  <dgm:bg/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BD844-7A81-4BF1-9C8F-3C0D419C5BCD}">
      <dsp:nvSpPr>
        <dsp:cNvPr id="0" name=""/>
        <dsp:cNvSpPr/>
      </dsp:nvSpPr>
      <dsp:spPr>
        <a:xfrm>
          <a:off x="127334" y="0"/>
          <a:ext cx="1286678" cy="4064000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CDC55-D57C-4ABE-818F-9362D954FCD9}">
      <dsp:nvSpPr>
        <dsp:cNvPr id="0" name=""/>
        <dsp:cNvSpPr/>
      </dsp:nvSpPr>
      <dsp:spPr>
        <a:xfrm>
          <a:off x="518136" y="407723"/>
          <a:ext cx="1341415" cy="7687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 Transformation</a:t>
          </a:r>
          <a:endParaRPr lang="en-US" sz="1200" kern="1200" dirty="0"/>
        </a:p>
      </dsp:txBody>
      <dsp:txXfrm>
        <a:off x="518136" y="407723"/>
        <a:ext cx="1341415" cy="768772"/>
      </dsp:txXfrm>
    </dsp:sp>
    <dsp:sp modelId="{9FB7C3AB-E427-4B69-AA3F-7B9D592899ED}">
      <dsp:nvSpPr>
        <dsp:cNvPr id="0" name=""/>
        <dsp:cNvSpPr/>
      </dsp:nvSpPr>
      <dsp:spPr>
        <a:xfrm>
          <a:off x="561609" y="1797866"/>
          <a:ext cx="1271915" cy="7849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“Real-Time” Business Insights</a:t>
          </a:r>
          <a:endParaRPr lang="en-US" sz="1200" kern="1200" dirty="0"/>
        </a:p>
      </dsp:txBody>
      <dsp:txXfrm>
        <a:off x="561609" y="1797866"/>
        <a:ext cx="1271915" cy="784970"/>
      </dsp:txXfrm>
    </dsp:sp>
    <dsp:sp modelId="{4B69032D-45CB-493A-864B-D4DD41DDB040}">
      <dsp:nvSpPr>
        <dsp:cNvPr id="0" name=""/>
        <dsp:cNvSpPr/>
      </dsp:nvSpPr>
      <dsp:spPr>
        <a:xfrm>
          <a:off x="577579" y="3127345"/>
          <a:ext cx="1240026" cy="753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Transactional and Infrastructure</a:t>
          </a:r>
          <a:endParaRPr lang="en-US" sz="1200" kern="1200" dirty="0"/>
        </a:p>
      </dsp:txBody>
      <dsp:txXfrm>
        <a:off x="577579" y="3127345"/>
        <a:ext cx="1240026" cy="753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ACF8D-FFA0-474D-B16C-5B3B7E81F0DA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EF96-A641-4766-AB7A-C1FC1BD40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5529" lvl="1" indent="-235529">
              <a:lnSpc>
                <a:spcPts val="1716"/>
              </a:lnSpc>
              <a:spcBef>
                <a:spcPts val="1212"/>
              </a:spcBef>
              <a:tabLst>
                <a:tab pos="176246" algn="l"/>
                <a:tab pos="275585" algn="l"/>
              </a:tabLs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  <a:buClr>
                <a:srgbClr val="F0AB00"/>
              </a:buClr>
              <a:buSzPct val="80000"/>
              <a:defRPr/>
            </a:pPr>
            <a:r>
              <a:rPr lang="en-US" dirty="0" smtClean="0"/>
              <a:t>Business users of all levels are empowered to </a:t>
            </a:r>
            <a:r>
              <a:rPr lang="en-US" dirty="0" smtClean="0">
                <a:ea typeface="Arial Unicode MS" pitchFamily="34" charset="-128"/>
                <a:cs typeface="Arial" pitchFamily="34" charset="0"/>
              </a:rPr>
              <a:t>conduct immediate ad hoc data analyses and transaction processing using massive amounts of real time data for expanded business insight.</a:t>
            </a:r>
            <a:r>
              <a:rPr lang="en-US" dirty="0" smtClean="0"/>
              <a:t>  </a:t>
            </a:r>
          </a:p>
          <a:p>
            <a:pPr>
              <a:lnSpc>
                <a:spcPct val="150000"/>
              </a:lnSpc>
              <a:buClr>
                <a:srgbClr val="F0AB00"/>
              </a:buClr>
              <a:buSzPct val="80000"/>
              <a:defRPr/>
            </a:pPr>
            <a:r>
              <a:rPr lang="en-US" dirty="0" smtClean="0">
                <a:ea typeface="Arial Unicode MS" pitchFamily="34" charset="-128"/>
                <a:cs typeface="Arial" pitchFamily="34" charset="0"/>
              </a:rPr>
              <a:t>It frees up IT resources and lowers the cost of operations.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noFill/>
        </p:spPr>
        <p:txBody>
          <a:bodyPr lIns="87316" tIns="43658" rIns="87316" bIns="43658"/>
          <a:lstStyle/>
          <a:p>
            <a:fld id="{E31D3523-2BAC-4D94-A530-B37671D45095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noFill/>
        </p:spPr>
        <p:txBody>
          <a:bodyPr lIns="87316" tIns="43658" rIns="87316" bIns="43658"/>
          <a:lstStyle/>
          <a:p>
            <a:fld id="{5CAF7EC2-425A-4564-90B6-B4E5682A4FB3}" type="slidenum">
              <a:rPr lang="de-DE" smtClean="0"/>
              <a:pPr/>
              <a:t>31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276" y="8684900"/>
            <a:ext cx="2971093" cy="457639"/>
          </a:xfrm>
          <a:prstGeom prst="rect">
            <a:avLst/>
          </a:prstGeom>
        </p:spPr>
        <p:txBody>
          <a:bodyPr lIns="88988" tIns="44494" rIns="88988" bIns="44494"/>
          <a:lstStyle/>
          <a:p>
            <a:pPr>
              <a:defRPr/>
            </a:pPr>
            <a:fld id="{26C2B3D3-A08C-4DFD-94BC-1EE26D5E5FF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365125"/>
            <a:ext cx="5426075" cy="4070350"/>
          </a:xfrm>
          <a:ln/>
        </p:spPr>
      </p:sp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1" y="4343914"/>
            <a:ext cx="5487040" cy="41143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Attributes (Key Attribute, Attribute, Filter and Measure (for numeric data types)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click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Preview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click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Activate: This action will activate the Attribute View with selected fields as key figures and associated measures.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EF96-A641-4766-AB7A-C1FC1BD40A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view distinct values in each of these fields and perform a quick analysis (data disbursement in graphical format)	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Analyzing the data present in an attribute: (By selecting Dimensions, Measures and applying filters) Also, we can change the type of chart we want to use depending on the type of data.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EF96-A641-4766-AB7A-C1FC1BD40A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Attribute Hierarchies: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Attribute properties window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on Hierarchies Tab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Create New hierarchy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create two types here (Level Hierarchy and Parent Child hierarchy.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and Drop the attributes from the list available as shown: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EF96-A641-4766-AB7A-C1FC1BD40AF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create Analytic views from either a table imported into HANA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Attribute Views that were created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duplicating existing views and further edit for a different purpose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EF96-A641-4766-AB7A-C1FC1BD40AF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of Attributes and Analytic View will appear as below after establishing the relationships: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Activate the view by right clicking in the studio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the Analytic View is ready to be accessed by the Explorer.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EF96-A641-4766-AB7A-C1FC1BD40AF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151200" y="2988000"/>
            <a:ext cx="8841600" cy="37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>
              <a:solidFill>
                <a:srgbClr val="FFFFFF"/>
              </a:solidFill>
            </a:endParaRPr>
          </a:p>
        </p:txBody>
      </p:sp>
      <p:sp>
        <p:nvSpPr>
          <p:cNvPr id="11" name="Right Triangle 10"/>
          <p:cNvSpPr/>
          <p:nvPr/>
        </p:nvSpPr>
        <p:spPr bwMode="white">
          <a:xfrm flipH="1">
            <a:off x="8486809" y="6215083"/>
            <a:ext cx="557211" cy="55721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51200" y="151200"/>
            <a:ext cx="5860800" cy="27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48400" y="201599"/>
            <a:ext cx="5666400" cy="255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48400" y="3110400"/>
            <a:ext cx="5666400" cy="1752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Department, Board Area or Team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 bwMode="gray">
          <a:xfrm>
            <a:off x="6109200" y="151200"/>
            <a:ext cx="2883600" cy="2739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Information_Classification"/>
          <p:cNvSpPr txBox="1"/>
          <p:nvPr userDrawn="1"/>
        </p:nvSpPr>
        <p:spPr>
          <a:xfrm>
            <a:off x="7687990" y="3228204"/>
            <a:ext cx="1201038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57163" indent="-157163" algn="r"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000" kern="0" dirty="0" smtClean="0">
                <a:solidFill>
                  <a:srgbClr val="9E2E39"/>
                </a:solidFill>
                <a:latin typeface="Arial"/>
                <a:ea typeface="Arial Unicode MS"/>
                <a:sym typeface="Arial"/>
              </a:rPr>
              <a:t>Internal  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8400" y="201600"/>
            <a:ext cx="7160400" cy="39276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8400" y="648001"/>
            <a:ext cx="7160400" cy="31212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47650" y="201613"/>
            <a:ext cx="8648700" cy="715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248400" y="1292400"/>
            <a:ext cx="8647200" cy="5410800"/>
          </a:xfrm>
        </p:spPr>
        <p:txBody>
          <a:bodyPr/>
          <a:lstStyle>
            <a:lvl3pPr marL="396875" indent="-179388">
              <a:defRPr/>
            </a:lvl3pPr>
            <a:lvl4pPr marL="625475" indent="-179388">
              <a:buFont typeface="Arial" pitchFamily="34" charset="0"/>
              <a:buChar char="●"/>
              <a:defRPr/>
            </a:lvl4pPr>
            <a:lvl5pPr marL="800100" indent="-179388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47650" y="201613"/>
            <a:ext cx="7161213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endix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 bwMode="gray">
          <a:xfrm>
            <a:off x="150813" y="5576888"/>
            <a:ext cx="8842375" cy="113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7"/>
          <p:cNvSpPr>
            <a:spLocks noChangeAspect="1"/>
          </p:cNvSpPr>
          <p:nvPr userDrawn="1"/>
        </p:nvSpPr>
        <p:spPr bwMode="gray">
          <a:xfrm rot="16200000">
            <a:off x="8562975" y="6276975"/>
            <a:ext cx="431800" cy="431800"/>
          </a:xfrm>
          <a:prstGeom prst="rt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9"/>
          <p:cNvSpPr>
            <a:spLocks noChangeAspect="1"/>
          </p:cNvSpPr>
          <p:nvPr userDrawn="1"/>
        </p:nvSpPr>
        <p:spPr bwMode="gray">
          <a:xfrm rot="16200000">
            <a:off x="8562975" y="6276975"/>
            <a:ext cx="431800" cy="431800"/>
          </a:xfrm>
          <a:prstGeom prst="rt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2" descr="sap_corp_rgb_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6888" y="6275388"/>
            <a:ext cx="876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 bwMode="gray">
          <a:xfrm>
            <a:off x="151200" y="961200"/>
            <a:ext cx="8841600" cy="4464000"/>
          </a:xfrm>
          <a:solidFill>
            <a:schemeClr val="accent2">
              <a:lumMod val="20000"/>
              <a:lumOff val="80000"/>
            </a:schemeClr>
          </a:solidFill>
        </p:spPr>
        <p:txBody>
          <a:bodyPr tIns="1332000" rtlCol="0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 bwMode="gray">
          <a:xfrm>
            <a:off x="154763" y="227459"/>
            <a:ext cx="8841600" cy="657479"/>
          </a:xfrm>
          <a:solidFill>
            <a:schemeClr val="accent1"/>
          </a:solidFill>
        </p:spPr>
        <p:txBody>
          <a:bodyPr lIns="180000" tIns="36000" rIns="36000" bIns="36000" anchor="ctr">
            <a:spAutoFit/>
          </a:bodyPr>
          <a:lstStyle>
            <a:lvl1pPr marL="0" indent="0">
              <a:defRPr sz="3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48776" y="349251"/>
            <a:ext cx="7159744" cy="71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48776" y="349251"/>
            <a:ext cx="7159744" cy="71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8400" y="201600"/>
            <a:ext cx="7160400" cy="71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8400" y="201600"/>
            <a:ext cx="7160400" cy="71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8400" y="201600"/>
            <a:ext cx="7160400" cy="71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8400" y="201600"/>
            <a:ext cx="7160400" cy="39276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Add Title (Title Case)</a:t>
            </a:r>
            <a:endParaRPr lang="de-DE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8400" y="648001"/>
            <a:ext cx="7160400" cy="31212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36E9-7AF2-4C66-B2E3-0E9C659A8B30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1BDF-5F39-4CFE-8708-D5320488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mp208.sap-ag.de/rkt-han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gray">
          <a:xfrm>
            <a:off x="248400" y="5029200"/>
            <a:ext cx="5666400" cy="3881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HANA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 bwMode="gray">
          <a:xfrm>
            <a:off x="360543" y="5417388"/>
            <a:ext cx="5666400" cy="983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Manoj Ketha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NA SBO Competency Center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gray">
          <a:xfrm>
            <a:off x="203575" y="152400"/>
            <a:ext cx="3121747" cy="1987387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200" u="sng" kern="0" dirty="0" smtClean="0">
                <a:ea typeface="Arial Unicode MS" pitchFamily="34" charset="-128"/>
                <a:cs typeface="Arial Unicode MS" pitchFamily="34" charset="-128"/>
              </a:rPr>
              <a:t>Core Team:</a:t>
            </a:r>
            <a:endParaRPr kumimoji="0" lang="en-US" sz="1200" b="0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L="184150" marR="0" indent="-1841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kern="0" dirty="0" smtClean="0"/>
              <a:t>xxx</a:t>
            </a:r>
            <a:endParaRPr lang="en-US" sz="1200" kern="0" dirty="0" smtClean="0"/>
          </a:p>
        </p:txBody>
      </p:sp>
      <p:pic>
        <p:nvPicPr>
          <p:cNvPr id="11" name="Picture Placeholder 3" descr="WorldTour_titelbild_4_3__4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1297" b="1297"/>
          <a:stretch>
            <a:fillRect/>
          </a:stretch>
        </p:blipFill>
        <p:spPr>
          <a:xfrm>
            <a:off x="150813" y="152400"/>
            <a:ext cx="8842375" cy="4632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776" y="349251"/>
            <a:ext cx="7159744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de-DE" sz="2400" dirty="0">
                <a:solidFill>
                  <a:srgbClr val="FFC000"/>
                </a:solidFill>
                <a:latin typeface="Arial Black"/>
              </a:rPr>
              <a:t>Technical </a:t>
            </a:r>
            <a:r>
              <a:rPr lang="de-DE" sz="2400" dirty="0" smtClean="0">
                <a:solidFill>
                  <a:srgbClr val="FFC000"/>
                </a:solidFill>
                <a:latin typeface="Arial Black"/>
              </a:rPr>
              <a:t>Overview</a:t>
            </a:r>
            <a:endParaRPr lang="de-DE" sz="2400" dirty="0">
              <a:solidFill>
                <a:srgbClr val="FFC000"/>
              </a:solidFill>
              <a:latin typeface="Arial Black"/>
            </a:endParaRPr>
          </a:p>
        </p:txBody>
      </p:sp>
      <p:sp>
        <p:nvSpPr>
          <p:cNvPr id="196611" name="Rectangle 5"/>
          <p:cNvSpPr>
            <a:spLocks noChangeArrowheads="1"/>
          </p:cNvSpPr>
          <p:nvPr/>
        </p:nvSpPr>
        <p:spPr bwMode="gray">
          <a:xfrm>
            <a:off x="4481089" y="-139590"/>
            <a:ext cx="181822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Clr>
                <a:srgbClr val="F0AB00"/>
              </a:buClr>
              <a:buSzPct val="8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6612" name="Rectangle 7"/>
          <p:cNvSpPr>
            <a:spLocks noChangeArrowheads="1"/>
          </p:cNvSpPr>
          <p:nvPr/>
        </p:nvSpPr>
        <p:spPr bwMode="gray">
          <a:xfrm>
            <a:off x="4481089" y="-139590"/>
            <a:ext cx="181822" cy="279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Clr>
                <a:srgbClr val="F0AB00"/>
              </a:buClr>
              <a:buSzPct val="80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248776" y="994488"/>
            <a:ext cx="8248650" cy="648562"/>
          </a:xfrm>
          <a:prstGeom prst="homePlate">
            <a:avLst>
              <a:gd name="adj" fmla="val 30535"/>
            </a:avLst>
          </a:prstGeom>
          <a:gradFill rotWithShape="1">
            <a:gsLst>
              <a:gs pos="0">
                <a:srgbClr val="FFFFFF"/>
              </a:gs>
              <a:gs pos="100000">
                <a:srgbClr val="D5E0EF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265113" lvl="1" indent="-263525">
              <a:buClr>
                <a:srgbClr val="F0AB00"/>
              </a:buClr>
              <a:buSzPct val="80000"/>
            </a:pPr>
            <a:r>
              <a:rPr lang="de-DE" sz="1600" dirty="0">
                <a:solidFill>
                  <a:srgbClr val="000000"/>
                </a:solidFill>
              </a:rPr>
              <a:t>Calculation models – </a:t>
            </a:r>
            <a:r>
              <a:rPr lang="de-DE" sz="1600" dirty="0" smtClean="0">
                <a:solidFill>
                  <a:srgbClr val="000000"/>
                </a:solidFill>
              </a:rPr>
              <a:t>Extreme Performance </a:t>
            </a:r>
            <a:r>
              <a:rPr lang="de-DE" sz="1600" dirty="0">
                <a:solidFill>
                  <a:srgbClr val="000000"/>
                </a:solidFill>
              </a:rPr>
              <a:t>and </a:t>
            </a:r>
            <a:r>
              <a:rPr lang="de-DE" sz="1600" dirty="0" smtClean="0">
                <a:solidFill>
                  <a:srgbClr val="000000"/>
                </a:solidFill>
              </a:rPr>
              <a:t>Flexibility </a:t>
            </a:r>
            <a:r>
              <a:rPr lang="de-DE" sz="1600" dirty="0">
                <a:solidFill>
                  <a:srgbClr val="000000"/>
                </a:solidFill>
              </a:rPr>
              <a:t>with </a:t>
            </a:r>
            <a:r>
              <a:rPr lang="de-DE" sz="1600" dirty="0" smtClean="0">
                <a:solidFill>
                  <a:srgbClr val="000000"/>
                </a:solidFill>
              </a:rPr>
              <a:t>Calculations </a:t>
            </a:r>
            <a:r>
              <a:rPr lang="de-DE" sz="1600" dirty="0">
                <a:solidFill>
                  <a:srgbClr val="000000"/>
                </a:solidFill>
              </a:rPr>
              <a:t>on the fly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4676748" y="1885950"/>
            <a:ext cx="2810333" cy="4534920"/>
            <a:chOff x="3560764" y="1952377"/>
            <a:chExt cx="3748086" cy="4534920"/>
          </a:xfrm>
        </p:grpSpPr>
        <p:sp>
          <p:nvSpPr>
            <p:cNvPr id="27" name="Rectangle 26"/>
            <p:cNvSpPr/>
            <p:nvPr/>
          </p:nvSpPr>
          <p:spPr bwMode="gray">
            <a:xfrm>
              <a:off x="4338638" y="3300555"/>
              <a:ext cx="2822575" cy="50723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 anchorCtr="0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Calculation Engine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 bwMode="gray">
            <a:xfrm>
              <a:off x="4338638" y="2920257"/>
              <a:ext cx="2822575" cy="27185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58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Calculation Model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3721100" y="4626591"/>
              <a:ext cx="3440114" cy="34642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 anchorCtr="0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Distributed Execution Engine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3721099" y="5622345"/>
              <a:ext cx="1679575" cy="36177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 anchorCtr="0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Row Store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487988" y="5609987"/>
              <a:ext cx="1673225" cy="37068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 anchorCtr="0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Column Store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 bwMode="gray">
            <a:xfrm>
              <a:off x="3560764" y="1952377"/>
              <a:ext cx="715962" cy="247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700" kern="0" dirty="0">
                  <a:solidFill>
                    <a:srgbClr val="000000"/>
                  </a:solidFill>
                </a:rPr>
                <a:t>SQL</a:t>
              </a: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 bwMode="gray">
            <a:xfrm>
              <a:off x="4314376" y="1952377"/>
              <a:ext cx="715962" cy="247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700" kern="0" dirty="0">
                  <a:solidFill>
                    <a:srgbClr val="000000"/>
                  </a:solidFill>
                </a:rPr>
                <a:t>MDX</a:t>
              </a: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 bwMode="gray">
            <a:xfrm>
              <a:off x="5067988" y="1952377"/>
              <a:ext cx="715962" cy="247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700" kern="0" dirty="0">
                  <a:solidFill>
                    <a:srgbClr val="000000"/>
                  </a:solidFill>
                </a:rPr>
                <a:t>SQL Script</a:t>
              </a: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 bwMode="gray">
            <a:xfrm>
              <a:off x="5821600" y="1952377"/>
              <a:ext cx="715962" cy="247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700" kern="0" dirty="0">
                  <a:solidFill>
                    <a:srgbClr val="000000"/>
                  </a:solidFill>
                </a:rPr>
                <a:t>Plan Model</a:t>
              </a: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 bwMode="gray">
            <a:xfrm>
              <a:off x="6575211" y="1952377"/>
              <a:ext cx="715962" cy="2471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700" kern="0" dirty="0">
                  <a:solidFill>
                    <a:srgbClr val="000000"/>
                  </a:solidFill>
                </a:rPr>
                <a:t>other</a:t>
              </a: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53809" y="2493621"/>
              <a:ext cx="17535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7163" indent="-157163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Compile &amp; Optimize</a:t>
              </a:r>
              <a:endParaRPr lang="en-US" sz="1000" kern="0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 bwMode="gray">
            <a:xfrm>
              <a:off x="3721100" y="5286393"/>
              <a:ext cx="3440114" cy="2439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Physical </a:t>
              </a:r>
              <a:r>
                <a:rPr lang="de-DE" sz="1000" kern="0" dirty="0" smtClean="0">
                  <a:solidFill>
                    <a:srgbClr val="000000"/>
                  </a:solidFill>
                </a:rPr>
                <a:t>Execution </a:t>
              </a:r>
              <a:r>
                <a:rPr lang="de-DE" sz="1000" kern="0" dirty="0">
                  <a:solidFill>
                    <a:srgbClr val="000000"/>
                  </a:solidFill>
                </a:rPr>
                <a:t>Plan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 bwMode="gray">
            <a:xfrm>
              <a:off x="3721100" y="4318309"/>
              <a:ext cx="3440114" cy="2439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Logical </a:t>
              </a:r>
              <a:r>
                <a:rPr lang="de-DE" sz="1000" kern="0" dirty="0" smtClean="0">
                  <a:solidFill>
                    <a:srgbClr val="000000"/>
                  </a:solidFill>
                </a:rPr>
                <a:t>Execution </a:t>
              </a:r>
              <a:r>
                <a:rPr lang="de-DE" sz="1000" kern="0" dirty="0">
                  <a:solidFill>
                    <a:srgbClr val="000000"/>
                  </a:solidFill>
                </a:rPr>
                <a:t>Plan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46" name="Down Arrow 45"/>
            <p:cNvSpPr/>
            <p:nvPr/>
          </p:nvSpPr>
          <p:spPr bwMode="gray">
            <a:xfrm>
              <a:off x="4983348" y="2519976"/>
              <a:ext cx="169361" cy="271848"/>
            </a:xfrm>
            <a:prstGeom prst="downArrow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47" name="Down Arrow 46"/>
            <p:cNvSpPr/>
            <p:nvPr/>
          </p:nvSpPr>
          <p:spPr bwMode="gray">
            <a:xfrm>
              <a:off x="6808628" y="2519976"/>
              <a:ext cx="169361" cy="271848"/>
            </a:xfrm>
            <a:prstGeom prst="downArrow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48" name="Down Arrow 47"/>
            <p:cNvSpPr/>
            <p:nvPr/>
          </p:nvSpPr>
          <p:spPr bwMode="gray">
            <a:xfrm>
              <a:off x="5741738" y="3934860"/>
              <a:ext cx="169361" cy="271848"/>
            </a:xfrm>
            <a:prstGeom prst="downArrow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 bwMode="gray">
            <a:xfrm>
              <a:off x="5350511" y="5076967"/>
              <a:ext cx="169361" cy="170347"/>
            </a:xfrm>
            <a:prstGeom prst="downArrow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51" name="Down Arrow 50"/>
            <p:cNvSpPr/>
            <p:nvPr/>
          </p:nvSpPr>
          <p:spPr bwMode="gray">
            <a:xfrm>
              <a:off x="3838144" y="2525713"/>
              <a:ext cx="169361" cy="167874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7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3059" y="2493621"/>
              <a:ext cx="6909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7163" indent="-157163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>
                  <a:solidFill>
                    <a:srgbClr val="000000"/>
                  </a:solidFill>
                </a:rPr>
                <a:t>Parse</a:t>
              </a:r>
              <a:endParaRPr lang="en-US" sz="1000" kern="0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gray">
            <a:xfrm>
              <a:off x="3573463" y="2401888"/>
              <a:ext cx="3735387" cy="40854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b" anchorCtr="0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de-DE" sz="1000" kern="0" dirty="0" smtClean="0">
                  <a:solidFill>
                    <a:srgbClr val="000000"/>
                  </a:solidFill>
                </a:rPr>
                <a:t>In-Memory Computing Engine</a:t>
              </a: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5924" y="1902402"/>
            <a:ext cx="383400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de-DE" sz="1600" b="1" kern="0" dirty="0">
                <a:solidFill>
                  <a:srgbClr val="000000"/>
                </a:solidFill>
              </a:rPr>
              <a:t>Calculation Model</a:t>
            </a:r>
          </a:p>
          <a:p>
            <a:pPr marL="157163" indent="-157163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</a:pPr>
            <a:r>
              <a:rPr lang="de-DE" sz="1400" kern="0" dirty="0" smtClean="0">
                <a:solidFill>
                  <a:srgbClr val="000000"/>
                </a:solidFill>
              </a:rPr>
              <a:t>A </a:t>
            </a:r>
            <a:r>
              <a:rPr lang="de-DE" sz="1400" kern="0" dirty="0">
                <a:solidFill>
                  <a:srgbClr val="000000"/>
                </a:solidFill>
              </a:rPr>
              <a:t>calc model can be generated on the fly </a:t>
            </a:r>
            <a:r>
              <a:rPr lang="de-DE" sz="1400" kern="0" dirty="0" smtClean="0">
                <a:solidFill>
                  <a:srgbClr val="000000"/>
                </a:solidFill>
              </a:rPr>
              <a:t>based on input script or SQL/MDX</a:t>
            </a:r>
            <a:endParaRPr lang="de-DE" sz="1400" kern="0" dirty="0">
              <a:solidFill>
                <a:srgbClr val="000000"/>
              </a:solidFill>
            </a:endParaRPr>
          </a:p>
          <a:p>
            <a:pPr marL="157163" indent="-157163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</a:pPr>
            <a:r>
              <a:rPr lang="de-DE" sz="1400" kern="0" dirty="0">
                <a:solidFill>
                  <a:srgbClr val="000000"/>
                </a:solidFill>
              </a:rPr>
              <a:t>A calc model can also define a parameterized calculation schema for highly optimized reuse</a:t>
            </a:r>
          </a:p>
          <a:p>
            <a:pPr marL="157163" indent="-157163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</a:pPr>
            <a:r>
              <a:rPr lang="de-DE" sz="1400" kern="0" dirty="0">
                <a:solidFill>
                  <a:srgbClr val="000000"/>
                </a:solidFill>
              </a:rPr>
              <a:t>A calc model supports scripted operations</a:t>
            </a:r>
            <a:endParaRPr lang="en-US" sz="14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324" y="4138031"/>
            <a:ext cx="38340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de-DE" sz="1600" b="1" kern="0" dirty="0" smtClean="0">
                <a:solidFill>
                  <a:srgbClr val="000000"/>
                </a:solidFill>
              </a:rPr>
              <a:t>Data Storage</a:t>
            </a:r>
            <a:endParaRPr lang="de-DE" sz="1600" b="1" kern="0" dirty="0">
              <a:solidFill>
                <a:srgbClr val="000000"/>
              </a:solidFill>
            </a:endParaRPr>
          </a:p>
          <a:p>
            <a:pPr marL="157163" indent="-157163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</a:pPr>
            <a:r>
              <a:rPr lang="de-DE" sz="1400" b="1" kern="0" dirty="0" smtClean="0">
                <a:solidFill>
                  <a:srgbClr val="000000"/>
                </a:solidFill>
              </a:rPr>
              <a:t>Row Store </a:t>
            </a:r>
            <a:r>
              <a:rPr lang="de-DE" sz="1400" kern="0" dirty="0" smtClean="0">
                <a:solidFill>
                  <a:srgbClr val="000000"/>
                </a:solidFill>
              </a:rPr>
              <a:t>- Metadata</a:t>
            </a:r>
            <a:endParaRPr lang="de-DE" sz="1400" kern="0" dirty="0">
              <a:solidFill>
                <a:srgbClr val="000000"/>
              </a:solidFill>
            </a:endParaRPr>
          </a:p>
          <a:p>
            <a:pPr marL="157163" indent="-157163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</a:pPr>
            <a:r>
              <a:rPr lang="de-DE" sz="1400" b="1" kern="0" dirty="0" smtClean="0">
                <a:solidFill>
                  <a:srgbClr val="000000"/>
                </a:solidFill>
              </a:rPr>
              <a:t>Column Store </a:t>
            </a:r>
            <a:r>
              <a:rPr lang="de-DE" sz="1400" kern="0" dirty="0" smtClean="0">
                <a:solidFill>
                  <a:srgbClr val="000000"/>
                </a:solidFill>
              </a:rPr>
              <a:t>– 10-20x Data Compression</a:t>
            </a:r>
            <a:endParaRPr lang="en-US" sz="1400" kern="0" dirty="0">
              <a:solidFill>
                <a:srgbClr val="000000"/>
              </a:solidFill>
            </a:endParaRPr>
          </a:p>
        </p:txBody>
      </p:sp>
      <p:pic>
        <p:nvPicPr>
          <p:cNvPr id="39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 txBox="1">
            <a:spLocks noGrp="1"/>
          </p:cNvSpPr>
          <p:nvPr/>
        </p:nvSpPr>
        <p:spPr bwMode="gray">
          <a:xfrm>
            <a:off x="152400" y="6721475"/>
            <a:ext cx="89376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666666"/>
                </a:solidFill>
              </a:rPr>
              <a:t>© SAP 2007/Page </a:t>
            </a:r>
            <a:fld id="{D84AF706-A67A-432B-97F1-BAB34B4F6B9D}" type="slidenum">
              <a:rPr lang="en-US" sz="700">
                <a:solidFill>
                  <a:srgbClr val="666666"/>
                </a:solidFill>
              </a:rPr>
              <a:pPr algn="l" eaLnBrk="0" hangingPunct="0"/>
              <a:t>11</a:t>
            </a:fld>
            <a:endParaRPr lang="en-US" sz="700">
              <a:solidFill>
                <a:srgbClr val="666666"/>
              </a:solidFill>
            </a:endParaRPr>
          </a:p>
        </p:txBody>
      </p:sp>
      <p:sp>
        <p:nvSpPr>
          <p:cNvPr id="1843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201613"/>
            <a:ext cx="715645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SAP BusinessObjects Data Services Platform</a:t>
            </a:r>
          </a:p>
        </p:txBody>
      </p:sp>
      <p:pic>
        <p:nvPicPr>
          <p:cNvPr id="18436" name="Picture 6" descr="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69099" y="829284"/>
            <a:ext cx="5592776" cy="433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381000" y="1506978"/>
            <a:ext cx="2209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sz="1400" dirty="0" smtClean="0">
                <a:solidFill>
                  <a:schemeClr val="bg1"/>
                </a:solidFill>
              </a:rPr>
              <a:t>Integrate heterogeneous </a:t>
            </a:r>
            <a:r>
              <a:rPr lang="en-US" sz="1400" dirty="0">
                <a:solidFill>
                  <a:schemeClr val="bg1"/>
                </a:solidFill>
              </a:rPr>
              <a:t>data </a:t>
            </a:r>
            <a:r>
              <a:rPr lang="en-US" sz="1400" dirty="0" smtClean="0">
                <a:solidFill>
                  <a:schemeClr val="bg1"/>
                </a:solidFill>
              </a:rPr>
              <a:t>into BWA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8442" name="Picture 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304424" y="1233903"/>
            <a:ext cx="2202528" cy="23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AutoShape 17"/>
          <p:cNvSpPr>
            <a:spLocks noChangeArrowheads="1"/>
          </p:cNvSpPr>
          <p:nvPr/>
        </p:nvSpPr>
        <p:spPr bwMode="gray">
          <a:xfrm flipV="1">
            <a:off x="4355079" y="6916619"/>
            <a:ext cx="4277746" cy="22619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64998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l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483997" y="5289755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kern="0" dirty="0" smtClean="0"/>
              <a:t>Extract From </a:t>
            </a:r>
            <a:r>
              <a:rPr lang="en-US" b="1" kern="0" dirty="0" smtClean="0">
                <a:ea typeface="Arial Unicode MS" pitchFamily="34" charset="-128"/>
                <a:cs typeface="Arial Unicode MS" pitchFamily="34" charset="-128"/>
              </a:rPr>
              <a:t>Any Data Source</a:t>
            </a:r>
            <a:r>
              <a:rPr lang="en-US" b="1" kern="0" dirty="0" smtClean="0"/>
              <a:t> into HANA</a:t>
            </a:r>
          </a:p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kern="0" dirty="0" smtClean="0"/>
              <a:t>Syndicate From HANA to Any 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170402"/>
            <a:ext cx="220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 smtClean="0"/>
              <a:t>Integrated Data Quality</a:t>
            </a:r>
          </a:p>
          <a:p>
            <a:pPr marL="157163" indent="-157163"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 smtClean="0"/>
              <a:t>Text Analytics</a:t>
            </a:r>
          </a:p>
        </p:txBody>
      </p:sp>
      <p:pic>
        <p:nvPicPr>
          <p:cNvPr id="18" name="Picture 17" descr="tel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4424" y="4845972"/>
            <a:ext cx="2711304" cy="18755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30297" y="917575"/>
            <a:ext cx="220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 smtClean="0"/>
              <a:t>Rich Transforms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SAP HANA Road Map:</a:t>
            </a:r>
            <a:b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In-Memory Introduction 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14" y="1160345"/>
            <a:ext cx="4062546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14" y="3978890"/>
            <a:ext cx="4061355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44138" y="1178182"/>
            <a:ext cx="3839956" cy="16081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100000"/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Today‘s System Landscape</a:t>
            </a:r>
          </a:p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ERP System running on traditional database</a:t>
            </a:r>
          </a:p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BW running on traditional database</a:t>
            </a:r>
          </a:p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extracted from ERP and loaded into BW</a:t>
            </a:r>
          </a:p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BWA accelerates analytic models</a:t>
            </a:r>
          </a:p>
          <a:p>
            <a:pPr marL="174625" indent="-174625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Analytic data consumed in BI or pulled to data marts</a:t>
            </a:r>
            <a:endParaRPr lang="en-US" sz="11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4138" y="3990244"/>
            <a:ext cx="3951454" cy="185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0AB00"/>
              </a:buClr>
              <a:buSzPct val="100000"/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1 – In-Memory in parallel</a:t>
            </a:r>
            <a:b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(Q4 2010)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Operational data in traditional database is replicated into</a:t>
            </a:r>
            <a:b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memory for operational reporting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Analytic models from production EDW can be brought into memory for agile modeling and reporting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Third party data (POS, CDR etc) can be brought into memory for agile modeling and reporting</a:t>
            </a:r>
            <a:endParaRPr lang="en-US" sz="11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15" descr="sap_corp_rgb_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14" y="1167130"/>
            <a:ext cx="40804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15" y="3984628"/>
            <a:ext cx="4081591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2930" y="3981451"/>
            <a:ext cx="3839956" cy="18543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defRPr/>
            </a:pPr>
            <a:r>
              <a:rPr sz="1600" kern="0" dirty="0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Step 3 – New Applications</a:t>
            </a:r>
            <a:r>
              <a:rPr lang="en-US" sz="1600" kern="0" dirty="0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1600" kern="0" dirty="0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1600" dirty="0" smtClean="0">
                <a:solidFill>
                  <a:schemeClr val="tx2"/>
                </a:solidFill>
              </a:rPr>
              <a:t> (Planned for Q3 2011)</a:t>
            </a:r>
            <a:endParaRPr sz="1600" kern="0" dirty="0" smtClean="0">
              <a:solidFill>
                <a:schemeClr val="tx2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sz="1100" kern="0" dirty="0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New applications extend the core business suite with new capabilities</a:t>
            </a:r>
          </a:p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sz="1100" kern="0" dirty="0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sz="1100" kern="0" dirty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applications delegate data intense operations entirely to the in-memory computing</a:t>
            </a:r>
          </a:p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sz="1100" kern="0" dirty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Operational data from new applications is immediately accessible for analytics – real real time</a:t>
            </a:r>
            <a:endParaRPr lang="en-US" sz="1100" kern="0" dirty="0">
              <a:solidFill>
                <a:schemeClr val="tx2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930" y="1145764"/>
            <a:ext cx="3839956" cy="21082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0AB00"/>
              </a:buClr>
              <a:buSzPct val="100000"/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2 – Primary Data Store for BW</a:t>
            </a:r>
            <a:b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(Planned for Q3 2011)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In-Memory Computing used as primary persistence for BW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BW manages the analytic metadata and the EDW data provisioning processes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Detailed operational data replicated from applications is the basis for all processes</a:t>
            </a:r>
          </a:p>
          <a:p>
            <a:pPr marL="174625" indent="-174625">
              <a:spcBef>
                <a:spcPct val="5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SAP HANA 1.5 will be able to provide the functionality of BWA</a:t>
            </a:r>
            <a:endParaRPr lang="en-US" sz="11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SAP HANA Road Map: </a:t>
            </a:r>
            <a:b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Renovation of DW and Innovation of Applications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5" descr="sap_corp_rgb_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16" y="1165962"/>
            <a:ext cx="4068497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15" y="3987800"/>
            <a:ext cx="4081591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2930" y="3981452"/>
            <a:ext cx="3839956" cy="14388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>
              <a:spcBef>
                <a:spcPct val="50000"/>
              </a:spcBef>
              <a:buClr>
                <a:srgbClr val="F0AB00"/>
              </a:buClr>
              <a:buSzPct val="100000"/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5 – Platform Consolidation</a:t>
            </a:r>
          </a:p>
          <a:p>
            <a:pPr marL="174625" indent="-174625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applications (ERP and BW) run on data residing in-memory</a:t>
            </a:r>
          </a:p>
          <a:p>
            <a:pPr marL="174625" indent="-174625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Analytics and operations work on data in real time</a:t>
            </a:r>
          </a:p>
          <a:p>
            <a:pPr marL="174625" indent="-174625">
              <a:spcBef>
                <a:spcPct val="50000"/>
              </a:spcBef>
              <a:buClr>
                <a:srgbClr val="44697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In-memory computing executes all transactions, transformations, and complex data processing</a:t>
            </a:r>
            <a:endParaRPr lang="en-US" sz="11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930" y="1165963"/>
            <a:ext cx="3839956" cy="10079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0AB00"/>
              </a:buClr>
              <a:buSzPct val="100000"/>
              <a:defRPr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4 – Real Time Data Feed</a:t>
            </a:r>
            <a:b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(2012/2013)</a:t>
            </a:r>
          </a:p>
          <a:p>
            <a:pPr marL="174625" indent="-174625">
              <a:spcBef>
                <a:spcPct val="50000"/>
              </a:spcBef>
              <a:buClr>
                <a:srgbClr val="44697D"/>
              </a:buClr>
              <a:buSzPct val="100000"/>
              <a:defRPr/>
            </a:pPr>
            <a:r>
              <a:rPr lang="en-US" sz="11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Applications write data simultaneously to traditional databases as well as the in-memory computing</a:t>
            </a:r>
            <a:endParaRPr lang="en-US" sz="11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233160" y="216840"/>
            <a:ext cx="71604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SAP HANA Road Map: </a:t>
            </a:r>
            <a:b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Transformation of application platforms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15" descr="sap_corp_rgb_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Real Time Enterprise: Value Proposition</a:t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Addressing Key Business Drivers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798" y="1300207"/>
            <a:ext cx="4924693" cy="5210175"/>
          </a:xfrm>
        </p:spPr>
        <p:txBody>
          <a:bodyPr/>
          <a:lstStyle/>
          <a:p>
            <a:pPr marL="381000" indent="-381000">
              <a:spcBef>
                <a:spcPct val="35000"/>
              </a:spcBef>
              <a:buSzPct val="100000"/>
              <a:buFont typeface="+mj-lt"/>
              <a:buAutoNum type="arabicPeriod"/>
            </a:pPr>
            <a:r>
              <a:rPr lang="en-US" sz="1400" dirty="0" smtClean="0"/>
              <a:t>Real-Time Decision Making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Fast and easy creation of ad-hoc views on business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Access to real time analysis</a:t>
            </a:r>
          </a:p>
          <a:p>
            <a:pPr marL="381000" indent="-381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400" dirty="0" smtClean="0"/>
              <a:t>Accelerate Business Performance 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Increase speed of transactional information flow in areas such as planning, forecasting, pricing, offers…</a:t>
            </a:r>
            <a:endParaRPr lang="en-US" sz="1200" dirty="0" smtClean="0"/>
          </a:p>
          <a:p>
            <a:pPr marL="381000" indent="-381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400" dirty="0" smtClean="0"/>
              <a:t>Unlock New Insights 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Remove constraints for analyzing large data volumes  - trends, data mining, predictive analytics etc.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Structured and unstructured data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1000" indent="-381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400" dirty="0" smtClean="0"/>
              <a:t>Improve Business Productivity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Business designed and owned analytical models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Business self-service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 reduce reliance on IT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 data from anywhere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1000" indent="-381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400" dirty="0" smtClean="0"/>
              <a:t>Improve IT efficiency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Manage growing data volume and complexity efficiently</a:t>
            </a:r>
          </a:p>
          <a:p>
            <a:pPr marL="920750" lvl="2" indent="-381000">
              <a:spcBef>
                <a:spcPct val="35000"/>
              </a:spcBef>
              <a:buSzPct val="500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Lower landscape costs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648" y="1353666"/>
            <a:ext cx="2647447" cy="1272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800" b="0" dirty="0"/>
              <a:t>There is a significant interest from business to get agile analytic solutions.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„In a down economy, companies focus on cash protection. </a:t>
            </a:r>
            <a:r>
              <a:rPr lang="de-DE" sz="800" b="0" dirty="0" smtClean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decision on what needs to be done to make procurement more efficient is being made in the procurement department“.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CEO of a multinational transportation company</a:t>
            </a: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339" y="2823881"/>
            <a:ext cx="2547656" cy="11332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800" b="0" dirty="0"/>
              <a:t>Flexibility to analyse business missed by LoB.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First performance, and the other is flexibility on a business analyst level, who need to do deep diving to better understand and conclude. The second would be that also front-end tools are </a:t>
            </a: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not providing flexibility“.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Executive of a global retail company</a:t>
            </a: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2187" y="4175372"/>
            <a:ext cx="2542513" cy="125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defRPr/>
            </a:pPr>
            <a:r>
              <a:rPr lang="de-DE" sz="800" b="0" dirty="0"/>
              <a:t>Traditional data warehouse processes are too complex and consume too much time for business departments.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 The companies […] we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re frustrated with usual problems […] difficulty to build new information views. These companies were willing to move data […] into another proprietary file format […]. 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“</a:t>
            </a:r>
          </a:p>
          <a:p>
            <a:pPr algn="l">
              <a:spcBef>
                <a:spcPts val="600"/>
              </a:spcBef>
              <a:defRPr/>
            </a:pPr>
            <a:r>
              <a:rPr lang="de-DE" sz="800" b="0" dirty="0">
                <a:solidFill>
                  <a:schemeClr val="bg1">
                    <a:lumMod val="50000"/>
                  </a:schemeClr>
                </a:solidFill>
              </a:rPr>
              <a:t>Analyst</a:t>
            </a: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7160400" cy="7048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Real Time Enterprise: Value Proposition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8400" y="830880"/>
            <a:ext cx="7160400" cy="312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The Value Blocks</a:t>
            </a:r>
            <a:endParaRPr lang="en-US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gray">
          <a:xfrm>
            <a:off x="5551869" y="1550110"/>
            <a:ext cx="3305247" cy="13096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Run performance-critical applications in-memory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Combine analytical and transactional applications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No need for planning levels or aggregation levels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Multi-dimensional simulation models updated in one step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Internal and external data securely combined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Batch data loads eliminated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gray">
          <a:xfrm>
            <a:off x="5543243" y="4460675"/>
            <a:ext cx="3057297" cy="13621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Eliminate BW database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Empower business self-service analytics – reduce shadow IT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Consolidate data warehouses and data marts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In-memory business applications (eliminate database for transactional systems)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gray">
          <a:xfrm>
            <a:off x="2393580" y="4537432"/>
            <a:ext cx="2547091" cy="104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</a:rPr>
              <a:t>Lower infrastructure costs </a:t>
            </a:r>
            <a:r>
              <a:rPr lang="en-US" sz="1000" dirty="0" smtClean="0">
                <a:cs typeface="Arial" pitchFamily="34" charset="0"/>
                <a:sym typeface="Wingdings"/>
              </a:rPr>
              <a:t> server, storage, database</a:t>
            </a:r>
          </a:p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  <a:sym typeface="Wingdings"/>
              </a:rPr>
              <a:t>Lower labor costs  backup/restore, reporting, performance tuning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5989" y="990600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>
              <a:spcBef>
                <a:spcPct val="75000"/>
              </a:spcBef>
              <a:buClr>
                <a:schemeClr val="tx1"/>
              </a:buClr>
              <a:buSzPct val="80000"/>
            </a:pPr>
            <a:r>
              <a:rPr lang="en-US" b="1" dirty="0" smtClean="0">
                <a:solidFill>
                  <a:srgbClr val="FFC000"/>
                </a:solidFill>
              </a:rPr>
              <a:t>Value Elements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1214" y="990600"/>
            <a:ext cx="28507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7163" indent="-157163">
              <a:spcBef>
                <a:spcPct val="75000"/>
              </a:spcBef>
              <a:buClr>
                <a:schemeClr val="tx1"/>
              </a:buClr>
              <a:buSzPct val="80000"/>
            </a:pPr>
            <a:r>
              <a:rPr lang="en-US" b="1" dirty="0" smtClean="0">
                <a:solidFill>
                  <a:srgbClr val="FFC000"/>
                </a:solidFill>
              </a:rPr>
              <a:t>In-Memory Enablers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gray">
          <a:xfrm>
            <a:off x="2393580" y="3155022"/>
            <a:ext cx="2773263" cy="80737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</a:rPr>
              <a:t>Sense and respond faster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 </a:t>
            </a:r>
            <a:r>
              <a:rPr lang="en-US" sz="1000" dirty="0" smtClean="0">
                <a:cs typeface="Arial" pitchFamily="34" charset="0"/>
              </a:rPr>
              <a:t>Apply analytics to internal and external data in real-time to trigger actions (e.g., market analytics) </a:t>
            </a:r>
            <a:endParaRPr lang="en-US" sz="10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115888" lvl="0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Business-driven “What-If”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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Ask ad-hoc questions against the data set without IT</a:t>
            </a:r>
          </a:p>
          <a:p>
            <a:pPr marL="115888" lvl="0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Right information at the right time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gray">
          <a:xfrm>
            <a:off x="2393580" y="1550110"/>
            <a:ext cx="2937545" cy="13096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</a:rPr>
              <a:t>New business models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 based on real-time information and execution</a:t>
            </a:r>
            <a:endParaRPr lang="en-US" sz="1000" dirty="0" smtClean="0">
              <a:cs typeface="Arial" pitchFamily="34" charset="0"/>
            </a:endParaRPr>
          </a:p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</a:rPr>
              <a:t>Improved  business agility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 Dramatically improve planning, forecasting, price optimization and other processes</a:t>
            </a:r>
          </a:p>
          <a:p>
            <a:pPr marL="115888" indent="-1158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000" dirty="0" smtClean="0">
                <a:cs typeface="Arial" pitchFamily="34" charset="0"/>
              </a:rPr>
              <a:t>New business opportunities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 f</a:t>
            </a:r>
            <a:r>
              <a:rPr lang="en-US" sz="1000" dirty="0" smtClean="0">
                <a:cs typeface="Arial" pitchFamily="34" charset="0"/>
              </a:rPr>
              <a:t>aster, more accurate business decisions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sym typeface="Wingdings"/>
              </a:rPr>
              <a:t> based on </a:t>
            </a:r>
            <a:r>
              <a:rPr lang="en-US" sz="1000" dirty="0" smtClean="0">
                <a:cs typeface="Arial" pitchFamily="34" charset="0"/>
              </a:rPr>
              <a:t>complex, large data volumes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000" dirty="0" smtClean="0"/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000" dirty="0" smtClean="0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gray">
          <a:xfrm>
            <a:off x="5271247" y="4160010"/>
            <a:ext cx="3594847" cy="104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4300">
              <a:buClr>
                <a:schemeClr val="accent1"/>
              </a:buClr>
              <a:buFont typeface="Wingdings" pitchFamily="2" charset="2"/>
              <a:buChar char="§"/>
            </a:pPr>
            <a:endParaRPr lang="en-US" sz="1050" dirty="0" smtClean="0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gray">
          <a:xfrm>
            <a:off x="5543244" y="3086013"/>
            <a:ext cx="2950559" cy="13315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High performance “real-time” analytics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Support for trending, simulation (“what-if”)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Business-driven data models 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Support for structured and un-structured data</a:t>
            </a:r>
          </a:p>
          <a:p>
            <a:pPr marL="115888" indent="-1143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/>
              <a:t>Analysis based on non-aggregated data sets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gray">
          <a:xfrm>
            <a:off x="2374899" y="1421360"/>
            <a:ext cx="289634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gray">
          <a:xfrm>
            <a:off x="5620878" y="1421360"/>
            <a:ext cx="289634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Diagram 29"/>
          <p:cNvGraphicFramePr/>
          <p:nvPr/>
        </p:nvGraphicFramePr>
        <p:xfrm>
          <a:off x="178345" y="1397000"/>
          <a:ext cx="19868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438411" y="3019245"/>
            <a:ext cx="6081623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38411" y="4362033"/>
            <a:ext cx="6081623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5" descr="sap_corp_rgb_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HANA Information Modeler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5410200" cy="321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990600"/>
            <a:ext cx="27051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7160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Creating Connectivity to a new system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1009650"/>
            <a:ext cx="28670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7575" y="990600"/>
            <a:ext cx="52292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7160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Creating Attribute View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426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2192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8057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</a:rPr>
              <a:t>Defining Attributes (Key Attribute, Attribute, Filter and Measure (for numeric data types)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1000125"/>
            <a:ext cx="5133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048000"/>
            <a:ext cx="78485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8057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</a:rPr>
              <a:t>Data Preview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25" y="1066800"/>
            <a:ext cx="4181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6325" y="1066800"/>
            <a:ext cx="3952875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8057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</a:rPr>
              <a:t>Creating Hierarchies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104900"/>
            <a:ext cx="5372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67150"/>
            <a:ext cx="5934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8057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</a:rPr>
              <a:t>Creating Analytic View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4475" y="885825"/>
            <a:ext cx="5800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2514600"/>
            <a:ext cx="5715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00" y="201600"/>
            <a:ext cx="8057400" cy="712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HANA Information Modeler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FFC000"/>
                </a:solidFill>
              </a:rPr>
              <a:t>Creating Analytic View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6350" y="1038225"/>
            <a:ext cx="5962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3733800"/>
            <a:ext cx="4076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tx2"/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Connectivity from BO Enterprise Tools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Crystal Reports Enterprise - (ODBC, JDBC, Universe)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IDT (Information Design Tool) - JDBC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Explorer – Connection configuration in CMC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Advanced Analysis for Office (Q1 2011 release)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Web Intelligence – Universe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Xcelsius - Universe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http://www.atwillett.com/marathon_photos/start_nyc_marathon_vertical.jpg"/>
          <p:cNvPicPr>
            <a:picLocks noChangeAspect="1" noChangeArrowheads="1"/>
          </p:cNvPicPr>
          <p:nvPr/>
        </p:nvPicPr>
        <p:blipFill>
          <a:blip r:embed="rId3" cstate="print"/>
          <a:srcRect l="16766" r="10416"/>
          <a:stretch>
            <a:fillRect/>
          </a:stretch>
        </p:blipFill>
        <p:spPr bwMode="auto">
          <a:xfrm>
            <a:off x="134938" y="965200"/>
            <a:ext cx="27940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/>
              <a:t> In-Memory Computing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517900" y="2170315"/>
            <a:ext cx="5308600" cy="2935085"/>
          </a:xfrm>
          <a:noFill/>
          <a:effectLst>
            <a:softEdge rad="635000"/>
          </a:effectLst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that allows the processing of 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rgbClr val="FFC000"/>
                </a:solidFill>
                <a:latin typeface="+mj-lt"/>
              </a:rPr>
              <a:t>massive quantities of real time data </a:t>
            </a: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main memory of the server 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provide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immediate results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analyses and transactions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2921000" y="982663"/>
            <a:ext cx="131763" cy="571341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marL="184150" indent="-184150" algn="ctr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 rot="16200000">
            <a:off x="4502150" y="-3567112"/>
            <a:ext cx="139700" cy="914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marL="184150" indent="-184150" algn="ctr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Picture 15" descr="sap_corp_rgb_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00" y="201600"/>
            <a:ext cx="7160400" cy="39276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Learning Resources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09600"/>
            <a:ext cx="8305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RKT Material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  <a:hlinkClick r:id="rId3"/>
              </a:rPr>
              <a:t>https://websmp208.sap-ag.de/rkt-hana</a:t>
            </a:r>
            <a:endParaRPr lang="en-US" sz="1200" b="1" dirty="0" smtClean="0">
              <a:solidFill>
                <a:schemeClr val="tx2"/>
              </a:solidFill>
              <a:latin typeface="Arial Black"/>
              <a:ea typeface="Times New Roman"/>
              <a:cs typeface="Arial"/>
            </a:endParaRP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Navigation: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Consulting </a:t>
            </a: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  <a:sym typeface="Wingdings" pitchFamily="2" charset="2"/>
              </a:rPr>
              <a:t> SAP High-Performance Analytic Appliance 1.0  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  <a:sym typeface="Wingdings" pitchFamily="2" charset="2"/>
              </a:rPr>
              <a:t>Application Consultant s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  <a:sym typeface="Wingdings" pitchFamily="2" charset="2"/>
              </a:rPr>
              <a:t>Technology Consultants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endParaRPr lang="en-US" sz="1200" b="1" dirty="0" smtClean="0">
              <a:solidFill>
                <a:schemeClr val="tx2"/>
              </a:solidFill>
              <a:latin typeface="Arial Black"/>
              <a:ea typeface="Times New Roman"/>
              <a:cs typeface="Arial"/>
            </a:endParaRP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</a:pPr>
            <a:endParaRPr lang="en-US" sz="1600" b="1" dirty="0" smtClean="0">
              <a:solidFill>
                <a:schemeClr val="tx2"/>
              </a:solidFill>
              <a:latin typeface="Arial Black"/>
              <a:ea typeface="Times New Roman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WorldTour_titelbild_4_3__4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1297" b="1297"/>
          <a:stretch>
            <a:fillRect/>
          </a:stretch>
        </p:blipFill>
        <p:spPr>
          <a:xfrm>
            <a:off x="150813" y="960438"/>
            <a:ext cx="8842375" cy="44640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3988" y="227013"/>
            <a:ext cx="8842375" cy="657225"/>
          </a:xfrm>
          <a:solidFill>
            <a:srgbClr val="FFC000"/>
          </a:solidFill>
        </p:spPr>
        <p:txBody>
          <a:bodyPr rtlCol="0"/>
          <a:lstStyle/>
          <a:p>
            <a:pPr eaLnBrk="1" fontAlgn="auto" hangingPunct="1">
              <a:spcBef>
                <a:spcPts val="1620"/>
              </a:spcBef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THANK YOU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gray">
          <a:xfrm>
            <a:off x="674139" y="2876199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Increasing Data Volumes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674139" y="3500066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Calculation Speed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674139" y="4095723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Type and # of Data Sources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Equal 34"/>
          <p:cNvSpPr/>
          <p:nvPr/>
        </p:nvSpPr>
        <p:spPr bwMode="gray">
          <a:xfrm>
            <a:off x="4453945" y="3420938"/>
            <a:ext cx="817685" cy="595657"/>
          </a:xfrm>
          <a:prstGeom prst="mathEqual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5334000" y="2819400"/>
            <a:ext cx="3267388" cy="1371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Lack of business transparency</a:t>
            </a:r>
            <a:endParaRPr lang="en-US" sz="1200" kern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buSzPct val="100000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Sales &amp; Operations Planning based on subsets of highly aggregated information, being several days or weeks outdated.</a:t>
            </a:r>
          </a:p>
        </p:txBody>
      </p:sp>
      <p:sp>
        <p:nvSpPr>
          <p:cNvPr id="37" name="Rectangle 36"/>
          <p:cNvSpPr/>
          <p:nvPr/>
        </p:nvSpPr>
        <p:spPr bwMode="gray">
          <a:xfrm>
            <a:off x="5334000" y="4191000"/>
            <a:ext cx="2836303" cy="169620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Reactive business model</a:t>
            </a:r>
            <a:endParaRPr lang="en-US" sz="1200" kern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buSzPct val="100000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Missed opportunities and competitive disadvantage due to lack of speed and agility </a:t>
            </a:r>
          </a:p>
          <a:p>
            <a:pPr marL="231775" indent="-120650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Utilities:  daily- or hour-based billing and consumption analysis/simulation. 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47650" y="201613"/>
            <a:ext cx="7161213" cy="7159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200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Vision: In-Memory Computing</a:t>
            </a:r>
          </a:p>
          <a:p>
            <a:pPr lvl="0" fontAlgn="auto">
              <a:spcAft>
                <a:spcPts val="0"/>
              </a:spcAft>
            </a:pPr>
            <a:r>
              <a:rPr lang="en-US" sz="2000" dirty="0" smtClean="0">
                <a:solidFill>
                  <a:srgbClr val="FFC000"/>
                </a:solidFill>
                <a:latin typeface="+mn-lt"/>
                <a:ea typeface="+mj-ea"/>
                <a:cs typeface="+mj-cs"/>
              </a:rPr>
              <a:t>Technology Constrained Business Outcome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Isosceles Triangle 10"/>
          <p:cNvSpPr/>
          <p:nvPr/>
        </p:nvSpPr>
        <p:spPr bwMode="gray">
          <a:xfrm rot="5400000">
            <a:off x="1360675" y="3528742"/>
            <a:ext cx="2192219" cy="352333"/>
          </a:xfrm>
          <a:prstGeom prst="triangle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5334001" y="1371601"/>
            <a:ext cx="3200400" cy="152399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Sub-optimal execution speed</a:t>
            </a:r>
          </a:p>
          <a:p>
            <a:pPr>
              <a:spcBef>
                <a:spcPct val="50000"/>
              </a:spcBef>
              <a:buSzPct val="100000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Lack of responsiveness due to data latency and deployment bottlenecks</a:t>
            </a: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Inability to update demand plan with greater than monthly frequency</a:t>
            </a:r>
          </a:p>
        </p:txBody>
      </p:sp>
      <p:sp>
        <p:nvSpPr>
          <p:cNvPr id="14" name="Rounded Rectangle 13"/>
          <p:cNvSpPr/>
          <p:nvPr/>
        </p:nvSpPr>
        <p:spPr bwMode="gray">
          <a:xfrm>
            <a:off x="247650" y="1287165"/>
            <a:ext cx="8353739" cy="4864250"/>
          </a:xfrm>
          <a:prstGeom prst="roundRect">
            <a:avLst>
              <a:gd name="adj" fmla="val 2800"/>
            </a:avLst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085222" y="1079340"/>
            <a:ext cx="2225479" cy="271305"/>
            <a:chOff x="1085222" y="1112854"/>
            <a:chExt cx="2225479" cy="271305"/>
          </a:xfrm>
        </p:grpSpPr>
        <p:sp>
          <p:nvSpPr>
            <p:cNvPr id="15" name="Rounded Rectangle 14"/>
            <p:cNvSpPr/>
            <p:nvPr/>
          </p:nvSpPr>
          <p:spPr bwMode="gray">
            <a:xfrm>
              <a:off x="1085222" y="1112854"/>
              <a:ext cx="2225479" cy="271305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184150" marR="0" indent="-18415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gray">
            <a:xfrm>
              <a:off x="1326381" y="1112854"/>
              <a:ext cx="1808705" cy="271305"/>
            </a:xfrm>
            <a:prstGeom prst="round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184150" marR="0" indent="-18415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Current Scenario</a:t>
              </a:r>
            </a:p>
          </p:txBody>
        </p:sp>
      </p:grpSp>
      <p:sp>
        <p:nvSpPr>
          <p:cNvPr id="17" name="Rectangle 16"/>
          <p:cNvSpPr/>
          <p:nvPr/>
        </p:nvSpPr>
        <p:spPr bwMode="gray">
          <a:xfrm>
            <a:off x="2856922" y="3407172"/>
            <a:ext cx="1315652" cy="6061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Information Latency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gray">
          <a:xfrm>
            <a:off x="615367" y="2797309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TeraBytes of Data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In-Memory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615367" y="3435031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100 GB/s data througput 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2789358" y="3435031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Real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Time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615367" y="4030688"/>
            <a:ext cx="1315652" cy="4077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200" kern="0" dirty="0" smtClean="0"/>
              <a:t>Freedom from the data source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Isosceles Triangle 33"/>
          <p:cNvSpPr/>
          <p:nvPr/>
        </p:nvSpPr>
        <p:spPr bwMode="gray">
          <a:xfrm rot="5400000">
            <a:off x="1284651" y="3463707"/>
            <a:ext cx="2192219" cy="352333"/>
          </a:xfrm>
          <a:prstGeom prst="triangle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Equal 34"/>
          <p:cNvSpPr/>
          <p:nvPr/>
        </p:nvSpPr>
        <p:spPr bwMode="gray">
          <a:xfrm>
            <a:off x="4395173" y="3355903"/>
            <a:ext cx="817685" cy="595657"/>
          </a:xfrm>
          <a:prstGeom prst="mathEqual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5472333" y="2677881"/>
            <a:ext cx="3235569" cy="17664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Improve Business Performance</a:t>
            </a: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IT  rapidly delivering  flexible solutions enabling business </a:t>
            </a: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Speed up billing and reconciliation cycles for complex goods manufacturers</a:t>
            </a: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Planning and simulation on the fly based on actual non-aggregated data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5472332" y="4409148"/>
            <a:ext cx="3235569" cy="17121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lvl="0"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Competitive Advantage</a:t>
            </a:r>
            <a:br>
              <a:rPr lang="en-US" sz="1200" b="1" kern="0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E.g. Utilities Industry:</a:t>
            </a:r>
            <a:endParaRPr lang="en-US" sz="1200" kern="0" dirty="0" smtClean="0">
              <a:latin typeface="Arial" pitchFamily="34" charset="0"/>
              <a:cs typeface="Arial" pitchFamily="34" charset="0"/>
            </a:endParaRP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Sales growth and market advantage from  demand/cost driven pricing that optimizes multiple variables – consumption data, hourly energy price, weather forecast, etc.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7650" y="201613"/>
            <a:ext cx="7161213" cy="7159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200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Vision: In-Memory Computing</a:t>
            </a:r>
          </a:p>
          <a:p>
            <a:pPr lvl="0" fontAlgn="auto">
              <a:spcAft>
                <a:spcPts val="0"/>
              </a:spcAft>
            </a:pPr>
            <a:r>
              <a:rPr lang="en-US" sz="2000" dirty="0" smtClean="0">
                <a:solidFill>
                  <a:srgbClr val="FFC000"/>
                </a:solidFill>
                <a:latin typeface="+mn-lt"/>
                <a:ea typeface="+mj-ea"/>
                <a:cs typeface="+mj-cs"/>
              </a:rPr>
              <a:t>Leapfrogging Current Technology Constraints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5472332" y="1451373"/>
            <a:ext cx="3235569" cy="1204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>
              <a:spcBef>
                <a:spcPct val="50000"/>
              </a:spcBef>
              <a:buSzPct val="100000"/>
            </a:pPr>
            <a:r>
              <a:rPr lang="en-US" sz="1200" b="1" kern="0" dirty="0" smtClean="0">
                <a:latin typeface="Arial" pitchFamily="34" charset="0"/>
                <a:cs typeface="Arial" pitchFamily="34" charset="0"/>
              </a:rPr>
              <a:t>Flexible Real Time Analytics</a:t>
            </a:r>
            <a:endParaRPr lang="en-US" sz="1200" kern="0" dirty="0" smtClean="0">
              <a:latin typeface="Arial" pitchFamily="34" charset="0"/>
              <a:cs typeface="Arial" pitchFamily="34" charset="0"/>
            </a:endParaRP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Real-time customer profitability</a:t>
            </a:r>
          </a:p>
          <a:p>
            <a:pPr marL="231775" indent="-231775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Effective marketing campaign spend based on large-volume data analysis</a:t>
            </a:r>
          </a:p>
        </p:txBody>
      </p:sp>
      <p:sp>
        <p:nvSpPr>
          <p:cNvPr id="12" name="Rounded Rectangle 11"/>
          <p:cNvSpPr/>
          <p:nvPr/>
        </p:nvSpPr>
        <p:spPr bwMode="gray">
          <a:xfrm>
            <a:off x="247650" y="1384150"/>
            <a:ext cx="8460252" cy="4798601"/>
          </a:xfrm>
          <a:prstGeom prst="roundRect">
            <a:avLst>
              <a:gd name="adj" fmla="val 2800"/>
            </a:avLst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085222" y="1198522"/>
            <a:ext cx="2225479" cy="271305"/>
            <a:chOff x="1085222" y="1112854"/>
            <a:chExt cx="2225479" cy="271305"/>
          </a:xfrm>
        </p:grpSpPr>
        <p:sp>
          <p:nvSpPr>
            <p:cNvPr id="16" name="Rounded Rectangle 15"/>
            <p:cNvSpPr/>
            <p:nvPr/>
          </p:nvSpPr>
          <p:spPr bwMode="gray">
            <a:xfrm>
              <a:off x="1085222" y="1112854"/>
              <a:ext cx="2225479" cy="271305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184150" marR="0" indent="-18415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1326381" y="1112854"/>
              <a:ext cx="1808705" cy="271305"/>
            </a:xfrm>
            <a:prstGeom prst="round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184150" marR="0" indent="-18415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Future State</a:t>
              </a:r>
            </a:p>
          </p:txBody>
        </p:sp>
      </p:grpSp>
      <p:pic>
        <p:nvPicPr>
          <p:cNvPr id="18" name="Picture 17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 bwMode="gray">
          <a:xfrm>
            <a:off x="4619905" y="2048866"/>
            <a:ext cx="3931920" cy="4011219"/>
          </a:xfrm>
          <a:prstGeom prst="roundRect">
            <a:avLst>
              <a:gd name="adj" fmla="val 4036"/>
            </a:avLst>
          </a:prstGeom>
          <a:noFill/>
          <a:ln w="12700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indent="-184150" algn="ctr">
              <a:spcBef>
                <a:spcPct val="50000"/>
              </a:spcBef>
              <a:buClr>
                <a:srgbClr val="F0AB00"/>
              </a:buClr>
              <a:buSzPct val="80000"/>
            </a:pPr>
            <a:endParaRPr lang="en-US" sz="1600" kern="0" smtClean="0"/>
          </a:p>
        </p:txBody>
      </p:sp>
      <p:sp>
        <p:nvSpPr>
          <p:cNvPr id="149" name="Rounded Rectangle 148"/>
          <p:cNvSpPr/>
          <p:nvPr/>
        </p:nvSpPr>
        <p:spPr bwMode="gray">
          <a:xfrm>
            <a:off x="690281" y="2048867"/>
            <a:ext cx="3929623" cy="4023508"/>
          </a:xfrm>
          <a:prstGeom prst="roundRect">
            <a:avLst>
              <a:gd name="adj" fmla="val 4036"/>
            </a:avLst>
          </a:prstGeom>
          <a:noFill/>
          <a:ln w="12700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marR="0" indent="-18415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0" name="Oval 149"/>
          <p:cNvSpPr/>
          <p:nvPr/>
        </p:nvSpPr>
        <p:spPr bwMode="gray">
          <a:xfrm>
            <a:off x="4324583" y="3714414"/>
            <a:ext cx="603119" cy="5832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184150" indent="-184150" algn="ctr">
              <a:spcBef>
                <a:spcPct val="50000"/>
              </a:spcBef>
              <a:buClr>
                <a:srgbClr val="F0AB00"/>
              </a:buClr>
              <a:buSzPct val="80000"/>
            </a:pPr>
            <a:endParaRPr lang="en-US" sz="1600" kern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000" dirty="0">
                <a:solidFill>
                  <a:srgbClr val="FFC000"/>
                </a:solidFill>
              </a:rPr>
              <a:t>In-Memory Computing – </a:t>
            </a:r>
            <a:r>
              <a:rPr lang="de-DE" sz="2000" dirty="0" smtClean="0">
                <a:solidFill>
                  <a:srgbClr val="FFC000"/>
                </a:solidFill>
              </a:rPr>
              <a:t>The Time is NOW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Orchestrating Technology Innovations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581" y="2236079"/>
            <a:ext cx="294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600" b="1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HW Technology Innovations</a:t>
            </a:r>
            <a:endParaRPr lang="en-US" sz="1600" b="1" kern="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oup 132"/>
          <p:cNvGrpSpPr/>
          <p:nvPr/>
        </p:nvGrpSpPr>
        <p:grpSpPr>
          <a:xfrm>
            <a:off x="1097074" y="3015679"/>
            <a:ext cx="600796" cy="644609"/>
            <a:chOff x="7654943" y="1847030"/>
            <a:chExt cx="848973" cy="854592"/>
          </a:xfrm>
        </p:grpSpPr>
        <p:grpSp>
          <p:nvGrpSpPr>
            <p:cNvPr id="5" name="Group 402"/>
            <p:cNvGrpSpPr/>
            <p:nvPr/>
          </p:nvGrpSpPr>
          <p:grpSpPr>
            <a:xfrm>
              <a:off x="8376325" y="1936512"/>
              <a:ext cx="127591" cy="666301"/>
              <a:chOff x="19028701" y="1467290"/>
              <a:chExt cx="127591" cy="666301"/>
            </a:xfrm>
            <a:solidFill>
              <a:sysClr val="windowText" lastClr="000000"/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19028701" y="1467290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9028701" y="1587791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9028701" y="1708292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9028701" y="1828793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19028701" y="1949294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9028701" y="2069795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</p:grpSp>
        <p:grpSp>
          <p:nvGrpSpPr>
            <p:cNvPr id="6" name="Group 403"/>
            <p:cNvGrpSpPr/>
            <p:nvPr/>
          </p:nvGrpSpPr>
          <p:grpSpPr>
            <a:xfrm>
              <a:off x="7654943" y="1936512"/>
              <a:ext cx="127591" cy="666301"/>
              <a:chOff x="19028701" y="1467290"/>
              <a:chExt cx="127591" cy="666301"/>
            </a:xfrm>
            <a:solidFill>
              <a:sysClr val="windowText" lastClr="000000"/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19028701" y="1467290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9028701" y="1587791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9028701" y="1708292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19028701" y="1828793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9028701" y="1949294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19028701" y="2069795"/>
                <a:ext cx="127591" cy="63796"/>
              </a:xfrm>
              <a:prstGeom prst="rect">
                <a:avLst/>
              </a:prstGeom>
              <a:grpFill/>
              <a:ln w="9525" cap="flat" cmpd="sng" algn="ctr">
                <a:solidFill>
                  <a:srgbClr val="14385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 bwMode="auto">
            <a:xfrm rot="16200000">
              <a:off x="7715874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 rot="16200000">
              <a:off x="7834647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rot="16200000">
              <a:off x="7953420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rot="16200000">
              <a:off x="8072193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16200000">
              <a:off x="8190966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16200000">
              <a:off x="8309739" y="1878928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rot="16200000">
              <a:off x="7712773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16200000">
              <a:off x="7832166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16200000">
              <a:off x="7951559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 rot="16200000">
              <a:off x="8070952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rot="16200000">
              <a:off x="8190345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 rot="16200000">
              <a:off x="8309739" y="2605929"/>
              <a:ext cx="127591" cy="63796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700829" y="1886890"/>
              <a:ext cx="755383" cy="765544"/>
            </a:xfrm>
            <a:prstGeom prst="rect">
              <a:avLst/>
            </a:prstGeom>
            <a:solidFill>
              <a:srgbClr val="D4D2D0">
                <a:lumMod val="90000"/>
              </a:srgbClr>
            </a:solidFill>
            <a:ln w="9525" cap="flat" cmpd="sng" algn="ctr">
              <a:solidFill>
                <a:srgbClr val="1438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503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Yank" pitchFamily="2" charset="0"/>
                <a:cs typeface="Arial" charset="0"/>
              </a:endParaRPr>
            </a:p>
          </p:txBody>
        </p:sp>
        <p:grpSp>
          <p:nvGrpSpPr>
            <p:cNvPr id="7" name="Group 131"/>
            <p:cNvGrpSpPr/>
            <p:nvPr/>
          </p:nvGrpSpPr>
          <p:grpSpPr>
            <a:xfrm>
              <a:off x="7827078" y="2138685"/>
              <a:ext cx="509099" cy="254658"/>
              <a:chOff x="8964115" y="1951829"/>
              <a:chExt cx="509099" cy="254658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8964115" y="1951829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9091336" y="1951829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9218557" y="1951829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9345777" y="1951829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8964115" y="2079050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9091336" y="2079050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9218557" y="2079050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9345777" y="2079050"/>
                <a:ext cx="127437" cy="127437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5038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ank" pitchFamily="2" charset="0"/>
                  <a:cs typeface="Arial" charset="0"/>
                </a:endParaRPr>
              </a:p>
            </p:txBody>
          </p:sp>
        </p:grpSp>
      </p:grpSp>
      <p:sp>
        <p:nvSpPr>
          <p:cNvPr id="135" name="TextBox 134"/>
          <p:cNvSpPr txBox="1"/>
          <p:nvPr/>
        </p:nvSpPr>
        <p:spPr>
          <a:xfrm>
            <a:off x="1872605" y="4519408"/>
            <a:ext cx="2260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64bit address space – 2TB in current servers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100GB/s data throughput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Dramatic decline in price/performance</a:t>
            </a:r>
            <a:endParaRPr lang="en-US" sz="11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72605" y="2845823"/>
            <a:ext cx="252495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</a:pP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Multi-Core Architecture </a:t>
            </a:r>
            <a:r>
              <a:rPr lang="de-DE" sz="1100" kern="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8 x 8core CPU per blade)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</a:pPr>
            <a:r>
              <a:rPr lang="de-DE" sz="1100" kern="0" dirty="0">
                <a:ea typeface="Arial Unicode MS" pitchFamily="34" charset="-128"/>
                <a:cs typeface="Arial Unicode MS" pitchFamily="34" charset="-128"/>
              </a:rPr>
              <a:t>Massive parallel scaling with many </a:t>
            </a:r>
            <a:r>
              <a:rPr lang="de-DE" sz="1100" kern="0" dirty="0" smtClean="0">
                <a:ea typeface="Arial Unicode MS" pitchFamily="34" charset="-128"/>
                <a:cs typeface="Arial Unicode MS" pitchFamily="34" charset="-128"/>
              </a:rPr>
              <a:t>blades</a:t>
            </a:r>
            <a:endParaRPr lang="de-DE" sz="11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257070" y="2752728"/>
            <a:ext cx="177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>
                <a:ea typeface="Arial Unicode MS" pitchFamily="34" charset="-128"/>
                <a:cs typeface="Arial Unicode MS" pitchFamily="34" charset="-128"/>
              </a:rPr>
              <a:t>Row and Column Store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257070" y="3408252"/>
            <a:ext cx="1087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>
                <a:ea typeface="Arial Unicode MS" pitchFamily="34" charset="-128"/>
                <a:cs typeface="Arial Unicode MS" pitchFamily="34" charset="-128"/>
              </a:rPr>
              <a:t>Compression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207"/>
          <p:cNvGrpSpPr/>
          <p:nvPr/>
        </p:nvGrpSpPr>
        <p:grpSpPr>
          <a:xfrm>
            <a:off x="5221106" y="3987572"/>
            <a:ext cx="737445" cy="467321"/>
            <a:chOff x="6531932" y="4180566"/>
            <a:chExt cx="1912742" cy="712379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6531932" y="4180566"/>
              <a:ext cx="712379" cy="71237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solidFill>
                <a:srgbClr val="3B3B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350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7734069" y="4559804"/>
              <a:ext cx="311883" cy="322511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350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Group 256"/>
            <p:cNvGrpSpPr/>
            <p:nvPr/>
          </p:nvGrpSpPr>
          <p:grpSpPr>
            <a:xfrm>
              <a:off x="8115086" y="4189424"/>
              <a:ext cx="320763" cy="331384"/>
              <a:chOff x="8801973" y="4113024"/>
              <a:chExt cx="317213" cy="334041"/>
            </a:xfrm>
          </p:grpSpPr>
          <p:sp>
            <p:nvSpPr>
              <p:cNvPr id="234" name="Rectangle 233"/>
              <p:cNvSpPr/>
              <p:nvPr/>
            </p:nvSpPr>
            <p:spPr bwMode="auto">
              <a:xfrm>
                <a:off x="8801973" y="4113024"/>
                <a:ext cx="138230" cy="146204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8980956" y="4113024"/>
                <a:ext cx="138230" cy="146204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8801973" y="4300861"/>
                <a:ext cx="138230" cy="146204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8980956" y="4300861"/>
                <a:ext cx="138230" cy="146204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57"/>
            <p:cNvGrpSpPr/>
            <p:nvPr/>
          </p:nvGrpSpPr>
          <p:grpSpPr>
            <a:xfrm>
              <a:off x="8116840" y="4575744"/>
              <a:ext cx="139998" cy="129364"/>
              <a:chOff x="9260956" y="4669465"/>
              <a:chExt cx="139998" cy="129364"/>
            </a:xfrm>
            <a:solidFill>
              <a:srgbClr val="6EA0B0">
                <a:lumMod val="50000"/>
              </a:srgbClr>
            </a:solidFill>
          </p:grpSpPr>
          <p:sp>
            <p:nvSpPr>
              <p:cNvPr id="230" name="Rectangle 229"/>
              <p:cNvSpPr/>
              <p:nvPr/>
            </p:nvSpPr>
            <p:spPr bwMode="auto">
              <a:xfrm>
                <a:off x="9260956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9344245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9260956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9344245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58"/>
            <p:cNvGrpSpPr/>
            <p:nvPr/>
          </p:nvGrpSpPr>
          <p:grpSpPr>
            <a:xfrm>
              <a:off x="8301138" y="4568655"/>
              <a:ext cx="139998" cy="129364"/>
              <a:chOff x="9260956" y="4669465"/>
              <a:chExt cx="139998" cy="129364"/>
            </a:xfrm>
            <a:solidFill>
              <a:srgbClr val="6EA0B0">
                <a:lumMod val="50000"/>
              </a:srgbClr>
            </a:solidFill>
          </p:grpSpPr>
          <p:sp>
            <p:nvSpPr>
              <p:cNvPr id="226" name="Rectangle 225"/>
              <p:cNvSpPr/>
              <p:nvPr/>
            </p:nvSpPr>
            <p:spPr bwMode="auto">
              <a:xfrm>
                <a:off x="9260956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9344245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9260956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9344245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263"/>
            <p:cNvGrpSpPr/>
            <p:nvPr/>
          </p:nvGrpSpPr>
          <p:grpSpPr>
            <a:xfrm>
              <a:off x="8304676" y="4742321"/>
              <a:ext cx="139998" cy="129364"/>
              <a:chOff x="9260956" y="4669465"/>
              <a:chExt cx="139998" cy="129364"/>
            </a:xfrm>
            <a:solidFill>
              <a:srgbClr val="6EA0B0">
                <a:lumMod val="50000"/>
              </a:srgbClr>
            </a:solidFill>
          </p:grpSpPr>
          <p:sp>
            <p:nvSpPr>
              <p:cNvPr id="222" name="Rectangle 221"/>
              <p:cNvSpPr/>
              <p:nvPr/>
            </p:nvSpPr>
            <p:spPr bwMode="auto">
              <a:xfrm>
                <a:off x="9260956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9344245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 bwMode="auto">
              <a:xfrm>
                <a:off x="9260956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9344245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268"/>
            <p:cNvGrpSpPr/>
            <p:nvPr/>
          </p:nvGrpSpPr>
          <p:grpSpPr>
            <a:xfrm>
              <a:off x="8116820" y="4745859"/>
              <a:ext cx="139998" cy="129364"/>
              <a:chOff x="9260956" y="4669465"/>
              <a:chExt cx="139998" cy="129364"/>
            </a:xfrm>
            <a:solidFill>
              <a:srgbClr val="6EA0B0">
                <a:lumMod val="50000"/>
              </a:srgbClr>
            </a:solidFill>
          </p:grpSpPr>
          <p:sp>
            <p:nvSpPr>
              <p:cNvPr id="218" name="Rectangle 217"/>
              <p:cNvSpPr/>
              <p:nvPr/>
            </p:nvSpPr>
            <p:spPr bwMode="auto">
              <a:xfrm>
                <a:off x="9260956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9344245" y="4669465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 bwMode="auto">
              <a:xfrm>
                <a:off x="9260956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9344245" y="4745666"/>
                <a:ext cx="56709" cy="53163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3502" tIns="46751" rIns="93502" bIns="46751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503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 bwMode="auto">
            <a:xfrm>
              <a:off x="7737613" y="4191208"/>
              <a:ext cx="311883" cy="322511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350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ight Arrow 216"/>
            <p:cNvSpPr/>
            <p:nvPr/>
          </p:nvSpPr>
          <p:spPr bwMode="auto">
            <a:xfrm>
              <a:off x="7370167" y="4436854"/>
              <a:ext cx="285750" cy="238125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solidFill>
                <a:srgbClr val="3B3B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3502" tIns="46751" rIns="93502" bIns="467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350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6257070" y="406377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>
                <a:ea typeface="Arial Unicode MS" pitchFamily="34" charset="-128"/>
                <a:cs typeface="Arial Unicode MS" pitchFamily="34" charset="-128"/>
              </a:rPr>
              <a:t>Partitioning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257070" y="4719300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>
                <a:ea typeface="Arial Unicode MS" pitchFamily="34" charset="-128"/>
                <a:cs typeface="Arial Unicode MS" pitchFamily="34" charset="-128"/>
              </a:rPr>
              <a:t>No Aggregate Tables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57070" y="5374822"/>
            <a:ext cx="1846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 smtClean="0"/>
              <a:t>Real-Time Data Capture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kern="0" dirty="0" smtClean="0">
                <a:ea typeface="Arial Unicode MS" pitchFamily="34" charset="-128"/>
                <a:cs typeface="Arial Unicode MS" pitchFamily="34" charset="-128"/>
              </a:rPr>
              <a:t>Insert </a:t>
            </a:r>
            <a:r>
              <a:rPr lang="de-DE" kern="0" dirty="0">
                <a:ea typeface="Arial Unicode MS" pitchFamily="34" charset="-128"/>
                <a:cs typeface="Arial Unicode MS" pitchFamily="34" charset="-128"/>
              </a:rPr>
              <a:t>Only on Delta</a:t>
            </a:r>
            <a:endParaRPr 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7991" y="1302539"/>
            <a:ext cx="7861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elements of In-Memory computing are not new.  However, dramatically improved hardware  economics and technology innovations in software has now made it possible for SAP to deliver on its vision of the Real-Time Enterprise with In-Memory business applications</a:t>
            </a:r>
            <a:endParaRPr lang="en-US" sz="1100" dirty="0"/>
          </a:p>
        </p:txBody>
      </p:sp>
      <p:grpSp>
        <p:nvGrpSpPr>
          <p:cNvPr id="14" name="Group 1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417580" y="3794689"/>
            <a:ext cx="411480" cy="411480"/>
            <a:chOff x="861" y="3269"/>
            <a:chExt cx="118" cy="120"/>
          </a:xfrm>
          <a:solidFill>
            <a:schemeClr val="accent2"/>
          </a:solidFill>
        </p:grpSpPr>
        <p:sp>
          <p:nvSpPr>
            <p:cNvPr id="146" name="Oval 129"/>
            <p:cNvSpPr>
              <a:spLocks noChangeArrowheads="1"/>
            </p:cNvSpPr>
            <p:nvPr/>
          </p:nvSpPr>
          <p:spPr bwMode="gray">
            <a:xfrm>
              <a:off x="861" y="3269"/>
              <a:ext cx="118" cy="120"/>
            </a:xfrm>
            <a:prstGeom prst="ellipse">
              <a:avLst/>
            </a:prstGeom>
            <a:grp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Freeform 130"/>
            <p:cNvSpPr>
              <a:spLocks/>
            </p:cNvSpPr>
            <p:nvPr/>
          </p:nvSpPr>
          <p:spPr bwMode="gray">
            <a:xfrm>
              <a:off x="877" y="3329"/>
              <a:ext cx="86" cy="1"/>
            </a:xfrm>
            <a:custGeom>
              <a:avLst/>
              <a:gdLst>
                <a:gd name="T0" fmla="*/ 0 w 105"/>
                <a:gd name="T1" fmla="*/ 0 h 1"/>
                <a:gd name="T2" fmla="*/ 5 w 105"/>
                <a:gd name="T3" fmla="*/ 0 h 1"/>
                <a:gd name="T4" fmla="*/ 0 60000 65536"/>
                <a:gd name="T5" fmla="*/ 0 60000 65536"/>
                <a:gd name="T6" fmla="*/ 0 w 105"/>
                <a:gd name="T7" fmla="*/ 0 h 1"/>
                <a:gd name="T8" fmla="*/ 105 w 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">
                  <a:moveTo>
                    <a:pt x="0" y="0"/>
                  </a:moveTo>
                  <a:lnTo>
                    <a:pt x="104" y="0"/>
                  </a:lnTo>
                </a:path>
              </a:pathLst>
            </a:custGeom>
            <a:grp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5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Char char="n"/>
              </a:pPr>
              <a:endParaRPr lang="en-US" sz="1200" smtClean="0">
                <a:solidFill>
                  <a:srgbClr val="000000"/>
                </a:solidFill>
                <a:latin typeface="Arial" charset="0"/>
                <a:cs typeface="Arial Unicode MS" pitchFamily="34" charset="-128"/>
              </a:endParaRPr>
            </a:p>
          </p:txBody>
        </p:sp>
        <p:sp>
          <p:nvSpPr>
            <p:cNvPr id="148" name="Freeform 131"/>
            <p:cNvSpPr>
              <a:spLocks/>
            </p:cNvSpPr>
            <p:nvPr/>
          </p:nvSpPr>
          <p:spPr bwMode="gray">
            <a:xfrm>
              <a:off x="920" y="3285"/>
              <a:ext cx="0" cy="88"/>
            </a:xfrm>
            <a:custGeom>
              <a:avLst/>
              <a:gdLst>
                <a:gd name="T0" fmla="*/ 0 w 1"/>
                <a:gd name="T1" fmla="*/ 0 h 105"/>
                <a:gd name="T2" fmla="*/ 0 w 1"/>
                <a:gd name="T3" fmla="*/ 8 h 105"/>
                <a:gd name="T4" fmla="*/ 0 60000 65536"/>
                <a:gd name="T5" fmla="*/ 0 60000 65536"/>
                <a:gd name="T6" fmla="*/ 0 w 1"/>
                <a:gd name="T7" fmla="*/ 0 h 105"/>
                <a:gd name="T8" fmla="*/ 0 w 1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5">
                  <a:moveTo>
                    <a:pt x="0" y="0"/>
                  </a:moveTo>
                  <a:lnTo>
                    <a:pt x="0" y="104"/>
                  </a:lnTo>
                </a:path>
              </a:pathLst>
            </a:custGeom>
            <a:grp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25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Char char="n"/>
              </a:pPr>
              <a:endParaRPr lang="en-US" sz="1200" dirty="0" smtClean="0">
                <a:solidFill>
                  <a:srgbClr val="000000"/>
                </a:solidFill>
                <a:latin typeface="Arial" charset="0"/>
                <a:cs typeface="Arial Unicode MS" pitchFamily="34" charset="-128"/>
              </a:endParaRPr>
            </a:p>
          </p:txBody>
        </p:sp>
      </p:grp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6" y="2651294"/>
            <a:ext cx="647724" cy="44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5424" y="4659503"/>
            <a:ext cx="588809" cy="52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3476" y="5439380"/>
            <a:ext cx="592704" cy="46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1029" y="3273731"/>
            <a:ext cx="457599" cy="52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TextBox 191"/>
          <p:cNvSpPr txBox="1"/>
          <p:nvPr/>
        </p:nvSpPr>
        <p:spPr>
          <a:xfrm>
            <a:off x="4896125" y="2255062"/>
            <a:ext cx="3408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7163" indent="-157163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600" b="1" kern="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SAP SW Technology Innovations</a:t>
            </a:r>
            <a:endParaRPr lang="en-US" sz="1600" b="1" kern="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8324" y="4626370"/>
            <a:ext cx="794282" cy="6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4195" y="5863576"/>
            <a:ext cx="511222" cy="41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46890" y="5897496"/>
            <a:ext cx="509836" cy="32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6003" y="5893100"/>
            <a:ext cx="627475" cy="59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94" descr="sap_corp_rgb_r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SAP Strategy for In-Memory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337727" y="1683478"/>
            <a:ext cx="4487186" cy="817062"/>
          </a:xfrm>
          <a:prstGeom prst="rect">
            <a:avLst/>
          </a:prstGeom>
          <a:solidFill>
            <a:srgbClr val="44697D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900" i="0" dirty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40237" y="2504249"/>
            <a:ext cx="4487186" cy="817062"/>
          </a:xfrm>
          <a:prstGeom prst="rect">
            <a:avLst/>
          </a:prstGeom>
          <a:solidFill>
            <a:srgbClr val="44697D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900" i="0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42747" y="3325019"/>
            <a:ext cx="4487186" cy="817062"/>
          </a:xfrm>
          <a:prstGeom prst="rect">
            <a:avLst/>
          </a:prstGeom>
          <a:solidFill>
            <a:srgbClr val="44697D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900" i="0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45257" y="4145790"/>
            <a:ext cx="4487186" cy="817062"/>
          </a:xfrm>
          <a:prstGeom prst="rect">
            <a:avLst/>
          </a:prstGeom>
          <a:solidFill>
            <a:srgbClr val="44697D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900" i="0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47767" y="4966561"/>
            <a:ext cx="4487186" cy="817062"/>
          </a:xfrm>
          <a:prstGeom prst="rect">
            <a:avLst/>
          </a:prstGeom>
          <a:solidFill>
            <a:srgbClr val="44697D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900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1482507" y="5161515"/>
            <a:ext cx="2983189" cy="677108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EXPAND PARTNER ECOSYSTEM</a:t>
            </a:r>
          </a:p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100" dirty="0" smtClean="0">
                <a:solidFill>
                  <a:srgbClr val="FFFFFF"/>
                </a:solidFill>
                <a:latin typeface="Arial"/>
              </a:rPr>
              <a:t>Partner-built applications, Hardware partners</a:t>
            </a:r>
          </a:p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0AB00"/>
              </a:buClr>
            </a:pPr>
            <a:endParaRPr lang="en-US" sz="1200" i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264" y="3485143"/>
            <a:ext cx="2591287" cy="45243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200" i="0" dirty="0" smtClean="0">
                <a:solidFill>
                  <a:schemeClr val="bg1"/>
                </a:solidFill>
                <a:latin typeface="+mj-lt"/>
              </a:rPr>
              <a:t>CUSTOMER CO-INNOVATION</a:t>
            </a:r>
          </a:p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100" dirty="0" smtClean="0">
                <a:solidFill>
                  <a:schemeClr val="bg1"/>
                </a:solidFill>
                <a:latin typeface="+mn-lt"/>
              </a:rPr>
              <a:t>Design with customers</a:t>
            </a:r>
            <a:endParaRPr lang="en-US" sz="1100" i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2536" y="1864313"/>
            <a:ext cx="4369586" cy="45243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lvl="1" indent="15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TECHNOLOGY INNOVATION </a:t>
            </a:r>
            <a:r>
              <a:rPr lang="en-US" smtClean="0">
                <a:solidFill>
                  <a:schemeClr val="bg1"/>
                </a:solidFill>
                <a:latin typeface="+mj-lt"/>
                <a:sym typeface="Wingdings"/>
              </a:rPr>
              <a:t> 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BUSINESS VALUE</a:t>
            </a:r>
            <a:r>
              <a:rPr lang="en-US" sz="1200" i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1200" i="0" dirty="0" smtClean="0">
              <a:solidFill>
                <a:schemeClr val="bg1"/>
              </a:solidFill>
              <a:latin typeface="+mj-lt"/>
            </a:endParaRPr>
          </a:p>
          <a:p>
            <a:pPr marL="0" lvl="1" indent="15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100" i="0" dirty="0" smtClean="0">
                <a:solidFill>
                  <a:schemeClr val="bg1"/>
                </a:solidFill>
                <a:latin typeface="+mn-lt"/>
              </a:rPr>
              <a:t>Real-Time Analytics, Process Innovation, Lower TCO</a:t>
            </a:r>
            <a:endParaRPr lang="en-US" sz="1200" i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835208" y="1678674"/>
            <a:ext cx="2148733" cy="817062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indent="-244475"/>
            <a:endParaRPr lang="en-US" sz="1000" i="0" dirty="0"/>
          </a:p>
        </p:txBody>
      </p:sp>
      <p:pic>
        <p:nvPicPr>
          <p:cNvPr id="15" name="Picture 14" descr="Leadership_puzzle pieces.jpg"/>
          <p:cNvPicPr>
            <a:picLocks noChangeAspect="1"/>
          </p:cNvPicPr>
          <p:nvPr/>
        </p:nvPicPr>
        <p:blipFill>
          <a:blip r:embed="rId2" cstate="print"/>
          <a:srcRect t="41905" b="28392"/>
          <a:stretch>
            <a:fillRect/>
          </a:stretch>
        </p:blipFill>
        <p:spPr>
          <a:xfrm>
            <a:off x="5889281" y="4187879"/>
            <a:ext cx="2062854" cy="751906"/>
          </a:xfrm>
          <a:prstGeom prst="rect">
            <a:avLst/>
          </a:prstGeom>
        </p:spPr>
      </p:pic>
      <p:pic>
        <p:nvPicPr>
          <p:cNvPr id="16" name="Picture 15" descr="stockxpertcom_id8597542_size1.jpg"/>
          <p:cNvPicPr>
            <a:picLocks noChangeAspect="1"/>
          </p:cNvPicPr>
          <p:nvPr/>
        </p:nvPicPr>
        <p:blipFill>
          <a:blip r:embed="rId3" cstate="print"/>
          <a:srcRect t="18229" b="22411"/>
          <a:stretch>
            <a:fillRect/>
          </a:stretch>
        </p:blipFill>
        <p:spPr>
          <a:xfrm>
            <a:off x="5889281" y="4966561"/>
            <a:ext cx="2070890" cy="767570"/>
          </a:xfrm>
          <a:prstGeom prst="rect">
            <a:avLst/>
          </a:prstGeom>
        </p:spPr>
      </p:pic>
      <p:pic>
        <p:nvPicPr>
          <p:cNvPr id="17" name="Picture 16" descr="stockxpertcom_id467141_size1.jpg"/>
          <p:cNvPicPr>
            <a:picLocks noChangeAspect="1"/>
          </p:cNvPicPr>
          <p:nvPr/>
        </p:nvPicPr>
        <p:blipFill>
          <a:blip r:embed="rId4" cstate="print"/>
          <a:srcRect t="14818" b="43757"/>
          <a:stretch>
            <a:fillRect/>
          </a:stretch>
        </p:blipFill>
        <p:spPr>
          <a:xfrm>
            <a:off x="5876308" y="1723499"/>
            <a:ext cx="2067359" cy="744073"/>
          </a:xfrm>
          <a:prstGeom prst="rect">
            <a:avLst/>
          </a:prstGeom>
        </p:spPr>
      </p:pic>
      <p:pic>
        <p:nvPicPr>
          <p:cNvPr id="18" name="Picture 17" descr="map1_desaturated.jpg"/>
          <p:cNvPicPr>
            <a:picLocks noChangeAspect="1"/>
          </p:cNvPicPr>
          <p:nvPr/>
        </p:nvPicPr>
        <p:blipFill>
          <a:blip r:embed="rId5" cstate="print"/>
          <a:srcRect l="1961" t="7689" r="1132" b="19261"/>
          <a:stretch>
            <a:fillRect/>
          </a:stretch>
        </p:blipFill>
        <p:spPr bwMode="auto">
          <a:xfrm>
            <a:off x="5885371" y="3373959"/>
            <a:ext cx="2071347" cy="7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Roadmap 2.jpg"/>
          <p:cNvPicPr>
            <a:picLocks noChangeAspect="1"/>
          </p:cNvPicPr>
          <p:nvPr/>
        </p:nvPicPr>
        <p:blipFill>
          <a:blip r:embed="rId6" cstate="print"/>
          <a:srcRect t="26670" b="11130"/>
          <a:stretch>
            <a:fillRect/>
          </a:stretch>
        </p:blipFill>
        <p:spPr bwMode="auto">
          <a:xfrm>
            <a:off x="5876308" y="2537636"/>
            <a:ext cx="2076387" cy="74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 bwMode="auto">
          <a:xfrm>
            <a:off x="778895" y="1682499"/>
            <a:ext cx="566363" cy="4104152"/>
          </a:xfrm>
          <a:prstGeom prst="rect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marL="244475" marR="0" indent="-244475" defTabSz="914400" eaLnBrk="1" latinLnBrk="0" hangingPunct="1">
              <a:lnSpc>
                <a:spcPct val="100000"/>
              </a:lnSpc>
              <a:buFont typeface="Wingdings" pitchFamily="26" charset="2"/>
              <a:buNone/>
              <a:tabLst/>
            </a:pPr>
            <a:endParaRPr lang="en-US" sz="1000" i="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34258" y="3549866"/>
            <a:ext cx="2330766" cy="2689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0AB00"/>
              </a:buClr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GUIDING PRINCIPLES</a:t>
            </a:r>
            <a:endParaRPr lang="en-US" sz="1400" i="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1349" y="4301461"/>
            <a:ext cx="3265574" cy="45243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200" i="0" dirty="0" smtClean="0">
                <a:solidFill>
                  <a:schemeClr val="bg1"/>
                </a:solidFill>
                <a:latin typeface="+mj-lt"/>
              </a:rPr>
              <a:t>INNOVATION WITHOUT DISRUPTION</a:t>
            </a:r>
          </a:p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100" dirty="0" smtClean="0">
                <a:solidFill>
                  <a:schemeClr val="bg1"/>
                </a:solidFill>
                <a:latin typeface="+mn-lt"/>
              </a:rPr>
              <a:t>New Capabilities For Current Landscape</a:t>
            </a:r>
            <a:endParaRPr lang="en-US" sz="1100" i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3264" y="2681076"/>
            <a:ext cx="4135748" cy="45243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282575" lvl="1" indent="-280988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200" i="0" dirty="0" smtClean="0">
                <a:solidFill>
                  <a:schemeClr val="bg1"/>
                </a:solidFill>
                <a:latin typeface="+mj-lt"/>
              </a:rPr>
              <a:t>HEART OF FUTURE APPLICATIONS</a:t>
            </a:r>
          </a:p>
          <a:p>
            <a:pPr marL="282575" lvl="1" indent="-2809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0AB00"/>
              </a:buClr>
            </a:pPr>
            <a:r>
              <a:rPr lang="en-US" sz="1100" dirty="0" smtClean="0">
                <a:solidFill>
                  <a:schemeClr val="bg1"/>
                </a:solidFill>
                <a:latin typeface="+mn-lt"/>
              </a:rPr>
              <a:t>Packaged Business Solutions for Industry and Line of Business</a:t>
            </a:r>
            <a:endParaRPr lang="en-US" sz="1100" i="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Picture 23" descr="sap_corp_rgb_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235" y="941294"/>
            <a:ext cx="66095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Introduction to HANA: Vision and Strategy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Arial Black"/>
                <a:ea typeface="Times New Roman"/>
                <a:cs typeface="Arial"/>
              </a:rPr>
              <a:t>Solution Overview &amp; Roadmap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Business Value</a:t>
            </a:r>
          </a:p>
          <a:p>
            <a:pPr marL="342900" marR="0" indent="-342900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HANA Modeling Studio</a:t>
            </a: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Connecting from BOE</a:t>
            </a: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Arial Black"/>
              <a:ea typeface="Times New Roman"/>
              <a:cs typeface="Arial"/>
            </a:endParaRPr>
          </a:p>
          <a:p>
            <a:pPr marL="342900" indent="-342900" fontAlgn="auto"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Real time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Arial Black"/>
                <a:ea typeface="Times New Roman"/>
                <a:cs typeface="Arial"/>
              </a:rPr>
              <a:t>Examples</a:t>
            </a:r>
          </a:p>
          <a:p>
            <a:pPr marL="157163" indent="-157163" fontAlgn="base">
              <a:spcBef>
                <a:spcPts val="3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6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15" descr="sap_corp_rgb_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 bwMode="auto">
          <a:xfrm>
            <a:off x="1252033" y="4509785"/>
            <a:ext cx="1409884" cy="779854"/>
          </a:xfrm>
          <a:custGeom>
            <a:avLst/>
            <a:gdLst>
              <a:gd name="connsiteX0" fmla="*/ 0 w 1869897"/>
              <a:gd name="connsiteY0" fmla="*/ 1017141 h 1058238"/>
              <a:gd name="connsiteX1" fmla="*/ 1212351 w 1869897"/>
              <a:gd name="connsiteY1" fmla="*/ 1027415 h 1058238"/>
              <a:gd name="connsiteX2" fmla="*/ 1756881 w 1869897"/>
              <a:gd name="connsiteY2" fmla="*/ 832206 h 1058238"/>
              <a:gd name="connsiteX3" fmla="*/ 1869897 w 1869897"/>
              <a:gd name="connsiteY3" fmla="*/ 0 h 105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897" h="1058238">
                <a:moveTo>
                  <a:pt x="0" y="1017141"/>
                </a:moveTo>
                <a:cubicBezTo>
                  <a:pt x="459769" y="1037689"/>
                  <a:pt x="919538" y="1058238"/>
                  <a:pt x="1212351" y="1027415"/>
                </a:cubicBezTo>
                <a:cubicBezTo>
                  <a:pt x="1505165" y="996593"/>
                  <a:pt x="1647290" y="1003442"/>
                  <a:pt x="1756881" y="832206"/>
                </a:cubicBezTo>
                <a:cubicBezTo>
                  <a:pt x="1866472" y="660970"/>
                  <a:pt x="1868184" y="330485"/>
                  <a:pt x="1869897" y="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44475" marR="0" indent="-2444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In-Memory Computing Product “SAP HANA”</a:t>
            </a:r>
            <a:b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SAP High Performance Analytic Appliance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23" y="959565"/>
            <a:ext cx="4040732" cy="5344803"/>
          </a:xfrm>
        </p:spPr>
        <p:txBody>
          <a:bodyPr>
            <a:noAutofit/>
          </a:bodyPr>
          <a:lstStyle/>
          <a:p>
            <a:endParaRPr lang="en-US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What is SAP HANA?</a:t>
            </a:r>
            <a:endParaRPr lang="en-US" sz="11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28600" lvl="1" indent="-228600">
              <a:spcBef>
                <a:spcPts val="1620"/>
              </a:spcBef>
              <a:buClr>
                <a:schemeClr val="tx2"/>
              </a:buClr>
              <a:buSzPct val="100000"/>
              <a:buNone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SAP HANA is a </a:t>
            </a:r>
            <a:r>
              <a:rPr lang="en-US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preconfigured out of the box Appliance</a:t>
            </a:r>
            <a:endParaRPr lang="en-US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In-Memory software</a:t>
            </a: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bundled with hardware delivered from the hardware partner (HP, IBM, CISCO, Fujitsu)</a:t>
            </a:r>
            <a:endParaRPr lang="en-US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In-Memory Computing Engine</a:t>
            </a: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Tools for data modeling, data and life cycle management, security, operations, etc.</a:t>
            </a:r>
            <a:endParaRPr lang="en-US" sz="11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Real-time Data replication </a:t>
            </a: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via Sybase Replication Server</a:t>
            </a: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Support for multiple interfaces</a:t>
            </a:r>
            <a:endParaRPr lang="en-US" sz="1100" i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1313" lvl="2" indent="-341313">
              <a:spcBef>
                <a:spcPts val="600"/>
              </a:spcBef>
              <a:buSzPct val="100000"/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Content packages  </a:t>
            </a: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(Extractors and Data Models) introduced over time</a:t>
            </a:r>
          </a:p>
          <a:p>
            <a:pPr marL="174625" indent="-174625">
              <a:buClr>
                <a:schemeClr val="tx2"/>
              </a:buClr>
              <a:buSzPct val="100000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Capabilities Enabled</a:t>
            </a:r>
          </a:p>
          <a:p>
            <a:pPr marL="174625" lvl="1" indent="-174625">
              <a:spcBef>
                <a:spcPts val="8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Analyze information in real-time at unprecedented speeds on large volumes of non-aggregated data. </a:t>
            </a:r>
            <a:endParaRPr lang="en-US" sz="11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4625" lvl="1" indent="-174625">
              <a:spcBef>
                <a:spcPts val="8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Create flexible 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analytic models based on real-time </a:t>
            </a: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historic business data</a:t>
            </a:r>
          </a:p>
          <a:p>
            <a:pPr marL="174625" lvl="1" indent="-174625">
              <a:spcBef>
                <a:spcPts val="8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Foundation for new category of applications (e.g., planning, simulation) to significantly outperform current applications in category</a:t>
            </a:r>
          </a:p>
          <a:p>
            <a:pPr marL="174625" lvl="1" indent="-174625">
              <a:spcBef>
                <a:spcPts val="8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Minimizes data duplication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33412" y="2239193"/>
            <a:ext cx="1201116" cy="22500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244475" marR="0" indent="-2444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SAP HANA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2807" y="3379626"/>
            <a:ext cx="893852" cy="955492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90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SAP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Business</a:t>
            </a:r>
          </a:p>
          <a:p>
            <a:pPr marL="244475" marR="0" indent="-2444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Suite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2807" y="5296668"/>
            <a:ext cx="893852" cy="46233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9000000" scaled="0"/>
          </a:gradFill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44475" indent="-244475"/>
            <a:r>
              <a:rPr lang="en-US" sz="1000" b="1" smtClean="0">
                <a:solidFill>
                  <a:schemeClr val="tx2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SAP BW</a:t>
            </a:r>
            <a:endParaRPr lang="en-US" sz="1000" b="1" dirty="0">
              <a:solidFill>
                <a:schemeClr val="tx2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62807" y="4763268"/>
            <a:ext cx="893852" cy="462337"/>
          </a:xfrm>
          <a:prstGeom prst="roundRect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44475" marR="0" indent="-2444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3rd Party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56659" y="3698122"/>
            <a:ext cx="667820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256659" y="3862508"/>
            <a:ext cx="678094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56659" y="4026895"/>
            <a:ext cx="667820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298235" y="4006348"/>
            <a:ext cx="5741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replicate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610771" y="46433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ETL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3220519" y="2249466"/>
            <a:ext cx="893852" cy="554805"/>
          </a:xfrm>
          <a:prstGeom prst="roundRect">
            <a:avLst>
              <a:gd name="adj" fmla="val 92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SAP HANA</a:t>
            </a:r>
            <a:br>
              <a:rPr lang="en-US" sz="1000" dirty="0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1000" dirty="0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modeling</a:t>
            </a:r>
            <a:endParaRPr lang="en-US" sz="1000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502808" y="1211776"/>
            <a:ext cx="919265" cy="55480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90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44475" indent="-244475"/>
            <a:r>
              <a:rPr lang="en-US" sz="1000" b="1" smtClean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BI Clients</a:t>
            </a:r>
            <a:endParaRPr lang="en-US" sz="1000" b="1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891356" y="2002886"/>
            <a:ext cx="472611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2250952" y="2002887"/>
            <a:ext cx="472611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2589999" y="2002888"/>
            <a:ext cx="472611" cy="1588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 rot="16200000">
            <a:off x="1841661" y="1915533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SQL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90838" y="1915533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MDX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523474" y="1915533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BICS</a:t>
            </a:r>
            <a:endParaRPr lang="en-US" sz="800" dirty="0"/>
          </a:p>
        </p:txBody>
      </p:sp>
      <p:grpSp>
        <p:nvGrpSpPr>
          <p:cNvPr id="4" name="Group 42"/>
          <p:cNvGrpSpPr/>
          <p:nvPr/>
        </p:nvGrpSpPr>
        <p:grpSpPr>
          <a:xfrm rot="2700000">
            <a:off x="2158917" y="2961322"/>
            <a:ext cx="760202" cy="760202"/>
            <a:chOff x="4462585" y="1539477"/>
            <a:chExt cx="1195753" cy="11957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Group 29"/>
            <p:cNvGrpSpPr/>
            <p:nvPr/>
          </p:nvGrpSpPr>
          <p:grpSpPr>
            <a:xfrm>
              <a:off x="4462585" y="1737487"/>
              <a:ext cx="1195753" cy="799734"/>
              <a:chOff x="4462585" y="1570892"/>
              <a:chExt cx="1195753" cy="79973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4462585" y="1570892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462585" y="1650865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62585" y="1730838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62585" y="1810811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62585" y="1890784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2585" y="1970757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62585" y="2050730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462585" y="2130703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62585" y="2210676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462585" y="2290649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62585" y="2370626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0"/>
            <p:cNvGrpSpPr/>
            <p:nvPr/>
          </p:nvGrpSpPr>
          <p:grpSpPr>
            <a:xfrm rot="16200000">
              <a:off x="4462605" y="1737507"/>
              <a:ext cx="1195753" cy="799734"/>
              <a:chOff x="4462585" y="1570892"/>
              <a:chExt cx="1195753" cy="79973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4462585" y="1570892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62585" y="1650865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462585" y="1730838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2585" y="1810811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62585" y="1890784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62585" y="1970757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462585" y="2050730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62585" y="2130703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62585" y="2210676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62585" y="2290649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2585" y="2370626"/>
                <a:ext cx="119575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 bwMode="gray">
            <a:xfrm>
              <a:off x="4572488" y="1649381"/>
              <a:ext cx="975946" cy="97594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lang="en-US" sz="800" kern="0" dirty="0">
                  <a:solidFill>
                    <a:schemeClr val="bg1">
                      <a:lumMod val="9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In-Memory</a:t>
              </a:r>
              <a:endPara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 rot="5400000">
            <a:off x="1846860" y="3502340"/>
            <a:ext cx="5048347" cy="0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1570972" y="1211776"/>
            <a:ext cx="893852" cy="555600"/>
          </a:xfrm>
          <a:prstGeom prst="roundRect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44475" marR="0" indent="-2444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3rd Party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5" name="Picture 15" descr="sap_corp_rgb_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113713" y="6275388"/>
            <a:ext cx="877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wg50KZdUOpLVkixhsok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1671</Words>
  <Application>Microsoft Office PowerPoint</Application>
  <PresentationFormat>On-screen Show (4:3)</PresentationFormat>
  <Paragraphs>304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Agenda</vt:lpstr>
      <vt:lpstr>   In-Memory Computing   </vt:lpstr>
      <vt:lpstr>Slide 4</vt:lpstr>
      <vt:lpstr>Slide 5</vt:lpstr>
      <vt:lpstr>In-Memory Computing – The Time is NOW Orchestrating Technology Innovations</vt:lpstr>
      <vt:lpstr>SAP Strategy for In-Memory</vt:lpstr>
      <vt:lpstr>Agenda</vt:lpstr>
      <vt:lpstr>In-Memory Computing Product “SAP HANA” SAP High Performance Analytic Appliance</vt:lpstr>
      <vt:lpstr>Technical Overview</vt:lpstr>
      <vt:lpstr>SAP BusinessObjects Data Services Platform</vt:lpstr>
      <vt:lpstr>SAP HANA Road Map: In-Memory Introduction </vt:lpstr>
      <vt:lpstr>SAP HANA Road Map:  Renovation of DW and Innovation of Applications</vt:lpstr>
      <vt:lpstr>Slide 14</vt:lpstr>
      <vt:lpstr>Agenda</vt:lpstr>
      <vt:lpstr>Real Time Enterprise: Value Proposition Addressing Key Business Drivers </vt:lpstr>
      <vt:lpstr>Real Time Enterprise: Value Proposition</vt:lpstr>
      <vt:lpstr>Agenda</vt:lpstr>
      <vt:lpstr>HANA Information Modeler</vt:lpstr>
      <vt:lpstr>HANA Information Modeler Creating Connectivity to a new system</vt:lpstr>
      <vt:lpstr>HANA Information Modeler Creating Attribute View</vt:lpstr>
      <vt:lpstr>HANA Information Modeler Defining Attributes (Key Attribute, Attribute, Filter and Measure (for numeric data types)</vt:lpstr>
      <vt:lpstr>HANA Information Modeler Data Preview</vt:lpstr>
      <vt:lpstr>HANA Information Modeler Creating Hierarchies</vt:lpstr>
      <vt:lpstr>HANA Information Modeler Creating Analytic View</vt:lpstr>
      <vt:lpstr>HANA Information Modeler Creating Analytic View</vt:lpstr>
      <vt:lpstr>Agenda</vt:lpstr>
      <vt:lpstr>Connectivity from BO Enterprise Tools</vt:lpstr>
      <vt:lpstr>Agenda</vt:lpstr>
      <vt:lpstr>Learning Resources</vt:lpstr>
      <vt:lpstr>Slide 31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I827350</dc:creator>
  <cp:lastModifiedBy>Candan, Ugur</cp:lastModifiedBy>
  <cp:revision>56</cp:revision>
  <dcterms:created xsi:type="dcterms:W3CDTF">2011-01-14T03:59:20Z</dcterms:created>
  <dcterms:modified xsi:type="dcterms:W3CDTF">2011-01-20T08:51:25Z</dcterms:modified>
</cp:coreProperties>
</file>