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30"/>
  </p:notesMasterIdLst>
  <p:sldIdLst>
    <p:sldId id="256" r:id="rId5"/>
    <p:sldId id="257" r:id="rId6"/>
    <p:sldId id="259"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58" r:id="rId29"/>
  </p:sldIdLst>
  <p:sldSz cx="9144000" cy="6858000" type="screen4x3"/>
  <p:notesSz cx="6858000" cy="9144000"/>
  <p:defaultTextStyle>
    <a:defPPr>
      <a:defRPr lang="en-US"/>
    </a:defPPr>
    <a:lvl1pPr algn="l" rtl="0" fontAlgn="base">
      <a:spcBef>
        <a:spcPct val="0"/>
      </a:spcBef>
      <a:spcAft>
        <a:spcPct val="0"/>
      </a:spcAft>
      <a:defRPr sz="2800" kern="1200">
        <a:solidFill>
          <a:schemeClr val="tx2"/>
        </a:solidFill>
        <a:latin typeface="Gill Sans MT" pitchFamily="34" charset="0"/>
        <a:ea typeface="+mn-ea"/>
        <a:cs typeface="+mn-cs"/>
      </a:defRPr>
    </a:lvl1pPr>
    <a:lvl2pPr marL="457200" algn="l" rtl="0" fontAlgn="base">
      <a:spcBef>
        <a:spcPct val="0"/>
      </a:spcBef>
      <a:spcAft>
        <a:spcPct val="0"/>
      </a:spcAft>
      <a:defRPr sz="2800" kern="1200">
        <a:solidFill>
          <a:schemeClr val="tx2"/>
        </a:solidFill>
        <a:latin typeface="Gill Sans MT" pitchFamily="34" charset="0"/>
        <a:ea typeface="+mn-ea"/>
        <a:cs typeface="+mn-cs"/>
      </a:defRPr>
    </a:lvl2pPr>
    <a:lvl3pPr marL="914400" algn="l" rtl="0" fontAlgn="base">
      <a:spcBef>
        <a:spcPct val="0"/>
      </a:spcBef>
      <a:spcAft>
        <a:spcPct val="0"/>
      </a:spcAft>
      <a:defRPr sz="2800" kern="1200">
        <a:solidFill>
          <a:schemeClr val="tx2"/>
        </a:solidFill>
        <a:latin typeface="Gill Sans MT" pitchFamily="34" charset="0"/>
        <a:ea typeface="+mn-ea"/>
        <a:cs typeface="+mn-cs"/>
      </a:defRPr>
    </a:lvl3pPr>
    <a:lvl4pPr marL="1371600" algn="l" rtl="0" fontAlgn="base">
      <a:spcBef>
        <a:spcPct val="0"/>
      </a:spcBef>
      <a:spcAft>
        <a:spcPct val="0"/>
      </a:spcAft>
      <a:defRPr sz="2800" kern="1200">
        <a:solidFill>
          <a:schemeClr val="tx2"/>
        </a:solidFill>
        <a:latin typeface="Gill Sans MT" pitchFamily="34" charset="0"/>
        <a:ea typeface="+mn-ea"/>
        <a:cs typeface="+mn-cs"/>
      </a:defRPr>
    </a:lvl4pPr>
    <a:lvl5pPr marL="1828800" algn="l" rtl="0" fontAlgn="base">
      <a:spcBef>
        <a:spcPct val="0"/>
      </a:spcBef>
      <a:spcAft>
        <a:spcPct val="0"/>
      </a:spcAft>
      <a:defRPr sz="2800" kern="1200">
        <a:solidFill>
          <a:schemeClr val="tx2"/>
        </a:solidFill>
        <a:latin typeface="Gill Sans MT" pitchFamily="34" charset="0"/>
        <a:ea typeface="+mn-ea"/>
        <a:cs typeface="+mn-cs"/>
      </a:defRPr>
    </a:lvl5pPr>
    <a:lvl6pPr marL="2286000" algn="l" defTabSz="914400" rtl="0" eaLnBrk="1" latinLnBrk="0" hangingPunct="1">
      <a:defRPr sz="2800" kern="1200">
        <a:solidFill>
          <a:schemeClr val="tx2"/>
        </a:solidFill>
        <a:latin typeface="Gill Sans MT" pitchFamily="34" charset="0"/>
        <a:ea typeface="+mn-ea"/>
        <a:cs typeface="+mn-cs"/>
      </a:defRPr>
    </a:lvl6pPr>
    <a:lvl7pPr marL="2743200" algn="l" defTabSz="914400" rtl="0" eaLnBrk="1" latinLnBrk="0" hangingPunct="1">
      <a:defRPr sz="2800" kern="1200">
        <a:solidFill>
          <a:schemeClr val="tx2"/>
        </a:solidFill>
        <a:latin typeface="Gill Sans MT" pitchFamily="34" charset="0"/>
        <a:ea typeface="+mn-ea"/>
        <a:cs typeface="+mn-cs"/>
      </a:defRPr>
    </a:lvl7pPr>
    <a:lvl8pPr marL="3200400" algn="l" defTabSz="914400" rtl="0" eaLnBrk="1" latinLnBrk="0" hangingPunct="1">
      <a:defRPr sz="2800" kern="1200">
        <a:solidFill>
          <a:schemeClr val="tx2"/>
        </a:solidFill>
        <a:latin typeface="Gill Sans MT" pitchFamily="34" charset="0"/>
        <a:ea typeface="+mn-ea"/>
        <a:cs typeface="+mn-cs"/>
      </a:defRPr>
    </a:lvl8pPr>
    <a:lvl9pPr marL="3657600" algn="l" defTabSz="914400" rtl="0" eaLnBrk="1" latinLnBrk="0" hangingPunct="1">
      <a:defRPr sz="2800" kern="1200">
        <a:solidFill>
          <a:schemeClr val="tx2"/>
        </a:solidFill>
        <a:latin typeface="Gill Sans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005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3" autoAdjust="0"/>
    <p:restoredTop sz="94660"/>
  </p:normalViewPr>
  <p:slideViewPr>
    <p:cSldViewPr>
      <p:cViewPr>
        <p:scale>
          <a:sx n="73" d="100"/>
          <a:sy n="73" d="100"/>
        </p:scale>
        <p:origin x="-978" y="-7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FF2583E9-928E-45BB-80ED-4F5EDEEAC3B2}" type="slidenum">
              <a:rPr lang="en-US"/>
              <a:pPr>
                <a:defRPr/>
              </a:pPr>
              <a:t>‹#›</a:t>
            </a:fld>
            <a:endParaRPr lang="en-US"/>
          </a:p>
        </p:txBody>
      </p:sp>
    </p:spTree>
    <p:extLst>
      <p:ext uri="{BB962C8B-B14F-4D97-AF65-F5344CB8AC3E}">
        <p14:creationId xmlns:p14="http://schemas.microsoft.com/office/powerpoint/2010/main" val="3236812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Gill Sans MT"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Gill Sans MT"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Gill Sans MT"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Gill Sans MT"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Gill Sans M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FF687B3D-5661-4C2D-A886-6D56AD93453C}" type="slidenum">
              <a:rPr lang="en-US" sz="1200" smtClean="0">
                <a:solidFill>
                  <a:schemeClr val="tx1"/>
                </a:solidFill>
              </a:rPr>
              <a:pPr/>
              <a:t>1</a:t>
            </a:fld>
            <a:endParaRPr lang="en-US" sz="1200" smtClean="0">
              <a:solidFill>
                <a:schemeClr val="tx1"/>
              </a:solidFill>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18</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19</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20</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21</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22</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23</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D8428460-B611-4D6B-BD27-20EEDF132F72}" type="slidenum">
              <a:rPr lang="en-US" sz="1200" smtClean="0">
                <a:solidFill>
                  <a:schemeClr val="tx1"/>
                </a:solidFill>
              </a:rPr>
              <a:pPr/>
              <a:t>25</a:t>
            </a:fld>
            <a:endParaRPr lang="en-US" sz="1200" smtClean="0">
              <a:solidFill>
                <a:schemeClr val="tx1"/>
              </a:solidFill>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267CBD15-2403-4ADD-82F4-30CE7C8BAA5B}" type="slidenum">
              <a:rPr lang="en-US" sz="1200" smtClean="0">
                <a:solidFill>
                  <a:schemeClr val="tx1"/>
                </a:solidFill>
              </a:rPr>
              <a:pPr/>
              <a:t>2</a:t>
            </a:fld>
            <a:endParaRPr lang="en-US" sz="1200" smtClean="0">
              <a:solidFill>
                <a:schemeClr val="tx1"/>
              </a:solidFill>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DFD3409E-357B-49B1-89BC-6C355B4AF05E}" type="slidenum">
              <a:rPr lang="en-US" sz="1200" smtClean="0">
                <a:solidFill>
                  <a:schemeClr val="tx1"/>
                </a:solidFill>
              </a:rPr>
              <a:pPr/>
              <a:t>3</a:t>
            </a:fld>
            <a:endParaRPr lang="en-US" sz="1200" smtClean="0">
              <a:solidFill>
                <a:schemeClr val="tx1"/>
              </a:solidFill>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D2D80D30-134A-4C52-B81A-9540355C8D0A}" type="slidenum">
              <a:rPr lang="en-US" sz="1200" smtClean="0">
                <a:solidFill>
                  <a:schemeClr val="tx1"/>
                </a:solidFill>
              </a:rPr>
              <a:pPr/>
              <a:t>4</a:t>
            </a:fld>
            <a:endParaRPr lang="en-US" sz="1200" smtClean="0">
              <a:solidFill>
                <a:schemeClr val="tx1"/>
              </a:solidFill>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5</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7</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8</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9</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AAA4A1AC-0199-430F-A539-4DE1FA857C01}" type="slidenum">
              <a:rPr lang="en-US" sz="1200" smtClean="0">
                <a:solidFill>
                  <a:schemeClr val="tx1"/>
                </a:solidFill>
              </a:rPr>
              <a:pPr/>
              <a:t>15</a:t>
            </a:fld>
            <a:endParaRPr lang="en-US" sz="1200" smtClean="0">
              <a:solidFill>
                <a:schemeClr val="tx1"/>
              </a:solidFill>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57"/>
          <p:cNvSpPr>
            <a:spLocks noChangeArrowheads="1"/>
          </p:cNvSpPr>
          <p:nvPr/>
        </p:nvSpPr>
        <p:spPr bwMode="auto">
          <a:xfrm>
            <a:off x="0" y="0"/>
            <a:ext cx="9144000" cy="6858000"/>
          </a:xfrm>
          <a:prstGeom prst="rect">
            <a:avLst/>
          </a:prstGeom>
          <a:solidFill>
            <a:srgbClr val="EAEAEA"/>
          </a:solidFill>
          <a:ln w="9525">
            <a:noFill/>
            <a:miter lim="800000"/>
            <a:headEnd/>
            <a:tailEnd/>
          </a:ln>
          <a:effectLst/>
        </p:spPr>
        <p:txBody>
          <a:bodyPr wrap="none" anchor="ctr"/>
          <a:lstStyle/>
          <a:p>
            <a:pPr>
              <a:defRPr/>
            </a:pPr>
            <a:endParaRPr lang="en-US"/>
          </a:p>
        </p:txBody>
      </p:sp>
      <p:sp>
        <p:nvSpPr>
          <p:cNvPr id="5" name="Rectangle 258"/>
          <p:cNvSpPr>
            <a:spLocks noChangeArrowheads="1"/>
          </p:cNvSpPr>
          <p:nvPr/>
        </p:nvSpPr>
        <p:spPr bwMode="auto">
          <a:xfrm>
            <a:off x="152400" y="152400"/>
            <a:ext cx="8839200" cy="6553200"/>
          </a:xfrm>
          <a:prstGeom prst="rect">
            <a:avLst/>
          </a:prstGeom>
          <a:solidFill>
            <a:schemeClr val="bg1"/>
          </a:solidFill>
          <a:ln w="3175">
            <a:solidFill>
              <a:schemeClr val="bg2"/>
            </a:solidFill>
            <a:miter lim="800000"/>
            <a:headEnd/>
            <a:tailEnd/>
          </a:ln>
          <a:effectLst/>
        </p:spPr>
        <p:txBody>
          <a:bodyPr wrap="none" anchor="ctr"/>
          <a:lstStyle/>
          <a:p>
            <a:pPr>
              <a:defRPr/>
            </a:pPr>
            <a:endParaRPr lang="en-US"/>
          </a:p>
        </p:txBody>
      </p:sp>
      <p:sp>
        <p:nvSpPr>
          <p:cNvPr id="6" name="Text Box 224"/>
          <p:cNvSpPr txBox="1">
            <a:spLocks noChangeArrowheads="1"/>
          </p:cNvSpPr>
          <p:nvPr/>
        </p:nvSpPr>
        <p:spPr bwMode="auto">
          <a:xfrm>
            <a:off x="8534400" y="375180"/>
            <a:ext cx="381000" cy="1311275"/>
          </a:xfrm>
          <a:prstGeom prst="rect">
            <a:avLst/>
          </a:prstGeom>
          <a:noFill/>
          <a:ln w="9525">
            <a:noFill/>
            <a:miter lim="800000"/>
            <a:headEnd/>
            <a:tailEnd/>
          </a:ln>
        </p:spPr>
        <p:txBody>
          <a:bodyPr>
            <a:spAutoFit/>
          </a:bodyPr>
          <a:lstStyle/>
          <a:p>
            <a:pPr eaLnBrk="0" hangingPunct="0">
              <a:spcBef>
                <a:spcPct val="50000"/>
              </a:spcBef>
              <a:defRPr/>
            </a:pPr>
            <a:r>
              <a:rPr lang="en-US" sz="8000">
                <a:solidFill>
                  <a:srgbClr val="BF0028"/>
                </a:solidFill>
                <a:latin typeface="Arial" charset="0"/>
                <a:ea typeface="ＭＳ Ｐゴシック" pitchFamily="1" charset="-128"/>
              </a:rPr>
              <a:t>]</a:t>
            </a:r>
          </a:p>
        </p:txBody>
      </p:sp>
      <p:sp>
        <p:nvSpPr>
          <p:cNvPr id="7" name="Rectangle 269"/>
          <p:cNvSpPr>
            <a:spLocks noChangeArrowheads="1"/>
          </p:cNvSpPr>
          <p:nvPr/>
        </p:nvSpPr>
        <p:spPr bwMode="auto">
          <a:xfrm>
            <a:off x="152400" y="152400"/>
            <a:ext cx="8839200" cy="6553200"/>
          </a:xfrm>
          <a:prstGeom prst="rect">
            <a:avLst/>
          </a:prstGeom>
          <a:noFill/>
          <a:ln w="3175">
            <a:solidFill>
              <a:schemeClr val="bg2"/>
            </a:solidFill>
            <a:miter lim="800000"/>
            <a:headEnd/>
            <a:tailEnd/>
          </a:ln>
          <a:effectLst/>
        </p:spPr>
        <p:txBody>
          <a:bodyPr wrap="none" anchor="ctr"/>
          <a:lstStyle/>
          <a:p>
            <a:pPr>
              <a:defRPr/>
            </a:pPr>
            <a:endParaRPr lang="en-US"/>
          </a:p>
        </p:txBody>
      </p:sp>
      <p:sp>
        <p:nvSpPr>
          <p:cNvPr id="5338" name="Rectangle 218"/>
          <p:cNvSpPr>
            <a:spLocks noGrp="1" noChangeArrowheads="1"/>
          </p:cNvSpPr>
          <p:nvPr>
            <p:ph type="ctrTitle" sz="quarter"/>
          </p:nvPr>
        </p:nvSpPr>
        <p:spPr>
          <a:xfrm>
            <a:off x="304800" y="772055"/>
            <a:ext cx="8382000" cy="669925"/>
          </a:xfrm>
        </p:spPr>
        <p:txBody>
          <a:bodyPr anchor="ctr"/>
          <a:lstStyle>
            <a:lvl1pPr algn="r">
              <a:defRPr sz="3500">
                <a:solidFill>
                  <a:srgbClr val="00539F"/>
                </a:solidFill>
              </a:defRPr>
            </a:lvl1pPr>
          </a:lstStyle>
          <a:p>
            <a:r>
              <a:rPr lang="en-US" dirty="0" smtClean="0"/>
              <a:t>Click to edit Master title style</a:t>
            </a:r>
            <a:endParaRPr lang="en-US" dirty="0"/>
          </a:p>
        </p:txBody>
      </p:sp>
      <p:sp>
        <p:nvSpPr>
          <p:cNvPr id="5339" name="Rectangle 219"/>
          <p:cNvSpPr>
            <a:spLocks noGrp="1" noChangeArrowheads="1"/>
          </p:cNvSpPr>
          <p:nvPr>
            <p:ph type="subTitle" sz="quarter" idx="1"/>
          </p:nvPr>
        </p:nvSpPr>
        <p:spPr>
          <a:xfrm>
            <a:off x="4114800" y="1997075"/>
            <a:ext cx="4572000" cy="2574925"/>
          </a:xfrm>
        </p:spPr>
        <p:txBody>
          <a:bodyPr/>
          <a:lstStyle>
            <a:lvl1pPr marL="0" indent="0" algn="r">
              <a:buFont typeface="Wingdings" pitchFamily="2" charset="2"/>
              <a:buNone/>
              <a:defRPr>
                <a:solidFill>
                  <a:srgbClr val="777777"/>
                </a:solidFill>
              </a:defRPr>
            </a:lvl1pPr>
          </a:lstStyle>
          <a:p>
            <a:r>
              <a:rPr lang="en-US" smtClean="0"/>
              <a:t>Click to edit Master subtitle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 y="1679924"/>
            <a:ext cx="4315968" cy="4550664"/>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62049" y="4760627"/>
            <a:ext cx="4153351" cy="1843505"/>
          </a:xfrm>
          <a:prstGeom prst="rect">
            <a:avLst/>
          </a:prstGeom>
        </p:spPr>
      </p:pic>
    </p:spTree>
    <p:extLst>
      <p:ext uri="{BB962C8B-B14F-4D97-AF65-F5344CB8AC3E}">
        <p14:creationId xmlns:p14="http://schemas.microsoft.com/office/powerpoint/2010/main" val="14516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3"/>
          <p:cNvSpPr>
            <a:spLocks noGrp="1" noChangeArrowheads="1"/>
          </p:cNvSpPr>
          <p:nvPr>
            <p:ph type="sldNum" sz="quarter" idx="10"/>
          </p:nvPr>
        </p:nvSpPr>
        <p:spPr>
          <a:ln/>
        </p:spPr>
        <p:txBody>
          <a:bodyPr/>
          <a:lstStyle>
            <a:lvl1pPr>
              <a:defRPr/>
            </a:lvl1pPr>
          </a:lstStyle>
          <a:p>
            <a:pPr>
              <a:defRPr/>
            </a:pPr>
            <a:fld id="{A9DF3AB1-FB27-40D2-A7B0-9F9DE59FA038}" type="slidenum">
              <a:rPr lang="en-US"/>
              <a:pPr>
                <a:defRPr/>
              </a:pPr>
              <a:t>‹#›</a:t>
            </a:fld>
            <a:endParaRPr lang="en-US"/>
          </a:p>
        </p:txBody>
      </p:sp>
    </p:spTree>
    <p:extLst>
      <p:ext uri="{BB962C8B-B14F-4D97-AF65-F5344CB8AC3E}">
        <p14:creationId xmlns:p14="http://schemas.microsoft.com/office/powerpoint/2010/main" val="43252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76225"/>
            <a:ext cx="2114550" cy="6124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6225"/>
            <a:ext cx="6191250" cy="6124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3"/>
          <p:cNvSpPr>
            <a:spLocks noGrp="1" noChangeArrowheads="1"/>
          </p:cNvSpPr>
          <p:nvPr>
            <p:ph type="sldNum" sz="quarter" idx="10"/>
          </p:nvPr>
        </p:nvSpPr>
        <p:spPr>
          <a:ln/>
        </p:spPr>
        <p:txBody>
          <a:bodyPr/>
          <a:lstStyle>
            <a:lvl1pPr>
              <a:defRPr/>
            </a:lvl1pPr>
          </a:lstStyle>
          <a:p>
            <a:pPr>
              <a:defRPr/>
            </a:pPr>
            <a:fld id="{38A09B22-B858-431C-8696-193EB2A7A54E}" type="slidenum">
              <a:rPr lang="en-US"/>
              <a:pPr>
                <a:defRPr/>
              </a:pPr>
              <a:t>‹#›</a:t>
            </a:fld>
            <a:endParaRPr lang="en-US"/>
          </a:p>
        </p:txBody>
      </p:sp>
    </p:spTree>
    <p:extLst>
      <p:ext uri="{BB962C8B-B14F-4D97-AF65-F5344CB8AC3E}">
        <p14:creationId xmlns:p14="http://schemas.microsoft.com/office/powerpoint/2010/main" val="96879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243"/>
          <p:cNvSpPr>
            <a:spLocks noGrp="1" noChangeArrowheads="1"/>
          </p:cNvSpPr>
          <p:nvPr>
            <p:ph type="sldNum" sz="quarter" idx="10"/>
          </p:nvPr>
        </p:nvSpPr>
        <p:spPr/>
        <p:txBody>
          <a:bodyPr/>
          <a:lstStyle>
            <a:lvl1pPr>
              <a:defRPr/>
            </a:lvl1pPr>
          </a:lstStyle>
          <a:p>
            <a:pPr>
              <a:defRPr/>
            </a:pPr>
            <a:fld id="{0935C23C-186A-47BC-B633-CD41C6C58ED2}" type="slidenum">
              <a:rPr lang="en-US"/>
              <a:pPr>
                <a:defRPr/>
              </a:pPr>
              <a:t>‹#›</a:t>
            </a:fld>
            <a:endParaRPr lang="en-US"/>
          </a:p>
        </p:txBody>
      </p:sp>
    </p:spTree>
    <p:extLst>
      <p:ext uri="{BB962C8B-B14F-4D97-AF65-F5344CB8AC3E}">
        <p14:creationId xmlns:p14="http://schemas.microsoft.com/office/powerpoint/2010/main" val="380810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243"/>
          <p:cNvSpPr>
            <a:spLocks noGrp="1" noChangeArrowheads="1"/>
          </p:cNvSpPr>
          <p:nvPr>
            <p:ph type="sldNum" sz="quarter" idx="10"/>
          </p:nvPr>
        </p:nvSpPr>
        <p:spPr/>
        <p:txBody>
          <a:bodyPr/>
          <a:lstStyle>
            <a:lvl1pPr>
              <a:defRPr/>
            </a:lvl1pPr>
          </a:lstStyle>
          <a:p>
            <a:pPr>
              <a:defRPr/>
            </a:pPr>
            <a:fld id="{A49E9DD9-2381-4EFD-BBDE-E43BA2E78F61}" type="slidenum">
              <a:rPr lang="en-US"/>
              <a:pPr>
                <a:defRPr/>
              </a:pPr>
              <a:t>‹#›</a:t>
            </a:fld>
            <a:endParaRPr lang="en-US"/>
          </a:p>
        </p:txBody>
      </p:sp>
    </p:spTree>
    <p:extLst>
      <p:ext uri="{BB962C8B-B14F-4D97-AF65-F5344CB8AC3E}">
        <p14:creationId xmlns:p14="http://schemas.microsoft.com/office/powerpoint/2010/main" val="36523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2192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43"/>
          <p:cNvSpPr>
            <a:spLocks noGrp="1" noChangeArrowheads="1"/>
          </p:cNvSpPr>
          <p:nvPr>
            <p:ph type="sldNum" sz="quarter" idx="10"/>
          </p:nvPr>
        </p:nvSpPr>
        <p:spPr/>
        <p:txBody>
          <a:bodyPr/>
          <a:lstStyle>
            <a:lvl1pPr>
              <a:defRPr/>
            </a:lvl1pPr>
          </a:lstStyle>
          <a:p>
            <a:pPr>
              <a:defRPr/>
            </a:pPr>
            <a:fld id="{179D1375-E679-4D0B-81AC-E961F5594212}" type="slidenum">
              <a:rPr lang="en-US"/>
              <a:pPr>
                <a:defRPr/>
              </a:pPr>
              <a:t>‹#›</a:t>
            </a:fld>
            <a:endParaRPr lang="en-US"/>
          </a:p>
        </p:txBody>
      </p:sp>
    </p:spTree>
    <p:extLst>
      <p:ext uri="{BB962C8B-B14F-4D97-AF65-F5344CB8AC3E}">
        <p14:creationId xmlns:p14="http://schemas.microsoft.com/office/powerpoint/2010/main" val="100964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243"/>
          <p:cNvSpPr>
            <a:spLocks noGrp="1" noChangeArrowheads="1"/>
          </p:cNvSpPr>
          <p:nvPr>
            <p:ph type="sldNum" sz="quarter" idx="10"/>
          </p:nvPr>
        </p:nvSpPr>
        <p:spPr/>
        <p:txBody>
          <a:bodyPr/>
          <a:lstStyle>
            <a:lvl1pPr>
              <a:defRPr/>
            </a:lvl1pPr>
          </a:lstStyle>
          <a:p>
            <a:pPr>
              <a:defRPr/>
            </a:pPr>
            <a:fld id="{16A20DD2-B3E6-4FBF-A0DF-B052FB7B131E}" type="slidenum">
              <a:rPr lang="en-US"/>
              <a:pPr>
                <a:defRPr/>
              </a:pPr>
              <a:t>‹#›</a:t>
            </a:fld>
            <a:endParaRPr lang="en-US"/>
          </a:p>
        </p:txBody>
      </p:sp>
    </p:spTree>
    <p:extLst>
      <p:ext uri="{BB962C8B-B14F-4D97-AF65-F5344CB8AC3E}">
        <p14:creationId xmlns:p14="http://schemas.microsoft.com/office/powerpoint/2010/main" val="116236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243"/>
          <p:cNvSpPr>
            <a:spLocks noGrp="1" noChangeArrowheads="1"/>
          </p:cNvSpPr>
          <p:nvPr>
            <p:ph type="sldNum" sz="quarter" idx="10"/>
          </p:nvPr>
        </p:nvSpPr>
        <p:spPr/>
        <p:txBody>
          <a:bodyPr/>
          <a:lstStyle>
            <a:lvl1pPr>
              <a:defRPr/>
            </a:lvl1pPr>
          </a:lstStyle>
          <a:p>
            <a:pPr>
              <a:defRPr/>
            </a:pPr>
            <a:fld id="{0A8BC3B3-319A-444A-BB0D-78685AF14A72}" type="slidenum">
              <a:rPr lang="en-US"/>
              <a:pPr>
                <a:defRPr/>
              </a:pPr>
              <a:t>‹#›</a:t>
            </a:fld>
            <a:endParaRPr lang="en-US"/>
          </a:p>
        </p:txBody>
      </p:sp>
    </p:spTree>
    <p:extLst>
      <p:ext uri="{BB962C8B-B14F-4D97-AF65-F5344CB8AC3E}">
        <p14:creationId xmlns:p14="http://schemas.microsoft.com/office/powerpoint/2010/main" val="330260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43"/>
          <p:cNvSpPr>
            <a:spLocks noGrp="1" noChangeArrowheads="1"/>
          </p:cNvSpPr>
          <p:nvPr>
            <p:ph type="sldNum" sz="quarter" idx="10"/>
          </p:nvPr>
        </p:nvSpPr>
        <p:spPr/>
        <p:txBody>
          <a:bodyPr/>
          <a:lstStyle>
            <a:lvl1pPr>
              <a:defRPr/>
            </a:lvl1pPr>
          </a:lstStyle>
          <a:p>
            <a:pPr>
              <a:defRPr/>
            </a:pPr>
            <a:fld id="{60133378-B2CA-4FED-B033-8B76044ACF21}" type="slidenum">
              <a:rPr lang="en-US"/>
              <a:pPr>
                <a:defRPr/>
              </a:pPr>
              <a:t>‹#›</a:t>
            </a:fld>
            <a:endParaRPr lang="en-US"/>
          </a:p>
        </p:txBody>
      </p:sp>
    </p:spTree>
    <p:extLst>
      <p:ext uri="{BB962C8B-B14F-4D97-AF65-F5344CB8AC3E}">
        <p14:creationId xmlns:p14="http://schemas.microsoft.com/office/powerpoint/2010/main" val="78740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3"/>
          <p:cNvSpPr>
            <a:spLocks noGrp="1" noChangeArrowheads="1"/>
          </p:cNvSpPr>
          <p:nvPr>
            <p:ph type="sldNum" sz="quarter" idx="10"/>
          </p:nvPr>
        </p:nvSpPr>
        <p:spPr>
          <a:ln/>
        </p:spPr>
        <p:txBody>
          <a:bodyPr/>
          <a:lstStyle>
            <a:lvl1pPr>
              <a:defRPr/>
            </a:lvl1pPr>
          </a:lstStyle>
          <a:p>
            <a:pPr>
              <a:defRPr/>
            </a:pPr>
            <a:fld id="{6134F637-F3BD-4F71-BBBA-72EE4659D1D6}" type="slidenum">
              <a:rPr lang="en-US"/>
              <a:pPr>
                <a:defRPr/>
              </a:pPr>
              <a:t>‹#›</a:t>
            </a:fld>
            <a:endParaRPr lang="en-US"/>
          </a:p>
        </p:txBody>
      </p:sp>
    </p:spTree>
    <p:extLst>
      <p:ext uri="{BB962C8B-B14F-4D97-AF65-F5344CB8AC3E}">
        <p14:creationId xmlns:p14="http://schemas.microsoft.com/office/powerpoint/2010/main" val="82529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3"/>
          <p:cNvSpPr>
            <a:spLocks noGrp="1" noChangeArrowheads="1"/>
          </p:cNvSpPr>
          <p:nvPr>
            <p:ph type="sldNum" sz="quarter" idx="10"/>
          </p:nvPr>
        </p:nvSpPr>
        <p:spPr>
          <a:ln/>
        </p:spPr>
        <p:txBody>
          <a:bodyPr/>
          <a:lstStyle>
            <a:lvl1pPr>
              <a:defRPr/>
            </a:lvl1pPr>
          </a:lstStyle>
          <a:p>
            <a:pPr>
              <a:defRPr/>
            </a:pPr>
            <a:fld id="{53028850-6A92-423A-B164-1C904481776C}" type="slidenum">
              <a:rPr lang="en-US"/>
              <a:pPr>
                <a:defRPr/>
              </a:pPr>
              <a:t>‹#›</a:t>
            </a:fld>
            <a:endParaRPr lang="en-US"/>
          </a:p>
        </p:txBody>
      </p:sp>
    </p:spTree>
    <p:extLst>
      <p:ext uri="{BB962C8B-B14F-4D97-AF65-F5344CB8AC3E}">
        <p14:creationId xmlns:p14="http://schemas.microsoft.com/office/powerpoint/2010/main" val="37745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49"/>
          <p:cNvGrpSpPr>
            <a:grpSpLocks/>
          </p:cNvGrpSpPr>
          <p:nvPr/>
        </p:nvGrpSpPr>
        <p:grpSpPr bwMode="auto">
          <a:xfrm>
            <a:off x="0" y="0"/>
            <a:ext cx="9144000" cy="6870700"/>
            <a:chOff x="0" y="0"/>
            <a:chExt cx="5760" cy="4328"/>
          </a:xfrm>
        </p:grpSpPr>
        <p:sp>
          <p:nvSpPr>
            <p:cNvPr id="4342" name="Rectangle 246"/>
            <p:cNvSpPr>
              <a:spLocks noChangeArrowheads="1"/>
            </p:cNvSpPr>
            <p:nvPr/>
          </p:nvSpPr>
          <p:spPr bwMode="auto">
            <a:xfrm>
              <a:off x="0" y="0"/>
              <a:ext cx="5760" cy="4320"/>
            </a:xfrm>
            <a:prstGeom prst="rect">
              <a:avLst/>
            </a:prstGeom>
            <a:solidFill>
              <a:srgbClr val="EAEAEA"/>
            </a:solidFill>
            <a:ln w="9525">
              <a:noFill/>
              <a:miter lim="800000"/>
              <a:headEnd/>
              <a:tailEnd/>
            </a:ln>
            <a:effectLst/>
          </p:spPr>
          <p:txBody>
            <a:bodyPr wrap="none" anchor="ctr"/>
            <a:lstStyle/>
            <a:p>
              <a:pPr>
                <a:defRPr/>
              </a:pPr>
              <a:endParaRPr lang="en-US"/>
            </a:p>
          </p:txBody>
        </p:sp>
        <p:sp>
          <p:nvSpPr>
            <p:cNvPr id="4343" name="Rectangle 247"/>
            <p:cNvSpPr>
              <a:spLocks noChangeArrowheads="1"/>
            </p:cNvSpPr>
            <p:nvPr/>
          </p:nvSpPr>
          <p:spPr bwMode="auto">
            <a:xfrm>
              <a:off x="96" y="96"/>
              <a:ext cx="5568" cy="4128"/>
            </a:xfrm>
            <a:prstGeom prst="rect">
              <a:avLst/>
            </a:prstGeom>
            <a:solidFill>
              <a:schemeClr val="bg1"/>
            </a:solidFill>
            <a:ln w="3175">
              <a:solidFill>
                <a:schemeClr val="bg2"/>
              </a:solidFill>
              <a:miter lim="800000"/>
              <a:headEnd/>
              <a:tailEnd/>
            </a:ln>
            <a:effectLst/>
          </p:spPr>
          <p:txBody>
            <a:bodyPr wrap="none" anchor="ctr"/>
            <a:lstStyle/>
            <a:p>
              <a:pPr>
                <a:defRPr/>
              </a:pPr>
              <a:endParaRPr lang="en-US"/>
            </a:p>
          </p:txBody>
        </p:sp>
        <p:sp>
          <p:nvSpPr>
            <p:cNvPr id="4319" name="Rectangle 223"/>
            <p:cNvSpPr>
              <a:spLocks noChangeArrowheads="1"/>
            </p:cNvSpPr>
            <p:nvPr/>
          </p:nvSpPr>
          <p:spPr bwMode="auto">
            <a:xfrm>
              <a:off x="0" y="4176"/>
              <a:ext cx="5760" cy="144"/>
            </a:xfrm>
            <a:prstGeom prst="rect">
              <a:avLst/>
            </a:prstGeom>
            <a:solidFill>
              <a:srgbClr val="00539F"/>
            </a:solidFill>
            <a:ln w="9525">
              <a:noFill/>
              <a:miter lim="800000"/>
              <a:headEnd/>
              <a:tailEnd/>
            </a:ln>
            <a:effectLst/>
          </p:spPr>
          <p:txBody>
            <a:bodyPr wrap="none" anchor="ctr"/>
            <a:lstStyle/>
            <a:p>
              <a:pPr>
                <a:defRPr/>
              </a:pPr>
              <a:endParaRPr lang="en-US"/>
            </a:p>
          </p:txBody>
        </p:sp>
        <p:pic>
          <p:nvPicPr>
            <p:cNvPr id="1034" name="Picture 229" descr="Arrow_NumberAre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800000" flipH="1" flipV="1">
              <a:off x="94" y="4186"/>
              <a:ext cx="11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7" name="Text Box 231"/>
            <p:cNvSpPr txBox="1">
              <a:spLocks noChangeArrowheads="1"/>
            </p:cNvSpPr>
            <p:nvPr/>
          </p:nvSpPr>
          <p:spPr bwMode="auto">
            <a:xfrm>
              <a:off x="192" y="4174"/>
              <a:ext cx="1392" cy="154"/>
            </a:xfrm>
            <a:prstGeom prst="rect">
              <a:avLst/>
            </a:prstGeom>
            <a:noFill/>
            <a:ln w="9525">
              <a:noFill/>
              <a:miter lim="800000"/>
              <a:headEnd/>
              <a:tailEnd/>
            </a:ln>
            <a:effectLst/>
          </p:spPr>
          <p:txBody>
            <a:bodyPr>
              <a:spAutoFit/>
            </a:bodyPr>
            <a:lstStyle/>
            <a:p>
              <a:pPr eaLnBrk="0" hangingPunct="0">
                <a:spcBef>
                  <a:spcPct val="50000"/>
                </a:spcBef>
                <a:defRPr/>
              </a:pPr>
              <a:r>
                <a:rPr lang="en-US" sz="1000">
                  <a:solidFill>
                    <a:schemeClr val="bg1"/>
                  </a:solidFill>
                  <a:ea typeface="ＭＳ Ｐゴシック" pitchFamily="1" charset="-128"/>
                </a:rPr>
                <a:t>Real Experience. Real Advantage.</a:t>
              </a:r>
            </a:p>
          </p:txBody>
        </p:sp>
      </p:grpSp>
      <p:sp>
        <p:nvSpPr>
          <p:cNvPr id="4326" name="Text Box 230"/>
          <p:cNvSpPr txBox="1">
            <a:spLocks noChangeArrowheads="1"/>
          </p:cNvSpPr>
          <p:nvPr/>
        </p:nvSpPr>
        <p:spPr bwMode="auto">
          <a:xfrm>
            <a:off x="161925" y="76200"/>
            <a:ext cx="219075" cy="762000"/>
          </a:xfrm>
          <a:prstGeom prst="rect">
            <a:avLst/>
          </a:prstGeom>
          <a:noFill/>
          <a:ln w="9525">
            <a:noFill/>
            <a:miter lim="800000"/>
            <a:headEnd/>
            <a:tailEnd/>
          </a:ln>
        </p:spPr>
        <p:txBody>
          <a:bodyPr>
            <a:spAutoFit/>
          </a:bodyPr>
          <a:lstStyle/>
          <a:p>
            <a:pPr eaLnBrk="0" hangingPunct="0">
              <a:spcBef>
                <a:spcPct val="50000"/>
              </a:spcBef>
              <a:defRPr/>
            </a:pPr>
            <a:r>
              <a:rPr lang="en-US" sz="4400">
                <a:solidFill>
                  <a:srgbClr val="BF0028"/>
                </a:solidFill>
                <a:latin typeface="Arial" charset="0"/>
                <a:ea typeface="ＭＳ Ｐゴシック" pitchFamily="1" charset="-128"/>
              </a:rPr>
              <a:t>[</a:t>
            </a:r>
          </a:p>
        </p:txBody>
      </p:sp>
      <p:sp>
        <p:nvSpPr>
          <p:cNvPr id="1028" name="Rectangle 227"/>
          <p:cNvSpPr>
            <a:spLocks noGrp="1" noChangeArrowheads="1"/>
          </p:cNvSpPr>
          <p:nvPr>
            <p:ph type="body" idx="1"/>
          </p:nvPr>
        </p:nvSpPr>
        <p:spPr bwMode="auto">
          <a:xfrm>
            <a:off x="381000" y="12192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226"/>
          <p:cNvSpPr>
            <a:spLocks noGrp="1" noChangeAspect="1" noChangeArrowheads="1"/>
          </p:cNvSpPr>
          <p:nvPr>
            <p:ph type="title"/>
          </p:nvPr>
        </p:nvSpPr>
        <p:spPr bwMode="auto">
          <a:xfrm>
            <a:off x="411163" y="276225"/>
            <a:ext cx="842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4339" name="Rectangle 243"/>
          <p:cNvSpPr>
            <a:spLocks noGrp="1" noChangeArrowheads="1"/>
          </p:cNvSpPr>
          <p:nvPr>
            <p:ph type="sldNum" sz="quarter" idx="4"/>
          </p:nvPr>
        </p:nvSpPr>
        <p:spPr bwMode="auto">
          <a:xfrm>
            <a:off x="8382000" y="6619875"/>
            <a:ext cx="609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solidFill>
                  <a:schemeClr val="bg1"/>
                </a:solidFill>
              </a:defRPr>
            </a:lvl1pPr>
          </a:lstStyle>
          <a:p>
            <a:pPr>
              <a:defRPr/>
            </a:pPr>
            <a:fld id="{768FE292-B9BE-4915-8784-32AE5C50B5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0" r:id="rId8"/>
    <p:sldLayoutId id="2147483659" r:id="rId9"/>
    <p:sldLayoutId id="2147483658" r:id="rId10"/>
    <p:sldLayoutId id="2147483657" r:id="rId11"/>
  </p:sldLayoutIdLst>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Gill Sans MT" pitchFamily="34" charset="0"/>
        </a:defRPr>
      </a:lvl2pPr>
      <a:lvl3pPr algn="l" rtl="0" eaLnBrk="1" fontAlgn="base" hangingPunct="1">
        <a:spcBef>
          <a:spcPct val="0"/>
        </a:spcBef>
        <a:spcAft>
          <a:spcPct val="0"/>
        </a:spcAft>
        <a:defRPr sz="2800">
          <a:solidFill>
            <a:schemeClr val="tx2"/>
          </a:solidFill>
          <a:latin typeface="Gill Sans MT" pitchFamily="34" charset="0"/>
        </a:defRPr>
      </a:lvl3pPr>
      <a:lvl4pPr algn="l" rtl="0" eaLnBrk="1" fontAlgn="base" hangingPunct="1">
        <a:spcBef>
          <a:spcPct val="0"/>
        </a:spcBef>
        <a:spcAft>
          <a:spcPct val="0"/>
        </a:spcAft>
        <a:defRPr sz="2800">
          <a:solidFill>
            <a:schemeClr val="tx2"/>
          </a:solidFill>
          <a:latin typeface="Gill Sans MT" pitchFamily="34" charset="0"/>
        </a:defRPr>
      </a:lvl4pPr>
      <a:lvl5pPr algn="l" rtl="0" eaLnBrk="1" fontAlgn="base" hangingPunct="1">
        <a:spcBef>
          <a:spcPct val="0"/>
        </a:spcBef>
        <a:spcAft>
          <a:spcPct val="0"/>
        </a:spcAft>
        <a:defRPr sz="2800">
          <a:solidFill>
            <a:schemeClr val="tx2"/>
          </a:solidFill>
          <a:latin typeface="Gill Sans MT" pitchFamily="34" charset="0"/>
        </a:defRPr>
      </a:lvl5pPr>
      <a:lvl6pPr marL="457200" algn="l" rtl="0" eaLnBrk="1" fontAlgn="base" hangingPunct="1">
        <a:spcBef>
          <a:spcPct val="0"/>
        </a:spcBef>
        <a:spcAft>
          <a:spcPct val="0"/>
        </a:spcAft>
        <a:defRPr sz="2800">
          <a:solidFill>
            <a:schemeClr val="tx2"/>
          </a:solidFill>
          <a:latin typeface="Gill Sans MT" pitchFamily="34" charset="0"/>
        </a:defRPr>
      </a:lvl6pPr>
      <a:lvl7pPr marL="914400" algn="l" rtl="0" eaLnBrk="1" fontAlgn="base" hangingPunct="1">
        <a:spcBef>
          <a:spcPct val="0"/>
        </a:spcBef>
        <a:spcAft>
          <a:spcPct val="0"/>
        </a:spcAft>
        <a:defRPr sz="2800">
          <a:solidFill>
            <a:schemeClr val="tx2"/>
          </a:solidFill>
          <a:latin typeface="Gill Sans MT" pitchFamily="34" charset="0"/>
        </a:defRPr>
      </a:lvl7pPr>
      <a:lvl8pPr marL="1371600" algn="l" rtl="0" eaLnBrk="1" fontAlgn="base" hangingPunct="1">
        <a:spcBef>
          <a:spcPct val="0"/>
        </a:spcBef>
        <a:spcAft>
          <a:spcPct val="0"/>
        </a:spcAft>
        <a:defRPr sz="2800">
          <a:solidFill>
            <a:schemeClr val="tx2"/>
          </a:solidFill>
          <a:latin typeface="Gill Sans MT" pitchFamily="34" charset="0"/>
        </a:defRPr>
      </a:lvl8pPr>
      <a:lvl9pPr marL="1828800" algn="l" rtl="0" eaLnBrk="1" fontAlgn="base" hangingPunct="1">
        <a:spcBef>
          <a:spcPct val="0"/>
        </a:spcBef>
        <a:spcAft>
          <a:spcPct val="0"/>
        </a:spcAft>
        <a:defRPr sz="2800">
          <a:solidFill>
            <a:schemeClr val="tx2"/>
          </a:solidFill>
          <a:latin typeface="Gill Sans MT"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accent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accent2"/>
        </a:buClr>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Clr>
          <a:schemeClr val="accent2"/>
        </a:buClr>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Clr>
          <a:schemeClr val="accent2"/>
        </a:buClr>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Clr>
          <a:schemeClr val="accent2"/>
        </a:buClr>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Clr>
          <a:schemeClr val="accent2"/>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7" Type="http://schemas.microsoft.com/office/2007/relationships/hdphoto" Target="../media/hdphoto1.wdp"/><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hyperlink" Target="http://2.bp.blogspot.com/-8-hPScNs5Yw/T1VEvslvM8I/AAAAAAAAERI/T5_z3BwLnDY/s1600/imce.png" TargetMode="External"/><Relationship Id="rId2" Type="http://schemas.openxmlformats.org/officeDocument/2006/relationships/image" Target="../media/image28.jpe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3.bp.blogspot.com/-OoIKo2Q4mAQ/T1VdmASgqQI/AAAAAAAAERQ/v1SDHFW_1ag/s1600/RowVsColumn.png"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ctrTitle"/>
          </p:nvPr>
        </p:nvSpPr>
        <p:spPr>
          <a:xfrm>
            <a:off x="304800" y="533400"/>
            <a:ext cx="8458200" cy="866005"/>
          </a:xfrm>
        </p:spPr>
        <p:txBody>
          <a:bodyPr/>
          <a:lstStyle/>
          <a:p>
            <a:r>
              <a:rPr lang="en-US" sz="3200" dirty="0" smtClean="0"/>
              <a:t>High Performance Analytic Appliance: HANA</a:t>
            </a:r>
          </a:p>
        </p:txBody>
      </p:sp>
      <p:sp>
        <p:nvSpPr>
          <p:cNvPr id="39938" name="Rectangle 3"/>
          <p:cNvSpPr>
            <a:spLocks noGrp="1" noChangeArrowheads="1"/>
          </p:cNvSpPr>
          <p:nvPr>
            <p:ph type="subTitle" idx="1"/>
          </p:nvPr>
        </p:nvSpPr>
        <p:spPr>
          <a:xfrm>
            <a:off x="4495800" y="1143001"/>
            <a:ext cx="4419600" cy="4038600"/>
          </a:xfrm>
        </p:spPr>
        <p:txBody>
          <a:bodyPr/>
          <a:lstStyle/>
          <a:p>
            <a:pPr algn="l"/>
            <a:r>
              <a:rPr lang="en-US" dirty="0" smtClean="0"/>
              <a:t>Understanding the Basics as a PM</a:t>
            </a:r>
          </a:p>
          <a:p>
            <a:pPr algn="l"/>
            <a:endParaRPr lang="en-US" dirty="0"/>
          </a:p>
          <a:p>
            <a:r>
              <a:rPr lang="en-US" sz="2000" dirty="0" smtClean="0"/>
              <a:t>John Choate</a:t>
            </a:r>
            <a:br>
              <a:rPr lang="en-US" sz="2000" dirty="0" smtClean="0"/>
            </a:br>
            <a:r>
              <a:rPr lang="en-US" sz="2000" dirty="0" smtClean="0"/>
              <a:t>Chair</a:t>
            </a:r>
            <a:endParaRPr lang="en-US" sz="2000" dirty="0" smtClean="0"/>
          </a:p>
          <a:p>
            <a:endParaRPr lang="en-US" sz="2000" dirty="0"/>
          </a:p>
          <a:p>
            <a:r>
              <a:rPr lang="en-US" sz="2000" dirty="0" smtClean="0"/>
              <a:t>Suzanne </a:t>
            </a:r>
            <a:r>
              <a:rPr lang="en-US" sz="2000" dirty="0" err="1" smtClean="0"/>
              <a:t>Passante</a:t>
            </a:r>
            <a:r>
              <a:rPr lang="en-US" sz="2000" dirty="0" smtClean="0"/>
              <a:t/>
            </a:r>
            <a:br>
              <a:rPr lang="en-US" sz="2000" dirty="0" smtClean="0"/>
            </a:br>
            <a:r>
              <a:rPr lang="en-US" sz="2000" dirty="0" smtClean="0"/>
              <a:t>Program Chair</a:t>
            </a:r>
          </a:p>
          <a:p>
            <a:endParaRPr lang="en-US" sz="2000" dirty="0" smtClean="0"/>
          </a:p>
          <a:p>
            <a:r>
              <a:rPr lang="en-US" sz="2000" dirty="0" smtClean="0"/>
              <a:t>Program Management &amp; Maintenance Strategies </a:t>
            </a:r>
            <a:r>
              <a:rPr lang="en-US" sz="2000" dirty="0"/>
              <a:t>(PMMS</a:t>
            </a:r>
            <a:r>
              <a:rPr lang="en-US" sz="2000" dirty="0" smtClean="0"/>
              <a:t>) SIG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Basics for SAP HANA</a:t>
            </a:r>
            <a:endParaRPr lang="en-US" dirty="0"/>
          </a:p>
        </p:txBody>
      </p:sp>
      <p:sp>
        <p:nvSpPr>
          <p:cNvPr id="4" name="Slide Number Placeholder 3"/>
          <p:cNvSpPr>
            <a:spLocks noGrp="1"/>
          </p:cNvSpPr>
          <p:nvPr>
            <p:ph type="sldNum" sz="quarter" idx="10"/>
          </p:nvPr>
        </p:nvSpPr>
        <p:spPr/>
        <p:txBody>
          <a:bodyPr/>
          <a:lstStyle/>
          <a:p>
            <a:pPr>
              <a:defRPr/>
            </a:pPr>
            <a:fld id="{0935C23C-186A-47BC-B633-CD41C6C58ED2}" type="slidenum">
              <a:rPr lang="en-US" smtClean="0"/>
              <a:pPr>
                <a:defRPr/>
              </a:pPr>
              <a:t>10</a:t>
            </a:fld>
            <a:endParaRPr lang="en-US"/>
          </a:p>
        </p:txBody>
      </p:sp>
      <p:pic>
        <p:nvPicPr>
          <p:cNvPr id="5"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rot="20015654">
            <a:off x="468684" y="1510843"/>
            <a:ext cx="1933575" cy="119062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441" y="4572000"/>
            <a:ext cx="1600200" cy="1184019"/>
          </a:xfrm>
          <a:prstGeom prst="rect">
            <a:avLst/>
          </a:prstGeom>
          <a:ln w="228600" cap="sq" cmpd="thickThin">
            <a:solidFill>
              <a:srgbClr val="000000"/>
            </a:solidFill>
            <a:prstDash val="solid"/>
            <a:miter lim="800000"/>
          </a:ln>
          <a:effectLst>
            <a:innerShdw blurRad="76200">
              <a:srgbClr val="000000"/>
            </a:innerShdw>
          </a:effectLst>
        </p:spPr>
      </p:pic>
      <p:pic>
        <p:nvPicPr>
          <p:cNvPr id="7"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733800" y="2743200"/>
            <a:ext cx="1724025" cy="1352550"/>
          </a:xfrm>
          <a:prstGeom prst="rect">
            <a:avLst/>
          </a:prstGeom>
          <a:noFill/>
          <a:ln>
            <a:no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264956">
            <a:off x="6227262" y="1711855"/>
            <a:ext cx="1923550" cy="1087754"/>
          </a:xfrm>
          <a:prstGeom prst="rect">
            <a:avLst/>
          </a:prstGeom>
          <a:ln w="19050">
            <a:solidFill>
              <a:schemeClr val="tx1"/>
            </a:solid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51793" y="4364523"/>
            <a:ext cx="1874488" cy="1598971"/>
          </a:xfrm>
          <a:prstGeom prst="rect">
            <a:avLst/>
          </a:prstGeom>
          <a:ln w="19050">
            <a:solidFill>
              <a:schemeClr val="tx1"/>
            </a:solidFill>
          </a:ln>
        </p:spPr>
      </p:pic>
    </p:spTree>
    <p:extLst>
      <p:ext uri="{BB962C8B-B14F-4D97-AF65-F5344CB8AC3E}">
        <p14:creationId xmlns:p14="http://schemas.microsoft.com/office/powerpoint/2010/main" val="2141765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220"/>
          </a:xfrm>
        </p:spPr>
        <p:txBody>
          <a:bodyPr/>
          <a:lstStyle/>
          <a:p>
            <a:r>
              <a:rPr lang="en-US" dirty="0"/>
              <a:t>Key Terminology</a:t>
            </a:r>
            <a:endParaRPr lang="en-US" dirty="0">
              <a:solidFill>
                <a:srgbClr val="0070C0"/>
              </a:solidFill>
            </a:endParaRPr>
          </a:p>
        </p:txBody>
      </p:sp>
      <p:sp>
        <p:nvSpPr>
          <p:cNvPr id="4" name="Content Placeholder 3"/>
          <p:cNvSpPr>
            <a:spLocks noGrp="1"/>
          </p:cNvSpPr>
          <p:nvPr>
            <p:ph sz="half" idx="2"/>
          </p:nvPr>
        </p:nvSpPr>
        <p:spPr>
          <a:xfrm>
            <a:off x="457200" y="1143000"/>
            <a:ext cx="4040188" cy="4983163"/>
          </a:xfrm>
        </p:spPr>
        <p:txBody>
          <a:bodyPr/>
          <a:lstStyle/>
          <a:p>
            <a:r>
              <a:rPr lang="en-US" sz="1100" b="1" dirty="0"/>
              <a:t>Aggregation:</a:t>
            </a:r>
            <a:r>
              <a:rPr lang="en-US" sz="1100" dirty="0"/>
              <a:t> To enable the calculation of key figures, the data from the </a:t>
            </a:r>
            <a:r>
              <a:rPr lang="en-US" sz="1100" dirty="0" smtClean="0"/>
              <a:t>info </a:t>
            </a:r>
            <a:r>
              <a:rPr lang="en-US" sz="1100" dirty="0"/>
              <a:t>p</a:t>
            </a:r>
            <a:r>
              <a:rPr lang="en-US" sz="1100" dirty="0" smtClean="0"/>
              <a:t>rovider </a:t>
            </a:r>
            <a:r>
              <a:rPr lang="en-US" sz="1100" dirty="0"/>
              <a:t>has to be aggregated to the detail level of the </a:t>
            </a:r>
            <a:r>
              <a:rPr lang="en-US" sz="1100" dirty="0" smtClean="0"/>
              <a:t>query, </a:t>
            </a:r>
            <a:r>
              <a:rPr lang="en-US" sz="1100" dirty="0"/>
              <a:t>and formulas may also need to be calculated. The system has to aggregate using multiple characteristics.				</a:t>
            </a:r>
          </a:p>
          <a:p>
            <a:r>
              <a:rPr lang="en-US" sz="1100" b="1" dirty="0"/>
              <a:t>BICS:</a:t>
            </a:r>
            <a:r>
              <a:rPr lang="en-US" sz="1100" dirty="0"/>
              <a:t> Business Intelligence Consumer Services (BICS) is SAP's proprietary interface for queries. </a:t>
            </a:r>
          </a:p>
          <a:p>
            <a:pPr marL="0" indent="0">
              <a:buNone/>
            </a:pPr>
            <a:r>
              <a:rPr lang="en-US" sz="1100" dirty="0"/>
              <a:t>	</a:t>
            </a:r>
          </a:p>
          <a:p>
            <a:r>
              <a:rPr lang="en-US" sz="1100" b="1" dirty="0" err="1" smtClean="0"/>
              <a:t>BusinessObjects</a:t>
            </a:r>
            <a:r>
              <a:rPr lang="en-US" sz="1100" dirty="0"/>
              <a:t>: </a:t>
            </a:r>
            <a:r>
              <a:rPr lang="en-US" sz="1100" dirty="0" smtClean="0"/>
              <a:t>One </a:t>
            </a:r>
            <a:r>
              <a:rPr lang="en-US" sz="1100" dirty="0"/>
              <a:t>can visualize </a:t>
            </a:r>
            <a:r>
              <a:rPr lang="en-US" sz="1100" dirty="0" smtClean="0"/>
              <a:t>SAP® </a:t>
            </a:r>
            <a:r>
              <a:rPr lang="en-US" sz="1100" dirty="0" err="1" smtClean="0"/>
              <a:t>BusinessObjects</a:t>
            </a:r>
            <a:r>
              <a:rPr lang="en-US" sz="1100" dirty="0" smtClean="0"/>
              <a:t>™ </a:t>
            </a:r>
            <a:r>
              <a:rPr lang="en-US" sz="1100" dirty="0"/>
              <a:t>as "black boxes" that encapsulate  data and business processes, thus hiding the details of the structure and implementation of the underlying data. 	</a:t>
            </a:r>
          </a:p>
          <a:p>
            <a:pPr marL="0" indent="0">
              <a:buNone/>
            </a:pPr>
            <a:r>
              <a:rPr lang="en-US" sz="1100" dirty="0"/>
              <a:t>		</a:t>
            </a:r>
          </a:p>
          <a:p>
            <a:r>
              <a:rPr lang="en-US" sz="1100" b="1" dirty="0" smtClean="0"/>
              <a:t>Business </a:t>
            </a:r>
            <a:r>
              <a:rPr lang="en-US" sz="1100" b="1" dirty="0"/>
              <a:t>Warehouse (BW</a:t>
            </a:r>
            <a:r>
              <a:rPr lang="en-US" sz="1100" b="1" dirty="0" smtClean="0"/>
              <a:t>): </a:t>
            </a:r>
            <a:r>
              <a:rPr lang="en-US" sz="1100" dirty="0"/>
              <a:t>SAP BW provides standard  application data for program usage over various systems. </a:t>
            </a:r>
          </a:p>
          <a:p>
            <a:endParaRPr lang="en-US" sz="1100" dirty="0"/>
          </a:p>
          <a:p>
            <a:r>
              <a:rPr lang="en-US" sz="1100" b="1" dirty="0"/>
              <a:t>Compression: </a:t>
            </a:r>
            <a:r>
              <a:rPr lang="en-US" sz="1100" dirty="0"/>
              <a:t>Compression features help reduce space requirement dramatically, resulting in lower storage cost and improved </a:t>
            </a:r>
            <a:r>
              <a:rPr lang="en-US" sz="1100" dirty="0" smtClean="0"/>
              <a:t>input </a:t>
            </a:r>
            <a:r>
              <a:rPr lang="en-US" sz="1100" dirty="0"/>
              <a:t>and </a:t>
            </a:r>
            <a:r>
              <a:rPr lang="en-US" sz="1100" dirty="0" smtClean="0"/>
              <a:t>output </a:t>
            </a:r>
            <a:r>
              <a:rPr lang="en-US" sz="1100" dirty="0"/>
              <a:t>performance. 				</a:t>
            </a:r>
          </a:p>
          <a:p>
            <a:r>
              <a:rPr lang="en-US" sz="1100" b="1" dirty="0"/>
              <a:t>Data Stripping</a:t>
            </a:r>
            <a:r>
              <a:rPr lang="en-US" sz="1100" dirty="0"/>
              <a:t>: Technique of segmenting logically sequential data, such as a file, in a way that accesses of sequential segments are made to different physical storage devices. Striping is useful when a processing device requests access to data more quickly than a storage device can provide access.				</a:t>
            </a:r>
          </a:p>
          <a:p>
            <a:endParaRPr lang="en-US" dirty="0"/>
          </a:p>
        </p:txBody>
      </p:sp>
      <p:sp>
        <p:nvSpPr>
          <p:cNvPr id="6" name="Content Placeholder 5"/>
          <p:cNvSpPr>
            <a:spLocks noGrp="1"/>
          </p:cNvSpPr>
          <p:nvPr>
            <p:ph sz="quarter" idx="4"/>
          </p:nvPr>
        </p:nvSpPr>
        <p:spPr>
          <a:xfrm>
            <a:off x="4645025" y="1143000"/>
            <a:ext cx="4041775" cy="4983163"/>
          </a:xfrm>
        </p:spPr>
        <p:txBody>
          <a:bodyPr/>
          <a:lstStyle/>
          <a:p>
            <a:pPr lvl="0">
              <a:lnSpc>
                <a:spcPct val="120000"/>
              </a:lnSpc>
            </a:pPr>
            <a:r>
              <a:rPr lang="en-US" sz="1100" b="1" dirty="0"/>
              <a:t>In Memory Computing Engine (IMCE</a:t>
            </a:r>
            <a:r>
              <a:rPr lang="en-US" sz="1100" dirty="0"/>
              <a:t>): The heart of Hana solution is the In-memory Computing Engine (IMCE) allowing to create and perform accelerated calculations on data.</a:t>
            </a:r>
          </a:p>
          <a:p>
            <a:pPr marL="0" lvl="0" indent="0">
              <a:lnSpc>
                <a:spcPct val="120000"/>
              </a:lnSpc>
              <a:buNone/>
            </a:pPr>
            <a:r>
              <a:rPr lang="en-US" sz="1100" dirty="0"/>
              <a:t>			</a:t>
            </a:r>
          </a:p>
          <a:p>
            <a:pPr lvl="0">
              <a:lnSpc>
                <a:spcPct val="120000"/>
              </a:lnSpc>
            </a:pPr>
            <a:r>
              <a:rPr lang="en-US" sz="1100" b="1" dirty="0" smtClean="0"/>
              <a:t>Multi-Dimensional Expressions (MDX):</a:t>
            </a:r>
            <a:r>
              <a:rPr lang="en-US" sz="1100" dirty="0" smtClean="0"/>
              <a:t> MDX is </a:t>
            </a:r>
            <a:r>
              <a:rPr lang="en-US" sz="1100" dirty="0"/>
              <a:t>a language developed by Microsoft for queries using multi-dimensional data.</a:t>
            </a:r>
          </a:p>
          <a:p>
            <a:pPr marL="0" indent="0">
              <a:lnSpc>
                <a:spcPct val="120000"/>
              </a:lnSpc>
              <a:buNone/>
            </a:pPr>
            <a:r>
              <a:rPr lang="en-US" sz="1100" dirty="0"/>
              <a:t>		</a:t>
            </a:r>
          </a:p>
          <a:p>
            <a:pPr lvl="0">
              <a:lnSpc>
                <a:spcPct val="120000"/>
              </a:lnSpc>
            </a:pPr>
            <a:r>
              <a:rPr lang="en-US" sz="1100" b="1" dirty="0" smtClean="0"/>
              <a:t>Online Analytical Processing (OLAP):</a:t>
            </a:r>
            <a:r>
              <a:rPr lang="en-US" sz="1100" dirty="0" smtClean="0"/>
              <a:t> OLAP </a:t>
            </a:r>
            <a:r>
              <a:rPr lang="en-US" sz="1100" dirty="0"/>
              <a:t>makes  multi-dimensionally formatted data available using special interfaces. </a:t>
            </a:r>
          </a:p>
          <a:p>
            <a:pPr marL="0" indent="0">
              <a:lnSpc>
                <a:spcPct val="120000"/>
              </a:lnSpc>
              <a:buNone/>
            </a:pPr>
            <a:r>
              <a:rPr lang="en-US" sz="1100" dirty="0"/>
              <a:t>				</a:t>
            </a:r>
          </a:p>
          <a:p>
            <a:pPr lvl="0">
              <a:lnSpc>
                <a:spcPct val="120000"/>
              </a:lnSpc>
            </a:pPr>
            <a:r>
              <a:rPr lang="en-US" sz="1100" b="1" dirty="0"/>
              <a:t>Partitioning:</a:t>
            </a:r>
            <a:r>
              <a:rPr lang="en-US" sz="1100" dirty="0"/>
              <a:t> You use partitioning to split the total dataset for an </a:t>
            </a:r>
            <a:r>
              <a:rPr lang="en-US" sz="1100" dirty="0" smtClean="0"/>
              <a:t>info </a:t>
            </a:r>
            <a:r>
              <a:rPr lang="en-US" sz="1100" dirty="0"/>
              <a:t>p</a:t>
            </a:r>
            <a:r>
              <a:rPr lang="en-US" sz="1100" dirty="0" smtClean="0"/>
              <a:t>rovider </a:t>
            </a:r>
            <a:r>
              <a:rPr lang="en-US" sz="1100" dirty="0"/>
              <a:t>into </a:t>
            </a:r>
            <a:r>
              <a:rPr lang="en-US" sz="1100" dirty="0" smtClean="0"/>
              <a:t>several </a:t>
            </a:r>
            <a:r>
              <a:rPr lang="en-US" sz="1100" dirty="0"/>
              <a:t>smaller, physically independent and redundancy-free units. This separation improves system performance.</a:t>
            </a:r>
          </a:p>
          <a:p>
            <a:pPr marL="0" indent="0">
              <a:lnSpc>
                <a:spcPct val="120000"/>
              </a:lnSpc>
              <a:buNone/>
            </a:pPr>
            <a:r>
              <a:rPr lang="en-US" sz="1100" dirty="0"/>
              <a:t>			</a:t>
            </a:r>
          </a:p>
          <a:p>
            <a:pPr lvl="0">
              <a:lnSpc>
                <a:spcPct val="120000"/>
              </a:lnSpc>
            </a:pPr>
            <a:r>
              <a:rPr lang="en-US" sz="1100" b="1" dirty="0" smtClean="0"/>
              <a:t>Structured </a:t>
            </a:r>
            <a:r>
              <a:rPr lang="en-US" sz="1100" b="1" dirty="0"/>
              <a:t>Query Language (SQL</a:t>
            </a:r>
            <a:r>
              <a:rPr lang="en-US" sz="1100" b="1" dirty="0" smtClean="0"/>
              <a:t>): </a:t>
            </a:r>
            <a:r>
              <a:rPr lang="en-US" sz="1100" dirty="0" smtClean="0"/>
              <a:t>SQL </a:t>
            </a:r>
            <a:r>
              <a:rPr lang="en-US" sz="1100" dirty="0"/>
              <a:t>is a special-purpose programming language designed for managing data. 			</a:t>
            </a:r>
          </a:p>
          <a:p>
            <a:endParaRPr lang="en-US" sz="1100" dirty="0"/>
          </a:p>
        </p:txBody>
      </p:sp>
      <p:sp>
        <p:nvSpPr>
          <p:cNvPr id="7" name="Slide Number Placeholder 6"/>
          <p:cNvSpPr>
            <a:spLocks noGrp="1"/>
          </p:cNvSpPr>
          <p:nvPr>
            <p:ph type="sldNum" sz="quarter" idx="10"/>
          </p:nvPr>
        </p:nvSpPr>
        <p:spPr/>
        <p:txBody>
          <a:bodyPr/>
          <a:lstStyle/>
          <a:p>
            <a:pPr>
              <a:defRPr/>
            </a:pPr>
            <a:fld id="{16A20DD2-B3E6-4FBF-A0DF-B052FB7B131E}" type="slidenum">
              <a:rPr lang="en-US" smtClean="0">
                <a:solidFill>
                  <a:srgbClr val="FFFFFF"/>
                </a:solidFill>
              </a:rPr>
              <a:pPr>
                <a:defRPr/>
              </a:pPr>
              <a:t>11</a:t>
            </a:fld>
            <a:endParaRPr lang="en-US" dirty="0">
              <a:solidFill>
                <a:srgbClr val="FFFFFF"/>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972759">
            <a:off x="6438527" y="5542349"/>
            <a:ext cx="1177004" cy="928463"/>
          </a:xfrm>
          <a:prstGeom prst="rect">
            <a:avLst/>
          </a:prstGeom>
          <a:ln w="3175">
            <a:noFill/>
          </a:ln>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50989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220"/>
          </a:xfrm>
        </p:spPr>
        <p:txBody>
          <a:bodyPr/>
          <a:lstStyle/>
          <a:p>
            <a:r>
              <a:rPr lang="en-US" dirty="0" smtClean="0"/>
              <a:t>HANA Architecture</a:t>
            </a:r>
            <a:endParaRPr lang="en-US" dirty="0"/>
          </a:p>
        </p:txBody>
      </p:sp>
      <p:sp>
        <p:nvSpPr>
          <p:cNvPr id="7" name="Slide Number Placeholder 6"/>
          <p:cNvSpPr>
            <a:spLocks noGrp="1"/>
          </p:cNvSpPr>
          <p:nvPr>
            <p:ph type="sldNum" sz="quarter" idx="10"/>
          </p:nvPr>
        </p:nvSpPr>
        <p:spPr/>
        <p:txBody>
          <a:bodyPr/>
          <a:lstStyle/>
          <a:p>
            <a:pPr>
              <a:defRPr/>
            </a:pPr>
            <a:fld id="{16A20DD2-B3E6-4FBF-A0DF-B052FB7B131E}" type="slidenum">
              <a:rPr lang="en-US" smtClean="0"/>
              <a:pPr>
                <a:defRPr/>
              </a:pPr>
              <a:t>12</a:t>
            </a:fld>
            <a:endParaRPr lang="en-US"/>
          </a:p>
        </p:txBody>
      </p:sp>
      <p:pic>
        <p:nvPicPr>
          <p:cNvPr id="11" name="Picture 23"/>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831876" y="1143000"/>
            <a:ext cx="7632647"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696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220"/>
          </a:xfrm>
        </p:spPr>
        <p:txBody>
          <a:bodyPr/>
          <a:lstStyle/>
          <a:p>
            <a:r>
              <a:rPr lang="en-US" dirty="0" smtClean="0"/>
              <a:t>The “Heart” of SAP HANA</a:t>
            </a:r>
            <a:endParaRPr lang="en-US" dirty="0"/>
          </a:p>
        </p:txBody>
      </p:sp>
      <p:sp>
        <p:nvSpPr>
          <p:cNvPr id="7" name="Slide Number Placeholder 6"/>
          <p:cNvSpPr>
            <a:spLocks noGrp="1"/>
          </p:cNvSpPr>
          <p:nvPr>
            <p:ph type="sldNum" sz="quarter" idx="10"/>
          </p:nvPr>
        </p:nvSpPr>
        <p:spPr/>
        <p:txBody>
          <a:bodyPr/>
          <a:lstStyle/>
          <a:p>
            <a:pPr>
              <a:defRPr/>
            </a:pPr>
            <a:fld id="{16A20DD2-B3E6-4FBF-A0DF-B052FB7B131E}" type="slidenum">
              <a:rPr lang="en-US" smtClean="0"/>
              <a:pPr>
                <a:defRPr/>
              </a:pPr>
              <a:t>13</a:t>
            </a:fld>
            <a:endParaRPr lang="en-US"/>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410200" y="762000"/>
            <a:ext cx="1135529" cy="914400"/>
          </a:xfrm>
          <a:prstGeom prst="rect">
            <a:avLst/>
          </a:prstGeom>
          <a:effectLst>
            <a:glow rad="228600">
              <a:schemeClr val="accent6">
                <a:satMod val="175000"/>
                <a:alpha val="40000"/>
              </a:schemeClr>
            </a:glow>
          </a:effectLst>
        </p:spPr>
      </p:pic>
      <p:pic>
        <p:nvPicPr>
          <p:cNvPr id="8" name="Picture 2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057400"/>
            <a:ext cx="3314700" cy="2190750"/>
          </a:xfrm>
          <a:prstGeom prst="rect">
            <a:avLst/>
          </a:prstGeom>
          <a:solidFill>
            <a:schemeClr val="tx1"/>
          </a:solidFill>
          <a:ln w="9525">
            <a:solidFill>
              <a:schemeClr val="tx1"/>
            </a:solidFill>
            <a:miter lim="800000"/>
            <a:headEnd/>
            <a:tailEnd/>
          </a:ln>
          <a:effectLst>
            <a:glow rad="228600">
              <a:schemeClr val="accent6">
                <a:satMod val="175000"/>
                <a:alpha val="40000"/>
              </a:schemeClr>
            </a:glow>
            <a:outerShdw dist="35921" dir="2700000" algn="ctr" rotWithShape="0">
              <a:schemeClr val="bg2"/>
            </a:outerShdw>
          </a:effectLst>
          <a:extLst/>
        </p:spPr>
      </p:pic>
      <p:pic>
        <p:nvPicPr>
          <p:cNvPr id="9"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796" y="4785360"/>
            <a:ext cx="3358923" cy="12192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800" y="2154282"/>
            <a:ext cx="4343400" cy="37338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227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220"/>
          </a:xfrm>
        </p:spPr>
        <p:txBody>
          <a:bodyPr/>
          <a:lstStyle/>
          <a:p>
            <a:r>
              <a:rPr lang="en-US" dirty="0" smtClean="0"/>
              <a:t>In-Memory Computing Engine (Simplified)</a:t>
            </a:r>
            <a:endParaRPr lang="en-US" dirty="0"/>
          </a:p>
        </p:txBody>
      </p:sp>
      <p:sp>
        <p:nvSpPr>
          <p:cNvPr id="7" name="Slide Number Placeholder 6"/>
          <p:cNvSpPr>
            <a:spLocks noGrp="1"/>
          </p:cNvSpPr>
          <p:nvPr>
            <p:ph type="sldNum" sz="quarter" idx="10"/>
          </p:nvPr>
        </p:nvSpPr>
        <p:spPr/>
        <p:txBody>
          <a:bodyPr/>
          <a:lstStyle/>
          <a:p>
            <a:pPr>
              <a:defRPr/>
            </a:pPr>
            <a:fld id="{16A20DD2-B3E6-4FBF-A0DF-B052FB7B131E}" type="slidenum">
              <a:rPr lang="en-US" smtClean="0"/>
              <a:pPr>
                <a:defRPr/>
              </a:pPr>
              <a:t>14</a:t>
            </a:fld>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066800"/>
            <a:ext cx="1568454" cy="1323975"/>
          </a:xfrm>
          <a:prstGeom prst="rect">
            <a:avLst/>
          </a:prstGeom>
        </p:spPr>
      </p:pic>
      <p:pic>
        <p:nvPicPr>
          <p:cNvPr id="12" name="Content Placeholder 3" descr="http://2.bp.blogspot.com/-8-hPScNs5Yw/T1VEvslvM8I/AAAAAAAAERI/T5_z3BwLnDY/s400/imce.png">
            <a:hlinkClick r:id="rId3"/>
          </p:cNvPr>
          <p:cNvPicPr>
            <a:picLocks noGrp="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438400" y="2438400"/>
            <a:ext cx="3810000" cy="3124200"/>
          </a:xfrm>
          <a:prstGeom prst="rect">
            <a:avLst/>
          </a:prstGeom>
          <a:solidFill>
            <a:schemeClr val="tx1"/>
          </a:solidFill>
          <a:ln w="6350">
            <a:solidFill>
              <a:schemeClr val="tx1"/>
            </a:solidFill>
          </a:ln>
        </p:spPr>
      </p:pic>
    </p:spTree>
    <p:extLst>
      <p:ext uri="{BB962C8B-B14F-4D97-AF65-F5344CB8AC3E}">
        <p14:creationId xmlns:p14="http://schemas.microsoft.com/office/powerpoint/2010/main" val="2297267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15</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5913437" cy="523220"/>
          </a:xfrm>
        </p:spPr>
        <p:txBody>
          <a:bodyPr/>
          <a:lstStyle/>
          <a:p>
            <a:r>
              <a:rPr lang="en-US" dirty="0" smtClean="0"/>
              <a:t>What is In-Memory?</a:t>
            </a:r>
          </a:p>
        </p:txBody>
      </p:sp>
      <p:sp>
        <p:nvSpPr>
          <p:cNvPr id="48131" name="Rectangle 3"/>
          <p:cNvSpPr>
            <a:spLocks noGrp="1" noChangeArrowheads="1"/>
          </p:cNvSpPr>
          <p:nvPr>
            <p:ph type="body" idx="1"/>
          </p:nvPr>
        </p:nvSpPr>
        <p:spPr>
          <a:xfrm>
            <a:off x="381000" y="1219200"/>
            <a:ext cx="8382000" cy="5181600"/>
          </a:xfrm>
        </p:spPr>
        <p:txBody>
          <a:bodyPr/>
          <a:lstStyle/>
          <a:p>
            <a:endParaRPr lang="en-US" dirty="0"/>
          </a:p>
          <a:p>
            <a:r>
              <a:rPr lang="en-US" dirty="0" smtClean="0"/>
              <a:t>In-memory means all the data is stored in the memory (RAM)</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There is no time wasted in loading the data from hard disk to RAM, or while processing, keeping some data in RAM and some data on disk temporarily</a:t>
            </a:r>
            <a:br>
              <a:rPr lang="en-US" dirty="0" smtClean="0"/>
            </a:br>
            <a:endParaRPr lang="en-US" dirty="0" smtClean="0"/>
          </a:p>
          <a:p>
            <a:r>
              <a:rPr lang="en-US" dirty="0" smtClean="0"/>
              <a:t>Everything is in-memory all the time, which gives the CPUs quick access to data for processing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2133600"/>
            <a:ext cx="1419225" cy="85126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2800" y="5279570"/>
            <a:ext cx="1600200" cy="1190353"/>
          </a:xfrm>
          <a:prstGeom prst="rect">
            <a:avLst/>
          </a:prstGeom>
        </p:spPr>
      </p:pic>
    </p:spTree>
    <p:extLst>
      <p:ext uri="{BB962C8B-B14F-4D97-AF65-F5344CB8AC3E}">
        <p14:creationId xmlns:p14="http://schemas.microsoft.com/office/powerpoint/2010/main" val="468483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220"/>
          </a:xfrm>
        </p:spPr>
        <p:txBody>
          <a:bodyPr/>
          <a:lstStyle/>
          <a:p>
            <a:r>
              <a:rPr lang="en-US" dirty="0" smtClean="0"/>
              <a:t>SAP HANA Column Storage Vs. Row-Based Storage</a:t>
            </a:r>
            <a:endParaRPr lang="en-US" dirty="0">
              <a:solidFill>
                <a:srgbClr val="0070C0"/>
              </a:solidFill>
            </a:endParaRPr>
          </a:p>
        </p:txBody>
      </p:sp>
      <p:sp>
        <p:nvSpPr>
          <p:cNvPr id="4" name="Content Placeholder 3"/>
          <p:cNvSpPr>
            <a:spLocks noGrp="1"/>
          </p:cNvSpPr>
          <p:nvPr>
            <p:ph sz="half" idx="2"/>
          </p:nvPr>
        </p:nvSpPr>
        <p:spPr>
          <a:xfrm>
            <a:off x="457200" y="1143000"/>
            <a:ext cx="4040188" cy="4983163"/>
          </a:xfrm>
        </p:spPr>
        <p:txBody>
          <a:bodyPr/>
          <a:lstStyle/>
          <a:p>
            <a:pPr marL="0" indent="0">
              <a:buNone/>
            </a:pPr>
            <a:r>
              <a:rPr lang="en-US" sz="1100" dirty="0"/>
              <a:t>		</a:t>
            </a:r>
          </a:p>
          <a:p>
            <a:endParaRPr lang="en-US" dirty="0"/>
          </a:p>
        </p:txBody>
      </p:sp>
      <p:sp>
        <p:nvSpPr>
          <p:cNvPr id="6" name="Content Placeholder 5"/>
          <p:cNvSpPr>
            <a:spLocks noGrp="1"/>
          </p:cNvSpPr>
          <p:nvPr>
            <p:ph sz="quarter" idx="4"/>
          </p:nvPr>
        </p:nvSpPr>
        <p:spPr>
          <a:xfrm>
            <a:off x="4645025" y="1143000"/>
            <a:ext cx="4041775" cy="5257800"/>
          </a:xfrm>
        </p:spPr>
        <p:txBody>
          <a:bodyPr/>
          <a:lstStyle/>
          <a:p>
            <a:pPr lvl="0">
              <a:lnSpc>
                <a:spcPct val="120000"/>
              </a:lnSpc>
            </a:pPr>
            <a:r>
              <a:rPr lang="en-US" sz="1600" dirty="0" smtClean="0"/>
              <a:t>Storing data in columns is not a new technology, but it has not been leveraged to its full potential, yet</a:t>
            </a:r>
            <a:br>
              <a:rPr lang="en-US" sz="1600" dirty="0" smtClean="0"/>
            </a:br>
            <a:endParaRPr lang="en-US" sz="1600" dirty="0" smtClean="0"/>
          </a:p>
          <a:p>
            <a:pPr lvl="0">
              <a:lnSpc>
                <a:spcPct val="120000"/>
              </a:lnSpc>
            </a:pPr>
            <a:r>
              <a:rPr lang="en-US" sz="1600" dirty="0" smtClean="0"/>
              <a:t>The columnar storage is read-optimized, that is, the read operations can be processed very fast. However, it’s not write-optimized, as new insert might lead to moving a lot of data to create a place for new data</a:t>
            </a:r>
            <a:br>
              <a:rPr lang="en-US" sz="1600" dirty="0" smtClean="0"/>
            </a:br>
            <a:endParaRPr lang="en-US" sz="1600" dirty="0" smtClean="0"/>
          </a:p>
          <a:p>
            <a:pPr lvl="0">
              <a:lnSpc>
                <a:spcPct val="120000"/>
              </a:lnSpc>
            </a:pPr>
            <a:r>
              <a:rPr lang="en-US" sz="1600" dirty="0" smtClean="0"/>
              <a:t>HANA handles this well with delta merge. The columnar storage performs very well while reading and the write operations are taken care of by the In-Memory Computing Engine (IMCE) in some other ways</a:t>
            </a:r>
            <a:r>
              <a:rPr lang="en-US" sz="1600" dirty="0"/>
              <a:t>			</a:t>
            </a:r>
          </a:p>
          <a:p>
            <a:endParaRPr lang="en-US" sz="1100" dirty="0"/>
          </a:p>
        </p:txBody>
      </p:sp>
      <p:sp>
        <p:nvSpPr>
          <p:cNvPr id="7" name="Slide Number Placeholder 6"/>
          <p:cNvSpPr>
            <a:spLocks noGrp="1"/>
          </p:cNvSpPr>
          <p:nvPr>
            <p:ph type="sldNum" sz="quarter" idx="10"/>
          </p:nvPr>
        </p:nvSpPr>
        <p:spPr/>
        <p:txBody>
          <a:bodyPr/>
          <a:lstStyle/>
          <a:p>
            <a:pPr>
              <a:defRPr/>
            </a:pPr>
            <a:fld id="{16A20DD2-B3E6-4FBF-A0DF-B052FB7B131E}" type="slidenum">
              <a:rPr lang="en-US" smtClean="0">
                <a:solidFill>
                  <a:srgbClr val="FFFFFF"/>
                </a:solidFill>
              </a:rPr>
              <a:pPr>
                <a:defRPr/>
              </a:pPr>
              <a:t>16</a:t>
            </a:fld>
            <a:endParaRPr lang="en-US" dirty="0">
              <a:solidFill>
                <a:srgbClr val="FFFFFF"/>
              </a:solidFill>
            </a:endParaRPr>
          </a:p>
        </p:txBody>
      </p:sp>
      <p:pic>
        <p:nvPicPr>
          <p:cNvPr id="10" name="Content Placeholder 3" descr="http://3.bp.blogspot.com/-OoIKo2Q4mAQ/T1VdmASgqQI/AAAAAAAAERQ/v1SDHFW_1ag/s640/RowVsColumn.png">
            <a:hlinkClick r:id="rId2"/>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381000" y="1295400"/>
            <a:ext cx="4114800" cy="5105400"/>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583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220"/>
          </a:xfrm>
        </p:spPr>
        <p:txBody>
          <a:bodyPr/>
          <a:lstStyle/>
          <a:p>
            <a:r>
              <a:rPr lang="en-US" dirty="0" smtClean="0"/>
              <a:t>Column Storage Opportunities</a:t>
            </a:r>
            <a:endParaRPr lang="en-US" dirty="0">
              <a:solidFill>
                <a:srgbClr val="0070C0"/>
              </a:solidFill>
            </a:endParaRPr>
          </a:p>
        </p:txBody>
      </p:sp>
      <p:sp>
        <p:nvSpPr>
          <p:cNvPr id="4" name="Content Placeholder 3"/>
          <p:cNvSpPr>
            <a:spLocks noGrp="1"/>
          </p:cNvSpPr>
          <p:nvPr>
            <p:ph sz="half" idx="2"/>
          </p:nvPr>
        </p:nvSpPr>
        <p:spPr>
          <a:xfrm>
            <a:off x="457200" y="1143000"/>
            <a:ext cx="4040188" cy="4983163"/>
          </a:xfrm>
        </p:spPr>
        <p:txBody>
          <a:bodyPr/>
          <a:lstStyle/>
          <a:p>
            <a:pPr marL="0" indent="0">
              <a:buNone/>
            </a:pPr>
            <a:r>
              <a:rPr lang="en-US" sz="1100" dirty="0"/>
              <a:t>		</a:t>
            </a:r>
          </a:p>
          <a:p>
            <a:endParaRPr lang="en-US" dirty="0"/>
          </a:p>
        </p:txBody>
      </p:sp>
      <p:sp>
        <p:nvSpPr>
          <p:cNvPr id="6" name="Content Placeholder 5"/>
          <p:cNvSpPr>
            <a:spLocks noGrp="1"/>
          </p:cNvSpPr>
          <p:nvPr>
            <p:ph sz="quarter" idx="4"/>
          </p:nvPr>
        </p:nvSpPr>
        <p:spPr>
          <a:xfrm>
            <a:off x="4645025" y="990600"/>
            <a:ext cx="4041775" cy="5410200"/>
          </a:xfrm>
        </p:spPr>
        <p:txBody>
          <a:bodyPr/>
          <a:lstStyle/>
          <a:p>
            <a:pPr lvl="0"/>
            <a:r>
              <a:rPr lang="en-US" sz="1500" b="1" dirty="0"/>
              <a:t>Compression:</a:t>
            </a:r>
            <a:r>
              <a:rPr lang="en-US" sz="1500" dirty="0"/>
              <a:t> As the data written next to each other is of same type, there is no need to write the same values again and </a:t>
            </a:r>
            <a:r>
              <a:rPr lang="en-US" sz="1500" dirty="0" smtClean="0"/>
              <a:t>again </a:t>
            </a:r>
            <a:endParaRPr lang="en-US" sz="1500" b="1" dirty="0"/>
          </a:p>
          <a:p>
            <a:pPr lvl="0"/>
            <a:endParaRPr lang="en-US" sz="1500" b="1" dirty="0"/>
          </a:p>
          <a:p>
            <a:pPr lvl="0"/>
            <a:r>
              <a:rPr lang="en-US" sz="1500" b="1" dirty="0"/>
              <a:t>Partitioning:</a:t>
            </a:r>
            <a:r>
              <a:rPr lang="en-US" sz="1500" dirty="0"/>
              <a:t> HANA supports two types of partitioning. </a:t>
            </a:r>
            <a:r>
              <a:rPr lang="en-US" sz="1500" dirty="0" smtClean="0"/>
              <a:t>A </a:t>
            </a:r>
            <a:r>
              <a:rPr lang="en-US" sz="1500" dirty="0"/>
              <a:t>single column can be partitioned to many HANA </a:t>
            </a:r>
            <a:r>
              <a:rPr lang="en-US" sz="1500" dirty="0" smtClean="0"/>
              <a:t>servers, </a:t>
            </a:r>
            <a:r>
              <a:rPr lang="en-US" sz="1500" dirty="0"/>
              <a:t>and different columns of a table can be partitioned in different HANA servers. Columnar storage easily enables this </a:t>
            </a:r>
            <a:r>
              <a:rPr lang="en-US" sz="1500" dirty="0" smtClean="0"/>
              <a:t>partitioning </a:t>
            </a:r>
            <a:endParaRPr lang="en-US" sz="1500" dirty="0"/>
          </a:p>
          <a:p>
            <a:pPr lvl="1"/>
            <a:endParaRPr lang="en-US" sz="1500" dirty="0"/>
          </a:p>
          <a:p>
            <a:pPr lvl="0"/>
            <a:r>
              <a:rPr lang="en-US" sz="1500" b="1" dirty="0"/>
              <a:t>Data stripping</a:t>
            </a:r>
            <a:r>
              <a:rPr lang="en-US" sz="1500" dirty="0"/>
              <a:t>: </a:t>
            </a:r>
            <a:r>
              <a:rPr lang="en-US" sz="1500" dirty="0" smtClean="0"/>
              <a:t>When querying a table, there </a:t>
            </a:r>
            <a:r>
              <a:rPr lang="en-US" sz="1500" dirty="0"/>
              <a:t>are often times </a:t>
            </a:r>
            <a:r>
              <a:rPr lang="en-US" sz="1500" dirty="0" smtClean="0"/>
              <a:t>where a </a:t>
            </a:r>
            <a:r>
              <a:rPr lang="en-US" sz="1500" dirty="0"/>
              <a:t>lot of columns are not </a:t>
            </a:r>
            <a:r>
              <a:rPr lang="en-US" sz="1500" dirty="0" smtClean="0"/>
              <a:t>used</a:t>
            </a:r>
            <a:endParaRPr lang="en-US" sz="1500" b="1" dirty="0"/>
          </a:p>
          <a:p>
            <a:pPr lvl="0"/>
            <a:endParaRPr lang="en-US" sz="1500" b="1" dirty="0"/>
          </a:p>
          <a:p>
            <a:pPr lvl="0"/>
            <a:r>
              <a:rPr lang="en-US" sz="1500" b="1" dirty="0"/>
              <a:t>Parallel Processing:</a:t>
            </a:r>
            <a:r>
              <a:rPr lang="en-US" sz="1500" dirty="0"/>
              <a:t> It is always </a:t>
            </a:r>
            <a:r>
              <a:rPr lang="en-US" sz="1500" dirty="0" smtClean="0"/>
              <a:t>performance-critical </a:t>
            </a:r>
            <a:r>
              <a:rPr lang="en-US" sz="1500" dirty="0"/>
              <a:t>to make full use of the resources available. With the current boost in the number of CPUs, the more work they can do in parallel, the better the </a:t>
            </a:r>
            <a:r>
              <a:rPr lang="en-US" sz="1500" dirty="0" smtClean="0"/>
              <a:t>performance</a:t>
            </a:r>
            <a:r>
              <a:rPr lang="en-US" sz="1500" dirty="0"/>
              <a:t>	</a:t>
            </a:r>
            <a:r>
              <a:rPr lang="en-US" sz="1600" dirty="0"/>
              <a:t>	</a:t>
            </a:r>
          </a:p>
          <a:p>
            <a:endParaRPr lang="en-US" sz="1100" dirty="0"/>
          </a:p>
        </p:txBody>
      </p:sp>
      <p:sp>
        <p:nvSpPr>
          <p:cNvPr id="7" name="Slide Number Placeholder 6"/>
          <p:cNvSpPr>
            <a:spLocks noGrp="1"/>
          </p:cNvSpPr>
          <p:nvPr>
            <p:ph type="sldNum" sz="quarter" idx="10"/>
          </p:nvPr>
        </p:nvSpPr>
        <p:spPr/>
        <p:txBody>
          <a:bodyPr/>
          <a:lstStyle/>
          <a:p>
            <a:pPr>
              <a:defRPr/>
            </a:pPr>
            <a:fld id="{16A20DD2-B3E6-4FBF-A0DF-B052FB7B131E}" type="slidenum">
              <a:rPr lang="en-US" smtClean="0">
                <a:solidFill>
                  <a:srgbClr val="FFFFFF"/>
                </a:solidFill>
              </a:rPr>
              <a:pPr>
                <a:defRPr/>
              </a:pPr>
              <a:t>17</a:t>
            </a:fld>
            <a:endParaRPr lang="en-US" dirty="0">
              <a:solidFill>
                <a:srgbClr val="FFFFFF"/>
              </a:solidFill>
            </a:endParaRPr>
          </a:p>
        </p:txBody>
      </p:sp>
      <p:pic>
        <p:nvPicPr>
          <p:cNvPr id="8"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1219200"/>
            <a:ext cx="3352799"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064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18</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5913437" cy="523220"/>
          </a:xfrm>
        </p:spPr>
        <p:txBody>
          <a:bodyPr/>
          <a:lstStyle/>
          <a:p>
            <a:r>
              <a:rPr lang="en-US" dirty="0" smtClean="0"/>
              <a:t>Multiple Engines</a:t>
            </a:r>
          </a:p>
        </p:txBody>
      </p:sp>
      <p:sp>
        <p:nvSpPr>
          <p:cNvPr id="48131" name="Rectangle 3"/>
          <p:cNvSpPr>
            <a:spLocks noGrp="1" noChangeArrowheads="1"/>
          </p:cNvSpPr>
          <p:nvPr>
            <p:ph type="body" idx="1"/>
          </p:nvPr>
        </p:nvSpPr>
        <p:spPr>
          <a:xfrm>
            <a:off x="381000" y="914400"/>
            <a:ext cx="8382000" cy="5486400"/>
          </a:xfrm>
        </p:spPr>
        <p:txBody>
          <a:bodyPr/>
          <a:lstStyle/>
          <a:p>
            <a:endParaRPr lang="en-US" dirty="0" smtClean="0"/>
          </a:p>
          <a:p>
            <a:endParaRPr lang="en-US" dirty="0"/>
          </a:p>
          <a:p>
            <a:pPr marL="0" indent="0">
              <a:buNone/>
            </a:pPr>
            <a:endParaRPr lang="en-US" dirty="0"/>
          </a:p>
          <a:p>
            <a:r>
              <a:rPr lang="en-US" dirty="0" smtClean="0"/>
              <a:t>HANA has multiple engines inside its computing engine for better performance</a:t>
            </a:r>
          </a:p>
          <a:p>
            <a:r>
              <a:rPr lang="en-US" dirty="0" smtClean="0"/>
              <a:t>HANA supports both SQL &amp; OLAP reporting tools; there are separate engines to perform operations respectively</a:t>
            </a:r>
          </a:p>
          <a:p>
            <a:pPr lvl="1"/>
            <a:r>
              <a:rPr lang="en-US" dirty="0" smtClean="0"/>
              <a:t>There is a separate calculation engine to do calculations. There is also a planning engine used for functional reporting. Above all sits something like a controller which breaks incoming requests into multiple pieces and sends sub queries to these engines. There are separate row and column engines to process operations between tables stored in rows and tables stored in column format</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206" y="914400"/>
            <a:ext cx="2276475" cy="1266825"/>
          </a:xfrm>
          <a:prstGeom prst="rect">
            <a:avLst/>
          </a:prstGeom>
        </p:spPr>
      </p:pic>
    </p:spTree>
    <p:extLst>
      <p:ext uri="{BB962C8B-B14F-4D97-AF65-F5344CB8AC3E}">
        <p14:creationId xmlns:p14="http://schemas.microsoft.com/office/powerpoint/2010/main" val="953107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19</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5913437" cy="523220"/>
          </a:xfrm>
        </p:spPr>
        <p:txBody>
          <a:bodyPr/>
          <a:lstStyle/>
          <a:p>
            <a:r>
              <a:rPr lang="en-US" dirty="0" smtClean="0"/>
              <a:t>What is Ad Hoc Analysis?</a:t>
            </a:r>
          </a:p>
        </p:txBody>
      </p:sp>
      <p:sp>
        <p:nvSpPr>
          <p:cNvPr id="48131" name="Rectangle 3"/>
          <p:cNvSpPr>
            <a:spLocks noGrp="1" noChangeArrowheads="1"/>
          </p:cNvSpPr>
          <p:nvPr>
            <p:ph type="body" idx="1"/>
          </p:nvPr>
        </p:nvSpPr>
        <p:spPr>
          <a:xfrm>
            <a:off x="381000" y="914400"/>
            <a:ext cx="8382000" cy="5486400"/>
          </a:xfrm>
        </p:spPr>
        <p:txBody>
          <a:bodyPr/>
          <a:lstStyle/>
          <a:p>
            <a:r>
              <a:rPr lang="en-US" dirty="0" smtClean="0"/>
              <a:t>In traditional data warehouses, such as SAP BW, a lot of pre-aggregation is done for quick results</a:t>
            </a:r>
            <a:br>
              <a:rPr lang="en-US" dirty="0" smtClean="0"/>
            </a:br>
            <a:endParaRPr lang="en-US" dirty="0" smtClean="0"/>
          </a:p>
          <a:p>
            <a:r>
              <a:rPr lang="en-US" dirty="0" smtClean="0"/>
              <a:t>The IT administrator decides which information might be needed for analysis and prepares the result for the end users</a:t>
            </a:r>
            <a:br>
              <a:rPr lang="en-US" dirty="0" smtClean="0"/>
            </a:br>
            <a:endParaRPr lang="en-US" dirty="0" smtClean="0"/>
          </a:p>
          <a:p>
            <a:r>
              <a:rPr lang="en-US" dirty="0" smtClean="0"/>
              <a:t>Results in fast performance but the end user has no flexibility</a:t>
            </a:r>
            <a:br>
              <a:rPr lang="en-US" dirty="0" smtClean="0"/>
            </a:br>
            <a:endParaRPr lang="en-US" dirty="0" smtClean="0"/>
          </a:p>
          <a:p>
            <a:r>
              <a:rPr lang="en-US" dirty="0" smtClean="0"/>
              <a:t>With SAP HANA and its speedy engine, no pre-aggregation is required. The user can perform any kind of operation in reports and does not have to wait hours to get the data ready for analysis in real time.</a:t>
            </a:r>
            <a:endParaRPr lang="en-US" dirty="0"/>
          </a:p>
        </p:txBody>
      </p:sp>
    </p:spTree>
    <p:extLst>
      <p:ext uri="{BB962C8B-B14F-4D97-AF65-F5344CB8AC3E}">
        <p14:creationId xmlns:p14="http://schemas.microsoft.com/office/powerpoint/2010/main" val="3770939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63704C1A-0C87-4FD8-B95E-8FA63206E115}" type="slidenum">
              <a:rPr lang="en-US" sz="900" smtClean="0">
                <a:solidFill>
                  <a:schemeClr val="bg1"/>
                </a:solidFill>
              </a:rPr>
              <a:pPr/>
              <a:t>2</a:t>
            </a:fld>
            <a:endParaRPr lang="en-US" sz="900" smtClean="0">
              <a:solidFill>
                <a:schemeClr val="bg1"/>
              </a:solidFill>
            </a:endParaRPr>
          </a:p>
        </p:txBody>
      </p:sp>
      <p:sp>
        <p:nvSpPr>
          <p:cNvPr id="41986" name="Rectangle 2"/>
          <p:cNvSpPr>
            <a:spLocks noGrp="1" noChangeAspect="1" noChangeArrowheads="1"/>
          </p:cNvSpPr>
          <p:nvPr>
            <p:ph type="title"/>
          </p:nvPr>
        </p:nvSpPr>
        <p:spPr>
          <a:xfrm>
            <a:off x="411162" y="276225"/>
            <a:ext cx="7742237" cy="523220"/>
          </a:xfrm>
        </p:spPr>
        <p:txBody>
          <a:bodyPr/>
          <a:lstStyle/>
          <a:p>
            <a:r>
              <a:rPr lang="en-US" dirty="0" smtClean="0"/>
              <a:t>Key Learning Points for SAP HANA®</a:t>
            </a:r>
          </a:p>
        </p:txBody>
      </p:sp>
      <p:sp>
        <p:nvSpPr>
          <p:cNvPr id="41987" name="Rectangle 3"/>
          <p:cNvSpPr>
            <a:spLocks noGrp="1" noChangeArrowheads="1"/>
          </p:cNvSpPr>
          <p:nvPr>
            <p:ph type="body" idx="1"/>
          </p:nvPr>
        </p:nvSpPr>
        <p:spPr/>
        <p:txBody>
          <a:bodyPr/>
          <a:lstStyle/>
          <a:p>
            <a:pPr marL="0" indent="0">
              <a:buNone/>
            </a:pPr>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71600"/>
            <a:ext cx="1519360" cy="1454823"/>
          </a:xfrm>
          <a:prstGeom prst="rect">
            <a:avLst/>
          </a:prstGeom>
          <a:ln w="3175">
            <a:solidFill>
              <a:schemeClr val="tx1"/>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000" y="1393371"/>
            <a:ext cx="1519360" cy="1433052"/>
          </a:xfrm>
          <a:prstGeom prst="rect">
            <a:avLst/>
          </a:prstGeom>
          <a:ln w="3175">
            <a:solidFill>
              <a:schemeClr val="tx1"/>
            </a:solidFill>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8737" y="2799806"/>
            <a:ext cx="3276600" cy="2133600"/>
          </a:xfrm>
          <a:prstGeom prst="rect">
            <a:avLst/>
          </a:prstGeom>
          <a:effectLst>
            <a:glow rad="228600">
              <a:srgbClr val="FF6600">
                <a:alpha val="40000"/>
              </a:srgbClr>
            </a:glow>
          </a:effectLst>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000" y="4953000"/>
            <a:ext cx="1519360" cy="1468509"/>
          </a:xfrm>
          <a:prstGeom prst="rect">
            <a:avLst/>
          </a:prstGeom>
          <a:ln w="3175">
            <a:solidFill>
              <a:schemeClr val="tx1"/>
            </a:solidFill>
          </a:ln>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39000" y="5105401"/>
            <a:ext cx="1518271" cy="13161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20</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8504237" cy="892552"/>
          </a:xfrm>
        </p:spPr>
        <p:txBody>
          <a:bodyPr/>
          <a:lstStyle/>
          <a:p>
            <a:r>
              <a:rPr lang="en-US" dirty="0" smtClean="0"/>
              <a:t>Where Can I Use SAP HANA?</a:t>
            </a:r>
            <a:br>
              <a:rPr lang="en-US" dirty="0" smtClean="0"/>
            </a:br>
            <a:r>
              <a:rPr lang="en-US" sz="2400" dirty="0" smtClean="0"/>
              <a:t>Anywhere there are large volumes of data</a:t>
            </a:r>
          </a:p>
        </p:txBody>
      </p:sp>
      <p:sp>
        <p:nvSpPr>
          <p:cNvPr id="48131" name="Rectangle 3"/>
          <p:cNvSpPr>
            <a:spLocks noGrp="1" noChangeArrowheads="1"/>
          </p:cNvSpPr>
          <p:nvPr>
            <p:ph type="body" idx="1"/>
          </p:nvPr>
        </p:nvSpPr>
        <p:spPr>
          <a:xfrm>
            <a:off x="381000" y="1143000"/>
            <a:ext cx="3962400" cy="5410200"/>
          </a:xfrm>
        </p:spPr>
        <p:txBody>
          <a:bodyPr/>
          <a:lstStyle/>
          <a:p>
            <a:r>
              <a:rPr lang="en-US" sz="1800" dirty="0"/>
              <a:t>Aerospace &amp; Defense</a:t>
            </a:r>
          </a:p>
          <a:p>
            <a:r>
              <a:rPr lang="en-US" sz="1800" dirty="0"/>
              <a:t>Automotive</a:t>
            </a:r>
          </a:p>
          <a:p>
            <a:r>
              <a:rPr lang="en-US" sz="1800" dirty="0"/>
              <a:t>Banking</a:t>
            </a:r>
          </a:p>
          <a:p>
            <a:r>
              <a:rPr lang="en-US" sz="1800" dirty="0"/>
              <a:t>Chemical</a:t>
            </a:r>
          </a:p>
          <a:p>
            <a:r>
              <a:rPr lang="en-US" sz="1800" dirty="0"/>
              <a:t>Consumer Products</a:t>
            </a:r>
          </a:p>
          <a:p>
            <a:r>
              <a:rPr lang="en-US" sz="1800" dirty="0"/>
              <a:t>Cross Industry</a:t>
            </a:r>
          </a:p>
          <a:p>
            <a:r>
              <a:rPr lang="en-US" sz="1800" dirty="0"/>
              <a:t>Customer Service</a:t>
            </a:r>
          </a:p>
          <a:p>
            <a:r>
              <a:rPr lang="en-US" sz="1800" b="1" dirty="0"/>
              <a:t>Finance</a:t>
            </a:r>
          </a:p>
          <a:p>
            <a:r>
              <a:rPr lang="en-US" sz="1800" dirty="0"/>
              <a:t>Healthcare</a:t>
            </a:r>
          </a:p>
          <a:p>
            <a:r>
              <a:rPr lang="en-US" sz="1800" dirty="0"/>
              <a:t>High Tech</a:t>
            </a:r>
          </a:p>
          <a:p>
            <a:r>
              <a:rPr lang="en-US" sz="1800" dirty="0"/>
              <a:t>Industrial Machinery &amp; Components</a:t>
            </a:r>
          </a:p>
          <a:p>
            <a:r>
              <a:rPr lang="en-US" sz="1800" dirty="0"/>
              <a:t>Insurance</a:t>
            </a:r>
          </a:p>
          <a:p>
            <a:r>
              <a:rPr lang="en-US" sz="1800" dirty="0"/>
              <a:t>Life Sciences</a:t>
            </a:r>
          </a:p>
          <a:p>
            <a:r>
              <a:rPr lang="en-US" sz="1800" dirty="0"/>
              <a:t>Manufacturing</a:t>
            </a:r>
          </a:p>
        </p:txBody>
      </p:sp>
      <p:sp>
        <p:nvSpPr>
          <p:cNvPr id="5" name="Rectangle 4"/>
          <p:cNvSpPr/>
          <p:nvPr/>
        </p:nvSpPr>
        <p:spPr>
          <a:xfrm>
            <a:off x="4267200" y="1203776"/>
            <a:ext cx="4572000" cy="5650778"/>
          </a:xfrm>
          <a:prstGeom prst="rect">
            <a:avLst/>
          </a:prstGeom>
        </p:spPr>
        <p:txBody>
          <a:bodyPr wrap="square">
            <a:spAutoFit/>
          </a:bodyPr>
          <a:lstStyle/>
          <a:p>
            <a:pPr marL="342900" lvl="0" indent="-342900">
              <a:spcBef>
                <a:spcPct val="20000"/>
              </a:spcBef>
              <a:buClr>
                <a:srgbClr val="00539F"/>
              </a:buClr>
              <a:buFont typeface="Wingdings" pitchFamily="2" charset="2"/>
              <a:buChar char="§"/>
            </a:pPr>
            <a:r>
              <a:rPr lang="en-US" sz="1800" b="1" kern="0" dirty="0">
                <a:solidFill>
                  <a:schemeClr val="tx1"/>
                </a:solidFill>
                <a:latin typeface="Gill Sans MT"/>
              </a:rPr>
              <a:t>Marketing</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Media</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Mill Products</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Mining</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Oil &amp; Gas</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Professional Services</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Public Sector</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Retail</a:t>
            </a:r>
          </a:p>
          <a:p>
            <a:pPr marL="342900" lvl="0" indent="-342900">
              <a:spcBef>
                <a:spcPct val="20000"/>
              </a:spcBef>
              <a:buClr>
                <a:srgbClr val="00539F"/>
              </a:buClr>
              <a:buFont typeface="Wingdings" pitchFamily="2" charset="2"/>
              <a:buChar char="§"/>
            </a:pPr>
            <a:r>
              <a:rPr lang="en-US" sz="1800" b="1" kern="0" dirty="0">
                <a:solidFill>
                  <a:schemeClr val="tx1"/>
                </a:solidFill>
                <a:latin typeface="Gill Sans MT"/>
              </a:rPr>
              <a:t>Sales</a:t>
            </a:r>
          </a:p>
          <a:p>
            <a:pPr marL="342900" lvl="0" indent="-342900">
              <a:spcBef>
                <a:spcPct val="20000"/>
              </a:spcBef>
              <a:buClr>
                <a:srgbClr val="00539F"/>
              </a:buClr>
              <a:buFont typeface="Wingdings" pitchFamily="2" charset="2"/>
              <a:buChar char="§"/>
            </a:pPr>
            <a:r>
              <a:rPr lang="en-US" sz="1800" b="1" kern="0" dirty="0">
                <a:solidFill>
                  <a:schemeClr val="tx1"/>
                </a:solidFill>
                <a:latin typeface="Gill Sans MT"/>
              </a:rPr>
              <a:t>Supply Chain</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Telecommunications</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Transportation</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Utilities</a:t>
            </a:r>
          </a:p>
          <a:p>
            <a:pPr marL="342900" lvl="0" indent="-342900">
              <a:spcBef>
                <a:spcPct val="20000"/>
              </a:spcBef>
              <a:buClr>
                <a:srgbClr val="00539F"/>
              </a:buClr>
              <a:buFont typeface="Wingdings" pitchFamily="2" charset="2"/>
              <a:buChar char="§"/>
            </a:pPr>
            <a:r>
              <a:rPr lang="en-US" sz="1800" kern="0" dirty="0">
                <a:solidFill>
                  <a:srgbClr val="000000"/>
                </a:solidFill>
                <a:latin typeface="Gill Sans MT"/>
              </a:rPr>
              <a:t>Wholesale </a:t>
            </a:r>
            <a:r>
              <a:rPr lang="en-US" sz="1800" kern="0" dirty="0" smtClean="0">
                <a:solidFill>
                  <a:srgbClr val="000000"/>
                </a:solidFill>
                <a:latin typeface="Gill Sans MT"/>
              </a:rPr>
              <a:t>Distribution</a:t>
            </a:r>
          </a:p>
          <a:p>
            <a:pPr lvl="0">
              <a:spcBef>
                <a:spcPct val="20000"/>
              </a:spcBef>
              <a:buClr>
                <a:srgbClr val="00539F"/>
              </a:buClr>
            </a:pPr>
            <a:endParaRPr lang="en-US" sz="1800" kern="0" dirty="0">
              <a:solidFill>
                <a:srgbClr val="000000"/>
              </a:solidFill>
              <a:latin typeface="Gill Sans MT"/>
            </a:endParaRPr>
          </a:p>
          <a:p>
            <a:pPr>
              <a:spcBef>
                <a:spcPct val="20000"/>
              </a:spcBef>
              <a:buClr>
                <a:srgbClr val="00539F"/>
              </a:buClr>
            </a:pPr>
            <a:r>
              <a:rPr lang="en-US" sz="1800" b="1" dirty="0">
                <a:solidFill>
                  <a:schemeClr val="tx1"/>
                </a:solidFill>
              </a:rPr>
              <a:t>Top Functional Areas of  Data Usage</a:t>
            </a:r>
          </a:p>
          <a:p>
            <a:pPr lvl="0">
              <a:spcBef>
                <a:spcPct val="20000"/>
              </a:spcBef>
              <a:buClr>
                <a:srgbClr val="00539F"/>
              </a:buClr>
            </a:pPr>
            <a:endParaRPr lang="en-US" sz="1600" kern="0" dirty="0">
              <a:solidFill>
                <a:schemeClr val="tx1"/>
              </a:solidFill>
              <a:latin typeface="Gill Sans M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59519">
            <a:off x="6781800" y="785047"/>
            <a:ext cx="1752601" cy="1447800"/>
          </a:xfrm>
          <a:prstGeom prst="rect">
            <a:avLst/>
          </a:prstGeom>
          <a:effectLst>
            <a:glow rad="228600">
              <a:srgbClr val="FF0000">
                <a:alpha val="40000"/>
              </a:srgbClr>
            </a:glow>
          </a:effectLst>
        </p:spPr>
      </p:pic>
    </p:spTree>
    <p:extLst>
      <p:ext uri="{BB962C8B-B14F-4D97-AF65-F5344CB8AC3E}">
        <p14:creationId xmlns:p14="http://schemas.microsoft.com/office/powerpoint/2010/main" val="3906270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21</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5913437" cy="523220"/>
          </a:xfrm>
        </p:spPr>
        <p:txBody>
          <a:bodyPr/>
          <a:lstStyle/>
          <a:p>
            <a:r>
              <a:rPr lang="en-US" dirty="0" smtClean="0"/>
              <a:t>Use Cases For Using SAP HANA</a:t>
            </a:r>
          </a:p>
        </p:txBody>
      </p:sp>
      <p:sp>
        <p:nvSpPr>
          <p:cNvPr id="48131" name="Rectangle 3"/>
          <p:cNvSpPr>
            <a:spLocks noGrp="1" noChangeArrowheads="1"/>
          </p:cNvSpPr>
          <p:nvPr>
            <p:ph type="body" idx="1"/>
          </p:nvPr>
        </p:nvSpPr>
        <p:spPr>
          <a:xfrm>
            <a:off x="381000" y="685800"/>
            <a:ext cx="8382000" cy="5943600"/>
          </a:xfrm>
        </p:spPr>
        <p:txBody>
          <a:bodyPr/>
          <a:lstStyle/>
          <a:p>
            <a:r>
              <a:rPr lang="en-US" sz="2000" dirty="0" smtClean="0"/>
              <a:t>Sales Reporting (CRM):</a:t>
            </a:r>
          </a:p>
          <a:p>
            <a:pPr lvl="1"/>
            <a:r>
              <a:rPr lang="en-US" sz="1600" dirty="0" smtClean="0"/>
              <a:t>Quickly identify top customers and products by channel – with real-time sales reporting. Improve order fulfillment rates and accelerate</a:t>
            </a:r>
          </a:p>
          <a:p>
            <a:pPr lvl="1"/>
            <a:r>
              <a:rPr lang="en-US" sz="1600" dirty="0" smtClean="0"/>
              <a:t>Key sales processes at the same time, with instant analysis of credit memo and billing list</a:t>
            </a:r>
            <a:endParaRPr lang="en-US" dirty="0" smtClean="0"/>
          </a:p>
          <a:p>
            <a:r>
              <a:rPr lang="en-US" sz="2000" dirty="0" smtClean="0"/>
              <a:t>Financial Reporting (FICO)</a:t>
            </a:r>
          </a:p>
          <a:p>
            <a:pPr lvl="1"/>
            <a:r>
              <a:rPr lang="en-US" sz="1600" dirty="0" smtClean="0"/>
              <a:t>Obtain immediate insights across your business – into revenue, accounts payable and receivable, open, and overdue items</a:t>
            </a:r>
          </a:p>
          <a:p>
            <a:pPr lvl="1"/>
            <a:r>
              <a:rPr lang="en-US" sz="1600" dirty="0" smtClean="0"/>
              <a:t>Top general ledger transaction and days sales outstanding (DSO). Make the right financial decisions, armed with real-time information</a:t>
            </a:r>
            <a:endParaRPr lang="en-US" sz="1800" dirty="0" smtClean="0"/>
          </a:p>
          <a:p>
            <a:r>
              <a:rPr lang="en-US" sz="2000" dirty="0" smtClean="0"/>
              <a:t>Shipping Reporting (LE-SHP)</a:t>
            </a:r>
            <a:endParaRPr lang="en-US" sz="2000" dirty="0"/>
          </a:p>
          <a:p>
            <a:pPr lvl="1"/>
            <a:r>
              <a:rPr lang="en-US" sz="1600" dirty="0" smtClean="0"/>
              <a:t>Rely on real-time shipping reporting for complete stock overview analysis. One can better plan/monitor outbound delivery</a:t>
            </a:r>
          </a:p>
          <a:p>
            <a:pPr lvl="1"/>
            <a:r>
              <a:rPr lang="en-US" sz="1600" dirty="0" smtClean="0"/>
              <a:t>Assess and optimize stock levels – with accurate information at one’s fingertips</a:t>
            </a:r>
          </a:p>
          <a:p>
            <a:r>
              <a:rPr lang="en-US" sz="2000" dirty="0" smtClean="0"/>
              <a:t>Purchasing Reporting (P2P/SRM)</a:t>
            </a:r>
          </a:p>
          <a:p>
            <a:pPr lvl="1"/>
            <a:r>
              <a:rPr lang="en-US" sz="1600" dirty="0" smtClean="0"/>
              <a:t>Gain timely insights into purchase orders, vendors, and the movement of goods – with real-time purchasing reporting</a:t>
            </a:r>
          </a:p>
          <a:p>
            <a:pPr lvl="1"/>
            <a:r>
              <a:rPr lang="en-US" sz="1600" dirty="0" smtClean="0"/>
              <a:t>Make better purchasing decisions based on a complete analysis of order history</a:t>
            </a:r>
          </a:p>
          <a:p>
            <a:r>
              <a:rPr lang="en-US" sz="2000" dirty="0" smtClean="0"/>
              <a:t>Master Data Reporting (DG/MDM)</a:t>
            </a:r>
          </a:p>
          <a:p>
            <a:pPr lvl="1"/>
            <a:r>
              <a:rPr lang="en-US" sz="1600" dirty="0" smtClean="0"/>
              <a:t>Obtain real-time reporting on main master data, including customer, vendor, and materials lists for improved productivity and accuracy</a:t>
            </a:r>
            <a:endParaRPr lang="en-US" sz="1600" dirty="0"/>
          </a:p>
        </p:txBody>
      </p:sp>
    </p:spTree>
    <p:extLst>
      <p:ext uri="{BB962C8B-B14F-4D97-AF65-F5344CB8AC3E}">
        <p14:creationId xmlns:p14="http://schemas.microsoft.com/office/powerpoint/2010/main" val="3167212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22</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5913437" cy="523220"/>
          </a:xfrm>
        </p:spPr>
        <p:txBody>
          <a:bodyPr/>
          <a:lstStyle/>
          <a:p>
            <a:r>
              <a:rPr lang="en-US" dirty="0" smtClean="0"/>
              <a:t>Key Takeaways About SAP HANA</a:t>
            </a:r>
          </a:p>
        </p:txBody>
      </p:sp>
      <p:sp>
        <p:nvSpPr>
          <p:cNvPr id="48131" name="Rectangle 3"/>
          <p:cNvSpPr>
            <a:spLocks noGrp="1" noChangeArrowheads="1"/>
          </p:cNvSpPr>
          <p:nvPr>
            <p:ph type="body" idx="1"/>
          </p:nvPr>
        </p:nvSpPr>
        <p:spPr>
          <a:xfrm>
            <a:off x="381000" y="914400"/>
            <a:ext cx="8382000" cy="5715000"/>
          </a:xfrm>
        </p:spPr>
        <p:txBody>
          <a:bodyPr/>
          <a:lstStyle/>
          <a:p>
            <a:r>
              <a:rPr lang="en-US" sz="2000" b="1" dirty="0" smtClean="0"/>
              <a:t>Empowers Your Organization</a:t>
            </a:r>
          </a:p>
          <a:p>
            <a:pPr lvl="1"/>
            <a:r>
              <a:rPr lang="en-US" sz="1800" dirty="0"/>
              <a:t>Reduced reliance on IT </a:t>
            </a:r>
            <a:r>
              <a:rPr lang="en-US" sz="1800" dirty="0" smtClean="0"/>
              <a:t>resources</a:t>
            </a:r>
            <a:endParaRPr lang="en-US" sz="1800" dirty="0"/>
          </a:p>
          <a:p>
            <a:pPr lvl="1"/>
            <a:r>
              <a:rPr lang="en-US" sz="1800" dirty="0"/>
              <a:t>Real-time visibility to complete data for transaction and analytics </a:t>
            </a:r>
            <a:r>
              <a:rPr lang="en-US" sz="1800" dirty="0" smtClean="0"/>
              <a:t>processing</a:t>
            </a:r>
            <a:endParaRPr lang="en-US" sz="1800" dirty="0"/>
          </a:p>
          <a:p>
            <a:pPr lvl="1"/>
            <a:r>
              <a:rPr lang="en-US" sz="1800" dirty="0"/>
              <a:t>Enable a 360 degree view of your </a:t>
            </a:r>
            <a:r>
              <a:rPr lang="en-US" sz="1800" dirty="0" smtClean="0"/>
              <a:t>business</a:t>
            </a:r>
            <a:r>
              <a:rPr lang="en-US" sz="1600" dirty="0" smtClean="0"/>
              <a:t/>
            </a:r>
            <a:br>
              <a:rPr lang="en-US" sz="1600" dirty="0" smtClean="0"/>
            </a:br>
            <a:endParaRPr lang="en-US" sz="1600" dirty="0"/>
          </a:p>
          <a:p>
            <a:r>
              <a:rPr lang="en-US" sz="2000" b="1" dirty="0" smtClean="0"/>
              <a:t>Real-Time Analytics for Operational Data</a:t>
            </a:r>
          </a:p>
          <a:p>
            <a:pPr lvl="1"/>
            <a:r>
              <a:rPr lang="en-US" sz="1800" dirty="0"/>
              <a:t>Go from </a:t>
            </a:r>
            <a:r>
              <a:rPr lang="en-US" sz="1800" dirty="0" smtClean="0"/>
              <a:t>“what </a:t>
            </a:r>
            <a:r>
              <a:rPr lang="en-US" sz="1800" dirty="0"/>
              <a:t>happened yesterday” to </a:t>
            </a:r>
            <a:r>
              <a:rPr lang="en-US" sz="1800" dirty="0" smtClean="0"/>
              <a:t>real time</a:t>
            </a:r>
            <a:endParaRPr lang="en-US" sz="1800" dirty="0"/>
          </a:p>
          <a:p>
            <a:pPr lvl="1"/>
            <a:r>
              <a:rPr lang="en-US" sz="1800" dirty="0"/>
              <a:t>Close to zero </a:t>
            </a:r>
            <a:r>
              <a:rPr lang="en-US" sz="1800" dirty="0" smtClean="0"/>
              <a:t>latency</a:t>
            </a:r>
            <a:endParaRPr lang="en-US" sz="1800" dirty="0"/>
          </a:p>
          <a:p>
            <a:pPr lvl="1"/>
            <a:r>
              <a:rPr lang="en-US" sz="1800" dirty="0"/>
              <a:t>Ability to leverage and analyze large volumes of </a:t>
            </a:r>
            <a:r>
              <a:rPr lang="en-US" sz="1800" dirty="0" smtClean="0"/>
              <a:t>data</a:t>
            </a:r>
            <a:r>
              <a:rPr lang="en-US" sz="1600" dirty="0" smtClean="0"/>
              <a:t/>
            </a:r>
            <a:br>
              <a:rPr lang="en-US" sz="1600" dirty="0" smtClean="0"/>
            </a:br>
            <a:endParaRPr lang="en-US" sz="1600" dirty="0"/>
          </a:p>
          <a:p>
            <a:r>
              <a:rPr lang="en-US" sz="2000" b="1" dirty="0" smtClean="0"/>
              <a:t>Low Total Cost of Ownership (TCO)</a:t>
            </a:r>
          </a:p>
          <a:p>
            <a:pPr lvl="1"/>
            <a:r>
              <a:rPr lang="en-US" sz="1800" dirty="0" smtClean="0"/>
              <a:t>Non-disruptive </a:t>
            </a:r>
            <a:r>
              <a:rPr lang="en-US" sz="1800" dirty="0"/>
              <a:t>to existing Enterprise Data Warehousing (EDW) </a:t>
            </a:r>
            <a:r>
              <a:rPr lang="en-US" sz="1800" dirty="0" smtClean="0"/>
              <a:t>Strategy</a:t>
            </a:r>
            <a:endParaRPr lang="en-US" sz="1800" dirty="0"/>
          </a:p>
          <a:p>
            <a:pPr lvl="1"/>
            <a:r>
              <a:rPr lang="en-US" sz="1800" dirty="0"/>
              <a:t>Low TCO by leveraging the latest technology and delivery as pre-configured </a:t>
            </a:r>
            <a:r>
              <a:rPr lang="en-US" sz="1800" dirty="0" smtClean="0"/>
              <a:t>appliance</a:t>
            </a:r>
            <a:endParaRPr lang="en-US" sz="1800" dirty="0"/>
          </a:p>
          <a:p>
            <a:pPr lvl="1"/>
            <a:endParaRPr lang="en-US" sz="1800" dirty="0"/>
          </a:p>
        </p:txBody>
      </p:sp>
    </p:spTree>
    <p:extLst>
      <p:ext uri="{BB962C8B-B14F-4D97-AF65-F5344CB8AC3E}">
        <p14:creationId xmlns:p14="http://schemas.microsoft.com/office/powerpoint/2010/main" val="386580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23</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5913437" cy="523220"/>
          </a:xfrm>
        </p:spPr>
        <p:txBody>
          <a:bodyPr/>
          <a:lstStyle/>
          <a:p>
            <a:r>
              <a:rPr lang="en-US" dirty="0" smtClean="0"/>
              <a:t>First in a New Series by PMMS SIG</a:t>
            </a:r>
          </a:p>
        </p:txBody>
      </p:sp>
      <p:sp>
        <p:nvSpPr>
          <p:cNvPr id="48131" name="Rectangle 3"/>
          <p:cNvSpPr>
            <a:spLocks noGrp="1" noChangeArrowheads="1"/>
          </p:cNvSpPr>
          <p:nvPr>
            <p:ph type="body" idx="1"/>
          </p:nvPr>
        </p:nvSpPr>
        <p:spPr>
          <a:xfrm>
            <a:off x="381000" y="914400"/>
            <a:ext cx="8382000" cy="5486400"/>
          </a:xfrm>
        </p:spPr>
        <p:txBody>
          <a:bodyPr/>
          <a:lstStyle/>
          <a:p>
            <a:pPr marL="0" indent="0">
              <a:buNone/>
            </a:pPr>
            <a:r>
              <a:rPr lang="en-US" u="sng" dirty="0" smtClean="0"/>
              <a:t>Session</a:t>
            </a:r>
            <a:r>
              <a:rPr lang="en-US" dirty="0"/>
              <a:t>		</a:t>
            </a:r>
            <a:r>
              <a:rPr lang="en-US" u="sng" dirty="0" smtClean="0"/>
              <a:t>Topic</a:t>
            </a:r>
            <a:endParaRPr lang="en-US" u="sng" dirty="0"/>
          </a:p>
          <a:p>
            <a:pPr marL="0" indent="0">
              <a:buNone/>
            </a:pPr>
            <a:endParaRPr lang="en-US" dirty="0"/>
          </a:p>
          <a:p>
            <a:pPr marL="0" indent="0">
              <a:buNone/>
            </a:pPr>
            <a:r>
              <a:rPr lang="en-US" b="1" dirty="0">
                <a:solidFill>
                  <a:srgbClr val="008000"/>
                </a:solidFill>
              </a:rPr>
              <a:t>     </a:t>
            </a:r>
            <a:r>
              <a:rPr lang="en-US" b="1" dirty="0"/>
              <a:t>1                          HANA</a:t>
            </a:r>
          </a:p>
          <a:p>
            <a:pPr marL="0" indent="0">
              <a:buNone/>
            </a:pPr>
            <a:endParaRPr lang="en-US" dirty="0"/>
          </a:p>
          <a:p>
            <a:pPr marL="0" indent="0">
              <a:buNone/>
            </a:pPr>
            <a:r>
              <a:rPr lang="en-US" dirty="0"/>
              <a:t>     2                          RDS</a:t>
            </a:r>
          </a:p>
          <a:p>
            <a:pPr marL="0" indent="0">
              <a:buNone/>
            </a:pPr>
            <a:endParaRPr lang="en-US" dirty="0"/>
          </a:p>
          <a:p>
            <a:pPr marL="0" indent="0">
              <a:buNone/>
            </a:pPr>
            <a:r>
              <a:rPr lang="en-US" dirty="0"/>
              <a:t>     3                          RDS + HANA</a:t>
            </a:r>
          </a:p>
          <a:p>
            <a:pPr marL="0" indent="0">
              <a:buNone/>
            </a:pPr>
            <a:endParaRPr lang="en-US" dirty="0"/>
          </a:p>
          <a:p>
            <a:pPr marL="0" indent="0">
              <a:buNone/>
            </a:pPr>
            <a:r>
              <a:rPr lang="en-US" dirty="0"/>
              <a:t>     4                          RDS + HANA &amp; </a:t>
            </a:r>
            <a:r>
              <a:rPr lang="en-US" dirty="0" smtClean="0"/>
              <a:t>CLOUD</a:t>
            </a:r>
            <a:endParaRPr lang="en-US"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295400"/>
            <a:ext cx="2895600" cy="1219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753100" y="2743200"/>
            <a:ext cx="2362200" cy="1447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4724400"/>
            <a:ext cx="1943100" cy="1219200"/>
          </a:xfrm>
          <a:prstGeom prst="rect">
            <a:avLst/>
          </a:prstGeom>
        </p:spPr>
      </p:pic>
    </p:spTree>
    <p:extLst>
      <p:ext uri="{BB962C8B-B14F-4D97-AF65-F5344CB8AC3E}">
        <p14:creationId xmlns:p14="http://schemas.microsoft.com/office/powerpoint/2010/main" val="2895694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220"/>
          </a:xfrm>
        </p:spPr>
        <p:txBody>
          <a:bodyPr/>
          <a:lstStyle/>
          <a:p>
            <a:r>
              <a:rPr lang="en-US" dirty="0" smtClean="0"/>
              <a:t>Sneak Preview – Coming in 2013</a:t>
            </a:r>
            <a:endParaRPr lang="en-US" dirty="0"/>
          </a:p>
        </p:txBody>
      </p:sp>
      <p:sp>
        <p:nvSpPr>
          <p:cNvPr id="5" name="Text Placeholder 4"/>
          <p:cNvSpPr>
            <a:spLocks noGrp="1"/>
          </p:cNvSpPr>
          <p:nvPr>
            <p:ph type="body" idx="1"/>
          </p:nvPr>
        </p:nvSpPr>
        <p:spPr>
          <a:xfrm>
            <a:off x="457200" y="1535112"/>
            <a:ext cx="4040188" cy="1208088"/>
          </a:xfrm>
        </p:spPr>
        <p:txBody>
          <a:bodyPr/>
          <a:lstStyle/>
          <a:p>
            <a:r>
              <a:rPr lang="en-US" dirty="0" smtClean="0">
                <a:solidFill>
                  <a:srgbClr val="FF0000"/>
                </a:solidFill>
              </a:rPr>
              <a:t>AVOID THE MAZE!</a:t>
            </a:r>
            <a:endParaRPr lang="en-US" dirty="0">
              <a:solidFill>
                <a:srgbClr val="FF0000"/>
              </a:solidFill>
            </a:endParaRPr>
          </a:p>
        </p:txBody>
      </p:sp>
      <p:sp>
        <p:nvSpPr>
          <p:cNvPr id="7" name="Text Placeholder 6"/>
          <p:cNvSpPr>
            <a:spLocks noGrp="1"/>
          </p:cNvSpPr>
          <p:nvPr>
            <p:ph type="body" sz="quarter" idx="3"/>
          </p:nvPr>
        </p:nvSpPr>
        <p:spPr>
          <a:xfrm>
            <a:off x="4267200" y="1535113"/>
            <a:ext cx="4419600" cy="639762"/>
          </a:xfrm>
        </p:spPr>
        <p:txBody>
          <a:bodyPr/>
          <a:lstStyle/>
          <a:p>
            <a:r>
              <a:rPr lang="en-US" dirty="0" smtClean="0">
                <a:solidFill>
                  <a:srgbClr val="000000"/>
                </a:solidFill>
              </a:rPr>
              <a:t>Rapid </a:t>
            </a:r>
            <a:r>
              <a:rPr lang="en-US" dirty="0">
                <a:solidFill>
                  <a:srgbClr val="000000"/>
                </a:solidFill>
              </a:rPr>
              <a:t>Deployment </a:t>
            </a:r>
            <a:r>
              <a:rPr lang="en-US" dirty="0" smtClean="0">
                <a:solidFill>
                  <a:srgbClr val="000000"/>
                </a:solidFill>
              </a:rPr>
              <a:t>Solutions</a:t>
            </a:r>
          </a:p>
          <a:p>
            <a:r>
              <a:rPr lang="en-US" dirty="0">
                <a:solidFill>
                  <a:srgbClr val="000000"/>
                </a:solidFill>
              </a:rPr>
              <a:t> </a:t>
            </a:r>
            <a:r>
              <a:rPr lang="en-US" dirty="0" smtClean="0">
                <a:solidFill>
                  <a:srgbClr val="000000"/>
                </a:solidFill>
              </a:rPr>
              <a:t>                 (RDS)</a:t>
            </a:r>
            <a:endParaRPr lang="en-US" dirty="0"/>
          </a:p>
        </p:txBody>
      </p:sp>
      <p:sp>
        <p:nvSpPr>
          <p:cNvPr id="8" name="Content Placeholder 7"/>
          <p:cNvSpPr>
            <a:spLocks noGrp="1"/>
          </p:cNvSpPr>
          <p:nvPr>
            <p:ph sz="quarter" idx="4"/>
          </p:nvPr>
        </p:nvSpPr>
        <p:spPr>
          <a:xfrm>
            <a:off x="4267200" y="2286000"/>
            <a:ext cx="4419601" cy="3840162"/>
          </a:xfrm>
          <a:ln w="19050"/>
        </p:spPr>
        <p:txBody>
          <a:bodyPr/>
          <a:lstStyle/>
          <a:p>
            <a:pPr marL="0" lvl="3" indent="0">
              <a:spcBef>
                <a:spcPts val="1935"/>
              </a:spcBef>
              <a:spcAft>
                <a:spcPts val="714"/>
              </a:spcAft>
              <a:buClr>
                <a:schemeClr val="accent1"/>
              </a:buClr>
              <a:buSzPct val="80000"/>
              <a:buNone/>
            </a:pPr>
            <a:r>
              <a:rPr lang="en-US" sz="2000" b="1" dirty="0" smtClean="0"/>
              <a:t>Fast</a:t>
            </a:r>
            <a:endParaRPr lang="en-US" sz="2000" b="1" dirty="0"/>
          </a:p>
          <a:p>
            <a:pPr marL="269875" lvl="3" indent="-269875">
              <a:spcBef>
                <a:spcPts val="0"/>
              </a:spcBef>
              <a:buClr>
                <a:schemeClr val="accent1"/>
              </a:buClr>
              <a:buSzPct val="120000"/>
              <a:buFont typeface="Arial" pitchFamily="34" charset="0"/>
              <a:buChar char="•"/>
            </a:pPr>
            <a:r>
              <a:rPr lang="en-US" sz="2000" dirty="0"/>
              <a:t>Addresses specific needs quickly</a:t>
            </a:r>
          </a:p>
          <a:p>
            <a:pPr marL="269875" indent="-269875">
              <a:spcBef>
                <a:spcPts val="714"/>
              </a:spcBef>
              <a:buSzPct val="120000"/>
              <a:buFont typeface="Arial" pitchFamily="34" charset="0"/>
              <a:buChar char="•"/>
            </a:pPr>
            <a:r>
              <a:rPr lang="en-US" sz="2000" dirty="0"/>
              <a:t>Accelerates time-to-value </a:t>
            </a:r>
          </a:p>
          <a:p>
            <a:pPr marL="269875" indent="-269875">
              <a:spcBef>
                <a:spcPts val="714"/>
              </a:spcBef>
              <a:buSzPct val="120000"/>
              <a:buFont typeface="Arial" pitchFamily="34" charset="0"/>
              <a:buChar char="•"/>
            </a:pPr>
            <a:r>
              <a:rPr lang="en-US" sz="2000" dirty="0"/>
              <a:t>Speeds end-user </a:t>
            </a:r>
            <a:r>
              <a:rPr lang="en-US" sz="2000" dirty="0" smtClean="0"/>
              <a:t>adoption</a:t>
            </a:r>
          </a:p>
          <a:p>
            <a:pPr marL="0" indent="0">
              <a:buNone/>
            </a:pPr>
            <a:r>
              <a:rPr lang="en-US" sz="2000" b="1" dirty="0" smtClean="0"/>
              <a:t>Simple</a:t>
            </a:r>
            <a:endParaRPr lang="en-US" sz="2000" b="1" dirty="0"/>
          </a:p>
          <a:p>
            <a:pPr marL="269875" indent="-269875">
              <a:spcBef>
                <a:spcPts val="714"/>
              </a:spcBef>
              <a:buSzPct val="120000"/>
              <a:buFont typeface="Arial" pitchFamily="34" charset="0"/>
              <a:buChar char="•"/>
            </a:pPr>
            <a:r>
              <a:rPr lang="en-US" sz="2000" dirty="0"/>
              <a:t>Business </a:t>
            </a:r>
            <a:r>
              <a:rPr lang="en-US" sz="2000" dirty="0" smtClean="0"/>
              <a:t>outcome-focused</a:t>
            </a:r>
            <a:endParaRPr lang="en-US" sz="2000" dirty="0"/>
          </a:p>
          <a:p>
            <a:pPr marL="269875" indent="-269875">
              <a:spcBef>
                <a:spcPts val="714"/>
              </a:spcBef>
              <a:buSzPct val="120000"/>
              <a:buFont typeface="Arial" pitchFamily="34" charset="0"/>
              <a:buChar char="•"/>
            </a:pPr>
            <a:r>
              <a:rPr lang="en-US" sz="2000" dirty="0"/>
              <a:t>Modular, yet integrated </a:t>
            </a:r>
          </a:p>
          <a:p>
            <a:pPr marL="269875" indent="-269875">
              <a:spcBef>
                <a:spcPts val="714"/>
              </a:spcBef>
              <a:buSzPct val="120000"/>
              <a:buFont typeface="Arial" pitchFamily="34" charset="0"/>
              <a:buChar char="•"/>
            </a:pPr>
            <a:r>
              <a:rPr lang="en-US" sz="2000" u="sng" dirty="0"/>
              <a:t>All environments</a:t>
            </a:r>
            <a:r>
              <a:rPr lang="en-US" sz="2000" dirty="0"/>
              <a:t> (on-premise, </a:t>
            </a:r>
            <a:r>
              <a:rPr lang="en-US" sz="2000" dirty="0" smtClean="0"/>
              <a:t>cloud, </a:t>
            </a:r>
            <a:r>
              <a:rPr lang="en-US" sz="2000" dirty="0"/>
              <a:t>and mobile)</a:t>
            </a:r>
          </a:p>
          <a:p>
            <a:pPr marL="0" indent="0">
              <a:buNone/>
            </a:pPr>
            <a:endParaRPr lang="en-US" sz="2000" dirty="0"/>
          </a:p>
        </p:txBody>
      </p:sp>
      <p:sp>
        <p:nvSpPr>
          <p:cNvPr id="4" name="Slide Number Placeholder 3"/>
          <p:cNvSpPr>
            <a:spLocks noGrp="1"/>
          </p:cNvSpPr>
          <p:nvPr>
            <p:ph type="sldNum" sz="quarter" idx="10"/>
          </p:nvPr>
        </p:nvSpPr>
        <p:spPr/>
        <p:txBody>
          <a:bodyPr/>
          <a:lstStyle/>
          <a:p>
            <a:pPr>
              <a:defRPr/>
            </a:pPr>
            <a:fld id="{0935C23C-186A-47BC-B633-CD41C6C58ED2}" type="slidenum">
              <a:rPr lang="en-US" smtClean="0"/>
              <a:pPr>
                <a:defRPr/>
              </a:pPr>
              <a:t>24</a:t>
            </a:fld>
            <a:endParaRPr lang="en-US" dirty="0"/>
          </a:p>
        </p:txBody>
      </p:sp>
      <p:pic>
        <p:nvPicPr>
          <p:cNvPr id="9" name="Content Placeholder 8" descr="123051459.jpg"/>
          <p:cNvPicPr>
            <a:picLocks noGrp="1" noChangeAspect="1"/>
          </p:cNvPicPr>
          <p:nvPr>
            <p:ph sz="half" idx="2"/>
          </p:nvPr>
        </p:nvPicPr>
        <p:blipFill rotWithShape="1">
          <a:blip r:embed="rId2" cstate="screen">
            <a:extLst>
              <a:ext uri="{28A0092B-C50C-407E-A947-70E740481C1C}">
                <a14:useLocalDpi xmlns:a14="http://schemas.microsoft.com/office/drawing/2010/main"/>
              </a:ext>
            </a:extLst>
          </a:blip>
          <a:srcRect/>
          <a:stretch/>
        </p:blipFill>
        <p:spPr>
          <a:xfrm>
            <a:off x="457200" y="2819400"/>
            <a:ext cx="3429000" cy="2760371"/>
          </a:xfrm>
          <a:prstGeom prst="rect">
            <a:avLst/>
          </a:prstGeom>
        </p:spPr>
      </p:pic>
    </p:spTree>
    <p:extLst>
      <p:ext uri="{BB962C8B-B14F-4D97-AF65-F5344CB8AC3E}">
        <p14:creationId xmlns:p14="http://schemas.microsoft.com/office/powerpoint/2010/main" val="2883788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0178" name="Text Box 6"/>
          <p:cNvSpPr txBox="1">
            <a:spLocks noChangeArrowheads="1"/>
          </p:cNvSpPr>
          <p:nvPr/>
        </p:nvSpPr>
        <p:spPr bwMode="auto">
          <a:xfrm>
            <a:off x="6899275" y="2303463"/>
            <a:ext cx="590550"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pPr eaLnBrk="0" hangingPunct="0">
              <a:spcBef>
                <a:spcPct val="50000"/>
              </a:spcBef>
            </a:pPr>
            <a:r>
              <a:rPr lang="en-US" sz="12500" dirty="0">
                <a:solidFill>
                  <a:srgbClr val="BF0028"/>
                </a:solidFill>
                <a:latin typeface="Arial" pitchFamily="34" charset="0"/>
                <a:ea typeface="ＭＳ Ｐゴシック" pitchFamily="34" charset="-128"/>
              </a:rPr>
              <a:t>]</a:t>
            </a:r>
          </a:p>
        </p:txBody>
      </p:sp>
      <p:sp>
        <p:nvSpPr>
          <p:cNvPr id="50179" name="Rectangle 7"/>
          <p:cNvSpPr>
            <a:spLocks noChangeArrowheads="1"/>
          </p:cNvSpPr>
          <p:nvPr/>
        </p:nvSpPr>
        <p:spPr bwMode="auto">
          <a:xfrm>
            <a:off x="-206375" y="2816226"/>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a:spcBef>
                <a:spcPct val="20000"/>
              </a:spcBef>
              <a:buClr>
                <a:schemeClr val="bg1"/>
              </a:buClr>
              <a:buFont typeface="Wingdings" pitchFamily="2" charset="2"/>
              <a:buChar char="§"/>
            </a:pPr>
            <a:r>
              <a:rPr lang="en-US" sz="3200" b="1">
                <a:solidFill>
                  <a:srgbClr val="00539F"/>
                </a:solidFill>
              </a:rPr>
              <a:t>Thank you for participating.</a:t>
            </a:r>
            <a:r>
              <a:rPr lang="en-US" sz="3200">
                <a:solidFill>
                  <a:srgbClr val="00539F"/>
                </a:solidFill>
              </a:rPr>
              <a:t> </a:t>
            </a:r>
          </a:p>
        </p:txBody>
      </p:sp>
      <p:sp>
        <p:nvSpPr>
          <p:cNvPr id="50181" name="Text Box 9"/>
          <p:cNvSpPr txBox="1">
            <a:spLocks noChangeArrowheads="1"/>
          </p:cNvSpPr>
          <p:nvPr/>
        </p:nvSpPr>
        <p:spPr bwMode="auto">
          <a:xfrm>
            <a:off x="1851025" y="3425826"/>
            <a:ext cx="5105400" cy="892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pPr algn="r">
              <a:lnSpc>
                <a:spcPct val="110000"/>
              </a:lnSpc>
              <a:spcBef>
                <a:spcPct val="20000"/>
              </a:spcBef>
              <a:buClr>
                <a:schemeClr val="bg1"/>
              </a:buClr>
              <a:buFont typeface="Times"/>
              <a:buNone/>
            </a:pPr>
            <a:r>
              <a:rPr lang="en-US" sz="1400" dirty="0" smtClean="0">
                <a:solidFill>
                  <a:srgbClr val="626464"/>
                </a:solidFill>
                <a:ea typeface="ＭＳ Ｐゴシック" pitchFamily="34" charset="-128"/>
              </a:rPr>
              <a:t>For </a:t>
            </a:r>
            <a:r>
              <a:rPr lang="en-US" sz="1400" dirty="0">
                <a:solidFill>
                  <a:srgbClr val="626464"/>
                </a:solidFill>
                <a:ea typeface="ＭＳ Ｐゴシック" pitchFamily="34" charset="-128"/>
              </a:rPr>
              <a:t>ongoing education in this area of focus, visit </a:t>
            </a:r>
            <a:r>
              <a:rPr lang="en-US" sz="1400" dirty="0">
                <a:solidFill>
                  <a:srgbClr val="FF8E29"/>
                </a:solidFill>
                <a:ea typeface="ＭＳ Ｐゴシック" pitchFamily="34" charset="-128"/>
              </a:rPr>
              <a:t>www.asug.com.</a:t>
            </a:r>
            <a:endParaRPr lang="en-US" sz="1400" dirty="0">
              <a:solidFill>
                <a:srgbClr val="626464"/>
              </a:solidFill>
              <a:ea typeface="ＭＳ Ｐゴシック" pitchFamily="34" charset="-128"/>
            </a:endParaRPr>
          </a:p>
          <a:p>
            <a:pPr algn="r" eaLnBrk="0" hangingPunct="0">
              <a:lnSpc>
                <a:spcPct val="110000"/>
              </a:lnSpc>
              <a:spcBef>
                <a:spcPct val="50000"/>
              </a:spcBef>
            </a:pPr>
            <a:endParaRPr lang="en-US" sz="1400" dirty="0">
              <a:solidFill>
                <a:srgbClr val="626464"/>
              </a:solidFill>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51F6E224-8FA5-404D-BBF2-AE9C885ED035}" type="slidenum">
              <a:rPr lang="en-US" sz="900" smtClean="0">
                <a:solidFill>
                  <a:schemeClr val="bg1"/>
                </a:solidFill>
              </a:rPr>
              <a:pPr/>
              <a:t>3</a:t>
            </a:fld>
            <a:endParaRPr lang="en-US" sz="900" smtClean="0">
              <a:solidFill>
                <a:schemeClr val="bg1"/>
              </a:solidFill>
            </a:endParaRPr>
          </a:p>
        </p:txBody>
      </p:sp>
      <p:sp>
        <p:nvSpPr>
          <p:cNvPr id="44034" name="Rectangle 2"/>
          <p:cNvSpPr>
            <a:spLocks noGrp="1" noChangeAspect="1" noChangeArrowheads="1"/>
          </p:cNvSpPr>
          <p:nvPr>
            <p:ph type="title"/>
          </p:nvPr>
        </p:nvSpPr>
        <p:spPr>
          <a:xfrm>
            <a:off x="411163" y="276225"/>
            <a:ext cx="6275387" cy="519113"/>
          </a:xfrm>
        </p:spPr>
        <p:txBody>
          <a:bodyPr/>
          <a:lstStyle/>
          <a:p>
            <a:r>
              <a:rPr lang="en-US" dirty="0" smtClean="0"/>
              <a:t>Table of Contents</a:t>
            </a:r>
          </a:p>
        </p:txBody>
      </p:sp>
      <p:sp>
        <p:nvSpPr>
          <p:cNvPr id="44035" name="Rectangle 3"/>
          <p:cNvSpPr>
            <a:spLocks noGrp="1" noChangeArrowheads="1"/>
          </p:cNvSpPr>
          <p:nvPr>
            <p:ph type="body" idx="1"/>
          </p:nvPr>
        </p:nvSpPr>
        <p:spPr>
          <a:xfrm>
            <a:off x="381000" y="1219200"/>
            <a:ext cx="4191000" cy="5181600"/>
          </a:xfrm>
        </p:spPr>
        <p:txBody>
          <a:bodyPr/>
          <a:lstStyle/>
          <a:p>
            <a:pPr marL="0" indent="0">
              <a:buNone/>
            </a:pPr>
            <a:r>
              <a:rPr lang="en-US" u="sng" dirty="0" smtClean="0"/>
              <a:t>SAP HANA</a:t>
            </a:r>
          </a:p>
          <a:p>
            <a:r>
              <a:rPr lang="en-US" dirty="0" smtClean="0"/>
              <a:t>What is HANA?</a:t>
            </a:r>
          </a:p>
          <a:p>
            <a:r>
              <a:rPr lang="en-US" dirty="0" smtClean="0"/>
              <a:t>Why the Need for HANA?</a:t>
            </a:r>
          </a:p>
          <a:p>
            <a:pPr lvl="1"/>
            <a:r>
              <a:rPr lang="en-US" dirty="0" smtClean="0"/>
              <a:t>IT and Business</a:t>
            </a:r>
          </a:p>
          <a:p>
            <a:r>
              <a:rPr lang="en-US" dirty="0" smtClean="0"/>
              <a:t>Why Use HANA?</a:t>
            </a:r>
          </a:p>
          <a:p>
            <a:r>
              <a:rPr lang="en-US" dirty="0" smtClean="0"/>
              <a:t>Top 10 Reasons </a:t>
            </a:r>
            <a:r>
              <a:rPr lang="en-US" dirty="0"/>
              <a:t>C</a:t>
            </a:r>
            <a:r>
              <a:rPr lang="en-US" dirty="0" smtClean="0"/>
              <a:t>ompanies Use HANA</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4267200"/>
            <a:ext cx="3000102" cy="2209800"/>
          </a:xfrm>
          <a:prstGeom prst="rect">
            <a:avLst/>
          </a:prstGeom>
        </p:spPr>
      </p:pic>
      <p:sp>
        <p:nvSpPr>
          <p:cNvPr id="3" name="Rectangle 2"/>
          <p:cNvSpPr/>
          <p:nvPr/>
        </p:nvSpPr>
        <p:spPr>
          <a:xfrm>
            <a:off x="4343400" y="1143000"/>
            <a:ext cx="4572000" cy="4524315"/>
          </a:xfrm>
          <a:prstGeom prst="rect">
            <a:avLst/>
          </a:prstGeom>
        </p:spPr>
        <p:txBody>
          <a:bodyPr>
            <a:spAutoFit/>
          </a:bodyPr>
          <a:lstStyle/>
          <a:p>
            <a:pPr marL="0" indent="0">
              <a:buNone/>
            </a:pPr>
            <a:r>
              <a:rPr lang="en-US" sz="2400" u="sng" dirty="0" smtClean="0">
                <a:solidFill>
                  <a:schemeClr val="tx1"/>
                </a:solidFill>
                <a:latin typeface="+mn-lt"/>
              </a:rPr>
              <a:t>Technology Basics</a:t>
            </a:r>
          </a:p>
          <a:p>
            <a:pPr marL="342900" indent="-342900">
              <a:buFont typeface="Wingdings" pitchFamily="2" charset="2"/>
              <a:buChar char="§"/>
            </a:pPr>
            <a:r>
              <a:rPr lang="en-US" sz="2400" dirty="0" smtClean="0">
                <a:solidFill>
                  <a:schemeClr val="tx1"/>
                </a:solidFill>
              </a:rPr>
              <a:t>Key Terminology</a:t>
            </a:r>
          </a:p>
          <a:p>
            <a:pPr marL="342900" indent="-342900">
              <a:buFont typeface="Wingdings" pitchFamily="2" charset="2"/>
              <a:buChar char="§"/>
            </a:pPr>
            <a:r>
              <a:rPr lang="en-US" sz="2400" dirty="0" smtClean="0">
                <a:solidFill>
                  <a:schemeClr val="tx1"/>
                </a:solidFill>
              </a:rPr>
              <a:t>HANA Architecture</a:t>
            </a:r>
          </a:p>
          <a:p>
            <a:pPr marL="342900" indent="-342900">
              <a:buFont typeface="Wingdings" pitchFamily="2" charset="2"/>
              <a:buChar char="§"/>
            </a:pPr>
            <a:r>
              <a:rPr lang="en-US" sz="2400" dirty="0" smtClean="0">
                <a:solidFill>
                  <a:schemeClr val="tx1"/>
                </a:solidFill>
              </a:rPr>
              <a:t>The “Heart” of HANA</a:t>
            </a:r>
            <a:endParaRPr lang="en-US" dirty="0" smtClean="0">
              <a:solidFill>
                <a:schemeClr val="tx1"/>
              </a:solidFill>
            </a:endParaRPr>
          </a:p>
          <a:p>
            <a:pPr marL="342900" indent="-342900">
              <a:buFont typeface="Wingdings" pitchFamily="2" charset="2"/>
              <a:buChar char="§"/>
            </a:pPr>
            <a:r>
              <a:rPr lang="en-US" sz="2400" dirty="0" smtClean="0">
                <a:solidFill>
                  <a:schemeClr val="tx1"/>
                </a:solidFill>
              </a:rPr>
              <a:t>In-Memory Computing Engine</a:t>
            </a:r>
          </a:p>
          <a:p>
            <a:pPr marL="342900" indent="-342900">
              <a:buFont typeface="Wingdings" pitchFamily="2" charset="2"/>
              <a:buChar char="§"/>
            </a:pPr>
            <a:r>
              <a:rPr lang="en-US" sz="2400" dirty="0" smtClean="0">
                <a:solidFill>
                  <a:schemeClr val="tx1"/>
                </a:solidFill>
              </a:rPr>
              <a:t>What is In-Memory?</a:t>
            </a:r>
          </a:p>
          <a:p>
            <a:pPr marL="342900" indent="-342900">
              <a:buFont typeface="Wingdings" pitchFamily="2" charset="2"/>
              <a:buChar char="§"/>
            </a:pPr>
            <a:r>
              <a:rPr lang="en-US" sz="2400" dirty="0" smtClean="0">
                <a:solidFill>
                  <a:schemeClr val="tx1"/>
                </a:solidFill>
              </a:rPr>
              <a:t>In-Memory Computing</a:t>
            </a:r>
          </a:p>
          <a:p>
            <a:pPr marL="342900" indent="-342900">
              <a:buFont typeface="Wingdings" pitchFamily="2" charset="2"/>
              <a:buChar char="§"/>
            </a:pPr>
            <a:r>
              <a:rPr lang="en-US" sz="2400" dirty="0" smtClean="0">
                <a:solidFill>
                  <a:schemeClr val="tx1"/>
                </a:solidFill>
              </a:rPr>
              <a:t>HANA Column Storage vs. Row-Based Storage</a:t>
            </a:r>
          </a:p>
          <a:p>
            <a:pPr marL="342900" indent="-342900">
              <a:buFont typeface="Wingdings" pitchFamily="2" charset="2"/>
              <a:buChar char="§"/>
            </a:pPr>
            <a:r>
              <a:rPr lang="en-US" sz="2400" dirty="0" smtClean="0">
                <a:solidFill>
                  <a:schemeClr val="tx1"/>
                </a:solidFill>
              </a:rPr>
              <a:t>Column Storage Opportunities</a:t>
            </a:r>
          </a:p>
          <a:p>
            <a:pPr marL="342900" indent="-342900">
              <a:buFont typeface="Wingdings" pitchFamily="2" charset="2"/>
              <a:buChar char="§"/>
            </a:pPr>
            <a:r>
              <a:rPr lang="en-US" sz="2400" dirty="0" smtClean="0">
                <a:solidFill>
                  <a:schemeClr val="tx1"/>
                </a:solidFill>
              </a:rPr>
              <a:t>Multiple Engines</a:t>
            </a:r>
          </a:p>
          <a:p>
            <a:pPr marL="342900" indent="-342900">
              <a:buFont typeface="Wingdings" pitchFamily="2" charset="2"/>
              <a:buChar char="§"/>
            </a:pPr>
            <a:r>
              <a:rPr lang="en-US" sz="2400" dirty="0" smtClean="0">
                <a:solidFill>
                  <a:schemeClr val="tx1"/>
                </a:solidFill>
              </a:rPr>
              <a:t>What is Ad Hoc Analysis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0C4FFF76-73EE-42BF-9A35-599DCBC1748A}" type="slidenum">
              <a:rPr lang="en-US" sz="900" smtClean="0">
                <a:solidFill>
                  <a:schemeClr val="bg1"/>
                </a:solidFill>
              </a:rPr>
              <a:pPr/>
              <a:t>4</a:t>
            </a:fld>
            <a:endParaRPr lang="en-US" sz="900" smtClean="0">
              <a:solidFill>
                <a:schemeClr val="bg1"/>
              </a:solidFill>
            </a:endParaRPr>
          </a:p>
        </p:txBody>
      </p:sp>
      <p:sp>
        <p:nvSpPr>
          <p:cNvPr id="46082" name="Rectangle 2"/>
          <p:cNvSpPr>
            <a:spLocks noGrp="1" noChangeAspect="1" noChangeArrowheads="1"/>
          </p:cNvSpPr>
          <p:nvPr>
            <p:ph type="title"/>
          </p:nvPr>
        </p:nvSpPr>
        <p:spPr>
          <a:xfrm>
            <a:off x="411163" y="276225"/>
            <a:ext cx="4121150" cy="519113"/>
          </a:xfrm>
        </p:spPr>
        <p:txBody>
          <a:bodyPr/>
          <a:lstStyle/>
          <a:p>
            <a:r>
              <a:rPr lang="en-US" dirty="0" smtClean="0"/>
              <a:t>Table of Contents</a:t>
            </a:r>
          </a:p>
        </p:txBody>
      </p:sp>
      <p:sp>
        <p:nvSpPr>
          <p:cNvPr id="46083" name="Rectangle 3"/>
          <p:cNvSpPr>
            <a:spLocks noGrp="1" noChangeArrowheads="1"/>
          </p:cNvSpPr>
          <p:nvPr>
            <p:ph type="body" idx="1"/>
          </p:nvPr>
        </p:nvSpPr>
        <p:spPr/>
        <p:txBody>
          <a:bodyPr/>
          <a:lstStyle/>
          <a:p>
            <a:pPr marL="0" indent="0">
              <a:buNone/>
            </a:pPr>
            <a:r>
              <a:rPr lang="en-US" dirty="0" smtClean="0"/>
              <a:t>Applying SAP HANA</a:t>
            </a:r>
          </a:p>
          <a:p>
            <a:r>
              <a:rPr lang="en-US" dirty="0" smtClean="0"/>
              <a:t>Where can I use HANA?</a:t>
            </a:r>
          </a:p>
          <a:p>
            <a:r>
              <a:rPr lang="en-US" dirty="0" smtClean="0"/>
              <a:t>Use cases for HANA</a:t>
            </a:r>
          </a:p>
          <a:p>
            <a:r>
              <a:rPr lang="en-US" dirty="0" smtClean="0"/>
              <a:t>Key takeaways about HANA</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399" y="1034143"/>
            <a:ext cx="1600200" cy="13525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3599" y="2971800"/>
            <a:ext cx="1857375" cy="16764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600" y="4495800"/>
            <a:ext cx="3810000" cy="1676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5</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4130675" cy="519113"/>
          </a:xfrm>
        </p:spPr>
        <p:txBody>
          <a:bodyPr/>
          <a:lstStyle/>
          <a:p>
            <a:r>
              <a:rPr lang="en-US" dirty="0" smtClean="0"/>
              <a:t>What is SAP HANA?</a:t>
            </a:r>
          </a:p>
        </p:txBody>
      </p:sp>
      <p:sp>
        <p:nvSpPr>
          <p:cNvPr id="48131" name="Rectangle 3"/>
          <p:cNvSpPr>
            <a:spLocks noGrp="1" noChangeArrowheads="1"/>
          </p:cNvSpPr>
          <p:nvPr>
            <p:ph type="body" idx="1"/>
          </p:nvPr>
        </p:nvSpPr>
        <p:spPr>
          <a:xfrm>
            <a:off x="381000" y="2057400"/>
            <a:ext cx="8382000" cy="4343400"/>
          </a:xfrm>
        </p:spPr>
        <p:txBody>
          <a:bodyPr/>
          <a:lstStyle/>
          <a:p>
            <a:r>
              <a:rPr lang="en-US" dirty="0" smtClean="0"/>
              <a:t>SAP HANA is the </a:t>
            </a:r>
            <a:r>
              <a:rPr lang="en-US" b="1" dirty="0" smtClean="0"/>
              <a:t>latest in-memory </a:t>
            </a:r>
            <a:r>
              <a:rPr lang="en-US" dirty="0" smtClean="0"/>
              <a:t>analytics product. Using HANA, companies can do ad hoc analysis of large volumes of big </a:t>
            </a:r>
            <a:r>
              <a:rPr lang="en-US" dirty="0"/>
              <a:t>d</a:t>
            </a:r>
            <a:r>
              <a:rPr lang="en-US" dirty="0" smtClean="0"/>
              <a:t>ata in real time</a:t>
            </a:r>
            <a:br>
              <a:rPr lang="en-US" dirty="0" smtClean="0"/>
            </a:br>
            <a:endParaRPr lang="en-US" dirty="0" smtClean="0"/>
          </a:p>
          <a:p>
            <a:r>
              <a:rPr lang="en-US" dirty="0" smtClean="0"/>
              <a:t>SAP HANA is a </a:t>
            </a:r>
            <a:r>
              <a:rPr lang="en-US" b="1" dirty="0" smtClean="0"/>
              <a:t>completely re-imagined platform </a:t>
            </a:r>
            <a:r>
              <a:rPr lang="en-US" dirty="0" smtClean="0"/>
              <a:t>for real-time business</a:t>
            </a:r>
            <a:br>
              <a:rPr lang="en-US" dirty="0" smtClean="0"/>
            </a:br>
            <a:endParaRPr lang="en-US" dirty="0" smtClean="0"/>
          </a:p>
          <a:p>
            <a:r>
              <a:rPr lang="en-US" dirty="0" smtClean="0"/>
              <a:t>SAP HANA transforms businesses by streamlining transactions, analytics, planning, and predictive data processing on a </a:t>
            </a:r>
            <a:r>
              <a:rPr lang="en-US" b="1" dirty="0" smtClean="0"/>
              <a:t>single in-memory database so business can operate in real time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83161">
            <a:off x="6573011" y="809542"/>
            <a:ext cx="1208893" cy="988529"/>
          </a:xfrm>
          <a:prstGeom prst="rect">
            <a:avLst/>
          </a:prstGeom>
          <a:ln w="28575">
            <a:solidFill>
              <a:schemeClr val="tx1"/>
            </a:solidFill>
          </a:ln>
          <a:effectLst>
            <a:glow rad="101600">
              <a:srgbClr val="7030A0">
                <a:alpha val="60000"/>
              </a:srgbClr>
            </a:glow>
          </a:effectLst>
          <a:scene3d>
            <a:camera prst="orthographicFront"/>
            <a:lightRig rig="threePt" dir="t"/>
          </a:scene3d>
          <a:sp3d>
            <a:bevelT w="152400" h="50800" prst="softRound"/>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Need for SAP HANA?</a:t>
            </a:r>
            <a:endParaRPr lang="en-US" dirty="0"/>
          </a:p>
        </p:txBody>
      </p:sp>
      <p:sp>
        <p:nvSpPr>
          <p:cNvPr id="3" name="Content Placeholder 2"/>
          <p:cNvSpPr>
            <a:spLocks noGrp="1"/>
          </p:cNvSpPr>
          <p:nvPr>
            <p:ph idx="1"/>
          </p:nvPr>
        </p:nvSpPr>
        <p:spPr>
          <a:xfrm>
            <a:off x="381000" y="1244250"/>
            <a:ext cx="8382000" cy="5156549"/>
          </a:xfrm>
        </p:spPr>
        <p:txBody>
          <a:bodyPr/>
          <a:lstStyle/>
          <a:p>
            <a:pPr marL="0" indent="0">
              <a:buNone/>
            </a:pPr>
            <a:r>
              <a:rPr lang="en-US" dirty="0" smtClean="0"/>
              <a:t>IT Challenges:</a:t>
            </a:r>
          </a:p>
          <a:p>
            <a:r>
              <a:rPr lang="en-US" dirty="0" smtClean="0"/>
              <a:t>“Big Data” (volume) growing and challenge for </a:t>
            </a:r>
            <a:br>
              <a:rPr lang="en-US" dirty="0" smtClean="0"/>
            </a:br>
            <a:r>
              <a:rPr lang="en-US" dirty="0" smtClean="0"/>
              <a:t>real-time access to Operational Enterprise Systems</a:t>
            </a:r>
            <a:br>
              <a:rPr lang="en-US" dirty="0" smtClean="0"/>
            </a:br>
            <a:endParaRPr lang="en-US" dirty="0" smtClean="0"/>
          </a:p>
          <a:p>
            <a:r>
              <a:rPr lang="en-US" dirty="0" smtClean="0"/>
              <a:t>Costly for IT to purchase and maintain hardware to handle</a:t>
            </a:r>
            <a:br>
              <a:rPr lang="en-US" dirty="0" smtClean="0"/>
            </a:br>
            <a:r>
              <a:rPr lang="en-US" dirty="0" smtClean="0"/>
              <a:t>increasing data volumes</a:t>
            </a:r>
            <a:br>
              <a:rPr lang="en-US" dirty="0" smtClean="0"/>
            </a:br>
            <a:endParaRPr lang="en-US" dirty="0" smtClean="0"/>
          </a:p>
          <a:p>
            <a:r>
              <a:rPr lang="en-US" dirty="0" smtClean="0"/>
              <a:t>IT not the hero – dissatisfied business users</a:t>
            </a:r>
            <a:br>
              <a:rPr lang="en-US" dirty="0" smtClean="0"/>
            </a:br>
            <a:endParaRPr lang="en-US" dirty="0" smtClean="0"/>
          </a:p>
          <a:p>
            <a:r>
              <a:rPr lang="en-US" dirty="0" smtClean="0"/>
              <a:t>Processing and analysis results delayed</a:t>
            </a:r>
            <a:br>
              <a:rPr lang="en-US" dirty="0" smtClean="0"/>
            </a:br>
            <a:endParaRPr lang="en-US" dirty="0" smtClean="0"/>
          </a:p>
          <a:p>
            <a:r>
              <a:rPr lang="en-US" dirty="0" smtClean="0"/>
              <a:t>Data not in real time</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935C23C-186A-47BC-B633-CD41C6C58ED2}" type="slidenum">
              <a:rPr lang="en-US" smtClean="0"/>
              <a:pPr>
                <a:defRPr/>
              </a:pPr>
              <a:t>6</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78220">
            <a:off x="6872187" y="482251"/>
            <a:ext cx="1600200" cy="1524000"/>
          </a:xfrm>
          <a:prstGeom prst="rect">
            <a:avLst/>
          </a:prstGeom>
          <a:ln w="6350">
            <a:solidFill>
              <a:schemeClr val="tx1"/>
            </a:solidFill>
          </a:ln>
          <a:effectLst/>
          <a:scene3d>
            <a:camera prst="orthographicFront"/>
            <a:lightRig rig="threePt" dir="t"/>
          </a:scene3d>
          <a:sp3d>
            <a:bevelT prst="angle"/>
          </a:sp3d>
        </p:spPr>
      </p:pic>
    </p:spTree>
    <p:extLst>
      <p:ext uri="{BB962C8B-B14F-4D97-AF65-F5344CB8AC3E}">
        <p14:creationId xmlns:p14="http://schemas.microsoft.com/office/powerpoint/2010/main" val="1581080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7</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5913437" cy="954107"/>
          </a:xfrm>
        </p:spPr>
        <p:txBody>
          <a:bodyPr/>
          <a:lstStyle/>
          <a:p>
            <a:r>
              <a:rPr lang="en-US" dirty="0" smtClean="0"/>
              <a:t>Why the Need for SAP HANA?</a:t>
            </a:r>
          </a:p>
        </p:txBody>
      </p:sp>
      <p:sp>
        <p:nvSpPr>
          <p:cNvPr id="48131" name="Rectangle 3"/>
          <p:cNvSpPr>
            <a:spLocks noGrp="1" noChangeArrowheads="1"/>
          </p:cNvSpPr>
          <p:nvPr>
            <p:ph type="body" idx="1"/>
          </p:nvPr>
        </p:nvSpPr>
        <p:spPr>
          <a:xfrm>
            <a:off x="381000" y="2057400"/>
            <a:ext cx="8382000" cy="4343400"/>
          </a:xfrm>
        </p:spPr>
        <p:txBody>
          <a:bodyPr/>
          <a:lstStyle/>
          <a:p>
            <a:pPr marL="0" indent="0">
              <a:buNone/>
            </a:pPr>
            <a:r>
              <a:rPr lang="en-US" dirty="0" smtClean="0"/>
              <a:t>Challenges for Business:</a:t>
            </a:r>
          </a:p>
          <a:p>
            <a:r>
              <a:rPr lang="en-US" dirty="0" smtClean="0"/>
              <a:t>Inadequate access to real-time operational information</a:t>
            </a:r>
            <a:br>
              <a:rPr lang="en-US" dirty="0" smtClean="0"/>
            </a:br>
            <a:endParaRPr lang="en-US" dirty="0" smtClean="0"/>
          </a:p>
          <a:p>
            <a:r>
              <a:rPr lang="en-US" dirty="0" smtClean="0"/>
              <a:t>Need to react faster to events impacting business</a:t>
            </a:r>
            <a:br>
              <a:rPr lang="en-US" dirty="0" smtClean="0"/>
            </a:br>
            <a:endParaRPr lang="en-US" dirty="0" smtClean="0"/>
          </a:p>
          <a:p>
            <a:r>
              <a:rPr lang="en-US" dirty="0" smtClean="0"/>
              <a:t>Need to quickly uncover trends and patterns by functional users – empower users/organizations</a:t>
            </a:r>
            <a:br>
              <a:rPr lang="en-US" dirty="0" smtClean="0"/>
            </a:br>
            <a:endParaRPr lang="en-US" dirty="0" smtClean="0"/>
          </a:p>
          <a:p>
            <a:r>
              <a:rPr lang="en-US" dirty="0" smtClean="0"/>
              <a:t>Need to improve business processes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83161">
            <a:off x="6573011" y="809542"/>
            <a:ext cx="1208893" cy="988529"/>
          </a:xfrm>
          <a:prstGeom prst="rect">
            <a:avLst/>
          </a:prstGeom>
          <a:ln w="28575">
            <a:solidFill>
              <a:schemeClr val="tx1"/>
            </a:solidFill>
          </a:ln>
          <a:effectLst>
            <a:glow rad="101600">
              <a:srgbClr val="7030A0">
                <a:alpha val="60000"/>
              </a:srgbClr>
            </a:glow>
          </a:effectLst>
          <a:scene3d>
            <a:camera prst="orthographicFront"/>
            <a:lightRig rig="threePt" dir="t"/>
          </a:scene3d>
          <a:sp3d>
            <a:bevelT w="152400" h="50800" prst="softRound"/>
          </a:sp3d>
        </p:spPr>
      </p:pic>
    </p:spTree>
    <p:extLst>
      <p:ext uri="{BB962C8B-B14F-4D97-AF65-F5344CB8AC3E}">
        <p14:creationId xmlns:p14="http://schemas.microsoft.com/office/powerpoint/2010/main" val="1529730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8</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5913437" cy="523220"/>
          </a:xfrm>
        </p:spPr>
        <p:txBody>
          <a:bodyPr/>
          <a:lstStyle/>
          <a:p>
            <a:r>
              <a:rPr lang="en-US" dirty="0" smtClean="0"/>
              <a:t>Why Use SAP HANA?</a:t>
            </a:r>
          </a:p>
        </p:txBody>
      </p:sp>
      <p:sp>
        <p:nvSpPr>
          <p:cNvPr id="48131" name="Rectangle 3"/>
          <p:cNvSpPr>
            <a:spLocks noGrp="1" noChangeArrowheads="1"/>
          </p:cNvSpPr>
          <p:nvPr>
            <p:ph type="body" idx="1"/>
          </p:nvPr>
        </p:nvSpPr>
        <p:spPr>
          <a:xfrm>
            <a:off x="381000" y="2057400"/>
            <a:ext cx="8382000" cy="4343400"/>
          </a:xfrm>
        </p:spPr>
        <p:txBody>
          <a:bodyPr/>
          <a:lstStyle/>
          <a:p>
            <a:endParaRPr lang="en-US" dirty="0"/>
          </a:p>
          <a:p>
            <a:r>
              <a:rPr lang="en-US" dirty="0" smtClean="0"/>
              <a:t>HANA enables businesses to make smarter, faster decisions through real-time analysis and reporting, combined with dramatically accelerated business processes</a:t>
            </a:r>
            <a:br>
              <a:rPr lang="en-US" dirty="0" smtClean="0"/>
            </a:br>
            <a:endParaRPr lang="en-US" dirty="0" smtClean="0"/>
          </a:p>
          <a:p>
            <a:r>
              <a:rPr lang="en-US" dirty="0" smtClean="0"/>
              <a:t>Lack of delay between insight and action turns business into a “real time business”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47813">
            <a:off x="3981980" y="906325"/>
            <a:ext cx="843250" cy="1117869"/>
          </a:xfrm>
          <a:prstGeom prst="rect">
            <a:avLst/>
          </a:prstGeom>
          <a:ln w="190500" cap="sq">
            <a:solidFill>
              <a:srgbClr val="002060"/>
            </a:solidFill>
            <a:prstDash val="solid"/>
            <a:miter lim="800000"/>
          </a:ln>
          <a:effectLst>
            <a:outerShdw blurRad="76200" dir="13500000" sy="23000" kx="1200000" algn="br" rotWithShape="0">
              <a:prstClr val="black">
                <a:alpha val="20000"/>
              </a:prstClr>
            </a:outerShdw>
          </a:effectLst>
          <a:scene3d>
            <a:camera prst="orthographicFront">
              <a:rot lat="0" lon="0" rev="0"/>
            </a:camera>
            <a:lightRig rig="glow" dir="t">
              <a:rot lat="0" lon="0" rev="14100000"/>
            </a:lightRig>
          </a:scene3d>
          <a:sp3d prstMaterial="softEdge">
            <a:bevelT w="127000" prst="artDeco"/>
          </a:sp3d>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5181600"/>
            <a:ext cx="1476375" cy="1181100"/>
          </a:xfrm>
          <a:prstGeom prst="rect">
            <a:avLst/>
          </a:prstGeom>
          <a:ln/>
          <a:effectLst>
            <a:innerShdw blurRad="63500" dist="50800" dir="5400000">
              <a:prstClr val="black">
                <a:alpha val="50000"/>
              </a:prstClr>
            </a:innerShdw>
          </a:effectLst>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2480141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2"/>
                </a:solidFill>
                <a:latin typeface="Gill Sans MT" pitchFamily="34" charset="0"/>
              </a:defRPr>
            </a:lvl1pPr>
            <a:lvl2pPr marL="742950" indent="-285750">
              <a:defRPr sz="2800">
                <a:solidFill>
                  <a:schemeClr val="tx2"/>
                </a:solidFill>
                <a:latin typeface="Gill Sans MT" pitchFamily="34" charset="0"/>
              </a:defRPr>
            </a:lvl2pPr>
            <a:lvl3pPr marL="1143000" indent="-228600">
              <a:defRPr sz="2800">
                <a:solidFill>
                  <a:schemeClr val="tx2"/>
                </a:solidFill>
                <a:latin typeface="Gill Sans MT" pitchFamily="34" charset="0"/>
              </a:defRPr>
            </a:lvl3pPr>
            <a:lvl4pPr marL="1600200" indent="-228600">
              <a:defRPr sz="2800">
                <a:solidFill>
                  <a:schemeClr val="tx2"/>
                </a:solidFill>
                <a:latin typeface="Gill Sans MT" pitchFamily="34" charset="0"/>
              </a:defRPr>
            </a:lvl4pPr>
            <a:lvl5pPr marL="2057400" indent="-228600">
              <a:defRPr sz="2800">
                <a:solidFill>
                  <a:schemeClr val="tx2"/>
                </a:solidFill>
                <a:latin typeface="Gill Sans MT" pitchFamily="34" charset="0"/>
              </a:defRPr>
            </a:lvl5pPr>
            <a:lvl6pPr marL="2514600" indent="-228600" fontAlgn="base">
              <a:spcBef>
                <a:spcPct val="0"/>
              </a:spcBef>
              <a:spcAft>
                <a:spcPct val="0"/>
              </a:spcAft>
              <a:defRPr sz="2800">
                <a:solidFill>
                  <a:schemeClr val="tx2"/>
                </a:solidFill>
                <a:latin typeface="Gill Sans MT" pitchFamily="34" charset="0"/>
              </a:defRPr>
            </a:lvl6pPr>
            <a:lvl7pPr marL="2971800" indent="-228600" fontAlgn="base">
              <a:spcBef>
                <a:spcPct val="0"/>
              </a:spcBef>
              <a:spcAft>
                <a:spcPct val="0"/>
              </a:spcAft>
              <a:defRPr sz="2800">
                <a:solidFill>
                  <a:schemeClr val="tx2"/>
                </a:solidFill>
                <a:latin typeface="Gill Sans MT" pitchFamily="34" charset="0"/>
              </a:defRPr>
            </a:lvl7pPr>
            <a:lvl8pPr marL="3429000" indent="-228600" fontAlgn="base">
              <a:spcBef>
                <a:spcPct val="0"/>
              </a:spcBef>
              <a:spcAft>
                <a:spcPct val="0"/>
              </a:spcAft>
              <a:defRPr sz="2800">
                <a:solidFill>
                  <a:schemeClr val="tx2"/>
                </a:solidFill>
                <a:latin typeface="Gill Sans MT" pitchFamily="34" charset="0"/>
              </a:defRPr>
            </a:lvl8pPr>
            <a:lvl9pPr marL="3886200" indent="-228600" fontAlgn="base">
              <a:spcBef>
                <a:spcPct val="0"/>
              </a:spcBef>
              <a:spcAft>
                <a:spcPct val="0"/>
              </a:spcAft>
              <a:defRPr sz="2800">
                <a:solidFill>
                  <a:schemeClr val="tx2"/>
                </a:solidFill>
                <a:latin typeface="Gill Sans MT" pitchFamily="34" charset="0"/>
              </a:defRPr>
            </a:lvl9pPr>
          </a:lstStyle>
          <a:p>
            <a:fld id="{16B2D6B8-BCD2-4910-BDFE-5AECE27A0CE4}" type="slidenum">
              <a:rPr lang="en-US" sz="900" smtClean="0">
                <a:solidFill>
                  <a:schemeClr val="bg1"/>
                </a:solidFill>
              </a:rPr>
              <a:pPr/>
              <a:t>9</a:t>
            </a:fld>
            <a:endParaRPr lang="en-US" sz="900" smtClean="0">
              <a:solidFill>
                <a:schemeClr val="bg1"/>
              </a:solidFill>
            </a:endParaRPr>
          </a:p>
        </p:txBody>
      </p:sp>
      <p:sp>
        <p:nvSpPr>
          <p:cNvPr id="48130" name="Rectangle 2"/>
          <p:cNvSpPr>
            <a:spLocks noGrp="1" noChangeAspect="1" noChangeArrowheads="1"/>
          </p:cNvSpPr>
          <p:nvPr>
            <p:ph type="title"/>
          </p:nvPr>
        </p:nvSpPr>
        <p:spPr>
          <a:xfrm>
            <a:off x="411163" y="276225"/>
            <a:ext cx="8504237" cy="954107"/>
          </a:xfrm>
        </p:spPr>
        <p:txBody>
          <a:bodyPr/>
          <a:lstStyle/>
          <a:p>
            <a:r>
              <a:rPr lang="en-US" dirty="0" smtClean="0"/>
              <a:t>Top 10 Reasons Why Companies Choose SAP HANA</a:t>
            </a:r>
          </a:p>
        </p:txBody>
      </p:sp>
      <p:sp>
        <p:nvSpPr>
          <p:cNvPr id="48131" name="Rectangle 3"/>
          <p:cNvSpPr>
            <a:spLocks noGrp="1" noChangeArrowheads="1"/>
          </p:cNvSpPr>
          <p:nvPr>
            <p:ph type="body" idx="1"/>
          </p:nvPr>
        </p:nvSpPr>
        <p:spPr>
          <a:xfrm>
            <a:off x="381000" y="1066800"/>
            <a:ext cx="3962400" cy="5334000"/>
          </a:xfrm>
        </p:spPr>
        <p:txBody>
          <a:bodyPr/>
          <a:lstStyle/>
          <a:p>
            <a:r>
              <a:rPr lang="en-US" b="1" dirty="0" smtClean="0"/>
              <a:t>Speed – </a:t>
            </a:r>
            <a:r>
              <a:rPr lang="en-US" dirty="0" smtClean="0"/>
              <a:t>Manage massive volumes at high speed</a:t>
            </a:r>
          </a:p>
          <a:p>
            <a:r>
              <a:rPr lang="en-US" b="1" dirty="0" smtClean="0"/>
              <a:t>Agility – </a:t>
            </a:r>
            <a:r>
              <a:rPr lang="en-US" dirty="0" smtClean="0"/>
              <a:t>Enable real-time interactions across Value Chain</a:t>
            </a:r>
          </a:p>
          <a:p>
            <a:r>
              <a:rPr lang="en-US" b="1" dirty="0" smtClean="0"/>
              <a:t>Any Data – </a:t>
            </a:r>
            <a:r>
              <a:rPr lang="en-US" dirty="0" smtClean="0"/>
              <a:t>Gain insights from structured and unstructured data</a:t>
            </a:r>
          </a:p>
          <a:p>
            <a:r>
              <a:rPr lang="en-US" b="1" dirty="0" smtClean="0"/>
              <a:t>Insight – </a:t>
            </a:r>
            <a:r>
              <a:rPr lang="en-US" dirty="0" smtClean="0"/>
              <a:t>Unlock new insights with predictive, complex analysis</a:t>
            </a:r>
          </a:p>
          <a:p>
            <a:r>
              <a:rPr lang="en-US" b="1" dirty="0" smtClean="0"/>
              <a:t>Applications – </a:t>
            </a:r>
            <a:r>
              <a:rPr lang="en-US" dirty="0" smtClean="0"/>
              <a:t>Run next-generation applications</a:t>
            </a:r>
          </a:p>
        </p:txBody>
      </p:sp>
      <p:sp>
        <p:nvSpPr>
          <p:cNvPr id="5" name="Rectangle 4"/>
          <p:cNvSpPr/>
          <p:nvPr/>
        </p:nvSpPr>
        <p:spPr>
          <a:xfrm>
            <a:off x="4267200" y="1203776"/>
            <a:ext cx="4572000" cy="4819781"/>
          </a:xfrm>
          <a:prstGeom prst="rect">
            <a:avLst/>
          </a:prstGeom>
        </p:spPr>
        <p:txBody>
          <a:bodyPr wrap="square">
            <a:spAutoFit/>
          </a:bodyPr>
          <a:lstStyle/>
          <a:p>
            <a:pPr marL="342900" lvl="0" indent="-342900">
              <a:spcBef>
                <a:spcPct val="20000"/>
              </a:spcBef>
              <a:buClr>
                <a:srgbClr val="00539F"/>
              </a:buClr>
              <a:buFont typeface="Wingdings" pitchFamily="2" charset="2"/>
              <a:buChar char="§"/>
            </a:pPr>
            <a:r>
              <a:rPr lang="en-US" sz="2400" b="1" kern="0" dirty="0" smtClean="0">
                <a:solidFill>
                  <a:srgbClr val="000000"/>
                </a:solidFill>
                <a:latin typeface="Gill Sans MT"/>
              </a:rPr>
              <a:t>Cloud </a:t>
            </a:r>
            <a:r>
              <a:rPr lang="en-US" sz="2400" b="1" kern="0" dirty="0">
                <a:solidFill>
                  <a:srgbClr val="000000"/>
                </a:solidFill>
                <a:latin typeface="Gill Sans MT"/>
              </a:rPr>
              <a:t>– </a:t>
            </a:r>
            <a:r>
              <a:rPr lang="en-US" sz="2400" kern="0" dirty="0" smtClean="0">
                <a:solidFill>
                  <a:srgbClr val="000000"/>
                </a:solidFill>
                <a:latin typeface="Gill Sans MT"/>
              </a:rPr>
              <a:t>Step up to next advanced platform</a:t>
            </a:r>
            <a:endParaRPr lang="en-US" sz="2400" kern="0" dirty="0">
              <a:solidFill>
                <a:srgbClr val="000000"/>
              </a:solidFill>
              <a:latin typeface="Gill Sans MT"/>
            </a:endParaRPr>
          </a:p>
          <a:p>
            <a:pPr marL="342900" lvl="0" indent="-342900">
              <a:spcBef>
                <a:spcPct val="20000"/>
              </a:spcBef>
              <a:buClr>
                <a:srgbClr val="00539F"/>
              </a:buClr>
              <a:buFont typeface="Wingdings" pitchFamily="2" charset="2"/>
              <a:buChar char="§"/>
            </a:pPr>
            <a:r>
              <a:rPr lang="en-US" sz="2400" b="1" kern="0" dirty="0" smtClean="0">
                <a:solidFill>
                  <a:srgbClr val="000000"/>
                </a:solidFill>
                <a:latin typeface="Gill Sans MT"/>
              </a:rPr>
              <a:t>Innovation </a:t>
            </a:r>
            <a:r>
              <a:rPr lang="en-US" sz="2400" b="1" kern="0" dirty="0">
                <a:solidFill>
                  <a:srgbClr val="000000"/>
                </a:solidFill>
                <a:latin typeface="Gill Sans MT"/>
              </a:rPr>
              <a:t>– </a:t>
            </a:r>
            <a:r>
              <a:rPr lang="en-US" sz="2400" kern="0" dirty="0" smtClean="0">
                <a:solidFill>
                  <a:srgbClr val="000000"/>
                </a:solidFill>
                <a:latin typeface="Gill Sans MT"/>
              </a:rPr>
              <a:t>Deploy ultimate platform for business innovation</a:t>
            </a:r>
            <a:endParaRPr lang="en-US" sz="2400" kern="0" dirty="0">
              <a:solidFill>
                <a:srgbClr val="000000"/>
              </a:solidFill>
              <a:latin typeface="Gill Sans MT"/>
            </a:endParaRPr>
          </a:p>
          <a:p>
            <a:pPr marL="342900" lvl="0" indent="-342900">
              <a:spcBef>
                <a:spcPct val="20000"/>
              </a:spcBef>
              <a:buClr>
                <a:srgbClr val="00539F"/>
              </a:buClr>
              <a:buFont typeface="Wingdings" pitchFamily="2" charset="2"/>
              <a:buChar char="§"/>
            </a:pPr>
            <a:r>
              <a:rPr lang="en-US" sz="2400" b="1" kern="0" dirty="0" smtClean="0">
                <a:solidFill>
                  <a:srgbClr val="000000"/>
                </a:solidFill>
                <a:latin typeface="Gill Sans MT"/>
              </a:rPr>
              <a:t>Simplicity – </a:t>
            </a:r>
            <a:r>
              <a:rPr lang="en-US" sz="2400" kern="0" dirty="0" smtClean="0">
                <a:solidFill>
                  <a:srgbClr val="000000"/>
                </a:solidFill>
                <a:latin typeface="Gill Sans MT"/>
              </a:rPr>
              <a:t>Manage fewer layers and landscapes for lower costs</a:t>
            </a:r>
            <a:endParaRPr lang="en-US" sz="2400" kern="0" dirty="0">
              <a:solidFill>
                <a:srgbClr val="000000"/>
              </a:solidFill>
              <a:latin typeface="Gill Sans MT"/>
            </a:endParaRPr>
          </a:p>
          <a:p>
            <a:pPr marL="342900" lvl="0" indent="-342900">
              <a:spcBef>
                <a:spcPct val="20000"/>
              </a:spcBef>
              <a:buClr>
                <a:srgbClr val="00539F"/>
              </a:buClr>
              <a:buFont typeface="Wingdings" pitchFamily="2" charset="2"/>
              <a:buChar char="§"/>
            </a:pPr>
            <a:r>
              <a:rPr lang="en-US" sz="2400" b="1" kern="0" dirty="0" smtClean="0">
                <a:solidFill>
                  <a:srgbClr val="000000"/>
                </a:solidFill>
                <a:latin typeface="Gill Sans MT"/>
              </a:rPr>
              <a:t>Value </a:t>
            </a:r>
            <a:r>
              <a:rPr lang="en-US" sz="2400" b="1" kern="0" dirty="0">
                <a:solidFill>
                  <a:srgbClr val="000000"/>
                </a:solidFill>
                <a:latin typeface="Gill Sans MT"/>
              </a:rPr>
              <a:t>– </a:t>
            </a:r>
            <a:r>
              <a:rPr lang="en-US" sz="2400" kern="0" dirty="0" smtClean="0">
                <a:solidFill>
                  <a:srgbClr val="000000"/>
                </a:solidFill>
                <a:latin typeface="Gill Sans MT"/>
              </a:rPr>
              <a:t>Innovate without disruption and add value to legacy investments</a:t>
            </a:r>
            <a:endParaRPr lang="en-US" sz="2400" kern="0" dirty="0">
              <a:solidFill>
                <a:srgbClr val="000000"/>
              </a:solidFill>
              <a:latin typeface="Gill Sans MT"/>
            </a:endParaRPr>
          </a:p>
          <a:p>
            <a:pPr marL="342900" lvl="0" indent="-342900">
              <a:spcBef>
                <a:spcPct val="20000"/>
              </a:spcBef>
              <a:buClr>
                <a:srgbClr val="00539F"/>
              </a:buClr>
              <a:buFont typeface="Wingdings" pitchFamily="2" charset="2"/>
              <a:buChar char="§"/>
            </a:pPr>
            <a:r>
              <a:rPr lang="en-US" sz="2400" b="1" kern="0" dirty="0" smtClean="0">
                <a:solidFill>
                  <a:srgbClr val="000000"/>
                </a:solidFill>
                <a:latin typeface="Gill Sans MT"/>
              </a:rPr>
              <a:t>Choice </a:t>
            </a:r>
            <a:r>
              <a:rPr lang="en-US" sz="2400" b="1" kern="0" dirty="0">
                <a:solidFill>
                  <a:srgbClr val="000000"/>
                </a:solidFill>
                <a:latin typeface="Gill Sans MT"/>
              </a:rPr>
              <a:t>– </a:t>
            </a:r>
            <a:r>
              <a:rPr lang="en-US" sz="2400" kern="0" dirty="0" smtClean="0">
                <a:solidFill>
                  <a:srgbClr val="000000"/>
                </a:solidFill>
                <a:latin typeface="Gill Sans MT"/>
              </a:rPr>
              <a:t>Work with preferred partner at every level</a:t>
            </a:r>
            <a:endParaRPr lang="en-US" sz="2400" kern="0" dirty="0">
              <a:solidFill>
                <a:srgbClr val="000000"/>
              </a:solidFill>
              <a:latin typeface="Gill Sans MT"/>
            </a:endParaRPr>
          </a:p>
        </p:txBody>
      </p:sp>
    </p:spTree>
    <p:extLst>
      <p:ext uri="{BB962C8B-B14F-4D97-AF65-F5344CB8AC3E}">
        <p14:creationId xmlns:p14="http://schemas.microsoft.com/office/powerpoint/2010/main" val="983635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Template01 3">
      <a:dk1>
        <a:srgbClr val="000000"/>
      </a:dk1>
      <a:lt1>
        <a:srgbClr val="FFFFFF"/>
      </a:lt1>
      <a:dk2>
        <a:srgbClr val="00539F"/>
      </a:dk2>
      <a:lt2>
        <a:srgbClr val="00579F"/>
      </a:lt2>
      <a:accent1>
        <a:srgbClr val="00539F"/>
      </a:accent1>
      <a:accent2>
        <a:srgbClr val="FF8E29"/>
      </a:accent2>
      <a:accent3>
        <a:srgbClr val="FFFFFF"/>
      </a:accent3>
      <a:accent4>
        <a:srgbClr val="000000"/>
      </a:accent4>
      <a:accent5>
        <a:srgbClr val="AAB3CD"/>
      </a:accent5>
      <a:accent6>
        <a:srgbClr val="E78024"/>
      </a:accent6>
      <a:hlink>
        <a:srgbClr val="00539F"/>
      </a:hlink>
      <a:folHlink>
        <a:srgbClr val="BF0028"/>
      </a:folHlink>
    </a:clrScheme>
    <a:fontScheme name="Template01">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Gill Sans MT"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2"/>
            </a:solidFill>
            <a:effectLst/>
            <a:latin typeface="Gill Sans MT" pitchFamily="34" charset="0"/>
          </a:defRPr>
        </a:defPPr>
      </a:lstStyle>
    </a:lnDef>
  </a:objectDefaults>
  <a:extraClrSchemeLst>
    <a:extraClrScheme>
      <a:clrScheme name="Template01 1">
        <a:dk1>
          <a:srgbClr val="000000"/>
        </a:dk1>
        <a:lt1>
          <a:srgbClr val="FFFFFF"/>
        </a:lt1>
        <a:dk2>
          <a:srgbClr val="00539F"/>
        </a:dk2>
        <a:lt2>
          <a:srgbClr val="97999F"/>
        </a:lt2>
        <a:accent1>
          <a:srgbClr val="97999F"/>
        </a:accent1>
        <a:accent2>
          <a:srgbClr val="FF8E29"/>
        </a:accent2>
        <a:accent3>
          <a:srgbClr val="FFFFFF"/>
        </a:accent3>
        <a:accent4>
          <a:srgbClr val="000000"/>
        </a:accent4>
        <a:accent5>
          <a:srgbClr val="C9CACD"/>
        </a:accent5>
        <a:accent6>
          <a:srgbClr val="E78024"/>
        </a:accent6>
        <a:hlink>
          <a:srgbClr val="00539F"/>
        </a:hlink>
        <a:folHlink>
          <a:srgbClr val="BF0028"/>
        </a:folHlink>
      </a:clrScheme>
      <a:clrMap bg1="lt1" tx1="dk1" bg2="lt2" tx2="dk2" accent1="accent1" accent2="accent2" accent3="accent3" accent4="accent4" accent5="accent5" accent6="accent6" hlink="hlink" folHlink="folHlink"/>
    </a:extraClrScheme>
    <a:extraClrScheme>
      <a:clrScheme name="Template01 2">
        <a:dk1>
          <a:srgbClr val="000000"/>
        </a:dk1>
        <a:lt1>
          <a:srgbClr val="FFFFFF"/>
        </a:lt1>
        <a:dk2>
          <a:srgbClr val="00539F"/>
        </a:dk2>
        <a:lt2>
          <a:srgbClr val="97999F"/>
        </a:lt2>
        <a:accent1>
          <a:srgbClr val="00539F"/>
        </a:accent1>
        <a:accent2>
          <a:srgbClr val="FF8E29"/>
        </a:accent2>
        <a:accent3>
          <a:srgbClr val="FFFFFF"/>
        </a:accent3>
        <a:accent4>
          <a:srgbClr val="000000"/>
        </a:accent4>
        <a:accent5>
          <a:srgbClr val="AAB3CD"/>
        </a:accent5>
        <a:accent6>
          <a:srgbClr val="E78024"/>
        </a:accent6>
        <a:hlink>
          <a:srgbClr val="00539F"/>
        </a:hlink>
        <a:folHlink>
          <a:srgbClr val="BF0028"/>
        </a:folHlink>
      </a:clrScheme>
      <a:clrMap bg1="lt1" tx1="dk1" bg2="lt2" tx2="dk2" accent1="accent1" accent2="accent2" accent3="accent3" accent4="accent4" accent5="accent5" accent6="accent6" hlink="hlink" folHlink="folHlink"/>
    </a:extraClrScheme>
    <a:extraClrScheme>
      <a:clrScheme name="Template01 3">
        <a:dk1>
          <a:srgbClr val="000000"/>
        </a:dk1>
        <a:lt1>
          <a:srgbClr val="FFFFFF"/>
        </a:lt1>
        <a:dk2>
          <a:srgbClr val="00539F"/>
        </a:dk2>
        <a:lt2>
          <a:srgbClr val="00579F"/>
        </a:lt2>
        <a:accent1>
          <a:srgbClr val="00539F"/>
        </a:accent1>
        <a:accent2>
          <a:srgbClr val="FF8E29"/>
        </a:accent2>
        <a:accent3>
          <a:srgbClr val="FFFFFF"/>
        </a:accent3>
        <a:accent4>
          <a:srgbClr val="000000"/>
        </a:accent4>
        <a:accent5>
          <a:srgbClr val="AAB3CD"/>
        </a:accent5>
        <a:accent6>
          <a:srgbClr val="E78024"/>
        </a:accent6>
        <a:hlink>
          <a:srgbClr val="00539F"/>
        </a:hlink>
        <a:folHlink>
          <a:srgbClr val="B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9033C5CB4C62438A02A5CF8EF4D49D" ma:contentTypeVersion="0" ma:contentTypeDescription="Create a new document." ma:contentTypeScope="" ma:versionID="4a0cd28d70598435932744d6e7e8d52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65CDD6-524F-4CA5-93F2-8EB9CA1820B5}">
  <ds:schemaRefs>
    <ds:schemaRef ds:uri="http://purl.org/dc/elements/1.1/"/>
    <ds:schemaRef ds:uri="http://purl.org/dc/dcmitype/"/>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791A1FF-12AA-4915-9FBD-23DE3328302D}">
  <ds:schemaRefs>
    <ds:schemaRef ds:uri="http://schemas.microsoft.com/sharepoint/v3/contenttype/forms"/>
  </ds:schemaRefs>
</ds:datastoreItem>
</file>

<file path=customXml/itemProps3.xml><?xml version="1.0" encoding="utf-8"?>
<ds:datastoreItem xmlns:ds="http://schemas.openxmlformats.org/officeDocument/2006/customXml" ds:itemID="{5697F7E0-7EBB-404B-9040-AC18CA27C7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Presentation2</Template>
  <TotalTime>185</TotalTime>
  <Words>1081</Words>
  <Application>Microsoft Office PowerPoint</Application>
  <PresentationFormat>On-screen Show (4:3)</PresentationFormat>
  <Paragraphs>240</Paragraphs>
  <Slides>25</Slides>
  <Notes>16</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Presentation2</vt:lpstr>
      <vt:lpstr>High Performance Analytic Appliance: HANA</vt:lpstr>
      <vt:lpstr>Key Learning Points for SAP HANA®</vt:lpstr>
      <vt:lpstr>Table of Contents</vt:lpstr>
      <vt:lpstr>Table of Contents</vt:lpstr>
      <vt:lpstr>What is SAP HANA?</vt:lpstr>
      <vt:lpstr>Why the Need for SAP HANA?</vt:lpstr>
      <vt:lpstr>Why the Need for SAP HANA?</vt:lpstr>
      <vt:lpstr>Why Use SAP HANA?</vt:lpstr>
      <vt:lpstr>Top 10 Reasons Why Companies Choose SAP HANA</vt:lpstr>
      <vt:lpstr>Technology Basics for SAP HANA</vt:lpstr>
      <vt:lpstr>Key Terminology</vt:lpstr>
      <vt:lpstr>HANA Architecture</vt:lpstr>
      <vt:lpstr>The “Heart” of SAP HANA</vt:lpstr>
      <vt:lpstr>In-Memory Computing Engine (Simplified)</vt:lpstr>
      <vt:lpstr>What is In-Memory?</vt:lpstr>
      <vt:lpstr>SAP HANA Column Storage Vs. Row-Based Storage</vt:lpstr>
      <vt:lpstr>Column Storage Opportunities</vt:lpstr>
      <vt:lpstr>Multiple Engines</vt:lpstr>
      <vt:lpstr>What is Ad Hoc Analysis?</vt:lpstr>
      <vt:lpstr>Where Can I Use SAP HANA? Anywhere there are large volumes of data</vt:lpstr>
      <vt:lpstr>Use Cases For Using SAP HANA</vt:lpstr>
      <vt:lpstr>Key Takeaways About SAP HANA</vt:lpstr>
      <vt:lpstr>First in a New Series by PMMS SIG</vt:lpstr>
      <vt:lpstr>Sneak Preview – Coming in 2013</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Pat Hilander</dc:creator>
  <cp:lastModifiedBy>Danny Pancratz</cp:lastModifiedBy>
  <cp:revision>39</cp:revision>
  <dcterms:created xsi:type="dcterms:W3CDTF">2011-02-14T21:47:18Z</dcterms:created>
  <dcterms:modified xsi:type="dcterms:W3CDTF">2013-01-04T16:59:42Z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0x010100829033C5CB4C62438A02A5CF8EF4D49D</vt:lpwstr>
  </property>
</Properties>
</file>