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3" r:id="rId4"/>
    <p:sldId id="270" r:id="rId5"/>
    <p:sldId id="267" r:id="rId6"/>
    <p:sldId id="260" r:id="rId7"/>
    <p:sldId id="268" r:id="rId8"/>
    <p:sldId id="258" r:id="rId9"/>
    <p:sldId id="25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B4"/>
    <a:srgbClr val="007673"/>
    <a:srgbClr val="00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7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5AB3-3EFF-4389-A401-79AD6401333A}" type="datetimeFigureOut">
              <a:rPr lang="en-US" smtClean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7369-830D-44FF-9C38-2E764DB5EE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8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thi.P@Sierratec-u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endee.gotowebinar.com/register/31890546784447260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2868305"/>
            <a:ext cx="9144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SAP S/4 HANA is </a:t>
            </a:r>
            <a:r>
              <a:rPr lang="en-US" sz="2800" b="1" dirty="0" smtClean="0">
                <a:solidFill>
                  <a:srgbClr val="00B8B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THE </a:t>
            </a:r>
            <a:r>
              <a:rPr lang="en-US" sz="2800" b="1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Path to Simplify Finance</a:t>
            </a:r>
          </a:p>
          <a:p>
            <a:pPr algn="ctr"/>
            <a:endParaRPr lang="en-US" sz="2500" b="1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Big Data &amp; Analytics Webinar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81200" cy="1752600"/>
          </a:xfrm>
          <a:prstGeom prst="roundRect">
            <a:avLst/>
          </a:prstGeom>
          <a:solidFill>
            <a:srgbClr val="00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181600"/>
            <a:ext cx="198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Date :  06/22/2015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5461084"/>
            <a:ext cx="198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9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Time :  12:00 PM EST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5879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Webinaire Host</a:t>
            </a:r>
          </a:p>
          <a:p>
            <a:pPr algn="ctr"/>
            <a:r>
              <a:rPr lang="fr-FR" sz="9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Jothi Periasamy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010400" y="5814228"/>
            <a:ext cx="76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5858218"/>
            <a:ext cx="76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86600" y="6246168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Chief Finance Transformation Architect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600" y="6413956"/>
            <a:ext cx="266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Chief SAP HANA Architect 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2800" y="4953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Webinar Details </a:t>
            </a:r>
            <a:endParaRPr lang="en-US" sz="900" b="1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SAP S/4 HANA Use Case for Oil &amp; Gas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FFF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rgbClr val="FFFF00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02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000" dirty="0">
                <a:latin typeface="Nirmala UI" panose="020B0502040204020203" pitchFamily="34" charset="0"/>
                <a:cs typeface="Nirmala UI" panose="020B0502040204020203" pitchFamily="34" charset="0"/>
              </a:rPr>
              <a:t>L</a:t>
            </a:r>
            <a:r>
              <a:rPr lang="en-US" sz="20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ooking forward to a discussion during  our Webinar</a:t>
            </a:r>
          </a:p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8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Thank You !</a:t>
            </a:r>
          </a:p>
          <a:p>
            <a:pPr algn="ctr"/>
            <a:endParaRPr lang="en-US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14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Jothi Periasamy </a:t>
            </a:r>
          </a:p>
          <a:p>
            <a:pPr algn="ctr"/>
            <a:r>
              <a:rPr lang="en-US" sz="14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Chief Finance Transformation Architect</a:t>
            </a:r>
          </a:p>
          <a:p>
            <a:pPr algn="ctr"/>
            <a:r>
              <a:rPr lang="en-US" sz="14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Chief SAP HANA Architect </a:t>
            </a:r>
          </a:p>
          <a:p>
            <a:pPr algn="ctr"/>
            <a:r>
              <a:rPr lang="en-US" sz="1400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(916)-600-6628</a:t>
            </a:r>
          </a:p>
          <a:p>
            <a:pPr algn="ctr"/>
            <a:r>
              <a:rPr lang="en-US" sz="1400" dirty="0" smtClean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Jothi.P@Sierratec-us.com</a:t>
            </a:r>
            <a:endParaRPr lang="en-US" sz="1400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dirty="0" smtClean="0"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3495974"/>
            <a:ext cx="4267200" cy="4571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5066" y="990600"/>
            <a:ext cx="7010401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00B8B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2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Webinar Registration</a:t>
            </a:r>
          </a:p>
          <a:p>
            <a:pPr algn="ctr"/>
            <a:endParaRPr lang="en-US" sz="2000" b="1" dirty="0" smtClean="0">
              <a:solidFill>
                <a:srgbClr val="00B8B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1200" u="sng" dirty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https://</a:t>
            </a:r>
            <a:r>
              <a:rPr lang="en-US" sz="1200" u="sng" dirty="0" smtClean="0">
                <a:latin typeface="Nirmala UI" panose="020B0502040204020203" pitchFamily="34" charset="0"/>
                <a:cs typeface="Nirmala UI" panose="020B0502040204020203" pitchFamily="34" charset="0"/>
                <a:hlinkClick r:id="rId3"/>
              </a:rPr>
              <a:t>attendee.gotowebinar.com/register/3189054678444726018</a:t>
            </a:r>
            <a:endParaRPr lang="en-US" sz="1200" u="sng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200" u="sng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2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25" y="2362200"/>
            <a:ext cx="906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875065" y="3344863"/>
            <a:ext cx="7010401" cy="3124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2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Webinar Objectives</a:t>
            </a:r>
          </a:p>
          <a:p>
            <a:pPr algn="ctr"/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 this webinar, we will be demonstrating the key capabilities of SAP S/4 HANA, including</a:t>
            </a:r>
          </a:p>
          <a:p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Approach, strategy and roadmap to modernize analytics and data platform through SAP S/4 HANA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Steps to enable OLTP and OLAP functions together in a single S/4 HANA platform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Review the simplified data access steps for integrated planning, forecasting , reporting and analytics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Discuss the simplified and accelerated financial processes for operational finance and financial close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endParaRPr 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Options to leverage Internet of Things(IoT), Business Network, and Social Network as a data source for S/4 HANA based analytics</a:t>
            </a:r>
          </a:p>
          <a:p>
            <a:pPr algn="ctr">
              <a:buClr>
                <a:srgbClr val="007673"/>
              </a:buClr>
            </a:pPr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 </a:t>
            </a:r>
            <a:r>
              <a:rPr lang="en-US" sz="14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Learn Beyond Concepts - Watch Our Live  System Demo</a:t>
            </a:r>
          </a:p>
          <a:p>
            <a:pPr algn="ctr"/>
            <a:endParaRPr lang="en-US" sz="1400" b="1" dirty="0" smtClean="0">
              <a:solidFill>
                <a:srgbClr val="007673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200" u="sng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359442"/>
            <a:ext cx="3810000" cy="24223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86" y="4511841"/>
            <a:ext cx="3390225" cy="2127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62000" y="4359442"/>
            <a:ext cx="3810000" cy="2422358"/>
          </a:xfrm>
          <a:prstGeom prst="rect">
            <a:avLst/>
          </a:prstGeom>
          <a:solidFill>
            <a:srgbClr val="00B8B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53000" y="2133600"/>
            <a:ext cx="3810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2133600"/>
            <a:ext cx="3810000" cy="2133600"/>
          </a:xfrm>
          <a:prstGeom prst="rect">
            <a:avLst/>
          </a:prstGeom>
          <a:solidFill>
            <a:srgbClr val="00B8B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0" name="Picture 8" descr="image0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22" y="2286000"/>
            <a:ext cx="3536222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62000" y="990600"/>
            <a:ext cx="3810000" cy="1074821"/>
          </a:xfrm>
          <a:prstGeom prst="rect">
            <a:avLst/>
          </a:prstGeom>
          <a:solidFill>
            <a:srgbClr val="00B8B4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990600"/>
            <a:ext cx="3810000" cy="1074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2914"/>
            <a:ext cx="2047609" cy="93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4419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SAP S/4 HANA Data Provisioning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2209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SAP S/4 HANA Information Model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1063823"/>
            <a:ext cx="3810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SAP Lumira Analytics &amp; Data Visualization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371600"/>
            <a:ext cx="2819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Predictive Analytics 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Forecasting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Interactive Analysis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600" y="2590800"/>
            <a:ext cx="3581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Simplified business process specific financial  model 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Self-servicing  - reporting and data analysis 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No physical data storage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Massive amount of In-memory data processing and complex calculations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Out of box support to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Data Science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Advanced Analytics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6800" y="4800600"/>
            <a:ext cx="33528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Simplified data provisioning regardless of data format, structure,  and source. Out of the box support to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Big Data 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Internet of Things (IoT)</a:t>
            </a:r>
            <a:endParaRPr lang="en-US" sz="1100" dirty="0" smtClean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Single platform for both  OLTP and OLAP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Empowers business with real-time data </a:t>
            </a:r>
          </a:p>
          <a:p>
            <a:pPr marL="171450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Support to open source technologies 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HADOOP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</a:t>
            </a:r>
          </a:p>
          <a:p>
            <a:pPr marL="628650" lvl="1" indent="-17145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Python 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648200" y="1371600"/>
            <a:ext cx="228600" cy="228600"/>
          </a:xfrm>
          <a:prstGeom prst="chevron">
            <a:avLst/>
          </a:prstGeom>
          <a:solidFill>
            <a:srgbClr val="00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4648200" y="3048000"/>
            <a:ext cx="228600" cy="228600"/>
          </a:xfrm>
          <a:prstGeom prst="chevron">
            <a:avLst/>
          </a:prstGeom>
          <a:solidFill>
            <a:srgbClr val="00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4648200" y="5257800"/>
            <a:ext cx="228600" cy="228600"/>
          </a:xfrm>
          <a:prstGeom prst="chevron">
            <a:avLst/>
          </a:prstGeom>
          <a:solidFill>
            <a:srgbClr val="0076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809072"/>
            <a:ext cx="53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H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</a:t>
            </a:r>
          </a:p>
          <a:p>
            <a:endParaRPr lang="en-US" sz="1600" dirty="0">
              <a:solidFill>
                <a:srgbClr val="007673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I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T</a:t>
            </a:r>
          </a:p>
          <a:p>
            <a:endParaRPr lang="en-US" sz="1600" dirty="0">
              <a:solidFill>
                <a:srgbClr val="007673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W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K</a:t>
            </a:r>
          </a:p>
          <a:p>
            <a:r>
              <a:rPr lang="en-US" sz="1600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</a:t>
            </a:r>
          </a:p>
          <a:p>
            <a:r>
              <a:rPr lang="en-US" sz="1600" dirty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46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7" y="2438400"/>
            <a:ext cx="8113963" cy="44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82337" y="990600"/>
            <a:ext cx="8113963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8B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Simplified </a:t>
            </a:r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Profit &amp; Loss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Revenue by Month  -  Conventional Gas, Diesel, Freight, Lubricants, and others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Expense by Month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Analyze Gross Profit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Compare Gross Profit vs. Net Income</a:t>
            </a:r>
          </a:p>
          <a:p>
            <a:pPr marL="285750" indent="-285750">
              <a:buClr>
                <a:srgbClr val="00B8B4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7" y="2438400"/>
            <a:ext cx="772732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48857" y="990600"/>
            <a:ext cx="7727323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B8B4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Visual </a:t>
            </a:r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Profit &amp; Loss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Revenue trend by segment  -  Conventional Gas, Diesel, Freight, Lubricants, and others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Pricing analysis per segment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Volume forecast  by segment 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Predict revenue and cost by segment based on  volume and prices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FFF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7" y="2286000"/>
            <a:ext cx="8113963" cy="458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382337" y="990600"/>
            <a:ext cx="8113963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Real-time Profit &amp; Loss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Revenue by Month  -  Conventional Gas, Diesel, Freight, Lubricants, and others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Pricing analysis per segment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Volume forecast  by segment  </a:t>
            </a:r>
          </a:p>
          <a:p>
            <a:pPr marL="285750" indent="-2857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Predict revenue and cost by segment based on  volume and prices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1">
                    <a:lumMod val="9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7" y="2514600"/>
            <a:ext cx="7833143" cy="431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548856" y="990600"/>
            <a:ext cx="7906566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00B8B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Real-time Profit &amp; Loss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Sales by Month  -  Conventional Gas, Diesel, Freight, Lubricants, and others 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Cost of Sales Analysis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Profit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Analysis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Margin %</a:t>
            </a:r>
          </a:p>
          <a:p>
            <a:pPr marL="285750" indent="-285750">
              <a:buClr>
                <a:srgbClr val="00B8B4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FFF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6" y="2514600"/>
            <a:ext cx="783314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48856" y="990600"/>
            <a:ext cx="7833144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00B8B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Product Gross Margin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Profit and Revenue  by Month  -  Conventional Gas, Diesel, Freight, Lubricants, and others 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Daily Net Gallon 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Profit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 Net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Gallon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Margin %</a:t>
            </a:r>
          </a:p>
          <a:p>
            <a:pPr marL="285750" indent="-285750">
              <a:buClr>
                <a:srgbClr val="00B8B4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8600" y="0"/>
            <a:ext cx="12954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44" y="35399"/>
            <a:ext cx="462756" cy="64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Financial Reporting and Advanced Analytics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784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FFFF00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Oil &amp; Gas Use Case for SAP S/4 HANA</a:t>
            </a:r>
            <a:endParaRPr lang="en-US" sz="1300" dirty="0">
              <a:solidFill>
                <a:srgbClr val="FFFF00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6" y="2473860"/>
            <a:ext cx="7833144" cy="43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48856" y="990600"/>
            <a:ext cx="7833144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solidFill>
                <a:srgbClr val="00B8B4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7673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Product Gross Margin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Profit and Revenue  by Month  -  Conventional Gas, Diesel, Freight, Lubricants, and others 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Daily Net Gallon </a:t>
            </a: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Profit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Per Net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Gallon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171450" indent="-171450">
              <a:buClr>
                <a:srgbClr val="007673"/>
              </a:buClr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Gross Margin %</a:t>
            </a:r>
          </a:p>
          <a:p>
            <a:pPr marL="285750" indent="-285750">
              <a:buClr>
                <a:srgbClr val="00B8B4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634</Words>
  <Application>Microsoft Office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 Black Edition - tum0r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RajMohan Pendyala</cp:lastModifiedBy>
  <cp:revision>40</cp:revision>
  <dcterms:created xsi:type="dcterms:W3CDTF">2015-06-18T15:00:46Z</dcterms:created>
  <dcterms:modified xsi:type="dcterms:W3CDTF">2015-06-21T04:30:16Z</dcterms:modified>
</cp:coreProperties>
</file>