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6"/>
  </p:notesMasterIdLst>
  <p:handoutMasterIdLst>
    <p:handoutMasterId r:id="rId7"/>
  </p:handoutMasterIdLst>
  <p:sldIdLst>
    <p:sldId id="528" r:id="rId2"/>
    <p:sldId id="529" r:id="rId3"/>
    <p:sldId id="533" r:id="rId4"/>
    <p:sldId id="534" r:id="rId5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明朝 ProN W3" charset="-128"/>
        <a:cs typeface="+mn-cs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明朝 ProN W3" charset="-128"/>
        <a:cs typeface="+mn-cs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明朝 ProN W3" charset="-128"/>
        <a:cs typeface="+mn-cs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明朝 ProN W3" charset="-128"/>
        <a:cs typeface="+mn-cs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明朝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明朝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明朝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明朝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明朝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67877"/>
    <a:srgbClr val="010000"/>
    <a:srgbClr val="091332"/>
    <a:srgbClr val="001A49"/>
    <a:srgbClr val="081025"/>
    <a:srgbClr val="FFFFFF"/>
    <a:srgbClr val="080D29"/>
    <a:srgbClr val="001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58615" autoAdjust="0"/>
  </p:normalViewPr>
  <p:slideViewPr>
    <p:cSldViewPr snapToGrid="0" snapToObjects="1">
      <p:cViewPr>
        <p:scale>
          <a:sx n="75" d="100"/>
          <a:sy n="75" d="100"/>
        </p:scale>
        <p:origin x="-1688" y="864"/>
      </p:cViewPr>
      <p:guideLst>
        <p:guide orient="horz" pos="5856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Std Bold"/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NeueLT Std Bold" charset="0"/>
                <a:ea typeface="ヒラギノ角ゴ ProN W3" charset="-128"/>
              </a:defRPr>
            </a:lvl1pPr>
          </a:lstStyle>
          <a:p>
            <a:pPr>
              <a:defRPr/>
            </a:pPr>
            <a:fld id="{E5AD5BA2-1825-4982-97D7-D4B456397DB0}" type="datetime1">
              <a:rPr lang="en-US"/>
              <a:pPr>
                <a:defRPr/>
              </a:pPr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Std Bold"/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NeueLT Std Bold" charset="0"/>
                <a:ea typeface="ヒラギノ角ゴ ProN W3" charset="-128"/>
              </a:defRPr>
            </a:lvl1pPr>
          </a:lstStyle>
          <a:p>
            <a:pPr>
              <a:defRPr/>
            </a:pPr>
            <a:fld id="{B5ADBB2C-D775-4C27-A710-C2C512303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68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Std Bold"/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NeueLT Std Bold" charset="0"/>
                <a:ea typeface="ヒラギノ角ゴ ProN W3" charset="-128"/>
              </a:defRPr>
            </a:lvl1pPr>
          </a:lstStyle>
          <a:p>
            <a:pPr>
              <a:defRPr/>
            </a:pPr>
            <a:fld id="{9DB6855A-9A32-4F58-A8C3-8EAC75CE49A5}" type="datetime1">
              <a:rPr lang="en-US"/>
              <a:pPr>
                <a:defRPr/>
              </a:pPr>
              <a:t>12/2/12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4213"/>
            <a:ext cx="6858000" cy="5143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0" y="6084888"/>
            <a:ext cx="6858000" cy="244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Std Bold"/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NeueLT Std Bold" charset="0"/>
                <a:ea typeface="ヒラギノ角ゴ ProN W3" charset="-128"/>
              </a:defRPr>
            </a:lvl1pPr>
          </a:lstStyle>
          <a:p>
            <a:pPr>
              <a:defRPr/>
            </a:pPr>
            <a:fld id="{B5A21C97-C228-4513-BCD8-EB41D5EEA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77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NeueLT Std Bold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NeueLT Std Bold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NeueLT Std Bold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NeueLT Std Bold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NeueLT Std Bold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21C97-C228-4513-BCD8-EB41D5EEA0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21C97-C228-4513-BCD8-EB41D5EEA0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0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21C97-C228-4513-BCD8-EB41D5EEA0E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21C97-C228-4513-BCD8-EB41D5EEA0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iatta@eecg.toronto.edu" TargetMode="External"/><Relationship Id="rId3" Type="http://schemas.openxmlformats.org/officeDocument/2006/relationships/hyperlink" Target="http://islamatta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35000" y="457200"/>
            <a:ext cx="11734800" cy="7543800"/>
          </a:xfrm>
        </p:spPr>
        <p:txBody>
          <a:bodyPr anchor="ctr">
            <a:spAutoFit/>
          </a:bodyPr>
          <a:lstStyle>
            <a:lvl1pPr>
              <a:lnSpc>
                <a:spcPts val="6000"/>
              </a:lnSpc>
              <a:defRPr sz="6000">
                <a:solidFill>
                  <a:srgbClr val="001337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820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0" y="1861462"/>
            <a:ext cx="13004800" cy="3352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35000" y="1981206"/>
            <a:ext cx="11734800" cy="3145970"/>
          </a:xfrm>
          <a:noFill/>
        </p:spPr>
        <p:txBody>
          <a:bodyPr anchor="ctr">
            <a:noAutofit/>
          </a:bodyPr>
          <a:lstStyle>
            <a:lvl1pPr>
              <a:defRPr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b="1" dirty="0" smtClean="0"/>
              <a:t>SLICC </a:t>
            </a:r>
            <a:br>
              <a:rPr lang="en-US" b="1" dirty="0" smtClean="0"/>
            </a:br>
            <a:r>
              <a:rPr lang="en-US" b="1" dirty="0" smtClean="0"/>
              <a:t>Self-Assembly of Instruction Cache Collectives for OLTP Workloads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2555" y="5810270"/>
            <a:ext cx="4495800" cy="1123930"/>
          </a:xfrm>
        </p:spPr>
        <p:txBody>
          <a:bodyPr/>
          <a:lstStyle>
            <a:lvl1pPr marL="0" indent="0" algn="ctr"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Authors 1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878455" y="5810270"/>
            <a:ext cx="4495800" cy="1123930"/>
          </a:xfrm>
        </p:spPr>
        <p:txBody>
          <a:bodyPr/>
          <a:lstStyle>
            <a:lvl1pPr marL="0" indent="0" algn="ctr"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Authors 1</a:t>
            </a:r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2" hasCustomPrompt="1"/>
          </p:nvPr>
        </p:nvSpPr>
        <p:spPr>
          <a:xfrm>
            <a:off x="1595255" y="7607300"/>
            <a:ext cx="4495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Affiliate Logo 1</a:t>
            </a:r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3" hasCustomPrompt="1"/>
          </p:nvPr>
        </p:nvSpPr>
        <p:spPr>
          <a:xfrm>
            <a:off x="6878455" y="7607300"/>
            <a:ext cx="4495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Affiliate Logo 2</a:t>
            </a:r>
            <a:endParaRPr lang="en-US" dirty="0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0551859" y="1270013"/>
            <a:ext cx="1378857" cy="113937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Moto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035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0" y="3670"/>
            <a:ext cx="13004800" cy="15783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0392" y="1680441"/>
            <a:ext cx="12664036" cy="7161450"/>
          </a:xfrm>
        </p:spPr>
        <p:txBody>
          <a:bodyPr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  <a:lvl2pPr marL="533400" indent="-358775">
              <a:defRPr sz="3200">
                <a:latin typeface="Arial" pitchFamily="34" charset="0"/>
                <a:cs typeface="Arial" pitchFamily="34" charset="0"/>
              </a:defRPr>
            </a:lvl2pPr>
            <a:lvl3pPr marL="896938" indent="-360363">
              <a:defRPr sz="3200">
                <a:latin typeface="Arial" pitchFamily="34" charset="0"/>
                <a:cs typeface="Arial" pitchFamily="34" charset="0"/>
              </a:defRPr>
            </a:lvl3pPr>
            <a:lvl4pPr marL="1262063" indent="-274638">
              <a:defRPr sz="1800">
                <a:latin typeface="Arial" pitchFamily="34" charset="0"/>
                <a:cs typeface="Arial" pitchFamily="34" charset="0"/>
              </a:defRPr>
            </a:lvl4pPr>
            <a:lvl5pPr marL="1608138" indent="-228600"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119959" y="85731"/>
            <a:ext cx="1198789" cy="1198789"/>
            <a:chOff x="2438403" y="1045029"/>
            <a:chExt cx="2296884" cy="1894115"/>
          </a:xfrm>
        </p:grpSpPr>
        <p:sp>
          <p:nvSpPr>
            <p:cNvPr id="11" name="Freeform 10"/>
            <p:cNvSpPr/>
            <p:nvPr/>
          </p:nvSpPr>
          <p:spPr bwMode="auto">
            <a:xfrm>
              <a:off x="2498110" y="2075219"/>
              <a:ext cx="2201726" cy="863925"/>
            </a:xfrm>
            <a:custGeom>
              <a:avLst/>
              <a:gdLst>
                <a:gd name="connsiteX0" fmla="*/ 370115 w 6847115"/>
                <a:gd name="connsiteY0" fmla="*/ 43543 h 3091543"/>
                <a:gd name="connsiteX1" fmla="*/ 0 w 6847115"/>
                <a:gd name="connsiteY1" fmla="*/ 1567543 h 3091543"/>
                <a:gd name="connsiteX2" fmla="*/ 707572 w 6847115"/>
                <a:gd name="connsiteY2" fmla="*/ 3080657 h 3091543"/>
                <a:gd name="connsiteX3" fmla="*/ 2601686 w 6847115"/>
                <a:gd name="connsiteY3" fmla="*/ 3058886 h 3091543"/>
                <a:gd name="connsiteX4" fmla="*/ 6847115 w 6847115"/>
                <a:gd name="connsiteY4" fmla="*/ 3091543 h 3091543"/>
                <a:gd name="connsiteX5" fmla="*/ 6564086 w 6847115"/>
                <a:gd name="connsiteY5" fmla="*/ 783772 h 3091543"/>
                <a:gd name="connsiteX6" fmla="*/ 6204858 w 6847115"/>
                <a:gd name="connsiteY6" fmla="*/ 0 h 3091543"/>
                <a:gd name="connsiteX7" fmla="*/ 4811486 w 6847115"/>
                <a:gd name="connsiteY7" fmla="*/ 65315 h 3091543"/>
                <a:gd name="connsiteX8" fmla="*/ 4746172 w 6847115"/>
                <a:gd name="connsiteY8" fmla="*/ 1219200 h 3091543"/>
                <a:gd name="connsiteX9" fmla="*/ 3995058 w 6847115"/>
                <a:gd name="connsiteY9" fmla="*/ 1491343 h 3091543"/>
                <a:gd name="connsiteX10" fmla="*/ 2754086 w 6847115"/>
                <a:gd name="connsiteY10" fmla="*/ 1458686 h 3091543"/>
                <a:gd name="connsiteX11" fmla="*/ 1839686 w 6847115"/>
                <a:gd name="connsiteY11" fmla="*/ 1404257 h 3091543"/>
                <a:gd name="connsiteX12" fmla="*/ 1774372 w 6847115"/>
                <a:gd name="connsiteY12" fmla="*/ 108857 h 3091543"/>
                <a:gd name="connsiteX13" fmla="*/ 370115 w 6847115"/>
                <a:gd name="connsiteY13" fmla="*/ 43543 h 309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47115" h="3091543">
                  <a:moveTo>
                    <a:pt x="370115" y="43543"/>
                  </a:moveTo>
                  <a:lnTo>
                    <a:pt x="0" y="1567543"/>
                  </a:lnTo>
                  <a:lnTo>
                    <a:pt x="707572" y="3080657"/>
                  </a:lnTo>
                  <a:lnTo>
                    <a:pt x="2601686" y="3058886"/>
                  </a:lnTo>
                  <a:lnTo>
                    <a:pt x="6847115" y="3091543"/>
                  </a:lnTo>
                  <a:lnTo>
                    <a:pt x="6564086" y="783772"/>
                  </a:lnTo>
                  <a:lnTo>
                    <a:pt x="6204858" y="0"/>
                  </a:lnTo>
                  <a:lnTo>
                    <a:pt x="4811486" y="65315"/>
                  </a:lnTo>
                  <a:lnTo>
                    <a:pt x="4746172" y="1219200"/>
                  </a:lnTo>
                  <a:lnTo>
                    <a:pt x="3995058" y="1491343"/>
                  </a:lnTo>
                  <a:lnTo>
                    <a:pt x="2754086" y="1458686"/>
                  </a:lnTo>
                  <a:lnTo>
                    <a:pt x="1839686" y="1404257"/>
                  </a:lnTo>
                  <a:lnTo>
                    <a:pt x="1774372" y="108857"/>
                  </a:lnTo>
                  <a:lnTo>
                    <a:pt x="370115" y="4354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3141835" y="1045029"/>
              <a:ext cx="1593452" cy="1033450"/>
            </a:xfrm>
            <a:custGeom>
              <a:avLst/>
              <a:gdLst>
                <a:gd name="connsiteX0" fmla="*/ 239485 w 4648200"/>
                <a:gd name="connsiteY0" fmla="*/ 402771 h 3450771"/>
                <a:gd name="connsiteX1" fmla="*/ 0 w 4648200"/>
                <a:gd name="connsiteY1" fmla="*/ 968828 h 3450771"/>
                <a:gd name="connsiteX2" fmla="*/ 10885 w 4648200"/>
                <a:gd name="connsiteY2" fmla="*/ 2046514 h 3450771"/>
                <a:gd name="connsiteX3" fmla="*/ 1360714 w 4648200"/>
                <a:gd name="connsiteY3" fmla="*/ 2002971 h 3450771"/>
                <a:gd name="connsiteX4" fmla="*/ 1447800 w 4648200"/>
                <a:gd name="connsiteY4" fmla="*/ 2503714 h 3450771"/>
                <a:gd name="connsiteX5" fmla="*/ 1480457 w 4648200"/>
                <a:gd name="connsiteY5" fmla="*/ 3450771 h 3450771"/>
                <a:gd name="connsiteX6" fmla="*/ 4267200 w 4648200"/>
                <a:gd name="connsiteY6" fmla="*/ 3407228 h 3450771"/>
                <a:gd name="connsiteX7" fmla="*/ 4408714 w 4648200"/>
                <a:gd name="connsiteY7" fmla="*/ 2057400 h 3450771"/>
                <a:gd name="connsiteX8" fmla="*/ 4648200 w 4648200"/>
                <a:gd name="connsiteY8" fmla="*/ 892628 h 3450771"/>
                <a:gd name="connsiteX9" fmla="*/ 4114800 w 4648200"/>
                <a:gd name="connsiteY9" fmla="*/ 185057 h 3450771"/>
                <a:gd name="connsiteX10" fmla="*/ 4027714 w 4648200"/>
                <a:gd name="connsiteY10" fmla="*/ 217714 h 3450771"/>
                <a:gd name="connsiteX11" fmla="*/ 4005942 w 4648200"/>
                <a:gd name="connsiteY11" fmla="*/ 239485 h 3450771"/>
                <a:gd name="connsiteX12" fmla="*/ 3951514 w 4648200"/>
                <a:gd name="connsiteY12" fmla="*/ 261257 h 3450771"/>
                <a:gd name="connsiteX13" fmla="*/ 2656114 w 4648200"/>
                <a:gd name="connsiteY13" fmla="*/ 598714 h 3450771"/>
                <a:gd name="connsiteX14" fmla="*/ 2547257 w 4648200"/>
                <a:gd name="connsiteY14" fmla="*/ 533400 h 3450771"/>
                <a:gd name="connsiteX15" fmla="*/ 1306285 w 4648200"/>
                <a:gd name="connsiteY15" fmla="*/ 0 h 3450771"/>
                <a:gd name="connsiteX16" fmla="*/ 1208314 w 4648200"/>
                <a:gd name="connsiteY16" fmla="*/ 21771 h 3450771"/>
                <a:gd name="connsiteX17" fmla="*/ 1175657 w 4648200"/>
                <a:gd name="connsiteY17" fmla="*/ 32657 h 3450771"/>
                <a:gd name="connsiteX18" fmla="*/ 1077685 w 4648200"/>
                <a:gd name="connsiteY18" fmla="*/ 43542 h 3450771"/>
                <a:gd name="connsiteX19" fmla="*/ 446314 w 4648200"/>
                <a:gd name="connsiteY19" fmla="*/ 359228 h 3450771"/>
                <a:gd name="connsiteX20" fmla="*/ 283028 w 4648200"/>
                <a:gd name="connsiteY20" fmla="*/ 446314 h 3450771"/>
                <a:gd name="connsiteX21" fmla="*/ 185057 w 4648200"/>
                <a:gd name="connsiteY21" fmla="*/ 457200 h 3450771"/>
                <a:gd name="connsiteX22" fmla="*/ 185057 w 4648200"/>
                <a:gd name="connsiteY22" fmla="*/ 500742 h 3450771"/>
                <a:gd name="connsiteX23" fmla="*/ 174171 w 4648200"/>
                <a:gd name="connsiteY23" fmla="*/ 424542 h 345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48200" h="3450771">
                  <a:moveTo>
                    <a:pt x="239485" y="402771"/>
                  </a:moveTo>
                  <a:lnTo>
                    <a:pt x="0" y="968828"/>
                  </a:lnTo>
                  <a:lnTo>
                    <a:pt x="10885" y="2046514"/>
                  </a:lnTo>
                  <a:lnTo>
                    <a:pt x="1360714" y="2002971"/>
                  </a:lnTo>
                  <a:lnTo>
                    <a:pt x="1447800" y="2503714"/>
                  </a:lnTo>
                  <a:lnTo>
                    <a:pt x="1480457" y="3450771"/>
                  </a:lnTo>
                  <a:lnTo>
                    <a:pt x="4267200" y="3407228"/>
                  </a:lnTo>
                  <a:lnTo>
                    <a:pt x="4408714" y="2057400"/>
                  </a:lnTo>
                  <a:lnTo>
                    <a:pt x="4648200" y="892628"/>
                  </a:lnTo>
                  <a:lnTo>
                    <a:pt x="4114800" y="185057"/>
                  </a:lnTo>
                  <a:cubicBezTo>
                    <a:pt x="4085771" y="195943"/>
                    <a:pt x="4055444" y="203849"/>
                    <a:pt x="4027714" y="217714"/>
                  </a:cubicBezTo>
                  <a:cubicBezTo>
                    <a:pt x="4018534" y="222304"/>
                    <a:pt x="4013956" y="233074"/>
                    <a:pt x="4005942" y="239485"/>
                  </a:cubicBezTo>
                  <a:cubicBezTo>
                    <a:pt x="3973695" y="265283"/>
                    <a:pt x="3982791" y="261257"/>
                    <a:pt x="3951514" y="261257"/>
                  </a:cubicBezTo>
                  <a:lnTo>
                    <a:pt x="2656114" y="598714"/>
                  </a:lnTo>
                  <a:lnTo>
                    <a:pt x="2547257" y="533400"/>
                  </a:lnTo>
                  <a:lnTo>
                    <a:pt x="1306285" y="0"/>
                  </a:lnTo>
                  <a:cubicBezTo>
                    <a:pt x="1273628" y="7257"/>
                    <a:pt x="1240769" y="13657"/>
                    <a:pt x="1208314" y="21771"/>
                  </a:cubicBezTo>
                  <a:cubicBezTo>
                    <a:pt x="1197182" y="24554"/>
                    <a:pt x="1186975" y="30771"/>
                    <a:pt x="1175657" y="32657"/>
                  </a:cubicBezTo>
                  <a:cubicBezTo>
                    <a:pt x="1143246" y="38059"/>
                    <a:pt x="1077685" y="43542"/>
                    <a:pt x="1077685" y="43542"/>
                  </a:cubicBezTo>
                  <a:lnTo>
                    <a:pt x="446314" y="359228"/>
                  </a:lnTo>
                  <a:lnTo>
                    <a:pt x="283028" y="446314"/>
                  </a:lnTo>
                  <a:lnTo>
                    <a:pt x="185057" y="457200"/>
                  </a:lnTo>
                  <a:lnTo>
                    <a:pt x="185057" y="500742"/>
                  </a:lnTo>
                  <a:lnTo>
                    <a:pt x="174171" y="424542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438403" y="1126531"/>
              <a:ext cx="1634501" cy="1398581"/>
            </a:xfrm>
            <a:custGeom>
              <a:avLst/>
              <a:gdLst>
                <a:gd name="connsiteX0" fmla="*/ 664028 w 5148943"/>
                <a:gd name="connsiteY0" fmla="*/ 174172 h 4669972"/>
                <a:gd name="connsiteX1" fmla="*/ 0 w 5148943"/>
                <a:gd name="connsiteY1" fmla="*/ 1338943 h 4669972"/>
                <a:gd name="connsiteX2" fmla="*/ 293914 w 5148943"/>
                <a:gd name="connsiteY2" fmla="*/ 3124200 h 4669972"/>
                <a:gd name="connsiteX3" fmla="*/ 2100943 w 5148943"/>
                <a:gd name="connsiteY3" fmla="*/ 3211286 h 4669972"/>
                <a:gd name="connsiteX4" fmla="*/ 2144486 w 5148943"/>
                <a:gd name="connsiteY4" fmla="*/ 4365172 h 4669972"/>
                <a:gd name="connsiteX5" fmla="*/ 2481943 w 5148943"/>
                <a:gd name="connsiteY5" fmla="*/ 4659086 h 4669972"/>
                <a:gd name="connsiteX6" fmla="*/ 3614057 w 5148943"/>
                <a:gd name="connsiteY6" fmla="*/ 4669972 h 4669972"/>
                <a:gd name="connsiteX7" fmla="*/ 5116286 w 5148943"/>
                <a:gd name="connsiteY7" fmla="*/ 4561115 h 4669972"/>
                <a:gd name="connsiteX8" fmla="*/ 5148943 w 5148943"/>
                <a:gd name="connsiteY8" fmla="*/ 3875315 h 4669972"/>
                <a:gd name="connsiteX9" fmla="*/ 5007428 w 5148943"/>
                <a:gd name="connsiteY9" fmla="*/ 3167743 h 4669972"/>
                <a:gd name="connsiteX10" fmla="*/ 3614057 w 5148943"/>
                <a:gd name="connsiteY10" fmla="*/ 3222172 h 4669972"/>
                <a:gd name="connsiteX11" fmla="*/ 3701143 w 5148943"/>
                <a:gd name="connsiteY11" fmla="*/ 1905000 h 4669972"/>
                <a:gd name="connsiteX12" fmla="*/ 3015343 w 5148943"/>
                <a:gd name="connsiteY12" fmla="*/ 1752600 h 4669972"/>
                <a:gd name="connsiteX13" fmla="*/ 2155371 w 5148943"/>
                <a:gd name="connsiteY13" fmla="*/ 1621972 h 4669972"/>
                <a:gd name="connsiteX14" fmla="*/ 2275114 w 5148943"/>
                <a:gd name="connsiteY14" fmla="*/ 381000 h 4669972"/>
                <a:gd name="connsiteX15" fmla="*/ 892628 w 5148943"/>
                <a:gd name="connsiteY15" fmla="*/ 0 h 4669972"/>
                <a:gd name="connsiteX16" fmla="*/ 664028 w 5148943"/>
                <a:gd name="connsiteY16" fmla="*/ 174172 h 466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8943" h="4669972">
                  <a:moveTo>
                    <a:pt x="664028" y="174172"/>
                  </a:moveTo>
                  <a:lnTo>
                    <a:pt x="0" y="1338943"/>
                  </a:lnTo>
                  <a:lnTo>
                    <a:pt x="293914" y="3124200"/>
                  </a:lnTo>
                  <a:lnTo>
                    <a:pt x="2100943" y="3211286"/>
                  </a:lnTo>
                  <a:lnTo>
                    <a:pt x="2144486" y="4365172"/>
                  </a:lnTo>
                  <a:lnTo>
                    <a:pt x="2481943" y="4659086"/>
                  </a:lnTo>
                  <a:lnTo>
                    <a:pt x="3614057" y="4669972"/>
                  </a:lnTo>
                  <a:lnTo>
                    <a:pt x="5116286" y="4561115"/>
                  </a:lnTo>
                  <a:lnTo>
                    <a:pt x="5148943" y="3875315"/>
                  </a:lnTo>
                  <a:lnTo>
                    <a:pt x="5007428" y="3167743"/>
                  </a:lnTo>
                  <a:lnTo>
                    <a:pt x="3614057" y="3222172"/>
                  </a:lnTo>
                  <a:lnTo>
                    <a:pt x="3701143" y="1905000"/>
                  </a:lnTo>
                  <a:lnTo>
                    <a:pt x="3015343" y="1752600"/>
                  </a:lnTo>
                  <a:lnTo>
                    <a:pt x="2155371" y="1621972"/>
                  </a:lnTo>
                  <a:lnTo>
                    <a:pt x="2275114" y="381000"/>
                  </a:lnTo>
                  <a:lnTo>
                    <a:pt x="892628" y="0"/>
                  </a:lnTo>
                  <a:lnTo>
                    <a:pt x="664028" y="174172"/>
                  </a:lnTo>
                  <a:close/>
                </a:path>
              </a:pathLst>
            </a:cu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666038" y="1279756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666038" y="1706828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184750" y="1279755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184750" y="1706828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66038" y="2124121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666038" y="2551194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84750" y="2124121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84749" y="2551193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677340" y="1279756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677339" y="1706828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196051" y="1279756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196051" y="1706828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677339" y="2124122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677339" y="2551194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196051" y="2124121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196050" y="2551194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1286795" y="325879"/>
            <a:ext cx="2269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SLICC</a:t>
            </a:r>
            <a:endParaRPr lang="en-US" sz="5400" b="1" cap="all" spc="0" dirty="0">
              <a:ln w="0"/>
              <a:solidFill>
                <a:schemeClr val="tx2">
                  <a:lumMod val="75000"/>
                  <a:lumOff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9318164" y="233196"/>
            <a:ext cx="3543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</a:rPr>
              <a:t>Speaker: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Islam</a:t>
            </a:r>
            <a:r>
              <a:rPr lang="en-US" sz="3200" b="1" baseline="0" dirty="0" smtClean="0">
                <a:solidFill>
                  <a:srgbClr val="C00000"/>
                </a:solidFill>
              </a:rPr>
              <a:t> Atta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8033678" y="893586"/>
            <a:ext cx="477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Tuesday, Session 3A,</a:t>
            </a:r>
            <a:r>
              <a:rPr lang="en-US" sz="2400" b="1" i="0" baseline="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9:30AM</a:t>
            </a:r>
            <a:endParaRPr lang="en-US" sz="3200" b="1" i="0" dirty="0">
              <a:solidFill>
                <a:schemeClr val="accent2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768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0392" y="1375647"/>
            <a:ext cx="12664036" cy="7161450"/>
          </a:xfrm>
        </p:spPr>
        <p:txBody>
          <a:bodyPr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  <a:lvl2pPr marL="533400" indent="-358775">
              <a:defRPr sz="3200">
                <a:latin typeface="Arial" pitchFamily="34" charset="0"/>
                <a:cs typeface="Arial" pitchFamily="34" charset="0"/>
              </a:defRPr>
            </a:lvl2pPr>
            <a:lvl3pPr marL="896938" indent="-360363">
              <a:defRPr sz="3200">
                <a:latin typeface="Arial" pitchFamily="34" charset="0"/>
                <a:cs typeface="Arial" pitchFamily="34" charset="0"/>
              </a:defRPr>
            </a:lvl3pPr>
            <a:lvl4pPr marL="1262063" indent="-274638">
              <a:defRPr sz="1800">
                <a:latin typeface="Arial" pitchFamily="34" charset="0"/>
                <a:cs typeface="Arial" pitchFamily="34" charset="0"/>
              </a:defRPr>
            </a:lvl4pPr>
            <a:lvl5pPr marL="1608138" indent="-228600"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20677"/>
            <a:ext cx="13004800" cy="1035781"/>
          </a:xfrm>
          <a:prstGeom prst="rect">
            <a:avLst/>
          </a:prstGeom>
          <a:solidFill>
            <a:srgbClr val="002060"/>
          </a:solidFill>
          <a:ln w="12700">
            <a:noFill/>
            <a:miter lim="800000"/>
            <a:headEnd/>
            <a:tailEnd/>
          </a:ln>
        </p:spPr>
        <p:txBody>
          <a:bodyPr anchor="ctr"/>
          <a:lstStyle>
            <a:lvl1pPr marL="274320">
              <a:lnSpc>
                <a:spcPts val="36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>
                <a:sym typeface="Helvetica Neue" charset="0"/>
              </a:rPr>
              <a:t>    Click </a:t>
            </a:r>
            <a:r>
              <a:rPr lang="en-US" dirty="0">
                <a:sym typeface="Helvetica Neue" charset="0"/>
              </a:rPr>
              <a:t>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277" y="9113496"/>
            <a:ext cx="778610" cy="601479"/>
            <a:chOff x="2438403" y="1045029"/>
            <a:chExt cx="2296884" cy="1894115"/>
          </a:xfrm>
        </p:grpSpPr>
        <p:sp>
          <p:nvSpPr>
            <p:cNvPr id="6" name="Freeform 5"/>
            <p:cNvSpPr/>
            <p:nvPr/>
          </p:nvSpPr>
          <p:spPr bwMode="auto">
            <a:xfrm>
              <a:off x="2498110" y="2075219"/>
              <a:ext cx="2201726" cy="863925"/>
            </a:xfrm>
            <a:custGeom>
              <a:avLst/>
              <a:gdLst>
                <a:gd name="connsiteX0" fmla="*/ 370115 w 6847115"/>
                <a:gd name="connsiteY0" fmla="*/ 43543 h 3091543"/>
                <a:gd name="connsiteX1" fmla="*/ 0 w 6847115"/>
                <a:gd name="connsiteY1" fmla="*/ 1567543 h 3091543"/>
                <a:gd name="connsiteX2" fmla="*/ 707572 w 6847115"/>
                <a:gd name="connsiteY2" fmla="*/ 3080657 h 3091543"/>
                <a:gd name="connsiteX3" fmla="*/ 2601686 w 6847115"/>
                <a:gd name="connsiteY3" fmla="*/ 3058886 h 3091543"/>
                <a:gd name="connsiteX4" fmla="*/ 6847115 w 6847115"/>
                <a:gd name="connsiteY4" fmla="*/ 3091543 h 3091543"/>
                <a:gd name="connsiteX5" fmla="*/ 6564086 w 6847115"/>
                <a:gd name="connsiteY5" fmla="*/ 783772 h 3091543"/>
                <a:gd name="connsiteX6" fmla="*/ 6204858 w 6847115"/>
                <a:gd name="connsiteY6" fmla="*/ 0 h 3091543"/>
                <a:gd name="connsiteX7" fmla="*/ 4811486 w 6847115"/>
                <a:gd name="connsiteY7" fmla="*/ 65315 h 3091543"/>
                <a:gd name="connsiteX8" fmla="*/ 4746172 w 6847115"/>
                <a:gd name="connsiteY8" fmla="*/ 1219200 h 3091543"/>
                <a:gd name="connsiteX9" fmla="*/ 3995058 w 6847115"/>
                <a:gd name="connsiteY9" fmla="*/ 1491343 h 3091543"/>
                <a:gd name="connsiteX10" fmla="*/ 2754086 w 6847115"/>
                <a:gd name="connsiteY10" fmla="*/ 1458686 h 3091543"/>
                <a:gd name="connsiteX11" fmla="*/ 1839686 w 6847115"/>
                <a:gd name="connsiteY11" fmla="*/ 1404257 h 3091543"/>
                <a:gd name="connsiteX12" fmla="*/ 1774372 w 6847115"/>
                <a:gd name="connsiteY12" fmla="*/ 108857 h 3091543"/>
                <a:gd name="connsiteX13" fmla="*/ 370115 w 6847115"/>
                <a:gd name="connsiteY13" fmla="*/ 43543 h 309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47115" h="3091543">
                  <a:moveTo>
                    <a:pt x="370115" y="43543"/>
                  </a:moveTo>
                  <a:lnTo>
                    <a:pt x="0" y="1567543"/>
                  </a:lnTo>
                  <a:lnTo>
                    <a:pt x="707572" y="3080657"/>
                  </a:lnTo>
                  <a:lnTo>
                    <a:pt x="2601686" y="3058886"/>
                  </a:lnTo>
                  <a:lnTo>
                    <a:pt x="6847115" y="3091543"/>
                  </a:lnTo>
                  <a:lnTo>
                    <a:pt x="6564086" y="783772"/>
                  </a:lnTo>
                  <a:lnTo>
                    <a:pt x="6204858" y="0"/>
                  </a:lnTo>
                  <a:lnTo>
                    <a:pt x="4811486" y="65315"/>
                  </a:lnTo>
                  <a:lnTo>
                    <a:pt x="4746172" y="1219200"/>
                  </a:lnTo>
                  <a:lnTo>
                    <a:pt x="3995058" y="1491343"/>
                  </a:lnTo>
                  <a:lnTo>
                    <a:pt x="2754086" y="1458686"/>
                  </a:lnTo>
                  <a:lnTo>
                    <a:pt x="1839686" y="1404257"/>
                  </a:lnTo>
                  <a:lnTo>
                    <a:pt x="1774372" y="108857"/>
                  </a:lnTo>
                  <a:lnTo>
                    <a:pt x="370115" y="4354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141835" y="1045029"/>
              <a:ext cx="1593452" cy="1033450"/>
            </a:xfrm>
            <a:custGeom>
              <a:avLst/>
              <a:gdLst>
                <a:gd name="connsiteX0" fmla="*/ 239485 w 4648200"/>
                <a:gd name="connsiteY0" fmla="*/ 402771 h 3450771"/>
                <a:gd name="connsiteX1" fmla="*/ 0 w 4648200"/>
                <a:gd name="connsiteY1" fmla="*/ 968828 h 3450771"/>
                <a:gd name="connsiteX2" fmla="*/ 10885 w 4648200"/>
                <a:gd name="connsiteY2" fmla="*/ 2046514 h 3450771"/>
                <a:gd name="connsiteX3" fmla="*/ 1360714 w 4648200"/>
                <a:gd name="connsiteY3" fmla="*/ 2002971 h 3450771"/>
                <a:gd name="connsiteX4" fmla="*/ 1447800 w 4648200"/>
                <a:gd name="connsiteY4" fmla="*/ 2503714 h 3450771"/>
                <a:gd name="connsiteX5" fmla="*/ 1480457 w 4648200"/>
                <a:gd name="connsiteY5" fmla="*/ 3450771 h 3450771"/>
                <a:gd name="connsiteX6" fmla="*/ 4267200 w 4648200"/>
                <a:gd name="connsiteY6" fmla="*/ 3407228 h 3450771"/>
                <a:gd name="connsiteX7" fmla="*/ 4408714 w 4648200"/>
                <a:gd name="connsiteY7" fmla="*/ 2057400 h 3450771"/>
                <a:gd name="connsiteX8" fmla="*/ 4648200 w 4648200"/>
                <a:gd name="connsiteY8" fmla="*/ 892628 h 3450771"/>
                <a:gd name="connsiteX9" fmla="*/ 4114800 w 4648200"/>
                <a:gd name="connsiteY9" fmla="*/ 185057 h 3450771"/>
                <a:gd name="connsiteX10" fmla="*/ 4027714 w 4648200"/>
                <a:gd name="connsiteY10" fmla="*/ 217714 h 3450771"/>
                <a:gd name="connsiteX11" fmla="*/ 4005942 w 4648200"/>
                <a:gd name="connsiteY11" fmla="*/ 239485 h 3450771"/>
                <a:gd name="connsiteX12" fmla="*/ 3951514 w 4648200"/>
                <a:gd name="connsiteY12" fmla="*/ 261257 h 3450771"/>
                <a:gd name="connsiteX13" fmla="*/ 2656114 w 4648200"/>
                <a:gd name="connsiteY13" fmla="*/ 598714 h 3450771"/>
                <a:gd name="connsiteX14" fmla="*/ 2547257 w 4648200"/>
                <a:gd name="connsiteY14" fmla="*/ 533400 h 3450771"/>
                <a:gd name="connsiteX15" fmla="*/ 1306285 w 4648200"/>
                <a:gd name="connsiteY15" fmla="*/ 0 h 3450771"/>
                <a:gd name="connsiteX16" fmla="*/ 1208314 w 4648200"/>
                <a:gd name="connsiteY16" fmla="*/ 21771 h 3450771"/>
                <a:gd name="connsiteX17" fmla="*/ 1175657 w 4648200"/>
                <a:gd name="connsiteY17" fmla="*/ 32657 h 3450771"/>
                <a:gd name="connsiteX18" fmla="*/ 1077685 w 4648200"/>
                <a:gd name="connsiteY18" fmla="*/ 43542 h 3450771"/>
                <a:gd name="connsiteX19" fmla="*/ 446314 w 4648200"/>
                <a:gd name="connsiteY19" fmla="*/ 359228 h 3450771"/>
                <a:gd name="connsiteX20" fmla="*/ 283028 w 4648200"/>
                <a:gd name="connsiteY20" fmla="*/ 446314 h 3450771"/>
                <a:gd name="connsiteX21" fmla="*/ 185057 w 4648200"/>
                <a:gd name="connsiteY21" fmla="*/ 457200 h 3450771"/>
                <a:gd name="connsiteX22" fmla="*/ 185057 w 4648200"/>
                <a:gd name="connsiteY22" fmla="*/ 500742 h 3450771"/>
                <a:gd name="connsiteX23" fmla="*/ 174171 w 4648200"/>
                <a:gd name="connsiteY23" fmla="*/ 424542 h 345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48200" h="3450771">
                  <a:moveTo>
                    <a:pt x="239485" y="402771"/>
                  </a:moveTo>
                  <a:lnTo>
                    <a:pt x="0" y="968828"/>
                  </a:lnTo>
                  <a:lnTo>
                    <a:pt x="10885" y="2046514"/>
                  </a:lnTo>
                  <a:lnTo>
                    <a:pt x="1360714" y="2002971"/>
                  </a:lnTo>
                  <a:lnTo>
                    <a:pt x="1447800" y="2503714"/>
                  </a:lnTo>
                  <a:lnTo>
                    <a:pt x="1480457" y="3450771"/>
                  </a:lnTo>
                  <a:lnTo>
                    <a:pt x="4267200" y="3407228"/>
                  </a:lnTo>
                  <a:lnTo>
                    <a:pt x="4408714" y="2057400"/>
                  </a:lnTo>
                  <a:lnTo>
                    <a:pt x="4648200" y="892628"/>
                  </a:lnTo>
                  <a:lnTo>
                    <a:pt x="4114800" y="185057"/>
                  </a:lnTo>
                  <a:cubicBezTo>
                    <a:pt x="4085771" y="195943"/>
                    <a:pt x="4055444" y="203849"/>
                    <a:pt x="4027714" y="217714"/>
                  </a:cubicBezTo>
                  <a:cubicBezTo>
                    <a:pt x="4018534" y="222304"/>
                    <a:pt x="4013956" y="233074"/>
                    <a:pt x="4005942" y="239485"/>
                  </a:cubicBezTo>
                  <a:cubicBezTo>
                    <a:pt x="3973695" y="265283"/>
                    <a:pt x="3982791" y="261257"/>
                    <a:pt x="3951514" y="261257"/>
                  </a:cubicBezTo>
                  <a:lnTo>
                    <a:pt x="2656114" y="598714"/>
                  </a:lnTo>
                  <a:lnTo>
                    <a:pt x="2547257" y="533400"/>
                  </a:lnTo>
                  <a:lnTo>
                    <a:pt x="1306285" y="0"/>
                  </a:lnTo>
                  <a:cubicBezTo>
                    <a:pt x="1273628" y="7257"/>
                    <a:pt x="1240769" y="13657"/>
                    <a:pt x="1208314" y="21771"/>
                  </a:cubicBezTo>
                  <a:cubicBezTo>
                    <a:pt x="1197182" y="24554"/>
                    <a:pt x="1186975" y="30771"/>
                    <a:pt x="1175657" y="32657"/>
                  </a:cubicBezTo>
                  <a:cubicBezTo>
                    <a:pt x="1143246" y="38059"/>
                    <a:pt x="1077685" y="43542"/>
                    <a:pt x="1077685" y="43542"/>
                  </a:cubicBezTo>
                  <a:lnTo>
                    <a:pt x="446314" y="359228"/>
                  </a:lnTo>
                  <a:lnTo>
                    <a:pt x="283028" y="446314"/>
                  </a:lnTo>
                  <a:lnTo>
                    <a:pt x="185057" y="457200"/>
                  </a:lnTo>
                  <a:lnTo>
                    <a:pt x="185057" y="500742"/>
                  </a:lnTo>
                  <a:lnTo>
                    <a:pt x="174171" y="424542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2438403" y="1126531"/>
              <a:ext cx="1634501" cy="1398581"/>
            </a:xfrm>
            <a:custGeom>
              <a:avLst/>
              <a:gdLst>
                <a:gd name="connsiteX0" fmla="*/ 664028 w 5148943"/>
                <a:gd name="connsiteY0" fmla="*/ 174172 h 4669972"/>
                <a:gd name="connsiteX1" fmla="*/ 0 w 5148943"/>
                <a:gd name="connsiteY1" fmla="*/ 1338943 h 4669972"/>
                <a:gd name="connsiteX2" fmla="*/ 293914 w 5148943"/>
                <a:gd name="connsiteY2" fmla="*/ 3124200 h 4669972"/>
                <a:gd name="connsiteX3" fmla="*/ 2100943 w 5148943"/>
                <a:gd name="connsiteY3" fmla="*/ 3211286 h 4669972"/>
                <a:gd name="connsiteX4" fmla="*/ 2144486 w 5148943"/>
                <a:gd name="connsiteY4" fmla="*/ 4365172 h 4669972"/>
                <a:gd name="connsiteX5" fmla="*/ 2481943 w 5148943"/>
                <a:gd name="connsiteY5" fmla="*/ 4659086 h 4669972"/>
                <a:gd name="connsiteX6" fmla="*/ 3614057 w 5148943"/>
                <a:gd name="connsiteY6" fmla="*/ 4669972 h 4669972"/>
                <a:gd name="connsiteX7" fmla="*/ 5116286 w 5148943"/>
                <a:gd name="connsiteY7" fmla="*/ 4561115 h 4669972"/>
                <a:gd name="connsiteX8" fmla="*/ 5148943 w 5148943"/>
                <a:gd name="connsiteY8" fmla="*/ 3875315 h 4669972"/>
                <a:gd name="connsiteX9" fmla="*/ 5007428 w 5148943"/>
                <a:gd name="connsiteY9" fmla="*/ 3167743 h 4669972"/>
                <a:gd name="connsiteX10" fmla="*/ 3614057 w 5148943"/>
                <a:gd name="connsiteY10" fmla="*/ 3222172 h 4669972"/>
                <a:gd name="connsiteX11" fmla="*/ 3701143 w 5148943"/>
                <a:gd name="connsiteY11" fmla="*/ 1905000 h 4669972"/>
                <a:gd name="connsiteX12" fmla="*/ 3015343 w 5148943"/>
                <a:gd name="connsiteY12" fmla="*/ 1752600 h 4669972"/>
                <a:gd name="connsiteX13" fmla="*/ 2155371 w 5148943"/>
                <a:gd name="connsiteY13" fmla="*/ 1621972 h 4669972"/>
                <a:gd name="connsiteX14" fmla="*/ 2275114 w 5148943"/>
                <a:gd name="connsiteY14" fmla="*/ 381000 h 4669972"/>
                <a:gd name="connsiteX15" fmla="*/ 892628 w 5148943"/>
                <a:gd name="connsiteY15" fmla="*/ 0 h 4669972"/>
                <a:gd name="connsiteX16" fmla="*/ 664028 w 5148943"/>
                <a:gd name="connsiteY16" fmla="*/ 174172 h 466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8943" h="4669972">
                  <a:moveTo>
                    <a:pt x="664028" y="174172"/>
                  </a:moveTo>
                  <a:lnTo>
                    <a:pt x="0" y="1338943"/>
                  </a:lnTo>
                  <a:lnTo>
                    <a:pt x="293914" y="3124200"/>
                  </a:lnTo>
                  <a:lnTo>
                    <a:pt x="2100943" y="3211286"/>
                  </a:lnTo>
                  <a:lnTo>
                    <a:pt x="2144486" y="4365172"/>
                  </a:lnTo>
                  <a:lnTo>
                    <a:pt x="2481943" y="4659086"/>
                  </a:lnTo>
                  <a:lnTo>
                    <a:pt x="3614057" y="4669972"/>
                  </a:lnTo>
                  <a:lnTo>
                    <a:pt x="5116286" y="4561115"/>
                  </a:lnTo>
                  <a:lnTo>
                    <a:pt x="5148943" y="3875315"/>
                  </a:lnTo>
                  <a:lnTo>
                    <a:pt x="5007428" y="3167743"/>
                  </a:lnTo>
                  <a:lnTo>
                    <a:pt x="3614057" y="3222172"/>
                  </a:lnTo>
                  <a:lnTo>
                    <a:pt x="3701143" y="1905000"/>
                  </a:lnTo>
                  <a:lnTo>
                    <a:pt x="3015343" y="1752600"/>
                  </a:lnTo>
                  <a:lnTo>
                    <a:pt x="2155371" y="1621972"/>
                  </a:lnTo>
                  <a:lnTo>
                    <a:pt x="2275114" y="381000"/>
                  </a:lnTo>
                  <a:lnTo>
                    <a:pt x="892628" y="0"/>
                  </a:lnTo>
                  <a:lnTo>
                    <a:pt x="664028" y="174172"/>
                  </a:lnTo>
                  <a:close/>
                </a:path>
              </a:pathLst>
            </a:cu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66038" y="1279756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66038" y="1706828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184750" y="1279755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184750" y="1706828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666038" y="2124121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66038" y="2551194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184750" y="2124121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184749" y="2551193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77340" y="1279756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677339" y="1706828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196051" y="1279756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196051" y="1706828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677339" y="2124122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677339" y="2551194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196051" y="2124121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196050" y="2551194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800073" y="9183947"/>
            <a:ext cx="12940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 w="0"/>
                <a:solidFill>
                  <a:schemeClr val="tx2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SLICC</a:t>
            </a:r>
            <a:endParaRPr lang="en-US" sz="2800" b="1" cap="all" spc="0" dirty="0">
              <a:ln w="0"/>
              <a:solidFill>
                <a:schemeClr val="tx2">
                  <a:lumMod val="75000"/>
                  <a:lumOff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05267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35001" y="3498132"/>
            <a:ext cx="5029200" cy="1461939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9500" dirty="0" smtClean="0">
                <a:cs typeface="HelveticaNeueLT Std Bold" charset="0"/>
              </a:rPr>
              <a:t>Thanks!</a:t>
            </a:r>
            <a:endParaRPr lang="en-US" sz="3100" dirty="0">
              <a:cs typeface="HelveticaNeueLT Std Bold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6502400" y="3775504"/>
            <a:ext cx="594360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明朝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明朝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明朝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明朝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明朝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明朝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明朝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明朝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明朝 ProN W3" charset="-128"/>
                <a:sym typeface="Gill Sans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1337"/>
                </a:solidFill>
                <a:latin typeface="HelveticaNeueLT Std" pitchFamily="34" charset="0"/>
                <a:ea typeface="ヒラギノ角ゴ ProN W6" charset="-128"/>
                <a:sym typeface="Helvetica Neue" charset="0"/>
              </a:rPr>
              <a:t>Email: </a:t>
            </a:r>
            <a:r>
              <a:rPr lang="en-US" sz="2400" dirty="0" smtClean="0">
                <a:solidFill>
                  <a:srgbClr val="001337"/>
                </a:solidFill>
                <a:latin typeface="Georgia" pitchFamily="18" charset="0"/>
                <a:ea typeface="ヒラギノ角ゴ ProN W6" charset="-128"/>
                <a:sym typeface="Helvetica Neue" charset="0"/>
                <a:hlinkClick r:id="rId2"/>
              </a:rPr>
              <a:t>iatta@eecg.toronto.edu</a:t>
            </a:r>
            <a:endParaRPr lang="en-US" sz="2400" dirty="0" smtClean="0">
              <a:solidFill>
                <a:srgbClr val="001337"/>
              </a:solidFill>
              <a:latin typeface="Georgia" pitchFamily="18" charset="0"/>
              <a:ea typeface="ヒラギノ角ゴ ProN W6" charset="-128"/>
              <a:sym typeface="Helvetica Neue" charset="0"/>
            </a:endParaRPr>
          </a:p>
          <a:p>
            <a:pPr eaLnBrk="1" hangingPunct="1"/>
            <a:r>
              <a:rPr lang="en-US" sz="2400" b="1" dirty="0" smtClean="0">
                <a:solidFill>
                  <a:srgbClr val="001337"/>
                </a:solidFill>
                <a:latin typeface="Georgia" pitchFamily="18" charset="0"/>
                <a:ea typeface="ヒラギノ角ゴ ProN W6" charset="-128"/>
                <a:sym typeface="Helvetica Neue" charset="0"/>
              </a:rPr>
              <a:t>Website:</a:t>
            </a:r>
            <a:r>
              <a:rPr lang="en-US" sz="2400" dirty="0" smtClean="0">
                <a:solidFill>
                  <a:srgbClr val="001337"/>
                </a:solidFill>
                <a:latin typeface="Georgia" pitchFamily="18" charset="0"/>
                <a:ea typeface="ヒラギノ角ゴ ProN W6" charset="-128"/>
                <a:sym typeface="Helvetica Neue" charset="0"/>
              </a:rPr>
              <a:t> </a:t>
            </a:r>
            <a:r>
              <a:rPr lang="en-US" sz="2400" dirty="0" smtClean="0">
                <a:solidFill>
                  <a:srgbClr val="001337"/>
                </a:solidFill>
                <a:latin typeface="Georgia" pitchFamily="18" charset="0"/>
                <a:ea typeface="ヒラギノ角ゴ ProN W6" charset="-128"/>
                <a:sym typeface="Helvetica Neue" charset="0"/>
                <a:hlinkClick r:id="rId3"/>
              </a:rPr>
              <a:t>http://islamatta.com</a:t>
            </a:r>
            <a:r>
              <a:rPr lang="en-US" sz="2400" dirty="0" smtClean="0">
                <a:solidFill>
                  <a:srgbClr val="001337"/>
                </a:solidFill>
                <a:latin typeface="Georgia" pitchFamily="18" charset="0"/>
                <a:ea typeface="ヒラギノ角ゴ ProN W6" charset="-128"/>
                <a:sym typeface="Helvetica Neue" charset="0"/>
              </a:rPr>
              <a:t> </a:t>
            </a:r>
            <a:endParaRPr lang="en-US" sz="2400" dirty="0">
              <a:latin typeface="HelveticaNeueLT Std Bold" charset="0"/>
              <a:ea typeface="ヒラギノ角ゴ ProN W3" charset="-128"/>
            </a:endParaRPr>
          </a:p>
        </p:txBody>
      </p:sp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 rot="5400000">
            <a:off x="4407694" y="4228306"/>
            <a:ext cx="3429001" cy="158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037738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457330" y="3743340"/>
            <a:ext cx="3215456" cy="2431486"/>
            <a:chOff x="2438403" y="1045029"/>
            <a:chExt cx="2296884" cy="1894115"/>
          </a:xfrm>
        </p:grpSpPr>
        <p:sp>
          <p:nvSpPr>
            <p:cNvPr id="4" name="Freeform 3"/>
            <p:cNvSpPr/>
            <p:nvPr/>
          </p:nvSpPr>
          <p:spPr bwMode="auto">
            <a:xfrm>
              <a:off x="2498110" y="2075219"/>
              <a:ext cx="2201726" cy="863925"/>
            </a:xfrm>
            <a:custGeom>
              <a:avLst/>
              <a:gdLst>
                <a:gd name="connsiteX0" fmla="*/ 370115 w 6847115"/>
                <a:gd name="connsiteY0" fmla="*/ 43543 h 3091543"/>
                <a:gd name="connsiteX1" fmla="*/ 0 w 6847115"/>
                <a:gd name="connsiteY1" fmla="*/ 1567543 h 3091543"/>
                <a:gd name="connsiteX2" fmla="*/ 707572 w 6847115"/>
                <a:gd name="connsiteY2" fmla="*/ 3080657 h 3091543"/>
                <a:gd name="connsiteX3" fmla="*/ 2601686 w 6847115"/>
                <a:gd name="connsiteY3" fmla="*/ 3058886 h 3091543"/>
                <a:gd name="connsiteX4" fmla="*/ 6847115 w 6847115"/>
                <a:gd name="connsiteY4" fmla="*/ 3091543 h 3091543"/>
                <a:gd name="connsiteX5" fmla="*/ 6564086 w 6847115"/>
                <a:gd name="connsiteY5" fmla="*/ 783772 h 3091543"/>
                <a:gd name="connsiteX6" fmla="*/ 6204858 w 6847115"/>
                <a:gd name="connsiteY6" fmla="*/ 0 h 3091543"/>
                <a:gd name="connsiteX7" fmla="*/ 4811486 w 6847115"/>
                <a:gd name="connsiteY7" fmla="*/ 65315 h 3091543"/>
                <a:gd name="connsiteX8" fmla="*/ 4746172 w 6847115"/>
                <a:gd name="connsiteY8" fmla="*/ 1219200 h 3091543"/>
                <a:gd name="connsiteX9" fmla="*/ 3995058 w 6847115"/>
                <a:gd name="connsiteY9" fmla="*/ 1491343 h 3091543"/>
                <a:gd name="connsiteX10" fmla="*/ 2754086 w 6847115"/>
                <a:gd name="connsiteY10" fmla="*/ 1458686 h 3091543"/>
                <a:gd name="connsiteX11" fmla="*/ 1839686 w 6847115"/>
                <a:gd name="connsiteY11" fmla="*/ 1404257 h 3091543"/>
                <a:gd name="connsiteX12" fmla="*/ 1774372 w 6847115"/>
                <a:gd name="connsiteY12" fmla="*/ 108857 h 3091543"/>
                <a:gd name="connsiteX13" fmla="*/ 370115 w 6847115"/>
                <a:gd name="connsiteY13" fmla="*/ 43543 h 309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47115" h="3091543">
                  <a:moveTo>
                    <a:pt x="370115" y="43543"/>
                  </a:moveTo>
                  <a:lnTo>
                    <a:pt x="0" y="1567543"/>
                  </a:lnTo>
                  <a:lnTo>
                    <a:pt x="707572" y="3080657"/>
                  </a:lnTo>
                  <a:lnTo>
                    <a:pt x="2601686" y="3058886"/>
                  </a:lnTo>
                  <a:lnTo>
                    <a:pt x="6847115" y="3091543"/>
                  </a:lnTo>
                  <a:lnTo>
                    <a:pt x="6564086" y="783772"/>
                  </a:lnTo>
                  <a:lnTo>
                    <a:pt x="6204858" y="0"/>
                  </a:lnTo>
                  <a:lnTo>
                    <a:pt x="4811486" y="65315"/>
                  </a:lnTo>
                  <a:lnTo>
                    <a:pt x="4746172" y="1219200"/>
                  </a:lnTo>
                  <a:lnTo>
                    <a:pt x="3995058" y="1491343"/>
                  </a:lnTo>
                  <a:lnTo>
                    <a:pt x="2754086" y="1458686"/>
                  </a:lnTo>
                  <a:lnTo>
                    <a:pt x="1839686" y="1404257"/>
                  </a:lnTo>
                  <a:lnTo>
                    <a:pt x="1774372" y="108857"/>
                  </a:lnTo>
                  <a:lnTo>
                    <a:pt x="370115" y="4354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5" name="Freeform 4"/>
            <p:cNvSpPr/>
            <p:nvPr/>
          </p:nvSpPr>
          <p:spPr bwMode="auto">
            <a:xfrm>
              <a:off x="3141835" y="1045029"/>
              <a:ext cx="1593452" cy="1033450"/>
            </a:xfrm>
            <a:custGeom>
              <a:avLst/>
              <a:gdLst>
                <a:gd name="connsiteX0" fmla="*/ 239485 w 4648200"/>
                <a:gd name="connsiteY0" fmla="*/ 402771 h 3450771"/>
                <a:gd name="connsiteX1" fmla="*/ 0 w 4648200"/>
                <a:gd name="connsiteY1" fmla="*/ 968828 h 3450771"/>
                <a:gd name="connsiteX2" fmla="*/ 10885 w 4648200"/>
                <a:gd name="connsiteY2" fmla="*/ 2046514 h 3450771"/>
                <a:gd name="connsiteX3" fmla="*/ 1360714 w 4648200"/>
                <a:gd name="connsiteY3" fmla="*/ 2002971 h 3450771"/>
                <a:gd name="connsiteX4" fmla="*/ 1447800 w 4648200"/>
                <a:gd name="connsiteY4" fmla="*/ 2503714 h 3450771"/>
                <a:gd name="connsiteX5" fmla="*/ 1480457 w 4648200"/>
                <a:gd name="connsiteY5" fmla="*/ 3450771 h 3450771"/>
                <a:gd name="connsiteX6" fmla="*/ 4267200 w 4648200"/>
                <a:gd name="connsiteY6" fmla="*/ 3407228 h 3450771"/>
                <a:gd name="connsiteX7" fmla="*/ 4408714 w 4648200"/>
                <a:gd name="connsiteY7" fmla="*/ 2057400 h 3450771"/>
                <a:gd name="connsiteX8" fmla="*/ 4648200 w 4648200"/>
                <a:gd name="connsiteY8" fmla="*/ 892628 h 3450771"/>
                <a:gd name="connsiteX9" fmla="*/ 4114800 w 4648200"/>
                <a:gd name="connsiteY9" fmla="*/ 185057 h 3450771"/>
                <a:gd name="connsiteX10" fmla="*/ 4027714 w 4648200"/>
                <a:gd name="connsiteY10" fmla="*/ 217714 h 3450771"/>
                <a:gd name="connsiteX11" fmla="*/ 4005942 w 4648200"/>
                <a:gd name="connsiteY11" fmla="*/ 239485 h 3450771"/>
                <a:gd name="connsiteX12" fmla="*/ 3951514 w 4648200"/>
                <a:gd name="connsiteY12" fmla="*/ 261257 h 3450771"/>
                <a:gd name="connsiteX13" fmla="*/ 2656114 w 4648200"/>
                <a:gd name="connsiteY13" fmla="*/ 598714 h 3450771"/>
                <a:gd name="connsiteX14" fmla="*/ 2547257 w 4648200"/>
                <a:gd name="connsiteY14" fmla="*/ 533400 h 3450771"/>
                <a:gd name="connsiteX15" fmla="*/ 1306285 w 4648200"/>
                <a:gd name="connsiteY15" fmla="*/ 0 h 3450771"/>
                <a:gd name="connsiteX16" fmla="*/ 1208314 w 4648200"/>
                <a:gd name="connsiteY16" fmla="*/ 21771 h 3450771"/>
                <a:gd name="connsiteX17" fmla="*/ 1175657 w 4648200"/>
                <a:gd name="connsiteY17" fmla="*/ 32657 h 3450771"/>
                <a:gd name="connsiteX18" fmla="*/ 1077685 w 4648200"/>
                <a:gd name="connsiteY18" fmla="*/ 43542 h 3450771"/>
                <a:gd name="connsiteX19" fmla="*/ 446314 w 4648200"/>
                <a:gd name="connsiteY19" fmla="*/ 359228 h 3450771"/>
                <a:gd name="connsiteX20" fmla="*/ 283028 w 4648200"/>
                <a:gd name="connsiteY20" fmla="*/ 446314 h 3450771"/>
                <a:gd name="connsiteX21" fmla="*/ 185057 w 4648200"/>
                <a:gd name="connsiteY21" fmla="*/ 457200 h 3450771"/>
                <a:gd name="connsiteX22" fmla="*/ 185057 w 4648200"/>
                <a:gd name="connsiteY22" fmla="*/ 500742 h 3450771"/>
                <a:gd name="connsiteX23" fmla="*/ 174171 w 4648200"/>
                <a:gd name="connsiteY23" fmla="*/ 424542 h 345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48200" h="3450771">
                  <a:moveTo>
                    <a:pt x="239485" y="402771"/>
                  </a:moveTo>
                  <a:lnTo>
                    <a:pt x="0" y="968828"/>
                  </a:lnTo>
                  <a:lnTo>
                    <a:pt x="10885" y="2046514"/>
                  </a:lnTo>
                  <a:lnTo>
                    <a:pt x="1360714" y="2002971"/>
                  </a:lnTo>
                  <a:lnTo>
                    <a:pt x="1447800" y="2503714"/>
                  </a:lnTo>
                  <a:lnTo>
                    <a:pt x="1480457" y="3450771"/>
                  </a:lnTo>
                  <a:lnTo>
                    <a:pt x="4267200" y="3407228"/>
                  </a:lnTo>
                  <a:lnTo>
                    <a:pt x="4408714" y="2057400"/>
                  </a:lnTo>
                  <a:lnTo>
                    <a:pt x="4648200" y="892628"/>
                  </a:lnTo>
                  <a:lnTo>
                    <a:pt x="4114800" y="185057"/>
                  </a:lnTo>
                  <a:cubicBezTo>
                    <a:pt x="4085771" y="195943"/>
                    <a:pt x="4055444" y="203849"/>
                    <a:pt x="4027714" y="217714"/>
                  </a:cubicBezTo>
                  <a:cubicBezTo>
                    <a:pt x="4018534" y="222304"/>
                    <a:pt x="4013956" y="233074"/>
                    <a:pt x="4005942" y="239485"/>
                  </a:cubicBezTo>
                  <a:cubicBezTo>
                    <a:pt x="3973695" y="265283"/>
                    <a:pt x="3982791" y="261257"/>
                    <a:pt x="3951514" y="261257"/>
                  </a:cubicBezTo>
                  <a:lnTo>
                    <a:pt x="2656114" y="598714"/>
                  </a:lnTo>
                  <a:lnTo>
                    <a:pt x="2547257" y="533400"/>
                  </a:lnTo>
                  <a:lnTo>
                    <a:pt x="1306285" y="0"/>
                  </a:lnTo>
                  <a:cubicBezTo>
                    <a:pt x="1273628" y="7257"/>
                    <a:pt x="1240769" y="13657"/>
                    <a:pt x="1208314" y="21771"/>
                  </a:cubicBezTo>
                  <a:cubicBezTo>
                    <a:pt x="1197182" y="24554"/>
                    <a:pt x="1186975" y="30771"/>
                    <a:pt x="1175657" y="32657"/>
                  </a:cubicBezTo>
                  <a:cubicBezTo>
                    <a:pt x="1143246" y="38059"/>
                    <a:pt x="1077685" y="43542"/>
                    <a:pt x="1077685" y="43542"/>
                  </a:cubicBezTo>
                  <a:lnTo>
                    <a:pt x="446314" y="359228"/>
                  </a:lnTo>
                  <a:lnTo>
                    <a:pt x="283028" y="446314"/>
                  </a:lnTo>
                  <a:lnTo>
                    <a:pt x="185057" y="457200"/>
                  </a:lnTo>
                  <a:lnTo>
                    <a:pt x="185057" y="500742"/>
                  </a:lnTo>
                  <a:lnTo>
                    <a:pt x="174171" y="424542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2438403" y="1126531"/>
              <a:ext cx="1634501" cy="1398581"/>
            </a:xfrm>
            <a:custGeom>
              <a:avLst/>
              <a:gdLst>
                <a:gd name="connsiteX0" fmla="*/ 664028 w 5148943"/>
                <a:gd name="connsiteY0" fmla="*/ 174172 h 4669972"/>
                <a:gd name="connsiteX1" fmla="*/ 0 w 5148943"/>
                <a:gd name="connsiteY1" fmla="*/ 1338943 h 4669972"/>
                <a:gd name="connsiteX2" fmla="*/ 293914 w 5148943"/>
                <a:gd name="connsiteY2" fmla="*/ 3124200 h 4669972"/>
                <a:gd name="connsiteX3" fmla="*/ 2100943 w 5148943"/>
                <a:gd name="connsiteY3" fmla="*/ 3211286 h 4669972"/>
                <a:gd name="connsiteX4" fmla="*/ 2144486 w 5148943"/>
                <a:gd name="connsiteY4" fmla="*/ 4365172 h 4669972"/>
                <a:gd name="connsiteX5" fmla="*/ 2481943 w 5148943"/>
                <a:gd name="connsiteY5" fmla="*/ 4659086 h 4669972"/>
                <a:gd name="connsiteX6" fmla="*/ 3614057 w 5148943"/>
                <a:gd name="connsiteY6" fmla="*/ 4669972 h 4669972"/>
                <a:gd name="connsiteX7" fmla="*/ 5116286 w 5148943"/>
                <a:gd name="connsiteY7" fmla="*/ 4561115 h 4669972"/>
                <a:gd name="connsiteX8" fmla="*/ 5148943 w 5148943"/>
                <a:gd name="connsiteY8" fmla="*/ 3875315 h 4669972"/>
                <a:gd name="connsiteX9" fmla="*/ 5007428 w 5148943"/>
                <a:gd name="connsiteY9" fmla="*/ 3167743 h 4669972"/>
                <a:gd name="connsiteX10" fmla="*/ 3614057 w 5148943"/>
                <a:gd name="connsiteY10" fmla="*/ 3222172 h 4669972"/>
                <a:gd name="connsiteX11" fmla="*/ 3701143 w 5148943"/>
                <a:gd name="connsiteY11" fmla="*/ 1905000 h 4669972"/>
                <a:gd name="connsiteX12" fmla="*/ 3015343 w 5148943"/>
                <a:gd name="connsiteY12" fmla="*/ 1752600 h 4669972"/>
                <a:gd name="connsiteX13" fmla="*/ 2155371 w 5148943"/>
                <a:gd name="connsiteY13" fmla="*/ 1621972 h 4669972"/>
                <a:gd name="connsiteX14" fmla="*/ 2275114 w 5148943"/>
                <a:gd name="connsiteY14" fmla="*/ 381000 h 4669972"/>
                <a:gd name="connsiteX15" fmla="*/ 892628 w 5148943"/>
                <a:gd name="connsiteY15" fmla="*/ 0 h 4669972"/>
                <a:gd name="connsiteX16" fmla="*/ 664028 w 5148943"/>
                <a:gd name="connsiteY16" fmla="*/ 174172 h 466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8943" h="4669972">
                  <a:moveTo>
                    <a:pt x="664028" y="174172"/>
                  </a:moveTo>
                  <a:lnTo>
                    <a:pt x="0" y="1338943"/>
                  </a:lnTo>
                  <a:lnTo>
                    <a:pt x="293914" y="3124200"/>
                  </a:lnTo>
                  <a:lnTo>
                    <a:pt x="2100943" y="3211286"/>
                  </a:lnTo>
                  <a:lnTo>
                    <a:pt x="2144486" y="4365172"/>
                  </a:lnTo>
                  <a:lnTo>
                    <a:pt x="2481943" y="4659086"/>
                  </a:lnTo>
                  <a:lnTo>
                    <a:pt x="3614057" y="4669972"/>
                  </a:lnTo>
                  <a:lnTo>
                    <a:pt x="5116286" y="4561115"/>
                  </a:lnTo>
                  <a:lnTo>
                    <a:pt x="5148943" y="3875315"/>
                  </a:lnTo>
                  <a:lnTo>
                    <a:pt x="5007428" y="3167743"/>
                  </a:lnTo>
                  <a:lnTo>
                    <a:pt x="3614057" y="3222172"/>
                  </a:lnTo>
                  <a:lnTo>
                    <a:pt x="3701143" y="1905000"/>
                  </a:lnTo>
                  <a:lnTo>
                    <a:pt x="3015343" y="1752600"/>
                  </a:lnTo>
                  <a:lnTo>
                    <a:pt x="2155371" y="1621972"/>
                  </a:lnTo>
                  <a:lnTo>
                    <a:pt x="2275114" y="381000"/>
                  </a:lnTo>
                  <a:lnTo>
                    <a:pt x="892628" y="0"/>
                  </a:lnTo>
                  <a:lnTo>
                    <a:pt x="664028" y="174172"/>
                  </a:lnTo>
                  <a:close/>
                </a:path>
              </a:pathLst>
            </a:cu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666038" y="1279756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66038" y="1706828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84750" y="1279755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184750" y="1706828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66038" y="2124121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666038" y="2551194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184750" y="2124121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184749" y="2551193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677340" y="1279756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677339" y="1706828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196051" y="1279756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196051" y="1706828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77339" y="2124122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677339" y="2551194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196051" y="2124121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196050" y="2551194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317066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9029"/>
            <a:ext cx="13004800" cy="1175657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Helvetica Neu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295400"/>
            <a:ext cx="117475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Georgia" pitchFamily="18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Georgia" pitchFamily="18" charset="0"/>
              </a:rPr>
              <a:t>Second level</a:t>
            </a:r>
          </a:p>
          <a:p>
            <a:pPr lvl="2"/>
            <a:r>
              <a:rPr lang="en-US" dirty="0" smtClean="0">
                <a:sym typeface="Georgia" pitchFamily="18" charset="0"/>
              </a:rPr>
              <a:t>Third level</a:t>
            </a:r>
          </a:p>
          <a:p>
            <a:pPr lvl="3"/>
            <a:r>
              <a:rPr lang="en-US" dirty="0" smtClean="0">
                <a:sym typeface="Georgia" pitchFamily="18" charset="0"/>
              </a:rPr>
              <a:t>Fourth level</a:t>
            </a:r>
          </a:p>
          <a:p>
            <a:pPr lvl="4"/>
            <a:r>
              <a:rPr lang="en-US" dirty="0" smtClean="0">
                <a:sym typeface="Georgia" pitchFamily="18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57" r:id="rId3"/>
    <p:sldLayoutId id="2147484350" r:id="rId4"/>
    <p:sldLayoutId id="2147484355" r:id="rId5"/>
    <p:sldLayoutId id="2147484356" r:id="rId6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261938" indent="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HelveticaNeueLT Std Bold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91332"/>
          </a:solidFill>
          <a:latin typeface="HelveticaNeueLT Std" charset="0"/>
          <a:ea typeface="ヒラギノ角ゴ ProN W6" pitchFamily="-65" charset="-128"/>
          <a:cs typeface="HelveticaNeueLT Std Bold" charset="0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91332"/>
          </a:solidFill>
          <a:latin typeface="HelveticaNeueLT Std" charset="0"/>
          <a:ea typeface="ヒラギノ角ゴ ProN W6" pitchFamily="-65" charset="-128"/>
          <a:cs typeface="HelveticaNeueLT Std Bold" charset="0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91332"/>
          </a:solidFill>
          <a:latin typeface="HelveticaNeueLT Std" charset="0"/>
          <a:ea typeface="ヒラギノ角ゴ ProN W6" pitchFamily="-65" charset="-128"/>
          <a:cs typeface="HelveticaNeueLT Std Bold" charset="0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91332"/>
          </a:solidFill>
          <a:latin typeface="HelveticaNeueLT Std" charset="0"/>
          <a:ea typeface="ヒラギノ角ゴ ProN W6" pitchFamily="-65" charset="-128"/>
          <a:cs typeface="HelveticaNeueLT Std Bold" charset="0"/>
          <a:sym typeface="Helvetica Neue" charset="0"/>
        </a:defRPr>
      </a:lvl5pPr>
      <a:lvl6pPr marL="457200" algn="l" rtl="0" fontAlgn="base">
        <a:lnSpc>
          <a:spcPts val="6000"/>
        </a:lnSpc>
        <a:spcBef>
          <a:spcPct val="0"/>
        </a:spcBef>
        <a:spcAft>
          <a:spcPct val="0"/>
        </a:spcAft>
        <a:defRPr sz="6000" b="1">
          <a:solidFill>
            <a:srgbClr val="FFFFFF"/>
          </a:solidFill>
          <a:latin typeface="Helvetica Neue" pitchFamily="-65" charset="0"/>
          <a:ea typeface="ヒラギノ角ゴ ProN W6" pitchFamily="-65" charset="-128"/>
          <a:cs typeface="ヒラギノ角ゴ ProN W6" pitchFamily="-65" charset="-128"/>
          <a:sym typeface="Helvetica Neue" pitchFamily="-65" charset="0"/>
        </a:defRPr>
      </a:lvl6pPr>
      <a:lvl7pPr marL="914400" algn="l" rtl="0" fontAlgn="base">
        <a:lnSpc>
          <a:spcPts val="6000"/>
        </a:lnSpc>
        <a:spcBef>
          <a:spcPct val="0"/>
        </a:spcBef>
        <a:spcAft>
          <a:spcPct val="0"/>
        </a:spcAft>
        <a:defRPr sz="6000" b="1">
          <a:solidFill>
            <a:srgbClr val="FFFFFF"/>
          </a:solidFill>
          <a:latin typeface="Helvetica Neue" pitchFamily="-65" charset="0"/>
          <a:ea typeface="ヒラギノ角ゴ ProN W6" pitchFamily="-65" charset="-128"/>
          <a:cs typeface="ヒラギノ角ゴ ProN W6" pitchFamily="-65" charset="-128"/>
          <a:sym typeface="Helvetica Neue" pitchFamily="-65" charset="0"/>
        </a:defRPr>
      </a:lvl7pPr>
      <a:lvl8pPr marL="1371600" algn="l" rtl="0" fontAlgn="base">
        <a:lnSpc>
          <a:spcPts val="6000"/>
        </a:lnSpc>
        <a:spcBef>
          <a:spcPct val="0"/>
        </a:spcBef>
        <a:spcAft>
          <a:spcPct val="0"/>
        </a:spcAft>
        <a:defRPr sz="6000" b="1">
          <a:solidFill>
            <a:srgbClr val="FFFFFF"/>
          </a:solidFill>
          <a:latin typeface="Helvetica Neue" pitchFamily="-65" charset="0"/>
          <a:ea typeface="ヒラギノ角ゴ ProN W6" pitchFamily="-65" charset="-128"/>
          <a:cs typeface="ヒラギノ角ゴ ProN W6" pitchFamily="-65" charset="-128"/>
          <a:sym typeface="Helvetica Neue" pitchFamily="-65" charset="0"/>
        </a:defRPr>
      </a:lvl8pPr>
      <a:lvl9pPr marL="1828800" algn="l" rtl="0" fontAlgn="base">
        <a:lnSpc>
          <a:spcPts val="6000"/>
        </a:lnSpc>
        <a:spcBef>
          <a:spcPct val="0"/>
        </a:spcBef>
        <a:spcAft>
          <a:spcPct val="0"/>
        </a:spcAft>
        <a:defRPr sz="6000" b="1">
          <a:solidFill>
            <a:srgbClr val="FFFFFF"/>
          </a:solidFill>
          <a:latin typeface="Helvetica Neue" pitchFamily="-65" charset="0"/>
          <a:ea typeface="ヒラギノ角ゴ ProN W6" pitchFamily="-65" charset="-128"/>
          <a:cs typeface="ヒラギノ角ゴ ProN W6" pitchFamily="-65" charset="-128"/>
          <a:sym typeface="Helvetica Neue" pitchFamily="-65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defRPr sz="2800">
          <a:solidFill>
            <a:srgbClr val="001337"/>
          </a:solidFill>
          <a:latin typeface="+mn-lt"/>
          <a:ea typeface="+mn-ea"/>
          <a:cs typeface="+mn-cs"/>
          <a:sym typeface="Georgia" pitchFamily="18" charset="0"/>
        </a:defRPr>
      </a:lvl1pPr>
      <a:lvl2pPr marL="228600" indent="-2286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1E3F"/>
        </a:buClr>
        <a:buSzPct val="150000"/>
        <a:buFont typeface="Georgia" pitchFamily="18" charset="0"/>
        <a:buChar char="•"/>
        <a:defRPr sz="2400">
          <a:solidFill>
            <a:srgbClr val="001337"/>
          </a:solidFill>
          <a:latin typeface="+mn-lt"/>
          <a:ea typeface="+mn-ea"/>
          <a:cs typeface="+mn-cs"/>
          <a:sym typeface="Georgia" pitchFamily="18" charset="0"/>
        </a:defRPr>
      </a:lvl2pPr>
      <a:lvl3pPr marL="533400" indent="-2286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1E3F"/>
        </a:buClr>
        <a:buSzPct val="150000"/>
        <a:buFont typeface="Georgia" pitchFamily="18" charset="0"/>
        <a:buChar char="•"/>
        <a:defRPr sz="2400" i="1">
          <a:solidFill>
            <a:srgbClr val="001337"/>
          </a:solidFill>
          <a:latin typeface="+mn-lt"/>
          <a:ea typeface="+mn-ea"/>
          <a:cs typeface="+mn-cs"/>
          <a:sym typeface="Georgia" pitchFamily="18" charset="0"/>
        </a:defRPr>
      </a:lvl3pPr>
      <a:lvl4pPr marL="838200" indent="-2286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1E3F"/>
        </a:buClr>
        <a:buSzPct val="150000"/>
        <a:buFont typeface="Georgia" pitchFamily="18" charset="0"/>
        <a:buChar char="•"/>
        <a:defRPr sz="1500" i="1">
          <a:solidFill>
            <a:srgbClr val="001337"/>
          </a:solidFill>
          <a:latin typeface="+mn-lt"/>
          <a:ea typeface="+mn-ea"/>
          <a:cs typeface="+mn-cs"/>
          <a:sym typeface="Georgia" pitchFamily="18" charset="0"/>
        </a:defRPr>
      </a:lvl4pPr>
      <a:lvl5pPr marL="1143000" indent="-2286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1E3F"/>
        </a:buClr>
        <a:buSzPct val="150000"/>
        <a:buFont typeface="Georgia" pitchFamily="18" charset="0"/>
        <a:buChar char="•"/>
        <a:defRPr sz="1500" i="1">
          <a:solidFill>
            <a:srgbClr val="001337"/>
          </a:solidFill>
          <a:latin typeface="+mn-lt"/>
          <a:ea typeface="+mn-ea"/>
          <a:cs typeface="+mn-cs"/>
          <a:sym typeface="Georgia" pitchFamily="18" charset="0"/>
        </a:defRPr>
      </a:lvl5pPr>
      <a:lvl6pPr marL="1600200" indent="-228600" algn="l" rtl="0" fontAlgn="base">
        <a:lnSpc>
          <a:spcPts val="3600"/>
        </a:lnSpc>
        <a:spcBef>
          <a:spcPts val="1200"/>
        </a:spcBef>
        <a:spcAft>
          <a:spcPct val="0"/>
        </a:spcAft>
        <a:buClr>
          <a:srgbClr val="FFFFFF"/>
        </a:buClr>
        <a:buSzPct val="171000"/>
        <a:buFont typeface="Georgia" pitchFamily="-65" charset="0"/>
        <a:buChar char="•"/>
        <a:defRPr i="1">
          <a:solidFill>
            <a:srgbClr val="FFFFFF"/>
          </a:solidFill>
          <a:latin typeface="+mn-lt"/>
          <a:ea typeface="+mn-ea"/>
          <a:cs typeface="+mn-cs"/>
          <a:sym typeface="Georgia" pitchFamily="-65" charset="0"/>
        </a:defRPr>
      </a:lvl6pPr>
      <a:lvl7pPr marL="2057400" indent="-228600" algn="l" rtl="0" fontAlgn="base">
        <a:lnSpc>
          <a:spcPts val="3600"/>
        </a:lnSpc>
        <a:spcBef>
          <a:spcPts val="1200"/>
        </a:spcBef>
        <a:spcAft>
          <a:spcPct val="0"/>
        </a:spcAft>
        <a:buClr>
          <a:srgbClr val="FFFFFF"/>
        </a:buClr>
        <a:buSzPct val="171000"/>
        <a:buFont typeface="Georgia" pitchFamily="-65" charset="0"/>
        <a:buChar char="•"/>
        <a:defRPr i="1">
          <a:solidFill>
            <a:srgbClr val="FFFFFF"/>
          </a:solidFill>
          <a:latin typeface="+mn-lt"/>
          <a:ea typeface="+mn-ea"/>
          <a:cs typeface="+mn-cs"/>
          <a:sym typeface="Georgia" pitchFamily="-65" charset="0"/>
        </a:defRPr>
      </a:lvl7pPr>
      <a:lvl8pPr marL="2514600" indent="-228600" algn="l" rtl="0" fontAlgn="base">
        <a:lnSpc>
          <a:spcPts val="3600"/>
        </a:lnSpc>
        <a:spcBef>
          <a:spcPts val="1200"/>
        </a:spcBef>
        <a:spcAft>
          <a:spcPct val="0"/>
        </a:spcAft>
        <a:buClr>
          <a:srgbClr val="FFFFFF"/>
        </a:buClr>
        <a:buSzPct val="171000"/>
        <a:buFont typeface="Georgia" pitchFamily="-65" charset="0"/>
        <a:buChar char="•"/>
        <a:defRPr i="1">
          <a:solidFill>
            <a:srgbClr val="FFFFFF"/>
          </a:solidFill>
          <a:latin typeface="+mn-lt"/>
          <a:ea typeface="+mn-ea"/>
          <a:cs typeface="+mn-cs"/>
          <a:sym typeface="Georgia" pitchFamily="-65" charset="0"/>
        </a:defRPr>
      </a:lvl8pPr>
      <a:lvl9pPr marL="2971800" indent="-228600" algn="l" rtl="0" fontAlgn="base">
        <a:lnSpc>
          <a:spcPts val="3600"/>
        </a:lnSpc>
        <a:spcBef>
          <a:spcPts val="1200"/>
        </a:spcBef>
        <a:spcAft>
          <a:spcPct val="0"/>
        </a:spcAft>
        <a:buClr>
          <a:srgbClr val="FFFFFF"/>
        </a:buClr>
        <a:buSzPct val="171000"/>
        <a:buFont typeface="Georgia" pitchFamily="-65" charset="0"/>
        <a:buChar char="•"/>
        <a:defRPr i="1">
          <a:solidFill>
            <a:srgbClr val="FFFFFF"/>
          </a:solidFill>
          <a:latin typeface="+mn-lt"/>
          <a:ea typeface="+mn-ea"/>
          <a:cs typeface="+mn-cs"/>
          <a:sym typeface="Georgi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Pınar Tözün</a:t>
            </a:r>
          </a:p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Anastasia 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Ailamaki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 descr="http://ceat.epfl.ch/files/content/sites/ceat/files/shared/images/menus/ecussons/EPF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94" y="7895771"/>
            <a:ext cx="3549211" cy="10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714315" y="1294202"/>
            <a:ext cx="1558700" cy="1252068"/>
            <a:chOff x="2438403" y="1045029"/>
            <a:chExt cx="2296884" cy="1894115"/>
          </a:xfrm>
        </p:grpSpPr>
        <p:sp>
          <p:nvSpPr>
            <p:cNvPr id="11" name="Freeform 10"/>
            <p:cNvSpPr/>
            <p:nvPr/>
          </p:nvSpPr>
          <p:spPr bwMode="auto">
            <a:xfrm>
              <a:off x="2498110" y="2075219"/>
              <a:ext cx="2201726" cy="863925"/>
            </a:xfrm>
            <a:custGeom>
              <a:avLst/>
              <a:gdLst>
                <a:gd name="connsiteX0" fmla="*/ 370115 w 6847115"/>
                <a:gd name="connsiteY0" fmla="*/ 43543 h 3091543"/>
                <a:gd name="connsiteX1" fmla="*/ 0 w 6847115"/>
                <a:gd name="connsiteY1" fmla="*/ 1567543 h 3091543"/>
                <a:gd name="connsiteX2" fmla="*/ 707572 w 6847115"/>
                <a:gd name="connsiteY2" fmla="*/ 3080657 h 3091543"/>
                <a:gd name="connsiteX3" fmla="*/ 2601686 w 6847115"/>
                <a:gd name="connsiteY3" fmla="*/ 3058886 h 3091543"/>
                <a:gd name="connsiteX4" fmla="*/ 6847115 w 6847115"/>
                <a:gd name="connsiteY4" fmla="*/ 3091543 h 3091543"/>
                <a:gd name="connsiteX5" fmla="*/ 6564086 w 6847115"/>
                <a:gd name="connsiteY5" fmla="*/ 783772 h 3091543"/>
                <a:gd name="connsiteX6" fmla="*/ 6204858 w 6847115"/>
                <a:gd name="connsiteY6" fmla="*/ 0 h 3091543"/>
                <a:gd name="connsiteX7" fmla="*/ 4811486 w 6847115"/>
                <a:gd name="connsiteY7" fmla="*/ 65315 h 3091543"/>
                <a:gd name="connsiteX8" fmla="*/ 4746172 w 6847115"/>
                <a:gd name="connsiteY8" fmla="*/ 1219200 h 3091543"/>
                <a:gd name="connsiteX9" fmla="*/ 3995058 w 6847115"/>
                <a:gd name="connsiteY9" fmla="*/ 1491343 h 3091543"/>
                <a:gd name="connsiteX10" fmla="*/ 2754086 w 6847115"/>
                <a:gd name="connsiteY10" fmla="*/ 1458686 h 3091543"/>
                <a:gd name="connsiteX11" fmla="*/ 1839686 w 6847115"/>
                <a:gd name="connsiteY11" fmla="*/ 1404257 h 3091543"/>
                <a:gd name="connsiteX12" fmla="*/ 1774372 w 6847115"/>
                <a:gd name="connsiteY12" fmla="*/ 108857 h 3091543"/>
                <a:gd name="connsiteX13" fmla="*/ 370115 w 6847115"/>
                <a:gd name="connsiteY13" fmla="*/ 43543 h 309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47115" h="3091543">
                  <a:moveTo>
                    <a:pt x="370115" y="43543"/>
                  </a:moveTo>
                  <a:lnTo>
                    <a:pt x="0" y="1567543"/>
                  </a:lnTo>
                  <a:lnTo>
                    <a:pt x="707572" y="3080657"/>
                  </a:lnTo>
                  <a:lnTo>
                    <a:pt x="2601686" y="3058886"/>
                  </a:lnTo>
                  <a:lnTo>
                    <a:pt x="6847115" y="3091543"/>
                  </a:lnTo>
                  <a:lnTo>
                    <a:pt x="6564086" y="783772"/>
                  </a:lnTo>
                  <a:lnTo>
                    <a:pt x="6204858" y="0"/>
                  </a:lnTo>
                  <a:lnTo>
                    <a:pt x="4811486" y="65315"/>
                  </a:lnTo>
                  <a:lnTo>
                    <a:pt x="4746172" y="1219200"/>
                  </a:lnTo>
                  <a:lnTo>
                    <a:pt x="3995058" y="1491343"/>
                  </a:lnTo>
                  <a:lnTo>
                    <a:pt x="2754086" y="1458686"/>
                  </a:lnTo>
                  <a:lnTo>
                    <a:pt x="1839686" y="1404257"/>
                  </a:lnTo>
                  <a:lnTo>
                    <a:pt x="1774372" y="108857"/>
                  </a:lnTo>
                  <a:lnTo>
                    <a:pt x="370115" y="4354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3141835" y="1045029"/>
              <a:ext cx="1593452" cy="1033450"/>
            </a:xfrm>
            <a:custGeom>
              <a:avLst/>
              <a:gdLst>
                <a:gd name="connsiteX0" fmla="*/ 239485 w 4648200"/>
                <a:gd name="connsiteY0" fmla="*/ 402771 h 3450771"/>
                <a:gd name="connsiteX1" fmla="*/ 0 w 4648200"/>
                <a:gd name="connsiteY1" fmla="*/ 968828 h 3450771"/>
                <a:gd name="connsiteX2" fmla="*/ 10885 w 4648200"/>
                <a:gd name="connsiteY2" fmla="*/ 2046514 h 3450771"/>
                <a:gd name="connsiteX3" fmla="*/ 1360714 w 4648200"/>
                <a:gd name="connsiteY3" fmla="*/ 2002971 h 3450771"/>
                <a:gd name="connsiteX4" fmla="*/ 1447800 w 4648200"/>
                <a:gd name="connsiteY4" fmla="*/ 2503714 h 3450771"/>
                <a:gd name="connsiteX5" fmla="*/ 1480457 w 4648200"/>
                <a:gd name="connsiteY5" fmla="*/ 3450771 h 3450771"/>
                <a:gd name="connsiteX6" fmla="*/ 4267200 w 4648200"/>
                <a:gd name="connsiteY6" fmla="*/ 3407228 h 3450771"/>
                <a:gd name="connsiteX7" fmla="*/ 4408714 w 4648200"/>
                <a:gd name="connsiteY7" fmla="*/ 2057400 h 3450771"/>
                <a:gd name="connsiteX8" fmla="*/ 4648200 w 4648200"/>
                <a:gd name="connsiteY8" fmla="*/ 892628 h 3450771"/>
                <a:gd name="connsiteX9" fmla="*/ 4114800 w 4648200"/>
                <a:gd name="connsiteY9" fmla="*/ 185057 h 3450771"/>
                <a:gd name="connsiteX10" fmla="*/ 4027714 w 4648200"/>
                <a:gd name="connsiteY10" fmla="*/ 217714 h 3450771"/>
                <a:gd name="connsiteX11" fmla="*/ 4005942 w 4648200"/>
                <a:gd name="connsiteY11" fmla="*/ 239485 h 3450771"/>
                <a:gd name="connsiteX12" fmla="*/ 3951514 w 4648200"/>
                <a:gd name="connsiteY12" fmla="*/ 261257 h 3450771"/>
                <a:gd name="connsiteX13" fmla="*/ 2656114 w 4648200"/>
                <a:gd name="connsiteY13" fmla="*/ 598714 h 3450771"/>
                <a:gd name="connsiteX14" fmla="*/ 2547257 w 4648200"/>
                <a:gd name="connsiteY14" fmla="*/ 533400 h 3450771"/>
                <a:gd name="connsiteX15" fmla="*/ 1306285 w 4648200"/>
                <a:gd name="connsiteY15" fmla="*/ 0 h 3450771"/>
                <a:gd name="connsiteX16" fmla="*/ 1208314 w 4648200"/>
                <a:gd name="connsiteY16" fmla="*/ 21771 h 3450771"/>
                <a:gd name="connsiteX17" fmla="*/ 1175657 w 4648200"/>
                <a:gd name="connsiteY17" fmla="*/ 32657 h 3450771"/>
                <a:gd name="connsiteX18" fmla="*/ 1077685 w 4648200"/>
                <a:gd name="connsiteY18" fmla="*/ 43542 h 3450771"/>
                <a:gd name="connsiteX19" fmla="*/ 446314 w 4648200"/>
                <a:gd name="connsiteY19" fmla="*/ 359228 h 3450771"/>
                <a:gd name="connsiteX20" fmla="*/ 283028 w 4648200"/>
                <a:gd name="connsiteY20" fmla="*/ 446314 h 3450771"/>
                <a:gd name="connsiteX21" fmla="*/ 185057 w 4648200"/>
                <a:gd name="connsiteY21" fmla="*/ 457200 h 3450771"/>
                <a:gd name="connsiteX22" fmla="*/ 185057 w 4648200"/>
                <a:gd name="connsiteY22" fmla="*/ 500742 h 3450771"/>
                <a:gd name="connsiteX23" fmla="*/ 174171 w 4648200"/>
                <a:gd name="connsiteY23" fmla="*/ 424542 h 345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48200" h="3450771">
                  <a:moveTo>
                    <a:pt x="239485" y="402771"/>
                  </a:moveTo>
                  <a:lnTo>
                    <a:pt x="0" y="968828"/>
                  </a:lnTo>
                  <a:lnTo>
                    <a:pt x="10885" y="2046514"/>
                  </a:lnTo>
                  <a:lnTo>
                    <a:pt x="1360714" y="2002971"/>
                  </a:lnTo>
                  <a:lnTo>
                    <a:pt x="1447800" y="2503714"/>
                  </a:lnTo>
                  <a:lnTo>
                    <a:pt x="1480457" y="3450771"/>
                  </a:lnTo>
                  <a:lnTo>
                    <a:pt x="4267200" y="3407228"/>
                  </a:lnTo>
                  <a:lnTo>
                    <a:pt x="4408714" y="2057400"/>
                  </a:lnTo>
                  <a:lnTo>
                    <a:pt x="4648200" y="892628"/>
                  </a:lnTo>
                  <a:lnTo>
                    <a:pt x="4114800" y="185057"/>
                  </a:lnTo>
                  <a:cubicBezTo>
                    <a:pt x="4085771" y="195943"/>
                    <a:pt x="4055444" y="203849"/>
                    <a:pt x="4027714" y="217714"/>
                  </a:cubicBezTo>
                  <a:cubicBezTo>
                    <a:pt x="4018534" y="222304"/>
                    <a:pt x="4013956" y="233074"/>
                    <a:pt x="4005942" y="239485"/>
                  </a:cubicBezTo>
                  <a:cubicBezTo>
                    <a:pt x="3973695" y="265283"/>
                    <a:pt x="3982791" y="261257"/>
                    <a:pt x="3951514" y="261257"/>
                  </a:cubicBezTo>
                  <a:lnTo>
                    <a:pt x="2656114" y="598714"/>
                  </a:lnTo>
                  <a:lnTo>
                    <a:pt x="2547257" y="533400"/>
                  </a:lnTo>
                  <a:lnTo>
                    <a:pt x="1306285" y="0"/>
                  </a:lnTo>
                  <a:cubicBezTo>
                    <a:pt x="1273628" y="7257"/>
                    <a:pt x="1240769" y="13657"/>
                    <a:pt x="1208314" y="21771"/>
                  </a:cubicBezTo>
                  <a:cubicBezTo>
                    <a:pt x="1197182" y="24554"/>
                    <a:pt x="1186975" y="30771"/>
                    <a:pt x="1175657" y="32657"/>
                  </a:cubicBezTo>
                  <a:cubicBezTo>
                    <a:pt x="1143246" y="38059"/>
                    <a:pt x="1077685" y="43542"/>
                    <a:pt x="1077685" y="43542"/>
                  </a:cubicBezTo>
                  <a:lnTo>
                    <a:pt x="446314" y="359228"/>
                  </a:lnTo>
                  <a:lnTo>
                    <a:pt x="283028" y="446314"/>
                  </a:lnTo>
                  <a:lnTo>
                    <a:pt x="185057" y="457200"/>
                  </a:lnTo>
                  <a:lnTo>
                    <a:pt x="185057" y="500742"/>
                  </a:lnTo>
                  <a:lnTo>
                    <a:pt x="174171" y="424542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438403" y="1126531"/>
              <a:ext cx="1634501" cy="1398581"/>
            </a:xfrm>
            <a:custGeom>
              <a:avLst/>
              <a:gdLst>
                <a:gd name="connsiteX0" fmla="*/ 664028 w 5148943"/>
                <a:gd name="connsiteY0" fmla="*/ 174172 h 4669972"/>
                <a:gd name="connsiteX1" fmla="*/ 0 w 5148943"/>
                <a:gd name="connsiteY1" fmla="*/ 1338943 h 4669972"/>
                <a:gd name="connsiteX2" fmla="*/ 293914 w 5148943"/>
                <a:gd name="connsiteY2" fmla="*/ 3124200 h 4669972"/>
                <a:gd name="connsiteX3" fmla="*/ 2100943 w 5148943"/>
                <a:gd name="connsiteY3" fmla="*/ 3211286 h 4669972"/>
                <a:gd name="connsiteX4" fmla="*/ 2144486 w 5148943"/>
                <a:gd name="connsiteY4" fmla="*/ 4365172 h 4669972"/>
                <a:gd name="connsiteX5" fmla="*/ 2481943 w 5148943"/>
                <a:gd name="connsiteY5" fmla="*/ 4659086 h 4669972"/>
                <a:gd name="connsiteX6" fmla="*/ 3614057 w 5148943"/>
                <a:gd name="connsiteY6" fmla="*/ 4669972 h 4669972"/>
                <a:gd name="connsiteX7" fmla="*/ 5116286 w 5148943"/>
                <a:gd name="connsiteY7" fmla="*/ 4561115 h 4669972"/>
                <a:gd name="connsiteX8" fmla="*/ 5148943 w 5148943"/>
                <a:gd name="connsiteY8" fmla="*/ 3875315 h 4669972"/>
                <a:gd name="connsiteX9" fmla="*/ 5007428 w 5148943"/>
                <a:gd name="connsiteY9" fmla="*/ 3167743 h 4669972"/>
                <a:gd name="connsiteX10" fmla="*/ 3614057 w 5148943"/>
                <a:gd name="connsiteY10" fmla="*/ 3222172 h 4669972"/>
                <a:gd name="connsiteX11" fmla="*/ 3701143 w 5148943"/>
                <a:gd name="connsiteY11" fmla="*/ 1905000 h 4669972"/>
                <a:gd name="connsiteX12" fmla="*/ 3015343 w 5148943"/>
                <a:gd name="connsiteY12" fmla="*/ 1752600 h 4669972"/>
                <a:gd name="connsiteX13" fmla="*/ 2155371 w 5148943"/>
                <a:gd name="connsiteY13" fmla="*/ 1621972 h 4669972"/>
                <a:gd name="connsiteX14" fmla="*/ 2275114 w 5148943"/>
                <a:gd name="connsiteY14" fmla="*/ 381000 h 4669972"/>
                <a:gd name="connsiteX15" fmla="*/ 892628 w 5148943"/>
                <a:gd name="connsiteY15" fmla="*/ 0 h 4669972"/>
                <a:gd name="connsiteX16" fmla="*/ 664028 w 5148943"/>
                <a:gd name="connsiteY16" fmla="*/ 174172 h 466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8943" h="4669972">
                  <a:moveTo>
                    <a:pt x="664028" y="174172"/>
                  </a:moveTo>
                  <a:lnTo>
                    <a:pt x="0" y="1338943"/>
                  </a:lnTo>
                  <a:lnTo>
                    <a:pt x="293914" y="3124200"/>
                  </a:lnTo>
                  <a:lnTo>
                    <a:pt x="2100943" y="3211286"/>
                  </a:lnTo>
                  <a:lnTo>
                    <a:pt x="2144486" y="4365172"/>
                  </a:lnTo>
                  <a:lnTo>
                    <a:pt x="2481943" y="4659086"/>
                  </a:lnTo>
                  <a:lnTo>
                    <a:pt x="3614057" y="4669972"/>
                  </a:lnTo>
                  <a:lnTo>
                    <a:pt x="5116286" y="4561115"/>
                  </a:lnTo>
                  <a:lnTo>
                    <a:pt x="5148943" y="3875315"/>
                  </a:lnTo>
                  <a:lnTo>
                    <a:pt x="5007428" y="3167743"/>
                  </a:lnTo>
                  <a:lnTo>
                    <a:pt x="3614057" y="3222172"/>
                  </a:lnTo>
                  <a:lnTo>
                    <a:pt x="3701143" y="1905000"/>
                  </a:lnTo>
                  <a:lnTo>
                    <a:pt x="3015343" y="1752600"/>
                  </a:lnTo>
                  <a:lnTo>
                    <a:pt x="2155371" y="1621972"/>
                  </a:lnTo>
                  <a:lnTo>
                    <a:pt x="2275114" y="381000"/>
                  </a:lnTo>
                  <a:lnTo>
                    <a:pt x="892628" y="0"/>
                  </a:lnTo>
                  <a:lnTo>
                    <a:pt x="664028" y="174172"/>
                  </a:lnTo>
                  <a:close/>
                </a:path>
              </a:pathLst>
            </a:cu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666038" y="1279756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666038" y="1706828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184750" y="1279755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184750" y="1706828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6038" y="2124121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666038" y="2551194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84750" y="2124121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84749" y="2551193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677340" y="1279756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677339" y="1706828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196051" y="1279756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196051" y="1706828"/>
              <a:ext cx="395564" cy="3325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677339" y="2124122"/>
              <a:ext cx="395564" cy="3325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677339" y="2551194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196051" y="2124121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196050" y="2551194"/>
              <a:ext cx="395564" cy="3325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</p:grpSp>
      <p:sp>
        <p:nvSpPr>
          <p:cNvPr id="30" name="Title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SLICC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Self-Assembly of Instruction Cache Collectives for OLTP Workloads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  <a:latin typeface="+mj-lt"/>
              </a:rPr>
              <a:t>Islam Atta</a:t>
            </a:r>
          </a:p>
          <a:p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Andreas Moshovos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308753" y="7149994"/>
            <a:ext cx="4762500" cy="2115235"/>
            <a:chOff x="209730" y="7667110"/>
            <a:chExt cx="4762500" cy="2115235"/>
          </a:xfrm>
        </p:grpSpPr>
        <p:pic>
          <p:nvPicPr>
            <p:cNvPr id="36" name="Picture 3" descr="D:\Documents\Google Drive\SLICC Poster &amp; Presentation\500px-UofT_Logo.svg_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30" y="7667110"/>
              <a:ext cx="4762500" cy="211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D:\Documents\Google Drive\SLICC Poster &amp; Presentation\UofT_logo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19" y="8072155"/>
              <a:ext cx="767001" cy="1337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92741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0392" y="1680441"/>
            <a:ext cx="12664036" cy="4485193"/>
          </a:xfrm>
        </p:spPr>
        <p:txBody>
          <a:bodyPr/>
          <a:lstStyle/>
          <a:p>
            <a:r>
              <a:rPr lang="en-US" dirty="0" smtClean="0"/>
              <a:t>Online Transaction Processing (OLTP)</a:t>
            </a:r>
          </a:p>
          <a:p>
            <a:pPr lvl="1"/>
            <a:r>
              <a:rPr lang="en-US" dirty="0" smtClean="0"/>
              <a:t>$100 billion/Year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Lots of L1 </a:t>
            </a:r>
            <a:r>
              <a:rPr lang="en-US" b="1" i="1" dirty="0" smtClean="0">
                <a:solidFill>
                  <a:srgbClr val="C00000"/>
                </a:solidFill>
              </a:rPr>
              <a:t>instruction cache misses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Many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concurrent </a:t>
            </a:r>
            <a:r>
              <a:rPr lang="en-US" dirty="0" smtClean="0"/>
              <a:t>transactions</a:t>
            </a:r>
            <a:endParaRPr lang="en-US" dirty="0"/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21" y="2391866"/>
            <a:ext cx="4104912" cy="184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2" name="Straight Arrow Connector 171"/>
          <p:cNvCxnSpPr/>
          <p:nvPr/>
        </p:nvCxnSpPr>
        <p:spPr bwMode="auto">
          <a:xfrm>
            <a:off x="7208095" y="6671942"/>
            <a:ext cx="0" cy="1958035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ysDot"/>
            <a:round/>
            <a:headEnd type="arrow" w="med" len="med"/>
            <a:tailEnd type="arrow" w="med" len="med"/>
          </a:ln>
          <a:effec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10276569" y="6661018"/>
            <a:ext cx="0" cy="56554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ysDot"/>
            <a:round/>
            <a:headEnd type="arrow" w="med" len="med"/>
            <a:tailEnd type="arrow" w="med" len="med"/>
          </a:ln>
          <a:effectLst/>
        </p:spPr>
      </p:cxnSp>
      <p:sp>
        <p:nvSpPr>
          <p:cNvPr id="174" name="TextBox 173"/>
          <p:cNvSpPr txBox="1"/>
          <p:nvPr/>
        </p:nvSpPr>
        <p:spPr>
          <a:xfrm>
            <a:off x="10396797" y="6586594"/>
            <a:ext cx="243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Single L1-I  size</a:t>
            </a:r>
            <a:endParaRPr lang="en-US" sz="2400" dirty="0">
              <a:latin typeface="+mj-lt"/>
            </a:endParaRPr>
          </a:p>
        </p:txBody>
      </p:sp>
      <p:sp>
        <p:nvSpPr>
          <p:cNvPr id="175" name="TextBox 174"/>
          <p:cNvSpPr txBox="1"/>
          <p:nvPr/>
        </p:nvSpPr>
        <p:spPr>
          <a:xfrm rot="16200000">
            <a:off x="6075090" y="7424538"/>
            <a:ext cx="144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Footprint</a:t>
            </a:r>
            <a:endParaRPr lang="en-US" sz="2400" dirty="0">
              <a:latin typeface="+mj-lt"/>
            </a:endParaRPr>
          </a:p>
        </p:txBody>
      </p:sp>
      <p:cxnSp>
        <p:nvCxnSpPr>
          <p:cNvPr id="176" name="Straight Arrow Connector 175"/>
          <p:cNvCxnSpPr>
            <a:stCxn id="291" idx="6"/>
            <a:endCxn id="175" idx="0"/>
          </p:cNvCxnSpPr>
          <p:nvPr/>
        </p:nvCxnSpPr>
        <p:spPr bwMode="auto">
          <a:xfrm>
            <a:off x="4073853" y="6935257"/>
            <a:ext cx="2492393" cy="72011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7" name="TextBox 176"/>
          <p:cNvSpPr txBox="1"/>
          <p:nvPr/>
        </p:nvSpPr>
        <p:spPr>
          <a:xfrm>
            <a:off x="4957640" y="6715240"/>
            <a:ext cx="109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Each</a:t>
            </a:r>
            <a:endParaRPr lang="en-US" sz="2400" dirty="0">
              <a:latin typeface="+mj-lt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7654348" y="7617577"/>
            <a:ext cx="788456" cy="490179"/>
          </a:xfrm>
          <a:prstGeom prst="rect">
            <a:avLst/>
          </a:prstGeom>
          <a:solidFill>
            <a:srgbClr val="BD3D22"/>
          </a:solidFill>
          <a:ln w="25400" cap="flat" cmpd="sng" algn="ctr">
            <a:solidFill>
              <a:srgbClr val="081025"/>
            </a:solidFill>
            <a:prstDash val="solid"/>
          </a:ln>
          <a:effectLst/>
        </p:spPr>
        <p:txBody>
          <a:bodyPr lIns="130046" tIns="65023" rIns="130046" bIns="65023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7654348" y="8107756"/>
            <a:ext cx="788456" cy="4901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7654351" y="6645286"/>
            <a:ext cx="788456" cy="490179"/>
          </a:xfrm>
          <a:prstGeom prst="rect">
            <a:avLst/>
          </a:prstGeom>
          <a:solidFill>
            <a:srgbClr val="0092D2"/>
          </a:solidFill>
          <a:ln w="25400" cap="flat" cmpd="sng" algn="ctr">
            <a:solidFill>
              <a:srgbClr val="081025"/>
            </a:solidFill>
            <a:prstDash val="solid"/>
          </a:ln>
          <a:effectLst/>
        </p:spPr>
        <p:txBody>
          <a:bodyPr lIns="130046" tIns="65023" rIns="130046" bIns="65023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</a:endParaRPr>
          </a:p>
        </p:txBody>
      </p:sp>
      <p:sp>
        <p:nvSpPr>
          <p:cNvPr id="295" name="Rectangle 294"/>
          <p:cNvSpPr/>
          <p:nvPr/>
        </p:nvSpPr>
        <p:spPr bwMode="auto">
          <a:xfrm>
            <a:off x="7654348" y="7135465"/>
            <a:ext cx="788456" cy="492935"/>
          </a:xfrm>
          <a:prstGeom prst="rect">
            <a:avLst/>
          </a:prstGeom>
          <a:solidFill>
            <a:srgbClr val="F9C31B"/>
          </a:solidFill>
          <a:ln w="25400" cap="flat" cmpd="sng" algn="ctr">
            <a:solidFill>
              <a:srgbClr val="08102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NeueLT Std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9229151" y="6645879"/>
            <a:ext cx="788456" cy="4901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</a:endParaRPr>
          </a:p>
        </p:txBody>
      </p:sp>
      <p:sp>
        <p:nvSpPr>
          <p:cNvPr id="170" name="Left Brace 169"/>
          <p:cNvSpPr/>
          <p:nvPr/>
        </p:nvSpPr>
        <p:spPr bwMode="auto">
          <a:xfrm rot="5400000">
            <a:off x="2299115" y="4480434"/>
            <a:ext cx="470154" cy="3370401"/>
          </a:xfrm>
          <a:prstGeom prst="leftBrace">
            <a:avLst>
              <a:gd name="adj1" fmla="val 8333"/>
              <a:gd name="adj2" fmla="val 81689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50918" y="6391286"/>
            <a:ext cx="2924381" cy="2430354"/>
            <a:chOff x="1050918" y="6391286"/>
            <a:chExt cx="2924381" cy="24303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3829508" y="6592665"/>
              <a:ext cx="145791" cy="724303"/>
              <a:chOff x="716903" y="3693569"/>
              <a:chExt cx="216024" cy="1155047"/>
            </a:xfrm>
          </p:grpSpPr>
          <p:sp>
            <p:nvSpPr>
              <p:cNvPr id="287" name="Rectangle 286"/>
              <p:cNvSpPr/>
              <p:nvPr/>
            </p:nvSpPr>
            <p:spPr bwMode="auto">
              <a:xfrm>
                <a:off x="716903" y="3693569"/>
                <a:ext cx="216024" cy="2886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 bwMode="auto">
              <a:xfrm>
                <a:off x="716903" y="3982215"/>
                <a:ext cx="216024" cy="2886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 bwMode="auto">
              <a:xfrm>
                <a:off x="716903" y="4271324"/>
                <a:ext cx="216024" cy="2886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716903" y="4559970"/>
                <a:ext cx="216024" cy="2886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</p:grpSp>
        <p:sp>
          <p:nvSpPr>
            <p:cNvPr id="180" name="Rectangle 179"/>
            <p:cNvSpPr/>
            <p:nvPr/>
          </p:nvSpPr>
          <p:spPr bwMode="auto">
            <a:xfrm>
              <a:off x="1299560" y="6540420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299560" y="6721423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299560" y="690271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299560" y="7083720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299560" y="726472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548203" y="6544882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1548203" y="6725885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1548203" y="6907178"/>
              <a:ext cx="145791" cy="2555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1548203" y="7168772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1796845" y="6565883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1796845" y="6746886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1796845" y="6928180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1796845" y="7109183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1796845" y="729018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058687" y="6446615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058687" y="6627618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058687" y="6808912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058687" y="6989915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2555972" y="6629446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2555972" y="6810449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555972" y="6991743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555972" y="7172746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3323653" y="6616556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3323653" y="6797559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3323653" y="6978853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3323653" y="715985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3572295" y="6688421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3572295" y="6869425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3572295" y="7050718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1050918" y="6391286"/>
              <a:ext cx="145791" cy="905307"/>
              <a:chOff x="4821359" y="3693567"/>
              <a:chExt cx="216024" cy="1443694"/>
            </a:xfrm>
          </p:grpSpPr>
          <p:sp>
            <p:nvSpPr>
              <p:cNvPr id="282" name="Rectangle 281"/>
              <p:cNvSpPr/>
              <p:nvPr/>
            </p:nvSpPr>
            <p:spPr bwMode="auto">
              <a:xfrm>
                <a:off x="4821359" y="3693567"/>
                <a:ext cx="216024" cy="2886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 bwMode="auto">
              <a:xfrm>
                <a:off x="4821359" y="3982213"/>
                <a:ext cx="216024" cy="2886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 bwMode="auto">
              <a:xfrm>
                <a:off x="4821359" y="4271322"/>
                <a:ext cx="216024" cy="2886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 bwMode="auto">
              <a:xfrm>
                <a:off x="4821359" y="4559968"/>
                <a:ext cx="216024" cy="2886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 bwMode="auto">
              <a:xfrm>
                <a:off x="4821359" y="4848615"/>
                <a:ext cx="216024" cy="2886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 bwMode="auto">
            <a:xfrm>
              <a:off x="3075010" y="6544880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3075010" y="672588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3075010" y="690717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3075010" y="7088180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3075010" y="726918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2804615" y="6544880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804615" y="672588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804615" y="690717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307330" y="6544880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307330" y="672588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307330" y="690717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307330" y="7088180"/>
              <a:ext cx="145791" cy="2715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07330" y="7531713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307330" y="771271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307330" y="7894010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307330" y="8075013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307330" y="825601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04615" y="722515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04615" y="740615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04615" y="7587450"/>
              <a:ext cx="145791" cy="2555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804615" y="784904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050918" y="751057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050918" y="769157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050918" y="7872871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050918" y="805387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050918" y="8234878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299560" y="762342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299560" y="7804428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299560" y="7985721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299560" y="816672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548203" y="7515999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548203" y="7697002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548203" y="7878295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548203" y="8059299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3075010" y="760299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3075010" y="7784000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3075010" y="796529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3075010" y="8146298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555972" y="7521916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555972" y="7702919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555972" y="7884213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3323653" y="7518558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3323653" y="7699561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3323653" y="7880855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3323653" y="8061858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3323653" y="8242862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3572295" y="7384825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3572295" y="7565828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3572295" y="7747122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3572295" y="7928125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3572295" y="8109129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058687" y="739328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2058687" y="7574290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058687" y="7755583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3820938" y="7564615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3820938" y="7745618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3820938" y="7926911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3820938" y="8107915"/>
              <a:ext cx="145791" cy="2715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058687" y="807323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058687" y="8254241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058687" y="843553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058687" y="861653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1796845" y="762042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1796845" y="780142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1796845" y="7982721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1796845" y="8163724"/>
              <a:ext cx="145791" cy="2715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04615" y="8186960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04615" y="8367964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804615" y="8549257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555972" y="8203759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555972" y="8384762"/>
              <a:ext cx="145791" cy="181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555972" y="8566055"/>
              <a:ext cx="145791" cy="2555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</p:grpSp>
      <p:sp>
        <p:nvSpPr>
          <p:cNvPr id="291" name="Oval 290"/>
          <p:cNvSpPr/>
          <p:nvPr/>
        </p:nvSpPr>
        <p:spPr bwMode="auto">
          <a:xfrm>
            <a:off x="3713813" y="6384839"/>
            <a:ext cx="360040" cy="1100836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622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74" grpId="0"/>
      <p:bldP spid="175" grpId="0"/>
      <p:bldP spid="177" grpId="0"/>
      <p:bldP spid="292" grpId="0" animBg="1"/>
      <p:bldP spid="293" grpId="0" animBg="1"/>
      <p:bldP spid="294" grpId="0" animBg="1"/>
      <p:bldP spid="295" grpId="0" animBg="1"/>
      <p:bldP spid="300" grpId="0" animBg="1"/>
      <p:bldP spid="170" grpId="0" animBg="1"/>
      <p:bldP spid="2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11097438" y="3143540"/>
            <a:ext cx="8640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1097438" y="3147014"/>
            <a:ext cx="864096" cy="86409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491411" y="3131642"/>
            <a:ext cx="8640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491411" y="3130909"/>
            <a:ext cx="864096" cy="86409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92664" y="3149326"/>
            <a:ext cx="8640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893189" y="3151958"/>
            <a:ext cx="8640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277140" y="3150047"/>
            <a:ext cx="8640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77140" y="3151958"/>
            <a:ext cx="864096" cy="86409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83810" y="5270820"/>
            <a:ext cx="848425" cy="34535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77140" y="5267992"/>
            <a:ext cx="864096" cy="86409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77140" y="6134916"/>
            <a:ext cx="8640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77140" y="6999012"/>
            <a:ext cx="864096" cy="86409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77140" y="7860280"/>
            <a:ext cx="864096" cy="86409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876987" y="5274936"/>
            <a:ext cx="848425" cy="25922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861316" y="5275801"/>
            <a:ext cx="864096" cy="86409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861316" y="6139032"/>
            <a:ext cx="86409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861316" y="7003128"/>
            <a:ext cx="864096" cy="86409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488166" y="5269696"/>
            <a:ext cx="848425" cy="25922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472495" y="5269696"/>
            <a:ext cx="864096" cy="86409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9472495" y="6133792"/>
            <a:ext cx="864096" cy="86409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472495" y="6997888"/>
            <a:ext cx="864096" cy="86409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44" name="Text Placeholder 1"/>
          <p:cNvSpPr txBox="1">
            <a:spLocks/>
          </p:cNvSpPr>
          <p:nvPr/>
        </p:nvSpPr>
        <p:spPr bwMode="auto">
          <a:xfrm>
            <a:off x="144913" y="2307751"/>
            <a:ext cx="5660801" cy="662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defRPr sz="3600" b="1">
                <a:solidFill>
                  <a:srgbClr val="001337"/>
                </a:solidFill>
                <a:latin typeface="Arial" pitchFamily="34" charset="0"/>
                <a:ea typeface="+mn-ea"/>
                <a:cs typeface="Arial" pitchFamily="34" charset="0"/>
                <a:sym typeface="Georgia" pitchFamily="18" charset="0"/>
              </a:defRPr>
            </a:lvl1pPr>
            <a:lvl2pPr marL="533400" indent="-358775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001E3F"/>
              </a:buClr>
              <a:buSzPct val="150000"/>
              <a:buFont typeface="Georgia" pitchFamily="18" charset="0"/>
              <a:buChar char="•"/>
              <a:defRPr sz="3200">
                <a:solidFill>
                  <a:srgbClr val="001337"/>
                </a:solidFill>
                <a:latin typeface="Arial" pitchFamily="34" charset="0"/>
                <a:ea typeface="+mn-ea"/>
                <a:cs typeface="Arial" pitchFamily="34" charset="0"/>
                <a:sym typeface="Georgia" pitchFamily="18" charset="0"/>
              </a:defRPr>
            </a:lvl2pPr>
            <a:lvl3pPr marL="896938" indent="-360363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001E3F"/>
              </a:buClr>
              <a:buSzPct val="150000"/>
              <a:buFont typeface="Georgia" pitchFamily="18" charset="0"/>
              <a:buChar char="•"/>
              <a:defRPr sz="3200" i="1">
                <a:solidFill>
                  <a:srgbClr val="001337"/>
                </a:solidFill>
                <a:latin typeface="Arial" pitchFamily="34" charset="0"/>
                <a:ea typeface="+mn-ea"/>
                <a:cs typeface="Arial" pitchFamily="34" charset="0"/>
                <a:sym typeface="Georgia" pitchFamily="18" charset="0"/>
              </a:defRPr>
            </a:lvl3pPr>
            <a:lvl4pPr marL="1262063" indent="-274638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001E3F"/>
              </a:buClr>
              <a:buSzPct val="150000"/>
              <a:buFont typeface="Georgia" pitchFamily="18" charset="0"/>
              <a:buChar char="•"/>
              <a:defRPr sz="1800" i="1">
                <a:solidFill>
                  <a:srgbClr val="001337"/>
                </a:solidFill>
                <a:latin typeface="Arial" pitchFamily="34" charset="0"/>
                <a:ea typeface="+mn-ea"/>
                <a:cs typeface="Arial" pitchFamily="34" charset="0"/>
                <a:sym typeface="Georgia" pitchFamily="18" charset="0"/>
              </a:defRPr>
            </a:lvl4pPr>
            <a:lvl5pPr marL="1608138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001E3F"/>
              </a:buClr>
              <a:buSzPct val="150000"/>
              <a:buFont typeface="Georgia" pitchFamily="18" charset="0"/>
              <a:buChar char="•"/>
              <a:defRPr sz="1800" i="1">
                <a:solidFill>
                  <a:srgbClr val="001337"/>
                </a:solidFill>
                <a:latin typeface="Arial" pitchFamily="34" charset="0"/>
                <a:ea typeface="+mn-ea"/>
                <a:cs typeface="Arial" pitchFamily="34" charset="0"/>
                <a:sym typeface="Georgia" pitchFamily="18" charset="0"/>
              </a:defRPr>
            </a:lvl5pPr>
            <a:lvl6pPr marL="1600200" indent="-228600" algn="l" rtl="0" fontAlgn="base">
              <a:lnSpc>
                <a:spcPts val="3600"/>
              </a:lnSpc>
              <a:spcBef>
                <a:spcPts val="1200"/>
              </a:spcBef>
              <a:spcAft>
                <a:spcPct val="0"/>
              </a:spcAft>
              <a:buClr>
                <a:srgbClr val="FFFFFF"/>
              </a:buClr>
              <a:buSzPct val="171000"/>
              <a:buFont typeface="Georgia" pitchFamily="-65" charset="0"/>
              <a:buChar char="•"/>
              <a:defRPr i="1">
                <a:solidFill>
                  <a:srgbClr val="FFFFFF"/>
                </a:solidFill>
                <a:latin typeface="+mn-lt"/>
                <a:ea typeface="+mn-ea"/>
                <a:cs typeface="+mn-cs"/>
                <a:sym typeface="Georgia" pitchFamily="-65" charset="0"/>
              </a:defRPr>
            </a:lvl6pPr>
            <a:lvl7pPr marL="2057400" indent="-228600" algn="l" rtl="0" fontAlgn="base">
              <a:lnSpc>
                <a:spcPts val="3600"/>
              </a:lnSpc>
              <a:spcBef>
                <a:spcPts val="1200"/>
              </a:spcBef>
              <a:spcAft>
                <a:spcPct val="0"/>
              </a:spcAft>
              <a:buClr>
                <a:srgbClr val="FFFFFF"/>
              </a:buClr>
              <a:buSzPct val="171000"/>
              <a:buFont typeface="Georgia" pitchFamily="-65" charset="0"/>
              <a:buChar char="•"/>
              <a:defRPr i="1">
                <a:solidFill>
                  <a:srgbClr val="FFFFFF"/>
                </a:solidFill>
                <a:latin typeface="+mn-lt"/>
                <a:ea typeface="+mn-ea"/>
                <a:cs typeface="+mn-cs"/>
                <a:sym typeface="Georgia" pitchFamily="-65" charset="0"/>
              </a:defRPr>
            </a:lvl7pPr>
            <a:lvl8pPr marL="2514600" indent="-228600" algn="l" rtl="0" fontAlgn="base">
              <a:lnSpc>
                <a:spcPts val="3600"/>
              </a:lnSpc>
              <a:spcBef>
                <a:spcPts val="1200"/>
              </a:spcBef>
              <a:spcAft>
                <a:spcPct val="0"/>
              </a:spcAft>
              <a:buClr>
                <a:srgbClr val="FFFFFF"/>
              </a:buClr>
              <a:buSzPct val="171000"/>
              <a:buFont typeface="Georgia" pitchFamily="-65" charset="0"/>
              <a:buChar char="•"/>
              <a:defRPr i="1">
                <a:solidFill>
                  <a:srgbClr val="FFFFFF"/>
                </a:solidFill>
                <a:latin typeface="+mn-lt"/>
                <a:ea typeface="+mn-ea"/>
                <a:cs typeface="+mn-cs"/>
                <a:sym typeface="Georgia" pitchFamily="-65" charset="0"/>
              </a:defRPr>
            </a:lvl8pPr>
            <a:lvl9pPr marL="2971800" indent="-228600" algn="l" rtl="0" fontAlgn="base">
              <a:lnSpc>
                <a:spcPts val="3600"/>
              </a:lnSpc>
              <a:spcBef>
                <a:spcPts val="1200"/>
              </a:spcBef>
              <a:spcAft>
                <a:spcPct val="0"/>
              </a:spcAft>
              <a:buClr>
                <a:srgbClr val="FFFFFF"/>
              </a:buClr>
              <a:buSzPct val="171000"/>
              <a:buFont typeface="Georgia" pitchFamily="-65" charset="0"/>
              <a:buChar char="•"/>
              <a:defRPr i="1">
                <a:solidFill>
                  <a:srgbClr val="FFFFFF"/>
                </a:solidFill>
                <a:latin typeface="+mn-lt"/>
                <a:ea typeface="+mn-ea"/>
                <a:cs typeface="+mn-cs"/>
                <a:sym typeface="Georgia" pitchFamily="-65" charset="0"/>
              </a:defRPr>
            </a:lvl9pPr>
          </a:lstStyle>
          <a:p>
            <a:pPr marL="0" indent="0"/>
            <a:r>
              <a:rPr lang="en-US" dirty="0" smtClean="0"/>
              <a:t>Technology:</a:t>
            </a:r>
          </a:p>
          <a:p>
            <a:pPr marL="64770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CMP’s </a:t>
            </a:r>
            <a:r>
              <a:rPr lang="en-US" b="1" dirty="0" smtClean="0">
                <a:solidFill>
                  <a:srgbClr val="C00000"/>
                </a:solidFill>
              </a:rPr>
              <a:t>aggregate</a:t>
            </a:r>
            <a:r>
              <a:rPr lang="en-US" dirty="0" smtClean="0">
                <a:solidFill>
                  <a:srgbClr val="C00000"/>
                </a:solidFill>
              </a:rPr>
              <a:t> L1 instruction cache capacity is large enough 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i="1" dirty="0" smtClean="0"/>
          </a:p>
          <a:p>
            <a:pPr marL="0" indent="0"/>
            <a:r>
              <a:rPr lang="en-US" dirty="0" smtClean="0"/>
              <a:t>Application Behavior:</a:t>
            </a:r>
          </a:p>
          <a:p>
            <a:pPr marL="64770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Instruction </a:t>
            </a:r>
            <a:r>
              <a:rPr lang="en-US" b="1" dirty="0" smtClean="0">
                <a:solidFill>
                  <a:srgbClr val="C00000"/>
                </a:solidFill>
              </a:rPr>
              <a:t>overlap</a:t>
            </a:r>
            <a:r>
              <a:rPr lang="en-US" dirty="0" smtClean="0">
                <a:solidFill>
                  <a:srgbClr val="C00000"/>
                </a:solidFill>
              </a:rPr>
              <a:t> within and across transactions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19152" y="2349006"/>
            <a:ext cx="338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Multiple L1-I caches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846125" y="8738852"/>
            <a:ext cx="272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Multiple threads</a:t>
            </a:r>
            <a:endParaRPr lang="en-US" sz="2800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6687595" y="4200031"/>
            <a:ext cx="0" cy="89662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8316607" y="4200031"/>
            <a:ext cx="0" cy="89662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9900152" y="4162567"/>
            <a:ext cx="0" cy="89662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11532489" y="4200031"/>
            <a:ext cx="0" cy="89662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2676163" y="3570825"/>
            <a:ext cx="0" cy="42299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TextBox 51"/>
          <p:cNvSpPr txBox="1"/>
          <p:nvPr/>
        </p:nvSpPr>
        <p:spPr>
          <a:xfrm rot="16200000">
            <a:off x="11972878" y="5325806"/>
            <a:ext cx="94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Time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8717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repeatCount="6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125E-6 -1.09375E-6 L 0.12439 -1.09375E-6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3 -2.76042E-6 L 0.12463 -2.76042E-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7969E-6 0.00082 L 0.1239 0.00082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9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2813E-6 -0.00016 L 0.12329 -0.0001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9 2.29167E-6 L -0.12183 2.29167E-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145E-6 3.38542E-6 L -0.1218 3.38542E-6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19 -1.04167E-6 L -0.12171 0.00065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01" y="3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1 0.00048 L -0.12305 0.00048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4" repeatCount="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3 -2.76042E-6 L 0.24719 -2.76042E-6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9 0.00082 L 0.24719 0.00082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5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29 -0.00016 L 0.24805 -0.0001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8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83 3.38542E-6 L 0.00256 3.38542E-6 " pathEditMode="relative" rAng="0" ptsTypes="AA">
                                      <p:cBhvr>
                                        <p:cTn id="6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3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2 0.00065 L 0.0028 -1.04167E-6 " pathEditMode="relative" rAng="0" ptsTypes="AA">
                                      <p:cBhvr>
                                        <p:cTn id="6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3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56 3.38542E-6 L 0.00134 3.38542E-6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9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6 -2.29167E-6 L -0.24561 -2.29167E-6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54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6 0.00098 L -0.24555 0.00098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51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73 0.00016 L 0.00195 4.375E-6 " pathEditMode="relative" rAng="0" ptsTypes="AA">
                                      <p:cBhvr>
                                        <p:cTn id="70" dur="15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-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8 -3.95833E-6 L -0.24531 0.00049 " pathEditMode="relative" rAng="0" ptsTypes="AA">
                                      <p:cBhvr>
                                        <p:cTn id="7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51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22" presetClass="entr" presetSubtype="4" repeatCount="6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5 -0.00033 L 0.24842 3.4375E-6 " pathEditMode="relative" rAng="0" ptsTypes="AA">
                                      <p:cBhvr>
                                        <p:cTn id="9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4" y="1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2 3.38542E-6 L 0.24781 3.38542E-6 " pathEditMode="relative" rAng="0" ptsTypes="AA">
                                      <p:cBhvr>
                                        <p:cTn id="9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4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66 0.00082 L -7.42188E-7 0.00082 " pathEditMode="relative" rAng="0" ptsTypes="AA">
                                      <p:cBhvr>
                                        <p:cTn id="9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39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05 -0.00016 L 1.32813E-6 -0.00016 " pathEditMode="relative" rAng="0" ptsTypes="AA">
                                      <p:cBhvr>
                                        <p:cTn id="10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2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97 -0.00082 L 0.00159 0.00016 " pathEditMode="relative" rAng="0" ptsTypes="AA">
                                      <p:cBhvr>
                                        <p:cTn id="10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4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16 0.00049 L 0.00146 0.00098 " pathEditMode="relative" rAng="0" ptsTypes="AA">
                                      <p:cBhvr>
                                        <p:cTn id="10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5" y="1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58 0.00098 L 0.00146 -3.95833E-6 " pathEditMode="relative" rAng="0" ptsTypes="AA">
                                      <p:cBhvr>
                                        <p:cTn id="106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2" y="-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8" presetID="22" presetClass="entr" presetSubtype="4" repeatCount="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5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1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1875E-6 4.375E-6 L 0.12439 0.00016 " pathEditMode="relative" rAng="0" ptsTypes="AA">
                                      <p:cBhvr>
                                        <p:cTn id="13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3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1 -3.95833E-6 L 0.12402 -3.95833E-6 " pathEditMode="relative" rAng="0" ptsTypes="AA">
                                      <p:cBhvr>
                                        <p:cTn id="13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2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" grpId="0" animBg="1"/>
      <p:bldP spid="32" grpId="0" animBg="1"/>
      <p:bldP spid="15" grpId="0" animBg="1"/>
      <p:bldP spid="4" grpId="0" animBg="1"/>
      <p:bldP spid="4" grpId="1" animBg="1"/>
      <p:bldP spid="4" grpId="2" animBg="1"/>
      <p:bldP spid="4" grpId="3" animBg="1"/>
      <p:bldP spid="6" grpId="0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9" grpId="3" animBg="1"/>
      <p:bldP spid="22" grpId="0" animBg="1"/>
      <p:bldP spid="22" grpId="1" animBg="1"/>
      <p:bldP spid="22" grpId="2" animBg="1"/>
      <p:bldP spid="22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6" grpId="3" animBg="1"/>
      <p:bldP spid="33" grpId="0" animBg="1"/>
      <p:bldP spid="33" grpId="1" animBg="1"/>
      <p:bldP spid="33" grpId="2" animBg="1"/>
      <p:bldP spid="33" grpId="3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7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SLICC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Dynamic </a:t>
            </a:r>
            <a:r>
              <a:rPr lang="en-US" dirty="0" smtClean="0"/>
              <a:t>Hardware solution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Reduces </a:t>
            </a:r>
            <a:r>
              <a:rPr lang="en-US" dirty="0" smtClean="0"/>
              <a:t>instruction misses significantly.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Improves </a:t>
            </a:r>
            <a:r>
              <a:rPr lang="en-US" dirty="0" smtClean="0"/>
              <a:t>performance.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45703" y="4399210"/>
            <a:ext cx="7199059" cy="4953000"/>
            <a:chOff x="2845703" y="4399210"/>
            <a:chExt cx="7199059" cy="4953000"/>
          </a:xfrm>
        </p:grpSpPr>
        <p:pic>
          <p:nvPicPr>
            <p:cNvPr id="1027" name="Picture 3" descr="D:\Documents\Google Drive\SLICC Poster &amp; Presentation\sanataclaus_red_transpare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214" y="4399210"/>
              <a:ext cx="6493488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3"/>
            <p:cNvSpPr txBox="1">
              <a:spLocks noChangeArrowheads="1"/>
            </p:cNvSpPr>
            <p:nvPr/>
          </p:nvSpPr>
          <p:spPr>
            <a:xfrm>
              <a:off x="2845703" y="5099539"/>
              <a:ext cx="7199059" cy="226422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30046" tIns="0" rIns="130046" bIns="0">
              <a:noAutofit/>
            </a:bodyPr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4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                     Tomorrow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4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                     Session 3A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4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                     9:30AM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4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      Columbia Ballroom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3443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 Master White">
  <a:themeElements>
    <a:clrScheme name="University of Toronto Engineering">
      <a:dk1>
        <a:srgbClr val="081025"/>
      </a:dk1>
      <a:lt1>
        <a:sysClr val="window" lastClr="FFFFFF"/>
      </a:lt1>
      <a:dk2>
        <a:srgbClr val="081025"/>
      </a:dk2>
      <a:lt2>
        <a:srgbClr val="F3F3F3"/>
      </a:lt2>
      <a:accent1>
        <a:srgbClr val="0092D2"/>
      </a:accent1>
      <a:accent2>
        <a:srgbClr val="272727"/>
      </a:accent2>
      <a:accent3>
        <a:srgbClr val="F9C31B"/>
      </a:accent3>
      <a:accent4>
        <a:srgbClr val="BD3D22"/>
      </a:accent4>
      <a:accent5>
        <a:srgbClr val="46AE9D"/>
      </a:accent5>
      <a:accent6>
        <a:srgbClr val="D5DE37"/>
      </a:accent6>
      <a:hlink>
        <a:srgbClr val="0092D2"/>
      </a:hlink>
      <a:folHlink>
        <a:srgbClr val="888C89"/>
      </a:folHlink>
    </a:clrScheme>
    <a:fontScheme name="UT Engineering">
      <a:majorFont>
        <a:latin typeface="HelveticaNeueLT Std"/>
        <a:ea typeface="ヒラギノ角ゴ ProN W6"/>
        <a:cs typeface="ヒラギノ角ゴ ProN W6"/>
      </a:majorFont>
      <a:minorFont>
        <a:latin typeface="Georgia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65" charset="0"/>
            <a:ea typeface="ヒラギノ角ゴ ProN W3" pitchFamily="-65" charset="-128"/>
            <a:cs typeface="ヒラギノ角ゴ ProN W3" pitchFamily="-65" charset="-128"/>
            <a:sym typeface="Gill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65" charset="0"/>
            <a:ea typeface="ヒラギノ角ゴ ProN W3" pitchFamily="-65" charset="-128"/>
            <a:cs typeface="ヒラギノ角ゴ ProN W3" pitchFamily="-65" charset="-128"/>
            <a:sym typeface="Gill Sans" pitchFamily="-65" charset="0"/>
          </a:defRPr>
        </a:defPPr>
      </a:lstStyle>
    </a:lnDef>
  </a:objectDefaults>
  <a:extraClrSchemeLst>
    <a:extraClrScheme>
      <a:clrScheme name="Text and Photo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11664</TotalTime>
  <Pages>0</Pages>
  <Words>92</Words>
  <Characters>0</Characters>
  <Application>Microsoft Macintosh PowerPoint</Application>
  <PresentationFormat>Custom</PresentationFormat>
  <Lines>0</Lines>
  <Paragraphs>34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Slide Master White</vt:lpstr>
      <vt:lpstr>SLICC  Self-Assembly of Instruction Cache Collectives for OLTP Workloads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iatta</dc:creator>
  <cp:lastModifiedBy>Onur Mutlu</cp:lastModifiedBy>
  <cp:revision>616</cp:revision>
  <cp:lastPrinted>2010-08-27T18:31:11Z</cp:lastPrinted>
  <dcterms:created xsi:type="dcterms:W3CDTF">2010-09-10T18:01:03Z</dcterms:created>
  <dcterms:modified xsi:type="dcterms:W3CDTF">2012-12-03T00:41:30Z</dcterms:modified>
</cp:coreProperties>
</file>