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75" r:id="rId4"/>
  </p:sldMasterIdLst>
  <p:notesMasterIdLst>
    <p:notesMasterId r:id="rId48"/>
  </p:notesMasterIdLst>
  <p:handoutMasterIdLst>
    <p:handoutMasterId r:id="rId49"/>
  </p:handoutMasterIdLst>
  <p:sldIdLst>
    <p:sldId id="350" r:id="rId5"/>
    <p:sldId id="353" r:id="rId6"/>
    <p:sldId id="351" r:id="rId7"/>
    <p:sldId id="352" r:id="rId8"/>
    <p:sldId id="469" r:id="rId9"/>
    <p:sldId id="358" r:id="rId10"/>
    <p:sldId id="405" r:id="rId11"/>
    <p:sldId id="415" r:id="rId12"/>
    <p:sldId id="360" r:id="rId13"/>
    <p:sldId id="401" r:id="rId14"/>
    <p:sldId id="402" r:id="rId15"/>
    <p:sldId id="427" r:id="rId16"/>
    <p:sldId id="403" r:id="rId17"/>
    <p:sldId id="428" r:id="rId18"/>
    <p:sldId id="439" r:id="rId19"/>
    <p:sldId id="438" r:id="rId20"/>
    <p:sldId id="432" r:id="rId21"/>
    <p:sldId id="433" r:id="rId22"/>
    <p:sldId id="434" r:id="rId23"/>
    <p:sldId id="435" r:id="rId24"/>
    <p:sldId id="429" r:id="rId25"/>
    <p:sldId id="404" r:id="rId26"/>
    <p:sldId id="408" r:id="rId27"/>
    <p:sldId id="406" r:id="rId28"/>
    <p:sldId id="440" r:id="rId29"/>
    <p:sldId id="448" r:id="rId30"/>
    <p:sldId id="449"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467" r:id="rId46"/>
    <p:sldId id="468" r:id="rId47"/>
  </p:sldIdLst>
  <p:sldSz cx="12192000" cy="6858000"/>
  <p:notesSz cx="6858000" cy="9144000"/>
  <p:embeddedFontLst>
    <p:embeddedFont>
      <p:font typeface="Lucida Sans Unicode" panose="020B0602030504020204" pitchFamily="34" charset="0"/>
      <p:regular r:id="rId50"/>
    </p:embeddedFont>
    <p:embeddedFont>
      <p:font typeface="Segoe UI Light" panose="020B0502040204020203" pitchFamily="34" charset="0"/>
      <p:regular r:id="rId51"/>
      <p:italic r:id="rId52"/>
    </p:embeddedFont>
    <p:embeddedFont>
      <p:font typeface="Segoe UI" panose="020B0502040204020203" pitchFamily="34" charset="0"/>
      <p:regular r:id="rId53"/>
      <p:bold r:id="rId54"/>
      <p:italic r:id="rId55"/>
      <p:boldItalic r:id="rId56"/>
    </p:embeddedFont>
    <p:embeddedFont>
      <p:font typeface="Calibri Light" panose="020F0302020204030204" pitchFamily="34" charset="0"/>
      <p:regular r:id="rId57"/>
      <p:italic r:id="rId58"/>
    </p:embeddedFont>
    <p:embeddedFont>
      <p:font typeface="Calibri" panose="020F0502020204030204" pitchFamily="34" charset="0"/>
      <p:regular r:id="rId59"/>
      <p:bold r:id="rId60"/>
      <p:italic r:id="rId61"/>
      <p:boldItalic r:id="rId62"/>
    </p:embeddedFont>
    <p:embeddedFont>
      <p:font typeface="Segoe Pro Semibold" panose="020B0604020202020204" charset="0"/>
      <p:bold r:id="rId63"/>
      <p:boldItalic r:id="rId64"/>
    </p:embeddedFont>
    <p:embeddedFont>
      <p:font typeface="Lucida Console" panose="020B0609040504020204" pitchFamily="49" charset="0"/>
      <p:regular r:id="rId65"/>
    </p:embeddedFont>
    <p:embeddedFont>
      <p:font typeface="Segoe UI Semibold" panose="020B0702040204020203" pitchFamily="34" charset="0"/>
      <p:bold r:id="rId66"/>
      <p:boldItalic r:id="rId67"/>
    </p:embeddedFont>
    <p:embeddedFont>
      <p:font typeface="Segoe Pro Light" panose="020B0604020202020204" charset="0"/>
      <p:regular r:id="rId68"/>
      <p:italic r:id="rId6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manda" id="{2B933D76-193E-4572-95B5-C38E8C9F5481}">
          <p14:sldIdLst>
            <p14:sldId id="350"/>
            <p14:sldId id="353"/>
            <p14:sldId id="351"/>
            <p14:sldId id="352"/>
            <p14:sldId id="469"/>
            <p14:sldId id="358"/>
            <p14:sldId id="405"/>
            <p14:sldId id="415"/>
            <p14:sldId id="360"/>
            <p14:sldId id="401"/>
            <p14:sldId id="402"/>
            <p14:sldId id="427"/>
            <p14:sldId id="403"/>
            <p14:sldId id="428"/>
            <p14:sldId id="439"/>
            <p14:sldId id="438"/>
            <p14:sldId id="432"/>
            <p14:sldId id="433"/>
            <p14:sldId id="434"/>
            <p14:sldId id="435"/>
            <p14:sldId id="429"/>
            <p14:sldId id="404"/>
            <p14:sldId id="408"/>
            <p14:sldId id="406"/>
          </p14:sldIdLst>
        </p14:section>
        <p14:section name="Adebimpe" id="{C1438448-2370-4BD5-A558-DB9B41C68AA1}">
          <p14:sldIdLst>
            <p14:sldId id="440"/>
            <p14:sldId id="448"/>
            <p14:sldId id="449"/>
            <p14:sldId id="451"/>
            <p14:sldId id="452"/>
            <p14:sldId id="453"/>
            <p14:sldId id="454"/>
            <p14:sldId id="455"/>
            <p14:sldId id="456"/>
            <p14:sldId id="457"/>
            <p14:sldId id="458"/>
            <p14:sldId id="459"/>
            <p14:sldId id="460"/>
            <p14:sldId id="461"/>
            <p14:sldId id="462"/>
            <p14:sldId id="463"/>
            <p14:sldId id="464"/>
            <p14:sldId id="467"/>
            <p14:sldId id="468"/>
          </p14:sldIdLst>
        </p14:section>
      </p14:sectionLst>
    </p:ex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9933"/>
    <a:srgbClr val="FF3300"/>
    <a:srgbClr val="CCFFCC"/>
    <a:srgbClr val="FFFFCC"/>
    <a:srgbClr val="3F3F3F"/>
    <a:srgbClr val="02163E"/>
    <a:srgbClr val="0C6126"/>
    <a:srgbClr val="0E715F"/>
    <a:srgbClr val="3650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0" autoAdjust="0"/>
    <p:restoredTop sz="43541" autoAdjust="0"/>
  </p:normalViewPr>
  <p:slideViewPr>
    <p:cSldViewPr snapToObjects="1">
      <p:cViewPr varScale="1">
        <p:scale>
          <a:sx n="36" d="100"/>
          <a:sy n="36" d="100"/>
        </p:scale>
        <p:origin x="2340" y="54"/>
      </p:cViewPr>
      <p:guideLst>
        <p:guide orient="horz"/>
        <p:guide/>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snapToObjects="1">
      <p:cViewPr varScale="1">
        <p:scale>
          <a:sx n="67" d="100"/>
          <a:sy n="67" d="100"/>
        </p:scale>
        <p:origin x="32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font" Target="fonts/font19.fntdata"/><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font" Target="fonts/font20.fntdata"/><Relationship Id="rId8" Type="http://schemas.openxmlformats.org/officeDocument/2006/relationships/slide" Target="slides/slide4.xml"/><Relationship Id="rId51" Type="http://schemas.openxmlformats.org/officeDocument/2006/relationships/font" Target="fonts/font2.fntdata"/><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2E8B0A-DE92-45D2-B548-949D136A6B5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A421FA3-27C9-48AC-A292-7F5F1BBBDAAB}">
      <dgm:prSet/>
      <dgm:spPr/>
      <dgm:t>
        <a:bodyPr/>
        <a:lstStyle/>
        <a:p>
          <a:r>
            <a:rPr lang="en-US" b="1" baseline="0" dirty="0" smtClean="0">
              <a:solidFill>
                <a:schemeClr val="tx1"/>
              </a:solidFill>
              <a:latin typeface="Segoe UI Light" panose="020B0502040204020203" pitchFamily="34" charset="0"/>
              <a:cs typeface="Segoe UI Light" panose="020B0502040204020203" pitchFamily="34" charset="0"/>
            </a:rPr>
            <a:t>Interpreted T-SQL Access</a:t>
          </a:r>
          <a:endParaRPr lang="en-US" dirty="0">
            <a:solidFill>
              <a:schemeClr val="tx1"/>
            </a:solidFill>
            <a:latin typeface="Segoe UI Light" panose="020B0502040204020203" pitchFamily="34" charset="0"/>
            <a:cs typeface="Segoe UI Light" panose="020B0502040204020203" pitchFamily="34" charset="0"/>
          </a:endParaRPr>
        </a:p>
      </dgm:t>
    </dgm:pt>
    <dgm:pt modelId="{CE968198-95D9-44E2-81F0-9B91AD560067}" type="parTrans" cxnId="{08384FC4-3C22-4EDD-9606-1DB587359D07}">
      <dgm:prSet/>
      <dgm:spPr/>
      <dgm:t>
        <a:bodyPr/>
        <a:lstStyle/>
        <a:p>
          <a:endParaRPr lang="en-US">
            <a:latin typeface="Segoe UI Light" panose="020B0502040204020203" pitchFamily="34" charset="0"/>
            <a:cs typeface="Segoe UI Light" panose="020B0502040204020203" pitchFamily="34" charset="0"/>
          </a:endParaRPr>
        </a:p>
      </dgm:t>
    </dgm:pt>
    <dgm:pt modelId="{3AF8D3CB-F40F-433A-A766-90D971B4F00E}" type="sibTrans" cxnId="{08384FC4-3C22-4EDD-9606-1DB587359D07}">
      <dgm:prSet/>
      <dgm:spPr/>
      <dgm:t>
        <a:bodyPr/>
        <a:lstStyle/>
        <a:p>
          <a:endParaRPr lang="en-US">
            <a:latin typeface="Segoe UI Light" panose="020B0502040204020203" pitchFamily="34" charset="0"/>
            <a:cs typeface="Segoe UI Light" panose="020B0502040204020203" pitchFamily="34" charset="0"/>
          </a:endParaRPr>
        </a:p>
      </dgm:t>
    </dgm:pt>
    <dgm:pt modelId="{2E67E0EA-AD80-41E1-AB07-11AAFC2C0E97}">
      <dgm:prSet custT="1"/>
      <dgm:spPr/>
      <dgm:t>
        <a:bodyPr/>
        <a:lstStyle/>
        <a:p>
          <a:r>
            <a:rPr lang="en-US" sz="2600" dirty="0" smtClean="0">
              <a:solidFill>
                <a:schemeClr val="bg1"/>
              </a:solidFill>
              <a:latin typeface="Segoe UI Light" panose="020B0502040204020203" pitchFamily="34" charset="0"/>
              <a:cs typeface="Segoe UI Light" panose="020B0502040204020203" pitchFamily="34" charset="0"/>
            </a:rPr>
            <a:t>Access both memory- and disk-based tables </a:t>
          </a:r>
          <a:endParaRPr lang="en-US" sz="2600" dirty="0">
            <a:solidFill>
              <a:schemeClr val="bg1"/>
            </a:solidFill>
            <a:latin typeface="Segoe UI Light" panose="020B0502040204020203" pitchFamily="34" charset="0"/>
            <a:cs typeface="Segoe UI Light" panose="020B0502040204020203" pitchFamily="34" charset="0"/>
          </a:endParaRPr>
        </a:p>
      </dgm:t>
    </dgm:pt>
    <dgm:pt modelId="{86910885-4F0F-4582-9A68-E413C9C70978}" type="parTrans" cxnId="{E1DD2A71-94D3-4BB7-92EE-93E4992EA602}">
      <dgm:prSet/>
      <dgm:spPr/>
      <dgm:t>
        <a:bodyPr/>
        <a:lstStyle/>
        <a:p>
          <a:endParaRPr lang="en-US">
            <a:latin typeface="Segoe UI Light" panose="020B0502040204020203" pitchFamily="34" charset="0"/>
            <a:cs typeface="Segoe UI Light" panose="020B0502040204020203" pitchFamily="34" charset="0"/>
          </a:endParaRPr>
        </a:p>
      </dgm:t>
    </dgm:pt>
    <dgm:pt modelId="{8B90C3C1-4E4B-40A4-A0F2-3A573C1BFD7B}" type="sibTrans" cxnId="{E1DD2A71-94D3-4BB7-92EE-93E4992EA602}">
      <dgm:prSet/>
      <dgm:spPr/>
      <dgm:t>
        <a:bodyPr/>
        <a:lstStyle/>
        <a:p>
          <a:endParaRPr lang="en-US">
            <a:latin typeface="Segoe UI Light" panose="020B0502040204020203" pitchFamily="34" charset="0"/>
            <a:cs typeface="Segoe UI Light" panose="020B0502040204020203" pitchFamily="34" charset="0"/>
          </a:endParaRPr>
        </a:p>
      </dgm:t>
    </dgm:pt>
    <dgm:pt modelId="{E3F8F5CC-340A-4CFC-9E6E-223B51126EBA}">
      <dgm:prSet custT="1"/>
      <dgm:spPr/>
      <dgm:t>
        <a:bodyPr/>
        <a:lstStyle/>
        <a:p>
          <a:r>
            <a:rPr lang="en-US" sz="2600" dirty="0" smtClean="0">
              <a:solidFill>
                <a:schemeClr val="bg1"/>
              </a:solidFill>
              <a:latin typeface="Segoe UI Light" panose="020B0502040204020203" pitchFamily="34" charset="0"/>
              <a:cs typeface="Segoe UI Light" panose="020B0502040204020203" pitchFamily="34" charset="0"/>
            </a:rPr>
            <a:t>Less performant</a:t>
          </a:r>
          <a:endParaRPr lang="en-US" sz="2600" dirty="0">
            <a:solidFill>
              <a:schemeClr val="bg1"/>
            </a:solidFill>
            <a:latin typeface="Segoe UI Light" panose="020B0502040204020203" pitchFamily="34" charset="0"/>
            <a:cs typeface="Segoe UI Light" panose="020B0502040204020203" pitchFamily="34" charset="0"/>
          </a:endParaRPr>
        </a:p>
      </dgm:t>
    </dgm:pt>
    <dgm:pt modelId="{56CAAE43-03A4-4EB0-BA5B-6BEF13CE189B}" type="parTrans" cxnId="{E9E685B8-4464-48C5-B6DF-30A7E2293313}">
      <dgm:prSet/>
      <dgm:spPr/>
      <dgm:t>
        <a:bodyPr/>
        <a:lstStyle/>
        <a:p>
          <a:endParaRPr lang="en-US">
            <a:latin typeface="Segoe UI Light" panose="020B0502040204020203" pitchFamily="34" charset="0"/>
            <a:cs typeface="Segoe UI Light" panose="020B0502040204020203" pitchFamily="34" charset="0"/>
          </a:endParaRPr>
        </a:p>
      </dgm:t>
    </dgm:pt>
    <dgm:pt modelId="{8EA2EF56-0105-40AB-A4E3-966FBB0354B4}" type="sibTrans" cxnId="{E9E685B8-4464-48C5-B6DF-30A7E2293313}">
      <dgm:prSet/>
      <dgm:spPr/>
      <dgm:t>
        <a:bodyPr/>
        <a:lstStyle/>
        <a:p>
          <a:endParaRPr lang="en-US">
            <a:latin typeface="Segoe UI Light" panose="020B0502040204020203" pitchFamily="34" charset="0"/>
            <a:cs typeface="Segoe UI Light" panose="020B0502040204020203" pitchFamily="34" charset="0"/>
          </a:endParaRPr>
        </a:p>
      </dgm:t>
    </dgm:pt>
    <dgm:pt modelId="{B3490576-5972-4D94-8C59-F70100231961}">
      <dgm:prSet custT="1"/>
      <dgm:spPr/>
      <dgm:t>
        <a:bodyPr/>
        <a:lstStyle/>
        <a:p>
          <a:r>
            <a:rPr lang="en-US" sz="2600" dirty="0" smtClean="0">
              <a:solidFill>
                <a:schemeClr val="bg1"/>
              </a:solidFill>
              <a:latin typeface="Segoe UI Light" panose="020B0502040204020203" pitchFamily="34" charset="0"/>
              <a:cs typeface="Segoe UI Light" panose="020B0502040204020203" pitchFamily="34" charset="0"/>
            </a:rPr>
            <a:t>Virtually full T-SQL surface</a:t>
          </a:r>
          <a:endParaRPr lang="en-US" sz="2600" dirty="0">
            <a:solidFill>
              <a:schemeClr val="bg1"/>
            </a:solidFill>
            <a:latin typeface="Segoe UI Light" panose="020B0502040204020203" pitchFamily="34" charset="0"/>
            <a:cs typeface="Segoe UI Light" panose="020B0502040204020203" pitchFamily="34" charset="0"/>
          </a:endParaRPr>
        </a:p>
      </dgm:t>
    </dgm:pt>
    <dgm:pt modelId="{5B4B9279-1B6D-4FE1-9C7D-F8AF7FAE7EA4}" type="parTrans" cxnId="{76A23A7F-7A82-49F6-A1AB-81EF8F253BC1}">
      <dgm:prSet/>
      <dgm:spPr/>
      <dgm:t>
        <a:bodyPr/>
        <a:lstStyle/>
        <a:p>
          <a:endParaRPr lang="en-US">
            <a:latin typeface="Segoe UI Light" panose="020B0502040204020203" pitchFamily="34" charset="0"/>
            <a:cs typeface="Segoe UI Light" panose="020B0502040204020203" pitchFamily="34" charset="0"/>
          </a:endParaRPr>
        </a:p>
      </dgm:t>
    </dgm:pt>
    <dgm:pt modelId="{562E713A-48F3-4AE2-85CA-42D96EA02354}" type="sibTrans" cxnId="{76A23A7F-7A82-49F6-A1AB-81EF8F253BC1}">
      <dgm:prSet/>
      <dgm:spPr/>
      <dgm:t>
        <a:bodyPr/>
        <a:lstStyle/>
        <a:p>
          <a:endParaRPr lang="en-US">
            <a:latin typeface="Segoe UI Light" panose="020B0502040204020203" pitchFamily="34" charset="0"/>
            <a:cs typeface="Segoe UI Light" panose="020B0502040204020203" pitchFamily="34" charset="0"/>
          </a:endParaRPr>
        </a:p>
      </dgm:t>
    </dgm:pt>
    <dgm:pt modelId="{03A99E50-7386-4BB4-95F1-8DE77A3243B0}">
      <dgm:prSet custT="1"/>
      <dgm:spPr/>
      <dgm:t>
        <a:bodyPr/>
        <a:lstStyle/>
        <a:p>
          <a:r>
            <a:rPr lang="en-US" sz="2600" b="1" baseline="0" dirty="0" smtClean="0">
              <a:solidFill>
                <a:schemeClr val="bg1"/>
              </a:solidFill>
              <a:latin typeface="Segoe UI Light" panose="020B0502040204020203" pitchFamily="34" charset="0"/>
              <a:cs typeface="Segoe UI Light" panose="020B0502040204020203" pitchFamily="34" charset="0"/>
            </a:rPr>
            <a:t>When to use</a:t>
          </a:r>
          <a:endParaRPr lang="en-US" sz="2600" b="1" dirty="0">
            <a:solidFill>
              <a:schemeClr val="bg1"/>
            </a:solidFill>
            <a:latin typeface="Segoe UI Light" panose="020B0502040204020203" pitchFamily="34" charset="0"/>
            <a:cs typeface="Segoe UI Light" panose="020B0502040204020203" pitchFamily="34" charset="0"/>
          </a:endParaRPr>
        </a:p>
      </dgm:t>
    </dgm:pt>
    <dgm:pt modelId="{638B7C6E-981E-4479-87C1-7DB751C0F2A6}" type="parTrans" cxnId="{245B3540-8F28-47E1-9018-76D811F5AAEC}">
      <dgm:prSet/>
      <dgm:spPr/>
      <dgm:t>
        <a:bodyPr/>
        <a:lstStyle/>
        <a:p>
          <a:endParaRPr lang="en-US">
            <a:latin typeface="Segoe UI Light" panose="020B0502040204020203" pitchFamily="34" charset="0"/>
            <a:cs typeface="Segoe UI Light" panose="020B0502040204020203" pitchFamily="34" charset="0"/>
          </a:endParaRPr>
        </a:p>
      </dgm:t>
    </dgm:pt>
    <dgm:pt modelId="{2BDAD555-488C-4677-975F-60B89576E762}" type="sibTrans" cxnId="{245B3540-8F28-47E1-9018-76D811F5AAEC}">
      <dgm:prSet/>
      <dgm:spPr/>
      <dgm:t>
        <a:bodyPr/>
        <a:lstStyle/>
        <a:p>
          <a:endParaRPr lang="en-US">
            <a:latin typeface="Segoe UI Light" panose="020B0502040204020203" pitchFamily="34" charset="0"/>
            <a:cs typeface="Segoe UI Light" panose="020B0502040204020203" pitchFamily="34" charset="0"/>
          </a:endParaRPr>
        </a:p>
      </dgm:t>
    </dgm:pt>
    <dgm:pt modelId="{D8AFE941-560F-4A3B-B6E4-AD326014E2D2}">
      <dgm:prSet custT="1"/>
      <dgm:spPr/>
      <dgm:t>
        <a:bodyPr/>
        <a:lstStyle/>
        <a:p>
          <a:r>
            <a:rPr lang="en-US" sz="2000" dirty="0" smtClean="0">
              <a:solidFill>
                <a:schemeClr val="bg1"/>
              </a:solidFill>
              <a:latin typeface="Segoe UI Light" panose="020B0502040204020203" pitchFamily="34" charset="0"/>
              <a:cs typeface="Segoe UI Light" panose="020B0502040204020203" pitchFamily="34" charset="0"/>
            </a:rPr>
            <a:t>Ad hoc queries</a:t>
          </a:r>
          <a:endParaRPr lang="en-US" sz="2000" dirty="0">
            <a:solidFill>
              <a:schemeClr val="bg1"/>
            </a:solidFill>
            <a:latin typeface="Segoe UI Light" panose="020B0502040204020203" pitchFamily="34" charset="0"/>
            <a:cs typeface="Segoe UI Light" panose="020B0502040204020203" pitchFamily="34" charset="0"/>
          </a:endParaRPr>
        </a:p>
      </dgm:t>
    </dgm:pt>
    <dgm:pt modelId="{0D9E0863-218F-444B-B596-EB1C74DDF579}" type="parTrans" cxnId="{F2D09786-4EBD-4A74-8DFF-2C45DC06D8BE}">
      <dgm:prSet/>
      <dgm:spPr/>
      <dgm:t>
        <a:bodyPr/>
        <a:lstStyle/>
        <a:p>
          <a:endParaRPr lang="en-US">
            <a:latin typeface="Segoe UI Light" panose="020B0502040204020203" pitchFamily="34" charset="0"/>
            <a:cs typeface="Segoe UI Light" panose="020B0502040204020203" pitchFamily="34" charset="0"/>
          </a:endParaRPr>
        </a:p>
      </dgm:t>
    </dgm:pt>
    <dgm:pt modelId="{C76B1050-66D0-4F33-94DD-B148D0F78147}" type="sibTrans" cxnId="{F2D09786-4EBD-4A74-8DFF-2C45DC06D8BE}">
      <dgm:prSet/>
      <dgm:spPr/>
      <dgm:t>
        <a:bodyPr/>
        <a:lstStyle/>
        <a:p>
          <a:endParaRPr lang="en-US">
            <a:latin typeface="Segoe UI Light" panose="020B0502040204020203" pitchFamily="34" charset="0"/>
            <a:cs typeface="Segoe UI Light" panose="020B0502040204020203" pitchFamily="34" charset="0"/>
          </a:endParaRPr>
        </a:p>
      </dgm:t>
    </dgm:pt>
    <dgm:pt modelId="{60F03F6D-9434-408B-AF14-1874B8219F8F}">
      <dgm:prSet custT="1"/>
      <dgm:spPr/>
      <dgm:t>
        <a:bodyPr/>
        <a:lstStyle/>
        <a:p>
          <a:r>
            <a:rPr lang="en-US" sz="2000" dirty="0" smtClean="0">
              <a:solidFill>
                <a:schemeClr val="bg1"/>
              </a:solidFill>
              <a:latin typeface="Segoe UI Light" panose="020B0502040204020203" pitchFamily="34" charset="0"/>
              <a:cs typeface="Segoe UI Light" panose="020B0502040204020203" pitchFamily="34" charset="0"/>
            </a:rPr>
            <a:t>Reporting-style queries</a:t>
          </a:r>
          <a:endParaRPr lang="en-US" sz="2000" dirty="0">
            <a:solidFill>
              <a:schemeClr val="bg1"/>
            </a:solidFill>
            <a:latin typeface="Segoe UI Light" panose="020B0502040204020203" pitchFamily="34" charset="0"/>
            <a:cs typeface="Segoe UI Light" panose="020B0502040204020203" pitchFamily="34" charset="0"/>
          </a:endParaRPr>
        </a:p>
      </dgm:t>
    </dgm:pt>
    <dgm:pt modelId="{E36B7BD6-D157-48F1-9206-1537089CE700}" type="parTrans" cxnId="{C0CFD05C-BEA6-4535-8715-A1BB18482683}">
      <dgm:prSet/>
      <dgm:spPr/>
      <dgm:t>
        <a:bodyPr/>
        <a:lstStyle/>
        <a:p>
          <a:endParaRPr lang="en-US">
            <a:latin typeface="Segoe UI Light" panose="020B0502040204020203" pitchFamily="34" charset="0"/>
            <a:cs typeface="Segoe UI Light" panose="020B0502040204020203" pitchFamily="34" charset="0"/>
          </a:endParaRPr>
        </a:p>
      </dgm:t>
    </dgm:pt>
    <dgm:pt modelId="{B8AC6903-4856-4A65-AC90-66DA810B1E54}" type="sibTrans" cxnId="{C0CFD05C-BEA6-4535-8715-A1BB18482683}">
      <dgm:prSet/>
      <dgm:spPr/>
      <dgm:t>
        <a:bodyPr/>
        <a:lstStyle/>
        <a:p>
          <a:endParaRPr lang="en-US">
            <a:latin typeface="Segoe UI Light" panose="020B0502040204020203" pitchFamily="34" charset="0"/>
            <a:cs typeface="Segoe UI Light" panose="020B0502040204020203" pitchFamily="34" charset="0"/>
          </a:endParaRPr>
        </a:p>
      </dgm:t>
    </dgm:pt>
    <dgm:pt modelId="{E3712F02-4C08-401C-95AD-BEFA4653BA49}">
      <dgm:prSet custT="1"/>
      <dgm:spPr/>
      <dgm:t>
        <a:bodyPr/>
        <a:lstStyle/>
        <a:p>
          <a:r>
            <a:rPr lang="en-US" sz="2000" dirty="0" smtClean="0">
              <a:solidFill>
                <a:schemeClr val="bg1"/>
              </a:solidFill>
              <a:latin typeface="Segoe UI Light" panose="020B0502040204020203" pitchFamily="34" charset="0"/>
              <a:cs typeface="Segoe UI Light" panose="020B0502040204020203" pitchFamily="34" charset="0"/>
            </a:rPr>
            <a:t>Speeding up app migration</a:t>
          </a:r>
          <a:endParaRPr lang="en-US" sz="2000" dirty="0">
            <a:solidFill>
              <a:schemeClr val="bg1"/>
            </a:solidFill>
            <a:latin typeface="Segoe UI Light" panose="020B0502040204020203" pitchFamily="34" charset="0"/>
            <a:cs typeface="Segoe UI Light" panose="020B0502040204020203" pitchFamily="34" charset="0"/>
          </a:endParaRPr>
        </a:p>
      </dgm:t>
    </dgm:pt>
    <dgm:pt modelId="{0586B770-313E-4C23-ACFD-5090CA993C6F}" type="parTrans" cxnId="{EC1E759E-CC22-4783-ADB0-C5213E69AE33}">
      <dgm:prSet/>
      <dgm:spPr/>
      <dgm:t>
        <a:bodyPr/>
        <a:lstStyle/>
        <a:p>
          <a:endParaRPr lang="en-US">
            <a:latin typeface="Segoe UI Light" panose="020B0502040204020203" pitchFamily="34" charset="0"/>
            <a:cs typeface="Segoe UI Light" panose="020B0502040204020203" pitchFamily="34" charset="0"/>
          </a:endParaRPr>
        </a:p>
      </dgm:t>
    </dgm:pt>
    <dgm:pt modelId="{3D4B6D7F-D49F-4522-8CEB-A623B0C7AF7F}" type="sibTrans" cxnId="{EC1E759E-CC22-4783-ADB0-C5213E69AE33}">
      <dgm:prSet/>
      <dgm:spPr/>
      <dgm:t>
        <a:bodyPr/>
        <a:lstStyle/>
        <a:p>
          <a:endParaRPr lang="en-US">
            <a:latin typeface="Segoe UI Light" panose="020B0502040204020203" pitchFamily="34" charset="0"/>
            <a:cs typeface="Segoe UI Light" panose="020B0502040204020203" pitchFamily="34" charset="0"/>
          </a:endParaRPr>
        </a:p>
      </dgm:t>
    </dgm:pt>
    <dgm:pt modelId="{D7396207-DF97-436B-B2A8-6AC21993D7C7}">
      <dgm:prSet/>
      <dgm:spPr/>
      <dgm:t>
        <a:bodyPr/>
        <a:lstStyle/>
        <a:p>
          <a:r>
            <a:rPr lang="en-US" b="1" baseline="0" smtClean="0">
              <a:solidFill>
                <a:schemeClr val="tx1"/>
              </a:solidFill>
              <a:latin typeface="Segoe UI Light" panose="020B0502040204020203" pitchFamily="34" charset="0"/>
              <a:cs typeface="Segoe UI Light" panose="020B0502040204020203" pitchFamily="34" charset="0"/>
            </a:rPr>
            <a:t>Natively Compiled Procs</a:t>
          </a:r>
          <a:endParaRPr lang="en-US">
            <a:solidFill>
              <a:schemeClr val="tx1"/>
            </a:solidFill>
            <a:latin typeface="Segoe UI Light" panose="020B0502040204020203" pitchFamily="34" charset="0"/>
            <a:cs typeface="Segoe UI Light" panose="020B0502040204020203" pitchFamily="34" charset="0"/>
          </a:endParaRPr>
        </a:p>
      </dgm:t>
    </dgm:pt>
    <dgm:pt modelId="{B9DCAD86-694A-46CA-9DD7-75FC86064754}" type="parTrans" cxnId="{5807E1AE-6BEF-4F99-93EA-C8DABFCFD2D4}">
      <dgm:prSet/>
      <dgm:spPr/>
      <dgm:t>
        <a:bodyPr/>
        <a:lstStyle/>
        <a:p>
          <a:endParaRPr lang="en-US">
            <a:latin typeface="Segoe UI Light" panose="020B0502040204020203" pitchFamily="34" charset="0"/>
            <a:cs typeface="Segoe UI Light" panose="020B0502040204020203" pitchFamily="34" charset="0"/>
          </a:endParaRPr>
        </a:p>
      </dgm:t>
    </dgm:pt>
    <dgm:pt modelId="{9E90A481-0535-4FE9-9DAF-1A4467E1CD6B}" type="sibTrans" cxnId="{5807E1AE-6BEF-4F99-93EA-C8DABFCFD2D4}">
      <dgm:prSet/>
      <dgm:spPr/>
      <dgm:t>
        <a:bodyPr/>
        <a:lstStyle/>
        <a:p>
          <a:endParaRPr lang="en-US">
            <a:latin typeface="Segoe UI Light" panose="020B0502040204020203" pitchFamily="34" charset="0"/>
            <a:cs typeface="Segoe UI Light" panose="020B0502040204020203" pitchFamily="34" charset="0"/>
          </a:endParaRPr>
        </a:p>
      </dgm:t>
    </dgm:pt>
    <dgm:pt modelId="{682233A2-669A-4A55-BE1D-E70F227ABD7A}">
      <dgm:prSet custT="1"/>
      <dgm:spPr/>
      <dgm:t>
        <a:bodyPr/>
        <a:lstStyle/>
        <a:p>
          <a:r>
            <a:rPr lang="en-US" sz="2600" dirty="0" smtClean="0">
              <a:solidFill>
                <a:schemeClr val="bg1"/>
              </a:solidFill>
              <a:latin typeface="Segoe UI Light" panose="020B0502040204020203" pitchFamily="34" charset="0"/>
              <a:cs typeface="Segoe UI Light" panose="020B0502040204020203" pitchFamily="34" charset="0"/>
            </a:rPr>
            <a:t>Access only memory optimized tables</a:t>
          </a:r>
          <a:endParaRPr lang="en-US" sz="2600" dirty="0">
            <a:solidFill>
              <a:schemeClr val="bg1"/>
            </a:solidFill>
            <a:latin typeface="Segoe UI Light" panose="020B0502040204020203" pitchFamily="34" charset="0"/>
            <a:cs typeface="Segoe UI Light" panose="020B0502040204020203" pitchFamily="34" charset="0"/>
          </a:endParaRPr>
        </a:p>
      </dgm:t>
    </dgm:pt>
    <dgm:pt modelId="{CC803C61-B2A8-4427-A691-FA0AF8A76D17}" type="parTrans" cxnId="{A34D9F8A-972E-4CBE-8082-938104C3D87E}">
      <dgm:prSet/>
      <dgm:spPr/>
      <dgm:t>
        <a:bodyPr/>
        <a:lstStyle/>
        <a:p>
          <a:endParaRPr lang="en-US">
            <a:latin typeface="Segoe UI Light" panose="020B0502040204020203" pitchFamily="34" charset="0"/>
            <a:cs typeface="Segoe UI Light" panose="020B0502040204020203" pitchFamily="34" charset="0"/>
          </a:endParaRPr>
        </a:p>
      </dgm:t>
    </dgm:pt>
    <dgm:pt modelId="{4560B594-E596-4EB0-B6D9-C4D0A7B57B2A}" type="sibTrans" cxnId="{A34D9F8A-972E-4CBE-8082-938104C3D87E}">
      <dgm:prSet/>
      <dgm:spPr/>
      <dgm:t>
        <a:bodyPr/>
        <a:lstStyle/>
        <a:p>
          <a:endParaRPr lang="en-US">
            <a:latin typeface="Segoe UI Light" panose="020B0502040204020203" pitchFamily="34" charset="0"/>
            <a:cs typeface="Segoe UI Light" panose="020B0502040204020203" pitchFamily="34" charset="0"/>
          </a:endParaRPr>
        </a:p>
      </dgm:t>
    </dgm:pt>
    <dgm:pt modelId="{93564B31-D41E-4AC4-8343-A64A9F3CF179}">
      <dgm:prSet custT="1"/>
      <dgm:spPr/>
      <dgm:t>
        <a:bodyPr/>
        <a:lstStyle/>
        <a:p>
          <a:r>
            <a:rPr lang="en-US" sz="2600" dirty="0" smtClean="0">
              <a:solidFill>
                <a:schemeClr val="bg1"/>
              </a:solidFill>
              <a:latin typeface="Segoe UI Light" panose="020B0502040204020203" pitchFamily="34" charset="0"/>
              <a:cs typeface="Segoe UI Light" panose="020B0502040204020203" pitchFamily="34" charset="0"/>
            </a:rPr>
            <a:t>Maximum performance</a:t>
          </a:r>
          <a:endParaRPr lang="en-US" sz="2600" dirty="0">
            <a:solidFill>
              <a:schemeClr val="bg1"/>
            </a:solidFill>
            <a:latin typeface="Segoe UI Light" panose="020B0502040204020203" pitchFamily="34" charset="0"/>
            <a:cs typeface="Segoe UI Light" panose="020B0502040204020203" pitchFamily="34" charset="0"/>
          </a:endParaRPr>
        </a:p>
      </dgm:t>
    </dgm:pt>
    <dgm:pt modelId="{35C0C115-57BC-49BD-8CE4-C023C0797368}" type="parTrans" cxnId="{5DF999E5-E1C1-4A49-A136-A428BF0548AD}">
      <dgm:prSet/>
      <dgm:spPr/>
      <dgm:t>
        <a:bodyPr/>
        <a:lstStyle/>
        <a:p>
          <a:endParaRPr lang="en-US">
            <a:latin typeface="Segoe UI Light" panose="020B0502040204020203" pitchFamily="34" charset="0"/>
            <a:cs typeface="Segoe UI Light" panose="020B0502040204020203" pitchFamily="34" charset="0"/>
          </a:endParaRPr>
        </a:p>
      </dgm:t>
    </dgm:pt>
    <dgm:pt modelId="{124D981A-40E3-4929-95F7-5015BCC75F70}" type="sibTrans" cxnId="{5DF999E5-E1C1-4A49-A136-A428BF0548AD}">
      <dgm:prSet/>
      <dgm:spPr/>
      <dgm:t>
        <a:bodyPr/>
        <a:lstStyle/>
        <a:p>
          <a:endParaRPr lang="en-US">
            <a:latin typeface="Segoe UI Light" panose="020B0502040204020203" pitchFamily="34" charset="0"/>
            <a:cs typeface="Segoe UI Light" panose="020B0502040204020203" pitchFamily="34" charset="0"/>
          </a:endParaRPr>
        </a:p>
      </dgm:t>
    </dgm:pt>
    <dgm:pt modelId="{8789E934-8C76-4E0B-A2E7-5CFA9C943DD2}">
      <dgm:prSet custT="1"/>
      <dgm:spPr/>
      <dgm:t>
        <a:bodyPr/>
        <a:lstStyle/>
        <a:p>
          <a:r>
            <a:rPr lang="en-US" sz="2600" dirty="0" smtClean="0">
              <a:solidFill>
                <a:schemeClr val="bg1"/>
              </a:solidFill>
              <a:latin typeface="Segoe UI Light" panose="020B0502040204020203" pitchFamily="34" charset="0"/>
              <a:cs typeface="Segoe UI Light" panose="020B0502040204020203" pitchFamily="34" charset="0"/>
            </a:rPr>
            <a:t>Limited T-SQL surface area</a:t>
          </a:r>
          <a:endParaRPr lang="en-US" sz="2600" dirty="0">
            <a:solidFill>
              <a:schemeClr val="bg1"/>
            </a:solidFill>
            <a:latin typeface="Segoe UI Light" panose="020B0502040204020203" pitchFamily="34" charset="0"/>
            <a:cs typeface="Segoe UI Light" panose="020B0502040204020203" pitchFamily="34" charset="0"/>
          </a:endParaRPr>
        </a:p>
      </dgm:t>
    </dgm:pt>
    <dgm:pt modelId="{3DE98591-136B-439B-9F9C-CCDF5F2D7DC3}" type="parTrans" cxnId="{C71AFB99-54ED-407A-9DA1-372EE574A892}">
      <dgm:prSet/>
      <dgm:spPr/>
      <dgm:t>
        <a:bodyPr/>
        <a:lstStyle/>
        <a:p>
          <a:endParaRPr lang="en-US">
            <a:latin typeface="Segoe UI Light" panose="020B0502040204020203" pitchFamily="34" charset="0"/>
            <a:cs typeface="Segoe UI Light" panose="020B0502040204020203" pitchFamily="34" charset="0"/>
          </a:endParaRPr>
        </a:p>
      </dgm:t>
    </dgm:pt>
    <dgm:pt modelId="{52D04A3F-0B39-4485-989E-B9E66C09343A}" type="sibTrans" cxnId="{C71AFB99-54ED-407A-9DA1-372EE574A892}">
      <dgm:prSet/>
      <dgm:spPr/>
      <dgm:t>
        <a:bodyPr/>
        <a:lstStyle/>
        <a:p>
          <a:endParaRPr lang="en-US">
            <a:latin typeface="Segoe UI Light" panose="020B0502040204020203" pitchFamily="34" charset="0"/>
            <a:cs typeface="Segoe UI Light" panose="020B0502040204020203" pitchFamily="34" charset="0"/>
          </a:endParaRPr>
        </a:p>
      </dgm:t>
    </dgm:pt>
    <dgm:pt modelId="{6C933F1D-11AD-4039-849D-FEA948F25A21}">
      <dgm:prSet custT="1"/>
      <dgm:spPr/>
      <dgm:t>
        <a:bodyPr/>
        <a:lstStyle/>
        <a:p>
          <a:r>
            <a:rPr lang="en-US" sz="2600" b="1" baseline="0" dirty="0" smtClean="0">
              <a:solidFill>
                <a:schemeClr val="bg1"/>
              </a:solidFill>
              <a:latin typeface="Segoe UI Light" panose="020B0502040204020203" pitchFamily="34" charset="0"/>
              <a:cs typeface="Segoe UI Light" panose="020B0502040204020203" pitchFamily="34" charset="0"/>
            </a:rPr>
            <a:t>When to use</a:t>
          </a:r>
          <a:endParaRPr lang="en-US" sz="2600" b="1" dirty="0">
            <a:solidFill>
              <a:schemeClr val="bg1"/>
            </a:solidFill>
            <a:latin typeface="Segoe UI Light" panose="020B0502040204020203" pitchFamily="34" charset="0"/>
            <a:cs typeface="Segoe UI Light" panose="020B0502040204020203" pitchFamily="34" charset="0"/>
          </a:endParaRPr>
        </a:p>
      </dgm:t>
    </dgm:pt>
    <dgm:pt modelId="{C8B599F1-A3E2-43ED-A302-1AFD69FB2006}" type="parTrans" cxnId="{FDF87056-92AA-4986-9C1F-5F74E0667EFF}">
      <dgm:prSet/>
      <dgm:spPr/>
      <dgm:t>
        <a:bodyPr/>
        <a:lstStyle/>
        <a:p>
          <a:endParaRPr lang="en-US">
            <a:latin typeface="Segoe UI Light" panose="020B0502040204020203" pitchFamily="34" charset="0"/>
            <a:cs typeface="Segoe UI Light" panose="020B0502040204020203" pitchFamily="34" charset="0"/>
          </a:endParaRPr>
        </a:p>
      </dgm:t>
    </dgm:pt>
    <dgm:pt modelId="{73B865F7-6CF9-45F3-B610-ABAE29B37DB8}" type="sibTrans" cxnId="{FDF87056-92AA-4986-9C1F-5F74E0667EFF}">
      <dgm:prSet/>
      <dgm:spPr/>
      <dgm:t>
        <a:bodyPr/>
        <a:lstStyle/>
        <a:p>
          <a:endParaRPr lang="en-US">
            <a:latin typeface="Segoe UI Light" panose="020B0502040204020203" pitchFamily="34" charset="0"/>
            <a:cs typeface="Segoe UI Light" panose="020B0502040204020203" pitchFamily="34" charset="0"/>
          </a:endParaRPr>
        </a:p>
      </dgm:t>
    </dgm:pt>
    <dgm:pt modelId="{C2B73BC7-E709-4768-A1FB-1791DA395322}">
      <dgm:prSet custT="1"/>
      <dgm:spPr/>
      <dgm:t>
        <a:bodyPr/>
        <a:lstStyle/>
        <a:p>
          <a:r>
            <a:rPr lang="en-US" sz="2000" dirty="0" smtClean="0">
              <a:solidFill>
                <a:schemeClr val="bg1"/>
              </a:solidFill>
              <a:latin typeface="Segoe UI Light" panose="020B0502040204020203" pitchFamily="34" charset="0"/>
              <a:cs typeface="Segoe UI Light" panose="020B0502040204020203" pitchFamily="34" charset="0"/>
            </a:rPr>
            <a:t>OLTP-style operations</a:t>
          </a:r>
          <a:endParaRPr lang="en-US" sz="2000" dirty="0">
            <a:solidFill>
              <a:schemeClr val="bg1"/>
            </a:solidFill>
            <a:latin typeface="Segoe UI Light" panose="020B0502040204020203" pitchFamily="34" charset="0"/>
            <a:cs typeface="Segoe UI Light" panose="020B0502040204020203" pitchFamily="34" charset="0"/>
          </a:endParaRPr>
        </a:p>
      </dgm:t>
    </dgm:pt>
    <dgm:pt modelId="{D06F4D01-F76D-4F61-838A-17C05B36FD28}" type="parTrans" cxnId="{A08FDBCA-B0E4-4EDD-9668-6B4E4925BB93}">
      <dgm:prSet/>
      <dgm:spPr/>
      <dgm:t>
        <a:bodyPr/>
        <a:lstStyle/>
        <a:p>
          <a:endParaRPr lang="en-US">
            <a:latin typeface="Segoe UI Light" panose="020B0502040204020203" pitchFamily="34" charset="0"/>
            <a:cs typeface="Segoe UI Light" panose="020B0502040204020203" pitchFamily="34" charset="0"/>
          </a:endParaRPr>
        </a:p>
      </dgm:t>
    </dgm:pt>
    <dgm:pt modelId="{F3B2C334-70CC-45E1-83C3-E7CD69A5572B}" type="sibTrans" cxnId="{A08FDBCA-B0E4-4EDD-9668-6B4E4925BB93}">
      <dgm:prSet/>
      <dgm:spPr/>
      <dgm:t>
        <a:bodyPr/>
        <a:lstStyle/>
        <a:p>
          <a:endParaRPr lang="en-US">
            <a:latin typeface="Segoe UI Light" panose="020B0502040204020203" pitchFamily="34" charset="0"/>
            <a:cs typeface="Segoe UI Light" panose="020B0502040204020203" pitchFamily="34" charset="0"/>
          </a:endParaRPr>
        </a:p>
      </dgm:t>
    </dgm:pt>
    <dgm:pt modelId="{CBACFCD1-1CE6-4EEF-BC38-FADD3EDB6B78}">
      <dgm:prSet custT="1"/>
      <dgm:spPr/>
      <dgm:t>
        <a:bodyPr/>
        <a:lstStyle/>
        <a:p>
          <a:r>
            <a:rPr lang="en-US" sz="2000" dirty="0" smtClean="0">
              <a:solidFill>
                <a:schemeClr val="bg1"/>
              </a:solidFill>
              <a:latin typeface="Segoe UI Light" panose="020B0502040204020203" pitchFamily="34" charset="0"/>
              <a:cs typeface="Segoe UI Light" panose="020B0502040204020203" pitchFamily="34" charset="0"/>
            </a:rPr>
            <a:t>Optimize performance critical business logic</a:t>
          </a:r>
          <a:endParaRPr lang="en-US" sz="2000" dirty="0">
            <a:solidFill>
              <a:schemeClr val="bg1"/>
            </a:solidFill>
            <a:latin typeface="Segoe UI Light" panose="020B0502040204020203" pitchFamily="34" charset="0"/>
            <a:cs typeface="Segoe UI Light" panose="020B0502040204020203" pitchFamily="34" charset="0"/>
          </a:endParaRPr>
        </a:p>
      </dgm:t>
    </dgm:pt>
    <dgm:pt modelId="{7CCE716A-3225-4788-A20A-6D45389FF4BC}" type="parTrans" cxnId="{D8D62240-2E0B-496D-AB94-CB1F0310F7E0}">
      <dgm:prSet/>
      <dgm:spPr/>
      <dgm:t>
        <a:bodyPr/>
        <a:lstStyle/>
        <a:p>
          <a:endParaRPr lang="en-US">
            <a:latin typeface="Segoe UI Light" panose="020B0502040204020203" pitchFamily="34" charset="0"/>
            <a:cs typeface="Segoe UI Light" panose="020B0502040204020203" pitchFamily="34" charset="0"/>
          </a:endParaRPr>
        </a:p>
      </dgm:t>
    </dgm:pt>
    <dgm:pt modelId="{F97A8328-5F10-496B-86FB-037A88DD8614}" type="sibTrans" cxnId="{D8D62240-2E0B-496D-AB94-CB1F0310F7E0}">
      <dgm:prSet/>
      <dgm:spPr/>
      <dgm:t>
        <a:bodyPr/>
        <a:lstStyle/>
        <a:p>
          <a:endParaRPr lang="en-US">
            <a:latin typeface="Segoe UI Light" panose="020B0502040204020203" pitchFamily="34" charset="0"/>
            <a:cs typeface="Segoe UI Light" panose="020B0502040204020203" pitchFamily="34" charset="0"/>
          </a:endParaRPr>
        </a:p>
      </dgm:t>
    </dgm:pt>
    <dgm:pt modelId="{4F16FA56-D125-4935-8051-9486C70E6338}">
      <dgm:prSet custT="1"/>
      <dgm:spPr/>
      <dgm:t>
        <a:bodyPr/>
        <a:lstStyle/>
        <a:p>
          <a:r>
            <a:rPr lang="en-US" sz="2000" dirty="0" smtClean="0">
              <a:solidFill>
                <a:schemeClr val="bg1"/>
              </a:solidFill>
              <a:latin typeface="Segoe UI Light" panose="020B0502040204020203" pitchFamily="34" charset="0"/>
              <a:cs typeface="Segoe UI Light" panose="020B0502040204020203" pitchFamily="34" charset="0"/>
            </a:rPr>
            <a:t>More the logic embedded, better the performance improvement</a:t>
          </a:r>
          <a:endParaRPr lang="en-US" sz="2000" dirty="0">
            <a:solidFill>
              <a:schemeClr val="bg1"/>
            </a:solidFill>
            <a:latin typeface="Segoe UI Light" panose="020B0502040204020203" pitchFamily="34" charset="0"/>
            <a:cs typeface="Segoe UI Light" panose="020B0502040204020203" pitchFamily="34" charset="0"/>
          </a:endParaRPr>
        </a:p>
      </dgm:t>
    </dgm:pt>
    <dgm:pt modelId="{CDE7A242-DA05-4994-87B8-C6BA43837F9F}" type="parTrans" cxnId="{A415113F-FBD5-4AC9-9AA2-73C5CC60399A}">
      <dgm:prSet/>
      <dgm:spPr/>
      <dgm:t>
        <a:bodyPr/>
        <a:lstStyle/>
        <a:p>
          <a:endParaRPr lang="en-GB">
            <a:latin typeface="Segoe UI Light" panose="020B0502040204020203" pitchFamily="34" charset="0"/>
            <a:cs typeface="Segoe UI Light" panose="020B0502040204020203" pitchFamily="34" charset="0"/>
          </a:endParaRPr>
        </a:p>
      </dgm:t>
    </dgm:pt>
    <dgm:pt modelId="{E664DFA2-D567-4A8D-B9E3-69A6A953C2EE}" type="sibTrans" cxnId="{A415113F-FBD5-4AC9-9AA2-73C5CC60399A}">
      <dgm:prSet/>
      <dgm:spPr/>
      <dgm:t>
        <a:bodyPr/>
        <a:lstStyle/>
        <a:p>
          <a:endParaRPr lang="en-GB">
            <a:latin typeface="Segoe UI Light" panose="020B0502040204020203" pitchFamily="34" charset="0"/>
            <a:cs typeface="Segoe UI Light" panose="020B0502040204020203" pitchFamily="34" charset="0"/>
          </a:endParaRPr>
        </a:p>
      </dgm:t>
    </dgm:pt>
    <dgm:pt modelId="{1C45CC22-699B-4107-830B-A8D8F232B97C}" type="pres">
      <dgm:prSet presAssocID="{AB2E8B0A-DE92-45D2-B548-949D136A6B58}" presName="Name0" presStyleCnt="0">
        <dgm:presLayoutVars>
          <dgm:dir/>
          <dgm:animLvl val="lvl"/>
          <dgm:resizeHandles val="exact"/>
        </dgm:presLayoutVars>
      </dgm:prSet>
      <dgm:spPr/>
      <dgm:t>
        <a:bodyPr/>
        <a:lstStyle/>
        <a:p>
          <a:endParaRPr lang="en-US"/>
        </a:p>
      </dgm:t>
    </dgm:pt>
    <dgm:pt modelId="{6D919A9B-EAED-445F-B24F-E6B581283849}" type="pres">
      <dgm:prSet presAssocID="{CA421FA3-27C9-48AC-A292-7F5F1BBBDAAB}" presName="composite" presStyleCnt="0"/>
      <dgm:spPr/>
    </dgm:pt>
    <dgm:pt modelId="{B22842D2-B850-4631-9164-D75F030E45A4}" type="pres">
      <dgm:prSet presAssocID="{CA421FA3-27C9-48AC-A292-7F5F1BBBDAAB}" presName="parTx" presStyleLbl="alignNode1" presStyleIdx="0" presStyleCnt="2">
        <dgm:presLayoutVars>
          <dgm:chMax val="0"/>
          <dgm:chPref val="0"/>
          <dgm:bulletEnabled val="1"/>
        </dgm:presLayoutVars>
      </dgm:prSet>
      <dgm:spPr/>
      <dgm:t>
        <a:bodyPr/>
        <a:lstStyle/>
        <a:p>
          <a:endParaRPr lang="en-US"/>
        </a:p>
      </dgm:t>
    </dgm:pt>
    <dgm:pt modelId="{CFC21FE2-7EDC-4980-8EEC-3E6EFB3D38C7}" type="pres">
      <dgm:prSet presAssocID="{CA421FA3-27C9-48AC-A292-7F5F1BBBDAAB}" presName="desTx" presStyleLbl="alignAccFollowNode1" presStyleIdx="0" presStyleCnt="2">
        <dgm:presLayoutVars>
          <dgm:bulletEnabled val="1"/>
        </dgm:presLayoutVars>
      </dgm:prSet>
      <dgm:spPr/>
      <dgm:t>
        <a:bodyPr/>
        <a:lstStyle/>
        <a:p>
          <a:endParaRPr lang="en-US"/>
        </a:p>
      </dgm:t>
    </dgm:pt>
    <dgm:pt modelId="{4F85B58C-5329-4060-A763-AAAB0D057C3D}" type="pres">
      <dgm:prSet presAssocID="{3AF8D3CB-F40F-433A-A766-90D971B4F00E}" presName="space" presStyleCnt="0"/>
      <dgm:spPr/>
    </dgm:pt>
    <dgm:pt modelId="{E8F5598E-3BB7-4843-B371-42ED49F10C68}" type="pres">
      <dgm:prSet presAssocID="{D7396207-DF97-436B-B2A8-6AC21993D7C7}" presName="composite" presStyleCnt="0"/>
      <dgm:spPr/>
    </dgm:pt>
    <dgm:pt modelId="{401F34ED-D613-46BF-A98E-9088B4B1538D}" type="pres">
      <dgm:prSet presAssocID="{D7396207-DF97-436B-B2A8-6AC21993D7C7}" presName="parTx" presStyleLbl="alignNode1" presStyleIdx="1" presStyleCnt="2">
        <dgm:presLayoutVars>
          <dgm:chMax val="0"/>
          <dgm:chPref val="0"/>
          <dgm:bulletEnabled val="1"/>
        </dgm:presLayoutVars>
      </dgm:prSet>
      <dgm:spPr/>
      <dgm:t>
        <a:bodyPr/>
        <a:lstStyle/>
        <a:p>
          <a:endParaRPr lang="en-US"/>
        </a:p>
      </dgm:t>
    </dgm:pt>
    <dgm:pt modelId="{40729A06-456B-4C56-850C-74E1B8E5FEA8}" type="pres">
      <dgm:prSet presAssocID="{D7396207-DF97-436B-B2A8-6AC21993D7C7}" presName="desTx" presStyleLbl="alignAccFollowNode1" presStyleIdx="1" presStyleCnt="2" custScaleX="98436">
        <dgm:presLayoutVars>
          <dgm:bulletEnabled val="1"/>
        </dgm:presLayoutVars>
      </dgm:prSet>
      <dgm:spPr/>
      <dgm:t>
        <a:bodyPr/>
        <a:lstStyle/>
        <a:p>
          <a:endParaRPr lang="en-US"/>
        </a:p>
      </dgm:t>
    </dgm:pt>
  </dgm:ptLst>
  <dgm:cxnLst>
    <dgm:cxn modelId="{C0CFD05C-BEA6-4535-8715-A1BB18482683}" srcId="{03A99E50-7386-4BB4-95F1-8DE77A3243B0}" destId="{60F03F6D-9434-408B-AF14-1874B8219F8F}" srcOrd="1" destOrd="0" parTransId="{E36B7BD6-D157-48F1-9206-1537089CE700}" sibTransId="{B8AC6903-4856-4A65-AC90-66DA810B1E54}"/>
    <dgm:cxn modelId="{A08FDBCA-B0E4-4EDD-9668-6B4E4925BB93}" srcId="{6C933F1D-11AD-4039-849D-FEA948F25A21}" destId="{C2B73BC7-E709-4768-A1FB-1791DA395322}" srcOrd="0" destOrd="0" parTransId="{D06F4D01-F76D-4F61-838A-17C05B36FD28}" sibTransId="{F3B2C334-70CC-45E1-83C3-E7CD69A5572B}"/>
    <dgm:cxn modelId="{E240F211-A8F1-4DA3-96B4-DF364D717A5E}" type="presOf" srcId="{E3712F02-4C08-401C-95AD-BEFA4653BA49}" destId="{CFC21FE2-7EDC-4980-8EEC-3E6EFB3D38C7}" srcOrd="0" destOrd="6" presId="urn:microsoft.com/office/officeart/2005/8/layout/hList1"/>
    <dgm:cxn modelId="{5DF999E5-E1C1-4A49-A136-A428BF0548AD}" srcId="{D7396207-DF97-436B-B2A8-6AC21993D7C7}" destId="{93564B31-D41E-4AC4-8343-A64A9F3CF179}" srcOrd="1" destOrd="0" parTransId="{35C0C115-57BC-49BD-8CE4-C023C0797368}" sibTransId="{124D981A-40E3-4929-95F7-5015BCC75F70}"/>
    <dgm:cxn modelId="{12E89522-CE86-48C8-A94B-7A1EF316E6CA}" type="presOf" srcId="{B3490576-5972-4D94-8C59-F70100231961}" destId="{CFC21FE2-7EDC-4980-8EEC-3E6EFB3D38C7}" srcOrd="0" destOrd="2" presId="urn:microsoft.com/office/officeart/2005/8/layout/hList1"/>
    <dgm:cxn modelId="{A415113F-FBD5-4AC9-9AA2-73C5CC60399A}" srcId="{6C933F1D-11AD-4039-849D-FEA948F25A21}" destId="{4F16FA56-D125-4935-8051-9486C70E6338}" srcOrd="2" destOrd="0" parTransId="{CDE7A242-DA05-4994-87B8-C6BA43837F9F}" sibTransId="{E664DFA2-D567-4A8D-B9E3-69A6A953C2EE}"/>
    <dgm:cxn modelId="{EC1E759E-CC22-4783-ADB0-C5213E69AE33}" srcId="{03A99E50-7386-4BB4-95F1-8DE77A3243B0}" destId="{E3712F02-4C08-401C-95AD-BEFA4653BA49}" srcOrd="2" destOrd="0" parTransId="{0586B770-313E-4C23-ACFD-5090CA993C6F}" sibTransId="{3D4B6D7F-D49F-4522-8CEB-A623B0C7AF7F}"/>
    <dgm:cxn modelId="{E9E685B8-4464-48C5-B6DF-30A7E2293313}" srcId="{CA421FA3-27C9-48AC-A292-7F5F1BBBDAAB}" destId="{E3F8F5CC-340A-4CFC-9E6E-223B51126EBA}" srcOrd="1" destOrd="0" parTransId="{56CAAE43-03A4-4EB0-BA5B-6BEF13CE189B}" sibTransId="{8EA2EF56-0105-40AB-A4E3-966FBB0354B4}"/>
    <dgm:cxn modelId="{F7E413CD-C927-4038-A821-5A9C495FB875}" type="presOf" srcId="{D7396207-DF97-436B-B2A8-6AC21993D7C7}" destId="{401F34ED-D613-46BF-A98E-9088B4B1538D}" srcOrd="0" destOrd="0" presId="urn:microsoft.com/office/officeart/2005/8/layout/hList1"/>
    <dgm:cxn modelId="{AF6EA6B5-F1DD-4CD8-924A-337078CB4A34}" type="presOf" srcId="{6C933F1D-11AD-4039-849D-FEA948F25A21}" destId="{40729A06-456B-4C56-850C-74E1B8E5FEA8}" srcOrd="0" destOrd="3" presId="urn:microsoft.com/office/officeart/2005/8/layout/hList1"/>
    <dgm:cxn modelId="{2E73B368-3792-4769-B135-CBFB8DD6C26D}" type="presOf" srcId="{03A99E50-7386-4BB4-95F1-8DE77A3243B0}" destId="{CFC21FE2-7EDC-4980-8EEC-3E6EFB3D38C7}" srcOrd="0" destOrd="3" presId="urn:microsoft.com/office/officeart/2005/8/layout/hList1"/>
    <dgm:cxn modelId="{C71AFB99-54ED-407A-9DA1-372EE574A892}" srcId="{D7396207-DF97-436B-B2A8-6AC21993D7C7}" destId="{8789E934-8C76-4E0B-A2E7-5CFA9C943DD2}" srcOrd="2" destOrd="0" parTransId="{3DE98591-136B-439B-9F9C-CCDF5F2D7DC3}" sibTransId="{52D04A3F-0B39-4485-989E-B9E66C09343A}"/>
    <dgm:cxn modelId="{DB5FF822-A825-40B3-A934-71BFD9B4396F}" type="presOf" srcId="{C2B73BC7-E709-4768-A1FB-1791DA395322}" destId="{40729A06-456B-4C56-850C-74E1B8E5FEA8}" srcOrd="0" destOrd="4" presId="urn:microsoft.com/office/officeart/2005/8/layout/hList1"/>
    <dgm:cxn modelId="{55FD39B9-350A-47AA-AFF7-BC50F5191284}" type="presOf" srcId="{E3F8F5CC-340A-4CFC-9E6E-223B51126EBA}" destId="{CFC21FE2-7EDC-4980-8EEC-3E6EFB3D38C7}" srcOrd="0" destOrd="1" presId="urn:microsoft.com/office/officeart/2005/8/layout/hList1"/>
    <dgm:cxn modelId="{76A23A7F-7A82-49F6-A1AB-81EF8F253BC1}" srcId="{CA421FA3-27C9-48AC-A292-7F5F1BBBDAAB}" destId="{B3490576-5972-4D94-8C59-F70100231961}" srcOrd="2" destOrd="0" parTransId="{5B4B9279-1B6D-4FE1-9C7D-F8AF7FAE7EA4}" sibTransId="{562E713A-48F3-4AE2-85CA-42D96EA02354}"/>
    <dgm:cxn modelId="{E1DD2A71-94D3-4BB7-92EE-93E4992EA602}" srcId="{CA421FA3-27C9-48AC-A292-7F5F1BBBDAAB}" destId="{2E67E0EA-AD80-41E1-AB07-11AAFC2C0E97}" srcOrd="0" destOrd="0" parTransId="{86910885-4F0F-4582-9A68-E413C9C70978}" sibTransId="{8B90C3C1-4E4B-40A4-A0F2-3A573C1BFD7B}"/>
    <dgm:cxn modelId="{4E01852C-158B-48FF-990A-41F683DCFCDF}" type="presOf" srcId="{682233A2-669A-4A55-BE1D-E70F227ABD7A}" destId="{40729A06-456B-4C56-850C-74E1B8E5FEA8}" srcOrd="0" destOrd="0" presId="urn:microsoft.com/office/officeart/2005/8/layout/hList1"/>
    <dgm:cxn modelId="{F2D09786-4EBD-4A74-8DFF-2C45DC06D8BE}" srcId="{03A99E50-7386-4BB4-95F1-8DE77A3243B0}" destId="{D8AFE941-560F-4A3B-B6E4-AD326014E2D2}" srcOrd="0" destOrd="0" parTransId="{0D9E0863-218F-444B-B596-EB1C74DDF579}" sibTransId="{C76B1050-66D0-4F33-94DD-B148D0F78147}"/>
    <dgm:cxn modelId="{BCDB3C55-286D-4D2A-B530-79B1786BAB49}" type="presOf" srcId="{2E67E0EA-AD80-41E1-AB07-11AAFC2C0E97}" destId="{CFC21FE2-7EDC-4980-8EEC-3E6EFB3D38C7}" srcOrd="0" destOrd="0" presId="urn:microsoft.com/office/officeart/2005/8/layout/hList1"/>
    <dgm:cxn modelId="{08384FC4-3C22-4EDD-9606-1DB587359D07}" srcId="{AB2E8B0A-DE92-45D2-B548-949D136A6B58}" destId="{CA421FA3-27C9-48AC-A292-7F5F1BBBDAAB}" srcOrd="0" destOrd="0" parTransId="{CE968198-95D9-44E2-81F0-9B91AD560067}" sibTransId="{3AF8D3CB-F40F-433A-A766-90D971B4F00E}"/>
    <dgm:cxn modelId="{D8D62240-2E0B-496D-AB94-CB1F0310F7E0}" srcId="{6C933F1D-11AD-4039-849D-FEA948F25A21}" destId="{CBACFCD1-1CE6-4EEF-BC38-FADD3EDB6B78}" srcOrd="1" destOrd="0" parTransId="{7CCE716A-3225-4788-A20A-6D45389FF4BC}" sibTransId="{F97A8328-5F10-496B-86FB-037A88DD8614}"/>
    <dgm:cxn modelId="{A34D9F8A-972E-4CBE-8082-938104C3D87E}" srcId="{D7396207-DF97-436B-B2A8-6AC21993D7C7}" destId="{682233A2-669A-4A55-BE1D-E70F227ABD7A}" srcOrd="0" destOrd="0" parTransId="{CC803C61-B2A8-4427-A691-FA0AF8A76D17}" sibTransId="{4560B594-E596-4EB0-B6D9-C4D0A7B57B2A}"/>
    <dgm:cxn modelId="{A3C06BDB-F4A1-4824-B842-90B4458605D9}" type="presOf" srcId="{93564B31-D41E-4AC4-8343-A64A9F3CF179}" destId="{40729A06-456B-4C56-850C-74E1B8E5FEA8}" srcOrd="0" destOrd="1" presId="urn:microsoft.com/office/officeart/2005/8/layout/hList1"/>
    <dgm:cxn modelId="{C4E3C202-B9EA-4431-92A7-A3223C10F6A9}" type="presOf" srcId="{60F03F6D-9434-408B-AF14-1874B8219F8F}" destId="{CFC21FE2-7EDC-4980-8EEC-3E6EFB3D38C7}" srcOrd="0" destOrd="5" presId="urn:microsoft.com/office/officeart/2005/8/layout/hList1"/>
    <dgm:cxn modelId="{152B73D8-AECE-478C-9BE9-CE60C5BF1080}" type="presOf" srcId="{D8AFE941-560F-4A3B-B6E4-AD326014E2D2}" destId="{CFC21FE2-7EDC-4980-8EEC-3E6EFB3D38C7}" srcOrd="0" destOrd="4" presId="urn:microsoft.com/office/officeart/2005/8/layout/hList1"/>
    <dgm:cxn modelId="{245B3540-8F28-47E1-9018-76D811F5AAEC}" srcId="{CA421FA3-27C9-48AC-A292-7F5F1BBBDAAB}" destId="{03A99E50-7386-4BB4-95F1-8DE77A3243B0}" srcOrd="3" destOrd="0" parTransId="{638B7C6E-981E-4479-87C1-7DB751C0F2A6}" sibTransId="{2BDAD555-488C-4677-975F-60B89576E762}"/>
    <dgm:cxn modelId="{D39260FF-CD81-42D5-9E1B-22D0E9A2957D}" type="presOf" srcId="{8789E934-8C76-4E0B-A2E7-5CFA9C943DD2}" destId="{40729A06-456B-4C56-850C-74E1B8E5FEA8}" srcOrd="0" destOrd="2" presId="urn:microsoft.com/office/officeart/2005/8/layout/hList1"/>
    <dgm:cxn modelId="{FDF87056-92AA-4986-9C1F-5F74E0667EFF}" srcId="{D7396207-DF97-436B-B2A8-6AC21993D7C7}" destId="{6C933F1D-11AD-4039-849D-FEA948F25A21}" srcOrd="3" destOrd="0" parTransId="{C8B599F1-A3E2-43ED-A302-1AFD69FB2006}" sibTransId="{73B865F7-6CF9-45F3-B610-ABAE29B37DB8}"/>
    <dgm:cxn modelId="{97D55809-2C00-42A5-A7E8-FB524147EA41}" type="presOf" srcId="{4F16FA56-D125-4935-8051-9486C70E6338}" destId="{40729A06-456B-4C56-850C-74E1B8E5FEA8}" srcOrd="0" destOrd="6" presId="urn:microsoft.com/office/officeart/2005/8/layout/hList1"/>
    <dgm:cxn modelId="{5807E1AE-6BEF-4F99-93EA-C8DABFCFD2D4}" srcId="{AB2E8B0A-DE92-45D2-B548-949D136A6B58}" destId="{D7396207-DF97-436B-B2A8-6AC21993D7C7}" srcOrd="1" destOrd="0" parTransId="{B9DCAD86-694A-46CA-9DD7-75FC86064754}" sibTransId="{9E90A481-0535-4FE9-9DAF-1A4467E1CD6B}"/>
    <dgm:cxn modelId="{38B8BFAE-0AA3-4230-AB00-D22EE5AF3134}" type="presOf" srcId="{AB2E8B0A-DE92-45D2-B548-949D136A6B58}" destId="{1C45CC22-699B-4107-830B-A8D8F232B97C}" srcOrd="0" destOrd="0" presId="urn:microsoft.com/office/officeart/2005/8/layout/hList1"/>
    <dgm:cxn modelId="{FD2E5BD3-AD9F-4A4B-9A65-900FE4732407}" type="presOf" srcId="{CBACFCD1-1CE6-4EEF-BC38-FADD3EDB6B78}" destId="{40729A06-456B-4C56-850C-74E1B8E5FEA8}" srcOrd="0" destOrd="5" presId="urn:microsoft.com/office/officeart/2005/8/layout/hList1"/>
    <dgm:cxn modelId="{AB83DC77-0891-4A17-868F-AB68263BA501}" type="presOf" srcId="{CA421FA3-27C9-48AC-A292-7F5F1BBBDAAB}" destId="{B22842D2-B850-4631-9164-D75F030E45A4}" srcOrd="0" destOrd="0" presId="urn:microsoft.com/office/officeart/2005/8/layout/hList1"/>
    <dgm:cxn modelId="{674467E1-77E8-4BF1-947E-1E310D41BB33}" type="presParOf" srcId="{1C45CC22-699B-4107-830B-A8D8F232B97C}" destId="{6D919A9B-EAED-445F-B24F-E6B581283849}" srcOrd="0" destOrd="0" presId="urn:microsoft.com/office/officeart/2005/8/layout/hList1"/>
    <dgm:cxn modelId="{DBB5136B-2885-4BE7-96B6-6DE513486C69}" type="presParOf" srcId="{6D919A9B-EAED-445F-B24F-E6B581283849}" destId="{B22842D2-B850-4631-9164-D75F030E45A4}" srcOrd="0" destOrd="0" presId="urn:microsoft.com/office/officeart/2005/8/layout/hList1"/>
    <dgm:cxn modelId="{CB78598E-3520-473E-8223-4D484E791795}" type="presParOf" srcId="{6D919A9B-EAED-445F-B24F-E6B581283849}" destId="{CFC21FE2-7EDC-4980-8EEC-3E6EFB3D38C7}" srcOrd="1" destOrd="0" presId="urn:microsoft.com/office/officeart/2005/8/layout/hList1"/>
    <dgm:cxn modelId="{CD5890DE-FC45-4B2A-8C1F-843305FBC426}" type="presParOf" srcId="{1C45CC22-699B-4107-830B-A8D8F232B97C}" destId="{4F85B58C-5329-4060-A763-AAAB0D057C3D}" srcOrd="1" destOrd="0" presId="urn:microsoft.com/office/officeart/2005/8/layout/hList1"/>
    <dgm:cxn modelId="{9C8658CD-17E6-4677-9A95-7DE4E02E1D4A}" type="presParOf" srcId="{1C45CC22-699B-4107-830B-A8D8F232B97C}" destId="{E8F5598E-3BB7-4843-B371-42ED49F10C68}" srcOrd="2" destOrd="0" presId="urn:microsoft.com/office/officeart/2005/8/layout/hList1"/>
    <dgm:cxn modelId="{3FF99184-7A56-4676-B880-69661D95F094}" type="presParOf" srcId="{E8F5598E-3BB7-4843-B371-42ED49F10C68}" destId="{401F34ED-D613-46BF-A98E-9088B4B1538D}" srcOrd="0" destOrd="0" presId="urn:microsoft.com/office/officeart/2005/8/layout/hList1"/>
    <dgm:cxn modelId="{BC1F5BED-E323-427E-A9A3-B5640EF12275}" type="presParOf" srcId="{E8F5598E-3BB7-4843-B371-42ED49F10C68}" destId="{40729A06-456B-4C56-850C-74E1B8E5FEA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5C69A-A13B-470B-B59E-9E21026280EA}"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05750784-B6D6-4355-997D-5CED8B71B535}">
      <dgm:prSet/>
      <dgm:spPr/>
      <dgm:t>
        <a:bodyPr/>
        <a:lstStyle/>
        <a:p>
          <a:r>
            <a:rPr lang="en-US" baseline="0" dirty="0" smtClean="0"/>
            <a:t>Establish </a:t>
          </a:r>
          <a:r>
            <a:rPr lang="en-US" baseline="0" dirty="0" err="1" smtClean="0"/>
            <a:t>perf</a:t>
          </a:r>
          <a:r>
            <a:rPr lang="en-US" baseline="0" dirty="0" smtClean="0"/>
            <a:t> baseline</a:t>
          </a:r>
          <a:endParaRPr lang="en-US" dirty="0"/>
        </a:p>
      </dgm:t>
    </dgm:pt>
    <dgm:pt modelId="{0D85BCCB-6A98-4E22-8E1A-B85A59302DA8}" type="parTrans" cxnId="{06A1DA36-773F-4D8A-826E-FB418722B2C4}">
      <dgm:prSet/>
      <dgm:spPr/>
      <dgm:t>
        <a:bodyPr/>
        <a:lstStyle/>
        <a:p>
          <a:endParaRPr lang="en-US"/>
        </a:p>
      </dgm:t>
    </dgm:pt>
    <dgm:pt modelId="{218DBE58-93B0-4BFE-8FAB-BA805BC689BB}" type="sibTrans" cxnId="{06A1DA36-773F-4D8A-826E-FB418722B2C4}">
      <dgm:prSet/>
      <dgm:spPr/>
      <dgm:t>
        <a:bodyPr/>
        <a:lstStyle/>
        <a:p>
          <a:endParaRPr lang="en-US"/>
        </a:p>
      </dgm:t>
    </dgm:pt>
    <dgm:pt modelId="{66F6218D-4F56-480F-A012-39356E3EC13C}">
      <dgm:prSet/>
      <dgm:spPr/>
      <dgm:t>
        <a:bodyPr/>
        <a:lstStyle/>
        <a:p>
          <a:r>
            <a:rPr lang="en-US" dirty="0" smtClean="0"/>
            <a:t>Setup data collection (MDW)</a:t>
          </a:r>
          <a:endParaRPr lang="en-US" dirty="0"/>
        </a:p>
      </dgm:t>
    </dgm:pt>
    <dgm:pt modelId="{EE680BCE-CA62-41CE-87A6-6019BF1A209F}" type="parTrans" cxnId="{933BF3D5-7C53-41C0-AFAE-BE644C28CB40}">
      <dgm:prSet/>
      <dgm:spPr/>
      <dgm:t>
        <a:bodyPr/>
        <a:lstStyle/>
        <a:p>
          <a:endParaRPr lang="en-US"/>
        </a:p>
      </dgm:t>
    </dgm:pt>
    <dgm:pt modelId="{C64556B6-4C92-46C0-BAD8-72D9A43EA42E}" type="sibTrans" cxnId="{933BF3D5-7C53-41C0-AFAE-BE644C28CB40}">
      <dgm:prSet/>
      <dgm:spPr/>
      <dgm:t>
        <a:bodyPr/>
        <a:lstStyle/>
        <a:p>
          <a:endParaRPr lang="en-US"/>
        </a:p>
      </dgm:t>
    </dgm:pt>
    <dgm:pt modelId="{0407518E-53BF-4F51-8CF2-4486C3D954C7}">
      <dgm:prSet/>
      <dgm:spPr/>
      <dgm:t>
        <a:bodyPr/>
        <a:lstStyle/>
        <a:p>
          <a:r>
            <a:rPr lang="en-US" dirty="0" smtClean="0"/>
            <a:t>Configure data collection</a:t>
          </a:r>
          <a:endParaRPr lang="en-US" dirty="0"/>
        </a:p>
      </dgm:t>
    </dgm:pt>
    <dgm:pt modelId="{A87F4BF1-67D6-47AE-8C1A-207D03FC2176}" type="parTrans" cxnId="{D0A8C60E-269D-4025-BF43-ECBEE1CC7C97}">
      <dgm:prSet/>
      <dgm:spPr/>
      <dgm:t>
        <a:bodyPr/>
        <a:lstStyle/>
        <a:p>
          <a:endParaRPr lang="en-US"/>
        </a:p>
      </dgm:t>
    </dgm:pt>
    <dgm:pt modelId="{011DED2A-7793-4396-B62A-8528E10F7881}" type="sibTrans" cxnId="{D0A8C60E-269D-4025-BF43-ECBEE1CC7C97}">
      <dgm:prSet/>
      <dgm:spPr/>
      <dgm:t>
        <a:bodyPr/>
        <a:lstStyle/>
        <a:p>
          <a:endParaRPr lang="en-US"/>
        </a:p>
      </dgm:t>
    </dgm:pt>
    <dgm:pt modelId="{21C9C5D4-6904-4EB7-9527-400802904195}">
      <dgm:prSet/>
      <dgm:spPr/>
      <dgm:t>
        <a:bodyPr/>
        <a:lstStyle/>
        <a:p>
          <a:r>
            <a:rPr lang="en-US" dirty="0" smtClean="0"/>
            <a:t>Run workload</a:t>
          </a:r>
          <a:endParaRPr lang="en-US" dirty="0"/>
        </a:p>
      </dgm:t>
    </dgm:pt>
    <dgm:pt modelId="{EBB7C11B-368F-4CF4-98BA-0A3C5BCF7D04}" type="parTrans" cxnId="{3A279167-9861-4E9C-80C4-CD028A9973B0}">
      <dgm:prSet/>
      <dgm:spPr/>
      <dgm:t>
        <a:bodyPr/>
        <a:lstStyle/>
        <a:p>
          <a:endParaRPr lang="en-US"/>
        </a:p>
      </dgm:t>
    </dgm:pt>
    <dgm:pt modelId="{FCBC5EB2-6CC1-4601-BD99-9CB5C07E6E71}" type="sibTrans" cxnId="{3A279167-9861-4E9C-80C4-CD028A9973B0}">
      <dgm:prSet/>
      <dgm:spPr/>
      <dgm:t>
        <a:bodyPr/>
        <a:lstStyle/>
        <a:p>
          <a:endParaRPr lang="en-US"/>
        </a:p>
      </dgm:t>
    </dgm:pt>
    <dgm:pt modelId="{31FEAB39-7BBB-4847-BDAD-4B729C393DF0}">
      <dgm:prSet/>
      <dgm:spPr/>
      <dgm:t>
        <a:bodyPr/>
        <a:lstStyle/>
        <a:p>
          <a:r>
            <a:rPr lang="en-US" dirty="0" smtClean="0"/>
            <a:t>Run AMR reports</a:t>
          </a:r>
          <a:endParaRPr lang="en-US" dirty="0"/>
        </a:p>
      </dgm:t>
    </dgm:pt>
    <dgm:pt modelId="{4D422E96-4458-42C6-AF1B-1C55823DD96F}" type="parTrans" cxnId="{FA191296-3D23-41EF-AF58-C23BE42A5B16}">
      <dgm:prSet/>
      <dgm:spPr/>
      <dgm:t>
        <a:bodyPr/>
        <a:lstStyle/>
        <a:p>
          <a:endParaRPr lang="en-US"/>
        </a:p>
      </dgm:t>
    </dgm:pt>
    <dgm:pt modelId="{71BA886F-C444-457A-9D33-D9328BB973A2}" type="sibTrans" cxnId="{FA191296-3D23-41EF-AF58-C23BE42A5B16}">
      <dgm:prSet/>
      <dgm:spPr/>
      <dgm:t>
        <a:bodyPr/>
        <a:lstStyle/>
        <a:p>
          <a:endParaRPr lang="en-US"/>
        </a:p>
      </dgm:t>
    </dgm:pt>
    <dgm:pt modelId="{030027CF-A11C-476E-9A2C-329CCEACD25B}">
      <dgm:prSet/>
      <dgm:spPr/>
      <dgm:t>
        <a:bodyPr/>
        <a:lstStyle/>
        <a:p>
          <a:r>
            <a:rPr lang="en-US" dirty="0" smtClean="0"/>
            <a:t>Migrate tables</a:t>
          </a:r>
          <a:endParaRPr lang="en-US" dirty="0"/>
        </a:p>
      </dgm:t>
    </dgm:pt>
    <dgm:pt modelId="{4D5FC417-BD08-4B2F-8823-ABE0E9929A5E}" type="parTrans" cxnId="{A607BAD2-9320-431C-B0E4-83776DEB3682}">
      <dgm:prSet/>
      <dgm:spPr/>
      <dgm:t>
        <a:bodyPr/>
        <a:lstStyle/>
        <a:p>
          <a:endParaRPr lang="en-US"/>
        </a:p>
      </dgm:t>
    </dgm:pt>
    <dgm:pt modelId="{D55F8FE8-4BC2-419B-A20E-F4FE9B8FE8D5}" type="sibTrans" cxnId="{A607BAD2-9320-431C-B0E4-83776DEB3682}">
      <dgm:prSet/>
      <dgm:spPr/>
      <dgm:t>
        <a:bodyPr/>
        <a:lstStyle/>
        <a:p>
          <a:endParaRPr lang="en-US"/>
        </a:p>
      </dgm:t>
    </dgm:pt>
    <dgm:pt modelId="{FFD4CBD5-43E7-44A9-A4F4-C3362D8E400A}">
      <dgm:prSet/>
      <dgm:spPr/>
      <dgm:t>
        <a:bodyPr/>
        <a:lstStyle/>
        <a:p>
          <a:r>
            <a:rPr lang="en-US" dirty="0" smtClean="0"/>
            <a:t>Migrate stored procedures</a:t>
          </a:r>
          <a:endParaRPr lang="en-US" dirty="0"/>
        </a:p>
      </dgm:t>
    </dgm:pt>
    <dgm:pt modelId="{284A06A2-3BC6-4297-BB2F-C9E063ABE1CC}" type="parTrans" cxnId="{1FE7DB50-D8E7-4BF7-961E-325A669D4FF1}">
      <dgm:prSet/>
      <dgm:spPr/>
      <dgm:t>
        <a:bodyPr/>
        <a:lstStyle/>
        <a:p>
          <a:endParaRPr lang="en-US"/>
        </a:p>
      </dgm:t>
    </dgm:pt>
    <dgm:pt modelId="{D63AB1A2-335A-44DE-9633-97A491C4F786}" type="sibTrans" cxnId="{1FE7DB50-D8E7-4BF7-961E-325A669D4FF1}">
      <dgm:prSet/>
      <dgm:spPr/>
      <dgm:t>
        <a:bodyPr/>
        <a:lstStyle/>
        <a:p>
          <a:endParaRPr lang="en-US"/>
        </a:p>
      </dgm:t>
    </dgm:pt>
    <dgm:pt modelId="{AF9EEC00-E6D4-4122-B498-F3AE248194DD}">
      <dgm:prSet/>
      <dgm:spPr/>
      <dgm:t>
        <a:bodyPr/>
        <a:lstStyle/>
        <a:p>
          <a:r>
            <a:rPr lang="en-US" dirty="0" smtClean="0"/>
            <a:t>Collect </a:t>
          </a:r>
          <a:r>
            <a:rPr lang="en-US" dirty="0" err="1" smtClean="0"/>
            <a:t>perf</a:t>
          </a:r>
          <a:r>
            <a:rPr lang="en-US" dirty="0" smtClean="0"/>
            <a:t> data</a:t>
          </a:r>
          <a:endParaRPr lang="en-US" dirty="0"/>
        </a:p>
      </dgm:t>
    </dgm:pt>
    <dgm:pt modelId="{835D4C39-360A-4EEC-A319-C1CAD4EAB244}" type="parTrans" cxnId="{3B69EB4E-6E01-437C-9F91-B6B910F84206}">
      <dgm:prSet/>
      <dgm:spPr/>
      <dgm:t>
        <a:bodyPr/>
        <a:lstStyle/>
        <a:p>
          <a:endParaRPr lang="en-US"/>
        </a:p>
      </dgm:t>
    </dgm:pt>
    <dgm:pt modelId="{D5F63AB8-B6DE-4C3F-AE4A-263BAEFDB2AA}" type="sibTrans" cxnId="{3B69EB4E-6E01-437C-9F91-B6B910F84206}">
      <dgm:prSet/>
      <dgm:spPr/>
      <dgm:t>
        <a:bodyPr/>
        <a:lstStyle/>
        <a:p>
          <a:endParaRPr lang="en-US"/>
        </a:p>
      </dgm:t>
    </dgm:pt>
    <dgm:pt modelId="{5DC67BEF-6F29-47F0-BDDA-93CABF6B5DBE}">
      <dgm:prSet/>
      <dgm:spPr/>
      <dgm:t>
        <a:bodyPr/>
        <a:lstStyle/>
        <a:p>
          <a:r>
            <a:rPr lang="en-US" dirty="0" smtClean="0"/>
            <a:t>Compare to baseline</a:t>
          </a:r>
          <a:endParaRPr lang="en-US" dirty="0"/>
        </a:p>
      </dgm:t>
    </dgm:pt>
    <dgm:pt modelId="{4F7355CA-0E2E-44E6-AE92-A3A36B614CA0}" type="parTrans" cxnId="{EB651CBD-D6B5-4C89-ACE6-F97D4A62E8CE}">
      <dgm:prSet/>
      <dgm:spPr/>
      <dgm:t>
        <a:bodyPr/>
        <a:lstStyle/>
        <a:p>
          <a:endParaRPr lang="en-US"/>
        </a:p>
      </dgm:t>
    </dgm:pt>
    <dgm:pt modelId="{811E6436-5A2E-4AEA-8BF8-FAD8D8F944C4}" type="sibTrans" cxnId="{EB651CBD-D6B5-4C89-ACE6-F97D4A62E8CE}">
      <dgm:prSet/>
      <dgm:spPr/>
      <dgm:t>
        <a:bodyPr/>
        <a:lstStyle/>
        <a:p>
          <a:endParaRPr lang="en-US"/>
        </a:p>
      </dgm:t>
    </dgm:pt>
    <dgm:pt modelId="{A7BD8876-3F21-4F33-8319-067A64CC2A64}" type="pres">
      <dgm:prSet presAssocID="{42D5C69A-A13B-470B-B59E-9E21026280EA}" presName="Name0" presStyleCnt="0">
        <dgm:presLayoutVars>
          <dgm:dir/>
          <dgm:resizeHandles val="exact"/>
        </dgm:presLayoutVars>
      </dgm:prSet>
      <dgm:spPr/>
      <dgm:t>
        <a:bodyPr/>
        <a:lstStyle/>
        <a:p>
          <a:endParaRPr lang="en-US"/>
        </a:p>
      </dgm:t>
    </dgm:pt>
    <dgm:pt modelId="{241AD019-CC29-40F0-8E7A-39F27B9201B3}" type="pres">
      <dgm:prSet presAssocID="{05750784-B6D6-4355-997D-5CED8B71B535}" presName="node" presStyleLbl="node1" presStyleIdx="0" presStyleCnt="9">
        <dgm:presLayoutVars>
          <dgm:bulletEnabled val="1"/>
        </dgm:presLayoutVars>
      </dgm:prSet>
      <dgm:spPr/>
      <dgm:t>
        <a:bodyPr/>
        <a:lstStyle/>
        <a:p>
          <a:endParaRPr lang="en-US"/>
        </a:p>
      </dgm:t>
    </dgm:pt>
    <dgm:pt modelId="{47DC7033-5EFA-44A1-8CCF-110F1E608093}" type="pres">
      <dgm:prSet presAssocID="{218DBE58-93B0-4BFE-8FAB-BA805BC689BB}" presName="sibTrans" presStyleLbl="sibTrans1D1" presStyleIdx="0" presStyleCnt="8"/>
      <dgm:spPr/>
      <dgm:t>
        <a:bodyPr/>
        <a:lstStyle/>
        <a:p>
          <a:endParaRPr lang="en-US"/>
        </a:p>
      </dgm:t>
    </dgm:pt>
    <dgm:pt modelId="{A16D0BA6-CB49-4349-B8C0-F0817E7106F2}" type="pres">
      <dgm:prSet presAssocID="{218DBE58-93B0-4BFE-8FAB-BA805BC689BB}" presName="connectorText" presStyleLbl="sibTrans1D1" presStyleIdx="0" presStyleCnt="8"/>
      <dgm:spPr/>
      <dgm:t>
        <a:bodyPr/>
        <a:lstStyle/>
        <a:p>
          <a:endParaRPr lang="en-US"/>
        </a:p>
      </dgm:t>
    </dgm:pt>
    <dgm:pt modelId="{0094EEC5-F0D1-4830-A469-281FDA4CD200}" type="pres">
      <dgm:prSet presAssocID="{66F6218D-4F56-480F-A012-39356E3EC13C}" presName="node" presStyleLbl="node1" presStyleIdx="1" presStyleCnt="9">
        <dgm:presLayoutVars>
          <dgm:bulletEnabled val="1"/>
        </dgm:presLayoutVars>
      </dgm:prSet>
      <dgm:spPr/>
      <dgm:t>
        <a:bodyPr/>
        <a:lstStyle/>
        <a:p>
          <a:endParaRPr lang="en-US"/>
        </a:p>
      </dgm:t>
    </dgm:pt>
    <dgm:pt modelId="{FF194819-2BEF-4EB1-A9FE-7EBF96750E99}" type="pres">
      <dgm:prSet presAssocID="{C64556B6-4C92-46C0-BAD8-72D9A43EA42E}" presName="sibTrans" presStyleLbl="sibTrans1D1" presStyleIdx="1" presStyleCnt="8"/>
      <dgm:spPr/>
      <dgm:t>
        <a:bodyPr/>
        <a:lstStyle/>
        <a:p>
          <a:endParaRPr lang="en-US"/>
        </a:p>
      </dgm:t>
    </dgm:pt>
    <dgm:pt modelId="{A9197F4D-B269-4A29-B8FD-5B65F87E638E}" type="pres">
      <dgm:prSet presAssocID="{C64556B6-4C92-46C0-BAD8-72D9A43EA42E}" presName="connectorText" presStyleLbl="sibTrans1D1" presStyleIdx="1" presStyleCnt="8"/>
      <dgm:spPr/>
      <dgm:t>
        <a:bodyPr/>
        <a:lstStyle/>
        <a:p>
          <a:endParaRPr lang="en-US"/>
        </a:p>
      </dgm:t>
    </dgm:pt>
    <dgm:pt modelId="{CE25B7A4-C9CB-497B-A6B5-6BCC019470C6}" type="pres">
      <dgm:prSet presAssocID="{0407518E-53BF-4F51-8CF2-4486C3D954C7}" presName="node" presStyleLbl="node1" presStyleIdx="2" presStyleCnt="9">
        <dgm:presLayoutVars>
          <dgm:bulletEnabled val="1"/>
        </dgm:presLayoutVars>
      </dgm:prSet>
      <dgm:spPr/>
      <dgm:t>
        <a:bodyPr/>
        <a:lstStyle/>
        <a:p>
          <a:endParaRPr lang="en-US"/>
        </a:p>
      </dgm:t>
    </dgm:pt>
    <dgm:pt modelId="{5856688D-AEBE-4907-8B61-C70778ECE5F9}" type="pres">
      <dgm:prSet presAssocID="{011DED2A-7793-4396-B62A-8528E10F7881}" presName="sibTrans" presStyleLbl="sibTrans1D1" presStyleIdx="2" presStyleCnt="8"/>
      <dgm:spPr/>
      <dgm:t>
        <a:bodyPr/>
        <a:lstStyle/>
        <a:p>
          <a:endParaRPr lang="en-US"/>
        </a:p>
      </dgm:t>
    </dgm:pt>
    <dgm:pt modelId="{BCFCB422-4B08-4CD5-A4BD-21234CFAF165}" type="pres">
      <dgm:prSet presAssocID="{011DED2A-7793-4396-B62A-8528E10F7881}" presName="connectorText" presStyleLbl="sibTrans1D1" presStyleIdx="2" presStyleCnt="8"/>
      <dgm:spPr/>
      <dgm:t>
        <a:bodyPr/>
        <a:lstStyle/>
        <a:p>
          <a:endParaRPr lang="en-US"/>
        </a:p>
      </dgm:t>
    </dgm:pt>
    <dgm:pt modelId="{CD9EBD78-0FAB-4723-85B1-FF8030DDA4E0}" type="pres">
      <dgm:prSet presAssocID="{21C9C5D4-6904-4EB7-9527-400802904195}" presName="node" presStyleLbl="node1" presStyleIdx="3" presStyleCnt="9">
        <dgm:presLayoutVars>
          <dgm:bulletEnabled val="1"/>
        </dgm:presLayoutVars>
      </dgm:prSet>
      <dgm:spPr/>
      <dgm:t>
        <a:bodyPr/>
        <a:lstStyle/>
        <a:p>
          <a:endParaRPr lang="en-US"/>
        </a:p>
      </dgm:t>
    </dgm:pt>
    <dgm:pt modelId="{DD0EE39D-B211-4322-8DFD-DBC37FF6FC3E}" type="pres">
      <dgm:prSet presAssocID="{FCBC5EB2-6CC1-4601-BD99-9CB5C07E6E71}" presName="sibTrans" presStyleLbl="sibTrans1D1" presStyleIdx="3" presStyleCnt="8"/>
      <dgm:spPr/>
      <dgm:t>
        <a:bodyPr/>
        <a:lstStyle/>
        <a:p>
          <a:endParaRPr lang="en-US"/>
        </a:p>
      </dgm:t>
    </dgm:pt>
    <dgm:pt modelId="{A462FCDF-6ED0-48CC-828F-59C6E8BCFFD3}" type="pres">
      <dgm:prSet presAssocID="{FCBC5EB2-6CC1-4601-BD99-9CB5C07E6E71}" presName="connectorText" presStyleLbl="sibTrans1D1" presStyleIdx="3" presStyleCnt="8"/>
      <dgm:spPr/>
      <dgm:t>
        <a:bodyPr/>
        <a:lstStyle/>
        <a:p>
          <a:endParaRPr lang="en-US"/>
        </a:p>
      </dgm:t>
    </dgm:pt>
    <dgm:pt modelId="{DF031459-61E0-42D4-B1ED-784F11410640}" type="pres">
      <dgm:prSet presAssocID="{31FEAB39-7BBB-4847-BDAD-4B729C393DF0}" presName="node" presStyleLbl="node1" presStyleIdx="4" presStyleCnt="9">
        <dgm:presLayoutVars>
          <dgm:bulletEnabled val="1"/>
        </dgm:presLayoutVars>
      </dgm:prSet>
      <dgm:spPr/>
      <dgm:t>
        <a:bodyPr/>
        <a:lstStyle/>
        <a:p>
          <a:endParaRPr lang="en-US"/>
        </a:p>
      </dgm:t>
    </dgm:pt>
    <dgm:pt modelId="{B67221A8-0C9D-45C0-9414-7AEB42336004}" type="pres">
      <dgm:prSet presAssocID="{71BA886F-C444-457A-9D33-D9328BB973A2}" presName="sibTrans" presStyleLbl="sibTrans1D1" presStyleIdx="4" presStyleCnt="8"/>
      <dgm:spPr/>
      <dgm:t>
        <a:bodyPr/>
        <a:lstStyle/>
        <a:p>
          <a:endParaRPr lang="en-US"/>
        </a:p>
      </dgm:t>
    </dgm:pt>
    <dgm:pt modelId="{0BD515A4-6244-4982-B065-5BBFAC0A7351}" type="pres">
      <dgm:prSet presAssocID="{71BA886F-C444-457A-9D33-D9328BB973A2}" presName="connectorText" presStyleLbl="sibTrans1D1" presStyleIdx="4" presStyleCnt="8"/>
      <dgm:spPr/>
      <dgm:t>
        <a:bodyPr/>
        <a:lstStyle/>
        <a:p>
          <a:endParaRPr lang="en-US"/>
        </a:p>
      </dgm:t>
    </dgm:pt>
    <dgm:pt modelId="{AB499006-0263-40DF-B8D7-A27763728E16}" type="pres">
      <dgm:prSet presAssocID="{030027CF-A11C-476E-9A2C-329CCEACD25B}" presName="node" presStyleLbl="node1" presStyleIdx="5" presStyleCnt="9">
        <dgm:presLayoutVars>
          <dgm:bulletEnabled val="1"/>
        </dgm:presLayoutVars>
      </dgm:prSet>
      <dgm:spPr/>
      <dgm:t>
        <a:bodyPr/>
        <a:lstStyle/>
        <a:p>
          <a:endParaRPr lang="en-US"/>
        </a:p>
      </dgm:t>
    </dgm:pt>
    <dgm:pt modelId="{D814A287-5C39-4858-B01B-8A0287FF27BA}" type="pres">
      <dgm:prSet presAssocID="{D55F8FE8-4BC2-419B-A20E-F4FE9B8FE8D5}" presName="sibTrans" presStyleLbl="sibTrans1D1" presStyleIdx="5" presStyleCnt="8"/>
      <dgm:spPr/>
      <dgm:t>
        <a:bodyPr/>
        <a:lstStyle/>
        <a:p>
          <a:endParaRPr lang="en-US"/>
        </a:p>
      </dgm:t>
    </dgm:pt>
    <dgm:pt modelId="{D8D749C9-5AF4-446E-813A-58496965EC0C}" type="pres">
      <dgm:prSet presAssocID="{D55F8FE8-4BC2-419B-A20E-F4FE9B8FE8D5}" presName="connectorText" presStyleLbl="sibTrans1D1" presStyleIdx="5" presStyleCnt="8"/>
      <dgm:spPr/>
      <dgm:t>
        <a:bodyPr/>
        <a:lstStyle/>
        <a:p>
          <a:endParaRPr lang="en-US"/>
        </a:p>
      </dgm:t>
    </dgm:pt>
    <dgm:pt modelId="{810FBA88-0947-4BED-99FD-43CEA0597738}" type="pres">
      <dgm:prSet presAssocID="{FFD4CBD5-43E7-44A9-A4F4-C3362D8E400A}" presName="node" presStyleLbl="node1" presStyleIdx="6" presStyleCnt="9">
        <dgm:presLayoutVars>
          <dgm:bulletEnabled val="1"/>
        </dgm:presLayoutVars>
      </dgm:prSet>
      <dgm:spPr/>
      <dgm:t>
        <a:bodyPr/>
        <a:lstStyle/>
        <a:p>
          <a:endParaRPr lang="en-US"/>
        </a:p>
      </dgm:t>
    </dgm:pt>
    <dgm:pt modelId="{28B0D1DA-F030-4375-A553-05C42A36116B}" type="pres">
      <dgm:prSet presAssocID="{D63AB1A2-335A-44DE-9633-97A491C4F786}" presName="sibTrans" presStyleLbl="sibTrans1D1" presStyleIdx="6" presStyleCnt="8"/>
      <dgm:spPr/>
      <dgm:t>
        <a:bodyPr/>
        <a:lstStyle/>
        <a:p>
          <a:endParaRPr lang="en-US"/>
        </a:p>
      </dgm:t>
    </dgm:pt>
    <dgm:pt modelId="{15C6D2B7-62DE-4143-B293-5E180066526D}" type="pres">
      <dgm:prSet presAssocID="{D63AB1A2-335A-44DE-9633-97A491C4F786}" presName="connectorText" presStyleLbl="sibTrans1D1" presStyleIdx="6" presStyleCnt="8"/>
      <dgm:spPr/>
      <dgm:t>
        <a:bodyPr/>
        <a:lstStyle/>
        <a:p>
          <a:endParaRPr lang="en-US"/>
        </a:p>
      </dgm:t>
    </dgm:pt>
    <dgm:pt modelId="{D2F33B5C-084E-4538-A206-9BC5FA6D64AC}" type="pres">
      <dgm:prSet presAssocID="{AF9EEC00-E6D4-4122-B498-F3AE248194DD}" presName="node" presStyleLbl="node1" presStyleIdx="7" presStyleCnt="9">
        <dgm:presLayoutVars>
          <dgm:bulletEnabled val="1"/>
        </dgm:presLayoutVars>
      </dgm:prSet>
      <dgm:spPr/>
      <dgm:t>
        <a:bodyPr/>
        <a:lstStyle/>
        <a:p>
          <a:endParaRPr lang="en-US"/>
        </a:p>
      </dgm:t>
    </dgm:pt>
    <dgm:pt modelId="{28F7D090-5EC9-485C-A8EF-6BA12497D876}" type="pres">
      <dgm:prSet presAssocID="{D5F63AB8-B6DE-4C3F-AE4A-263BAEFDB2AA}" presName="sibTrans" presStyleLbl="sibTrans1D1" presStyleIdx="7" presStyleCnt="8"/>
      <dgm:spPr/>
      <dgm:t>
        <a:bodyPr/>
        <a:lstStyle/>
        <a:p>
          <a:endParaRPr lang="en-US"/>
        </a:p>
      </dgm:t>
    </dgm:pt>
    <dgm:pt modelId="{C1EF44FF-8353-4975-81D2-F9AB7648DB18}" type="pres">
      <dgm:prSet presAssocID="{D5F63AB8-B6DE-4C3F-AE4A-263BAEFDB2AA}" presName="connectorText" presStyleLbl="sibTrans1D1" presStyleIdx="7" presStyleCnt="8"/>
      <dgm:spPr/>
      <dgm:t>
        <a:bodyPr/>
        <a:lstStyle/>
        <a:p>
          <a:endParaRPr lang="en-US"/>
        </a:p>
      </dgm:t>
    </dgm:pt>
    <dgm:pt modelId="{4F6FEB3F-BB94-49AE-A0DE-3E1EFC6141A9}" type="pres">
      <dgm:prSet presAssocID="{5DC67BEF-6F29-47F0-BDDA-93CABF6B5DBE}" presName="node" presStyleLbl="node1" presStyleIdx="8" presStyleCnt="9">
        <dgm:presLayoutVars>
          <dgm:bulletEnabled val="1"/>
        </dgm:presLayoutVars>
      </dgm:prSet>
      <dgm:spPr/>
      <dgm:t>
        <a:bodyPr/>
        <a:lstStyle/>
        <a:p>
          <a:endParaRPr lang="en-US"/>
        </a:p>
      </dgm:t>
    </dgm:pt>
  </dgm:ptLst>
  <dgm:cxnLst>
    <dgm:cxn modelId="{3B69EB4E-6E01-437C-9F91-B6B910F84206}" srcId="{42D5C69A-A13B-470B-B59E-9E21026280EA}" destId="{AF9EEC00-E6D4-4122-B498-F3AE248194DD}" srcOrd="7" destOrd="0" parTransId="{835D4C39-360A-4EEC-A319-C1CAD4EAB244}" sibTransId="{D5F63AB8-B6DE-4C3F-AE4A-263BAEFDB2AA}"/>
    <dgm:cxn modelId="{D0A8C60E-269D-4025-BF43-ECBEE1CC7C97}" srcId="{42D5C69A-A13B-470B-B59E-9E21026280EA}" destId="{0407518E-53BF-4F51-8CF2-4486C3D954C7}" srcOrd="2" destOrd="0" parTransId="{A87F4BF1-67D6-47AE-8C1A-207D03FC2176}" sibTransId="{011DED2A-7793-4396-B62A-8528E10F7881}"/>
    <dgm:cxn modelId="{93C08829-0A76-4F6D-9F32-BAB1A7CD3710}" type="presOf" srcId="{5DC67BEF-6F29-47F0-BDDA-93CABF6B5DBE}" destId="{4F6FEB3F-BB94-49AE-A0DE-3E1EFC6141A9}" srcOrd="0" destOrd="0" presId="urn:microsoft.com/office/officeart/2005/8/layout/bProcess3"/>
    <dgm:cxn modelId="{7B24AD20-A399-43B0-B0B9-2BF698879845}" type="presOf" srcId="{D55F8FE8-4BC2-419B-A20E-F4FE9B8FE8D5}" destId="{D814A287-5C39-4858-B01B-8A0287FF27BA}" srcOrd="0" destOrd="0" presId="urn:microsoft.com/office/officeart/2005/8/layout/bProcess3"/>
    <dgm:cxn modelId="{A85CCC70-466A-4E13-A9E2-1C4F2834FB64}" type="presOf" srcId="{218DBE58-93B0-4BFE-8FAB-BA805BC689BB}" destId="{47DC7033-5EFA-44A1-8CCF-110F1E608093}" srcOrd="0" destOrd="0" presId="urn:microsoft.com/office/officeart/2005/8/layout/bProcess3"/>
    <dgm:cxn modelId="{3A279167-9861-4E9C-80C4-CD028A9973B0}" srcId="{42D5C69A-A13B-470B-B59E-9E21026280EA}" destId="{21C9C5D4-6904-4EB7-9527-400802904195}" srcOrd="3" destOrd="0" parTransId="{EBB7C11B-368F-4CF4-98BA-0A3C5BCF7D04}" sibTransId="{FCBC5EB2-6CC1-4601-BD99-9CB5C07E6E71}"/>
    <dgm:cxn modelId="{FA191296-3D23-41EF-AF58-C23BE42A5B16}" srcId="{42D5C69A-A13B-470B-B59E-9E21026280EA}" destId="{31FEAB39-7BBB-4847-BDAD-4B729C393DF0}" srcOrd="4" destOrd="0" parTransId="{4D422E96-4458-42C6-AF1B-1C55823DD96F}" sibTransId="{71BA886F-C444-457A-9D33-D9328BB973A2}"/>
    <dgm:cxn modelId="{0DCE8D2B-7B02-4C15-9352-C5F2C909AFE3}" type="presOf" srcId="{FCBC5EB2-6CC1-4601-BD99-9CB5C07E6E71}" destId="{A462FCDF-6ED0-48CC-828F-59C6E8BCFFD3}" srcOrd="1" destOrd="0" presId="urn:microsoft.com/office/officeart/2005/8/layout/bProcess3"/>
    <dgm:cxn modelId="{7BBC73AC-0319-4C33-930F-28ABFD0A2778}" type="presOf" srcId="{C64556B6-4C92-46C0-BAD8-72D9A43EA42E}" destId="{FF194819-2BEF-4EB1-A9FE-7EBF96750E99}" srcOrd="0" destOrd="0" presId="urn:microsoft.com/office/officeart/2005/8/layout/bProcess3"/>
    <dgm:cxn modelId="{06A1DA36-773F-4D8A-826E-FB418722B2C4}" srcId="{42D5C69A-A13B-470B-B59E-9E21026280EA}" destId="{05750784-B6D6-4355-997D-5CED8B71B535}" srcOrd="0" destOrd="0" parTransId="{0D85BCCB-6A98-4E22-8E1A-B85A59302DA8}" sibTransId="{218DBE58-93B0-4BFE-8FAB-BA805BC689BB}"/>
    <dgm:cxn modelId="{A607BAD2-9320-431C-B0E4-83776DEB3682}" srcId="{42D5C69A-A13B-470B-B59E-9E21026280EA}" destId="{030027CF-A11C-476E-9A2C-329CCEACD25B}" srcOrd="5" destOrd="0" parTransId="{4D5FC417-BD08-4B2F-8823-ABE0E9929A5E}" sibTransId="{D55F8FE8-4BC2-419B-A20E-F4FE9B8FE8D5}"/>
    <dgm:cxn modelId="{59F83702-366D-4D8A-9B97-84DF8CAAC0C6}" type="presOf" srcId="{D5F63AB8-B6DE-4C3F-AE4A-263BAEFDB2AA}" destId="{28F7D090-5EC9-485C-A8EF-6BA12497D876}" srcOrd="0" destOrd="0" presId="urn:microsoft.com/office/officeart/2005/8/layout/bProcess3"/>
    <dgm:cxn modelId="{600BE897-5252-4F72-82EE-A9F94B981680}" type="presOf" srcId="{030027CF-A11C-476E-9A2C-329CCEACD25B}" destId="{AB499006-0263-40DF-B8D7-A27763728E16}" srcOrd="0" destOrd="0" presId="urn:microsoft.com/office/officeart/2005/8/layout/bProcess3"/>
    <dgm:cxn modelId="{3BA8C58A-EE84-4CF2-8CCE-F9EF630CF904}" type="presOf" srcId="{0407518E-53BF-4F51-8CF2-4486C3D954C7}" destId="{CE25B7A4-C9CB-497B-A6B5-6BCC019470C6}" srcOrd="0" destOrd="0" presId="urn:microsoft.com/office/officeart/2005/8/layout/bProcess3"/>
    <dgm:cxn modelId="{57BC419B-9CA1-48D4-A885-F6CE994AEC44}" type="presOf" srcId="{FCBC5EB2-6CC1-4601-BD99-9CB5C07E6E71}" destId="{DD0EE39D-B211-4322-8DFD-DBC37FF6FC3E}" srcOrd="0" destOrd="0" presId="urn:microsoft.com/office/officeart/2005/8/layout/bProcess3"/>
    <dgm:cxn modelId="{93C5D1B8-9862-4BAF-83C8-67E148EB6CB7}" type="presOf" srcId="{D63AB1A2-335A-44DE-9633-97A491C4F786}" destId="{28B0D1DA-F030-4375-A553-05C42A36116B}" srcOrd="0" destOrd="0" presId="urn:microsoft.com/office/officeart/2005/8/layout/bProcess3"/>
    <dgm:cxn modelId="{702EF22B-2795-4153-8F12-025DBBA44E53}" type="presOf" srcId="{66F6218D-4F56-480F-A012-39356E3EC13C}" destId="{0094EEC5-F0D1-4830-A469-281FDA4CD200}" srcOrd="0" destOrd="0" presId="urn:microsoft.com/office/officeart/2005/8/layout/bProcess3"/>
    <dgm:cxn modelId="{5987EF24-3EB4-4651-A1B6-916577100D4A}" type="presOf" srcId="{42D5C69A-A13B-470B-B59E-9E21026280EA}" destId="{A7BD8876-3F21-4F33-8319-067A64CC2A64}" srcOrd="0" destOrd="0" presId="urn:microsoft.com/office/officeart/2005/8/layout/bProcess3"/>
    <dgm:cxn modelId="{B53CC9FC-8968-4F86-B283-88B8DA0F99B2}" type="presOf" srcId="{D5F63AB8-B6DE-4C3F-AE4A-263BAEFDB2AA}" destId="{C1EF44FF-8353-4975-81D2-F9AB7648DB18}" srcOrd="1" destOrd="0" presId="urn:microsoft.com/office/officeart/2005/8/layout/bProcess3"/>
    <dgm:cxn modelId="{B75080A3-EA9F-40DD-8CAE-0BCCC4A4C669}" type="presOf" srcId="{218DBE58-93B0-4BFE-8FAB-BA805BC689BB}" destId="{A16D0BA6-CB49-4349-B8C0-F0817E7106F2}" srcOrd="1" destOrd="0" presId="urn:microsoft.com/office/officeart/2005/8/layout/bProcess3"/>
    <dgm:cxn modelId="{77E3FC13-0776-437B-9A05-DDF950E19B5C}" type="presOf" srcId="{AF9EEC00-E6D4-4122-B498-F3AE248194DD}" destId="{D2F33B5C-084E-4538-A206-9BC5FA6D64AC}" srcOrd="0" destOrd="0" presId="urn:microsoft.com/office/officeart/2005/8/layout/bProcess3"/>
    <dgm:cxn modelId="{15D6A571-1239-4B48-B17D-DA2DAD127DB6}" type="presOf" srcId="{71BA886F-C444-457A-9D33-D9328BB973A2}" destId="{B67221A8-0C9D-45C0-9414-7AEB42336004}" srcOrd="0" destOrd="0" presId="urn:microsoft.com/office/officeart/2005/8/layout/bProcess3"/>
    <dgm:cxn modelId="{84AFC3F2-3659-4EC6-A485-207F068967A8}" type="presOf" srcId="{71BA886F-C444-457A-9D33-D9328BB973A2}" destId="{0BD515A4-6244-4982-B065-5BBFAC0A7351}" srcOrd="1" destOrd="0" presId="urn:microsoft.com/office/officeart/2005/8/layout/bProcess3"/>
    <dgm:cxn modelId="{FEB0CD75-DA2F-48C4-AB3B-3CBFCFF7404D}" type="presOf" srcId="{011DED2A-7793-4396-B62A-8528E10F7881}" destId="{BCFCB422-4B08-4CD5-A4BD-21234CFAF165}" srcOrd="1" destOrd="0" presId="urn:microsoft.com/office/officeart/2005/8/layout/bProcess3"/>
    <dgm:cxn modelId="{933BF3D5-7C53-41C0-AFAE-BE644C28CB40}" srcId="{42D5C69A-A13B-470B-B59E-9E21026280EA}" destId="{66F6218D-4F56-480F-A012-39356E3EC13C}" srcOrd="1" destOrd="0" parTransId="{EE680BCE-CA62-41CE-87A6-6019BF1A209F}" sibTransId="{C64556B6-4C92-46C0-BAD8-72D9A43EA42E}"/>
    <dgm:cxn modelId="{1B75010C-52E4-4C43-A6E8-CB3EC8DEB5CA}" type="presOf" srcId="{FFD4CBD5-43E7-44A9-A4F4-C3362D8E400A}" destId="{810FBA88-0947-4BED-99FD-43CEA0597738}" srcOrd="0" destOrd="0" presId="urn:microsoft.com/office/officeart/2005/8/layout/bProcess3"/>
    <dgm:cxn modelId="{A1164144-9131-4EC4-9A34-5577C9CC6FC4}" type="presOf" srcId="{011DED2A-7793-4396-B62A-8528E10F7881}" destId="{5856688D-AEBE-4907-8B61-C70778ECE5F9}" srcOrd="0" destOrd="0" presId="urn:microsoft.com/office/officeart/2005/8/layout/bProcess3"/>
    <dgm:cxn modelId="{1C4D963A-F024-4621-BE4A-04B45CAD2984}" type="presOf" srcId="{21C9C5D4-6904-4EB7-9527-400802904195}" destId="{CD9EBD78-0FAB-4723-85B1-FF8030DDA4E0}" srcOrd="0" destOrd="0" presId="urn:microsoft.com/office/officeart/2005/8/layout/bProcess3"/>
    <dgm:cxn modelId="{218EE47D-FC5D-4035-B1F7-C50FC0165EB6}" type="presOf" srcId="{D63AB1A2-335A-44DE-9633-97A491C4F786}" destId="{15C6D2B7-62DE-4143-B293-5E180066526D}" srcOrd="1" destOrd="0" presId="urn:microsoft.com/office/officeart/2005/8/layout/bProcess3"/>
    <dgm:cxn modelId="{1FE7DB50-D8E7-4BF7-961E-325A669D4FF1}" srcId="{42D5C69A-A13B-470B-B59E-9E21026280EA}" destId="{FFD4CBD5-43E7-44A9-A4F4-C3362D8E400A}" srcOrd="6" destOrd="0" parTransId="{284A06A2-3BC6-4297-BB2F-C9E063ABE1CC}" sibTransId="{D63AB1A2-335A-44DE-9633-97A491C4F786}"/>
    <dgm:cxn modelId="{0681D333-CA29-488D-81D0-8786974BA7A5}" type="presOf" srcId="{D55F8FE8-4BC2-419B-A20E-F4FE9B8FE8D5}" destId="{D8D749C9-5AF4-446E-813A-58496965EC0C}" srcOrd="1" destOrd="0" presId="urn:microsoft.com/office/officeart/2005/8/layout/bProcess3"/>
    <dgm:cxn modelId="{EB651CBD-D6B5-4C89-ACE6-F97D4A62E8CE}" srcId="{42D5C69A-A13B-470B-B59E-9E21026280EA}" destId="{5DC67BEF-6F29-47F0-BDDA-93CABF6B5DBE}" srcOrd="8" destOrd="0" parTransId="{4F7355CA-0E2E-44E6-AE92-A3A36B614CA0}" sibTransId="{811E6436-5A2E-4AEA-8BF8-FAD8D8F944C4}"/>
    <dgm:cxn modelId="{FDD338EF-70BA-4F5B-9BF5-BBD77702AC2E}" type="presOf" srcId="{31FEAB39-7BBB-4847-BDAD-4B729C393DF0}" destId="{DF031459-61E0-42D4-B1ED-784F11410640}" srcOrd="0" destOrd="0" presId="urn:microsoft.com/office/officeart/2005/8/layout/bProcess3"/>
    <dgm:cxn modelId="{8EAF5B1F-3A83-4F3D-AF98-2BC362BC44A7}" type="presOf" srcId="{05750784-B6D6-4355-997D-5CED8B71B535}" destId="{241AD019-CC29-40F0-8E7A-39F27B9201B3}" srcOrd="0" destOrd="0" presId="urn:microsoft.com/office/officeart/2005/8/layout/bProcess3"/>
    <dgm:cxn modelId="{F36B7007-610F-43BC-9946-7C3F858C39E4}" type="presOf" srcId="{C64556B6-4C92-46C0-BAD8-72D9A43EA42E}" destId="{A9197F4D-B269-4A29-B8FD-5B65F87E638E}" srcOrd="1" destOrd="0" presId="urn:microsoft.com/office/officeart/2005/8/layout/bProcess3"/>
    <dgm:cxn modelId="{445BDD53-D9B6-4CDF-818A-F15EC0DB9B53}" type="presParOf" srcId="{A7BD8876-3F21-4F33-8319-067A64CC2A64}" destId="{241AD019-CC29-40F0-8E7A-39F27B9201B3}" srcOrd="0" destOrd="0" presId="urn:microsoft.com/office/officeart/2005/8/layout/bProcess3"/>
    <dgm:cxn modelId="{0EA2539C-68A8-417E-B7F1-256213155A00}" type="presParOf" srcId="{A7BD8876-3F21-4F33-8319-067A64CC2A64}" destId="{47DC7033-5EFA-44A1-8CCF-110F1E608093}" srcOrd="1" destOrd="0" presId="urn:microsoft.com/office/officeart/2005/8/layout/bProcess3"/>
    <dgm:cxn modelId="{086F7F8B-7EF9-40E0-A24D-37DB9D2B157B}" type="presParOf" srcId="{47DC7033-5EFA-44A1-8CCF-110F1E608093}" destId="{A16D0BA6-CB49-4349-B8C0-F0817E7106F2}" srcOrd="0" destOrd="0" presId="urn:microsoft.com/office/officeart/2005/8/layout/bProcess3"/>
    <dgm:cxn modelId="{2BB9451A-BB16-4E27-8C69-AE25ECC8E43C}" type="presParOf" srcId="{A7BD8876-3F21-4F33-8319-067A64CC2A64}" destId="{0094EEC5-F0D1-4830-A469-281FDA4CD200}" srcOrd="2" destOrd="0" presId="urn:microsoft.com/office/officeart/2005/8/layout/bProcess3"/>
    <dgm:cxn modelId="{A6072FA9-D5ED-40D8-96B0-89D069FCE3C2}" type="presParOf" srcId="{A7BD8876-3F21-4F33-8319-067A64CC2A64}" destId="{FF194819-2BEF-4EB1-A9FE-7EBF96750E99}" srcOrd="3" destOrd="0" presId="urn:microsoft.com/office/officeart/2005/8/layout/bProcess3"/>
    <dgm:cxn modelId="{F09199CC-8D92-40E9-9923-863ADEEC28E4}" type="presParOf" srcId="{FF194819-2BEF-4EB1-A9FE-7EBF96750E99}" destId="{A9197F4D-B269-4A29-B8FD-5B65F87E638E}" srcOrd="0" destOrd="0" presId="urn:microsoft.com/office/officeart/2005/8/layout/bProcess3"/>
    <dgm:cxn modelId="{9EDB74B9-F6AE-43C9-AC0C-25793BCA3738}" type="presParOf" srcId="{A7BD8876-3F21-4F33-8319-067A64CC2A64}" destId="{CE25B7A4-C9CB-497B-A6B5-6BCC019470C6}" srcOrd="4" destOrd="0" presId="urn:microsoft.com/office/officeart/2005/8/layout/bProcess3"/>
    <dgm:cxn modelId="{661EB976-7C6A-4FC4-83A2-2200FCAE2701}" type="presParOf" srcId="{A7BD8876-3F21-4F33-8319-067A64CC2A64}" destId="{5856688D-AEBE-4907-8B61-C70778ECE5F9}" srcOrd="5" destOrd="0" presId="urn:microsoft.com/office/officeart/2005/8/layout/bProcess3"/>
    <dgm:cxn modelId="{13B118B9-C236-433F-B4F4-E50158864DC5}" type="presParOf" srcId="{5856688D-AEBE-4907-8B61-C70778ECE5F9}" destId="{BCFCB422-4B08-4CD5-A4BD-21234CFAF165}" srcOrd="0" destOrd="0" presId="urn:microsoft.com/office/officeart/2005/8/layout/bProcess3"/>
    <dgm:cxn modelId="{997B3393-2E8C-4B93-BF84-99AED61457C8}" type="presParOf" srcId="{A7BD8876-3F21-4F33-8319-067A64CC2A64}" destId="{CD9EBD78-0FAB-4723-85B1-FF8030DDA4E0}" srcOrd="6" destOrd="0" presId="urn:microsoft.com/office/officeart/2005/8/layout/bProcess3"/>
    <dgm:cxn modelId="{90F1884F-50A0-40AE-A05F-929E6D40A95F}" type="presParOf" srcId="{A7BD8876-3F21-4F33-8319-067A64CC2A64}" destId="{DD0EE39D-B211-4322-8DFD-DBC37FF6FC3E}" srcOrd="7" destOrd="0" presId="urn:microsoft.com/office/officeart/2005/8/layout/bProcess3"/>
    <dgm:cxn modelId="{A623EACD-0FB0-454D-9ABD-BAF45998E5BC}" type="presParOf" srcId="{DD0EE39D-B211-4322-8DFD-DBC37FF6FC3E}" destId="{A462FCDF-6ED0-48CC-828F-59C6E8BCFFD3}" srcOrd="0" destOrd="0" presId="urn:microsoft.com/office/officeart/2005/8/layout/bProcess3"/>
    <dgm:cxn modelId="{9B68AA29-7653-4A66-82F5-23C70926F80D}" type="presParOf" srcId="{A7BD8876-3F21-4F33-8319-067A64CC2A64}" destId="{DF031459-61E0-42D4-B1ED-784F11410640}" srcOrd="8" destOrd="0" presId="urn:microsoft.com/office/officeart/2005/8/layout/bProcess3"/>
    <dgm:cxn modelId="{2D3161AF-3BAE-496D-83AE-DA600E10F0B7}" type="presParOf" srcId="{A7BD8876-3F21-4F33-8319-067A64CC2A64}" destId="{B67221A8-0C9D-45C0-9414-7AEB42336004}" srcOrd="9" destOrd="0" presId="urn:microsoft.com/office/officeart/2005/8/layout/bProcess3"/>
    <dgm:cxn modelId="{5B2DB686-7CFF-4446-AAB8-1B0A9DF15FEE}" type="presParOf" srcId="{B67221A8-0C9D-45C0-9414-7AEB42336004}" destId="{0BD515A4-6244-4982-B065-5BBFAC0A7351}" srcOrd="0" destOrd="0" presId="urn:microsoft.com/office/officeart/2005/8/layout/bProcess3"/>
    <dgm:cxn modelId="{BAC7824F-7D0C-400A-9DB0-8ED4373A7E5F}" type="presParOf" srcId="{A7BD8876-3F21-4F33-8319-067A64CC2A64}" destId="{AB499006-0263-40DF-B8D7-A27763728E16}" srcOrd="10" destOrd="0" presId="urn:microsoft.com/office/officeart/2005/8/layout/bProcess3"/>
    <dgm:cxn modelId="{DDAF8443-76D6-4D39-9356-1DB03CA49D9C}" type="presParOf" srcId="{A7BD8876-3F21-4F33-8319-067A64CC2A64}" destId="{D814A287-5C39-4858-B01B-8A0287FF27BA}" srcOrd="11" destOrd="0" presId="urn:microsoft.com/office/officeart/2005/8/layout/bProcess3"/>
    <dgm:cxn modelId="{88C871CD-1E9A-4565-97CA-3DB8A6F7A503}" type="presParOf" srcId="{D814A287-5C39-4858-B01B-8A0287FF27BA}" destId="{D8D749C9-5AF4-446E-813A-58496965EC0C}" srcOrd="0" destOrd="0" presId="urn:microsoft.com/office/officeart/2005/8/layout/bProcess3"/>
    <dgm:cxn modelId="{93D1C76B-6EDE-4F04-B134-A8A7FD441C46}" type="presParOf" srcId="{A7BD8876-3F21-4F33-8319-067A64CC2A64}" destId="{810FBA88-0947-4BED-99FD-43CEA0597738}" srcOrd="12" destOrd="0" presId="urn:microsoft.com/office/officeart/2005/8/layout/bProcess3"/>
    <dgm:cxn modelId="{09EEF140-0085-4CCA-86E6-0BDAD84A6A89}" type="presParOf" srcId="{A7BD8876-3F21-4F33-8319-067A64CC2A64}" destId="{28B0D1DA-F030-4375-A553-05C42A36116B}" srcOrd="13" destOrd="0" presId="urn:microsoft.com/office/officeart/2005/8/layout/bProcess3"/>
    <dgm:cxn modelId="{B3B5DAE2-D384-4C00-82C1-B9B2399935A4}" type="presParOf" srcId="{28B0D1DA-F030-4375-A553-05C42A36116B}" destId="{15C6D2B7-62DE-4143-B293-5E180066526D}" srcOrd="0" destOrd="0" presId="urn:microsoft.com/office/officeart/2005/8/layout/bProcess3"/>
    <dgm:cxn modelId="{2561FDFD-173D-4442-B1CD-81A8B7204D23}" type="presParOf" srcId="{A7BD8876-3F21-4F33-8319-067A64CC2A64}" destId="{D2F33B5C-084E-4538-A206-9BC5FA6D64AC}" srcOrd="14" destOrd="0" presId="urn:microsoft.com/office/officeart/2005/8/layout/bProcess3"/>
    <dgm:cxn modelId="{94B16ADF-71B5-4CC3-ABC1-7287DFD6B8A1}" type="presParOf" srcId="{A7BD8876-3F21-4F33-8319-067A64CC2A64}" destId="{28F7D090-5EC9-485C-A8EF-6BA12497D876}" srcOrd="15" destOrd="0" presId="urn:microsoft.com/office/officeart/2005/8/layout/bProcess3"/>
    <dgm:cxn modelId="{EF3C0F96-FEA3-46D6-964D-E7AB1C54CC79}" type="presParOf" srcId="{28F7D090-5EC9-485C-A8EF-6BA12497D876}" destId="{C1EF44FF-8353-4975-81D2-F9AB7648DB18}" srcOrd="0" destOrd="0" presId="urn:microsoft.com/office/officeart/2005/8/layout/bProcess3"/>
    <dgm:cxn modelId="{F85B9A3C-6E0F-4F45-B039-EB8B216B8DB7}" type="presParOf" srcId="{A7BD8876-3F21-4F33-8319-067A64CC2A64}" destId="{4F6FEB3F-BB94-49AE-A0DE-3E1EFC6141A9}" srcOrd="1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842D2-B850-4631-9164-D75F030E45A4}">
      <dsp:nvSpPr>
        <dsp:cNvPr id="0" name=""/>
        <dsp:cNvSpPr/>
      </dsp:nvSpPr>
      <dsp:spPr>
        <a:xfrm>
          <a:off x="54" y="28304"/>
          <a:ext cx="5222378"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b="1" kern="1200" baseline="0" dirty="0" smtClean="0">
              <a:solidFill>
                <a:schemeClr val="tx1"/>
              </a:solidFill>
              <a:latin typeface="Segoe UI Light" panose="020B0502040204020203" pitchFamily="34" charset="0"/>
              <a:cs typeface="Segoe UI Light" panose="020B0502040204020203" pitchFamily="34" charset="0"/>
            </a:rPr>
            <a:t>Interpreted T-SQL Access</a:t>
          </a:r>
          <a:endParaRPr lang="en-US" sz="2300" kern="1200" dirty="0">
            <a:solidFill>
              <a:schemeClr val="tx1"/>
            </a:solidFill>
            <a:latin typeface="Segoe UI Light" panose="020B0502040204020203" pitchFamily="34" charset="0"/>
            <a:cs typeface="Segoe UI Light" panose="020B0502040204020203" pitchFamily="34" charset="0"/>
          </a:endParaRPr>
        </a:p>
      </dsp:txBody>
      <dsp:txXfrm>
        <a:off x="54" y="28304"/>
        <a:ext cx="5222378" cy="662400"/>
      </dsp:txXfrm>
    </dsp:sp>
    <dsp:sp modelId="{CFC21FE2-7EDC-4980-8EEC-3E6EFB3D38C7}">
      <dsp:nvSpPr>
        <dsp:cNvPr id="0" name=""/>
        <dsp:cNvSpPr/>
      </dsp:nvSpPr>
      <dsp:spPr>
        <a:xfrm>
          <a:off x="54" y="690704"/>
          <a:ext cx="5222378" cy="42339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solidFill>
                <a:schemeClr val="bg1"/>
              </a:solidFill>
              <a:latin typeface="Segoe UI Light" panose="020B0502040204020203" pitchFamily="34" charset="0"/>
              <a:cs typeface="Segoe UI Light" panose="020B0502040204020203" pitchFamily="34" charset="0"/>
            </a:rPr>
            <a:t>Access both memory- and disk-based tables </a:t>
          </a:r>
          <a:endParaRPr lang="en-US" sz="2600" kern="1200" dirty="0">
            <a:solidFill>
              <a:schemeClr val="bg1"/>
            </a:solidFill>
            <a:latin typeface="Segoe UI Light" panose="020B0502040204020203" pitchFamily="34" charset="0"/>
            <a:cs typeface="Segoe UI Light" panose="020B0502040204020203" pitchFamily="34" charset="0"/>
          </a:endParaRPr>
        </a:p>
        <a:p>
          <a:pPr marL="228600" lvl="1" indent="-228600" algn="l" defTabSz="1155700">
            <a:lnSpc>
              <a:spcPct val="90000"/>
            </a:lnSpc>
            <a:spcBef>
              <a:spcPct val="0"/>
            </a:spcBef>
            <a:spcAft>
              <a:spcPct val="15000"/>
            </a:spcAft>
            <a:buChar char="••"/>
          </a:pPr>
          <a:r>
            <a:rPr lang="en-US" sz="2600" kern="1200" dirty="0" smtClean="0">
              <a:solidFill>
                <a:schemeClr val="bg1"/>
              </a:solidFill>
              <a:latin typeface="Segoe UI Light" panose="020B0502040204020203" pitchFamily="34" charset="0"/>
              <a:cs typeface="Segoe UI Light" panose="020B0502040204020203" pitchFamily="34" charset="0"/>
            </a:rPr>
            <a:t>Less performant</a:t>
          </a:r>
          <a:endParaRPr lang="en-US" sz="2600" kern="1200" dirty="0">
            <a:solidFill>
              <a:schemeClr val="bg1"/>
            </a:solidFill>
            <a:latin typeface="Segoe UI Light" panose="020B0502040204020203" pitchFamily="34" charset="0"/>
            <a:cs typeface="Segoe UI Light" panose="020B0502040204020203" pitchFamily="34" charset="0"/>
          </a:endParaRPr>
        </a:p>
        <a:p>
          <a:pPr marL="228600" lvl="1" indent="-228600" algn="l" defTabSz="1155700">
            <a:lnSpc>
              <a:spcPct val="90000"/>
            </a:lnSpc>
            <a:spcBef>
              <a:spcPct val="0"/>
            </a:spcBef>
            <a:spcAft>
              <a:spcPct val="15000"/>
            </a:spcAft>
            <a:buChar char="••"/>
          </a:pPr>
          <a:r>
            <a:rPr lang="en-US" sz="2600" kern="1200" dirty="0" smtClean="0">
              <a:solidFill>
                <a:schemeClr val="bg1"/>
              </a:solidFill>
              <a:latin typeface="Segoe UI Light" panose="020B0502040204020203" pitchFamily="34" charset="0"/>
              <a:cs typeface="Segoe UI Light" panose="020B0502040204020203" pitchFamily="34" charset="0"/>
            </a:rPr>
            <a:t>Virtually full T-SQL surface</a:t>
          </a:r>
          <a:endParaRPr lang="en-US" sz="2600" kern="1200" dirty="0">
            <a:solidFill>
              <a:schemeClr val="bg1"/>
            </a:solidFill>
            <a:latin typeface="Segoe UI Light" panose="020B0502040204020203" pitchFamily="34" charset="0"/>
            <a:cs typeface="Segoe UI Light" panose="020B0502040204020203" pitchFamily="34" charset="0"/>
          </a:endParaRPr>
        </a:p>
        <a:p>
          <a:pPr marL="228600" lvl="1" indent="-228600" algn="l" defTabSz="1155700">
            <a:lnSpc>
              <a:spcPct val="90000"/>
            </a:lnSpc>
            <a:spcBef>
              <a:spcPct val="0"/>
            </a:spcBef>
            <a:spcAft>
              <a:spcPct val="15000"/>
            </a:spcAft>
            <a:buChar char="••"/>
          </a:pPr>
          <a:r>
            <a:rPr lang="en-US" sz="2600" b="1" kern="1200" baseline="0" dirty="0" smtClean="0">
              <a:solidFill>
                <a:schemeClr val="bg1"/>
              </a:solidFill>
              <a:latin typeface="Segoe UI Light" panose="020B0502040204020203" pitchFamily="34" charset="0"/>
              <a:cs typeface="Segoe UI Light" panose="020B0502040204020203" pitchFamily="34" charset="0"/>
            </a:rPr>
            <a:t>When to use</a:t>
          </a:r>
          <a:endParaRPr lang="en-US" sz="2600" b="1" kern="1200" dirty="0">
            <a:solidFill>
              <a:schemeClr val="bg1"/>
            </a:solidFill>
            <a:latin typeface="Segoe UI Light" panose="020B0502040204020203" pitchFamily="34" charset="0"/>
            <a:cs typeface="Segoe UI Light" panose="020B0502040204020203" pitchFamily="34" charset="0"/>
          </a:endParaRPr>
        </a:p>
        <a:p>
          <a:pPr marL="457200" lvl="2" indent="-228600" algn="l" defTabSz="889000">
            <a:lnSpc>
              <a:spcPct val="90000"/>
            </a:lnSpc>
            <a:spcBef>
              <a:spcPct val="0"/>
            </a:spcBef>
            <a:spcAft>
              <a:spcPct val="15000"/>
            </a:spcAft>
            <a:buChar char="••"/>
          </a:pPr>
          <a:r>
            <a:rPr lang="en-US" sz="2000" kern="1200" dirty="0" smtClean="0">
              <a:solidFill>
                <a:schemeClr val="bg1"/>
              </a:solidFill>
              <a:latin typeface="Segoe UI Light" panose="020B0502040204020203" pitchFamily="34" charset="0"/>
              <a:cs typeface="Segoe UI Light" panose="020B0502040204020203" pitchFamily="34" charset="0"/>
            </a:rPr>
            <a:t>Ad hoc queries</a:t>
          </a:r>
          <a:endParaRPr lang="en-US" sz="2000" kern="1200" dirty="0">
            <a:solidFill>
              <a:schemeClr val="bg1"/>
            </a:solidFill>
            <a:latin typeface="Segoe UI Light" panose="020B0502040204020203" pitchFamily="34" charset="0"/>
            <a:cs typeface="Segoe UI Light" panose="020B0502040204020203" pitchFamily="34" charset="0"/>
          </a:endParaRPr>
        </a:p>
        <a:p>
          <a:pPr marL="457200" lvl="2" indent="-228600" algn="l" defTabSz="889000">
            <a:lnSpc>
              <a:spcPct val="90000"/>
            </a:lnSpc>
            <a:spcBef>
              <a:spcPct val="0"/>
            </a:spcBef>
            <a:spcAft>
              <a:spcPct val="15000"/>
            </a:spcAft>
            <a:buChar char="••"/>
          </a:pPr>
          <a:r>
            <a:rPr lang="en-US" sz="2000" kern="1200" dirty="0" smtClean="0">
              <a:solidFill>
                <a:schemeClr val="bg1"/>
              </a:solidFill>
              <a:latin typeface="Segoe UI Light" panose="020B0502040204020203" pitchFamily="34" charset="0"/>
              <a:cs typeface="Segoe UI Light" panose="020B0502040204020203" pitchFamily="34" charset="0"/>
            </a:rPr>
            <a:t>Reporting-style queries</a:t>
          </a:r>
          <a:endParaRPr lang="en-US" sz="2000" kern="1200" dirty="0">
            <a:solidFill>
              <a:schemeClr val="bg1"/>
            </a:solidFill>
            <a:latin typeface="Segoe UI Light" panose="020B0502040204020203" pitchFamily="34" charset="0"/>
            <a:cs typeface="Segoe UI Light" panose="020B0502040204020203" pitchFamily="34" charset="0"/>
          </a:endParaRPr>
        </a:p>
        <a:p>
          <a:pPr marL="457200" lvl="2" indent="-228600" algn="l" defTabSz="889000">
            <a:lnSpc>
              <a:spcPct val="90000"/>
            </a:lnSpc>
            <a:spcBef>
              <a:spcPct val="0"/>
            </a:spcBef>
            <a:spcAft>
              <a:spcPct val="15000"/>
            </a:spcAft>
            <a:buChar char="••"/>
          </a:pPr>
          <a:r>
            <a:rPr lang="en-US" sz="2000" kern="1200" dirty="0" smtClean="0">
              <a:solidFill>
                <a:schemeClr val="bg1"/>
              </a:solidFill>
              <a:latin typeface="Segoe UI Light" panose="020B0502040204020203" pitchFamily="34" charset="0"/>
              <a:cs typeface="Segoe UI Light" panose="020B0502040204020203" pitchFamily="34" charset="0"/>
            </a:rPr>
            <a:t>Speeding up app migration</a:t>
          </a:r>
          <a:endParaRPr lang="en-US" sz="2000" kern="1200" dirty="0">
            <a:solidFill>
              <a:schemeClr val="bg1"/>
            </a:solidFill>
            <a:latin typeface="Segoe UI Light" panose="020B0502040204020203" pitchFamily="34" charset="0"/>
            <a:cs typeface="Segoe UI Light" panose="020B0502040204020203" pitchFamily="34" charset="0"/>
          </a:endParaRPr>
        </a:p>
      </dsp:txBody>
      <dsp:txXfrm>
        <a:off x="54" y="690704"/>
        <a:ext cx="5222378" cy="4233990"/>
      </dsp:txXfrm>
    </dsp:sp>
    <dsp:sp modelId="{401F34ED-D613-46BF-A98E-9088B4B1538D}">
      <dsp:nvSpPr>
        <dsp:cNvPr id="0" name=""/>
        <dsp:cNvSpPr/>
      </dsp:nvSpPr>
      <dsp:spPr>
        <a:xfrm>
          <a:off x="5953566" y="28304"/>
          <a:ext cx="5222378"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b="1" kern="1200" baseline="0" smtClean="0">
              <a:solidFill>
                <a:schemeClr val="tx1"/>
              </a:solidFill>
              <a:latin typeface="Segoe UI Light" panose="020B0502040204020203" pitchFamily="34" charset="0"/>
              <a:cs typeface="Segoe UI Light" panose="020B0502040204020203" pitchFamily="34" charset="0"/>
            </a:rPr>
            <a:t>Natively Compiled Procs</a:t>
          </a:r>
          <a:endParaRPr lang="en-US" sz="2300" kern="1200">
            <a:solidFill>
              <a:schemeClr val="tx1"/>
            </a:solidFill>
            <a:latin typeface="Segoe UI Light" panose="020B0502040204020203" pitchFamily="34" charset="0"/>
            <a:cs typeface="Segoe UI Light" panose="020B0502040204020203" pitchFamily="34" charset="0"/>
          </a:endParaRPr>
        </a:p>
      </dsp:txBody>
      <dsp:txXfrm>
        <a:off x="5953566" y="28304"/>
        <a:ext cx="5222378" cy="662400"/>
      </dsp:txXfrm>
    </dsp:sp>
    <dsp:sp modelId="{40729A06-456B-4C56-850C-74E1B8E5FEA8}">
      <dsp:nvSpPr>
        <dsp:cNvPr id="0" name=""/>
        <dsp:cNvSpPr/>
      </dsp:nvSpPr>
      <dsp:spPr>
        <a:xfrm>
          <a:off x="5994405" y="690704"/>
          <a:ext cx="5140700" cy="42339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solidFill>
                <a:schemeClr val="bg1"/>
              </a:solidFill>
              <a:latin typeface="Segoe UI Light" panose="020B0502040204020203" pitchFamily="34" charset="0"/>
              <a:cs typeface="Segoe UI Light" panose="020B0502040204020203" pitchFamily="34" charset="0"/>
            </a:rPr>
            <a:t>Access only memory optimized tables</a:t>
          </a:r>
          <a:endParaRPr lang="en-US" sz="2600" kern="1200" dirty="0">
            <a:solidFill>
              <a:schemeClr val="bg1"/>
            </a:solidFill>
            <a:latin typeface="Segoe UI Light" panose="020B0502040204020203" pitchFamily="34" charset="0"/>
            <a:cs typeface="Segoe UI Light" panose="020B0502040204020203" pitchFamily="34" charset="0"/>
          </a:endParaRPr>
        </a:p>
        <a:p>
          <a:pPr marL="228600" lvl="1" indent="-228600" algn="l" defTabSz="1155700">
            <a:lnSpc>
              <a:spcPct val="90000"/>
            </a:lnSpc>
            <a:spcBef>
              <a:spcPct val="0"/>
            </a:spcBef>
            <a:spcAft>
              <a:spcPct val="15000"/>
            </a:spcAft>
            <a:buChar char="••"/>
          </a:pPr>
          <a:r>
            <a:rPr lang="en-US" sz="2600" kern="1200" dirty="0" smtClean="0">
              <a:solidFill>
                <a:schemeClr val="bg1"/>
              </a:solidFill>
              <a:latin typeface="Segoe UI Light" panose="020B0502040204020203" pitchFamily="34" charset="0"/>
              <a:cs typeface="Segoe UI Light" panose="020B0502040204020203" pitchFamily="34" charset="0"/>
            </a:rPr>
            <a:t>Maximum performance</a:t>
          </a:r>
          <a:endParaRPr lang="en-US" sz="2600" kern="1200" dirty="0">
            <a:solidFill>
              <a:schemeClr val="bg1"/>
            </a:solidFill>
            <a:latin typeface="Segoe UI Light" panose="020B0502040204020203" pitchFamily="34" charset="0"/>
            <a:cs typeface="Segoe UI Light" panose="020B0502040204020203" pitchFamily="34" charset="0"/>
          </a:endParaRPr>
        </a:p>
        <a:p>
          <a:pPr marL="228600" lvl="1" indent="-228600" algn="l" defTabSz="1155700">
            <a:lnSpc>
              <a:spcPct val="90000"/>
            </a:lnSpc>
            <a:spcBef>
              <a:spcPct val="0"/>
            </a:spcBef>
            <a:spcAft>
              <a:spcPct val="15000"/>
            </a:spcAft>
            <a:buChar char="••"/>
          </a:pPr>
          <a:r>
            <a:rPr lang="en-US" sz="2600" kern="1200" dirty="0" smtClean="0">
              <a:solidFill>
                <a:schemeClr val="bg1"/>
              </a:solidFill>
              <a:latin typeface="Segoe UI Light" panose="020B0502040204020203" pitchFamily="34" charset="0"/>
              <a:cs typeface="Segoe UI Light" panose="020B0502040204020203" pitchFamily="34" charset="0"/>
            </a:rPr>
            <a:t>Limited T-SQL surface area</a:t>
          </a:r>
          <a:endParaRPr lang="en-US" sz="2600" kern="1200" dirty="0">
            <a:solidFill>
              <a:schemeClr val="bg1"/>
            </a:solidFill>
            <a:latin typeface="Segoe UI Light" panose="020B0502040204020203" pitchFamily="34" charset="0"/>
            <a:cs typeface="Segoe UI Light" panose="020B0502040204020203" pitchFamily="34" charset="0"/>
          </a:endParaRPr>
        </a:p>
        <a:p>
          <a:pPr marL="228600" lvl="1" indent="-228600" algn="l" defTabSz="1155700">
            <a:lnSpc>
              <a:spcPct val="90000"/>
            </a:lnSpc>
            <a:spcBef>
              <a:spcPct val="0"/>
            </a:spcBef>
            <a:spcAft>
              <a:spcPct val="15000"/>
            </a:spcAft>
            <a:buChar char="••"/>
          </a:pPr>
          <a:r>
            <a:rPr lang="en-US" sz="2600" b="1" kern="1200" baseline="0" dirty="0" smtClean="0">
              <a:solidFill>
                <a:schemeClr val="bg1"/>
              </a:solidFill>
              <a:latin typeface="Segoe UI Light" panose="020B0502040204020203" pitchFamily="34" charset="0"/>
              <a:cs typeface="Segoe UI Light" panose="020B0502040204020203" pitchFamily="34" charset="0"/>
            </a:rPr>
            <a:t>When to use</a:t>
          </a:r>
          <a:endParaRPr lang="en-US" sz="2600" b="1" kern="1200" dirty="0">
            <a:solidFill>
              <a:schemeClr val="bg1"/>
            </a:solidFill>
            <a:latin typeface="Segoe UI Light" panose="020B0502040204020203" pitchFamily="34" charset="0"/>
            <a:cs typeface="Segoe UI Light" panose="020B0502040204020203" pitchFamily="34" charset="0"/>
          </a:endParaRPr>
        </a:p>
        <a:p>
          <a:pPr marL="457200" lvl="2" indent="-228600" algn="l" defTabSz="889000">
            <a:lnSpc>
              <a:spcPct val="90000"/>
            </a:lnSpc>
            <a:spcBef>
              <a:spcPct val="0"/>
            </a:spcBef>
            <a:spcAft>
              <a:spcPct val="15000"/>
            </a:spcAft>
            <a:buChar char="••"/>
          </a:pPr>
          <a:r>
            <a:rPr lang="en-US" sz="2000" kern="1200" dirty="0" smtClean="0">
              <a:solidFill>
                <a:schemeClr val="bg1"/>
              </a:solidFill>
              <a:latin typeface="Segoe UI Light" panose="020B0502040204020203" pitchFamily="34" charset="0"/>
              <a:cs typeface="Segoe UI Light" panose="020B0502040204020203" pitchFamily="34" charset="0"/>
            </a:rPr>
            <a:t>OLTP-style operations</a:t>
          </a:r>
          <a:endParaRPr lang="en-US" sz="2000" kern="1200" dirty="0">
            <a:solidFill>
              <a:schemeClr val="bg1"/>
            </a:solidFill>
            <a:latin typeface="Segoe UI Light" panose="020B0502040204020203" pitchFamily="34" charset="0"/>
            <a:cs typeface="Segoe UI Light" panose="020B0502040204020203" pitchFamily="34" charset="0"/>
          </a:endParaRPr>
        </a:p>
        <a:p>
          <a:pPr marL="457200" lvl="2" indent="-228600" algn="l" defTabSz="889000">
            <a:lnSpc>
              <a:spcPct val="90000"/>
            </a:lnSpc>
            <a:spcBef>
              <a:spcPct val="0"/>
            </a:spcBef>
            <a:spcAft>
              <a:spcPct val="15000"/>
            </a:spcAft>
            <a:buChar char="••"/>
          </a:pPr>
          <a:r>
            <a:rPr lang="en-US" sz="2000" kern="1200" dirty="0" smtClean="0">
              <a:solidFill>
                <a:schemeClr val="bg1"/>
              </a:solidFill>
              <a:latin typeface="Segoe UI Light" panose="020B0502040204020203" pitchFamily="34" charset="0"/>
              <a:cs typeface="Segoe UI Light" panose="020B0502040204020203" pitchFamily="34" charset="0"/>
            </a:rPr>
            <a:t>Optimize performance critical business logic</a:t>
          </a:r>
          <a:endParaRPr lang="en-US" sz="2000" kern="1200" dirty="0">
            <a:solidFill>
              <a:schemeClr val="bg1"/>
            </a:solidFill>
            <a:latin typeface="Segoe UI Light" panose="020B0502040204020203" pitchFamily="34" charset="0"/>
            <a:cs typeface="Segoe UI Light" panose="020B0502040204020203" pitchFamily="34" charset="0"/>
          </a:endParaRPr>
        </a:p>
        <a:p>
          <a:pPr marL="457200" lvl="2" indent="-228600" algn="l" defTabSz="889000">
            <a:lnSpc>
              <a:spcPct val="90000"/>
            </a:lnSpc>
            <a:spcBef>
              <a:spcPct val="0"/>
            </a:spcBef>
            <a:spcAft>
              <a:spcPct val="15000"/>
            </a:spcAft>
            <a:buChar char="••"/>
          </a:pPr>
          <a:r>
            <a:rPr lang="en-US" sz="2000" kern="1200" dirty="0" smtClean="0">
              <a:solidFill>
                <a:schemeClr val="bg1"/>
              </a:solidFill>
              <a:latin typeface="Segoe UI Light" panose="020B0502040204020203" pitchFamily="34" charset="0"/>
              <a:cs typeface="Segoe UI Light" panose="020B0502040204020203" pitchFamily="34" charset="0"/>
            </a:rPr>
            <a:t>More the logic embedded, better the performance improvement</a:t>
          </a:r>
          <a:endParaRPr lang="en-US" sz="2000" kern="1200" dirty="0">
            <a:solidFill>
              <a:schemeClr val="bg1"/>
            </a:solidFill>
            <a:latin typeface="Segoe UI Light" panose="020B0502040204020203" pitchFamily="34" charset="0"/>
            <a:cs typeface="Segoe UI Light" panose="020B0502040204020203" pitchFamily="34" charset="0"/>
          </a:endParaRPr>
        </a:p>
      </dsp:txBody>
      <dsp:txXfrm>
        <a:off x="5994405" y="690704"/>
        <a:ext cx="5140700" cy="4233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C7033-5EFA-44A1-8CCF-110F1E608093}">
      <dsp:nvSpPr>
        <dsp:cNvPr id="0" name=""/>
        <dsp:cNvSpPr/>
      </dsp:nvSpPr>
      <dsp:spPr>
        <a:xfrm>
          <a:off x="2639307" y="612251"/>
          <a:ext cx="473329" cy="91440"/>
        </a:xfrm>
        <a:custGeom>
          <a:avLst/>
          <a:gdLst/>
          <a:ahLst/>
          <a:cxnLst/>
          <a:rect l="0" t="0" r="0" b="0"/>
          <a:pathLst>
            <a:path>
              <a:moveTo>
                <a:pt x="0" y="45720"/>
              </a:moveTo>
              <a:lnTo>
                <a:pt x="47332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63374" y="655451"/>
        <a:ext cx="25196" cy="5039"/>
      </dsp:txXfrm>
    </dsp:sp>
    <dsp:sp modelId="{241AD019-CC29-40F0-8E7A-39F27B9201B3}">
      <dsp:nvSpPr>
        <dsp:cNvPr id="0" name=""/>
        <dsp:cNvSpPr/>
      </dsp:nvSpPr>
      <dsp:spPr>
        <a:xfrm>
          <a:off x="450109" y="672"/>
          <a:ext cx="2190998" cy="13145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baseline="0" dirty="0" smtClean="0"/>
            <a:t>Establish </a:t>
          </a:r>
          <a:r>
            <a:rPr lang="en-US" sz="2100" kern="1200" baseline="0" dirty="0" err="1" smtClean="0"/>
            <a:t>perf</a:t>
          </a:r>
          <a:r>
            <a:rPr lang="en-US" sz="2100" kern="1200" baseline="0" dirty="0" smtClean="0"/>
            <a:t> baseline</a:t>
          </a:r>
          <a:endParaRPr lang="en-US" sz="2100" kern="1200" dirty="0"/>
        </a:p>
      </dsp:txBody>
      <dsp:txXfrm>
        <a:off x="450109" y="672"/>
        <a:ext cx="2190998" cy="1314598"/>
      </dsp:txXfrm>
    </dsp:sp>
    <dsp:sp modelId="{FF194819-2BEF-4EB1-A9FE-7EBF96750E99}">
      <dsp:nvSpPr>
        <dsp:cNvPr id="0" name=""/>
        <dsp:cNvSpPr/>
      </dsp:nvSpPr>
      <dsp:spPr>
        <a:xfrm>
          <a:off x="5334235" y="612251"/>
          <a:ext cx="473329" cy="91440"/>
        </a:xfrm>
        <a:custGeom>
          <a:avLst/>
          <a:gdLst/>
          <a:ahLst/>
          <a:cxnLst/>
          <a:rect l="0" t="0" r="0" b="0"/>
          <a:pathLst>
            <a:path>
              <a:moveTo>
                <a:pt x="0" y="45720"/>
              </a:moveTo>
              <a:lnTo>
                <a:pt x="47332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58301" y="655451"/>
        <a:ext cx="25196" cy="5039"/>
      </dsp:txXfrm>
    </dsp:sp>
    <dsp:sp modelId="{0094EEC5-F0D1-4830-A469-281FDA4CD200}">
      <dsp:nvSpPr>
        <dsp:cNvPr id="0" name=""/>
        <dsp:cNvSpPr/>
      </dsp:nvSpPr>
      <dsp:spPr>
        <a:xfrm>
          <a:off x="3145037" y="672"/>
          <a:ext cx="2190998" cy="13145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Setup data collection (MDW)</a:t>
          </a:r>
          <a:endParaRPr lang="en-US" sz="2100" kern="1200" dirty="0"/>
        </a:p>
      </dsp:txBody>
      <dsp:txXfrm>
        <a:off x="3145037" y="672"/>
        <a:ext cx="2190998" cy="1314598"/>
      </dsp:txXfrm>
    </dsp:sp>
    <dsp:sp modelId="{5856688D-AEBE-4907-8B61-C70778ECE5F9}">
      <dsp:nvSpPr>
        <dsp:cNvPr id="0" name=""/>
        <dsp:cNvSpPr/>
      </dsp:nvSpPr>
      <dsp:spPr>
        <a:xfrm>
          <a:off x="8029162" y="612251"/>
          <a:ext cx="473329" cy="91440"/>
        </a:xfrm>
        <a:custGeom>
          <a:avLst/>
          <a:gdLst/>
          <a:ahLst/>
          <a:cxnLst/>
          <a:rect l="0" t="0" r="0" b="0"/>
          <a:pathLst>
            <a:path>
              <a:moveTo>
                <a:pt x="0" y="45720"/>
              </a:moveTo>
              <a:lnTo>
                <a:pt x="47332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253229" y="655451"/>
        <a:ext cx="25196" cy="5039"/>
      </dsp:txXfrm>
    </dsp:sp>
    <dsp:sp modelId="{CE25B7A4-C9CB-497B-A6B5-6BCC019470C6}">
      <dsp:nvSpPr>
        <dsp:cNvPr id="0" name=""/>
        <dsp:cNvSpPr/>
      </dsp:nvSpPr>
      <dsp:spPr>
        <a:xfrm>
          <a:off x="5839964" y="672"/>
          <a:ext cx="2190998" cy="13145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Configure data collection</a:t>
          </a:r>
          <a:endParaRPr lang="en-US" sz="2100" kern="1200" dirty="0"/>
        </a:p>
      </dsp:txBody>
      <dsp:txXfrm>
        <a:off x="5839964" y="672"/>
        <a:ext cx="2190998" cy="1314598"/>
      </dsp:txXfrm>
    </dsp:sp>
    <dsp:sp modelId="{DD0EE39D-B211-4322-8DFD-DBC37FF6FC3E}">
      <dsp:nvSpPr>
        <dsp:cNvPr id="0" name=""/>
        <dsp:cNvSpPr/>
      </dsp:nvSpPr>
      <dsp:spPr>
        <a:xfrm>
          <a:off x="1545608" y="1313471"/>
          <a:ext cx="8084782" cy="473329"/>
        </a:xfrm>
        <a:custGeom>
          <a:avLst/>
          <a:gdLst/>
          <a:ahLst/>
          <a:cxnLst/>
          <a:rect l="0" t="0" r="0" b="0"/>
          <a:pathLst>
            <a:path>
              <a:moveTo>
                <a:pt x="8084782" y="0"/>
              </a:moveTo>
              <a:lnTo>
                <a:pt x="8084782" y="253764"/>
              </a:lnTo>
              <a:lnTo>
                <a:pt x="0" y="253764"/>
              </a:lnTo>
              <a:lnTo>
                <a:pt x="0" y="47332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85488" y="1547616"/>
        <a:ext cx="405023" cy="5039"/>
      </dsp:txXfrm>
    </dsp:sp>
    <dsp:sp modelId="{CD9EBD78-0FAB-4723-85B1-FF8030DDA4E0}">
      <dsp:nvSpPr>
        <dsp:cNvPr id="0" name=""/>
        <dsp:cNvSpPr/>
      </dsp:nvSpPr>
      <dsp:spPr>
        <a:xfrm>
          <a:off x="8534892" y="672"/>
          <a:ext cx="2190998" cy="13145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Run workload</a:t>
          </a:r>
          <a:endParaRPr lang="en-US" sz="2100" kern="1200" dirty="0"/>
        </a:p>
      </dsp:txBody>
      <dsp:txXfrm>
        <a:off x="8534892" y="672"/>
        <a:ext cx="2190998" cy="1314598"/>
      </dsp:txXfrm>
    </dsp:sp>
    <dsp:sp modelId="{B67221A8-0C9D-45C0-9414-7AEB42336004}">
      <dsp:nvSpPr>
        <dsp:cNvPr id="0" name=""/>
        <dsp:cNvSpPr/>
      </dsp:nvSpPr>
      <dsp:spPr>
        <a:xfrm>
          <a:off x="2639307" y="2430780"/>
          <a:ext cx="473329" cy="91440"/>
        </a:xfrm>
        <a:custGeom>
          <a:avLst/>
          <a:gdLst/>
          <a:ahLst/>
          <a:cxnLst/>
          <a:rect l="0" t="0" r="0" b="0"/>
          <a:pathLst>
            <a:path>
              <a:moveTo>
                <a:pt x="0" y="45720"/>
              </a:moveTo>
              <a:lnTo>
                <a:pt x="47332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63374" y="2473980"/>
        <a:ext cx="25196" cy="5039"/>
      </dsp:txXfrm>
    </dsp:sp>
    <dsp:sp modelId="{DF031459-61E0-42D4-B1ED-784F11410640}">
      <dsp:nvSpPr>
        <dsp:cNvPr id="0" name=""/>
        <dsp:cNvSpPr/>
      </dsp:nvSpPr>
      <dsp:spPr>
        <a:xfrm>
          <a:off x="450109" y="1819200"/>
          <a:ext cx="2190998" cy="13145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Run AMR reports</a:t>
          </a:r>
          <a:endParaRPr lang="en-US" sz="2100" kern="1200" dirty="0"/>
        </a:p>
      </dsp:txBody>
      <dsp:txXfrm>
        <a:off x="450109" y="1819200"/>
        <a:ext cx="2190998" cy="1314598"/>
      </dsp:txXfrm>
    </dsp:sp>
    <dsp:sp modelId="{D814A287-5C39-4858-B01B-8A0287FF27BA}">
      <dsp:nvSpPr>
        <dsp:cNvPr id="0" name=""/>
        <dsp:cNvSpPr/>
      </dsp:nvSpPr>
      <dsp:spPr>
        <a:xfrm>
          <a:off x="5334235" y="2430780"/>
          <a:ext cx="473329" cy="91440"/>
        </a:xfrm>
        <a:custGeom>
          <a:avLst/>
          <a:gdLst/>
          <a:ahLst/>
          <a:cxnLst/>
          <a:rect l="0" t="0" r="0" b="0"/>
          <a:pathLst>
            <a:path>
              <a:moveTo>
                <a:pt x="0" y="45720"/>
              </a:moveTo>
              <a:lnTo>
                <a:pt x="47332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58301" y="2473980"/>
        <a:ext cx="25196" cy="5039"/>
      </dsp:txXfrm>
    </dsp:sp>
    <dsp:sp modelId="{AB499006-0263-40DF-B8D7-A27763728E16}">
      <dsp:nvSpPr>
        <dsp:cNvPr id="0" name=""/>
        <dsp:cNvSpPr/>
      </dsp:nvSpPr>
      <dsp:spPr>
        <a:xfrm>
          <a:off x="3145037" y="1819200"/>
          <a:ext cx="2190998" cy="13145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Migrate tables</a:t>
          </a:r>
          <a:endParaRPr lang="en-US" sz="2100" kern="1200" dirty="0"/>
        </a:p>
      </dsp:txBody>
      <dsp:txXfrm>
        <a:off x="3145037" y="1819200"/>
        <a:ext cx="2190998" cy="1314598"/>
      </dsp:txXfrm>
    </dsp:sp>
    <dsp:sp modelId="{28B0D1DA-F030-4375-A553-05C42A36116B}">
      <dsp:nvSpPr>
        <dsp:cNvPr id="0" name=""/>
        <dsp:cNvSpPr/>
      </dsp:nvSpPr>
      <dsp:spPr>
        <a:xfrm>
          <a:off x="8029162" y="2430780"/>
          <a:ext cx="473329" cy="91440"/>
        </a:xfrm>
        <a:custGeom>
          <a:avLst/>
          <a:gdLst/>
          <a:ahLst/>
          <a:cxnLst/>
          <a:rect l="0" t="0" r="0" b="0"/>
          <a:pathLst>
            <a:path>
              <a:moveTo>
                <a:pt x="0" y="45720"/>
              </a:moveTo>
              <a:lnTo>
                <a:pt x="47332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253229" y="2473980"/>
        <a:ext cx="25196" cy="5039"/>
      </dsp:txXfrm>
    </dsp:sp>
    <dsp:sp modelId="{810FBA88-0947-4BED-99FD-43CEA0597738}">
      <dsp:nvSpPr>
        <dsp:cNvPr id="0" name=""/>
        <dsp:cNvSpPr/>
      </dsp:nvSpPr>
      <dsp:spPr>
        <a:xfrm>
          <a:off x="5839964" y="1819200"/>
          <a:ext cx="2190998" cy="13145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Migrate stored procedures</a:t>
          </a:r>
          <a:endParaRPr lang="en-US" sz="2100" kern="1200" dirty="0"/>
        </a:p>
      </dsp:txBody>
      <dsp:txXfrm>
        <a:off x="5839964" y="1819200"/>
        <a:ext cx="2190998" cy="1314598"/>
      </dsp:txXfrm>
    </dsp:sp>
    <dsp:sp modelId="{28F7D090-5EC9-485C-A8EF-6BA12497D876}">
      <dsp:nvSpPr>
        <dsp:cNvPr id="0" name=""/>
        <dsp:cNvSpPr/>
      </dsp:nvSpPr>
      <dsp:spPr>
        <a:xfrm>
          <a:off x="1545608" y="3131999"/>
          <a:ext cx="8084782" cy="473329"/>
        </a:xfrm>
        <a:custGeom>
          <a:avLst/>
          <a:gdLst/>
          <a:ahLst/>
          <a:cxnLst/>
          <a:rect l="0" t="0" r="0" b="0"/>
          <a:pathLst>
            <a:path>
              <a:moveTo>
                <a:pt x="8084782" y="0"/>
              </a:moveTo>
              <a:lnTo>
                <a:pt x="8084782" y="253764"/>
              </a:lnTo>
              <a:lnTo>
                <a:pt x="0" y="253764"/>
              </a:lnTo>
              <a:lnTo>
                <a:pt x="0" y="47332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85488" y="3366144"/>
        <a:ext cx="405023" cy="5039"/>
      </dsp:txXfrm>
    </dsp:sp>
    <dsp:sp modelId="{D2F33B5C-084E-4538-A206-9BC5FA6D64AC}">
      <dsp:nvSpPr>
        <dsp:cNvPr id="0" name=""/>
        <dsp:cNvSpPr/>
      </dsp:nvSpPr>
      <dsp:spPr>
        <a:xfrm>
          <a:off x="8534892" y="1819200"/>
          <a:ext cx="2190998" cy="13145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Collect </a:t>
          </a:r>
          <a:r>
            <a:rPr lang="en-US" sz="2100" kern="1200" dirty="0" err="1" smtClean="0"/>
            <a:t>perf</a:t>
          </a:r>
          <a:r>
            <a:rPr lang="en-US" sz="2100" kern="1200" dirty="0" smtClean="0"/>
            <a:t> data</a:t>
          </a:r>
          <a:endParaRPr lang="en-US" sz="2100" kern="1200" dirty="0"/>
        </a:p>
      </dsp:txBody>
      <dsp:txXfrm>
        <a:off x="8534892" y="1819200"/>
        <a:ext cx="2190998" cy="1314598"/>
      </dsp:txXfrm>
    </dsp:sp>
    <dsp:sp modelId="{4F6FEB3F-BB94-49AE-A0DE-3E1EFC6141A9}">
      <dsp:nvSpPr>
        <dsp:cNvPr id="0" name=""/>
        <dsp:cNvSpPr/>
      </dsp:nvSpPr>
      <dsp:spPr>
        <a:xfrm>
          <a:off x="450109" y="3637728"/>
          <a:ext cx="2190998" cy="13145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Compare to baseline</a:t>
          </a:r>
          <a:endParaRPr lang="en-US" sz="2100" kern="1200" dirty="0"/>
        </a:p>
      </dsp:txBody>
      <dsp:txXfrm>
        <a:off x="450109" y="3637728"/>
        <a:ext cx="2190998" cy="131459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10/20/2014</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19200" y="0"/>
            <a:ext cx="4419600" cy="2486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2590800"/>
            <a:ext cx="5486400" cy="6400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Segoe UI Light"/>
        <a:ea typeface="+mn-ea"/>
        <a:cs typeface="+mn-cs"/>
      </a:defRPr>
    </a:lvl1pPr>
    <a:lvl2pPr marL="457200" algn="l" defTabSz="457200" rtl="0" eaLnBrk="1" latinLnBrk="0" hangingPunct="1">
      <a:defRPr sz="1200" kern="1200">
        <a:solidFill>
          <a:schemeClr val="tx1"/>
        </a:solidFill>
        <a:latin typeface="Segoe UI Light"/>
        <a:ea typeface="+mn-ea"/>
        <a:cs typeface="+mn-cs"/>
      </a:defRPr>
    </a:lvl2pPr>
    <a:lvl3pPr marL="914400" algn="l" defTabSz="457200" rtl="0" eaLnBrk="1" latinLnBrk="0" hangingPunct="1">
      <a:defRPr sz="1200" kern="1200">
        <a:solidFill>
          <a:schemeClr val="tx1"/>
        </a:solidFill>
        <a:latin typeface="Segoe UI Light"/>
        <a:ea typeface="+mn-ea"/>
        <a:cs typeface="+mn-cs"/>
      </a:defRPr>
    </a:lvl3pPr>
    <a:lvl4pPr marL="1371600" algn="l" defTabSz="457200" rtl="0" eaLnBrk="1" latinLnBrk="0" hangingPunct="1">
      <a:defRPr sz="1200" kern="1200">
        <a:solidFill>
          <a:schemeClr val="tx1"/>
        </a:solidFill>
        <a:latin typeface="Segoe UI Light"/>
        <a:ea typeface="+mn-ea"/>
        <a:cs typeface="+mn-cs"/>
      </a:defRPr>
    </a:lvl4pPr>
    <a:lvl5pPr marL="1828800" algn="l" defTabSz="457200" rtl="0" eaLnBrk="1" latinLnBrk="0" hangingPunct="1">
      <a:defRPr sz="1200" kern="1200">
        <a:solidFill>
          <a:schemeClr val="tx1"/>
        </a:solidFill>
        <a:latin typeface="Segoe UI 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GB"/>
          </a:p>
        </p:txBody>
      </p:sp>
    </p:spTree>
    <p:extLst>
      <p:ext uri="{BB962C8B-B14F-4D97-AF65-F5344CB8AC3E}">
        <p14:creationId xmlns:p14="http://schemas.microsoft.com/office/powerpoint/2010/main" val="130381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smtClean="0"/>
              <a:t>CONTAINS MEMORY_OPTIMIZED_DATA </a:t>
            </a:r>
          </a:p>
          <a:p>
            <a:r>
              <a:rPr lang="en-US" dirty="0" smtClean="0"/>
              <a:t>-Specifies that the filegroup stores memory optimized data in the file system.</a:t>
            </a:r>
          </a:p>
          <a:p>
            <a:pPr marL="0" indent="0">
              <a:buFontTx/>
              <a:buNone/>
            </a:pPr>
            <a:r>
              <a:rPr lang="en-US" dirty="0" smtClean="0"/>
              <a:t>-Only one MEMORY_OPTIMIZED_DATA filegroup is allowed per database. </a:t>
            </a:r>
          </a:p>
          <a:p>
            <a:pPr marL="0" indent="0">
              <a:buFontTx/>
              <a:buNone/>
            </a:pPr>
            <a:r>
              <a:rPr lang="en-US" dirty="0" smtClean="0"/>
              <a:t>-For creating memory optimized tables, the filegroup cannot be empty. There must be at least one file. The </a:t>
            </a:r>
            <a:r>
              <a:rPr lang="en-US" dirty="0" err="1" smtClean="0"/>
              <a:t>filegroup_name</a:t>
            </a:r>
            <a:r>
              <a:rPr lang="en-US" dirty="0" smtClean="0"/>
              <a:t> refers to a path. The path up to the last folder must exist, and the last folder must not exist.</a:t>
            </a:r>
          </a:p>
          <a:p>
            <a:endParaRPr lang="en-US" dirty="0" smtClean="0"/>
          </a:p>
          <a:p>
            <a:r>
              <a:rPr lang="en-US" b="1" dirty="0" smtClean="0"/>
              <a:t>'</a:t>
            </a:r>
            <a:r>
              <a:rPr lang="en-US" b="1" dirty="0" err="1" smtClean="0"/>
              <a:t>memory_optimized_data_path</a:t>
            </a:r>
            <a:r>
              <a:rPr lang="en-US" b="1" dirty="0" smtClean="0"/>
              <a:t>' </a:t>
            </a:r>
          </a:p>
          <a:p>
            <a:r>
              <a:rPr lang="en-US" dirty="0" smtClean="0"/>
              <a:t>For a memory-optimized </a:t>
            </a:r>
            <a:r>
              <a:rPr lang="en-US" dirty="0" err="1" smtClean="0"/>
              <a:t>filegroup</a:t>
            </a:r>
            <a:r>
              <a:rPr lang="en-US" dirty="0" smtClean="0"/>
              <a:t>, FILENAME refers to a path where memory-optimized data will be stored. The path up to the last folder must exist, and the last folder must not exist. For example, if you specify the path C:\MyFiles\MyData, C:\MyFiles must exist before you run ALTER DATABASE, but the </a:t>
            </a:r>
            <a:r>
              <a:rPr lang="en-US" dirty="0" err="1" smtClean="0"/>
              <a:t>MyData</a:t>
            </a:r>
            <a:r>
              <a:rPr lang="en-US" dirty="0" smtClean="0"/>
              <a:t> folder must not exist.</a:t>
            </a:r>
          </a:p>
          <a:p>
            <a:endParaRPr lang="en-US" dirty="0" smtClean="0"/>
          </a:p>
          <a:p>
            <a:r>
              <a:rPr lang="en-US" dirty="0" smtClean="0"/>
              <a:t>The </a:t>
            </a:r>
            <a:r>
              <a:rPr lang="en-US" dirty="0" err="1" smtClean="0"/>
              <a:t>filegroup</a:t>
            </a:r>
            <a:r>
              <a:rPr lang="en-US" dirty="0" smtClean="0"/>
              <a:t> and file (&lt;</a:t>
            </a:r>
            <a:r>
              <a:rPr lang="en-US" dirty="0" err="1" smtClean="0"/>
              <a:t>filespec</a:t>
            </a:r>
            <a:r>
              <a:rPr lang="en-US" dirty="0" smtClean="0"/>
              <a:t>&gt;) must be created in the same statement.</a:t>
            </a:r>
          </a:p>
          <a:p>
            <a:endParaRPr lang="en-US" dirty="0" smtClean="0"/>
          </a:p>
          <a:p>
            <a:r>
              <a:rPr lang="en-US" dirty="0" smtClean="0"/>
              <a:t>The SIZE, MAXSIZE, and FILEGROWTH properties do not apply to a memory-optimized </a:t>
            </a:r>
            <a:r>
              <a:rPr lang="en-US" dirty="0" err="1" smtClean="0"/>
              <a:t>filegroup</a:t>
            </a:r>
            <a:r>
              <a:rPr lang="en-US" dirty="0" smtClean="0"/>
              <a:t>.</a:t>
            </a:r>
          </a:p>
          <a:p>
            <a:endParaRPr lang="en-US" dirty="0" smtClean="0"/>
          </a:p>
        </p:txBody>
      </p:sp>
      <p:sp>
        <p:nvSpPr>
          <p:cNvPr id="5" name="Slide Image Placeholder 4"/>
          <p:cNvSpPr>
            <a:spLocks noGrp="1" noRot="1" noChangeAspect="1"/>
          </p:cNvSpPr>
          <p:nvPr>
            <p:ph type="sldImg"/>
          </p:nvPr>
        </p:nvSpPr>
        <p:spPr/>
      </p:sp>
      <p:sp>
        <p:nvSpPr>
          <p:cNvPr id="2" name="Footer Placeholder 1"/>
          <p:cNvSpPr>
            <a:spLocks noGrp="1"/>
          </p:cNvSpPr>
          <p:nvPr>
            <p:ph type="ftr" sz="quarter" idx="10"/>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
        <p:nvSpPr>
          <p:cNvPr id="4" name="Slide Number Placeholder 3"/>
          <p:cNvSpPr>
            <a:spLocks noGrp="1"/>
          </p:cNvSpPr>
          <p:nvPr>
            <p:ph type="sldNum" sz="quarter" idx="11"/>
          </p:nvPr>
        </p:nvSpPr>
        <p:spPr>
          <a:xfrm>
            <a:off x="5638799" y="8685213"/>
            <a:ext cx="1217613" cy="458787"/>
          </a:xfrm>
          <a:prstGeom prst="rect">
            <a:avLst/>
          </a:prstGeom>
        </p:spPr>
        <p:txBody>
          <a:bodyPr/>
          <a:lstStyle/>
          <a:p>
            <a:fld id="{4D88509A-8F78-4E70-919E-28B267E030AC}" type="slidenum">
              <a:rPr lang="en-GB" smtClean="0"/>
              <a:pPr/>
              <a:t>10</a:t>
            </a:fld>
            <a:endParaRPr lang="en-GB" dirty="0"/>
          </a:p>
        </p:txBody>
      </p:sp>
    </p:spTree>
    <p:extLst>
      <p:ext uri="{BB962C8B-B14F-4D97-AF65-F5344CB8AC3E}">
        <p14:creationId xmlns:p14="http://schemas.microsoft.com/office/powerpoint/2010/main" val="2261852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is required once the table is created, you are not allowed to create or drop index as the table is compiled into a DLL and so any changes to the table will require a drop and a recreation of the table. </a:t>
            </a:r>
          </a:p>
          <a:p>
            <a:endParaRPr lang="en-US" dirty="0" smtClean="0"/>
          </a:p>
          <a:p>
            <a:r>
              <a:rPr lang="en-US" dirty="0" smtClean="0"/>
              <a:t>There is no Clustered index for Memory optimized tables as data access patterns are totally different. We will cover data access patterns in a later module. WE</a:t>
            </a:r>
            <a:r>
              <a:rPr lang="en-US" baseline="0" dirty="0" smtClean="0"/>
              <a:t> USE A HASH INDEX THAT IS NEW IS SQL 2014 FOR IN MEMORY DATA IN 2014</a:t>
            </a:r>
            <a:endParaRPr lang="en-US" dirty="0" smtClean="0"/>
          </a:p>
          <a:p>
            <a:r>
              <a:rPr lang="en-US" dirty="0" err="1" smtClean="0"/>
              <a:t>Nullable</a:t>
            </a:r>
            <a:r>
              <a:rPr lang="en-US" dirty="0" smtClean="0"/>
              <a:t> columns in index keys are not supported with memory optimized tables.</a:t>
            </a:r>
          </a:p>
          <a:p>
            <a:r>
              <a:rPr lang="en-US" dirty="0" smtClean="0"/>
              <a:t>Character columns that require indexes have to use the BIN_2 collation. -</a:t>
            </a:r>
            <a:r>
              <a:rPr lang="en-US" baseline="0" dirty="0" smtClean="0"/>
              <a:t> to work with the natively compiled </a:t>
            </a:r>
            <a:r>
              <a:rPr lang="en-US" baseline="0" dirty="0" err="1" smtClean="0"/>
              <a:t>sp’s</a:t>
            </a:r>
            <a:r>
              <a:rPr lang="en-US" baseline="0" dirty="0" smtClean="0"/>
              <a:t>..</a:t>
            </a:r>
          </a:p>
          <a:p>
            <a:r>
              <a:rPr lang="en-US" dirty="0" smtClean="0"/>
              <a:t>Bucket count should be set to between one and two times the maximum expected number of distinct values in the index key. We will discuss this at a later point.</a:t>
            </a:r>
          </a:p>
          <a:p>
            <a:endParaRPr lang="en-US" dirty="0" smtClean="0"/>
          </a:p>
          <a:p>
            <a:r>
              <a:rPr lang="en-US" b="1" dirty="0" smtClean="0"/>
              <a:t>MEMORY_OPTIMIZED </a:t>
            </a:r>
          </a:p>
          <a:p>
            <a:r>
              <a:rPr lang="en-US" dirty="0" smtClean="0"/>
              <a:t>Indicates whether the table is memory optimized. Memory-optimized tables are in memory user tables, the schema of which is persisted on disk similar to other user tables. Memory-optimized tables can be accessed from natively compiled stored procedures.</a:t>
            </a:r>
          </a:p>
          <a:p>
            <a:endParaRPr lang="en-US" dirty="0" smtClean="0"/>
          </a:p>
          <a:p>
            <a:r>
              <a:rPr lang="en-US" b="1" dirty="0" smtClean="0"/>
              <a:t>DURABILITY </a:t>
            </a:r>
          </a:p>
          <a:p>
            <a:r>
              <a:rPr lang="en-US" dirty="0" smtClean="0"/>
              <a:t>The value of SCHEMA_AND_DATA indicates that the table is a durable, memory-optimized table. DURABILITY=SCHEMA_AND_DATA can be used with MEMORY_OPTIMIZED=OFF. SCHEMA_AND_DATA is the default value for memory-optimized tables. The value of SCHEMA_ONLY indicates that the table is non-durable. The table schema is persisted but any data updates are not persisted upon a restart of the database with Memory-optimized objects. DURABILITY=SCHEMA_ONLY is not allowed with MEMORY_OPTIMIZED=OFF.</a:t>
            </a:r>
          </a:p>
          <a:p>
            <a:endParaRPr lang="en-US" dirty="0" smtClean="0"/>
          </a:p>
          <a:p>
            <a:endParaRPr lang="en-US" dirty="0" smtClean="0"/>
          </a:p>
          <a:p>
            <a:r>
              <a:rPr lang="en-US" dirty="0" smtClean="0"/>
              <a:t>Most customers</a:t>
            </a:r>
            <a:r>
              <a:rPr lang="en-US" baseline="0" dirty="0" smtClean="0"/>
              <a:t> ask how big can an in memory table be? </a:t>
            </a:r>
          </a:p>
          <a:p>
            <a:endParaRPr lang="en-US" baseline="0" dirty="0" smtClean="0"/>
          </a:p>
          <a:p>
            <a:r>
              <a:rPr lang="en-US" baseline="0" dirty="0" smtClean="0"/>
              <a:t>Approach with SQL is not to move the whole DB – use the workload </a:t>
            </a:r>
            <a:r>
              <a:rPr lang="en-US" baseline="0" dirty="0" err="1" smtClean="0"/>
              <a:t>analyser</a:t>
            </a:r>
            <a:r>
              <a:rPr lang="en-US" baseline="0" dirty="0" smtClean="0"/>
              <a:t> and after a day or a few hours, then it will come back and say this and that table..</a:t>
            </a:r>
          </a:p>
          <a:p>
            <a:endParaRPr lang="en-US" baseline="0" dirty="0" smtClean="0"/>
          </a:p>
          <a:p>
            <a:endParaRPr lang="en-US" baseline="0" dirty="0" smtClean="0"/>
          </a:p>
          <a:p>
            <a:endParaRPr lang="en-US" dirty="0" smtClean="0"/>
          </a:p>
        </p:txBody>
      </p:sp>
      <p:sp>
        <p:nvSpPr>
          <p:cNvPr id="5" name="Slide Image Placeholder 4"/>
          <p:cNvSpPr>
            <a:spLocks noGrp="1" noRot="1" noChangeAspect="1"/>
          </p:cNvSpPr>
          <p:nvPr>
            <p:ph type="sldImg"/>
          </p:nvPr>
        </p:nvSpPr>
        <p:spPr/>
      </p:sp>
      <p:sp>
        <p:nvSpPr>
          <p:cNvPr id="2" name="Footer Placeholder 1"/>
          <p:cNvSpPr>
            <a:spLocks noGrp="1"/>
          </p:cNvSpPr>
          <p:nvPr>
            <p:ph type="ftr" sz="quarter" idx="10"/>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
        <p:nvSpPr>
          <p:cNvPr id="4" name="Slide Number Placeholder 3"/>
          <p:cNvSpPr>
            <a:spLocks noGrp="1"/>
          </p:cNvSpPr>
          <p:nvPr>
            <p:ph type="sldNum" sz="quarter" idx="11"/>
          </p:nvPr>
        </p:nvSpPr>
        <p:spPr>
          <a:xfrm>
            <a:off x="5638799" y="8685213"/>
            <a:ext cx="1217613" cy="458787"/>
          </a:xfrm>
          <a:prstGeom prst="rect">
            <a:avLst/>
          </a:prstGeom>
        </p:spPr>
        <p:txBody>
          <a:bodyPr/>
          <a:lstStyle/>
          <a:p>
            <a:fld id="{4D88509A-8F78-4E70-919E-28B267E030AC}" type="slidenum">
              <a:rPr lang="en-GB" smtClean="0"/>
              <a:pPr/>
              <a:t>11</a:t>
            </a:fld>
            <a:endParaRPr lang="en-GB" dirty="0"/>
          </a:p>
        </p:txBody>
      </p:sp>
    </p:spTree>
    <p:extLst>
      <p:ext uri="{BB962C8B-B14F-4D97-AF65-F5344CB8AC3E}">
        <p14:creationId xmlns:p14="http://schemas.microsoft.com/office/powerpoint/2010/main" val="3683531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p:sp>
      <p:sp>
        <p:nvSpPr>
          <p:cNvPr id="2" name="Footer Placeholder 1"/>
          <p:cNvSpPr>
            <a:spLocks noGrp="1"/>
          </p:cNvSpPr>
          <p:nvPr>
            <p:ph type="ftr" sz="quarter" idx="10"/>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
        <p:nvSpPr>
          <p:cNvPr id="4" name="Slide Number Placeholder 3"/>
          <p:cNvSpPr>
            <a:spLocks noGrp="1"/>
          </p:cNvSpPr>
          <p:nvPr>
            <p:ph type="sldNum" sz="quarter" idx="11"/>
          </p:nvPr>
        </p:nvSpPr>
        <p:spPr>
          <a:xfrm>
            <a:off x="5638799" y="8685213"/>
            <a:ext cx="1217613" cy="458787"/>
          </a:xfrm>
          <a:prstGeom prst="rect">
            <a:avLst/>
          </a:prstGeom>
        </p:spPr>
        <p:txBody>
          <a:bodyPr/>
          <a:lstStyle/>
          <a:p>
            <a:fld id="{4D88509A-8F78-4E70-919E-28B267E030AC}" type="slidenum">
              <a:rPr lang="en-GB" smtClean="0"/>
              <a:pPr/>
              <a:t>12</a:t>
            </a:fld>
            <a:endParaRPr lang="en-GB" dirty="0"/>
          </a:p>
        </p:txBody>
      </p:sp>
    </p:spTree>
    <p:extLst>
      <p:ext uri="{BB962C8B-B14F-4D97-AF65-F5344CB8AC3E}">
        <p14:creationId xmlns:p14="http://schemas.microsoft.com/office/powerpoint/2010/main" val="56334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GB" dirty="0"/>
          </a:p>
        </p:txBody>
      </p:sp>
      <p:sp>
        <p:nvSpPr>
          <p:cNvPr id="2" name="Footer Placeholder 1"/>
          <p:cNvSpPr>
            <a:spLocks noGrp="1"/>
          </p:cNvSpPr>
          <p:nvPr>
            <p:ph type="ftr" sz="quarter" idx="10"/>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
        <p:nvSpPr>
          <p:cNvPr id="3" name="Slide Number Placeholder 2"/>
          <p:cNvSpPr>
            <a:spLocks noGrp="1"/>
          </p:cNvSpPr>
          <p:nvPr>
            <p:ph type="sldNum" sz="quarter" idx="11"/>
          </p:nvPr>
        </p:nvSpPr>
        <p:spPr>
          <a:xfrm>
            <a:off x="5638799" y="8685213"/>
            <a:ext cx="1217613" cy="458787"/>
          </a:xfrm>
          <a:prstGeom prst="rect">
            <a:avLst/>
          </a:prstGeom>
        </p:spPr>
        <p:txBody>
          <a:bodyPr/>
          <a:lstStyle/>
          <a:p>
            <a:fld id="{4D88509A-8F78-4E70-919E-28B267E030AC}" type="slidenum">
              <a:rPr lang="en-GB" smtClean="0"/>
              <a:pPr/>
              <a:t>13</a:t>
            </a:fld>
            <a:endParaRPr lang="en-GB" dirty="0"/>
          </a:p>
        </p:txBody>
      </p:sp>
    </p:spTree>
    <p:extLst>
      <p:ext uri="{BB962C8B-B14F-4D97-AF65-F5344CB8AC3E}">
        <p14:creationId xmlns:p14="http://schemas.microsoft.com/office/powerpoint/2010/main" val="3081660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85000" lnSpcReduction="10000"/>
          </a:bodyPr>
          <a:lstStyle/>
          <a:p>
            <a:endParaRPr lang="en-US" dirty="0"/>
          </a:p>
        </p:txBody>
      </p:sp>
      <p:sp>
        <p:nvSpPr>
          <p:cNvPr id="5" name="Slide Image Placeholder 4"/>
          <p:cNvSpPr>
            <a:spLocks noGrp="1" noRot="1" noChangeAspect="1"/>
          </p:cNvSpPr>
          <p:nvPr>
            <p:ph type="sldImg"/>
          </p:nvPr>
        </p:nvSpPr>
        <p:spPr/>
      </p:sp>
      <p:sp>
        <p:nvSpPr>
          <p:cNvPr id="2" name="Footer Placeholder 1"/>
          <p:cNvSpPr>
            <a:spLocks noGrp="1"/>
          </p:cNvSpPr>
          <p:nvPr>
            <p:ph type="ftr" sz="quarter" idx="10"/>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
        <p:nvSpPr>
          <p:cNvPr id="4" name="Slide Number Placeholder 3"/>
          <p:cNvSpPr>
            <a:spLocks noGrp="1"/>
          </p:cNvSpPr>
          <p:nvPr>
            <p:ph type="sldNum" sz="quarter" idx="11"/>
          </p:nvPr>
        </p:nvSpPr>
        <p:spPr>
          <a:xfrm>
            <a:off x="5638799" y="8685213"/>
            <a:ext cx="1217613" cy="458787"/>
          </a:xfrm>
          <a:prstGeom prst="rect">
            <a:avLst/>
          </a:prstGeom>
        </p:spPr>
        <p:txBody>
          <a:bodyPr/>
          <a:lstStyle/>
          <a:p>
            <a:fld id="{4D88509A-8F78-4E70-919E-28B267E030AC}" type="slidenum">
              <a:rPr lang="en-GB" smtClean="0"/>
              <a:pPr/>
              <a:t>14</a:t>
            </a:fld>
            <a:endParaRPr lang="en-GB" dirty="0"/>
          </a:p>
        </p:txBody>
      </p:sp>
    </p:spTree>
    <p:extLst>
      <p:ext uri="{BB962C8B-B14F-4D97-AF65-F5344CB8AC3E}">
        <p14:creationId xmlns:p14="http://schemas.microsoft.com/office/powerpoint/2010/main" val="4217786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802294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20812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p:cNvSpPr>
            <a:spLocks noGrp="1" noRot="1" noChangeAspect="1"/>
          </p:cNvSpPr>
          <p:nvPr>
            <p:ph type="sldImg"/>
          </p:nvPr>
        </p:nvSpPr>
        <p:spPr/>
      </p:sp>
      <p:sp>
        <p:nvSpPr>
          <p:cNvPr id="2" name="Footer Placeholder 1"/>
          <p:cNvSpPr>
            <a:spLocks noGrp="1"/>
          </p:cNvSpPr>
          <p:nvPr>
            <p:ph type="ftr" sz="quarter" idx="10"/>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
        <p:nvSpPr>
          <p:cNvPr id="4" name="Slide Number Placeholder 3"/>
          <p:cNvSpPr>
            <a:spLocks noGrp="1"/>
          </p:cNvSpPr>
          <p:nvPr>
            <p:ph type="sldNum" sz="quarter" idx="11"/>
          </p:nvPr>
        </p:nvSpPr>
        <p:spPr>
          <a:xfrm>
            <a:off x="5638799" y="8685213"/>
            <a:ext cx="1217613" cy="458787"/>
          </a:xfrm>
          <a:prstGeom prst="rect">
            <a:avLst/>
          </a:prstGeom>
        </p:spPr>
        <p:txBody>
          <a:bodyPr/>
          <a:lstStyle/>
          <a:p>
            <a:fld id="{4D88509A-8F78-4E70-919E-28B267E030AC}" type="slidenum">
              <a:rPr lang="en-GB" smtClean="0"/>
              <a:pPr/>
              <a:t>17</a:t>
            </a:fld>
            <a:endParaRPr lang="en-GB" dirty="0"/>
          </a:p>
        </p:txBody>
      </p:sp>
    </p:spTree>
    <p:extLst>
      <p:ext uri="{BB962C8B-B14F-4D97-AF65-F5344CB8AC3E}">
        <p14:creationId xmlns:p14="http://schemas.microsoft.com/office/powerpoint/2010/main" val="364831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5" name="Slide Image Placeholder 4"/>
          <p:cNvSpPr>
            <a:spLocks noGrp="1" noRot="1" noChangeAspect="1"/>
          </p:cNvSpPr>
          <p:nvPr>
            <p:ph type="sldImg"/>
          </p:nvPr>
        </p:nvSpPr>
        <p:spPr/>
      </p:sp>
      <p:sp>
        <p:nvSpPr>
          <p:cNvPr id="2" name="Footer Placeholder 1"/>
          <p:cNvSpPr>
            <a:spLocks noGrp="1"/>
          </p:cNvSpPr>
          <p:nvPr>
            <p:ph type="ftr" sz="quarter" idx="10"/>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
        <p:nvSpPr>
          <p:cNvPr id="4" name="Slide Number Placeholder 3"/>
          <p:cNvSpPr>
            <a:spLocks noGrp="1"/>
          </p:cNvSpPr>
          <p:nvPr>
            <p:ph type="sldNum" sz="quarter" idx="11"/>
          </p:nvPr>
        </p:nvSpPr>
        <p:spPr>
          <a:xfrm>
            <a:off x="5638799" y="8685213"/>
            <a:ext cx="1217613" cy="458787"/>
          </a:xfrm>
          <a:prstGeom prst="rect">
            <a:avLst/>
          </a:prstGeom>
        </p:spPr>
        <p:txBody>
          <a:bodyPr/>
          <a:lstStyle/>
          <a:p>
            <a:fld id="{4D88509A-8F78-4E70-919E-28B267E030AC}" type="slidenum">
              <a:rPr lang="en-GB" smtClean="0"/>
              <a:pPr/>
              <a:t>18</a:t>
            </a:fld>
            <a:endParaRPr lang="en-GB" dirty="0"/>
          </a:p>
        </p:txBody>
      </p:sp>
    </p:spTree>
    <p:extLst>
      <p:ext uri="{BB962C8B-B14F-4D97-AF65-F5344CB8AC3E}">
        <p14:creationId xmlns:p14="http://schemas.microsoft.com/office/powerpoint/2010/main" val="3735467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a:xfrm>
            <a:off x="5638799" y="8685213"/>
            <a:ext cx="1217613" cy="458787"/>
          </a:xfrm>
          <a:prstGeom prst="rect">
            <a:avLst/>
          </a:prstGeom>
        </p:spPr>
        <p:txBody>
          <a:bodyPr/>
          <a:lstStyle/>
          <a:p>
            <a:fld id="{4D88509A-8F78-4E70-919E-28B267E030AC}" type="slidenum">
              <a:rPr lang="en-GB" smtClean="0"/>
              <a:pPr/>
              <a:t>19</a:t>
            </a:fld>
            <a:endParaRPr lang="en-GB" dirty="0"/>
          </a:p>
        </p:txBody>
      </p:sp>
      <p:sp>
        <p:nvSpPr>
          <p:cNvPr id="5" name="Footer Placeholder 4"/>
          <p:cNvSpPr>
            <a:spLocks noGrp="1"/>
          </p:cNvSpPr>
          <p:nvPr>
            <p:ph type="ftr" sz="quarter" idx="11"/>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Tree>
    <p:extLst>
      <p:ext uri="{BB962C8B-B14F-4D97-AF65-F5344CB8AC3E}">
        <p14:creationId xmlns:p14="http://schemas.microsoft.com/office/powerpoint/2010/main" val="2609916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a:xfrm>
            <a:off x="0" y="9443662"/>
            <a:ext cx="3556529" cy="498851"/>
          </a:xfrm>
          <a:prstGeom prst="rect">
            <a:avLst/>
          </a:prstGeom>
        </p:spPr>
        <p:txBody>
          <a:bodyPr/>
          <a:lstStyle/>
          <a:p>
            <a:r>
              <a:rPr lang="en-GB" smtClean="0">
                <a:solidFill>
                  <a:prstClr val="black"/>
                </a:solidFill>
              </a:rPr>
              <a:t>© 2014 Microsoft Corporation  Microsoft Confidential</a:t>
            </a:r>
            <a:endParaRPr lang="en-GB" dirty="0" smtClean="0">
              <a:solidFill>
                <a:prstClr val="black"/>
              </a:solidFill>
            </a:endParaRPr>
          </a:p>
        </p:txBody>
      </p:sp>
      <p:sp>
        <p:nvSpPr>
          <p:cNvPr id="5" name="Slide Number Placeholder 4"/>
          <p:cNvSpPr>
            <a:spLocks noGrp="1"/>
          </p:cNvSpPr>
          <p:nvPr>
            <p:ph type="sldNum" sz="quarter" idx="11"/>
          </p:nvPr>
        </p:nvSpPr>
        <p:spPr>
          <a:xfrm>
            <a:off x="5599641" y="9443662"/>
            <a:ext cx="1209157" cy="498851"/>
          </a:xfrm>
          <a:prstGeom prst="rect">
            <a:avLst/>
          </a:prstGeom>
        </p:spPr>
        <p:txBody>
          <a:bodyPr/>
          <a:lstStyle/>
          <a:p>
            <a:fld id="{4D88509A-8F78-4E70-919E-28B267E030AC}"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1592481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Time your DELETE and UPDATE operations will generate row versions that will eventually become stale, which means they will no longer be visible to any transaction and these stale versions will slow down scans of index structures and create unused memory that needs to be reclaimed.  The Garbage collection process is designed to clean up these stale rows. To determine which rows can be safely deleted, the system keeps track of the timestamp of the oldest active transaction running in the system, and uses this value to determine which rows are still potentially needed. Any rows that are not valid as of this point in time (that is, their end-timestamp is earlier than this time) are considered stale. Stale rows can be removed and their memory can be released back to the system. </a:t>
            </a:r>
          </a:p>
          <a:p>
            <a:endParaRPr lang="en-US" dirty="0" smtClean="0"/>
          </a:p>
          <a:p>
            <a:endParaRPr lang="en-GB" dirty="0" smtClean="0">
              <a:effectLst/>
            </a:endParaRPr>
          </a:p>
          <a:p>
            <a:r>
              <a:rPr lang="en-GB" dirty="0" smtClean="0">
                <a:effectLst/>
              </a:rPr>
              <a:t>It is the responsibility of the Garbage Collector to reclaim the memory taken by stale row versions. Memory from the stale rows is reclaimed when a client transaction commits. Following the transaction commit and before releasing the CPU, a block of stale rows in the queue are released, freeing up that memory for re-use.</a:t>
            </a:r>
          </a:p>
          <a:p>
            <a:endParaRPr lang="en-GB" dirty="0" smtClean="0">
              <a:effectLst/>
            </a:endParaRPr>
          </a:p>
          <a:p>
            <a:r>
              <a:rPr lang="en-GB" dirty="0" smtClean="0">
                <a:effectLst/>
              </a:rPr>
              <a:t>As you use a memory optimized table in production, it is recommended that you monitor its memory usage so you can make adjustments and avoid OOM (Out of Memory) situations. We will cover Garbage</a:t>
            </a:r>
            <a:r>
              <a:rPr lang="en-GB" baseline="0" dirty="0" smtClean="0">
                <a:effectLst/>
              </a:rPr>
              <a:t> collection internals in later lessons.</a:t>
            </a:r>
            <a:endParaRPr lang="en-GB" dirty="0"/>
          </a:p>
        </p:txBody>
      </p:sp>
      <p:sp>
        <p:nvSpPr>
          <p:cNvPr id="4" name="Slide Number Placeholder 3"/>
          <p:cNvSpPr>
            <a:spLocks noGrp="1"/>
          </p:cNvSpPr>
          <p:nvPr>
            <p:ph type="sldNum" sz="quarter" idx="10"/>
          </p:nvPr>
        </p:nvSpPr>
        <p:spPr>
          <a:xfrm>
            <a:off x="5638799" y="8685213"/>
            <a:ext cx="1217613" cy="458787"/>
          </a:xfrm>
          <a:prstGeom prst="rect">
            <a:avLst/>
          </a:prstGeom>
        </p:spPr>
        <p:txBody>
          <a:bodyPr/>
          <a:lstStyle/>
          <a:p>
            <a:fld id="{4D88509A-8F78-4E70-919E-28B267E030AC}" type="slidenum">
              <a:rPr lang="en-GB" smtClean="0"/>
              <a:pPr/>
              <a:t>20</a:t>
            </a:fld>
            <a:endParaRPr lang="en-GB" dirty="0"/>
          </a:p>
        </p:txBody>
      </p:sp>
      <p:sp>
        <p:nvSpPr>
          <p:cNvPr id="5" name="Footer Placeholder 4"/>
          <p:cNvSpPr>
            <a:spLocks noGrp="1"/>
          </p:cNvSpPr>
          <p:nvPr>
            <p:ph type="ftr" sz="quarter" idx="11"/>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Tree>
    <p:extLst>
      <p:ext uri="{BB962C8B-B14F-4D97-AF65-F5344CB8AC3E}">
        <p14:creationId xmlns:p14="http://schemas.microsoft.com/office/powerpoint/2010/main" val="172942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smtClean="0"/>
          </a:p>
        </p:txBody>
      </p:sp>
      <p:sp>
        <p:nvSpPr>
          <p:cNvPr id="5" name="Slide Image Placeholder 4"/>
          <p:cNvSpPr>
            <a:spLocks noGrp="1" noRot="1" noChangeAspect="1"/>
          </p:cNvSpPr>
          <p:nvPr>
            <p:ph type="sldImg"/>
          </p:nvPr>
        </p:nvSpPr>
        <p:spPr/>
      </p:sp>
      <p:sp>
        <p:nvSpPr>
          <p:cNvPr id="2" name="Footer Placeholder 1"/>
          <p:cNvSpPr>
            <a:spLocks noGrp="1"/>
          </p:cNvSpPr>
          <p:nvPr>
            <p:ph type="ftr" sz="quarter" idx="10"/>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
        <p:nvSpPr>
          <p:cNvPr id="4" name="Slide Number Placeholder 3"/>
          <p:cNvSpPr>
            <a:spLocks noGrp="1"/>
          </p:cNvSpPr>
          <p:nvPr>
            <p:ph type="sldNum" sz="quarter" idx="11"/>
          </p:nvPr>
        </p:nvSpPr>
        <p:spPr>
          <a:xfrm>
            <a:off x="5638799" y="8685213"/>
            <a:ext cx="1217613" cy="458787"/>
          </a:xfrm>
          <a:prstGeom prst="rect">
            <a:avLst/>
          </a:prstGeom>
        </p:spPr>
        <p:txBody>
          <a:bodyPr/>
          <a:lstStyle/>
          <a:p>
            <a:fld id="{4D88509A-8F78-4E70-919E-28B267E030AC}" type="slidenum">
              <a:rPr lang="en-GB" smtClean="0"/>
              <a:pPr/>
              <a:t>21</a:t>
            </a:fld>
            <a:endParaRPr lang="en-GB" dirty="0"/>
          </a:p>
        </p:txBody>
      </p:sp>
    </p:spTree>
    <p:extLst>
      <p:ext uri="{BB962C8B-B14F-4D97-AF65-F5344CB8AC3E}">
        <p14:creationId xmlns:p14="http://schemas.microsoft.com/office/powerpoint/2010/main" val="1426698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5638799" y="8685213"/>
            <a:ext cx="1217613" cy="458787"/>
          </a:xfrm>
          <a:prstGeom prst="rect">
            <a:avLst/>
          </a:prstGeom>
        </p:spPr>
        <p:txBody>
          <a:bodyPr/>
          <a:lstStyle/>
          <a:p>
            <a:fld id="{4D88509A-8F78-4E70-919E-28B267E030AC}" type="slidenum">
              <a:rPr lang="en-GB" smtClean="0"/>
              <a:pPr/>
              <a:t>22</a:t>
            </a:fld>
            <a:endParaRPr lang="en-GB" dirty="0"/>
          </a:p>
        </p:txBody>
      </p:sp>
      <p:sp>
        <p:nvSpPr>
          <p:cNvPr id="5" name="Footer Placeholder 4"/>
          <p:cNvSpPr>
            <a:spLocks noGrp="1"/>
          </p:cNvSpPr>
          <p:nvPr>
            <p:ph type="ftr" sz="quarter" idx="11"/>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Tree>
    <p:extLst>
      <p:ext uri="{BB962C8B-B14F-4D97-AF65-F5344CB8AC3E}">
        <p14:creationId xmlns:p14="http://schemas.microsoft.com/office/powerpoint/2010/main" val="2193492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a:xfrm>
            <a:off x="5638799" y="8685213"/>
            <a:ext cx="1217613" cy="458787"/>
          </a:xfrm>
          <a:prstGeom prst="rect">
            <a:avLst/>
          </a:prstGeom>
        </p:spPr>
        <p:txBody>
          <a:bodyPr/>
          <a:lstStyle/>
          <a:p>
            <a:fld id="{4D88509A-8F78-4E70-919E-28B267E030AC}" type="slidenum">
              <a:rPr lang="en-GB" smtClean="0"/>
              <a:pPr/>
              <a:t>23</a:t>
            </a:fld>
            <a:endParaRPr lang="en-GB" dirty="0"/>
          </a:p>
        </p:txBody>
      </p:sp>
      <p:sp>
        <p:nvSpPr>
          <p:cNvPr id="5" name="Footer Placeholder 4"/>
          <p:cNvSpPr>
            <a:spLocks noGrp="1"/>
          </p:cNvSpPr>
          <p:nvPr>
            <p:ph type="ftr" sz="quarter" idx="11"/>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Tree>
    <p:extLst>
      <p:ext uri="{BB962C8B-B14F-4D97-AF65-F5344CB8AC3E}">
        <p14:creationId xmlns:p14="http://schemas.microsoft.com/office/powerpoint/2010/main" val="3066029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5638799" y="8685213"/>
            <a:ext cx="1217613" cy="458787"/>
          </a:xfrm>
          <a:prstGeom prst="rect">
            <a:avLst/>
          </a:prstGeom>
        </p:spPr>
        <p:txBody>
          <a:bodyPr/>
          <a:lstStyle/>
          <a:p>
            <a:fld id="{4D88509A-8F78-4E70-919E-28B267E030AC}" type="slidenum">
              <a:rPr lang="en-GB" smtClean="0"/>
              <a:pPr/>
              <a:t>24</a:t>
            </a:fld>
            <a:endParaRPr lang="en-GB" dirty="0"/>
          </a:p>
        </p:txBody>
      </p:sp>
      <p:sp>
        <p:nvSpPr>
          <p:cNvPr id="5" name="Footer Placeholder 4"/>
          <p:cNvSpPr>
            <a:spLocks noGrp="1"/>
          </p:cNvSpPr>
          <p:nvPr>
            <p:ph type="ftr" sz="quarter" idx="11"/>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Tree>
    <p:extLst>
      <p:ext uri="{BB962C8B-B14F-4D97-AF65-F5344CB8AC3E}">
        <p14:creationId xmlns:p14="http://schemas.microsoft.com/office/powerpoint/2010/main" val="1892983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56395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GB" sz="1200" kern="1200" dirty="0">
              <a:solidFill>
                <a:schemeClr val="tx1"/>
              </a:solidFill>
              <a:effectLst/>
              <a:latin typeface="Segoe UI Light"/>
              <a:ea typeface="+mn-ea"/>
              <a:cs typeface="+mn-cs"/>
            </a:endParaRPr>
          </a:p>
        </p:txBody>
      </p:sp>
      <p:sp>
        <p:nvSpPr>
          <p:cNvPr id="5" name="Slide Image Placeholder 4"/>
          <p:cNvSpPr>
            <a:spLocks noGrp="1" noRot="1" noChangeAspect="1"/>
          </p:cNvSpPr>
          <p:nvPr>
            <p:ph type="sldImg"/>
          </p:nvPr>
        </p:nvSpPr>
        <p:spPr/>
      </p:sp>
      <p:sp>
        <p:nvSpPr>
          <p:cNvPr id="2" name="Footer Placeholder 1"/>
          <p:cNvSpPr>
            <a:spLocks noGrp="1"/>
          </p:cNvSpPr>
          <p:nvPr>
            <p:ph type="ftr" sz="quarter" idx="10"/>
          </p:nvPr>
        </p:nvSpPr>
        <p:spPr>
          <a:xfrm>
            <a:off x="0" y="9200898"/>
            <a:ext cx="3581400" cy="486027"/>
          </a:xfrm>
          <a:prstGeom prst="rect">
            <a:avLst/>
          </a:prstGeom>
        </p:spPr>
        <p:txBody>
          <a:bodyPr/>
          <a:lstStyle/>
          <a:p>
            <a:r>
              <a:rPr lang="en-GB" smtClean="0"/>
              <a:t>© 2014 Microsoft Corporation  Microsoft Confidential</a:t>
            </a:r>
            <a:endParaRPr lang="en-GB" dirty="0" smtClean="0"/>
          </a:p>
        </p:txBody>
      </p:sp>
      <p:sp>
        <p:nvSpPr>
          <p:cNvPr id="4" name="Slide Number Placeholder 3"/>
          <p:cNvSpPr>
            <a:spLocks noGrp="1"/>
          </p:cNvSpPr>
          <p:nvPr>
            <p:ph type="sldNum" sz="quarter" idx="11"/>
          </p:nvPr>
        </p:nvSpPr>
        <p:spPr>
          <a:xfrm>
            <a:off x="5638800" y="9200898"/>
            <a:ext cx="1217613" cy="486027"/>
          </a:xfrm>
          <a:prstGeom prst="rect">
            <a:avLst/>
          </a:prstGeom>
        </p:spPr>
        <p:txBody>
          <a:bodyPr/>
          <a:lstStyle/>
          <a:p>
            <a:fld id="{4D88509A-8F78-4E70-919E-28B267E030AC}" type="slidenum">
              <a:rPr lang="en-GB" smtClean="0"/>
              <a:pPr/>
              <a:t>26</a:t>
            </a:fld>
            <a:endParaRPr lang="en-GB" dirty="0"/>
          </a:p>
        </p:txBody>
      </p:sp>
    </p:spTree>
    <p:extLst>
      <p:ext uri="{BB962C8B-B14F-4D97-AF65-F5344CB8AC3E}">
        <p14:creationId xmlns:p14="http://schemas.microsoft.com/office/powerpoint/2010/main" val="3155575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5638800" y="9200898"/>
            <a:ext cx="1217613" cy="486027"/>
          </a:xfrm>
          <a:prstGeom prst="rect">
            <a:avLst/>
          </a:prstGeom>
        </p:spPr>
        <p:txBody>
          <a:bodyPr/>
          <a:lstStyle/>
          <a:p>
            <a:fld id="{4D88509A-8F78-4E70-919E-28B267E030AC}" type="slidenum">
              <a:rPr lang="en-GB" smtClean="0"/>
              <a:pPr/>
              <a:t>27</a:t>
            </a:fld>
            <a:endParaRPr lang="en-GB"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GB" baseline="0" dirty="0" smtClean="0"/>
          </a:p>
        </p:txBody>
      </p:sp>
      <p:sp>
        <p:nvSpPr>
          <p:cNvPr id="2" name="Footer Placeholder 1"/>
          <p:cNvSpPr>
            <a:spLocks noGrp="1"/>
          </p:cNvSpPr>
          <p:nvPr>
            <p:ph type="ftr" sz="quarter" idx="11"/>
          </p:nvPr>
        </p:nvSpPr>
        <p:spPr>
          <a:xfrm>
            <a:off x="0" y="9200898"/>
            <a:ext cx="3581400" cy="486027"/>
          </a:xfrm>
          <a:prstGeom prst="rect">
            <a:avLst/>
          </a:prstGeom>
        </p:spPr>
        <p:txBody>
          <a:bodyPr/>
          <a:lstStyle/>
          <a:p>
            <a:r>
              <a:rPr lang="en-GB" smtClean="0"/>
              <a:t>© 2014 Microsoft Corporation  Microsoft Confidential</a:t>
            </a:r>
            <a:endParaRPr lang="en-GB" dirty="0" smtClean="0"/>
          </a:p>
        </p:txBody>
      </p:sp>
    </p:spTree>
    <p:extLst>
      <p:ext uri="{BB962C8B-B14F-4D97-AF65-F5344CB8AC3E}">
        <p14:creationId xmlns:p14="http://schemas.microsoft.com/office/powerpoint/2010/main" val="3330948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
        <p:nvSpPr>
          <p:cNvPr id="2" name="Footer Placeholder 1"/>
          <p:cNvSpPr>
            <a:spLocks noGrp="1"/>
          </p:cNvSpPr>
          <p:nvPr>
            <p:ph type="ftr" sz="quarter" idx="10"/>
          </p:nvPr>
        </p:nvSpPr>
        <p:spPr>
          <a:xfrm>
            <a:off x="0" y="9200898"/>
            <a:ext cx="3581400" cy="486027"/>
          </a:xfrm>
          <a:prstGeom prst="rect">
            <a:avLst/>
          </a:prstGeom>
        </p:spPr>
        <p:txBody>
          <a:bodyPr/>
          <a:lstStyle/>
          <a:p>
            <a:r>
              <a:rPr lang="en-GB" smtClean="0"/>
              <a:t>© 2014 Microsoft Corporation  Microsoft Confidential</a:t>
            </a:r>
            <a:endParaRPr lang="en-GB" dirty="0" smtClean="0"/>
          </a:p>
        </p:txBody>
      </p:sp>
      <p:sp>
        <p:nvSpPr>
          <p:cNvPr id="4" name="Slide Number Placeholder 3"/>
          <p:cNvSpPr>
            <a:spLocks noGrp="1"/>
          </p:cNvSpPr>
          <p:nvPr>
            <p:ph type="sldNum" sz="quarter" idx="11"/>
          </p:nvPr>
        </p:nvSpPr>
        <p:spPr>
          <a:xfrm>
            <a:off x="5638800" y="9200898"/>
            <a:ext cx="1217613" cy="486027"/>
          </a:xfrm>
          <a:prstGeom prst="rect">
            <a:avLst/>
          </a:prstGeom>
        </p:spPr>
        <p:txBody>
          <a:bodyPr/>
          <a:lstStyle/>
          <a:p>
            <a:fld id="{4D88509A-8F78-4E70-919E-28B267E030AC}" type="slidenum">
              <a:rPr lang="en-GB" smtClean="0"/>
              <a:pPr/>
              <a:t>28</a:t>
            </a:fld>
            <a:endParaRPr lang="en-GB" dirty="0"/>
          </a:p>
        </p:txBody>
      </p:sp>
    </p:spTree>
    <p:extLst>
      <p:ext uri="{BB962C8B-B14F-4D97-AF65-F5344CB8AC3E}">
        <p14:creationId xmlns:p14="http://schemas.microsoft.com/office/powerpoint/2010/main" val="1773330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Header Placeholder 3"/>
          <p:cNvSpPr>
            <a:spLocks noGrp="1"/>
          </p:cNvSpPr>
          <p:nvPr>
            <p:ph type="hdr" sz="quarter" idx="10"/>
          </p:nvPr>
        </p:nvSpPr>
        <p:spPr>
          <a:xfrm>
            <a:off x="0" y="0"/>
            <a:ext cx="2971801" cy="484347"/>
          </a:xfrm>
          <a:prstGeom prst="rect">
            <a:avLst/>
          </a:prstGeom>
        </p:spPr>
        <p:txBody>
          <a:bodyPr/>
          <a:lstStyle/>
          <a:p>
            <a:r>
              <a:rPr lang="en-US" smtClean="0"/>
              <a:t>TechEd 2013</a:t>
            </a:r>
            <a:endParaRPr lang="en-US" dirty="0"/>
          </a:p>
        </p:txBody>
      </p:sp>
      <p:sp>
        <p:nvSpPr>
          <p:cNvPr id="5" name="Footer Placeholder 4"/>
          <p:cNvSpPr>
            <a:spLocks noGrp="1"/>
          </p:cNvSpPr>
          <p:nvPr>
            <p:ph type="ftr" sz="quarter" idx="11"/>
          </p:nvPr>
        </p:nvSpPr>
        <p:spPr>
          <a:xfrm>
            <a:off x="0" y="9202579"/>
            <a:ext cx="5920740" cy="377099"/>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1" cy="484347"/>
          </a:xfrm>
          <a:prstGeom prst="rect">
            <a:avLst/>
          </a:prstGeom>
        </p:spPr>
        <p:txBody>
          <a:bodyPr/>
          <a:lstStyle/>
          <a:p>
            <a:fld id="{2DFDA5C7-BBAE-481E-8BF7-731156A2E2C1}" type="datetime8">
              <a:rPr lang="en-US" smtClean="0"/>
              <a:t>10/20/2014 3:04 PM</a:t>
            </a:fld>
            <a:endParaRPr lang="en-US" dirty="0"/>
          </a:p>
        </p:txBody>
      </p:sp>
      <p:sp>
        <p:nvSpPr>
          <p:cNvPr id="7" name="Slide Number Placeholder 6"/>
          <p:cNvSpPr>
            <a:spLocks noGrp="1"/>
          </p:cNvSpPr>
          <p:nvPr>
            <p:ph type="sldNum" sz="quarter" idx="13"/>
          </p:nvPr>
        </p:nvSpPr>
        <p:spPr>
          <a:xfrm>
            <a:off x="5909310" y="9200898"/>
            <a:ext cx="947103" cy="484347"/>
          </a:xfrm>
          <a:prstGeom prst="rect">
            <a:avLst/>
          </a:prstGeom>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150743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28167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5638800" y="9200898"/>
            <a:ext cx="1217613" cy="486027"/>
          </a:xfrm>
          <a:prstGeom prst="rect">
            <a:avLst/>
          </a:prstGeom>
        </p:spPr>
        <p:txBody>
          <a:bodyPr/>
          <a:lstStyle/>
          <a:p>
            <a:fld id="{675416BA-65F7-274A-AD61-D0FA78F3AA6E}" type="slidenum">
              <a:rPr lang="en-US" smtClean="0"/>
              <a:pPr/>
              <a:t>30</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GB" dirty="0"/>
          </a:p>
        </p:txBody>
      </p:sp>
      <p:sp>
        <p:nvSpPr>
          <p:cNvPr id="2" name="Footer Placeholder 1"/>
          <p:cNvSpPr>
            <a:spLocks noGrp="1"/>
          </p:cNvSpPr>
          <p:nvPr>
            <p:ph type="ftr" sz="quarter" idx="11"/>
          </p:nvPr>
        </p:nvSpPr>
        <p:spPr>
          <a:xfrm>
            <a:off x="0" y="9200898"/>
            <a:ext cx="3581400" cy="486027"/>
          </a:xfrm>
          <a:prstGeom prst="rect">
            <a:avLst/>
          </a:prstGeom>
        </p:spPr>
        <p:txBody>
          <a:bodyPr/>
          <a:lstStyle/>
          <a:p>
            <a:r>
              <a:rPr lang="en-GB" smtClean="0"/>
              <a:t>© 2014 Microsoft Corporation  Microsoft Confidential</a:t>
            </a:r>
            <a:endParaRPr lang="en-GB" dirty="0" smtClean="0"/>
          </a:p>
        </p:txBody>
      </p:sp>
    </p:spTree>
    <p:extLst>
      <p:ext uri="{BB962C8B-B14F-4D97-AF65-F5344CB8AC3E}">
        <p14:creationId xmlns:p14="http://schemas.microsoft.com/office/powerpoint/2010/main" val="475180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78375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Image Placeholder 4"/>
          <p:cNvSpPr>
            <a:spLocks noGrp="1" noRot="1" noChangeAspect="1"/>
          </p:cNvSpPr>
          <p:nvPr>
            <p:ph type="sldImg"/>
          </p:nvPr>
        </p:nvSpPr>
        <p:spPr/>
      </p:sp>
      <p:sp>
        <p:nvSpPr>
          <p:cNvPr id="2" name="Footer Placeholder 1"/>
          <p:cNvSpPr>
            <a:spLocks noGrp="1"/>
          </p:cNvSpPr>
          <p:nvPr>
            <p:ph type="ftr" sz="quarter" idx="10"/>
          </p:nvPr>
        </p:nvSpPr>
        <p:spPr>
          <a:xfrm>
            <a:off x="0" y="9200898"/>
            <a:ext cx="3581400" cy="486027"/>
          </a:xfrm>
          <a:prstGeom prst="rect">
            <a:avLst/>
          </a:prstGeom>
        </p:spPr>
        <p:txBody>
          <a:bodyPr/>
          <a:lstStyle/>
          <a:p>
            <a:r>
              <a:rPr lang="en-GB" smtClean="0"/>
              <a:t>© 2014 Microsoft Corporation  Microsoft Confidential</a:t>
            </a:r>
            <a:endParaRPr lang="en-GB" dirty="0" smtClean="0"/>
          </a:p>
        </p:txBody>
      </p:sp>
      <p:sp>
        <p:nvSpPr>
          <p:cNvPr id="4" name="Slide Number Placeholder 3"/>
          <p:cNvSpPr>
            <a:spLocks noGrp="1"/>
          </p:cNvSpPr>
          <p:nvPr>
            <p:ph type="sldNum" sz="quarter" idx="11"/>
          </p:nvPr>
        </p:nvSpPr>
        <p:spPr>
          <a:xfrm>
            <a:off x="5638800" y="9200898"/>
            <a:ext cx="1217613" cy="486027"/>
          </a:xfrm>
          <a:prstGeom prst="rect">
            <a:avLst/>
          </a:prstGeom>
        </p:spPr>
        <p:txBody>
          <a:bodyPr/>
          <a:lstStyle/>
          <a:p>
            <a:fld id="{4D88509A-8F78-4E70-919E-28B267E030AC}" type="slidenum">
              <a:rPr lang="en-GB" smtClean="0"/>
              <a:pPr/>
              <a:t>32</a:t>
            </a:fld>
            <a:endParaRPr lang="en-GB" dirty="0"/>
          </a:p>
        </p:txBody>
      </p:sp>
    </p:spTree>
    <p:extLst>
      <p:ext uri="{BB962C8B-B14F-4D97-AF65-F5344CB8AC3E}">
        <p14:creationId xmlns:p14="http://schemas.microsoft.com/office/powerpoint/2010/main" val="86028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GB" dirty="0"/>
          </a:p>
        </p:txBody>
      </p:sp>
      <p:sp>
        <p:nvSpPr>
          <p:cNvPr id="2" name="Footer Placeholder 1"/>
          <p:cNvSpPr>
            <a:spLocks noGrp="1"/>
          </p:cNvSpPr>
          <p:nvPr>
            <p:ph type="ftr" sz="quarter" idx="10"/>
          </p:nvPr>
        </p:nvSpPr>
        <p:spPr>
          <a:xfrm>
            <a:off x="0" y="9200898"/>
            <a:ext cx="3581400" cy="486027"/>
          </a:xfrm>
          <a:prstGeom prst="rect">
            <a:avLst/>
          </a:prstGeom>
        </p:spPr>
        <p:txBody>
          <a:bodyPr/>
          <a:lstStyle/>
          <a:p>
            <a:r>
              <a:rPr lang="en-GB" smtClean="0"/>
              <a:t>© 2014 Microsoft Corporation  Microsoft Confidential</a:t>
            </a:r>
            <a:endParaRPr lang="en-GB" dirty="0" smtClean="0"/>
          </a:p>
        </p:txBody>
      </p:sp>
      <p:sp>
        <p:nvSpPr>
          <p:cNvPr id="3" name="Slide Number Placeholder 2"/>
          <p:cNvSpPr>
            <a:spLocks noGrp="1"/>
          </p:cNvSpPr>
          <p:nvPr>
            <p:ph type="sldNum" sz="quarter" idx="11"/>
          </p:nvPr>
        </p:nvSpPr>
        <p:spPr>
          <a:xfrm>
            <a:off x="5638800" y="9200898"/>
            <a:ext cx="1217613" cy="486027"/>
          </a:xfrm>
          <a:prstGeom prst="rect">
            <a:avLst/>
          </a:prstGeom>
        </p:spPr>
        <p:txBody>
          <a:bodyPr/>
          <a:lstStyle/>
          <a:p>
            <a:fld id="{4D88509A-8F78-4E70-919E-28B267E030AC}" type="slidenum">
              <a:rPr lang="en-GB" smtClean="0"/>
              <a:pPr/>
              <a:t>33</a:t>
            </a:fld>
            <a:endParaRPr lang="en-GB" dirty="0"/>
          </a:p>
        </p:txBody>
      </p:sp>
    </p:spTree>
    <p:extLst>
      <p:ext uri="{BB962C8B-B14F-4D97-AF65-F5344CB8AC3E}">
        <p14:creationId xmlns:p14="http://schemas.microsoft.com/office/powerpoint/2010/main" val="4164648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88094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11361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006158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825280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GB" sz="1200" kern="1200" dirty="0">
              <a:solidFill>
                <a:schemeClr val="tx1"/>
              </a:solidFill>
              <a:effectLst/>
              <a:latin typeface="Segoe UI Light"/>
              <a:ea typeface="+mn-ea"/>
              <a:cs typeface="+mn-cs"/>
            </a:endParaRPr>
          </a:p>
        </p:txBody>
      </p:sp>
      <p:sp>
        <p:nvSpPr>
          <p:cNvPr id="2" name="Footer Placeholder 1"/>
          <p:cNvSpPr>
            <a:spLocks noGrp="1"/>
          </p:cNvSpPr>
          <p:nvPr>
            <p:ph type="ftr" sz="quarter" idx="10"/>
          </p:nvPr>
        </p:nvSpPr>
        <p:spPr>
          <a:xfrm>
            <a:off x="0" y="9364028"/>
            <a:ext cx="3581400" cy="322897"/>
          </a:xfrm>
          <a:prstGeom prst="rect">
            <a:avLst/>
          </a:prstGeom>
        </p:spPr>
        <p:txBody>
          <a:bodyPr/>
          <a:lstStyle/>
          <a:p>
            <a:r>
              <a:rPr lang="en-GB" smtClean="0"/>
              <a:t>© 2014 Microsoft Corporation  Microsoft Confidential</a:t>
            </a:r>
            <a:endParaRPr lang="en-GB" dirty="0" smtClean="0"/>
          </a:p>
        </p:txBody>
      </p:sp>
      <p:sp>
        <p:nvSpPr>
          <p:cNvPr id="3" name="Slide Number Placeholder 2"/>
          <p:cNvSpPr>
            <a:spLocks noGrp="1"/>
          </p:cNvSpPr>
          <p:nvPr>
            <p:ph type="sldNum" sz="quarter" idx="11"/>
          </p:nvPr>
        </p:nvSpPr>
        <p:spPr>
          <a:xfrm>
            <a:off x="5638800" y="9200898"/>
            <a:ext cx="1217613" cy="486027"/>
          </a:xfrm>
          <a:prstGeom prst="rect">
            <a:avLst/>
          </a:prstGeom>
        </p:spPr>
        <p:txBody>
          <a:bodyPr/>
          <a:lstStyle/>
          <a:p>
            <a:fld id="{4D88509A-8F78-4E70-919E-28B267E030AC}" type="slidenum">
              <a:rPr lang="en-GB" smtClean="0"/>
              <a:pPr/>
              <a:t>38</a:t>
            </a:fld>
            <a:endParaRPr lang="en-GB" dirty="0"/>
          </a:p>
        </p:txBody>
      </p:sp>
    </p:spTree>
    <p:extLst>
      <p:ext uri="{BB962C8B-B14F-4D97-AF65-F5344CB8AC3E}">
        <p14:creationId xmlns:p14="http://schemas.microsoft.com/office/powerpoint/2010/main" val="1018781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Autofit/>
          </a:bodyPr>
          <a:lstStyle/>
          <a:p>
            <a:endParaRPr lang="en-GB" dirty="0"/>
          </a:p>
        </p:txBody>
      </p:sp>
      <p:sp>
        <p:nvSpPr>
          <p:cNvPr id="2" name="Footer Placeholder 1"/>
          <p:cNvSpPr>
            <a:spLocks noGrp="1"/>
          </p:cNvSpPr>
          <p:nvPr>
            <p:ph type="ftr" sz="quarter" idx="10"/>
          </p:nvPr>
        </p:nvSpPr>
        <p:spPr>
          <a:xfrm>
            <a:off x="0" y="9364028"/>
            <a:ext cx="3581400" cy="322897"/>
          </a:xfrm>
          <a:prstGeom prst="rect">
            <a:avLst/>
          </a:prstGeom>
        </p:spPr>
        <p:txBody>
          <a:bodyPr/>
          <a:lstStyle/>
          <a:p>
            <a:r>
              <a:rPr lang="en-GB" smtClean="0"/>
              <a:t>© 2014 Microsoft Corporation  Microsoft Confidential</a:t>
            </a:r>
            <a:endParaRPr lang="en-GB" dirty="0" smtClean="0"/>
          </a:p>
        </p:txBody>
      </p:sp>
      <p:sp>
        <p:nvSpPr>
          <p:cNvPr id="3" name="Slide Number Placeholder 2"/>
          <p:cNvSpPr>
            <a:spLocks noGrp="1"/>
          </p:cNvSpPr>
          <p:nvPr>
            <p:ph type="sldNum" sz="quarter" idx="11"/>
          </p:nvPr>
        </p:nvSpPr>
        <p:spPr>
          <a:xfrm>
            <a:off x="5638800" y="9200898"/>
            <a:ext cx="1217613" cy="486027"/>
          </a:xfrm>
          <a:prstGeom prst="rect">
            <a:avLst/>
          </a:prstGeom>
        </p:spPr>
        <p:txBody>
          <a:bodyPr/>
          <a:lstStyle/>
          <a:p>
            <a:fld id="{4D88509A-8F78-4E70-919E-28B267E030AC}" type="slidenum">
              <a:rPr lang="en-GB" smtClean="0"/>
              <a:pPr/>
              <a:t>39</a:t>
            </a:fld>
            <a:endParaRPr lang="en-GB" dirty="0"/>
          </a:p>
        </p:txBody>
      </p:sp>
    </p:spTree>
    <p:extLst>
      <p:ext uri="{BB962C8B-B14F-4D97-AF65-F5344CB8AC3E}">
        <p14:creationId xmlns:p14="http://schemas.microsoft.com/office/powerpoint/2010/main" val="3195400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624928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GB" dirty="0" smtClean="0"/>
          </a:p>
        </p:txBody>
      </p:sp>
      <p:sp>
        <p:nvSpPr>
          <p:cNvPr id="5" name="Slide Image Placeholder 4"/>
          <p:cNvSpPr>
            <a:spLocks noGrp="1" noRot="1" noChangeAspect="1"/>
          </p:cNvSpPr>
          <p:nvPr>
            <p:ph type="sldImg"/>
          </p:nvPr>
        </p:nvSpPr>
        <p:spPr/>
      </p:sp>
      <p:sp>
        <p:nvSpPr>
          <p:cNvPr id="2" name="Footer Placeholder 1"/>
          <p:cNvSpPr>
            <a:spLocks noGrp="1"/>
          </p:cNvSpPr>
          <p:nvPr>
            <p:ph type="ftr" sz="quarter" idx="10"/>
          </p:nvPr>
        </p:nvSpPr>
        <p:spPr>
          <a:xfrm>
            <a:off x="0" y="9364028"/>
            <a:ext cx="3581400" cy="322897"/>
          </a:xfrm>
          <a:prstGeom prst="rect">
            <a:avLst/>
          </a:prstGeom>
        </p:spPr>
        <p:txBody>
          <a:bodyPr/>
          <a:lstStyle/>
          <a:p>
            <a:r>
              <a:rPr lang="en-GB" smtClean="0"/>
              <a:t>© 2014 Microsoft Corporation  Microsoft Confidential</a:t>
            </a:r>
            <a:endParaRPr lang="en-GB" dirty="0" smtClean="0"/>
          </a:p>
        </p:txBody>
      </p:sp>
      <p:sp>
        <p:nvSpPr>
          <p:cNvPr id="4" name="Slide Number Placeholder 3"/>
          <p:cNvSpPr>
            <a:spLocks noGrp="1"/>
          </p:cNvSpPr>
          <p:nvPr>
            <p:ph type="sldNum" sz="quarter" idx="11"/>
          </p:nvPr>
        </p:nvSpPr>
        <p:spPr>
          <a:xfrm>
            <a:off x="5638800" y="9200898"/>
            <a:ext cx="1217613" cy="486027"/>
          </a:xfrm>
          <a:prstGeom prst="rect">
            <a:avLst/>
          </a:prstGeom>
        </p:spPr>
        <p:txBody>
          <a:bodyPr/>
          <a:lstStyle/>
          <a:p>
            <a:fld id="{4D88509A-8F78-4E70-919E-28B267E030AC}" type="slidenum">
              <a:rPr lang="en-GB" smtClean="0"/>
              <a:pPr/>
              <a:t>40</a:t>
            </a:fld>
            <a:endParaRPr lang="en-GB" dirty="0"/>
          </a:p>
        </p:txBody>
      </p:sp>
    </p:spTree>
    <p:extLst>
      <p:ext uri="{BB962C8B-B14F-4D97-AF65-F5344CB8AC3E}">
        <p14:creationId xmlns:p14="http://schemas.microsoft.com/office/powerpoint/2010/main" val="3745774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5638800" y="9200898"/>
            <a:ext cx="1217613" cy="486027"/>
          </a:xfrm>
          <a:prstGeom prst="rect">
            <a:avLst/>
          </a:prstGeom>
        </p:spPr>
        <p:txBody>
          <a:bodyPr/>
          <a:lstStyle/>
          <a:p>
            <a:fld id="{4D88509A-8F78-4E70-919E-28B267E030AC}" type="slidenum">
              <a:rPr lang="en-GB" smtClean="0"/>
              <a:pPr/>
              <a:t>41</a:t>
            </a:fld>
            <a:endParaRPr lang="en-GB"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GB" dirty="0"/>
          </a:p>
        </p:txBody>
      </p:sp>
      <p:sp>
        <p:nvSpPr>
          <p:cNvPr id="2" name="Footer Placeholder 1"/>
          <p:cNvSpPr>
            <a:spLocks noGrp="1"/>
          </p:cNvSpPr>
          <p:nvPr>
            <p:ph type="ftr" sz="quarter" idx="11"/>
          </p:nvPr>
        </p:nvSpPr>
        <p:spPr>
          <a:xfrm>
            <a:off x="0" y="9364028"/>
            <a:ext cx="3581400" cy="322897"/>
          </a:xfrm>
          <a:prstGeom prst="rect">
            <a:avLst/>
          </a:prstGeom>
        </p:spPr>
        <p:txBody>
          <a:bodyPr/>
          <a:lstStyle/>
          <a:p>
            <a:r>
              <a:rPr lang="en-GB" smtClean="0"/>
              <a:t>© 2014 Microsoft Corporation  Microsoft Confidential</a:t>
            </a:r>
            <a:endParaRPr lang="en-GB" dirty="0" smtClean="0"/>
          </a:p>
        </p:txBody>
      </p:sp>
    </p:spTree>
    <p:extLst>
      <p:ext uri="{BB962C8B-B14F-4D97-AF65-F5344CB8AC3E}">
        <p14:creationId xmlns:p14="http://schemas.microsoft.com/office/powerpoint/2010/main" val="3475269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693969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0092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dirty="0"/>
          </a:p>
        </p:txBody>
      </p:sp>
      <p:sp>
        <p:nvSpPr>
          <p:cNvPr id="4" name="Footer Placeholder 3"/>
          <p:cNvSpPr>
            <a:spLocks noGrp="1"/>
          </p:cNvSpPr>
          <p:nvPr>
            <p:ph type="ftr" sz="quarter" idx="10"/>
          </p:nvPr>
        </p:nvSpPr>
        <p:spPr>
          <a:xfrm>
            <a:off x="1" y="10004380"/>
            <a:ext cx="3556529" cy="528470"/>
          </a:xfrm>
          <a:prstGeom prst="rect">
            <a:avLst/>
          </a:prstGeom>
        </p:spPr>
        <p:txBody>
          <a:bodyPr/>
          <a:lstStyle/>
          <a:p>
            <a:r>
              <a:rPr lang="en-GB" smtClean="0">
                <a:solidFill>
                  <a:prstClr val="black"/>
                </a:solidFill>
              </a:rPr>
              <a:t>© 2014 Microsoft Corporation  Microsoft Confidential</a:t>
            </a:r>
            <a:endParaRPr lang="en-GB" dirty="0" smtClean="0">
              <a:solidFill>
                <a:prstClr val="black"/>
              </a:solidFill>
            </a:endParaRPr>
          </a:p>
        </p:txBody>
      </p:sp>
      <p:sp>
        <p:nvSpPr>
          <p:cNvPr id="8" name="Slide Number Placeholder 7"/>
          <p:cNvSpPr>
            <a:spLocks noGrp="1"/>
          </p:cNvSpPr>
          <p:nvPr>
            <p:ph type="sldNum" sz="quarter" idx="11"/>
          </p:nvPr>
        </p:nvSpPr>
        <p:spPr>
          <a:xfrm>
            <a:off x="5599641" y="10004380"/>
            <a:ext cx="1209157" cy="528470"/>
          </a:xfrm>
          <a:prstGeom prst="rect">
            <a:avLst/>
          </a:prstGeom>
        </p:spPr>
        <p:txBody>
          <a:bodyPr/>
          <a:lstStyle/>
          <a:p>
            <a:fld id="{4D88509A-8F78-4E70-919E-28B267E030AC}"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1023637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endParaRPr lang="en-US" dirty="0"/>
          </a:p>
        </p:txBody>
      </p:sp>
      <p:sp>
        <p:nvSpPr>
          <p:cNvPr id="4" name="Footer Placeholder 3"/>
          <p:cNvSpPr>
            <a:spLocks noGrp="1"/>
          </p:cNvSpPr>
          <p:nvPr>
            <p:ph type="ftr" sz="quarter" idx="10"/>
          </p:nvPr>
        </p:nvSpPr>
        <p:spPr>
          <a:xfrm>
            <a:off x="0" y="9443662"/>
            <a:ext cx="3556529" cy="498851"/>
          </a:xfrm>
          <a:prstGeom prst="rect">
            <a:avLst/>
          </a:prstGeom>
        </p:spPr>
        <p:txBody>
          <a:bodyPr/>
          <a:lstStyle/>
          <a:p>
            <a:r>
              <a:rPr lang="en-GB" smtClean="0">
                <a:solidFill>
                  <a:prstClr val="black"/>
                </a:solidFill>
              </a:rPr>
              <a:t>© 2014 Microsoft Corporation  Microsoft Confidential</a:t>
            </a:r>
            <a:endParaRPr lang="en-GB" dirty="0" smtClean="0">
              <a:solidFill>
                <a:prstClr val="black"/>
              </a:solidFill>
            </a:endParaRPr>
          </a:p>
        </p:txBody>
      </p:sp>
      <p:sp>
        <p:nvSpPr>
          <p:cNvPr id="5" name="Slide Number Placeholder 4"/>
          <p:cNvSpPr>
            <a:spLocks noGrp="1"/>
          </p:cNvSpPr>
          <p:nvPr>
            <p:ph type="sldNum" sz="quarter" idx="11"/>
          </p:nvPr>
        </p:nvSpPr>
        <p:spPr>
          <a:xfrm>
            <a:off x="5599641" y="9443662"/>
            <a:ext cx="1209157" cy="498851"/>
          </a:xfrm>
          <a:prstGeom prst="rect">
            <a:avLst/>
          </a:prstGeom>
        </p:spPr>
        <p:txBody>
          <a:bodyPr/>
          <a:lstStyle/>
          <a:p>
            <a:fld id="{4D88509A-8F78-4E70-919E-28B267E030AC}" type="slidenum">
              <a:rPr lang="en-GB" smtClean="0">
                <a:solidFill>
                  <a:prstClr val="black"/>
                </a:solidFill>
              </a:rPr>
              <a:pPr/>
              <a:t>6</a:t>
            </a:fld>
            <a:endParaRPr lang="en-GB" dirty="0">
              <a:solidFill>
                <a:prstClr val="black"/>
              </a:solidFill>
            </a:endParaRPr>
          </a:p>
        </p:txBody>
      </p:sp>
    </p:spTree>
    <p:extLst>
      <p:ext uri="{BB962C8B-B14F-4D97-AF65-F5344CB8AC3E}">
        <p14:creationId xmlns:p14="http://schemas.microsoft.com/office/powerpoint/2010/main" val="3046315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Footer Placeholder 3"/>
          <p:cNvSpPr>
            <a:spLocks noGrp="1"/>
          </p:cNvSpPr>
          <p:nvPr>
            <p:ph type="ftr" sz="quarter" idx="10"/>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
        <p:nvSpPr>
          <p:cNvPr id="5" name="Slide Number Placeholder 4"/>
          <p:cNvSpPr>
            <a:spLocks noGrp="1"/>
          </p:cNvSpPr>
          <p:nvPr>
            <p:ph type="sldNum" sz="quarter" idx="11"/>
          </p:nvPr>
        </p:nvSpPr>
        <p:spPr>
          <a:xfrm>
            <a:off x="5638799" y="8685213"/>
            <a:ext cx="1217613" cy="458787"/>
          </a:xfrm>
          <a:prstGeom prst="rect">
            <a:avLst/>
          </a:prstGeom>
        </p:spPr>
        <p:txBody>
          <a:bodyPr/>
          <a:lstStyle/>
          <a:p>
            <a:fld id="{4D88509A-8F78-4E70-919E-28B267E030AC}" type="slidenum">
              <a:rPr lang="en-GB" smtClean="0"/>
              <a:pPr/>
              <a:t>7</a:t>
            </a:fld>
            <a:endParaRPr lang="en-GB" dirty="0"/>
          </a:p>
        </p:txBody>
      </p:sp>
    </p:spTree>
    <p:extLst>
      <p:ext uri="{BB962C8B-B14F-4D97-AF65-F5344CB8AC3E}">
        <p14:creationId xmlns:p14="http://schemas.microsoft.com/office/powerpoint/2010/main" val="2046626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Footer Placeholder 3"/>
          <p:cNvSpPr>
            <a:spLocks noGrp="1"/>
          </p:cNvSpPr>
          <p:nvPr>
            <p:ph type="ftr" sz="quarter" idx="10"/>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
        <p:nvSpPr>
          <p:cNvPr id="5" name="Slide Number Placeholder 4"/>
          <p:cNvSpPr>
            <a:spLocks noGrp="1"/>
          </p:cNvSpPr>
          <p:nvPr>
            <p:ph type="sldNum" sz="quarter" idx="11"/>
          </p:nvPr>
        </p:nvSpPr>
        <p:spPr>
          <a:xfrm>
            <a:off x="5638799" y="8685213"/>
            <a:ext cx="1217613" cy="458787"/>
          </a:xfrm>
          <a:prstGeom prst="rect">
            <a:avLst/>
          </a:prstGeom>
        </p:spPr>
        <p:txBody>
          <a:bodyPr/>
          <a:lstStyle/>
          <a:p>
            <a:fld id="{4D88509A-8F78-4E70-919E-28B267E030AC}" type="slidenum">
              <a:rPr lang="en-GB" smtClean="0"/>
              <a:pPr/>
              <a:t>8</a:t>
            </a:fld>
            <a:endParaRPr lang="en-GB" dirty="0"/>
          </a:p>
        </p:txBody>
      </p:sp>
    </p:spTree>
    <p:extLst>
      <p:ext uri="{BB962C8B-B14F-4D97-AF65-F5344CB8AC3E}">
        <p14:creationId xmlns:p14="http://schemas.microsoft.com/office/powerpoint/2010/main" val="2360041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713902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smtClean="0"/>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Tree>
    <p:extLst>
      <p:ext uri="{BB962C8B-B14F-4D97-AF65-F5344CB8AC3E}">
        <p14:creationId xmlns:p14="http://schemas.microsoft.com/office/powerpoint/2010/main" val="23417739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smtClean="0"/>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smtClean="0"/>
              <a:t>Click icon to add picture</a:t>
            </a:r>
            <a:endParaRPr lang="en-US" dirty="0"/>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Tree>
    <p:extLst>
      <p:ext uri="{BB962C8B-B14F-4D97-AF65-F5344CB8AC3E}">
        <p14:creationId xmlns:p14="http://schemas.microsoft.com/office/powerpoint/2010/main" val="36489368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smtClean="0"/>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smtClean="0"/>
              <a:t>Click icon to add picture</a:t>
            </a:r>
            <a:endParaRPr lang="en-US" dirty="0"/>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smtClean="0"/>
              <a:t>Click icon to add picture</a:t>
            </a:r>
            <a:endParaRPr lang="en-US" dirty="0"/>
          </a:p>
        </p:txBody>
      </p:sp>
    </p:spTree>
    <p:extLst>
      <p:ext uri="{BB962C8B-B14F-4D97-AF65-F5344CB8AC3E}">
        <p14:creationId xmlns:p14="http://schemas.microsoft.com/office/powerpoint/2010/main" val="13932597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10/20/2014</a:t>
            </a:fld>
            <a:endParaRPr lang="en-US" dirty="0"/>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smtClean="0"/>
              <a:t>Microsoft Confidential</a:t>
            </a:r>
            <a:endParaRPr lang="en-US" sz="800"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10/20/2014</a:t>
            </a:fld>
            <a:endParaRPr lang="en-US" dirty="0"/>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smtClean="0"/>
              <a:t>Microsoft Confidential</a:t>
            </a:r>
            <a:endParaRPr lang="en-US" sz="800"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smtClean="0"/>
              <a:t>Click icon to add picture</a:t>
            </a:r>
            <a:endParaRPr lang="en-US"/>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10/20/2014</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smtClean="0"/>
              <a:t>Microsoft Confidential</a:t>
            </a:r>
            <a:endParaRPr lang="en-US" sz="800"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10/20/2014</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smtClean="0"/>
              <a:t>Microsoft Confidential</a:t>
            </a:r>
            <a:endParaRPr lang="en-US" sz="800"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smtClean="0"/>
              <a:t>Click icon to add picture</a:t>
            </a:r>
            <a:endParaRPr lang="en-US"/>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10/20/2014</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smtClean="0"/>
              <a:t>Microsoft Confidential</a:t>
            </a:r>
            <a:endParaRPr lang="en-US" sz="800"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10/20/2014</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10/20/2014</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smtClean="0">
                <a:solidFill>
                  <a:schemeClr val="bg1"/>
                </a:solidFill>
              </a:rPr>
              <a:t>Conditions and Terms of Use</a:t>
            </a:r>
          </a:p>
          <a:p>
            <a:r>
              <a:rPr lang="en-US" sz="1500" dirty="0" smtClean="0">
                <a:solidFill>
                  <a:schemeClr val="accent1"/>
                </a:solidFill>
              </a:rPr>
              <a:t>Microsoft Confidential</a:t>
            </a:r>
          </a:p>
          <a:p>
            <a:r>
              <a:rPr lang="en-US" sz="1800" dirty="0" smtClean="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smtClean="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smtClean="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solidFill>
                <a:schemeClr val="bg1"/>
              </a:solidFill>
            </a:endParaRPr>
          </a:p>
          <a:p>
            <a:r>
              <a:rPr lang="en-US" sz="2300" b="1" dirty="0" smtClean="0">
                <a:solidFill>
                  <a:schemeClr val="bg1"/>
                </a:solidFill>
              </a:rPr>
              <a:t>Copyright and Trademarks </a:t>
            </a:r>
          </a:p>
          <a:p>
            <a:r>
              <a:rPr lang="en-US" sz="1500" dirty="0" smtClean="0">
                <a:solidFill>
                  <a:schemeClr val="accent1"/>
                </a:solidFill>
              </a:rPr>
              <a:t>© 2014 Microsoft Corporation. All rights reserved.</a:t>
            </a:r>
          </a:p>
          <a:p>
            <a:r>
              <a:rPr lang="en-US" sz="1800" dirty="0" smtClean="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smtClean="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smtClean="0">
                <a:solidFill>
                  <a:schemeClr val="bg1"/>
                </a:solidFill>
              </a:rPr>
              <a:t>For more information, see </a:t>
            </a:r>
            <a:r>
              <a:rPr lang="en-US" sz="1800" b="1" dirty="0" smtClean="0">
                <a:solidFill>
                  <a:schemeClr val="bg1"/>
                </a:solidFill>
              </a:rPr>
              <a:t>Use of Microsoft Copyrighted Content </a:t>
            </a:r>
            <a:r>
              <a:rPr lang="en-US" sz="1800" dirty="0" smtClean="0">
                <a:solidFill>
                  <a:schemeClr val="bg1"/>
                </a:solidFill>
              </a:rPr>
              <a:t>at</a:t>
            </a:r>
            <a:br>
              <a:rPr lang="en-US" sz="1800" dirty="0" smtClean="0">
                <a:solidFill>
                  <a:schemeClr val="bg1"/>
                </a:solidFill>
              </a:rPr>
            </a:br>
            <a:r>
              <a:rPr lang="en-US" sz="1800" dirty="0" smtClean="0">
                <a:solidFill>
                  <a:srgbClr val="FF0000"/>
                </a:solidFill>
                <a:hlinkClick r:id="rId2"/>
              </a:rPr>
              <a:t>http://www.microsoft.com/about/legal/permissions/</a:t>
            </a:r>
            <a:endParaRPr lang="en-US" sz="1800" dirty="0" smtClean="0">
              <a:solidFill>
                <a:srgbClr val="FF0000"/>
              </a:solidFill>
            </a:endParaRPr>
          </a:p>
          <a:p>
            <a:r>
              <a:rPr lang="en-US" sz="1800" dirty="0" smtClean="0">
                <a:solidFill>
                  <a:schemeClr val="bg1"/>
                </a:solidFill>
              </a:rPr>
              <a:t>Microsoft®, Internet Explorer®, Outlook®, </a:t>
            </a:r>
            <a:r>
              <a:rPr lang="en-US" sz="1800" dirty="0" err="1" smtClean="0">
                <a:solidFill>
                  <a:schemeClr val="bg1"/>
                </a:solidFill>
              </a:rPr>
              <a:t>OneDrive</a:t>
            </a:r>
            <a:r>
              <a:rPr lang="en-US" sz="1800" dirty="0" smtClean="0">
                <a:solidFill>
                  <a:schemeClr val="bg1"/>
                </a:solidFill>
              </a:rPr>
              <a:t>®,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endParaRPr lang="en-US" sz="1800" dirty="0">
              <a:solidFill>
                <a:schemeClr val="bg1"/>
              </a:solidFill>
            </a:endParaRPr>
          </a:p>
        </p:txBody>
      </p:sp>
    </p:spTree>
    <p:extLst>
      <p:ext uri="{BB962C8B-B14F-4D97-AF65-F5344CB8AC3E}">
        <p14:creationId xmlns:p14="http://schemas.microsoft.com/office/powerpoint/2010/main" val="210103553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10/20/2014</a:t>
            </a:fld>
            <a:endParaRPr lang="en-US" dirty="0"/>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smtClean="0"/>
              <a:t>Microsoft Confidential</a:t>
            </a:r>
            <a:endParaRPr lang="en-US" sz="800"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10/20/2014</a:t>
            </a:fld>
            <a:endParaRPr lang="en-US" dirty="0"/>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10/20/2014</a:t>
            </a:fld>
            <a:endParaRPr lang="en-US" dirty="0"/>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smtClean="0"/>
              <a:t>Click icon to add picture</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7183373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smtClean="0"/>
              <a:t>Click icon to add picture</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01618627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Tx/>
              <a:buNone/>
              <a:defRPr sz="2400" baseline="0">
                <a:solidFill>
                  <a:srgbClr val="3F3F3F"/>
                </a:solidFill>
                <a:latin typeface="Segoe UI Light" pitchFamily="34" charset="0"/>
              </a:defRPr>
            </a:lvl1pPr>
          </a:lstStyle>
          <a:p>
            <a:pPr lvl="0"/>
            <a:r>
              <a:rPr lang="en-US" dirty="0"/>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smtClean="0"/>
              <a:t>Microsoft Confidential</a:t>
            </a:r>
            <a:endParaRPr lang="en-US" sz="800" dirty="0"/>
          </a:p>
        </p:txBody>
      </p:sp>
    </p:spTree>
    <p:extLst>
      <p:ext uri="{BB962C8B-B14F-4D97-AF65-F5344CB8AC3E}">
        <p14:creationId xmlns:p14="http://schemas.microsoft.com/office/powerpoint/2010/main" val="259200845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6" y="6596390"/>
            <a:ext cx="12202636"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9408" y="5778706"/>
            <a:ext cx="3735271" cy="944643"/>
          </a:xfrm>
          <a:prstGeom prst="rect">
            <a:avLst/>
          </a:prstGeom>
        </p:spPr>
      </p:pic>
    </p:spTree>
    <p:extLst>
      <p:ext uri="{BB962C8B-B14F-4D97-AF65-F5344CB8AC3E}">
        <p14:creationId xmlns:p14="http://schemas.microsoft.com/office/powerpoint/2010/main" val="3400621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77353" y="6228344"/>
            <a:ext cx="1957326" cy="495004"/>
          </a:xfrm>
          <a:prstGeom prst="rect">
            <a:avLst/>
          </a:prstGeom>
        </p:spPr>
      </p:pic>
    </p:spTree>
    <p:extLst>
      <p:ext uri="{BB962C8B-B14F-4D97-AF65-F5344CB8AC3E}">
        <p14:creationId xmlns:p14="http://schemas.microsoft.com/office/powerpoint/2010/main" val="127756013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6" y="6596390"/>
            <a:ext cx="12202636"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©2014 Microsoft Corporation. All rights reserved. </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6058" y="5914422"/>
            <a:ext cx="3198621" cy="808926"/>
          </a:xfrm>
          <a:prstGeom prst="rect">
            <a:avLst/>
          </a:prstGeom>
        </p:spPr>
      </p:pic>
    </p:spTree>
    <p:extLst>
      <p:ext uri="{BB962C8B-B14F-4D97-AF65-F5344CB8AC3E}">
        <p14:creationId xmlns:p14="http://schemas.microsoft.com/office/powerpoint/2010/main" val="237929667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77353" y="6228344"/>
            <a:ext cx="1957326" cy="495004"/>
          </a:xfrm>
          <a:prstGeom prst="rect">
            <a:avLst/>
          </a:prstGeom>
        </p:spPr>
      </p:pic>
    </p:spTree>
    <p:extLst>
      <p:ext uri="{BB962C8B-B14F-4D97-AF65-F5344CB8AC3E}">
        <p14:creationId xmlns:p14="http://schemas.microsoft.com/office/powerpoint/2010/main" val="282377808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it-IT"/>
              <a:t>Slide title</a:t>
            </a:r>
            <a:endParaRPr lang="en-US"/>
          </a:p>
        </p:txBody>
      </p:sp>
      <p:sp>
        <p:nvSpPr>
          <p:cNvPr id="3" name="Content Placeholder 2"/>
          <p:cNvSpPr>
            <a:spLocks noGrp="1"/>
          </p:cNvSpPr>
          <p:nvPr>
            <p:ph sz="half" idx="1"/>
          </p:nvPr>
        </p:nvSpPr>
        <p:spPr>
          <a:xfrm>
            <a:off x="609600" y="1333500"/>
            <a:ext cx="5384800" cy="5388576"/>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33500"/>
            <a:ext cx="5384800" cy="5388576"/>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575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smtClean="0"/>
              <a:t>Microsoft Confidential</a:t>
            </a:r>
            <a:endParaRPr lang="en-US" sz="800" dirty="0"/>
          </a:p>
        </p:txBody>
      </p:sp>
    </p:spTree>
    <p:extLst>
      <p:ext uri="{BB962C8B-B14F-4D97-AF65-F5344CB8AC3E}">
        <p14:creationId xmlns:p14="http://schemas.microsoft.com/office/powerpoint/2010/main" val="41738678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dirty="0" smtClean="0"/>
              <a:t>Module #: Module Title</a:t>
            </a:r>
            <a:endParaRPr lang="en-US" dirty="0"/>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smtClean="0"/>
              <a:t>Microsoft Confidential</a:t>
            </a:r>
            <a:endParaRPr lang="en-US" sz="800" dirty="0"/>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24257705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smtClean="0"/>
              <a:t>Microsoft Confidential</a:t>
            </a:r>
            <a:endParaRPr lang="en-US" sz="80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smtClean="0"/>
              <a:t>Microsoft Confidential</a:t>
            </a:r>
            <a:endParaRPr lang="en-US" sz="800" dirty="0"/>
          </a:p>
        </p:txBody>
      </p:sp>
    </p:spTree>
    <p:extLst>
      <p:ext uri="{BB962C8B-B14F-4D97-AF65-F5344CB8AC3E}">
        <p14:creationId xmlns:p14="http://schemas.microsoft.com/office/powerpoint/2010/main" val="165896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39283106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12441088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10/20/2014</a:t>
            </a:fld>
            <a:endParaRPr lang="en-US" dirty="0"/>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93" r:id="rId1"/>
    <p:sldLayoutId id="2147483816" r:id="rId2"/>
    <p:sldLayoutId id="2147483815" r:id="rId3"/>
    <p:sldLayoutId id="2147483821" r:id="rId4"/>
    <p:sldLayoutId id="2147483817" r:id="rId5"/>
    <p:sldLayoutId id="2147483797" r:id="rId6"/>
    <p:sldLayoutId id="2147483818" r:id="rId7"/>
    <p:sldLayoutId id="2147483819" r:id="rId8"/>
    <p:sldLayoutId id="2147483820" r:id="rId9"/>
    <p:sldLayoutId id="2147483806" r:id="rId10"/>
    <p:sldLayoutId id="2147483807" r:id="rId11"/>
    <p:sldLayoutId id="2147483808" r:id="rId12"/>
    <p:sldLayoutId id="2147483795" r:id="rId13"/>
    <p:sldLayoutId id="2147483784" r:id="rId14"/>
    <p:sldLayoutId id="2147483785" r:id="rId15"/>
    <p:sldLayoutId id="2147483796" r:id="rId16"/>
    <p:sldLayoutId id="2147483786" r:id="rId17"/>
    <p:sldLayoutId id="2147483788" r:id="rId18"/>
    <p:sldLayoutId id="2147483787" r:id="rId19"/>
    <p:sldLayoutId id="2147483789" r:id="rId20"/>
    <p:sldLayoutId id="2147483799" r:id="rId21"/>
    <p:sldLayoutId id="2147483800" r:id="rId22"/>
    <p:sldLayoutId id="2147483780" r:id="rId23"/>
    <p:sldLayoutId id="2147483801" r:id="rId24"/>
    <p:sldLayoutId id="2147483802" r:id="rId25"/>
    <p:sldLayoutId id="2147483804" r:id="rId26"/>
    <p:sldLayoutId id="2147483811" r:id="rId27"/>
    <p:sldLayoutId id="2147483813" r:id="rId28"/>
    <p:sldLayoutId id="2147483805" r:id="rId29"/>
    <p:sldLayoutId id="2147483822" r:id="rId30"/>
    <p:sldLayoutId id="2147483823" r:id="rId31"/>
    <p:sldLayoutId id="2147483824" r:id="rId32"/>
    <p:sldLayoutId id="2147483825" r:id="rId33"/>
    <p:sldLayoutId id="2147483827" r:id="rId34"/>
  </p:sldLayoutIdLst>
  <p:timing>
    <p:tnLst>
      <p:par>
        <p:cTn id="1" dur="indefinite" restart="never" nodeType="tmRoot"/>
      </p:par>
    </p:tnLst>
  </p:timing>
  <p:hf hdr="0" ftr="0" dt="0"/>
  <p:txStyles>
    <p:titleStyle>
      <a:lvl1pPr eaLnBrk="1" hangingPunct="1">
        <a:defRPr sz="2000">
          <a:solidFill>
            <a:schemeClr val="tx1"/>
          </a:solidFill>
          <a:latin typeface="+mn-lt"/>
          <a:cs typeface="Segoe Pro Light"/>
        </a:defRPr>
      </a:lvl1pPr>
    </p:titleStyle>
    <p:bodyStyle>
      <a:lvl1pPr eaLnBrk="1" hangingPunct="1">
        <a:lnSpc>
          <a:spcPct val="120000"/>
        </a:lnSpc>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chemeClr val="tx1"/>
                </a:solidFill>
              </a:rPr>
              <a:t>SQL 2014 In-Memory </a:t>
            </a:r>
            <a:r>
              <a:rPr lang="en-GB" dirty="0" smtClean="0">
                <a:solidFill>
                  <a:schemeClr val="tx1"/>
                </a:solidFill>
              </a:rPr>
              <a:t>OLTP</a:t>
            </a:r>
            <a:endParaRPr lang="en-GB" dirty="0">
              <a:solidFill>
                <a:schemeClr val="tx1"/>
              </a:solidFill>
            </a:endParaRPr>
          </a:p>
        </p:txBody>
      </p:sp>
      <p:sp>
        <p:nvSpPr>
          <p:cNvPr id="5" name="Text Placeholder 4"/>
          <p:cNvSpPr>
            <a:spLocks noGrp="1"/>
          </p:cNvSpPr>
          <p:nvPr>
            <p:ph type="body" sz="quarter" idx="12"/>
          </p:nvPr>
        </p:nvSpPr>
        <p:spPr/>
        <p:txBody>
          <a:bodyPr/>
          <a:lstStyle/>
          <a:p>
            <a:r>
              <a:rPr lang="en-US" sz="1800" dirty="0" smtClean="0">
                <a:solidFill>
                  <a:schemeClr val="tx1"/>
                </a:solidFill>
                <a:latin typeface="+mn-lt"/>
              </a:rPr>
              <a:t>Amanda Ford</a:t>
            </a:r>
          </a:p>
          <a:p>
            <a:r>
              <a:rPr lang="en-US" sz="1800" dirty="0" smtClean="0">
                <a:solidFill>
                  <a:schemeClr val="tx1"/>
                </a:solidFill>
                <a:latin typeface="+mn-lt"/>
              </a:rPr>
              <a:t>Adebimpe Alabi</a:t>
            </a:r>
          </a:p>
          <a:p>
            <a:r>
              <a:rPr lang="en-US" sz="1800" dirty="0" smtClean="0">
                <a:solidFill>
                  <a:schemeClr val="tx1"/>
                </a:solidFill>
                <a:latin typeface="+mn-lt"/>
              </a:rPr>
              <a:t>Microsoft</a:t>
            </a:r>
          </a:p>
        </p:txBody>
      </p:sp>
    </p:spTree>
    <p:extLst>
      <p:ext uri="{BB962C8B-B14F-4D97-AF65-F5344CB8AC3E}">
        <p14:creationId xmlns:p14="http://schemas.microsoft.com/office/powerpoint/2010/main" val="2460136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Create Filegroup</a:t>
            </a:r>
            <a:endParaRPr lang="en-US" dirty="0"/>
          </a:p>
        </p:txBody>
      </p:sp>
      <p:sp>
        <p:nvSpPr>
          <p:cNvPr id="5" name="Content Placeholder 4"/>
          <p:cNvSpPr>
            <a:spLocks noGrp="1"/>
          </p:cNvSpPr>
          <p:nvPr>
            <p:ph sz="quarter" idx="13"/>
          </p:nvPr>
        </p:nvSpPr>
        <p:spPr>
          <a:xfrm>
            <a:off x="406400" y="1143000"/>
            <a:ext cx="9271000" cy="4953000"/>
          </a:xfrm>
        </p:spPr>
        <p:txBody>
          <a:bodyPr>
            <a:normAutofit/>
          </a:bodyPr>
          <a:lstStyle/>
          <a:p>
            <a:r>
              <a:rPr lang="pt-PT" sz="1600" dirty="0">
                <a:solidFill>
                  <a:srgbClr val="3740FE"/>
                </a:solidFill>
                <a:latin typeface="Lucida Console" panose="020B0609040504020204" pitchFamily="49" charset="0"/>
              </a:rPr>
              <a:t>CREATE DATABASE </a:t>
            </a:r>
            <a:r>
              <a:rPr lang="pt-PT" sz="1600" dirty="0">
                <a:latin typeface="Lucida Console" panose="020B0609040504020204" pitchFamily="49" charset="0"/>
              </a:rPr>
              <a:t>[</a:t>
            </a:r>
            <a:r>
              <a:rPr lang="pt-PT" sz="1600" dirty="0" err="1">
                <a:latin typeface="Lucida Console" panose="020B0609040504020204" pitchFamily="49" charset="0"/>
              </a:rPr>
              <a:t>Hekaton</a:t>
            </a:r>
            <a:r>
              <a:rPr lang="pt-PT" sz="1600" dirty="0">
                <a:latin typeface="Lucida Console" panose="020B0609040504020204" pitchFamily="49" charset="0"/>
              </a:rPr>
              <a:t>]</a:t>
            </a:r>
          </a:p>
          <a:p>
            <a:r>
              <a:rPr lang="pt-PT" sz="1600" dirty="0">
                <a:solidFill>
                  <a:srgbClr val="3740FE"/>
                </a:solidFill>
                <a:latin typeface="Lucida Console" panose="020B0609040504020204" pitchFamily="49" charset="0"/>
              </a:rPr>
              <a:t>ON PRIMARY </a:t>
            </a:r>
          </a:p>
          <a:p>
            <a:r>
              <a:rPr lang="pt-PT" sz="1600" dirty="0">
                <a:latin typeface="Lucida Console" panose="020B0609040504020204" pitchFamily="49" charset="0"/>
              </a:rPr>
              <a:t>(NAME = </a:t>
            </a:r>
            <a:r>
              <a:rPr lang="pt-PT" sz="1600" dirty="0">
                <a:solidFill>
                  <a:srgbClr val="FD5041"/>
                </a:solidFill>
                <a:latin typeface="Lucida Console" panose="020B0609040504020204" pitchFamily="49" charset="0"/>
              </a:rPr>
              <a:t>N'</a:t>
            </a:r>
            <a:r>
              <a:rPr lang="pt-PT" sz="1600" dirty="0" err="1">
                <a:solidFill>
                  <a:srgbClr val="FD5041"/>
                </a:solidFill>
                <a:latin typeface="Lucida Console" panose="020B0609040504020204" pitchFamily="49" charset="0"/>
              </a:rPr>
              <a:t>Hekaton_data</a:t>
            </a:r>
            <a:r>
              <a:rPr lang="pt-PT" sz="1600" dirty="0">
                <a:solidFill>
                  <a:srgbClr val="FD5041"/>
                </a:solidFill>
                <a:latin typeface="Lucida Console" panose="020B0609040504020204" pitchFamily="49" charset="0"/>
              </a:rPr>
              <a:t>'</a:t>
            </a:r>
            <a:r>
              <a:rPr lang="pt-PT" sz="1600" dirty="0">
                <a:latin typeface="Lucida Console" panose="020B0609040504020204" pitchFamily="49" charset="0"/>
              </a:rPr>
              <a:t>, </a:t>
            </a:r>
            <a:r>
              <a:rPr lang="pt-PT" sz="1600" dirty="0">
                <a:solidFill>
                  <a:srgbClr val="3740FE"/>
                </a:solidFill>
                <a:latin typeface="Lucida Console" panose="020B0609040504020204" pitchFamily="49" charset="0"/>
              </a:rPr>
              <a:t>FILENAME</a:t>
            </a:r>
            <a:r>
              <a:rPr lang="pt-PT" sz="1600" dirty="0">
                <a:latin typeface="Lucida Console" panose="020B0609040504020204" pitchFamily="49" charset="0"/>
              </a:rPr>
              <a:t> = </a:t>
            </a:r>
            <a:r>
              <a:rPr lang="pt-PT" sz="1600" dirty="0">
                <a:solidFill>
                  <a:srgbClr val="FD5041"/>
                </a:solidFill>
                <a:latin typeface="Lucida Console" panose="020B0609040504020204" pitchFamily="49" charset="0"/>
              </a:rPr>
              <a:t>N'C:\Data\Data\</a:t>
            </a:r>
            <a:r>
              <a:rPr lang="pt-PT" sz="1600" dirty="0" err="1">
                <a:solidFill>
                  <a:srgbClr val="FD5041"/>
                </a:solidFill>
                <a:latin typeface="Lucida Console" panose="020B0609040504020204" pitchFamily="49" charset="0"/>
              </a:rPr>
              <a:t>Hekaton_data.mdf</a:t>
            </a:r>
            <a:r>
              <a:rPr lang="pt-PT" sz="1600" dirty="0">
                <a:solidFill>
                  <a:srgbClr val="FD5041"/>
                </a:solidFill>
                <a:latin typeface="Lucida Console" panose="020B0609040504020204" pitchFamily="49" charset="0"/>
              </a:rPr>
              <a:t>'</a:t>
            </a:r>
            <a:r>
              <a:rPr lang="pt-PT" sz="1600" dirty="0">
                <a:latin typeface="Lucida Console" panose="020B0609040504020204" pitchFamily="49" charset="0"/>
              </a:rPr>
              <a:t>),</a:t>
            </a:r>
          </a:p>
          <a:p>
            <a:r>
              <a:rPr lang="pt-PT" sz="1600" dirty="0">
                <a:latin typeface="Lucida Console" panose="020B0609040504020204" pitchFamily="49" charset="0"/>
              </a:rPr>
              <a:t>FILEGROUP [</a:t>
            </a:r>
            <a:r>
              <a:rPr lang="pt-PT" sz="1600" dirty="0" err="1">
                <a:latin typeface="Lucida Console" panose="020B0609040504020204" pitchFamily="49" charset="0"/>
              </a:rPr>
              <a:t>Hekaton_InMemory</a:t>
            </a:r>
            <a:r>
              <a:rPr lang="pt-PT" sz="1600" dirty="0">
                <a:latin typeface="Lucida Console" panose="020B0609040504020204" pitchFamily="49" charset="0"/>
              </a:rPr>
              <a:t>] </a:t>
            </a:r>
            <a:r>
              <a:rPr lang="pt-PT" sz="1600" dirty="0">
                <a:solidFill>
                  <a:srgbClr val="FD4EFD"/>
                </a:solidFill>
                <a:latin typeface="Lucida Console" panose="020B0609040504020204" pitchFamily="49" charset="0"/>
              </a:rPr>
              <a:t>CONTAINS</a:t>
            </a:r>
            <a:r>
              <a:rPr lang="pt-PT" sz="1600" dirty="0">
                <a:latin typeface="Lucida Console" panose="020B0609040504020204" pitchFamily="49" charset="0"/>
              </a:rPr>
              <a:t> MEMORY_OPTIMIZED_DATA</a:t>
            </a:r>
          </a:p>
          <a:p>
            <a:r>
              <a:rPr lang="pt-PT" sz="1600" dirty="0">
                <a:latin typeface="Lucida Console" panose="020B0609040504020204" pitchFamily="49" charset="0"/>
              </a:rPr>
              <a:t>(NAME = </a:t>
            </a:r>
            <a:r>
              <a:rPr lang="pt-PT" sz="1600" dirty="0">
                <a:solidFill>
                  <a:srgbClr val="FD5041"/>
                </a:solidFill>
                <a:latin typeface="Lucida Console" panose="020B0609040504020204" pitchFamily="49" charset="0"/>
              </a:rPr>
              <a:t>N'</a:t>
            </a:r>
            <a:r>
              <a:rPr lang="pt-PT" sz="1600" dirty="0" err="1">
                <a:solidFill>
                  <a:srgbClr val="FD5041"/>
                </a:solidFill>
                <a:latin typeface="Lucida Console" panose="020B0609040504020204" pitchFamily="49" charset="0"/>
              </a:rPr>
              <a:t>Hekaton_mem</a:t>
            </a:r>
            <a:r>
              <a:rPr lang="pt-PT" sz="1600" dirty="0">
                <a:solidFill>
                  <a:srgbClr val="FD5041"/>
                </a:solidFill>
                <a:latin typeface="Lucida Console" panose="020B0609040504020204" pitchFamily="49" charset="0"/>
              </a:rPr>
              <a:t>'</a:t>
            </a:r>
            <a:r>
              <a:rPr lang="pt-PT" sz="1600" dirty="0">
                <a:latin typeface="Lucida Console" panose="020B0609040504020204" pitchFamily="49" charset="0"/>
              </a:rPr>
              <a:t>, </a:t>
            </a:r>
            <a:r>
              <a:rPr lang="pt-PT" sz="1600" dirty="0">
                <a:solidFill>
                  <a:srgbClr val="3740FE"/>
                </a:solidFill>
                <a:latin typeface="Lucida Console" panose="020B0609040504020204" pitchFamily="49" charset="0"/>
              </a:rPr>
              <a:t>FILENAME</a:t>
            </a:r>
            <a:r>
              <a:rPr lang="pt-PT" sz="1600" dirty="0">
                <a:latin typeface="Lucida Console" panose="020B0609040504020204" pitchFamily="49" charset="0"/>
              </a:rPr>
              <a:t> = </a:t>
            </a:r>
            <a:r>
              <a:rPr lang="pt-PT" sz="1600" dirty="0">
                <a:solidFill>
                  <a:srgbClr val="FD5041"/>
                </a:solidFill>
                <a:latin typeface="Lucida Console" panose="020B0609040504020204" pitchFamily="49" charset="0"/>
              </a:rPr>
              <a:t>N'C:\Data\Mem\Hekaton_Lun1.mdf'</a:t>
            </a:r>
            <a:r>
              <a:rPr lang="pt-PT" sz="1600" dirty="0">
                <a:latin typeface="Lucida Console" panose="020B0609040504020204" pitchFamily="49" charset="0"/>
              </a:rPr>
              <a:t>)</a:t>
            </a:r>
          </a:p>
          <a:p>
            <a:r>
              <a:rPr lang="pt-PT" sz="1600" dirty="0">
                <a:solidFill>
                  <a:srgbClr val="FD4EFD"/>
                </a:solidFill>
                <a:latin typeface="Lucida Console" panose="020B0609040504020204" pitchFamily="49" charset="0"/>
              </a:rPr>
              <a:t>LOG</a:t>
            </a:r>
            <a:r>
              <a:rPr lang="pt-PT" sz="1600" dirty="0">
                <a:latin typeface="Lucida Console" panose="020B0609040504020204" pitchFamily="49" charset="0"/>
              </a:rPr>
              <a:t> </a:t>
            </a:r>
            <a:r>
              <a:rPr lang="pt-PT" sz="1600" dirty="0">
                <a:solidFill>
                  <a:srgbClr val="3740FE"/>
                </a:solidFill>
                <a:latin typeface="Lucida Console" panose="020B0609040504020204" pitchFamily="49" charset="0"/>
              </a:rPr>
              <a:t>ON </a:t>
            </a:r>
          </a:p>
          <a:p>
            <a:r>
              <a:rPr lang="pt-PT" sz="1600" dirty="0">
                <a:latin typeface="Lucida Console" panose="020B0609040504020204" pitchFamily="49" charset="0"/>
              </a:rPr>
              <a:t>(NAME = </a:t>
            </a:r>
            <a:r>
              <a:rPr lang="pt-PT" sz="1600" dirty="0">
                <a:solidFill>
                  <a:srgbClr val="FD5041"/>
                </a:solidFill>
                <a:latin typeface="Lucida Console" panose="020B0609040504020204" pitchFamily="49" charset="0"/>
              </a:rPr>
              <a:t>N'</a:t>
            </a:r>
            <a:r>
              <a:rPr lang="pt-PT" sz="1600" dirty="0" err="1">
                <a:solidFill>
                  <a:srgbClr val="FD5041"/>
                </a:solidFill>
                <a:latin typeface="Lucida Console" panose="020B0609040504020204" pitchFamily="49" charset="0"/>
              </a:rPr>
              <a:t>Hekaton_log</a:t>
            </a:r>
            <a:r>
              <a:rPr lang="pt-PT" sz="1600" dirty="0">
                <a:solidFill>
                  <a:srgbClr val="FD5041"/>
                </a:solidFill>
                <a:latin typeface="Lucida Console" panose="020B0609040504020204" pitchFamily="49" charset="0"/>
              </a:rPr>
              <a:t>'</a:t>
            </a:r>
            <a:r>
              <a:rPr lang="pt-PT" sz="1600" dirty="0">
                <a:latin typeface="Lucida Console" panose="020B0609040504020204" pitchFamily="49" charset="0"/>
              </a:rPr>
              <a:t>, </a:t>
            </a:r>
            <a:r>
              <a:rPr lang="pt-PT" sz="1600" dirty="0">
                <a:solidFill>
                  <a:srgbClr val="3740FE"/>
                </a:solidFill>
                <a:latin typeface="Lucida Console" panose="020B0609040504020204" pitchFamily="49" charset="0"/>
              </a:rPr>
              <a:t>FILENAME</a:t>
            </a:r>
            <a:r>
              <a:rPr lang="pt-PT" sz="1600" dirty="0">
                <a:latin typeface="Lucida Console" panose="020B0609040504020204" pitchFamily="49" charset="0"/>
              </a:rPr>
              <a:t> = </a:t>
            </a:r>
            <a:r>
              <a:rPr lang="pt-PT" sz="1600" dirty="0">
                <a:solidFill>
                  <a:srgbClr val="FD5041"/>
                </a:solidFill>
                <a:latin typeface="Lucida Console" panose="020B0609040504020204" pitchFamily="49" charset="0"/>
              </a:rPr>
              <a:t>N'C:\Data\Log\</a:t>
            </a:r>
            <a:r>
              <a:rPr lang="pt-PT" sz="1600" dirty="0" err="1">
                <a:solidFill>
                  <a:srgbClr val="FD5041"/>
                </a:solidFill>
                <a:latin typeface="Lucida Console" panose="020B0609040504020204" pitchFamily="49" charset="0"/>
              </a:rPr>
              <a:t>Hekaton_log.ldf</a:t>
            </a:r>
            <a:r>
              <a:rPr lang="pt-PT" sz="1600" dirty="0">
                <a:solidFill>
                  <a:srgbClr val="FD5041"/>
                </a:solidFill>
                <a:latin typeface="Lucida Console" panose="020B0609040504020204" pitchFamily="49" charset="0"/>
              </a:rPr>
              <a:t>'</a:t>
            </a:r>
            <a:r>
              <a:rPr lang="pt-PT" sz="1600" dirty="0">
                <a:latin typeface="Lucida Console" panose="020B0609040504020204" pitchFamily="49" charset="0"/>
              </a:rPr>
              <a:t>)</a:t>
            </a:r>
          </a:p>
          <a:p>
            <a:endParaRPr lang="pt-PT" sz="1600" dirty="0">
              <a:latin typeface="Lucida Console" panose="020B0609040504020204" pitchFamily="49" charset="0"/>
            </a:endParaRPr>
          </a:p>
          <a:p>
            <a:endParaRPr lang="pt-PT" sz="1600" dirty="0">
              <a:latin typeface="Lucida Console" panose="020B0609040504020204" pitchFamily="49" charset="0"/>
            </a:endParaRPr>
          </a:p>
          <a:p>
            <a:r>
              <a:rPr lang="pt-PT" sz="1600" dirty="0">
                <a:solidFill>
                  <a:srgbClr val="3740FE"/>
                </a:solidFill>
                <a:latin typeface="Lucida Console" panose="020B0609040504020204" pitchFamily="49" charset="0"/>
              </a:rPr>
              <a:t>ALTER DATABASE </a:t>
            </a:r>
            <a:r>
              <a:rPr lang="pt-PT" sz="1600" dirty="0">
                <a:latin typeface="Lucida Console" panose="020B0609040504020204" pitchFamily="49" charset="0"/>
              </a:rPr>
              <a:t>[</a:t>
            </a:r>
            <a:r>
              <a:rPr lang="pt-PT" sz="1600" dirty="0" err="1">
                <a:latin typeface="Lucida Console" panose="020B0609040504020204" pitchFamily="49" charset="0"/>
              </a:rPr>
              <a:t>Hekaton</a:t>
            </a:r>
            <a:r>
              <a:rPr lang="pt-PT" sz="1600" dirty="0">
                <a:latin typeface="Lucida Console" panose="020B0609040504020204" pitchFamily="49" charset="0"/>
              </a:rPr>
              <a:t>]</a:t>
            </a:r>
          </a:p>
          <a:p>
            <a:r>
              <a:rPr lang="pt-PT" sz="1600" dirty="0">
                <a:solidFill>
                  <a:srgbClr val="3740FE"/>
                </a:solidFill>
                <a:latin typeface="Lucida Console" panose="020B0609040504020204" pitchFamily="49" charset="0"/>
              </a:rPr>
              <a:t>ADD FILE </a:t>
            </a:r>
            <a:r>
              <a:rPr lang="pt-PT" sz="1600" dirty="0">
                <a:latin typeface="Lucida Console" panose="020B0609040504020204" pitchFamily="49" charset="0"/>
              </a:rPr>
              <a:t>(NAME = </a:t>
            </a:r>
            <a:r>
              <a:rPr lang="pt-PT" sz="1600" dirty="0">
                <a:solidFill>
                  <a:srgbClr val="FD5041"/>
                </a:solidFill>
                <a:latin typeface="Lucida Console" panose="020B0609040504020204" pitchFamily="49" charset="0"/>
              </a:rPr>
              <a:t>N'</a:t>
            </a:r>
            <a:r>
              <a:rPr lang="pt-PT" sz="1600" dirty="0" err="1">
                <a:solidFill>
                  <a:srgbClr val="FD5041"/>
                </a:solidFill>
                <a:latin typeface="Lucida Console" panose="020B0609040504020204" pitchFamily="49" charset="0"/>
              </a:rPr>
              <a:t>Hekaton_mem</a:t>
            </a:r>
            <a:r>
              <a:rPr lang="pt-PT" sz="1600" dirty="0">
                <a:solidFill>
                  <a:srgbClr val="FD5041"/>
                </a:solidFill>
                <a:latin typeface="Lucida Console" panose="020B0609040504020204" pitchFamily="49" charset="0"/>
              </a:rPr>
              <a:t>'</a:t>
            </a:r>
            <a:r>
              <a:rPr lang="pt-PT" sz="1600" dirty="0">
                <a:latin typeface="Lucida Console" panose="020B0609040504020204" pitchFamily="49" charset="0"/>
              </a:rPr>
              <a:t>, </a:t>
            </a:r>
            <a:r>
              <a:rPr lang="pt-PT" sz="1600" dirty="0">
                <a:solidFill>
                  <a:srgbClr val="3740FE"/>
                </a:solidFill>
                <a:latin typeface="Lucida Console" panose="020B0609040504020204" pitchFamily="49" charset="0"/>
              </a:rPr>
              <a:t>FILENAME</a:t>
            </a:r>
            <a:r>
              <a:rPr lang="pt-PT" sz="1600" dirty="0">
                <a:latin typeface="Lucida Console" panose="020B0609040504020204" pitchFamily="49" charset="0"/>
              </a:rPr>
              <a:t> = </a:t>
            </a:r>
            <a:r>
              <a:rPr lang="pt-PT" sz="1600" dirty="0">
                <a:solidFill>
                  <a:srgbClr val="FD5041"/>
                </a:solidFill>
                <a:latin typeface="Lucida Console" panose="020B0609040504020204" pitchFamily="49" charset="0"/>
              </a:rPr>
              <a:t>N'C:\Data\Mem\Hekaton_Lun2.mdf'</a:t>
            </a:r>
            <a:r>
              <a:rPr lang="pt-PT" sz="1600" dirty="0">
                <a:latin typeface="Lucida Console" panose="020B0609040504020204" pitchFamily="49" charset="0"/>
              </a:rPr>
              <a:t>)</a:t>
            </a:r>
          </a:p>
          <a:p>
            <a:r>
              <a:rPr lang="pt-PT" sz="1600" dirty="0">
                <a:solidFill>
                  <a:srgbClr val="3740FE"/>
                </a:solidFill>
                <a:latin typeface="Lucida Console" panose="020B0609040504020204" pitchFamily="49" charset="0"/>
              </a:rPr>
              <a:t>TO FILEGROUP </a:t>
            </a:r>
            <a:r>
              <a:rPr lang="pt-PT" sz="1600" dirty="0">
                <a:latin typeface="Lucida Console" panose="020B0609040504020204" pitchFamily="49" charset="0"/>
              </a:rPr>
              <a:t>[</a:t>
            </a:r>
            <a:r>
              <a:rPr lang="pt-PT" sz="1600" dirty="0" err="1">
                <a:latin typeface="Lucida Console" panose="020B0609040504020204" pitchFamily="49" charset="0"/>
              </a:rPr>
              <a:t>Hekaton_InMemory</a:t>
            </a:r>
            <a:r>
              <a:rPr lang="pt-PT" sz="1600" dirty="0" smtClean="0">
                <a:latin typeface="Lucida Console" panose="020B0609040504020204" pitchFamily="49" charset="0"/>
              </a:rPr>
              <a:t>]</a:t>
            </a:r>
            <a:endParaRPr lang="pt-PT" sz="1600" dirty="0">
              <a:latin typeface="Lucida Console" panose="020B0609040504020204" pitchFamily="49" charset="0"/>
            </a:endParaRPr>
          </a:p>
        </p:txBody>
      </p:sp>
      <p:sp>
        <p:nvSpPr>
          <p:cNvPr id="4" name="Slide Number Placeholder 3"/>
          <p:cNvSpPr>
            <a:spLocks noGrp="1"/>
          </p:cNvSpPr>
          <p:nvPr>
            <p:ph type="sldNum" sz="quarter" idx="11"/>
          </p:nvPr>
        </p:nvSpPr>
        <p:spPr/>
        <p:txBody>
          <a:bodyPr/>
          <a:lstStyle/>
          <a:p>
            <a:fld id="{74A398B2-5A34-1A4A-811E-F4027282568C}" type="slidenum">
              <a:rPr lang="en-US" smtClean="0"/>
              <a:pPr/>
              <a:t>10</a:t>
            </a:fld>
            <a:endParaRPr lang="en-US" dirty="0"/>
          </a:p>
        </p:txBody>
      </p:sp>
      <p:sp>
        <p:nvSpPr>
          <p:cNvPr id="21" name="Rectangle 20"/>
          <p:cNvSpPr/>
          <p:nvPr/>
        </p:nvSpPr>
        <p:spPr bwMode="auto">
          <a:xfrm>
            <a:off x="5068400" y="2009336"/>
            <a:ext cx="2709862" cy="318021"/>
          </a:xfrm>
          <a:prstGeom prst="rect">
            <a:avLst/>
          </a:prstGeom>
          <a:noFill/>
          <a:ln w="254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ectangular Callout 7"/>
          <p:cNvSpPr/>
          <p:nvPr/>
        </p:nvSpPr>
        <p:spPr>
          <a:xfrm>
            <a:off x="8033503" y="286045"/>
            <a:ext cx="3291722" cy="487210"/>
          </a:xfrm>
          <a:prstGeom prst="wedgeRectCallout">
            <a:avLst>
              <a:gd name="adj1" fmla="val -55902"/>
              <a:gd name="adj2" fmla="val 33284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000" dirty="0" err="1" smtClean="0">
                <a:solidFill>
                  <a:srgbClr val="0072C6"/>
                </a:solidFill>
              </a:rPr>
              <a:t>FileGroup</a:t>
            </a:r>
            <a:r>
              <a:rPr lang="en-US" sz="2000" dirty="0" smtClean="0">
                <a:solidFill>
                  <a:srgbClr val="0072C6"/>
                </a:solidFill>
              </a:rPr>
              <a:t> Container</a:t>
            </a:r>
            <a:endParaRPr lang="en-US" sz="2000" dirty="0">
              <a:solidFill>
                <a:srgbClr val="0072C6"/>
              </a:solidFill>
            </a:endParaRPr>
          </a:p>
        </p:txBody>
      </p:sp>
    </p:spTree>
    <p:extLst>
      <p:ext uri="{BB962C8B-B14F-4D97-AF65-F5344CB8AC3E}">
        <p14:creationId xmlns:p14="http://schemas.microsoft.com/office/powerpoint/2010/main" val="331582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Create Memory Optimized Table</a:t>
            </a:r>
            <a:endParaRPr lang="en-US" dirty="0"/>
          </a:p>
        </p:txBody>
      </p:sp>
      <p:sp>
        <p:nvSpPr>
          <p:cNvPr id="7" name="Content Placeholder 6"/>
          <p:cNvSpPr>
            <a:spLocks noGrp="1"/>
          </p:cNvSpPr>
          <p:nvPr>
            <p:ph sz="quarter" idx="13"/>
          </p:nvPr>
        </p:nvSpPr>
        <p:spPr/>
        <p:txBody>
          <a:bodyPr>
            <a:normAutofit/>
          </a:bodyPr>
          <a:lstStyle/>
          <a:p>
            <a:r>
              <a:rPr lang="pt-PT" sz="2000" dirty="0">
                <a:solidFill>
                  <a:srgbClr val="3740FE"/>
                </a:solidFill>
                <a:latin typeface="Lucida Console" panose="020B0609040504020204" pitchFamily="49" charset="0"/>
              </a:rPr>
              <a:t>CREATE TABLE </a:t>
            </a:r>
            <a:r>
              <a:rPr lang="pt-PT" sz="2000" dirty="0">
                <a:latin typeface="Lucida Console" panose="020B0609040504020204" pitchFamily="49" charset="0"/>
              </a:rPr>
              <a:t>[</a:t>
            </a:r>
            <a:r>
              <a:rPr lang="pt-PT" sz="2000" dirty="0" err="1">
                <a:latin typeface="Lucida Console" panose="020B0609040504020204" pitchFamily="49" charset="0"/>
              </a:rPr>
              <a:t>Customer</a:t>
            </a:r>
            <a:r>
              <a:rPr lang="pt-PT" sz="2000" dirty="0">
                <a:latin typeface="Lucida Console" panose="020B0609040504020204" pitchFamily="49" charset="0"/>
              </a:rPr>
              <a:t>] (</a:t>
            </a:r>
          </a:p>
          <a:p>
            <a:r>
              <a:rPr lang="pt-PT" sz="2000" dirty="0">
                <a:latin typeface="Lucida Console" panose="020B0609040504020204" pitchFamily="49" charset="0"/>
              </a:rPr>
              <a:t>[</a:t>
            </a:r>
            <a:r>
              <a:rPr lang="pt-PT" sz="2000" dirty="0" err="1">
                <a:latin typeface="Lucida Console" panose="020B0609040504020204" pitchFamily="49" charset="0"/>
              </a:rPr>
              <a:t>CustomerID</a:t>
            </a:r>
            <a:r>
              <a:rPr lang="pt-PT" sz="2000" dirty="0">
                <a:latin typeface="Lucida Console" panose="020B0609040504020204" pitchFamily="49" charset="0"/>
              </a:rPr>
              <a:t>] </a:t>
            </a:r>
            <a:r>
              <a:rPr lang="pt-PT" sz="2000" dirty="0">
                <a:solidFill>
                  <a:srgbClr val="3740FE"/>
                </a:solidFill>
                <a:latin typeface="Lucida Console" panose="020B0609040504020204" pitchFamily="49" charset="0"/>
              </a:rPr>
              <a:t>INT</a:t>
            </a:r>
            <a:r>
              <a:rPr lang="pt-PT" sz="2000" dirty="0">
                <a:latin typeface="Lucida Console" panose="020B0609040504020204" pitchFamily="49" charset="0"/>
              </a:rPr>
              <a:t> NOT NULL</a:t>
            </a:r>
          </a:p>
          <a:p>
            <a:r>
              <a:rPr lang="en-US" sz="2000" dirty="0">
                <a:solidFill>
                  <a:srgbClr val="3740FE"/>
                </a:solidFill>
                <a:latin typeface="Lucida Console" panose="020B0609040504020204" pitchFamily="49" charset="0"/>
              </a:rPr>
              <a:t>PRIMARY KEY NONCLUSTERED HASH WITH </a:t>
            </a:r>
            <a:r>
              <a:rPr lang="en-US" sz="2000" dirty="0">
                <a:latin typeface="Lucida Console" panose="020B0609040504020204" pitchFamily="49" charset="0"/>
              </a:rPr>
              <a:t>(</a:t>
            </a:r>
            <a:r>
              <a:rPr lang="en-US" sz="2000" dirty="0">
                <a:solidFill>
                  <a:srgbClr val="3740FE"/>
                </a:solidFill>
                <a:latin typeface="Lucida Console" panose="020B0609040504020204" pitchFamily="49" charset="0"/>
              </a:rPr>
              <a:t>BUCKET_COUNT</a:t>
            </a:r>
            <a:r>
              <a:rPr lang="en-US" sz="2000" dirty="0">
                <a:latin typeface="Lucida Console" panose="020B0609040504020204" pitchFamily="49" charset="0"/>
              </a:rPr>
              <a:t> = 1000000),</a:t>
            </a:r>
          </a:p>
          <a:p>
            <a:r>
              <a:rPr lang="en-US" sz="2000" dirty="0">
                <a:latin typeface="Lucida Console" panose="020B0609040504020204" pitchFamily="49" charset="0"/>
              </a:rPr>
              <a:t>[</a:t>
            </a:r>
            <a:r>
              <a:rPr lang="en-US" sz="2000" dirty="0" err="1">
                <a:latin typeface="Lucida Console" panose="020B0609040504020204" pitchFamily="49" charset="0"/>
              </a:rPr>
              <a:t>AddressID</a:t>
            </a:r>
            <a:r>
              <a:rPr lang="en-US" sz="2000" dirty="0">
                <a:latin typeface="Lucida Console" panose="020B0609040504020204" pitchFamily="49" charset="0"/>
              </a:rPr>
              <a:t>] </a:t>
            </a:r>
            <a:r>
              <a:rPr lang="en-US" sz="2000" dirty="0">
                <a:solidFill>
                  <a:srgbClr val="3740FE"/>
                </a:solidFill>
                <a:latin typeface="Lucida Console" panose="020B0609040504020204" pitchFamily="49" charset="0"/>
              </a:rPr>
              <a:t>INT</a:t>
            </a:r>
            <a:r>
              <a:rPr lang="en-US" sz="2000" dirty="0">
                <a:latin typeface="Lucida Console" panose="020B0609040504020204" pitchFamily="49" charset="0"/>
              </a:rPr>
              <a:t> NOT NULL </a:t>
            </a:r>
            <a:r>
              <a:rPr lang="en-US" sz="2000" dirty="0">
                <a:solidFill>
                  <a:srgbClr val="3740FE"/>
                </a:solidFill>
                <a:latin typeface="Lucida Console" panose="020B0609040504020204" pitchFamily="49" charset="0"/>
              </a:rPr>
              <a:t>INDEX</a:t>
            </a:r>
            <a:r>
              <a:rPr lang="en-US" sz="2000" dirty="0">
                <a:latin typeface="Lucida Console" panose="020B0609040504020204" pitchFamily="49" charset="0"/>
              </a:rPr>
              <a:t> [</a:t>
            </a:r>
            <a:r>
              <a:rPr lang="en-US" sz="2000" dirty="0" err="1">
                <a:latin typeface="Lucida Console" panose="020B0609040504020204" pitchFamily="49" charset="0"/>
              </a:rPr>
              <a:t>IxName</a:t>
            </a:r>
            <a:r>
              <a:rPr lang="en-US" sz="2000" dirty="0">
                <a:latin typeface="Lucida Console" panose="020B0609040504020204" pitchFamily="49" charset="0"/>
              </a:rPr>
              <a:t>] </a:t>
            </a:r>
            <a:r>
              <a:rPr lang="en-US" sz="2000" dirty="0">
                <a:solidFill>
                  <a:srgbClr val="3740FE"/>
                </a:solidFill>
                <a:latin typeface="Lucida Console" panose="020B0609040504020204" pitchFamily="49" charset="0"/>
              </a:rPr>
              <a:t>HASH WITH </a:t>
            </a:r>
            <a:r>
              <a:rPr lang="en-US" sz="2000" dirty="0">
                <a:latin typeface="Lucida Console" panose="020B0609040504020204" pitchFamily="49" charset="0"/>
              </a:rPr>
              <a:t>(</a:t>
            </a:r>
            <a:r>
              <a:rPr lang="en-US" sz="2000" dirty="0">
                <a:solidFill>
                  <a:srgbClr val="3740FE"/>
                </a:solidFill>
                <a:latin typeface="Lucida Console" panose="020B0609040504020204" pitchFamily="49" charset="0"/>
              </a:rPr>
              <a:t>BUCKET_COUNT</a:t>
            </a:r>
            <a:r>
              <a:rPr lang="en-US" sz="2000" dirty="0">
                <a:latin typeface="Lucida Console" panose="020B0609040504020204" pitchFamily="49" charset="0"/>
              </a:rPr>
              <a:t> = 1000000),</a:t>
            </a:r>
          </a:p>
          <a:p>
            <a:r>
              <a:rPr lang="pt-PT" sz="2000" dirty="0">
                <a:latin typeface="Lucida Console" panose="020B0609040504020204" pitchFamily="49" charset="0"/>
              </a:rPr>
              <a:t>[</a:t>
            </a:r>
            <a:r>
              <a:rPr lang="pt-PT" sz="2000" dirty="0" err="1">
                <a:latin typeface="Lucida Console" panose="020B0609040504020204" pitchFamily="49" charset="0"/>
              </a:rPr>
              <a:t>LName</a:t>
            </a:r>
            <a:r>
              <a:rPr lang="pt-PT" sz="2000" dirty="0">
                <a:latin typeface="Lucida Console" panose="020B0609040504020204" pitchFamily="49" charset="0"/>
              </a:rPr>
              <a:t>] </a:t>
            </a:r>
            <a:r>
              <a:rPr lang="pt-PT" sz="2000" dirty="0">
                <a:solidFill>
                  <a:srgbClr val="3740FE"/>
                </a:solidFill>
                <a:latin typeface="Lucida Console" panose="020B0609040504020204" pitchFamily="49" charset="0"/>
              </a:rPr>
              <a:t>NVARCHAR</a:t>
            </a:r>
            <a:r>
              <a:rPr lang="pt-PT" sz="2000" dirty="0">
                <a:latin typeface="Lucida Console" panose="020B0609040504020204" pitchFamily="49" charset="0"/>
              </a:rPr>
              <a:t>(250) </a:t>
            </a:r>
            <a:r>
              <a:rPr lang="pt-PT" sz="2000" dirty="0">
                <a:solidFill>
                  <a:srgbClr val="FD4EFD"/>
                </a:solidFill>
                <a:latin typeface="Lucida Console" panose="020B0609040504020204" pitchFamily="49" charset="0"/>
              </a:rPr>
              <a:t>COLLATE</a:t>
            </a:r>
            <a:r>
              <a:rPr lang="pt-PT" sz="2000" dirty="0">
                <a:latin typeface="Lucida Console" panose="020B0609040504020204" pitchFamily="49" charset="0"/>
              </a:rPr>
              <a:t> Latin1_General_100_BIN2 NOT NULL</a:t>
            </a:r>
          </a:p>
          <a:p>
            <a:r>
              <a:rPr lang="pt-PT" sz="2000" dirty="0">
                <a:solidFill>
                  <a:srgbClr val="3740FE"/>
                </a:solidFill>
                <a:latin typeface="Lucida Console" panose="020B0609040504020204" pitchFamily="49" charset="0"/>
              </a:rPr>
              <a:t>INDEX</a:t>
            </a:r>
            <a:r>
              <a:rPr lang="pt-PT" sz="2000" dirty="0">
                <a:latin typeface="Lucida Console" panose="020B0609040504020204" pitchFamily="49" charset="0"/>
              </a:rPr>
              <a:t> [</a:t>
            </a:r>
            <a:r>
              <a:rPr lang="pt-PT" sz="2000" dirty="0" err="1">
                <a:latin typeface="Lucida Console" panose="020B0609040504020204" pitchFamily="49" charset="0"/>
              </a:rPr>
              <a:t>IXLName</a:t>
            </a:r>
            <a:r>
              <a:rPr lang="pt-PT" sz="2000" dirty="0">
                <a:latin typeface="Lucida Console" panose="020B0609040504020204" pitchFamily="49" charset="0"/>
              </a:rPr>
              <a:t>] </a:t>
            </a:r>
            <a:r>
              <a:rPr lang="pt-PT" sz="2000" dirty="0">
                <a:solidFill>
                  <a:srgbClr val="3740FE"/>
                </a:solidFill>
                <a:latin typeface="Lucida Console" panose="020B0609040504020204" pitchFamily="49" charset="0"/>
              </a:rPr>
              <a:t>NONCLUSTERED</a:t>
            </a:r>
            <a:r>
              <a:rPr lang="pt-PT" sz="2000" dirty="0">
                <a:latin typeface="Lucida Console" panose="020B0609040504020204" pitchFamily="49" charset="0"/>
              </a:rPr>
              <a:t> (</a:t>
            </a:r>
            <a:r>
              <a:rPr lang="pt-PT" sz="2000" dirty="0" err="1">
                <a:latin typeface="Lucida Console" panose="020B0609040504020204" pitchFamily="49" charset="0"/>
              </a:rPr>
              <a:t>LName</a:t>
            </a:r>
            <a:r>
              <a:rPr lang="pt-PT" sz="2000" dirty="0">
                <a:latin typeface="Lucida Console" panose="020B0609040504020204" pitchFamily="49" charset="0"/>
              </a:rPr>
              <a:t>)</a:t>
            </a:r>
          </a:p>
          <a:p>
            <a:r>
              <a:rPr lang="pt-PT" sz="2000" dirty="0">
                <a:latin typeface="Lucida Console" panose="020B0609040504020204" pitchFamily="49" charset="0"/>
              </a:rPr>
              <a:t>)</a:t>
            </a:r>
          </a:p>
          <a:p>
            <a:r>
              <a:rPr lang="en-US" sz="2000" dirty="0">
                <a:solidFill>
                  <a:srgbClr val="3740FE"/>
                </a:solidFill>
                <a:latin typeface="Lucida Console" panose="020B0609040504020204" pitchFamily="49" charset="0"/>
              </a:rPr>
              <a:t>WITH</a:t>
            </a:r>
            <a:r>
              <a:rPr lang="en-US" sz="2000" dirty="0">
                <a:latin typeface="Lucida Console" panose="020B0609040504020204" pitchFamily="49" charset="0"/>
              </a:rPr>
              <a:t> (</a:t>
            </a:r>
            <a:r>
              <a:rPr lang="en-US" sz="2000" dirty="0">
                <a:solidFill>
                  <a:srgbClr val="3740FE"/>
                </a:solidFill>
                <a:latin typeface="Lucida Console" panose="020B0609040504020204" pitchFamily="49" charset="0"/>
              </a:rPr>
              <a:t>MEMORY_OPTIMIZED</a:t>
            </a:r>
            <a:r>
              <a:rPr lang="en-US" sz="2000" dirty="0">
                <a:latin typeface="Lucida Console" panose="020B0609040504020204" pitchFamily="49" charset="0"/>
              </a:rPr>
              <a:t> = </a:t>
            </a:r>
            <a:r>
              <a:rPr lang="en-US" sz="2000" dirty="0">
                <a:solidFill>
                  <a:srgbClr val="3740FE"/>
                </a:solidFill>
                <a:latin typeface="Lucida Console" panose="020B0609040504020204" pitchFamily="49" charset="0"/>
              </a:rPr>
              <a:t>ON</a:t>
            </a:r>
            <a:r>
              <a:rPr lang="en-US" sz="2000" dirty="0">
                <a:latin typeface="Lucida Console" panose="020B0609040504020204" pitchFamily="49" charset="0"/>
              </a:rPr>
              <a:t>, </a:t>
            </a:r>
            <a:r>
              <a:rPr lang="en-US" sz="2000" dirty="0">
                <a:solidFill>
                  <a:srgbClr val="3740FE"/>
                </a:solidFill>
                <a:latin typeface="Lucida Console" panose="020B0609040504020204" pitchFamily="49" charset="0"/>
              </a:rPr>
              <a:t>DURABILITY</a:t>
            </a:r>
            <a:r>
              <a:rPr lang="en-US" sz="2000" dirty="0">
                <a:latin typeface="Lucida Console" panose="020B0609040504020204" pitchFamily="49" charset="0"/>
              </a:rPr>
              <a:t> = SCHEMA_AND_DATA</a:t>
            </a:r>
            <a:r>
              <a:rPr lang="en-US" sz="2000" dirty="0" smtClean="0">
                <a:latin typeface="Lucida Console" panose="020B0609040504020204" pitchFamily="49" charset="0"/>
              </a:rPr>
              <a:t>);</a:t>
            </a:r>
            <a:endParaRPr lang="en-US" sz="2000" dirty="0">
              <a:latin typeface="Lucida Console" panose="020B0609040504020204" pitchFamily="49" charset="0"/>
            </a:endParaRPr>
          </a:p>
        </p:txBody>
      </p:sp>
      <p:sp>
        <p:nvSpPr>
          <p:cNvPr id="4" name="Slide Number Placeholder 3"/>
          <p:cNvSpPr>
            <a:spLocks noGrp="1"/>
          </p:cNvSpPr>
          <p:nvPr>
            <p:ph type="sldNum" sz="quarter" idx="11"/>
          </p:nvPr>
        </p:nvSpPr>
        <p:spPr/>
        <p:txBody>
          <a:bodyPr/>
          <a:lstStyle/>
          <a:p>
            <a:fld id="{74A398B2-5A34-1A4A-811E-F4027282568C}" type="slidenum">
              <a:rPr lang="en-US" smtClean="0"/>
              <a:pPr/>
              <a:t>11</a:t>
            </a:fld>
            <a:endParaRPr lang="en-US" dirty="0"/>
          </a:p>
        </p:txBody>
      </p:sp>
      <p:sp>
        <p:nvSpPr>
          <p:cNvPr id="9" name="Rectangular Callout 8"/>
          <p:cNvSpPr/>
          <p:nvPr/>
        </p:nvSpPr>
        <p:spPr>
          <a:xfrm>
            <a:off x="838200" y="5300944"/>
            <a:ext cx="2501974" cy="830888"/>
          </a:xfrm>
          <a:prstGeom prst="wedgeRectCallout">
            <a:avLst>
              <a:gd name="adj1" fmla="val 37261"/>
              <a:gd name="adj2" fmla="val -1646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000" dirty="0" smtClean="0">
                <a:solidFill>
                  <a:srgbClr val="0072C6"/>
                </a:solidFill>
              </a:rPr>
              <a:t>This table is memory optimized</a:t>
            </a:r>
            <a:endParaRPr lang="en-US" sz="2000" dirty="0">
              <a:solidFill>
                <a:srgbClr val="0072C6"/>
              </a:solidFill>
            </a:endParaRPr>
          </a:p>
        </p:txBody>
      </p:sp>
      <p:sp>
        <p:nvSpPr>
          <p:cNvPr id="10" name="Rectangular Callout 9"/>
          <p:cNvSpPr/>
          <p:nvPr/>
        </p:nvSpPr>
        <p:spPr>
          <a:xfrm>
            <a:off x="7951999" y="5341560"/>
            <a:ext cx="2536402" cy="514904"/>
          </a:xfrm>
          <a:prstGeom prst="wedgeRectCallout">
            <a:avLst>
              <a:gd name="adj1" fmla="val -66855"/>
              <a:gd name="adj2" fmla="val -2501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000" dirty="0">
                <a:solidFill>
                  <a:srgbClr val="0072C6"/>
                </a:solidFill>
              </a:rPr>
              <a:t>This table is durable</a:t>
            </a:r>
          </a:p>
        </p:txBody>
      </p:sp>
      <p:sp>
        <p:nvSpPr>
          <p:cNvPr id="11" name="Rectangular Callout 10"/>
          <p:cNvSpPr/>
          <p:nvPr/>
        </p:nvSpPr>
        <p:spPr>
          <a:xfrm>
            <a:off x="9714442" y="3558651"/>
            <a:ext cx="1694992" cy="487404"/>
          </a:xfrm>
          <a:prstGeom prst="wedgeRectCallout">
            <a:avLst>
              <a:gd name="adj1" fmla="val -265241"/>
              <a:gd name="adj2" fmla="val -895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000" dirty="0" smtClean="0">
                <a:solidFill>
                  <a:srgbClr val="0072C6"/>
                </a:solidFill>
              </a:rPr>
              <a:t>Range Index</a:t>
            </a:r>
            <a:endParaRPr lang="en-US" sz="2000" dirty="0">
              <a:solidFill>
                <a:srgbClr val="0072C6"/>
              </a:solidFill>
            </a:endParaRPr>
          </a:p>
        </p:txBody>
      </p:sp>
      <p:sp>
        <p:nvSpPr>
          <p:cNvPr id="12" name="Rectangular Callout 11"/>
          <p:cNvSpPr/>
          <p:nvPr/>
        </p:nvSpPr>
        <p:spPr>
          <a:xfrm>
            <a:off x="6819901" y="1120625"/>
            <a:ext cx="1600200" cy="378955"/>
          </a:xfrm>
          <a:prstGeom prst="wedgeRectCallout">
            <a:avLst>
              <a:gd name="adj1" fmla="val -175084"/>
              <a:gd name="adj2" fmla="val 1303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000" dirty="0">
                <a:solidFill>
                  <a:srgbClr val="0072C6"/>
                </a:solidFill>
              </a:rPr>
              <a:t>Hash Index</a:t>
            </a:r>
          </a:p>
        </p:txBody>
      </p:sp>
      <p:sp>
        <p:nvSpPr>
          <p:cNvPr id="13" name="Rectangle 12"/>
          <p:cNvSpPr/>
          <p:nvPr/>
        </p:nvSpPr>
        <p:spPr bwMode="auto">
          <a:xfrm>
            <a:off x="1403107" y="3900644"/>
            <a:ext cx="3300727" cy="344619"/>
          </a:xfrm>
          <a:prstGeom prst="rect">
            <a:avLst/>
          </a:prstGeom>
          <a:noFill/>
          <a:ln w="254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4876800" y="3881205"/>
            <a:ext cx="4343400" cy="383498"/>
          </a:xfrm>
          <a:prstGeom prst="rect">
            <a:avLst/>
          </a:prstGeom>
          <a:noFill/>
          <a:ln w="254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ectangular Callout 16"/>
          <p:cNvSpPr/>
          <p:nvPr/>
        </p:nvSpPr>
        <p:spPr>
          <a:xfrm>
            <a:off x="10134887" y="2587808"/>
            <a:ext cx="1828228" cy="418410"/>
          </a:xfrm>
          <a:prstGeom prst="wedgeRectCallout">
            <a:avLst>
              <a:gd name="adj1" fmla="val -140178"/>
              <a:gd name="adj2" fmla="val -5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2000" dirty="0" smtClean="0">
                <a:solidFill>
                  <a:srgbClr val="0072C6"/>
                </a:solidFill>
              </a:rPr>
              <a:t>Collation BIN2</a:t>
            </a:r>
            <a:endParaRPr lang="en-US" sz="2000" dirty="0">
              <a:solidFill>
                <a:srgbClr val="0072C6"/>
              </a:solidFill>
            </a:endParaRPr>
          </a:p>
        </p:txBody>
      </p:sp>
      <p:sp>
        <p:nvSpPr>
          <p:cNvPr id="18" name="Rectangle 17"/>
          <p:cNvSpPr/>
          <p:nvPr/>
        </p:nvSpPr>
        <p:spPr bwMode="auto">
          <a:xfrm>
            <a:off x="2286000" y="1862238"/>
            <a:ext cx="2667000" cy="344619"/>
          </a:xfrm>
          <a:prstGeom prst="rect">
            <a:avLst/>
          </a:prstGeom>
          <a:noFill/>
          <a:ln w="254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Rectangle 18"/>
          <p:cNvSpPr/>
          <p:nvPr/>
        </p:nvSpPr>
        <p:spPr bwMode="auto">
          <a:xfrm>
            <a:off x="5029201" y="2850890"/>
            <a:ext cx="3581400" cy="344619"/>
          </a:xfrm>
          <a:prstGeom prst="rect">
            <a:avLst/>
          </a:prstGeom>
          <a:noFill/>
          <a:ln w="254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ectangle 19"/>
          <p:cNvSpPr/>
          <p:nvPr/>
        </p:nvSpPr>
        <p:spPr bwMode="auto">
          <a:xfrm>
            <a:off x="2905491" y="3231341"/>
            <a:ext cx="3114309" cy="344619"/>
          </a:xfrm>
          <a:prstGeom prst="rect">
            <a:avLst/>
          </a:prstGeom>
          <a:noFill/>
          <a:ln w="254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5786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3" grpId="1" animBg="1"/>
      <p:bldP spid="14" grpId="0" animBg="1"/>
      <p:bldP spid="14" grpId="1" animBg="1"/>
      <p:bldP spid="17" grpId="0" animBg="1"/>
      <p:bldP spid="18" grpId="0" animBg="1"/>
      <p:bldP spid="18" grpId="1" animBg="1"/>
      <p:bldP spid="19" grpId="0" animBg="1"/>
      <p:bldP spid="19" grpId="1"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In-Memory Row Format</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12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67094865"/>
              </p:ext>
            </p:extLst>
          </p:nvPr>
        </p:nvGraphicFramePr>
        <p:xfrm>
          <a:off x="1250213" y="1643380"/>
          <a:ext cx="8128000" cy="566420"/>
        </p:xfrm>
        <a:graphic>
          <a:graphicData uri="http://schemas.openxmlformats.org/drawingml/2006/table">
            <a:tbl>
              <a:tblPr firstRow="1" bandRow="1">
                <a:tableStyleId>{5C22544A-7EE6-4342-B048-85BDC9FD1C3A}</a:tableStyleId>
              </a:tblPr>
              <a:tblGrid>
                <a:gridCol w="2355392"/>
                <a:gridCol w="5772608"/>
              </a:tblGrid>
              <a:tr h="566420">
                <a:tc>
                  <a:txBody>
                    <a:bodyPr/>
                    <a:lstStyle/>
                    <a:p>
                      <a:pPr algn="ctr"/>
                      <a:r>
                        <a:rPr lang="en-US" dirty="0" smtClean="0">
                          <a:latin typeface="Segoe UI Light" panose="020B0502040204020203" pitchFamily="34" charset="0"/>
                          <a:cs typeface="Segoe UI Light" panose="020B0502040204020203" pitchFamily="34" charset="0"/>
                        </a:rPr>
                        <a:t>Row Header</a:t>
                      </a:r>
                      <a:endParaRPr lang="en-US" dirty="0">
                        <a:latin typeface="Segoe UI Light" panose="020B0502040204020203" pitchFamily="34" charset="0"/>
                        <a:cs typeface="Segoe UI Light" panose="020B0502040204020203" pitchFamily="34" charset="0"/>
                      </a:endParaRPr>
                    </a:p>
                  </a:txBody>
                  <a:tcPr anchor="ctr">
                    <a:solidFill>
                      <a:schemeClr val="accent1">
                        <a:lumMod val="75000"/>
                      </a:schemeClr>
                    </a:solidFill>
                  </a:tcPr>
                </a:tc>
                <a:tc>
                  <a:txBody>
                    <a:bodyPr/>
                    <a:lstStyle/>
                    <a:p>
                      <a:pPr algn="ctr"/>
                      <a:r>
                        <a:rPr lang="en-US" dirty="0" smtClean="0">
                          <a:latin typeface="Segoe UI Light" panose="020B0502040204020203" pitchFamily="34" charset="0"/>
                          <a:cs typeface="Segoe UI Light" panose="020B0502040204020203" pitchFamily="34" charset="0"/>
                        </a:rPr>
                        <a:t> Payload  (Actual column data)</a:t>
                      </a:r>
                      <a:endParaRPr lang="en-US" dirty="0">
                        <a:latin typeface="Segoe UI Light" panose="020B0502040204020203" pitchFamily="34" charset="0"/>
                        <a:cs typeface="Segoe UI Light" panose="020B0502040204020203" pitchFamily="34" charset="0"/>
                      </a:endParaRPr>
                    </a:p>
                  </a:txBody>
                  <a:tcPr anchor="ctr">
                    <a:solidFill>
                      <a:schemeClr val="accent1">
                        <a:lumMod val="75000"/>
                      </a:schemeClr>
                    </a:solidFill>
                  </a:tcPr>
                </a:tc>
              </a:tr>
            </a:tbl>
          </a:graphicData>
        </a:graphic>
      </p:graphicFrame>
      <p:graphicFrame>
        <p:nvGraphicFramePr>
          <p:cNvPr id="9" name="Table 8"/>
          <p:cNvGraphicFramePr>
            <a:graphicFrameLocks noGrp="1"/>
          </p:cNvGraphicFramePr>
          <p:nvPr>
            <p:extLst/>
          </p:nvPr>
        </p:nvGraphicFramePr>
        <p:xfrm>
          <a:off x="1307951" y="3369310"/>
          <a:ext cx="8369448" cy="490220"/>
        </p:xfrm>
        <a:graphic>
          <a:graphicData uri="http://schemas.openxmlformats.org/drawingml/2006/table">
            <a:tbl>
              <a:tblPr firstRow="1" bandRow="1">
                <a:tableStyleId>{5C22544A-7EE6-4342-B048-85BDC9FD1C3A}</a:tableStyleId>
              </a:tblPr>
              <a:tblGrid>
                <a:gridCol w="1394908"/>
                <a:gridCol w="1394908"/>
                <a:gridCol w="1394908"/>
                <a:gridCol w="1517725"/>
                <a:gridCol w="1371600"/>
                <a:gridCol w="1295399"/>
              </a:tblGrid>
              <a:tr h="490220">
                <a:tc>
                  <a:txBody>
                    <a:bodyPr/>
                    <a:lstStyle/>
                    <a:p>
                      <a:pPr algn="ctr"/>
                      <a:r>
                        <a:rPr lang="en-US" b="0" dirty="0" smtClean="0">
                          <a:latin typeface="Segoe UI Light" panose="020B0502040204020203" pitchFamily="34" charset="0"/>
                          <a:cs typeface="Segoe UI Light" panose="020B0502040204020203" pitchFamily="34" charset="0"/>
                        </a:rPr>
                        <a:t>Begin </a:t>
                      </a:r>
                      <a:r>
                        <a:rPr lang="en-US" b="0" baseline="0" dirty="0" smtClean="0">
                          <a:latin typeface="Segoe UI Light" panose="020B0502040204020203" pitchFamily="34" charset="0"/>
                          <a:cs typeface="Segoe UI Light" panose="020B0502040204020203" pitchFamily="34" charset="0"/>
                        </a:rPr>
                        <a:t>Ts</a:t>
                      </a:r>
                      <a:endParaRPr lang="en-US" b="0" dirty="0">
                        <a:latin typeface="Segoe UI Light" panose="020B0502040204020203" pitchFamily="34" charset="0"/>
                        <a:cs typeface="Segoe UI Light" panose="020B0502040204020203" pitchFamily="34" charset="0"/>
                      </a:endParaRPr>
                    </a:p>
                  </a:txBody>
                  <a:tcPr anchor="ctr">
                    <a:solidFill>
                      <a:schemeClr val="tx1">
                        <a:lumMod val="50000"/>
                      </a:schemeClr>
                    </a:solidFill>
                  </a:tcPr>
                </a:tc>
                <a:tc>
                  <a:txBody>
                    <a:bodyPr/>
                    <a:lstStyle/>
                    <a:p>
                      <a:pPr algn="ctr"/>
                      <a:r>
                        <a:rPr lang="en-US" b="0" dirty="0" smtClean="0">
                          <a:latin typeface="Segoe UI Light" panose="020B0502040204020203" pitchFamily="34" charset="0"/>
                          <a:cs typeface="Segoe UI Light" panose="020B0502040204020203" pitchFamily="34" charset="0"/>
                        </a:rPr>
                        <a:t>End Ts</a:t>
                      </a:r>
                      <a:endParaRPr lang="en-US" b="0" dirty="0">
                        <a:latin typeface="Segoe UI Light" panose="020B0502040204020203" pitchFamily="34" charset="0"/>
                        <a:cs typeface="Segoe UI Light" panose="020B0502040204020203" pitchFamily="34" charset="0"/>
                      </a:endParaRPr>
                    </a:p>
                  </a:txBody>
                  <a:tcPr anchor="ctr">
                    <a:solidFill>
                      <a:schemeClr val="tx1">
                        <a:lumMod val="50000"/>
                      </a:schemeClr>
                    </a:solidFill>
                  </a:tcPr>
                </a:tc>
                <a:tc>
                  <a:txBody>
                    <a:bodyPr/>
                    <a:lstStyle/>
                    <a:p>
                      <a:pPr algn="ctr"/>
                      <a:r>
                        <a:rPr lang="en-US" b="0" dirty="0" smtClean="0">
                          <a:latin typeface="Segoe UI Light" panose="020B0502040204020203" pitchFamily="34" charset="0"/>
                          <a:cs typeface="Segoe UI Light" panose="020B0502040204020203" pitchFamily="34" charset="0"/>
                        </a:rPr>
                        <a:t>StmtID</a:t>
                      </a:r>
                      <a:endParaRPr lang="en-US" b="0" dirty="0">
                        <a:latin typeface="Segoe UI Light" panose="020B0502040204020203" pitchFamily="34" charset="0"/>
                        <a:cs typeface="Segoe UI Light" panose="020B0502040204020203" pitchFamily="34" charset="0"/>
                      </a:endParaRPr>
                    </a:p>
                  </a:txBody>
                  <a:tcPr anchor="ctr">
                    <a:solidFill>
                      <a:schemeClr val="tx1">
                        <a:lumMod val="50000"/>
                      </a:schemeClr>
                    </a:solidFill>
                  </a:tcPr>
                </a:tc>
                <a:tc>
                  <a:txBody>
                    <a:bodyPr/>
                    <a:lstStyle/>
                    <a:p>
                      <a:pPr algn="ctr"/>
                      <a:r>
                        <a:rPr lang="en-US" b="0" dirty="0" smtClean="0">
                          <a:latin typeface="Segoe UI Light" panose="020B0502040204020203" pitchFamily="34" charset="0"/>
                          <a:cs typeface="Segoe UI Light" panose="020B0502040204020203" pitchFamily="34" charset="0"/>
                        </a:rPr>
                        <a:t>IdsLinkCount</a:t>
                      </a:r>
                      <a:endParaRPr lang="en-US" b="0" dirty="0">
                        <a:latin typeface="Segoe UI Light" panose="020B0502040204020203" pitchFamily="34" charset="0"/>
                        <a:cs typeface="Segoe UI Light" panose="020B0502040204020203" pitchFamily="34" charset="0"/>
                      </a:endParaRPr>
                    </a:p>
                  </a:txBody>
                  <a:tcPr anchor="ctr">
                    <a:solidFill>
                      <a:schemeClr val="tx1">
                        <a:lumMod val="50000"/>
                      </a:schemeClr>
                    </a:solidFill>
                  </a:tcPr>
                </a:tc>
                <a:tc>
                  <a:txBody>
                    <a:bodyPr/>
                    <a:lstStyle/>
                    <a:p>
                      <a:pPr algn="ctr"/>
                      <a:r>
                        <a:rPr lang="en-US" b="0" dirty="0" smtClean="0">
                          <a:latin typeface="Segoe UI Light" panose="020B0502040204020203" pitchFamily="34" charset="0"/>
                          <a:cs typeface="Segoe UI Light" panose="020B0502040204020203" pitchFamily="34" charset="0"/>
                        </a:rPr>
                        <a:t>Index</a:t>
                      </a:r>
                      <a:r>
                        <a:rPr lang="en-US" b="0" baseline="0" dirty="0" smtClean="0">
                          <a:latin typeface="Segoe UI Light" panose="020B0502040204020203" pitchFamily="34" charset="0"/>
                          <a:cs typeface="Segoe UI Light" panose="020B0502040204020203" pitchFamily="34" charset="0"/>
                        </a:rPr>
                        <a:t>1</a:t>
                      </a:r>
                      <a:r>
                        <a:rPr lang="en-US" b="0" dirty="0" smtClean="0">
                          <a:latin typeface="Segoe UI Light" panose="020B0502040204020203" pitchFamily="34" charset="0"/>
                          <a:cs typeface="Segoe UI Light" panose="020B0502040204020203" pitchFamily="34" charset="0"/>
                        </a:rPr>
                        <a:t> ptr</a:t>
                      </a:r>
                      <a:endParaRPr lang="en-US" b="0" dirty="0">
                        <a:latin typeface="Segoe UI Light" panose="020B0502040204020203" pitchFamily="34" charset="0"/>
                        <a:cs typeface="Segoe UI Light" panose="020B0502040204020203" pitchFamily="34" charset="0"/>
                      </a:endParaRPr>
                    </a:p>
                  </a:txBody>
                  <a:tcPr anchor="ctr">
                    <a:solidFill>
                      <a:schemeClr val="tx1">
                        <a:lumMod val="50000"/>
                      </a:schemeClr>
                    </a:solidFill>
                  </a:tcPr>
                </a:tc>
                <a:tc>
                  <a:txBody>
                    <a:bodyPr/>
                    <a:lstStyle/>
                    <a:p>
                      <a:pPr algn="ctr"/>
                      <a:r>
                        <a:rPr lang="en-US" b="0" dirty="0" smtClean="0">
                          <a:latin typeface="Segoe UI Light" panose="020B0502040204020203" pitchFamily="34" charset="0"/>
                          <a:cs typeface="Segoe UI Light" panose="020B0502040204020203" pitchFamily="34" charset="0"/>
                        </a:rPr>
                        <a:t>Index2 ptr</a:t>
                      </a:r>
                      <a:endParaRPr lang="en-US" b="0" dirty="0">
                        <a:latin typeface="Segoe UI Light" panose="020B0502040204020203" pitchFamily="34" charset="0"/>
                        <a:cs typeface="Segoe UI Light" panose="020B0502040204020203" pitchFamily="34" charset="0"/>
                      </a:endParaRPr>
                    </a:p>
                  </a:txBody>
                  <a:tcPr anchor="ctr">
                    <a:solidFill>
                      <a:schemeClr val="tx1">
                        <a:lumMod val="50000"/>
                      </a:schemeClr>
                    </a:solidFill>
                  </a:tcPr>
                </a:tc>
              </a:tr>
            </a:tbl>
          </a:graphicData>
        </a:graphic>
      </p:graphicFrame>
      <p:cxnSp>
        <p:nvCxnSpPr>
          <p:cNvPr id="11" name="Straight Connector 10"/>
          <p:cNvCxnSpPr/>
          <p:nvPr/>
        </p:nvCxnSpPr>
        <p:spPr>
          <a:xfrm>
            <a:off x="1250213" y="2209800"/>
            <a:ext cx="57738" cy="1159510"/>
          </a:xfrm>
          <a:prstGeom prst="line">
            <a:avLst/>
          </a:prstGeom>
          <a:ln w="12700">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639008" y="2209800"/>
            <a:ext cx="6038391" cy="1159510"/>
          </a:xfrm>
          <a:prstGeom prst="line">
            <a:avLst/>
          </a:prstGeom>
          <a:ln w="12700">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2" name="Left Brace 21"/>
          <p:cNvSpPr/>
          <p:nvPr/>
        </p:nvSpPr>
        <p:spPr>
          <a:xfrm rot="-5400000">
            <a:off x="1911096" y="3256026"/>
            <a:ext cx="155448" cy="135636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3" name="Left Brace 22"/>
          <p:cNvSpPr/>
          <p:nvPr/>
        </p:nvSpPr>
        <p:spPr>
          <a:xfrm rot="-5400000">
            <a:off x="3319451" y="3256026"/>
            <a:ext cx="155448" cy="135636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4" name="Left Brace 23"/>
          <p:cNvSpPr/>
          <p:nvPr/>
        </p:nvSpPr>
        <p:spPr>
          <a:xfrm rot="-5400000">
            <a:off x="4719600" y="3256026"/>
            <a:ext cx="155448" cy="135636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5" name="Left Brace 24"/>
          <p:cNvSpPr/>
          <p:nvPr/>
        </p:nvSpPr>
        <p:spPr>
          <a:xfrm rot="-5400000">
            <a:off x="6176365" y="3199410"/>
            <a:ext cx="155448" cy="146959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6" name="Left Brace 25"/>
          <p:cNvSpPr/>
          <p:nvPr/>
        </p:nvSpPr>
        <p:spPr>
          <a:xfrm rot="-5400000">
            <a:off x="8284553" y="2619084"/>
            <a:ext cx="155448" cy="263024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p>
        </p:txBody>
      </p:sp>
      <p:sp>
        <p:nvSpPr>
          <p:cNvPr id="29" name="TextBox 28"/>
          <p:cNvSpPr txBox="1"/>
          <p:nvPr/>
        </p:nvSpPr>
        <p:spPr>
          <a:xfrm>
            <a:off x="1325536" y="4132287"/>
            <a:ext cx="1324984" cy="369332"/>
          </a:xfrm>
          <a:prstGeom prst="rect">
            <a:avLst/>
          </a:prstGeom>
          <a:noFill/>
        </p:spPr>
        <p:txBody>
          <a:bodyPr wrap="square" rtlCol="0">
            <a:spAutoFit/>
          </a:bodyPr>
          <a:lstStyle/>
          <a:p>
            <a:pPr algn="ctr"/>
            <a:r>
              <a:rPr lang="en-US" dirty="0" smtClean="0">
                <a:solidFill>
                  <a:schemeClr val="bg1"/>
                </a:solidFill>
                <a:latin typeface="Segoe UI Light" panose="020B0502040204020203" pitchFamily="34" charset="0"/>
                <a:cs typeface="Segoe UI Light" panose="020B0502040204020203" pitchFamily="34" charset="0"/>
              </a:rPr>
              <a:t>8 bytes</a:t>
            </a:r>
            <a:endParaRPr lang="en-US" dirty="0">
              <a:solidFill>
                <a:schemeClr val="bg1"/>
              </a:solidFill>
              <a:latin typeface="Segoe UI Light" panose="020B0502040204020203" pitchFamily="34" charset="0"/>
              <a:cs typeface="Segoe UI Light" panose="020B0502040204020203" pitchFamily="34" charset="0"/>
            </a:endParaRPr>
          </a:p>
        </p:txBody>
      </p:sp>
      <p:sp>
        <p:nvSpPr>
          <p:cNvPr id="31" name="TextBox 30"/>
          <p:cNvSpPr txBox="1"/>
          <p:nvPr/>
        </p:nvSpPr>
        <p:spPr>
          <a:xfrm>
            <a:off x="2739304" y="4135430"/>
            <a:ext cx="1324984" cy="369332"/>
          </a:xfrm>
          <a:prstGeom prst="rect">
            <a:avLst/>
          </a:prstGeom>
          <a:noFill/>
        </p:spPr>
        <p:txBody>
          <a:bodyPr wrap="square" rtlCol="0">
            <a:spAutoFit/>
          </a:bodyPr>
          <a:lstStyle/>
          <a:p>
            <a:pPr algn="ctr"/>
            <a:r>
              <a:rPr lang="en-US" dirty="0" smtClean="0">
                <a:solidFill>
                  <a:schemeClr val="bg1"/>
                </a:solidFill>
                <a:latin typeface="Segoe UI Light" panose="020B0502040204020203" pitchFamily="34" charset="0"/>
                <a:cs typeface="Segoe UI Light" panose="020B0502040204020203" pitchFamily="34" charset="0"/>
              </a:rPr>
              <a:t>8 bytes</a:t>
            </a:r>
            <a:endParaRPr lang="en-US" dirty="0">
              <a:solidFill>
                <a:schemeClr val="bg1"/>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4144658" y="4132287"/>
            <a:ext cx="1324984" cy="369332"/>
          </a:xfrm>
          <a:prstGeom prst="rect">
            <a:avLst/>
          </a:prstGeom>
          <a:noFill/>
        </p:spPr>
        <p:txBody>
          <a:bodyPr wrap="square" rtlCol="0">
            <a:spAutoFit/>
          </a:bodyPr>
          <a:lstStyle/>
          <a:p>
            <a:pPr algn="ctr"/>
            <a:r>
              <a:rPr lang="en-US" dirty="0" smtClean="0">
                <a:solidFill>
                  <a:schemeClr val="bg1"/>
                </a:solidFill>
                <a:latin typeface="Segoe UI Light" panose="020B0502040204020203" pitchFamily="34" charset="0"/>
                <a:cs typeface="Segoe UI Light" panose="020B0502040204020203" pitchFamily="34" charset="0"/>
              </a:rPr>
              <a:t>4 bytes</a:t>
            </a:r>
            <a:endParaRPr lang="en-US" dirty="0">
              <a:solidFill>
                <a:schemeClr val="bg1"/>
              </a:solidFill>
              <a:latin typeface="Segoe UI Light" panose="020B0502040204020203" pitchFamily="34" charset="0"/>
              <a:cs typeface="Segoe UI Light" panose="020B0502040204020203" pitchFamily="34" charset="0"/>
            </a:endParaRPr>
          </a:p>
        </p:txBody>
      </p:sp>
      <p:sp>
        <p:nvSpPr>
          <p:cNvPr id="33" name="TextBox 32"/>
          <p:cNvSpPr txBox="1"/>
          <p:nvPr/>
        </p:nvSpPr>
        <p:spPr>
          <a:xfrm>
            <a:off x="5591597" y="4138573"/>
            <a:ext cx="1324984" cy="646331"/>
          </a:xfrm>
          <a:prstGeom prst="rect">
            <a:avLst/>
          </a:prstGeom>
          <a:noFill/>
        </p:spPr>
        <p:txBody>
          <a:bodyPr wrap="square" rtlCol="0">
            <a:spAutoFit/>
          </a:bodyPr>
          <a:lstStyle/>
          <a:p>
            <a:pPr algn="ctr"/>
            <a:r>
              <a:rPr lang="en-US" dirty="0" smtClean="0">
                <a:solidFill>
                  <a:schemeClr val="bg1"/>
                </a:solidFill>
                <a:latin typeface="Segoe UI Light" panose="020B0502040204020203" pitchFamily="34" charset="0"/>
                <a:cs typeface="Segoe UI Light" panose="020B0502040204020203" pitchFamily="34" charset="0"/>
              </a:rPr>
              <a:t>2 bytes + 2 for padding</a:t>
            </a:r>
            <a:endParaRPr lang="en-US" dirty="0">
              <a:solidFill>
                <a:schemeClr val="bg1"/>
              </a:solidFill>
              <a:latin typeface="Segoe UI Light" panose="020B0502040204020203" pitchFamily="34" charset="0"/>
              <a:cs typeface="Segoe UI Light" panose="020B0502040204020203" pitchFamily="34" charset="0"/>
            </a:endParaRPr>
          </a:p>
        </p:txBody>
      </p:sp>
      <p:sp>
        <p:nvSpPr>
          <p:cNvPr id="34" name="TextBox 33"/>
          <p:cNvSpPr txBox="1"/>
          <p:nvPr/>
        </p:nvSpPr>
        <p:spPr>
          <a:xfrm>
            <a:off x="7047155" y="4152474"/>
            <a:ext cx="3011245" cy="369332"/>
          </a:xfrm>
          <a:prstGeom prst="rect">
            <a:avLst/>
          </a:prstGeom>
          <a:noFill/>
        </p:spPr>
        <p:txBody>
          <a:bodyPr wrap="square" rtlCol="0">
            <a:spAutoFit/>
          </a:bodyPr>
          <a:lstStyle/>
          <a:p>
            <a:r>
              <a:rPr lang="en-US" dirty="0" smtClean="0">
                <a:solidFill>
                  <a:schemeClr val="bg1"/>
                </a:solidFill>
                <a:latin typeface="Segoe UI Light" panose="020B0502040204020203" pitchFamily="34" charset="0"/>
                <a:cs typeface="Segoe UI Light" panose="020B0502040204020203" pitchFamily="34" charset="0"/>
              </a:rPr>
              <a:t>8 bytes * Number of Indexes</a:t>
            </a:r>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609600" y="5077361"/>
            <a:ext cx="111252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Segoe UI Light" panose="020B0502040204020203" pitchFamily="34" charset="0"/>
                <a:cs typeface="Segoe UI Light" panose="020B0502040204020203" pitchFamily="34" charset="0"/>
              </a:rPr>
              <a:t>Begin/End timestamp determines row’s version validity and visibility</a:t>
            </a:r>
          </a:p>
          <a:p>
            <a:pPr marL="342900" indent="-342900">
              <a:buFont typeface="Arial" panose="020B0604020202020204" pitchFamily="34" charset="0"/>
              <a:buChar char="•"/>
            </a:pPr>
            <a:r>
              <a:rPr lang="en-US" sz="2000" dirty="0" smtClean="0">
                <a:solidFill>
                  <a:schemeClr val="bg1"/>
                </a:solidFill>
                <a:latin typeface="Segoe UI Light" panose="020B0502040204020203" pitchFamily="34" charset="0"/>
                <a:cs typeface="Segoe UI Light" panose="020B0502040204020203" pitchFamily="34" charset="0"/>
              </a:rPr>
              <a:t>No concept of data pages, only rows exist</a:t>
            </a:r>
            <a:endParaRPr lang="en-US" sz="2000" dirty="0">
              <a:solidFill>
                <a:schemeClr val="bg1"/>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000" dirty="0">
                <a:solidFill>
                  <a:schemeClr val="bg1"/>
                </a:solidFill>
                <a:latin typeface="Segoe UI Light" panose="020B0502040204020203" pitchFamily="34" charset="0"/>
                <a:cs typeface="Segoe UI Light" panose="020B0502040204020203" pitchFamily="34" charset="0"/>
              </a:rPr>
              <a:t>Row size limited to 8060 bytes (@table create time) to allow data to be moved to disk-based </a:t>
            </a:r>
            <a:r>
              <a:rPr lang="en-US" sz="2000" dirty="0" smtClean="0">
                <a:solidFill>
                  <a:schemeClr val="bg1"/>
                </a:solidFill>
                <a:latin typeface="Segoe UI Light" panose="020B0502040204020203" pitchFamily="34" charset="0"/>
                <a:cs typeface="Segoe UI Light" panose="020B0502040204020203" pitchFamily="34" charset="0"/>
              </a:rPr>
              <a:t>tables</a:t>
            </a:r>
            <a:endParaRPr lang="en-US" sz="2000" dirty="0">
              <a:solidFill>
                <a:schemeClr val="bg1"/>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000" dirty="0">
                <a:solidFill>
                  <a:schemeClr val="bg1"/>
                </a:solidFill>
                <a:latin typeface="Segoe UI Light" panose="020B0502040204020203" pitchFamily="34" charset="0"/>
                <a:cs typeface="Segoe UI Light" panose="020B0502040204020203" pitchFamily="34" charset="0"/>
              </a:rPr>
              <a:t>Not every SQL table schema is supported </a:t>
            </a:r>
            <a:r>
              <a:rPr lang="en-US" sz="2000" dirty="0" smtClean="0">
                <a:solidFill>
                  <a:schemeClr val="bg1"/>
                </a:solidFill>
                <a:latin typeface="Segoe UI Light" panose="020B0502040204020203" pitchFamily="34" charset="0"/>
                <a:cs typeface="Segoe UI Light" panose="020B0502040204020203" pitchFamily="34" charset="0"/>
              </a:rPr>
              <a:t>(Ex: LOB </a:t>
            </a:r>
            <a:r>
              <a:rPr lang="en-US" sz="2000" dirty="0">
                <a:solidFill>
                  <a:schemeClr val="bg1"/>
                </a:solidFill>
                <a:latin typeface="Segoe UI Light" panose="020B0502040204020203" pitchFamily="34" charset="0"/>
                <a:cs typeface="Segoe UI Light" panose="020B0502040204020203" pitchFamily="34" charset="0"/>
              </a:rPr>
              <a:t>and </a:t>
            </a:r>
            <a:r>
              <a:rPr lang="en-US" sz="2000" dirty="0" err="1" smtClean="0">
                <a:solidFill>
                  <a:schemeClr val="bg1"/>
                </a:solidFill>
                <a:latin typeface="Segoe UI Light" panose="020B0502040204020203" pitchFamily="34" charset="0"/>
                <a:cs typeface="Segoe UI Light" panose="020B0502040204020203" pitchFamily="34" charset="0"/>
              </a:rPr>
              <a:t>SqlVariant</a:t>
            </a:r>
            <a:r>
              <a:rPr lang="en-US" sz="2000" dirty="0" smtClean="0">
                <a:solidFill>
                  <a:schemeClr val="bg1"/>
                </a:solidFill>
                <a:latin typeface="Segoe UI Light" panose="020B0502040204020203" pitchFamily="34" charset="0"/>
                <a:cs typeface="Segoe UI Light" panose="020B0502040204020203" pitchFamily="34" charset="0"/>
              </a:rPr>
              <a:t>)</a:t>
            </a:r>
            <a:endParaRPr lang="en-US" sz="2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97063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Optimized Table Limitations</a:t>
            </a:r>
            <a:endParaRPr lang="en-US" dirty="0"/>
          </a:p>
        </p:txBody>
      </p:sp>
      <p:sp>
        <p:nvSpPr>
          <p:cNvPr id="3" name="Content Placeholder 2"/>
          <p:cNvSpPr>
            <a:spLocks noGrp="1"/>
          </p:cNvSpPr>
          <p:nvPr>
            <p:ph sz="quarter" idx="13"/>
          </p:nvPr>
        </p:nvSpPr>
        <p:spPr/>
        <p:txBody>
          <a:bodyPr>
            <a:normAutofit/>
          </a:bodyPr>
          <a:lstStyle/>
          <a:p>
            <a:r>
              <a:rPr lang="en-US" sz="2800" dirty="0">
                <a:solidFill>
                  <a:schemeClr val="bg1"/>
                </a:solidFill>
              </a:rPr>
              <a:t>Optimized for high-throughput OLTP</a:t>
            </a:r>
          </a:p>
          <a:p>
            <a:pPr marL="285750" lvl="1" indent="-285750">
              <a:buFont typeface="Arial" panose="020B0604020202020204" pitchFamily="34" charset="0"/>
              <a:buChar char="•"/>
            </a:pPr>
            <a:r>
              <a:rPr lang="en-US" sz="1800" dirty="0" smtClean="0">
                <a:solidFill>
                  <a:schemeClr val="bg1"/>
                </a:solidFill>
              </a:rPr>
              <a:t>No </a:t>
            </a:r>
            <a:r>
              <a:rPr lang="en-US" sz="1800" dirty="0">
                <a:solidFill>
                  <a:schemeClr val="bg1"/>
                </a:solidFill>
              </a:rPr>
              <a:t>XML and no CLR data </a:t>
            </a:r>
            <a:r>
              <a:rPr lang="en-US" sz="1800" dirty="0" smtClean="0">
                <a:solidFill>
                  <a:schemeClr val="bg1"/>
                </a:solidFill>
              </a:rPr>
              <a:t>types</a:t>
            </a:r>
          </a:p>
          <a:p>
            <a:pPr lvl="1"/>
            <a:endParaRPr lang="en-US" sz="1800" dirty="0">
              <a:solidFill>
                <a:schemeClr val="bg1"/>
              </a:solidFill>
            </a:endParaRPr>
          </a:p>
          <a:p>
            <a:r>
              <a:rPr lang="en-US" sz="2800" dirty="0">
                <a:solidFill>
                  <a:schemeClr val="bg1"/>
                </a:solidFill>
              </a:rPr>
              <a:t>Optimized for in-memory</a:t>
            </a:r>
          </a:p>
          <a:p>
            <a:pPr marL="285750" lvl="1" indent="-285750">
              <a:buFont typeface="Arial" panose="020B0604020202020204" pitchFamily="34" charset="0"/>
              <a:buChar char="•"/>
            </a:pPr>
            <a:r>
              <a:rPr lang="en-US" sz="1800" dirty="0">
                <a:solidFill>
                  <a:schemeClr val="bg1"/>
                </a:solidFill>
              </a:rPr>
              <a:t>Rows are at most 8060 bytes – no off row data</a:t>
            </a:r>
          </a:p>
          <a:p>
            <a:pPr marL="285750" lvl="1" indent="-285750">
              <a:buFont typeface="Arial" panose="020B0604020202020204" pitchFamily="34" charset="0"/>
              <a:buChar char="•"/>
            </a:pPr>
            <a:r>
              <a:rPr lang="en-US" sz="1800" dirty="0">
                <a:solidFill>
                  <a:schemeClr val="bg1"/>
                </a:solidFill>
              </a:rPr>
              <a:t>No Large Object (LOB) types like </a:t>
            </a:r>
            <a:r>
              <a:rPr lang="en-US" sz="1800" dirty="0" err="1">
                <a:solidFill>
                  <a:schemeClr val="bg1"/>
                </a:solidFill>
              </a:rPr>
              <a:t>varchar</a:t>
            </a:r>
            <a:r>
              <a:rPr lang="en-US" sz="1800" dirty="0">
                <a:solidFill>
                  <a:schemeClr val="bg1"/>
                </a:solidFill>
              </a:rPr>
              <a:t>(max</a:t>
            </a:r>
            <a:r>
              <a:rPr lang="en-US" sz="1800" dirty="0" smtClean="0">
                <a:solidFill>
                  <a:schemeClr val="bg1"/>
                </a:solidFill>
              </a:rPr>
              <a:t>)</a:t>
            </a:r>
          </a:p>
          <a:p>
            <a:pPr marL="285750" lvl="1" indent="-285750">
              <a:buFont typeface="Arial" panose="020B0604020202020204" pitchFamily="34" charset="0"/>
              <a:buChar char="•"/>
            </a:pPr>
            <a:endParaRPr lang="en-US" sz="1800" dirty="0">
              <a:solidFill>
                <a:schemeClr val="bg1"/>
              </a:solidFill>
            </a:endParaRPr>
          </a:p>
          <a:p>
            <a:r>
              <a:rPr lang="en-US" sz="2800" dirty="0" smtClean="0">
                <a:solidFill>
                  <a:schemeClr val="bg1"/>
                </a:solidFill>
              </a:rPr>
              <a:t>Scoping </a:t>
            </a:r>
            <a:r>
              <a:rPr lang="en-US" sz="2800" dirty="0">
                <a:solidFill>
                  <a:schemeClr val="bg1"/>
                </a:solidFill>
              </a:rPr>
              <a:t>limitations</a:t>
            </a:r>
          </a:p>
          <a:p>
            <a:pPr marL="285750" lvl="1" indent="-285750">
              <a:buFont typeface="Arial" panose="020B0604020202020204" pitchFamily="34" charset="0"/>
              <a:buChar char="•"/>
            </a:pPr>
            <a:r>
              <a:rPr lang="en-US" sz="1800" dirty="0">
                <a:solidFill>
                  <a:schemeClr val="bg1"/>
                </a:solidFill>
              </a:rPr>
              <a:t>No FOREIGN KEY and no CHECK constraints</a:t>
            </a:r>
          </a:p>
          <a:p>
            <a:pPr marL="285750" lvl="1" indent="-285750">
              <a:buFont typeface="Arial" panose="020B0604020202020204" pitchFamily="34" charset="0"/>
              <a:buChar char="•"/>
            </a:pPr>
            <a:r>
              <a:rPr lang="en-US" sz="1800" dirty="0" smtClean="0">
                <a:solidFill>
                  <a:schemeClr val="bg1"/>
                </a:solidFill>
              </a:rPr>
              <a:t>No </a:t>
            </a:r>
            <a:r>
              <a:rPr lang="en-US" sz="1800" dirty="0">
                <a:solidFill>
                  <a:schemeClr val="bg1"/>
                </a:solidFill>
              </a:rPr>
              <a:t>schema changes (ALTER TABLE) – need to drop/recreate table</a:t>
            </a:r>
          </a:p>
          <a:p>
            <a:pPr marL="285750" lvl="1" indent="-285750">
              <a:buFont typeface="Arial" panose="020B0604020202020204" pitchFamily="34" charset="0"/>
              <a:buChar char="•"/>
            </a:pPr>
            <a:r>
              <a:rPr lang="en-US" sz="1800" dirty="0">
                <a:solidFill>
                  <a:schemeClr val="bg1"/>
                </a:solidFill>
              </a:rPr>
              <a:t>No add/remove index – need to drop/recreate </a:t>
            </a:r>
            <a:r>
              <a:rPr lang="en-US" sz="1800" dirty="0" smtClean="0">
                <a:solidFill>
                  <a:schemeClr val="bg1"/>
                </a:solidFill>
              </a:rPr>
              <a:t>table</a:t>
            </a:r>
          </a:p>
          <a:p>
            <a:pPr marL="285750" lvl="1" indent="-285750">
              <a:buFont typeface="Arial" panose="020B0604020202020204" pitchFamily="34" charset="0"/>
              <a:buChar char="•"/>
            </a:pPr>
            <a:r>
              <a:rPr lang="en-US" sz="1800" dirty="0" smtClean="0">
                <a:solidFill>
                  <a:schemeClr val="bg1"/>
                </a:solidFill>
              </a:rPr>
              <a:t>No Computed Columns</a:t>
            </a:r>
          </a:p>
          <a:p>
            <a:pPr marL="285750" lvl="1" indent="-285750">
              <a:buFont typeface="Arial" panose="020B0604020202020204" pitchFamily="34" charset="0"/>
              <a:buChar char="•"/>
            </a:pPr>
            <a:r>
              <a:rPr lang="en-US" sz="1800" dirty="0" smtClean="0">
                <a:solidFill>
                  <a:schemeClr val="bg1"/>
                </a:solidFill>
              </a:rPr>
              <a:t>No Cross-Database Queries</a:t>
            </a:r>
            <a:endParaRPr lang="en-US" sz="1800" dirty="0">
              <a:solidFill>
                <a:schemeClr val="bg1"/>
              </a:solidFill>
            </a:endParaRPr>
          </a:p>
          <a:p>
            <a:endParaRPr lang="en-US" dirty="0">
              <a:solidFill>
                <a:schemeClr val="bg1"/>
              </a:solidFill>
            </a:endParaRPr>
          </a:p>
        </p:txBody>
      </p:sp>
      <p:sp>
        <p:nvSpPr>
          <p:cNvPr id="4" name="Slide Number Placeholder 3"/>
          <p:cNvSpPr>
            <a:spLocks noGrp="1"/>
          </p:cNvSpPr>
          <p:nvPr>
            <p:ph type="sldNum" sz="quarter" idx="11"/>
          </p:nvPr>
        </p:nvSpPr>
        <p:spPr/>
        <p:txBody>
          <a:bodyPr/>
          <a:lstStyle/>
          <a:p>
            <a:fld id="{74A398B2-5A34-1A4A-811E-F4027282568C}" type="slidenum">
              <a:rPr lang="en-US" smtClean="0"/>
              <a:pPr/>
              <a:t>13</a:t>
            </a:fld>
            <a:endParaRPr lang="en-US"/>
          </a:p>
        </p:txBody>
      </p:sp>
    </p:spTree>
    <p:extLst>
      <p:ext uri="{BB962C8B-B14F-4D97-AF65-F5344CB8AC3E}">
        <p14:creationId xmlns:p14="http://schemas.microsoft.com/office/powerpoint/2010/main" val="2750915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Indexes</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14</a:t>
            </a:fld>
            <a:endParaRPr lang="en-US"/>
          </a:p>
        </p:txBody>
      </p:sp>
      <p:grpSp>
        <p:nvGrpSpPr>
          <p:cNvPr id="5" name="Group 4"/>
          <p:cNvGrpSpPr/>
          <p:nvPr/>
        </p:nvGrpSpPr>
        <p:grpSpPr>
          <a:xfrm>
            <a:off x="5633372" y="3562198"/>
            <a:ext cx="460285" cy="2220842"/>
            <a:chOff x="979348" y="2739129"/>
            <a:chExt cx="460350" cy="2221157"/>
          </a:xfrm>
        </p:grpSpPr>
        <p:sp>
          <p:nvSpPr>
            <p:cNvPr id="6" name="Rectangle 5"/>
            <p:cNvSpPr/>
            <p:nvPr/>
          </p:nvSpPr>
          <p:spPr>
            <a:xfrm>
              <a:off x="979348" y="3849708"/>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4</a:t>
              </a:r>
              <a:endParaRPr lang="en-US" sz="2040" kern="0" dirty="0">
                <a:solidFill>
                  <a:srgbClr val="505050"/>
                </a:solidFill>
              </a:endParaRPr>
            </a:p>
          </p:txBody>
        </p:sp>
        <p:sp>
          <p:nvSpPr>
            <p:cNvPr id="7" name="Rectangle 6"/>
            <p:cNvSpPr/>
            <p:nvPr/>
          </p:nvSpPr>
          <p:spPr>
            <a:xfrm>
              <a:off x="979348" y="4127352"/>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5</a:t>
              </a:r>
              <a:endParaRPr lang="en-US" sz="2040" kern="0" dirty="0">
                <a:solidFill>
                  <a:srgbClr val="505050"/>
                </a:solidFill>
              </a:endParaRPr>
            </a:p>
          </p:txBody>
        </p:sp>
        <p:sp>
          <p:nvSpPr>
            <p:cNvPr id="8" name="Rectangle 7"/>
            <p:cNvSpPr/>
            <p:nvPr/>
          </p:nvSpPr>
          <p:spPr>
            <a:xfrm>
              <a:off x="979348" y="4404997"/>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6</a:t>
              </a:r>
              <a:endParaRPr lang="en-US" sz="2040" kern="0" dirty="0">
                <a:solidFill>
                  <a:srgbClr val="505050"/>
                </a:solidFill>
              </a:endParaRPr>
            </a:p>
          </p:txBody>
        </p:sp>
        <p:sp>
          <p:nvSpPr>
            <p:cNvPr id="9" name="Rectangle 8"/>
            <p:cNvSpPr/>
            <p:nvPr/>
          </p:nvSpPr>
          <p:spPr>
            <a:xfrm>
              <a:off x="979348" y="4682641"/>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7</a:t>
              </a:r>
              <a:endParaRPr lang="en-US" sz="2040" kern="0" dirty="0">
                <a:solidFill>
                  <a:srgbClr val="505050"/>
                </a:solidFill>
              </a:endParaRPr>
            </a:p>
          </p:txBody>
        </p:sp>
        <p:sp>
          <p:nvSpPr>
            <p:cNvPr id="10" name="Rectangle 9"/>
            <p:cNvSpPr/>
            <p:nvPr/>
          </p:nvSpPr>
          <p:spPr>
            <a:xfrm>
              <a:off x="979348" y="2739129"/>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0</a:t>
              </a:r>
              <a:endParaRPr lang="en-US" sz="2040" kern="0" dirty="0">
                <a:solidFill>
                  <a:srgbClr val="505050"/>
                </a:solidFill>
              </a:endParaRPr>
            </a:p>
          </p:txBody>
        </p:sp>
        <p:sp>
          <p:nvSpPr>
            <p:cNvPr id="11" name="Rectangle 10"/>
            <p:cNvSpPr/>
            <p:nvPr/>
          </p:nvSpPr>
          <p:spPr>
            <a:xfrm>
              <a:off x="979348" y="3016774"/>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1</a:t>
              </a:r>
              <a:endParaRPr lang="en-US" sz="2040" kern="0" dirty="0">
                <a:solidFill>
                  <a:srgbClr val="505050"/>
                </a:solidFill>
              </a:endParaRPr>
            </a:p>
          </p:txBody>
        </p:sp>
        <p:sp>
          <p:nvSpPr>
            <p:cNvPr id="12" name="Rectangle 11"/>
            <p:cNvSpPr/>
            <p:nvPr/>
          </p:nvSpPr>
          <p:spPr>
            <a:xfrm>
              <a:off x="979348" y="3294418"/>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2</a:t>
              </a:r>
              <a:endParaRPr lang="en-US" sz="2040" kern="0" dirty="0">
                <a:solidFill>
                  <a:srgbClr val="505050"/>
                </a:solidFill>
              </a:endParaRPr>
            </a:p>
          </p:txBody>
        </p:sp>
        <p:sp>
          <p:nvSpPr>
            <p:cNvPr id="13" name="Rectangle 12"/>
            <p:cNvSpPr/>
            <p:nvPr/>
          </p:nvSpPr>
          <p:spPr>
            <a:xfrm>
              <a:off x="979348" y="3572063"/>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3</a:t>
              </a:r>
              <a:endParaRPr lang="en-US" sz="2040" kern="0" dirty="0">
                <a:solidFill>
                  <a:srgbClr val="505050"/>
                </a:solidFill>
              </a:endParaRPr>
            </a:p>
          </p:txBody>
        </p:sp>
      </p:grpSp>
      <p:sp>
        <p:nvSpPr>
          <p:cNvPr id="14" name="Left Brace 13"/>
          <p:cNvSpPr/>
          <p:nvPr/>
        </p:nvSpPr>
        <p:spPr>
          <a:xfrm>
            <a:off x="3440175" y="3416649"/>
            <a:ext cx="446025" cy="2511939"/>
          </a:xfrm>
          <a:prstGeom prst="leftBrac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505050"/>
              </a:solidFill>
            </a:endParaRPr>
          </a:p>
        </p:txBody>
      </p:sp>
      <p:sp>
        <p:nvSpPr>
          <p:cNvPr id="15" name="TextBox 14"/>
          <p:cNvSpPr txBox="1"/>
          <p:nvPr/>
        </p:nvSpPr>
        <p:spPr>
          <a:xfrm>
            <a:off x="1673773" y="3744671"/>
            <a:ext cx="1519775" cy="1855893"/>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rgbClr val="505050"/>
                </a:solidFill>
                <a:latin typeface="Segoe UI Light" panose="020B0502040204020203" pitchFamily="34" charset="0"/>
                <a:cs typeface="Segoe UI Light" panose="020B0502040204020203" pitchFamily="34" charset="0"/>
              </a:rPr>
              <a:t>Array of</a:t>
            </a:r>
          </a:p>
          <a:p>
            <a:pPr>
              <a:lnSpc>
                <a:spcPct val="90000"/>
              </a:lnSpc>
              <a:spcAft>
                <a:spcPts val="600"/>
              </a:spcAft>
            </a:pPr>
            <a:r>
              <a:rPr lang="en-US" sz="2400" dirty="0" smtClean="0">
                <a:solidFill>
                  <a:srgbClr val="505050"/>
                </a:solidFill>
                <a:latin typeface="Segoe UI Light" panose="020B0502040204020203" pitchFamily="34" charset="0"/>
                <a:cs typeface="Segoe UI Light" panose="020B0502040204020203" pitchFamily="34" charset="0"/>
              </a:rPr>
              <a:t>8-byte</a:t>
            </a:r>
          </a:p>
          <a:p>
            <a:pPr>
              <a:lnSpc>
                <a:spcPct val="90000"/>
              </a:lnSpc>
              <a:spcAft>
                <a:spcPts val="600"/>
              </a:spcAft>
            </a:pPr>
            <a:r>
              <a:rPr lang="en-US" sz="2400" dirty="0" smtClean="0">
                <a:solidFill>
                  <a:srgbClr val="505050"/>
                </a:solidFill>
                <a:latin typeface="Segoe UI Light" panose="020B0502040204020203" pitchFamily="34" charset="0"/>
                <a:cs typeface="Segoe UI Light" panose="020B0502040204020203" pitchFamily="34" charset="0"/>
              </a:rPr>
              <a:t>Memory</a:t>
            </a:r>
          </a:p>
          <a:p>
            <a:pPr>
              <a:lnSpc>
                <a:spcPct val="90000"/>
              </a:lnSpc>
              <a:spcAft>
                <a:spcPts val="600"/>
              </a:spcAft>
            </a:pPr>
            <a:r>
              <a:rPr lang="en-US" sz="2400" dirty="0" smtClean="0">
                <a:solidFill>
                  <a:srgbClr val="505050"/>
                </a:solidFill>
                <a:latin typeface="Segoe UI Light" panose="020B0502040204020203" pitchFamily="34" charset="0"/>
                <a:cs typeface="Segoe UI Light" panose="020B0502040204020203" pitchFamily="34" charset="0"/>
              </a:rPr>
              <a:t>pointers</a:t>
            </a:r>
          </a:p>
        </p:txBody>
      </p:sp>
      <p:sp>
        <p:nvSpPr>
          <p:cNvPr id="16" name="TextBox 15"/>
          <p:cNvSpPr txBox="1"/>
          <p:nvPr/>
        </p:nvSpPr>
        <p:spPr>
          <a:xfrm>
            <a:off x="3272041" y="1492076"/>
            <a:ext cx="518294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505050"/>
                </a:solidFill>
                <a:latin typeface="Segoe UI Light" panose="020B0502040204020203" pitchFamily="34" charset="0"/>
                <a:cs typeface="Segoe UI Light" panose="020B0502040204020203" pitchFamily="34" charset="0"/>
              </a:rPr>
              <a:t>Hash index with (</a:t>
            </a:r>
            <a:r>
              <a:rPr lang="en-US" sz="2400" dirty="0" err="1" smtClean="0">
                <a:solidFill>
                  <a:srgbClr val="505050"/>
                </a:solidFill>
                <a:latin typeface="Segoe UI Light" panose="020B0502040204020203" pitchFamily="34" charset="0"/>
                <a:cs typeface="Segoe UI Light" panose="020B0502040204020203" pitchFamily="34" charset="0"/>
              </a:rPr>
              <a:t>bucket_count</a:t>
            </a:r>
            <a:r>
              <a:rPr lang="en-US" sz="2400" dirty="0" smtClean="0">
                <a:solidFill>
                  <a:srgbClr val="505050"/>
                </a:solidFill>
                <a:latin typeface="Segoe UI Light" panose="020B0502040204020203" pitchFamily="34" charset="0"/>
                <a:cs typeface="Segoe UI Light" panose="020B0502040204020203" pitchFamily="34" charset="0"/>
              </a:rPr>
              <a:t>=8): </a:t>
            </a:r>
          </a:p>
        </p:txBody>
      </p:sp>
      <p:sp>
        <p:nvSpPr>
          <p:cNvPr id="17" name="TextBox 16"/>
          <p:cNvSpPr txBox="1"/>
          <p:nvPr/>
        </p:nvSpPr>
        <p:spPr>
          <a:xfrm>
            <a:off x="8811876" y="1532814"/>
            <a:ext cx="3211457" cy="1689693"/>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rgbClr val="505050"/>
                </a:solidFill>
                <a:latin typeface="Segoe UI Light" panose="020B0502040204020203" pitchFamily="34" charset="0"/>
                <a:cs typeface="Segoe UI Light" panose="020B0502040204020203" pitchFamily="34" charset="0"/>
              </a:rPr>
              <a:t>Hash function </a:t>
            </a:r>
            <a:r>
              <a:rPr lang="en-US" sz="2400" i="1" dirty="0" smtClean="0">
                <a:solidFill>
                  <a:srgbClr val="505050"/>
                </a:solidFill>
                <a:latin typeface="Segoe UI Light" panose="020B0502040204020203" pitchFamily="34" charset="0"/>
                <a:cs typeface="Segoe UI Light" panose="020B0502040204020203" pitchFamily="34" charset="0"/>
              </a:rPr>
              <a:t>f</a:t>
            </a:r>
            <a:r>
              <a:rPr lang="en-US" sz="2400" dirty="0" smtClean="0">
                <a:solidFill>
                  <a:srgbClr val="505050"/>
                </a:solidFill>
                <a:latin typeface="Segoe UI Light" panose="020B0502040204020203" pitchFamily="34" charset="0"/>
                <a:cs typeface="Segoe UI Light" panose="020B0502040204020203" pitchFamily="34" charset="0"/>
              </a:rPr>
              <a:t>:</a:t>
            </a:r>
          </a:p>
          <a:p>
            <a:pPr marL="342900" indent="-342900">
              <a:lnSpc>
                <a:spcPct val="90000"/>
              </a:lnSpc>
              <a:spcAft>
                <a:spcPts val="600"/>
              </a:spcAft>
              <a:buFont typeface="Arial" panose="020B0604020202020204" pitchFamily="34" charset="0"/>
              <a:buChar char="•"/>
            </a:pPr>
            <a:r>
              <a:rPr lang="en-US" sz="2000" dirty="0" smtClean="0">
                <a:solidFill>
                  <a:srgbClr val="505050"/>
                </a:solidFill>
                <a:latin typeface="Segoe UI Light" panose="020B0502040204020203" pitchFamily="34" charset="0"/>
                <a:cs typeface="Segoe UI Light" panose="020B0502040204020203" pitchFamily="34" charset="0"/>
              </a:rPr>
              <a:t>Maps values to buckets</a:t>
            </a:r>
          </a:p>
          <a:p>
            <a:pPr marL="342900" indent="-342900">
              <a:lnSpc>
                <a:spcPct val="90000"/>
              </a:lnSpc>
              <a:spcAft>
                <a:spcPts val="600"/>
              </a:spcAft>
              <a:buFont typeface="Arial" panose="020B0604020202020204" pitchFamily="34" charset="0"/>
              <a:buChar char="•"/>
            </a:pPr>
            <a:r>
              <a:rPr lang="en-US" sz="2000" dirty="0" smtClean="0">
                <a:solidFill>
                  <a:srgbClr val="505050"/>
                </a:solidFill>
                <a:latin typeface="Segoe UI Light" panose="020B0502040204020203" pitchFamily="34" charset="0"/>
                <a:cs typeface="Segoe UI Light" panose="020B0502040204020203" pitchFamily="34" charset="0"/>
              </a:rPr>
              <a:t>Built into the system</a:t>
            </a:r>
          </a:p>
          <a:p>
            <a:pPr marL="342900" indent="-342900">
              <a:lnSpc>
                <a:spcPct val="90000"/>
              </a:lnSpc>
              <a:spcAft>
                <a:spcPts val="600"/>
              </a:spcAft>
              <a:buFont typeface="Arial" panose="020B0604020202020204" pitchFamily="34" charset="0"/>
              <a:buChar char="•"/>
            </a:pPr>
            <a:endParaRPr lang="en-US" sz="2000" dirty="0" smtClean="0">
              <a:solidFill>
                <a:srgbClr val="505050"/>
              </a:solidFill>
              <a:latin typeface="Segoe UI Light" panose="020B0502040204020203" pitchFamily="34" charset="0"/>
              <a:cs typeface="Segoe UI Light" panose="020B0502040204020203" pitchFamily="34" charset="0"/>
            </a:endParaRPr>
          </a:p>
        </p:txBody>
      </p:sp>
      <p:sp>
        <p:nvSpPr>
          <p:cNvPr id="18" name="TextBox 17"/>
          <p:cNvSpPr txBox="1"/>
          <p:nvPr/>
        </p:nvSpPr>
        <p:spPr>
          <a:xfrm>
            <a:off x="4644231" y="2676386"/>
            <a:ext cx="2637582" cy="572464"/>
          </a:xfrm>
          <a:prstGeom prst="rect">
            <a:avLst/>
          </a:prstGeom>
          <a:noFill/>
        </p:spPr>
        <p:txBody>
          <a:bodyPr wrap="none" lIns="182880" tIns="146304" rIns="182880" bIns="146304" rtlCol="0">
            <a:spAutoFit/>
          </a:bodyPr>
          <a:lstStyle/>
          <a:p>
            <a:pPr>
              <a:lnSpc>
                <a:spcPct val="90000"/>
              </a:lnSpc>
              <a:spcAft>
                <a:spcPts val="600"/>
              </a:spcAft>
            </a:pPr>
            <a:r>
              <a:rPr lang="en-US" sz="2000" dirty="0" smtClean="0">
                <a:solidFill>
                  <a:srgbClr val="505050"/>
                </a:solidFill>
                <a:latin typeface="Segoe UI Light" panose="020B0502040204020203" pitchFamily="34" charset="0"/>
                <a:cs typeface="Segoe UI Light" panose="020B0502040204020203" pitchFamily="34" charset="0"/>
              </a:rPr>
              <a:t>Hash index mapping:</a:t>
            </a:r>
          </a:p>
        </p:txBody>
      </p:sp>
      <p:sp>
        <p:nvSpPr>
          <p:cNvPr id="19" name="TextBox 18"/>
          <p:cNvSpPr txBox="1"/>
          <p:nvPr/>
        </p:nvSpPr>
        <p:spPr>
          <a:xfrm>
            <a:off x="4556178" y="3442468"/>
            <a:ext cx="1143775" cy="544765"/>
          </a:xfrm>
          <a:prstGeom prst="rect">
            <a:avLst/>
          </a:prstGeom>
          <a:noFill/>
        </p:spPr>
        <p:txBody>
          <a:bodyPr wrap="none" lIns="182880" tIns="146304" rIns="182880" bIns="146304" rtlCol="0">
            <a:spAutoFit/>
          </a:bodyPr>
          <a:lstStyle/>
          <a:p>
            <a:pPr>
              <a:lnSpc>
                <a:spcPct val="90000"/>
              </a:lnSpc>
              <a:spcAft>
                <a:spcPts val="600"/>
              </a:spcAft>
            </a:pPr>
            <a:r>
              <a:rPr lang="en-US" i="1" dirty="0" smtClean="0">
                <a:solidFill>
                  <a:srgbClr val="505050"/>
                </a:solidFill>
              </a:rPr>
              <a:t>f</a:t>
            </a:r>
            <a:r>
              <a:rPr lang="en-US" dirty="0" smtClean="0">
                <a:solidFill>
                  <a:srgbClr val="505050"/>
                </a:solidFill>
              </a:rPr>
              <a:t>(Claire)</a:t>
            </a:r>
          </a:p>
        </p:txBody>
      </p:sp>
      <p:sp>
        <p:nvSpPr>
          <p:cNvPr id="20" name="TextBox 19"/>
          <p:cNvSpPr txBox="1"/>
          <p:nvPr/>
        </p:nvSpPr>
        <p:spPr>
          <a:xfrm>
            <a:off x="4556178" y="3997678"/>
            <a:ext cx="1050609" cy="544765"/>
          </a:xfrm>
          <a:prstGeom prst="rect">
            <a:avLst/>
          </a:prstGeom>
          <a:noFill/>
        </p:spPr>
        <p:txBody>
          <a:bodyPr wrap="none" lIns="182880" tIns="146304" rIns="182880" bIns="146304" rtlCol="0">
            <a:spAutoFit/>
          </a:bodyPr>
          <a:lstStyle/>
          <a:p>
            <a:pPr>
              <a:lnSpc>
                <a:spcPct val="90000"/>
              </a:lnSpc>
              <a:spcAft>
                <a:spcPts val="600"/>
              </a:spcAft>
            </a:pPr>
            <a:r>
              <a:rPr lang="en-US" i="1" dirty="0" smtClean="0">
                <a:solidFill>
                  <a:srgbClr val="505050"/>
                </a:solidFill>
              </a:rPr>
              <a:t>f</a:t>
            </a:r>
            <a:r>
              <a:rPr lang="en-US" dirty="0" smtClean="0">
                <a:solidFill>
                  <a:srgbClr val="505050"/>
                </a:solidFill>
              </a:rPr>
              <a:t>(John)</a:t>
            </a:r>
          </a:p>
        </p:txBody>
      </p:sp>
      <p:sp>
        <p:nvSpPr>
          <p:cNvPr id="21" name="TextBox 20"/>
          <p:cNvSpPr txBox="1"/>
          <p:nvPr/>
        </p:nvSpPr>
        <p:spPr>
          <a:xfrm>
            <a:off x="4518069" y="4832760"/>
            <a:ext cx="1172437" cy="544765"/>
          </a:xfrm>
          <a:prstGeom prst="rect">
            <a:avLst/>
          </a:prstGeom>
          <a:noFill/>
        </p:spPr>
        <p:txBody>
          <a:bodyPr wrap="none" lIns="182880" tIns="146304" rIns="182880" bIns="146304" rtlCol="0">
            <a:spAutoFit/>
          </a:bodyPr>
          <a:lstStyle/>
          <a:p>
            <a:pPr>
              <a:lnSpc>
                <a:spcPct val="90000"/>
              </a:lnSpc>
              <a:spcAft>
                <a:spcPts val="600"/>
              </a:spcAft>
            </a:pPr>
            <a:r>
              <a:rPr lang="en-US" i="1" dirty="0" smtClean="0">
                <a:solidFill>
                  <a:srgbClr val="505050"/>
                </a:solidFill>
              </a:rPr>
              <a:t>f</a:t>
            </a:r>
            <a:r>
              <a:rPr lang="en-US" dirty="0" smtClean="0">
                <a:solidFill>
                  <a:srgbClr val="505050"/>
                </a:solidFill>
              </a:rPr>
              <a:t>(Susan)</a:t>
            </a:r>
          </a:p>
        </p:txBody>
      </p:sp>
      <p:sp>
        <p:nvSpPr>
          <p:cNvPr id="23" name="TextBox 22"/>
          <p:cNvSpPr txBox="1"/>
          <p:nvPr/>
        </p:nvSpPr>
        <p:spPr>
          <a:xfrm>
            <a:off x="6160618" y="4814087"/>
            <a:ext cx="369397" cy="544765"/>
          </a:xfrm>
          <a:prstGeom prst="rect">
            <a:avLst/>
          </a:prstGeom>
          <a:noFill/>
        </p:spPr>
        <p:txBody>
          <a:bodyPr wrap="none" lIns="182880" tIns="146304" rIns="182880" bIns="146304" rtlCol="0">
            <a:spAutoFit/>
          </a:bodyPr>
          <a:lstStyle/>
          <a:p>
            <a:pPr>
              <a:lnSpc>
                <a:spcPct val="90000"/>
              </a:lnSpc>
              <a:spcAft>
                <a:spcPts val="600"/>
              </a:spcAft>
            </a:pPr>
            <a:endParaRPr lang="en-US" dirty="0" smtClean="0">
              <a:solidFill>
                <a:srgbClr val="505050"/>
              </a:solidFill>
            </a:endParaRPr>
          </a:p>
        </p:txBody>
      </p:sp>
      <p:sp>
        <p:nvSpPr>
          <p:cNvPr id="24" name="Right Arrow 23"/>
          <p:cNvSpPr/>
          <p:nvPr/>
        </p:nvSpPr>
        <p:spPr bwMode="auto">
          <a:xfrm rot="10800000">
            <a:off x="8454987" y="4965520"/>
            <a:ext cx="546773" cy="195759"/>
          </a:xfrm>
          <a:prstGeom prst="rightArrow">
            <a:avLst>
              <a:gd name="adj1" fmla="val 35872"/>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9082115" y="4170816"/>
            <a:ext cx="1364797"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smtClean="0">
                <a:solidFill>
                  <a:srgbClr val="505050"/>
                </a:solidFill>
                <a:latin typeface="Segoe UI Light" panose="020B0502040204020203" pitchFamily="34" charset="0"/>
                <a:cs typeface="Segoe UI Light" panose="020B0502040204020203" pitchFamily="34" charset="0"/>
              </a:rPr>
              <a:t>Hash </a:t>
            </a:r>
          </a:p>
          <a:p>
            <a:pPr algn="ctr">
              <a:lnSpc>
                <a:spcPct val="90000"/>
              </a:lnSpc>
              <a:spcAft>
                <a:spcPts val="600"/>
              </a:spcAft>
            </a:pPr>
            <a:r>
              <a:rPr lang="en-US" sz="2000" dirty="0" smtClean="0">
                <a:solidFill>
                  <a:srgbClr val="505050"/>
                </a:solidFill>
                <a:latin typeface="Segoe UI Light" panose="020B0502040204020203" pitchFamily="34" charset="0"/>
                <a:cs typeface="Segoe UI Light" panose="020B0502040204020203" pitchFamily="34" charset="0"/>
              </a:rPr>
              <a:t>Collisions</a:t>
            </a:r>
          </a:p>
        </p:txBody>
      </p:sp>
      <p:sp>
        <p:nvSpPr>
          <p:cNvPr id="26" name="Right Arrow 25"/>
          <p:cNvSpPr/>
          <p:nvPr/>
        </p:nvSpPr>
        <p:spPr bwMode="auto">
          <a:xfrm rot="10800000">
            <a:off x="8454986" y="4158330"/>
            <a:ext cx="546773" cy="195759"/>
          </a:xfrm>
          <a:prstGeom prst="rightArrow">
            <a:avLst>
              <a:gd name="adj1" fmla="val 35872"/>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6292289" y="4832760"/>
            <a:ext cx="1156407" cy="544765"/>
          </a:xfrm>
          <a:prstGeom prst="rect">
            <a:avLst/>
          </a:prstGeom>
          <a:noFill/>
        </p:spPr>
        <p:txBody>
          <a:bodyPr wrap="none" lIns="182880" tIns="146304" rIns="182880" bIns="146304" rtlCol="0">
            <a:spAutoFit/>
          </a:bodyPr>
          <a:lstStyle/>
          <a:p>
            <a:pPr>
              <a:lnSpc>
                <a:spcPct val="90000"/>
              </a:lnSpc>
              <a:spcAft>
                <a:spcPts val="600"/>
              </a:spcAft>
            </a:pPr>
            <a:r>
              <a:rPr lang="en-US" i="1" dirty="0" smtClean="0">
                <a:solidFill>
                  <a:srgbClr val="505050"/>
                </a:solidFill>
              </a:rPr>
              <a:t>f</a:t>
            </a:r>
            <a:r>
              <a:rPr lang="en-US" dirty="0" smtClean="0">
                <a:solidFill>
                  <a:srgbClr val="505050"/>
                </a:solidFill>
              </a:rPr>
              <a:t>(David)</a:t>
            </a:r>
          </a:p>
        </p:txBody>
      </p:sp>
      <p:sp>
        <p:nvSpPr>
          <p:cNvPr id="28" name="TextBox 27"/>
          <p:cNvSpPr txBox="1"/>
          <p:nvPr/>
        </p:nvSpPr>
        <p:spPr>
          <a:xfrm>
            <a:off x="6292289" y="4068985"/>
            <a:ext cx="1068434" cy="544765"/>
          </a:xfrm>
          <a:prstGeom prst="rect">
            <a:avLst/>
          </a:prstGeom>
          <a:noFill/>
        </p:spPr>
        <p:txBody>
          <a:bodyPr wrap="none" lIns="182880" tIns="146304" rIns="182880" bIns="146304" rtlCol="0">
            <a:spAutoFit/>
          </a:bodyPr>
          <a:lstStyle/>
          <a:p>
            <a:pPr>
              <a:lnSpc>
                <a:spcPct val="90000"/>
              </a:lnSpc>
              <a:spcAft>
                <a:spcPts val="600"/>
              </a:spcAft>
            </a:pPr>
            <a:r>
              <a:rPr lang="en-US" i="1" dirty="0" smtClean="0">
                <a:solidFill>
                  <a:srgbClr val="505050"/>
                </a:solidFill>
              </a:rPr>
              <a:t>f</a:t>
            </a:r>
            <a:r>
              <a:rPr lang="en-US" dirty="0" smtClean="0">
                <a:solidFill>
                  <a:srgbClr val="505050"/>
                </a:solidFill>
              </a:rPr>
              <a:t>(Mike)</a:t>
            </a:r>
          </a:p>
        </p:txBody>
      </p:sp>
    </p:spTree>
    <p:extLst>
      <p:ext uri="{BB962C8B-B14F-4D97-AF65-F5344CB8AC3E}">
        <p14:creationId xmlns:p14="http://schemas.microsoft.com/office/powerpoint/2010/main" val="101967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7" grpId="0"/>
      <p:bldP spid="18" grpId="0"/>
      <p:bldP spid="19" grpId="0"/>
      <p:bldP spid="20" grpId="0"/>
      <p:bldP spid="21" grpId="0"/>
      <p:bldP spid="23" grpId="0"/>
      <p:bldP spid="24" grpId="0" animBg="1"/>
      <p:bldP spid="25" grpId="0"/>
      <p:bldP spid="26" grpId="0" animBg="1"/>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Index Traversal</a:t>
            </a:r>
            <a:endParaRPr lang="en-GB" dirty="0"/>
          </a:p>
        </p:txBody>
      </p:sp>
      <p:sp>
        <p:nvSpPr>
          <p:cNvPr id="3" name="Content Placeholder 2"/>
          <p:cNvSpPr>
            <a:spLocks noGrp="1"/>
          </p:cNvSpPr>
          <p:nvPr>
            <p:ph sz="quarter" idx="13"/>
          </p:nvPr>
        </p:nvSpPr>
        <p:spPr>
          <a:xfrm>
            <a:off x="1157527" y="532483"/>
            <a:ext cx="11176000" cy="4953000"/>
          </a:xfrm>
        </p:spPr>
        <p:txBody>
          <a:bodyPr/>
          <a:lstStyle/>
          <a:p>
            <a:endParaRPr lang="en-US" dirty="0" smtClean="0">
              <a:solidFill>
                <a:srgbClr val="505050"/>
              </a:solidFill>
              <a:cs typeface="Segoe UI Light" panose="020B0502040204020203" pitchFamily="34" charset="0"/>
            </a:endParaRPr>
          </a:p>
          <a:p>
            <a:endParaRPr lang="en-US" dirty="0">
              <a:solidFill>
                <a:srgbClr val="505050"/>
              </a:solidFill>
              <a:cs typeface="Segoe UI Light" panose="020B0502040204020203" pitchFamily="34" charset="0"/>
            </a:endParaRPr>
          </a:p>
          <a:p>
            <a:r>
              <a:rPr lang="en-US" dirty="0">
                <a:solidFill>
                  <a:srgbClr val="505050"/>
                </a:solidFill>
                <a:cs typeface="Segoe UI Light" panose="020B0502040204020203" pitchFamily="34" charset="0"/>
              </a:rPr>
              <a:t>Hash index </a:t>
            </a:r>
          </a:p>
          <a:p>
            <a:r>
              <a:rPr lang="en-US" dirty="0">
                <a:solidFill>
                  <a:srgbClr val="505050"/>
                </a:solidFill>
                <a:cs typeface="Segoe UI Light" panose="020B0502040204020203" pitchFamily="34" charset="0"/>
              </a:rPr>
              <a:t>mapping:</a:t>
            </a:r>
            <a:endParaRPr lang="en-GB" dirty="0"/>
          </a:p>
          <a:p>
            <a:endParaRPr lang="en-US" dirty="0" smtClean="0">
              <a:solidFill>
                <a:srgbClr val="505050"/>
              </a:solidFill>
              <a:cs typeface="Segoe UI Light" panose="020B0502040204020203" pitchFamily="34" charset="0"/>
            </a:endParaRPr>
          </a:p>
        </p:txBody>
      </p:sp>
      <p:sp>
        <p:nvSpPr>
          <p:cNvPr id="4" name="Slide Number Placeholder 3"/>
          <p:cNvSpPr>
            <a:spLocks noGrp="1"/>
          </p:cNvSpPr>
          <p:nvPr>
            <p:ph type="sldNum" sz="quarter" idx="11"/>
          </p:nvPr>
        </p:nvSpPr>
        <p:spPr/>
        <p:txBody>
          <a:bodyPr/>
          <a:lstStyle/>
          <a:p>
            <a:fld id="{74A398B2-5A34-1A4A-811E-F4027282568C}" type="slidenum">
              <a:rPr lang="en-US" smtClean="0"/>
              <a:pPr/>
              <a:t>15</a:t>
            </a:fld>
            <a:endParaRPr lang="en-US"/>
          </a:p>
        </p:txBody>
      </p:sp>
      <p:grpSp>
        <p:nvGrpSpPr>
          <p:cNvPr id="15" name="Group 105"/>
          <p:cNvGrpSpPr/>
          <p:nvPr/>
        </p:nvGrpSpPr>
        <p:grpSpPr>
          <a:xfrm>
            <a:off x="3611795" y="3410800"/>
            <a:ext cx="2296319" cy="430415"/>
            <a:chOff x="4791381" y="4876800"/>
            <a:chExt cx="1148312" cy="228600"/>
          </a:xfrm>
          <a:solidFill>
            <a:schemeClr val="accent6">
              <a:lumMod val="20000"/>
              <a:lumOff val="80000"/>
            </a:schemeClr>
          </a:solidFill>
        </p:grpSpPr>
        <p:sp>
          <p:nvSpPr>
            <p:cNvPr id="16" name="Rectangle 15"/>
            <p:cNvSpPr/>
            <p:nvPr/>
          </p:nvSpPr>
          <p:spPr>
            <a:xfrm>
              <a:off x="4791381" y="4876800"/>
              <a:ext cx="434053"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endParaRPr lang="en-US" sz="2176" kern="0" dirty="0">
                <a:solidFill>
                  <a:sysClr val="windowText" lastClr="000000"/>
                </a:solidFill>
              </a:endParaRPr>
            </a:p>
          </p:txBody>
        </p:sp>
        <p:sp>
          <p:nvSpPr>
            <p:cNvPr id="18" name="Rectangle 17"/>
            <p:cNvSpPr/>
            <p:nvPr/>
          </p:nvSpPr>
          <p:spPr>
            <a:xfrm>
              <a:off x="5225435" y="4876800"/>
              <a:ext cx="714258" cy="228600"/>
            </a:xfrm>
            <a:prstGeom prst="rect">
              <a:avLst/>
            </a:prstGeom>
            <a:grpFill/>
            <a:ln w="25400" cap="flat" cmpd="sng" algn="ctr">
              <a:solidFill>
                <a:schemeClr val="bg2"/>
              </a:solidFill>
              <a:prstDash val="solid"/>
            </a:ln>
            <a:effectLst/>
          </p:spPr>
          <p:txBody>
            <a:bodyPr rtlCol="0" anchor="ctr"/>
            <a:lstStyle/>
            <a:p>
              <a:pPr algn="ctr" defTabSz="1036135">
                <a:defRPr/>
              </a:pPr>
              <a:r>
                <a:rPr lang="en-US" sz="2176" kern="0" dirty="0" smtClean="0">
                  <a:solidFill>
                    <a:schemeClr val="bg1"/>
                  </a:solidFill>
                </a:rPr>
                <a:t>John</a:t>
              </a:r>
              <a:endParaRPr lang="en-US" sz="2176" kern="0" dirty="0">
                <a:solidFill>
                  <a:schemeClr val="bg1"/>
                </a:solidFill>
              </a:endParaRPr>
            </a:p>
          </p:txBody>
        </p:sp>
      </p:grpSp>
      <p:grpSp>
        <p:nvGrpSpPr>
          <p:cNvPr id="27" name="Group 105"/>
          <p:cNvGrpSpPr/>
          <p:nvPr/>
        </p:nvGrpSpPr>
        <p:grpSpPr>
          <a:xfrm>
            <a:off x="5049839" y="4511141"/>
            <a:ext cx="2296319" cy="430415"/>
            <a:chOff x="4791381" y="4876800"/>
            <a:chExt cx="1148312" cy="228600"/>
          </a:xfrm>
          <a:solidFill>
            <a:schemeClr val="accent6">
              <a:lumMod val="20000"/>
              <a:lumOff val="80000"/>
            </a:schemeClr>
          </a:solidFill>
        </p:grpSpPr>
        <p:sp>
          <p:nvSpPr>
            <p:cNvPr id="28" name="Rectangle 27"/>
            <p:cNvSpPr/>
            <p:nvPr/>
          </p:nvSpPr>
          <p:spPr>
            <a:xfrm>
              <a:off x="4791381" y="4876800"/>
              <a:ext cx="434053"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endParaRPr lang="en-US" sz="2176" kern="0" dirty="0">
                <a:solidFill>
                  <a:sysClr val="windowText" lastClr="000000"/>
                </a:solidFill>
              </a:endParaRPr>
            </a:p>
          </p:txBody>
        </p:sp>
        <p:sp>
          <p:nvSpPr>
            <p:cNvPr id="29" name="Rectangle 28"/>
            <p:cNvSpPr/>
            <p:nvPr/>
          </p:nvSpPr>
          <p:spPr>
            <a:xfrm>
              <a:off x="5225435" y="4876800"/>
              <a:ext cx="714258"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smtClean="0">
                  <a:solidFill>
                    <a:schemeClr val="bg1"/>
                  </a:solidFill>
                </a:rPr>
                <a:t>Mike</a:t>
              </a:r>
              <a:endParaRPr lang="en-US" sz="2176" kern="0" dirty="0">
                <a:solidFill>
                  <a:schemeClr val="bg1"/>
                </a:solidFill>
              </a:endParaRPr>
            </a:p>
          </p:txBody>
        </p:sp>
      </p:grpSp>
      <p:grpSp>
        <p:nvGrpSpPr>
          <p:cNvPr id="30" name="Group 29"/>
          <p:cNvGrpSpPr/>
          <p:nvPr/>
        </p:nvGrpSpPr>
        <p:grpSpPr>
          <a:xfrm>
            <a:off x="2365840" y="3015369"/>
            <a:ext cx="460285" cy="2220842"/>
            <a:chOff x="979348" y="2739129"/>
            <a:chExt cx="460350" cy="2221157"/>
          </a:xfrm>
        </p:grpSpPr>
        <p:sp>
          <p:nvSpPr>
            <p:cNvPr id="31" name="Rectangle 30"/>
            <p:cNvSpPr/>
            <p:nvPr/>
          </p:nvSpPr>
          <p:spPr>
            <a:xfrm>
              <a:off x="979348" y="3849708"/>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4</a:t>
              </a:r>
              <a:endParaRPr lang="en-US" sz="2040" kern="0" dirty="0">
                <a:solidFill>
                  <a:srgbClr val="505050"/>
                </a:solidFill>
              </a:endParaRPr>
            </a:p>
          </p:txBody>
        </p:sp>
        <p:sp>
          <p:nvSpPr>
            <p:cNvPr id="32" name="Rectangle 31"/>
            <p:cNvSpPr/>
            <p:nvPr/>
          </p:nvSpPr>
          <p:spPr>
            <a:xfrm>
              <a:off x="979348" y="4127352"/>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5</a:t>
              </a:r>
              <a:endParaRPr lang="en-US" sz="2040" kern="0" dirty="0">
                <a:solidFill>
                  <a:srgbClr val="505050"/>
                </a:solidFill>
              </a:endParaRPr>
            </a:p>
          </p:txBody>
        </p:sp>
        <p:sp>
          <p:nvSpPr>
            <p:cNvPr id="33" name="Rectangle 32"/>
            <p:cNvSpPr/>
            <p:nvPr/>
          </p:nvSpPr>
          <p:spPr>
            <a:xfrm>
              <a:off x="979348" y="4404997"/>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6</a:t>
              </a:r>
              <a:endParaRPr lang="en-US" sz="2040" kern="0" dirty="0">
                <a:solidFill>
                  <a:srgbClr val="505050"/>
                </a:solidFill>
              </a:endParaRPr>
            </a:p>
          </p:txBody>
        </p:sp>
        <p:sp>
          <p:nvSpPr>
            <p:cNvPr id="34" name="Rectangle 33"/>
            <p:cNvSpPr/>
            <p:nvPr/>
          </p:nvSpPr>
          <p:spPr>
            <a:xfrm>
              <a:off x="979348" y="4682641"/>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7</a:t>
              </a:r>
              <a:endParaRPr lang="en-US" sz="2040" kern="0" dirty="0">
                <a:solidFill>
                  <a:srgbClr val="505050"/>
                </a:solidFill>
              </a:endParaRPr>
            </a:p>
          </p:txBody>
        </p:sp>
        <p:sp>
          <p:nvSpPr>
            <p:cNvPr id="35" name="Rectangle 34"/>
            <p:cNvSpPr/>
            <p:nvPr/>
          </p:nvSpPr>
          <p:spPr>
            <a:xfrm>
              <a:off x="979348" y="2739129"/>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0</a:t>
              </a:r>
              <a:endParaRPr lang="en-US" sz="2040" kern="0" dirty="0">
                <a:solidFill>
                  <a:srgbClr val="505050"/>
                </a:solidFill>
              </a:endParaRPr>
            </a:p>
          </p:txBody>
        </p:sp>
        <p:sp>
          <p:nvSpPr>
            <p:cNvPr id="36" name="Rectangle 35"/>
            <p:cNvSpPr/>
            <p:nvPr/>
          </p:nvSpPr>
          <p:spPr>
            <a:xfrm>
              <a:off x="979348" y="3016774"/>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1</a:t>
              </a:r>
              <a:endParaRPr lang="en-US" sz="2040" kern="0" dirty="0">
                <a:solidFill>
                  <a:srgbClr val="505050"/>
                </a:solidFill>
              </a:endParaRPr>
            </a:p>
          </p:txBody>
        </p:sp>
        <p:sp>
          <p:nvSpPr>
            <p:cNvPr id="37" name="Rectangle 36"/>
            <p:cNvSpPr/>
            <p:nvPr/>
          </p:nvSpPr>
          <p:spPr>
            <a:xfrm>
              <a:off x="979348" y="3294418"/>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2</a:t>
              </a:r>
              <a:endParaRPr lang="en-US" sz="2040" kern="0" dirty="0">
                <a:solidFill>
                  <a:srgbClr val="505050"/>
                </a:solidFill>
              </a:endParaRPr>
            </a:p>
          </p:txBody>
        </p:sp>
        <p:sp>
          <p:nvSpPr>
            <p:cNvPr id="38" name="Rectangle 37"/>
            <p:cNvSpPr/>
            <p:nvPr/>
          </p:nvSpPr>
          <p:spPr>
            <a:xfrm>
              <a:off x="979348" y="3572063"/>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r>
                <a:rPr lang="en-US" sz="2040" kern="0" dirty="0" smtClean="0">
                  <a:solidFill>
                    <a:srgbClr val="505050"/>
                  </a:solidFill>
                </a:rPr>
                <a:t>3</a:t>
              </a:r>
              <a:endParaRPr lang="en-US" sz="2040" kern="0" dirty="0">
                <a:solidFill>
                  <a:srgbClr val="505050"/>
                </a:solidFill>
              </a:endParaRPr>
            </a:p>
          </p:txBody>
        </p:sp>
      </p:grpSp>
      <p:cxnSp>
        <p:nvCxnSpPr>
          <p:cNvPr id="40" name="Elbow Connector 39"/>
          <p:cNvCxnSpPr>
            <a:stCxn id="37" idx="3"/>
          </p:cNvCxnSpPr>
          <p:nvPr/>
        </p:nvCxnSpPr>
        <p:spPr>
          <a:xfrm flipV="1">
            <a:off x="2826125" y="3570582"/>
            <a:ext cx="1005589" cy="1388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16" idx="2"/>
          </p:cNvCxnSpPr>
          <p:nvPr/>
        </p:nvCxnSpPr>
        <p:spPr>
          <a:xfrm rot="16200000" flipH="1">
            <a:off x="4099790" y="3626984"/>
            <a:ext cx="1008000" cy="11160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3611794" y="2571840"/>
            <a:ext cx="867991" cy="559868"/>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smtClean="0">
                <a:solidFill>
                  <a:sysClr val="windowText" lastClr="000000"/>
                </a:solidFill>
              </a:rPr>
              <a:t>Chain </a:t>
            </a:r>
            <a:r>
              <a:rPr lang="en-US" sz="2176" kern="0" dirty="0" err="1" smtClean="0">
                <a:solidFill>
                  <a:sysClr val="windowText" lastClr="000000"/>
                </a:solidFill>
              </a:rPr>
              <a:t>Ptrs</a:t>
            </a:r>
            <a:endParaRPr lang="en-US" sz="2176" kern="0" dirty="0">
              <a:solidFill>
                <a:sysClr val="windowText" lastClr="000000"/>
              </a:solidFill>
            </a:endParaRPr>
          </a:p>
        </p:txBody>
      </p:sp>
      <p:sp>
        <p:nvSpPr>
          <p:cNvPr id="43" name="Rectangle 42"/>
          <p:cNvSpPr/>
          <p:nvPr/>
        </p:nvSpPr>
        <p:spPr>
          <a:xfrm>
            <a:off x="4475883" y="2571840"/>
            <a:ext cx="1432231" cy="554968"/>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smtClean="0">
                <a:solidFill>
                  <a:sysClr val="windowText" lastClr="000000"/>
                </a:solidFill>
              </a:rPr>
              <a:t>Name</a:t>
            </a:r>
            <a:endParaRPr lang="en-US" sz="2176" kern="0" dirty="0">
              <a:solidFill>
                <a:sysClr val="windowText" lastClr="000000"/>
              </a:solidFill>
            </a:endParaRPr>
          </a:p>
        </p:txBody>
      </p:sp>
      <p:cxnSp>
        <p:nvCxnSpPr>
          <p:cNvPr id="45" name="Elbow Connector 44"/>
          <p:cNvCxnSpPr/>
          <p:nvPr/>
        </p:nvCxnSpPr>
        <p:spPr>
          <a:xfrm>
            <a:off x="1640914" y="3131708"/>
            <a:ext cx="724926" cy="57767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22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SQL 2014 In-Memory </a:t>
            </a:r>
            <a:r>
              <a:rPr lang="en-GB" dirty="0" smtClean="0"/>
              <a:t>OLTP</a:t>
            </a:r>
            <a:br>
              <a:rPr lang="en-GB" dirty="0" smtClean="0"/>
            </a:br>
            <a:endParaRPr lang="en-US" dirty="0"/>
          </a:p>
        </p:txBody>
      </p:sp>
      <p:sp>
        <p:nvSpPr>
          <p:cNvPr id="6" name="Text Placeholder 5"/>
          <p:cNvSpPr>
            <a:spLocks noGrp="1"/>
          </p:cNvSpPr>
          <p:nvPr>
            <p:ph type="body" sz="quarter" idx="12"/>
          </p:nvPr>
        </p:nvSpPr>
        <p:spPr/>
        <p:txBody>
          <a:bodyPr/>
          <a:lstStyle/>
          <a:p>
            <a:r>
              <a:rPr lang="en-US" dirty="0" smtClean="0"/>
              <a:t>Demo: The bucket count</a:t>
            </a:r>
            <a:endParaRPr lang="en-GB" dirty="0"/>
          </a:p>
        </p:txBody>
      </p:sp>
      <p:sp>
        <p:nvSpPr>
          <p:cNvPr id="7" name="Text Placeholder 6"/>
          <p:cNvSpPr>
            <a:spLocks noGrp="1"/>
          </p:cNvSpPr>
          <p:nvPr>
            <p:ph type="body" sz="quarter" idx="14"/>
          </p:nvPr>
        </p:nvSpPr>
        <p:spPr/>
        <p:txBody>
          <a:bodyPr/>
          <a:lstStyle/>
          <a:p>
            <a:endParaRPr lang="en-GB" dirty="0"/>
          </a:p>
        </p:txBody>
      </p:sp>
    </p:spTree>
    <p:extLst>
      <p:ext uri="{BB962C8B-B14F-4D97-AF65-F5344CB8AC3E}">
        <p14:creationId xmlns:p14="http://schemas.microsoft.com/office/powerpoint/2010/main" val="1426939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Optimized Table Insert</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17</a:t>
            </a:fld>
            <a:endParaRPr lang="en-US"/>
          </a:p>
        </p:txBody>
      </p:sp>
      <p:grpSp>
        <p:nvGrpSpPr>
          <p:cNvPr id="5" name="Group 105"/>
          <p:cNvGrpSpPr/>
          <p:nvPr/>
        </p:nvGrpSpPr>
        <p:grpSpPr>
          <a:xfrm>
            <a:off x="1992719" y="2593507"/>
            <a:ext cx="4894589" cy="423336"/>
            <a:chOff x="4791381" y="4876800"/>
            <a:chExt cx="2447619" cy="228602"/>
          </a:xfrm>
          <a:solidFill>
            <a:schemeClr val="accent6">
              <a:lumMod val="20000"/>
              <a:lumOff val="80000"/>
            </a:schemeClr>
          </a:solidFill>
        </p:grpSpPr>
        <p:sp>
          <p:nvSpPr>
            <p:cNvPr id="6" name="Rectangle 5"/>
            <p:cNvSpPr/>
            <p:nvPr/>
          </p:nvSpPr>
          <p:spPr>
            <a:xfrm>
              <a:off x="4791381" y="4876802"/>
              <a:ext cx="683846"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50, </a:t>
              </a:r>
              <a:r>
                <a:rPr lang="en-US" sz="2176" kern="0" dirty="0">
                  <a:solidFill>
                    <a:sysClr val="windowText" lastClr="000000"/>
                  </a:solidFill>
                  <a:latin typeface="Lucida Sans Unicode"/>
                  <a:cs typeface="Lucida Sans Unicode"/>
                </a:rPr>
                <a:t>∞</a:t>
              </a:r>
              <a:endParaRPr lang="en-US" sz="2176" kern="0" dirty="0">
                <a:solidFill>
                  <a:sysClr val="windowText" lastClr="000000"/>
                </a:solidFill>
              </a:endParaRPr>
            </a:p>
          </p:txBody>
        </p:sp>
        <p:sp>
          <p:nvSpPr>
            <p:cNvPr id="7" name="Rectangle 6"/>
            <p:cNvSpPr/>
            <p:nvPr/>
          </p:nvSpPr>
          <p:spPr>
            <a:xfrm>
              <a:off x="5939692" y="4876800"/>
              <a:ext cx="547077"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Jane</a:t>
              </a:r>
            </a:p>
          </p:txBody>
        </p:sp>
        <p:sp>
          <p:nvSpPr>
            <p:cNvPr id="8" name="Rectangle 7"/>
            <p:cNvSpPr/>
            <p:nvPr/>
          </p:nvSpPr>
          <p:spPr>
            <a:xfrm>
              <a:off x="5475827" y="4876800"/>
              <a:ext cx="463865"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endParaRPr lang="en-US" sz="2176" kern="0" dirty="0">
                <a:solidFill>
                  <a:sysClr val="window" lastClr="FFFFFF"/>
                </a:solidFill>
              </a:endParaRPr>
            </a:p>
          </p:txBody>
        </p:sp>
        <p:sp>
          <p:nvSpPr>
            <p:cNvPr id="9" name="Rectangle 8"/>
            <p:cNvSpPr/>
            <p:nvPr/>
          </p:nvSpPr>
          <p:spPr>
            <a:xfrm>
              <a:off x="6486769" y="4876800"/>
              <a:ext cx="752231"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Prague</a:t>
              </a:r>
            </a:p>
          </p:txBody>
        </p:sp>
      </p:grpSp>
      <p:sp>
        <p:nvSpPr>
          <p:cNvPr id="10" name="Rectangle 9"/>
          <p:cNvSpPr/>
          <p:nvPr/>
        </p:nvSpPr>
        <p:spPr>
          <a:xfrm>
            <a:off x="1440375" y="1421548"/>
            <a:ext cx="1742002"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Timestamps</a:t>
            </a:r>
          </a:p>
        </p:txBody>
      </p:sp>
      <p:sp>
        <p:nvSpPr>
          <p:cNvPr id="11" name="Rectangle 10"/>
          <p:cNvSpPr/>
          <p:nvPr/>
        </p:nvSpPr>
        <p:spPr>
          <a:xfrm>
            <a:off x="4740266" y="1421548"/>
            <a:ext cx="1395018"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Name</a:t>
            </a:r>
          </a:p>
        </p:txBody>
      </p:sp>
      <p:sp>
        <p:nvSpPr>
          <p:cNvPr id="12" name="Rectangle 11"/>
          <p:cNvSpPr/>
          <p:nvPr/>
        </p:nvSpPr>
        <p:spPr>
          <a:xfrm>
            <a:off x="3182376" y="1421548"/>
            <a:ext cx="1557887"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Chain </a:t>
            </a:r>
            <a:r>
              <a:rPr lang="en-US" sz="2176" kern="0" dirty="0" err="1">
                <a:solidFill>
                  <a:sysClr val="windowText" lastClr="000000"/>
                </a:solidFill>
              </a:rPr>
              <a:t>ptrs</a:t>
            </a:r>
            <a:endParaRPr lang="en-US" sz="2176" kern="0" dirty="0">
              <a:solidFill>
                <a:sysClr val="windowText" lastClr="000000"/>
              </a:solidFill>
            </a:endParaRPr>
          </a:p>
        </p:txBody>
      </p:sp>
      <p:sp>
        <p:nvSpPr>
          <p:cNvPr id="13" name="Rectangle 12"/>
          <p:cNvSpPr/>
          <p:nvPr/>
        </p:nvSpPr>
        <p:spPr>
          <a:xfrm>
            <a:off x="6135284" y="1421549"/>
            <a:ext cx="1713676"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City</a:t>
            </a:r>
          </a:p>
        </p:txBody>
      </p:sp>
      <p:cxnSp>
        <p:nvCxnSpPr>
          <p:cNvPr id="14" name="Straight Connector 13"/>
          <p:cNvCxnSpPr/>
          <p:nvPr/>
        </p:nvCxnSpPr>
        <p:spPr>
          <a:xfrm flipH="1" flipV="1">
            <a:off x="1440377" y="1844099"/>
            <a:ext cx="552342" cy="757273"/>
          </a:xfrm>
          <a:prstGeom prst="line">
            <a:avLst/>
          </a:prstGeom>
          <a:noFill/>
          <a:ln w="19050" cap="flat" cmpd="sng" algn="ctr">
            <a:solidFill>
              <a:sysClr val="windowText" lastClr="000000">
                <a:lumMod val="50000"/>
                <a:lumOff val="50000"/>
              </a:sysClr>
            </a:solidFill>
            <a:prstDash val="solid"/>
          </a:ln>
          <a:effectLst/>
        </p:spPr>
      </p:cxnSp>
      <p:cxnSp>
        <p:nvCxnSpPr>
          <p:cNvPr id="15" name="Straight Connector 14"/>
          <p:cNvCxnSpPr/>
          <p:nvPr/>
        </p:nvCxnSpPr>
        <p:spPr>
          <a:xfrm flipV="1">
            <a:off x="6887706" y="1844099"/>
            <a:ext cx="960856" cy="766843"/>
          </a:xfrm>
          <a:prstGeom prst="line">
            <a:avLst/>
          </a:prstGeom>
          <a:noFill/>
          <a:ln w="19050" cap="flat" cmpd="sng" algn="ctr">
            <a:solidFill>
              <a:sysClr val="windowText" lastClr="000000">
                <a:lumMod val="50000"/>
                <a:lumOff val="50000"/>
              </a:sysClr>
            </a:solidFill>
            <a:prstDash val="solid"/>
          </a:ln>
          <a:effectLst/>
        </p:spPr>
      </p:cxnSp>
      <p:cxnSp>
        <p:nvCxnSpPr>
          <p:cNvPr id="16" name="Curved Connector 66"/>
          <p:cNvCxnSpPr/>
          <p:nvPr/>
        </p:nvCxnSpPr>
        <p:spPr>
          <a:xfrm rot="10800000">
            <a:off x="2641677" y="2590034"/>
            <a:ext cx="8017618" cy="738416"/>
          </a:xfrm>
          <a:prstGeom prst="curvedConnector4">
            <a:avLst>
              <a:gd name="adj1" fmla="val 38766"/>
              <a:gd name="adj2" fmla="val 155725"/>
            </a:avLst>
          </a:prstGeom>
          <a:noFill/>
          <a:ln w="19050" cap="flat" cmpd="sng" algn="ctr">
            <a:solidFill>
              <a:srgbClr val="C00000"/>
            </a:solidFill>
            <a:prstDash val="solid"/>
            <a:headEnd type="oval"/>
            <a:tailEnd type="stealth" w="lg" len="lg"/>
          </a:ln>
          <a:effectLst/>
        </p:spPr>
      </p:cxnSp>
      <p:grpSp>
        <p:nvGrpSpPr>
          <p:cNvPr id="17" name="Group 16"/>
          <p:cNvGrpSpPr/>
          <p:nvPr/>
        </p:nvGrpSpPr>
        <p:grpSpPr>
          <a:xfrm>
            <a:off x="9986831" y="1970446"/>
            <a:ext cx="1749085" cy="2329622"/>
            <a:chOff x="9987365" y="1970228"/>
            <a:chExt cx="1749333" cy="2329953"/>
          </a:xfrm>
        </p:grpSpPr>
        <p:grpSp>
          <p:nvGrpSpPr>
            <p:cNvPr id="18" name="Group 43"/>
            <p:cNvGrpSpPr/>
            <p:nvPr/>
          </p:nvGrpSpPr>
          <p:grpSpPr>
            <a:xfrm>
              <a:off x="10464553" y="2634313"/>
              <a:ext cx="460352" cy="1665868"/>
              <a:chOff x="7162798" y="2667000"/>
              <a:chExt cx="381002" cy="1828800"/>
            </a:xfrm>
          </p:grpSpPr>
          <p:sp>
            <p:nvSpPr>
              <p:cNvPr id="20" name="Rectangle 13"/>
              <p:cNvSpPr/>
              <p:nvPr/>
            </p:nvSpPr>
            <p:spPr>
              <a:xfrm>
                <a:off x="7162800" y="38862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1" name="Rectangle 14"/>
              <p:cNvSpPr/>
              <p:nvPr/>
            </p:nvSpPr>
            <p:spPr>
              <a:xfrm>
                <a:off x="7162800" y="41910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2" name="Rectangle 17"/>
              <p:cNvSpPr/>
              <p:nvPr/>
            </p:nvSpPr>
            <p:spPr>
              <a:xfrm>
                <a:off x="7162798" y="26670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3" name="Rectangle 18"/>
              <p:cNvSpPr/>
              <p:nvPr/>
            </p:nvSpPr>
            <p:spPr>
              <a:xfrm>
                <a:off x="7162800" y="29718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4" name="Rectangle 23"/>
              <p:cNvSpPr/>
              <p:nvPr/>
            </p:nvSpPr>
            <p:spPr>
              <a:xfrm>
                <a:off x="7162800" y="32766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5" name="Rectangle 24"/>
              <p:cNvSpPr/>
              <p:nvPr/>
            </p:nvSpPr>
            <p:spPr>
              <a:xfrm>
                <a:off x="7162800" y="35814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grpSp>
        <p:sp>
          <p:nvSpPr>
            <p:cNvPr id="19" name="TextBox 18"/>
            <p:cNvSpPr txBox="1"/>
            <p:nvPr/>
          </p:nvSpPr>
          <p:spPr>
            <a:xfrm>
              <a:off x="9987365" y="1970228"/>
              <a:ext cx="1749333" cy="732584"/>
            </a:xfrm>
            <a:prstGeom prst="rect">
              <a:avLst/>
            </a:prstGeom>
            <a:noFill/>
          </p:spPr>
          <p:txBody>
            <a:bodyPr wrap="square" lIns="103605" tIns="51802" rIns="103605" bIns="51802" rtlCol="0">
              <a:spAutoFit/>
            </a:bodyPr>
            <a:lstStyle/>
            <a:p>
              <a:pPr defTabSz="1036135">
                <a:defRPr/>
              </a:pPr>
              <a:r>
                <a:rPr lang="en-US" sz="2040" kern="0" dirty="0">
                  <a:solidFill>
                    <a:srgbClr val="C00000"/>
                  </a:solidFill>
                </a:rPr>
                <a:t>Hash index on City</a:t>
              </a:r>
            </a:p>
          </p:txBody>
        </p:sp>
      </p:grpSp>
      <p:cxnSp>
        <p:nvCxnSpPr>
          <p:cNvPr id="26" name="Curved Connector 25"/>
          <p:cNvCxnSpPr/>
          <p:nvPr/>
        </p:nvCxnSpPr>
        <p:spPr>
          <a:xfrm flipV="1">
            <a:off x="1176467" y="2791681"/>
            <a:ext cx="828509" cy="67870"/>
          </a:xfrm>
          <a:prstGeom prst="curvedConnector3">
            <a:avLst>
              <a:gd name="adj1" fmla="val 50000"/>
            </a:avLst>
          </a:prstGeom>
          <a:noFill/>
          <a:ln w="19050" cap="flat" cmpd="sng" algn="ctr">
            <a:solidFill>
              <a:srgbClr val="0070C0"/>
            </a:solidFill>
            <a:prstDash val="solid"/>
            <a:headEnd type="oval"/>
            <a:tailEnd type="stealth" w="lg" len="lg"/>
          </a:ln>
          <a:effectLst/>
        </p:spPr>
      </p:cxnSp>
      <p:grpSp>
        <p:nvGrpSpPr>
          <p:cNvPr id="27" name="Group 26"/>
          <p:cNvGrpSpPr/>
          <p:nvPr/>
        </p:nvGrpSpPr>
        <p:grpSpPr>
          <a:xfrm>
            <a:off x="340251" y="2059200"/>
            <a:ext cx="1749084" cy="2900879"/>
            <a:chOff x="339417" y="2058995"/>
            <a:chExt cx="1749332" cy="2901291"/>
          </a:xfrm>
        </p:grpSpPr>
        <p:sp>
          <p:nvSpPr>
            <p:cNvPr id="28" name="Rectangle 27"/>
            <p:cNvSpPr/>
            <p:nvPr/>
          </p:nvSpPr>
          <p:spPr>
            <a:xfrm>
              <a:off x="979348" y="3849708"/>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29" name="Rectangle 28"/>
            <p:cNvSpPr/>
            <p:nvPr/>
          </p:nvSpPr>
          <p:spPr>
            <a:xfrm>
              <a:off x="979348" y="4127352"/>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0" name="Rectangle 29"/>
            <p:cNvSpPr/>
            <p:nvPr/>
          </p:nvSpPr>
          <p:spPr>
            <a:xfrm>
              <a:off x="979348" y="4404997"/>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1" name="Rectangle 30"/>
            <p:cNvSpPr/>
            <p:nvPr/>
          </p:nvSpPr>
          <p:spPr>
            <a:xfrm>
              <a:off x="979348" y="4682641"/>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2" name="Rectangle 31"/>
            <p:cNvSpPr/>
            <p:nvPr/>
          </p:nvSpPr>
          <p:spPr>
            <a:xfrm>
              <a:off x="979348" y="2739129"/>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3" name="Rectangle 32"/>
            <p:cNvSpPr/>
            <p:nvPr/>
          </p:nvSpPr>
          <p:spPr>
            <a:xfrm>
              <a:off x="979348" y="3016774"/>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4" name="Rectangle 33"/>
            <p:cNvSpPr/>
            <p:nvPr/>
          </p:nvSpPr>
          <p:spPr>
            <a:xfrm>
              <a:off x="979348" y="3294418"/>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5" name="Rectangle 34"/>
            <p:cNvSpPr/>
            <p:nvPr/>
          </p:nvSpPr>
          <p:spPr>
            <a:xfrm>
              <a:off x="979348" y="3572063"/>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6" name="TextBox 35"/>
            <p:cNvSpPr txBox="1"/>
            <p:nvPr/>
          </p:nvSpPr>
          <p:spPr>
            <a:xfrm>
              <a:off x="339417" y="2058995"/>
              <a:ext cx="1749332" cy="732584"/>
            </a:xfrm>
            <a:prstGeom prst="rect">
              <a:avLst/>
            </a:prstGeom>
            <a:noFill/>
          </p:spPr>
          <p:txBody>
            <a:bodyPr wrap="square" lIns="103605" tIns="51802" rIns="103605" bIns="51802" rtlCol="0">
              <a:spAutoFit/>
            </a:bodyPr>
            <a:lstStyle/>
            <a:p>
              <a:pPr defTabSz="1036135">
                <a:defRPr/>
              </a:pPr>
              <a:r>
                <a:rPr lang="en-US" sz="2040" kern="0" dirty="0">
                  <a:solidFill>
                    <a:srgbClr val="0070C0"/>
                  </a:solidFill>
                </a:rPr>
                <a:t>Hash index on Name</a:t>
              </a:r>
            </a:p>
          </p:txBody>
        </p:sp>
      </p:grpSp>
      <p:sp>
        <p:nvSpPr>
          <p:cNvPr id="37" name="TextBox 36"/>
          <p:cNvSpPr txBox="1"/>
          <p:nvPr/>
        </p:nvSpPr>
        <p:spPr>
          <a:xfrm>
            <a:off x="1176466" y="6258560"/>
            <a:ext cx="4256678"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rgbClr val="505050"/>
                </a:solidFill>
              </a:rPr>
              <a:t>T100: INSERT (John, Prague) </a:t>
            </a:r>
          </a:p>
        </p:txBody>
      </p:sp>
      <p:grpSp>
        <p:nvGrpSpPr>
          <p:cNvPr id="38" name="Group 104"/>
          <p:cNvGrpSpPr/>
          <p:nvPr/>
        </p:nvGrpSpPr>
        <p:grpSpPr>
          <a:xfrm>
            <a:off x="2109790" y="3478064"/>
            <a:ext cx="4882332" cy="424375"/>
            <a:chOff x="4661448" y="3733800"/>
            <a:chExt cx="2577552" cy="228600"/>
          </a:xfrm>
          <a:solidFill>
            <a:schemeClr val="accent6">
              <a:lumMod val="20000"/>
              <a:lumOff val="80000"/>
            </a:schemeClr>
          </a:solidFill>
        </p:grpSpPr>
        <p:sp>
          <p:nvSpPr>
            <p:cNvPr id="39" name="Rectangle 38"/>
            <p:cNvSpPr/>
            <p:nvPr/>
          </p:nvSpPr>
          <p:spPr>
            <a:xfrm>
              <a:off x="4661448" y="3733800"/>
              <a:ext cx="821904" cy="228042"/>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100, </a:t>
              </a:r>
              <a:r>
                <a:rPr lang="en-US" sz="2176" kern="0" dirty="0">
                  <a:solidFill>
                    <a:sysClr val="windowText" lastClr="000000"/>
                  </a:solidFill>
                  <a:latin typeface="Lucida Sans Unicode"/>
                  <a:cs typeface="Lucida Sans Unicode"/>
                </a:rPr>
                <a:t>∞</a:t>
              </a:r>
              <a:endParaRPr lang="en-US" sz="2176" kern="0" dirty="0">
                <a:solidFill>
                  <a:sysClr val="windowText" lastClr="000000"/>
                </a:solidFill>
              </a:endParaRPr>
            </a:p>
          </p:txBody>
        </p:sp>
        <p:sp>
          <p:nvSpPr>
            <p:cNvPr id="40" name="Rectangle 39"/>
            <p:cNvSpPr/>
            <p:nvPr/>
          </p:nvSpPr>
          <p:spPr>
            <a:xfrm>
              <a:off x="5867283" y="3733800"/>
              <a:ext cx="577565"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John</a:t>
              </a:r>
            </a:p>
          </p:txBody>
        </p:sp>
        <p:sp>
          <p:nvSpPr>
            <p:cNvPr id="41" name="Rectangle 40"/>
            <p:cNvSpPr/>
            <p:nvPr/>
          </p:nvSpPr>
          <p:spPr>
            <a:xfrm>
              <a:off x="5376933" y="3733800"/>
              <a:ext cx="490350"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endParaRPr lang="en-US" sz="2176" kern="0" dirty="0">
                <a:solidFill>
                  <a:sysClr val="window" lastClr="FFFFFF"/>
                </a:solidFill>
              </a:endParaRPr>
            </a:p>
          </p:txBody>
        </p:sp>
        <p:sp>
          <p:nvSpPr>
            <p:cNvPr id="42" name="Rectangle 41"/>
            <p:cNvSpPr/>
            <p:nvPr/>
          </p:nvSpPr>
          <p:spPr>
            <a:xfrm>
              <a:off x="6444848" y="3733800"/>
              <a:ext cx="794152"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smtClean="0">
                  <a:solidFill>
                    <a:sysClr val="windowText" lastClr="000000"/>
                  </a:solidFill>
                </a:rPr>
                <a:t>Prague</a:t>
              </a:r>
              <a:endParaRPr lang="en-US" sz="2176" kern="0" dirty="0">
                <a:solidFill>
                  <a:sysClr val="windowText" lastClr="000000"/>
                </a:solidFill>
              </a:endParaRPr>
            </a:p>
          </p:txBody>
        </p:sp>
      </p:grpSp>
      <p:cxnSp>
        <p:nvCxnSpPr>
          <p:cNvPr id="43" name="Curved Connector 42"/>
          <p:cNvCxnSpPr>
            <a:endCxn id="39" idx="1"/>
          </p:cNvCxnSpPr>
          <p:nvPr/>
        </p:nvCxnSpPr>
        <p:spPr>
          <a:xfrm>
            <a:off x="1176466" y="3467253"/>
            <a:ext cx="933324" cy="222481"/>
          </a:xfrm>
          <a:prstGeom prst="curvedConnector3">
            <a:avLst>
              <a:gd name="adj1" fmla="val 50000"/>
            </a:avLst>
          </a:prstGeom>
          <a:noFill/>
          <a:ln w="19050" cap="flat" cmpd="sng" algn="ctr">
            <a:solidFill>
              <a:srgbClr val="0070C0"/>
            </a:solidFill>
            <a:prstDash val="solid"/>
            <a:headEnd type="oval"/>
            <a:tailEnd type="stealth" w="lg" len="lg"/>
          </a:ln>
          <a:effectLst/>
        </p:spPr>
      </p:cxnSp>
      <p:cxnSp>
        <p:nvCxnSpPr>
          <p:cNvPr id="44" name="Curved Connector 66"/>
          <p:cNvCxnSpPr>
            <a:endCxn id="39" idx="0"/>
          </p:cNvCxnSpPr>
          <p:nvPr/>
        </p:nvCxnSpPr>
        <p:spPr>
          <a:xfrm rot="10800000" flipV="1">
            <a:off x="2888206" y="2825616"/>
            <a:ext cx="1125957" cy="652448"/>
          </a:xfrm>
          <a:prstGeom prst="curvedConnector2">
            <a:avLst/>
          </a:prstGeom>
          <a:noFill/>
          <a:ln w="19050" cap="flat" cmpd="sng" algn="ctr">
            <a:solidFill>
              <a:srgbClr val="C00000"/>
            </a:solidFill>
            <a:prstDash val="solid"/>
            <a:headEnd type="oval"/>
            <a:tailEnd type="stealth" w="lg" len="lg"/>
          </a:ln>
          <a:effectLst/>
        </p:spPr>
      </p:cxnSp>
      <p:grpSp>
        <p:nvGrpSpPr>
          <p:cNvPr id="45" name="Group 106"/>
          <p:cNvGrpSpPr/>
          <p:nvPr/>
        </p:nvGrpSpPr>
        <p:grpSpPr>
          <a:xfrm>
            <a:off x="2158550" y="5361897"/>
            <a:ext cx="4833572" cy="413517"/>
            <a:chOff x="1828800" y="4191000"/>
            <a:chExt cx="2415118" cy="228604"/>
          </a:xfrm>
          <a:solidFill>
            <a:schemeClr val="accent6">
              <a:lumMod val="20000"/>
              <a:lumOff val="80000"/>
            </a:schemeClr>
          </a:solidFill>
        </p:grpSpPr>
        <p:sp>
          <p:nvSpPr>
            <p:cNvPr id="46" name="Rectangle 45"/>
            <p:cNvSpPr/>
            <p:nvPr/>
          </p:nvSpPr>
          <p:spPr>
            <a:xfrm>
              <a:off x="1828800" y="4191000"/>
              <a:ext cx="683846"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smtClean="0">
                  <a:solidFill>
                    <a:sysClr val="windowText" lastClr="000000"/>
                  </a:solidFill>
                </a:rPr>
                <a:t>90, </a:t>
              </a:r>
              <a:r>
                <a:rPr lang="en-US" sz="2176" kern="0" dirty="0">
                  <a:solidFill>
                    <a:sysClr val="windowText" lastClr="000000"/>
                  </a:solidFill>
                  <a:latin typeface="Lucida Sans Unicode"/>
                  <a:cs typeface="Lucida Sans Unicode"/>
                </a:rPr>
                <a:t>∞</a:t>
              </a:r>
              <a:endParaRPr lang="en-US" sz="2176" kern="0" dirty="0">
                <a:solidFill>
                  <a:sysClr val="windowText" lastClr="000000"/>
                </a:solidFill>
              </a:endParaRPr>
            </a:p>
          </p:txBody>
        </p:sp>
        <p:sp>
          <p:nvSpPr>
            <p:cNvPr id="47" name="Rectangle 46"/>
            <p:cNvSpPr/>
            <p:nvPr/>
          </p:nvSpPr>
          <p:spPr>
            <a:xfrm>
              <a:off x="2944610" y="4191004"/>
              <a:ext cx="547077"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Susan</a:t>
              </a:r>
            </a:p>
          </p:txBody>
        </p:sp>
        <p:sp>
          <p:nvSpPr>
            <p:cNvPr id="48" name="Rectangle 47"/>
            <p:cNvSpPr/>
            <p:nvPr/>
          </p:nvSpPr>
          <p:spPr>
            <a:xfrm>
              <a:off x="2512646" y="4191000"/>
              <a:ext cx="435820"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endParaRPr lang="en-US" sz="2176" kern="0" dirty="0">
                <a:solidFill>
                  <a:sysClr val="window" lastClr="FFFFFF"/>
                </a:solidFill>
              </a:endParaRPr>
            </a:p>
          </p:txBody>
        </p:sp>
        <p:sp>
          <p:nvSpPr>
            <p:cNvPr id="49" name="Rectangle 48"/>
            <p:cNvSpPr/>
            <p:nvPr/>
          </p:nvSpPr>
          <p:spPr>
            <a:xfrm>
              <a:off x="3491687" y="4191000"/>
              <a:ext cx="752231"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Bogota</a:t>
              </a:r>
            </a:p>
          </p:txBody>
        </p:sp>
      </p:grpSp>
      <p:cxnSp>
        <p:nvCxnSpPr>
          <p:cNvPr id="50" name="Curved Connector 49"/>
          <p:cNvCxnSpPr>
            <a:endCxn id="46" idx="1"/>
          </p:cNvCxnSpPr>
          <p:nvPr/>
        </p:nvCxnSpPr>
        <p:spPr>
          <a:xfrm rot="16200000" flipH="1">
            <a:off x="755612" y="4165714"/>
            <a:ext cx="1823792" cy="982084"/>
          </a:xfrm>
          <a:prstGeom prst="curvedConnector2">
            <a:avLst/>
          </a:prstGeom>
          <a:noFill/>
          <a:ln w="19050" cap="flat" cmpd="sng" algn="ctr">
            <a:solidFill>
              <a:srgbClr val="0070C0"/>
            </a:solidFill>
            <a:prstDash val="solid"/>
            <a:headEnd type="oval"/>
            <a:tailEnd type="stealth" w="lg" len="lg"/>
          </a:ln>
          <a:effectLst/>
        </p:spPr>
      </p:cxnSp>
      <p:cxnSp>
        <p:nvCxnSpPr>
          <p:cNvPr id="51" name="Curved Connector 66"/>
          <p:cNvCxnSpPr>
            <a:endCxn id="46" idx="2"/>
          </p:cNvCxnSpPr>
          <p:nvPr/>
        </p:nvCxnSpPr>
        <p:spPr>
          <a:xfrm rot="10800000" flipV="1">
            <a:off x="2842870" y="4161327"/>
            <a:ext cx="7849171" cy="1614079"/>
          </a:xfrm>
          <a:prstGeom prst="curvedConnector4">
            <a:avLst>
              <a:gd name="adj1" fmla="val 24672"/>
              <a:gd name="adj2" fmla="val 114163"/>
            </a:avLst>
          </a:prstGeom>
          <a:noFill/>
          <a:ln w="19050" cap="flat" cmpd="sng" algn="ctr">
            <a:solidFill>
              <a:srgbClr val="C00000"/>
            </a:solidFill>
            <a:prstDash val="solid"/>
            <a:headEnd type="oval"/>
            <a:tailEnd type="stealth" w="lg" len="lg"/>
          </a:ln>
          <a:effectLst/>
        </p:spPr>
      </p:cxnSp>
      <p:sp>
        <p:nvSpPr>
          <p:cNvPr id="52" name="TextBox 51"/>
          <p:cNvSpPr txBox="1"/>
          <p:nvPr/>
        </p:nvSpPr>
        <p:spPr>
          <a:xfrm>
            <a:off x="2593" y="3152115"/>
            <a:ext cx="1050609" cy="544765"/>
          </a:xfrm>
          <a:prstGeom prst="rect">
            <a:avLst/>
          </a:prstGeom>
          <a:noFill/>
        </p:spPr>
        <p:txBody>
          <a:bodyPr wrap="none" lIns="182880" tIns="146304" rIns="182880" bIns="146304" rtlCol="0">
            <a:spAutoFit/>
          </a:bodyPr>
          <a:lstStyle/>
          <a:p>
            <a:pPr>
              <a:lnSpc>
                <a:spcPct val="90000"/>
              </a:lnSpc>
              <a:spcAft>
                <a:spcPts val="600"/>
              </a:spcAft>
            </a:pPr>
            <a:r>
              <a:rPr lang="en-US" i="1" dirty="0" smtClean="0">
                <a:solidFill>
                  <a:srgbClr val="505050"/>
                </a:solidFill>
              </a:rPr>
              <a:t>f</a:t>
            </a:r>
            <a:r>
              <a:rPr lang="en-US" dirty="0" smtClean="0">
                <a:solidFill>
                  <a:srgbClr val="505050"/>
                </a:solidFill>
              </a:rPr>
              <a:t>(John)</a:t>
            </a:r>
          </a:p>
        </p:txBody>
      </p:sp>
      <p:sp>
        <p:nvSpPr>
          <p:cNvPr id="53" name="TextBox 52"/>
          <p:cNvSpPr txBox="1"/>
          <p:nvPr/>
        </p:nvSpPr>
        <p:spPr>
          <a:xfrm>
            <a:off x="10924236" y="3056068"/>
            <a:ext cx="1287853" cy="544765"/>
          </a:xfrm>
          <a:prstGeom prst="rect">
            <a:avLst/>
          </a:prstGeom>
          <a:noFill/>
        </p:spPr>
        <p:txBody>
          <a:bodyPr wrap="none" lIns="182880" tIns="146304" rIns="182880" bIns="146304" rtlCol="0">
            <a:spAutoFit/>
          </a:bodyPr>
          <a:lstStyle/>
          <a:p>
            <a:pPr>
              <a:lnSpc>
                <a:spcPct val="90000"/>
              </a:lnSpc>
              <a:spcAft>
                <a:spcPts val="600"/>
              </a:spcAft>
            </a:pPr>
            <a:r>
              <a:rPr lang="en-US" i="1" dirty="0" smtClean="0">
                <a:solidFill>
                  <a:srgbClr val="505050"/>
                </a:solidFill>
              </a:rPr>
              <a:t>f</a:t>
            </a:r>
            <a:r>
              <a:rPr lang="en-US" dirty="0" smtClean="0">
                <a:solidFill>
                  <a:srgbClr val="505050"/>
                </a:solidFill>
              </a:rPr>
              <a:t>(Prague)</a:t>
            </a:r>
          </a:p>
        </p:txBody>
      </p:sp>
    </p:spTree>
    <p:extLst>
      <p:ext uri="{BB962C8B-B14F-4D97-AF65-F5344CB8AC3E}">
        <p14:creationId xmlns:p14="http://schemas.microsoft.com/office/powerpoint/2010/main" val="17937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Optimized Table </a:t>
            </a:r>
            <a:r>
              <a:rPr lang="en-US" dirty="0"/>
              <a:t>Delete</a:t>
            </a:r>
          </a:p>
        </p:txBody>
      </p:sp>
      <p:sp>
        <p:nvSpPr>
          <p:cNvPr id="4" name="Slide Number Placeholder 3"/>
          <p:cNvSpPr>
            <a:spLocks noGrp="1"/>
          </p:cNvSpPr>
          <p:nvPr>
            <p:ph type="sldNum" sz="quarter" idx="11"/>
          </p:nvPr>
        </p:nvSpPr>
        <p:spPr/>
        <p:txBody>
          <a:bodyPr/>
          <a:lstStyle/>
          <a:p>
            <a:fld id="{74A398B2-5A34-1A4A-811E-F4027282568C}" type="slidenum">
              <a:rPr lang="en-US" smtClean="0"/>
              <a:pPr/>
              <a:t>18</a:t>
            </a:fld>
            <a:endParaRPr lang="en-US"/>
          </a:p>
        </p:txBody>
      </p:sp>
      <p:grpSp>
        <p:nvGrpSpPr>
          <p:cNvPr id="5" name="Group 105"/>
          <p:cNvGrpSpPr/>
          <p:nvPr/>
        </p:nvGrpSpPr>
        <p:grpSpPr>
          <a:xfrm>
            <a:off x="1992719" y="2593507"/>
            <a:ext cx="4894589" cy="423336"/>
            <a:chOff x="4791381" y="4876800"/>
            <a:chExt cx="2447619" cy="228602"/>
          </a:xfrm>
          <a:solidFill>
            <a:schemeClr val="accent6">
              <a:lumMod val="20000"/>
              <a:lumOff val="80000"/>
            </a:schemeClr>
          </a:solidFill>
        </p:grpSpPr>
        <p:sp>
          <p:nvSpPr>
            <p:cNvPr id="6" name="Rectangle 5"/>
            <p:cNvSpPr/>
            <p:nvPr/>
          </p:nvSpPr>
          <p:spPr>
            <a:xfrm>
              <a:off x="4791381" y="4876802"/>
              <a:ext cx="683846"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50, </a:t>
              </a:r>
              <a:r>
                <a:rPr lang="en-US" sz="2176" kern="0" dirty="0">
                  <a:solidFill>
                    <a:sysClr val="windowText" lastClr="000000"/>
                  </a:solidFill>
                  <a:latin typeface="Lucida Sans Unicode"/>
                  <a:cs typeface="Lucida Sans Unicode"/>
                </a:rPr>
                <a:t>∞</a:t>
              </a:r>
              <a:endParaRPr lang="en-US" sz="2176" kern="0" dirty="0">
                <a:solidFill>
                  <a:sysClr val="windowText" lastClr="000000"/>
                </a:solidFill>
              </a:endParaRPr>
            </a:p>
          </p:txBody>
        </p:sp>
        <p:sp>
          <p:nvSpPr>
            <p:cNvPr id="7" name="Rectangle 6"/>
            <p:cNvSpPr/>
            <p:nvPr/>
          </p:nvSpPr>
          <p:spPr>
            <a:xfrm>
              <a:off x="5939692" y="4876800"/>
              <a:ext cx="547077"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Jane</a:t>
              </a:r>
            </a:p>
          </p:txBody>
        </p:sp>
        <p:sp>
          <p:nvSpPr>
            <p:cNvPr id="8" name="Rectangle 7"/>
            <p:cNvSpPr/>
            <p:nvPr/>
          </p:nvSpPr>
          <p:spPr>
            <a:xfrm>
              <a:off x="5475827" y="4876800"/>
              <a:ext cx="463865"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endParaRPr lang="en-US" sz="2176" kern="0" dirty="0">
                <a:solidFill>
                  <a:sysClr val="window" lastClr="FFFFFF"/>
                </a:solidFill>
              </a:endParaRPr>
            </a:p>
          </p:txBody>
        </p:sp>
        <p:sp>
          <p:nvSpPr>
            <p:cNvPr id="9" name="Rectangle 8"/>
            <p:cNvSpPr/>
            <p:nvPr/>
          </p:nvSpPr>
          <p:spPr>
            <a:xfrm>
              <a:off x="6486769" y="4876800"/>
              <a:ext cx="752231"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Prague</a:t>
              </a:r>
            </a:p>
          </p:txBody>
        </p:sp>
      </p:grpSp>
      <p:sp>
        <p:nvSpPr>
          <p:cNvPr id="10" name="Rectangle 9"/>
          <p:cNvSpPr/>
          <p:nvPr/>
        </p:nvSpPr>
        <p:spPr>
          <a:xfrm>
            <a:off x="1440375" y="1421548"/>
            <a:ext cx="1742002"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Timestamps</a:t>
            </a:r>
          </a:p>
        </p:txBody>
      </p:sp>
      <p:sp>
        <p:nvSpPr>
          <p:cNvPr id="11" name="Rectangle 10"/>
          <p:cNvSpPr/>
          <p:nvPr/>
        </p:nvSpPr>
        <p:spPr>
          <a:xfrm>
            <a:off x="4740266" y="1421548"/>
            <a:ext cx="1395018"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Name</a:t>
            </a:r>
          </a:p>
        </p:txBody>
      </p:sp>
      <p:sp>
        <p:nvSpPr>
          <p:cNvPr id="12" name="Rectangle 11"/>
          <p:cNvSpPr/>
          <p:nvPr/>
        </p:nvSpPr>
        <p:spPr>
          <a:xfrm>
            <a:off x="3182376" y="1421548"/>
            <a:ext cx="1557887"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Chain </a:t>
            </a:r>
            <a:r>
              <a:rPr lang="en-US" sz="2176" kern="0" dirty="0" err="1">
                <a:solidFill>
                  <a:sysClr val="windowText" lastClr="000000"/>
                </a:solidFill>
              </a:rPr>
              <a:t>ptrs</a:t>
            </a:r>
            <a:endParaRPr lang="en-US" sz="2176" kern="0" dirty="0">
              <a:solidFill>
                <a:sysClr val="windowText" lastClr="000000"/>
              </a:solidFill>
            </a:endParaRPr>
          </a:p>
        </p:txBody>
      </p:sp>
      <p:sp>
        <p:nvSpPr>
          <p:cNvPr id="13" name="Rectangle 12"/>
          <p:cNvSpPr/>
          <p:nvPr/>
        </p:nvSpPr>
        <p:spPr>
          <a:xfrm>
            <a:off x="6135284" y="1421549"/>
            <a:ext cx="1713676"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City</a:t>
            </a:r>
          </a:p>
        </p:txBody>
      </p:sp>
      <p:cxnSp>
        <p:nvCxnSpPr>
          <p:cNvPr id="14" name="Straight Connector 13"/>
          <p:cNvCxnSpPr/>
          <p:nvPr/>
        </p:nvCxnSpPr>
        <p:spPr>
          <a:xfrm flipH="1" flipV="1">
            <a:off x="1440377" y="1844099"/>
            <a:ext cx="552342" cy="757273"/>
          </a:xfrm>
          <a:prstGeom prst="line">
            <a:avLst/>
          </a:prstGeom>
          <a:noFill/>
          <a:ln w="19050" cap="flat" cmpd="sng" algn="ctr">
            <a:solidFill>
              <a:sysClr val="windowText" lastClr="000000">
                <a:lumMod val="50000"/>
                <a:lumOff val="50000"/>
              </a:sysClr>
            </a:solidFill>
            <a:prstDash val="solid"/>
          </a:ln>
          <a:effectLst/>
        </p:spPr>
      </p:cxnSp>
      <p:cxnSp>
        <p:nvCxnSpPr>
          <p:cNvPr id="15" name="Straight Connector 14"/>
          <p:cNvCxnSpPr/>
          <p:nvPr/>
        </p:nvCxnSpPr>
        <p:spPr>
          <a:xfrm flipV="1">
            <a:off x="6887706" y="1844099"/>
            <a:ext cx="960856" cy="766843"/>
          </a:xfrm>
          <a:prstGeom prst="line">
            <a:avLst/>
          </a:prstGeom>
          <a:noFill/>
          <a:ln w="19050" cap="flat" cmpd="sng" algn="ctr">
            <a:solidFill>
              <a:sysClr val="windowText" lastClr="000000">
                <a:lumMod val="50000"/>
                <a:lumOff val="50000"/>
              </a:sysClr>
            </a:solidFill>
            <a:prstDash val="solid"/>
          </a:ln>
          <a:effectLst/>
        </p:spPr>
      </p:cxnSp>
      <p:cxnSp>
        <p:nvCxnSpPr>
          <p:cNvPr id="16" name="Curved Connector 66"/>
          <p:cNvCxnSpPr/>
          <p:nvPr/>
        </p:nvCxnSpPr>
        <p:spPr>
          <a:xfrm rot="10800000">
            <a:off x="2641677" y="2590034"/>
            <a:ext cx="8017618" cy="738416"/>
          </a:xfrm>
          <a:prstGeom prst="curvedConnector4">
            <a:avLst>
              <a:gd name="adj1" fmla="val 38766"/>
              <a:gd name="adj2" fmla="val 155725"/>
            </a:avLst>
          </a:prstGeom>
          <a:noFill/>
          <a:ln w="19050" cap="flat" cmpd="sng" algn="ctr">
            <a:solidFill>
              <a:srgbClr val="C00000"/>
            </a:solidFill>
            <a:prstDash val="solid"/>
            <a:headEnd type="oval"/>
            <a:tailEnd type="stealth" w="lg" len="lg"/>
          </a:ln>
          <a:effectLst/>
        </p:spPr>
      </p:cxnSp>
      <p:grpSp>
        <p:nvGrpSpPr>
          <p:cNvPr id="17" name="Group 16"/>
          <p:cNvGrpSpPr/>
          <p:nvPr/>
        </p:nvGrpSpPr>
        <p:grpSpPr>
          <a:xfrm>
            <a:off x="9986831" y="1970446"/>
            <a:ext cx="1749085" cy="2329622"/>
            <a:chOff x="9987365" y="1970228"/>
            <a:chExt cx="1749333" cy="2329953"/>
          </a:xfrm>
        </p:grpSpPr>
        <p:grpSp>
          <p:nvGrpSpPr>
            <p:cNvPr id="18" name="Group 43"/>
            <p:cNvGrpSpPr/>
            <p:nvPr/>
          </p:nvGrpSpPr>
          <p:grpSpPr>
            <a:xfrm>
              <a:off x="10464553" y="2634313"/>
              <a:ext cx="460352" cy="1665868"/>
              <a:chOff x="7162798" y="2667000"/>
              <a:chExt cx="381002" cy="1828800"/>
            </a:xfrm>
          </p:grpSpPr>
          <p:sp>
            <p:nvSpPr>
              <p:cNvPr id="20" name="Rectangle 13"/>
              <p:cNvSpPr/>
              <p:nvPr/>
            </p:nvSpPr>
            <p:spPr>
              <a:xfrm>
                <a:off x="7162800" y="38862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1" name="Rectangle 14"/>
              <p:cNvSpPr/>
              <p:nvPr/>
            </p:nvSpPr>
            <p:spPr>
              <a:xfrm>
                <a:off x="7162800" y="41910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2" name="Rectangle 17"/>
              <p:cNvSpPr/>
              <p:nvPr/>
            </p:nvSpPr>
            <p:spPr>
              <a:xfrm>
                <a:off x="7162798" y="26670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3" name="Rectangle 18"/>
              <p:cNvSpPr/>
              <p:nvPr/>
            </p:nvSpPr>
            <p:spPr>
              <a:xfrm>
                <a:off x="7162800" y="29718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4" name="Rectangle 23"/>
              <p:cNvSpPr/>
              <p:nvPr/>
            </p:nvSpPr>
            <p:spPr>
              <a:xfrm>
                <a:off x="7162800" y="32766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5" name="Rectangle 24"/>
              <p:cNvSpPr/>
              <p:nvPr/>
            </p:nvSpPr>
            <p:spPr>
              <a:xfrm>
                <a:off x="7162800" y="35814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grpSp>
        <p:sp>
          <p:nvSpPr>
            <p:cNvPr id="19" name="TextBox 18"/>
            <p:cNvSpPr txBox="1"/>
            <p:nvPr/>
          </p:nvSpPr>
          <p:spPr>
            <a:xfrm>
              <a:off x="9987365" y="1970228"/>
              <a:ext cx="1749333" cy="732584"/>
            </a:xfrm>
            <a:prstGeom prst="rect">
              <a:avLst/>
            </a:prstGeom>
            <a:noFill/>
          </p:spPr>
          <p:txBody>
            <a:bodyPr wrap="square" lIns="103605" tIns="51802" rIns="103605" bIns="51802" rtlCol="0">
              <a:spAutoFit/>
            </a:bodyPr>
            <a:lstStyle/>
            <a:p>
              <a:pPr defTabSz="1036135">
                <a:defRPr/>
              </a:pPr>
              <a:r>
                <a:rPr lang="en-US" sz="2040" kern="0" dirty="0">
                  <a:solidFill>
                    <a:srgbClr val="C00000"/>
                  </a:solidFill>
                </a:rPr>
                <a:t>Hash index on City</a:t>
              </a:r>
            </a:p>
          </p:txBody>
        </p:sp>
      </p:grpSp>
      <p:cxnSp>
        <p:nvCxnSpPr>
          <p:cNvPr id="26" name="Curved Connector 25"/>
          <p:cNvCxnSpPr/>
          <p:nvPr/>
        </p:nvCxnSpPr>
        <p:spPr>
          <a:xfrm flipV="1">
            <a:off x="1176467" y="2791681"/>
            <a:ext cx="828509" cy="67870"/>
          </a:xfrm>
          <a:prstGeom prst="curvedConnector3">
            <a:avLst>
              <a:gd name="adj1" fmla="val 50000"/>
            </a:avLst>
          </a:prstGeom>
          <a:noFill/>
          <a:ln w="19050" cap="flat" cmpd="sng" algn="ctr">
            <a:solidFill>
              <a:srgbClr val="0070C0"/>
            </a:solidFill>
            <a:prstDash val="solid"/>
            <a:headEnd type="oval"/>
            <a:tailEnd type="stealth" w="lg" len="lg"/>
          </a:ln>
          <a:effectLst/>
        </p:spPr>
      </p:cxnSp>
      <p:grpSp>
        <p:nvGrpSpPr>
          <p:cNvPr id="27" name="Group 26"/>
          <p:cNvGrpSpPr/>
          <p:nvPr/>
        </p:nvGrpSpPr>
        <p:grpSpPr>
          <a:xfrm>
            <a:off x="340251" y="2059200"/>
            <a:ext cx="1749084" cy="2900879"/>
            <a:chOff x="339417" y="2058995"/>
            <a:chExt cx="1749332" cy="2901291"/>
          </a:xfrm>
        </p:grpSpPr>
        <p:sp>
          <p:nvSpPr>
            <p:cNvPr id="28" name="Rectangle 27"/>
            <p:cNvSpPr/>
            <p:nvPr/>
          </p:nvSpPr>
          <p:spPr>
            <a:xfrm>
              <a:off x="979348" y="3849708"/>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29" name="Rectangle 28"/>
            <p:cNvSpPr/>
            <p:nvPr/>
          </p:nvSpPr>
          <p:spPr>
            <a:xfrm>
              <a:off x="979348" y="4127352"/>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0" name="Rectangle 29"/>
            <p:cNvSpPr/>
            <p:nvPr/>
          </p:nvSpPr>
          <p:spPr>
            <a:xfrm>
              <a:off x="979348" y="4404997"/>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1" name="Rectangle 30"/>
            <p:cNvSpPr/>
            <p:nvPr/>
          </p:nvSpPr>
          <p:spPr>
            <a:xfrm>
              <a:off x="979348" y="4682641"/>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2" name="Rectangle 31"/>
            <p:cNvSpPr/>
            <p:nvPr/>
          </p:nvSpPr>
          <p:spPr>
            <a:xfrm>
              <a:off x="979348" y="2739129"/>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3" name="Rectangle 32"/>
            <p:cNvSpPr/>
            <p:nvPr/>
          </p:nvSpPr>
          <p:spPr>
            <a:xfrm>
              <a:off x="979348" y="3016774"/>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4" name="Rectangle 33"/>
            <p:cNvSpPr/>
            <p:nvPr/>
          </p:nvSpPr>
          <p:spPr>
            <a:xfrm>
              <a:off x="979348" y="3294418"/>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5" name="Rectangle 34"/>
            <p:cNvSpPr/>
            <p:nvPr/>
          </p:nvSpPr>
          <p:spPr>
            <a:xfrm>
              <a:off x="979348" y="3572063"/>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6" name="TextBox 35"/>
            <p:cNvSpPr txBox="1"/>
            <p:nvPr/>
          </p:nvSpPr>
          <p:spPr>
            <a:xfrm>
              <a:off x="339417" y="2058995"/>
              <a:ext cx="1749332" cy="732584"/>
            </a:xfrm>
            <a:prstGeom prst="rect">
              <a:avLst/>
            </a:prstGeom>
            <a:noFill/>
          </p:spPr>
          <p:txBody>
            <a:bodyPr wrap="square" lIns="103605" tIns="51802" rIns="103605" bIns="51802" rtlCol="0">
              <a:spAutoFit/>
            </a:bodyPr>
            <a:lstStyle/>
            <a:p>
              <a:pPr defTabSz="1036135">
                <a:defRPr/>
              </a:pPr>
              <a:r>
                <a:rPr lang="en-US" sz="2040" kern="0" dirty="0">
                  <a:solidFill>
                    <a:srgbClr val="0070C0"/>
                  </a:solidFill>
                </a:rPr>
                <a:t>Hash index on Name</a:t>
              </a:r>
            </a:p>
          </p:txBody>
        </p:sp>
      </p:grpSp>
      <p:sp>
        <p:nvSpPr>
          <p:cNvPr id="37" name="TextBox 36"/>
          <p:cNvSpPr txBox="1"/>
          <p:nvPr/>
        </p:nvSpPr>
        <p:spPr>
          <a:xfrm>
            <a:off x="1176466" y="6258560"/>
            <a:ext cx="44623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505050"/>
                </a:solidFill>
              </a:rPr>
              <a:t>T150: DELETE (Susan, Bogota) </a:t>
            </a:r>
          </a:p>
        </p:txBody>
      </p:sp>
      <p:grpSp>
        <p:nvGrpSpPr>
          <p:cNvPr id="38" name="Group 104"/>
          <p:cNvGrpSpPr/>
          <p:nvPr/>
        </p:nvGrpSpPr>
        <p:grpSpPr>
          <a:xfrm>
            <a:off x="2109790" y="3478064"/>
            <a:ext cx="4882332" cy="424375"/>
            <a:chOff x="4661448" y="3733800"/>
            <a:chExt cx="2577552" cy="228600"/>
          </a:xfrm>
          <a:solidFill>
            <a:schemeClr val="accent6">
              <a:lumMod val="20000"/>
              <a:lumOff val="80000"/>
            </a:schemeClr>
          </a:solidFill>
        </p:grpSpPr>
        <p:sp>
          <p:nvSpPr>
            <p:cNvPr id="39" name="Rectangle 38"/>
            <p:cNvSpPr/>
            <p:nvPr/>
          </p:nvSpPr>
          <p:spPr>
            <a:xfrm>
              <a:off x="4661448" y="3733800"/>
              <a:ext cx="715485" cy="228042"/>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100, </a:t>
              </a:r>
              <a:r>
                <a:rPr lang="en-US" sz="2176" kern="0" dirty="0">
                  <a:solidFill>
                    <a:sysClr val="windowText" lastClr="000000"/>
                  </a:solidFill>
                  <a:latin typeface="Lucida Sans Unicode"/>
                  <a:cs typeface="Lucida Sans Unicode"/>
                </a:rPr>
                <a:t>∞</a:t>
              </a:r>
              <a:endParaRPr lang="en-US" sz="2176" kern="0" dirty="0">
                <a:solidFill>
                  <a:sysClr val="windowText" lastClr="000000"/>
                </a:solidFill>
              </a:endParaRPr>
            </a:p>
          </p:txBody>
        </p:sp>
        <p:sp>
          <p:nvSpPr>
            <p:cNvPr id="40" name="Rectangle 39"/>
            <p:cNvSpPr/>
            <p:nvPr/>
          </p:nvSpPr>
          <p:spPr>
            <a:xfrm>
              <a:off x="5867283" y="3733800"/>
              <a:ext cx="577565"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John</a:t>
              </a:r>
            </a:p>
          </p:txBody>
        </p:sp>
        <p:sp>
          <p:nvSpPr>
            <p:cNvPr id="41" name="Rectangle 40"/>
            <p:cNvSpPr/>
            <p:nvPr/>
          </p:nvSpPr>
          <p:spPr>
            <a:xfrm>
              <a:off x="5376933" y="3733800"/>
              <a:ext cx="490350"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endParaRPr lang="en-US" sz="2176" kern="0" dirty="0">
                <a:solidFill>
                  <a:sysClr val="window" lastClr="FFFFFF"/>
                </a:solidFill>
              </a:endParaRPr>
            </a:p>
          </p:txBody>
        </p:sp>
        <p:sp>
          <p:nvSpPr>
            <p:cNvPr id="42" name="Rectangle 41"/>
            <p:cNvSpPr/>
            <p:nvPr/>
          </p:nvSpPr>
          <p:spPr>
            <a:xfrm>
              <a:off x="6444848" y="3733800"/>
              <a:ext cx="794152"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smtClean="0">
                  <a:solidFill>
                    <a:sysClr val="windowText" lastClr="000000"/>
                  </a:solidFill>
                </a:rPr>
                <a:t>Prague</a:t>
              </a:r>
              <a:endParaRPr lang="en-US" sz="2176" kern="0" dirty="0">
                <a:solidFill>
                  <a:sysClr val="windowText" lastClr="000000"/>
                </a:solidFill>
              </a:endParaRPr>
            </a:p>
          </p:txBody>
        </p:sp>
      </p:grpSp>
      <p:cxnSp>
        <p:nvCxnSpPr>
          <p:cNvPr id="43" name="Curved Connector 42"/>
          <p:cNvCxnSpPr>
            <a:endCxn id="39" idx="1"/>
          </p:cNvCxnSpPr>
          <p:nvPr/>
        </p:nvCxnSpPr>
        <p:spPr>
          <a:xfrm>
            <a:off x="1176466" y="3467253"/>
            <a:ext cx="933324" cy="222481"/>
          </a:xfrm>
          <a:prstGeom prst="curvedConnector3">
            <a:avLst>
              <a:gd name="adj1" fmla="val 50000"/>
            </a:avLst>
          </a:prstGeom>
          <a:noFill/>
          <a:ln w="19050" cap="flat" cmpd="sng" algn="ctr">
            <a:solidFill>
              <a:srgbClr val="0070C0"/>
            </a:solidFill>
            <a:prstDash val="solid"/>
            <a:headEnd type="oval"/>
            <a:tailEnd type="stealth" w="lg" len="lg"/>
          </a:ln>
          <a:effectLst/>
        </p:spPr>
      </p:cxnSp>
      <p:cxnSp>
        <p:nvCxnSpPr>
          <p:cNvPr id="44" name="Curved Connector 66"/>
          <p:cNvCxnSpPr>
            <a:endCxn id="39" idx="0"/>
          </p:cNvCxnSpPr>
          <p:nvPr/>
        </p:nvCxnSpPr>
        <p:spPr>
          <a:xfrm rot="10800000" flipV="1">
            <a:off x="2787418" y="2825616"/>
            <a:ext cx="1226749" cy="652448"/>
          </a:xfrm>
          <a:prstGeom prst="curvedConnector2">
            <a:avLst/>
          </a:prstGeom>
          <a:noFill/>
          <a:ln w="19050" cap="flat" cmpd="sng" algn="ctr">
            <a:solidFill>
              <a:srgbClr val="C00000"/>
            </a:solidFill>
            <a:prstDash val="solid"/>
            <a:headEnd type="oval"/>
            <a:tailEnd type="stealth" w="lg" len="lg"/>
          </a:ln>
          <a:effectLst/>
        </p:spPr>
      </p:cxnSp>
      <p:grpSp>
        <p:nvGrpSpPr>
          <p:cNvPr id="45" name="Group 106"/>
          <p:cNvGrpSpPr/>
          <p:nvPr/>
        </p:nvGrpSpPr>
        <p:grpSpPr>
          <a:xfrm>
            <a:off x="2158550" y="5361897"/>
            <a:ext cx="4833572" cy="413517"/>
            <a:chOff x="1828800" y="4191000"/>
            <a:chExt cx="2415118" cy="228604"/>
          </a:xfrm>
          <a:solidFill>
            <a:schemeClr val="accent6">
              <a:lumMod val="20000"/>
              <a:lumOff val="80000"/>
            </a:schemeClr>
          </a:solidFill>
        </p:grpSpPr>
        <p:sp>
          <p:nvSpPr>
            <p:cNvPr id="46" name="Rectangle 45"/>
            <p:cNvSpPr/>
            <p:nvPr/>
          </p:nvSpPr>
          <p:spPr>
            <a:xfrm>
              <a:off x="1828800" y="4191000"/>
              <a:ext cx="683846"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smtClean="0">
                  <a:solidFill>
                    <a:sysClr val="windowText" lastClr="000000"/>
                  </a:solidFill>
                </a:rPr>
                <a:t>90, </a:t>
              </a:r>
              <a:r>
                <a:rPr lang="en-US" sz="2176" kern="0" dirty="0">
                  <a:solidFill>
                    <a:sysClr val="windowText" lastClr="000000"/>
                  </a:solidFill>
                  <a:latin typeface="Lucida Sans Unicode"/>
                  <a:cs typeface="Lucida Sans Unicode"/>
                </a:rPr>
                <a:t>∞</a:t>
              </a:r>
              <a:endParaRPr lang="en-US" sz="2176" kern="0" dirty="0">
                <a:solidFill>
                  <a:sysClr val="windowText" lastClr="000000"/>
                </a:solidFill>
              </a:endParaRPr>
            </a:p>
          </p:txBody>
        </p:sp>
        <p:sp>
          <p:nvSpPr>
            <p:cNvPr id="47" name="Rectangle 46"/>
            <p:cNvSpPr/>
            <p:nvPr/>
          </p:nvSpPr>
          <p:spPr>
            <a:xfrm>
              <a:off x="2944610" y="4191004"/>
              <a:ext cx="547077"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Susan</a:t>
              </a:r>
            </a:p>
          </p:txBody>
        </p:sp>
        <p:sp>
          <p:nvSpPr>
            <p:cNvPr id="48" name="Rectangle 47"/>
            <p:cNvSpPr/>
            <p:nvPr/>
          </p:nvSpPr>
          <p:spPr>
            <a:xfrm>
              <a:off x="2512646" y="4191000"/>
              <a:ext cx="435820"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endParaRPr lang="en-US" sz="2176" kern="0" dirty="0">
                <a:solidFill>
                  <a:sysClr val="window" lastClr="FFFFFF"/>
                </a:solidFill>
              </a:endParaRPr>
            </a:p>
          </p:txBody>
        </p:sp>
        <p:sp>
          <p:nvSpPr>
            <p:cNvPr id="49" name="Rectangle 48"/>
            <p:cNvSpPr/>
            <p:nvPr/>
          </p:nvSpPr>
          <p:spPr>
            <a:xfrm>
              <a:off x="3491687" y="4191000"/>
              <a:ext cx="752231"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Bogota</a:t>
              </a:r>
            </a:p>
          </p:txBody>
        </p:sp>
      </p:grpSp>
      <p:cxnSp>
        <p:nvCxnSpPr>
          <p:cNvPr id="50" name="Curved Connector 49"/>
          <p:cNvCxnSpPr>
            <a:endCxn id="46" idx="1"/>
          </p:cNvCxnSpPr>
          <p:nvPr/>
        </p:nvCxnSpPr>
        <p:spPr>
          <a:xfrm rot="16200000" flipH="1">
            <a:off x="755612" y="4165714"/>
            <a:ext cx="1823792" cy="982084"/>
          </a:xfrm>
          <a:prstGeom prst="curvedConnector2">
            <a:avLst/>
          </a:prstGeom>
          <a:noFill/>
          <a:ln w="19050" cap="flat" cmpd="sng" algn="ctr">
            <a:solidFill>
              <a:srgbClr val="0070C0"/>
            </a:solidFill>
            <a:prstDash val="solid"/>
            <a:headEnd type="oval"/>
            <a:tailEnd type="stealth" w="lg" len="lg"/>
          </a:ln>
          <a:effectLst/>
        </p:spPr>
      </p:cxnSp>
      <p:cxnSp>
        <p:nvCxnSpPr>
          <p:cNvPr id="51" name="Curved Connector 66"/>
          <p:cNvCxnSpPr>
            <a:endCxn id="46" idx="2"/>
          </p:cNvCxnSpPr>
          <p:nvPr/>
        </p:nvCxnSpPr>
        <p:spPr>
          <a:xfrm rot="10800000" flipV="1">
            <a:off x="2842870" y="4161327"/>
            <a:ext cx="7849171" cy="1614079"/>
          </a:xfrm>
          <a:prstGeom prst="curvedConnector4">
            <a:avLst>
              <a:gd name="adj1" fmla="val 24672"/>
              <a:gd name="adj2" fmla="val 114163"/>
            </a:avLst>
          </a:prstGeom>
          <a:noFill/>
          <a:ln w="19050" cap="flat" cmpd="sng" algn="ctr">
            <a:solidFill>
              <a:srgbClr val="C00000"/>
            </a:solidFill>
            <a:prstDash val="solid"/>
            <a:headEnd type="oval"/>
            <a:tailEnd type="stealth" w="lg" len="lg"/>
          </a:ln>
          <a:effectLst/>
        </p:spPr>
      </p:cxnSp>
      <p:sp>
        <p:nvSpPr>
          <p:cNvPr id="55" name="Rectangle 54"/>
          <p:cNvSpPr/>
          <p:nvPr/>
        </p:nvSpPr>
        <p:spPr>
          <a:xfrm>
            <a:off x="2158549" y="5361890"/>
            <a:ext cx="1368637" cy="41351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smtClean="0">
                <a:solidFill>
                  <a:sysClr val="windowText" lastClr="000000"/>
                </a:solidFill>
              </a:rPr>
              <a:t>90, 150</a:t>
            </a:r>
            <a:endParaRPr lang="en-US" sz="2176" kern="0" dirty="0">
              <a:solidFill>
                <a:sysClr val="windowText" lastClr="000000"/>
              </a:solidFill>
            </a:endParaRPr>
          </a:p>
        </p:txBody>
      </p:sp>
      <p:sp>
        <p:nvSpPr>
          <p:cNvPr id="54" name="Oval 53"/>
          <p:cNvSpPr/>
          <p:nvPr/>
        </p:nvSpPr>
        <p:spPr bwMode="auto">
          <a:xfrm>
            <a:off x="2699018" y="5243834"/>
            <a:ext cx="762000" cy="680720"/>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5714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Optimized Table Update</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19</a:t>
            </a:fld>
            <a:endParaRPr lang="en-US"/>
          </a:p>
        </p:txBody>
      </p:sp>
      <p:grpSp>
        <p:nvGrpSpPr>
          <p:cNvPr id="5" name="Group 106"/>
          <p:cNvGrpSpPr/>
          <p:nvPr/>
        </p:nvGrpSpPr>
        <p:grpSpPr>
          <a:xfrm>
            <a:off x="2158550" y="5361897"/>
            <a:ext cx="4833572" cy="413517"/>
            <a:chOff x="1828800" y="4191000"/>
            <a:chExt cx="2415118" cy="228604"/>
          </a:xfrm>
          <a:solidFill>
            <a:schemeClr val="accent6">
              <a:lumMod val="20000"/>
              <a:lumOff val="80000"/>
            </a:schemeClr>
          </a:solidFill>
        </p:grpSpPr>
        <p:sp>
          <p:nvSpPr>
            <p:cNvPr id="6" name="Rectangle 5"/>
            <p:cNvSpPr/>
            <p:nvPr/>
          </p:nvSpPr>
          <p:spPr>
            <a:xfrm>
              <a:off x="1828800" y="4191000"/>
              <a:ext cx="683846"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smtClean="0">
                  <a:solidFill>
                    <a:sysClr val="windowText" lastClr="000000"/>
                  </a:solidFill>
                </a:rPr>
                <a:t>90, 150</a:t>
              </a:r>
              <a:endParaRPr lang="en-US" sz="2176" kern="0" dirty="0">
                <a:solidFill>
                  <a:sysClr val="windowText" lastClr="000000"/>
                </a:solidFill>
              </a:endParaRPr>
            </a:p>
          </p:txBody>
        </p:sp>
        <p:sp>
          <p:nvSpPr>
            <p:cNvPr id="7" name="Rectangle 6"/>
            <p:cNvSpPr/>
            <p:nvPr/>
          </p:nvSpPr>
          <p:spPr>
            <a:xfrm>
              <a:off x="2944610" y="4191004"/>
              <a:ext cx="547077"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Susan</a:t>
              </a:r>
            </a:p>
          </p:txBody>
        </p:sp>
        <p:sp>
          <p:nvSpPr>
            <p:cNvPr id="8" name="Rectangle 7"/>
            <p:cNvSpPr/>
            <p:nvPr/>
          </p:nvSpPr>
          <p:spPr>
            <a:xfrm>
              <a:off x="2512646" y="4191000"/>
              <a:ext cx="435820"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endParaRPr lang="en-US" sz="2176" kern="0" dirty="0">
                <a:solidFill>
                  <a:sysClr val="window" lastClr="FFFFFF"/>
                </a:solidFill>
              </a:endParaRPr>
            </a:p>
          </p:txBody>
        </p:sp>
        <p:sp>
          <p:nvSpPr>
            <p:cNvPr id="9" name="Rectangle 8"/>
            <p:cNvSpPr/>
            <p:nvPr/>
          </p:nvSpPr>
          <p:spPr>
            <a:xfrm>
              <a:off x="3491687" y="4191000"/>
              <a:ext cx="752231"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Bogota</a:t>
              </a:r>
            </a:p>
          </p:txBody>
        </p:sp>
      </p:grpSp>
      <p:grpSp>
        <p:nvGrpSpPr>
          <p:cNvPr id="10" name="Group 105"/>
          <p:cNvGrpSpPr/>
          <p:nvPr/>
        </p:nvGrpSpPr>
        <p:grpSpPr>
          <a:xfrm>
            <a:off x="1992719" y="2593507"/>
            <a:ext cx="4894589" cy="423336"/>
            <a:chOff x="4791381" y="4876800"/>
            <a:chExt cx="2447619" cy="228602"/>
          </a:xfrm>
          <a:solidFill>
            <a:schemeClr val="accent6">
              <a:lumMod val="20000"/>
              <a:lumOff val="80000"/>
            </a:schemeClr>
          </a:solidFill>
        </p:grpSpPr>
        <p:sp>
          <p:nvSpPr>
            <p:cNvPr id="11" name="Rectangle 10"/>
            <p:cNvSpPr/>
            <p:nvPr/>
          </p:nvSpPr>
          <p:spPr>
            <a:xfrm>
              <a:off x="4791381" y="4876802"/>
              <a:ext cx="683846"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50, </a:t>
              </a:r>
              <a:r>
                <a:rPr lang="en-US" sz="2176" kern="0" dirty="0">
                  <a:solidFill>
                    <a:sysClr val="windowText" lastClr="000000"/>
                  </a:solidFill>
                  <a:latin typeface="Lucida Sans Unicode"/>
                  <a:cs typeface="Lucida Sans Unicode"/>
                </a:rPr>
                <a:t>∞</a:t>
              </a:r>
              <a:endParaRPr lang="en-US" sz="2176" kern="0" dirty="0">
                <a:solidFill>
                  <a:sysClr val="windowText" lastClr="000000"/>
                </a:solidFill>
              </a:endParaRPr>
            </a:p>
          </p:txBody>
        </p:sp>
        <p:sp>
          <p:nvSpPr>
            <p:cNvPr id="12" name="Rectangle 11"/>
            <p:cNvSpPr/>
            <p:nvPr/>
          </p:nvSpPr>
          <p:spPr>
            <a:xfrm>
              <a:off x="5939692" y="4876800"/>
              <a:ext cx="547077"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Jane</a:t>
              </a:r>
            </a:p>
          </p:txBody>
        </p:sp>
        <p:sp>
          <p:nvSpPr>
            <p:cNvPr id="13" name="Rectangle 12"/>
            <p:cNvSpPr/>
            <p:nvPr/>
          </p:nvSpPr>
          <p:spPr>
            <a:xfrm>
              <a:off x="5475827" y="4876800"/>
              <a:ext cx="463865"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endParaRPr lang="en-US" sz="2176" kern="0" dirty="0">
                <a:solidFill>
                  <a:sysClr val="window" lastClr="FFFFFF"/>
                </a:solidFill>
              </a:endParaRPr>
            </a:p>
          </p:txBody>
        </p:sp>
        <p:sp>
          <p:nvSpPr>
            <p:cNvPr id="14" name="Rectangle 13"/>
            <p:cNvSpPr/>
            <p:nvPr/>
          </p:nvSpPr>
          <p:spPr>
            <a:xfrm>
              <a:off x="6486769" y="4876800"/>
              <a:ext cx="752231"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Prague</a:t>
              </a:r>
            </a:p>
          </p:txBody>
        </p:sp>
      </p:grpSp>
      <p:sp>
        <p:nvSpPr>
          <p:cNvPr id="15" name="Rectangle 14"/>
          <p:cNvSpPr/>
          <p:nvPr/>
        </p:nvSpPr>
        <p:spPr>
          <a:xfrm>
            <a:off x="1440375" y="1421548"/>
            <a:ext cx="1742002"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Timestamps</a:t>
            </a:r>
          </a:p>
        </p:txBody>
      </p:sp>
      <p:sp>
        <p:nvSpPr>
          <p:cNvPr id="16" name="Rectangle 15"/>
          <p:cNvSpPr/>
          <p:nvPr/>
        </p:nvSpPr>
        <p:spPr>
          <a:xfrm>
            <a:off x="4740266" y="1421548"/>
            <a:ext cx="1395018"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Name</a:t>
            </a:r>
          </a:p>
        </p:txBody>
      </p:sp>
      <p:sp>
        <p:nvSpPr>
          <p:cNvPr id="17" name="Rectangle 16"/>
          <p:cNvSpPr/>
          <p:nvPr/>
        </p:nvSpPr>
        <p:spPr>
          <a:xfrm>
            <a:off x="3182376" y="1421548"/>
            <a:ext cx="1557887"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Chain </a:t>
            </a:r>
            <a:r>
              <a:rPr lang="en-US" sz="2176" kern="0" dirty="0" err="1">
                <a:solidFill>
                  <a:sysClr val="windowText" lastClr="000000"/>
                </a:solidFill>
              </a:rPr>
              <a:t>ptrs</a:t>
            </a:r>
            <a:endParaRPr lang="en-US" sz="2176" kern="0" dirty="0">
              <a:solidFill>
                <a:sysClr val="windowText" lastClr="000000"/>
              </a:solidFill>
            </a:endParaRPr>
          </a:p>
        </p:txBody>
      </p:sp>
      <p:sp>
        <p:nvSpPr>
          <p:cNvPr id="18" name="Rectangle 17"/>
          <p:cNvSpPr/>
          <p:nvPr/>
        </p:nvSpPr>
        <p:spPr>
          <a:xfrm>
            <a:off x="6135284" y="1421549"/>
            <a:ext cx="1713676"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City</a:t>
            </a:r>
          </a:p>
        </p:txBody>
      </p:sp>
      <p:cxnSp>
        <p:nvCxnSpPr>
          <p:cNvPr id="19" name="Straight Connector 18"/>
          <p:cNvCxnSpPr/>
          <p:nvPr/>
        </p:nvCxnSpPr>
        <p:spPr>
          <a:xfrm flipH="1" flipV="1">
            <a:off x="1440377" y="1844099"/>
            <a:ext cx="552342" cy="757273"/>
          </a:xfrm>
          <a:prstGeom prst="line">
            <a:avLst/>
          </a:prstGeom>
          <a:noFill/>
          <a:ln w="19050" cap="flat" cmpd="sng" algn="ctr">
            <a:solidFill>
              <a:sysClr val="windowText" lastClr="000000">
                <a:lumMod val="50000"/>
                <a:lumOff val="50000"/>
              </a:sysClr>
            </a:solidFill>
            <a:prstDash val="solid"/>
          </a:ln>
          <a:effectLst/>
        </p:spPr>
      </p:cxnSp>
      <p:cxnSp>
        <p:nvCxnSpPr>
          <p:cNvPr id="20" name="Straight Connector 19"/>
          <p:cNvCxnSpPr/>
          <p:nvPr/>
        </p:nvCxnSpPr>
        <p:spPr>
          <a:xfrm flipV="1">
            <a:off x="6887706" y="1844099"/>
            <a:ext cx="960856" cy="766843"/>
          </a:xfrm>
          <a:prstGeom prst="line">
            <a:avLst/>
          </a:prstGeom>
          <a:noFill/>
          <a:ln w="19050" cap="flat" cmpd="sng" algn="ctr">
            <a:solidFill>
              <a:sysClr val="windowText" lastClr="000000">
                <a:lumMod val="50000"/>
                <a:lumOff val="50000"/>
              </a:sysClr>
            </a:solidFill>
            <a:prstDash val="solid"/>
          </a:ln>
          <a:effectLst/>
        </p:spPr>
      </p:cxnSp>
      <p:cxnSp>
        <p:nvCxnSpPr>
          <p:cNvPr id="21" name="Curved Connector 66"/>
          <p:cNvCxnSpPr/>
          <p:nvPr/>
        </p:nvCxnSpPr>
        <p:spPr>
          <a:xfrm rot="10800000">
            <a:off x="2641677" y="2590034"/>
            <a:ext cx="8017618" cy="738416"/>
          </a:xfrm>
          <a:prstGeom prst="curvedConnector4">
            <a:avLst>
              <a:gd name="adj1" fmla="val 38766"/>
              <a:gd name="adj2" fmla="val 155725"/>
            </a:avLst>
          </a:prstGeom>
          <a:noFill/>
          <a:ln w="19050" cap="flat" cmpd="sng" algn="ctr">
            <a:solidFill>
              <a:srgbClr val="C00000"/>
            </a:solidFill>
            <a:prstDash val="solid"/>
            <a:headEnd type="oval"/>
            <a:tailEnd type="stealth" w="lg" len="lg"/>
          </a:ln>
          <a:effectLst/>
        </p:spPr>
      </p:cxnSp>
      <p:grpSp>
        <p:nvGrpSpPr>
          <p:cNvPr id="22" name="Group 21"/>
          <p:cNvGrpSpPr/>
          <p:nvPr/>
        </p:nvGrpSpPr>
        <p:grpSpPr>
          <a:xfrm>
            <a:off x="9986831" y="1970446"/>
            <a:ext cx="1749085" cy="2329622"/>
            <a:chOff x="9987365" y="1970228"/>
            <a:chExt cx="1749333" cy="2329953"/>
          </a:xfrm>
        </p:grpSpPr>
        <p:grpSp>
          <p:nvGrpSpPr>
            <p:cNvPr id="23" name="Group 43"/>
            <p:cNvGrpSpPr/>
            <p:nvPr/>
          </p:nvGrpSpPr>
          <p:grpSpPr>
            <a:xfrm>
              <a:off x="10464553" y="2634313"/>
              <a:ext cx="460352" cy="1665868"/>
              <a:chOff x="7162798" y="2667000"/>
              <a:chExt cx="381002" cy="1828800"/>
            </a:xfrm>
          </p:grpSpPr>
          <p:sp>
            <p:nvSpPr>
              <p:cNvPr id="25" name="Rectangle 13"/>
              <p:cNvSpPr/>
              <p:nvPr/>
            </p:nvSpPr>
            <p:spPr>
              <a:xfrm>
                <a:off x="7162800" y="38862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6" name="Rectangle 14"/>
              <p:cNvSpPr/>
              <p:nvPr/>
            </p:nvSpPr>
            <p:spPr>
              <a:xfrm>
                <a:off x="7162800" y="41910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7" name="Rectangle 17"/>
              <p:cNvSpPr/>
              <p:nvPr/>
            </p:nvSpPr>
            <p:spPr>
              <a:xfrm>
                <a:off x="7162798" y="26670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8" name="Rectangle 18"/>
              <p:cNvSpPr/>
              <p:nvPr/>
            </p:nvSpPr>
            <p:spPr>
              <a:xfrm>
                <a:off x="7162800" y="29718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29" name="Rectangle 28"/>
              <p:cNvSpPr/>
              <p:nvPr/>
            </p:nvSpPr>
            <p:spPr>
              <a:xfrm>
                <a:off x="7162800" y="32766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30" name="Rectangle 29"/>
              <p:cNvSpPr/>
              <p:nvPr/>
            </p:nvSpPr>
            <p:spPr>
              <a:xfrm>
                <a:off x="7162800" y="35814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grpSp>
        <p:sp>
          <p:nvSpPr>
            <p:cNvPr id="24" name="TextBox 23"/>
            <p:cNvSpPr txBox="1"/>
            <p:nvPr/>
          </p:nvSpPr>
          <p:spPr>
            <a:xfrm>
              <a:off x="9987365" y="1970228"/>
              <a:ext cx="1749333" cy="732584"/>
            </a:xfrm>
            <a:prstGeom prst="rect">
              <a:avLst/>
            </a:prstGeom>
            <a:noFill/>
          </p:spPr>
          <p:txBody>
            <a:bodyPr wrap="square" lIns="103605" tIns="51802" rIns="103605" bIns="51802" rtlCol="0">
              <a:spAutoFit/>
            </a:bodyPr>
            <a:lstStyle/>
            <a:p>
              <a:pPr defTabSz="1036135">
                <a:defRPr/>
              </a:pPr>
              <a:r>
                <a:rPr lang="en-US" sz="2040" kern="0" dirty="0">
                  <a:solidFill>
                    <a:srgbClr val="C00000"/>
                  </a:solidFill>
                </a:rPr>
                <a:t>Hash index on City</a:t>
              </a:r>
            </a:p>
          </p:txBody>
        </p:sp>
      </p:grpSp>
      <p:cxnSp>
        <p:nvCxnSpPr>
          <p:cNvPr id="31" name="Curved Connector 30"/>
          <p:cNvCxnSpPr/>
          <p:nvPr/>
        </p:nvCxnSpPr>
        <p:spPr>
          <a:xfrm flipV="1">
            <a:off x="1176467" y="2791681"/>
            <a:ext cx="828509" cy="67870"/>
          </a:xfrm>
          <a:prstGeom prst="curvedConnector3">
            <a:avLst>
              <a:gd name="adj1" fmla="val 50000"/>
            </a:avLst>
          </a:prstGeom>
          <a:noFill/>
          <a:ln w="19050" cap="flat" cmpd="sng" algn="ctr">
            <a:solidFill>
              <a:srgbClr val="0070C0"/>
            </a:solidFill>
            <a:prstDash val="solid"/>
            <a:headEnd type="oval"/>
            <a:tailEnd type="stealth" w="lg" len="lg"/>
          </a:ln>
          <a:effectLst/>
        </p:spPr>
      </p:cxnSp>
      <p:cxnSp>
        <p:nvCxnSpPr>
          <p:cNvPr id="32" name="Curved Connector 31"/>
          <p:cNvCxnSpPr>
            <a:endCxn id="6" idx="1"/>
          </p:cNvCxnSpPr>
          <p:nvPr/>
        </p:nvCxnSpPr>
        <p:spPr>
          <a:xfrm rot="16200000" flipH="1">
            <a:off x="755612" y="4165714"/>
            <a:ext cx="1823792" cy="982084"/>
          </a:xfrm>
          <a:prstGeom prst="curvedConnector2">
            <a:avLst/>
          </a:prstGeom>
          <a:noFill/>
          <a:ln w="19050" cap="flat" cmpd="sng" algn="ctr">
            <a:solidFill>
              <a:srgbClr val="0070C0"/>
            </a:solidFill>
            <a:prstDash val="solid"/>
            <a:headEnd type="oval"/>
            <a:tailEnd type="stealth" w="lg" len="lg"/>
          </a:ln>
          <a:effectLst/>
        </p:spPr>
      </p:cxnSp>
      <p:grpSp>
        <p:nvGrpSpPr>
          <p:cNvPr id="33" name="Group 32"/>
          <p:cNvGrpSpPr/>
          <p:nvPr/>
        </p:nvGrpSpPr>
        <p:grpSpPr>
          <a:xfrm>
            <a:off x="340251" y="2059200"/>
            <a:ext cx="1749084" cy="2900879"/>
            <a:chOff x="339417" y="2058995"/>
            <a:chExt cx="1749332" cy="2901291"/>
          </a:xfrm>
        </p:grpSpPr>
        <p:sp>
          <p:nvSpPr>
            <p:cNvPr id="34" name="Rectangle 33"/>
            <p:cNvSpPr/>
            <p:nvPr/>
          </p:nvSpPr>
          <p:spPr>
            <a:xfrm>
              <a:off x="979348" y="3849708"/>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5" name="Rectangle 34"/>
            <p:cNvSpPr/>
            <p:nvPr/>
          </p:nvSpPr>
          <p:spPr>
            <a:xfrm>
              <a:off x="979348" y="4127352"/>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6" name="Rectangle 35"/>
            <p:cNvSpPr/>
            <p:nvPr/>
          </p:nvSpPr>
          <p:spPr>
            <a:xfrm>
              <a:off x="979348" y="4404997"/>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7" name="Rectangle 36"/>
            <p:cNvSpPr/>
            <p:nvPr/>
          </p:nvSpPr>
          <p:spPr>
            <a:xfrm>
              <a:off x="979348" y="4682641"/>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8" name="Rectangle 37"/>
            <p:cNvSpPr/>
            <p:nvPr/>
          </p:nvSpPr>
          <p:spPr>
            <a:xfrm>
              <a:off x="979348" y="2739129"/>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39" name="Rectangle 38"/>
            <p:cNvSpPr/>
            <p:nvPr/>
          </p:nvSpPr>
          <p:spPr>
            <a:xfrm>
              <a:off x="979348" y="3016774"/>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40" name="Rectangle 39"/>
            <p:cNvSpPr/>
            <p:nvPr/>
          </p:nvSpPr>
          <p:spPr>
            <a:xfrm>
              <a:off x="979348" y="3294418"/>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41" name="Rectangle 40"/>
            <p:cNvSpPr/>
            <p:nvPr/>
          </p:nvSpPr>
          <p:spPr>
            <a:xfrm>
              <a:off x="979348" y="3572063"/>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42" name="TextBox 41"/>
            <p:cNvSpPr txBox="1"/>
            <p:nvPr/>
          </p:nvSpPr>
          <p:spPr>
            <a:xfrm>
              <a:off x="339417" y="2058995"/>
              <a:ext cx="1749332" cy="732584"/>
            </a:xfrm>
            <a:prstGeom prst="rect">
              <a:avLst/>
            </a:prstGeom>
            <a:noFill/>
          </p:spPr>
          <p:txBody>
            <a:bodyPr wrap="square" lIns="103605" tIns="51802" rIns="103605" bIns="51802" rtlCol="0">
              <a:spAutoFit/>
            </a:bodyPr>
            <a:lstStyle/>
            <a:p>
              <a:pPr defTabSz="1036135">
                <a:defRPr/>
              </a:pPr>
              <a:r>
                <a:rPr lang="en-US" sz="2040" kern="0" dirty="0">
                  <a:solidFill>
                    <a:srgbClr val="0070C0"/>
                  </a:solidFill>
                </a:rPr>
                <a:t>Hash index on Name</a:t>
              </a:r>
            </a:p>
          </p:txBody>
        </p:sp>
      </p:grpSp>
      <p:sp>
        <p:nvSpPr>
          <p:cNvPr id="43" name="TextBox 42"/>
          <p:cNvSpPr txBox="1"/>
          <p:nvPr/>
        </p:nvSpPr>
        <p:spPr>
          <a:xfrm>
            <a:off x="1176466" y="6258560"/>
            <a:ext cx="672780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rgbClr val="505050"/>
                </a:solidFill>
              </a:rPr>
              <a:t>T200: UPDATE (John, Prague) to (John, Beijing) </a:t>
            </a:r>
          </a:p>
        </p:txBody>
      </p:sp>
      <p:grpSp>
        <p:nvGrpSpPr>
          <p:cNvPr id="44" name="Group 104"/>
          <p:cNvGrpSpPr/>
          <p:nvPr/>
        </p:nvGrpSpPr>
        <p:grpSpPr>
          <a:xfrm>
            <a:off x="2109790" y="3478064"/>
            <a:ext cx="4882332" cy="424375"/>
            <a:chOff x="4661448" y="3733800"/>
            <a:chExt cx="2577552" cy="228600"/>
          </a:xfrm>
          <a:solidFill>
            <a:schemeClr val="accent6">
              <a:lumMod val="20000"/>
              <a:lumOff val="80000"/>
            </a:schemeClr>
          </a:solidFill>
        </p:grpSpPr>
        <p:sp>
          <p:nvSpPr>
            <p:cNvPr id="45" name="Rectangle 44"/>
            <p:cNvSpPr/>
            <p:nvPr/>
          </p:nvSpPr>
          <p:spPr>
            <a:xfrm>
              <a:off x="4661448" y="3733800"/>
              <a:ext cx="715485" cy="228042"/>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100, </a:t>
              </a:r>
              <a:r>
                <a:rPr lang="en-US" sz="2176" kern="0" dirty="0">
                  <a:solidFill>
                    <a:sysClr val="windowText" lastClr="000000"/>
                  </a:solidFill>
                  <a:latin typeface="Lucida Sans Unicode"/>
                  <a:cs typeface="Lucida Sans Unicode"/>
                </a:rPr>
                <a:t>∞</a:t>
              </a:r>
              <a:endParaRPr lang="en-US" sz="2176" kern="0" dirty="0">
                <a:solidFill>
                  <a:sysClr val="windowText" lastClr="000000"/>
                </a:solidFill>
              </a:endParaRPr>
            </a:p>
          </p:txBody>
        </p:sp>
        <p:sp>
          <p:nvSpPr>
            <p:cNvPr id="46" name="Rectangle 45"/>
            <p:cNvSpPr/>
            <p:nvPr/>
          </p:nvSpPr>
          <p:spPr>
            <a:xfrm>
              <a:off x="5867283" y="3733800"/>
              <a:ext cx="577565"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John</a:t>
              </a:r>
            </a:p>
          </p:txBody>
        </p:sp>
        <p:sp>
          <p:nvSpPr>
            <p:cNvPr id="47" name="Rectangle 46"/>
            <p:cNvSpPr/>
            <p:nvPr/>
          </p:nvSpPr>
          <p:spPr>
            <a:xfrm>
              <a:off x="5376933" y="3733800"/>
              <a:ext cx="490350"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endParaRPr lang="en-US" sz="2176" kern="0" dirty="0">
                <a:solidFill>
                  <a:sysClr val="window" lastClr="FFFFFF"/>
                </a:solidFill>
              </a:endParaRPr>
            </a:p>
          </p:txBody>
        </p:sp>
        <p:sp>
          <p:nvSpPr>
            <p:cNvPr id="48" name="Rectangle 47"/>
            <p:cNvSpPr/>
            <p:nvPr/>
          </p:nvSpPr>
          <p:spPr>
            <a:xfrm>
              <a:off x="6444848" y="3733800"/>
              <a:ext cx="794152"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smtClean="0">
                  <a:solidFill>
                    <a:sysClr val="windowText" lastClr="000000"/>
                  </a:solidFill>
                </a:rPr>
                <a:t>Prague</a:t>
              </a:r>
              <a:endParaRPr lang="en-US" sz="2176" kern="0" dirty="0">
                <a:solidFill>
                  <a:sysClr val="windowText" lastClr="000000"/>
                </a:solidFill>
              </a:endParaRPr>
            </a:p>
          </p:txBody>
        </p:sp>
      </p:grpSp>
      <p:cxnSp>
        <p:nvCxnSpPr>
          <p:cNvPr id="49" name="Curved Connector 48"/>
          <p:cNvCxnSpPr>
            <a:endCxn id="45" idx="1"/>
          </p:cNvCxnSpPr>
          <p:nvPr/>
        </p:nvCxnSpPr>
        <p:spPr>
          <a:xfrm>
            <a:off x="1176466" y="3467253"/>
            <a:ext cx="933324" cy="222481"/>
          </a:xfrm>
          <a:prstGeom prst="curvedConnector3">
            <a:avLst>
              <a:gd name="adj1" fmla="val 50000"/>
            </a:avLst>
          </a:prstGeom>
          <a:noFill/>
          <a:ln w="19050" cap="flat" cmpd="sng" algn="ctr">
            <a:solidFill>
              <a:srgbClr val="0070C0"/>
            </a:solidFill>
            <a:prstDash val="solid"/>
            <a:headEnd type="oval"/>
            <a:tailEnd type="stealth" w="lg" len="lg"/>
          </a:ln>
          <a:effectLst/>
        </p:spPr>
      </p:cxnSp>
      <p:cxnSp>
        <p:nvCxnSpPr>
          <p:cNvPr id="50" name="Curved Connector 66"/>
          <p:cNvCxnSpPr>
            <a:endCxn id="45" idx="0"/>
          </p:cNvCxnSpPr>
          <p:nvPr/>
        </p:nvCxnSpPr>
        <p:spPr>
          <a:xfrm rot="10800000" flipV="1">
            <a:off x="2787418" y="2825616"/>
            <a:ext cx="1226749" cy="652448"/>
          </a:xfrm>
          <a:prstGeom prst="curvedConnector2">
            <a:avLst/>
          </a:prstGeom>
          <a:noFill/>
          <a:ln w="19050" cap="flat" cmpd="sng" algn="ctr">
            <a:solidFill>
              <a:srgbClr val="C00000"/>
            </a:solidFill>
            <a:prstDash val="solid"/>
            <a:headEnd type="oval"/>
            <a:tailEnd type="stealth" w="lg" len="lg"/>
          </a:ln>
          <a:effectLst/>
        </p:spPr>
      </p:cxnSp>
      <p:grpSp>
        <p:nvGrpSpPr>
          <p:cNvPr id="51" name="Group 100"/>
          <p:cNvGrpSpPr/>
          <p:nvPr/>
        </p:nvGrpSpPr>
        <p:grpSpPr>
          <a:xfrm>
            <a:off x="2483912" y="4380469"/>
            <a:ext cx="4884222" cy="417596"/>
            <a:chOff x="1676400" y="3124200"/>
            <a:chExt cx="2220099" cy="228600"/>
          </a:xfrm>
        </p:grpSpPr>
        <p:sp>
          <p:nvSpPr>
            <p:cNvPr id="52" name="Rectangle 51"/>
            <p:cNvSpPr/>
            <p:nvPr/>
          </p:nvSpPr>
          <p:spPr>
            <a:xfrm>
              <a:off x="1676400" y="3124200"/>
              <a:ext cx="683846"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200, </a:t>
              </a:r>
              <a:r>
                <a:rPr lang="en-US" sz="2176" kern="0" dirty="0">
                  <a:solidFill>
                    <a:sysClr val="windowText" lastClr="000000"/>
                  </a:solidFill>
                  <a:latin typeface="Lucida Sans Unicode"/>
                  <a:cs typeface="Lucida Sans Unicode"/>
                </a:rPr>
                <a:t>∞</a:t>
              </a:r>
              <a:endParaRPr lang="en-US" sz="2176" kern="0" dirty="0">
                <a:solidFill>
                  <a:sysClr val="windowText" lastClr="000000"/>
                </a:solidFill>
              </a:endParaRPr>
            </a:p>
          </p:txBody>
        </p:sp>
        <p:sp>
          <p:nvSpPr>
            <p:cNvPr id="53" name="Rectangle 52"/>
            <p:cNvSpPr/>
            <p:nvPr/>
          </p:nvSpPr>
          <p:spPr>
            <a:xfrm>
              <a:off x="2673391" y="3124200"/>
              <a:ext cx="547077"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John</a:t>
              </a:r>
            </a:p>
          </p:txBody>
        </p:sp>
        <p:sp>
          <p:nvSpPr>
            <p:cNvPr id="54" name="Rectangle 53"/>
            <p:cNvSpPr/>
            <p:nvPr/>
          </p:nvSpPr>
          <p:spPr>
            <a:xfrm>
              <a:off x="2293282" y="3124200"/>
              <a:ext cx="424721"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endParaRPr lang="en-US" sz="2176" kern="0" dirty="0">
                <a:solidFill>
                  <a:sysClr val="windowText" lastClr="000000"/>
                </a:solidFill>
              </a:endParaRPr>
            </a:p>
          </p:txBody>
        </p:sp>
        <p:sp>
          <p:nvSpPr>
            <p:cNvPr id="55" name="Rectangle 54"/>
            <p:cNvSpPr/>
            <p:nvPr/>
          </p:nvSpPr>
          <p:spPr>
            <a:xfrm>
              <a:off x="3220468" y="3124200"/>
              <a:ext cx="676031"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Beijing</a:t>
              </a:r>
            </a:p>
          </p:txBody>
        </p:sp>
      </p:grpSp>
      <p:sp>
        <p:nvSpPr>
          <p:cNvPr id="56" name="Rectangle 55"/>
          <p:cNvSpPr/>
          <p:nvPr/>
        </p:nvSpPr>
        <p:spPr>
          <a:xfrm>
            <a:off x="2109790" y="3478064"/>
            <a:ext cx="1355253" cy="423339"/>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100</a:t>
            </a:r>
            <a:r>
              <a:rPr lang="en-US" sz="2176" kern="0" dirty="0" smtClean="0">
                <a:solidFill>
                  <a:sysClr val="windowText" lastClr="000000"/>
                </a:solidFill>
              </a:rPr>
              <a:t>, 200</a:t>
            </a:r>
            <a:endParaRPr lang="en-US" sz="2176" kern="0" dirty="0">
              <a:solidFill>
                <a:sysClr val="windowText" lastClr="000000"/>
              </a:solidFill>
            </a:endParaRPr>
          </a:p>
        </p:txBody>
      </p:sp>
      <p:sp>
        <p:nvSpPr>
          <p:cNvPr id="57" name="Oval 56"/>
          <p:cNvSpPr/>
          <p:nvPr/>
        </p:nvSpPr>
        <p:spPr bwMode="auto">
          <a:xfrm>
            <a:off x="2700981" y="3366387"/>
            <a:ext cx="762000" cy="680720"/>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58" name="Curved Connector 66"/>
          <p:cNvCxnSpPr>
            <a:endCxn id="6" idx="2"/>
          </p:cNvCxnSpPr>
          <p:nvPr/>
        </p:nvCxnSpPr>
        <p:spPr>
          <a:xfrm rot="10800000" flipV="1">
            <a:off x="2842870" y="4161327"/>
            <a:ext cx="7849171" cy="1614079"/>
          </a:xfrm>
          <a:prstGeom prst="curvedConnector4">
            <a:avLst>
              <a:gd name="adj1" fmla="val 24672"/>
              <a:gd name="adj2" fmla="val 114163"/>
            </a:avLst>
          </a:prstGeom>
          <a:noFill/>
          <a:ln w="19050" cap="flat" cmpd="sng" algn="ctr">
            <a:solidFill>
              <a:srgbClr val="C00000"/>
            </a:solidFill>
            <a:prstDash val="solid"/>
            <a:headEnd type="oval"/>
            <a:tailEnd type="stealth" w="lg" len="lg"/>
          </a:ln>
          <a:effectLst/>
        </p:spPr>
      </p:cxnSp>
      <p:cxnSp>
        <p:nvCxnSpPr>
          <p:cNvPr id="59" name="Curved Connector 58"/>
          <p:cNvCxnSpPr/>
          <p:nvPr/>
        </p:nvCxnSpPr>
        <p:spPr>
          <a:xfrm rot="16200000" flipH="1">
            <a:off x="3460307" y="3947987"/>
            <a:ext cx="892426" cy="375920"/>
          </a:xfrm>
          <a:prstGeom prst="curvedConnector3">
            <a:avLst>
              <a:gd name="adj1" fmla="val 50000"/>
            </a:avLst>
          </a:prstGeom>
          <a:noFill/>
          <a:ln w="19050" cap="flat" cmpd="sng" algn="ctr">
            <a:solidFill>
              <a:srgbClr val="0070C0"/>
            </a:solidFill>
            <a:prstDash val="solid"/>
            <a:headEnd type="oval"/>
            <a:tailEnd type="stealth" w="lg" len="lg"/>
          </a:ln>
          <a:effectLst/>
        </p:spPr>
      </p:cxnSp>
      <p:cxnSp>
        <p:nvCxnSpPr>
          <p:cNvPr id="60" name="Curved Connector 59"/>
          <p:cNvCxnSpPr>
            <a:endCxn id="52" idx="2"/>
          </p:cNvCxnSpPr>
          <p:nvPr/>
        </p:nvCxnSpPr>
        <p:spPr>
          <a:xfrm rot="10800000">
            <a:off x="3236144" y="4798066"/>
            <a:ext cx="929457" cy="770589"/>
          </a:xfrm>
          <a:prstGeom prst="curvedConnector2">
            <a:avLst/>
          </a:prstGeom>
          <a:noFill/>
          <a:ln w="19050" cap="flat" cmpd="sng" algn="ctr">
            <a:solidFill>
              <a:srgbClr val="C00000"/>
            </a:solidFill>
            <a:prstDash val="solid"/>
            <a:headEnd type="oval"/>
            <a:tailEnd type="stealth" w="lg" len="lg"/>
          </a:ln>
          <a:effectLst/>
        </p:spPr>
      </p:cxnSp>
      <p:sp>
        <p:nvSpPr>
          <p:cNvPr id="61" name="TextBox 60"/>
          <p:cNvSpPr txBox="1"/>
          <p:nvPr/>
        </p:nvSpPr>
        <p:spPr>
          <a:xfrm>
            <a:off x="10945558" y="3906408"/>
            <a:ext cx="1262205" cy="544765"/>
          </a:xfrm>
          <a:prstGeom prst="rect">
            <a:avLst/>
          </a:prstGeom>
          <a:noFill/>
        </p:spPr>
        <p:txBody>
          <a:bodyPr wrap="none" lIns="182880" tIns="146304" rIns="182880" bIns="146304" rtlCol="0">
            <a:spAutoFit/>
          </a:bodyPr>
          <a:lstStyle/>
          <a:p>
            <a:pPr>
              <a:lnSpc>
                <a:spcPct val="90000"/>
              </a:lnSpc>
              <a:spcAft>
                <a:spcPts val="600"/>
              </a:spcAft>
            </a:pPr>
            <a:r>
              <a:rPr lang="en-US" i="1" dirty="0" smtClean="0">
                <a:solidFill>
                  <a:srgbClr val="505050"/>
                </a:solidFill>
              </a:rPr>
              <a:t>f</a:t>
            </a:r>
            <a:r>
              <a:rPr lang="en-US" dirty="0" smtClean="0">
                <a:solidFill>
                  <a:srgbClr val="505050"/>
                </a:solidFill>
              </a:rPr>
              <a:t>(Beijing)</a:t>
            </a:r>
          </a:p>
        </p:txBody>
      </p:sp>
      <p:sp>
        <p:nvSpPr>
          <p:cNvPr id="62" name="TextBox 61"/>
          <p:cNvSpPr txBox="1"/>
          <p:nvPr/>
        </p:nvSpPr>
        <p:spPr>
          <a:xfrm>
            <a:off x="2593" y="3152115"/>
            <a:ext cx="1050609" cy="544765"/>
          </a:xfrm>
          <a:prstGeom prst="rect">
            <a:avLst/>
          </a:prstGeom>
          <a:noFill/>
        </p:spPr>
        <p:txBody>
          <a:bodyPr wrap="none" lIns="182880" tIns="146304" rIns="182880" bIns="146304" rtlCol="0">
            <a:spAutoFit/>
          </a:bodyPr>
          <a:lstStyle/>
          <a:p>
            <a:pPr>
              <a:lnSpc>
                <a:spcPct val="90000"/>
              </a:lnSpc>
              <a:spcAft>
                <a:spcPts val="600"/>
              </a:spcAft>
            </a:pPr>
            <a:r>
              <a:rPr lang="en-US" i="1" dirty="0" smtClean="0">
                <a:solidFill>
                  <a:srgbClr val="505050"/>
                </a:solidFill>
              </a:rPr>
              <a:t>f</a:t>
            </a:r>
            <a:r>
              <a:rPr lang="en-US" dirty="0" smtClean="0">
                <a:solidFill>
                  <a:srgbClr val="505050"/>
                </a:solidFill>
              </a:rPr>
              <a:t>(John)</a:t>
            </a:r>
          </a:p>
        </p:txBody>
      </p:sp>
    </p:spTree>
    <p:extLst>
      <p:ext uri="{BB962C8B-B14F-4D97-AF65-F5344CB8AC3E}">
        <p14:creationId xmlns:p14="http://schemas.microsoft.com/office/powerpoint/2010/main" val="1662154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57"/>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7" grpId="1" animBg="1"/>
      <p:bldP spid="61" grpId="0"/>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297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20</a:t>
            </a:fld>
            <a:endParaRPr lang="en-US"/>
          </a:p>
        </p:txBody>
      </p:sp>
      <p:grpSp>
        <p:nvGrpSpPr>
          <p:cNvPr id="140" name="Group 106"/>
          <p:cNvGrpSpPr/>
          <p:nvPr/>
        </p:nvGrpSpPr>
        <p:grpSpPr>
          <a:xfrm>
            <a:off x="2158550" y="5361897"/>
            <a:ext cx="4833572" cy="413517"/>
            <a:chOff x="1828800" y="4191000"/>
            <a:chExt cx="2415118" cy="228604"/>
          </a:xfrm>
          <a:solidFill>
            <a:schemeClr val="accent6">
              <a:lumMod val="20000"/>
              <a:lumOff val="80000"/>
            </a:schemeClr>
          </a:solidFill>
        </p:grpSpPr>
        <p:sp>
          <p:nvSpPr>
            <p:cNvPr id="141" name="Rectangle 140"/>
            <p:cNvSpPr/>
            <p:nvPr/>
          </p:nvSpPr>
          <p:spPr>
            <a:xfrm>
              <a:off x="1828800" y="4191000"/>
              <a:ext cx="683846"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smtClean="0">
                  <a:solidFill>
                    <a:sysClr val="windowText" lastClr="000000"/>
                  </a:solidFill>
                </a:rPr>
                <a:t>90, 150</a:t>
              </a:r>
              <a:endParaRPr lang="en-US" sz="2176" kern="0" dirty="0">
                <a:solidFill>
                  <a:sysClr val="windowText" lastClr="000000"/>
                </a:solidFill>
              </a:endParaRPr>
            </a:p>
          </p:txBody>
        </p:sp>
        <p:sp>
          <p:nvSpPr>
            <p:cNvPr id="142" name="Rectangle 141"/>
            <p:cNvSpPr/>
            <p:nvPr/>
          </p:nvSpPr>
          <p:spPr>
            <a:xfrm>
              <a:off x="2944610" y="4191004"/>
              <a:ext cx="547077"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Susan</a:t>
              </a:r>
            </a:p>
          </p:txBody>
        </p:sp>
        <p:sp>
          <p:nvSpPr>
            <p:cNvPr id="143" name="Rectangle 142"/>
            <p:cNvSpPr/>
            <p:nvPr/>
          </p:nvSpPr>
          <p:spPr>
            <a:xfrm>
              <a:off x="2512646" y="4191000"/>
              <a:ext cx="435820"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endParaRPr lang="en-US" sz="2176" kern="0" dirty="0">
                <a:solidFill>
                  <a:sysClr val="window" lastClr="FFFFFF"/>
                </a:solidFill>
              </a:endParaRPr>
            </a:p>
          </p:txBody>
        </p:sp>
        <p:sp>
          <p:nvSpPr>
            <p:cNvPr id="144" name="Rectangle 143"/>
            <p:cNvSpPr/>
            <p:nvPr/>
          </p:nvSpPr>
          <p:spPr>
            <a:xfrm>
              <a:off x="3491687" y="4191000"/>
              <a:ext cx="752231"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Bogota</a:t>
              </a:r>
            </a:p>
          </p:txBody>
        </p:sp>
      </p:grpSp>
      <p:grpSp>
        <p:nvGrpSpPr>
          <p:cNvPr id="145" name="Group 105"/>
          <p:cNvGrpSpPr/>
          <p:nvPr/>
        </p:nvGrpSpPr>
        <p:grpSpPr>
          <a:xfrm>
            <a:off x="1992719" y="2593507"/>
            <a:ext cx="4894589" cy="423336"/>
            <a:chOff x="4791381" y="4876800"/>
            <a:chExt cx="2447619" cy="228602"/>
          </a:xfrm>
          <a:solidFill>
            <a:schemeClr val="accent6">
              <a:lumMod val="20000"/>
              <a:lumOff val="80000"/>
            </a:schemeClr>
          </a:solidFill>
        </p:grpSpPr>
        <p:sp>
          <p:nvSpPr>
            <p:cNvPr id="146" name="Rectangle 145"/>
            <p:cNvSpPr/>
            <p:nvPr/>
          </p:nvSpPr>
          <p:spPr>
            <a:xfrm>
              <a:off x="4791381" y="4876802"/>
              <a:ext cx="683846"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50, </a:t>
              </a:r>
              <a:r>
                <a:rPr lang="en-US" sz="2176" kern="0" dirty="0">
                  <a:solidFill>
                    <a:sysClr val="windowText" lastClr="000000"/>
                  </a:solidFill>
                  <a:latin typeface="Lucida Sans Unicode"/>
                  <a:cs typeface="Lucida Sans Unicode"/>
                </a:rPr>
                <a:t>∞</a:t>
              </a:r>
              <a:endParaRPr lang="en-US" sz="2176" kern="0" dirty="0">
                <a:solidFill>
                  <a:sysClr val="windowText" lastClr="000000"/>
                </a:solidFill>
              </a:endParaRPr>
            </a:p>
          </p:txBody>
        </p:sp>
        <p:sp>
          <p:nvSpPr>
            <p:cNvPr id="147" name="Rectangle 146"/>
            <p:cNvSpPr/>
            <p:nvPr/>
          </p:nvSpPr>
          <p:spPr>
            <a:xfrm>
              <a:off x="5939692" y="4876800"/>
              <a:ext cx="547077"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Jane</a:t>
              </a:r>
            </a:p>
          </p:txBody>
        </p:sp>
        <p:sp>
          <p:nvSpPr>
            <p:cNvPr id="148" name="Rectangle 147"/>
            <p:cNvSpPr/>
            <p:nvPr/>
          </p:nvSpPr>
          <p:spPr>
            <a:xfrm>
              <a:off x="5475827" y="4876800"/>
              <a:ext cx="463865"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endParaRPr lang="en-US" sz="2176" kern="0" dirty="0">
                <a:solidFill>
                  <a:sysClr val="window" lastClr="FFFFFF"/>
                </a:solidFill>
              </a:endParaRPr>
            </a:p>
          </p:txBody>
        </p:sp>
        <p:sp>
          <p:nvSpPr>
            <p:cNvPr id="149" name="Rectangle 148"/>
            <p:cNvSpPr/>
            <p:nvPr/>
          </p:nvSpPr>
          <p:spPr>
            <a:xfrm>
              <a:off x="6486769" y="4876800"/>
              <a:ext cx="752231"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Prague</a:t>
              </a:r>
            </a:p>
          </p:txBody>
        </p:sp>
      </p:grpSp>
      <p:sp>
        <p:nvSpPr>
          <p:cNvPr id="150" name="Rectangle 149"/>
          <p:cNvSpPr/>
          <p:nvPr/>
        </p:nvSpPr>
        <p:spPr>
          <a:xfrm>
            <a:off x="1440375" y="1421548"/>
            <a:ext cx="1742002"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Timestamps</a:t>
            </a:r>
          </a:p>
        </p:txBody>
      </p:sp>
      <p:sp>
        <p:nvSpPr>
          <p:cNvPr id="151" name="Rectangle 150"/>
          <p:cNvSpPr/>
          <p:nvPr/>
        </p:nvSpPr>
        <p:spPr>
          <a:xfrm>
            <a:off x="4740266" y="1421548"/>
            <a:ext cx="1395018"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Name</a:t>
            </a:r>
          </a:p>
        </p:txBody>
      </p:sp>
      <p:sp>
        <p:nvSpPr>
          <p:cNvPr id="152" name="Rectangle 151"/>
          <p:cNvSpPr/>
          <p:nvPr/>
        </p:nvSpPr>
        <p:spPr>
          <a:xfrm>
            <a:off x="3182376" y="1421548"/>
            <a:ext cx="1557887"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Chain </a:t>
            </a:r>
            <a:r>
              <a:rPr lang="en-US" sz="2176" kern="0" dirty="0" err="1">
                <a:solidFill>
                  <a:sysClr val="windowText" lastClr="000000"/>
                </a:solidFill>
              </a:rPr>
              <a:t>ptrs</a:t>
            </a:r>
            <a:endParaRPr lang="en-US" sz="2176" kern="0" dirty="0">
              <a:solidFill>
                <a:sysClr val="windowText" lastClr="000000"/>
              </a:solidFill>
            </a:endParaRPr>
          </a:p>
        </p:txBody>
      </p:sp>
      <p:sp>
        <p:nvSpPr>
          <p:cNvPr id="153" name="Rectangle 152"/>
          <p:cNvSpPr/>
          <p:nvPr/>
        </p:nvSpPr>
        <p:spPr>
          <a:xfrm>
            <a:off x="6135284" y="1421549"/>
            <a:ext cx="1713676" cy="422552"/>
          </a:xfrm>
          <a:prstGeom prst="rect">
            <a:avLst/>
          </a:prstGeom>
          <a:noFill/>
          <a:ln w="25400" cap="flat" cmpd="sng" algn="ctr">
            <a:solidFill>
              <a:sysClr val="windowText" lastClr="000000">
                <a:lumMod val="50000"/>
                <a:lumOff val="50000"/>
              </a:sysClr>
            </a:solidFill>
            <a:prstDash val="solid"/>
          </a:ln>
          <a:effectLst/>
        </p:spPr>
        <p:txBody>
          <a:bodyPr lIns="0" tIns="51802" rIns="0" bIns="51802" rtlCol="0" anchor="ctr"/>
          <a:lstStyle/>
          <a:p>
            <a:pPr algn="ctr" defTabSz="1036135">
              <a:defRPr/>
            </a:pPr>
            <a:r>
              <a:rPr lang="en-US" sz="2176" kern="0" dirty="0">
                <a:solidFill>
                  <a:sysClr val="windowText" lastClr="000000"/>
                </a:solidFill>
              </a:rPr>
              <a:t>City</a:t>
            </a:r>
          </a:p>
        </p:txBody>
      </p:sp>
      <p:cxnSp>
        <p:nvCxnSpPr>
          <p:cNvPr id="154" name="Straight Connector 153"/>
          <p:cNvCxnSpPr/>
          <p:nvPr/>
        </p:nvCxnSpPr>
        <p:spPr>
          <a:xfrm flipH="1" flipV="1">
            <a:off x="1440377" y="1844099"/>
            <a:ext cx="552342" cy="757273"/>
          </a:xfrm>
          <a:prstGeom prst="line">
            <a:avLst/>
          </a:prstGeom>
          <a:noFill/>
          <a:ln w="19050" cap="flat" cmpd="sng" algn="ctr">
            <a:solidFill>
              <a:sysClr val="windowText" lastClr="000000">
                <a:lumMod val="50000"/>
                <a:lumOff val="50000"/>
              </a:sysClr>
            </a:solidFill>
            <a:prstDash val="solid"/>
          </a:ln>
          <a:effectLst/>
        </p:spPr>
      </p:cxnSp>
      <p:cxnSp>
        <p:nvCxnSpPr>
          <p:cNvPr id="155" name="Straight Connector 154"/>
          <p:cNvCxnSpPr/>
          <p:nvPr/>
        </p:nvCxnSpPr>
        <p:spPr>
          <a:xfrm flipV="1">
            <a:off x="6887706" y="1844099"/>
            <a:ext cx="960856" cy="766843"/>
          </a:xfrm>
          <a:prstGeom prst="line">
            <a:avLst/>
          </a:prstGeom>
          <a:noFill/>
          <a:ln w="19050" cap="flat" cmpd="sng" algn="ctr">
            <a:solidFill>
              <a:sysClr val="windowText" lastClr="000000">
                <a:lumMod val="50000"/>
                <a:lumOff val="50000"/>
              </a:sysClr>
            </a:solidFill>
            <a:prstDash val="solid"/>
          </a:ln>
          <a:effectLst/>
        </p:spPr>
      </p:cxnSp>
      <p:cxnSp>
        <p:nvCxnSpPr>
          <p:cNvPr id="156" name="Curved Connector 66"/>
          <p:cNvCxnSpPr/>
          <p:nvPr/>
        </p:nvCxnSpPr>
        <p:spPr>
          <a:xfrm rot="10800000">
            <a:off x="2641677" y="2590034"/>
            <a:ext cx="8017618" cy="738416"/>
          </a:xfrm>
          <a:prstGeom prst="curvedConnector4">
            <a:avLst>
              <a:gd name="adj1" fmla="val 38766"/>
              <a:gd name="adj2" fmla="val 155725"/>
            </a:avLst>
          </a:prstGeom>
          <a:noFill/>
          <a:ln w="19050" cap="flat" cmpd="sng" algn="ctr">
            <a:solidFill>
              <a:srgbClr val="C00000"/>
            </a:solidFill>
            <a:prstDash val="solid"/>
            <a:headEnd type="oval"/>
            <a:tailEnd type="stealth" w="lg" len="lg"/>
          </a:ln>
          <a:effectLst/>
        </p:spPr>
      </p:cxnSp>
      <p:grpSp>
        <p:nvGrpSpPr>
          <p:cNvPr id="157" name="Group 156"/>
          <p:cNvGrpSpPr/>
          <p:nvPr/>
        </p:nvGrpSpPr>
        <p:grpSpPr>
          <a:xfrm>
            <a:off x="9986831" y="1970446"/>
            <a:ext cx="1749085" cy="2329622"/>
            <a:chOff x="9987365" y="1970228"/>
            <a:chExt cx="1749333" cy="2329953"/>
          </a:xfrm>
        </p:grpSpPr>
        <p:grpSp>
          <p:nvGrpSpPr>
            <p:cNvPr id="158" name="Group 43"/>
            <p:cNvGrpSpPr/>
            <p:nvPr/>
          </p:nvGrpSpPr>
          <p:grpSpPr>
            <a:xfrm>
              <a:off x="10464553" y="2634313"/>
              <a:ext cx="460352" cy="1665868"/>
              <a:chOff x="7162798" y="2667000"/>
              <a:chExt cx="381002" cy="1828800"/>
            </a:xfrm>
          </p:grpSpPr>
          <p:sp>
            <p:nvSpPr>
              <p:cNvPr id="160" name="Rectangle 13"/>
              <p:cNvSpPr/>
              <p:nvPr/>
            </p:nvSpPr>
            <p:spPr>
              <a:xfrm>
                <a:off x="7162800" y="38862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161" name="Rectangle 14"/>
              <p:cNvSpPr/>
              <p:nvPr/>
            </p:nvSpPr>
            <p:spPr>
              <a:xfrm>
                <a:off x="7162800" y="41910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162" name="Rectangle 17"/>
              <p:cNvSpPr/>
              <p:nvPr/>
            </p:nvSpPr>
            <p:spPr>
              <a:xfrm>
                <a:off x="7162798" y="26670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163" name="Rectangle 18"/>
              <p:cNvSpPr/>
              <p:nvPr/>
            </p:nvSpPr>
            <p:spPr>
              <a:xfrm>
                <a:off x="7162800" y="29718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164" name="Rectangle 163"/>
              <p:cNvSpPr/>
              <p:nvPr/>
            </p:nvSpPr>
            <p:spPr>
              <a:xfrm>
                <a:off x="7162800" y="32766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sp>
            <p:nvSpPr>
              <p:cNvPr id="165" name="Rectangle 164"/>
              <p:cNvSpPr/>
              <p:nvPr/>
            </p:nvSpPr>
            <p:spPr>
              <a:xfrm>
                <a:off x="7162800" y="3581400"/>
                <a:ext cx="381000" cy="304800"/>
              </a:xfrm>
              <a:prstGeom prst="rect">
                <a:avLst/>
              </a:prstGeom>
              <a:noFill/>
              <a:ln w="25400" cap="flat" cmpd="sng" algn="ctr">
                <a:solidFill>
                  <a:srgbClr val="C00000"/>
                </a:solidFill>
                <a:prstDash val="solid"/>
              </a:ln>
              <a:effectLst/>
            </p:spPr>
            <p:txBody>
              <a:bodyPr rtlCol="0" anchor="ctr"/>
              <a:lstStyle/>
              <a:p>
                <a:pPr algn="ctr" defTabSz="1036135">
                  <a:defRPr/>
                </a:pPr>
                <a:endParaRPr lang="en-US" sz="2040" kern="0" dirty="0">
                  <a:solidFill>
                    <a:sysClr val="window" lastClr="FFFFFF"/>
                  </a:solidFill>
                </a:endParaRPr>
              </a:p>
            </p:txBody>
          </p:sp>
        </p:grpSp>
        <p:sp>
          <p:nvSpPr>
            <p:cNvPr id="159" name="TextBox 158"/>
            <p:cNvSpPr txBox="1"/>
            <p:nvPr/>
          </p:nvSpPr>
          <p:spPr>
            <a:xfrm>
              <a:off x="9987365" y="1970228"/>
              <a:ext cx="1749333" cy="732584"/>
            </a:xfrm>
            <a:prstGeom prst="rect">
              <a:avLst/>
            </a:prstGeom>
            <a:noFill/>
          </p:spPr>
          <p:txBody>
            <a:bodyPr wrap="square" lIns="103605" tIns="51802" rIns="103605" bIns="51802" rtlCol="0">
              <a:spAutoFit/>
            </a:bodyPr>
            <a:lstStyle/>
            <a:p>
              <a:pPr defTabSz="1036135">
                <a:defRPr/>
              </a:pPr>
              <a:r>
                <a:rPr lang="en-US" sz="2040" kern="0" dirty="0">
                  <a:solidFill>
                    <a:srgbClr val="C00000"/>
                  </a:solidFill>
                </a:rPr>
                <a:t>Hash index on City</a:t>
              </a:r>
            </a:p>
          </p:txBody>
        </p:sp>
      </p:grpSp>
      <p:cxnSp>
        <p:nvCxnSpPr>
          <p:cNvPr id="166" name="Curved Connector 165"/>
          <p:cNvCxnSpPr/>
          <p:nvPr/>
        </p:nvCxnSpPr>
        <p:spPr>
          <a:xfrm flipV="1">
            <a:off x="1176467" y="2791681"/>
            <a:ext cx="828509" cy="67870"/>
          </a:xfrm>
          <a:prstGeom prst="curvedConnector3">
            <a:avLst>
              <a:gd name="adj1" fmla="val 50000"/>
            </a:avLst>
          </a:prstGeom>
          <a:noFill/>
          <a:ln w="19050" cap="flat" cmpd="sng" algn="ctr">
            <a:solidFill>
              <a:srgbClr val="0070C0"/>
            </a:solidFill>
            <a:prstDash val="solid"/>
            <a:headEnd type="oval"/>
            <a:tailEnd type="stealth" w="lg" len="lg"/>
          </a:ln>
          <a:effectLst/>
        </p:spPr>
      </p:cxnSp>
      <p:cxnSp>
        <p:nvCxnSpPr>
          <p:cNvPr id="167" name="Curved Connector 166"/>
          <p:cNvCxnSpPr>
            <a:endCxn id="141" idx="1"/>
          </p:cNvCxnSpPr>
          <p:nvPr/>
        </p:nvCxnSpPr>
        <p:spPr>
          <a:xfrm rot="16200000" flipH="1">
            <a:off x="755612" y="4165714"/>
            <a:ext cx="1823792" cy="982084"/>
          </a:xfrm>
          <a:prstGeom prst="curvedConnector2">
            <a:avLst/>
          </a:prstGeom>
          <a:noFill/>
          <a:ln w="19050" cap="flat" cmpd="sng" algn="ctr">
            <a:solidFill>
              <a:srgbClr val="0070C0"/>
            </a:solidFill>
            <a:prstDash val="solid"/>
            <a:headEnd type="oval"/>
            <a:tailEnd type="stealth" w="lg" len="lg"/>
          </a:ln>
          <a:effectLst/>
        </p:spPr>
      </p:cxnSp>
      <p:grpSp>
        <p:nvGrpSpPr>
          <p:cNvPr id="168" name="Group 167"/>
          <p:cNvGrpSpPr/>
          <p:nvPr/>
        </p:nvGrpSpPr>
        <p:grpSpPr>
          <a:xfrm>
            <a:off x="340251" y="2059200"/>
            <a:ext cx="1749084" cy="2900879"/>
            <a:chOff x="339417" y="2058995"/>
            <a:chExt cx="1749332" cy="2901291"/>
          </a:xfrm>
        </p:grpSpPr>
        <p:sp>
          <p:nvSpPr>
            <p:cNvPr id="169" name="Rectangle 168"/>
            <p:cNvSpPr/>
            <p:nvPr/>
          </p:nvSpPr>
          <p:spPr>
            <a:xfrm>
              <a:off x="979348" y="3849708"/>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170" name="Rectangle 169"/>
            <p:cNvSpPr/>
            <p:nvPr/>
          </p:nvSpPr>
          <p:spPr>
            <a:xfrm>
              <a:off x="979348" y="4127352"/>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171" name="Rectangle 170"/>
            <p:cNvSpPr/>
            <p:nvPr/>
          </p:nvSpPr>
          <p:spPr>
            <a:xfrm>
              <a:off x="979348" y="4404997"/>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172" name="Rectangle 171"/>
            <p:cNvSpPr/>
            <p:nvPr/>
          </p:nvSpPr>
          <p:spPr>
            <a:xfrm>
              <a:off x="979348" y="4682641"/>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173" name="Rectangle 172"/>
            <p:cNvSpPr/>
            <p:nvPr/>
          </p:nvSpPr>
          <p:spPr>
            <a:xfrm>
              <a:off x="979348" y="2739129"/>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174" name="Rectangle 173"/>
            <p:cNvSpPr/>
            <p:nvPr/>
          </p:nvSpPr>
          <p:spPr>
            <a:xfrm>
              <a:off x="979348" y="3016774"/>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175" name="Rectangle 174"/>
            <p:cNvSpPr/>
            <p:nvPr/>
          </p:nvSpPr>
          <p:spPr>
            <a:xfrm>
              <a:off x="979348" y="3294418"/>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176" name="Rectangle 175"/>
            <p:cNvSpPr/>
            <p:nvPr/>
          </p:nvSpPr>
          <p:spPr>
            <a:xfrm>
              <a:off x="979348" y="3572063"/>
              <a:ext cx="460350" cy="277645"/>
            </a:xfrm>
            <a:prstGeom prst="rect">
              <a:avLst/>
            </a:prstGeom>
            <a:noFill/>
            <a:ln w="25400" cap="flat" cmpd="sng" algn="ctr">
              <a:solidFill>
                <a:srgbClr val="0070C0"/>
              </a:solidFill>
              <a:prstDash val="solid"/>
            </a:ln>
            <a:effectLst/>
          </p:spPr>
          <p:txBody>
            <a:bodyPr lIns="103605" tIns="51802" rIns="103605" bIns="51802" rtlCol="0" anchor="ctr"/>
            <a:lstStyle/>
            <a:p>
              <a:pPr algn="ctr" defTabSz="1036135">
                <a:defRPr/>
              </a:pPr>
              <a:endParaRPr lang="en-US" sz="2040" kern="0" dirty="0">
                <a:solidFill>
                  <a:sysClr val="window" lastClr="FFFFFF"/>
                </a:solidFill>
              </a:endParaRPr>
            </a:p>
          </p:txBody>
        </p:sp>
        <p:sp>
          <p:nvSpPr>
            <p:cNvPr id="177" name="TextBox 176"/>
            <p:cNvSpPr txBox="1"/>
            <p:nvPr/>
          </p:nvSpPr>
          <p:spPr>
            <a:xfrm>
              <a:off x="339417" y="2058995"/>
              <a:ext cx="1749332" cy="732584"/>
            </a:xfrm>
            <a:prstGeom prst="rect">
              <a:avLst/>
            </a:prstGeom>
            <a:noFill/>
          </p:spPr>
          <p:txBody>
            <a:bodyPr wrap="square" lIns="103605" tIns="51802" rIns="103605" bIns="51802" rtlCol="0">
              <a:spAutoFit/>
            </a:bodyPr>
            <a:lstStyle/>
            <a:p>
              <a:pPr defTabSz="1036135">
                <a:defRPr/>
              </a:pPr>
              <a:r>
                <a:rPr lang="en-US" sz="2040" kern="0" dirty="0">
                  <a:solidFill>
                    <a:srgbClr val="0070C0"/>
                  </a:solidFill>
                </a:rPr>
                <a:t>Hash index on Name</a:t>
              </a:r>
            </a:p>
          </p:txBody>
        </p:sp>
      </p:grpSp>
      <p:sp>
        <p:nvSpPr>
          <p:cNvPr id="178" name="TextBox 177"/>
          <p:cNvSpPr txBox="1"/>
          <p:nvPr/>
        </p:nvSpPr>
        <p:spPr>
          <a:xfrm>
            <a:off x="1176466" y="6258560"/>
            <a:ext cx="3885038"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rgbClr val="505050"/>
                </a:solidFill>
              </a:rPr>
              <a:t>T250: </a:t>
            </a:r>
            <a:r>
              <a:rPr lang="en-US" sz="2400" b="1" i="1" dirty="0" smtClean="0">
                <a:solidFill>
                  <a:srgbClr val="505050"/>
                </a:solidFill>
              </a:rPr>
              <a:t>Garbage collection</a:t>
            </a:r>
          </a:p>
        </p:txBody>
      </p:sp>
      <p:grpSp>
        <p:nvGrpSpPr>
          <p:cNvPr id="179" name="Group 104"/>
          <p:cNvGrpSpPr/>
          <p:nvPr/>
        </p:nvGrpSpPr>
        <p:grpSpPr>
          <a:xfrm>
            <a:off x="2109790" y="3478064"/>
            <a:ext cx="4882332" cy="424375"/>
            <a:chOff x="4661448" y="3733800"/>
            <a:chExt cx="2577552" cy="228600"/>
          </a:xfrm>
          <a:solidFill>
            <a:schemeClr val="accent6">
              <a:lumMod val="20000"/>
              <a:lumOff val="80000"/>
            </a:schemeClr>
          </a:solidFill>
        </p:grpSpPr>
        <p:sp>
          <p:nvSpPr>
            <p:cNvPr id="180" name="Rectangle 179"/>
            <p:cNvSpPr/>
            <p:nvPr/>
          </p:nvSpPr>
          <p:spPr>
            <a:xfrm>
              <a:off x="4661448" y="3733800"/>
              <a:ext cx="715485" cy="228042"/>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100</a:t>
              </a:r>
              <a:r>
                <a:rPr lang="en-US" sz="2176" kern="0" dirty="0" smtClean="0">
                  <a:solidFill>
                    <a:sysClr val="windowText" lastClr="000000"/>
                  </a:solidFill>
                </a:rPr>
                <a:t>, 200</a:t>
              </a:r>
              <a:endParaRPr lang="en-US" sz="2176" kern="0" dirty="0">
                <a:solidFill>
                  <a:sysClr val="windowText" lastClr="000000"/>
                </a:solidFill>
              </a:endParaRPr>
            </a:p>
          </p:txBody>
        </p:sp>
        <p:sp>
          <p:nvSpPr>
            <p:cNvPr id="181" name="Rectangle 180"/>
            <p:cNvSpPr/>
            <p:nvPr/>
          </p:nvSpPr>
          <p:spPr>
            <a:xfrm>
              <a:off x="5867283" y="3733800"/>
              <a:ext cx="577565"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a:solidFill>
                    <a:sysClr val="windowText" lastClr="000000"/>
                  </a:solidFill>
                </a:rPr>
                <a:t>John</a:t>
              </a:r>
            </a:p>
          </p:txBody>
        </p:sp>
        <p:sp>
          <p:nvSpPr>
            <p:cNvPr id="182" name="Rectangle 181"/>
            <p:cNvSpPr/>
            <p:nvPr/>
          </p:nvSpPr>
          <p:spPr>
            <a:xfrm>
              <a:off x="5376933" y="3733800"/>
              <a:ext cx="490350"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endParaRPr lang="en-US" sz="2176" kern="0" dirty="0">
                <a:solidFill>
                  <a:sysClr val="window" lastClr="FFFFFF"/>
                </a:solidFill>
              </a:endParaRPr>
            </a:p>
          </p:txBody>
        </p:sp>
        <p:sp>
          <p:nvSpPr>
            <p:cNvPr id="183" name="Rectangle 182"/>
            <p:cNvSpPr/>
            <p:nvPr/>
          </p:nvSpPr>
          <p:spPr>
            <a:xfrm>
              <a:off x="6444848" y="3733800"/>
              <a:ext cx="794152" cy="228600"/>
            </a:xfrm>
            <a:prstGeom prst="rect">
              <a:avLst/>
            </a:prstGeom>
            <a:grpFill/>
            <a:ln w="25400" cap="flat" cmpd="sng" algn="ctr">
              <a:solidFill>
                <a:sysClr val="windowText" lastClr="000000">
                  <a:lumMod val="50000"/>
                  <a:lumOff val="50000"/>
                </a:sysClr>
              </a:solidFill>
              <a:prstDash val="solid"/>
            </a:ln>
            <a:effectLst/>
          </p:spPr>
          <p:txBody>
            <a:bodyPr rtlCol="0" anchor="ctr"/>
            <a:lstStyle/>
            <a:p>
              <a:pPr algn="ctr" defTabSz="1036135">
                <a:defRPr/>
              </a:pPr>
              <a:r>
                <a:rPr lang="en-US" sz="2176" kern="0" dirty="0" smtClean="0">
                  <a:solidFill>
                    <a:sysClr val="windowText" lastClr="000000"/>
                  </a:solidFill>
                </a:rPr>
                <a:t>Prague</a:t>
              </a:r>
              <a:endParaRPr lang="en-US" sz="2176" kern="0" dirty="0">
                <a:solidFill>
                  <a:sysClr val="windowText" lastClr="000000"/>
                </a:solidFill>
              </a:endParaRPr>
            </a:p>
          </p:txBody>
        </p:sp>
      </p:grpSp>
      <p:cxnSp>
        <p:nvCxnSpPr>
          <p:cNvPr id="184" name="Curved Connector 183"/>
          <p:cNvCxnSpPr/>
          <p:nvPr/>
        </p:nvCxnSpPr>
        <p:spPr>
          <a:xfrm>
            <a:off x="1176466" y="3467253"/>
            <a:ext cx="933324" cy="222481"/>
          </a:xfrm>
          <a:prstGeom prst="curvedConnector3">
            <a:avLst>
              <a:gd name="adj1" fmla="val 50000"/>
            </a:avLst>
          </a:prstGeom>
          <a:noFill/>
          <a:ln w="19050" cap="flat" cmpd="sng" algn="ctr">
            <a:solidFill>
              <a:srgbClr val="0070C0"/>
            </a:solidFill>
            <a:prstDash val="solid"/>
            <a:headEnd type="oval"/>
            <a:tailEnd type="stealth" w="lg" len="lg"/>
          </a:ln>
          <a:effectLst/>
        </p:spPr>
      </p:cxnSp>
      <p:cxnSp>
        <p:nvCxnSpPr>
          <p:cNvPr id="185" name="Curved Connector 66"/>
          <p:cNvCxnSpPr>
            <a:endCxn id="180" idx="0"/>
          </p:cNvCxnSpPr>
          <p:nvPr/>
        </p:nvCxnSpPr>
        <p:spPr>
          <a:xfrm rot="10800000" flipV="1">
            <a:off x="2787418" y="2825616"/>
            <a:ext cx="1226749" cy="652448"/>
          </a:xfrm>
          <a:prstGeom prst="curvedConnector2">
            <a:avLst/>
          </a:prstGeom>
          <a:noFill/>
          <a:ln w="19050" cap="flat" cmpd="sng" algn="ctr">
            <a:solidFill>
              <a:srgbClr val="C00000"/>
            </a:solidFill>
            <a:prstDash val="solid"/>
            <a:headEnd type="oval"/>
            <a:tailEnd type="stealth" w="lg" len="lg"/>
          </a:ln>
          <a:effectLst/>
        </p:spPr>
      </p:cxnSp>
      <p:grpSp>
        <p:nvGrpSpPr>
          <p:cNvPr id="186" name="Group 100"/>
          <p:cNvGrpSpPr/>
          <p:nvPr/>
        </p:nvGrpSpPr>
        <p:grpSpPr>
          <a:xfrm>
            <a:off x="2483912" y="4380469"/>
            <a:ext cx="4884222" cy="417596"/>
            <a:chOff x="1676400" y="3124200"/>
            <a:chExt cx="2220099" cy="228600"/>
          </a:xfrm>
        </p:grpSpPr>
        <p:sp>
          <p:nvSpPr>
            <p:cNvPr id="187" name="Rectangle 186"/>
            <p:cNvSpPr/>
            <p:nvPr/>
          </p:nvSpPr>
          <p:spPr>
            <a:xfrm>
              <a:off x="1676400" y="3124200"/>
              <a:ext cx="683846"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200, </a:t>
              </a:r>
              <a:r>
                <a:rPr lang="en-US" sz="2176" kern="0" dirty="0">
                  <a:solidFill>
                    <a:sysClr val="windowText" lastClr="000000"/>
                  </a:solidFill>
                  <a:latin typeface="Lucida Sans Unicode"/>
                  <a:cs typeface="Lucida Sans Unicode"/>
                </a:rPr>
                <a:t>∞</a:t>
              </a:r>
              <a:endParaRPr lang="en-US" sz="2176" kern="0" dirty="0">
                <a:solidFill>
                  <a:sysClr val="windowText" lastClr="000000"/>
                </a:solidFill>
              </a:endParaRPr>
            </a:p>
          </p:txBody>
        </p:sp>
        <p:sp>
          <p:nvSpPr>
            <p:cNvPr id="188" name="Rectangle 187"/>
            <p:cNvSpPr/>
            <p:nvPr/>
          </p:nvSpPr>
          <p:spPr>
            <a:xfrm>
              <a:off x="2673391" y="3124200"/>
              <a:ext cx="547077"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John</a:t>
              </a:r>
            </a:p>
          </p:txBody>
        </p:sp>
        <p:sp>
          <p:nvSpPr>
            <p:cNvPr id="189" name="Rectangle 188"/>
            <p:cNvSpPr/>
            <p:nvPr/>
          </p:nvSpPr>
          <p:spPr>
            <a:xfrm>
              <a:off x="2293282" y="3124200"/>
              <a:ext cx="424721"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endParaRPr lang="en-US" sz="2176" kern="0" dirty="0">
                <a:solidFill>
                  <a:sysClr val="windowText" lastClr="000000"/>
                </a:solidFill>
              </a:endParaRPr>
            </a:p>
          </p:txBody>
        </p:sp>
        <p:sp>
          <p:nvSpPr>
            <p:cNvPr id="190" name="Rectangle 189"/>
            <p:cNvSpPr/>
            <p:nvPr/>
          </p:nvSpPr>
          <p:spPr>
            <a:xfrm>
              <a:off x="3220468" y="3124200"/>
              <a:ext cx="676031"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1036135">
                <a:defRPr/>
              </a:pPr>
              <a:r>
                <a:rPr lang="en-US" sz="2176" kern="0" dirty="0">
                  <a:solidFill>
                    <a:sysClr val="windowText" lastClr="000000"/>
                  </a:solidFill>
                </a:rPr>
                <a:t>Beijing</a:t>
              </a:r>
            </a:p>
          </p:txBody>
        </p:sp>
      </p:grpSp>
      <p:cxnSp>
        <p:nvCxnSpPr>
          <p:cNvPr id="191" name="Curved Connector 66"/>
          <p:cNvCxnSpPr/>
          <p:nvPr/>
        </p:nvCxnSpPr>
        <p:spPr>
          <a:xfrm rot="10800000" flipV="1">
            <a:off x="2842870" y="4161327"/>
            <a:ext cx="7849171" cy="1614079"/>
          </a:xfrm>
          <a:prstGeom prst="curvedConnector4">
            <a:avLst>
              <a:gd name="adj1" fmla="val 24672"/>
              <a:gd name="adj2" fmla="val 114163"/>
            </a:avLst>
          </a:prstGeom>
          <a:noFill/>
          <a:ln w="19050" cap="flat" cmpd="sng" algn="ctr">
            <a:solidFill>
              <a:srgbClr val="C00000"/>
            </a:solidFill>
            <a:prstDash val="solid"/>
            <a:headEnd type="oval"/>
            <a:tailEnd type="stealth" w="lg" len="lg"/>
          </a:ln>
          <a:effectLst/>
        </p:spPr>
      </p:cxnSp>
      <p:cxnSp>
        <p:nvCxnSpPr>
          <p:cNvPr id="192" name="Curved Connector 191"/>
          <p:cNvCxnSpPr/>
          <p:nvPr/>
        </p:nvCxnSpPr>
        <p:spPr>
          <a:xfrm rot="16200000" flipH="1">
            <a:off x="3460307" y="3947987"/>
            <a:ext cx="892426" cy="375920"/>
          </a:xfrm>
          <a:prstGeom prst="curvedConnector3">
            <a:avLst>
              <a:gd name="adj1" fmla="val 50000"/>
            </a:avLst>
          </a:prstGeom>
          <a:noFill/>
          <a:ln w="19050" cap="flat" cmpd="sng" algn="ctr">
            <a:solidFill>
              <a:srgbClr val="0070C0"/>
            </a:solidFill>
            <a:prstDash val="solid"/>
            <a:headEnd type="oval"/>
            <a:tailEnd type="stealth" w="lg" len="lg"/>
          </a:ln>
          <a:effectLst/>
        </p:spPr>
      </p:cxnSp>
      <p:cxnSp>
        <p:nvCxnSpPr>
          <p:cNvPr id="193" name="Curved Connector 192"/>
          <p:cNvCxnSpPr>
            <a:endCxn id="187" idx="2"/>
          </p:cNvCxnSpPr>
          <p:nvPr/>
        </p:nvCxnSpPr>
        <p:spPr>
          <a:xfrm rot="10800000">
            <a:off x="3236144" y="4798066"/>
            <a:ext cx="929457" cy="770589"/>
          </a:xfrm>
          <a:prstGeom prst="curvedConnector2">
            <a:avLst/>
          </a:prstGeom>
          <a:noFill/>
          <a:ln w="19050" cap="flat" cmpd="sng" algn="ctr">
            <a:solidFill>
              <a:srgbClr val="C00000"/>
            </a:solidFill>
            <a:prstDash val="solid"/>
            <a:headEnd type="oval"/>
            <a:tailEnd type="stealth" w="lg" len="lg"/>
          </a:ln>
          <a:effectLst/>
        </p:spPr>
      </p:cxnSp>
      <p:cxnSp>
        <p:nvCxnSpPr>
          <p:cNvPr id="194" name="Curved Connector 66"/>
          <p:cNvCxnSpPr>
            <a:endCxn id="187" idx="2"/>
          </p:cNvCxnSpPr>
          <p:nvPr/>
        </p:nvCxnSpPr>
        <p:spPr>
          <a:xfrm rot="10800000" flipV="1">
            <a:off x="3236143" y="4167975"/>
            <a:ext cx="7423154" cy="630090"/>
          </a:xfrm>
          <a:prstGeom prst="curvedConnector4">
            <a:avLst>
              <a:gd name="adj1" fmla="val 37131"/>
              <a:gd name="adj2" fmla="val 176593"/>
            </a:avLst>
          </a:prstGeom>
          <a:noFill/>
          <a:ln w="19050" cap="flat" cmpd="sng" algn="ctr">
            <a:solidFill>
              <a:srgbClr val="C00000"/>
            </a:solidFill>
            <a:prstDash val="solid"/>
            <a:headEnd type="oval"/>
            <a:tailEnd type="stealth" w="lg" len="lg"/>
          </a:ln>
          <a:effectLst/>
        </p:spPr>
      </p:cxnSp>
      <p:cxnSp>
        <p:nvCxnSpPr>
          <p:cNvPr id="195" name="Curved Connector 194"/>
          <p:cNvCxnSpPr>
            <a:endCxn id="187" idx="1"/>
          </p:cNvCxnSpPr>
          <p:nvPr/>
        </p:nvCxnSpPr>
        <p:spPr>
          <a:xfrm>
            <a:off x="1145967" y="3463234"/>
            <a:ext cx="1337945" cy="1126033"/>
          </a:xfrm>
          <a:prstGeom prst="curvedConnector3">
            <a:avLst>
              <a:gd name="adj1" fmla="val 50000"/>
            </a:avLst>
          </a:prstGeom>
          <a:noFill/>
          <a:ln w="19050" cap="flat" cmpd="sng" algn="ctr">
            <a:solidFill>
              <a:srgbClr val="0070C0"/>
            </a:solidFill>
            <a:prstDash val="solid"/>
            <a:headEnd type="oval"/>
            <a:tailEnd type="stealth" w="lg" len="lg"/>
          </a:ln>
          <a:effectLst/>
        </p:spPr>
      </p:cxnSp>
      <p:sp>
        <p:nvSpPr>
          <p:cNvPr id="196" name="TextBox 195"/>
          <p:cNvSpPr txBox="1"/>
          <p:nvPr/>
        </p:nvSpPr>
        <p:spPr>
          <a:xfrm>
            <a:off x="2593" y="3152115"/>
            <a:ext cx="1050609" cy="544765"/>
          </a:xfrm>
          <a:prstGeom prst="rect">
            <a:avLst/>
          </a:prstGeom>
          <a:noFill/>
        </p:spPr>
        <p:txBody>
          <a:bodyPr wrap="none" lIns="182880" tIns="146304" rIns="182880" bIns="146304" rtlCol="0">
            <a:spAutoFit/>
          </a:bodyPr>
          <a:lstStyle/>
          <a:p>
            <a:pPr>
              <a:lnSpc>
                <a:spcPct val="90000"/>
              </a:lnSpc>
              <a:spcAft>
                <a:spcPts val="600"/>
              </a:spcAft>
            </a:pPr>
            <a:r>
              <a:rPr lang="en-US" i="1" dirty="0" smtClean="0">
                <a:solidFill>
                  <a:srgbClr val="505050"/>
                </a:solidFill>
              </a:rPr>
              <a:t>f</a:t>
            </a:r>
            <a:r>
              <a:rPr lang="en-US" dirty="0" smtClean="0">
                <a:solidFill>
                  <a:srgbClr val="505050"/>
                </a:solidFill>
              </a:rPr>
              <a:t>(John)</a:t>
            </a:r>
          </a:p>
        </p:txBody>
      </p:sp>
      <p:sp>
        <p:nvSpPr>
          <p:cNvPr id="197" name="TextBox 196"/>
          <p:cNvSpPr txBox="1"/>
          <p:nvPr/>
        </p:nvSpPr>
        <p:spPr>
          <a:xfrm>
            <a:off x="1189" y="2587168"/>
            <a:ext cx="1020344" cy="544765"/>
          </a:xfrm>
          <a:prstGeom prst="rect">
            <a:avLst/>
          </a:prstGeom>
          <a:noFill/>
        </p:spPr>
        <p:txBody>
          <a:bodyPr wrap="none" lIns="182880" tIns="146304" rIns="182880" bIns="146304" rtlCol="0">
            <a:spAutoFit/>
          </a:bodyPr>
          <a:lstStyle/>
          <a:p>
            <a:pPr>
              <a:lnSpc>
                <a:spcPct val="90000"/>
              </a:lnSpc>
              <a:spcAft>
                <a:spcPts val="600"/>
              </a:spcAft>
            </a:pPr>
            <a:r>
              <a:rPr lang="en-US" i="1" dirty="0" smtClean="0">
                <a:solidFill>
                  <a:srgbClr val="505050"/>
                </a:solidFill>
              </a:rPr>
              <a:t>f</a:t>
            </a:r>
            <a:r>
              <a:rPr lang="en-US" dirty="0" smtClean="0">
                <a:solidFill>
                  <a:srgbClr val="505050"/>
                </a:solidFill>
              </a:rPr>
              <a:t>(Jane)</a:t>
            </a:r>
          </a:p>
        </p:txBody>
      </p:sp>
      <p:sp>
        <p:nvSpPr>
          <p:cNvPr id="198" name="TextBox 197"/>
          <p:cNvSpPr txBox="1"/>
          <p:nvPr/>
        </p:nvSpPr>
        <p:spPr>
          <a:xfrm>
            <a:off x="10945558" y="3906408"/>
            <a:ext cx="1262205" cy="544765"/>
          </a:xfrm>
          <a:prstGeom prst="rect">
            <a:avLst/>
          </a:prstGeom>
          <a:noFill/>
        </p:spPr>
        <p:txBody>
          <a:bodyPr wrap="none" lIns="182880" tIns="146304" rIns="182880" bIns="146304" rtlCol="0">
            <a:spAutoFit/>
          </a:bodyPr>
          <a:lstStyle/>
          <a:p>
            <a:pPr>
              <a:lnSpc>
                <a:spcPct val="90000"/>
              </a:lnSpc>
              <a:spcAft>
                <a:spcPts val="600"/>
              </a:spcAft>
            </a:pPr>
            <a:r>
              <a:rPr lang="en-US" i="1" dirty="0" smtClean="0">
                <a:solidFill>
                  <a:srgbClr val="505050"/>
                </a:solidFill>
              </a:rPr>
              <a:t>f</a:t>
            </a:r>
            <a:r>
              <a:rPr lang="en-US" dirty="0" smtClean="0">
                <a:solidFill>
                  <a:srgbClr val="505050"/>
                </a:solidFill>
              </a:rPr>
              <a:t>(Beijing)</a:t>
            </a:r>
          </a:p>
        </p:txBody>
      </p:sp>
      <p:sp>
        <p:nvSpPr>
          <p:cNvPr id="199" name="TextBox 198"/>
          <p:cNvSpPr txBox="1"/>
          <p:nvPr/>
        </p:nvSpPr>
        <p:spPr>
          <a:xfrm>
            <a:off x="10924236" y="3056068"/>
            <a:ext cx="1287853" cy="544765"/>
          </a:xfrm>
          <a:prstGeom prst="rect">
            <a:avLst/>
          </a:prstGeom>
          <a:noFill/>
        </p:spPr>
        <p:txBody>
          <a:bodyPr wrap="none" lIns="182880" tIns="146304" rIns="182880" bIns="146304" rtlCol="0">
            <a:spAutoFit/>
          </a:bodyPr>
          <a:lstStyle/>
          <a:p>
            <a:pPr>
              <a:lnSpc>
                <a:spcPct val="90000"/>
              </a:lnSpc>
              <a:spcAft>
                <a:spcPts val="600"/>
              </a:spcAft>
            </a:pPr>
            <a:r>
              <a:rPr lang="en-US" i="1" dirty="0" smtClean="0">
                <a:solidFill>
                  <a:srgbClr val="505050"/>
                </a:solidFill>
              </a:rPr>
              <a:t>f</a:t>
            </a:r>
            <a:r>
              <a:rPr lang="en-US" dirty="0" smtClean="0">
                <a:solidFill>
                  <a:srgbClr val="505050"/>
                </a:solidFill>
              </a:rPr>
              <a:t>(Prague)</a:t>
            </a:r>
          </a:p>
        </p:txBody>
      </p:sp>
    </p:spTree>
    <p:extLst>
      <p:ext uri="{BB962C8B-B14F-4D97-AF65-F5344CB8AC3E}">
        <p14:creationId xmlns:p14="http://schemas.microsoft.com/office/powerpoint/2010/main" val="2650149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0"/>
                                        </p:tgtEl>
                                      </p:cBhvr>
                                    </p:animEffect>
                                    <p:set>
                                      <p:cBhvr>
                                        <p:cTn id="7" dur="1" fill="hold">
                                          <p:stCondLst>
                                            <p:cond delay="499"/>
                                          </p:stCondLst>
                                        </p:cTn>
                                        <p:tgtEl>
                                          <p:spTgt spid="14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9"/>
                                        </p:tgtEl>
                                      </p:cBhvr>
                                    </p:animEffect>
                                    <p:set>
                                      <p:cBhvr>
                                        <p:cTn id="10" dur="1" fill="hold">
                                          <p:stCondLst>
                                            <p:cond delay="499"/>
                                          </p:stCondLst>
                                        </p:cTn>
                                        <p:tgtEl>
                                          <p:spTgt spid="17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800"/>
                                        <p:tgtEl>
                                          <p:spTgt spid="185"/>
                                        </p:tgtEl>
                                      </p:cBhvr>
                                    </p:animEffect>
                                    <p:set>
                                      <p:cBhvr>
                                        <p:cTn id="15" dur="1" fill="hold">
                                          <p:stCondLst>
                                            <p:cond delay="799"/>
                                          </p:stCondLst>
                                        </p:cTn>
                                        <p:tgtEl>
                                          <p:spTgt spid="185"/>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800"/>
                                        <p:tgtEl>
                                          <p:spTgt spid="184"/>
                                        </p:tgtEl>
                                      </p:cBhvr>
                                    </p:animEffect>
                                    <p:set>
                                      <p:cBhvr>
                                        <p:cTn id="18" dur="1" fill="hold">
                                          <p:stCondLst>
                                            <p:cond delay="799"/>
                                          </p:stCondLst>
                                        </p:cTn>
                                        <p:tgtEl>
                                          <p:spTgt spid="184"/>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800"/>
                                        <p:tgtEl>
                                          <p:spTgt spid="192"/>
                                        </p:tgtEl>
                                      </p:cBhvr>
                                    </p:animEffect>
                                    <p:set>
                                      <p:cBhvr>
                                        <p:cTn id="21" dur="1" fill="hold">
                                          <p:stCondLst>
                                            <p:cond delay="799"/>
                                          </p:stCondLst>
                                        </p:cTn>
                                        <p:tgtEl>
                                          <p:spTgt spid="19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800"/>
                                        <p:tgtEl>
                                          <p:spTgt spid="191"/>
                                        </p:tgtEl>
                                      </p:cBhvr>
                                    </p:animEffect>
                                    <p:set>
                                      <p:cBhvr>
                                        <p:cTn id="24" dur="1" fill="hold">
                                          <p:stCondLst>
                                            <p:cond delay="799"/>
                                          </p:stCondLst>
                                        </p:cTn>
                                        <p:tgtEl>
                                          <p:spTgt spid="191"/>
                                        </p:tgtEl>
                                        <p:attrNameLst>
                                          <p:attrName>style.visibility</p:attrName>
                                        </p:attrNameLst>
                                      </p:cBhvr>
                                      <p:to>
                                        <p:strVal val="hidden"/>
                                      </p:to>
                                    </p:set>
                                  </p:childTnLst>
                                </p:cTn>
                              </p:par>
                              <p:par>
                                <p:cTn id="25" presetID="10" presetClass="exit" presetSubtype="0" fill="hold" nodeType="withEffect">
                                  <p:stCondLst>
                                    <p:cond delay="100"/>
                                  </p:stCondLst>
                                  <p:childTnLst>
                                    <p:animEffect transition="out" filter="fade">
                                      <p:cBhvr>
                                        <p:cTn id="26" dur="800"/>
                                        <p:tgtEl>
                                          <p:spTgt spid="193"/>
                                        </p:tgtEl>
                                      </p:cBhvr>
                                    </p:animEffect>
                                    <p:set>
                                      <p:cBhvr>
                                        <p:cTn id="27" dur="1" fill="hold">
                                          <p:stCondLst>
                                            <p:cond delay="799"/>
                                          </p:stCondLst>
                                        </p:cTn>
                                        <p:tgtEl>
                                          <p:spTgt spid="193"/>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1000"/>
                                        <p:tgtEl>
                                          <p:spTgt spid="167"/>
                                        </p:tgtEl>
                                      </p:cBhvr>
                                    </p:animEffect>
                                    <p:set>
                                      <p:cBhvr>
                                        <p:cTn id="30" dur="1" fill="hold">
                                          <p:stCondLst>
                                            <p:cond delay="999"/>
                                          </p:stCondLst>
                                        </p:cTn>
                                        <p:tgtEl>
                                          <p:spTgt spid="167"/>
                                        </p:tgtEl>
                                        <p:attrNameLst>
                                          <p:attrName>style.visibility</p:attrName>
                                        </p:attrNameLst>
                                      </p:cBhvr>
                                      <p:to>
                                        <p:strVal val="hidden"/>
                                      </p:to>
                                    </p:se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94"/>
                                        </p:tgtEl>
                                        <p:attrNameLst>
                                          <p:attrName>style.visibility</p:attrName>
                                        </p:attrNameLst>
                                      </p:cBhvr>
                                      <p:to>
                                        <p:strVal val="visible"/>
                                      </p:to>
                                    </p:set>
                                    <p:animEffect transition="in" filter="fade">
                                      <p:cBhvr>
                                        <p:cTn id="34" dur="1500"/>
                                        <p:tgtEl>
                                          <p:spTgt spid="194"/>
                                        </p:tgtEl>
                                      </p:cBhvr>
                                    </p:animEffect>
                                  </p:childTnLst>
                                </p:cTn>
                              </p:par>
                              <p:par>
                                <p:cTn id="35" presetID="10" presetClass="entr" presetSubtype="0" fill="hold" nodeType="withEffect">
                                  <p:stCondLst>
                                    <p:cond delay="0"/>
                                  </p:stCondLst>
                                  <p:childTnLst>
                                    <p:set>
                                      <p:cBhvr>
                                        <p:cTn id="36" dur="1" fill="hold">
                                          <p:stCondLst>
                                            <p:cond delay="0"/>
                                          </p:stCondLst>
                                        </p:cTn>
                                        <p:tgtEl>
                                          <p:spTgt spid="195"/>
                                        </p:tgtEl>
                                        <p:attrNameLst>
                                          <p:attrName>style.visibility</p:attrName>
                                        </p:attrNameLst>
                                      </p:cBhvr>
                                      <p:to>
                                        <p:strVal val="visible"/>
                                      </p:to>
                                    </p:set>
                                    <p:animEffect transition="in" filter="fade">
                                      <p:cBhvr>
                                        <p:cTn id="37" dur="1500"/>
                                        <p:tgtEl>
                                          <p:spTgt spid="195"/>
                                        </p:tgtEl>
                                      </p:cBhvr>
                                    </p:animEffect>
                                  </p:childTnLst>
                                </p:cTn>
                              </p:par>
                            </p:childTnLst>
                          </p:cTn>
                        </p:par>
                        <p:par>
                          <p:cTn id="38" fill="hold">
                            <p:stCondLst>
                              <p:cond delay="2500"/>
                            </p:stCondLst>
                            <p:childTnLst>
                              <p:par>
                                <p:cTn id="39" presetID="1" presetClass="entr" presetSubtype="0" fill="hold" grpId="0" nodeType="afterEffect">
                                  <p:stCondLst>
                                    <p:cond delay="0"/>
                                  </p:stCondLst>
                                  <p:childTnLst>
                                    <p:set>
                                      <p:cBhvr>
                                        <p:cTn id="40" dur="1" fill="hold">
                                          <p:stCondLst>
                                            <p:cond delay="0"/>
                                          </p:stCondLst>
                                        </p:cTn>
                                        <p:tgtEl>
                                          <p:spTgt spid="19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P spid="197" grpId="0"/>
      <p:bldP spid="198" grpId="0"/>
      <p:bldP spid="199"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Clustered (Range) Index</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21</a:t>
            </a:fld>
            <a:endParaRPr lang="en-US"/>
          </a:p>
        </p:txBody>
      </p:sp>
      <p:sp>
        <p:nvSpPr>
          <p:cNvPr id="82" name="Content Placeholder 2"/>
          <p:cNvSpPr>
            <a:spLocks noGrp="1"/>
          </p:cNvSpPr>
          <p:nvPr>
            <p:ph idx="4294967295"/>
          </p:nvPr>
        </p:nvSpPr>
        <p:spPr>
          <a:xfrm>
            <a:off x="7752007" y="990600"/>
            <a:ext cx="4267291" cy="2176859"/>
          </a:xfrm>
          <a:prstGeom prst="rect">
            <a:avLst/>
          </a:prstGeom>
        </p:spPr>
        <p:txBody>
          <a:bodyPr>
            <a:noAutofit/>
          </a:bodyPr>
          <a:lstStyle/>
          <a:p>
            <a:pPr marL="285750" indent="-285750">
              <a:buFont typeface="Arial" panose="020B0604020202020204" pitchFamily="34" charset="0"/>
              <a:buChar char="•"/>
            </a:pPr>
            <a:r>
              <a:rPr lang="en-US" sz="1800" b="1" dirty="0">
                <a:solidFill>
                  <a:schemeClr val="bg1"/>
                </a:solidFill>
                <a:latin typeface="Segoe UI Light" panose="020B0502040204020203" pitchFamily="34" charset="0"/>
                <a:cs typeface="Segoe UI Light" panose="020B0502040204020203" pitchFamily="34" charset="0"/>
              </a:rPr>
              <a:t>No latch for page updates</a:t>
            </a:r>
          </a:p>
          <a:p>
            <a:pPr marL="285750" indent="-285750">
              <a:buFont typeface="Arial" panose="020B0604020202020204" pitchFamily="34" charset="0"/>
              <a:buChar char="•"/>
            </a:pPr>
            <a:r>
              <a:rPr lang="en-US" sz="1800" dirty="0">
                <a:solidFill>
                  <a:schemeClr val="bg1"/>
                </a:solidFill>
                <a:latin typeface="Segoe UI Light" panose="020B0502040204020203" pitchFamily="34" charset="0"/>
                <a:cs typeface="Segoe UI Light" panose="020B0502040204020203" pitchFamily="34" charset="0"/>
              </a:rPr>
              <a:t>No in-place updates on index pages</a:t>
            </a:r>
          </a:p>
          <a:p>
            <a:pPr marL="285750" indent="-285750">
              <a:buFont typeface="Arial" panose="020B0604020202020204" pitchFamily="34" charset="0"/>
              <a:buChar char="•"/>
            </a:pPr>
            <a:r>
              <a:rPr lang="en-US" sz="1800" dirty="0" smtClean="0">
                <a:solidFill>
                  <a:schemeClr val="bg1"/>
                </a:solidFill>
                <a:latin typeface="Segoe UI Light" panose="020B0502040204020203" pitchFamily="34" charset="0"/>
                <a:cs typeface="Segoe UI Light" panose="020B0502040204020203" pitchFamily="34" charset="0"/>
              </a:rPr>
              <a:t>Page </a:t>
            </a:r>
            <a:r>
              <a:rPr lang="en-US" sz="1800" dirty="0">
                <a:solidFill>
                  <a:schemeClr val="bg1"/>
                </a:solidFill>
                <a:latin typeface="Segoe UI Light" panose="020B0502040204020203" pitchFamily="34" charset="0"/>
                <a:cs typeface="Segoe UI Light" panose="020B0502040204020203" pitchFamily="34" charset="0"/>
              </a:rPr>
              <a:t>size- up to 8K. Sized to the row</a:t>
            </a:r>
          </a:p>
          <a:p>
            <a:pPr marL="285750" indent="-285750">
              <a:buFont typeface="Arial" panose="020B0604020202020204" pitchFamily="34" charset="0"/>
              <a:buChar char="•"/>
            </a:pPr>
            <a:r>
              <a:rPr lang="en-US" sz="1800" dirty="0" smtClean="0">
                <a:solidFill>
                  <a:schemeClr val="bg1"/>
                </a:solidFill>
                <a:latin typeface="Segoe UI Light" panose="020B0502040204020203" pitchFamily="34" charset="0"/>
                <a:cs typeface="Segoe UI Light" panose="020B0502040204020203" pitchFamily="34" charset="0"/>
              </a:rPr>
              <a:t>Sibling </a:t>
            </a:r>
            <a:r>
              <a:rPr lang="en-US" sz="1800" dirty="0">
                <a:solidFill>
                  <a:schemeClr val="bg1"/>
                </a:solidFill>
                <a:latin typeface="Segoe UI Light" panose="020B0502040204020203" pitchFamily="34" charset="0"/>
                <a:cs typeface="Segoe UI Light" panose="020B0502040204020203" pitchFamily="34" charset="0"/>
              </a:rPr>
              <a:t>pages linked one direction</a:t>
            </a:r>
          </a:p>
          <a:p>
            <a:pPr marL="285750" indent="-285750">
              <a:buFont typeface="Arial" panose="020B0604020202020204" pitchFamily="34" charset="0"/>
              <a:buChar char="•"/>
            </a:pPr>
            <a:r>
              <a:rPr lang="en-US" sz="1800" dirty="0" smtClean="0">
                <a:solidFill>
                  <a:schemeClr val="bg1"/>
                </a:solidFill>
                <a:latin typeface="Segoe UI Light" panose="020B0502040204020203" pitchFamily="34" charset="0"/>
                <a:cs typeface="Segoe UI Light" panose="020B0502040204020203" pitchFamily="34" charset="0"/>
              </a:rPr>
              <a:t>No </a:t>
            </a:r>
            <a:r>
              <a:rPr lang="en-US" sz="1800" dirty="0">
                <a:solidFill>
                  <a:schemeClr val="bg1"/>
                </a:solidFill>
                <a:latin typeface="Segoe UI Light" panose="020B0502040204020203" pitchFamily="34" charset="0"/>
                <a:cs typeface="Segoe UI Light" panose="020B0502040204020203" pitchFamily="34" charset="0"/>
              </a:rPr>
              <a:t>covering columns (only the key is stored)</a:t>
            </a:r>
          </a:p>
          <a:p>
            <a:pPr lvl="1"/>
            <a:endParaRPr lang="en-US" sz="1600" dirty="0">
              <a:solidFill>
                <a:schemeClr val="bg1"/>
              </a:solidFill>
              <a:latin typeface="Segoe UI Light" panose="020B0502040204020203" pitchFamily="34" charset="0"/>
              <a:cs typeface="Segoe UI Light" panose="020B0502040204020203" pitchFamily="34" charset="0"/>
            </a:endParaRPr>
          </a:p>
          <a:p>
            <a:endParaRPr lang="en-US" sz="1800" dirty="0">
              <a:solidFill>
                <a:schemeClr val="bg1"/>
              </a:solidFill>
              <a:latin typeface="Segoe UI Light" panose="020B0502040204020203" pitchFamily="34" charset="0"/>
              <a:cs typeface="Segoe UI Light" panose="020B0502040204020203" pitchFamily="34" charset="0"/>
            </a:endParaRPr>
          </a:p>
          <a:p>
            <a:endParaRPr lang="en-US" sz="1800" dirty="0">
              <a:solidFill>
                <a:schemeClr val="bg1"/>
              </a:solidFill>
              <a:latin typeface="Segoe UI Light" panose="020B0502040204020203" pitchFamily="34" charset="0"/>
              <a:cs typeface="Segoe UI Light" panose="020B0502040204020203" pitchFamily="34" charset="0"/>
            </a:endParaRPr>
          </a:p>
        </p:txBody>
      </p:sp>
      <p:sp>
        <p:nvSpPr>
          <p:cNvPr id="5" name="Rectangle 4"/>
          <p:cNvSpPr/>
          <p:nvPr/>
        </p:nvSpPr>
        <p:spPr>
          <a:xfrm>
            <a:off x="4750922" y="2715699"/>
            <a:ext cx="1237682" cy="46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 name="Rectangle 5"/>
          <p:cNvSpPr/>
          <p:nvPr/>
        </p:nvSpPr>
        <p:spPr>
          <a:xfrm>
            <a:off x="4772386" y="2715699"/>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10</a:t>
            </a:r>
          </a:p>
        </p:txBody>
      </p:sp>
      <p:sp>
        <p:nvSpPr>
          <p:cNvPr id="7" name="Rectangle 6"/>
          <p:cNvSpPr/>
          <p:nvPr/>
        </p:nvSpPr>
        <p:spPr>
          <a:xfrm>
            <a:off x="5110872" y="2715699"/>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20</a:t>
            </a:r>
          </a:p>
        </p:txBody>
      </p:sp>
      <p:sp>
        <p:nvSpPr>
          <p:cNvPr id="8" name="Rectangle 7"/>
          <p:cNvSpPr/>
          <p:nvPr/>
        </p:nvSpPr>
        <p:spPr>
          <a:xfrm>
            <a:off x="5449358" y="2715699"/>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28</a:t>
            </a:r>
          </a:p>
        </p:txBody>
      </p:sp>
      <p:sp>
        <p:nvSpPr>
          <p:cNvPr id="9" name="Rectangle 8"/>
          <p:cNvSpPr/>
          <p:nvPr/>
        </p:nvSpPr>
        <p:spPr>
          <a:xfrm>
            <a:off x="3326005" y="3563210"/>
            <a:ext cx="1237682" cy="46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0" name="Rectangle 9"/>
          <p:cNvSpPr/>
          <p:nvPr/>
        </p:nvSpPr>
        <p:spPr>
          <a:xfrm>
            <a:off x="3347469" y="356321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prstClr val="white"/>
                </a:solidFill>
                <a:latin typeface="Segoe UI Light" panose="020B0502040204020203" pitchFamily="34" charset="0"/>
                <a:cs typeface="Segoe UI Light" panose="020B0502040204020203" pitchFamily="34" charset="0"/>
              </a:rPr>
              <a:t>4</a:t>
            </a:r>
            <a:endParaRPr lang="en-US" sz="1000" dirty="0">
              <a:solidFill>
                <a:prstClr val="white"/>
              </a:solidFill>
              <a:latin typeface="Segoe UI Light" panose="020B0502040204020203" pitchFamily="34" charset="0"/>
              <a:cs typeface="Segoe UI Light" panose="020B0502040204020203" pitchFamily="34" charset="0"/>
            </a:endParaRPr>
          </a:p>
        </p:txBody>
      </p:sp>
      <p:sp>
        <p:nvSpPr>
          <p:cNvPr id="11" name="Rectangle 10"/>
          <p:cNvSpPr/>
          <p:nvPr/>
        </p:nvSpPr>
        <p:spPr>
          <a:xfrm>
            <a:off x="3683819" y="356321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8</a:t>
            </a:r>
          </a:p>
        </p:txBody>
      </p:sp>
      <p:sp>
        <p:nvSpPr>
          <p:cNvPr id="12" name="Rectangle 11"/>
          <p:cNvSpPr/>
          <p:nvPr/>
        </p:nvSpPr>
        <p:spPr>
          <a:xfrm>
            <a:off x="4020168" y="356321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10</a:t>
            </a:r>
          </a:p>
        </p:txBody>
      </p:sp>
      <p:sp>
        <p:nvSpPr>
          <p:cNvPr id="13" name="Rectangle 12"/>
          <p:cNvSpPr/>
          <p:nvPr/>
        </p:nvSpPr>
        <p:spPr>
          <a:xfrm>
            <a:off x="4887408" y="3563210"/>
            <a:ext cx="1388325" cy="46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4" name="Rectangle 13"/>
          <p:cNvSpPr/>
          <p:nvPr/>
        </p:nvSpPr>
        <p:spPr>
          <a:xfrm>
            <a:off x="4908872" y="356321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11</a:t>
            </a:r>
          </a:p>
        </p:txBody>
      </p:sp>
      <p:sp>
        <p:nvSpPr>
          <p:cNvPr id="15" name="Rectangle 14"/>
          <p:cNvSpPr/>
          <p:nvPr/>
        </p:nvSpPr>
        <p:spPr>
          <a:xfrm>
            <a:off x="5243171" y="356321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15</a:t>
            </a:r>
          </a:p>
        </p:txBody>
      </p:sp>
      <p:sp>
        <p:nvSpPr>
          <p:cNvPr id="16" name="Rectangle 15"/>
          <p:cNvSpPr/>
          <p:nvPr/>
        </p:nvSpPr>
        <p:spPr>
          <a:xfrm>
            <a:off x="5577470" y="356321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18</a:t>
            </a:r>
          </a:p>
        </p:txBody>
      </p:sp>
      <p:sp>
        <p:nvSpPr>
          <p:cNvPr id="17" name="Rectangle 16"/>
          <p:cNvSpPr/>
          <p:nvPr/>
        </p:nvSpPr>
        <p:spPr>
          <a:xfrm>
            <a:off x="6514325" y="3563210"/>
            <a:ext cx="1237682" cy="46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8" name="Rectangle 17"/>
          <p:cNvSpPr/>
          <p:nvPr/>
        </p:nvSpPr>
        <p:spPr>
          <a:xfrm>
            <a:off x="6535789" y="356321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21</a:t>
            </a:r>
          </a:p>
        </p:txBody>
      </p:sp>
      <p:sp>
        <p:nvSpPr>
          <p:cNvPr id="19" name="Rectangle 18"/>
          <p:cNvSpPr/>
          <p:nvPr/>
        </p:nvSpPr>
        <p:spPr>
          <a:xfrm>
            <a:off x="6868815" y="356321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24</a:t>
            </a:r>
          </a:p>
        </p:txBody>
      </p:sp>
      <p:sp>
        <p:nvSpPr>
          <p:cNvPr id="20" name="Rectangle 19"/>
          <p:cNvSpPr/>
          <p:nvPr/>
        </p:nvSpPr>
        <p:spPr>
          <a:xfrm>
            <a:off x="7201841" y="356321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27</a:t>
            </a:r>
          </a:p>
        </p:txBody>
      </p:sp>
      <p:cxnSp>
        <p:nvCxnSpPr>
          <p:cNvPr id="21" name="Straight Arrow Connector 20"/>
          <p:cNvCxnSpPr>
            <a:stCxn id="6" idx="2"/>
          </p:cNvCxnSpPr>
          <p:nvPr/>
        </p:nvCxnSpPr>
        <p:spPr>
          <a:xfrm flipH="1">
            <a:off x="4563687" y="3183699"/>
            <a:ext cx="370699" cy="377894"/>
          </a:xfrm>
          <a:prstGeom prst="straightConnector1">
            <a:avLst/>
          </a:prstGeom>
          <a:ln w="1587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15" idx="0"/>
          </p:cNvCxnSpPr>
          <p:nvPr/>
        </p:nvCxnSpPr>
        <p:spPr>
          <a:xfrm>
            <a:off x="5272872" y="3183699"/>
            <a:ext cx="132299" cy="379511"/>
          </a:xfrm>
          <a:prstGeom prst="straightConnector1">
            <a:avLst/>
          </a:prstGeom>
          <a:ln w="1587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p:cNvCxnSpPr>
          <p:nvPr/>
        </p:nvCxnSpPr>
        <p:spPr>
          <a:xfrm>
            <a:off x="5611358" y="3183699"/>
            <a:ext cx="902967" cy="377894"/>
          </a:xfrm>
          <a:prstGeom prst="straightConnector1">
            <a:avLst/>
          </a:prstGeom>
          <a:ln w="15875">
            <a:headEnd w="lg" len="lg"/>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228208" y="2190146"/>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50000"/>
                  </a:schemeClr>
                </a:solidFill>
              </a:rPr>
              <a:t>PAGE</a:t>
            </a:r>
          </a:p>
        </p:txBody>
      </p:sp>
      <p:sp>
        <p:nvSpPr>
          <p:cNvPr id="26" name="Rectangle 25"/>
          <p:cNvSpPr/>
          <p:nvPr/>
        </p:nvSpPr>
        <p:spPr>
          <a:xfrm>
            <a:off x="1228208" y="2981487"/>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27" name="Rectangle 26"/>
          <p:cNvSpPr/>
          <p:nvPr/>
        </p:nvSpPr>
        <p:spPr>
          <a:xfrm>
            <a:off x="1228208" y="2720829"/>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28" name="Rectangle 27"/>
          <p:cNvSpPr/>
          <p:nvPr/>
        </p:nvSpPr>
        <p:spPr>
          <a:xfrm>
            <a:off x="1228208" y="3247389"/>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29" name="Rectangle 28"/>
          <p:cNvSpPr/>
          <p:nvPr/>
        </p:nvSpPr>
        <p:spPr>
          <a:xfrm>
            <a:off x="1228208" y="3503147"/>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30" name="Rectangle 29"/>
          <p:cNvSpPr/>
          <p:nvPr/>
        </p:nvSpPr>
        <p:spPr>
          <a:xfrm>
            <a:off x="1228208" y="4029593"/>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31" name="Rectangle 30"/>
          <p:cNvSpPr/>
          <p:nvPr/>
        </p:nvSpPr>
        <p:spPr>
          <a:xfrm>
            <a:off x="1228208" y="3768934"/>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32" name="Rectangle 31"/>
          <p:cNvSpPr/>
          <p:nvPr/>
        </p:nvSpPr>
        <p:spPr>
          <a:xfrm>
            <a:off x="1228208" y="4290479"/>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33" name="Rectangle 32"/>
          <p:cNvSpPr/>
          <p:nvPr/>
        </p:nvSpPr>
        <p:spPr>
          <a:xfrm>
            <a:off x="1228208" y="4546237"/>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34" name="Rectangle 33"/>
          <p:cNvSpPr/>
          <p:nvPr/>
        </p:nvSpPr>
        <p:spPr>
          <a:xfrm>
            <a:off x="1227837" y="5072683"/>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35" name="Rectangle 34"/>
          <p:cNvSpPr/>
          <p:nvPr/>
        </p:nvSpPr>
        <p:spPr>
          <a:xfrm>
            <a:off x="1228208" y="4812025"/>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36" name="Rectangle 35"/>
          <p:cNvSpPr/>
          <p:nvPr/>
        </p:nvSpPr>
        <p:spPr>
          <a:xfrm>
            <a:off x="1227837" y="5333570"/>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37" name="Rectangle 36"/>
          <p:cNvSpPr/>
          <p:nvPr/>
        </p:nvSpPr>
        <p:spPr>
          <a:xfrm>
            <a:off x="1227837" y="5589328"/>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38" name="Rectangle 37"/>
          <p:cNvSpPr/>
          <p:nvPr/>
        </p:nvSpPr>
        <p:spPr>
          <a:xfrm>
            <a:off x="1227837" y="6115774"/>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39" name="Rectangle 38"/>
          <p:cNvSpPr/>
          <p:nvPr/>
        </p:nvSpPr>
        <p:spPr>
          <a:xfrm>
            <a:off x="1227837" y="5855115"/>
            <a:ext cx="807999"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40" name="TextBox 39"/>
          <p:cNvSpPr txBox="1"/>
          <p:nvPr/>
        </p:nvSpPr>
        <p:spPr>
          <a:xfrm>
            <a:off x="794755" y="1710766"/>
            <a:ext cx="2019014" cy="338554"/>
          </a:xfrm>
          <a:prstGeom prst="rect">
            <a:avLst/>
          </a:prstGeom>
          <a:noFill/>
        </p:spPr>
        <p:txBody>
          <a:bodyPr wrap="none" rtlCol="0">
            <a:spAutoFit/>
          </a:bodyPr>
          <a:lstStyle/>
          <a:p>
            <a:r>
              <a:rPr lang="en-US" sz="1600" dirty="0">
                <a:solidFill>
                  <a:srgbClr val="0070C0"/>
                </a:solidFill>
              </a:rPr>
              <a:t>Page Mapping Table</a:t>
            </a:r>
          </a:p>
        </p:txBody>
      </p:sp>
      <p:sp>
        <p:nvSpPr>
          <p:cNvPr id="41" name="TextBox 40"/>
          <p:cNvSpPr txBox="1"/>
          <p:nvPr/>
        </p:nvSpPr>
        <p:spPr>
          <a:xfrm>
            <a:off x="969921" y="2218878"/>
            <a:ext cx="267327" cy="230832"/>
          </a:xfrm>
          <a:prstGeom prst="rect">
            <a:avLst/>
          </a:prstGeom>
          <a:noFill/>
          <a:ln>
            <a:noFill/>
          </a:ln>
        </p:spPr>
        <p:txBody>
          <a:bodyPr wrap="square" rtlCol="0">
            <a:spAutoFit/>
          </a:bodyPr>
          <a:lstStyle/>
          <a:p>
            <a:r>
              <a:rPr lang="en-US" sz="900" dirty="0">
                <a:solidFill>
                  <a:schemeClr val="bg1">
                    <a:lumMod val="50000"/>
                  </a:schemeClr>
                </a:solidFill>
              </a:rPr>
              <a:t>0</a:t>
            </a:r>
          </a:p>
        </p:txBody>
      </p:sp>
      <p:sp>
        <p:nvSpPr>
          <p:cNvPr id="42" name="TextBox 41"/>
          <p:cNvSpPr txBox="1"/>
          <p:nvPr/>
        </p:nvSpPr>
        <p:spPr>
          <a:xfrm>
            <a:off x="962850" y="2488069"/>
            <a:ext cx="267327" cy="253191"/>
          </a:xfrm>
          <a:prstGeom prst="rect">
            <a:avLst/>
          </a:prstGeom>
          <a:noFill/>
          <a:ln>
            <a:noFill/>
          </a:ln>
        </p:spPr>
        <p:txBody>
          <a:bodyPr wrap="square" rtlCol="0">
            <a:spAutoFit/>
          </a:bodyPr>
          <a:lstStyle/>
          <a:p>
            <a:r>
              <a:rPr lang="en-US" sz="900" dirty="0">
                <a:solidFill>
                  <a:schemeClr val="bg1">
                    <a:lumMod val="50000"/>
                  </a:schemeClr>
                </a:solidFill>
              </a:rPr>
              <a:t>1</a:t>
            </a:r>
          </a:p>
        </p:txBody>
      </p:sp>
      <p:sp>
        <p:nvSpPr>
          <p:cNvPr id="43" name="TextBox 42"/>
          <p:cNvSpPr txBox="1"/>
          <p:nvPr/>
        </p:nvSpPr>
        <p:spPr>
          <a:xfrm>
            <a:off x="965411" y="2738812"/>
            <a:ext cx="267327" cy="253191"/>
          </a:xfrm>
          <a:prstGeom prst="rect">
            <a:avLst/>
          </a:prstGeom>
          <a:noFill/>
          <a:ln>
            <a:noFill/>
          </a:ln>
        </p:spPr>
        <p:txBody>
          <a:bodyPr wrap="square" rtlCol="0">
            <a:spAutoFit/>
          </a:bodyPr>
          <a:lstStyle/>
          <a:p>
            <a:r>
              <a:rPr lang="en-US" sz="900" dirty="0">
                <a:solidFill>
                  <a:schemeClr val="bg1">
                    <a:lumMod val="50000"/>
                  </a:schemeClr>
                </a:solidFill>
              </a:rPr>
              <a:t>2</a:t>
            </a:r>
          </a:p>
        </p:txBody>
      </p:sp>
      <p:sp>
        <p:nvSpPr>
          <p:cNvPr id="44" name="TextBox 43"/>
          <p:cNvSpPr txBox="1"/>
          <p:nvPr/>
        </p:nvSpPr>
        <p:spPr>
          <a:xfrm>
            <a:off x="965411" y="2969495"/>
            <a:ext cx="267327" cy="253191"/>
          </a:xfrm>
          <a:prstGeom prst="rect">
            <a:avLst/>
          </a:prstGeom>
          <a:noFill/>
          <a:ln>
            <a:noFill/>
          </a:ln>
        </p:spPr>
        <p:txBody>
          <a:bodyPr wrap="square" rtlCol="0">
            <a:spAutoFit/>
          </a:bodyPr>
          <a:lstStyle/>
          <a:p>
            <a:r>
              <a:rPr lang="en-US" sz="900" dirty="0">
                <a:solidFill>
                  <a:schemeClr val="bg1">
                    <a:lumMod val="50000"/>
                  </a:schemeClr>
                </a:solidFill>
              </a:rPr>
              <a:t>3</a:t>
            </a:r>
          </a:p>
        </p:txBody>
      </p:sp>
      <p:sp>
        <p:nvSpPr>
          <p:cNvPr id="45" name="TextBox 44"/>
          <p:cNvSpPr txBox="1"/>
          <p:nvPr/>
        </p:nvSpPr>
        <p:spPr>
          <a:xfrm>
            <a:off x="856222" y="5868083"/>
            <a:ext cx="376516" cy="253191"/>
          </a:xfrm>
          <a:prstGeom prst="rect">
            <a:avLst/>
          </a:prstGeom>
          <a:noFill/>
          <a:ln>
            <a:noFill/>
          </a:ln>
        </p:spPr>
        <p:txBody>
          <a:bodyPr wrap="square" rtlCol="0">
            <a:spAutoFit/>
          </a:bodyPr>
          <a:lstStyle/>
          <a:p>
            <a:r>
              <a:rPr lang="en-US" sz="900" dirty="0">
                <a:solidFill>
                  <a:schemeClr val="bg1">
                    <a:lumMod val="50000"/>
                  </a:schemeClr>
                </a:solidFill>
              </a:rPr>
              <a:t>14</a:t>
            </a:r>
          </a:p>
        </p:txBody>
      </p:sp>
      <p:sp>
        <p:nvSpPr>
          <p:cNvPr id="46" name="TextBox 45"/>
          <p:cNvSpPr txBox="1"/>
          <p:nvPr/>
        </p:nvSpPr>
        <p:spPr>
          <a:xfrm>
            <a:off x="866192" y="6133871"/>
            <a:ext cx="371056" cy="253191"/>
          </a:xfrm>
          <a:prstGeom prst="rect">
            <a:avLst/>
          </a:prstGeom>
          <a:noFill/>
          <a:ln>
            <a:noFill/>
          </a:ln>
        </p:spPr>
        <p:txBody>
          <a:bodyPr wrap="square" rtlCol="0">
            <a:spAutoFit/>
          </a:bodyPr>
          <a:lstStyle/>
          <a:p>
            <a:r>
              <a:rPr lang="en-US" sz="900" dirty="0">
                <a:solidFill>
                  <a:schemeClr val="bg1">
                    <a:lumMod val="50000"/>
                  </a:schemeClr>
                </a:solidFill>
              </a:rPr>
              <a:t>15</a:t>
            </a:r>
          </a:p>
        </p:txBody>
      </p:sp>
      <p:sp>
        <p:nvSpPr>
          <p:cNvPr id="48" name="Rectangle 47"/>
          <p:cNvSpPr/>
          <p:nvPr/>
        </p:nvSpPr>
        <p:spPr>
          <a:xfrm>
            <a:off x="1228208" y="2454885"/>
            <a:ext cx="806400" cy="2607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lumMod val="50000"/>
                  </a:schemeClr>
                </a:solidFill>
              </a:rPr>
              <a:t>PAGE</a:t>
            </a:r>
          </a:p>
        </p:txBody>
      </p:sp>
      <p:sp>
        <p:nvSpPr>
          <p:cNvPr id="50" name="Rectangle 49"/>
          <p:cNvSpPr/>
          <p:nvPr/>
        </p:nvSpPr>
        <p:spPr>
          <a:xfrm>
            <a:off x="2359681" y="4699450"/>
            <a:ext cx="1237682" cy="46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51" name="Rectangle 50"/>
          <p:cNvSpPr/>
          <p:nvPr/>
        </p:nvSpPr>
        <p:spPr>
          <a:xfrm>
            <a:off x="2381145" y="4699450"/>
            <a:ext cx="324000" cy="468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Segoe UI Light" panose="020B0502040204020203" pitchFamily="34" charset="0"/>
                <a:cs typeface="Segoe UI Light" panose="020B0502040204020203" pitchFamily="34" charset="0"/>
              </a:rPr>
              <a:t>1</a:t>
            </a:r>
          </a:p>
        </p:txBody>
      </p:sp>
      <p:sp>
        <p:nvSpPr>
          <p:cNvPr id="52" name="Rectangle 51"/>
          <p:cNvSpPr/>
          <p:nvPr/>
        </p:nvSpPr>
        <p:spPr>
          <a:xfrm>
            <a:off x="2716902" y="469945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2</a:t>
            </a:r>
          </a:p>
        </p:txBody>
      </p:sp>
      <p:sp>
        <p:nvSpPr>
          <p:cNvPr id="53" name="Rectangle 52"/>
          <p:cNvSpPr/>
          <p:nvPr/>
        </p:nvSpPr>
        <p:spPr>
          <a:xfrm>
            <a:off x="3052659" y="469945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4</a:t>
            </a:r>
          </a:p>
        </p:txBody>
      </p:sp>
      <p:sp>
        <p:nvSpPr>
          <p:cNvPr id="54" name="Rectangle 53"/>
          <p:cNvSpPr/>
          <p:nvPr/>
        </p:nvSpPr>
        <p:spPr>
          <a:xfrm>
            <a:off x="4123085" y="4699450"/>
            <a:ext cx="999080" cy="46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55" name="Rectangle 54"/>
          <p:cNvSpPr/>
          <p:nvPr/>
        </p:nvSpPr>
        <p:spPr>
          <a:xfrm>
            <a:off x="4144549" y="469945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prstClr val="white"/>
                </a:solidFill>
                <a:latin typeface="Segoe UI Light" panose="020B0502040204020203" pitchFamily="34" charset="0"/>
                <a:cs typeface="Segoe UI Light" panose="020B0502040204020203" pitchFamily="34" charset="0"/>
              </a:rPr>
              <a:t>5</a:t>
            </a:r>
            <a:endParaRPr lang="en-US" sz="1000" dirty="0">
              <a:solidFill>
                <a:prstClr val="white"/>
              </a:solidFill>
              <a:latin typeface="Segoe UI Light" panose="020B0502040204020203" pitchFamily="34" charset="0"/>
              <a:cs typeface="Segoe UI Light" panose="020B0502040204020203" pitchFamily="34" charset="0"/>
            </a:endParaRPr>
          </a:p>
        </p:txBody>
      </p:sp>
      <p:sp>
        <p:nvSpPr>
          <p:cNvPr id="56" name="Rectangle 55"/>
          <p:cNvSpPr/>
          <p:nvPr/>
        </p:nvSpPr>
        <p:spPr>
          <a:xfrm>
            <a:off x="4477204" y="469945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6</a:t>
            </a:r>
          </a:p>
        </p:txBody>
      </p:sp>
      <p:sp>
        <p:nvSpPr>
          <p:cNvPr id="57" name="Rectangle 56"/>
          <p:cNvSpPr/>
          <p:nvPr/>
        </p:nvSpPr>
        <p:spPr>
          <a:xfrm>
            <a:off x="4809860" y="469945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prstClr val="white"/>
                </a:solidFill>
                <a:latin typeface="Segoe UI Light" panose="020B0502040204020203" pitchFamily="34" charset="0"/>
                <a:cs typeface="Segoe UI Light" panose="020B0502040204020203" pitchFamily="34" charset="0"/>
              </a:rPr>
              <a:t>7</a:t>
            </a:r>
            <a:endParaRPr lang="en-US" sz="1000" dirty="0">
              <a:solidFill>
                <a:prstClr val="white"/>
              </a:solidFill>
              <a:latin typeface="Segoe UI Light" panose="020B0502040204020203" pitchFamily="34" charset="0"/>
              <a:cs typeface="Segoe UI Light" panose="020B0502040204020203" pitchFamily="34" charset="0"/>
            </a:endParaRPr>
          </a:p>
        </p:txBody>
      </p:sp>
      <p:sp>
        <p:nvSpPr>
          <p:cNvPr id="58" name="Rectangle 57"/>
          <p:cNvSpPr/>
          <p:nvPr/>
        </p:nvSpPr>
        <p:spPr>
          <a:xfrm>
            <a:off x="8092107" y="4699450"/>
            <a:ext cx="1237682" cy="46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59" name="Rectangle 58"/>
          <p:cNvSpPr/>
          <p:nvPr/>
        </p:nvSpPr>
        <p:spPr>
          <a:xfrm>
            <a:off x="8113571" y="469945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25</a:t>
            </a:r>
          </a:p>
        </p:txBody>
      </p:sp>
      <p:sp>
        <p:nvSpPr>
          <p:cNvPr id="60" name="Rectangle 59"/>
          <p:cNvSpPr/>
          <p:nvPr/>
        </p:nvSpPr>
        <p:spPr>
          <a:xfrm>
            <a:off x="8448765" y="469945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26</a:t>
            </a:r>
          </a:p>
        </p:txBody>
      </p:sp>
      <p:sp>
        <p:nvSpPr>
          <p:cNvPr id="61" name="Rectangle 60"/>
          <p:cNvSpPr/>
          <p:nvPr/>
        </p:nvSpPr>
        <p:spPr>
          <a:xfrm>
            <a:off x="8783958" y="4699450"/>
            <a:ext cx="324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prstClr val="white"/>
                </a:solidFill>
                <a:latin typeface="Segoe UI Light" panose="020B0502040204020203" pitchFamily="34" charset="0"/>
                <a:cs typeface="Segoe UI Light" panose="020B0502040204020203" pitchFamily="34" charset="0"/>
              </a:rPr>
              <a:t>27</a:t>
            </a:r>
          </a:p>
        </p:txBody>
      </p:sp>
      <p:cxnSp>
        <p:nvCxnSpPr>
          <p:cNvPr id="62" name="Straight Arrow Connector 61"/>
          <p:cNvCxnSpPr>
            <a:stCxn id="10" idx="2"/>
            <a:endCxn id="50" idx="0"/>
          </p:cNvCxnSpPr>
          <p:nvPr/>
        </p:nvCxnSpPr>
        <p:spPr>
          <a:xfrm flipH="1">
            <a:off x="2978522" y="4031210"/>
            <a:ext cx="530947" cy="668240"/>
          </a:xfrm>
          <a:prstGeom prst="straightConnector1">
            <a:avLst/>
          </a:prstGeom>
          <a:ln w="1587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415133" y="4035577"/>
            <a:ext cx="676974" cy="663873"/>
          </a:xfrm>
          <a:prstGeom prst="straightConnector1">
            <a:avLst/>
          </a:prstGeom>
          <a:ln w="15875">
            <a:headEnd w="lg" len="lg"/>
            <a:tailEnd type="triangle"/>
          </a:ln>
        </p:spPr>
        <p:style>
          <a:lnRef idx="1">
            <a:schemeClr val="accent1"/>
          </a:lnRef>
          <a:fillRef idx="0">
            <a:schemeClr val="accent1"/>
          </a:fillRef>
          <a:effectRef idx="0">
            <a:schemeClr val="accent1"/>
          </a:effectRef>
          <a:fontRef idx="minor">
            <a:schemeClr val="tx1"/>
          </a:fontRef>
        </p:style>
      </p:cxnSp>
      <p:grpSp>
        <p:nvGrpSpPr>
          <p:cNvPr id="64" name="Group 100"/>
          <p:cNvGrpSpPr/>
          <p:nvPr/>
        </p:nvGrpSpPr>
        <p:grpSpPr>
          <a:xfrm>
            <a:off x="2531468" y="5764054"/>
            <a:ext cx="1973407" cy="285312"/>
            <a:chOff x="1676400" y="3124200"/>
            <a:chExt cx="1544068" cy="228600"/>
          </a:xfrm>
        </p:grpSpPr>
        <p:sp>
          <p:nvSpPr>
            <p:cNvPr id="65" name="Rectangle 64"/>
            <p:cNvSpPr/>
            <p:nvPr/>
          </p:nvSpPr>
          <p:spPr>
            <a:xfrm>
              <a:off x="1676400" y="3124200"/>
              <a:ext cx="683846"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777101">
                <a:defRPr/>
              </a:pPr>
              <a:r>
                <a:rPr lang="en-US" sz="1200" kern="0" dirty="0">
                  <a:solidFill>
                    <a:sysClr val="windowText" lastClr="000000"/>
                  </a:solidFill>
                  <a:latin typeface="Segoe UI Light" panose="020B0502040204020203" pitchFamily="34" charset="0"/>
                  <a:cs typeface="Segoe UI Light" panose="020B0502040204020203" pitchFamily="34" charset="0"/>
                </a:rPr>
                <a:t>200, </a:t>
              </a:r>
              <a:r>
                <a:rPr lang="en-US" sz="1400" kern="0" dirty="0">
                  <a:solidFill>
                    <a:sysClr val="windowText" lastClr="000000"/>
                  </a:solidFill>
                  <a:latin typeface="Segoe UI Light" panose="020B0502040204020203" pitchFamily="34" charset="0"/>
                  <a:cs typeface="Segoe UI Light" panose="020B0502040204020203" pitchFamily="34" charset="0"/>
                </a:rPr>
                <a:t>∞</a:t>
              </a:r>
              <a:endParaRPr lang="en-US" sz="1200" kern="0" dirty="0">
                <a:solidFill>
                  <a:sysClr val="windowText" lastClr="000000"/>
                </a:solidFill>
                <a:latin typeface="Segoe UI Light" panose="020B0502040204020203" pitchFamily="34" charset="0"/>
                <a:cs typeface="Segoe UI Light" panose="020B0502040204020203" pitchFamily="34" charset="0"/>
              </a:endParaRPr>
            </a:p>
          </p:txBody>
        </p:sp>
        <p:sp>
          <p:nvSpPr>
            <p:cNvPr id="66" name="Rectangle 65"/>
            <p:cNvSpPr/>
            <p:nvPr/>
          </p:nvSpPr>
          <p:spPr>
            <a:xfrm>
              <a:off x="2673391" y="3124200"/>
              <a:ext cx="547077"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777101">
                <a:defRPr/>
              </a:pPr>
              <a:r>
                <a:rPr lang="en-US" sz="1200" kern="0" dirty="0">
                  <a:solidFill>
                    <a:sysClr val="windowText" lastClr="000000"/>
                  </a:solidFill>
                  <a:latin typeface="Segoe UI Light" panose="020B0502040204020203" pitchFamily="34" charset="0"/>
                  <a:cs typeface="Segoe UI Light" panose="020B0502040204020203" pitchFamily="34" charset="0"/>
                </a:rPr>
                <a:t>1</a:t>
              </a:r>
            </a:p>
          </p:txBody>
        </p:sp>
        <p:sp>
          <p:nvSpPr>
            <p:cNvPr id="67" name="Rectangle 66"/>
            <p:cNvSpPr/>
            <p:nvPr/>
          </p:nvSpPr>
          <p:spPr>
            <a:xfrm>
              <a:off x="2360246" y="3124200"/>
              <a:ext cx="312580"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777101">
                <a:defRPr/>
              </a:pPr>
              <a:endParaRPr lang="en-US" sz="1200" kern="0" dirty="0">
                <a:solidFill>
                  <a:sysClr val="windowText" lastClr="000000"/>
                </a:solidFill>
                <a:latin typeface="Segoe UI Light" panose="020B0502040204020203" pitchFamily="34" charset="0"/>
                <a:cs typeface="Segoe UI Light" panose="020B0502040204020203" pitchFamily="34" charset="0"/>
              </a:endParaRPr>
            </a:p>
          </p:txBody>
        </p:sp>
      </p:grpSp>
      <p:cxnSp>
        <p:nvCxnSpPr>
          <p:cNvPr id="68" name="Straight Arrow Connector 67"/>
          <p:cNvCxnSpPr>
            <a:stCxn id="51" idx="2"/>
            <a:endCxn id="65" idx="0"/>
          </p:cNvCxnSpPr>
          <p:nvPr/>
        </p:nvCxnSpPr>
        <p:spPr>
          <a:xfrm>
            <a:off x="2543145" y="5167450"/>
            <a:ext cx="425320" cy="596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100"/>
          <p:cNvGrpSpPr/>
          <p:nvPr/>
        </p:nvGrpSpPr>
        <p:grpSpPr>
          <a:xfrm>
            <a:off x="4750921" y="5764054"/>
            <a:ext cx="2117895" cy="285741"/>
            <a:chOff x="1676400" y="3124200"/>
            <a:chExt cx="1544068" cy="228600"/>
          </a:xfrm>
        </p:grpSpPr>
        <p:sp>
          <p:nvSpPr>
            <p:cNvPr id="70" name="Rectangle 69"/>
            <p:cNvSpPr/>
            <p:nvPr/>
          </p:nvSpPr>
          <p:spPr>
            <a:xfrm>
              <a:off x="1676400" y="3124200"/>
              <a:ext cx="683846"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777101">
                <a:defRPr/>
              </a:pPr>
              <a:r>
                <a:rPr lang="en-US" sz="1200" kern="0" dirty="0">
                  <a:solidFill>
                    <a:sysClr val="windowText" lastClr="000000"/>
                  </a:solidFill>
                  <a:latin typeface="Segoe UI Light" panose="020B0502040204020203" pitchFamily="34" charset="0"/>
                  <a:cs typeface="Segoe UI Light" panose="020B0502040204020203" pitchFamily="34" charset="0"/>
                </a:rPr>
                <a:t>50, 300</a:t>
              </a:r>
            </a:p>
          </p:txBody>
        </p:sp>
        <p:sp>
          <p:nvSpPr>
            <p:cNvPr id="71" name="Rectangle 70"/>
            <p:cNvSpPr/>
            <p:nvPr/>
          </p:nvSpPr>
          <p:spPr>
            <a:xfrm>
              <a:off x="2673391" y="3124200"/>
              <a:ext cx="547077"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777101">
                <a:defRPr/>
              </a:pPr>
              <a:r>
                <a:rPr lang="en-US" sz="1200" kern="0" dirty="0">
                  <a:solidFill>
                    <a:sysClr val="windowText" lastClr="000000"/>
                  </a:solidFill>
                  <a:latin typeface="Segoe UI Light" panose="020B0502040204020203" pitchFamily="34" charset="0"/>
                  <a:cs typeface="Segoe UI Light" panose="020B0502040204020203" pitchFamily="34" charset="0"/>
                </a:rPr>
                <a:t>2</a:t>
              </a:r>
            </a:p>
          </p:txBody>
        </p:sp>
        <p:sp>
          <p:nvSpPr>
            <p:cNvPr id="72" name="Rectangle 71"/>
            <p:cNvSpPr/>
            <p:nvPr/>
          </p:nvSpPr>
          <p:spPr>
            <a:xfrm>
              <a:off x="2360246" y="3124200"/>
              <a:ext cx="312580" cy="228600"/>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777101">
                <a:defRPr/>
              </a:pPr>
              <a:endParaRPr lang="en-US" sz="1200" kern="0" dirty="0">
                <a:solidFill>
                  <a:sysClr val="windowText" lastClr="000000"/>
                </a:solidFill>
                <a:latin typeface="Segoe UI Light" panose="020B0502040204020203" pitchFamily="34" charset="0"/>
                <a:cs typeface="Segoe UI Light" panose="020B0502040204020203" pitchFamily="34" charset="0"/>
              </a:endParaRPr>
            </a:p>
          </p:txBody>
        </p:sp>
      </p:grpSp>
      <p:cxnSp>
        <p:nvCxnSpPr>
          <p:cNvPr id="73" name="Straight Arrow Connector 72"/>
          <p:cNvCxnSpPr>
            <a:stCxn id="52" idx="2"/>
            <a:endCxn id="70" idx="0"/>
          </p:cNvCxnSpPr>
          <p:nvPr/>
        </p:nvCxnSpPr>
        <p:spPr>
          <a:xfrm>
            <a:off x="2878902" y="5167450"/>
            <a:ext cx="2341012" cy="596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178981" y="2392787"/>
            <a:ext cx="590226" cy="338554"/>
          </a:xfrm>
          <a:prstGeom prst="rect">
            <a:avLst/>
          </a:prstGeom>
          <a:noFill/>
        </p:spPr>
        <p:txBody>
          <a:bodyPr wrap="none" rtlCol="0">
            <a:spAutoFit/>
          </a:bodyPr>
          <a:lstStyle/>
          <a:p>
            <a:r>
              <a:rPr lang="en-US" sz="1600" b="1" dirty="0">
                <a:solidFill>
                  <a:prstClr val="black"/>
                </a:solidFill>
                <a:latin typeface="Segoe UI Light" panose="020B0502040204020203" pitchFamily="34" charset="0"/>
                <a:cs typeface="Segoe UI Light" panose="020B0502040204020203" pitchFamily="34" charset="0"/>
              </a:rPr>
              <a:t>Root</a:t>
            </a:r>
          </a:p>
        </p:txBody>
      </p:sp>
      <p:sp>
        <p:nvSpPr>
          <p:cNvPr id="75" name="TextBox 74"/>
          <p:cNvSpPr txBox="1"/>
          <p:nvPr/>
        </p:nvSpPr>
        <p:spPr>
          <a:xfrm>
            <a:off x="7891596" y="3652372"/>
            <a:ext cx="1513556" cy="338554"/>
          </a:xfrm>
          <a:prstGeom prst="rect">
            <a:avLst/>
          </a:prstGeom>
          <a:noFill/>
        </p:spPr>
        <p:txBody>
          <a:bodyPr wrap="none" rtlCol="0">
            <a:spAutoFit/>
          </a:bodyPr>
          <a:lstStyle/>
          <a:p>
            <a:r>
              <a:rPr lang="en-US" sz="1600" b="1" dirty="0">
                <a:solidFill>
                  <a:prstClr val="black"/>
                </a:solidFill>
                <a:latin typeface="Segoe UI Light" panose="020B0502040204020203" pitchFamily="34" charset="0"/>
                <a:cs typeface="Segoe UI Light" panose="020B0502040204020203" pitchFamily="34" charset="0"/>
              </a:rPr>
              <a:t>Non-leaf pages</a:t>
            </a:r>
          </a:p>
        </p:txBody>
      </p:sp>
      <p:sp>
        <p:nvSpPr>
          <p:cNvPr id="76" name="TextBox 75"/>
          <p:cNvSpPr txBox="1"/>
          <p:nvPr/>
        </p:nvSpPr>
        <p:spPr>
          <a:xfrm>
            <a:off x="9445678" y="4801881"/>
            <a:ext cx="1112805" cy="338554"/>
          </a:xfrm>
          <a:prstGeom prst="rect">
            <a:avLst/>
          </a:prstGeom>
          <a:noFill/>
        </p:spPr>
        <p:txBody>
          <a:bodyPr wrap="none" rtlCol="0">
            <a:spAutoFit/>
          </a:bodyPr>
          <a:lstStyle/>
          <a:p>
            <a:r>
              <a:rPr lang="en-US" sz="1600" b="1" dirty="0">
                <a:solidFill>
                  <a:prstClr val="black"/>
                </a:solidFill>
                <a:latin typeface="Segoe UI Light" panose="020B0502040204020203" pitchFamily="34" charset="0"/>
                <a:cs typeface="Segoe UI Light" panose="020B0502040204020203" pitchFamily="34" charset="0"/>
              </a:rPr>
              <a:t>L</a:t>
            </a:r>
            <a:r>
              <a:rPr lang="en-US" sz="1600" b="1" dirty="0" smtClean="0">
                <a:solidFill>
                  <a:prstClr val="black"/>
                </a:solidFill>
                <a:latin typeface="Segoe UI Light" panose="020B0502040204020203" pitchFamily="34" charset="0"/>
                <a:cs typeface="Segoe UI Light" panose="020B0502040204020203" pitchFamily="34" charset="0"/>
              </a:rPr>
              <a:t>eaf </a:t>
            </a:r>
            <a:r>
              <a:rPr lang="en-US" sz="1600" b="1" dirty="0">
                <a:solidFill>
                  <a:prstClr val="black"/>
                </a:solidFill>
                <a:latin typeface="Segoe UI Light" panose="020B0502040204020203" pitchFamily="34" charset="0"/>
                <a:cs typeface="Segoe UI Light" panose="020B0502040204020203" pitchFamily="34" charset="0"/>
              </a:rPr>
              <a:t>pages</a:t>
            </a:r>
          </a:p>
        </p:txBody>
      </p:sp>
      <p:sp>
        <p:nvSpPr>
          <p:cNvPr id="77" name="TextBox 76"/>
          <p:cNvSpPr txBox="1"/>
          <p:nvPr/>
        </p:nvSpPr>
        <p:spPr>
          <a:xfrm>
            <a:off x="7169457" y="5753775"/>
            <a:ext cx="1039772" cy="338554"/>
          </a:xfrm>
          <a:prstGeom prst="rect">
            <a:avLst/>
          </a:prstGeom>
          <a:noFill/>
        </p:spPr>
        <p:txBody>
          <a:bodyPr wrap="none" rtlCol="0">
            <a:spAutoFit/>
          </a:bodyPr>
          <a:lstStyle/>
          <a:p>
            <a:r>
              <a:rPr lang="en-US" sz="1600" b="1" dirty="0">
                <a:solidFill>
                  <a:prstClr val="black"/>
                </a:solidFill>
                <a:latin typeface="Segoe UI Light" panose="020B0502040204020203" pitchFamily="34" charset="0"/>
                <a:cs typeface="Segoe UI Light" panose="020B0502040204020203" pitchFamily="34" charset="0"/>
              </a:rPr>
              <a:t>Data rows</a:t>
            </a:r>
          </a:p>
        </p:txBody>
      </p:sp>
      <p:sp>
        <p:nvSpPr>
          <p:cNvPr id="78" name="TextBox 77"/>
          <p:cNvSpPr txBox="1"/>
          <p:nvPr/>
        </p:nvSpPr>
        <p:spPr>
          <a:xfrm>
            <a:off x="6031908" y="2752552"/>
            <a:ext cx="979371" cy="338554"/>
          </a:xfrm>
          <a:prstGeom prst="rect">
            <a:avLst/>
          </a:prstGeom>
          <a:noFill/>
        </p:spPr>
        <p:txBody>
          <a:bodyPr wrap="none" rtlCol="0">
            <a:spAutoFit/>
          </a:bodyPr>
          <a:lstStyle/>
          <a:p>
            <a:r>
              <a:rPr lang="en-US" sz="1600" dirty="0" smtClean="0">
                <a:solidFill>
                  <a:prstClr val="black"/>
                </a:solidFill>
                <a:latin typeface="Segoe UI Light" panose="020B0502040204020203" pitchFamily="34" charset="0"/>
                <a:cs typeface="Segoe UI Light" panose="020B0502040204020203" pitchFamily="34" charset="0"/>
              </a:rPr>
              <a:t>PageID-0</a:t>
            </a:r>
            <a:endParaRPr lang="en-US" sz="1600" dirty="0">
              <a:solidFill>
                <a:prstClr val="black"/>
              </a:solidFill>
              <a:latin typeface="Segoe UI Light" panose="020B0502040204020203" pitchFamily="34" charset="0"/>
              <a:cs typeface="Segoe UI Light" panose="020B0502040204020203" pitchFamily="34" charset="0"/>
            </a:endParaRPr>
          </a:p>
        </p:txBody>
      </p:sp>
      <p:sp>
        <p:nvSpPr>
          <p:cNvPr id="79" name="TextBox 78"/>
          <p:cNvSpPr txBox="1"/>
          <p:nvPr/>
        </p:nvSpPr>
        <p:spPr>
          <a:xfrm>
            <a:off x="3303466" y="3130329"/>
            <a:ext cx="979371" cy="338554"/>
          </a:xfrm>
          <a:prstGeom prst="rect">
            <a:avLst/>
          </a:prstGeom>
          <a:noFill/>
        </p:spPr>
        <p:txBody>
          <a:bodyPr wrap="none" rtlCol="0">
            <a:spAutoFit/>
          </a:bodyPr>
          <a:lstStyle/>
          <a:p>
            <a:r>
              <a:rPr lang="en-US" sz="1600" dirty="0">
                <a:solidFill>
                  <a:prstClr val="black"/>
                </a:solidFill>
                <a:latin typeface="Segoe UI Light" panose="020B0502040204020203" pitchFamily="34" charset="0"/>
                <a:cs typeface="Segoe UI Light" panose="020B0502040204020203" pitchFamily="34" charset="0"/>
              </a:rPr>
              <a:t>PageID-3</a:t>
            </a:r>
          </a:p>
        </p:txBody>
      </p:sp>
      <p:cxnSp>
        <p:nvCxnSpPr>
          <p:cNvPr id="80" name="Straight Arrow Connector 79"/>
          <p:cNvCxnSpPr>
            <a:stCxn id="24" idx="3"/>
          </p:cNvCxnSpPr>
          <p:nvPr/>
        </p:nvCxnSpPr>
        <p:spPr>
          <a:xfrm>
            <a:off x="2036207" y="2320533"/>
            <a:ext cx="2710564" cy="4002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6" idx="3"/>
          </p:cNvCxnSpPr>
          <p:nvPr/>
        </p:nvCxnSpPr>
        <p:spPr>
          <a:xfrm>
            <a:off x="2036207" y="3111874"/>
            <a:ext cx="1279437" cy="4513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 idx="3"/>
            <a:endCxn id="13" idx="1"/>
          </p:cNvCxnSpPr>
          <p:nvPr/>
        </p:nvCxnSpPr>
        <p:spPr>
          <a:xfrm>
            <a:off x="4563687" y="3797210"/>
            <a:ext cx="323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3" idx="3"/>
            <a:endCxn id="18" idx="1"/>
          </p:cNvCxnSpPr>
          <p:nvPr/>
        </p:nvCxnSpPr>
        <p:spPr>
          <a:xfrm>
            <a:off x="6275733" y="3797210"/>
            <a:ext cx="260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0" idx="3"/>
            <a:endCxn id="54" idx="1"/>
          </p:cNvCxnSpPr>
          <p:nvPr/>
        </p:nvCxnSpPr>
        <p:spPr>
          <a:xfrm>
            <a:off x="3597363" y="4933450"/>
            <a:ext cx="525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938497" y="6071651"/>
            <a:ext cx="654048" cy="338554"/>
          </a:xfrm>
          <a:prstGeom prst="rect">
            <a:avLst/>
          </a:prstGeom>
          <a:noFill/>
        </p:spPr>
        <p:txBody>
          <a:bodyPr wrap="square" rtlCol="0">
            <a:spAutoFit/>
          </a:bodyPr>
          <a:lstStyle/>
          <a:p>
            <a:r>
              <a:rPr lang="en-US" sz="1600" dirty="0">
                <a:solidFill>
                  <a:prstClr val="black"/>
                </a:solidFill>
                <a:latin typeface="Segoe UI Light" panose="020B0502040204020203" pitchFamily="34" charset="0"/>
                <a:cs typeface="Segoe UI Light" panose="020B0502040204020203" pitchFamily="34" charset="0"/>
              </a:rPr>
              <a:t>Key</a:t>
            </a:r>
          </a:p>
        </p:txBody>
      </p:sp>
      <p:sp>
        <p:nvSpPr>
          <p:cNvPr id="87" name="TextBox 86"/>
          <p:cNvSpPr txBox="1"/>
          <p:nvPr/>
        </p:nvSpPr>
        <p:spPr>
          <a:xfrm>
            <a:off x="6184864" y="6068118"/>
            <a:ext cx="485133" cy="338554"/>
          </a:xfrm>
          <a:prstGeom prst="rect">
            <a:avLst/>
          </a:prstGeom>
          <a:noFill/>
        </p:spPr>
        <p:txBody>
          <a:bodyPr wrap="none" rtlCol="0">
            <a:spAutoFit/>
          </a:bodyPr>
          <a:lstStyle/>
          <a:p>
            <a:r>
              <a:rPr lang="en-US" sz="1600" dirty="0">
                <a:solidFill>
                  <a:prstClr val="black"/>
                </a:solidFill>
                <a:latin typeface="Segoe UI Light" panose="020B0502040204020203" pitchFamily="34" charset="0"/>
                <a:cs typeface="Segoe UI Light" panose="020B0502040204020203" pitchFamily="34" charset="0"/>
              </a:rPr>
              <a:t>Key</a:t>
            </a:r>
          </a:p>
        </p:txBody>
      </p:sp>
      <p:sp>
        <p:nvSpPr>
          <p:cNvPr id="88" name="TextBox 87"/>
          <p:cNvSpPr txBox="1"/>
          <p:nvPr/>
        </p:nvSpPr>
        <p:spPr>
          <a:xfrm>
            <a:off x="3000651" y="2118470"/>
            <a:ext cx="932327" cy="369332"/>
          </a:xfrm>
          <a:prstGeom prst="rect">
            <a:avLst/>
          </a:prstGeom>
          <a:noFill/>
        </p:spPr>
        <p:txBody>
          <a:bodyPr wrap="square" rtlCol="0">
            <a:spAutoFit/>
          </a:bodyPr>
          <a:lstStyle/>
          <a:p>
            <a:r>
              <a:rPr lang="en-US" dirty="0" smtClean="0">
                <a:solidFill>
                  <a:schemeClr val="bg1"/>
                </a:solidFill>
                <a:latin typeface="Segoe UI Light" panose="020B0502040204020203" pitchFamily="34" charset="0"/>
                <a:cs typeface="Segoe UI Light" panose="020B0502040204020203" pitchFamily="34" charset="0"/>
              </a:rPr>
              <a:t>Physical</a:t>
            </a:r>
            <a:endParaRPr lang="en-US" dirty="0">
              <a:solidFill>
                <a:schemeClr val="bg1"/>
              </a:solidFill>
              <a:latin typeface="Segoe UI Light" panose="020B0502040204020203" pitchFamily="34" charset="0"/>
              <a:cs typeface="Segoe UI Light" panose="020B0502040204020203" pitchFamily="34" charset="0"/>
            </a:endParaRPr>
          </a:p>
        </p:txBody>
      </p:sp>
      <p:sp>
        <p:nvSpPr>
          <p:cNvPr id="89" name="TextBox 88"/>
          <p:cNvSpPr txBox="1"/>
          <p:nvPr/>
        </p:nvSpPr>
        <p:spPr>
          <a:xfrm flipH="1">
            <a:off x="3251696" y="4331669"/>
            <a:ext cx="1000442" cy="338554"/>
          </a:xfrm>
          <a:prstGeom prst="rect">
            <a:avLst/>
          </a:prstGeom>
          <a:noFill/>
        </p:spPr>
        <p:txBody>
          <a:bodyPr wrap="square" rtlCol="0">
            <a:spAutoFit/>
          </a:bodyPr>
          <a:lstStyle/>
          <a:p>
            <a:r>
              <a:rPr lang="en-US" sz="1600" dirty="0" smtClean="0">
                <a:solidFill>
                  <a:schemeClr val="bg1"/>
                </a:solidFill>
                <a:latin typeface="Segoe UI Light" panose="020B0502040204020203" pitchFamily="34" charset="0"/>
                <a:cs typeface="Segoe UI Light" panose="020B0502040204020203" pitchFamily="34" charset="0"/>
              </a:rPr>
              <a:t>Logical</a:t>
            </a:r>
            <a:endParaRPr lang="en-US" sz="1600" dirty="0">
              <a:solidFill>
                <a:schemeClr val="bg1"/>
              </a:solidFill>
              <a:latin typeface="Segoe UI Light" panose="020B0502040204020203" pitchFamily="34" charset="0"/>
              <a:cs typeface="Segoe UI Light" panose="020B0502040204020203" pitchFamily="34" charset="0"/>
            </a:endParaRPr>
          </a:p>
        </p:txBody>
      </p:sp>
      <p:cxnSp>
        <p:nvCxnSpPr>
          <p:cNvPr id="90" name="Straight Arrow Connector 89"/>
          <p:cNvCxnSpPr>
            <a:stCxn id="11" idx="2"/>
            <a:endCxn id="55" idx="0"/>
          </p:cNvCxnSpPr>
          <p:nvPr/>
        </p:nvCxnSpPr>
        <p:spPr>
          <a:xfrm>
            <a:off x="3845819" y="4031210"/>
            <a:ext cx="460730" cy="668240"/>
          </a:xfrm>
          <a:prstGeom prst="straightConnector1">
            <a:avLst/>
          </a:prstGeom>
          <a:ln w="15875">
            <a:headEnd w="lg" len="lg"/>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640461" y="3205338"/>
            <a:ext cx="979371" cy="338554"/>
          </a:xfrm>
          <a:prstGeom prst="rect">
            <a:avLst/>
          </a:prstGeom>
          <a:noFill/>
        </p:spPr>
        <p:txBody>
          <a:bodyPr wrap="none" rtlCol="0">
            <a:spAutoFit/>
          </a:bodyPr>
          <a:lstStyle/>
          <a:p>
            <a:r>
              <a:rPr lang="en-US" sz="1600" dirty="0" smtClean="0">
                <a:solidFill>
                  <a:prstClr val="black"/>
                </a:solidFill>
                <a:latin typeface="Segoe UI Light" panose="020B0502040204020203" pitchFamily="34" charset="0"/>
                <a:cs typeface="Segoe UI Light" panose="020B0502040204020203" pitchFamily="34" charset="0"/>
              </a:rPr>
              <a:t>PageID-5</a:t>
            </a:r>
            <a:endParaRPr lang="en-US" sz="1600" dirty="0">
              <a:solidFill>
                <a:prstClr val="black"/>
              </a:solidFill>
              <a:latin typeface="Segoe UI Light" panose="020B0502040204020203" pitchFamily="34" charset="0"/>
              <a:cs typeface="Segoe UI Light" panose="020B0502040204020203" pitchFamily="34" charset="0"/>
            </a:endParaRPr>
          </a:p>
        </p:txBody>
      </p:sp>
      <p:sp>
        <p:nvSpPr>
          <p:cNvPr id="95" name="TextBox 94"/>
          <p:cNvSpPr txBox="1"/>
          <p:nvPr/>
        </p:nvSpPr>
        <p:spPr>
          <a:xfrm>
            <a:off x="8249245" y="4386677"/>
            <a:ext cx="978986" cy="300082"/>
          </a:xfrm>
          <a:prstGeom prst="rect">
            <a:avLst/>
          </a:prstGeom>
          <a:noFill/>
        </p:spPr>
        <p:txBody>
          <a:bodyPr wrap="none" rtlCol="0">
            <a:spAutoFit/>
          </a:bodyPr>
          <a:lstStyle/>
          <a:p>
            <a:r>
              <a:rPr lang="en-US" sz="1350" dirty="0" smtClean="0">
                <a:solidFill>
                  <a:prstClr val="black"/>
                </a:solidFill>
              </a:rPr>
              <a:t>PageID-15</a:t>
            </a:r>
            <a:endParaRPr lang="en-US" sz="1350" dirty="0">
              <a:solidFill>
                <a:prstClr val="black"/>
              </a:solidFill>
            </a:endParaRPr>
          </a:p>
        </p:txBody>
      </p:sp>
      <p:sp>
        <p:nvSpPr>
          <p:cNvPr id="97" name="Rectangle 96"/>
          <p:cNvSpPr/>
          <p:nvPr/>
        </p:nvSpPr>
        <p:spPr>
          <a:xfrm>
            <a:off x="2534353" y="6387062"/>
            <a:ext cx="873994" cy="28531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777101">
              <a:defRPr/>
            </a:pPr>
            <a:r>
              <a:rPr lang="en-US" sz="1200" kern="0" dirty="0" smtClean="0">
                <a:solidFill>
                  <a:sysClr val="windowText" lastClr="000000"/>
                </a:solidFill>
                <a:latin typeface="Segoe UI Light" panose="020B0502040204020203" pitchFamily="34" charset="0"/>
                <a:cs typeface="Segoe UI Light" panose="020B0502040204020203" pitchFamily="34" charset="0"/>
              </a:rPr>
              <a:t>100</a:t>
            </a:r>
            <a:r>
              <a:rPr lang="en-US" sz="1200" kern="0" dirty="0">
                <a:solidFill>
                  <a:sysClr val="windowText" lastClr="000000"/>
                </a:solidFill>
                <a:latin typeface="Segoe UI Light" panose="020B0502040204020203" pitchFamily="34" charset="0"/>
                <a:cs typeface="Segoe UI Light" panose="020B0502040204020203" pitchFamily="34" charset="0"/>
              </a:rPr>
              <a:t>, </a:t>
            </a:r>
            <a:r>
              <a:rPr lang="en-US" sz="1200" kern="0" dirty="0" smtClean="0">
                <a:solidFill>
                  <a:sysClr val="windowText" lastClr="000000"/>
                </a:solidFill>
                <a:latin typeface="Segoe UI Light" panose="020B0502040204020203" pitchFamily="34" charset="0"/>
                <a:cs typeface="Segoe UI Light" panose="020B0502040204020203" pitchFamily="34" charset="0"/>
              </a:rPr>
              <a:t>200</a:t>
            </a:r>
            <a:endParaRPr lang="en-US" sz="1200" kern="0" dirty="0">
              <a:solidFill>
                <a:sysClr val="windowText" lastClr="000000"/>
              </a:solidFill>
              <a:latin typeface="Segoe UI Light" panose="020B0502040204020203" pitchFamily="34" charset="0"/>
              <a:cs typeface="Segoe UI Light" panose="020B0502040204020203" pitchFamily="34" charset="0"/>
            </a:endParaRPr>
          </a:p>
        </p:txBody>
      </p:sp>
      <p:sp>
        <p:nvSpPr>
          <p:cNvPr id="98" name="Rectangle 97"/>
          <p:cNvSpPr/>
          <p:nvPr/>
        </p:nvSpPr>
        <p:spPr>
          <a:xfrm>
            <a:off x="3808564" y="6387062"/>
            <a:ext cx="699196" cy="28531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777101">
              <a:defRPr/>
            </a:pPr>
            <a:r>
              <a:rPr lang="en-US" sz="1200" kern="0" dirty="0">
                <a:solidFill>
                  <a:sysClr val="windowText" lastClr="000000"/>
                </a:solidFill>
                <a:latin typeface="Segoe UI Light" panose="020B0502040204020203" pitchFamily="34" charset="0"/>
                <a:cs typeface="Segoe UI Light" panose="020B0502040204020203" pitchFamily="34" charset="0"/>
              </a:rPr>
              <a:t>1</a:t>
            </a:r>
          </a:p>
        </p:txBody>
      </p:sp>
      <p:sp>
        <p:nvSpPr>
          <p:cNvPr id="99" name="Rectangle 98"/>
          <p:cNvSpPr/>
          <p:nvPr/>
        </p:nvSpPr>
        <p:spPr>
          <a:xfrm>
            <a:off x="3408347" y="6387062"/>
            <a:ext cx="399495" cy="285312"/>
          </a:xfrm>
          <a:prstGeom prst="rect">
            <a:avLst/>
          </a:prstGeom>
          <a:solidFill>
            <a:schemeClr val="accent6">
              <a:lumMod val="20000"/>
              <a:lumOff val="80000"/>
            </a:schemeClr>
          </a:solidFill>
          <a:ln w="25400" cap="flat" cmpd="sng" algn="ctr">
            <a:solidFill>
              <a:sysClr val="windowText" lastClr="000000">
                <a:lumMod val="50000"/>
                <a:lumOff val="50000"/>
              </a:sysClr>
            </a:solidFill>
            <a:prstDash val="solid"/>
          </a:ln>
          <a:effectLst/>
        </p:spPr>
        <p:txBody>
          <a:bodyPr lIns="0" rIns="0" rtlCol="0" anchor="ctr"/>
          <a:lstStyle/>
          <a:p>
            <a:pPr algn="ctr" defTabSz="777101">
              <a:defRPr/>
            </a:pPr>
            <a:endParaRPr lang="en-US" sz="1200" kern="0" dirty="0">
              <a:solidFill>
                <a:sysClr val="windowText" lastClr="000000"/>
              </a:solidFill>
              <a:latin typeface="Segoe UI Light" panose="020B0502040204020203" pitchFamily="34" charset="0"/>
              <a:cs typeface="Segoe UI Light" panose="020B0502040204020203" pitchFamily="34" charset="0"/>
            </a:endParaRPr>
          </a:p>
        </p:txBody>
      </p:sp>
      <p:cxnSp>
        <p:nvCxnSpPr>
          <p:cNvPr id="100" name="Straight Arrow Connector 99"/>
          <p:cNvCxnSpPr>
            <a:stCxn id="67" idx="2"/>
            <a:endCxn id="99" idx="0"/>
          </p:cNvCxnSpPr>
          <p:nvPr/>
        </p:nvCxnSpPr>
        <p:spPr>
          <a:xfrm>
            <a:off x="3605210" y="6049366"/>
            <a:ext cx="2885" cy="337696"/>
          </a:xfrm>
          <a:prstGeom prst="straightConnector1">
            <a:avLst/>
          </a:prstGeom>
          <a:ln w="15875">
            <a:headEnd w="lg" len="lg"/>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078883" y="4324173"/>
            <a:ext cx="886012" cy="300082"/>
          </a:xfrm>
          <a:prstGeom prst="rect">
            <a:avLst/>
          </a:prstGeom>
          <a:noFill/>
        </p:spPr>
        <p:txBody>
          <a:bodyPr wrap="none" rtlCol="0">
            <a:spAutoFit/>
          </a:bodyPr>
          <a:lstStyle/>
          <a:p>
            <a:r>
              <a:rPr lang="en-US" sz="1350" dirty="0" smtClean="0">
                <a:solidFill>
                  <a:prstClr val="black"/>
                </a:solidFill>
              </a:rPr>
              <a:t>PageID-6</a:t>
            </a:r>
            <a:endParaRPr lang="en-US" sz="1350" dirty="0">
              <a:solidFill>
                <a:prstClr val="black"/>
              </a:solidFill>
            </a:endParaRPr>
          </a:p>
        </p:txBody>
      </p:sp>
    </p:spTree>
    <p:extLst>
      <p:ext uri="{BB962C8B-B14F-4D97-AF65-F5344CB8AC3E}">
        <p14:creationId xmlns:p14="http://schemas.microsoft.com/office/powerpoint/2010/main" val="403261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In-Memory OLTP Structures summary</a:t>
            </a:r>
            <a:endParaRPr lang="en-US" dirty="0"/>
          </a:p>
        </p:txBody>
      </p:sp>
      <p:sp>
        <p:nvSpPr>
          <p:cNvPr id="3" name="Content Placeholder 2"/>
          <p:cNvSpPr>
            <a:spLocks noGrp="1"/>
          </p:cNvSpPr>
          <p:nvPr>
            <p:ph sz="quarter" idx="13"/>
          </p:nvPr>
        </p:nvSpPr>
        <p:spPr>
          <a:xfrm>
            <a:off x="355600" y="1143000"/>
            <a:ext cx="11176000" cy="4953000"/>
          </a:xfrm>
        </p:spPr>
        <p:txBody>
          <a:bodyPr>
            <a:normAutofit lnSpcReduction="10000"/>
          </a:bodyPr>
          <a:lstStyle/>
          <a:p>
            <a:r>
              <a:rPr lang="en-US" dirty="0" smtClean="0"/>
              <a:t>Rows</a:t>
            </a:r>
          </a:p>
          <a:p>
            <a:pPr marL="342900" indent="-342900">
              <a:buFont typeface="Arial" panose="020B0604020202020204" pitchFamily="34" charset="0"/>
              <a:buChar char="•"/>
            </a:pPr>
            <a:r>
              <a:rPr lang="en-US" dirty="0" smtClean="0"/>
              <a:t>Row structure is optimized for memory access</a:t>
            </a:r>
          </a:p>
          <a:p>
            <a:pPr marL="342900" indent="-342900">
              <a:buFont typeface="Arial" panose="020B0604020202020204" pitchFamily="34" charset="0"/>
              <a:buChar char="•"/>
            </a:pPr>
            <a:r>
              <a:rPr lang="en-US" dirty="0" smtClean="0"/>
              <a:t>There are no Pages</a:t>
            </a:r>
          </a:p>
          <a:p>
            <a:pPr marL="342900" indent="-342900">
              <a:buFont typeface="Arial" panose="020B0604020202020204" pitchFamily="34" charset="0"/>
              <a:buChar char="•"/>
            </a:pPr>
            <a:r>
              <a:rPr lang="en-US" dirty="0" smtClean="0"/>
              <a:t>Rows are versioned and there are no in-place updates</a:t>
            </a:r>
          </a:p>
          <a:p>
            <a:pPr marL="342900" indent="-342900">
              <a:buFont typeface="Arial" panose="020B0604020202020204" pitchFamily="34" charset="0"/>
              <a:buChar char="•"/>
            </a:pPr>
            <a:r>
              <a:rPr lang="en-US" dirty="0" smtClean="0"/>
              <a:t>Fully durable by default (but they don’t have to be)</a:t>
            </a:r>
          </a:p>
          <a:p>
            <a:pPr marL="342900" indent="-342900">
              <a:buFont typeface="Arial" panose="020B0604020202020204" pitchFamily="34" charset="0"/>
              <a:buChar char="•"/>
            </a:pPr>
            <a:endParaRPr lang="en-US" dirty="0"/>
          </a:p>
          <a:p>
            <a:r>
              <a:rPr lang="en-US" dirty="0" smtClean="0"/>
              <a:t>Indexes</a:t>
            </a:r>
          </a:p>
          <a:p>
            <a:pPr marL="342900" indent="-342900">
              <a:buFont typeface="Arial" panose="020B0604020202020204" pitchFamily="34" charset="0"/>
              <a:buChar char="•"/>
            </a:pPr>
            <a:r>
              <a:rPr lang="en-US" dirty="0" smtClean="0"/>
              <a:t>There is no clustered index, only non-clustered indexes</a:t>
            </a:r>
          </a:p>
          <a:p>
            <a:pPr marL="342900" indent="-342900">
              <a:buFont typeface="Arial" panose="020B0604020202020204" pitchFamily="34" charset="0"/>
              <a:buChar char="•"/>
            </a:pPr>
            <a:r>
              <a:rPr lang="en-US" dirty="0" smtClean="0"/>
              <a:t>Indexes point to rows, access to rows is via an index</a:t>
            </a:r>
          </a:p>
          <a:p>
            <a:pPr marL="342900" indent="-342900">
              <a:buFont typeface="Arial" panose="020B0604020202020204" pitchFamily="34" charset="0"/>
              <a:buChar char="•"/>
            </a:pPr>
            <a:r>
              <a:rPr lang="en-US" dirty="0" smtClean="0"/>
              <a:t>Indexes do not exist on disk, only in memory, recreated during recovery</a:t>
            </a:r>
          </a:p>
          <a:p>
            <a:pPr marL="342900" indent="-342900">
              <a:buFont typeface="Arial" panose="020B0604020202020204" pitchFamily="34" charset="0"/>
              <a:buChar char="•"/>
            </a:pPr>
            <a:r>
              <a:rPr lang="en-US" dirty="0" smtClean="0"/>
              <a:t>Hash indexes for point lookups</a:t>
            </a:r>
          </a:p>
          <a:p>
            <a:pPr marL="342900" indent="-342900">
              <a:buFont typeface="Arial" panose="020B0604020202020204" pitchFamily="34" charset="0"/>
              <a:buChar char="•"/>
            </a:pPr>
            <a:r>
              <a:rPr lang="en-US" dirty="0" smtClean="0"/>
              <a:t>Range indexes for ordered scans and Range Scans</a:t>
            </a:r>
          </a:p>
          <a:p>
            <a:pPr marL="342900" lvl="1" indent="-342900">
              <a:buFont typeface="Arial" panose="020B0604020202020204" pitchFamily="34" charset="0"/>
              <a:buChar char="•"/>
            </a:pPr>
            <a:r>
              <a:rPr lang="en-US" dirty="0" smtClean="0"/>
              <a:t> </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22</a:t>
            </a:fld>
            <a:endParaRPr lang="en-US"/>
          </a:p>
        </p:txBody>
      </p:sp>
    </p:spTree>
    <p:extLst>
      <p:ext uri="{BB962C8B-B14F-4D97-AF65-F5344CB8AC3E}">
        <p14:creationId xmlns:p14="http://schemas.microsoft.com/office/powerpoint/2010/main" val="239069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Issues?</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23</a:t>
            </a:fld>
            <a:endParaRPr lang="en-US"/>
          </a:p>
        </p:txBody>
      </p:sp>
      <p:sp>
        <p:nvSpPr>
          <p:cNvPr id="5" name="Rectangle 4"/>
          <p:cNvSpPr/>
          <p:nvPr/>
        </p:nvSpPr>
        <p:spPr bwMode="auto">
          <a:xfrm>
            <a:off x="662835" y="4495800"/>
            <a:ext cx="1905000" cy="175260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solidFill>
              </a:rPr>
              <a:t>Buffer Pool</a:t>
            </a:r>
            <a:endParaRPr lang="en-US" sz="2000" dirty="0">
              <a:solidFill>
                <a:schemeClr val="tx1"/>
              </a:solidFill>
            </a:endParaRPr>
          </a:p>
        </p:txBody>
      </p:sp>
      <p:sp>
        <p:nvSpPr>
          <p:cNvPr id="6" name="Rectangle 5"/>
          <p:cNvSpPr/>
          <p:nvPr/>
        </p:nvSpPr>
        <p:spPr bwMode="auto">
          <a:xfrm>
            <a:off x="667841" y="2287587"/>
            <a:ext cx="1899994" cy="1446213"/>
          </a:xfrm>
          <a:prstGeom prst="rect">
            <a:avLst/>
          </a:prstGeom>
          <a:solidFill>
            <a:srgbClr val="FF993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rgbClr val="505050"/>
                </a:solidFill>
              </a:rPr>
              <a:t>Memory Optimized Tables</a:t>
            </a:r>
            <a:endParaRPr lang="en-US" sz="2000" dirty="0">
              <a:solidFill>
                <a:srgbClr val="505050"/>
              </a:solidFill>
            </a:endParaRPr>
          </a:p>
        </p:txBody>
      </p:sp>
      <p:sp>
        <p:nvSpPr>
          <p:cNvPr id="7" name="Rectangle 6"/>
          <p:cNvSpPr/>
          <p:nvPr/>
        </p:nvSpPr>
        <p:spPr bwMode="auto">
          <a:xfrm>
            <a:off x="662835" y="3733800"/>
            <a:ext cx="1905000" cy="76200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solidFill>
              </a:rPr>
              <a:t>Memory Internal Structures</a:t>
            </a:r>
            <a:endParaRPr lang="en-US" sz="2000" dirty="0">
              <a:solidFill>
                <a:schemeClr val="tx1"/>
              </a:solidFill>
            </a:endParaRPr>
          </a:p>
        </p:txBody>
      </p:sp>
      <p:sp>
        <p:nvSpPr>
          <p:cNvPr id="8" name="Rectangle 7"/>
          <p:cNvSpPr/>
          <p:nvPr/>
        </p:nvSpPr>
        <p:spPr bwMode="auto">
          <a:xfrm>
            <a:off x="662835" y="1676400"/>
            <a:ext cx="1905000" cy="609600"/>
          </a:xfrm>
          <a:prstGeom prst="rect">
            <a:avLst/>
          </a:prstGeom>
          <a:solidFill>
            <a:schemeClr val="accent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rgbClr val="505050"/>
                </a:solidFill>
              </a:rPr>
              <a:t>Available Memory</a:t>
            </a:r>
            <a:endParaRPr lang="en-US" sz="2000" dirty="0">
              <a:solidFill>
                <a:srgbClr val="505050"/>
              </a:solidFill>
            </a:endParaRPr>
          </a:p>
        </p:txBody>
      </p:sp>
      <p:sp>
        <p:nvSpPr>
          <p:cNvPr id="9" name="TextBox 14"/>
          <p:cNvSpPr txBox="1"/>
          <p:nvPr/>
        </p:nvSpPr>
        <p:spPr>
          <a:xfrm rot="16200000">
            <a:off x="-1269267" y="3612233"/>
            <a:ext cx="3120470" cy="627864"/>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2400" dirty="0" smtClean="0">
                <a:solidFill>
                  <a:schemeClr val="bg1">
                    <a:lumMod val="85000"/>
                    <a:lumOff val="15000"/>
                  </a:schemeClr>
                </a:solidFill>
              </a:rPr>
              <a:t>Max Server Memory</a:t>
            </a:r>
          </a:p>
        </p:txBody>
      </p:sp>
      <p:cxnSp>
        <p:nvCxnSpPr>
          <p:cNvPr id="10" name="Straight Connector 9"/>
          <p:cNvCxnSpPr/>
          <p:nvPr/>
        </p:nvCxnSpPr>
        <p:spPr>
          <a:xfrm>
            <a:off x="129435" y="1676400"/>
            <a:ext cx="27463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435" y="6172200"/>
            <a:ext cx="27463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p:cNvCxnSpPr>
          <p:nvPr/>
        </p:nvCxnSpPr>
        <p:spPr>
          <a:xfrm flipH="1" flipV="1">
            <a:off x="281837" y="1828800"/>
            <a:ext cx="9131" cy="5371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p:cNvCxnSpPr>
          <p:nvPr/>
        </p:nvCxnSpPr>
        <p:spPr>
          <a:xfrm flipH="1">
            <a:off x="281837" y="5486400"/>
            <a:ext cx="9131" cy="4572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3506872" y="4495800"/>
            <a:ext cx="1905000" cy="175260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solidFill>
              </a:rPr>
              <a:t>Buffer Pool</a:t>
            </a:r>
            <a:endParaRPr lang="en-US" sz="2000" dirty="0">
              <a:solidFill>
                <a:schemeClr val="tx1"/>
              </a:solidFill>
            </a:endParaRPr>
          </a:p>
        </p:txBody>
      </p:sp>
      <p:sp>
        <p:nvSpPr>
          <p:cNvPr id="15" name="Rectangle 14"/>
          <p:cNvSpPr/>
          <p:nvPr/>
        </p:nvSpPr>
        <p:spPr bwMode="auto">
          <a:xfrm>
            <a:off x="3506872" y="3733800"/>
            <a:ext cx="1905000" cy="76200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solidFill>
              </a:rPr>
              <a:t>Memory Internal Structures</a:t>
            </a:r>
            <a:endParaRPr lang="en-US" sz="2000" dirty="0">
              <a:solidFill>
                <a:schemeClr val="tx1"/>
              </a:solidFill>
            </a:endParaRPr>
          </a:p>
        </p:txBody>
      </p:sp>
      <p:sp>
        <p:nvSpPr>
          <p:cNvPr id="16" name="Rectangle 15"/>
          <p:cNvSpPr/>
          <p:nvPr/>
        </p:nvSpPr>
        <p:spPr bwMode="auto">
          <a:xfrm>
            <a:off x="3511878" y="1676400"/>
            <a:ext cx="1899994" cy="2057400"/>
          </a:xfrm>
          <a:prstGeom prst="rect">
            <a:avLst/>
          </a:prstGeom>
          <a:solidFill>
            <a:srgbClr val="FF993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rgbClr val="505050"/>
                </a:solidFill>
              </a:rPr>
              <a:t>Memory Optimized Tables</a:t>
            </a:r>
            <a:endParaRPr lang="en-US" sz="2000" dirty="0">
              <a:solidFill>
                <a:srgbClr val="505050"/>
              </a:solidFill>
            </a:endParaRPr>
          </a:p>
        </p:txBody>
      </p:sp>
      <p:sp>
        <p:nvSpPr>
          <p:cNvPr id="17" name="Rectangle 16"/>
          <p:cNvSpPr/>
          <p:nvPr/>
        </p:nvSpPr>
        <p:spPr bwMode="auto">
          <a:xfrm>
            <a:off x="6244230" y="5050098"/>
            <a:ext cx="1905000" cy="118110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solidFill>
              </a:rPr>
              <a:t>Buffer Pool</a:t>
            </a:r>
            <a:endParaRPr lang="en-US" sz="2000" dirty="0">
              <a:solidFill>
                <a:schemeClr val="tx1"/>
              </a:solidFill>
            </a:endParaRPr>
          </a:p>
        </p:txBody>
      </p:sp>
      <p:sp>
        <p:nvSpPr>
          <p:cNvPr id="18" name="Rectangle 17"/>
          <p:cNvSpPr/>
          <p:nvPr/>
        </p:nvSpPr>
        <p:spPr bwMode="auto">
          <a:xfrm>
            <a:off x="6244230" y="4288098"/>
            <a:ext cx="1905000" cy="76200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solidFill>
              </a:rPr>
              <a:t>Memory Internal Structures</a:t>
            </a:r>
            <a:endParaRPr lang="en-US" sz="2000" dirty="0">
              <a:solidFill>
                <a:schemeClr val="tx1"/>
              </a:solidFill>
            </a:endParaRPr>
          </a:p>
        </p:txBody>
      </p:sp>
      <p:sp>
        <p:nvSpPr>
          <p:cNvPr id="19" name="Rectangle 18"/>
          <p:cNvSpPr/>
          <p:nvPr/>
        </p:nvSpPr>
        <p:spPr bwMode="auto">
          <a:xfrm>
            <a:off x="6249236" y="1697298"/>
            <a:ext cx="1899994" cy="2590800"/>
          </a:xfrm>
          <a:prstGeom prst="rect">
            <a:avLst/>
          </a:prstGeom>
          <a:solidFill>
            <a:srgbClr val="FF993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rgbClr val="505050"/>
                </a:solidFill>
              </a:rPr>
              <a:t>Memory Optimized Tables</a:t>
            </a:r>
            <a:endParaRPr lang="en-US" sz="2000" dirty="0">
              <a:solidFill>
                <a:srgbClr val="505050"/>
              </a:solidFill>
            </a:endParaRPr>
          </a:p>
        </p:txBody>
      </p:sp>
      <p:sp>
        <p:nvSpPr>
          <p:cNvPr id="20" name="Rectangle 19"/>
          <p:cNvSpPr/>
          <p:nvPr/>
        </p:nvSpPr>
        <p:spPr bwMode="auto">
          <a:xfrm>
            <a:off x="8986594" y="5486400"/>
            <a:ext cx="1905000" cy="72390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solidFill>
              </a:rPr>
              <a:t>Buffer Pool</a:t>
            </a:r>
            <a:endParaRPr lang="en-US" sz="2000" dirty="0">
              <a:solidFill>
                <a:schemeClr val="tx1"/>
              </a:solidFill>
            </a:endParaRPr>
          </a:p>
        </p:txBody>
      </p:sp>
      <p:sp>
        <p:nvSpPr>
          <p:cNvPr id="21" name="Rectangle 20"/>
          <p:cNvSpPr/>
          <p:nvPr/>
        </p:nvSpPr>
        <p:spPr bwMode="auto">
          <a:xfrm>
            <a:off x="8986594" y="4724400"/>
            <a:ext cx="1905000" cy="76200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chemeClr val="tx1"/>
                </a:solidFill>
              </a:rPr>
              <a:t>Memory Internal Structures</a:t>
            </a:r>
            <a:endParaRPr lang="en-US" sz="2000" dirty="0">
              <a:solidFill>
                <a:schemeClr val="tx1"/>
              </a:solidFill>
            </a:endParaRPr>
          </a:p>
        </p:txBody>
      </p:sp>
      <p:sp>
        <p:nvSpPr>
          <p:cNvPr id="22" name="Rectangle 21"/>
          <p:cNvSpPr/>
          <p:nvPr/>
        </p:nvSpPr>
        <p:spPr bwMode="auto">
          <a:xfrm>
            <a:off x="8991600" y="1676400"/>
            <a:ext cx="1899994" cy="3048000"/>
          </a:xfrm>
          <a:prstGeom prst="rect">
            <a:avLst/>
          </a:prstGeom>
          <a:solidFill>
            <a:srgbClr val="FF993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000" dirty="0" smtClean="0">
                <a:solidFill>
                  <a:srgbClr val="505050"/>
                </a:solidFill>
              </a:rPr>
              <a:t>Memory Optimized Tables</a:t>
            </a:r>
            <a:endParaRPr lang="en-US" sz="2000" dirty="0">
              <a:solidFill>
                <a:srgbClr val="505050"/>
              </a:solidFill>
            </a:endParaRPr>
          </a:p>
        </p:txBody>
      </p:sp>
      <p:cxnSp>
        <p:nvCxnSpPr>
          <p:cNvPr id="23" name="Straight Arrow Connector 22"/>
          <p:cNvCxnSpPr/>
          <p:nvPr/>
        </p:nvCxnSpPr>
        <p:spPr>
          <a:xfrm>
            <a:off x="2567835" y="3908323"/>
            <a:ext cx="838200" cy="0"/>
          </a:xfrm>
          <a:prstGeom prst="straightConnector1">
            <a:avLst/>
          </a:prstGeom>
          <a:ln w="508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411872" y="3886200"/>
            <a:ext cx="832358" cy="0"/>
          </a:xfrm>
          <a:prstGeom prst="straightConnector1">
            <a:avLst/>
          </a:prstGeom>
          <a:ln w="508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149230" y="3886200"/>
            <a:ext cx="743205" cy="0"/>
          </a:xfrm>
          <a:prstGeom prst="straightConnector1">
            <a:avLst/>
          </a:prstGeom>
          <a:ln w="508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6149" y="3300184"/>
            <a:ext cx="1046231" cy="1043216"/>
          </a:xfrm>
          <a:prstGeom prst="rect">
            <a:avLst/>
          </a:prstGeom>
        </p:spPr>
      </p:pic>
    </p:spTree>
    <p:extLst>
      <p:ext uri="{BB962C8B-B14F-4D97-AF65-F5344CB8AC3E}">
        <p14:creationId xmlns:p14="http://schemas.microsoft.com/office/powerpoint/2010/main" val="24265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077" y="304800"/>
            <a:ext cx="11277600" cy="685800"/>
          </a:xfrm>
        </p:spPr>
        <p:txBody>
          <a:bodyPr/>
          <a:lstStyle/>
          <a:p>
            <a:r>
              <a:rPr lang="en-US" dirty="0" smtClean="0"/>
              <a:t>Memory Considerations</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24</a:t>
            </a:fld>
            <a:endParaRPr lang="en-US" dirty="0"/>
          </a:p>
        </p:txBody>
      </p:sp>
      <p:sp>
        <p:nvSpPr>
          <p:cNvPr id="5" name="Rectangle 4"/>
          <p:cNvSpPr/>
          <p:nvPr/>
        </p:nvSpPr>
        <p:spPr bwMode="auto">
          <a:xfrm>
            <a:off x="359398" y="2217116"/>
            <a:ext cx="228600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a:t>
            </a:r>
            <a:r>
              <a:rPr lang="en-US" dirty="0" smtClean="0">
                <a:gradFill>
                  <a:gsLst>
                    <a:gs pos="0">
                      <a:srgbClr val="FFFFFF"/>
                    </a:gs>
                    <a:gs pos="100000">
                      <a:srgbClr val="FFFFFF"/>
                    </a:gs>
                  </a:gsLst>
                  <a:lin ang="5400000" scaled="0"/>
                </a:gradFill>
                <a:ea typeface="Segoe UI" pitchFamily="34" charset="0"/>
                <a:cs typeface="Segoe UI" pitchFamily="34" charset="0"/>
              </a:rPr>
              <a:t>nserting more rows than rows that can fit in memory</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3795065" y="3863006"/>
            <a:ext cx="2286000" cy="128016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Database does not come online</a:t>
            </a:r>
          </a:p>
        </p:txBody>
      </p:sp>
      <p:sp>
        <p:nvSpPr>
          <p:cNvPr id="7" name="Right Arrow 6"/>
          <p:cNvSpPr/>
          <p:nvPr/>
        </p:nvSpPr>
        <p:spPr bwMode="auto">
          <a:xfrm>
            <a:off x="2789905" y="2582872"/>
            <a:ext cx="914400" cy="405372"/>
          </a:xfrm>
          <a:prstGeom prst="rightArrow">
            <a:avLst/>
          </a:prstGeom>
          <a:solidFill>
            <a:schemeClr val="tx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2772159" y="4280597"/>
            <a:ext cx="914400" cy="405372"/>
          </a:xfrm>
          <a:prstGeom prst="rightArrow">
            <a:avLst/>
          </a:prstGeom>
          <a:solidFill>
            <a:schemeClr val="tx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3795065" y="2217101"/>
            <a:ext cx="2286000" cy="128016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Transactions start failing</a:t>
            </a:r>
          </a:p>
        </p:txBody>
      </p:sp>
      <p:sp>
        <p:nvSpPr>
          <p:cNvPr id="10" name="Rectangle 9"/>
          <p:cNvSpPr/>
          <p:nvPr/>
        </p:nvSpPr>
        <p:spPr bwMode="auto">
          <a:xfrm>
            <a:off x="359398" y="3863005"/>
            <a:ext cx="228600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a:t>
            </a:r>
            <a:r>
              <a:rPr lang="en-US" dirty="0" smtClean="0">
                <a:gradFill>
                  <a:gsLst>
                    <a:gs pos="0">
                      <a:srgbClr val="FFFFFF"/>
                    </a:gs>
                    <a:gs pos="100000">
                      <a:srgbClr val="FFFFFF"/>
                    </a:gs>
                  </a:gsLst>
                  <a:lin ang="5400000" scaled="0"/>
                </a:gradFill>
                <a:ea typeface="Segoe UI" pitchFamily="34" charset="0"/>
                <a:cs typeface="Segoe UI" pitchFamily="34" charset="0"/>
              </a:rPr>
              <a:t>ecovering database that does not fit in memory</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59398" y="5417466"/>
            <a:ext cx="228600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Memory pressure due to In-Memory OLTP on other workloads</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3795065" y="5417469"/>
            <a:ext cx="2286000" cy="128016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Operations in other workloads start failing</a:t>
            </a:r>
          </a:p>
        </p:txBody>
      </p:sp>
      <p:sp>
        <p:nvSpPr>
          <p:cNvPr id="13" name="Right Arrow 12"/>
          <p:cNvSpPr/>
          <p:nvPr/>
        </p:nvSpPr>
        <p:spPr bwMode="auto">
          <a:xfrm>
            <a:off x="2772126" y="5835060"/>
            <a:ext cx="914400" cy="405372"/>
          </a:xfrm>
          <a:prstGeom prst="rightArrow">
            <a:avLst/>
          </a:prstGeom>
          <a:solidFill>
            <a:schemeClr val="tx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7086857" y="2217102"/>
            <a:ext cx="1920240" cy="4480528"/>
          </a:xfrm>
          <a:prstGeom prst="rect">
            <a:avLst/>
          </a:prstGeom>
          <a:solidFill>
            <a:srgbClr val="CD573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Read error log</a:t>
            </a:r>
          </a:p>
          <a:p>
            <a:pP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Identify via DMVs, </a:t>
            </a: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SSMS whether In </a:t>
            </a:r>
          </a:p>
          <a:p>
            <a:pPr defTabSz="932472"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Memory OTLP is using most memory</a:t>
            </a:r>
          </a:p>
          <a:p>
            <a:pP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150064" y="2217100"/>
            <a:ext cx="1920240" cy="4480525"/>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Free up </a:t>
            </a:r>
          </a:p>
          <a:p>
            <a:pP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a:t>
            </a:r>
            <a:r>
              <a:rPr lang="en-US" dirty="0" smtClean="0">
                <a:gradFill>
                  <a:gsLst>
                    <a:gs pos="0">
                      <a:srgbClr val="FFFFFF"/>
                    </a:gs>
                    <a:gs pos="100000">
                      <a:srgbClr val="FFFFFF"/>
                    </a:gs>
                  </a:gsLst>
                  <a:lin ang="5400000" scaled="0"/>
                </a:gradFill>
                <a:ea typeface="Segoe UI" pitchFamily="34" charset="0"/>
                <a:cs typeface="Segoe UI" pitchFamily="34" charset="0"/>
              </a:rPr>
              <a:t>emory</a:t>
            </a:r>
          </a:p>
          <a:p>
            <a:pP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Add memory</a:t>
            </a:r>
          </a:p>
          <a:p>
            <a:pP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Identify and stop long running transactions </a:t>
            </a:r>
          </a:p>
        </p:txBody>
      </p:sp>
      <p:sp>
        <p:nvSpPr>
          <p:cNvPr id="16" name="Right Arrow 15"/>
          <p:cNvSpPr/>
          <p:nvPr/>
        </p:nvSpPr>
        <p:spPr bwMode="auto">
          <a:xfrm>
            <a:off x="6126813" y="2582872"/>
            <a:ext cx="914400" cy="405372"/>
          </a:xfrm>
          <a:prstGeom prst="rightArrow">
            <a:avLst/>
          </a:prstGeom>
          <a:solidFill>
            <a:schemeClr val="tx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6126813" y="4228774"/>
            <a:ext cx="914400" cy="405372"/>
          </a:xfrm>
          <a:prstGeom prst="rightArrow">
            <a:avLst/>
          </a:prstGeom>
          <a:solidFill>
            <a:schemeClr val="tx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6126813" y="5874676"/>
            <a:ext cx="914400" cy="405372"/>
          </a:xfrm>
          <a:prstGeom prst="rightArrow">
            <a:avLst/>
          </a:prstGeom>
          <a:solidFill>
            <a:schemeClr val="tx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Right Arrow 18"/>
          <p:cNvSpPr/>
          <p:nvPr/>
        </p:nvSpPr>
        <p:spPr bwMode="auto">
          <a:xfrm>
            <a:off x="9144285" y="2582872"/>
            <a:ext cx="914400" cy="405372"/>
          </a:xfrm>
          <a:prstGeom prst="rightArrow">
            <a:avLst/>
          </a:prstGeom>
          <a:solidFill>
            <a:schemeClr val="tx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9144275" y="4228774"/>
            <a:ext cx="914400" cy="405372"/>
          </a:xfrm>
          <a:prstGeom prst="rightArrow">
            <a:avLst/>
          </a:prstGeom>
          <a:solidFill>
            <a:schemeClr val="tx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9144275" y="5874676"/>
            <a:ext cx="914400" cy="405372"/>
          </a:xfrm>
          <a:prstGeom prst="rightArrow">
            <a:avLst/>
          </a:prstGeom>
          <a:solidFill>
            <a:schemeClr val="tx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 name="Text Placeholder 2"/>
          <p:cNvSpPr txBox="1">
            <a:spLocks/>
          </p:cNvSpPr>
          <p:nvPr/>
        </p:nvSpPr>
        <p:spPr>
          <a:xfrm>
            <a:off x="405098" y="1266687"/>
            <a:ext cx="2194600" cy="627864"/>
          </a:xfrm>
          <a:prstGeom prst="rect">
            <a:avLst/>
          </a:prstGeom>
        </p:spPr>
        <p:txBody>
          <a:bodyPr/>
          <a:lstStyle>
            <a:lvl1pPr eaLnBrk="1" hangingPunct="1">
              <a:lnSpc>
                <a:spcPct val="120000"/>
              </a:lnSpc>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a:lstStyle>
          <a:p>
            <a:pPr algn="ctr" defTabSz="914400"/>
            <a:r>
              <a:rPr lang="en-US" sz="3200" kern="0" dirty="0" smtClean="0">
                <a:solidFill>
                  <a:schemeClr val="accent1">
                    <a:lumMod val="50000"/>
                  </a:schemeClr>
                </a:solidFill>
                <a:latin typeface="Segoe UI Light" panose="020B0502040204020203" pitchFamily="34" charset="0"/>
                <a:cs typeface="Segoe UI Light" panose="020B0502040204020203" pitchFamily="34" charset="0"/>
              </a:rPr>
              <a:t>Scenario</a:t>
            </a:r>
            <a:endParaRPr lang="en-US" sz="3200" kern="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23" name="Text Placeholder 2"/>
          <p:cNvSpPr txBox="1">
            <a:spLocks/>
          </p:cNvSpPr>
          <p:nvPr/>
        </p:nvSpPr>
        <p:spPr>
          <a:xfrm>
            <a:off x="3749319" y="1266687"/>
            <a:ext cx="2377493" cy="6278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smtClean="0">
                <a:solidFill>
                  <a:schemeClr val="accent1">
                    <a:lumMod val="50000"/>
                  </a:schemeClr>
                </a:solidFill>
                <a:latin typeface="Segoe UI Light" panose="020B0502040204020203" pitchFamily="34" charset="0"/>
                <a:cs typeface="Segoe UI Light" panose="020B0502040204020203" pitchFamily="34" charset="0"/>
              </a:rPr>
              <a:t>Symptom</a:t>
            </a:r>
            <a:endParaRPr lang="en-US" sz="32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24" name="Text Placeholder 2"/>
          <p:cNvSpPr txBox="1">
            <a:spLocks/>
          </p:cNvSpPr>
          <p:nvPr/>
        </p:nvSpPr>
        <p:spPr>
          <a:xfrm>
            <a:off x="6858231" y="1266687"/>
            <a:ext cx="2377493" cy="6278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smtClean="0">
                <a:solidFill>
                  <a:schemeClr val="accent1">
                    <a:lumMod val="50000"/>
                  </a:schemeClr>
                </a:solidFill>
                <a:latin typeface="Segoe UI Light" panose="020B0502040204020203" pitchFamily="34" charset="0"/>
                <a:cs typeface="Segoe UI Light" panose="020B0502040204020203" pitchFamily="34" charset="0"/>
              </a:rPr>
              <a:t>Diagnosis</a:t>
            </a:r>
            <a:endParaRPr lang="en-US" sz="32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25" name="Text Placeholder 2"/>
          <p:cNvSpPr txBox="1">
            <a:spLocks/>
          </p:cNvSpPr>
          <p:nvPr/>
        </p:nvSpPr>
        <p:spPr>
          <a:xfrm>
            <a:off x="10058597" y="1266687"/>
            <a:ext cx="2103175" cy="6278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smtClean="0">
                <a:solidFill>
                  <a:schemeClr val="accent1">
                    <a:lumMod val="50000"/>
                  </a:schemeClr>
                </a:solidFill>
                <a:latin typeface="Segoe UI Light" panose="020B0502040204020203" pitchFamily="34" charset="0"/>
                <a:cs typeface="Segoe UI Light" panose="020B0502040204020203" pitchFamily="34" charset="0"/>
              </a:rPr>
              <a:t>Solution</a:t>
            </a:r>
            <a:endParaRPr lang="en-US" sz="3200" dirty="0">
              <a:solidFill>
                <a:schemeClr val="accent1">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35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build="p"/>
      <p:bldP spid="23"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SQL 2014 In-Memory </a:t>
            </a:r>
            <a:r>
              <a:rPr lang="en-GB" dirty="0" smtClean="0"/>
              <a:t>OLTP</a:t>
            </a:r>
            <a:br>
              <a:rPr lang="en-GB" dirty="0" smtClean="0"/>
            </a:br>
            <a:endParaRPr lang="en-US" dirty="0"/>
          </a:p>
        </p:txBody>
      </p:sp>
      <p:sp>
        <p:nvSpPr>
          <p:cNvPr id="6" name="Text Placeholder 5"/>
          <p:cNvSpPr>
            <a:spLocks noGrp="1"/>
          </p:cNvSpPr>
          <p:nvPr>
            <p:ph type="body" sz="quarter" idx="12"/>
          </p:nvPr>
        </p:nvSpPr>
        <p:spPr/>
        <p:txBody>
          <a:bodyPr/>
          <a:lstStyle/>
          <a:p>
            <a:r>
              <a:rPr lang="en-US" dirty="0"/>
              <a:t>On Disk Storage</a:t>
            </a:r>
            <a:endParaRPr lang="en-GB" dirty="0"/>
          </a:p>
        </p:txBody>
      </p:sp>
      <p:sp>
        <p:nvSpPr>
          <p:cNvPr id="7" name="Text Placeholder 6"/>
          <p:cNvSpPr>
            <a:spLocks noGrp="1"/>
          </p:cNvSpPr>
          <p:nvPr>
            <p:ph type="body" sz="quarter" idx="14"/>
          </p:nvPr>
        </p:nvSpPr>
        <p:spPr/>
        <p:txBody>
          <a:bodyPr/>
          <a:lstStyle/>
          <a:p>
            <a:endParaRPr lang="en-GB" dirty="0"/>
          </a:p>
        </p:txBody>
      </p:sp>
    </p:spTree>
    <p:extLst>
      <p:ext uri="{BB962C8B-B14F-4D97-AF65-F5344CB8AC3E}">
        <p14:creationId xmlns:p14="http://schemas.microsoft.com/office/powerpoint/2010/main" val="5976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Durability</a:t>
            </a:r>
            <a:endParaRPr lang="en-US" dirty="0"/>
          </a:p>
        </p:txBody>
      </p:sp>
      <p:sp>
        <p:nvSpPr>
          <p:cNvPr id="3" name="Content Placeholder 2"/>
          <p:cNvSpPr>
            <a:spLocks noGrp="1"/>
          </p:cNvSpPr>
          <p:nvPr>
            <p:ph sz="quarter" idx="13"/>
          </p:nvPr>
        </p:nvSpPr>
        <p:spPr/>
        <p:txBody>
          <a:bodyPr>
            <a:normAutofit/>
          </a:bodyPr>
          <a:lstStyle/>
          <a:p>
            <a:r>
              <a:rPr lang="en-US" dirty="0" smtClean="0"/>
              <a:t>Memory optimized tables can be durable or non-durable</a:t>
            </a:r>
          </a:p>
          <a:p>
            <a:pPr marL="342900" indent="-342900">
              <a:buFont typeface="Arial" panose="020B0604020202020204" pitchFamily="34" charset="0"/>
              <a:buChar char="•"/>
            </a:pPr>
            <a:r>
              <a:rPr lang="en-US" dirty="0" smtClean="0"/>
              <a:t>Non-durable tables are ideal for transient data</a:t>
            </a:r>
          </a:p>
          <a:p>
            <a:pPr marL="342900" indent="-342900">
              <a:buFont typeface="Arial" panose="020B0604020202020204" pitchFamily="34" charset="0"/>
              <a:buChar char="•"/>
            </a:pPr>
            <a:r>
              <a:rPr lang="en-US" dirty="0" smtClean="0"/>
              <a:t>Default </a:t>
            </a:r>
            <a:r>
              <a:rPr lang="en-US" dirty="0"/>
              <a:t>is durable</a:t>
            </a:r>
          </a:p>
          <a:p>
            <a:endParaRPr lang="en-US" dirty="0" smtClean="0"/>
          </a:p>
          <a:p>
            <a:endParaRPr lang="en-US" dirty="0"/>
          </a:p>
          <a:p>
            <a:endParaRPr lang="en-US" dirty="0" smtClean="0"/>
          </a:p>
          <a:p>
            <a:endParaRPr lang="en-US" dirty="0"/>
          </a:p>
          <a:p>
            <a:pPr marL="342900" indent="-342900">
              <a:buFont typeface="Arial" panose="020B0604020202020204" pitchFamily="34" charset="0"/>
              <a:buChar char="•"/>
            </a:pPr>
            <a:r>
              <a:rPr lang="en-US" dirty="0" smtClean="0"/>
              <a:t>Single memory optimized </a:t>
            </a:r>
            <a:r>
              <a:rPr lang="en-US" dirty="0" err="1" smtClean="0"/>
              <a:t>filegroup</a:t>
            </a:r>
            <a:endParaRPr lang="en-US" dirty="0" smtClean="0"/>
          </a:p>
          <a:p>
            <a:pPr marL="342900" indent="-342900">
              <a:buFont typeface="Arial" panose="020B0604020202020204" pitchFamily="34" charset="0"/>
              <a:buChar char="•"/>
            </a:pPr>
            <a:r>
              <a:rPr lang="en-US" dirty="0" smtClean="0"/>
              <a:t>Sequential IO pattern (no random IO)</a:t>
            </a:r>
          </a:p>
          <a:p>
            <a:pPr marL="342900" indent="-342900">
              <a:buFont typeface="Arial" panose="020B0604020202020204" pitchFamily="34" charset="0"/>
              <a:buChar char="•"/>
            </a:pPr>
            <a:r>
              <a:rPr lang="en-US" dirty="0" smtClean="0"/>
              <a:t>Filegroup can have multiple containers to aid in parallel recovery</a:t>
            </a:r>
          </a:p>
          <a:p>
            <a:pPr marL="342900" indent="-342900">
              <a:buFont typeface="Arial" panose="020B0604020202020204" pitchFamily="34" charset="0"/>
              <a:buChar char="•"/>
            </a:pPr>
            <a:r>
              <a:rPr lang="en-US" dirty="0" smtClean="0"/>
              <a:t>Recovery depends on IO speed – recommend SSD or Fast SAS drives</a:t>
            </a:r>
          </a:p>
          <a:p>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26</a:t>
            </a:fld>
            <a:endParaRPr lang="en-US" dirty="0"/>
          </a:p>
        </p:txBody>
      </p:sp>
      <p:grpSp>
        <p:nvGrpSpPr>
          <p:cNvPr id="8" name="Group 7"/>
          <p:cNvGrpSpPr/>
          <p:nvPr/>
        </p:nvGrpSpPr>
        <p:grpSpPr>
          <a:xfrm>
            <a:off x="4811453" y="2180047"/>
            <a:ext cx="7380547" cy="1815882"/>
            <a:chOff x="4548518" y="4877148"/>
            <a:chExt cx="7380547" cy="1815882"/>
          </a:xfrm>
        </p:grpSpPr>
        <p:sp>
          <p:nvSpPr>
            <p:cNvPr id="6" name="TextBox 5"/>
            <p:cNvSpPr txBox="1"/>
            <p:nvPr/>
          </p:nvSpPr>
          <p:spPr>
            <a:xfrm>
              <a:off x="4548518" y="4877148"/>
              <a:ext cx="7380547" cy="1815882"/>
            </a:xfrm>
            <a:prstGeom prst="rect">
              <a:avLst/>
            </a:prstGeom>
            <a:noFill/>
          </p:spPr>
          <p:txBody>
            <a:bodyPr wrap="none" rtlCol="0">
              <a:spAutoFit/>
            </a:bodyPr>
            <a:lstStyle/>
            <a:p>
              <a:r>
                <a:rPr lang="pt-PT" sz="1400" dirty="0">
                  <a:solidFill>
                    <a:srgbClr val="3740FE"/>
                  </a:solidFill>
                  <a:latin typeface="Lucida Console" panose="020B0609040504020204" pitchFamily="49" charset="0"/>
                </a:rPr>
                <a:t>CREATE </a:t>
              </a:r>
              <a:r>
                <a:rPr lang="pt-PT" sz="1400" dirty="0">
                  <a:solidFill>
                    <a:schemeClr val="bg1">
                      <a:lumMod val="85000"/>
                      <a:lumOff val="15000"/>
                    </a:schemeClr>
                  </a:solidFill>
                  <a:latin typeface="Lucida Console" panose="020B0609040504020204" pitchFamily="49" charset="0"/>
                </a:rPr>
                <a:t>TABLE </a:t>
              </a:r>
              <a:r>
                <a:rPr lang="pt-PT" sz="1400" dirty="0" smtClean="0">
                  <a:solidFill>
                    <a:schemeClr val="bg1">
                      <a:lumMod val="85000"/>
                      <a:lumOff val="15000"/>
                    </a:schemeClr>
                  </a:solidFill>
                  <a:latin typeface="Lucida Console" panose="020B0609040504020204" pitchFamily="49" charset="0"/>
                </a:rPr>
                <a:t>[</a:t>
              </a:r>
              <a:r>
                <a:rPr lang="pt-PT" sz="1400" dirty="0" err="1" smtClean="0">
                  <a:solidFill>
                    <a:schemeClr val="bg1">
                      <a:lumMod val="85000"/>
                      <a:lumOff val="15000"/>
                    </a:schemeClr>
                  </a:solidFill>
                  <a:latin typeface="Lucida Console" panose="020B0609040504020204" pitchFamily="49" charset="0"/>
                </a:rPr>
                <a:t>dbo</a:t>
              </a:r>
              <a:r>
                <a:rPr lang="pt-PT" sz="1400" dirty="0" smtClean="0">
                  <a:solidFill>
                    <a:schemeClr val="bg1">
                      <a:lumMod val="85000"/>
                      <a:lumOff val="15000"/>
                    </a:schemeClr>
                  </a:solidFill>
                  <a:latin typeface="Lucida Console" panose="020B0609040504020204" pitchFamily="49" charset="0"/>
                </a:rPr>
                <a:t>].[</a:t>
              </a:r>
              <a:r>
                <a:rPr lang="pt-PT" sz="1400" dirty="0" err="1" smtClean="0">
                  <a:solidFill>
                    <a:schemeClr val="bg1">
                      <a:lumMod val="85000"/>
                      <a:lumOff val="15000"/>
                    </a:schemeClr>
                  </a:solidFill>
                  <a:latin typeface="Lucida Console" panose="020B0609040504020204" pitchFamily="49" charset="0"/>
                </a:rPr>
                <a:t>SalesOrder_MemOpt</a:t>
              </a:r>
              <a:r>
                <a:rPr lang="pt-PT" sz="1400" dirty="0" smtClean="0">
                  <a:solidFill>
                    <a:schemeClr val="bg1">
                      <a:lumMod val="85000"/>
                      <a:lumOff val="15000"/>
                    </a:schemeClr>
                  </a:solidFill>
                  <a:latin typeface="Lucida Console" panose="020B0609040504020204" pitchFamily="49" charset="0"/>
                </a:rPr>
                <a:t>] </a:t>
              </a:r>
              <a:r>
                <a:rPr lang="pt-PT" sz="1400" dirty="0">
                  <a:solidFill>
                    <a:schemeClr val="bg1">
                      <a:lumMod val="85000"/>
                      <a:lumOff val="15000"/>
                    </a:schemeClr>
                  </a:solidFill>
                  <a:latin typeface="Lucida Console" panose="020B0609040504020204" pitchFamily="49" charset="0"/>
                </a:rPr>
                <a:t>(</a:t>
              </a:r>
            </a:p>
            <a:p>
              <a:r>
                <a:rPr lang="pt-PT" sz="1400" dirty="0" smtClean="0">
                  <a:solidFill>
                    <a:schemeClr val="bg1">
                      <a:lumMod val="85000"/>
                      <a:lumOff val="15000"/>
                    </a:schemeClr>
                  </a:solidFill>
                  <a:latin typeface="Lucida Console" panose="020B0609040504020204" pitchFamily="49" charset="0"/>
                </a:rPr>
                <a:t>[</a:t>
              </a:r>
              <a:r>
                <a:rPr lang="pt-PT" sz="1400" dirty="0" err="1" smtClean="0">
                  <a:solidFill>
                    <a:schemeClr val="bg1">
                      <a:lumMod val="85000"/>
                      <a:lumOff val="15000"/>
                    </a:schemeClr>
                  </a:solidFill>
                  <a:latin typeface="Lucida Console" panose="020B0609040504020204" pitchFamily="49" charset="0"/>
                </a:rPr>
                <a:t>Order_ID</a:t>
              </a:r>
              <a:r>
                <a:rPr lang="pt-PT" sz="1400" dirty="0">
                  <a:solidFill>
                    <a:schemeClr val="bg1">
                      <a:lumMod val="85000"/>
                      <a:lumOff val="15000"/>
                    </a:schemeClr>
                  </a:solidFill>
                  <a:latin typeface="Lucida Console" panose="020B0609040504020204" pitchFamily="49" charset="0"/>
                </a:rPr>
                <a:t>] </a:t>
              </a:r>
              <a:r>
                <a:rPr lang="pt-PT" sz="1400" dirty="0">
                  <a:solidFill>
                    <a:srgbClr val="3740FE"/>
                  </a:solidFill>
                  <a:latin typeface="Lucida Console" panose="020B0609040504020204" pitchFamily="49" charset="0"/>
                </a:rPr>
                <a:t>INT</a:t>
              </a:r>
              <a:r>
                <a:rPr lang="pt-PT" sz="1400" dirty="0">
                  <a:solidFill>
                    <a:schemeClr val="bg1">
                      <a:lumMod val="85000"/>
                      <a:lumOff val="15000"/>
                    </a:schemeClr>
                  </a:solidFill>
                  <a:latin typeface="Lucida Console" panose="020B0609040504020204" pitchFamily="49" charset="0"/>
                </a:rPr>
                <a:t> NOT </a:t>
              </a:r>
              <a:r>
                <a:rPr lang="pt-PT" sz="1400" dirty="0" smtClean="0">
                  <a:solidFill>
                    <a:schemeClr val="bg1">
                      <a:lumMod val="85000"/>
                      <a:lumOff val="15000"/>
                    </a:schemeClr>
                  </a:solidFill>
                  <a:latin typeface="Lucida Console" panose="020B0609040504020204" pitchFamily="49" charset="0"/>
                </a:rPr>
                <a:t>NULL,</a:t>
              </a:r>
            </a:p>
            <a:p>
              <a:r>
                <a:rPr lang="pt-PT" sz="1400" dirty="0">
                  <a:solidFill>
                    <a:schemeClr val="bg1">
                      <a:lumMod val="85000"/>
                      <a:lumOff val="15000"/>
                    </a:schemeClr>
                  </a:solidFill>
                  <a:latin typeface="Lucida Console" panose="020B0609040504020204" pitchFamily="49" charset="0"/>
                </a:rPr>
                <a:t>[</a:t>
              </a:r>
              <a:r>
                <a:rPr lang="pt-PT" sz="1400" dirty="0" err="1" smtClean="0">
                  <a:solidFill>
                    <a:schemeClr val="bg1">
                      <a:lumMod val="85000"/>
                      <a:lumOff val="15000"/>
                    </a:schemeClr>
                  </a:solidFill>
                  <a:latin typeface="Lucida Console" panose="020B0609040504020204" pitchFamily="49" charset="0"/>
                </a:rPr>
                <a:t>Order_Date</a:t>
              </a:r>
              <a:r>
                <a:rPr lang="pt-PT" sz="1400" dirty="0" smtClean="0">
                  <a:solidFill>
                    <a:schemeClr val="bg1">
                      <a:lumMod val="85000"/>
                      <a:lumOff val="15000"/>
                    </a:schemeClr>
                  </a:solidFill>
                  <a:latin typeface="Lucida Console" panose="020B0609040504020204" pitchFamily="49" charset="0"/>
                </a:rPr>
                <a:t>] </a:t>
              </a:r>
              <a:r>
                <a:rPr lang="pt-PT" sz="1400" dirty="0" smtClean="0">
                  <a:solidFill>
                    <a:srgbClr val="3740FE"/>
                  </a:solidFill>
                  <a:latin typeface="Lucida Console" panose="020B0609040504020204" pitchFamily="49" charset="0"/>
                </a:rPr>
                <a:t>DATETIME </a:t>
              </a:r>
              <a:r>
                <a:rPr lang="pt-PT" sz="1400" dirty="0" smtClean="0">
                  <a:solidFill>
                    <a:schemeClr val="bg1">
                      <a:lumMod val="85000"/>
                      <a:lumOff val="15000"/>
                    </a:schemeClr>
                  </a:solidFill>
                  <a:latin typeface="Lucida Console" panose="020B0609040504020204" pitchFamily="49" charset="0"/>
                </a:rPr>
                <a:t>NOT </a:t>
              </a:r>
              <a:r>
                <a:rPr lang="pt-PT" sz="1400" dirty="0">
                  <a:solidFill>
                    <a:schemeClr val="bg1">
                      <a:lumMod val="85000"/>
                      <a:lumOff val="15000"/>
                    </a:schemeClr>
                  </a:solidFill>
                  <a:latin typeface="Lucida Console" panose="020B0609040504020204" pitchFamily="49" charset="0"/>
                </a:rPr>
                <a:t>NULL,</a:t>
              </a:r>
            </a:p>
            <a:p>
              <a:r>
                <a:rPr lang="pt-PT" sz="1400" dirty="0" smtClean="0">
                  <a:solidFill>
                    <a:schemeClr val="bg1">
                      <a:lumMod val="85000"/>
                      <a:lumOff val="15000"/>
                    </a:schemeClr>
                  </a:solidFill>
                  <a:latin typeface="Lucida Console" panose="020B0609040504020204" pitchFamily="49" charset="0"/>
                </a:rPr>
                <a:t>[</a:t>
              </a:r>
              <a:r>
                <a:rPr lang="pt-PT" sz="1400" dirty="0" err="1" smtClean="0">
                  <a:solidFill>
                    <a:schemeClr val="bg1">
                      <a:lumMod val="85000"/>
                      <a:lumOff val="15000"/>
                    </a:schemeClr>
                  </a:solidFill>
                  <a:latin typeface="Lucida Console" panose="020B0609040504020204" pitchFamily="49" charset="0"/>
                </a:rPr>
                <a:t>Amount</a:t>
              </a:r>
              <a:r>
                <a:rPr lang="pt-PT" sz="1400" dirty="0" smtClean="0">
                  <a:solidFill>
                    <a:schemeClr val="bg1">
                      <a:lumMod val="85000"/>
                      <a:lumOff val="15000"/>
                    </a:schemeClr>
                  </a:solidFill>
                  <a:latin typeface="Lucida Console" panose="020B0609040504020204" pitchFamily="49" charset="0"/>
                </a:rPr>
                <a:t>] </a:t>
              </a:r>
              <a:r>
                <a:rPr lang="pt-PT" sz="1400" dirty="0" smtClean="0">
                  <a:solidFill>
                    <a:srgbClr val="3740FE"/>
                  </a:solidFill>
                  <a:latin typeface="Lucida Console" panose="020B0609040504020204" pitchFamily="49" charset="0"/>
                </a:rPr>
                <a:t>FLOAT </a:t>
              </a:r>
              <a:r>
                <a:rPr lang="pt-PT" sz="1400" dirty="0" smtClean="0">
                  <a:solidFill>
                    <a:schemeClr val="bg1">
                      <a:lumMod val="85000"/>
                      <a:lumOff val="15000"/>
                    </a:schemeClr>
                  </a:solidFill>
                  <a:latin typeface="Lucida Console" panose="020B0609040504020204" pitchFamily="49" charset="0"/>
                </a:rPr>
                <a:t>NOT </a:t>
              </a:r>
              <a:r>
                <a:rPr lang="pt-PT" sz="1400" dirty="0">
                  <a:solidFill>
                    <a:schemeClr val="bg1">
                      <a:lumMod val="85000"/>
                      <a:lumOff val="15000"/>
                    </a:schemeClr>
                  </a:solidFill>
                  <a:latin typeface="Lucida Console" panose="020B0609040504020204" pitchFamily="49" charset="0"/>
                </a:rPr>
                <a:t>NULL</a:t>
              </a:r>
              <a:r>
                <a:rPr lang="pt-PT" sz="1400" dirty="0" smtClean="0">
                  <a:solidFill>
                    <a:schemeClr val="bg1">
                      <a:lumMod val="85000"/>
                      <a:lumOff val="15000"/>
                    </a:schemeClr>
                  </a:solidFill>
                  <a:latin typeface="Lucida Console" panose="020B0609040504020204" pitchFamily="49" charset="0"/>
                </a:rPr>
                <a:t>,</a:t>
              </a:r>
              <a:endParaRPr lang="pt-PT" sz="1400" dirty="0">
                <a:solidFill>
                  <a:schemeClr val="bg1">
                    <a:lumMod val="85000"/>
                    <a:lumOff val="15000"/>
                  </a:schemeClr>
                </a:solidFill>
                <a:latin typeface="Lucida Console" panose="020B0609040504020204" pitchFamily="49" charset="0"/>
              </a:endParaRPr>
            </a:p>
            <a:p>
              <a:r>
                <a:rPr lang="en-US" sz="1400" dirty="0" smtClean="0">
                  <a:solidFill>
                    <a:srgbClr val="3740FE"/>
                  </a:solidFill>
                  <a:latin typeface="Lucida Console" panose="020B0609040504020204" pitchFamily="49" charset="0"/>
                </a:rPr>
                <a:t>CONSTRAINT </a:t>
              </a:r>
              <a:r>
                <a:rPr lang="pt-PT" sz="1400" dirty="0" err="1" smtClean="0">
                  <a:solidFill>
                    <a:schemeClr val="bg1">
                      <a:lumMod val="85000"/>
                      <a:lumOff val="15000"/>
                    </a:schemeClr>
                  </a:solidFill>
                  <a:latin typeface="Lucida Console" panose="020B0609040504020204" pitchFamily="49" charset="0"/>
                </a:rPr>
                <a:t>PK_SalesOrderID</a:t>
              </a:r>
              <a:r>
                <a:rPr lang="pt-PT" sz="1400" dirty="0" smtClean="0">
                  <a:solidFill>
                    <a:schemeClr val="bg1">
                      <a:lumMod val="85000"/>
                      <a:lumOff val="15000"/>
                    </a:schemeClr>
                  </a:solidFill>
                  <a:latin typeface="Lucida Console" panose="020B0609040504020204" pitchFamily="49" charset="0"/>
                </a:rPr>
                <a:t> </a:t>
              </a:r>
              <a:r>
                <a:rPr lang="en-US" sz="1400" dirty="0" smtClean="0">
                  <a:solidFill>
                    <a:srgbClr val="3740FE"/>
                  </a:solidFill>
                  <a:latin typeface="Lucida Console" panose="020B0609040504020204" pitchFamily="49" charset="0"/>
                </a:rPr>
                <a:t>PRIMARY </a:t>
              </a:r>
              <a:r>
                <a:rPr lang="en-US" sz="1400" dirty="0">
                  <a:solidFill>
                    <a:srgbClr val="3740FE"/>
                  </a:solidFill>
                  <a:latin typeface="Lucida Console" panose="020B0609040504020204" pitchFamily="49" charset="0"/>
                </a:rPr>
                <a:t>KEY NONCLUSTERED HASH </a:t>
              </a:r>
              <a:r>
                <a:rPr lang="pt-PT" sz="1400" dirty="0" smtClean="0">
                  <a:solidFill>
                    <a:schemeClr val="bg1">
                      <a:lumMod val="85000"/>
                      <a:lumOff val="15000"/>
                    </a:schemeClr>
                  </a:solidFill>
                  <a:latin typeface="Lucida Console" panose="020B0609040504020204" pitchFamily="49" charset="0"/>
                </a:rPr>
                <a:t>(</a:t>
              </a:r>
              <a:r>
                <a:rPr lang="pt-PT" sz="1400" dirty="0" err="1" smtClean="0">
                  <a:solidFill>
                    <a:schemeClr val="bg1">
                      <a:lumMod val="85000"/>
                      <a:lumOff val="15000"/>
                    </a:schemeClr>
                  </a:solidFill>
                  <a:latin typeface="Lucida Console" panose="020B0609040504020204" pitchFamily="49" charset="0"/>
                </a:rPr>
                <a:t>Order_ID</a:t>
              </a:r>
              <a:r>
                <a:rPr lang="pt-PT" sz="1400" dirty="0" smtClean="0">
                  <a:solidFill>
                    <a:schemeClr val="bg1">
                      <a:lumMod val="85000"/>
                      <a:lumOff val="15000"/>
                    </a:schemeClr>
                  </a:solidFill>
                  <a:latin typeface="Lucida Console" panose="020B0609040504020204" pitchFamily="49" charset="0"/>
                </a:rPr>
                <a:t>)</a:t>
              </a:r>
              <a:endParaRPr lang="pt-PT" sz="1400" dirty="0">
                <a:solidFill>
                  <a:schemeClr val="bg1">
                    <a:lumMod val="85000"/>
                    <a:lumOff val="15000"/>
                  </a:schemeClr>
                </a:solidFill>
                <a:latin typeface="Lucida Console" panose="020B0609040504020204" pitchFamily="49" charset="0"/>
              </a:endParaRPr>
            </a:p>
            <a:p>
              <a:r>
                <a:rPr lang="pt-PT" sz="1400" dirty="0" smtClean="0">
                  <a:solidFill>
                    <a:schemeClr val="bg1">
                      <a:lumMod val="85000"/>
                      <a:lumOff val="15000"/>
                    </a:schemeClr>
                  </a:solidFill>
                  <a:latin typeface="Lucida Console" panose="020B0609040504020204" pitchFamily="49" charset="0"/>
                </a:rPr>
                <a:t>)</a:t>
              </a:r>
            </a:p>
            <a:p>
              <a:r>
                <a:rPr lang="en-US" sz="1400" dirty="0" smtClean="0">
                  <a:solidFill>
                    <a:srgbClr val="3740FE"/>
                  </a:solidFill>
                  <a:latin typeface="Lucida Console" panose="020B0609040504020204" pitchFamily="49" charset="0"/>
                </a:rPr>
                <a:t>WITH</a:t>
              </a:r>
              <a:r>
                <a:rPr lang="en-US" sz="1400" dirty="0" smtClean="0">
                  <a:latin typeface="Lucida Console" panose="020B0609040504020204" pitchFamily="49" charset="0"/>
                </a:rPr>
                <a:t> </a:t>
              </a:r>
              <a:r>
                <a:rPr lang="en-US" sz="1400" dirty="0">
                  <a:solidFill>
                    <a:schemeClr val="bg1">
                      <a:lumMod val="85000"/>
                      <a:lumOff val="15000"/>
                    </a:schemeClr>
                  </a:solidFill>
                  <a:latin typeface="Lucida Console" panose="020B0609040504020204" pitchFamily="49" charset="0"/>
                </a:rPr>
                <a:t>(</a:t>
              </a:r>
              <a:r>
                <a:rPr lang="en-US" sz="1400" dirty="0">
                  <a:solidFill>
                    <a:srgbClr val="3740FE"/>
                  </a:solidFill>
                  <a:latin typeface="Lucida Console" panose="020B0609040504020204" pitchFamily="49" charset="0"/>
                </a:rPr>
                <a:t>MEMORY_OPTIMIZED</a:t>
              </a:r>
              <a:r>
                <a:rPr lang="en-US" sz="1400" dirty="0">
                  <a:solidFill>
                    <a:schemeClr val="bg1">
                      <a:lumMod val="85000"/>
                      <a:lumOff val="15000"/>
                    </a:schemeClr>
                  </a:solidFill>
                  <a:latin typeface="Lucida Console" panose="020B0609040504020204" pitchFamily="49" charset="0"/>
                </a:rPr>
                <a:t> = </a:t>
              </a:r>
              <a:r>
                <a:rPr lang="en-US" sz="1400" dirty="0">
                  <a:solidFill>
                    <a:srgbClr val="3740FE"/>
                  </a:solidFill>
                  <a:latin typeface="Lucida Console" panose="020B0609040504020204" pitchFamily="49" charset="0"/>
                </a:rPr>
                <a:t>ON</a:t>
              </a:r>
              <a:r>
                <a:rPr lang="en-US" sz="1400" dirty="0">
                  <a:solidFill>
                    <a:schemeClr val="bg1">
                      <a:lumMod val="85000"/>
                      <a:lumOff val="15000"/>
                    </a:schemeClr>
                  </a:solidFill>
                  <a:latin typeface="Lucida Console" panose="020B0609040504020204" pitchFamily="49" charset="0"/>
                </a:rPr>
                <a:t>, </a:t>
              </a:r>
              <a:r>
                <a:rPr lang="en-US" sz="1400" dirty="0">
                  <a:solidFill>
                    <a:srgbClr val="3740FE"/>
                  </a:solidFill>
                  <a:latin typeface="Lucida Console" panose="020B0609040504020204" pitchFamily="49" charset="0"/>
                </a:rPr>
                <a:t>DURABILITY</a:t>
              </a:r>
              <a:r>
                <a:rPr lang="en-US" sz="1400" dirty="0">
                  <a:solidFill>
                    <a:schemeClr val="bg1">
                      <a:lumMod val="85000"/>
                      <a:lumOff val="15000"/>
                    </a:schemeClr>
                  </a:solidFill>
                  <a:latin typeface="Lucida Console" panose="020B0609040504020204" pitchFamily="49" charset="0"/>
                </a:rPr>
                <a:t> = SCHEMA_AND_DATA);</a:t>
              </a:r>
            </a:p>
            <a:p>
              <a:endParaRPr lang="pt-PT" sz="1400" dirty="0"/>
            </a:p>
          </p:txBody>
        </p:sp>
        <p:sp>
          <p:nvSpPr>
            <p:cNvPr id="7" name="Rectangle 6"/>
            <p:cNvSpPr/>
            <p:nvPr/>
          </p:nvSpPr>
          <p:spPr>
            <a:xfrm>
              <a:off x="7661865" y="6160232"/>
              <a:ext cx="3200400" cy="312738"/>
            </a:xfrm>
            <a:prstGeom prst="rect">
              <a:avLst/>
            </a:prstGeom>
            <a:noFill/>
            <a:ln>
              <a:solidFill>
                <a:srgbClr val="FD504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grpSp>
    </p:spTree>
    <p:extLst>
      <p:ext uri="{BB962C8B-B14F-4D97-AF65-F5344CB8AC3E}">
        <p14:creationId xmlns:p14="http://schemas.microsoft.com/office/powerpoint/2010/main" val="3011993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quarter" idx="13"/>
          </p:nvPr>
        </p:nvSpPr>
        <p:spPr/>
        <p:txBody>
          <a:bodyPr/>
          <a:lstStyle/>
          <a:p>
            <a:r>
              <a:rPr lang="en-US" dirty="0"/>
              <a:t>Filestream </a:t>
            </a:r>
            <a:r>
              <a:rPr lang="en-US" dirty="0" smtClean="0"/>
              <a:t>container is </a:t>
            </a:r>
            <a:r>
              <a:rPr lang="en-US" dirty="0"/>
              <a:t>the underlying storage mechanism</a:t>
            </a:r>
          </a:p>
          <a:p>
            <a:pPr marL="342900" lvl="1" indent="-342900">
              <a:buFont typeface="Arial" panose="020B0604020202020204" pitchFamily="34" charset="0"/>
              <a:buChar char="•"/>
            </a:pPr>
            <a:endParaRPr lang="en-US" sz="2400" dirty="0">
              <a:solidFill>
                <a:srgbClr val="3F3F3F"/>
              </a:solidFill>
              <a:latin typeface="Segoe UI Light" pitchFamily="34" charset="0"/>
            </a:endParaRPr>
          </a:p>
          <a:p>
            <a:r>
              <a:rPr lang="en-US" dirty="0">
                <a:cs typeface="Segoe UI Light" panose="020B0502040204020203" pitchFamily="34" charset="0"/>
              </a:rPr>
              <a:t>Data files</a:t>
            </a:r>
          </a:p>
          <a:p>
            <a:pPr marL="342900" lvl="1" indent="-342900">
              <a:buFont typeface="Arial" panose="020B0604020202020204" pitchFamily="34" charset="0"/>
              <a:buChar char="•"/>
            </a:pPr>
            <a:r>
              <a:rPr lang="en-US" sz="1800" dirty="0">
                <a:solidFill>
                  <a:srgbClr val="5F5F5F"/>
                </a:solidFill>
                <a:latin typeface="Segoe UI Light" panose="020B0502040204020203" pitchFamily="34" charset="0"/>
                <a:cs typeface="Segoe UI Light" panose="020B0502040204020203" pitchFamily="34" charset="0"/>
              </a:rPr>
              <a:t>~128MB in size, write 256KB chunks at a </a:t>
            </a:r>
            <a:r>
              <a:rPr lang="en-US" sz="1800" dirty="0" smtClean="0">
                <a:solidFill>
                  <a:srgbClr val="5F5F5F"/>
                </a:solidFill>
                <a:latin typeface="Segoe UI Light" panose="020B0502040204020203" pitchFamily="34" charset="0"/>
                <a:cs typeface="Segoe UI Light" panose="020B0502040204020203" pitchFamily="34" charset="0"/>
              </a:rPr>
              <a:t>time  ( 16MB if Server has &lt; 16GB RAM)</a:t>
            </a:r>
            <a:endParaRPr lang="en-US" sz="1800" dirty="0">
              <a:solidFill>
                <a:srgbClr val="5F5F5F"/>
              </a:solidFill>
              <a:latin typeface="Segoe UI Light" panose="020B0502040204020203" pitchFamily="34" charset="0"/>
              <a:cs typeface="Segoe UI Light" panose="020B0502040204020203" pitchFamily="34" charset="0"/>
            </a:endParaRPr>
          </a:p>
          <a:p>
            <a:pPr marL="342900" lvl="1" indent="-342900">
              <a:buFont typeface="Arial" panose="020B0604020202020204" pitchFamily="34" charset="0"/>
              <a:buChar char="•"/>
            </a:pPr>
            <a:r>
              <a:rPr lang="en-US" sz="1800" dirty="0">
                <a:solidFill>
                  <a:srgbClr val="5F5F5F"/>
                </a:solidFill>
                <a:latin typeface="Segoe UI Light" panose="020B0502040204020203" pitchFamily="34" charset="0"/>
                <a:cs typeface="Segoe UI Light" panose="020B0502040204020203" pitchFamily="34" charset="0"/>
              </a:rPr>
              <a:t>Stores </a:t>
            </a:r>
            <a:r>
              <a:rPr lang="en-US" sz="1800" u="sng" dirty="0">
                <a:solidFill>
                  <a:srgbClr val="5F5F5F"/>
                </a:solidFill>
                <a:latin typeface="Segoe UI Light" panose="020B0502040204020203" pitchFamily="34" charset="0"/>
                <a:cs typeface="Segoe UI Light" panose="020B0502040204020203" pitchFamily="34" charset="0"/>
              </a:rPr>
              <a:t>only</a:t>
            </a:r>
            <a:r>
              <a:rPr lang="en-US" sz="1800" dirty="0">
                <a:solidFill>
                  <a:srgbClr val="5F5F5F"/>
                </a:solidFill>
                <a:latin typeface="Segoe UI Light" panose="020B0502040204020203" pitchFamily="34" charset="0"/>
                <a:cs typeface="Segoe UI Light" panose="020B0502040204020203" pitchFamily="34" charset="0"/>
              </a:rPr>
              <a:t> the inserted rows (i.e. table content)</a:t>
            </a:r>
          </a:p>
          <a:p>
            <a:pPr marL="342900" lvl="1" indent="-342900">
              <a:buFont typeface="Arial" panose="020B0604020202020204" pitchFamily="34" charset="0"/>
              <a:buChar char="•"/>
            </a:pPr>
            <a:r>
              <a:rPr lang="en-US" sz="1800" dirty="0">
                <a:solidFill>
                  <a:srgbClr val="5F5F5F"/>
                </a:solidFill>
                <a:latin typeface="Segoe UI Light" panose="020B0502040204020203" pitchFamily="34" charset="0"/>
                <a:cs typeface="Segoe UI Light" panose="020B0502040204020203" pitchFamily="34" charset="0"/>
              </a:rPr>
              <a:t>Chronologically organized streams of row versions </a:t>
            </a:r>
          </a:p>
          <a:p>
            <a:pPr marL="342900" lvl="1" indent="-342900">
              <a:buFont typeface="Arial" panose="020B0604020202020204" pitchFamily="34" charset="0"/>
              <a:buChar char="•"/>
            </a:pPr>
            <a:endParaRPr lang="en-US" dirty="0">
              <a:latin typeface="Segoe UI Light" panose="020B0502040204020203" pitchFamily="34" charset="0"/>
              <a:cs typeface="Segoe UI Light" panose="020B0502040204020203" pitchFamily="34" charset="0"/>
            </a:endParaRPr>
          </a:p>
          <a:p>
            <a:r>
              <a:rPr lang="en-US" dirty="0">
                <a:cs typeface="Segoe UI Light" panose="020B0502040204020203" pitchFamily="34" charset="0"/>
              </a:rPr>
              <a:t>Delta files</a:t>
            </a:r>
          </a:p>
          <a:p>
            <a:pPr marL="342900" lvl="1" indent="-342900">
              <a:buFont typeface="Arial" panose="020B0604020202020204" pitchFamily="34" charset="0"/>
              <a:buChar char="•"/>
            </a:pPr>
            <a:r>
              <a:rPr lang="en-US" sz="1800" dirty="0">
                <a:solidFill>
                  <a:srgbClr val="5F5F5F"/>
                </a:solidFill>
                <a:latin typeface="Segoe UI Light" panose="020B0502040204020203" pitchFamily="34" charset="0"/>
                <a:cs typeface="Segoe UI Light" panose="020B0502040204020203" pitchFamily="34" charset="0"/>
              </a:rPr>
              <a:t>File size is not constant, write 4KB chunks at a </a:t>
            </a:r>
            <a:r>
              <a:rPr lang="en-US" sz="1800" dirty="0" smtClean="0">
                <a:solidFill>
                  <a:srgbClr val="5F5F5F"/>
                </a:solidFill>
                <a:latin typeface="Segoe UI Light" panose="020B0502040204020203" pitchFamily="34" charset="0"/>
                <a:cs typeface="Segoe UI Light" panose="020B0502040204020203" pitchFamily="34" charset="0"/>
              </a:rPr>
              <a:t>time</a:t>
            </a:r>
            <a:endParaRPr lang="en-US" sz="1800" dirty="0">
              <a:solidFill>
                <a:srgbClr val="5F5F5F"/>
              </a:solidFill>
              <a:latin typeface="Segoe UI Light" panose="020B0502040204020203" pitchFamily="34" charset="0"/>
              <a:cs typeface="Segoe UI Light" panose="020B0502040204020203" pitchFamily="34" charset="0"/>
            </a:endParaRPr>
          </a:p>
          <a:p>
            <a:pPr marL="342900" lvl="1" indent="-342900">
              <a:buFont typeface="Arial" panose="020B0604020202020204" pitchFamily="34" charset="0"/>
              <a:buChar char="•"/>
            </a:pPr>
            <a:r>
              <a:rPr lang="en-US" sz="1800" dirty="0">
                <a:solidFill>
                  <a:srgbClr val="5F5F5F"/>
                </a:solidFill>
                <a:latin typeface="Segoe UI Light" panose="020B0502040204020203" pitchFamily="34" charset="0"/>
                <a:cs typeface="Segoe UI Light" panose="020B0502040204020203" pitchFamily="34" charset="0"/>
              </a:rPr>
              <a:t>Stores IDs of deleted rows</a:t>
            </a:r>
          </a:p>
          <a:p>
            <a:endParaRPr lang="en-US" dirty="0">
              <a:solidFill>
                <a:srgbClr val="5F5F5F"/>
              </a:solidFill>
            </a:endParaRPr>
          </a:p>
          <a:p>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27</a:t>
            </a:fld>
            <a:endParaRPr lang="en-US"/>
          </a:p>
        </p:txBody>
      </p:sp>
    </p:spTree>
    <p:extLst>
      <p:ext uri="{BB962C8B-B14F-4D97-AF65-F5344CB8AC3E}">
        <p14:creationId xmlns:p14="http://schemas.microsoft.com/office/powerpoint/2010/main" val="1915885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Delta Files</a:t>
            </a:r>
            <a:endParaRPr lang="en-US" dirty="0"/>
          </a:p>
        </p:txBody>
      </p:sp>
      <p:sp>
        <p:nvSpPr>
          <p:cNvPr id="4" name="Slide Number Placeholder 3"/>
          <p:cNvSpPr>
            <a:spLocks noGrp="1"/>
          </p:cNvSpPr>
          <p:nvPr>
            <p:ph type="sldNum" sz="quarter" idx="11"/>
          </p:nvPr>
        </p:nvSpPr>
        <p:spPr>
          <a:xfrm>
            <a:off x="9341353" y="6492875"/>
            <a:ext cx="2844800" cy="365125"/>
          </a:xfrm>
        </p:spPr>
        <p:txBody>
          <a:bodyPr/>
          <a:lstStyle/>
          <a:p>
            <a:fld id="{74A398B2-5A34-1A4A-811E-F4027282568C}" type="slidenum">
              <a:rPr lang="en-US" smtClean="0"/>
              <a:pPr/>
              <a:t>28</a:t>
            </a:fld>
            <a:endParaRPr lang="en-US"/>
          </a:p>
        </p:txBody>
      </p:sp>
      <p:sp>
        <p:nvSpPr>
          <p:cNvPr id="5" name="Snip Single Corner Rectangle 4"/>
          <p:cNvSpPr/>
          <p:nvPr/>
        </p:nvSpPr>
        <p:spPr>
          <a:xfrm>
            <a:off x="2373638" y="1547534"/>
            <a:ext cx="1705304" cy="2402161"/>
          </a:xfrm>
          <a:prstGeom prst="snip1Rect">
            <a:avLst/>
          </a:prstGeom>
          <a:solidFill>
            <a:srgbClr val="92D050"/>
          </a:solidFill>
        </p:spPr>
        <p:style>
          <a:lnRef idx="1">
            <a:schemeClr val="accent4"/>
          </a:lnRef>
          <a:fillRef idx="2">
            <a:schemeClr val="accent4"/>
          </a:fillRef>
          <a:effectRef idx="1">
            <a:schemeClr val="accent4"/>
          </a:effectRef>
          <a:fontRef idx="minor">
            <a:schemeClr val="dk1"/>
          </a:fontRef>
        </p:style>
        <p:txBody>
          <a:bodyPr lIns="124358" tIns="62179" rIns="124358" bIns="62179" rtlCol="0" anchor="t"/>
          <a:lstStyle/>
          <a:p>
            <a:pPr algn="ctr"/>
            <a:r>
              <a:rPr lang="en-US" dirty="0" smtClean="0">
                <a:solidFill>
                  <a:srgbClr val="FFFFFF"/>
                </a:solidFill>
              </a:rPr>
              <a:t>Data File</a:t>
            </a:r>
            <a:endParaRPr lang="en-US" dirty="0">
              <a:solidFill>
                <a:srgbClr val="FFFFFF"/>
              </a:solidFill>
            </a:endParaRPr>
          </a:p>
        </p:txBody>
      </p:sp>
      <p:sp>
        <p:nvSpPr>
          <p:cNvPr id="6" name="Snip Single Corner Rectangle 5"/>
          <p:cNvSpPr/>
          <p:nvPr/>
        </p:nvSpPr>
        <p:spPr>
          <a:xfrm>
            <a:off x="2373638" y="4128532"/>
            <a:ext cx="1721128" cy="2402161"/>
          </a:xfrm>
          <a:prstGeom prst="snip1Rect">
            <a:avLst/>
          </a:prstGeom>
          <a:solidFill>
            <a:srgbClr val="FF0000"/>
          </a:solidFill>
        </p:spPr>
        <p:style>
          <a:lnRef idx="1">
            <a:schemeClr val="accent4"/>
          </a:lnRef>
          <a:fillRef idx="2">
            <a:schemeClr val="accent4"/>
          </a:fillRef>
          <a:effectRef idx="1">
            <a:schemeClr val="accent4"/>
          </a:effectRef>
          <a:fontRef idx="minor">
            <a:schemeClr val="dk1"/>
          </a:fontRef>
        </p:style>
        <p:txBody>
          <a:bodyPr lIns="124358" tIns="62179" rIns="124358" bIns="62179" rtlCol="0" anchor="t"/>
          <a:lstStyle/>
          <a:p>
            <a:pPr algn="ctr"/>
            <a:r>
              <a:rPr lang="en-US" dirty="0" smtClean="0">
                <a:solidFill>
                  <a:srgbClr val="FFFFFF"/>
                </a:solidFill>
              </a:rPr>
              <a:t>Delta File</a:t>
            </a:r>
            <a:endParaRPr lang="en-US" dirty="0">
              <a:solidFill>
                <a:srgbClr val="FFFFFF"/>
              </a:solidFill>
            </a:endParaRPr>
          </a:p>
        </p:txBody>
      </p:sp>
      <p:sp>
        <p:nvSpPr>
          <p:cNvPr id="7" name="TextBox 6"/>
          <p:cNvSpPr txBox="1"/>
          <p:nvPr/>
        </p:nvSpPr>
        <p:spPr>
          <a:xfrm>
            <a:off x="2265553" y="1104537"/>
            <a:ext cx="392872" cy="439465"/>
          </a:xfrm>
          <a:prstGeom prst="rect">
            <a:avLst/>
          </a:prstGeom>
          <a:noFill/>
        </p:spPr>
        <p:txBody>
          <a:bodyPr wrap="none" lIns="124358" tIns="62179" rIns="124358" bIns="62179" rtlCol="0">
            <a:spAutoFit/>
          </a:bodyPr>
          <a:lstStyle/>
          <a:p>
            <a:r>
              <a:rPr lang="en-US" sz="2000" dirty="0">
                <a:solidFill>
                  <a:srgbClr val="5F5F5F"/>
                </a:solidFill>
              </a:rPr>
              <a:t>0</a:t>
            </a:r>
          </a:p>
        </p:txBody>
      </p:sp>
      <p:sp>
        <p:nvSpPr>
          <p:cNvPr id="8" name="TextBox 7"/>
          <p:cNvSpPr txBox="1"/>
          <p:nvPr/>
        </p:nvSpPr>
        <p:spPr>
          <a:xfrm>
            <a:off x="3443341" y="1104537"/>
            <a:ext cx="664720" cy="433349"/>
          </a:xfrm>
          <a:prstGeom prst="rect">
            <a:avLst/>
          </a:prstGeom>
          <a:noFill/>
        </p:spPr>
        <p:txBody>
          <a:bodyPr wrap="none" lIns="124358" tIns="62179" rIns="124358" bIns="62179" rtlCol="0">
            <a:spAutoFit/>
          </a:bodyPr>
          <a:lstStyle/>
          <a:p>
            <a:r>
              <a:rPr lang="en-US" sz="2000" dirty="0" smtClean="0">
                <a:solidFill>
                  <a:schemeClr val="bg1"/>
                </a:solidFill>
              </a:rPr>
              <a:t>100</a:t>
            </a:r>
            <a:endParaRPr lang="en-US" sz="2000" dirty="0">
              <a:solidFill>
                <a:schemeClr val="bg1"/>
              </a:solidFill>
            </a:endParaRPr>
          </a:p>
        </p:txBody>
      </p:sp>
      <p:sp>
        <p:nvSpPr>
          <p:cNvPr id="9" name="Rectangle 8"/>
          <p:cNvSpPr/>
          <p:nvPr/>
        </p:nvSpPr>
        <p:spPr>
          <a:xfrm>
            <a:off x="5091951" y="2006605"/>
            <a:ext cx="979844" cy="301355"/>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smtClean="0">
                <a:solidFill>
                  <a:srgbClr val="FFFFFF"/>
                </a:solidFill>
              </a:rPr>
              <a:t>TS (ins)</a:t>
            </a:r>
            <a:endParaRPr lang="en-US" sz="1600" dirty="0">
              <a:solidFill>
                <a:srgbClr val="FFFFFF"/>
              </a:solidFill>
            </a:endParaRPr>
          </a:p>
        </p:txBody>
      </p:sp>
      <p:sp>
        <p:nvSpPr>
          <p:cNvPr id="10" name="Rectangle 9"/>
          <p:cNvSpPr/>
          <p:nvPr/>
        </p:nvSpPr>
        <p:spPr>
          <a:xfrm>
            <a:off x="6071795" y="2006605"/>
            <a:ext cx="979844" cy="301355"/>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smtClean="0">
                <a:solidFill>
                  <a:srgbClr val="FFFFFF"/>
                </a:solidFill>
              </a:rPr>
              <a:t>RowId</a:t>
            </a:r>
            <a:endParaRPr lang="en-US" sz="1600" dirty="0">
              <a:solidFill>
                <a:srgbClr val="FFFFFF"/>
              </a:solidFill>
            </a:endParaRPr>
          </a:p>
        </p:txBody>
      </p:sp>
      <p:sp>
        <p:nvSpPr>
          <p:cNvPr id="11" name="Rectangle 10"/>
          <p:cNvSpPr/>
          <p:nvPr/>
        </p:nvSpPr>
        <p:spPr>
          <a:xfrm>
            <a:off x="7061062" y="2006607"/>
            <a:ext cx="979844" cy="301357"/>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smtClean="0">
                <a:solidFill>
                  <a:srgbClr val="FFFFFF"/>
                </a:solidFill>
              </a:rPr>
              <a:t>TableId</a:t>
            </a:r>
            <a:endParaRPr lang="en-US" sz="1600" dirty="0">
              <a:solidFill>
                <a:srgbClr val="FFFFFF"/>
              </a:solidFill>
            </a:endParaRPr>
          </a:p>
        </p:txBody>
      </p:sp>
      <p:sp>
        <p:nvSpPr>
          <p:cNvPr id="12" name="Rectangle 11"/>
          <p:cNvSpPr/>
          <p:nvPr/>
        </p:nvSpPr>
        <p:spPr>
          <a:xfrm>
            <a:off x="5091951" y="2307960"/>
            <a:ext cx="979844" cy="301355"/>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smtClean="0">
                <a:solidFill>
                  <a:srgbClr val="FFFFFF"/>
                </a:solidFill>
              </a:rPr>
              <a:t>TS (ins)</a:t>
            </a:r>
            <a:endParaRPr lang="en-US" sz="1600" dirty="0">
              <a:solidFill>
                <a:srgbClr val="FFFFFF"/>
              </a:solidFill>
            </a:endParaRPr>
          </a:p>
        </p:txBody>
      </p:sp>
      <p:sp>
        <p:nvSpPr>
          <p:cNvPr id="13" name="Rectangle 12"/>
          <p:cNvSpPr/>
          <p:nvPr/>
        </p:nvSpPr>
        <p:spPr>
          <a:xfrm>
            <a:off x="6071795" y="2307960"/>
            <a:ext cx="979844" cy="301355"/>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smtClean="0">
                <a:solidFill>
                  <a:srgbClr val="FFFFFF"/>
                </a:solidFill>
              </a:rPr>
              <a:t>RowId</a:t>
            </a:r>
            <a:endParaRPr lang="en-US" sz="1600" dirty="0">
              <a:solidFill>
                <a:srgbClr val="FFFFFF"/>
              </a:solidFill>
            </a:endParaRPr>
          </a:p>
        </p:txBody>
      </p:sp>
      <p:sp>
        <p:nvSpPr>
          <p:cNvPr id="14" name="Rectangle 13"/>
          <p:cNvSpPr/>
          <p:nvPr/>
        </p:nvSpPr>
        <p:spPr>
          <a:xfrm>
            <a:off x="7061062" y="2307962"/>
            <a:ext cx="979844" cy="301357"/>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smtClean="0">
                <a:solidFill>
                  <a:srgbClr val="FFFFFF"/>
                </a:solidFill>
              </a:rPr>
              <a:t>TableId</a:t>
            </a:r>
            <a:endParaRPr lang="en-US" sz="1600" dirty="0">
              <a:solidFill>
                <a:srgbClr val="FFFFFF"/>
              </a:solidFill>
            </a:endParaRPr>
          </a:p>
        </p:txBody>
      </p:sp>
      <p:sp>
        <p:nvSpPr>
          <p:cNvPr id="15" name="Rectangle 14"/>
          <p:cNvSpPr/>
          <p:nvPr/>
        </p:nvSpPr>
        <p:spPr>
          <a:xfrm>
            <a:off x="5091951" y="2609316"/>
            <a:ext cx="979844" cy="301355"/>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smtClean="0">
                <a:solidFill>
                  <a:srgbClr val="FFFFFF"/>
                </a:solidFill>
              </a:rPr>
              <a:t>TS (ins)</a:t>
            </a:r>
            <a:endParaRPr lang="en-US" sz="1600" dirty="0">
              <a:solidFill>
                <a:srgbClr val="FFFFFF"/>
              </a:solidFill>
            </a:endParaRPr>
          </a:p>
        </p:txBody>
      </p:sp>
      <p:sp>
        <p:nvSpPr>
          <p:cNvPr id="16" name="Rectangle 15"/>
          <p:cNvSpPr/>
          <p:nvPr/>
        </p:nvSpPr>
        <p:spPr>
          <a:xfrm>
            <a:off x="6071795" y="2609316"/>
            <a:ext cx="979844" cy="301355"/>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smtClean="0">
                <a:solidFill>
                  <a:srgbClr val="FFFFFF"/>
                </a:solidFill>
              </a:rPr>
              <a:t>RowId</a:t>
            </a:r>
            <a:endParaRPr lang="en-US" sz="1600" dirty="0">
              <a:solidFill>
                <a:srgbClr val="FFFFFF"/>
              </a:solidFill>
            </a:endParaRPr>
          </a:p>
        </p:txBody>
      </p:sp>
      <p:sp>
        <p:nvSpPr>
          <p:cNvPr id="17" name="Rectangle 16"/>
          <p:cNvSpPr/>
          <p:nvPr/>
        </p:nvSpPr>
        <p:spPr>
          <a:xfrm>
            <a:off x="7061062" y="2609318"/>
            <a:ext cx="979844" cy="301357"/>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smtClean="0">
                <a:solidFill>
                  <a:srgbClr val="FFFFFF"/>
                </a:solidFill>
              </a:rPr>
              <a:t>TableId</a:t>
            </a:r>
            <a:endParaRPr lang="en-US" sz="1600" dirty="0">
              <a:solidFill>
                <a:srgbClr val="FFFFFF"/>
              </a:solidFill>
            </a:endParaRPr>
          </a:p>
        </p:txBody>
      </p:sp>
      <p:grpSp>
        <p:nvGrpSpPr>
          <p:cNvPr id="18" name="Group 17"/>
          <p:cNvGrpSpPr/>
          <p:nvPr/>
        </p:nvGrpSpPr>
        <p:grpSpPr>
          <a:xfrm>
            <a:off x="5100692" y="4763872"/>
            <a:ext cx="2955704" cy="907598"/>
            <a:chOff x="4498549" y="3506774"/>
            <a:chExt cx="2173201" cy="667412"/>
          </a:xfrm>
        </p:grpSpPr>
        <p:grpSp>
          <p:nvGrpSpPr>
            <p:cNvPr id="19" name="Group 18"/>
            <p:cNvGrpSpPr/>
            <p:nvPr/>
          </p:nvGrpSpPr>
          <p:grpSpPr>
            <a:xfrm>
              <a:off x="4498549" y="3506774"/>
              <a:ext cx="2173201" cy="224202"/>
              <a:chOff x="5772383" y="1357745"/>
              <a:chExt cx="2173201" cy="353291"/>
            </a:xfrm>
          </p:grpSpPr>
          <p:sp>
            <p:nvSpPr>
              <p:cNvPr id="30" name="Rectangle 29"/>
              <p:cNvSpPr/>
              <p:nvPr/>
            </p:nvSpPr>
            <p:spPr>
              <a:xfrm>
                <a:off x="5791200" y="1357745"/>
                <a:ext cx="2154384" cy="353291"/>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600">
                  <a:solidFill>
                    <a:srgbClr val="FFFFFF"/>
                  </a:solidFill>
                </a:endParaRPr>
              </a:p>
            </p:txBody>
          </p:sp>
          <p:sp>
            <p:nvSpPr>
              <p:cNvPr id="31" name="Rectangle 30"/>
              <p:cNvSpPr/>
              <p:nvPr/>
            </p:nvSpPr>
            <p:spPr>
              <a:xfrm>
                <a:off x="5772383" y="1357745"/>
                <a:ext cx="725398" cy="34919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rgbClr val="FFFFFF"/>
                    </a:solidFill>
                  </a:rPr>
                  <a:t>TS (ins)</a:t>
                </a:r>
              </a:p>
            </p:txBody>
          </p:sp>
          <p:sp>
            <p:nvSpPr>
              <p:cNvPr id="32" name="Rectangle 31"/>
              <p:cNvSpPr/>
              <p:nvPr/>
            </p:nvSpPr>
            <p:spPr>
              <a:xfrm>
                <a:off x="6497782" y="1357745"/>
                <a:ext cx="720437" cy="34919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smtClean="0">
                    <a:solidFill>
                      <a:srgbClr val="FFFFFF"/>
                    </a:solidFill>
                  </a:rPr>
                  <a:t>RowId</a:t>
                </a:r>
                <a:endParaRPr lang="en-US" sz="1600" dirty="0">
                  <a:solidFill>
                    <a:srgbClr val="FFFFFF"/>
                  </a:solidFill>
                </a:endParaRPr>
              </a:p>
            </p:txBody>
          </p:sp>
          <p:sp>
            <p:nvSpPr>
              <p:cNvPr id="33" name="Rectangle 32"/>
              <p:cNvSpPr/>
              <p:nvPr/>
            </p:nvSpPr>
            <p:spPr>
              <a:xfrm>
                <a:off x="7218686" y="1357747"/>
                <a:ext cx="720437" cy="349201"/>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rgbClr val="FFFFFF"/>
                    </a:solidFill>
                  </a:rPr>
                  <a:t>TS (del</a:t>
                </a:r>
                <a:r>
                  <a:rPr lang="en-US" sz="1600" dirty="0" smtClean="0">
                    <a:solidFill>
                      <a:srgbClr val="FFFFFF"/>
                    </a:solidFill>
                  </a:rPr>
                  <a:t>)</a:t>
                </a:r>
                <a:endParaRPr lang="en-US" sz="1600" dirty="0">
                  <a:solidFill>
                    <a:srgbClr val="FFFFFF"/>
                  </a:solidFill>
                </a:endParaRPr>
              </a:p>
            </p:txBody>
          </p:sp>
        </p:grpSp>
        <p:grpSp>
          <p:nvGrpSpPr>
            <p:cNvPr id="20" name="Group 19"/>
            <p:cNvGrpSpPr/>
            <p:nvPr/>
          </p:nvGrpSpPr>
          <p:grpSpPr>
            <a:xfrm>
              <a:off x="4499016" y="3728377"/>
              <a:ext cx="2169269" cy="224203"/>
              <a:chOff x="5776315" y="1357743"/>
              <a:chExt cx="2169269" cy="353293"/>
            </a:xfrm>
          </p:grpSpPr>
          <p:sp>
            <p:nvSpPr>
              <p:cNvPr id="26" name="Rectangle 25"/>
              <p:cNvSpPr/>
              <p:nvPr/>
            </p:nvSpPr>
            <p:spPr>
              <a:xfrm>
                <a:off x="5791200" y="1357745"/>
                <a:ext cx="2154384" cy="353291"/>
              </a:xfrm>
              <a:prstGeom prst="rect">
                <a:avLst/>
              </a:prstGeom>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600">
                  <a:solidFill>
                    <a:srgbClr val="FFFFFF"/>
                  </a:solidFill>
                </a:endParaRPr>
              </a:p>
            </p:txBody>
          </p:sp>
          <p:sp>
            <p:nvSpPr>
              <p:cNvPr id="27" name="Rectangle 26"/>
              <p:cNvSpPr/>
              <p:nvPr/>
            </p:nvSpPr>
            <p:spPr>
              <a:xfrm>
                <a:off x="5776315" y="1357745"/>
                <a:ext cx="725345" cy="34919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rgbClr val="FFFFFF"/>
                    </a:solidFill>
                  </a:rPr>
                  <a:t>TS (ins)</a:t>
                </a:r>
              </a:p>
            </p:txBody>
          </p:sp>
          <p:sp>
            <p:nvSpPr>
              <p:cNvPr id="28" name="Rectangle 27"/>
              <p:cNvSpPr/>
              <p:nvPr/>
            </p:nvSpPr>
            <p:spPr>
              <a:xfrm>
                <a:off x="6501661" y="1357745"/>
                <a:ext cx="720437" cy="34919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smtClean="0">
                    <a:solidFill>
                      <a:srgbClr val="FFFFFF"/>
                    </a:solidFill>
                  </a:rPr>
                  <a:t>RowId</a:t>
                </a:r>
                <a:endParaRPr lang="en-US" sz="1600" dirty="0">
                  <a:solidFill>
                    <a:srgbClr val="FFFFFF"/>
                  </a:solidFill>
                </a:endParaRPr>
              </a:p>
            </p:txBody>
          </p:sp>
          <p:sp>
            <p:nvSpPr>
              <p:cNvPr id="29" name="Rectangle 28"/>
              <p:cNvSpPr/>
              <p:nvPr/>
            </p:nvSpPr>
            <p:spPr>
              <a:xfrm>
                <a:off x="7222057" y="1357743"/>
                <a:ext cx="720437" cy="349201"/>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rgbClr val="FFFFFF"/>
                    </a:solidFill>
                  </a:rPr>
                  <a:t>TS (del)</a:t>
                </a:r>
              </a:p>
            </p:txBody>
          </p:sp>
        </p:grpSp>
        <p:grpSp>
          <p:nvGrpSpPr>
            <p:cNvPr id="21" name="Group 20"/>
            <p:cNvGrpSpPr/>
            <p:nvPr/>
          </p:nvGrpSpPr>
          <p:grpSpPr>
            <a:xfrm>
              <a:off x="4498549" y="3949984"/>
              <a:ext cx="2166271" cy="224202"/>
              <a:chOff x="5779313" y="1357745"/>
              <a:chExt cx="2166271" cy="353291"/>
            </a:xfrm>
          </p:grpSpPr>
          <p:sp>
            <p:nvSpPr>
              <p:cNvPr id="22" name="Rectangle 21"/>
              <p:cNvSpPr/>
              <p:nvPr/>
            </p:nvSpPr>
            <p:spPr>
              <a:xfrm>
                <a:off x="5791200" y="1357745"/>
                <a:ext cx="2154384" cy="353291"/>
              </a:xfrm>
              <a:prstGeom prst="rect">
                <a:avLst/>
              </a:prstGeom>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600">
                  <a:solidFill>
                    <a:srgbClr val="FFFFFF"/>
                  </a:solidFill>
                </a:endParaRPr>
              </a:p>
            </p:txBody>
          </p:sp>
          <p:sp>
            <p:nvSpPr>
              <p:cNvPr id="23" name="Rectangle 22"/>
              <p:cNvSpPr/>
              <p:nvPr/>
            </p:nvSpPr>
            <p:spPr>
              <a:xfrm>
                <a:off x="5779313" y="1357745"/>
                <a:ext cx="726227" cy="34919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rgbClr val="FFFFFF"/>
                    </a:solidFill>
                  </a:rPr>
                  <a:t>TS (ins)</a:t>
                </a:r>
              </a:p>
            </p:txBody>
          </p:sp>
          <p:sp>
            <p:nvSpPr>
              <p:cNvPr id="24" name="Rectangle 23"/>
              <p:cNvSpPr/>
              <p:nvPr/>
            </p:nvSpPr>
            <p:spPr>
              <a:xfrm>
                <a:off x="6505539" y="1357745"/>
                <a:ext cx="720437" cy="34919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smtClean="0">
                    <a:solidFill>
                      <a:srgbClr val="FFFFFF"/>
                    </a:solidFill>
                  </a:rPr>
                  <a:t>RowId</a:t>
                </a:r>
                <a:endParaRPr lang="en-US" sz="1600" dirty="0">
                  <a:solidFill>
                    <a:srgbClr val="FFFFFF"/>
                  </a:solidFill>
                </a:endParaRPr>
              </a:p>
            </p:txBody>
          </p:sp>
          <p:sp>
            <p:nvSpPr>
              <p:cNvPr id="25" name="Rectangle 24"/>
              <p:cNvSpPr/>
              <p:nvPr/>
            </p:nvSpPr>
            <p:spPr>
              <a:xfrm>
                <a:off x="7225147" y="1357747"/>
                <a:ext cx="720437" cy="349200"/>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solidFill>
                      <a:srgbClr val="FFFFFF"/>
                    </a:solidFill>
                  </a:rPr>
                  <a:t>TS (del</a:t>
                </a:r>
                <a:r>
                  <a:rPr lang="en-US" sz="1600" dirty="0" smtClean="0">
                    <a:solidFill>
                      <a:srgbClr val="FFFFFF"/>
                    </a:solidFill>
                  </a:rPr>
                  <a:t>)</a:t>
                </a:r>
                <a:endParaRPr lang="en-US" sz="1600" dirty="0">
                  <a:solidFill>
                    <a:srgbClr val="FFFFFF"/>
                  </a:solidFill>
                </a:endParaRPr>
              </a:p>
            </p:txBody>
          </p:sp>
        </p:grpSp>
      </p:grpSp>
      <p:sp>
        <p:nvSpPr>
          <p:cNvPr id="34" name="Left Brace 33"/>
          <p:cNvSpPr/>
          <p:nvPr/>
        </p:nvSpPr>
        <p:spPr>
          <a:xfrm>
            <a:off x="1911845" y="1493201"/>
            <a:ext cx="321276" cy="5099880"/>
          </a:xfrm>
          <a:prstGeom prst="leftBrace">
            <a:avLst/>
          </a:prstGeom>
        </p:spPr>
        <p:style>
          <a:lnRef idx="2">
            <a:schemeClr val="accent1"/>
          </a:lnRef>
          <a:fillRef idx="0">
            <a:schemeClr val="accent1"/>
          </a:fillRef>
          <a:effectRef idx="1">
            <a:schemeClr val="accent1"/>
          </a:effectRef>
          <a:fontRef idx="minor">
            <a:schemeClr val="tx1"/>
          </a:fontRef>
        </p:style>
        <p:txBody>
          <a:bodyPr lIns="124358" tIns="62179" rIns="124358" bIns="62179" rtlCol="0" anchor="ctr"/>
          <a:lstStyle/>
          <a:p>
            <a:pPr algn="ctr"/>
            <a:endParaRPr lang="en-US" dirty="0">
              <a:solidFill>
                <a:srgbClr val="FFFFFF"/>
              </a:solidFill>
            </a:endParaRPr>
          </a:p>
        </p:txBody>
      </p:sp>
      <p:sp>
        <p:nvSpPr>
          <p:cNvPr id="35" name="TextBox 34"/>
          <p:cNvSpPr txBox="1"/>
          <p:nvPr/>
        </p:nvSpPr>
        <p:spPr>
          <a:xfrm rot="16200000">
            <a:off x="432563" y="3892655"/>
            <a:ext cx="2247461" cy="402571"/>
          </a:xfrm>
          <a:prstGeom prst="rect">
            <a:avLst/>
          </a:prstGeom>
          <a:noFill/>
        </p:spPr>
        <p:txBody>
          <a:bodyPr wrap="none" lIns="124358" tIns="62179" rIns="124358" bIns="62179" rtlCol="0">
            <a:spAutoFit/>
          </a:bodyPr>
          <a:lstStyle/>
          <a:p>
            <a:r>
              <a:rPr lang="en-US" dirty="0" smtClean="0">
                <a:solidFill>
                  <a:srgbClr val="5F5F5F"/>
                </a:solidFill>
              </a:rPr>
              <a:t>Checkpoint File Pair</a:t>
            </a:r>
            <a:endParaRPr lang="en-US" dirty="0">
              <a:solidFill>
                <a:srgbClr val="5F5F5F"/>
              </a:solidFill>
            </a:endParaRPr>
          </a:p>
        </p:txBody>
      </p:sp>
      <p:sp>
        <p:nvSpPr>
          <p:cNvPr id="36" name="Rectangle 35"/>
          <p:cNvSpPr/>
          <p:nvPr/>
        </p:nvSpPr>
        <p:spPr>
          <a:xfrm>
            <a:off x="8056651" y="2006605"/>
            <a:ext cx="2779989" cy="301275"/>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smtClean="0">
                <a:solidFill>
                  <a:srgbClr val="FFFFFF"/>
                </a:solidFill>
              </a:rPr>
              <a:t>Row pay load</a:t>
            </a:r>
            <a:endParaRPr lang="en-US" sz="1600" dirty="0">
              <a:solidFill>
                <a:srgbClr val="FFFFFF"/>
              </a:solidFill>
            </a:endParaRPr>
          </a:p>
        </p:txBody>
      </p:sp>
      <p:sp>
        <p:nvSpPr>
          <p:cNvPr id="37" name="Rectangle 36"/>
          <p:cNvSpPr/>
          <p:nvPr/>
        </p:nvSpPr>
        <p:spPr>
          <a:xfrm>
            <a:off x="8056396" y="2307881"/>
            <a:ext cx="2779989" cy="297823"/>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smtClean="0">
                <a:solidFill>
                  <a:srgbClr val="FFFFFF"/>
                </a:solidFill>
              </a:rPr>
              <a:t>Row pay load</a:t>
            </a:r>
            <a:endParaRPr lang="en-US" sz="1600" dirty="0">
              <a:solidFill>
                <a:srgbClr val="FFFFFF"/>
              </a:solidFill>
            </a:endParaRPr>
          </a:p>
        </p:txBody>
      </p:sp>
      <p:sp>
        <p:nvSpPr>
          <p:cNvPr id="38" name="Rectangle 37"/>
          <p:cNvSpPr/>
          <p:nvPr/>
        </p:nvSpPr>
        <p:spPr>
          <a:xfrm>
            <a:off x="8060880" y="2605704"/>
            <a:ext cx="2775505" cy="304968"/>
          </a:xfrm>
          <a:prstGeom prst="rect">
            <a:avLst/>
          </a:prstGeom>
          <a:solidFill>
            <a:schemeClr val="bg2">
              <a:lumMod val="50000"/>
              <a:lumOff val="50000"/>
            </a:schemeClr>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smtClean="0">
                <a:solidFill>
                  <a:srgbClr val="FFFFFF"/>
                </a:solidFill>
              </a:rPr>
              <a:t>Row pay load</a:t>
            </a:r>
            <a:endParaRPr lang="en-US" sz="1600" dirty="0">
              <a:solidFill>
                <a:srgbClr val="FFFFFF"/>
              </a:solidFill>
            </a:endParaRPr>
          </a:p>
        </p:txBody>
      </p:sp>
      <p:sp>
        <p:nvSpPr>
          <p:cNvPr id="39" name="Right Brace 38"/>
          <p:cNvSpPr/>
          <p:nvPr/>
        </p:nvSpPr>
        <p:spPr>
          <a:xfrm>
            <a:off x="4382733" y="1824274"/>
            <a:ext cx="475538" cy="1998357"/>
          </a:xfrm>
          <a:prstGeom prst="rightBrac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40" name="Right Brace 39"/>
          <p:cNvSpPr/>
          <p:nvPr/>
        </p:nvSpPr>
        <p:spPr>
          <a:xfrm>
            <a:off x="4297613" y="4375132"/>
            <a:ext cx="475538" cy="1998357"/>
          </a:xfrm>
          <a:prstGeom prst="rightBrac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1" name="TextBox 40"/>
          <p:cNvSpPr txBox="1"/>
          <p:nvPr/>
        </p:nvSpPr>
        <p:spPr>
          <a:xfrm>
            <a:off x="4087437" y="1107384"/>
            <a:ext cx="3407792"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rgbClr val="5F5F5F"/>
                </a:solidFill>
              </a:rPr>
              <a:t>Transaction Timestamp Range</a:t>
            </a:r>
          </a:p>
        </p:txBody>
      </p:sp>
      <p:sp>
        <p:nvSpPr>
          <p:cNvPr id="42" name="TextBox 41"/>
          <p:cNvSpPr txBox="1"/>
          <p:nvPr/>
        </p:nvSpPr>
        <p:spPr>
          <a:xfrm>
            <a:off x="4937537" y="2995817"/>
            <a:ext cx="3615670"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5F5F5F"/>
                </a:solidFill>
              </a:rPr>
              <a:t>Data file contains rows inserted </a:t>
            </a:r>
            <a:endParaRPr lang="en-US" dirty="0" smtClean="0">
              <a:solidFill>
                <a:srgbClr val="5F5F5F"/>
              </a:solidFill>
            </a:endParaRPr>
          </a:p>
          <a:p>
            <a:pPr>
              <a:lnSpc>
                <a:spcPct val="90000"/>
              </a:lnSpc>
              <a:spcAft>
                <a:spcPts val="600"/>
              </a:spcAft>
            </a:pPr>
            <a:r>
              <a:rPr lang="en-US" dirty="0" smtClean="0">
                <a:solidFill>
                  <a:srgbClr val="5F5F5F"/>
                </a:solidFill>
              </a:rPr>
              <a:t>within </a:t>
            </a:r>
            <a:r>
              <a:rPr lang="en-US" dirty="0">
                <a:solidFill>
                  <a:srgbClr val="5F5F5F"/>
                </a:solidFill>
              </a:rPr>
              <a:t>a given transaction range</a:t>
            </a:r>
            <a:endParaRPr lang="en-US" dirty="0" smtClean="0">
              <a:solidFill>
                <a:srgbClr val="5F5F5F"/>
              </a:solidFill>
            </a:endParaRPr>
          </a:p>
        </p:txBody>
      </p:sp>
      <p:sp>
        <p:nvSpPr>
          <p:cNvPr id="43" name="TextBox 42"/>
          <p:cNvSpPr txBox="1"/>
          <p:nvPr/>
        </p:nvSpPr>
        <p:spPr>
          <a:xfrm>
            <a:off x="4975998" y="5694080"/>
            <a:ext cx="3615670" cy="871008"/>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rgbClr val="5F5F5F"/>
                </a:solidFill>
              </a:rPr>
              <a:t>Delta </a:t>
            </a:r>
            <a:r>
              <a:rPr lang="en-US" dirty="0">
                <a:solidFill>
                  <a:srgbClr val="5F5F5F"/>
                </a:solidFill>
              </a:rPr>
              <a:t>file contains </a:t>
            </a:r>
            <a:r>
              <a:rPr lang="en-US" dirty="0" smtClean="0">
                <a:solidFill>
                  <a:srgbClr val="5F5F5F"/>
                </a:solidFill>
              </a:rPr>
              <a:t>deleted rows</a:t>
            </a:r>
          </a:p>
          <a:p>
            <a:pPr>
              <a:lnSpc>
                <a:spcPct val="90000"/>
              </a:lnSpc>
              <a:spcAft>
                <a:spcPts val="600"/>
              </a:spcAft>
            </a:pPr>
            <a:r>
              <a:rPr lang="en-US" dirty="0" smtClean="0">
                <a:solidFill>
                  <a:srgbClr val="5F5F5F"/>
                </a:solidFill>
              </a:rPr>
              <a:t>within </a:t>
            </a:r>
            <a:r>
              <a:rPr lang="en-US" dirty="0">
                <a:solidFill>
                  <a:srgbClr val="5F5F5F"/>
                </a:solidFill>
              </a:rPr>
              <a:t>a given transaction range</a:t>
            </a:r>
            <a:endParaRPr lang="en-US" dirty="0" smtClean="0">
              <a:solidFill>
                <a:srgbClr val="5F5F5F"/>
              </a:solidFill>
            </a:endParaRPr>
          </a:p>
        </p:txBody>
      </p:sp>
    </p:spTree>
    <p:extLst>
      <p:ext uri="{BB962C8B-B14F-4D97-AF65-F5344CB8AC3E}">
        <p14:creationId xmlns:p14="http://schemas.microsoft.com/office/powerpoint/2010/main" val="50828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Merge Operation</a:t>
            </a:r>
            <a:endParaRPr lang="en-US" dirty="0"/>
          </a:p>
        </p:txBody>
      </p:sp>
      <p:sp>
        <p:nvSpPr>
          <p:cNvPr id="5" name="Flowchart: Magnetic Disk 4"/>
          <p:cNvSpPr/>
          <p:nvPr/>
        </p:nvSpPr>
        <p:spPr>
          <a:xfrm>
            <a:off x="1714769" y="2398589"/>
            <a:ext cx="3663111" cy="2196892"/>
          </a:xfrm>
          <a:prstGeom prst="flowChartMagneticDisk">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lIns="91422" tIns="91422" rIns="91422" bIns="365690" rtlCol="0" anchor="ctr"/>
          <a:lstStyle/>
          <a:p>
            <a:pPr algn="ctr"/>
            <a:endParaRPr lang="en-US" sz="1397" dirty="0">
              <a:solidFill>
                <a:prstClr val="black"/>
              </a:solidFill>
              <a:latin typeface="Segoe UI Light" pitchFamily="34" charset="0"/>
            </a:endParaRPr>
          </a:p>
          <a:p>
            <a:pPr algn="ctr"/>
            <a:endParaRPr lang="en-US" sz="1397" dirty="0">
              <a:solidFill>
                <a:prstClr val="black"/>
              </a:solidFill>
              <a:latin typeface="Segoe UI Light" pitchFamily="34" charset="0"/>
            </a:endParaRPr>
          </a:p>
          <a:p>
            <a:pPr algn="ctr"/>
            <a:endParaRPr lang="en-US" sz="1397"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r>
              <a:rPr lang="en-US" sz="1397" b="1" dirty="0">
                <a:solidFill>
                  <a:prstClr val="black"/>
                </a:solidFill>
                <a:latin typeface="Segoe UI Light" pitchFamily="34" charset="0"/>
              </a:rPr>
              <a:t>Memory-optimized data </a:t>
            </a:r>
            <a:r>
              <a:rPr lang="en-US" sz="1397" b="1" dirty="0" err="1">
                <a:solidFill>
                  <a:prstClr val="black"/>
                </a:solidFill>
                <a:latin typeface="Segoe UI Light" pitchFamily="34" charset="0"/>
              </a:rPr>
              <a:t>Filegroup</a:t>
            </a:r>
            <a:endParaRPr lang="en-US" sz="1397" dirty="0">
              <a:solidFill>
                <a:prstClr val="black"/>
              </a:solidFill>
              <a:latin typeface="Segoe UI Light" pitchFamily="34" charset="0"/>
            </a:endParaRPr>
          </a:p>
        </p:txBody>
      </p:sp>
      <p:sp>
        <p:nvSpPr>
          <p:cNvPr id="6" name="Text Placeholder 7"/>
          <p:cNvSpPr txBox="1">
            <a:spLocks/>
          </p:cNvSpPr>
          <p:nvPr/>
        </p:nvSpPr>
        <p:spPr>
          <a:xfrm>
            <a:off x="6382648" y="1902076"/>
            <a:ext cx="3112146" cy="479686"/>
          </a:xfrm>
          <a:prstGeom prst="rect">
            <a:avLst/>
          </a:prstGeom>
        </p:spPr>
        <p:txBody>
          <a:bodyPr lIns="91422" tIns="45711" rIns="91422" bIns="45711"/>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985" dirty="0"/>
              <a:t>Files as of Time 600</a:t>
            </a:r>
          </a:p>
        </p:txBody>
      </p:sp>
      <p:sp>
        <p:nvSpPr>
          <p:cNvPr id="7" name="Rectangle 83"/>
          <p:cNvSpPr/>
          <p:nvPr/>
        </p:nvSpPr>
        <p:spPr>
          <a:xfrm>
            <a:off x="2022080" y="2677998"/>
            <a:ext cx="205595" cy="129563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100-200 </a:t>
            </a:r>
          </a:p>
        </p:txBody>
      </p:sp>
      <p:sp>
        <p:nvSpPr>
          <p:cNvPr id="8" name="Rectangle 83"/>
          <p:cNvSpPr/>
          <p:nvPr/>
        </p:nvSpPr>
        <p:spPr>
          <a:xfrm>
            <a:off x="2506167" y="2677998"/>
            <a:ext cx="205595" cy="129563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200-300</a:t>
            </a:r>
          </a:p>
        </p:txBody>
      </p:sp>
      <p:sp>
        <p:nvSpPr>
          <p:cNvPr id="9" name="Rectangle 83"/>
          <p:cNvSpPr/>
          <p:nvPr/>
        </p:nvSpPr>
        <p:spPr>
          <a:xfrm>
            <a:off x="3031252" y="2677998"/>
            <a:ext cx="205595" cy="129563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300-400</a:t>
            </a:r>
          </a:p>
        </p:txBody>
      </p:sp>
      <p:sp>
        <p:nvSpPr>
          <p:cNvPr id="10" name="Rectangle 83"/>
          <p:cNvSpPr/>
          <p:nvPr/>
        </p:nvSpPr>
        <p:spPr>
          <a:xfrm>
            <a:off x="2227675" y="3673279"/>
            <a:ext cx="181103" cy="30035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11" name="Rectangle 83"/>
          <p:cNvSpPr/>
          <p:nvPr/>
        </p:nvSpPr>
        <p:spPr>
          <a:xfrm>
            <a:off x="2711297" y="3194587"/>
            <a:ext cx="182623" cy="7790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12" name="Rectangle 83"/>
          <p:cNvSpPr/>
          <p:nvPr/>
        </p:nvSpPr>
        <p:spPr>
          <a:xfrm>
            <a:off x="3236801" y="3388845"/>
            <a:ext cx="181103" cy="5853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1"/>
                </a:solidFill>
                <a:latin typeface="Segoe UI Light" pitchFamily="34" charset="0"/>
              </a:rPr>
              <a:t> </a:t>
            </a:r>
          </a:p>
        </p:txBody>
      </p:sp>
      <p:sp>
        <p:nvSpPr>
          <p:cNvPr id="13" name="Rectangle 83"/>
          <p:cNvSpPr/>
          <p:nvPr/>
        </p:nvSpPr>
        <p:spPr>
          <a:xfrm>
            <a:off x="3951337" y="2677998"/>
            <a:ext cx="205595" cy="12956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400-500</a:t>
            </a:r>
          </a:p>
        </p:txBody>
      </p:sp>
      <p:sp>
        <p:nvSpPr>
          <p:cNvPr id="14" name="Rectangle 83"/>
          <p:cNvSpPr/>
          <p:nvPr/>
        </p:nvSpPr>
        <p:spPr>
          <a:xfrm>
            <a:off x="4155375" y="3848123"/>
            <a:ext cx="181103" cy="1255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19" name="Rectangle 83"/>
          <p:cNvSpPr/>
          <p:nvPr/>
        </p:nvSpPr>
        <p:spPr>
          <a:xfrm>
            <a:off x="2996351" y="5072252"/>
            <a:ext cx="1919973" cy="44731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22" tIns="45711" rIns="91422" bIns="45711" rtlCol="0" anchor="ctr"/>
          <a:lstStyle/>
          <a:p>
            <a:pPr algn="ctr"/>
            <a:r>
              <a:rPr lang="en-US" sz="882" b="1" dirty="0">
                <a:solidFill>
                  <a:schemeClr val="bg2"/>
                </a:solidFill>
                <a:latin typeface="Segoe UI Light" pitchFamily="34" charset="0"/>
              </a:rPr>
              <a:t>Data file with rows generated in timestamp range  </a:t>
            </a:r>
          </a:p>
        </p:txBody>
      </p:sp>
      <p:sp>
        <p:nvSpPr>
          <p:cNvPr id="20" name="Rectangle 83"/>
          <p:cNvSpPr/>
          <p:nvPr/>
        </p:nvSpPr>
        <p:spPr>
          <a:xfrm>
            <a:off x="4916322" y="5072040"/>
            <a:ext cx="1907238" cy="4473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22" tIns="45711" rIns="91422" bIns="45711" rtlCol="0" anchor="ctr"/>
          <a:lstStyle/>
          <a:p>
            <a:pPr algn="ctr"/>
            <a:r>
              <a:rPr lang="en-US" sz="1028" b="1" dirty="0">
                <a:solidFill>
                  <a:schemeClr val="bg1"/>
                </a:solidFill>
                <a:latin typeface="Segoe UI Light" pitchFamily="34" charset="0"/>
              </a:rPr>
              <a:t> IDs of Deleted Rows (height indicates % deleted)</a:t>
            </a:r>
          </a:p>
        </p:txBody>
      </p:sp>
      <p:sp>
        <p:nvSpPr>
          <p:cNvPr id="21" name="Right Arrow 20"/>
          <p:cNvSpPr/>
          <p:nvPr/>
        </p:nvSpPr>
        <p:spPr>
          <a:xfrm>
            <a:off x="5457316" y="3036522"/>
            <a:ext cx="968704" cy="943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sz="809" dirty="0">
                <a:solidFill>
                  <a:schemeClr val="tx2"/>
                </a:solidFill>
              </a:rPr>
              <a:t>Merge</a:t>
            </a:r>
          </a:p>
          <a:p>
            <a:pPr algn="ctr"/>
            <a:r>
              <a:rPr lang="en-US" sz="809" dirty="0">
                <a:solidFill>
                  <a:schemeClr val="tx2"/>
                </a:solidFill>
              </a:rPr>
              <a:t>200-400</a:t>
            </a:r>
          </a:p>
        </p:txBody>
      </p:sp>
      <p:sp>
        <p:nvSpPr>
          <p:cNvPr id="26" name="Rectangle 83"/>
          <p:cNvSpPr/>
          <p:nvPr/>
        </p:nvSpPr>
        <p:spPr>
          <a:xfrm>
            <a:off x="8221830" y="5072039"/>
            <a:ext cx="978127" cy="447318"/>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22" tIns="45711" rIns="91422" bIns="45711" rtlCol="0" anchor="ctr"/>
          <a:lstStyle/>
          <a:p>
            <a:pPr algn="ctr"/>
            <a:r>
              <a:rPr lang="en-US" sz="1397" b="1" dirty="0">
                <a:solidFill>
                  <a:schemeClr val="bg1"/>
                </a:solidFill>
                <a:latin typeface="Segoe UI Light" pitchFamily="34" charset="0"/>
              </a:rPr>
              <a:t> </a:t>
            </a:r>
            <a:r>
              <a:rPr lang="en-US" sz="1028" b="1" dirty="0">
                <a:solidFill>
                  <a:schemeClr val="bg2"/>
                </a:solidFill>
                <a:latin typeface="Segoe UI Light" pitchFamily="34" charset="0"/>
              </a:rPr>
              <a:t>Deleted Files</a:t>
            </a:r>
          </a:p>
        </p:txBody>
      </p:sp>
      <p:sp>
        <p:nvSpPr>
          <p:cNvPr id="27" name="Rectangle 83"/>
          <p:cNvSpPr/>
          <p:nvPr/>
        </p:nvSpPr>
        <p:spPr>
          <a:xfrm>
            <a:off x="6827261" y="5072040"/>
            <a:ext cx="1394571" cy="447318"/>
          </a:xfrm>
          <a:prstGeom prst="rect">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22" tIns="45711" rIns="91422" bIns="45711" rtlCol="0" anchor="ctr"/>
          <a:lstStyle/>
          <a:p>
            <a:pPr algn="ctr"/>
            <a:r>
              <a:rPr lang="en-US" sz="1028" b="1" dirty="0">
                <a:solidFill>
                  <a:schemeClr val="bg2"/>
                </a:solidFill>
                <a:latin typeface="Segoe UI Light" pitchFamily="34" charset="0"/>
              </a:rPr>
              <a:t>Files Under Merge</a:t>
            </a:r>
          </a:p>
        </p:txBody>
      </p:sp>
      <p:sp>
        <p:nvSpPr>
          <p:cNvPr id="28" name="Text Placeholder 7"/>
          <p:cNvSpPr txBox="1">
            <a:spLocks/>
          </p:cNvSpPr>
          <p:nvPr/>
        </p:nvSpPr>
        <p:spPr>
          <a:xfrm>
            <a:off x="1870243" y="1902076"/>
            <a:ext cx="3112146" cy="479686"/>
          </a:xfrm>
          <a:prstGeom prst="rect">
            <a:avLst/>
          </a:prstGeom>
        </p:spPr>
        <p:txBody>
          <a:bodyPr lIns="91422" tIns="45711" rIns="91422" bIns="45711"/>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985" dirty="0"/>
              <a:t>Files as of Time 500</a:t>
            </a:r>
          </a:p>
        </p:txBody>
      </p:sp>
      <p:sp>
        <p:nvSpPr>
          <p:cNvPr id="31" name="Flowchart: Magnetic Disk 30"/>
          <p:cNvSpPr/>
          <p:nvPr/>
        </p:nvSpPr>
        <p:spPr>
          <a:xfrm>
            <a:off x="6578520" y="2442627"/>
            <a:ext cx="3663111" cy="2196892"/>
          </a:xfrm>
          <a:prstGeom prst="flowChartMagneticDisk">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lIns="91422" tIns="91422" rIns="91422" bIns="365690" rtlCol="0" anchor="ctr"/>
          <a:lstStyle/>
          <a:p>
            <a:pPr algn="ctr"/>
            <a:endParaRPr lang="en-US" sz="1397" dirty="0">
              <a:solidFill>
                <a:prstClr val="black"/>
              </a:solidFill>
              <a:latin typeface="Segoe UI Light" pitchFamily="34" charset="0"/>
            </a:endParaRPr>
          </a:p>
          <a:p>
            <a:pPr algn="ctr"/>
            <a:endParaRPr lang="en-US" sz="1397" dirty="0">
              <a:solidFill>
                <a:prstClr val="black"/>
              </a:solidFill>
              <a:latin typeface="Segoe UI Light" pitchFamily="34" charset="0"/>
            </a:endParaRPr>
          </a:p>
          <a:p>
            <a:pPr algn="ctr"/>
            <a:endParaRPr lang="en-US" sz="1397"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endParaRPr lang="en-US" sz="1397" b="1" dirty="0">
              <a:solidFill>
                <a:prstClr val="black"/>
              </a:solidFill>
              <a:latin typeface="Segoe UI Light" pitchFamily="34" charset="0"/>
            </a:endParaRPr>
          </a:p>
          <a:p>
            <a:pPr algn="ctr"/>
            <a:r>
              <a:rPr lang="en-US" sz="1397" b="1" dirty="0">
                <a:solidFill>
                  <a:prstClr val="black"/>
                </a:solidFill>
                <a:latin typeface="Segoe UI Light" pitchFamily="34" charset="0"/>
              </a:rPr>
              <a:t>Memory-optimized data </a:t>
            </a:r>
            <a:r>
              <a:rPr lang="en-US" sz="1397" b="1" dirty="0" err="1">
                <a:solidFill>
                  <a:prstClr val="black"/>
                </a:solidFill>
                <a:latin typeface="Segoe UI Light" pitchFamily="34" charset="0"/>
              </a:rPr>
              <a:t>Filegroup</a:t>
            </a:r>
            <a:endParaRPr lang="en-US" sz="1397" dirty="0">
              <a:solidFill>
                <a:prstClr val="black"/>
              </a:solidFill>
              <a:latin typeface="Segoe UI Light" pitchFamily="34" charset="0"/>
            </a:endParaRPr>
          </a:p>
        </p:txBody>
      </p:sp>
      <p:sp>
        <p:nvSpPr>
          <p:cNvPr id="32" name="Rectangle 83"/>
          <p:cNvSpPr/>
          <p:nvPr/>
        </p:nvSpPr>
        <p:spPr>
          <a:xfrm>
            <a:off x="6912684" y="2790035"/>
            <a:ext cx="205595" cy="129563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100-200</a:t>
            </a:r>
          </a:p>
        </p:txBody>
      </p:sp>
      <p:sp>
        <p:nvSpPr>
          <p:cNvPr id="33" name="Rectangle 83"/>
          <p:cNvSpPr/>
          <p:nvPr/>
        </p:nvSpPr>
        <p:spPr>
          <a:xfrm>
            <a:off x="7396772" y="2790035"/>
            <a:ext cx="205595" cy="1295635"/>
          </a:xfrm>
          <a:prstGeom prst="rect">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200-299</a:t>
            </a:r>
          </a:p>
        </p:txBody>
      </p:sp>
      <p:sp>
        <p:nvSpPr>
          <p:cNvPr id="34" name="Rectangle 83"/>
          <p:cNvSpPr/>
          <p:nvPr/>
        </p:nvSpPr>
        <p:spPr>
          <a:xfrm>
            <a:off x="7921857" y="2790035"/>
            <a:ext cx="205595" cy="1295635"/>
          </a:xfrm>
          <a:prstGeom prst="rect">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300-399</a:t>
            </a:r>
          </a:p>
        </p:txBody>
      </p:sp>
      <p:sp>
        <p:nvSpPr>
          <p:cNvPr id="35" name="Rectangle 83"/>
          <p:cNvSpPr/>
          <p:nvPr/>
        </p:nvSpPr>
        <p:spPr>
          <a:xfrm>
            <a:off x="7118280" y="3541072"/>
            <a:ext cx="181103" cy="5445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36" name="Rectangle 83"/>
          <p:cNvSpPr/>
          <p:nvPr/>
        </p:nvSpPr>
        <p:spPr>
          <a:xfrm>
            <a:off x="7593572" y="3306631"/>
            <a:ext cx="182623" cy="779039"/>
          </a:xfrm>
          <a:prstGeom prst="rect">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37" name="Rectangle 83"/>
          <p:cNvSpPr/>
          <p:nvPr/>
        </p:nvSpPr>
        <p:spPr>
          <a:xfrm>
            <a:off x="8127106" y="3500913"/>
            <a:ext cx="165644" cy="585304"/>
          </a:xfrm>
          <a:prstGeom prst="rect">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38" name="Rectangle 83"/>
          <p:cNvSpPr/>
          <p:nvPr/>
        </p:nvSpPr>
        <p:spPr>
          <a:xfrm>
            <a:off x="8841942" y="2789783"/>
            <a:ext cx="205595" cy="12956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400-500</a:t>
            </a:r>
          </a:p>
        </p:txBody>
      </p:sp>
      <p:sp>
        <p:nvSpPr>
          <p:cNvPr id="39" name="Rectangle 83"/>
          <p:cNvSpPr/>
          <p:nvPr/>
        </p:nvSpPr>
        <p:spPr>
          <a:xfrm>
            <a:off x="9048713" y="3720248"/>
            <a:ext cx="215884" cy="3651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40" name="Rectangle 83"/>
          <p:cNvSpPr/>
          <p:nvPr/>
        </p:nvSpPr>
        <p:spPr>
          <a:xfrm>
            <a:off x="9378554" y="2789782"/>
            <a:ext cx="205595" cy="12956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500-600</a:t>
            </a:r>
          </a:p>
        </p:txBody>
      </p:sp>
      <p:sp>
        <p:nvSpPr>
          <p:cNvPr id="41" name="Rectangle 83"/>
          <p:cNvSpPr/>
          <p:nvPr/>
        </p:nvSpPr>
        <p:spPr>
          <a:xfrm>
            <a:off x="9582412" y="3908183"/>
            <a:ext cx="215884" cy="1772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42" name="Rectangle 83"/>
          <p:cNvSpPr/>
          <p:nvPr/>
        </p:nvSpPr>
        <p:spPr>
          <a:xfrm>
            <a:off x="8369382" y="2789784"/>
            <a:ext cx="205595" cy="12956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200-400</a:t>
            </a:r>
          </a:p>
        </p:txBody>
      </p:sp>
      <p:sp>
        <p:nvSpPr>
          <p:cNvPr id="43" name="Rectangle 83"/>
          <p:cNvSpPr/>
          <p:nvPr/>
        </p:nvSpPr>
        <p:spPr>
          <a:xfrm>
            <a:off x="8574979" y="3974878"/>
            <a:ext cx="215884" cy="1105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44" name="Rectangle 83"/>
          <p:cNvSpPr/>
          <p:nvPr/>
        </p:nvSpPr>
        <p:spPr>
          <a:xfrm>
            <a:off x="7393295" y="2790035"/>
            <a:ext cx="205595" cy="1295635"/>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200-300</a:t>
            </a:r>
          </a:p>
        </p:txBody>
      </p:sp>
      <p:sp>
        <p:nvSpPr>
          <p:cNvPr id="45" name="Rectangle 83"/>
          <p:cNvSpPr/>
          <p:nvPr/>
        </p:nvSpPr>
        <p:spPr>
          <a:xfrm>
            <a:off x="7922958" y="2790309"/>
            <a:ext cx="205595" cy="1295635"/>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23" b="1" dirty="0">
                <a:solidFill>
                  <a:schemeClr val="bg2"/>
                </a:solidFill>
                <a:latin typeface="Segoe UI Light" pitchFamily="34" charset="0"/>
              </a:rPr>
              <a:t>Range 300-400</a:t>
            </a:r>
          </a:p>
        </p:txBody>
      </p:sp>
      <p:sp>
        <p:nvSpPr>
          <p:cNvPr id="46" name="Rectangle 83"/>
          <p:cNvSpPr/>
          <p:nvPr/>
        </p:nvSpPr>
        <p:spPr>
          <a:xfrm>
            <a:off x="7597942" y="3306631"/>
            <a:ext cx="182623" cy="77903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47" name="Rectangle 83"/>
          <p:cNvSpPr/>
          <p:nvPr/>
        </p:nvSpPr>
        <p:spPr>
          <a:xfrm>
            <a:off x="8130171" y="3497739"/>
            <a:ext cx="165644" cy="585304"/>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91422" tIns="45711" rIns="91422" bIns="45711" rtlCol="0" anchor="ctr"/>
          <a:lstStyle/>
          <a:p>
            <a:pPr algn="ctr"/>
            <a:r>
              <a:rPr lang="en-US" sz="1397" b="1" dirty="0">
                <a:solidFill>
                  <a:schemeClr val="bg1"/>
                </a:solidFill>
                <a:latin typeface="Segoe UI Light" pitchFamily="34" charset="0"/>
              </a:rPr>
              <a:t> </a:t>
            </a:r>
          </a:p>
        </p:txBody>
      </p:sp>
      <p:sp>
        <p:nvSpPr>
          <p:cNvPr id="48" name="Title 1"/>
          <p:cNvSpPr txBox="1">
            <a:spLocks/>
          </p:cNvSpPr>
          <p:nvPr/>
        </p:nvSpPr>
        <p:spPr>
          <a:xfrm>
            <a:off x="304800" y="304800"/>
            <a:ext cx="11277600" cy="685800"/>
          </a:xfrm>
          <a:prstGeom prst="rect">
            <a:avLst/>
          </a:prstGeom>
          <a:noFill/>
        </p:spPr>
        <p:txBody>
          <a:bodyPr vert="horz" lIns="182880" tIns="137160" rIns="91440" bIns="45720" rtlCol="0" anchor="t" anchorCtr="0">
            <a:noAutofit/>
          </a:bodyPr>
          <a:lstStyle>
            <a:lvl1pPr algn="ctr" eaLnBrk="1" hangingPunct="1">
              <a:defRPr sz="3600" baseline="0">
                <a:solidFill>
                  <a:srgbClr val="3F3F3F"/>
                </a:solidFill>
                <a:latin typeface="Segoe UI Light" panose="020B0502040204020203" pitchFamily="34" charset="0"/>
                <a:cs typeface="Segoe UI Light" panose="020B0502040204020203" pitchFamily="34" charset="0"/>
              </a:defRPr>
            </a:lvl1pPr>
          </a:lstStyle>
          <a:p>
            <a:pPr algn="l" defTabSz="914400"/>
            <a:r>
              <a:rPr lang="en-US" kern="0" dirty="0" smtClean="0">
                <a:solidFill>
                  <a:schemeClr val="bg2">
                    <a:lumMod val="75000"/>
                    <a:lumOff val="25000"/>
                  </a:schemeClr>
                </a:solidFill>
              </a:rPr>
              <a:t>Merge Operation</a:t>
            </a:r>
            <a:endParaRPr lang="en-US" kern="0" dirty="0">
              <a:solidFill>
                <a:schemeClr val="bg2">
                  <a:lumMod val="75000"/>
                  <a:lumOff val="25000"/>
                </a:schemeClr>
              </a:solidFill>
            </a:endParaRPr>
          </a:p>
        </p:txBody>
      </p:sp>
    </p:spTree>
    <p:extLst>
      <p:ext uri="{BB962C8B-B14F-4D97-AF65-F5344CB8AC3E}">
        <p14:creationId xmlns:p14="http://schemas.microsoft.com/office/powerpoint/2010/main" val="4144054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7"/>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6"/>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animBg="1"/>
      <p:bldP spid="32" grpId="0" animBg="1"/>
      <p:bldP spid="33" grpId="0" animBg="1"/>
      <p:bldP spid="33" grpId="1" animBg="1"/>
      <p:bldP spid="34" grpId="0" animBg="1"/>
      <p:bldP spid="34" grpId="1" animBg="1"/>
      <p:bldP spid="35" grpId="0" animBg="1"/>
      <p:bldP spid="36" grpId="0" animBg="1"/>
      <p:bldP spid="36" grpId="1" animBg="1"/>
      <p:bldP spid="37" grpId="0" animBg="1"/>
      <p:bldP spid="37" grpId="1" animBg="1"/>
      <p:bldP spid="38" grpId="0" animBg="1"/>
      <p:bldP spid="39" grpId="0" animBg="1"/>
      <p:bldP spid="40" grpId="0" animBg="1"/>
      <p:bldP spid="41" grpId="0" animBg="1"/>
      <p:bldP spid="42" grpId="0" animBg="1"/>
      <p:bldP spid="43" grpId="0" animBg="1"/>
      <p:bldP spid="44" grpId="0" animBg="1"/>
      <p:bldP spid="44" grpId="1" animBg="1"/>
      <p:bldP spid="45" grpId="0" animBg="1"/>
      <p:bldP spid="45" grpId="1" animBg="1"/>
      <p:bldP spid="46" grpId="0" animBg="1"/>
      <p:bldP spid="46" grpId="1" animBg="1"/>
      <p:bldP spid="47" grpId="0" animBg="1"/>
      <p:bldP spid="4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Agenda</a:t>
            </a:r>
            <a:endParaRPr lang="en-GB" dirty="0"/>
          </a:p>
        </p:txBody>
      </p:sp>
      <p:sp>
        <p:nvSpPr>
          <p:cNvPr id="5" name="Text Placeholder 4"/>
          <p:cNvSpPr>
            <a:spLocks noGrp="1"/>
          </p:cNvSpPr>
          <p:nvPr>
            <p:ph sz="quarter" idx="13"/>
          </p:nvPr>
        </p:nvSpPr>
        <p:spPr>
          <a:xfrm>
            <a:off x="3791744" y="1143000"/>
            <a:ext cx="7010400" cy="2376264"/>
          </a:xfrm>
        </p:spPr>
        <p:txBody>
          <a:bodyPr>
            <a:normAutofit fontScale="92500" lnSpcReduction="10000"/>
          </a:bodyPr>
          <a:lstStyle/>
          <a:p>
            <a:pPr marL="457200" indent="-457200">
              <a:buFont typeface="Arial" panose="020B0604020202020204" pitchFamily="34" charset="0"/>
              <a:buChar char="•"/>
            </a:pPr>
            <a:r>
              <a:rPr lang="en-GB" dirty="0" smtClean="0"/>
              <a:t>In Memory OLTP Overview</a:t>
            </a:r>
          </a:p>
          <a:p>
            <a:pPr marL="457200" indent="-457200">
              <a:buFont typeface="Arial" panose="020B0604020202020204" pitchFamily="34" charset="0"/>
              <a:buChar char="•"/>
            </a:pPr>
            <a:r>
              <a:rPr lang="en-US" dirty="0"/>
              <a:t>Memory Optimized Tables</a:t>
            </a:r>
          </a:p>
          <a:p>
            <a:pPr marL="457200" indent="-457200">
              <a:buFont typeface="Arial" panose="020B0604020202020204" pitchFamily="34" charset="0"/>
              <a:buChar char="•"/>
            </a:pPr>
            <a:r>
              <a:rPr lang="en-US" dirty="0"/>
              <a:t>Native Compiled Stored </a:t>
            </a:r>
            <a:r>
              <a:rPr lang="en-US" dirty="0" smtClean="0"/>
              <a:t>Procedures</a:t>
            </a:r>
          </a:p>
          <a:p>
            <a:pPr marL="457200" indent="-457200">
              <a:buFont typeface="Arial" panose="020B0604020202020204" pitchFamily="34" charset="0"/>
              <a:buChar char="•"/>
            </a:pPr>
            <a:r>
              <a:rPr lang="en-US" dirty="0" smtClean="0"/>
              <a:t>Migration to In-Memory Objects and things to consider…</a:t>
            </a:r>
          </a:p>
          <a:p>
            <a:endParaRPr lang="en-GB" dirty="0" smtClean="0"/>
          </a:p>
          <a:p>
            <a:endParaRPr lang="en-GB" dirty="0"/>
          </a:p>
        </p:txBody>
      </p:sp>
    </p:spTree>
    <p:extLst>
      <p:ext uri="{BB962C8B-B14F-4D97-AF65-F5344CB8AC3E}">
        <p14:creationId xmlns:p14="http://schemas.microsoft.com/office/powerpoint/2010/main" val="168016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0" y="1143000"/>
            <a:ext cx="6035040" cy="2286000"/>
          </a:xfrm>
        </p:spPr>
        <p:txBody>
          <a:bodyPr/>
          <a:lstStyle/>
          <a:p>
            <a:r>
              <a:rPr lang="en-US" sz="3600" dirty="0" smtClean="0"/>
              <a:t>Demonstration: Data and Delta State Transitions</a:t>
            </a:r>
            <a:endParaRPr lang="en-US" sz="3600" dirty="0"/>
          </a:p>
        </p:txBody>
      </p:sp>
    </p:spTree>
    <p:extLst>
      <p:ext uri="{BB962C8B-B14F-4D97-AF65-F5344CB8AC3E}">
        <p14:creationId xmlns:p14="http://schemas.microsoft.com/office/powerpoint/2010/main" val="249330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SQL 2014 In-Memory OLTP</a:t>
            </a:r>
            <a:r>
              <a:rPr lang="en-US" dirty="0"/>
              <a:t/>
            </a:r>
            <a:br>
              <a:rPr lang="en-US" dirty="0"/>
            </a:br>
            <a:endParaRPr lang="en-US" dirty="0"/>
          </a:p>
        </p:txBody>
      </p:sp>
      <p:sp>
        <p:nvSpPr>
          <p:cNvPr id="6" name="Text Placeholder 5"/>
          <p:cNvSpPr>
            <a:spLocks noGrp="1"/>
          </p:cNvSpPr>
          <p:nvPr>
            <p:ph type="body" sz="quarter" idx="12"/>
          </p:nvPr>
        </p:nvSpPr>
        <p:spPr/>
        <p:txBody>
          <a:bodyPr/>
          <a:lstStyle/>
          <a:p>
            <a:r>
              <a:rPr lang="en-US" dirty="0"/>
              <a:t>Native Compilation</a:t>
            </a:r>
            <a:endParaRPr lang="en-GB" dirty="0"/>
          </a:p>
        </p:txBody>
      </p:sp>
      <p:sp>
        <p:nvSpPr>
          <p:cNvPr id="7" name="Text Placeholder 6"/>
          <p:cNvSpPr>
            <a:spLocks noGrp="1"/>
          </p:cNvSpPr>
          <p:nvPr>
            <p:ph type="body" sz="quarter" idx="14"/>
          </p:nvPr>
        </p:nvSpPr>
        <p:spPr/>
        <p:txBody>
          <a:bodyPr/>
          <a:lstStyle/>
          <a:p>
            <a:endParaRPr lang="en-GB"/>
          </a:p>
        </p:txBody>
      </p:sp>
    </p:spTree>
    <p:extLst>
      <p:ext uri="{BB962C8B-B14F-4D97-AF65-F5344CB8AC3E}">
        <p14:creationId xmlns:p14="http://schemas.microsoft.com/office/powerpoint/2010/main" val="1186231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Natively Compiled Procedures</a:t>
            </a:r>
            <a:endParaRPr lang="en-US" dirty="0"/>
          </a:p>
        </p:txBody>
      </p:sp>
      <p:sp>
        <p:nvSpPr>
          <p:cNvPr id="17" name="Content Placeholder 16"/>
          <p:cNvSpPr>
            <a:spLocks noGrp="1"/>
          </p:cNvSpPr>
          <p:nvPr>
            <p:ph sz="quarter" idx="13"/>
          </p:nvPr>
        </p:nvSpPr>
        <p:spPr/>
        <p:txBody>
          <a:bodyPr>
            <a:normAutofit/>
          </a:bodyPr>
          <a:lstStyle/>
          <a:p>
            <a:r>
              <a:rPr lang="pt-PT" sz="2000" dirty="0" smtClean="0">
                <a:solidFill>
                  <a:srgbClr val="3740FE"/>
                </a:solidFill>
                <a:latin typeface="Lucida Console" panose="020B0609040504020204" pitchFamily="49" charset="0"/>
              </a:rPr>
              <a:t>CREATE PROCEDURE </a:t>
            </a:r>
            <a:r>
              <a:rPr lang="pt-PT" sz="2000" dirty="0" smtClean="0">
                <a:latin typeface="Lucida Console" panose="020B0609040504020204" pitchFamily="49" charset="0"/>
              </a:rPr>
              <a:t>[</a:t>
            </a:r>
            <a:r>
              <a:rPr lang="pt-PT" sz="2000" dirty="0" err="1" smtClean="0">
                <a:latin typeface="Lucida Console" panose="020B0609040504020204" pitchFamily="49" charset="0"/>
              </a:rPr>
              <a:t>dbo</a:t>
            </a:r>
            <a:r>
              <a:rPr lang="pt-PT" sz="2000" dirty="0" smtClean="0">
                <a:latin typeface="Lucida Console" panose="020B0609040504020204" pitchFamily="49" charset="0"/>
              </a:rPr>
              <a:t>].[</a:t>
            </a:r>
            <a:r>
              <a:rPr lang="pt-PT" sz="2000" dirty="0" err="1" smtClean="0">
                <a:latin typeface="Lucida Console" panose="020B0609040504020204" pitchFamily="49" charset="0"/>
              </a:rPr>
              <a:t>InsertOrder</a:t>
            </a:r>
            <a:r>
              <a:rPr lang="pt-PT" sz="2000" dirty="0" smtClean="0">
                <a:latin typeface="Lucida Console" panose="020B0609040504020204" pitchFamily="49" charset="0"/>
              </a:rPr>
              <a:t>](@id </a:t>
            </a:r>
            <a:r>
              <a:rPr lang="pt-PT" sz="2000" dirty="0" smtClean="0">
                <a:solidFill>
                  <a:srgbClr val="3740FE"/>
                </a:solidFill>
                <a:latin typeface="Lucida Console" panose="020B0609040504020204" pitchFamily="49" charset="0"/>
              </a:rPr>
              <a:t>INT</a:t>
            </a:r>
            <a:r>
              <a:rPr lang="pt-PT" sz="2000" dirty="0" smtClean="0">
                <a:latin typeface="Lucida Console" panose="020B0609040504020204" pitchFamily="49" charset="0"/>
              </a:rPr>
              <a:t>, @date </a:t>
            </a:r>
            <a:r>
              <a:rPr lang="pt-PT" sz="2000" dirty="0" smtClean="0">
                <a:solidFill>
                  <a:srgbClr val="3740FE"/>
                </a:solidFill>
                <a:latin typeface="Lucida Console" panose="020B0609040504020204" pitchFamily="49" charset="0"/>
              </a:rPr>
              <a:t>DATETIME</a:t>
            </a:r>
            <a:r>
              <a:rPr lang="pt-PT" sz="2000" dirty="0" smtClean="0">
                <a:latin typeface="Lucida Console" panose="020B0609040504020204" pitchFamily="49" charset="0"/>
              </a:rPr>
              <a:t>)</a:t>
            </a:r>
            <a:endParaRPr lang="pt-PT" sz="2000" dirty="0">
              <a:latin typeface="Lucida Console" panose="020B0609040504020204" pitchFamily="49" charset="0"/>
            </a:endParaRPr>
          </a:p>
          <a:p>
            <a:r>
              <a:rPr lang="pt-PT" sz="2000" dirty="0" smtClean="0">
                <a:solidFill>
                  <a:srgbClr val="3740FE"/>
                </a:solidFill>
                <a:latin typeface="Lucida Console" panose="020B0609040504020204" pitchFamily="49" charset="0"/>
              </a:rPr>
              <a:t>WITH </a:t>
            </a:r>
          </a:p>
          <a:p>
            <a:r>
              <a:rPr lang="pt-PT" sz="2000" dirty="0" smtClean="0">
                <a:solidFill>
                  <a:srgbClr val="3740FE"/>
                </a:solidFill>
                <a:latin typeface="Lucida Console" panose="020B0609040504020204" pitchFamily="49" charset="0"/>
              </a:rPr>
              <a:t>NATIVE_COMPILATION</a:t>
            </a:r>
            <a:r>
              <a:rPr lang="pt-PT" sz="2000" dirty="0" smtClean="0">
                <a:solidFill>
                  <a:schemeClr val="bg1"/>
                </a:solidFill>
                <a:latin typeface="Lucida Console" panose="020B0609040504020204" pitchFamily="49" charset="0"/>
              </a:rPr>
              <a:t>,</a:t>
            </a:r>
            <a:r>
              <a:rPr lang="pt-PT" sz="2000" dirty="0" smtClean="0">
                <a:solidFill>
                  <a:srgbClr val="3740FE"/>
                </a:solidFill>
                <a:latin typeface="Lucida Console" panose="020B0609040504020204" pitchFamily="49" charset="0"/>
              </a:rPr>
              <a:t> </a:t>
            </a:r>
          </a:p>
          <a:p>
            <a:r>
              <a:rPr lang="pt-PT" sz="2000" dirty="0" smtClean="0">
                <a:solidFill>
                  <a:srgbClr val="3740FE"/>
                </a:solidFill>
                <a:latin typeface="Lucida Console" panose="020B0609040504020204" pitchFamily="49" charset="0"/>
              </a:rPr>
              <a:t>SCHEMABINDING</a:t>
            </a:r>
            <a:r>
              <a:rPr lang="pt-PT" sz="2000" dirty="0" smtClean="0">
                <a:solidFill>
                  <a:schemeClr val="bg1"/>
                </a:solidFill>
                <a:latin typeface="Lucida Console" panose="020B0609040504020204" pitchFamily="49" charset="0"/>
              </a:rPr>
              <a:t>,</a:t>
            </a:r>
            <a:r>
              <a:rPr lang="pt-PT" sz="2000" dirty="0" smtClean="0">
                <a:solidFill>
                  <a:srgbClr val="3740FE"/>
                </a:solidFill>
                <a:latin typeface="Lucida Console" panose="020B0609040504020204" pitchFamily="49" charset="0"/>
              </a:rPr>
              <a:t> </a:t>
            </a:r>
          </a:p>
          <a:p>
            <a:r>
              <a:rPr lang="pt-PT" sz="2000" dirty="0" smtClean="0">
                <a:solidFill>
                  <a:srgbClr val="3740FE"/>
                </a:solidFill>
                <a:latin typeface="Lucida Console" panose="020B0609040504020204" pitchFamily="49" charset="0"/>
              </a:rPr>
              <a:t>EXECUTE AS OWNER</a:t>
            </a:r>
          </a:p>
          <a:p>
            <a:r>
              <a:rPr lang="pt-PT" sz="2000" dirty="0" smtClean="0">
                <a:solidFill>
                  <a:srgbClr val="3740FE"/>
                </a:solidFill>
                <a:latin typeface="Lucida Console" panose="020B0609040504020204" pitchFamily="49" charset="0"/>
              </a:rPr>
              <a:t>AS </a:t>
            </a:r>
          </a:p>
          <a:p>
            <a:r>
              <a:rPr lang="pt-PT" sz="2000" dirty="0" smtClean="0">
                <a:solidFill>
                  <a:srgbClr val="3740FE"/>
                </a:solidFill>
                <a:latin typeface="Lucida Console" panose="020B0609040504020204" pitchFamily="49" charset="0"/>
              </a:rPr>
              <a:t>BEGIN ATOMIC </a:t>
            </a:r>
          </a:p>
          <a:p>
            <a:r>
              <a:rPr lang="pt-PT" sz="2000" dirty="0" smtClean="0">
                <a:solidFill>
                  <a:srgbClr val="3740FE"/>
                </a:solidFill>
                <a:latin typeface="Lucida Console" panose="020B0609040504020204" pitchFamily="49" charset="0"/>
              </a:rPr>
              <a:t>WITH</a:t>
            </a:r>
          </a:p>
          <a:p>
            <a:r>
              <a:rPr lang="pt-PT" sz="2000" dirty="0" smtClean="0">
                <a:latin typeface="Lucida Console" panose="020B0609040504020204" pitchFamily="49" charset="0"/>
              </a:rPr>
              <a:t>(</a:t>
            </a:r>
            <a:r>
              <a:rPr lang="pt-PT" sz="2000" dirty="0" smtClean="0">
                <a:solidFill>
                  <a:srgbClr val="3740FE"/>
                </a:solidFill>
                <a:latin typeface="Lucida Console" panose="020B0609040504020204" pitchFamily="49" charset="0"/>
              </a:rPr>
              <a:t>TRANSACTION ISOLATION LEVEL </a:t>
            </a:r>
            <a:r>
              <a:rPr lang="pt-PT" sz="2000" dirty="0" smtClean="0">
                <a:latin typeface="Lucida Console" panose="020B0609040504020204" pitchFamily="49" charset="0"/>
              </a:rPr>
              <a:t>= </a:t>
            </a:r>
            <a:r>
              <a:rPr lang="pt-PT" sz="2000" dirty="0" smtClean="0">
                <a:solidFill>
                  <a:srgbClr val="3740FE"/>
                </a:solidFill>
                <a:latin typeface="Lucida Console" panose="020B0609040504020204" pitchFamily="49" charset="0"/>
              </a:rPr>
              <a:t>SNAPSHOT</a:t>
            </a:r>
            <a:r>
              <a:rPr lang="pt-PT" sz="2000" dirty="0" smtClean="0">
                <a:latin typeface="Lucida Console" panose="020B0609040504020204" pitchFamily="49" charset="0"/>
              </a:rPr>
              <a:t>,</a:t>
            </a:r>
          </a:p>
          <a:p>
            <a:r>
              <a:rPr lang="pt-PT" sz="2000" dirty="0" smtClean="0">
                <a:solidFill>
                  <a:srgbClr val="3740FE"/>
                </a:solidFill>
                <a:latin typeface="Lucida Console" panose="020B0609040504020204" pitchFamily="49" charset="0"/>
              </a:rPr>
              <a:t>LANGUAGE</a:t>
            </a:r>
            <a:r>
              <a:rPr lang="pt-PT" sz="2000" dirty="0" smtClean="0">
                <a:latin typeface="Lucida Console" panose="020B0609040504020204" pitchFamily="49" charset="0"/>
              </a:rPr>
              <a:t> = </a:t>
            </a:r>
            <a:r>
              <a:rPr lang="pt-PT" sz="2000" dirty="0" smtClean="0">
                <a:solidFill>
                  <a:srgbClr val="FD5041"/>
                </a:solidFill>
                <a:latin typeface="Lucida Console" panose="020B0609040504020204" pitchFamily="49" charset="0"/>
              </a:rPr>
              <a:t>N'</a:t>
            </a:r>
            <a:r>
              <a:rPr lang="pt-PT" sz="2000" dirty="0" err="1" smtClean="0">
                <a:solidFill>
                  <a:srgbClr val="FD5041"/>
                </a:solidFill>
                <a:latin typeface="Lucida Console" panose="020B0609040504020204" pitchFamily="49" charset="0"/>
              </a:rPr>
              <a:t>us_english</a:t>
            </a:r>
            <a:r>
              <a:rPr lang="pt-PT" sz="2000" dirty="0">
                <a:solidFill>
                  <a:srgbClr val="FD5041"/>
                </a:solidFill>
                <a:latin typeface="Lucida Console" panose="020B0609040504020204" pitchFamily="49" charset="0"/>
              </a:rPr>
              <a:t>'</a:t>
            </a:r>
            <a:r>
              <a:rPr lang="pt-PT" sz="2000" dirty="0">
                <a:latin typeface="Lucida Console" panose="020B0609040504020204" pitchFamily="49" charset="0"/>
              </a:rPr>
              <a:t>)</a:t>
            </a:r>
          </a:p>
          <a:p>
            <a:r>
              <a:rPr lang="pt-PT" sz="2000" dirty="0" smtClean="0">
                <a:solidFill>
                  <a:schemeClr val="accent6">
                    <a:lumMod val="75000"/>
                  </a:schemeClr>
                </a:solidFill>
                <a:latin typeface="Lucida Console" panose="020B0609040504020204" pitchFamily="49" charset="0"/>
              </a:rPr>
              <a:t>	-- </a:t>
            </a:r>
            <a:r>
              <a:rPr lang="pt-PT" sz="2000" dirty="0" err="1" smtClean="0">
                <a:solidFill>
                  <a:schemeClr val="accent6">
                    <a:lumMod val="75000"/>
                  </a:schemeClr>
                </a:solidFill>
                <a:latin typeface="Lucida Console" panose="020B0609040504020204" pitchFamily="49" charset="0"/>
              </a:rPr>
              <a:t>Insert</a:t>
            </a:r>
            <a:r>
              <a:rPr lang="pt-PT" sz="2000" dirty="0" smtClean="0">
                <a:solidFill>
                  <a:schemeClr val="accent6">
                    <a:lumMod val="75000"/>
                  </a:schemeClr>
                </a:solidFill>
                <a:latin typeface="Lucida Console" panose="020B0609040504020204" pitchFamily="49" charset="0"/>
              </a:rPr>
              <a:t> T-SQL </a:t>
            </a:r>
            <a:r>
              <a:rPr lang="pt-PT" sz="2000" dirty="0" err="1" smtClean="0">
                <a:solidFill>
                  <a:schemeClr val="accent6">
                    <a:lumMod val="75000"/>
                  </a:schemeClr>
                </a:solidFill>
                <a:latin typeface="Lucida Console" panose="020B0609040504020204" pitchFamily="49" charset="0"/>
              </a:rPr>
              <a:t>here</a:t>
            </a:r>
            <a:r>
              <a:rPr lang="pt-PT" sz="2000" dirty="0" smtClean="0">
                <a:solidFill>
                  <a:schemeClr val="accent6">
                    <a:lumMod val="75000"/>
                  </a:schemeClr>
                </a:solidFill>
                <a:latin typeface="Lucida Console" panose="020B0609040504020204" pitchFamily="49" charset="0"/>
              </a:rPr>
              <a:t>…</a:t>
            </a:r>
          </a:p>
          <a:p>
            <a:r>
              <a:rPr lang="pt-PT" sz="2000" dirty="0" smtClean="0">
                <a:solidFill>
                  <a:srgbClr val="3740FE"/>
                </a:solidFill>
                <a:latin typeface="Lucida Console" panose="020B0609040504020204" pitchFamily="49" charset="0"/>
              </a:rPr>
              <a:t>END</a:t>
            </a:r>
          </a:p>
        </p:txBody>
      </p:sp>
      <p:sp>
        <p:nvSpPr>
          <p:cNvPr id="4" name="Slide Number Placeholder 3"/>
          <p:cNvSpPr>
            <a:spLocks noGrp="1"/>
          </p:cNvSpPr>
          <p:nvPr>
            <p:ph type="sldNum" sz="quarter" idx="11"/>
          </p:nvPr>
        </p:nvSpPr>
        <p:spPr/>
        <p:txBody>
          <a:bodyPr/>
          <a:lstStyle/>
          <a:p>
            <a:fld id="{74A398B2-5A34-1A4A-811E-F4027282568C}" type="slidenum">
              <a:rPr lang="en-US" smtClean="0"/>
              <a:pPr/>
              <a:t>32</a:t>
            </a:fld>
            <a:endParaRPr lang="en-US"/>
          </a:p>
        </p:txBody>
      </p:sp>
      <p:sp>
        <p:nvSpPr>
          <p:cNvPr id="7" name="Rectangle 6"/>
          <p:cNvSpPr/>
          <p:nvPr/>
        </p:nvSpPr>
        <p:spPr bwMode="auto">
          <a:xfrm>
            <a:off x="406399" y="1875565"/>
            <a:ext cx="2946401" cy="349823"/>
          </a:xfrm>
          <a:prstGeom prst="rect">
            <a:avLst/>
          </a:prstGeom>
          <a:noFill/>
          <a:ln w="254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ectangle 7"/>
          <p:cNvSpPr/>
          <p:nvPr/>
        </p:nvSpPr>
        <p:spPr bwMode="auto">
          <a:xfrm>
            <a:off x="406400" y="2225389"/>
            <a:ext cx="2260600" cy="320864"/>
          </a:xfrm>
          <a:prstGeom prst="rect">
            <a:avLst/>
          </a:prstGeom>
          <a:noFill/>
          <a:ln w="254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406398" y="2546253"/>
            <a:ext cx="2641601" cy="340765"/>
          </a:xfrm>
          <a:prstGeom prst="rect">
            <a:avLst/>
          </a:prstGeom>
          <a:noFill/>
          <a:ln w="254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Rectangle 9"/>
          <p:cNvSpPr/>
          <p:nvPr/>
        </p:nvSpPr>
        <p:spPr bwMode="auto">
          <a:xfrm>
            <a:off x="419100" y="3191734"/>
            <a:ext cx="1943100" cy="349823"/>
          </a:xfrm>
          <a:prstGeom prst="rect">
            <a:avLst/>
          </a:prstGeom>
          <a:noFill/>
          <a:ln w="254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ectangle 10"/>
          <p:cNvSpPr/>
          <p:nvPr/>
        </p:nvSpPr>
        <p:spPr bwMode="auto">
          <a:xfrm>
            <a:off x="406398" y="3887914"/>
            <a:ext cx="6210300" cy="720954"/>
          </a:xfrm>
          <a:prstGeom prst="rect">
            <a:avLst/>
          </a:prstGeom>
          <a:noFill/>
          <a:ln w="254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ular Callout 11"/>
          <p:cNvSpPr/>
          <p:nvPr/>
        </p:nvSpPr>
        <p:spPr>
          <a:xfrm>
            <a:off x="5155774" y="1678870"/>
            <a:ext cx="4331420" cy="388544"/>
          </a:xfrm>
          <a:prstGeom prst="wedgeRectCallout">
            <a:avLst>
              <a:gd name="adj1" fmla="val -89827"/>
              <a:gd name="adj2" fmla="val 345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2C6"/>
                </a:solidFill>
              </a:rPr>
              <a:t>This </a:t>
            </a:r>
            <a:r>
              <a:rPr lang="en-US" sz="2000" dirty="0" err="1">
                <a:solidFill>
                  <a:srgbClr val="0072C6"/>
                </a:solidFill>
              </a:rPr>
              <a:t>proc</a:t>
            </a:r>
            <a:r>
              <a:rPr lang="en-US" sz="2000" dirty="0">
                <a:solidFill>
                  <a:srgbClr val="0072C6"/>
                </a:solidFill>
              </a:rPr>
              <a:t> is natively compiled</a:t>
            </a:r>
          </a:p>
        </p:txBody>
      </p:sp>
      <p:sp>
        <p:nvSpPr>
          <p:cNvPr id="13" name="Rectangular Callout 12"/>
          <p:cNvSpPr/>
          <p:nvPr/>
        </p:nvSpPr>
        <p:spPr>
          <a:xfrm>
            <a:off x="5155773" y="2272535"/>
            <a:ext cx="4331421" cy="342868"/>
          </a:xfrm>
          <a:prstGeom prst="wedgeRectCallout">
            <a:avLst>
              <a:gd name="adj1" fmla="val -104937"/>
              <a:gd name="adj2" fmla="val -224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2C6"/>
                </a:solidFill>
              </a:rPr>
              <a:t>Native </a:t>
            </a:r>
            <a:r>
              <a:rPr lang="en-US" sz="2000" dirty="0" err="1">
                <a:solidFill>
                  <a:srgbClr val="0072C6"/>
                </a:solidFill>
              </a:rPr>
              <a:t>procs</a:t>
            </a:r>
            <a:r>
              <a:rPr lang="en-US" sz="2000" dirty="0">
                <a:solidFill>
                  <a:srgbClr val="0072C6"/>
                </a:solidFill>
              </a:rPr>
              <a:t> must be schema-bound</a:t>
            </a:r>
          </a:p>
        </p:txBody>
      </p:sp>
      <p:sp>
        <p:nvSpPr>
          <p:cNvPr id="14" name="Rectangular Callout 13"/>
          <p:cNvSpPr/>
          <p:nvPr/>
        </p:nvSpPr>
        <p:spPr>
          <a:xfrm>
            <a:off x="8637564" y="3377327"/>
            <a:ext cx="3155796" cy="1651873"/>
          </a:xfrm>
          <a:prstGeom prst="wedgeRectCallout">
            <a:avLst>
              <a:gd name="adj1" fmla="val -247740"/>
              <a:gd name="adj2" fmla="val -49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72C6"/>
                </a:solidFill>
              </a:rPr>
              <a:t>Atomic blocks </a:t>
            </a:r>
          </a:p>
          <a:p>
            <a:pPr marL="388591" indent="-388591">
              <a:buFont typeface="Arial" panose="020B0604020202020204" pitchFamily="34" charset="0"/>
              <a:buChar char="•"/>
            </a:pPr>
            <a:r>
              <a:rPr lang="en-US" sz="2000" dirty="0">
                <a:solidFill>
                  <a:srgbClr val="0072C6"/>
                </a:solidFill>
              </a:rPr>
              <a:t>Create a transaction if there is none</a:t>
            </a:r>
          </a:p>
          <a:p>
            <a:pPr marL="388591" indent="-388591">
              <a:buFont typeface="Arial" panose="020B0604020202020204" pitchFamily="34" charset="0"/>
              <a:buChar char="•"/>
            </a:pPr>
            <a:r>
              <a:rPr lang="en-US" sz="2000" dirty="0">
                <a:solidFill>
                  <a:srgbClr val="0072C6"/>
                </a:solidFill>
              </a:rPr>
              <a:t>Otherwise, create a savepoint</a:t>
            </a:r>
          </a:p>
        </p:txBody>
      </p:sp>
      <p:sp>
        <p:nvSpPr>
          <p:cNvPr id="15" name="Rectangular Callout 14"/>
          <p:cNvSpPr/>
          <p:nvPr/>
        </p:nvSpPr>
        <p:spPr>
          <a:xfrm>
            <a:off x="5143205" y="2845138"/>
            <a:ext cx="4331420" cy="342868"/>
          </a:xfrm>
          <a:prstGeom prst="wedgeRectCallout">
            <a:avLst>
              <a:gd name="adj1" fmla="val -96612"/>
              <a:gd name="adj2" fmla="val -917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2C6"/>
                </a:solidFill>
              </a:rPr>
              <a:t>Execution context is required</a:t>
            </a:r>
          </a:p>
        </p:txBody>
      </p:sp>
      <p:sp>
        <p:nvSpPr>
          <p:cNvPr id="16" name="Rectangular Callout 15"/>
          <p:cNvSpPr/>
          <p:nvPr/>
        </p:nvSpPr>
        <p:spPr>
          <a:xfrm>
            <a:off x="5029200" y="5369116"/>
            <a:ext cx="3424275" cy="844168"/>
          </a:xfrm>
          <a:prstGeom prst="wedgeRectCallout">
            <a:avLst>
              <a:gd name="adj1" fmla="val -37972"/>
              <a:gd name="adj2" fmla="val -1311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2C6"/>
                </a:solidFill>
              </a:rPr>
              <a:t>Session settings are fixed at create time</a:t>
            </a:r>
          </a:p>
        </p:txBody>
      </p:sp>
    </p:spTree>
    <p:extLst>
      <p:ext uri="{BB962C8B-B14F-4D97-AF65-F5344CB8AC3E}">
        <p14:creationId xmlns:p14="http://schemas.microsoft.com/office/powerpoint/2010/main" val="251394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xit"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2" grpId="0" animBg="1"/>
      <p:bldP spid="13" grpId="0" animBg="1"/>
      <p:bldP spid="14" grpId="0" animBg="1"/>
      <p:bldP spid="15"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 to Memory Optimized Tables</a:t>
            </a:r>
            <a:endParaRPr lang="en-US" dirty="0"/>
          </a:p>
        </p:txBody>
      </p:sp>
      <p:graphicFrame>
        <p:nvGraphicFramePr>
          <p:cNvPr id="16" name="Content Placeholder 15"/>
          <p:cNvGraphicFramePr>
            <a:graphicFrameLocks noGrp="1"/>
          </p:cNvGraphicFramePr>
          <p:nvPr>
            <p:ph sz="quarter" idx="13"/>
            <p:extLst/>
          </p:nvPr>
        </p:nvGraphicFramePr>
        <p:xfrm>
          <a:off x="406400" y="1143000"/>
          <a:ext cx="11176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1"/>
          </p:nvPr>
        </p:nvSpPr>
        <p:spPr/>
        <p:txBody>
          <a:bodyPr/>
          <a:lstStyle/>
          <a:p>
            <a:fld id="{74A398B2-5A34-1A4A-811E-F4027282568C}" type="slidenum">
              <a:rPr lang="en-US" smtClean="0"/>
              <a:pPr/>
              <a:t>33</a:t>
            </a:fld>
            <a:endParaRPr lang="en-US"/>
          </a:p>
        </p:txBody>
      </p:sp>
    </p:spTree>
    <p:extLst>
      <p:ext uri="{BB962C8B-B14F-4D97-AF65-F5344CB8AC3E}">
        <p14:creationId xmlns:p14="http://schemas.microsoft.com/office/powerpoint/2010/main" val="525938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Native Compilation Process</a:t>
            </a:r>
            <a:endParaRPr lang="en-US" dirty="0"/>
          </a:p>
        </p:txBody>
      </p:sp>
      <p:sp>
        <p:nvSpPr>
          <p:cNvPr id="3" name="Content Placeholder 2"/>
          <p:cNvSpPr>
            <a:spLocks noGrp="1"/>
          </p:cNvSpPr>
          <p:nvPr>
            <p:ph sz="quarter" idx="13"/>
          </p:nvPr>
        </p:nvSpPr>
        <p:spPr/>
        <p:txBody>
          <a:bodyPr>
            <a:normAutofit/>
          </a:bodyPr>
          <a:lstStyle/>
          <a:p>
            <a:r>
              <a:rPr lang="en-US" sz="2399" dirty="0"/>
              <a:t>Compile T-SQL statements </a:t>
            </a:r>
            <a:r>
              <a:rPr lang="en-US" sz="2399" b="1" i="1" u="sng" dirty="0"/>
              <a:t>and</a:t>
            </a:r>
            <a:r>
              <a:rPr lang="en-US" sz="2399" dirty="0"/>
              <a:t> table data access logic into machine code</a:t>
            </a:r>
          </a:p>
        </p:txBody>
      </p:sp>
      <p:sp>
        <p:nvSpPr>
          <p:cNvPr id="6" name="Rectangle 5"/>
          <p:cNvSpPr/>
          <p:nvPr/>
        </p:nvSpPr>
        <p:spPr>
          <a:xfrm>
            <a:off x="2945727" y="3258857"/>
            <a:ext cx="2128564" cy="1476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SQL Engine</a:t>
            </a:r>
            <a:endParaRPr lang="en-US" dirty="0"/>
          </a:p>
        </p:txBody>
      </p:sp>
      <p:sp>
        <p:nvSpPr>
          <p:cNvPr id="7" name="Rectangle 6"/>
          <p:cNvSpPr/>
          <p:nvPr/>
        </p:nvSpPr>
        <p:spPr>
          <a:xfrm>
            <a:off x="6230438" y="3258857"/>
            <a:ext cx="2170884" cy="1476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 Compiler</a:t>
            </a:r>
          </a:p>
        </p:txBody>
      </p:sp>
      <p:sp>
        <p:nvSpPr>
          <p:cNvPr id="8" name="Rectangle 7"/>
          <p:cNvSpPr/>
          <p:nvPr/>
        </p:nvSpPr>
        <p:spPr>
          <a:xfrm>
            <a:off x="2420931" y="2454734"/>
            <a:ext cx="6331417" cy="3140315"/>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sqlservr.exe</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9" name="Rectangular Callout 8"/>
          <p:cNvSpPr/>
          <p:nvPr/>
        </p:nvSpPr>
        <p:spPr>
          <a:xfrm>
            <a:off x="1229433" y="5704512"/>
            <a:ext cx="2688710" cy="752839"/>
          </a:xfrm>
          <a:prstGeom prst="wedgeRectCallout">
            <a:avLst>
              <a:gd name="adj1" fmla="val 25834"/>
              <a:gd name="adj2" fmla="val -1577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Parser/</a:t>
            </a:r>
            <a:r>
              <a:rPr lang="en-US" sz="1600" dirty="0" err="1">
                <a:solidFill>
                  <a:schemeClr val="bg1"/>
                </a:solidFill>
              </a:rPr>
              <a:t>Algebrizer</a:t>
            </a:r>
            <a:r>
              <a:rPr lang="en-US" sz="1600" dirty="0">
                <a:solidFill>
                  <a:schemeClr val="bg1"/>
                </a:solidFill>
              </a:rPr>
              <a:t>/</a:t>
            </a:r>
          </a:p>
          <a:p>
            <a:pPr algn="ctr"/>
            <a:r>
              <a:rPr lang="en-US" sz="1600" dirty="0">
                <a:solidFill>
                  <a:schemeClr val="bg1"/>
                </a:solidFill>
              </a:rPr>
              <a:t>Metadata/Query Optimizer</a:t>
            </a:r>
          </a:p>
        </p:txBody>
      </p:sp>
      <p:sp>
        <p:nvSpPr>
          <p:cNvPr id="10" name="Rectangle 9"/>
          <p:cNvSpPr/>
          <p:nvPr/>
        </p:nvSpPr>
        <p:spPr>
          <a:xfrm>
            <a:off x="9557467" y="3258857"/>
            <a:ext cx="2124083" cy="1476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VC compiler/linker</a:t>
            </a:r>
          </a:p>
        </p:txBody>
      </p:sp>
      <p:sp>
        <p:nvSpPr>
          <p:cNvPr id="11" name="Right Arrow 10"/>
          <p:cNvSpPr/>
          <p:nvPr/>
        </p:nvSpPr>
        <p:spPr>
          <a:xfrm>
            <a:off x="228979" y="3351927"/>
            <a:ext cx="2466563" cy="1191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table/</a:t>
            </a:r>
            <a:r>
              <a:rPr lang="en-US" dirty="0" err="1"/>
              <a:t>proc</a:t>
            </a:r>
            <a:r>
              <a:rPr lang="en-US" dirty="0"/>
              <a:t>/variable</a:t>
            </a:r>
          </a:p>
        </p:txBody>
      </p:sp>
      <p:sp>
        <p:nvSpPr>
          <p:cNvPr id="12" name="Rectangular Callout 11"/>
          <p:cNvSpPr/>
          <p:nvPr/>
        </p:nvSpPr>
        <p:spPr>
          <a:xfrm>
            <a:off x="7483924" y="5721519"/>
            <a:ext cx="2688710" cy="752839"/>
          </a:xfrm>
          <a:prstGeom prst="wedgeRectCallout">
            <a:avLst>
              <a:gd name="adj1" fmla="val -39833"/>
              <a:gd name="adj2" fmla="val -1660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6" b="1" dirty="0">
                <a:solidFill>
                  <a:srgbClr val="FF0000"/>
                </a:solidFill>
              </a:rPr>
              <a:t>code generation</a:t>
            </a:r>
          </a:p>
        </p:txBody>
      </p:sp>
      <p:sp>
        <p:nvSpPr>
          <p:cNvPr id="13" name="Right Arrow 12"/>
          <p:cNvSpPr/>
          <p:nvPr/>
        </p:nvSpPr>
        <p:spPr>
          <a:xfrm>
            <a:off x="5190802" y="3522215"/>
            <a:ext cx="914163" cy="851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8550694" y="3522214"/>
            <a:ext cx="914163" cy="851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file</a:t>
            </a:r>
          </a:p>
        </p:txBody>
      </p:sp>
      <p:grpSp>
        <p:nvGrpSpPr>
          <p:cNvPr id="17" name="Group 16"/>
          <p:cNvGrpSpPr/>
          <p:nvPr/>
        </p:nvGrpSpPr>
        <p:grpSpPr>
          <a:xfrm>
            <a:off x="8276841" y="1844824"/>
            <a:ext cx="2561248" cy="785486"/>
            <a:chOff x="8277409" y="2101756"/>
            <a:chExt cx="2561915" cy="785690"/>
          </a:xfrm>
        </p:grpSpPr>
        <p:sp>
          <p:nvSpPr>
            <p:cNvPr id="15" name="Curved Up Arrow 14"/>
            <p:cNvSpPr/>
            <p:nvPr/>
          </p:nvSpPr>
          <p:spPr>
            <a:xfrm rot="11677807">
              <a:off x="8277409" y="2101756"/>
              <a:ext cx="2561915" cy="7856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9296916" y="2171181"/>
              <a:ext cx="564725" cy="369428"/>
            </a:xfrm>
            <a:prstGeom prst="rect">
              <a:avLst/>
            </a:prstGeom>
            <a:noFill/>
          </p:spPr>
          <p:txBody>
            <a:bodyPr wrap="none" rtlCol="0">
              <a:spAutoFit/>
            </a:bodyPr>
            <a:lstStyle/>
            <a:p>
              <a:r>
                <a:rPr lang="en-US" dirty="0"/>
                <a:t>DLL</a:t>
              </a:r>
            </a:p>
          </p:txBody>
        </p:sp>
      </p:grpSp>
      <p:sp>
        <p:nvSpPr>
          <p:cNvPr id="18" name="Rectangular Callout 17"/>
          <p:cNvSpPr/>
          <p:nvPr/>
        </p:nvSpPr>
        <p:spPr>
          <a:xfrm>
            <a:off x="4562192" y="5676208"/>
            <a:ext cx="2688710" cy="752839"/>
          </a:xfrm>
          <a:prstGeom prst="wedgeRectCallout">
            <a:avLst>
              <a:gd name="adj1" fmla="val -14166"/>
              <a:gd name="adj2" fmla="val -2077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Optimized query tree / metadata</a:t>
            </a:r>
          </a:p>
        </p:txBody>
      </p:sp>
    </p:spTree>
    <p:extLst>
      <p:ext uri="{BB962C8B-B14F-4D97-AF65-F5344CB8AC3E}">
        <p14:creationId xmlns:p14="http://schemas.microsoft.com/office/powerpoint/2010/main" val="933288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Natively Compiled Procedures Restrictions</a:t>
            </a:r>
            <a:endParaRPr lang="en-US" dirty="0"/>
          </a:p>
        </p:txBody>
      </p:sp>
      <p:sp>
        <p:nvSpPr>
          <p:cNvPr id="3" name="Content Placeholder 2"/>
          <p:cNvSpPr>
            <a:spLocks noGrp="1"/>
          </p:cNvSpPr>
          <p:nvPr>
            <p:ph sz="quarter" idx="13"/>
          </p:nvPr>
        </p:nvSpPr>
        <p:spPr/>
        <p:txBody>
          <a:bodyPr/>
          <a:lstStyle/>
          <a:p>
            <a:r>
              <a:rPr lang="it-IT" dirty="0" smtClean="0"/>
              <a:t>Serial execution plan</a:t>
            </a:r>
          </a:p>
          <a:p>
            <a:r>
              <a:rPr lang="it-IT" dirty="0" smtClean="0"/>
              <a:t>In-Memory tables restriction </a:t>
            </a:r>
            <a:r>
              <a:rPr lang="it-IT" dirty="0" smtClean="0">
                <a:sym typeface="Wingdings" panose="05000000000000000000" pitchFamily="2" charset="2"/>
              </a:rPr>
              <a:t> No Parallel Plan!</a:t>
            </a:r>
            <a:endParaRPr lang="en-US" dirty="0">
              <a:sym typeface="Wingdings" panose="05000000000000000000" pitchFamily="2" charset="2"/>
            </a:endParaRPr>
          </a:p>
          <a:p>
            <a:endParaRPr lang="en-US" dirty="0" smtClean="0"/>
          </a:p>
          <a:p>
            <a:r>
              <a:rPr lang="en-US" dirty="0" smtClean="0"/>
              <a:t>Not all operators/TSQLs are supported</a:t>
            </a:r>
          </a:p>
          <a:p>
            <a:r>
              <a:rPr lang="en-US" dirty="0" smtClean="0"/>
              <a:t>Only Nested Loop join, no TSQL MERGE or EXISTS, cursors, MARS, nested queries</a:t>
            </a:r>
          </a:p>
          <a:p>
            <a:endParaRPr lang="it-IT" dirty="0" smtClean="0"/>
          </a:p>
          <a:p>
            <a:r>
              <a:rPr lang="it-IT" dirty="0" smtClean="0"/>
              <a:t>Transaction isolation level</a:t>
            </a:r>
          </a:p>
          <a:p>
            <a:r>
              <a:rPr lang="it-IT" dirty="0" smtClean="0"/>
              <a:t>SNAPSHOT, REPEATABLEREAD, and SERIALIZABLE </a:t>
            </a:r>
          </a:p>
          <a:p>
            <a:r>
              <a:rPr lang="it-IT" dirty="0" smtClean="0"/>
              <a:t>READ COMMITTED and READ UNCOMMITED is not supported</a:t>
            </a:r>
          </a:p>
          <a:p>
            <a:endParaRPr lang="it-IT" dirty="0" smtClean="0"/>
          </a:p>
          <a:p>
            <a:r>
              <a:rPr lang="it-IT" dirty="0" smtClean="0"/>
              <a:t>Collation</a:t>
            </a:r>
          </a:p>
          <a:p>
            <a:r>
              <a:rPr lang="en-US" dirty="0" smtClean="0"/>
              <a:t>Comparison, sorting, and other operations on character strings require BIN2 collations</a:t>
            </a:r>
            <a:endParaRPr lang="it-IT" dirty="0" smtClean="0"/>
          </a:p>
          <a:p>
            <a:endParaRPr lang="en-US" dirty="0" smtClean="0"/>
          </a:p>
          <a:p>
            <a:endParaRPr lang="en-US" dirty="0"/>
          </a:p>
        </p:txBody>
      </p:sp>
    </p:spTree>
    <p:extLst>
      <p:ext uri="{BB962C8B-B14F-4D97-AF65-F5344CB8AC3E}">
        <p14:creationId xmlns:p14="http://schemas.microsoft.com/office/powerpoint/2010/main" val="4157677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Natively Compiled Procedures Restrictions</a:t>
            </a:r>
            <a:endParaRPr lang="en-US" dirty="0"/>
          </a:p>
        </p:txBody>
      </p:sp>
      <p:sp>
        <p:nvSpPr>
          <p:cNvPr id="3" name="Content Placeholder 2"/>
          <p:cNvSpPr>
            <a:spLocks noGrp="1"/>
          </p:cNvSpPr>
          <p:nvPr>
            <p:ph sz="quarter" idx="13"/>
          </p:nvPr>
        </p:nvSpPr>
        <p:spPr/>
        <p:txBody>
          <a:bodyPr>
            <a:normAutofit/>
          </a:bodyPr>
          <a:lstStyle/>
          <a:p>
            <a:r>
              <a:rPr lang="it-IT" dirty="0" smtClean="0"/>
              <a:t>Cannot access disk-based tables</a:t>
            </a:r>
          </a:p>
          <a:p>
            <a:r>
              <a:rPr lang="it-IT" dirty="0" smtClean="0"/>
              <a:t>No TEMPDB! Use In-Memory Table variables</a:t>
            </a:r>
            <a:endParaRPr lang="en-US" dirty="0"/>
          </a:p>
          <a:p>
            <a:endParaRPr lang="en-US" dirty="0" smtClean="0"/>
          </a:p>
          <a:p>
            <a:r>
              <a:rPr lang="en-US" dirty="0" smtClean="0"/>
              <a:t>No parameter sniffing</a:t>
            </a:r>
          </a:p>
          <a:p>
            <a:r>
              <a:rPr lang="it-IT" dirty="0" smtClean="0"/>
              <a:t>Optimize for UNKNOWN</a:t>
            </a:r>
            <a:endParaRPr lang="en-US" dirty="0" smtClean="0"/>
          </a:p>
          <a:p>
            <a:endParaRPr lang="en-US" dirty="0" smtClean="0"/>
          </a:p>
          <a:p>
            <a:r>
              <a:rPr lang="en-US" dirty="0" smtClean="0"/>
              <a:t>No automatic recompile on statistics changes</a:t>
            </a:r>
          </a:p>
          <a:p>
            <a:r>
              <a:rPr lang="it-IT" dirty="0" smtClean="0"/>
              <a:t>Need to stop &amp; start SQL or drop &amp; create procedure</a:t>
            </a:r>
            <a:endParaRPr lang="en-US" dirty="0" smtClean="0"/>
          </a:p>
        </p:txBody>
      </p:sp>
    </p:spTree>
    <p:extLst>
      <p:ext uri="{BB962C8B-B14F-4D97-AF65-F5344CB8AC3E}">
        <p14:creationId xmlns:p14="http://schemas.microsoft.com/office/powerpoint/2010/main" val="357424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GB" dirty="0"/>
              <a:t>SQL 2014 In-Memory </a:t>
            </a:r>
            <a:r>
              <a:rPr lang="en-GB" dirty="0" smtClean="0"/>
              <a:t>OLTP</a:t>
            </a:r>
            <a:endParaRPr lang="en-GB" dirty="0"/>
          </a:p>
        </p:txBody>
      </p:sp>
      <p:sp>
        <p:nvSpPr>
          <p:cNvPr id="8" name="Text Placeholder 7"/>
          <p:cNvSpPr>
            <a:spLocks noGrp="1"/>
          </p:cNvSpPr>
          <p:nvPr>
            <p:ph type="body" sz="quarter" idx="12"/>
          </p:nvPr>
        </p:nvSpPr>
        <p:spPr/>
        <p:txBody>
          <a:bodyPr/>
          <a:lstStyle/>
          <a:p>
            <a:r>
              <a:rPr lang="en-US" smtClean="0"/>
              <a:t>Migration</a:t>
            </a:r>
            <a:endParaRPr lang="en-GB" dirty="0"/>
          </a:p>
        </p:txBody>
      </p:sp>
      <p:sp>
        <p:nvSpPr>
          <p:cNvPr id="27" name="Text Placeholder 26"/>
          <p:cNvSpPr>
            <a:spLocks noGrp="1"/>
          </p:cNvSpPr>
          <p:nvPr>
            <p:ph type="body" sz="quarter" idx="14"/>
          </p:nvPr>
        </p:nvSpPr>
        <p:spPr/>
        <p:txBody>
          <a:bodyPr/>
          <a:lstStyle/>
          <a:p>
            <a:endParaRPr lang="en-GB"/>
          </a:p>
        </p:txBody>
      </p:sp>
    </p:spTree>
    <p:extLst>
      <p:ext uri="{BB962C8B-B14F-4D97-AF65-F5344CB8AC3E}">
        <p14:creationId xmlns:p14="http://schemas.microsoft.com/office/powerpoint/2010/main" val="1075278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Methodology</a:t>
            </a:r>
            <a:endParaRPr lang="en-US" dirty="0"/>
          </a:p>
        </p:txBody>
      </p:sp>
      <p:graphicFrame>
        <p:nvGraphicFramePr>
          <p:cNvPr id="5" name="Content Placeholder 4"/>
          <p:cNvGraphicFramePr>
            <a:graphicFrameLocks noGrp="1"/>
          </p:cNvGraphicFramePr>
          <p:nvPr>
            <p:ph sz="quarter" idx="13"/>
            <p:extLst/>
          </p:nvPr>
        </p:nvGraphicFramePr>
        <p:xfrm>
          <a:off x="406400" y="1143000"/>
          <a:ext cx="11176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1"/>
          </p:nvPr>
        </p:nvSpPr>
        <p:spPr/>
        <p:txBody>
          <a:bodyPr/>
          <a:lstStyle/>
          <a:p>
            <a:fld id="{74A398B2-5A34-1A4A-811E-F4027282568C}" type="slidenum">
              <a:rPr lang="en-US" smtClean="0"/>
              <a:pPr/>
              <a:t>38</a:t>
            </a:fld>
            <a:endParaRPr lang="en-US"/>
          </a:p>
        </p:txBody>
      </p:sp>
      <p:cxnSp>
        <p:nvCxnSpPr>
          <p:cNvPr id="9" name="Straight Arrow Connector 8"/>
          <p:cNvCxnSpPr/>
          <p:nvPr/>
        </p:nvCxnSpPr>
        <p:spPr>
          <a:xfrm>
            <a:off x="3048000" y="5410200"/>
            <a:ext cx="8686800" cy="0"/>
          </a:xfrm>
          <a:prstGeom prst="straightConnector1">
            <a:avLst/>
          </a:prstGeom>
          <a:ln w="12700">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1734800" y="1828800"/>
            <a:ext cx="0" cy="3581400"/>
          </a:xfrm>
          <a:prstGeom prst="straightConnector1">
            <a:avLst/>
          </a:prstGeom>
          <a:ln w="12700">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11125200" y="1828800"/>
            <a:ext cx="609600" cy="0"/>
          </a:xfrm>
          <a:prstGeom prst="straightConnector1">
            <a:avLst/>
          </a:prstGeom>
          <a:ln w="12700">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65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241AD019-CC29-40F0-8E7A-39F27B9201B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7DC7033-5EFA-44A1-8CCF-110F1E608093}"/>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0094EEC5-F0D1-4830-A469-281FDA4CD20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FF194819-2BEF-4EB1-A9FE-7EBF96750E9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CE25B7A4-C9CB-497B-A6B5-6BCC019470C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5856688D-AEBE-4907-8B61-C70778ECE5F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CD9EBD78-0FAB-4723-85B1-FF8030DDA4E0}"/>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graphicEl>
                                              <a:dgm id="{DD0EE39D-B211-4322-8DFD-DBC37FF6FC3E}"/>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graphicEl>
                                              <a:dgm id="{DF031459-61E0-42D4-B1ED-784F1141064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B67221A8-0C9D-45C0-9414-7AEB42336004}"/>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graphicEl>
                                              <a:dgm id="{AB499006-0263-40DF-B8D7-A27763728E16}"/>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graphicEl>
                                              <a:dgm id="{D814A287-5C39-4858-B01B-8A0287FF27BA}"/>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810FBA88-0947-4BED-99FD-43CEA0597738}"/>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graphicEl>
                                              <a:dgm id="{28B0D1DA-F030-4375-A553-05C42A36116B}"/>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graphicEl>
                                              <a:dgm id="{D2F33B5C-084E-4538-A206-9BC5FA6D64AC}"/>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graphicEl>
                                              <a:dgm id="{28F7D090-5EC9-485C-A8EF-6BA12497D876}"/>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graphicEl>
                                              <a:dgm id="{4F6FEB3F-BB94-49AE-A0DE-3E1EFC6141A9}"/>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AMR Toolset Data Collectors</a:t>
            </a:r>
            <a:endParaRPr lang="en-US" dirty="0"/>
          </a:p>
        </p:txBody>
      </p:sp>
      <p:sp>
        <p:nvSpPr>
          <p:cNvPr id="3" name="Content Placeholder 2"/>
          <p:cNvSpPr>
            <a:spLocks noGrp="1"/>
          </p:cNvSpPr>
          <p:nvPr>
            <p:ph sz="quarter" idx="13"/>
          </p:nvPr>
        </p:nvSpPr>
        <p:spPr/>
        <p:txBody>
          <a:bodyPr/>
          <a:lstStyle/>
          <a:p>
            <a:r>
              <a:rPr lang="en-US" dirty="0" smtClean="0"/>
              <a:t>Management data warehouse “New collectors” assist in analyzing migration candidates</a:t>
            </a:r>
          </a:p>
          <a:p>
            <a:r>
              <a:rPr lang="en-US" dirty="0" smtClean="0"/>
              <a:t>Can be run remotely</a:t>
            </a:r>
            <a:endParaRPr lang="en-US" dirty="0"/>
          </a:p>
          <a:p>
            <a:endParaRPr lang="en-US" dirty="0" smtClean="0"/>
          </a:p>
          <a:p>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39</a:t>
            </a:fld>
            <a:endParaRPr lang="en-US"/>
          </a:p>
        </p:txBody>
      </p:sp>
      <p:pic>
        <p:nvPicPr>
          <p:cNvPr id="5" name="Picture 4"/>
          <p:cNvPicPr>
            <a:picLocks noChangeAspect="1"/>
          </p:cNvPicPr>
          <p:nvPr/>
        </p:nvPicPr>
        <p:blipFill>
          <a:blip r:embed="rId3"/>
          <a:stretch>
            <a:fillRect/>
          </a:stretch>
        </p:blipFill>
        <p:spPr>
          <a:xfrm>
            <a:off x="115204" y="2819400"/>
            <a:ext cx="5118725" cy="2895600"/>
          </a:xfrm>
          <a:prstGeom prst="rect">
            <a:avLst/>
          </a:prstGeom>
          <a:ln>
            <a:solidFill>
              <a:schemeClr val="bg1"/>
            </a:solidFill>
          </a:ln>
          <a:effectLst>
            <a:innerShdw blurRad="63500" dist="50800">
              <a:prstClr val="black">
                <a:alpha val="50000"/>
              </a:prstClr>
            </a:innerShdw>
          </a:effectLst>
        </p:spPr>
      </p:pic>
      <p:pic>
        <p:nvPicPr>
          <p:cNvPr id="6" name="Picture 5"/>
          <p:cNvPicPr>
            <a:picLocks noChangeAspect="1"/>
          </p:cNvPicPr>
          <p:nvPr/>
        </p:nvPicPr>
        <p:blipFill>
          <a:blip r:embed="rId4"/>
          <a:stretch>
            <a:fillRect/>
          </a:stretch>
        </p:blipFill>
        <p:spPr>
          <a:xfrm>
            <a:off x="5742208" y="2724150"/>
            <a:ext cx="6375679" cy="3086100"/>
          </a:xfrm>
          <a:prstGeom prst="rect">
            <a:avLst/>
          </a:prstGeom>
          <a:ln>
            <a:solidFill>
              <a:schemeClr val="bg1"/>
            </a:solidFill>
          </a:ln>
          <a:effectLst>
            <a:innerShdw blurRad="63500" dist="50800">
              <a:prstClr val="black">
                <a:alpha val="50000"/>
              </a:prstClr>
            </a:innerShdw>
          </a:effectLst>
        </p:spPr>
      </p:pic>
      <p:sp>
        <p:nvSpPr>
          <p:cNvPr id="7" name="Right Arrow 6"/>
          <p:cNvSpPr/>
          <p:nvPr/>
        </p:nvSpPr>
        <p:spPr>
          <a:xfrm>
            <a:off x="5220325" y="4114800"/>
            <a:ext cx="6096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0428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SQL 2014 In-Memory </a:t>
            </a:r>
            <a:r>
              <a:rPr lang="en-GB" dirty="0" smtClean="0"/>
              <a:t>OLTP</a:t>
            </a:r>
            <a:endParaRPr lang="en-US" dirty="0"/>
          </a:p>
        </p:txBody>
      </p:sp>
      <p:sp>
        <p:nvSpPr>
          <p:cNvPr id="6" name="Text Placeholder 5"/>
          <p:cNvSpPr>
            <a:spLocks noGrp="1"/>
          </p:cNvSpPr>
          <p:nvPr>
            <p:ph type="body" sz="quarter" idx="12"/>
          </p:nvPr>
        </p:nvSpPr>
        <p:spPr/>
        <p:txBody>
          <a:bodyPr/>
          <a:lstStyle/>
          <a:p>
            <a:r>
              <a:rPr lang="en-US" dirty="0"/>
              <a:t>In Memory OLTP Overview</a:t>
            </a:r>
            <a:endParaRPr lang="en-GB" dirty="0"/>
          </a:p>
        </p:txBody>
      </p:sp>
      <p:sp>
        <p:nvSpPr>
          <p:cNvPr id="7" name="Text Placeholder 6"/>
          <p:cNvSpPr>
            <a:spLocks noGrp="1"/>
          </p:cNvSpPr>
          <p:nvPr>
            <p:ph type="body" sz="quarter" idx="14"/>
          </p:nvPr>
        </p:nvSpPr>
        <p:spPr/>
        <p:txBody>
          <a:bodyPr/>
          <a:lstStyle/>
          <a:p>
            <a:endParaRPr lang="en-GB"/>
          </a:p>
        </p:txBody>
      </p:sp>
    </p:spTree>
    <p:extLst>
      <p:ext uri="{BB962C8B-B14F-4D97-AF65-F5344CB8AC3E}">
        <p14:creationId xmlns:p14="http://schemas.microsoft.com/office/powerpoint/2010/main" val="470469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Usage Analysis</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40</a:t>
            </a:fld>
            <a:endParaRPr lang="en-US"/>
          </a:p>
        </p:txBody>
      </p:sp>
      <p:pic>
        <p:nvPicPr>
          <p:cNvPr id="5" name="Picture 4"/>
          <p:cNvPicPr>
            <a:picLocks noChangeAspect="1"/>
          </p:cNvPicPr>
          <p:nvPr/>
        </p:nvPicPr>
        <p:blipFill>
          <a:blip r:embed="rId3"/>
          <a:stretch>
            <a:fillRect/>
          </a:stretch>
        </p:blipFill>
        <p:spPr>
          <a:xfrm>
            <a:off x="278876" y="1752600"/>
            <a:ext cx="4488967" cy="3581400"/>
          </a:xfrm>
          <a:prstGeom prst="rect">
            <a:avLst/>
          </a:prstGeom>
        </p:spPr>
      </p:pic>
      <p:sp>
        <p:nvSpPr>
          <p:cNvPr id="6" name="Right Arrow 5"/>
          <p:cNvSpPr/>
          <p:nvPr/>
        </p:nvSpPr>
        <p:spPr>
          <a:xfrm>
            <a:off x="4767843" y="3420359"/>
            <a:ext cx="1008669" cy="609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5776512" y="1295400"/>
            <a:ext cx="6316536" cy="4567237"/>
          </a:xfrm>
          <a:prstGeom prst="rect">
            <a:avLst/>
          </a:prstGeom>
          <a:ln>
            <a:solidFill>
              <a:schemeClr val="bg1"/>
            </a:solidFill>
          </a:ln>
          <a:effectLst>
            <a:innerShdw blurRad="63500" dist="50800" dir="18900000">
              <a:prstClr val="black">
                <a:alpha val="50000"/>
              </a:prstClr>
            </a:innerShdw>
          </a:effectLst>
        </p:spPr>
      </p:pic>
    </p:spTree>
    <p:extLst>
      <p:ext uri="{BB962C8B-B14F-4D97-AF65-F5344CB8AC3E}">
        <p14:creationId xmlns:p14="http://schemas.microsoft.com/office/powerpoint/2010/main" val="39540279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 Usage Analysis</a:t>
            </a:r>
            <a:endParaRPr lang="en-US" dirty="0"/>
          </a:p>
        </p:txBody>
      </p:sp>
      <p:sp>
        <p:nvSpPr>
          <p:cNvPr id="4" name="Slide Number Placeholder 3"/>
          <p:cNvSpPr>
            <a:spLocks noGrp="1"/>
          </p:cNvSpPr>
          <p:nvPr>
            <p:ph type="sldNum" sz="quarter" idx="11"/>
          </p:nvPr>
        </p:nvSpPr>
        <p:spPr>
          <a:xfrm>
            <a:off x="9354008" y="6149976"/>
            <a:ext cx="2844800" cy="365125"/>
          </a:xfrm>
        </p:spPr>
        <p:txBody>
          <a:bodyPr/>
          <a:lstStyle/>
          <a:p>
            <a:fld id="{74A398B2-5A34-1A4A-811E-F4027282568C}" type="slidenum">
              <a:rPr lang="en-US" smtClean="0"/>
              <a:pPr/>
              <a:t>41</a:t>
            </a:fld>
            <a:endParaRPr lang="en-US"/>
          </a:p>
        </p:txBody>
      </p:sp>
      <p:pic>
        <p:nvPicPr>
          <p:cNvPr id="5" name="Picture 4"/>
          <p:cNvPicPr>
            <a:picLocks noChangeAspect="1"/>
          </p:cNvPicPr>
          <p:nvPr/>
        </p:nvPicPr>
        <p:blipFill>
          <a:blip r:embed="rId3"/>
          <a:stretch>
            <a:fillRect/>
          </a:stretch>
        </p:blipFill>
        <p:spPr>
          <a:xfrm>
            <a:off x="76200" y="1562100"/>
            <a:ext cx="4325331" cy="3581400"/>
          </a:xfrm>
          <a:prstGeom prst="rect">
            <a:avLst/>
          </a:prstGeom>
        </p:spPr>
      </p:pic>
      <p:sp>
        <p:nvSpPr>
          <p:cNvPr id="6" name="Right Arrow 5"/>
          <p:cNvSpPr/>
          <p:nvPr/>
        </p:nvSpPr>
        <p:spPr>
          <a:xfrm>
            <a:off x="4401531" y="3314700"/>
            <a:ext cx="1008669" cy="609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5410200" y="1219200"/>
            <a:ext cx="6677173" cy="4267200"/>
          </a:xfrm>
          <a:prstGeom prst="rect">
            <a:avLst/>
          </a:prstGeom>
          <a:ln>
            <a:solidFill>
              <a:schemeClr val="bg1"/>
            </a:solidFill>
          </a:ln>
          <a:effectLst>
            <a:innerShdw blurRad="63500" dist="50800">
              <a:prstClr val="black">
                <a:alpha val="50000"/>
              </a:prstClr>
            </a:innerShdw>
          </a:effectLst>
        </p:spPr>
      </p:pic>
      <p:sp>
        <p:nvSpPr>
          <p:cNvPr id="8" name="TextBox 7"/>
          <p:cNvSpPr txBox="1"/>
          <p:nvPr/>
        </p:nvSpPr>
        <p:spPr>
          <a:xfrm>
            <a:off x="304800" y="5715000"/>
            <a:ext cx="8458200" cy="707886"/>
          </a:xfrm>
          <a:prstGeom prst="rect">
            <a:avLst/>
          </a:prstGeom>
          <a:noFill/>
        </p:spPr>
        <p:txBody>
          <a:bodyPr wrap="square" rtlCol="0">
            <a:spAutoFit/>
          </a:bodyPr>
          <a:lstStyle/>
          <a:p>
            <a:r>
              <a:rPr lang="en-US" sz="2000" dirty="0" smtClean="0">
                <a:solidFill>
                  <a:schemeClr val="bg1"/>
                </a:solidFill>
              </a:rPr>
              <a:t>Primarily looks at </a:t>
            </a:r>
            <a:r>
              <a:rPr lang="en-US" sz="2000" i="1" dirty="0" err="1" smtClean="0">
                <a:solidFill>
                  <a:schemeClr val="accent6">
                    <a:lumMod val="75000"/>
                  </a:schemeClr>
                </a:solidFill>
              </a:rPr>
              <a:t>sys.dm_exec_procedure_stats</a:t>
            </a:r>
            <a:endParaRPr lang="en-US" sz="2000" i="1" dirty="0" smtClean="0">
              <a:solidFill>
                <a:schemeClr val="accent6">
                  <a:lumMod val="75000"/>
                </a:schemeClr>
              </a:solidFill>
            </a:endParaRPr>
          </a:p>
          <a:p>
            <a:r>
              <a:rPr lang="en-US" sz="2000" dirty="0" smtClean="0">
                <a:solidFill>
                  <a:schemeClr val="bg1"/>
                </a:solidFill>
              </a:rPr>
              <a:t>Drill down to referencing objects</a:t>
            </a:r>
            <a:endParaRPr lang="en-US" sz="2000" dirty="0">
              <a:solidFill>
                <a:schemeClr val="bg1"/>
              </a:solidFill>
            </a:endParaRPr>
          </a:p>
        </p:txBody>
      </p:sp>
    </p:spTree>
    <p:extLst>
      <p:ext uri="{BB962C8B-B14F-4D97-AF65-F5344CB8AC3E}">
        <p14:creationId xmlns:p14="http://schemas.microsoft.com/office/powerpoint/2010/main" val="12724533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a:t>Q&amp;A</a:t>
            </a:r>
          </a:p>
        </p:txBody>
      </p:sp>
    </p:spTree>
    <p:extLst>
      <p:ext uri="{BB962C8B-B14F-4D97-AF65-F5344CB8AC3E}">
        <p14:creationId xmlns:p14="http://schemas.microsoft.com/office/powerpoint/2010/main" val="1657060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4A398B2-5A34-1A4A-811E-F4027282568C}" type="slidenum">
              <a:rPr lang="en-US" smtClean="0"/>
              <a:pPr/>
              <a:t>43</a:t>
            </a:fld>
            <a:endParaRPr lang="en-US"/>
          </a:p>
        </p:txBody>
      </p:sp>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2669042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6309" y="305613"/>
            <a:ext cx="11274663" cy="837982"/>
          </a:xfrm>
        </p:spPr>
        <p:txBody>
          <a:bodyPr/>
          <a:lstStyle/>
          <a:p>
            <a:r>
              <a:rPr lang="en-US" dirty="0" smtClean="0">
                <a:solidFill>
                  <a:schemeClr val="accent1"/>
                </a:solidFill>
              </a:rPr>
              <a:t>In-Memory OLTP Summary</a:t>
            </a:r>
            <a:endParaRPr lang="en-US" dirty="0">
              <a:solidFill>
                <a:schemeClr val="accent1"/>
              </a:solidFill>
            </a:endParaRPr>
          </a:p>
        </p:txBody>
      </p:sp>
      <p:sp>
        <p:nvSpPr>
          <p:cNvPr id="4" name="Slide Number Placeholder 3"/>
          <p:cNvSpPr>
            <a:spLocks noGrp="1"/>
          </p:cNvSpPr>
          <p:nvPr>
            <p:ph type="sldNum" sz="quarter" idx="11"/>
          </p:nvPr>
        </p:nvSpPr>
        <p:spPr/>
        <p:txBody>
          <a:bodyPr/>
          <a:lstStyle/>
          <a:p>
            <a:fld id="{74A398B2-5A34-1A4A-811E-F4027282568C}" type="slidenum">
              <a:rPr lang="en-US" smtClean="0"/>
              <a:pPr/>
              <a:t>5</a:t>
            </a:fld>
            <a:endParaRPr lang="en-US"/>
          </a:p>
        </p:txBody>
      </p:sp>
      <p:sp>
        <p:nvSpPr>
          <p:cNvPr id="9" name="Rectangle 8"/>
          <p:cNvSpPr/>
          <p:nvPr/>
        </p:nvSpPr>
        <p:spPr>
          <a:xfrm>
            <a:off x="9430385" y="2614116"/>
            <a:ext cx="2610980" cy="657284"/>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ctr"/>
          <a:lstStyle/>
          <a:p>
            <a:pPr algn="ctr" defTabSz="621605"/>
            <a:r>
              <a:rPr lang="en-US" sz="1899" b="1" dirty="0">
                <a:solidFill>
                  <a:srgbClr val="FFFFFF"/>
                </a:solidFill>
                <a:latin typeface="Segoe UI Light" pitchFamily="34" charset="0"/>
              </a:rPr>
              <a:t>SQL Server Integration</a:t>
            </a:r>
            <a:endParaRPr lang="en-US" sz="1899" dirty="0">
              <a:solidFill>
                <a:srgbClr val="FFFFFF"/>
              </a:solidFill>
              <a:latin typeface="Segoe UI Light" pitchFamily="34" charset="0"/>
            </a:endParaRPr>
          </a:p>
        </p:txBody>
      </p:sp>
      <p:sp>
        <p:nvSpPr>
          <p:cNvPr id="10" name="Rectangle 9"/>
          <p:cNvSpPr/>
          <p:nvPr/>
        </p:nvSpPr>
        <p:spPr>
          <a:xfrm>
            <a:off x="9430385" y="3291214"/>
            <a:ext cx="2610980" cy="1621958"/>
          </a:xfrm>
          <a:prstGeom prst="rect">
            <a:avLst/>
          </a:prstGeom>
          <a:solidFill>
            <a:schemeClr val="tx2">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t"/>
          <a:lstStyle/>
          <a:p>
            <a:pPr marL="233102" indent="-233102" defTabSz="621605">
              <a:buFont typeface="Arial" pitchFamily="34" charset="0"/>
              <a:buChar char="•"/>
            </a:pPr>
            <a:r>
              <a:rPr lang="en-US" sz="1400" b="1" dirty="0">
                <a:solidFill>
                  <a:srgbClr val="505050"/>
                </a:solidFill>
                <a:latin typeface="Segoe UI Light" pitchFamily="34" charset="0"/>
              </a:rPr>
              <a:t>Same manageability, administration &amp; development experience</a:t>
            </a:r>
            <a:endParaRPr lang="en-US" sz="1400" dirty="0">
              <a:solidFill>
                <a:srgbClr val="505050"/>
              </a:solidFill>
              <a:latin typeface="Segoe UI Light" pitchFamily="34" charset="0"/>
            </a:endParaRPr>
          </a:p>
          <a:p>
            <a:pPr marL="233102" indent="-233102" defTabSz="621605">
              <a:buFont typeface="Arial" pitchFamily="34" charset="0"/>
              <a:buChar char="•"/>
            </a:pPr>
            <a:r>
              <a:rPr lang="en-US" sz="1400" b="1" dirty="0">
                <a:solidFill>
                  <a:srgbClr val="505050"/>
                </a:solidFill>
                <a:latin typeface="Segoe UI Light" pitchFamily="34" charset="0"/>
              </a:rPr>
              <a:t>Integrated queries &amp; transactions</a:t>
            </a:r>
            <a:endParaRPr lang="en-US" sz="1400" dirty="0">
              <a:solidFill>
                <a:srgbClr val="505050"/>
              </a:solidFill>
              <a:latin typeface="Segoe UI Light" pitchFamily="34" charset="0"/>
            </a:endParaRPr>
          </a:p>
          <a:p>
            <a:pPr marL="233102" indent="-233102" defTabSz="621605">
              <a:buFont typeface="Arial" pitchFamily="34" charset="0"/>
              <a:buChar char="•"/>
            </a:pPr>
            <a:r>
              <a:rPr lang="en-US" sz="1400" b="1" dirty="0">
                <a:solidFill>
                  <a:srgbClr val="505050"/>
                </a:solidFill>
                <a:latin typeface="Segoe UI Light" pitchFamily="34" charset="0"/>
              </a:rPr>
              <a:t>Integrated HA and backup/restore</a:t>
            </a:r>
            <a:endParaRPr lang="en-US" sz="1400" dirty="0">
              <a:solidFill>
                <a:srgbClr val="505050"/>
              </a:solidFill>
              <a:latin typeface="Segoe UI Light" pitchFamily="34" charset="0"/>
            </a:endParaRPr>
          </a:p>
        </p:txBody>
      </p:sp>
      <p:sp>
        <p:nvSpPr>
          <p:cNvPr id="11" name="Rectangle 10"/>
          <p:cNvSpPr/>
          <p:nvPr/>
        </p:nvSpPr>
        <p:spPr>
          <a:xfrm>
            <a:off x="771328" y="2612112"/>
            <a:ext cx="2610980" cy="657284"/>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ctr"/>
          <a:lstStyle/>
          <a:p>
            <a:pPr algn="ctr" defTabSz="621605"/>
            <a:r>
              <a:rPr lang="en-US" sz="1899" b="1" dirty="0">
                <a:solidFill>
                  <a:srgbClr val="FFFFFF"/>
                </a:solidFill>
                <a:latin typeface="Segoe UI Light" pitchFamily="34" charset="0"/>
              </a:rPr>
              <a:t>Main-Memory Optimized</a:t>
            </a:r>
            <a:endParaRPr lang="en-US" sz="1899" dirty="0">
              <a:solidFill>
                <a:srgbClr val="FFFFFF"/>
              </a:solidFill>
              <a:latin typeface="Segoe UI Light" pitchFamily="34" charset="0"/>
            </a:endParaRPr>
          </a:p>
        </p:txBody>
      </p:sp>
      <p:sp>
        <p:nvSpPr>
          <p:cNvPr id="12" name="Rectangle 11"/>
          <p:cNvSpPr/>
          <p:nvPr/>
        </p:nvSpPr>
        <p:spPr>
          <a:xfrm>
            <a:off x="771328" y="3291220"/>
            <a:ext cx="2610980" cy="1621953"/>
          </a:xfrm>
          <a:prstGeom prst="rect">
            <a:avLst/>
          </a:prstGeom>
          <a:solidFill>
            <a:schemeClr val="tx2">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t"/>
          <a:lstStyle/>
          <a:p>
            <a:pPr marL="233102" indent="-233102" defTabSz="621605">
              <a:buFont typeface="Arial" pitchFamily="34" charset="0"/>
              <a:buChar char="•"/>
            </a:pPr>
            <a:r>
              <a:rPr lang="en-US" sz="1400" b="1" dirty="0">
                <a:solidFill>
                  <a:srgbClr val="505050"/>
                </a:solidFill>
                <a:latin typeface="Segoe UI Light" pitchFamily="34" charset="0"/>
              </a:rPr>
              <a:t>Optimized for in-memory data</a:t>
            </a:r>
            <a:endParaRPr lang="en-US" sz="1400" dirty="0">
              <a:solidFill>
                <a:srgbClr val="505050"/>
              </a:solidFill>
              <a:latin typeface="Segoe UI Light" pitchFamily="34" charset="0"/>
            </a:endParaRPr>
          </a:p>
          <a:p>
            <a:pPr marL="233102" indent="-233102" defTabSz="621605">
              <a:buFont typeface="Arial" pitchFamily="34" charset="0"/>
              <a:buChar char="•"/>
            </a:pPr>
            <a:r>
              <a:rPr lang="en-US" sz="1400" b="1" dirty="0">
                <a:solidFill>
                  <a:srgbClr val="505050"/>
                </a:solidFill>
                <a:latin typeface="Segoe UI Light" pitchFamily="34" charset="0"/>
              </a:rPr>
              <a:t>Indexes (hash and range) exist only in memory</a:t>
            </a:r>
            <a:endParaRPr lang="en-US" sz="1400" dirty="0">
              <a:solidFill>
                <a:srgbClr val="505050"/>
              </a:solidFill>
              <a:latin typeface="Segoe UI Light" pitchFamily="34" charset="0"/>
            </a:endParaRPr>
          </a:p>
          <a:p>
            <a:pPr marL="233102" indent="-233102" defTabSz="621605">
              <a:buFont typeface="Arial" pitchFamily="34" charset="0"/>
              <a:buChar char="•"/>
            </a:pPr>
            <a:r>
              <a:rPr lang="en-US" sz="1400" b="1" dirty="0">
                <a:solidFill>
                  <a:srgbClr val="505050"/>
                </a:solidFill>
                <a:latin typeface="Segoe UI Light" pitchFamily="34" charset="0"/>
              </a:rPr>
              <a:t>No buffer pool, B-trees</a:t>
            </a:r>
            <a:endParaRPr lang="en-US" sz="1400" dirty="0">
              <a:solidFill>
                <a:srgbClr val="505050"/>
              </a:solidFill>
              <a:latin typeface="Segoe UI Light" pitchFamily="34" charset="0"/>
            </a:endParaRPr>
          </a:p>
          <a:p>
            <a:pPr marL="233102" indent="-233102" defTabSz="621605">
              <a:buFont typeface="Arial" pitchFamily="34" charset="0"/>
              <a:buChar char="•"/>
            </a:pPr>
            <a:r>
              <a:rPr lang="en-US" sz="1400" b="1" dirty="0">
                <a:solidFill>
                  <a:srgbClr val="505050"/>
                </a:solidFill>
                <a:latin typeface="Segoe UI Light" pitchFamily="34" charset="0"/>
              </a:rPr>
              <a:t>Stream-based storage</a:t>
            </a:r>
            <a:endParaRPr lang="en-US" sz="1400" dirty="0">
              <a:solidFill>
                <a:srgbClr val="505050"/>
              </a:solidFill>
              <a:latin typeface="Segoe UI Light" pitchFamily="34" charset="0"/>
            </a:endParaRPr>
          </a:p>
        </p:txBody>
      </p:sp>
      <p:sp>
        <p:nvSpPr>
          <p:cNvPr id="13" name="Rectangle 12"/>
          <p:cNvSpPr/>
          <p:nvPr/>
        </p:nvSpPr>
        <p:spPr>
          <a:xfrm>
            <a:off x="3684097" y="2612321"/>
            <a:ext cx="2610980" cy="657284"/>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ctr"/>
          <a:lstStyle/>
          <a:p>
            <a:pPr algn="ctr" defTabSz="621605"/>
            <a:r>
              <a:rPr lang="en-US" sz="1899" b="1" dirty="0">
                <a:solidFill>
                  <a:srgbClr val="FFFFFF"/>
                </a:solidFill>
                <a:latin typeface="Segoe UI Light" pitchFamily="34" charset="0"/>
              </a:rPr>
              <a:t>T-SQL Compiled to Machine Code</a:t>
            </a:r>
            <a:endParaRPr lang="en-US" sz="1899" dirty="0">
              <a:solidFill>
                <a:srgbClr val="FFFFFF"/>
              </a:solidFill>
              <a:latin typeface="Segoe UI Light" pitchFamily="34" charset="0"/>
            </a:endParaRPr>
          </a:p>
        </p:txBody>
      </p:sp>
      <p:sp>
        <p:nvSpPr>
          <p:cNvPr id="14" name="Rectangle 13"/>
          <p:cNvSpPr/>
          <p:nvPr/>
        </p:nvSpPr>
        <p:spPr>
          <a:xfrm>
            <a:off x="3673702" y="3291214"/>
            <a:ext cx="2610980" cy="1621958"/>
          </a:xfrm>
          <a:prstGeom prst="rect">
            <a:avLst/>
          </a:prstGeom>
          <a:solidFill>
            <a:schemeClr val="tx2">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t"/>
          <a:lstStyle/>
          <a:p>
            <a:pPr marL="233102" indent="-233102" defTabSz="621605">
              <a:buFont typeface="Arial" pitchFamily="34" charset="0"/>
              <a:buChar char="•"/>
            </a:pPr>
            <a:r>
              <a:rPr lang="en-US" sz="1400" b="1" dirty="0">
                <a:solidFill>
                  <a:srgbClr val="505050"/>
                </a:solidFill>
                <a:latin typeface="Segoe UI Light" pitchFamily="34" charset="0"/>
              </a:rPr>
              <a:t>T-SQL compiled to machine code via C code generator and VC</a:t>
            </a:r>
            <a:endParaRPr lang="en-US" sz="1400" dirty="0">
              <a:solidFill>
                <a:srgbClr val="505050"/>
              </a:solidFill>
              <a:latin typeface="Segoe UI Light" pitchFamily="34" charset="0"/>
            </a:endParaRPr>
          </a:p>
          <a:p>
            <a:pPr marL="233102" indent="-233102" defTabSz="621605">
              <a:buFont typeface="Arial" pitchFamily="34" charset="0"/>
              <a:buChar char="•"/>
            </a:pPr>
            <a:r>
              <a:rPr lang="en-US" sz="1400" b="1" dirty="0">
                <a:solidFill>
                  <a:srgbClr val="505050"/>
                </a:solidFill>
                <a:latin typeface="Segoe UI Light" pitchFamily="34" charset="0"/>
              </a:rPr>
              <a:t>Invoking a procedure is just a DLL entry-point</a:t>
            </a:r>
            <a:endParaRPr lang="en-US" sz="1400" dirty="0">
              <a:solidFill>
                <a:srgbClr val="505050"/>
              </a:solidFill>
              <a:latin typeface="Segoe UI Light" pitchFamily="34" charset="0"/>
            </a:endParaRPr>
          </a:p>
          <a:p>
            <a:pPr marL="233102" indent="-233102" defTabSz="621605">
              <a:buFont typeface="Arial" pitchFamily="34" charset="0"/>
              <a:buChar char="•"/>
            </a:pPr>
            <a:r>
              <a:rPr lang="en-US" sz="1400" b="1" dirty="0">
                <a:solidFill>
                  <a:srgbClr val="505050"/>
                </a:solidFill>
                <a:latin typeface="Segoe UI Light" pitchFamily="34" charset="0"/>
              </a:rPr>
              <a:t>Aggressive optimizations at compile-time</a:t>
            </a:r>
            <a:endParaRPr lang="en-US" sz="1400" dirty="0">
              <a:solidFill>
                <a:srgbClr val="505050"/>
              </a:solidFill>
              <a:latin typeface="Segoe UI Light" pitchFamily="34" charset="0"/>
            </a:endParaRPr>
          </a:p>
        </p:txBody>
      </p:sp>
      <p:sp>
        <p:nvSpPr>
          <p:cNvPr id="15" name="Rectangle 14"/>
          <p:cNvSpPr/>
          <p:nvPr/>
        </p:nvSpPr>
        <p:spPr>
          <a:xfrm>
            <a:off x="771328" y="5628924"/>
            <a:ext cx="2610980" cy="697144"/>
          </a:xfrm>
          <a:prstGeom prst="rect">
            <a:avLst/>
          </a:prstGeom>
          <a:solidFill>
            <a:srgbClr val="8A1A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ctr"/>
          <a:lstStyle/>
          <a:p>
            <a:pPr algn="ctr" defTabSz="621605"/>
            <a:r>
              <a:rPr lang="en-US" sz="1600" b="1" dirty="0">
                <a:solidFill>
                  <a:srgbClr val="FFFFFF"/>
                </a:solidFill>
                <a:latin typeface="Segoe UI Light" pitchFamily="34" charset="0"/>
              </a:rPr>
              <a:t>Steadily declining memory price, Non-volatile RAM</a:t>
            </a:r>
            <a:endParaRPr lang="en-US" sz="1600" dirty="0">
              <a:solidFill>
                <a:srgbClr val="FFFFFF"/>
              </a:solidFill>
              <a:latin typeface="Segoe UI Light" pitchFamily="34" charset="0"/>
            </a:endParaRPr>
          </a:p>
        </p:txBody>
      </p:sp>
      <p:sp>
        <p:nvSpPr>
          <p:cNvPr id="16" name="Rectangle 15"/>
          <p:cNvSpPr/>
          <p:nvPr/>
        </p:nvSpPr>
        <p:spPr>
          <a:xfrm>
            <a:off x="6560941" y="5628330"/>
            <a:ext cx="2610980" cy="697144"/>
          </a:xfrm>
          <a:prstGeom prst="rect">
            <a:avLst/>
          </a:prstGeom>
          <a:solidFill>
            <a:srgbClr val="8A1A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ctr"/>
          <a:lstStyle/>
          <a:p>
            <a:pPr algn="ctr" defTabSz="621605"/>
            <a:r>
              <a:rPr lang="en-US" sz="1600" b="1" dirty="0">
                <a:solidFill>
                  <a:srgbClr val="FFFFFF"/>
                </a:solidFill>
                <a:latin typeface="Segoe UI Light" pitchFamily="34" charset="0"/>
              </a:rPr>
              <a:t>Many-core processors</a:t>
            </a:r>
            <a:endParaRPr lang="en-US" sz="1600" dirty="0">
              <a:solidFill>
                <a:srgbClr val="FFFFFF"/>
              </a:solidFill>
              <a:latin typeface="Segoe UI Light" pitchFamily="34" charset="0"/>
            </a:endParaRPr>
          </a:p>
        </p:txBody>
      </p:sp>
      <p:sp>
        <p:nvSpPr>
          <p:cNvPr id="17" name="Rectangle 16"/>
          <p:cNvSpPr/>
          <p:nvPr/>
        </p:nvSpPr>
        <p:spPr>
          <a:xfrm>
            <a:off x="3662475" y="5628924"/>
            <a:ext cx="2610980" cy="697144"/>
          </a:xfrm>
          <a:prstGeom prst="rect">
            <a:avLst/>
          </a:prstGeom>
          <a:solidFill>
            <a:srgbClr val="8A1A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ctr"/>
          <a:lstStyle/>
          <a:p>
            <a:pPr algn="ctr" defTabSz="621605"/>
            <a:r>
              <a:rPr lang="en-US" sz="1600" b="1" dirty="0">
                <a:solidFill>
                  <a:srgbClr val="FFFFFF"/>
                </a:solidFill>
                <a:latin typeface="Segoe UI Light" pitchFamily="34" charset="0"/>
              </a:rPr>
              <a:t>Stalling CPU clock rate</a:t>
            </a:r>
            <a:endParaRPr lang="en-US" sz="1600" dirty="0">
              <a:solidFill>
                <a:srgbClr val="FFFFFF"/>
              </a:solidFill>
              <a:latin typeface="Segoe UI Light" pitchFamily="34" charset="0"/>
            </a:endParaRPr>
          </a:p>
        </p:txBody>
      </p:sp>
      <p:sp>
        <p:nvSpPr>
          <p:cNvPr id="18" name="Rectangle 17"/>
          <p:cNvSpPr/>
          <p:nvPr/>
        </p:nvSpPr>
        <p:spPr>
          <a:xfrm>
            <a:off x="9430385" y="5628924"/>
            <a:ext cx="2610980" cy="697144"/>
          </a:xfrm>
          <a:prstGeom prst="rect">
            <a:avLst/>
          </a:prstGeom>
          <a:solidFill>
            <a:srgbClr val="8A1A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ctr"/>
          <a:lstStyle/>
          <a:p>
            <a:pPr algn="ctr" defTabSz="621605"/>
            <a:r>
              <a:rPr lang="en-US" sz="1600" b="1" dirty="0">
                <a:solidFill>
                  <a:srgbClr val="FFFFFF"/>
                </a:solidFill>
                <a:latin typeface="Segoe UI Light" pitchFamily="34" charset="0"/>
              </a:rPr>
              <a:t>TCO</a:t>
            </a:r>
            <a:endParaRPr lang="en-US" sz="1600" dirty="0">
              <a:solidFill>
                <a:srgbClr val="FFFFFF"/>
              </a:solidFill>
              <a:latin typeface="Segoe UI Light" pitchFamily="34" charset="0"/>
            </a:endParaRPr>
          </a:p>
        </p:txBody>
      </p:sp>
      <p:sp>
        <p:nvSpPr>
          <p:cNvPr id="19" name="TextBox 18"/>
          <p:cNvSpPr txBox="1"/>
          <p:nvPr/>
        </p:nvSpPr>
        <p:spPr>
          <a:xfrm>
            <a:off x="771329" y="5175117"/>
            <a:ext cx="8393274" cy="460272"/>
          </a:xfrm>
          <a:prstGeom prst="rect">
            <a:avLst/>
          </a:prstGeom>
          <a:solidFill>
            <a:srgbClr val="00B050"/>
          </a:solidFill>
          <a:effectLst/>
        </p:spPr>
        <p:txBody>
          <a:bodyPr wrap="square" lIns="124326" tIns="62163" rIns="124326" bIns="62163" rtlCol="0">
            <a:spAutoFit/>
          </a:bodyPr>
          <a:lstStyle/>
          <a:p>
            <a:pPr algn="ctr" defTabSz="621605"/>
            <a:r>
              <a:rPr lang="en-US" sz="2199" b="1" dirty="0">
                <a:solidFill>
                  <a:prstClr val="white"/>
                </a:solidFill>
                <a:latin typeface="Segoe UI Light" pitchFamily="34" charset="0"/>
              </a:rPr>
              <a:t>Hardware trends</a:t>
            </a:r>
            <a:endParaRPr lang="en-US" sz="2199" dirty="0">
              <a:solidFill>
                <a:prstClr val="white"/>
              </a:solidFill>
              <a:latin typeface="Segoe UI Light" pitchFamily="34" charset="0"/>
            </a:endParaRPr>
          </a:p>
        </p:txBody>
      </p:sp>
      <p:sp>
        <p:nvSpPr>
          <p:cNvPr id="20" name="TextBox 19"/>
          <p:cNvSpPr txBox="1"/>
          <p:nvPr/>
        </p:nvSpPr>
        <p:spPr>
          <a:xfrm>
            <a:off x="9430392" y="5168058"/>
            <a:ext cx="2610981" cy="460272"/>
          </a:xfrm>
          <a:prstGeom prst="rect">
            <a:avLst/>
          </a:prstGeom>
          <a:solidFill>
            <a:srgbClr val="00B050"/>
          </a:solidFill>
          <a:effectLst/>
        </p:spPr>
        <p:txBody>
          <a:bodyPr wrap="square" lIns="124326" tIns="62163" rIns="124326" bIns="62163" rtlCol="0">
            <a:spAutoFit/>
          </a:bodyPr>
          <a:lstStyle/>
          <a:p>
            <a:pPr algn="ctr" defTabSz="621605"/>
            <a:r>
              <a:rPr lang="en-US" sz="2199" b="1" dirty="0">
                <a:solidFill>
                  <a:prstClr val="white"/>
                </a:solidFill>
                <a:latin typeface="Segoe UI Light" pitchFamily="34" charset="0"/>
              </a:rPr>
              <a:t>Business</a:t>
            </a:r>
            <a:endParaRPr lang="en-US" sz="2199" dirty="0">
              <a:solidFill>
                <a:prstClr val="white"/>
              </a:solidFill>
              <a:latin typeface="Segoe UI Light" pitchFamily="34" charset="0"/>
            </a:endParaRPr>
          </a:p>
        </p:txBody>
      </p:sp>
      <p:sp>
        <p:nvSpPr>
          <p:cNvPr id="21" name="Rectangle 20"/>
          <p:cNvSpPr/>
          <p:nvPr/>
        </p:nvSpPr>
        <p:spPr>
          <a:xfrm>
            <a:off x="9426013" y="1524496"/>
            <a:ext cx="2610980" cy="657284"/>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ctr"/>
          <a:lstStyle/>
          <a:p>
            <a:pPr algn="ctr" defTabSz="621605"/>
            <a:r>
              <a:rPr lang="en-US" sz="1899" b="1" dirty="0">
                <a:solidFill>
                  <a:prstClr val="white"/>
                </a:solidFill>
                <a:latin typeface="Segoe UI Light" pitchFamily="34" charset="0"/>
              </a:rPr>
              <a:t>Hybrid engine and integrated experience</a:t>
            </a:r>
          </a:p>
        </p:txBody>
      </p:sp>
      <p:sp>
        <p:nvSpPr>
          <p:cNvPr id="22" name="Rectangle 21"/>
          <p:cNvSpPr/>
          <p:nvPr/>
        </p:nvSpPr>
        <p:spPr>
          <a:xfrm>
            <a:off x="778480" y="1524496"/>
            <a:ext cx="2610980" cy="657284"/>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ctr"/>
          <a:lstStyle/>
          <a:p>
            <a:pPr algn="ctr" defTabSz="621605"/>
            <a:r>
              <a:rPr lang="en-US" sz="1899" b="1" dirty="0">
                <a:solidFill>
                  <a:prstClr val="white"/>
                </a:solidFill>
                <a:latin typeface="Segoe UI Light" pitchFamily="34" charset="0"/>
              </a:rPr>
              <a:t>High performance data operations</a:t>
            </a:r>
          </a:p>
        </p:txBody>
      </p:sp>
      <p:sp>
        <p:nvSpPr>
          <p:cNvPr id="23" name="Rectangle 22"/>
          <p:cNvSpPr/>
          <p:nvPr/>
        </p:nvSpPr>
        <p:spPr>
          <a:xfrm>
            <a:off x="3662475" y="1524496"/>
            <a:ext cx="2610980" cy="657284"/>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ctr"/>
          <a:lstStyle/>
          <a:p>
            <a:pPr algn="ctr" defTabSz="621605"/>
            <a:r>
              <a:rPr lang="en-US" sz="1899" b="1" dirty="0">
                <a:solidFill>
                  <a:prstClr val="white"/>
                </a:solidFill>
                <a:latin typeface="Segoe UI Light" pitchFamily="34" charset="0"/>
              </a:rPr>
              <a:t>Efficient business-logic processing</a:t>
            </a:r>
          </a:p>
        </p:txBody>
      </p:sp>
      <p:sp>
        <p:nvSpPr>
          <p:cNvPr id="24" name="Rectangle 23"/>
          <p:cNvSpPr/>
          <p:nvPr/>
        </p:nvSpPr>
        <p:spPr>
          <a:xfrm>
            <a:off x="86399" y="1370811"/>
            <a:ext cx="397446" cy="1033423"/>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lIns="124326" tIns="62163" rIns="124326" bIns="62163" rtlCol="0" anchor="ctr"/>
          <a:lstStyle/>
          <a:p>
            <a:pPr algn="ctr" defTabSz="621605"/>
            <a:r>
              <a:rPr lang="en-US" sz="1400" b="1" dirty="0">
                <a:solidFill>
                  <a:prstClr val="black"/>
                </a:solidFill>
                <a:latin typeface="Segoe UI Light" pitchFamily="34" charset="0"/>
              </a:rPr>
              <a:t>Customer Benefits</a:t>
            </a:r>
            <a:endParaRPr lang="en-US" sz="1400" dirty="0">
              <a:solidFill>
                <a:prstClr val="black"/>
              </a:solidFill>
              <a:latin typeface="Segoe UI Light" pitchFamily="34" charset="0"/>
            </a:endParaRPr>
          </a:p>
        </p:txBody>
      </p:sp>
      <p:sp>
        <p:nvSpPr>
          <p:cNvPr id="25" name="Rectangle 24"/>
          <p:cNvSpPr/>
          <p:nvPr/>
        </p:nvSpPr>
        <p:spPr>
          <a:xfrm>
            <a:off x="91807" y="2614106"/>
            <a:ext cx="392037" cy="2299062"/>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lIns="124326" tIns="62163" rIns="124326" bIns="62163" rtlCol="0" anchor="ctr"/>
          <a:lstStyle/>
          <a:p>
            <a:pPr algn="ctr" defTabSz="621605"/>
            <a:r>
              <a:rPr lang="en-US" sz="1500" b="1" dirty="0">
                <a:solidFill>
                  <a:prstClr val="black"/>
                </a:solidFill>
                <a:latin typeface="Segoe UI Light" pitchFamily="34" charset="0"/>
              </a:rPr>
              <a:t>Architectural Pillars</a:t>
            </a:r>
            <a:endParaRPr lang="en-US" sz="1500" dirty="0">
              <a:solidFill>
                <a:prstClr val="black"/>
              </a:solidFill>
              <a:latin typeface="Segoe UI Light" pitchFamily="34" charset="0"/>
            </a:endParaRPr>
          </a:p>
        </p:txBody>
      </p:sp>
      <p:sp>
        <p:nvSpPr>
          <p:cNvPr id="26" name="Rectangle 25"/>
          <p:cNvSpPr/>
          <p:nvPr/>
        </p:nvSpPr>
        <p:spPr>
          <a:xfrm>
            <a:off x="97210" y="5175119"/>
            <a:ext cx="386632" cy="1150357"/>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lIns="124326" tIns="62163" rIns="124326" bIns="62163" rtlCol="0" anchor="ctr"/>
          <a:lstStyle/>
          <a:p>
            <a:pPr algn="ctr" defTabSz="621605"/>
            <a:r>
              <a:rPr lang="en-US" sz="1500" b="1" dirty="0">
                <a:solidFill>
                  <a:prstClr val="black"/>
                </a:solidFill>
                <a:latin typeface="Segoe UI Light" pitchFamily="34" charset="0"/>
              </a:rPr>
              <a:t>Drivers</a:t>
            </a:r>
            <a:endParaRPr lang="en-US" sz="1500" dirty="0">
              <a:solidFill>
                <a:prstClr val="black"/>
              </a:solidFill>
              <a:latin typeface="Segoe UI Light" pitchFamily="34" charset="0"/>
            </a:endParaRPr>
          </a:p>
        </p:txBody>
      </p:sp>
      <p:sp>
        <p:nvSpPr>
          <p:cNvPr id="27" name="Rectangle 26"/>
          <p:cNvSpPr/>
          <p:nvPr/>
        </p:nvSpPr>
        <p:spPr>
          <a:xfrm>
            <a:off x="6553622" y="2612321"/>
            <a:ext cx="2610980" cy="657284"/>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ctr"/>
          <a:lstStyle/>
          <a:p>
            <a:pPr algn="ctr" defTabSz="621605"/>
            <a:r>
              <a:rPr lang="en-US" sz="1899" b="1" dirty="0">
                <a:solidFill>
                  <a:srgbClr val="FFFFFF"/>
                </a:solidFill>
                <a:latin typeface="Segoe UI Light" pitchFamily="34" charset="0"/>
              </a:rPr>
              <a:t>High Concurrency</a:t>
            </a:r>
            <a:endParaRPr lang="en-US" sz="1899" dirty="0">
              <a:solidFill>
                <a:srgbClr val="FFFFFF"/>
              </a:solidFill>
              <a:latin typeface="Segoe UI Light" pitchFamily="34" charset="0"/>
            </a:endParaRPr>
          </a:p>
        </p:txBody>
      </p:sp>
      <p:sp>
        <p:nvSpPr>
          <p:cNvPr id="28" name="Rectangle 27"/>
          <p:cNvSpPr/>
          <p:nvPr/>
        </p:nvSpPr>
        <p:spPr>
          <a:xfrm>
            <a:off x="6553622" y="3291220"/>
            <a:ext cx="2610980" cy="1621958"/>
          </a:xfrm>
          <a:prstGeom prst="rect">
            <a:avLst/>
          </a:prstGeom>
          <a:solidFill>
            <a:schemeClr val="tx2">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t"/>
          <a:lstStyle/>
          <a:p>
            <a:pPr marL="233102" indent="-233102" defTabSz="621605">
              <a:buFont typeface="Arial" pitchFamily="34" charset="0"/>
              <a:buChar char="•"/>
            </a:pPr>
            <a:r>
              <a:rPr lang="en-US" sz="1400" b="1" dirty="0">
                <a:solidFill>
                  <a:srgbClr val="505050"/>
                </a:solidFill>
                <a:latin typeface="Segoe UI Light" pitchFamily="34" charset="0"/>
              </a:rPr>
              <a:t>Multi-version optimistic concurrency control with full ACID support</a:t>
            </a:r>
            <a:endParaRPr lang="en-US" sz="1400" dirty="0">
              <a:solidFill>
                <a:srgbClr val="505050"/>
              </a:solidFill>
              <a:latin typeface="Segoe UI Light" pitchFamily="34" charset="0"/>
            </a:endParaRPr>
          </a:p>
          <a:p>
            <a:pPr marL="233102" indent="-233102" defTabSz="621605">
              <a:buFont typeface="Arial" pitchFamily="34" charset="0"/>
              <a:buChar char="•"/>
            </a:pPr>
            <a:r>
              <a:rPr lang="en-US" sz="1400" b="1" dirty="0">
                <a:solidFill>
                  <a:srgbClr val="505050"/>
                </a:solidFill>
                <a:latin typeface="Segoe UI Light" pitchFamily="34" charset="0"/>
              </a:rPr>
              <a:t>Core engine uses lock-free algorithms</a:t>
            </a:r>
            <a:endParaRPr lang="en-US" sz="1400" dirty="0">
              <a:solidFill>
                <a:srgbClr val="505050"/>
              </a:solidFill>
              <a:latin typeface="Segoe UI Light" pitchFamily="34" charset="0"/>
            </a:endParaRPr>
          </a:p>
          <a:p>
            <a:pPr marL="233102" indent="-233102" defTabSz="621605">
              <a:buFont typeface="Arial" pitchFamily="34" charset="0"/>
              <a:buChar char="•"/>
            </a:pPr>
            <a:r>
              <a:rPr lang="en-US" sz="1400" b="1" dirty="0">
                <a:solidFill>
                  <a:srgbClr val="505050"/>
                </a:solidFill>
                <a:latin typeface="Segoe UI Light" pitchFamily="34" charset="0"/>
              </a:rPr>
              <a:t>No lock manager, latches or spinlocks</a:t>
            </a:r>
            <a:endParaRPr lang="en-US" sz="1400" dirty="0">
              <a:solidFill>
                <a:srgbClr val="505050"/>
              </a:solidFill>
              <a:latin typeface="Segoe UI Light" pitchFamily="34" charset="0"/>
            </a:endParaRPr>
          </a:p>
        </p:txBody>
      </p:sp>
      <p:sp>
        <p:nvSpPr>
          <p:cNvPr id="29" name="Rectangle 28"/>
          <p:cNvSpPr/>
          <p:nvPr/>
        </p:nvSpPr>
        <p:spPr>
          <a:xfrm>
            <a:off x="6553622" y="1524496"/>
            <a:ext cx="2610980" cy="657284"/>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lIns="124326" tIns="62163" rIns="124326" bIns="62163" rtlCol="0" anchor="ctr"/>
          <a:lstStyle/>
          <a:p>
            <a:pPr algn="ctr" defTabSz="621605"/>
            <a:r>
              <a:rPr lang="en-US" sz="1899" b="1" dirty="0">
                <a:solidFill>
                  <a:prstClr val="white"/>
                </a:solidFill>
                <a:latin typeface="Segoe UI Light" pitchFamily="34" charset="0"/>
              </a:rPr>
              <a:t>Frictionless scale-up</a:t>
            </a:r>
          </a:p>
        </p:txBody>
      </p:sp>
    </p:spTree>
    <p:extLst>
      <p:ext uri="{BB962C8B-B14F-4D97-AF65-F5344CB8AC3E}">
        <p14:creationId xmlns:p14="http://schemas.microsoft.com/office/powerpoint/2010/main" val="81026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1" grpId="0" animBg="1"/>
      <p:bldP spid="22" grpId="0" animBg="1"/>
      <p:bldP spid="23" grpId="0" animBg="1"/>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Myths</a:t>
            </a:r>
            <a:endParaRPr lang="en-US" dirty="0"/>
          </a:p>
        </p:txBody>
      </p:sp>
      <p:sp>
        <p:nvSpPr>
          <p:cNvPr id="3" name="Content Placeholder 2"/>
          <p:cNvSpPr>
            <a:spLocks noGrp="1"/>
          </p:cNvSpPr>
          <p:nvPr>
            <p:ph sz="quarter" idx="13"/>
          </p:nvPr>
        </p:nvSpPr>
        <p:spPr>
          <a:xfrm>
            <a:off x="406400" y="1484784"/>
            <a:ext cx="11176000" cy="4611216"/>
          </a:xfrm>
        </p:spPr>
        <p:txBody>
          <a:bodyPr/>
          <a:lstStyle/>
          <a:p>
            <a:pPr marL="742727" indent="-742727">
              <a:buFont typeface="+mj-lt"/>
              <a:buAutoNum type="arabicPeriod"/>
            </a:pPr>
            <a:r>
              <a:rPr lang="en-US" sz="3200" dirty="0" smtClean="0"/>
              <a:t>In-Memory </a:t>
            </a:r>
            <a:r>
              <a:rPr lang="en-US" sz="3200" dirty="0"/>
              <a:t>OLTP is like DBCC PINTABLE</a:t>
            </a:r>
          </a:p>
          <a:p>
            <a:pPr marL="742727" indent="-742727">
              <a:buFont typeface="+mj-lt"/>
              <a:buAutoNum type="arabicPeriod"/>
            </a:pPr>
            <a:r>
              <a:rPr lang="en-US" sz="3200" dirty="0"/>
              <a:t>In-Memory </a:t>
            </a:r>
            <a:r>
              <a:rPr lang="en-US" sz="3200" dirty="0" smtClean="0"/>
              <a:t>databases </a:t>
            </a:r>
            <a:r>
              <a:rPr lang="en-US" sz="3200" dirty="0"/>
              <a:t>are new separate products</a:t>
            </a:r>
          </a:p>
          <a:p>
            <a:pPr marL="742727" indent="-742727">
              <a:buFont typeface="+mj-lt"/>
              <a:buAutoNum type="arabicPeriod"/>
            </a:pPr>
            <a:r>
              <a:rPr lang="en-US" sz="3200" dirty="0"/>
              <a:t>You can use In-Memory OLTP in an existing SQL Server app with NO changes whatsoever</a:t>
            </a:r>
          </a:p>
          <a:p>
            <a:pPr marL="742727" indent="-742727">
              <a:buFont typeface="+mj-lt"/>
              <a:buAutoNum type="arabicPeriod"/>
            </a:pPr>
            <a:r>
              <a:rPr lang="en-US" sz="3200" dirty="0"/>
              <a:t>Since tables are in memory, the data is not </a:t>
            </a:r>
            <a:r>
              <a:rPr lang="en-US" sz="3200" dirty="0" smtClean="0"/>
              <a:t>durable </a:t>
            </a:r>
            <a:r>
              <a:rPr lang="en-US" sz="3200" dirty="0"/>
              <a:t>or </a:t>
            </a:r>
            <a:r>
              <a:rPr lang="en-US" sz="3200" dirty="0" smtClean="0"/>
              <a:t>highly available; data is lost after a server </a:t>
            </a:r>
            <a:r>
              <a:rPr lang="en-US" sz="3200" dirty="0"/>
              <a:t>crash</a:t>
            </a:r>
          </a:p>
          <a:p>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6</a:t>
            </a:fld>
            <a:endParaRPr lang="en-US"/>
          </a:p>
        </p:txBody>
      </p:sp>
    </p:spTree>
    <p:extLst>
      <p:ext uri="{BB962C8B-B14F-4D97-AF65-F5344CB8AC3E}">
        <p14:creationId xmlns:p14="http://schemas.microsoft.com/office/powerpoint/2010/main" val="474768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20" y="41304"/>
            <a:ext cx="11277600" cy="685800"/>
          </a:xfrm>
        </p:spPr>
        <p:txBody>
          <a:bodyPr/>
          <a:lstStyle/>
          <a:p>
            <a:r>
              <a:rPr lang="en-US" dirty="0" smtClean="0"/>
              <a:t>In Memory OLTP Architecture</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7</a:t>
            </a:fld>
            <a:endParaRPr lang="en-US"/>
          </a:p>
        </p:txBody>
      </p:sp>
      <p:sp>
        <p:nvSpPr>
          <p:cNvPr id="5" name="Flowchart: Magnetic Disk 4"/>
          <p:cNvSpPr/>
          <p:nvPr/>
        </p:nvSpPr>
        <p:spPr>
          <a:xfrm>
            <a:off x="245687" y="5211592"/>
            <a:ext cx="3058546" cy="1457488"/>
          </a:xfrm>
          <a:prstGeom prst="flowChartMagneticDisk">
            <a:avLst/>
          </a:prstGeom>
          <a:solidFill>
            <a:srgbClr val="DDDDDD"/>
          </a:solidFill>
          <a:effectLst/>
        </p:spPr>
        <p:style>
          <a:lnRef idx="2">
            <a:schemeClr val="accent1">
              <a:shade val="50000"/>
            </a:schemeClr>
          </a:lnRef>
          <a:fillRef idx="1">
            <a:schemeClr val="accent1"/>
          </a:fillRef>
          <a:effectRef idx="0">
            <a:schemeClr val="accent1"/>
          </a:effectRef>
          <a:fontRef idx="minor">
            <a:schemeClr val="lt1"/>
          </a:fontRef>
        </p:style>
        <p:txBody>
          <a:bodyPr tIns="124329" bIns="497318" rtlCol="0" anchor="ctr"/>
          <a:lstStyle/>
          <a:p>
            <a:pPr algn="ctr" defTabSz="621705"/>
            <a:endParaRPr lang="en-US" sz="1496" dirty="0">
              <a:solidFill>
                <a:prstClr val="black"/>
              </a:solidFill>
              <a:latin typeface="Segoe UI Light" pitchFamily="34" charset="0"/>
            </a:endParaRPr>
          </a:p>
          <a:p>
            <a:pPr algn="ctr" defTabSz="621705"/>
            <a:endParaRPr lang="en-US" sz="1496" dirty="0">
              <a:solidFill>
                <a:prstClr val="black"/>
              </a:solidFill>
              <a:latin typeface="Segoe UI Light" pitchFamily="34" charset="0"/>
            </a:endParaRPr>
          </a:p>
          <a:p>
            <a:pPr algn="ctr" defTabSz="621705"/>
            <a:endParaRPr lang="en-US" sz="1496" dirty="0">
              <a:solidFill>
                <a:prstClr val="black"/>
              </a:solidFill>
              <a:latin typeface="Segoe UI Light" pitchFamily="34" charset="0"/>
            </a:endParaRPr>
          </a:p>
          <a:p>
            <a:pPr algn="ctr" defTabSz="621705"/>
            <a:endParaRPr lang="en-US" sz="1496" dirty="0">
              <a:solidFill>
                <a:prstClr val="black"/>
              </a:solidFill>
              <a:latin typeface="Segoe UI Light" pitchFamily="34" charset="0"/>
            </a:endParaRPr>
          </a:p>
          <a:p>
            <a:pPr algn="ctr" defTabSz="621705"/>
            <a:r>
              <a:rPr lang="en-US" sz="1496" b="1" dirty="0">
                <a:solidFill>
                  <a:prstClr val="black"/>
                </a:solidFill>
                <a:latin typeface="Segoe UI Light" pitchFamily="34" charset="0"/>
              </a:rPr>
              <a:t>Memory Optimized </a:t>
            </a:r>
            <a:r>
              <a:rPr lang="en-US" sz="1496" b="1" dirty="0" smtClean="0">
                <a:solidFill>
                  <a:prstClr val="black"/>
                </a:solidFill>
                <a:latin typeface="Segoe UI Light" pitchFamily="34" charset="0"/>
              </a:rPr>
              <a:t>Data </a:t>
            </a:r>
            <a:r>
              <a:rPr lang="en-US" sz="1496" b="1" dirty="0" err="1" smtClean="0">
                <a:solidFill>
                  <a:prstClr val="black"/>
                </a:solidFill>
                <a:latin typeface="Segoe UI Light" pitchFamily="34" charset="0"/>
              </a:rPr>
              <a:t>Filegroup</a:t>
            </a:r>
            <a:endParaRPr lang="en-US" sz="1496" dirty="0">
              <a:solidFill>
                <a:prstClr val="black"/>
              </a:solidFill>
              <a:latin typeface="Segoe UI Light" pitchFamily="34" charset="0"/>
            </a:endParaRPr>
          </a:p>
        </p:txBody>
      </p:sp>
      <p:sp>
        <p:nvSpPr>
          <p:cNvPr id="6" name="Flowchart: Magnetic Disk 5"/>
          <p:cNvSpPr/>
          <p:nvPr/>
        </p:nvSpPr>
        <p:spPr>
          <a:xfrm>
            <a:off x="7231803" y="5257222"/>
            <a:ext cx="3058546" cy="1428254"/>
          </a:xfrm>
          <a:prstGeom prst="flowChartMagneticDisk">
            <a:avLst/>
          </a:prstGeom>
          <a:solidFill>
            <a:srgbClr val="DDDDDD"/>
          </a:solidFill>
          <a:effectLst/>
        </p:spPr>
        <p:style>
          <a:lnRef idx="2">
            <a:schemeClr val="accent1">
              <a:shade val="50000"/>
            </a:schemeClr>
          </a:lnRef>
          <a:fillRef idx="1">
            <a:schemeClr val="accent1"/>
          </a:fillRef>
          <a:effectRef idx="0">
            <a:schemeClr val="accent1"/>
          </a:effectRef>
          <a:fontRef idx="minor">
            <a:schemeClr val="lt1"/>
          </a:fontRef>
        </p:style>
        <p:txBody>
          <a:bodyPr tIns="124329" bIns="497318" rtlCol="0" anchor="ctr"/>
          <a:lstStyle/>
          <a:p>
            <a:pPr algn="ctr" defTabSz="621705"/>
            <a:endParaRPr lang="en-US" sz="1496" dirty="0">
              <a:solidFill>
                <a:prstClr val="black"/>
              </a:solidFill>
              <a:latin typeface="Segoe UI Light" pitchFamily="34" charset="0"/>
            </a:endParaRPr>
          </a:p>
          <a:p>
            <a:pPr algn="ctr" defTabSz="621705"/>
            <a:endParaRPr lang="en-US" sz="1496" dirty="0">
              <a:solidFill>
                <a:prstClr val="black"/>
              </a:solidFill>
              <a:latin typeface="Segoe UI Light" pitchFamily="34" charset="0"/>
            </a:endParaRPr>
          </a:p>
          <a:p>
            <a:pPr algn="ctr" defTabSz="621705"/>
            <a:endParaRPr lang="en-US" sz="1496" dirty="0">
              <a:solidFill>
                <a:prstClr val="black"/>
              </a:solidFill>
              <a:latin typeface="Segoe UI Light" pitchFamily="34" charset="0"/>
            </a:endParaRPr>
          </a:p>
          <a:p>
            <a:pPr algn="ctr" defTabSz="621705"/>
            <a:endParaRPr lang="en-US" sz="1496" dirty="0">
              <a:solidFill>
                <a:prstClr val="black"/>
              </a:solidFill>
              <a:latin typeface="Segoe UI Light" pitchFamily="34" charset="0"/>
            </a:endParaRPr>
          </a:p>
          <a:p>
            <a:pPr algn="ctr" defTabSz="621705"/>
            <a:endParaRPr lang="en-US" sz="1496" dirty="0">
              <a:solidFill>
                <a:prstClr val="black"/>
              </a:solidFill>
              <a:latin typeface="Segoe UI Light" pitchFamily="34" charset="0"/>
            </a:endParaRPr>
          </a:p>
          <a:p>
            <a:pPr algn="ctr" defTabSz="621705"/>
            <a:r>
              <a:rPr lang="en-US" sz="1496" b="1" dirty="0">
                <a:solidFill>
                  <a:prstClr val="black"/>
                </a:solidFill>
                <a:latin typeface="Segoe UI Light" pitchFamily="34" charset="0"/>
              </a:rPr>
              <a:t>Data </a:t>
            </a:r>
            <a:r>
              <a:rPr lang="en-US" sz="1496" b="1" dirty="0" err="1">
                <a:solidFill>
                  <a:prstClr val="black"/>
                </a:solidFill>
                <a:latin typeface="Segoe UI Light" pitchFamily="34" charset="0"/>
              </a:rPr>
              <a:t>Filegroup</a:t>
            </a:r>
            <a:endParaRPr lang="en-US" sz="1496" dirty="0">
              <a:solidFill>
                <a:prstClr val="black"/>
              </a:solidFill>
              <a:latin typeface="Segoe UI Light" pitchFamily="34" charset="0"/>
            </a:endParaRPr>
          </a:p>
        </p:txBody>
      </p:sp>
      <p:sp>
        <p:nvSpPr>
          <p:cNvPr id="7" name="Rectangle 6"/>
          <p:cNvSpPr/>
          <p:nvPr/>
        </p:nvSpPr>
        <p:spPr>
          <a:xfrm>
            <a:off x="255382" y="1719116"/>
            <a:ext cx="10020585" cy="3462484"/>
          </a:xfrm>
          <a:prstGeom prst="rect">
            <a:avLst/>
          </a:prstGeom>
          <a:solidFill>
            <a:srgbClr val="DDDDDD"/>
          </a:solidFill>
          <a:effectLst/>
        </p:spPr>
        <p:style>
          <a:lnRef idx="2">
            <a:schemeClr val="accent1">
              <a:shade val="50000"/>
            </a:schemeClr>
          </a:lnRef>
          <a:fillRef idx="1">
            <a:schemeClr val="accent1"/>
          </a:fillRef>
          <a:effectRef idx="0">
            <a:schemeClr val="accent1"/>
          </a:effectRef>
          <a:fontRef idx="minor">
            <a:schemeClr val="lt1"/>
          </a:fontRef>
        </p:style>
        <p:txBody>
          <a:bodyPr tIns="124329" rIns="124329" bIns="248659" rtlCol="0" anchor="b" anchorCtr="0"/>
          <a:lstStyle/>
          <a:p>
            <a:pPr algn="ctr" defTabSz="621705"/>
            <a:r>
              <a:rPr lang="en-US" sz="1632" dirty="0">
                <a:solidFill>
                  <a:prstClr val="black"/>
                </a:solidFill>
                <a:latin typeface="Segoe UI Light" pitchFamily="34" charset="0"/>
              </a:rPr>
              <a:t>SQL Server.exe</a:t>
            </a:r>
          </a:p>
        </p:txBody>
      </p:sp>
      <p:sp>
        <p:nvSpPr>
          <p:cNvPr id="8" name="Rectangle 7"/>
          <p:cNvSpPr/>
          <p:nvPr/>
        </p:nvSpPr>
        <p:spPr>
          <a:xfrm>
            <a:off x="441926" y="3271256"/>
            <a:ext cx="3921150" cy="1687615"/>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lIns="0" tIns="1740613" rIns="0" bIns="248659" rtlCol="0" anchor="b" anchorCtr="1"/>
          <a:lstStyle/>
          <a:p>
            <a:pPr algn="ctr" defTabSz="621705"/>
            <a:r>
              <a:rPr lang="en-US" sz="1632" b="1" dirty="0">
                <a:solidFill>
                  <a:prstClr val="black"/>
                </a:solidFill>
                <a:latin typeface="Segoe UI Light" pitchFamily="34" charset="0"/>
              </a:rPr>
              <a:t>Memory Optimized Tables &amp; Indexes</a:t>
            </a:r>
          </a:p>
        </p:txBody>
      </p:sp>
      <p:sp>
        <p:nvSpPr>
          <p:cNvPr id="9" name="Rectangle 8"/>
          <p:cNvSpPr/>
          <p:nvPr/>
        </p:nvSpPr>
        <p:spPr>
          <a:xfrm>
            <a:off x="253500" y="1366984"/>
            <a:ext cx="10020585" cy="358723"/>
          </a:xfrm>
          <a:prstGeom prst="rect">
            <a:avLst/>
          </a:prstGeom>
          <a:solidFill>
            <a:srgbClr val="DDDDDD"/>
          </a:solidFill>
          <a:effectLst/>
        </p:spPr>
        <p:style>
          <a:lnRef idx="2">
            <a:schemeClr val="accent1">
              <a:shade val="50000"/>
            </a:schemeClr>
          </a:lnRef>
          <a:fillRef idx="1">
            <a:schemeClr val="accent1"/>
          </a:fillRef>
          <a:effectRef idx="0">
            <a:schemeClr val="accent1"/>
          </a:effectRef>
          <a:fontRef idx="minor">
            <a:schemeClr val="lt1"/>
          </a:fontRef>
        </p:style>
        <p:txBody>
          <a:bodyPr tIns="124329" rIns="124329" bIns="124329" rtlCol="0" anchor="ctr"/>
          <a:lstStyle/>
          <a:p>
            <a:pPr algn="ctr" defTabSz="621705"/>
            <a:r>
              <a:rPr lang="en-US" sz="1632" b="1" dirty="0">
                <a:solidFill>
                  <a:prstClr val="black"/>
                </a:solidFill>
                <a:latin typeface="Segoe UI Light" pitchFamily="34" charset="0"/>
              </a:rPr>
              <a:t>TDS </a:t>
            </a:r>
            <a:r>
              <a:rPr lang="en-US" sz="1632" b="1" dirty="0" smtClean="0">
                <a:solidFill>
                  <a:prstClr val="black"/>
                </a:solidFill>
                <a:latin typeface="Segoe UI Light" pitchFamily="34" charset="0"/>
              </a:rPr>
              <a:t>(Client Server Communications) Handler </a:t>
            </a:r>
            <a:r>
              <a:rPr lang="en-US" sz="1632" b="1" dirty="0">
                <a:solidFill>
                  <a:prstClr val="black"/>
                </a:solidFill>
                <a:latin typeface="Segoe UI Light" pitchFamily="34" charset="0"/>
              </a:rPr>
              <a:t>and Session Management</a:t>
            </a:r>
          </a:p>
        </p:txBody>
      </p:sp>
      <p:sp>
        <p:nvSpPr>
          <p:cNvPr id="10" name="Rectangle 9"/>
          <p:cNvSpPr/>
          <p:nvPr/>
        </p:nvSpPr>
        <p:spPr>
          <a:xfrm>
            <a:off x="441927" y="2153680"/>
            <a:ext cx="2076005" cy="573509"/>
          </a:xfrm>
          <a:prstGeom prst="rect">
            <a:avLst/>
          </a:prstGeom>
          <a:solidFill>
            <a:srgbClr val="92D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b="1" dirty="0">
                <a:solidFill>
                  <a:prstClr val="black"/>
                </a:solidFill>
                <a:latin typeface="Segoe UI Light" pitchFamily="34" charset="0"/>
              </a:rPr>
              <a:t>Natively Compiled SPs and Schema</a:t>
            </a:r>
          </a:p>
        </p:txBody>
      </p:sp>
      <p:cxnSp>
        <p:nvCxnSpPr>
          <p:cNvPr id="11" name="Straight Arrow Connector 10"/>
          <p:cNvCxnSpPr>
            <a:stCxn id="10" idx="2"/>
          </p:cNvCxnSpPr>
          <p:nvPr/>
        </p:nvCxnSpPr>
        <p:spPr>
          <a:xfrm>
            <a:off x="1479928" y="2727189"/>
            <a:ext cx="0" cy="544069"/>
          </a:xfrm>
          <a:prstGeom prst="straightConnector1">
            <a:avLst/>
          </a:prstGeom>
          <a:ln w="22225">
            <a:solidFill>
              <a:schemeClr val="accent1"/>
            </a:solidFill>
            <a:headEnd type="none"/>
            <a:tailEnd type="arrow"/>
          </a:ln>
          <a:effectLst/>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526328" y="3271257"/>
            <a:ext cx="3615447" cy="1684773"/>
          </a:xfrm>
          <a:prstGeom prst="rect">
            <a:avLst/>
          </a:prstGeom>
          <a:solidFill>
            <a:srgbClr val="DDDDDD"/>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621705"/>
            <a:endParaRPr lang="en-US" sz="1632" dirty="0">
              <a:solidFill>
                <a:prstClr val="white"/>
              </a:solidFill>
              <a:latin typeface="Segoe UI Light" pitchFamily="34" charset="0"/>
            </a:endParaRPr>
          </a:p>
          <a:p>
            <a:pPr algn="ctr" defTabSz="621705"/>
            <a:endParaRPr lang="en-US" sz="1632" dirty="0">
              <a:solidFill>
                <a:prstClr val="white"/>
              </a:solidFill>
              <a:latin typeface="Segoe UI Light" pitchFamily="34" charset="0"/>
            </a:endParaRPr>
          </a:p>
          <a:p>
            <a:pPr algn="ctr" defTabSz="621705"/>
            <a:endParaRPr lang="en-US" sz="1632" dirty="0">
              <a:solidFill>
                <a:prstClr val="white"/>
              </a:solidFill>
              <a:latin typeface="Segoe UI Light" pitchFamily="34" charset="0"/>
            </a:endParaRPr>
          </a:p>
          <a:p>
            <a:pPr algn="ctr" defTabSz="621705"/>
            <a:endParaRPr lang="en-US" sz="1632" dirty="0">
              <a:solidFill>
                <a:prstClr val="white"/>
              </a:solidFill>
              <a:latin typeface="Segoe UI Light" pitchFamily="34" charset="0"/>
            </a:endParaRPr>
          </a:p>
          <a:p>
            <a:pPr algn="ctr" defTabSz="621705"/>
            <a:endParaRPr lang="en-US" sz="1632" dirty="0">
              <a:solidFill>
                <a:prstClr val="white"/>
              </a:solidFill>
              <a:latin typeface="Segoe UI Light" pitchFamily="34" charset="0"/>
            </a:endParaRPr>
          </a:p>
          <a:p>
            <a:pPr algn="ctr" defTabSz="621705"/>
            <a:r>
              <a:rPr lang="en-US" sz="1632" b="1" dirty="0">
                <a:solidFill>
                  <a:prstClr val="black"/>
                </a:solidFill>
                <a:latin typeface="Segoe UI Light" pitchFamily="34" charset="0"/>
              </a:rPr>
              <a:t>Buffer Pool for Tables &amp; Indexes</a:t>
            </a:r>
            <a:endParaRPr lang="en-US" sz="1632" dirty="0">
              <a:solidFill>
                <a:prstClr val="black"/>
              </a:solidFill>
              <a:latin typeface="Segoe UI Light" pitchFamily="34" charset="0"/>
            </a:endParaRPr>
          </a:p>
        </p:txBody>
      </p:sp>
      <p:sp>
        <p:nvSpPr>
          <p:cNvPr id="13" name="Rectangle 12"/>
          <p:cNvSpPr/>
          <p:nvPr/>
        </p:nvSpPr>
        <p:spPr>
          <a:xfrm>
            <a:off x="1891123" y="973485"/>
            <a:ext cx="6745325" cy="222547"/>
          </a:xfrm>
          <a:prstGeom prst="rect">
            <a:avLst/>
          </a:prstGeom>
          <a:solidFill>
            <a:srgbClr val="95512B"/>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b="1" dirty="0">
                <a:solidFill>
                  <a:prstClr val="white"/>
                </a:solidFill>
                <a:latin typeface="Segoe UI Light" pitchFamily="34" charset="0"/>
              </a:rPr>
              <a:t>Client App</a:t>
            </a:r>
          </a:p>
        </p:txBody>
      </p:sp>
      <p:sp>
        <p:nvSpPr>
          <p:cNvPr id="14" name="Flowchart: Magnetic Disk 13"/>
          <p:cNvSpPr/>
          <p:nvPr/>
        </p:nvSpPr>
        <p:spPr>
          <a:xfrm>
            <a:off x="3827800" y="5251528"/>
            <a:ext cx="2860190" cy="1415366"/>
          </a:xfrm>
          <a:prstGeom prst="flowChartMagneticDisk">
            <a:avLst/>
          </a:prstGeom>
          <a:solidFill>
            <a:srgbClr val="DDDDDD"/>
          </a:solidFill>
          <a:effectLst/>
        </p:spPr>
        <p:style>
          <a:lnRef idx="2">
            <a:schemeClr val="accent1">
              <a:shade val="50000"/>
            </a:schemeClr>
          </a:lnRef>
          <a:fillRef idx="1">
            <a:schemeClr val="accent1"/>
          </a:fillRef>
          <a:effectRef idx="0">
            <a:schemeClr val="accent1"/>
          </a:effectRef>
          <a:fontRef idx="minor">
            <a:schemeClr val="lt1"/>
          </a:fontRef>
        </p:style>
        <p:txBody>
          <a:bodyPr tIns="124329" bIns="497318" rtlCol="0" anchor="ctr"/>
          <a:lstStyle/>
          <a:p>
            <a:pPr algn="ctr" defTabSz="621705"/>
            <a:endParaRPr lang="en-US" sz="1496" dirty="0">
              <a:solidFill>
                <a:prstClr val="black"/>
              </a:solidFill>
              <a:latin typeface="Segoe UI Light" pitchFamily="34" charset="0"/>
            </a:endParaRPr>
          </a:p>
          <a:p>
            <a:pPr algn="ctr" defTabSz="621705"/>
            <a:endParaRPr lang="en-US" sz="1496" dirty="0">
              <a:solidFill>
                <a:prstClr val="black"/>
              </a:solidFill>
              <a:latin typeface="Segoe UI Light" pitchFamily="34" charset="0"/>
            </a:endParaRPr>
          </a:p>
          <a:p>
            <a:pPr algn="ctr" defTabSz="621705"/>
            <a:endParaRPr lang="en-US" sz="1496" dirty="0">
              <a:solidFill>
                <a:prstClr val="black"/>
              </a:solidFill>
              <a:latin typeface="Segoe UI Light" pitchFamily="34" charset="0"/>
            </a:endParaRPr>
          </a:p>
          <a:p>
            <a:pPr algn="ctr" defTabSz="621705"/>
            <a:endParaRPr lang="en-US" sz="1496" dirty="0">
              <a:solidFill>
                <a:prstClr val="black"/>
              </a:solidFill>
              <a:latin typeface="Segoe UI Light" pitchFamily="34" charset="0"/>
            </a:endParaRPr>
          </a:p>
          <a:p>
            <a:pPr algn="ctr" defTabSz="621705"/>
            <a:endParaRPr lang="en-US" sz="1496" dirty="0">
              <a:solidFill>
                <a:prstClr val="black"/>
              </a:solidFill>
              <a:latin typeface="Segoe UI Light" pitchFamily="34" charset="0"/>
            </a:endParaRPr>
          </a:p>
          <a:p>
            <a:pPr algn="ctr" defTabSz="621705"/>
            <a:r>
              <a:rPr lang="en-US" sz="1496" b="1" dirty="0">
                <a:solidFill>
                  <a:prstClr val="black"/>
                </a:solidFill>
                <a:latin typeface="Segoe UI Light" pitchFamily="34" charset="0"/>
              </a:rPr>
              <a:t>Transaction Log</a:t>
            </a:r>
            <a:endParaRPr lang="en-US" sz="1496" dirty="0">
              <a:solidFill>
                <a:prstClr val="black"/>
              </a:solidFill>
              <a:latin typeface="Segoe UI Light" pitchFamily="34" charset="0"/>
            </a:endParaRPr>
          </a:p>
        </p:txBody>
      </p:sp>
      <p:sp>
        <p:nvSpPr>
          <p:cNvPr id="15" name="TextBox 14"/>
          <p:cNvSpPr txBox="1"/>
          <p:nvPr/>
        </p:nvSpPr>
        <p:spPr>
          <a:xfrm>
            <a:off x="4793815" y="3187110"/>
            <a:ext cx="937330" cy="594650"/>
          </a:xfrm>
          <a:prstGeom prst="rect">
            <a:avLst/>
          </a:prstGeom>
          <a:solidFill>
            <a:schemeClr val="accent4">
              <a:alpha val="77000"/>
            </a:schemeClr>
          </a:solidFill>
          <a:effectLst/>
        </p:spPr>
        <p:style>
          <a:lnRef idx="1">
            <a:schemeClr val="accent4"/>
          </a:lnRef>
          <a:fillRef idx="3">
            <a:schemeClr val="accent4"/>
          </a:fillRef>
          <a:effectRef idx="2">
            <a:schemeClr val="accent4"/>
          </a:effectRef>
          <a:fontRef idx="minor">
            <a:schemeClr val="lt1"/>
          </a:fontRef>
        </p:style>
        <p:txBody>
          <a:bodyPr wrap="square" rtlCol="0">
            <a:spAutoFit/>
          </a:bodyPr>
          <a:lstStyle/>
          <a:p>
            <a:pPr defTabSz="621705"/>
            <a:r>
              <a:rPr lang="en-US" sz="1632" dirty="0">
                <a:solidFill>
                  <a:srgbClr val="0072C6"/>
                </a:solidFill>
                <a:latin typeface="Segoe UI Light" pitchFamily="34" charset="0"/>
              </a:rPr>
              <a:t>Query </a:t>
            </a:r>
            <a:r>
              <a:rPr lang="en-US" sz="1632" dirty="0" err="1">
                <a:solidFill>
                  <a:srgbClr val="0072C6"/>
                </a:solidFill>
                <a:latin typeface="Segoe UI Light" pitchFamily="34" charset="0"/>
              </a:rPr>
              <a:t>Interop</a:t>
            </a:r>
            <a:endParaRPr lang="en-US" sz="1632" dirty="0">
              <a:solidFill>
                <a:srgbClr val="0072C6"/>
              </a:solidFill>
              <a:latin typeface="Segoe UI Light" pitchFamily="34" charset="0"/>
            </a:endParaRPr>
          </a:p>
        </p:txBody>
      </p:sp>
      <p:sp>
        <p:nvSpPr>
          <p:cNvPr id="16" name="Rectangle 15"/>
          <p:cNvSpPr/>
          <p:nvPr/>
        </p:nvSpPr>
        <p:spPr>
          <a:xfrm>
            <a:off x="6812440" y="3393055"/>
            <a:ext cx="479994" cy="4592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dirty="0">
                <a:solidFill>
                  <a:prstClr val="white"/>
                </a:solidFill>
                <a:latin typeface="Segoe UI Light" pitchFamily="34" charset="0"/>
              </a:rPr>
              <a:t>T1</a:t>
            </a:r>
          </a:p>
        </p:txBody>
      </p:sp>
      <p:sp>
        <p:nvSpPr>
          <p:cNvPr id="17" name="Rectangle 16"/>
          <p:cNvSpPr/>
          <p:nvPr/>
        </p:nvSpPr>
        <p:spPr>
          <a:xfrm>
            <a:off x="8487904" y="3405311"/>
            <a:ext cx="479994" cy="459277"/>
          </a:xfrm>
          <a:prstGeom prst="rect">
            <a:avLst/>
          </a:prstGeom>
          <a:solidFill>
            <a:srgbClr val="FFFF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dirty="0">
                <a:solidFill>
                  <a:prstClr val="black"/>
                </a:solidFill>
                <a:latin typeface="Segoe UI Light" pitchFamily="34" charset="0"/>
              </a:rPr>
              <a:t>T3</a:t>
            </a:r>
          </a:p>
        </p:txBody>
      </p:sp>
      <p:sp>
        <p:nvSpPr>
          <p:cNvPr id="18" name="Rectangle 17"/>
          <p:cNvSpPr/>
          <p:nvPr/>
        </p:nvSpPr>
        <p:spPr>
          <a:xfrm>
            <a:off x="7652867" y="3393713"/>
            <a:ext cx="479994" cy="459277"/>
          </a:xfrm>
          <a:prstGeom prst="rect">
            <a:avLst/>
          </a:prstGeom>
          <a:solidFill>
            <a:srgbClr val="00B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dirty="0">
                <a:solidFill>
                  <a:prstClr val="white"/>
                </a:solidFill>
                <a:latin typeface="Segoe UI Light" pitchFamily="34" charset="0"/>
              </a:rPr>
              <a:t>T2</a:t>
            </a:r>
          </a:p>
        </p:txBody>
      </p:sp>
      <p:sp>
        <p:nvSpPr>
          <p:cNvPr id="19" name="Rectangle 18"/>
          <p:cNvSpPr/>
          <p:nvPr/>
        </p:nvSpPr>
        <p:spPr>
          <a:xfrm>
            <a:off x="6817764" y="3954909"/>
            <a:ext cx="479994" cy="459277"/>
          </a:xfrm>
          <a:prstGeom prst="rect">
            <a:avLst/>
          </a:prstGeom>
          <a:pattFill prst="plaid">
            <a:fgClr>
              <a:schemeClr val="accent1"/>
            </a:fgClr>
            <a:bgClr>
              <a:schemeClr val="bg1"/>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endParaRPr lang="en-US" sz="1632" dirty="0">
              <a:solidFill>
                <a:prstClr val="white"/>
              </a:solidFill>
              <a:latin typeface="Segoe UI Light" pitchFamily="34" charset="0"/>
            </a:endParaRPr>
          </a:p>
        </p:txBody>
      </p:sp>
      <p:sp>
        <p:nvSpPr>
          <p:cNvPr id="20" name="Rectangle 19"/>
          <p:cNvSpPr/>
          <p:nvPr/>
        </p:nvSpPr>
        <p:spPr>
          <a:xfrm>
            <a:off x="8481025" y="3967167"/>
            <a:ext cx="479994" cy="459277"/>
          </a:xfrm>
          <a:prstGeom prst="rect">
            <a:avLst/>
          </a:prstGeom>
          <a:pattFill prst="plaid">
            <a:fgClr>
              <a:srgbClr val="FFFF00"/>
            </a:fgClr>
            <a:bgClr>
              <a:schemeClr val="bg1"/>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endParaRPr lang="en-US" sz="1632" b="1" dirty="0">
              <a:solidFill>
                <a:prstClr val="black"/>
              </a:solidFill>
              <a:latin typeface="Segoe UI Light" pitchFamily="34" charset="0"/>
            </a:endParaRPr>
          </a:p>
        </p:txBody>
      </p:sp>
      <p:sp>
        <p:nvSpPr>
          <p:cNvPr id="21" name="Rectangle 20"/>
          <p:cNvSpPr/>
          <p:nvPr/>
        </p:nvSpPr>
        <p:spPr>
          <a:xfrm>
            <a:off x="7658191" y="3955566"/>
            <a:ext cx="479994" cy="459277"/>
          </a:xfrm>
          <a:prstGeom prst="rect">
            <a:avLst/>
          </a:prstGeom>
          <a:pattFill prst="plaid">
            <a:fgClr>
              <a:srgbClr val="00B050"/>
            </a:fgClr>
            <a:bgClr>
              <a:schemeClr val="bg1"/>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endParaRPr lang="en-US" sz="1632" dirty="0">
              <a:solidFill>
                <a:prstClr val="white"/>
              </a:solidFill>
              <a:latin typeface="Segoe UI Light" pitchFamily="34" charset="0"/>
            </a:endParaRPr>
          </a:p>
        </p:txBody>
      </p:sp>
      <p:sp>
        <p:nvSpPr>
          <p:cNvPr id="22" name="Rectangle 21"/>
          <p:cNvSpPr/>
          <p:nvPr/>
        </p:nvSpPr>
        <p:spPr>
          <a:xfrm>
            <a:off x="7538048" y="5367409"/>
            <a:ext cx="479994" cy="4592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dirty="0">
                <a:solidFill>
                  <a:prstClr val="white"/>
                </a:solidFill>
                <a:latin typeface="Segoe UI Light" pitchFamily="34" charset="0"/>
              </a:rPr>
              <a:t>T1</a:t>
            </a:r>
          </a:p>
        </p:txBody>
      </p:sp>
      <p:sp>
        <p:nvSpPr>
          <p:cNvPr id="23" name="Rectangle 22"/>
          <p:cNvSpPr/>
          <p:nvPr/>
        </p:nvSpPr>
        <p:spPr>
          <a:xfrm>
            <a:off x="9486711" y="5363089"/>
            <a:ext cx="479994" cy="459277"/>
          </a:xfrm>
          <a:prstGeom prst="rect">
            <a:avLst/>
          </a:prstGeom>
          <a:solidFill>
            <a:srgbClr val="FFFF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dirty="0">
                <a:solidFill>
                  <a:prstClr val="black"/>
                </a:solidFill>
                <a:latin typeface="Segoe UI Light" pitchFamily="34" charset="0"/>
              </a:rPr>
              <a:t>T3</a:t>
            </a:r>
          </a:p>
        </p:txBody>
      </p:sp>
      <p:sp>
        <p:nvSpPr>
          <p:cNvPr id="24" name="Rectangle 23"/>
          <p:cNvSpPr/>
          <p:nvPr/>
        </p:nvSpPr>
        <p:spPr>
          <a:xfrm>
            <a:off x="8503888" y="5368068"/>
            <a:ext cx="479994" cy="459277"/>
          </a:xfrm>
          <a:prstGeom prst="rect">
            <a:avLst/>
          </a:prstGeom>
          <a:solidFill>
            <a:srgbClr val="00B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dirty="0">
                <a:solidFill>
                  <a:prstClr val="white"/>
                </a:solidFill>
                <a:latin typeface="Segoe UI Light" pitchFamily="34" charset="0"/>
              </a:rPr>
              <a:t>T2</a:t>
            </a:r>
          </a:p>
        </p:txBody>
      </p:sp>
      <p:sp>
        <p:nvSpPr>
          <p:cNvPr id="25" name="Rectangle 24"/>
          <p:cNvSpPr/>
          <p:nvPr/>
        </p:nvSpPr>
        <p:spPr>
          <a:xfrm>
            <a:off x="7543391" y="5929263"/>
            <a:ext cx="479994" cy="459277"/>
          </a:xfrm>
          <a:prstGeom prst="rect">
            <a:avLst/>
          </a:prstGeom>
          <a:pattFill prst="plaid">
            <a:fgClr>
              <a:schemeClr val="accent1"/>
            </a:fgClr>
            <a:bgClr>
              <a:schemeClr val="bg1"/>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endParaRPr lang="en-US" sz="1632" dirty="0">
              <a:solidFill>
                <a:prstClr val="white"/>
              </a:solidFill>
              <a:latin typeface="Segoe UI Light" pitchFamily="34" charset="0"/>
            </a:endParaRPr>
          </a:p>
        </p:txBody>
      </p:sp>
      <p:sp>
        <p:nvSpPr>
          <p:cNvPr id="26" name="Rectangle 25"/>
          <p:cNvSpPr/>
          <p:nvPr/>
        </p:nvSpPr>
        <p:spPr>
          <a:xfrm>
            <a:off x="9486711" y="5941523"/>
            <a:ext cx="479994" cy="459277"/>
          </a:xfrm>
          <a:prstGeom prst="rect">
            <a:avLst/>
          </a:prstGeom>
          <a:pattFill prst="plaid">
            <a:fgClr>
              <a:srgbClr val="FFFF00"/>
            </a:fgClr>
            <a:bgClr>
              <a:schemeClr val="bg1"/>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endParaRPr lang="en-US" sz="1632" dirty="0">
              <a:solidFill>
                <a:prstClr val="black"/>
              </a:solidFill>
              <a:latin typeface="Segoe UI Light" pitchFamily="34" charset="0"/>
            </a:endParaRPr>
          </a:p>
        </p:txBody>
      </p:sp>
      <p:sp>
        <p:nvSpPr>
          <p:cNvPr id="27" name="Rectangle 26"/>
          <p:cNvSpPr/>
          <p:nvPr/>
        </p:nvSpPr>
        <p:spPr>
          <a:xfrm>
            <a:off x="8509226" y="5929924"/>
            <a:ext cx="479994" cy="459277"/>
          </a:xfrm>
          <a:prstGeom prst="rect">
            <a:avLst/>
          </a:prstGeom>
          <a:pattFill prst="plaid">
            <a:fgClr>
              <a:srgbClr val="00B050"/>
            </a:fgClr>
            <a:bgClr>
              <a:schemeClr val="bg1"/>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endParaRPr lang="en-US" sz="1632" dirty="0">
              <a:solidFill>
                <a:prstClr val="white"/>
              </a:solidFill>
              <a:latin typeface="Segoe UI Light" pitchFamily="34" charset="0"/>
            </a:endParaRPr>
          </a:p>
        </p:txBody>
      </p:sp>
      <p:sp>
        <p:nvSpPr>
          <p:cNvPr id="28" name="TextBox 27"/>
          <p:cNvSpPr txBox="1"/>
          <p:nvPr/>
        </p:nvSpPr>
        <p:spPr>
          <a:xfrm>
            <a:off x="9135419" y="3481458"/>
            <a:ext cx="903248" cy="343492"/>
          </a:xfrm>
          <a:prstGeom prst="rect">
            <a:avLst/>
          </a:prstGeom>
          <a:noFill/>
          <a:effectLst/>
        </p:spPr>
        <p:txBody>
          <a:bodyPr wrap="square" rtlCol="0">
            <a:spAutoFit/>
          </a:bodyPr>
          <a:lstStyle/>
          <a:p>
            <a:pPr defTabSz="621705"/>
            <a:r>
              <a:rPr lang="en-US" sz="1632" b="1" dirty="0">
                <a:solidFill>
                  <a:prstClr val="black"/>
                </a:solidFill>
                <a:latin typeface="Segoe UI Light" pitchFamily="34" charset="0"/>
              </a:rPr>
              <a:t>Tables</a:t>
            </a:r>
            <a:endParaRPr lang="en-US" sz="1632" dirty="0">
              <a:solidFill>
                <a:prstClr val="black"/>
              </a:solidFill>
              <a:latin typeface="Segoe UI Light" pitchFamily="34" charset="0"/>
            </a:endParaRPr>
          </a:p>
        </p:txBody>
      </p:sp>
      <p:sp>
        <p:nvSpPr>
          <p:cNvPr id="29" name="TextBox 28"/>
          <p:cNvSpPr txBox="1"/>
          <p:nvPr/>
        </p:nvSpPr>
        <p:spPr>
          <a:xfrm>
            <a:off x="9135419" y="4055572"/>
            <a:ext cx="1062880" cy="343492"/>
          </a:xfrm>
          <a:prstGeom prst="rect">
            <a:avLst/>
          </a:prstGeom>
          <a:noFill/>
          <a:effectLst/>
        </p:spPr>
        <p:txBody>
          <a:bodyPr wrap="square" rtlCol="0">
            <a:spAutoFit/>
          </a:bodyPr>
          <a:lstStyle/>
          <a:p>
            <a:pPr defTabSz="621705"/>
            <a:r>
              <a:rPr lang="en-US" sz="1632" b="1" dirty="0">
                <a:solidFill>
                  <a:prstClr val="black"/>
                </a:solidFill>
                <a:latin typeface="Segoe UI Light" pitchFamily="34" charset="0"/>
              </a:rPr>
              <a:t>Indexes</a:t>
            </a:r>
            <a:endParaRPr lang="en-US" sz="1632" dirty="0">
              <a:solidFill>
                <a:prstClr val="black"/>
              </a:solidFill>
              <a:latin typeface="Segoe UI Light" pitchFamily="34" charset="0"/>
            </a:endParaRPr>
          </a:p>
        </p:txBody>
      </p:sp>
      <p:sp>
        <p:nvSpPr>
          <p:cNvPr id="30" name="Rectangle 29"/>
          <p:cNvSpPr/>
          <p:nvPr/>
        </p:nvSpPr>
        <p:spPr>
          <a:xfrm>
            <a:off x="6766666" y="1980345"/>
            <a:ext cx="3137855" cy="1005703"/>
          </a:xfrm>
          <a:prstGeom prst="rect">
            <a:avLst/>
          </a:prstGeom>
          <a:solidFill>
            <a:srgbClr val="DDDDDD"/>
          </a:solidFill>
          <a:effectLst/>
        </p:spPr>
        <p:style>
          <a:lnRef idx="2">
            <a:schemeClr val="accent1">
              <a:shade val="50000"/>
            </a:schemeClr>
          </a:lnRef>
          <a:fillRef idx="1">
            <a:schemeClr val="accent1"/>
          </a:fillRef>
          <a:effectRef idx="0">
            <a:schemeClr val="accent1"/>
          </a:effectRef>
          <a:fontRef idx="minor">
            <a:schemeClr val="lt1"/>
          </a:fontRef>
        </p:style>
        <p:txBody>
          <a:bodyPr tIns="124329" rIns="124329" bIns="124329" rtlCol="0" anchor="ctr"/>
          <a:lstStyle/>
          <a:p>
            <a:pPr algn="ctr" defTabSz="621705"/>
            <a:r>
              <a:rPr lang="en-US" sz="1632" b="1" dirty="0">
                <a:solidFill>
                  <a:prstClr val="black"/>
                </a:solidFill>
                <a:latin typeface="Segoe UI Light" pitchFamily="34" charset="0"/>
              </a:rPr>
              <a:t>T-SQL Query Execution</a:t>
            </a:r>
          </a:p>
        </p:txBody>
      </p:sp>
      <p:cxnSp>
        <p:nvCxnSpPr>
          <p:cNvPr id="31" name="Elbow Connector 78"/>
          <p:cNvCxnSpPr>
            <a:stCxn id="30" idx="1"/>
            <a:endCxn id="8" idx="3"/>
          </p:cNvCxnSpPr>
          <p:nvPr/>
        </p:nvCxnSpPr>
        <p:spPr>
          <a:xfrm rot="10800000" flipV="1">
            <a:off x="4363077" y="2483196"/>
            <a:ext cx="2403590" cy="1631868"/>
          </a:xfrm>
          <a:prstGeom prst="curvedConnector3">
            <a:avLst>
              <a:gd name="adj1" fmla="val 19094"/>
            </a:avLst>
          </a:prstGeom>
          <a:ln w="22225">
            <a:tailEnd type="triangle"/>
          </a:ln>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30" idx="2"/>
            <a:endCxn id="12" idx="0"/>
          </p:cNvCxnSpPr>
          <p:nvPr/>
        </p:nvCxnSpPr>
        <p:spPr>
          <a:xfrm rot="5400000">
            <a:off x="8192221" y="3127882"/>
            <a:ext cx="285208" cy="1542"/>
          </a:xfrm>
          <a:prstGeom prst="bentConnector3">
            <a:avLst>
              <a:gd name="adj1" fmla="val 50000"/>
            </a:avLst>
          </a:prstGeom>
          <a:ln w="22225">
            <a:tailEnd type="triangle"/>
          </a:ln>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2"/>
            <a:endCxn id="9" idx="0"/>
          </p:cNvCxnSpPr>
          <p:nvPr/>
        </p:nvCxnSpPr>
        <p:spPr>
          <a:xfrm>
            <a:off x="5263786" y="1196032"/>
            <a:ext cx="7" cy="170952"/>
          </a:xfrm>
          <a:prstGeom prst="straightConnector1">
            <a:avLst/>
          </a:prstGeom>
          <a:ln w="22225">
            <a:headEnd type="none"/>
            <a:tailEnd type="arrow"/>
          </a:ln>
          <a:effectLst/>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095835" y="5334000"/>
            <a:ext cx="479994" cy="459277"/>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dirty="0">
                <a:solidFill>
                  <a:prstClr val="white"/>
                </a:solidFill>
                <a:latin typeface="Segoe UI Light" pitchFamily="34" charset="0"/>
              </a:rPr>
              <a:t>T1</a:t>
            </a:r>
          </a:p>
        </p:txBody>
      </p:sp>
      <p:sp>
        <p:nvSpPr>
          <p:cNvPr id="35" name="Rectangle 34"/>
          <p:cNvSpPr/>
          <p:nvPr/>
        </p:nvSpPr>
        <p:spPr>
          <a:xfrm>
            <a:off x="5930600" y="5337101"/>
            <a:ext cx="479994" cy="459277"/>
          </a:xfrm>
          <a:prstGeom prst="rect">
            <a:avLst/>
          </a:prstGeom>
          <a:solidFill>
            <a:srgbClr val="FFFF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dirty="0">
                <a:solidFill>
                  <a:prstClr val="black"/>
                </a:solidFill>
                <a:latin typeface="Segoe UI Light" pitchFamily="34" charset="0"/>
              </a:rPr>
              <a:t>T3</a:t>
            </a:r>
          </a:p>
        </p:txBody>
      </p:sp>
      <p:sp>
        <p:nvSpPr>
          <p:cNvPr id="36" name="Rectangle 35"/>
          <p:cNvSpPr/>
          <p:nvPr/>
        </p:nvSpPr>
        <p:spPr>
          <a:xfrm>
            <a:off x="5001524" y="5334657"/>
            <a:ext cx="479994" cy="459277"/>
          </a:xfrm>
          <a:prstGeom prst="rect">
            <a:avLst/>
          </a:prstGeom>
          <a:solidFill>
            <a:srgbClr val="00B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dirty="0">
                <a:solidFill>
                  <a:prstClr val="white"/>
                </a:solidFill>
                <a:latin typeface="Segoe UI Light" pitchFamily="34" charset="0"/>
              </a:rPr>
              <a:t>T2</a:t>
            </a:r>
          </a:p>
        </p:txBody>
      </p:sp>
      <p:sp>
        <p:nvSpPr>
          <p:cNvPr id="37" name="Rectangle 36"/>
          <p:cNvSpPr/>
          <p:nvPr/>
        </p:nvSpPr>
        <p:spPr>
          <a:xfrm>
            <a:off x="4101158" y="5895852"/>
            <a:ext cx="479994" cy="459277"/>
          </a:xfrm>
          <a:prstGeom prst="rect">
            <a:avLst/>
          </a:prstGeom>
          <a:pattFill prst="plaid">
            <a:fgClr>
              <a:schemeClr val="accent1"/>
            </a:fgClr>
            <a:bgClr>
              <a:schemeClr val="bg1"/>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endParaRPr lang="en-US" sz="1632" dirty="0">
              <a:solidFill>
                <a:prstClr val="white"/>
              </a:solidFill>
              <a:latin typeface="Segoe UI Light" pitchFamily="34" charset="0"/>
            </a:endParaRPr>
          </a:p>
        </p:txBody>
      </p:sp>
      <p:sp>
        <p:nvSpPr>
          <p:cNvPr id="38" name="Rectangle 37"/>
          <p:cNvSpPr/>
          <p:nvPr/>
        </p:nvSpPr>
        <p:spPr>
          <a:xfrm>
            <a:off x="5921095" y="5908111"/>
            <a:ext cx="479994" cy="459277"/>
          </a:xfrm>
          <a:prstGeom prst="rect">
            <a:avLst/>
          </a:prstGeom>
          <a:pattFill prst="plaid">
            <a:fgClr>
              <a:srgbClr val="FFFF00"/>
            </a:fgClr>
            <a:bgClr>
              <a:schemeClr val="bg1"/>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endParaRPr lang="en-US" sz="1632" dirty="0">
              <a:solidFill>
                <a:prstClr val="black"/>
              </a:solidFill>
              <a:latin typeface="Segoe UI Light" pitchFamily="34" charset="0"/>
            </a:endParaRPr>
          </a:p>
        </p:txBody>
      </p:sp>
      <p:sp>
        <p:nvSpPr>
          <p:cNvPr id="39" name="Rectangle 38"/>
          <p:cNvSpPr/>
          <p:nvPr/>
        </p:nvSpPr>
        <p:spPr>
          <a:xfrm>
            <a:off x="5006835" y="5896510"/>
            <a:ext cx="479994" cy="459277"/>
          </a:xfrm>
          <a:prstGeom prst="rect">
            <a:avLst/>
          </a:prstGeom>
          <a:pattFill prst="plaid">
            <a:fgClr>
              <a:srgbClr val="00B050"/>
            </a:fgClr>
            <a:bgClr>
              <a:schemeClr val="bg1"/>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endParaRPr lang="en-US" sz="1632" dirty="0">
              <a:solidFill>
                <a:prstClr val="white"/>
              </a:solidFill>
              <a:latin typeface="Segoe UI Light" pitchFamily="34" charset="0"/>
            </a:endParaRPr>
          </a:p>
        </p:txBody>
      </p:sp>
      <p:cxnSp>
        <p:nvCxnSpPr>
          <p:cNvPr id="40" name="Elbow Connector 39"/>
          <p:cNvCxnSpPr>
            <a:stCxn id="9" idx="2"/>
            <a:endCxn id="30" idx="0"/>
          </p:cNvCxnSpPr>
          <p:nvPr/>
        </p:nvCxnSpPr>
        <p:spPr>
          <a:xfrm rot="16200000" flipH="1">
            <a:off x="6672375" y="317124"/>
            <a:ext cx="254638" cy="3071801"/>
          </a:xfrm>
          <a:prstGeom prst="bentConnector3">
            <a:avLst>
              <a:gd name="adj1" fmla="val 11888"/>
            </a:avLst>
          </a:prstGeom>
          <a:ln w="22225">
            <a:tailEnd type="triangle"/>
          </a:ln>
          <a:effectLst/>
        </p:spPr>
        <p:style>
          <a:lnRef idx="1">
            <a:schemeClr val="accent1"/>
          </a:lnRef>
          <a:fillRef idx="0">
            <a:schemeClr val="accent1"/>
          </a:fillRef>
          <a:effectRef idx="0">
            <a:schemeClr val="accent1"/>
          </a:effectRef>
          <a:fontRef idx="minor">
            <a:schemeClr val="tx1"/>
          </a:fontRef>
        </p:style>
      </p:cxnSp>
      <p:cxnSp>
        <p:nvCxnSpPr>
          <p:cNvPr id="41" name="Elbow Connector 40"/>
          <p:cNvCxnSpPr>
            <a:endCxn id="10" idx="0"/>
          </p:cNvCxnSpPr>
          <p:nvPr/>
        </p:nvCxnSpPr>
        <p:spPr>
          <a:xfrm rot="10800000" flipV="1">
            <a:off x="1479928" y="1755105"/>
            <a:ext cx="3785755" cy="398576"/>
          </a:xfrm>
          <a:prstGeom prst="bentConnector2">
            <a:avLst/>
          </a:prstGeom>
          <a:ln w="22225">
            <a:tailEnd type="triangle"/>
          </a:ln>
          <a:effectLst/>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606902" y="1886855"/>
            <a:ext cx="1319579" cy="1099194"/>
          </a:xfrm>
          <a:prstGeom prst="rect">
            <a:avLst/>
          </a:prstGeom>
          <a:solidFill>
            <a:srgbClr val="DDDDDD"/>
          </a:solidFill>
          <a:effectLst/>
        </p:spPr>
        <p:style>
          <a:lnRef idx="2">
            <a:schemeClr val="accent1">
              <a:shade val="50000"/>
            </a:schemeClr>
          </a:lnRef>
          <a:fillRef idx="1">
            <a:schemeClr val="accent1"/>
          </a:fillRef>
          <a:effectRef idx="0">
            <a:schemeClr val="accent1"/>
          </a:effectRef>
          <a:fontRef idx="minor">
            <a:schemeClr val="lt1"/>
          </a:fontRef>
        </p:style>
        <p:txBody>
          <a:bodyPr tIns="124329" rIns="124329" bIns="124329" rtlCol="0" anchor="ctr"/>
          <a:lstStyle/>
          <a:p>
            <a:pPr algn="ctr" defTabSz="621705"/>
            <a:r>
              <a:rPr lang="en-US" sz="1632" b="1" dirty="0">
                <a:solidFill>
                  <a:prstClr val="black"/>
                </a:solidFill>
                <a:latin typeface="Segoe UI Light" pitchFamily="34" charset="0"/>
              </a:rPr>
              <a:t>Parser</a:t>
            </a:r>
            <a:r>
              <a:rPr lang="en-US" sz="1632" b="1">
                <a:solidFill>
                  <a:prstClr val="black"/>
                </a:solidFill>
                <a:latin typeface="Segoe UI Light" pitchFamily="34" charset="0"/>
              </a:rPr>
              <a:t>, Catalog, </a:t>
            </a:r>
            <a:r>
              <a:rPr lang="en-US" sz="1632" b="1" dirty="0">
                <a:solidFill>
                  <a:prstClr val="black"/>
                </a:solidFill>
                <a:latin typeface="Segoe UI Light" pitchFamily="34" charset="0"/>
              </a:rPr>
              <a:t>Optimizer</a:t>
            </a:r>
          </a:p>
        </p:txBody>
      </p:sp>
      <p:sp>
        <p:nvSpPr>
          <p:cNvPr id="43" name="Rectangle 42"/>
          <p:cNvSpPr/>
          <p:nvPr/>
        </p:nvSpPr>
        <p:spPr>
          <a:xfrm>
            <a:off x="2849243" y="2171455"/>
            <a:ext cx="1486588" cy="536686"/>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b="1" dirty="0" smtClean="0">
                <a:solidFill>
                  <a:prstClr val="black"/>
                </a:solidFill>
                <a:latin typeface="Segoe UI Light" pitchFamily="34" charset="0"/>
              </a:rPr>
              <a:t>Native Compiler</a:t>
            </a:r>
            <a:endParaRPr lang="en-US" sz="1632" b="1" dirty="0">
              <a:solidFill>
                <a:prstClr val="black"/>
              </a:solidFill>
              <a:latin typeface="Segoe UI Light" pitchFamily="34" charset="0"/>
            </a:endParaRPr>
          </a:p>
        </p:txBody>
      </p:sp>
      <p:cxnSp>
        <p:nvCxnSpPr>
          <p:cNvPr id="44" name="Elbow Connector 206"/>
          <p:cNvCxnSpPr>
            <a:stCxn id="42" idx="1"/>
            <a:endCxn id="43" idx="3"/>
          </p:cNvCxnSpPr>
          <p:nvPr/>
        </p:nvCxnSpPr>
        <p:spPr>
          <a:xfrm flipH="1">
            <a:off x="4335831" y="2436453"/>
            <a:ext cx="271071" cy="3345"/>
          </a:xfrm>
          <a:prstGeom prst="straightConnector1">
            <a:avLst/>
          </a:prstGeom>
          <a:ln w="22225">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45" name="Elbow Connector 214"/>
          <p:cNvCxnSpPr/>
          <p:nvPr/>
        </p:nvCxnSpPr>
        <p:spPr>
          <a:xfrm flipV="1">
            <a:off x="5933673" y="2064927"/>
            <a:ext cx="832994" cy="1"/>
          </a:xfrm>
          <a:prstGeom prst="straightConnector1">
            <a:avLst/>
          </a:prstGeom>
          <a:ln w="22225">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3" idx="1"/>
            <a:endCxn id="10" idx="3"/>
          </p:cNvCxnSpPr>
          <p:nvPr/>
        </p:nvCxnSpPr>
        <p:spPr>
          <a:xfrm rot="10800000" flipV="1">
            <a:off x="2517932" y="2439798"/>
            <a:ext cx="331311" cy="636"/>
          </a:xfrm>
          <a:prstGeom prst="bentConnector3">
            <a:avLst>
              <a:gd name="adj1" fmla="val 50000"/>
            </a:avLst>
          </a:prstGeom>
          <a:ln w="22225">
            <a:prstDash val="sysDash"/>
            <a:tailEnd type="triangle"/>
          </a:ln>
          <a:effectLst/>
        </p:spPr>
        <p:style>
          <a:lnRef idx="1">
            <a:schemeClr val="accent1"/>
          </a:lnRef>
          <a:fillRef idx="0">
            <a:schemeClr val="accent1"/>
          </a:fillRef>
          <a:effectRef idx="0">
            <a:schemeClr val="accent1"/>
          </a:effectRef>
          <a:fontRef idx="minor">
            <a:schemeClr val="tx1"/>
          </a:fontRef>
        </p:style>
      </p:cxnSp>
      <p:sp>
        <p:nvSpPr>
          <p:cNvPr id="47" name="Rectangle 79"/>
          <p:cNvSpPr/>
          <p:nvPr/>
        </p:nvSpPr>
        <p:spPr>
          <a:xfrm>
            <a:off x="10759855" y="2689524"/>
            <a:ext cx="1381898" cy="593053"/>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b="1" dirty="0" smtClean="0">
                <a:solidFill>
                  <a:prstClr val="black"/>
                </a:solidFill>
                <a:latin typeface="Segoe UI Light" pitchFamily="34" charset="0"/>
              </a:rPr>
              <a:t>In-</a:t>
            </a:r>
            <a:r>
              <a:rPr lang="en-US" sz="1632" b="1" dirty="0" err="1" smtClean="0">
                <a:solidFill>
                  <a:prstClr val="black"/>
                </a:solidFill>
                <a:latin typeface="Segoe UI Light" pitchFamily="34" charset="0"/>
              </a:rPr>
              <a:t>mem</a:t>
            </a:r>
            <a:r>
              <a:rPr lang="en-US" sz="1632" b="1" dirty="0" smtClean="0">
                <a:solidFill>
                  <a:prstClr val="black"/>
                </a:solidFill>
                <a:latin typeface="Segoe UI Light" pitchFamily="34" charset="0"/>
              </a:rPr>
              <a:t> OLTP Component</a:t>
            </a:r>
            <a:endParaRPr lang="en-US" sz="1632" b="1" dirty="0">
              <a:solidFill>
                <a:prstClr val="black"/>
              </a:solidFill>
              <a:latin typeface="Segoe UI Light" pitchFamily="34" charset="0"/>
            </a:endParaRPr>
          </a:p>
        </p:txBody>
      </p:sp>
      <p:sp>
        <p:nvSpPr>
          <p:cNvPr id="48" name="TextBox 80"/>
          <p:cNvSpPr txBox="1"/>
          <p:nvPr/>
        </p:nvSpPr>
        <p:spPr>
          <a:xfrm>
            <a:off x="10759856" y="1477738"/>
            <a:ext cx="1375531" cy="343492"/>
          </a:xfrm>
          <a:prstGeom prst="rect">
            <a:avLst/>
          </a:prstGeom>
          <a:solidFill>
            <a:schemeClr val="bg1">
              <a:lumMod val="50000"/>
              <a:lumOff val="50000"/>
            </a:schemeClr>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defTabSz="621705"/>
            <a:r>
              <a:rPr lang="en-US" sz="1632" b="1" dirty="0">
                <a:solidFill>
                  <a:srgbClr val="0072C6"/>
                </a:solidFill>
                <a:latin typeface="Segoe UI Light" pitchFamily="34" charset="0"/>
              </a:rPr>
              <a:t>Key</a:t>
            </a:r>
          </a:p>
        </p:txBody>
      </p:sp>
      <p:sp>
        <p:nvSpPr>
          <p:cNvPr id="49" name="Rectangle 81"/>
          <p:cNvSpPr/>
          <p:nvPr/>
        </p:nvSpPr>
        <p:spPr>
          <a:xfrm>
            <a:off x="10759874" y="1910226"/>
            <a:ext cx="1375531" cy="725455"/>
          </a:xfrm>
          <a:prstGeom prst="rect">
            <a:avLst/>
          </a:prstGeom>
          <a:solidFill>
            <a:srgbClr val="DDDDD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24329" rIns="124329" bIns="124329" rtlCol="0" anchor="ctr"/>
          <a:lstStyle/>
          <a:p>
            <a:pPr algn="ctr" defTabSz="621705"/>
            <a:r>
              <a:rPr lang="en-US" sz="1632" b="1" dirty="0">
                <a:solidFill>
                  <a:prstClr val="black"/>
                </a:solidFill>
                <a:latin typeface="Segoe UI Light" pitchFamily="34" charset="0"/>
              </a:rPr>
              <a:t>Existing SQL Component</a:t>
            </a:r>
          </a:p>
        </p:txBody>
      </p:sp>
      <p:sp>
        <p:nvSpPr>
          <p:cNvPr id="50" name="Rectangle 83"/>
          <p:cNvSpPr/>
          <p:nvPr/>
        </p:nvSpPr>
        <p:spPr>
          <a:xfrm>
            <a:off x="10759875" y="3339425"/>
            <a:ext cx="1385574" cy="599355"/>
          </a:xfrm>
          <a:prstGeom prst="rect">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05"/>
            <a:r>
              <a:rPr lang="en-US" sz="1632" b="1" dirty="0">
                <a:solidFill>
                  <a:prstClr val="black"/>
                </a:solidFill>
                <a:latin typeface="Segoe UI Light" pitchFamily="34" charset="0"/>
              </a:rPr>
              <a:t>Generated .</a:t>
            </a:r>
            <a:r>
              <a:rPr lang="en-US" sz="1632" b="1" dirty="0" err="1">
                <a:solidFill>
                  <a:prstClr val="black"/>
                </a:solidFill>
                <a:latin typeface="Segoe UI Light" pitchFamily="34" charset="0"/>
              </a:rPr>
              <a:t>dll</a:t>
            </a:r>
            <a:endParaRPr lang="en-US" sz="1632" b="1" dirty="0">
              <a:solidFill>
                <a:prstClr val="black"/>
              </a:solidFill>
              <a:latin typeface="Segoe UI Light" pitchFamily="34" charset="0"/>
            </a:endParaRPr>
          </a:p>
        </p:txBody>
      </p:sp>
      <p:sp>
        <p:nvSpPr>
          <p:cNvPr id="51" name="Oval 50"/>
          <p:cNvSpPr/>
          <p:nvPr/>
        </p:nvSpPr>
        <p:spPr bwMode="auto">
          <a:xfrm>
            <a:off x="4289072" y="2899619"/>
            <a:ext cx="1902213" cy="1244125"/>
          </a:xfrm>
          <a:prstGeom prst="ellipse">
            <a:avLst/>
          </a:prstGeom>
          <a:noFill/>
          <a:ln w="57150">
            <a:solidFill>
              <a:srgbClr val="FF0000"/>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Oval 51"/>
          <p:cNvSpPr/>
          <p:nvPr/>
        </p:nvSpPr>
        <p:spPr bwMode="auto">
          <a:xfrm>
            <a:off x="184120" y="1543160"/>
            <a:ext cx="4639912" cy="2281741"/>
          </a:xfrm>
          <a:prstGeom prst="ellipse">
            <a:avLst/>
          </a:prstGeom>
          <a:noFill/>
          <a:ln w="57150">
            <a:solidFill>
              <a:srgbClr val="FF0000"/>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 name="Right Arrow 52"/>
          <p:cNvSpPr/>
          <p:nvPr/>
        </p:nvSpPr>
        <p:spPr bwMode="auto">
          <a:xfrm rot="10800000">
            <a:off x="4016775" y="4176415"/>
            <a:ext cx="2587736" cy="623278"/>
          </a:xfrm>
          <a:prstGeom prst="rightArrow">
            <a:avLst/>
          </a:prstGeom>
          <a:solidFill>
            <a:srgbClr val="FF0000"/>
          </a:solid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Oval 53"/>
          <p:cNvSpPr/>
          <p:nvPr/>
        </p:nvSpPr>
        <p:spPr bwMode="auto">
          <a:xfrm>
            <a:off x="1443196" y="5211592"/>
            <a:ext cx="1369315" cy="1244125"/>
          </a:xfrm>
          <a:prstGeom prst="ellipse">
            <a:avLst/>
          </a:prstGeom>
          <a:noFill/>
          <a:ln w="57150">
            <a:solidFill>
              <a:srgbClr val="FF0000"/>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Oval 54"/>
          <p:cNvSpPr/>
          <p:nvPr/>
        </p:nvSpPr>
        <p:spPr bwMode="auto">
          <a:xfrm>
            <a:off x="4568513" y="5156675"/>
            <a:ext cx="1338200" cy="1244125"/>
          </a:xfrm>
          <a:prstGeom prst="ellipse">
            <a:avLst/>
          </a:prstGeom>
          <a:noFill/>
          <a:ln w="57150">
            <a:solidFill>
              <a:srgbClr val="FF0000"/>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ounded Rectangular Callout 55"/>
          <p:cNvSpPr/>
          <p:nvPr/>
        </p:nvSpPr>
        <p:spPr bwMode="auto">
          <a:xfrm>
            <a:off x="3833482" y="2751539"/>
            <a:ext cx="1981099" cy="811597"/>
          </a:xfrm>
          <a:prstGeom prst="wedgeRoundRectCallout">
            <a:avLst>
              <a:gd name="adj1" fmla="val -91414"/>
              <a:gd name="adj2" fmla="val 47085"/>
              <a:gd name="adj3" fmla="val 16667"/>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Non-durable table</a:t>
            </a:r>
          </a:p>
        </p:txBody>
      </p:sp>
    </p:spTree>
    <p:extLst>
      <p:ext uri="{BB962C8B-B14F-4D97-AF65-F5344CB8AC3E}">
        <p14:creationId xmlns:p14="http://schemas.microsoft.com/office/powerpoint/2010/main" val="59375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par>
                          <p:cTn id="15" fill="hold">
                            <p:stCondLst>
                              <p:cond delay="0"/>
                            </p:stCondLst>
                            <p:childTnLst>
                              <p:par>
                                <p:cTn id="16" presetID="42" presetClass="path" presetSubtype="0" accel="50000" decel="50000" fill="hold" grpId="0" nodeType="afterEffect">
                                  <p:stCondLst>
                                    <p:cond delay="0"/>
                                  </p:stCondLst>
                                  <p:childTnLst>
                                    <p:animMotion origin="layout" path="M 4.42686E-6 2.14707E-6 L -0.49043 2.14707E-6 " pathEditMode="relative" rAng="0" ptsTypes="AA">
                                      <p:cBhvr>
                                        <p:cTn id="17" dur="2000" fill="hold"/>
                                        <p:tgtEl>
                                          <p:spTgt spid="16"/>
                                        </p:tgtEl>
                                        <p:attrNameLst>
                                          <p:attrName>ppt_x</p:attrName>
                                          <p:attrName>ppt_y</p:attrName>
                                        </p:attrNameLst>
                                      </p:cBhvr>
                                      <p:rCtr x="-24521" y="0"/>
                                    </p:animMotion>
                                  </p:childTnLst>
                                </p:cTn>
                              </p:par>
                              <p:par>
                                <p:cTn id="18" presetID="42" presetClass="path" presetSubtype="0" accel="50000" decel="50000" fill="hold" grpId="0" nodeType="withEffect">
                                  <p:stCondLst>
                                    <p:cond delay="0"/>
                                  </p:stCondLst>
                                  <p:childTnLst>
                                    <p:animMotion origin="layout" path="M 0.00038 2.14707E-6 L -0.42954 -0.00023 " pathEditMode="relative" rAng="0" ptsTypes="AA">
                                      <p:cBhvr>
                                        <p:cTn id="19" dur="2000" fill="hold"/>
                                        <p:tgtEl>
                                          <p:spTgt spid="18"/>
                                        </p:tgtEl>
                                        <p:attrNameLst>
                                          <p:attrName>ppt_x</p:attrName>
                                          <p:attrName>ppt_y</p:attrName>
                                        </p:attrNameLst>
                                      </p:cBhvr>
                                      <p:rCtr x="-21496" y="-23"/>
                                    </p:animMotion>
                                  </p:childTnLst>
                                </p:cTn>
                              </p:par>
                              <p:par>
                                <p:cTn id="20" presetID="42" presetClass="path" presetSubtype="0" accel="50000" decel="50000" fill="hold" grpId="0" nodeType="withEffect">
                                  <p:stCondLst>
                                    <p:cond delay="0"/>
                                  </p:stCondLst>
                                  <p:childTnLst>
                                    <p:animMotion origin="layout" path="M 3.83201E-6 -2.83704E-6 L -0.49094 0.00023 " pathEditMode="relative" rAng="0" ptsTypes="AA">
                                      <p:cBhvr>
                                        <p:cTn id="21" dur="2000" fill="hold"/>
                                        <p:tgtEl>
                                          <p:spTgt spid="19"/>
                                        </p:tgtEl>
                                        <p:attrNameLst>
                                          <p:attrName>ppt_x</p:attrName>
                                          <p:attrName>ppt_y</p:attrName>
                                        </p:attrNameLst>
                                      </p:cBhvr>
                                      <p:rCtr x="-24547" y="0"/>
                                    </p:animMotion>
                                  </p:childTnLst>
                                </p:cTn>
                              </p:par>
                              <p:par>
                                <p:cTn id="22" presetID="42" presetClass="path" presetSubtype="0" accel="50000" decel="50000" fill="hold" grpId="0" nodeType="withEffect">
                                  <p:stCondLst>
                                    <p:cond delay="0"/>
                                  </p:stCondLst>
                                  <p:childTnLst>
                                    <p:animMotion origin="layout" path="M -2.33597E-6 -2.83704E-6 L -0.43017 -0.00022 " pathEditMode="relative" rAng="0" ptsTypes="AA">
                                      <p:cBhvr>
                                        <p:cTn id="23" dur="2000" fill="hold"/>
                                        <p:tgtEl>
                                          <p:spTgt spid="21"/>
                                        </p:tgtEl>
                                        <p:attrNameLst>
                                          <p:attrName>ppt_x</p:attrName>
                                          <p:attrName>ppt_y</p:attrName>
                                        </p:attrNameLst>
                                      </p:cBhvr>
                                      <p:rCtr x="-21509" y="-23"/>
                                    </p:animMotion>
                                  </p:childTnLst>
                                </p:cTn>
                              </p:par>
                              <p:par>
                                <p:cTn id="24" presetID="42" presetClass="path" presetSubtype="0" accel="50000" decel="50000" fill="hold" grpId="0" nodeType="withEffect">
                                  <p:stCondLst>
                                    <p:cond delay="0"/>
                                  </p:stCondLst>
                                  <p:childTnLst>
                                    <p:animMotion origin="layout" path="M 0.08667 0.00023 L -0.55144 0.04018 " pathEditMode="relative" rAng="0" ptsTypes="AA">
                                      <p:cBhvr>
                                        <p:cTn id="25" dur="2000" fill="hold"/>
                                        <p:tgtEl>
                                          <p:spTgt spid="22"/>
                                        </p:tgtEl>
                                        <p:attrNameLst>
                                          <p:attrName>ppt_x</p:attrName>
                                          <p:attrName>ppt_y</p:attrName>
                                        </p:attrNameLst>
                                      </p:cBhvr>
                                      <p:rCtr x="-31912" y="1997"/>
                                    </p:animMotion>
                                  </p:childTnLst>
                                </p:cTn>
                              </p:par>
                              <p:par>
                                <p:cTn id="26" presetID="42" presetClass="path" presetSubtype="0" accel="50000" decel="50000" fill="hold" grpId="0" nodeType="withEffect">
                                  <p:stCondLst>
                                    <p:cond delay="0"/>
                                  </p:stCondLst>
                                  <p:childTnLst>
                                    <p:animMotion origin="layout" path="M 9.012E-7 -4.98865E-6 L -0.49068 0.03995 " pathEditMode="relative" rAng="0" ptsTypes="AA">
                                      <p:cBhvr>
                                        <p:cTn id="27" dur="2000" fill="hold"/>
                                        <p:tgtEl>
                                          <p:spTgt spid="24"/>
                                        </p:tgtEl>
                                        <p:attrNameLst>
                                          <p:attrName>ppt_x</p:attrName>
                                          <p:attrName>ppt_y</p:attrName>
                                        </p:attrNameLst>
                                      </p:cBhvr>
                                      <p:rCtr x="-24534" y="1997"/>
                                    </p:animMotion>
                                  </p:childTnLst>
                                </p:cTn>
                              </p:par>
                              <p:par>
                                <p:cTn id="28" presetID="10" presetClass="exit" presetSubtype="0" fill="hold" grpId="0" nodeType="with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7"/>
                                        </p:tgtEl>
                                      </p:cBhvr>
                                    </p:animEffect>
                                    <p:set>
                                      <p:cBhvr>
                                        <p:cTn id="33" dur="1" fill="hold">
                                          <p:stCondLst>
                                            <p:cond delay="499"/>
                                          </p:stCondLst>
                                        </p:cTn>
                                        <p:tgtEl>
                                          <p:spTgt spid="27"/>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37"/>
                                        </p:tgtEl>
                                      </p:cBhvr>
                                    </p:animEffect>
                                    <p:set>
                                      <p:cBhvr>
                                        <p:cTn id="36" dur="1" fill="hold">
                                          <p:stCondLst>
                                            <p:cond delay="499"/>
                                          </p:stCondLst>
                                        </p:cTn>
                                        <p:tgtEl>
                                          <p:spTgt spid="37"/>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39"/>
                                        </p:tgtEl>
                                      </p:cBhvr>
                                    </p:animEffect>
                                    <p:set>
                                      <p:cBhvr>
                                        <p:cTn id="39" dur="1" fill="hold">
                                          <p:stCondLst>
                                            <p:cond delay="499"/>
                                          </p:stCondLst>
                                        </p:cTn>
                                        <p:tgtEl>
                                          <p:spTgt spid="3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53"/>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par>
                                <p:cTn id="58" presetID="10" presetClass="entr" presetSubtype="0"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par>
                                <p:cTn id="61" presetID="10"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par>
                                <p:cTn id="64" presetID="10" presetClass="entr" presetSubtype="0" fill="hold"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par>
                                <p:cTn id="70" presetID="10" presetClass="entr" presetSubtype="0" fill="hold"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500"/>
                                        <p:tgtEl>
                                          <p:spTgt spid="46"/>
                                        </p:tgtEl>
                                      </p:cBhvr>
                                    </p:animEffect>
                                  </p:childTnLst>
                                </p:cTn>
                              </p:par>
                              <p:par>
                                <p:cTn id="73" presetID="1" presetClass="exit" presetSubtype="0" fill="hold" grpId="1" nodeType="withEffect">
                                  <p:stCondLst>
                                    <p:cond delay="0"/>
                                  </p:stCondLst>
                                  <p:childTnLst>
                                    <p:set>
                                      <p:cBhvr>
                                        <p:cTn id="74" dur="1" fill="hold">
                                          <p:stCondLst>
                                            <p:cond delay="0"/>
                                          </p:stCondLst>
                                        </p:cTn>
                                        <p:tgtEl>
                                          <p:spTgt spid="51"/>
                                        </p:tgtEl>
                                        <p:attrNameLst>
                                          <p:attrName>style.visibility</p:attrName>
                                        </p:attrNameLst>
                                      </p:cBhvr>
                                      <p:to>
                                        <p:strVal val="hidden"/>
                                      </p:to>
                                    </p:se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5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52"/>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36"/>
                                        </p:tgtEl>
                                      </p:cBhvr>
                                    </p:animEffect>
                                    <p:set>
                                      <p:cBhvr>
                                        <p:cTn id="84" dur="1" fill="hold">
                                          <p:stCondLst>
                                            <p:cond delay="499"/>
                                          </p:stCondLst>
                                        </p:cTn>
                                        <p:tgtEl>
                                          <p:spTgt spid="36"/>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4"/>
                                        </p:tgtEl>
                                      </p:cBhvr>
                                    </p:animEffect>
                                    <p:set>
                                      <p:cBhvr>
                                        <p:cTn id="87" dur="1" fill="hold">
                                          <p:stCondLst>
                                            <p:cond delay="499"/>
                                          </p:stCondLst>
                                        </p:cTn>
                                        <p:tgtEl>
                                          <p:spTgt spid="24"/>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5" grpId="0" animBg="1"/>
      <p:bldP spid="16" grpId="0" animBg="1"/>
      <p:bldP spid="18" grpId="0" animBg="1"/>
      <p:bldP spid="19" grpId="0" animBg="1"/>
      <p:bldP spid="21" grpId="0" animBg="1"/>
      <p:bldP spid="22" grpId="0" animBg="1"/>
      <p:bldP spid="24" grpId="0" animBg="1"/>
      <p:bldP spid="24" grpId="1" animBg="1"/>
      <p:bldP spid="25" grpId="0" animBg="1"/>
      <p:bldP spid="27" grpId="0" animBg="1"/>
      <p:bldP spid="36" grpId="0" animBg="1"/>
      <p:bldP spid="37" grpId="0" animBg="1"/>
      <p:bldP spid="39" grpId="0" animBg="1"/>
      <p:bldP spid="43" grpId="0" animBg="1"/>
      <p:bldP spid="51" grpId="0" animBg="1"/>
      <p:bldP spid="51" grpId="1" animBg="1"/>
      <p:bldP spid="52" grpId="0" animBg="1"/>
      <p:bldP spid="52" grpId="1" animBg="1"/>
      <p:bldP spid="53" grpId="0" animBg="1"/>
      <p:bldP spid="53" grpId="1" animBg="1"/>
      <p:bldP spid="54" grpId="0" animBg="1"/>
      <p:bldP spid="55" grpId="0" animBg="1"/>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Gains</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8</a:t>
            </a:fld>
            <a:endParaRPr lang="en-US"/>
          </a:p>
        </p:txBody>
      </p:sp>
      <p:sp>
        <p:nvSpPr>
          <p:cNvPr id="5" name="Flowchart: Magnetic Disk 4"/>
          <p:cNvSpPr/>
          <p:nvPr/>
        </p:nvSpPr>
        <p:spPr>
          <a:xfrm>
            <a:off x="3096321" y="5515726"/>
            <a:ext cx="2161063" cy="1155488"/>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tIns="124329" bIns="497318" rtlCol="0" anchor="ctr"/>
          <a:lstStyle/>
          <a:p>
            <a:pPr algn="ctr"/>
            <a:endParaRPr lang="en-US" sz="1632" dirty="0">
              <a:solidFill>
                <a:srgbClr val="FFFFFF"/>
              </a:solidFill>
              <a:latin typeface="Segoe UI Light" pitchFamily="34" charset="0"/>
            </a:endParaRPr>
          </a:p>
          <a:p>
            <a:pPr algn="ctr"/>
            <a:endParaRPr lang="en-US" sz="1632" dirty="0">
              <a:solidFill>
                <a:srgbClr val="FFFFFF"/>
              </a:solidFill>
              <a:latin typeface="Segoe UI Light" pitchFamily="34" charset="0"/>
            </a:endParaRPr>
          </a:p>
          <a:p>
            <a:pPr algn="ctr"/>
            <a:endParaRPr lang="en-US" sz="1632" dirty="0">
              <a:solidFill>
                <a:srgbClr val="FFFFFF"/>
              </a:solidFill>
              <a:latin typeface="Segoe UI Light" pitchFamily="34" charset="0"/>
            </a:endParaRPr>
          </a:p>
          <a:p>
            <a:pPr algn="ctr"/>
            <a:r>
              <a:rPr lang="en-US" sz="1632" b="1" dirty="0">
                <a:solidFill>
                  <a:srgbClr val="FFFFFF"/>
                </a:solidFill>
                <a:latin typeface="Segoe UI Light" pitchFamily="34" charset="0"/>
              </a:rPr>
              <a:t>Memory-optimized Table </a:t>
            </a:r>
            <a:r>
              <a:rPr lang="en-US" sz="1632" b="1" dirty="0" err="1">
                <a:solidFill>
                  <a:srgbClr val="FFFFFF"/>
                </a:solidFill>
                <a:latin typeface="Segoe UI Light" pitchFamily="34" charset="0"/>
              </a:rPr>
              <a:t>Filegroup</a:t>
            </a:r>
            <a:endParaRPr lang="en-US" sz="1632" dirty="0">
              <a:solidFill>
                <a:srgbClr val="FFFFFF"/>
              </a:solidFill>
              <a:latin typeface="Segoe UI Light" pitchFamily="34" charset="0"/>
            </a:endParaRPr>
          </a:p>
        </p:txBody>
      </p:sp>
      <p:sp>
        <p:nvSpPr>
          <p:cNvPr id="6" name="Flowchart: Magnetic Disk 5"/>
          <p:cNvSpPr/>
          <p:nvPr/>
        </p:nvSpPr>
        <p:spPr>
          <a:xfrm>
            <a:off x="8464885" y="5514838"/>
            <a:ext cx="2161063" cy="1154188"/>
          </a:xfrm>
          <a:prstGeom prst="flowChartMagneticDisk">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124329" bIns="497318" rtlCol="0" anchor="ctr"/>
          <a:lstStyle/>
          <a:p>
            <a:pPr algn="ctr"/>
            <a:endParaRPr lang="en-US" sz="1632" dirty="0">
              <a:solidFill>
                <a:prstClr val="black"/>
              </a:solidFill>
              <a:latin typeface="Segoe UI Light" pitchFamily="34" charset="0"/>
            </a:endParaRPr>
          </a:p>
          <a:p>
            <a:pPr algn="ctr"/>
            <a:endParaRPr lang="en-US" sz="1632" dirty="0">
              <a:solidFill>
                <a:prstClr val="black"/>
              </a:solidFill>
              <a:latin typeface="Segoe UI Light" pitchFamily="34" charset="0"/>
            </a:endParaRPr>
          </a:p>
          <a:p>
            <a:pPr algn="ctr"/>
            <a:endParaRPr lang="en-US" sz="1632" dirty="0">
              <a:solidFill>
                <a:prstClr val="black"/>
              </a:solidFill>
              <a:latin typeface="Segoe UI Light" pitchFamily="34" charset="0"/>
            </a:endParaRPr>
          </a:p>
          <a:p>
            <a:pPr algn="ctr"/>
            <a:r>
              <a:rPr lang="en-US" sz="1632" b="1" dirty="0">
                <a:solidFill>
                  <a:prstClr val="black"/>
                </a:solidFill>
                <a:latin typeface="Segoe UI Light" pitchFamily="34" charset="0"/>
              </a:rPr>
              <a:t>Data </a:t>
            </a:r>
            <a:r>
              <a:rPr lang="en-US" sz="1632" b="1" dirty="0" err="1">
                <a:solidFill>
                  <a:prstClr val="black"/>
                </a:solidFill>
                <a:latin typeface="Segoe UI Light" pitchFamily="34" charset="0"/>
              </a:rPr>
              <a:t>Filegroup</a:t>
            </a:r>
            <a:endParaRPr lang="en-US" sz="1632" dirty="0">
              <a:solidFill>
                <a:prstClr val="black"/>
              </a:solidFill>
              <a:latin typeface="Segoe UI Light" pitchFamily="34" charset="0"/>
            </a:endParaRPr>
          </a:p>
        </p:txBody>
      </p:sp>
      <p:sp>
        <p:nvSpPr>
          <p:cNvPr id="7" name="Rectangle 6"/>
          <p:cNvSpPr/>
          <p:nvPr/>
        </p:nvSpPr>
        <p:spPr>
          <a:xfrm>
            <a:off x="3110512" y="1319984"/>
            <a:ext cx="7515434" cy="4025298"/>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124329" rIns="124329" bIns="248659" rtlCol="0" anchor="b" anchorCtr="0"/>
          <a:lstStyle/>
          <a:p>
            <a:pPr algn="ctr"/>
            <a:r>
              <a:rPr lang="en-US" sz="1632" dirty="0">
                <a:solidFill>
                  <a:prstClr val="black"/>
                </a:solidFill>
                <a:latin typeface="Segoe UI Light" pitchFamily="34" charset="0"/>
              </a:rPr>
              <a:t>SQL Server.exe</a:t>
            </a:r>
          </a:p>
        </p:txBody>
      </p:sp>
      <p:sp>
        <p:nvSpPr>
          <p:cNvPr id="8" name="Rectangle 7"/>
          <p:cNvSpPr/>
          <p:nvPr/>
        </p:nvSpPr>
        <p:spPr>
          <a:xfrm>
            <a:off x="3374779" y="3889277"/>
            <a:ext cx="2703199" cy="115601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24329" tIns="124329" rIns="124329" bIns="124329" rtlCol="0" anchor="ctr" anchorCtr="0"/>
          <a:lstStyle/>
          <a:p>
            <a:pPr algn="ctr"/>
            <a:r>
              <a:rPr lang="en-US" sz="1632" b="1" dirty="0" smtClean="0">
                <a:solidFill>
                  <a:srgbClr val="FFFFFF"/>
                </a:solidFill>
                <a:latin typeface="Segoe UI Light" pitchFamily="34" charset="0"/>
              </a:rPr>
              <a:t>Engine </a:t>
            </a:r>
            <a:r>
              <a:rPr lang="en-US" sz="1632" b="1" dirty="0">
                <a:solidFill>
                  <a:srgbClr val="FFFFFF"/>
                </a:solidFill>
                <a:latin typeface="Segoe UI Light" pitchFamily="34" charset="0"/>
              </a:rPr>
              <a:t>for </a:t>
            </a:r>
            <a:r>
              <a:rPr lang="en-US" sz="1632" b="1" dirty="0" err="1">
                <a:solidFill>
                  <a:srgbClr val="FFFFFF"/>
                </a:solidFill>
                <a:latin typeface="Segoe UI Light" pitchFamily="34" charset="0"/>
              </a:rPr>
              <a:t>Memory_optimized</a:t>
            </a:r>
            <a:r>
              <a:rPr lang="en-US" sz="1632" b="1" dirty="0">
                <a:solidFill>
                  <a:srgbClr val="FFFFFF"/>
                </a:solidFill>
                <a:latin typeface="Segoe UI Light" pitchFamily="34" charset="0"/>
              </a:rPr>
              <a:t> Tables &amp; Indexes</a:t>
            </a:r>
          </a:p>
        </p:txBody>
      </p:sp>
      <p:sp>
        <p:nvSpPr>
          <p:cNvPr id="9" name="Rectangle 8"/>
          <p:cNvSpPr/>
          <p:nvPr/>
        </p:nvSpPr>
        <p:spPr>
          <a:xfrm>
            <a:off x="3108965" y="1272892"/>
            <a:ext cx="7516983" cy="434055"/>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124329" rIns="124329" bIns="124329" rtlCol="0" anchor="ctr"/>
          <a:lstStyle/>
          <a:p>
            <a:pPr algn="ctr"/>
            <a:r>
              <a:rPr lang="en-US" sz="1632" b="1" dirty="0" smtClean="0">
                <a:solidFill>
                  <a:srgbClr val="0072C6"/>
                </a:solidFill>
                <a:latin typeface="Segoe UI Light" pitchFamily="34" charset="0"/>
              </a:rPr>
              <a:t>TDS (Client Server communication) </a:t>
            </a:r>
            <a:r>
              <a:rPr lang="en-US" sz="1632" b="1" dirty="0">
                <a:solidFill>
                  <a:srgbClr val="0072C6"/>
                </a:solidFill>
                <a:latin typeface="Segoe UI Light" pitchFamily="34" charset="0"/>
              </a:rPr>
              <a:t>Handler and Session Management</a:t>
            </a:r>
          </a:p>
        </p:txBody>
      </p:sp>
      <p:sp>
        <p:nvSpPr>
          <p:cNvPr id="10" name="Rectangle 9"/>
          <p:cNvSpPr/>
          <p:nvPr/>
        </p:nvSpPr>
        <p:spPr>
          <a:xfrm>
            <a:off x="3532749" y="2800618"/>
            <a:ext cx="1724635" cy="7920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b="1" dirty="0">
                <a:solidFill>
                  <a:srgbClr val="FFFFFF"/>
                </a:solidFill>
                <a:latin typeface="Segoe UI Light" pitchFamily="34" charset="0"/>
              </a:rPr>
              <a:t>Natively Compiled SPs and Schema</a:t>
            </a:r>
          </a:p>
        </p:txBody>
      </p:sp>
      <p:sp>
        <p:nvSpPr>
          <p:cNvPr id="11" name="Rectangle 10"/>
          <p:cNvSpPr/>
          <p:nvPr/>
        </p:nvSpPr>
        <p:spPr>
          <a:xfrm>
            <a:off x="7814829" y="3861141"/>
            <a:ext cx="2697545" cy="1114787"/>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lIns="124329" tIns="124329" rIns="124329" bIns="124329" rtlCol="0" anchor="ctr" anchorCtr="0"/>
          <a:lstStyle/>
          <a:p>
            <a:pPr algn="ctr"/>
            <a:endParaRPr lang="en-US" sz="1632" dirty="0">
              <a:solidFill>
                <a:prstClr val="white"/>
              </a:solidFill>
              <a:latin typeface="Segoe UI Light" pitchFamily="34" charset="0"/>
            </a:endParaRPr>
          </a:p>
          <a:p>
            <a:pPr algn="ctr"/>
            <a:r>
              <a:rPr lang="en-US" sz="1632" b="1" dirty="0">
                <a:solidFill>
                  <a:prstClr val="black"/>
                </a:solidFill>
                <a:latin typeface="Segoe UI Light" pitchFamily="34" charset="0"/>
              </a:rPr>
              <a:t>Buffer Pool for Tables &amp; Indexes</a:t>
            </a:r>
            <a:endParaRPr lang="en-US" sz="1632" dirty="0">
              <a:solidFill>
                <a:prstClr val="black"/>
              </a:solidFill>
              <a:latin typeface="Segoe UI Light" pitchFamily="34" charset="0"/>
            </a:endParaRPr>
          </a:p>
        </p:txBody>
      </p:sp>
      <p:sp>
        <p:nvSpPr>
          <p:cNvPr id="12" name="Rectangle 11"/>
          <p:cNvSpPr/>
          <p:nvPr/>
        </p:nvSpPr>
        <p:spPr>
          <a:xfrm>
            <a:off x="4199101" y="812263"/>
            <a:ext cx="5341887" cy="32263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b="1" dirty="0">
                <a:solidFill>
                  <a:prstClr val="white"/>
                </a:solidFill>
                <a:latin typeface="Segoe UI Light" pitchFamily="34" charset="0"/>
              </a:rPr>
              <a:t>Client App</a:t>
            </a:r>
          </a:p>
        </p:txBody>
      </p:sp>
      <p:sp>
        <p:nvSpPr>
          <p:cNvPr id="13" name="Flowchart: Magnetic Disk 12"/>
          <p:cNvSpPr/>
          <p:nvPr/>
        </p:nvSpPr>
        <p:spPr>
          <a:xfrm>
            <a:off x="5567877" y="5514838"/>
            <a:ext cx="2020910" cy="1154188"/>
          </a:xfrm>
          <a:prstGeom prst="flowChartMagneticDisk">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124329" bIns="497318" rtlCol="0" anchor="ctr"/>
          <a:lstStyle/>
          <a:p>
            <a:pPr algn="ctr"/>
            <a:endParaRPr lang="en-US" sz="1632" dirty="0">
              <a:solidFill>
                <a:prstClr val="black"/>
              </a:solidFill>
              <a:latin typeface="Segoe UI Light" pitchFamily="34" charset="0"/>
            </a:endParaRPr>
          </a:p>
          <a:p>
            <a:pPr algn="ctr"/>
            <a:endParaRPr lang="en-US" sz="1632" dirty="0">
              <a:solidFill>
                <a:prstClr val="black"/>
              </a:solidFill>
              <a:latin typeface="Segoe UI Light" pitchFamily="34" charset="0"/>
            </a:endParaRPr>
          </a:p>
          <a:p>
            <a:pPr algn="ctr"/>
            <a:endParaRPr lang="en-US" sz="1632" dirty="0">
              <a:solidFill>
                <a:prstClr val="black"/>
              </a:solidFill>
              <a:latin typeface="Segoe UI Light" pitchFamily="34" charset="0"/>
            </a:endParaRPr>
          </a:p>
          <a:p>
            <a:pPr algn="ctr"/>
            <a:r>
              <a:rPr lang="en-US" sz="1632" b="1" dirty="0">
                <a:solidFill>
                  <a:prstClr val="black"/>
                </a:solidFill>
                <a:latin typeface="Segoe UI Light" pitchFamily="34" charset="0"/>
              </a:rPr>
              <a:t>Transaction Log</a:t>
            </a:r>
            <a:endParaRPr lang="en-US" sz="1632" dirty="0">
              <a:solidFill>
                <a:prstClr val="black"/>
              </a:solidFill>
              <a:latin typeface="Segoe UI Light" pitchFamily="34" charset="0"/>
            </a:endParaRPr>
          </a:p>
        </p:txBody>
      </p:sp>
      <p:sp>
        <p:nvSpPr>
          <p:cNvPr id="14" name="TextBox 13"/>
          <p:cNvSpPr txBox="1"/>
          <p:nvPr/>
        </p:nvSpPr>
        <p:spPr>
          <a:xfrm>
            <a:off x="6499309" y="3740976"/>
            <a:ext cx="991240" cy="594650"/>
          </a:xfrm>
          <a:prstGeom prst="rect">
            <a:avLst/>
          </a:prstGeom>
          <a:solidFill>
            <a:schemeClr val="accent1">
              <a:alpha val="77000"/>
            </a:schemeClr>
          </a:solidFill>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sz="1632" dirty="0">
                <a:solidFill>
                  <a:schemeClr val="tx1"/>
                </a:solidFill>
                <a:latin typeface="Segoe UI Light" pitchFamily="34" charset="0"/>
              </a:rPr>
              <a:t>Query </a:t>
            </a:r>
            <a:r>
              <a:rPr lang="en-US" sz="1632" dirty="0" err="1">
                <a:solidFill>
                  <a:schemeClr val="tx1"/>
                </a:solidFill>
                <a:latin typeface="Segoe UI Light" pitchFamily="34" charset="0"/>
              </a:rPr>
              <a:t>Interop</a:t>
            </a:r>
            <a:endParaRPr lang="en-US" sz="1632" dirty="0">
              <a:solidFill>
                <a:schemeClr val="tx1"/>
              </a:solidFill>
              <a:latin typeface="Segoe UI Light" pitchFamily="34" charset="0"/>
            </a:endParaRPr>
          </a:p>
        </p:txBody>
      </p:sp>
      <p:sp>
        <p:nvSpPr>
          <p:cNvPr id="15" name="Rectangle 14"/>
          <p:cNvSpPr/>
          <p:nvPr/>
        </p:nvSpPr>
        <p:spPr>
          <a:xfrm>
            <a:off x="7817922" y="2085905"/>
            <a:ext cx="2697545" cy="977064"/>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124329" rIns="124329" bIns="124329" rtlCol="0" anchor="ctr"/>
          <a:lstStyle/>
          <a:p>
            <a:pPr algn="ctr"/>
            <a:r>
              <a:rPr lang="en-US" sz="1632" b="1" dirty="0" smtClean="0">
                <a:solidFill>
                  <a:srgbClr val="0072C6"/>
                </a:solidFill>
                <a:latin typeface="Segoe UI Light" pitchFamily="34" charset="0"/>
              </a:rPr>
              <a:t>T-SQL Query Execution</a:t>
            </a:r>
            <a:endParaRPr lang="en-US" sz="1632" b="1" dirty="0">
              <a:solidFill>
                <a:srgbClr val="0072C6"/>
              </a:solidFill>
              <a:latin typeface="Segoe UI Light" pitchFamily="34" charset="0"/>
            </a:endParaRPr>
          </a:p>
        </p:txBody>
      </p:sp>
      <p:cxnSp>
        <p:nvCxnSpPr>
          <p:cNvPr id="16" name="Elbow Connector 15"/>
          <p:cNvCxnSpPr>
            <a:stCxn id="15" idx="1"/>
            <a:endCxn id="8" idx="3"/>
          </p:cNvCxnSpPr>
          <p:nvPr/>
        </p:nvCxnSpPr>
        <p:spPr>
          <a:xfrm rot="10800000" flipV="1">
            <a:off x="6077978" y="2574437"/>
            <a:ext cx="1739944" cy="1892846"/>
          </a:xfrm>
          <a:prstGeom prst="bentConnector3">
            <a:avLst>
              <a:gd name="adj1" fmla="val 8564"/>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5" idx="2"/>
            <a:endCxn id="11" idx="0"/>
          </p:cNvCxnSpPr>
          <p:nvPr/>
        </p:nvCxnSpPr>
        <p:spPr>
          <a:xfrm rot="5400000">
            <a:off x="8766063" y="3460509"/>
            <a:ext cx="798172" cy="3093"/>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2"/>
            <a:endCxn id="9" idx="0"/>
          </p:cNvCxnSpPr>
          <p:nvPr/>
        </p:nvCxnSpPr>
        <p:spPr>
          <a:xfrm flipH="1">
            <a:off x="6867458" y="1134900"/>
            <a:ext cx="2588" cy="137993"/>
          </a:xfrm>
          <a:prstGeom prst="straightConnector1">
            <a:avLst/>
          </a:prstGeom>
          <a:ln w="22225">
            <a:solidFill>
              <a:schemeClr val="tx1"/>
            </a:solidFill>
            <a:headEnd type="none"/>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2"/>
            <a:endCxn id="15" idx="0"/>
          </p:cNvCxnSpPr>
          <p:nvPr/>
        </p:nvCxnSpPr>
        <p:spPr>
          <a:xfrm rot="16200000" flipH="1">
            <a:off x="7827597" y="746807"/>
            <a:ext cx="378958" cy="2299238"/>
          </a:xfrm>
          <a:prstGeom prst="bentConnector3">
            <a:avLst>
              <a:gd name="adj1" fmla="val 36595"/>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9" idx="2"/>
            <a:endCxn id="10" idx="0"/>
          </p:cNvCxnSpPr>
          <p:nvPr/>
        </p:nvCxnSpPr>
        <p:spPr>
          <a:xfrm rot="5400000">
            <a:off x="5084425" y="1017589"/>
            <a:ext cx="1093673" cy="2472390"/>
          </a:xfrm>
          <a:prstGeom prst="bentConnector3">
            <a:avLst>
              <a:gd name="adj1" fmla="val 13054"/>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5" idx="1"/>
            <a:endCxn id="10" idx="3"/>
          </p:cNvCxnSpPr>
          <p:nvPr/>
        </p:nvCxnSpPr>
        <p:spPr>
          <a:xfrm rot="10800000" flipV="1">
            <a:off x="5257384" y="2574436"/>
            <a:ext cx="2560538" cy="622193"/>
          </a:xfrm>
          <a:prstGeom prst="bentConnector3">
            <a:avLst>
              <a:gd name="adj1" fmla="val 5992"/>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211138" y="1937657"/>
            <a:ext cx="1319579" cy="1048182"/>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124329" rIns="124329" bIns="124329" rtlCol="0" anchor="ctr"/>
          <a:lstStyle/>
          <a:p>
            <a:pPr algn="ctr"/>
            <a:r>
              <a:rPr lang="en-US" sz="1632" b="1" dirty="0">
                <a:solidFill>
                  <a:srgbClr val="0072C6"/>
                </a:solidFill>
                <a:latin typeface="Segoe UI Light" pitchFamily="34" charset="0"/>
              </a:rPr>
              <a:t>Parser, Catalog</a:t>
            </a:r>
            <a:r>
              <a:rPr lang="en-US" sz="1632" b="1" dirty="0" smtClean="0">
                <a:solidFill>
                  <a:srgbClr val="0072C6"/>
                </a:solidFill>
                <a:latin typeface="Segoe UI Light" pitchFamily="34" charset="0"/>
              </a:rPr>
              <a:t>, </a:t>
            </a:r>
            <a:r>
              <a:rPr lang="en-US" sz="1632" b="1" dirty="0">
                <a:solidFill>
                  <a:srgbClr val="0072C6"/>
                </a:solidFill>
                <a:latin typeface="Segoe UI Light" pitchFamily="34" charset="0"/>
              </a:rPr>
              <a:t>Optimizer</a:t>
            </a:r>
          </a:p>
        </p:txBody>
      </p:sp>
      <p:sp>
        <p:nvSpPr>
          <p:cNvPr id="23" name="Rectangle 22"/>
          <p:cNvSpPr/>
          <p:nvPr/>
        </p:nvSpPr>
        <p:spPr>
          <a:xfrm>
            <a:off x="4890952" y="2169045"/>
            <a:ext cx="1110898" cy="53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b="1" dirty="0" smtClean="0">
                <a:solidFill>
                  <a:srgbClr val="FFFFFF"/>
                </a:solidFill>
                <a:latin typeface="Segoe UI Light" pitchFamily="34" charset="0"/>
              </a:rPr>
              <a:t>Native Compiler</a:t>
            </a:r>
            <a:endParaRPr lang="en-US" sz="1632" b="1" dirty="0">
              <a:solidFill>
                <a:srgbClr val="FFFFFF"/>
              </a:solidFill>
              <a:latin typeface="Segoe UI Light" pitchFamily="34" charset="0"/>
            </a:endParaRPr>
          </a:p>
        </p:txBody>
      </p:sp>
      <p:cxnSp>
        <p:nvCxnSpPr>
          <p:cNvPr id="24" name="Elbow Connector 206"/>
          <p:cNvCxnSpPr/>
          <p:nvPr/>
        </p:nvCxnSpPr>
        <p:spPr>
          <a:xfrm flipH="1">
            <a:off x="6001850" y="2324421"/>
            <a:ext cx="209288" cy="0"/>
          </a:xfrm>
          <a:prstGeom prst="straightConnector1">
            <a:avLst/>
          </a:prstGeom>
          <a:ln w="222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14"/>
          <p:cNvCxnSpPr/>
          <p:nvPr/>
        </p:nvCxnSpPr>
        <p:spPr>
          <a:xfrm>
            <a:off x="7530717" y="2312032"/>
            <a:ext cx="284112" cy="0"/>
          </a:xfrm>
          <a:prstGeom prst="straightConnector1">
            <a:avLst/>
          </a:prstGeom>
          <a:ln w="222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3" idx="1"/>
          </p:cNvCxnSpPr>
          <p:nvPr/>
        </p:nvCxnSpPr>
        <p:spPr>
          <a:xfrm rot="10800000" flipV="1">
            <a:off x="4662642" y="2437524"/>
            <a:ext cx="228311" cy="369052"/>
          </a:xfrm>
          <a:prstGeom prst="bentConnector2">
            <a:avLst/>
          </a:prstGeom>
          <a:ln w="222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5" idx="1"/>
          </p:cNvCxnSpPr>
          <p:nvPr/>
        </p:nvCxnSpPr>
        <p:spPr>
          <a:xfrm flipH="1">
            <a:off x="4176853" y="5045288"/>
            <a:ext cx="549526" cy="47043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Rounded Rectangular Callout 27"/>
          <p:cNvSpPr/>
          <p:nvPr/>
        </p:nvSpPr>
        <p:spPr>
          <a:xfrm>
            <a:off x="113058" y="3125436"/>
            <a:ext cx="2676248" cy="467205"/>
          </a:xfrm>
          <a:prstGeom prst="wedgeRoundRectCallout">
            <a:avLst>
              <a:gd name="adj1" fmla="val 77644"/>
              <a:gd name="adj2" fmla="val 10641"/>
              <a:gd name="adj3" fmla="val 16667"/>
            </a:avLst>
          </a:prstGeom>
          <a:solidFill>
            <a:schemeClr val="accent2">
              <a:lumMod val="75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904" dirty="0">
                <a:solidFill>
                  <a:srgbClr val="FFFFFF"/>
                </a:solidFill>
              </a:rPr>
              <a:t>10-30x more </a:t>
            </a:r>
            <a:r>
              <a:rPr lang="en-US" sz="1904" dirty="0" smtClean="0">
                <a:solidFill>
                  <a:srgbClr val="FFFFFF"/>
                </a:solidFill>
              </a:rPr>
              <a:t>efficient</a:t>
            </a:r>
          </a:p>
        </p:txBody>
      </p:sp>
      <p:sp>
        <p:nvSpPr>
          <p:cNvPr id="29" name="Rounded Rectangular Callout 28"/>
          <p:cNvSpPr/>
          <p:nvPr/>
        </p:nvSpPr>
        <p:spPr>
          <a:xfrm>
            <a:off x="105077" y="4701903"/>
            <a:ext cx="2676248" cy="771747"/>
          </a:xfrm>
          <a:prstGeom prst="wedgeRoundRectCallout">
            <a:avLst>
              <a:gd name="adj1" fmla="val 168876"/>
              <a:gd name="adj2" fmla="val 73678"/>
              <a:gd name="adj3" fmla="val 16667"/>
            </a:avLst>
          </a:prstGeom>
          <a:solidFill>
            <a:schemeClr val="accent2">
              <a:lumMod val="75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904" dirty="0" smtClean="0">
                <a:solidFill>
                  <a:srgbClr val="FFFFFF"/>
                </a:solidFill>
              </a:rPr>
              <a:t>Reduced log contention</a:t>
            </a:r>
            <a:endParaRPr lang="en-US" sz="1904" dirty="0">
              <a:solidFill>
                <a:srgbClr val="FFFFFF"/>
              </a:solidFill>
            </a:endParaRPr>
          </a:p>
        </p:txBody>
      </p:sp>
      <p:cxnSp>
        <p:nvCxnSpPr>
          <p:cNvPr id="30" name="Straight Arrow Connector 29"/>
          <p:cNvCxnSpPr>
            <a:stCxn id="8" idx="2"/>
            <a:endCxn id="13" idx="1"/>
          </p:cNvCxnSpPr>
          <p:nvPr/>
        </p:nvCxnSpPr>
        <p:spPr>
          <a:xfrm>
            <a:off x="4726379" y="5045288"/>
            <a:ext cx="1851953" cy="46955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Rounded Rectangular Callout 31"/>
          <p:cNvSpPr/>
          <p:nvPr/>
        </p:nvSpPr>
        <p:spPr>
          <a:xfrm>
            <a:off x="113058" y="1489920"/>
            <a:ext cx="2676248" cy="1264192"/>
          </a:xfrm>
          <a:prstGeom prst="wedgeRoundRectCallout">
            <a:avLst>
              <a:gd name="adj1" fmla="val 64177"/>
              <a:gd name="adj2" fmla="val -11630"/>
              <a:gd name="adj3" fmla="val 16667"/>
            </a:avLst>
          </a:prstGeom>
          <a:solidFill>
            <a:schemeClr val="accent2">
              <a:lumMod val="75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904" dirty="0">
                <a:solidFill>
                  <a:srgbClr val="FFFFFF"/>
                </a:solidFill>
              </a:rPr>
              <a:t>No improvements </a:t>
            </a:r>
            <a:r>
              <a:rPr lang="en-US" sz="1904" dirty="0" smtClean="0">
                <a:solidFill>
                  <a:srgbClr val="FFFFFF"/>
                </a:solidFill>
              </a:rPr>
              <a:t>in: </a:t>
            </a:r>
            <a:r>
              <a:rPr lang="en-US" sz="1904" dirty="0">
                <a:solidFill>
                  <a:srgbClr val="FFFFFF"/>
                </a:solidFill>
              </a:rPr>
              <a:t>communication stack, parameter passing, result set generation </a:t>
            </a:r>
          </a:p>
        </p:txBody>
      </p:sp>
      <p:sp>
        <p:nvSpPr>
          <p:cNvPr id="33" name="Oval 32"/>
          <p:cNvSpPr/>
          <p:nvPr/>
        </p:nvSpPr>
        <p:spPr>
          <a:xfrm>
            <a:off x="3165853" y="1134898"/>
            <a:ext cx="1347101" cy="1571103"/>
          </a:xfrm>
          <a:prstGeom prst="ellipse">
            <a:avLst/>
          </a:prstGeom>
          <a:solidFill>
            <a:schemeClr val="accent2">
              <a:alpha val="32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
        <p:nvSpPr>
          <p:cNvPr id="34" name="Rectangle 79"/>
          <p:cNvSpPr/>
          <p:nvPr/>
        </p:nvSpPr>
        <p:spPr>
          <a:xfrm>
            <a:off x="10754589" y="2628390"/>
            <a:ext cx="1381898" cy="59305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b="1" dirty="0" smtClean="0">
                <a:solidFill>
                  <a:srgbClr val="FFFFFF"/>
                </a:solidFill>
                <a:latin typeface="Segoe UI Light" pitchFamily="34" charset="0"/>
              </a:rPr>
              <a:t>In-</a:t>
            </a:r>
            <a:r>
              <a:rPr lang="en-US" sz="1632" b="1" dirty="0" err="1" smtClean="0">
                <a:solidFill>
                  <a:srgbClr val="FFFFFF"/>
                </a:solidFill>
                <a:latin typeface="Segoe UI Light" pitchFamily="34" charset="0"/>
              </a:rPr>
              <a:t>mem</a:t>
            </a:r>
            <a:r>
              <a:rPr lang="en-US" sz="1632" b="1" dirty="0" smtClean="0">
                <a:solidFill>
                  <a:srgbClr val="FFFFFF"/>
                </a:solidFill>
                <a:latin typeface="Segoe UI Light" pitchFamily="34" charset="0"/>
              </a:rPr>
              <a:t> OLTP Component</a:t>
            </a:r>
            <a:endParaRPr lang="en-US" sz="1632" b="1" dirty="0">
              <a:solidFill>
                <a:srgbClr val="FFFFFF"/>
              </a:solidFill>
              <a:latin typeface="Segoe UI Light" pitchFamily="34" charset="0"/>
            </a:endParaRPr>
          </a:p>
        </p:txBody>
      </p:sp>
      <p:sp>
        <p:nvSpPr>
          <p:cNvPr id="35" name="TextBox 80"/>
          <p:cNvSpPr txBox="1"/>
          <p:nvPr/>
        </p:nvSpPr>
        <p:spPr>
          <a:xfrm>
            <a:off x="10754591" y="1416604"/>
            <a:ext cx="1375531" cy="343492"/>
          </a:xfrm>
          <a:prstGeom prst="rect">
            <a:avLst/>
          </a:prstGeom>
          <a:solidFill>
            <a:schemeClr val="bg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32" b="1" dirty="0">
                <a:solidFill>
                  <a:srgbClr val="0072C6"/>
                </a:solidFill>
                <a:latin typeface="Segoe UI Light" pitchFamily="34" charset="0"/>
              </a:rPr>
              <a:t>Key</a:t>
            </a:r>
          </a:p>
        </p:txBody>
      </p:sp>
      <p:sp>
        <p:nvSpPr>
          <p:cNvPr id="36" name="Rectangle 81"/>
          <p:cNvSpPr/>
          <p:nvPr/>
        </p:nvSpPr>
        <p:spPr>
          <a:xfrm>
            <a:off x="10754607" y="1849092"/>
            <a:ext cx="1375531" cy="725455"/>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124329" rIns="124329" bIns="124329" rtlCol="0" anchor="ctr"/>
          <a:lstStyle/>
          <a:p>
            <a:pPr algn="ctr"/>
            <a:r>
              <a:rPr lang="en-US" sz="1632" b="1" dirty="0">
                <a:solidFill>
                  <a:srgbClr val="0072C6"/>
                </a:solidFill>
                <a:latin typeface="Segoe UI Light" pitchFamily="34" charset="0"/>
              </a:rPr>
              <a:t>Existing SQL Component</a:t>
            </a:r>
          </a:p>
        </p:txBody>
      </p:sp>
      <p:sp>
        <p:nvSpPr>
          <p:cNvPr id="37" name="Rectangle 83"/>
          <p:cNvSpPr/>
          <p:nvPr/>
        </p:nvSpPr>
        <p:spPr>
          <a:xfrm>
            <a:off x="10754608" y="3278291"/>
            <a:ext cx="1385574" cy="5993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b="1" dirty="0">
                <a:solidFill>
                  <a:srgbClr val="FFFFFF"/>
                </a:solidFill>
                <a:latin typeface="Segoe UI Light" pitchFamily="34" charset="0"/>
              </a:rPr>
              <a:t>Generated .</a:t>
            </a:r>
            <a:r>
              <a:rPr lang="en-US" sz="1632" b="1" dirty="0" err="1">
                <a:solidFill>
                  <a:srgbClr val="FFFFFF"/>
                </a:solidFill>
                <a:latin typeface="Segoe UI Light" pitchFamily="34" charset="0"/>
              </a:rPr>
              <a:t>dll</a:t>
            </a:r>
            <a:endParaRPr lang="en-US" sz="1632" b="1" dirty="0">
              <a:solidFill>
                <a:srgbClr val="FFFFFF"/>
              </a:solidFill>
              <a:latin typeface="Segoe UI Light" pitchFamily="34" charset="0"/>
            </a:endParaRPr>
          </a:p>
        </p:txBody>
      </p:sp>
      <p:cxnSp>
        <p:nvCxnSpPr>
          <p:cNvPr id="38" name="Elbow Connector 56"/>
          <p:cNvCxnSpPr>
            <a:stCxn id="10" idx="2"/>
          </p:cNvCxnSpPr>
          <p:nvPr/>
        </p:nvCxnSpPr>
        <p:spPr>
          <a:xfrm flipH="1">
            <a:off x="4395066" y="3592641"/>
            <a:ext cx="1" cy="296636"/>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914115" y="2705999"/>
            <a:ext cx="3367759" cy="2269928"/>
          </a:xfrm>
          <a:prstGeom prst="ellipse">
            <a:avLst/>
          </a:prstGeom>
          <a:solidFill>
            <a:schemeClr val="accent2">
              <a:alpha val="34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
        <p:nvSpPr>
          <p:cNvPr id="40" name="Rounded Rectangular Callout 39"/>
          <p:cNvSpPr/>
          <p:nvPr/>
        </p:nvSpPr>
        <p:spPr>
          <a:xfrm>
            <a:off x="122160" y="3812541"/>
            <a:ext cx="2676248" cy="683390"/>
          </a:xfrm>
          <a:prstGeom prst="wedgeRoundRectCallout">
            <a:avLst>
              <a:gd name="adj1" fmla="val 92999"/>
              <a:gd name="adj2" fmla="val 18854"/>
              <a:gd name="adj3" fmla="val 16667"/>
            </a:avLst>
          </a:prstGeom>
          <a:solidFill>
            <a:schemeClr val="accent2">
              <a:lumMod val="75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904" dirty="0" smtClean="0">
                <a:solidFill>
                  <a:srgbClr val="FFFFFF"/>
                </a:solidFill>
              </a:rPr>
              <a:t>Removes lock and latch contention</a:t>
            </a:r>
            <a:endParaRPr lang="en-US" sz="1904" dirty="0">
              <a:solidFill>
                <a:srgbClr val="FFFFFF"/>
              </a:solidFill>
            </a:endParaRPr>
          </a:p>
        </p:txBody>
      </p:sp>
    </p:spTree>
    <p:extLst>
      <p:ext uri="{BB962C8B-B14F-4D97-AF65-F5344CB8AC3E}">
        <p14:creationId xmlns:p14="http://schemas.microsoft.com/office/powerpoint/2010/main" val="358848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2" grpId="0" animBg="1"/>
      <p:bldP spid="33"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SQL 2014 In-Memory OLTP</a:t>
            </a:r>
            <a:r>
              <a:rPr lang="en-US" dirty="0"/>
              <a:t/>
            </a:r>
            <a:br>
              <a:rPr lang="en-US" dirty="0"/>
            </a:br>
            <a:endParaRPr lang="en-US" dirty="0"/>
          </a:p>
        </p:txBody>
      </p:sp>
      <p:sp>
        <p:nvSpPr>
          <p:cNvPr id="18" name="Text Placeholder 17"/>
          <p:cNvSpPr>
            <a:spLocks noGrp="1"/>
          </p:cNvSpPr>
          <p:nvPr>
            <p:ph type="body" sz="quarter" idx="12"/>
          </p:nvPr>
        </p:nvSpPr>
        <p:spPr/>
        <p:txBody>
          <a:bodyPr/>
          <a:lstStyle/>
          <a:p>
            <a:r>
              <a:rPr lang="en-US" dirty="0"/>
              <a:t>In Memory Storage</a:t>
            </a:r>
            <a:endParaRPr lang="en-GB" dirty="0"/>
          </a:p>
        </p:txBody>
      </p:sp>
      <p:sp>
        <p:nvSpPr>
          <p:cNvPr id="19" name="Text Placeholder 18"/>
          <p:cNvSpPr>
            <a:spLocks noGrp="1"/>
          </p:cNvSpPr>
          <p:nvPr>
            <p:ph type="body" sz="quarter" idx="14"/>
          </p:nvPr>
        </p:nvSpPr>
        <p:spPr/>
        <p:txBody>
          <a:bodyPr/>
          <a:lstStyle/>
          <a:p>
            <a:endParaRPr lang="en-GB"/>
          </a:p>
        </p:txBody>
      </p:sp>
    </p:spTree>
    <p:extLst>
      <p:ext uri="{BB962C8B-B14F-4D97-AF65-F5344CB8AC3E}">
        <p14:creationId xmlns:p14="http://schemas.microsoft.com/office/powerpoint/2010/main" val="1426507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 id="{0F6D1D8C-6D5C-4657-975C-A0CA6D4FFA6D}" vid="{545B6794-BB97-4622-9629-8EC822D997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75FF375FCB3A439D103250D37367CA" ma:contentTypeVersion="1" ma:contentTypeDescription="Create a new document." ma:contentTypeScope="" ma:versionID="49c5d9d369b6ea2616611cffcdf1c958">
  <xsd:schema xmlns:xsd="http://www.w3.org/2001/XMLSchema" xmlns:xs="http://www.w3.org/2001/XMLSchema" xmlns:p="http://schemas.microsoft.com/office/2006/metadata/properties" xmlns:ns3="1ce200e5-9a40-4861-969e-7eebbf1ea5a6" targetNamespace="http://schemas.microsoft.com/office/2006/metadata/properties" ma:root="true" ma:fieldsID="771a8a6f73e4e5f17cc4822fc14178a8" ns3:_="">
    <xsd:import namespace="1ce200e5-9a40-4861-969e-7eebbf1ea5a6"/>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e200e5-9a40-4861-969e-7eebbf1ea5a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1BC360-D51A-4129-8F24-BC210F4B4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e200e5-9a40-4861-969e-7eebbf1ea5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EDBB25-3817-46AE-B67A-29C6D285722E}">
  <ds:schemaRefs>
    <ds:schemaRef ds:uri="1ce200e5-9a40-4861-969e-7eebbf1ea5a6"/>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770F60F-C477-4274-8EC4-AA75A9979A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ASD_Presentation_Template_Technology-Lesson_Title_v1.0</Template>
  <TotalTime>5655</TotalTime>
  <Words>3086</Words>
  <Application>Microsoft Office PowerPoint</Application>
  <PresentationFormat>Widescreen</PresentationFormat>
  <Paragraphs>771</Paragraphs>
  <Slides>43</Slides>
  <Notes>43</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Lucida Sans Unicode</vt:lpstr>
      <vt:lpstr>Segoe UI Light</vt:lpstr>
      <vt:lpstr>Segoe UI</vt:lpstr>
      <vt:lpstr>Calibri Light</vt:lpstr>
      <vt:lpstr>Calibri</vt:lpstr>
      <vt:lpstr>Segoe Pro Semibold</vt:lpstr>
      <vt:lpstr>Lucida Console</vt:lpstr>
      <vt:lpstr>Segoe UI Semibold</vt:lpstr>
      <vt:lpstr>Arial</vt:lpstr>
      <vt:lpstr>Wingdings</vt:lpstr>
      <vt:lpstr>Segoe Pro Light</vt:lpstr>
      <vt:lpstr>Services4x3</vt:lpstr>
      <vt:lpstr>SQL 2014 In-Memory OLTP</vt:lpstr>
      <vt:lpstr>PowerPoint Presentation</vt:lpstr>
      <vt:lpstr>Agenda</vt:lpstr>
      <vt:lpstr>SQL 2014 In-Memory OLTP</vt:lpstr>
      <vt:lpstr>In-Memory OLTP Summary</vt:lpstr>
      <vt:lpstr>Myths</vt:lpstr>
      <vt:lpstr>In Memory OLTP Architecture</vt:lpstr>
      <vt:lpstr>Performance Gains</vt:lpstr>
      <vt:lpstr>SQL 2014 In-Memory OLTP </vt:lpstr>
      <vt:lpstr>Create Filegroup</vt:lpstr>
      <vt:lpstr>Create Memory Optimized Table</vt:lpstr>
      <vt:lpstr>In-Memory Row Format</vt:lpstr>
      <vt:lpstr>Memory Optimized Table Limitations</vt:lpstr>
      <vt:lpstr>Hash Indexes</vt:lpstr>
      <vt:lpstr>Hash Index Traversal</vt:lpstr>
      <vt:lpstr>SQL 2014 In-Memory OLTP </vt:lpstr>
      <vt:lpstr>Memory Optimized Table Insert</vt:lpstr>
      <vt:lpstr>Memory Optimized Table Delete</vt:lpstr>
      <vt:lpstr>Memory Optimized Table Update</vt:lpstr>
      <vt:lpstr>Garbage Collection</vt:lpstr>
      <vt:lpstr>Non Clustered (Range) Index</vt:lpstr>
      <vt:lpstr>In-Memory OLTP Structures summary</vt:lpstr>
      <vt:lpstr>Memory Issues?</vt:lpstr>
      <vt:lpstr>Memory Considerations</vt:lpstr>
      <vt:lpstr>SQL 2014 In-Memory OLTP </vt:lpstr>
      <vt:lpstr>Durability</vt:lpstr>
      <vt:lpstr>Storage</vt:lpstr>
      <vt:lpstr>Data and Delta Files</vt:lpstr>
      <vt:lpstr>Merge Operation</vt:lpstr>
      <vt:lpstr>PowerPoint Presentation</vt:lpstr>
      <vt:lpstr>SQL 2014 In-Memory OLTP </vt:lpstr>
      <vt:lpstr>Natively Compiled Procedures</vt:lpstr>
      <vt:lpstr>Data Access to Memory Optimized Tables</vt:lpstr>
      <vt:lpstr>Native Compilation Process</vt:lpstr>
      <vt:lpstr>Natively Compiled Procedures Restrictions</vt:lpstr>
      <vt:lpstr>Natively Compiled Procedures Restrictions</vt:lpstr>
      <vt:lpstr>SQL 2014 In-Memory OLTP</vt:lpstr>
      <vt:lpstr>Iterative Methodology</vt:lpstr>
      <vt:lpstr>AMR Toolset Data Collectors</vt:lpstr>
      <vt:lpstr>Table Usage Analysis</vt:lpstr>
      <vt:lpstr>Stored Procedure Usage Analysis</vt:lpstr>
      <vt:lpstr>Q&amp;A</vt:lpstr>
      <vt:lpstr>PowerPoint Presentation</vt:lpstr>
    </vt:vector>
  </TitlesOfParts>
  <Company>Microsoft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Boswell</dc:creator>
  <cp:lastModifiedBy>Amanda Ford</cp:lastModifiedBy>
  <cp:revision>100</cp:revision>
  <dcterms:created xsi:type="dcterms:W3CDTF">2014-07-09T13:54:48Z</dcterms:created>
  <dcterms:modified xsi:type="dcterms:W3CDTF">2014-10-20T14:07:49Z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4465360</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0x010100E875FF375FCB3A439D103250D37367CA</vt:lpwstr>
  </property>
  <property fmtid="{D5CDD505-2E9C-101B-9397-08002B2CF9AE}" pid="6" name="IsMyDocuments">
    <vt:bool>true</vt:bool>
  </property>
  <property fmtid="{D5CDD505-2E9C-101B-9397-08002B2CF9AE}" pid="7" name="DocVizMetadataToken">
    <vt:lpwstr>300x216x1</vt:lpwstr>
  </property>
</Properties>
</file>