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 id="2147483792" r:id="rId6"/>
  </p:sldMasterIdLst>
  <p:notesMasterIdLst>
    <p:notesMasterId r:id="rId49"/>
  </p:notesMasterIdLst>
  <p:handoutMasterIdLst>
    <p:handoutMasterId r:id="rId50"/>
  </p:handoutMasterIdLst>
  <p:sldIdLst>
    <p:sldId id="397" r:id="rId7"/>
    <p:sldId id="412" r:id="rId8"/>
    <p:sldId id="413" r:id="rId9"/>
    <p:sldId id="414" r:id="rId10"/>
    <p:sldId id="415" r:id="rId11"/>
    <p:sldId id="416" r:id="rId12"/>
    <p:sldId id="417" r:id="rId13"/>
    <p:sldId id="419" r:id="rId14"/>
    <p:sldId id="421" r:id="rId15"/>
    <p:sldId id="422" r:id="rId16"/>
    <p:sldId id="442" r:id="rId17"/>
    <p:sldId id="443" r:id="rId18"/>
    <p:sldId id="454" r:id="rId19"/>
    <p:sldId id="445" r:id="rId20"/>
    <p:sldId id="441" r:id="rId21"/>
    <p:sldId id="446" r:id="rId22"/>
    <p:sldId id="438" r:id="rId23"/>
    <p:sldId id="440" r:id="rId24"/>
    <p:sldId id="447" r:id="rId25"/>
    <p:sldId id="448" r:id="rId26"/>
    <p:sldId id="449" r:id="rId27"/>
    <p:sldId id="450" r:id="rId28"/>
    <p:sldId id="451" r:id="rId29"/>
    <p:sldId id="460" r:id="rId30"/>
    <p:sldId id="423" r:id="rId31"/>
    <p:sldId id="424" r:id="rId32"/>
    <p:sldId id="427" r:id="rId33"/>
    <p:sldId id="428" r:id="rId34"/>
    <p:sldId id="429" r:id="rId35"/>
    <p:sldId id="430" r:id="rId36"/>
    <p:sldId id="431" r:id="rId37"/>
    <p:sldId id="432" r:id="rId38"/>
    <p:sldId id="433" r:id="rId39"/>
    <p:sldId id="425" r:id="rId40"/>
    <p:sldId id="458" r:id="rId41"/>
    <p:sldId id="434" r:id="rId42"/>
    <p:sldId id="435" r:id="rId43"/>
    <p:sldId id="436" r:id="rId44"/>
    <p:sldId id="437" r:id="rId45"/>
    <p:sldId id="461" r:id="rId46"/>
    <p:sldId id="455" r:id="rId47"/>
    <p:sldId id="463" r:id="rId48"/>
  </p:sldIdLst>
  <p:sldSz cx="12192000" cy="6858000"/>
  <p:notesSz cx="6858000" cy="9144000"/>
  <p:defaultTextStyle>
    <a:defPPr>
      <a:defRPr lang="en-US"/>
    </a:defPPr>
    <a:lvl1pPr marL="0" algn="l" defTabSz="914269" rtl="0" eaLnBrk="1" latinLnBrk="0" hangingPunct="1">
      <a:defRPr sz="1799" kern="1200">
        <a:solidFill>
          <a:schemeClr val="tx1"/>
        </a:solidFill>
        <a:latin typeface="+mn-lt"/>
        <a:ea typeface="+mn-ea"/>
        <a:cs typeface="+mn-cs"/>
      </a:defRPr>
    </a:lvl1pPr>
    <a:lvl2pPr marL="457135" algn="l" defTabSz="914269" rtl="0" eaLnBrk="1" latinLnBrk="0" hangingPunct="1">
      <a:defRPr sz="1799" kern="1200">
        <a:solidFill>
          <a:schemeClr val="tx1"/>
        </a:solidFill>
        <a:latin typeface="+mn-lt"/>
        <a:ea typeface="+mn-ea"/>
        <a:cs typeface="+mn-cs"/>
      </a:defRPr>
    </a:lvl2pPr>
    <a:lvl3pPr marL="914269" algn="l" defTabSz="914269" rtl="0" eaLnBrk="1" latinLnBrk="0" hangingPunct="1">
      <a:defRPr sz="1799" kern="1200">
        <a:solidFill>
          <a:schemeClr val="tx1"/>
        </a:solidFill>
        <a:latin typeface="+mn-lt"/>
        <a:ea typeface="+mn-ea"/>
        <a:cs typeface="+mn-cs"/>
      </a:defRPr>
    </a:lvl3pPr>
    <a:lvl4pPr marL="1371404" algn="l" defTabSz="914269" rtl="0" eaLnBrk="1" latinLnBrk="0" hangingPunct="1">
      <a:defRPr sz="1799" kern="1200">
        <a:solidFill>
          <a:schemeClr val="tx1"/>
        </a:solidFill>
        <a:latin typeface="+mn-lt"/>
        <a:ea typeface="+mn-ea"/>
        <a:cs typeface="+mn-cs"/>
      </a:defRPr>
    </a:lvl4pPr>
    <a:lvl5pPr marL="1828540" algn="l" defTabSz="914269" rtl="0" eaLnBrk="1" latinLnBrk="0" hangingPunct="1">
      <a:defRPr sz="1799" kern="1200">
        <a:solidFill>
          <a:schemeClr val="tx1"/>
        </a:solidFill>
        <a:latin typeface="+mn-lt"/>
        <a:ea typeface="+mn-ea"/>
        <a:cs typeface="+mn-cs"/>
      </a:defRPr>
    </a:lvl5pPr>
    <a:lvl6pPr marL="2285675" algn="l" defTabSz="914269" rtl="0" eaLnBrk="1" latinLnBrk="0" hangingPunct="1">
      <a:defRPr sz="1799" kern="1200">
        <a:solidFill>
          <a:schemeClr val="tx1"/>
        </a:solidFill>
        <a:latin typeface="+mn-lt"/>
        <a:ea typeface="+mn-ea"/>
        <a:cs typeface="+mn-cs"/>
      </a:defRPr>
    </a:lvl6pPr>
    <a:lvl7pPr marL="2742809" algn="l" defTabSz="914269" rtl="0" eaLnBrk="1" latinLnBrk="0" hangingPunct="1">
      <a:defRPr sz="1799" kern="1200">
        <a:solidFill>
          <a:schemeClr val="tx1"/>
        </a:solidFill>
        <a:latin typeface="+mn-lt"/>
        <a:ea typeface="+mn-ea"/>
        <a:cs typeface="+mn-cs"/>
      </a:defRPr>
    </a:lvl7pPr>
    <a:lvl8pPr marL="3199944" algn="l" defTabSz="914269" rtl="0" eaLnBrk="1" latinLnBrk="0" hangingPunct="1">
      <a:defRPr sz="1799" kern="1200">
        <a:solidFill>
          <a:schemeClr val="tx1"/>
        </a:solidFill>
        <a:latin typeface="+mn-lt"/>
        <a:ea typeface="+mn-ea"/>
        <a:cs typeface="+mn-cs"/>
      </a:defRPr>
    </a:lvl8pPr>
    <a:lvl9pPr marL="3657080" algn="l" defTabSz="914269" rtl="0" eaLnBrk="1" latinLnBrk="0" hangingPunct="1">
      <a:defRPr sz="1799"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397"/>
            <p14:sldId id="412"/>
            <p14:sldId id="413"/>
            <p14:sldId id="414"/>
            <p14:sldId id="415"/>
            <p14:sldId id="416"/>
            <p14:sldId id="417"/>
            <p14:sldId id="419"/>
            <p14:sldId id="421"/>
            <p14:sldId id="422"/>
            <p14:sldId id="442"/>
            <p14:sldId id="443"/>
            <p14:sldId id="454"/>
            <p14:sldId id="445"/>
            <p14:sldId id="441"/>
            <p14:sldId id="446"/>
            <p14:sldId id="438"/>
            <p14:sldId id="440"/>
            <p14:sldId id="447"/>
            <p14:sldId id="448"/>
            <p14:sldId id="449"/>
            <p14:sldId id="450"/>
            <p14:sldId id="451"/>
            <p14:sldId id="460"/>
            <p14:sldId id="423"/>
            <p14:sldId id="424"/>
            <p14:sldId id="427"/>
            <p14:sldId id="428"/>
            <p14:sldId id="429"/>
            <p14:sldId id="430"/>
            <p14:sldId id="431"/>
            <p14:sldId id="432"/>
            <p14:sldId id="433"/>
            <p14:sldId id="425"/>
            <p14:sldId id="458"/>
            <p14:sldId id="434"/>
            <p14:sldId id="435"/>
            <p14:sldId id="436"/>
            <p14:sldId id="437"/>
            <p14:sldId id="461"/>
            <p14:sldId id="455"/>
            <p14:sldId id="463"/>
          </p14:sldIdLst>
        </p14:section>
      </p14:sectionLst>
    </p:ext>
    <p:ext uri="{EFAFB233-063F-42B5-8137-9DF3F51BA10A}">
      <p15:sldGuideLst xmlns:p15="http://schemas.microsoft.com/office/powerpoint/2012/main">
        <p15:guide id="1" orient="horz" pos="147" userDrawn="1">
          <p15:clr>
            <a:srgbClr val="A4A3A4"/>
          </p15:clr>
        </p15:guide>
        <p15:guide id="2" orient="horz" pos="4171" userDrawn="1">
          <p15:clr>
            <a:srgbClr val="A4A3A4"/>
          </p15:clr>
        </p15:guide>
        <p15:guide id="3" orient="horz" pos="2307" userDrawn="1">
          <p15:clr>
            <a:srgbClr val="A4A3A4"/>
          </p15:clr>
        </p15:guide>
        <p15:guide id="4" orient="horz" pos="3565" userDrawn="1">
          <p15:clr>
            <a:srgbClr val="A4A3A4"/>
          </p15:clr>
        </p15:guide>
        <p15:guide id="5" orient="horz" pos="3624" userDrawn="1">
          <p15:clr>
            <a:srgbClr val="A4A3A4"/>
          </p15:clr>
        </p15:guide>
        <p15:guide id="6" orient="horz" pos="912" userDrawn="1">
          <p15:clr>
            <a:srgbClr val="A4A3A4"/>
          </p15:clr>
        </p15:guide>
        <p15:guide id="7" orient="horz" pos="1057" userDrawn="1">
          <p15:clr>
            <a:srgbClr val="A4A3A4"/>
          </p15:clr>
        </p15:guide>
        <p15:guide id="8" orient="horz" pos="2375" userDrawn="1">
          <p15:clr>
            <a:srgbClr val="A4A3A4"/>
          </p15:clr>
        </p15:guide>
        <p15:guide id="9" orient="horz" pos="1114" userDrawn="1">
          <p15:clr>
            <a:srgbClr val="A4A3A4"/>
          </p15:clr>
        </p15:guide>
        <p15:guide id="10" pos="3807" userDrawn="1">
          <p15:clr>
            <a:srgbClr val="A4A3A4"/>
          </p15:clr>
        </p15:guide>
        <p15:guide id="11" pos="2558" userDrawn="1">
          <p15:clr>
            <a:srgbClr val="A4A3A4"/>
          </p15:clr>
        </p15:guide>
        <p15:guide id="12" pos="128" userDrawn="1">
          <p15:clr>
            <a:srgbClr val="A4A3A4"/>
          </p15:clr>
        </p15:guide>
        <p15:guide id="13" pos="6303" userDrawn="1">
          <p15:clr>
            <a:srgbClr val="A4A3A4"/>
          </p15:clr>
        </p15:guide>
        <p15:guide id="14" pos="1312" userDrawn="1">
          <p15:clr>
            <a:srgbClr val="A4A3A4"/>
          </p15:clr>
        </p15:guide>
        <p15:guide id="15" pos="5124" userDrawn="1">
          <p15:clr>
            <a:srgbClr val="A4A3A4"/>
          </p15:clr>
        </p15:guide>
        <p15:guide id="16" pos="1379" userDrawn="1">
          <p15:clr>
            <a:srgbClr val="A4A3A4"/>
          </p15:clr>
        </p15:guide>
        <p15:guide id="17" pos="2627" userDrawn="1">
          <p15:clr>
            <a:srgbClr val="A4A3A4"/>
          </p15:clr>
        </p15:guide>
        <p15:guide id="18" pos="3883" userDrawn="1">
          <p15:clr>
            <a:srgbClr val="A4A3A4"/>
          </p15:clr>
        </p15:guide>
        <p15:guide id="19" pos="5057" userDrawn="1">
          <p15:clr>
            <a:srgbClr val="A4A3A4"/>
          </p15:clr>
        </p15:guide>
        <p15:guide id="20" pos="6370" userDrawn="1">
          <p15:clr>
            <a:srgbClr val="A4A3A4"/>
          </p15:clr>
        </p15:guide>
        <p15:guide id="21" pos="7550" userDrawn="1">
          <p15:clr>
            <a:srgbClr val="A4A3A4"/>
          </p15:clr>
        </p15:guide>
        <p15:guide id="22" pos="32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Liu (SQL)" initials="KL(" lastIdx="1" clrIdx="0">
    <p:extLst>
      <p:ext uri="{19B8F6BF-5375-455C-9EA6-DF929625EA0E}">
        <p15:presenceInfo xmlns:p15="http://schemas.microsoft.com/office/powerpoint/2012/main" userId="S-1-5-21-2127521184-1604012920-1887927527-2814142" providerId="AD"/>
      </p:ext>
    </p:extLst>
  </p:cmAuthor>
  <p:cmAuthor id="2" name="Krista Valiante" initials="KV" lastIdx="3" clrIdx="1">
    <p:extLst>
      <p:ext uri="{19B8F6BF-5375-455C-9EA6-DF929625EA0E}">
        <p15:presenceInfo xmlns:p15="http://schemas.microsoft.com/office/powerpoint/2012/main" userId="S-1-5-21-1557410345-297731334-483988704-538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FFFFFF"/>
    <a:srgbClr val="929292"/>
    <a:srgbClr val="000000"/>
    <a:srgbClr val="F28500"/>
    <a:srgbClr val="83B800"/>
    <a:srgbClr val="4D4D4D"/>
    <a:srgbClr val="EE8200"/>
    <a:srgbClr val="00AEEF"/>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00" autoAdjust="0"/>
    <p:restoredTop sz="94439" autoAdjust="0"/>
  </p:normalViewPr>
  <p:slideViewPr>
    <p:cSldViewPr snapToGrid="0">
      <p:cViewPr varScale="1">
        <p:scale>
          <a:sx n="129" d="100"/>
          <a:sy n="129" d="100"/>
        </p:scale>
        <p:origin x="120" y="258"/>
      </p:cViewPr>
      <p:guideLst>
        <p:guide orient="horz" pos="147"/>
        <p:guide orient="horz" pos="4171"/>
        <p:guide orient="horz" pos="2307"/>
        <p:guide orient="horz" pos="3565"/>
        <p:guide orient="horz" pos="3624"/>
        <p:guide orient="horz" pos="912"/>
        <p:guide orient="horz" pos="1057"/>
        <p:guide orient="horz" pos="2375"/>
        <p:guide orient="horz" pos="1114"/>
        <p:guide pos="3807"/>
        <p:guide pos="2558"/>
        <p:guide pos="128"/>
        <p:guide pos="6303"/>
        <p:guide pos="1312"/>
        <p:guide pos="5124"/>
        <p:guide pos="1379"/>
        <p:guide pos="2627"/>
        <p:guide pos="3883"/>
        <p:guide pos="5057"/>
        <p:guide pos="6370"/>
        <p:guide pos="7550"/>
        <p:guide pos="328"/>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commentAuthors" Target="commentAuthors.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pPr>
            <a:r>
              <a:rPr lang="en-US" sz="1400"/>
              <a:t>$ per GB of PC Class Memory</a:t>
            </a:r>
          </a:p>
        </c:rich>
      </c:tx>
      <c:layout/>
      <c:overlay val="0"/>
    </c:title>
    <c:autoTitleDeleted val="0"/>
    <c:plotArea>
      <c:layout/>
      <c:lineChart>
        <c:grouping val="standard"/>
        <c:varyColors val="0"/>
        <c:ser>
          <c:idx val="0"/>
          <c:order val="0"/>
          <c:spPr>
            <a:effectLst>
              <a:glow rad="63500">
                <a:srgbClr val="C0504D">
                  <a:lumMod val="40000"/>
                  <a:lumOff val="60000"/>
                  <a:alpha val="40000"/>
                </a:srgbClr>
              </a:glow>
              <a:outerShdw blurRad="50800" dist="38100" dir="2700000" algn="tl" rotWithShape="0">
                <a:prstClr val="black">
                  <a:alpha val="40000"/>
                </a:prstClr>
              </a:outerShdw>
            </a:effectLst>
          </c:spPr>
          <c:marker>
            <c:symbol val="none"/>
          </c:marker>
          <c:cat>
            <c:numRef>
              <c:f>Sheet2!$B$3:$B$206</c:f>
              <c:numCache>
                <c:formatCode>General</c:formatCode>
                <c:ptCount val="204"/>
                <c:pt idx="0">
                  <c:v>1990</c:v>
                </c:pt>
                <c:pt idx="1">
                  <c:v>1990</c:v>
                </c:pt>
                <c:pt idx="2">
                  <c:v>1990</c:v>
                </c:pt>
                <c:pt idx="3">
                  <c:v>1990</c:v>
                </c:pt>
                <c:pt idx="4">
                  <c:v>1991</c:v>
                </c:pt>
                <c:pt idx="5">
                  <c:v>1991</c:v>
                </c:pt>
                <c:pt idx="6">
                  <c:v>1991</c:v>
                </c:pt>
                <c:pt idx="7">
                  <c:v>1991</c:v>
                </c:pt>
                <c:pt idx="8">
                  <c:v>1991</c:v>
                </c:pt>
                <c:pt idx="9">
                  <c:v>1991</c:v>
                </c:pt>
                <c:pt idx="10">
                  <c:v>1991</c:v>
                </c:pt>
                <c:pt idx="11">
                  <c:v>1991</c:v>
                </c:pt>
                <c:pt idx="12">
                  <c:v>1991</c:v>
                </c:pt>
                <c:pt idx="13">
                  <c:v>1991</c:v>
                </c:pt>
                <c:pt idx="14">
                  <c:v>1991</c:v>
                </c:pt>
                <c:pt idx="15">
                  <c:v>1991</c:v>
                </c:pt>
                <c:pt idx="16">
                  <c:v>1992</c:v>
                </c:pt>
                <c:pt idx="17">
                  <c:v>1992</c:v>
                </c:pt>
                <c:pt idx="18">
                  <c:v>1992</c:v>
                </c:pt>
                <c:pt idx="19">
                  <c:v>1992</c:v>
                </c:pt>
                <c:pt idx="20">
                  <c:v>1992</c:v>
                </c:pt>
                <c:pt idx="21">
                  <c:v>1992</c:v>
                </c:pt>
                <c:pt idx="22">
                  <c:v>1992</c:v>
                </c:pt>
                <c:pt idx="23">
                  <c:v>1992</c:v>
                </c:pt>
                <c:pt idx="24">
                  <c:v>1992</c:v>
                </c:pt>
                <c:pt idx="25">
                  <c:v>1992</c:v>
                </c:pt>
                <c:pt idx="26">
                  <c:v>1992</c:v>
                </c:pt>
                <c:pt idx="27">
                  <c:v>1992</c:v>
                </c:pt>
                <c:pt idx="28">
                  <c:v>1993</c:v>
                </c:pt>
                <c:pt idx="29">
                  <c:v>1993</c:v>
                </c:pt>
                <c:pt idx="30">
                  <c:v>1993</c:v>
                </c:pt>
                <c:pt idx="31">
                  <c:v>1993</c:v>
                </c:pt>
                <c:pt idx="32">
                  <c:v>1993</c:v>
                </c:pt>
                <c:pt idx="33">
                  <c:v>1993</c:v>
                </c:pt>
                <c:pt idx="34">
                  <c:v>1993</c:v>
                </c:pt>
                <c:pt idx="35">
                  <c:v>1993</c:v>
                </c:pt>
                <c:pt idx="36">
                  <c:v>1993</c:v>
                </c:pt>
                <c:pt idx="37">
                  <c:v>1993</c:v>
                </c:pt>
                <c:pt idx="38">
                  <c:v>1993</c:v>
                </c:pt>
                <c:pt idx="39">
                  <c:v>1993</c:v>
                </c:pt>
                <c:pt idx="40">
                  <c:v>1994</c:v>
                </c:pt>
                <c:pt idx="41">
                  <c:v>1994</c:v>
                </c:pt>
                <c:pt idx="42">
                  <c:v>1994</c:v>
                </c:pt>
                <c:pt idx="43">
                  <c:v>1994</c:v>
                </c:pt>
                <c:pt idx="44">
                  <c:v>1994</c:v>
                </c:pt>
                <c:pt idx="45">
                  <c:v>1994</c:v>
                </c:pt>
                <c:pt idx="46">
                  <c:v>1994</c:v>
                </c:pt>
                <c:pt idx="47">
                  <c:v>1994</c:v>
                </c:pt>
                <c:pt idx="48">
                  <c:v>1994</c:v>
                </c:pt>
                <c:pt idx="49">
                  <c:v>1994</c:v>
                </c:pt>
                <c:pt idx="50">
                  <c:v>1994</c:v>
                </c:pt>
                <c:pt idx="51">
                  <c:v>1994</c:v>
                </c:pt>
                <c:pt idx="52">
                  <c:v>1995</c:v>
                </c:pt>
                <c:pt idx="53">
                  <c:v>1995</c:v>
                </c:pt>
                <c:pt idx="54">
                  <c:v>1995</c:v>
                </c:pt>
                <c:pt idx="55">
                  <c:v>1995</c:v>
                </c:pt>
                <c:pt idx="56">
                  <c:v>1995</c:v>
                </c:pt>
                <c:pt idx="57">
                  <c:v>1995</c:v>
                </c:pt>
                <c:pt idx="58">
                  <c:v>1995</c:v>
                </c:pt>
                <c:pt idx="59">
                  <c:v>1995</c:v>
                </c:pt>
                <c:pt idx="60">
                  <c:v>1995</c:v>
                </c:pt>
                <c:pt idx="61">
                  <c:v>1995</c:v>
                </c:pt>
                <c:pt idx="62">
                  <c:v>1995</c:v>
                </c:pt>
                <c:pt idx="63">
                  <c:v>1995</c:v>
                </c:pt>
                <c:pt idx="64">
                  <c:v>1996</c:v>
                </c:pt>
                <c:pt idx="65">
                  <c:v>1996</c:v>
                </c:pt>
                <c:pt idx="66">
                  <c:v>1996</c:v>
                </c:pt>
                <c:pt idx="67">
                  <c:v>1996</c:v>
                </c:pt>
                <c:pt idx="68">
                  <c:v>1996</c:v>
                </c:pt>
                <c:pt idx="69">
                  <c:v>1996</c:v>
                </c:pt>
                <c:pt idx="70">
                  <c:v>1996</c:v>
                </c:pt>
                <c:pt idx="71">
                  <c:v>1996</c:v>
                </c:pt>
                <c:pt idx="72">
                  <c:v>1996</c:v>
                </c:pt>
                <c:pt idx="73">
                  <c:v>1996</c:v>
                </c:pt>
                <c:pt idx="74">
                  <c:v>1996</c:v>
                </c:pt>
                <c:pt idx="75">
                  <c:v>1996</c:v>
                </c:pt>
                <c:pt idx="76">
                  <c:v>1997</c:v>
                </c:pt>
                <c:pt idx="77">
                  <c:v>1997</c:v>
                </c:pt>
                <c:pt idx="78">
                  <c:v>1997</c:v>
                </c:pt>
                <c:pt idx="79">
                  <c:v>1997</c:v>
                </c:pt>
                <c:pt idx="80">
                  <c:v>1997</c:v>
                </c:pt>
                <c:pt idx="81">
                  <c:v>1997</c:v>
                </c:pt>
                <c:pt idx="82">
                  <c:v>1997</c:v>
                </c:pt>
                <c:pt idx="83">
                  <c:v>1997</c:v>
                </c:pt>
                <c:pt idx="84">
                  <c:v>1997</c:v>
                </c:pt>
                <c:pt idx="85">
                  <c:v>1997</c:v>
                </c:pt>
                <c:pt idx="86">
                  <c:v>1997</c:v>
                </c:pt>
                <c:pt idx="87">
                  <c:v>1997</c:v>
                </c:pt>
                <c:pt idx="88">
                  <c:v>1998</c:v>
                </c:pt>
                <c:pt idx="89">
                  <c:v>1998</c:v>
                </c:pt>
                <c:pt idx="90">
                  <c:v>1998</c:v>
                </c:pt>
                <c:pt idx="91">
                  <c:v>1998</c:v>
                </c:pt>
                <c:pt idx="92">
                  <c:v>1998</c:v>
                </c:pt>
                <c:pt idx="93">
                  <c:v>1998</c:v>
                </c:pt>
                <c:pt idx="94">
                  <c:v>1998</c:v>
                </c:pt>
                <c:pt idx="95">
                  <c:v>1998</c:v>
                </c:pt>
                <c:pt idx="96">
                  <c:v>1998</c:v>
                </c:pt>
                <c:pt idx="97">
                  <c:v>1998</c:v>
                </c:pt>
                <c:pt idx="98">
                  <c:v>1998</c:v>
                </c:pt>
                <c:pt idx="99">
                  <c:v>1998</c:v>
                </c:pt>
                <c:pt idx="100">
                  <c:v>1999</c:v>
                </c:pt>
                <c:pt idx="101">
                  <c:v>1999</c:v>
                </c:pt>
                <c:pt idx="102">
                  <c:v>1999</c:v>
                </c:pt>
                <c:pt idx="103">
                  <c:v>1999</c:v>
                </c:pt>
                <c:pt idx="104">
                  <c:v>1999</c:v>
                </c:pt>
                <c:pt idx="105">
                  <c:v>1999</c:v>
                </c:pt>
                <c:pt idx="106">
                  <c:v>1999</c:v>
                </c:pt>
                <c:pt idx="107">
                  <c:v>1999</c:v>
                </c:pt>
                <c:pt idx="108">
                  <c:v>1999</c:v>
                </c:pt>
                <c:pt idx="109">
                  <c:v>1999</c:v>
                </c:pt>
                <c:pt idx="110">
                  <c:v>2000</c:v>
                </c:pt>
                <c:pt idx="111">
                  <c:v>2000</c:v>
                </c:pt>
                <c:pt idx="112">
                  <c:v>2000</c:v>
                </c:pt>
                <c:pt idx="113">
                  <c:v>2000</c:v>
                </c:pt>
                <c:pt idx="114">
                  <c:v>2000</c:v>
                </c:pt>
                <c:pt idx="115">
                  <c:v>2000</c:v>
                </c:pt>
                <c:pt idx="116">
                  <c:v>2000</c:v>
                </c:pt>
                <c:pt idx="117">
                  <c:v>2000</c:v>
                </c:pt>
                <c:pt idx="118">
                  <c:v>2000</c:v>
                </c:pt>
                <c:pt idx="119">
                  <c:v>2000</c:v>
                </c:pt>
                <c:pt idx="120">
                  <c:v>2000</c:v>
                </c:pt>
                <c:pt idx="121">
                  <c:v>2001</c:v>
                </c:pt>
                <c:pt idx="122">
                  <c:v>2001</c:v>
                </c:pt>
                <c:pt idx="123">
                  <c:v>2001</c:v>
                </c:pt>
                <c:pt idx="124">
                  <c:v>2001</c:v>
                </c:pt>
                <c:pt idx="125">
                  <c:v>2001</c:v>
                </c:pt>
                <c:pt idx="126">
                  <c:v>2001</c:v>
                </c:pt>
                <c:pt idx="127">
                  <c:v>2001</c:v>
                </c:pt>
                <c:pt idx="128">
                  <c:v>2001</c:v>
                </c:pt>
                <c:pt idx="129">
                  <c:v>2001</c:v>
                </c:pt>
                <c:pt idx="130">
                  <c:v>2001</c:v>
                </c:pt>
                <c:pt idx="131">
                  <c:v>2001</c:v>
                </c:pt>
                <c:pt idx="132">
                  <c:v>2001</c:v>
                </c:pt>
                <c:pt idx="133">
                  <c:v>2002</c:v>
                </c:pt>
                <c:pt idx="134">
                  <c:v>2002</c:v>
                </c:pt>
                <c:pt idx="135">
                  <c:v>2002</c:v>
                </c:pt>
                <c:pt idx="136">
                  <c:v>2002</c:v>
                </c:pt>
                <c:pt idx="137">
                  <c:v>2002</c:v>
                </c:pt>
                <c:pt idx="138">
                  <c:v>2002</c:v>
                </c:pt>
                <c:pt idx="139">
                  <c:v>2002</c:v>
                </c:pt>
                <c:pt idx="140">
                  <c:v>2002</c:v>
                </c:pt>
                <c:pt idx="141">
                  <c:v>2002</c:v>
                </c:pt>
                <c:pt idx="142">
                  <c:v>2002</c:v>
                </c:pt>
                <c:pt idx="143">
                  <c:v>2002</c:v>
                </c:pt>
                <c:pt idx="144">
                  <c:v>2003</c:v>
                </c:pt>
                <c:pt idx="145">
                  <c:v>2003</c:v>
                </c:pt>
                <c:pt idx="146">
                  <c:v>2003</c:v>
                </c:pt>
                <c:pt idx="147">
                  <c:v>2003</c:v>
                </c:pt>
                <c:pt idx="148">
                  <c:v>2004</c:v>
                </c:pt>
                <c:pt idx="149">
                  <c:v>2004</c:v>
                </c:pt>
                <c:pt idx="150">
                  <c:v>2004</c:v>
                </c:pt>
                <c:pt idx="151">
                  <c:v>2004</c:v>
                </c:pt>
                <c:pt idx="152">
                  <c:v>2004</c:v>
                </c:pt>
                <c:pt idx="153">
                  <c:v>2004</c:v>
                </c:pt>
                <c:pt idx="154">
                  <c:v>2004</c:v>
                </c:pt>
                <c:pt idx="155">
                  <c:v>2004</c:v>
                </c:pt>
                <c:pt idx="156">
                  <c:v>2004</c:v>
                </c:pt>
                <c:pt idx="157">
                  <c:v>2004</c:v>
                </c:pt>
                <c:pt idx="158">
                  <c:v>2005</c:v>
                </c:pt>
                <c:pt idx="159">
                  <c:v>2005</c:v>
                </c:pt>
                <c:pt idx="160">
                  <c:v>2005</c:v>
                </c:pt>
                <c:pt idx="161">
                  <c:v>2006</c:v>
                </c:pt>
                <c:pt idx="162">
                  <c:v>2006</c:v>
                </c:pt>
                <c:pt idx="163">
                  <c:v>2006</c:v>
                </c:pt>
                <c:pt idx="164">
                  <c:v>2006</c:v>
                </c:pt>
                <c:pt idx="165">
                  <c:v>2007</c:v>
                </c:pt>
                <c:pt idx="166">
                  <c:v>2007</c:v>
                </c:pt>
                <c:pt idx="167">
                  <c:v>2007</c:v>
                </c:pt>
                <c:pt idx="168">
                  <c:v>2007</c:v>
                </c:pt>
                <c:pt idx="169">
                  <c:v>2007</c:v>
                </c:pt>
                <c:pt idx="170">
                  <c:v>2007</c:v>
                </c:pt>
                <c:pt idx="171">
                  <c:v>2007</c:v>
                </c:pt>
                <c:pt idx="172">
                  <c:v>2007</c:v>
                </c:pt>
                <c:pt idx="173">
                  <c:v>2007</c:v>
                </c:pt>
                <c:pt idx="174">
                  <c:v>2008</c:v>
                </c:pt>
                <c:pt idx="175">
                  <c:v>2008</c:v>
                </c:pt>
                <c:pt idx="176">
                  <c:v>2008</c:v>
                </c:pt>
                <c:pt idx="177">
                  <c:v>2008</c:v>
                </c:pt>
                <c:pt idx="178">
                  <c:v>2008</c:v>
                </c:pt>
                <c:pt idx="179">
                  <c:v>2008</c:v>
                </c:pt>
                <c:pt idx="180">
                  <c:v>2008</c:v>
                </c:pt>
                <c:pt idx="181">
                  <c:v>2008</c:v>
                </c:pt>
                <c:pt idx="182">
                  <c:v>2009</c:v>
                </c:pt>
                <c:pt idx="183">
                  <c:v>2009</c:v>
                </c:pt>
                <c:pt idx="184">
                  <c:v>2009</c:v>
                </c:pt>
                <c:pt idx="185">
                  <c:v>2009</c:v>
                </c:pt>
                <c:pt idx="186">
                  <c:v>2009</c:v>
                </c:pt>
                <c:pt idx="187">
                  <c:v>2009</c:v>
                </c:pt>
                <c:pt idx="188">
                  <c:v>2009</c:v>
                </c:pt>
                <c:pt idx="189">
                  <c:v>2009</c:v>
                </c:pt>
                <c:pt idx="190">
                  <c:v>2009</c:v>
                </c:pt>
                <c:pt idx="191">
                  <c:v>2010</c:v>
                </c:pt>
                <c:pt idx="192">
                  <c:v>2010</c:v>
                </c:pt>
                <c:pt idx="193">
                  <c:v>2010</c:v>
                </c:pt>
                <c:pt idx="194">
                  <c:v>2010</c:v>
                </c:pt>
                <c:pt idx="195">
                  <c:v>2010</c:v>
                </c:pt>
                <c:pt idx="196">
                  <c:v>2010</c:v>
                </c:pt>
                <c:pt idx="197">
                  <c:v>2010</c:v>
                </c:pt>
                <c:pt idx="198">
                  <c:v>2010</c:v>
                </c:pt>
                <c:pt idx="199">
                  <c:v>2011</c:v>
                </c:pt>
                <c:pt idx="200">
                  <c:v>2011</c:v>
                </c:pt>
                <c:pt idx="201">
                  <c:v>2011</c:v>
                </c:pt>
                <c:pt idx="202">
                  <c:v>2011</c:v>
                </c:pt>
                <c:pt idx="203">
                  <c:v>2011</c:v>
                </c:pt>
              </c:numCache>
            </c:numRef>
          </c:cat>
          <c:val>
            <c:numRef>
              <c:f>Sheet2!$F$3:$F$206</c:f>
              <c:numCache>
                <c:formatCode>General</c:formatCode>
                <c:ptCount val="204"/>
                <c:pt idx="0">
                  <c:v>108928</c:v>
                </c:pt>
                <c:pt idx="1">
                  <c:v>100608</c:v>
                </c:pt>
                <c:pt idx="2">
                  <c:v>100608</c:v>
                </c:pt>
                <c:pt idx="3">
                  <c:v>91648</c:v>
                </c:pt>
                <c:pt idx="4">
                  <c:v>84736</c:v>
                </c:pt>
                <c:pt idx="5">
                  <c:v>83072</c:v>
                </c:pt>
                <c:pt idx="6">
                  <c:v>73216</c:v>
                </c:pt>
                <c:pt idx="7">
                  <c:v>60416</c:v>
                </c:pt>
                <c:pt idx="8">
                  <c:v>52224</c:v>
                </c:pt>
                <c:pt idx="9">
                  <c:v>46592</c:v>
                </c:pt>
                <c:pt idx="10">
                  <c:v>45568</c:v>
                </c:pt>
                <c:pt idx="11">
                  <c:v>45568</c:v>
                </c:pt>
                <c:pt idx="12">
                  <c:v>46080</c:v>
                </c:pt>
                <c:pt idx="13">
                  <c:v>46080</c:v>
                </c:pt>
                <c:pt idx="14">
                  <c:v>46080</c:v>
                </c:pt>
                <c:pt idx="15">
                  <c:v>44800</c:v>
                </c:pt>
                <c:pt idx="16">
                  <c:v>44800</c:v>
                </c:pt>
                <c:pt idx="17">
                  <c:v>42240</c:v>
                </c:pt>
                <c:pt idx="18">
                  <c:v>47360</c:v>
                </c:pt>
                <c:pt idx="19">
                  <c:v>46080</c:v>
                </c:pt>
                <c:pt idx="20">
                  <c:v>40704</c:v>
                </c:pt>
                <c:pt idx="21">
                  <c:v>40704</c:v>
                </c:pt>
                <c:pt idx="22">
                  <c:v>37120</c:v>
                </c:pt>
                <c:pt idx="23">
                  <c:v>37120</c:v>
                </c:pt>
                <c:pt idx="24">
                  <c:v>37120</c:v>
                </c:pt>
                <c:pt idx="25">
                  <c:v>35584</c:v>
                </c:pt>
                <c:pt idx="26">
                  <c:v>30720</c:v>
                </c:pt>
                <c:pt idx="27">
                  <c:v>33280</c:v>
                </c:pt>
                <c:pt idx="28">
                  <c:v>34304</c:v>
                </c:pt>
                <c:pt idx="29">
                  <c:v>31744</c:v>
                </c:pt>
                <c:pt idx="30">
                  <c:v>28160</c:v>
                </c:pt>
                <c:pt idx="31">
                  <c:v>26880</c:v>
                </c:pt>
                <c:pt idx="32">
                  <c:v>26880</c:v>
                </c:pt>
                <c:pt idx="33">
                  <c:v>26880</c:v>
                </c:pt>
                <c:pt idx="34">
                  <c:v>33856</c:v>
                </c:pt>
                <c:pt idx="35">
                  <c:v>28160</c:v>
                </c:pt>
                <c:pt idx="36">
                  <c:v>28160</c:v>
                </c:pt>
                <c:pt idx="37">
                  <c:v>28160</c:v>
                </c:pt>
                <c:pt idx="38">
                  <c:v>28160</c:v>
                </c:pt>
                <c:pt idx="39">
                  <c:v>30720</c:v>
                </c:pt>
                <c:pt idx="40">
                  <c:v>30720</c:v>
                </c:pt>
                <c:pt idx="41">
                  <c:v>30720</c:v>
                </c:pt>
                <c:pt idx="42">
                  <c:v>30720</c:v>
                </c:pt>
                <c:pt idx="43">
                  <c:v>36864</c:v>
                </c:pt>
                <c:pt idx="44">
                  <c:v>40704</c:v>
                </c:pt>
                <c:pt idx="45">
                  <c:v>36608</c:v>
                </c:pt>
                <c:pt idx="46">
                  <c:v>36608</c:v>
                </c:pt>
                <c:pt idx="47">
                  <c:v>36608</c:v>
                </c:pt>
                <c:pt idx="48">
                  <c:v>36864</c:v>
                </c:pt>
                <c:pt idx="49">
                  <c:v>38144</c:v>
                </c:pt>
                <c:pt idx="50">
                  <c:v>38144</c:v>
                </c:pt>
                <c:pt idx="51">
                  <c:v>38144</c:v>
                </c:pt>
                <c:pt idx="52">
                  <c:v>39424</c:v>
                </c:pt>
                <c:pt idx="53">
                  <c:v>37888</c:v>
                </c:pt>
                <c:pt idx="54">
                  <c:v>34816</c:v>
                </c:pt>
                <c:pt idx="55">
                  <c:v>34304</c:v>
                </c:pt>
                <c:pt idx="56">
                  <c:v>33024</c:v>
                </c:pt>
                <c:pt idx="57">
                  <c:v>33024</c:v>
                </c:pt>
                <c:pt idx="58">
                  <c:v>33024</c:v>
                </c:pt>
                <c:pt idx="59">
                  <c:v>32768</c:v>
                </c:pt>
                <c:pt idx="60">
                  <c:v>32768</c:v>
                </c:pt>
                <c:pt idx="61">
                  <c:v>31936</c:v>
                </c:pt>
                <c:pt idx="62">
                  <c:v>31936</c:v>
                </c:pt>
                <c:pt idx="63">
                  <c:v>31872</c:v>
                </c:pt>
                <c:pt idx="64">
                  <c:v>31936</c:v>
                </c:pt>
                <c:pt idx="65">
                  <c:v>31296</c:v>
                </c:pt>
                <c:pt idx="66">
                  <c:v>33856</c:v>
                </c:pt>
                <c:pt idx="67">
                  <c:v>33856</c:v>
                </c:pt>
                <c:pt idx="68">
                  <c:v>31616</c:v>
                </c:pt>
                <c:pt idx="69">
                  <c:v>31616</c:v>
                </c:pt>
                <c:pt idx="70">
                  <c:v>30592</c:v>
                </c:pt>
                <c:pt idx="71">
                  <c:v>29440</c:v>
                </c:pt>
                <c:pt idx="72">
                  <c:v>26752</c:v>
                </c:pt>
                <c:pt idx="73">
                  <c:v>25280</c:v>
                </c:pt>
                <c:pt idx="74">
                  <c:v>17600</c:v>
                </c:pt>
                <c:pt idx="75">
                  <c:v>15232</c:v>
                </c:pt>
                <c:pt idx="76">
                  <c:v>11520</c:v>
                </c:pt>
                <c:pt idx="77">
                  <c:v>9280</c:v>
                </c:pt>
                <c:pt idx="78">
                  <c:v>8640</c:v>
                </c:pt>
                <c:pt idx="79">
                  <c:v>8192</c:v>
                </c:pt>
                <c:pt idx="80">
                  <c:v>5376</c:v>
                </c:pt>
                <c:pt idx="81">
                  <c:v>5376</c:v>
                </c:pt>
                <c:pt idx="82">
                  <c:v>4736</c:v>
                </c:pt>
                <c:pt idx="83">
                  <c:v>3712</c:v>
                </c:pt>
                <c:pt idx="84">
                  <c:v>3072</c:v>
                </c:pt>
                <c:pt idx="85">
                  <c:v>3072</c:v>
                </c:pt>
                <c:pt idx="86">
                  <c:v>3072</c:v>
                </c:pt>
                <c:pt idx="87">
                  <c:v>3776</c:v>
                </c:pt>
                <c:pt idx="88">
                  <c:v>4096</c:v>
                </c:pt>
                <c:pt idx="89">
                  <c:v>4224</c:v>
                </c:pt>
                <c:pt idx="90">
                  <c:v>3712</c:v>
                </c:pt>
                <c:pt idx="91">
                  <c:v>3488</c:v>
                </c:pt>
                <c:pt idx="92">
                  <c:v>3328</c:v>
                </c:pt>
                <c:pt idx="93">
                  <c:v>2208</c:v>
                </c:pt>
                <c:pt idx="94">
                  <c:v>2208</c:v>
                </c:pt>
                <c:pt idx="95">
                  <c:v>928</c:v>
                </c:pt>
                <c:pt idx="96">
                  <c:v>992</c:v>
                </c:pt>
                <c:pt idx="97">
                  <c:v>1248</c:v>
                </c:pt>
                <c:pt idx="98">
                  <c:v>1216</c:v>
                </c:pt>
                <c:pt idx="99">
                  <c:v>992</c:v>
                </c:pt>
                <c:pt idx="100">
                  <c:v>1056</c:v>
                </c:pt>
                <c:pt idx="101">
                  <c:v>992</c:v>
                </c:pt>
                <c:pt idx="102">
                  <c:v>1184</c:v>
                </c:pt>
                <c:pt idx="103">
                  <c:v>864</c:v>
                </c:pt>
                <c:pt idx="104">
                  <c:v>864</c:v>
                </c:pt>
                <c:pt idx="105">
                  <c:v>1472</c:v>
                </c:pt>
                <c:pt idx="106">
                  <c:v>864</c:v>
                </c:pt>
                <c:pt idx="107">
                  <c:v>1279.8399999999999</c:v>
                </c:pt>
                <c:pt idx="108">
                  <c:v>1279.8399999999999</c:v>
                </c:pt>
                <c:pt idx="109">
                  <c:v>879.84</c:v>
                </c:pt>
                <c:pt idx="110">
                  <c:v>799.92</c:v>
                </c:pt>
                <c:pt idx="111">
                  <c:v>889.12</c:v>
                </c:pt>
                <c:pt idx="112">
                  <c:v>1063.8399999999999</c:v>
                </c:pt>
                <c:pt idx="113">
                  <c:v>1367.92</c:v>
                </c:pt>
                <c:pt idx="114">
                  <c:v>2404.7199999999998</c:v>
                </c:pt>
                <c:pt idx="115">
                  <c:v>1598.24</c:v>
                </c:pt>
                <c:pt idx="116">
                  <c:v>1511.84</c:v>
                </c:pt>
                <c:pt idx="117">
                  <c:v>1104</c:v>
                </c:pt>
                <c:pt idx="118">
                  <c:v>863.84</c:v>
                </c:pt>
                <c:pt idx="119">
                  <c:v>712</c:v>
                </c:pt>
                <c:pt idx="120">
                  <c:v>921.44</c:v>
                </c:pt>
                <c:pt idx="121">
                  <c:v>792</c:v>
                </c:pt>
                <c:pt idx="122">
                  <c:v>863.84</c:v>
                </c:pt>
                <c:pt idx="123">
                  <c:v>1094.24</c:v>
                </c:pt>
                <c:pt idx="124">
                  <c:v>1151.8399999999999</c:v>
                </c:pt>
                <c:pt idx="125">
                  <c:v>1151.8399999999999</c:v>
                </c:pt>
                <c:pt idx="126">
                  <c:v>921.44</c:v>
                </c:pt>
                <c:pt idx="127">
                  <c:v>763.04</c:v>
                </c:pt>
                <c:pt idx="128">
                  <c:v>475.12</c:v>
                </c:pt>
                <c:pt idx="129">
                  <c:v>475.12</c:v>
                </c:pt>
                <c:pt idx="130">
                  <c:v>392</c:v>
                </c:pt>
                <c:pt idx="131">
                  <c:v>395.92</c:v>
                </c:pt>
                <c:pt idx="132">
                  <c:v>312</c:v>
                </c:pt>
                <c:pt idx="133">
                  <c:v>359.96</c:v>
                </c:pt>
                <c:pt idx="134">
                  <c:v>276</c:v>
                </c:pt>
                <c:pt idx="135">
                  <c:v>196</c:v>
                </c:pt>
                <c:pt idx="136">
                  <c:v>196</c:v>
                </c:pt>
                <c:pt idx="137">
                  <c:v>172.72</c:v>
                </c:pt>
                <c:pt idx="138">
                  <c:v>151.12</c:v>
                </c:pt>
                <c:pt idx="139">
                  <c:v>136.76</c:v>
                </c:pt>
                <c:pt idx="140">
                  <c:v>212.36</c:v>
                </c:pt>
                <c:pt idx="141">
                  <c:v>198</c:v>
                </c:pt>
                <c:pt idx="142">
                  <c:v>198</c:v>
                </c:pt>
                <c:pt idx="143">
                  <c:v>338.32</c:v>
                </c:pt>
                <c:pt idx="144">
                  <c:v>197.96</c:v>
                </c:pt>
                <c:pt idx="145">
                  <c:v>197.96</c:v>
                </c:pt>
                <c:pt idx="146">
                  <c:v>180</c:v>
                </c:pt>
                <c:pt idx="147">
                  <c:v>78</c:v>
                </c:pt>
                <c:pt idx="148">
                  <c:v>131.97999999999999</c:v>
                </c:pt>
                <c:pt idx="149">
                  <c:v>145.97999999999999</c:v>
                </c:pt>
                <c:pt idx="150">
                  <c:v>151.97999999999999</c:v>
                </c:pt>
                <c:pt idx="151">
                  <c:v>163.98</c:v>
                </c:pt>
                <c:pt idx="152">
                  <c:v>169.98</c:v>
                </c:pt>
                <c:pt idx="153">
                  <c:v>178</c:v>
                </c:pt>
                <c:pt idx="154">
                  <c:v>152</c:v>
                </c:pt>
                <c:pt idx="155">
                  <c:v>150</c:v>
                </c:pt>
                <c:pt idx="156">
                  <c:v>160</c:v>
                </c:pt>
                <c:pt idx="157">
                  <c:v>208</c:v>
                </c:pt>
                <c:pt idx="158">
                  <c:v>180</c:v>
                </c:pt>
                <c:pt idx="159">
                  <c:v>189</c:v>
                </c:pt>
                <c:pt idx="160">
                  <c:v>153</c:v>
                </c:pt>
                <c:pt idx="161">
                  <c:v>119</c:v>
                </c:pt>
                <c:pt idx="162">
                  <c:v>189</c:v>
                </c:pt>
                <c:pt idx="163">
                  <c:v>114.905</c:v>
                </c:pt>
                <c:pt idx="164">
                  <c:v>74.495000000000005</c:v>
                </c:pt>
                <c:pt idx="165">
                  <c:v>83.99</c:v>
                </c:pt>
                <c:pt idx="166">
                  <c:v>74.995000000000005</c:v>
                </c:pt>
                <c:pt idx="167">
                  <c:v>89.99</c:v>
                </c:pt>
                <c:pt idx="168">
                  <c:v>99.995000000000005</c:v>
                </c:pt>
                <c:pt idx="169">
                  <c:v>93.98</c:v>
                </c:pt>
                <c:pt idx="170">
                  <c:v>83.98</c:v>
                </c:pt>
                <c:pt idx="171">
                  <c:v>79.98</c:v>
                </c:pt>
                <c:pt idx="172">
                  <c:v>67.489999999999995</c:v>
                </c:pt>
                <c:pt idx="173">
                  <c:v>47.494999999999997</c:v>
                </c:pt>
                <c:pt idx="174">
                  <c:v>39.49</c:v>
                </c:pt>
                <c:pt idx="175">
                  <c:v>35.99</c:v>
                </c:pt>
                <c:pt idx="176">
                  <c:v>32.99</c:v>
                </c:pt>
                <c:pt idx="177">
                  <c:v>24.99</c:v>
                </c:pt>
                <c:pt idx="178">
                  <c:v>24.975000000000001</c:v>
                </c:pt>
                <c:pt idx="179">
                  <c:v>23.747499999999999</c:v>
                </c:pt>
                <c:pt idx="180">
                  <c:v>22.495000000000001</c:v>
                </c:pt>
                <c:pt idx="181">
                  <c:v>22.495000000000001</c:v>
                </c:pt>
                <c:pt idx="182">
                  <c:v>21.245000000000001</c:v>
                </c:pt>
                <c:pt idx="183">
                  <c:v>17.995000000000001</c:v>
                </c:pt>
                <c:pt idx="184">
                  <c:v>14.994999999999999</c:v>
                </c:pt>
                <c:pt idx="185">
                  <c:v>11.2475</c:v>
                </c:pt>
                <c:pt idx="186">
                  <c:v>9.9975000000000005</c:v>
                </c:pt>
                <c:pt idx="187">
                  <c:v>9.9975000000000005</c:v>
                </c:pt>
                <c:pt idx="188">
                  <c:v>10.994999999999999</c:v>
                </c:pt>
                <c:pt idx="189">
                  <c:v>10.7475</c:v>
                </c:pt>
                <c:pt idx="190">
                  <c:v>11.7475</c:v>
                </c:pt>
                <c:pt idx="191">
                  <c:v>11.2475</c:v>
                </c:pt>
                <c:pt idx="192">
                  <c:v>12.9975</c:v>
                </c:pt>
                <c:pt idx="193">
                  <c:v>18.747499999999999</c:v>
                </c:pt>
                <c:pt idx="194">
                  <c:v>20.995000000000001</c:v>
                </c:pt>
                <c:pt idx="195">
                  <c:v>19.497499999999999</c:v>
                </c:pt>
                <c:pt idx="196">
                  <c:v>20.695</c:v>
                </c:pt>
                <c:pt idx="197">
                  <c:v>19.995000000000001</c:v>
                </c:pt>
                <c:pt idx="198">
                  <c:v>24.745000000000001</c:v>
                </c:pt>
                <c:pt idx="199">
                  <c:v>21.495000000000001</c:v>
                </c:pt>
                <c:pt idx="200">
                  <c:v>22.497499999999999</c:v>
                </c:pt>
                <c:pt idx="201">
                  <c:v>17.497499999999999</c:v>
                </c:pt>
                <c:pt idx="202">
                  <c:v>14.9975</c:v>
                </c:pt>
                <c:pt idx="203">
                  <c:v>12.498749999999999</c:v>
                </c:pt>
              </c:numCache>
            </c:numRef>
          </c:val>
          <c:smooth val="1"/>
        </c:ser>
        <c:dLbls>
          <c:showLegendKey val="0"/>
          <c:showVal val="0"/>
          <c:showCatName val="0"/>
          <c:showSerName val="0"/>
          <c:showPercent val="0"/>
          <c:showBubbleSize val="0"/>
        </c:dLbls>
        <c:smooth val="0"/>
        <c:axId val="294678472"/>
        <c:axId val="294680040"/>
      </c:lineChart>
      <c:catAx>
        <c:axId val="294678472"/>
        <c:scaling>
          <c:orientation val="minMax"/>
        </c:scaling>
        <c:delete val="0"/>
        <c:axPos val="b"/>
        <c:numFmt formatCode="General" sourceLinked="1"/>
        <c:majorTickMark val="none"/>
        <c:minorTickMark val="none"/>
        <c:tickLblPos val="nextTo"/>
        <c:spPr>
          <a:solidFill>
            <a:srgbClr val="0F3F76"/>
          </a:solidFill>
        </c:spPr>
        <c:txPr>
          <a:bodyPr rot="-5400000" vert="horz"/>
          <a:lstStyle/>
          <a:p>
            <a:pPr>
              <a:defRPr>
                <a:solidFill>
                  <a:schemeClr val="bg1"/>
                </a:solidFill>
              </a:defRPr>
            </a:pPr>
            <a:endParaRPr lang="en-US"/>
          </a:p>
        </c:txPr>
        <c:crossAx val="294680040"/>
        <c:crosses val="autoZero"/>
        <c:auto val="1"/>
        <c:lblAlgn val="ctr"/>
        <c:lblOffset val="100"/>
        <c:tickLblSkip val="10"/>
        <c:tickMarkSkip val="10"/>
        <c:noMultiLvlLbl val="0"/>
      </c:catAx>
      <c:valAx>
        <c:axId val="294680040"/>
        <c:scaling>
          <c:logBase val="10"/>
          <c:orientation val="minMax"/>
          <c:min val="1"/>
        </c:scaling>
        <c:delete val="0"/>
        <c:axPos val="l"/>
        <c:majorGridlines/>
        <c:title>
          <c:tx>
            <c:rich>
              <a:bodyPr/>
              <a:lstStyle/>
              <a:p>
                <a:pPr>
                  <a:defRPr sz="1100"/>
                </a:pPr>
                <a:r>
                  <a:rPr lang="en-US" sz="1100"/>
                  <a:t>US$/GB</a:t>
                </a:r>
              </a:p>
            </c:rich>
          </c:tx>
          <c:layout/>
          <c:overlay val="0"/>
        </c:title>
        <c:numFmt formatCode="General" sourceLinked="1"/>
        <c:majorTickMark val="out"/>
        <c:minorTickMark val="none"/>
        <c:tickLblPos val="nextTo"/>
        <c:crossAx val="294678472"/>
        <c:crosses val="autoZero"/>
        <c:crossBetween val="between"/>
      </c:valAx>
      <c:spPr>
        <a:gradFill rotWithShape="1">
          <a:gsLst>
            <a:gs pos="0">
              <a:srgbClr val="FFEFD1"/>
            </a:gs>
            <a:gs pos="64999">
              <a:srgbClr val="F0EBD5"/>
            </a:gs>
            <a:gs pos="100000">
              <a:srgbClr val="D1C39F"/>
            </a:gs>
          </a:gsLst>
          <a:lin ang="16200000" scaled="0"/>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c:spPr>
    </c:plotArea>
    <c:plotVisOnly val="1"/>
    <c:dispBlanksAs val="gap"/>
    <c:showDLblsOverMax val="0"/>
  </c:chart>
  <c:spPr>
    <a:solidFill>
      <a:srgbClr val="0F3F76"/>
    </a:solidFill>
  </c:spPr>
  <c:txPr>
    <a:bodyPr/>
    <a:lstStyle/>
    <a:p>
      <a:pPr>
        <a:defRPr baseline="0">
          <a:solidFill>
            <a:schemeClr val="bg1"/>
          </a:solidFill>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Factor X Gains for Applications</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9923213086736252"/>
          <c:y val="0.10501997943998737"/>
          <c:w val="0.75800631752426295"/>
          <c:h val="0.75938379567558534"/>
        </c:manualLayout>
      </c:layout>
      <c:barChart>
        <c:barDir val="bar"/>
        <c:grouping val="clustered"/>
        <c:varyColors val="0"/>
        <c:ser>
          <c:idx val="0"/>
          <c:order val="0"/>
          <c:tx>
            <c:strRef>
              <c:f>Sheet1!$B$1</c:f>
              <c:strCache>
                <c:ptCount val="1"/>
                <c:pt idx="0">
                  <c:v>X factor Gains</c:v>
                </c:pt>
              </c:strCache>
            </c:strRef>
          </c:tx>
          <c:spPr>
            <a:solidFill>
              <a:schemeClr val="accent6"/>
            </a:solidFill>
            <a:ln w="9525" cap="flat" cmpd="sng" algn="ctr">
              <a:solidFill>
                <a:schemeClr val="lt1">
                  <a:alpha val="50000"/>
                </a:schemeClr>
              </a:solidFill>
              <a:round/>
            </a:ln>
            <a:effectLst/>
          </c:spPr>
          <c:invertIfNegative val="0"/>
          <c:dLbls>
            <c:dLbl>
              <c:idx val="3"/>
              <c:layout/>
              <c:tx>
                <c:rich>
                  <a:bodyPr/>
                  <a:lstStyle/>
                  <a:p>
                    <a:r>
                      <a:rPr lang="en-US" smtClean="0"/>
                      <a:t>25</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Sheet1!$A$2:$A$5</c:f>
              <c:strCache>
                <c:ptCount val="4"/>
                <c:pt idx="0">
                  <c:v>Workload Derived from TPC-C</c:v>
                </c:pt>
                <c:pt idx="1">
                  <c:v>Legacy App</c:v>
                </c:pt>
                <c:pt idx="2">
                  <c:v>Ingest/Read heavy</c:v>
                </c:pt>
                <c:pt idx="3">
                  <c:v>Best Fit</c:v>
                </c:pt>
              </c:strCache>
            </c:strRef>
          </c:cat>
          <c:val>
            <c:numRef>
              <c:f>Sheet1!$B$2:$B$5</c:f>
              <c:numCache>
                <c:formatCode>General</c:formatCode>
                <c:ptCount val="4"/>
                <c:pt idx="0">
                  <c:v>2</c:v>
                </c:pt>
                <c:pt idx="1">
                  <c:v>5</c:v>
                </c:pt>
                <c:pt idx="2">
                  <c:v>10</c:v>
                </c:pt>
                <c:pt idx="3">
                  <c:v>25</c:v>
                </c:pt>
              </c:numCache>
            </c:numRef>
          </c:val>
        </c:ser>
        <c:dLbls>
          <c:dLblPos val="inEnd"/>
          <c:showLegendKey val="0"/>
          <c:showVal val="1"/>
          <c:showCatName val="0"/>
          <c:showSerName val="0"/>
          <c:showPercent val="0"/>
          <c:showBubbleSize val="0"/>
        </c:dLbls>
        <c:gapWidth val="65"/>
        <c:axId val="382515032"/>
        <c:axId val="382511896"/>
      </c:barChart>
      <c:catAx>
        <c:axId val="38251503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0" i="0" u="none" strike="noStrike" kern="1200" cap="all" baseline="0">
                <a:solidFill>
                  <a:schemeClr val="dk1">
                    <a:lumMod val="75000"/>
                    <a:lumOff val="25000"/>
                  </a:schemeClr>
                </a:solidFill>
                <a:latin typeface="+mn-lt"/>
                <a:ea typeface="+mn-ea"/>
                <a:cs typeface="+mn-cs"/>
              </a:defRPr>
            </a:pPr>
            <a:endParaRPr lang="en-US"/>
          </a:p>
        </c:txPr>
        <c:crossAx val="382511896"/>
        <c:crosses val="autoZero"/>
        <c:auto val="1"/>
        <c:lblAlgn val="ctr"/>
        <c:lblOffset val="100"/>
        <c:noMultiLvlLbl val="0"/>
      </c:catAx>
      <c:valAx>
        <c:axId val="382511896"/>
        <c:scaling>
          <c:orientation val="minMax"/>
          <c:max val="30"/>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n-US"/>
          </a:p>
        </c:txPr>
        <c:crossAx val="382515032"/>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3/27/2014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3/27/2014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269"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59" indent="-105818" algn="l" defTabSz="914269"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36" indent="-115078" algn="l" defTabSz="914269"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797" indent="-146823" algn="l" defTabSz="914269"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069" indent="-115078" algn="l" defTabSz="914269"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675" algn="l" defTabSz="914269" rtl="0" eaLnBrk="1" latinLnBrk="0" hangingPunct="1">
      <a:defRPr sz="1200" kern="1200">
        <a:solidFill>
          <a:schemeClr val="tx1"/>
        </a:solidFill>
        <a:latin typeface="+mn-lt"/>
        <a:ea typeface="+mn-ea"/>
        <a:cs typeface="+mn-cs"/>
      </a:defRPr>
    </a:lvl6pPr>
    <a:lvl7pPr marL="2742809" algn="l" defTabSz="914269" rtl="0" eaLnBrk="1" latinLnBrk="0" hangingPunct="1">
      <a:defRPr sz="1200" kern="1200">
        <a:solidFill>
          <a:schemeClr val="tx1"/>
        </a:solidFill>
        <a:latin typeface="+mn-lt"/>
        <a:ea typeface="+mn-ea"/>
        <a:cs typeface="+mn-cs"/>
      </a:defRPr>
    </a:lvl7pPr>
    <a:lvl8pPr marL="3199944" algn="l" defTabSz="914269" rtl="0" eaLnBrk="1" latinLnBrk="0" hangingPunct="1">
      <a:defRPr sz="1200" kern="1200">
        <a:solidFill>
          <a:schemeClr val="tx1"/>
        </a:solidFill>
        <a:latin typeface="+mn-lt"/>
        <a:ea typeface="+mn-ea"/>
        <a:cs typeface="+mn-cs"/>
      </a:defRPr>
    </a:lvl8pPr>
    <a:lvl9pPr marL="3657080" algn="l" defTabSz="91426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Teams</a:t>
            </a:r>
            <a:r>
              <a:rPr lang="en-US" baseline="0" dirty="0" smtClean="0"/>
              <a:t> have a lot of latitude and options in their decks and discussion with customers. This event is about getting the feedback and building customer readiness.  That said, there are a few items that ALL teams need to keep in mind:</a:t>
            </a:r>
          </a:p>
          <a:p>
            <a:endParaRPr lang="en-US" baseline="0" dirty="0" smtClean="0"/>
          </a:p>
          <a:p>
            <a:pPr marL="223959" indent="-223959">
              <a:buAutoNum type="arabicParenR"/>
            </a:pPr>
            <a:r>
              <a:rPr lang="en-US" baseline="0" dirty="0" smtClean="0"/>
              <a:t>DO NOT USE THE TERM “WINDOWS BLUE”, “BLUE’ OR ANY OTHER CODE NAME</a:t>
            </a:r>
          </a:p>
          <a:p>
            <a:pPr marL="223959" indent="-223959">
              <a:buAutoNum type="arabicParenR"/>
            </a:pPr>
            <a:r>
              <a:rPr lang="en-US" baseline="0" dirty="0" smtClean="0"/>
              <a:t>DO NOT MENTION ANY TIMELINES FOR RELEASE!</a:t>
            </a:r>
          </a:p>
          <a:p>
            <a:pPr marL="223959" indent="-223959">
              <a:buAutoNum type="arabicParenR"/>
            </a:pPr>
            <a:r>
              <a:rPr lang="en-US" baseline="0" dirty="0" smtClean="0"/>
              <a:t>DO NOT COMMIT TO ANYTHING THAT IS BEING DISCUSSED.  EVERYTHING IS VERY EARLY AND SUBJECT TO CHANGE</a:t>
            </a:r>
          </a:p>
          <a:p>
            <a:pPr marL="223959" indent="-223959">
              <a:buAutoNum type="arabicParenR"/>
            </a:pPr>
            <a:r>
              <a:rPr lang="en-US" baseline="0" dirty="0" smtClean="0"/>
              <a:t>DO NOT GIVE ANY CUSTOMER CONTENT TO TAKE WITH THEM.</a:t>
            </a:r>
          </a:p>
          <a:p>
            <a:pPr marL="223959" indent="-223959">
              <a:buAutoNum type="arabicParenR"/>
            </a:pPr>
            <a:endParaRPr lang="en-US" baseline="0" dirty="0" smtClean="0"/>
          </a:p>
          <a:p>
            <a:r>
              <a:rPr lang="en-US" baseline="0" dirty="0" smtClean="0"/>
              <a:t>We will need to review all slide decks prior to presentation for disclosure coverage and to watermark.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3823638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Total index count: </a:t>
            </a:r>
            <a:r>
              <a:rPr lang="en-US" dirty="0" err="1" smtClean="0"/>
              <a:t>hash+range</a:t>
            </a:r>
            <a:r>
              <a:rPr lang="en-US" baseline="0" dirty="0" smtClean="0"/>
              <a:t> &lt;=8</a:t>
            </a:r>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3/27/2014 10:06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01923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09536832-554E-4168-B051-664A2F68C9E5}"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896646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 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77983A-A25C-4C81-B3B1-F75028D6B5F6}" type="datetime1">
              <a:rPr lang="en-US" smtClean="0"/>
              <a:t>3/27/2014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76924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Memory-optimized</a:t>
            </a:r>
            <a:r>
              <a:rPr lang="en-US" baseline="0" dirty="0" smtClean="0"/>
              <a:t> tables are memory-hungry. They don’t give the memory away under pressure.</a:t>
            </a:r>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3/27/2014 10:06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96557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a:t>
            </a:r>
          </a:p>
          <a:p>
            <a:pPr marL="228600" indent="-228600">
              <a:buAutoNum type="arabicParenBoth"/>
            </a:pPr>
            <a:r>
              <a:rPr lang="en-US" baseline="0" dirty="0" smtClean="0"/>
              <a:t>Memory allocated to the rows can’t be released. The memory is released when the row is stale (i.e. update or deleted)</a:t>
            </a:r>
          </a:p>
          <a:p>
            <a:pPr marL="228600" indent="-228600">
              <a:buAutoNum type="arabicParenBoth"/>
            </a:pPr>
            <a:r>
              <a:rPr lang="en-US" baseline="0" dirty="0" smtClean="0"/>
              <a:t> Memory allocation is done in chunks of 64K (confirm with the team)</a:t>
            </a:r>
            <a:endParaRPr lang="en-US" dirty="0" smtClean="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3/27/2014 10:06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24944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http://msdn.microsoft.com/en-us/library/dn205318(v=sql.120).aspx for details</a:t>
            </a:r>
            <a:r>
              <a:rPr lang="en-US" baseline="0" dirty="0" smtClean="0"/>
              <a:t> on actual sizes</a:t>
            </a:r>
          </a:p>
          <a:p>
            <a:r>
              <a:rPr lang="en-US" baseline="0" dirty="0" smtClean="0"/>
              <a:t>Emphasize that this is actually a rough estimate</a:t>
            </a:r>
          </a:p>
          <a:p>
            <a:r>
              <a:rPr lang="en-US" sz="900" dirty="0" smtClean="0"/>
              <a:t>Field Sizes:</a:t>
            </a:r>
          </a:p>
          <a:p>
            <a:r>
              <a:rPr lang="en-US" sz="900" dirty="0" smtClean="0"/>
              <a:t>Numerical: 1 byte to 8 bytes, varying by length</a:t>
            </a:r>
          </a:p>
          <a:p>
            <a:r>
              <a:rPr lang="en-US" sz="900" dirty="0" smtClean="0"/>
              <a:t>NUMERIC and DECIMAL: 8 to 16 bytes, varying by precision</a:t>
            </a:r>
          </a:p>
          <a:p>
            <a:r>
              <a:rPr lang="en-US" sz="900" dirty="0" smtClean="0"/>
              <a:t>Date and Time: 8 bytes</a:t>
            </a:r>
          </a:p>
          <a:p>
            <a:r>
              <a:rPr lang="en-US" sz="900" dirty="0" smtClean="0"/>
              <a:t>CHAR, VARCHAR and VARBINARY: 8 bytes * length</a:t>
            </a:r>
          </a:p>
          <a:p>
            <a:r>
              <a:rPr lang="en-US" sz="900" dirty="0" smtClean="0"/>
              <a:t>NCHAR and NVARCHAR: 8 bytes * 2 * length</a:t>
            </a:r>
          </a:p>
          <a:p>
            <a:endParaRPr lang="en-US" dirty="0"/>
          </a:p>
        </p:txBody>
      </p:sp>
      <p:sp>
        <p:nvSpPr>
          <p:cNvPr id="4" name="Header Placeholder 3"/>
          <p:cNvSpPr>
            <a:spLocks noGrp="1"/>
          </p:cNvSpPr>
          <p:nvPr>
            <p:ph type="hdr" sz="quarter" idx="10"/>
          </p:nvPr>
        </p:nvSpPr>
        <p:spPr/>
        <p:txBody>
          <a:bodyPr/>
          <a:lstStyle/>
          <a:p>
            <a:r>
              <a:rPr lang="en-US" smtClean="0"/>
              <a:t>TechReady 18</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001056A-A97E-45EB-9CCB-79398788DC2D}" type="datetime1">
              <a:rPr lang="en-US" smtClean="0"/>
              <a:t>3/27/2014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732529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3/27/2014 10:06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52109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Most of the time, the</a:t>
            </a:r>
            <a:r>
              <a:rPr lang="en-US" baseline="0" dirty="0" smtClean="0"/>
              <a:t> checkpoint will be reading log from memory</a:t>
            </a:r>
          </a:p>
          <a:p>
            <a:pPr marL="228600" indent="-228600">
              <a:buAutoNum type="arabicParenBoth"/>
            </a:pPr>
            <a:r>
              <a:rPr lang="en-US" baseline="0" dirty="0" smtClean="0"/>
              <a:t>Rows inserted as part of 1 transaction is contained in 1 data files and deletes across multiple delta</a:t>
            </a:r>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3/27/2014 10:06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01514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 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77BAA66-A7FC-4A9A-A1BA-700CF4A2F395}" type="datetime1">
              <a:rPr lang="en-US" smtClean="0"/>
              <a:t>3/27/2014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14089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3/27/2014 10:06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3107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lvl="0"/>
            <a:r>
              <a:rPr lang="en-US" sz="1600" kern="1200" dirty="0" smtClean="0">
                <a:solidFill>
                  <a:schemeClr val="tx1"/>
                </a:solidFill>
                <a:effectLst/>
                <a:latin typeface="Segoe UI" pitchFamily="34" charset="0"/>
                <a:ea typeface="+mn-ea"/>
                <a:cs typeface="+mn-cs"/>
              </a:rPr>
              <a:t>Per our prior conversation, for SQL Server “14”, we will have a focused feature set for the release in order to deliver those key capabilities to market in a more accelerated timeframe.  The four key areas of innovation are:</a:t>
            </a:r>
          </a:p>
          <a:p>
            <a:pPr lvl="1"/>
            <a:r>
              <a:rPr lang="en-US" sz="1600" kern="1200" dirty="0" smtClean="0">
                <a:solidFill>
                  <a:schemeClr val="tx1"/>
                </a:solidFill>
                <a:effectLst/>
                <a:latin typeface="Segoe UI" pitchFamily="34" charset="0"/>
                <a:ea typeface="+mn-ea"/>
                <a:cs typeface="+mn-cs"/>
              </a:rPr>
              <a:t>xVelocity In-Memory Technologies</a:t>
            </a:r>
          </a:p>
          <a:p>
            <a:pPr lvl="1"/>
            <a:r>
              <a:rPr lang="en-US" sz="1600" kern="1200" dirty="0" smtClean="0">
                <a:solidFill>
                  <a:schemeClr val="tx1"/>
                </a:solidFill>
                <a:effectLst/>
                <a:latin typeface="Segoe UI" pitchFamily="34" charset="0"/>
                <a:ea typeface="+mn-ea"/>
                <a:cs typeface="+mn-cs"/>
              </a:rPr>
              <a:t>Enhancements to High Availability</a:t>
            </a:r>
          </a:p>
          <a:p>
            <a:pPr lvl="1"/>
            <a:r>
              <a:rPr lang="en-US" sz="1600" kern="1200" dirty="0" smtClean="0">
                <a:solidFill>
                  <a:schemeClr val="tx1"/>
                </a:solidFill>
                <a:effectLst/>
                <a:latin typeface="Segoe UI" pitchFamily="34" charset="0"/>
                <a:ea typeface="+mn-ea"/>
                <a:cs typeface="+mn-cs"/>
              </a:rPr>
              <a:t>Support for New hybrid scenario</a:t>
            </a:r>
          </a:p>
          <a:p>
            <a:pPr lvl="1"/>
            <a:r>
              <a:rPr lang="en-US" sz="1600" kern="1200" dirty="0" smtClean="0">
                <a:solidFill>
                  <a:schemeClr val="tx1"/>
                </a:solidFill>
                <a:effectLst/>
                <a:latin typeface="Segoe UI" pitchFamily="34" charset="0"/>
                <a:ea typeface="+mn-ea"/>
                <a:cs typeface="+mn-cs"/>
              </a:rPr>
              <a:t>Extending Immersive Experiences</a:t>
            </a:r>
          </a:p>
          <a:p>
            <a:pPr lvl="0"/>
            <a:r>
              <a:rPr lang="en-US" sz="1600" kern="1200" dirty="0" smtClean="0">
                <a:solidFill>
                  <a:schemeClr val="tx1"/>
                </a:solidFill>
                <a:effectLst/>
                <a:latin typeface="Segoe UI" pitchFamily="34" charset="0"/>
                <a:ea typeface="+mn-ea"/>
                <a:cs typeface="+mn-cs"/>
              </a:rPr>
              <a:t>xVelocity – Two primary capabilities being brought to market</a:t>
            </a:r>
          </a:p>
          <a:p>
            <a:pPr lvl="1"/>
            <a:r>
              <a:rPr lang="en-US" sz="1600" kern="1200" dirty="0" smtClean="0">
                <a:solidFill>
                  <a:schemeClr val="tx1"/>
                </a:solidFill>
                <a:effectLst/>
                <a:latin typeface="Segoe UI" pitchFamily="34" charset="0"/>
                <a:ea typeface="+mn-ea"/>
                <a:cs typeface="+mn-cs"/>
              </a:rPr>
              <a:t>Project </a:t>
            </a:r>
            <a:r>
              <a:rPr lang="en-US" sz="1600" kern="1200" dirty="0" err="1" smtClean="0">
                <a:solidFill>
                  <a:schemeClr val="tx1"/>
                </a:solidFill>
                <a:effectLst/>
                <a:latin typeface="Segoe UI" pitchFamily="34" charset="0"/>
                <a:ea typeface="+mn-ea"/>
                <a:cs typeface="+mn-cs"/>
              </a:rPr>
              <a:t>Hekaton</a:t>
            </a:r>
            <a:r>
              <a:rPr lang="en-US" sz="1600" kern="1200" dirty="0" smtClean="0">
                <a:solidFill>
                  <a:schemeClr val="tx1"/>
                </a:solidFill>
                <a:effectLst/>
                <a:latin typeface="Segoe UI" pitchFamily="34" charset="0"/>
                <a:ea typeface="+mn-ea"/>
                <a:cs typeface="+mn-cs"/>
              </a:rPr>
              <a:t> </a:t>
            </a:r>
          </a:p>
          <a:p>
            <a:pPr lvl="2"/>
            <a:r>
              <a:rPr lang="en-US" sz="1600" kern="1200" dirty="0" smtClean="0">
                <a:solidFill>
                  <a:schemeClr val="tx1"/>
                </a:solidFill>
                <a:effectLst/>
                <a:latin typeface="Segoe UI" pitchFamily="34" charset="0"/>
                <a:ea typeface="+mn-ea"/>
                <a:cs typeface="+mn-cs"/>
              </a:rPr>
              <a:t>Extending our in-memory technologies for the OLTP workload to deliver tremendous performance enhancements to market</a:t>
            </a:r>
          </a:p>
          <a:p>
            <a:pPr lvl="2"/>
            <a:r>
              <a:rPr lang="en-US" sz="1600" kern="1200" dirty="0" smtClean="0">
                <a:solidFill>
                  <a:schemeClr val="tx1"/>
                </a:solidFill>
                <a:effectLst/>
                <a:latin typeface="Segoe UI" pitchFamily="34" charset="0"/>
                <a:ea typeface="+mn-ea"/>
                <a:cs typeface="+mn-cs"/>
              </a:rPr>
              <a:t>A key customer </a:t>
            </a:r>
            <a:r>
              <a:rPr lang="en-US" sz="1600" kern="1200" dirty="0" err="1" smtClean="0">
                <a:solidFill>
                  <a:schemeClr val="tx1"/>
                </a:solidFill>
                <a:effectLst/>
                <a:latin typeface="Segoe UI" pitchFamily="34" charset="0"/>
                <a:ea typeface="+mn-ea"/>
                <a:cs typeface="+mn-cs"/>
              </a:rPr>
              <a:t>Bwin</a:t>
            </a:r>
            <a:r>
              <a:rPr lang="en-US" sz="1600" kern="1200" dirty="0" smtClean="0">
                <a:solidFill>
                  <a:schemeClr val="tx1"/>
                </a:solidFill>
                <a:effectLst/>
                <a:latin typeface="Segoe UI" pitchFamily="34" charset="0"/>
                <a:ea typeface="+mn-ea"/>
                <a:cs typeface="+mn-cs"/>
              </a:rPr>
              <a:t> at the PASS Summit 2012 was able to demonstrate 15x performance for their workload and there is a customer video for more information</a:t>
            </a:r>
            <a:br>
              <a:rPr lang="en-US" sz="1600" kern="1200" dirty="0" smtClean="0">
                <a:solidFill>
                  <a:schemeClr val="tx1"/>
                </a:solidFill>
                <a:effectLst/>
                <a:latin typeface="Segoe UI" pitchFamily="34" charset="0"/>
                <a:ea typeface="+mn-ea"/>
                <a:cs typeface="+mn-cs"/>
              </a:rPr>
            </a:br>
            <a:r>
              <a:rPr lang="en-US" sz="1600" kern="1200" dirty="0" smtClean="0">
                <a:solidFill>
                  <a:schemeClr val="tx1"/>
                </a:solidFill>
                <a:effectLst/>
                <a:latin typeface="Segoe UI" pitchFamily="34" charset="0"/>
                <a:ea typeface="+mn-ea"/>
                <a:cs typeface="+mn-cs"/>
              </a:rPr>
              <a:t>Project </a:t>
            </a:r>
            <a:r>
              <a:rPr lang="en-US" sz="1600" kern="1200" dirty="0" err="1" smtClean="0">
                <a:solidFill>
                  <a:schemeClr val="tx1"/>
                </a:solidFill>
                <a:effectLst/>
                <a:latin typeface="Segoe UI" pitchFamily="34" charset="0"/>
                <a:ea typeface="+mn-ea"/>
                <a:cs typeface="+mn-cs"/>
              </a:rPr>
              <a:t>Hekaton</a:t>
            </a:r>
            <a:r>
              <a:rPr lang="en-US" sz="1600" kern="1200" dirty="0" smtClean="0">
                <a:solidFill>
                  <a:schemeClr val="tx1"/>
                </a:solidFill>
                <a:effectLst/>
                <a:latin typeface="Segoe UI" pitchFamily="34" charset="0"/>
                <a:ea typeface="+mn-ea"/>
                <a:cs typeface="+mn-cs"/>
              </a:rPr>
              <a:t> was announced publish at the PASS Summit 2012 last November, although there is no public information on release timing</a:t>
            </a:r>
          </a:p>
          <a:p>
            <a:pPr lvl="2"/>
            <a:r>
              <a:rPr lang="en-US" sz="1600" kern="1200" dirty="0" smtClean="0">
                <a:solidFill>
                  <a:schemeClr val="tx1"/>
                </a:solidFill>
                <a:effectLst/>
                <a:latin typeface="Segoe UI" pitchFamily="34" charset="0"/>
                <a:ea typeface="+mn-ea"/>
                <a:cs typeface="+mn-cs"/>
              </a:rPr>
              <a:t>Greater performance for existing and new applications</a:t>
            </a:r>
          </a:p>
          <a:p>
            <a:pPr lvl="1"/>
            <a:r>
              <a:rPr lang="en-US" sz="1600" kern="1200" dirty="0" smtClean="0">
                <a:solidFill>
                  <a:schemeClr val="tx1"/>
                </a:solidFill>
                <a:effectLst/>
                <a:latin typeface="Segoe UI" pitchFamily="34" charset="0"/>
                <a:ea typeface="+mn-ea"/>
                <a:cs typeface="+mn-cs"/>
              </a:rPr>
              <a:t>Updateable column store</a:t>
            </a:r>
          </a:p>
          <a:p>
            <a:pPr lvl="2"/>
            <a:r>
              <a:rPr lang="en-US" sz="1600" kern="1200" dirty="0" smtClean="0">
                <a:solidFill>
                  <a:schemeClr val="tx1"/>
                </a:solidFill>
                <a:effectLst/>
                <a:latin typeface="Segoe UI" pitchFamily="34" charset="0"/>
                <a:ea typeface="+mn-ea"/>
                <a:cs typeface="+mn-cs"/>
              </a:rPr>
              <a:t>As we have discussed with PDW V2, the next generation of our column store technology will deliver performance benefits as well as compression benefits and will be updateable for new updates to the table</a:t>
            </a:r>
          </a:p>
          <a:p>
            <a:pPr lvl="0"/>
            <a:r>
              <a:rPr lang="en-US" sz="1600" kern="1200" dirty="0" smtClean="0">
                <a:solidFill>
                  <a:schemeClr val="tx1"/>
                </a:solidFill>
                <a:effectLst/>
                <a:latin typeface="Segoe UI" pitchFamily="34" charset="0"/>
                <a:ea typeface="+mn-ea"/>
                <a:cs typeface="+mn-cs"/>
              </a:rPr>
              <a:t>HA Enhancements</a:t>
            </a:r>
          </a:p>
          <a:p>
            <a:pPr lvl="1"/>
            <a:r>
              <a:rPr lang="en-US" sz="1600" kern="1200" dirty="0" smtClean="0">
                <a:solidFill>
                  <a:schemeClr val="tx1"/>
                </a:solidFill>
                <a:effectLst/>
                <a:latin typeface="Segoe UI" pitchFamily="34" charset="0"/>
                <a:ea typeface="+mn-ea"/>
                <a:cs typeface="+mn-cs"/>
              </a:rPr>
              <a:t>Rolling update with online operations</a:t>
            </a:r>
          </a:p>
          <a:p>
            <a:pPr lvl="1"/>
            <a:r>
              <a:rPr lang="en-US" sz="1600" kern="1200" dirty="0" smtClean="0">
                <a:solidFill>
                  <a:schemeClr val="tx1"/>
                </a:solidFill>
                <a:effectLst/>
                <a:latin typeface="Segoe UI" pitchFamily="34" charset="0"/>
                <a:ea typeface="+mn-ea"/>
                <a:cs typeface="+mn-cs"/>
              </a:rPr>
              <a:t>Fit and finish with HA </a:t>
            </a:r>
          </a:p>
          <a:p>
            <a:pPr lvl="0"/>
            <a:r>
              <a:rPr lang="en-US" sz="1600" kern="1200" dirty="0" smtClean="0">
                <a:solidFill>
                  <a:schemeClr val="tx1"/>
                </a:solidFill>
                <a:effectLst/>
                <a:latin typeface="Segoe UI" pitchFamily="34" charset="0"/>
                <a:ea typeface="+mn-ea"/>
                <a:cs typeface="+mn-cs"/>
              </a:rPr>
              <a:t>New Hybrid Scenarios – Smart Backup and Active Secondaries</a:t>
            </a:r>
          </a:p>
          <a:p>
            <a:pPr lvl="0"/>
            <a:r>
              <a:rPr lang="en-US" sz="1600" kern="1200" dirty="0" smtClean="0">
                <a:solidFill>
                  <a:schemeClr val="tx1"/>
                </a:solidFill>
                <a:effectLst/>
                <a:latin typeface="Segoe UI" pitchFamily="34" charset="0"/>
                <a:ea typeface="+mn-ea"/>
                <a:cs typeface="+mn-cs"/>
              </a:rPr>
              <a:t>DAX-MD</a:t>
            </a:r>
            <a:endParaRPr lang="en-US" sz="1600" kern="1200" dirty="0">
              <a:solidFill>
                <a:schemeClr val="tx1"/>
              </a:solidFill>
              <a:effectLst/>
              <a:latin typeface="Segoe UI"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3DD48498-AF65-430B-9AF8-F2CAD4237719}" type="datetime1">
              <a:rPr lang="en-US" smtClean="0">
                <a:solidFill>
                  <a:prstClr val="black"/>
                </a:solidFill>
              </a:rPr>
              <a:pPr/>
              <a:t>3/27/2014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428210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3/27/2014 10:06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64738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 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8176B39-EDFF-4C0A-97A1-27BD281F9618}" type="datetime1">
              <a:rPr lang="en-US" smtClean="0"/>
              <a:t>3/27/2014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758271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4254736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275886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3395615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251416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587853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122242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 DW workload data set is so huge that table scan will wash out all the cached pages anyway meaning other workloads will be affected.</a:t>
            </a:r>
            <a:endParaRPr lang="en-US" dirty="0"/>
          </a:p>
        </p:txBody>
      </p:sp>
      <p:sp>
        <p:nvSpPr>
          <p:cNvPr id="4" name="Slide Number Placeholder 3"/>
          <p:cNvSpPr>
            <a:spLocks noGrp="1"/>
          </p:cNvSpPr>
          <p:nvPr>
            <p:ph type="sldNum" sz="quarter" idx="10"/>
          </p:nvPr>
        </p:nvSpPr>
        <p:spPr/>
        <p:txBody>
          <a:bodyPr/>
          <a:lstStyle/>
          <a:p>
            <a:fld id="{EC3AD300-337E-4940-8335-0D458FDEB441}" type="slidenum">
              <a:rPr lang="en-US" smtClean="0"/>
              <a:t>38</a:t>
            </a:fld>
            <a:endParaRPr lang="en-US"/>
          </a:p>
        </p:txBody>
      </p:sp>
    </p:spTree>
    <p:extLst>
      <p:ext uri="{BB962C8B-B14F-4D97-AF65-F5344CB8AC3E}">
        <p14:creationId xmlns:p14="http://schemas.microsoft.com/office/powerpoint/2010/main" val="1002999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point on BI (</a:t>
            </a:r>
            <a:r>
              <a:rPr lang="en-US" dirty="0" err="1" smtClean="0"/>
              <a:t>vertipaq</a:t>
            </a:r>
            <a:r>
              <a:rPr lang="en-US" baseline="0" dirty="0" smtClean="0"/>
              <a:t> in desktop as well as in AS)</a:t>
            </a:r>
          </a:p>
          <a:p>
            <a:r>
              <a:rPr lang="en-US" baseline="0" dirty="0" smtClean="0"/>
              <a:t>Azure distributed cache (velocity)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126614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91568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normAutofit/>
          </a:bodyPr>
          <a:lstStyle/>
          <a:p>
            <a:r>
              <a:rPr lang="en-US" dirty="0" smtClean="0"/>
              <a:t>Actually while some of these are increasing the key point is that they are not increasing</a:t>
            </a:r>
            <a:r>
              <a:rPr lang="en-US" baseline="0" dirty="0" smtClean="0"/>
              <a:t> exponentially any longer.</a:t>
            </a:r>
            <a:endParaRPr lang="en-US" dirty="0"/>
          </a:p>
        </p:txBody>
      </p:sp>
      <p:sp>
        <p:nvSpPr>
          <p:cNvPr id="4" name="Slide Number Placeholder 3"/>
          <p:cNvSpPr>
            <a:spLocks noGrp="1"/>
          </p:cNvSpPr>
          <p:nvPr>
            <p:ph type="sldNum" sz="quarter" idx="10"/>
          </p:nvPr>
        </p:nvSpPr>
        <p:spPr/>
        <p:txBody>
          <a:bodyPr/>
          <a:lstStyle/>
          <a:p>
            <a:fld id="{09536832-554E-4168-B051-664A2F68C9E5}"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866501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By taking</a:t>
            </a:r>
            <a:r>
              <a:rPr lang="en-US" baseline="0" dirty="0" smtClean="0"/>
              <a:t> advantage of modern HW trends, we will enable new applications with higher real-time processing needs, and hence increase the addressable market size. </a:t>
            </a:r>
            <a:endParaRPr lang="en-US" dirty="0"/>
          </a:p>
        </p:txBody>
      </p:sp>
      <p:sp>
        <p:nvSpPr>
          <p:cNvPr id="4" name="Slide Number Placeholder 3"/>
          <p:cNvSpPr>
            <a:spLocks noGrp="1"/>
          </p:cNvSpPr>
          <p:nvPr>
            <p:ph type="sldNum" sz="quarter" idx="10"/>
          </p:nvPr>
        </p:nvSpPr>
        <p:spPr/>
        <p:txBody>
          <a:bodyPr/>
          <a:lstStyle/>
          <a:p>
            <a:fld id="{A4A6A90D-C55B-4BD1-A409-42A9D0B2F447}"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403142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8F868-135F-4084-8BEF-D4E1A0373E25}"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238238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829458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case performance</a:t>
            </a:r>
            <a:r>
              <a:rPr lang="en-US" baseline="0" dirty="0" smtClean="0"/>
              <a:t> gain with table memory optimization and stored procedure native compilation gains.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749771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5"/>
            <a:ext cx="11151917"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4"/>
            <a:ext cx="11151917"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1768481"/>
            <a:ext cx="11231365"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8" y="3219165"/>
            <a:ext cx="7515594"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4"/>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53523" y="6015456"/>
            <a:ext cx="2338479" cy="842544"/>
          </a:xfrm>
          <a:prstGeom prst="rect">
            <a:avLst/>
          </a:prstGeom>
          <a:noFill/>
          <a:ln>
            <a:noFill/>
          </a:ln>
        </p:spPr>
      </p:pic>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1768481"/>
            <a:ext cx="11231365"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8" y="3219165"/>
            <a:ext cx="7515594"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4"/>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53523" y="6015456"/>
            <a:ext cx="2338479" cy="842544"/>
          </a:xfrm>
          <a:prstGeom prst="rect">
            <a:avLst/>
          </a:prstGeom>
          <a:noFill/>
          <a:ln>
            <a:noFill/>
          </a:ln>
        </p:spPr>
      </p:pic>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1768481"/>
            <a:ext cx="11231365"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8" y="3219165"/>
            <a:ext cx="7515594"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4"/>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53523" y="6015456"/>
            <a:ext cx="2338479" cy="842544"/>
          </a:xfrm>
          <a:prstGeom prst="rect">
            <a:avLst/>
          </a:prstGeom>
          <a:noFill/>
          <a:ln>
            <a:noFill/>
          </a:ln>
        </p:spPr>
      </p:pic>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970216" y="2362205"/>
            <a:ext cx="10245218" cy="664797"/>
          </a:xfrm>
        </p:spPr>
        <p:txBody>
          <a:bodyPr wrap="square" anchor="t" anchorCtr="0">
            <a:sp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81037" y="4343400"/>
            <a:ext cx="9325818" cy="443198"/>
          </a:xfrm>
        </p:spPr>
        <p:txBody>
          <a:bodyPr>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21346" y="1069848"/>
            <a:ext cx="11149439" cy="1143000"/>
          </a:xfrm>
        </p:spPr>
        <p:txBody>
          <a:bodyPr anchor="ctr" anchorCtr="0">
            <a:noAutofit/>
            <a:scene3d>
              <a:camera prst="orthographicFront"/>
              <a:lightRig rig="flat" dir="t"/>
            </a:scene3d>
            <a:sp3d>
              <a:contourClr>
                <a:schemeClr val="tx2"/>
              </a:contourClr>
            </a:sp3d>
          </a:bodyPr>
          <a:lstStyle>
            <a:lvl1pPr marL="0" indent="0" algn="r">
              <a:buFont typeface="Arial" pitchFamily="34" charset="0"/>
              <a:buNone/>
              <a:defRPr kumimoji="0" lang="en-US" sz="8800" b="0" i="0" u="none" strike="noStrike" kern="1200" cap="all" spc="200" normalizeH="0" baseline="0" noProof="0" dirty="0" smtClean="0">
                <a:ln w="11430"/>
                <a:gradFill>
                  <a:gsLst>
                    <a:gs pos="0">
                      <a:schemeClr val="tx1">
                        <a:alpha val="75000"/>
                      </a:schemeClr>
                    </a:gs>
                    <a:gs pos="100000">
                      <a:schemeClr val="tx1">
                        <a:alpha val="75000"/>
                      </a:schemeClr>
                    </a:gs>
                  </a:gsLst>
                  <a:lin ang="5400000"/>
                </a:gradFill>
                <a:effectLst/>
                <a:uLnTx/>
                <a:uFillTx/>
                <a:latin typeface="+mj-lt"/>
                <a:ea typeface="+mn-ea"/>
                <a:cs typeface="+mn-cs"/>
              </a:defRPr>
            </a:lvl1pPr>
          </a:lstStyle>
          <a:p>
            <a:pPr lvl="0"/>
            <a:r>
              <a:rPr lang="en-US" dirty="0" smtClean="0"/>
              <a:t>click to…</a:t>
            </a:r>
          </a:p>
        </p:txBody>
      </p:sp>
      <p:pic>
        <p:nvPicPr>
          <p:cNvPr id="5" name="Picture 4"/>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53523" y="6015456"/>
            <a:ext cx="2338479" cy="842544"/>
          </a:xfrm>
          <a:prstGeom prst="rect">
            <a:avLst/>
          </a:prstGeom>
          <a:noFill/>
          <a:ln>
            <a:noFill/>
          </a:ln>
        </p:spPr>
      </p:pic>
    </p:spTree>
    <p:extLst>
      <p:ext uri="{BB962C8B-B14F-4D97-AF65-F5344CB8AC3E}">
        <p14:creationId xmlns:p14="http://schemas.microsoft.com/office/powerpoint/2010/main" val="149339744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803"/>
            <a:ext cx="11151917" cy="1908215"/>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pic>
        <p:nvPicPr>
          <p:cNvPr id="7" name="Picture 6"/>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53523" y="6015456"/>
            <a:ext cx="2338479" cy="842544"/>
          </a:xfrm>
          <a:prstGeom prst="rect">
            <a:avLst/>
          </a:prstGeom>
          <a:noFill/>
          <a:ln>
            <a:noFill/>
          </a:ln>
        </p:spPr>
      </p:pic>
    </p:spTree>
    <p:extLst>
      <p:ext uri="{BB962C8B-B14F-4D97-AF65-F5344CB8AC3E}">
        <p14:creationId xmlns:p14="http://schemas.microsoft.com/office/powerpoint/2010/main" val="316556400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5"/>
            <a:ext cx="11151917"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44963632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4" y="6503245"/>
            <a:ext cx="3860800" cy="365125"/>
          </a:xfrm>
          <a:prstGeom prst="rect">
            <a:avLst/>
          </a:prstGeom>
        </p:spPr>
        <p:txBody>
          <a:bodyPr lIns="91416" tIns="0" rIns="91416" bIns="45708" anchor="ctr"/>
          <a:lstStyle>
            <a:lvl1pPr algn="r">
              <a:defRPr sz="1466">
                <a:solidFill>
                  <a:schemeClr val="bg1"/>
                </a:solidFill>
                <a:latin typeface="+mn-lt"/>
              </a:defRPr>
            </a:lvl1pPr>
          </a:lstStyle>
          <a:p>
            <a:pPr defTabSz="914074"/>
            <a:endParaRPr lang="en-US" dirty="0" smtClean="0">
              <a:solidFill>
                <a:prstClr val="white"/>
              </a:solidFill>
              <a:cs typeface="Arial"/>
            </a:endParaRPr>
          </a:p>
        </p:txBody>
      </p:sp>
    </p:spTree>
    <p:extLst>
      <p:ext uri="{BB962C8B-B14F-4D97-AF65-F5344CB8AC3E}">
        <p14:creationId xmlns:p14="http://schemas.microsoft.com/office/powerpoint/2010/main" val="722258390"/>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a:xfrm>
            <a:off x="11421158" y="6442282"/>
            <a:ext cx="501606" cy="124650"/>
          </a:xfrm>
          <a:prstGeom prst="rect">
            <a:avLst/>
          </a:prstGeom>
        </p:spPr>
        <p:txBody>
          <a:bodyPr/>
          <a:lstStyle/>
          <a:p>
            <a:pPr>
              <a:lnSpc>
                <a:spcPct val="90000"/>
              </a:lnSpc>
            </a:pPr>
            <a:fld id="{1BC86A1F-E589-44B2-A543-2EC98F5547A7}" type="slidenum">
              <a:rPr lang="en-US" smtClean="0"/>
              <a:pPr>
                <a:lnSpc>
                  <a:spcPct val="90000"/>
                </a:lnSpc>
              </a:pPr>
              <a:t>‹#›</a:t>
            </a:fld>
            <a:endParaRPr lang="en-US" dirty="0"/>
          </a:p>
        </p:txBody>
      </p:sp>
    </p:spTree>
    <p:extLst>
      <p:ext uri="{BB962C8B-B14F-4D97-AF65-F5344CB8AC3E}">
        <p14:creationId xmlns:p14="http://schemas.microsoft.com/office/powerpoint/2010/main" val="92508724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3"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8" tIns="45698" rIns="45698" bIns="45698" numCol="1" spcCol="0" rtlCol="0" fromWordArt="0" anchor="ctr" anchorCtr="0" forceAA="0" compatLnSpc="1">
            <a:prstTxWarp prst="textNoShape">
              <a:avLst/>
            </a:prstTxWarp>
            <a:noAutofit/>
          </a:bodyPr>
          <a:lstStyle/>
          <a:p>
            <a:pPr algn="ctr" defTabSz="913642" fontAlgn="base">
              <a:spcBef>
                <a:spcPct val="0"/>
              </a:spcBef>
              <a:spcAft>
                <a:spcPct val="0"/>
              </a:spcAft>
            </a:pPr>
            <a:endParaRPr lang="en-US" sz="176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5"/>
            <a:ext cx="11653522" cy="2005101"/>
          </a:xfrm>
        </p:spPr>
        <p:txBody>
          <a:bodyPr/>
          <a:lstStyle>
            <a:lvl1pPr marL="0" indent="0">
              <a:buNone/>
              <a:defRPr sz="3233">
                <a:gradFill>
                  <a:gsLst>
                    <a:gs pos="1250">
                      <a:srgbClr val="000000"/>
                    </a:gs>
                    <a:gs pos="100000">
                      <a:srgbClr val="000000"/>
                    </a:gs>
                  </a:gsLst>
                  <a:lin ang="5400000" scaled="0"/>
                </a:gradFill>
                <a:latin typeface="Segoe UI" pitchFamily="34" charset="0"/>
                <a:cs typeface="Segoe UI" pitchFamily="34" charset="0"/>
              </a:defRPr>
            </a:lvl1pPr>
            <a:lvl2pPr marL="339555" indent="0">
              <a:buNone/>
              <a:defRPr>
                <a:gradFill>
                  <a:gsLst>
                    <a:gs pos="1250">
                      <a:srgbClr val="000000"/>
                    </a:gs>
                    <a:gs pos="100000">
                      <a:srgbClr val="000000"/>
                    </a:gs>
                  </a:gsLst>
                  <a:lin ang="5400000" scaled="0"/>
                </a:gradFill>
                <a:latin typeface="Segoe UI" pitchFamily="34" charset="0"/>
                <a:cs typeface="Segoe UI" pitchFamily="34" charset="0"/>
              </a:defRPr>
            </a:lvl2pPr>
            <a:lvl3pPr marL="572801" indent="0">
              <a:buNone/>
              <a:defRPr>
                <a:gradFill>
                  <a:gsLst>
                    <a:gs pos="1250">
                      <a:srgbClr val="000000"/>
                    </a:gs>
                    <a:gs pos="100000">
                      <a:srgbClr val="000000"/>
                    </a:gs>
                  </a:gsLst>
                  <a:lin ang="5400000" scaled="0"/>
                </a:gradFill>
                <a:latin typeface="Segoe UI" pitchFamily="34" charset="0"/>
                <a:cs typeface="Segoe UI" pitchFamily="34" charset="0"/>
              </a:defRPr>
            </a:lvl3pPr>
            <a:lvl4pPr marL="798113" indent="0">
              <a:buNone/>
              <a:defRPr>
                <a:gradFill>
                  <a:gsLst>
                    <a:gs pos="1250">
                      <a:srgbClr val="000000"/>
                    </a:gs>
                    <a:gs pos="100000">
                      <a:srgbClr val="000000"/>
                    </a:gs>
                  </a:gsLst>
                  <a:lin ang="5400000" scaled="0"/>
                </a:gradFill>
                <a:latin typeface="Segoe UI" pitchFamily="34" charset="0"/>
                <a:cs typeface="Segoe UI" pitchFamily="34" charset="0"/>
              </a:defRPr>
            </a:lvl4pPr>
            <a:lvl5pPr marL="1029773"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820301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7C542961-78B3-4459-9ED1-E4D6114D44E9}" type="datetimeFigureOut">
              <a:rPr lang="en-US" smtClean="0">
                <a:solidFill>
                  <a:prstClr val="black">
                    <a:tint val="75000"/>
                  </a:prstClr>
                </a:solidFill>
              </a:rPr>
              <a:pPr/>
              <a:t>3/27/2014</a:t>
            </a:fld>
            <a:endParaRPr lang="en-US">
              <a:solidFill>
                <a:prstClr val="black">
                  <a:tint val="75000"/>
                </a:prstClr>
              </a:solidFill>
            </a:endParaRPr>
          </a:p>
        </p:txBody>
      </p:sp>
      <p:sp>
        <p:nvSpPr>
          <p:cNvPr id="5" name="Footer Placeholder 4"/>
          <p:cNvSpPr>
            <a:spLocks noGrp="1"/>
          </p:cNvSpPr>
          <p:nvPr>
            <p:ph type="ftr" sz="quarter" idx="11"/>
          </p:nvPr>
        </p:nvSpPr>
        <p:spPr>
          <a:xfrm>
            <a:off x="4038601" y="6356352"/>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8F987E01-A067-409A-9F9C-7BE3886FF2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83804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288737"/>
            <a:ext cx="5386917" cy="886140"/>
          </a:xfrm>
        </p:spPr>
        <p:txBody>
          <a:bodyPr anchor="b"/>
          <a:lstStyle>
            <a:lvl1pPr marL="0" indent="0">
              <a:buNone/>
              <a:defRPr sz="3199" b="1"/>
            </a:lvl1pPr>
            <a:lvl2pPr marL="609448" indent="0">
              <a:buNone/>
              <a:defRPr sz="2666" b="1"/>
            </a:lvl2pPr>
            <a:lvl3pPr marL="1218895" indent="0">
              <a:buNone/>
              <a:defRPr sz="2399" b="1"/>
            </a:lvl3pPr>
            <a:lvl4pPr marL="1828343" indent="0">
              <a:buNone/>
              <a:defRPr sz="2133" b="1"/>
            </a:lvl4pPr>
            <a:lvl5pPr marL="2437790" indent="0">
              <a:buNone/>
              <a:defRPr sz="2133" b="1"/>
            </a:lvl5pPr>
            <a:lvl6pPr marL="3047238" indent="0">
              <a:buNone/>
              <a:defRPr sz="2133" b="1"/>
            </a:lvl6pPr>
            <a:lvl7pPr marL="3656686" indent="0">
              <a:buNone/>
              <a:defRPr sz="2133" b="1"/>
            </a:lvl7pPr>
            <a:lvl8pPr marL="4266133" indent="0">
              <a:buNone/>
              <a:defRPr sz="2133" b="1"/>
            </a:lvl8pPr>
            <a:lvl9pPr marL="4875581"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2465675"/>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288737"/>
            <a:ext cx="5389033" cy="886140"/>
          </a:xfrm>
        </p:spPr>
        <p:txBody>
          <a:bodyPr anchor="b"/>
          <a:lstStyle>
            <a:lvl1pPr marL="0" indent="0">
              <a:buNone/>
              <a:defRPr sz="3199" b="1"/>
            </a:lvl1pPr>
            <a:lvl2pPr marL="609448" indent="0">
              <a:buNone/>
              <a:defRPr sz="2666" b="1"/>
            </a:lvl2pPr>
            <a:lvl3pPr marL="1218895" indent="0">
              <a:buNone/>
              <a:defRPr sz="2399" b="1"/>
            </a:lvl3pPr>
            <a:lvl4pPr marL="1828343" indent="0">
              <a:buNone/>
              <a:defRPr sz="2133" b="1"/>
            </a:lvl4pPr>
            <a:lvl5pPr marL="2437790" indent="0">
              <a:buNone/>
              <a:defRPr sz="2133" b="1"/>
            </a:lvl5pPr>
            <a:lvl6pPr marL="3047238" indent="0">
              <a:buNone/>
              <a:defRPr sz="2133" b="1"/>
            </a:lvl6pPr>
            <a:lvl7pPr marL="3656686" indent="0">
              <a:buNone/>
              <a:defRPr sz="2133" b="1"/>
            </a:lvl7pPr>
            <a:lvl8pPr marL="4266133" indent="0">
              <a:buNone/>
              <a:defRPr sz="2133" b="1"/>
            </a:lvl8pPr>
            <a:lvl9pPr marL="4875581"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2465675"/>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2"/>
            <a:ext cx="2844800" cy="365125"/>
          </a:xfrm>
          <a:prstGeom prst="rect">
            <a:avLst/>
          </a:prstGeom>
        </p:spPr>
        <p:txBody>
          <a:bodyPr/>
          <a:lstStyle/>
          <a:p>
            <a:fld id="{06B724DF-999C-4EA6-A0B1-175A7C43DE9D}" type="datetimeFigureOut">
              <a:rPr lang="en-US" smtClean="0">
                <a:solidFill>
                  <a:prstClr val="black">
                    <a:tint val="75000"/>
                  </a:prstClr>
                </a:solidFill>
              </a:rPr>
              <a:pPr/>
              <a:t>3/27/2014</a:t>
            </a:fld>
            <a:endParaRPr lang="en-US">
              <a:solidFill>
                <a:prstClr val="black">
                  <a:tint val="75000"/>
                </a:prstClr>
              </a:solidFill>
            </a:endParaRPr>
          </a:p>
        </p:txBody>
      </p:sp>
      <p:sp>
        <p:nvSpPr>
          <p:cNvPr id="8" name="Footer Placeholder 7"/>
          <p:cNvSpPr>
            <a:spLocks noGrp="1"/>
          </p:cNvSpPr>
          <p:nvPr>
            <p:ph type="ftr" sz="quarter" idx="11"/>
          </p:nvPr>
        </p:nvSpPr>
        <p:spPr>
          <a:xfrm>
            <a:off x="4165601" y="6356352"/>
            <a:ext cx="3860800" cy="365125"/>
          </a:xfrm>
          <a:prstGeom prst="rect">
            <a:avLst/>
          </a:prstGeo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8737601" y="6356352"/>
            <a:ext cx="2844800" cy="365125"/>
          </a:xfrm>
          <a:prstGeom prst="rect">
            <a:avLst/>
          </a:prstGeom>
        </p:spPr>
        <p:txBody>
          <a:bodyPr/>
          <a:lstStyle/>
          <a:p>
            <a:fld id="{AC9E4874-4AD4-41F5-AB3F-358DAC132C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56915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85845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082738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000548"/>
          </a:xfrm>
          <a:prstGeom prst="rect">
            <a:avLst/>
          </a:prstGeo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a:xfrm>
            <a:off x="269241" y="289513"/>
            <a:ext cx="11655840" cy="747897"/>
          </a:xfrm>
          <a:prstGeom prst="rect">
            <a:avLst/>
          </a:prstGeom>
        </p:spPr>
        <p:txBody>
          <a:bodyPr/>
          <a:lstStyle/>
          <a:p>
            <a:r>
              <a:rPr lang="en-US" smtClean="0"/>
              <a:t>Click to edit Master title style</a:t>
            </a:r>
            <a:endParaRPr lang="en-US"/>
          </a:p>
        </p:txBody>
      </p:sp>
      <p:sp>
        <p:nvSpPr>
          <p:cNvPr id="5" name="TextBox 7"/>
          <p:cNvSpPr txBox="1"/>
          <p:nvPr userDrawn="1"/>
        </p:nvSpPr>
        <p:spPr bwMode="white">
          <a:xfrm>
            <a:off x="4244147" y="6566926"/>
            <a:ext cx="3703709"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E">
                        <a:alpha val="50000"/>
                      </a:srgbClr>
                    </a:gs>
                    <a:gs pos="86000">
                      <a:srgbClr val="FFFFFE">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65796311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269239" y="291069"/>
            <a:ext cx="11155093" cy="845806"/>
          </a:xfrm>
        </p:spPr>
        <p:txBody>
          <a:bodyPr>
            <a:spAutoFit/>
          </a:bodyPr>
          <a:lstStyle>
            <a:lvl1pPr>
              <a:defRPr lang="en-US" sz="4800" b="0" kern="1200" cap="none" spc="-150" baseline="0" dirty="0">
                <a:ln w="3175">
                  <a:noFill/>
                </a:ln>
                <a:solidFill>
                  <a:schemeClr val="bg1"/>
                </a:solidFill>
                <a:effectLst/>
                <a:latin typeface="+mj-lt"/>
                <a:ea typeface="+mn-ea"/>
                <a:cs typeface="Arial" charset="0"/>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bwMode="white">
          <a:xfrm>
            <a:off x="269240" y="1187622"/>
            <a:ext cx="11151917" cy="2504683"/>
          </a:xfrm>
          <a:prstGeom prst="rect">
            <a:avLst/>
          </a:prstGeom>
        </p:spPr>
        <p:txBody>
          <a:bodyPr>
            <a:spAutoFit/>
          </a:bodyPr>
          <a:lstStyle>
            <a:lvl1pPr marL="342866" indent="-342866">
              <a:buClr>
                <a:srgbClr val="FFFFFF"/>
              </a:buClr>
              <a:buSzPct val="90000"/>
              <a:buFont typeface="Arial" pitchFamily="34" charset="0"/>
              <a:buChar char="•"/>
              <a:defRPr sz="3500">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89" indent="-285722">
              <a:buClr>
                <a:srgbClr val="FFFFFF"/>
              </a:buClr>
              <a:buSzPct val="90000"/>
              <a:buFont typeface="Arial" pitchFamily="34" charset="0"/>
              <a:buChar char="•"/>
              <a:defRPr sz="3100">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10" indent="-285722">
              <a:buClr>
                <a:srgbClr val="FFFFFF"/>
              </a:buClr>
              <a:buSzPct val="90000"/>
              <a:buFont typeface="Arial" pitchFamily="34" charset="0"/>
              <a:buChar char="•"/>
              <a:defRPr sz="2700">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888" indent="-228578">
              <a:buClr>
                <a:srgbClr val="FFFFFF"/>
              </a:buClr>
              <a:buSzPct val="90000"/>
              <a:buFont typeface="Arial" pitchFamily="34" charset="0"/>
              <a:buChar char="•"/>
              <a:defRPr sz="2400">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65" indent="-228578">
              <a:buClr>
                <a:srgbClr val="FFFFFF"/>
              </a:buClr>
              <a:buSzPct val="90000"/>
              <a:buFont typeface="Arial" pitchFamily="34" charset="0"/>
              <a:buChar char="•"/>
              <a:defRPr sz="2000">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79" tIns="76190" rIns="152379" bIns="76190"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66406625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a:xfrm>
            <a:off x="11421158" y="6442283"/>
            <a:ext cx="501606" cy="124650"/>
          </a:xfrm>
        </p:spPr>
        <p:txBody>
          <a:bodyPr/>
          <a:lstStyle/>
          <a:p>
            <a:pPr>
              <a:lnSpc>
                <a:spcPct val="90000"/>
              </a:lnSpc>
            </a:pPr>
            <a:fld id="{1BC86A1F-E589-44B2-A543-2EC98F5547A7}" type="slidenum">
              <a:rPr>
                <a:gradFill>
                  <a:gsLst>
                    <a:gs pos="0">
                      <a:srgbClr val="505050"/>
                    </a:gs>
                    <a:gs pos="100000">
                      <a:srgbClr val="505050"/>
                    </a:gs>
                  </a:gsLst>
                  <a:lin ang="5400000" scaled="0"/>
                </a:gradFill>
              </a:rPr>
              <a:pPr>
                <a:lnSpc>
                  <a:spcPct val="90000"/>
                </a:lnSpc>
              </a:pPr>
              <a:t>‹#›</a:t>
            </a:fld>
            <a:endParaRPr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39094202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9" y="1447800"/>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light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9349" y="3145041"/>
            <a:ext cx="3289363" cy="704445"/>
          </a:xfrm>
          <a:prstGeom prst="rect">
            <a:avLst/>
          </a:prstGeom>
        </p:spPr>
      </p:pic>
      <p:sp>
        <p:nvSpPr>
          <p:cNvPr id="4" name="Text Box 3"/>
          <p:cNvSpPr txBox="1">
            <a:spLocks noChangeArrowheads="1"/>
          </p:cNvSpPr>
          <p:nvPr userDrawn="1"/>
        </p:nvSpPr>
        <p:spPr bwMode="blackWhite">
          <a:xfrm>
            <a:off x="273122" y="6079033"/>
            <a:ext cx="1097724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2013 </a:t>
            </a:r>
            <a:r>
              <a:rPr lang="en-US" sz="7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1508455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7"/>
            <a:ext cx="11653523" cy="1655566"/>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7"/>
          <p:cNvSpPr txBox="1"/>
          <p:nvPr userDrawn="1"/>
        </p:nvSpPr>
        <p:spPr bwMode="white">
          <a:xfrm>
            <a:off x="4244147" y="6566925"/>
            <a:ext cx="3703710"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505050">
                        <a:alpha val="50000"/>
                      </a:srgbClr>
                    </a:gs>
                    <a:gs pos="86000">
                      <a:srgbClr val="50505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7567078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2930801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4" y="6503245"/>
            <a:ext cx="3860800" cy="365125"/>
          </a:xfrm>
          <a:prstGeom prst="rect">
            <a:avLst/>
          </a:prstGeom>
        </p:spPr>
        <p:txBody>
          <a:bodyPr lIns="91416" tIns="0" rIns="91416" bIns="45708" anchor="ctr"/>
          <a:lstStyle>
            <a:lvl1pPr algn="r">
              <a:defRPr sz="1466">
                <a:solidFill>
                  <a:schemeClr val="bg1"/>
                </a:solidFill>
                <a:latin typeface="+mn-lt"/>
              </a:defRPr>
            </a:lvl1pPr>
          </a:lstStyle>
          <a:p>
            <a:pPr defTabSz="914074"/>
            <a:r>
              <a:rPr lang="en-US" smtClean="0">
                <a:solidFill>
                  <a:prstClr val="white"/>
                </a:solidFill>
                <a:cs typeface="Arial"/>
              </a:rPr>
              <a:t>Microsoft Confidential</a:t>
            </a:r>
            <a:endParaRPr lang="en-US" dirty="0" smtClean="0">
              <a:solidFill>
                <a:prstClr val="white"/>
              </a:solidFill>
              <a:cs typeface="Arial"/>
            </a:endParaRPr>
          </a:p>
        </p:txBody>
      </p:sp>
    </p:spTree>
    <p:extLst>
      <p:ext uri="{BB962C8B-B14F-4D97-AF65-F5344CB8AC3E}">
        <p14:creationId xmlns:p14="http://schemas.microsoft.com/office/powerpoint/2010/main" val="3928217641"/>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6- Left">
    <p:bg>
      <p:bgPr>
        <a:solidFill>
          <a:srgbClr val="002050"/>
        </a:solidFill>
        <a:effectLst/>
      </p:bgPr>
    </p:bg>
    <p:spTree>
      <p:nvGrpSpPr>
        <p:cNvPr id="1" name=""/>
        <p:cNvGrpSpPr/>
        <p:nvPr/>
      </p:nvGrpSpPr>
      <p:grpSpPr>
        <a:xfrm>
          <a:off x="0" y="0"/>
          <a:ext cx="0" cy="0"/>
          <a:chOff x="0" y="0"/>
          <a:chExt cx="0" cy="0"/>
        </a:xfrm>
      </p:grpSpPr>
      <p:pic>
        <p:nvPicPr>
          <p:cNvPr id="21" name="Picture 20" descr="MVP_Logo.png"/>
          <p:cNvPicPr>
            <a:picLocks noChangeAspect="1"/>
          </p:cNvPicPr>
          <p:nvPr userDrawn="1"/>
        </p:nvPicPr>
        <p:blipFill>
          <a:blip r:embed="rId2"/>
          <a:stretch>
            <a:fillRect/>
          </a:stretch>
        </p:blipFill>
        <p:spPr>
          <a:xfrm>
            <a:off x="11164990" y="192618"/>
            <a:ext cx="838628" cy="1310355"/>
          </a:xfrm>
          <a:prstGeom prst="rect">
            <a:avLst/>
          </a:prstGeom>
        </p:spPr>
      </p:pic>
      <p:sp>
        <p:nvSpPr>
          <p:cNvPr id="23" name="Rectangle 22"/>
          <p:cNvSpPr/>
          <p:nvPr userDrawn="1"/>
        </p:nvSpPr>
        <p:spPr>
          <a:xfrm>
            <a:off x="0" y="2422605"/>
            <a:ext cx="2433659" cy="121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448"/>
            <a:endParaRPr lang="en-US" sz="2399" dirty="0">
              <a:solidFill>
                <a:srgbClr val="FFFFFF"/>
              </a:solidFill>
            </a:endParaRPr>
          </a:p>
        </p:txBody>
      </p:sp>
      <p:pic>
        <p:nvPicPr>
          <p:cNvPr id="24" name="Picture 23" descr="MVPS13_PPT_Icons.jpg"/>
          <p:cNvPicPr>
            <a:picLocks noChangeAspect="1"/>
          </p:cNvPicPr>
          <p:nvPr userDrawn="1"/>
        </p:nvPicPr>
        <p:blipFill>
          <a:blip r:embed="rId3"/>
          <a:stretch>
            <a:fillRect/>
          </a:stretch>
        </p:blipFill>
        <p:spPr>
          <a:xfrm>
            <a:off x="2424531" y="2422605"/>
            <a:ext cx="1219201" cy="1219200"/>
          </a:xfrm>
          <a:prstGeom prst="rect">
            <a:avLst/>
          </a:prstGeom>
        </p:spPr>
      </p:pic>
      <p:sp>
        <p:nvSpPr>
          <p:cNvPr id="25" name="Rectangle 24"/>
          <p:cNvSpPr/>
          <p:nvPr userDrawn="1"/>
        </p:nvSpPr>
        <p:spPr>
          <a:xfrm>
            <a:off x="0" y="1"/>
            <a:ext cx="4876800" cy="2429933"/>
          </a:xfrm>
          <a:prstGeom prst="rect">
            <a:avLst/>
          </a:prstGeom>
          <a:solidFill>
            <a:srgbClr val="00BCF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09448"/>
            <a:endParaRPr lang="en-US" sz="2399" dirty="0">
              <a:solidFill>
                <a:srgbClr val="FFFFFF"/>
              </a:solidFill>
            </a:endParaRPr>
          </a:p>
        </p:txBody>
      </p:sp>
      <p:sp>
        <p:nvSpPr>
          <p:cNvPr id="8" name="TextBox 7"/>
          <p:cNvSpPr txBox="1"/>
          <p:nvPr userDrawn="1"/>
        </p:nvSpPr>
        <p:spPr>
          <a:xfrm>
            <a:off x="10312084" y="6510989"/>
            <a:ext cx="1684867" cy="164019"/>
          </a:xfrm>
          <a:prstGeom prst="rect">
            <a:avLst/>
          </a:prstGeom>
          <a:noFill/>
        </p:spPr>
        <p:txBody>
          <a:bodyPr wrap="square" lIns="0" tIns="0" rIns="0" bIns="0" rtlCol="0" anchor="t">
            <a:spAutoFit/>
          </a:bodyPr>
          <a:lstStyle/>
          <a:p>
            <a:pPr algn="r" defTabSz="609448"/>
            <a:r>
              <a:rPr lang="en-US" sz="1066" dirty="0" smtClean="0">
                <a:solidFill>
                  <a:srgbClr val="FFFFFF"/>
                </a:solidFill>
                <a:cs typeface="Segoe UI"/>
              </a:rPr>
              <a:t>Microsoft Confidential</a:t>
            </a:r>
            <a:endParaRPr lang="en-US" sz="1066" dirty="0">
              <a:solidFill>
                <a:srgbClr val="FFFFFF"/>
              </a:solidFill>
              <a:cs typeface="Segoe UI"/>
            </a:endParaRPr>
          </a:p>
        </p:txBody>
      </p:sp>
      <p:pic>
        <p:nvPicPr>
          <p:cNvPr id="9" name="Picture 8" descr="MSFT_logo_rgb_C-Wht.png"/>
          <p:cNvPicPr>
            <a:picLocks noChangeAspect="1"/>
          </p:cNvPicPr>
          <p:nvPr userDrawn="1"/>
        </p:nvPicPr>
        <p:blipFill>
          <a:blip r:embed="rId4"/>
          <a:stretch>
            <a:fillRect/>
          </a:stretch>
        </p:blipFill>
        <p:spPr>
          <a:xfrm>
            <a:off x="194733" y="6396301"/>
            <a:ext cx="1219201" cy="264851"/>
          </a:xfrm>
          <a:prstGeom prst="rect">
            <a:avLst/>
          </a:prstGeom>
        </p:spPr>
      </p:pic>
    </p:spTree>
    <p:extLst>
      <p:ext uri="{BB962C8B-B14F-4D97-AF65-F5344CB8AC3E}">
        <p14:creationId xmlns:p14="http://schemas.microsoft.com/office/powerpoint/2010/main" val="349628340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erior 1">
    <p:spTree>
      <p:nvGrpSpPr>
        <p:cNvPr id="1" name=""/>
        <p:cNvGrpSpPr/>
        <p:nvPr/>
      </p:nvGrpSpPr>
      <p:grpSpPr>
        <a:xfrm>
          <a:off x="0" y="0"/>
          <a:ext cx="0" cy="0"/>
          <a:chOff x="0" y="0"/>
          <a:chExt cx="0" cy="0"/>
        </a:xfrm>
      </p:grpSpPr>
      <p:sp>
        <p:nvSpPr>
          <p:cNvPr id="21" name="Content Placeholder 2"/>
          <p:cNvSpPr>
            <a:spLocks noGrp="1"/>
          </p:cNvSpPr>
          <p:nvPr>
            <p:ph idx="1"/>
          </p:nvPr>
        </p:nvSpPr>
        <p:spPr>
          <a:xfrm>
            <a:off x="2446866" y="1212852"/>
            <a:ext cx="9745134" cy="2143792"/>
          </a:xfrm>
          <a:prstGeom prst="rect">
            <a:avLst/>
          </a:prstGeom>
        </p:spPr>
        <p:txBody>
          <a:bodyPr lIns="182880" tIns="91440" rIns="182880" bIns="91440"/>
          <a:lstStyle>
            <a:lvl1pPr>
              <a:spcBef>
                <a:spcPts val="1333"/>
              </a:spcBef>
              <a:defRPr sz="2399">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VP_Logo.png"/>
          <p:cNvPicPr>
            <a:picLocks noChangeAspect="1"/>
          </p:cNvPicPr>
          <p:nvPr userDrawn="1"/>
        </p:nvPicPr>
        <p:blipFill>
          <a:blip r:embed="rId2"/>
          <a:stretch>
            <a:fillRect/>
          </a:stretch>
        </p:blipFill>
        <p:spPr>
          <a:xfrm>
            <a:off x="11460121" y="185951"/>
            <a:ext cx="545104" cy="851719"/>
          </a:xfrm>
          <a:prstGeom prst="rect">
            <a:avLst/>
          </a:prstGeom>
        </p:spPr>
      </p:pic>
      <p:sp>
        <p:nvSpPr>
          <p:cNvPr id="10" name="Title 1"/>
          <p:cNvSpPr>
            <a:spLocks noGrp="1"/>
          </p:cNvSpPr>
          <p:nvPr>
            <p:ph type="title"/>
          </p:nvPr>
        </p:nvSpPr>
        <p:spPr>
          <a:xfrm>
            <a:off x="63048" y="1219201"/>
            <a:ext cx="2377830" cy="1403269"/>
          </a:xfrm>
          <a:prstGeom prst="rect">
            <a:avLst/>
          </a:prstGeom>
        </p:spPr>
        <p:txBody>
          <a:bodyPr lIns="91440" tIns="91440" bIns="91440" anchor="t"/>
          <a:lstStyle>
            <a:lvl1pPr algn="l">
              <a:defRPr sz="2933">
                <a:solidFill>
                  <a:srgbClr val="FFFFFF"/>
                </a:solidFill>
                <a:latin typeface="Segoe UI Light"/>
                <a:cs typeface="Segoe UI Light"/>
              </a:defRPr>
            </a:lvl1pPr>
          </a:lstStyle>
          <a:p>
            <a:r>
              <a:rPr lang="en-US" dirty="0" smtClean="0"/>
              <a:t>Click to edit Master title style</a:t>
            </a:r>
            <a:endParaRPr lang="en-US" dirty="0"/>
          </a:p>
        </p:txBody>
      </p:sp>
      <p:sp>
        <p:nvSpPr>
          <p:cNvPr id="11" name="TextBox 10"/>
          <p:cNvSpPr txBox="1"/>
          <p:nvPr userDrawn="1"/>
        </p:nvSpPr>
        <p:spPr>
          <a:xfrm>
            <a:off x="10312084" y="6510989"/>
            <a:ext cx="1684867" cy="164019"/>
          </a:xfrm>
          <a:prstGeom prst="rect">
            <a:avLst/>
          </a:prstGeom>
          <a:noFill/>
        </p:spPr>
        <p:txBody>
          <a:bodyPr wrap="square" lIns="0" tIns="0" rIns="0" bIns="0" rtlCol="0" anchor="t">
            <a:spAutoFit/>
          </a:bodyPr>
          <a:lstStyle/>
          <a:p>
            <a:pPr algn="r" defTabSz="609448"/>
            <a:r>
              <a:rPr lang="en-US" sz="1066" dirty="0" smtClean="0">
                <a:solidFill>
                  <a:srgbClr val="FFFFFF"/>
                </a:solidFill>
                <a:cs typeface="Segoe UI"/>
              </a:rPr>
              <a:t>Microsoft Confidential</a:t>
            </a:r>
            <a:endParaRPr lang="en-US" sz="1066" dirty="0">
              <a:solidFill>
                <a:srgbClr val="FFFFFF"/>
              </a:solidFill>
              <a:cs typeface="Segoe UI"/>
            </a:endParaRPr>
          </a:p>
        </p:txBody>
      </p:sp>
      <p:pic>
        <p:nvPicPr>
          <p:cNvPr id="12" name="Picture 11" descr="MSFT_logo_rgb_C-Wht.png"/>
          <p:cNvPicPr>
            <a:picLocks noChangeAspect="1"/>
          </p:cNvPicPr>
          <p:nvPr userDrawn="1"/>
        </p:nvPicPr>
        <p:blipFill>
          <a:blip r:embed="rId3"/>
          <a:stretch>
            <a:fillRect/>
          </a:stretch>
        </p:blipFill>
        <p:spPr>
          <a:xfrm>
            <a:off x="194733" y="6396301"/>
            <a:ext cx="1219201" cy="264851"/>
          </a:xfrm>
          <a:prstGeom prst="rect">
            <a:avLst/>
          </a:prstGeom>
        </p:spPr>
      </p:pic>
    </p:spTree>
    <p:extLst>
      <p:ext uri="{BB962C8B-B14F-4D97-AF65-F5344CB8AC3E}">
        <p14:creationId xmlns:p14="http://schemas.microsoft.com/office/powerpoint/2010/main" val="33660444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terior 2">
    <p:spTree>
      <p:nvGrpSpPr>
        <p:cNvPr id="1" name=""/>
        <p:cNvGrpSpPr/>
        <p:nvPr/>
      </p:nvGrpSpPr>
      <p:grpSpPr>
        <a:xfrm>
          <a:off x="0" y="0"/>
          <a:ext cx="0" cy="0"/>
          <a:chOff x="0" y="0"/>
          <a:chExt cx="0" cy="0"/>
        </a:xfrm>
      </p:grpSpPr>
      <p:sp>
        <p:nvSpPr>
          <p:cNvPr id="13" name="Content Placeholder 2"/>
          <p:cNvSpPr>
            <a:spLocks noGrp="1"/>
          </p:cNvSpPr>
          <p:nvPr>
            <p:ph idx="1"/>
          </p:nvPr>
        </p:nvSpPr>
        <p:spPr>
          <a:xfrm>
            <a:off x="2446866" y="1215999"/>
            <a:ext cx="4876800" cy="2143792"/>
          </a:xfrm>
          <a:prstGeom prst="rect">
            <a:avLst/>
          </a:prstGeom>
        </p:spPr>
        <p:txBody>
          <a:bodyPr lIns="182880" tIns="91440" rIns="182880" bIns="91440"/>
          <a:lstStyle>
            <a:lvl1pPr>
              <a:spcBef>
                <a:spcPts val="1333"/>
              </a:spcBef>
              <a:defRPr sz="2399">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4"/>
          </p:nvPr>
        </p:nvSpPr>
        <p:spPr>
          <a:xfrm>
            <a:off x="7333214" y="1215999"/>
            <a:ext cx="4876800" cy="2143792"/>
          </a:xfrm>
          <a:prstGeom prst="rect">
            <a:avLst/>
          </a:prstGeom>
        </p:spPr>
        <p:txBody>
          <a:bodyPr lIns="182880" tIns="91440" rIns="182880" bIns="91440"/>
          <a:lstStyle>
            <a:lvl1pPr>
              <a:spcBef>
                <a:spcPts val="1333"/>
              </a:spcBef>
              <a:defRPr sz="2399">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6" name="Picture 15" descr="MVP_Logo.png"/>
          <p:cNvPicPr>
            <a:picLocks noChangeAspect="1"/>
          </p:cNvPicPr>
          <p:nvPr userDrawn="1"/>
        </p:nvPicPr>
        <p:blipFill>
          <a:blip r:embed="rId2"/>
          <a:stretch>
            <a:fillRect/>
          </a:stretch>
        </p:blipFill>
        <p:spPr>
          <a:xfrm>
            <a:off x="11460121" y="185951"/>
            <a:ext cx="545104" cy="851719"/>
          </a:xfrm>
          <a:prstGeom prst="rect">
            <a:avLst/>
          </a:prstGeom>
        </p:spPr>
      </p:pic>
      <p:sp>
        <p:nvSpPr>
          <p:cNvPr id="9" name="Title 1"/>
          <p:cNvSpPr>
            <a:spLocks noGrp="1"/>
          </p:cNvSpPr>
          <p:nvPr>
            <p:ph type="title"/>
          </p:nvPr>
        </p:nvSpPr>
        <p:spPr>
          <a:xfrm>
            <a:off x="63048" y="1219201"/>
            <a:ext cx="2377830" cy="1403269"/>
          </a:xfrm>
          <a:prstGeom prst="rect">
            <a:avLst/>
          </a:prstGeom>
        </p:spPr>
        <p:txBody>
          <a:bodyPr lIns="91440" tIns="91440" bIns="91440" anchor="t"/>
          <a:lstStyle>
            <a:lvl1pPr algn="l">
              <a:defRPr sz="2933">
                <a:solidFill>
                  <a:srgbClr val="FFFFFF"/>
                </a:solidFill>
                <a:latin typeface="Segoe UI Light"/>
                <a:cs typeface="Segoe UI Light"/>
              </a:defRPr>
            </a:lvl1pPr>
          </a:lstStyle>
          <a:p>
            <a:r>
              <a:rPr lang="en-US" dirty="0" smtClean="0"/>
              <a:t>Click to edit Master title style</a:t>
            </a:r>
            <a:endParaRPr lang="en-US" dirty="0"/>
          </a:p>
        </p:txBody>
      </p:sp>
      <p:sp>
        <p:nvSpPr>
          <p:cNvPr id="8" name="TextBox 7"/>
          <p:cNvSpPr txBox="1"/>
          <p:nvPr userDrawn="1"/>
        </p:nvSpPr>
        <p:spPr>
          <a:xfrm>
            <a:off x="10312084" y="6510989"/>
            <a:ext cx="1684867" cy="164019"/>
          </a:xfrm>
          <a:prstGeom prst="rect">
            <a:avLst/>
          </a:prstGeom>
          <a:noFill/>
        </p:spPr>
        <p:txBody>
          <a:bodyPr wrap="square" lIns="0" tIns="0" rIns="0" bIns="0" rtlCol="0" anchor="t">
            <a:spAutoFit/>
          </a:bodyPr>
          <a:lstStyle/>
          <a:p>
            <a:pPr algn="r" defTabSz="609448"/>
            <a:r>
              <a:rPr lang="en-US" sz="1066" dirty="0" smtClean="0">
                <a:solidFill>
                  <a:srgbClr val="FFFFFF"/>
                </a:solidFill>
                <a:cs typeface="Segoe UI"/>
              </a:rPr>
              <a:t>Microsoft Confidential</a:t>
            </a:r>
            <a:endParaRPr lang="en-US" sz="1066" dirty="0">
              <a:solidFill>
                <a:srgbClr val="FFFFFF"/>
              </a:solidFill>
              <a:cs typeface="Segoe UI"/>
            </a:endParaRPr>
          </a:p>
        </p:txBody>
      </p:sp>
      <p:pic>
        <p:nvPicPr>
          <p:cNvPr id="10" name="Picture 9" descr="MSFT_logo_rgb_C-Wht.png"/>
          <p:cNvPicPr>
            <a:picLocks noChangeAspect="1"/>
          </p:cNvPicPr>
          <p:nvPr userDrawn="1"/>
        </p:nvPicPr>
        <p:blipFill>
          <a:blip r:embed="rId3"/>
          <a:stretch>
            <a:fillRect/>
          </a:stretch>
        </p:blipFill>
        <p:spPr>
          <a:xfrm>
            <a:off x="194733" y="6396301"/>
            <a:ext cx="1219201" cy="264851"/>
          </a:xfrm>
          <a:prstGeom prst="rect">
            <a:avLst/>
          </a:prstGeom>
        </p:spPr>
      </p:pic>
    </p:spTree>
    <p:extLst>
      <p:ext uri="{BB962C8B-B14F-4D97-AF65-F5344CB8AC3E}">
        <p14:creationId xmlns:p14="http://schemas.microsoft.com/office/powerpoint/2010/main" val="45898851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12" name="Rectangle 11"/>
          <p:cNvSpPr/>
          <p:nvPr userDrawn="1"/>
        </p:nvSpPr>
        <p:spPr>
          <a:xfrm>
            <a:off x="2" y="1212851"/>
            <a:ext cx="2438400" cy="24384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8"/>
            <a:endParaRPr lang="en-US" sz="2399" dirty="0">
              <a:solidFill>
                <a:srgbClr val="FFFFFF"/>
              </a:solidFill>
            </a:endParaRPr>
          </a:p>
        </p:txBody>
      </p:sp>
      <p:sp>
        <p:nvSpPr>
          <p:cNvPr id="11" name="Content Placeholder 2"/>
          <p:cNvSpPr>
            <a:spLocks noGrp="1"/>
          </p:cNvSpPr>
          <p:nvPr>
            <p:ph idx="1"/>
          </p:nvPr>
        </p:nvSpPr>
        <p:spPr>
          <a:xfrm>
            <a:off x="2446866" y="1212852"/>
            <a:ext cx="9745134" cy="2143792"/>
          </a:xfrm>
          <a:prstGeom prst="rect">
            <a:avLst/>
          </a:prstGeom>
        </p:spPr>
        <p:txBody>
          <a:bodyPr lIns="182880" tIns="91440" rIns="182880" bIns="91440"/>
          <a:lstStyle>
            <a:lvl1pPr>
              <a:spcBef>
                <a:spcPts val="1333"/>
              </a:spcBef>
              <a:defRPr sz="2399">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6" name="Picture 15" descr="MVP_Logo.png"/>
          <p:cNvPicPr>
            <a:picLocks noChangeAspect="1"/>
          </p:cNvPicPr>
          <p:nvPr userDrawn="1"/>
        </p:nvPicPr>
        <p:blipFill>
          <a:blip r:embed="rId2"/>
          <a:stretch>
            <a:fillRect/>
          </a:stretch>
        </p:blipFill>
        <p:spPr>
          <a:xfrm>
            <a:off x="11460121" y="185951"/>
            <a:ext cx="545104" cy="851719"/>
          </a:xfrm>
          <a:prstGeom prst="rect">
            <a:avLst/>
          </a:prstGeom>
        </p:spPr>
      </p:pic>
      <p:sp>
        <p:nvSpPr>
          <p:cNvPr id="9" name="Title 1"/>
          <p:cNvSpPr>
            <a:spLocks noGrp="1"/>
          </p:cNvSpPr>
          <p:nvPr>
            <p:ph type="title"/>
          </p:nvPr>
        </p:nvSpPr>
        <p:spPr>
          <a:xfrm>
            <a:off x="63048" y="1219201"/>
            <a:ext cx="2377830" cy="1403269"/>
          </a:xfrm>
          <a:prstGeom prst="rect">
            <a:avLst/>
          </a:prstGeom>
        </p:spPr>
        <p:txBody>
          <a:bodyPr lIns="91440" tIns="91440" bIns="91440" anchor="t"/>
          <a:lstStyle>
            <a:lvl1pPr algn="l">
              <a:defRPr sz="2933">
                <a:solidFill>
                  <a:srgbClr val="FFFFFF"/>
                </a:solidFill>
                <a:latin typeface="Segoe UI Light"/>
                <a:cs typeface="Segoe UI Light"/>
              </a:defRPr>
            </a:lvl1pPr>
          </a:lstStyle>
          <a:p>
            <a:r>
              <a:rPr lang="en-US" dirty="0" smtClean="0"/>
              <a:t>Click to edit Master title style</a:t>
            </a:r>
            <a:endParaRPr lang="en-US" dirty="0"/>
          </a:p>
        </p:txBody>
      </p:sp>
      <p:sp>
        <p:nvSpPr>
          <p:cNvPr id="8" name="TextBox 7"/>
          <p:cNvSpPr txBox="1"/>
          <p:nvPr userDrawn="1"/>
        </p:nvSpPr>
        <p:spPr>
          <a:xfrm>
            <a:off x="10312084" y="6510989"/>
            <a:ext cx="1684867" cy="164019"/>
          </a:xfrm>
          <a:prstGeom prst="rect">
            <a:avLst/>
          </a:prstGeom>
          <a:noFill/>
        </p:spPr>
        <p:txBody>
          <a:bodyPr wrap="square" lIns="0" tIns="0" rIns="0" bIns="0" rtlCol="0" anchor="t">
            <a:spAutoFit/>
          </a:bodyPr>
          <a:lstStyle/>
          <a:p>
            <a:pPr algn="r" defTabSz="609448"/>
            <a:r>
              <a:rPr lang="en-US" sz="1066" dirty="0" smtClean="0">
                <a:solidFill>
                  <a:srgbClr val="FFFFFF"/>
                </a:solidFill>
                <a:cs typeface="Segoe UI"/>
              </a:rPr>
              <a:t>Microsoft Confidential</a:t>
            </a:r>
            <a:endParaRPr lang="en-US" sz="1066" dirty="0">
              <a:solidFill>
                <a:srgbClr val="FFFFFF"/>
              </a:solidFill>
              <a:cs typeface="Segoe UI"/>
            </a:endParaRPr>
          </a:p>
        </p:txBody>
      </p:sp>
      <p:pic>
        <p:nvPicPr>
          <p:cNvPr id="10" name="Picture 9" descr="MSFT_logo_rgb_C-Wht.png"/>
          <p:cNvPicPr>
            <a:picLocks noChangeAspect="1"/>
          </p:cNvPicPr>
          <p:nvPr userDrawn="1"/>
        </p:nvPicPr>
        <p:blipFill>
          <a:blip r:embed="rId3"/>
          <a:stretch>
            <a:fillRect/>
          </a:stretch>
        </p:blipFill>
        <p:spPr>
          <a:xfrm>
            <a:off x="194733" y="6396301"/>
            <a:ext cx="1219201" cy="264851"/>
          </a:xfrm>
          <a:prstGeom prst="rect">
            <a:avLst/>
          </a:prstGeom>
        </p:spPr>
      </p:pic>
    </p:spTree>
    <p:extLst>
      <p:ext uri="{BB962C8B-B14F-4D97-AF65-F5344CB8AC3E}">
        <p14:creationId xmlns:p14="http://schemas.microsoft.com/office/powerpoint/2010/main" val="81563710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terior 4">
    <p:spTree>
      <p:nvGrpSpPr>
        <p:cNvPr id="1" name=""/>
        <p:cNvGrpSpPr/>
        <p:nvPr/>
      </p:nvGrpSpPr>
      <p:grpSpPr>
        <a:xfrm>
          <a:off x="0" y="0"/>
          <a:ext cx="0" cy="0"/>
          <a:chOff x="0" y="0"/>
          <a:chExt cx="0" cy="0"/>
        </a:xfrm>
      </p:grpSpPr>
      <p:sp>
        <p:nvSpPr>
          <p:cNvPr id="9" name="Rectangle 8"/>
          <p:cNvSpPr/>
          <p:nvPr userDrawn="1"/>
        </p:nvSpPr>
        <p:spPr>
          <a:xfrm>
            <a:off x="2" y="1212851"/>
            <a:ext cx="2438400" cy="24384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8"/>
            <a:endParaRPr lang="en-US" sz="2399" dirty="0">
              <a:solidFill>
                <a:srgbClr val="FFFFFF"/>
              </a:solidFill>
            </a:endParaRPr>
          </a:p>
        </p:txBody>
      </p:sp>
      <p:pic>
        <p:nvPicPr>
          <p:cNvPr id="18" name="Picture 17" descr="MVP_Logo.png"/>
          <p:cNvPicPr>
            <a:picLocks noChangeAspect="1"/>
          </p:cNvPicPr>
          <p:nvPr userDrawn="1"/>
        </p:nvPicPr>
        <p:blipFill>
          <a:blip r:embed="rId2"/>
          <a:stretch>
            <a:fillRect/>
          </a:stretch>
        </p:blipFill>
        <p:spPr>
          <a:xfrm>
            <a:off x="11460121" y="185951"/>
            <a:ext cx="545104" cy="851719"/>
          </a:xfrm>
          <a:prstGeom prst="rect">
            <a:avLst/>
          </a:prstGeom>
        </p:spPr>
      </p:pic>
      <p:sp>
        <p:nvSpPr>
          <p:cNvPr id="10" name="Title 1"/>
          <p:cNvSpPr>
            <a:spLocks noGrp="1"/>
          </p:cNvSpPr>
          <p:nvPr>
            <p:ph type="title"/>
          </p:nvPr>
        </p:nvSpPr>
        <p:spPr>
          <a:xfrm>
            <a:off x="63048" y="1219201"/>
            <a:ext cx="2377830" cy="1403269"/>
          </a:xfrm>
          <a:prstGeom prst="rect">
            <a:avLst/>
          </a:prstGeom>
        </p:spPr>
        <p:txBody>
          <a:bodyPr lIns="91440" tIns="91440" bIns="91440" anchor="t"/>
          <a:lstStyle>
            <a:lvl1pPr algn="l">
              <a:defRPr sz="2933">
                <a:solidFill>
                  <a:srgbClr val="FFFFFF"/>
                </a:solidFill>
                <a:latin typeface="Segoe UI Light"/>
                <a:cs typeface="Segoe UI Light"/>
              </a:defRPr>
            </a:lvl1pPr>
          </a:lstStyle>
          <a:p>
            <a:r>
              <a:rPr lang="en-US" dirty="0" smtClean="0"/>
              <a:t>Click to edit Master title style</a:t>
            </a:r>
            <a:endParaRPr lang="en-US" dirty="0"/>
          </a:p>
        </p:txBody>
      </p:sp>
      <p:sp>
        <p:nvSpPr>
          <p:cNvPr id="15" name="TextBox 14"/>
          <p:cNvSpPr txBox="1"/>
          <p:nvPr userDrawn="1"/>
        </p:nvSpPr>
        <p:spPr>
          <a:xfrm>
            <a:off x="10312084" y="6510989"/>
            <a:ext cx="1684867" cy="164019"/>
          </a:xfrm>
          <a:prstGeom prst="rect">
            <a:avLst/>
          </a:prstGeom>
          <a:noFill/>
        </p:spPr>
        <p:txBody>
          <a:bodyPr wrap="square" lIns="0" tIns="0" rIns="0" bIns="0" rtlCol="0" anchor="t">
            <a:spAutoFit/>
          </a:bodyPr>
          <a:lstStyle/>
          <a:p>
            <a:pPr algn="r" defTabSz="609448"/>
            <a:r>
              <a:rPr lang="en-US" sz="1066" dirty="0" smtClean="0">
                <a:solidFill>
                  <a:srgbClr val="FFFFFF"/>
                </a:solidFill>
                <a:cs typeface="Segoe UI"/>
              </a:rPr>
              <a:t>Microsoft Confidential</a:t>
            </a:r>
            <a:endParaRPr lang="en-US" sz="1066" dirty="0">
              <a:solidFill>
                <a:srgbClr val="FFFFFF"/>
              </a:solidFill>
              <a:cs typeface="Segoe UI"/>
            </a:endParaRPr>
          </a:p>
        </p:txBody>
      </p:sp>
      <p:pic>
        <p:nvPicPr>
          <p:cNvPr id="17" name="Picture 16" descr="MSFT_logo_rgb_C-Wht.png"/>
          <p:cNvPicPr>
            <a:picLocks noChangeAspect="1"/>
          </p:cNvPicPr>
          <p:nvPr userDrawn="1"/>
        </p:nvPicPr>
        <p:blipFill>
          <a:blip r:embed="rId3"/>
          <a:stretch>
            <a:fillRect/>
          </a:stretch>
        </p:blipFill>
        <p:spPr>
          <a:xfrm>
            <a:off x="194733" y="6396301"/>
            <a:ext cx="1219201" cy="264851"/>
          </a:xfrm>
          <a:prstGeom prst="rect">
            <a:avLst/>
          </a:prstGeom>
        </p:spPr>
      </p:pic>
      <p:sp>
        <p:nvSpPr>
          <p:cNvPr id="20" name="Content Placeholder 2"/>
          <p:cNvSpPr>
            <a:spLocks noGrp="1"/>
          </p:cNvSpPr>
          <p:nvPr>
            <p:ph idx="1"/>
          </p:nvPr>
        </p:nvSpPr>
        <p:spPr>
          <a:xfrm>
            <a:off x="2446866" y="1215999"/>
            <a:ext cx="4876800" cy="2143792"/>
          </a:xfrm>
          <a:prstGeom prst="rect">
            <a:avLst/>
          </a:prstGeom>
        </p:spPr>
        <p:txBody>
          <a:bodyPr lIns="182880" tIns="91440" rIns="182880" bIns="91440"/>
          <a:lstStyle>
            <a:lvl1pPr>
              <a:spcBef>
                <a:spcPts val="1333"/>
              </a:spcBef>
              <a:defRPr sz="2399">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2"/>
          <p:cNvSpPr>
            <a:spLocks noGrp="1"/>
          </p:cNvSpPr>
          <p:nvPr>
            <p:ph idx="14"/>
          </p:nvPr>
        </p:nvSpPr>
        <p:spPr>
          <a:xfrm>
            <a:off x="7333214" y="1215999"/>
            <a:ext cx="4876800" cy="2143792"/>
          </a:xfrm>
          <a:prstGeom prst="rect">
            <a:avLst/>
          </a:prstGeom>
        </p:spPr>
        <p:txBody>
          <a:bodyPr lIns="182880" tIns="91440" rIns="182880" bIns="91440"/>
          <a:lstStyle>
            <a:lvl1pPr>
              <a:spcBef>
                <a:spcPts val="1333"/>
              </a:spcBef>
              <a:defRPr sz="2399">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2577224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nterior 5">
    <p:spTree>
      <p:nvGrpSpPr>
        <p:cNvPr id="1" name=""/>
        <p:cNvGrpSpPr/>
        <p:nvPr/>
      </p:nvGrpSpPr>
      <p:grpSpPr>
        <a:xfrm>
          <a:off x="0" y="0"/>
          <a:ext cx="0" cy="0"/>
          <a:chOff x="0" y="0"/>
          <a:chExt cx="0" cy="0"/>
        </a:xfrm>
      </p:grpSpPr>
      <p:sp>
        <p:nvSpPr>
          <p:cNvPr id="9" name="Rectangle 8"/>
          <p:cNvSpPr/>
          <p:nvPr userDrawn="1"/>
        </p:nvSpPr>
        <p:spPr>
          <a:xfrm>
            <a:off x="2446866" y="1212851"/>
            <a:ext cx="9745134" cy="4866216"/>
          </a:xfrm>
          <a:prstGeom prst="rect">
            <a:avLst/>
          </a:prstGeom>
          <a:solidFill>
            <a:srgbClr val="0018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8"/>
            <a:endParaRPr lang="en-US" sz="2399" dirty="0">
              <a:solidFill>
                <a:srgbClr val="FFFFFF"/>
              </a:solidFill>
            </a:endParaRPr>
          </a:p>
        </p:txBody>
      </p:sp>
      <p:sp>
        <p:nvSpPr>
          <p:cNvPr id="8" name="Rectangle 7"/>
          <p:cNvSpPr/>
          <p:nvPr userDrawn="1"/>
        </p:nvSpPr>
        <p:spPr>
          <a:xfrm>
            <a:off x="2" y="1212851"/>
            <a:ext cx="2438400" cy="24384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8"/>
            <a:endParaRPr lang="en-US" sz="2399" dirty="0">
              <a:solidFill>
                <a:srgbClr val="FFFFFF"/>
              </a:solidFill>
            </a:endParaRPr>
          </a:p>
        </p:txBody>
      </p:sp>
      <p:sp>
        <p:nvSpPr>
          <p:cNvPr id="19" name="Content Placeholder 2"/>
          <p:cNvSpPr>
            <a:spLocks noGrp="1"/>
          </p:cNvSpPr>
          <p:nvPr>
            <p:ph idx="1"/>
          </p:nvPr>
        </p:nvSpPr>
        <p:spPr>
          <a:xfrm>
            <a:off x="2446866" y="1212852"/>
            <a:ext cx="9745134" cy="2143792"/>
          </a:xfrm>
          <a:prstGeom prst="rect">
            <a:avLst/>
          </a:prstGeom>
        </p:spPr>
        <p:txBody>
          <a:bodyPr lIns="182880" tIns="91440" rIns="182880" bIns="91440"/>
          <a:lstStyle>
            <a:lvl1pPr>
              <a:spcBef>
                <a:spcPts val="1333"/>
              </a:spcBef>
              <a:defRPr sz="2399">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6" name="Picture 15" descr="MVP_Logo.png"/>
          <p:cNvPicPr>
            <a:picLocks noChangeAspect="1"/>
          </p:cNvPicPr>
          <p:nvPr userDrawn="1"/>
        </p:nvPicPr>
        <p:blipFill>
          <a:blip r:embed="rId2"/>
          <a:stretch>
            <a:fillRect/>
          </a:stretch>
        </p:blipFill>
        <p:spPr>
          <a:xfrm>
            <a:off x="11460121" y="185951"/>
            <a:ext cx="545104" cy="851719"/>
          </a:xfrm>
          <a:prstGeom prst="rect">
            <a:avLst/>
          </a:prstGeom>
        </p:spPr>
      </p:pic>
      <p:sp>
        <p:nvSpPr>
          <p:cNvPr id="10" name="Title 1"/>
          <p:cNvSpPr>
            <a:spLocks noGrp="1"/>
          </p:cNvSpPr>
          <p:nvPr>
            <p:ph type="title"/>
          </p:nvPr>
        </p:nvSpPr>
        <p:spPr>
          <a:xfrm>
            <a:off x="63048" y="1219201"/>
            <a:ext cx="2377830" cy="1403269"/>
          </a:xfrm>
          <a:prstGeom prst="rect">
            <a:avLst/>
          </a:prstGeom>
        </p:spPr>
        <p:txBody>
          <a:bodyPr lIns="91440" tIns="91440" bIns="91440" anchor="t"/>
          <a:lstStyle>
            <a:lvl1pPr algn="l">
              <a:defRPr sz="2933">
                <a:solidFill>
                  <a:srgbClr val="FFFFFF"/>
                </a:solidFill>
                <a:latin typeface="Segoe UI Light"/>
                <a:cs typeface="Segoe UI Light"/>
              </a:defRPr>
            </a:lvl1pPr>
          </a:lstStyle>
          <a:p>
            <a:r>
              <a:rPr lang="en-US" dirty="0" smtClean="0"/>
              <a:t>Click to edit Master title style</a:t>
            </a:r>
            <a:endParaRPr lang="en-US" dirty="0"/>
          </a:p>
        </p:txBody>
      </p:sp>
      <p:sp>
        <p:nvSpPr>
          <p:cNvPr id="11" name="TextBox 10"/>
          <p:cNvSpPr txBox="1"/>
          <p:nvPr userDrawn="1"/>
        </p:nvSpPr>
        <p:spPr>
          <a:xfrm>
            <a:off x="10312084" y="6510989"/>
            <a:ext cx="1684867" cy="164019"/>
          </a:xfrm>
          <a:prstGeom prst="rect">
            <a:avLst/>
          </a:prstGeom>
          <a:noFill/>
        </p:spPr>
        <p:txBody>
          <a:bodyPr wrap="square" lIns="0" tIns="0" rIns="0" bIns="0" rtlCol="0" anchor="t">
            <a:spAutoFit/>
          </a:bodyPr>
          <a:lstStyle/>
          <a:p>
            <a:pPr algn="r" defTabSz="609448"/>
            <a:r>
              <a:rPr lang="en-US" sz="1066" dirty="0" smtClean="0">
                <a:solidFill>
                  <a:srgbClr val="FFFFFF"/>
                </a:solidFill>
                <a:cs typeface="Segoe UI"/>
              </a:rPr>
              <a:t>Microsoft Confidential</a:t>
            </a:r>
            <a:endParaRPr lang="en-US" sz="1066" dirty="0">
              <a:solidFill>
                <a:srgbClr val="FFFFFF"/>
              </a:solidFill>
              <a:cs typeface="Segoe UI"/>
            </a:endParaRPr>
          </a:p>
        </p:txBody>
      </p:sp>
      <p:pic>
        <p:nvPicPr>
          <p:cNvPr id="12" name="Picture 11" descr="MSFT_logo_rgb_C-Wht.png"/>
          <p:cNvPicPr>
            <a:picLocks noChangeAspect="1"/>
          </p:cNvPicPr>
          <p:nvPr userDrawn="1"/>
        </p:nvPicPr>
        <p:blipFill>
          <a:blip r:embed="rId3"/>
          <a:stretch>
            <a:fillRect/>
          </a:stretch>
        </p:blipFill>
        <p:spPr>
          <a:xfrm>
            <a:off x="194733" y="6396301"/>
            <a:ext cx="1219201" cy="264851"/>
          </a:xfrm>
          <a:prstGeom prst="rect">
            <a:avLst/>
          </a:prstGeom>
        </p:spPr>
      </p:pic>
    </p:spTree>
    <p:extLst>
      <p:ext uri="{BB962C8B-B14F-4D97-AF65-F5344CB8AC3E}">
        <p14:creationId xmlns:p14="http://schemas.microsoft.com/office/powerpoint/2010/main" val="336750081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nterior 6">
    <p:spTree>
      <p:nvGrpSpPr>
        <p:cNvPr id="1" name=""/>
        <p:cNvGrpSpPr/>
        <p:nvPr/>
      </p:nvGrpSpPr>
      <p:grpSpPr>
        <a:xfrm>
          <a:off x="0" y="0"/>
          <a:ext cx="0" cy="0"/>
          <a:chOff x="0" y="0"/>
          <a:chExt cx="0" cy="0"/>
        </a:xfrm>
      </p:grpSpPr>
      <p:sp>
        <p:nvSpPr>
          <p:cNvPr id="12" name="Rectangle 11"/>
          <p:cNvSpPr/>
          <p:nvPr userDrawn="1"/>
        </p:nvSpPr>
        <p:spPr>
          <a:xfrm>
            <a:off x="2446867" y="1212851"/>
            <a:ext cx="4868332" cy="4866216"/>
          </a:xfrm>
          <a:prstGeom prst="rect">
            <a:avLst/>
          </a:prstGeom>
          <a:solidFill>
            <a:srgbClr val="0018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8"/>
            <a:endParaRPr lang="en-US" sz="2399" dirty="0">
              <a:solidFill>
                <a:srgbClr val="FFFFFF"/>
              </a:solidFill>
            </a:endParaRPr>
          </a:p>
        </p:txBody>
      </p:sp>
      <p:sp>
        <p:nvSpPr>
          <p:cNvPr id="13" name="Rectangle 12"/>
          <p:cNvSpPr/>
          <p:nvPr userDrawn="1"/>
        </p:nvSpPr>
        <p:spPr>
          <a:xfrm>
            <a:off x="7323669" y="1210732"/>
            <a:ext cx="4868332" cy="486621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8"/>
            <a:endParaRPr lang="en-US" sz="2399" dirty="0">
              <a:solidFill>
                <a:srgbClr val="FFFFFF"/>
              </a:solidFill>
            </a:endParaRPr>
          </a:p>
        </p:txBody>
      </p:sp>
      <p:sp>
        <p:nvSpPr>
          <p:cNvPr id="14" name="Rectangle 13"/>
          <p:cNvSpPr/>
          <p:nvPr userDrawn="1"/>
        </p:nvSpPr>
        <p:spPr>
          <a:xfrm>
            <a:off x="2" y="1212851"/>
            <a:ext cx="2438400" cy="24384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8"/>
            <a:endParaRPr lang="en-US" sz="2399" dirty="0">
              <a:solidFill>
                <a:srgbClr val="FFFFFF"/>
              </a:solidFill>
            </a:endParaRPr>
          </a:p>
        </p:txBody>
      </p:sp>
      <p:pic>
        <p:nvPicPr>
          <p:cNvPr id="22" name="Picture 21" descr="MVP_Logo.png"/>
          <p:cNvPicPr>
            <a:picLocks noChangeAspect="1"/>
          </p:cNvPicPr>
          <p:nvPr userDrawn="1"/>
        </p:nvPicPr>
        <p:blipFill>
          <a:blip r:embed="rId2"/>
          <a:stretch>
            <a:fillRect/>
          </a:stretch>
        </p:blipFill>
        <p:spPr>
          <a:xfrm>
            <a:off x="11460121" y="185951"/>
            <a:ext cx="545104" cy="851719"/>
          </a:xfrm>
          <a:prstGeom prst="rect">
            <a:avLst/>
          </a:prstGeom>
        </p:spPr>
      </p:pic>
      <p:sp>
        <p:nvSpPr>
          <p:cNvPr id="11" name="Title 1"/>
          <p:cNvSpPr>
            <a:spLocks noGrp="1"/>
          </p:cNvSpPr>
          <p:nvPr>
            <p:ph type="title"/>
          </p:nvPr>
        </p:nvSpPr>
        <p:spPr>
          <a:xfrm>
            <a:off x="63048" y="1219201"/>
            <a:ext cx="2377830" cy="1403269"/>
          </a:xfrm>
          <a:prstGeom prst="rect">
            <a:avLst/>
          </a:prstGeom>
        </p:spPr>
        <p:txBody>
          <a:bodyPr lIns="91440" tIns="91440" bIns="91440" anchor="t"/>
          <a:lstStyle>
            <a:lvl1pPr algn="l">
              <a:defRPr sz="2933">
                <a:solidFill>
                  <a:srgbClr val="FFFFFF"/>
                </a:solidFill>
                <a:latin typeface="Segoe UI Light"/>
                <a:cs typeface="Segoe UI Light"/>
              </a:defRPr>
            </a:lvl1pPr>
          </a:lstStyle>
          <a:p>
            <a:r>
              <a:rPr lang="en-US" dirty="0" smtClean="0"/>
              <a:t>Click to edit Master title style</a:t>
            </a:r>
            <a:endParaRPr lang="en-US" dirty="0"/>
          </a:p>
        </p:txBody>
      </p:sp>
      <p:sp>
        <p:nvSpPr>
          <p:cNvPr id="15" name="TextBox 14"/>
          <p:cNvSpPr txBox="1"/>
          <p:nvPr userDrawn="1"/>
        </p:nvSpPr>
        <p:spPr>
          <a:xfrm>
            <a:off x="10312084" y="6510989"/>
            <a:ext cx="1684867" cy="164019"/>
          </a:xfrm>
          <a:prstGeom prst="rect">
            <a:avLst/>
          </a:prstGeom>
          <a:noFill/>
        </p:spPr>
        <p:txBody>
          <a:bodyPr wrap="square" lIns="0" tIns="0" rIns="0" bIns="0" rtlCol="0" anchor="t">
            <a:spAutoFit/>
          </a:bodyPr>
          <a:lstStyle/>
          <a:p>
            <a:pPr algn="r" defTabSz="609448"/>
            <a:r>
              <a:rPr lang="en-US" sz="1066" dirty="0" smtClean="0">
                <a:solidFill>
                  <a:srgbClr val="FFFFFF"/>
                </a:solidFill>
                <a:cs typeface="Segoe UI"/>
              </a:rPr>
              <a:t>Microsoft Confidential</a:t>
            </a:r>
            <a:endParaRPr lang="en-US" sz="1066" dirty="0">
              <a:solidFill>
                <a:srgbClr val="FFFFFF"/>
              </a:solidFill>
              <a:cs typeface="Segoe UI"/>
            </a:endParaRPr>
          </a:p>
        </p:txBody>
      </p:sp>
      <p:pic>
        <p:nvPicPr>
          <p:cNvPr id="16" name="Picture 15" descr="MSFT_logo_rgb_C-Wht.png"/>
          <p:cNvPicPr>
            <a:picLocks noChangeAspect="1"/>
          </p:cNvPicPr>
          <p:nvPr userDrawn="1"/>
        </p:nvPicPr>
        <p:blipFill>
          <a:blip r:embed="rId3"/>
          <a:stretch>
            <a:fillRect/>
          </a:stretch>
        </p:blipFill>
        <p:spPr>
          <a:xfrm>
            <a:off x="194733" y="6396301"/>
            <a:ext cx="1219201" cy="264851"/>
          </a:xfrm>
          <a:prstGeom prst="rect">
            <a:avLst/>
          </a:prstGeom>
        </p:spPr>
      </p:pic>
      <p:sp>
        <p:nvSpPr>
          <p:cNvPr id="19" name="Content Placeholder 2"/>
          <p:cNvSpPr>
            <a:spLocks noGrp="1"/>
          </p:cNvSpPr>
          <p:nvPr>
            <p:ph idx="1"/>
          </p:nvPr>
        </p:nvSpPr>
        <p:spPr>
          <a:xfrm>
            <a:off x="2446866" y="1215999"/>
            <a:ext cx="4876800" cy="2143792"/>
          </a:xfrm>
          <a:prstGeom prst="rect">
            <a:avLst/>
          </a:prstGeom>
        </p:spPr>
        <p:txBody>
          <a:bodyPr lIns="182880" tIns="91440" rIns="182880" bIns="91440"/>
          <a:lstStyle>
            <a:lvl1pPr>
              <a:spcBef>
                <a:spcPts val="1333"/>
              </a:spcBef>
              <a:defRPr sz="2399">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2"/>
          <p:cNvSpPr>
            <a:spLocks noGrp="1"/>
          </p:cNvSpPr>
          <p:nvPr>
            <p:ph idx="14"/>
          </p:nvPr>
        </p:nvSpPr>
        <p:spPr>
          <a:xfrm>
            <a:off x="7333214" y="1215999"/>
            <a:ext cx="4876800" cy="2143792"/>
          </a:xfrm>
          <a:prstGeom prst="rect">
            <a:avLst/>
          </a:prstGeom>
        </p:spPr>
        <p:txBody>
          <a:bodyPr lIns="182880" tIns="91440" rIns="182880" bIns="91440"/>
          <a:lstStyle>
            <a:lvl1pPr>
              <a:spcBef>
                <a:spcPts val="1333"/>
              </a:spcBef>
              <a:defRPr sz="2399">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147286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terior 7">
    <p:spTree>
      <p:nvGrpSpPr>
        <p:cNvPr id="1" name=""/>
        <p:cNvGrpSpPr/>
        <p:nvPr/>
      </p:nvGrpSpPr>
      <p:grpSpPr>
        <a:xfrm>
          <a:off x="0" y="0"/>
          <a:ext cx="0" cy="0"/>
          <a:chOff x="0" y="0"/>
          <a:chExt cx="0" cy="0"/>
        </a:xfrm>
      </p:grpSpPr>
      <p:sp>
        <p:nvSpPr>
          <p:cNvPr id="14" name="Rectangle 13"/>
          <p:cNvSpPr/>
          <p:nvPr userDrawn="1"/>
        </p:nvSpPr>
        <p:spPr>
          <a:xfrm>
            <a:off x="0" y="1212851"/>
            <a:ext cx="3659424" cy="24384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8"/>
            <a:endParaRPr lang="en-US" sz="2399" dirty="0">
              <a:solidFill>
                <a:srgbClr val="FFFFFF"/>
              </a:solidFill>
            </a:endParaRPr>
          </a:p>
        </p:txBody>
      </p:sp>
      <p:sp>
        <p:nvSpPr>
          <p:cNvPr id="19" name="Content Placeholder 2"/>
          <p:cNvSpPr>
            <a:spLocks noGrp="1"/>
          </p:cNvSpPr>
          <p:nvPr>
            <p:ph idx="10"/>
          </p:nvPr>
        </p:nvSpPr>
        <p:spPr>
          <a:xfrm>
            <a:off x="3661326" y="1212852"/>
            <a:ext cx="8530675" cy="2143792"/>
          </a:xfrm>
          <a:prstGeom prst="rect">
            <a:avLst/>
          </a:prstGeom>
        </p:spPr>
        <p:txBody>
          <a:bodyPr lIns="182880" tIns="91440" rIns="182880" bIns="91440"/>
          <a:lstStyle>
            <a:lvl1pPr>
              <a:spcBef>
                <a:spcPts val="1333"/>
              </a:spcBef>
              <a:defRPr sz="2399">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descr="MVP_Logo.png"/>
          <p:cNvPicPr>
            <a:picLocks noChangeAspect="1"/>
          </p:cNvPicPr>
          <p:nvPr userDrawn="1"/>
        </p:nvPicPr>
        <p:blipFill>
          <a:blip r:embed="rId2"/>
          <a:stretch>
            <a:fillRect/>
          </a:stretch>
        </p:blipFill>
        <p:spPr>
          <a:xfrm>
            <a:off x="11460121" y="185951"/>
            <a:ext cx="545104" cy="851719"/>
          </a:xfrm>
          <a:prstGeom prst="rect">
            <a:avLst/>
          </a:prstGeom>
        </p:spPr>
      </p:pic>
      <p:sp>
        <p:nvSpPr>
          <p:cNvPr id="8" name="Title 1"/>
          <p:cNvSpPr>
            <a:spLocks noGrp="1"/>
          </p:cNvSpPr>
          <p:nvPr>
            <p:ph type="title"/>
          </p:nvPr>
        </p:nvSpPr>
        <p:spPr>
          <a:xfrm>
            <a:off x="63048" y="1219201"/>
            <a:ext cx="3596378" cy="997068"/>
          </a:xfrm>
          <a:prstGeom prst="rect">
            <a:avLst/>
          </a:prstGeom>
        </p:spPr>
        <p:txBody>
          <a:bodyPr lIns="91440" tIns="91440" bIns="91440" anchor="t"/>
          <a:lstStyle>
            <a:lvl1pPr algn="l">
              <a:defRPr sz="2933">
                <a:solidFill>
                  <a:srgbClr val="FFFFFF"/>
                </a:solidFill>
                <a:latin typeface="Segoe UI Light"/>
                <a:cs typeface="Segoe UI Light"/>
              </a:defRPr>
            </a:lvl1pPr>
          </a:lstStyle>
          <a:p>
            <a:r>
              <a:rPr lang="en-US" dirty="0" smtClean="0"/>
              <a:t>Click to edit Master title style</a:t>
            </a:r>
            <a:endParaRPr lang="en-US" dirty="0"/>
          </a:p>
        </p:txBody>
      </p:sp>
      <p:sp>
        <p:nvSpPr>
          <p:cNvPr id="9" name="TextBox 8"/>
          <p:cNvSpPr txBox="1"/>
          <p:nvPr userDrawn="1"/>
        </p:nvSpPr>
        <p:spPr>
          <a:xfrm>
            <a:off x="10312084" y="6510989"/>
            <a:ext cx="1684867" cy="164019"/>
          </a:xfrm>
          <a:prstGeom prst="rect">
            <a:avLst/>
          </a:prstGeom>
          <a:noFill/>
        </p:spPr>
        <p:txBody>
          <a:bodyPr wrap="square" lIns="0" tIns="0" rIns="0" bIns="0" rtlCol="0" anchor="t">
            <a:spAutoFit/>
          </a:bodyPr>
          <a:lstStyle/>
          <a:p>
            <a:pPr algn="r" defTabSz="609448"/>
            <a:r>
              <a:rPr lang="en-US" sz="1066" dirty="0" smtClean="0">
                <a:solidFill>
                  <a:srgbClr val="FFFFFF"/>
                </a:solidFill>
                <a:cs typeface="Segoe UI"/>
              </a:rPr>
              <a:t>Microsoft Confidential</a:t>
            </a:r>
            <a:endParaRPr lang="en-US" sz="1066" dirty="0">
              <a:solidFill>
                <a:srgbClr val="FFFFFF"/>
              </a:solidFill>
              <a:cs typeface="Segoe UI"/>
            </a:endParaRPr>
          </a:p>
        </p:txBody>
      </p:sp>
      <p:pic>
        <p:nvPicPr>
          <p:cNvPr id="10" name="Picture 9" descr="MSFT_logo_rgb_C-Wht.png"/>
          <p:cNvPicPr>
            <a:picLocks noChangeAspect="1"/>
          </p:cNvPicPr>
          <p:nvPr userDrawn="1"/>
        </p:nvPicPr>
        <p:blipFill>
          <a:blip r:embed="rId3"/>
          <a:stretch>
            <a:fillRect/>
          </a:stretch>
        </p:blipFill>
        <p:spPr>
          <a:xfrm>
            <a:off x="194733" y="6396301"/>
            <a:ext cx="1219201" cy="264851"/>
          </a:xfrm>
          <a:prstGeom prst="rect">
            <a:avLst/>
          </a:prstGeom>
        </p:spPr>
      </p:pic>
    </p:spTree>
    <p:extLst>
      <p:ext uri="{BB962C8B-B14F-4D97-AF65-F5344CB8AC3E}">
        <p14:creationId xmlns:p14="http://schemas.microsoft.com/office/powerpoint/2010/main" val="396433791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terior 8">
    <p:spTree>
      <p:nvGrpSpPr>
        <p:cNvPr id="1" name=""/>
        <p:cNvGrpSpPr/>
        <p:nvPr/>
      </p:nvGrpSpPr>
      <p:grpSpPr>
        <a:xfrm>
          <a:off x="0" y="0"/>
          <a:ext cx="0" cy="0"/>
          <a:chOff x="0" y="0"/>
          <a:chExt cx="0" cy="0"/>
        </a:xfrm>
      </p:grpSpPr>
      <p:sp>
        <p:nvSpPr>
          <p:cNvPr id="9" name="Rectangle 8"/>
          <p:cNvSpPr/>
          <p:nvPr userDrawn="1"/>
        </p:nvSpPr>
        <p:spPr>
          <a:xfrm>
            <a:off x="2" y="1212851"/>
            <a:ext cx="2438400" cy="24384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8"/>
            <a:endParaRPr lang="en-US" sz="2399" dirty="0">
              <a:solidFill>
                <a:srgbClr val="FFFFFF"/>
              </a:solidFill>
            </a:endParaRPr>
          </a:p>
        </p:txBody>
      </p:sp>
      <p:sp>
        <p:nvSpPr>
          <p:cNvPr id="10" name="Picture Placeholder 9"/>
          <p:cNvSpPr>
            <a:spLocks noGrp="1"/>
          </p:cNvSpPr>
          <p:nvPr>
            <p:ph type="pic" sz="quarter" idx="10" hasCustomPrompt="1"/>
          </p:nvPr>
        </p:nvSpPr>
        <p:spPr>
          <a:xfrm>
            <a:off x="2455334" y="1219201"/>
            <a:ext cx="6087533" cy="695816"/>
          </a:xfrm>
          <a:prstGeom prst="rect">
            <a:avLst/>
          </a:prstGeom>
        </p:spPr>
        <p:txBody>
          <a:bodyPr vert="horz"/>
          <a:lstStyle>
            <a:lvl1pPr>
              <a:defRPr sz="2933"/>
            </a:lvl1pPr>
          </a:lstStyle>
          <a:p>
            <a:r>
              <a:rPr lang="en-US" dirty="0" smtClean="0"/>
              <a:t>Photo</a:t>
            </a:r>
            <a:endParaRPr lang="en-US" dirty="0"/>
          </a:p>
        </p:txBody>
      </p:sp>
      <p:sp>
        <p:nvSpPr>
          <p:cNvPr id="11" name="Rectangle 10"/>
          <p:cNvSpPr/>
          <p:nvPr userDrawn="1"/>
        </p:nvSpPr>
        <p:spPr>
          <a:xfrm>
            <a:off x="8542867" y="1221317"/>
            <a:ext cx="3649132" cy="2438400"/>
          </a:xfrm>
          <a:prstGeom prst="rect">
            <a:avLst/>
          </a:prstGeom>
          <a:solidFill>
            <a:srgbClr val="0018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8"/>
            <a:endParaRPr lang="en-US" sz="2399" dirty="0">
              <a:solidFill>
                <a:srgbClr val="FFFFFF"/>
              </a:solidFill>
            </a:endParaRPr>
          </a:p>
        </p:txBody>
      </p:sp>
      <p:sp>
        <p:nvSpPr>
          <p:cNvPr id="12" name="Rectangle 11"/>
          <p:cNvSpPr/>
          <p:nvPr userDrawn="1"/>
        </p:nvSpPr>
        <p:spPr>
          <a:xfrm>
            <a:off x="8542867" y="3659719"/>
            <a:ext cx="3649132" cy="2423583"/>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8"/>
            <a:endParaRPr lang="en-US" sz="2399" dirty="0">
              <a:solidFill>
                <a:srgbClr val="FFFFFF"/>
              </a:solidFill>
            </a:endParaRPr>
          </a:p>
        </p:txBody>
      </p:sp>
      <p:sp>
        <p:nvSpPr>
          <p:cNvPr id="16" name="Content Placeholder 2"/>
          <p:cNvSpPr>
            <a:spLocks noGrp="1"/>
          </p:cNvSpPr>
          <p:nvPr>
            <p:ph idx="13"/>
          </p:nvPr>
        </p:nvSpPr>
        <p:spPr>
          <a:xfrm>
            <a:off x="8536539" y="3644900"/>
            <a:ext cx="3655460" cy="1736437"/>
          </a:xfrm>
          <a:prstGeom prst="rect">
            <a:avLst/>
          </a:prstGeom>
        </p:spPr>
        <p:txBody>
          <a:bodyPr lIns="182880" tIns="91440" rIns="182880" bIns="91440"/>
          <a:lstStyle>
            <a:lvl1pPr>
              <a:spcBef>
                <a:spcPts val="1333"/>
              </a:spcBef>
              <a:defRPr sz="2399">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4" name="Content Placeholder 2"/>
          <p:cNvSpPr>
            <a:spLocks noGrp="1"/>
          </p:cNvSpPr>
          <p:nvPr>
            <p:ph idx="12"/>
          </p:nvPr>
        </p:nvSpPr>
        <p:spPr>
          <a:xfrm>
            <a:off x="8536539" y="1217651"/>
            <a:ext cx="3655460" cy="1736437"/>
          </a:xfrm>
          <a:prstGeom prst="rect">
            <a:avLst/>
          </a:prstGeom>
        </p:spPr>
        <p:txBody>
          <a:bodyPr lIns="182880" tIns="91440" rIns="182880" bIns="91440"/>
          <a:lstStyle>
            <a:lvl1pPr>
              <a:spcBef>
                <a:spcPts val="1333"/>
              </a:spcBef>
              <a:defRPr sz="2399">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dirty="0" smtClean="0"/>
              <a:t>Click to edit Master text styles</a:t>
            </a:r>
          </a:p>
          <a:p>
            <a:pPr lvl="1"/>
            <a:r>
              <a:rPr lang="en-US" dirty="0" smtClean="0"/>
              <a:t>Second level</a:t>
            </a:r>
          </a:p>
          <a:p>
            <a:pPr lvl="2"/>
            <a:r>
              <a:rPr lang="en-US" dirty="0" smtClean="0"/>
              <a:t>Third level</a:t>
            </a:r>
          </a:p>
        </p:txBody>
      </p:sp>
      <p:pic>
        <p:nvPicPr>
          <p:cNvPr id="23" name="Picture 22" descr="MVP_Logo.png"/>
          <p:cNvPicPr>
            <a:picLocks noChangeAspect="1"/>
          </p:cNvPicPr>
          <p:nvPr userDrawn="1"/>
        </p:nvPicPr>
        <p:blipFill>
          <a:blip r:embed="rId2"/>
          <a:stretch>
            <a:fillRect/>
          </a:stretch>
        </p:blipFill>
        <p:spPr>
          <a:xfrm>
            <a:off x="11460121" y="185951"/>
            <a:ext cx="545104" cy="851719"/>
          </a:xfrm>
          <a:prstGeom prst="rect">
            <a:avLst/>
          </a:prstGeom>
        </p:spPr>
      </p:pic>
      <p:sp>
        <p:nvSpPr>
          <p:cNvPr id="13" name="Title 1"/>
          <p:cNvSpPr>
            <a:spLocks noGrp="1"/>
          </p:cNvSpPr>
          <p:nvPr>
            <p:ph type="title"/>
          </p:nvPr>
        </p:nvSpPr>
        <p:spPr>
          <a:xfrm>
            <a:off x="63048" y="1219201"/>
            <a:ext cx="2377830" cy="1403269"/>
          </a:xfrm>
          <a:prstGeom prst="rect">
            <a:avLst/>
          </a:prstGeom>
        </p:spPr>
        <p:txBody>
          <a:bodyPr lIns="91440" tIns="91440" bIns="91440" anchor="t"/>
          <a:lstStyle>
            <a:lvl1pPr algn="l">
              <a:defRPr sz="2933">
                <a:solidFill>
                  <a:srgbClr val="FFFFFF"/>
                </a:solidFill>
                <a:latin typeface="Segoe UI Light"/>
                <a:cs typeface="Segoe UI Light"/>
              </a:defRPr>
            </a:lvl1pPr>
          </a:lstStyle>
          <a:p>
            <a:r>
              <a:rPr lang="en-US" dirty="0" smtClean="0"/>
              <a:t>Click to edit Master title style</a:t>
            </a:r>
            <a:endParaRPr lang="en-US" dirty="0"/>
          </a:p>
        </p:txBody>
      </p:sp>
      <p:sp>
        <p:nvSpPr>
          <p:cNvPr id="14" name="TextBox 13"/>
          <p:cNvSpPr txBox="1"/>
          <p:nvPr userDrawn="1"/>
        </p:nvSpPr>
        <p:spPr>
          <a:xfrm>
            <a:off x="10312084" y="6510989"/>
            <a:ext cx="1684867" cy="164019"/>
          </a:xfrm>
          <a:prstGeom prst="rect">
            <a:avLst/>
          </a:prstGeom>
          <a:noFill/>
        </p:spPr>
        <p:txBody>
          <a:bodyPr wrap="square" lIns="0" tIns="0" rIns="0" bIns="0" rtlCol="0" anchor="t">
            <a:spAutoFit/>
          </a:bodyPr>
          <a:lstStyle/>
          <a:p>
            <a:pPr algn="r" defTabSz="609448"/>
            <a:r>
              <a:rPr lang="en-US" sz="1066" dirty="0" smtClean="0">
                <a:solidFill>
                  <a:srgbClr val="FFFFFF"/>
                </a:solidFill>
                <a:cs typeface="Segoe UI"/>
              </a:rPr>
              <a:t>Microsoft Confidential</a:t>
            </a:r>
            <a:endParaRPr lang="en-US" sz="1066" dirty="0">
              <a:solidFill>
                <a:srgbClr val="FFFFFF"/>
              </a:solidFill>
              <a:cs typeface="Segoe UI"/>
            </a:endParaRPr>
          </a:p>
        </p:txBody>
      </p:sp>
      <p:pic>
        <p:nvPicPr>
          <p:cNvPr id="15" name="Picture 14" descr="MSFT_logo_rgb_C-Wht.png"/>
          <p:cNvPicPr>
            <a:picLocks noChangeAspect="1"/>
          </p:cNvPicPr>
          <p:nvPr userDrawn="1"/>
        </p:nvPicPr>
        <p:blipFill>
          <a:blip r:embed="rId3"/>
          <a:stretch>
            <a:fillRect/>
          </a:stretch>
        </p:blipFill>
        <p:spPr>
          <a:xfrm>
            <a:off x="194733" y="6396301"/>
            <a:ext cx="1219201" cy="264851"/>
          </a:xfrm>
          <a:prstGeom prst="rect">
            <a:avLst/>
          </a:prstGeom>
        </p:spPr>
      </p:pic>
    </p:spTree>
    <p:extLst>
      <p:ext uri="{BB962C8B-B14F-4D97-AF65-F5344CB8AC3E}">
        <p14:creationId xmlns:p14="http://schemas.microsoft.com/office/powerpoint/2010/main" val="258183413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terior 9">
    <p:spTree>
      <p:nvGrpSpPr>
        <p:cNvPr id="1" name=""/>
        <p:cNvGrpSpPr/>
        <p:nvPr/>
      </p:nvGrpSpPr>
      <p:grpSpPr>
        <a:xfrm>
          <a:off x="0" y="0"/>
          <a:ext cx="0" cy="0"/>
          <a:chOff x="0" y="0"/>
          <a:chExt cx="0" cy="0"/>
        </a:xfrm>
      </p:grpSpPr>
      <p:sp>
        <p:nvSpPr>
          <p:cNvPr id="13" name="Rectangle 12"/>
          <p:cNvSpPr/>
          <p:nvPr userDrawn="1"/>
        </p:nvSpPr>
        <p:spPr>
          <a:xfrm>
            <a:off x="2" y="1212851"/>
            <a:ext cx="2438400" cy="24384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8"/>
            <a:endParaRPr lang="en-US" sz="2399" dirty="0">
              <a:solidFill>
                <a:srgbClr val="FFFFFF"/>
              </a:solidFill>
            </a:endParaRPr>
          </a:p>
        </p:txBody>
      </p:sp>
      <p:sp>
        <p:nvSpPr>
          <p:cNvPr id="19" name="TextBox 18"/>
          <p:cNvSpPr txBox="1">
            <a:spLocks/>
          </p:cNvSpPr>
          <p:nvPr userDrawn="1"/>
        </p:nvSpPr>
        <p:spPr>
          <a:xfrm>
            <a:off x="0" y="1221829"/>
            <a:ext cx="2438541" cy="2428320"/>
          </a:xfrm>
          <a:prstGeom prst="rect">
            <a:avLst/>
          </a:prstGeom>
          <a:noFill/>
        </p:spPr>
        <p:txBody>
          <a:bodyPr wrap="square" lIns="243777" tIns="121888" bIns="121888" rtlCol="0">
            <a:noAutofit/>
          </a:bodyPr>
          <a:lstStyle/>
          <a:p>
            <a:pPr defTabSz="609448"/>
            <a:endParaRPr lang="en-US" sz="2933" dirty="0">
              <a:solidFill>
                <a:srgbClr val="FFFFFF"/>
              </a:solidFill>
              <a:latin typeface="Segoe UI Light"/>
              <a:cs typeface="Segoe UI Light"/>
            </a:endParaRPr>
          </a:p>
        </p:txBody>
      </p:sp>
      <p:sp>
        <p:nvSpPr>
          <p:cNvPr id="22" name="Rectangle 21"/>
          <p:cNvSpPr/>
          <p:nvPr userDrawn="1"/>
        </p:nvSpPr>
        <p:spPr>
          <a:xfrm>
            <a:off x="2438400" y="1212851"/>
            <a:ext cx="9753600" cy="2438400"/>
          </a:xfrm>
          <a:prstGeom prst="rect">
            <a:avLst/>
          </a:prstGeom>
          <a:solidFill>
            <a:srgbClr val="0018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8"/>
            <a:endParaRPr lang="en-US" sz="2399" dirty="0">
              <a:solidFill>
                <a:srgbClr val="FFFFFF"/>
              </a:solidFill>
            </a:endParaRPr>
          </a:p>
        </p:txBody>
      </p:sp>
      <p:sp>
        <p:nvSpPr>
          <p:cNvPr id="31" name="Title 1"/>
          <p:cNvSpPr>
            <a:spLocks noGrp="1"/>
          </p:cNvSpPr>
          <p:nvPr>
            <p:ph type="title"/>
          </p:nvPr>
        </p:nvSpPr>
        <p:spPr>
          <a:xfrm>
            <a:off x="63048" y="1219201"/>
            <a:ext cx="2377830" cy="1403269"/>
          </a:xfrm>
          <a:prstGeom prst="rect">
            <a:avLst/>
          </a:prstGeom>
        </p:spPr>
        <p:txBody>
          <a:bodyPr lIns="91440" tIns="91440" bIns="91440" anchor="t"/>
          <a:lstStyle>
            <a:lvl1pPr algn="l">
              <a:defRPr sz="2933">
                <a:solidFill>
                  <a:srgbClr val="FFFFFF"/>
                </a:solidFill>
                <a:latin typeface="Segoe UI Light"/>
                <a:cs typeface="Segoe UI Light"/>
              </a:defRPr>
            </a:lvl1pPr>
          </a:lstStyle>
          <a:p>
            <a:r>
              <a:rPr lang="en-US" dirty="0" smtClean="0"/>
              <a:t>Click to edit Master title style</a:t>
            </a:r>
            <a:endParaRPr lang="en-US" dirty="0"/>
          </a:p>
        </p:txBody>
      </p:sp>
      <p:sp>
        <p:nvSpPr>
          <p:cNvPr id="32" name="Content Placeholder 2"/>
          <p:cNvSpPr>
            <a:spLocks noGrp="1"/>
          </p:cNvSpPr>
          <p:nvPr>
            <p:ph idx="1"/>
          </p:nvPr>
        </p:nvSpPr>
        <p:spPr>
          <a:xfrm>
            <a:off x="2439477" y="2007791"/>
            <a:ext cx="9752524" cy="849335"/>
          </a:xfrm>
          <a:prstGeom prst="rect">
            <a:avLst/>
          </a:prstGeom>
        </p:spPr>
        <p:txBody>
          <a:bodyPr lIns="182880" tIns="91440" rIns="182880" bIns="91440" anchor="ctr"/>
          <a:lstStyle>
            <a:lvl1pPr algn="ctr">
              <a:spcBef>
                <a:spcPts val="1333"/>
              </a:spcBef>
              <a:buNone/>
              <a:defRPr sz="4799">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dirty="0" smtClean="0"/>
              <a:t>Click to edit Master text styles</a:t>
            </a:r>
          </a:p>
        </p:txBody>
      </p:sp>
      <p:pic>
        <p:nvPicPr>
          <p:cNvPr id="16" name="Picture 15" descr="MVP_Logo.png"/>
          <p:cNvPicPr>
            <a:picLocks noChangeAspect="1"/>
          </p:cNvPicPr>
          <p:nvPr userDrawn="1"/>
        </p:nvPicPr>
        <p:blipFill>
          <a:blip r:embed="rId2"/>
          <a:stretch>
            <a:fillRect/>
          </a:stretch>
        </p:blipFill>
        <p:spPr>
          <a:xfrm>
            <a:off x="11460121" y="185951"/>
            <a:ext cx="545104" cy="851719"/>
          </a:xfrm>
          <a:prstGeom prst="rect">
            <a:avLst/>
          </a:prstGeom>
        </p:spPr>
      </p:pic>
      <p:sp>
        <p:nvSpPr>
          <p:cNvPr id="10" name="TextBox 9"/>
          <p:cNvSpPr txBox="1"/>
          <p:nvPr userDrawn="1"/>
        </p:nvSpPr>
        <p:spPr>
          <a:xfrm>
            <a:off x="10312084" y="6510989"/>
            <a:ext cx="1684867" cy="164019"/>
          </a:xfrm>
          <a:prstGeom prst="rect">
            <a:avLst/>
          </a:prstGeom>
          <a:noFill/>
        </p:spPr>
        <p:txBody>
          <a:bodyPr wrap="square" lIns="0" tIns="0" rIns="0" bIns="0" rtlCol="0" anchor="t">
            <a:spAutoFit/>
          </a:bodyPr>
          <a:lstStyle/>
          <a:p>
            <a:pPr algn="r" defTabSz="609448"/>
            <a:r>
              <a:rPr lang="en-US" sz="1066" dirty="0" smtClean="0">
                <a:solidFill>
                  <a:srgbClr val="FFFFFF"/>
                </a:solidFill>
                <a:cs typeface="Segoe UI"/>
              </a:rPr>
              <a:t>Microsoft Confidential</a:t>
            </a:r>
            <a:endParaRPr lang="en-US" sz="1066" dirty="0">
              <a:solidFill>
                <a:srgbClr val="FFFFFF"/>
              </a:solidFill>
              <a:cs typeface="Segoe UI"/>
            </a:endParaRPr>
          </a:p>
        </p:txBody>
      </p:sp>
      <p:pic>
        <p:nvPicPr>
          <p:cNvPr id="11" name="Picture 10" descr="MSFT_logo_rgb_C-Wht.png"/>
          <p:cNvPicPr>
            <a:picLocks noChangeAspect="1"/>
          </p:cNvPicPr>
          <p:nvPr userDrawn="1"/>
        </p:nvPicPr>
        <p:blipFill>
          <a:blip r:embed="rId3"/>
          <a:stretch>
            <a:fillRect/>
          </a:stretch>
        </p:blipFill>
        <p:spPr>
          <a:xfrm>
            <a:off x="194733" y="6396301"/>
            <a:ext cx="1219201" cy="264851"/>
          </a:xfrm>
          <a:prstGeom prst="rect">
            <a:avLst/>
          </a:prstGeom>
        </p:spPr>
      </p:pic>
    </p:spTree>
    <p:extLst>
      <p:ext uri="{BB962C8B-B14F-4D97-AF65-F5344CB8AC3E}">
        <p14:creationId xmlns:p14="http://schemas.microsoft.com/office/powerpoint/2010/main" val="316655101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ck Page- Right">
    <p:bg>
      <p:bgPr>
        <a:solidFill>
          <a:schemeClr val="tx2"/>
        </a:solidFill>
        <a:effectLst/>
      </p:bgPr>
    </p:bg>
    <p:spTree>
      <p:nvGrpSpPr>
        <p:cNvPr id="1" name=""/>
        <p:cNvGrpSpPr/>
        <p:nvPr/>
      </p:nvGrpSpPr>
      <p:grpSpPr>
        <a:xfrm>
          <a:off x="0" y="0"/>
          <a:ext cx="0" cy="0"/>
          <a:chOff x="0" y="0"/>
          <a:chExt cx="0" cy="0"/>
        </a:xfrm>
      </p:grpSpPr>
      <p:pic>
        <p:nvPicPr>
          <p:cNvPr id="7" name="Picture 6" descr="MVPS13_PPT_Icons.jpg"/>
          <p:cNvPicPr>
            <a:picLocks noChangeAspect="1"/>
          </p:cNvPicPr>
          <p:nvPr userDrawn="1"/>
        </p:nvPicPr>
        <p:blipFill>
          <a:blip r:embed="rId2"/>
          <a:stretch>
            <a:fillRect/>
          </a:stretch>
        </p:blipFill>
        <p:spPr>
          <a:xfrm>
            <a:off x="10972800" y="2419104"/>
            <a:ext cx="1219201" cy="1219200"/>
          </a:xfrm>
          <a:prstGeom prst="rect">
            <a:avLst/>
          </a:prstGeom>
        </p:spPr>
      </p:pic>
      <p:sp>
        <p:nvSpPr>
          <p:cNvPr id="5" name="Rectangle 4"/>
          <p:cNvSpPr/>
          <p:nvPr userDrawn="1"/>
        </p:nvSpPr>
        <p:spPr>
          <a:xfrm>
            <a:off x="7315200" y="1"/>
            <a:ext cx="4876800" cy="2429933"/>
          </a:xfrm>
          <a:prstGeom prst="rect">
            <a:avLst/>
          </a:prstGeom>
          <a:solidFill>
            <a:srgbClr val="00BCF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defTabSz="609448"/>
            <a:endParaRPr lang="en-US" sz="2399" dirty="0">
              <a:solidFill>
                <a:srgbClr val="FFFFFF"/>
              </a:solidFill>
            </a:endParaRPr>
          </a:p>
        </p:txBody>
      </p:sp>
      <p:pic>
        <p:nvPicPr>
          <p:cNvPr id="13" name="Picture 12" descr="MVP_Logo.png"/>
          <p:cNvPicPr>
            <a:picLocks noChangeAspect="1"/>
          </p:cNvPicPr>
          <p:nvPr userDrawn="1"/>
        </p:nvPicPr>
        <p:blipFill>
          <a:blip r:embed="rId3"/>
          <a:stretch>
            <a:fillRect/>
          </a:stretch>
        </p:blipFill>
        <p:spPr>
          <a:xfrm>
            <a:off x="245527" y="249777"/>
            <a:ext cx="838628" cy="1310355"/>
          </a:xfrm>
          <a:prstGeom prst="rect">
            <a:avLst/>
          </a:prstGeom>
        </p:spPr>
      </p:pic>
      <p:sp>
        <p:nvSpPr>
          <p:cNvPr id="8" name="Title 1"/>
          <p:cNvSpPr>
            <a:spLocks noGrp="1"/>
          </p:cNvSpPr>
          <p:nvPr>
            <p:ph type="title"/>
          </p:nvPr>
        </p:nvSpPr>
        <p:spPr>
          <a:xfrm>
            <a:off x="7319253" y="3025"/>
            <a:ext cx="4818707" cy="553870"/>
          </a:xfrm>
          <a:prstGeom prst="rect">
            <a:avLst/>
          </a:prstGeom>
        </p:spPr>
        <p:txBody>
          <a:bodyPr lIns="91440" tIns="91440" rIns="91440" bIns="91440" anchor="t"/>
          <a:lstStyle>
            <a:lvl1pPr algn="r">
              <a:defRPr sz="2666">
                <a:solidFill>
                  <a:srgbClr val="FFFFFF"/>
                </a:solidFill>
                <a:latin typeface="Segoe UI Light"/>
                <a:cs typeface="Segoe UI Light"/>
              </a:defRPr>
            </a:lvl1pPr>
          </a:lstStyle>
          <a:p>
            <a:r>
              <a:rPr lang="en-US" dirty="0" smtClean="0"/>
              <a:t>Click to edit Master title style</a:t>
            </a:r>
            <a:endParaRPr lang="en-US" dirty="0"/>
          </a:p>
        </p:txBody>
      </p:sp>
      <p:pic>
        <p:nvPicPr>
          <p:cNvPr id="11" name="Picture 10" descr="MSFT_logo_rgb_C-Wht.png"/>
          <p:cNvPicPr>
            <a:picLocks noChangeAspect="1"/>
          </p:cNvPicPr>
          <p:nvPr userDrawn="1"/>
        </p:nvPicPr>
        <p:blipFill>
          <a:blip r:embed="rId4"/>
          <a:stretch>
            <a:fillRect/>
          </a:stretch>
        </p:blipFill>
        <p:spPr>
          <a:xfrm>
            <a:off x="194733" y="6396301"/>
            <a:ext cx="1219201" cy="264851"/>
          </a:xfrm>
          <a:prstGeom prst="rect">
            <a:avLst/>
          </a:prstGeom>
        </p:spPr>
      </p:pic>
    </p:spTree>
    <p:extLst>
      <p:ext uri="{BB962C8B-B14F-4D97-AF65-F5344CB8AC3E}">
        <p14:creationId xmlns:p14="http://schemas.microsoft.com/office/powerpoint/2010/main" val="91733801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ack Page- Left">
    <p:spTree>
      <p:nvGrpSpPr>
        <p:cNvPr id="1" name=""/>
        <p:cNvGrpSpPr/>
        <p:nvPr/>
      </p:nvGrpSpPr>
      <p:grpSpPr>
        <a:xfrm>
          <a:off x="0" y="0"/>
          <a:ext cx="0" cy="0"/>
          <a:chOff x="0" y="0"/>
          <a:chExt cx="0" cy="0"/>
        </a:xfrm>
      </p:grpSpPr>
      <p:pic>
        <p:nvPicPr>
          <p:cNvPr id="7" name="Picture 6" descr="MVPS13_PPT_Icons.jpg"/>
          <p:cNvPicPr>
            <a:picLocks noChangeAspect="1"/>
          </p:cNvPicPr>
          <p:nvPr userDrawn="1"/>
        </p:nvPicPr>
        <p:blipFill>
          <a:blip r:embed="rId2"/>
          <a:stretch>
            <a:fillRect/>
          </a:stretch>
        </p:blipFill>
        <p:spPr>
          <a:xfrm>
            <a:off x="0" y="2419104"/>
            <a:ext cx="1219201" cy="1219200"/>
          </a:xfrm>
          <a:prstGeom prst="rect">
            <a:avLst/>
          </a:prstGeom>
        </p:spPr>
      </p:pic>
      <p:sp>
        <p:nvSpPr>
          <p:cNvPr id="5" name="Rectangle 4"/>
          <p:cNvSpPr/>
          <p:nvPr userDrawn="1"/>
        </p:nvSpPr>
        <p:spPr>
          <a:xfrm>
            <a:off x="0" y="1"/>
            <a:ext cx="4876800" cy="2429933"/>
          </a:xfrm>
          <a:prstGeom prst="rect">
            <a:avLst/>
          </a:prstGeom>
          <a:solidFill>
            <a:srgbClr val="00BCF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09448"/>
            <a:endParaRPr lang="en-US" sz="2399" dirty="0">
              <a:solidFill>
                <a:srgbClr val="FFFFFF"/>
              </a:solidFill>
            </a:endParaRPr>
          </a:p>
        </p:txBody>
      </p:sp>
      <p:pic>
        <p:nvPicPr>
          <p:cNvPr id="11" name="Picture 10" descr="MVP_Logo.png"/>
          <p:cNvPicPr>
            <a:picLocks noChangeAspect="1"/>
          </p:cNvPicPr>
          <p:nvPr userDrawn="1"/>
        </p:nvPicPr>
        <p:blipFill>
          <a:blip r:embed="rId3"/>
          <a:stretch>
            <a:fillRect/>
          </a:stretch>
        </p:blipFill>
        <p:spPr>
          <a:xfrm>
            <a:off x="11164990" y="192618"/>
            <a:ext cx="838628" cy="1310355"/>
          </a:xfrm>
          <a:prstGeom prst="rect">
            <a:avLst/>
          </a:prstGeom>
        </p:spPr>
      </p:pic>
      <p:sp>
        <p:nvSpPr>
          <p:cNvPr id="9" name="Title 1"/>
          <p:cNvSpPr>
            <a:spLocks noGrp="1"/>
          </p:cNvSpPr>
          <p:nvPr>
            <p:ph type="title"/>
          </p:nvPr>
        </p:nvSpPr>
        <p:spPr>
          <a:xfrm>
            <a:off x="63047" y="3025"/>
            <a:ext cx="4818707" cy="553870"/>
          </a:xfrm>
          <a:prstGeom prst="rect">
            <a:avLst/>
          </a:prstGeom>
        </p:spPr>
        <p:txBody>
          <a:bodyPr lIns="91440" tIns="91440" rIns="91440" bIns="91440" anchor="t"/>
          <a:lstStyle>
            <a:lvl1pPr algn="l">
              <a:defRPr sz="2666">
                <a:solidFill>
                  <a:srgbClr val="FFFFFF"/>
                </a:solidFill>
                <a:latin typeface="Segoe UI Light"/>
                <a:cs typeface="Segoe UI Light"/>
              </a:defRPr>
            </a:lvl1pPr>
          </a:lstStyle>
          <a:p>
            <a:r>
              <a:rPr lang="en-US" dirty="0" smtClean="0"/>
              <a:t>Click to edit Master title style</a:t>
            </a:r>
            <a:endParaRPr lang="en-US" dirty="0"/>
          </a:p>
        </p:txBody>
      </p:sp>
      <p:pic>
        <p:nvPicPr>
          <p:cNvPr id="12" name="Picture 11" descr="MSFT_logo_rgb_C-Wht.png"/>
          <p:cNvPicPr>
            <a:picLocks noChangeAspect="1"/>
          </p:cNvPicPr>
          <p:nvPr userDrawn="1"/>
        </p:nvPicPr>
        <p:blipFill>
          <a:blip r:embed="rId4"/>
          <a:stretch>
            <a:fillRect/>
          </a:stretch>
        </p:blipFill>
        <p:spPr>
          <a:xfrm>
            <a:off x="10784418" y="6396301"/>
            <a:ext cx="1219201" cy="264851"/>
          </a:xfrm>
          <a:prstGeom prst="rect">
            <a:avLst/>
          </a:prstGeom>
        </p:spPr>
      </p:pic>
    </p:spTree>
    <p:extLst>
      <p:ext uri="{BB962C8B-B14F-4D97-AF65-F5344CB8AC3E}">
        <p14:creationId xmlns:p14="http://schemas.microsoft.com/office/powerpoint/2010/main" val="301793674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4" name="Picture 3" descr="MSFT_logo_rgb_C-Wht.png"/>
          <p:cNvPicPr>
            <a:picLocks noChangeAspect="1"/>
          </p:cNvPicPr>
          <p:nvPr userDrawn="1"/>
        </p:nvPicPr>
        <p:blipFill>
          <a:blip r:embed="rId2"/>
          <a:stretch>
            <a:fillRect/>
          </a:stretch>
        </p:blipFill>
        <p:spPr>
          <a:xfrm>
            <a:off x="194733" y="6396301"/>
            <a:ext cx="1219201" cy="264851"/>
          </a:xfrm>
          <a:prstGeom prst="rect">
            <a:avLst/>
          </a:prstGeom>
        </p:spPr>
      </p:pic>
    </p:spTree>
    <p:extLst>
      <p:ext uri="{BB962C8B-B14F-4D97-AF65-F5344CB8AC3E}">
        <p14:creationId xmlns:p14="http://schemas.microsoft.com/office/powerpoint/2010/main" val="123310084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1" y="289513"/>
            <a:ext cx="11655840" cy="915056"/>
          </a:xfrm>
          <a:prstGeom prst="rect">
            <a:avLst/>
          </a:prstGeo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8"/>
            <a:ext cx="11653523" cy="1655630"/>
          </a:xfrm>
          <a:prstGeom prst="rect">
            <a:avLst/>
          </a:prstGeo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64" indent="0">
              <a:buNone/>
              <a:defRPr/>
            </a:lvl3pPr>
            <a:lvl4pPr marL="448127" indent="0">
              <a:buNone/>
              <a:defRPr/>
            </a:lvl4pPr>
            <a:lvl5pPr marL="672191"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7"/>
          <p:cNvSpPr txBox="1"/>
          <p:nvPr userDrawn="1"/>
        </p:nvSpPr>
        <p:spPr bwMode="white">
          <a:xfrm>
            <a:off x="4244147" y="6566926"/>
            <a:ext cx="3703709"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E">
                        <a:alpha val="50000"/>
                      </a:srgbClr>
                    </a:gs>
                    <a:gs pos="86000">
                      <a:srgbClr val="FFFFFE">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396064734"/>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1" y="289513"/>
            <a:ext cx="11655840" cy="915056"/>
          </a:xfrm>
          <a:prstGeom prst="rect">
            <a:avLst/>
          </a:prstGeo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8"/>
            <a:ext cx="11653523" cy="1655630"/>
          </a:xfrm>
          <a:prstGeom prst="rect">
            <a:avLst/>
          </a:prstGeo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4" indent="0">
              <a:buNone/>
              <a:defRPr/>
            </a:lvl3pPr>
            <a:lvl4pPr marL="448127" indent="0">
              <a:buNone/>
              <a:defRPr/>
            </a:lvl4pPr>
            <a:lvl5pPr marL="672191"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7"/>
          <p:cNvSpPr txBox="1"/>
          <p:nvPr userDrawn="1"/>
        </p:nvSpPr>
        <p:spPr bwMode="white">
          <a:xfrm>
            <a:off x="4244147" y="6566926"/>
            <a:ext cx="3703709"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E">
                        <a:alpha val="50000"/>
                      </a:srgbClr>
                    </a:gs>
                    <a:gs pos="86000">
                      <a:srgbClr val="FFFFFE">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939684575"/>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1" y="289513"/>
            <a:ext cx="11655840" cy="915056"/>
          </a:xfrm>
          <a:prstGeom prst="rect">
            <a:avLst/>
          </a:prstGeom>
        </p:spPr>
        <p:txBody>
          <a:bodyPr/>
          <a:lstStyle/>
          <a:p>
            <a:r>
              <a:rPr lang="en-US" smtClean="0"/>
              <a:t>Click to edit Master title style</a:t>
            </a:r>
            <a:endParaRPr lang="en-US"/>
          </a:p>
        </p:txBody>
      </p:sp>
      <p:sp>
        <p:nvSpPr>
          <p:cNvPr id="3" name="TextBox 7"/>
          <p:cNvSpPr txBox="1"/>
          <p:nvPr userDrawn="1"/>
        </p:nvSpPr>
        <p:spPr bwMode="white">
          <a:xfrm>
            <a:off x="4244147" y="6566926"/>
            <a:ext cx="3703709"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E">
                        <a:alpha val="50000"/>
                      </a:srgbClr>
                    </a:gs>
                    <a:gs pos="86000">
                      <a:srgbClr val="FFFFFE">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4401695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1218987"/>
            <a:r>
              <a:rPr lang="en-US" sz="2400" smtClean="0">
                <a:solidFill>
                  <a:srgbClr val="505050"/>
                </a:solidFill>
              </a:rPr>
              <a:t>3/36/2014</a:t>
            </a:r>
            <a:endParaRPr lang="en-US" sz="2400">
              <a:solidFill>
                <a:srgbClr val="505050"/>
              </a:solidFill>
            </a:endParaRPr>
          </a:p>
        </p:txBody>
      </p:sp>
      <p:sp>
        <p:nvSpPr>
          <p:cNvPr id="5" name="Footer Placeholder 4"/>
          <p:cNvSpPr>
            <a:spLocks noGrp="1"/>
          </p:cNvSpPr>
          <p:nvPr>
            <p:ph type="ftr" sz="quarter" idx="11"/>
          </p:nvPr>
        </p:nvSpPr>
        <p:spPr>
          <a:xfrm>
            <a:off x="4038601" y="6356352"/>
            <a:ext cx="4114800" cy="365125"/>
          </a:xfrm>
          <a:prstGeom prst="rect">
            <a:avLst/>
          </a:prstGeom>
        </p:spPr>
        <p:txBody>
          <a:bodyPr/>
          <a:lstStyle/>
          <a:p>
            <a:pPr defTabSz="1218987"/>
            <a:r>
              <a:rPr lang="en-US" sz="2400" smtClean="0">
                <a:solidFill>
                  <a:srgbClr val="505050"/>
                </a:solidFill>
              </a:rPr>
              <a:t>Microsoft Confidential</a:t>
            </a:r>
            <a:endParaRPr lang="en-US" sz="2400">
              <a:solidFill>
                <a:srgbClr val="505050"/>
              </a:solidFill>
            </a:endParaRPr>
          </a:p>
        </p:txBody>
      </p:sp>
      <p:sp>
        <p:nvSpPr>
          <p:cNvPr id="6" name="Slide Number Placeholder 5"/>
          <p:cNvSpPr>
            <a:spLocks noGrp="1"/>
          </p:cNvSpPr>
          <p:nvPr>
            <p:ph type="sldNum" sz="quarter" idx="12"/>
          </p:nvPr>
        </p:nvSpPr>
        <p:spPr>
          <a:xfrm>
            <a:off x="11421158" y="6428434"/>
            <a:ext cx="501606" cy="138499"/>
          </a:xfrm>
        </p:spPr>
        <p:txBody>
          <a:bodyPr/>
          <a:lstStyle/>
          <a:p>
            <a:fld id="{75098BF2-14A7-4156-97BF-B7582197E42D}" type="slidenum">
              <a:rPr>
                <a:gradFill>
                  <a:gsLst>
                    <a:gs pos="0">
                      <a:srgbClr val="505050"/>
                    </a:gs>
                    <a:gs pos="100000">
                      <a:srgbClr val="505050"/>
                    </a:gs>
                  </a:gsLst>
                  <a:lin ang="5400000" scaled="0"/>
                </a:gradFill>
              </a:rPr>
              <a:pPr/>
              <a:t>‹#›</a:t>
            </a:fld>
            <a:endParaRPr>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123551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3"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1768481"/>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898" y="3219165"/>
            <a:ext cx="7515594"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4" name="Picture 3"/>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53523" y="6015456"/>
            <a:ext cx="2338479" cy="842544"/>
          </a:xfrm>
          <a:prstGeom prst="rect">
            <a:avLst/>
          </a:prstGeom>
          <a:noFill/>
          <a:ln>
            <a:noFill/>
          </a:ln>
        </p:spPr>
      </p:pic>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1768481"/>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898" y="3219165"/>
            <a:ext cx="7515594"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4"/>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53523" y="6015456"/>
            <a:ext cx="2338479" cy="842544"/>
          </a:xfrm>
          <a:prstGeom prst="rect">
            <a:avLst/>
          </a:prstGeom>
          <a:noFill/>
          <a:ln>
            <a:noFill/>
          </a:ln>
        </p:spPr>
      </p:pic>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theme" Target="../theme/theme2.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theme" Target="../theme/theme3.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5"/>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50"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77644" y="6054801"/>
            <a:ext cx="2214358" cy="814325"/>
          </a:xfrm>
          <a:prstGeom prst="rect">
            <a:avLst/>
          </a:prstGeom>
        </p:spPr>
      </p:pic>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5"/>
            <a:ext cx="11151917"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250" y="1447800"/>
            <a:ext cx="11151916"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949945" y="6041879"/>
            <a:ext cx="2236599" cy="822505"/>
          </a:xfrm>
          <a:prstGeom prst="rect">
            <a:avLst/>
          </a:prstGeom>
        </p:spPr>
      </p:pic>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7" r:id="rId11"/>
    <p:sldLayoutId id="2147483779" r:id="rId12"/>
    <p:sldLayoutId id="2147483785" r:id="rId13"/>
    <p:sldLayoutId id="2147483786" r:id="rId14"/>
    <p:sldLayoutId id="2147483787" r:id="rId15"/>
    <p:sldLayoutId id="2147483788" r:id="rId16"/>
    <p:sldLayoutId id="2147483789" r:id="rId17"/>
    <p:sldLayoutId id="2147483790" r:id="rId18"/>
    <p:sldLayoutId id="2147483791" r:id="rId19"/>
    <p:sldLayoutId id="2147483817" r:id="rId2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6381"/>
            <a:ext cx="11151917" cy="927940"/>
          </a:xfrm>
          <a:prstGeom prst="rect">
            <a:avLst/>
          </a:prstGeom>
        </p:spPr>
        <p:txBody>
          <a:bodyPr vert="horz" wrap="square" lIns="143407" tIns="89629" rIns="143407" bIns="89629"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266063" y="1187621"/>
            <a:ext cx="11155093" cy="1594588"/>
          </a:xfrm>
          <a:prstGeom prst="rect">
            <a:avLst/>
          </a:prstGeom>
        </p:spPr>
        <p:txBody>
          <a:bodyPr vert="horz" lIns="179259" tIns="143407" rIns="179259" bIns="14340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Slide Number Placeholder 2"/>
          <p:cNvSpPr>
            <a:spLocks noGrp="1"/>
          </p:cNvSpPr>
          <p:nvPr>
            <p:ph type="sldNum" sz="quarter" idx="4"/>
          </p:nvPr>
        </p:nvSpPr>
        <p:spPr>
          <a:xfrm>
            <a:off x="11421158" y="6428434"/>
            <a:ext cx="501606" cy="138499"/>
          </a:xfrm>
          <a:prstGeom prst="rect">
            <a:avLst/>
          </a:prstGeom>
          <a:noFill/>
        </p:spPr>
        <p:txBody>
          <a:bodyPr wrap="square" lIns="0" tIns="0" rIns="179259" bIns="0" rtlCol="0" anchor="b" anchorCtr="0">
            <a:spAutoFit/>
          </a:bodyPr>
          <a:lstStyle>
            <a:lvl1pPr algn="r">
              <a:defRPr lang="en-US" sz="900" spc="-20" baseline="0" smtClean="0">
                <a:gradFill>
                  <a:gsLst>
                    <a:gs pos="0">
                      <a:schemeClr val="tx1"/>
                    </a:gs>
                    <a:gs pos="100000">
                      <a:schemeClr val="tx1"/>
                    </a:gs>
                  </a:gsLst>
                  <a:lin ang="5400000" scaled="0"/>
                </a:gradFill>
              </a:defRPr>
            </a:lvl1pPr>
          </a:lstStyle>
          <a:p>
            <a:pPr defTabSz="1218987"/>
            <a:fld id="{5FB72212-BC57-4846-90A6-CCBC44E9424F}" type="slidenum">
              <a:rPr lang="en-US" smtClean="0">
                <a:gradFill>
                  <a:gsLst>
                    <a:gs pos="0">
                      <a:srgbClr val="505050"/>
                    </a:gs>
                    <a:gs pos="100000">
                      <a:srgbClr val="505050"/>
                    </a:gs>
                  </a:gsLst>
                  <a:lin ang="5400000" scaled="0"/>
                </a:gradFill>
              </a:rPr>
              <a:pPr defTabSz="1218987"/>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401114122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 id="2147483811" r:id="rId19"/>
    <p:sldLayoutId id="2147483812" r:id="rId20"/>
    <p:sldLayoutId id="2147483814" r:id="rId21"/>
    <p:sldLayoutId id="2147483815" r:id="rId22"/>
    <p:sldLayoutId id="2147483816" r:id="rId23"/>
  </p:sldLayoutIdLst>
  <p:transition>
    <p:fade/>
  </p:transition>
  <p:timing>
    <p:tnLst>
      <p:par>
        <p:cTn id="1" dur="indefinite" restart="never" nodeType="tmRoot"/>
      </p:par>
    </p:tnLst>
  </p:timing>
  <p:hf hdr="0"/>
  <p:txStyles>
    <p:titleStyle>
      <a:lvl1pPr algn="l" defTabSz="914274" rtl="0" eaLnBrk="1" latinLnBrk="0" hangingPunct="1">
        <a:lnSpc>
          <a:spcPct val="90000"/>
        </a:lnSpc>
        <a:spcBef>
          <a:spcPct val="0"/>
        </a:spcBef>
        <a:buNone/>
        <a:defRPr lang="en-US" sz="53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91" marR="0" indent="-339691" algn="l" defTabSz="914274" rtl="0" eaLnBrk="1" fontAlgn="auto" latinLnBrk="0" hangingPunct="1">
        <a:lnSpc>
          <a:spcPct val="90000"/>
        </a:lnSpc>
        <a:spcBef>
          <a:spcPct val="20000"/>
        </a:spcBef>
        <a:spcAft>
          <a:spcPts val="0"/>
        </a:spcAft>
        <a:buClr>
          <a:srgbClr val="00188F"/>
        </a:buClr>
        <a:buSzPct val="90000"/>
        <a:buFont typeface="Arial" pitchFamily="34" charset="0"/>
        <a:buChar char="•"/>
        <a:tabLst/>
        <a:defRPr lang="en-US" sz="1600" kern="1200" spc="-70" baseline="0" dirty="0" smtClean="0">
          <a:solidFill>
            <a:schemeClr val="bg1">
              <a:lumMod val="50000"/>
            </a:schemeClr>
          </a:solidFill>
          <a:latin typeface="+mn-lt"/>
          <a:ea typeface="+mn-ea"/>
          <a:cs typeface="+mn-cs"/>
        </a:defRPr>
      </a:lvl1pPr>
      <a:lvl2pPr marL="573032" marR="0" indent="-233341" algn="l" defTabSz="914274" rtl="0" eaLnBrk="1" fontAlgn="auto" latinLnBrk="0" hangingPunct="1">
        <a:lnSpc>
          <a:spcPct val="90000"/>
        </a:lnSpc>
        <a:spcBef>
          <a:spcPct val="20000"/>
        </a:spcBef>
        <a:spcAft>
          <a:spcPts val="0"/>
        </a:spcAft>
        <a:buClr>
          <a:srgbClr val="00188F"/>
        </a:buClr>
        <a:buSzPct val="90000"/>
        <a:buFont typeface="Arial" pitchFamily="34" charset="0"/>
        <a:buChar char="•"/>
        <a:tabLst/>
        <a:defRPr lang="en-US" sz="1600" kern="1200" spc="-70" baseline="0" dirty="0" smtClean="0">
          <a:solidFill>
            <a:schemeClr val="bg1">
              <a:lumMod val="50000"/>
            </a:schemeClr>
          </a:solidFill>
          <a:latin typeface="+mn-lt"/>
          <a:ea typeface="+mn-ea"/>
          <a:cs typeface="+mn-cs"/>
        </a:defRPr>
      </a:lvl2pPr>
      <a:lvl3pPr marL="798435" marR="0" indent="-225403" algn="l" defTabSz="914274" rtl="0" eaLnBrk="1" fontAlgn="auto" latinLnBrk="0" hangingPunct="1">
        <a:lnSpc>
          <a:spcPct val="90000"/>
        </a:lnSpc>
        <a:spcBef>
          <a:spcPct val="20000"/>
        </a:spcBef>
        <a:spcAft>
          <a:spcPts val="0"/>
        </a:spcAft>
        <a:buClr>
          <a:srgbClr val="00188F"/>
        </a:buClr>
        <a:buSzPct val="90000"/>
        <a:buFont typeface="Arial" pitchFamily="34" charset="0"/>
        <a:buChar char="•"/>
        <a:tabLst>
          <a:tab pos="798435" algn="l"/>
        </a:tabLst>
        <a:defRPr lang="en-US" sz="1600" kern="1200" spc="-70" baseline="0" dirty="0" smtClean="0">
          <a:solidFill>
            <a:schemeClr val="bg1">
              <a:lumMod val="50000"/>
            </a:schemeClr>
          </a:solidFill>
          <a:latin typeface="+mn-lt"/>
          <a:ea typeface="+mn-ea"/>
          <a:cs typeface="+mn-cs"/>
        </a:defRPr>
      </a:lvl3pPr>
      <a:lvl4pPr marL="1030187" marR="0" indent="-231753" algn="l" defTabSz="914274" rtl="0" eaLnBrk="1" fontAlgn="auto" latinLnBrk="0" hangingPunct="1">
        <a:lnSpc>
          <a:spcPct val="90000"/>
        </a:lnSpc>
        <a:spcBef>
          <a:spcPct val="20000"/>
        </a:spcBef>
        <a:spcAft>
          <a:spcPts val="0"/>
        </a:spcAft>
        <a:buClr>
          <a:srgbClr val="00188F"/>
        </a:buClr>
        <a:buSzPct val="90000"/>
        <a:buFont typeface="Arial" pitchFamily="34" charset="0"/>
        <a:buChar char="•"/>
        <a:tabLst/>
        <a:defRPr lang="en-US" sz="1600" kern="1200" spc="-70" baseline="0" dirty="0" smtClean="0">
          <a:solidFill>
            <a:schemeClr val="bg1">
              <a:lumMod val="50000"/>
            </a:schemeClr>
          </a:solidFill>
          <a:latin typeface="+mn-lt"/>
          <a:ea typeface="+mn-ea"/>
          <a:cs typeface="+mn-cs"/>
        </a:defRPr>
      </a:lvl4pPr>
      <a:lvl5pPr marL="1255590" marR="0" indent="-225403" algn="l" defTabSz="914274" rtl="0" eaLnBrk="1" fontAlgn="auto" latinLnBrk="0" hangingPunct="1">
        <a:lnSpc>
          <a:spcPct val="90000"/>
        </a:lnSpc>
        <a:spcBef>
          <a:spcPct val="20000"/>
        </a:spcBef>
        <a:spcAft>
          <a:spcPts val="0"/>
        </a:spcAft>
        <a:buClr>
          <a:srgbClr val="00188F"/>
        </a:buClr>
        <a:buSzPct val="90000"/>
        <a:buFont typeface="Arial" pitchFamily="34" charset="0"/>
        <a:buChar char="•"/>
        <a:tabLst>
          <a:tab pos="1255590" algn="l"/>
        </a:tabLst>
        <a:defRPr lang="en-US" sz="1600" kern="1200" spc="-70" baseline="0" dirty="0">
          <a:solidFill>
            <a:schemeClr val="bg1">
              <a:lumMod val="50000"/>
            </a:schemeClr>
          </a:soli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hyperlink" Target="http://www.microsoft.com/casestudies/Case_Study_Detail.aspx?CaseStudyID=710000003117" TargetMode="External"/><Relationship Id="rId2" Type="http://schemas.openxmlformats.org/officeDocument/2006/relationships/hyperlink" Target="http://www.microsoft.com/casestudies/Case_Study_Detail.aspx?CaseStudyID=710000003026" TargetMode="External"/><Relationship Id="rId1" Type="http://schemas.openxmlformats.org/officeDocument/2006/relationships/slideLayout" Target="../slideLayouts/slideLayout24.xml"/><Relationship Id="rId4" Type="http://schemas.openxmlformats.org/officeDocument/2006/relationships/hyperlink" Target="http://www.microsoft.com/casestudies/Microsoft-SQL-Server-2014/SBI-Liquidity-Market/Leading-Japanese-Financial-Firm-Accelerates-Trading-Platform-with-In-Memory-OLTP/710000003429"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blogs.technet.com/b/dataplatforminsider/archive/2013/06/26/sql-server-2014-in-memory-technologies-blog-series-introduction.aspx" TargetMode="External"/><Relationship Id="rId2" Type="http://schemas.openxmlformats.org/officeDocument/2006/relationships/hyperlink" Target="http://t.co/T6zToWc6y6" TargetMode="External"/><Relationship Id="rId1" Type="http://schemas.openxmlformats.org/officeDocument/2006/relationships/slideLayout" Target="../slideLayouts/slideLayout20.xml"/><Relationship Id="rId5" Type="http://schemas.openxmlformats.org/officeDocument/2006/relationships/hyperlink" Target="http://blogs.technet.com/b/dataplatforminsider/archive/2013/07/25/buffer-pool-extension-to-ssds-in-sql-server-2014.aspx" TargetMode="External"/><Relationship Id="rId4" Type="http://schemas.openxmlformats.org/officeDocument/2006/relationships/hyperlink" Target="http://blogs.technet.com/b/dataplatforminsider/archive/2013/07/17/what-s-new-for-columnstore-indexes-in-sql-server-2014.aspx"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qlblog.com/blogs/kalen_delaney/archive/2013/10/20/sql-server-2014-in-memory-oltp-hekaton-whitepaper-for-ctp2.aspx" TargetMode="External"/><Relationship Id="rId7" Type="http://schemas.openxmlformats.org/officeDocument/2006/relationships/hyperlink" Target="http://blogs.technet.com/b/dataplatforminsider/archive/2013/06/26/sql-server-2014-in-memory-technologies-blog-series-introduction.aspx" TargetMode="External"/><Relationship Id="rId2" Type="http://schemas.openxmlformats.org/officeDocument/2006/relationships/hyperlink" Target="http://sharepoint/sites/ET1/Hekaton/Hekaton%20-%20Sigmod2013%20final.docx" TargetMode="External"/><Relationship Id="rId1" Type="http://schemas.openxmlformats.org/officeDocument/2006/relationships/slideLayout" Target="../slideLayouts/slideLayout27.xml"/><Relationship Id="rId6" Type="http://schemas.openxmlformats.org/officeDocument/2006/relationships/hyperlink" Target="http://msdn.microsoft.com/en-us/library/dn133186(v=sql.120).aspx" TargetMode="External"/><Relationship Id="rId5" Type="http://schemas.openxmlformats.org/officeDocument/2006/relationships/hyperlink" Target="http://gsl.azurewebsites.net/Portals/0/Users/dewitt/talks/pass2013.final.zip" TargetMode="External"/><Relationship Id="rId4" Type="http://schemas.openxmlformats.org/officeDocument/2006/relationships/hyperlink" Target="http://www.youtube.com/watch?v=aW3-0G-SEj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15480" y="2731524"/>
            <a:ext cx="11228440" cy="1495794"/>
          </a:xfrm>
        </p:spPr>
        <p:txBody>
          <a:bodyPr/>
          <a:lstStyle/>
          <a:p>
            <a:r>
              <a:rPr lang="en-US" sz="5400" spc="-400" dirty="0" smtClean="0"/>
              <a:t>SQL Server 2014</a:t>
            </a:r>
            <a:r>
              <a:rPr lang="en-US" sz="5400" spc="-400" dirty="0" smtClean="0">
                <a:solidFill>
                  <a:srgbClr val="FBFBFB"/>
                </a:solidFill>
              </a:rPr>
              <a:t>: In-memory technologies </a:t>
            </a:r>
            <a:r>
              <a:rPr lang="en-US" sz="5400" spc="-400" dirty="0" smtClean="0"/>
              <a:t>integrated to optimize workload performance</a:t>
            </a:r>
            <a:endParaRPr lang="en-US" sz="4800" spc="-400" dirty="0"/>
          </a:p>
        </p:txBody>
      </p:sp>
      <p:sp>
        <p:nvSpPr>
          <p:cNvPr id="7" name="Rectangle 6"/>
          <p:cNvSpPr/>
          <p:nvPr/>
        </p:nvSpPr>
        <p:spPr>
          <a:xfrm>
            <a:off x="615480" y="1271848"/>
            <a:ext cx="7432099" cy="1323439"/>
          </a:xfrm>
          <a:prstGeom prst="rect">
            <a:avLst/>
          </a:prstGeom>
        </p:spPr>
        <p:txBody>
          <a:bodyPr wrap="none">
            <a:spAutoFit/>
          </a:bodyPr>
          <a:lstStyle/>
          <a:p>
            <a:r>
              <a:rPr lang="en-US" sz="4000" dirty="0" smtClean="0">
                <a:latin typeface="+mj-lt"/>
              </a:rPr>
              <a:t>PASS Virtual Chapter presentation</a:t>
            </a:r>
            <a:endParaRPr lang="en-US" sz="4000" dirty="0">
              <a:latin typeface="+mj-lt"/>
            </a:endParaRPr>
          </a:p>
          <a:p>
            <a:r>
              <a:rPr lang="en-US" sz="4000" dirty="0" smtClean="0">
                <a:latin typeface="+mj-lt"/>
              </a:rPr>
              <a:t>March 27, 2014</a:t>
            </a:r>
            <a:endParaRPr lang="en-US" sz="4000" dirty="0">
              <a:latin typeface="+mj-lt"/>
            </a:endParaRPr>
          </a:p>
        </p:txBody>
      </p:sp>
      <p:sp>
        <p:nvSpPr>
          <p:cNvPr id="2" name="TextBox 1"/>
          <p:cNvSpPr txBox="1"/>
          <p:nvPr/>
        </p:nvSpPr>
        <p:spPr>
          <a:xfrm>
            <a:off x="615480" y="4691987"/>
            <a:ext cx="10762735" cy="1846659"/>
          </a:xfrm>
          <a:prstGeom prst="rect">
            <a:avLst/>
          </a:prstGeom>
          <a:noFill/>
        </p:spPr>
        <p:txBody>
          <a:bodyPr wrap="squar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Kevin Liu</a:t>
            </a:r>
          </a:p>
          <a:p>
            <a:r>
              <a:rPr lang="en-US" sz="4000" dirty="0" smtClean="0">
                <a:gradFill>
                  <a:gsLst>
                    <a:gs pos="0">
                      <a:schemeClr val="tx1"/>
                    </a:gs>
                    <a:gs pos="86000">
                      <a:schemeClr val="tx1"/>
                    </a:gs>
                  </a:gsLst>
                  <a:lin ang="5400000" scaled="0"/>
                </a:gradFill>
                <a:latin typeface="Segoe UI Light" pitchFamily="34" charset="0"/>
              </a:rPr>
              <a:t>Principal Lead </a:t>
            </a:r>
            <a:r>
              <a:rPr lang="en-US" sz="4000" dirty="0" smtClean="0">
                <a:gradFill>
                  <a:gsLst>
                    <a:gs pos="0">
                      <a:schemeClr val="tx1"/>
                    </a:gs>
                    <a:gs pos="86000">
                      <a:schemeClr val="tx1"/>
                    </a:gs>
                  </a:gsLst>
                  <a:lin ang="5400000" scaled="0"/>
                </a:gradFill>
                <a:latin typeface="Segoe UI Light" pitchFamily="34" charset="0"/>
              </a:rPr>
              <a:t>Program Manager</a:t>
            </a:r>
          </a:p>
          <a:p>
            <a:r>
              <a:rPr lang="en-US" sz="4000" dirty="0" smtClean="0">
                <a:gradFill>
                  <a:gsLst>
                    <a:gs pos="0">
                      <a:schemeClr val="tx1"/>
                    </a:gs>
                    <a:gs pos="86000">
                      <a:schemeClr val="tx1"/>
                    </a:gs>
                  </a:gsLst>
                  <a:lin ang="5400000" scaled="0"/>
                </a:gradFill>
                <a:latin typeface="Segoe UI Light" pitchFamily="34" charset="0"/>
              </a:rPr>
              <a:t>SQL Server Engine</a:t>
            </a:r>
            <a:endParaRPr lang="en-US" sz="4000" dirty="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38241596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379" y="1545231"/>
            <a:ext cx="8130845" cy="3785652"/>
          </a:xfrm>
          <a:prstGeom prst="rect">
            <a:avLst/>
          </a:prstGeom>
          <a:noFill/>
        </p:spPr>
        <p:txBody>
          <a:bodyPr wrap="square" rtlCol="0">
            <a:spAutoFit/>
          </a:bodyPr>
          <a:lstStyle/>
          <a:p>
            <a:pPr algn="ctr"/>
            <a:r>
              <a:rPr lang="en-US" sz="6000" dirty="0"/>
              <a:t>Demo </a:t>
            </a:r>
            <a:endParaRPr lang="en-US" sz="6000" dirty="0" smtClean="0"/>
          </a:p>
          <a:p>
            <a:pPr algn="ctr"/>
            <a:r>
              <a:rPr lang="en-US" sz="6000" dirty="0" smtClean="0"/>
              <a:t>Table </a:t>
            </a:r>
            <a:r>
              <a:rPr lang="en-US" sz="6000" dirty="0"/>
              <a:t>and </a:t>
            </a:r>
            <a:r>
              <a:rPr lang="en-US" sz="6000" dirty="0" smtClean="0">
                <a:solidFill>
                  <a:srgbClr val="FBFBFB"/>
                </a:solidFill>
              </a:rPr>
              <a:t>Stored Procedure </a:t>
            </a:r>
            <a:r>
              <a:rPr lang="en-US" sz="6000" dirty="0"/>
              <a:t>P</a:t>
            </a:r>
            <a:r>
              <a:rPr lang="en-US" sz="6000" dirty="0" smtClean="0"/>
              <a:t>erformance </a:t>
            </a:r>
            <a:r>
              <a:rPr lang="en-US" sz="6000" dirty="0"/>
              <a:t>G</a:t>
            </a:r>
            <a:r>
              <a:rPr lang="en-US" sz="6000" dirty="0" smtClean="0"/>
              <a:t>ain</a:t>
            </a:r>
            <a:endParaRPr lang="en-US" sz="6000" dirty="0"/>
          </a:p>
        </p:txBody>
      </p:sp>
    </p:spTree>
    <p:extLst>
      <p:ext uri="{BB962C8B-B14F-4D97-AF65-F5344CB8AC3E}">
        <p14:creationId xmlns:p14="http://schemas.microsoft.com/office/powerpoint/2010/main" val="301324034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206" y="112264"/>
            <a:ext cx="9866717" cy="747897"/>
          </a:xfrm>
        </p:spPr>
        <p:txBody>
          <a:bodyPr/>
          <a:lstStyle/>
          <a:p>
            <a:r>
              <a:rPr lang="en-US" dirty="0" smtClean="0"/>
              <a:t>Memor</a:t>
            </a:r>
            <a:r>
              <a:rPr lang="en-US" dirty="0" smtClean="0">
                <a:solidFill>
                  <a:srgbClr val="FBFBFB"/>
                </a:solidFill>
              </a:rPr>
              <a:t>y-o</a:t>
            </a:r>
            <a:r>
              <a:rPr lang="en-US" dirty="0" smtClean="0"/>
              <a:t>ptimized </a:t>
            </a:r>
            <a:r>
              <a:rPr lang="en-US" dirty="0"/>
              <a:t>Data </a:t>
            </a:r>
            <a:r>
              <a:rPr lang="en-US" dirty="0" smtClean="0"/>
              <a:t>Structures </a:t>
            </a:r>
            <a:endParaRPr lang="en-US" dirty="0"/>
          </a:p>
        </p:txBody>
      </p:sp>
      <p:sp>
        <p:nvSpPr>
          <p:cNvPr id="3" name="Text Placeholder 2"/>
          <p:cNvSpPr>
            <a:spLocks noGrp="1"/>
          </p:cNvSpPr>
          <p:nvPr>
            <p:ph type="body" sz="quarter" idx="10"/>
          </p:nvPr>
        </p:nvSpPr>
        <p:spPr>
          <a:xfrm>
            <a:off x="1345000" y="1008680"/>
            <a:ext cx="8738903" cy="4981557"/>
          </a:xfrm>
        </p:spPr>
        <p:txBody>
          <a:bodyPr/>
          <a:lstStyle/>
          <a:p>
            <a:r>
              <a:rPr lang="en-US" dirty="0"/>
              <a:t>Rows</a:t>
            </a:r>
          </a:p>
          <a:p>
            <a:pPr marL="252085" lvl="1" indent="-252085">
              <a:buFont typeface="Arial" panose="020B0604020202020204" pitchFamily="34" charset="0"/>
              <a:buChar char="•"/>
            </a:pPr>
            <a:r>
              <a:rPr lang="en-US" dirty="0">
                <a:latin typeface="+mj-lt"/>
              </a:rPr>
              <a:t>New row format </a:t>
            </a:r>
            <a:r>
              <a:rPr lang="en-US" dirty="0" smtClean="0">
                <a:latin typeface="+mj-lt"/>
              </a:rPr>
              <a:t>  </a:t>
            </a:r>
            <a:endParaRPr lang="en-US" dirty="0">
              <a:latin typeface="+mj-lt"/>
            </a:endParaRPr>
          </a:p>
          <a:p>
            <a:pPr marL="252085" lvl="1" indent="-252085">
              <a:buFont typeface="Arial" panose="020B0604020202020204" pitchFamily="34" charset="0"/>
              <a:buChar char="•"/>
            </a:pPr>
            <a:r>
              <a:rPr lang="en-US" dirty="0" smtClean="0">
                <a:latin typeface="+mj-lt"/>
              </a:rPr>
              <a:t>Structure of the row </a:t>
            </a:r>
            <a:r>
              <a:rPr lang="en-US" dirty="0">
                <a:latin typeface="+mj-lt"/>
              </a:rPr>
              <a:t>is optimized </a:t>
            </a:r>
            <a:r>
              <a:rPr lang="en-US" dirty="0" smtClean="0">
                <a:latin typeface="+mj-lt"/>
              </a:rPr>
              <a:t>for memory residency and access</a:t>
            </a:r>
          </a:p>
          <a:p>
            <a:pPr marL="252085" lvl="1" indent="-252085">
              <a:buFont typeface="Arial" panose="020B0604020202020204" pitchFamily="34" charset="0"/>
              <a:buChar char="•"/>
            </a:pPr>
            <a:r>
              <a:rPr lang="en-US" dirty="0" smtClean="0">
                <a:latin typeface="+mj-lt"/>
              </a:rPr>
              <a:t>No data page containers</a:t>
            </a:r>
          </a:p>
          <a:p>
            <a:pPr marL="252085" lvl="1" indent="-252085">
              <a:buFont typeface="Arial" panose="020B0604020202020204" pitchFamily="34" charset="0"/>
              <a:buChar char="•"/>
            </a:pPr>
            <a:r>
              <a:rPr lang="en-US" dirty="0" smtClean="0">
                <a:latin typeface="+mj-lt"/>
              </a:rPr>
              <a:t>Rows are versioned (payload never updated in place)</a:t>
            </a:r>
          </a:p>
          <a:p>
            <a:pPr lvl="2"/>
            <a:endParaRPr lang="en-US" dirty="0">
              <a:latin typeface="+mj-lt"/>
            </a:endParaRPr>
          </a:p>
          <a:p>
            <a:r>
              <a:rPr lang="en-US" dirty="0"/>
              <a:t>Indexes</a:t>
            </a:r>
          </a:p>
          <a:p>
            <a:pPr marL="252085" lvl="1" indent="-252085">
              <a:buFont typeface="Arial" panose="020B0604020202020204" pitchFamily="34" charset="0"/>
              <a:buChar char="•"/>
            </a:pPr>
            <a:r>
              <a:rPr lang="en-US" dirty="0" err="1" smtClean="0">
                <a:latin typeface="+mj-lt"/>
              </a:rPr>
              <a:t>Nonclustered</a:t>
            </a:r>
            <a:r>
              <a:rPr lang="en-US" dirty="0" smtClean="0">
                <a:latin typeface="+mj-lt"/>
              </a:rPr>
              <a:t> Indexes only</a:t>
            </a:r>
          </a:p>
          <a:p>
            <a:pPr marL="252085" lvl="1" indent="-252085">
              <a:buFont typeface="Arial" panose="020B0604020202020204" pitchFamily="34" charset="0"/>
              <a:buChar char="•"/>
            </a:pPr>
            <a:r>
              <a:rPr lang="en-US" dirty="0" smtClean="0">
                <a:latin typeface="+mj-lt"/>
              </a:rPr>
              <a:t>Indexes </a:t>
            </a:r>
            <a:r>
              <a:rPr lang="en-US" dirty="0">
                <a:latin typeface="+mj-lt"/>
              </a:rPr>
              <a:t>point to rows, they do not duplicate </a:t>
            </a:r>
            <a:r>
              <a:rPr lang="en-US" dirty="0" smtClean="0">
                <a:latin typeface="+mj-lt"/>
              </a:rPr>
              <a:t>them</a:t>
            </a:r>
            <a:endParaRPr lang="en-US" dirty="0">
              <a:latin typeface="+mj-lt"/>
            </a:endParaRPr>
          </a:p>
          <a:p>
            <a:pPr marL="252085" lvl="1" indent="-252085">
              <a:buFont typeface="Arial" panose="020B0604020202020204" pitchFamily="34" charset="0"/>
              <a:buChar char="•"/>
            </a:pPr>
            <a:r>
              <a:rPr lang="en-US" dirty="0" smtClean="0">
                <a:latin typeface="+mj-lt"/>
              </a:rPr>
              <a:t>&lt;</a:t>
            </a:r>
            <a:r>
              <a:rPr lang="en-US" dirty="0" err="1" smtClean="0">
                <a:latin typeface="+mj-lt"/>
              </a:rPr>
              <a:t>nonclustered</a:t>
            </a:r>
            <a:r>
              <a:rPr lang="en-US" dirty="0" smtClean="0">
                <a:latin typeface="+mj-lt"/>
              </a:rPr>
              <a:t> hash&gt; index for point lookups</a:t>
            </a:r>
          </a:p>
          <a:p>
            <a:pPr marL="252085" lvl="1" indent="-252085">
              <a:buFont typeface="Arial" panose="020B0604020202020204" pitchFamily="34" charset="0"/>
              <a:buChar char="•"/>
            </a:pPr>
            <a:r>
              <a:rPr lang="en-US" dirty="0" smtClean="0">
                <a:latin typeface="+mj-lt"/>
              </a:rPr>
              <a:t>&lt;</a:t>
            </a:r>
            <a:r>
              <a:rPr lang="en-US" dirty="0" err="1" smtClean="0">
                <a:latin typeface="+mj-lt"/>
              </a:rPr>
              <a:t>nonclustered</a:t>
            </a:r>
            <a:r>
              <a:rPr lang="en-US" dirty="0" smtClean="0">
                <a:latin typeface="+mj-lt"/>
              </a:rPr>
              <a:t>&gt; index for range (inequality) and ordered scans</a:t>
            </a:r>
            <a:endParaRPr lang="en-US" dirty="0">
              <a:latin typeface="+mj-lt"/>
            </a:endParaRPr>
          </a:p>
          <a:p>
            <a:pPr marL="252085" lvl="1" indent="-252085">
              <a:buFont typeface="Arial" panose="020B0604020202020204" pitchFamily="34" charset="0"/>
              <a:buChar char="•"/>
            </a:pPr>
            <a:r>
              <a:rPr lang="en-US" dirty="0" smtClean="0">
                <a:latin typeface="+mj-lt"/>
              </a:rPr>
              <a:t>Not logged and do </a:t>
            </a:r>
            <a:r>
              <a:rPr lang="en-US" dirty="0">
                <a:latin typeface="+mj-lt"/>
              </a:rPr>
              <a:t>not exist on disk – </a:t>
            </a:r>
            <a:r>
              <a:rPr lang="en-US" dirty="0" smtClean="0">
                <a:latin typeface="+mj-lt"/>
              </a:rPr>
              <a:t>maintained online or recreated </a:t>
            </a:r>
            <a:r>
              <a:rPr lang="en-US" dirty="0">
                <a:latin typeface="+mj-lt"/>
              </a:rPr>
              <a:t>during </a:t>
            </a:r>
            <a:r>
              <a:rPr lang="en-US" dirty="0" smtClean="0">
                <a:latin typeface="+mj-lt"/>
              </a:rPr>
              <a:t>recovery</a:t>
            </a:r>
          </a:p>
          <a:p>
            <a:pPr marL="252085" lvl="1" indent="-252085">
              <a:buFont typeface="Arial" panose="020B0604020202020204" pitchFamily="34" charset="0"/>
              <a:buChar char="•"/>
            </a:pPr>
            <a:endParaRPr lang="en-US" dirty="0"/>
          </a:p>
        </p:txBody>
      </p:sp>
    </p:spTree>
    <p:extLst>
      <p:ext uri="{BB962C8B-B14F-4D97-AF65-F5344CB8AC3E}">
        <p14:creationId xmlns:p14="http://schemas.microsoft.com/office/powerpoint/2010/main" val="340950564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13" y="190313"/>
            <a:ext cx="10947993" cy="1495794"/>
          </a:xfrm>
        </p:spPr>
        <p:txBody>
          <a:bodyPr/>
          <a:lstStyle/>
          <a:p>
            <a:r>
              <a:rPr lang="en-US" dirty="0"/>
              <a:t>Memory-optimized Table: Row Format</a:t>
            </a:r>
          </a:p>
        </p:txBody>
      </p:sp>
      <p:grpSp>
        <p:nvGrpSpPr>
          <p:cNvPr id="4" name="Group 3"/>
          <p:cNvGrpSpPr/>
          <p:nvPr/>
        </p:nvGrpSpPr>
        <p:grpSpPr>
          <a:xfrm>
            <a:off x="1972491" y="1636170"/>
            <a:ext cx="6091512" cy="2330100"/>
            <a:chOff x="2413949" y="1983363"/>
            <a:chExt cx="6092377" cy="2330759"/>
          </a:xfrm>
        </p:grpSpPr>
        <p:sp>
          <p:nvSpPr>
            <p:cNvPr id="5" name="Rectangle 4"/>
            <p:cNvSpPr/>
            <p:nvPr/>
          </p:nvSpPr>
          <p:spPr>
            <a:xfrm>
              <a:off x="2413949" y="1983363"/>
              <a:ext cx="1858879" cy="37899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323" dirty="0">
                  <a:solidFill>
                    <a:schemeClr val="tx1"/>
                  </a:solidFill>
                </a:rPr>
                <a:t>Row header</a:t>
              </a:r>
            </a:p>
          </p:txBody>
        </p:sp>
        <p:sp>
          <p:nvSpPr>
            <p:cNvPr id="6" name="Rectangle 5"/>
            <p:cNvSpPr/>
            <p:nvPr/>
          </p:nvSpPr>
          <p:spPr>
            <a:xfrm>
              <a:off x="4281236" y="1983363"/>
              <a:ext cx="4225090" cy="37899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323" dirty="0">
                  <a:solidFill>
                    <a:schemeClr val="tx1"/>
                  </a:solidFill>
                </a:rPr>
                <a:t>Payload (table columns)</a:t>
              </a:r>
            </a:p>
          </p:txBody>
        </p:sp>
        <p:grpSp>
          <p:nvGrpSpPr>
            <p:cNvPr id="7" name="Group 6"/>
            <p:cNvGrpSpPr/>
            <p:nvPr/>
          </p:nvGrpSpPr>
          <p:grpSpPr>
            <a:xfrm>
              <a:off x="2991851" y="2909772"/>
              <a:ext cx="5077137" cy="1404350"/>
              <a:chOff x="2991851" y="2419234"/>
              <a:chExt cx="5077137" cy="1404350"/>
            </a:xfrm>
          </p:grpSpPr>
          <p:sp>
            <p:nvSpPr>
              <p:cNvPr id="10" name="Rectangle 9"/>
              <p:cNvSpPr/>
              <p:nvPr/>
            </p:nvSpPr>
            <p:spPr>
              <a:xfrm>
                <a:off x="2991852" y="2889777"/>
                <a:ext cx="936459" cy="391028"/>
              </a:xfrm>
              <a:prstGeom prst="rect">
                <a:avLst/>
              </a:prstGeom>
              <a:solidFill>
                <a:schemeClr val="accent6">
                  <a:lumMod val="20000"/>
                  <a:lumOff val="8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solidFill>
                      <a:schemeClr val="bg1"/>
                    </a:solidFill>
                  </a:rPr>
                  <a:t>Begin </a:t>
                </a:r>
                <a:r>
                  <a:rPr lang="en-US" sz="1000" dirty="0" err="1">
                    <a:solidFill>
                      <a:schemeClr val="bg1"/>
                    </a:solidFill>
                  </a:rPr>
                  <a:t>Ts</a:t>
                </a:r>
                <a:endParaRPr lang="en-US" sz="1000" dirty="0">
                  <a:solidFill>
                    <a:schemeClr val="bg1"/>
                  </a:solidFill>
                </a:endParaRPr>
              </a:p>
            </p:txBody>
          </p:sp>
          <p:sp>
            <p:nvSpPr>
              <p:cNvPr id="11" name="Rectangle 10"/>
              <p:cNvSpPr/>
              <p:nvPr/>
            </p:nvSpPr>
            <p:spPr>
              <a:xfrm>
                <a:off x="3928311" y="2889770"/>
                <a:ext cx="936459" cy="391028"/>
              </a:xfrm>
              <a:prstGeom prst="rect">
                <a:avLst/>
              </a:prstGeom>
              <a:solidFill>
                <a:schemeClr val="accent6">
                  <a:lumMod val="20000"/>
                  <a:lumOff val="8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solidFill>
                      <a:schemeClr val="bg1"/>
                    </a:solidFill>
                  </a:rPr>
                  <a:t>End </a:t>
                </a:r>
                <a:r>
                  <a:rPr lang="en-US" sz="1000" dirty="0" err="1">
                    <a:solidFill>
                      <a:schemeClr val="bg1"/>
                    </a:solidFill>
                  </a:rPr>
                  <a:t>Ts</a:t>
                </a:r>
                <a:endParaRPr lang="en-US" sz="1000" dirty="0">
                  <a:solidFill>
                    <a:schemeClr val="bg1"/>
                  </a:solidFill>
                </a:endParaRPr>
              </a:p>
            </p:txBody>
          </p:sp>
          <p:sp>
            <p:nvSpPr>
              <p:cNvPr id="12" name="Rectangle 11"/>
              <p:cNvSpPr/>
              <p:nvPr/>
            </p:nvSpPr>
            <p:spPr>
              <a:xfrm>
                <a:off x="4868782" y="2889770"/>
                <a:ext cx="936459" cy="399648"/>
              </a:xfrm>
              <a:prstGeom prst="rect">
                <a:avLst/>
              </a:prstGeom>
              <a:solidFill>
                <a:schemeClr val="accent6">
                  <a:lumMod val="20000"/>
                  <a:lumOff val="8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err="1">
                    <a:solidFill>
                      <a:schemeClr val="bg1"/>
                    </a:solidFill>
                  </a:rPr>
                  <a:t>StmtId</a:t>
                </a:r>
                <a:endParaRPr lang="en-US" sz="1000" dirty="0">
                  <a:solidFill>
                    <a:schemeClr val="bg1"/>
                  </a:solidFill>
                </a:endParaRPr>
              </a:p>
            </p:txBody>
          </p:sp>
          <p:sp>
            <p:nvSpPr>
              <p:cNvPr id="13" name="Rectangle 12"/>
              <p:cNvSpPr/>
              <p:nvPr/>
            </p:nvSpPr>
            <p:spPr>
              <a:xfrm>
                <a:off x="5809253" y="2889770"/>
                <a:ext cx="936459" cy="391028"/>
              </a:xfrm>
              <a:prstGeom prst="rect">
                <a:avLst/>
              </a:prstGeom>
              <a:solidFill>
                <a:schemeClr val="accent6">
                  <a:lumMod val="20000"/>
                  <a:lumOff val="8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err="1">
                    <a:solidFill>
                      <a:schemeClr val="bg1"/>
                    </a:solidFill>
                  </a:rPr>
                  <a:t>IdxLinkCount</a:t>
                </a:r>
                <a:endParaRPr lang="en-US" sz="1000" dirty="0">
                  <a:solidFill>
                    <a:schemeClr val="bg1"/>
                  </a:solidFill>
                </a:endParaRPr>
              </a:p>
            </p:txBody>
          </p:sp>
          <p:sp>
            <p:nvSpPr>
              <p:cNvPr id="14" name="Rectangle 13"/>
              <p:cNvSpPr/>
              <p:nvPr/>
            </p:nvSpPr>
            <p:spPr>
              <a:xfrm>
                <a:off x="6745712" y="2889770"/>
                <a:ext cx="581521" cy="391028"/>
              </a:xfrm>
              <a:prstGeom prst="rect">
                <a:avLst/>
              </a:prstGeom>
              <a:solidFill>
                <a:schemeClr val="accent6">
                  <a:lumMod val="20000"/>
                  <a:lumOff val="8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23">
                  <a:solidFill>
                    <a:schemeClr val="bg1"/>
                  </a:solidFill>
                </a:endParaRPr>
              </a:p>
            </p:txBody>
          </p:sp>
          <p:sp>
            <p:nvSpPr>
              <p:cNvPr id="15" name="Rectangle 14"/>
              <p:cNvSpPr/>
              <p:nvPr/>
            </p:nvSpPr>
            <p:spPr>
              <a:xfrm>
                <a:off x="7327233" y="2883753"/>
                <a:ext cx="576508" cy="397044"/>
              </a:xfrm>
              <a:prstGeom prst="rect">
                <a:avLst/>
              </a:prstGeom>
              <a:solidFill>
                <a:schemeClr val="accent6">
                  <a:lumMod val="20000"/>
                  <a:lumOff val="8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23">
                  <a:solidFill>
                    <a:schemeClr val="tx1"/>
                  </a:solidFill>
                </a:endParaRPr>
              </a:p>
            </p:txBody>
          </p:sp>
          <p:cxnSp>
            <p:nvCxnSpPr>
              <p:cNvPr id="16" name="Straight Arrow Connector 15"/>
              <p:cNvCxnSpPr/>
              <p:nvPr/>
            </p:nvCxnSpPr>
            <p:spPr>
              <a:xfrm>
                <a:off x="7015163" y="3014663"/>
                <a:ext cx="4762" cy="652462"/>
              </a:xfrm>
              <a:prstGeom prst="straightConnector1">
                <a:avLst/>
              </a:prstGeom>
              <a:ln w="19050">
                <a:solidFill>
                  <a:srgbClr val="FF0000"/>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634541" y="3014663"/>
                <a:ext cx="4762" cy="652462"/>
              </a:xfrm>
              <a:prstGeom prst="straightConnector1">
                <a:avLst/>
              </a:prstGeom>
              <a:ln w="19050">
                <a:solidFill>
                  <a:srgbClr val="FF0000"/>
                </a:solidFill>
                <a:headEnd type="oval"/>
                <a:tailEnd type="triangle"/>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rot="5400000">
                <a:off x="3379619" y="2844719"/>
                <a:ext cx="160923" cy="936459"/>
              </a:xfrm>
              <a:prstGeom prst="righ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23"/>
              </a:p>
            </p:txBody>
          </p:sp>
          <p:sp>
            <p:nvSpPr>
              <p:cNvPr id="19" name="Right Brace 18"/>
              <p:cNvSpPr/>
              <p:nvPr/>
            </p:nvSpPr>
            <p:spPr>
              <a:xfrm rot="5400000">
                <a:off x="4316079" y="2844718"/>
                <a:ext cx="160923" cy="936459"/>
              </a:xfrm>
              <a:prstGeom prst="righ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23"/>
              </a:p>
            </p:txBody>
          </p:sp>
          <p:sp>
            <p:nvSpPr>
              <p:cNvPr id="20" name="Right Brace 19"/>
              <p:cNvSpPr/>
              <p:nvPr/>
            </p:nvSpPr>
            <p:spPr>
              <a:xfrm rot="5400000">
                <a:off x="5252539" y="2844717"/>
                <a:ext cx="160923" cy="936459"/>
              </a:xfrm>
              <a:prstGeom prst="righ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23"/>
              </a:p>
            </p:txBody>
          </p:sp>
          <p:sp>
            <p:nvSpPr>
              <p:cNvPr id="21" name="Right Brace 20"/>
              <p:cNvSpPr/>
              <p:nvPr/>
            </p:nvSpPr>
            <p:spPr>
              <a:xfrm rot="5400000">
                <a:off x="6188999" y="2844716"/>
                <a:ext cx="160923" cy="936459"/>
              </a:xfrm>
              <a:prstGeom prst="righ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23"/>
              </a:p>
            </p:txBody>
          </p:sp>
          <p:sp>
            <p:nvSpPr>
              <p:cNvPr id="22" name="Right Brace 21"/>
              <p:cNvSpPr/>
              <p:nvPr/>
            </p:nvSpPr>
            <p:spPr>
              <a:xfrm rot="16200000">
                <a:off x="7240254" y="2147889"/>
                <a:ext cx="160923" cy="1166048"/>
              </a:xfrm>
              <a:prstGeom prst="righ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23"/>
              </a:p>
            </p:txBody>
          </p:sp>
          <p:sp>
            <p:nvSpPr>
              <p:cNvPr id="23" name="TextBox 22"/>
              <p:cNvSpPr txBox="1"/>
              <p:nvPr/>
            </p:nvSpPr>
            <p:spPr>
              <a:xfrm>
                <a:off x="3164165" y="3420904"/>
                <a:ext cx="611065" cy="253823"/>
              </a:xfrm>
              <a:prstGeom prst="rect">
                <a:avLst/>
              </a:prstGeom>
              <a:noFill/>
            </p:spPr>
            <p:txBody>
              <a:bodyPr wrap="none" rtlCol="0">
                <a:spAutoFit/>
              </a:bodyPr>
              <a:lstStyle/>
              <a:p>
                <a:r>
                  <a:rPr lang="en-US" sz="1028" dirty="0"/>
                  <a:t>8 bytes</a:t>
                </a:r>
              </a:p>
            </p:txBody>
          </p:sp>
          <p:sp>
            <p:nvSpPr>
              <p:cNvPr id="24" name="TextBox 23"/>
              <p:cNvSpPr txBox="1"/>
              <p:nvPr/>
            </p:nvSpPr>
            <p:spPr>
              <a:xfrm>
                <a:off x="4074695" y="3420903"/>
                <a:ext cx="611065" cy="253823"/>
              </a:xfrm>
              <a:prstGeom prst="rect">
                <a:avLst/>
              </a:prstGeom>
              <a:noFill/>
            </p:spPr>
            <p:txBody>
              <a:bodyPr wrap="none" rtlCol="0">
                <a:spAutoFit/>
              </a:bodyPr>
              <a:lstStyle/>
              <a:p>
                <a:r>
                  <a:rPr lang="en-US" sz="1028" dirty="0"/>
                  <a:t>8 bytes</a:t>
                </a:r>
              </a:p>
            </p:txBody>
          </p:sp>
          <p:sp>
            <p:nvSpPr>
              <p:cNvPr id="25" name="TextBox 24"/>
              <p:cNvSpPr txBox="1"/>
              <p:nvPr/>
            </p:nvSpPr>
            <p:spPr>
              <a:xfrm>
                <a:off x="5037085" y="3421405"/>
                <a:ext cx="611065" cy="253823"/>
              </a:xfrm>
              <a:prstGeom prst="rect">
                <a:avLst/>
              </a:prstGeom>
              <a:noFill/>
            </p:spPr>
            <p:txBody>
              <a:bodyPr wrap="none" rtlCol="0">
                <a:spAutoFit/>
              </a:bodyPr>
              <a:lstStyle/>
              <a:p>
                <a:r>
                  <a:rPr lang="en-US" sz="1028" dirty="0"/>
                  <a:t>4 bytes</a:t>
                </a:r>
              </a:p>
            </p:txBody>
          </p:sp>
          <p:sp>
            <p:nvSpPr>
              <p:cNvPr id="26" name="TextBox 25"/>
              <p:cNvSpPr txBox="1"/>
              <p:nvPr/>
            </p:nvSpPr>
            <p:spPr>
              <a:xfrm>
                <a:off x="5820811" y="3416390"/>
                <a:ext cx="1116232" cy="407194"/>
              </a:xfrm>
              <a:prstGeom prst="rect">
                <a:avLst/>
              </a:prstGeom>
              <a:noFill/>
            </p:spPr>
            <p:txBody>
              <a:bodyPr wrap="none" rtlCol="0">
                <a:spAutoFit/>
              </a:bodyPr>
              <a:lstStyle/>
              <a:p>
                <a:r>
                  <a:rPr lang="en-US" sz="1028" dirty="0"/>
                  <a:t>2 + 2 (padding) </a:t>
                </a:r>
              </a:p>
              <a:p>
                <a:r>
                  <a:rPr lang="en-US" sz="1028" dirty="0"/>
                  <a:t>bytes</a:t>
                </a:r>
              </a:p>
            </p:txBody>
          </p:sp>
          <p:sp>
            <p:nvSpPr>
              <p:cNvPr id="27" name="TextBox 26"/>
              <p:cNvSpPr txBox="1"/>
              <p:nvPr/>
            </p:nvSpPr>
            <p:spPr>
              <a:xfrm>
                <a:off x="6475282" y="2419234"/>
                <a:ext cx="1593706" cy="253823"/>
              </a:xfrm>
              <a:prstGeom prst="rect">
                <a:avLst/>
              </a:prstGeom>
              <a:noFill/>
            </p:spPr>
            <p:txBody>
              <a:bodyPr wrap="none" rtlCol="0">
                <a:spAutoFit/>
              </a:bodyPr>
              <a:lstStyle/>
              <a:p>
                <a:r>
                  <a:rPr lang="en-US" sz="1028" dirty="0"/>
                  <a:t>8 bytes * (</a:t>
                </a:r>
                <a:r>
                  <a:rPr lang="en-US" sz="1028" dirty="0" err="1"/>
                  <a:t>IdxLinkCount</a:t>
                </a:r>
                <a:r>
                  <a:rPr lang="en-US" sz="1028" dirty="0"/>
                  <a:t>)</a:t>
                </a:r>
              </a:p>
            </p:txBody>
          </p:sp>
        </p:grpSp>
        <p:cxnSp>
          <p:nvCxnSpPr>
            <p:cNvPr id="8" name="Straight Connector 7"/>
            <p:cNvCxnSpPr/>
            <p:nvPr/>
          </p:nvCxnSpPr>
          <p:spPr>
            <a:xfrm>
              <a:off x="2413949" y="2362357"/>
              <a:ext cx="577902" cy="963623"/>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4281236" y="2362357"/>
              <a:ext cx="3622504" cy="547415"/>
            </a:xfrm>
            <a:prstGeom prst="line">
              <a:avLst/>
            </a:prstGeom>
            <a:ln w="2222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32" name="Text Placeholder 2"/>
          <p:cNvSpPr>
            <a:spLocks noGrp="1"/>
          </p:cNvSpPr>
          <p:nvPr>
            <p:ph type="body" sz="quarter" idx="10"/>
          </p:nvPr>
        </p:nvSpPr>
        <p:spPr>
          <a:xfrm>
            <a:off x="538227" y="4205809"/>
            <a:ext cx="9759797" cy="3010761"/>
          </a:xfrm>
        </p:spPr>
        <p:txBody>
          <a:bodyPr/>
          <a:lstStyle/>
          <a:p>
            <a:r>
              <a:rPr lang="en-US" sz="3529" dirty="0"/>
              <a:t>Key Points</a:t>
            </a:r>
          </a:p>
          <a:p>
            <a:pPr marL="252085" indent="-252085">
              <a:buFont typeface="Arial" panose="020B0604020202020204" pitchFamily="34" charset="0"/>
              <a:buChar char="•"/>
            </a:pPr>
            <a:r>
              <a:rPr lang="en-US" sz="1568" dirty="0"/>
              <a:t>Begin/End timestamp determines row’s version validity and visibility</a:t>
            </a:r>
          </a:p>
          <a:p>
            <a:pPr marL="252085" indent="-252085">
              <a:buFont typeface="Arial" panose="020B0604020202020204" pitchFamily="34" charset="0"/>
              <a:buChar char="•"/>
            </a:pPr>
            <a:r>
              <a:rPr lang="en-US" sz="1568" dirty="0"/>
              <a:t>No data pages; just rows</a:t>
            </a:r>
          </a:p>
          <a:p>
            <a:pPr marL="252085" indent="-252085">
              <a:buFont typeface="Arial" panose="020B0604020202020204" pitchFamily="34" charset="0"/>
              <a:buChar char="•"/>
            </a:pPr>
            <a:r>
              <a:rPr lang="en-US" sz="1568" dirty="0"/>
              <a:t>Row size limited to 8060 bytes (@table create time) to allow data to be moved to disk-based table</a:t>
            </a:r>
          </a:p>
          <a:p>
            <a:pPr marL="252085" indent="-252085">
              <a:buFont typeface="Arial" panose="020B0604020202020204" pitchFamily="34" charset="0"/>
              <a:buChar char="•"/>
            </a:pPr>
            <a:r>
              <a:rPr lang="en-US" sz="1568" dirty="0"/>
              <a:t>Not every SQL table schema is supported (for example LOB and </a:t>
            </a:r>
            <a:r>
              <a:rPr lang="en-US" sz="1568" dirty="0" err="1"/>
              <a:t>sqlvariant</a:t>
            </a:r>
            <a:r>
              <a:rPr lang="en-US" sz="1568" dirty="0"/>
              <a:t>)</a:t>
            </a:r>
          </a:p>
          <a:p>
            <a:endParaRPr lang="en-US" sz="4313" dirty="0"/>
          </a:p>
          <a:p>
            <a:r>
              <a:rPr lang="en-US" sz="4313" dirty="0"/>
              <a:t>	</a:t>
            </a:r>
          </a:p>
        </p:txBody>
      </p:sp>
    </p:spTree>
    <p:extLst>
      <p:ext uri="{BB962C8B-B14F-4D97-AF65-F5344CB8AC3E}">
        <p14:creationId xmlns:p14="http://schemas.microsoft.com/office/powerpoint/2010/main" val="280286023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565" y="100695"/>
            <a:ext cx="11536949" cy="757221"/>
          </a:xfrm>
        </p:spPr>
        <p:txBody>
          <a:bodyPr>
            <a:noAutofit/>
          </a:bodyPr>
          <a:lstStyle/>
          <a:p>
            <a:r>
              <a:rPr lang="en-US" sz="4000" dirty="0" smtClean="0"/>
              <a:t>Lightweight hash index data structure and MVCC</a:t>
            </a:r>
            <a:endParaRPr lang="en-US" sz="4000" dirty="0"/>
          </a:p>
        </p:txBody>
      </p:sp>
      <p:grpSp>
        <p:nvGrpSpPr>
          <p:cNvPr id="8" name="Group 105"/>
          <p:cNvGrpSpPr/>
          <p:nvPr/>
        </p:nvGrpSpPr>
        <p:grpSpPr>
          <a:xfrm>
            <a:off x="1955705" y="2543473"/>
            <a:ext cx="4795873" cy="414798"/>
            <a:chOff x="4791381" y="4876800"/>
            <a:chExt cx="2447619" cy="228602"/>
          </a:xfrm>
          <a:solidFill>
            <a:schemeClr val="accent6">
              <a:lumMod val="20000"/>
              <a:lumOff val="80000"/>
            </a:schemeClr>
          </a:solidFill>
        </p:grpSpPr>
        <p:sp>
          <p:nvSpPr>
            <p:cNvPr id="105" name="Rectangle 104"/>
            <p:cNvSpPr/>
            <p:nvPr/>
          </p:nvSpPr>
          <p:spPr>
            <a:xfrm>
              <a:off x="4791381" y="4876802"/>
              <a:ext cx="683846"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15211">
                <a:defRPr/>
              </a:pPr>
              <a:r>
                <a:rPr lang="en-US" sz="1800" kern="0" dirty="0">
                  <a:solidFill>
                    <a:sysClr val="windowText" lastClr="000000"/>
                  </a:solidFill>
                </a:rPr>
                <a:t>50, </a:t>
              </a:r>
              <a:r>
                <a:rPr lang="en-US" sz="1800" kern="0" dirty="0">
                  <a:solidFill>
                    <a:sysClr val="windowText" lastClr="000000"/>
                  </a:solidFill>
                  <a:latin typeface="Lucida Sans Unicode"/>
                  <a:cs typeface="Lucida Sans Unicode"/>
                </a:rPr>
                <a:t>∞</a:t>
              </a:r>
              <a:endParaRPr lang="en-US" sz="1800" kern="0" dirty="0">
                <a:solidFill>
                  <a:sysClr val="windowText" lastClr="000000"/>
                </a:solidFill>
              </a:endParaRPr>
            </a:p>
          </p:txBody>
        </p:sp>
        <p:sp>
          <p:nvSpPr>
            <p:cNvPr id="106" name="Rectangle 105"/>
            <p:cNvSpPr/>
            <p:nvPr/>
          </p:nvSpPr>
          <p:spPr>
            <a:xfrm>
              <a:off x="5939692" y="4876800"/>
              <a:ext cx="547077"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15211">
                <a:defRPr/>
              </a:pPr>
              <a:r>
                <a:rPr lang="en-US" sz="1800" kern="0" dirty="0">
                  <a:solidFill>
                    <a:sysClr val="windowText" lastClr="000000"/>
                  </a:solidFill>
                </a:rPr>
                <a:t>John</a:t>
              </a:r>
            </a:p>
          </p:txBody>
        </p:sp>
        <p:sp>
          <p:nvSpPr>
            <p:cNvPr id="107" name="Rectangle 106"/>
            <p:cNvSpPr/>
            <p:nvPr/>
          </p:nvSpPr>
          <p:spPr>
            <a:xfrm>
              <a:off x="5475827" y="4876800"/>
              <a:ext cx="463865"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15211">
                <a:defRPr/>
              </a:pPr>
              <a:endParaRPr lang="en-US" sz="1800" kern="0" dirty="0">
                <a:solidFill>
                  <a:sysClr val="window" lastClr="FFFFFF"/>
                </a:solidFill>
              </a:endParaRPr>
            </a:p>
          </p:txBody>
        </p:sp>
        <p:sp>
          <p:nvSpPr>
            <p:cNvPr id="108" name="Rectangle 107"/>
            <p:cNvSpPr/>
            <p:nvPr/>
          </p:nvSpPr>
          <p:spPr>
            <a:xfrm>
              <a:off x="6486769" y="4876800"/>
              <a:ext cx="752231"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15211">
                <a:defRPr/>
              </a:pPr>
              <a:r>
                <a:rPr lang="en-US" sz="1800" kern="0" dirty="0">
                  <a:solidFill>
                    <a:sysClr val="windowText" lastClr="000000"/>
                  </a:solidFill>
                </a:rPr>
                <a:t>Paris</a:t>
              </a:r>
            </a:p>
          </p:txBody>
        </p:sp>
      </p:grpSp>
      <p:sp>
        <p:nvSpPr>
          <p:cNvPr id="89" name="Rectangle 88"/>
          <p:cNvSpPr/>
          <p:nvPr/>
        </p:nvSpPr>
        <p:spPr>
          <a:xfrm>
            <a:off x="500263" y="6163807"/>
            <a:ext cx="1706862" cy="414030"/>
          </a:xfrm>
          <a:prstGeom prst="rect">
            <a:avLst/>
          </a:prstGeom>
          <a:noFill/>
          <a:ln w="25400" cap="flat" cmpd="sng" algn="ctr">
            <a:solidFill>
              <a:sysClr val="windowText" lastClr="000000">
                <a:lumMod val="50000"/>
                <a:lumOff val="50000"/>
              </a:sysClr>
            </a:solidFill>
            <a:prstDash val="solid"/>
          </a:ln>
          <a:effectLst/>
        </p:spPr>
        <p:txBody>
          <a:bodyPr lIns="0" tIns="50757" rIns="0" bIns="50757" rtlCol="0" anchor="ctr"/>
          <a:lstStyle/>
          <a:p>
            <a:pPr algn="ctr" defTabSz="1015211">
              <a:defRPr/>
            </a:pPr>
            <a:r>
              <a:rPr lang="en-US" sz="1800" kern="0" dirty="0">
                <a:solidFill>
                  <a:sysClr val="windowText" lastClr="000000"/>
                </a:solidFill>
              </a:rPr>
              <a:t>Timestamps</a:t>
            </a:r>
          </a:p>
        </p:txBody>
      </p:sp>
      <p:sp>
        <p:nvSpPr>
          <p:cNvPr id="90" name="Rectangle 89"/>
          <p:cNvSpPr/>
          <p:nvPr/>
        </p:nvSpPr>
        <p:spPr>
          <a:xfrm>
            <a:off x="3733601" y="6163807"/>
            <a:ext cx="1366883" cy="414030"/>
          </a:xfrm>
          <a:prstGeom prst="rect">
            <a:avLst/>
          </a:prstGeom>
          <a:noFill/>
          <a:ln w="25400" cap="flat" cmpd="sng" algn="ctr">
            <a:solidFill>
              <a:sysClr val="windowText" lastClr="000000">
                <a:lumMod val="50000"/>
                <a:lumOff val="50000"/>
              </a:sysClr>
            </a:solidFill>
            <a:prstDash val="solid"/>
          </a:ln>
          <a:effectLst/>
        </p:spPr>
        <p:txBody>
          <a:bodyPr lIns="0" tIns="50757" rIns="0" bIns="50757" rtlCol="0" anchor="ctr"/>
          <a:lstStyle/>
          <a:p>
            <a:pPr algn="ctr" defTabSz="1015211">
              <a:defRPr/>
            </a:pPr>
            <a:r>
              <a:rPr lang="en-US" sz="1800" kern="0" dirty="0">
                <a:solidFill>
                  <a:sysClr val="windowText" lastClr="000000"/>
                </a:solidFill>
              </a:rPr>
              <a:t>Name</a:t>
            </a:r>
          </a:p>
        </p:txBody>
      </p:sp>
      <p:sp>
        <p:nvSpPr>
          <p:cNvPr id="91" name="Rectangle 90"/>
          <p:cNvSpPr/>
          <p:nvPr/>
        </p:nvSpPr>
        <p:spPr>
          <a:xfrm>
            <a:off x="2207129" y="6163807"/>
            <a:ext cx="1526466" cy="414030"/>
          </a:xfrm>
          <a:prstGeom prst="rect">
            <a:avLst/>
          </a:prstGeom>
          <a:noFill/>
          <a:ln w="25400" cap="flat" cmpd="sng" algn="ctr">
            <a:solidFill>
              <a:sysClr val="windowText" lastClr="000000">
                <a:lumMod val="50000"/>
                <a:lumOff val="50000"/>
              </a:sysClr>
            </a:solidFill>
            <a:prstDash val="solid"/>
          </a:ln>
          <a:effectLst/>
        </p:spPr>
        <p:txBody>
          <a:bodyPr lIns="0" tIns="50757" rIns="0" bIns="50757" rtlCol="0" anchor="ctr"/>
          <a:lstStyle/>
          <a:p>
            <a:pPr algn="ctr" defTabSz="1015211">
              <a:defRPr/>
            </a:pPr>
            <a:r>
              <a:rPr lang="en-US" sz="1800" kern="0" dirty="0">
                <a:solidFill>
                  <a:sysClr val="windowText" lastClr="000000"/>
                </a:solidFill>
              </a:rPr>
              <a:t>Chain </a:t>
            </a:r>
            <a:r>
              <a:rPr lang="en-US" sz="1800" kern="0" dirty="0" err="1">
                <a:solidFill>
                  <a:sysClr val="windowText" lastClr="000000"/>
                </a:solidFill>
              </a:rPr>
              <a:t>ptrs</a:t>
            </a:r>
            <a:endParaRPr lang="en-US" sz="1800" kern="0" dirty="0">
              <a:solidFill>
                <a:sysClr val="windowText" lastClr="000000"/>
              </a:solidFill>
            </a:endParaRPr>
          </a:p>
        </p:txBody>
      </p:sp>
      <p:sp>
        <p:nvSpPr>
          <p:cNvPr id="92" name="Rectangle 91"/>
          <p:cNvSpPr/>
          <p:nvPr/>
        </p:nvSpPr>
        <p:spPr>
          <a:xfrm>
            <a:off x="5100483" y="6163808"/>
            <a:ext cx="1679114" cy="414030"/>
          </a:xfrm>
          <a:prstGeom prst="rect">
            <a:avLst/>
          </a:prstGeom>
          <a:noFill/>
          <a:ln w="25400" cap="flat" cmpd="sng" algn="ctr">
            <a:solidFill>
              <a:sysClr val="windowText" lastClr="000000">
                <a:lumMod val="50000"/>
                <a:lumOff val="50000"/>
              </a:sysClr>
            </a:solidFill>
            <a:prstDash val="solid"/>
          </a:ln>
          <a:effectLst/>
        </p:spPr>
        <p:txBody>
          <a:bodyPr lIns="0" tIns="50757" rIns="0" bIns="50757" rtlCol="0" anchor="ctr"/>
          <a:lstStyle/>
          <a:p>
            <a:pPr algn="ctr" defTabSz="1015211">
              <a:defRPr/>
            </a:pPr>
            <a:r>
              <a:rPr lang="en-US" sz="1800" kern="0" dirty="0">
                <a:solidFill>
                  <a:sysClr val="windowText" lastClr="000000"/>
                </a:solidFill>
              </a:rPr>
              <a:t>City</a:t>
            </a:r>
          </a:p>
        </p:txBody>
      </p:sp>
      <p:cxnSp>
        <p:nvCxnSpPr>
          <p:cNvPr id="93" name="Straight Connector 92"/>
          <p:cNvCxnSpPr>
            <a:endCxn id="78" idx="3"/>
          </p:cNvCxnSpPr>
          <p:nvPr/>
        </p:nvCxnSpPr>
        <p:spPr>
          <a:xfrm flipH="1" flipV="1">
            <a:off x="6228794" y="5458615"/>
            <a:ext cx="550803" cy="702900"/>
          </a:xfrm>
          <a:prstGeom prst="line">
            <a:avLst/>
          </a:prstGeom>
          <a:noFill/>
          <a:ln w="19050" cap="flat" cmpd="sng" algn="ctr">
            <a:solidFill>
              <a:sysClr val="windowText" lastClr="000000">
                <a:lumMod val="50000"/>
                <a:lumOff val="50000"/>
              </a:sysClr>
            </a:solidFill>
            <a:prstDash val="solid"/>
          </a:ln>
          <a:effectLst/>
        </p:spPr>
      </p:cxnSp>
      <p:cxnSp>
        <p:nvCxnSpPr>
          <p:cNvPr id="94" name="Straight Connector 93"/>
          <p:cNvCxnSpPr>
            <a:endCxn id="75" idx="1"/>
          </p:cNvCxnSpPr>
          <p:nvPr/>
        </p:nvCxnSpPr>
        <p:spPr>
          <a:xfrm flipV="1">
            <a:off x="537061" y="5458615"/>
            <a:ext cx="955647" cy="702900"/>
          </a:xfrm>
          <a:prstGeom prst="line">
            <a:avLst/>
          </a:prstGeom>
          <a:noFill/>
          <a:ln w="19050" cap="flat" cmpd="sng" algn="ctr">
            <a:solidFill>
              <a:sysClr val="windowText" lastClr="000000">
                <a:lumMod val="50000"/>
                <a:lumOff val="50000"/>
              </a:sysClr>
            </a:solidFill>
            <a:prstDash val="solid"/>
          </a:ln>
          <a:effectLst/>
        </p:spPr>
      </p:cxnSp>
      <p:cxnSp>
        <p:nvCxnSpPr>
          <p:cNvPr id="79" name="Curved Connector 78"/>
          <p:cNvCxnSpPr>
            <a:stCxn id="71" idx="3"/>
            <a:endCxn id="107" idx="2"/>
          </p:cNvCxnSpPr>
          <p:nvPr/>
        </p:nvCxnSpPr>
        <p:spPr>
          <a:xfrm flipV="1">
            <a:off x="1414502" y="2958268"/>
            <a:ext cx="2336758" cy="408015"/>
          </a:xfrm>
          <a:prstGeom prst="curvedConnector2">
            <a:avLst/>
          </a:prstGeom>
          <a:noFill/>
          <a:ln w="19050" cap="flat" cmpd="sng" algn="ctr">
            <a:solidFill>
              <a:srgbClr val="0070C0"/>
            </a:solidFill>
            <a:prstDash val="solid"/>
            <a:headEnd type="oval"/>
            <a:tailEnd type="stealth" w="lg" len="lg"/>
          </a:ln>
          <a:effectLst/>
        </p:spPr>
      </p:cxnSp>
      <p:grpSp>
        <p:nvGrpSpPr>
          <p:cNvPr id="14" name="Group 13"/>
          <p:cNvGrpSpPr/>
          <p:nvPr/>
        </p:nvGrpSpPr>
        <p:grpSpPr>
          <a:xfrm>
            <a:off x="464128" y="1934894"/>
            <a:ext cx="1408309" cy="2927414"/>
            <a:chOff x="469629" y="1972187"/>
            <a:chExt cx="1437501" cy="2988099"/>
          </a:xfrm>
        </p:grpSpPr>
        <p:sp>
          <p:nvSpPr>
            <p:cNvPr id="65" name="Rectangle 64"/>
            <p:cNvSpPr/>
            <p:nvPr/>
          </p:nvSpPr>
          <p:spPr>
            <a:xfrm>
              <a:off x="979348" y="3849708"/>
              <a:ext cx="460350" cy="277645"/>
            </a:xfrm>
            <a:prstGeom prst="rect">
              <a:avLst/>
            </a:prstGeom>
            <a:noFill/>
            <a:ln w="25400" cap="flat" cmpd="sng" algn="ctr">
              <a:solidFill>
                <a:srgbClr val="0070C0"/>
              </a:solidFill>
              <a:prstDash val="solid"/>
            </a:ln>
            <a:effectLst/>
          </p:spPr>
          <p:txBody>
            <a:bodyPr lIns="101516" tIns="50757" rIns="101516" bIns="50757" rtlCol="0" anchor="ctr"/>
            <a:lstStyle/>
            <a:p>
              <a:pPr algn="ctr" defTabSz="1015211">
                <a:defRPr/>
              </a:pPr>
              <a:endParaRPr lang="en-US" sz="1800" kern="0" dirty="0">
                <a:solidFill>
                  <a:sysClr val="window" lastClr="FFFFFF"/>
                </a:solidFill>
              </a:endParaRPr>
            </a:p>
          </p:txBody>
        </p:sp>
        <p:sp>
          <p:nvSpPr>
            <p:cNvPr id="66" name="Rectangle 65"/>
            <p:cNvSpPr/>
            <p:nvPr/>
          </p:nvSpPr>
          <p:spPr>
            <a:xfrm>
              <a:off x="979348" y="4127352"/>
              <a:ext cx="460350" cy="277645"/>
            </a:xfrm>
            <a:prstGeom prst="rect">
              <a:avLst/>
            </a:prstGeom>
            <a:noFill/>
            <a:ln w="25400" cap="flat" cmpd="sng" algn="ctr">
              <a:solidFill>
                <a:srgbClr val="0070C0"/>
              </a:solidFill>
              <a:prstDash val="solid"/>
            </a:ln>
            <a:effectLst/>
          </p:spPr>
          <p:txBody>
            <a:bodyPr lIns="101516" tIns="50757" rIns="101516" bIns="50757" rtlCol="0" anchor="ctr"/>
            <a:lstStyle/>
            <a:p>
              <a:pPr algn="ctr" defTabSz="1015211">
                <a:defRPr/>
              </a:pPr>
              <a:endParaRPr lang="en-US" sz="1800" kern="0" dirty="0">
                <a:solidFill>
                  <a:sysClr val="window" lastClr="FFFFFF"/>
                </a:solidFill>
              </a:endParaRPr>
            </a:p>
          </p:txBody>
        </p:sp>
        <p:sp>
          <p:nvSpPr>
            <p:cNvPr id="67" name="Rectangle 66"/>
            <p:cNvSpPr/>
            <p:nvPr/>
          </p:nvSpPr>
          <p:spPr>
            <a:xfrm>
              <a:off x="979348" y="4404997"/>
              <a:ext cx="460350" cy="277645"/>
            </a:xfrm>
            <a:prstGeom prst="rect">
              <a:avLst/>
            </a:prstGeom>
            <a:noFill/>
            <a:ln w="25400" cap="flat" cmpd="sng" algn="ctr">
              <a:solidFill>
                <a:srgbClr val="0070C0"/>
              </a:solidFill>
              <a:prstDash val="solid"/>
            </a:ln>
            <a:effectLst/>
          </p:spPr>
          <p:txBody>
            <a:bodyPr lIns="101516" tIns="50757" rIns="101516" bIns="50757" rtlCol="0" anchor="ctr"/>
            <a:lstStyle/>
            <a:p>
              <a:pPr algn="ctr" defTabSz="1015211">
                <a:defRPr/>
              </a:pPr>
              <a:endParaRPr lang="en-US" sz="1800" kern="0" dirty="0">
                <a:solidFill>
                  <a:sysClr val="window" lastClr="FFFFFF"/>
                </a:solidFill>
              </a:endParaRPr>
            </a:p>
          </p:txBody>
        </p:sp>
        <p:sp>
          <p:nvSpPr>
            <p:cNvPr id="68" name="Rectangle 67"/>
            <p:cNvSpPr/>
            <p:nvPr/>
          </p:nvSpPr>
          <p:spPr>
            <a:xfrm>
              <a:off x="979348" y="4682641"/>
              <a:ext cx="460350" cy="277645"/>
            </a:xfrm>
            <a:prstGeom prst="rect">
              <a:avLst/>
            </a:prstGeom>
            <a:noFill/>
            <a:ln w="25400" cap="flat" cmpd="sng" algn="ctr">
              <a:solidFill>
                <a:srgbClr val="0070C0"/>
              </a:solidFill>
              <a:prstDash val="solid"/>
            </a:ln>
            <a:effectLst/>
          </p:spPr>
          <p:txBody>
            <a:bodyPr lIns="101516" tIns="50757" rIns="101516" bIns="50757" rtlCol="0" anchor="ctr"/>
            <a:lstStyle/>
            <a:p>
              <a:pPr algn="ctr" defTabSz="1015211">
                <a:defRPr/>
              </a:pPr>
              <a:endParaRPr lang="en-US" sz="1800" kern="0" dirty="0">
                <a:solidFill>
                  <a:sysClr val="window" lastClr="FFFFFF"/>
                </a:solidFill>
              </a:endParaRPr>
            </a:p>
          </p:txBody>
        </p:sp>
        <p:sp>
          <p:nvSpPr>
            <p:cNvPr id="69" name="Rectangle 68"/>
            <p:cNvSpPr/>
            <p:nvPr/>
          </p:nvSpPr>
          <p:spPr>
            <a:xfrm>
              <a:off x="979348" y="2739129"/>
              <a:ext cx="460350" cy="277645"/>
            </a:xfrm>
            <a:prstGeom prst="rect">
              <a:avLst/>
            </a:prstGeom>
            <a:noFill/>
            <a:ln w="25400" cap="flat" cmpd="sng" algn="ctr">
              <a:solidFill>
                <a:srgbClr val="0070C0"/>
              </a:solidFill>
              <a:prstDash val="solid"/>
            </a:ln>
            <a:effectLst/>
          </p:spPr>
          <p:txBody>
            <a:bodyPr lIns="101516" tIns="50757" rIns="101516" bIns="50757" rtlCol="0" anchor="ctr"/>
            <a:lstStyle/>
            <a:p>
              <a:pPr algn="ctr" defTabSz="1015211">
                <a:defRPr/>
              </a:pPr>
              <a:endParaRPr lang="en-US" sz="1800" kern="0" dirty="0">
                <a:solidFill>
                  <a:sysClr val="window" lastClr="FFFFFF"/>
                </a:solidFill>
              </a:endParaRPr>
            </a:p>
          </p:txBody>
        </p:sp>
        <p:sp>
          <p:nvSpPr>
            <p:cNvPr id="70" name="Rectangle 69"/>
            <p:cNvSpPr/>
            <p:nvPr/>
          </p:nvSpPr>
          <p:spPr>
            <a:xfrm>
              <a:off x="979348" y="3016774"/>
              <a:ext cx="460350" cy="277645"/>
            </a:xfrm>
            <a:prstGeom prst="rect">
              <a:avLst/>
            </a:prstGeom>
            <a:noFill/>
            <a:ln w="25400" cap="flat" cmpd="sng" algn="ctr">
              <a:solidFill>
                <a:srgbClr val="0070C0"/>
              </a:solidFill>
              <a:prstDash val="solid"/>
            </a:ln>
            <a:effectLst/>
          </p:spPr>
          <p:txBody>
            <a:bodyPr lIns="101516" tIns="50757" rIns="101516" bIns="50757" rtlCol="0" anchor="ctr"/>
            <a:lstStyle/>
            <a:p>
              <a:pPr algn="ctr" defTabSz="1015211">
                <a:defRPr/>
              </a:pPr>
              <a:endParaRPr lang="en-US" sz="1800" kern="0" dirty="0">
                <a:solidFill>
                  <a:sysClr val="window" lastClr="FFFFFF"/>
                </a:solidFill>
              </a:endParaRPr>
            </a:p>
          </p:txBody>
        </p:sp>
        <p:sp>
          <p:nvSpPr>
            <p:cNvPr id="71" name="Rectangle 70"/>
            <p:cNvSpPr/>
            <p:nvPr/>
          </p:nvSpPr>
          <p:spPr>
            <a:xfrm>
              <a:off x="979348" y="3294418"/>
              <a:ext cx="460350" cy="277645"/>
            </a:xfrm>
            <a:prstGeom prst="rect">
              <a:avLst/>
            </a:prstGeom>
            <a:noFill/>
            <a:ln w="25400" cap="flat" cmpd="sng" algn="ctr">
              <a:solidFill>
                <a:srgbClr val="0070C0"/>
              </a:solidFill>
              <a:prstDash val="solid"/>
            </a:ln>
            <a:effectLst/>
          </p:spPr>
          <p:txBody>
            <a:bodyPr lIns="101516" tIns="50757" rIns="101516" bIns="50757" rtlCol="0" anchor="ctr"/>
            <a:lstStyle/>
            <a:p>
              <a:pPr algn="ctr" defTabSz="1015211">
                <a:defRPr/>
              </a:pPr>
              <a:endParaRPr lang="en-US" sz="1800" kern="0" dirty="0">
                <a:solidFill>
                  <a:sysClr val="window" lastClr="FFFFFF"/>
                </a:solidFill>
              </a:endParaRPr>
            </a:p>
          </p:txBody>
        </p:sp>
        <p:sp>
          <p:nvSpPr>
            <p:cNvPr id="72" name="Rectangle 71"/>
            <p:cNvSpPr/>
            <p:nvPr/>
          </p:nvSpPr>
          <p:spPr>
            <a:xfrm>
              <a:off x="979348" y="3572063"/>
              <a:ext cx="460350" cy="277645"/>
            </a:xfrm>
            <a:prstGeom prst="rect">
              <a:avLst/>
            </a:prstGeom>
            <a:noFill/>
            <a:ln w="25400" cap="flat" cmpd="sng" algn="ctr">
              <a:solidFill>
                <a:srgbClr val="0070C0"/>
              </a:solidFill>
              <a:prstDash val="solid"/>
            </a:ln>
            <a:effectLst/>
          </p:spPr>
          <p:txBody>
            <a:bodyPr lIns="101516" tIns="50757" rIns="101516" bIns="50757" rtlCol="0" anchor="ctr"/>
            <a:lstStyle/>
            <a:p>
              <a:pPr algn="ctr" defTabSz="1015211">
                <a:defRPr/>
              </a:pPr>
              <a:endParaRPr lang="en-US" sz="1800" kern="0" dirty="0">
                <a:solidFill>
                  <a:sysClr val="window" lastClr="FFFFFF"/>
                </a:solidFill>
              </a:endParaRPr>
            </a:p>
          </p:txBody>
        </p:sp>
        <p:sp>
          <p:nvSpPr>
            <p:cNvPr id="95" name="TextBox 94"/>
            <p:cNvSpPr txBox="1"/>
            <p:nvPr/>
          </p:nvSpPr>
          <p:spPr>
            <a:xfrm>
              <a:off x="469629" y="1972187"/>
              <a:ext cx="1437501" cy="670112"/>
            </a:xfrm>
            <a:prstGeom prst="rect">
              <a:avLst/>
            </a:prstGeom>
            <a:noFill/>
            <a:ln>
              <a:solidFill>
                <a:schemeClr val="accent1"/>
              </a:solidFill>
            </a:ln>
          </p:spPr>
          <p:txBody>
            <a:bodyPr wrap="square" lIns="101516" tIns="50757" rIns="101516" bIns="50757" rtlCol="0">
              <a:spAutoFit/>
            </a:bodyPr>
            <a:lstStyle/>
            <a:p>
              <a:pPr defTabSz="1015211">
                <a:defRPr/>
              </a:pPr>
              <a:r>
                <a:rPr lang="en-US" sz="1800" kern="0" dirty="0">
                  <a:solidFill>
                    <a:srgbClr val="0070C0"/>
                  </a:solidFill>
                </a:rPr>
                <a:t>Hash index on Name</a:t>
              </a:r>
            </a:p>
          </p:txBody>
        </p:sp>
      </p:grpSp>
      <p:sp>
        <p:nvSpPr>
          <p:cNvPr id="3" name="TextBox 2"/>
          <p:cNvSpPr txBox="1"/>
          <p:nvPr/>
        </p:nvSpPr>
        <p:spPr>
          <a:xfrm>
            <a:off x="7062152" y="4389217"/>
            <a:ext cx="4811362" cy="1069398"/>
          </a:xfrm>
          <a:prstGeom prst="rect">
            <a:avLst/>
          </a:prstGeom>
          <a:solidFill>
            <a:schemeClr val="accent1">
              <a:lumMod val="40000"/>
              <a:lumOff val="60000"/>
            </a:schemeClr>
          </a:solidFill>
          <a:ln>
            <a:solidFill>
              <a:schemeClr val="tx1"/>
            </a:solidFill>
          </a:ln>
        </p:spPr>
        <p:txBody>
          <a:bodyPr wrap="square" lIns="179191" tIns="143354" rIns="179191" bIns="143354" rtlCol="0">
            <a:noAutofit/>
          </a:bodyPr>
          <a:lstStyle/>
          <a:p>
            <a:pPr defTabSz="913906">
              <a:lnSpc>
                <a:spcPct val="90000"/>
              </a:lnSpc>
              <a:spcAft>
                <a:spcPts val="588"/>
              </a:spcAft>
            </a:pPr>
            <a:r>
              <a:rPr lang="en-US" sz="1500" dirty="0">
                <a:solidFill>
                  <a:srgbClr val="505050"/>
                </a:solidFill>
              </a:rPr>
              <a:t>Transaction </a:t>
            </a:r>
            <a:r>
              <a:rPr lang="en-US" sz="1500" b="1" dirty="0">
                <a:solidFill>
                  <a:srgbClr val="505050"/>
                </a:solidFill>
              </a:rPr>
              <a:t>100</a:t>
            </a:r>
            <a:r>
              <a:rPr lang="en-US" sz="1500" dirty="0">
                <a:solidFill>
                  <a:srgbClr val="505050"/>
                </a:solidFill>
              </a:rPr>
              <a:t>: </a:t>
            </a:r>
          </a:p>
          <a:p>
            <a:pPr defTabSz="913906">
              <a:lnSpc>
                <a:spcPct val="90000"/>
              </a:lnSpc>
              <a:spcAft>
                <a:spcPts val="588"/>
              </a:spcAft>
            </a:pPr>
            <a:r>
              <a:rPr lang="en-US" sz="1500" b="1" dirty="0">
                <a:solidFill>
                  <a:srgbClr val="505050"/>
                </a:solidFill>
              </a:rPr>
              <a:t>UPDATE City = ‘Prague’ where Name = ‘John’</a:t>
            </a:r>
          </a:p>
          <a:p>
            <a:pPr defTabSz="913906">
              <a:lnSpc>
                <a:spcPct val="90000"/>
              </a:lnSpc>
              <a:spcAft>
                <a:spcPts val="588"/>
              </a:spcAft>
            </a:pPr>
            <a:r>
              <a:rPr lang="en-US" sz="1500" dirty="0">
                <a:solidFill>
                  <a:srgbClr val="505050"/>
                </a:solidFill>
              </a:rPr>
              <a:t>No locks of any kind, no interference with transaction 99</a:t>
            </a:r>
            <a:endParaRPr lang="en-US" sz="1500" b="1" dirty="0">
              <a:solidFill>
                <a:srgbClr val="505050"/>
              </a:solidFill>
            </a:endParaRPr>
          </a:p>
        </p:txBody>
      </p:sp>
      <p:grpSp>
        <p:nvGrpSpPr>
          <p:cNvPr id="53" name="Group 104"/>
          <p:cNvGrpSpPr/>
          <p:nvPr/>
        </p:nvGrpSpPr>
        <p:grpSpPr>
          <a:xfrm>
            <a:off x="2070416" y="3410190"/>
            <a:ext cx="4783863" cy="415816"/>
            <a:chOff x="4661448" y="3733800"/>
            <a:chExt cx="2577552" cy="228600"/>
          </a:xfrm>
          <a:solidFill>
            <a:schemeClr val="accent1">
              <a:lumMod val="40000"/>
              <a:lumOff val="60000"/>
            </a:schemeClr>
          </a:solidFill>
        </p:grpSpPr>
        <p:sp>
          <p:nvSpPr>
            <p:cNvPr id="54" name="Rectangle 53"/>
            <p:cNvSpPr/>
            <p:nvPr/>
          </p:nvSpPr>
          <p:spPr>
            <a:xfrm>
              <a:off x="4661448" y="3733803"/>
              <a:ext cx="715485" cy="228042"/>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15211">
                <a:defRPr/>
              </a:pPr>
              <a:r>
                <a:rPr lang="en-US" sz="1800" kern="0" dirty="0">
                  <a:solidFill>
                    <a:sysClr val="windowText" lastClr="000000"/>
                  </a:solidFill>
                </a:rPr>
                <a:t>100, </a:t>
              </a:r>
              <a:r>
                <a:rPr lang="en-US" sz="1800" kern="0" dirty="0">
                  <a:solidFill>
                    <a:sysClr val="windowText" lastClr="000000"/>
                  </a:solidFill>
                  <a:latin typeface="Lucida Sans Unicode"/>
                  <a:cs typeface="Lucida Sans Unicode"/>
                </a:rPr>
                <a:t>∞</a:t>
              </a:r>
              <a:endParaRPr lang="en-US" sz="1800" kern="0" dirty="0">
                <a:solidFill>
                  <a:sysClr val="windowText" lastClr="000000"/>
                </a:solidFill>
              </a:endParaRPr>
            </a:p>
          </p:txBody>
        </p:sp>
        <p:sp>
          <p:nvSpPr>
            <p:cNvPr id="55" name="Rectangle 54"/>
            <p:cNvSpPr/>
            <p:nvPr/>
          </p:nvSpPr>
          <p:spPr>
            <a:xfrm>
              <a:off x="5867283" y="3733800"/>
              <a:ext cx="577565"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15211">
                <a:defRPr/>
              </a:pPr>
              <a:r>
                <a:rPr lang="en-US" sz="1800" kern="0" dirty="0">
                  <a:solidFill>
                    <a:sysClr val="windowText" lastClr="000000"/>
                  </a:solidFill>
                </a:rPr>
                <a:t>John</a:t>
              </a:r>
            </a:p>
          </p:txBody>
        </p:sp>
        <p:sp>
          <p:nvSpPr>
            <p:cNvPr id="56" name="Rectangle 55"/>
            <p:cNvSpPr/>
            <p:nvPr/>
          </p:nvSpPr>
          <p:spPr>
            <a:xfrm>
              <a:off x="5376933" y="3733800"/>
              <a:ext cx="490350"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15211">
                <a:defRPr/>
              </a:pPr>
              <a:endParaRPr lang="en-US" sz="1800" kern="0" dirty="0">
                <a:solidFill>
                  <a:sysClr val="window" lastClr="FFFFFF"/>
                </a:solidFill>
              </a:endParaRPr>
            </a:p>
          </p:txBody>
        </p:sp>
        <p:sp>
          <p:nvSpPr>
            <p:cNvPr id="57" name="Rectangle 56"/>
            <p:cNvSpPr/>
            <p:nvPr/>
          </p:nvSpPr>
          <p:spPr>
            <a:xfrm>
              <a:off x="6444848" y="3733800"/>
              <a:ext cx="794152"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15211">
                <a:defRPr/>
              </a:pPr>
              <a:r>
                <a:rPr lang="en-US" sz="1800" kern="0" dirty="0">
                  <a:solidFill>
                    <a:sysClr val="windowText" lastClr="000000"/>
                  </a:solidFill>
                </a:rPr>
                <a:t>Prague</a:t>
              </a:r>
            </a:p>
          </p:txBody>
        </p:sp>
      </p:grpSp>
      <p:cxnSp>
        <p:nvCxnSpPr>
          <p:cNvPr id="58" name="Curved Connector 57"/>
          <p:cNvCxnSpPr>
            <a:stCxn id="71" idx="3"/>
            <a:endCxn id="56" idx="2"/>
          </p:cNvCxnSpPr>
          <p:nvPr/>
        </p:nvCxnSpPr>
        <p:spPr>
          <a:xfrm>
            <a:off x="1414502" y="3366281"/>
            <a:ext cx="2438872" cy="459724"/>
          </a:xfrm>
          <a:prstGeom prst="curvedConnector4">
            <a:avLst>
              <a:gd name="adj1" fmla="val 21704"/>
              <a:gd name="adj2" fmla="val 149713"/>
            </a:avLst>
          </a:prstGeom>
          <a:noFill/>
          <a:ln w="19050" cap="flat" cmpd="sng" algn="ctr">
            <a:solidFill>
              <a:srgbClr val="0070C0"/>
            </a:solidFill>
            <a:prstDash val="solid"/>
            <a:headEnd type="oval"/>
            <a:tailEnd type="stealth" w="lg" len="lg"/>
          </a:ln>
          <a:effectLst/>
        </p:spPr>
      </p:cxnSp>
      <p:grpSp>
        <p:nvGrpSpPr>
          <p:cNvPr id="74" name="Group 106"/>
          <p:cNvGrpSpPr/>
          <p:nvPr/>
        </p:nvGrpSpPr>
        <p:grpSpPr>
          <a:xfrm>
            <a:off x="1492707" y="5256031"/>
            <a:ext cx="4736086" cy="405177"/>
            <a:chOff x="1828800" y="4191000"/>
            <a:chExt cx="2415118" cy="228604"/>
          </a:xfrm>
          <a:solidFill>
            <a:schemeClr val="accent6">
              <a:lumMod val="20000"/>
              <a:lumOff val="80000"/>
            </a:schemeClr>
          </a:solidFill>
        </p:grpSpPr>
        <p:sp>
          <p:nvSpPr>
            <p:cNvPr id="75" name="Rectangle 74"/>
            <p:cNvSpPr/>
            <p:nvPr/>
          </p:nvSpPr>
          <p:spPr>
            <a:xfrm>
              <a:off x="1828800" y="4191000"/>
              <a:ext cx="683846"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15211">
                <a:defRPr/>
              </a:pPr>
              <a:r>
                <a:rPr lang="en-US" sz="1800" kern="0" dirty="0">
                  <a:solidFill>
                    <a:sysClr val="windowText" lastClr="000000"/>
                  </a:solidFill>
                </a:rPr>
                <a:t>90, </a:t>
              </a:r>
              <a:r>
                <a:rPr lang="en-US" sz="1800" kern="0" dirty="0">
                  <a:solidFill>
                    <a:sysClr val="windowText" lastClr="000000"/>
                  </a:solidFill>
                  <a:latin typeface="Lucida Sans Unicode"/>
                  <a:cs typeface="Lucida Sans Unicode"/>
                </a:rPr>
                <a:t>∞</a:t>
              </a:r>
              <a:endParaRPr lang="en-US" sz="1800" kern="0" dirty="0">
                <a:solidFill>
                  <a:sysClr val="windowText" lastClr="000000"/>
                </a:solidFill>
              </a:endParaRPr>
            </a:p>
          </p:txBody>
        </p:sp>
        <p:sp>
          <p:nvSpPr>
            <p:cNvPr id="76" name="Rectangle 75"/>
            <p:cNvSpPr/>
            <p:nvPr/>
          </p:nvSpPr>
          <p:spPr>
            <a:xfrm>
              <a:off x="2944610" y="4191004"/>
              <a:ext cx="547077"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15211">
                <a:defRPr/>
              </a:pPr>
              <a:r>
                <a:rPr lang="en-US" sz="1800" kern="0" dirty="0">
                  <a:solidFill>
                    <a:sysClr val="windowText" lastClr="000000"/>
                  </a:solidFill>
                </a:rPr>
                <a:t>Susan</a:t>
              </a:r>
            </a:p>
          </p:txBody>
        </p:sp>
        <p:sp>
          <p:nvSpPr>
            <p:cNvPr id="77" name="Rectangle 76"/>
            <p:cNvSpPr/>
            <p:nvPr/>
          </p:nvSpPr>
          <p:spPr>
            <a:xfrm>
              <a:off x="2512646" y="4191000"/>
              <a:ext cx="435820"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15211">
                <a:defRPr/>
              </a:pPr>
              <a:endParaRPr lang="en-US" sz="1800" kern="0" dirty="0">
                <a:solidFill>
                  <a:sysClr val="window" lastClr="FFFFFF"/>
                </a:solidFill>
              </a:endParaRPr>
            </a:p>
          </p:txBody>
        </p:sp>
        <p:sp>
          <p:nvSpPr>
            <p:cNvPr id="78" name="Rectangle 77"/>
            <p:cNvSpPr/>
            <p:nvPr/>
          </p:nvSpPr>
          <p:spPr>
            <a:xfrm>
              <a:off x="3491687" y="4191000"/>
              <a:ext cx="752231"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15211">
                <a:defRPr/>
              </a:pPr>
              <a:r>
                <a:rPr lang="en-US" sz="1800" kern="0" dirty="0">
                  <a:solidFill>
                    <a:sysClr val="windowText" lastClr="000000"/>
                  </a:solidFill>
                </a:rPr>
                <a:t>Bogota</a:t>
              </a:r>
            </a:p>
          </p:txBody>
        </p:sp>
      </p:grpSp>
      <p:cxnSp>
        <p:nvCxnSpPr>
          <p:cNvPr id="80" name="Curved Connector 79"/>
          <p:cNvCxnSpPr>
            <a:stCxn id="65" idx="3"/>
            <a:endCxn id="77" idx="0"/>
          </p:cNvCxnSpPr>
          <p:nvPr/>
        </p:nvCxnSpPr>
        <p:spPr>
          <a:xfrm>
            <a:off x="1414502" y="3910295"/>
            <a:ext cx="1846565" cy="1345734"/>
          </a:xfrm>
          <a:prstGeom prst="curvedConnector2">
            <a:avLst/>
          </a:prstGeom>
          <a:noFill/>
          <a:ln w="19050" cap="flat" cmpd="sng" algn="ctr">
            <a:solidFill>
              <a:srgbClr val="0070C0"/>
            </a:solidFill>
            <a:prstDash val="solid"/>
            <a:headEnd type="oval"/>
            <a:tailEnd type="stealth" w="lg" len="lg"/>
          </a:ln>
          <a:effectLst/>
        </p:spPr>
      </p:cxnSp>
      <p:sp>
        <p:nvSpPr>
          <p:cNvPr id="83" name="TextBox 82"/>
          <p:cNvSpPr txBox="1"/>
          <p:nvPr/>
        </p:nvSpPr>
        <p:spPr>
          <a:xfrm>
            <a:off x="5716" y="3090816"/>
            <a:ext cx="1029420" cy="533778"/>
          </a:xfrm>
          <a:prstGeom prst="rect">
            <a:avLst/>
          </a:prstGeom>
          <a:noFill/>
        </p:spPr>
        <p:txBody>
          <a:bodyPr wrap="none" lIns="179191" tIns="143354" rIns="179191" bIns="143354" rtlCol="0">
            <a:spAutoFit/>
          </a:bodyPr>
          <a:lstStyle/>
          <a:p>
            <a:pPr defTabSz="913906">
              <a:lnSpc>
                <a:spcPct val="90000"/>
              </a:lnSpc>
              <a:spcAft>
                <a:spcPts val="588"/>
              </a:spcAft>
            </a:pPr>
            <a:r>
              <a:rPr lang="en-US" sz="1763" i="1" dirty="0">
                <a:solidFill>
                  <a:srgbClr val="505050"/>
                </a:solidFill>
              </a:rPr>
              <a:t>f</a:t>
            </a:r>
            <a:r>
              <a:rPr lang="en-US" sz="1763" dirty="0">
                <a:solidFill>
                  <a:srgbClr val="505050"/>
                </a:solidFill>
              </a:rPr>
              <a:t>(John)</a:t>
            </a:r>
          </a:p>
        </p:txBody>
      </p:sp>
      <p:sp>
        <p:nvSpPr>
          <p:cNvPr id="59" name="Rectangle 58"/>
          <p:cNvSpPr/>
          <p:nvPr/>
        </p:nvSpPr>
        <p:spPr>
          <a:xfrm>
            <a:off x="2689076" y="2550703"/>
            <a:ext cx="596171" cy="407564"/>
          </a:xfrm>
          <a:prstGeom prst="rect">
            <a:avLst/>
          </a:prstGeom>
          <a:solidFill>
            <a:schemeClr val="accent1">
              <a:lumMod val="40000"/>
              <a:lumOff val="60000"/>
            </a:schemeClr>
          </a:solidFill>
          <a:ln w="25400" cap="flat" cmpd="sng" algn="ctr">
            <a:solidFill>
              <a:sysClr val="windowText" lastClr="000000">
                <a:lumMod val="50000"/>
                <a:lumOff val="50000"/>
              </a:sysClr>
            </a:solidFill>
            <a:prstDash val="solid"/>
          </a:ln>
          <a:effectLst/>
        </p:spPr>
        <p:txBody>
          <a:bodyPr rtlCol="0" anchor="ctr"/>
          <a:lstStyle/>
          <a:p>
            <a:pPr algn="ctr" defTabSz="1015211">
              <a:defRPr/>
            </a:pPr>
            <a:r>
              <a:rPr lang="en-US" sz="1800" kern="0" dirty="0">
                <a:solidFill>
                  <a:sysClr val="windowText" lastClr="000000"/>
                </a:solidFill>
              </a:rPr>
              <a:t>100</a:t>
            </a:r>
          </a:p>
        </p:txBody>
      </p:sp>
      <p:sp>
        <p:nvSpPr>
          <p:cNvPr id="60" name="TextBox 59"/>
          <p:cNvSpPr txBox="1"/>
          <p:nvPr/>
        </p:nvSpPr>
        <p:spPr>
          <a:xfrm>
            <a:off x="7062152" y="1180092"/>
            <a:ext cx="4811362" cy="950601"/>
          </a:xfrm>
          <a:prstGeom prst="rect">
            <a:avLst/>
          </a:prstGeom>
          <a:noFill/>
          <a:ln>
            <a:solidFill>
              <a:schemeClr val="tx1"/>
            </a:solidFill>
          </a:ln>
        </p:spPr>
        <p:txBody>
          <a:bodyPr wrap="square" lIns="179191" tIns="143354" rIns="179191" bIns="143354" rtlCol="0">
            <a:normAutofit fontScale="55000" lnSpcReduction="20000"/>
          </a:bodyPr>
          <a:lstStyle/>
          <a:p>
            <a:pPr defTabSz="913906">
              <a:lnSpc>
                <a:spcPct val="90000"/>
              </a:lnSpc>
              <a:spcAft>
                <a:spcPts val="588"/>
              </a:spcAft>
            </a:pPr>
            <a:r>
              <a:rPr lang="en-US" sz="2351" dirty="0">
                <a:solidFill>
                  <a:srgbClr val="505050"/>
                </a:solidFill>
              </a:rPr>
              <a:t>Transaction </a:t>
            </a:r>
            <a:r>
              <a:rPr lang="en-US" sz="2351" b="1" dirty="0">
                <a:solidFill>
                  <a:srgbClr val="505050"/>
                </a:solidFill>
              </a:rPr>
              <a:t>99</a:t>
            </a:r>
            <a:r>
              <a:rPr lang="en-US" sz="2351" dirty="0">
                <a:solidFill>
                  <a:srgbClr val="505050"/>
                </a:solidFill>
              </a:rPr>
              <a:t>: Running compiled query</a:t>
            </a:r>
          </a:p>
          <a:p>
            <a:pPr defTabSz="913906">
              <a:lnSpc>
                <a:spcPct val="90000"/>
              </a:lnSpc>
              <a:spcAft>
                <a:spcPts val="588"/>
              </a:spcAft>
            </a:pPr>
            <a:r>
              <a:rPr lang="en-US" sz="2351" b="1" dirty="0">
                <a:solidFill>
                  <a:srgbClr val="505050"/>
                </a:solidFill>
              </a:rPr>
              <a:t>SELECT City WHERE Name = ‘John’</a:t>
            </a:r>
          </a:p>
          <a:p>
            <a:pPr defTabSz="913906">
              <a:lnSpc>
                <a:spcPct val="90000"/>
              </a:lnSpc>
              <a:spcAft>
                <a:spcPts val="588"/>
              </a:spcAft>
            </a:pPr>
            <a:r>
              <a:rPr lang="en-US" sz="2351" dirty="0">
                <a:solidFill>
                  <a:srgbClr val="505050"/>
                </a:solidFill>
              </a:rPr>
              <a:t>Simple hash lookup returns direct pointer to ‘John’ row</a:t>
            </a:r>
          </a:p>
        </p:txBody>
      </p:sp>
      <p:cxnSp>
        <p:nvCxnSpPr>
          <p:cNvPr id="61" name="Curved Connector 66"/>
          <p:cNvCxnSpPr>
            <a:stCxn id="60" idx="1"/>
            <a:endCxn id="106" idx="0"/>
          </p:cNvCxnSpPr>
          <p:nvPr/>
        </p:nvCxnSpPr>
        <p:spPr>
          <a:xfrm rot="10800000" flipV="1">
            <a:off x="4741682" y="1655393"/>
            <a:ext cx="2320470" cy="888080"/>
          </a:xfrm>
          <a:prstGeom prst="curvedConnector2">
            <a:avLst/>
          </a:prstGeom>
          <a:noFill/>
          <a:ln w="19050" cap="flat" cmpd="sng" algn="ctr">
            <a:solidFill>
              <a:srgbClr val="00B050"/>
            </a:solidFill>
            <a:prstDash val="solid"/>
            <a:headEnd type="oval"/>
            <a:tailEnd type="stealth" w="lg" len="lg"/>
          </a:ln>
          <a:effectLst/>
        </p:spPr>
      </p:cxnSp>
      <p:cxnSp>
        <p:nvCxnSpPr>
          <p:cNvPr id="87" name="Curved Connector 86"/>
          <p:cNvCxnSpPr>
            <a:stCxn id="56" idx="0"/>
            <a:endCxn id="107" idx="2"/>
          </p:cNvCxnSpPr>
          <p:nvPr/>
        </p:nvCxnSpPr>
        <p:spPr>
          <a:xfrm rot="16200000" flipV="1">
            <a:off x="3576357" y="3133173"/>
            <a:ext cx="451923" cy="102113"/>
          </a:xfrm>
          <a:prstGeom prst="curvedConnector3">
            <a:avLst>
              <a:gd name="adj1" fmla="val 50000"/>
            </a:avLst>
          </a:prstGeom>
          <a:noFill/>
          <a:ln w="19050" cap="flat" cmpd="sng" algn="ctr">
            <a:solidFill>
              <a:srgbClr val="0070C0"/>
            </a:solidFill>
            <a:prstDash val="solid"/>
            <a:headEnd type="oval"/>
            <a:tailEnd type="stealth" w="lg" len="lg"/>
          </a:ln>
          <a:effectLst/>
        </p:spPr>
      </p:cxnSp>
      <p:cxnSp>
        <p:nvCxnSpPr>
          <p:cNvPr id="97" name="Curved Connector 66"/>
          <p:cNvCxnSpPr>
            <a:stCxn id="3" idx="1"/>
            <a:endCxn id="55" idx="2"/>
          </p:cNvCxnSpPr>
          <p:nvPr/>
        </p:nvCxnSpPr>
        <p:spPr>
          <a:xfrm rot="10800000">
            <a:off x="4844385" y="3826006"/>
            <a:ext cx="2217769" cy="1097910"/>
          </a:xfrm>
          <a:prstGeom prst="curvedConnector2">
            <a:avLst/>
          </a:prstGeom>
          <a:noFill/>
          <a:ln w="19050" cap="flat" cmpd="sng" algn="ctr">
            <a:solidFill>
              <a:srgbClr val="00B050"/>
            </a:solidFill>
            <a:prstDash val="solid"/>
            <a:headEnd type="oval"/>
            <a:tailEnd type="stealth" w="lg" len="lg"/>
          </a:ln>
          <a:effectLst/>
        </p:spPr>
      </p:cxnSp>
      <p:sp>
        <p:nvSpPr>
          <p:cNvPr id="86" name="TextBox 85"/>
          <p:cNvSpPr txBox="1"/>
          <p:nvPr/>
        </p:nvSpPr>
        <p:spPr>
          <a:xfrm>
            <a:off x="7062152" y="2476171"/>
            <a:ext cx="4811362" cy="614644"/>
          </a:xfrm>
          <a:prstGeom prst="rect">
            <a:avLst/>
          </a:prstGeom>
          <a:noFill/>
          <a:ln>
            <a:solidFill>
              <a:schemeClr val="tx1"/>
            </a:solidFill>
          </a:ln>
        </p:spPr>
        <p:txBody>
          <a:bodyPr wrap="square" lIns="179191" tIns="143354" rIns="179191" bIns="143354" rtlCol="0">
            <a:normAutofit fontScale="62500" lnSpcReduction="20000"/>
          </a:bodyPr>
          <a:lstStyle/>
          <a:p>
            <a:pPr defTabSz="913906">
              <a:lnSpc>
                <a:spcPct val="90000"/>
              </a:lnSpc>
              <a:spcAft>
                <a:spcPts val="588"/>
              </a:spcAft>
            </a:pPr>
            <a:r>
              <a:rPr lang="en-US" sz="2351" dirty="0">
                <a:solidFill>
                  <a:srgbClr val="505050"/>
                </a:solidFill>
              </a:rPr>
              <a:t>Background operation will unlink and </a:t>
            </a:r>
            <a:r>
              <a:rPr lang="en-US" sz="2351" dirty="0" err="1">
                <a:solidFill>
                  <a:srgbClr val="505050"/>
                </a:solidFill>
              </a:rPr>
              <a:t>deallocate</a:t>
            </a:r>
            <a:r>
              <a:rPr lang="en-US" sz="2351" dirty="0">
                <a:solidFill>
                  <a:srgbClr val="505050"/>
                </a:solidFill>
              </a:rPr>
              <a:t> the old ‘John’ row after transaction 99 completes.</a:t>
            </a:r>
          </a:p>
        </p:txBody>
      </p:sp>
      <p:sp>
        <p:nvSpPr>
          <p:cNvPr id="4" name="TextBox 3"/>
          <p:cNvSpPr txBox="1"/>
          <p:nvPr/>
        </p:nvSpPr>
        <p:spPr>
          <a:xfrm>
            <a:off x="7146367" y="2347668"/>
            <a:ext cx="4642931" cy="2154436"/>
          </a:xfrm>
          <a:prstGeom prst="rect">
            <a:avLst/>
          </a:prstGeom>
          <a:solidFill>
            <a:schemeClr val="accent1"/>
          </a:solidFill>
        </p:spPr>
        <p:txBody>
          <a:bodyPr wrap="square" lIns="0" tIns="0" rIns="0" bIns="0" rtlCol="0">
            <a:spAutoFit/>
          </a:bodyPr>
          <a:lstStyle/>
          <a:p>
            <a:r>
              <a:rPr lang="en-US" sz="2000" b="1" dirty="0" smtClean="0">
                <a:solidFill>
                  <a:schemeClr val="bg1"/>
                </a:solidFill>
                <a:latin typeface="Segoe UI Light" pitchFamily="34" charset="0"/>
              </a:rPr>
              <a:t>Hekaton Principle: </a:t>
            </a:r>
          </a:p>
          <a:p>
            <a:endParaRPr lang="en-US" sz="2000" b="1" dirty="0">
              <a:solidFill>
                <a:schemeClr val="bg1"/>
              </a:solidFill>
              <a:latin typeface="Segoe UI Light" pitchFamily="34" charset="0"/>
            </a:endParaRPr>
          </a:p>
          <a:p>
            <a:pPr marL="285750" indent="-285750">
              <a:buFont typeface="Arial" panose="020B0604020202020204" pitchFamily="34" charset="0"/>
              <a:buChar char="•"/>
            </a:pPr>
            <a:r>
              <a:rPr lang="en-US" sz="2000" b="1" dirty="0" smtClean="0">
                <a:solidFill>
                  <a:schemeClr val="bg1"/>
                </a:solidFill>
                <a:latin typeface="Segoe UI Light" pitchFamily="34" charset="0"/>
              </a:rPr>
              <a:t>Performance like a cache</a:t>
            </a:r>
          </a:p>
          <a:p>
            <a:pPr marL="285750" indent="-285750">
              <a:buFont typeface="Arial" panose="020B0604020202020204" pitchFamily="34" charset="0"/>
              <a:buChar char="•"/>
            </a:pPr>
            <a:r>
              <a:rPr lang="en-US" sz="2000" b="1" dirty="0" smtClean="0">
                <a:solidFill>
                  <a:schemeClr val="bg1"/>
                </a:solidFill>
                <a:latin typeface="Segoe UI Light" pitchFamily="34" charset="0"/>
              </a:rPr>
              <a:t>Functionality like a RDMBS</a:t>
            </a:r>
          </a:p>
          <a:p>
            <a:endParaRPr lang="en-US" sz="2000" b="1" dirty="0" smtClean="0">
              <a:solidFill>
                <a:schemeClr val="bg1"/>
              </a:solidFill>
              <a:latin typeface="Segoe UI Light" pitchFamily="34" charset="0"/>
            </a:endParaRPr>
          </a:p>
          <a:p>
            <a:r>
              <a:rPr lang="en-US" sz="2000" b="1" dirty="0" smtClean="0">
                <a:solidFill>
                  <a:schemeClr val="bg1"/>
                </a:solidFill>
                <a:latin typeface="Segoe UI Light" pitchFamily="34" charset="0"/>
              </a:rPr>
              <a:t>Note: HANA still use 16KB pages for its row store (optimized for disk IO)</a:t>
            </a:r>
          </a:p>
        </p:txBody>
      </p:sp>
    </p:spTree>
    <p:extLst>
      <p:ext uri="{BB962C8B-B14F-4D97-AF65-F5344CB8AC3E}">
        <p14:creationId xmlns:p14="http://schemas.microsoft.com/office/powerpoint/2010/main" val="2407556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22" presetClass="entr" presetSubtype="4"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down)">
                                      <p:cBhvr>
                                        <p:cTn id="17" dur="500"/>
                                        <p:tgtEl>
                                          <p:spTgt spid="53"/>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1"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wipe(down)">
                                      <p:cBhvr>
                                        <p:cTn id="30" dur="500"/>
                                        <p:tgtEl>
                                          <p:spTgt spid="58"/>
                                        </p:tgtEl>
                                      </p:cBhvr>
                                    </p:animEffect>
                                  </p:childTnLst>
                                </p:cTn>
                              </p:par>
                            </p:childTnLst>
                          </p:cTn>
                        </p:par>
                        <p:par>
                          <p:cTn id="31" fill="hold">
                            <p:stCondLst>
                              <p:cond delay="500"/>
                            </p:stCondLst>
                            <p:childTnLst>
                              <p:par>
                                <p:cTn id="32" presetID="22" presetClass="exit" presetSubtype="4" fill="hold" nodeType="afterEffect">
                                  <p:stCondLst>
                                    <p:cond delay="0"/>
                                  </p:stCondLst>
                                  <p:childTnLst>
                                    <p:animEffect transition="out" filter="wipe(down)">
                                      <p:cBhvr>
                                        <p:cTn id="33" dur="500"/>
                                        <p:tgtEl>
                                          <p:spTgt spid="79"/>
                                        </p:tgtEl>
                                      </p:cBhvr>
                                    </p:animEffect>
                                    <p:set>
                                      <p:cBhvr>
                                        <p:cTn id="34" dur="1" fill="hold">
                                          <p:stCondLst>
                                            <p:cond delay="499"/>
                                          </p:stCondLst>
                                        </p:cTn>
                                        <p:tgtEl>
                                          <p:spTgt spid="7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60"/>
                                        </p:tgtEl>
                                      </p:cBhvr>
                                    </p:animEffect>
                                    <p:set>
                                      <p:cBhvr>
                                        <p:cTn id="39" dur="1" fill="hold">
                                          <p:stCondLst>
                                            <p:cond delay="499"/>
                                          </p:stCondLst>
                                        </p:cTn>
                                        <p:tgtEl>
                                          <p:spTgt spid="6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61"/>
                                        </p:tgtEl>
                                      </p:cBhvr>
                                    </p:animEffect>
                                    <p:set>
                                      <p:cBhvr>
                                        <p:cTn id="42" dur="1" fill="hold">
                                          <p:stCondLst>
                                            <p:cond delay="499"/>
                                          </p:stCondLst>
                                        </p:cTn>
                                        <p:tgtEl>
                                          <p:spTgt spid="61"/>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97"/>
                                        </p:tgtEl>
                                      </p:cBhvr>
                                    </p:animEffect>
                                    <p:set>
                                      <p:cBhvr>
                                        <p:cTn id="45" dur="1" fill="hold">
                                          <p:stCondLst>
                                            <p:cond delay="499"/>
                                          </p:stCondLst>
                                        </p:cTn>
                                        <p:tgtEl>
                                          <p:spTgt spid="97"/>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3"/>
                                        </p:tgtEl>
                                      </p:cBhvr>
                                    </p:animEffect>
                                    <p:set>
                                      <p:cBhvr>
                                        <p:cTn id="48" dur="1" fill="hold">
                                          <p:stCondLst>
                                            <p:cond delay="499"/>
                                          </p:stCondLst>
                                        </p:cTn>
                                        <p:tgtEl>
                                          <p:spTgt spid="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fade">
                                      <p:cBhvr>
                                        <p:cTn id="52" dur="500"/>
                                        <p:tgtEl>
                                          <p:spTgt spid="8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87"/>
                                        </p:tgtEl>
                                      </p:cBhvr>
                                    </p:animEffect>
                                    <p:set>
                                      <p:cBhvr>
                                        <p:cTn id="57" dur="1" fill="hold">
                                          <p:stCondLst>
                                            <p:cond delay="499"/>
                                          </p:stCondLst>
                                        </p:cTn>
                                        <p:tgtEl>
                                          <p:spTgt spid="87"/>
                                        </p:tgtEl>
                                        <p:attrNameLst>
                                          <p:attrName>style.visibility</p:attrName>
                                        </p:attrNameLst>
                                      </p:cBhvr>
                                      <p:to>
                                        <p:strVal val="hidden"/>
                                      </p:to>
                                    </p:set>
                                  </p:childTnLst>
                                </p:cTn>
                              </p:par>
                            </p:childTnLst>
                          </p:cTn>
                        </p:par>
                        <p:par>
                          <p:cTn id="58" fill="hold">
                            <p:stCondLst>
                              <p:cond delay="500"/>
                            </p:stCondLst>
                            <p:childTnLst>
                              <p:par>
                                <p:cTn id="59" presetID="10" presetClass="exit" presetSubtype="0" fill="hold" nodeType="afterEffect">
                                  <p:stCondLst>
                                    <p:cond delay="0"/>
                                  </p:stCondLst>
                                  <p:childTnLst>
                                    <p:animEffect transition="out" filter="fade">
                                      <p:cBhvr>
                                        <p:cTn id="60" dur="500"/>
                                        <p:tgtEl>
                                          <p:spTgt spid="8"/>
                                        </p:tgtEl>
                                      </p:cBhvr>
                                    </p:animEffect>
                                    <p:set>
                                      <p:cBhvr>
                                        <p:cTn id="61" dur="1" fill="hold">
                                          <p:stCondLst>
                                            <p:cond delay="499"/>
                                          </p:stCondLst>
                                        </p:cTn>
                                        <p:tgtEl>
                                          <p:spTgt spid="8"/>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59"/>
                                        </p:tgtEl>
                                      </p:cBhvr>
                                    </p:animEffect>
                                    <p:set>
                                      <p:cBhvr>
                                        <p:cTn id="64" dur="1" fill="hold">
                                          <p:stCondLst>
                                            <p:cond delay="499"/>
                                          </p:stCondLst>
                                        </p:cTn>
                                        <p:tgtEl>
                                          <p:spTgt spid="5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86"/>
                                        </p:tgtEl>
                                      </p:cBhvr>
                                    </p:animEffect>
                                    <p:set>
                                      <p:cBhvr>
                                        <p:cTn id="69" dur="1" fill="hold">
                                          <p:stCondLst>
                                            <p:cond delay="499"/>
                                          </p:stCondLst>
                                        </p:cTn>
                                        <p:tgtEl>
                                          <p:spTgt spid="86"/>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9" grpId="0" animBg="1"/>
      <p:bldP spid="59" grpId="1" animBg="1"/>
      <p:bldP spid="60" grpId="0" animBg="1"/>
      <p:bldP spid="60" grpId="1" animBg="1"/>
      <p:bldP spid="86" grpId="0" animBg="1"/>
      <p:bldP spid="86" grpId="1"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260" y="148197"/>
            <a:ext cx="10514108" cy="747897"/>
          </a:xfrm>
        </p:spPr>
        <p:txBody>
          <a:bodyPr/>
          <a:lstStyle/>
          <a:p>
            <a:r>
              <a:rPr lang="en-US" dirty="0" smtClean="0"/>
              <a:t>Range index</a:t>
            </a:r>
            <a:endParaRPr lang="en-US" dirty="0"/>
          </a:p>
        </p:txBody>
      </p:sp>
      <p:sp>
        <p:nvSpPr>
          <p:cNvPr id="4" name="Rectangle 3"/>
          <p:cNvSpPr/>
          <p:nvPr/>
        </p:nvSpPr>
        <p:spPr>
          <a:xfrm>
            <a:off x="4312481" y="2005647"/>
            <a:ext cx="1381795" cy="55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Rectangle 4"/>
          <p:cNvSpPr/>
          <p:nvPr/>
        </p:nvSpPr>
        <p:spPr>
          <a:xfrm>
            <a:off x="4336445" y="2005648"/>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10</a:t>
            </a:r>
          </a:p>
        </p:txBody>
      </p:sp>
      <p:sp>
        <p:nvSpPr>
          <p:cNvPr id="11" name="Rectangle 10"/>
          <p:cNvSpPr/>
          <p:nvPr/>
        </p:nvSpPr>
        <p:spPr>
          <a:xfrm>
            <a:off x="4708248" y="2011743"/>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20</a:t>
            </a:r>
          </a:p>
        </p:txBody>
      </p:sp>
      <p:sp>
        <p:nvSpPr>
          <p:cNvPr id="12" name="Rectangle 11"/>
          <p:cNvSpPr/>
          <p:nvPr/>
        </p:nvSpPr>
        <p:spPr>
          <a:xfrm>
            <a:off x="5092242" y="2017838"/>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28</a:t>
            </a:r>
          </a:p>
        </p:txBody>
      </p:sp>
      <p:sp>
        <p:nvSpPr>
          <p:cNvPr id="13" name="Rectangle 12"/>
          <p:cNvSpPr/>
          <p:nvPr/>
        </p:nvSpPr>
        <p:spPr>
          <a:xfrm>
            <a:off x="2721650" y="3035726"/>
            <a:ext cx="1381795" cy="55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2745614" y="3035725"/>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5</a:t>
            </a:r>
          </a:p>
        </p:txBody>
      </p:sp>
      <p:sp>
        <p:nvSpPr>
          <p:cNvPr id="15" name="Rectangle 14"/>
          <p:cNvSpPr/>
          <p:nvPr/>
        </p:nvSpPr>
        <p:spPr>
          <a:xfrm>
            <a:off x="3117418" y="3041821"/>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8</a:t>
            </a:r>
          </a:p>
        </p:txBody>
      </p:sp>
      <p:sp>
        <p:nvSpPr>
          <p:cNvPr id="16" name="Rectangle 15"/>
          <p:cNvSpPr/>
          <p:nvPr/>
        </p:nvSpPr>
        <p:spPr>
          <a:xfrm>
            <a:off x="3501411" y="3047916"/>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10</a:t>
            </a:r>
          </a:p>
        </p:txBody>
      </p:sp>
      <p:sp>
        <p:nvSpPr>
          <p:cNvPr id="17" name="Rectangle 16"/>
          <p:cNvSpPr/>
          <p:nvPr/>
        </p:nvSpPr>
        <p:spPr>
          <a:xfrm>
            <a:off x="4464859" y="3060106"/>
            <a:ext cx="1549977" cy="55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p:nvSpPr>
        <p:spPr>
          <a:xfrm>
            <a:off x="4488824" y="3060106"/>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11</a:t>
            </a:r>
          </a:p>
        </p:txBody>
      </p:sp>
      <p:sp>
        <p:nvSpPr>
          <p:cNvPr id="19" name="Rectangle 18"/>
          <p:cNvSpPr/>
          <p:nvPr/>
        </p:nvSpPr>
        <p:spPr>
          <a:xfrm>
            <a:off x="4860626" y="3066201"/>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15</a:t>
            </a:r>
          </a:p>
        </p:txBody>
      </p:sp>
      <p:sp>
        <p:nvSpPr>
          <p:cNvPr id="20" name="Rectangle 19"/>
          <p:cNvSpPr/>
          <p:nvPr/>
        </p:nvSpPr>
        <p:spPr>
          <a:xfrm>
            <a:off x="5256810" y="3072297"/>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18</a:t>
            </a:r>
          </a:p>
        </p:txBody>
      </p:sp>
      <p:sp>
        <p:nvSpPr>
          <p:cNvPr id="21" name="Rectangle 20"/>
          <p:cNvSpPr/>
          <p:nvPr/>
        </p:nvSpPr>
        <p:spPr>
          <a:xfrm>
            <a:off x="6281210" y="3035726"/>
            <a:ext cx="1381795" cy="55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ectangle 21"/>
          <p:cNvSpPr/>
          <p:nvPr/>
        </p:nvSpPr>
        <p:spPr>
          <a:xfrm>
            <a:off x="6305174" y="3035725"/>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21</a:t>
            </a:r>
          </a:p>
        </p:txBody>
      </p:sp>
      <p:sp>
        <p:nvSpPr>
          <p:cNvPr id="23" name="Rectangle 22"/>
          <p:cNvSpPr/>
          <p:nvPr/>
        </p:nvSpPr>
        <p:spPr>
          <a:xfrm>
            <a:off x="6676976" y="3041821"/>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24</a:t>
            </a:r>
          </a:p>
        </p:txBody>
      </p:sp>
      <p:sp>
        <p:nvSpPr>
          <p:cNvPr id="24" name="Rectangle 23"/>
          <p:cNvSpPr/>
          <p:nvPr/>
        </p:nvSpPr>
        <p:spPr>
          <a:xfrm>
            <a:off x="7062009" y="3047916"/>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27</a:t>
            </a:r>
          </a:p>
        </p:txBody>
      </p:sp>
      <p:cxnSp>
        <p:nvCxnSpPr>
          <p:cNvPr id="26" name="Straight Arrow Connector 25"/>
          <p:cNvCxnSpPr/>
          <p:nvPr/>
        </p:nvCxnSpPr>
        <p:spPr>
          <a:xfrm flipH="1">
            <a:off x="3623037" y="2429922"/>
            <a:ext cx="945975" cy="569219"/>
          </a:xfrm>
          <a:prstGeom prst="straightConnector1">
            <a:avLst/>
          </a:prstGeom>
          <a:ln w="1587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949476" y="2507372"/>
            <a:ext cx="78975" cy="540544"/>
          </a:xfrm>
          <a:prstGeom prst="straightConnector1">
            <a:avLst/>
          </a:prstGeom>
          <a:ln w="1587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308447" y="2557917"/>
            <a:ext cx="992432" cy="470813"/>
          </a:xfrm>
          <a:prstGeom prst="straightConnector1">
            <a:avLst/>
          </a:prstGeom>
          <a:ln w="15875">
            <a:headEnd w="lg" len="lg"/>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65760" y="1377987"/>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PAGE</a:t>
            </a:r>
          </a:p>
        </p:txBody>
      </p:sp>
      <p:sp>
        <p:nvSpPr>
          <p:cNvPr id="34" name="Rectangle 33"/>
          <p:cNvSpPr/>
          <p:nvPr/>
        </p:nvSpPr>
        <p:spPr>
          <a:xfrm>
            <a:off x="365760" y="2328689"/>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Rectangle 34"/>
          <p:cNvSpPr/>
          <p:nvPr/>
        </p:nvSpPr>
        <p:spPr>
          <a:xfrm>
            <a:off x="365760" y="2011881"/>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6" name="Rectangle 35"/>
          <p:cNvSpPr/>
          <p:nvPr/>
        </p:nvSpPr>
        <p:spPr>
          <a:xfrm>
            <a:off x="365760" y="2651870"/>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Rectangle 36"/>
          <p:cNvSpPr/>
          <p:nvPr/>
        </p:nvSpPr>
        <p:spPr>
          <a:xfrm>
            <a:off x="365760" y="2962723"/>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Rectangle 37"/>
          <p:cNvSpPr/>
          <p:nvPr/>
        </p:nvSpPr>
        <p:spPr>
          <a:xfrm>
            <a:off x="365760" y="3602572"/>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Rectangle 38"/>
          <p:cNvSpPr/>
          <p:nvPr/>
        </p:nvSpPr>
        <p:spPr>
          <a:xfrm>
            <a:off x="365760" y="3285764"/>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p:nvSpPr>
        <p:spPr>
          <a:xfrm>
            <a:off x="365760" y="3919658"/>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p:nvSpPr>
        <p:spPr>
          <a:xfrm>
            <a:off x="365760" y="4230511"/>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365760" y="4870360"/>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Rectangle 42"/>
          <p:cNvSpPr/>
          <p:nvPr/>
        </p:nvSpPr>
        <p:spPr>
          <a:xfrm>
            <a:off x="365760" y="4553552"/>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Rectangle 43"/>
          <p:cNvSpPr/>
          <p:nvPr/>
        </p:nvSpPr>
        <p:spPr>
          <a:xfrm>
            <a:off x="365760" y="5187446"/>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Rectangle 44"/>
          <p:cNvSpPr/>
          <p:nvPr/>
        </p:nvSpPr>
        <p:spPr>
          <a:xfrm>
            <a:off x="365760" y="5498298"/>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Rectangle 45"/>
          <p:cNvSpPr/>
          <p:nvPr/>
        </p:nvSpPr>
        <p:spPr>
          <a:xfrm>
            <a:off x="365760" y="6138149"/>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p:nvSpPr>
        <p:spPr>
          <a:xfrm>
            <a:off x="365760" y="5821340"/>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TextBox 47"/>
          <p:cNvSpPr txBox="1"/>
          <p:nvPr/>
        </p:nvSpPr>
        <p:spPr>
          <a:xfrm>
            <a:off x="-35706" y="926947"/>
            <a:ext cx="2291841" cy="374793"/>
          </a:xfrm>
          <a:prstGeom prst="rect">
            <a:avLst/>
          </a:prstGeom>
          <a:noFill/>
        </p:spPr>
        <p:txBody>
          <a:bodyPr wrap="none" rtlCol="0">
            <a:spAutoFit/>
          </a:bodyPr>
          <a:lstStyle/>
          <a:p>
            <a:r>
              <a:rPr lang="en-US" sz="1800" dirty="0"/>
              <a:t>Page Mapping Table</a:t>
            </a:r>
          </a:p>
        </p:txBody>
      </p:sp>
      <p:sp>
        <p:nvSpPr>
          <p:cNvPr id="50" name="TextBox 49"/>
          <p:cNvSpPr txBox="1"/>
          <p:nvPr/>
        </p:nvSpPr>
        <p:spPr>
          <a:xfrm>
            <a:off x="92292" y="1418129"/>
            <a:ext cx="298453" cy="280678"/>
          </a:xfrm>
          <a:prstGeom prst="rect">
            <a:avLst/>
          </a:prstGeom>
          <a:noFill/>
        </p:spPr>
        <p:txBody>
          <a:bodyPr wrap="square" rtlCol="0">
            <a:spAutoFit/>
          </a:bodyPr>
          <a:lstStyle/>
          <a:p>
            <a:r>
              <a:rPr lang="en-US" sz="1200" dirty="0"/>
              <a:t>0</a:t>
            </a:r>
          </a:p>
        </p:txBody>
      </p:sp>
      <p:sp>
        <p:nvSpPr>
          <p:cNvPr id="62" name="TextBox 61"/>
          <p:cNvSpPr txBox="1"/>
          <p:nvPr/>
        </p:nvSpPr>
        <p:spPr>
          <a:xfrm>
            <a:off x="98387" y="1728981"/>
            <a:ext cx="298453" cy="280678"/>
          </a:xfrm>
          <a:prstGeom prst="rect">
            <a:avLst/>
          </a:prstGeom>
          <a:noFill/>
        </p:spPr>
        <p:txBody>
          <a:bodyPr wrap="square" rtlCol="0">
            <a:spAutoFit/>
          </a:bodyPr>
          <a:lstStyle/>
          <a:p>
            <a:r>
              <a:rPr lang="en-US" sz="1200" dirty="0"/>
              <a:t>1</a:t>
            </a:r>
          </a:p>
        </p:txBody>
      </p:sp>
      <p:sp>
        <p:nvSpPr>
          <p:cNvPr id="63" name="TextBox 62"/>
          <p:cNvSpPr txBox="1"/>
          <p:nvPr/>
        </p:nvSpPr>
        <p:spPr>
          <a:xfrm>
            <a:off x="86197" y="2033738"/>
            <a:ext cx="298453" cy="280678"/>
          </a:xfrm>
          <a:prstGeom prst="rect">
            <a:avLst/>
          </a:prstGeom>
          <a:noFill/>
        </p:spPr>
        <p:txBody>
          <a:bodyPr wrap="square" rtlCol="0">
            <a:spAutoFit/>
          </a:bodyPr>
          <a:lstStyle/>
          <a:p>
            <a:r>
              <a:rPr lang="en-US" sz="1200" dirty="0"/>
              <a:t>2</a:t>
            </a:r>
          </a:p>
        </p:txBody>
      </p:sp>
      <p:sp>
        <p:nvSpPr>
          <p:cNvPr id="64" name="TextBox 63"/>
          <p:cNvSpPr txBox="1"/>
          <p:nvPr/>
        </p:nvSpPr>
        <p:spPr>
          <a:xfrm>
            <a:off x="86197" y="2314115"/>
            <a:ext cx="298453" cy="280678"/>
          </a:xfrm>
          <a:prstGeom prst="rect">
            <a:avLst/>
          </a:prstGeom>
          <a:noFill/>
        </p:spPr>
        <p:txBody>
          <a:bodyPr wrap="square" rtlCol="0">
            <a:spAutoFit/>
          </a:bodyPr>
          <a:lstStyle/>
          <a:p>
            <a:r>
              <a:rPr lang="en-US" sz="1200" dirty="0"/>
              <a:t>3</a:t>
            </a:r>
          </a:p>
        </p:txBody>
      </p:sp>
      <p:sp>
        <p:nvSpPr>
          <p:cNvPr id="65" name="TextBox 64"/>
          <p:cNvSpPr txBox="1"/>
          <p:nvPr/>
        </p:nvSpPr>
        <p:spPr>
          <a:xfrm>
            <a:off x="866" y="5837102"/>
            <a:ext cx="383785" cy="280678"/>
          </a:xfrm>
          <a:prstGeom prst="rect">
            <a:avLst/>
          </a:prstGeom>
          <a:noFill/>
        </p:spPr>
        <p:txBody>
          <a:bodyPr wrap="square" rtlCol="0">
            <a:spAutoFit/>
          </a:bodyPr>
          <a:lstStyle/>
          <a:p>
            <a:r>
              <a:rPr lang="en-US" sz="1200" dirty="0"/>
              <a:t>14</a:t>
            </a:r>
          </a:p>
        </p:txBody>
      </p:sp>
      <p:sp>
        <p:nvSpPr>
          <p:cNvPr id="66" name="TextBox 65"/>
          <p:cNvSpPr txBox="1"/>
          <p:nvPr/>
        </p:nvSpPr>
        <p:spPr>
          <a:xfrm>
            <a:off x="-11325" y="6160145"/>
            <a:ext cx="414261" cy="280678"/>
          </a:xfrm>
          <a:prstGeom prst="rect">
            <a:avLst/>
          </a:prstGeom>
          <a:noFill/>
        </p:spPr>
        <p:txBody>
          <a:bodyPr wrap="square" rtlCol="0">
            <a:spAutoFit/>
          </a:bodyPr>
          <a:lstStyle/>
          <a:p>
            <a:r>
              <a:rPr lang="en-US" sz="1200" dirty="0"/>
              <a:t>15</a:t>
            </a:r>
          </a:p>
        </p:txBody>
      </p:sp>
      <p:cxnSp>
        <p:nvCxnSpPr>
          <p:cNvPr id="71" name="Straight Arrow Connector 70"/>
          <p:cNvCxnSpPr/>
          <p:nvPr/>
        </p:nvCxnSpPr>
        <p:spPr>
          <a:xfrm flipV="1">
            <a:off x="543539" y="1418129"/>
            <a:ext cx="0" cy="2707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65760" y="1713220"/>
            <a:ext cx="902080" cy="31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PAGE</a:t>
            </a:r>
          </a:p>
        </p:txBody>
      </p:sp>
      <p:cxnSp>
        <p:nvCxnSpPr>
          <p:cNvPr id="74" name="Straight Arrow Connector 73"/>
          <p:cNvCxnSpPr/>
          <p:nvPr/>
        </p:nvCxnSpPr>
        <p:spPr>
          <a:xfrm flipV="1">
            <a:off x="537445" y="1753362"/>
            <a:ext cx="0" cy="2707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642811" y="4419321"/>
            <a:ext cx="1381795" cy="55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a:xfrm>
            <a:off x="1666775" y="4419321"/>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a:t>
            </a:r>
          </a:p>
        </p:txBody>
      </p:sp>
      <p:sp>
        <p:nvSpPr>
          <p:cNvPr id="77" name="Rectangle 76"/>
          <p:cNvSpPr/>
          <p:nvPr/>
        </p:nvSpPr>
        <p:spPr>
          <a:xfrm>
            <a:off x="2038579" y="4425416"/>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2</a:t>
            </a:r>
          </a:p>
        </p:txBody>
      </p:sp>
      <p:sp>
        <p:nvSpPr>
          <p:cNvPr id="78" name="Rectangle 77"/>
          <p:cNvSpPr/>
          <p:nvPr/>
        </p:nvSpPr>
        <p:spPr>
          <a:xfrm>
            <a:off x="2422572" y="4431512"/>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4</a:t>
            </a:r>
          </a:p>
        </p:txBody>
      </p:sp>
      <p:sp>
        <p:nvSpPr>
          <p:cNvPr id="79" name="Rectangle 78"/>
          <p:cNvSpPr/>
          <p:nvPr/>
        </p:nvSpPr>
        <p:spPr>
          <a:xfrm>
            <a:off x="3611540" y="4425417"/>
            <a:ext cx="1115410" cy="55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a:xfrm>
            <a:off x="3635504" y="4425416"/>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6</a:t>
            </a:r>
          </a:p>
        </p:txBody>
      </p:sp>
      <p:sp>
        <p:nvSpPr>
          <p:cNvPr id="81" name="Rectangle 80"/>
          <p:cNvSpPr/>
          <p:nvPr/>
        </p:nvSpPr>
        <p:spPr>
          <a:xfrm>
            <a:off x="4007308" y="4431512"/>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7</a:t>
            </a:r>
          </a:p>
        </p:txBody>
      </p:sp>
      <p:sp>
        <p:nvSpPr>
          <p:cNvPr id="82" name="Rectangle 81"/>
          <p:cNvSpPr/>
          <p:nvPr/>
        </p:nvSpPr>
        <p:spPr>
          <a:xfrm>
            <a:off x="4391301" y="4437607"/>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8</a:t>
            </a:r>
          </a:p>
        </p:txBody>
      </p:sp>
      <p:sp>
        <p:nvSpPr>
          <p:cNvPr id="83" name="Rectangle 82"/>
          <p:cNvSpPr/>
          <p:nvPr/>
        </p:nvSpPr>
        <p:spPr>
          <a:xfrm>
            <a:off x="8042704" y="4419321"/>
            <a:ext cx="1381795" cy="55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4" name="Rectangle 83"/>
          <p:cNvSpPr/>
          <p:nvPr/>
        </p:nvSpPr>
        <p:spPr>
          <a:xfrm>
            <a:off x="8066667" y="4419321"/>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25</a:t>
            </a:r>
          </a:p>
        </p:txBody>
      </p:sp>
      <p:sp>
        <p:nvSpPr>
          <p:cNvPr id="85" name="Rectangle 84"/>
          <p:cNvSpPr/>
          <p:nvPr/>
        </p:nvSpPr>
        <p:spPr>
          <a:xfrm>
            <a:off x="8438471" y="4425416"/>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26</a:t>
            </a:r>
          </a:p>
        </p:txBody>
      </p:sp>
      <p:sp>
        <p:nvSpPr>
          <p:cNvPr id="86" name="Rectangle 85"/>
          <p:cNvSpPr/>
          <p:nvPr/>
        </p:nvSpPr>
        <p:spPr>
          <a:xfrm>
            <a:off x="8822464" y="4431512"/>
            <a:ext cx="335649" cy="5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27</a:t>
            </a:r>
          </a:p>
        </p:txBody>
      </p:sp>
      <p:cxnSp>
        <p:nvCxnSpPr>
          <p:cNvPr id="87" name="Straight Arrow Connector 86"/>
          <p:cNvCxnSpPr/>
          <p:nvPr/>
        </p:nvCxnSpPr>
        <p:spPr>
          <a:xfrm flipH="1">
            <a:off x="2422572" y="3609847"/>
            <a:ext cx="503272" cy="779138"/>
          </a:xfrm>
          <a:prstGeom prst="straightConnector1">
            <a:avLst/>
          </a:prstGeom>
          <a:ln w="1587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7286906" y="3609846"/>
            <a:ext cx="870451" cy="767467"/>
          </a:xfrm>
          <a:prstGeom prst="straightConnector1">
            <a:avLst/>
          </a:prstGeom>
          <a:ln w="15875">
            <a:headEnd w="lg" len="lg"/>
            <a:tailEnd type="triangle"/>
          </a:ln>
        </p:spPr>
        <p:style>
          <a:lnRef idx="1">
            <a:schemeClr val="accent1"/>
          </a:lnRef>
          <a:fillRef idx="0">
            <a:schemeClr val="accent1"/>
          </a:fillRef>
          <a:effectRef idx="0">
            <a:schemeClr val="accent1"/>
          </a:effectRef>
          <a:fontRef idx="minor">
            <a:schemeClr val="tx1"/>
          </a:fontRef>
        </p:style>
      </p:cxnSp>
      <p:grpSp>
        <p:nvGrpSpPr>
          <p:cNvPr id="91" name="Group 100"/>
          <p:cNvGrpSpPr/>
          <p:nvPr/>
        </p:nvGrpSpPr>
        <p:grpSpPr>
          <a:xfrm>
            <a:off x="2005557" y="5900295"/>
            <a:ext cx="2048434" cy="172194"/>
            <a:chOff x="1676400" y="3122615"/>
            <a:chExt cx="1556381" cy="230185"/>
          </a:xfrm>
        </p:grpSpPr>
        <p:sp>
          <p:nvSpPr>
            <p:cNvPr id="92" name="Rectangle 91"/>
            <p:cNvSpPr/>
            <p:nvPr/>
          </p:nvSpPr>
          <p:spPr>
            <a:xfrm>
              <a:off x="1676400" y="3124200"/>
              <a:ext cx="683846"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5936">
                <a:defRPr/>
              </a:pPr>
              <a:r>
                <a:rPr lang="en-US" sz="1000" kern="0" dirty="0">
                  <a:solidFill>
                    <a:sysClr val="windowText" lastClr="000000"/>
                  </a:solidFill>
                  <a:latin typeface="Lucida Sans" panose="020B0602030504020204" pitchFamily="34" charset="0"/>
                  <a:cs typeface="Lucida Sans Unicode" panose="020B0602030504020204" pitchFamily="34" charset="0"/>
                </a:rPr>
                <a:t>200, ∞</a:t>
              </a:r>
            </a:p>
          </p:txBody>
        </p:sp>
        <p:sp>
          <p:nvSpPr>
            <p:cNvPr id="93" name="Rectangle 92"/>
            <p:cNvSpPr/>
            <p:nvPr/>
          </p:nvSpPr>
          <p:spPr>
            <a:xfrm>
              <a:off x="2685704" y="3122615"/>
              <a:ext cx="547077"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5936">
                <a:defRPr/>
              </a:pPr>
              <a:r>
                <a:rPr lang="en-US" sz="800" kern="0" dirty="0">
                  <a:solidFill>
                    <a:sysClr val="windowText" lastClr="000000"/>
                  </a:solidFill>
                  <a:latin typeface="Lucida Sans" panose="020B0602030504020204" pitchFamily="34" charset="0"/>
                </a:rPr>
                <a:t>1</a:t>
              </a:r>
            </a:p>
          </p:txBody>
        </p:sp>
        <p:sp>
          <p:nvSpPr>
            <p:cNvPr id="94" name="Rectangle 93"/>
            <p:cNvSpPr/>
            <p:nvPr/>
          </p:nvSpPr>
          <p:spPr>
            <a:xfrm>
              <a:off x="2360246" y="3124200"/>
              <a:ext cx="312580"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5936">
                <a:defRPr/>
              </a:pPr>
              <a:endParaRPr lang="en-US" sz="1600" kern="0" dirty="0">
                <a:solidFill>
                  <a:sysClr val="windowText" lastClr="000000"/>
                </a:solidFill>
                <a:latin typeface="Lucida Sans" panose="020B0602030504020204" pitchFamily="34" charset="0"/>
              </a:endParaRPr>
            </a:p>
          </p:txBody>
        </p:sp>
      </p:grpSp>
      <p:cxnSp>
        <p:nvCxnSpPr>
          <p:cNvPr id="97" name="Straight Arrow Connector 96"/>
          <p:cNvCxnSpPr/>
          <p:nvPr/>
        </p:nvCxnSpPr>
        <p:spPr>
          <a:xfrm>
            <a:off x="1861892" y="4962967"/>
            <a:ext cx="524317" cy="8399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99" name="Group 100"/>
          <p:cNvGrpSpPr/>
          <p:nvPr/>
        </p:nvGrpSpPr>
        <p:grpSpPr>
          <a:xfrm>
            <a:off x="4418340" y="5873569"/>
            <a:ext cx="2258636" cy="184390"/>
            <a:chOff x="1676400" y="3124200"/>
            <a:chExt cx="1544068" cy="228600"/>
          </a:xfrm>
        </p:grpSpPr>
        <p:sp>
          <p:nvSpPr>
            <p:cNvPr id="100" name="Rectangle 99"/>
            <p:cNvSpPr/>
            <p:nvPr/>
          </p:nvSpPr>
          <p:spPr>
            <a:xfrm>
              <a:off x="1676400" y="3124200"/>
              <a:ext cx="683846"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5936">
                <a:defRPr/>
              </a:pPr>
              <a:r>
                <a:rPr lang="en-US" sz="1100" kern="0" dirty="0">
                  <a:solidFill>
                    <a:sysClr val="windowText" lastClr="000000"/>
                  </a:solidFill>
                </a:rPr>
                <a:t>50, </a:t>
              </a:r>
              <a:r>
                <a:rPr lang="en-US" sz="1100" kern="0" dirty="0">
                  <a:solidFill>
                    <a:sysClr val="windowText" lastClr="000000"/>
                  </a:solidFill>
                  <a:latin typeface="Lucida Sans Unicode"/>
                  <a:cs typeface="Lucida Sans Unicode"/>
                </a:rPr>
                <a:t>300</a:t>
              </a:r>
              <a:endParaRPr lang="en-US" sz="1100" kern="0" dirty="0">
                <a:solidFill>
                  <a:sysClr val="windowText" lastClr="000000"/>
                </a:solidFill>
              </a:endParaRPr>
            </a:p>
          </p:txBody>
        </p:sp>
        <p:sp>
          <p:nvSpPr>
            <p:cNvPr id="101" name="Rectangle 100"/>
            <p:cNvSpPr/>
            <p:nvPr/>
          </p:nvSpPr>
          <p:spPr>
            <a:xfrm>
              <a:off x="2673391" y="3124200"/>
              <a:ext cx="547077"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5936">
                <a:defRPr/>
              </a:pPr>
              <a:r>
                <a:rPr lang="en-US" sz="1200" kern="0" dirty="0">
                  <a:solidFill>
                    <a:sysClr val="windowText" lastClr="000000"/>
                  </a:solidFill>
                </a:rPr>
                <a:t>2</a:t>
              </a:r>
            </a:p>
          </p:txBody>
        </p:sp>
        <p:sp>
          <p:nvSpPr>
            <p:cNvPr id="102" name="Rectangle 101"/>
            <p:cNvSpPr/>
            <p:nvPr/>
          </p:nvSpPr>
          <p:spPr>
            <a:xfrm>
              <a:off x="2360246" y="3124200"/>
              <a:ext cx="312580"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5936">
                <a:defRPr/>
              </a:pPr>
              <a:endParaRPr lang="en-US" sz="2175" kern="0" dirty="0">
                <a:solidFill>
                  <a:sysClr val="windowText" lastClr="000000"/>
                </a:solidFill>
              </a:endParaRPr>
            </a:p>
          </p:txBody>
        </p:sp>
      </p:grpSp>
      <p:cxnSp>
        <p:nvCxnSpPr>
          <p:cNvPr id="104" name="Straight Arrow Connector 103"/>
          <p:cNvCxnSpPr>
            <a:stCxn id="77" idx="2"/>
          </p:cNvCxnSpPr>
          <p:nvPr/>
        </p:nvCxnSpPr>
        <p:spPr>
          <a:xfrm>
            <a:off x="2206403" y="4969062"/>
            <a:ext cx="3227960" cy="8390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790382" y="1613174"/>
            <a:ext cx="674705" cy="374793"/>
          </a:xfrm>
          <a:prstGeom prst="rect">
            <a:avLst/>
          </a:prstGeom>
          <a:noFill/>
        </p:spPr>
        <p:txBody>
          <a:bodyPr wrap="none" rtlCol="0">
            <a:spAutoFit/>
          </a:bodyPr>
          <a:lstStyle/>
          <a:p>
            <a:r>
              <a:rPr lang="en-US" sz="1800" dirty="0"/>
              <a:t>Root</a:t>
            </a:r>
          </a:p>
        </p:txBody>
      </p:sp>
      <p:sp>
        <p:nvSpPr>
          <p:cNvPr id="106" name="TextBox 105"/>
          <p:cNvSpPr txBox="1"/>
          <p:nvPr/>
        </p:nvSpPr>
        <p:spPr>
          <a:xfrm>
            <a:off x="7709953" y="3143053"/>
            <a:ext cx="1781133" cy="374793"/>
          </a:xfrm>
          <a:prstGeom prst="rect">
            <a:avLst/>
          </a:prstGeom>
          <a:noFill/>
        </p:spPr>
        <p:txBody>
          <a:bodyPr wrap="none" rtlCol="0">
            <a:spAutoFit/>
          </a:bodyPr>
          <a:lstStyle/>
          <a:p>
            <a:r>
              <a:rPr lang="en-US" sz="1800" dirty="0"/>
              <a:t>Non-leaf pages</a:t>
            </a:r>
          </a:p>
        </p:txBody>
      </p:sp>
      <p:sp>
        <p:nvSpPr>
          <p:cNvPr id="107" name="TextBox 106"/>
          <p:cNvSpPr txBox="1"/>
          <p:nvPr/>
        </p:nvSpPr>
        <p:spPr>
          <a:xfrm>
            <a:off x="9553881" y="4541223"/>
            <a:ext cx="1239395" cy="374793"/>
          </a:xfrm>
          <a:prstGeom prst="rect">
            <a:avLst/>
          </a:prstGeom>
          <a:noFill/>
        </p:spPr>
        <p:txBody>
          <a:bodyPr wrap="none" rtlCol="0">
            <a:spAutoFit/>
          </a:bodyPr>
          <a:lstStyle/>
          <a:p>
            <a:r>
              <a:rPr lang="en-US" sz="1800" dirty="0"/>
              <a:t>leaf pages</a:t>
            </a:r>
          </a:p>
        </p:txBody>
      </p:sp>
      <p:sp>
        <p:nvSpPr>
          <p:cNvPr id="108" name="TextBox 107"/>
          <p:cNvSpPr txBox="1"/>
          <p:nvPr/>
        </p:nvSpPr>
        <p:spPr>
          <a:xfrm>
            <a:off x="9706259" y="5656633"/>
            <a:ext cx="1220161" cy="374793"/>
          </a:xfrm>
          <a:prstGeom prst="rect">
            <a:avLst/>
          </a:prstGeom>
          <a:noFill/>
        </p:spPr>
        <p:txBody>
          <a:bodyPr wrap="none" rtlCol="0">
            <a:spAutoFit/>
          </a:bodyPr>
          <a:lstStyle/>
          <a:p>
            <a:r>
              <a:rPr lang="en-US" sz="1800" dirty="0"/>
              <a:t>Data rows</a:t>
            </a:r>
          </a:p>
        </p:txBody>
      </p:sp>
      <p:sp>
        <p:nvSpPr>
          <p:cNvPr id="111" name="TextBox 110"/>
          <p:cNvSpPr txBox="1"/>
          <p:nvPr/>
        </p:nvSpPr>
        <p:spPr>
          <a:xfrm>
            <a:off x="5773511" y="2085023"/>
            <a:ext cx="694914" cy="241381"/>
          </a:xfrm>
          <a:prstGeom prst="rect">
            <a:avLst/>
          </a:prstGeom>
          <a:noFill/>
        </p:spPr>
        <p:txBody>
          <a:bodyPr wrap="none" rtlCol="0">
            <a:spAutoFit/>
          </a:bodyPr>
          <a:lstStyle/>
          <a:p>
            <a:r>
              <a:rPr lang="en-US" sz="980" dirty="0"/>
              <a:t>PageID-0</a:t>
            </a:r>
          </a:p>
        </p:txBody>
      </p:sp>
      <p:sp>
        <p:nvSpPr>
          <p:cNvPr id="112" name="TextBox 111"/>
          <p:cNvSpPr txBox="1"/>
          <p:nvPr/>
        </p:nvSpPr>
        <p:spPr>
          <a:xfrm>
            <a:off x="2958547" y="2739412"/>
            <a:ext cx="694914" cy="241381"/>
          </a:xfrm>
          <a:prstGeom prst="rect">
            <a:avLst/>
          </a:prstGeom>
          <a:noFill/>
        </p:spPr>
        <p:txBody>
          <a:bodyPr wrap="none" rtlCol="0">
            <a:spAutoFit/>
          </a:bodyPr>
          <a:lstStyle/>
          <a:p>
            <a:r>
              <a:rPr lang="en-US" sz="980" dirty="0"/>
              <a:t>PageID-3</a:t>
            </a:r>
          </a:p>
        </p:txBody>
      </p:sp>
      <p:sp>
        <p:nvSpPr>
          <p:cNvPr id="113" name="TextBox 112"/>
          <p:cNvSpPr txBox="1"/>
          <p:nvPr/>
        </p:nvSpPr>
        <p:spPr>
          <a:xfrm>
            <a:off x="4415030" y="2798881"/>
            <a:ext cx="694914" cy="241381"/>
          </a:xfrm>
          <a:prstGeom prst="rect">
            <a:avLst/>
          </a:prstGeom>
          <a:noFill/>
        </p:spPr>
        <p:txBody>
          <a:bodyPr wrap="none" rtlCol="0">
            <a:spAutoFit/>
          </a:bodyPr>
          <a:lstStyle/>
          <a:p>
            <a:r>
              <a:rPr lang="en-US" sz="980" dirty="0"/>
              <a:t>PageID-2</a:t>
            </a:r>
          </a:p>
        </p:txBody>
      </p:sp>
      <p:sp>
        <p:nvSpPr>
          <p:cNvPr id="114" name="TextBox 113"/>
          <p:cNvSpPr txBox="1"/>
          <p:nvPr/>
        </p:nvSpPr>
        <p:spPr>
          <a:xfrm>
            <a:off x="6356520" y="3605654"/>
            <a:ext cx="841062" cy="271554"/>
          </a:xfrm>
          <a:prstGeom prst="rect">
            <a:avLst/>
          </a:prstGeom>
          <a:noFill/>
        </p:spPr>
        <p:txBody>
          <a:bodyPr wrap="none" rtlCol="0">
            <a:spAutoFit/>
          </a:bodyPr>
          <a:lstStyle/>
          <a:p>
            <a:r>
              <a:rPr lang="en-US" sz="980" dirty="0" err="1"/>
              <a:t>PageID</a:t>
            </a:r>
            <a:r>
              <a:rPr lang="en-US" sz="1176" dirty="0"/>
              <a:t> -14</a:t>
            </a:r>
          </a:p>
        </p:txBody>
      </p:sp>
      <p:cxnSp>
        <p:nvCxnSpPr>
          <p:cNvPr id="116" name="Straight Arrow Connector 115"/>
          <p:cNvCxnSpPr>
            <a:stCxn id="32" idx="3"/>
            <a:endCxn id="4" idx="1"/>
          </p:cNvCxnSpPr>
          <p:nvPr/>
        </p:nvCxnSpPr>
        <p:spPr>
          <a:xfrm>
            <a:off x="1267840" y="1536461"/>
            <a:ext cx="3044641" cy="7445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1281260" y="2487163"/>
            <a:ext cx="1428824" cy="5485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3" name="Content Placeholder 2"/>
          <p:cNvSpPr>
            <a:spLocks noGrp="1"/>
          </p:cNvSpPr>
          <p:nvPr>
            <p:ph idx="4294967295"/>
          </p:nvPr>
        </p:nvSpPr>
        <p:spPr>
          <a:xfrm>
            <a:off x="7553292" y="610001"/>
            <a:ext cx="4361062" cy="2317191"/>
          </a:xfrm>
          <a:prstGeom prst="rect">
            <a:avLst/>
          </a:prstGeom>
        </p:spPr>
        <p:txBody>
          <a:bodyPr>
            <a:normAutofit fontScale="77500" lnSpcReduction="20000"/>
          </a:bodyPr>
          <a:lstStyle/>
          <a:p>
            <a:r>
              <a:rPr lang="en-US" sz="2000" b="1" dirty="0">
                <a:solidFill>
                  <a:schemeClr val="tx1"/>
                </a:solidFill>
              </a:rPr>
              <a:t>Page size- up to 8K. Sized to the row</a:t>
            </a:r>
          </a:p>
          <a:p>
            <a:r>
              <a:rPr lang="en-US" sz="2000" b="1" dirty="0">
                <a:solidFill>
                  <a:schemeClr val="tx1"/>
                </a:solidFill>
              </a:rPr>
              <a:t>Logical pointers</a:t>
            </a:r>
          </a:p>
          <a:p>
            <a:pPr lvl="1"/>
            <a:r>
              <a:rPr lang="en-US" sz="1600" b="1" dirty="0">
                <a:solidFill>
                  <a:schemeClr val="tx1"/>
                </a:solidFill>
              </a:rPr>
              <a:t>Indirect physical pointers through Page Mapping table</a:t>
            </a:r>
          </a:p>
          <a:p>
            <a:pPr lvl="1"/>
            <a:r>
              <a:rPr lang="en-US" sz="1600" b="1" dirty="0">
                <a:solidFill>
                  <a:schemeClr val="tx1"/>
                </a:solidFill>
              </a:rPr>
              <a:t>Page Mapping table grows (doubles) as table grows</a:t>
            </a:r>
          </a:p>
          <a:p>
            <a:r>
              <a:rPr lang="en-US" sz="2000" b="1" dirty="0">
                <a:solidFill>
                  <a:schemeClr val="tx1"/>
                </a:solidFill>
              </a:rPr>
              <a:t>Sibling pages linked one direction</a:t>
            </a:r>
          </a:p>
          <a:p>
            <a:pPr lvl="1"/>
            <a:r>
              <a:rPr lang="en-US" sz="1600" b="1" dirty="0">
                <a:solidFill>
                  <a:schemeClr val="tx1"/>
                </a:solidFill>
              </a:rPr>
              <a:t>Require two indexes for ASC/DSC</a:t>
            </a:r>
          </a:p>
          <a:p>
            <a:r>
              <a:rPr lang="en-US" sz="2000" b="1" dirty="0">
                <a:solidFill>
                  <a:schemeClr val="tx1"/>
                </a:solidFill>
              </a:rPr>
              <a:t>No in-place updates on index pages</a:t>
            </a:r>
          </a:p>
          <a:p>
            <a:pPr lvl="1"/>
            <a:r>
              <a:rPr lang="en-US" sz="1600" b="1" dirty="0">
                <a:solidFill>
                  <a:schemeClr val="tx1"/>
                </a:solidFill>
              </a:rPr>
              <a:t>Handled thru delta pages or building new pages</a:t>
            </a:r>
          </a:p>
          <a:p>
            <a:r>
              <a:rPr lang="en-US" sz="2000" b="1" dirty="0">
                <a:solidFill>
                  <a:schemeClr val="tx1"/>
                </a:solidFill>
              </a:rPr>
              <a:t>No covering columns (only the key is stored)</a:t>
            </a:r>
          </a:p>
          <a:p>
            <a:pPr lvl="1"/>
            <a:endParaRPr lang="en-US" sz="1600" dirty="0"/>
          </a:p>
          <a:p>
            <a:endParaRPr lang="en-US" sz="2000" dirty="0"/>
          </a:p>
          <a:p>
            <a:endParaRPr lang="en-US" sz="2000" dirty="0"/>
          </a:p>
        </p:txBody>
      </p:sp>
      <p:cxnSp>
        <p:nvCxnSpPr>
          <p:cNvPr id="125" name="Straight Arrow Connector 124"/>
          <p:cNvCxnSpPr/>
          <p:nvPr/>
        </p:nvCxnSpPr>
        <p:spPr>
          <a:xfrm flipV="1">
            <a:off x="4135663" y="3136058"/>
            <a:ext cx="329195" cy="6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V="1">
            <a:off x="6015598" y="3204285"/>
            <a:ext cx="290338" cy="27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3036586" y="4537068"/>
            <a:ext cx="586935" cy="6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3405461" y="6084522"/>
            <a:ext cx="555009" cy="374793"/>
          </a:xfrm>
          <a:prstGeom prst="rect">
            <a:avLst/>
          </a:prstGeom>
          <a:noFill/>
        </p:spPr>
        <p:txBody>
          <a:bodyPr wrap="none" rtlCol="0">
            <a:spAutoFit/>
          </a:bodyPr>
          <a:lstStyle/>
          <a:p>
            <a:r>
              <a:rPr lang="en-US" sz="1800" dirty="0"/>
              <a:t>Key</a:t>
            </a:r>
          </a:p>
        </p:txBody>
      </p:sp>
      <p:sp>
        <p:nvSpPr>
          <p:cNvPr id="133" name="TextBox 132"/>
          <p:cNvSpPr txBox="1"/>
          <p:nvPr/>
        </p:nvSpPr>
        <p:spPr>
          <a:xfrm>
            <a:off x="5913387" y="6080228"/>
            <a:ext cx="555009" cy="374793"/>
          </a:xfrm>
          <a:prstGeom prst="rect">
            <a:avLst/>
          </a:prstGeom>
          <a:noFill/>
        </p:spPr>
        <p:txBody>
          <a:bodyPr wrap="none" rtlCol="0">
            <a:spAutoFit/>
          </a:bodyPr>
          <a:lstStyle/>
          <a:p>
            <a:r>
              <a:rPr lang="en-US" sz="1800" dirty="0"/>
              <a:t>Key</a:t>
            </a:r>
          </a:p>
        </p:txBody>
      </p:sp>
      <p:sp>
        <p:nvSpPr>
          <p:cNvPr id="134" name="TextBox 133"/>
          <p:cNvSpPr txBox="1"/>
          <p:nvPr/>
        </p:nvSpPr>
        <p:spPr>
          <a:xfrm>
            <a:off x="3152051" y="1387126"/>
            <a:ext cx="674250" cy="257086"/>
          </a:xfrm>
          <a:prstGeom prst="rect">
            <a:avLst/>
          </a:prstGeom>
          <a:noFill/>
        </p:spPr>
        <p:txBody>
          <a:bodyPr wrap="square" rtlCol="0">
            <a:spAutoFit/>
          </a:bodyPr>
          <a:lstStyle/>
          <a:p>
            <a:r>
              <a:rPr lang="en-US" sz="1050" dirty="0"/>
              <a:t>Logical</a:t>
            </a:r>
          </a:p>
        </p:txBody>
      </p:sp>
      <p:cxnSp>
        <p:nvCxnSpPr>
          <p:cNvPr id="138" name="Straight Arrow Connector 137"/>
          <p:cNvCxnSpPr/>
          <p:nvPr/>
        </p:nvCxnSpPr>
        <p:spPr>
          <a:xfrm flipH="1" flipV="1">
            <a:off x="3752339" y="1366912"/>
            <a:ext cx="12982" cy="22547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288671" y="1380107"/>
            <a:ext cx="793447" cy="264972"/>
          </a:xfrm>
          <a:prstGeom prst="rect">
            <a:avLst/>
          </a:prstGeom>
          <a:noFill/>
        </p:spPr>
        <p:txBody>
          <a:bodyPr wrap="square" rtlCol="0">
            <a:spAutoFit/>
          </a:bodyPr>
          <a:lstStyle/>
          <a:p>
            <a:r>
              <a:rPr lang="en-US" sz="1100" dirty="0"/>
              <a:t>Physical </a:t>
            </a:r>
          </a:p>
        </p:txBody>
      </p:sp>
      <p:cxnSp>
        <p:nvCxnSpPr>
          <p:cNvPr id="141" name="Straight Arrow Connector 140"/>
          <p:cNvCxnSpPr/>
          <p:nvPr/>
        </p:nvCxnSpPr>
        <p:spPr>
          <a:xfrm flipV="1">
            <a:off x="3081263" y="1366913"/>
            <a:ext cx="0" cy="2351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100"/>
          <p:cNvGrpSpPr/>
          <p:nvPr/>
        </p:nvGrpSpPr>
        <p:grpSpPr>
          <a:xfrm>
            <a:off x="1997472" y="6385138"/>
            <a:ext cx="2048434" cy="172194"/>
            <a:chOff x="1676400" y="3122615"/>
            <a:chExt cx="1556381" cy="230185"/>
          </a:xfrm>
        </p:grpSpPr>
        <p:sp>
          <p:nvSpPr>
            <p:cNvPr id="96" name="Rectangle 95"/>
            <p:cNvSpPr/>
            <p:nvPr/>
          </p:nvSpPr>
          <p:spPr>
            <a:xfrm>
              <a:off x="1676400" y="3124200"/>
              <a:ext cx="683846"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5936">
                <a:defRPr/>
              </a:pPr>
              <a:r>
                <a:rPr lang="en-US" sz="1000" kern="0" dirty="0">
                  <a:solidFill>
                    <a:sysClr val="windowText" lastClr="000000"/>
                  </a:solidFill>
                  <a:latin typeface="Lucida Sans" panose="020B0602030504020204" pitchFamily="34" charset="0"/>
                  <a:cs typeface="Lucida Sans Unicode" panose="020B0602030504020204" pitchFamily="34" charset="0"/>
                </a:rPr>
                <a:t>100,200</a:t>
              </a:r>
            </a:p>
          </p:txBody>
        </p:sp>
        <p:sp>
          <p:nvSpPr>
            <p:cNvPr id="98" name="Rectangle 97"/>
            <p:cNvSpPr/>
            <p:nvPr/>
          </p:nvSpPr>
          <p:spPr>
            <a:xfrm>
              <a:off x="2685704" y="3122615"/>
              <a:ext cx="547077"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5936">
                <a:defRPr/>
              </a:pPr>
              <a:r>
                <a:rPr lang="en-US" sz="800" kern="0" dirty="0">
                  <a:solidFill>
                    <a:sysClr val="windowText" lastClr="000000"/>
                  </a:solidFill>
                  <a:latin typeface="Lucida Sans" panose="020B0602030504020204" pitchFamily="34" charset="0"/>
                </a:rPr>
                <a:t>1</a:t>
              </a:r>
            </a:p>
          </p:txBody>
        </p:sp>
        <p:sp>
          <p:nvSpPr>
            <p:cNvPr id="103" name="Rectangle 102"/>
            <p:cNvSpPr/>
            <p:nvPr/>
          </p:nvSpPr>
          <p:spPr>
            <a:xfrm>
              <a:off x="2360246" y="3124200"/>
              <a:ext cx="312580"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5936">
                <a:defRPr/>
              </a:pPr>
              <a:endParaRPr lang="en-US" sz="1600" kern="0" dirty="0">
                <a:solidFill>
                  <a:sysClr val="windowText" lastClr="000000"/>
                </a:solidFill>
                <a:latin typeface="Lucida Sans" panose="020B0602030504020204" pitchFamily="34" charset="0"/>
              </a:endParaRPr>
            </a:p>
          </p:txBody>
        </p:sp>
      </p:grpSp>
      <p:cxnSp>
        <p:nvCxnSpPr>
          <p:cNvPr id="6" name="Straight Arrow Connector 5"/>
          <p:cNvCxnSpPr>
            <a:stCxn id="94" idx="2"/>
            <a:endCxn id="103" idx="0"/>
          </p:cNvCxnSpPr>
          <p:nvPr/>
        </p:nvCxnSpPr>
        <p:spPr>
          <a:xfrm flipH="1">
            <a:off x="3103219" y="6072489"/>
            <a:ext cx="8085" cy="313835"/>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570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294"/>
            <a:ext cx="12192000" cy="747897"/>
          </a:xfrm>
        </p:spPr>
        <p:txBody>
          <a:bodyPr/>
          <a:lstStyle/>
          <a:p>
            <a:r>
              <a:rPr lang="en-US" dirty="0" smtClean="0"/>
              <a:t>Hekaton data needs to fit in memory</a:t>
            </a:r>
            <a:endParaRPr lang="en-US" dirty="0"/>
          </a:p>
        </p:txBody>
      </p:sp>
      <p:sp>
        <p:nvSpPr>
          <p:cNvPr id="7" name="Rectangle 6"/>
          <p:cNvSpPr/>
          <p:nvPr/>
        </p:nvSpPr>
        <p:spPr bwMode="auto">
          <a:xfrm>
            <a:off x="642749" y="4400127"/>
            <a:ext cx="1867552" cy="1718148"/>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bg1"/>
                </a:solidFill>
              </a:rPr>
              <a:t>Buffer Pool</a:t>
            </a:r>
          </a:p>
        </p:txBody>
      </p:sp>
      <p:sp>
        <p:nvSpPr>
          <p:cNvPr id="10" name="Rectangle 9"/>
          <p:cNvSpPr/>
          <p:nvPr/>
        </p:nvSpPr>
        <p:spPr bwMode="auto">
          <a:xfrm>
            <a:off x="647657" y="2235323"/>
            <a:ext cx="1862644" cy="1417783"/>
          </a:xfrm>
          <a:prstGeom prst="rect">
            <a:avLst/>
          </a:prstGeom>
          <a:solidFill>
            <a:srgbClr val="FFFF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bg1"/>
                </a:solidFill>
              </a:rPr>
              <a:t>Memory Optimized Tables</a:t>
            </a:r>
          </a:p>
        </p:txBody>
      </p:sp>
      <p:sp>
        <p:nvSpPr>
          <p:cNvPr id="11" name="Rectangle 10"/>
          <p:cNvSpPr/>
          <p:nvPr/>
        </p:nvSpPr>
        <p:spPr bwMode="auto">
          <a:xfrm>
            <a:off x="642749" y="3653106"/>
            <a:ext cx="1867552" cy="747021"/>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Memory Internal Structures</a:t>
            </a:r>
          </a:p>
        </p:txBody>
      </p:sp>
      <p:sp>
        <p:nvSpPr>
          <p:cNvPr id="14" name="Rectangle 13"/>
          <p:cNvSpPr/>
          <p:nvPr/>
        </p:nvSpPr>
        <p:spPr bwMode="auto">
          <a:xfrm>
            <a:off x="642749" y="1636150"/>
            <a:ext cx="1867552" cy="597617"/>
          </a:xfrm>
          <a:prstGeom prst="rect">
            <a:avLst/>
          </a:prstGeom>
          <a:solidFill>
            <a:schemeClr val="accent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bg1"/>
                </a:solidFill>
              </a:rPr>
              <a:t>Available Memory</a:t>
            </a:r>
          </a:p>
        </p:txBody>
      </p:sp>
      <p:sp>
        <p:nvSpPr>
          <p:cNvPr id="15" name="TextBox 14"/>
          <p:cNvSpPr txBox="1"/>
          <p:nvPr/>
        </p:nvSpPr>
        <p:spPr>
          <a:xfrm rot="16200000">
            <a:off x="-1251372" y="3533929"/>
            <a:ext cx="3059128"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Max Server Memory</a:t>
            </a:r>
          </a:p>
        </p:txBody>
      </p:sp>
      <p:cxnSp>
        <p:nvCxnSpPr>
          <p:cNvPr id="20" name="Straight Connector 19"/>
          <p:cNvCxnSpPr/>
          <p:nvPr/>
        </p:nvCxnSpPr>
        <p:spPr>
          <a:xfrm>
            <a:off x="119835" y="1636150"/>
            <a:ext cx="26923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19835" y="6043572"/>
            <a:ext cx="26923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3"/>
          </p:cNvCxnSpPr>
          <p:nvPr/>
        </p:nvCxnSpPr>
        <p:spPr>
          <a:xfrm flipH="1" flipV="1">
            <a:off x="269241" y="1785555"/>
            <a:ext cx="8952" cy="52657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5" idx="1"/>
          </p:cNvCxnSpPr>
          <p:nvPr/>
        </p:nvCxnSpPr>
        <p:spPr>
          <a:xfrm flipH="1">
            <a:off x="269241" y="5371254"/>
            <a:ext cx="8952" cy="4482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bwMode="auto">
          <a:xfrm>
            <a:off x="3556130" y="4400127"/>
            <a:ext cx="1867552" cy="1718148"/>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bg1"/>
                </a:solidFill>
              </a:rPr>
              <a:t>Buffer Pool</a:t>
            </a:r>
          </a:p>
        </p:txBody>
      </p:sp>
      <p:sp>
        <p:nvSpPr>
          <p:cNvPr id="59" name="Rectangle 58"/>
          <p:cNvSpPr/>
          <p:nvPr/>
        </p:nvSpPr>
        <p:spPr bwMode="auto">
          <a:xfrm>
            <a:off x="3556130" y="3653106"/>
            <a:ext cx="1867552" cy="747021"/>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Memory Internal Structures</a:t>
            </a:r>
          </a:p>
        </p:txBody>
      </p:sp>
      <p:sp>
        <p:nvSpPr>
          <p:cNvPr id="64" name="Rectangle 63"/>
          <p:cNvSpPr/>
          <p:nvPr/>
        </p:nvSpPr>
        <p:spPr bwMode="auto">
          <a:xfrm>
            <a:off x="3561037" y="1636150"/>
            <a:ext cx="1862644" cy="2016956"/>
          </a:xfrm>
          <a:prstGeom prst="rect">
            <a:avLst/>
          </a:prstGeom>
          <a:solidFill>
            <a:srgbClr val="FFFF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bg1"/>
                </a:solidFill>
              </a:rPr>
              <a:t>Memory Optimized Tables</a:t>
            </a:r>
          </a:p>
        </p:txBody>
      </p:sp>
      <p:sp>
        <p:nvSpPr>
          <p:cNvPr id="65" name="Rectangle 64"/>
          <p:cNvSpPr/>
          <p:nvPr/>
        </p:nvSpPr>
        <p:spPr bwMode="auto">
          <a:xfrm>
            <a:off x="6320106" y="4923041"/>
            <a:ext cx="1867552" cy="1157882"/>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bg1"/>
                </a:solidFill>
              </a:rPr>
              <a:t>Buffer Pool</a:t>
            </a:r>
          </a:p>
        </p:txBody>
      </p:sp>
      <p:sp>
        <p:nvSpPr>
          <p:cNvPr id="66" name="Rectangle 65"/>
          <p:cNvSpPr/>
          <p:nvPr/>
        </p:nvSpPr>
        <p:spPr bwMode="auto">
          <a:xfrm>
            <a:off x="6320106" y="4176021"/>
            <a:ext cx="1867552" cy="747021"/>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Memory Internal Structures</a:t>
            </a:r>
          </a:p>
        </p:txBody>
      </p:sp>
      <p:sp>
        <p:nvSpPr>
          <p:cNvPr id="67" name="Rectangle 66"/>
          <p:cNvSpPr/>
          <p:nvPr/>
        </p:nvSpPr>
        <p:spPr bwMode="auto">
          <a:xfrm>
            <a:off x="6325014" y="1636151"/>
            <a:ext cx="1862644" cy="2539870"/>
          </a:xfrm>
          <a:prstGeom prst="rect">
            <a:avLst/>
          </a:prstGeom>
          <a:solidFill>
            <a:srgbClr val="FFFF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bg1"/>
                </a:solidFill>
              </a:rPr>
              <a:t>Memory Optimized Tables</a:t>
            </a:r>
          </a:p>
        </p:txBody>
      </p:sp>
      <p:sp>
        <p:nvSpPr>
          <p:cNvPr id="68" name="Rectangle 67"/>
          <p:cNvSpPr/>
          <p:nvPr/>
        </p:nvSpPr>
        <p:spPr bwMode="auto">
          <a:xfrm>
            <a:off x="9084083" y="5371254"/>
            <a:ext cx="1867552" cy="709670"/>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bg1"/>
                </a:solidFill>
              </a:rPr>
              <a:t>Buffer Pool</a:t>
            </a:r>
          </a:p>
        </p:txBody>
      </p:sp>
      <p:sp>
        <p:nvSpPr>
          <p:cNvPr id="69" name="Rectangle 68"/>
          <p:cNvSpPr/>
          <p:nvPr/>
        </p:nvSpPr>
        <p:spPr bwMode="auto">
          <a:xfrm>
            <a:off x="9084083" y="4624233"/>
            <a:ext cx="1867552" cy="747021"/>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Memory Internal Structures</a:t>
            </a:r>
          </a:p>
        </p:txBody>
      </p:sp>
      <p:sp>
        <p:nvSpPr>
          <p:cNvPr id="70" name="Rectangle 69"/>
          <p:cNvSpPr/>
          <p:nvPr/>
        </p:nvSpPr>
        <p:spPr bwMode="auto">
          <a:xfrm>
            <a:off x="9088990" y="1636150"/>
            <a:ext cx="1862644" cy="2988083"/>
          </a:xfrm>
          <a:prstGeom prst="rect">
            <a:avLst/>
          </a:prstGeom>
          <a:solidFill>
            <a:srgbClr val="FFFF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bg1"/>
                </a:solidFill>
              </a:rPr>
              <a:t>Memory Optimized Tables</a:t>
            </a:r>
          </a:p>
        </p:txBody>
      </p:sp>
      <p:cxnSp>
        <p:nvCxnSpPr>
          <p:cNvPr id="75" name="Straight Arrow Connector 74"/>
          <p:cNvCxnSpPr/>
          <p:nvPr/>
        </p:nvCxnSpPr>
        <p:spPr>
          <a:xfrm>
            <a:off x="2734407" y="3802510"/>
            <a:ext cx="597617"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573085" y="3802510"/>
            <a:ext cx="597617"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411764" y="3802510"/>
            <a:ext cx="597617"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6502" y="3228014"/>
            <a:ext cx="1025664" cy="1022709"/>
          </a:xfrm>
          <a:prstGeom prst="rect">
            <a:avLst/>
          </a:prstGeom>
        </p:spPr>
      </p:pic>
    </p:spTree>
    <p:extLst>
      <p:ext uri="{BB962C8B-B14F-4D97-AF65-F5344CB8AC3E}">
        <p14:creationId xmlns:p14="http://schemas.microsoft.com/office/powerpoint/2010/main" val="3773282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4" grpId="0" animBg="1"/>
      <p:bldP spid="57" grpId="0" animBg="1"/>
      <p:bldP spid="59" grpId="0" animBg="1"/>
      <p:bldP spid="64" grpId="0" animBg="1"/>
      <p:bldP spid="65" grpId="0" animBg="1"/>
      <p:bldP spid="66" grpId="0" animBg="1"/>
      <p:bldP spid="67" grpId="0" animBg="1"/>
      <p:bldP spid="68" grpId="0" animBg="1"/>
      <p:bldP spid="69" grpId="0" animBg="1"/>
      <p:bldP spid="7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7"/>
            <a:ext cx="11966331" cy="664797"/>
          </a:xfrm>
        </p:spPr>
        <p:txBody>
          <a:bodyPr/>
          <a:lstStyle/>
          <a:p>
            <a:r>
              <a:rPr lang="en-US" sz="4800" dirty="0" smtClean="0"/>
              <a:t>Memory Management with Resource Governor</a:t>
            </a:r>
            <a:endParaRPr lang="en-US" sz="4800" dirty="0"/>
          </a:p>
        </p:txBody>
      </p:sp>
      <p:sp>
        <p:nvSpPr>
          <p:cNvPr id="3" name="Text Placeholder 2"/>
          <p:cNvSpPr>
            <a:spLocks noGrp="1"/>
          </p:cNvSpPr>
          <p:nvPr>
            <p:ph type="body" sz="quarter" idx="10"/>
          </p:nvPr>
        </p:nvSpPr>
        <p:spPr>
          <a:xfrm>
            <a:off x="358944" y="1277605"/>
            <a:ext cx="10577697" cy="4933145"/>
          </a:xfrm>
        </p:spPr>
        <p:txBody>
          <a:bodyPr/>
          <a:lstStyle/>
          <a:p>
            <a:r>
              <a:rPr lang="en-US" sz="4705" dirty="0"/>
              <a:t>Data resides in memory at all times</a:t>
            </a:r>
          </a:p>
          <a:p>
            <a:pPr marL="252085" lvl="1" indent="-252085">
              <a:buFont typeface="Arial" panose="020B0604020202020204" pitchFamily="34" charset="0"/>
              <a:buChar char="•"/>
            </a:pPr>
            <a:r>
              <a:rPr lang="en-US" sz="1765" dirty="0">
                <a:latin typeface="+mj-lt"/>
              </a:rPr>
              <a:t>Must configure SQL </a:t>
            </a:r>
            <a:r>
              <a:rPr lang="en-US" sz="1765" dirty="0" smtClean="0">
                <a:latin typeface="+mj-lt"/>
              </a:rPr>
              <a:t>Server </a:t>
            </a:r>
            <a:r>
              <a:rPr lang="en-US" sz="1765" dirty="0">
                <a:latin typeface="+mj-lt"/>
              </a:rPr>
              <a:t>with sufficient memory to store memory-optimized tables</a:t>
            </a:r>
          </a:p>
          <a:p>
            <a:pPr marL="252085" lvl="1" indent="-252085">
              <a:buFont typeface="Arial" panose="020B0604020202020204" pitchFamily="34" charset="0"/>
              <a:buChar char="•"/>
            </a:pPr>
            <a:r>
              <a:rPr lang="en-US" sz="1765" dirty="0">
                <a:latin typeface="+mj-lt"/>
              </a:rPr>
              <a:t>Failure to allocate memory will fail transactional workload at run-time</a:t>
            </a:r>
          </a:p>
          <a:p>
            <a:pPr marL="252085" lvl="1" indent="-252085">
              <a:buFont typeface="Arial" panose="020B0604020202020204" pitchFamily="34" charset="0"/>
              <a:buChar char="•"/>
            </a:pPr>
            <a:r>
              <a:rPr lang="en-US" sz="1765" dirty="0">
                <a:latin typeface="+mj-lt"/>
              </a:rPr>
              <a:t>Integrated with SQL Server memory manager and reacts to memory pressure for GC (Garbage Collection)</a:t>
            </a:r>
          </a:p>
          <a:p>
            <a:pPr marL="252085" lvl="1" indent="-252085">
              <a:buFont typeface="Arial" panose="020B0604020202020204" pitchFamily="34" charset="0"/>
              <a:buChar char="•"/>
            </a:pPr>
            <a:r>
              <a:rPr lang="en-US" sz="1765" dirty="0">
                <a:latin typeface="+mj-lt"/>
              </a:rPr>
              <a:t>Guidance for </a:t>
            </a:r>
            <a:r>
              <a:rPr lang="en-US" sz="1765" dirty="0" smtClean="0">
                <a:latin typeface="+mj-lt"/>
              </a:rPr>
              <a:t>SQL Server 2014 </a:t>
            </a:r>
            <a:r>
              <a:rPr lang="en-US" sz="1765" dirty="0">
                <a:latin typeface="+mj-lt"/>
              </a:rPr>
              <a:t>is not to exceed 256GB of in-memory table user data</a:t>
            </a:r>
          </a:p>
          <a:p>
            <a:pPr marL="252085" lvl="1" indent="-252085">
              <a:buFont typeface="Arial" panose="020B0604020202020204" pitchFamily="34" charset="0"/>
              <a:buChar char="•"/>
            </a:pPr>
            <a:endParaRPr lang="en-US" sz="1765" dirty="0">
              <a:latin typeface="+mj-lt"/>
            </a:endParaRPr>
          </a:p>
          <a:p>
            <a:r>
              <a:rPr lang="en-US" sz="4705" dirty="0"/>
              <a:t>Integrated with Resource Governor</a:t>
            </a:r>
          </a:p>
          <a:p>
            <a:pPr marL="252085" lvl="1" indent="-252085">
              <a:buFont typeface="Arial" panose="020B0604020202020204" pitchFamily="34" charset="0"/>
              <a:buChar char="•"/>
            </a:pPr>
            <a:r>
              <a:rPr lang="en-US" sz="1765" dirty="0">
                <a:latin typeface="+mj-lt"/>
              </a:rPr>
              <a:t>Recommend using dedicated resource </a:t>
            </a:r>
            <a:r>
              <a:rPr lang="en-US" sz="1765" dirty="0" smtClean="0">
                <a:latin typeface="+mj-lt"/>
              </a:rPr>
              <a:t>pool to </a:t>
            </a:r>
            <a:r>
              <a:rPr lang="en-US" sz="1765" dirty="0">
                <a:latin typeface="+mj-lt"/>
              </a:rPr>
              <a:t>ensure performance stability for disk-based table workloads</a:t>
            </a:r>
          </a:p>
          <a:p>
            <a:pPr marL="252085" lvl="1" indent="-252085">
              <a:buFont typeface="Arial" panose="020B0604020202020204" pitchFamily="34" charset="0"/>
              <a:buChar char="•"/>
            </a:pPr>
            <a:r>
              <a:rPr lang="en-US" sz="1765" dirty="0">
                <a:latin typeface="+mj-lt"/>
              </a:rPr>
              <a:t>“Bind” a database to a resource pool</a:t>
            </a:r>
          </a:p>
          <a:p>
            <a:pPr marL="252085" lvl="1" indent="-252085">
              <a:buFont typeface="Arial" panose="020B0604020202020204" pitchFamily="34" charset="0"/>
              <a:buChar char="•"/>
            </a:pPr>
            <a:r>
              <a:rPr lang="en-US" sz="1765" dirty="0" smtClean="0">
                <a:solidFill>
                  <a:srgbClr val="FBFBFB"/>
                </a:solidFill>
                <a:latin typeface="+mj-lt"/>
              </a:rPr>
              <a:t>Memory-optimized</a:t>
            </a:r>
            <a:r>
              <a:rPr lang="en-US" sz="1765" dirty="0" smtClean="0">
                <a:latin typeface="+mj-lt"/>
              </a:rPr>
              <a:t> </a:t>
            </a:r>
            <a:r>
              <a:rPr lang="en-US" sz="1765" dirty="0">
                <a:latin typeface="+mj-lt"/>
              </a:rPr>
              <a:t>tables in a database cannot exceed the limit of the resource pool</a:t>
            </a:r>
          </a:p>
          <a:p>
            <a:pPr marL="252085" lvl="1" indent="-252085">
              <a:buFont typeface="Arial" panose="020B0604020202020204" pitchFamily="34" charset="0"/>
              <a:buChar char="•"/>
            </a:pPr>
            <a:r>
              <a:rPr lang="en-US" sz="1765" dirty="0">
                <a:latin typeface="+mj-lt"/>
              </a:rPr>
              <a:t>Hard top limit (function of the physical memory) to ensure system remains stable under memory pressure</a:t>
            </a:r>
          </a:p>
          <a:p>
            <a:endParaRPr lang="en-US" sz="4705" dirty="0"/>
          </a:p>
        </p:txBody>
      </p:sp>
    </p:spTree>
    <p:extLst>
      <p:ext uri="{BB962C8B-B14F-4D97-AF65-F5344CB8AC3E}">
        <p14:creationId xmlns:p14="http://schemas.microsoft.com/office/powerpoint/2010/main" val="58490813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Estimating </a:t>
            </a:r>
            <a:r>
              <a:rPr lang="en-US" sz="4800" dirty="0" smtClean="0"/>
              <a:t>Memory</a:t>
            </a:r>
            <a:r>
              <a:rPr lang="en-US" dirty="0" smtClean="0"/>
              <a:t> Consumption</a:t>
            </a:r>
            <a:endParaRPr lang="en-US" dirty="0"/>
          </a:p>
        </p:txBody>
      </p:sp>
      <p:sp>
        <p:nvSpPr>
          <p:cNvPr id="4" name="Text Placeholder 3"/>
          <p:cNvSpPr>
            <a:spLocks noGrp="1"/>
          </p:cNvSpPr>
          <p:nvPr>
            <p:ph type="body" sz="quarter" idx="10"/>
          </p:nvPr>
        </p:nvSpPr>
        <p:spPr>
          <a:xfrm>
            <a:off x="267286" y="1478993"/>
            <a:ext cx="11655841" cy="4064126"/>
          </a:xfrm>
        </p:spPr>
        <p:txBody>
          <a:bodyPr/>
          <a:lstStyle/>
          <a:p>
            <a:r>
              <a:rPr lang="en-US" sz="2353" dirty="0"/>
              <a:t>Memory Size = Table Size + SUM(Index Size)</a:t>
            </a:r>
          </a:p>
          <a:p>
            <a:endParaRPr lang="en-US" sz="2353" dirty="0"/>
          </a:p>
          <a:p>
            <a:pPr lvl="1"/>
            <a:r>
              <a:rPr lang="en-US" sz="1920" dirty="0"/>
              <a:t>Table Size = Row Size * Row Count </a:t>
            </a:r>
          </a:p>
          <a:p>
            <a:pPr marL="915701" lvl="2" indent="-342900">
              <a:buFont typeface="Arial" panose="020B0604020202020204" pitchFamily="34" charset="0"/>
              <a:buChar char="•"/>
            </a:pPr>
            <a:r>
              <a:rPr lang="en-US" sz="1520" dirty="0"/>
              <a:t>Row Size = SUM(Column Sizes) + Row Header Size</a:t>
            </a:r>
          </a:p>
          <a:p>
            <a:pPr marL="915701" lvl="2" indent="-342900">
              <a:buFont typeface="Arial" panose="020B0604020202020204" pitchFamily="34" charset="0"/>
              <a:buChar char="•"/>
            </a:pPr>
            <a:r>
              <a:rPr lang="en-US" sz="1520" dirty="0"/>
              <a:t>Row Header Size = 24 + 8 * Index Count</a:t>
            </a:r>
          </a:p>
          <a:p>
            <a:pPr marL="915701" lvl="2" indent="-342900">
              <a:buFont typeface="Arial" panose="020B0604020202020204" pitchFamily="34" charset="0"/>
              <a:buChar char="•"/>
            </a:pPr>
            <a:r>
              <a:rPr lang="en-US" sz="1520" dirty="0"/>
              <a:t>Column Size = Dependent on column type and associated padding/overhead</a:t>
            </a:r>
          </a:p>
          <a:p>
            <a:pPr lvl="1"/>
            <a:endParaRPr lang="en-US" sz="1920" dirty="0"/>
          </a:p>
          <a:p>
            <a:pPr lvl="1"/>
            <a:r>
              <a:rPr lang="en-US" sz="1920" dirty="0"/>
              <a:t>Hash Index Size = </a:t>
            </a:r>
            <a:r>
              <a:rPr lang="en-US" sz="1920" dirty="0" err="1"/>
              <a:t>Bucket_Count</a:t>
            </a:r>
            <a:r>
              <a:rPr lang="en-US" sz="1920" dirty="0"/>
              <a:t> * 8 bytes</a:t>
            </a:r>
          </a:p>
          <a:p>
            <a:pPr lvl="1"/>
            <a:r>
              <a:rPr lang="en-US" sz="1920" dirty="0" err="1"/>
              <a:t>Nonclustered</a:t>
            </a:r>
            <a:r>
              <a:rPr lang="en-US" sz="1920" dirty="0"/>
              <a:t> Index Size = Row Count * (Key Size + 8) bytes</a:t>
            </a:r>
          </a:p>
          <a:p>
            <a:endParaRPr lang="en-US" sz="2353" dirty="0"/>
          </a:p>
          <a:p>
            <a:r>
              <a:rPr lang="en-US" sz="2353" dirty="0" smtClean="0"/>
              <a:t>Guidance: </a:t>
            </a:r>
          </a:p>
          <a:p>
            <a:r>
              <a:rPr lang="en-US" sz="2353" dirty="0"/>
              <a:t>	</a:t>
            </a:r>
            <a:r>
              <a:rPr lang="en-US" sz="2353" dirty="0" smtClean="0"/>
              <a:t>Provision </a:t>
            </a:r>
            <a:r>
              <a:rPr lang="en-US" sz="2353" dirty="0"/>
              <a:t>memory ~2 times Memory Size due to row versioning </a:t>
            </a:r>
            <a:r>
              <a:rPr lang="en-US" sz="2353" dirty="0" smtClean="0"/>
              <a:t>overhead</a:t>
            </a:r>
            <a:endParaRPr lang="en-US" sz="2353" dirty="0"/>
          </a:p>
        </p:txBody>
      </p:sp>
    </p:spTree>
    <p:extLst>
      <p:ext uri="{BB962C8B-B14F-4D97-AF65-F5344CB8AC3E}">
        <p14:creationId xmlns:p14="http://schemas.microsoft.com/office/powerpoint/2010/main" val="392047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Durability : Data and Delta Files</a:t>
            </a:r>
            <a:endParaRPr lang="en-US" dirty="0"/>
          </a:p>
        </p:txBody>
      </p:sp>
      <p:sp>
        <p:nvSpPr>
          <p:cNvPr id="4" name="Snip Single Corner Rectangle 3"/>
          <p:cNvSpPr/>
          <p:nvPr/>
        </p:nvSpPr>
        <p:spPr>
          <a:xfrm>
            <a:off x="3746202" y="2197202"/>
            <a:ext cx="1253659" cy="1765955"/>
          </a:xfrm>
          <a:prstGeom prst="snip1Rect">
            <a:avLst/>
          </a:prstGeom>
          <a:solidFill>
            <a:srgbClr val="92D050"/>
          </a:solidFill>
        </p:spPr>
        <p:style>
          <a:lnRef idx="1">
            <a:schemeClr val="accent4"/>
          </a:lnRef>
          <a:fillRef idx="2">
            <a:schemeClr val="accent4"/>
          </a:fillRef>
          <a:effectRef idx="1">
            <a:schemeClr val="accent4"/>
          </a:effectRef>
          <a:fontRef idx="minor">
            <a:schemeClr val="dk1"/>
          </a:fontRef>
        </p:style>
        <p:txBody>
          <a:bodyPr lIns="91422" tIns="45711" rIns="91422" bIns="45711" rtlCol="0" anchor="t"/>
          <a:lstStyle/>
          <a:p>
            <a:pPr algn="ctr"/>
            <a:r>
              <a:rPr lang="en-US" sz="1323" dirty="0">
                <a:solidFill>
                  <a:schemeClr val="tx1"/>
                </a:solidFill>
              </a:rPr>
              <a:t>Data File</a:t>
            </a:r>
          </a:p>
        </p:txBody>
      </p:sp>
      <p:sp>
        <p:nvSpPr>
          <p:cNvPr id="5" name="Snip Single Corner Rectangle 4"/>
          <p:cNvSpPr/>
          <p:nvPr/>
        </p:nvSpPr>
        <p:spPr>
          <a:xfrm>
            <a:off x="3746203" y="4094629"/>
            <a:ext cx="1265291" cy="1765955"/>
          </a:xfrm>
          <a:prstGeom prst="snip1Rect">
            <a:avLst/>
          </a:prstGeom>
          <a:solidFill>
            <a:srgbClr val="FF0000"/>
          </a:solidFill>
        </p:spPr>
        <p:style>
          <a:lnRef idx="1">
            <a:schemeClr val="accent4"/>
          </a:lnRef>
          <a:fillRef idx="2">
            <a:schemeClr val="accent4"/>
          </a:fillRef>
          <a:effectRef idx="1">
            <a:schemeClr val="accent4"/>
          </a:effectRef>
          <a:fontRef idx="minor">
            <a:schemeClr val="dk1"/>
          </a:fontRef>
        </p:style>
        <p:txBody>
          <a:bodyPr lIns="91422" tIns="45711" rIns="91422" bIns="45711" rtlCol="0" anchor="t"/>
          <a:lstStyle/>
          <a:p>
            <a:pPr algn="ctr"/>
            <a:r>
              <a:rPr lang="en-US" sz="1323" dirty="0">
                <a:solidFill>
                  <a:schemeClr val="tx1"/>
                </a:solidFill>
              </a:rPr>
              <a:t>Delta File</a:t>
            </a:r>
          </a:p>
        </p:txBody>
      </p:sp>
      <p:sp>
        <p:nvSpPr>
          <p:cNvPr id="8" name="TextBox 7"/>
          <p:cNvSpPr txBox="1"/>
          <p:nvPr/>
        </p:nvSpPr>
        <p:spPr>
          <a:xfrm>
            <a:off x="3666743" y="1871531"/>
            <a:ext cx="288811" cy="323115"/>
          </a:xfrm>
          <a:prstGeom prst="rect">
            <a:avLst/>
          </a:prstGeom>
          <a:noFill/>
        </p:spPr>
        <p:txBody>
          <a:bodyPr wrap="none" lIns="91422" tIns="45711" rIns="91422" bIns="45711" rtlCol="0">
            <a:spAutoFit/>
          </a:bodyPr>
          <a:lstStyle/>
          <a:p>
            <a:r>
              <a:rPr lang="en-US" sz="1470" dirty="0"/>
              <a:t>0</a:t>
            </a:r>
          </a:p>
        </p:txBody>
      </p:sp>
      <p:sp>
        <p:nvSpPr>
          <p:cNvPr id="9" name="TextBox 8"/>
          <p:cNvSpPr txBox="1"/>
          <p:nvPr/>
        </p:nvSpPr>
        <p:spPr>
          <a:xfrm>
            <a:off x="4532596" y="1871531"/>
            <a:ext cx="497172" cy="323115"/>
          </a:xfrm>
          <a:prstGeom prst="rect">
            <a:avLst/>
          </a:prstGeom>
          <a:noFill/>
        </p:spPr>
        <p:txBody>
          <a:bodyPr wrap="none" lIns="91422" tIns="45711" rIns="91422" bIns="45711" rtlCol="0">
            <a:spAutoFit/>
          </a:bodyPr>
          <a:lstStyle/>
          <a:p>
            <a:r>
              <a:rPr lang="en-US" sz="1470" dirty="0"/>
              <a:t>100</a:t>
            </a:r>
          </a:p>
        </p:txBody>
      </p:sp>
      <p:sp>
        <p:nvSpPr>
          <p:cNvPr id="25" name="Rectangle 24"/>
          <p:cNvSpPr/>
          <p:nvPr/>
        </p:nvSpPr>
        <p:spPr>
          <a:xfrm>
            <a:off x="5744576" y="2534690"/>
            <a:ext cx="720335" cy="221542"/>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a:solidFill>
                  <a:schemeClr val="bg1"/>
                </a:solidFill>
              </a:rPr>
              <a:t>TS (ins)</a:t>
            </a:r>
          </a:p>
        </p:txBody>
      </p:sp>
      <p:sp>
        <p:nvSpPr>
          <p:cNvPr id="26" name="Rectangle 25"/>
          <p:cNvSpPr/>
          <p:nvPr/>
        </p:nvSpPr>
        <p:spPr>
          <a:xfrm>
            <a:off x="6464911" y="2534690"/>
            <a:ext cx="720335" cy="221542"/>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err="1">
                <a:solidFill>
                  <a:schemeClr val="bg1"/>
                </a:solidFill>
              </a:rPr>
              <a:t>RowId</a:t>
            </a:r>
            <a:endParaRPr lang="en-US" sz="1175" dirty="0">
              <a:solidFill>
                <a:schemeClr val="bg1"/>
              </a:solidFill>
            </a:endParaRPr>
          </a:p>
        </p:txBody>
      </p:sp>
      <p:sp>
        <p:nvSpPr>
          <p:cNvPr id="27" name="Rectangle 26"/>
          <p:cNvSpPr/>
          <p:nvPr/>
        </p:nvSpPr>
        <p:spPr>
          <a:xfrm>
            <a:off x="7192173" y="2534692"/>
            <a:ext cx="720335" cy="221544"/>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err="1">
                <a:solidFill>
                  <a:schemeClr val="bg1"/>
                </a:solidFill>
              </a:rPr>
              <a:t>TableId</a:t>
            </a:r>
            <a:endParaRPr lang="en-US" sz="1175" dirty="0">
              <a:solidFill>
                <a:schemeClr val="bg1"/>
              </a:solidFill>
            </a:endParaRPr>
          </a:p>
        </p:txBody>
      </p:sp>
      <p:sp>
        <p:nvSpPr>
          <p:cNvPr id="21" name="Rectangle 20"/>
          <p:cNvSpPr/>
          <p:nvPr/>
        </p:nvSpPr>
        <p:spPr>
          <a:xfrm>
            <a:off x="5744576" y="2756232"/>
            <a:ext cx="720335" cy="221542"/>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a:solidFill>
                  <a:schemeClr val="bg1"/>
                </a:solidFill>
              </a:rPr>
              <a:t>TS (ins)</a:t>
            </a:r>
          </a:p>
        </p:txBody>
      </p:sp>
      <p:sp>
        <p:nvSpPr>
          <p:cNvPr id="22" name="Rectangle 21"/>
          <p:cNvSpPr/>
          <p:nvPr/>
        </p:nvSpPr>
        <p:spPr>
          <a:xfrm>
            <a:off x="6464911" y="2756232"/>
            <a:ext cx="720335" cy="221542"/>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err="1">
                <a:solidFill>
                  <a:schemeClr val="bg1"/>
                </a:solidFill>
              </a:rPr>
              <a:t>RowId</a:t>
            </a:r>
            <a:endParaRPr lang="en-US" sz="1175" dirty="0">
              <a:solidFill>
                <a:schemeClr val="bg1"/>
              </a:solidFill>
            </a:endParaRPr>
          </a:p>
        </p:txBody>
      </p:sp>
      <p:sp>
        <p:nvSpPr>
          <p:cNvPr id="23" name="Rectangle 22"/>
          <p:cNvSpPr/>
          <p:nvPr/>
        </p:nvSpPr>
        <p:spPr>
          <a:xfrm>
            <a:off x="7192173" y="2756233"/>
            <a:ext cx="720335" cy="221544"/>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err="1">
                <a:solidFill>
                  <a:schemeClr val="bg1"/>
                </a:solidFill>
              </a:rPr>
              <a:t>TableId</a:t>
            </a:r>
            <a:endParaRPr lang="en-US" sz="1175" dirty="0">
              <a:solidFill>
                <a:schemeClr val="bg1"/>
              </a:solidFill>
            </a:endParaRPr>
          </a:p>
        </p:txBody>
      </p:sp>
      <p:sp>
        <p:nvSpPr>
          <p:cNvPr id="17" name="Rectangle 16"/>
          <p:cNvSpPr/>
          <p:nvPr/>
        </p:nvSpPr>
        <p:spPr>
          <a:xfrm>
            <a:off x="5744576" y="2977774"/>
            <a:ext cx="720335" cy="221542"/>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a:solidFill>
                  <a:schemeClr val="bg1"/>
                </a:solidFill>
              </a:rPr>
              <a:t>TS (ins)</a:t>
            </a:r>
          </a:p>
        </p:txBody>
      </p:sp>
      <p:sp>
        <p:nvSpPr>
          <p:cNvPr id="18" name="Rectangle 17"/>
          <p:cNvSpPr/>
          <p:nvPr/>
        </p:nvSpPr>
        <p:spPr>
          <a:xfrm>
            <a:off x="6464911" y="2977774"/>
            <a:ext cx="720335" cy="221542"/>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err="1">
                <a:solidFill>
                  <a:schemeClr val="bg1"/>
                </a:solidFill>
              </a:rPr>
              <a:t>RowId</a:t>
            </a:r>
            <a:endParaRPr lang="en-US" sz="1175" dirty="0">
              <a:solidFill>
                <a:schemeClr val="bg1"/>
              </a:solidFill>
            </a:endParaRPr>
          </a:p>
        </p:txBody>
      </p:sp>
      <p:sp>
        <p:nvSpPr>
          <p:cNvPr id="19" name="Rectangle 18"/>
          <p:cNvSpPr/>
          <p:nvPr/>
        </p:nvSpPr>
        <p:spPr>
          <a:xfrm>
            <a:off x="7192173" y="2977776"/>
            <a:ext cx="720335" cy="221544"/>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err="1">
                <a:solidFill>
                  <a:schemeClr val="bg1"/>
                </a:solidFill>
              </a:rPr>
              <a:t>TableId</a:t>
            </a:r>
            <a:endParaRPr lang="en-US" sz="1175" dirty="0">
              <a:solidFill>
                <a:schemeClr val="bg1"/>
              </a:solidFill>
            </a:endParaRPr>
          </a:p>
        </p:txBody>
      </p:sp>
      <p:grpSp>
        <p:nvGrpSpPr>
          <p:cNvPr id="28" name="Group 27"/>
          <p:cNvGrpSpPr/>
          <p:nvPr/>
        </p:nvGrpSpPr>
        <p:grpSpPr>
          <a:xfrm>
            <a:off x="5751001" y="4561701"/>
            <a:ext cx="2172893" cy="667223"/>
            <a:chOff x="4498549" y="3506774"/>
            <a:chExt cx="2173201" cy="667412"/>
          </a:xfrm>
        </p:grpSpPr>
        <p:grpSp>
          <p:nvGrpSpPr>
            <p:cNvPr id="29" name="Group 28"/>
            <p:cNvGrpSpPr/>
            <p:nvPr/>
          </p:nvGrpSpPr>
          <p:grpSpPr>
            <a:xfrm>
              <a:off x="4498549" y="3506774"/>
              <a:ext cx="2173201" cy="224202"/>
              <a:chOff x="5772383" y="1357745"/>
              <a:chExt cx="2173201" cy="353291"/>
            </a:xfrm>
          </p:grpSpPr>
          <p:sp>
            <p:nvSpPr>
              <p:cNvPr id="40" name="Rectangle 39"/>
              <p:cNvSpPr/>
              <p:nvPr/>
            </p:nvSpPr>
            <p:spPr>
              <a:xfrm>
                <a:off x="5791200" y="1357745"/>
                <a:ext cx="2154384" cy="353291"/>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175">
                  <a:solidFill>
                    <a:schemeClr val="tx1"/>
                  </a:solidFill>
                </a:endParaRPr>
              </a:p>
            </p:txBody>
          </p:sp>
          <p:sp>
            <p:nvSpPr>
              <p:cNvPr id="41" name="Rectangle 40"/>
              <p:cNvSpPr/>
              <p:nvPr/>
            </p:nvSpPr>
            <p:spPr>
              <a:xfrm>
                <a:off x="5772383" y="1357745"/>
                <a:ext cx="725398" cy="349198"/>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a:solidFill>
                      <a:schemeClr val="bg1"/>
                    </a:solidFill>
                  </a:rPr>
                  <a:t>TS (ins)</a:t>
                </a:r>
              </a:p>
            </p:txBody>
          </p:sp>
          <p:sp>
            <p:nvSpPr>
              <p:cNvPr id="42" name="Rectangle 41"/>
              <p:cNvSpPr/>
              <p:nvPr/>
            </p:nvSpPr>
            <p:spPr>
              <a:xfrm>
                <a:off x="6497782" y="1357745"/>
                <a:ext cx="720437" cy="349198"/>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err="1">
                    <a:solidFill>
                      <a:schemeClr val="bg1"/>
                    </a:solidFill>
                  </a:rPr>
                  <a:t>RowId</a:t>
                </a:r>
                <a:endParaRPr lang="en-US" sz="1175" dirty="0">
                  <a:solidFill>
                    <a:schemeClr val="bg1"/>
                  </a:solidFill>
                </a:endParaRPr>
              </a:p>
            </p:txBody>
          </p:sp>
          <p:sp>
            <p:nvSpPr>
              <p:cNvPr id="43" name="Rectangle 42"/>
              <p:cNvSpPr/>
              <p:nvPr/>
            </p:nvSpPr>
            <p:spPr>
              <a:xfrm>
                <a:off x="7218686" y="1357747"/>
                <a:ext cx="720437" cy="349201"/>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a:solidFill>
                      <a:schemeClr val="bg1"/>
                    </a:solidFill>
                  </a:rPr>
                  <a:t>TS (del)</a:t>
                </a:r>
              </a:p>
            </p:txBody>
          </p:sp>
        </p:grpSp>
        <p:grpSp>
          <p:nvGrpSpPr>
            <p:cNvPr id="30" name="Group 29"/>
            <p:cNvGrpSpPr/>
            <p:nvPr/>
          </p:nvGrpSpPr>
          <p:grpSpPr>
            <a:xfrm>
              <a:off x="4499016" y="3728377"/>
              <a:ext cx="2169269" cy="224203"/>
              <a:chOff x="5776315" y="1357743"/>
              <a:chExt cx="2169269" cy="353293"/>
            </a:xfrm>
          </p:grpSpPr>
          <p:sp>
            <p:nvSpPr>
              <p:cNvPr id="36" name="Rectangle 35"/>
              <p:cNvSpPr/>
              <p:nvPr/>
            </p:nvSpPr>
            <p:spPr>
              <a:xfrm>
                <a:off x="5791200" y="1357745"/>
                <a:ext cx="2154384" cy="353291"/>
              </a:xfrm>
              <a:prstGeom prst="rect">
                <a:avLst/>
              </a:prstGeom>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175">
                  <a:solidFill>
                    <a:schemeClr val="tx1"/>
                  </a:solidFill>
                </a:endParaRPr>
              </a:p>
            </p:txBody>
          </p:sp>
          <p:sp>
            <p:nvSpPr>
              <p:cNvPr id="37" name="Rectangle 36"/>
              <p:cNvSpPr/>
              <p:nvPr/>
            </p:nvSpPr>
            <p:spPr>
              <a:xfrm>
                <a:off x="5776315" y="1357745"/>
                <a:ext cx="725345" cy="349198"/>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a:solidFill>
                      <a:schemeClr val="bg1"/>
                    </a:solidFill>
                  </a:rPr>
                  <a:t>TS (ins)</a:t>
                </a:r>
              </a:p>
            </p:txBody>
          </p:sp>
          <p:sp>
            <p:nvSpPr>
              <p:cNvPr id="38" name="Rectangle 37"/>
              <p:cNvSpPr/>
              <p:nvPr/>
            </p:nvSpPr>
            <p:spPr>
              <a:xfrm>
                <a:off x="6501661" y="1357745"/>
                <a:ext cx="720437" cy="349198"/>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err="1">
                    <a:solidFill>
                      <a:schemeClr val="bg1"/>
                    </a:solidFill>
                  </a:rPr>
                  <a:t>RowId</a:t>
                </a:r>
                <a:endParaRPr lang="en-US" sz="1175" dirty="0">
                  <a:solidFill>
                    <a:schemeClr val="bg1"/>
                  </a:solidFill>
                </a:endParaRPr>
              </a:p>
            </p:txBody>
          </p:sp>
          <p:sp>
            <p:nvSpPr>
              <p:cNvPr id="39" name="Rectangle 38"/>
              <p:cNvSpPr/>
              <p:nvPr/>
            </p:nvSpPr>
            <p:spPr>
              <a:xfrm>
                <a:off x="7222057" y="1357743"/>
                <a:ext cx="720437" cy="349201"/>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a:solidFill>
                      <a:schemeClr val="bg1"/>
                    </a:solidFill>
                  </a:rPr>
                  <a:t>TS (del)</a:t>
                </a:r>
              </a:p>
            </p:txBody>
          </p:sp>
        </p:grpSp>
        <p:grpSp>
          <p:nvGrpSpPr>
            <p:cNvPr id="31" name="Group 30"/>
            <p:cNvGrpSpPr/>
            <p:nvPr/>
          </p:nvGrpSpPr>
          <p:grpSpPr>
            <a:xfrm>
              <a:off x="4498549" y="3949984"/>
              <a:ext cx="2166271" cy="224202"/>
              <a:chOff x="5779313" y="1357745"/>
              <a:chExt cx="2166271" cy="353291"/>
            </a:xfrm>
          </p:grpSpPr>
          <p:sp>
            <p:nvSpPr>
              <p:cNvPr id="32" name="Rectangle 31"/>
              <p:cNvSpPr/>
              <p:nvPr/>
            </p:nvSpPr>
            <p:spPr>
              <a:xfrm>
                <a:off x="5791200" y="1357745"/>
                <a:ext cx="2154384" cy="353291"/>
              </a:xfrm>
              <a:prstGeom prst="rect">
                <a:avLst/>
              </a:prstGeom>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175">
                  <a:solidFill>
                    <a:schemeClr val="tx1"/>
                  </a:solidFill>
                </a:endParaRPr>
              </a:p>
            </p:txBody>
          </p:sp>
          <p:sp>
            <p:nvSpPr>
              <p:cNvPr id="33" name="Rectangle 32"/>
              <p:cNvSpPr/>
              <p:nvPr/>
            </p:nvSpPr>
            <p:spPr>
              <a:xfrm>
                <a:off x="5779313" y="1357745"/>
                <a:ext cx="726227" cy="349198"/>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a:solidFill>
                      <a:schemeClr val="bg1"/>
                    </a:solidFill>
                  </a:rPr>
                  <a:t>TS (ins)</a:t>
                </a:r>
              </a:p>
            </p:txBody>
          </p:sp>
          <p:sp>
            <p:nvSpPr>
              <p:cNvPr id="34" name="Rectangle 33"/>
              <p:cNvSpPr/>
              <p:nvPr/>
            </p:nvSpPr>
            <p:spPr>
              <a:xfrm>
                <a:off x="6505539" y="1357745"/>
                <a:ext cx="720437" cy="349198"/>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err="1">
                    <a:solidFill>
                      <a:schemeClr val="bg1"/>
                    </a:solidFill>
                  </a:rPr>
                  <a:t>RowId</a:t>
                </a:r>
                <a:endParaRPr lang="en-US" sz="1175" dirty="0">
                  <a:solidFill>
                    <a:schemeClr val="bg1"/>
                  </a:solidFill>
                </a:endParaRPr>
              </a:p>
            </p:txBody>
          </p:sp>
          <p:sp>
            <p:nvSpPr>
              <p:cNvPr id="35" name="Rectangle 34"/>
              <p:cNvSpPr/>
              <p:nvPr/>
            </p:nvSpPr>
            <p:spPr>
              <a:xfrm>
                <a:off x="7225147" y="1357747"/>
                <a:ext cx="720437" cy="349200"/>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a:solidFill>
                      <a:schemeClr val="bg1"/>
                    </a:solidFill>
                  </a:rPr>
                  <a:t>TS (del)</a:t>
                </a:r>
              </a:p>
            </p:txBody>
          </p:sp>
        </p:grpSp>
      </p:grpSp>
      <p:sp>
        <p:nvSpPr>
          <p:cNvPr id="46" name="Left Brace 45"/>
          <p:cNvSpPr/>
          <p:nvPr/>
        </p:nvSpPr>
        <p:spPr>
          <a:xfrm>
            <a:off x="3406713" y="2157259"/>
            <a:ext cx="236187" cy="3749188"/>
          </a:xfrm>
          <a:prstGeom prst="leftBrace">
            <a:avLst/>
          </a:prstGeom>
        </p:spPr>
        <p:style>
          <a:lnRef idx="2">
            <a:schemeClr val="accent1"/>
          </a:lnRef>
          <a:fillRef idx="0">
            <a:schemeClr val="accent1"/>
          </a:fillRef>
          <a:effectRef idx="1">
            <a:schemeClr val="accent1"/>
          </a:effectRef>
          <a:fontRef idx="minor">
            <a:schemeClr val="tx1"/>
          </a:fontRef>
        </p:style>
        <p:txBody>
          <a:bodyPr lIns="91422" tIns="45711" rIns="91422" bIns="45711" rtlCol="0" anchor="ctr"/>
          <a:lstStyle/>
          <a:p>
            <a:pPr algn="ctr"/>
            <a:endParaRPr lang="en-US" sz="1323" dirty="0"/>
          </a:p>
        </p:txBody>
      </p:sp>
      <p:sp>
        <p:nvSpPr>
          <p:cNvPr id="47" name="TextBox 46"/>
          <p:cNvSpPr txBox="1"/>
          <p:nvPr/>
        </p:nvSpPr>
        <p:spPr>
          <a:xfrm rot="16200000">
            <a:off x="2304101" y="3919182"/>
            <a:ext cx="1682456" cy="300036"/>
          </a:xfrm>
          <a:prstGeom prst="rect">
            <a:avLst/>
          </a:prstGeom>
          <a:noFill/>
        </p:spPr>
        <p:txBody>
          <a:bodyPr wrap="none" lIns="91422" tIns="45711" rIns="91422" bIns="45711" rtlCol="0">
            <a:spAutoFit/>
          </a:bodyPr>
          <a:lstStyle/>
          <a:p>
            <a:r>
              <a:rPr lang="en-US" sz="1323" dirty="0"/>
              <a:t>Checkpoint File Pair</a:t>
            </a:r>
          </a:p>
        </p:txBody>
      </p:sp>
      <p:sp>
        <p:nvSpPr>
          <p:cNvPr id="48" name="Rectangle 47"/>
          <p:cNvSpPr/>
          <p:nvPr/>
        </p:nvSpPr>
        <p:spPr>
          <a:xfrm>
            <a:off x="7924082" y="2534689"/>
            <a:ext cx="2043715" cy="221483"/>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a:solidFill>
                  <a:schemeClr val="bg1"/>
                </a:solidFill>
              </a:rPr>
              <a:t>Row pay load</a:t>
            </a:r>
          </a:p>
        </p:txBody>
      </p:sp>
      <p:sp>
        <p:nvSpPr>
          <p:cNvPr id="49" name="Rectangle 48"/>
          <p:cNvSpPr/>
          <p:nvPr/>
        </p:nvSpPr>
        <p:spPr>
          <a:xfrm>
            <a:off x="7923894" y="2756174"/>
            <a:ext cx="2043715" cy="218945"/>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a:solidFill>
                  <a:schemeClr val="bg1"/>
                </a:solidFill>
              </a:rPr>
              <a:t>Row pay load</a:t>
            </a:r>
          </a:p>
        </p:txBody>
      </p:sp>
      <p:sp>
        <p:nvSpPr>
          <p:cNvPr id="50" name="Rectangle 49"/>
          <p:cNvSpPr/>
          <p:nvPr/>
        </p:nvSpPr>
        <p:spPr>
          <a:xfrm>
            <a:off x="7927191" y="2975117"/>
            <a:ext cx="2040418" cy="224198"/>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75" dirty="0">
                <a:solidFill>
                  <a:schemeClr val="bg1"/>
                </a:solidFill>
              </a:rPr>
              <a:t>Row pay load</a:t>
            </a:r>
          </a:p>
        </p:txBody>
      </p:sp>
      <p:sp>
        <p:nvSpPr>
          <p:cNvPr id="3" name="Right Brace 2"/>
          <p:cNvSpPr/>
          <p:nvPr/>
        </p:nvSpPr>
        <p:spPr>
          <a:xfrm>
            <a:off x="5223192" y="2400649"/>
            <a:ext cx="349592" cy="1469097"/>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23"/>
          </a:p>
        </p:txBody>
      </p:sp>
      <p:sp>
        <p:nvSpPr>
          <p:cNvPr id="51" name="Right Brace 50"/>
          <p:cNvSpPr/>
          <p:nvPr/>
        </p:nvSpPr>
        <p:spPr>
          <a:xfrm>
            <a:off x="5160616" y="4275918"/>
            <a:ext cx="349592" cy="1469097"/>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23"/>
          </a:p>
        </p:txBody>
      </p:sp>
      <p:sp>
        <p:nvSpPr>
          <p:cNvPr id="12" name="TextBox 11"/>
          <p:cNvSpPr txBox="1"/>
          <p:nvPr/>
        </p:nvSpPr>
        <p:spPr>
          <a:xfrm>
            <a:off x="5006105" y="1873625"/>
            <a:ext cx="2310247" cy="383260"/>
          </a:xfrm>
          <a:prstGeom prst="rect">
            <a:avLst/>
          </a:prstGeom>
          <a:noFill/>
        </p:spPr>
        <p:txBody>
          <a:bodyPr wrap="none" lIns="134445" tIns="107555" rIns="134445" bIns="107555" rtlCol="0">
            <a:spAutoFit/>
          </a:bodyPr>
          <a:lstStyle/>
          <a:p>
            <a:pPr>
              <a:lnSpc>
                <a:spcPct val="90000"/>
              </a:lnSpc>
              <a:spcAft>
                <a:spcPts val="441"/>
              </a:spcAft>
            </a:pPr>
            <a:r>
              <a:rPr lang="en-US" sz="1175" dirty="0"/>
              <a:t>Transaction Timestamp Range</a:t>
            </a:r>
          </a:p>
        </p:txBody>
      </p:sp>
      <p:sp>
        <p:nvSpPr>
          <p:cNvPr id="13" name="TextBox 12"/>
          <p:cNvSpPr txBox="1"/>
          <p:nvPr/>
        </p:nvSpPr>
        <p:spPr>
          <a:xfrm>
            <a:off x="5631058" y="3261912"/>
            <a:ext cx="2398701" cy="593980"/>
          </a:xfrm>
          <a:prstGeom prst="rect">
            <a:avLst/>
          </a:prstGeom>
          <a:noFill/>
        </p:spPr>
        <p:txBody>
          <a:bodyPr wrap="none" lIns="134445" tIns="107555" rIns="134445" bIns="107555" rtlCol="0">
            <a:spAutoFit/>
          </a:bodyPr>
          <a:lstStyle/>
          <a:p>
            <a:pPr>
              <a:lnSpc>
                <a:spcPct val="90000"/>
              </a:lnSpc>
              <a:spcAft>
                <a:spcPts val="441"/>
              </a:spcAft>
            </a:pPr>
            <a:r>
              <a:rPr lang="en-US" sz="1175" dirty="0"/>
              <a:t>Data file contains rows inserted </a:t>
            </a:r>
          </a:p>
          <a:p>
            <a:pPr>
              <a:lnSpc>
                <a:spcPct val="90000"/>
              </a:lnSpc>
              <a:spcAft>
                <a:spcPts val="441"/>
              </a:spcAft>
            </a:pPr>
            <a:r>
              <a:rPr lang="en-US" sz="1175" dirty="0"/>
              <a:t>within a given transaction range</a:t>
            </a:r>
          </a:p>
        </p:txBody>
      </p:sp>
      <p:sp>
        <p:nvSpPr>
          <p:cNvPr id="52" name="TextBox 51"/>
          <p:cNvSpPr txBox="1"/>
          <p:nvPr/>
        </p:nvSpPr>
        <p:spPr>
          <a:xfrm>
            <a:off x="5515390" y="5289019"/>
            <a:ext cx="2398701" cy="593980"/>
          </a:xfrm>
          <a:prstGeom prst="rect">
            <a:avLst/>
          </a:prstGeom>
          <a:noFill/>
        </p:spPr>
        <p:txBody>
          <a:bodyPr wrap="none" lIns="134445" tIns="107555" rIns="134445" bIns="107555" rtlCol="0">
            <a:spAutoFit/>
          </a:bodyPr>
          <a:lstStyle/>
          <a:p>
            <a:pPr>
              <a:lnSpc>
                <a:spcPct val="90000"/>
              </a:lnSpc>
              <a:spcAft>
                <a:spcPts val="441"/>
              </a:spcAft>
            </a:pPr>
            <a:r>
              <a:rPr lang="en-US" sz="1175" dirty="0">
                <a:gradFill>
                  <a:gsLst>
                    <a:gs pos="2917">
                      <a:schemeClr val="tx1"/>
                    </a:gs>
                    <a:gs pos="30000">
                      <a:schemeClr val="tx1"/>
                    </a:gs>
                  </a:gsLst>
                  <a:lin ang="5400000" scaled="0"/>
                </a:gradFill>
              </a:rPr>
              <a:t>Delta file contains deleted rows</a:t>
            </a:r>
          </a:p>
          <a:p>
            <a:pPr>
              <a:lnSpc>
                <a:spcPct val="90000"/>
              </a:lnSpc>
              <a:spcAft>
                <a:spcPts val="441"/>
              </a:spcAft>
            </a:pPr>
            <a:r>
              <a:rPr lang="en-US" sz="1175" dirty="0">
                <a:gradFill>
                  <a:gsLst>
                    <a:gs pos="2917">
                      <a:schemeClr val="tx1"/>
                    </a:gs>
                    <a:gs pos="30000">
                      <a:schemeClr val="tx1"/>
                    </a:gs>
                  </a:gsLst>
                  <a:lin ang="5400000" scaled="0"/>
                </a:gradFill>
              </a:rPr>
              <a:t>within a given transaction range</a:t>
            </a:r>
          </a:p>
        </p:txBody>
      </p:sp>
    </p:spTree>
    <p:extLst>
      <p:ext uri="{BB962C8B-B14F-4D97-AF65-F5344CB8AC3E}">
        <p14:creationId xmlns:p14="http://schemas.microsoft.com/office/powerpoint/2010/main" val="53649770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5"/>
            <a:ext cx="11151917" cy="509114"/>
          </a:xfrm>
        </p:spPr>
        <p:txBody>
          <a:bodyPr/>
          <a:lstStyle/>
          <a:p>
            <a:r>
              <a:rPr lang="en-US" sz="3676" dirty="0">
                <a:solidFill>
                  <a:schemeClr val="bg1"/>
                </a:solidFill>
              </a:rPr>
              <a:t>Populating Data/Delta </a:t>
            </a:r>
            <a:r>
              <a:rPr lang="en-US" sz="3676" dirty="0" smtClean="0">
                <a:solidFill>
                  <a:schemeClr val="bg1"/>
                </a:solidFill>
              </a:rPr>
              <a:t>files via sequential IO only </a:t>
            </a:r>
            <a:endParaRPr lang="en-US" sz="3676" dirty="0">
              <a:solidFill>
                <a:schemeClr val="bg1"/>
              </a:solidFill>
            </a:endParaRPr>
          </a:p>
        </p:txBody>
      </p:sp>
      <p:sp>
        <p:nvSpPr>
          <p:cNvPr id="4" name="Rectangle 3"/>
          <p:cNvSpPr/>
          <p:nvPr/>
        </p:nvSpPr>
        <p:spPr>
          <a:xfrm>
            <a:off x="4398293" y="2293119"/>
            <a:ext cx="3641668" cy="599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1323" dirty="0">
                <a:solidFill>
                  <a:schemeClr val="bg1"/>
                </a:solidFill>
              </a:rPr>
              <a:t>Offline Checkpoint Thread</a:t>
            </a:r>
          </a:p>
        </p:txBody>
      </p:sp>
      <p:sp>
        <p:nvSpPr>
          <p:cNvPr id="6" name="Flowchart: Magnetic Disk 5"/>
          <p:cNvSpPr/>
          <p:nvPr/>
        </p:nvSpPr>
        <p:spPr>
          <a:xfrm>
            <a:off x="4353493" y="3572778"/>
            <a:ext cx="3921797" cy="1921281"/>
          </a:xfrm>
          <a:prstGeom prst="flowChartMagneticDisk">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lIns="91422" tIns="91422" rIns="91422" bIns="365690" rtlCol="0" anchor="ctr"/>
          <a:lstStyle/>
          <a:p>
            <a:pPr algn="ctr"/>
            <a:endParaRPr lang="en-US" sz="1397" dirty="0">
              <a:solidFill>
                <a:schemeClr val="bg1"/>
              </a:solidFill>
              <a:latin typeface="Segoe UI Light" pitchFamily="34" charset="0"/>
            </a:endParaRPr>
          </a:p>
          <a:p>
            <a:pPr algn="ctr"/>
            <a:endParaRPr lang="en-US" sz="1397" dirty="0">
              <a:solidFill>
                <a:schemeClr val="bg1"/>
              </a:solidFill>
              <a:latin typeface="Segoe UI Light" pitchFamily="34" charset="0"/>
            </a:endParaRPr>
          </a:p>
          <a:p>
            <a:pPr algn="ctr"/>
            <a:endParaRPr lang="en-US" sz="1397" dirty="0">
              <a:solidFill>
                <a:schemeClr val="bg1"/>
              </a:solidFill>
              <a:latin typeface="Segoe UI Light" pitchFamily="34" charset="0"/>
            </a:endParaRPr>
          </a:p>
          <a:p>
            <a:pPr algn="ctr"/>
            <a:endParaRPr lang="en-US" sz="1397" b="1" dirty="0">
              <a:solidFill>
                <a:schemeClr val="bg1"/>
              </a:solidFill>
              <a:latin typeface="Segoe UI Light" pitchFamily="34" charset="0"/>
            </a:endParaRPr>
          </a:p>
          <a:p>
            <a:pPr algn="ctr"/>
            <a:endParaRPr lang="en-US" sz="1397" b="1" dirty="0">
              <a:solidFill>
                <a:schemeClr val="bg1"/>
              </a:solidFill>
              <a:latin typeface="Segoe UI Light" pitchFamily="34" charset="0"/>
            </a:endParaRPr>
          </a:p>
          <a:p>
            <a:pPr algn="ctr"/>
            <a:endParaRPr lang="en-US" sz="1397" b="1" dirty="0">
              <a:solidFill>
                <a:schemeClr val="bg1"/>
              </a:solidFill>
              <a:latin typeface="Segoe UI Light" pitchFamily="34" charset="0"/>
            </a:endParaRPr>
          </a:p>
          <a:p>
            <a:pPr algn="ctr"/>
            <a:endParaRPr lang="en-US" sz="1397" b="1" dirty="0">
              <a:solidFill>
                <a:schemeClr val="bg1"/>
              </a:solidFill>
              <a:latin typeface="Segoe UI Light" pitchFamily="34" charset="0"/>
            </a:endParaRPr>
          </a:p>
          <a:p>
            <a:pPr algn="ctr"/>
            <a:r>
              <a:rPr lang="en-US" sz="1397" b="1" dirty="0">
                <a:solidFill>
                  <a:schemeClr val="bg1"/>
                </a:solidFill>
                <a:latin typeface="Segoe UI Light" pitchFamily="34" charset="0"/>
              </a:rPr>
              <a:t>Memory-optimized Table </a:t>
            </a:r>
            <a:r>
              <a:rPr lang="en-US" sz="1397" b="1" dirty="0" err="1">
                <a:solidFill>
                  <a:schemeClr val="bg1"/>
                </a:solidFill>
                <a:latin typeface="Segoe UI Light" pitchFamily="34" charset="0"/>
              </a:rPr>
              <a:t>Filegroup</a:t>
            </a:r>
            <a:endParaRPr lang="en-US" sz="1397" dirty="0">
              <a:solidFill>
                <a:schemeClr val="bg1"/>
              </a:solidFill>
              <a:latin typeface="Segoe UI Light" pitchFamily="34" charset="0"/>
            </a:endParaRPr>
          </a:p>
        </p:txBody>
      </p:sp>
      <p:sp>
        <p:nvSpPr>
          <p:cNvPr id="7" name="Rectangle 83"/>
          <p:cNvSpPr/>
          <p:nvPr/>
        </p:nvSpPr>
        <p:spPr>
          <a:xfrm>
            <a:off x="4801033" y="3787428"/>
            <a:ext cx="333639" cy="1133092"/>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028" b="1" dirty="0">
                <a:solidFill>
                  <a:schemeClr val="bg1"/>
                </a:solidFill>
                <a:latin typeface="Segoe UI Light" pitchFamily="34" charset="0"/>
              </a:rPr>
              <a:t>Range 100-200 </a:t>
            </a:r>
          </a:p>
        </p:txBody>
      </p:sp>
      <p:sp>
        <p:nvSpPr>
          <p:cNvPr id="8" name="Rectangle 83"/>
          <p:cNvSpPr/>
          <p:nvPr/>
        </p:nvSpPr>
        <p:spPr>
          <a:xfrm>
            <a:off x="5510950" y="3787428"/>
            <a:ext cx="333639" cy="1133092"/>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028" b="1" dirty="0">
                <a:solidFill>
                  <a:schemeClr val="bg1"/>
                </a:solidFill>
                <a:latin typeface="Segoe UI Light" pitchFamily="34" charset="0"/>
              </a:rPr>
              <a:t>Range 200-300</a:t>
            </a:r>
          </a:p>
        </p:txBody>
      </p:sp>
      <p:sp>
        <p:nvSpPr>
          <p:cNvPr id="9" name="Rectangle 83"/>
          <p:cNvSpPr/>
          <p:nvPr/>
        </p:nvSpPr>
        <p:spPr>
          <a:xfrm>
            <a:off x="6161477" y="3787428"/>
            <a:ext cx="333639" cy="1133092"/>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028" b="1" dirty="0">
                <a:solidFill>
                  <a:schemeClr val="bg1"/>
                </a:solidFill>
                <a:latin typeface="Segoe UI Light" pitchFamily="34" charset="0"/>
              </a:rPr>
              <a:t>Range 300-400</a:t>
            </a:r>
          </a:p>
        </p:txBody>
      </p:sp>
      <p:sp>
        <p:nvSpPr>
          <p:cNvPr id="10" name="Rectangle 83"/>
          <p:cNvSpPr/>
          <p:nvPr/>
        </p:nvSpPr>
        <p:spPr>
          <a:xfrm>
            <a:off x="5132836" y="4657847"/>
            <a:ext cx="300960" cy="2626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11" name="Rectangle 83"/>
          <p:cNvSpPr/>
          <p:nvPr/>
        </p:nvSpPr>
        <p:spPr>
          <a:xfrm>
            <a:off x="5840794" y="4239214"/>
            <a:ext cx="267537" cy="6813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12" name="Rectangle 83"/>
          <p:cNvSpPr/>
          <p:nvPr/>
        </p:nvSpPr>
        <p:spPr>
          <a:xfrm>
            <a:off x="6491533" y="4408645"/>
            <a:ext cx="269819" cy="5118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13" name="Rectangle 83"/>
          <p:cNvSpPr/>
          <p:nvPr/>
        </p:nvSpPr>
        <p:spPr>
          <a:xfrm>
            <a:off x="6814058" y="3787428"/>
            <a:ext cx="333639" cy="1133092"/>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028" b="1" dirty="0">
                <a:solidFill>
                  <a:schemeClr val="bg1"/>
                </a:solidFill>
                <a:latin typeface="Segoe UI Light" pitchFamily="34" charset="0"/>
              </a:rPr>
              <a:t>Range 400-500</a:t>
            </a:r>
          </a:p>
        </p:txBody>
      </p:sp>
      <p:sp>
        <p:nvSpPr>
          <p:cNvPr id="14" name="Rectangle 83"/>
          <p:cNvSpPr/>
          <p:nvPr/>
        </p:nvSpPr>
        <p:spPr>
          <a:xfrm>
            <a:off x="7147697" y="4797980"/>
            <a:ext cx="269819" cy="1225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15" name="Rectangle 83"/>
          <p:cNvSpPr/>
          <p:nvPr/>
        </p:nvSpPr>
        <p:spPr>
          <a:xfrm>
            <a:off x="7477571" y="3783367"/>
            <a:ext cx="333639" cy="1133092"/>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028" b="1" dirty="0">
                <a:solidFill>
                  <a:schemeClr val="bg1"/>
                </a:solidFill>
                <a:latin typeface="Segoe UI Light" pitchFamily="34" charset="0"/>
              </a:rPr>
              <a:t>Range 500-</a:t>
            </a:r>
          </a:p>
        </p:txBody>
      </p:sp>
      <p:cxnSp>
        <p:nvCxnSpPr>
          <p:cNvPr id="16" name="Straight Arrow Connector 15"/>
          <p:cNvCxnSpPr>
            <a:stCxn id="4" idx="2"/>
          </p:cNvCxnSpPr>
          <p:nvPr/>
        </p:nvCxnSpPr>
        <p:spPr>
          <a:xfrm>
            <a:off x="6219126" y="2892712"/>
            <a:ext cx="2492" cy="2179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82179" y="3110712"/>
            <a:ext cx="2407634"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689810" y="3110713"/>
            <a:ext cx="0" cy="66621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290878" y="3110713"/>
            <a:ext cx="3173" cy="152834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98891" y="3322079"/>
            <a:ext cx="878633" cy="253747"/>
          </a:xfrm>
          <a:prstGeom prst="rect">
            <a:avLst/>
          </a:prstGeom>
          <a:noFill/>
        </p:spPr>
        <p:txBody>
          <a:bodyPr wrap="none" lIns="91422" tIns="45711" rIns="91422" bIns="45711" rtlCol="0">
            <a:spAutoFit/>
          </a:bodyPr>
          <a:lstStyle/>
          <a:p>
            <a:r>
              <a:rPr lang="en-US" sz="1028" dirty="0">
                <a:solidFill>
                  <a:schemeClr val="bg1"/>
                </a:solidFill>
              </a:rPr>
              <a:t>New Inserts</a:t>
            </a:r>
          </a:p>
        </p:txBody>
      </p:sp>
      <p:cxnSp>
        <p:nvCxnSpPr>
          <p:cNvPr id="21" name="Straight Arrow Connector 20"/>
          <p:cNvCxnSpPr>
            <a:endCxn id="11" idx="0"/>
          </p:cNvCxnSpPr>
          <p:nvPr/>
        </p:nvCxnSpPr>
        <p:spPr>
          <a:xfrm>
            <a:off x="5974563" y="3114773"/>
            <a:ext cx="1" cy="112444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222932" y="3114774"/>
            <a:ext cx="4329" cy="167441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95224" y="3342256"/>
            <a:ext cx="1167200" cy="219255"/>
          </a:xfrm>
          <a:prstGeom prst="rect">
            <a:avLst/>
          </a:prstGeom>
          <a:noFill/>
        </p:spPr>
        <p:txBody>
          <a:bodyPr wrap="square" lIns="91422" tIns="45711" rIns="91422" bIns="45711" rtlCol="0">
            <a:spAutoFit/>
          </a:bodyPr>
          <a:lstStyle/>
          <a:p>
            <a:r>
              <a:rPr lang="en-US" sz="809" dirty="0">
                <a:solidFill>
                  <a:schemeClr val="bg1"/>
                </a:solidFill>
              </a:rPr>
              <a:t>Delete 450 TS</a:t>
            </a:r>
          </a:p>
        </p:txBody>
      </p:sp>
      <p:sp>
        <p:nvSpPr>
          <p:cNvPr id="24" name="TextBox 23"/>
          <p:cNvSpPr txBox="1"/>
          <p:nvPr/>
        </p:nvSpPr>
        <p:spPr>
          <a:xfrm>
            <a:off x="5571437" y="3361792"/>
            <a:ext cx="886361" cy="219255"/>
          </a:xfrm>
          <a:prstGeom prst="rect">
            <a:avLst/>
          </a:prstGeom>
          <a:noFill/>
        </p:spPr>
        <p:txBody>
          <a:bodyPr wrap="square" lIns="91422" tIns="45711" rIns="91422" bIns="45711" rtlCol="0">
            <a:spAutoFit/>
          </a:bodyPr>
          <a:lstStyle/>
          <a:p>
            <a:r>
              <a:rPr lang="en-US" sz="809" dirty="0">
                <a:solidFill>
                  <a:schemeClr val="bg1"/>
                </a:solidFill>
              </a:rPr>
              <a:t>Delete  250 TS</a:t>
            </a:r>
          </a:p>
        </p:txBody>
      </p:sp>
      <p:sp>
        <p:nvSpPr>
          <p:cNvPr id="25" name="TextBox 24"/>
          <p:cNvSpPr txBox="1"/>
          <p:nvPr/>
        </p:nvSpPr>
        <p:spPr>
          <a:xfrm>
            <a:off x="4462181" y="3273385"/>
            <a:ext cx="888482" cy="219255"/>
          </a:xfrm>
          <a:prstGeom prst="rect">
            <a:avLst/>
          </a:prstGeom>
          <a:noFill/>
        </p:spPr>
        <p:txBody>
          <a:bodyPr wrap="square" lIns="91422" tIns="45711" rIns="91422" bIns="45711" rtlCol="0">
            <a:spAutoFit/>
          </a:bodyPr>
          <a:lstStyle/>
          <a:p>
            <a:r>
              <a:rPr lang="en-US" sz="809" dirty="0">
                <a:solidFill>
                  <a:schemeClr val="bg1"/>
                </a:solidFill>
              </a:rPr>
              <a:t>Delete 150 TS</a:t>
            </a:r>
          </a:p>
        </p:txBody>
      </p:sp>
      <p:sp>
        <p:nvSpPr>
          <p:cNvPr id="26" name="Rectangle 83"/>
          <p:cNvSpPr/>
          <p:nvPr/>
        </p:nvSpPr>
        <p:spPr>
          <a:xfrm>
            <a:off x="3451342" y="5602139"/>
            <a:ext cx="3055542" cy="391201"/>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22" tIns="45711" rIns="91422" bIns="45711" rtlCol="0" anchor="ctr"/>
          <a:lstStyle/>
          <a:p>
            <a:pPr algn="ctr"/>
            <a:r>
              <a:rPr lang="en-US" sz="1028" b="1" dirty="0">
                <a:solidFill>
                  <a:schemeClr val="bg1"/>
                </a:solidFill>
                <a:latin typeface="Segoe UI Light" pitchFamily="34" charset="0"/>
              </a:rPr>
              <a:t>Data file with rows generated in timestamp range</a:t>
            </a:r>
            <a:r>
              <a:rPr lang="en-US" sz="1397" b="1" dirty="0">
                <a:solidFill>
                  <a:schemeClr val="bg1"/>
                </a:solidFill>
                <a:latin typeface="Segoe UI Light" pitchFamily="34" charset="0"/>
              </a:rPr>
              <a:t> </a:t>
            </a:r>
          </a:p>
        </p:txBody>
      </p:sp>
      <p:sp>
        <p:nvSpPr>
          <p:cNvPr id="27" name="Rectangle 83"/>
          <p:cNvSpPr/>
          <p:nvPr/>
        </p:nvSpPr>
        <p:spPr>
          <a:xfrm>
            <a:off x="6551982" y="5602139"/>
            <a:ext cx="3035272" cy="39120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22" tIns="45711" rIns="91422" bIns="45711" rtlCol="0" anchor="ctr"/>
          <a:lstStyle/>
          <a:p>
            <a:pPr algn="ctr"/>
            <a:r>
              <a:rPr lang="en-US" sz="1397" b="1" dirty="0">
                <a:solidFill>
                  <a:schemeClr val="bg1"/>
                </a:solidFill>
                <a:latin typeface="Segoe UI Light" pitchFamily="34" charset="0"/>
              </a:rPr>
              <a:t> </a:t>
            </a:r>
            <a:r>
              <a:rPr lang="en-US" sz="1028" b="1" dirty="0">
                <a:solidFill>
                  <a:schemeClr val="bg1"/>
                </a:solidFill>
                <a:latin typeface="Segoe UI Light" pitchFamily="34" charset="0"/>
              </a:rPr>
              <a:t>IDs of Deleted Rows (height indicates % deleted)</a:t>
            </a:r>
          </a:p>
        </p:txBody>
      </p:sp>
      <p:sp>
        <p:nvSpPr>
          <p:cNvPr id="28" name="Rectangle 27"/>
          <p:cNvSpPr/>
          <p:nvPr/>
        </p:nvSpPr>
        <p:spPr>
          <a:xfrm>
            <a:off x="3250153" y="1815523"/>
            <a:ext cx="5736725" cy="276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US" sz="1323">
              <a:solidFill>
                <a:schemeClr val="bg1"/>
              </a:solidFill>
            </a:endParaRPr>
          </a:p>
        </p:txBody>
      </p:sp>
      <p:sp>
        <p:nvSpPr>
          <p:cNvPr id="29" name="Rectangle 28"/>
          <p:cNvSpPr/>
          <p:nvPr/>
        </p:nvSpPr>
        <p:spPr>
          <a:xfrm>
            <a:off x="6221618" y="1820789"/>
            <a:ext cx="789452" cy="2587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latin typeface="Calibri" panose="020F0502020204030204" pitchFamily="34" charset="0"/>
                <a:cs typeface="Calibri" panose="020F0502020204030204" pitchFamily="34" charset="0"/>
              </a:rPr>
              <a:t>Del Tran2</a:t>
            </a:r>
            <a:br>
              <a:rPr lang="en-US" sz="809" dirty="0">
                <a:solidFill>
                  <a:schemeClr val="bg1"/>
                </a:solidFill>
                <a:latin typeface="Calibri" panose="020F0502020204030204" pitchFamily="34" charset="0"/>
                <a:cs typeface="Calibri" panose="020F0502020204030204" pitchFamily="34" charset="0"/>
              </a:rPr>
            </a:br>
            <a:r>
              <a:rPr lang="en-US" sz="809" dirty="0">
                <a:solidFill>
                  <a:schemeClr val="bg1"/>
                </a:solidFill>
                <a:latin typeface="Calibri" panose="020F0502020204030204" pitchFamily="34" charset="0"/>
                <a:cs typeface="Calibri" panose="020F0502020204030204" pitchFamily="34" charset="0"/>
              </a:rPr>
              <a:t>(TS 450)</a:t>
            </a:r>
          </a:p>
        </p:txBody>
      </p:sp>
      <p:sp>
        <p:nvSpPr>
          <p:cNvPr id="30" name="Rectangle 29"/>
          <p:cNvSpPr/>
          <p:nvPr/>
        </p:nvSpPr>
        <p:spPr>
          <a:xfrm>
            <a:off x="7120724" y="1834461"/>
            <a:ext cx="776142" cy="2587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latin typeface="Calibri" panose="020F0502020204030204" pitchFamily="34" charset="0"/>
                <a:cs typeface="Calibri" panose="020F0502020204030204" pitchFamily="34" charset="0"/>
              </a:rPr>
              <a:t>Del Tran3</a:t>
            </a:r>
            <a:br>
              <a:rPr lang="en-US" sz="809" dirty="0">
                <a:solidFill>
                  <a:schemeClr val="bg1"/>
                </a:solidFill>
                <a:latin typeface="Calibri" panose="020F0502020204030204" pitchFamily="34" charset="0"/>
                <a:cs typeface="Calibri" panose="020F0502020204030204" pitchFamily="34" charset="0"/>
              </a:rPr>
            </a:br>
            <a:r>
              <a:rPr lang="en-US" sz="809" dirty="0">
                <a:solidFill>
                  <a:schemeClr val="bg1"/>
                </a:solidFill>
                <a:latin typeface="Calibri" panose="020F0502020204030204" pitchFamily="34" charset="0"/>
                <a:cs typeface="Calibri" panose="020F0502020204030204" pitchFamily="34" charset="0"/>
              </a:rPr>
              <a:t>(TS 250)</a:t>
            </a:r>
          </a:p>
        </p:txBody>
      </p:sp>
      <p:sp>
        <p:nvSpPr>
          <p:cNvPr id="31" name="Rectangle 30"/>
          <p:cNvSpPr/>
          <p:nvPr/>
        </p:nvSpPr>
        <p:spPr>
          <a:xfrm>
            <a:off x="4518670" y="1838102"/>
            <a:ext cx="760336" cy="248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latin typeface="Calibri" pitchFamily="34" charset="0"/>
                <a:cs typeface="Angsana New" pitchFamily="18" charset="-34"/>
              </a:rPr>
              <a:t>Del </a:t>
            </a:r>
            <a:r>
              <a:rPr lang="en-US" sz="809" dirty="0">
                <a:solidFill>
                  <a:schemeClr val="bg1"/>
                </a:solidFill>
                <a:latin typeface="Calibri" panose="020F0502020204030204" pitchFamily="34" charset="0"/>
                <a:cs typeface="Calibri" panose="020F0502020204030204" pitchFamily="34" charset="0"/>
              </a:rPr>
              <a:t>Tran1(TS150</a:t>
            </a:r>
            <a:r>
              <a:rPr lang="en-US" sz="882" dirty="0">
                <a:solidFill>
                  <a:schemeClr val="bg1"/>
                </a:solidFill>
                <a:latin typeface="Angsana New" pitchFamily="18" charset="-34"/>
                <a:cs typeface="Angsana New" pitchFamily="18" charset="-34"/>
              </a:rPr>
              <a:t>)</a:t>
            </a:r>
          </a:p>
        </p:txBody>
      </p:sp>
      <p:sp>
        <p:nvSpPr>
          <p:cNvPr id="32" name="Rectangle 31"/>
          <p:cNvSpPr/>
          <p:nvPr/>
        </p:nvSpPr>
        <p:spPr>
          <a:xfrm>
            <a:off x="7981848" y="1828013"/>
            <a:ext cx="856964" cy="2587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latin typeface="Calibri" panose="020F0502020204030204" pitchFamily="34" charset="0"/>
                <a:cs typeface="Calibri" panose="020F0502020204030204" pitchFamily="34" charset="0"/>
              </a:rPr>
              <a:t>Insert into Hekaton T1</a:t>
            </a:r>
          </a:p>
        </p:txBody>
      </p:sp>
      <p:sp>
        <p:nvSpPr>
          <p:cNvPr id="33" name="Rectangle 32"/>
          <p:cNvSpPr/>
          <p:nvPr/>
        </p:nvSpPr>
        <p:spPr>
          <a:xfrm>
            <a:off x="5363989" y="1826993"/>
            <a:ext cx="760336" cy="25233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latin typeface="Calibri" panose="020F0502020204030204" pitchFamily="34" charset="0"/>
                <a:cs typeface="Calibri" panose="020F0502020204030204" pitchFamily="34" charset="0"/>
              </a:rPr>
              <a:t>Log in disk Table</a:t>
            </a:r>
          </a:p>
        </p:txBody>
      </p:sp>
      <p:sp>
        <p:nvSpPr>
          <p:cNvPr id="34" name="Rectangle 33"/>
          <p:cNvSpPr/>
          <p:nvPr/>
        </p:nvSpPr>
        <p:spPr>
          <a:xfrm>
            <a:off x="4518670" y="1825115"/>
            <a:ext cx="760336" cy="254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latin typeface="Calibri" panose="020F0502020204030204" pitchFamily="34" charset="0"/>
                <a:cs typeface="Calibri" panose="020F0502020204030204" pitchFamily="34" charset="0"/>
              </a:rPr>
              <a:t>Del Tran1</a:t>
            </a:r>
            <a:br>
              <a:rPr lang="en-US" sz="809" dirty="0">
                <a:solidFill>
                  <a:schemeClr val="bg1"/>
                </a:solidFill>
                <a:latin typeface="Calibri" panose="020F0502020204030204" pitchFamily="34" charset="0"/>
                <a:cs typeface="Calibri" panose="020F0502020204030204" pitchFamily="34" charset="0"/>
              </a:rPr>
            </a:br>
            <a:r>
              <a:rPr lang="en-US" sz="809" dirty="0">
                <a:solidFill>
                  <a:schemeClr val="bg1"/>
                </a:solidFill>
                <a:latin typeface="Calibri" panose="020F0502020204030204" pitchFamily="34" charset="0"/>
                <a:cs typeface="Calibri" panose="020F0502020204030204" pitchFamily="34" charset="0"/>
              </a:rPr>
              <a:t>(row TS150)</a:t>
            </a:r>
          </a:p>
        </p:txBody>
      </p:sp>
      <p:sp>
        <p:nvSpPr>
          <p:cNvPr id="35" name="Rectangle 34"/>
          <p:cNvSpPr/>
          <p:nvPr/>
        </p:nvSpPr>
        <p:spPr>
          <a:xfrm>
            <a:off x="6215919" y="1832744"/>
            <a:ext cx="789452" cy="2486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latin typeface="Calibri" panose="020F0502020204030204" pitchFamily="34" charset="0"/>
                <a:cs typeface="Calibri" panose="020F0502020204030204" pitchFamily="34" charset="0"/>
              </a:rPr>
              <a:t>Del Tran2</a:t>
            </a:r>
            <a:br>
              <a:rPr lang="en-US" sz="809" dirty="0">
                <a:solidFill>
                  <a:schemeClr val="bg1"/>
                </a:solidFill>
                <a:latin typeface="Calibri" panose="020F0502020204030204" pitchFamily="34" charset="0"/>
                <a:cs typeface="Calibri" panose="020F0502020204030204" pitchFamily="34" charset="0"/>
              </a:rPr>
            </a:br>
            <a:r>
              <a:rPr lang="en-US" sz="809" dirty="0">
                <a:solidFill>
                  <a:schemeClr val="bg1"/>
                </a:solidFill>
                <a:latin typeface="Calibri" panose="020F0502020204030204" pitchFamily="34" charset="0"/>
                <a:cs typeface="Calibri" panose="020F0502020204030204" pitchFamily="34" charset="0"/>
              </a:rPr>
              <a:t>(row TS 450)</a:t>
            </a:r>
          </a:p>
        </p:txBody>
      </p:sp>
      <p:sp>
        <p:nvSpPr>
          <p:cNvPr id="36" name="Rectangle 35"/>
          <p:cNvSpPr/>
          <p:nvPr/>
        </p:nvSpPr>
        <p:spPr>
          <a:xfrm>
            <a:off x="7120724" y="1826859"/>
            <a:ext cx="776142" cy="24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latin typeface="Calibri" panose="020F0502020204030204" pitchFamily="34" charset="0"/>
                <a:cs typeface="Calibri" panose="020F0502020204030204" pitchFamily="34" charset="0"/>
              </a:rPr>
              <a:t>Del Tran3</a:t>
            </a:r>
            <a:br>
              <a:rPr lang="en-US" sz="809" dirty="0">
                <a:solidFill>
                  <a:schemeClr val="bg1"/>
                </a:solidFill>
                <a:latin typeface="Calibri" panose="020F0502020204030204" pitchFamily="34" charset="0"/>
                <a:cs typeface="Calibri" panose="020F0502020204030204" pitchFamily="34" charset="0"/>
              </a:rPr>
            </a:br>
            <a:r>
              <a:rPr lang="en-US" sz="809" dirty="0">
                <a:solidFill>
                  <a:schemeClr val="bg1"/>
                </a:solidFill>
                <a:latin typeface="Calibri" panose="020F0502020204030204" pitchFamily="34" charset="0"/>
                <a:cs typeface="Calibri" panose="020F0502020204030204" pitchFamily="34" charset="0"/>
              </a:rPr>
              <a:t>(row TS 250)</a:t>
            </a:r>
          </a:p>
        </p:txBody>
      </p:sp>
      <p:sp>
        <p:nvSpPr>
          <p:cNvPr id="37" name="Rectangle 36"/>
          <p:cNvSpPr/>
          <p:nvPr/>
        </p:nvSpPr>
        <p:spPr>
          <a:xfrm>
            <a:off x="7981848" y="1832743"/>
            <a:ext cx="856964" cy="241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latin typeface="Calibri" panose="020F0502020204030204" pitchFamily="34" charset="0"/>
                <a:cs typeface="Calibri" panose="020F0502020204030204" pitchFamily="34" charset="0"/>
              </a:rPr>
              <a:t>Insert into T1</a:t>
            </a:r>
          </a:p>
        </p:txBody>
      </p:sp>
      <p:sp>
        <p:nvSpPr>
          <p:cNvPr id="42" name="TextBox 41"/>
          <p:cNvSpPr txBox="1"/>
          <p:nvPr/>
        </p:nvSpPr>
        <p:spPr>
          <a:xfrm>
            <a:off x="1524650" y="1828277"/>
            <a:ext cx="1725505" cy="461338"/>
          </a:xfrm>
          <a:prstGeom prst="rect">
            <a:avLst/>
          </a:prstGeom>
          <a:noFill/>
        </p:spPr>
        <p:txBody>
          <a:bodyPr wrap="square" lIns="91422" tIns="45711" rIns="91422" bIns="45711" rtlCol="0">
            <a:spAutoFit/>
          </a:bodyPr>
          <a:lstStyle/>
          <a:p>
            <a:r>
              <a:rPr lang="en-US" sz="1175" dirty="0">
                <a:solidFill>
                  <a:schemeClr val="bg1"/>
                </a:solidFill>
              </a:rPr>
              <a:t>SQL Transaction log</a:t>
            </a:r>
          </a:p>
          <a:p>
            <a:r>
              <a:rPr lang="en-US" sz="1175" dirty="0">
                <a:solidFill>
                  <a:schemeClr val="bg1"/>
                </a:solidFill>
              </a:rPr>
              <a:t>(from </a:t>
            </a:r>
            <a:r>
              <a:rPr lang="en-US" sz="1175" dirty="0" err="1">
                <a:solidFill>
                  <a:schemeClr val="bg1"/>
                </a:solidFill>
              </a:rPr>
              <a:t>LogPool</a:t>
            </a:r>
            <a:r>
              <a:rPr lang="en-US" sz="1175" dirty="0">
                <a:solidFill>
                  <a:schemeClr val="bg1"/>
                </a:solidFill>
              </a:rPr>
              <a:t>)</a:t>
            </a:r>
          </a:p>
        </p:txBody>
      </p:sp>
      <p:sp>
        <p:nvSpPr>
          <p:cNvPr id="43" name="Content Placeholder 1"/>
          <p:cNvSpPr txBox="1">
            <a:spLocks/>
          </p:cNvSpPr>
          <p:nvPr/>
        </p:nvSpPr>
        <p:spPr>
          <a:xfrm>
            <a:off x="1524648" y="2397061"/>
            <a:ext cx="2622178" cy="341038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70" dirty="0">
                <a:solidFill>
                  <a:schemeClr val="bg1"/>
                </a:solidFill>
              </a:rPr>
              <a:t>Data file has pre-allocated size (128 MB or 16 MB on smaller systems) </a:t>
            </a:r>
          </a:p>
          <a:p>
            <a:r>
              <a:rPr lang="en-US" sz="1470" dirty="0">
                <a:solidFill>
                  <a:schemeClr val="bg1"/>
                </a:solidFill>
              </a:rPr>
              <a:t>Engine switches to new data file when the current file is full</a:t>
            </a:r>
          </a:p>
          <a:p>
            <a:r>
              <a:rPr lang="en-US" sz="1470" dirty="0">
                <a:solidFill>
                  <a:schemeClr val="bg1"/>
                </a:solidFill>
              </a:rPr>
              <a:t>Transaction does not span data files</a:t>
            </a:r>
          </a:p>
          <a:p>
            <a:r>
              <a:rPr lang="en-US" sz="1470" dirty="0">
                <a:solidFill>
                  <a:schemeClr val="bg1"/>
                </a:solidFill>
              </a:rPr>
              <a:t>Once a data file is closed, it becomes read-only</a:t>
            </a:r>
          </a:p>
          <a:p>
            <a:r>
              <a:rPr lang="en-US" sz="1470" dirty="0">
                <a:solidFill>
                  <a:schemeClr val="bg1"/>
                </a:solidFill>
              </a:rPr>
              <a:t>Row deletes are tracked in delta file</a:t>
            </a:r>
          </a:p>
          <a:p>
            <a:r>
              <a:rPr lang="en-US" sz="1470" u="sng" dirty="0">
                <a:solidFill>
                  <a:schemeClr val="bg1"/>
                </a:solidFill>
              </a:rPr>
              <a:t>Files are append only</a:t>
            </a:r>
          </a:p>
          <a:p>
            <a:endParaRPr lang="en-US" sz="1470" dirty="0">
              <a:solidFill>
                <a:schemeClr val="bg1"/>
              </a:solidFill>
            </a:endParaRPr>
          </a:p>
          <a:p>
            <a:endParaRPr lang="en-US" sz="2941" dirty="0">
              <a:solidFill>
                <a:schemeClr val="bg1"/>
              </a:solidFill>
            </a:endParaRPr>
          </a:p>
        </p:txBody>
      </p:sp>
      <p:cxnSp>
        <p:nvCxnSpPr>
          <p:cNvPr id="38" name="Straight Arrow Connector 37"/>
          <p:cNvCxnSpPr/>
          <p:nvPr/>
        </p:nvCxnSpPr>
        <p:spPr>
          <a:xfrm>
            <a:off x="6610647" y="3104272"/>
            <a:ext cx="5697" cy="126900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4" name="Rectangle 83"/>
          <p:cNvSpPr/>
          <p:nvPr/>
        </p:nvSpPr>
        <p:spPr>
          <a:xfrm>
            <a:off x="7811211" y="4680972"/>
            <a:ext cx="269819" cy="23401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Tree>
    <p:extLst>
      <p:ext uri="{BB962C8B-B14F-4D97-AF65-F5344CB8AC3E}">
        <p14:creationId xmlns:p14="http://schemas.microsoft.com/office/powerpoint/2010/main" val="1648566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0" presetClass="path" presetSubtype="0" accel="50000" decel="50000" fill="hold" grpId="0" nodeType="clickEffect">
                                  <p:stCondLst>
                                    <p:cond delay="0"/>
                                  </p:stCondLst>
                                  <p:childTnLst>
                                    <p:animMotion origin="layout" path="M -4.92724E-7 -6.35497E-7 L 0.03319 0.41217 " pathEditMode="relative" rAng="0" ptsTypes="AA">
                                      <p:cBhvr>
                                        <p:cTn id="24" dur="2000" fill="hold"/>
                                        <p:tgtEl>
                                          <p:spTgt spid="31"/>
                                        </p:tgtEl>
                                        <p:attrNameLst>
                                          <p:attrName>ppt_x</p:attrName>
                                          <p:attrName>ppt_y</p:attrName>
                                        </p:attrNameLst>
                                      </p:cBhvr>
                                      <p:rCtr x="1659" y="20608"/>
                                    </p:animMotion>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0" presetClass="path" presetSubtype="0" accel="50000" decel="50000" fill="hold" grpId="0" nodeType="clickEffect">
                                  <p:stCondLst>
                                    <p:cond delay="0"/>
                                  </p:stCondLst>
                                  <p:childTnLst>
                                    <p:animMotion origin="layout" path="M -4.66939E-6 -4.92964E-6 C 0.01149 0.02202 0.04519 0.03768 0.05489 0.10668 C 0.05591 0.20972 0.05719 0.31208 0.0586 0.41535 " pathEditMode="relative" rAng="0" ptsTypes="AAA">
                                      <p:cBhvr>
                                        <p:cTn id="34" dur="2000" fill="hold"/>
                                        <p:tgtEl>
                                          <p:spTgt spid="29"/>
                                        </p:tgtEl>
                                        <p:attrNameLst>
                                          <p:attrName>ppt_x</p:attrName>
                                          <p:attrName>ppt_y</p:attrName>
                                        </p:attrNameLst>
                                      </p:cBhvr>
                                      <p:rCtr x="2923" y="20767"/>
                                    </p:animMotion>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50" presetClass="path" presetSubtype="0" accel="50000" decel="50000" fill="hold" grpId="0" nodeType="clickEffect">
                                  <p:stCondLst>
                                    <p:cond delay="0"/>
                                  </p:stCondLst>
                                  <p:childTnLst>
                                    <p:animMotion origin="layout" path="M 2.61935E-6 -6.35497E-7 L -0.12663 0.14912 C -0.1311 0.23355 -0.12497 0.31276 -0.12944 0.39764 " pathEditMode="relative" rAng="0" ptsTypes="AAA">
                                      <p:cBhvr>
                                        <p:cTn id="44" dur="2000" fill="hold"/>
                                        <p:tgtEl>
                                          <p:spTgt spid="30"/>
                                        </p:tgtEl>
                                        <p:attrNameLst>
                                          <p:attrName>ppt_x</p:attrName>
                                          <p:attrName>ppt_y</p:attrName>
                                        </p:attrNameLst>
                                      </p:cBhvr>
                                      <p:rCtr x="-6472" y="19882"/>
                                    </p:animMotion>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0" nodeType="clickEffect">
                                  <p:stCondLst>
                                    <p:cond delay="0"/>
                                  </p:stCondLst>
                                  <p:childTnLst>
                                    <p:animMotion origin="layout" path="M -3.63288E-6 -2.78257E-6 L -0.05935 0.35747 " pathEditMode="fixed" rAng="0" ptsTypes="AA">
                                      <p:cBhvr>
                                        <p:cTn id="56" dur="2000" fill="hold"/>
                                        <p:tgtEl>
                                          <p:spTgt spid="32"/>
                                        </p:tgtEl>
                                        <p:attrNameLst>
                                          <p:attrName>ppt_x</p:attrName>
                                          <p:attrName>ppt_y</p:attrName>
                                        </p:attrNameLst>
                                      </p:cBhvr>
                                      <p:rCtr x="-2974" y="17862"/>
                                    </p:animMotion>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p:bldP spid="23" grpId="0"/>
      <p:bldP spid="24" grpId="0"/>
      <p:bldP spid="25" grpId="0"/>
      <p:bldP spid="29" grpId="0" animBg="1"/>
      <p:bldP spid="29" grpId="1" animBg="1"/>
      <p:bldP spid="30" grpId="0" animBg="1"/>
      <p:bldP spid="30" grpId="1" animBg="1"/>
      <p:bldP spid="31" grpId="0" animBg="1"/>
      <p:bldP spid="31" grpId="1" animBg="1"/>
      <p:bldP spid="32" grpId="0" animBg="1"/>
      <p:bldP spid="3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9129246" y="1299311"/>
            <a:ext cx="2605554" cy="739618"/>
          </a:xfrm>
          <a:prstGeom prst="roundRect">
            <a:avLst>
              <a:gd name="adj" fmla="val 0"/>
            </a:avLst>
          </a:prstGeom>
          <a:solidFill>
            <a:schemeClr val="bg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43428" rIns="44821"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ts val="600"/>
              </a:spcAft>
            </a:pPr>
            <a:endParaRPr lang="en-US" sz="1961" dirty="0">
              <a:solidFill>
                <a:srgbClr val="FFFFFF"/>
              </a:solidFill>
              <a:ea typeface="Segoe UI" pitchFamily="34" charset="0"/>
              <a:cs typeface="Segoe UI" pitchFamily="34" charset="0"/>
            </a:endParaRPr>
          </a:p>
        </p:txBody>
      </p:sp>
      <p:sp>
        <p:nvSpPr>
          <p:cNvPr id="17" name="Rounded Rectangle 16"/>
          <p:cNvSpPr/>
          <p:nvPr/>
        </p:nvSpPr>
        <p:spPr bwMode="auto">
          <a:xfrm>
            <a:off x="3359912" y="1311186"/>
            <a:ext cx="2743200" cy="731520"/>
          </a:xfrm>
          <a:prstGeom prst="roundRect">
            <a:avLst>
              <a:gd name="adj" fmla="val 0"/>
            </a:avLst>
          </a:prstGeom>
          <a:solidFill>
            <a:schemeClr val="bg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43428" rIns="44821"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ts val="60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8" name="Rounded Rectangle 17"/>
          <p:cNvSpPr/>
          <p:nvPr/>
        </p:nvSpPr>
        <p:spPr bwMode="auto">
          <a:xfrm>
            <a:off x="429339" y="1311186"/>
            <a:ext cx="2743200" cy="731520"/>
          </a:xfrm>
          <a:prstGeom prst="roundRect">
            <a:avLst>
              <a:gd name="adj" fmla="val 0"/>
            </a:avLst>
          </a:prstGeom>
          <a:solidFill>
            <a:schemeClr val="bg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43428" rIns="44821"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ts val="600"/>
              </a:spcAft>
            </a:pPr>
            <a:endParaRPr lang="en-US" sz="1961" dirty="0">
              <a:solidFill>
                <a:srgbClr val="FFFFFF"/>
              </a:solidFill>
              <a:ea typeface="Segoe UI" pitchFamily="34" charset="0"/>
              <a:cs typeface="Segoe UI" pitchFamily="34" charset="0"/>
            </a:endParaRPr>
          </a:p>
        </p:txBody>
      </p:sp>
      <p:sp>
        <p:nvSpPr>
          <p:cNvPr id="16" name="Rounded Rectangle 15"/>
          <p:cNvSpPr/>
          <p:nvPr/>
        </p:nvSpPr>
        <p:spPr bwMode="auto">
          <a:xfrm>
            <a:off x="6252640" y="1311186"/>
            <a:ext cx="2743200" cy="731520"/>
          </a:xfrm>
          <a:prstGeom prst="roundRect">
            <a:avLst>
              <a:gd name="adj" fmla="val 0"/>
            </a:avLst>
          </a:prstGeom>
          <a:solidFill>
            <a:schemeClr val="bg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43428" rIns="44821"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ts val="60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28606" y="228608"/>
            <a:ext cx="11149013" cy="747897"/>
          </a:xfrm>
        </p:spPr>
        <p:txBody>
          <a:bodyPr/>
          <a:lstStyle/>
          <a:p>
            <a:r>
              <a:rPr lang="en-US" dirty="0"/>
              <a:t>SQL Server </a:t>
            </a:r>
            <a:r>
              <a:rPr lang="en-US" dirty="0" smtClean="0"/>
              <a:t>2014 </a:t>
            </a:r>
            <a:r>
              <a:rPr lang="en-US" dirty="0"/>
              <a:t>I</a:t>
            </a:r>
            <a:r>
              <a:rPr lang="en-US" dirty="0" smtClean="0"/>
              <a:t>nvestments</a:t>
            </a:r>
            <a:endParaRPr lang="en-US" dirty="0"/>
          </a:p>
        </p:txBody>
      </p:sp>
      <p:sp>
        <p:nvSpPr>
          <p:cNvPr id="3" name="Rounded Rectangle 2"/>
          <p:cNvSpPr/>
          <p:nvPr/>
        </p:nvSpPr>
        <p:spPr bwMode="auto">
          <a:xfrm>
            <a:off x="447361" y="2125267"/>
            <a:ext cx="2725178" cy="3970626"/>
          </a:xfrm>
          <a:prstGeom prst="roundRect">
            <a:avLst>
              <a:gd name="adj" fmla="val 0"/>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43428" rIns="44821" bIns="143428" numCol="1" spcCol="0" rtlCol="0" fromWordArt="0" anchor="ctr" anchorCtr="0" forceAA="0" compatLnSpc="1">
            <a:prstTxWarp prst="textNoShape">
              <a:avLst/>
            </a:prstTxWarp>
            <a:noAutofit/>
          </a:bodyPr>
          <a:lstStyle/>
          <a:p>
            <a:pPr defTabSz="914102" fontAlgn="base">
              <a:lnSpc>
                <a:spcPct val="90000"/>
              </a:lnSpc>
              <a:spcBef>
                <a:spcPct val="0"/>
              </a:spcBef>
              <a:spcAft>
                <a:spcPts val="600"/>
              </a:spcAft>
            </a:pPr>
            <a:endParaRPr lang="en-US" sz="1800" dirty="0">
              <a:solidFill>
                <a:srgbClr val="FFFFFF"/>
              </a:solidFill>
            </a:endParaRPr>
          </a:p>
        </p:txBody>
      </p:sp>
      <p:sp>
        <p:nvSpPr>
          <p:cNvPr id="5" name="Rounded Rectangle 4"/>
          <p:cNvSpPr/>
          <p:nvPr/>
        </p:nvSpPr>
        <p:spPr bwMode="auto">
          <a:xfrm>
            <a:off x="6252640" y="2122306"/>
            <a:ext cx="2743199" cy="3973695"/>
          </a:xfrm>
          <a:prstGeom prst="roundRect">
            <a:avLst>
              <a:gd name="adj" fmla="val 0"/>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43428" rIns="44821" bIns="143428" numCol="1" spcCol="0" rtlCol="0" fromWordArt="0" anchor="ctr" anchorCtr="0" forceAA="0" compatLnSpc="1">
            <a:prstTxWarp prst="textNoShape">
              <a:avLst/>
            </a:prstTxWarp>
            <a:noAutofit/>
          </a:bodyPr>
          <a:lstStyle/>
          <a:p>
            <a:pPr defTabSz="914102" fontAlgn="base">
              <a:lnSpc>
                <a:spcPct val="90000"/>
              </a:lnSpc>
              <a:spcBef>
                <a:spcPct val="0"/>
              </a:spcBef>
              <a:spcAft>
                <a:spcPts val="60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ounded Rectangle 25"/>
          <p:cNvSpPr/>
          <p:nvPr>
            <p:custDataLst>
              <p:tags r:id="rId1"/>
            </p:custDataLst>
          </p:nvPr>
        </p:nvSpPr>
        <p:spPr bwMode="auto">
          <a:xfrm>
            <a:off x="3359912" y="2122300"/>
            <a:ext cx="2743200" cy="3973700"/>
          </a:xfrm>
          <a:prstGeom prst="roundRect">
            <a:avLst>
              <a:gd name="adj" fmla="val 0"/>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43428" rIns="44821" bIns="143428" numCol="1" spcCol="0" rtlCol="0" fromWordArt="0" anchor="ctr" anchorCtr="0" forceAA="0" compatLnSpc="1">
            <a:prstTxWarp prst="textNoShape">
              <a:avLst/>
            </a:prstTxWarp>
            <a:noAutofit/>
          </a:bodyPr>
          <a:lstStyle/>
          <a:p>
            <a:pPr defTabSz="914102" fontAlgn="base">
              <a:lnSpc>
                <a:spcPct val="90000"/>
              </a:lnSpc>
              <a:spcBef>
                <a:spcPct val="0"/>
              </a:spcBef>
              <a:spcAft>
                <a:spcPts val="60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a:xfrm>
            <a:off x="441915" y="1353781"/>
            <a:ext cx="2743200" cy="646331"/>
          </a:xfrm>
          <a:prstGeom prst="rect">
            <a:avLst/>
          </a:prstGeom>
        </p:spPr>
        <p:txBody>
          <a:bodyPr wrap="square" anchor="ctr">
            <a:spAutoFit/>
          </a:bodyPr>
          <a:lstStyle/>
          <a:p>
            <a:pPr algn="ctr" defTabSz="914102" fontAlgn="base">
              <a:lnSpc>
                <a:spcPct val="90000"/>
              </a:lnSpc>
              <a:spcBef>
                <a:spcPct val="0"/>
              </a:spcBef>
              <a:spcAft>
                <a:spcPts val="600"/>
              </a:spcAft>
            </a:pPr>
            <a:r>
              <a:rPr lang="en-US" sz="2000" dirty="0">
                <a:solidFill>
                  <a:schemeClr val="bg1">
                    <a:lumMod val="10000"/>
                  </a:schemeClr>
                </a:solidFill>
                <a:latin typeface="Segoe UI Light"/>
                <a:ea typeface="Segoe UI" pitchFamily="34" charset="0"/>
                <a:cs typeface="Segoe UI" pitchFamily="34" charset="0"/>
              </a:rPr>
              <a:t>In-Memory Technologies</a:t>
            </a:r>
          </a:p>
        </p:txBody>
      </p:sp>
      <p:sp>
        <p:nvSpPr>
          <p:cNvPr id="9" name="Rectangle 8"/>
          <p:cNvSpPr/>
          <p:nvPr/>
        </p:nvSpPr>
        <p:spPr>
          <a:xfrm>
            <a:off x="3328379" y="1315309"/>
            <a:ext cx="2743200" cy="723275"/>
          </a:xfrm>
          <a:prstGeom prst="rect">
            <a:avLst/>
          </a:prstGeom>
        </p:spPr>
        <p:txBody>
          <a:bodyPr wrap="square" anchor="ctr">
            <a:spAutoFit/>
          </a:bodyPr>
          <a:lstStyle/>
          <a:p>
            <a:pPr algn="ctr" defTabSz="914102" fontAlgn="base">
              <a:lnSpc>
                <a:spcPct val="90000"/>
              </a:lnSpc>
              <a:spcBef>
                <a:spcPct val="0"/>
              </a:spcBef>
              <a:spcAft>
                <a:spcPts val="600"/>
              </a:spcAft>
            </a:pPr>
            <a:r>
              <a:rPr lang="en-US" sz="2000" dirty="0">
                <a:solidFill>
                  <a:srgbClr val="FFFFFF"/>
                </a:solidFill>
                <a:latin typeface="Segoe UI Light"/>
                <a:ea typeface="Segoe UI" pitchFamily="34" charset="0"/>
                <a:cs typeface="Segoe UI" pitchFamily="34" charset="0"/>
              </a:rPr>
              <a:t>Enhanced </a:t>
            </a:r>
          </a:p>
          <a:p>
            <a:pPr algn="ctr" defTabSz="914102" fontAlgn="base">
              <a:lnSpc>
                <a:spcPct val="90000"/>
              </a:lnSpc>
              <a:spcBef>
                <a:spcPct val="0"/>
              </a:spcBef>
              <a:spcAft>
                <a:spcPts val="600"/>
              </a:spcAft>
            </a:pPr>
            <a:r>
              <a:rPr lang="en-US" sz="2000" dirty="0">
                <a:solidFill>
                  <a:srgbClr val="FFFFFF"/>
                </a:solidFill>
                <a:latin typeface="Segoe UI Light"/>
                <a:ea typeface="Segoe UI" pitchFamily="34" charset="0"/>
                <a:cs typeface="Segoe UI" pitchFamily="34" charset="0"/>
              </a:rPr>
              <a:t>High Availability </a:t>
            </a:r>
          </a:p>
        </p:txBody>
      </p:sp>
      <p:sp>
        <p:nvSpPr>
          <p:cNvPr id="10" name="Rectangle 9"/>
          <p:cNvSpPr/>
          <p:nvPr/>
        </p:nvSpPr>
        <p:spPr>
          <a:xfrm>
            <a:off x="6252638" y="1315309"/>
            <a:ext cx="2743200" cy="723275"/>
          </a:xfrm>
          <a:prstGeom prst="rect">
            <a:avLst/>
          </a:prstGeom>
        </p:spPr>
        <p:txBody>
          <a:bodyPr wrap="square" anchor="ctr">
            <a:spAutoFit/>
          </a:bodyPr>
          <a:lstStyle/>
          <a:p>
            <a:pPr algn="ctr" defTabSz="914102" fontAlgn="base">
              <a:lnSpc>
                <a:spcPct val="90000"/>
              </a:lnSpc>
              <a:spcBef>
                <a:spcPct val="0"/>
              </a:spcBef>
              <a:spcAft>
                <a:spcPts val="600"/>
              </a:spcAft>
            </a:pPr>
            <a:r>
              <a:rPr lang="en-US" sz="2000" dirty="0">
                <a:solidFill>
                  <a:srgbClr val="FFFFFF"/>
                </a:solidFill>
                <a:latin typeface="Segoe UI Light"/>
                <a:ea typeface="Segoe UI" pitchFamily="34" charset="0"/>
                <a:cs typeface="Segoe UI" pitchFamily="34" charset="0"/>
              </a:rPr>
              <a:t>New Hybrid </a:t>
            </a:r>
          </a:p>
          <a:p>
            <a:pPr algn="ctr" defTabSz="914102" fontAlgn="base">
              <a:lnSpc>
                <a:spcPct val="90000"/>
              </a:lnSpc>
              <a:spcBef>
                <a:spcPct val="0"/>
              </a:spcBef>
              <a:spcAft>
                <a:spcPts val="600"/>
              </a:spcAft>
            </a:pPr>
            <a:r>
              <a:rPr lang="en-US" sz="2000" dirty="0">
                <a:solidFill>
                  <a:srgbClr val="FFFFFF"/>
                </a:solidFill>
                <a:latin typeface="Segoe UI Light"/>
                <a:ea typeface="Segoe UI" pitchFamily="34" charset="0"/>
                <a:cs typeface="Segoe UI" pitchFamily="34" charset="0"/>
              </a:rPr>
              <a:t>Scenarios</a:t>
            </a:r>
          </a:p>
        </p:txBody>
      </p:sp>
      <p:sp>
        <p:nvSpPr>
          <p:cNvPr id="7" name="Rectangle 6"/>
          <p:cNvSpPr/>
          <p:nvPr/>
        </p:nvSpPr>
        <p:spPr>
          <a:xfrm>
            <a:off x="423611" y="2209245"/>
            <a:ext cx="2739275" cy="3865674"/>
          </a:xfrm>
          <a:prstGeom prst="rect">
            <a:avLst/>
          </a:prstGeom>
        </p:spPr>
        <p:txBody>
          <a:bodyPr wrap="square">
            <a:spAutoFit/>
          </a:bodyPr>
          <a:lstStyle/>
          <a:p>
            <a:pPr defTabSz="914102" fontAlgn="base">
              <a:lnSpc>
                <a:spcPct val="90000"/>
              </a:lnSpc>
              <a:spcBef>
                <a:spcPct val="0"/>
              </a:spcBef>
              <a:spcAft>
                <a:spcPts val="600"/>
              </a:spcAft>
            </a:pPr>
            <a:r>
              <a:rPr lang="en-US" sz="2000" b="1" dirty="0">
                <a:solidFill>
                  <a:srgbClr val="FFFFFF"/>
                </a:solidFill>
              </a:rPr>
              <a:t>In-Memory OLTP</a:t>
            </a:r>
          </a:p>
          <a:p>
            <a:pPr marL="285750" indent="-285750" defTabSz="914102" fontAlgn="base">
              <a:lnSpc>
                <a:spcPct val="90000"/>
              </a:lnSpc>
              <a:spcBef>
                <a:spcPct val="0"/>
              </a:spcBef>
              <a:spcAft>
                <a:spcPts val="600"/>
              </a:spcAft>
              <a:buFont typeface="Arial" pitchFamily="34" charset="0"/>
              <a:buChar char="•"/>
            </a:pPr>
            <a:r>
              <a:rPr lang="en-US" sz="1400" dirty="0" smtClean="0">
                <a:solidFill>
                  <a:srgbClr val="FFFFFF"/>
                </a:solidFill>
                <a:ea typeface="Segoe UI" pitchFamily="34" charset="0"/>
                <a:cs typeface="Segoe UI" pitchFamily="34" charset="0"/>
              </a:rPr>
              <a:t>5-25X </a:t>
            </a:r>
            <a:r>
              <a:rPr lang="en-US" sz="1400" dirty="0">
                <a:solidFill>
                  <a:srgbClr val="FFFFFF"/>
                </a:solidFill>
                <a:ea typeface="Segoe UI" pitchFamily="34" charset="0"/>
                <a:cs typeface="Segoe UI" pitchFamily="34" charset="0"/>
              </a:rPr>
              <a:t>performance gain for OLTP integrated into SQL Server</a:t>
            </a:r>
          </a:p>
          <a:p>
            <a:pPr marL="285750" indent="-285750" defTabSz="914102" fontAlgn="base">
              <a:lnSpc>
                <a:spcPct val="90000"/>
              </a:lnSpc>
              <a:spcBef>
                <a:spcPct val="0"/>
              </a:spcBef>
              <a:spcAft>
                <a:spcPts val="600"/>
              </a:spcAft>
              <a:buFont typeface="Arial" pitchFamily="34" charset="0"/>
              <a:buChar char="•"/>
            </a:pPr>
            <a:endParaRPr lang="en-US" sz="800" dirty="0">
              <a:solidFill>
                <a:srgbClr val="FFFFFF"/>
              </a:solidFill>
              <a:ea typeface="Segoe UI" pitchFamily="34" charset="0"/>
              <a:cs typeface="Segoe UI" pitchFamily="34" charset="0"/>
            </a:endParaRPr>
          </a:p>
          <a:p>
            <a:pPr defTabSz="914102" fontAlgn="base">
              <a:lnSpc>
                <a:spcPct val="90000"/>
              </a:lnSpc>
              <a:spcBef>
                <a:spcPct val="0"/>
              </a:spcBef>
              <a:spcAft>
                <a:spcPts val="600"/>
              </a:spcAft>
            </a:pPr>
            <a:r>
              <a:rPr lang="en-US" sz="2000" b="1" dirty="0">
                <a:solidFill>
                  <a:srgbClr val="FFFFFF"/>
                </a:solidFill>
              </a:rPr>
              <a:t>In-Memory DW</a:t>
            </a:r>
          </a:p>
          <a:p>
            <a:pPr marL="285750" indent="-285750" defTabSz="914102" fontAlgn="base">
              <a:lnSpc>
                <a:spcPct val="90000"/>
              </a:lnSpc>
              <a:spcBef>
                <a:spcPct val="0"/>
              </a:spcBef>
              <a:spcAft>
                <a:spcPts val="600"/>
              </a:spcAft>
              <a:buFont typeface="Arial" pitchFamily="34" charset="0"/>
              <a:buChar char="•"/>
            </a:pPr>
            <a:r>
              <a:rPr lang="en-US" sz="1400" dirty="0">
                <a:solidFill>
                  <a:srgbClr val="FFFFFF"/>
                </a:solidFill>
                <a:ea typeface="Segoe UI" pitchFamily="34" charset="0"/>
                <a:cs typeface="Segoe UI" pitchFamily="34" charset="0"/>
              </a:rPr>
              <a:t>5-25X performance gain and high data compression </a:t>
            </a:r>
          </a:p>
          <a:p>
            <a:pPr marL="285750" indent="-285750" defTabSz="914102" fontAlgn="base">
              <a:lnSpc>
                <a:spcPct val="90000"/>
              </a:lnSpc>
              <a:spcBef>
                <a:spcPct val="0"/>
              </a:spcBef>
              <a:spcAft>
                <a:spcPts val="600"/>
              </a:spcAft>
              <a:buFont typeface="Arial" pitchFamily="34" charset="0"/>
              <a:buChar char="•"/>
            </a:pPr>
            <a:r>
              <a:rPr lang="en-US" sz="1400" dirty="0">
                <a:solidFill>
                  <a:srgbClr val="FFFFFF"/>
                </a:solidFill>
                <a:ea typeface="Segoe UI" pitchFamily="34" charset="0"/>
                <a:cs typeface="Segoe UI" pitchFamily="34" charset="0"/>
              </a:rPr>
              <a:t>Updatable and clustered</a:t>
            </a:r>
          </a:p>
          <a:p>
            <a:pPr marL="285750" indent="-285750" defTabSz="914102" fontAlgn="base">
              <a:lnSpc>
                <a:spcPct val="90000"/>
              </a:lnSpc>
              <a:spcBef>
                <a:spcPct val="0"/>
              </a:spcBef>
              <a:spcAft>
                <a:spcPts val="600"/>
              </a:spcAft>
              <a:buFont typeface="Arial" pitchFamily="34" charset="0"/>
              <a:buChar char="•"/>
            </a:pPr>
            <a:endParaRPr lang="en-US" sz="1400" dirty="0">
              <a:solidFill>
                <a:srgbClr val="FFFFFF"/>
              </a:solidFill>
              <a:ea typeface="Segoe UI" pitchFamily="34" charset="0"/>
              <a:cs typeface="Segoe UI" pitchFamily="34" charset="0"/>
            </a:endParaRPr>
          </a:p>
          <a:p>
            <a:pPr defTabSz="914102" fontAlgn="base">
              <a:lnSpc>
                <a:spcPct val="90000"/>
              </a:lnSpc>
              <a:spcBef>
                <a:spcPct val="0"/>
              </a:spcBef>
              <a:spcAft>
                <a:spcPts val="600"/>
              </a:spcAft>
            </a:pPr>
            <a:r>
              <a:rPr lang="en-US" sz="2000" b="1" dirty="0">
                <a:ea typeface="Segoe UI" pitchFamily="34" charset="0"/>
                <a:cs typeface="Segoe UI" pitchFamily="34" charset="0"/>
              </a:rPr>
              <a:t>SSD </a:t>
            </a:r>
            <a:r>
              <a:rPr lang="en-US" sz="2000" b="1" dirty="0" smtClean="0">
                <a:ea typeface="Segoe UI" pitchFamily="34" charset="0"/>
                <a:cs typeface="Segoe UI" pitchFamily="34" charset="0"/>
              </a:rPr>
              <a:t>Buffer Pool </a:t>
            </a:r>
            <a:r>
              <a:rPr lang="en-US" sz="2000" b="1" dirty="0">
                <a:ea typeface="Segoe UI" pitchFamily="34" charset="0"/>
                <a:cs typeface="Segoe UI" pitchFamily="34" charset="0"/>
              </a:rPr>
              <a:t>Extension</a:t>
            </a:r>
          </a:p>
          <a:p>
            <a:pPr marL="342900" indent="-342900" defTabSz="914102" fontAlgn="base">
              <a:lnSpc>
                <a:spcPct val="90000"/>
              </a:lnSpc>
              <a:spcBef>
                <a:spcPct val="0"/>
              </a:spcBef>
              <a:spcAft>
                <a:spcPts val="600"/>
              </a:spcAft>
              <a:buFont typeface="Arial" panose="020B0604020202020204" pitchFamily="34" charset="0"/>
              <a:buChar char="•"/>
            </a:pPr>
            <a:r>
              <a:rPr lang="en-US" sz="1400" dirty="0">
                <a:solidFill>
                  <a:srgbClr val="FFFFFF"/>
                </a:solidFill>
                <a:ea typeface="Segoe UI" pitchFamily="34" charset="0"/>
                <a:cs typeface="Segoe UI" pitchFamily="34" charset="0"/>
              </a:rPr>
              <a:t>4-10X of RAM and up to 3X performance gain transparently for apps</a:t>
            </a:r>
          </a:p>
        </p:txBody>
      </p:sp>
      <p:sp>
        <p:nvSpPr>
          <p:cNvPr id="24" name="Rectangle 23"/>
          <p:cNvSpPr/>
          <p:nvPr/>
        </p:nvSpPr>
        <p:spPr>
          <a:xfrm>
            <a:off x="3336162" y="2209246"/>
            <a:ext cx="2743200" cy="2602251"/>
          </a:xfrm>
          <a:prstGeom prst="rect">
            <a:avLst/>
          </a:prstGeom>
        </p:spPr>
        <p:txBody>
          <a:bodyPr wrap="square">
            <a:spAutoFit/>
          </a:bodyPr>
          <a:lstStyle/>
          <a:p>
            <a:pPr defTabSz="914102" fontAlgn="base">
              <a:lnSpc>
                <a:spcPct val="90000"/>
              </a:lnSpc>
              <a:spcBef>
                <a:spcPct val="0"/>
              </a:spcBef>
              <a:spcAft>
                <a:spcPts val="600"/>
              </a:spcAft>
            </a:pPr>
            <a:r>
              <a:rPr lang="en-US" sz="2000" b="1" dirty="0">
                <a:solidFill>
                  <a:srgbClr val="FFFFFF"/>
                </a:solidFill>
              </a:rPr>
              <a:t>Always On Enhancements </a:t>
            </a:r>
          </a:p>
          <a:p>
            <a:pPr marL="285750" indent="-285750" defTabSz="914102" fontAlgn="base">
              <a:lnSpc>
                <a:spcPct val="90000"/>
              </a:lnSpc>
              <a:spcBef>
                <a:spcPct val="0"/>
              </a:spcBef>
              <a:spcAft>
                <a:spcPts val="600"/>
              </a:spcAft>
              <a:buFont typeface="Arial" pitchFamily="34" charset="0"/>
              <a:buChar char="•"/>
            </a:pPr>
            <a:r>
              <a:rPr lang="en-US" sz="1400" dirty="0">
                <a:solidFill>
                  <a:srgbClr val="FFFFFF"/>
                </a:solidFill>
              </a:rPr>
              <a:t>Increased availability and improved manageability of active secondaries</a:t>
            </a:r>
          </a:p>
          <a:p>
            <a:pPr defTabSz="914102" fontAlgn="base">
              <a:lnSpc>
                <a:spcPct val="90000"/>
              </a:lnSpc>
              <a:spcBef>
                <a:spcPct val="0"/>
              </a:spcBef>
              <a:spcAft>
                <a:spcPts val="600"/>
              </a:spcAft>
            </a:pPr>
            <a:endParaRPr lang="en-US" sz="900" u="sng" dirty="0">
              <a:solidFill>
                <a:srgbClr val="FFFFFF"/>
              </a:solidFill>
              <a:ea typeface="Segoe UI" pitchFamily="34" charset="0"/>
              <a:cs typeface="Segoe UI" pitchFamily="34" charset="0"/>
            </a:endParaRPr>
          </a:p>
          <a:p>
            <a:pPr defTabSz="914102" fontAlgn="base">
              <a:lnSpc>
                <a:spcPct val="90000"/>
              </a:lnSpc>
              <a:spcBef>
                <a:spcPct val="0"/>
              </a:spcBef>
              <a:spcAft>
                <a:spcPts val="600"/>
              </a:spcAft>
            </a:pPr>
            <a:r>
              <a:rPr lang="en-US" sz="2000" b="1" dirty="0">
                <a:solidFill>
                  <a:srgbClr val="FFFFFF"/>
                </a:solidFill>
                <a:ea typeface="Segoe UI" pitchFamily="34" charset="0"/>
                <a:cs typeface="Segoe UI" pitchFamily="34" charset="0"/>
              </a:rPr>
              <a:t>Online Database Operations</a:t>
            </a:r>
          </a:p>
          <a:p>
            <a:pPr marL="285750" indent="-285750" defTabSz="914102" fontAlgn="base">
              <a:lnSpc>
                <a:spcPct val="90000"/>
              </a:lnSpc>
              <a:spcBef>
                <a:spcPct val="0"/>
              </a:spcBef>
              <a:spcAft>
                <a:spcPts val="600"/>
              </a:spcAft>
              <a:buFont typeface="Arial" pitchFamily="34" charset="0"/>
              <a:buChar char="•"/>
            </a:pPr>
            <a:r>
              <a:rPr lang="en-US" sz="1400" dirty="0">
                <a:solidFill>
                  <a:srgbClr val="FFFFFF"/>
                </a:solidFill>
                <a:ea typeface="Segoe UI" pitchFamily="34" charset="0"/>
                <a:cs typeface="Segoe UI" pitchFamily="34" charset="0"/>
              </a:rPr>
              <a:t>Increased availability for index/partition maintenance</a:t>
            </a:r>
          </a:p>
        </p:txBody>
      </p:sp>
      <p:sp>
        <p:nvSpPr>
          <p:cNvPr id="25" name="Rectangle 24"/>
          <p:cNvSpPr/>
          <p:nvPr/>
        </p:nvSpPr>
        <p:spPr>
          <a:xfrm>
            <a:off x="6217014" y="2209245"/>
            <a:ext cx="2774586" cy="3768724"/>
          </a:xfrm>
          <a:prstGeom prst="rect">
            <a:avLst/>
          </a:prstGeom>
        </p:spPr>
        <p:txBody>
          <a:bodyPr wrap="square">
            <a:spAutoFit/>
          </a:bodyPr>
          <a:lstStyle/>
          <a:p>
            <a:pPr defTabSz="914102" fontAlgn="base">
              <a:lnSpc>
                <a:spcPct val="90000"/>
              </a:lnSpc>
              <a:spcBef>
                <a:spcPct val="0"/>
              </a:spcBef>
              <a:spcAft>
                <a:spcPts val="600"/>
              </a:spcAft>
            </a:pPr>
            <a:r>
              <a:rPr lang="en-US" sz="2000" b="1" dirty="0">
                <a:solidFill>
                  <a:srgbClr val="FFFFFF"/>
                </a:solidFill>
              </a:rPr>
              <a:t>Backup to Azure</a:t>
            </a:r>
          </a:p>
          <a:p>
            <a:pPr marL="285750" indent="-285750" defTabSz="914102" fontAlgn="base">
              <a:lnSpc>
                <a:spcPct val="90000"/>
              </a:lnSpc>
              <a:spcBef>
                <a:spcPct val="0"/>
              </a:spcBef>
              <a:spcAft>
                <a:spcPts val="600"/>
              </a:spcAft>
              <a:buFont typeface="Arial" pitchFamily="34" charset="0"/>
              <a:buChar char="•"/>
            </a:pPr>
            <a:r>
              <a:rPr lang="en-US" sz="1400" dirty="0">
                <a:solidFill>
                  <a:srgbClr val="FFFFFF"/>
                </a:solidFill>
              </a:rPr>
              <a:t>Easy to implement and cost effective Disaster Recovery solution to Azure Storage</a:t>
            </a:r>
            <a:endParaRPr lang="en-US" sz="900" dirty="0">
              <a:solidFill>
                <a:srgbClr val="FFFFFF"/>
              </a:solidFill>
            </a:endParaRPr>
          </a:p>
          <a:p>
            <a:pPr defTabSz="914102" fontAlgn="base">
              <a:lnSpc>
                <a:spcPct val="90000"/>
              </a:lnSpc>
              <a:spcBef>
                <a:spcPct val="0"/>
              </a:spcBef>
              <a:spcAft>
                <a:spcPts val="600"/>
              </a:spcAft>
            </a:pPr>
            <a:endParaRPr lang="en-US" sz="900" dirty="0">
              <a:solidFill>
                <a:srgbClr val="FFFFFF"/>
              </a:solidFill>
            </a:endParaRPr>
          </a:p>
          <a:p>
            <a:pPr defTabSz="914102" fontAlgn="base">
              <a:lnSpc>
                <a:spcPct val="90000"/>
              </a:lnSpc>
              <a:spcBef>
                <a:spcPct val="0"/>
              </a:spcBef>
              <a:spcAft>
                <a:spcPts val="600"/>
              </a:spcAft>
            </a:pPr>
            <a:r>
              <a:rPr lang="en-US" sz="2000" b="1" dirty="0">
                <a:solidFill>
                  <a:srgbClr val="FFFFFF"/>
                </a:solidFill>
                <a:ea typeface="Segoe UI" pitchFamily="34" charset="0"/>
                <a:cs typeface="Segoe UI" pitchFamily="34" charset="0"/>
              </a:rPr>
              <a:t>HA to Azure VM</a:t>
            </a:r>
          </a:p>
          <a:p>
            <a:pPr marL="285750" indent="-285750" defTabSz="914102" fontAlgn="base">
              <a:lnSpc>
                <a:spcPct val="90000"/>
              </a:lnSpc>
              <a:spcBef>
                <a:spcPct val="0"/>
              </a:spcBef>
              <a:spcAft>
                <a:spcPts val="600"/>
              </a:spcAft>
              <a:buFont typeface="Arial" pitchFamily="34" charset="0"/>
              <a:buChar char="•"/>
            </a:pPr>
            <a:r>
              <a:rPr lang="en-US" sz="1400" dirty="0">
                <a:solidFill>
                  <a:srgbClr val="FFFFFF"/>
                </a:solidFill>
                <a:ea typeface="Segoe UI" pitchFamily="34" charset="0"/>
                <a:cs typeface="Segoe UI" pitchFamily="34" charset="0"/>
              </a:rPr>
              <a:t>Easy to implement and cost effective high availability solution with Windows Azure VM</a:t>
            </a:r>
          </a:p>
          <a:p>
            <a:pPr marL="285750" indent="-285750" defTabSz="914102" fontAlgn="base">
              <a:lnSpc>
                <a:spcPct val="90000"/>
              </a:lnSpc>
              <a:spcBef>
                <a:spcPct val="0"/>
              </a:spcBef>
              <a:spcAft>
                <a:spcPts val="600"/>
              </a:spcAft>
              <a:buFont typeface="Arial" pitchFamily="34" charset="0"/>
              <a:buChar char="•"/>
            </a:pPr>
            <a:endParaRPr lang="en-US" sz="1400" dirty="0">
              <a:solidFill>
                <a:srgbClr val="FFFFFF"/>
              </a:solidFill>
              <a:ea typeface="Segoe UI" pitchFamily="34" charset="0"/>
              <a:cs typeface="Segoe UI" pitchFamily="34" charset="0"/>
            </a:endParaRPr>
          </a:p>
          <a:p>
            <a:pPr defTabSz="914102" fontAlgn="base">
              <a:lnSpc>
                <a:spcPct val="90000"/>
              </a:lnSpc>
              <a:spcBef>
                <a:spcPct val="0"/>
              </a:spcBef>
              <a:spcAft>
                <a:spcPts val="600"/>
              </a:spcAft>
            </a:pPr>
            <a:r>
              <a:rPr lang="en-US" sz="2000" b="1" dirty="0">
                <a:solidFill>
                  <a:srgbClr val="FFFFFF"/>
                </a:solidFill>
                <a:ea typeface="Segoe UI" pitchFamily="34" charset="0"/>
                <a:cs typeface="Segoe UI" pitchFamily="34" charset="0"/>
              </a:rPr>
              <a:t>Deploy to Azure</a:t>
            </a:r>
          </a:p>
          <a:p>
            <a:pPr marL="171450" indent="-171450" defTabSz="914102" fontAlgn="base">
              <a:lnSpc>
                <a:spcPct val="90000"/>
              </a:lnSpc>
              <a:spcBef>
                <a:spcPct val="0"/>
              </a:spcBef>
              <a:spcAft>
                <a:spcPts val="600"/>
              </a:spcAft>
              <a:buFont typeface="Arial" panose="020B0604020202020204" pitchFamily="34" charset="0"/>
              <a:buChar char="•"/>
            </a:pPr>
            <a:r>
              <a:rPr lang="en-US" sz="1400" dirty="0">
                <a:solidFill>
                  <a:srgbClr val="FFFFFF"/>
                </a:solidFill>
                <a:ea typeface="Segoe UI" pitchFamily="34" charset="0"/>
                <a:cs typeface="Segoe UI" pitchFamily="34" charset="0"/>
              </a:rPr>
              <a:t>Deployment wizard to migrate database</a:t>
            </a:r>
          </a:p>
          <a:p>
            <a:pPr defTabSz="914102" fontAlgn="base">
              <a:lnSpc>
                <a:spcPct val="90000"/>
              </a:lnSpc>
              <a:spcBef>
                <a:spcPct val="0"/>
              </a:spcBef>
              <a:spcAft>
                <a:spcPts val="600"/>
              </a:spcAft>
            </a:pPr>
            <a:endParaRPr lang="en-US" sz="1200" dirty="0">
              <a:solidFill>
                <a:srgbClr val="FFFFFF"/>
              </a:solidFill>
              <a:ea typeface="Segoe UI" pitchFamily="34" charset="0"/>
              <a:cs typeface="Segoe UI" pitchFamily="34" charset="0"/>
            </a:endParaRPr>
          </a:p>
        </p:txBody>
      </p:sp>
      <p:sp>
        <p:nvSpPr>
          <p:cNvPr id="19" name="Slide Number Placeholder 2"/>
          <p:cNvSpPr txBox="1">
            <a:spLocks/>
          </p:cNvSpPr>
          <p:nvPr>
            <p:custDataLst>
              <p:tags r:id="rId2"/>
            </p:custDataLst>
          </p:nvPr>
        </p:nvSpPr>
        <p:spPr>
          <a:xfrm>
            <a:off x="11167852" y="6501450"/>
            <a:ext cx="357790" cy="261610"/>
          </a:xfrm>
          <a:prstGeom prst="rect">
            <a:avLst/>
          </a:prstGeom>
        </p:spPr>
        <p:txBody>
          <a:bodyPr wrap="non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fld id="{9A881832-B993-44E5-ABA9-04FBEBD4FD5D}" type="slidenum">
              <a:rPr lang="en-IN" sz="1100">
                <a:ln>
                  <a:solidFill>
                    <a:srgbClr val="FFFFFF">
                      <a:alpha val="0"/>
                    </a:srgbClr>
                  </a:solidFill>
                </a:ln>
                <a:solidFill>
                  <a:srgbClr val="FFFFFF"/>
                </a:solidFill>
                <a:ea typeface="Segoe UI" pitchFamily="34" charset="0"/>
                <a:cs typeface="Segoe UI" pitchFamily="34" charset="0"/>
              </a:rPr>
              <a:pPr algn="ctr"/>
              <a:t>2</a:t>
            </a:fld>
            <a:endParaRPr lang="en-IN" sz="1100" dirty="0">
              <a:ln>
                <a:solidFill>
                  <a:srgbClr val="FFFFFF">
                    <a:alpha val="0"/>
                  </a:srgbClr>
                </a:solidFill>
              </a:ln>
              <a:solidFill>
                <a:srgbClr val="FFFFFF"/>
              </a:solidFill>
              <a:ea typeface="Segoe UI" pitchFamily="34" charset="0"/>
              <a:cs typeface="Segoe UI" pitchFamily="34" charset="0"/>
            </a:endParaRPr>
          </a:p>
        </p:txBody>
      </p:sp>
      <p:sp>
        <p:nvSpPr>
          <p:cNvPr id="23" name="Rounded Rectangle 22"/>
          <p:cNvSpPr/>
          <p:nvPr/>
        </p:nvSpPr>
        <p:spPr bwMode="auto">
          <a:xfrm>
            <a:off x="9129246" y="2121509"/>
            <a:ext cx="2605555" cy="3974384"/>
          </a:xfrm>
          <a:prstGeom prst="roundRect">
            <a:avLst>
              <a:gd name="adj" fmla="val 0"/>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43428" rIns="44821" bIns="143428" numCol="1" spcCol="0" rtlCol="0" fromWordArt="0" anchor="ctr" anchorCtr="0" forceAA="0" compatLnSpc="1">
            <a:prstTxWarp prst="textNoShape">
              <a:avLst/>
            </a:prstTxWarp>
            <a:noAutofit/>
          </a:bodyPr>
          <a:lstStyle/>
          <a:p>
            <a:pPr defTabSz="914102" fontAlgn="base">
              <a:lnSpc>
                <a:spcPct val="90000"/>
              </a:lnSpc>
              <a:spcBef>
                <a:spcPct val="0"/>
              </a:spcBef>
              <a:spcAft>
                <a:spcPts val="60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a:xfrm>
            <a:off x="9129246" y="2217344"/>
            <a:ext cx="2548373" cy="3780009"/>
          </a:xfrm>
          <a:prstGeom prst="rect">
            <a:avLst/>
          </a:prstGeom>
        </p:spPr>
        <p:txBody>
          <a:bodyPr wrap="square">
            <a:spAutoFit/>
          </a:bodyPr>
          <a:lstStyle/>
          <a:p>
            <a:pPr defTabSz="685548" fontAlgn="base">
              <a:lnSpc>
                <a:spcPct val="90000"/>
              </a:lnSpc>
              <a:spcBef>
                <a:spcPct val="0"/>
              </a:spcBef>
              <a:spcAft>
                <a:spcPts val="450"/>
              </a:spcAft>
            </a:pPr>
            <a:r>
              <a:rPr lang="en-US" sz="2000" b="1" dirty="0">
                <a:solidFill>
                  <a:srgbClr val="FFFFFF"/>
                </a:solidFill>
              </a:rPr>
              <a:t>Better together with Windows Server</a:t>
            </a:r>
          </a:p>
          <a:p>
            <a:pPr marL="214304" indent="-214304" defTabSz="685548" fontAlgn="base">
              <a:lnSpc>
                <a:spcPct val="90000"/>
              </a:lnSpc>
              <a:spcBef>
                <a:spcPct val="0"/>
              </a:spcBef>
              <a:spcAft>
                <a:spcPts val="450"/>
              </a:spcAft>
              <a:buFont typeface="Arial" panose="020B0604020202020204" pitchFamily="34" charset="0"/>
              <a:buChar char="•"/>
            </a:pPr>
            <a:r>
              <a:rPr lang="en-US" sz="1400" dirty="0">
                <a:solidFill>
                  <a:srgbClr val="FFFFFF"/>
                </a:solidFill>
              </a:rPr>
              <a:t>WS2012 </a:t>
            </a:r>
            <a:r>
              <a:rPr lang="en-US" sz="1400" dirty="0" err="1">
                <a:solidFill>
                  <a:srgbClr val="FFFFFF"/>
                </a:solidFill>
              </a:rPr>
              <a:t>ReFS</a:t>
            </a:r>
            <a:r>
              <a:rPr lang="en-US" sz="1400" dirty="0">
                <a:solidFill>
                  <a:srgbClr val="FFFFFF"/>
                </a:solidFill>
              </a:rPr>
              <a:t> support</a:t>
            </a:r>
          </a:p>
          <a:p>
            <a:pPr marL="214304" indent="-214304" defTabSz="685548" fontAlgn="base">
              <a:lnSpc>
                <a:spcPct val="90000"/>
              </a:lnSpc>
              <a:spcBef>
                <a:spcPct val="0"/>
              </a:spcBef>
              <a:spcAft>
                <a:spcPts val="450"/>
              </a:spcAft>
              <a:buFont typeface="Arial" panose="020B0604020202020204" pitchFamily="34" charset="0"/>
              <a:buChar char="•"/>
            </a:pPr>
            <a:r>
              <a:rPr lang="en-US" sz="1400" dirty="0">
                <a:solidFill>
                  <a:srgbClr val="FFFFFF"/>
                </a:solidFill>
              </a:rPr>
              <a:t>Online resizing </a:t>
            </a:r>
            <a:r>
              <a:rPr lang="en-US" sz="1400" dirty="0" err="1">
                <a:solidFill>
                  <a:srgbClr val="FFFFFF"/>
                </a:solidFill>
              </a:rPr>
              <a:t>VHDx</a:t>
            </a:r>
            <a:endParaRPr lang="en-US" sz="1400" dirty="0">
              <a:solidFill>
                <a:srgbClr val="FFFFFF"/>
              </a:solidFill>
            </a:endParaRPr>
          </a:p>
          <a:p>
            <a:pPr marL="214304" indent="-214304" defTabSz="685548" fontAlgn="base">
              <a:lnSpc>
                <a:spcPct val="90000"/>
              </a:lnSpc>
              <a:spcBef>
                <a:spcPct val="0"/>
              </a:spcBef>
              <a:spcAft>
                <a:spcPts val="450"/>
              </a:spcAft>
              <a:buFont typeface="Arial" panose="020B0604020202020204" pitchFamily="34" charset="0"/>
              <a:buChar char="•"/>
            </a:pPr>
            <a:r>
              <a:rPr lang="en-US" sz="1400" dirty="0">
                <a:solidFill>
                  <a:srgbClr val="FFFFFF"/>
                </a:solidFill>
              </a:rPr>
              <a:t>Hyper-V replica</a:t>
            </a:r>
          </a:p>
          <a:p>
            <a:pPr marL="214304" indent="-214304" defTabSz="685548" fontAlgn="base">
              <a:lnSpc>
                <a:spcPct val="90000"/>
              </a:lnSpc>
              <a:spcBef>
                <a:spcPct val="0"/>
              </a:spcBef>
              <a:spcAft>
                <a:spcPts val="450"/>
              </a:spcAft>
              <a:buFont typeface="Arial" panose="020B0604020202020204" pitchFamily="34" charset="0"/>
              <a:buChar char="•"/>
            </a:pPr>
            <a:r>
              <a:rPr lang="en-US" sz="1400" dirty="0">
                <a:solidFill>
                  <a:srgbClr val="FFFFFF"/>
                </a:solidFill>
              </a:rPr>
              <a:t>Windows “Blue” support</a:t>
            </a:r>
          </a:p>
          <a:p>
            <a:pPr defTabSz="914102" fontAlgn="base">
              <a:lnSpc>
                <a:spcPct val="90000"/>
              </a:lnSpc>
              <a:spcBef>
                <a:spcPct val="0"/>
              </a:spcBef>
              <a:spcAft>
                <a:spcPts val="600"/>
              </a:spcAft>
            </a:pPr>
            <a:endParaRPr lang="en-US" sz="2000" b="1" dirty="0">
              <a:solidFill>
                <a:srgbClr val="FFFFFF"/>
              </a:solidFill>
            </a:endParaRPr>
          </a:p>
          <a:p>
            <a:pPr defTabSz="914102" fontAlgn="base">
              <a:lnSpc>
                <a:spcPct val="90000"/>
              </a:lnSpc>
              <a:spcBef>
                <a:spcPct val="0"/>
              </a:spcBef>
              <a:spcAft>
                <a:spcPts val="600"/>
              </a:spcAft>
            </a:pPr>
            <a:r>
              <a:rPr lang="en-US" sz="2000" b="1" dirty="0">
                <a:solidFill>
                  <a:srgbClr val="FFFFFF"/>
                </a:solidFill>
              </a:rPr>
              <a:t>Extending Power View</a:t>
            </a:r>
          </a:p>
          <a:p>
            <a:pPr marL="285750" indent="-285750" defTabSz="914102" fontAlgn="base">
              <a:lnSpc>
                <a:spcPct val="90000"/>
              </a:lnSpc>
              <a:spcBef>
                <a:spcPct val="0"/>
              </a:spcBef>
              <a:spcAft>
                <a:spcPts val="600"/>
              </a:spcAft>
              <a:buFont typeface="Arial" pitchFamily="34" charset="0"/>
              <a:buChar char="•"/>
            </a:pPr>
            <a:r>
              <a:rPr lang="en-US" sz="1400" dirty="0">
                <a:solidFill>
                  <a:srgbClr val="FFFFFF"/>
                </a:solidFill>
              </a:rPr>
              <a:t>Enable Power View on existing analytic models and support new multi-dimensional models. </a:t>
            </a:r>
          </a:p>
        </p:txBody>
      </p:sp>
      <p:sp>
        <p:nvSpPr>
          <p:cNvPr id="29" name="Rectangle 28"/>
          <p:cNvSpPr/>
          <p:nvPr/>
        </p:nvSpPr>
        <p:spPr>
          <a:xfrm>
            <a:off x="9136364" y="1513182"/>
            <a:ext cx="2598437" cy="369332"/>
          </a:xfrm>
          <a:prstGeom prst="rect">
            <a:avLst/>
          </a:prstGeom>
        </p:spPr>
        <p:txBody>
          <a:bodyPr wrap="square" anchor="ctr">
            <a:spAutoFit/>
          </a:bodyPr>
          <a:lstStyle/>
          <a:p>
            <a:pPr algn="ctr" defTabSz="914102" fontAlgn="base">
              <a:lnSpc>
                <a:spcPct val="90000"/>
              </a:lnSpc>
              <a:spcBef>
                <a:spcPct val="0"/>
              </a:spcBef>
              <a:spcAft>
                <a:spcPts val="600"/>
              </a:spcAft>
            </a:pPr>
            <a:r>
              <a:rPr lang="en-US" sz="2000" dirty="0">
                <a:solidFill>
                  <a:srgbClr val="FFFFFF"/>
                </a:solidFill>
                <a:latin typeface="Segoe UI Light"/>
                <a:ea typeface="Segoe UI" pitchFamily="34" charset="0"/>
                <a:cs typeface="Segoe UI" pitchFamily="34" charset="0"/>
              </a:rPr>
              <a:t>Other investments</a:t>
            </a:r>
          </a:p>
        </p:txBody>
      </p:sp>
      <p:sp>
        <p:nvSpPr>
          <p:cNvPr id="6" name="Rectangle 5"/>
          <p:cNvSpPr/>
          <p:nvPr/>
        </p:nvSpPr>
        <p:spPr bwMode="auto">
          <a:xfrm>
            <a:off x="3290832" y="1128279"/>
            <a:ext cx="8534400" cy="5104736"/>
          </a:xfrm>
          <a:prstGeom prst="rect">
            <a:avLst/>
          </a:prstGeom>
          <a:solidFill>
            <a:schemeClr val="bg1">
              <a:lumMod val="90000"/>
              <a:alpha val="53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chemeClr val="bg1"/>
                  </a:gs>
                  <a:gs pos="10417">
                    <a:schemeClr val="bg1"/>
                  </a:gs>
                </a:gsLst>
                <a:lin ang="5400000" scaled="0"/>
              </a:gradFill>
            </a:endParaRPr>
          </a:p>
        </p:txBody>
      </p:sp>
    </p:spTree>
    <p:extLst>
      <p:ext uri="{BB962C8B-B14F-4D97-AF65-F5344CB8AC3E}">
        <p14:creationId xmlns:p14="http://schemas.microsoft.com/office/powerpoint/2010/main" val="24276037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2264"/>
            <a:ext cx="11783961" cy="747897"/>
          </a:xfrm>
        </p:spPr>
        <p:txBody>
          <a:bodyPr/>
          <a:lstStyle/>
          <a:p>
            <a:r>
              <a:rPr lang="en-US" dirty="0" smtClean="0"/>
              <a:t>Merge to Minimize Checkpoint File Size</a:t>
            </a:r>
            <a:endParaRPr lang="en-US" dirty="0"/>
          </a:p>
        </p:txBody>
      </p:sp>
      <p:sp>
        <p:nvSpPr>
          <p:cNvPr id="3" name="Text Placeholder 2"/>
          <p:cNvSpPr>
            <a:spLocks noGrp="1"/>
          </p:cNvSpPr>
          <p:nvPr>
            <p:ph type="body" sz="quarter" idx="10"/>
          </p:nvPr>
        </p:nvSpPr>
        <p:spPr>
          <a:xfrm>
            <a:off x="253538" y="860161"/>
            <a:ext cx="10308773" cy="5865388"/>
          </a:xfrm>
        </p:spPr>
        <p:txBody>
          <a:bodyPr/>
          <a:lstStyle/>
          <a:p>
            <a:r>
              <a:rPr lang="en-US" sz="3529" dirty="0"/>
              <a:t>What is a Merge Operation?</a:t>
            </a:r>
          </a:p>
          <a:p>
            <a:pPr marL="252085" lvl="1" indent="-252085">
              <a:buFont typeface="Arial" panose="020B0604020202020204" pitchFamily="34" charset="0"/>
              <a:buChar char="•"/>
            </a:pPr>
            <a:r>
              <a:rPr lang="en-US" dirty="0">
                <a:latin typeface="+mj-lt"/>
              </a:rPr>
              <a:t>Merges </a:t>
            </a:r>
            <a:r>
              <a:rPr lang="en-US" dirty="0" smtClean="0">
                <a:latin typeface="+mj-lt"/>
              </a:rPr>
              <a:t>one </a:t>
            </a:r>
            <a:r>
              <a:rPr lang="en-US" dirty="0">
                <a:latin typeface="+mj-lt"/>
              </a:rPr>
              <a:t>or more adjacent data/delta files pairs into </a:t>
            </a:r>
            <a:r>
              <a:rPr lang="en-US" dirty="0" smtClean="0">
                <a:latin typeface="+mj-lt"/>
              </a:rPr>
              <a:t>1 pair</a:t>
            </a:r>
          </a:p>
          <a:p>
            <a:pPr lvl="1"/>
            <a:endParaRPr lang="en-US" dirty="0">
              <a:latin typeface="+mj-lt"/>
            </a:endParaRPr>
          </a:p>
          <a:p>
            <a:r>
              <a:rPr lang="en-US" sz="3529" dirty="0"/>
              <a:t>Need for Merge</a:t>
            </a:r>
          </a:p>
          <a:p>
            <a:pPr marL="252085" lvl="1" indent="-252085">
              <a:buFont typeface="Arial" panose="020B0604020202020204" pitchFamily="34" charset="0"/>
              <a:buChar char="•"/>
            </a:pPr>
            <a:r>
              <a:rPr lang="en-US" dirty="0">
                <a:latin typeface="+mj-lt"/>
              </a:rPr>
              <a:t>Deleting rows causes data files to have stale </a:t>
            </a:r>
            <a:r>
              <a:rPr lang="en-US" dirty="0" smtClean="0">
                <a:latin typeface="+mj-lt"/>
              </a:rPr>
              <a:t>rows</a:t>
            </a:r>
          </a:p>
          <a:p>
            <a:pPr marL="252085" lvl="1" indent="-252085">
              <a:buFont typeface="Arial" panose="020B0604020202020204" pitchFamily="34" charset="0"/>
              <a:buChar char="•"/>
            </a:pPr>
            <a:r>
              <a:rPr lang="en-US" dirty="0" smtClean="0">
                <a:latin typeface="+mj-lt"/>
              </a:rPr>
              <a:t>DMV</a:t>
            </a:r>
            <a:r>
              <a:rPr lang="en-US" dirty="0">
                <a:latin typeface="+mj-lt"/>
              </a:rPr>
              <a:t>: </a:t>
            </a:r>
            <a:r>
              <a:rPr lang="en-US" i="1" dirty="0" err="1">
                <a:latin typeface="+mj-lt"/>
              </a:rPr>
              <a:t>sys.dm_xtp_checkpoint_files</a:t>
            </a:r>
            <a:r>
              <a:rPr lang="en-US" dirty="0">
                <a:latin typeface="+mj-lt"/>
              </a:rPr>
              <a:t> can be used to find inserted/deleted rows and </a:t>
            </a:r>
            <a:r>
              <a:rPr lang="en-US" dirty="0" err="1" smtClean="0">
                <a:latin typeface="+mj-lt"/>
              </a:rPr>
              <a:t>freespace</a:t>
            </a:r>
            <a:endParaRPr lang="en-US" dirty="0" smtClean="0">
              <a:latin typeface="+mj-lt"/>
            </a:endParaRPr>
          </a:p>
          <a:p>
            <a:pPr marL="252085" lvl="1" indent="-252085">
              <a:buFont typeface="Arial" panose="020B0604020202020204" pitchFamily="34" charset="0"/>
              <a:buChar char="•"/>
            </a:pPr>
            <a:endParaRPr lang="en-US" dirty="0">
              <a:latin typeface="+mj-lt"/>
            </a:endParaRPr>
          </a:p>
          <a:p>
            <a:r>
              <a:rPr lang="en-US" sz="3529" dirty="0"/>
              <a:t>Benefits of Merge</a:t>
            </a:r>
          </a:p>
          <a:p>
            <a:pPr marL="252085" lvl="1" indent="-252085">
              <a:buFont typeface="Arial" panose="020B0604020202020204" pitchFamily="34" charset="0"/>
              <a:buChar char="•"/>
            </a:pPr>
            <a:r>
              <a:rPr lang="en-US" dirty="0">
                <a:latin typeface="+mj-lt"/>
              </a:rPr>
              <a:t>R</a:t>
            </a:r>
            <a:r>
              <a:rPr lang="en-US" dirty="0" smtClean="0">
                <a:latin typeface="+mj-lt"/>
              </a:rPr>
              <a:t>educes storage </a:t>
            </a:r>
            <a:r>
              <a:rPr lang="en-US" dirty="0">
                <a:latin typeface="+mj-lt"/>
              </a:rPr>
              <a:t>(i.e. fewer data/delta files) required to store active data rows</a:t>
            </a:r>
          </a:p>
          <a:p>
            <a:pPr marL="252085" lvl="1" indent="-252085">
              <a:buFont typeface="Arial" panose="020B0604020202020204" pitchFamily="34" charset="0"/>
              <a:buChar char="•"/>
            </a:pPr>
            <a:r>
              <a:rPr lang="en-US" dirty="0">
                <a:latin typeface="+mj-lt"/>
              </a:rPr>
              <a:t>Improves the recovery time as there will be fewer files to </a:t>
            </a:r>
            <a:r>
              <a:rPr lang="en-US" dirty="0" smtClean="0">
                <a:latin typeface="+mj-lt"/>
              </a:rPr>
              <a:t>load</a:t>
            </a:r>
          </a:p>
          <a:p>
            <a:pPr lvl="1"/>
            <a:endParaRPr lang="en-US" dirty="0">
              <a:latin typeface="+mj-lt"/>
            </a:endParaRPr>
          </a:p>
          <a:p>
            <a:r>
              <a:rPr lang="en-US" sz="3529" dirty="0"/>
              <a:t>Merge is a (non-blocking) background operation</a:t>
            </a:r>
          </a:p>
          <a:p>
            <a:pPr marL="252085" lvl="1" indent="-252085">
              <a:buFont typeface="Arial" panose="020B0604020202020204" pitchFamily="34" charset="0"/>
              <a:buChar char="•"/>
            </a:pPr>
            <a:r>
              <a:rPr lang="en-US" dirty="0" smtClean="0">
                <a:latin typeface="+mj-lt"/>
              </a:rPr>
              <a:t>Merge does not block concurrent deletes in the affected file pairs</a:t>
            </a:r>
            <a:endParaRPr lang="en-US" dirty="0">
              <a:latin typeface="+mj-lt"/>
            </a:endParaRPr>
          </a:p>
          <a:p>
            <a:endParaRPr lang="en-US" sz="3529" dirty="0"/>
          </a:p>
        </p:txBody>
      </p:sp>
    </p:spTree>
    <p:extLst>
      <p:ext uri="{BB962C8B-B14F-4D97-AF65-F5344CB8AC3E}">
        <p14:creationId xmlns:p14="http://schemas.microsoft.com/office/powerpoint/2010/main" val="424879899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Operation Internals</a:t>
            </a:r>
            <a:endParaRPr lang="en-US" dirty="0"/>
          </a:p>
        </p:txBody>
      </p:sp>
      <p:sp>
        <p:nvSpPr>
          <p:cNvPr id="5" name="Flowchart: Magnetic Disk 4"/>
          <p:cNvSpPr/>
          <p:nvPr/>
        </p:nvSpPr>
        <p:spPr>
          <a:xfrm>
            <a:off x="1714769" y="2398589"/>
            <a:ext cx="3663111" cy="2196892"/>
          </a:xfrm>
          <a:prstGeom prst="flowChartMagneticDisk">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lIns="91422" tIns="91422" rIns="91422" bIns="365690" rtlCol="0" anchor="ctr"/>
          <a:lstStyle/>
          <a:p>
            <a:pPr algn="ctr"/>
            <a:endParaRPr lang="en-US" sz="1397" dirty="0">
              <a:solidFill>
                <a:prstClr val="black"/>
              </a:solidFill>
              <a:latin typeface="Segoe UI Light" pitchFamily="34" charset="0"/>
            </a:endParaRPr>
          </a:p>
          <a:p>
            <a:pPr algn="ctr"/>
            <a:endParaRPr lang="en-US" sz="1397" dirty="0">
              <a:solidFill>
                <a:prstClr val="black"/>
              </a:solidFill>
              <a:latin typeface="Segoe UI Light" pitchFamily="34" charset="0"/>
            </a:endParaRPr>
          </a:p>
          <a:p>
            <a:pPr algn="ctr"/>
            <a:endParaRPr lang="en-US" sz="1397"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r>
              <a:rPr lang="en-US" sz="1397" b="1" dirty="0">
                <a:solidFill>
                  <a:prstClr val="black"/>
                </a:solidFill>
                <a:latin typeface="Segoe UI Light" pitchFamily="34" charset="0"/>
              </a:rPr>
              <a:t>Memory-optimized data </a:t>
            </a:r>
            <a:r>
              <a:rPr lang="en-US" sz="1397" b="1" dirty="0" err="1">
                <a:solidFill>
                  <a:prstClr val="black"/>
                </a:solidFill>
                <a:latin typeface="Segoe UI Light" pitchFamily="34" charset="0"/>
              </a:rPr>
              <a:t>Filegroup</a:t>
            </a:r>
            <a:endParaRPr lang="en-US" sz="1397" dirty="0">
              <a:solidFill>
                <a:prstClr val="black"/>
              </a:solidFill>
              <a:latin typeface="Segoe UI Light" pitchFamily="34" charset="0"/>
            </a:endParaRPr>
          </a:p>
        </p:txBody>
      </p:sp>
      <p:sp>
        <p:nvSpPr>
          <p:cNvPr id="6" name="Text Placeholder 7"/>
          <p:cNvSpPr txBox="1">
            <a:spLocks/>
          </p:cNvSpPr>
          <p:nvPr/>
        </p:nvSpPr>
        <p:spPr>
          <a:xfrm>
            <a:off x="6382648" y="1902076"/>
            <a:ext cx="3112146" cy="479686"/>
          </a:xfrm>
          <a:prstGeom prst="rect">
            <a:avLst/>
          </a:prstGeom>
        </p:spPr>
        <p:txBody>
          <a:bodyPr lIns="91422" tIns="45711" rIns="91422" bIns="45711"/>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985" dirty="0"/>
              <a:t>Files as of Time 600</a:t>
            </a:r>
          </a:p>
        </p:txBody>
      </p:sp>
      <p:sp>
        <p:nvSpPr>
          <p:cNvPr id="7" name="Rectangle 83"/>
          <p:cNvSpPr/>
          <p:nvPr/>
        </p:nvSpPr>
        <p:spPr>
          <a:xfrm>
            <a:off x="2022080" y="2677998"/>
            <a:ext cx="205595" cy="129563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100-200 </a:t>
            </a:r>
          </a:p>
        </p:txBody>
      </p:sp>
      <p:sp>
        <p:nvSpPr>
          <p:cNvPr id="8" name="Rectangle 83"/>
          <p:cNvSpPr/>
          <p:nvPr/>
        </p:nvSpPr>
        <p:spPr>
          <a:xfrm>
            <a:off x="2506167" y="2677998"/>
            <a:ext cx="205595" cy="129563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200-300</a:t>
            </a:r>
          </a:p>
        </p:txBody>
      </p:sp>
      <p:sp>
        <p:nvSpPr>
          <p:cNvPr id="9" name="Rectangle 83"/>
          <p:cNvSpPr/>
          <p:nvPr/>
        </p:nvSpPr>
        <p:spPr>
          <a:xfrm>
            <a:off x="3031252" y="2677998"/>
            <a:ext cx="205595" cy="129563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300-400</a:t>
            </a:r>
          </a:p>
        </p:txBody>
      </p:sp>
      <p:sp>
        <p:nvSpPr>
          <p:cNvPr id="10" name="Rectangle 83"/>
          <p:cNvSpPr/>
          <p:nvPr/>
        </p:nvSpPr>
        <p:spPr>
          <a:xfrm>
            <a:off x="2227675" y="3673279"/>
            <a:ext cx="181103" cy="30035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11" name="Rectangle 83"/>
          <p:cNvSpPr/>
          <p:nvPr/>
        </p:nvSpPr>
        <p:spPr>
          <a:xfrm>
            <a:off x="2711297" y="3194587"/>
            <a:ext cx="182623" cy="7790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12" name="Rectangle 83"/>
          <p:cNvSpPr/>
          <p:nvPr/>
        </p:nvSpPr>
        <p:spPr>
          <a:xfrm>
            <a:off x="3236801" y="3388845"/>
            <a:ext cx="181103" cy="5853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1"/>
                </a:solidFill>
                <a:latin typeface="Segoe UI Light" pitchFamily="34" charset="0"/>
              </a:rPr>
              <a:t> </a:t>
            </a:r>
          </a:p>
        </p:txBody>
      </p:sp>
      <p:sp>
        <p:nvSpPr>
          <p:cNvPr id="13" name="Rectangle 83"/>
          <p:cNvSpPr/>
          <p:nvPr/>
        </p:nvSpPr>
        <p:spPr>
          <a:xfrm>
            <a:off x="3951337" y="2677998"/>
            <a:ext cx="205595" cy="12956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400-500</a:t>
            </a:r>
          </a:p>
        </p:txBody>
      </p:sp>
      <p:sp>
        <p:nvSpPr>
          <p:cNvPr id="14" name="Rectangle 83"/>
          <p:cNvSpPr/>
          <p:nvPr/>
        </p:nvSpPr>
        <p:spPr>
          <a:xfrm>
            <a:off x="4155375" y="3848123"/>
            <a:ext cx="181103" cy="1255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19" name="Rectangle 83"/>
          <p:cNvSpPr/>
          <p:nvPr/>
        </p:nvSpPr>
        <p:spPr>
          <a:xfrm>
            <a:off x="2996351" y="5072252"/>
            <a:ext cx="1919973" cy="44731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22" tIns="45711" rIns="91422" bIns="45711" rtlCol="0" anchor="ctr"/>
          <a:lstStyle/>
          <a:p>
            <a:pPr algn="ctr"/>
            <a:r>
              <a:rPr lang="en-US" sz="882" b="1" dirty="0">
                <a:solidFill>
                  <a:schemeClr val="bg2"/>
                </a:solidFill>
                <a:latin typeface="Segoe UI Light" pitchFamily="34" charset="0"/>
              </a:rPr>
              <a:t>Data file with rows generated in timestamp range  </a:t>
            </a:r>
          </a:p>
        </p:txBody>
      </p:sp>
      <p:sp>
        <p:nvSpPr>
          <p:cNvPr id="20" name="Rectangle 83"/>
          <p:cNvSpPr/>
          <p:nvPr/>
        </p:nvSpPr>
        <p:spPr>
          <a:xfrm>
            <a:off x="4916322" y="5072040"/>
            <a:ext cx="1907238" cy="4473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22" tIns="45711" rIns="91422" bIns="45711" rtlCol="0" anchor="ctr"/>
          <a:lstStyle/>
          <a:p>
            <a:pPr algn="ctr"/>
            <a:r>
              <a:rPr lang="en-US" sz="1028" b="1" dirty="0">
                <a:solidFill>
                  <a:schemeClr val="bg1"/>
                </a:solidFill>
                <a:latin typeface="Segoe UI Light" pitchFamily="34" charset="0"/>
              </a:rPr>
              <a:t> IDs of Deleted Rows (height indicates % deleted)</a:t>
            </a:r>
          </a:p>
        </p:txBody>
      </p:sp>
      <p:sp>
        <p:nvSpPr>
          <p:cNvPr id="21" name="Right Arrow 20"/>
          <p:cNvSpPr/>
          <p:nvPr/>
        </p:nvSpPr>
        <p:spPr>
          <a:xfrm>
            <a:off x="5457316" y="3036522"/>
            <a:ext cx="968704" cy="943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tx2"/>
                </a:solidFill>
              </a:rPr>
              <a:t>Merge</a:t>
            </a:r>
          </a:p>
          <a:p>
            <a:pPr algn="ctr"/>
            <a:r>
              <a:rPr lang="en-US" sz="809" dirty="0">
                <a:solidFill>
                  <a:schemeClr val="tx2"/>
                </a:solidFill>
              </a:rPr>
              <a:t>200-400</a:t>
            </a:r>
          </a:p>
        </p:txBody>
      </p:sp>
      <p:sp>
        <p:nvSpPr>
          <p:cNvPr id="26" name="Rectangle 83"/>
          <p:cNvSpPr/>
          <p:nvPr/>
        </p:nvSpPr>
        <p:spPr>
          <a:xfrm>
            <a:off x="8221830" y="5072039"/>
            <a:ext cx="978127" cy="447318"/>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22" tIns="45711" rIns="91422" bIns="45711" rtlCol="0" anchor="ctr"/>
          <a:lstStyle/>
          <a:p>
            <a:pPr algn="ctr"/>
            <a:r>
              <a:rPr lang="en-US" sz="1397" b="1" dirty="0">
                <a:solidFill>
                  <a:schemeClr val="bg1"/>
                </a:solidFill>
                <a:latin typeface="Segoe UI Light" pitchFamily="34" charset="0"/>
              </a:rPr>
              <a:t> </a:t>
            </a:r>
            <a:r>
              <a:rPr lang="en-US" sz="1028" b="1" dirty="0">
                <a:solidFill>
                  <a:schemeClr val="bg2"/>
                </a:solidFill>
                <a:latin typeface="Segoe UI Light" pitchFamily="34" charset="0"/>
              </a:rPr>
              <a:t>Deleted Files</a:t>
            </a:r>
          </a:p>
        </p:txBody>
      </p:sp>
      <p:sp>
        <p:nvSpPr>
          <p:cNvPr id="27" name="Rectangle 83"/>
          <p:cNvSpPr/>
          <p:nvPr/>
        </p:nvSpPr>
        <p:spPr>
          <a:xfrm>
            <a:off x="6827261" y="5072040"/>
            <a:ext cx="1394571" cy="447318"/>
          </a:xfrm>
          <a:prstGeom prst="rect">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22" tIns="45711" rIns="91422" bIns="45711" rtlCol="0" anchor="ctr"/>
          <a:lstStyle/>
          <a:p>
            <a:pPr algn="ctr"/>
            <a:r>
              <a:rPr lang="en-US" sz="1028" b="1" dirty="0">
                <a:solidFill>
                  <a:schemeClr val="bg2"/>
                </a:solidFill>
                <a:latin typeface="Segoe UI Light" pitchFamily="34" charset="0"/>
              </a:rPr>
              <a:t>Files Under Merge</a:t>
            </a:r>
          </a:p>
        </p:txBody>
      </p:sp>
      <p:sp>
        <p:nvSpPr>
          <p:cNvPr id="28" name="Text Placeholder 7"/>
          <p:cNvSpPr txBox="1">
            <a:spLocks/>
          </p:cNvSpPr>
          <p:nvPr/>
        </p:nvSpPr>
        <p:spPr>
          <a:xfrm>
            <a:off x="1870243" y="1902076"/>
            <a:ext cx="3112146" cy="479686"/>
          </a:xfrm>
          <a:prstGeom prst="rect">
            <a:avLst/>
          </a:prstGeom>
        </p:spPr>
        <p:txBody>
          <a:bodyPr lIns="91422" tIns="45711" rIns="91422" bIns="45711"/>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985" dirty="0"/>
              <a:t>Files as of Time 500</a:t>
            </a:r>
          </a:p>
        </p:txBody>
      </p:sp>
      <p:sp>
        <p:nvSpPr>
          <p:cNvPr id="31" name="Flowchart: Magnetic Disk 30"/>
          <p:cNvSpPr/>
          <p:nvPr/>
        </p:nvSpPr>
        <p:spPr>
          <a:xfrm>
            <a:off x="6578520" y="2442627"/>
            <a:ext cx="3663111" cy="2196892"/>
          </a:xfrm>
          <a:prstGeom prst="flowChartMagneticDisk">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lIns="91422" tIns="91422" rIns="91422" bIns="365690" rtlCol="0" anchor="ctr"/>
          <a:lstStyle/>
          <a:p>
            <a:pPr algn="ctr"/>
            <a:endParaRPr lang="en-US" sz="1397" dirty="0">
              <a:solidFill>
                <a:prstClr val="black"/>
              </a:solidFill>
              <a:latin typeface="Segoe UI Light" pitchFamily="34" charset="0"/>
            </a:endParaRPr>
          </a:p>
          <a:p>
            <a:pPr algn="ctr"/>
            <a:endParaRPr lang="en-US" sz="1397" dirty="0">
              <a:solidFill>
                <a:prstClr val="black"/>
              </a:solidFill>
              <a:latin typeface="Segoe UI Light" pitchFamily="34" charset="0"/>
            </a:endParaRPr>
          </a:p>
          <a:p>
            <a:pPr algn="ctr"/>
            <a:endParaRPr lang="en-US" sz="1397"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r>
              <a:rPr lang="en-US" sz="1397" b="1" dirty="0">
                <a:solidFill>
                  <a:prstClr val="black"/>
                </a:solidFill>
                <a:latin typeface="Segoe UI Light" pitchFamily="34" charset="0"/>
              </a:rPr>
              <a:t>Memory-optimized data </a:t>
            </a:r>
            <a:r>
              <a:rPr lang="en-US" sz="1397" b="1" dirty="0" err="1">
                <a:solidFill>
                  <a:prstClr val="black"/>
                </a:solidFill>
                <a:latin typeface="Segoe UI Light" pitchFamily="34" charset="0"/>
              </a:rPr>
              <a:t>Filegroup</a:t>
            </a:r>
            <a:endParaRPr lang="en-US" sz="1397" dirty="0">
              <a:solidFill>
                <a:prstClr val="black"/>
              </a:solidFill>
              <a:latin typeface="Segoe UI Light" pitchFamily="34" charset="0"/>
            </a:endParaRPr>
          </a:p>
        </p:txBody>
      </p:sp>
      <p:sp>
        <p:nvSpPr>
          <p:cNvPr id="32" name="Rectangle 83"/>
          <p:cNvSpPr/>
          <p:nvPr/>
        </p:nvSpPr>
        <p:spPr>
          <a:xfrm>
            <a:off x="6912684" y="2790035"/>
            <a:ext cx="205595" cy="129563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100-200</a:t>
            </a:r>
          </a:p>
        </p:txBody>
      </p:sp>
      <p:sp>
        <p:nvSpPr>
          <p:cNvPr id="33" name="Rectangle 83"/>
          <p:cNvSpPr/>
          <p:nvPr/>
        </p:nvSpPr>
        <p:spPr>
          <a:xfrm>
            <a:off x="7396772" y="2790035"/>
            <a:ext cx="205595" cy="1295635"/>
          </a:xfrm>
          <a:prstGeom prst="rect">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200-299</a:t>
            </a:r>
          </a:p>
        </p:txBody>
      </p:sp>
      <p:sp>
        <p:nvSpPr>
          <p:cNvPr id="34" name="Rectangle 83"/>
          <p:cNvSpPr/>
          <p:nvPr/>
        </p:nvSpPr>
        <p:spPr>
          <a:xfrm>
            <a:off x="7921857" y="2790035"/>
            <a:ext cx="205595" cy="1295635"/>
          </a:xfrm>
          <a:prstGeom prst="rect">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300-399</a:t>
            </a:r>
          </a:p>
        </p:txBody>
      </p:sp>
      <p:sp>
        <p:nvSpPr>
          <p:cNvPr id="35" name="Rectangle 83"/>
          <p:cNvSpPr/>
          <p:nvPr/>
        </p:nvSpPr>
        <p:spPr>
          <a:xfrm>
            <a:off x="7118280" y="3541072"/>
            <a:ext cx="181103" cy="5445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36" name="Rectangle 83"/>
          <p:cNvSpPr/>
          <p:nvPr/>
        </p:nvSpPr>
        <p:spPr>
          <a:xfrm>
            <a:off x="7593572" y="3306631"/>
            <a:ext cx="182623" cy="779039"/>
          </a:xfrm>
          <a:prstGeom prst="rect">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37" name="Rectangle 83"/>
          <p:cNvSpPr/>
          <p:nvPr/>
        </p:nvSpPr>
        <p:spPr>
          <a:xfrm>
            <a:off x="8127106" y="3500913"/>
            <a:ext cx="165644" cy="585304"/>
          </a:xfrm>
          <a:prstGeom prst="rect">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38" name="Rectangle 83"/>
          <p:cNvSpPr/>
          <p:nvPr/>
        </p:nvSpPr>
        <p:spPr>
          <a:xfrm>
            <a:off x="8841942" y="2789783"/>
            <a:ext cx="205595" cy="12956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400-500</a:t>
            </a:r>
          </a:p>
        </p:txBody>
      </p:sp>
      <p:sp>
        <p:nvSpPr>
          <p:cNvPr id="39" name="Rectangle 83"/>
          <p:cNvSpPr/>
          <p:nvPr/>
        </p:nvSpPr>
        <p:spPr>
          <a:xfrm>
            <a:off x="9048713" y="3720248"/>
            <a:ext cx="215884" cy="3651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40" name="Rectangle 83"/>
          <p:cNvSpPr/>
          <p:nvPr/>
        </p:nvSpPr>
        <p:spPr>
          <a:xfrm>
            <a:off x="9378554" y="2789782"/>
            <a:ext cx="205595" cy="12956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500-600</a:t>
            </a:r>
          </a:p>
        </p:txBody>
      </p:sp>
      <p:sp>
        <p:nvSpPr>
          <p:cNvPr id="41" name="Rectangle 83"/>
          <p:cNvSpPr/>
          <p:nvPr/>
        </p:nvSpPr>
        <p:spPr>
          <a:xfrm>
            <a:off x="9582412" y="3908183"/>
            <a:ext cx="215884" cy="1772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42" name="Rectangle 83"/>
          <p:cNvSpPr/>
          <p:nvPr/>
        </p:nvSpPr>
        <p:spPr>
          <a:xfrm>
            <a:off x="8369382" y="2789784"/>
            <a:ext cx="205595" cy="12956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200-400</a:t>
            </a:r>
          </a:p>
        </p:txBody>
      </p:sp>
      <p:sp>
        <p:nvSpPr>
          <p:cNvPr id="43" name="Rectangle 83"/>
          <p:cNvSpPr/>
          <p:nvPr/>
        </p:nvSpPr>
        <p:spPr>
          <a:xfrm>
            <a:off x="8574979" y="3974878"/>
            <a:ext cx="215884" cy="11053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44" name="Rectangle 83"/>
          <p:cNvSpPr/>
          <p:nvPr/>
        </p:nvSpPr>
        <p:spPr>
          <a:xfrm>
            <a:off x="7393295" y="2790035"/>
            <a:ext cx="205595" cy="1295635"/>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200-300</a:t>
            </a:r>
          </a:p>
        </p:txBody>
      </p:sp>
      <p:sp>
        <p:nvSpPr>
          <p:cNvPr id="45" name="Rectangle 83"/>
          <p:cNvSpPr/>
          <p:nvPr/>
        </p:nvSpPr>
        <p:spPr>
          <a:xfrm>
            <a:off x="7922958" y="2790309"/>
            <a:ext cx="205595" cy="1295635"/>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300-400</a:t>
            </a:r>
          </a:p>
        </p:txBody>
      </p:sp>
      <p:sp>
        <p:nvSpPr>
          <p:cNvPr id="46" name="Rectangle 83"/>
          <p:cNvSpPr/>
          <p:nvPr/>
        </p:nvSpPr>
        <p:spPr>
          <a:xfrm>
            <a:off x="7597942" y="3306631"/>
            <a:ext cx="182623" cy="77903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47" name="Rectangle 83"/>
          <p:cNvSpPr/>
          <p:nvPr/>
        </p:nvSpPr>
        <p:spPr>
          <a:xfrm>
            <a:off x="8130171" y="3497739"/>
            <a:ext cx="165644" cy="585304"/>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Tree>
    <p:extLst>
      <p:ext uri="{BB962C8B-B14F-4D97-AF65-F5344CB8AC3E}">
        <p14:creationId xmlns:p14="http://schemas.microsoft.com/office/powerpoint/2010/main" val="4070637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3"/>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7"/>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6"/>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animBg="1"/>
      <p:bldP spid="32" grpId="0" animBg="1"/>
      <p:bldP spid="33" grpId="0" animBg="1"/>
      <p:bldP spid="33" grpId="1" animBg="1"/>
      <p:bldP spid="34" grpId="0" animBg="1"/>
      <p:bldP spid="34" grpId="1" animBg="1"/>
      <p:bldP spid="35" grpId="0" animBg="1"/>
      <p:bldP spid="36" grpId="0" animBg="1"/>
      <p:bldP spid="36" grpId="1" animBg="1"/>
      <p:bldP spid="37" grpId="0" animBg="1"/>
      <p:bldP spid="37" grpId="1" animBg="1"/>
      <p:bldP spid="38" grpId="0" animBg="1"/>
      <p:bldP spid="39" grpId="0" animBg="1"/>
      <p:bldP spid="40" grpId="0" animBg="1"/>
      <p:bldP spid="41" grpId="0" animBg="1"/>
      <p:bldP spid="42" grpId="0" animBg="1"/>
      <p:bldP spid="43" grpId="0" animBg="1"/>
      <p:bldP spid="44" grpId="0" animBg="1"/>
      <p:bldP spid="44" grpId="1" animBg="1"/>
      <p:bldP spid="45" grpId="0" animBg="1"/>
      <p:bldP spid="45" grpId="1" animBg="1"/>
      <p:bldP spid="46" grpId="0" animBg="1"/>
      <p:bldP spid="46" grpId="1" animBg="1"/>
      <p:bldP spid="47" grpId="0" animBg="1"/>
      <p:bldP spid="4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944" y="112265"/>
            <a:ext cx="10488055" cy="597343"/>
          </a:xfrm>
        </p:spPr>
        <p:txBody>
          <a:bodyPr/>
          <a:lstStyle/>
          <a:p>
            <a:r>
              <a:rPr lang="en-US" sz="4313" dirty="0" smtClean="0"/>
              <a:t>Efficient Logging </a:t>
            </a:r>
            <a:r>
              <a:rPr lang="en-US" sz="4313" dirty="0"/>
              <a:t>for Memory-Optimized Tables</a:t>
            </a:r>
          </a:p>
        </p:txBody>
      </p:sp>
      <p:sp>
        <p:nvSpPr>
          <p:cNvPr id="3" name="Text Placeholder 2"/>
          <p:cNvSpPr>
            <a:spLocks noGrp="1"/>
          </p:cNvSpPr>
          <p:nvPr>
            <p:ph type="body" sz="quarter" idx="10"/>
          </p:nvPr>
        </p:nvSpPr>
        <p:spPr>
          <a:xfrm>
            <a:off x="358944" y="1187963"/>
            <a:ext cx="10936263" cy="4951035"/>
          </a:xfrm>
        </p:spPr>
        <p:txBody>
          <a:bodyPr/>
          <a:lstStyle/>
          <a:p>
            <a:r>
              <a:rPr lang="en-US" dirty="0"/>
              <a:t>Uses </a:t>
            </a:r>
            <a:r>
              <a:rPr lang="en-US" dirty="0" smtClean="0"/>
              <a:t>SQL Server </a:t>
            </a:r>
            <a:r>
              <a:rPr lang="en-US" dirty="0"/>
              <a:t>transaction log to store </a:t>
            </a:r>
            <a:r>
              <a:rPr lang="en-US" dirty="0" smtClean="0"/>
              <a:t>content</a:t>
            </a:r>
          </a:p>
          <a:p>
            <a:pPr marL="252085" lvl="1" indent="-252085">
              <a:buFont typeface="Arial" panose="020B0604020202020204" pitchFamily="34" charset="0"/>
              <a:buChar char="•"/>
            </a:pPr>
            <a:r>
              <a:rPr lang="en-US" dirty="0">
                <a:latin typeface="+mj-lt"/>
              </a:rPr>
              <a:t>Each </a:t>
            </a:r>
            <a:r>
              <a:rPr lang="en-US" dirty="0" smtClean="0">
                <a:solidFill>
                  <a:srgbClr val="FBFBFB"/>
                </a:solidFill>
                <a:latin typeface="+mj-lt"/>
              </a:rPr>
              <a:t>In-Memory OLTP </a:t>
            </a:r>
            <a:r>
              <a:rPr lang="en-US" dirty="0">
                <a:latin typeface="+mj-lt"/>
              </a:rPr>
              <a:t>log record contains a log record header followed by opaque memory optimized-specific log content</a:t>
            </a:r>
            <a:r>
              <a:rPr lang="en-US" dirty="0" smtClean="0">
                <a:latin typeface="+mj-lt"/>
              </a:rPr>
              <a:t>.</a:t>
            </a:r>
          </a:p>
          <a:p>
            <a:pPr marL="252085" lvl="1" indent="-252085">
              <a:buFont typeface="Arial" panose="020B0604020202020204" pitchFamily="34" charset="0"/>
              <a:buChar char="•"/>
            </a:pPr>
            <a:endParaRPr lang="en-US" dirty="0">
              <a:latin typeface="+mj-lt"/>
            </a:endParaRPr>
          </a:p>
          <a:p>
            <a:r>
              <a:rPr lang="en-US" dirty="0" smtClean="0"/>
              <a:t>All </a:t>
            </a:r>
            <a:r>
              <a:rPr lang="en-US" dirty="0"/>
              <a:t>logging </a:t>
            </a:r>
            <a:r>
              <a:rPr lang="en-US" dirty="0" smtClean="0"/>
              <a:t>for memory-optimized tables is </a:t>
            </a:r>
            <a:r>
              <a:rPr lang="en-US" dirty="0"/>
              <a:t>logical</a:t>
            </a:r>
          </a:p>
          <a:p>
            <a:pPr marL="252085" lvl="1" indent="-252085">
              <a:buFont typeface="Arial" panose="020B0604020202020204" pitchFamily="34" charset="0"/>
              <a:buChar char="•"/>
            </a:pPr>
            <a:r>
              <a:rPr lang="en-US" dirty="0">
                <a:latin typeface="+mj-lt"/>
              </a:rPr>
              <a:t>No </a:t>
            </a:r>
            <a:r>
              <a:rPr lang="en-US" dirty="0" smtClean="0">
                <a:latin typeface="+mj-lt"/>
              </a:rPr>
              <a:t>log </a:t>
            </a:r>
            <a:r>
              <a:rPr lang="en-US" dirty="0">
                <a:latin typeface="+mj-lt"/>
              </a:rPr>
              <a:t>records for physical structure modifications.</a:t>
            </a:r>
          </a:p>
          <a:p>
            <a:pPr marL="252085" lvl="1" indent="-252085">
              <a:buFont typeface="Arial" panose="020B0604020202020204" pitchFamily="34" charset="0"/>
              <a:buChar char="•"/>
            </a:pPr>
            <a:r>
              <a:rPr lang="en-US" dirty="0">
                <a:latin typeface="+mj-lt"/>
              </a:rPr>
              <a:t>No index-specific / index-maintenance log records.</a:t>
            </a:r>
          </a:p>
          <a:p>
            <a:pPr marL="252085" lvl="1" indent="-252085">
              <a:buFont typeface="Arial" panose="020B0604020202020204" pitchFamily="34" charset="0"/>
              <a:buChar char="•"/>
            </a:pPr>
            <a:r>
              <a:rPr lang="en-US" dirty="0">
                <a:latin typeface="+mj-lt"/>
              </a:rPr>
              <a:t>No UNDO information is </a:t>
            </a:r>
            <a:r>
              <a:rPr lang="en-US" dirty="0" smtClean="0">
                <a:latin typeface="+mj-lt"/>
              </a:rPr>
              <a:t>logged</a:t>
            </a:r>
          </a:p>
          <a:p>
            <a:pPr marL="252085" lvl="1" indent="-252085">
              <a:buFont typeface="Arial" panose="020B0604020202020204" pitchFamily="34" charset="0"/>
              <a:buChar char="•"/>
            </a:pPr>
            <a:endParaRPr lang="en-US" dirty="0" smtClean="0">
              <a:latin typeface="+mj-lt"/>
            </a:endParaRPr>
          </a:p>
          <a:p>
            <a:pPr lvl="1"/>
            <a:r>
              <a:rPr lang="en-US" sz="2941" b="1" dirty="0">
                <a:gradFill>
                  <a:gsLst>
                    <a:gs pos="1250">
                      <a:schemeClr val="tx1"/>
                    </a:gs>
                    <a:gs pos="99000">
                      <a:schemeClr val="tx1"/>
                    </a:gs>
                  </a:gsLst>
                  <a:lin ang="5400000" scaled="0"/>
                </a:gradFill>
                <a:latin typeface="+mj-lt"/>
              </a:rPr>
              <a:t>Recovery Models  </a:t>
            </a:r>
            <a:endParaRPr lang="en-US" b="1" dirty="0">
              <a:latin typeface="+mj-lt"/>
            </a:endParaRPr>
          </a:p>
          <a:p>
            <a:pPr marL="252085" lvl="1" indent="-252085">
              <a:buFont typeface="Arial" panose="020B0604020202020204" pitchFamily="34" charset="0"/>
              <a:buChar char="•"/>
            </a:pPr>
            <a:r>
              <a:rPr lang="en-US" dirty="0">
                <a:latin typeface="+mj-lt"/>
              </a:rPr>
              <a:t>All three recovery </a:t>
            </a:r>
            <a:r>
              <a:rPr lang="en-US" dirty="0" smtClean="0">
                <a:latin typeface="+mj-lt"/>
              </a:rPr>
              <a:t>models (Simple, Full, Bulk) </a:t>
            </a:r>
            <a:r>
              <a:rPr lang="en-US" dirty="0">
                <a:latin typeface="+mj-lt"/>
              </a:rPr>
              <a:t>are supported </a:t>
            </a:r>
          </a:p>
          <a:p>
            <a:pPr lvl="1"/>
            <a:endParaRPr lang="en-US" dirty="0">
              <a:latin typeface="+mj-lt"/>
            </a:endParaRPr>
          </a:p>
          <a:p>
            <a:endParaRPr lang="en-US" dirty="0"/>
          </a:p>
        </p:txBody>
      </p:sp>
    </p:spTree>
    <p:extLst>
      <p:ext uri="{BB962C8B-B14F-4D97-AF65-F5344CB8AC3E}">
        <p14:creationId xmlns:p14="http://schemas.microsoft.com/office/powerpoint/2010/main" val="229681113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5"/>
            <a:ext cx="11151917" cy="664797"/>
          </a:xfrm>
        </p:spPr>
        <p:txBody>
          <a:bodyPr/>
          <a:lstStyle/>
          <a:p>
            <a:r>
              <a:rPr lang="en-US" sz="4800" dirty="0" smtClean="0"/>
              <a:t>In-Memory OLTP Recovery – Speed of IO</a:t>
            </a:r>
            <a:endParaRPr lang="en-US" sz="4800" dirty="0"/>
          </a:p>
        </p:txBody>
      </p:sp>
      <p:sp>
        <p:nvSpPr>
          <p:cNvPr id="4" name="Rectangle 3"/>
          <p:cNvSpPr/>
          <p:nvPr/>
        </p:nvSpPr>
        <p:spPr>
          <a:xfrm>
            <a:off x="2141294" y="1935638"/>
            <a:ext cx="4495034" cy="205248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US" sz="1323" dirty="0">
              <a:solidFill>
                <a:schemeClr val="bg1"/>
              </a:solidFill>
            </a:endParaRPr>
          </a:p>
        </p:txBody>
      </p:sp>
      <p:sp>
        <p:nvSpPr>
          <p:cNvPr id="5" name="Rectangle 4"/>
          <p:cNvSpPr/>
          <p:nvPr/>
        </p:nvSpPr>
        <p:spPr>
          <a:xfrm>
            <a:off x="4266597" y="3708399"/>
            <a:ext cx="768612" cy="18541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82" dirty="0">
                <a:solidFill>
                  <a:schemeClr val="bg1"/>
                </a:solidFill>
              </a:rPr>
              <a:t>Delta map</a:t>
            </a:r>
          </a:p>
        </p:txBody>
      </p:sp>
      <p:sp>
        <p:nvSpPr>
          <p:cNvPr id="6" name="Rectangle 5"/>
          <p:cNvSpPr/>
          <p:nvPr/>
        </p:nvSpPr>
        <p:spPr>
          <a:xfrm>
            <a:off x="5440712" y="4369575"/>
            <a:ext cx="1195616" cy="11895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US" sz="1323">
              <a:solidFill>
                <a:schemeClr val="bg1"/>
              </a:solidFill>
            </a:endParaRPr>
          </a:p>
        </p:txBody>
      </p:sp>
      <p:sp>
        <p:nvSpPr>
          <p:cNvPr id="7" name="Rectangle 6"/>
          <p:cNvSpPr/>
          <p:nvPr/>
        </p:nvSpPr>
        <p:spPr>
          <a:xfrm>
            <a:off x="2141295" y="4369575"/>
            <a:ext cx="2399738" cy="11895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US" sz="1323">
              <a:solidFill>
                <a:schemeClr val="bg1"/>
              </a:solidFill>
            </a:endParaRPr>
          </a:p>
        </p:txBody>
      </p:sp>
      <p:sp>
        <p:nvSpPr>
          <p:cNvPr id="8" name="Rectangle 7"/>
          <p:cNvSpPr/>
          <p:nvPr/>
        </p:nvSpPr>
        <p:spPr>
          <a:xfrm>
            <a:off x="4224901" y="3323418"/>
            <a:ext cx="846031" cy="2472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rPr>
              <a:t>Recovery Data Loader</a:t>
            </a:r>
          </a:p>
        </p:txBody>
      </p:sp>
      <p:sp>
        <p:nvSpPr>
          <p:cNvPr id="9" name="Rectangle 8"/>
          <p:cNvSpPr/>
          <p:nvPr/>
        </p:nvSpPr>
        <p:spPr>
          <a:xfrm>
            <a:off x="2914156" y="4778953"/>
            <a:ext cx="427006" cy="3708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rPr>
              <a:t>Delta</a:t>
            </a:r>
          </a:p>
          <a:p>
            <a:pPr algn="ctr"/>
            <a:r>
              <a:rPr lang="en-US" sz="809" dirty="0">
                <a:solidFill>
                  <a:schemeClr val="bg1"/>
                </a:solidFill>
              </a:rPr>
              <a:t>File1</a:t>
            </a:r>
          </a:p>
        </p:txBody>
      </p:sp>
      <p:sp>
        <p:nvSpPr>
          <p:cNvPr id="10" name="Rectangle 9"/>
          <p:cNvSpPr/>
          <p:nvPr/>
        </p:nvSpPr>
        <p:spPr>
          <a:xfrm>
            <a:off x="2291277" y="2008725"/>
            <a:ext cx="2791110" cy="988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1985" dirty="0">
                <a:solidFill>
                  <a:schemeClr val="tx1"/>
                </a:solidFill>
              </a:rPr>
              <a:t>Memory </a:t>
            </a:r>
          </a:p>
          <a:p>
            <a:pPr algn="ctr"/>
            <a:r>
              <a:rPr lang="en-US" sz="1985" dirty="0">
                <a:solidFill>
                  <a:schemeClr val="tx1"/>
                </a:solidFill>
              </a:rPr>
              <a:t>Optimized Tables</a:t>
            </a:r>
          </a:p>
        </p:txBody>
      </p:sp>
      <p:sp>
        <p:nvSpPr>
          <p:cNvPr id="11" name="Rectangle 10"/>
          <p:cNvSpPr/>
          <p:nvPr/>
        </p:nvSpPr>
        <p:spPr>
          <a:xfrm>
            <a:off x="3220281" y="3327397"/>
            <a:ext cx="846031" cy="2472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rPr>
              <a:t>Recovery Data Loader</a:t>
            </a:r>
          </a:p>
        </p:txBody>
      </p:sp>
      <p:sp>
        <p:nvSpPr>
          <p:cNvPr id="12" name="Rectangle 11"/>
          <p:cNvSpPr/>
          <p:nvPr/>
        </p:nvSpPr>
        <p:spPr>
          <a:xfrm>
            <a:off x="2216286" y="3327747"/>
            <a:ext cx="846031" cy="2472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rPr>
              <a:t>Recovery Data Loader</a:t>
            </a:r>
          </a:p>
        </p:txBody>
      </p:sp>
      <p:sp>
        <p:nvSpPr>
          <p:cNvPr id="13" name="Up Arrow 12"/>
          <p:cNvSpPr/>
          <p:nvPr/>
        </p:nvSpPr>
        <p:spPr>
          <a:xfrm>
            <a:off x="3641131" y="3012261"/>
            <a:ext cx="51240" cy="3108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US" sz="1323">
              <a:solidFill>
                <a:schemeClr val="bg1"/>
              </a:solidFill>
            </a:endParaRPr>
          </a:p>
        </p:txBody>
      </p:sp>
      <p:sp>
        <p:nvSpPr>
          <p:cNvPr id="14" name="Rectangle 13"/>
          <p:cNvSpPr/>
          <p:nvPr/>
        </p:nvSpPr>
        <p:spPr>
          <a:xfrm>
            <a:off x="3260120" y="3708399"/>
            <a:ext cx="768612" cy="18541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82" dirty="0">
                <a:solidFill>
                  <a:schemeClr val="bg1"/>
                </a:solidFill>
              </a:rPr>
              <a:t>Delta map</a:t>
            </a:r>
          </a:p>
        </p:txBody>
      </p:sp>
      <p:sp>
        <p:nvSpPr>
          <p:cNvPr id="15" name="Rectangle 14"/>
          <p:cNvSpPr/>
          <p:nvPr/>
        </p:nvSpPr>
        <p:spPr>
          <a:xfrm>
            <a:off x="2245200" y="3702815"/>
            <a:ext cx="768612" cy="18541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82" dirty="0">
                <a:solidFill>
                  <a:schemeClr val="bg1"/>
                </a:solidFill>
              </a:rPr>
              <a:t>Delta map</a:t>
            </a:r>
          </a:p>
        </p:txBody>
      </p:sp>
      <p:sp>
        <p:nvSpPr>
          <p:cNvPr id="16" name="Rectangle 15"/>
          <p:cNvSpPr/>
          <p:nvPr/>
        </p:nvSpPr>
        <p:spPr>
          <a:xfrm>
            <a:off x="2441261" y="4777130"/>
            <a:ext cx="427006" cy="3708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rPr>
              <a:t>Data</a:t>
            </a:r>
          </a:p>
          <a:p>
            <a:pPr algn="ctr"/>
            <a:r>
              <a:rPr lang="en-US" sz="809" dirty="0">
                <a:solidFill>
                  <a:schemeClr val="bg1"/>
                </a:solidFill>
              </a:rPr>
              <a:t>File1</a:t>
            </a:r>
          </a:p>
        </p:txBody>
      </p:sp>
      <p:sp>
        <p:nvSpPr>
          <p:cNvPr id="17" name="Rectangle 16"/>
          <p:cNvSpPr/>
          <p:nvPr/>
        </p:nvSpPr>
        <p:spPr>
          <a:xfrm>
            <a:off x="3964043" y="4778953"/>
            <a:ext cx="427006" cy="3708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rPr>
              <a:t>Delta</a:t>
            </a:r>
          </a:p>
          <a:p>
            <a:pPr algn="ctr"/>
            <a:r>
              <a:rPr lang="en-US" sz="809" dirty="0">
                <a:solidFill>
                  <a:schemeClr val="bg1"/>
                </a:solidFill>
              </a:rPr>
              <a:t>File2</a:t>
            </a:r>
          </a:p>
        </p:txBody>
      </p:sp>
      <p:sp>
        <p:nvSpPr>
          <p:cNvPr id="18" name="Rectangle 17"/>
          <p:cNvSpPr/>
          <p:nvPr/>
        </p:nvSpPr>
        <p:spPr>
          <a:xfrm>
            <a:off x="3491147" y="4777130"/>
            <a:ext cx="427006" cy="3708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rPr>
              <a:t>Data</a:t>
            </a:r>
          </a:p>
          <a:p>
            <a:pPr algn="ctr"/>
            <a:r>
              <a:rPr lang="en-US" sz="809" dirty="0">
                <a:solidFill>
                  <a:schemeClr val="bg1"/>
                </a:solidFill>
              </a:rPr>
              <a:t>File2</a:t>
            </a:r>
          </a:p>
        </p:txBody>
      </p:sp>
      <p:sp>
        <p:nvSpPr>
          <p:cNvPr id="19" name="Rectangle 18"/>
          <p:cNvSpPr/>
          <p:nvPr/>
        </p:nvSpPr>
        <p:spPr>
          <a:xfrm>
            <a:off x="6063812" y="4777130"/>
            <a:ext cx="427006" cy="3708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rPr>
              <a:t>Delta</a:t>
            </a:r>
          </a:p>
          <a:p>
            <a:pPr algn="ctr"/>
            <a:r>
              <a:rPr lang="en-US" sz="809" dirty="0">
                <a:solidFill>
                  <a:schemeClr val="bg1"/>
                </a:solidFill>
              </a:rPr>
              <a:t>File3</a:t>
            </a:r>
          </a:p>
        </p:txBody>
      </p:sp>
      <p:sp>
        <p:nvSpPr>
          <p:cNvPr id="20" name="Rectangle 19"/>
          <p:cNvSpPr/>
          <p:nvPr/>
        </p:nvSpPr>
        <p:spPr>
          <a:xfrm>
            <a:off x="5590917" y="4777130"/>
            <a:ext cx="427006" cy="3708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bg1"/>
                </a:solidFill>
              </a:rPr>
              <a:t>Data</a:t>
            </a:r>
          </a:p>
          <a:p>
            <a:pPr algn="ctr"/>
            <a:r>
              <a:rPr lang="en-US" sz="809" dirty="0">
                <a:solidFill>
                  <a:schemeClr val="bg1"/>
                </a:solidFill>
              </a:rPr>
              <a:t>File3</a:t>
            </a:r>
          </a:p>
        </p:txBody>
      </p:sp>
      <p:cxnSp>
        <p:nvCxnSpPr>
          <p:cNvPr id="21" name="Straight Arrow Connector 20"/>
          <p:cNvCxnSpPr/>
          <p:nvPr/>
        </p:nvCxnSpPr>
        <p:spPr>
          <a:xfrm flipH="1" flipV="1">
            <a:off x="4897613" y="3988120"/>
            <a:ext cx="768296" cy="3814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084674" y="3992379"/>
            <a:ext cx="1" cy="37719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0"/>
            <a:endCxn id="12" idx="2"/>
          </p:cNvCxnSpPr>
          <p:nvPr/>
        </p:nvCxnSpPr>
        <p:spPr>
          <a:xfrm flipH="1" flipV="1">
            <a:off x="2639302" y="3574964"/>
            <a:ext cx="15463" cy="11902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3690029" y="3574961"/>
            <a:ext cx="15463" cy="120216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66007" y="3574956"/>
            <a:ext cx="0" cy="10382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766008" y="4613197"/>
            <a:ext cx="89990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665908" y="4613197"/>
            <a:ext cx="0" cy="1657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Up Arrow 28"/>
          <p:cNvSpPr/>
          <p:nvPr/>
        </p:nvSpPr>
        <p:spPr>
          <a:xfrm>
            <a:off x="2666237" y="3013514"/>
            <a:ext cx="44994" cy="3142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US" sz="1323">
              <a:solidFill>
                <a:schemeClr val="bg1"/>
              </a:solidFill>
            </a:endParaRPr>
          </a:p>
        </p:txBody>
      </p:sp>
      <p:sp>
        <p:nvSpPr>
          <p:cNvPr id="30" name="Up Arrow 29"/>
          <p:cNvSpPr/>
          <p:nvPr/>
        </p:nvSpPr>
        <p:spPr>
          <a:xfrm>
            <a:off x="4766008" y="3028521"/>
            <a:ext cx="51240" cy="2882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US" sz="1323">
              <a:solidFill>
                <a:schemeClr val="bg1"/>
              </a:solidFill>
            </a:endParaRPr>
          </a:p>
        </p:txBody>
      </p:sp>
      <p:sp>
        <p:nvSpPr>
          <p:cNvPr id="31" name="TextBox 30"/>
          <p:cNvSpPr txBox="1"/>
          <p:nvPr/>
        </p:nvSpPr>
        <p:spPr>
          <a:xfrm>
            <a:off x="2625116" y="3533701"/>
            <a:ext cx="468645" cy="219255"/>
          </a:xfrm>
          <a:prstGeom prst="rect">
            <a:avLst/>
          </a:prstGeom>
          <a:noFill/>
        </p:spPr>
        <p:txBody>
          <a:bodyPr wrap="square" lIns="91422" tIns="45711" rIns="91422" bIns="45711" rtlCol="0">
            <a:spAutoFit/>
          </a:bodyPr>
          <a:lstStyle/>
          <a:p>
            <a:r>
              <a:rPr lang="en-US" sz="809" dirty="0">
                <a:solidFill>
                  <a:schemeClr val="bg1"/>
                </a:solidFill>
              </a:rPr>
              <a:t>filter</a:t>
            </a:r>
          </a:p>
        </p:txBody>
      </p:sp>
      <p:sp>
        <p:nvSpPr>
          <p:cNvPr id="32" name="TextBox 31"/>
          <p:cNvSpPr txBox="1"/>
          <p:nvPr/>
        </p:nvSpPr>
        <p:spPr>
          <a:xfrm>
            <a:off x="3266417" y="3533701"/>
            <a:ext cx="468645" cy="219255"/>
          </a:xfrm>
          <a:prstGeom prst="rect">
            <a:avLst/>
          </a:prstGeom>
          <a:noFill/>
        </p:spPr>
        <p:txBody>
          <a:bodyPr wrap="square" lIns="91422" tIns="45711" rIns="91422" bIns="45711" rtlCol="0">
            <a:spAutoFit/>
          </a:bodyPr>
          <a:lstStyle/>
          <a:p>
            <a:r>
              <a:rPr lang="en-US" sz="809" dirty="0">
                <a:solidFill>
                  <a:schemeClr val="bg1"/>
                </a:solidFill>
              </a:rPr>
              <a:t>filter</a:t>
            </a:r>
          </a:p>
        </p:txBody>
      </p:sp>
      <p:sp>
        <p:nvSpPr>
          <p:cNvPr id="33" name="TextBox 32"/>
          <p:cNvSpPr txBox="1"/>
          <p:nvPr/>
        </p:nvSpPr>
        <p:spPr>
          <a:xfrm>
            <a:off x="4409427" y="3536750"/>
            <a:ext cx="468645" cy="219255"/>
          </a:xfrm>
          <a:prstGeom prst="rect">
            <a:avLst/>
          </a:prstGeom>
          <a:noFill/>
        </p:spPr>
        <p:txBody>
          <a:bodyPr wrap="square" lIns="91422" tIns="45711" rIns="91422" bIns="45711" rtlCol="0">
            <a:spAutoFit/>
          </a:bodyPr>
          <a:lstStyle/>
          <a:p>
            <a:r>
              <a:rPr lang="en-US" sz="809" dirty="0">
                <a:solidFill>
                  <a:schemeClr val="bg1"/>
                </a:solidFill>
              </a:rPr>
              <a:t>filter</a:t>
            </a:r>
          </a:p>
        </p:txBody>
      </p:sp>
      <p:sp>
        <p:nvSpPr>
          <p:cNvPr id="34" name="TextBox 33"/>
          <p:cNvSpPr txBox="1"/>
          <p:nvPr/>
        </p:nvSpPr>
        <p:spPr>
          <a:xfrm>
            <a:off x="2344383" y="5605281"/>
            <a:ext cx="2144825" cy="253747"/>
          </a:xfrm>
          <a:prstGeom prst="rect">
            <a:avLst/>
          </a:prstGeom>
          <a:noFill/>
        </p:spPr>
        <p:txBody>
          <a:bodyPr wrap="none" lIns="91422" tIns="45711" rIns="91422" bIns="45711" rtlCol="0">
            <a:spAutoFit/>
          </a:bodyPr>
          <a:lstStyle/>
          <a:p>
            <a:r>
              <a:rPr lang="en-US" sz="1028" dirty="0"/>
              <a:t>Memory Optimized Container - 1</a:t>
            </a:r>
          </a:p>
        </p:txBody>
      </p:sp>
      <p:sp>
        <p:nvSpPr>
          <p:cNvPr id="35" name="TextBox 34"/>
          <p:cNvSpPr txBox="1"/>
          <p:nvPr/>
        </p:nvSpPr>
        <p:spPr>
          <a:xfrm>
            <a:off x="5072477" y="5605281"/>
            <a:ext cx="2144825" cy="253747"/>
          </a:xfrm>
          <a:prstGeom prst="rect">
            <a:avLst/>
          </a:prstGeom>
          <a:noFill/>
        </p:spPr>
        <p:txBody>
          <a:bodyPr wrap="none" lIns="91422" tIns="45711" rIns="91422" bIns="45711" rtlCol="0">
            <a:spAutoFit/>
          </a:bodyPr>
          <a:lstStyle/>
          <a:p>
            <a:r>
              <a:rPr lang="en-US" sz="1028" dirty="0"/>
              <a:t>Memory Optimized Container - 2</a:t>
            </a:r>
          </a:p>
        </p:txBody>
      </p:sp>
      <p:sp>
        <p:nvSpPr>
          <p:cNvPr id="36" name="Content Placeholder 1"/>
          <p:cNvSpPr txBox="1">
            <a:spLocks/>
          </p:cNvSpPr>
          <p:nvPr/>
        </p:nvSpPr>
        <p:spPr>
          <a:xfrm>
            <a:off x="7063185" y="1767361"/>
            <a:ext cx="4384400" cy="338926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941" dirty="0"/>
              <a:t>Impact on </a:t>
            </a:r>
            <a:r>
              <a:rPr lang="en-US" sz="2941" dirty="0" smtClean="0"/>
              <a:t>Recovery Time Objective (RTO)</a:t>
            </a:r>
            <a:endParaRPr lang="en-US" sz="2941" dirty="0"/>
          </a:p>
          <a:p>
            <a:pPr marL="532206" lvl="1" indent="-280121"/>
            <a:r>
              <a:rPr lang="en-US" sz="1765" dirty="0"/>
              <a:t>Load speed (IO) of data &amp; Size of durable tables</a:t>
            </a:r>
          </a:p>
          <a:p>
            <a:pPr marL="532206" lvl="1" indent="-280121"/>
            <a:endParaRPr lang="en-US" sz="1765" dirty="0"/>
          </a:p>
          <a:p>
            <a:pPr marL="532206" lvl="1" indent="-280121"/>
            <a:r>
              <a:rPr lang="en-US" sz="1765" dirty="0"/>
              <a:t>Hash index with heavy collision (bucket count too low) and large </a:t>
            </a:r>
            <a:r>
              <a:rPr lang="en-US" sz="1765" dirty="0" smtClean="0"/>
              <a:t>non-clustered </a:t>
            </a:r>
            <a:r>
              <a:rPr lang="en-US" sz="1765" dirty="0"/>
              <a:t>(Range) index have additional recovery overhead.</a:t>
            </a:r>
          </a:p>
        </p:txBody>
      </p:sp>
    </p:spTree>
    <p:extLst>
      <p:ext uri="{BB962C8B-B14F-4D97-AF65-F5344CB8AC3E}">
        <p14:creationId xmlns:p14="http://schemas.microsoft.com/office/powerpoint/2010/main" val="1236688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6">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P spid="12" grpId="0" animBg="1"/>
      <p:bldP spid="13" grpId="0" animBg="1"/>
      <p:bldP spid="14" grpId="0" animBg="1"/>
      <p:bldP spid="15" grpId="0" animBg="1"/>
      <p:bldP spid="29" grpId="0" animBg="1"/>
      <p:bldP spid="30" grpId="0" animBg="1"/>
      <p:bldP spid="31" grpId="0"/>
      <p:bldP spid="32"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5"/>
            <a:ext cx="11151917" cy="609398"/>
          </a:xfrm>
        </p:spPr>
        <p:txBody>
          <a:bodyPr/>
          <a:lstStyle/>
          <a:p>
            <a:r>
              <a:rPr lang="en-US" sz="4400" dirty="0" smtClean="0"/>
              <a:t>Suitable scenarios for V1 (in SQL Server 2014)</a:t>
            </a:r>
            <a:endParaRPr lang="en-US" sz="4400" dirty="0"/>
          </a:p>
        </p:txBody>
      </p:sp>
      <p:graphicFrame>
        <p:nvGraphicFramePr>
          <p:cNvPr id="5" name="Table 4"/>
          <p:cNvGraphicFramePr>
            <a:graphicFrameLocks noGrp="1"/>
          </p:cNvGraphicFramePr>
          <p:nvPr>
            <p:extLst>
              <p:ext uri="{D42A27DB-BD31-4B8C-83A1-F6EECF244321}">
                <p14:modId xmlns:p14="http://schemas.microsoft.com/office/powerpoint/2010/main" val="2234861396"/>
              </p:ext>
            </p:extLst>
          </p:nvPr>
        </p:nvGraphicFramePr>
        <p:xfrm>
          <a:off x="756137" y="1951892"/>
          <a:ext cx="10526964" cy="4274037"/>
        </p:xfrm>
        <a:graphic>
          <a:graphicData uri="http://schemas.openxmlformats.org/drawingml/2006/table">
            <a:tbl>
              <a:tblPr firstRow="1" bandRow="1">
                <a:tableStyleId>{5C22544A-7EE6-4342-B048-85BDC9FD1C3A}</a:tableStyleId>
              </a:tblPr>
              <a:tblGrid>
                <a:gridCol w="3508988"/>
                <a:gridCol w="3508988"/>
                <a:gridCol w="3508988"/>
              </a:tblGrid>
              <a:tr h="397453">
                <a:tc>
                  <a:txBody>
                    <a:bodyPr/>
                    <a:lstStyle/>
                    <a:p>
                      <a:endParaRPr lang="en-US" sz="2000" dirty="0">
                        <a:latin typeface="Segoe UI Light" pitchFamily="34" charset="0"/>
                      </a:endParaRPr>
                    </a:p>
                  </a:txBody>
                  <a:tcPr marL="121888" marR="121888" marT="60944" marB="60944"/>
                </a:tc>
                <a:tc>
                  <a:txBody>
                    <a:bodyPr/>
                    <a:lstStyle/>
                    <a:p>
                      <a:r>
                        <a:rPr lang="en-US" sz="2000" dirty="0" smtClean="0">
                          <a:solidFill>
                            <a:srgbClr val="FFFFFF"/>
                          </a:solidFill>
                          <a:latin typeface="Segoe UI Light" pitchFamily="34" charset="0"/>
                        </a:rPr>
                        <a:t>Optimal</a:t>
                      </a:r>
                      <a:r>
                        <a:rPr lang="en-US" sz="2000" baseline="0" dirty="0" smtClean="0">
                          <a:solidFill>
                            <a:srgbClr val="FFFFFF"/>
                          </a:solidFill>
                          <a:latin typeface="Segoe UI Light" pitchFamily="34" charset="0"/>
                        </a:rPr>
                        <a:t> </a:t>
                      </a:r>
                      <a:r>
                        <a:rPr lang="en-US" sz="2000" dirty="0" smtClean="0">
                          <a:solidFill>
                            <a:srgbClr val="FFFFFF"/>
                          </a:solidFill>
                          <a:latin typeface="Segoe UI Light" pitchFamily="34" charset="0"/>
                        </a:rPr>
                        <a:t>for V1</a:t>
                      </a:r>
                      <a:endParaRPr lang="en-US" sz="2000" dirty="0">
                        <a:solidFill>
                          <a:srgbClr val="FFFFFF"/>
                        </a:solidFill>
                        <a:latin typeface="Segoe UI Light" pitchFamily="34" charset="0"/>
                      </a:endParaRPr>
                    </a:p>
                  </a:txBody>
                  <a:tcPr marL="121888" marR="121888" marT="60944" marB="60944"/>
                </a:tc>
                <a:tc>
                  <a:txBody>
                    <a:bodyPr/>
                    <a:lstStyle/>
                    <a:p>
                      <a:r>
                        <a:rPr lang="en-US" sz="2000" baseline="0" dirty="0" smtClean="0">
                          <a:solidFill>
                            <a:srgbClr val="FFFFFF"/>
                          </a:solidFill>
                          <a:latin typeface="Segoe UI Light" pitchFamily="34" charset="0"/>
                        </a:rPr>
                        <a:t>Not Optimal for V1</a:t>
                      </a:r>
                      <a:endParaRPr lang="en-US" sz="2000" dirty="0">
                        <a:solidFill>
                          <a:srgbClr val="FFFFFF"/>
                        </a:solidFill>
                        <a:latin typeface="Segoe UI Light" pitchFamily="34" charset="0"/>
                      </a:endParaRPr>
                    </a:p>
                  </a:txBody>
                  <a:tcPr marL="121888" marR="121888" marT="60944" marB="60944"/>
                </a:tc>
              </a:tr>
              <a:tr h="667284">
                <a:tc>
                  <a:txBody>
                    <a:bodyPr/>
                    <a:lstStyle/>
                    <a:p>
                      <a:r>
                        <a:rPr lang="en-US" sz="2000" b="1" dirty="0" smtClean="0">
                          <a:latin typeface="Segoe UI Light" pitchFamily="34" charset="0"/>
                        </a:rPr>
                        <a:t>Business logic</a:t>
                      </a:r>
                      <a:endParaRPr lang="en-US" sz="2000" b="1" dirty="0">
                        <a:latin typeface="Segoe UI Light" pitchFamily="34" charset="0"/>
                      </a:endParaRPr>
                    </a:p>
                  </a:txBody>
                  <a:tcPr marL="121888" marR="121888" marT="60944" marB="60944"/>
                </a:tc>
                <a:tc>
                  <a:txBody>
                    <a:bodyPr/>
                    <a:lstStyle/>
                    <a:p>
                      <a:r>
                        <a:rPr lang="en-US" sz="2000" b="1" dirty="0" smtClean="0">
                          <a:latin typeface="Segoe UI Light" pitchFamily="34" charset="0"/>
                        </a:rPr>
                        <a:t>In</a:t>
                      </a:r>
                      <a:r>
                        <a:rPr lang="en-US" sz="2000" b="1" baseline="0" dirty="0" smtClean="0">
                          <a:latin typeface="Segoe UI Light" pitchFamily="34" charset="0"/>
                        </a:rPr>
                        <a:t> database (as SPs)</a:t>
                      </a:r>
                      <a:endParaRPr lang="en-US" sz="2000" b="1" dirty="0">
                        <a:latin typeface="Segoe UI Light" pitchFamily="34" charset="0"/>
                      </a:endParaRPr>
                    </a:p>
                  </a:txBody>
                  <a:tcPr marL="121888" marR="121888" marT="60944" marB="60944"/>
                </a:tc>
                <a:tc>
                  <a:txBody>
                    <a:bodyPr/>
                    <a:lstStyle/>
                    <a:p>
                      <a:r>
                        <a:rPr lang="en-US" sz="2000" b="1" dirty="0" smtClean="0">
                          <a:latin typeface="Segoe UI Light" pitchFamily="34" charset="0"/>
                        </a:rPr>
                        <a:t>In mid-tier</a:t>
                      </a:r>
                      <a:endParaRPr lang="en-US" sz="2000" b="1" dirty="0">
                        <a:latin typeface="Segoe UI Light" pitchFamily="34" charset="0"/>
                      </a:endParaRPr>
                    </a:p>
                  </a:txBody>
                  <a:tcPr marL="121888" marR="121888" marT="60944" marB="60944"/>
                </a:tc>
              </a:tr>
              <a:tr h="963843">
                <a:tc>
                  <a:txBody>
                    <a:bodyPr/>
                    <a:lstStyle/>
                    <a:p>
                      <a:r>
                        <a:rPr lang="en-US" sz="2000" dirty="0" smtClean="0">
                          <a:latin typeface="Segoe UI Light" pitchFamily="34" charset="0"/>
                        </a:rPr>
                        <a:t>Latency</a:t>
                      </a:r>
                      <a:r>
                        <a:rPr lang="en-US" sz="2000" baseline="0" dirty="0" smtClean="0">
                          <a:latin typeface="Segoe UI Light" pitchFamily="34" charset="0"/>
                        </a:rPr>
                        <a:t> and contention locations</a:t>
                      </a:r>
                      <a:endParaRPr lang="en-US" sz="2000" dirty="0">
                        <a:latin typeface="Segoe UI Light" pitchFamily="34" charset="0"/>
                      </a:endParaRPr>
                    </a:p>
                  </a:txBody>
                  <a:tcPr marL="121888" marR="121888" marT="60944" marB="60944"/>
                </a:tc>
                <a:tc>
                  <a:txBody>
                    <a:bodyPr/>
                    <a:lstStyle/>
                    <a:p>
                      <a:r>
                        <a:rPr lang="en-US" sz="2000" dirty="0" smtClean="0">
                          <a:latin typeface="Segoe UI Light" pitchFamily="34" charset="0"/>
                        </a:rPr>
                        <a:t>Concentrated on a sub-set of tables/SPs</a:t>
                      </a:r>
                      <a:endParaRPr lang="en-US" sz="2000" dirty="0">
                        <a:latin typeface="Segoe UI Light" pitchFamily="34" charset="0"/>
                      </a:endParaRPr>
                    </a:p>
                  </a:txBody>
                  <a:tcPr marL="121888" marR="121888" marT="60944" marB="60944"/>
                </a:tc>
                <a:tc>
                  <a:txBody>
                    <a:bodyPr/>
                    <a:lstStyle/>
                    <a:p>
                      <a:r>
                        <a:rPr lang="en-US" sz="2000" dirty="0" smtClean="0">
                          <a:latin typeface="Segoe UI Light" pitchFamily="34" charset="0"/>
                        </a:rPr>
                        <a:t>Spread across the database</a:t>
                      </a:r>
                      <a:endParaRPr lang="en-US" sz="2000" dirty="0">
                        <a:latin typeface="Segoe UI Light" pitchFamily="34" charset="0"/>
                      </a:endParaRPr>
                    </a:p>
                  </a:txBody>
                  <a:tcPr marL="121888" marR="121888" marT="60944" marB="60944"/>
                </a:tc>
              </a:tr>
              <a:tr h="695562">
                <a:tc>
                  <a:txBody>
                    <a:bodyPr/>
                    <a:lstStyle/>
                    <a:p>
                      <a:r>
                        <a:rPr lang="en-US" sz="2000" dirty="0" smtClean="0">
                          <a:latin typeface="Segoe UI Light" pitchFamily="34" charset="0"/>
                        </a:rPr>
                        <a:t>Client</a:t>
                      </a:r>
                      <a:r>
                        <a:rPr lang="en-US" sz="2000" baseline="0" dirty="0" smtClean="0">
                          <a:latin typeface="Segoe UI Light" pitchFamily="34" charset="0"/>
                        </a:rPr>
                        <a:t> server communication</a:t>
                      </a:r>
                      <a:endParaRPr lang="en-US" sz="2000" dirty="0">
                        <a:latin typeface="Segoe UI Light" pitchFamily="34" charset="0"/>
                      </a:endParaRPr>
                    </a:p>
                  </a:txBody>
                  <a:tcPr marL="121888" marR="121888" marT="60944" marB="60944"/>
                </a:tc>
                <a:tc>
                  <a:txBody>
                    <a:bodyPr/>
                    <a:lstStyle/>
                    <a:p>
                      <a:r>
                        <a:rPr lang="en-US" sz="2000" dirty="0" smtClean="0">
                          <a:latin typeface="Segoe UI Light" pitchFamily="34" charset="0"/>
                        </a:rPr>
                        <a:t>Less frequent</a:t>
                      </a:r>
                      <a:endParaRPr lang="en-US" sz="2000" dirty="0">
                        <a:latin typeface="Segoe UI Light" pitchFamily="34" charset="0"/>
                      </a:endParaRPr>
                    </a:p>
                  </a:txBody>
                  <a:tcPr marL="121888" marR="121888" marT="60944" marB="60944"/>
                </a:tc>
                <a:tc>
                  <a:txBody>
                    <a:bodyPr/>
                    <a:lstStyle/>
                    <a:p>
                      <a:r>
                        <a:rPr lang="en-US" sz="2000" dirty="0" smtClean="0">
                          <a:latin typeface="Segoe UI Light" pitchFamily="34" charset="0"/>
                        </a:rPr>
                        <a:t>Chatty</a:t>
                      </a:r>
                      <a:endParaRPr lang="en-US" sz="2000" dirty="0">
                        <a:latin typeface="Segoe UI Light" pitchFamily="34" charset="0"/>
                      </a:endParaRPr>
                    </a:p>
                  </a:txBody>
                  <a:tcPr marL="121888" marR="121888" marT="60944" marB="60944"/>
                </a:tc>
              </a:tr>
              <a:tr h="397453">
                <a:tc>
                  <a:txBody>
                    <a:bodyPr/>
                    <a:lstStyle/>
                    <a:p>
                      <a:r>
                        <a:rPr lang="en-US" sz="2000" dirty="0" smtClean="0">
                          <a:latin typeface="Segoe UI Light" pitchFamily="34" charset="0"/>
                        </a:rPr>
                        <a:t>T-SQL surface area</a:t>
                      </a:r>
                      <a:endParaRPr lang="en-US" sz="2000" dirty="0">
                        <a:latin typeface="Segoe UI Light" pitchFamily="34" charset="0"/>
                      </a:endParaRPr>
                    </a:p>
                  </a:txBody>
                  <a:tcPr marL="121888" marR="121888" marT="60944" marB="60944"/>
                </a:tc>
                <a:tc>
                  <a:txBody>
                    <a:bodyPr/>
                    <a:lstStyle/>
                    <a:p>
                      <a:r>
                        <a:rPr lang="en-US" sz="2000" dirty="0" smtClean="0">
                          <a:latin typeface="Segoe UI Light" pitchFamily="34" charset="0"/>
                        </a:rPr>
                        <a:t>Basic</a:t>
                      </a:r>
                      <a:endParaRPr lang="en-US" sz="2000" dirty="0">
                        <a:latin typeface="Segoe UI Light" pitchFamily="34" charset="0"/>
                      </a:endParaRPr>
                    </a:p>
                  </a:txBody>
                  <a:tcPr marL="121888" marR="121888" marT="60944" marB="60944"/>
                </a:tc>
                <a:tc>
                  <a:txBody>
                    <a:bodyPr/>
                    <a:lstStyle/>
                    <a:p>
                      <a:r>
                        <a:rPr lang="en-US" sz="2000" dirty="0" smtClean="0">
                          <a:latin typeface="Segoe UI Light" pitchFamily="34" charset="0"/>
                        </a:rPr>
                        <a:t>Complex</a:t>
                      </a:r>
                      <a:endParaRPr lang="en-US" sz="2000" dirty="0">
                        <a:latin typeface="Segoe UI Light" pitchFamily="34" charset="0"/>
                      </a:endParaRPr>
                    </a:p>
                  </a:txBody>
                  <a:tcPr marL="121888" marR="121888" marT="60944" marB="60944"/>
                </a:tc>
              </a:tr>
              <a:tr h="397453">
                <a:tc>
                  <a:txBody>
                    <a:bodyPr/>
                    <a:lstStyle/>
                    <a:p>
                      <a:r>
                        <a:rPr lang="en-US" sz="2000" dirty="0" smtClean="0">
                          <a:latin typeface="Segoe UI Light" pitchFamily="34" charset="0"/>
                        </a:rPr>
                        <a:t>Log IO</a:t>
                      </a:r>
                      <a:endParaRPr lang="en-US" sz="2000" dirty="0">
                        <a:latin typeface="Segoe UI Light" pitchFamily="34" charset="0"/>
                      </a:endParaRPr>
                    </a:p>
                  </a:txBody>
                  <a:tcPr marL="121888" marR="121888" marT="60944" marB="60944"/>
                </a:tc>
                <a:tc>
                  <a:txBody>
                    <a:bodyPr/>
                    <a:lstStyle/>
                    <a:p>
                      <a:r>
                        <a:rPr lang="en-US" sz="2000" dirty="0" smtClean="0">
                          <a:latin typeface="Segoe UI Light" pitchFamily="34" charset="0"/>
                        </a:rPr>
                        <a:t>Not</a:t>
                      </a:r>
                      <a:r>
                        <a:rPr lang="en-US" sz="2000" baseline="0" dirty="0" smtClean="0">
                          <a:latin typeface="Segoe UI Light" pitchFamily="34" charset="0"/>
                        </a:rPr>
                        <a:t> limiting factor</a:t>
                      </a:r>
                      <a:endParaRPr lang="en-US" sz="2000" dirty="0">
                        <a:latin typeface="Segoe UI Light" pitchFamily="34" charset="0"/>
                      </a:endParaRPr>
                    </a:p>
                  </a:txBody>
                  <a:tcPr marL="121888" marR="121888" marT="60944" marB="60944"/>
                </a:tc>
                <a:tc>
                  <a:txBody>
                    <a:bodyPr/>
                    <a:lstStyle/>
                    <a:p>
                      <a:r>
                        <a:rPr lang="en-US" sz="2000" dirty="0" smtClean="0">
                          <a:latin typeface="Segoe UI Light" pitchFamily="34" charset="0"/>
                        </a:rPr>
                        <a:t>Limiting</a:t>
                      </a:r>
                      <a:r>
                        <a:rPr lang="en-US" sz="2000" baseline="0" dirty="0" smtClean="0">
                          <a:latin typeface="Segoe UI Light" pitchFamily="34" charset="0"/>
                        </a:rPr>
                        <a:t> </a:t>
                      </a:r>
                      <a:r>
                        <a:rPr lang="en-US" sz="2000" dirty="0" smtClean="0">
                          <a:latin typeface="Segoe UI Light" pitchFamily="34" charset="0"/>
                        </a:rPr>
                        <a:t>factor</a:t>
                      </a:r>
                      <a:endParaRPr lang="en-US" sz="2000" dirty="0">
                        <a:latin typeface="Segoe UI Light" pitchFamily="34" charset="0"/>
                      </a:endParaRPr>
                    </a:p>
                  </a:txBody>
                  <a:tcPr marL="121888" marR="121888" marT="60944" marB="60944"/>
                </a:tc>
              </a:tr>
              <a:tr h="667284">
                <a:tc>
                  <a:txBody>
                    <a:bodyPr/>
                    <a:lstStyle/>
                    <a:p>
                      <a:r>
                        <a:rPr lang="en-US" sz="2000" dirty="0" smtClean="0">
                          <a:latin typeface="Segoe UI Light" pitchFamily="34" charset="0"/>
                        </a:rPr>
                        <a:t>Data size</a:t>
                      </a:r>
                      <a:endParaRPr lang="en-US" sz="2000" dirty="0">
                        <a:latin typeface="Segoe UI Light" pitchFamily="34" charset="0"/>
                      </a:endParaRPr>
                    </a:p>
                  </a:txBody>
                  <a:tcPr marL="121888" marR="121888" marT="60944" marB="60944"/>
                </a:tc>
                <a:tc>
                  <a:txBody>
                    <a:bodyPr/>
                    <a:lstStyle/>
                    <a:p>
                      <a:r>
                        <a:rPr lang="en-US" sz="2000" dirty="0" smtClean="0">
                          <a:latin typeface="Segoe UI Light" pitchFamily="34" charset="0"/>
                        </a:rPr>
                        <a:t>Hot data</a:t>
                      </a:r>
                      <a:r>
                        <a:rPr lang="en-US" sz="2000" baseline="0" dirty="0" smtClean="0">
                          <a:latin typeface="Segoe UI Light" pitchFamily="34" charset="0"/>
                        </a:rPr>
                        <a:t> fit in memory</a:t>
                      </a:r>
                      <a:endParaRPr lang="en-US" sz="2000" dirty="0">
                        <a:latin typeface="Segoe UI Light" pitchFamily="34" charset="0"/>
                      </a:endParaRPr>
                    </a:p>
                  </a:txBody>
                  <a:tcPr marL="121888" marR="121888" marT="60944" marB="60944"/>
                </a:tc>
                <a:tc>
                  <a:txBody>
                    <a:bodyPr/>
                    <a:lstStyle/>
                    <a:p>
                      <a:r>
                        <a:rPr lang="en-US" sz="2000" dirty="0" smtClean="0">
                          <a:latin typeface="Segoe UI Light" pitchFamily="34" charset="0"/>
                        </a:rPr>
                        <a:t>Unbounded hot data size</a:t>
                      </a:r>
                      <a:endParaRPr lang="en-US" sz="2000" dirty="0">
                        <a:latin typeface="Segoe UI Light" pitchFamily="34" charset="0"/>
                      </a:endParaRPr>
                    </a:p>
                  </a:txBody>
                  <a:tcPr marL="121888" marR="121888" marT="60944" marB="60944"/>
                </a:tc>
              </a:tr>
            </a:tbl>
          </a:graphicData>
        </a:graphic>
      </p:graphicFrame>
      <p:sp>
        <p:nvSpPr>
          <p:cNvPr id="4" name="TextBox 3"/>
          <p:cNvSpPr txBox="1"/>
          <p:nvPr/>
        </p:nvSpPr>
        <p:spPr>
          <a:xfrm>
            <a:off x="835269" y="1072662"/>
            <a:ext cx="8915400" cy="738664"/>
          </a:xfrm>
          <a:prstGeom prst="rect">
            <a:avLst/>
          </a:prstGeom>
          <a:noFill/>
        </p:spPr>
        <p:txBody>
          <a:bodyPr wrap="square" lIns="0" tIns="0" rIns="0" bIns="0" rtlCol="0">
            <a:spAutoFit/>
          </a:bodyPr>
          <a:lstStyle/>
          <a:p>
            <a:r>
              <a:rPr lang="en-US" sz="2400" b="1" dirty="0" smtClean="0">
                <a:gradFill>
                  <a:gsLst>
                    <a:gs pos="0">
                      <a:schemeClr val="tx1"/>
                    </a:gs>
                    <a:gs pos="86000">
                      <a:schemeClr val="tx1"/>
                    </a:gs>
                  </a:gsLst>
                  <a:lin ang="5400000" scaled="0"/>
                </a:gradFill>
                <a:latin typeface="Segoe UI Light" pitchFamily="34" charset="0"/>
              </a:rPr>
              <a:t>Key factor in performance benefits</a:t>
            </a:r>
            <a:r>
              <a:rPr lang="en-US" sz="2400" dirty="0" smtClean="0">
                <a:gradFill>
                  <a:gsLst>
                    <a:gs pos="0">
                      <a:schemeClr val="tx1"/>
                    </a:gs>
                    <a:gs pos="86000">
                      <a:schemeClr val="tx1"/>
                    </a:gs>
                  </a:gsLst>
                  <a:lin ang="5400000" scaled="0"/>
                </a:gradFill>
                <a:latin typeface="Segoe UI Light" pitchFamily="34" charset="0"/>
              </a:rPr>
              <a:t>: processing closer to data, i.e. Ideal for applications with data processing in the DB layer</a:t>
            </a:r>
          </a:p>
        </p:txBody>
      </p:sp>
    </p:spTree>
    <p:extLst>
      <p:ext uri="{BB962C8B-B14F-4D97-AF65-F5344CB8AC3E}">
        <p14:creationId xmlns:p14="http://schemas.microsoft.com/office/powerpoint/2010/main" val="288395089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2362201"/>
            <a:ext cx="7848600" cy="849463"/>
          </a:xfrm>
          <a:prstGeom prst="rect">
            <a:avLst/>
          </a:prstGeom>
          <a:noFill/>
        </p:spPr>
        <p:txBody>
          <a:bodyPr wrap="square" lIns="182880" tIns="146304" rIns="182880" bIns="146304" rtlCol="0">
            <a:spAutoFit/>
          </a:bodyPr>
          <a:lstStyle/>
          <a:p>
            <a:pPr>
              <a:lnSpc>
                <a:spcPct val="90000"/>
              </a:lnSpc>
            </a:pPr>
            <a:r>
              <a:rPr lang="en-US" sz="4000" spc="-50" dirty="0">
                <a:solidFill>
                  <a:srgbClr val="FFFFFF"/>
                </a:solidFill>
              </a:rPr>
              <a:t>Overview of </a:t>
            </a:r>
            <a:r>
              <a:rPr lang="en-US" sz="4000" spc="-50" dirty="0" smtClean="0">
                <a:solidFill>
                  <a:srgbClr val="FFFFFF"/>
                </a:solidFill>
              </a:rPr>
              <a:t>In-</a:t>
            </a:r>
            <a:r>
              <a:rPr lang="en-US" sz="4000" spc="-50" dirty="0" smtClean="0">
                <a:solidFill>
                  <a:srgbClr val="FBFBFB"/>
                </a:solidFill>
              </a:rPr>
              <a:t>M</a:t>
            </a:r>
            <a:r>
              <a:rPr lang="en-US" sz="4000" spc="-50" dirty="0" smtClean="0">
                <a:solidFill>
                  <a:srgbClr val="FFFFFF"/>
                </a:solidFill>
              </a:rPr>
              <a:t>emory </a:t>
            </a:r>
            <a:r>
              <a:rPr lang="en-US" sz="4000" spc="-50" dirty="0">
                <a:solidFill>
                  <a:srgbClr val="FFFFFF"/>
                </a:solidFill>
              </a:rPr>
              <a:t>DW</a:t>
            </a:r>
          </a:p>
        </p:txBody>
      </p:sp>
    </p:spTree>
    <p:extLst>
      <p:ext uri="{BB962C8B-B14F-4D97-AF65-F5344CB8AC3E}">
        <p14:creationId xmlns:p14="http://schemas.microsoft.com/office/powerpoint/2010/main" val="2018516065"/>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a:t>
            </a:r>
            <a:r>
              <a:rPr lang="en-US" dirty="0" smtClean="0">
                <a:solidFill>
                  <a:srgbClr val="FBFBFB"/>
                </a:solidFill>
              </a:rPr>
              <a:t>M</a:t>
            </a:r>
            <a:r>
              <a:rPr lang="en-US" dirty="0" smtClean="0"/>
              <a:t>emory DW overview</a:t>
            </a:r>
            <a:endParaRPr lang="en-US" dirty="0"/>
          </a:p>
        </p:txBody>
      </p:sp>
      <p:pic>
        <p:nvPicPr>
          <p:cNvPr id="3" name="Picture 2"/>
          <p:cNvPicPr>
            <a:picLocks noChangeAspect="1"/>
          </p:cNvPicPr>
          <p:nvPr/>
        </p:nvPicPr>
        <p:blipFill>
          <a:blip r:embed="rId2"/>
          <a:stretch>
            <a:fillRect/>
          </a:stretch>
        </p:blipFill>
        <p:spPr>
          <a:xfrm>
            <a:off x="381000" y="1214321"/>
            <a:ext cx="11582400" cy="5455829"/>
          </a:xfrm>
          <a:prstGeom prst="rect">
            <a:avLst/>
          </a:prstGeom>
        </p:spPr>
      </p:pic>
    </p:spTree>
    <p:extLst>
      <p:ext uri="{BB962C8B-B14F-4D97-AF65-F5344CB8AC3E}">
        <p14:creationId xmlns:p14="http://schemas.microsoft.com/office/powerpoint/2010/main" val="169084712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65019" y="3788608"/>
            <a:ext cx="3885188" cy="1218883"/>
            <a:chOff x="4267200" y="1524000"/>
            <a:chExt cx="3886200" cy="1219200"/>
          </a:xfrm>
        </p:grpSpPr>
        <p:sp>
          <p:nvSpPr>
            <p:cNvPr id="6" name="TextBox 5"/>
            <p:cNvSpPr txBox="1"/>
            <p:nvPr/>
          </p:nvSpPr>
          <p:spPr>
            <a:xfrm>
              <a:off x="6617448" y="1937759"/>
              <a:ext cx="316752" cy="369332"/>
            </a:xfrm>
            <a:prstGeom prst="rect">
              <a:avLst/>
            </a:prstGeom>
            <a:noFill/>
            <a:ln w="19050">
              <a:solidFill>
                <a:schemeClr val="tx2"/>
              </a:solidFill>
            </a:ln>
          </p:spPr>
          <p:txBody>
            <a:bodyPr wrap="square" rtlCol="0">
              <a:spAutoFit/>
            </a:bodyPr>
            <a:lstStyle/>
            <a:p>
              <a:pPr defTabSz="914126"/>
              <a:r>
                <a:rPr lang="en-US" dirty="0">
                  <a:solidFill>
                    <a:srgbClr val="FFFFFF"/>
                  </a:solidFill>
                </a:rPr>
                <a:t>…</a:t>
              </a:r>
            </a:p>
          </p:txBody>
        </p:sp>
        <p:grpSp>
          <p:nvGrpSpPr>
            <p:cNvPr id="7" name="Group 6"/>
            <p:cNvGrpSpPr/>
            <p:nvPr/>
          </p:nvGrpSpPr>
          <p:grpSpPr>
            <a:xfrm>
              <a:off x="4267200" y="1524000"/>
              <a:ext cx="1013791" cy="1219200"/>
              <a:chOff x="4267200" y="1524000"/>
              <a:chExt cx="1013791" cy="1219200"/>
            </a:xfrm>
          </p:grpSpPr>
          <p:sp>
            <p:nvSpPr>
              <p:cNvPr id="24" name="Rectangle 23"/>
              <p:cNvSpPr/>
              <p:nvPr/>
            </p:nvSpPr>
            <p:spPr>
              <a:xfrm>
                <a:off x="4267200" y="1524000"/>
                <a:ext cx="1013791" cy="1219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cxnSp>
            <p:nvCxnSpPr>
              <p:cNvPr id="25" name="Straight Connector 24"/>
              <p:cNvCxnSpPr/>
              <p:nvPr/>
            </p:nvCxnSpPr>
            <p:spPr>
              <a:xfrm>
                <a:off x="4379843" y="17526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379843" y="19050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79843" y="20574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79843" y="22098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79843" y="23622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79843" y="25146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5393635" y="1524000"/>
              <a:ext cx="1013791" cy="1219200"/>
              <a:chOff x="5393635" y="1524000"/>
              <a:chExt cx="1013791" cy="1219200"/>
            </a:xfrm>
          </p:grpSpPr>
          <p:sp>
            <p:nvSpPr>
              <p:cNvPr id="17" name="Rectangle 16"/>
              <p:cNvSpPr/>
              <p:nvPr/>
            </p:nvSpPr>
            <p:spPr>
              <a:xfrm>
                <a:off x="5393635" y="1524000"/>
                <a:ext cx="1013791" cy="1219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cxnSp>
            <p:nvCxnSpPr>
              <p:cNvPr id="18" name="Straight Connector 17"/>
              <p:cNvCxnSpPr/>
              <p:nvPr/>
            </p:nvCxnSpPr>
            <p:spPr>
              <a:xfrm>
                <a:off x="5506278" y="17526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506278" y="19050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06278" y="20574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06278" y="22098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06278" y="23622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06278" y="25146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7139609" y="1524000"/>
              <a:ext cx="1013791" cy="1219200"/>
              <a:chOff x="7139609" y="1524000"/>
              <a:chExt cx="1013791" cy="1219200"/>
            </a:xfrm>
          </p:grpSpPr>
          <p:sp>
            <p:nvSpPr>
              <p:cNvPr id="10" name="Rectangle 9"/>
              <p:cNvSpPr/>
              <p:nvPr/>
            </p:nvSpPr>
            <p:spPr>
              <a:xfrm>
                <a:off x="7139609" y="1524000"/>
                <a:ext cx="1013791" cy="1219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cxnSp>
            <p:nvCxnSpPr>
              <p:cNvPr id="11" name="Straight Connector 10"/>
              <p:cNvCxnSpPr/>
              <p:nvPr/>
            </p:nvCxnSpPr>
            <p:spPr>
              <a:xfrm>
                <a:off x="7252252" y="17526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252252" y="19050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252252" y="20574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252252" y="22098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52252" y="23622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52252" y="2514600"/>
                <a:ext cx="788504" cy="1588"/>
              </a:xfrm>
              <a:prstGeom prst="line">
                <a:avLst/>
              </a:prstGeom>
              <a:ln w="8255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80" name="Group 79"/>
          <p:cNvGrpSpPr/>
          <p:nvPr/>
        </p:nvGrpSpPr>
        <p:grpSpPr>
          <a:xfrm>
            <a:off x="5705137" y="2584383"/>
            <a:ext cx="2153650" cy="3380842"/>
            <a:chOff x="5594998" y="2808768"/>
            <a:chExt cx="2154211" cy="3753306"/>
          </a:xfrm>
        </p:grpSpPr>
        <p:grpSp>
          <p:nvGrpSpPr>
            <p:cNvPr id="31" name="Group 30"/>
            <p:cNvGrpSpPr/>
            <p:nvPr/>
          </p:nvGrpSpPr>
          <p:grpSpPr>
            <a:xfrm>
              <a:off x="5594998" y="2808768"/>
              <a:ext cx="2154211" cy="3747551"/>
              <a:chOff x="5594998" y="2808770"/>
              <a:chExt cx="2154211" cy="3747554"/>
            </a:xfrm>
          </p:grpSpPr>
          <p:grpSp>
            <p:nvGrpSpPr>
              <p:cNvPr id="32" name="Group 31"/>
              <p:cNvGrpSpPr/>
              <p:nvPr/>
            </p:nvGrpSpPr>
            <p:grpSpPr>
              <a:xfrm>
                <a:off x="5594998" y="2808770"/>
                <a:ext cx="358128" cy="3710460"/>
                <a:chOff x="5594998" y="2808770"/>
                <a:chExt cx="358128" cy="3710460"/>
              </a:xfrm>
            </p:grpSpPr>
            <p:sp>
              <p:nvSpPr>
                <p:cNvPr id="68" name="Rectangle 67"/>
                <p:cNvSpPr/>
                <p:nvPr/>
              </p:nvSpPr>
              <p:spPr>
                <a:xfrm>
                  <a:off x="5677080" y="3088160"/>
                  <a:ext cx="199448" cy="105571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69" name="Rectangle 68"/>
                <p:cNvSpPr/>
                <p:nvPr/>
              </p:nvSpPr>
              <p:spPr>
                <a:xfrm>
                  <a:off x="5686380" y="4275838"/>
                  <a:ext cx="199448" cy="105571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0" name="Rectangle 69"/>
                <p:cNvSpPr/>
                <p:nvPr/>
              </p:nvSpPr>
              <p:spPr>
                <a:xfrm>
                  <a:off x="5688492" y="5463516"/>
                  <a:ext cx="199448" cy="105571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1" name="TextBox 70"/>
                <p:cNvSpPr txBox="1"/>
                <p:nvPr/>
              </p:nvSpPr>
              <p:spPr>
                <a:xfrm>
                  <a:off x="5594998" y="2808770"/>
                  <a:ext cx="346570" cy="290356"/>
                </a:xfrm>
                <a:prstGeom prst="rect">
                  <a:avLst/>
                </a:prstGeom>
                <a:noFill/>
                <a:ln>
                  <a:noFill/>
                </a:ln>
              </p:spPr>
              <p:txBody>
                <a:bodyPr wrap="none" rtlCol="0">
                  <a:spAutoFit/>
                </a:bodyPr>
                <a:lstStyle/>
                <a:p>
                  <a:pPr defTabSz="914126"/>
                  <a:r>
                    <a:rPr lang="en-US" sz="1100" dirty="0">
                      <a:solidFill>
                        <a:srgbClr val="FFFFFF"/>
                      </a:solidFill>
                    </a:rPr>
                    <a:t>C1</a:t>
                  </a:r>
                </a:p>
              </p:txBody>
            </p:sp>
            <p:sp>
              <p:nvSpPr>
                <p:cNvPr id="72" name="Rectangle 71"/>
                <p:cNvSpPr/>
                <p:nvPr/>
              </p:nvSpPr>
              <p:spPr>
                <a:xfrm>
                  <a:off x="5608218" y="3056336"/>
                  <a:ext cx="344907" cy="11299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3" name="Rectangle 72"/>
                <p:cNvSpPr/>
                <p:nvPr/>
              </p:nvSpPr>
              <p:spPr>
                <a:xfrm>
                  <a:off x="5608218" y="4238744"/>
                  <a:ext cx="344908" cy="11299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grpSp>
          <p:grpSp>
            <p:nvGrpSpPr>
              <p:cNvPr id="33" name="Group 32"/>
              <p:cNvGrpSpPr/>
              <p:nvPr/>
            </p:nvGrpSpPr>
            <p:grpSpPr>
              <a:xfrm>
                <a:off x="6041918" y="2813532"/>
                <a:ext cx="368606" cy="3705697"/>
                <a:chOff x="6041918" y="2813533"/>
                <a:chExt cx="368606" cy="3705697"/>
              </a:xfrm>
            </p:grpSpPr>
            <p:sp>
              <p:nvSpPr>
                <p:cNvPr id="62" name="Rectangle 61"/>
                <p:cNvSpPr/>
                <p:nvPr/>
              </p:nvSpPr>
              <p:spPr>
                <a:xfrm>
                  <a:off x="6108762" y="3093431"/>
                  <a:ext cx="199448" cy="105571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63" name="Rectangle 62"/>
                <p:cNvSpPr/>
                <p:nvPr/>
              </p:nvSpPr>
              <p:spPr>
                <a:xfrm>
                  <a:off x="6114826" y="4275838"/>
                  <a:ext cx="199448" cy="105571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64" name="Rectangle 63"/>
                <p:cNvSpPr/>
                <p:nvPr/>
              </p:nvSpPr>
              <p:spPr>
                <a:xfrm>
                  <a:off x="6113525" y="5463516"/>
                  <a:ext cx="199448" cy="105571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65" name="TextBox 64"/>
                <p:cNvSpPr txBox="1"/>
                <p:nvPr/>
              </p:nvSpPr>
              <p:spPr>
                <a:xfrm>
                  <a:off x="6047154" y="2813533"/>
                  <a:ext cx="363370" cy="290356"/>
                </a:xfrm>
                <a:prstGeom prst="rect">
                  <a:avLst/>
                </a:prstGeom>
                <a:noFill/>
                <a:ln>
                  <a:noFill/>
                </a:ln>
              </p:spPr>
              <p:txBody>
                <a:bodyPr wrap="square" rtlCol="0">
                  <a:spAutoFit/>
                </a:bodyPr>
                <a:lstStyle/>
                <a:p>
                  <a:pPr defTabSz="914126"/>
                  <a:r>
                    <a:rPr lang="en-US" sz="1100" dirty="0">
                      <a:solidFill>
                        <a:srgbClr val="FFFFFF"/>
                      </a:solidFill>
                    </a:rPr>
                    <a:t>C2</a:t>
                  </a:r>
                </a:p>
              </p:txBody>
            </p:sp>
            <p:sp>
              <p:nvSpPr>
                <p:cNvPr id="66" name="Rectangle 65"/>
                <p:cNvSpPr/>
                <p:nvPr/>
              </p:nvSpPr>
              <p:spPr>
                <a:xfrm>
                  <a:off x="6047129" y="3056337"/>
                  <a:ext cx="333136" cy="11299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67" name="Rectangle 66"/>
                <p:cNvSpPr/>
                <p:nvPr/>
              </p:nvSpPr>
              <p:spPr>
                <a:xfrm>
                  <a:off x="6041918" y="4238745"/>
                  <a:ext cx="333136" cy="11299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grpSp>
          <p:grpSp>
            <p:nvGrpSpPr>
              <p:cNvPr id="34" name="Group 33"/>
              <p:cNvGrpSpPr/>
              <p:nvPr/>
            </p:nvGrpSpPr>
            <p:grpSpPr>
              <a:xfrm>
                <a:off x="6470044" y="2808811"/>
                <a:ext cx="396194" cy="3710419"/>
                <a:chOff x="6470044" y="2808811"/>
                <a:chExt cx="396194" cy="3710419"/>
              </a:xfrm>
            </p:grpSpPr>
            <p:sp>
              <p:nvSpPr>
                <p:cNvPr id="56" name="Rectangle 55"/>
                <p:cNvSpPr/>
                <p:nvPr/>
              </p:nvSpPr>
              <p:spPr>
                <a:xfrm>
                  <a:off x="6544187" y="3092923"/>
                  <a:ext cx="199448" cy="105571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57" name="Rectangle 56"/>
                <p:cNvSpPr/>
                <p:nvPr/>
              </p:nvSpPr>
              <p:spPr>
                <a:xfrm>
                  <a:off x="6557664" y="4271572"/>
                  <a:ext cx="199448" cy="105571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58" name="Rectangle 57"/>
                <p:cNvSpPr/>
                <p:nvPr/>
              </p:nvSpPr>
              <p:spPr>
                <a:xfrm>
                  <a:off x="6560659" y="5463516"/>
                  <a:ext cx="199448" cy="105571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59" name="TextBox 58"/>
                <p:cNvSpPr txBox="1"/>
                <p:nvPr/>
              </p:nvSpPr>
              <p:spPr>
                <a:xfrm>
                  <a:off x="6470044" y="2808811"/>
                  <a:ext cx="396194" cy="290356"/>
                </a:xfrm>
                <a:prstGeom prst="rect">
                  <a:avLst/>
                </a:prstGeom>
                <a:noFill/>
                <a:ln>
                  <a:noFill/>
                </a:ln>
              </p:spPr>
              <p:txBody>
                <a:bodyPr wrap="square" rtlCol="0">
                  <a:spAutoFit/>
                </a:bodyPr>
                <a:lstStyle/>
                <a:p>
                  <a:pPr defTabSz="914126"/>
                  <a:r>
                    <a:rPr lang="en-US" sz="1100" dirty="0">
                      <a:solidFill>
                        <a:srgbClr val="FFFFFF"/>
                      </a:solidFill>
                    </a:rPr>
                    <a:t>C3</a:t>
                  </a:r>
                </a:p>
              </p:txBody>
            </p:sp>
            <p:sp>
              <p:nvSpPr>
                <p:cNvPr id="60" name="Rectangle 59"/>
                <p:cNvSpPr/>
                <p:nvPr/>
              </p:nvSpPr>
              <p:spPr>
                <a:xfrm>
                  <a:off x="6477343" y="3055829"/>
                  <a:ext cx="333136" cy="11299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61" name="Rectangle 60"/>
                <p:cNvSpPr/>
                <p:nvPr/>
              </p:nvSpPr>
              <p:spPr>
                <a:xfrm>
                  <a:off x="6485981" y="4238745"/>
                  <a:ext cx="333136" cy="11299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grpSp>
          <p:grpSp>
            <p:nvGrpSpPr>
              <p:cNvPr id="35" name="Group 34"/>
              <p:cNvGrpSpPr/>
              <p:nvPr/>
            </p:nvGrpSpPr>
            <p:grpSpPr>
              <a:xfrm>
                <a:off x="7325647" y="2808770"/>
                <a:ext cx="423562" cy="3710460"/>
                <a:chOff x="7325647" y="2808770"/>
                <a:chExt cx="423562" cy="3710460"/>
              </a:xfrm>
            </p:grpSpPr>
            <p:sp>
              <p:nvSpPr>
                <p:cNvPr id="50" name="Rectangle 49"/>
                <p:cNvSpPr/>
                <p:nvPr/>
              </p:nvSpPr>
              <p:spPr>
                <a:xfrm>
                  <a:off x="7392491" y="3092923"/>
                  <a:ext cx="199448" cy="105571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51" name="Rectangle 50"/>
                <p:cNvSpPr/>
                <p:nvPr/>
              </p:nvSpPr>
              <p:spPr>
                <a:xfrm>
                  <a:off x="7401617" y="4275838"/>
                  <a:ext cx="199448" cy="105571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52" name="Rectangle 51"/>
                <p:cNvSpPr/>
                <p:nvPr/>
              </p:nvSpPr>
              <p:spPr>
                <a:xfrm>
                  <a:off x="7415906" y="5463516"/>
                  <a:ext cx="199448" cy="105571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53" name="TextBox 52"/>
                <p:cNvSpPr txBox="1"/>
                <p:nvPr/>
              </p:nvSpPr>
              <p:spPr>
                <a:xfrm>
                  <a:off x="7327071" y="2808770"/>
                  <a:ext cx="422138" cy="290356"/>
                </a:xfrm>
                <a:prstGeom prst="rect">
                  <a:avLst/>
                </a:prstGeom>
                <a:noFill/>
                <a:ln>
                  <a:noFill/>
                </a:ln>
              </p:spPr>
              <p:txBody>
                <a:bodyPr wrap="square" rtlCol="0">
                  <a:spAutoFit/>
                </a:bodyPr>
                <a:lstStyle/>
                <a:p>
                  <a:pPr defTabSz="914126"/>
                  <a:r>
                    <a:rPr lang="en-US" sz="1100" dirty="0">
                      <a:solidFill>
                        <a:srgbClr val="FFFFFF"/>
                      </a:solidFill>
                    </a:rPr>
                    <a:t>C5</a:t>
                  </a:r>
                </a:p>
              </p:txBody>
            </p:sp>
            <p:sp>
              <p:nvSpPr>
                <p:cNvPr id="54" name="Rectangle 53"/>
                <p:cNvSpPr/>
                <p:nvPr/>
              </p:nvSpPr>
              <p:spPr>
                <a:xfrm>
                  <a:off x="7325647" y="3056337"/>
                  <a:ext cx="333136" cy="11299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55" name="Rectangle 54"/>
                <p:cNvSpPr/>
                <p:nvPr/>
              </p:nvSpPr>
              <p:spPr>
                <a:xfrm>
                  <a:off x="7336597" y="4238744"/>
                  <a:ext cx="333136" cy="11299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grpSp>
          <p:grpSp>
            <p:nvGrpSpPr>
              <p:cNvPr id="37" name="Group 36"/>
              <p:cNvGrpSpPr/>
              <p:nvPr/>
            </p:nvGrpSpPr>
            <p:grpSpPr>
              <a:xfrm>
                <a:off x="6909785" y="2808770"/>
                <a:ext cx="415862" cy="3747554"/>
                <a:chOff x="6909785" y="2808770"/>
                <a:chExt cx="415862" cy="3747554"/>
              </a:xfrm>
            </p:grpSpPr>
            <p:sp>
              <p:nvSpPr>
                <p:cNvPr id="38" name="Rectangle 37"/>
                <p:cNvSpPr/>
                <p:nvPr/>
              </p:nvSpPr>
              <p:spPr>
                <a:xfrm>
                  <a:off x="6978607" y="3092923"/>
                  <a:ext cx="199448" cy="105571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39" name="Rectangle 38"/>
                <p:cNvSpPr/>
                <p:nvPr/>
              </p:nvSpPr>
              <p:spPr>
                <a:xfrm>
                  <a:off x="6985699" y="4278903"/>
                  <a:ext cx="199448" cy="105571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40" name="TextBox 39"/>
                <p:cNvSpPr txBox="1"/>
                <p:nvPr/>
              </p:nvSpPr>
              <p:spPr>
                <a:xfrm>
                  <a:off x="6909785" y="2808770"/>
                  <a:ext cx="415862" cy="290356"/>
                </a:xfrm>
                <a:prstGeom prst="rect">
                  <a:avLst/>
                </a:prstGeom>
                <a:noFill/>
                <a:ln>
                  <a:noFill/>
                </a:ln>
              </p:spPr>
              <p:txBody>
                <a:bodyPr wrap="square" rtlCol="0">
                  <a:spAutoFit/>
                </a:bodyPr>
                <a:lstStyle/>
                <a:p>
                  <a:pPr defTabSz="914126"/>
                  <a:r>
                    <a:rPr lang="en-US" sz="1100" dirty="0">
                      <a:solidFill>
                        <a:srgbClr val="FFFFFF"/>
                      </a:solidFill>
                    </a:rPr>
                    <a:t>C4</a:t>
                  </a:r>
                </a:p>
              </p:txBody>
            </p:sp>
            <p:sp>
              <p:nvSpPr>
                <p:cNvPr id="41" name="Rectangle 40"/>
                <p:cNvSpPr/>
                <p:nvPr/>
              </p:nvSpPr>
              <p:spPr>
                <a:xfrm>
                  <a:off x="6911763" y="3056337"/>
                  <a:ext cx="333136" cy="11299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42" name="Rectangle 41"/>
                <p:cNvSpPr/>
                <p:nvPr/>
              </p:nvSpPr>
              <p:spPr>
                <a:xfrm>
                  <a:off x="6918920" y="4238745"/>
                  <a:ext cx="333136" cy="11299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43" name="Rectangle 42"/>
                <p:cNvSpPr/>
                <p:nvPr/>
              </p:nvSpPr>
              <p:spPr>
                <a:xfrm>
                  <a:off x="6944643" y="5426422"/>
                  <a:ext cx="333136" cy="11299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grpSp>
        </p:grpSp>
        <p:sp>
          <p:nvSpPr>
            <p:cNvPr id="74" name="Rectangle 73"/>
            <p:cNvSpPr/>
            <p:nvPr/>
          </p:nvSpPr>
          <p:spPr>
            <a:xfrm>
              <a:off x="7007185" y="5463512"/>
              <a:ext cx="199448" cy="105571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5" name="Rectangle 74"/>
            <p:cNvSpPr/>
            <p:nvPr/>
          </p:nvSpPr>
          <p:spPr>
            <a:xfrm>
              <a:off x="7334662" y="5426419"/>
              <a:ext cx="333136" cy="112990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7" name="Rectangle 76"/>
            <p:cNvSpPr/>
            <p:nvPr/>
          </p:nvSpPr>
          <p:spPr>
            <a:xfrm>
              <a:off x="6490536" y="5432172"/>
              <a:ext cx="333136" cy="11299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8" name="Rectangle 77"/>
            <p:cNvSpPr/>
            <p:nvPr/>
          </p:nvSpPr>
          <p:spPr>
            <a:xfrm>
              <a:off x="6041918" y="5426422"/>
              <a:ext cx="333136" cy="11299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9" name="Rectangle 78"/>
            <p:cNvSpPr/>
            <p:nvPr/>
          </p:nvSpPr>
          <p:spPr>
            <a:xfrm>
              <a:off x="5608218" y="5426423"/>
              <a:ext cx="344907" cy="11299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grpSp>
      <p:sp>
        <p:nvSpPr>
          <p:cNvPr id="3" name="Slide Number Placeholder 2"/>
          <p:cNvSpPr>
            <a:spLocks noGrp="1"/>
          </p:cNvSpPr>
          <p:nvPr>
            <p:ph type="sldNum" sz="quarter" idx="4294967295"/>
          </p:nvPr>
        </p:nvSpPr>
        <p:spPr>
          <a:xfrm>
            <a:off x="11428611" y="-572939"/>
            <a:ext cx="761802" cy="366618"/>
          </a:xfrm>
          <a:prstGeom prst="rect">
            <a:avLst/>
          </a:prstGeom>
        </p:spPr>
        <p:txBody>
          <a:bodyPr/>
          <a:lstStyle/>
          <a:p>
            <a:pPr defTabSz="914126"/>
            <a:fld id="{380B2A65-0A7D-4417-84AC-6CCE5129E38C}" type="slidenum">
              <a:rPr lang="en-US">
                <a:solidFill>
                  <a:srgbClr val="FFFFFF"/>
                </a:solidFill>
              </a:rPr>
              <a:pPr defTabSz="914126"/>
              <a:t>27</a:t>
            </a:fld>
            <a:endParaRPr lang="en-US">
              <a:solidFill>
                <a:srgbClr val="FFFFFF"/>
              </a:solidFill>
            </a:endParaRPr>
          </a:p>
        </p:txBody>
      </p:sp>
      <p:sp>
        <p:nvSpPr>
          <p:cNvPr id="81" name="Text Placeholder 2"/>
          <p:cNvSpPr txBox="1">
            <a:spLocks/>
          </p:cNvSpPr>
          <p:nvPr/>
        </p:nvSpPr>
        <p:spPr>
          <a:xfrm>
            <a:off x="8117364" y="2694484"/>
            <a:ext cx="3834215" cy="3293837"/>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399" dirty="0">
                <a:solidFill>
                  <a:srgbClr val="FFFFFF"/>
                </a:solidFill>
              </a:rPr>
              <a:t>Benefits:</a:t>
            </a:r>
          </a:p>
          <a:p>
            <a:pPr>
              <a:buFont typeface="Arial" panose="020B0604020202020204" pitchFamily="34" charset="0"/>
              <a:buChar char="•"/>
            </a:pPr>
            <a:r>
              <a:rPr lang="en-US" sz="1999" b="1" dirty="0">
                <a:solidFill>
                  <a:srgbClr val="FBFBFB"/>
                </a:solidFill>
              </a:rPr>
              <a:t>Improved compression:</a:t>
            </a:r>
            <a:endParaRPr lang="en-US" sz="1600" b="1" dirty="0">
              <a:solidFill>
                <a:srgbClr val="FBFBFB"/>
              </a:solidFill>
            </a:endParaRPr>
          </a:p>
          <a:p>
            <a:pPr marL="460237" lvl="1" indent="0">
              <a:buNone/>
            </a:pPr>
            <a:r>
              <a:rPr lang="en-US" sz="1799" dirty="0">
                <a:solidFill>
                  <a:srgbClr val="FBFBFB"/>
                </a:solidFill>
              </a:rPr>
              <a:t>Data from same domain compress better</a:t>
            </a:r>
          </a:p>
          <a:p>
            <a:pPr marL="460237" lvl="1" indent="0">
              <a:buNone/>
            </a:pPr>
            <a:endParaRPr lang="en-US" sz="1799" dirty="0">
              <a:solidFill>
                <a:srgbClr val="FBFBFB"/>
              </a:solidFill>
            </a:endParaRPr>
          </a:p>
          <a:p>
            <a:pPr>
              <a:buFont typeface="Arial" panose="020B0604020202020204" pitchFamily="34" charset="0"/>
              <a:buChar char="•"/>
            </a:pPr>
            <a:r>
              <a:rPr lang="en-US" sz="1999" b="1" dirty="0">
                <a:solidFill>
                  <a:srgbClr val="FBFBFB"/>
                </a:solidFill>
              </a:rPr>
              <a:t>Reduced I/O:</a:t>
            </a:r>
          </a:p>
          <a:p>
            <a:pPr marL="460237" lvl="1" indent="0">
              <a:buNone/>
            </a:pPr>
            <a:r>
              <a:rPr lang="en-US" sz="1799" dirty="0">
                <a:solidFill>
                  <a:srgbClr val="FBFBFB"/>
                </a:solidFill>
              </a:rPr>
              <a:t>Fetch only columns needed</a:t>
            </a:r>
          </a:p>
          <a:p>
            <a:pPr marL="460237" lvl="1" indent="0">
              <a:buNone/>
            </a:pPr>
            <a:endParaRPr lang="en-US" sz="1799" dirty="0">
              <a:solidFill>
                <a:srgbClr val="FBFBFB"/>
              </a:solidFill>
            </a:endParaRPr>
          </a:p>
          <a:p>
            <a:pPr marL="460237" lvl="1" indent="-460237">
              <a:buFont typeface="Arial" panose="020B0604020202020204" pitchFamily="34" charset="0"/>
              <a:buChar char="•"/>
            </a:pPr>
            <a:r>
              <a:rPr lang="en-US" sz="1999" b="1" dirty="0">
                <a:solidFill>
                  <a:srgbClr val="FBFBFB"/>
                </a:solidFill>
              </a:rPr>
              <a:t>Improved Performance:</a:t>
            </a:r>
          </a:p>
          <a:p>
            <a:pPr marL="460237" lvl="1" indent="0">
              <a:buNone/>
            </a:pPr>
            <a:r>
              <a:rPr lang="en-US" sz="1799" dirty="0">
                <a:solidFill>
                  <a:srgbClr val="FFFFFF"/>
                </a:solidFill>
              </a:rPr>
              <a:t>More data fits in </a:t>
            </a:r>
            <a:r>
              <a:rPr lang="en-US" sz="1799" dirty="0" smtClean="0">
                <a:solidFill>
                  <a:srgbClr val="FFFFFF"/>
                </a:solidFill>
              </a:rPr>
              <a:t>memory</a:t>
            </a:r>
          </a:p>
          <a:p>
            <a:pPr marL="460237" lvl="1" indent="0">
              <a:buNone/>
            </a:pPr>
            <a:r>
              <a:rPr lang="en-US" sz="1799" dirty="0" smtClean="0">
                <a:solidFill>
                  <a:srgbClr val="FFFFFF"/>
                </a:solidFill>
              </a:rPr>
              <a:t>Can exceed memory size (not so for HANA)</a:t>
            </a:r>
            <a:endParaRPr lang="en-US" sz="1799" dirty="0">
              <a:solidFill>
                <a:srgbClr val="FFFFFF"/>
              </a:solidFill>
            </a:endParaRPr>
          </a:p>
        </p:txBody>
      </p:sp>
      <p:sp>
        <p:nvSpPr>
          <p:cNvPr id="82" name="Text Placeholder 2"/>
          <p:cNvSpPr txBox="1">
            <a:spLocks/>
          </p:cNvSpPr>
          <p:nvPr/>
        </p:nvSpPr>
        <p:spPr>
          <a:xfrm>
            <a:off x="795616" y="1590032"/>
            <a:ext cx="3885188" cy="443083"/>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799" dirty="0">
                <a:solidFill>
                  <a:srgbClr val="FFFFFF"/>
                </a:solidFill>
              </a:rPr>
              <a:t>Data stored as rows</a:t>
            </a:r>
          </a:p>
        </p:txBody>
      </p:sp>
      <p:sp>
        <p:nvSpPr>
          <p:cNvPr id="83" name="Title 6"/>
          <p:cNvSpPr txBox="1">
            <a:spLocks/>
          </p:cNvSpPr>
          <p:nvPr/>
        </p:nvSpPr>
        <p:spPr>
          <a:xfrm>
            <a:off x="208948" y="141451"/>
            <a:ext cx="10512862" cy="1325218"/>
          </a:xfrm>
          <a:prstGeom prst="rect">
            <a:avLst/>
          </a:prstGeom>
        </p:spPr>
        <p:txBody>
          <a:bodyPr vert="horz" lIns="91416" tIns="45708" rIns="91416" bIns="45708" rtlCol="0" anchor="t">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5400" dirty="0">
                <a:solidFill>
                  <a:srgbClr val="FFFFFF"/>
                </a:solidFill>
              </a:rPr>
              <a:t>Columnstore internals </a:t>
            </a:r>
          </a:p>
        </p:txBody>
      </p:sp>
      <p:sp>
        <p:nvSpPr>
          <p:cNvPr id="84" name="Text Placeholder 2"/>
          <p:cNvSpPr txBox="1">
            <a:spLocks/>
          </p:cNvSpPr>
          <p:nvPr/>
        </p:nvSpPr>
        <p:spPr>
          <a:xfrm>
            <a:off x="6650188" y="1585911"/>
            <a:ext cx="4601354" cy="443083"/>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799" dirty="0">
                <a:solidFill>
                  <a:srgbClr val="FFFFFF"/>
                </a:solidFill>
              </a:rPr>
              <a:t>Data stored as columns</a:t>
            </a:r>
          </a:p>
        </p:txBody>
      </p:sp>
    </p:spTree>
    <p:extLst>
      <p:ext uri="{BB962C8B-B14F-4D97-AF65-F5344CB8AC3E}">
        <p14:creationId xmlns:p14="http://schemas.microsoft.com/office/powerpoint/2010/main" val="2601544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0"/>
            <p:extLst/>
          </p:nvPr>
        </p:nvGraphicFramePr>
        <p:xfrm>
          <a:off x="1360477" y="1851994"/>
          <a:ext cx="7186020" cy="3896152"/>
        </p:xfrm>
        <a:graphic>
          <a:graphicData uri="http://schemas.openxmlformats.org/drawingml/2006/table">
            <a:tbl>
              <a:tblPr firstRow="1" bandRow="1">
                <a:tableStyleId>{7DF18680-E054-41AD-8BC1-D1AEF772440D}</a:tableStyleId>
              </a:tblPr>
              <a:tblGrid>
                <a:gridCol w="1389285"/>
                <a:gridCol w="1162550"/>
                <a:gridCol w="1055266"/>
                <a:gridCol w="1055266"/>
                <a:gridCol w="1055266"/>
                <a:gridCol w="1468387"/>
              </a:tblGrid>
              <a:tr h="299704">
                <a:tc>
                  <a:txBody>
                    <a:bodyPr/>
                    <a:lstStyle/>
                    <a:p>
                      <a:r>
                        <a:rPr lang="en-US" sz="1200" dirty="0" err="1" smtClean="0"/>
                        <a:t>OrderDateKey</a:t>
                      </a:r>
                      <a:endParaRPr lang="en-US" sz="1200" dirty="0"/>
                    </a:p>
                  </a:txBody>
                  <a:tcPr marL="91416" marR="91416" marT="45708" marB="45708">
                    <a:solidFill>
                      <a:schemeClr val="accent3">
                        <a:lumMod val="75000"/>
                      </a:schemeClr>
                    </a:solidFill>
                  </a:tcPr>
                </a:tc>
                <a:tc>
                  <a:txBody>
                    <a:bodyPr/>
                    <a:lstStyle/>
                    <a:p>
                      <a:r>
                        <a:rPr lang="en-US" sz="1200" dirty="0" err="1" smtClean="0"/>
                        <a:t>ProductKey</a:t>
                      </a:r>
                      <a:endParaRPr lang="en-US" sz="1200" dirty="0"/>
                    </a:p>
                  </a:txBody>
                  <a:tcPr marL="91416" marR="91416" marT="45708" marB="45708">
                    <a:solidFill>
                      <a:schemeClr val="accent3">
                        <a:lumMod val="75000"/>
                      </a:schemeClr>
                    </a:solidFill>
                  </a:tcPr>
                </a:tc>
                <a:tc>
                  <a:txBody>
                    <a:bodyPr/>
                    <a:lstStyle/>
                    <a:p>
                      <a:r>
                        <a:rPr lang="en-US" sz="1200" dirty="0" err="1" smtClean="0"/>
                        <a:t>StoreKey</a:t>
                      </a:r>
                      <a:endParaRPr lang="en-US" sz="1200" dirty="0"/>
                    </a:p>
                  </a:txBody>
                  <a:tcPr marL="91416" marR="91416" marT="45708" marB="45708">
                    <a:solidFill>
                      <a:schemeClr val="accent3">
                        <a:lumMod val="75000"/>
                      </a:schemeClr>
                    </a:solidFill>
                  </a:tcPr>
                </a:tc>
                <a:tc>
                  <a:txBody>
                    <a:bodyPr/>
                    <a:lstStyle/>
                    <a:p>
                      <a:r>
                        <a:rPr lang="en-US" sz="1200" dirty="0" err="1" smtClean="0"/>
                        <a:t>RegionKey</a:t>
                      </a:r>
                      <a:endParaRPr lang="en-US" sz="1200" dirty="0"/>
                    </a:p>
                  </a:txBody>
                  <a:tcPr marL="91416" marR="91416" marT="45708" marB="45708">
                    <a:solidFill>
                      <a:schemeClr val="accent3">
                        <a:lumMod val="75000"/>
                      </a:schemeClr>
                    </a:solidFill>
                  </a:tcPr>
                </a:tc>
                <a:tc>
                  <a:txBody>
                    <a:bodyPr/>
                    <a:lstStyle/>
                    <a:p>
                      <a:r>
                        <a:rPr lang="en-US" sz="1200" dirty="0" smtClean="0"/>
                        <a:t>Quantity</a:t>
                      </a:r>
                      <a:endParaRPr lang="en-US" sz="1200" dirty="0"/>
                    </a:p>
                  </a:txBody>
                  <a:tcPr marL="91416" marR="91416" marT="45708" marB="45708">
                    <a:solidFill>
                      <a:schemeClr val="accent3">
                        <a:lumMod val="75000"/>
                      </a:schemeClr>
                    </a:solidFill>
                  </a:tcPr>
                </a:tc>
                <a:tc>
                  <a:txBody>
                    <a:bodyPr/>
                    <a:lstStyle/>
                    <a:p>
                      <a:r>
                        <a:rPr lang="en-US" sz="1200" dirty="0" err="1" smtClean="0"/>
                        <a:t>SalesAmount</a:t>
                      </a:r>
                      <a:endParaRPr lang="en-US" sz="1200" dirty="0"/>
                    </a:p>
                  </a:txBody>
                  <a:tcPr marL="91416" marR="91416" marT="45708" marB="45708">
                    <a:solidFill>
                      <a:schemeClr val="accent3">
                        <a:lumMod val="75000"/>
                      </a:schemeClr>
                    </a:solidFill>
                  </a:tcPr>
                </a:tc>
              </a:tr>
              <a:tr h="299704">
                <a:tc>
                  <a:txBody>
                    <a:bodyPr/>
                    <a:lstStyle/>
                    <a:p>
                      <a:r>
                        <a:rPr lang="en-US" sz="1200" dirty="0" smtClean="0"/>
                        <a:t>20101107</a:t>
                      </a:r>
                      <a:endParaRPr lang="en-US" sz="1200" dirty="0"/>
                    </a:p>
                  </a:txBody>
                  <a:tcPr marL="91416" marR="91416" marT="45708" marB="45708"/>
                </a:tc>
                <a:tc>
                  <a:txBody>
                    <a:bodyPr/>
                    <a:lstStyle/>
                    <a:p>
                      <a:r>
                        <a:rPr lang="en-US" sz="1200" dirty="0" smtClean="0"/>
                        <a:t>106</a:t>
                      </a:r>
                      <a:endParaRPr lang="en-US" sz="1200" dirty="0"/>
                    </a:p>
                  </a:txBody>
                  <a:tcPr marL="91416" marR="91416" marT="45708" marB="45708"/>
                </a:tc>
                <a:tc>
                  <a:txBody>
                    <a:bodyPr/>
                    <a:lstStyle/>
                    <a:p>
                      <a:r>
                        <a:rPr lang="en-US" sz="1200" dirty="0" smtClean="0"/>
                        <a:t>01</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6</a:t>
                      </a:r>
                      <a:endParaRPr lang="en-US" sz="1200" dirty="0"/>
                    </a:p>
                  </a:txBody>
                  <a:tcPr marL="91416" marR="91416" marT="45708" marB="45708"/>
                </a:tc>
                <a:tc>
                  <a:txBody>
                    <a:bodyPr/>
                    <a:lstStyle/>
                    <a:p>
                      <a:r>
                        <a:rPr lang="en-US" sz="1200" dirty="0" smtClean="0"/>
                        <a:t>30.00</a:t>
                      </a:r>
                      <a:endParaRPr lang="en-US" sz="1200" dirty="0"/>
                    </a:p>
                  </a:txBody>
                  <a:tcPr marL="91416" marR="91416" marT="45708" marB="45708"/>
                </a:tc>
              </a:tr>
              <a:tr h="299704">
                <a:tc>
                  <a:txBody>
                    <a:bodyPr/>
                    <a:lstStyle/>
                    <a:p>
                      <a:r>
                        <a:rPr lang="en-US" sz="1200" dirty="0" smtClean="0"/>
                        <a:t>20101107</a:t>
                      </a:r>
                      <a:endParaRPr lang="en-US" sz="1200" dirty="0"/>
                    </a:p>
                  </a:txBody>
                  <a:tcPr marL="91416" marR="91416" marT="45708" marB="45708"/>
                </a:tc>
                <a:tc>
                  <a:txBody>
                    <a:bodyPr/>
                    <a:lstStyle/>
                    <a:p>
                      <a:r>
                        <a:rPr lang="en-US" sz="1200" dirty="0" smtClean="0"/>
                        <a:t>103</a:t>
                      </a:r>
                      <a:endParaRPr lang="en-US" sz="1200" dirty="0"/>
                    </a:p>
                  </a:txBody>
                  <a:tcPr marL="91416" marR="91416" marT="45708" marB="45708"/>
                </a:tc>
                <a:tc>
                  <a:txBody>
                    <a:bodyPr/>
                    <a:lstStyle/>
                    <a:p>
                      <a:r>
                        <a:rPr lang="en-US" sz="1200" dirty="0" smtClean="0"/>
                        <a:t>04</a:t>
                      </a:r>
                      <a:endParaRPr lang="en-US" sz="1200" dirty="0"/>
                    </a:p>
                  </a:txBody>
                  <a:tcPr marL="91416" marR="91416" marT="45708" marB="45708"/>
                </a:tc>
                <a:tc>
                  <a:txBody>
                    <a:bodyPr/>
                    <a:lstStyle/>
                    <a:p>
                      <a:r>
                        <a:rPr lang="en-US" sz="1200" dirty="0" smtClean="0"/>
                        <a:t>2</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17.00</a:t>
                      </a:r>
                      <a:endParaRPr lang="en-US" sz="1200" dirty="0"/>
                    </a:p>
                  </a:txBody>
                  <a:tcPr marL="91416" marR="91416" marT="45708" marB="45708"/>
                </a:tc>
              </a:tr>
              <a:tr h="299704">
                <a:tc>
                  <a:txBody>
                    <a:bodyPr/>
                    <a:lstStyle/>
                    <a:p>
                      <a:r>
                        <a:rPr lang="en-US" sz="1200" dirty="0" smtClean="0"/>
                        <a:t>20101107</a:t>
                      </a:r>
                      <a:endParaRPr lang="en-US" sz="1200" dirty="0"/>
                    </a:p>
                  </a:txBody>
                  <a:tcPr marL="91416" marR="91416" marT="45708" marB="45708"/>
                </a:tc>
                <a:tc>
                  <a:txBody>
                    <a:bodyPr/>
                    <a:lstStyle/>
                    <a:p>
                      <a:r>
                        <a:rPr lang="en-US" sz="1200" dirty="0" smtClean="0"/>
                        <a:t>109</a:t>
                      </a:r>
                      <a:endParaRPr lang="en-US" sz="1200" dirty="0"/>
                    </a:p>
                  </a:txBody>
                  <a:tcPr marL="91416" marR="91416" marT="45708" marB="45708"/>
                </a:tc>
                <a:tc>
                  <a:txBody>
                    <a:bodyPr/>
                    <a:lstStyle/>
                    <a:p>
                      <a:r>
                        <a:rPr lang="en-US" sz="1200" dirty="0" smtClean="0"/>
                        <a:t>04</a:t>
                      </a:r>
                      <a:endParaRPr lang="en-US" sz="1200" dirty="0"/>
                    </a:p>
                  </a:txBody>
                  <a:tcPr marL="91416" marR="91416" marT="45708" marB="45708"/>
                </a:tc>
                <a:tc>
                  <a:txBody>
                    <a:bodyPr/>
                    <a:lstStyle/>
                    <a:p>
                      <a:r>
                        <a:rPr lang="en-US" sz="1200" dirty="0" smtClean="0"/>
                        <a:t>2</a:t>
                      </a:r>
                      <a:endParaRPr lang="en-US" sz="1200" dirty="0"/>
                    </a:p>
                  </a:txBody>
                  <a:tcPr marL="91416" marR="91416" marT="45708" marB="45708"/>
                </a:tc>
                <a:tc>
                  <a:txBody>
                    <a:bodyPr/>
                    <a:lstStyle/>
                    <a:p>
                      <a:r>
                        <a:rPr lang="en-US" sz="1200" dirty="0" smtClean="0"/>
                        <a:t>2</a:t>
                      </a:r>
                      <a:endParaRPr lang="en-US" sz="1200" dirty="0"/>
                    </a:p>
                  </a:txBody>
                  <a:tcPr marL="91416" marR="91416" marT="45708" marB="45708"/>
                </a:tc>
                <a:tc>
                  <a:txBody>
                    <a:bodyPr/>
                    <a:lstStyle/>
                    <a:p>
                      <a:r>
                        <a:rPr lang="en-US" sz="1200" dirty="0" smtClean="0"/>
                        <a:t>20.00</a:t>
                      </a:r>
                      <a:endParaRPr lang="en-US" sz="1200" dirty="0"/>
                    </a:p>
                  </a:txBody>
                  <a:tcPr marL="91416" marR="91416" marT="45708" marB="45708"/>
                </a:tc>
              </a:tr>
              <a:tr h="299704">
                <a:tc>
                  <a:txBody>
                    <a:bodyPr/>
                    <a:lstStyle/>
                    <a:p>
                      <a:r>
                        <a:rPr lang="en-US" sz="1200" dirty="0" smtClean="0"/>
                        <a:t>20101107</a:t>
                      </a:r>
                      <a:endParaRPr lang="en-US" sz="1200" dirty="0"/>
                    </a:p>
                  </a:txBody>
                  <a:tcPr marL="91416" marR="91416"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103</a:t>
                      </a:r>
                    </a:p>
                  </a:txBody>
                  <a:tcPr marL="91416" marR="91416" marT="45708" marB="45708"/>
                </a:tc>
                <a:tc>
                  <a:txBody>
                    <a:bodyPr/>
                    <a:lstStyle/>
                    <a:p>
                      <a:r>
                        <a:rPr lang="en-US" sz="1200" dirty="0" smtClean="0"/>
                        <a:t>03</a:t>
                      </a:r>
                      <a:endParaRPr lang="en-US" sz="1200" dirty="0"/>
                    </a:p>
                  </a:txBody>
                  <a:tcPr marL="91416" marR="91416" marT="45708" marB="45708"/>
                </a:tc>
                <a:tc>
                  <a:txBody>
                    <a:bodyPr/>
                    <a:lstStyle/>
                    <a:p>
                      <a:r>
                        <a:rPr lang="en-US" sz="1200" dirty="0" smtClean="0"/>
                        <a:t>2</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17.00</a:t>
                      </a:r>
                      <a:endParaRPr lang="en-US" sz="1200" dirty="0"/>
                    </a:p>
                  </a:txBody>
                  <a:tcPr marL="91416" marR="91416" marT="45708" marB="45708"/>
                </a:tc>
              </a:tr>
              <a:tr h="299704">
                <a:tc>
                  <a:txBody>
                    <a:bodyPr/>
                    <a:lstStyle/>
                    <a:p>
                      <a:r>
                        <a:rPr lang="en-US" sz="1200" dirty="0" smtClean="0"/>
                        <a:t>20101107</a:t>
                      </a:r>
                      <a:endParaRPr lang="en-US" sz="1200" dirty="0"/>
                    </a:p>
                  </a:txBody>
                  <a:tcPr marL="91416" marR="91416" marT="45708" marB="45708"/>
                </a:tc>
                <a:tc>
                  <a:txBody>
                    <a:bodyPr/>
                    <a:lstStyle/>
                    <a:p>
                      <a:r>
                        <a:rPr lang="en-US" sz="1200" dirty="0" smtClean="0"/>
                        <a:t>106</a:t>
                      </a:r>
                      <a:endParaRPr lang="en-US" sz="1200" dirty="0"/>
                    </a:p>
                  </a:txBody>
                  <a:tcPr marL="91416" marR="91416" marT="45708" marB="45708"/>
                </a:tc>
                <a:tc>
                  <a:txBody>
                    <a:bodyPr/>
                    <a:lstStyle/>
                    <a:p>
                      <a:r>
                        <a:rPr lang="en-US" sz="1200" dirty="0" smtClean="0"/>
                        <a:t>05</a:t>
                      </a:r>
                      <a:endParaRPr lang="en-US" sz="1200" dirty="0"/>
                    </a:p>
                  </a:txBody>
                  <a:tcPr marL="91416" marR="91416" marT="45708" marB="45708"/>
                </a:tc>
                <a:tc>
                  <a:txBody>
                    <a:bodyPr/>
                    <a:lstStyle/>
                    <a:p>
                      <a:r>
                        <a:rPr lang="en-US" sz="1200" dirty="0" smtClean="0"/>
                        <a:t>3</a:t>
                      </a:r>
                      <a:endParaRPr lang="en-US" sz="1200" dirty="0"/>
                    </a:p>
                  </a:txBody>
                  <a:tcPr marL="91416" marR="91416" marT="45708" marB="45708"/>
                </a:tc>
                <a:tc>
                  <a:txBody>
                    <a:bodyPr/>
                    <a:lstStyle/>
                    <a:p>
                      <a:r>
                        <a:rPr lang="en-US" sz="1200" dirty="0" smtClean="0"/>
                        <a:t>4</a:t>
                      </a:r>
                      <a:endParaRPr lang="en-US" sz="1200" dirty="0"/>
                    </a:p>
                  </a:txBody>
                  <a:tcPr marL="91416" marR="91416" marT="45708" marB="45708"/>
                </a:tc>
                <a:tc>
                  <a:txBody>
                    <a:bodyPr/>
                    <a:lstStyle/>
                    <a:p>
                      <a:r>
                        <a:rPr lang="en-US" sz="1200" dirty="0" smtClean="0"/>
                        <a:t>20.00</a:t>
                      </a:r>
                      <a:endParaRPr lang="en-US" sz="1200" dirty="0"/>
                    </a:p>
                  </a:txBody>
                  <a:tcPr marL="91416" marR="91416" marT="45708" marB="45708"/>
                </a:tc>
              </a:tr>
              <a:tr h="299704">
                <a:tc>
                  <a:txBody>
                    <a:bodyPr/>
                    <a:lstStyle/>
                    <a:p>
                      <a:r>
                        <a:rPr lang="en-US" sz="1200" dirty="0" smtClean="0"/>
                        <a:t>20101108</a:t>
                      </a:r>
                      <a:endParaRPr lang="en-US" sz="1200" dirty="0"/>
                    </a:p>
                  </a:txBody>
                  <a:tcPr marL="91416" marR="91416" marT="45708" marB="45708"/>
                </a:tc>
                <a:tc>
                  <a:txBody>
                    <a:bodyPr/>
                    <a:lstStyle/>
                    <a:p>
                      <a:r>
                        <a:rPr lang="en-US" sz="1200" dirty="0" smtClean="0"/>
                        <a:t>106</a:t>
                      </a:r>
                      <a:endParaRPr lang="en-US" sz="1200" dirty="0"/>
                    </a:p>
                  </a:txBody>
                  <a:tcPr marL="91416" marR="91416" marT="45708" marB="45708"/>
                </a:tc>
                <a:tc>
                  <a:txBody>
                    <a:bodyPr/>
                    <a:lstStyle/>
                    <a:p>
                      <a:r>
                        <a:rPr lang="en-US" sz="1200" dirty="0" smtClean="0"/>
                        <a:t>02</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5</a:t>
                      </a:r>
                      <a:endParaRPr lang="en-US" sz="1200" dirty="0"/>
                    </a:p>
                  </a:txBody>
                  <a:tcPr marL="91416" marR="91416" marT="45708" marB="45708"/>
                </a:tc>
                <a:tc>
                  <a:txBody>
                    <a:bodyPr/>
                    <a:lstStyle/>
                    <a:p>
                      <a:r>
                        <a:rPr lang="en-US" sz="1200" dirty="0" smtClean="0"/>
                        <a:t>25.00</a:t>
                      </a:r>
                      <a:endParaRPr lang="en-US" sz="1200" dirty="0"/>
                    </a:p>
                  </a:txBody>
                  <a:tcPr marL="91416" marR="91416" marT="45708" marB="45708"/>
                </a:tc>
              </a:tr>
              <a:tr h="299704">
                <a:tc>
                  <a:txBody>
                    <a:bodyPr/>
                    <a:lstStyle/>
                    <a:p>
                      <a:r>
                        <a:rPr lang="en-US" sz="1200" dirty="0" smtClean="0"/>
                        <a:t>20101108</a:t>
                      </a:r>
                      <a:endParaRPr lang="en-US" sz="1200" dirty="0"/>
                    </a:p>
                  </a:txBody>
                  <a:tcPr marL="91416" marR="91416" marT="45708" marB="45708"/>
                </a:tc>
                <a:tc>
                  <a:txBody>
                    <a:bodyPr/>
                    <a:lstStyle/>
                    <a:p>
                      <a:r>
                        <a:rPr lang="en-US" sz="1200" dirty="0" smtClean="0"/>
                        <a:t>102</a:t>
                      </a:r>
                      <a:endParaRPr lang="en-US" sz="1200" dirty="0"/>
                    </a:p>
                  </a:txBody>
                  <a:tcPr marL="91416" marR="91416" marT="45708" marB="45708"/>
                </a:tc>
                <a:tc>
                  <a:txBody>
                    <a:bodyPr/>
                    <a:lstStyle/>
                    <a:p>
                      <a:r>
                        <a:rPr lang="en-US" sz="1200" dirty="0" smtClean="0"/>
                        <a:t>02</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14.00</a:t>
                      </a:r>
                      <a:endParaRPr lang="en-US" sz="1200" dirty="0"/>
                    </a:p>
                  </a:txBody>
                  <a:tcPr marL="91416" marR="91416" marT="45708" marB="45708"/>
                </a:tc>
              </a:tr>
              <a:tr h="299704">
                <a:tc>
                  <a:txBody>
                    <a:bodyPr/>
                    <a:lstStyle/>
                    <a:p>
                      <a:r>
                        <a:rPr lang="en-US" sz="1200" dirty="0" smtClean="0"/>
                        <a:t>20101108</a:t>
                      </a:r>
                      <a:endParaRPr lang="en-US" sz="1200" dirty="0"/>
                    </a:p>
                  </a:txBody>
                  <a:tcPr marL="91416" marR="91416"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106</a:t>
                      </a:r>
                    </a:p>
                  </a:txBody>
                  <a:tcPr marL="91416" marR="91416" marT="45708" marB="45708"/>
                </a:tc>
                <a:tc>
                  <a:txBody>
                    <a:bodyPr/>
                    <a:lstStyle/>
                    <a:p>
                      <a:r>
                        <a:rPr lang="en-US" sz="1200" dirty="0" smtClean="0"/>
                        <a:t>03</a:t>
                      </a:r>
                      <a:endParaRPr lang="en-US" sz="1200" dirty="0"/>
                    </a:p>
                  </a:txBody>
                  <a:tcPr marL="91416" marR="91416" marT="45708" marB="45708"/>
                </a:tc>
                <a:tc>
                  <a:txBody>
                    <a:bodyPr/>
                    <a:lstStyle/>
                    <a:p>
                      <a:r>
                        <a:rPr lang="en-US" sz="1200" dirty="0" smtClean="0"/>
                        <a:t>2</a:t>
                      </a:r>
                      <a:endParaRPr lang="en-US" sz="1200" dirty="0"/>
                    </a:p>
                  </a:txBody>
                  <a:tcPr marL="91416" marR="91416" marT="45708" marB="45708"/>
                </a:tc>
                <a:tc>
                  <a:txBody>
                    <a:bodyPr/>
                    <a:lstStyle/>
                    <a:p>
                      <a:r>
                        <a:rPr lang="en-US" sz="1200" dirty="0" smtClean="0"/>
                        <a:t>5</a:t>
                      </a:r>
                      <a:endParaRPr lang="en-US" sz="1200" dirty="0"/>
                    </a:p>
                  </a:txBody>
                  <a:tcPr marL="91416" marR="91416" marT="45708" marB="45708"/>
                </a:tc>
                <a:tc>
                  <a:txBody>
                    <a:bodyPr/>
                    <a:lstStyle/>
                    <a:p>
                      <a:r>
                        <a:rPr lang="en-US" sz="1200" dirty="0" smtClean="0"/>
                        <a:t>25.00</a:t>
                      </a:r>
                      <a:endParaRPr lang="en-US" sz="1200" dirty="0"/>
                    </a:p>
                  </a:txBody>
                  <a:tcPr marL="91416" marR="91416" marT="45708" marB="45708"/>
                </a:tc>
              </a:tr>
              <a:tr h="299704">
                <a:tc>
                  <a:txBody>
                    <a:bodyPr/>
                    <a:lstStyle/>
                    <a:p>
                      <a:r>
                        <a:rPr lang="en-US" sz="1200" dirty="0" smtClean="0"/>
                        <a:t>20101108</a:t>
                      </a:r>
                      <a:endParaRPr lang="en-US" sz="1200" dirty="0"/>
                    </a:p>
                  </a:txBody>
                  <a:tcPr marL="91416" marR="91416"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109</a:t>
                      </a:r>
                    </a:p>
                  </a:txBody>
                  <a:tcPr marL="91416" marR="91416" marT="45708" marB="45708"/>
                </a:tc>
                <a:tc>
                  <a:txBody>
                    <a:bodyPr/>
                    <a:lstStyle/>
                    <a:p>
                      <a:r>
                        <a:rPr lang="en-US" sz="1200" dirty="0" smtClean="0"/>
                        <a:t>01</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10.00</a:t>
                      </a:r>
                      <a:endParaRPr lang="en-US" sz="1200" dirty="0"/>
                    </a:p>
                  </a:txBody>
                  <a:tcPr marL="91416" marR="91416" marT="45708" marB="45708"/>
                </a:tc>
              </a:tr>
              <a:tr h="299704">
                <a:tc>
                  <a:txBody>
                    <a:bodyPr/>
                    <a:lstStyle/>
                    <a:p>
                      <a:r>
                        <a:rPr lang="en-US" sz="1200" dirty="0" smtClean="0"/>
                        <a:t>20101109</a:t>
                      </a:r>
                      <a:endParaRPr lang="en-US" sz="1200" dirty="0"/>
                    </a:p>
                  </a:txBody>
                  <a:tcPr marL="91416" marR="91416" marT="45708" marB="45708"/>
                </a:tc>
                <a:tc>
                  <a:txBody>
                    <a:bodyPr/>
                    <a:lstStyle/>
                    <a:p>
                      <a:r>
                        <a:rPr lang="en-US" sz="1200" dirty="0" smtClean="0"/>
                        <a:t>106</a:t>
                      </a:r>
                      <a:endParaRPr lang="en-US" sz="1200" dirty="0"/>
                    </a:p>
                  </a:txBody>
                  <a:tcPr marL="91416" marR="91416" marT="45708" marB="45708"/>
                </a:tc>
                <a:tc>
                  <a:txBody>
                    <a:bodyPr/>
                    <a:lstStyle/>
                    <a:p>
                      <a:r>
                        <a:rPr lang="en-US" sz="1200" dirty="0" smtClean="0"/>
                        <a:t>04</a:t>
                      </a:r>
                      <a:endParaRPr lang="en-US" sz="1200" dirty="0"/>
                    </a:p>
                  </a:txBody>
                  <a:tcPr marL="91416" marR="91416" marT="45708" marB="45708"/>
                </a:tc>
                <a:tc>
                  <a:txBody>
                    <a:bodyPr/>
                    <a:lstStyle/>
                    <a:p>
                      <a:r>
                        <a:rPr lang="en-US" sz="1200" dirty="0" smtClean="0"/>
                        <a:t>2</a:t>
                      </a:r>
                      <a:endParaRPr lang="en-US" sz="1200" dirty="0"/>
                    </a:p>
                  </a:txBody>
                  <a:tcPr marL="91416" marR="91416" marT="45708" marB="45708"/>
                </a:tc>
                <a:tc>
                  <a:txBody>
                    <a:bodyPr/>
                    <a:lstStyle/>
                    <a:p>
                      <a:r>
                        <a:rPr lang="en-US" sz="1200" dirty="0" smtClean="0"/>
                        <a:t>4</a:t>
                      </a:r>
                      <a:endParaRPr lang="en-US" sz="1200" dirty="0"/>
                    </a:p>
                  </a:txBody>
                  <a:tcPr marL="91416" marR="91416" marT="45708" marB="45708"/>
                </a:tc>
                <a:tc>
                  <a:txBody>
                    <a:bodyPr/>
                    <a:lstStyle/>
                    <a:p>
                      <a:r>
                        <a:rPr lang="en-US" sz="1200" dirty="0" smtClean="0"/>
                        <a:t>20.00</a:t>
                      </a:r>
                      <a:endParaRPr lang="en-US" sz="1200" dirty="0"/>
                    </a:p>
                  </a:txBody>
                  <a:tcPr marL="91416" marR="91416" marT="45708" marB="45708"/>
                </a:tc>
              </a:tr>
              <a:tr h="299704">
                <a:tc>
                  <a:txBody>
                    <a:bodyPr/>
                    <a:lstStyle/>
                    <a:p>
                      <a:r>
                        <a:rPr lang="en-US" sz="1200" dirty="0" smtClean="0"/>
                        <a:t>20101109</a:t>
                      </a:r>
                      <a:endParaRPr lang="en-US" sz="1200" dirty="0"/>
                    </a:p>
                  </a:txBody>
                  <a:tcPr marL="91416" marR="91416" marT="45708" marB="45708"/>
                </a:tc>
                <a:tc>
                  <a:txBody>
                    <a:bodyPr/>
                    <a:lstStyle/>
                    <a:p>
                      <a:r>
                        <a:rPr lang="en-US" sz="1200" dirty="0" smtClean="0"/>
                        <a:t>106</a:t>
                      </a:r>
                      <a:endParaRPr lang="en-US" sz="1200" dirty="0"/>
                    </a:p>
                  </a:txBody>
                  <a:tcPr marL="91416" marR="91416" marT="45708" marB="45708"/>
                </a:tc>
                <a:tc>
                  <a:txBody>
                    <a:bodyPr/>
                    <a:lstStyle/>
                    <a:p>
                      <a:r>
                        <a:rPr lang="en-US" sz="1200" dirty="0" smtClean="0"/>
                        <a:t>04</a:t>
                      </a:r>
                      <a:endParaRPr lang="en-US" sz="1200" dirty="0"/>
                    </a:p>
                  </a:txBody>
                  <a:tcPr marL="91416" marR="91416" marT="45708" marB="45708"/>
                </a:tc>
                <a:tc>
                  <a:txBody>
                    <a:bodyPr/>
                    <a:lstStyle/>
                    <a:p>
                      <a:r>
                        <a:rPr lang="en-US" sz="1200" dirty="0" smtClean="0"/>
                        <a:t>2</a:t>
                      </a:r>
                      <a:endParaRPr lang="en-US" sz="1200" dirty="0"/>
                    </a:p>
                  </a:txBody>
                  <a:tcPr marL="91416" marR="91416" marT="45708" marB="45708"/>
                </a:tc>
                <a:tc>
                  <a:txBody>
                    <a:bodyPr/>
                    <a:lstStyle/>
                    <a:p>
                      <a:r>
                        <a:rPr lang="en-US" sz="1200" dirty="0" smtClean="0"/>
                        <a:t>5</a:t>
                      </a:r>
                      <a:endParaRPr lang="en-US" sz="1200" dirty="0"/>
                    </a:p>
                  </a:txBody>
                  <a:tcPr marL="91416" marR="91416" marT="45708" marB="45708"/>
                </a:tc>
                <a:tc>
                  <a:txBody>
                    <a:bodyPr/>
                    <a:lstStyle/>
                    <a:p>
                      <a:r>
                        <a:rPr lang="en-US" sz="1200" dirty="0" smtClean="0"/>
                        <a:t>25.00</a:t>
                      </a:r>
                      <a:endParaRPr lang="en-US" sz="1200" dirty="0"/>
                    </a:p>
                  </a:txBody>
                  <a:tcPr marL="91416" marR="91416" marT="45708" marB="45708"/>
                </a:tc>
              </a:tr>
              <a:tr h="299704">
                <a:tc>
                  <a:txBody>
                    <a:bodyPr/>
                    <a:lstStyle/>
                    <a:p>
                      <a:r>
                        <a:rPr lang="en-US" sz="1200" dirty="0" smtClean="0"/>
                        <a:t>20101109</a:t>
                      </a:r>
                      <a:endParaRPr lang="en-US" sz="1200" dirty="0"/>
                    </a:p>
                  </a:txBody>
                  <a:tcPr marL="91416" marR="91416"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103</a:t>
                      </a:r>
                    </a:p>
                  </a:txBody>
                  <a:tcPr marL="91416" marR="91416" marT="45708" marB="45708"/>
                </a:tc>
                <a:tc>
                  <a:txBody>
                    <a:bodyPr/>
                    <a:lstStyle/>
                    <a:p>
                      <a:r>
                        <a:rPr lang="en-US" sz="1200" dirty="0" smtClean="0"/>
                        <a:t>01</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17.00</a:t>
                      </a:r>
                      <a:endParaRPr lang="en-US" sz="1200" dirty="0"/>
                    </a:p>
                  </a:txBody>
                  <a:tcPr marL="91416" marR="91416" marT="45708" marB="45708"/>
                </a:tc>
              </a:tr>
            </a:tbl>
          </a:graphicData>
        </a:graphic>
      </p:graphicFrame>
      <p:sp>
        <p:nvSpPr>
          <p:cNvPr id="5" name="Title 6"/>
          <p:cNvSpPr txBox="1">
            <a:spLocks/>
          </p:cNvSpPr>
          <p:nvPr/>
        </p:nvSpPr>
        <p:spPr>
          <a:xfrm>
            <a:off x="224714" y="205132"/>
            <a:ext cx="11350844" cy="1325218"/>
          </a:xfrm>
          <a:prstGeom prst="rect">
            <a:avLst/>
          </a:prstGeom>
        </p:spPr>
        <p:txBody>
          <a:bodyPr vert="horz" lIns="91416" tIns="45708" rIns="91416" bIns="45708" rtlCol="0" anchor="t">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5400" dirty="0" smtClean="0">
                <a:solidFill>
                  <a:srgbClr val="FFFFFF"/>
                </a:solidFill>
              </a:rPr>
              <a:t>Columnstore </a:t>
            </a:r>
            <a:r>
              <a:rPr lang="en-US" sz="5400" dirty="0">
                <a:solidFill>
                  <a:srgbClr val="FFFFFF"/>
                </a:solidFill>
              </a:rPr>
              <a:t>Index Example</a:t>
            </a:r>
          </a:p>
        </p:txBody>
      </p:sp>
    </p:spTree>
    <p:extLst>
      <p:ext uri="{BB962C8B-B14F-4D97-AF65-F5344CB8AC3E}">
        <p14:creationId xmlns:p14="http://schemas.microsoft.com/office/powerpoint/2010/main" val="295326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0"/>
            <p:extLst/>
          </p:nvPr>
        </p:nvGraphicFramePr>
        <p:xfrm>
          <a:off x="1500484" y="1499695"/>
          <a:ext cx="7714178" cy="2595201"/>
        </p:xfrm>
        <a:graphic>
          <a:graphicData uri="http://schemas.openxmlformats.org/drawingml/2006/table">
            <a:tbl>
              <a:tblPr firstRow="1" bandRow="1">
                <a:tableStyleId>{7DF18680-E054-41AD-8BC1-D1AEF772440D}</a:tableStyleId>
              </a:tblPr>
              <a:tblGrid>
                <a:gridCol w="1513998"/>
                <a:gridCol w="1149995"/>
                <a:gridCol w="1149995"/>
                <a:gridCol w="1149995"/>
                <a:gridCol w="1149995"/>
                <a:gridCol w="1600200"/>
              </a:tblGrid>
              <a:tr h="370743">
                <a:tc>
                  <a:txBody>
                    <a:bodyPr/>
                    <a:lstStyle/>
                    <a:p>
                      <a:r>
                        <a:rPr lang="en-US" sz="1200" dirty="0" err="1" smtClean="0"/>
                        <a:t>OrderDateKey</a:t>
                      </a:r>
                      <a:endParaRPr lang="en-US" sz="1200" dirty="0"/>
                    </a:p>
                  </a:txBody>
                  <a:tcPr marL="91416" marR="91416" marT="45708" marB="45708">
                    <a:solidFill>
                      <a:schemeClr val="accent3">
                        <a:lumMod val="75000"/>
                      </a:schemeClr>
                    </a:solidFill>
                  </a:tcPr>
                </a:tc>
                <a:tc>
                  <a:txBody>
                    <a:bodyPr/>
                    <a:lstStyle/>
                    <a:p>
                      <a:r>
                        <a:rPr lang="en-US" sz="1200" dirty="0" err="1" smtClean="0"/>
                        <a:t>ProductKey</a:t>
                      </a:r>
                      <a:endParaRPr lang="en-US" sz="1200" dirty="0"/>
                    </a:p>
                  </a:txBody>
                  <a:tcPr marL="91416" marR="91416" marT="45708" marB="45708">
                    <a:solidFill>
                      <a:schemeClr val="accent3">
                        <a:lumMod val="75000"/>
                      </a:schemeClr>
                    </a:solidFill>
                  </a:tcPr>
                </a:tc>
                <a:tc>
                  <a:txBody>
                    <a:bodyPr/>
                    <a:lstStyle/>
                    <a:p>
                      <a:r>
                        <a:rPr lang="en-US" sz="1200" dirty="0" err="1" smtClean="0"/>
                        <a:t>StoreKey</a:t>
                      </a:r>
                      <a:endParaRPr lang="en-US" sz="1200" dirty="0"/>
                    </a:p>
                  </a:txBody>
                  <a:tcPr marL="91416" marR="91416" marT="45708" marB="45708">
                    <a:solidFill>
                      <a:schemeClr val="accent3">
                        <a:lumMod val="75000"/>
                      </a:schemeClr>
                    </a:solidFill>
                  </a:tcPr>
                </a:tc>
                <a:tc>
                  <a:txBody>
                    <a:bodyPr/>
                    <a:lstStyle/>
                    <a:p>
                      <a:r>
                        <a:rPr lang="en-US" sz="1200" dirty="0" err="1" smtClean="0"/>
                        <a:t>RegionKey</a:t>
                      </a:r>
                      <a:endParaRPr lang="en-US" sz="1200" dirty="0"/>
                    </a:p>
                  </a:txBody>
                  <a:tcPr marL="91416" marR="91416" marT="45708" marB="45708">
                    <a:solidFill>
                      <a:schemeClr val="accent3">
                        <a:lumMod val="75000"/>
                      </a:schemeClr>
                    </a:solidFill>
                  </a:tcPr>
                </a:tc>
                <a:tc>
                  <a:txBody>
                    <a:bodyPr/>
                    <a:lstStyle/>
                    <a:p>
                      <a:r>
                        <a:rPr lang="en-US" sz="1200" dirty="0" smtClean="0"/>
                        <a:t>Quantity</a:t>
                      </a:r>
                      <a:endParaRPr lang="en-US" sz="1200" dirty="0"/>
                    </a:p>
                  </a:txBody>
                  <a:tcPr marL="91416" marR="91416" marT="45708" marB="45708">
                    <a:solidFill>
                      <a:schemeClr val="accent3">
                        <a:lumMod val="75000"/>
                      </a:schemeClr>
                    </a:solidFill>
                  </a:tcPr>
                </a:tc>
                <a:tc>
                  <a:txBody>
                    <a:bodyPr/>
                    <a:lstStyle/>
                    <a:p>
                      <a:r>
                        <a:rPr lang="en-US" sz="1200" dirty="0" err="1" smtClean="0"/>
                        <a:t>SalesAmount</a:t>
                      </a:r>
                      <a:endParaRPr lang="en-US" sz="1200" dirty="0"/>
                    </a:p>
                  </a:txBody>
                  <a:tcPr marL="91416" marR="91416" marT="45708" marB="45708">
                    <a:solidFill>
                      <a:schemeClr val="accent3">
                        <a:lumMod val="75000"/>
                      </a:schemeClr>
                    </a:solidFill>
                  </a:tcPr>
                </a:tc>
              </a:tr>
              <a:tr h="370743">
                <a:tc>
                  <a:txBody>
                    <a:bodyPr/>
                    <a:lstStyle/>
                    <a:p>
                      <a:r>
                        <a:rPr lang="en-US" sz="1200" dirty="0" smtClean="0"/>
                        <a:t>20101107</a:t>
                      </a:r>
                      <a:endParaRPr lang="en-US" sz="1200" dirty="0"/>
                    </a:p>
                  </a:txBody>
                  <a:tcPr marL="91416" marR="91416" marT="45708" marB="45708"/>
                </a:tc>
                <a:tc>
                  <a:txBody>
                    <a:bodyPr/>
                    <a:lstStyle/>
                    <a:p>
                      <a:r>
                        <a:rPr lang="en-US" sz="1200" dirty="0" smtClean="0"/>
                        <a:t>106</a:t>
                      </a:r>
                      <a:endParaRPr lang="en-US" sz="1200" dirty="0"/>
                    </a:p>
                  </a:txBody>
                  <a:tcPr marL="91416" marR="91416" marT="45708" marB="45708"/>
                </a:tc>
                <a:tc>
                  <a:txBody>
                    <a:bodyPr/>
                    <a:lstStyle/>
                    <a:p>
                      <a:r>
                        <a:rPr lang="en-US" sz="1200" dirty="0" smtClean="0"/>
                        <a:t>01</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6</a:t>
                      </a:r>
                      <a:endParaRPr lang="en-US" sz="1200" dirty="0"/>
                    </a:p>
                  </a:txBody>
                  <a:tcPr marL="91416" marR="91416" marT="45708" marB="45708"/>
                </a:tc>
                <a:tc>
                  <a:txBody>
                    <a:bodyPr/>
                    <a:lstStyle/>
                    <a:p>
                      <a:r>
                        <a:rPr lang="en-US" sz="1200" dirty="0" smtClean="0"/>
                        <a:t>30.00</a:t>
                      </a:r>
                      <a:endParaRPr lang="en-US" sz="1200" dirty="0"/>
                    </a:p>
                  </a:txBody>
                  <a:tcPr marL="91416" marR="91416" marT="45708" marB="45708"/>
                </a:tc>
              </a:tr>
              <a:tr h="370743">
                <a:tc>
                  <a:txBody>
                    <a:bodyPr/>
                    <a:lstStyle/>
                    <a:p>
                      <a:r>
                        <a:rPr lang="en-US" sz="1200" dirty="0" smtClean="0"/>
                        <a:t>20101107</a:t>
                      </a:r>
                      <a:endParaRPr lang="en-US" sz="1200" dirty="0"/>
                    </a:p>
                  </a:txBody>
                  <a:tcPr marL="91416" marR="91416" marT="45708" marB="45708"/>
                </a:tc>
                <a:tc>
                  <a:txBody>
                    <a:bodyPr/>
                    <a:lstStyle/>
                    <a:p>
                      <a:r>
                        <a:rPr lang="en-US" sz="1200" dirty="0" smtClean="0"/>
                        <a:t>103</a:t>
                      </a:r>
                      <a:endParaRPr lang="en-US" sz="1200" dirty="0"/>
                    </a:p>
                  </a:txBody>
                  <a:tcPr marL="91416" marR="91416" marT="45708" marB="45708"/>
                </a:tc>
                <a:tc>
                  <a:txBody>
                    <a:bodyPr/>
                    <a:lstStyle/>
                    <a:p>
                      <a:r>
                        <a:rPr lang="en-US" sz="1200" dirty="0" smtClean="0"/>
                        <a:t>04</a:t>
                      </a:r>
                      <a:endParaRPr lang="en-US" sz="1200" dirty="0"/>
                    </a:p>
                  </a:txBody>
                  <a:tcPr marL="91416" marR="91416" marT="45708" marB="45708"/>
                </a:tc>
                <a:tc>
                  <a:txBody>
                    <a:bodyPr/>
                    <a:lstStyle/>
                    <a:p>
                      <a:r>
                        <a:rPr lang="en-US" sz="1200" dirty="0" smtClean="0"/>
                        <a:t>2</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17.00</a:t>
                      </a:r>
                      <a:endParaRPr lang="en-US" sz="1200" dirty="0"/>
                    </a:p>
                  </a:txBody>
                  <a:tcPr marL="91416" marR="91416" marT="45708" marB="45708"/>
                </a:tc>
              </a:tr>
              <a:tr h="370743">
                <a:tc>
                  <a:txBody>
                    <a:bodyPr/>
                    <a:lstStyle/>
                    <a:p>
                      <a:r>
                        <a:rPr lang="en-US" sz="1200" dirty="0" smtClean="0"/>
                        <a:t>20101107</a:t>
                      </a:r>
                      <a:endParaRPr lang="en-US" sz="1200" dirty="0"/>
                    </a:p>
                  </a:txBody>
                  <a:tcPr marL="91416" marR="91416" marT="45708" marB="45708"/>
                </a:tc>
                <a:tc>
                  <a:txBody>
                    <a:bodyPr/>
                    <a:lstStyle/>
                    <a:p>
                      <a:r>
                        <a:rPr lang="en-US" sz="1200" dirty="0" smtClean="0"/>
                        <a:t>109</a:t>
                      </a:r>
                      <a:endParaRPr lang="en-US" sz="1200" dirty="0"/>
                    </a:p>
                  </a:txBody>
                  <a:tcPr marL="91416" marR="91416" marT="45708" marB="45708"/>
                </a:tc>
                <a:tc>
                  <a:txBody>
                    <a:bodyPr/>
                    <a:lstStyle/>
                    <a:p>
                      <a:r>
                        <a:rPr lang="en-US" sz="1200" dirty="0" smtClean="0"/>
                        <a:t>04</a:t>
                      </a:r>
                      <a:endParaRPr lang="en-US" sz="1200" dirty="0"/>
                    </a:p>
                  </a:txBody>
                  <a:tcPr marL="91416" marR="91416" marT="45708" marB="45708"/>
                </a:tc>
                <a:tc>
                  <a:txBody>
                    <a:bodyPr/>
                    <a:lstStyle/>
                    <a:p>
                      <a:r>
                        <a:rPr lang="en-US" sz="1200" dirty="0" smtClean="0"/>
                        <a:t>2</a:t>
                      </a:r>
                      <a:endParaRPr lang="en-US" sz="1200" dirty="0"/>
                    </a:p>
                  </a:txBody>
                  <a:tcPr marL="91416" marR="91416" marT="45708" marB="45708"/>
                </a:tc>
                <a:tc>
                  <a:txBody>
                    <a:bodyPr/>
                    <a:lstStyle/>
                    <a:p>
                      <a:r>
                        <a:rPr lang="en-US" sz="1200" dirty="0" smtClean="0"/>
                        <a:t>2</a:t>
                      </a:r>
                      <a:endParaRPr lang="en-US" sz="1200" dirty="0"/>
                    </a:p>
                  </a:txBody>
                  <a:tcPr marL="91416" marR="91416" marT="45708" marB="45708"/>
                </a:tc>
                <a:tc>
                  <a:txBody>
                    <a:bodyPr/>
                    <a:lstStyle/>
                    <a:p>
                      <a:r>
                        <a:rPr lang="en-US" sz="1200" dirty="0" smtClean="0"/>
                        <a:t>20.00</a:t>
                      </a:r>
                      <a:endParaRPr lang="en-US" sz="1200" dirty="0"/>
                    </a:p>
                  </a:txBody>
                  <a:tcPr marL="91416" marR="91416" marT="45708" marB="45708"/>
                </a:tc>
              </a:tr>
              <a:tr h="370743">
                <a:tc>
                  <a:txBody>
                    <a:bodyPr/>
                    <a:lstStyle/>
                    <a:p>
                      <a:r>
                        <a:rPr lang="en-US" sz="1200" dirty="0" smtClean="0"/>
                        <a:t>20101107</a:t>
                      </a:r>
                      <a:endParaRPr lang="en-US" sz="1200" dirty="0"/>
                    </a:p>
                  </a:txBody>
                  <a:tcPr marL="91416" marR="91416"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103</a:t>
                      </a:r>
                    </a:p>
                  </a:txBody>
                  <a:tcPr marL="91416" marR="91416" marT="45708" marB="45708"/>
                </a:tc>
                <a:tc>
                  <a:txBody>
                    <a:bodyPr/>
                    <a:lstStyle/>
                    <a:p>
                      <a:r>
                        <a:rPr lang="en-US" sz="1200" dirty="0" smtClean="0"/>
                        <a:t>03</a:t>
                      </a:r>
                      <a:endParaRPr lang="en-US" sz="1200" dirty="0"/>
                    </a:p>
                  </a:txBody>
                  <a:tcPr marL="91416" marR="91416" marT="45708" marB="45708"/>
                </a:tc>
                <a:tc>
                  <a:txBody>
                    <a:bodyPr/>
                    <a:lstStyle/>
                    <a:p>
                      <a:r>
                        <a:rPr lang="en-US" sz="1200" dirty="0" smtClean="0"/>
                        <a:t>2</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17.00</a:t>
                      </a:r>
                      <a:endParaRPr lang="en-US" sz="1200" dirty="0"/>
                    </a:p>
                  </a:txBody>
                  <a:tcPr marL="91416" marR="91416" marT="45708" marB="45708"/>
                </a:tc>
              </a:tr>
              <a:tr h="370743">
                <a:tc>
                  <a:txBody>
                    <a:bodyPr/>
                    <a:lstStyle/>
                    <a:p>
                      <a:r>
                        <a:rPr lang="en-US" sz="1200" dirty="0" smtClean="0"/>
                        <a:t>20101107</a:t>
                      </a:r>
                      <a:endParaRPr lang="en-US" sz="1200" dirty="0"/>
                    </a:p>
                  </a:txBody>
                  <a:tcPr marL="91416" marR="91416" marT="45708" marB="45708"/>
                </a:tc>
                <a:tc>
                  <a:txBody>
                    <a:bodyPr/>
                    <a:lstStyle/>
                    <a:p>
                      <a:r>
                        <a:rPr lang="en-US" sz="1200" dirty="0" smtClean="0"/>
                        <a:t>106</a:t>
                      </a:r>
                      <a:endParaRPr lang="en-US" sz="1200" dirty="0"/>
                    </a:p>
                  </a:txBody>
                  <a:tcPr marL="91416" marR="91416" marT="45708" marB="45708"/>
                </a:tc>
                <a:tc>
                  <a:txBody>
                    <a:bodyPr/>
                    <a:lstStyle/>
                    <a:p>
                      <a:r>
                        <a:rPr lang="en-US" sz="1200" dirty="0" smtClean="0"/>
                        <a:t>05</a:t>
                      </a:r>
                      <a:endParaRPr lang="en-US" sz="1200" dirty="0"/>
                    </a:p>
                  </a:txBody>
                  <a:tcPr marL="91416" marR="91416" marT="45708" marB="45708"/>
                </a:tc>
                <a:tc>
                  <a:txBody>
                    <a:bodyPr/>
                    <a:lstStyle/>
                    <a:p>
                      <a:r>
                        <a:rPr lang="en-US" sz="1200" dirty="0" smtClean="0"/>
                        <a:t>3</a:t>
                      </a:r>
                      <a:endParaRPr lang="en-US" sz="1200" dirty="0"/>
                    </a:p>
                  </a:txBody>
                  <a:tcPr marL="91416" marR="91416" marT="45708" marB="45708"/>
                </a:tc>
                <a:tc>
                  <a:txBody>
                    <a:bodyPr/>
                    <a:lstStyle/>
                    <a:p>
                      <a:r>
                        <a:rPr lang="en-US" sz="1200" dirty="0" smtClean="0"/>
                        <a:t>4</a:t>
                      </a:r>
                      <a:endParaRPr lang="en-US" sz="1200" dirty="0"/>
                    </a:p>
                  </a:txBody>
                  <a:tcPr marL="91416" marR="91416" marT="45708" marB="45708"/>
                </a:tc>
                <a:tc>
                  <a:txBody>
                    <a:bodyPr/>
                    <a:lstStyle/>
                    <a:p>
                      <a:r>
                        <a:rPr lang="en-US" sz="1200" dirty="0" smtClean="0"/>
                        <a:t>20.00</a:t>
                      </a:r>
                      <a:endParaRPr lang="en-US" sz="1200" dirty="0"/>
                    </a:p>
                  </a:txBody>
                  <a:tcPr marL="91416" marR="91416" marT="45708" marB="45708"/>
                </a:tc>
              </a:tr>
              <a:tr h="370743">
                <a:tc>
                  <a:txBody>
                    <a:bodyPr/>
                    <a:lstStyle/>
                    <a:p>
                      <a:r>
                        <a:rPr lang="en-US" sz="1200" dirty="0" smtClean="0"/>
                        <a:t>20101108</a:t>
                      </a:r>
                      <a:endParaRPr lang="en-US" sz="1200" dirty="0"/>
                    </a:p>
                  </a:txBody>
                  <a:tcPr marL="91416" marR="91416" marT="45708" marB="45708"/>
                </a:tc>
                <a:tc>
                  <a:txBody>
                    <a:bodyPr/>
                    <a:lstStyle/>
                    <a:p>
                      <a:r>
                        <a:rPr lang="en-US" sz="1200" dirty="0" smtClean="0"/>
                        <a:t>106</a:t>
                      </a:r>
                      <a:endParaRPr lang="en-US" sz="1200" dirty="0"/>
                    </a:p>
                  </a:txBody>
                  <a:tcPr marL="91416" marR="91416" marT="45708" marB="45708"/>
                </a:tc>
                <a:tc>
                  <a:txBody>
                    <a:bodyPr/>
                    <a:lstStyle/>
                    <a:p>
                      <a:r>
                        <a:rPr lang="en-US" sz="1200" dirty="0" smtClean="0"/>
                        <a:t>02</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5</a:t>
                      </a:r>
                      <a:endParaRPr lang="en-US" sz="1200" dirty="0"/>
                    </a:p>
                  </a:txBody>
                  <a:tcPr marL="91416" marR="91416" marT="45708" marB="45708"/>
                </a:tc>
                <a:tc>
                  <a:txBody>
                    <a:bodyPr/>
                    <a:lstStyle/>
                    <a:p>
                      <a:r>
                        <a:rPr lang="en-US" sz="1200" dirty="0" smtClean="0"/>
                        <a:t>25.00</a:t>
                      </a:r>
                      <a:endParaRPr lang="en-US" sz="1200" dirty="0"/>
                    </a:p>
                  </a:txBody>
                  <a:tcPr marL="91416" marR="91416" marT="45708" marB="45708"/>
                </a:tc>
              </a:tr>
            </a:tbl>
          </a:graphicData>
        </a:graphic>
      </p:graphicFrame>
      <p:graphicFrame>
        <p:nvGraphicFramePr>
          <p:cNvPr id="5" name="Content Placeholder 3"/>
          <p:cNvGraphicFramePr>
            <a:graphicFrameLocks/>
          </p:cNvGraphicFramePr>
          <p:nvPr>
            <p:extLst/>
          </p:nvPr>
        </p:nvGraphicFramePr>
        <p:xfrm>
          <a:off x="1505449" y="4125576"/>
          <a:ext cx="7714178" cy="2595201"/>
        </p:xfrm>
        <a:graphic>
          <a:graphicData uri="http://schemas.openxmlformats.org/drawingml/2006/table">
            <a:tbl>
              <a:tblPr firstRow="1" bandRow="1">
                <a:tableStyleId>{7DF18680-E054-41AD-8BC1-D1AEF772440D}</a:tableStyleId>
              </a:tblPr>
              <a:tblGrid>
                <a:gridCol w="1513998"/>
                <a:gridCol w="1149995"/>
                <a:gridCol w="1149995"/>
                <a:gridCol w="1149995"/>
                <a:gridCol w="1149995"/>
                <a:gridCol w="1600200"/>
              </a:tblGrid>
              <a:tr h="370743">
                <a:tc>
                  <a:txBody>
                    <a:bodyPr/>
                    <a:lstStyle/>
                    <a:p>
                      <a:r>
                        <a:rPr lang="en-US" sz="1200" dirty="0" err="1" smtClean="0"/>
                        <a:t>OrderDateKey</a:t>
                      </a:r>
                      <a:endParaRPr lang="en-US" sz="1200" dirty="0"/>
                    </a:p>
                  </a:txBody>
                  <a:tcPr marL="91416" marR="91416" marT="45708" marB="45708">
                    <a:solidFill>
                      <a:schemeClr val="accent3">
                        <a:lumMod val="75000"/>
                      </a:schemeClr>
                    </a:solidFill>
                  </a:tcPr>
                </a:tc>
                <a:tc>
                  <a:txBody>
                    <a:bodyPr/>
                    <a:lstStyle/>
                    <a:p>
                      <a:r>
                        <a:rPr lang="en-US" sz="1200" dirty="0" err="1" smtClean="0"/>
                        <a:t>ProductKey</a:t>
                      </a:r>
                      <a:endParaRPr lang="en-US" sz="1200" dirty="0"/>
                    </a:p>
                  </a:txBody>
                  <a:tcPr marL="91416" marR="91416" marT="45708" marB="45708">
                    <a:solidFill>
                      <a:schemeClr val="accent3">
                        <a:lumMod val="75000"/>
                      </a:schemeClr>
                    </a:solidFill>
                  </a:tcPr>
                </a:tc>
                <a:tc>
                  <a:txBody>
                    <a:bodyPr/>
                    <a:lstStyle/>
                    <a:p>
                      <a:r>
                        <a:rPr lang="en-US" sz="1200" dirty="0" err="1" smtClean="0"/>
                        <a:t>StoreKey</a:t>
                      </a:r>
                      <a:endParaRPr lang="en-US" sz="1200" dirty="0"/>
                    </a:p>
                  </a:txBody>
                  <a:tcPr marL="91416" marR="91416" marT="45708" marB="45708">
                    <a:solidFill>
                      <a:schemeClr val="accent3">
                        <a:lumMod val="75000"/>
                      </a:schemeClr>
                    </a:solidFill>
                  </a:tcPr>
                </a:tc>
                <a:tc>
                  <a:txBody>
                    <a:bodyPr/>
                    <a:lstStyle/>
                    <a:p>
                      <a:r>
                        <a:rPr lang="en-US" sz="1200" dirty="0" err="1" smtClean="0"/>
                        <a:t>RegionKey</a:t>
                      </a:r>
                      <a:endParaRPr lang="en-US" sz="1200" dirty="0"/>
                    </a:p>
                  </a:txBody>
                  <a:tcPr marL="91416" marR="91416" marT="45708" marB="45708">
                    <a:solidFill>
                      <a:schemeClr val="accent3">
                        <a:lumMod val="75000"/>
                      </a:schemeClr>
                    </a:solidFill>
                  </a:tcPr>
                </a:tc>
                <a:tc>
                  <a:txBody>
                    <a:bodyPr/>
                    <a:lstStyle/>
                    <a:p>
                      <a:r>
                        <a:rPr lang="en-US" sz="1200" dirty="0" smtClean="0"/>
                        <a:t>Quantity</a:t>
                      </a:r>
                      <a:endParaRPr lang="en-US" sz="1200" dirty="0"/>
                    </a:p>
                  </a:txBody>
                  <a:tcPr marL="91416" marR="91416" marT="45708" marB="45708">
                    <a:solidFill>
                      <a:schemeClr val="accent3">
                        <a:lumMod val="75000"/>
                      </a:schemeClr>
                    </a:solidFill>
                  </a:tcPr>
                </a:tc>
                <a:tc>
                  <a:txBody>
                    <a:bodyPr/>
                    <a:lstStyle/>
                    <a:p>
                      <a:r>
                        <a:rPr lang="en-US" sz="1200" dirty="0" err="1" smtClean="0"/>
                        <a:t>SalesAmount</a:t>
                      </a:r>
                      <a:endParaRPr lang="en-US" sz="1200" dirty="0"/>
                    </a:p>
                  </a:txBody>
                  <a:tcPr marL="91416" marR="91416" marT="45708" marB="45708">
                    <a:solidFill>
                      <a:schemeClr val="accent3">
                        <a:lumMod val="75000"/>
                      </a:schemeClr>
                    </a:solidFill>
                  </a:tcPr>
                </a:tc>
              </a:tr>
              <a:tr h="370743">
                <a:tc>
                  <a:txBody>
                    <a:bodyPr/>
                    <a:lstStyle/>
                    <a:p>
                      <a:r>
                        <a:rPr lang="en-US" sz="1200" dirty="0" smtClean="0"/>
                        <a:t>20101108</a:t>
                      </a:r>
                      <a:endParaRPr lang="en-US" sz="1200" dirty="0"/>
                    </a:p>
                  </a:txBody>
                  <a:tcPr marL="91416" marR="91416" marT="45708" marB="45708"/>
                </a:tc>
                <a:tc>
                  <a:txBody>
                    <a:bodyPr/>
                    <a:lstStyle/>
                    <a:p>
                      <a:r>
                        <a:rPr lang="en-US" sz="1200" dirty="0" smtClean="0"/>
                        <a:t>102</a:t>
                      </a:r>
                      <a:endParaRPr lang="en-US" sz="1200" dirty="0"/>
                    </a:p>
                  </a:txBody>
                  <a:tcPr marL="91416" marR="91416" marT="45708" marB="45708"/>
                </a:tc>
                <a:tc>
                  <a:txBody>
                    <a:bodyPr/>
                    <a:lstStyle/>
                    <a:p>
                      <a:r>
                        <a:rPr lang="en-US" sz="1200" dirty="0" smtClean="0"/>
                        <a:t>02</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14.00</a:t>
                      </a:r>
                      <a:endParaRPr lang="en-US" sz="1200" dirty="0"/>
                    </a:p>
                  </a:txBody>
                  <a:tcPr marL="91416" marR="91416" marT="45708" marB="45708"/>
                </a:tc>
              </a:tr>
              <a:tr h="370743">
                <a:tc>
                  <a:txBody>
                    <a:bodyPr/>
                    <a:lstStyle/>
                    <a:p>
                      <a:r>
                        <a:rPr lang="en-US" sz="1200" dirty="0" smtClean="0"/>
                        <a:t>20101108</a:t>
                      </a:r>
                      <a:endParaRPr lang="en-US" sz="1200" dirty="0"/>
                    </a:p>
                  </a:txBody>
                  <a:tcPr marL="91416" marR="91416"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106</a:t>
                      </a:r>
                    </a:p>
                  </a:txBody>
                  <a:tcPr marL="91416" marR="91416" marT="45708" marB="45708"/>
                </a:tc>
                <a:tc>
                  <a:txBody>
                    <a:bodyPr/>
                    <a:lstStyle/>
                    <a:p>
                      <a:r>
                        <a:rPr lang="en-US" sz="1200" dirty="0" smtClean="0"/>
                        <a:t>03</a:t>
                      </a:r>
                      <a:endParaRPr lang="en-US" sz="1200" dirty="0"/>
                    </a:p>
                  </a:txBody>
                  <a:tcPr marL="91416" marR="91416" marT="45708" marB="45708"/>
                </a:tc>
                <a:tc>
                  <a:txBody>
                    <a:bodyPr/>
                    <a:lstStyle/>
                    <a:p>
                      <a:r>
                        <a:rPr lang="en-US" sz="1200" dirty="0" smtClean="0"/>
                        <a:t>2</a:t>
                      </a:r>
                      <a:endParaRPr lang="en-US" sz="1200" dirty="0"/>
                    </a:p>
                  </a:txBody>
                  <a:tcPr marL="91416" marR="91416" marT="45708" marB="45708"/>
                </a:tc>
                <a:tc>
                  <a:txBody>
                    <a:bodyPr/>
                    <a:lstStyle/>
                    <a:p>
                      <a:r>
                        <a:rPr lang="en-US" sz="1200" dirty="0" smtClean="0"/>
                        <a:t>5</a:t>
                      </a:r>
                      <a:endParaRPr lang="en-US" sz="1200" dirty="0"/>
                    </a:p>
                  </a:txBody>
                  <a:tcPr marL="91416" marR="91416" marT="45708" marB="45708"/>
                </a:tc>
                <a:tc>
                  <a:txBody>
                    <a:bodyPr/>
                    <a:lstStyle/>
                    <a:p>
                      <a:r>
                        <a:rPr lang="en-US" sz="1200" dirty="0" smtClean="0"/>
                        <a:t>25.00</a:t>
                      </a:r>
                      <a:endParaRPr lang="en-US" sz="1200" dirty="0"/>
                    </a:p>
                  </a:txBody>
                  <a:tcPr marL="91416" marR="91416" marT="45708" marB="45708"/>
                </a:tc>
              </a:tr>
              <a:tr h="370743">
                <a:tc>
                  <a:txBody>
                    <a:bodyPr/>
                    <a:lstStyle/>
                    <a:p>
                      <a:r>
                        <a:rPr lang="en-US" sz="1200" dirty="0" smtClean="0"/>
                        <a:t>20101108</a:t>
                      </a:r>
                      <a:endParaRPr lang="en-US" sz="1200" dirty="0"/>
                    </a:p>
                  </a:txBody>
                  <a:tcPr marL="91416" marR="91416"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109</a:t>
                      </a:r>
                    </a:p>
                  </a:txBody>
                  <a:tcPr marL="91416" marR="91416" marT="45708" marB="45708"/>
                </a:tc>
                <a:tc>
                  <a:txBody>
                    <a:bodyPr/>
                    <a:lstStyle/>
                    <a:p>
                      <a:r>
                        <a:rPr lang="en-US" sz="1200" dirty="0" smtClean="0"/>
                        <a:t>01</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10.00</a:t>
                      </a:r>
                      <a:endParaRPr lang="en-US" sz="1200" dirty="0"/>
                    </a:p>
                  </a:txBody>
                  <a:tcPr marL="91416" marR="91416" marT="45708" marB="45708"/>
                </a:tc>
              </a:tr>
              <a:tr h="370743">
                <a:tc>
                  <a:txBody>
                    <a:bodyPr/>
                    <a:lstStyle/>
                    <a:p>
                      <a:r>
                        <a:rPr lang="en-US" sz="1200" dirty="0" smtClean="0"/>
                        <a:t>20101109</a:t>
                      </a:r>
                      <a:endParaRPr lang="en-US" sz="1200" dirty="0"/>
                    </a:p>
                  </a:txBody>
                  <a:tcPr marL="91416" marR="91416" marT="45708" marB="45708"/>
                </a:tc>
                <a:tc>
                  <a:txBody>
                    <a:bodyPr/>
                    <a:lstStyle/>
                    <a:p>
                      <a:r>
                        <a:rPr lang="en-US" sz="1200" dirty="0" smtClean="0"/>
                        <a:t>106</a:t>
                      </a:r>
                      <a:endParaRPr lang="en-US" sz="1200" dirty="0"/>
                    </a:p>
                  </a:txBody>
                  <a:tcPr marL="91416" marR="91416" marT="45708" marB="45708"/>
                </a:tc>
                <a:tc>
                  <a:txBody>
                    <a:bodyPr/>
                    <a:lstStyle/>
                    <a:p>
                      <a:r>
                        <a:rPr lang="en-US" sz="1200" dirty="0" smtClean="0"/>
                        <a:t>04</a:t>
                      </a:r>
                      <a:endParaRPr lang="en-US" sz="1200" dirty="0"/>
                    </a:p>
                  </a:txBody>
                  <a:tcPr marL="91416" marR="91416" marT="45708" marB="45708"/>
                </a:tc>
                <a:tc>
                  <a:txBody>
                    <a:bodyPr/>
                    <a:lstStyle/>
                    <a:p>
                      <a:r>
                        <a:rPr lang="en-US" sz="1200" dirty="0" smtClean="0"/>
                        <a:t>2</a:t>
                      </a:r>
                      <a:endParaRPr lang="en-US" sz="1200" dirty="0"/>
                    </a:p>
                  </a:txBody>
                  <a:tcPr marL="91416" marR="91416" marT="45708" marB="45708"/>
                </a:tc>
                <a:tc>
                  <a:txBody>
                    <a:bodyPr/>
                    <a:lstStyle/>
                    <a:p>
                      <a:r>
                        <a:rPr lang="en-US" sz="1200" dirty="0" smtClean="0"/>
                        <a:t>4</a:t>
                      </a:r>
                      <a:endParaRPr lang="en-US" sz="1200" dirty="0"/>
                    </a:p>
                  </a:txBody>
                  <a:tcPr marL="91416" marR="91416" marT="45708" marB="45708"/>
                </a:tc>
                <a:tc>
                  <a:txBody>
                    <a:bodyPr/>
                    <a:lstStyle/>
                    <a:p>
                      <a:r>
                        <a:rPr lang="en-US" sz="1200" dirty="0" smtClean="0"/>
                        <a:t>20.00</a:t>
                      </a:r>
                      <a:endParaRPr lang="en-US" sz="1200" dirty="0"/>
                    </a:p>
                  </a:txBody>
                  <a:tcPr marL="91416" marR="91416" marT="45708" marB="45708"/>
                </a:tc>
              </a:tr>
              <a:tr h="370743">
                <a:tc>
                  <a:txBody>
                    <a:bodyPr/>
                    <a:lstStyle/>
                    <a:p>
                      <a:r>
                        <a:rPr lang="en-US" sz="1200" dirty="0" smtClean="0"/>
                        <a:t>20101109</a:t>
                      </a:r>
                      <a:endParaRPr lang="en-US" sz="1200" dirty="0"/>
                    </a:p>
                  </a:txBody>
                  <a:tcPr marL="91416" marR="91416" marT="45708" marB="45708"/>
                </a:tc>
                <a:tc>
                  <a:txBody>
                    <a:bodyPr/>
                    <a:lstStyle/>
                    <a:p>
                      <a:r>
                        <a:rPr lang="en-US" sz="1200" dirty="0" smtClean="0"/>
                        <a:t>106</a:t>
                      </a:r>
                      <a:endParaRPr lang="en-US" sz="1200" dirty="0"/>
                    </a:p>
                  </a:txBody>
                  <a:tcPr marL="91416" marR="91416" marT="45708" marB="45708"/>
                </a:tc>
                <a:tc>
                  <a:txBody>
                    <a:bodyPr/>
                    <a:lstStyle/>
                    <a:p>
                      <a:r>
                        <a:rPr lang="en-US" sz="1200" dirty="0" smtClean="0"/>
                        <a:t>04</a:t>
                      </a:r>
                      <a:endParaRPr lang="en-US" sz="1200" dirty="0"/>
                    </a:p>
                  </a:txBody>
                  <a:tcPr marL="91416" marR="91416" marT="45708" marB="45708"/>
                </a:tc>
                <a:tc>
                  <a:txBody>
                    <a:bodyPr/>
                    <a:lstStyle/>
                    <a:p>
                      <a:r>
                        <a:rPr lang="en-US" sz="1200" dirty="0" smtClean="0"/>
                        <a:t>2</a:t>
                      </a:r>
                      <a:endParaRPr lang="en-US" sz="1200" dirty="0"/>
                    </a:p>
                  </a:txBody>
                  <a:tcPr marL="91416" marR="91416" marT="45708" marB="45708"/>
                </a:tc>
                <a:tc>
                  <a:txBody>
                    <a:bodyPr/>
                    <a:lstStyle/>
                    <a:p>
                      <a:r>
                        <a:rPr lang="en-US" sz="1200" dirty="0" smtClean="0"/>
                        <a:t>5</a:t>
                      </a:r>
                      <a:endParaRPr lang="en-US" sz="1200" dirty="0"/>
                    </a:p>
                  </a:txBody>
                  <a:tcPr marL="91416" marR="91416" marT="45708" marB="45708"/>
                </a:tc>
                <a:tc>
                  <a:txBody>
                    <a:bodyPr/>
                    <a:lstStyle/>
                    <a:p>
                      <a:r>
                        <a:rPr lang="en-US" sz="1200" dirty="0" smtClean="0"/>
                        <a:t>25.00</a:t>
                      </a:r>
                      <a:endParaRPr lang="en-US" sz="1200" dirty="0"/>
                    </a:p>
                  </a:txBody>
                  <a:tcPr marL="91416" marR="91416" marT="45708" marB="45708"/>
                </a:tc>
              </a:tr>
              <a:tr h="370743">
                <a:tc>
                  <a:txBody>
                    <a:bodyPr/>
                    <a:lstStyle/>
                    <a:p>
                      <a:r>
                        <a:rPr lang="en-US" sz="1200" dirty="0" smtClean="0"/>
                        <a:t>20101109</a:t>
                      </a:r>
                      <a:endParaRPr lang="en-US" sz="1200" dirty="0"/>
                    </a:p>
                  </a:txBody>
                  <a:tcPr marL="91416" marR="91416"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103</a:t>
                      </a:r>
                    </a:p>
                  </a:txBody>
                  <a:tcPr marL="91416" marR="91416" marT="45708" marB="45708"/>
                </a:tc>
                <a:tc>
                  <a:txBody>
                    <a:bodyPr/>
                    <a:lstStyle/>
                    <a:p>
                      <a:r>
                        <a:rPr lang="en-US" sz="1200" dirty="0" smtClean="0"/>
                        <a:t>01</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a:t>
                      </a:r>
                      <a:endParaRPr lang="en-US" sz="1200" dirty="0"/>
                    </a:p>
                  </a:txBody>
                  <a:tcPr marL="91416" marR="91416" marT="45708" marB="45708"/>
                </a:tc>
                <a:tc>
                  <a:txBody>
                    <a:bodyPr/>
                    <a:lstStyle/>
                    <a:p>
                      <a:r>
                        <a:rPr lang="en-US" sz="1200" dirty="0" smtClean="0"/>
                        <a:t>17.00</a:t>
                      </a:r>
                      <a:endParaRPr lang="en-US" sz="1200" dirty="0"/>
                    </a:p>
                  </a:txBody>
                  <a:tcPr marL="91416" marR="91416" marT="45708" marB="45708"/>
                </a:tc>
              </a:tr>
            </a:tbl>
          </a:graphicData>
        </a:graphic>
      </p:graphicFrame>
      <p:sp>
        <p:nvSpPr>
          <p:cNvPr id="6" name="Title 6"/>
          <p:cNvSpPr txBox="1">
            <a:spLocks/>
          </p:cNvSpPr>
          <p:nvPr/>
        </p:nvSpPr>
        <p:spPr>
          <a:xfrm>
            <a:off x="839569" y="180"/>
            <a:ext cx="10512862" cy="1325218"/>
          </a:xfrm>
          <a:prstGeom prst="rect">
            <a:avLst/>
          </a:prstGeom>
        </p:spPr>
        <p:txBody>
          <a:bodyPr vert="horz" lIns="91416" tIns="45708" rIns="91416" bIns="45708" rtlCol="0" anchor="t">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3999" dirty="0">
                <a:solidFill>
                  <a:srgbClr val="FFFFFF"/>
                </a:solidFill>
              </a:rPr>
              <a:t>1. Horizontally Partition (create Row Groups)</a:t>
            </a:r>
          </a:p>
        </p:txBody>
      </p:sp>
      <p:sp>
        <p:nvSpPr>
          <p:cNvPr id="3" name="Right Brace 2"/>
          <p:cNvSpPr/>
          <p:nvPr/>
        </p:nvSpPr>
        <p:spPr>
          <a:xfrm>
            <a:off x="9430211" y="1499693"/>
            <a:ext cx="488971" cy="2604298"/>
          </a:xfrm>
          <a:prstGeom prst="rightBrace">
            <a:avLst>
              <a:gd name="adj1" fmla="val 75724"/>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126"/>
            <a:endParaRPr lang="en-US">
              <a:solidFill>
                <a:srgbClr val="FFFFFF"/>
              </a:solidFill>
            </a:endParaRPr>
          </a:p>
        </p:txBody>
      </p:sp>
      <p:sp>
        <p:nvSpPr>
          <p:cNvPr id="7" name="Rectangle 6"/>
          <p:cNvSpPr/>
          <p:nvPr/>
        </p:nvSpPr>
        <p:spPr>
          <a:xfrm>
            <a:off x="10106661" y="2574705"/>
            <a:ext cx="1558803" cy="461545"/>
          </a:xfrm>
          <a:prstGeom prst="rect">
            <a:avLst/>
          </a:prstGeom>
        </p:spPr>
        <p:txBody>
          <a:bodyPr wrap="none">
            <a:spAutoFit/>
          </a:bodyPr>
          <a:lstStyle/>
          <a:p>
            <a:pPr defTabSz="914126"/>
            <a:r>
              <a:rPr lang="en-US" sz="2399" dirty="0">
                <a:solidFill>
                  <a:srgbClr val="FFFFFF"/>
                </a:solidFill>
              </a:rPr>
              <a:t>~1M rows</a:t>
            </a:r>
          </a:p>
        </p:txBody>
      </p:sp>
    </p:spTree>
    <p:extLst>
      <p:ext uri="{BB962C8B-B14F-4D97-AF65-F5344CB8AC3E}">
        <p14:creationId xmlns:p14="http://schemas.microsoft.com/office/powerpoint/2010/main" val="2562866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In-memory </a:t>
            </a:r>
            <a:r>
              <a:rPr lang="en-US" dirty="0"/>
              <a:t>T</a:t>
            </a:r>
            <a:r>
              <a:rPr lang="en-US" dirty="0" smtClean="0"/>
              <a:t>echnologies</a:t>
            </a:r>
            <a:endParaRPr lang="en-US" dirty="0"/>
          </a:p>
        </p:txBody>
      </p:sp>
      <p:sp>
        <p:nvSpPr>
          <p:cNvPr id="5" name="Rounded Rectangle 4"/>
          <p:cNvSpPr/>
          <p:nvPr/>
        </p:nvSpPr>
        <p:spPr bwMode="auto">
          <a:xfrm>
            <a:off x="1784555" y="1361768"/>
            <a:ext cx="2743200" cy="731520"/>
          </a:xfrm>
          <a:prstGeom prst="roundRect">
            <a:avLst>
              <a:gd name="adj" fmla="val 0"/>
            </a:avLst>
          </a:prstGeom>
          <a:solidFill>
            <a:schemeClr val="bg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43428" rIns="44821"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ts val="60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02577" y="2175849"/>
            <a:ext cx="2725178" cy="3970626"/>
          </a:xfrm>
          <a:prstGeom prst="roundRect">
            <a:avLst>
              <a:gd name="adj" fmla="val 0"/>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43428" rIns="44821" bIns="143428" numCol="1" spcCol="0" rtlCol="0" fromWordArt="0" anchor="ctr" anchorCtr="0" forceAA="0" compatLnSpc="1">
            <a:prstTxWarp prst="textNoShape">
              <a:avLst/>
            </a:prstTxWarp>
            <a:noAutofit/>
          </a:bodyPr>
          <a:lstStyle/>
          <a:p>
            <a:pPr defTabSz="914102" fontAlgn="base">
              <a:lnSpc>
                <a:spcPct val="90000"/>
              </a:lnSpc>
              <a:spcBef>
                <a:spcPct val="0"/>
              </a:spcBef>
              <a:spcAft>
                <a:spcPts val="600"/>
              </a:spcAft>
            </a:pPr>
            <a:endParaRPr lang="en-US" sz="1800" dirty="0">
              <a:solidFill>
                <a:srgbClr val="FFFFFF"/>
              </a:solidFill>
            </a:endParaRPr>
          </a:p>
        </p:txBody>
      </p:sp>
      <p:sp>
        <p:nvSpPr>
          <p:cNvPr id="10" name="Rectangle 9"/>
          <p:cNvSpPr/>
          <p:nvPr/>
        </p:nvSpPr>
        <p:spPr>
          <a:xfrm>
            <a:off x="1797131" y="1404363"/>
            <a:ext cx="2743200" cy="646331"/>
          </a:xfrm>
          <a:prstGeom prst="rect">
            <a:avLst/>
          </a:prstGeom>
        </p:spPr>
        <p:txBody>
          <a:bodyPr wrap="square" anchor="ctr">
            <a:spAutoFit/>
          </a:bodyPr>
          <a:lstStyle/>
          <a:p>
            <a:pPr algn="ctr" defTabSz="914102" fontAlgn="base">
              <a:lnSpc>
                <a:spcPct val="90000"/>
              </a:lnSpc>
              <a:spcBef>
                <a:spcPct val="0"/>
              </a:spcBef>
              <a:spcAft>
                <a:spcPts val="600"/>
              </a:spcAft>
            </a:pPr>
            <a:r>
              <a:rPr lang="en-US" sz="2000" dirty="0">
                <a:solidFill>
                  <a:srgbClr val="FFFFFF"/>
                </a:solidFill>
                <a:latin typeface="Segoe UI Light"/>
                <a:ea typeface="Segoe UI" pitchFamily="34" charset="0"/>
                <a:cs typeface="Segoe UI" pitchFamily="34" charset="0"/>
              </a:rPr>
              <a:t>In-Memory Technologies</a:t>
            </a:r>
          </a:p>
        </p:txBody>
      </p:sp>
      <p:sp>
        <p:nvSpPr>
          <p:cNvPr id="13" name="Rectangle 12"/>
          <p:cNvSpPr/>
          <p:nvPr/>
        </p:nvSpPr>
        <p:spPr>
          <a:xfrm>
            <a:off x="1778827" y="2259827"/>
            <a:ext cx="2739275" cy="3865674"/>
          </a:xfrm>
          <a:prstGeom prst="rect">
            <a:avLst/>
          </a:prstGeom>
        </p:spPr>
        <p:txBody>
          <a:bodyPr wrap="square">
            <a:spAutoFit/>
          </a:bodyPr>
          <a:lstStyle/>
          <a:p>
            <a:pPr defTabSz="914102" fontAlgn="base">
              <a:lnSpc>
                <a:spcPct val="90000"/>
              </a:lnSpc>
              <a:spcBef>
                <a:spcPct val="0"/>
              </a:spcBef>
              <a:spcAft>
                <a:spcPts val="600"/>
              </a:spcAft>
            </a:pPr>
            <a:r>
              <a:rPr lang="en-US" sz="2000" b="1" dirty="0">
                <a:solidFill>
                  <a:srgbClr val="FFFFFF"/>
                </a:solidFill>
              </a:rPr>
              <a:t>In-Memory OLTP</a:t>
            </a:r>
          </a:p>
          <a:p>
            <a:pPr marL="285750" indent="-285750" defTabSz="914102" fontAlgn="base">
              <a:lnSpc>
                <a:spcPct val="90000"/>
              </a:lnSpc>
              <a:spcBef>
                <a:spcPct val="0"/>
              </a:spcBef>
              <a:spcAft>
                <a:spcPts val="600"/>
              </a:spcAft>
              <a:buFont typeface="Arial" pitchFamily="34" charset="0"/>
              <a:buChar char="•"/>
            </a:pPr>
            <a:r>
              <a:rPr lang="en-US" sz="1400" dirty="0" smtClean="0">
                <a:solidFill>
                  <a:srgbClr val="FFFFFF"/>
                </a:solidFill>
                <a:ea typeface="Segoe UI" pitchFamily="34" charset="0"/>
                <a:cs typeface="Segoe UI" pitchFamily="34" charset="0"/>
              </a:rPr>
              <a:t>5-25X </a:t>
            </a:r>
            <a:r>
              <a:rPr lang="en-US" sz="1400" dirty="0">
                <a:solidFill>
                  <a:srgbClr val="FFFFFF"/>
                </a:solidFill>
                <a:ea typeface="Segoe UI" pitchFamily="34" charset="0"/>
                <a:cs typeface="Segoe UI" pitchFamily="34" charset="0"/>
              </a:rPr>
              <a:t>performance gain for OLTP integrated into SQL Server</a:t>
            </a:r>
          </a:p>
          <a:p>
            <a:pPr marL="285750" indent="-285750" defTabSz="914102" fontAlgn="base">
              <a:lnSpc>
                <a:spcPct val="90000"/>
              </a:lnSpc>
              <a:spcBef>
                <a:spcPct val="0"/>
              </a:spcBef>
              <a:spcAft>
                <a:spcPts val="600"/>
              </a:spcAft>
              <a:buFont typeface="Arial" pitchFamily="34" charset="0"/>
              <a:buChar char="•"/>
            </a:pPr>
            <a:endParaRPr lang="en-US" sz="800" dirty="0">
              <a:solidFill>
                <a:srgbClr val="FFFFFF"/>
              </a:solidFill>
              <a:ea typeface="Segoe UI" pitchFamily="34" charset="0"/>
              <a:cs typeface="Segoe UI" pitchFamily="34" charset="0"/>
            </a:endParaRPr>
          </a:p>
          <a:p>
            <a:pPr defTabSz="914102" fontAlgn="base">
              <a:lnSpc>
                <a:spcPct val="90000"/>
              </a:lnSpc>
              <a:spcBef>
                <a:spcPct val="0"/>
              </a:spcBef>
              <a:spcAft>
                <a:spcPts val="600"/>
              </a:spcAft>
            </a:pPr>
            <a:r>
              <a:rPr lang="en-US" sz="2000" b="1" dirty="0">
                <a:solidFill>
                  <a:srgbClr val="FFFFFF"/>
                </a:solidFill>
              </a:rPr>
              <a:t>In-Memory DW</a:t>
            </a:r>
          </a:p>
          <a:p>
            <a:pPr marL="285750" indent="-285750" defTabSz="914102" fontAlgn="base">
              <a:lnSpc>
                <a:spcPct val="90000"/>
              </a:lnSpc>
              <a:spcBef>
                <a:spcPct val="0"/>
              </a:spcBef>
              <a:spcAft>
                <a:spcPts val="600"/>
              </a:spcAft>
              <a:buFont typeface="Arial" pitchFamily="34" charset="0"/>
              <a:buChar char="•"/>
            </a:pPr>
            <a:r>
              <a:rPr lang="en-US" sz="1400" dirty="0" smtClean="0">
                <a:solidFill>
                  <a:srgbClr val="FFFFFF"/>
                </a:solidFill>
                <a:ea typeface="Segoe UI" pitchFamily="34" charset="0"/>
                <a:cs typeface="Segoe UI" pitchFamily="34" charset="0"/>
              </a:rPr>
              <a:t>5-30X </a:t>
            </a:r>
            <a:r>
              <a:rPr lang="en-US" sz="1400" dirty="0">
                <a:solidFill>
                  <a:srgbClr val="FFFFFF"/>
                </a:solidFill>
                <a:ea typeface="Segoe UI" pitchFamily="34" charset="0"/>
                <a:cs typeface="Segoe UI" pitchFamily="34" charset="0"/>
              </a:rPr>
              <a:t>performance gain and high data compression </a:t>
            </a:r>
          </a:p>
          <a:p>
            <a:pPr marL="285750" indent="-285750" defTabSz="914102" fontAlgn="base">
              <a:lnSpc>
                <a:spcPct val="90000"/>
              </a:lnSpc>
              <a:spcBef>
                <a:spcPct val="0"/>
              </a:spcBef>
              <a:spcAft>
                <a:spcPts val="600"/>
              </a:spcAft>
              <a:buFont typeface="Arial" pitchFamily="34" charset="0"/>
              <a:buChar char="•"/>
            </a:pPr>
            <a:r>
              <a:rPr lang="en-US" sz="1400" dirty="0">
                <a:solidFill>
                  <a:srgbClr val="FFFFFF"/>
                </a:solidFill>
                <a:ea typeface="Segoe UI" pitchFamily="34" charset="0"/>
                <a:cs typeface="Segoe UI" pitchFamily="34" charset="0"/>
              </a:rPr>
              <a:t>Updatable and clustered</a:t>
            </a:r>
          </a:p>
          <a:p>
            <a:pPr marL="285750" indent="-285750" defTabSz="914102" fontAlgn="base">
              <a:lnSpc>
                <a:spcPct val="90000"/>
              </a:lnSpc>
              <a:spcBef>
                <a:spcPct val="0"/>
              </a:spcBef>
              <a:spcAft>
                <a:spcPts val="600"/>
              </a:spcAft>
              <a:buFont typeface="Arial" pitchFamily="34" charset="0"/>
              <a:buChar char="•"/>
            </a:pPr>
            <a:endParaRPr lang="en-US" sz="1400" dirty="0">
              <a:solidFill>
                <a:srgbClr val="FFFFFF"/>
              </a:solidFill>
              <a:ea typeface="Segoe UI" pitchFamily="34" charset="0"/>
              <a:cs typeface="Segoe UI" pitchFamily="34" charset="0"/>
            </a:endParaRPr>
          </a:p>
          <a:p>
            <a:pPr defTabSz="914102" fontAlgn="base">
              <a:lnSpc>
                <a:spcPct val="90000"/>
              </a:lnSpc>
              <a:spcBef>
                <a:spcPct val="0"/>
              </a:spcBef>
              <a:spcAft>
                <a:spcPts val="600"/>
              </a:spcAft>
            </a:pPr>
            <a:r>
              <a:rPr lang="en-US" sz="2000" b="1" dirty="0">
                <a:solidFill>
                  <a:srgbClr val="FFFFFF"/>
                </a:solidFill>
                <a:ea typeface="Segoe UI" pitchFamily="34" charset="0"/>
                <a:cs typeface="Segoe UI" pitchFamily="34" charset="0"/>
              </a:rPr>
              <a:t>SSD </a:t>
            </a:r>
            <a:r>
              <a:rPr lang="en-US" sz="2000" b="1" dirty="0" smtClean="0">
                <a:solidFill>
                  <a:srgbClr val="FBFBFB"/>
                </a:solidFill>
                <a:ea typeface="Segoe UI" pitchFamily="34" charset="0"/>
                <a:cs typeface="Segoe UI" pitchFamily="34" charset="0"/>
              </a:rPr>
              <a:t>Buffer Pool </a:t>
            </a:r>
            <a:r>
              <a:rPr lang="en-US" sz="2000" b="1" dirty="0">
                <a:solidFill>
                  <a:srgbClr val="FFFFFF"/>
                </a:solidFill>
                <a:ea typeface="Segoe UI" pitchFamily="34" charset="0"/>
                <a:cs typeface="Segoe UI" pitchFamily="34" charset="0"/>
              </a:rPr>
              <a:t>Extension</a:t>
            </a:r>
          </a:p>
          <a:p>
            <a:pPr marL="342900" indent="-342900" defTabSz="914102" fontAlgn="base">
              <a:lnSpc>
                <a:spcPct val="90000"/>
              </a:lnSpc>
              <a:spcBef>
                <a:spcPct val="0"/>
              </a:spcBef>
              <a:spcAft>
                <a:spcPts val="600"/>
              </a:spcAft>
              <a:buFont typeface="Arial" panose="020B0604020202020204" pitchFamily="34" charset="0"/>
              <a:buChar char="•"/>
            </a:pPr>
            <a:r>
              <a:rPr lang="en-US" sz="1400" dirty="0">
                <a:solidFill>
                  <a:srgbClr val="FFFFFF"/>
                </a:solidFill>
                <a:ea typeface="Segoe UI" pitchFamily="34" charset="0"/>
                <a:cs typeface="Segoe UI" pitchFamily="34" charset="0"/>
              </a:rPr>
              <a:t>4-10X of RAM and up to 3X performance gain transparently for apps</a:t>
            </a:r>
          </a:p>
        </p:txBody>
      </p:sp>
      <p:sp>
        <p:nvSpPr>
          <p:cNvPr id="19" name="Rectangular Callout 18"/>
          <p:cNvSpPr/>
          <p:nvPr/>
        </p:nvSpPr>
        <p:spPr bwMode="auto">
          <a:xfrm>
            <a:off x="5622416" y="1612128"/>
            <a:ext cx="4163139" cy="1502241"/>
          </a:xfrm>
          <a:prstGeom prst="wedgeRectCallout">
            <a:avLst>
              <a:gd name="adj1" fmla="val -68696"/>
              <a:gd name="adj2" fmla="val 27508"/>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2000" u="sng" spc="-50" dirty="0">
                <a:gradFill>
                  <a:gsLst>
                    <a:gs pos="1250">
                      <a:schemeClr val="bg1"/>
                    </a:gs>
                    <a:gs pos="10417">
                      <a:schemeClr val="bg1"/>
                    </a:gs>
                  </a:gsLst>
                  <a:lin ang="5400000" scaled="0"/>
                </a:gradFill>
              </a:rPr>
              <a:t>Applicable to</a:t>
            </a:r>
          </a:p>
          <a:p>
            <a:pPr defTabSz="914099" fontAlgn="base">
              <a:lnSpc>
                <a:spcPct val="90000"/>
              </a:lnSpc>
              <a:spcBef>
                <a:spcPct val="0"/>
              </a:spcBef>
              <a:spcAft>
                <a:spcPct val="0"/>
              </a:spcAft>
            </a:pPr>
            <a:endParaRPr lang="en-US" sz="2000" u="sng" spc="-50" dirty="0">
              <a:gradFill>
                <a:gsLst>
                  <a:gs pos="1250">
                    <a:schemeClr val="bg1"/>
                  </a:gs>
                  <a:gs pos="10417">
                    <a:schemeClr val="bg1"/>
                  </a:gs>
                </a:gsLst>
                <a:lin ang="5400000" scaled="0"/>
              </a:gradFill>
            </a:endParaRPr>
          </a:p>
          <a:p>
            <a:pPr defTabSz="914099" fontAlgn="base">
              <a:lnSpc>
                <a:spcPct val="90000"/>
              </a:lnSpc>
              <a:spcBef>
                <a:spcPct val="0"/>
              </a:spcBef>
              <a:spcAft>
                <a:spcPct val="0"/>
              </a:spcAft>
            </a:pPr>
            <a:r>
              <a:rPr lang="en-US" sz="2000" spc="-50" dirty="0">
                <a:gradFill>
                  <a:gsLst>
                    <a:gs pos="1250">
                      <a:schemeClr val="bg1"/>
                    </a:gs>
                    <a:gs pos="10417">
                      <a:schemeClr val="bg1"/>
                    </a:gs>
                  </a:gsLst>
                  <a:lin ang="5400000" scaled="0"/>
                </a:gradFill>
              </a:rPr>
              <a:t>Transactional workloads: </a:t>
            </a:r>
          </a:p>
          <a:p>
            <a:pPr defTabSz="914099" fontAlgn="base">
              <a:lnSpc>
                <a:spcPct val="90000"/>
              </a:lnSpc>
              <a:spcBef>
                <a:spcPct val="0"/>
              </a:spcBef>
              <a:spcAft>
                <a:spcPct val="0"/>
              </a:spcAft>
            </a:pPr>
            <a:r>
              <a:rPr lang="en-US" sz="2000" spc="-50" dirty="0">
                <a:gradFill>
                  <a:gsLst>
                    <a:gs pos="1250">
                      <a:schemeClr val="bg1"/>
                    </a:gs>
                    <a:gs pos="10417">
                      <a:schemeClr val="bg1"/>
                    </a:gs>
                  </a:gsLst>
                  <a:lin ang="5400000" scaled="0"/>
                </a:gradFill>
              </a:rPr>
              <a:t>Concurrent data entry, processing and retrieval</a:t>
            </a:r>
          </a:p>
        </p:txBody>
      </p:sp>
      <p:sp>
        <p:nvSpPr>
          <p:cNvPr id="20" name="Rectangular Callout 19"/>
          <p:cNvSpPr/>
          <p:nvPr/>
        </p:nvSpPr>
        <p:spPr bwMode="auto">
          <a:xfrm>
            <a:off x="5622416" y="3254751"/>
            <a:ext cx="4163138" cy="1295400"/>
          </a:xfrm>
          <a:prstGeom prst="wedgeRectCallout">
            <a:avLst>
              <a:gd name="adj1" fmla="val -68696"/>
              <a:gd name="adj2" fmla="val 27508"/>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2000" u="sng" spc="-50" dirty="0">
                <a:gradFill>
                  <a:gsLst>
                    <a:gs pos="1250">
                      <a:schemeClr val="bg1"/>
                    </a:gs>
                    <a:gs pos="10417">
                      <a:schemeClr val="bg1"/>
                    </a:gs>
                  </a:gsLst>
                  <a:lin ang="5400000" scaled="0"/>
                </a:gradFill>
              </a:rPr>
              <a:t>Applicable to</a:t>
            </a:r>
          </a:p>
          <a:p>
            <a:pPr defTabSz="914099" fontAlgn="base">
              <a:lnSpc>
                <a:spcPct val="90000"/>
              </a:lnSpc>
              <a:spcBef>
                <a:spcPct val="0"/>
              </a:spcBef>
              <a:spcAft>
                <a:spcPct val="0"/>
              </a:spcAft>
            </a:pPr>
            <a:endParaRPr lang="en-US" sz="2000" u="sng" spc="-50" dirty="0">
              <a:gradFill>
                <a:gsLst>
                  <a:gs pos="1250">
                    <a:schemeClr val="bg1"/>
                  </a:gs>
                  <a:gs pos="10417">
                    <a:schemeClr val="bg1"/>
                  </a:gs>
                </a:gsLst>
                <a:lin ang="5400000" scaled="0"/>
              </a:gradFill>
            </a:endParaRPr>
          </a:p>
          <a:p>
            <a:pPr defTabSz="914099" fontAlgn="base">
              <a:lnSpc>
                <a:spcPct val="90000"/>
              </a:lnSpc>
              <a:spcBef>
                <a:spcPct val="0"/>
              </a:spcBef>
              <a:spcAft>
                <a:spcPct val="0"/>
              </a:spcAft>
            </a:pPr>
            <a:r>
              <a:rPr lang="en-US" sz="2000" spc="-50" dirty="0">
                <a:gradFill>
                  <a:gsLst>
                    <a:gs pos="1250">
                      <a:schemeClr val="bg1"/>
                    </a:gs>
                    <a:gs pos="10417">
                      <a:schemeClr val="bg1"/>
                    </a:gs>
                  </a:gsLst>
                  <a:lin ang="5400000" scaled="0"/>
                </a:gradFill>
              </a:rPr>
              <a:t>Decision support workloads: </a:t>
            </a:r>
          </a:p>
          <a:p>
            <a:pPr defTabSz="914099" fontAlgn="base">
              <a:lnSpc>
                <a:spcPct val="90000"/>
              </a:lnSpc>
              <a:spcBef>
                <a:spcPct val="0"/>
              </a:spcBef>
              <a:spcAft>
                <a:spcPct val="0"/>
              </a:spcAft>
            </a:pPr>
            <a:r>
              <a:rPr lang="en-US" sz="2000" spc="-50" dirty="0">
                <a:gradFill>
                  <a:gsLst>
                    <a:gs pos="1250">
                      <a:schemeClr val="bg1"/>
                    </a:gs>
                    <a:gs pos="10417">
                      <a:schemeClr val="bg1"/>
                    </a:gs>
                  </a:gsLst>
                  <a:lin ang="5400000" scaled="0"/>
                </a:gradFill>
              </a:rPr>
              <a:t>Large scans and aggregates</a:t>
            </a:r>
          </a:p>
        </p:txBody>
      </p:sp>
      <p:sp>
        <p:nvSpPr>
          <p:cNvPr id="21" name="Rectangular Callout 20"/>
          <p:cNvSpPr/>
          <p:nvPr/>
        </p:nvSpPr>
        <p:spPr bwMode="auto">
          <a:xfrm>
            <a:off x="5611059" y="4830101"/>
            <a:ext cx="4174495" cy="1295400"/>
          </a:xfrm>
          <a:prstGeom prst="wedgeRectCallout">
            <a:avLst>
              <a:gd name="adj1" fmla="val -68696"/>
              <a:gd name="adj2" fmla="val 27508"/>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2000" u="sng" spc="-50" dirty="0">
                <a:gradFill>
                  <a:gsLst>
                    <a:gs pos="1250">
                      <a:schemeClr val="bg1"/>
                    </a:gs>
                    <a:gs pos="10417">
                      <a:schemeClr val="bg1"/>
                    </a:gs>
                  </a:gsLst>
                  <a:lin ang="5400000" scaled="0"/>
                </a:gradFill>
              </a:rPr>
              <a:t>Applicable to</a:t>
            </a:r>
          </a:p>
          <a:p>
            <a:pPr defTabSz="914099" fontAlgn="base">
              <a:lnSpc>
                <a:spcPct val="90000"/>
              </a:lnSpc>
              <a:spcBef>
                <a:spcPct val="0"/>
              </a:spcBef>
              <a:spcAft>
                <a:spcPct val="0"/>
              </a:spcAft>
            </a:pPr>
            <a:endParaRPr lang="en-US" sz="2000" u="sng" spc="-50" dirty="0">
              <a:gradFill>
                <a:gsLst>
                  <a:gs pos="1250">
                    <a:schemeClr val="bg1"/>
                  </a:gs>
                  <a:gs pos="10417">
                    <a:schemeClr val="bg1"/>
                  </a:gs>
                </a:gsLst>
                <a:lin ang="5400000" scaled="0"/>
              </a:gradFill>
            </a:endParaRPr>
          </a:p>
          <a:p>
            <a:pPr defTabSz="914099" fontAlgn="base">
              <a:lnSpc>
                <a:spcPct val="90000"/>
              </a:lnSpc>
              <a:spcBef>
                <a:spcPct val="0"/>
              </a:spcBef>
              <a:spcAft>
                <a:spcPct val="0"/>
              </a:spcAft>
            </a:pPr>
            <a:r>
              <a:rPr lang="en-US" sz="2000" spc="-50" dirty="0">
                <a:gradFill>
                  <a:gsLst>
                    <a:gs pos="1250">
                      <a:schemeClr val="bg1"/>
                    </a:gs>
                    <a:gs pos="10417">
                      <a:schemeClr val="bg1"/>
                    </a:gs>
                  </a:gsLst>
                  <a:lin ang="5400000" scaled="0"/>
                </a:gradFill>
              </a:rPr>
              <a:t>Disk-based transactional workloads:</a:t>
            </a:r>
          </a:p>
          <a:p>
            <a:pPr defTabSz="914099" fontAlgn="base">
              <a:lnSpc>
                <a:spcPct val="90000"/>
              </a:lnSpc>
              <a:spcBef>
                <a:spcPct val="0"/>
              </a:spcBef>
              <a:spcAft>
                <a:spcPct val="0"/>
              </a:spcAft>
            </a:pPr>
            <a:r>
              <a:rPr lang="en-US" sz="2000" spc="-50" dirty="0">
                <a:gradFill>
                  <a:gsLst>
                    <a:gs pos="1250">
                      <a:schemeClr val="bg1"/>
                    </a:gs>
                    <a:gs pos="10417">
                      <a:schemeClr val="bg1"/>
                    </a:gs>
                  </a:gsLst>
                  <a:lin ang="5400000" scaled="0"/>
                </a:gradFill>
              </a:rPr>
              <a:t>Large working (data)set</a:t>
            </a:r>
          </a:p>
        </p:txBody>
      </p:sp>
    </p:spTree>
    <p:extLst>
      <p:ext uri="{BB962C8B-B14F-4D97-AF65-F5344CB8AC3E}">
        <p14:creationId xmlns:p14="http://schemas.microsoft.com/office/powerpoint/2010/main" val="172139027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1414385" y="1431208"/>
          <a:ext cx="1186099" cy="2359679"/>
        </p:xfrm>
        <a:graphic>
          <a:graphicData uri="http://schemas.openxmlformats.org/drawingml/2006/table">
            <a:tbl>
              <a:tblPr firstRow="1" bandRow="1">
                <a:tableStyleId>{7DF18680-E054-41AD-8BC1-D1AEF772440D}</a:tableStyleId>
              </a:tblPr>
              <a:tblGrid>
                <a:gridCol w="1186099"/>
              </a:tblGrid>
              <a:tr h="33709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err="1" smtClean="0"/>
                        <a:t>OrderDateKey</a:t>
                      </a:r>
                      <a:endParaRPr lang="en-US" sz="1200" dirty="0" smtClean="0"/>
                    </a:p>
                  </a:txBody>
                  <a:tcPr marL="68580" marR="68580" marT="45708" marB="45708">
                    <a:solidFill>
                      <a:schemeClr val="accent3">
                        <a:lumMod val="75000"/>
                      </a:schemeClr>
                    </a:solidFill>
                  </a:tcPr>
                </a:tc>
              </a:tr>
              <a:tr h="337097">
                <a:tc>
                  <a:txBody>
                    <a:bodyPr/>
                    <a:lstStyle/>
                    <a:p>
                      <a:r>
                        <a:rPr lang="en-US" sz="1200" dirty="0" smtClean="0"/>
                        <a:t>20101107</a:t>
                      </a:r>
                      <a:endParaRPr lang="en-US" sz="1200" dirty="0"/>
                    </a:p>
                  </a:txBody>
                  <a:tcPr marL="91416" marR="91416" marT="45708" marB="45708"/>
                </a:tc>
              </a:tr>
              <a:tr h="337097">
                <a:tc>
                  <a:txBody>
                    <a:bodyPr/>
                    <a:lstStyle/>
                    <a:p>
                      <a:r>
                        <a:rPr lang="en-US" sz="1200" dirty="0" smtClean="0"/>
                        <a:t>20101107</a:t>
                      </a:r>
                      <a:endParaRPr lang="en-US" sz="1200" dirty="0"/>
                    </a:p>
                  </a:txBody>
                  <a:tcPr marL="91416" marR="91416" marT="45708" marB="45708"/>
                </a:tc>
              </a:tr>
              <a:tr h="337097">
                <a:tc>
                  <a:txBody>
                    <a:bodyPr/>
                    <a:lstStyle/>
                    <a:p>
                      <a:r>
                        <a:rPr lang="en-US" sz="1200" dirty="0" smtClean="0"/>
                        <a:t>20101107</a:t>
                      </a:r>
                      <a:endParaRPr lang="en-US" sz="1200" dirty="0"/>
                    </a:p>
                  </a:txBody>
                  <a:tcPr marL="91416" marR="91416" marT="45708" marB="45708"/>
                </a:tc>
              </a:tr>
              <a:tr h="337097">
                <a:tc>
                  <a:txBody>
                    <a:bodyPr/>
                    <a:lstStyle/>
                    <a:p>
                      <a:r>
                        <a:rPr lang="en-US" sz="1200" dirty="0" smtClean="0"/>
                        <a:t>20101107</a:t>
                      </a:r>
                      <a:endParaRPr lang="en-US" sz="1200" dirty="0"/>
                    </a:p>
                  </a:txBody>
                  <a:tcPr marL="91416" marR="91416" marT="45708" marB="45708"/>
                </a:tc>
              </a:tr>
              <a:tr h="337097">
                <a:tc>
                  <a:txBody>
                    <a:bodyPr/>
                    <a:lstStyle/>
                    <a:p>
                      <a:r>
                        <a:rPr lang="en-US" sz="1200" dirty="0" smtClean="0"/>
                        <a:t>20101107</a:t>
                      </a:r>
                      <a:endParaRPr lang="en-US" sz="1200" dirty="0"/>
                    </a:p>
                  </a:txBody>
                  <a:tcPr marL="91416" marR="91416" marT="45708" marB="45708"/>
                </a:tc>
              </a:tr>
              <a:tr h="337097">
                <a:tc>
                  <a:txBody>
                    <a:bodyPr/>
                    <a:lstStyle/>
                    <a:p>
                      <a:r>
                        <a:rPr lang="en-US" sz="1200" dirty="0" smtClean="0"/>
                        <a:t>20101108</a:t>
                      </a:r>
                      <a:endParaRPr lang="en-US" sz="1200" dirty="0"/>
                    </a:p>
                  </a:txBody>
                  <a:tcPr marL="91416" marR="91416" marT="45708" marB="45708"/>
                </a:tc>
              </a:tr>
            </a:tbl>
          </a:graphicData>
        </a:graphic>
      </p:graphicFrame>
      <p:graphicFrame>
        <p:nvGraphicFramePr>
          <p:cNvPr id="4" name="Table 3"/>
          <p:cNvGraphicFramePr>
            <a:graphicFrameLocks noGrp="1"/>
          </p:cNvGraphicFramePr>
          <p:nvPr>
            <p:extLst/>
          </p:nvPr>
        </p:nvGraphicFramePr>
        <p:xfrm>
          <a:off x="3063008" y="1431208"/>
          <a:ext cx="1050524" cy="2359679"/>
        </p:xfrm>
        <a:graphic>
          <a:graphicData uri="http://schemas.openxmlformats.org/drawingml/2006/table">
            <a:tbl>
              <a:tblPr firstRow="1" bandRow="1">
                <a:tableStyleId>{7DF18680-E054-41AD-8BC1-D1AEF772440D}</a:tableStyleId>
              </a:tblPr>
              <a:tblGrid>
                <a:gridCol w="1050524"/>
              </a:tblGrid>
              <a:tr h="337097">
                <a:tc>
                  <a:txBody>
                    <a:bodyPr/>
                    <a:lstStyle/>
                    <a:p>
                      <a:r>
                        <a:rPr lang="en-US" sz="1200" dirty="0" err="1" smtClean="0"/>
                        <a:t>ProductKey</a:t>
                      </a:r>
                      <a:endParaRPr lang="en-US" sz="1200" dirty="0"/>
                    </a:p>
                  </a:txBody>
                  <a:tcPr marL="91416" marR="91416" marT="45708" marB="45708">
                    <a:solidFill>
                      <a:schemeClr val="accent3">
                        <a:lumMod val="75000"/>
                      </a:schemeClr>
                    </a:solidFill>
                  </a:tcPr>
                </a:tc>
              </a:tr>
              <a:tr h="337097">
                <a:tc>
                  <a:txBody>
                    <a:bodyPr/>
                    <a:lstStyle/>
                    <a:p>
                      <a:r>
                        <a:rPr lang="en-US" sz="1200" dirty="0" smtClean="0"/>
                        <a:t>106</a:t>
                      </a:r>
                      <a:endParaRPr lang="en-US" sz="1200" dirty="0"/>
                    </a:p>
                  </a:txBody>
                  <a:tcPr marL="91416" marR="91416" marT="45708" marB="45708"/>
                </a:tc>
              </a:tr>
              <a:tr h="337097">
                <a:tc>
                  <a:txBody>
                    <a:bodyPr/>
                    <a:lstStyle/>
                    <a:p>
                      <a:r>
                        <a:rPr lang="en-US" sz="1200" dirty="0" smtClean="0"/>
                        <a:t>103</a:t>
                      </a:r>
                      <a:endParaRPr lang="en-US" sz="1200" dirty="0"/>
                    </a:p>
                  </a:txBody>
                  <a:tcPr marL="91416" marR="91416" marT="45708" marB="45708"/>
                </a:tc>
              </a:tr>
              <a:tr h="337097">
                <a:tc>
                  <a:txBody>
                    <a:bodyPr/>
                    <a:lstStyle/>
                    <a:p>
                      <a:r>
                        <a:rPr lang="en-US" sz="1200" dirty="0" smtClean="0"/>
                        <a:t>109</a:t>
                      </a:r>
                      <a:endParaRPr lang="en-US" sz="1200" dirty="0"/>
                    </a:p>
                  </a:txBody>
                  <a:tcPr marL="91416" marR="91416" marT="45708" marB="45708"/>
                </a:tc>
              </a:tr>
              <a:tr h="337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103</a:t>
                      </a:r>
                    </a:p>
                  </a:txBody>
                  <a:tcPr marL="91416" marR="91416" marT="45708" marB="45708"/>
                </a:tc>
              </a:tr>
              <a:tr h="337097">
                <a:tc>
                  <a:txBody>
                    <a:bodyPr/>
                    <a:lstStyle/>
                    <a:p>
                      <a:r>
                        <a:rPr lang="en-US" sz="1200" dirty="0" smtClean="0"/>
                        <a:t>106</a:t>
                      </a:r>
                      <a:endParaRPr lang="en-US" sz="1200" dirty="0"/>
                    </a:p>
                  </a:txBody>
                  <a:tcPr marL="91416" marR="91416" marT="45708" marB="45708"/>
                </a:tc>
              </a:tr>
              <a:tr h="337097">
                <a:tc>
                  <a:txBody>
                    <a:bodyPr/>
                    <a:lstStyle/>
                    <a:p>
                      <a:r>
                        <a:rPr lang="en-US" sz="1200" dirty="0" smtClean="0"/>
                        <a:t>106</a:t>
                      </a:r>
                      <a:endParaRPr lang="en-US" sz="1200" dirty="0"/>
                    </a:p>
                  </a:txBody>
                  <a:tcPr marL="91416" marR="91416" marT="45708" marB="45708"/>
                </a:tc>
              </a:tr>
            </a:tbl>
          </a:graphicData>
        </a:graphic>
      </p:graphicFrame>
      <p:graphicFrame>
        <p:nvGraphicFramePr>
          <p:cNvPr id="5" name="Table 4"/>
          <p:cNvGraphicFramePr>
            <a:graphicFrameLocks noGrp="1"/>
          </p:cNvGraphicFramePr>
          <p:nvPr>
            <p:extLst/>
          </p:nvPr>
        </p:nvGraphicFramePr>
        <p:xfrm>
          <a:off x="4541244" y="1431208"/>
          <a:ext cx="862042" cy="2359679"/>
        </p:xfrm>
        <a:graphic>
          <a:graphicData uri="http://schemas.openxmlformats.org/drawingml/2006/table">
            <a:tbl>
              <a:tblPr firstRow="1" bandRow="1">
                <a:tableStyleId>{7DF18680-E054-41AD-8BC1-D1AEF772440D}</a:tableStyleId>
              </a:tblPr>
              <a:tblGrid>
                <a:gridCol w="862042"/>
              </a:tblGrid>
              <a:tr h="337097">
                <a:tc>
                  <a:txBody>
                    <a:bodyPr/>
                    <a:lstStyle/>
                    <a:p>
                      <a:r>
                        <a:rPr lang="en-US" sz="1200" dirty="0" err="1" smtClean="0"/>
                        <a:t>StoreKey</a:t>
                      </a:r>
                      <a:endParaRPr lang="en-US" sz="1200" dirty="0"/>
                    </a:p>
                  </a:txBody>
                  <a:tcPr marL="91416" marR="91416" marT="45708" marB="45708">
                    <a:solidFill>
                      <a:schemeClr val="accent3">
                        <a:lumMod val="75000"/>
                      </a:schemeClr>
                    </a:solidFill>
                  </a:tcPr>
                </a:tc>
              </a:tr>
              <a:tr h="337097">
                <a:tc>
                  <a:txBody>
                    <a:bodyPr/>
                    <a:lstStyle/>
                    <a:p>
                      <a:r>
                        <a:rPr lang="en-US" sz="1200" dirty="0" smtClean="0"/>
                        <a:t>01</a:t>
                      </a:r>
                      <a:endParaRPr lang="en-US" sz="1200" dirty="0"/>
                    </a:p>
                  </a:txBody>
                  <a:tcPr marL="91416" marR="91416" marT="45708" marB="45708"/>
                </a:tc>
              </a:tr>
              <a:tr h="337097">
                <a:tc>
                  <a:txBody>
                    <a:bodyPr/>
                    <a:lstStyle/>
                    <a:p>
                      <a:r>
                        <a:rPr lang="en-US" sz="1200" dirty="0" smtClean="0"/>
                        <a:t>04</a:t>
                      </a:r>
                      <a:endParaRPr lang="en-US" sz="1200" dirty="0"/>
                    </a:p>
                  </a:txBody>
                  <a:tcPr marL="91416" marR="91416" marT="45708" marB="45708"/>
                </a:tc>
              </a:tr>
              <a:tr h="337097">
                <a:tc>
                  <a:txBody>
                    <a:bodyPr/>
                    <a:lstStyle/>
                    <a:p>
                      <a:r>
                        <a:rPr lang="en-US" sz="1200" dirty="0" smtClean="0"/>
                        <a:t>04</a:t>
                      </a:r>
                      <a:endParaRPr lang="en-US" sz="1200" dirty="0"/>
                    </a:p>
                  </a:txBody>
                  <a:tcPr marL="91416" marR="91416" marT="45708" marB="45708"/>
                </a:tc>
              </a:tr>
              <a:tr h="337097">
                <a:tc>
                  <a:txBody>
                    <a:bodyPr/>
                    <a:lstStyle/>
                    <a:p>
                      <a:r>
                        <a:rPr lang="en-US" sz="1200" dirty="0" smtClean="0"/>
                        <a:t>03</a:t>
                      </a:r>
                      <a:endParaRPr lang="en-US" sz="1200" dirty="0"/>
                    </a:p>
                  </a:txBody>
                  <a:tcPr marL="91416" marR="91416" marT="45708" marB="45708"/>
                </a:tc>
              </a:tr>
              <a:tr h="337097">
                <a:tc>
                  <a:txBody>
                    <a:bodyPr/>
                    <a:lstStyle/>
                    <a:p>
                      <a:r>
                        <a:rPr lang="en-US" sz="1200" dirty="0" smtClean="0"/>
                        <a:t>05</a:t>
                      </a:r>
                      <a:endParaRPr lang="en-US" sz="1200" dirty="0"/>
                    </a:p>
                  </a:txBody>
                  <a:tcPr marL="91416" marR="91416" marT="45708" marB="45708"/>
                </a:tc>
              </a:tr>
              <a:tr h="337097">
                <a:tc>
                  <a:txBody>
                    <a:bodyPr/>
                    <a:lstStyle/>
                    <a:p>
                      <a:r>
                        <a:rPr lang="en-US" sz="1200" dirty="0" smtClean="0"/>
                        <a:t>02</a:t>
                      </a:r>
                      <a:endParaRPr lang="en-US" sz="1200" dirty="0"/>
                    </a:p>
                  </a:txBody>
                  <a:tcPr marL="91416" marR="91416" marT="45708" marB="45708"/>
                </a:tc>
              </a:tr>
            </a:tbl>
          </a:graphicData>
        </a:graphic>
      </p:graphicFrame>
      <p:graphicFrame>
        <p:nvGraphicFramePr>
          <p:cNvPr id="6" name="Table 5"/>
          <p:cNvGraphicFramePr>
            <a:graphicFrameLocks noGrp="1"/>
          </p:cNvGraphicFramePr>
          <p:nvPr>
            <p:extLst/>
          </p:nvPr>
        </p:nvGraphicFramePr>
        <p:xfrm>
          <a:off x="5871549" y="1431208"/>
          <a:ext cx="986978" cy="2359679"/>
        </p:xfrm>
        <a:graphic>
          <a:graphicData uri="http://schemas.openxmlformats.org/drawingml/2006/table">
            <a:tbl>
              <a:tblPr firstRow="1" bandRow="1">
                <a:tableStyleId>{7DF18680-E054-41AD-8BC1-D1AEF772440D}</a:tableStyleId>
              </a:tblPr>
              <a:tblGrid>
                <a:gridCol w="986978"/>
              </a:tblGrid>
              <a:tr h="337097">
                <a:tc>
                  <a:txBody>
                    <a:bodyPr/>
                    <a:lstStyle/>
                    <a:p>
                      <a:r>
                        <a:rPr lang="en-US" sz="1200" dirty="0" err="1" smtClean="0"/>
                        <a:t>RegionKey</a:t>
                      </a:r>
                      <a:endParaRPr lang="en-US" sz="1100" dirty="0"/>
                    </a:p>
                  </a:txBody>
                  <a:tcPr marL="91416" marR="91416" marT="45708" marB="45708">
                    <a:solidFill>
                      <a:schemeClr val="accent3">
                        <a:lumMod val="75000"/>
                      </a:schemeClr>
                    </a:solidFill>
                  </a:tcPr>
                </a:tc>
              </a:tr>
              <a:tr h="337097">
                <a:tc>
                  <a:txBody>
                    <a:bodyPr/>
                    <a:lstStyle/>
                    <a:p>
                      <a:r>
                        <a:rPr lang="en-US" sz="1200" dirty="0" smtClean="0"/>
                        <a:t>1</a:t>
                      </a:r>
                      <a:endParaRPr lang="en-US" sz="1200" dirty="0"/>
                    </a:p>
                  </a:txBody>
                  <a:tcPr marL="91416" marR="91416" marT="45708" marB="45708"/>
                </a:tc>
              </a:tr>
              <a:tr h="337097">
                <a:tc>
                  <a:txBody>
                    <a:bodyPr/>
                    <a:lstStyle/>
                    <a:p>
                      <a:r>
                        <a:rPr lang="en-US" sz="1200" dirty="0" smtClean="0"/>
                        <a:t>2</a:t>
                      </a:r>
                      <a:endParaRPr lang="en-US" sz="1200" dirty="0"/>
                    </a:p>
                  </a:txBody>
                  <a:tcPr marL="91416" marR="91416" marT="45708" marB="45708"/>
                </a:tc>
              </a:tr>
              <a:tr h="337097">
                <a:tc>
                  <a:txBody>
                    <a:bodyPr/>
                    <a:lstStyle/>
                    <a:p>
                      <a:r>
                        <a:rPr lang="en-US" sz="1200" dirty="0" smtClean="0"/>
                        <a:t>2</a:t>
                      </a:r>
                      <a:endParaRPr lang="en-US" sz="1200" dirty="0"/>
                    </a:p>
                  </a:txBody>
                  <a:tcPr marL="91416" marR="91416" marT="45708" marB="45708"/>
                </a:tc>
              </a:tr>
              <a:tr h="337097">
                <a:tc>
                  <a:txBody>
                    <a:bodyPr/>
                    <a:lstStyle/>
                    <a:p>
                      <a:r>
                        <a:rPr lang="en-US" sz="1200" dirty="0" smtClean="0"/>
                        <a:t>2</a:t>
                      </a:r>
                      <a:endParaRPr lang="en-US" sz="1200" dirty="0"/>
                    </a:p>
                  </a:txBody>
                  <a:tcPr marL="91416" marR="91416" marT="45708" marB="45708"/>
                </a:tc>
              </a:tr>
              <a:tr h="337097">
                <a:tc>
                  <a:txBody>
                    <a:bodyPr/>
                    <a:lstStyle/>
                    <a:p>
                      <a:r>
                        <a:rPr lang="en-US" sz="1200" dirty="0" smtClean="0"/>
                        <a:t>3</a:t>
                      </a:r>
                      <a:endParaRPr lang="en-US" sz="1200" dirty="0"/>
                    </a:p>
                  </a:txBody>
                  <a:tcPr marL="91416" marR="91416" marT="45708" marB="45708"/>
                </a:tc>
              </a:tr>
              <a:tr h="337097">
                <a:tc>
                  <a:txBody>
                    <a:bodyPr/>
                    <a:lstStyle/>
                    <a:p>
                      <a:r>
                        <a:rPr lang="en-US" sz="1200" dirty="0" smtClean="0"/>
                        <a:t>1</a:t>
                      </a:r>
                      <a:endParaRPr lang="en-US" sz="1200" dirty="0"/>
                    </a:p>
                  </a:txBody>
                  <a:tcPr marL="91416" marR="91416" marT="45708" marB="45708"/>
                </a:tc>
              </a:tr>
            </a:tbl>
          </a:graphicData>
        </a:graphic>
      </p:graphicFrame>
      <p:graphicFrame>
        <p:nvGraphicFramePr>
          <p:cNvPr id="7" name="Table 6"/>
          <p:cNvGraphicFramePr>
            <a:graphicFrameLocks noGrp="1"/>
          </p:cNvGraphicFramePr>
          <p:nvPr>
            <p:extLst/>
          </p:nvPr>
        </p:nvGraphicFramePr>
        <p:xfrm>
          <a:off x="7368063" y="1431208"/>
          <a:ext cx="849409" cy="2344226"/>
        </p:xfrm>
        <a:graphic>
          <a:graphicData uri="http://schemas.openxmlformats.org/drawingml/2006/table">
            <a:tbl>
              <a:tblPr firstRow="1" bandRow="1">
                <a:tableStyleId>{7DF18680-E054-41AD-8BC1-D1AEF772440D}</a:tableStyleId>
              </a:tblPr>
              <a:tblGrid>
                <a:gridCol w="849409"/>
              </a:tblGrid>
              <a:tr h="321638">
                <a:tc>
                  <a:txBody>
                    <a:bodyPr/>
                    <a:lstStyle/>
                    <a:p>
                      <a:r>
                        <a:rPr lang="en-US" sz="1200" dirty="0" smtClean="0"/>
                        <a:t>Quantity</a:t>
                      </a:r>
                      <a:endParaRPr lang="en-US" sz="1100" dirty="0"/>
                    </a:p>
                  </a:txBody>
                  <a:tcPr marL="91416" marR="91416" marT="45708" marB="45708">
                    <a:solidFill>
                      <a:schemeClr val="accent3">
                        <a:lumMod val="75000"/>
                      </a:schemeClr>
                    </a:solidFill>
                  </a:tcPr>
                </a:tc>
              </a:tr>
              <a:tr h="337098">
                <a:tc>
                  <a:txBody>
                    <a:bodyPr/>
                    <a:lstStyle/>
                    <a:p>
                      <a:r>
                        <a:rPr lang="en-US" sz="1200" dirty="0" smtClean="0"/>
                        <a:t>6</a:t>
                      </a:r>
                      <a:endParaRPr lang="en-US" sz="1200" dirty="0"/>
                    </a:p>
                  </a:txBody>
                  <a:tcPr marL="91416" marR="91416" marT="45708" marB="45708"/>
                </a:tc>
              </a:tr>
              <a:tr h="337098">
                <a:tc>
                  <a:txBody>
                    <a:bodyPr/>
                    <a:lstStyle/>
                    <a:p>
                      <a:r>
                        <a:rPr lang="en-US" sz="1200" dirty="0" smtClean="0"/>
                        <a:t>1</a:t>
                      </a:r>
                      <a:endParaRPr lang="en-US" sz="1200" dirty="0"/>
                    </a:p>
                  </a:txBody>
                  <a:tcPr marL="91416" marR="91416" marT="45708" marB="45708"/>
                </a:tc>
              </a:tr>
              <a:tr h="337098">
                <a:tc>
                  <a:txBody>
                    <a:bodyPr/>
                    <a:lstStyle/>
                    <a:p>
                      <a:r>
                        <a:rPr lang="en-US" sz="1200" dirty="0" smtClean="0"/>
                        <a:t>2</a:t>
                      </a:r>
                      <a:endParaRPr lang="en-US" sz="1200" dirty="0"/>
                    </a:p>
                  </a:txBody>
                  <a:tcPr marL="91416" marR="91416" marT="45708" marB="45708"/>
                </a:tc>
              </a:tr>
              <a:tr h="337098">
                <a:tc>
                  <a:txBody>
                    <a:bodyPr/>
                    <a:lstStyle/>
                    <a:p>
                      <a:r>
                        <a:rPr lang="en-US" sz="1200" dirty="0" smtClean="0"/>
                        <a:t>1</a:t>
                      </a:r>
                      <a:endParaRPr lang="en-US" sz="1200" dirty="0"/>
                    </a:p>
                  </a:txBody>
                  <a:tcPr marL="91416" marR="91416" marT="45708" marB="45708"/>
                </a:tc>
              </a:tr>
              <a:tr h="337098">
                <a:tc>
                  <a:txBody>
                    <a:bodyPr/>
                    <a:lstStyle/>
                    <a:p>
                      <a:r>
                        <a:rPr lang="en-US" sz="1200" dirty="0" smtClean="0"/>
                        <a:t>4</a:t>
                      </a:r>
                      <a:endParaRPr lang="en-US" sz="1200" dirty="0"/>
                    </a:p>
                  </a:txBody>
                  <a:tcPr marL="91416" marR="91416" marT="45708" marB="45708"/>
                </a:tc>
              </a:tr>
              <a:tr h="337098">
                <a:tc>
                  <a:txBody>
                    <a:bodyPr/>
                    <a:lstStyle/>
                    <a:p>
                      <a:r>
                        <a:rPr lang="en-US" sz="1200" dirty="0" smtClean="0"/>
                        <a:t>5</a:t>
                      </a:r>
                      <a:endParaRPr lang="en-US" sz="1200" dirty="0"/>
                    </a:p>
                  </a:txBody>
                  <a:tcPr marL="91416" marR="91416" marT="45708" marB="45708"/>
                </a:tc>
              </a:tr>
            </a:tbl>
          </a:graphicData>
        </a:graphic>
      </p:graphicFrame>
      <p:graphicFrame>
        <p:nvGraphicFramePr>
          <p:cNvPr id="9" name="Table 8"/>
          <p:cNvGraphicFramePr>
            <a:graphicFrameLocks noGrp="1"/>
          </p:cNvGraphicFramePr>
          <p:nvPr>
            <p:extLst/>
          </p:nvPr>
        </p:nvGraphicFramePr>
        <p:xfrm>
          <a:off x="8679896" y="1431207"/>
          <a:ext cx="1168414" cy="2336992"/>
        </p:xfrm>
        <a:graphic>
          <a:graphicData uri="http://schemas.openxmlformats.org/drawingml/2006/table">
            <a:tbl>
              <a:tblPr firstRow="1" bandRow="1">
                <a:tableStyleId>{7DF18680-E054-41AD-8BC1-D1AEF772440D}</a:tableStyleId>
              </a:tblPr>
              <a:tblGrid>
                <a:gridCol w="1168414"/>
              </a:tblGrid>
              <a:tr h="314410">
                <a:tc>
                  <a:txBody>
                    <a:bodyPr/>
                    <a:lstStyle/>
                    <a:p>
                      <a:r>
                        <a:rPr lang="en-US" sz="1200" dirty="0" err="1" smtClean="0"/>
                        <a:t>SalesAmount</a:t>
                      </a:r>
                      <a:endParaRPr lang="en-US" sz="1100" dirty="0"/>
                    </a:p>
                  </a:txBody>
                  <a:tcPr marL="91416" marR="91416" marT="45708" marB="45708">
                    <a:solidFill>
                      <a:schemeClr val="accent3">
                        <a:lumMod val="75000"/>
                      </a:schemeClr>
                    </a:solidFill>
                  </a:tcPr>
                </a:tc>
              </a:tr>
              <a:tr h="337097">
                <a:tc>
                  <a:txBody>
                    <a:bodyPr/>
                    <a:lstStyle/>
                    <a:p>
                      <a:r>
                        <a:rPr lang="en-US" sz="1200" dirty="0" smtClean="0"/>
                        <a:t>30.00</a:t>
                      </a:r>
                      <a:endParaRPr lang="en-US" sz="1200" dirty="0"/>
                    </a:p>
                  </a:txBody>
                  <a:tcPr marL="91416" marR="91416" marT="45708" marB="45708"/>
                </a:tc>
              </a:tr>
              <a:tr h="337097">
                <a:tc>
                  <a:txBody>
                    <a:bodyPr/>
                    <a:lstStyle/>
                    <a:p>
                      <a:r>
                        <a:rPr lang="en-US" sz="1200" dirty="0" smtClean="0"/>
                        <a:t>17.00</a:t>
                      </a:r>
                      <a:endParaRPr lang="en-US" sz="1200" dirty="0"/>
                    </a:p>
                  </a:txBody>
                  <a:tcPr marL="91416" marR="91416" marT="45708" marB="45708"/>
                </a:tc>
              </a:tr>
              <a:tr h="337097">
                <a:tc>
                  <a:txBody>
                    <a:bodyPr/>
                    <a:lstStyle/>
                    <a:p>
                      <a:r>
                        <a:rPr lang="en-US" sz="1200" dirty="0" smtClean="0"/>
                        <a:t>20.00</a:t>
                      </a:r>
                      <a:endParaRPr lang="en-US" sz="1200" dirty="0"/>
                    </a:p>
                  </a:txBody>
                  <a:tcPr marL="91416" marR="91416" marT="45708" marB="45708"/>
                </a:tc>
              </a:tr>
              <a:tr h="337097">
                <a:tc>
                  <a:txBody>
                    <a:bodyPr/>
                    <a:lstStyle/>
                    <a:p>
                      <a:r>
                        <a:rPr lang="en-US" sz="1200" dirty="0" smtClean="0"/>
                        <a:t>17.00</a:t>
                      </a:r>
                      <a:endParaRPr lang="en-US" sz="1200" dirty="0"/>
                    </a:p>
                  </a:txBody>
                  <a:tcPr marL="91416" marR="91416" marT="45708" marB="45708"/>
                </a:tc>
              </a:tr>
              <a:tr h="337097">
                <a:tc>
                  <a:txBody>
                    <a:bodyPr/>
                    <a:lstStyle/>
                    <a:p>
                      <a:r>
                        <a:rPr lang="en-US" sz="1200" dirty="0" smtClean="0"/>
                        <a:t>20.00</a:t>
                      </a:r>
                      <a:endParaRPr lang="en-US" sz="1200" dirty="0"/>
                    </a:p>
                  </a:txBody>
                  <a:tcPr marL="91416" marR="91416" marT="45708" marB="45708"/>
                </a:tc>
              </a:tr>
              <a:tr h="337097">
                <a:tc>
                  <a:txBody>
                    <a:bodyPr/>
                    <a:lstStyle/>
                    <a:p>
                      <a:r>
                        <a:rPr lang="en-US" sz="1200" dirty="0" smtClean="0"/>
                        <a:t>25.00</a:t>
                      </a:r>
                      <a:endParaRPr lang="en-US" sz="1200" dirty="0"/>
                    </a:p>
                  </a:txBody>
                  <a:tcPr marL="91416" marR="91416" marT="45708" marB="45708"/>
                </a:tc>
              </a:tr>
            </a:tbl>
          </a:graphicData>
        </a:graphic>
      </p:graphicFrame>
      <p:graphicFrame>
        <p:nvGraphicFramePr>
          <p:cNvPr id="12" name="Table 11"/>
          <p:cNvGraphicFramePr>
            <a:graphicFrameLocks noGrp="1"/>
          </p:cNvGraphicFramePr>
          <p:nvPr>
            <p:extLst/>
          </p:nvPr>
        </p:nvGraphicFramePr>
        <p:xfrm>
          <a:off x="1414385" y="3853028"/>
          <a:ext cx="1186099" cy="2359679"/>
        </p:xfrm>
        <a:graphic>
          <a:graphicData uri="http://schemas.openxmlformats.org/drawingml/2006/table">
            <a:tbl>
              <a:tblPr firstRow="1" bandRow="1">
                <a:tableStyleId>{7DF18680-E054-41AD-8BC1-D1AEF772440D}</a:tableStyleId>
              </a:tblPr>
              <a:tblGrid>
                <a:gridCol w="1186099"/>
              </a:tblGrid>
              <a:tr h="33709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err="1" smtClean="0"/>
                        <a:t>OrderDateKey</a:t>
                      </a:r>
                      <a:endParaRPr lang="en-US" sz="1200" dirty="0" smtClean="0"/>
                    </a:p>
                  </a:txBody>
                  <a:tcPr marL="68580" marR="68580" marT="45708" marB="45708">
                    <a:solidFill>
                      <a:schemeClr val="accent3">
                        <a:lumMod val="75000"/>
                      </a:schemeClr>
                    </a:solidFill>
                  </a:tcPr>
                </a:tc>
              </a:tr>
              <a:tr h="337097">
                <a:tc>
                  <a:txBody>
                    <a:bodyPr/>
                    <a:lstStyle/>
                    <a:p>
                      <a:r>
                        <a:rPr lang="en-US" sz="1200" dirty="0" smtClean="0"/>
                        <a:t>20101108</a:t>
                      </a:r>
                      <a:endParaRPr lang="en-US" sz="1200" dirty="0"/>
                    </a:p>
                  </a:txBody>
                  <a:tcPr marL="91416" marR="91416" marT="45708" marB="45708"/>
                </a:tc>
              </a:tr>
              <a:tr h="337097">
                <a:tc>
                  <a:txBody>
                    <a:bodyPr/>
                    <a:lstStyle/>
                    <a:p>
                      <a:r>
                        <a:rPr lang="en-US" sz="1200" dirty="0" smtClean="0"/>
                        <a:t>20101108</a:t>
                      </a:r>
                      <a:endParaRPr lang="en-US" sz="1200" dirty="0"/>
                    </a:p>
                  </a:txBody>
                  <a:tcPr marL="91416" marR="91416" marT="45708" marB="45708"/>
                </a:tc>
              </a:tr>
              <a:tr h="337097">
                <a:tc>
                  <a:txBody>
                    <a:bodyPr/>
                    <a:lstStyle/>
                    <a:p>
                      <a:r>
                        <a:rPr lang="en-US" sz="1200" dirty="0" smtClean="0"/>
                        <a:t>20101108</a:t>
                      </a:r>
                      <a:endParaRPr lang="en-US" sz="1200" dirty="0"/>
                    </a:p>
                  </a:txBody>
                  <a:tcPr marL="91416" marR="91416" marT="45708" marB="45708"/>
                </a:tc>
              </a:tr>
              <a:tr h="337097">
                <a:tc>
                  <a:txBody>
                    <a:bodyPr/>
                    <a:lstStyle/>
                    <a:p>
                      <a:r>
                        <a:rPr lang="en-US" sz="1200" dirty="0" smtClean="0"/>
                        <a:t>20101109</a:t>
                      </a:r>
                      <a:endParaRPr lang="en-US" sz="1200" dirty="0"/>
                    </a:p>
                  </a:txBody>
                  <a:tcPr marL="91416" marR="91416" marT="45708" marB="45708"/>
                </a:tc>
              </a:tr>
              <a:tr h="337097">
                <a:tc>
                  <a:txBody>
                    <a:bodyPr/>
                    <a:lstStyle/>
                    <a:p>
                      <a:r>
                        <a:rPr lang="en-US" sz="1200" dirty="0" smtClean="0"/>
                        <a:t>20101109</a:t>
                      </a:r>
                      <a:endParaRPr lang="en-US" sz="1200" dirty="0"/>
                    </a:p>
                  </a:txBody>
                  <a:tcPr marL="91416" marR="91416" marT="45708" marB="45708"/>
                </a:tc>
              </a:tr>
              <a:tr h="33709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smtClean="0"/>
                        <a:t>20101109</a:t>
                      </a:r>
                    </a:p>
                  </a:txBody>
                  <a:tcPr marL="91416" marR="91416" marT="45708" marB="45708"/>
                </a:tc>
              </a:tr>
            </a:tbl>
          </a:graphicData>
        </a:graphic>
      </p:graphicFrame>
      <p:graphicFrame>
        <p:nvGraphicFramePr>
          <p:cNvPr id="14" name="Table 13"/>
          <p:cNvGraphicFramePr>
            <a:graphicFrameLocks noGrp="1"/>
          </p:cNvGraphicFramePr>
          <p:nvPr>
            <p:extLst/>
          </p:nvPr>
        </p:nvGraphicFramePr>
        <p:xfrm>
          <a:off x="3063046" y="3853028"/>
          <a:ext cx="1050524" cy="2359679"/>
        </p:xfrm>
        <a:graphic>
          <a:graphicData uri="http://schemas.openxmlformats.org/drawingml/2006/table">
            <a:tbl>
              <a:tblPr firstRow="1" bandRow="1">
                <a:tableStyleId>{7DF18680-E054-41AD-8BC1-D1AEF772440D}</a:tableStyleId>
              </a:tblPr>
              <a:tblGrid>
                <a:gridCol w="1050524"/>
              </a:tblGrid>
              <a:tr h="337097">
                <a:tc>
                  <a:txBody>
                    <a:bodyPr/>
                    <a:lstStyle/>
                    <a:p>
                      <a:r>
                        <a:rPr lang="en-US" sz="1200" dirty="0" err="1" smtClean="0"/>
                        <a:t>ProductKey</a:t>
                      </a:r>
                      <a:endParaRPr lang="en-US" sz="1200" dirty="0"/>
                    </a:p>
                  </a:txBody>
                  <a:tcPr marL="91416" marR="91416" marT="45708" marB="45708">
                    <a:solidFill>
                      <a:schemeClr val="accent3">
                        <a:lumMod val="75000"/>
                      </a:schemeClr>
                    </a:solidFill>
                  </a:tcPr>
                </a:tc>
              </a:tr>
              <a:tr h="337097">
                <a:tc>
                  <a:txBody>
                    <a:bodyPr/>
                    <a:lstStyle/>
                    <a:p>
                      <a:r>
                        <a:rPr lang="en-US" sz="1200" dirty="0" smtClean="0"/>
                        <a:t>102</a:t>
                      </a:r>
                      <a:endParaRPr lang="en-US" sz="1200" dirty="0"/>
                    </a:p>
                  </a:txBody>
                  <a:tcPr marL="91416" marR="91416" marT="45708" marB="45708"/>
                </a:tc>
              </a:tr>
              <a:tr h="337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106</a:t>
                      </a:r>
                    </a:p>
                  </a:txBody>
                  <a:tcPr marL="91416" marR="91416" marT="45708" marB="45708"/>
                </a:tc>
              </a:tr>
              <a:tr h="337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109</a:t>
                      </a:r>
                    </a:p>
                  </a:txBody>
                  <a:tcPr marL="91416" marR="91416" marT="45708" marB="45708"/>
                </a:tc>
              </a:tr>
              <a:tr h="337097">
                <a:tc>
                  <a:txBody>
                    <a:bodyPr/>
                    <a:lstStyle/>
                    <a:p>
                      <a:r>
                        <a:rPr lang="en-US" sz="1200" dirty="0" smtClean="0"/>
                        <a:t>106</a:t>
                      </a:r>
                      <a:endParaRPr lang="en-US" sz="1200" dirty="0"/>
                    </a:p>
                  </a:txBody>
                  <a:tcPr marL="91416" marR="91416" marT="45708" marB="45708"/>
                </a:tc>
              </a:tr>
              <a:tr h="337097">
                <a:tc>
                  <a:txBody>
                    <a:bodyPr/>
                    <a:lstStyle/>
                    <a:p>
                      <a:r>
                        <a:rPr lang="en-US" sz="1200" dirty="0" smtClean="0"/>
                        <a:t>106</a:t>
                      </a:r>
                      <a:endParaRPr lang="en-US" sz="1200" dirty="0"/>
                    </a:p>
                  </a:txBody>
                  <a:tcPr marL="91416" marR="91416" marT="45708" marB="45708"/>
                </a:tc>
              </a:tr>
              <a:tr h="337097">
                <a:tc>
                  <a:txBody>
                    <a:bodyPr/>
                    <a:lstStyle/>
                    <a:p>
                      <a:r>
                        <a:rPr lang="en-US" sz="1200" dirty="0" smtClean="0"/>
                        <a:t>103</a:t>
                      </a:r>
                      <a:endParaRPr lang="en-US" sz="1200" dirty="0"/>
                    </a:p>
                  </a:txBody>
                  <a:tcPr marL="91416" marR="91416" marT="45708" marB="45708"/>
                </a:tc>
              </a:tr>
            </a:tbl>
          </a:graphicData>
        </a:graphic>
      </p:graphicFrame>
      <p:graphicFrame>
        <p:nvGraphicFramePr>
          <p:cNvPr id="15" name="Table 14"/>
          <p:cNvGraphicFramePr>
            <a:graphicFrameLocks noGrp="1"/>
          </p:cNvGraphicFramePr>
          <p:nvPr>
            <p:extLst/>
          </p:nvPr>
        </p:nvGraphicFramePr>
        <p:xfrm>
          <a:off x="4541128" y="3853028"/>
          <a:ext cx="862042" cy="2359679"/>
        </p:xfrm>
        <a:graphic>
          <a:graphicData uri="http://schemas.openxmlformats.org/drawingml/2006/table">
            <a:tbl>
              <a:tblPr firstRow="1" bandRow="1">
                <a:tableStyleId>{7DF18680-E054-41AD-8BC1-D1AEF772440D}</a:tableStyleId>
              </a:tblPr>
              <a:tblGrid>
                <a:gridCol w="862042"/>
              </a:tblGrid>
              <a:tr h="337097">
                <a:tc>
                  <a:txBody>
                    <a:bodyPr/>
                    <a:lstStyle/>
                    <a:p>
                      <a:r>
                        <a:rPr lang="en-US" sz="1200" dirty="0" err="1" smtClean="0"/>
                        <a:t>StoreKey</a:t>
                      </a:r>
                      <a:endParaRPr lang="en-US" sz="1200" dirty="0"/>
                    </a:p>
                  </a:txBody>
                  <a:tcPr marL="91416" marR="91416" marT="45708" marB="45708">
                    <a:solidFill>
                      <a:schemeClr val="accent3">
                        <a:lumMod val="75000"/>
                      </a:schemeClr>
                    </a:solidFill>
                  </a:tcPr>
                </a:tc>
              </a:tr>
              <a:tr h="337097">
                <a:tc>
                  <a:txBody>
                    <a:bodyPr/>
                    <a:lstStyle/>
                    <a:p>
                      <a:r>
                        <a:rPr lang="en-US" sz="1200" dirty="0" smtClean="0"/>
                        <a:t>02</a:t>
                      </a:r>
                      <a:endParaRPr lang="en-US" sz="1200" dirty="0"/>
                    </a:p>
                  </a:txBody>
                  <a:tcPr marL="91416" marR="91416" marT="45708" marB="45708"/>
                </a:tc>
              </a:tr>
              <a:tr h="337097">
                <a:tc>
                  <a:txBody>
                    <a:bodyPr/>
                    <a:lstStyle/>
                    <a:p>
                      <a:r>
                        <a:rPr lang="en-US" sz="1200" dirty="0" smtClean="0"/>
                        <a:t>03</a:t>
                      </a:r>
                      <a:endParaRPr lang="en-US" sz="1200" dirty="0"/>
                    </a:p>
                  </a:txBody>
                  <a:tcPr marL="91416" marR="91416" marT="45708" marB="45708"/>
                </a:tc>
              </a:tr>
              <a:tr h="337097">
                <a:tc>
                  <a:txBody>
                    <a:bodyPr/>
                    <a:lstStyle/>
                    <a:p>
                      <a:r>
                        <a:rPr lang="en-US" sz="1200" dirty="0" smtClean="0"/>
                        <a:t>01</a:t>
                      </a:r>
                      <a:endParaRPr lang="en-US" sz="1200" dirty="0"/>
                    </a:p>
                  </a:txBody>
                  <a:tcPr marL="91416" marR="91416" marT="45708" marB="45708"/>
                </a:tc>
              </a:tr>
              <a:tr h="337097">
                <a:tc>
                  <a:txBody>
                    <a:bodyPr/>
                    <a:lstStyle/>
                    <a:p>
                      <a:r>
                        <a:rPr lang="en-US" sz="1200" dirty="0" smtClean="0"/>
                        <a:t>04</a:t>
                      </a:r>
                      <a:endParaRPr lang="en-US" sz="1200" dirty="0"/>
                    </a:p>
                  </a:txBody>
                  <a:tcPr marL="91416" marR="91416" marT="45708" marB="45708"/>
                </a:tc>
              </a:tr>
              <a:tr h="337097">
                <a:tc>
                  <a:txBody>
                    <a:bodyPr/>
                    <a:lstStyle/>
                    <a:p>
                      <a:r>
                        <a:rPr lang="en-US" sz="1200" dirty="0" smtClean="0"/>
                        <a:t>04</a:t>
                      </a:r>
                      <a:endParaRPr lang="en-US" sz="1200" dirty="0"/>
                    </a:p>
                  </a:txBody>
                  <a:tcPr marL="91416" marR="91416" marT="45708" marB="45708"/>
                </a:tc>
              </a:tr>
              <a:tr h="337097">
                <a:tc>
                  <a:txBody>
                    <a:bodyPr/>
                    <a:lstStyle/>
                    <a:p>
                      <a:r>
                        <a:rPr lang="en-US" sz="1200" dirty="0" smtClean="0"/>
                        <a:t>01</a:t>
                      </a:r>
                      <a:endParaRPr lang="en-US" sz="1200" dirty="0"/>
                    </a:p>
                  </a:txBody>
                  <a:tcPr marL="91416" marR="91416" marT="45708" marB="45708"/>
                </a:tc>
              </a:tr>
            </a:tbl>
          </a:graphicData>
        </a:graphic>
      </p:graphicFrame>
      <p:graphicFrame>
        <p:nvGraphicFramePr>
          <p:cNvPr id="16" name="Table 15"/>
          <p:cNvGraphicFramePr>
            <a:graphicFrameLocks noGrp="1"/>
          </p:cNvGraphicFramePr>
          <p:nvPr>
            <p:extLst/>
          </p:nvPr>
        </p:nvGraphicFramePr>
        <p:xfrm>
          <a:off x="5871471" y="3853028"/>
          <a:ext cx="986978" cy="2359679"/>
        </p:xfrm>
        <a:graphic>
          <a:graphicData uri="http://schemas.openxmlformats.org/drawingml/2006/table">
            <a:tbl>
              <a:tblPr firstRow="1" bandRow="1">
                <a:tableStyleId>{7DF18680-E054-41AD-8BC1-D1AEF772440D}</a:tableStyleId>
              </a:tblPr>
              <a:tblGrid>
                <a:gridCol w="986978"/>
              </a:tblGrid>
              <a:tr h="337097">
                <a:tc>
                  <a:txBody>
                    <a:bodyPr/>
                    <a:lstStyle/>
                    <a:p>
                      <a:r>
                        <a:rPr lang="en-US" sz="1200" dirty="0" err="1" smtClean="0"/>
                        <a:t>RegionKey</a:t>
                      </a:r>
                      <a:endParaRPr lang="en-US" sz="1100" dirty="0"/>
                    </a:p>
                  </a:txBody>
                  <a:tcPr marL="91416" marR="91416" marT="45708" marB="45708">
                    <a:solidFill>
                      <a:schemeClr val="accent3">
                        <a:lumMod val="75000"/>
                      </a:schemeClr>
                    </a:solidFill>
                  </a:tcPr>
                </a:tc>
              </a:tr>
              <a:tr h="337097">
                <a:tc>
                  <a:txBody>
                    <a:bodyPr/>
                    <a:lstStyle/>
                    <a:p>
                      <a:r>
                        <a:rPr lang="en-US" sz="1200" dirty="0" smtClean="0"/>
                        <a:t>1</a:t>
                      </a:r>
                      <a:endParaRPr lang="en-US" sz="1200" dirty="0"/>
                    </a:p>
                  </a:txBody>
                  <a:tcPr marL="91416" marR="91416" marT="45708" marB="45708"/>
                </a:tc>
              </a:tr>
              <a:tr h="337097">
                <a:tc>
                  <a:txBody>
                    <a:bodyPr/>
                    <a:lstStyle/>
                    <a:p>
                      <a:r>
                        <a:rPr lang="en-US" sz="1200" dirty="0" smtClean="0"/>
                        <a:t>2</a:t>
                      </a:r>
                      <a:endParaRPr lang="en-US" sz="1200" dirty="0"/>
                    </a:p>
                  </a:txBody>
                  <a:tcPr marL="91416" marR="91416" marT="45708" marB="45708"/>
                </a:tc>
              </a:tr>
              <a:tr h="337097">
                <a:tc>
                  <a:txBody>
                    <a:bodyPr/>
                    <a:lstStyle/>
                    <a:p>
                      <a:r>
                        <a:rPr lang="en-US" sz="1200" dirty="0" smtClean="0"/>
                        <a:t>1</a:t>
                      </a:r>
                      <a:endParaRPr lang="en-US" sz="1200" dirty="0"/>
                    </a:p>
                  </a:txBody>
                  <a:tcPr marL="91416" marR="91416" marT="45708" marB="45708"/>
                </a:tc>
              </a:tr>
              <a:tr h="337097">
                <a:tc>
                  <a:txBody>
                    <a:bodyPr/>
                    <a:lstStyle/>
                    <a:p>
                      <a:r>
                        <a:rPr lang="en-US" sz="1200" dirty="0" smtClean="0"/>
                        <a:t>2</a:t>
                      </a:r>
                      <a:endParaRPr lang="en-US" sz="1200" dirty="0"/>
                    </a:p>
                  </a:txBody>
                  <a:tcPr marL="91416" marR="91416" marT="45708" marB="45708"/>
                </a:tc>
              </a:tr>
              <a:tr h="337097">
                <a:tc>
                  <a:txBody>
                    <a:bodyPr/>
                    <a:lstStyle/>
                    <a:p>
                      <a:r>
                        <a:rPr lang="en-US" sz="1200" dirty="0" smtClean="0"/>
                        <a:t>2</a:t>
                      </a:r>
                      <a:endParaRPr lang="en-US" sz="1200" dirty="0"/>
                    </a:p>
                  </a:txBody>
                  <a:tcPr marL="91416" marR="91416" marT="45708" marB="45708"/>
                </a:tc>
              </a:tr>
              <a:tr h="337097">
                <a:tc>
                  <a:txBody>
                    <a:bodyPr/>
                    <a:lstStyle/>
                    <a:p>
                      <a:r>
                        <a:rPr lang="en-US" sz="1200" dirty="0" smtClean="0"/>
                        <a:t>1</a:t>
                      </a:r>
                      <a:endParaRPr lang="en-US" sz="1200" dirty="0"/>
                    </a:p>
                  </a:txBody>
                  <a:tcPr marL="91416" marR="91416" marT="45708" marB="45708"/>
                </a:tc>
              </a:tr>
            </a:tbl>
          </a:graphicData>
        </a:graphic>
      </p:graphicFrame>
      <p:graphicFrame>
        <p:nvGraphicFramePr>
          <p:cNvPr id="17" name="Table 16"/>
          <p:cNvGraphicFramePr>
            <a:graphicFrameLocks noGrp="1"/>
          </p:cNvGraphicFramePr>
          <p:nvPr>
            <p:extLst/>
          </p:nvPr>
        </p:nvGraphicFramePr>
        <p:xfrm>
          <a:off x="7368023" y="3853029"/>
          <a:ext cx="849409" cy="2355664"/>
        </p:xfrm>
        <a:graphic>
          <a:graphicData uri="http://schemas.openxmlformats.org/drawingml/2006/table">
            <a:tbl>
              <a:tblPr firstRow="1" bandRow="1">
                <a:tableStyleId>{7DF18680-E054-41AD-8BC1-D1AEF772440D}</a:tableStyleId>
              </a:tblPr>
              <a:tblGrid>
                <a:gridCol w="849409"/>
              </a:tblGrid>
              <a:tr h="333082">
                <a:tc>
                  <a:txBody>
                    <a:bodyPr/>
                    <a:lstStyle/>
                    <a:p>
                      <a:r>
                        <a:rPr lang="en-US" sz="1200" dirty="0" smtClean="0"/>
                        <a:t>Quantity</a:t>
                      </a:r>
                      <a:endParaRPr lang="en-US" sz="1100" dirty="0"/>
                    </a:p>
                  </a:txBody>
                  <a:tcPr marL="91416" marR="91416" marT="45708" marB="45708">
                    <a:solidFill>
                      <a:schemeClr val="accent3">
                        <a:lumMod val="75000"/>
                      </a:schemeClr>
                    </a:solidFill>
                  </a:tcPr>
                </a:tc>
              </a:tr>
              <a:tr h="337097">
                <a:tc>
                  <a:txBody>
                    <a:bodyPr/>
                    <a:lstStyle/>
                    <a:p>
                      <a:r>
                        <a:rPr lang="en-US" sz="1200" dirty="0" smtClean="0"/>
                        <a:t>1</a:t>
                      </a:r>
                      <a:endParaRPr lang="en-US" sz="1200" dirty="0"/>
                    </a:p>
                  </a:txBody>
                  <a:tcPr marL="91416" marR="91416" marT="45708" marB="45708"/>
                </a:tc>
              </a:tr>
              <a:tr h="337097">
                <a:tc>
                  <a:txBody>
                    <a:bodyPr/>
                    <a:lstStyle/>
                    <a:p>
                      <a:r>
                        <a:rPr lang="en-US" sz="1200" dirty="0" smtClean="0"/>
                        <a:t>5</a:t>
                      </a:r>
                      <a:endParaRPr lang="en-US" sz="1200" dirty="0"/>
                    </a:p>
                  </a:txBody>
                  <a:tcPr marL="91416" marR="91416" marT="45708" marB="45708"/>
                </a:tc>
              </a:tr>
              <a:tr h="337097">
                <a:tc>
                  <a:txBody>
                    <a:bodyPr/>
                    <a:lstStyle/>
                    <a:p>
                      <a:r>
                        <a:rPr lang="en-US" sz="1200" dirty="0" smtClean="0"/>
                        <a:t>1</a:t>
                      </a:r>
                      <a:endParaRPr lang="en-US" sz="1200" dirty="0"/>
                    </a:p>
                  </a:txBody>
                  <a:tcPr marL="91416" marR="91416" marT="45708" marB="45708"/>
                </a:tc>
              </a:tr>
              <a:tr h="337097">
                <a:tc>
                  <a:txBody>
                    <a:bodyPr/>
                    <a:lstStyle/>
                    <a:p>
                      <a:r>
                        <a:rPr lang="en-US" sz="1200" dirty="0" smtClean="0"/>
                        <a:t>4</a:t>
                      </a:r>
                      <a:endParaRPr lang="en-US" sz="1200" dirty="0"/>
                    </a:p>
                  </a:txBody>
                  <a:tcPr marL="91416" marR="91416" marT="45708" marB="45708"/>
                </a:tc>
              </a:tr>
              <a:tr h="337097">
                <a:tc>
                  <a:txBody>
                    <a:bodyPr/>
                    <a:lstStyle/>
                    <a:p>
                      <a:r>
                        <a:rPr lang="en-US" sz="1200" dirty="0" smtClean="0"/>
                        <a:t>5</a:t>
                      </a:r>
                      <a:endParaRPr lang="en-US" sz="1200" dirty="0"/>
                    </a:p>
                  </a:txBody>
                  <a:tcPr marL="91416" marR="91416" marT="45708" marB="45708"/>
                </a:tc>
              </a:tr>
              <a:tr h="337097">
                <a:tc>
                  <a:txBody>
                    <a:bodyPr/>
                    <a:lstStyle/>
                    <a:p>
                      <a:r>
                        <a:rPr lang="en-US" sz="1200" dirty="0" smtClean="0"/>
                        <a:t>1</a:t>
                      </a:r>
                      <a:endParaRPr lang="en-US" sz="1200" dirty="0"/>
                    </a:p>
                  </a:txBody>
                  <a:tcPr marL="91416" marR="91416" marT="45708" marB="45708"/>
                </a:tc>
              </a:tr>
            </a:tbl>
          </a:graphicData>
        </a:graphic>
      </p:graphicFrame>
      <p:graphicFrame>
        <p:nvGraphicFramePr>
          <p:cNvPr id="18" name="Table 17"/>
          <p:cNvGraphicFramePr>
            <a:graphicFrameLocks noGrp="1"/>
          </p:cNvGraphicFramePr>
          <p:nvPr>
            <p:extLst/>
          </p:nvPr>
        </p:nvGraphicFramePr>
        <p:xfrm>
          <a:off x="8679896" y="3853029"/>
          <a:ext cx="1168414" cy="2355664"/>
        </p:xfrm>
        <a:graphic>
          <a:graphicData uri="http://schemas.openxmlformats.org/drawingml/2006/table">
            <a:tbl>
              <a:tblPr firstRow="1" bandRow="1">
                <a:tableStyleId>{7DF18680-E054-41AD-8BC1-D1AEF772440D}</a:tableStyleId>
              </a:tblPr>
              <a:tblGrid>
                <a:gridCol w="1168414"/>
              </a:tblGrid>
              <a:tr h="333082">
                <a:tc>
                  <a:txBody>
                    <a:bodyPr/>
                    <a:lstStyle/>
                    <a:p>
                      <a:r>
                        <a:rPr lang="en-US" sz="1200" dirty="0" err="1" smtClean="0"/>
                        <a:t>SalesAmount</a:t>
                      </a:r>
                      <a:endParaRPr lang="en-US" sz="1100" dirty="0"/>
                    </a:p>
                  </a:txBody>
                  <a:tcPr marL="91416" marR="91416" marT="45708" marB="45708">
                    <a:solidFill>
                      <a:schemeClr val="accent3">
                        <a:lumMod val="75000"/>
                      </a:schemeClr>
                    </a:solidFill>
                  </a:tcPr>
                </a:tc>
              </a:tr>
              <a:tr h="337097">
                <a:tc>
                  <a:txBody>
                    <a:bodyPr/>
                    <a:lstStyle/>
                    <a:p>
                      <a:r>
                        <a:rPr lang="en-US" sz="1200" dirty="0" smtClean="0"/>
                        <a:t>14.00</a:t>
                      </a:r>
                      <a:endParaRPr lang="en-US" sz="1200" dirty="0"/>
                    </a:p>
                  </a:txBody>
                  <a:tcPr marL="91416" marR="91416" marT="45708" marB="45708"/>
                </a:tc>
              </a:tr>
              <a:tr h="337097">
                <a:tc>
                  <a:txBody>
                    <a:bodyPr/>
                    <a:lstStyle/>
                    <a:p>
                      <a:r>
                        <a:rPr lang="en-US" sz="1200" dirty="0" smtClean="0"/>
                        <a:t>25.00</a:t>
                      </a:r>
                      <a:endParaRPr lang="en-US" sz="1200" dirty="0"/>
                    </a:p>
                  </a:txBody>
                  <a:tcPr marL="91416" marR="91416" marT="45708" marB="45708"/>
                </a:tc>
              </a:tr>
              <a:tr h="337097">
                <a:tc>
                  <a:txBody>
                    <a:bodyPr/>
                    <a:lstStyle/>
                    <a:p>
                      <a:r>
                        <a:rPr lang="en-US" sz="1200" dirty="0" smtClean="0"/>
                        <a:t>10.00</a:t>
                      </a:r>
                      <a:endParaRPr lang="en-US" sz="1200" dirty="0"/>
                    </a:p>
                  </a:txBody>
                  <a:tcPr marL="91416" marR="91416" marT="45708" marB="45708"/>
                </a:tc>
              </a:tr>
              <a:tr h="337097">
                <a:tc>
                  <a:txBody>
                    <a:bodyPr/>
                    <a:lstStyle/>
                    <a:p>
                      <a:r>
                        <a:rPr lang="en-US" sz="1200" dirty="0" smtClean="0"/>
                        <a:t>20.00</a:t>
                      </a:r>
                      <a:endParaRPr lang="en-US" sz="1200" dirty="0"/>
                    </a:p>
                  </a:txBody>
                  <a:tcPr marL="91416" marR="91416" marT="45708" marB="45708"/>
                </a:tc>
              </a:tr>
              <a:tr h="337097">
                <a:tc>
                  <a:txBody>
                    <a:bodyPr/>
                    <a:lstStyle/>
                    <a:p>
                      <a:r>
                        <a:rPr lang="en-US" sz="1200" dirty="0" smtClean="0"/>
                        <a:t>25.00</a:t>
                      </a:r>
                      <a:endParaRPr lang="en-US" sz="1200" dirty="0"/>
                    </a:p>
                  </a:txBody>
                  <a:tcPr marL="91416" marR="91416" marT="45708" marB="45708"/>
                </a:tc>
              </a:tr>
              <a:tr h="337097">
                <a:tc>
                  <a:txBody>
                    <a:bodyPr/>
                    <a:lstStyle/>
                    <a:p>
                      <a:r>
                        <a:rPr lang="en-US" sz="1200" dirty="0" smtClean="0"/>
                        <a:t>17.00</a:t>
                      </a:r>
                      <a:endParaRPr lang="en-US" sz="1200" dirty="0"/>
                    </a:p>
                  </a:txBody>
                  <a:tcPr marL="91416" marR="91416" marT="45708" marB="45708"/>
                </a:tc>
              </a:tr>
            </a:tbl>
          </a:graphicData>
        </a:graphic>
      </p:graphicFrame>
      <p:sp>
        <p:nvSpPr>
          <p:cNvPr id="19" name="Title 6"/>
          <p:cNvSpPr txBox="1">
            <a:spLocks/>
          </p:cNvSpPr>
          <p:nvPr/>
        </p:nvSpPr>
        <p:spPr>
          <a:xfrm>
            <a:off x="839569" y="180"/>
            <a:ext cx="10512862" cy="1325218"/>
          </a:xfrm>
          <a:prstGeom prst="rect">
            <a:avLst/>
          </a:prstGeom>
        </p:spPr>
        <p:txBody>
          <a:bodyPr vert="horz" lIns="91416" tIns="45708" rIns="91416" bIns="45708" rtlCol="0" anchor="t">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3999" dirty="0">
                <a:solidFill>
                  <a:srgbClr val="FFFFFF"/>
                </a:solidFill>
              </a:rPr>
              <a:t>2. Vertically Partition (create Segments)</a:t>
            </a:r>
          </a:p>
        </p:txBody>
      </p:sp>
      <p:cxnSp>
        <p:nvCxnSpPr>
          <p:cNvPr id="13" name="Straight Connector 12"/>
          <p:cNvCxnSpPr/>
          <p:nvPr/>
        </p:nvCxnSpPr>
        <p:spPr>
          <a:xfrm>
            <a:off x="2819879" y="1325398"/>
            <a:ext cx="10629" cy="4968331"/>
          </a:xfrm>
          <a:prstGeom prst="line">
            <a:avLst/>
          </a:prstGeom>
          <a:ln w="76200">
            <a:solidFill>
              <a:schemeClr val="accent3">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324580" y="1325398"/>
            <a:ext cx="3537" cy="4968331"/>
          </a:xfrm>
          <a:prstGeom prst="line">
            <a:avLst/>
          </a:prstGeom>
          <a:ln w="76200">
            <a:solidFill>
              <a:schemeClr val="accent3">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638923" y="1325398"/>
            <a:ext cx="7082" cy="4968331"/>
          </a:xfrm>
          <a:prstGeom prst="line">
            <a:avLst/>
          </a:prstGeom>
          <a:ln w="76200">
            <a:solidFill>
              <a:schemeClr val="accent3">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114538" y="1325398"/>
            <a:ext cx="28334" cy="4968331"/>
          </a:xfrm>
          <a:prstGeom prst="line">
            <a:avLst/>
          </a:prstGeom>
          <a:ln w="76200">
            <a:solidFill>
              <a:schemeClr val="accent3">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45204" y="1325398"/>
            <a:ext cx="17696" cy="4968331"/>
          </a:xfrm>
          <a:prstGeom prst="line">
            <a:avLst/>
          </a:prstGeom>
          <a:ln w="76200">
            <a:solidFill>
              <a:schemeClr val="accent3">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09273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1573268" y="1574110"/>
          <a:ext cx="1257300" cy="1310472"/>
        </p:xfrm>
        <a:graphic>
          <a:graphicData uri="http://schemas.openxmlformats.org/drawingml/2006/table">
            <a:tbl>
              <a:tblPr firstRow="1" bandRow="1">
                <a:tableStyleId>{7DF18680-E054-41AD-8BC1-D1AEF772440D}</a:tableStyleId>
              </a:tblPr>
              <a:tblGrid>
                <a:gridCol w="1257300"/>
              </a:tblGrid>
              <a:tr h="21330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t>OrderDateKey</a:t>
                      </a:r>
                      <a:endParaRPr lang="en-US" sz="800" dirty="0" smtClean="0"/>
                    </a:p>
                  </a:txBody>
                  <a:tcPr marL="68580" marR="68580" marT="45708" marB="45708">
                    <a:solidFill>
                      <a:schemeClr val="accent3">
                        <a:lumMod val="75000"/>
                      </a:schemeClr>
                    </a:solidFill>
                  </a:tcPr>
                </a:tc>
              </a:tr>
              <a:tr h="182832">
                <a:tc>
                  <a:txBody>
                    <a:bodyPr/>
                    <a:lstStyle/>
                    <a:p>
                      <a:r>
                        <a:rPr lang="en-US" sz="600" dirty="0" smtClean="0"/>
                        <a:t>20101107</a:t>
                      </a:r>
                      <a:endParaRPr lang="en-US" sz="600" dirty="0"/>
                    </a:p>
                  </a:txBody>
                  <a:tcPr marL="91416" marR="91416" marT="45708" marB="45708"/>
                </a:tc>
              </a:tr>
              <a:tr h="182832">
                <a:tc>
                  <a:txBody>
                    <a:bodyPr/>
                    <a:lstStyle/>
                    <a:p>
                      <a:r>
                        <a:rPr lang="en-US" sz="600" dirty="0" smtClean="0"/>
                        <a:t>20101107</a:t>
                      </a:r>
                      <a:endParaRPr lang="en-US" sz="600" dirty="0"/>
                    </a:p>
                  </a:txBody>
                  <a:tcPr marL="91416" marR="91416" marT="45708" marB="45708"/>
                </a:tc>
              </a:tr>
              <a:tr h="182832">
                <a:tc>
                  <a:txBody>
                    <a:bodyPr/>
                    <a:lstStyle/>
                    <a:p>
                      <a:r>
                        <a:rPr lang="en-US" sz="600" dirty="0" smtClean="0"/>
                        <a:t>20101107</a:t>
                      </a:r>
                      <a:endParaRPr lang="en-US" sz="600" dirty="0"/>
                    </a:p>
                  </a:txBody>
                  <a:tcPr marL="91416" marR="91416" marT="45708" marB="45708"/>
                </a:tc>
              </a:tr>
              <a:tr h="182832">
                <a:tc>
                  <a:txBody>
                    <a:bodyPr/>
                    <a:lstStyle/>
                    <a:p>
                      <a:r>
                        <a:rPr lang="en-US" sz="600" dirty="0" smtClean="0"/>
                        <a:t>20101107</a:t>
                      </a:r>
                      <a:endParaRPr lang="en-US" sz="600" dirty="0"/>
                    </a:p>
                  </a:txBody>
                  <a:tcPr marL="91416" marR="91416" marT="45708" marB="45708"/>
                </a:tc>
              </a:tr>
              <a:tr h="182832">
                <a:tc>
                  <a:txBody>
                    <a:bodyPr/>
                    <a:lstStyle/>
                    <a:p>
                      <a:r>
                        <a:rPr lang="en-US" sz="600" dirty="0" smtClean="0"/>
                        <a:t>20101107</a:t>
                      </a:r>
                      <a:endParaRPr lang="en-US" sz="600" dirty="0"/>
                    </a:p>
                  </a:txBody>
                  <a:tcPr marL="91416" marR="91416" marT="45708" marB="45708"/>
                </a:tc>
              </a:tr>
              <a:tr h="182832">
                <a:tc>
                  <a:txBody>
                    <a:bodyPr/>
                    <a:lstStyle/>
                    <a:p>
                      <a:r>
                        <a:rPr lang="en-US" sz="600" dirty="0" smtClean="0"/>
                        <a:t>20101108</a:t>
                      </a:r>
                      <a:endParaRPr lang="en-US" sz="600" dirty="0"/>
                    </a:p>
                  </a:txBody>
                  <a:tcPr marL="91416" marR="91416" marT="45708" marB="45708"/>
                </a:tc>
              </a:tr>
            </a:tbl>
          </a:graphicData>
        </a:graphic>
      </p:graphicFrame>
      <p:graphicFrame>
        <p:nvGraphicFramePr>
          <p:cNvPr id="4" name="Table 3"/>
          <p:cNvGraphicFramePr>
            <a:graphicFrameLocks noGrp="1"/>
          </p:cNvGraphicFramePr>
          <p:nvPr>
            <p:extLst/>
          </p:nvPr>
        </p:nvGraphicFramePr>
        <p:xfrm>
          <a:off x="3002018" y="1574110"/>
          <a:ext cx="1257300" cy="149335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ProductKey</a:t>
                      </a:r>
                      <a:endParaRPr lang="en-US" sz="800" dirty="0"/>
                    </a:p>
                  </a:txBody>
                  <a:tcPr marL="91416" marR="91416" marT="45708" marB="45708">
                    <a:solidFill>
                      <a:schemeClr val="accent3">
                        <a:lumMod val="75000"/>
                      </a:schemeClr>
                    </a:solidFill>
                  </a:tcPr>
                </a:tc>
              </a:tr>
              <a:tr h="213304">
                <a:tc>
                  <a:txBody>
                    <a:bodyPr/>
                    <a:lstStyle/>
                    <a:p>
                      <a:r>
                        <a:rPr lang="en-US" sz="800" dirty="0" smtClean="0"/>
                        <a:t>106</a:t>
                      </a:r>
                      <a:endParaRPr lang="en-US" sz="800" dirty="0"/>
                    </a:p>
                  </a:txBody>
                  <a:tcPr marL="91416" marR="91416" marT="45708" marB="45708"/>
                </a:tc>
              </a:tr>
              <a:tr h="213304">
                <a:tc>
                  <a:txBody>
                    <a:bodyPr/>
                    <a:lstStyle/>
                    <a:p>
                      <a:r>
                        <a:rPr lang="en-US" sz="800" dirty="0" smtClean="0"/>
                        <a:t>103</a:t>
                      </a:r>
                      <a:endParaRPr lang="en-US" sz="800" dirty="0"/>
                    </a:p>
                  </a:txBody>
                  <a:tcPr marL="91416" marR="91416" marT="45708" marB="45708"/>
                </a:tc>
              </a:tr>
              <a:tr h="213304">
                <a:tc>
                  <a:txBody>
                    <a:bodyPr/>
                    <a:lstStyle/>
                    <a:p>
                      <a:r>
                        <a:rPr lang="en-US" sz="800" dirty="0" smtClean="0"/>
                        <a:t>109</a:t>
                      </a:r>
                      <a:endParaRPr lang="en-US" sz="800" dirty="0"/>
                    </a:p>
                  </a:txBody>
                  <a:tcPr marL="91416" marR="91416" marT="45708" marB="45708"/>
                </a:tc>
              </a:tr>
              <a:tr h="2133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103</a:t>
                      </a:r>
                    </a:p>
                  </a:txBody>
                  <a:tcPr marL="91416" marR="91416" marT="45708" marB="45708"/>
                </a:tc>
              </a:tr>
              <a:tr h="213304">
                <a:tc>
                  <a:txBody>
                    <a:bodyPr/>
                    <a:lstStyle/>
                    <a:p>
                      <a:r>
                        <a:rPr lang="en-US" sz="800" dirty="0" smtClean="0"/>
                        <a:t>106</a:t>
                      </a:r>
                      <a:endParaRPr lang="en-US" sz="800" dirty="0"/>
                    </a:p>
                  </a:txBody>
                  <a:tcPr marL="91416" marR="91416" marT="45708" marB="45708"/>
                </a:tc>
              </a:tr>
              <a:tr h="213304">
                <a:tc>
                  <a:txBody>
                    <a:bodyPr/>
                    <a:lstStyle/>
                    <a:p>
                      <a:r>
                        <a:rPr lang="en-US" sz="800" dirty="0" smtClean="0"/>
                        <a:t>106</a:t>
                      </a:r>
                      <a:endParaRPr lang="en-US" sz="800" dirty="0"/>
                    </a:p>
                  </a:txBody>
                  <a:tcPr marL="91416" marR="91416" marT="45708" marB="45708"/>
                </a:tc>
              </a:tr>
            </a:tbl>
          </a:graphicData>
        </a:graphic>
      </p:graphicFrame>
      <p:graphicFrame>
        <p:nvGraphicFramePr>
          <p:cNvPr id="5" name="Table 4"/>
          <p:cNvGraphicFramePr>
            <a:graphicFrameLocks noGrp="1"/>
          </p:cNvGraphicFramePr>
          <p:nvPr>
            <p:extLst/>
          </p:nvPr>
        </p:nvGraphicFramePr>
        <p:xfrm>
          <a:off x="4373618" y="1574110"/>
          <a:ext cx="1257300" cy="158479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StoreKey</a:t>
                      </a:r>
                      <a:endParaRPr lang="en-US" sz="800" dirty="0"/>
                    </a:p>
                  </a:txBody>
                  <a:tcPr marL="91416" marR="91416" marT="45708" marB="45708">
                    <a:solidFill>
                      <a:schemeClr val="accent3">
                        <a:lumMod val="75000"/>
                      </a:schemeClr>
                    </a:solidFill>
                  </a:tcPr>
                </a:tc>
              </a:tr>
              <a:tr h="228540">
                <a:tc>
                  <a:txBody>
                    <a:bodyPr/>
                    <a:lstStyle/>
                    <a:p>
                      <a:r>
                        <a:rPr lang="en-US" sz="900" dirty="0" smtClean="0"/>
                        <a:t>01</a:t>
                      </a:r>
                      <a:endParaRPr lang="en-US" sz="900" dirty="0"/>
                    </a:p>
                  </a:txBody>
                  <a:tcPr marL="91416" marR="91416" marT="45708" marB="45708"/>
                </a:tc>
              </a:tr>
              <a:tr h="228540">
                <a:tc>
                  <a:txBody>
                    <a:bodyPr/>
                    <a:lstStyle/>
                    <a:p>
                      <a:r>
                        <a:rPr lang="en-US" sz="900" dirty="0" smtClean="0"/>
                        <a:t>04</a:t>
                      </a:r>
                      <a:endParaRPr lang="en-US" sz="900" dirty="0"/>
                    </a:p>
                  </a:txBody>
                  <a:tcPr marL="91416" marR="91416" marT="45708" marB="45708"/>
                </a:tc>
              </a:tr>
              <a:tr h="228540">
                <a:tc>
                  <a:txBody>
                    <a:bodyPr/>
                    <a:lstStyle/>
                    <a:p>
                      <a:r>
                        <a:rPr lang="en-US" sz="900" dirty="0" smtClean="0"/>
                        <a:t>04</a:t>
                      </a:r>
                      <a:endParaRPr lang="en-US" sz="900" dirty="0"/>
                    </a:p>
                  </a:txBody>
                  <a:tcPr marL="91416" marR="91416" marT="45708" marB="45708"/>
                </a:tc>
              </a:tr>
              <a:tr h="228540">
                <a:tc>
                  <a:txBody>
                    <a:bodyPr/>
                    <a:lstStyle/>
                    <a:p>
                      <a:r>
                        <a:rPr lang="en-US" sz="900" dirty="0" smtClean="0"/>
                        <a:t>03</a:t>
                      </a:r>
                      <a:endParaRPr lang="en-US" sz="900" dirty="0"/>
                    </a:p>
                  </a:txBody>
                  <a:tcPr marL="91416" marR="91416" marT="45708" marB="45708"/>
                </a:tc>
              </a:tr>
              <a:tr h="228540">
                <a:tc>
                  <a:txBody>
                    <a:bodyPr/>
                    <a:lstStyle/>
                    <a:p>
                      <a:r>
                        <a:rPr lang="en-US" sz="900" dirty="0" smtClean="0"/>
                        <a:t>05</a:t>
                      </a:r>
                      <a:endParaRPr lang="en-US" sz="900" dirty="0"/>
                    </a:p>
                  </a:txBody>
                  <a:tcPr marL="91416" marR="91416" marT="45708" marB="45708"/>
                </a:tc>
              </a:tr>
              <a:tr h="228540">
                <a:tc>
                  <a:txBody>
                    <a:bodyPr/>
                    <a:lstStyle/>
                    <a:p>
                      <a:r>
                        <a:rPr lang="en-US" sz="900" dirty="0" smtClean="0"/>
                        <a:t>02</a:t>
                      </a:r>
                      <a:endParaRPr lang="en-US" sz="900" dirty="0"/>
                    </a:p>
                  </a:txBody>
                  <a:tcPr marL="91416" marR="91416" marT="45708" marB="45708"/>
                </a:tc>
              </a:tr>
            </a:tbl>
          </a:graphicData>
        </a:graphic>
      </p:graphicFrame>
      <p:graphicFrame>
        <p:nvGraphicFramePr>
          <p:cNvPr id="6" name="Table 5"/>
          <p:cNvGraphicFramePr>
            <a:graphicFrameLocks noGrp="1"/>
          </p:cNvGraphicFramePr>
          <p:nvPr>
            <p:extLst/>
          </p:nvPr>
        </p:nvGraphicFramePr>
        <p:xfrm>
          <a:off x="5745218" y="1574110"/>
          <a:ext cx="1257300" cy="140191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RegionKey</a:t>
                      </a:r>
                      <a:endParaRPr lang="en-US" sz="800" dirty="0"/>
                    </a:p>
                  </a:txBody>
                  <a:tcPr marL="91416" marR="91416" marT="45708" marB="45708">
                    <a:solidFill>
                      <a:schemeClr val="accent3">
                        <a:lumMod val="75000"/>
                      </a:schemeClr>
                    </a:solidFill>
                  </a:tcPr>
                </a:tc>
              </a:tr>
              <a:tr h="198068">
                <a:tc>
                  <a:txBody>
                    <a:bodyPr/>
                    <a:lstStyle/>
                    <a:p>
                      <a:r>
                        <a:rPr lang="en-US" sz="700" dirty="0" smtClean="0"/>
                        <a:t>1</a:t>
                      </a:r>
                      <a:endParaRPr lang="en-US" sz="700" dirty="0"/>
                    </a:p>
                  </a:txBody>
                  <a:tcPr marL="91416" marR="91416" marT="45708" marB="45708"/>
                </a:tc>
              </a:tr>
              <a:tr h="198068">
                <a:tc>
                  <a:txBody>
                    <a:bodyPr/>
                    <a:lstStyle/>
                    <a:p>
                      <a:r>
                        <a:rPr lang="en-US" sz="700" dirty="0" smtClean="0"/>
                        <a:t>2</a:t>
                      </a:r>
                      <a:endParaRPr lang="en-US" sz="700" dirty="0"/>
                    </a:p>
                  </a:txBody>
                  <a:tcPr marL="91416" marR="91416" marT="45708" marB="45708"/>
                </a:tc>
              </a:tr>
              <a:tr h="198068">
                <a:tc>
                  <a:txBody>
                    <a:bodyPr/>
                    <a:lstStyle/>
                    <a:p>
                      <a:r>
                        <a:rPr lang="en-US" sz="700" dirty="0" smtClean="0"/>
                        <a:t>2</a:t>
                      </a:r>
                      <a:endParaRPr lang="en-US" sz="700" dirty="0"/>
                    </a:p>
                  </a:txBody>
                  <a:tcPr marL="91416" marR="91416" marT="45708" marB="45708"/>
                </a:tc>
              </a:tr>
              <a:tr h="198068">
                <a:tc>
                  <a:txBody>
                    <a:bodyPr/>
                    <a:lstStyle/>
                    <a:p>
                      <a:r>
                        <a:rPr lang="en-US" sz="700" dirty="0" smtClean="0"/>
                        <a:t>2</a:t>
                      </a:r>
                      <a:endParaRPr lang="en-US" sz="700" dirty="0"/>
                    </a:p>
                  </a:txBody>
                  <a:tcPr marL="91416" marR="91416" marT="45708" marB="45708"/>
                </a:tc>
              </a:tr>
              <a:tr h="198068">
                <a:tc>
                  <a:txBody>
                    <a:bodyPr/>
                    <a:lstStyle/>
                    <a:p>
                      <a:r>
                        <a:rPr lang="en-US" sz="700" dirty="0" smtClean="0"/>
                        <a:t>3</a:t>
                      </a:r>
                      <a:endParaRPr lang="en-US" sz="700" dirty="0"/>
                    </a:p>
                  </a:txBody>
                  <a:tcPr marL="91416" marR="91416" marT="45708" marB="45708"/>
                </a:tc>
              </a:tr>
              <a:tr h="198068">
                <a:tc>
                  <a:txBody>
                    <a:bodyPr/>
                    <a:lstStyle/>
                    <a:p>
                      <a:r>
                        <a:rPr lang="en-US" sz="700" dirty="0" smtClean="0"/>
                        <a:t>1</a:t>
                      </a:r>
                      <a:endParaRPr lang="en-US" sz="700" dirty="0"/>
                    </a:p>
                  </a:txBody>
                  <a:tcPr marL="91416" marR="91416" marT="45708" marB="45708"/>
                </a:tc>
              </a:tr>
            </a:tbl>
          </a:graphicData>
        </a:graphic>
      </p:graphicFrame>
      <p:graphicFrame>
        <p:nvGraphicFramePr>
          <p:cNvPr id="7" name="Table 6"/>
          <p:cNvGraphicFramePr>
            <a:graphicFrameLocks noGrp="1"/>
          </p:cNvGraphicFramePr>
          <p:nvPr>
            <p:extLst/>
          </p:nvPr>
        </p:nvGraphicFramePr>
        <p:xfrm>
          <a:off x="7116818" y="1574110"/>
          <a:ext cx="1257300" cy="149335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smtClean="0"/>
                        <a:t>Quantity</a:t>
                      </a:r>
                      <a:endParaRPr lang="en-US" sz="800" dirty="0"/>
                    </a:p>
                  </a:txBody>
                  <a:tcPr marL="91416" marR="91416" marT="45708" marB="45708">
                    <a:solidFill>
                      <a:schemeClr val="accent3">
                        <a:lumMod val="75000"/>
                      </a:schemeClr>
                    </a:solidFill>
                  </a:tcPr>
                </a:tc>
              </a:tr>
              <a:tr h="213304">
                <a:tc>
                  <a:txBody>
                    <a:bodyPr/>
                    <a:lstStyle/>
                    <a:p>
                      <a:r>
                        <a:rPr lang="en-US" sz="800" dirty="0" smtClean="0"/>
                        <a:t>6</a:t>
                      </a:r>
                      <a:endParaRPr lang="en-US" sz="800" dirty="0"/>
                    </a:p>
                  </a:txBody>
                  <a:tcPr marL="91416" marR="91416" marT="45708" marB="45708"/>
                </a:tc>
              </a:tr>
              <a:tr h="213304">
                <a:tc>
                  <a:txBody>
                    <a:bodyPr/>
                    <a:lstStyle/>
                    <a:p>
                      <a:r>
                        <a:rPr lang="en-US" sz="800" dirty="0" smtClean="0"/>
                        <a:t>1</a:t>
                      </a:r>
                      <a:endParaRPr lang="en-US" sz="800" dirty="0"/>
                    </a:p>
                  </a:txBody>
                  <a:tcPr marL="91416" marR="91416" marT="45708" marB="45708"/>
                </a:tc>
              </a:tr>
              <a:tr h="213304">
                <a:tc>
                  <a:txBody>
                    <a:bodyPr/>
                    <a:lstStyle/>
                    <a:p>
                      <a:r>
                        <a:rPr lang="en-US" sz="800" dirty="0" smtClean="0"/>
                        <a:t>2</a:t>
                      </a:r>
                      <a:endParaRPr lang="en-US" sz="800" dirty="0"/>
                    </a:p>
                  </a:txBody>
                  <a:tcPr marL="91416" marR="91416" marT="45708" marB="45708"/>
                </a:tc>
              </a:tr>
              <a:tr h="213304">
                <a:tc>
                  <a:txBody>
                    <a:bodyPr/>
                    <a:lstStyle/>
                    <a:p>
                      <a:r>
                        <a:rPr lang="en-US" sz="800" dirty="0" smtClean="0"/>
                        <a:t>1</a:t>
                      </a:r>
                      <a:endParaRPr lang="en-US" sz="800" dirty="0"/>
                    </a:p>
                  </a:txBody>
                  <a:tcPr marL="91416" marR="91416" marT="45708" marB="45708"/>
                </a:tc>
              </a:tr>
              <a:tr h="213304">
                <a:tc>
                  <a:txBody>
                    <a:bodyPr/>
                    <a:lstStyle/>
                    <a:p>
                      <a:r>
                        <a:rPr lang="en-US" sz="800" dirty="0" smtClean="0"/>
                        <a:t>4</a:t>
                      </a:r>
                      <a:endParaRPr lang="en-US" sz="800" dirty="0"/>
                    </a:p>
                  </a:txBody>
                  <a:tcPr marL="91416" marR="91416" marT="45708" marB="45708"/>
                </a:tc>
              </a:tr>
              <a:tr h="213304">
                <a:tc>
                  <a:txBody>
                    <a:bodyPr/>
                    <a:lstStyle/>
                    <a:p>
                      <a:r>
                        <a:rPr lang="en-US" sz="800" dirty="0" smtClean="0"/>
                        <a:t>5</a:t>
                      </a:r>
                      <a:endParaRPr lang="en-US" sz="800" dirty="0"/>
                    </a:p>
                  </a:txBody>
                  <a:tcPr marL="91416" marR="91416" marT="45708" marB="45708"/>
                </a:tc>
              </a:tr>
            </a:tbl>
          </a:graphicData>
        </a:graphic>
      </p:graphicFrame>
      <p:graphicFrame>
        <p:nvGraphicFramePr>
          <p:cNvPr id="9" name="Table 8"/>
          <p:cNvGraphicFramePr>
            <a:graphicFrameLocks noGrp="1"/>
          </p:cNvGraphicFramePr>
          <p:nvPr>
            <p:extLst/>
          </p:nvPr>
        </p:nvGraphicFramePr>
        <p:xfrm>
          <a:off x="8488418" y="1574110"/>
          <a:ext cx="1257300" cy="167623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SalesAmount</a:t>
                      </a:r>
                      <a:endParaRPr lang="en-US" sz="800" dirty="0"/>
                    </a:p>
                  </a:txBody>
                  <a:tcPr marL="91416" marR="91416" marT="45708" marB="45708">
                    <a:solidFill>
                      <a:schemeClr val="accent3">
                        <a:lumMod val="75000"/>
                      </a:schemeClr>
                    </a:solidFill>
                  </a:tcPr>
                </a:tc>
              </a:tr>
              <a:tr h="243777">
                <a:tc>
                  <a:txBody>
                    <a:bodyPr/>
                    <a:lstStyle/>
                    <a:p>
                      <a:r>
                        <a:rPr lang="en-US" sz="1000" dirty="0" smtClean="0"/>
                        <a:t>30.00</a:t>
                      </a:r>
                      <a:endParaRPr lang="en-US" sz="1000" dirty="0"/>
                    </a:p>
                  </a:txBody>
                  <a:tcPr marL="91416" marR="91416" marT="45708" marB="45708"/>
                </a:tc>
              </a:tr>
              <a:tr h="243777">
                <a:tc>
                  <a:txBody>
                    <a:bodyPr/>
                    <a:lstStyle/>
                    <a:p>
                      <a:r>
                        <a:rPr lang="en-US" sz="1000" dirty="0" smtClean="0"/>
                        <a:t>17.00</a:t>
                      </a:r>
                      <a:endParaRPr lang="en-US" sz="1000" dirty="0"/>
                    </a:p>
                  </a:txBody>
                  <a:tcPr marL="91416" marR="91416" marT="45708" marB="45708"/>
                </a:tc>
              </a:tr>
              <a:tr h="243777">
                <a:tc>
                  <a:txBody>
                    <a:bodyPr/>
                    <a:lstStyle/>
                    <a:p>
                      <a:r>
                        <a:rPr lang="en-US" sz="1000" dirty="0" smtClean="0"/>
                        <a:t>20.00</a:t>
                      </a:r>
                      <a:endParaRPr lang="en-US" sz="1000" dirty="0"/>
                    </a:p>
                  </a:txBody>
                  <a:tcPr marL="91416" marR="91416" marT="45708" marB="45708"/>
                </a:tc>
              </a:tr>
              <a:tr h="243777">
                <a:tc>
                  <a:txBody>
                    <a:bodyPr/>
                    <a:lstStyle/>
                    <a:p>
                      <a:r>
                        <a:rPr lang="en-US" sz="1000" dirty="0" smtClean="0"/>
                        <a:t>17.00</a:t>
                      </a:r>
                      <a:endParaRPr lang="en-US" sz="1000" dirty="0"/>
                    </a:p>
                  </a:txBody>
                  <a:tcPr marL="91416" marR="91416" marT="45708" marB="45708"/>
                </a:tc>
              </a:tr>
              <a:tr h="243777">
                <a:tc>
                  <a:txBody>
                    <a:bodyPr/>
                    <a:lstStyle/>
                    <a:p>
                      <a:r>
                        <a:rPr lang="en-US" sz="1000" dirty="0" smtClean="0"/>
                        <a:t>20.00</a:t>
                      </a:r>
                      <a:endParaRPr lang="en-US" sz="1000" dirty="0"/>
                    </a:p>
                  </a:txBody>
                  <a:tcPr marL="91416" marR="91416" marT="45708" marB="45708"/>
                </a:tc>
              </a:tr>
              <a:tr h="243777">
                <a:tc>
                  <a:txBody>
                    <a:bodyPr/>
                    <a:lstStyle/>
                    <a:p>
                      <a:r>
                        <a:rPr lang="en-US" sz="1000" dirty="0" smtClean="0"/>
                        <a:t>25.00</a:t>
                      </a:r>
                      <a:endParaRPr lang="en-US" sz="1000" dirty="0"/>
                    </a:p>
                  </a:txBody>
                  <a:tcPr marL="91416" marR="91416" marT="45708" marB="45708"/>
                </a:tc>
              </a:tr>
            </a:tbl>
          </a:graphicData>
        </a:graphic>
      </p:graphicFrame>
      <p:sp>
        <p:nvSpPr>
          <p:cNvPr id="8" name="TextBox 7"/>
          <p:cNvSpPr txBox="1"/>
          <p:nvPr/>
        </p:nvSpPr>
        <p:spPr>
          <a:xfrm>
            <a:off x="912964" y="5473672"/>
            <a:ext cx="7844920" cy="430775"/>
          </a:xfrm>
          <a:prstGeom prst="rect">
            <a:avLst/>
          </a:prstGeom>
          <a:noFill/>
        </p:spPr>
        <p:txBody>
          <a:bodyPr wrap="square" lIns="0" tIns="0" rIns="0" bIns="0" rtlCol="0">
            <a:spAutoFit/>
          </a:bodyPr>
          <a:lstStyle/>
          <a:p>
            <a:pPr defTabSz="914126"/>
            <a:r>
              <a:rPr lang="en-US" sz="2799" dirty="0">
                <a:gradFill>
                  <a:gsLst>
                    <a:gs pos="0">
                      <a:srgbClr val="FFFFFF"/>
                    </a:gs>
                    <a:gs pos="86000">
                      <a:srgbClr val="FFFFFF"/>
                    </a:gs>
                  </a:gsLst>
                  <a:lin ang="5400000" scaled="0"/>
                </a:gradFill>
              </a:rPr>
              <a:t>Some segments will compress more than others</a:t>
            </a:r>
          </a:p>
        </p:txBody>
      </p:sp>
      <p:graphicFrame>
        <p:nvGraphicFramePr>
          <p:cNvPr id="10" name="Table 9"/>
          <p:cNvGraphicFramePr>
            <a:graphicFrameLocks noGrp="1"/>
          </p:cNvGraphicFramePr>
          <p:nvPr>
            <p:extLst/>
          </p:nvPr>
        </p:nvGraphicFramePr>
        <p:xfrm>
          <a:off x="1573268" y="3021534"/>
          <a:ext cx="1257300" cy="1406517"/>
        </p:xfrm>
        <a:graphic>
          <a:graphicData uri="http://schemas.openxmlformats.org/drawingml/2006/table">
            <a:tbl>
              <a:tblPr firstRow="1" bandRow="1">
                <a:tableStyleId>{7DF18680-E054-41AD-8BC1-D1AEF772440D}</a:tableStyleId>
              </a:tblPr>
              <a:tblGrid>
                <a:gridCol w="1257300"/>
              </a:tblGrid>
              <a:tr h="217941">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t>OrderDateKey</a:t>
                      </a:r>
                      <a:endParaRPr lang="en-US" sz="800" dirty="0" smtClean="0"/>
                    </a:p>
                  </a:txBody>
                  <a:tcPr marL="68580" marR="68580" marT="45708" marB="45708">
                    <a:solidFill>
                      <a:schemeClr val="accent3">
                        <a:lumMod val="75000"/>
                      </a:schemeClr>
                    </a:solidFill>
                  </a:tcPr>
                </a:tc>
              </a:tr>
              <a:tr h="198068">
                <a:tc>
                  <a:txBody>
                    <a:bodyPr/>
                    <a:lstStyle/>
                    <a:p>
                      <a:r>
                        <a:rPr lang="en-US" sz="700" dirty="0" smtClean="0"/>
                        <a:t>20101108</a:t>
                      </a:r>
                      <a:endParaRPr lang="en-US" sz="700" dirty="0"/>
                    </a:p>
                  </a:txBody>
                  <a:tcPr marL="91416" marR="91416" marT="45708" marB="45708"/>
                </a:tc>
              </a:tr>
              <a:tr h="198068">
                <a:tc>
                  <a:txBody>
                    <a:bodyPr/>
                    <a:lstStyle/>
                    <a:p>
                      <a:r>
                        <a:rPr lang="en-US" sz="700" dirty="0" smtClean="0"/>
                        <a:t>20101108</a:t>
                      </a:r>
                      <a:endParaRPr lang="en-US" sz="700" dirty="0"/>
                    </a:p>
                  </a:txBody>
                  <a:tcPr marL="91416" marR="91416" marT="45708" marB="45708"/>
                </a:tc>
              </a:tr>
              <a:tr h="198068">
                <a:tc>
                  <a:txBody>
                    <a:bodyPr/>
                    <a:lstStyle/>
                    <a:p>
                      <a:r>
                        <a:rPr lang="en-US" sz="700" dirty="0" smtClean="0"/>
                        <a:t>20101108</a:t>
                      </a:r>
                      <a:endParaRPr lang="en-US" sz="700" dirty="0"/>
                    </a:p>
                  </a:txBody>
                  <a:tcPr marL="91416" marR="91416" marT="45708" marB="45708"/>
                </a:tc>
              </a:tr>
              <a:tr h="198068">
                <a:tc>
                  <a:txBody>
                    <a:bodyPr/>
                    <a:lstStyle/>
                    <a:p>
                      <a:r>
                        <a:rPr lang="en-US" sz="700" dirty="0" smtClean="0"/>
                        <a:t>20101109</a:t>
                      </a:r>
                      <a:endParaRPr lang="en-US" sz="700" dirty="0"/>
                    </a:p>
                  </a:txBody>
                  <a:tcPr marL="91416" marR="91416" marT="45708" marB="45708"/>
                </a:tc>
              </a:tr>
              <a:tr h="198068">
                <a:tc>
                  <a:txBody>
                    <a:bodyPr/>
                    <a:lstStyle/>
                    <a:p>
                      <a:r>
                        <a:rPr lang="en-US" sz="700" dirty="0" smtClean="0"/>
                        <a:t>20101109</a:t>
                      </a:r>
                      <a:endParaRPr lang="en-US" sz="700" dirty="0"/>
                    </a:p>
                  </a:txBody>
                  <a:tcPr marL="91416" marR="91416" marT="45708" marB="45708"/>
                </a:tc>
              </a:tr>
              <a:tr h="19806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700" dirty="0" smtClean="0"/>
                        <a:t>20101109</a:t>
                      </a:r>
                    </a:p>
                  </a:txBody>
                  <a:tcPr marL="91416" marR="91416" marT="45708" marB="45708"/>
                </a:tc>
              </a:tr>
            </a:tbl>
          </a:graphicData>
        </a:graphic>
      </p:graphicFrame>
      <p:graphicFrame>
        <p:nvGraphicFramePr>
          <p:cNvPr id="11" name="Table 10"/>
          <p:cNvGraphicFramePr>
            <a:graphicFrameLocks noGrp="1"/>
          </p:cNvGraphicFramePr>
          <p:nvPr>
            <p:extLst/>
          </p:nvPr>
        </p:nvGraphicFramePr>
        <p:xfrm>
          <a:off x="3002018" y="3204366"/>
          <a:ext cx="1257300" cy="149335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ProductKey</a:t>
                      </a:r>
                      <a:endParaRPr lang="en-US" sz="800" dirty="0"/>
                    </a:p>
                  </a:txBody>
                  <a:tcPr marL="91416" marR="91416" marT="45708" marB="45708">
                    <a:solidFill>
                      <a:schemeClr val="accent3">
                        <a:lumMod val="75000"/>
                      </a:schemeClr>
                    </a:solidFill>
                  </a:tcPr>
                </a:tc>
              </a:tr>
              <a:tr h="213304">
                <a:tc>
                  <a:txBody>
                    <a:bodyPr/>
                    <a:lstStyle/>
                    <a:p>
                      <a:r>
                        <a:rPr lang="en-US" sz="800" dirty="0" smtClean="0"/>
                        <a:t>102</a:t>
                      </a:r>
                      <a:endParaRPr lang="en-US" sz="800" dirty="0"/>
                    </a:p>
                  </a:txBody>
                  <a:tcPr marL="91416" marR="91416" marT="45708" marB="45708"/>
                </a:tc>
              </a:tr>
              <a:tr h="2133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106</a:t>
                      </a:r>
                    </a:p>
                  </a:txBody>
                  <a:tcPr marL="91416" marR="91416" marT="45708" marB="45708"/>
                </a:tc>
              </a:tr>
              <a:tr h="2133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109</a:t>
                      </a:r>
                    </a:p>
                  </a:txBody>
                  <a:tcPr marL="91416" marR="91416" marT="45708" marB="45708"/>
                </a:tc>
              </a:tr>
              <a:tr h="213304">
                <a:tc>
                  <a:txBody>
                    <a:bodyPr/>
                    <a:lstStyle/>
                    <a:p>
                      <a:r>
                        <a:rPr lang="en-US" sz="800" dirty="0" smtClean="0"/>
                        <a:t>106</a:t>
                      </a:r>
                      <a:endParaRPr lang="en-US" sz="800" dirty="0"/>
                    </a:p>
                  </a:txBody>
                  <a:tcPr marL="91416" marR="91416" marT="45708" marB="45708"/>
                </a:tc>
              </a:tr>
              <a:tr h="213304">
                <a:tc>
                  <a:txBody>
                    <a:bodyPr/>
                    <a:lstStyle/>
                    <a:p>
                      <a:r>
                        <a:rPr lang="en-US" sz="800" dirty="0" smtClean="0"/>
                        <a:t>106</a:t>
                      </a:r>
                      <a:endParaRPr lang="en-US" sz="800" dirty="0"/>
                    </a:p>
                  </a:txBody>
                  <a:tcPr marL="91416" marR="91416" marT="45708" marB="45708"/>
                </a:tc>
              </a:tr>
              <a:tr h="213304">
                <a:tc>
                  <a:txBody>
                    <a:bodyPr/>
                    <a:lstStyle/>
                    <a:p>
                      <a:r>
                        <a:rPr lang="en-US" sz="800" dirty="0" smtClean="0"/>
                        <a:t>103</a:t>
                      </a:r>
                      <a:endParaRPr lang="en-US" sz="800" dirty="0"/>
                    </a:p>
                  </a:txBody>
                  <a:tcPr marL="91416" marR="91416" marT="45708" marB="45708"/>
                </a:tc>
              </a:tr>
            </a:tbl>
          </a:graphicData>
        </a:graphic>
      </p:graphicFrame>
      <p:graphicFrame>
        <p:nvGraphicFramePr>
          <p:cNvPr id="12" name="Table 11"/>
          <p:cNvGraphicFramePr>
            <a:graphicFrameLocks noGrp="1"/>
          </p:cNvGraphicFramePr>
          <p:nvPr>
            <p:extLst/>
          </p:nvPr>
        </p:nvGraphicFramePr>
        <p:xfrm>
          <a:off x="4373618" y="3265310"/>
          <a:ext cx="1257300" cy="158479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StoreKey</a:t>
                      </a:r>
                      <a:endParaRPr lang="en-US" sz="800" dirty="0"/>
                    </a:p>
                  </a:txBody>
                  <a:tcPr marL="91416" marR="91416" marT="45708" marB="45708">
                    <a:solidFill>
                      <a:schemeClr val="accent3">
                        <a:lumMod val="75000"/>
                      </a:schemeClr>
                    </a:solidFill>
                  </a:tcPr>
                </a:tc>
              </a:tr>
              <a:tr h="228540">
                <a:tc>
                  <a:txBody>
                    <a:bodyPr/>
                    <a:lstStyle/>
                    <a:p>
                      <a:r>
                        <a:rPr lang="en-US" sz="900" dirty="0" smtClean="0"/>
                        <a:t>02</a:t>
                      </a:r>
                      <a:endParaRPr lang="en-US" sz="900" dirty="0"/>
                    </a:p>
                  </a:txBody>
                  <a:tcPr marL="91416" marR="91416" marT="45708" marB="45708"/>
                </a:tc>
              </a:tr>
              <a:tr h="228540">
                <a:tc>
                  <a:txBody>
                    <a:bodyPr/>
                    <a:lstStyle/>
                    <a:p>
                      <a:r>
                        <a:rPr lang="en-US" sz="900" dirty="0" smtClean="0"/>
                        <a:t>03</a:t>
                      </a:r>
                      <a:endParaRPr lang="en-US" sz="900" dirty="0"/>
                    </a:p>
                  </a:txBody>
                  <a:tcPr marL="91416" marR="91416" marT="45708" marB="45708"/>
                </a:tc>
              </a:tr>
              <a:tr h="228540">
                <a:tc>
                  <a:txBody>
                    <a:bodyPr/>
                    <a:lstStyle/>
                    <a:p>
                      <a:r>
                        <a:rPr lang="en-US" sz="900" dirty="0" smtClean="0"/>
                        <a:t>01</a:t>
                      </a:r>
                      <a:endParaRPr lang="en-US" sz="900" dirty="0"/>
                    </a:p>
                  </a:txBody>
                  <a:tcPr marL="91416" marR="91416" marT="45708" marB="45708"/>
                </a:tc>
              </a:tr>
              <a:tr h="228540">
                <a:tc>
                  <a:txBody>
                    <a:bodyPr/>
                    <a:lstStyle/>
                    <a:p>
                      <a:r>
                        <a:rPr lang="en-US" sz="900" dirty="0" smtClean="0"/>
                        <a:t>04</a:t>
                      </a:r>
                      <a:endParaRPr lang="en-US" sz="900" dirty="0"/>
                    </a:p>
                  </a:txBody>
                  <a:tcPr marL="91416" marR="91416" marT="45708" marB="45708"/>
                </a:tc>
              </a:tr>
              <a:tr h="228540">
                <a:tc>
                  <a:txBody>
                    <a:bodyPr/>
                    <a:lstStyle/>
                    <a:p>
                      <a:r>
                        <a:rPr lang="en-US" sz="900" dirty="0" smtClean="0"/>
                        <a:t>04</a:t>
                      </a:r>
                      <a:endParaRPr lang="en-US" sz="900" dirty="0"/>
                    </a:p>
                  </a:txBody>
                  <a:tcPr marL="91416" marR="91416" marT="45708" marB="45708"/>
                </a:tc>
              </a:tr>
              <a:tr h="228540">
                <a:tc>
                  <a:txBody>
                    <a:bodyPr/>
                    <a:lstStyle/>
                    <a:p>
                      <a:r>
                        <a:rPr lang="en-US" sz="900" dirty="0" smtClean="0"/>
                        <a:t>01</a:t>
                      </a:r>
                      <a:endParaRPr lang="en-US" sz="900" dirty="0"/>
                    </a:p>
                  </a:txBody>
                  <a:tcPr marL="91416" marR="91416" marT="45708" marB="45708"/>
                </a:tc>
              </a:tr>
            </a:tbl>
          </a:graphicData>
        </a:graphic>
      </p:graphicFrame>
      <p:graphicFrame>
        <p:nvGraphicFramePr>
          <p:cNvPr id="13" name="Table 12"/>
          <p:cNvGraphicFramePr>
            <a:graphicFrameLocks noGrp="1"/>
          </p:cNvGraphicFramePr>
          <p:nvPr>
            <p:extLst/>
          </p:nvPr>
        </p:nvGraphicFramePr>
        <p:xfrm>
          <a:off x="5745218" y="3097713"/>
          <a:ext cx="1257300" cy="140191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RegionKey</a:t>
                      </a:r>
                      <a:endParaRPr lang="en-US" sz="800" dirty="0"/>
                    </a:p>
                  </a:txBody>
                  <a:tcPr marL="91416" marR="91416" marT="45708" marB="45708">
                    <a:solidFill>
                      <a:schemeClr val="accent3">
                        <a:lumMod val="75000"/>
                      </a:schemeClr>
                    </a:solidFill>
                  </a:tcPr>
                </a:tc>
              </a:tr>
              <a:tr h="198068">
                <a:tc>
                  <a:txBody>
                    <a:bodyPr/>
                    <a:lstStyle/>
                    <a:p>
                      <a:r>
                        <a:rPr lang="en-US" sz="700" dirty="0" smtClean="0"/>
                        <a:t>1</a:t>
                      </a:r>
                      <a:endParaRPr lang="en-US" sz="700" dirty="0"/>
                    </a:p>
                  </a:txBody>
                  <a:tcPr marL="91416" marR="91416" marT="45708" marB="45708"/>
                </a:tc>
              </a:tr>
              <a:tr h="198068">
                <a:tc>
                  <a:txBody>
                    <a:bodyPr/>
                    <a:lstStyle/>
                    <a:p>
                      <a:r>
                        <a:rPr lang="en-US" sz="700" dirty="0" smtClean="0"/>
                        <a:t>2</a:t>
                      </a:r>
                      <a:endParaRPr lang="en-US" sz="700" dirty="0"/>
                    </a:p>
                  </a:txBody>
                  <a:tcPr marL="91416" marR="91416" marT="45708" marB="45708"/>
                </a:tc>
              </a:tr>
              <a:tr h="198068">
                <a:tc>
                  <a:txBody>
                    <a:bodyPr/>
                    <a:lstStyle/>
                    <a:p>
                      <a:r>
                        <a:rPr lang="en-US" sz="700" dirty="0" smtClean="0"/>
                        <a:t>1</a:t>
                      </a:r>
                      <a:endParaRPr lang="en-US" sz="700" dirty="0"/>
                    </a:p>
                  </a:txBody>
                  <a:tcPr marL="91416" marR="91416" marT="45708" marB="45708"/>
                </a:tc>
              </a:tr>
              <a:tr h="198068">
                <a:tc>
                  <a:txBody>
                    <a:bodyPr/>
                    <a:lstStyle/>
                    <a:p>
                      <a:r>
                        <a:rPr lang="en-US" sz="700" dirty="0" smtClean="0"/>
                        <a:t>2</a:t>
                      </a:r>
                      <a:endParaRPr lang="en-US" sz="700" dirty="0"/>
                    </a:p>
                  </a:txBody>
                  <a:tcPr marL="91416" marR="91416" marT="45708" marB="45708"/>
                </a:tc>
              </a:tr>
              <a:tr h="198068">
                <a:tc>
                  <a:txBody>
                    <a:bodyPr/>
                    <a:lstStyle/>
                    <a:p>
                      <a:r>
                        <a:rPr lang="en-US" sz="700" dirty="0" smtClean="0"/>
                        <a:t>2</a:t>
                      </a:r>
                      <a:endParaRPr lang="en-US" sz="700" dirty="0"/>
                    </a:p>
                  </a:txBody>
                  <a:tcPr marL="91416" marR="91416" marT="45708" marB="45708"/>
                </a:tc>
              </a:tr>
              <a:tr h="198068">
                <a:tc>
                  <a:txBody>
                    <a:bodyPr/>
                    <a:lstStyle/>
                    <a:p>
                      <a:r>
                        <a:rPr lang="en-US" sz="700" dirty="0" smtClean="0"/>
                        <a:t>1</a:t>
                      </a:r>
                      <a:endParaRPr lang="en-US" sz="700" dirty="0"/>
                    </a:p>
                  </a:txBody>
                  <a:tcPr marL="91416" marR="91416" marT="45708" marB="45708"/>
                </a:tc>
              </a:tr>
            </a:tbl>
          </a:graphicData>
        </a:graphic>
      </p:graphicFrame>
      <p:graphicFrame>
        <p:nvGraphicFramePr>
          <p:cNvPr id="14" name="Table 13"/>
          <p:cNvGraphicFramePr>
            <a:graphicFrameLocks noGrp="1"/>
          </p:cNvGraphicFramePr>
          <p:nvPr>
            <p:extLst/>
          </p:nvPr>
        </p:nvGraphicFramePr>
        <p:xfrm>
          <a:off x="7116818" y="3173893"/>
          <a:ext cx="1257300" cy="149335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smtClean="0"/>
                        <a:t>Quantity</a:t>
                      </a:r>
                      <a:endParaRPr lang="en-US" sz="800" dirty="0"/>
                    </a:p>
                  </a:txBody>
                  <a:tcPr marL="91416" marR="91416" marT="45708" marB="45708">
                    <a:solidFill>
                      <a:schemeClr val="accent3">
                        <a:lumMod val="75000"/>
                      </a:schemeClr>
                    </a:solidFill>
                  </a:tcPr>
                </a:tc>
              </a:tr>
              <a:tr h="213304">
                <a:tc>
                  <a:txBody>
                    <a:bodyPr/>
                    <a:lstStyle/>
                    <a:p>
                      <a:r>
                        <a:rPr lang="en-US" sz="800" dirty="0" smtClean="0"/>
                        <a:t>1</a:t>
                      </a:r>
                      <a:endParaRPr lang="en-US" sz="800" dirty="0"/>
                    </a:p>
                  </a:txBody>
                  <a:tcPr marL="91416" marR="91416" marT="45708" marB="45708"/>
                </a:tc>
              </a:tr>
              <a:tr h="213304">
                <a:tc>
                  <a:txBody>
                    <a:bodyPr/>
                    <a:lstStyle/>
                    <a:p>
                      <a:r>
                        <a:rPr lang="en-US" sz="800" dirty="0" smtClean="0"/>
                        <a:t>5</a:t>
                      </a:r>
                      <a:endParaRPr lang="en-US" sz="800" dirty="0"/>
                    </a:p>
                  </a:txBody>
                  <a:tcPr marL="91416" marR="91416" marT="45708" marB="45708"/>
                </a:tc>
              </a:tr>
              <a:tr h="213304">
                <a:tc>
                  <a:txBody>
                    <a:bodyPr/>
                    <a:lstStyle/>
                    <a:p>
                      <a:r>
                        <a:rPr lang="en-US" sz="800" dirty="0" smtClean="0"/>
                        <a:t>1</a:t>
                      </a:r>
                      <a:endParaRPr lang="en-US" sz="800" dirty="0"/>
                    </a:p>
                  </a:txBody>
                  <a:tcPr marL="91416" marR="91416" marT="45708" marB="45708"/>
                </a:tc>
              </a:tr>
              <a:tr h="213304">
                <a:tc>
                  <a:txBody>
                    <a:bodyPr/>
                    <a:lstStyle/>
                    <a:p>
                      <a:r>
                        <a:rPr lang="en-US" sz="800" dirty="0" smtClean="0"/>
                        <a:t>4</a:t>
                      </a:r>
                      <a:endParaRPr lang="en-US" sz="800" dirty="0"/>
                    </a:p>
                  </a:txBody>
                  <a:tcPr marL="91416" marR="91416" marT="45708" marB="45708"/>
                </a:tc>
              </a:tr>
              <a:tr h="213304">
                <a:tc>
                  <a:txBody>
                    <a:bodyPr/>
                    <a:lstStyle/>
                    <a:p>
                      <a:r>
                        <a:rPr lang="en-US" sz="800" dirty="0" smtClean="0"/>
                        <a:t>5</a:t>
                      </a:r>
                      <a:endParaRPr lang="en-US" sz="800" dirty="0"/>
                    </a:p>
                  </a:txBody>
                  <a:tcPr marL="91416" marR="91416" marT="45708" marB="45708"/>
                </a:tc>
              </a:tr>
              <a:tr h="213304">
                <a:tc>
                  <a:txBody>
                    <a:bodyPr/>
                    <a:lstStyle/>
                    <a:p>
                      <a:r>
                        <a:rPr lang="en-US" sz="800" dirty="0" smtClean="0"/>
                        <a:t>1</a:t>
                      </a:r>
                      <a:endParaRPr lang="en-US" sz="800" dirty="0"/>
                    </a:p>
                  </a:txBody>
                  <a:tcPr marL="91416" marR="91416" marT="45708" marB="45708"/>
                </a:tc>
              </a:tr>
            </a:tbl>
          </a:graphicData>
        </a:graphic>
      </p:graphicFrame>
      <p:graphicFrame>
        <p:nvGraphicFramePr>
          <p:cNvPr id="15" name="Table 14"/>
          <p:cNvGraphicFramePr>
            <a:graphicFrameLocks noGrp="1"/>
          </p:cNvGraphicFramePr>
          <p:nvPr>
            <p:extLst/>
          </p:nvPr>
        </p:nvGraphicFramePr>
        <p:xfrm>
          <a:off x="8488418" y="3402434"/>
          <a:ext cx="1257300" cy="167623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SalesAmount</a:t>
                      </a:r>
                      <a:endParaRPr lang="en-US" sz="800" dirty="0"/>
                    </a:p>
                  </a:txBody>
                  <a:tcPr marL="91416" marR="91416" marT="45708" marB="45708">
                    <a:solidFill>
                      <a:schemeClr val="accent3">
                        <a:lumMod val="75000"/>
                      </a:schemeClr>
                    </a:solidFill>
                  </a:tcPr>
                </a:tc>
              </a:tr>
              <a:tr h="243777">
                <a:tc>
                  <a:txBody>
                    <a:bodyPr/>
                    <a:lstStyle/>
                    <a:p>
                      <a:r>
                        <a:rPr lang="en-US" sz="1000" dirty="0" smtClean="0"/>
                        <a:t>14.00</a:t>
                      </a:r>
                      <a:endParaRPr lang="en-US" sz="1000" dirty="0"/>
                    </a:p>
                  </a:txBody>
                  <a:tcPr marL="91416" marR="91416" marT="45708" marB="45708"/>
                </a:tc>
              </a:tr>
              <a:tr h="243777">
                <a:tc>
                  <a:txBody>
                    <a:bodyPr/>
                    <a:lstStyle/>
                    <a:p>
                      <a:r>
                        <a:rPr lang="en-US" sz="1000" dirty="0" smtClean="0"/>
                        <a:t>25.00</a:t>
                      </a:r>
                      <a:endParaRPr lang="en-US" sz="1000" dirty="0"/>
                    </a:p>
                  </a:txBody>
                  <a:tcPr marL="91416" marR="91416" marT="45708" marB="45708"/>
                </a:tc>
              </a:tr>
              <a:tr h="243777">
                <a:tc>
                  <a:txBody>
                    <a:bodyPr/>
                    <a:lstStyle/>
                    <a:p>
                      <a:r>
                        <a:rPr lang="en-US" sz="1000" dirty="0" smtClean="0"/>
                        <a:t>10.00</a:t>
                      </a:r>
                      <a:endParaRPr lang="en-US" sz="1000" dirty="0"/>
                    </a:p>
                  </a:txBody>
                  <a:tcPr marL="91416" marR="91416" marT="45708" marB="45708"/>
                </a:tc>
              </a:tr>
              <a:tr h="243777">
                <a:tc>
                  <a:txBody>
                    <a:bodyPr/>
                    <a:lstStyle/>
                    <a:p>
                      <a:r>
                        <a:rPr lang="en-US" sz="1000" dirty="0" smtClean="0"/>
                        <a:t>20.00</a:t>
                      </a:r>
                      <a:endParaRPr lang="en-US" sz="1000" dirty="0"/>
                    </a:p>
                  </a:txBody>
                  <a:tcPr marL="91416" marR="91416" marT="45708" marB="45708"/>
                </a:tc>
              </a:tr>
              <a:tr h="243777">
                <a:tc>
                  <a:txBody>
                    <a:bodyPr/>
                    <a:lstStyle/>
                    <a:p>
                      <a:r>
                        <a:rPr lang="en-US" sz="1000" dirty="0" smtClean="0"/>
                        <a:t>25.00</a:t>
                      </a:r>
                      <a:endParaRPr lang="en-US" sz="1000" dirty="0"/>
                    </a:p>
                  </a:txBody>
                  <a:tcPr marL="91416" marR="91416" marT="45708" marB="45708"/>
                </a:tc>
              </a:tr>
              <a:tr h="243777">
                <a:tc>
                  <a:txBody>
                    <a:bodyPr/>
                    <a:lstStyle/>
                    <a:p>
                      <a:r>
                        <a:rPr lang="en-US" sz="1000" dirty="0" smtClean="0"/>
                        <a:t>17.00</a:t>
                      </a:r>
                      <a:endParaRPr lang="en-US" sz="1000" dirty="0"/>
                    </a:p>
                  </a:txBody>
                  <a:tcPr marL="91416" marR="91416" marT="45708" marB="45708"/>
                </a:tc>
              </a:tr>
            </a:tbl>
          </a:graphicData>
        </a:graphic>
      </p:graphicFrame>
      <p:sp>
        <p:nvSpPr>
          <p:cNvPr id="16" name="TextBox 15"/>
          <p:cNvSpPr txBox="1"/>
          <p:nvPr/>
        </p:nvSpPr>
        <p:spPr>
          <a:xfrm>
            <a:off x="2492123" y="5933319"/>
            <a:ext cx="4972050" cy="307697"/>
          </a:xfrm>
          <a:prstGeom prst="rect">
            <a:avLst/>
          </a:prstGeom>
          <a:noFill/>
        </p:spPr>
        <p:txBody>
          <a:bodyPr wrap="square" lIns="0" tIns="0" rIns="0" bIns="0" rtlCol="0">
            <a:spAutoFit/>
          </a:bodyPr>
          <a:lstStyle/>
          <a:p>
            <a:pPr defTabSz="914126"/>
            <a:r>
              <a:rPr lang="en-US" sz="1999" dirty="0">
                <a:gradFill>
                  <a:gsLst>
                    <a:gs pos="0">
                      <a:srgbClr val="FFFFFF"/>
                    </a:gs>
                    <a:gs pos="86000">
                      <a:srgbClr val="FFFFFF"/>
                    </a:gs>
                  </a:gsLst>
                  <a:lin ang="5400000" scaled="0"/>
                </a:gradFill>
              </a:rPr>
              <a:t>*Encoding and reordering not shown</a:t>
            </a:r>
          </a:p>
        </p:txBody>
      </p:sp>
      <p:sp>
        <p:nvSpPr>
          <p:cNvPr id="17" name="Title 6"/>
          <p:cNvSpPr txBox="1">
            <a:spLocks/>
          </p:cNvSpPr>
          <p:nvPr/>
        </p:nvSpPr>
        <p:spPr>
          <a:xfrm>
            <a:off x="839569" y="180"/>
            <a:ext cx="10512862" cy="1325218"/>
          </a:xfrm>
          <a:prstGeom prst="rect">
            <a:avLst/>
          </a:prstGeom>
        </p:spPr>
        <p:txBody>
          <a:bodyPr vert="horz" lIns="91416" tIns="45708" rIns="91416" bIns="45708" rtlCol="0" anchor="t">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3999" dirty="0">
                <a:solidFill>
                  <a:srgbClr val="FFFFFF"/>
                </a:solidFill>
              </a:rPr>
              <a:t>3. Compress Each Segment</a:t>
            </a:r>
          </a:p>
        </p:txBody>
      </p:sp>
    </p:spTree>
    <p:extLst>
      <p:ext uri="{BB962C8B-B14F-4D97-AF65-F5344CB8AC3E}">
        <p14:creationId xmlns:p14="http://schemas.microsoft.com/office/powerpoint/2010/main" val="239424404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1573268" y="2687664"/>
          <a:ext cx="1257300" cy="1310472"/>
        </p:xfrm>
        <a:graphic>
          <a:graphicData uri="http://schemas.openxmlformats.org/drawingml/2006/table">
            <a:tbl>
              <a:tblPr firstRow="1" bandRow="1">
                <a:tableStyleId>{7DF18680-E054-41AD-8BC1-D1AEF772440D}</a:tableStyleId>
              </a:tblPr>
              <a:tblGrid>
                <a:gridCol w="1257300"/>
              </a:tblGrid>
              <a:tr h="21330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t>OrderDateKey</a:t>
                      </a:r>
                      <a:endParaRPr lang="en-US" sz="800" dirty="0" smtClean="0"/>
                    </a:p>
                  </a:txBody>
                  <a:tcPr marL="68580" marR="68580" marT="45708" marB="45708">
                    <a:solidFill>
                      <a:schemeClr val="accent3">
                        <a:lumMod val="75000"/>
                      </a:schemeClr>
                    </a:solidFill>
                  </a:tcPr>
                </a:tc>
              </a:tr>
              <a:tr h="182832">
                <a:tc>
                  <a:txBody>
                    <a:bodyPr/>
                    <a:lstStyle/>
                    <a:p>
                      <a:r>
                        <a:rPr lang="en-US" sz="600" dirty="0" smtClean="0"/>
                        <a:t>20101107</a:t>
                      </a:r>
                      <a:endParaRPr lang="en-US" sz="600" dirty="0"/>
                    </a:p>
                  </a:txBody>
                  <a:tcPr marL="91416" marR="91416" marT="45708" marB="45708"/>
                </a:tc>
              </a:tr>
              <a:tr h="182832">
                <a:tc>
                  <a:txBody>
                    <a:bodyPr/>
                    <a:lstStyle/>
                    <a:p>
                      <a:r>
                        <a:rPr lang="en-US" sz="600" dirty="0" smtClean="0"/>
                        <a:t>20101107</a:t>
                      </a:r>
                      <a:endParaRPr lang="en-US" sz="600" dirty="0"/>
                    </a:p>
                  </a:txBody>
                  <a:tcPr marL="91416" marR="91416" marT="45708" marB="45708"/>
                </a:tc>
              </a:tr>
              <a:tr h="182832">
                <a:tc>
                  <a:txBody>
                    <a:bodyPr/>
                    <a:lstStyle/>
                    <a:p>
                      <a:r>
                        <a:rPr lang="en-US" sz="600" dirty="0" smtClean="0"/>
                        <a:t>20101107</a:t>
                      </a:r>
                      <a:endParaRPr lang="en-US" sz="600" dirty="0"/>
                    </a:p>
                  </a:txBody>
                  <a:tcPr marL="91416" marR="91416" marT="45708" marB="45708"/>
                </a:tc>
              </a:tr>
              <a:tr h="182832">
                <a:tc>
                  <a:txBody>
                    <a:bodyPr/>
                    <a:lstStyle/>
                    <a:p>
                      <a:r>
                        <a:rPr lang="en-US" sz="600" dirty="0" smtClean="0"/>
                        <a:t>20101107</a:t>
                      </a:r>
                      <a:endParaRPr lang="en-US" sz="600" dirty="0"/>
                    </a:p>
                  </a:txBody>
                  <a:tcPr marL="91416" marR="91416" marT="45708" marB="45708"/>
                </a:tc>
              </a:tr>
              <a:tr h="182832">
                <a:tc>
                  <a:txBody>
                    <a:bodyPr/>
                    <a:lstStyle/>
                    <a:p>
                      <a:r>
                        <a:rPr lang="en-US" sz="600" dirty="0" smtClean="0"/>
                        <a:t>20101107</a:t>
                      </a:r>
                      <a:endParaRPr lang="en-US" sz="600" dirty="0"/>
                    </a:p>
                  </a:txBody>
                  <a:tcPr marL="91416" marR="91416" marT="45708" marB="45708"/>
                </a:tc>
              </a:tr>
              <a:tr h="182832">
                <a:tc>
                  <a:txBody>
                    <a:bodyPr/>
                    <a:lstStyle/>
                    <a:p>
                      <a:r>
                        <a:rPr lang="en-US" sz="600" dirty="0" smtClean="0"/>
                        <a:t>20101108</a:t>
                      </a:r>
                      <a:endParaRPr lang="en-US" sz="600" dirty="0"/>
                    </a:p>
                  </a:txBody>
                  <a:tcPr marL="91416" marR="91416" marT="45708" marB="45708"/>
                </a:tc>
              </a:tr>
            </a:tbl>
          </a:graphicData>
        </a:graphic>
      </p:graphicFrame>
      <p:graphicFrame>
        <p:nvGraphicFramePr>
          <p:cNvPr id="4" name="Table 3"/>
          <p:cNvGraphicFramePr>
            <a:graphicFrameLocks noGrp="1"/>
          </p:cNvGraphicFramePr>
          <p:nvPr>
            <p:extLst/>
          </p:nvPr>
        </p:nvGraphicFramePr>
        <p:xfrm>
          <a:off x="3002018" y="2687664"/>
          <a:ext cx="1257300" cy="149335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ProductKey</a:t>
                      </a:r>
                      <a:endParaRPr lang="en-US" sz="800" dirty="0"/>
                    </a:p>
                  </a:txBody>
                  <a:tcPr marL="91416" marR="91416" marT="45708" marB="45708">
                    <a:solidFill>
                      <a:schemeClr val="accent3">
                        <a:lumMod val="75000"/>
                      </a:schemeClr>
                    </a:solidFill>
                  </a:tcPr>
                </a:tc>
              </a:tr>
              <a:tr h="213304">
                <a:tc>
                  <a:txBody>
                    <a:bodyPr/>
                    <a:lstStyle/>
                    <a:p>
                      <a:r>
                        <a:rPr lang="en-US" sz="800" dirty="0" smtClean="0"/>
                        <a:t>106</a:t>
                      </a:r>
                      <a:endParaRPr lang="en-US" sz="800" dirty="0"/>
                    </a:p>
                  </a:txBody>
                  <a:tcPr marL="91416" marR="91416" marT="45708" marB="45708"/>
                </a:tc>
              </a:tr>
              <a:tr h="213304">
                <a:tc>
                  <a:txBody>
                    <a:bodyPr/>
                    <a:lstStyle/>
                    <a:p>
                      <a:r>
                        <a:rPr lang="en-US" sz="800" dirty="0" smtClean="0"/>
                        <a:t>103</a:t>
                      </a:r>
                      <a:endParaRPr lang="en-US" sz="800" dirty="0"/>
                    </a:p>
                  </a:txBody>
                  <a:tcPr marL="91416" marR="91416" marT="45708" marB="45708"/>
                </a:tc>
              </a:tr>
              <a:tr h="213304">
                <a:tc>
                  <a:txBody>
                    <a:bodyPr/>
                    <a:lstStyle/>
                    <a:p>
                      <a:r>
                        <a:rPr lang="en-US" sz="800" dirty="0" smtClean="0"/>
                        <a:t>109</a:t>
                      </a:r>
                      <a:endParaRPr lang="en-US" sz="800" dirty="0"/>
                    </a:p>
                  </a:txBody>
                  <a:tcPr marL="91416" marR="91416" marT="45708" marB="45708"/>
                </a:tc>
              </a:tr>
              <a:tr h="2133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103</a:t>
                      </a:r>
                    </a:p>
                  </a:txBody>
                  <a:tcPr marL="91416" marR="91416" marT="45708" marB="45708"/>
                </a:tc>
              </a:tr>
              <a:tr h="213304">
                <a:tc>
                  <a:txBody>
                    <a:bodyPr/>
                    <a:lstStyle/>
                    <a:p>
                      <a:r>
                        <a:rPr lang="en-US" sz="800" dirty="0" smtClean="0"/>
                        <a:t>106</a:t>
                      </a:r>
                      <a:endParaRPr lang="en-US" sz="800" dirty="0"/>
                    </a:p>
                  </a:txBody>
                  <a:tcPr marL="91416" marR="91416" marT="45708" marB="45708"/>
                </a:tc>
              </a:tr>
              <a:tr h="213304">
                <a:tc>
                  <a:txBody>
                    <a:bodyPr/>
                    <a:lstStyle/>
                    <a:p>
                      <a:r>
                        <a:rPr lang="en-US" sz="800" dirty="0" smtClean="0"/>
                        <a:t>106</a:t>
                      </a:r>
                      <a:endParaRPr lang="en-US" sz="800" dirty="0"/>
                    </a:p>
                  </a:txBody>
                  <a:tcPr marL="91416" marR="91416" marT="45708" marB="45708"/>
                </a:tc>
              </a:tr>
            </a:tbl>
          </a:graphicData>
        </a:graphic>
      </p:graphicFrame>
      <p:graphicFrame>
        <p:nvGraphicFramePr>
          <p:cNvPr id="5" name="Table 4"/>
          <p:cNvGraphicFramePr>
            <a:graphicFrameLocks noGrp="1"/>
          </p:cNvGraphicFramePr>
          <p:nvPr>
            <p:extLst/>
          </p:nvPr>
        </p:nvGraphicFramePr>
        <p:xfrm>
          <a:off x="4373618" y="2687664"/>
          <a:ext cx="1257300" cy="158479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StoreKey</a:t>
                      </a:r>
                      <a:endParaRPr lang="en-US" sz="800" dirty="0"/>
                    </a:p>
                  </a:txBody>
                  <a:tcPr marL="91416" marR="91416" marT="45708" marB="45708">
                    <a:solidFill>
                      <a:schemeClr val="accent3">
                        <a:lumMod val="75000"/>
                      </a:schemeClr>
                    </a:solidFill>
                  </a:tcPr>
                </a:tc>
              </a:tr>
              <a:tr h="228540">
                <a:tc>
                  <a:txBody>
                    <a:bodyPr/>
                    <a:lstStyle/>
                    <a:p>
                      <a:r>
                        <a:rPr lang="en-US" sz="900" dirty="0" smtClean="0"/>
                        <a:t>01</a:t>
                      </a:r>
                      <a:endParaRPr lang="en-US" sz="900" dirty="0"/>
                    </a:p>
                  </a:txBody>
                  <a:tcPr marL="91416" marR="91416" marT="45708" marB="45708"/>
                </a:tc>
              </a:tr>
              <a:tr h="228540">
                <a:tc>
                  <a:txBody>
                    <a:bodyPr/>
                    <a:lstStyle/>
                    <a:p>
                      <a:r>
                        <a:rPr lang="en-US" sz="900" dirty="0" smtClean="0"/>
                        <a:t>04</a:t>
                      </a:r>
                      <a:endParaRPr lang="en-US" sz="900" dirty="0"/>
                    </a:p>
                  </a:txBody>
                  <a:tcPr marL="91416" marR="91416" marT="45708" marB="45708"/>
                </a:tc>
              </a:tr>
              <a:tr h="228540">
                <a:tc>
                  <a:txBody>
                    <a:bodyPr/>
                    <a:lstStyle/>
                    <a:p>
                      <a:r>
                        <a:rPr lang="en-US" sz="900" dirty="0" smtClean="0"/>
                        <a:t>04</a:t>
                      </a:r>
                      <a:endParaRPr lang="en-US" sz="900" dirty="0"/>
                    </a:p>
                  </a:txBody>
                  <a:tcPr marL="91416" marR="91416" marT="45708" marB="45708"/>
                </a:tc>
              </a:tr>
              <a:tr h="228540">
                <a:tc>
                  <a:txBody>
                    <a:bodyPr/>
                    <a:lstStyle/>
                    <a:p>
                      <a:r>
                        <a:rPr lang="en-US" sz="900" dirty="0" smtClean="0"/>
                        <a:t>03</a:t>
                      </a:r>
                      <a:endParaRPr lang="en-US" sz="900" dirty="0"/>
                    </a:p>
                  </a:txBody>
                  <a:tcPr marL="91416" marR="91416" marT="45708" marB="45708"/>
                </a:tc>
              </a:tr>
              <a:tr h="228540">
                <a:tc>
                  <a:txBody>
                    <a:bodyPr/>
                    <a:lstStyle/>
                    <a:p>
                      <a:r>
                        <a:rPr lang="en-US" sz="900" dirty="0" smtClean="0"/>
                        <a:t>05</a:t>
                      </a:r>
                      <a:endParaRPr lang="en-US" sz="900" dirty="0"/>
                    </a:p>
                  </a:txBody>
                  <a:tcPr marL="91416" marR="91416" marT="45708" marB="45708"/>
                </a:tc>
              </a:tr>
              <a:tr h="228540">
                <a:tc>
                  <a:txBody>
                    <a:bodyPr/>
                    <a:lstStyle/>
                    <a:p>
                      <a:r>
                        <a:rPr lang="en-US" sz="900" dirty="0" smtClean="0"/>
                        <a:t>02</a:t>
                      </a:r>
                      <a:endParaRPr lang="en-US" sz="900" dirty="0"/>
                    </a:p>
                  </a:txBody>
                  <a:tcPr marL="91416" marR="91416" marT="45708" marB="45708"/>
                </a:tc>
              </a:tr>
            </a:tbl>
          </a:graphicData>
        </a:graphic>
      </p:graphicFrame>
      <p:graphicFrame>
        <p:nvGraphicFramePr>
          <p:cNvPr id="6" name="Table 5"/>
          <p:cNvGraphicFramePr>
            <a:graphicFrameLocks noGrp="1"/>
          </p:cNvGraphicFramePr>
          <p:nvPr>
            <p:extLst/>
          </p:nvPr>
        </p:nvGraphicFramePr>
        <p:xfrm>
          <a:off x="5745218" y="2687664"/>
          <a:ext cx="1257300" cy="140191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RegionKey</a:t>
                      </a:r>
                      <a:endParaRPr lang="en-US" sz="800" dirty="0"/>
                    </a:p>
                  </a:txBody>
                  <a:tcPr marL="91416" marR="91416" marT="45708" marB="45708">
                    <a:solidFill>
                      <a:schemeClr val="accent3">
                        <a:lumMod val="75000"/>
                      </a:schemeClr>
                    </a:solidFill>
                  </a:tcPr>
                </a:tc>
              </a:tr>
              <a:tr h="198068">
                <a:tc>
                  <a:txBody>
                    <a:bodyPr/>
                    <a:lstStyle/>
                    <a:p>
                      <a:r>
                        <a:rPr lang="en-US" sz="700" dirty="0" smtClean="0"/>
                        <a:t>1</a:t>
                      </a:r>
                      <a:endParaRPr lang="en-US" sz="700" dirty="0"/>
                    </a:p>
                  </a:txBody>
                  <a:tcPr marL="91416" marR="91416" marT="45708" marB="45708"/>
                </a:tc>
              </a:tr>
              <a:tr h="198068">
                <a:tc>
                  <a:txBody>
                    <a:bodyPr/>
                    <a:lstStyle/>
                    <a:p>
                      <a:r>
                        <a:rPr lang="en-US" sz="700" dirty="0" smtClean="0"/>
                        <a:t>2</a:t>
                      </a:r>
                      <a:endParaRPr lang="en-US" sz="700" dirty="0"/>
                    </a:p>
                  </a:txBody>
                  <a:tcPr marL="91416" marR="91416" marT="45708" marB="45708"/>
                </a:tc>
              </a:tr>
              <a:tr h="198068">
                <a:tc>
                  <a:txBody>
                    <a:bodyPr/>
                    <a:lstStyle/>
                    <a:p>
                      <a:r>
                        <a:rPr lang="en-US" sz="700" dirty="0" smtClean="0"/>
                        <a:t>2</a:t>
                      </a:r>
                      <a:endParaRPr lang="en-US" sz="700" dirty="0"/>
                    </a:p>
                  </a:txBody>
                  <a:tcPr marL="91416" marR="91416" marT="45708" marB="45708"/>
                </a:tc>
              </a:tr>
              <a:tr h="198068">
                <a:tc>
                  <a:txBody>
                    <a:bodyPr/>
                    <a:lstStyle/>
                    <a:p>
                      <a:r>
                        <a:rPr lang="en-US" sz="700" dirty="0" smtClean="0"/>
                        <a:t>2</a:t>
                      </a:r>
                      <a:endParaRPr lang="en-US" sz="700" dirty="0"/>
                    </a:p>
                  </a:txBody>
                  <a:tcPr marL="91416" marR="91416" marT="45708" marB="45708"/>
                </a:tc>
              </a:tr>
              <a:tr h="198068">
                <a:tc>
                  <a:txBody>
                    <a:bodyPr/>
                    <a:lstStyle/>
                    <a:p>
                      <a:r>
                        <a:rPr lang="en-US" sz="700" dirty="0" smtClean="0"/>
                        <a:t>3</a:t>
                      </a:r>
                      <a:endParaRPr lang="en-US" sz="700" dirty="0"/>
                    </a:p>
                  </a:txBody>
                  <a:tcPr marL="91416" marR="91416" marT="45708" marB="45708"/>
                </a:tc>
              </a:tr>
              <a:tr h="198068">
                <a:tc>
                  <a:txBody>
                    <a:bodyPr/>
                    <a:lstStyle/>
                    <a:p>
                      <a:r>
                        <a:rPr lang="en-US" sz="700" dirty="0" smtClean="0"/>
                        <a:t>1</a:t>
                      </a:r>
                      <a:endParaRPr lang="en-US" sz="700" dirty="0"/>
                    </a:p>
                  </a:txBody>
                  <a:tcPr marL="91416" marR="91416" marT="45708" marB="45708"/>
                </a:tc>
              </a:tr>
            </a:tbl>
          </a:graphicData>
        </a:graphic>
      </p:graphicFrame>
      <p:graphicFrame>
        <p:nvGraphicFramePr>
          <p:cNvPr id="7" name="Table 6"/>
          <p:cNvGraphicFramePr>
            <a:graphicFrameLocks noGrp="1"/>
          </p:cNvGraphicFramePr>
          <p:nvPr>
            <p:extLst/>
          </p:nvPr>
        </p:nvGraphicFramePr>
        <p:xfrm>
          <a:off x="7116818" y="2687664"/>
          <a:ext cx="1257300" cy="149335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smtClean="0"/>
                        <a:t>Quantity</a:t>
                      </a:r>
                      <a:endParaRPr lang="en-US" sz="800" dirty="0"/>
                    </a:p>
                  </a:txBody>
                  <a:tcPr marL="91416" marR="91416" marT="45708" marB="45708">
                    <a:solidFill>
                      <a:schemeClr val="accent3">
                        <a:lumMod val="75000"/>
                      </a:schemeClr>
                    </a:solidFill>
                  </a:tcPr>
                </a:tc>
              </a:tr>
              <a:tr h="213304">
                <a:tc>
                  <a:txBody>
                    <a:bodyPr/>
                    <a:lstStyle/>
                    <a:p>
                      <a:r>
                        <a:rPr lang="en-US" sz="800" dirty="0" smtClean="0"/>
                        <a:t>6</a:t>
                      </a:r>
                      <a:endParaRPr lang="en-US" sz="800" dirty="0"/>
                    </a:p>
                  </a:txBody>
                  <a:tcPr marL="91416" marR="91416" marT="45708" marB="45708"/>
                </a:tc>
              </a:tr>
              <a:tr h="213304">
                <a:tc>
                  <a:txBody>
                    <a:bodyPr/>
                    <a:lstStyle/>
                    <a:p>
                      <a:r>
                        <a:rPr lang="en-US" sz="800" dirty="0" smtClean="0"/>
                        <a:t>1</a:t>
                      </a:r>
                      <a:endParaRPr lang="en-US" sz="800" dirty="0"/>
                    </a:p>
                  </a:txBody>
                  <a:tcPr marL="91416" marR="91416" marT="45708" marB="45708"/>
                </a:tc>
              </a:tr>
              <a:tr h="213304">
                <a:tc>
                  <a:txBody>
                    <a:bodyPr/>
                    <a:lstStyle/>
                    <a:p>
                      <a:r>
                        <a:rPr lang="en-US" sz="800" dirty="0" smtClean="0"/>
                        <a:t>2</a:t>
                      </a:r>
                      <a:endParaRPr lang="en-US" sz="800" dirty="0"/>
                    </a:p>
                  </a:txBody>
                  <a:tcPr marL="91416" marR="91416" marT="45708" marB="45708"/>
                </a:tc>
              </a:tr>
              <a:tr h="213304">
                <a:tc>
                  <a:txBody>
                    <a:bodyPr/>
                    <a:lstStyle/>
                    <a:p>
                      <a:r>
                        <a:rPr lang="en-US" sz="800" dirty="0" smtClean="0"/>
                        <a:t>1</a:t>
                      </a:r>
                      <a:endParaRPr lang="en-US" sz="800" dirty="0"/>
                    </a:p>
                  </a:txBody>
                  <a:tcPr marL="91416" marR="91416" marT="45708" marB="45708"/>
                </a:tc>
              </a:tr>
              <a:tr h="213304">
                <a:tc>
                  <a:txBody>
                    <a:bodyPr/>
                    <a:lstStyle/>
                    <a:p>
                      <a:r>
                        <a:rPr lang="en-US" sz="800" dirty="0" smtClean="0"/>
                        <a:t>4</a:t>
                      </a:r>
                      <a:endParaRPr lang="en-US" sz="800" dirty="0"/>
                    </a:p>
                  </a:txBody>
                  <a:tcPr marL="91416" marR="91416" marT="45708" marB="45708"/>
                </a:tc>
              </a:tr>
              <a:tr h="213304">
                <a:tc>
                  <a:txBody>
                    <a:bodyPr/>
                    <a:lstStyle/>
                    <a:p>
                      <a:r>
                        <a:rPr lang="en-US" sz="800" dirty="0" smtClean="0"/>
                        <a:t>5</a:t>
                      </a:r>
                      <a:endParaRPr lang="en-US" sz="800" dirty="0"/>
                    </a:p>
                  </a:txBody>
                  <a:tcPr marL="91416" marR="91416" marT="45708" marB="45708"/>
                </a:tc>
              </a:tr>
            </a:tbl>
          </a:graphicData>
        </a:graphic>
      </p:graphicFrame>
      <p:graphicFrame>
        <p:nvGraphicFramePr>
          <p:cNvPr id="9" name="Table 8"/>
          <p:cNvGraphicFramePr>
            <a:graphicFrameLocks noGrp="1"/>
          </p:cNvGraphicFramePr>
          <p:nvPr>
            <p:extLst/>
          </p:nvPr>
        </p:nvGraphicFramePr>
        <p:xfrm>
          <a:off x="8488418" y="2687664"/>
          <a:ext cx="1257300" cy="167623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SalesAmount</a:t>
                      </a:r>
                      <a:endParaRPr lang="en-US" sz="800" dirty="0"/>
                    </a:p>
                  </a:txBody>
                  <a:tcPr marL="91416" marR="91416" marT="45708" marB="45708">
                    <a:solidFill>
                      <a:schemeClr val="accent3">
                        <a:lumMod val="75000"/>
                      </a:schemeClr>
                    </a:solidFill>
                  </a:tcPr>
                </a:tc>
              </a:tr>
              <a:tr h="243777">
                <a:tc>
                  <a:txBody>
                    <a:bodyPr/>
                    <a:lstStyle/>
                    <a:p>
                      <a:r>
                        <a:rPr lang="en-US" sz="1000" dirty="0" smtClean="0"/>
                        <a:t>30.00</a:t>
                      </a:r>
                      <a:endParaRPr lang="en-US" sz="1000" dirty="0"/>
                    </a:p>
                  </a:txBody>
                  <a:tcPr marL="91416" marR="91416" marT="45708" marB="45708"/>
                </a:tc>
              </a:tr>
              <a:tr h="243777">
                <a:tc>
                  <a:txBody>
                    <a:bodyPr/>
                    <a:lstStyle/>
                    <a:p>
                      <a:r>
                        <a:rPr lang="en-US" sz="1000" dirty="0" smtClean="0"/>
                        <a:t>17.00</a:t>
                      </a:r>
                      <a:endParaRPr lang="en-US" sz="1000" dirty="0"/>
                    </a:p>
                  </a:txBody>
                  <a:tcPr marL="91416" marR="91416" marT="45708" marB="45708"/>
                </a:tc>
              </a:tr>
              <a:tr h="243777">
                <a:tc>
                  <a:txBody>
                    <a:bodyPr/>
                    <a:lstStyle/>
                    <a:p>
                      <a:r>
                        <a:rPr lang="en-US" sz="1000" dirty="0" smtClean="0"/>
                        <a:t>20.00</a:t>
                      </a:r>
                      <a:endParaRPr lang="en-US" sz="1000" dirty="0"/>
                    </a:p>
                  </a:txBody>
                  <a:tcPr marL="91416" marR="91416" marT="45708" marB="45708"/>
                </a:tc>
              </a:tr>
              <a:tr h="243777">
                <a:tc>
                  <a:txBody>
                    <a:bodyPr/>
                    <a:lstStyle/>
                    <a:p>
                      <a:r>
                        <a:rPr lang="en-US" sz="1000" dirty="0" smtClean="0"/>
                        <a:t>17.00</a:t>
                      </a:r>
                      <a:endParaRPr lang="en-US" sz="1000" dirty="0"/>
                    </a:p>
                  </a:txBody>
                  <a:tcPr marL="91416" marR="91416" marT="45708" marB="45708"/>
                </a:tc>
              </a:tr>
              <a:tr h="243777">
                <a:tc>
                  <a:txBody>
                    <a:bodyPr/>
                    <a:lstStyle/>
                    <a:p>
                      <a:r>
                        <a:rPr lang="en-US" sz="1000" dirty="0" smtClean="0"/>
                        <a:t>20.00</a:t>
                      </a:r>
                      <a:endParaRPr lang="en-US" sz="1000" dirty="0"/>
                    </a:p>
                  </a:txBody>
                  <a:tcPr marL="91416" marR="91416" marT="45708" marB="45708"/>
                </a:tc>
              </a:tr>
              <a:tr h="243777">
                <a:tc>
                  <a:txBody>
                    <a:bodyPr/>
                    <a:lstStyle/>
                    <a:p>
                      <a:r>
                        <a:rPr lang="en-US" sz="1000" dirty="0" smtClean="0"/>
                        <a:t>25.00</a:t>
                      </a:r>
                      <a:endParaRPr lang="en-US" sz="1000" dirty="0"/>
                    </a:p>
                  </a:txBody>
                  <a:tcPr marL="91416" marR="91416" marT="45708" marB="45708"/>
                </a:tc>
              </a:tr>
            </a:tbl>
          </a:graphicData>
        </a:graphic>
      </p:graphicFrame>
      <p:graphicFrame>
        <p:nvGraphicFramePr>
          <p:cNvPr id="10" name="Table 9"/>
          <p:cNvGraphicFramePr>
            <a:graphicFrameLocks noGrp="1"/>
          </p:cNvGraphicFramePr>
          <p:nvPr>
            <p:extLst/>
          </p:nvPr>
        </p:nvGraphicFramePr>
        <p:xfrm>
          <a:off x="1573268" y="4135088"/>
          <a:ext cx="1257300" cy="1406517"/>
        </p:xfrm>
        <a:graphic>
          <a:graphicData uri="http://schemas.openxmlformats.org/drawingml/2006/table">
            <a:tbl>
              <a:tblPr firstRow="1" bandRow="1">
                <a:tableStyleId>{7DF18680-E054-41AD-8BC1-D1AEF772440D}</a:tableStyleId>
              </a:tblPr>
              <a:tblGrid>
                <a:gridCol w="1257300"/>
              </a:tblGrid>
              <a:tr h="217941">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t>OrderDateKey</a:t>
                      </a:r>
                      <a:endParaRPr lang="en-US" sz="800" dirty="0" smtClean="0"/>
                    </a:p>
                  </a:txBody>
                  <a:tcPr marL="68580" marR="68580" marT="45708" marB="45708">
                    <a:solidFill>
                      <a:schemeClr val="accent3">
                        <a:lumMod val="75000"/>
                      </a:schemeClr>
                    </a:solidFill>
                  </a:tcPr>
                </a:tc>
              </a:tr>
              <a:tr h="198068">
                <a:tc>
                  <a:txBody>
                    <a:bodyPr/>
                    <a:lstStyle/>
                    <a:p>
                      <a:r>
                        <a:rPr lang="en-US" sz="700" dirty="0" smtClean="0"/>
                        <a:t>20101108</a:t>
                      </a:r>
                      <a:endParaRPr lang="en-US" sz="700" dirty="0"/>
                    </a:p>
                  </a:txBody>
                  <a:tcPr marL="91416" marR="91416" marT="45708" marB="45708"/>
                </a:tc>
              </a:tr>
              <a:tr h="198068">
                <a:tc>
                  <a:txBody>
                    <a:bodyPr/>
                    <a:lstStyle/>
                    <a:p>
                      <a:r>
                        <a:rPr lang="en-US" sz="700" dirty="0" smtClean="0"/>
                        <a:t>20101108</a:t>
                      </a:r>
                      <a:endParaRPr lang="en-US" sz="700" dirty="0"/>
                    </a:p>
                  </a:txBody>
                  <a:tcPr marL="91416" marR="91416" marT="45708" marB="45708"/>
                </a:tc>
              </a:tr>
              <a:tr h="198068">
                <a:tc>
                  <a:txBody>
                    <a:bodyPr/>
                    <a:lstStyle/>
                    <a:p>
                      <a:r>
                        <a:rPr lang="en-US" sz="700" dirty="0" smtClean="0"/>
                        <a:t>20101108</a:t>
                      </a:r>
                      <a:endParaRPr lang="en-US" sz="700" dirty="0"/>
                    </a:p>
                  </a:txBody>
                  <a:tcPr marL="91416" marR="91416" marT="45708" marB="45708"/>
                </a:tc>
              </a:tr>
              <a:tr h="198068">
                <a:tc>
                  <a:txBody>
                    <a:bodyPr/>
                    <a:lstStyle/>
                    <a:p>
                      <a:r>
                        <a:rPr lang="en-US" sz="700" dirty="0" smtClean="0"/>
                        <a:t>20101109</a:t>
                      </a:r>
                      <a:endParaRPr lang="en-US" sz="700" dirty="0"/>
                    </a:p>
                  </a:txBody>
                  <a:tcPr marL="91416" marR="91416" marT="45708" marB="45708"/>
                </a:tc>
              </a:tr>
              <a:tr h="198068">
                <a:tc>
                  <a:txBody>
                    <a:bodyPr/>
                    <a:lstStyle/>
                    <a:p>
                      <a:r>
                        <a:rPr lang="en-US" sz="700" dirty="0" smtClean="0"/>
                        <a:t>20101109</a:t>
                      </a:r>
                      <a:endParaRPr lang="en-US" sz="700" dirty="0"/>
                    </a:p>
                  </a:txBody>
                  <a:tcPr marL="91416" marR="91416" marT="45708" marB="45708"/>
                </a:tc>
              </a:tr>
              <a:tr h="19806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700" dirty="0" smtClean="0"/>
                        <a:t>20101109</a:t>
                      </a:r>
                    </a:p>
                  </a:txBody>
                  <a:tcPr marL="91416" marR="91416" marT="45708" marB="45708"/>
                </a:tc>
              </a:tr>
            </a:tbl>
          </a:graphicData>
        </a:graphic>
      </p:graphicFrame>
      <p:graphicFrame>
        <p:nvGraphicFramePr>
          <p:cNvPr id="11" name="Table 10"/>
          <p:cNvGraphicFramePr>
            <a:graphicFrameLocks noGrp="1"/>
          </p:cNvGraphicFramePr>
          <p:nvPr>
            <p:extLst/>
          </p:nvPr>
        </p:nvGraphicFramePr>
        <p:xfrm>
          <a:off x="3002018" y="4317919"/>
          <a:ext cx="1257300" cy="149335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ProductKey</a:t>
                      </a:r>
                      <a:endParaRPr lang="en-US" sz="800" dirty="0"/>
                    </a:p>
                  </a:txBody>
                  <a:tcPr marL="91416" marR="91416" marT="45708" marB="45708">
                    <a:solidFill>
                      <a:schemeClr val="accent3">
                        <a:lumMod val="75000"/>
                      </a:schemeClr>
                    </a:solidFill>
                  </a:tcPr>
                </a:tc>
              </a:tr>
              <a:tr h="213304">
                <a:tc>
                  <a:txBody>
                    <a:bodyPr/>
                    <a:lstStyle/>
                    <a:p>
                      <a:r>
                        <a:rPr lang="en-US" sz="800" dirty="0" smtClean="0"/>
                        <a:t>102</a:t>
                      </a:r>
                      <a:endParaRPr lang="en-US" sz="800" dirty="0"/>
                    </a:p>
                  </a:txBody>
                  <a:tcPr marL="91416" marR="91416" marT="45708" marB="45708"/>
                </a:tc>
              </a:tr>
              <a:tr h="2133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106</a:t>
                      </a:r>
                    </a:p>
                  </a:txBody>
                  <a:tcPr marL="91416" marR="91416" marT="45708" marB="45708"/>
                </a:tc>
              </a:tr>
              <a:tr h="2133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109</a:t>
                      </a:r>
                    </a:p>
                  </a:txBody>
                  <a:tcPr marL="91416" marR="91416" marT="45708" marB="45708"/>
                </a:tc>
              </a:tr>
              <a:tr h="213304">
                <a:tc>
                  <a:txBody>
                    <a:bodyPr/>
                    <a:lstStyle/>
                    <a:p>
                      <a:r>
                        <a:rPr lang="en-US" sz="800" dirty="0" smtClean="0"/>
                        <a:t>106</a:t>
                      </a:r>
                      <a:endParaRPr lang="en-US" sz="800" dirty="0"/>
                    </a:p>
                  </a:txBody>
                  <a:tcPr marL="91416" marR="91416" marT="45708" marB="45708"/>
                </a:tc>
              </a:tr>
              <a:tr h="213304">
                <a:tc>
                  <a:txBody>
                    <a:bodyPr/>
                    <a:lstStyle/>
                    <a:p>
                      <a:r>
                        <a:rPr lang="en-US" sz="800" dirty="0" smtClean="0"/>
                        <a:t>106</a:t>
                      </a:r>
                      <a:endParaRPr lang="en-US" sz="800" dirty="0"/>
                    </a:p>
                  </a:txBody>
                  <a:tcPr marL="91416" marR="91416" marT="45708" marB="45708"/>
                </a:tc>
              </a:tr>
              <a:tr h="213304">
                <a:tc>
                  <a:txBody>
                    <a:bodyPr/>
                    <a:lstStyle/>
                    <a:p>
                      <a:r>
                        <a:rPr lang="en-US" sz="800" dirty="0" smtClean="0"/>
                        <a:t>103</a:t>
                      </a:r>
                      <a:endParaRPr lang="en-US" sz="800" dirty="0"/>
                    </a:p>
                  </a:txBody>
                  <a:tcPr marL="91416" marR="91416" marT="45708" marB="45708"/>
                </a:tc>
              </a:tr>
            </a:tbl>
          </a:graphicData>
        </a:graphic>
      </p:graphicFrame>
      <p:graphicFrame>
        <p:nvGraphicFramePr>
          <p:cNvPr id="12" name="Table 11"/>
          <p:cNvGraphicFramePr>
            <a:graphicFrameLocks noGrp="1"/>
          </p:cNvGraphicFramePr>
          <p:nvPr>
            <p:extLst/>
          </p:nvPr>
        </p:nvGraphicFramePr>
        <p:xfrm>
          <a:off x="4373618" y="4378864"/>
          <a:ext cx="1257300" cy="158479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StoreKey</a:t>
                      </a:r>
                      <a:endParaRPr lang="en-US" sz="800" dirty="0"/>
                    </a:p>
                  </a:txBody>
                  <a:tcPr marL="91416" marR="91416" marT="45708" marB="45708">
                    <a:solidFill>
                      <a:schemeClr val="accent3">
                        <a:lumMod val="75000"/>
                      </a:schemeClr>
                    </a:solidFill>
                  </a:tcPr>
                </a:tc>
              </a:tr>
              <a:tr h="228540">
                <a:tc>
                  <a:txBody>
                    <a:bodyPr/>
                    <a:lstStyle/>
                    <a:p>
                      <a:r>
                        <a:rPr lang="en-US" sz="900" dirty="0" smtClean="0"/>
                        <a:t>02</a:t>
                      </a:r>
                      <a:endParaRPr lang="en-US" sz="900" dirty="0"/>
                    </a:p>
                  </a:txBody>
                  <a:tcPr marL="91416" marR="91416" marT="45708" marB="45708"/>
                </a:tc>
              </a:tr>
              <a:tr h="228540">
                <a:tc>
                  <a:txBody>
                    <a:bodyPr/>
                    <a:lstStyle/>
                    <a:p>
                      <a:r>
                        <a:rPr lang="en-US" sz="900" dirty="0" smtClean="0"/>
                        <a:t>03</a:t>
                      </a:r>
                      <a:endParaRPr lang="en-US" sz="900" dirty="0"/>
                    </a:p>
                  </a:txBody>
                  <a:tcPr marL="91416" marR="91416" marT="45708" marB="45708"/>
                </a:tc>
              </a:tr>
              <a:tr h="228540">
                <a:tc>
                  <a:txBody>
                    <a:bodyPr/>
                    <a:lstStyle/>
                    <a:p>
                      <a:r>
                        <a:rPr lang="en-US" sz="900" dirty="0" smtClean="0"/>
                        <a:t>01</a:t>
                      </a:r>
                      <a:endParaRPr lang="en-US" sz="900" dirty="0"/>
                    </a:p>
                  </a:txBody>
                  <a:tcPr marL="91416" marR="91416" marT="45708" marB="45708"/>
                </a:tc>
              </a:tr>
              <a:tr h="228540">
                <a:tc>
                  <a:txBody>
                    <a:bodyPr/>
                    <a:lstStyle/>
                    <a:p>
                      <a:r>
                        <a:rPr lang="en-US" sz="900" dirty="0" smtClean="0"/>
                        <a:t>04</a:t>
                      </a:r>
                      <a:endParaRPr lang="en-US" sz="900" dirty="0"/>
                    </a:p>
                  </a:txBody>
                  <a:tcPr marL="91416" marR="91416" marT="45708" marB="45708"/>
                </a:tc>
              </a:tr>
              <a:tr h="228540">
                <a:tc>
                  <a:txBody>
                    <a:bodyPr/>
                    <a:lstStyle/>
                    <a:p>
                      <a:r>
                        <a:rPr lang="en-US" sz="900" dirty="0" smtClean="0"/>
                        <a:t>04</a:t>
                      </a:r>
                      <a:endParaRPr lang="en-US" sz="900" dirty="0"/>
                    </a:p>
                  </a:txBody>
                  <a:tcPr marL="91416" marR="91416" marT="45708" marB="45708"/>
                </a:tc>
              </a:tr>
              <a:tr h="228540">
                <a:tc>
                  <a:txBody>
                    <a:bodyPr/>
                    <a:lstStyle/>
                    <a:p>
                      <a:r>
                        <a:rPr lang="en-US" sz="900" dirty="0" smtClean="0"/>
                        <a:t>01</a:t>
                      </a:r>
                      <a:endParaRPr lang="en-US" sz="900" dirty="0"/>
                    </a:p>
                  </a:txBody>
                  <a:tcPr marL="91416" marR="91416" marT="45708" marB="45708"/>
                </a:tc>
              </a:tr>
            </a:tbl>
          </a:graphicData>
        </a:graphic>
      </p:graphicFrame>
      <p:graphicFrame>
        <p:nvGraphicFramePr>
          <p:cNvPr id="13" name="Table 12"/>
          <p:cNvGraphicFramePr>
            <a:graphicFrameLocks noGrp="1"/>
          </p:cNvGraphicFramePr>
          <p:nvPr>
            <p:extLst/>
          </p:nvPr>
        </p:nvGraphicFramePr>
        <p:xfrm>
          <a:off x="5745218" y="4211267"/>
          <a:ext cx="1257300" cy="140191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RegionKey</a:t>
                      </a:r>
                      <a:endParaRPr lang="en-US" sz="800" dirty="0"/>
                    </a:p>
                  </a:txBody>
                  <a:tcPr marL="91416" marR="91416" marT="45708" marB="45708">
                    <a:solidFill>
                      <a:schemeClr val="accent3">
                        <a:lumMod val="75000"/>
                      </a:schemeClr>
                    </a:solidFill>
                  </a:tcPr>
                </a:tc>
              </a:tr>
              <a:tr h="198068">
                <a:tc>
                  <a:txBody>
                    <a:bodyPr/>
                    <a:lstStyle/>
                    <a:p>
                      <a:r>
                        <a:rPr lang="en-US" sz="700" dirty="0" smtClean="0"/>
                        <a:t>1</a:t>
                      </a:r>
                      <a:endParaRPr lang="en-US" sz="700" dirty="0"/>
                    </a:p>
                  </a:txBody>
                  <a:tcPr marL="91416" marR="91416" marT="45708" marB="45708"/>
                </a:tc>
              </a:tr>
              <a:tr h="198068">
                <a:tc>
                  <a:txBody>
                    <a:bodyPr/>
                    <a:lstStyle/>
                    <a:p>
                      <a:r>
                        <a:rPr lang="en-US" sz="700" dirty="0" smtClean="0"/>
                        <a:t>2</a:t>
                      </a:r>
                      <a:endParaRPr lang="en-US" sz="700" dirty="0"/>
                    </a:p>
                  </a:txBody>
                  <a:tcPr marL="91416" marR="91416" marT="45708" marB="45708"/>
                </a:tc>
              </a:tr>
              <a:tr h="198068">
                <a:tc>
                  <a:txBody>
                    <a:bodyPr/>
                    <a:lstStyle/>
                    <a:p>
                      <a:r>
                        <a:rPr lang="en-US" sz="700" dirty="0" smtClean="0"/>
                        <a:t>1</a:t>
                      </a:r>
                      <a:endParaRPr lang="en-US" sz="700" dirty="0"/>
                    </a:p>
                  </a:txBody>
                  <a:tcPr marL="91416" marR="91416" marT="45708" marB="45708"/>
                </a:tc>
              </a:tr>
              <a:tr h="198068">
                <a:tc>
                  <a:txBody>
                    <a:bodyPr/>
                    <a:lstStyle/>
                    <a:p>
                      <a:r>
                        <a:rPr lang="en-US" sz="700" dirty="0" smtClean="0"/>
                        <a:t>2</a:t>
                      </a:r>
                      <a:endParaRPr lang="en-US" sz="700" dirty="0"/>
                    </a:p>
                  </a:txBody>
                  <a:tcPr marL="91416" marR="91416" marT="45708" marB="45708"/>
                </a:tc>
              </a:tr>
              <a:tr h="198068">
                <a:tc>
                  <a:txBody>
                    <a:bodyPr/>
                    <a:lstStyle/>
                    <a:p>
                      <a:r>
                        <a:rPr lang="en-US" sz="700" dirty="0" smtClean="0"/>
                        <a:t>2</a:t>
                      </a:r>
                      <a:endParaRPr lang="en-US" sz="700" dirty="0"/>
                    </a:p>
                  </a:txBody>
                  <a:tcPr marL="91416" marR="91416" marT="45708" marB="45708"/>
                </a:tc>
              </a:tr>
              <a:tr h="198068">
                <a:tc>
                  <a:txBody>
                    <a:bodyPr/>
                    <a:lstStyle/>
                    <a:p>
                      <a:r>
                        <a:rPr lang="en-US" sz="700" dirty="0" smtClean="0"/>
                        <a:t>1</a:t>
                      </a:r>
                      <a:endParaRPr lang="en-US" sz="700" dirty="0"/>
                    </a:p>
                  </a:txBody>
                  <a:tcPr marL="91416" marR="91416" marT="45708" marB="45708"/>
                </a:tc>
              </a:tr>
            </a:tbl>
          </a:graphicData>
        </a:graphic>
      </p:graphicFrame>
      <p:graphicFrame>
        <p:nvGraphicFramePr>
          <p:cNvPr id="14" name="Table 13"/>
          <p:cNvGraphicFramePr>
            <a:graphicFrameLocks noGrp="1"/>
          </p:cNvGraphicFramePr>
          <p:nvPr>
            <p:extLst/>
          </p:nvPr>
        </p:nvGraphicFramePr>
        <p:xfrm>
          <a:off x="7116818" y="4287447"/>
          <a:ext cx="1257300" cy="149335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smtClean="0"/>
                        <a:t>Quantity</a:t>
                      </a:r>
                      <a:endParaRPr lang="en-US" sz="800" dirty="0"/>
                    </a:p>
                  </a:txBody>
                  <a:tcPr marL="91416" marR="91416" marT="45708" marB="45708">
                    <a:solidFill>
                      <a:schemeClr val="accent3">
                        <a:lumMod val="75000"/>
                      </a:schemeClr>
                    </a:solidFill>
                  </a:tcPr>
                </a:tc>
              </a:tr>
              <a:tr h="213304">
                <a:tc>
                  <a:txBody>
                    <a:bodyPr/>
                    <a:lstStyle/>
                    <a:p>
                      <a:r>
                        <a:rPr lang="en-US" sz="800" dirty="0" smtClean="0"/>
                        <a:t>1</a:t>
                      </a:r>
                      <a:endParaRPr lang="en-US" sz="800" dirty="0"/>
                    </a:p>
                  </a:txBody>
                  <a:tcPr marL="91416" marR="91416" marT="45708" marB="45708"/>
                </a:tc>
              </a:tr>
              <a:tr h="213304">
                <a:tc>
                  <a:txBody>
                    <a:bodyPr/>
                    <a:lstStyle/>
                    <a:p>
                      <a:r>
                        <a:rPr lang="en-US" sz="800" dirty="0" smtClean="0"/>
                        <a:t>5</a:t>
                      </a:r>
                      <a:endParaRPr lang="en-US" sz="800" dirty="0"/>
                    </a:p>
                  </a:txBody>
                  <a:tcPr marL="91416" marR="91416" marT="45708" marB="45708"/>
                </a:tc>
              </a:tr>
              <a:tr h="213304">
                <a:tc>
                  <a:txBody>
                    <a:bodyPr/>
                    <a:lstStyle/>
                    <a:p>
                      <a:r>
                        <a:rPr lang="en-US" sz="800" dirty="0" smtClean="0"/>
                        <a:t>1</a:t>
                      </a:r>
                      <a:endParaRPr lang="en-US" sz="800" dirty="0"/>
                    </a:p>
                  </a:txBody>
                  <a:tcPr marL="91416" marR="91416" marT="45708" marB="45708"/>
                </a:tc>
              </a:tr>
              <a:tr h="213304">
                <a:tc>
                  <a:txBody>
                    <a:bodyPr/>
                    <a:lstStyle/>
                    <a:p>
                      <a:r>
                        <a:rPr lang="en-US" sz="800" dirty="0" smtClean="0"/>
                        <a:t>4</a:t>
                      </a:r>
                      <a:endParaRPr lang="en-US" sz="800" dirty="0"/>
                    </a:p>
                  </a:txBody>
                  <a:tcPr marL="91416" marR="91416" marT="45708" marB="45708"/>
                </a:tc>
              </a:tr>
              <a:tr h="213304">
                <a:tc>
                  <a:txBody>
                    <a:bodyPr/>
                    <a:lstStyle/>
                    <a:p>
                      <a:r>
                        <a:rPr lang="en-US" sz="800" dirty="0" smtClean="0"/>
                        <a:t>5</a:t>
                      </a:r>
                      <a:endParaRPr lang="en-US" sz="800" dirty="0"/>
                    </a:p>
                  </a:txBody>
                  <a:tcPr marL="91416" marR="91416" marT="45708" marB="45708"/>
                </a:tc>
              </a:tr>
              <a:tr h="213304">
                <a:tc>
                  <a:txBody>
                    <a:bodyPr/>
                    <a:lstStyle/>
                    <a:p>
                      <a:r>
                        <a:rPr lang="en-US" sz="800" dirty="0" smtClean="0"/>
                        <a:t>1</a:t>
                      </a:r>
                      <a:endParaRPr lang="en-US" sz="800" dirty="0"/>
                    </a:p>
                  </a:txBody>
                  <a:tcPr marL="91416" marR="91416" marT="45708" marB="45708"/>
                </a:tc>
              </a:tr>
            </a:tbl>
          </a:graphicData>
        </a:graphic>
      </p:graphicFrame>
      <p:graphicFrame>
        <p:nvGraphicFramePr>
          <p:cNvPr id="15" name="Table 14"/>
          <p:cNvGraphicFramePr>
            <a:graphicFrameLocks noGrp="1"/>
          </p:cNvGraphicFramePr>
          <p:nvPr>
            <p:extLst/>
          </p:nvPr>
        </p:nvGraphicFramePr>
        <p:xfrm>
          <a:off x="8488418" y="4515988"/>
          <a:ext cx="1257300" cy="1676232"/>
        </p:xfrm>
        <a:graphic>
          <a:graphicData uri="http://schemas.openxmlformats.org/drawingml/2006/table">
            <a:tbl>
              <a:tblPr firstRow="1" bandRow="1">
                <a:tableStyleId>{7DF18680-E054-41AD-8BC1-D1AEF772440D}</a:tableStyleId>
              </a:tblPr>
              <a:tblGrid>
                <a:gridCol w="1257300"/>
              </a:tblGrid>
              <a:tr h="213304">
                <a:tc>
                  <a:txBody>
                    <a:bodyPr/>
                    <a:lstStyle/>
                    <a:p>
                      <a:r>
                        <a:rPr lang="en-US" sz="800" dirty="0" err="1" smtClean="0"/>
                        <a:t>SalesAmount</a:t>
                      </a:r>
                      <a:endParaRPr lang="en-US" sz="800" dirty="0"/>
                    </a:p>
                  </a:txBody>
                  <a:tcPr marL="91416" marR="91416" marT="45708" marB="45708">
                    <a:solidFill>
                      <a:schemeClr val="accent3">
                        <a:lumMod val="75000"/>
                      </a:schemeClr>
                    </a:solidFill>
                  </a:tcPr>
                </a:tc>
              </a:tr>
              <a:tr h="243777">
                <a:tc>
                  <a:txBody>
                    <a:bodyPr/>
                    <a:lstStyle/>
                    <a:p>
                      <a:r>
                        <a:rPr lang="en-US" sz="1000" dirty="0" smtClean="0"/>
                        <a:t>14.00</a:t>
                      </a:r>
                      <a:endParaRPr lang="en-US" sz="1000" dirty="0"/>
                    </a:p>
                  </a:txBody>
                  <a:tcPr marL="91416" marR="91416" marT="45708" marB="45708"/>
                </a:tc>
              </a:tr>
              <a:tr h="243777">
                <a:tc>
                  <a:txBody>
                    <a:bodyPr/>
                    <a:lstStyle/>
                    <a:p>
                      <a:r>
                        <a:rPr lang="en-US" sz="1000" dirty="0" smtClean="0"/>
                        <a:t>25.00</a:t>
                      </a:r>
                      <a:endParaRPr lang="en-US" sz="1000" dirty="0"/>
                    </a:p>
                  </a:txBody>
                  <a:tcPr marL="91416" marR="91416" marT="45708" marB="45708"/>
                </a:tc>
              </a:tr>
              <a:tr h="243777">
                <a:tc>
                  <a:txBody>
                    <a:bodyPr/>
                    <a:lstStyle/>
                    <a:p>
                      <a:r>
                        <a:rPr lang="en-US" sz="1000" dirty="0" smtClean="0"/>
                        <a:t>10.00</a:t>
                      </a:r>
                      <a:endParaRPr lang="en-US" sz="1000" dirty="0"/>
                    </a:p>
                  </a:txBody>
                  <a:tcPr marL="91416" marR="91416" marT="45708" marB="45708"/>
                </a:tc>
              </a:tr>
              <a:tr h="243777">
                <a:tc>
                  <a:txBody>
                    <a:bodyPr/>
                    <a:lstStyle/>
                    <a:p>
                      <a:r>
                        <a:rPr lang="en-US" sz="1000" dirty="0" smtClean="0"/>
                        <a:t>20.00</a:t>
                      </a:r>
                      <a:endParaRPr lang="en-US" sz="1000" dirty="0"/>
                    </a:p>
                  </a:txBody>
                  <a:tcPr marL="91416" marR="91416" marT="45708" marB="45708"/>
                </a:tc>
              </a:tr>
              <a:tr h="243777">
                <a:tc>
                  <a:txBody>
                    <a:bodyPr/>
                    <a:lstStyle/>
                    <a:p>
                      <a:r>
                        <a:rPr lang="en-US" sz="1000" dirty="0" smtClean="0"/>
                        <a:t>25.00</a:t>
                      </a:r>
                      <a:endParaRPr lang="en-US" sz="1000" dirty="0"/>
                    </a:p>
                  </a:txBody>
                  <a:tcPr marL="91416" marR="91416" marT="45708" marB="45708"/>
                </a:tc>
              </a:tr>
              <a:tr h="243777">
                <a:tc>
                  <a:txBody>
                    <a:bodyPr/>
                    <a:lstStyle/>
                    <a:p>
                      <a:r>
                        <a:rPr lang="en-US" sz="1000" dirty="0" smtClean="0"/>
                        <a:t>17.00</a:t>
                      </a:r>
                      <a:endParaRPr lang="en-US" sz="1000" dirty="0"/>
                    </a:p>
                  </a:txBody>
                  <a:tcPr marL="91416" marR="91416" marT="45708" marB="45708"/>
                </a:tc>
              </a:tr>
            </a:tbl>
          </a:graphicData>
        </a:graphic>
      </p:graphicFrame>
      <p:sp>
        <p:nvSpPr>
          <p:cNvPr id="17" name="Title 6"/>
          <p:cNvSpPr txBox="1">
            <a:spLocks/>
          </p:cNvSpPr>
          <p:nvPr/>
        </p:nvSpPr>
        <p:spPr>
          <a:xfrm>
            <a:off x="839569" y="181"/>
            <a:ext cx="10512862" cy="1006943"/>
          </a:xfrm>
          <a:prstGeom prst="rect">
            <a:avLst/>
          </a:prstGeom>
        </p:spPr>
        <p:txBody>
          <a:bodyPr vert="horz" lIns="91416" tIns="45708" rIns="91416" bIns="45708" rtlCol="0" anchor="t">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3999" dirty="0">
                <a:solidFill>
                  <a:srgbClr val="FFFFFF"/>
                </a:solidFill>
              </a:rPr>
              <a:t>4. Read The Data</a:t>
            </a:r>
          </a:p>
        </p:txBody>
      </p:sp>
      <p:sp>
        <p:nvSpPr>
          <p:cNvPr id="20" name="TextBox 19"/>
          <p:cNvSpPr txBox="1"/>
          <p:nvPr/>
        </p:nvSpPr>
        <p:spPr>
          <a:xfrm>
            <a:off x="2256319" y="1293382"/>
            <a:ext cx="5543550" cy="923090"/>
          </a:xfrm>
          <a:prstGeom prst="rect">
            <a:avLst/>
          </a:prstGeom>
          <a:noFill/>
        </p:spPr>
        <p:txBody>
          <a:bodyPr wrap="square" lIns="0" tIns="0" rIns="0" bIns="0" rtlCol="0">
            <a:spAutoFit/>
          </a:bodyPr>
          <a:lstStyle/>
          <a:p>
            <a:pPr defTabSz="914126"/>
            <a:r>
              <a:rPr lang="en-US" sz="1999" dirty="0">
                <a:gradFill>
                  <a:gsLst>
                    <a:gs pos="0">
                      <a:srgbClr val="FFFFFF"/>
                    </a:gs>
                    <a:gs pos="86000">
                      <a:srgbClr val="FFFFFF"/>
                    </a:gs>
                  </a:gsLst>
                  <a:lin ang="5400000" scaled="0"/>
                </a:gradFill>
              </a:rPr>
              <a:t>SELECT </a:t>
            </a:r>
            <a:r>
              <a:rPr lang="en-US" sz="1999" dirty="0" err="1">
                <a:solidFill>
                  <a:srgbClr val="0072C6"/>
                </a:solidFill>
              </a:rPr>
              <a:t>ProductKey</a:t>
            </a:r>
            <a:r>
              <a:rPr lang="en-US" sz="1999" dirty="0">
                <a:gradFill>
                  <a:gsLst>
                    <a:gs pos="0">
                      <a:srgbClr val="FFFFFF"/>
                    </a:gs>
                    <a:gs pos="86000">
                      <a:srgbClr val="FFFFFF"/>
                    </a:gs>
                  </a:gsLst>
                  <a:lin ang="5400000" scaled="0"/>
                </a:gradFill>
              </a:rPr>
              <a:t>, SUM (</a:t>
            </a:r>
            <a:r>
              <a:rPr lang="en-US" sz="1999" dirty="0" err="1">
                <a:solidFill>
                  <a:srgbClr val="0072C6"/>
                </a:solidFill>
              </a:rPr>
              <a:t>SalesAmount</a:t>
            </a:r>
            <a:r>
              <a:rPr lang="en-US" sz="1999" dirty="0">
                <a:gradFill>
                  <a:gsLst>
                    <a:gs pos="0">
                      <a:srgbClr val="FFFFFF"/>
                    </a:gs>
                    <a:gs pos="86000">
                      <a:srgbClr val="FFFFFF"/>
                    </a:gs>
                  </a:gsLst>
                  <a:lin ang="5400000" scaled="0"/>
                </a:gradFill>
              </a:rPr>
              <a:t>) </a:t>
            </a:r>
          </a:p>
          <a:p>
            <a:pPr defTabSz="914126"/>
            <a:r>
              <a:rPr lang="en-US" sz="1999" dirty="0">
                <a:gradFill>
                  <a:gsLst>
                    <a:gs pos="0">
                      <a:srgbClr val="FFFFFF"/>
                    </a:gs>
                    <a:gs pos="86000">
                      <a:srgbClr val="FFFFFF"/>
                    </a:gs>
                  </a:gsLst>
                  <a:lin ang="5400000" scaled="0"/>
                </a:gradFill>
              </a:rPr>
              <a:t>FROM </a:t>
            </a:r>
            <a:r>
              <a:rPr lang="en-US" sz="1999" dirty="0" err="1">
                <a:gradFill>
                  <a:gsLst>
                    <a:gs pos="0">
                      <a:srgbClr val="FFFFFF"/>
                    </a:gs>
                    <a:gs pos="86000">
                      <a:srgbClr val="FFFFFF"/>
                    </a:gs>
                  </a:gsLst>
                  <a:lin ang="5400000" scaled="0"/>
                </a:gradFill>
              </a:rPr>
              <a:t>SalesTable</a:t>
            </a:r>
            <a:r>
              <a:rPr lang="en-US" sz="1999" dirty="0">
                <a:gradFill>
                  <a:gsLst>
                    <a:gs pos="0">
                      <a:srgbClr val="FFFFFF"/>
                    </a:gs>
                    <a:gs pos="86000">
                      <a:srgbClr val="FFFFFF"/>
                    </a:gs>
                  </a:gsLst>
                  <a:lin ang="5400000" scaled="0"/>
                </a:gradFill>
              </a:rPr>
              <a:t> </a:t>
            </a:r>
          </a:p>
          <a:p>
            <a:pPr defTabSz="914126"/>
            <a:r>
              <a:rPr lang="en-US" sz="1999" dirty="0">
                <a:gradFill>
                  <a:gsLst>
                    <a:gs pos="0">
                      <a:srgbClr val="FFFFFF"/>
                    </a:gs>
                    <a:gs pos="86000">
                      <a:srgbClr val="FFFFFF"/>
                    </a:gs>
                  </a:gsLst>
                  <a:lin ang="5400000" scaled="0"/>
                </a:gradFill>
              </a:rPr>
              <a:t>WHERE </a:t>
            </a:r>
            <a:r>
              <a:rPr lang="en-US" sz="1999" dirty="0" err="1">
                <a:solidFill>
                  <a:srgbClr val="0072C6"/>
                </a:solidFill>
              </a:rPr>
              <a:t>OrderDateKey</a:t>
            </a:r>
            <a:r>
              <a:rPr lang="en-US" sz="1999" dirty="0">
                <a:solidFill>
                  <a:srgbClr val="0072C6"/>
                </a:solidFill>
              </a:rPr>
              <a:t> </a:t>
            </a:r>
            <a:r>
              <a:rPr lang="en-US" sz="1999" dirty="0">
                <a:gradFill>
                  <a:gsLst>
                    <a:gs pos="0">
                      <a:srgbClr val="FFFFFF"/>
                    </a:gs>
                    <a:gs pos="86000">
                      <a:srgbClr val="FFFFFF"/>
                    </a:gs>
                  </a:gsLst>
                  <a:lin ang="5400000" scaled="0"/>
                </a:gradFill>
              </a:rPr>
              <a:t>&lt; 20101108</a:t>
            </a:r>
          </a:p>
        </p:txBody>
      </p:sp>
      <p:grpSp>
        <p:nvGrpSpPr>
          <p:cNvPr id="30" name="Group 29"/>
          <p:cNvGrpSpPr/>
          <p:nvPr/>
        </p:nvGrpSpPr>
        <p:grpSpPr>
          <a:xfrm>
            <a:off x="4455471" y="2502732"/>
            <a:ext cx="3826725" cy="3993720"/>
            <a:chOff x="3083441" y="2696449"/>
            <a:chExt cx="3827722" cy="3994760"/>
          </a:xfrm>
        </p:grpSpPr>
        <p:grpSp>
          <p:nvGrpSpPr>
            <p:cNvPr id="2" name="Group 1"/>
            <p:cNvGrpSpPr/>
            <p:nvPr/>
          </p:nvGrpSpPr>
          <p:grpSpPr>
            <a:xfrm>
              <a:off x="3083441" y="2696449"/>
              <a:ext cx="3827722" cy="3581400"/>
              <a:chOff x="1359437" y="3058632"/>
              <a:chExt cx="3887212" cy="3581400"/>
            </a:xfrm>
          </p:grpSpPr>
          <p:cxnSp>
            <p:nvCxnSpPr>
              <p:cNvPr id="18" name="Straight Connector 17"/>
              <p:cNvCxnSpPr/>
              <p:nvPr/>
            </p:nvCxnSpPr>
            <p:spPr>
              <a:xfrm>
                <a:off x="1359437" y="3058632"/>
                <a:ext cx="3887212" cy="358140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359437" y="3058632"/>
                <a:ext cx="3887212" cy="358140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508874" y="6167989"/>
              <a:ext cx="3276859" cy="523220"/>
            </a:xfrm>
            <a:prstGeom prst="rect">
              <a:avLst/>
            </a:prstGeom>
            <a:noFill/>
          </p:spPr>
          <p:txBody>
            <a:bodyPr wrap="none" rtlCol="0">
              <a:spAutoFit/>
            </a:bodyPr>
            <a:lstStyle/>
            <a:p>
              <a:pPr defTabSz="914126"/>
              <a:r>
                <a:rPr lang="en-US" sz="2799" dirty="0">
                  <a:solidFill>
                    <a:srgbClr val="000000">
                      <a:lumMod val="50000"/>
                    </a:srgbClr>
                  </a:solidFill>
                </a:rPr>
                <a:t>Column Elimination</a:t>
              </a:r>
            </a:p>
          </p:txBody>
        </p:sp>
      </p:grpSp>
      <p:grpSp>
        <p:nvGrpSpPr>
          <p:cNvPr id="31" name="Group 30"/>
          <p:cNvGrpSpPr/>
          <p:nvPr/>
        </p:nvGrpSpPr>
        <p:grpSpPr>
          <a:xfrm>
            <a:off x="1713604" y="4292966"/>
            <a:ext cx="9318264" cy="2023470"/>
            <a:chOff x="1712462" y="4487149"/>
            <a:chExt cx="9320691" cy="2023997"/>
          </a:xfrm>
        </p:grpSpPr>
        <p:grpSp>
          <p:nvGrpSpPr>
            <p:cNvPr id="22" name="Group 21"/>
            <p:cNvGrpSpPr/>
            <p:nvPr/>
          </p:nvGrpSpPr>
          <p:grpSpPr>
            <a:xfrm>
              <a:off x="1712462" y="4487149"/>
              <a:ext cx="2452578" cy="1488349"/>
              <a:chOff x="1359437" y="3058632"/>
              <a:chExt cx="3887212" cy="3581400"/>
            </a:xfrm>
          </p:grpSpPr>
          <p:cxnSp>
            <p:nvCxnSpPr>
              <p:cNvPr id="23" name="Straight Connector 22"/>
              <p:cNvCxnSpPr/>
              <p:nvPr/>
            </p:nvCxnSpPr>
            <p:spPr>
              <a:xfrm>
                <a:off x="1359437" y="3058632"/>
                <a:ext cx="3887212" cy="358140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359437" y="3058632"/>
                <a:ext cx="3887212" cy="358140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8442251" y="4832501"/>
              <a:ext cx="1329070" cy="1414130"/>
              <a:chOff x="1359437" y="3058632"/>
              <a:chExt cx="3887212" cy="3581400"/>
            </a:xfrm>
          </p:grpSpPr>
          <p:cxnSp>
            <p:nvCxnSpPr>
              <p:cNvPr id="26" name="Straight Connector 25"/>
              <p:cNvCxnSpPr/>
              <p:nvPr/>
            </p:nvCxnSpPr>
            <p:spPr>
              <a:xfrm>
                <a:off x="1359437" y="3058632"/>
                <a:ext cx="3887212" cy="358140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359437" y="3058632"/>
                <a:ext cx="3887212" cy="358140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rot="16200000">
              <a:off x="9584519" y="5062512"/>
              <a:ext cx="1943161" cy="954107"/>
            </a:xfrm>
            <a:prstGeom prst="rect">
              <a:avLst/>
            </a:prstGeom>
            <a:noFill/>
          </p:spPr>
          <p:txBody>
            <a:bodyPr wrap="none" rtlCol="0">
              <a:spAutoFit/>
            </a:bodyPr>
            <a:lstStyle/>
            <a:p>
              <a:pPr algn="ctr" defTabSz="914126"/>
              <a:r>
                <a:rPr lang="en-US" sz="2799" dirty="0">
                  <a:solidFill>
                    <a:srgbClr val="000000">
                      <a:lumMod val="50000"/>
                    </a:srgbClr>
                  </a:solidFill>
                </a:rPr>
                <a:t>Segment </a:t>
              </a:r>
            </a:p>
            <a:p>
              <a:pPr algn="ctr" defTabSz="914126"/>
              <a:r>
                <a:rPr lang="en-US" sz="2799" dirty="0">
                  <a:solidFill>
                    <a:srgbClr val="000000">
                      <a:lumMod val="50000"/>
                    </a:srgbClr>
                  </a:solidFill>
                </a:rPr>
                <a:t>Elimination</a:t>
              </a:r>
            </a:p>
          </p:txBody>
        </p:sp>
      </p:grpSp>
    </p:spTree>
    <p:extLst>
      <p:ext uri="{BB962C8B-B14F-4D97-AF65-F5344CB8AC3E}">
        <p14:creationId xmlns:p14="http://schemas.microsoft.com/office/powerpoint/2010/main" val="3667511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69" y="-1361"/>
            <a:ext cx="10512862" cy="1325218"/>
          </a:xfrm>
        </p:spPr>
        <p:txBody>
          <a:bodyPr>
            <a:normAutofit/>
          </a:bodyPr>
          <a:lstStyle/>
          <a:p>
            <a:r>
              <a:rPr lang="en-US" sz="3999" b="1" i="1" spc="0" dirty="0">
                <a:solidFill>
                  <a:srgbClr val="FBFBFB"/>
                </a:solidFill>
                <a:cs typeface="+mn-cs"/>
              </a:rPr>
              <a:t>Updatable</a:t>
            </a:r>
            <a:r>
              <a:rPr lang="en-US" sz="3999" b="1" spc="0" dirty="0">
                <a:solidFill>
                  <a:srgbClr val="C00000"/>
                </a:solidFill>
                <a:cs typeface="+mn-cs"/>
              </a:rPr>
              <a:t> </a:t>
            </a:r>
            <a:r>
              <a:rPr lang="en-US" sz="3999" dirty="0"/>
              <a:t>Columnstore </a:t>
            </a:r>
            <a:r>
              <a:rPr lang="en-US" sz="3999" dirty="0" smtClean="0"/>
              <a:t>Index in SQL Server 2014</a:t>
            </a:r>
            <a:endParaRPr lang="en-US" sz="3999" dirty="0"/>
          </a:p>
        </p:txBody>
      </p:sp>
      <p:sp>
        <p:nvSpPr>
          <p:cNvPr id="112" name="Content Placeholder 2"/>
          <p:cNvSpPr>
            <a:spLocks noGrp="1"/>
          </p:cNvSpPr>
          <p:nvPr>
            <p:ph sz="quarter" idx="10"/>
          </p:nvPr>
        </p:nvSpPr>
        <p:spPr>
          <a:xfrm>
            <a:off x="6116287" y="1166915"/>
            <a:ext cx="6074126" cy="5006214"/>
          </a:xfrm>
        </p:spPr>
        <p:txBody>
          <a:bodyPr>
            <a:noAutofit/>
          </a:bodyPr>
          <a:lstStyle/>
          <a:p>
            <a:r>
              <a:rPr lang="en-US" sz="1699" dirty="0"/>
              <a:t>Table consists of column store and row store</a:t>
            </a:r>
          </a:p>
          <a:p>
            <a:r>
              <a:rPr lang="en-US" sz="1699" dirty="0"/>
              <a:t>DML (update, delete, insert) operations leverage delta store</a:t>
            </a:r>
          </a:p>
          <a:p>
            <a:endParaRPr lang="en-US" sz="1200" dirty="0"/>
          </a:p>
          <a:p>
            <a:r>
              <a:rPr lang="en-US" sz="1699" dirty="0"/>
              <a:t>INSERT Values</a:t>
            </a:r>
          </a:p>
          <a:p>
            <a:pPr lvl="1"/>
            <a:r>
              <a:rPr lang="en-US" sz="1400" dirty="0"/>
              <a:t>Always lands into delta store</a:t>
            </a:r>
          </a:p>
          <a:p>
            <a:r>
              <a:rPr lang="en-US" sz="1699" dirty="0"/>
              <a:t>DELETE</a:t>
            </a:r>
          </a:p>
          <a:p>
            <a:pPr lvl="1"/>
            <a:r>
              <a:rPr lang="en-US" sz="1400" dirty="0"/>
              <a:t>Logical operation</a:t>
            </a:r>
          </a:p>
          <a:p>
            <a:pPr lvl="1"/>
            <a:r>
              <a:rPr lang="en-US" sz="1400" dirty="0"/>
              <a:t>Data physically remove after REBUILD operation is performed.</a:t>
            </a:r>
          </a:p>
          <a:p>
            <a:r>
              <a:rPr lang="en-US" sz="1699" dirty="0"/>
              <a:t>UPDATE</a:t>
            </a:r>
          </a:p>
          <a:p>
            <a:pPr lvl="1"/>
            <a:r>
              <a:rPr lang="en-US" sz="1400" dirty="0"/>
              <a:t>DELETE followed by INSERT.</a:t>
            </a:r>
          </a:p>
          <a:p>
            <a:r>
              <a:rPr lang="en-US" sz="1699" dirty="0"/>
              <a:t>BULK INSERT</a:t>
            </a:r>
          </a:p>
          <a:p>
            <a:pPr lvl="1"/>
            <a:r>
              <a:rPr lang="en-US" sz="1400" dirty="0"/>
              <a:t>if batch &lt; 100k, inserts go into delta store, otherwise </a:t>
            </a:r>
            <a:r>
              <a:rPr lang="en-US" sz="1400" dirty="0" err="1"/>
              <a:t>columnstore</a:t>
            </a:r>
            <a:endParaRPr lang="en-US" sz="1400" dirty="0"/>
          </a:p>
          <a:p>
            <a:r>
              <a:rPr lang="en-US" sz="1699" dirty="0"/>
              <a:t>SELECT </a:t>
            </a:r>
          </a:p>
          <a:p>
            <a:pPr lvl="1"/>
            <a:r>
              <a:rPr lang="en-US" sz="1400" dirty="0"/>
              <a:t>Unifies data from Column and Row stores - internal UNION operation.</a:t>
            </a:r>
          </a:p>
          <a:p>
            <a:pPr lvl="1"/>
            <a:endParaRPr lang="en-US" sz="1400" dirty="0"/>
          </a:p>
          <a:p>
            <a:r>
              <a:rPr lang="en-US" sz="1699" dirty="0"/>
              <a:t>“Tuple mover” converts data into columnar format once segment is full (1M of rows)</a:t>
            </a:r>
          </a:p>
          <a:p>
            <a:r>
              <a:rPr lang="en-US" sz="1699" dirty="0"/>
              <a:t>REORGANIZE statement forces tuple mover to start.</a:t>
            </a:r>
          </a:p>
        </p:txBody>
      </p:sp>
      <p:sp>
        <p:nvSpPr>
          <p:cNvPr id="48" name="Rectangle 47"/>
          <p:cNvSpPr/>
          <p:nvPr/>
        </p:nvSpPr>
        <p:spPr>
          <a:xfrm>
            <a:off x="970286" y="2495659"/>
            <a:ext cx="354390" cy="105543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51" name="TextBox 50"/>
          <p:cNvSpPr txBox="1"/>
          <p:nvPr/>
        </p:nvSpPr>
        <p:spPr>
          <a:xfrm>
            <a:off x="824438" y="2269187"/>
            <a:ext cx="346480" cy="261542"/>
          </a:xfrm>
          <a:prstGeom prst="rect">
            <a:avLst/>
          </a:prstGeom>
          <a:noFill/>
          <a:ln>
            <a:noFill/>
          </a:ln>
        </p:spPr>
        <p:txBody>
          <a:bodyPr wrap="none" rtlCol="0">
            <a:spAutoFit/>
          </a:bodyPr>
          <a:lstStyle/>
          <a:p>
            <a:pPr defTabSz="914126"/>
            <a:r>
              <a:rPr lang="en-US" sz="1100" dirty="0">
                <a:solidFill>
                  <a:srgbClr val="FFFFFF"/>
                </a:solidFill>
              </a:rPr>
              <a:t>C1</a:t>
            </a:r>
          </a:p>
        </p:txBody>
      </p:sp>
      <p:sp>
        <p:nvSpPr>
          <p:cNvPr id="52" name="Rectangle 51"/>
          <p:cNvSpPr/>
          <p:nvPr/>
        </p:nvSpPr>
        <p:spPr>
          <a:xfrm>
            <a:off x="847928" y="2463842"/>
            <a:ext cx="612848" cy="1129608"/>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42" name="Rectangle 41"/>
          <p:cNvSpPr/>
          <p:nvPr/>
        </p:nvSpPr>
        <p:spPr>
          <a:xfrm>
            <a:off x="1737321" y="2500929"/>
            <a:ext cx="354390" cy="105543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45" name="TextBox 44"/>
          <p:cNvSpPr txBox="1"/>
          <p:nvPr/>
        </p:nvSpPr>
        <p:spPr>
          <a:xfrm>
            <a:off x="1627854" y="2273949"/>
            <a:ext cx="645655" cy="261542"/>
          </a:xfrm>
          <a:prstGeom prst="rect">
            <a:avLst/>
          </a:prstGeom>
          <a:noFill/>
          <a:ln>
            <a:noFill/>
          </a:ln>
        </p:spPr>
        <p:txBody>
          <a:bodyPr wrap="square" rtlCol="0">
            <a:spAutoFit/>
          </a:bodyPr>
          <a:lstStyle/>
          <a:p>
            <a:pPr defTabSz="914126"/>
            <a:r>
              <a:rPr lang="en-US" sz="1100" dirty="0">
                <a:solidFill>
                  <a:srgbClr val="FFFFFF"/>
                </a:solidFill>
              </a:rPr>
              <a:t>C2</a:t>
            </a:r>
          </a:p>
        </p:txBody>
      </p:sp>
      <p:sp>
        <p:nvSpPr>
          <p:cNvPr id="46" name="Rectangle 45"/>
          <p:cNvSpPr/>
          <p:nvPr/>
        </p:nvSpPr>
        <p:spPr>
          <a:xfrm>
            <a:off x="1627809" y="2463843"/>
            <a:ext cx="591934" cy="1129608"/>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36" name="Rectangle 35"/>
          <p:cNvSpPr/>
          <p:nvPr/>
        </p:nvSpPr>
        <p:spPr>
          <a:xfrm>
            <a:off x="2511006" y="2500421"/>
            <a:ext cx="354390" cy="105543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39" name="TextBox 38"/>
          <p:cNvSpPr txBox="1"/>
          <p:nvPr/>
        </p:nvSpPr>
        <p:spPr>
          <a:xfrm>
            <a:off x="2379265" y="2269228"/>
            <a:ext cx="703978" cy="261542"/>
          </a:xfrm>
          <a:prstGeom prst="rect">
            <a:avLst/>
          </a:prstGeom>
          <a:noFill/>
          <a:ln>
            <a:noFill/>
          </a:ln>
        </p:spPr>
        <p:txBody>
          <a:bodyPr wrap="square" rtlCol="0">
            <a:spAutoFit/>
          </a:bodyPr>
          <a:lstStyle/>
          <a:p>
            <a:pPr defTabSz="914126"/>
            <a:r>
              <a:rPr lang="en-US" sz="1100" dirty="0">
                <a:solidFill>
                  <a:srgbClr val="FFFFFF"/>
                </a:solidFill>
              </a:rPr>
              <a:t>C3</a:t>
            </a:r>
          </a:p>
        </p:txBody>
      </p:sp>
      <p:sp>
        <p:nvSpPr>
          <p:cNvPr id="40" name="Rectangle 39"/>
          <p:cNvSpPr/>
          <p:nvPr/>
        </p:nvSpPr>
        <p:spPr>
          <a:xfrm>
            <a:off x="2392236" y="2463335"/>
            <a:ext cx="591933" cy="1129608"/>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30" name="Rectangle 29"/>
          <p:cNvSpPr/>
          <p:nvPr/>
        </p:nvSpPr>
        <p:spPr>
          <a:xfrm>
            <a:off x="4018317" y="2500421"/>
            <a:ext cx="354390" cy="105543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33" name="TextBox 32"/>
          <p:cNvSpPr txBox="1"/>
          <p:nvPr/>
        </p:nvSpPr>
        <p:spPr>
          <a:xfrm>
            <a:off x="3902076" y="2269187"/>
            <a:ext cx="750077" cy="261542"/>
          </a:xfrm>
          <a:prstGeom prst="rect">
            <a:avLst/>
          </a:prstGeom>
          <a:noFill/>
          <a:ln>
            <a:noFill/>
          </a:ln>
        </p:spPr>
        <p:txBody>
          <a:bodyPr wrap="square" rtlCol="0">
            <a:spAutoFit/>
          </a:bodyPr>
          <a:lstStyle/>
          <a:p>
            <a:pPr defTabSz="914126"/>
            <a:r>
              <a:rPr lang="en-US" sz="1100" dirty="0">
                <a:solidFill>
                  <a:srgbClr val="FFFFFF"/>
                </a:solidFill>
              </a:rPr>
              <a:t>C5</a:t>
            </a:r>
          </a:p>
        </p:txBody>
      </p:sp>
      <p:sp>
        <p:nvSpPr>
          <p:cNvPr id="34" name="Rectangle 33"/>
          <p:cNvSpPr/>
          <p:nvPr/>
        </p:nvSpPr>
        <p:spPr>
          <a:xfrm>
            <a:off x="3899545" y="2463843"/>
            <a:ext cx="591934" cy="1129608"/>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24" name="Rectangle 23"/>
          <p:cNvSpPr/>
          <p:nvPr/>
        </p:nvSpPr>
        <p:spPr>
          <a:xfrm>
            <a:off x="4777260" y="2495659"/>
            <a:ext cx="354390" cy="105543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27" name="TextBox 26"/>
          <p:cNvSpPr txBox="1"/>
          <p:nvPr/>
        </p:nvSpPr>
        <p:spPr>
          <a:xfrm>
            <a:off x="4659550" y="2269187"/>
            <a:ext cx="893280" cy="261542"/>
          </a:xfrm>
          <a:prstGeom prst="rect">
            <a:avLst/>
          </a:prstGeom>
          <a:noFill/>
          <a:ln>
            <a:noFill/>
          </a:ln>
        </p:spPr>
        <p:txBody>
          <a:bodyPr wrap="square" rtlCol="0">
            <a:spAutoFit/>
          </a:bodyPr>
          <a:lstStyle/>
          <a:p>
            <a:pPr defTabSz="914126"/>
            <a:r>
              <a:rPr lang="en-US" sz="1100" dirty="0">
                <a:solidFill>
                  <a:srgbClr val="FFFFFF"/>
                </a:solidFill>
              </a:rPr>
              <a:t>C6</a:t>
            </a:r>
          </a:p>
        </p:txBody>
      </p:sp>
      <p:sp>
        <p:nvSpPr>
          <p:cNvPr id="28" name="Rectangle 27"/>
          <p:cNvSpPr/>
          <p:nvPr/>
        </p:nvSpPr>
        <p:spPr>
          <a:xfrm>
            <a:off x="4658490" y="2458574"/>
            <a:ext cx="591933" cy="1129608"/>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18" name="Rectangle 17"/>
          <p:cNvSpPr/>
          <p:nvPr/>
        </p:nvSpPr>
        <p:spPr>
          <a:xfrm>
            <a:off x="3282906" y="2500421"/>
            <a:ext cx="354390" cy="105543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20" name="TextBox 19"/>
          <p:cNvSpPr txBox="1"/>
          <p:nvPr/>
        </p:nvSpPr>
        <p:spPr>
          <a:xfrm>
            <a:off x="3160619" y="2269187"/>
            <a:ext cx="738926" cy="261542"/>
          </a:xfrm>
          <a:prstGeom prst="rect">
            <a:avLst/>
          </a:prstGeom>
          <a:noFill/>
          <a:ln>
            <a:noFill/>
          </a:ln>
        </p:spPr>
        <p:txBody>
          <a:bodyPr wrap="square" rtlCol="0">
            <a:spAutoFit/>
          </a:bodyPr>
          <a:lstStyle/>
          <a:p>
            <a:pPr defTabSz="914126"/>
            <a:r>
              <a:rPr lang="en-US" sz="1100" dirty="0">
                <a:solidFill>
                  <a:srgbClr val="FFFFFF"/>
                </a:solidFill>
              </a:rPr>
              <a:t>C4</a:t>
            </a:r>
          </a:p>
        </p:txBody>
      </p:sp>
      <p:sp>
        <p:nvSpPr>
          <p:cNvPr id="21" name="Rectangle 20"/>
          <p:cNvSpPr/>
          <p:nvPr/>
        </p:nvSpPr>
        <p:spPr>
          <a:xfrm>
            <a:off x="3164135" y="2463843"/>
            <a:ext cx="591934" cy="1129608"/>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69" name="Rectangle 68"/>
          <p:cNvSpPr/>
          <p:nvPr/>
        </p:nvSpPr>
        <p:spPr>
          <a:xfrm>
            <a:off x="990563" y="3670601"/>
            <a:ext cx="354390" cy="105543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0" name="Rectangle 69"/>
          <p:cNvSpPr/>
          <p:nvPr/>
        </p:nvSpPr>
        <p:spPr>
          <a:xfrm>
            <a:off x="1745784" y="3670601"/>
            <a:ext cx="354390" cy="105543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1" name="Rectangle 70"/>
          <p:cNvSpPr/>
          <p:nvPr/>
        </p:nvSpPr>
        <p:spPr>
          <a:xfrm>
            <a:off x="2515788" y="3670601"/>
            <a:ext cx="354390" cy="105543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2" name="Rectangle 71"/>
          <p:cNvSpPr/>
          <p:nvPr/>
        </p:nvSpPr>
        <p:spPr>
          <a:xfrm>
            <a:off x="4019113" y="3670601"/>
            <a:ext cx="354390" cy="105543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3" name="Rectangle 72"/>
          <p:cNvSpPr/>
          <p:nvPr/>
        </p:nvSpPr>
        <p:spPr>
          <a:xfrm>
            <a:off x="4779502" y="3670601"/>
            <a:ext cx="354390" cy="105543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4" name="Rectangle 73"/>
          <p:cNvSpPr/>
          <p:nvPr/>
        </p:nvSpPr>
        <p:spPr>
          <a:xfrm>
            <a:off x="3165424" y="3633516"/>
            <a:ext cx="591934" cy="1129608"/>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5" name="Rectangle 74"/>
          <p:cNvSpPr/>
          <p:nvPr/>
        </p:nvSpPr>
        <p:spPr>
          <a:xfrm>
            <a:off x="3268390" y="3670601"/>
            <a:ext cx="354390" cy="105543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6" name="Rectangle 75"/>
          <p:cNvSpPr/>
          <p:nvPr/>
        </p:nvSpPr>
        <p:spPr>
          <a:xfrm>
            <a:off x="3899240" y="3633516"/>
            <a:ext cx="591934" cy="1129608"/>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7" name="Rectangle 76"/>
          <p:cNvSpPr/>
          <p:nvPr/>
        </p:nvSpPr>
        <p:spPr>
          <a:xfrm>
            <a:off x="4662397" y="3629437"/>
            <a:ext cx="591934" cy="1129608"/>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8" name="Rectangle 77"/>
          <p:cNvSpPr/>
          <p:nvPr/>
        </p:nvSpPr>
        <p:spPr>
          <a:xfrm>
            <a:off x="2391191" y="3639266"/>
            <a:ext cx="591934" cy="1129608"/>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79" name="Rectangle 78"/>
          <p:cNvSpPr/>
          <p:nvPr/>
        </p:nvSpPr>
        <p:spPr>
          <a:xfrm>
            <a:off x="1618549" y="3633516"/>
            <a:ext cx="591934" cy="1129608"/>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80" name="Rectangle 79"/>
          <p:cNvSpPr/>
          <p:nvPr/>
        </p:nvSpPr>
        <p:spPr>
          <a:xfrm>
            <a:off x="847928" y="3633516"/>
            <a:ext cx="612848" cy="1129608"/>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grpSp>
        <p:nvGrpSpPr>
          <p:cNvPr id="4" name="Group 3"/>
          <p:cNvGrpSpPr/>
          <p:nvPr/>
        </p:nvGrpSpPr>
        <p:grpSpPr>
          <a:xfrm>
            <a:off x="847928" y="4804930"/>
            <a:ext cx="4413660" cy="1129609"/>
            <a:chOff x="846561" y="5094538"/>
            <a:chExt cx="4414810" cy="1129903"/>
          </a:xfrm>
        </p:grpSpPr>
        <p:sp>
          <p:nvSpPr>
            <p:cNvPr id="94" name="Rectangle 93"/>
            <p:cNvSpPr/>
            <p:nvPr/>
          </p:nvSpPr>
          <p:spPr>
            <a:xfrm>
              <a:off x="985480" y="5131632"/>
              <a:ext cx="354482" cy="1055714"/>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95" name="Rectangle 94"/>
            <p:cNvSpPr/>
            <p:nvPr/>
          </p:nvSpPr>
          <p:spPr>
            <a:xfrm>
              <a:off x="846561" y="5094538"/>
              <a:ext cx="613010" cy="1129902"/>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96" name="Rectangle 95"/>
            <p:cNvSpPr/>
            <p:nvPr/>
          </p:nvSpPr>
          <p:spPr>
            <a:xfrm>
              <a:off x="1746963" y="5131632"/>
              <a:ext cx="354482" cy="1055714"/>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97" name="Rectangle 96"/>
            <p:cNvSpPr/>
            <p:nvPr/>
          </p:nvSpPr>
          <p:spPr>
            <a:xfrm>
              <a:off x="1617383" y="5094539"/>
              <a:ext cx="592088" cy="1129902"/>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98" name="Rectangle 97"/>
            <p:cNvSpPr/>
            <p:nvPr/>
          </p:nvSpPr>
          <p:spPr>
            <a:xfrm>
              <a:off x="2525861" y="5127366"/>
              <a:ext cx="354482" cy="1055714"/>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99" name="Rectangle 98"/>
            <p:cNvSpPr/>
            <p:nvPr/>
          </p:nvSpPr>
          <p:spPr>
            <a:xfrm>
              <a:off x="2390294" y="5094539"/>
              <a:ext cx="592087" cy="1129902"/>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100" name="Rectangle 99"/>
            <p:cNvSpPr/>
            <p:nvPr/>
          </p:nvSpPr>
          <p:spPr>
            <a:xfrm>
              <a:off x="4025832" y="5131632"/>
              <a:ext cx="354482" cy="1055714"/>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101" name="Rectangle 100"/>
            <p:cNvSpPr/>
            <p:nvPr/>
          </p:nvSpPr>
          <p:spPr>
            <a:xfrm>
              <a:off x="3902107" y="5094538"/>
              <a:ext cx="592088" cy="1129902"/>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102" name="Rectangle 101"/>
            <p:cNvSpPr/>
            <p:nvPr/>
          </p:nvSpPr>
          <p:spPr>
            <a:xfrm>
              <a:off x="4788388" y="5127366"/>
              <a:ext cx="354482" cy="1055714"/>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103" name="Rectangle 102"/>
            <p:cNvSpPr/>
            <p:nvPr/>
          </p:nvSpPr>
          <p:spPr>
            <a:xfrm>
              <a:off x="4669284" y="5094539"/>
              <a:ext cx="592087" cy="1129902"/>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104" name="Rectangle 103"/>
            <p:cNvSpPr/>
            <p:nvPr/>
          </p:nvSpPr>
          <p:spPr>
            <a:xfrm>
              <a:off x="3286614" y="5134697"/>
              <a:ext cx="354482" cy="1055714"/>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sp>
          <p:nvSpPr>
            <p:cNvPr id="105" name="Rectangle 104"/>
            <p:cNvSpPr/>
            <p:nvPr/>
          </p:nvSpPr>
          <p:spPr>
            <a:xfrm>
              <a:off x="3159763" y="5094539"/>
              <a:ext cx="592088" cy="1129902"/>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dirty="0">
                <a:solidFill>
                  <a:srgbClr val="FFFFFF"/>
                </a:solidFill>
              </a:endParaRPr>
            </a:p>
          </p:txBody>
        </p:sp>
      </p:grpSp>
      <p:sp>
        <p:nvSpPr>
          <p:cNvPr id="106" name="Arc 105"/>
          <p:cNvSpPr/>
          <p:nvPr/>
        </p:nvSpPr>
        <p:spPr>
          <a:xfrm>
            <a:off x="4915228" y="1940197"/>
            <a:ext cx="995784" cy="3093249"/>
          </a:xfrm>
          <a:prstGeom prst="arc">
            <a:avLst>
              <a:gd name="adj1" fmla="val 16200000"/>
              <a:gd name="adj2" fmla="val 5205618"/>
            </a:avLst>
          </a:prstGeom>
          <a:ln w="38100">
            <a:solidFill>
              <a:schemeClr val="accent6"/>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defTabSz="914126"/>
            <a:endParaRPr lang="en-US">
              <a:solidFill>
                <a:srgbClr val="FFFFFF"/>
              </a:solidFill>
            </a:endParaRPr>
          </a:p>
        </p:txBody>
      </p:sp>
      <p:sp>
        <p:nvSpPr>
          <p:cNvPr id="110" name="TextBox 109"/>
          <p:cNvSpPr txBox="1"/>
          <p:nvPr/>
        </p:nvSpPr>
        <p:spPr>
          <a:xfrm rot="16200000">
            <a:off x="20234" y="3295310"/>
            <a:ext cx="976295" cy="645906"/>
          </a:xfrm>
          <a:prstGeom prst="rect">
            <a:avLst/>
          </a:prstGeom>
          <a:noFill/>
        </p:spPr>
        <p:txBody>
          <a:bodyPr wrap="none" rtlCol="0">
            <a:spAutoFit/>
          </a:bodyPr>
          <a:lstStyle/>
          <a:p>
            <a:pPr algn="ctr" defTabSz="914126"/>
            <a:r>
              <a:rPr lang="en-US" dirty="0">
                <a:solidFill>
                  <a:srgbClr val="FFFFFF"/>
                </a:solidFill>
              </a:rPr>
              <a:t>Column</a:t>
            </a:r>
          </a:p>
          <a:p>
            <a:pPr algn="ctr" defTabSz="914126"/>
            <a:r>
              <a:rPr lang="en-US" dirty="0">
                <a:solidFill>
                  <a:srgbClr val="FFFFFF"/>
                </a:solidFill>
              </a:rPr>
              <a:t>Store</a:t>
            </a:r>
          </a:p>
        </p:txBody>
      </p:sp>
      <p:sp>
        <p:nvSpPr>
          <p:cNvPr id="55" name="Rectangle 54"/>
          <p:cNvSpPr/>
          <p:nvPr/>
        </p:nvSpPr>
        <p:spPr>
          <a:xfrm rot="16200000">
            <a:off x="2679642" y="-430395"/>
            <a:ext cx="739066" cy="4402493"/>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defTabSz="914126"/>
            <a:endParaRPr lang="en-US" dirty="0">
              <a:solidFill>
                <a:srgbClr val="000000"/>
              </a:solidFill>
            </a:endParaRPr>
          </a:p>
        </p:txBody>
      </p:sp>
      <p:sp>
        <p:nvSpPr>
          <p:cNvPr id="54" name="Rectangle 53"/>
          <p:cNvSpPr/>
          <p:nvPr/>
        </p:nvSpPr>
        <p:spPr>
          <a:xfrm rot="16200000">
            <a:off x="2869554" y="-302579"/>
            <a:ext cx="362835" cy="4161361"/>
          </a:xfrm>
          <a:prstGeom prst="rect">
            <a:avLst/>
          </a:prstGeom>
          <a:solidFill>
            <a:schemeClr val="accent6">
              <a:lumMod val="75000"/>
            </a:schemeClr>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defTabSz="914126"/>
            <a:endParaRPr lang="en-US" dirty="0">
              <a:solidFill>
                <a:srgbClr val="000000"/>
              </a:solidFill>
            </a:endParaRPr>
          </a:p>
        </p:txBody>
      </p:sp>
      <p:sp>
        <p:nvSpPr>
          <p:cNvPr id="81" name="Rectangle 80"/>
          <p:cNvSpPr/>
          <p:nvPr/>
        </p:nvSpPr>
        <p:spPr>
          <a:xfrm rot="16200000">
            <a:off x="2953024" y="-383318"/>
            <a:ext cx="201343" cy="4155916"/>
          </a:xfrm>
          <a:prstGeom prst="rect">
            <a:avLst/>
          </a:prstGeom>
          <a:solidFill>
            <a:schemeClr val="accent6">
              <a:lumMod val="75000"/>
            </a:schemeClr>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defTabSz="914126"/>
            <a:endParaRPr lang="en-US" dirty="0">
              <a:solidFill>
                <a:srgbClr val="000000"/>
              </a:solidFill>
            </a:endParaRPr>
          </a:p>
        </p:txBody>
      </p:sp>
      <p:cxnSp>
        <p:nvCxnSpPr>
          <p:cNvPr id="57" name="Straight Connector 56"/>
          <p:cNvCxnSpPr/>
          <p:nvPr/>
        </p:nvCxnSpPr>
        <p:spPr>
          <a:xfrm>
            <a:off x="1527911" y="1596684"/>
            <a:ext cx="0" cy="354391"/>
          </a:xfrm>
          <a:prstGeom prst="line">
            <a:avLst/>
          </a:prstGeom>
          <a:ln w="19050">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59" name="Straight Connector 58"/>
          <p:cNvCxnSpPr/>
          <p:nvPr/>
        </p:nvCxnSpPr>
        <p:spPr>
          <a:xfrm>
            <a:off x="2284250" y="1593968"/>
            <a:ext cx="0" cy="354391"/>
          </a:xfrm>
          <a:prstGeom prst="line">
            <a:avLst/>
          </a:prstGeom>
          <a:ln w="19050">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60" name="Straight Connector 59"/>
          <p:cNvCxnSpPr/>
          <p:nvPr/>
        </p:nvCxnSpPr>
        <p:spPr>
          <a:xfrm>
            <a:off x="3067790" y="1592629"/>
            <a:ext cx="0" cy="354391"/>
          </a:xfrm>
          <a:prstGeom prst="line">
            <a:avLst/>
          </a:prstGeom>
          <a:ln w="19050">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61" name="Straight Connector 60"/>
          <p:cNvCxnSpPr/>
          <p:nvPr/>
        </p:nvCxnSpPr>
        <p:spPr>
          <a:xfrm>
            <a:off x="3832291" y="1591253"/>
            <a:ext cx="0" cy="354391"/>
          </a:xfrm>
          <a:prstGeom prst="line">
            <a:avLst/>
          </a:prstGeom>
          <a:ln w="19050">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62" name="Straight Connector 61"/>
          <p:cNvCxnSpPr/>
          <p:nvPr/>
        </p:nvCxnSpPr>
        <p:spPr>
          <a:xfrm>
            <a:off x="4575021" y="1591253"/>
            <a:ext cx="0" cy="354391"/>
          </a:xfrm>
          <a:prstGeom prst="line">
            <a:avLst/>
          </a:prstGeom>
          <a:ln w="19050">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63" name="TextBox 62"/>
          <p:cNvSpPr txBox="1"/>
          <p:nvPr/>
        </p:nvSpPr>
        <p:spPr>
          <a:xfrm>
            <a:off x="1066579" y="1401313"/>
            <a:ext cx="346480" cy="261542"/>
          </a:xfrm>
          <a:prstGeom prst="rect">
            <a:avLst/>
          </a:prstGeom>
          <a:noFill/>
          <a:ln>
            <a:noFill/>
          </a:ln>
        </p:spPr>
        <p:txBody>
          <a:bodyPr wrap="none" rtlCol="0">
            <a:spAutoFit/>
          </a:bodyPr>
          <a:lstStyle/>
          <a:p>
            <a:pPr defTabSz="914126"/>
            <a:r>
              <a:rPr lang="en-US" sz="1100" dirty="0">
                <a:solidFill>
                  <a:srgbClr val="FFFFFF"/>
                </a:solidFill>
              </a:rPr>
              <a:t>C1</a:t>
            </a:r>
          </a:p>
        </p:txBody>
      </p:sp>
      <p:sp>
        <p:nvSpPr>
          <p:cNvPr id="64" name="TextBox 63"/>
          <p:cNvSpPr txBox="1"/>
          <p:nvPr/>
        </p:nvSpPr>
        <p:spPr>
          <a:xfrm>
            <a:off x="1731244" y="1406075"/>
            <a:ext cx="479241" cy="261542"/>
          </a:xfrm>
          <a:prstGeom prst="rect">
            <a:avLst/>
          </a:prstGeom>
          <a:noFill/>
          <a:ln>
            <a:noFill/>
          </a:ln>
        </p:spPr>
        <p:txBody>
          <a:bodyPr wrap="square" rtlCol="0">
            <a:spAutoFit/>
          </a:bodyPr>
          <a:lstStyle/>
          <a:p>
            <a:pPr defTabSz="914126"/>
            <a:r>
              <a:rPr lang="en-US" sz="1100" dirty="0">
                <a:solidFill>
                  <a:srgbClr val="FFFFFF"/>
                </a:solidFill>
              </a:rPr>
              <a:t>C2</a:t>
            </a:r>
          </a:p>
        </p:txBody>
      </p:sp>
      <p:sp>
        <p:nvSpPr>
          <p:cNvPr id="65" name="TextBox 64"/>
          <p:cNvSpPr txBox="1"/>
          <p:nvPr/>
        </p:nvSpPr>
        <p:spPr>
          <a:xfrm>
            <a:off x="2507141" y="1401354"/>
            <a:ext cx="475985" cy="261542"/>
          </a:xfrm>
          <a:prstGeom prst="rect">
            <a:avLst/>
          </a:prstGeom>
          <a:noFill/>
          <a:ln>
            <a:noFill/>
          </a:ln>
        </p:spPr>
        <p:txBody>
          <a:bodyPr wrap="square" rtlCol="0">
            <a:spAutoFit/>
          </a:bodyPr>
          <a:lstStyle/>
          <a:p>
            <a:pPr defTabSz="914126"/>
            <a:r>
              <a:rPr lang="en-US" sz="1100" dirty="0">
                <a:solidFill>
                  <a:srgbClr val="FFFFFF"/>
                </a:solidFill>
              </a:rPr>
              <a:t>C3</a:t>
            </a:r>
          </a:p>
        </p:txBody>
      </p:sp>
      <p:sp>
        <p:nvSpPr>
          <p:cNvPr id="66" name="TextBox 65"/>
          <p:cNvSpPr txBox="1"/>
          <p:nvPr/>
        </p:nvSpPr>
        <p:spPr>
          <a:xfrm>
            <a:off x="4029950" y="1401313"/>
            <a:ext cx="375038" cy="261542"/>
          </a:xfrm>
          <a:prstGeom prst="rect">
            <a:avLst/>
          </a:prstGeom>
          <a:noFill/>
          <a:ln>
            <a:noFill/>
          </a:ln>
        </p:spPr>
        <p:txBody>
          <a:bodyPr wrap="square" rtlCol="0">
            <a:spAutoFit/>
          </a:bodyPr>
          <a:lstStyle/>
          <a:p>
            <a:pPr defTabSz="914126"/>
            <a:r>
              <a:rPr lang="en-US" sz="1100" dirty="0">
                <a:solidFill>
                  <a:srgbClr val="FFFFFF"/>
                </a:solidFill>
              </a:rPr>
              <a:t>C5</a:t>
            </a:r>
          </a:p>
        </p:txBody>
      </p:sp>
      <p:sp>
        <p:nvSpPr>
          <p:cNvPr id="67" name="TextBox 66"/>
          <p:cNvSpPr txBox="1"/>
          <p:nvPr/>
        </p:nvSpPr>
        <p:spPr>
          <a:xfrm>
            <a:off x="4713967" y="1401313"/>
            <a:ext cx="392222" cy="261542"/>
          </a:xfrm>
          <a:prstGeom prst="rect">
            <a:avLst/>
          </a:prstGeom>
          <a:noFill/>
          <a:ln>
            <a:noFill/>
          </a:ln>
        </p:spPr>
        <p:txBody>
          <a:bodyPr wrap="square" rtlCol="0">
            <a:spAutoFit/>
          </a:bodyPr>
          <a:lstStyle/>
          <a:p>
            <a:pPr defTabSz="914126"/>
            <a:r>
              <a:rPr lang="en-US" sz="1100" dirty="0">
                <a:solidFill>
                  <a:srgbClr val="FFFFFF"/>
                </a:solidFill>
              </a:rPr>
              <a:t>C6</a:t>
            </a:r>
          </a:p>
        </p:txBody>
      </p:sp>
      <p:sp>
        <p:nvSpPr>
          <p:cNvPr id="68" name="TextBox 67"/>
          <p:cNvSpPr txBox="1"/>
          <p:nvPr/>
        </p:nvSpPr>
        <p:spPr>
          <a:xfrm>
            <a:off x="3280332" y="1401313"/>
            <a:ext cx="475736" cy="261542"/>
          </a:xfrm>
          <a:prstGeom prst="rect">
            <a:avLst/>
          </a:prstGeom>
          <a:noFill/>
          <a:ln>
            <a:noFill/>
          </a:ln>
        </p:spPr>
        <p:txBody>
          <a:bodyPr wrap="square" rtlCol="0">
            <a:spAutoFit/>
          </a:bodyPr>
          <a:lstStyle/>
          <a:p>
            <a:pPr defTabSz="914126"/>
            <a:r>
              <a:rPr lang="en-US" sz="1100" dirty="0">
                <a:solidFill>
                  <a:srgbClr val="FFFFFF"/>
                </a:solidFill>
              </a:rPr>
              <a:t>C4</a:t>
            </a:r>
          </a:p>
        </p:txBody>
      </p:sp>
      <p:sp>
        <p:nvSpPr>
          <p:cNvPr id="111" name="TextBox 110"/>
          <p:cNvSpPr txBox="1"/>
          <p:nvPr/>
        </p:nvSpPr>
        <p:spPr>
          <a:xfrm rot="16200000">
            <a:off x="-134673" y="1586763"/>
            <a:ext cx="1297005" cy="645906"/>
          </a:xfrm>
          <a:prstGeom prst="rect">
            <a:avLst/>
          </a:prstGeom>
          <a:noFill/>
        </p:spPr>
        <p:txBody>
          <a:bodyPr wrap="none" rtlCol="0">
            <a:spAutoFit/>
          </a:bodyPr>
          <a:lstStyle/>
          <a:p>
            <a:pPr algn="ctr" defTabSz="914126"/>
            <a:r>
              <a:rPr lang="en-US" dirty="0">
                <a:solidFill>
                  <a:srgbClr val="FFFFFF"/>
                </a:solidFill>
              </a:rPr>
              <a:t>Delta (row)</a:t>
            </a:r>
          </a:p>
          <a:p>
            <a:pPr algn="ctr" defTabSz="914126"/>
            <a:r>
              <a:rPr lang="en-US" dirty="0">
                <a:solidFill>
                  <a:srgbClr val="FFFFFF"/>
                </a:solidFill>
              </a:rPr>
              <a:t>store</a:t>
            </a:r>
          </a:p>
        </p:txBody>
      </p:sp>
      <p:sp>
        <p:nvSpPr>
          <p:cNvPr id="3" name="TextBox 2"/>
          <p:cNvSpPr txBox="1"/>
          <p:nvPr/>
        </p:nvSpPr>
        <p:spPr>
          <a:xfrm rot="5400000">
            <a:off x="4904758" y="3343358"/>
            <a:ext cx="1410852" cy="369108"/>
          </a:xfrm>
          <a:prstGeom prst="rect">
            <a:avLst/>
          </a:prstGeom>
          <a:noFill/>
        </p:spPr>
        <p:txBody>
          <a:bodyPr wrap="none" rtlCol="0">
            <a:spAutoFit/>
          </a:bodyPr>
          <a:lstStyle/>
          <a:p>
            <a:pPr defTabSz="914126"/>
            <a:r>
              <a:rPr lang="en-US" dirty="0">
                <a:solidFill>
                  <a:srgbClr val="FFFFFF"/>
                </a:solidFill>
              </a:rPr>
              <a:t>tuple mover</a:t>
            </a:r>
          </a:p>
        </p:txBody>
      </p:sp>
    </p:spTree>
    <p:extLst>
      <p:ext uri="{BB962C8B-B14F-4D97-AF65-F5344CB8AC3E}">
        <p14:creationId xmlns:p14="http://schemas.microsoft.com/office/powerpoint/2010/main" val="3121069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2">
                                            <p:txEl>
                                              <p:pRg st="1" end="1"/>
                                            </p:txEl>
                                          </p:spTgt>
                                        </p:tgtEl>
                                        <p:attrNameLst>
                                          <p:attrName>style.visibility</p:attrName>
                                        </p:attrNameLst>
                                      </p:cBhvr>
                                      <p:to>
                                        <p:strVal val="visible"/>
                                      </p:to>
                                    </p:set>
                                  </p:childTnLst>
                                </p:cTn>
                              </p:par>
                              <p:par>
                                <p:cTn id="41" presetID="22" presetClass="entr" presetSubtype="1" fill="hold" grpId="0" nodeType="with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wipe(up)">
                                      <p:cBhvr>
                                        <p:cTn id="43" dur="500"/>
                                        <p:tgtEl>
                                          <p:spTgt spid="106"/>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0" presetClass="exit" presetSubtype="0" fill="hold" grpId="1" nodeType="withEffect">
                                  <p:stCondLst>
                                    <p:cond delay="0"/>
                                  </p:stCondLst>
                                  <p:childTnLst>
                                    <p:animEffect transition="out" filter="fade">
                                      <p:cBhvr>
                                        <p:cTn id="50" dur="2000"/>
                                        <p:tgtEl>
                                          <p:spTgt spid="54"/>
                                        </p:tgtEl>
                                      </p:cBhvr>
                                    </p:animEffect>
                                    <p:set>
                                      <p:cBhvr>
                                        <p:cTn id="51" dur="1" fill="hold">
                                          <p:stCondLst>
                                            <p:cond delay="1999"/>
                                          </p:stCondLst>
                                        </p:cTn>
                                        <p:tgtEl>
                                          <p:spTgt spid="54"/>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2000"/>
                                        <p:tgtEl>
                                          <p:spTgt spid="81"/>
                                        </p:tgtEl>
                                      </p:cBhvr>
                                    </p:animEffect>
                                    <p:set>
                                      <p:cBhvr>
                                        <p:cTn id="54" dur="1" fill="hold">
                                          <p:stCondLst>
                                            <p:cond delay="1999"/>
                                          </p:stCondLst>
                                        </p:cTn>
                                        <p:tgtEl>
                                          <p:spTgt spid="81"/>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2000"/>
                                        <p:tgtEl>
                                          <p:spTgt spid="57"/>
                                        </p:tgtEl>
                                      </p:cBhvr>
                                    </p:animEffect>
                                    <p:set>
                                      <p:cBhvr>
                                        <p:cTn id="57" dur="1" fill="hold">
                                          <p:stCondLst>
                                            <p:cond delay="1999"/>
                                          </p:stCondLst>
                                        </p:cTn>
                                        <p:tgtEl>
                                          <p:spTgt spid="57"/>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2000"/>
                                        <p:tgtEl>
                                          <p:spTgt spid="59"/>
                                        </p:tgtEl>
                                      </p:cBhvr>
                                    </p:animEffect>
                                    <p:set>
                                      <p:cBhvr>
                                        <p:cTn id="60" dur="1" fill="hold">
                                          <p:stCondLst>
                                            <p:cond delay="1999"/>
                                          </p:stCondLst>
                                        </p:cTn>
                                        <p:tgtEl>
                                          <p:spTgt spid="59"/>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2000"/>
                                        <p:tgtEl>
                                          <p:spTgt spid="60"/>
                                        </p:tgtEl>
                                      </p:cBhvr>
                                    </p:animEffect>
                                    <p:set>
                                      <p:cBhvr>
                                        <p:cTn id="63" dur="1" fill="hold">
                                          <p:stCondLst>
                                            <p:cond delay="1999"/>
                                          </p:stCondLst>
                                        </p:cTn>
                                        <p:tgtEl>
                                          <p:spTgt spid="60"/>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2000"/>
                                        <p:tgtEl>
                                          <p:spTgt spid="61"/>
                                        </p:tgtEl>
                                      </p:cBhvr>
                                    </p:animEffect>
                                    <p:set>
                                      <p:cBhvr>
                                        <p:cTn id="66" dur="1" fill="hold">
                                          <p:stCondLst>
                                            <p:cond delay="1999"/>
                                          </p:stCondLst>
                                        </p:cTn>
                                        <p:tgtEl>
                                          <p:spTgt spid="6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2000"/>
                                        <p:tgtEl>
                                          <p:spTgt spid="62"/>
                                        </p:tgtEl>
                                      </p:cBhvr>
                                    </p:animEffect>
                                    <p:set>
                                      <p:cBhvr>
                                        <p:cTn id="69" dur="1" fill="hold">
                                          <p:stCondLst>
                                            <p:cond delay="1999"/>
                                          </p:stCondLst>
                                        </p:cTn>
                                        <p:tgtEl>
                                          <p:spTgt spid="62"/>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63"/>
                                        </p:tgtEl>
                                      </p:cBhvr>
                                    </p:animEffect>
                                    <p:set>
                                      <p:cBhvr>
                                        <p:cTn id="72" dur="1" fill="hold">
                                          <p:stCondLst>
                                            <p:cond delay="1999"/>
                                          </p:stCondLst>
                                        </p:cTn>
                                        <p:tgtEl>
                                          <p:spTgt spid="63"/>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64"/>
                                        </p:tgtEl>
                                      </p:cBhvr>
                                    </p:animEffect>
                                    <p:set>
                                      <p:cBhvr>
                                        <p:cTn id="75" dur="1" fill="hold">
                                          <p:stCondLst>
                                            <p:cond delay="1999"/>
                                          </p:stCondLst>
                                        </p:cTn>
                                        <p:tgtEl>
                                          <p:spTgt spid="6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65"/>
                                        </p:tgtEl>
                                      </p:cBhvr>
                                    </p:animEffect>
                                    <p:set>
                                      <p:cBhvr>
                                        <p:cTn id="78" dur="1" fill="hold">
                                          <p:stCondLst>
                                            <p:cond delay="1999"/>
                                          </p:stCondLst>
                                        </p:cTn>
                                        <p:tgtEl>
                                          <p:spTgt spid="65"/>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2000"/>
                                        <p:tgtEl>
                                          <p:spTgt spid="66"/>
                                        </p:tgtEl>
                                      </p:cBhvr>
                                    </p:animEffect>
                                    <p:set>
                                      <p:cBhvr>
                                        <p:cTn id="81" dur="1" fill="hold">
                                          <p:stCondLst>
                                            <p:cond delay="1999"/>
                                          </p:stCondLst>
                                        </p:cTn>
                                        <p:tgtEl>
                                          <p:spTgt spid="66"/>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2000"/>
                                        <p:tgtEl>
                                          <p:spTgt spid="67"/>
                                        </p:tgtEl>
                                      </p:cBhvr>
                                    </p:animEffect>
                                    <p:set>
                                      <p:cBhvr>
                                        <p:cTn id="84" dur="1" fill="hold">
                                          <p:stCondLst>
                                            <p:cond delay="1999"/>
                                          </p:stCondLst>
                                        </p:cTn>
                                        <p:tgtEl>
                                          <p:spTgt spid="67"/>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2000"/>
                                        <p:tgtEl>
                                          <p:spTgt spid="68"/>
                                        </p:tgtEl>
                                      </p:cBhvr>
                                    </p:animEffect>
                                    <p:set>
                                      <p:cBhvr>
                                        <p:cTn id="87" dur="1" fill="hold">
                                          <p:stCondLst>
                                            <p:cond delay="1999"/>
                                          </p:stCondLst>
                                        </p:cTn>
                                        <p:tgtEl>
                                          <p:spTgt spid="6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12">
                                            <p:txEl>
                                              <p:pRg st="3" end="3"/>
                                            </p:txEl>
                                          </p:spTgt>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12">
                                            <p:txEl>
                                              <p:pRg st="4" end="4"/>
                                            </p:txEl>
                                          </p:spTgt>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12">
                                            <p:txEl>
                                              <p:pRg st="5" end="5"/>
                                            </p:txEl>
                                          </p:spTgt>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112">
                                            <p:txEl>
                                              <p:pRg st="6" end="6"/>
                                            </p:txEl>
                                          </p:spTgt>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112">
                                            <p:txEl>
                                              <p:pRg st="7" end="7"/>
                                            </p:txEl>
                                          </p:spTgt>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12">
                                            <p:txEl>
                                              <p:pRg st="8" end="8"/>
                                            </p:txEl>
                                          </p:spTgt>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112">
                                            <p:txEl>
                                              <p:pRg st="9" end="9"/>
                                            </p:txEl>
                                          </p:spTgt>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12">
                                            <p:txEl>
                                              <p:pRg st="10" end="10"/>
                                            </p:txEl>
                                          </p:spTgt>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112">
                                            <p:txEl>
                                              <p:pRg st="11" end="11"/>
                                            </p:txEl>
                                          </p:spTgt>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112">
                                            <p:txEl>
                                              <p:pRg st="12" end="12"/>
                                            </p:txEl>
                                          </p:spTgt>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12">
                                            <p:txEl>
                                              <p:pRg st="13" end="13"/>
                                            </p:txEl>
                                          </p:spTgt>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112">
                                            <p:txEl>
                                              <p:pRg st="16" end="16"/>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1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55" grpId="0" animBg="1"/>
      <p:bldP spid="54" grpId="0" animBg="1"/>
      <p:bldP spid="54" grpId="1" animBg="1"/>
      <p:bldP spid="81" grpId="0" animBg="1"/>
      <p:bldP spid="81" grpId="1" animBg="1"/>
      <p:bldP spid="63" grpId="0"/>
      <p:bldP spid="63" grpId="1"/>
      <p:bldP spid="64" grpId="0"/>
      <p:bldP spid="64" grpId="1"/>
      <p:bldP spid="65" grpId="0"/>
      <p:bldP spid="65" grpId="1"/>
      <p:bldP spid="66" grpId="0"/>
      <p:bldP spid="66" grpId="1"/>
      <p:bldP spid="67" grpId="0"/>
      <p:bldP spid="67" grpId="1"/>
      <p:bldP spid="68" grpId="0"/>
      <p:bldP spid="68" grpId="1"/>
      <p:bldP spid="111"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89868" y="2540903"/>
            <a:ext cx="6378286" cy="3291927"/>
          </a:xfrm>
          <a:prstGeom prst="rect">
            <a:avLst/>
          </a:prstGeom>
          <a:noFill/>
        </p:spPr>
        <p:txBody>
          <a:bodyPr wrap="square" rtlCol="0">
            <a:spAutoFit/>
          </a:bodyPr>
          <a:lstStyle/>
          <a:p>
            <a:pPr algn="ctr"/>
            <a:r>
              <a:rPr lang="en-US" sz="8796" dirty="0"/>
              <a:t>Demo </a:t>
            </a:r>
            <a:endParaRPr lang="en-US" sz="8796" dirty="0" smtClean="0"/>
          </a:p>
          <a:p>
            <a:pPr algn="ctr"/>
            <a:r>
              <a:rPr lang="en-US" sz="8796" dirty="0" smtClean="0"/>
              <a:t>CCI</a:t>
            </a:r>
          </a:p>
          <a:p>
            <a:pPr algn="ctr"/>
            <a:r>
              <a:rPr lang="en-US" sz="3200" dirty="0" smtClean="0"/>
              <a:t>(Clustered Columnstore Index)</a:t>
            </a:r>
            <a:endParaRPr lang="en-US" sz="3200" dirty="0"/>
          </a:p>
        </p:txBody>
      </p:sp>
    </p:spTree>
    <p:extLst>
      <p:ext uri="{BB962C8B-B14F-4D97-AF65-F5344CB8AC3E}">
        <p14:creationId xmlns:p14="http://schemas.microsoft.com/office/powerpoint/2010/main" val="25063610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9" y="1447803"/>
            <a:ext cx="11151917" cy="553998"/>
          </a:xfrm>
        </p:spPr>
        <p:txBody>
          <a:bodyPr/>
          <a:lstStyle/>
          <a:p>
            <a:r>
              <a:rPr lang="en-US" dirty="0" smtClean="0"/>
              <a:t>Optional materials</a:t>
            </a:r>
            <a:endParaRPr lang="en-US" dirty="0"/>
          </a:p>
        </p:txBody>
      </p:sp>
      <p:sp>
        <p:nvSpPr>
          <p:cNvPr id="3" name="Title 2"/>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18213886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2514601"/>
            <a:ext cx="7848600" cy="849463"/>
          </a:xfrm>
          <a:prstGeom prst="rect">
            <a:avLst/>
          </a:prstGeom>
          <a:noFill/>
        </p:spPr>
        <p:txBody>
          <a:bodyPr wrap="square" lIns="182880" tIns="146304" rIns="182880" bIns="146304" rtlCol="0">
            <a:spAutoFit/>
          </a:bodyPr>
          <a:lstStyle/>
          <a:p>
            <a:pPr>
              <a:lnSpc>
                <a:spcPct val="90000"/>
              </a:lnSpc>
            </a:pPr>
            <a:r>
              <a:rPr lang="en-US" sz="4000" spc="-50" dirty="0">
                <a:solidFill>
                  <a:srgbClr val="FFFFFF"/>
                </a:solidFill>
              </a:rPr>
              <a:t>Overview of Buffer Pool Extension</a:t>
            </a:r>
          </a:p>
        </p:txBody>
      </p:sp>
    </p:spTree>
    <p:extLst>
      <p:ext uri="{BB962C8B-B14F-4D97-AF65-F5344CB8AC3E}">
        <p14:creationId xmlns:p14="http://schemas.microsoft.com/office/powerpoint/2010/main" val="3410362236"/>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92" y="315361"/>
            <a:ext cx="10969943" cy="651035"/>
          </a:xfrm>
        </p:spPr>
        <p:txBody>
          <a:bodyPr>
            <a:normAutofit/>
          </a:bodyPr>
          <a:lstStyle/>
          <a:p>
            <a:pPr algn="ctr"/>
            <a:r>
              <a:rPr lang="en-US" sz="4400" dirty="0">
                <a:solidFill>
                  <a:srgbClr val="FBFBFB"/>
                </a:solidFill>
              </a:rPr>
              <a:t>SSD </a:t>
            </a:r>
            <a:r>
              <a:rPr lang="en-US" sz="4400" dirty="0" smtClean="0">
                <a:solidFill>
                  <a:srgbClr val="FBFBFB"/>
                </a:solidFill>
              </a:rPr>
              <a:t>Buffer Pool </a:t>
            </a:r>
            <a:r>
              <a:rPr lang="en-US" sz="4400" dirty="0">
                <a:solidFill>
                  <a:srgbClr val="FBFBFB"/>
                </a:solidFill>
              </a:rPr>
              <a:t>E</a:t>
            </a:r>
            <a:r>
              <a:rPr lang="en-US" sz="4400" dirty="0" smtClean="0">
                <a:solidFill>
                  <a:srgbClr val="FBFBFB"/>
                </a:solidFill>
              </a:rPr>
              <a:t>xtension</a:t>
            </a:r>
            <a:r>
              <a:rPr lang="en-US" sz="4400" dirty="0"/>
              <a:t>: </a:t>
            </a:r>
            <a:r>
              <a:rPr lang="en-US" sz="4400" dirty="0" smtClean="0"/>
              <a:t>to fit WS in </a:t>
            </a:r>
            <a:r>
              <a:rPr lang="en-US" sz="4400" dirty="0" err="1" smtClean="0"/>
              <a:t>NvRAM</a:t>
            </a:r>
            <a:endParaRPr lang="en-US" sz="4400" dirty="0"/>
          </a:p>
        </p:txBody>
      </p:sp>
      <p:pic>
        <p:nvPicPr>
          <p:cNvPr id="7" name="Content Placeholder 6" descr="iops1.png"/>
          <p:cNvPicPr>
            <a:picLocks noGrp="1" noChangeAspect="1"/>
          </p:cNvPicPr>
          <p:nvPr>
            <p:ph sz="quarter" idx="2"/>
          </p:nvPr>
        </p:nvPicPr>
        <p:blipFill>
          <a:blip r:embed="rId2" cstate="print"/>
          <a:stretch>
            <a:fillRect/>
          </a:stretch>
        </p:blipFill>
        <p:spPr>
          <a:xfrm>
            <a:off x="407883" y="1966707"/>
            <a:ext cx="5586545" cy="2971026"/>
          </a:xfrm>
          <a:solidFill>
            <a:schemeClr val="tx1">
              <a:lumMod val="95000"/>
            </a:schemeClr>
          </a:solidFill>
          <a:ln w="3175">
            <a:solidFill>
              <a:schemeClr val="accent1"/>
            </a:solidFill>
          </a:ln>
        </p:spPr>
      </p:pic>
      <p:pic>
        <p:nvPicPr>
          <p:cNvPr id="8" name="Content Placeholder 7" descr="iops2.png"/>
          <p:cNvPicPr>
            <a:picLocks noGrp="1" noChangeAspect="1"/>
          </p:cNvPicPr>
          <p:nvPr>
            <p:ph sz="quarter" idx="4"/>
          </p:nvPr>
        </p:nvPicPr>
        <p:blipFill>
          <a:blip r:embed="rId3" cstate="print"/>
          <a:stretch>
            <a:fillRect/>
          </a:stretch>
        </p:blipFill>
        <p:spPr>
          <a:xfrm>
            <a:off x="6400721" y="1966707"/>
            <a:ext cx="5612387" cy="2971026"/>
          </a:xfrm>
          <a:solidFill>
            <a:schemeClr val="tx1">
              <a:lumMod val="95000"/>
            </a:schemeClr>
          </a:solidFill>
          <a:ln w="3175">
            <a:solidFill>
              <a:schemeClr val="accent1"/>
            </a:solidFill>
          </a:ln>
        </p:spPr>
      </p:pic>
      <p:sp>
        <p:nvSpPr>
          <p:cNvPr id="5" name="Text Placeholder 4"/>
          <p:cNvSpPr>
            <a:spLocks noGrp="1"/>
          </p:cNvSpPr>
          <p:nvPr>
            <p:ph type="body" sz="quarter" idx="1"/>
          </p:nvPr>
        </p:nvSpPr>
        <p:spPr>
          <a:xfrm>
            <a:off x="609600" y="1288737"/>
            <a:ext cx="5386917" cy="357897"/>
          </a:xfrm>
        </p:spPr>
        <p:txBody>
          <a:bodyPr>
            <a:noAutofit/>
          </a:bodyPr>
          <a:lstStyle/>
          <a:p>
            <a:pPr algn="ctr"/>
            <a:r>
              <a:rPr lang="en-US" sz="1866" dirty="0"/>
              <a:t>RANDOM IOPS to Mechanical Drives</a:t>
            </a:r>
          </a:p>
        </p:txBody>
      </p:sp>
      <p:sp>
        <p:nvSpPr>
          <p:cNvPr id="6" name="Text Placeholder 5"/>
          <p:cNvSpPr>
            <a:spLocks noGrp="1"/>
          </p:cNvSpPr>
          <p:nvPr>
            <p:ph type="body" sz="quarter" idx="3"/>
          </p:nvPr>
        </p:nvSpPr>
        <p:spPr>
          <a:xfrm>
            <a:off x="6193369" y="1288737"/>
            <a:ext cx="5389033" cy="357897"/>
          </a:xfrm>
        </p:spPr>
        <p:txBody>
          <a:bodyPr>
            <a:normAutofit/>
          </a:bodyPr>
          <a:lstStyle/>
          <a:p>
            <a:pPr algn="ctr"/>
            <a:r>
              <a:rPr lang="en-US" sz="1866" dirty="0"/>
              <a:t>IOPS Offload to SCM</a:t>
            </a:r>
          </a:p>
        </p:txBody>
      </p:sp>
      <p:sp>
        <p:nvSpPr>
          <p:cNvPr id="3" name="TextBox 2"/>
          <p:cNvSpPr txBox="1"/>
          <p:nvPr/>
        </p:nvSpPr>
        <p:spPr>
          <a:xfrm>
            <a:off x="764929" y="5345723"/>
            <a:ext cx="8071339" cy="1107996"/>
          </a:xfrm>
          <a:prstGeom prst="rect">
            <a:avLst/>
          </a:prstGeom>
          <a:noFill/>
        </p:spPr>
        <p:txBody>
          <a:bodyPr wrap="square" lIns="0" tIns="0" rIns="0" bIns="0" rtlCol="0">
            <a:spAutoFit/>
          </a:bodyPr>
          <a:lstStyle/>
          <a:p>
            <a:r>
              <a:rPr lang="en-US" sz="1800" dirty="0" smtClean="0"/>
              <a:t>Goal: Use </a:t>
            </a:r>
            <a:r>
              <a:rPr lang="en-US" sz="1800" dirty="0"/>
              <a:t>nonvolatile storage devices for increasing amount of memory available for buffer pool consumers. This allows usage of SSD as an intermediate buffer pool pages thus getting price advantage over the memory increase.</a:t>
            </a:r>
          </a:p>
          <a:p>
            <a:pPr lvl="1"/>
            <a:endParaRPr lang="en-US" sz="1800" dirty="0" err="1" smtClean="0">
              <a:latin typeface="Segoe UI Light" pitchFamily="34" charset="0"/>
            </a:endParaRPr>
          </a:p>
        </p:txBody>
      </p:sp>
    </p:spTree>
    <p:extLst>
      <p:ext uri="{BB962C8B-B14F-4D97-AF65-F5344CB8AC3E}">
        <p14:creationId xmlns:p14="http://schemas.microsoft.com/office/powerpoint/2010/main" val="15670415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9" y="228605"/>
            <a:ext cx="11151917" cy="747897"/>
          </a:xfrm>
        </p:spPr>
        <p:txBody>
          <a:bodyPr/>
          <a:lstStyle/>
          <a:p>
            <a:r>
              <a:rPr lang="en-US" dirty="0" smtClean="0"/>
              <a:t>SSD </a:t>
            </a:r>
            <a:r>
              <a:rPr lang="en-US" dirty="0">
                <a:solidFill>
                  <a:srgbClr val="FBFBFB"/>
                </a:solidFill>
              </a:rPr>
              <a:t>B</a:t>
            </a:r>
            <a:r>
              <a:rPr lang="en-US" dirty="0" smtClean="0">
                <a:solidFill>
                  <a:srgbClr val="FBFBFB"/>
                </a:solidFill>
              </a:rPr>
              <a:t>uffer Pool </a:t>
            </a:r>
            <a:r>
              <a:rPr lang="en-US" dirty="0">
                <a:solidFill>
                  <a:srgbClr val="FBFBFB"/>
                </a:solidFill>
              </a:rPr>
              <a:t>E</a:t>
            </a:r>
            <a:r>
              <a:rPr lang="en-US" dirty="0" smtClean="0">
                <a:solidFill>
                  <a:srgbClr val="FBFBFB"/>
                </a:solidFill>
              </a:rPr>
              <a:t>xtension </a:t>
            </a:r>
            <a:r>
              <a:rPr lang="en-US" dirty="0" smtClean="0"/>
              <a:t>- summary</a:t>
            </a:r>
            <a:endParaRPr lang="en-US" dirty="0"/>
          </a:p>
        </p:txBody>
      </p:sp>
      <p:sp>
        <p:nvSpPr>
          <p:cNvPr id="5" name="Content Placeholder 4"/>
          <p:cNvSpPr txBox="1">
            <a:spLocks/>
          </p:cNvSpPr>
          <p:nvPr/>
        </p:nvSpPr>
        <p:spPr>
          <a:xfrm>
            <a:off x="605048" y="1509346"/>
            <a:ext cx="11299737" cy="4451839"/>
          </a:xfrm>
          <a:prstGeom prst="rect">
            <a:avLst/>
          </a:prstGeom>
        </p:spPr>
        <p:txBody>
          <a:bodyPr>
            <a:noAutofit/>
          </a:bodyPr>
          <a:lstStyle>
            <a:lvl1pPr marL="339691" marR="0" indent="-339691" algn="l" defTabSz="914274" rtl="0" eaLnBrk="1" fontAlgn="auto" latinLnBrk="0" hangingPunct="1">
              <a:lnSpc>
                <a:spcPct val="90000"/>
              </a:lnSpc>
              <a:spcBef>
                <a:spcPct val="20000"/>
              </a:spcBef>
              <a:spcAft>
                <a:spcPts val="0"/>
              </a:spcAft>
              <a:buClr>
                <a:srgbClr val="00188F"/>
              </a:buClr>
              <a:buSzPct val="90000"/>
              <a:buFont typeface="Arial" pitchFamily="34" charset="0"/>
              <a:buChar char="•"/>
              <a:tabLst/>
              <a:defRPr lang="en-US" sz="1600" kern="1200" spc="-70" baseline="0" dirty="0" smtClean="0">
                <a:solidFill>
                  <a:schemeClr val="bg1">
                    <a:lumMod val="50000"/>
                  </a:schemeClr>
                </a:solidFill>
                <a:latin typeface="+mn-lt"/>
                <a:ea typeface="+mn-ea"/>
                <a:cs typeface="+mn-cs"/>
              </a:defRPr>
            </a:lvl1pPr>
            <a:lvl2pPr marL="573032" marR="0" indent="-233341" algn="l" defTabSz="914274" rtl="0" eaLnBrk="1" fontAlgn="auto" latinLnBrk="0" hangingPunct="1">
              <a:lnSpc>
                <a:spcPct val="90000"/>
              </a:lnSpc>
              <a:spcBef>
                <a:spcPct val="20000"/>
              </a:spcBef>
              <a:spcAft>
                <a:spcPts val="0"/>
              </a:spcAft>
              <a:buClr>
                <a:srgbClr val="00188F"/>
              </a:buClr>
              <a:buSzPct val="90000"/>
              <a:buFont typeface="Arial" pitchFamily="34" charset="0"/>
              <a:buChar char="•"/>
              <a:tabLst/>
              <a:defRPr lang="en-US" sz="1600" kern="1200" spc="-70" baseline="0" dirty="0" smtClean="0">
                <a:solidFill>
                  <a:schemeClr val="bg1">
                    <a:lumMod val="50000"/>
                  </a:schemeClr>
                </a:solidFill>
                <a:latin typeface="+mn-lt"/>
                <a:ea typeface="+mn-ea"/>
                <a:cs typeface="+mn-cs"/>
              </a:defRPr>
            </a:lvl2pPr>
            <a:lvl3pPr marL="798435" marR="0" indent="-225403" algn="l" defTabSz="914274" rtl="0" eaLnBrk="1" fontAlgn="auto" latinLnBrk="0" hangingPunct="1">
              <a:lnSpc>
                <a:spcPct val="90000"/>
              </a:lnSpc>
              <a:spcBef>
                <a:spcPct val="20000"/>
              </a:spcBef>
              <a:spcAft>
                <a:spcPts val="0"/>
              </a:spcAft>
              <a:buClr>
                <a:srgbClr val="00188F"/>
              </a:buClr>
              <a:buSzPct val="90000"/>
              <a:buFont typeface="Arial" pitchFamily="34" charset="0"/>
              <a:buChar char="•"/>
              <a:tabLst>
                <a:tab pos="798435" algn="l"/>
              </a:tabLst>
              <a:defRPr lang="en-US" sz="1600" kern="1200" spc="-70" baseline="0" dirty="0" smtClean="0">
                <a:solidFill>
                  <a:schemeClr val="bg1">
                    <a:lumMod val="50000"/>
                  </a:schemeClr>
                </a:solidFill>
                <a:latin typeface="+mn-lt"/>
                <a:ea typeface="+mn-ea"/>
                <a:cs typeface="+mn-cs"/>
              </a:defRPr>
            </a:lvl3pPr>
            <a:lvl4pPr marL="1030187" marR="0" indent="-231753" algn="l" defTabSz="914274" rtl="0" eaLnBrk="1" fontAlgn="auto" latinLnBrk="0" hangingPunct="1">
              <a:lnSpc>
                <a:spcPct val="90000"/>
              </a:lnSpc>
              <a:spcBef>
                <a:spcPct val="20000"/>
              </a:spcBef>
              <a:spcAft>
                <a:spcPts val="0"/>
              </a:spcAft>
              <a:buClr>
                <a:srgbClr val="00188F"/>
              </a:buClr>
              <a:buSzPct val="90000"/>
              <a:buFont typeface="Arial" pitchFamily="34" charset="0"/>
              <a:buChar char="•"/>
              <a:tabLst/>
              <a:defRPr lang="en-US" sz="1600" kern="1200" spc="-70" baseline="0" dirty="0" smtClean="0">
                <a:solidFill>
                  <a:schemeClr val="bg1">
                    <a:lumMod val="50000"/>
                  </a:schemeClr>
                </a:solidFill>
                <a:latin typeface="+mn-lt"/>
                <a:ea typeface="+mn-ea"/>
                <a:cs typeface="+mn-cs"/>
              </a:defRPr>
            </a:lvl4pPr>
            <a:lvl5pPr marL="1255590" marR="0" indent="-225403" algn="l" defTabSz="914274" rtl="0" eaLnBrk="1" fontAlgn="auto" latinLnBrk="0" hangingPunct="1">
              <a:lnSpc>
                <a:spcPct val="90000"/>
              </a:lnSpc>
              <a:spcBef>
                <a:spcPct val="20000"/>
              </a:spcBef>
              <a:spcAft>
                <a:spcPts val="0"/>
              </a:spcAft>
              <a:buClr>
                <a:srgbClr val="00188F"/>
              </a:buClr>
              <a:buSzPct val="90000"/>
              <a:buFont typeface="Arial" pitchFamily="34" charset="0"/>
              <a:buChar char="•"/>
              <a:tabLst>
                <a:tab pos="1255590" algn="l"/>
              </a:tabLst>
              <a:defRPr lang="en-US" sz="1600" kern="1200" spc="-70" baseline="0" dirty="0">
                <a:solidFill>
                  <a:schemeClr val="bg1">
                    <a:lumMod val="50000"/>
                  </a:schemeClr>
                </a:soli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FFFFFF"/>
                </a:solidFill>
              </a:rPr>
              <a:t>Use of cheaper SSD to reduce SQL memory pressure</a:t>
            </a:r>
          </a:p>
          <a:p>
            <a:r>
              <a:rPr lang="en-US" sz="2400" dirty="0">
                <a:solidFill>
                  <a:srgbClr val="FFFFFF"/>
                </a:solidFill>
              </a:rPr>
              <a:t>No risk of data loss – only clean pages are involved</a:t>
            </a:r>
          </a:p>
          <a:p>
            <a:r>
              <a:rPr lang="en-US" sz="2400" dirty="0">
                <a:solidFill>
                  <a:srgbClr val="FFFFFF"/>
                </a:solidFill>
              </a:rPr>
              <a:t>Observed up to 3x performance improvement for OLTP workloads during the internal testing</a:t>
            </a:r>
          </a:p>
          <a:p>
            <a:r>
              <a:rPr lang="en-US" sz="2400" dirty="0">
                <a:solidFill>
                  <a:srgbClr val="FFFFFF"/>
                </a:solidFill>
              </a:rPr>
              <a:t>Available on SQL Server Enterprise and STD (memory doubled in 2014)</a:t>
            </a:r>
          </a:p>
          <a:p>
            <a:r>
              <a:rPr lang="en-US" sz="2400" dirty="0">
                <a:solidFill>
                  <a:srgbClr val="FFFFFF"/>
                </a:solidFill>
              </a:rPr>
              <a:t>Sweet spot machine size:</a:t>
            </a:r>
          </a:p>
          <a:p>
            <a:pPr lvl="1">
              <a:buFont typeface="Wingdings" panose="05000000000000000000" pitchFamily="2" charset="2"/>
              <a:buChar char="§"/>
            </a:pPr>
            <a:r>
              <a:rPr lang="en-US" sz="1800" dirty="0" smtClean="0">
                <a:solidFill>
                  <a:srgbClr val="FFFFFF"/>
                </a:solidFill>
              </a:rPr>
              <a:t>High </a:t>
            </a:r>
            <a:r>
              <a:rPr lang="en-US" sz="1800" dirty="0">
                <a:solidFill>
                  <a:srgbClr val="FFFFFF"/>
                </a:solidFill>
              </a:rPr>
              <a:t>throughput and endurance SSD storage (ideally PCI-E) sized 4x-10x times of RAM size</a:t>
            </a:r>
          </a:p>
          <a:p>
            <a:r>
              <a:rPr lang="en-US" sz="2400" dirty="0">
                <a:solidFill>
                  <a:srgbClr val="FFFFFF"/>
                </a:solidFill>
              </a:rPr>
              <a:t>Not optimized for DW workloads *</a:t>
            </a:r>
          </a:p>
          <a:p>
            <a:r>
              <a:rPr lang="en-US" sz="2400" dirty="0">
                <a:solidFill>
                  <a:srgbClr val="FFFFFF"/>
                </a:solidFill>
              </a:rPr>
              <a:t>Not applicable to In-memory OLTP</a:t>
            </a:r>
          </a:p>
          <a:p>
            <a:endParaRPr lang="en-US" sz="2400" dirty="0">
              <a:solidFill>
                <a:srgbClr val="FFFFFF"/>
              </a:solidFill>
            </a:endParaRPr>
          </a:p>
          <a:p>
            <a:endParaRPr lang="en-US" sz="2400" dirty="0">
              <a:solidFill>
                <a:srgbClr val="FFFFFF"/>
              </a:solidFill>
            </a:endParaRPr>
          </a:p>
          <a:p>
            <a:pPr marL="0" indent="0">
              <a:buNone/>
            </a:pPr>
            <a:endParaRPr lang="en-US" sz="1400" dirty="0">
              <a:solidFill>
                <a:srgbClr val="FFFFFF"/>
              </a:solidFill>
            </a:endParaRPr>
          </a:p>
          <a:p>
            <a:pPr marL="0" indent="0">
              <a:buNone/>
            </a:pPr>
            <a:endParaRPr lang="en-US" sz="1400" dirty="0">
              <a:solidFill>
                <a:srgbClr val="FFFFFF"/>
              </a:solidFill>
            </a:endParaRPr>
          </a:p>
          <a:p>
            <a:pPr marL="0" indent="0">
              <a:buNone/>
            </a:pPr>
            <a:endParaRPr lang="en-US" sz="1400" dirty="0">
              <a:solidFill>
                <a:srgbClr val="FFFFFF"/>
              </a:solidFill>
            </a:endParaRPr>
          </a:p>
          <a:p>
            <a:pPr marL="0" indent="0">
              <a:buNone/>
            </a:pPr>
            <a:r>
              <a:rPr lang="en-US" sz="1400" dirty="0">
                <a:solidFill>
                  <a:srgbClr val="FFFFFF"/>
                </a:solidFill>
              </a:rPr>
              <a:t>* DW workload data set is so large that table scan will wash out all the cached pages.</a:t>
            </a:r>
          </a:p>
        </p:txBody>
      </p:sp>
    </p:spTree>
    <p:extLst>
      <p:ext uri="{BB962C8B-B14F-4D97-AF65-F5344CB8AC3E}">
        <p14:creationId xmlns:p14="http://schemas.microsoft.com/office/powerpoint/2010/main" val="211631960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Rectangle 2"/>
          <p:cNvSpPr/>
          <p:nvPr/>
        </p:nvSpPr>
        <p:spPr>
          <a:xfrm>
            <a:off x="6790905" y="4417291"/>
            <a:ext cx="5096296" cy="1754326"/>
          </a:xfrm>
          <a:prstGeom prst="rect">
            <a:avLst/>
          </a:prstGeom>
        </p:spPr>
        <p:txBody>
          <a:bodyPr wrap="square">
            <a:spAutoFit/>
          </a:bodyPr>
          <a:lstStyle/>
          <a:p>
            <a:r>
              <a:rPr lang="en-US" sz="1800" dirty="0"/>
              <a:t>ALTER SERVER CONFIGURATION </a:t>
            </a:r>
          </a:p>
          <a:p>
            <a:r>
              <a:rPr lang="en-US" sz="1800" dirty="0"/>
              <a:t>SET </a:t>
            </a:r>
            <a:r>
              <a:rPr lang="en-US" sz="1800" b="1" dirty="0">
                <a:solidFill>
                  <a:schemeClr val="bg1"/>
                </a:solidFill>
              </a:rPr>
              <a:t>BUFFER POOL EXTENSION </a:t>
            </a:r>
          </a:p>
          <a:p>
            <a:r>
              <a:rPr lang="en-US" sz="1800" b="1" dirty="0">
                <a:solidFill>
                  <a:schemeClr val="bg1"/>
                </a:solidFill>
              </a:rPr>
              <a:t>    { ON ( FILENAME = '</a:t>
            </a:r>
            <a:r>
              <a:rPr lang="en-US" sz="1800" b="1" dirty="0" err="1">
                <a:solidFill>
                  <a:schemeClr val="bg1"/>
                </a:solidFill>
              </a:rPr>
              <a:t>os_file_path_and_name</a:t>
            </a:r>
            <a:r>
              <a:rPr lang="en-US" sz="1800" b="1" dirty="0">
                <a:solidFill>
                  <a:schemeClr val="bg1"/>
                </a:solidFill>
              </a:rPr>
              <a:t>' ,</a:t>
            </a:r>
            <a:br>
              <a:rPr lang="en-US" sz="1800" b="1" dirty="0">
                <a:solidFill>
                  <a:schemeClr val="bg1"/>
                </a:solidFill>
              </a:rPr>
            </a:br>
            <a:r>
              <a:rPr lang="en-US" sz="1800" b="1" dirty="0">
                <a:solidFill>
                  <a:schemeClr val="bg1"/>
                </a:solidFill>
              </a:rPr>
              <a:t>      SIZE = &lt;size&gt; [ KB | MB | GB ] ) </a:t>
            </a:r>
          </a:p>
          <a:p>
            <a:r>
              <a:rPr lang="en-US" sz="1800" b="1" dirty="0">
                <a:solidFill>
                  <a:schemeClr val="bg1"/>
                </a:solidFill>
              </a:rPr>
              <a:t>    | OFF }</a:t>
            </a:r>
          </a:p>
        </p:txBody>
      </p:sp>
      <p:sp>
        <p:nvSpPr>
          <p:cNvPr id="4" name="Rectangle 3"/>
          <p:cNvSpPr/>
          <p:nvPr/>
        </p:nvSpPr>
        <p:spPr>
          <a:xfrm>
            <a:off x="827689" y="4457680"/>
            <a:ext cx="1143000" cy="7620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SSD</a:t>
            </a:r>
          </a:p>
        </p:txBody>
      </p:sp>
      <p:sp>
        <p:nvSpPr>
          <p:cNvPr id="5" name="Rectangle 4"/>
          <p:cNvSpPr/>
          <p:nvPr/>
        </p:nvSpPr>
        <p:spPr>
          <a:xfrm>
            <a:off x="1447800" y="1905000"/>
            <a:ext cx="320040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Buffer Pool</a:t>
            </a:r>
          </a:p>
        </p:txBody>
      </p:sp>
      <p:sp>
        <p:nvSpPr>
          <p:cNvPr id="6" name="Flowchart: Magnetic Disk 5"/>
          <p:cNvSpPr/>
          <p:nvPr/>
        </p:nvSpPr>
        <p:spPr>
          <a:xfrm>
            <a:off x="3962400" y="4426993"/>
            <a:ext cx="1371600" cy="1295400"/>
          </a:xfrm>
          <a:prstGeom prst="flowChartMagneticDisk">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DB</a:t>
            </a:r>
          </a:p>
        </p:txBody>
      </p:sp>
      <p:sp>
        <p:nvSpPr>
          <p:cNvPr id="7" name="Rectangle 6"/>
          <p:cNvSpPr/>
          <p:nvPr/>
        </p:nvSpPr>
        <p:spPr>
          <a:xfrm>
            <a:off x="838200" y="3409743"/>
            <a:ext cx="609600" cy="3048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black"/>
                </a:solidFill>
              </a:rPr>
              <a:t>Clean Page</a:t>
            </a:r>
          </a:p>
        </p:txBody>
      </p:sp>
      <p:sp>
        <p:nvSpPr>
          <p:cNvPr id="8" name="Rectangle 7"/>
          <p:cNvSpPr/>
          <p:nvPr/>
        </p:nvSpPr>
        <p:spPr>
          <a:xfrm>
            <a:off x="5148345" y="3409743"/>
            <a:ext cx="609600" cy="304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rPr>
              <a:t>Dirty Page</a:t>
            </a:r>
          </a:p>
        </p:txBody>
      </p:sp>
      <p:sp>
        <p:nvSpPr>
          <p:cNvPr id="9" name="Left-Right Arrow 8"/>
          <p:cNvSpPr/>
          <p:nvPr/>
        </p:nvSpPr>
        <p:spPr>
          <a:xfrm rot="18045055">
            <a:off x="980576" y="3485943"/>
            <a:ext cx="19812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Left-Right Arrow 9"/>
          <p:cNvSpPr/>
          <p:nvPr/>
        </p:nvSpPr>
        <p:spPr>
          <a:xfrm rot="14099924">
            <a:off x="3026979" y="3485943"/>
            <a:ext cx="19812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Left-Right Arrow 10"/>
          <p:cNvSpPr/>
          <p:nvPr/>
        </p:nvSpPr>
        <p:spPr>
          <a:xfrm rot="16200000" flipV="1">
            <a:off x="988016" y="5552283"/>
            <a:ext cx="741339" cy="1782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a:off x="1191009" y="6012069"/>
            <a:ext cx="335348" cy="369332"/>
          </a:xfrm>
          <a:prstGeom prst="rect">
            <a:avLst/>
          </a:prstGeom>
        </p:spPr>
        <p:txBody>
          <a:bodyPr wrap="none">
            <a:spAutoFit/>
          </a:bodyPr>
          <a:lstStyle/>
          <a:p>
            <a:r>
              <a:rPr lang="en-US" dirty="0">
                <a:solidFill>
                  <a:prstClr val="black"/>
                </a:solidFill>
              </a:rPr>
              <a:t>ɸ</a:t>
            </a:r>
          </a:p>
        </p:txBody>
      </p:sp>
      <p:sp>
        <p:nvSpPr>
          <p:cNvPr id="13" name="TextBox 12"/>
          <p:cNvSpPr txBox="1"/>
          <p:nvPr/>
        </p:nvSpPr>
        <p:spPr>
          <a:xfrm>
            <a:off x="1560786" y="5452215"/>
            <a:ext cx="1308948" cy="646074"/>
          </a:xfrm>
          <a:prstGeom prst="rect">
            <a:avLst/>
          </a:prstGeom>
          <a:noFill/>
        </p:spPr>
        <p:txBody>
          <a:bodyPr wrap="none" rtlCol="0">
            <a:spAutoFit/>
          </a:bodyPr>
          <a:lstStyle/>
          <a:p>
            <a:r>
              <a:rPr lang="en-US" dirty="0">
                <a:solidFill>
                  <a:prstClr val="black"/>
                </a:solidFill>
              </a:rPr>
              <a:t>Evict</a:t>
            </a:r>
          </a:p>
          <a:p>
            <a:r>
              <a:rPr lang="en-US" dirty="0">
                <a:solidFill>
                  <a:prstClr val="black"/>
                </a:solidFill>
              </a:rPr>
              <a:t>Clean Page</a:t>
            </a:r>
          </a:p>
        </p:txBody>
      </p:sp>
    </p:spTree>
    <p:extLst>
      <p:ext uri="{BB962C8B-B14F-4D97-AF65-F5344CB8AC3E}">
        <p14:creationId xmlns:p14="http://schemas.microsoft.com/office/powerpoint/2010/main" val="278616557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2362201"/>
            <a:ext cx="7848600" cy="849463"/>
          </a:xfrm>
          <a:prstGeom prst="rect">
            <a:avLst/>
          </a:prstGeom>
          <a:noFill/>
        </p:spPr>
        <p:txBody>
          <a:bodyPr wrap="square" lIns="182880" tIns="146304" rIns="182880" bIns="146304" rtlCol="0">
            <a:spAutoFit/>
          </a:bodyPr>
          <a:lstStyle/>
          <a:p>
            <a:pPr>
              <a:lnSpc>
                <a:spcPct val="90000"/>
              </a:lnSpc>
            </a:pPr>
            <a:r>
              <a:rPr lang="en-US" sz="4000" spc="-50" dirty="0">
                <a:gradFill>
                  <a:gsLst>
                    <a:gs pos="2917">
                      <a:schemeClr val="tx1"/>
                    </a:gs>
                    <a:gs pos="30000">
                      <a:schemeClr val="tx1"/>
                    </a:gs>
                  </a:gsLst>
                  <a:lin ang="5400000" scaled="0"/>
                </a:gradFill>
              </a:rPr>
              <a:t>Overview of </a:t>
            </a:r>
            <a:r>
              <a:rPr lang="en-US" sz="4000" spc="-50" dirty="0" smtClean="0">
                <a:gradFill>
                  <a:gsLst>
                    <a:gs pos="2917">
                      <a:schemeClr val="tx1"/>
                    </a:gs>
                    <a:gs pos="30000">
                      <a:schemeClr val="tx1"/>
                    </a:gs>
                  </a:gsLst>
                  <a:lin ang="5400000" scaled="0"/>
                </a:gradFill>
              </a:rPr>
              <a:t>In-</a:t>
            </a:r>
            <a:r>
              <a:rPr lang="en-US" sz="4000" spc="-50" dirty="0" smtClean="0">
                <a:solidFill>
                  <a:srgbClr val="FBFBFB"/>
                </a:solidFill>
              </a:rPr>
              <a:t>M</a:t>
            </a:r>
            <a:r>
              <a:rPr lang="en-US" sz="4000" spc="-50" dirty="0" smtClean="0">
                <a:gradFill>
                  <a:gsLst>
                    <a:gs pos="2917">
                      <a:schemeClr val="tx1"/>
                    </a:gs>
                    <a:gs pos="30000">
                      <a:schemeClr val="tx1"/>
                    </a:gs>
                  </a:gsLst>
                  <a:lin ang="5400000" scaled="0"/>
                </a:gradFill>
              </a:rPr>
              <a:t>emory </a:t>
            </a:r>
            <a:r>
              <a:rPr lang="en-US" sz="4000" spc="-50" dirty="0">
                <a:gradFill>
                  <a:gsLst>
                    <a:gs pos="2917">
                      <a:schemeClr val="tx1"/>
                    </a:gs>
                    <a:gs pos="30000">
                      <a:schemeClr val="tx1"/>
                    </a:gs>
                  </a:gsLst>
                  <a:lin ang="5400000" scaled="0"/>
                </a:gradFill>
              </a:rPr>
              <a:t>OLTP</a:t>
            </a:r>
          </a:p>
        </p:txBody>
      </p:sp>
    </p:spTree>
    <p:extLst>
      <p:ext uri="{BB962C8B-B14F-4D97-AF65-F5344CB8AC3E}">
        <p14:creationId xmlns:p14="http://schemas.microsoft.com/office/powerpoint/2010/main" val="2565197062"/>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Experiences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4760894"/>
              </p:ext>
            </p:extLst>
          </p:nvPr>
        </p:nvGraphicFramePr>
        <p:xfrm>
          <a:off x="545966" y="976502"/>
          <a:ext cx="11125200" cy="5333712"/>
        </p:xfrm>
        <a:graphic>
          <a:graphicData uri="http://schemas.openxmlformats.org/drawingml/2006/table">
            <a:tbl>
              <a:tblPr firstRow="1" firstCol="1" bandRow="1">
                <a:tableStyleId>{5C22544A-7EE6-4342-B048-85BDC9FD1C3A}</a:tableStyleId>
              </a:tblPr>
              <a:tblGrid>
                <a:gridCol w="2743200"/>
                <a:gridCol w="4648200"/>
                <a:gridCol w="3733800"/>
              </a:tblGrid>
              <a:tr h="456912">
                <a:tc>
                  <a:txBody>
                    <a:bodyPr/>
                    <a:lstStyle/>
                    <a:p>
                      <a:pPr marL="0" marR="0" algn="ctr">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Customer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929" marR="65929" marT="0" marB="0" anchor="ctr"/>
                </a:tc>
                <a:tc>
                  <a:txBody>
                    <a:bodyPr/>
                    <a:lstStyle/>
                    <a:p>
                      <a:pPr marL="0" marR="0" algn="ctr">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Workload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929" marR="65929" marT="0" marB="0" anchor="ctr"/>
                </a:tc>
                <a:tc>
                  <a:txBody>
                    <a:bodyPr/>
                    <a:lstStyle/>
                    <a:p>
                      <a:pPr marL="0" marR="0" algn="ctr" fontAlgn="ctr">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Results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929" marR="65929" marT="0" marB="0" anchor="ctr"/>
                </a:tc>
              </a:tr>
              <a:tr h="1641852">
                <a:tc>
                  <a:txBody>
                    <a:bodyPr/>
                    <a:lstStyle/>
                    <a:p>
                      <a:pPr marL="0" marR="0">
                        <a:spcBef>
                          <a:spcPts val="0"/>
                        </a:spcBef>
                        <a:spcAft>
                          <a:spcPts val="0"/>
                        </a:spcAft>
                      </a:pPr>
                      <a:r>
                        <a:rPr lang="en-US" sz="1600" u="sng" dirty="0" err="1">
                          <a:effectLst/>
                        </a:rPr>
                        <a:t>Edgenet</a:t>
                      </a:r>
                      <a:r>
                        <a:rPr lang="en-US" sz="1600" u="sng" dirty="0">
                          <a:effectLst/>
                        </a:rPr>
                        <a:t> </a:t>
                      </a:r>
                      <a:r>
                        <a:rPr lang="en-US" sz="1600" dirty="0">
                          <a:effectLst/>
                        </a:rPr>
                        <a:t>– SaaS provider for retailers and product delivery for end consumers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929" marR="65929" marT="0" marB="0"/>
                </a:tc>
                <a:tc>
                  <a:txBody>
                    <a:bodyPr/>
                    <a:lstStyle/>
                    <a:p>
                      <a:pPr marL="0" marR="0">
                        <a:spcBef>
                          <a:spcPts val="0"/>
                        </a:spcBef>
                        <a:spcAft>
                          <a:spcPts val="0"/>
                        </a:spcAft>
                      </a:pPr>
                      <a:r>
                        <a:rPr lang="en-US" sz="1600" dirty="0">
                          <a:effectLst/>
                        </a:rPr>
                        <a:t>•Availability Project: Provide real-time insight into product price/availability for retailers and end-consumers. Used by retailers in-stores and to end-consumers via </a:t>
                      </a:r>
                      <a:r>
                        <a:rPr lang="en-US" sz="1600" dirty="0" smtClean="0">
                          <a:effectLst/>
                        </a:rPr>
                        <a:t>search engines.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929" marR="65929" marT="0" marB="0"/>
                </a:tc>
                <a:tc>
                  <a:txBody>
                    <a:bodyPr/>
                    <a:lstStyle/>
                    <a:p>
                      <a:pPr marL="0" marR="0">
                        <a:spcBef>
                          <a:spcPts val="0"/>
                        </a:spcBef>
                        <a:spcAft>
                          <a:spcPts val="0"/>
                        </a:spcAft>
                      </a:pPr>
                      <a:r>
                        <a:rPr lang="en-US" sz="1600" dirty="0">
                          <a:effectLst/>
                        </a:rPr>
                        <a:t>• </a:t>
                      </a:r>
                      <a:r>
                        <a:rPr lang="en-US" sz="1600" dirty="0" smtClean="0">
                          <a:effectLst/>
                        </a:rPr>
                        <a:t>8x-11x </a:t>
                      </a:r>
                      <a:r>
                        <a:rPr lang="en-US" sz="1600" dirty="0">
                          <a:effectLst/>
                        </a:rPr>
                        <a:t>in performance </a:t>
                      </a:r>
                      <a:r>
                        <a:rPr lang="en-US" sz="1600" dirty="0" smtClean="0">
                          <a:effectLst/>
                        </a:rPr>
                        <a:t>gains</a:t>
                      </a:r>
                      <a:r>
                        <a:rPr lang="en-US" sz="1600" baseline="0" dirty="0" smtClean="0">
                          <a:effectLst/>
                        </a:rPr>
                        <a:t> for ingestion of data</a:t>
                      </a:r>
                      <a:r>
                        <a:rPr lang="en-US" sz="1600" dirty="0">
                          <a:effectLst/>
                        </a:rPr>
                        <a:t/>
                      </a:r>
                      <a:br>
                        <a:rPr lang="en-US" sz="1600" dirty="0">
                          <a:effectLst/>
                        </a:rPr>
                      </a:br>
                      <a:r>
                        <a:rPr lang="en-US" sz="1600" dirty="0">
                          <a:effectLst/>
                        </a:rPr>
                        <a:t>• Consolidated from multi-tenant, multi-server to single database/server.</a:t>
                      </a:r>
                      <a:br>
                        <a:rPr lang="en-US" sz="1600" dirty="0">
                          <a:effectLst/>
                        </a:rPr>
                      </a:br>
                      <a:r>
                        <a:rPr lang="en-US" sz="1600" dirty="0">
                          <a:effectLst/>
                        </a:rPr>
                        <a:t>• Removed application caching layer (additional latency) from client tier. </a:t>
                      </a:r>
                      <a:br>
                        <a:rPr lang="en-US" sz="1600" dirty="0">
                          <a:effectLst/>
                        </a:rPr>
                      </a:br>
                      <a:r>
                        <a:rPr lang="en-US" sz="1600" dirty="0">
                          <a:effectLst/>
                        </a:rPr>
                        <a:t>• </a:t>
                      </a:r>
                      <a:r>
                        <a:rPr lang="en-US" sz="1600" u="sng" dirty="0">
                          <a:effectLst/>
                          <a:hlinkClick r:id="rId2"/>
                        </a:rPr>
                        <a:t>Case Study</a:t>
                      </a:r>
                      <a:r>
                        <a:rPr lang="en-US" sz="1600" dirty="0">
                          <a:effectLst/>
                        </a:rPr>
                        <a:t> </a:t>
                      </a:r>
                    </a:p>
                  </a:txBody>
                  <a:tcPr marL="65929" marR="65929" marT="0" marB="0"/>
                </a:tc>
              </a:tr>
              <a:tr h="1407301">
                <a:tc>
                  <a:txBody>
                    <a:bodyPr/>
                    <a:lstStyle/>
                    <a:p>
                      <a:pPr marL="0" marR="0">
                        <a:spcBef>
                          <a:spcPts val="0"/>
                        </a:spcBef>
                        <a:spcAft>
                          <a:spcPts val="0"/>
                        </a:spcAft>
                      </a:pPr>
                      <a:r>
                        <a:rPr lang="en-US" sz="1600" u="sng">
                          <a:effectLst/>
                        </a:rPr>
                        <a:t>BWin.party </a:t>
                      </a:r>
                      <a:r>
                        <a:rPr lang="en-US" sz="1600">
                          <a:effectLst/>
                        </a:rPr>
                        <a:t>- Largest regulated online gaming site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929" marR="65929" marT="0" marB="0"/>
                </a:tc>
                <a:tc>
                  <a:txBody>
                    <a:bodyPr/>
                    <a:lstStyle/>
                    <a:p>
                      <a:pPr marL="0" marR="0">
                        <a:spcBef>
                          <a:spcPts val="0"/>
                        </a:spcBef>
                        <a:spcAft>
                          <a:spcPts val="0"/>
                        </a:spcAft>
                      </a:pPr>
                      <a:r>
                        <a:rPr lang="en-US" sz="1600" dirty="0">
                          <a:effectLst/>
                        </a:rPr>
                        <a:t>• Running ASP.NET session state using SQL Server </a:t>
                      </a:r>
                      <a:r>
                        <a:rPr lang="en-US" sz="1600" dirty="0" smtClean="0">
                          <a:effectLst/>
                        </a:rPr>
                        <a:t>for</a:t>
                      </a:r>
                      <a:r>
                        <a:rPr lang="en-US" sz="1600" baseline="0" dirty="0" smtClean="0">
                          <a:effectLst/>
                        </a:rPr>
                        <a:t> r</a:t>
                      </a:r>
                      <a:r>
                        <a:rPr lang="en-US" sz="1600" dirty="0" smtClean="0">
                          <a:effectLst/>
                        </a:rPr>
                        <a:t>epository</a:t>
                      </a:r>
                      <a:r>
                        <a:rPr lang="en-US" sz="1600" dirty="0">
                          <a:effectLst/>
                        </a:rPr>
                        <a:t>    </a:t>
                      </a:r>
                    </a:p>
                    <a:p>
                      <a:pPr marL="0" marR="0">
                        <a:spcBef>
                          <a:spcPts val="0"/>
                        </a:spcBef>
                        <a:spcAft>
                          <a:spcPts val="0"/>
                        </a:spcAft>
                      </a:pPr>
                      <a:r>
                        <a:rPr lang="en-US" sz="1600" dirty="0">
                          <a:effectLst/>
                        </a:rPr>
                        <a:t>• Critical to end-user performance and interaction with the site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929" marR="65929" marT="0" marB="0"/>
                </a:tc>
                <a:tc>
                  <a:txBody>
                    <a:bodyPr/>
                    <a:lstStyle/>
                    <a:p>
                      <a:pPr marL="0" marR="0">
                        <a:spcBef>
                          <a:spcPts val="0"/>
                        </a:spcBef>
                        <a:spcAft>
                          <a:spcPts val="0"/>
                        </a:spcAft>
                      </a:pPr>
                      <a:r>
                        <a:rPr lang="en-US" sz="1600" dirty="0">
                          <a:effectLst/>
                        </a:rPr>
                        <a:t>• Went from 15,000 batch request/sec per SQL Server to over 250,000. </a:t>
                      </a:r>
                      <a:br>
                        <a:rPr lang="en-US" sz="1600" dirty="0">
                          <a:effectLst/>
                        </a:rPr>
                      </a:br>
                      <a:r>
                        <a:rPr lang="en-US" sz="1600" dirty="0" smtClean="0">
                          <a:effectLst/>
                        </a:rPr>
                        <a:t>• </a:t>
                      </a:r>
                      <a:r>
                        <a:rPr lang="en-US" sz="1600" dirty="0">
                          <a:effectLst/>
                        </a:rPr>
                        <a:t>Lab </a:t>
                      </a:r>
                      <a:r>
                        <a:rPr lang="en-US" sz="1600" dirty="0" smtClean="0">
                          <a:effectLst/>
                        </a:rPr>
                        <a:t>testing </a:t>
                      </a:r>
                      <a:r>
                        <a:rPr lang="en-US" sz="1600" dirty="0">
                          <a:effectLst/>
                        </a:rPr>
                        <a:t>achieved over 450,000 batch requests/sec </a:t>
                      </a:r>
                      <a:br>
                        <a:rPr lang="en-US" sz="1600" dirty="0">
                          <a:effectLst/>
                        </a:rPr>
                      </a:br>
                      <a:r>
                        <a:rPr lang="en-US" sz="1600" dirty="0" smtClean="0">
                          <a:effectLst/>
                        </a:rPr>
                        <a:t>• </a:t>
                      </a:r>
                      <a:r>
                        <a:rPr lang="en-US" sz="1600" dirty="0">
                          <a:effectLst/>
                        </a:rPr>
                        <a:t>Consolidate 18 SQL Server instances to 1. </a:t>
                      </a:r>
                      <a:br>
                        <a:rPr lang="en-US" sz="1600" dirty="0">
                          <a:effectLst/>
                        </a:rPr>
                      </a:br>
                      <a:r>
                        <a:rPr lang="en-US" sz="1600" dirty="0" smtClean="0">
                          <a:effectLst/>
                        </a:rPr>
                        <a:t>• </a:t>
                      </a:r>
                      <a:r>
                        <a:rPr lang="en-US" sz="1600" u="sng" dirty="0">
                          <a:effectLst/>
                          <a:hlinkClick r:id="rId3"/>
                        </a:rPr>
                        <a:t>Case Study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929" marR="65929" marT="0" marB="0"/>
                </a:tc>
              </a:tr>
              <a:tr h="1370735">
                <a:tc>
                  <a:txBody>
                    <a:bodyPr/>
                    <a:lstStyle/>
                    <a:p>
                      <a:pPr marL="0" marR="0">
                        <a:spcBef>
                          <a:spcPts val="0"/>
                        </a:spcBef>
                        <a:spcAft>
                          <a:spcPts val="0"/>
                        </a:spcAft>
                      </a:pPr>
                      <a:r>
                        <a:rPr lang="en-US" sz="1600" u="sng" dirty="0">
                          <a:effectLst/>
                        </a:rPr>
                        <a:t>SBI Liquidity Market</a:t>
                      </a:r>
                      <a:r>
                        <a:rPr lang="en-US" sz="1600" dirty="0">
                          <a:effectLst/>
                        </a:rPr>
                        <a:t> - Japanese Foreign currency exchange trading platforms. </a:t>
                      </a:r>
                      <a:r>
                        <a:rPr lang="en-US" sz="1600" b="0" dirty="0" smtClean="0">
                          <a:effectLst/>
                        </a:rPr>
                        <a:t>Includes high </a:t>
                      </a:r>
                      <a:r>
                        <a:rPr lang="en-US" sz="1600" b="0" dirty="0">
                          <a:effectLst/>
                        </a:rPr>
                        <a:t>volume and low latency trading.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5929" marR="65929" marT="0" marB="0"/>
                </a:tc>
                <a:tc>
                  <a:txBody>
                    <a:bodyPr/>
                    <a:lstStyle/>
                    <a:p>
                      <a:pPr marL="0" marR="0">
                        <a:spcBef>
                          <a:spcPts val="0"/>
                        </a:spcBef>
                        <a:spcAft>
                          <a:spcPts val="1200"/>
                        </a:spcAft>
                      </a:pPr>
                      <a:r>
                        <a:rPr lang="en-US" sz="1600" dirty="0">
                          <a:effectLst/>
                        </a:rPr>
                        <a:t>• Expecting </a:t>
                      </a:r>
                      <a:r>
                        <a:rPr lang="en-US" sz="1600" dirty="0" smtClean="0">
                          <a:effectLst/>
                        </a:rPr>
                        <a:t>10x volume increase</a:t>
                      </a:r>
                      <a:r>
                        <a:rPr lang="en-US" sz="1600" dirty="0">
                          <a:effectLst/>
                        </a:rPr>
                        <a:t/>
                      </a:r>
                      <a:br>
                        <a:rPr lang="en-US" sz="1600" dirty="0">
                          <a:effectLst/>
                        </a:rPr>
                      </a:br>
                      <a:r>
                        <a:rPr lang="en-US" sz="1600" dirty="0">
                          <a:effectLst/>
                        </a:rPr>
                        <a:t>• System had latency (up to 4 sec) at scale</a:t>
                      </a:r>
                      <a:br>
                        <a:rPr lang="en-US" sz="1600" dirty="0">
                          <a:effectLst/>
                        </a:rPr>
                      </a:br>
                      <a:r>
                        <a:rPr lang="en-US" sz="1600" dirty="0">
                          <a:effectLst/>
                        </a:rPr>
                        <a:t>• </a:t>
                      </a:r>
                      <a:r>
                        <a:rPr lang="en-US" sz="1600" dirty="0" smtClean="0">
                          <a:effectLst/>
                        </a:rPr>
                        <a:t>Goal </a:t>
                      </a:r>
                      <a:r>
                        <a:rPr lang="en-US" sz="1600" dirty="0">
                          <a:effectLst/>
                        </a:rPr>
                        <a:t>is </a:t>
                      </a:r>
                      <a:r>
                        <a:rPr lang="en-US" sz="1600" dirty="0" smtClean="0">
                          <a:effectLst/>
                        </a:rPr>
                        <a:t>improved throughput </a:t>
                      </a:r>
                      <a:r>
                        <a:rPr lang="en-US" sz="1600" dirty="0">
                          <a:effectLst/>
                        </a:rPr>
                        <a:t>and under </a:t>
                      </a:r>
                      <a:r>
                        <a:rPr lang="en-US" sz="1600" dirty="0" smtClean="0">
                          <a:effectLst/>
                        </a:rPr>
                        <a:t>1sec</a:t>
                      </a:r>
                      <a:r>
                        <a:rPr lang="en-US" sz="1600" dirty="0">
                          <a:effectLst/>
                        </a:rPr>
                        <a:t>  latency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929" marR="65929" marT="0" marB="0"/>
                </a:tc>
                <a:tc>
                  <a:txBody>
                    <a:bodyPr/>
                    <a:lstStyle/>
                    <a:p>
                      <a:pPr marL="0" marR="0">
                        <a:spcBef>
                          <a:spcPts val="0"/>
                        </a:spcBef>
                        <a:spcAft>
                          <a:spcPts val="0"/>
                        </a:spcAft>
                      </a:pPr>
                      <a:r>
                        <a:rPr lang="en-US" sz="1600" dirty="0">
                          <a:effectLst/>
                        </a:rPr>
                        <a:t>• Redesigned application for In-Memory OLTP, 2x throughput (get over 3x in testing) and </a:t>
                      </a:r>
                      <a:r>
                        <a:rPr lang="en-US" sz="1600" dirty="0" smtClean="0">
                          <a:effectLst/>
                        </a:rPr>
                        <a:t>reduced </a:t>
                      </a:r>
                      <a:r>
                        <a:rPr lang="en-US" sz="1600" dirty="0">
                          <a:effectLst/>
                        </a:rPr>
                        <a:t>latency from 4 seconds to 1 per business </a:t>
                      </a:r>
                      <a:r>
                        <a:rPr lang="en-US" sz="1600" dirty="0" smtClean="0">
                          <a:effectLst/>
                        </a:rPr>
                        <a:t>transaction.</a:t>
                      </a:r>
                      <a:r>
                        <a:rPr lang="en-US" sz="1600" dirty="0">
                          <a:effectLst/>
                        </a:rPr>
                        <a:t/>
                      </a:r>
                      <a:br>
                        <a:rPr lang="en-US" sz="1600" dirty="0">
                          <a:effectLst/>
                        </a:rPr>
                      </a:br>
                      <a:r>
                        <a:rPr lang="en-US" sz="1600" dirty="0">
                          <a:effectLst/>
                        </a:rPr>
                        <a:t>•  </a:t>
                      </a:r>
                      <a:r>
                        <a:rPr lang="en-US" sz="1600" u="sng" dirty="0">
                          <a:effectLst/>
                          <a:hlinkClick r:id="rId4"/>
                        </a:rPr>
                        <a:t>Case study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929" marR="65929" marT="0" marB="0"/>
                </a:tc>
              </a:tr>
            </a:tbl>
          </a:graphicData>
        </a:graphic>
      </p:graphicFrame>
      <p:sp>
        <p:nvSpPr>
          <p:cNvPr id="4" name="Date Placeholder 3"/>
          <p:cNvSpPr>
            <a:spLocks noGrp="1"/>
          </p:cNvSpPr>
          <p:nvPr>
            <p:ph type="dt" sz="half" idx="10"/>
          </p:nvPr>
        </p:nvSpPr>
        <p:spPr/>
        <p:txBody>
          <a:bodyPr/>
          <a:lstStyle/>
          <a:p>
            <a:r>
              <a:rPr lang="en-US" smtClean="0">
                <a:solidFill>
                  <a:prstClr val="black">
                    <a:tint val="75000"/>
                  </a:prstClr>
                </a:solidFill>
              </a:rPr>
              <a:t>3/36/2014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F987E01-A067-409A-9F9C-7BE3886FF24A}"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3389104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TextBox 2"/>
          <p:cNvSpPr txBox="1"/>
          <p:nvPr/>
        </p:nvSpPr>
        <p:spPr>
          <a:xfrm>
            <a:off x="519249" y="1199071"/>
            <a:ext cx="10910751" cy="4431983"/>
          </a:xfrm>
          <a:prstGeom prst="rect">
            <a:avLst/>
          </a:prstGeom>
          <a:noFill/>
        </p:spPr>
        <p:txBody>
          <a:bodyPr wrap="square" lIns="0" tIns="0" rIns="0" bIns="0" rtlCol="0">
            <a:spAutoFit/>
          </a:bodyPr>
          <a:lstStyle/>
          <a:p>
            <a:r>
              <a:rPr lang="en-US" sz="2400" dirty="0">
                <a:gradFill>
                  <a:gsLst>
                    <a:gs pos="0">
                      <a:schemeClr val="tx1"/>
                    </a:gs>
                    <a:gs pos="86000">
                      <a:schemeClr val="tx1"/>
                    </a:gs>
                  </a:gsLst>
                  <a:lin ang="5400000" scaled="0"/>
                </a:gradFill>
                <a:latin typeface="Segoe UI Light" pitchFamily="34" charset="0"/>
              </a:rPr>
              <a:t>Hekaton whitepaper: </a:t>
            </a:r>
            <a:r>
              <a:rPr lang="en-US" sz="2400" dirty="0">
                <a:gradFill>
                  <a:gsLst>
                    <a:gs pos="0">
                      <a:schemeClr val="tx1"/>
                    </a:gs>
                    <a:gs pos="86000">
                      <a:schemeClr val="tx1"/>
                    </a:gs>
                  </a:gsLst>
                  <a:lin ang="5400000" scaled="0"/>
                </a:gradFill>
                <a:latin typeface="Segoe UI Light" pitchFamily="34" charset="0"/>
                <a:hlinkClick r:id="rId2"/>
              </a:rPr>
              <a:t>http://</a:t>
            </a:r>
            <a:r>
              <a:rPr lang="en-US" sz="2400" dirty="0" smtClean="0">
                <a:gradFill>
                  <a:gsLst>
                    <a:gs pos="0">
                      <a:schemeClr val="tx1"/>
                    </a:gs>
                    <a:gs pos="86000">
                      <a:schemeClr val="tx1"/>
                    </a:gs>
                  </a:gsLst>
                  <a:lin ang="5400000" scaled="0"/>
                </a:gradFill>
                <a:latin typeface="Segoe UI Light" pitchFamily="34" charset="0"/>
                <a:hlinkClick r:id="rId2"/>
              </a:rPr>
              <a:t>t.co/T6zToWc6y6</a:t>
            </a:r>
            <a:r>
              <a:rPr lang="en-US" sz="2400" dirty="0" smtClean="0">
                <a:gradFill>
                  <a:gsLst>
                    <a:gs pos="0">
                      <a:schemeClr val="tx1"/>
                    </a:gs>
                    <a:gs pos="86000">
                      <a:schemeClr val="tx1"/>
                    </a:gs>
                  </a:gsLst>
                  <a:lin ang="5400000" scaled="0"/>
                </a:gradFill>
                <a:latin typeface="Segoe UI Light" pitchFamily="34" charset="0"/>
              </a:rPr>
              <a:t> </a:t>
            </a:r>
          </a:p>
          <a:p>
            <a:endParaRPr lang="en-US" sz="2400" dirty="0">
              <a:gradFill>
                <a:gsLst>
                  <a:gs pos="0">
                    <a:schemeClr val="tx1"/>
                  </a:gs>
                  <a:gs pos="86000">
                    <a:schemeClr val="tx1"/>
                  </a:gs>
                </a:gsLst>
                <a:lin ang="5400000" scaled="0"/>
              </a:gradFill>
              <a:latin typeface="Segoe UI Light" pitchFamily="34" charset="0"/>
            </a:endParaRPr>
          </a:p>
          <a:p>
            <a:r>
              <a:rPr lang="en-US" sz="2400" dirty="0" smtClean="0">
                <a:gradFill>
                  <a:gsLst>
                    <a:gs pos="0">
                      <a:schemeClr val="tx1"/>
                    </a:gs>
                    <a:gs pos="86000">
                      <a:schemeClr val="tx1"/>
                    </a:gs>
                  </a:gsLst>
                  <a:lin ang="5400000" scaled="0"/>
                </a:gradFill>
                <a:latin typeface="Segoe UI Light" pitchFamily="34" charset="0"/>
              </a:rPr>
              <a:t>Hekaton </a:t>
            </a:r>
            <a:r>
              <a:rPr lang="en-US" sz="2400" dirty="0">
                <a:gradFill>
                  <a:gsLst>
                    <a:gs pos="0">
                      <a:schemeClr val="tx1"/>
                    </a:gs>
                    <a:gs pos="86000">
                      <a:schemeClr val="tx1"/>
                    </a:gs>
                  </a:gsLst>
                  <a:lin ang="5400000" scaled="0"/>
                </a:gradFill>
                <a:latin typeface="Segoe UI Light" pitchFamily="34" charset="0"/>
              </a:rPr>
              <a:t>blog series: </a:t>
            </a:r>
            <a:r>
              <a:rPr lang="en-US" sz="2400" dirty="0">
                <a:gradFill>
                  <a:gsLst>
                    <a:gs pos="0">
                      <a:schemeClr val="tx1"/>
                    </a:gs>
                    <a:gs pos="86000">
                      <a:schemeClr val="tx1"/>
                    </a:gs>
                  </a:gsLst>
                  <a:lin ang="5400000" scaled="0"/>
                </a:gradFill>
                <a:latin typeface="Segoe UI Light" pitchFamily="34" charset="0"/>
                <a:hlinkClick r:id="rId3"/>
              </a:rPr>
              <a:t>http://</a:t>
            </a:r>
            <a:r>
              <a:rPr lang="en-US" sz="2400" dirty="0" smtClean="0">
                <a:gradFill>
                  <a:gsLst>
                    <a:gs pos="0">
                      <a:schemeClr val="tx1"/>
                    </a:gs>
                    <a:gs pos="86000">
                      <a:schemeClr val="tx1"/>
                    </a:gs>
                  </a:gsLst>
                  <a:lin ang="5400000" scaled="0"/>
                </a:gradFill>
                <a:latin typeface="Segoe UI Light" pitchFamily="34" charset="0"/>
                <a:hlinkClick r:id="rId3"/>
              </a:rPr>
              <a:t>blogs.technet.com/b/dataplatforminsider/archive/2013/06/26/sql-server-2014-in-memory-technologies-blog-series-introduction.aspx</a:t>
            </a:r>
            <a:r>
              <a:rPr lang="en-US" sz="2400" dirty="0" smtClean="0">
                <a:gradFill>
                  <a:gsLst>
                    <a:gs pos="0">
                      <a:schemeClr val="tx1"/>
                    </a:gs>
                    <a:gs pos="86000">
                      <a:schemeClr val="tx1"/>
                    </a:gs>
                  </a:gsLst>
                  <a:lin ang="5400000" scaled="0"/>
                </a:gradFill>
                <a:latin typeface="Segoe UI Light" pitchFamily="34" charset="0"/>
              </a:rPr>
              <a:t> </a:t>
            </a:r>
          </a:p>
          <a:p>
            <a:endParaRPr lang="en-US" sz="2400" dirty="0">
              <a:gradFill>
                <a:gsLst>
                  <a:gs pos="0">
                    <a:schemeClr val="tx1"/>
                  </a:gs>
                  <a:gs pos="86000">
                    <a:schemeClr val="tx1"/>
                  </a:gs>
                </a:gsLst>
                <a:lin ang="5400000" scaled="0"/>
              </a:gradFill>
              <a:latin typeface="Segoe UI Light" pitchFamily="34" charset="0"/>
            </a:endParaRPr>
          </a:p>
          <a:p>
            <a:r>
              <a:rPr lang="en-US" sz="2400" dirty="0">
                <a:gradFill>
                  <a:gsLst>
                    <a:gs pos="0">
                      <a:schemeClr val="tx1"/>
                    </a:gs>
                    <a:gs pos="86000">
                      <a:schemeClr val="tx1"/>
                    </a:gs>
                  </a:gsLst>
                  <a:lin ang="5400000" scaled="0"/>
                </a:gradFill>
                <a:latin typeface="Segoe UI Light" pitchFamily="34" charset="0"/>
              </a:rPr>
              <a:t>CCI blog: </a:t>
            </a:r>
            <a:r>
              <a:rPr lang="en-US" sz="2400" dirty="0">
                <a:gradFill>
                  <a:gsLst>
                    <a:gs pos="0">
                      <a:schemeClr val="tx1"/>
                    </a:gs>
                    <a:gs pos="86000">
                      <a:schemeClr val="tx1"/>
                    </a:gs>
                  </a:gsLst>
                  <a:lin ang="5400000" scaled="0"/>
                </a:gradFill>
                <a:latin typeface="Segoe UI Light" pitchFamily="34" charset="0"/>
                <a:hlinkClick r:id="rId4"/>
              </a:rPr>
              <a:t>http://</a:t>
            </a:r>
            <a:r>
              <a:rPr lang="en-US" sz="2400" dirty="0" smtClean="0">
                <a:gradFill>
                  <a:gsLst>
                    <a:gs pos="0">
                      <a:schemeClr val="tx1"/>
                    </a:gs>
                    <a:gs pos="86000">
                      <a:schemeClr val="tx1"/>
                    </a:gs>
                  </a:gsLst>
                  <a:lin ang="5400000" scaled="0"/>
                </a:gradFill>
                <a:latin typeface="Segoe UI Light" pitchFamily="34" charset="0"/>
                <a:hlinkClick r:id="rId4"/>
              </a:rPr>
              <a:t>blogs.technet.com/b/dataplatforminsider/archive/2013/07/17/what-s-new-for-columnstore-indexes-in-sql-server-2014.aspx</a:t>
            </a:r>
            <a:endParaRPr lang="en-US" sz="2400" dirty="0" smtClean="0">
              <a:gradFill>
                <a:gsLst>
                  <a:gs pos="0">
                    <a:schemeClr val="tx1"/>
                  </a:gs>
                  <a:gs pos="86000">
                    <a:schemeClr val="tx1"/>
                  </a:gs>
                </a:gsLst>
                <a:lin ang="5400000" scaled="0"/>
              </a:gradFill>
              <a:latin typeface="Segoe UI Light" pitchFamily="34" charset="0"/>
            </a:endParaRPr>
          </a:p>
          <a:p>
            <a:endParaRPr lang="en-US" sz="2400" dirty="0">
              <a:gradFill>
                <a:gsLst>
                  <a:gs pos="0">
                    <a:schemeClr val="tx1"/>
                  </a:gs>
                  <a:gs pos="86000">
                    <a:schemeClr val="tx1"/>
                  </a:gs>
                </a:gsLst>
                <a:lin ang="5400000" scaled="0"/>
              </a:gradFill>
              <a:latin typeface="Segoe UI Light" pitchFamily="34" charset="0"/>
            </a:endParaRPr>
          </a:p>
          <a:p>
            <a:r>
              <a:rPr lang="en-US" sz="2400" dirty="0">
                <a:gradFill>
                  <a:gsLst>
                    <a:gs pos="0">
                      <a:schemeClr val="tx1"/>
                    </a:gs>
                    <a:gs pos="86000">
                      <a:schemeClr val="tx1"/>
                    </a:gs>
                  </a:gsLst>
                  <a:lin ang="5400000" scaled="0"/>
                </a:gradFill>
                <a:latin typeface="Segoe UI Light" pitchFamily="34" charset="0"/>
              </a:rPr>
              <a:t>SSD BP Ext: </a:t>
            </a:r>
            <a:r>
              <a:rPr lang="en-US" sz="2400" dirty="0">
                <a:gradFill>
                  <a:gsLst>
                    <a:gs pos="0">
                      <a:schemeClr val="tx1"/>
                    </a:gs>
                    <a:gs pos="86000">
                      <a:schemeClr val="tx1"/>
                    </a:gs>
                  </a:gsLst>
                  <a:lin ang="5400000" scaled="0"/>
                </a:gradFill>
                <a:latin typeface="Segoe UI Light" pitchFamily="34" charset="0"/>
                <a:hlinkClick r:id="rId5"/>
              </a:rPr>
              <a:t>http://</a:t>
            </a:r>
            <a:r>
              <a:rPr lang="en-US" sz="2400" dirty="0" smtClean="0">
                <a:gradFill>
                  <a:gsLst>
                    <a:gs pos="0">
                      <a:schemeClr val="tx1"/>
                    </a:gs>
                    <a:gs pos="86000">
                      <a:schemeClr val="tx1"/>
                    </a:gs>
                  </a:gsLst>
                  <a:lin ang="5400000" scaled="0"/>
                </a:gradFill>
                <a:latin typeface="Segoe UI Light" pitchFamily="34" charset="0"/>
                <a:hlinkClick r:id="rId5"/>
              </a:rPr>
              <a:t>blogs.technet.com/b/dataplatforminsider/archive/2013/07/25/buffer-pool-extension-to-ssds-in-sql-server-2014.aspx</a:t>
            </a:r>
            <a:r>
              <a:rPr lang="en-US" sz="2400" dirty="0" smtClean="0">
                <a:gradFill>
                  <a:gsLst>
                    <a:gs pos="0">
                      <a:schemeClr val="tx1"/>
                    </a:gs>
                    <a:gs pos="86000">
                      <a:schemeClr val="tx1"/>
                    </a:gs>
                  </a:gsLst>
                  <a:lin ang="5400000" scaled="0"/>
                </a:gradFill>
                <a:latin typeface="Segoe UI Light" pitchFamily="34" charset="0"/>
              </a:rPr>
              <a:t> </a:t>
            </a:r>
          </a:p>
        </p:txBody>
      </p:sp>
    </p:spTree>
    <p:extLst>
      <p:ext uri="{BB962C8B-B14F-4D97-AF65-F5344CB8AC3E}">
        <p14:creationId xmlns:p14="http://schemas.microsoft.com/office/powerpoint/2010/main" val="182472524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0757" y="1189176"/>
            <a:ext cx="11650488" cy="5135424"/>
          </a:xfrm>
        </p:spPr>
        <p:txBody>
          <a:bodyPr>
            <a:normAutofit/>
          </a:bodyPr>
          <a:lstStyle/>
          <a:p>
            <a:r>
              <a:rPr lang="en-US" dirty="0">
                <a:hlinkClick r:id="rId2"/>
              </a:rPr>
              <a:t>SIGMOD 2013 paper</a:t>
            </a:r>
            <a:endParaRPr lang="en-US" dirty="0"/>
          </a:p>
          <a:p>
            <a:r>
              <a:rPr lang="en-US" dirty="0">
                <a:hlinkClick r:id="rId3"/>
              </a:rPr>
              <a:t>Kalen Delaney Whitepaper (CTP 2)</a:t>
            </a:r>
            <a:endParaRPr lang="en-US" dirty="0"/>
          </a:p>
          <a:p>
            <a:r>
              <a:rPr lang="en-US" dirty="0"/>
              <a:t>David DeWitt’s SQL PASS 2013 keynote: </a:t>
            </a:r>
          </a:p>
          <a:p>
            <a:pPr lvl="1"/>
            <a:r>
              <a:rPr lang="en-US" sz="3200" dirty="0">
                <a:hlinkClick r:id="rId4"/>
              </a:rPr>
              <a:t>Video</a:t>
            </a:r>
            <a:r>
              <a:rPr lang="en-US" sz="3200" dirty="0"/>
              <a:t> (26 minutes from beginning), </a:t>
            </a:r>
          </a:p>
          <a:p>
            <a:pPr lvl="1"/>
            <a:r>
              <a:rPr lang="en-US" sz="3200" dirty="0">
                <a:hlinkClick r:id="rId5"/>
              </a:rPr>
              <a:t>Slides</a:t>
            </a:r>
            <a:r>
              <a:rPr lang="en-US" sz="3200" dirty="0"/>
              <a:t>.</a:t>
            </a:r>
          </a:p>
          <a:p>
            <a:r>
              <a:rPr lang="en-US" dirty="0">
                <a:hlinkClick r:id="rId6"/>
              </a:rPr>
              <a:t>MSDN</a:t>
            </a:r>
            <a:endParaRPr lang="en-US" dirty="0"/>
          </a:p>
          <a:p>
            <a:r>
              <a:rPr lang="en-US" dirty="0">
                <a:hlinkClick r:id="rId7"/>
              </a:rPr>
              <a:t>Blog series</a:t>
            </a:r>
            <a:endParaRPr lang="en-US" dirty="0"/>
          </a:p>
          <a:p>
            <a:endParaRPr lang="en-US" dirty="0"/>
          </a:p>
        </p:txBody>
      </p:sp>
      <p:sp>
        <p:nvSpPr>
          <p:cNvPr id="2" name="Title 1"/>
          <p:cNvSpPr>
            <a:spLocks noGrp="1"/>
          </p:cNvSpPr>
          <p:nvPr>
            <p:ph type="title"/>
          </p:nvPr>
        </p:nvSpPr>
        <p:spPr/>
        <p:txBody>
          <a:bodyPr/>
          <a:lstStyle/>
          <a:p>
            <a:r>
              <a:rPr lang="en-US" dirty="0" smtClean="0"/>
              <a:t>More Hekaton Information</a:t>
            </a:r>
            <a:endParaRPr lang="en-US" dirty="0"/>
          </a:p>
        </p:txBody>
      </p:sp>
    </p:spTree>
    <p:extLst>
      <p:ext uri="{BB962C8B-B14F-4D97-AF65-F5344CB8AC3E}">
        <p14:creationId xmlns:p14="http://schemas.microsoft.com/office/powerpoint/2010/main" val="159334172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In-</a:t>
            </a:r>
            <a:r>
              <a:rPr lang="en-US" dirty="0" smtClean="0">
                <a:solidFill>
                  <a:srgbClr val="FBFBFB"/>
                </a:solidFill>
              </a:rPr>
              <a:t>M</a:t>
            </a:r>
            <a:r>
              <a:rPr lang="en-US" dirty="0" smtClean="0"/>
              <a:t>emory OLTP (Hekaton)</a:t>
            </a:r>
            <a:endParaRPr lang="en-US" dirty="0"/>
          </a:p>
        </p:txBody>
      </p:sp>
      <p:sp>
        <p:nvSpPr>
          <p:cNvPr id="3" name="Content Placeholder 2"/>
          <p:cNvSpPr>
            <a:spLocks noGrp="1"/>
          </p:cNvSpPr>
          <p:nvPr>
            <p:ph type="body" sz="quarter" idx="10"/>
          </p:nvPr>
        </p:nvSpPr>
        <p:spPr>
          <a:xfrm>
            <a:off x="270757" y="1190079"/>
            <a:ext cx="11650488" cy="4031285"/>
          </a:xfrm>
        </p:spPr>
        <p:txBody>
          <a:bodyPr>
            <a:noAutofit/>
          </a:bodyPr>
          <a:lstStyle/>
          <a:p>
            <a:endParaRPr lang="en-US" sz="2800" dirty="0">
              <a:solidFill>
                <a:srgbClr val="FFFFFF"/>
              </a:solidFill>
              <a:latin typeface="Segoe UI Light" pitchFamily="34" charset="0"/>
            </a:endParaRPr>
          </a:p>
          <a:p>
            <a:pPr marL="457200" indent="-457200">
              <a:buFont typeface="Arial" panose="020B0604020202020204" pitchFamily="34" charset="0"/>
              <a:buChar char="•"/>
            </a:pPr>
            <a:r>
              <a:rPr lang="en-US" sz="2800" dirty="0">
                <a:solidFill>
                  <a:srgbClr val="FFFFFF"/>
                </a:solidFill>
                <a:latin typeface="Segoe UI Light" pitchFamily="34" charset="0"/>
              </a:rPr>
              <a:t>Market need for </a:t>
            </a:r>
            <a:r>
              <a:rPr lang="en-US" sz="2800" dirty="0" smtClean="0">
                <a:solidFill>
                  <a:srgbClr val="FFFFFF"/>
                </a:solidFill>
                <a:latin typeface="Segoe UI Light" pitchFamily="34" charset="0"/>
              </a:rPr>
              <a:t>higher </a:t>
            </a:r>
            <a:r>
              <a:rPr lang="en-US" sz="2800" dirty="0">
                <a:solidFill>
                  <a:srgbClr val="FFFFFF"/>
                </a:solidFill>
                <a:latin typeface="Segoe UI Light" pitchFamily="34" charset="0"/>
              </a:rPr>
              <a:t>throughput and predictable lower latency OLTP at a lower </a:t>
            </a:r>
            <a:r>
              <a:rPr lang="en-US" sz="2800" dirty="0" smtClean="0">
                <a:solidFill>
                  <a:srgbClr val="FFFFFF"/>
                </a:solidFill>
                <a:latin typeface="Segoe UI Light" pitchFamily="34" charset="0"/>
              </a:rPr>
              <a:t>cost</a:t>
            </a:r>
            <a:endParaRPr lang="en-US" sz="2800" dirty="0">
              <a:solidFill>
                <a:srgbClr val="FFFFFF"/>
              </a:solidFill>
              <a:latin typeface="Segoe UI Light" pitchFamily="34" charset="0"/>
            </a:endParaRPr>
          </a:p>
          <a:p>
            <a:pPr marL="457200" indent="-457200">
              <a:buFont typeface="Arial" panose="020B0604020202020204" pitchFamily="34" charset="0"/>
              <a:buChar char="•"/>
            </a:pPr>
            <a:r>
              <a:rPr lang="en-US" sz="2800" dirty="0" smtClean="0">
                <a:solidFill>
                  <a:srgbClr val="FFFFFF"/>
                </a:solidFill>
                <a:latin typeface="Segoe UI Light" pitchFamily="34" charset="0"/>
              </a:rPr>
              <a:t>Hardware trends demand </a:t>
            </a:r>
            <a:r>
              <a:rPr lang="en-US" sz="2800" dirty="0">
                <a:solidFill>
                  <a:srgbClr val="FFFFFF"/>
                </a:solidFill>
                <a:latin typeface="Segoe UI Light" pitchFamily="34" charset="0"/>
              </a:rPr>
              <a:t>architectural changes on </a:t>
            </a:r>
            <a:r>
              <a:rPr lang="en-US" sz="2800" dirty="0" smtClean="0">
                <a:solidFill>
                  <a:srgbClr val="FFFFFF"/>
                </a:solidFill>
                <a:latin typeface="Segoe UI Light" pitchFamily="34" charset="0"/>
              </a:rPr>
              <a:t>RDBMS</a:t>
            </a:r>
          </a:p>
          <a:p>
            <a:pPr marL="457200" indent="-457200">
              <a:buFont typeface="Arial" panose="020B0604020202020204" pitchFamily="34" charset="0"/>
              <a:buChar char="•"/>
            </a:pPr>
            <a:r>
              <a:rPr lang="en-US" sz="2800" dirty="0" smtClean="0">
                <a:solidFill>
                  <a:srgbClr val="FFFFFF"/>
                </a:solidFill>
                <a:latin typeface="Segoe UI Light" pitchFamily="34" charset="0"/>
              </a:rPr>
              <a:t>In-</a:t>
            </a:r>
            <a:r>
              <a:rPr lang="en-US" sz="2800" dirty="0" smtClean="0">
                <a:solidFill>
                  <a:srgbClr val="FBFBFB"/>
                </a:solidFill>
                <a:latin typeface="Segoe UI Light" pitchFamily="34" charset="0"/>
              </a:rPr>
              <a:t>M</a:t>
            </a:r>
            <a:r>
              <a:rPr lang="en-US" sz="2800" dirty="0" smtClean="0">
                <a:solidFill>
                  <a:srgbClr val="FFFFFF"/>
                </a:solidFill>
                <a:latin typeface="Segoe UI Light" pitchFamily="34" charset="0"/>
              </a:rPr>
              <a:t>emory </a:t>
            </a:r>
            <a:r>
              <a:rPr lang="en-US" sz="2800" dirty="0">
                <a:solidFill>
                  <a:srgbClr val="FFFFFF"/>
                </a:solidFill>
                <a:latin typeface="Segoe UI Light" pitchFamily="34" charset="0"/>
              </a:rPr>
              <a:t>OLTP is: </a:t>
            </a:r>
          </a:p>
          <a:p>
            <a:pPr lvl="4">
              <a:buFont typeface="Wingdings" panose="05000000000000000000" pitchFamily="2" charset="2"/>
              <a:buChar char="Ø"/>
            </a:pPr>
            <a:r>
              <a:rPr lang="en-US" dirty="0">
                <a:solidFill>
                  <a:srgbClr val="FFFFFF"/>
                </a:solidFill>
                <a:latin typeface="Segoe UI Light" pitchFamily="34" charset="0"/>
                <a:ea typeface="Segoe UI" pitchFamily="34" charset="0"/>
                <a:cs typeface="Segoe UI" pitchFamily="34" charset="0"/>
              </a:rPr>
              <a:t>High performance,</a:t>
            </a:r>
          </a:p>
          <a:p>
            <a:pPr lvl="4">
              <a:buFont typeface="Wingdings" panose="05000000000000000000" pitchFamily="2" charset="2"/>
              <a:buChar char="Ø"/>
            </a:pPr>
            <a:r>
              <a:rPr lang="en-US" dirty="0">
                <a:solidFill>
                  <a:srgbClr val="FFFFFF"/>
                </a:solidFill>
                <a:latin typeface="Segoe UI Light" pitchFamily="34" charset="0"/>
                <a:ea typeface="Segoe UI" pitchFamily="34" charset="0"/>
                <a:cs typeface="Segoe UI" pitchFamily="34" charset="0"/>
              </a:rPr>
              <a:t>Memory-optimized OLTP engine, </a:t>
            </a:r>
          </a:p>
          <a:p>
            <a:pPr lvl="4">
              <a:buFont typeface="Wingdings" panose="05000000000000000000" pitchFamily="2" charset="2"/>
              <a:buChar char="Ø"/>
            </a:pPr>
            <a:r>
              <a:rPr lang="en-US" dirty="0">
                <a:solidFill>
                  <a:srgbClr val="FFFFFF"/>
                </a:solidFill>
                <a:latin typeface="Segoe UI Light" pitchFamily="34" charset="0"/>
                <a:ea typeface="Segoe UI" pitchFamily="34" charset="0"/>
                <a:cs typeface="Segoe UI" pitchFamily="34" charset="0"/>
              </a:rPr>
              <a:t>Integrated into SQL Server and </a:t>
            </a:r>
          </a:p>
          <a:p>
            <a:pPr lvl="4">
              <a:buFont typeface="Wingdings" panose="05000000000000000000" pitchFamily="2" charset="2"/>
              <a:buChar char="Ø"/>
            </a:pPr>
            <a:r>
              <a:rPr lang="en-US" dirty="0">
                <a:solidFill>
                  <a:srgbClr val="FFFFFF"/>
                </a:solidFill>
                <a:latin typeface="Segoe UI Light" pitchFamily="34" charset="0"/>
                <a:ea typeface="Segoe UI" pitchFamily="34" charset="0"/>
                <a:cs typeface="Segoe UI" pitchFamily="34" charset="0"/>
              </a:rPr>
              <a:t>Architected for modern hardware trends</a:t>
            </a:r>
            <a:endParaRPr lang="en-US" dirty="0">
              <a:solidFill>
                <a:srgbClr val="FFFFFF"/>
              </a:solidFill>
              <a:latin typeface="Segoe UI Light" pitchFamily="34" charset="0"/>
            </a:endParaRPr>
          </a:p>
          <a:p>
            <a:endParaRPr lang="en-US" sz="2800" dirty="0">
              <a:solidFill>
                <a:srgbClr val="FFFFFF"/>
              </a:solidFill>
            </a:endParaRPr>
          </a:p>
          <a:p>
            <a:endParaRPr lang="en-US" sz="2800" dirty="0">
              <a:solidFill>
                <a:srgbClr val="FFFFFF"/>
              </a:solidFill>
            </a:endParaRPr>
          </a:p>
        </p:txBody>
      </p:sp>
    </p:spTree>
    <p:extLst>
      <p:ext uri="{BB962C8B-B14F-4D97-AF65-F5344CB8AC3E}">
        <p14:creationId xmlns:p14="http://schemas.microsoft.com/office/powerpoint/2010/main" val="222189237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PU trends graph"/>
          <p:cNvPicPr>
            <a:picLocks noChangeAspect="1" noChangeArrowheads="1"/>
          </p:cNvPicPr>
          <p:nvPr/>
        </p:nvPicPr>
        <p:blipFill>
          <a:blip r:embed="rId3" cstate="print"/>
          <a:srcRect/>
          <a:stretch>
            <a:fillRect/>
          </a:stretch>
        </p:blipFill>
        <p:spPr bwMode="auto">
          <a:xfrm>
            <a:off x="-13049" y="925371"/>
            <a:ext cx="6155923" cy="5023733"/>
          </a:xfrm>
          <a:prstGeom prst="rect">
            <a:avLst/>
          </a:prstGeom>
          <a:noFill/>
        </p:spPr>
      </p:pic>
      <p:graphicFrame>
        <p:nvGraphicFramePr>
          <p:cNvPr id="9" name="Chart 3"/>
          <p:cNvGraphicFramePr>
            <a:graphicFrameLocks/>
          </p:cNvGraphicFramePr>
          <p:nvPr>
            <p:extLst/>
          </p:nvPr>
        </p:nvGraphicFramePr>
        <p:xfrm>
          <a:off x="7202904" y="4177235"/>
          <a:ext cx="4783528" cy="2354290"/>
        </p:xfrm>
        <a:graphic>
          <a:graphicData uri="http://schemas.openxmlformats.org/drawingml/2006/chart">
            <c:chart xmlns:c="http://schemas.openxmlformats.org/drawingml/2006/chart" xmlns:r="http://schemas.openxmlformats.org/officeDocument/2006/relationships" r:id="rId4"/>
          </a:graphicData>
        </a:graphic>
      </p:graphicFrame>
      <p:sp>
        <p:nvSpPr>
          <p:cNvPr id="15" name="Rounded Rectangular Callout 14"/>
          <p:cNvSpPr/>
          <p:nvPr/>
        </p:nvSpPr>
        <p:spPr>
          <a:xfrm>
            <a:off x="6603796" y="3124324"/>
            <a:ext cx="3105316" cy="376515"/>
          </a:xfrm>
          <a:prstGeom prst="wedgeRoundRectCallout">
            <a:avLst>
              <a:gd name="adj1" fmla="val -2713"/>
              <a:gd name="adj2" fmla="val 212738"/>
              <a:gd name="adj3" fmla="val 16667"/>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73"/>
            <a:r>
              <a:rPr lang="en-US" sz="1466" b="1" dirty="0">
                <a:solidFill>
                  <a:prstClr val="white"/>
                </a:solidFill>
                <a:latin typeface="Segoe UI Light" pitchFamily="34" charset="0"/>
              </a:rPr>
              <a:t>Decreasing RAM cost</a:t>
            </a:r>
          </a:p>
        </p:txBody>
      </p:sp>
      <p:sp>
        <p:nvSpPr>
          <p:cNvPr id="10" name="Rounded Rectangular Callout 9"/>
          <p:cNvSpPr/>
          <p:nvPr/>
        </p:nvSpPr>
        <p:spPr>
          <a:xfrm>
            <a:off x="6518142" y="1063425"/>
            <a:ext cx="3190970" cy="740631"/>
          </a:xfrm>
          <a:prstGeom prst="wedgeRoundRectCallout">
            <a:avLst>
              <a:gd name="adj1" fmla="val -72106"/>
              <a:gd name="adj2" fmla="val -16194"/>
              <a:gd name="adj3" fmla="val 16667"/>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73"/>
            <a:r>
              <a:rPr lang="en-US" sz="1466" b="1" dirty="0">
                <a:solidFill>
                  <a:prstClr val="white"/>
                </a:solidFill>
                <a:latin typeface="Segoe UI Light" pitchFamily="34" charset="0"/>
              </a:rPr>
              <a:t>Moore’s Law on total CPU processing power holds but in parallel processing…</a:t>
            </a:r>
          </a:p>
        </p:txBody>
      </p:sp>
      <p:sp>
        <p:nvSpPr>
          <p:cNvPr id="11" name="Rounded Rectangular Callout 10"/>
          <p:cNvSpPr/>
          <p:nvPr/>
        </p:nvSpPr>
        <p:spPr>
          <a:xfrm>
            <a:off x="6537086" y="2007173"/>
            <a:ext cx="3190968" cy="565792"/>
          </a:xfrm>
          <a:prstGeom prst="wedgeRoundRectCallout">
            <a:avLst>
              <a:gd name="adj1" fmla="val -73976"/>
              <a:gd name="adj2" fmla="val 143939"/>
              <a:gd name="adj3" fmla="val 16667"/>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73"/>
            <a:r>
              <a:rPr lang="en-US" sz="1466" b="1" dirty="0">
                <a:solidFill>
                  <a:prstClr val="white"/>
                </a:solidFill>
                <a:latin typeface="Segoe UI Light" pitchFamily="34" charset="0"/>
              </a:rPr>
              <a:t>CPU clock rate stalled…</a:t>
            </a:r>
          </a:p>
        </p:txBody>
      </p:sp>
      <p:sp>
        <p:nvSpPr>
          <p:cNvPr id="7" name="Title 1"/>
          <p:cNvSpPr txBox="1">
            <a:spLocks/>
          </p:cNvSpPr>
          <p:nvPr/>
        </p:nvSpPr>
        <p:spPr>
          <a:xfrm>
            <a:off x="270758" y="286381"/>
            <a:ext cx="11149013" cy="927940"/>
          </a:xfrm>
          <a:prstGeom prst="rect">
            <a:avLst/>
          </a:prstGeom>
        </p:spPr>
        <p:txBody>
          <a:bodyPr>
            <a:normAutofit/>
          </a:bodyPr>
          <a:lstStyle>
            <a:lvl1pPr algn="l" defTabSz="914274" rtl="0" eaLnBrk="1" latinLnBrk="0" hangingPunct="1">
              <a:lnSpc>
                <a:spcPct val="90000"/>
              </a:lnSpc>
              <a:spcBef>
                <a:spcPct val="0"/>
              </a:spcBef>
              <a:buNone/>
              <a:defRPr lang="en-US" sz="53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a:t>Hardware trends</a:t>
            </a:r>
          </a:p>
        </p:txBody>
      </p:sp>
    </p:spTree>
    <p:extLst>
      <p:ext uri="{BB962C8B-B14F-4D97-AF65-F5344CB8AC3E}">
        <p14:creationId xmlns:p14="http://schemas.microsoft.com/office/powerpoint/2010/main" val="4899514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279674" y="2847675"/>
            <a:ext cx="2559290" cy="644363"/>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73"/>
            <a:r>
              <a:rPr lang="en-US" sz="1866" b="1" dirty="0">
                <a:solidFill>
                  <a:srgbClr val="000000"/>
                </a:solidFill>
                <a:latin typeface="Segoe UI Light" pitchFamily="34" charset="0"/>
              </a:rPr>
              <a:t>SQL Server Integration</a:t>
            </a:r>
            <a:endParaRPr lang="en-US" sz="1866" dirty="0">
              <a:solidFill>
                <a:srgbClr val="000000"/>
              </a:solidFill>
              <a:latin typeface="Segoe UI Light" pitchFamily="34" charset="0"/>
            </a:endParaRPr>
          </a:p>
        </p:txBody>
      </p:sp>
      <p:sp>
        <p:nvSpPr>
          <p:cNvPr id="10" name="Rectangle 9"/>
          <p:cNvSpPr/>
          <p:nvPr/>
        </p:nvSpPr>
        <p:spPr>
          <a:xfrm>
            <a:off x="9279674" y="3511464"/>
            <a:ext cx="2559290" cy="1590073"/>
          </a:xfrm>
          <a:prstGeom prst="rect">
            <a:avLst/>
          </a:prstGeom>
          <a:solidFill>
            <a:schemeClr val="tx2">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515" indent="-228515" defTabSz="609373">
              <a:buFont typeface="Arial" pitchFamily="34" charset="0"/>
              <a:buChar char="•"/>
            </a:pPr>
            <a:r>
              <a:rPr lang="en-US" sz="1400" b="1" dirty="0">
                <a:solidFill>
                  <a:srgbClr val="000000"/>
                </a:solidFill>
                <a:latin typeface="Segoe UI Light" pitchFamily="34" charset="0"/>
              </a:rPr>
              <a:t>Same manageability, administration &amp; development experience</a:t>
            </a:r>
            <a:endParaRPr lang="en-US" sz="1400" dirty="0">
              <a:solidFill>
                <a:srgbClr val="000000"/>
              </a:solidFill>
              <a:latin typeface="Segoe UI Light" pitchFamily="34" charset="0"/>
            </a:endParaRPr>
          </a:p>
          <a:p>
            <a:pPr marL="228515" indent="-228515" defTabSz="609373">
              <a:buFont typeface="Arial" pitchFamily="34" charset="0"/>
              <a:buChar char="•"/>
            </a:pPr>
            <a:r>
              <a:rPr lang="en-US" sz="1400" b="1" dirty="0">
                <a:solidFill>
                  <a:srgbClr val="000000"/>
                </a:solidFill>
                <a:latin typeface="Segoe UI Light" pitchFamily="34" charset="0"/>
              </a:rPr>
              <a:t>Integrated queries &amp; transactions</a:t>
            </a:r>
            <a:endParaRPr lang="en-US" sz="1400" dirty="0">
              <a:solidFill>
                <a:srgbClr val="000000"/>
              </a:solidFill>
              <a:latin typeface="Segoe UI Light" pitchFamily="34" charset="0"/>
            </a:endParaRPr>
          </a:p>
          <a:p>
            <a:pPr marL="228515" indent="-228515" defTabSz="609373">
              <a:buFont typeface="Arial" pitchFamily="34" charset="0"/>
              <a:buChar char="•"/>
            </a:pPr>
            <a:r>
              <a:rPr lang="en-US" sz="1400" b="1" dirty="0">
                <a:solidFill>
                  <a:srgbClr val="000000"/>
                </a:solidFill>
                <a:latin typeface="Segoe UI Light" pitchFamily="34" charset="0"/>
              </a:rPr>
              <a:t>Integrated HA and backup/restore</a:t>
            </a:r>
            <a:endParaRPr lang="en-US" sz="1400" dirty="0">
              <a:solidFill>
                <a:srgbClr val="000000"/>
              </a:solidFill>
              <a:latin typeface="Segoe UI Light" pitchFamily="34" charset="0"/>
            </a:endParaRPr>
          </a:p>
        </p:txBody>
      </p:sp>
      <p:sp>
        <p:nvSpPr>
          <p:cNvPr id="11" name="Rectangle 10"/>
          <p:cNvSpPr/>
          <p:nvPr/>
        </p:nvSpPr>
        <p:spPr>
          <a:xfrm>
            <a:off x="799051" y="2847670"/>
            <a:ext cx="2559290" cy="644363"/>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73"/>
            <a:r>
              <a:rPr lang="en-US" sz="1866" b="1" dirty="0">
                <a:solidFill>
                  <a:srgbClr val="000000"/>
                </a:solidFill>
                <a:latin typeface="Segoe UI Light" pitchFamily="34" charset="0"/>
              </a:rPr>
              <a:t>Main-Memory Optimized</a:t>
            </a:r>
            <a:endParaRPr lang="en-US" sz="1866" dirty="0">
              <a:solidFill>
                <a:srgbClr val="000000"/>
              </a:solidFill>
              <a:latin typeface="Segoe UI Light" pitchFamily="34" charset="0"/>
            </a:endParaRPr>
          </a:p>
        </p:txBody>
      </p:sp>
      <p:sp>
        <p:nvSpPr>
          <p:cNvPr id="12" name="Rectangle 11"/>
          <p:cNvSpPr/>
          <p:nvPr/>
        </p:nvSpPr>
        <p:spPr>
          <a:xfrm>
            <a:off x="792040" y="3511468"/>
            <a:ext cx="2559290" cy="1590068"/>
          </a:xfrm>
          <a:prstGeom prst="rect">
            <a:avLst/>
          </a:prstGeom>
          <a:solidFill>
            <a:schemeClr val="tx2">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515" indent="-228515" defTabSz="609373">
              <a:spcAft>
                <a:spcPts val="200"/>
              </a:spcAft>
              <a:buFont typeface="Arial" pitchFamily="34" charset="0"/>
              <a:buChar char="•"/>
            </a:pPr>
            <a:r>
              <a:rPr lang="en-US" sz="1400" b="1" dirty="0">
                <a:solidFill>
                  <a:srgbClr val="000000"/>
                </a:solidFill>
                <a:latin typeface="Segoe UI Light" pitchFamily="34" charset="0"/>
              </a:rPr>
              <a:t>Direct pointers to rows</a:t>
            </a:r>
            <a:endParaRPr lang="en-US" sz="1400" dirty="0">
              <a:solidFill>
                <a:srgbClr val="000000"/>
              </a:solidFill>
              <a:latin typeface="Segoe UI Light" pitchFamily="34" charset="0"/>
            </a:endParaRPr>
          </a:p>
          <a:p>
            <a:pPr marL="228515" indent="-228515" defTabSz="609373">
              <a:spcAft>
                <a:spcPts val="200"/>
              </a:spcAft>
              <a:buFont typeface="Arial" pitchFamily="34" charset="0"/>
              <a:buChar char="•"/>
            </a:pPr>
            <a:r>
              <a:rPr lang="en-US" sz="1400" b="1" dirty="0">
                <a:solidFill>
                  <a:srgbClr val="000000"/>
                </a:solidFill>
                <a:latin typeface="Segoe UI Light" pitchFamily="34" charset="0"/>
              </a:rPr>
              <a:t>Indexes exist only in memory</a:t>
            </a:r>
          </a:p>
          <a:p>
            <a:pPr marL="228515" indent="-228515" defTabSz="609373">
              <a:spcAft>
                <a:spcPts val="200"/>
              </a:spcAft>
              <a:buFont typeface="Arial" pitchFamily="34" charset="0"/>
              <a:buChar char="•"/>
            </a:pPr>
            <a:r>
              <a:rPr lang="en-US" sz="1400" b="1" dirty="0">
                <a:solidFill>
                  <a:srgbClr val="000000"/>
                </a:solidFill>
                <a:latin typeface="Segoe UI Light" pitchFamily="34" charset="0"/>
              </a:rPr>
              <a:t>No buffer pool</a:t>
            </a:r>
          </a:p>
          <a:p>
            <a:pPr marL="228515" indent="-228515" defTabSz="609373">
              <a:spcAft>
                <a:spcPts val="200"/>
              </a:spcAft>
              <a:buFont typeface="Arial" pitchFamily="34" charset="0"/>
              <a:buChar char="•"/>
            </a:pPr>
            <a:r>
              <a:rPr lang="en-US" sz="1400" b="1" dirty="0">
                <a:solidFill>
                  <a:srgbClr val="000000"/>
                </a:solidFill>
                <a:latin typeface="Segoe UI Light" pitchFamily="34" charset="0"/>
              </a:rPr>
              <a:t>No write-ahead logging</a:t>
            </a:r>
          </a:p>
          <a:p>
            <a:pPr marL="228515" indent="-228515" defTabSz="609373">
              <a:spcAft>
                <a:spcPts val="200"/>
              </a:spcAft>
              <a:buFont typeface="Arial" pitchFamily="34" charset="0"/>
              <a:buChar char="•"/>
            </a:pPr>
            <a:r>
              <a:rPr lang="en-US" sz="1400" b="1" dirty="0">
                <a:solidFill>
                  <a:srgbClr val="000000"/>
                </a:solidFill>
                <a:latin typeface="Segoe UI Light" pitchFamily="34" charset="0"/>
              </a:rPr>
              <a:t>Stream-based storage</a:t>
            </a:r>
          </a:p>
        </p:txBody>
      </p:sp>
      <p:sp>
        <p:nvSpPr>
          <p:cNvPr id="13" name="Rectangle 12"/>
          <p:cNvSpPr/>
          <p:nvPr/>
        </p:nvSpPr>
        <p:spPr>
          <a:xfrm>
            <a:off x="6461496" y="2847670"/>
            <a:ext cx="2559290" cy="644363"/>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73"/>
            <a:r>
              <a:rPr lang="en-US" sz="1866" b="1" dirty="0">
                <a:solidFill>
                  <a:srgbClr val="000000"/>
                </a:solidFill>
                <a:latin typeface="Segoe UI Light" pitchFamily="34" charset="0"/>
              </a:rPr>
              <a:t>High Concurrency</a:t>
            </a:r>
            <a:endParaRPr lang="en-US" sz="1866" dirty="0">
              <a:solidFill>
                <a:srgbClr val="000000"/>
              </a:solidFill>
              <a:latin typeface="Segoe UI Light" pitchFamily="34" charset="0"/>
            </a:endParaRPr>
          </a:p>
        </p:txBody>
      </p:sp>
      <p:sp>
        <p:nvSpPr>
          <p:cNvPr id="14" name="Rectangle 13"/>
          <p:cNvSpPr/>
          <p:nvPr/>
        </p:nvSpPr>
        <p:spPr>
          <a:xfrm>
            <a:off x="6461496" y="3511460"/>
            <a:ext cx="2559290" cy="1590073"/>
          </a:xfrm>
          <a:prstGeom prst="rect">
            <a:avLst/>
          </a:prstGeom>
          <a:solidFill>
            <a:schemeClr val="tx2">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515" indent="-228515" defTabSz="609373">
              <a:spcAft>
                <a:spcPts val="200"/>
              </a:spcAft>
              <a:buFont typeface="Arial" pitchFamily="34" charset="0"/>
              <a:buChar char="•"/>
            </a:pPr>
            <a:r>
              <a:rPr lang="en-US" sz="1400" b="1" dirty="0">
                <a:solidFill>
                  <a:srgbClr val="000000"/>
                </a:solidFill>
                <a:latin typeface="Segoe UI Light" pitchFamily="34" charset="0"/>
              </a:rPr>
              <a:t>Multi-version optimistic concurrency control with full ACID support</a:t>
            </a:r>
            <a:endParaRPr lang="en-US" sz="1400" dirty="0">
              <a:solidFill>
                <a:srgbClr val="000000"/>
              </a:solidFill>
              <a:latin typeface="Segoe UI Light" pitchFamily="34" charset="0"/>
            </a:endParaRPr>
          </a:p>
          <a:p>
            <a:pPr marL="228515" indent="-228515" defTabSz="609373">
              <a:spcAft>
                <a:spcPts val="200"/>
              </a:spcAft>
              <a:buFont typeface="Arial" pitchFamily="34" charset="0"/>
              <a:buChar char="•"/>
            </a:pPr>
            <a:r>
              <a:rPr lang="en-US" sz="1400" b="1" dirty="0">
                <a:solidFill>
                  <a:srgbClr val="000000"/>
                </a:solidFill>
                <a:latin typeface="Segoe UI Light" pitchFamily="34" charset="0"/>
              </a:rPr>
              <a:t>Lock-free data structures</a:t>
            </a:r>
            <a:endParaRPr lang="en-US" sz="1400" dirty="0">
              <a:solidFill>
                <a:srgbClr val="000000"/>
              </a:solidFill>
              <a:latin typeface="Segoe UI Light" pitchFamily="34" charset="0"/>
            </a:endParaRPr>
          </a:p>
          <a:p>
            <a:pPr marL="228515" indent="-228515" defTabSz="609373">
              <a:spcAft>
                <a:spcPts val="200"/>
              </a:spcAft>
              <a:buFont typeface="Arial" pitchFamily="34" charset="0"/>
              <a:buChar char="•"/>
            </a:pPr>
            <a:r>
              <a:rPr lang="en-US" sz="1400" b="1" dirty="0">
                <a:solidFill>
                  <a:srgbClr val="000000"/>
                </a:solidFill>
                <a:latin typeface="Segoe UI Light" pitchFamily="34" charset="0"/>
              </a:rPr>
              <a:t>No locks, latches or spinlocks</a:t>
            </a:r>
          </a:p>
          <a:p>
            <a:pPr marL="228515" indent="-228515" defTabSz="609373">
              <a:spcAft>
                <a:spcPts val="200"/>
              </a:spcAft>
              <a:buFont typeface="Arial" pitchFamily="34" charset="0"/>
              <a:buChar char="•"/>
            </a:pPr>
            <a:r>
              <a:rPr lang="en-US" sz="1400" b="1" dirty="0">
                <a:solidFill>
                  <a:srgbClr val="000000"/>
                </a:solidFill>
                <a:latin typeface="Segoe UI Light" pitchFamily="34" charset="0"/>
              </a:rPr>
              <a:t>No I/O during transaction</a:t>
            </a:r>
            <a:endParaRPr lang="en-US" sz="1400" dirty="0">
              <a:solidFill>
                <a:srgbClr val="000000"/>
              </a:solidFill>
              <a:latin typeface="Segoe UI Light" pitchFamily="34" charset="0"/>
            </a:endParaRPr>
          </a:p>
        </p:txBody>
      </p:sp>
      <p:sp>
        <p:nvSpPr>
          <p:cNvPr id="15" name="Rectangle 14"/>
          <p:cNvSpPr/>
          <p:nvPr/>
        </p:nvSpPr>
        <p:spPr>
          <a:xfrm>
            <a:off x="3625950" y="2847670"/>
            <a:ext cx="2559290" cy="644363"/>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73"/>
            <a:r>
              <a:rPr lang="en-US" sz="1866" b="1" dirty="0">
                <a:solidFill>
                  <a:srgbClr val="000000"/>
                </a:solidFill>
                <a:latin typeface="Segoe UI Light" pitchFamily="34" charset="0"/>
              </a:rPr>
              <a:t>T-SQL Compiled to Machine Code</a:t>
            </a:r>
            <a:endParaRPr lang="en-US" sz="1866" dirty="0">
              <a:solidFill>
                <a:srgbClr val="000000"/>
              </a:solidFill>
              <a:latin typeface="Segoe UI Light" pitchFamily="34" charset="0"/>
            </a:endParaRPr>
          </a:p>
        </p:txBody>
      </p:sp>
      <p:sp>
        <p:nvSpPr>
          <p:cNvPr id="16" name="Rectangle 15"/>
          <p:cNvSpPr/>
          <p:nvPr/>
        </p:nvSpPr>
        <p:spPr>
          <a:xfrm>
            <a:off x="3625950" y="3511464"/>
            <a:ext cx="2559290" cy="1590073"/>
          </a:xfrm>
          <a:prstGeom prst="rect">
            <a:avLst/>
          </a:prstGeom>
          <a:solidFill>
            <a:schemeClr val="tx2">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515" indent="-228515" defTabSz="609373">
              <a:spcAft>
                <a:spcPts val="200"/>
              </a:spcAft>
              <a:buFont typeface="Arial" pitchFamily="34" charset="0"/>
              <a:buChar char="•"/>
            </a:pPr>
            <a:r>
              <a:rPr lang="en-US" sz="1400" b="1" dirty="0">
                <a:solidFill>
                  <a:srgbClr val="000000"/>
                </a:solidFill>
                <a:latin typeface="Segoe UI Light" pitchFamily="34" charset="0"/>
              </a:rPr>
              <a:t>T-SQL compiled to machine code leveraging VC compiler</a:t>
            </a:r>
            <a:endParaRPr lang="en-US" sz="1400" dirty="0">
              <a:solidFill>
                <a:srgbClr val="000000"/>
              </a:solidFill>
              <a:latin typeface="Segoe UI Light" pitchFamily="34" charset="0"/>
            </a:endParaRPr>
          </a:p>
          <a:p>
            <a:pPr marL="228515" indent="-228515" defTabSz="609373">
              <a:spcAft>
                <a:spcPts val="200"/>
              </a:spcAft>
              <a:buFont typeface="Arial" pitchFamily="34" charset="0"/>
              <a:buChar char="•"/>
            </a:pPr>
            <a:r>
              <a:rPr lang="en-US" sz="1400" b="1" dirty="0">
                <a:solidFill>
                  <a:srgbClr val="000000"/>
                </a:solidFill>
                <a:latin typeface="Segoe UI Light" pitchFamily="34" charset="0"/>
              </a:rPr>
              <a:t>Procedure and its queries, becomes a C function</a:t>
            </a:r>
            <a:endParaRPr lang="en-US" sz="1400" dirty="0">
              <a:solidFill>
                <a:srgbClr val="000000"/>
              </a:solidFill>
              <a:latin typeface="Segoe UI Light" pitchFamily="34" charset="0"/>
            </a:endParaRPr>
          </a:p>
          <a:p>
            <a:pPr marL="228515" indent="-228515" defTabSz="609373">
              <a:spcAft>
                <a:spcPts val="200"/>
              </a:spcAft>
              <a:buFont typeface="Arial" pitchFamily="34" charset="0"/>
              <a:buChar char="•"/>
            </a:pPr>
            <a:r>
              <a:rPr lang="en-US" sz="1400" b="1" dirty="0">
                <a:solidFill>
                  <a:srgbClr val="000000"/>
                </a:solidFill>
                <a:latin typeface="Segoe UI Light" pitchFamily="34" charset="0"/>
              </a:rPr>
              <a:t>Aggressive optimizations @ compile-time</a:t>
            </a:r>
            <a:endParaRPr lang="en-US" sz="1400" dirty="0">
              <a:solidFill>
                <a:srgbClr val="000000"/>
              </a:solidFill>
              <a:latin typeface="Segoe UI Light" pitchFamily="34" charset="0"/>
            </a:endParaRPr>
          </a:p>
        </p:txBody>
      </p:sp>
      <p:sp>
        <p:nvSpPr>
          <p:cNvPr id="17" name="Rectangle 16"/>
          <p:cNvSpPr/>
          <p:nvPr/>
        </p:nvSpPr>
        <p:spPr>
          <a:xfrm>
            <a:off x="792040" y="5803218"/>
            <a:ext cx="2559290" cy="68344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73"/>
            <a:r>
              <a:rPr lang="en-US" sz="1600" b="1" dirty="0">
                <a:solidFill>
                  <a:srgbClr val="000000"/>
                </a:solidFill>
                <a:latin typeface="Segoe UI Light" pitchFamily="34" charset="0"/>
              </a:rPr>
              <a:t>Steadily declining memory price, NVRAM</a:t>
            </a:r>
            <a:endParaRPr lang="en-US" sz="1600" dirty="0">
              <a:solidFill>
                <a:srgbClr val="000000"/>
              </a:solidFill>
              <a:latin typeface="Segoe UI Light" pitchFamily="34" charset="0"/>
            </a:endParaRPr>
          </a:p>
        </p:txBody>
      </p:sp>
      <p:sp>
        <p:nvSpPr>
          <p:cNvPr id="18" name="Rectangle 17"/>
          <p:cNvSpPr/>
          <p:nvPr/>
        </p:nvSpPr>
        <p:spPr>
          <a:xfrm>
            <a:off x="6459863" y="5811922"/>
            <a:ext cx="2559290" cy="68344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73"/>
            <a:r>
              <a:rPr lang="en-US" sz="1600" b="1" dirty="0">
                <a:solidFill>
                  <a:srgbClr val="000000"/>
                </a:solidFill>
                <a:latin typeface="Segoe UI Light" pitchFamily="34" charset="0"/>
              </a:rPr>
              <a:t>Many-core processors</a:t>
            </a:r>
            <a:endParaRPr lang="en-US" sz="1600" dirty="0">
              <a:solidFill>
                <a:srgbClr val="000000"/>
              </a:solidFill>
              <a:latin typeface="Segoe UI Light" pitchFamily="34" charset="0"/>
            </a:endParaRPr>
          </a:p>
        </p:txBody>
      </p:sp>
      <p:sp>
        <p:nvSpPr>
          <p:cNvPr id="19" name="Rectangle 18"/>
          <p:cNvSpPr/>
          <p:nvPr/>
        </p:nvSpPr>
        <p:spPr>
          <a:xfrm>
            <a:off x="3625950" y="5803218"/>
            <a:ext cx="2559290" cy="68344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73"/>
            <a:r>
              <a:rPr lang="en-US" sz="1600" b="1" dirty="0">
                <a:solidFill>
                  <a:srgbClr val="000000"/>
                </a:solidFill>
                <a:latin typeface="Segoe UI Light" pitchFamily="34" charset="0"/>
              </a:rPr>
              <a:t>Stalling CPU clock rate</a:t>
            </a:r>
            <a:endParaRPr lang="en-US" sz="1600" dirty="0">
              <a:solidFill>
                <a:srgbClr val="000000"/>
              </a:solidFill>
              <a:latin typeface="Segoe UI Light" pitchFamily="34" charset="0"/>
            </a:endParaRPr>
          </a:p>
        </p:txBody>
      </p:sp>
      <p:sp>
        <p:nvSpPr>
          <p:cNvPr id="22" name="Rectangle 21"/>
          <p:cNvSpPr/>
          <p:nvPr/>
        </p:nvSpPr>
        <p:spPr>
          <a:xfrm>
            <a:off x="9279674" y="5803218"/>
            <a:ext cx="2559290" cy="68344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73"/>
            <a:r>
              <a:rPr lang="en-US" sz="1600" b="1" dirty="0">
                <a:solidFill>
                  <a:srgbClr val="000000"/>
                </a:solidFill>
                <a:latin typeface="Segoe UI Light" pitchFamily="34" charset="0"/>
              </a:rPr>
              <a:t>TCO</a:t>
            </a:r>
            <a:endParaRPr lang="en-US" sz="1600" dirty="0">
              <a:solidFill>
                <a:srgbClr val="000000"/>
              </a:solidFill>
              <a:latin typeface="Segoe UI Light" pitchFamily="34" charset="0"/>
            </a:endParaRPr>
          </a:p>
        </p:txBody>
      </p:sp>
      <p:sp>
        <p:nvSpPr>
          <p:cNvPr id="26" name="TextBox 25"/>
          <p:cNvSpPr txBox="1"/>
          <p:nvPr/>
        </p:nvSpPr>
        <p:spPr>
          <a:xfrm>
            <a:off x="792040" y="5358331"/>
            <a:ext cx="8227112" cy="418662"/>
          </a:xfrm>
          <a:prstGeom prst="rect">
            <a:avLst/>
          </a:prstGeom>
          <a:solidFill>
            <a:schemeClr val="accent2"/>
          </a:solidFill>
          <a:effectLst/>
        </p:spPr>
        <p:txBody>
          <a:bodyPr wrap="square" rtlCol="0">
            <a:spAutoFit/>
          </a:bodyPr>
          <a:lstStyle/>
          <a:p>
            <a:pPr algn="ctr" defTabSz="609373"/>
            <a:r>
              <a:rPr lang="en-US" sz="2133" b="1" dirty="0">
                <a:solidFill>
                  <a:srgbClr val="000000"/>
                </a:solidFill>
                <a:latin typeface="Segoe UI Light" pitchFamily="34" charset="0"/>
              </a:rPr>
              <a:t>Hardware trends</a:t>
            </a:r>
            <a:endParaRPr lang="en-US" sz="2133" dirty="0">
              <a:solidFill>
                <a:srgbClr val="000000"/>
              </a:solidFill>
              <a:latin typeface="Segoe UI Light" pitchFamily="34" charset="0"/>
            </a:endParaRPr>
          </a:p>
        </p:txBody>
      </p:sp>
      <p:sp>
        <p:nvSpPr>
          <p:cNvPr id="27" name="TextBox 26"/>
          <p:cNvSpPr txBox="1"/>
          <p:nvPr/>
        </p:nvSpPr>
        <p:spPr>
          <a:xfrm>
            <a:off x="9279678" y="5351412"/>
            <a:ext cx="2559292" cy="418662"/>
          </a:xfrm>
          <a:prstGeom prst="rect">
            <a:avLst/>
          </a:prstGeom>
          <a:solidFill>
            <a:schemeClr val="accent2"/>
          </a:solidFill>
          <a:effectLst/>
        </p:spPr>
        <p:txBody>
          <a:bodyPr wrap="square" rtlCol="0">
            <a:spAutoFit/>
          </a:bodyPr>
          <a:lstStyle/>
          <a:p>
            <a:pPr algn="ctr" defTabSz="609373"/>
            <a:r>
              <a:rPr lang="en-US" sz="2133" b="1" dirty="0">
                <a:solidFill>
                  <a:srgbClr val="000000"/>
                </a:solidFill>
                <a:latin typeface="Segoe UI Light" pitchFamily="34" charset="0"/>
              </a:rPr>
              <a:t>Business</a:t>
            </a:r>
            <a:endParaRPr lang="en-US" sz="2133" dirty="0">
              <a:solidFill>
                <a:srgbClr val="000000"/>
              </a:solidFill>
              <a:latin typeface="Segoe UI Light" pitchFamily="34" charset="0"/>
            </a:endParaRPr>
          </a:p>
        </p:txBody>
      </p:sp>
      <p:sp>
        <p:nvSpPr>
          <p:cNvPr id="32" name="Title 31"/>
          <p:cNvSpPr>
            <a:spLocks noGrp="1"/>
          </p:cNvSpPr>
          <p:nvPr>
            <p:ph type="title" idx="4294967295"/>
          </p:nvPr>
        </p:nvSpPr>
        <p:spPr>
          <a:xfrm>
            <a:off x="315459" y="144089"/>
            <a:ext cx="10356357" cy="1218261"/>
          </a:xfrm>
          <a:prstGeom prst="rect">
            <a:avLst/>
          </a:prstGeom>
          <a:effectLst/>
        </p:spPr>
        <p:txBody>
          <a:bodyPr>
            <a:normAutofit/>
          </a:bodyPr>
          <a:lstStyle/>
          <a:p>
            <a:r>
              <a:rPr lang="en-US" sz="3732" dirty="0" smtClean="0"/>
              <a:t>In-</a:t>
            </a:r>
            <a:r>
              <a:rPr lang="en-US" sz="3732" dirty="0" smtClean="0">
                <a:solidFill>
                  <a:srgbClr val="FBFBFB"/>
                </a:solidFill>
              </a:rPr>
              <a:t>M</a:t>
            </a:r>
            <a:r>
              <a:rPr lang="en-US" sz="3732" dirty="0" smtClean="0"/>
              <a:t>emory OLTP: architected to enable new real-time applications</a:t>
            </a:r>
            <a:endParaRPr lang="en-US" sz="3732" dirty="0"/>
          </a:p>
        </p:txBody>
      </p:sp>
      <p:sp>
        <p:nvSpPr>
          <p:cNvPr id="21" name="Rectangle 20"/>
          <p:cNvSpPr/>
          <p:nvPr/>
        </p:nvSpPr>
        <p:spPr>
          <a:xfrm>
            <a:off x="9279674" y="1779481"/>
            <a:ext cx="2559290" cy="644363"/>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73"/>
            <a:r>
              <a:rPr lang="en-US" sz="1866" b="1" dirty="0">
                <a:solidFill>
                  <a:srgbClr val="000000"/>
                </a:solidFill>
                <a:latin typeface="Segoe UI Light" pitchFamily="34" charset="0"/>
              </a:rPr>
              <a:t>Hybrid engine and integrated experience</a:t>
            </a:r>
          </a:p>
        </p:txBody>
      </p:sp>
      <p:sp>
        <p:nvSpPr>
          <p:cNvPr id="23" name="Rectangle 22"/>
          <p:cNvSpPr/>
          <p:nvPr/>
        </p:nvSpPr>
        <p:spPr>
          <a:xfrm>
            <a:off x="799051" y="1779475"/>
            <a:ext cx="2559290" cy="644363"/>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73"/>
            <a:r>
              <a:rPr lang="en-US" sz="1866" b="1" dirty="0">
                <a:solidFill>
                  <a:srgbClr val="000000"/>
                </a:solidFill>
                <a:latin typeface="Segoe UI Light" pitchFamily="34" charset="0"/>
              </a:rPr>
              <a:t>High performance data operations</a:t>
            </a:r>
          </a:p>
        </p:txBody>
      </p:sp>
      <p:sp>
        <p:nvSpPr>
          <p:cNvPr id="24" name="Rectangle 23"/>
          <p:cNvSpPr/>
          <p:nvPr/>
        </p:nvSpPr>
        <p:spPr>
          <a:xfrm>
            <a:off x="6461496" y="1779475"/>
            <a:ext cx="2559290" cy="644363"/>
          </a:xfrm>
          <a:prstGeom prst="rect">
            <a:avLst/>
          </a:prstGeom>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73"/>
            <a:r>
              <a:rPr lang="en-US" sz="1866" b="1" dirty="0">
                <a:solidFill>
                  <a:srgbClr val="000000"/>
                </a:solidFill>
                <a:latin typeface="Segoe UI Light" pitchFamily="34" charset="0"/>
              </a:rPr>
              <a:t>Frictionless scale-up</a:t>
            </a:r>
          </a:p>
        </p:txBody>
      </p:sp>
      <p:sp>
        <p:nvSpPr>
          <p:cNvPr id="25" name="Rectangle 24"/>
          <p:cNvSpPr/>
          <p:nvPr/>
        </p:nvSpPr>
        <p:spPr>
          <a:xfrm>
            <a:off x="3625950" y="1779475"/>
            <a:ext cx="2559290" cy="644363"/>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73"/>
            <a:r>
              <a:rPr lang="en-US" sz="1866" b="1" dirty="0">
                <a:solidFill>
                  <a:srgbClr val="000000"/>
                </a:solidFill>
                <a:latin typeface="Segoe UI Light" pitchFamily="34" charset="0"/>
              </a:rPr>
              <a:t>Efficient, business-logic processing</a:t>
            </a:r>
          </a:p>
        </p:txBody>
      </p:sp>
      <p:sp>
        <p:nvSpPr>
          <p:cNvPr id="28" name="Rectangle 27"/>
          <p:cNvSpPr/>
          <p:nvPr/>
        </p:nvSpPr>
        <p:spPr>
          <a:xfrm>
            <a:off x="120670" y="1628809"/>
            <a:ext cx="389578" cy="1013108"/>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609373"/>
            <a:r>
              <a:rPr lang="en-US" sz="1400" b="1" dirty="0">
                <a:solidFill>
                  <a:prstClr val="black"/>
                </a:solidFill>
                <a:latin typeface="Segoe UI Light" pitchFamily="34" charset="0"/>
              </a:rPr>
              <a:t>Customer Benefits</a:t>
            </a:r>
            <a:endParaRPr lang="en-US" sz="1400" dirty="0">
              <a:solidFill>
                <a:prstClr val="black"/>
              </a:solidFill>
              <a:latin typeface="Segoe UI Light" pitchFamily="34" charset="0"/>
            </a:endParaRPr>
          </a:p>
        </p:txBody>
      </p:sp>
      <p:sp>
        <p:nvSpPr>
          <p:cNvPr id="30" name="Rectangle 29"/>
          <p:cNvSpPr/>
          <p:nvPr/>
        </p:nvSpPr>
        <p:spPr>
          <a:xfrm>
            <a:off x="125970" y="2847666"/>
            <a:ext cx="384276" cy="2253867"/>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609373"/>
            <a:r>
              <a:rPr lang="en-US" sz="1466" b="1" dirty="0">
                <a:solidFill>
                  <a:prstClr val="black"/>
                </a:solidFill>
                <a:latin typeface="Segoe UI Light" pitchFamily="34" charset="0"/>
              </a:rPr>
              <a:t>Hekaton Tech Pillars</a:t>
            </a:r>
            <a:endParaRPr lang="en-US" sz="1466" dirty="0">
              <a:solidFill>
                <a:prstClr val="black"/>
              </a:solidFill>
              <a:latin typeface="Segoe UI Light" pitchFamily="34" charset="0"/>
            </a:endParaRPr>
          </a:p>
        </p:txBody>
      </p:sp>
      <p:sp>
        <p:nvSpPr>
          <p:cNvPr id="33" name="Rectangle 32"/>
          <p:cNvSpPr/>
          <p:nvPr/>
        </p:nvSpPr>
        <p:spPr>
          <a:xfrm>
            <a:off x="131267" y="5381622"/>
            <a:ext cx="378978" cy="111374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609373"/>
            <a:r>
              <a:rPr lang="en-US" sz="1466" b="1" dirty="0">
                <a:solidFill>
                  <a:prstClr val="black"/>
                </a:solidFill>
                <a:latin typeface="Segoe UI Light" pitchFamily="34" charset="0"/>
              </a:rPr>
              <a:t>Drivers</a:t>
            </a:r>
            <a:endParaRPr lang="en-US" sz="1466" dirty="0">
              <a:solidFill>
                <a:prstClr val="black"/>
              </a:solidFill>
              <a:latin typeface="Segoe UI Light" pitchFamily="34" charset="0"/>
            </a:endParaRPr>
          </a:p>
        </p:txBody>
      </p:sp>
    </p:spTree>
    <p:extLst>
      <p:ext uri="{BB962C8B-B14F-4D97-AF65-F5344CB8AC3E}">
        <p14:creationId xmlns:p14="http://schemas.microsoft.com/office/powerpoint/2010/main" val="41130345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lowchart: Magnetic Disk 43"/>
          <p:cNvSpPr/>
          <p:nvPr/>
        </p:nvSpPr>
        <p:spPr>
          <a:xfrm>
            <a:off x="2677280" y="5213143"/>
            <a:ext cx="2334257" cy="1567784"/>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121871" bIns="487484" rtlCol="0" anchor="ctr"/>
          <a:lstStyle/>
          <a:p>
            <a:pPr algn="ctr" defTabSz="609362"/>
            <a:endParaRPr lang="en-US" sz="1467" dirty="0">
              <a:solidFill>
                <a:prstClr val="black"/>
              </a:solidFill>
              <a:latin typeface="Segoe UI Light" pitchFamily="34" charset="0"/>
            </a:endParaRPr>
          </a:p>
          <a:p>
            <a:pPr algn="ctr" defTabSz="609362"/>
            <a:endParaRPr lang="en-US" sz="1467" dirty="0">
              <a:solidFill>
                <a:prstClr val="black"/>
              </a:solidFill>
              <a:latin typeface="Segoe UI Light" pitchFamily="34" charset="0"/>
            </a:endParaRPr>
          </a:p>
          <a:p>
            <a:pPr algn="ctr" defTabSz="609362"/>
            <a:endParaRPr lang="en-US" sz="1467" dirty="0">
              <a:solidFill>
                <a:prstClr val="black"/>
              </a:solidFill>
              <a:latin typeface="Segoe UI Light" pitchFamily="34" charset="0"/>
            </a:endParaRPr>
          </a:p>
          <a:p>
            <a:pPr algn="ctr" defTabSz="609362"/>
            <a:endParaRPr lang="en-US" sz="1467" dirty="0">
              <a:solidFill>
                <a:prstClr val="black"/>
              </a:solidFill>
              <a:latin typeface="Segoe UI Light" pitchFamily="34" charset="0"/>
            </a:endParaRPr>
          </a:p>
          <a:p>
            <a:pPr algn="ctr" defTabSz="609362"/>
            <a:r>
              <a:rPr lang="en-US" sz="1467" b="1" dirty="0">
                <a:solidFill>
                  <a:prstClr val="black"/>
                </a:solidFill>
                <a:latin typeface="Segoe UI Light" pitchFamily="34" charset="0"/>
              </a:rPr>
              <a:t>Memory-optimized Table </a:t>
            </a:r>
            <a:r>
              <a:rPr lang="en-US" sz="1467" b="1" dirty="0" err="1">
                <a:solidFill>
                  <a:prstClr val="black"/>
                </a:solidFill>
                <a:latin typeface="Segoe UI Light" pitchFamily="34" charset="0"/>
              </a:rPr>
              <a:t>Filegroup</a:t>
            </a:r>
            <a:endParaRPr lang="en-US" sz="1467" dirty="0">
              <a:solidFill>
                <a:prstClr val="black"/>
              </a:solidFill>
              <a:latin typeface="Segoe UI Light" pitchFamily="34" charset="0"/>
            </a:endParaRPr>
          </a:p>
        </p:txBody>
      </p:sp>
      <p:sp>
        <p:nvSpPr>
          <p:cNvPr id="5" name="Flowchart: Magnetic Disk 4"/>
          <p:cNvSpPr/>
          <p:nvPr/>
        </p:nvSpPr>
        <p:spPr>
          <a:xfrm>
            <a:off x="8340996" y="5212764"/>
            <a:ext cx="2334257" cy="1566021"/>
          </a:xfrm>
          <a:prstGeom prst="flowChartMagneticDisk">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121871" bIns="487484" rtlCol="0" anchor="ctr"/>
          <a:lstStyle/>
          <a:p>
            <a:pPr algn="ctr" defTabSz="609362"/>
            <a:endParaRPr lang="en-US" sz="1467" dirty="0">
              <a:solidFill>
                <a:prstClr val="black"/>
              </a:solidFill>
              <a:latin typeface="Segoe UI Light" pitchFamily="34" charset="0"/>
            </a:endParaRPr>
          </a:p>
          <a:p>
            <a:pPr algn="ctr" defTabSz="609362"/>
            <a:endParaRPr lang="en-US" sz="1467" dirty="0">
              <a:solidFill>
                <a:prstClr val="black"/>
              </a:solidFill>
              <a:latin typeface="Segoe UI Light" pitchFamily="34" charset="0"/>
            </a:endParaRPr>
          </a:p>
          <a:p>
            <a:pPr algn="ctr" defTabSz="609362"/>
            <a:endParaRPr lang="en-US" sz="1467" dirty="0">
              <a:solidFill>
                <a:prstClr val="black"/>
              </a:solidFill>
              <a:latin typeface="Segoe UI Light" pitchFamily="34" charset="0"/>
            </a:endParaRPr>
          </a:p>
          <a:p>
            <a:pPr algn="ctr" defTabSz="609362"/>
            <a:endParaRPr lang="en-US" sz="1467" dirty="0">
              <a:solidFill>
                <a:prstClr val="black"/>
              </a:solidFill>
              <a:latin typeface="Segoe UI Light" pitchFamily="34" charset="0"/>
            </a:endParaRPr>
          </a:p>
          <a:p>
            <a:pPr algn="ctr" defTabSz="609362"/>
            <a:endParaRPr lang="en-US" sz="1467" dirty="0">
              <a:solidFill>
                <a:prstClr val="black"/>
              </a:solidFill>
              <a:latin typeface="Segoe UI Light" pitchFamily="34" charset="0"/>
            </a:endParaRPr>
          </a:p>
          <a:p>
            <a:pPr algn="ctr" defTabSz="609362"/>
            <a:r>
              <a:rPr lang="en-US" sz="1467" b="1" dirty="0">
                <a:solidFill>
                  <a:prstClr val="black"/>
                </a:solidFill>
                <a:latin typeface="Segoe UI Light" pitchFamily="34" charset="0"/>
              </a:rPr>
              <a:t>Data </a:t>
            </a:r>
            <a:r>
              <a:rPr lang="en-US" sz="1467" b="1" dirty="0" err="1">
                <a:solidFill>
                  <a:prstClr val="black"/>
                </a:solidFill>
                <a:latin typeface="Segoe UI Light" pitchFamily="34" charset="0"/>
              </a:rPr>
              <a:t>Filegroup</a:t>
            </a:r>
            <a:endParaRPr lang="en-US" sz="1467" dirty="0">
              <a:solidFill>
                <a:prstClr val="black"/>
              </a:solidFill>
              <a:latin typeface="Segoe UI Light" pitchFamily="34" charset="0"/>
            </a:endParaRPr>
          </a:p>
        </p:txBody>
      </p:sp>
      <p:sp>
        <p:nvSpPr>
          <p:cNvPr id="4" name="Rectangle 3"/>
          <p:cNvSpPr/>
          <p:nvPr/>
        </p:nvSpPr>
        <p:spPr>
          <a:xfrm>
            <a:off x="2402915" y="1837138"/>
            <a:ext cx="8219040" cy="326209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731330" tIns="121871" rIns="0" bIns="182832" rtlCol="0" anchor="b" anchorCtr="0"/>
          <a:lstStyle/>
          <a:p>
            <a:pPr algn="ctr" defTabSz="609362"/>
            <a:r>
              <a:rPr lang="en-US" sz="1600" dirty="0">
                <a:solidFill>
                  <a:prstClr val="black"/>
                </a:solidFill>
                <a:latin typeface="Segoe UI Light" pitchFamily="34" charset="0"/>
              </a:rPr>
              <a:t>SQL Server.exe</a:t>
            </a:r>
          </a:p>
        </p:txBody>
      </p:sp>
      <p:sp>
        <p:nvSpPr>
          <p:cNvPr id="11" name="Rectangle 10"/>
          <p:cNvSpPr/>
          <p:nvPr/>
        </p:nvSpPr>
        <p:spPr>
          <a:xfrm>
            <a:off x="2604555" y="3240235"/>
            <a:ext cx="3455274" cy="16542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1706195" rIns="0" bIns="243742" rtlCol="0" anchor="b" anchorCtr="1"/>
          <a:lstStyle/>
          <a:p>
            <a:pPr algn="ctr" defTabSz="609362"/>
            <a:r>
              <a:rPr lang="en-US" sz="1600" b="1" dirty="0">
                <a:solidFill>
                  <a:prstClr val="black"/>
                </a:solidFill>
                <a:latin typeface="Segoe UI Light" pitchFamily="34" charset="0"/>
              </a:rPr>
              <a:t>Hekaton Engine: </a:t>
            </a:r>
            <a:r>
              <a:rPr lang="en-US" sz="1600" b="1" dirty="0" err="1">
                <a:solidFill>
                  <a:prstClr val="black"/>
                </a:solidFill>
                <a:latin typeface="Segoe UI Light" pitchFamily="34" charset="0"/>
              </a:rPr>
              <a:t>Memory_optimized</a:t>
            </a:r>
            <a:r>
              <a:rPr lang="en-US" sz="1600" b="1" dirty="0">
                <a:solidFill>
                  <a:prstClr val="black"/>
                </a:solidFill>
                <a:latin typeface="Segoe UI Light" pitchFamily="34" charset="0"/>
              </a:rPr>
              <a:t> Tables &amp; Indexes</a:t>
            </a:r>
          </a:p>
        </p:txBody>
      </p:sp>
      <p:sp>
        <p:nvSpPr>
          <p:cNvPr id="70" name="Rectangle 69"/>
          <p:cNvSpPr/>
          <p:nvPr/>
        </p:nvSpPr>
        <p:spPr>
          <a:xfrm>
            <a:off x="2402572" y="1467113"/>
            <a:ext cx="8219040" cy="351629"/>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121871" rIns="121871" bIns="121871" rtlCol="0" anchor="ctr"/>
          <a:lstStyle/>
          <a:p>
            <a:pPr algn="ctr" defTabSz="609362"/>
            <a:r>
              <a:rPr lang="en-US" sz="1600" b="1" dirty="0">
                <a:solidFill>
                  <a:prstClr val="black"/>
                </a:solidFill>
                <a:latin typeface="Segoe UI Light" pitchFamily="34" charset="0"/>
              </a:rPr>
              <a:t>TDS Handler and Session Management</a:t>
            </a:r>
          </a:p>
        </p:txBody>
      </p:sp>
      <p:sp>
        <p:nvSpPr>
          <p:cNvPr id="2" name="Title 1"/>
          <p:cNvSpPr>
            <a:spLocks noGrp="1"/>
          </p:cNvSpPr>
          <p:nvPr>
            <p:ph type="title" idx="4294967295"/>
          </p:nvPr>
        </p:nvSpPr>
        <p:spPr>
          <a:xfrm>
            <a:off x="314244" y="35811"/>
            <a:ext cx="11876168" cy="912575"/>
          </a:xfrm>
        </p:spPr>
        <p:txBody>
          <a:bodyPr>
            <a:noAutofit/>
          </a:bodyPr>
          <a:lstStyle/>
          <a:p>
            <a:r>
              <a:rPr lang="en-US" sz="3599" dirty="0"/>
              <a:t>In-Memory OLTP: </a:t>
            </a:r>
            <a:r>
              <a:rPr lang="en-US" sz="3599" dirty="0" smtClean="0"/>
              <a:t>built into SQL Server 2014</a:t>
            </a:r>
            <a:endParaRPr lang="en-US" sz="2799" dirty="0"/>
          </a:p>
        </p:txBody>
      </p:sp>
      <p:sp>
        <p:nvSpPr>
          <p:cNvPr id="15" name="Rectangle 14"/>
          <p:cNvSpPr/>
          <p:nvPr/>
        </p:nvSpPr>
        <p:spPr>
          <a:xfrm>
            <a:off x="2604556" y="2557909"/>
            <a:ext cx="1646616" cy="5621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Native-Compiled SPs and Schema</a:t>
            </a:r>
          </a:p>
        </p:txBody>
      </p:sp>
      <p:cxnSp>
        <p:nvCxnSpPr>
          <p:cNvPr id="17" name="Straight Arrow Connector 16"/>
          <p:cNvCxnSpPr>
            <a:stCxn id="15" idx="2"/>
            <a:endCxn id="11" idx="0"/>
          </p:cNvCxnSpPr>
          <p:nvPr/>
        </p:nvCxnSpPr>
        <p:spPr>
          <a:xfrm>
            <a:off x="3427864" y="3120077"/>
            <a:ext cx="904328" cy="120158"/>
          </a:xfrm>
          <a:prstGeom prst="straightConnector1">
            <a:avLst/>
          </a:prstGeom>
          <a:ln w="22225">
            <a:solidFill>
              <a:schemeClr val="accent1"/>
            </a:solidFill>
            <a:headEnd type="none"/>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971677" y="3405902"/>
            <a:ext cx="2557938" cy="1651458"/>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defTabSz="609362"/>
            <a:endParaRPr lang="en-US" sz="1600" dirty="0">
              <a:solidFill>
                <a:prstClr val="white"/>
              </a:solidFill>
              <a:latin typeface="Segoe UI Light" pitchFamily="34" charset="0"/>
            </a:endParaRPr>
          </a:p>
          <a:p>
            <a:pPr algn="ctr" defTabSz="609362"/>
            <a:endParaRPr lang="en-US" sz="1600" dirty="0">
              <a:solidFill>
                <a:prstClr val="white"/>
              </a:solidFill>
              <a:latin typeface="Segoe UI Light" pitchFamily="34" charset="0"/>
            </a:endParaRPr>
          </a:p>
          <a:p>
            <a:pPr algn="ctr" defTabSz="609362"/>
            <a:endParaRPr lang="en-US" sz="1600" dirty="0">
              <a:solidFill>
                <a:prstClr val="white"/>
              </a:solidFill>
              <a:latin typeface="Segoe UI Light" pitchFamily="34" charset="0"/>
            </a:endParaRPr>
          </a:p>
          <a:p>
            <a:pPr algn="ctr" defTabSz="609362"/>
            <a:endParaRPr lang="en-US" sz="1600" dirty="0">
              <a:solidFill>
                <a:prstClr val="white"/>
              </a:solidFill>
              <a:latin typeface="Segoe UI Light" pitchFamily="34" charset="0"/>
            </a:endParaRPr>
          </a:p>
          <a:p>
            <a:pPr algn="ctr" defTabSz="609362"/>
            <a:endParaRPr lang="en-US" sz="1600" dirty="0">
              <a:solidFill>
                <a:prstClr val="white"/>
              </a:solidFill>
              <a:latin typeface="Segoe UI Light" pitchFamily="34" charset="0"/>
            </a:endParaRPr>
          </a:p>
          <a:p>
            <a:pPr algn="ctr" defTabSz="609362"/>
            <a:r>
              <a:rPr lang="en-US" sz="1600" b="1" dirty="0">
                <a:solidFill>
                  <a:prstClr val="black"/>
                </a:solidFill>
                <a:latin typeface="Segoe UI Light" pitchFamily="34" charset="0"/>
              </a:rPr>
              <a:t>Buffer Pool</a:t>
            </a:r>
            <a:endParaRPr lang="en-US" sz="1600" dirty="0">
              <a:solidFill>
                <a:prstClr val="black"/>
              </a:solidFill>
              <a:latin typeface="Segoe UI Light" pitchFamily="34" charset="0"/>
            </a:endParaRPr>
          </a:p>
        </p:txBody>
      </p:sp>
      <p:sp>
        <p:nvSpPr>
          <p:cNvPr id="21" name="Rectangle 20"/>
          <p:cNvSpPr/>
          <p:nvPr/>
        </p:nvSpPr>
        <p:spPr>
          <a:xfrm>
            <a:off x="7971369" y="1992952"/>
            <a:ext cx="2554207" cy="466272"/>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121871" rIns="121871" bIns="121871" rtlCol="0" anchor="ctr"/>
          <a:lstStyle/>
          <a:p>
            <a:pPr algn="ctr" defTabSz="609362"/>
            <a:r>
              <a:rPr lang="en-US" sz="1600" b="1" dirty="0">
                <a:solidFill>
                  <a:prstClr val="black"/>
                </a:solidFill>
                <a:latin typeface="Segoe UI Light" pitchFamily="34" charset="0"/>
              </a:rPr>
              <a:t>Execution Plan cache for ad-hoc T-SQL and SPs</a:t>
            </a:r>
          </a:p>
        </p:txBody>
      </p:sp>
      <p:sp>
        <p:nvSpPr>
          <p:cNvPr id="32" name="Rectangle 31"/>
          <p:cNvSpPr/>
          <p:nvPr/>
        </p:nvSpPr>
        <p:spPr>
          <a:xfrm>
            <a:off x="3377053" y="983286"/>
            <a:ext cx="6611942" cy="31625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white"/>
                </a:solidFill>
                <a:latin typeface="Segoe UI Light" pitchFamily="34" charset="0"/>
              </a:rPr>
              <a:t>Application</a:t>
            </a:r>
          </a:p>
        </p:txBody>
      </p:sp>
      <p:sp>
        <p:nvSpPr>
          <p:cNvPr id="41" name="Flowchart: Magnetic Disk 40"/>
          <p:cNvSpPr/>
          <p:nvPr/>
        </p:nvSpPr>
        <p:spPr>
          <a:xfrm>
            <a:off x="5356004" y="5212764"/>
            <a:ext cx="2182873" cy="1566021"/>
          </a:xfrm>
          <a:prstGeom prst="flowChartMagneticDisk">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91416" bIns="548497" rtlCol="0" anchor="ctr"/>
          <a:lstStyle/>
          <a:p>
            <a:pPr algn="ctr" defTabSz="609362"/>
            <a:endParaRPr lang="en-US" sz="1467" dirty="0">
              <a:solidFill>
                <a:prstClr val="black"/>
              </a:solidFill>
              <a:latin typeface="Segoe UI Light" pitchFamily="34" charset="0"/>
            </a:endParaRPr>
          </a:p>
          <a:p>
            <a:pPr algn="ctr" defTabSz="609362"/>
            <a:endParaRPr lang="en-US" sz="1467" dirty="0">
              <a:solidFill>
                <a:prstClr val="black"/>
              </a:solidFill>
              <a:latin typeface="Segoe UI Light" pitchFamily="34" charset="0"/>
            </a:endParaRPr>
          </a:p>
          <a:p>
            <a:pPr algn="ctr" defTabSz="609362"/>
            <a:endParaRPr lang="en-US" sz="1467" dirty="0">
              <a:solidFill>
                <a:prstClr val="black"/>
              </a:solidFill>
              <a:latin typeface="Segoe UI Light" pitchFamily="34" charset="0"/>
            </a:endParaRPr>
          </a:p>
          <a:p>
            <a:pPr algn="ctr" defTabSz="609362"/>
            <a:endParaRPr lang="en-US" sz="1467" dirty="0">
              <a:solidFill>
                <a:prstClr val="black"/>
              </a:solidFill>
              <a:latin typeface="Segoe UI Light" pitchFamily="34" charset="0"/>
            </a:endParaRPr>
          </a:p>
          <a:p>
            <a:pPr algn="ctr" defTabSz="609362"/>
            <a:endParaRPr lang="en-US" sz="1467" dirty="0">
              <a:solidFill>
                <a:prstClr val="black"/>
              </a:solidFill>
              <a:latin typeface="Segoe UI Light" pitchFamily="34" charset="0"/>
            </a:endParaRPr>
          </a:p>
          <a:p>
            <a:pPr algn="ctr" defTabSz="609362"/>
            <a:r>
              <a:rPr lang="en-US" sz="1467" b="1" dirty="0">
                <a:solidFill>
                  <a:prstClr val="black"/>
                </a:solidFill>
                <a:latin typeface="Segoe UI Light" pitchFamily="34" charset="0"/>
              </a:rPr>
              <a:t>Transaction Log</a:t>
            </a:r>
            <a:endParaRPr lang="en-US" sz="1467" dirty="0">
              <a:solidFill>
                <a:prstClr val="black"/>
              </a:solidFill>
              <a:latin typeface="Segoe UI Light" pitchFamily="34" charset="0"/>
            </a:endParaRPr>
          </a:p>
        </p:txBody>
      </p:sp>
      <p:sp>
        <p:nvSpPr>
          <p:cNvPr id="3" name="TextBox 2"/>
          <p:cNvSpPr txBox="1"/>
          <p:nvPr/>
        </p:nvSpPr>
        <p:spPr>
          <a:xfrm>
            <a:off x="6713061" y="3354885"/>
            <a:ext cx="971639" cy="584623"/>
          </a:xfrm>
          <a:prstGeom prst="rect">
            <a:avLst/>
          </a:prstGeom>
          <a:solidFill>
            <a:schemeClr val="accent1">
              <a:lumMod val="20000"/>
              <a:lumOff val="80000"/>
            </a:schemeClr>
          </a:solidFill>
        </p:spPr>
        <p:style>
          <a:lnRef idx="1">
            <a:schemeClr val="accent4"/>
          </a:lnRef>
          <a:fillRef idx="3">
            <a:schemeClr val="accent4"/>
          </a:fillRef>
          <a:effectRef idx="2">
            <a:schemeClr val="accent4"/>
          </a:effectRef>
          <a:fontRef idx="minor">
            <a:schemeClr val="lt1"/>
          </a:fontRef>
        </p:style>
        <p:txBody>
          <a:bodyPr wrap="square" rtlCol="0">
            <a:spAutoFit/>
          </a:bodyPr>
          <a:lstStyle/>
          <a:p>
            <a:pPr defTabSz="609362"/>
            <a:r>
              <a:rPr lang="en-US" sz="1600" dirty="0">
                <a:solidFill>
                  <a:prstClr val="black"/>
                </a:solidFill>
                <a:latin typeface="Segoe UI Light" pitchFamily="34" charset="0"/>
              </a:rPr>
              <a:t>Query </a:t>
            </a:r>
            <a:r>
              <a:rPr lang="en-US" sz="1600" dirty="0" err="1">
                <a:solidFill>
                  <a:prstClr val="black"/>
                </a:solidFill>
                <a:latin typeface="Segoe UI Light" pitchFamily="34" charset="0"/>
              </a:rPr>
              <a:t>Interop</a:t>
            </a:r>
            <a:endParaRPr lang="en-US" sz="1600" dirty="0">
              <a:solidFill>
                <a:prstClr val="black"/>
              </a:solidFill>
              <a:latin typeface="Segoe UI Light" pitchFamily="34" charset="0"/>
            </a:endParaRPr>
          </a:p>
        </p:txBody>
      </p:sp>
      <p:sp>
        <p:nvSpPr>
          <p:cNvPr id="16" name="TextBox 15"/>
          <p:cNvSpPr txBox="1"/>
          <p:nvPr/>
        </p:nvSpPr>
        <p:spPr>
          <a:xfrm>
            <a:off x="4226311" y="3315197"/>
            <a:ext cx="1604365" cy="584623"/>
          </a:xfrm>
          <a:prstGeom prst="rect">
            <a:avLst/>
          </a:prstGeom>
          <a:noFill/>
          <a:scene3d>
            <a:camera prst="orthographicFront"/>
            <a:lightRig rig="threePt" dir="t"/>
          </a:scene3d>
          <a:sp3d>
            <a:bevelT/>
          </a:sp3d>
        </p:spPr>
        <p:txBody>
          <a:bodyPr wrap="square" rtlCol="0">
            <a:spAutoFit/>
          </a:bodyPr>
          <a:lstStyle/>
          <a:p>
            <a:pPr defTabSz="609362"/>
            <a:r>
              <a:rPr lang="en-US" sz="1600" dirty="0">
                <a:solidFill>
                  <a:prstClr val="black"/>
                </a:solidFill>
                <a:latin typeface="Segoe UI Light" pitchFamily="34" charset="0"/>
              </a:rPr>
              <a:t>Non-durable Table</a:t>
            </a:r>
          </a:p>
        </p:txBody>
      </p:sp>
      <p:sp>
        <p:nvSpPr>
          <p:cNvPr id="50" name="Rectangle 49"/>
          <p:cNvSpPr/>
          <p:nvPr/>
        </p:nvSpPr>
        <p:spPr>
          <a:xfrm>
            <a:off x="8086786" y="3453119"/>
            <a:ext cx="470502" cy="450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T1</a:t>
            </a:r>
          </a:p>
        </p:txBody>
      </p:sp>
      <p:sp>
        <p:nvSpPr>
          <p:cNvPr id="54" name="Rectangle 53"/>
          <p:cNvSpPr/>
          <p:nvPr/>
        </p:nvSpPr>
        <p:spPr>
          <a:xfrm>
            <a:off x="9316952" y="3462865"/>
            <a:ext cx="470502" cy="4501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T3</a:t>
            </a:r>
          </a:p>
        </p:txBody>
      </p:sp>
      <p:sp>
        <p:nvSpPr>
          <p:cNvPr id="58" name="Rectangle 57"/>
          <p:cNvSpPr/>
          <p:nvPr/>
        </p:nvSpPr>
        <p:spPr>
          <a:xfrm>
            <a:off x="8711531" y="3453765"/>
            <a:ext cx="470502" cy="4501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T2</a:t>
            </a:r>
          </a:p>
        </p:txBody>
      </p:sp>
      <p:sp>
        <p:nvSpPr>
          <p:cNvPr id="60" name="Rectangle 59"/>
          <p:cNvSpPr/>
          <p:nvPr/>
        </p:nvSpPr>
        <p:spPr>
          <a:xfrm>
            <a:off x="8092005" y="4003864"/>
            <a:ext cx="470502" cy="450195"/>
          </a:xfrm>
          <a:prstGeom prst="rect">
            <a:avLst/>
          </a:prstGeom>
          <a:pattFill prst="open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T1</a:t>
            </a:r>
          </a:p>
        </p:txBody>
      </p:sp>
      <p:sp>
        <p:nvSpPr>
          <p:cNvPr id="61" name="Rectangle 60"/>
          <p:cNvSpPr/>
          <p:nvPr/>
        </p:nvSpPr>
        <p:spPr>
          <a:xfrm>
            <a:off x="9322168" y="4013609"/>
            <a:ext cx="470502" cy="450195"/>
          </a:xfrm>
          <a:prstGeom prst="rect">
            <a:avLst/>
          </a:prstGeom>
          <a:pattFill prst="openDmnd">
            <a:fgClr>
              <a:srgbClr val="7030A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T3</a:t>
            </a:r>
          </a:p>
        </p:txBody>
      </p:sp>
      <p:sp>
        <p:nvSpPr>
          <p:cNvPr id="63" name="Rectangle 62"/>
          <p:cNvSpPr/>
          <p:nvPr/>
        </p:nvSpPr>
        <p:spPr>
          <a:xfrm>
            <a:off x="8716749" y="4004508"/>
            <a:ext cx="470502" cy="450195"/>
          </a:xfrm>
          <a:prstGeom prst="rect">
            <a:avLst/>
          </a:prstGeom>
          <a:pattFill prst="openDmnd">
            <a:fgClr>
              <a:srgbClr val="00B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T2</a:t>
            </a:r>
          </a:p>
        </p:txBody>
      </p:sp>
      <p:sp>
        <p:nvSpPr>
          <p:cNvPr id="65" name="Rectangle 64"/>
          <p:cNvSpPr/>
          <p:nvPr/>
        </p:nvSpPr>
        <p:spPr>
          <a:xfrm>
            <a:off x="8621445" y="5308883"/>
            <a:ext cx="470502" cy="450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T1</a:t>
            </a:r>
          </a:p>
        </p:txBody>
      </p:sp>
      <p:sp>
        <p:nvSpPr>
          <p:cNvPr id="66" name="Rectangle 65"/>
          <p:cNvSpPr/>
          <p:nvPr/>
        </p:nvSpPr>
        <p:spPr>
          <a:xfrm>
            <a:off x="9851627" y="5318628"/>
            <a:ext cx="470502" cy="4501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T3</a:t>
            </a:r>
          </a:p>
        </p:txBody>
      </p:sp>
      <p:sp>
        <p:nvSpPr>
          <p:cNvPr id="68" name="Rectangle 67"/>
          <p:cNvSpPr/>
          <p:nvPr/>
        </p:nvSpPr>
        <p:spPr>
          <a:xfrm>
            <a:off x="9246194" y="5309528"/>
            <a:ext cx="470502" cy="4501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T2</a:t>
            </a:r>
          </a:p>
        </p:txBody>
      </p:sp>
      <p:sp>
        <p:nvSpPr>
          <p:cNvPr id="69" name="Rectangle 68"/>
          <p:cNvSpPr/>
          <p:nvPr/>
        </p:nvSpPr>
        <p:spPr>
          <a:xfrm>
            <a:off x="8626683" y="5859627"/>
            <a:ext cx="470502" cy="450195"/>
          </a:xfrm>
          <a:prstGeom prst="rect">
            <a:avLst/>
          </a:prstGeom>
          <a:pattFill prst="open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T1</a:t>
            </a:r>
          </a:p>
        </p:txBody>
      </p:sp>
      <p:sp>
        <p:nvSpPr>
          <p:cNvPr id="71" name="Rectangle 70"/>
          <p:cNvSpPr/>
          <p:nvPr/>
        </p:nvSpPr>
        <p:spPr>
          <a:xfrm>
            <a:off x="9856833" y="5869373"/>
            <a:ext cx="470502" cy="450195"/>
          </a:xfrm>
          <a:prstGeom prst="rect">
            <a:avLst/>
          </a:prstGeom>
          <a:pattFill prst="openDmnd">
            <a:fgClr>
              <a:srgbClr val="7030A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T3</a:t>
            </a:r>
          </a:p>
        </p:txBody>
      </p:sp>
      <p:sp>
        <p:nvSpPr>
          <p:cNvPr id="74" name="Rectangle 73"/>
          <p:cNvSpPr/>
          <p:nvPr/>
        </p:nvSpPr>
        <p:spPr>
          <a:xfrm>
            <a:off x="9251427" y="5860273"/>
            <a:ext cx="470502" cy="450195"/>
          </a:xfrm>
          <a:prstGeom prst="rect">
            <a:avLst/>
          </a:prstGeom>
          <a:pattFill prst="openDmnd">
            <a:fgClr>
              <a:srgbClr val="00B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T2</a:t>
            </a:r>
          </a:p>
        </p:txBody>
      </p:sp>
      <p:sp>
        <p:nvSpPr>
          <p:cNvPr id="33" name="TextBox 32"/>
          <p:cNvSpPr txBox="1"/>
          <p:nvPr/>
        </p:nvSpPr>
        <p:spPr>
          <a:xfrm>
            <a:off x="9748187" y="3570938"/>
            <a:ext cx="732300" cy="338466"/>
          </a:xfrm>
          <a:prstGeom prst="rect">
            <a:avLst/>
          </a:prstGeom>
          <a:noFill/>
        </p:spPr>
        <p:txBody>
          <a:bodyPr wrap="square" rtlCol="0">
            <a:spAutoFit/>
          </a:bodyPr>
          <a:lstStyle/>
          <a:p>
            <a:pPr defTabSz="609362"/>
            <a:r>
              <a:rPr lang="en-US" sz="1600" b="1" dirty="0">
                <a:solidFill>
                  <a:prstClr val="black"/>
                </a:solidFill>
                <a:latin typeface="Segoe UI Light" pitchFamily="34" charset="0"/>
              </a:rPr>
              <a:t>Tables</a:t>
            </a:r>
            <a:endParaRPr lang="en-US" sz="1600" dirty="0">
              <a:solidFill>
                <a:prstClr val="black"/>
              </a:solidFill>
              <a:latin typeface="Segoe UI Light" pitchFamily="34" charset="0"/>
            </a:endParaRPr>
          </a:p>
        </p:txBody>
      </p:sp>
      <p:sp>
        <p:nvSpPr>
          <p:cNvPr id="75" name="TextBox 74"/>
          <p:cNvSpPr txBox="1"/>
          <p:nvPr/>
        </p:nvSpPr>
        <p:spPr>
          <a:xfrm>
            <a:off x="9730150" y="4102534"/>
            <a:ext cx="832570" cy="338466"/>
          </a:xfrm>
          <a:prstGeom prst="rect">
            <a:avLst/>
          </a:prstGeom>
          <a:noFill/>
        </p:spPr>
        <p:txBody>
          <a:bodyPr wrap="square" rtlCol="0">
            <a:spAutoFit/>
          </a:bodyPr>
          <a:lstStyle/>
          <a:p>
            <a:pPr defTabSz="609362"/>
            <a:r>
              <a:rPr lang="en-US" sz="1600" b="1" dirty="0">
                <a:solidFill>
                  <a:prstClr val="black"/>
                </a:solidFill>
                <a:latin typeface="Segoe UI Light" pitchFamily="34" charset="0"/>
              </a:rPr>
              <a:t>Indexes</a:t>
            </a:r>
            <a:endParaRPr lang="en-US" sz="1600" dirty="0">
              <a:solidFill>
                <a:prstClr val="black"/>
              </a:solidFill>
              <a:latin typeface="Segoe UI Light" pitchFamily="34" charset="0"/>
            </a:endParaRPr>
          </a:p>
        </p:txBody>
      </p:sp>
      <p:sp>
        <p:nvSpPr>
          <p:cNvPr id="77" name="Rectangle 76"/>
          <p:cNvSpPr/>
          <p:nvPr/>
        </p:nvSpPr>
        <p:spPr>
          <a:xfrm>
            <a:off x="7971387" y="2604605"/>
            <a:ext cx="2554208" cy="44955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121871" rIns="121871" bIns="121871" rtlCol="0" anchor="ctr"/>
          <a:lstStyle/>
          <a:p>
            <a:pPr algn="ctr" defTabSz="609362"/>
            <a:r>
              <a:rPr lang="en-US" sz="1600" b="1">
                <a:solidFill>
                  <a:prstClr val="black"/>
                </a:solidFill>
                <a:latin typeface="Segoe UI Light" pitchFamily="34" charset="0"/>
              </a:rPr>
              <a:t>T-SQL Interpreter</a:t>
            </a:r>
            <a:endParaRPr lang="en-US" sz="1600" b="1" dirty="0">
              <a:solidFill>
                <a:prstClr val="black"/>
              </a:solidFill>
              <a:latin typeface="Segoe UI Light" pitchFamily="34" charset="0"/>
            </a:endParaRPr>
          </a:p>
        </p:txBody>
      </p:sp>
      <p:cxnSp>
        <p:nvCxnSpPr>
          <p:cNvPr id="78" name="Elbow Connector 77"/>
          <p:cNvCxnSpPr>
            <a:stCxn id="21" idx="2"/>
            <a:endCxn id="77" idx="0"/>
          </p:cNvCxnSpPr>
          <p:nvPr/>
        </p:nvCxnSpPr>
        <p:spPr>
          <a:xfrm rot="16200000" flipH="1">
            <a:off x="9175792" y="2531905"/>
            <a:ext cx="145381" cy="19"/>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endCxn id="11" idx="3"/>
          </p:cNvCxnSpPr>
          <p:nvPr/>
        </p:nvCxnSpPr>
        <p:spPr>
          <a:xfrm rot="10800000" flipV="1">
            <a:off x="6059830" y="2735889"/>
            <a:ext cx="2025828" cy="1331469"/>
          </a:xfrm>
          <a:prstGeom prst="bentConnector3">
            <a:avLst>
              <a:gd name="adj1" fmla="val 15643"/>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157" idx="2"/>
            <a:endCxn id="18" idx="0"/>
          </p:cNvCxnSpPr>
          <p:nvPr/>
        </p:nvCxnSpPr>
        <p:spPr>
          <a:xfrm rot="16200000" flipH="1">
            <a:off x="9180624" y="3335878"/>
            <a:ext cx="137893" cy="2154"/>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828461" y="1299542"/>
            <a:ext cx="5" cy="167571"/>
          </a:xfrm>
          <a:prstGeom prst="straightConnector1">
            <a:avLst/>
          </a:prstGeom>
          <a:ln w="222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5652440" y="5317721"/>
            <a:ext cx="470502" cy="450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T1</a:t>
            </a:r>
          </a:p>
        </p:txBody>
      </p:sp>
      <p:sp>
        <p:nvSpPr>
          <p:cNvPr id="111" name="Rectangle 110"/>
          <p:cNvSpPr/>
          <p:nvPr/>
        </p:nvSpPr>
        <p:spPr>
          <a:xfrm>
            <a:off x="6882586" y="5327464"/>
            <a:ext cx="470502" cy="4501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T3</a:t>
            </a:r>
          </a:p>
        </p:txBody>
      </p:sp>
      <p:sp>
        <p:nvSpPr>
          <p:cNvPr id="113" name="Rectangle 112"/>
          <p:cNvSpPr/>
          <p:nvPr/>
        </p:nvSpPr>
        <p:spPr>
          <a:xfrm>
            <a:off x="6277185" y="5318365"/>
            <a:ext cx="470502" cy="4501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T2</a:t>
            </a:r>
          </a:p>
        </p:txBody>
      </p:sp>
      <p:sp>
        <p:nvSpPr>
          <p:cNvPr id="114" name="Rectangle 113"/>
          <p:cNvSpPr/>
          <p:nvPr/>
        </p:nvSpPr>
        <p:spPr>
          <a:xfrm>
            <a:off x="5657658" y="5868463"/>
            <a:ext cx="470502" cy="450195"/>
          </a:xfrm>
          <a:prstGeom prst="rect">
            <a:avLst/>
          </a:prstGeom>
          <a:pattFill prst="open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T1</a:t>
            </a:r>
          </a:p>
        </p:txBody>
      </p:sp>
      <p:sp>
        <p:nvSpPr>
          <p:cNvPr id="115" name="Rectangle 114"/>
          <p:cNvSpPr/>
          <p:nvPr/>
        </p:nvSpPr>
        <p:spPr>
          <a:xfrm>
            <a:off x="6887822" y="5878208"/>
            <a:ext cx="470502" cy="450195"/>
          </a:xfrm>
          <a:prstGeom prst="rect">
            <a:avLst/>
          </a:prstGeom>
          <a:pattFill prst="openDmnd">
            <a:fgClr>
              <a:srgbClr val="7030A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T3</a:t>
            </a:r>
          </a:p>
        </p:txBody>
      </p:sp>
      <p:sp>
        <p:nvSpPr>
          <p:cNvPr id="117" name="Rectangle 116"/>
          <p:cNvSpPr/>
          <p:nvPr/>
        </p:nvSpPr>
        <p:spPr>
          <a:xfrm>
            <a:off x="6282392" y="5869107"/>
            <a:ext cx="470502" cy="450195"/>
          </a:xfrm>
          <a:prstGeom prst="rect">
            <a:avLst/>
          </a:prstGeom>
          <a:pattFill prst="openDmnd">
            <a:fgClr>
              <a:srgbClr val="00B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T2</a:t>
            </a:r>
          </a:p>
        </p:txBody>
      </p:sp>
      <p:cxnSp>
        <p:nvCxnSpPr>
          <p:cNvPr id="127" name="Elbow Connector 126"/>
          <p:cNvCxnSpPr>
            <a:stCxn id="70" idx="2"/>
            <a:endCxn id="21" idx="0"/>
          </p:cNvCxnSpPr>
          <p:nvPr/>
        </p:nvCxnSpPr>
        <p:spPr>
          <a:xfrm rot="16200000" flipH="1">
            <a:off x="7793176" y="537656"/>
            <a:ext cx="174212" cy="2736380"/>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p:cNvCxnSpPr/>
          <p:nvPr/>
        </p:nvCxnSpPr>
        <p:spPr>
          <a:xfrm rot="16200000" flipH="1" flipV="1">
            <a:off x="4811919" y="445733"/>
            <a:ext cx="730847" cy="3534495"/>
          </a:xfrm>
          <a:prstGeom prst="bentConnector3">
            <a:avLst>
              <a:gd name="adj1" fmla="val 7589"/>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7971388" y="3054165"/>
            <a:ext cx="2554208" cy="213845"/>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121871" rIns="121871" bIns="121871" rtlCol="0" anchor="ctr"/>
          <a:lstStyle/>
          <a:p>
            <a:pPr algn="ctr" defTabSz="609362"/>
            <a:r>
              <a:rPr lang="en-US" sz="1600" b="1" dirty="0">
                <a:solidFill>
                  <a:prstClr val="black"/>
                </a:solidFill>
                <a:latin typeface="Segoe UI Light" pitchFamily="34" charset="0"/>
              </a:rPr>
              <a:t>Access Methods</a:t>
            </a:r>
          </a:p>
        </p:txBody>
      </p:sp>
      <p:cxnSp>
        <p:nvCxnSpPr>
          <p:cNvPr id="180" name="Elbow Connector 179"/>
          <p:cNvCxnSpPr>
            <a:endCxn id="15" idx="3"/>
          </p:cNvCxnSpPr>
          <p:nvPr/>
        </p:nvCxnSpPr>
        <p:spPr>
          <a:xfrm rot="10800000" flipV="1">
            <a:off x="4251173" y="2829384"/>
            <a:ext cx="3834488" cy="9609"/>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6298836" y="1976703"/>
            <a:ext cx="1293486" cy="1077458"/>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121871" rIns="121871" bIns="121871" rtlCol="0" anchor="ctr"/>
          <a:lstStyle/>
          <a:p>
            <a:pPr algn="ctr" defTabSz="609362"/>
            <a:r>
              <a:rPr lang="en-US" sz="1600" b="1" dirty="0">
                <a:solidFill>
                  <a:prstClr val="black"/>
                </a:solidFill>
                <a:latin typeface="Segoe UI Light" pitchFamily="34" charset="0"/>
              </a:rPr>
              <a:t>Parser, Catalog, Optimizer</a:t>
            </a:r>
          </a:p>
        </p:txBody>
      </p:sp>
      <p:sp>
        <p:nvSpPr>
          <p:cNvPr id="206" name="Rectangle 205"/>
          <p:cNvSpPr/>
          <p:nvPr/>
        </p:nvSpPr>
        <p:spPr>
          <a:xfrm>
            <a:off x="4575932" y="2241539"/>
            <a:ext cx="1457192" cy="5260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Hekaton Compiler</a:t>
            </a:r>
          </a:p>
        </p:txBody>
      </p:sp>
      <p:cxnSp>
        <p:nvCxnSpPr>
          <p:cNvPr id="207" name="Elbow Connector 206"/>
          <p:cNvCxnSpPr>
            <a:endCxn id="206" idx="3"/>
          </p:cNvCxnSpPr>
          <p:nvPr/>
        </p:nvCxnSpPr>
        <p:spPr>
          <a:xfrm rot="10800000">
            <a:off x="6033126" y="2504577"/>
            <a:ext cx="265711" cy="10856"/>
          </a:xfrm>
          <a:prstGeom prst="bentConnector3">
            <a:avLst>
              <a:gd name="adj1" fmla="val 50000"/>
            </a:avLst>
          </a:prstGeom>
          <a:ln w="222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5" name="Elbow Connector 214"/>
          <p:cNvCxnSpPr>
            <a:stCxn id="199" idx="3"/>
          </p:cNvCxnSpPr>
          <p:nvPr/>
        </p:nvCxnSpPr>
        <p:spPr>
          <a:xfrm flipV="1">
            <a:off x="7592322" y="2226089"/>
            <a:ext cx="493318" cy="289344"/>
          </a:xfrm>
          <a:prstGeom prst="bentConnector3">
            <a:avLst>
              <a:gd name="adj1" fmla="val 50000"/>
            </a:avLst>
          </a:prstGeom>
          <a:ln w="222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8" name="Elbow Connector 217"/>
          <p:cNvCxnSpPr>
            <a:stCxn id="206" idx="1"/>
            <a:endCxn id="15" idx="3"/>
          </p:cNvCxnSpPr>
          <p:nvPr/>
        </p:nvCxnSpPr>
        <p:spPr>
          <a:xfrm rot="10800000" flipV="1">
            <a:off x="4251173" y="2504577"/>
            <a:ext cx="324760" cy="334417"/>
          </a:xfrm>
          <a:prstGeom prst="bentConnector3">
            <a:avLst>
              <a:gd name="adj1" fmla="val 50000"/>
            </a:avLst>
          </a:prstGeom>
          <a:ln w="22225">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Rectangle 79"/>
          <p:cNvSpPr/>
          <p:nvPr/>
        </p:nvSpPr>
        <p:spPr>
          <a:xfrm>
            <a:off x="10769544" y="2667986"/>
            <a:ext cx="1316255" cy="58132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Hekaton Component</a:t>
            </a:r>
          </a:p>
        </p:txBody>
      </p:sp>
      <p:sp>
        <p:nvSpPr>
          <p:cNvPr id="36" name="TextBox 80"/>
          <p:cNvSpPr txBox="1"/>
          <p:nvPr/>
        </p:nvSpPr>
        <p:spPr>
          <a:xfrm>
            <a:off x="10769544" y="1480162"/>
            <a:ext cx="1316255" cy="338466"/>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defTabSz="609362"/>
            <a:r>
              <a:rPr lang="en-US" sz="1600" b="1" dirty="0">
                <a:solidFill>
                  <a:prstClr val="white"/>
                </a:solidFill>
                <a:latin typeface="Segoe UI Light" pitchFamily="34" charset="0"/>
              </a:rPr>
              <a:t>Key</a:t>
            </a:r>
          </a:p>
        </p:txBody>
      </p:sp>
      <p:sp>
        <p:nvSpPr>
          <p:cNvPr id="37" name="Rectangle 81"/>
          <p:cNvSpPr/>
          <p:nvPr/>
        </p:nvSpPr>
        <p:spPr>
          <a:xfrm>
            <a:off x="10769562" y="1904097"/>
            <a:ext cx="1316237" cy="711110"/>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121871" rIns="121871" bIns="121871" rtlCol="0" anchor="ctr"/>
          <a:lstStyle/>
          <a:p>
            <a:pPr algn="ctr" defTabSz="609362"/>
            <a:r>
              <a:rPr lang="en-US" sz="1600" b="1" dirty="0">
                <a:solidFill>
                  <a:prstClr val="black"/>
                </a:solidFill>
                <a:latin typeface="Segoe UI Light" pitchFamily="34" charset="0"/>
              </a:rPr>
              <a:t>Existing SQL Component</a:t>
            </a:r>
          </a:p>
        </p:txBody>
      </p:sp>
      <p:cxnSp>
        <p:nvCxnSpPr>
          <p:cNvPr id="141" name="Straight Arrow Connector 140"/>
          <p:cNvCxnSpPr>
            <a:stCxn id="11" idx="2"/>
            <a:endCxn id="44" idx="1"/>
          </p:cNvCxnSpPr>
          <p:nvPr/>
        </p:nvCxnSpPr>
        <p:spPr>
          <a:xfrm flipH="1">
            <a:off x="3844408" y="4894479"/>
            <a:ext cx="487785" cy="318665"/>
          </a:xfrm>
          <a:prstGeom prst="straightConnector1">
            <a:avLst/>
          </a:prstGeom>
          <a:ln w="22225">
            <a:headEnd type="triangle"/>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38" name="Rectangle 83"/>
          <p:cNvSpPr/>
          <p:nvPr/>
        </p:nvSpPr>
        <p:spPr>
          <a:xfrm>
            <a:off x="10769564" y="3305036"/>
            <a:ext cx="1316235" cy="5875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62"/>
            <a:r>
              <a:rPr lang="en-US" sz="1600" b="1" dirty="0">
                <a:solidFill>
                  <a:prstClr val="black"/>
                </a:solidFill>
                <a:latin typeface="Segoe UI Light" pitchFamily="34" charset="0"/>
              </a:rPr>
              <a:t>Generated .</a:t>
            </a:r>
            <a:r>
              <a:rPr lang="en-US" sz="1600" b="1" dirty="0" err="1">
                <a:solidFill>
                  <a:prstClr val="black"/>
                </a:solidFill>
                <a:latin typeface="Segoe UI Light" pitchFamily="34" charset="0"/>
              </a:rPr>
              <a:t>dll</a:t>
            </a:r>
            <a:endParaRPr lang="en-US" sz="1600" b="1" dirty="0">
              <a:solidFill>
                <a:prstClr val="black"/>
              </a:solidFill>
              <a:latin typeface="Segoe UI Light" pitchFamily="34" charset="0"/>
            </a:endParaRPr>
          </a:p>
        </p:txBody>
      </p:sp>
      <p:cxnSp>
        <p:nvCxnSpPr>
          <p:cNvPr id="104" name="Straight Arrow Connector 103"/>
          <p:cNvCxnSpPr>
            <a:stCxn id="11" idx="2"/>
            <a:endCxn id="41" idx="1"/>
          </p:cNvCxnSpPr>
          <p:nvPr/>
        </p:nvCxnSpPr>
        <p:spPr>
          <a:xfrm>
            <a:off x="4332193" y="4894479"/>
            <a:ext cx="2115247" cy="318284"/>
          </a:xfrm>
          <a:prstGeom prst="straightConnector1">
            <a:avLst/>
          </a:prstGeom>
          <a:ln w="22225">
            <a:headEnd type="triangle"/>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97" name="Rounded Rectangular Callout 96"/>
          <p:cNvSpPr/>
          <p:nvPr/>
        </p:nvSpPr>
        <p:spPr>
          <a:xfrm>
            <a:off x="85984" y="2801202"/>
            <a:ext cx="2212601" cy="669702"/>
          </a:xfrm>
          <a:prstGeom prst="wedgeRoundRectCallout">
            <a:avLst>
              <a:gd name="adj1" fmla="val 61527"/>
              <a:gd name="adj2" fmla="val 35620"/>
              <a:gd name="adj3" fmla="val 16667"/>
            </a:avLst>
          </a:prstGeom>
          <a:solidFill>
            <a:schemeClr val="accent5">
              <a:lumMod val="75000"/>
              <a:alpha val="90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09265"/>
            <a:r>
              <a:rPr lang="en-US" sz="1400" dirty="0">
                <a:solidFill>
                  <a:srgbClr val="FFFFFE"/>
                </a:solidFill>
              </a:rPr>
              <a:t>20-40x more efficient</a:t>
            </a:r>
          </a:p>
          <a:p>
            <a:pPr algn="ctr" defTabSz="609265"/>
            <a:r>
              <a:rPr lang="en-US" sz="1400" dirty="0">
                <a:solidFill>
                  <a:srgbClr val="FFFFFE"/>
                </a:solidFill>
              </a:rPr>
              <a:t>Real Apps see 2-30x </a:t>
            </a:r>
          </a:p>
        </p:txBody>
      </p:sp>
      <p:sp>
        <p:nvSpPr>
          <p:cNvPr id="98" name="Rounded Rectangular Callout 97"/>
          <p:cNvSpPr/>
          <p:nvPr/>
        </p:nvSpPr>
        <p:spPr>
          <a:xfrm>
            <a:off x="85984" y="3794245"/>
            <a:ext cx="2212601" cy="1420637"/>
          </a:xfrm>
          <a:prstGeom prst="wedgeRoundRectCallout">
            <a:avLst>
              <a:gd name="adj1" fmla="val 214900"/>
              <a:gd name="adj2" fmla="val 51836"/>
              <a:gd name="adj3" fmla="val 16667"/>
            </a:avLst>
          </a:prstGeom>
          <a:solidFill>
            <a:schemeClr val="accent5">
              <a:lumMod val="75000"/>
              <a:alpha val="90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defTabSz="609265"/>
            <a:r>
              <a:rPr lang="en-US" sz="1400" dirty="0">
                <a:solidFill>
                  <a:srgbClr val="FFFFFE"/>
                </a:solidFill>
              </a:rPr>
              <a:t>Reduced log contention; Low latency still critical for performance</a:t>
            </a:r>
          </a:p>
        </p:txBody>
      </p:sp>
      <p:sp>
        <p:nvSpPr>
          <p:cNvPr id="99" name="Rounded Rectangular Callout 98"/>
          <p:cNvSpPr/>
          <p:nvPr/>
        </p:nvSpPr>
        <p:spPr>
          <a:xfrm>
            <a:off x="85984" y="5468167"/>
            <a:ext cx="2212601" cy="1016093"/>
          </a:xfrm>
          <a:prstGeom prst="wedgeRoundRectCallout">
            <a:avLst>
              <a:gd name="adj1" fmla="val 118151"/>
              <a:gd name="adj2" fmla="val -74664"/>
              <a:gd name="adj3" fmla="val 16667"/>
            </a:avLst>
          </a:prstGeom>
          <a:solidFill>
            <a:schemeClr val="accent5">
              <a:lumMod val="75000"/>
              <a:alpha val="90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09265"/>
            <a:r>
              <a:rPr lang="en-US" sz="1400" dirty="0">
                <a:solidFill>
                  <a:srgbClr val="FFFFFE"/>
                </a:solidFill>
              </a:rPr>
              <a:t>Checkpoints are background sequential IO</a:t>
            </a:r>
          </a:p>
        </p:txBody>
      </p:sp>
      <p:sp>
        <p:nvSpPr>
          <p:cNvPr id="100" name="Oval 99"/>
          <p:cNvSpPr/>
          <p:nvPr/>
        </p:nvSpPr>
        <p:spPr>
          <a:xfrm>
            <a:off x="2531461" y="2538971"/>
            <a:ext cx="2547641" cy="2224463"/>
          </a:xfrm>
          <a:prstGeom prst="ellipse">
            <a:avLst/>
          </a:prstGeom>
          <a:solidFill>
            <a:schemeClr val="accent5">
              <a:lumMod val="7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265"/>
            <a:endParaRPr lang="en-US" sz="2398">
              <a:solidFill>
                <a:srgbClr val="FFFFFF"/>
              </a:solidFill>
            </a:endParaRPr>
          </a:p>
        </p:txBody>
      </p:sp>
      <p:sp>
        <p:nvSpPr>
          <p:cNvPr id="101" name="Rounded Rectangular Callout 100"/>
          <p:cNvSpPr/>
          <p:nvPr/>
        </p:nvSpPr>
        <p:spPr>
          <a:xfrm>
            <a:off x="85984" y="1463849"/>
            <a:ext cx="2212601" cy="762240"/>
          </a:xfrm>
          <a:prstGeom prst="wedgeRoundRectCallout">
            <a:avLst>
              <a:gd name="adj1" fmla="val 87823"/>
              <a:gd name="adj2" fmla="val -12125"/>
              <a:gd name="adj3" fmla="val 16667"/>
            </a:avLst>
          </a:prstGeom>
          <a:solidFill>
            <a:schemeClr val="accent5">
              <a:lumMod val="75000"/>
              <a:alpha val="90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09265"/>
            <a:r>
              <a:rPr lang="en-US" sz="1400" dirty="0">
                <a:solidFill>
                  <a:srgbClr val="FFFFFE"/>
                </a:solidFill>
              </a:rPr>
              <a:t>No V1 improvements in </a:t>
            </a:r>
            <a:r>
              <a:rPr lang="en-US" sz="1400" dirty="0" err="1">
                <a:solidFill>
                  <a:srgbClr val="FFFFFE"/>
                </a:solidFill>
              </a:rPr>
              <a:t>comm</a:t>
            </a:r>
            <a:r>
              <a:rPr lang="en-US" sz="1400" dirty="0">
                <a:solidFill>
                  <a:srgbClr val="FFFFFE"/>
                </a:solidFill>
              </a:rPr>
              <a:t> layers</a:t>
            </a:r>
          </a:p>
        </p:txBody>
      </p:sp>
      <p:sp>
        <p:nvSpPr>
          <p:cNvPr id="102" name="Oval 101"/>
          <p:cNvSpPr/>
          <p:nvPr/>
        </p:nvSpPr>
        <p:spPr>
          <a:xfrm>
            <a:off x="3130337" y="1220967"/>
            <a:ext cx="1320119" cy="1146432"/>
          </a:xfrm>
          <a:prstGeom prst="ellipse">
            <a:avLst/>
          </a:prstGeom>
          <a:solidFill>
            <a:schemeClr val="accent5">
              <a:lumMod val="7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265"/>
            <a:endParaRPr lang="en-US" sz="2398">
              <a:solidFill>
                <a:srgbClr val="FFFFFF"/>
              </a:solidFill>
            </a:endParaRPr>
          </a:p>
        </p:txBody>
      </p:sp>
    </p:spTree>
    <p:extLst>
      <p:ext uri="{BB962C8B-B14F-4D97-AF65-F5344CB8AC3E}">
        <p14:creationId xmlns:p14="http://schemas.microsoft.com/office/powerpoint/2010/main" val="27759855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0.04505 -0.01944 L -0.44544 -0.01944 " pathEditMode="relative" rAng="0" ptsTypes="AA">
                                      <p:cBhvr>
                                        <p:cTn id="14" dur="2000" fill="hold"/>
                                        <p:tgtEl>
                                          <p:spTgt spid="50"/>
                                        </p:tgtEl>
                                        <p:attrNameLst>
                                          <p:attrName>ppt_x</p:attrName>
                                          <p:attrName>ppt_y</p:attrName>
                                        </p:attrNameLst>
                                      </p:cBhvr>
                                      <p:rCtr x="-24531" y="0"/>
                                    </p:animMotion>
                                  </p:childTnLst>
                                </p:cTn>
                              </p:par>
                              <p:par>
                                <p:cTn id="15" presetID="42" presetClass="path" presetSubtype="0" accel="50000" decel="50000" fill="hold" grpId="0" nodeType="withEffect">
                                  <p:stCondLst>
                                    <p:cond delay="0"/>
                                  </p:stCondLst>
                                  <p:childTnLst>
                                    <p:animMotion origin="layout" path="M -0.0082 -0.02106 L -0.43815 -0.02129 " pathEditMode="relative" rAng="0" ptsTypes="AA">
                                      <p:cBhvr>
                                        <p:cTn id="16" dur="2000" fill="hold"/>
                                        <p:tgtEl>
                                          <p:spTgt spid="58"/>
                                        </p:tgtEl>
                                        <p:attrNameLst>
                                          <p:attrName>ppt_x</p:attrName>
                                          <p:attrName>ppt_y</p:attrName>
                                        </p:attrNameLst>
                                      </p:cBhvr>
                                      <p:rCtr x="-21497" y="-23"/>
                                    </p:animMotion>
                                  </p:childTnLst>
                                </p:cTn>
                              </p:par>
                              <p:par>
                                <p:cTn id="17" presetID="42" presetClass="path" presetSubtype="0" accel="50000" decel="50000" fill="hold" grpId="0" nodeType="withEffect">
                                  <p:stCondLst>
                                    <p:cond delay="0"/>
                                  </p:stCondLst>
                                  <p:childTnLst>
                                    <p:animMotion origin="layout" path="M 0.04532 -0.02269 L -0.44583 -0.02361 " pathEditMode="relative" rAng="0" ptsTypes="AA">
                                      <p:cBhvr>
                                        <p:cTn id="18" dur="2000" fill="hold"/>
                                        <p:tgtEl>
                                          <p:spTgt spid="60"/>
                                        </p:tgtEl>
                                        <p:attrNameLst>
                                          <p:attrName>ppt_x</p:attrName>
                                          <p:attrName>ppt_y</p:attrName>
                                        </p:attrNameLst>
                                      </p:cBhvr>
                                      <p:rCtr x="-24557" y="-46"/>
                                    </p:animMotion>
                                  </p:childTnLst>
                                </p:cTn>
                              </p:par>
                              <p:par>
                                <p:cTn id="19" presetID="42" presetClass="path" presetSubtype="0" accel="50000" decel="50000" fill="hold" grpId="0" nodeType="withEffect">
                                  <p:stCondLst>
                                    <p:cond delay="0"/>
                                  </p:stCondLst>
                                  <p:childTnLst>
                                    <p:animMotion origin="layout" path="M 0.00196 -0.00162 L -0.44179 -0.02246 " pathEditMode="relative" rAng="0" ptsTypes="AA">
                                      <p:cBhvr>
                                        <p:cTn id="20" dur="2000" fill="hold"/>
                                        <p:tgtEl>
                                          <p:spTgt spid="63"/>
                                        </p:tgtEl>
                                        <p:attrNameLst>
                                          <p:attrName>ppt_x</p:attrName>
                                          <p:attrName>ppt_y</p:attrName>
                                        </p:attrNameLst>
                                      </p:cBhvr>
                                      <p:rCtr x="-22187" y="-1042"/>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0.18802 0.00024 L -0.45 0.04028 " pathEditMode="relative" rAng="0" ptsTypes="AA">
                                      <p:cBhvr>
                                        <p:cTn id="24" dur="2000" fill="hold"/>
                                        <p:tgtEl>
                                          <p:spTgt spid="65"/>
                                        </p:tgtEl>
                                        <p:attrNameLst>
                                          <p:attrName>ppt_x</p:attrName>
                                          <p:attrName>ppt_y</p:attrName>
                                        </p:attrNameLst>
                                      </p:cBhvr>
                                      <p:rCtr x="-31901" y="1991"/>
                                    </p:animMotion>
                                  </p:childTnLst>
                                </p:cTn>
                              </p:par>
                              <p:par>
                                <p:cTn id="25" presetID="42" presetClass="path" presetSubtype="0" accel="50000" decel="50000" fill="hold" grpId="0" nodeType="withEffect">
                                  <p:stCondLst>
                                    <p:cond delay="0"/>
                                  </p:stCondLst>
                                  <p:childTnLst>
                                    <p:animMotion origin="layout" path="M 0.0668 4.07407E-6 L -0.42382 0.04004 " pathEditMode="relative" rAng="0" ptsTypes="AA">
                                      <p:cBhvr>
                                        <p:cTn id="26" dur="2000" fill="hold"/>
                                        <p:tgtEl>
                                          <p:spTgt spid="68"/>
                                        </p:tgtEl>
                                        <p:attrNameLst>
                                          <p:attrName>ppt_x</p:attrName>
                                          <p:attrName>ppt_y</p:attrName>
                                        </p:attrNameLst>
                                      </p:cBhvr>
                                      <p:rCtr x="-24531" y="1991"/>
                                    </p:animMotion>
                                  </p:childTnLst>
                                </p:cTn>
                              </p:par>
                              <p:par>
                                <p:cTn id="27" presetID="10" presetClass="exit" presetSubtype="0" fill="hold" grpId="0" nodeType="withEffect">
                                  <p:stCondLst>
                                    <p:cond delay="0"/>
                                  </p:stCondLst>
                                  <p:childTnLst>
                                    <p:animEffect transition="out" filter="fade">
                                      <p:cBhvr>
                                        <p:cTn id="28" dur="500"/>
                                        <p:tgtEl>
                                          <p:spTgt spid="69"/>
                                        </p:tgtEl>
                                      </p:cBhvr>
                                    </p:animEffect>
                                    <p:set>
                                      <p:cBhvr>
                                        <p:cTn id="29" dur="1" fill="hold">
                                          <p:stCondLst>
                                            <p:cond delay="499"/>
                                          </p:stCondLst>
                                        </p:cTn>
                                        <p:tgtEl>
                                          <p:spTgt spid="69"/>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74"/>
                                        </p:tgtEl>
                                      </p:cBhvr>
                                    </p:animEffect>
                                    <p:set>
                                      <p:cBhvr>
                                        <p:cTn id="32" dur="1" fill="hold">
                                          <p:stCondLst>
                                            <p:cond delay="499"/>
                                          </p:stCondLst>
                                        </p:cTn>
                                        <p:tgtEl>
                                          <p:spTgt spid="74"/>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41"/>
                                        </p:tgtEl>
                                        <p:attrNameLst>
                                          <p:attrName>style.visibility</p:attrName>
                                        </p:attrNameLst>
                                      </p:cBhvr>
                                      <p:to>
                                        <p:strVal val="visible"/>
                                      </p:to>
                                    </p:set>
                                    <p:animEffect transition="in" filter="fade">
                                      <p:cBhvr>
                                        <p:cTn id="35" dur="500"/>
                                        <p:tgtEl>
                                          <p:spTgt spid="14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114"/>
                                        </p:tgtEl>
                                      </p:cBhvr>
                                    </p:animEffect>
                                    <p:set>
                                      <p:cBhvr>
                                        <p:cTn id="40" dur="1" fill="hold">
                                          <p:stCondLst>
                                            <p:cond delay="499"/>
                                          </p:stCondLst>
                                        </p:cTn>
                                        <p:tgtEl>
                                          <p:spTgt spid="114"/>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117"/>
                                        </p:tgtEl>
                                      </p:cBhvr>
                                    </p:animEffect>
                                    <p:set>
                                      <p:cBhvr>
                                        <p:cTn id="43" dur="1" fill="hold">
                                          <p:stCondLst>
                                            <p:cond delay="499"/>
                                          </p:stCondLst>
                                        </p:cTn>
                                        <p:tgtEl>
                                          <p:spTgt spid="117"/>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104"/>
                                        </p:tgtEl>
                                        <p:attrNameLst>
                                          <p:attrName>style.visibility</p:attrName>
                                        </p:attrNameLst>
                                      </p:cBhvr>
                                      <p:to>
                                        <p:strVal val="visible"/>
                                      </p:to>
                                    </p:set>
                                    <p:animEffect transition="in" filter="fade">
                                      <p:cBhvr>
                                        <p:cTn id="46" dur="500"/>
                                        <p:tgtEl>
                                          <p:spTgt spid="104"/>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circle(in)">
                                      <p:cBhvr>
                                        <p:cTn id="51" dur="2000"/>
                                        <p:tgtEl>
                                          <p:spTgt spid="7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5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nodeType="withEffect">
                                  <p:stCondLst>
                                    <p:cond delay="0"/>
                                  </p:stCondLst>
                                  <p:childTnLst>
                                    <p:set>
                                      <p:cBhvr>
                                        <p:cTn id="64" dur="1" fill="hold">
                                          <p:stCondLst>
                                            <p:cond delay="0"/>
                                          </p:stCondLst>
                                        </p:cTn>
                                        <p:tgtEl>
                                          <p:spTgt spid="135"/>
                                        </p:tgtEl>
                                        <p:attrNameLst>
                                          <p:attrName>style.visibility</p:attrName>
                                        </p:attrNameLst>
                                      </p:cBhvr>
                                      <p:to>
                                        <p:strVal val="visible"/>
                                      </p:to>
                                    </p:set>
                                    <p:animEffect transition="in" filter="fade">
                                      <p:cBhvr>
                                        <p:cTn id="65" dur="500"/>
                                        <p:tgtEl>
                                          <p:spTgt spid="135"/>
                                        </p:tgtEl>
                                      </p:cBhvr>
                                    </p:animEffect>
                                  </p:childTnLst>
                                </p:cTn>
                              </p:par>
                              <p:par>
                                <p:cTn id="66" presetID="6" presetClass="entr" presetSubtype="16" fill="hold" nodeType="withEffect">
                                  <p:stCondLst>
                                    <p:cond delay="0"/>
                                  </p:stCondLst>
                                  <p:childTnLst>
                                    <p:set>
                                      <p:cBhvr>
                                        <p:cTn id="67" dur="1" fill="hold">
                                          <p:stCondLst>
                                            <p:cond delay="0"/>
                                          </p:stCondLst>
                                        </p:cTn>
                                        <p:tgtEl>
                                          <p:spTgt spid="207"/>
                                        </p:tgtEl>
                                        <p:attrNameLst>
                                          <p:attrName>style.visibility</p:attrName>
                                        </p:attrNameLst>
                                      </p:cBhvr>
                                      <p:to>
                                        <p:strVal val="visible"/>
                                      </p:to>
                                    </p:set>
                                    <p:animEffect transition="in" filter="circle(in)">
                                      <p:cBhvr>
                                        <p:cTn id="68" dur="2000"/>
                                        <p:tgtEl>
                                          <p:spTgt spid="20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6"/>
                                        </p:tgtEl>
                                        <p:attrNameLst>
                                          <p:attrName>style.visibility</p:attrName>
                                        </p:attrNameLst>
                                      </p:cBhvr>
                                      <p:to>
                                        <p:strVal val="visible"/>
                                      </p:to>
                                    </p:set>
                                    <p:animEffect transition="in" filter="fade">
                                      <p:cBhvr>
                                        <p:cTn id="71" dur="500"/>
                                        <p:tgtEl>
                                          <p:spTgt spid="206"/>
                                        </p:tgtEl>
                                      </p:cBhvr>
                                    </p:animEffect>
                                  </p:childTnLst>
                                </p:cTn>
                              </p:par>
                              <p:par>
                                <p:cTn id="72" presetID="6" presetClass="entr" presetSubtype="16" fill="hold" nodeType="withEffect">
                                  <p:stCondLst>
                                    <p:cond delay="0"/>
                                  </p:stCondLst>
                                  <p:childTnLst>
                                    <p:set>
                                      <p:cBhvr>
                                        <p:cTn id="73" dur="1" fill="hold">
                                          <p:stCondLst>
                                            <p:cond delay="0"/>
                                          </p:stCondLst>
                                        </p:cTn>
                                        <p:tgtEl>
                                          <p:spTgt spid="218"/>
                                        </p:tgtEl>
                                        <p:attrNameLst>
                                          <p:attrName>style.visibility</p:attrName>
                                        </p:attrNameLst>
                                      </p:cBhvr>
                                      <p:to>
                                        <p:strVal val="visible"/>
                                      </p:to>
                                    </p:set>
                                    <p:animEffect transition="in" filter="circle(in)">
                                      <p:cBhvr>
                                        <p:cTn id="74" dur="2000"/>
                                        <p:tgtEl>
                                          <p:spTgt spid="218"/>
                                        </p:tgtEl>
                                      </p:cBhvr>
                                    </p:animEffect>
                                  </p:childTnLst>
                                </p:cTn>
                              </p:par>
                              <p:par>
                                <p:cTn id="75" presetID="6" presetClass="entr" presetSubtype="16"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animEffect transition="in" filter="circle(in)">
                                      <p:cBhvr>
                                        <p:cTn id="77" dur="2000"/>
                                        <p:tgtEl>
                                          <p:spTgt spid="18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0" nodeType="clickEffect">
                                  <p:stCondLst>
                                    <p:cond delay="0"/>
                                  </p:stCondLst>
                                  <p:childTnLst>
                                    <p:animEffect transition="out" filter="fade">
                                      <p:cBhvr>
                                        <p:cTn id="81" dur="500"/>
                                        <p:tgtEl>
                                          <p:spTgt spid="113"/>
                                        </p:tgtEl>
                                      </p:cBhvr>
                                    </p:animEffect>
                                    <p:set>
                                      <p:cBhvr>
                                        <p:cTn id="82" dur="1" fill="hold">
                                          <p:stCondLst>
                                            <p:cond delay="499"/>
                                          </p:stCondLst>
                                        </p:cTn>
                                        <p:tgtEl>
                                          <p:spTgt spid="113"/>
                                        </p:tgtEl>
                                        <p:attrNameLst>
                                          <p:attrName>style.visibility</p:attrName>
                                        </p:attrNameLst>
                                      </p:cBhvr>
                                      <p:to>
                                        <p:strVal val="hidden"/>
                                      </p:to>
                                    </p:set>
                                  </p:childTnLst>
                                </p:cTn>
                              </p:par>
                              <p:par>
                                <p:cTn id="83" presetID="10" presetClass="entr" presetSubtype="0"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500"/>
                                        <p:tgtEl>
                                          <p:spTgt spid="16"/>
                                        </p:tgtEl>
                                      </p:cBhvr>
                                    </p:animEffect>
                                  </p:childTnLst>
                                </p:cTn>
                              </p:par>
                              <p:par>
                                <p:cTn id="86" presetID="10" presetClass="exit" presetSubtype="0" fill="hold" grpId="1" nodeType="withEffect">
                                  <p:stCondLst>
                                    <p:cond delay="0"/>
                                  </p:stCondLst>
                                  <p:childTnLst>
                                    <p:animEffect transition="out" filter="fade">
                                      <p:cBhvr>
                                        <p:cTn id="87" dur="500"/>
                                        <p:tgtEl>
                                          <p:spTgt spid="68"/>
                                        </p:tgtEl>
                                      </p:cBhvr>
                                    </p:animEffect>
                                    <p:set>
                                      <p:cBhvr>
                                        <p:cTn id="88" dur="1" fill="hold">
                                          <p:stCondLst>
                                            <p:cond delay="499"/>
                                          </p:stCondLst>
                                        </p:cTn>
                                        <p:tgtEl>
                                          <p:spTgt spid="6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00"/>
                                        </p:tgtEl>
                                        <p:attrNameLst>
                                          <p:attrName>style.visibility</p:attrName>
                                        </p:attrNameLst>
                                      </p:cBhvr>
                                      <p:to>
                                        <p:strVal val="visible"/>
                                      </p:to>
                                    </p:set>
                                    <p:animEffect transition="in" filter="fade">
                                      <p:cBhvr>
                                        <p:cTn id="96" dur="500"/>
                                        <p:tgtEl>
                                          <p:spTgt spid="10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01"/>
                                        </p:tgtEl>
                                        <p:attrNameLst>
                                          <p:attrName>style.visibility</p:attrName>
                                        </p:attrNameLst>
                                      </p:cBhvr>
                                      <p:to>
                                        <p:strVal val="visible"/>
                                      </p:to>
                                    </p:set>
                                    <p:animEffect transition="in" filter="fade">
                                      <p:cBhvr>
                                        <p:cTn id="101" dur="500"/>
                                        <p:tgtEl>
                                          <p:spTgt spid="10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02"/>
                                        </p:tgtEl>
                                        <p:attrNameLst>
                                          <p:attrName>style.visibility</p:attrName>
                                        </p:attrNameLst>
                                      </p:cBhvr>
                                      <p:to>
                                        <p:strVal val="visible"/>
                                      </p:to>
                                    </p:set>
                                    <p:animEffect transition="in" filter="fade">
                                      <p:cBhvr>
                                        <p:cTn id="104" dur="500"/>
                                        <p:tgtEl>
                                          <p:spTgt spid="102"/>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98"/>
                                        </p:tgtEl>
                                        <p:attrNameLst>
                                          <p:attrName>style.visibility</p:attrName>
                                        </p:attrNameLst>
                                      </p:cBhvr>
                                      <p:to>
                                        <p:strVal val="visible"/>
                                      </p:to>
                                    </p:set>
                                    <p:animEffect transition="in" filter="fade">
                                      <p:cBhvr>
                                        <p:cTn id="109" dur="500"/>
                                        <p:tgtEl>
                                          <p:spTgt spid="98"/>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99"/>
                                        </p:tgtEl>
                                        <p:attrNameLst>
                                          <p:attrName>style.visibility</p:attrName>
                                        </p:attrNameLst>
                                      </p:cBhvr>
                                      <p:to>
                                        <p:strVal val="visible"/>
                                      </p:to>
                                    </p:set>
                                    <p:animEffect transition="in" filter="fade">
                                      <p:cBhvr>
                                        <p:cTn id="114"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1" grpId="0" animBg="1"/>
      <p:bldP spid="15" grpId="0" animBg="1"/>
      <p:bldP spid="3" grpId="0" animBg="1"/>
      <p:bldP spid="16" grpId="0"/>
      <p:bldP spid="50" grpId="0" animBg="1"/>
      <p:bldP spid="58" grpId="0" animBg="1"/>
      <p:bldP spid="60" grpId="0" animBg="1"/>
      <p:bldP spid="63" grpId="0" animBg="1"/>
      <p:bldP spid="65" grpId="0" animBg="1"/>
      <p:bldP spid="68" grpId="0" animBg="1"/>
      <p:bldP spid="68" grpId="1" animBg="1"/>
      <p:bldP spid="69" grpId="0" animBg="1"/>
      <p:bldP spid="74" grpId="0" animBg="1"/>
      <p:bldP spid="113" grpId="0" animBg="1"/>
      <p:bldP spid="114" grpId="0" animBg="1"/>
      <p:bldP spid="117" grpId="0" animBg="1"/>
      <p:bldP spid="206" grpId="0" animBg="1"/>
      <p:bldP spid="97" grpId="0" animBg="1"/>
      <p:bldP spid="98" grpId="0" animBg="1"/>
      <p:bldP spid="99" grpId="0" animBg="1"/>
      <p:bldP spid="100" grpId="0" animBg="1"/>
      <p:bldP spid="101" grpId="0" animBg="1"/>
      <p:bldP spid="10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569" y="365924"/>
            <a:ext cx="10512862" cy="867456"/>
          </a:xfrm>
        </p:spPr>
        <p:txBody>
          <a:bodyPr>
            <a:normAutofit/>
          </a:bodyPr>
          <a:lstStyle/>
          <a:p>
            <a:r>
              <a:rPr lang="en-US" dirty="0" smtClean="0"/>
              <a:t>Early customer performance gains</a:t>
            </a:r>
            <a:endParaRPr lang="en-US" sz="2799" dirty="0">
              <a:solidFill>
                <a:srgbClr val="FF0000"/>
              </a:solidFill>
            </a:endParaRPr>
          </a:p>
        </p:txBody>
      </p:sp>
      <p:graphicFrame>
        <p:nvGraphicFramePr>
          <p:cNvPr id="27" name="Chart 26"/>
          <p:cNvGraphicFramePr/>
          <p:nvPr>
            <p:extLst>
              <p:ext uri="{D42A27DB-BD31-4B8C-83A1-F6EECF244321}">
                <p14:modId xmlns:p14="http://schemas.microsoft.com/office/powerpoint/2010/main" val="1861116421"/>
              </p:ext>
            </p:extLst>
          </p:nvPr>
        </p:nvGraphicFramePr>
        <p:xfrm>
          <a:off x="204736" y="1361027"/>
          <a:ext cx="6551493" cy="5165966"/>
        </p:xfrm>
        <a:graphic>
          <a:graphicData uri="http://schemas.openxmlformats.org/drawingml/2006/chart">
            <c:chart xmlns:c="http://schemas.openxmlformats.org/drawingml/2006/chart" xmlns:r="http://schemas.openxmlformats.org/officeDocument/2006/relationships" r:id="rId3"/>
          </a:graphicData>
        </a:graphic>
      </p:graphicFrame>
      <p:sp>
        <p:nvSpPr>
          <p:cNvPr id="28" name="Rounded Rectangular Callout 27"/>
          <p:cNvSpPr/>
          <p:nvPr/>
        </p:nvSpPr>
        <p:spPr>
          <a:xfrm>
            <a:off x="7198402" y="5160221"/>
            <a:ext cx="4402749" cy="1143864"/>
          </a:xfrm>
          <a:prstGeom prst="wedgeRoundRectCallout">
            <a:avLst>
              <a:gd name="adj1" fmla="val -170097"/>
              <a:gd name="adj2" fmla="val -31576"/>
              <a:gd name="adj3" fmla="val 16667"/>
            </a:avLst>
          </a:prstGeom>
          <a:solidFill>
            <a:schemeClr val="bg2">
              <a:lumMod val="50000"/>
              <a:alpha val="43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09265"/>
            <a:r>
              <a:rPr lang="en-US" sz="1865" dirty="0">
                <a:solidFill>
                  <a:srgbClr val="FFFFFF"/>
                </a:solidFill>
              </a:rPr>
              <a:t>Despite 20 years of optimizing for </a:t>
            </a:r>
            <a:r>
              <a:rPr lang="en-US" sz="1865" dirty="0" smtClean="0">
                <a:solidFill>
                  <a:srgbClr val="FFFFFF"/>
                </a:solidFill>
              </a:rPr>
              <a:t>existing OLTP benchmarks </a:t>
            </a:r>
            <a:r>
              <a:rPr lang="en-US" sz="1865" dirty="0">
                <a:solidFill>
                  <a:srgbClr val="FFFFFF"/>
                </a:solidFill>
              </a:rPr>
              <a:t>– we still get </a:t>
            </a:r>
            <a:r>
              <a:rPr lang="en-US" sz="1865" dirty="0" smtClean="0">
                <a:solidFill>
                  <a:srgbClr val="FFFFFF"/>
                </a:solidFill>
              </a:rPr>
              <a:t>2x on a workload derived from TPC-C</a:t>
            </a:r>
            <a:endParaRPr lang="en-US" sz="1865" dirty="0">
              <a:solidFill>
                <a:srgbClr val="FFFFFF"/>
              </a:solidFill>
            </a:endParaRPr>
          </a:p>
        </p:txBody>
      </p:sp>
      <p:sp>
        <p:nvSpPr>
          <p:cNvPr id="29" name="Rounded Rectangular Callout 28"/>
          <p:cNvSpPr/>
          <p:nvPr/>
        </p:nvSpPr>
        <p:spPr>
          <a:xfrm>
            <a:off x="7183434" y="1798689"/>
            <a:ext cx="4410234" cy="762240"/>
          </a:xfrm>
          <a:prstGeom prst="wedgeRoundRectCallout">
            <a:avLst>
              <a:gd name="adj1" fmla="val -64470"/>
              <a:gd name="adj2" fmla="val 31599"/>
              <a:gd name="adj3" fmla="val 16667"/>
            </a:avLst>
          </a:prstGeom>
          <a:solidFill>
            <a:schemeClr val="bg2">
              <a:lumMod val="50000"/>
              <a:alpha val="43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09265"/>
            <a:r>
              <a:rPr lang="en-US" sz="1865" dirty="0">
                <a:solidFill>
                  <a:srgbClr val="FFFFFF"/>
                </a:solidFill>
              </a:rPr>
              <a:t>Apps that take full advantage: e.g. web app session state</a:t>
            </a:r>
          </a:p>
        </p:txBody>
      </p:sp>
      <p:sp>
        <p:nvSpPr>
          <p:cNvPr id="30" name="Rounded Rectangular Callout 29"/>
          <p:cNvSpPr/>
          <p:nvPr/>
        </p:nvSpPr>
        <p:spPr>
          <a:xfrm>
            <a:off x="7190917" y="2923207"/>
            <a:ext cx="4410234" cy="762240"/>
          </a:xfrm>
          <a:prstGeom prst="wedgeRoundRectCallout">
            <a:avLst>
              <a:gd name="adj1" fmla="val -137265"/>
              <a:gd name="adj2" fmla="val 13038"/>
              <a:gd name="adj3" fmla="val 16667"/>
            </a:avLst>
          </a:prstGeom>
          <a:solidFill>
            <a:schemeClr val="bg2">
              <a:lumMod val="50000"/>
              <a:alpha val="43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09265"/>
            <a:r>
              <a:rPr lang="en-US" sz="1865" dirty="0">
                <a:solidFill>
                  <a:srgbClr val="FFFFFF"/>
                </a:solidFill>
              </a:rPr>
              <a:t>Apps with periodic bulk updates &amp; heavy random reads</a:t>
            </a:r>
          </a:p>
        </p:txBody>
      </p:sp>
      <p:sp>
        <p:nvSpPr>
          <p:cNvPr id="32" name="Rounded Rectangular Callout 31"/>
          <p:cNvSpPr/>
          <p:nvPr/>
        </p:nvSpPr>
        <p:spPr>
          <a:xfrm>
            <a:off x="7198401" y="4016808"/>
            <a:ext cx="4402751" cy="762240"/>
          </a:xfrm>
          <a:prstGeom prst="wedgeRoundRectCallout">
            <a:avLst>
              <a:gd name="adj1" fmla="val -160106"/>
              <a:gd name="adj2" fmla="val -5045"/>
              <a:gd name="adj3" fmla="val 16667"/>
            </a:avLst>
          </a:prstGeom>
          <a:solidFill>
            <a:schemeClr val="bg2">
              <a:lumMod val="50000"/>
              <a:alpha val="43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09265"/>
            <a:r>
              <a:rPr lang="en-US" sz="1865" dirty="0">
                <a:solidFill>
                  <a:srgbClr val="FFFFFF"/>
                </a:solidFill>
              </a:rPr>
              <a:t>Existing apps typically see 4-7x improvement</a:t>
            </a:r>
          </a:p>
        </p:txBody>
      </p:sp>
    </p:spTree>
    <p:extLst>
      <p:ext uri="{BB962C8B-B14F-4D97-AF65-F5344CB8AC3E}">
        <p14:creationId xmlns:p14="http://schemas.microsoft.com/office/powerpoint/2010/main" val="7806185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dMd3VgWo0qFaJjmm26NEQ"/>
</p:tagLst>
</file>

<file path=ppt/theme/theme1.xml><?xml version="1.0" encoding="utf-8"?>
<a:theme xmlns:a="http://schemas.openxmlformats.org/drawingml/2006/main" name="Metro Brand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STB_Theme1">
  <a:themeElements>
    <a:clrScheme name="Windows Server">
      <a:dk1>
        <a:srgbClr val="505050"/>
      </a:dk1>
      <a:lt1>
        <a:srgbClr val="EFEFEF"/>
      </a:lt1>
      <a:dk2>
        <a:srgbClr val="00188F"/>
      </a:dk2>
      <a:lt2>
        <a:srgbClr val="969696"/>
      </a:lt2>
      <a:accent1>
        <a:srgbClr val="00188F"/>
      </a:accent1>
      <a:accent2>
        <a:srgbClr val="7FBA00"/>
      </a:accent2>
      <a:accent3>
        <a:srgbClr val="FF8C00"/>
      </a:accent3>
      <a:accent4>
        <a:srgbClr val="00BCF2"/>
      </a:accent4>
      <a:accent5>
        <a:srgbClr val="E8112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14099" fontAlgn="base">
          <a:lnSpc>
            <a:spcPct val="90000"/>
          </a:lnSpc>
          <a:spcBef>
            <a:spcPct val="0"/>
          </a:spcBef>
          <a:spcAft>
            <a:spcPct val="0"/>
          </a:spcAft>
          <a:defRPr sz="2000" spc="-50" dirty="0" smtClean="0">
            <a:gradFill>
              <a:gsLst>
                <a:gs pos="1250">
                  <a:schemeClr val="bg1"/>
                </a:gs>
                <a:gs pos="10417">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ystem_Center_Marketing_Template_16x9.potx" id="{8F58127B-2DBD-4C1F-8F0E-1EA11AC3964C}" vid="{CBA365C4-D445-4E81-88F3-CDACCF81405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BF38BD6E774F418C8C86FF6F9D3F4A" ma:contentTypeVersion="1" ma:contentTypeDescription="Create a new document." ma:contentTypeScope="" ma:versionID="ee41cc404867ba173689ce32818cf436">
  <xsd:schema xmlns:xsd="http://www.w3.org/2001/XMLSchema" xmlns:xs="http://www.w3.org/2001/XMLSchema" xmlns:p="http://schemas.microsoft.com/office/2006/metadata/properties" xmlns:ns2="59cc04e9-1f55-4802-bd11-833e2500bfee" targetNamespace="http://schemas.microsoft.com/office/2006/metadata/properties" ma:root="true" ma:fieldsID="1517acfdb8e76ab6be69a68261b56d73" ns2:_="">
    <xsd:import namespace="59cc04e9-1f55-4802-bd11-833e2500bfee"/>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cc04e9-1f55-4802-bd11-833e2500bfe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C0623948-2F4D-4A84-A537-748C135723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cc04e9-1f55-4802-bd11-833e2500bf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59cc04e9-1f55-4802-bd11-833e2500bfee"/>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 Brand Template Light 16x9</Template>
  <TotalTime>1182</TotalTime>
  <Words>5018</Words>
  <Application>Microsoft Office PowerPoint</Application>
  <PresentationFormat>Widescreen</PresentationFormat>
  <Paragraphs>1223</Paragraphs>
  <Slides>42</Slides>
  <Notes>28</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42</vt:i4>
      </vt:variant>
    </vt:vector>
  </HeadingPairs>
  <TitlesOfParts>
    <vt:vector size="56" baseType="lpstr">
      <vt:lpstr>Angsana New</vt:lpstr>
      <vt:lpstr>Arial</vt:lpstr>
      <vt:lpstr>Calibri</vt:lpstr>
      <vt:lpstr>Lucida Sans</vt:lpstr>
      <vt:lpstr>Lucida Sans Unicode</vt:lpstr>
      <vt:lpstr>Segoe</vt:lpstr>
      <vt:lpstr>Segoe Semibold</vt:lpstr>
      <vt:lpstr>Segoe UI</vt:lpstr>
      <vt:lpstr>Segoe UI Light</vt:lpstr>
      <vt:lpstr>Times New Roman</vt:lpstr>
      <vt:lpstr>Wingdings</vt:lpstr>
      <vt:lpstr>Metro Brand Template Light 16x9</vt:lpstr>
      <vt:lpstr>Metro Template Colored Titles Segoe UI 16x9</vt:lpstr>
      <vt:lpstr>STB_Theme1</vt:lpstr>
      <vt:lpstr>PowerPoint Presentation</vt:lpstr>
      <vt:lpstr>SQL Server 2014 Investments</vt:lpstr>
      <vt:lpstr>In-memory Technologies</vt:lpstr>
      <vt:lpstr>PowerPoint Presentation</vt:lpstr>
      <vt:lpstr>Why In-Memory OLTP (Hekaton)</vt:lpstr>
      <vt:lpstr>PowerPoint Presentation</vt:lpstr>
      <vt:lpstr>In-Memory OLTP: architected to enable new real-time applications</vt:lpstr>
      <vt:lpstr>In-Memory OLTP: built into SQL Server 2014</vt:lpstr>
      <vt:lpstr>Early customer performance gains</vt:lpstr>
      <vt:lpstr>PowerPoint Presentation</vt:lpstr>
      <vt:lpstr>Memory-optimized Data Structures </vt:lpstr>
      <vt:lpstr>Memory-optimized Table: Row Format</vt:lpstr>
      <vt:lpstr>Lightweight hash index data structure and MVCC</vt:lpstr>
      <vt:lpstr>Range index</vt:lpstr>
      <vt:lpstr>Hekaton data needs to fit in memory</vt:lpstr>
      <vt:lpstr>Memory Management with Resource Governor</vt:lpstr>
      <vt:lpstr>Estimating Memory Consumption</vt:lpstr>
      <vt:lpstr>Durability : Data and Delta Files</vt:lpstr>
      <vt:lpstr>Populating Data/Delta files via sequential IO only </vt:lpstr>
      <vt:lpstr>Merge to Minimize Checkpoint File Size</vt:lpstr>
      <vt:lpstr>Merge Operation Internals</vt:lpstr>
      <vt:lpstr>Efficient Logging for Memory-Optimized Tables</vt:lpstr>
      <vt:lpstr>In-Memory OLTP Recovery – Speed of IO</vt:lpstr>
      <vt:lpstr>Suitable scenarios for V1 (in SQL Server 2014)</vt:lpstr>
      <vt:lpstr>PowerPoint Presentation</vt:lpstr>
      <vt:lpstr>In-Memory DW overview</vt:lpstr>
      <vt:lpstr>PowerPoint Presentation</vt:lpstr>
      <vt:lpstr>PowerPoint Presentation</vt:lpstr>
      <vt:lpstr>PowerPoint Presentation</vt:lpstr>
      <vt:lpstr>PowerPoint Presentation</vt:lpstr>
      <vt:lpstr>PowerPoint Presentation</vt:lpstr>
      <vt:lpstr>PowerPoint Presentation</vt:lpstr>
      <vt:lpstr>Updatable Columnstore Index in SQL Server 2014</vt:lpstr>
      <vt:lpstr>PowerPoint Presentation</vt:lpstr>
      <vt:lpstr>Appendix</vt:lpstr>
      <vt:lpstr>PowerPoint Presentation</vt:lpstr>
      <vt:lpstr>SSD Buffer Pool Extension: to fit WS in NvRAM</vt:lpstr>
      <vt:lpstr>SSD Buffer Pool Extension - summary</vt:lpstr>
      <vt:lpstr>How it works</vt:lpstr>
      <vt:lpstr>Customer Experiences</vt:lpstr>
      <vt:lpstr>Additional resources</vt:lpstr>
      <vt:lpstr>More Hekaton Information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Frederic Francois</dc:creator>
  <cp:keywords>&lt;Any Related Keywords&gt;</cp:keywords>
  <dc:description>Template: Saku Uchikawa, Microsoft Corporation
Formatting:
Event Date: 
Event Location: 
Audience Type: Internal</dc:description>
  <cp:lastModifiedBy>Kevin Liu (SQL)</cp:lastModifiedBy>
  <cp:revision>80</cp:revision>
  <dcterms:created xsi:type="dcterms:W3CDTF">2012-09-18T16:33:31Z</dcterms:created>
  <dcterms:modified xsi:type="dcterms:W3CDTF">2014-03-27T19:01:28Z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0x0101008EBF38BD6E774F418C8C86FF6F9D3F4A</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NewReviewCycle">
    <vt:lpwstr/>
  </property>
</Properties>
</file>