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552" r:id="rId2"/>
    <p:sldId id="1231" r:id="rId3"/>
    <p:sldId id="1101" r:id="rId4"/>
    <p:sldId id="1130" r:id="rId5"/>
    <p:sldId id="1131" r:id="rId6"/>
    <p:sldId id="1132" r:id="rId7"/>
    <p:sldId id="1133" r:id="rId8"/>
    <p:sldId id="1134" r:id="rId9"/>
    <p:sldId id="1135" r:id="rId10"/>
    <p:sldId id="1136" r:id="rId11"/>
    <p:sldId id="1137" r:id="rId12"/>
    <p:sldId id="1138" r:id="rId13"/>
    <p:sldId id="1139" r:id="rId14"/>
    <p:sldId id="1140" r:id="rId15"/>
    <p:sldId id="1141" r:id="rId16"/>
    <p:sldId id="1230" r:id="rId17"/>
    <p:sldId id="1142" r:id="rId18"/>
    <p:sldId id="1143" r:id="rId19"/>
    <p:sldId id="1144" r:id="rId20"/>
    <p:sldId id="1145" r:id="rId21"/>
    <p:sldId id="1146" r:id="rId22"/>
    <p:sldId id="1147" r:id="rId23"/>
    <p:sldId id="1148" r:id="rId24"/>
    <p:sldId id="1149" r:id="rId25"/>
    <p:sldId id="1150" r:id="rId26"/>
    <p:sldId id="1151" r:id="rId27"/>
    <p:sldId id="1152" r:id="rId28"/>
    <p:sldId id="1153" r:id="rId29"/>
    <p:sldId id="1154" r:id="rId30"/>
    <p:sldId id="1155" r:id="rId31"/>
    <p:sldId id="1156" r:id="rId32"/>
    <p:sldId id="1157" r:id="rId33"/>
    <p:sldId id="1158" r:id="rId34"/>
    <p:sldId id="1159" r:id="rId35"/>
    <p:sldId id="1160" r:id="rId36"/>
    <p:sldId id="1161" r:id="rId37"/>
    <p:sldId id="1162" r:id="rId38"/>
    <p:sldId id="1163" r:id="rId39"/>
    <p:sldId id="1164" r:id="rId40"/>
    <p:sldId id="1165" r:id="rId41"/>
    <p:sldId id="1166" r:id="rId42"/>
    <p:sldId id="1167" r:id="rId43"/>
    <p:sldId id="1168" r:id="rId44"/>
    <p:sldId id="1169" r:id="rId45"/>
    <p:sldId id="1170" r:id="rId46"/>
    <p:sldId id="1171" r:id="rId47"/>
    <p:sldId id="117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CB322E4-0DD8-5946-9910-2E12A124483F}" type="datetime1">
              <a:rPr lang="en-US"/>
              <a:pPr>
                <a:defRPr/>
              </a:pPr>
              <a:t>2/22/14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6F92E9C-158E-7F4D-876B-E4078E04A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E8C672-3A66-6D46-9B73-B9819B23814C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48906B-ED34-2346-8E39-51EDA09AB9EC}" type="slidenum">
              <a:rPr 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48906B-ED34-2346-8E39-51EDA09AB9EC}" type="slidenum">
              <a:rPr 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B1DC5A-35DA-6E4F-8018-4680FF9570EB}" type="slidenum">
              <a:rPr lang="en-US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B849054-AA08-5A4E-8F37-73304DDA5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131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339E3-7435-1440-BF0B-E8D1C7826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678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1E50B-33DD-154E-A18A-840BC7839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7733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50D3-8CB6-6D40-9A38-018B456E4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701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28029-D099-2449-A7B0-792634FE6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729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F0CF-E0FE-154C-818C-2191F5E29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350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B99C8-A57D-114C-98F0-F52886CF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203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A3926-8DD9-1A4C-97F0-2AE7BD85E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396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1A39-9370-2E44-8574-F14856A41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184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F4F4-764D-2D49-982E-8207049C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532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DCFDD-BA1B-5141-A3C3-584C0C7DB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770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1EDF5-9CC0-874F-98D7-3015D5644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113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7CB6656-BA53-5B4D-9254-C8DCF8F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8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94615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Garamond" charset="0"/>
              </a:rPr>
              <a:t>18-447 </a:t>
            </a:r>
            <a:br>
              <a:rPr lang="en-US" sz="4000" dirty="0">
                <a:latin typeface="Garamond" charset="0"/>
              </a:rPr>
            </a:br>
            <a:r>
              <a:rPr lang="en-US" sz="4000" dirty="0">
                <a:latin typeface="Garamond" charset="0"/>
              </a:rPr>
              <a:t>Computer Architecture</a:t>
            </a:r>
            <a:br>
              <a:rPr lang="en-US" sz="4000" dirty="0">
                <a:latin typeface="Garamond" charset="0"/>
              </a:rPr>
            </a:br>
            <a:r>
              <a:rPr lang="en-US" sz="3800" dirty="0">
                <a:latin typeface="Garamond" charset="0"/>
              </a:rPr>
              <a:t>Lecture </a:t>
            </a:r>
            <a:r>
              <a:rPr lang="en-US" sz="3800" dirty="0" smtClean="0">
                <a:latin typeface="Garamond" charset="0"/>
              </a:rPr>
              <a:t>16: SIMD Processing </a:t>
            </a:r>
            <a:br>
              <a:rPr lang="en-US" sz="3800" dirty="0" smtClean="0">
                <a:latin typeface="Garamond" charset="0"/>
              </a:rPr>
            </a:br>
            <a:r>
              <a:rPr lang="en-US" sz="3800" dirty="0" smtClean="0">
                <a:latin typeface="Garamond" charset="0"/>
              </a:rPr>
              <a:t>(Vector and Array Processors)</a:t>
            </a:r>
            <a:endParaRPr lang="en-US" sz="3800" dirty="0">
              <a:latin typeface="Garamond" charset="0"/>
            </a:endParaRPr>
          </a:p>
        </p:txBody>
      </p:sp>
      <p:sp>
        <p:nvSpPr>
          <p:cNvPr id="819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</a:rPr>
              <a:t>Prof. Onur Mutlu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Carnegie Mellon University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Spring 2014, 2/</a:t>
            </a:r>
            <a:r>
              <a:rPr lang="en-US" dirty="0" smtClean="0">
                <a:latin typeface="Tahoma" charset="0"/>
              </a:rPr>
              <a:t>24/</a:t>
            </a:r>
            <a:r>
              <a:rPr lang="en-US" dirty="0">
                <a:latin typeface="Tahoma" charset="0"/>
              </a:rPr>
              <a:t>2014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SIMD Array Processing vs. VLIW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Array processor</a:t>
            </a: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14422-FF48-7543-880B-DAC119CE8CE6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136196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533525"/>
            <a:ext cx="7612062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vector is a one-dimensional array of numbers</a:t>
            </a:r>
          </a:p>
          <a:p>
            <a:r>
              <a:rPr lang="en-US">
                <a:latin typeface="Tahoma" charset="0"/>
              </a:rPr>
              <a:t>Many scientific/commercial programs use vectors</a:t>
            </a:r>
          </a:p>
          <a:p>
            <a:pPr lvl="2">
              <a:buFont typeface="ZapfDingbat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for (i = 0; i&lt;=49; i++)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C[i] = (A[i] + B[i]) / 2</a:t>
            </a:r>
          </a:p>
          <a:p>
            <a:pPr lvl="2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A vector processor is one whose instructions operate on vectors rather than scalar (single data) values</a:t>
            </a:r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Basic requirements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Need to load/store vectors </a:t>
            </a:r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 </a:t>
            </a: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vector registers (contain vectors)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Need to operate on vectors of different lengths  </a:t>
            </a: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vector length register (VLEN)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Elements of a vector might be stored apart from each other in memory  </a:t>
            </a: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vector stride register (VSTR)</a:t>
            </a:r>
          </a:p>
          <a:p>
            <a:pPr lvl="2"/>
            <a:r>
              <a:rPr lang="en-US" sz="18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Stride: distance between two elements of a vector</a:t>
            </a:r>
          </a:p>
          <a:p>
            <a:pPr lvl="2"/>
            <a:endParaRPr lang="en-US">
              <a:latin typeface="Tahoma" charset="0"/>
              <a:ea typeface="ＭＳ Ｐゴシック" charset="0"/>
              <a:sym typeface="Wingdings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43C5CB-E6E1-D742-953C-A514EC2BF3D8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vector instruction performs an operation on each element in consecutive cycles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Vector functional units are pipelined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pipeline stage operates on a different data element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Vector instructions allow deeper pipelines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 intra-vector dependencies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no hardware interlocking within a vector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No control flow within a vector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Known stride allows prefetching of vectors into cache/memory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53E89C-D39F-2347-805B-47A1B9D8C273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12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 Advantages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</a:rPr>
              <a:t>+ No dependencies within a vector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Pipelining, parallelization work well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Can have very deep pipelines, no dependencies! </a:t>
            </a:r>
          </a:p>
          <a:p>
            <a:endParaRPr lang="en-US" sz="22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Each instruction generates a lot of work 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Reduces instruction fetch bandwidth</a:t>
            </a:r>
          </a:p>
          <a:p>
            <a:endParaRPr lang="en-US" sz="22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Highly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regular memory access pattern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Interleaving multiple banks for higher memory bandwidth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Prefetching</a:t>
            </a:r>
          </a:p>
          <a:p>
            <a:endParaRPr lang="en-US" sz="22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No need to explicitly code loops 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Fewer branches in the instruction sequence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B3CE57-3119-1043-ADA0-8EB4F12DB8FF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13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 Disadvantages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9038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--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Works (only) if parallelism is regular (data/SIMD parallelism)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	++ Vector operations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    -- Very inefficient if parallelism is irregular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	    -- How about searching for a key in a linked list?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A7E48C-6CF9-6444-84F6-8EAEEDE20641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14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2940050"/>
            <a:ext cx="8928101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64881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charset="0"/>
              </a:rPr>
              <a:t>Fisher, </a:t>
            </a:r>
            <a:r>
              <a:rPr lang="ja-JP" altLang="en-US" dirty="0">
                <a:solidFill>
                  <a:srgbClr val="000000"/>
                </a:solidFill>
                <a:latin typeface="Tahoma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Tahoma" charset="0"/>
              </a:rPr>
              <a:t>Very Long Instruction Word architectures and the ELI-512</a:t>
            </a:r>
            <a:r>
              <a:rPr lang="en-US" altLang="ja-JP" dirty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ja-JP" altLang="en-US" dirty="0">
                <a:solidFill>
                  <a:srgbClr val="000000"/>
                </a:solidFill>
                <a:latin typeface="Tahoma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Tahoma" charset="0"/>
              </a:rPr>
              <a:t> ISCA 1983.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 Limitations</a:t>
            </a:r>
          </a:p>
        </p:txBody>
      </p:sp>
      <p:sp>
        <p:nvSpPr>
          <p:cNvPr id="14131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09038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--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Memory (bandwidth) can easily become a bottleneck, especially if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</a:rPr>
              <a:t>	</a:t>
            </a:r>
            <a:r>
              <a:rPr lang="en-US">
                <a:latin typeface="Tahoma" charset="0"/>
              </a:rPr>
              <a:t>1. compute/memory operation balance is not maintained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	2. data is not mapped appropriately to memory banks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0FC2AE-F090-9C4B-A8CE-77E037FF49FC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15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7526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400" dirty="0" smtClean="0">
                <a:latin typeface="Garamond" charset="0"/>
              </a:rPr>
              <a:t>Vector Processing in More Depth</a:t>
            </a:r>
            <a:r>
              <a:rPr lang="en-US" sz="4400" dirty="0">
                <a:latin typeface="Garamond" charset="0"/>
              </a:rPr>
              <a:t/>
            </a:r>
            <a:br>
              <a:rPr lang="en-US" sz="4400" dirty="0">
                <a:latin typeface="Garamond" charset="0"/>
              </a:rPr>
            </a:br>
            <a:endParaRPr lang="en-US" sz="4400" dirty="0">
              <a:latin typeface="Garamond" charset="0"/>
            </a:endParaRPr>
          </a:p>
        </p:txBody>
      </p:sp>
      <p:sp>
        <p:nvSpPr>
          <p:cNvPr id="1290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13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Registers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Each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vector data register </a:t>
            </a:r>
            <a:r>
              <a:rPr lang="en-US" dirty="0">
                <a:latin typeface="Tahoma" charset="0"/>
              </a:rPr>
              <a:t>holds N M-bit values</a:t>
            </a: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Vector control registers</a:t>
            </a:r>
            <a:r>
              <a:rPr lang="en-US" dirty="0">
                <a:latin typeface="Tahoma" charset="0"/>
              </a:rPr>
              <a:t>: VLEN, VSTR, </a:t>
            </a:r>
            <a:r>
              <a:rPr lang="en-US" dirty="0" smtClean="0">
                <a:latin typeface="Tahoma" charset="0"/>
              </a:rPr>
              <a:t>VMASK</a:t>
            </a:r>
          </a:p>
          <a:p>
            <a:r>
              <a:rPr lang="en-US" dirty="0" smtClean="0">
                <a:latin typeface="Tahoma" charset="0"/>
              </a:rPr>
              <a:t>Maximum VLEN can be N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Maximum number of elements stored in a vector register</a:t>
            </a:r>
            <a:endParaRPr lang="en-US" dirty="0">
              <a:latin typeface="Tahoma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Tahoma" charset="0"/>
              </a:rPr>
              <a:t>Vector Mask Register </a:t>
            </a:r>
            <a:r>
              <a:rPr lang="en-GB" dirty="0">
                <a:latin typeface="Tahoma" charset="0"/>
              </a:rPr>
              <a:t>(VMASK)</a:t>
            </a:r>
          </a:p>
          <a:p>
            <a:pPr lvl="1"/>
            <a:r>
              <a:rPr lang="en-GB" sz="2400" dirty="0">
                <a:latin typeface="Tahoma" charset="0"/>
                <a:ea typeface="ＭＳ Ｐゴシック" charset="0"/>
              </a:rPr>
              <a:t>Indicates which elements of vector to operate on</a:t>
            </a:r>
          </a:p>
          <a:p>
            <a:pPr lvl="1"/>
            <a:r>
              <a:rPr lang="en-GB" sz="2400" dirty="0">
                <a:latin typeface="Tahoma" charset="0"/>
                <a:ea typeface="ＭＳ Ｐゴシック" charset="0"/>
              </a:rPr>
              <a:t>Set by vector test instructions</a:t>
            </a:r>
          </a:p>
          <a:p>
            <a:pPr lvl="2"/>
            <a:r>
              <a:rPr lang="en-GB" dirty="0">
                <a:latin typeface="Tahoma" charset="0"/>
                <a:ea typeface="ＭＳ Ｐゴシック" charset="0"/>
              </a:rPr>
              <a:t>e.g., VMASK[</a:t>
            </a:r>
            <a:r>
              <a:rPr lang="en-GB" dirty="0" err="1">
                <a:latin typeface="Tahoma" charset="0"/>
                <a:ea typeface="ＭＳ Ｐゴシック" charset="0"/>
              </a:rPr>
              <a:t>i</a:t>
            </a:r>
            <a:r>
              <a:rPr lang="en-GB" dirty="0">
                <a:latin typeface="Tahoma" charset="0"/>
                <a:ea typeface="ＭＳ Ｐゴシック" charset="0"/>
              </a:rPr>
              <a:t>] = (</a:t>
            </a:r>
            <a:r>
              <a:rPr lang="en-GB" dirty="0" err="1">
                <a:latin typeface="Tahoma" charset="0"/>
                <a:ea typeface="ＭＳ Ｐゴシック" charset="0"/>
              </a:rPr>
              <a:t>V</a:t>
            </a:r>
            <a:r>
              <a:rPr lang="en-GB" baseline="-33000" dirty="0" err="1">
                <a:latin typeface="Tahoma" charset="0"/>
                <a:ea typeface="ＭＳ Ｐゴシック" charset="0"/>
              </a:rPr>
              <a:t>k</a:t>
            </a:r>
            <a:r>
              <a:rPr lang="en-GB" dirty="0">
                <a:latin typeface="Tahoma" charset="0"/>
                <a:ea typeface="ＭＳ Ｐゴシック" charset="0"/>
              </a:rPr>
              <a:t>[</a:t>
            </a:r>
            <a:r>
              <a:rPr lang="en-GB" dirty="0" err="1">
                <a:latin typeface="Tahoma" charset="0"/>
                <a:ea typeface="ＭＳ Ｐゴシック" charset="0"/>
              </a:rPr>
              <a:t>i</a:t>
            </a:r>
            <a:r>
              <a:rPr lang="en-GB" dirty="0">
                <a:latin typeface="Tahoma" charset="0"/>
                <a:ea typeface="ＭＳ Ｐゴシック" charset="0"/>
              </a:rPr>
              <a:t>] == 0</a:t>
            </a:r>
            <a:r>
              <a:rPr lang="en-GB" dirty="0" smtClean="0">
                <a:latin typeface="Tahoma" charset="0"/>
                <a:ea typeface="ＭＳ Ｐゴシック" charset="0"/>
              </a:rPr>
              <a:t>)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4237F9-7BF1-2E44-99BC-3348E8542F3D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17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42340" name="Rectangle 153"/>
          <p:cNvSpPr>
            <a:spLocks noChangeArrowheads="1"/>
          </p:cNvSpPr>
          <p:nvPr/>
        </p:nvSpPr>
        <p:spPr bwMode="auto">
          <a:xfrm>
            <a:off x="2184400" y="4713288"/>
            <a:ext cx="1011238" cy="1604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341" name="Rectangle 154"/>
          <p:cNvSpPr>
            <a:spLocks noChangeArrowheads="1"/>
          </p:cNvSpPr>
          <p:nvPr/>
        </p:nvSpPr>
        <p:spPr bwMode="auto">
          <a:xfrm>
            <a:off x="4252913" y="4713288"/>
            <a:ext cx="1011237" cy="1604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2342" name="Rectangle 155"/>
          <p:cNvSpPr>
            <a:spLocks noChangeArrowheads="1"/>
          </p:cNvSpPr>
          <p:nvPr/>
        </p:nvSpPr>
        <p:spPr bwMode="auto">
          <a:xfrm>
            <a:off x="6657975" y="4713288"/>
            <a:ext cx="1012825" cy="1604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42343" name="Straight Connector 157"/>
          <p:cNvCxnSpPr>
            <a:cxnSpLocks noChangeShapeType="1"/>
          </p:cNvCxnSpPr>
          <p:nvPr/>
        </p:nvCxnSpPr>
        <p:spPr bwMode="auto">
          <a:xfrm>
            <a:off x="2184400" y="4910138"/>
            <a:ext cx="1011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4" name="Straight Connector 158"/>
          <p:cNvCxnSpPr>
            <a:cxnSpLocks noChangeShapeType="1"/>
          </p:cNvCxnSpPr>
          <p:nvPr/>
        </p:nvCxnSpPr>
        <p:spPr bwMode="auto">
          <a:xfrm>
            <a:off x="2184400" y="5116513"/>
            <a:ext cx="1011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5" name="Straight Connector 159"/>
          <p:cNvCxnSpPr>
            <a:cxnSpLocks noChangeShapeType="1"/>
          </p:cNvCxnSpPr>
          <p:nvPr/>
        </p:nvCxnSpPr>
        <p:spPr bwMode="auto">
          <a:xfrm>
            <a:off x="2184400" y="6162675"/>
            <a:ext cx="10112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6" name="Straight Connector 160"/>
          <p:cNvCxnSpPr>
            <a:cxnSpLocks noChangeShapeType="1"/>
          </p:cNvCxnSpPr>
          <p:nvPr/>
        </p:nvCxnSpPr>
        <p:spPr bwMode="auto">
          <a:xfrm>
            <a:off x="4252913" y="4908550"/>
            <a:ext cx="10112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7" name="Straight Connector 161"/>
          <p:cNvCxnSpPr>
            <a:cxnSpLocks noChangeShapeType="1"/>
          </p:cNvCxnSpPr>
          <p:nvPr/>
        </p:nvCxnSpPr>
        <p:spPr bwMode="auto">
          <a:xfrm>
            <a:off x="4252913" y="5114925"/>
            <a:ext cx="10112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8" name="Straight Connector 162"/>
          <p:cNvCxnSpPr>
            <a:cxnSpLocks noChangeShapeType="1"/>
          </p:cNvCxnSpPr>
          <p:nvPr/>
        </p:nvCxnSpPr>
        <p:spPr bwMode="auto">
          <a:xfrm>
            <a:off x="4252913" y="6161088"/>
            <a:ext cx="10112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9" name="Straight Connector 163"/>
          <p:cNvCxnSpPr>
            <a:cxnSpLocks noChangeShapeType="1"/>
          </p:cNvCxnSpPr>
          <p:nvPr/>
        </p:nvCxnSpPr>
        <p:spPr bwMode="auto">
          <a:xfrm>
            <a:off x="6657975" y="4906963"/>
            <a:ext cx="1012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50" name="Straight Connector 164"/>
          <p:cNvCxnSpPr>
            <a:cxnSpLocks noChangeShapeType="1"/>
          </p:cNvCxnSpPr>
          <p:nvPr/>
        </p:nvCxnSpPr>
        <p:spPr bwMode="auto">
          <a:xfrm>
            <a:off x="6657975" y="5113338"/>
            <a:ext cx="1012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51" name="Straight Connector 165"/>
          <p:cNvCxnSpPr>
            <a:cxnSpLocks noChangeShapeType="1"/>
          </p:cNvCxnSpPr>
          <p:nvPr/>
        </p:nvCxnSpPr>
        <p:spPr bwMode="auto">
          <a:xfrm>
            <a:off x="6657975" y="6159500"/>
            <a:ext cx="10128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352" name="TextBox 166"/>
          <p:cNvSpPr txBox="1">
            <a:spLocks noChangeArrowheads="1"/>
          </p:cNvSpPr>
          <p:nvPr/>
        </p:nvSpPr>
        <p:spPr bwMode="auto">
          <a:xfrm>
            <a:off x="1655763" y="4654550"/>
            <a:ext cx="528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V0,0</a:t>
            </a:r>
          </a:p>
        </p:txBody>
      </p:sp>
      <p:sp>
        <p:nvSpPr>
          <p:cNvPr id="142353" name="TextBox 167"/>
          <p:cNvSpPr txBox="1">
            <a:spLocks noChangeArrowheads="1"/>
          </p:cNvSpPr>
          <p:nvPr/>
        </p:nvSpPr>
        <p:spPr bwMode="auto">
          <a:xfrm>
            <a:off x="1655763" y="4841875"/>
            <a:ext cx="528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V0,1</a:t>
            </a:r>
          </a:p>
        </p:txBody>
      </p:sp>
      <p:sp>
        <p:nvSpPr>
          <p:cNvPr id="142354" name="TextBox 168"/>
          <p:cNvSpPr txBox="1">
            <a:spLocks noChangeArrowheads="1"/>
          </p:cNvSpPr>
          <p:nvPr/>
        </p:nvSpPr>
        <p:spPr bwMode="auto">
          <a:xfrm>
            <a:off x="1516063" y="6080125"/>
            <a:ext cx="7032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V0,N-1</a:t>
            </a:r>
          </a:p>
        </p:txBody>
      </p:sp>
      <p:sp>
        <p:nvSpPr>
          <p:cNvPr id="142355" name="TextBox 169"/>
          <p:cNvSpPr txBox="1">
            <a:spLocks noChangeArrowheads="1"/>
          </p:cNvSpPr>
          <p:nvPr/>
        </p:nvSpPr>
        <p:spPr bwMode="auto">
          <a:xfrm>
            <a:off x="3689350" y="4670425"/>
            <a:ext cx="527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V1,0</a:t>
            </a:r>
          </a:p>
        </p:txBody>
      </p:sp>
      <p:sp>
        <p:nvSpPr>
          <p:cNvPr id="142356" name="TextBox 170"/>
          <p:cNvSpPr txBox="1">
            <a:spLocks noChangeArrowheads="1"/>
          </p:cNvSpPr>
          <p:nvPr/>
        </p:nvSpPr>
        <p:spPr bwMode="auto">
          <a:xfrm>
            <a:off x="3689350" y="4857750"/>
            <a:ext cx="527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V1,1</a:t>
            </a:r>
          </a:p>
        </p:txBody>
      </p:sp>
      <p:sp>
        <p:nvSpPr>
          <p:cNvPr id="142357" name="TextBox 171"/>
          <p:cNvSpPr txBox="1">
            <a:spLocks noChangeArrowheads="1"/>
          </p:cNvSpPr>
          <p:nvPr/>
        </p:nvSpPr>
        <p:spPr bwMode="auto">
          <a:xfrm>
            <a:off x="3548063" y="6096000"/>
            <a:ext cx="704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V1,N-1</a:t>
            </a:r>
          </a:p>
        </p:txBody>
      </p:sp>
      <p:sp>
        <p:nvSpPr>
          <p:cNvPr id="142358" name="TextBox 172"/>
          <p:cNvSpPr txBox="1">
            <a:spLocks noChangeArrowheads="1"/>
          </p:cNvSpPr>
          <p:nvPr/>
        </p:nvSpPr>
        <p:spPr bwMode="auto">
          <a:xfrm>
            <a:off x="2228850" y="4483100"/>
            <a:ext cx="946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M-bit wide</a:t>
            </a:r>
          </a:p>
        </p:txBody>
      </p:sp>
      <p:sp>
        <p:nvSpPr>
          <p:cNvPr id="142359" name="TextBox 173"/>
          <p:cNvSpPr txBox="1">
            <a:spLocks noChangeArrowheads="1"/>
          </p:cNvSpPr>
          <p:nvPr/>
        </p:nvSpPr>
        <p:spPr bwMode="auto">
          <a:xfrm>
            <a:off x="4305300" y="4483100"/>
            <a:ext cx="946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</a:rPr>
              <a:t>M-bit wide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Functional Units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47244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Use deep pipeline (=&gt; fast clock) to execute element operations</a:t>
            </a:r>
          </a:p>
          <a:p>
            <a:r>
              <a:rPr lang="en-US">
                <a:latin typeface="Tahoma" charset="0"/>
              </a:rPr>
              <a:t>Simplifies control of deep pipeline because elements in vector are independent  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4B23BB-6A8F-E54D-A0D1-278B9FBDFAC2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43364" name="Freeform 4"/>
          <p:cNvSpPr>
            <a:spLocks/>
          </p:cNvSpPr>
          <p:nvPr/>
        </p:nvSpPr>
        <p:spPr bwMode="auto">
          <a:xfrm>
            <a:off x="6477000" y="2971800"/>
            <a:ext cx="914400" cy="22860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43365" name="Group 5"/>
          <p:cNvGrpSpPr>
            <a:grpSpLocks/>
          </p:cNvGrpSpPr>
          <p:nvPr/>
        </p:nvGrpSpPr>
        <p:grpSpPr bwMode="auto">
          <a:xfrm>
            <a:off x="6477000" y="3886200"/>
            <a:ext cx="993775" cy="76200"/>
            <a:chOff x="1536" y="2256"/>
            <a:chExt cx="626" cy="48"/>
          </a:xfrm>
        </p:grpSpPr>
        <p:sp>
          <p:nvSpPr>
            <p:cNvPr id="143397" name="Rectangle 6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98" name="Freeform 7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399" name="Line 8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3366" name="Group 9"/>
          <p:cNvGrpSpPr>
            <a:grpSpLocks/>
          </p:cNvGrpSpPr>
          <p:nvPr/>
        </p:nvGrpSpPr>
        <p:grpSpPr bwMode="auto">
          <a:xfrm>
            <a:off x="6477000" y="3124200"/>
            <a:ext cx="993775" cy="76200"/>
            <a:chOff x="1536" y="2256"/>
            <a:chExt cx="626" cy="48"/>
          </a:xfrm>
        </p:grpSpPr>
        <p:sp>
          <p:nvSpPr>
            <p:cNvPr id="143394" name="Rectangle 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95" name="Freeform 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396" name="Line 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3367" name="Group 13"/>
          <p:cNvGrpSpPr>
            <a:grpSpLocks/>
          </p:cNvGrpSpPr>
          <p:nvPr/>
        </p:nvGrpSpPr>
        <p:grpSpPr bwMode="auto">
          <a:xfrm>
            <a:off x="6477000" y="3505200"/>
            <a:ext cx="993775" cy="76200"/>
            <a:chOff x="1536" y="2256"/>
            <a:chExt cx="626" cy="48"/>
          </a:xfrm>
        </p:grpSpPr>
        <p:sp>
          <p:nvSpPr>
            <p:cNvPr id="143391" name="Rectangle 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92" name="Freeform 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393" name="Line 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368" name="Line 17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9" name="Line 18"/>
          <p:cNvSpPr>
            <a:spLocks noChangeShapeType="1"/>
          </p:cNvSpPr>
          <p:nvPr/>
        </p:nvSpPr>
        <p:spPr bwMode="auto">
          <a:xfrm>
            <a:off x="6629400" y="26670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0" name="Freeform 19"/>
          <p:cNvSpPr>
            <a:spLocks/>
          </p:cNvSpPr>
          <p:nvPr/>
        </p:nvSpPr>
        <p:spPr bwMode="auto">
          <a:xfrm>
            <a:off x="6934200" y="2667000"/>
            <a:ext cx="762000" cy="2743200"/>
          </a:xfrm>
          <a:custGeom>
            <a:avLst/>
            <a:gdLst>
              <a:gd name="T0" fmla="*/ 0 w 482"/>
              <a:gd name="T1" fmla="*/ 2147483647 h 1584"/>
              <a:gd name="T2" fmla="*/ 2147483647 w 482"/>
              <a:gd name="T3" fmla="*/ 2147483647 h 1584"/>
              <a:gd name="T4" fmla="*/ 2147483647 w 482"/>
              <a:gd name="T5" fmla="*/ 2147483647 h 1584"/>
              <a:gd name="T6" fmla="*/ 2147483647 w 48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  <a:gd name="T12" fmla="*/ 0 w 482"/>
              <a:gd name="T13" fmla="*/ 0 h 1584"/>
              <a:gd name="T14" fmla="*/ 482 w 482"/>
              <a:gd name="T15" fmla="*/ 1584 h 1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" h="1584">
                <a:moveTo>
                  <a:pt x="0" y="1490"/>
                </a:moveTo>
                <a:lnTo>
                  <a:pt x="2" y="1584"/>
                </a:lnTo>
                <a:lnTo>
                  <a:pt x="482" y="1584"/>
                </a:lnTo>
                <a:lnTo>
                  <a:pt x="48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71" name="Rectangle 20"/>
          <p:cNvSpPr>
            <a:spLocks noChangeArrowheads="1"/>
          </p:cNvSpPr>
          <p:nvPr/>
        </p:nvSpPr>
        <p:spPr bwMode="auto">
          <a:xfrm>
            <a:off x="64008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V1</a:t>
            </a:r>
          </a:p>
        </p:txBody>
      </p:sp>
      <p:sp>
        <p:nvSpPr>
          <p:cNvPr id="143372" name="Rectangle 21"/>
          <p:cNvSpPr>
            <a:spLocks noChangeArrowheads="1"/>
          </p:cNvSpPr>
          <p:nvPr/>
        </p:nvSpPr>
        <p:spPr bwMode="auto">
          <a:xfrm>
            <a:off x="69342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V2</a:t>
            </a:r>
          </a:p>
        </p:txBody>
      </p:sp>
      <p:sp>
        <p:nvSpPr>
          <p:cNvPr id="143373" name="Rectangle 22"/>
          <p:cNvSpPr>
            <a:spLocks noChangeArrowheads="1"/>
          </p:cNvSpPr>
          <p:nvPr/>
        </p:nvSpPr>
        <p:spPr bwMode="auto">
          <a:xfrm>
            <a:off x="7467600" y="1371600"/>
            <a:ext cx="457200" cy="1304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V3</a:t>
            </a:r>
          </a:p>
        </p:txBody>
      </p:sp>
      <p:sp>
        <p:nvSpPr>
          <p:cNvPr id="143374" name="Text Box 23"/>
          <p:cNvSpPr txBox="1">
            <a:spLocks noChangeArrowheads="1"/>
          </p:cNvSpPr>
          <p:nvPr/>
        </p:nvSpPr>
        <p:spPr bwMode="auto">
          <a:xfrm>
            <a:off x="5943600" y="5638800"/>
            <a:ext cx="198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V3 &lt;- v1 * v2</a:t>
            </a:r>
          </a:p>
        </p:txBody>
      </p:sp>
      <p:grpSp>
        <p:nvGrpSpPr>
          <p:cNvPr id="143375" name="Group 24"/>
          <p:cNvGrpSpPr>
            <a:grpSpLocks/>
          </p:cNvGrpSpPr>
          <p:nvPr/>
        </p:nvGrpSpPr>
        <p:grpSpPr bwMode="auto">
          <a:xfrm>
            <a:off x="6477000" y="5029200"/>
            <a:ext cx="993775" cy="76200"/>
            <a:chOff x="1536" y="2256"/>
            <a:chExt cx="626" cy="48"/>
          </a:xfrm>
        </p:grpSpPr>
        <p:sp>
          <p:nvSpPr>
            <p:cNvPr id="143388" name="Rectangle 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89" name="Freeform 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390" name="Line 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3376" name="Group 28"/>
          <p:cNvGrpSpPr>
            <a:grpSpLocks/>
          </p:cNvGrpSpPr>
          <p:nvPr/>
        </p:nvGrpSpPr>
        <p:grpSpPr bwMode="auto">
          <a:xfrm>
            <a:off x="6477000" y="4267200"/>
            <a:ext cx="993775" cy="76200"/>
            <a:chOff x="1536" y="2256"/>
            <a:chExt cx="626" cy="48"/>
          </a:xfrm>
        </p:grpSpPr>
        <p:sp>
          <p:nvSpPr>
            <p:cNvPr id="143385" name="Rectangle 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86" name="Freeform 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387" name="Line 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3377" name="Group 32"/>
          <p:cNvGrpSpPr>
            <a:grpSpLocks/>
          </p:cNvGrpSpPr>
          <p:nvPr/>
        </p:nvGrpSpPr>
        <p:grpSpPr bwMode="auto">
          <a:xfrm>
            <a:off x="6477000" y="4648200"/>
            <a:ext cx="993775" cy="76200"/>
            <a:chOff x="1536" y="2256"/>
            <a:chExt cx="626" cy="48"/>
          </a:xfrm>
        </p:grpSpPr>
        <p:sp>
          <p:nvSpPr>
            <p:cNvPr id="143382" name="Rectangle 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383" name="Freeform 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384" name="Line 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378" name="Text Box 36"/>
          <p:cNvSpPr txBox="1">
            <a:spLocks noChangeArrowheads="1"/>
          </p:cNvSpPr>
          <p:nvPr/>
        </p:nvSpPr>
        <p:spPr bwMode="auto">
          <a:xfrm>
            <a:off x="3733800" y="39624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ko-KR" altLang="en-US" sz="1800">
              <a:solidFill>
                <a:srgbClr val="000000"/>
              </a:solidFill>
              <a:latin typeface="Verdana" charset="0"/>
              <a:ea typeface="굴림" charset="0"/>
              <a:cs typeface="굴림" charset="0"/>
            </a:endParaRPr>
          </a:p>
        </p:txBody>
      </p:sp>
      <p:sp>
        <p:nvSpPr>
          <p:cNvPr id="143379" name="Text Box 37"/>
          <p:cNvSpPr txBox="1">
            <a:spLocks noChangeArrowheads="1"/>
          </p:cNvSpPr>
          <p:nvPr/>
        </p:nvSpPr>
        <p:spPr bwMode="auto">
          <a:xfrm>
            <a:off x="2660650" y="4491038"/>
            <a:ext cx="3217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Six stage multiply pipeline</a:t>
            </a:r>
          </a:p>
        </p:txBody>
      </p:sp>
      <p:sp>
        <p:nvSpPr>
          <p:cNvPr id="143380" name="Line 38"/>
          <p:cNvSpPr>
            <a:spLocks noChangeShapeType="1"/>
          </p:cNvSpPr>
          <p:nvPr/>
        </p:nvSpPr>
        <p:spPr bwMode="auto">
          <a:xfrm flipV="1">
            <a:off x="5715000" y="4343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81" name="TextBox 39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Machine Organization (CRAY-1)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>
          <a:xfrm>
            <a:off x="5024438" y="996950"/>
            <a:ext cx="3814762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CRAY-1</a:t>
            </a:r>
          </a:p>
          <a:p>
            <a:r>
              <a:rPr lang="en-US">
                <a:latin typeface="Tahoma" charset="0"/>
              </a:rPr>
              <a:t>Russell,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</a:rPr>
              <a:t>The CRAY-1 computer system</a:t>
            </a:r>
            <a:r>
              <a:rPr lang="en-US" altLang="ja-JP">
                <a:latin typeface="Tahoma" charset="0"/>
              </a:rPr>
              <a:t>,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CACM 1978.</a:t>
            </a:r>
          </a:p>
          <a:p>
            <a:endParaRPr lang="en-US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Scalar and vector modes</a:t>
            </a:r>
          </a:p>
          <a:p>
            <a:r>
              <a:rPr lang="en-US" sz="2200">
                <a:latin typeface="Tahoma" charset="0"/>
              </a:rPr>
              <a:t>8 64-element vector registers</a:t>
            </a:r>
          </a:p>
          <a:p>
            <a:r>
              <a:rPr lang="en-US" sz="2200">
                <a:latin typeface="Tahoma" charset="0"/>
              </a:rPr>
              <a:t>64 bits per element</a:t>
            </a:r>
          </a:p>
          <a:p>
            <a:r>
              <a:rPr lang="en-US" sz="2200">
                <a:latin typeface="Tahoma" charset="0"/>
              </a:rPr>
              <a:t>16 memory banks</a:t>
            </a:r>
          </a:p>
          <a:p>
            <a:r>
              <a:rPr lang="en-US" sz="2200">
                <a:latin typeface="Tahoma" charset="0"/>
              </a:rPr>
              <a:t>8 64-bit scalar registers</a:t>
            </a:r>
          </a:p>
          <a:p>
            <a:r>
              <a:rPr lang="en-US" sz="2200">
                <a:latin typeface="Tahoma" charset="0"/>
              </a:rPr>
              <a:t>8 24-bit address registers</a:t>
            </a:r>
          </a:p>
        </p:txBody>
      </p:sp>
      <p:sp>
        <p:nvSpPr>
          <p:cNvPr id="144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F5622F-1D10-1648-B677-3226A63486B8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144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1863"/>
            <a:ext cx="46815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193723"/>
          </a:xfrm>
        </p:spPr>
        <p:txBody>
          <a:bodyPr/>
          <a:lstStyle/>
          <a:p>
            <a:r>
              <a:rPr lang="en-US" dirty="0" smtClean="0"/>
              <a:t>Lab 4a out</a:t>
            </a:r>
          </a:p>
          <a:p>
            <a:pPr lvl="1"/>
            <a:r>
              <a:rPr lang="en-US" dirty="0" smtClean="0"/>
              <a:t>Branch handling and branch predictors</a:t>
            </a:r>
          </a:p>
          <a:p>
            <a:pPr lvl="1"/>
            <a:endParaRPr lang="en-US" dirty="0"/>
          </a:p>
          <a:p>
            <a:r>
              <a:rPr lang="en-US" dirty="0" smtClean="0"/>
              <a:t>Lab 4b out</a:t>
            </a:r>
          </a:p>
          <a:p>
            <a:pPr lvl="1"/>
            <a:r>
              <a:rPr lang="en-US" dirty="0" smtClean="0"/>
              <a:t>Fine-grained multithreading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Due March 21st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You have 4 weeks!</a:t>
            </a:r>
          </a:p>
          <a:p>
            <a:r>
              <a:rPr lang="en-US" dirty="0" smtClean="0"/>
              <a:t>Get started very early – Exam and S. Break are on the way</a:t>
            </a:r>
          </a:p>
          <a:p>
            <a:r>
              <a:rPr lang="en-US" dirty="0" smtClean="0"/>
              <a:t>Finish Lab 4a first and check off</a:t>
            </a:r>
          </a:p>
          <a:p>
            <a:r>
              <a:rPr lang="en-US" dirty="0" smtClean="0"/>
              <a:t>Finish Lab 4b next and check off</a:t>
            </a:r>
          </a:p>
          <a:p>
            <a:r>
              <a:rPr lang="en-US" dirty="0" smtClean="0"/>
              <a:t>Do the extra credit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92BDB1-5726-6D4E-B991-9972B5360E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6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Memory Banking</a:t>
            </a:r>
          </a:p>
        </p:txBody>
      </p:sp>
      <p:sp>
        <p:nvSpPr>
          <p:cNvPr id="145410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276850"/>
          </a:xfrm>
        </p:spPr>
        <p:txBody>
          <a:bodyPr/>
          <a:lstStyle/>
          <a:p>
            <a:r>
              <a:rPr lang="en-US" sz="2200" dirty="0" smtClean="0">
                <a:latin typeface="Tahoma" charset="0"/>
              </a:rPr>
              <a:t>Memory is divided into banks that can be accessed independently; banks share address and data buses</a:t>
            </a:r>
          </a:p>
          <a:p>
            <a:r>
              <a:rPr lang="en-US" sz="2200" dirty="0" smtClean="0">
                <a:latin typeface="Tahoma" charset="0"/>
              </a:rPr>
              <a:t>Can start and complete one </a:t>
            </a:r>
            <a:r>
              <a:rPr lang="en-US" sz="2200" dirty="0">
                <a:latin typeface="Tahoma" charset="0"/>
              </a:rPr>
              <a:t>bank access per </a:t>
            </a:r>
            <a:r>
              <a:rPr lang="en-US" sz="2200" dirty="0" smtClean="0">
                <a:latin typeface="Tahoma" charset="0"/>
              </a:rPr>
              <a:t>cycle</a:t>
            </a:r>
          </a:p>
          <a:p>
            <a:r>
              <a:rPr lang="en-US" sz="2200" dirty="0" smtClean="0">
                <a:latin typeface="Tahoma" charset="0"/>
              </a:rPr>
              <a:t>Can </a:t>
            </a:r>
            <a:r>
              <a:rPr lang="en-US" sz="2200" dirty="0">
                <a:latin typeface="Tahoma" charset="0"/>
              </a:rPr>
              <a:t>sustain N</a:t>
            </a:r>
            <a:r>
              <a:rPr lang="en-US" sz="2200" dirty="0" smtClean="0">
                <a:latin typeface="Tahoma" charset="0"/>
              </a:rPr>
              <a:t> </a:t>
            </a:r>
            <a:r>
              <a:rPr lang="en-US" sz="2200" dirty="0">
                <a:latin typeface="Tahoma" charset="0"/>
              </a:rPr>
              <a:t>parallel accesses if they go to different banks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532D92-2C8E-CD42-B404-AC0CE36B2AF0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615950" y="2518085"/>
            <a:ext cx="1206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Bank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45413" name="Rectangle 4"/>
          <p:cNvSpPr>
            <a:spLocks noChangeArrowheads="1"/>
          </p:cNvSpPr>
          <p:nvPr/>
        </p:nvSpPr>
        <p:spPr bwMode="auto">
          <a:xfrm>
            <a:off x="1911350" y="2518085"/>
            <a:ext cx="1206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Bank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45414" name="Line 5"/>
          <p:cNvSpPr>
            <a:spLocks noChangeShapeType="1"/>
          </p:cNvSpPr>
          <p:nvPr/>
        </p:nvSpPr>
        <p:spPr bwMode="auto">
          <a:xfrm>
            <a:off x="4510088" y="2968935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5" name="Rectangle 6"/>
          <p:cNvSpPr>
            <a:spLocks noChangeArrowheads="1"/>
          </p:cNvSpPr>
          <p:nvPr/>
        </p:nvSpPr>
        <p:spPr bwMode="auto">
          <a:xfrm>
            <a:off x="615950" y="3889685"/>
            <a:ext cx="520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MDR</a:t>
            </a:r>
          </a:p>
        </p:txBody>
      </p:sp>
      <p:sp>
        <p:nvSpPr>
          <p:cNvPr id="145416" name="Rectangle 7"/>
          <p:cNvSpPr>
            <a:spLocks noChangeArrowheads="1"/>
          </p:cNvSpPr>
          <p:nvPr/>
        </p:nvSpPr>
        <p:spPr bwMode="auto">
          <a:xfrm>
            <a:off x="1225550" y="388968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MAR</a:t>
            </a:r>
          </a:p>
        </p:txBody>
      </p:sp>
      <p:sp>
        <p:nvSpPr>
          <p:cNvPr id="145417" name="Rectangle 8"/>
          <p:cNvSpPr>
            <a:spLocks noChangeArrowheads="1"/>
          </p:cNvSpPr>
          <p:nvPr/>
        </p:nvSpPr>
        <p:spPr bwMode="auto">
          <a:xfrm>
            <a:off x="3206750" y="2518085"/>
            <a:ext cx="1206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Bank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45418" name="Rectangle 9"/>
          <p:cNvSpPr>
            <a:spLocks noChangeArrowheads="1"/>
          </p:cNvSpPr>
          <p:nvPr/>
        </p:nvSpPr>
        <p:spPr bwMode="auto">
          <a:xfrm>
            <a:off x="7016750" y="2518085"/>
            <a:ext cx="1206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Bank</a:t>
            </a:r>
          </a:p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15</a:t>
            </a:r>
          </a:p>
        </p:txBody>
      </p:sp>
      <p:sp>
        <p:nvSpPr>
          <p:cNvPr id="145419" name="Rectangle 10"/>
          <p:cNvSpPr>
            <a:spLocks noChangeArrowheads="1"/>
          </p:cNvSpPr>
          <p:nvPr/>
        </p:nvSpPr>
        <p:spPr bwMode="auto">
          <a:xfrm>
            <a:off x="1911350" y="3889685"/>
            <a:ext cx="520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MDR</a:t>
            </a:r>
          </a:p>
        </p:txBody>
      </p:sp>
      <p:sp>
        <p:nvSpPr>
          <p:cNvPr id="145420" name="Rectangle 11"/>
          <p:cNvSpPr>
            <a:spLocks noChangeArrowheads="1"/>
          </p:cNvSpPr>
          <p:nvPr/>
        </p:nvSpPr>
        <p:spPr bwMode="auto">
          <a:xfrm>
            <a:off x="2520950" y="388968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MAR</a:t>
            </a:r>
          </a:p>
        </p:txBody>
      </p:sp>
      <p:sp>
        <p:nvSpPr>
          <p:cNvPr id="145421" name="Rectangle 12"/>
          <p:cNvSpPr>
            <a:spLocks noChangeArrowheads="1"/>
          </p:cNvSpPr>
          <p:nvPr/>
        </p:nvSpPr>
        <p:spPr bwMode="auto">
          <a:xfrm>
            <a:off x="3206750" y="3889685"/>
            <a:ext cx="520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MDR</a:t>
            </a:r>
          </a:p>
        </p:txBody>
      </p:sp>
      <p:sp>
        <p:nvSpPr>
          <p:cNvPr id="145422" name="Rectangle 13"/>
          <p:cNvSpPr>
            <a:spLocks noChangeArrowheads="1"/>
          </p:cNvSpPr>
          <p:nvPr/>
        </p:nvSpPr>
        <p:spPr bwMode="auto">
          <a:xfrm>
            <a:off x="3816350" y="388968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MAR</a:t>
            </a:r>
          </a:p>
        </p:txBody>
      </p:sp>
      <p:sp>
        <p:nvSpPr>
          <p:cNvPr id="145423" name="Rectangle 14"/>
          <p:cNvSpPr>
            <a:spLocks noChangeArrowheads="1"/>
          </p:cNvSpPr>
          <p:nvPr/>
        </p:nvSpPr>
        <p:spPr bwMode="auto">
          <a:xfrm>
            <a:off x="7016750" y="3889685"/>
            <a:ext cx="520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MDR</a:t>
            </a:r>
          </a:p>
        </p:txBody>
      </p:sp>
      <p:sp>
        <p:nvSpPr>
          <p:cNvPr id="145424" name="Rectangle 15"/>
          <p:cNvSpPr>
            <a:spLocks noChangeArrowheads="1"/>
          </p:cNvSpPr>
          <p:nvPr/>
        </p:nvSpPr>
        <p:spPr bwMode="auto">
          <a:xfrm>
            <a:off x="7626350" y="388968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sz="1400" dirty="0">
                <a:solidFill>
                  <a:srgbClr val="000000"/>
                </a:solidFill>
                <a:latin typeface="Times New Roman" charset="0"/>
              </a:rPr>
              <a:t>MAR</a:t>
            </a:r>
          </a:p>
        </p:txBody>
      </p:sp>
      <p:sp>
        <p:nvSpPr>
          <p:cNvPr id="145425" name="Line 16"/>
          <p:cNvSpPr>
            <a:spLocks noChangeShapeType="1"/>
          </p:cNvSpPr>
          <p:nvPr/>
        </p:nvSpPr>
        <p:spPr bwMode="auto">
          <a:xfrm>
            <a:off x="609600" y="5026335"/>
            <a:ext cx="7620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6" name="Line 17"/>
          <p:cNvSpPr>
            <a:spLocks noChangeShapeType="1"/>
          </p:cNvSpPr>
          <p:nvPr/>
        </p:nvSpPr>
        <p:spPr bwMode="auto">
          <a:xfrm>
            <a:off x="914400" y="426433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7" name="Line 18"/>
          <p:cNvSpPr>
            <a:spLocks noChangeShapeType="1"/>
          </p:cNvSpPr>
          <p:nvPr/>
        </p:nvSpPr>
        <p:spPr bwMode="auto">
          <a:xfrm>
            <a:off x="2209800" y="426433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8" name="Line 19"/>
          <p:cNvSpPr>
            <a:spLocks noChangeShapeType="1"/>
          </p:cNvSpPr>
          <p:nvPr/>
        </p:nvSpPr>
        <p:spPr bwMode="auto">
          <a:xfrm>
            <a:off x="3505200" y="426433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9" name="Line 20"/>
          <p:cNvSpPr>
            <a:spLocks noChangeShapeType="1"/>
          </p:cNvSpPr>
          <p:nvPr/>
        </p:nvSpPr>
        <p:spPr bwMode="auto">
          <a:xfrm>
            <a:off x="7315200" y="426433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0" name="Line 21"/>
          <p:cNvSpPr>
            <a:spLocks noChangeShapeType="1"/>
          </p:cNvSpPr>
          <p:nvPr/>
        </p:nvSpPr>
        <p:spPr bwMode="auto">
          <a:xfrm>
            <a:off x="1524000" y="426433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1" name="Line 22"/>
          <p:cNvSpPr>
            <a:spLocks noChangeShapeType="1"/>
          </p:cNvSpPr>
          <p:nvPr/>
        </p:nvSpPr>
        <p:spPr bwMode="auto">
          <a:xfrm>
            <a:off x="2819400" y="426433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2" name="Line 23"/>
          <p:cNvSpPr>
            <a:spLocks noChangeShapeType="1"/>
          </p:cNvSpPr>
          <p:nvPr/>
        </p:nvSpPr>
        <p:spPr bwMode="auto">
          <a:xfrm>
            <a:off x="4114800" y="426433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3" name="Line 24"/>
          <p:cNvSpPr>
            <a:spLocks noChangeShapeType="1"/>
          </p:cNvSpPr>
          <p:nvPr/>
        </p:nvSpPr>
        <p:spPr bwMode="auto">
          <a:xfrm>
            <a:off x="7924800" y="426433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4" name="Line 25"/>
          <p:cNvSpPr>
            <a:spLocks noChangeShapeType="1"/>
          </p:cNvSpPr>
          <p:nvPr/>
        </p:nvSpPr>
        <p:spPr bwMode="auto">
          <a:xfrm>
            <a:off x="609600" y="5331135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5" name="Rectangle 26"/>
          <p:cNvSpPr>
            <a:spLocks noChangeArrowheads="1"/>
          </p:cNvSpPr>
          <p:nvPr/>
        </p:nvSpPr>
        <p:spPr bwMode="auto">
          <a:xfrm>
            <a:off x="4937125" y="454532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Data bus</a:t>
            </a:r>
          </a:p>
        </p:txBody>
      </p:sp>
      <p:sp>
        <p:nvSpPr>
          <p:cNvPr id="145436" name="Rectangle 27"/>
          <p:cNvSpPr>
            <a:spLocks noChangeArrowheads="1"/>
          </p:cNvSpPr>
          <p:nvPr/>
        </p:nvSpPr>
        <p:spPr bwMode="auto">
          <a:xfrm>
            <a:off x="4937125" y="5383523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Address bus</a:t>
            </a:r>
          </a:p>
        </p:txBody>
      </p:sp>
      <p:sp>
        <p:nvSpPr>
          <p:cNvPr id="145437" name="Rectangle 28"/>
          <p:cNvSpPr>
            <a:spLocks noChangeArrowheads="1"/>
          </p:cNvSpPr>
          <p:nvPr/>
        </p:nvSpPr>
        <p:spPr bwMode="auto">
          <a:xfrm>
            <a:off x="2597150" y="6099485"/>
            <a:ext cx="1511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438" name="Rectangle 29"/>
          <p:cNvSpPr>
            <a:spLocks noChangeArrowheads="1"/>
          </p:cNvSpPr>
          <p:nvPr/>
        </p:nvSpPr>
        <p:spPr bwMode="auto">
          <a:xfrm>
            <a:off x="4425950" y="6099485"/>
            <a:ext cx="1511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5439" name="Line 30"/>
          <p:cNvSpPr>
            <a:spLocks noChangeShapeType="1"/>
          </p:cNvSpPr>
          <p:nvPr/>
        </p:nvSpPr>
        <p:spPr bwMode="auto">
          <a:xfrm>
            <a:off x="3352800" y="502633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40" name="Line 31"/>
          <p:cNvSpPr>
            <a:spLocks noChangeShapeType="1"/>
          </p:cNvSpPr>
          <p:nvPr/>
        </p:nvSpPr>
        <p:spPr bwMode="auto">
          <a:xfrm>
            <a:off x="4800600" y="533113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6537325" y="614552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charset="0"/>
              </a:rPr>
              <a:t>CPU</a:t>
            </a:r>
          </a:p>
        </p:txBody>
      </p:sp>
      <p:sp>
        <p:nvSpPr>
          <p:cNvPr id="145442" name="TextBox 34"/>
          <p:cNvSpPr txBox="1">
            <a:spLocks noChangeArrowheads="1"/>
          </p:cNvSpPr>
          <p:nvPr/>
        </p:nvSpPr>
        <p:spPr bwMode="auto">
          <a:xfrm>
            <a:off x="152400" y="6535738"/>
            <a:ext cx="1603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Derek Chiou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Memory System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D2294C-BFB4-F64B-9047-AAD0E2417B8F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21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pSp>
        <p:nvGrpSpPr>
          <p:cNvPr id="146436" name="Group 3"/>
          <p:cNvGrpSpPr>
            <a:grpSpLocks/>
          </p:cNvGrpSpPr>
          <p:nvPr/>
        </p:nvGrpSpPr>
        <p:grpSpPr bwMode="auto">
          <a:xfrm>
            <a:off x="381000" y="1782763"/>
            <a:ext cx="8763000" cy="3703637"/>
            <a:chOff x="288" y="816"/>
            <a:chExt cx="5520" cy="2333"/>
          </a:xfrm>
        </p:grpSpPr>
        <p:grpSp>
          <p:nvGrpSpPr>
            <p:cNvPr id="146438" name="Group 4"/>
            <p:cNvGrpSpPr>
              <a:grpSpLocks/>
            </p:cNvGrpSpPr>
            <p:nvPr/>
          </p:nvGrpSpPr>
          <p:grpSpPr bwMode="auto">
            <a:xfrm>
              <a:off x="288" y="1200"/>
              <a:ext cx="4616" cy="1895"/>
              <a:chOff x="524" y="2016"/>
              <a:chExt cx="4616" cy="1895"/>
            </a:xfrm>
          </p:grpSpPr>
          <p:sp>
            <p:nvSpPr>
              <p:cNvPr id="146465" name="Rectangle 5"/>
              <p:cNvSpPr>
                <a:spLocks noChangeArrowheads="1"/>
              </p:cNvSpPr>
              <p:nvPr/>
            </p:nvSpPr>
            <p:spPr bwMode="auto">
              <a:xfrm>
                <a:off x="52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0</a:t>
                </a:r>
              </a:p>
            </p:txBody>
          </p:sp>
          <p:sp>
            <p:nvSpPr>
              <p:cNvPr id="146466" name="Rectangle 6"/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1</a:t>
                </a:r>
              </a:p>
            </p:txBody>
          </p:sp>
          <p:sp>
            <p:nvSpPr>
              <p:cNvPr id="146467" name="Rectangle 7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2</a:t>
                </a:r>
              </a:p>
            </p:txBody>
          </p:sp>
          <p:sp>
            <p:nvSpPr>
              <p:cNvPr id="146468" name="Rectangle 8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3</a:t>
                </a:r>
              </a:p>
            </p:txBody>
          </p:sp>
          <p:sp>
            <p:nvSpPr>
              <p:cNvPr id="146469" name="Rectangle 9"/>
              <p:cNvSpPr>
                <a:spLocks noChangeArrowheads="1"/>
              </p:cNvSpPr>
              <p:nvPr/>
            </p:nvSpPr>
            <p:spPr bwMode="auto">
              <a:xfrm>
                <a:off x="167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4</a:t>
                </a:r>
              </a:p>
            </p:txBody>
          </p:sp>
          <p:sp>
            <p:nvSpPr>
              <p:cNvPr id="146470" name="Rectangle 10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5</a:t>
                </a:r>
              </a:p>
            </p:txBody>
          </p:sp>
          <p:sp>
            <p:nvSpPr>
              <p:cNvPr id="146471" name="Rectangle 11"/>
              <p:cNvSpPr>
                <a:spLocks noChangeArrowheads="1"/>
              </p:cNvSpPr>
              <p:nvPr/>
            </p:nvSpPr>
            <p:spPr bwMode="auto">
              <a:xfrm>
                <a:off x="225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6</a:t>
                </a:r>
              </a:p>
            </p:txBody>
          </p:sp>
          <p:sp>
            <p:nvSpPr>
              <p:cNvPr id="146472" name="Rectangle 12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7</a:t>
                </a:r>
              </a:p>
            </p:txBody>
          </p:sp>
          <p:sp>
            <p:nvSpPr>
              <p:cNvPr id="146473" name="Rectangle 13"/>
              <p:cNvSpPr>
                <a:spLocks noChangeArrowheads="1"/>
              </p:cNvSpPr>
              <p:nvPr/>
            </p:nvSpPr>
            <p:spPr bwMode="auto">
              <a:xfrm>
                <a:off x="282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8</a:t>
                </a:r>
              </a:p>
            </p:txBody>
          </p:sp>
          <p:sp>
            <p:nvSpPr>
              <p:cNvPr id="146474" name="Rectangle 14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9</a:t>
                </a:r>
              </a:p>
            </p:txBody>
          </p:sp>
          <p:sp>
            <p:nvSpPr>
              <p:cNvPr id="146475" name="Rectangle 15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</a:t>
                </a:r>
              </a:p>
            </p:txBody>
          </p:sp>
          <p:sp>
            <p:nvSpPr>
              <p:cNvPr id="146476" name="Rectangle 16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</a:t>
                </a:r>
              </a:p>
            </p:txBody>
          </p:sp>
          <p:sp>
            <p:nvSpPr>
              <p:cNvPr id="146477" name="Rectangle 17"/>
              <p:cNvSpPr>
                <a:spLocks noChangeArrowheads="1"/>
              </p:cNvSpPr>
              <p:nvPr/>
            </p:nvSpPr>
            <p:spPr bwMode="auto">
              <a:xfrm>
                <a:off x="398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</a:t>
                </a:r>
              </a:p>
            </p:txBody>
          </p:sp>
          <p:sp>
            <p:nvSpPr>
              <p:cNvPr id="146478" name="Rectangle 1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D</a:t>
                </a:r>
              </a:p>
            </p:txBody>
          </p:sp>
          <p:sp>
            <p:nvSpPr>
              <p:cNvPr id="146479" name="Rectangle 1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E</a:t>
                </a:r>
              </a:p>
            </p:txBody>
          </p:sp>
          <p:sp>
            <p:nvSpPr>
              <p:cNvPr id="146480" name="Rectangle 20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ko-KR" sz="2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F</a:t>
                </a:r>
              </a:p>
            </p:txBody>
          </p:sp>
          <p:grpSp>
            <p:nvGrpSpPr>
              <p:cNvPr id="146481" name="Group 21"/>
              <p:cNvGrpSpPr>
                <a:grpSpLocks/>
              </p:cNvGrpSpPr>
              <p:nvPr/>
            </p:nvGrpSpPr>
            <p:grpSpPr bwMode="auto">
              <a:xfrm>
                <a:off x="2544" y="2544"/>
                <a:ext cx="626" cy="48"/>
                <a:chOff x="1536" y="2256"/>
                <a:chExt cx="626" cy="48"/>
              </a:xfrm>
            </p:grpSpPr>
            <p:sp>
              <p:nvSpPr>
                <p:cNvPr id="146499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500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6501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6482" name="Line 25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11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3" name="Line 26"/>
              <p:cNvSpPr>
                <a:spLocks noChangeShapeType="1"/>
              </p:cNvSpPr>
              <p:nvPr/>
            </p:nvSpPr>
            <p:spPr bwMode="auto">
              <a:xfrm flipV="1">
                <a:off x="1008" y="2592"/>
                <a:ext cx="177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4" name="Line 27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153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5" name="Line 28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124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6" name="Line 29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7" name="Line 30"/>
              <p:cNvSpPr>
                <a:spLocks noChangeShapeType="1"/>
              </p:cNvSpPr>
              <p:nvPr/>
            </p:nvSpPr>
            <p:spPr bwMode="auto">
              <a:xfrm flipV="1">
                <a:off x="2112" y="2592"/>
                <a:ext cx="67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8" name="Line 31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38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89" name="Line 32"/>
              <p:cNvSpPr>
                <a:spLocks noChangeShapeType="1"/>
              </p:cNvSpPr>
              <p:nvPr/>
            </p:nvSpPr>
            <p:spPr bwMode="auto">
              <a:xfrm flipV="1">
                <a:off x="2688" y="2592"/>
                <a:ext cx="9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0" name="Line 33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1" name="Line 34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48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2" name="Line 35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76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3" name="Line 36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05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4" name="Line 37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34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5" name="Line 38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63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6" name="Line 39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7" name="Line 40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220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98" name="Line 41"/>
              <p:cNvSpPr>
                <a:spLocks noChangeShapeType="1"/>
              </p:cNvSpPr>
              <p:nvPr/>
            </p:nvSpPr>
            <p:spPr bwMode="auto">
              <a:xfrm flipH="1">
                <a:off x="2784" y="2016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6439" name="Freeform 42"/>
            <p:cNvSpPr>
              <a:spLocks/>
            </p:cNvSpPr>
            <p:nvPr/>
          </p:nvSpPr>
          <p:spPr bwMode="auto">
            <a:xfrm>
              <a:off x="4896" y="1488"/>
              <a:ext cx="576" cy="240"/>
            </a:xfrm>
            <a:custGeom>
              <a:avLst/>
              <a:gdLst>
                <a:gd name="T0" fmla="*/ 0 w 576"/>
                <a:gd name="T1" fmla="*/ 0 h 672"/>
                <a:gd name="T2" fmla="*/ 144 w 576"/>
                <a:gd name="T3" fmla="*/ 0 h 672"/>
                <a:gd name="T4" fmla="*/ 450 w 576"/>
                <a:gd name="T5" fmla="*/ 0 h 672"/>
                <a:gd name="T6" fmla="*/ 576 w 576"/>
                <a:gd name="T7" fmla="*/ 0 h 672"/>
                <a:gd name="T8" fmla="*/ 336 w 576"/>
                <a:gd name="T9" fmla="*/ 0 h 672"/>
                <a:gd name="T10" fmla="*/ 288 w 576"/>
                <a:gd name="T11" fmla="*/ 0 h 672"/>
                <a:gd name="T12" fmla="*/ 240 w 576"/>
                <a:gd name="T13" fmla="*/ 0 h 672"/>
                <a:gd name="T14" fmla="*/ 0 w 576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672"/>
                <a:gd name="T26" fmla="*/ 576 w 576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0" name="Line 43"/>
            <p:cNvSpPr>
              <a:spLocks noChangeShapeType="1"/>
            </p:cNvSpPr>
            <p:nvPr/>
          </p:nvSpPr>
          <p:spPr bwMode="auto">
            <a:xfrm>
              <a:off x="5184" y="172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6441" name="Group 44"/>
            <p:cNvGrpSpPr>
              <a:grpSpLocks/>
            </p:cNvGrpSpPr>
            <p:nvPr/>
          </p:nvGrpSpPr>
          <p:grpSpPr bwMode="auto">
            <a:xfrm>
              <a:off x="4800" y="1296"/>
              <a:ext cx="338" cy="48"/>
              <a:chOff x="1536" y="2256"/>
              <a:chExt cx="626" cy="48"/>
            </a:xfrm>
          </p:grpSpPr>
          <p:sp>
            <p:nvSpPr>
              <p:cNvPr id="146462" name="Rectangle 4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63" name="Freeform 4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>
                  <a:gd name="T0" fmla="*/ 48 w 48"/>
                  <a:gd name="T1" fmla="*/ 1 h 96"/>
                  <a:gd name="T2" fmla="*/ 0 w 48"/>
                  <a:gd name="T3" fmla="*/ 1 h 96"/>
                  <a:gd name="T4" fmla="*/ 48 w 48"/>
                  <a:gd name="T5" fmla="*/ 0 h 96"/>
                  <a:gd name="T6" fmla="*/ 48 w 48"/>
                  <a:gd name="T7" fmla="*/ 1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6"/>
                  <a:gd name="T14" fmla="*/ 48 w 48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64" name="Line 4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6442" name="Group 48"/>
            <p:cNvGrpSpPr>
              <a:grpSpLocks/>
            </p:cNvGrpSpPr>
            <p:nvPr/>
          </p:nvGrpSpPr>
          <p:grpSpPr bwMode="auto">
            <a:xfrm>
              <a:off x="5232" y="1296"/>
              <a:ext cx="338" cy="48"/>
              <a:chOff x="1536" y="2256"/>
              <a:chExt cx="626" cy="48"/>
            </a:xfrm>
          </p:grpSpPr>
          <p:sp>
            <p:nvSpPr>
              <p:cNvPr id="146459" name="Rectangle 4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60" name="Freeform 5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>
                  <a:gd name="T0" fmla="*/ 48 w 48"/>
                  <a:gd name="T1" fmla="*/ 1 h 96"/>
                  <a:gd name="T2" fmla="*/ 0 w 48"/>
                  <a:gd name="T3" fmla="*/ 1 h 96"/>
                  <a:gd name="T4" fmla="*/ 48 w 48"/>
                  <a:gd name="T5" fmla="*/ 0 h 96"/>
                  <a:gd name="T6" fmla="*/ 48 w 48"/>
                  <a:gd name="T7" fmla="*/ 1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6"/>
                  <a:gd name="T14" fmla="*/ 48 w 48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61" name="Line 5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6443" name="Line 52"/>
            <p:cNvSpPr>
              <a:spLocks noChangeShapeType="1"/>
            </p:cNvSpPr>
            <p:nvPr/>
          </p:nvSpPr>
          <p:spPr bwMode="auto">
            <a:xfrm flipH="1">
              <a:off x="4992" y="134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4" name="Line 53"/>
            <p:cNvSpPr>
              <a:spLocks noChangeShapeType="1"/>
            </p:cNvSpPr>
            <p:nvPr/>
          </p:nvSpPr>
          <p:spPr bwMode="auto">
            <a:xfrm>
              <a:off x="5376" y="1344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5" name="Text Box 54"/>
            <p:cNvSpPr txBox="1">
              <a:spLocks noChangeArrowheads="1"/>
            </p:cNvSpPr>
            <p:nvPr/>
          </p:nvSpPr>
          <p:spPr bwMode="auto">
            <a:xfrm>
              <a:off x="5040" y="1438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2800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+</a:t>
              </a:r>
            </a:p>
          </p:txBody>
        </p:sp>
        <p:grpSp>
          <p:nvGrpSpPr>
            <p:cNvPr id="146446" name="Group 55"/>
            <p:cNvGrpSpPr>
              <a:grpSpLocks/>
            </p:cNvGrpSpPr>
            <p:nvPr/>
          </p:nvGrpSpPr>
          <p:grpSpPr bwMode="auto">
            <a:xfrm>
              <a:off x="5040" y="1872"/>
              <a:ext cx="338" cy="48"/>
              <a:chOff x="1536" y="2256"/>
              <a:chExt cx="626" cy="48"/>
            </a:xfrm>
          </p:grpSpPr>
          <p:sp>
            <p:nvSpPr>
              <p:cNvPr id="146456" name="Rectangle 56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57" name="Freeform 57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>
                  <a:gd name="T0" fmla="*/ 48 w 48"/>
                  <a:gd name="T1" fmla="*/ 1 h 96"/>
                  <a:gd name="T2" fmla="*/ 0 w 48"/>
                  <a:gd name="T3" fmla="*/ 1 h 96"/>
                  <a:gd name="T4" fmla="*/ 48 w 48"/>
                  <a:gd name="T5" fmla="*/ 0 h 96"/>
                  <a:gd name="T6" fmla="*/ 48 w 48"/>
                  <a:gd name="T7" fmla="*/ 1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6"/>
                  <a:gd name="T14" fmla="*/ 48 w 48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458" name="Line 58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6447" name="Freeform 59"/>
            <p:cNvSpPr>
              <a:spLocks/>
            </p:cNvSpPr>
            <p:nvPr/>
          </p:nvSpPr>
          <p:spPr bwMode="auto">
            <a:xfrm>
              <a:off x="4608" y="1200"/>
              <a:ext cx="576" cy="576"/>
            </a:xfrm>
            <a:custGeom>
              <a:avLst/>
              <a:gdLst>
                <a:gd name="T0" fmla="*/ 576 w 576"/>
                <a:gd name="T1" fmla="*/ 576 h 576"/>
                <a:gd name="T2" fmla="*/ 0 w 576"/>
                <a:gd name="T3" fmla="*/ 576 h 576"/>
                <a:gd name="T4" fmla="*/ 0 w 576"/>
                <a:gd name="T5" fmla="*/ 0 h 576"/>
                <a:gd name="T6" fmla="*/ 288 w 576"/>
                <a:gd name="T7" fmla="*/ 0 h 576"/>
                <a:gd name="T8" fmla="*/ 288 w 576"/>
                <a:gd name="T9" fmla="*/ 9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576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9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8" name="Line 60"/>
            <p:cNvSpPr>
              <a:spLocks noChangeShapeType="1"/>
            </p:cNvSpPr>
            <p:nvPr/>
          </p:nvSpPr>
          <p:spPr bwMode="auto">
            <a:xfrm>
              <a:off x="5040" y="1008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49" name="Line 61"/>
            <p:cNvSpPr>
              <a:spLocks noChangeShapeType="1"/>
            </p:cNvSpPr>
            <p:nvPr/>
          </p:nvSpPr>
          <p:spPr bwMode="auto">
            <a:xfrm>
              <a:off x="5376" y="1008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450" name="Text Box 62"/>
            <p:cNvSpPr txBox="1">
              <a:spLocks noChangeArrowheads="1"/>
            </p:cNvSpPr>
            <p:nvPr/>
          </p:nvSpPr>
          <p:spPr bwMode="auto">
            <a:xfrm>
              <a:off x="4704" y="826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Base</a:t>
              </a:r>
            </a:p>
          </p:txBody>
        </p:sp>
        <p:sp>
          <p:nvSpPr>
            <p:cNvPr id="146451" name="Text Box 63"/>
            <p:cNvSpPr txBox="1">
              <a:spLocks noChangeArrowheads="1"/>
            </p:cNvSpPr>
            <p:nvPr/>
          </p:nvSpPr>
          <p:spPr bwMode="auto">
            <a:xfrm>
              <a:off x="5136" y="816"/>
              <a:ext cx="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Stride</a:t>
              </a:r>
            </a:p>
          </p:txBody>
        </p:sp>
        <p:sp>
          <p:nvSpPr>
            <p:cNvPr id="146452" name="Freeform 64"/>
            <p:cNvSpPr>
              <a:spLocks/>
            </p:cNvSpPr>
            <p:nvPr/>
          </p:nvSpPr>
          <p:spPr bwMode="auto">
            <a:xfrm>
              <a:off x="4896" y="1920"/>
              <a:ext cx="288" cy="768"/>
            </a:xfrm>
            <a:custGeom>
              <a:avLst/>
              <a:gdLst>
                <a:gd name="T0" fmla="*/ 288 w 288"/>
                <a:gd name="T1" fmla="*/ 0 h 768"/>
                <a:gd name="T2" fmla="*/ 288 w 288"/>
                <a:gd name="T3" fmla="*/ 768 h 768"/>
                <a:gd name="T4" fmla="*/ 0 w 288"/>
                <a:gd name="T5" fmla="*/ 768 h 768"/>
                <a:gd name="T6" fmla="*/ 0 60000 65536"/>
                <a:gd name="T7" fmla="*/ 0 60000 65536"/>
                <a:gd name="T8" fmla="*/ 0 60000 65536"/>
                <a:gd name="T9" fmla="*/ 0 w 288"/>
                <a:gd name="T10" fmla="*/ 0 h 768"/>
                <a:gd name="T11" fmla="*/ 288 w 2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768">
                  <a:moveTo>
                    <a:pt x="288" y="0"/>
                  </a:moveTo>
                  <a:lnTo>
                    <a:pt x="288" y="768"/>
                  </a:lnTo>
                  <a:lnTo>
                    <a:pt x="0" y="76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6453" name="Text Box 65"/>
            <p:cNvSpPr txBox="1">
              <a:spLocks noChangeArrowheads="1"/>
            </p:cNvSpPr>
            <p:nvPr/>
          </p:nvSpPr>
          <p:spPr bwMode="auto">
            <a:xfrm>
              <a:off x="1899" y="912"/>
              <a:ext cx="1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Vector Registers</a:t>
              </a:r>
            </a:p>
          </p:txBody>
        </p:sp>
        <p:sp>
          <p:nvSpPr>
            <p:cNvPr id="146454" name="Text Box 66"/>
            <p:cNvSpPr txBox="1">
              <a:spLocks noChangeArrowheads="1"/>
            </p:cNvSpPr>
            <p:nvPr/>
          </p:nvSpPr>
          <p:spPr bwMode="auto">
            <a:xfrm>
              <a:off x="2054" y="2937"/>
              <a:ext cx="1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Memory Banks</a:t>
              </a:r>
            </a:p>
          </p:txBody>
        </p:sp>
        <p:sp>
          <p:nvSpPr>
            <p:cNvPr id="146455" name="Text Box 67"/>
            <p:cNvSpPr txBox="1">
              <a:spLocks noChangeArrowheads="1"/>
            </p:cNvSpPr>
            <p:nvPr/>
          </p:nvSpPr>
          <p:spPr bwMode="auto">
            <a:xfrm>
              <a:off x="3552" y="1294"/>
              <a:ext cx="100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Address Generator</a:t>
              </a:r>
            </a:p>
          </p:txBody>
        </p:sp>
      </p:grpSp>
      <p:sp>
        <p:nvSpPr>
          <p:cNvPr id="146437" name="TextBox 69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Scalar Code Example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799513" cy="5194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</a:rPr>
              <a:t>For I = 0 to 49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C[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] = (A[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] + B[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]) / 2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</a:rPr>
              <a:t>Scalar </a:t>
            </a:r>
            <a:r>
              <a:rPr lang="en-US" dirty="0" smtClean="0">
                <a:latin typeface="Tahoma" charset="0"/>
              </a:rPr>
              <a:t>code (instruction and its latency)</a:t>
            </a:r>
            <a:endParaRPr lang="en-US" dirty="0">
              <a:latin typeface="Tahoma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MOVI R0 = 50			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MOVA R1 = A			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MOVA R2 = B			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MOVA R3 = C			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X:  LD R4 = MEM[R1++]		11  ;</a:t>
            </a:r>
            <a:r>
              <a:rPr lang="en-US" dirty="0" err="1">
                <a:latin typeface="Tahoma" charset="0"/>
                <a:ea typeface="ＭＳ Ｐゴシック" charset="0"/>
              </a:rPr>
              <a:t>autoincrement</a:t>
            </a:r>
            <a:r>
              <a:rPr lang="en-US" dirty="0">
                <a:latin typeface="Tahoma" charset="0"/>
                <a:ea typeface="ＭＳ Ｐゴシック" charset="0"/>
              </a:rPr>
              <a:t> addressing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LD R5 = MEM[R2++]		11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ADD R6 = R4 + R5		4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SHFR R7 = R6 &gt;&gt; 1		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ST MEM[R3++] = R7	 	11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     DECBNZ --R0, X		2   ;decrement and branch if NZ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EFD19E-9069-C343-82F7-81839F2EED07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48363" y="2951163"/>
            <a:ext cx="2722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304 dynamic instructions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Scalar Code Execution Time</a:t>
            </a:r>
          </a:p>
        </p:txBody>
      </p:sp>
      <p:sp>
        <p:nvSpPr>
          <p:cNvPr id="148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50C55-0796-4E4F-AA88-618AA46CA8B7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23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51855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Scalar execution time on an in-order processor with 1 bank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First two loads in the loop cannot be pipelined: 2*11 cycles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4 + 50*40 = 2004 cycles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Scalar execution time on an in-order processor with 16 banks (word-</a:t>
            </a:r>
            <a:r>
              <a:rPr lang="en-US" dirty="0" smtClean="0">
                <a:latin typeface="Tahoma" charset="0"/>
              </a:rPr>
              <a:t>interleaved: consecutive words are stored in consecutive banks)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First two loads in the loop can be pipelined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4 + 50*30 = 1504 cycles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Why 16 banks?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11 cycle memory access latency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Having 16 (&gt;11) banks ensures there are enough banks to overlap enough memory operations to cover memory latency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Vectorizable Loops</a:t>
            </a:r>
          </a:p>
        </p:txBody>
      </p:sp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loop is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vectorizable</a:t>
            </a:r>
            <a:r>
              <a:rPr lang="en-US">
                <a:latin typeface="Tahoma" charset="0"/>
              </a:rPr>
              <a:t> if each iteration is independent of any other</a:t>
            </a:r>
          </a:p>
          <a:p>
            <a:r>
              <a:rPr lang="en-US">
                <a:latin typeface="Tahoma" charset="0"/>
              </a:rPr>
              <a:t>For I = 0 to 49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C[i] = (A[i] + B[i]) / 2</a:t>
            </a:r>
          </a:p>
          <a:p>
            <a:r>
              <a:rPr lang="en-US">
                <a:latin typeface="Tahoma" charset="0"/>
              </a:rPr>
              <a:t>Vectorized loop: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MOVI VLEN = 50			1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MOVI VSTR = 1			1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VLD V0 = A				11 + VLN - 1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VLD V1 = B				11 + VLN – 1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VADD V2 = V0 + V1			4 + VLN - 1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VSHFR V3 = V2 &gt;&gt; 1			1 + VLN - 1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VST C = V3				11 + VLN – 1</a:t>
            </a: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852B6A-3C61-C646-84E3-A227268ADC74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24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15013" y="2335213"/>
            <a:ext cx="246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7 dynamic instructions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Basic Vector </a:t>
            </a:r>
            <a:r>
              <a:rPr lang="en-US" dirty="0">
                <a:latin typeface="Garamond" charset="0"/>
              </a:rPr>
              <a:t>Code Performance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Assume no </a:t>
            </a:r>
            <a:r>
              <a:rPr lang="en-US" dirty="0">
                <a:latin typeface="Tahoma" charset="0"/>
              </a:rPr>
              <a:t>chaining </a:t>
            </a:r>
            <a:r>
              <a:rPr lang="en-US" dirty="0" smtClean="0">
                <a:latin typeface="Tahoma" charset="0"/>
              </a:rPr>
              <a:t>(no vector data forwarding)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i.e., output of a vector functional unit cannot be used as the </a:t>
            </a:r>
            <a:r>
              <a:rPr lang="en-US" dirty="0" smtClean="0">
                <a:latin typeface="Tahoma" charset="0"/>
                <a:ea typeface="ＭＳ Ｐゴシック" charset="0"/>
              </a:rPr>
              <a:t>direct input </a:t>
            </a:r>
            <a:r>
              <a:rPr lang="en-US" dirty="0">
                <a:latin typeface="Tahoma" charset="0"/>
                <a:ea typeface="ＭＳ Ｐゴシック" charset="0"/>
              </a:rPr>
              <a:t>of another 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The entire vector register needs to be ready before any element of it can be used as part of another operation</a:t>
            </a: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One memory port (one address generator)</a:t>
            </a:r>
          </a:p>
          <a:p>
            <a:r>
              <a:rPr lang="en-US" dirty="0">
                <a:latin typeface="Tahoma" charset="0"/>
              </a:rPr>
              <a:t>16 memory banks (word-interleaved)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marL="344487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285 cycles</a:t>
            </a:r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70C7D2-6F71-3E46-BC50-95ECF417BED1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25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aphicFrame>
        <p:nvGraphicFramePr>
          <p:cNvPr id="150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90"/>
              </p:ext>
            </p:extLst>
          </p:nvPr>
        </p:nvGraphicFramePr>
        <p:xfrm>
          <a:off x="762000" y="4267200"/>
          <a:ext cx="76041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Visio" r:id="rId3" imgW="5524500" imgH="927100" progId="">
                  <p:embed/>
                </p:oleObj>
              </mc:Choice>
              <mc:Fallback>
                <p:oleObj name="Visio" r:id="rId3" imgW="5524500" imgH="9271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6041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Chaining</a:t>
            </a:r>
          </a:p>
        </p:txBody>
      </p:sp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Vector chaining</a:t>
            </a:r>
            <a:r>
              <a:rPr lang="en-US">
                <a:latin typeface="Tahoma" charset="0"/>
              </a:rPr>
              <a:t>: Data forwarding from one vector functional unit to another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C7DFAB-E873-5048-A626-F55C1836248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26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2209800"/>
            <a:ext cx="1547813" cy="3733800"/>
            <a:chOff x="1824" y="1392"/>
            <a:chExt cx="975" cy="2352"/>
          </a:xfrm>
        </p:grpSpPr>
        <p:sp>
          <p:nvSpPr>
            <p:cNvPr id="151611" name="Rectangle 5"/>
            <p:cNvSpPr>
              <a:spLocks noChangeArrowheads="1"/>
            </p:cNvSpPr>
            <p:nvPr/>
          </p:nvSpPr>
          <p:spPr bwMode="auto">
            <a:xfrm>
              <a:off x="1824" y="34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Memory</a:t>
              </a:r>
            </a:p>
          </p:txBody>
        </p:sp>
        <p:sp>
          <p:nvSpPr>
            <p:cNvPr id="151612" name="Rectangle 6"/>
            <p:cNvSpPr>
              <a:spLocks noChangeArrowheads="1"/>
            </p:cNvSpPr>
            <p:nvPr/>
          </p:nvSpPr>
          <p:spPr bwMode="auto">
            <a:xfrm>
              <a:off x="2496" y="1392"/>
              <a:ext cx="303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V1</a:t>
              </a:r>
            </a:p>
          </p:txBody>
        </p:sp>
        <p:sp>
          <p:nvSpPr>
            <p:cNvPr id="151613" name="Rectangle 7"/>
            <p:cNvSpPr>
              <a:spLocks noChangeArrowheads="1"/>
            </p:cNvSpPr>
            <p:nvPr/>
          </p:nvSpPr>
          <p:spPr bwMode="auto">
            <a:xfrm>
              <a:off x="1872" y="2843"/>
              <a:ext cx="714" cy="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Load Unit</a:t>
              </a:r>
            </a:p>
          </p:txBody>
        </p:sp>
        <p:sp>
          <p:nvSpPr>
            <p:cNvPr id="151614" name="Line 8"/>
            <p:cNvSpPr>
              <a:spLocks noChangeShapeType="1"/>
            </p:cNvSpPr>
            <p:nvPr/>
          </p:nvSpPr>
          <p:spPr bwMode="auto">
            <a:xfrm flipV="1">
              <a:off x="2256" y="2208"/>
              <a:ext cx="403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615" name="Line 9"/>
            <p:cNvSpPr>
              <a:spLocks noChangeShapeType="1"/>
            </p:cNvSpPr>
            <p:nvPr/>
          </p:nvSpPr>
          <p:spPr bwMode="auto">
            <a:xfrm flipV="1">
              <a:off x="2208" y="3264"/>
              <a:ext cx="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86200" y="2209800"/>
            <a:ext cx="2514600" cy="3810000"/>
            <a:chOff x="2448" y="1392"/>
            <a:chExt cx="1584" cy="2400"/>
          </a:xfrm>
        </p:grpSpPr>
        <p:grpSp>
          <p:nvGrpSpPr>
            <p:cNvPr id="151587" name="Group 11"/>
            <p:cNvGrpSpPr>
              <a:grpSpLocks/>
            </p:cNvGrpSpPr>
            <p:nvPr/>
          </p:nvGrpSpPr>
          <p:grpSpPr bwMode="auto">
            <a:xfrm>
              <a:off x="3120" y="2880"/>
              <a:ext cx="720" cy="912"/>
              <a:chOff x="3120" y="2880"/>
              <a:chExt cx="720" cy="912"/>
            </a:xfrm>
          </p:grpSpPr>
          <p:sp>
            <p:nvSpPr>
              <p:cNvPr id="151594" name="Freeform 12"/>
              <p:cNvSpPr>
                <a:spLocks/>
              </p:cNvSpPr>
              <p:nvPr/>
            </p:nvSpPr>
            <p:spPr bwMode="auto">
              <a:xfrm>
                <a:off x="3120" y="3024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51595" name="Group 13"/>
              <p:cNvGrpSpPr>
                <a:grpSpLocks/>
              </p:cNvGrpSpPr>
              <p:nvPr/>
            </p:nvGrpSpPr>
            <p:grpSpPr bwMode="auto">
              <a:xfrm>
                <a:off x="3120" y="3600"/>
                <a:ext cx="626" cy="48"/>
                <a:chOff x="1536" y="2256"/>
                <a:chExt cx="626" cy="48"/>
              </a:xfrm>
            </p:grpSpPr>
            <p:sp>
              <p:nvSpPr>
                <p:cNvPr id="15160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609" name="Freeform 1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610" name="Line 1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1596" name="Group 20"/>
              <p:cNvGrpSpPr>
                <a:grpSpLocks/>
              </p:cNvGrpSpPr>
              <p:nvPr/>
            </p:nvGrpSpPr>
            <p:grpSpPr bwMode="auto">
              <a:xfrm>
                <a:off x="3120" y="3120"/>
                <a:ext cx="626" cy="48"/>
                <a:chOff x="1536" y="2256"/>
                <a:chExt cx="626" cy="48"/>
              </a:xfrm>
            </p:grpSpPr>
            <p:sp>
              <p:nvSpPr>
                <p:cNvPr id="151605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606" name="Freeform 1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607" name="Line 2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1597" name="Group 21"/>
              <p:cNvGrpSpPr>
                <a:grpSpLocks/>
              </p:cNvGrpSpPr>
              <p:nvPr/>
            </p:nvGrpSpPr>
            <p:grpSpPr bwMode="auto">
              <a:xfrm>
                <a:off x="3120" y="3360"/>
                <a:ext cx="626" cy="48"/>
                <a:chOff x="1536" y="2256"/>
                <a:chExt cx="626" cy="48"/>
              </a:xfrm>
            </p:grpSpPr>
            <p:sp>
              <p:nvSpPr>
                <p:cNvPr id="1516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603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604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1598" name="Line 25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599" name="Line 26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600" name="Freeform 27"/>
              <p:cNvSpPr>
                <a:spLocks/>
              </p:cNvSpPr>
              <p:nvPr/>
            </p:nvSpPr>
            <p:spPr bwMode="auto">
              <a:xfrm>
                <a:off x="3408" y="2880"/>
                <a:ext cx="432" cy="912"/>
              </a:xfrm>
              <a:custGeom>
                <a:avLst/>
                <a:gdLst>
                  <a:gd name="T0" fmla="*/ 0 w 432"/>
                  <a:gd name="T1" fmla="*/ 816 h 912"/>
                  <a:gd name="T2" fmla="*/ 0 w 432"/>
                  <a:gd name="T3" fmla="*/ 912 h 912"/>
                  <a:gd name="T4" fmla="*/ 432 w 432"/>
                  <a:gd name="T5" fmla="*/ 912 h 912"/>
                  <a:gd name="T6" fmla="*/ 432 w 432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12"/>
                  <a:gd name="T14" fmla="*/ 432 w 432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601" name="Text Box 28"/>
              <p:cNvSpPr txBox="1">
                <a:spLocks noChangeArrowheads="1"/>
              </p:cNvSpPr>
              <p:nvPr/>
            </p:nvSpPr>
            <p:spPr bwMode="auto">
              <a:xfrm>
                <a:off x="3145" y="3177"/>
                <a:ext cx="47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Mult.</a:t>
                </a:r>
              </a:p>
            </p:txBody>
          </p:sp>
        </p:grpSp>
        <p:sp>
          <p:nvSpPr>
            <p:cNvPr id="151588" name="Line 29"/>
            <p:cNvSpPr>
              <a:spLocks noChangeShapeType="1"/>
            </p:cNvSpPr>
            <p:nvPr/>
          </p:nvSpPr>
          <p:spPr bwMode="auto">
            <a:xfrm>
              <a:off x="2448" y="2544"/>
              <a:ext cx="76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89" name="Rectangle 30"/>
            <p:cNvSpPr>
              <a:spLocks noChangeArrowheads="1"/>
            </p:cNvSpPr>
            <p:nvPr/>
          </p:nvSpPr>
          <p:spPr bwMode="auto">
            <a:xfrm>
              <a:off x="3408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V2</a:t>
              </a:r>
            </a:p>
          </p:txBody>
        </p:sp>
        <p:sp>
          <p:nvSpPr>
            <p:cNvPr id="151590" name="Line 31"/>
            <p:cNvSpPr>
              <a:spLocks noChangeShapeType="1"/>
            </p:cNvSpPr>
            <p:nvPr/>
          </p:nvSpPr>
          <p:spPr bwMode="auto">
            <a:xfrm>
              <a:off x="3600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91" name="Rectangle 32"/>
            <p:cNvSpPr>
              <a:spLocks noChangeArrowheads="1"/>
            </p:cNvSpPr>
            <p:nvPr/>
          </p:nvSpPr>
          <p:spPr bwMode="auto">
            <a:xfrm>
              <a:off x="374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V3</a:t>
              </a:r>
            </a:p>
          </p:txBody>
        </p:sp>
        <p:sp>
          <p:nvSpPr>
            <p:cNvPr id="151592" name="Line 33"/>
            <p:cNvSpPr>
              <a:spLocks noChangeShapeType="1"/>
            </p:cNvSpPr>
            <p:nvPr/>
          </p:nvSpPr>
          <p:spPr bwMode="auto">
            <a:xfrm flipV="1">
              <a:off x="3840" y="2208"/>
              <a:ext cx="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93" name="Text Box 34"/>
            <p:cNvSpPr txBox="1">
              <a:spLocks noChangeArrowheads="1"/>
            </p:cNvSpPr>
            <p:nvPr/>
          </p:nvSpPr>
          <p:spPr bwMode="auto">
            <a:xfrm>
              <a:off x="2706" y="2505"/>
              <a:ext cx="5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996600"/>
                  </a:solidFill>
                  <a:latin typeface="Verdana" charset="0"/>
                  <a:ea typeface="굴림" charset="0"/>
                  <a:cs typeface="굴림" charset="0"/>
                </a:rPr>
                <a:t>Chain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096000" y="2209800"/>
            <a:ext cx="2133600" cy="3810000"/>
            <a:chOff x="3840" y="1392"/>
            <a:chExt cx="1344" cy="2400"/>
          </a:xfrm>
        </p:grpSpPr>
        <p:grpSp>
          <p:nvGrpSpPr>
            <p:cNvPr id="151563" name="Group 36"/>
            <p:cNvGrpSpPr>
              <a:grpSpLocks/>
            </p:cNvGrpSpPr>
            <p:nvPr/>
          </p:nvGrpSpPr>
          <p:grpSpPr bwMode="auto">
            <a:xfrm>
              <a:off x="4176" y="2880"/>
              <a:ext cx="720" cy="912"/>
              <a:chOff x="4176" y="2880"/>
              <a:chExt cx="720" cy="912"/>
            </a:xfrm>
          </p:grpSpPr>
          <p:sp>
            <p:nvSpPr>
              <p:cNvPr id="151570" name="Freeform 37"/>
              <p:cNvSpPr>
                <a:spLocks/>
              </p:cNvSpPr>
              <p:nvPr/>
            </p:nvSpPr>
            <p:spPr bwMode="auto">
              <a:xfrm>
                <a:off x="4176" y="3024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51571" name="Group 38"/>
              <p:cNvGrpSpPr>
                <a:grpSpLocks/>
              </p:cNvGrpSpPr>
              <p:nvPr/>
            </p:nvGrpSpPr>
            <p:grpSpPr bwMode="auto">
              <a:xfrm>
                <a:off x="4176" y="3600"/>
                <a:ext cx="626" cy="48"/>
                <a:chOff x="1536" y="2256"/>
                <a:chExt cx="626" cy="48"/>
              </a:xfrm>
            </p:grpSpPr>
            <p:sp>
              <p:nvSpPr>
                <p:cNvPr id="151584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585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586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1572" name="Group 45"/>
              <p:cNvGrpSpPr>
                <a:grpSpLocks/>
              </p:cNvGrpSpPr>
              <p:nvPr/>
            </p:nvGrpSpPr>
            <p:grpSpPr bwMode="auto">
              <a:xfrm>
                <a:off x="4176" y="3120"/>
                <a:ext cx="626" cy="48"/>
                <a:chOff x="1536" y="2256"/>
                <a:chExt cx="626" cy="48"/>
              </a:xfrm>
            </p:grpSpPr>
            <p:sp>
              <p:nvSpPr>
                <p:cNvPr id="151581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582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583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1573" name="Group 46"/>
              <p:cNvGrpSpPr>
                <a:grpSpLocks/>
              </p:cNvGrpSpPr>
              <p:nvPr/>
            </p:nvGrpSpPr>
            <p:grpSpPr bwMode="auto">
              <a:xfrm>
                <a:off x="4176" y="3360"/>
                <a:ext cx="626" cy="48"/>
                <a:chOff x="1536" y="2256"/>
                <a:chExt cx="626" cy="48"/>
              </a:xfrm>
            </p:grpSpPr>
            <p:sp>
              <p:nvSpPr>
                <p:cNvPr id="151578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579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580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1574" name="Line 50"/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575" name="Line 51"/>
              <p:cNvSpPr>
                <a:spLocks noChangeShapeType="1"/>
              </p:cNvSpPr>
              <p:nvPr/>
            </p:nvSpPr>
            <p:spPr bwMode="auto">
              <a:xfrm>
                <a:off x="4272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576" name="Freeform 52"/>
              <p:cNvSpPr>
                <a:spLocks/>
              </p:cNvSpPr>
              <p:nvPr/>
            </p:nvSpPr>
            <p:spPr bwMode="auto">
              <a:xfrm>
                <a:off x="4464" y="2880"/>
                <a:ext cx="432" cy="912"/>
              </a:xfrm>
              <a:custGeom>
                <a:avLst/>
                <a:gdLst>
                  <a:gd name="T0" fmla="*/ 0 w 432"/>
                  <a:gd name="T1" fmla="*/ 816 h 912"/>
                  <a:gd name="T2" fmla="*/ 0 w 432"/>
                  <a:gd name="T3" fmla="*/ 912 h 912"/>
                  <a:gd name="T4" fmla="*/ 432 w 432"/>
                  <a:gd name="T5" fmla="*/ 912 h 912"/>
                  <a:gd name="T6" fmla="*/ 432 w 432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12"/>
                  <a:gd name="T14" fmla="*/ 432 w 432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577" name="Text Box 53"/>
              <p:cNvSpPr txBox="1">
                <a:spLocks noChangeArrowheads="1"/>
              </p:cNvSpPr>
              <p:nvPr/>
            </p:nvSpPr>
            <p:spPr bwMode="auto">
              <a:xfrm>
                <a:off x="4288" y="3177"/>
                <a:ext cx="39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Add</a:t>
                </a:r>
              </a:p>
            </p:txBody>
          </p:sp>
        </p:grpSp>
        <p:sp>
          <p:nvSpPr>
            <p:cNvPr id="151564" name="Rectangle 54"/>
            <p:cNvSpPr>
              <a:spLocks noChangeArrowheads="1"/>
            </p:cNvSpPr>
            <p:nvPr/>
          </p:nvSpPr>
          <p:spPr bwMode="auto">
            <a:xfrm>
              <a:off x="446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V4</a:t>
              </a:r>
            </a:p>
          </p:txBody>
        </p:sp>
        <p:sp>
          <p:nvSpPr>
            <p:cNvPr id="151565" name="Rectangle 55"/>
            <p:cNvSpPr>
              <a:spLocks noChangeArrowheads="1"/>
            </p:cNvSpPr>
            <p:nvPr/>
          </p:nvSpPr>
          <p:spPr bwMode="auto">
            <a:xfrm>
              <a:off x="4896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V5</a:t>
              </a:r>
            </a:p>
          </p:txBody>
        </p:sp>
        <p:sp>
          <p:nvSpPr>
            <p:cNvPr id="151566" name="Line 56"/>
            <p:cNvSpPr>
              <a:spLocks noChangeShapeType="1"/>
            </p:cNvSpPr>
            <p:nvPr/>
          </p:nvSpPr>
          <p:spPr bwMode="auto">
            <a:xfrm>
              <a:off x="3840" y="2640"/>
              <a:ext cx="43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67" name="Line 57"/>
            <p:cNvSpPr>
              <a:spLocks noChangeShapeType="1"/>
            </p:cNvSpPr>
            <p:nvPr/>
          </p:nvSpPr>
          <p:spPr bwMode="auto">
            <a:xfrm>
              <a:off x="4656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68" name="Line 58"/>
            <p:cNvSpPr>
              <a:spLocks noChangeShapeType="1"/>
            </p:cNvSpPr>
            <p:nvPr/>
          </p:nvSpPr>
          <p:spPr bwMode="auto">
            <a:xfrm flipV="1">
              <a:off x="4896" y="2208"/>
              <a:ext cx="14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69" name="Text Box 59"/>
            <p:cNvSpPr txBox="1">
              <a:spLocks noChangeArrowheads="1"/>
            </p:cNvSpPr>
            <p:nvPr/>
          </p:nvSpPr>
          <p:spPr bwMode="auto">
            <a:xfrm>
              <a:off x="3954" y="2553"/>
              <a:ext cx="5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996600"/>
                  </a:solidFill>
                  <a:latin typeface="Verdana" charset="0"/>
                  <a:ea typeface="굴림" charset="0"/>
                  <a:cs typeface="굴림" charset="0"/>
                </a:rPr>
                <a:t>Chain</a:t>
              </a:r>
              <a:endParaRPr lang="en-US" altLang="ko-KR" sz="1800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endParaRPr>
            </a:p>
          </p:txBody>
        </p:sp>
      </p:grpSp>
      <p:sp>
        <p:nvSpPr>
          <p:cNvPr id="151559" name="Text Box 60"/>
          <p:cNvSpPr txBox="1">
            <a:spLocks noChangeArrowheads="1"/>
          </p:cNvSpPr>
          <p:nvPr/>
        </p:nvSpPr>
        <p:spPr bwMode="auto">
          <a:xfrm>
            <a:off x="533400" y="2667000"/>
            <a:ext cx="2470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LV   v1</a:t>
            </a:r>
          </a:p>
          <a:p>
            <a:pPr eaLnBrk="1" hangingPunct="1"/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MULV v3,v1,v2</a:t>
            </a:r>
          </a:p>
          <a:p>
            <a:pPr eaLnBrk="1" hangingPunct="1"/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ADDV v5, v3, v4</a:t>
            </a:r>
          </a:p>
        </p:txBody>
      </p:sp>
      <p:sp>
        <p:nvSpPr>
          <p:cNvPr id="151560" name="Line 61"/>
          <p:cNvSpPr>
            <a:spLocks noChangeShapeType="1"/>
          </p:cNvSpPr>
          <p:nvPr/>
        </p:nvSpPr>
        <p:spPr bwMode="auto">
          <a:xfrm>
            <a:off x="1676400" y="2971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1" name="Line 62"/>
          <p:cNvSpPr>
            <a:spLocks noChangeShapeType="1"/>
          </p:cNvSpPr>
          <p:nvPr/>
        </p:nvSpPr>
        <p:spPr bwMode="auto">
          <a:xfrm>
            <a:off x="1676400" y="3429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2" name="TextBox 63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Code Performance - Chaining</a:t>
            </a:r>
          </a:p>
        </p:txBody>
      </p:sp>
      <p:sp>
        <p:nvSpPr>
          <p:cNvPr id="15257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Vector chaining</a:t>
            </a:r>
            <a:r>
              <a:rPr lang="en-US">
                <a:latin typeface="Tahoma" charset="0"/>
              </a:rPr>
              <a:t>: Data forwarding from one vector functional unit to another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182 cycles</a:t>
            </a: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B3552A-2B81-EE45-9F19-BC52B9E47577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27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aphicFrame>
        <p:nvGraphicFramePr>
          <p:cNvPr id="152580" name="Object 2"/>
          <p:cNvGraphicFramePr>
            <a:graphicFrameLocks noChangeAspect="1"/>
          </p:cNvGraphicFramePr>
          <p:nvPr/>
        </p:nvGraphicFramePr>
        <p:xfrm>
          <a:off x="1371600" y="1841500"/>
          <a:ext cx="6397625" cy="408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Visio" r:id="rId3" imgW="3759200" imgH="2413000" progId="">
                  <p:embed/>
                </p:oleObj>
              </mc:Choice>
              <mc:Fallback>
                <p:oleObj name="Visio" r:id="rId3" imgW="3759200" imgH="2413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41500"/>
                        <a:ext cx="6397625" cy="408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6200000" flipH="1">
            <a:off x="2378869" y="3213894"/>
            <a:ext cx="968375" cy="185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>
            <a:off x="3568700" y="2822575"/>
            <a:ext cx="968375" cy="968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19188" y="39751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These two VLDs cannot be 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pipelined. WHY?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3226594" y="3802856"/>
            <a:ext cx="3189288" cy="568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5105400" y="5681663"/>
            <a:ext cx="1393825" cy="2476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73313" y="5681663"/>
            <a:ext cx="27320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VLD and VST cannot be 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pipelined. WHY?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46838" y="2344738"/>
            <a:ext cx="266223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FF0000"/>
                </a:solidFill>
              </a:rPr>
              <a:t>Strict assumption:</a:t>
            </a:r>
          </a:p>
          <a:p>
            <a:pPr eaLnBrk="1" hangingPunct="1"/>
            <a:r>
              <a:rPr lang="en-US" sz="2200">
                <a:solidFill>
                  <a:srgbClr val="FF0000"/>
                </a:solidFill>
              </a:rPr>
              <a:t>Each memory bank </a:t>
            </a:r>
          </a:p>
          <a:p>
            <a:pPr eaLnBrk="1" hangingPunct="1"/>
            <a:r>
              <a:rPr lang="en-US" sz="2200">
                <a:solidFill>
                  <a:srgbClr val="FF0000"/>
                </a:solidFill>
              </a:rPr>
              <a:t>has a single port </a:t>
            </a:r>
          </a:p>
          <a:p>
            <a:pPr eaLnBrk="1" hangingPunct="1"/>
            <a:r>
              <a:rPr lang="en-US" sz="2200">
                <a:solidFill>
                  <a:srgbClr val="FF0000"/>
                </a:solidFill>
              </a:rPr>
              <a:t>(memory bandwidth</a:t>
            </a:r>
          </a:p>
          <a:p>
            <a:pPr eaLnBrk="1" hangingPunct="1"/>
            <a:r>
              <a:rPr lang="en-US" sz="2200">
                <a:solidFill>
                  <a:srgbClr val="FF0000"/>
                </a:solidFill>
              </a:rPr>
              <a:t>bottleneck)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300">
                <a:latin typeface="Garamond" charset="0"/>
              </a:rPr>
              <a:t>Vector Code Performance – Multiple Memory Ports</a:t>
            </a:r>
          </a:p>
        </p:txBody>
      </p:sp>
      <p:sp>
        <p:nvSpPr>
          <p:cNvPr id="15360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Chaining and 2 load ports, 1 store port in each bank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79 cycles</a:t>
            </a:r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FAC1BA-D8B9-6C4B-BF2E-495CD2A5F32E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28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aphicFrame>
        <p:nvGraphicFramePr>
          <p:cNvPr id="153604" name="Object 3"/>
          <p:cNvGraphicFramePr>
            <a:graphicFrameLocks noChangeAspect="1"/>
          </p:cNvGraphicFramePr>
          <p:nvPr/>
        </p:nvGraphicFramePr>
        <p:xfrm>
          <a:off x="2667000" y="1514475"/>
          <a:ext cx="382270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2" name="Visio" r:id="rId3" imgW="2057400" imgH="2514600" progId="">
                  <p:embed/>
                </p:oleObj>
              </mc:Choice>
              <mc:Fallback>
                <p:oleObj name="Visio" r:id="rId3" imgW="2057400" imgH="2514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14475"/>
                        <a:ext cx="382270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Questions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What if # data elements &gt; # elements in a vector register?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Need to break loops so that each iteration operates on # elements in a vector register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E.g., 527 data elements, 64-element VREGs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8 iterations where VLEN = 64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1 iteration where VLEN = 15 (need to change value of VLEN)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Called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vector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</a:rPr>
              <a:t>stripmining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What if vector data is not stored in a </a:t>
            </a:r>
            <a:r>
              <a:rPr lang="en-US" dirty="0" err="1">
                <a:latin typeface="Tahoma" charset="0"/>
              </a:rPr>
              <a:t>strided</a:t>
            </a:r>
            <a:r>
              <a:rPr lang="en-US" dirty="0">
                <a:latin typeface="Tahoma" charset="0"/>
              </a:rPr>
              <a:t> fashion in memory? (irregular memory access to a vector)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Use indirection to </a:t>
            </a:r>
            <a:r>
              <a:rPr lang="en-US" dirty="0" smtClean="0">
                <a:latin typeface="Tahoma" charset="0"/>
                <a:ea typeface="ＭＳ Ｐゴシック" charset="0"/>
              </a:rPr>
              <a:t>combine/pack </a:t>
            </a:r>
            <a:r>
              <a:rPr lang="en-US" dirty="0">
                <a:latin typeface="Tahoma" charset="0"/>
                <a:ea typeface="ＭＳ Ｐゴシック" charset="0"/>
              </a:rPr>
              <a:t>elements into vector registers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Called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scatter/gather operations</a:t>
            </a:r>
          </a:p>
        </p:txBody>
      </p:sp>
      <p:sp>
        <p:nvSpPr>
          <p:cNvPr id="154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CBA62A-6FB4-C14C-96B3-E070225959C8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29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Readings for </a:t>
            </a:r>
            <a:r>
              <a:rPr lang="en-US" dirty="0" smtClean="0">
                <a:latin typeface="Garamond" charset="0"/>
              </a:rPr>
              <a:t>Today</a:t>
            </a:r>
            <a:endParaRPr lang="en-US" dirty="0">
              <a:latin typeface="Garamond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ahoma" charset="0"/>
              </a:rPr>
              <a:t>SIMD Processing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Basic GPU Architecture</a:t>
            </a:r>
          </a:p>
          <a:p>
            <a:r>
              <a:rPr lang="en-US">
                <a:latin typeface="Tahoma" charset="0"/>
              </a:rPr>
              <a:t>Other execution models: VLIW, Dataflow</a:t>
            </a:r>
            <a:endParaRPr lang="en-US">
              <a:solidFill>
                <a:srgbClr val="0000FF"/>
              </a:solidFill>
              <a:latin typeface="Tahoma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Lindholm et al., "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NVIDIA Tesla: A Unified Graphics and Computing Architecture</a:t>
            </a:r>
            <a:r>
              <a:rPr lang="en-US">
                <a:latin typeface="Tahoma" charset="0"/>
              </a:rPr>
              <a:t>," IEEE Micro 2008.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Fatahalian and Houston, “</a:t>
            </a:r>
            <a:r>
              <a:rPr lang="en-US" altLang="ja-JP">
                <a:solidFill>
                  <a:srgbClr val="0000FF"/>
                </a:solidFill>
                <a:latin typeface="Tahoma" charset="0"/>
              </a:rPr>
              <a:t>A Closer Look at GPUs</a:t>
            </a:r>
            <a:r>
              <a:rPr lang="en-US" altLang="ja-JP">
                <a:latin typeface="Tahoma" charset="0"/>
              </a:rPr>
              <a:t>,</a:t>
            </a:r>
            <a:r>
              <a:rPr 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CACM 2008.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Stay tuned for more readings…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2556E9-B6E4-2746-9099-70A9B170164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Gather/Scatter Operations</a:t>
            </a:r>
          </a:p>
        </p:txBody>
      </p:sp>
      <p:sp>
        <p:nvSpPr>
          <p:cNvPr id="1556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8A66F3-32DF-0A44-ADED-80608643E72B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30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584325"/>
            <a:ext cx="82296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>
                <a:solidFill>
                  <a:srgbClr val="000000"/>
                </a:solidFill>
                <a:ea typeface="굴림" charset="0"/>
                <a:cs typeface="굴림" charset="0"/>
              </a:rPr>
              <a:t>Want to vectorize loops with indirect accesses: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for (i=0; i&lt;N; i++)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    A[i] = B[i] + C[D[i]]</a:t>
            </a:r>
            <a:b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endParaRPr lang="en-US" altLang="ko-KR" sz="2000" b="1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>
                <a:solidFill>
                  <a:srgbClr val="000000"/>
                </a:solidFill>
                <a:ea typeface="굴림" charset="0"/>
                <a:cs typeface="굴림" charset="0"/>
              </a:rPr>
              <a:t>Indexed load instruction (</a:t>
            </a:r>
            <a:r>
              <a:rPr lang="en-US" altLang="ko-KR" i="1">
                <a:solidFill>
                  <a:srgbClr val="000000"/>
                </a:solidFill>
                <a:ea typeface="굴림" charset="0"/>
                <a:cs typeface="굴림" charset="0"/>
              </a:rPr>
              <a:t>Gather</a:t>
            </a:r>
            <a:r>
              <a:rPr lang="en-US" altLang="ko-KR">
                <a:solidFill>
                  <a:srgbClr val="000000"/>
                </a:solidFill>
                <a:ea typeface="굴림" charset="0"/>
                <a:cs typeface="굴림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LV vD, rD       # Load indices in D vector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LVI vC, rC, vD  # Load indirect from rC base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LV vB, rB       # Load B vector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ADDV.D vA,vB,vC # Do add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SV vA, rA       # Store result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7" name="Rounded Rectangle 130"/>
          <p:cNvSpPr>
            <a:spLocks noChangeArrowheads="1"/>
          </p:cNvSpPr>
          <p:nvPr/>
        </p:nvSpPr>
        <p:spPr bwMode="auto">
          <a:xfrm>
            <a:off x="914400" y="3810000"/>
            <a:ext cx="7010400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Gather/Scatter Operations</a:t>
            </a:r>
          </a:p>
        </p:txBody>
      </p:sp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Gather/scatter operations often implemented in hardware to handle sparse matrices </a:t>
            </a:r>
          </a:p>
          <a:p>
            <a:r>
              <a:rPr lang="en-US">
                <a:latin typeface="Tahoma" charset="0"/>
              </a:rPr>
              <a:t>Vector loads and stores use an index vector which is added to the base register to generate the addresses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96D49C-26FB-A14B-B0AE-607BA3D444BD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31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127125" y="2773363"/>
            <a:ext cx="6833803" cy="31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Index Vector		Data Vector		Equivalent</a:t>
            </a:r>
          </a:p>
          <a:p>
            <a:endParaRPr lang="en-US" sz="2000" dirty="0">
              <a:solidFill>
                <a:srgbClr val="000000"/>
              </a:solidFill>
              <a:latin typeface="Times New Roman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0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       3.14		  	  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3.14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       6.5		      	    0.0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     71.2		     	    6.5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       2.71		      	    0.0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			    0.0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 						    0.0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 	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		  71.2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					    </a:t>
            </a:r>
            <a:r>
              <a:rPr lang="en-US" sz="2000" dirty="0" smtClean="0">
                <a:solidFill>
                  <a:srgbClr val="000000"/>
                </a:solidFill>
                <a:latin typeface="Times New Roman" charset="0"/>
              </a:rPr>
              <a:t>2.71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Operations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2500"/>
            <a:ext cx="8809038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What if some operations should not be executed on a vector (based on a dynamically-determined condition)?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loop: 	if (a[i] != 0) then b[i]=a[i]*b[i]</a:t>
            </a:r>
          </a:p>
          <a:p>
            <a:pPr lvl="1">
              <a:buFont typeface="Wingdings" charset="0"/>
              <a:buNone/>
            </a:pPr>
            <a:r>
              <a:rPr lang="en-US" sz="1800">
                <a:latin typeface="Tahoma" charset="0"/>
                <a:ea typeface="ＭＳ Ｐゴシック" charset="0"/>
              </a:rPr>
              <a:t>			goto loop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Masked operations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VMASK register is a bit mask determining which data element should not be acted upon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VLD V0 = A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VLD V1 = B</a:t>
            </a:r>
          </a:p>
          <a:p>
            <a:pPr lvl="1">
              <a:buFont typeface="Wingdings" charset="0"/>
              <a:buNone/>
            </a:pPr>
            <a:r>
              <a:rPr lang="en-GB">
                <a:latin typeface="Tahoma" charset="0"/>
                <a:ea typeface="ＭＳ Ｐゴシック" charset="0"/>
              </a:rPr>
              <a:t>		VMASK = (V0 != 0)</a:t>
            </a:r>
          </a:p>
          <a:p>
            <a:pPr lvl="1">
              <a:buFont typeface="Wingdings" charset="0"/>
              <a:buNone/>
            </a:pPr>
            <a:r>
              <a:rPr lang="en-GB">
                <a:latin typeface="Tahoma" charset="0"/>
                <a:ea typeface="ＭＳ Ｐゴシック" charset="0"/>
              </a:rPr>
              <a:t>		VMUL V1 = V0 * V1</a:t>
            </a:r>
          </a:p>
          <a:p>
            <a:pPr lvl="1">
              <a:buFont typeface="Wingdings" charset="0"/>
              <a:buNone/>
            </a:pPr>
            <a:r>
              <a:rPr lang="en-GB">
                <a:latin typeface="Tahoma" charset="0"/>
                <a:ea typeface="ＭＳ Ｐゴシック" charset="0"/>
              </a:rPr>
              <a:t>		VST B = V1</a:t>
            </a:r>
          </a:p>
          <a:p>
            <a:pPr lvl="1"/>
            <a:r>
              <a:rPr lang="en-GB">
                <a:latin typeface="Tahoma" charset="0"/>
                <a:ea typeface="ＭＳ Ｐゴシック" charset="0"/>
              </a:rPr>
              <a:t>Does this look familiar? This is essentially </a:t>
            </a:r>
            <a:r>
              <a:rPr lang="en-GB">
                <a:solidFill>
                  <a:srgbClr val="0000FF"/>
                </a:solidFill>
                <a:latin typeface="Tahoma" charset="0"/>
                <a:ea typeface="ＭＳ Ｐゴシック" charset="0"/>
              </a:rPr>
              <a:t>predicated execution</a:t>
            </a:r>
            <a:r>
              <a:rPr lang="en-GB">
                <a:latin typeface="Tahoma" charset="0"/>
                <a:ea typeface="ＭＳ Ｐゴシック" charset="0"/>
              </a:rPr>
              <a:t>.</a:t>
            </a:r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25B3DA-35C2-BB4B-82BA-C428466CF4D5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32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Another Example with Masking</a:t>
            </a:r>
          </a:p>
        </p:txBody>
      </p:sp>
      <p:sp>
        <p:nvSpPr>
          <p:cNvPr id="1587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EA6C20-226B-684B-8E4F-37EC29A6BD0C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33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1775" y="1279525"/>
            <a:ext cx="45688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for (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 = 0;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 &lt; 64; ++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	if (a[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] &gt;= b[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]) then c[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] = a[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]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	else c[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] = b[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]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898525" y="2879725"/>
            <a:ext cx="285115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	B	VMASK    </a:t>
            </a:r>
          </a:p>
          <a:p>
            <a:r>
              <a:rPr lang="en-US">
                <a:solidFill>
                  <a:srgbClr val="000000"/>
                </a:solidFill>
              </a:rPr>
              <a:t>1	2	   0                 </a:t>
            </a:r>
          </a:p>
          <a:p>
            <a:r>
              <a:rPr lang="en-US">
                <a:solidFill>
                  <a:srgbClr val="000000"/>
                </a:solidFill>
              </a:rPr>
              <a:t>2	2	   1</a:t>
            </a:r>
          </a:p>
          <a:p>
            <a:r>
              <a:rPr lang="en-US">
                <a:solidFill>
                  <a:srgbClr val="000000"/>
                </a:solidFill>
              </a:rPr>
              <a:t>3	2	   1</a:t>
            </a:r>
          </a:p>
          <a:p>
            <a:r>
              <a:rPr lang="en-US">
                <a:solidFill>
                  <a:srgbClr val="000000"/>
                </a:solidFill>
              </a:rPr>
              <a:t>4	10	   0</a:t>
            </a:r>
          </a:p>
          <a:p>
            <a:r>
              <a:rPr lang="en-US">
                <a:solidFill>
                  <a:srgbClr val="000000"/>
                </a:solidFill>
              </a:rPr>
              <a:t>-5	-4	   0</a:t>
            </a:r>
          </a:p>
          <a:p>
            <a:r>
              <a:rPr lang="en-US">
                <a:solidFill>
                  <a:srgbClr val="000000"/>
                </a:solidFill>
              </a:rPr>
              <a:t>0	-3	   1</a:t>
            </a:r>
          </a:p>
          <a:p>
            <a:r>
              <a:rPr lang="en-US">
                <a:solidFill>
                  <a:srgbClr val="000000"/>
                </a:solidFill>
              </a:rPr>
              <a:t>6	5	   1</a:t>
            </a:r>
          </a:p>
          <a:p>
            <a:r>
              <a:rPr lang="en-US">
                <a:solidFill>
                  <a:srgbClr val="000000"/>
                </a:solidFill>
              </a:rPr>
              <a:t>-7	-8	   1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5089525" y="2117725"/>
            <a:ext cx="30051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Steps to execute loop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1. Compare A, B to get </a:t>
            </a:r>
          </a:p>
          <a:p>
            <a:r>
              <a:rPr lang="en-US">
                <a:solidFill>
                  <a:srgbClr val="000000"/>
                </a:solidFill>
              </a:rPr>
              <a:t>	VMASK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2. Masked store of  A into C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3. Complement VMASK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4. Masked store of B into 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Masked Vector Instructions</a:t>
            </a:r>
          </a:p>
        </p:txBody>
      </p:sp>
      <p:sp>
        <p:nvSpPr>
          <p:cNvPr id="1597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0745A5-9783-664C-8611-89991D586310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34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67200" y="1089025"/>
            <a:ext cx="4724400" cy="4108450"/>
            <a:chOff x="2688" y="686"/>
            <a:chExt cx="2976" cy="2588"/>
          </a:xfrm>
        </p:grpSpPr>
        <p:grpSp>
          <p:nvGrpSpPr>
            <p:cNvPr id="159793" name="Group 4"/>
            <p:cNvGrpSpPr>
              <a:grpSpLocks/>
            </p:cNvGrpSpPr>
            <p:nvPr/>
          </p:nvGrpSpPr>
          <p:grpSpPr bwMode="auto">
            <a:xfrm>
              <a:off x="3061" y="1402"/>
              <a:ext cx="2364" cy="1872"/>
              <a:chOff x="3061" y="1402"/>
              <a:chExt cx="2364" cy="1872"/>
            </a:xfrm>
          </p:grpSpPr>
          <p:sp>
            <p:nvSpPr>
              <p:cNvPr id="159795" name="Freeform 5"/>
              <p:cNvSpPr>
                <a:spLocks/>
              </p:cNvSpPr>
              <p:nvPr/>
            </p:nvSpPr>
            <p:spPr bwMode="auto">
              <a:xfrm>
                <a:off x="4224" y="2016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59796" name="Group 6"/>
              <p:cNvGrpSpPr>
                <a:grpSpLocks/>
              </p:cNvGrpSpPr>
              <p:nvPr/>
            </p:nvGrpSpPr>
            <p:grpSpPr bwMode="auto">
              <a:xfrm>
                <a:off x="4224" y="2592"/>
                <a:ext cx="626" cy="48"/>
                <a:chOff x="1536" y="2256"/>
                <a:chExt cx="626" cy="48"/>
              </a:xfrm>
            </p:grpSpPr>
            <p:sp>
              <p:nvSpPr>
                <p:cNvPr id="159826" name="Rectangle 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827" name="Freeform 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828" name="Line 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9797" name="Group 10"/>
              <p:cNvGrpSpPr>
                <a:grpSpLocks/>
              </p:cNvGrpSpPr>
              <p:nvPr/>
            </p:nvGrpSpPr>
            <p:grpSpPr bwMode="auto">
              <a:xfrm>
                <a:off x="4224" y="2112"/>
                <a:ext cx="626" cy="48"/>
                <a:chOff x="1536" y="2256"/>
                <a:chExt cx="626" cy="48"/>
              </a:xfrm>
            </p:grpSpPr>
            <p:sp>
              <p:nvSpPr>
                <p:cNvPr id="159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824" name="Freeform 1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825" name="Line 1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9798" name="Group 14"/>
              <p:cNvGrpSpPr>
                <a:grpSpLocks/>
              </p:cNvGrpSpPr>
              <p:nvPr/>
            </p:nvGrpSpPr>
            <p:grpSpPr bwMode="auto">
              <a:xfrm>
                <a:off x="4224" y="2352"/>
                <a:ext cx="626" cy="48"/>
                <a:chOff x="1536" y="2256"/>
                <a:chExt cx="626" cy="48"/>
              </a:xfrm>
            </p:grpSpPr>
            <p:sp>
              <p:nvSpPr>
                <p:cNvPr id="159820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821" name="Freeform 1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822" name="Line 1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9799" name="Text Box 18"/>
              <p:cNvSpPr txBox="1">
                <a:spLocks noChangeArrowheads="1"/>
              </p:cNvSpPr>
              <p:nvPr/>
            </p:nvSpPr>
            <p:spPr bwMode="auto">
              <a:xfrm>
                <a:off x="4319" y="2362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C[4]</a:t>
                </a:r>
              </a:p>
            </p:txBody>
          </p:sp>
          <p:sp>
            <p:nvSpPr>
              <p:cNvPr id="159800" name="Text Box 19"/>
              <p:cNvSpPr txBox="1">
                <a:spLocks noChangeArrowheads="1"/>
              </p:cNvSpPr>
              <p:nvPr/>
            </p:nvSpPr>
            <p:spPr bwMode="auto">
              <a:xfrm>
                <a:off x="4319" y="2122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C[5]</a:t>
                </a:r>
              </a:p>
            </p:txBody>
          </p:sp>
          <p:sp>
            <p:nvSpPr>
              <p:cNvPr id="159801" name="Text Box 20"/>
              <p:cNvSpPr txBox="1">
                <a:spLocks noChangeArrowheads="1"/>
              </p:cNvSpPr>
              <p:nvPr/>
            </p:nvSpPr>
            <p:spPr bwMode="auto">
              <a:xfrm>
                <a:off x="4524" y="2842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C[1]</a:t>
                </a:r>
              </a:p>
            </p:txBody>
          </p:sp>
          <p:sp>
            <p:nvSpPr>
              <p:cNvPr id="159802" name="Line 21"/>
              <p:cNvSpPr>
                <a:spLocks noChangeShapeType="1"/>
              </p:cNvSpPr>
              <p:nvPr/>
            </p:nvSpPr>
            <p:spPr bwMode="auto">
              <a:xfrm>
                <a:off x="4525" y="2688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803" name="Line 22"/>
              <p:cNvSpPr>
                <a:spLocks noChangeShapeType="1"/>
              </p:cNvSpPr>
              <p:nvPr/>
            </p:nvSpPr>
            <p:spPr bwMode="auto">
              <a:xfrm>
                <a:off x="4704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804" name="Line 23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805" name="Text Box 24"/>
              <p:cNvSpPr txBox="1">
                <a:spLocks noChangeArrowheads="1"/>
              </p:cNvSpPr>
              <p:nvPr/>
            </p:nvSpPr>
            <p:spPr bwMode="auto">
              <a:xfrm>
                <a:off x="4452" y="3082"/>
                <a:ext cx="9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 i="1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Write data port</a:t>
                </a:r>
              </a:p>
            </p:txBody>
          </p:sp>
          <p:sp>
            <p:nvSpPr>
              <p:cNvPr id="159806" name="Text Box 25"/>
              <p:cNvSpPr txBox="1">
                <a:spLocks noChangeArrowheads="1"/>
              </p:cNvSpPr>
              <p:nvPr/>
            </p:nvSpPr>
            <p:spPr bwMode="auto">
              <a:xfrm>
                <a:off x="4079" y="1642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A[7]</a:t>
                </a:r>
              </a:p>
            </p:txBody>
          </p:sp>
          <p:sp>
            <p:nvSpPr>
              <p:cNvPr id="159807" name="Text Box 26"/>
              <p:cNvSpPr txBox="1">
                <a:spLocks noChangeArrowheads="1"/>
              </p:cNvSpPr>
              <p:nvPr/>
            </p:nvSpPr>
            <p:spPr bwMode="auto">
              <a:xfrm>
                <a:off x="4511" y="1642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B[7]</a:t>
                </a:r>
              </a:p>
            </p:txBody>
          </p:sp>
          <p:sp>
            <p:nvSpPr>
              <p:cNvPr id="159808" name="Text Box 27"/>
              <p:cNvSpPr txBox="1">
                <a:spLocks noChangeArrowheads="1"/>
              </p:cNvSpPr>
              <p:nvPr/>
            </p:nvSpPr>
            <p:spPr bwMode="auto">
              <a:xfrm>
                <a:off x="3061" y="2170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M[3]=0</a:t>
                </a:r>
              </a:p>
            </p:txBody>
          </p:sp>
          <p:sp>
            <p:nvSpPr>
              <p:cNvPr id="159809" name="Text Box 28"/>
              <p:cNvSpPr txBox="1">
                <a:spLocks noChangeArrowheads="1"/>
              </p:cNvSpPr>
              <p:nvPr/>
            </p:nvSpPr>
            <p:spPr bwMode="auto">
              <a:xfrm>
                <a:off x="3061" y="1978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M[4]=1</a:t>
                </a:r>
              </a:p>
            </p:txBody>
          </p:sp>
          <p:sp>
            <p:nvSpPr>
              <p:cNvPr id="159810" name="Text Box 29"/>
              <p:cNvSpPr txBox="1">
                <a:spLocks noChangeArrowheads="1"/>
              </p:cNvSpPr>
              <p:nvPr/>
            </p:nvSpPr>
            <p:spPr bwMode="auto">
              <a:xfrm>
                <a:off x="3061" y="1786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M[5]=1</a:t>
                </a:r>
              </a:p>
            </p:txBody>
          </p:sp>
          <p:sp>
            <p:nvSpPr>
              <p:cNvPr id="159811" name="Text Box 30"/>
              <p:cNvSpPr txBox="1">
                <a:spLocks noChangeArrowheads="1"/>
              </p:cNvSpPr>
              <p:nvPr/>
            </p:nvSpPr>
            <p:spPr bwMode="auto">
              <a:xfrm>
                <a:off x="3061" y="1594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M[6]=0</a:t>
                </a:r>
              </a:p>
            </p:txBody>
          </p:sp>
          <p:sp>
            <p:nvSpPr>
              <p:cNvPr id="159812" name="Text Box 31"/>
              <p:cNvSpPr txBox="1">
                <a:spLocks noChangeArrowheads="1"/>
              </p:cNvSpPr>
              <p:nvPr/>
            </p:nvSpPr>
            <p:spPr bwMode="auto">
              <a:xfrm>
                <a:off x="3061" y="2362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M[2]=0</a:t>
                </a:r>
              </a:p>
            </p:txBody>
          </p:sp>
          <p:sp>
            <p:nvSpPr>
              <p:cNvPr id="159813" name="Text Box 32"/>
              <p:cNvSpPr txBox="1">
                <a:spLocks noChangeArrowheads="1"/>
              </p:cNvSpPr>
              <p:nvPr/>
            </p:nvSpPr>
            <p:spPr bwMode="auto">
              <a:xfrm>
                <a:off x="3061" y="2554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M[1]=1</a:t>
                </a:r>
              </a:p>
            </p:txBody>
          </p:sp>
          <p:sp>
            <p:nvSpPr>
              <p:cNvPr id="159814" name="Text Box 33"/>
              <p:cNvSpPr txBox="1">
                <a:spLocks noChangeArrowheads="1"/>
              </p:cNvSpPr>
              <p:nvPr/>
            </p:nvSpPr>
            <p:spPr bwMode="auto">
              <a:xfrm>
                <a:off x="3061" y="2746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M[0]=0</a:t>
                </a:r>
              </a:p>
            </p:txBody>
          </p:sp>
          <p:sp>
            <p:nvSpPr>
              <p:cNvPr id="159815" name="Text Box 34"/>
              <p:cNvSpPr txBox="1">
                <a:spLocks noChangeArrowheads="1"/>
              </p:cNvSpPr>
              <p:nvPr/>
            </p:nvSpPr>
            <p:spPr bwMode="auto">
              <a:xfrm>
                <a:off x="3061" y="1402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M[7]=1</a:t>
                </a:r>
              </a:p>
            </p:txBody>
          </p:sp>
          <p:sp>
            <p:nvSpPr>
              <p:cNvPr id="159816" name="Line 35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816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817" name="Line 36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672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818" name="Line 37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576" cy="3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819" name="Line 38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48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9794" name="Rectangle 39"/>
            <p:cNvSpPr>
              <a:spLocks noChangeArrowheads="1"/>
            </p:cNvSpPr>
            <p:nvPr/>
          </p:nvSpPr>
          <p:spPr bwMode="auto">
            <a:xfrm>
              <a:off x="2688" y="686"/>
              <a:ext cx="2976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>
                  <a:solidFill>
                    <a:srgbClr val="000000"/>
                  </a:solidFill>
                  <a:ea typeface="굴림" charset="0"/>
                  <a:cs typeface="굴림" charset="0"/>
                </a:rPr>
                <a:t>      Density-Time Implementation</a:t>
              </a:r>
            </a:p>
            <a:p>
              <a:pPr marL="685800" lvl="1" indent="-228600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>
                  <a:solidFill>
                    <a:srgbClr val="000000"/>
                  </a:solidFill>
                  <a:ea typeface="굴림" charset="0"/>
                  <a:cs typeface="굴림" charset="0"/>
                </a:rPr>
                <a:t>scan mask vector and only execute elements with non-zero masks</a:t>
              </a:r>
            </a:p>
          </p:txBody>
        </p:sp>
      </p:grpSp>
      <p:grpSp>
        <p:nvGrpSpPr>
          <p:cNvPr id="159749" name="Group 40"/>
          <p:cNvGrpSpPr>
            <a:grpSpLocks/>
          </p:cNvGrpSpPr>
          <p:nvPr/>
        </p:nvGrpSpPr>
        <p:grpSpPr bwMode="auto">
          <a:xfrm>
            <a:off x="-381000" y="1089025"/>
            <a:ext cx="4953000" cy="4946650"/>
            <a:chOff x="-240" y="686"/>
            <a:chExt cx="3120" cy="3116"/>
          </a:xfrm>
        </p:grpSpPr>
        <p:grpSp>
          <p:nvGrpSpPr>
            <p:cNvPr id="159751" name="Group 41"/>
            <p:cNvGrpSpPr>
              <a:grpSpLocks/>
            </p:cNvGrpSpPr>
            <p:nvPr/>
          </p:nvGrpSpPr>
          <p:grpSpPr bwMode="auto">
            <a:xfrm>
              <a:off x="365" y="1402"/>
              <a:ext cx="1879" cy="2400"/>
              <a:chOff x="365" y="1402"/>
              <a:chExt cx="1879" cy="2400"/>
            </a:xfrm>
          </p:grpSpPr>
          <p:sp>
            <p:nvSpPr>
              <p:cNvPr id="159753" name="Freeform 42"/>
              <p:cNvSpPr>
                <a:spLocks/>
              </p:cNvSpPr>
              <p:nvPr/>
            </p:nvSpPr>
            <p:spPr bwMode="auto">
              <a:xfrm>
                <a:off x="1043" y="2544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59754" name="Group 43"/>
              <p:cNvGrpSpPr>
                <a:grpSpLocks/>
              </p:cNvGrpSpPr>
              <p:nvPr/>
            </p:nvGrpSpPr>
            <p:grpSpPr bwMode="auto">
              <a:xfrm>
                <a:off x="1043" y="3120"/>
                <a:ext cx="626" cy="48"/>
                <a:chOff x="1536" y="2256"/>
                <a:chExt cx="626" cy="48"/>
              </a:xfrm>
            </p:grpSpPr>
            <p:sp>
              <p:nvSpPr>
                <p:cNvPr id="159790" name="Rectangle 4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791" name="Freeform 4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792" name="Line 4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9755" name="Group 47"/>
              <p:cNvGrpSpPr>
                <a:grpSpLocks/>
              </p:cNvGrpSpPr>
              <p:nvPr/>
            </p:nvGrpSpPr>
            <p:grpSpPr bwMode="auto">
              <a:xfrm>
                <a:off x="1043" y="2640"/>
                <a:ext cx="626" cy="48"/>
                <a:chOff x="1536" y="2256"/>
                <a:chExt cx="626" cy="48"/>
              </a:xfrm>
            </p:grpSpPr>
            <p:sp>
              <p:nvSpPr>
                <p:cNvPr id="159787" name="Rectangle 4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788" name="Freeform 4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789" name="Line 5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9756" name="Group 51"/>
              <p:cNvGrpSpPr>
                <a:grpSpLocks/>
              </p:cNvGrpSpPr>
              <p:nvPr/>
            </p:nvGrpSpPr>
            <p:grpSpPr bwMode="auto">
              <a:xfrm>
                <a:off x="1043" y="2880"/>
                <a:ext cx="626" cy="48"/>
                <a:chOff x="1536" y="2256"/>
                <a:chExt cx="626" cy="48"/>
              </a:xfrm>
            </p:grpSpPr>
            <p:sp>
              <p:nvSpPr>
                <p:cNvPr id="159784" name="Rectangle 5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785" name="Freeform 5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786" name="Line 5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9757" name="Text Box 55"/>
              <p:cNvSpPr txBox="1">
                <a:spLocks noChangeArrowheads="1"/>
              </p:cNvSpPr>
              <p:nvPr/>
            </p:nvSpPr>
            <p:spPr bwMode="auto">
              <a:xfrm>
                <a:off x="1138" y="2890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C[1]</a:t>
                </a:r>
              </a:p>
            </p:txBody>
          </p:sp>
          <p:sp>
            <p:nvSpPr>
              <p:cNvPr id="159758" name="Text Box 56"/>
              <p:cNvSpPr txBox="1">
                <a:spLocks noChangeArrowheads="1"/>
              </p:cNvSpPr>
              <p:nvPr/>
            </p:nvSpPr>
            <p:spPr bwMode="auto">
              <a:xfrm>
                <a:off x="1138" y="2650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C[2]</a:t>
                </a:r>
              </a:p>
            </p:txBody>
          </p:sp>
          <p:sp>
            <p:nvSpPr>
              <p:cNvPr id="159759" name="Text Box 57"/>
              <p:cNvSpPr txBox="1">
                <a:spLocks noChangeArrowheads="1"/>
              </p:cNvSpPr>
              <p:nvPr/>
            </p:nvSpPr>
            <p:spPr bwMode="auto">
              <a:xfrm>
                <a:off x="1343" y="3370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C[0]</a:t>
                </a:r>
              </a:p>
            </p:txBody>
          </p:sp>
          <p:sp>
            <p:nvSpPr>
              <p:cNvPr id="159760" name="Line 58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761" name="Line 59"/>
              <p:cNvSpPr>
                <a:spLocks noChangeShapeType="1"/>
              </p:cNvSpPr>
              <p:nvPr/>
            </p:nvSpPr>
            <p:spPr bwMode="auto">
              <a:xfrm>
                <a:off x="1523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762" name="Line 60"/>
              <p:cNvSpPr>
                <a:spLocks noChangeShapeType="1"/>
              </p:cNvSpPr>
              <p:nvPr/>
            </p:nvSpPr>
            <p:spPr bwMode="auto">
              <a:xfrm>
                <a:off x="1139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763" name="Text Box 61"/>
              <p:cNvSpPr txBox="1">
                <a:spLocks noChangeArrowheads="1"/>
              </p:cNvSpPr>
              <p:nvPr/>
            </p:nvSpPr>
            <p:spPr bwMode="auto">
              <a:xfrm>
                <a:off x="898" y="2170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A[3]</a:t>
                </a:r>
              </a:p>
            </p:txBody>
          </p:sp>
          <p:sp>
            <p:nvSpPr>
              <p:cNvPr id="159764" name="Text Box 62"/>
              <p:cNvSpPr txBox="1">
                <a:spLocks noChangeArrowheads="1"/>
              </p:cNvSpPr>
              <p:nvPr/>
            </p:nvSpPr>
            <p:spPr bwMode="auto">
              <a:xfrm>
                <a:off x="1330" y="2170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B[3]</a:t>
                </a:r>
              </a:p>
            </p:txBody>
          </p:sp>
          <p:sp>
            <p:nvSpPr>
              <p:cNvPr id="159765" name="Text Box 63"/>
              <p:cNvSpPr txBox="1">
                <a:spLocks noChangeArrowheads="1"/>
              </p:cNvSpPr>
              <p:nvPr/>
            </p:nvSpPr>
            <p:spPr bwMode="auto">
              <a:xfrm>
                <a:off x="898" y="1978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A[4]</a:t>
                </a:r>
              </a:p>
            </p:txBody>
          </p:sp>
          <p:sp>
            <p:nvSpPr>
              <p:cNvPr id="159766" name="Text Box 64"/>
              <p:cNvSpPr txBox="1">
                <a:spLocks noChangeArrowheads="1"/>
              </p:cNvSpPr>
              <p:nvPr/>
            </p:nvSpPr>
            <p:spPr bwMode="auto">
              <a:xfrm>
                <a:off x="1330" y="1978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B[4]</a:t>
                </a:r>
              </a:p>
            </p:txBody>
          </p:sp>
          <p:sp>
            <p:nvSpPr>
              <p:cNvPr id="159767" name="Text Box 65"/>
              <p:cNvSpPr txBox="1">
                <a:spLocks noChangeArrowheads="1"/>
              </p:cNvSpPr>
              <p:nvPr/>
            </p:nvSpPr>
            <p:spPr bwMode="auto">
              <a:xfrm>
                <a:off x="898" y="1786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A[5]</a:t>
                </a:r>
              </a:p>
            </p:txBody>
          </p:sp>
          <p:sp>
            <p:nvSpPr>
              <p:cNvPr id="159768" name="Text Box 66"/>
              <p:cNvSpPr txBox="1">
                <a:spLocks noChangeArrowheads="1"/>
              </p:cNvSpPr>
              <p:nvPr/>
            </p:nvSpPr>
            <p:spPr bwMode="auto">
              <a:xfrm>
                <a:off x="1330" y="1786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B[5]</a:t>
                </a:r>
              </a:p>
            </p:txBody>
          </p:sp>
          <p:sp>
            <p:nvSpPr>
              <p:cNvPr id="159769" name="Text Box 67"/>
              <p:cNvSpPr txBox="1">
                <a:spLocks noChangeArrowheads="1"/>
              </p:cNvSpPr>
              <p:nvPr/>
            </p:nvSpPr>
            <p:spPr bwMode="auto">
              <a:xfrm>
                <a:off x="898" y="1594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A[6]</a:t>
                </a:r>
              </a:p>
            </p:txBody>
          </p:sp>
          <p:sp>
            <p:nvSpPr>
              <p:cNvPr id="159770" name="Text Box 68"/>
              <p:cNvSpPr txBox="1">
                <a:spLocks noChangeArrowheads="1"/>
              </p:cNvSpPr>
              <p:nvPr/>
            </p:nvSpPr>
            <p:spPr bwMode="auto">
              <a:xfrm>
                <a:off x="1330" y="1594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B[6]</a:t>
                </a:r>
              </a:p>
            </p:txBody>
          </p:sp>
          <p:sp>
            <p:nvSpPr>
              <p:cNvPr id="159771" name="Text Box 69"/>
              <p:cNvSpPr txBox="1">
                <a:spLocks noChangeArrowheads="1"/>
              </p:cNvSpPr>
              <p:nvPr/>
            </p:nvSpPr>
            <p:spPr bwMode="auto">
              <a:xfrm>
                <a:off x="373" y="2170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M[3]=0</a:t>
                </a:r>
              </a:p>
            </p:txBody>
          </p:sp>
          <p:sp>
            <p:nvSpPr>
              <p:cNvPr id="159772" name="Text Box 70"/>
              <p:cNvSpPr txBox="1">
                <a:spLocks noChangeArrowheads="1"/>
              </p:cNvSpPr>
              <p:nvPr/>
            </p:nvSpPr>
            <p:spPr bwMode="auto">
              <a:xfrm>
                <a:off x="373" y="1978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M[4]=1</a:t>
                </a:r>
              </a:p>
            </p:txBody>
          </p:sp>
          <p:sp>
            <p:nvSpPr>
              <p:cNvPr id="159773" name="Text Box 71"/>
              <p:cNvSpPr txBox="1">
                <a:spLocks noChangeArrowheads="1"/>
              </p:cNvSpPr>
              <p:nvPr/>
            </p:nvSpPr>
            <p:spPr bwMode="auto">
              <a:xfrm>
                <a:off x="373" y="1786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M[5]=1</a:t>
                </a:r>
              </a:p>
            </p:txBody>
          </p:sp>
          <p:sp>
            <p:nvSpPr>
              <p:cNvPr id="159774" name="Text Box 72"/>
              <p:cNvSpPr txBox="1">
                <a:spLocks noChangeArrowheads="1"/>
              </p:cNvSpPr>
              <p:nvPr/>
            </p:nvSpPr>
            <p:spPr bwMode="auto">
              <a:xfrm>
                <a:off x="373" y="1594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M[6]=0</a:t>
                </a:r>
              </a:p>
            </p:txBody>
          </p:sp>
          <p:sp>
            <p:nvSpPr>
              <p:cNvPr id="159775" name="Text Box 73"/>
              <p:cNvSpPr txBox="1">
                <a:spLocks noChangeArrowheads="1"/>
              </p:cNvSpPr>
              <p:nvPr/>
            </p:nvSpPr>
            <p:spPr bwMode="auto">
              <a:xfrm>
                <a:off x="373" y="2650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M[2]=0</a:t>
                </a:r>
              </a:p>
            </p:txBody>
          </p:sp>
          <p:sp>
            <p:nvSpPr>
              <p:cNvPr id="159776" name="Text Box 74"/>
              <p:cNvSpPr txBox="1">
                <a:spLocks noChangeArrowheads="1"/>
              </p:cNvSpPr>
              <p:nvPr/>
            </p:nvSpPr>
            <p:spPr bwMode="auto">
              <a:xfrm>
                <a:off x="373" y="2890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M[1]=1</a:t>
                </a:r>
              </a:p>
            </p:txBody>
          </p:sp>
          <p:sp>
            <p:nvSpPr>
              <p:cNvPr id="159777" name="Text Box 75"/>
              <p:cNvSpPr txBox="1">
                <a:spLocks noChangeArrowheads="1"/>
              </p:cNvSpPr>
              <p:nvPr/>
            </p:nvSpPr>
            <p:spPr bwMode="auto">
              <a:xfrm>
                <a:off x="373" y="3370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M[0]=0</a:t>
                </a:r>
              </a:p>
            </p:txBody>
          </p:sp>
          <p:sp>
            <p:nvSpPr>
              <p:cNvPr id="159778" name="Freeform 76"/>
              <p:cNvSpPr>
                <a:spLocks/>
              </p:cNvSpPr>
              <p:nvPr/>
            </p:nvSpPr>
            <p:spPr bwMode="auto">
              <a:xfrm>
                <a:off x="912" y="3456"/>
                <a:ext cx="96" cy="192"/>
              </a:xfrm>
              <a:custGeom>
                <a:avLst/>
                <a:gdLst>
                  <a:gd name="T0" fmla="*/ 0 w 240"/>
                  <a:gd name="T1" fmla="*/ 0 h 192"/>
                  <a:gd name="T2" fmla="*/ 0 w 240"/>
                  <a:gd name="T3" fmla="*/ 0 h 192"/>
                  <a:gd name="T4" fmla="*/ 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92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779" name="Text Box 77"/>
              <p:cNvSpPr txBox="1">
                <a:spLocks noChangeArrowheads="1"/>
              </p:cNvSpPr>
              <p:nvPr/>
            </p:nvSpPr>
            <p:spPr bwMode="auto">
              <a:xfrm>
                <a:off x="1271" y="3610"/>
                <a:ext cx="9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 i="1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Write data port</a:t>
                </a:r>
              </a:p>
            </p:txBody>
          </p:sp>
          <p:sp>
            <p:nvSpPr>
              <p:cNvPr id="159780" name="Text Box 78"/>
              <p:cNvSpPr txBox="1">
                <a:spLocks noChangeArrowheads="1"/>
              </p:cNvSpPr>
              <p:nvPr/>
            </p:nvSpPr>
            <p:spPr bwMode="auto">
              <a:xfrm>
                <a:off x="365" y="3610"/>
                <a:ext cx="8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 i="1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Write Enable</a:t>
                </a:r>
              </a:p>
            </p:txBody>
          </p:sp>
          <p:sp>
            <p:nvSpPr>
              <p:cNvPr id="159781" name="Text Box 79"/>
              <p:cNvSpPr txBox="1">
                <a:spLocks noChangeArrowheads="1"/>
              </p:cNvSpPr>
              <p:nvPr/>
            </p:nvSpPr>
            <p:spPr bwMode="auto">
              <a:xfrm>
                <a:off x="898" y="1402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A[7]</a:t>
                </a:r>
              </a:p>
            </p:txBody>
          </p:sp>
          <p:sp>
            <p:nvSpPr>
              <p:cNvPr id="159782" name="Text Box 80"/>
              <p:cNvSpPr txBox="1">
                <a:spLocks noChangeArrowheads="1"/>
              </p:cNvSpPr>
              <p:nvPr/>
            </p:nvSpPr>
            <p:spPr bwMode="auto">
              <a:xfrm>
                <a:off x="1330" y="1402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B[7]</a:t>
                </a:r>
              </a:p>
            </p:txBody>
          </p:sp>
          <p:sp>
            <p:nvSpPr>
              <p:cNvPr id="159783" name="Text Box 81"/>
              <p:cNvSpPr txBox="1">
                <a:spLocks noChangeArrowheads="1"/>
              </p:cNvSpPr>
              <p:nvPr/>
            </p:nvSpPr>
            <p:spPr bwMode="auto">
              <a:xfrm>
                <a:off x="373" y="1402"/>
                <a:ext cx="54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M[7]=1</a:t>
                </a:r>
              </a:p>
            </p:txBody>
          </p:sp>
        </p:grpSp>
        <p:sp>
          <p:nvSpPr>
            <p:cNvPr id="159752" name="Rectangle 82"/>
            <p:cNvSpPr>
              <a:spLocks noChangeArrowheads="1"/>
            </p:cNvSpPr>
            <p:nvPr/>
          </p:nvSpPr>
          <p:spPr bwMode="auto">
            <a:xfrm>
              <a:off x="-240" y="686"/>
              <a:ext cx="3120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     Simple Implementation</a:t>
              </a:r>
            </a:p>
            <a:p>
              <a:pPr marL="685800" lvl="1" indent="-228600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execute all N operations, turn off result writeback according to mask</a:t>
              </a:r>
            </a:p>
          </p:txBody>
        </p:sp>
      </p:grpSp>
      <p:sp>
        <p:nvSpPr>
          <p:cNvPr id="159750" name="TextBox 84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Some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Stride and banking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As long as they are </a:t>
            </a:r>
            <a:r>
              <a:rPr lang="en-US" i="1" dirty="0">
                <a:latin typeface="Tahoma" charset="0"/>
                <a:ea typeface="ＭＳ Ｐゴシック" charset="0"/>
              </a:rPr>
              <a:t>relatively prime </a:t>
            </a:r>
            <a:r>
              <a:rPr lang="en-US" dirty="0">
                <a:latin typeface="Tahoma" charset="0"/>
                <a:ea typeface="ＭＳ Ｐゴシック" charset="0"/>
              </a:rPr>
              <a:t>to each other and there are enough banks to cover bank access latency, consecutive accesses proceed in parallel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Storage of a matrix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Row major</a:t>
            </a:r>
            <a:r>
              <a:rPr lang="en-US" dirty="0">
                <a:latin typeface="Tahoma" charset="0"/>
                <a:ea typeface="ＭＳ Ｐゴシック" charset="0"/>
              </a:rPr>
              <a:t>: Consecutive elements in a row are laid out consecutively in memory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Column major</a:t>
            </a:r>
            <a:r>
              <a:rPr lang="en-US" dirty="0">
                <a:latin typeface="Tahoma" charset="0"/>
                <a:ea typeface="ＭＳ Ｐゴシック" charset="0"/>
              </a:rPr>
              <a:t>: Consecutive elements in a column are laid out consecutively in memory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You need to change the stride when accessing a row versus column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B0D693-4AEE-9443-8479-19DDC268274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Garamond" charset="0"/>
            </a:endParaRPr>
          </a:p>
        </p:txBody>
      </p:sp>
      <p:sp>
        <p:nvSpPr>
          <p:cNvPr id="1617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39B953-4E0E-F444-A89D-6F0A0A8D7D0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6179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0"/>
            <a:ext cx="8543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 vs. Vector Processors, Revisited</a:t>
            </a:r>
          </a:p>
        </p:txBody>
      </p:sp>
      <p:sp>
        <p:nvSpPr>
          <p:cNvPr id="16281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Array vs. vector processor distinction is a “purist’s” distinction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Most “modern” SIMD processors are a combination of both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They exploit data parallelism in both time and space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B7CCAA-BE17-8245-9759-A3604D171780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Remember: Array vs. Vector Processors</a:t>
            </a:r>
          </a:p>
        </p:txBody>
      </p:sp>
      <p:sp>
        <p:nvSpPr>
          <p:cNvPr id="163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7AA94E-A0DC-B548-8F7B-53E4EB73E1A4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38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63843" name="TextBox 81"/>
          <p:cNvSpPr txBox="1">
            <a:spLocks noChangeArrowheads="1"/>
          </p:cNvSpPr>
          <p:nvPr/>
        </p:nvSpPr>
        <p:spPr bwMode="auto">
          <a:xfrm>
            <a:off x="3360738" y="1219200"/>
            <a:ext cx="2497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ARRAY PROCESSOR</a:t>
            </a:r>
          </a:p>
        </p:txBody>
      </p:sp>
      <p:sp>
        <p:nvSpPr>
          <p:cNvPr id="163844" name="TextBox 82"/>
          <p:cNvSpPr txBox="1">
            <a:spLocks noChangeArrowheads="1"/>
          </p:cNvSpPr>
          <p:nvPr/>
        </p:nvSpPr>
        <p:spPr bwMode="auto">
          <a:xfrm>
            <a:off x="6376988" y="1219200"/>
            <a:ext cx="2681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VECTOR PROCESSOR</a:t>
            </a:r>
          </a:p>
        </p:txBody>
      </p:sp>
      <p:sp>
        <p:nvSpPr>
          <p:cNvPr id="163845" name="TextBox 83"/>
          <p:cNvSpPr txBox="1">
            <a:spLocks noChangeArrowheads="1"/>
          </p:cNvSpPr>
          <p:nvPr/>
        </p:nvSpPr>
        <p:spPr bwMode="auto">
          <a:xfrm>
            <a:off x="173038" y="2903538"/>
            <a:ext cx="2116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     VR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</a:t>
            </a:r>
            <a:r>
              <a:rPr lang="en-US" sz="1800">
                <a:solidFill>
                  <a:srgbClr val="000000"/>
                </a:solidFill>
              </a:rPr>
              <a:t> A[3:0]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ADD  VR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</a:t>
            </a:r>
            <a:r>
              <a:rPr lang="en-US" sz="1800">
                <a:solidFill>
                  <a:srgbClr val="000000"/>
                </a:solidFill>
              </a:rPr>
              <a:t> VR, 1 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MUL  VR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 VR</a:t>
            </a:r>
            <a:r>
              <a:rPr lang="en-US" sz="1800">
                <a:solidFill>
                  <a:srgbClr val="000000"/>
                </a:solidFill>
              </a:rPr>
              <a:t>, 2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     A[3:0]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 VR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3846" name="TextBox 84"/>
          <p:cNvSpPr txBox="1">
            <a:spLocks noChangeArrowheads="1"/>
          </p:cNvSpPr>
          <p:nvPr/>
        </p:nvSpPr>
        <p:spPr bwMode="auto">
          <a:xfrm>
            <a:off x="173038" y="2436813"/>
            <a:ext cx="205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Instruction Stream</a:t>
            </a:r>
          </a:p>
        </p:txBody>
      </p:sp>
      <p:cxnSp>
        <p:nvCxnSpPr>
          <p:cNvPr id="163847" name="Straight Arrow Connector 86"/>
          <p:cNvCxnSpPr>
            <a:cxnSpLocks noChangeShapeType="1"/>
          </p:cNvCxnSpPr>
          <p:nvPr/>
        </p:nvCxnSpPr>
        <p:spPr bwMode="auto">
          <a:xfrm rot="5400000">
            <a:off x="1815306" y="3990182"/>
            <a:ext cx="2174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48" name="TextBox 87"/>
          <p:cNvSpPr txBox="1">
            <a:spLocks noChangeArrowheads="1"/>
          </p:cNvSpPr>
          <p:nvPr/>
        </p:nvSpPr>
        <p:spPr bwMode="auto">
          <a:xfrm>
            <a:off x="2557463" y="50784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63849" name="TextBox 88"/>
          <p:cNvSpPr txBox="1">
            <a:spLocks noChangeArrowheads="1"/>
          </p:cNvSpPr>
          <p:nvPr/>
        </p:nvSpPr>
        <p:spPr bwMode="auto">
          <a:xfrm>
            <a:off x="3267075" y="2922588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LD0</a:t>
            </a:r>
          </a:p>
        </p:txBody>
      </p:sp>
      <p:sp>
        <p:nvSpPr>
          <p:cNvPr id="163850" name="TextBox 89"/>
          <p:cNvSpPr txBox="1">
            <a:spLocks noChangeArrowheads="1"/>
          </p:cNvSpPr>
          <p:nvPr/>
        </p:nvSpPr>
        <p:spPr bwMode="auto">
          <a:xfrm>
            <a:off x="3906838" y="2922588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LD1</a:t>
            </a:r>
          </a:p>
        </p:txBody>
      </p:sp>
      <p:sp>
        <p:nvSpPr>
          <p:cNvPr id="163851" name="TextBox 90"/>
          <p:cNvSpPr txBox="1">
            <a:spLocks noChangeArrowheads="1"/>
          </p:cNvSpPr>
          <p:nvPr/>
        </p:nvSpPr>
        <p:spPr bwMode="auto">
          <a:xfrm>
            <a:off x="4541838" y="292100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LD2</a:t>
            </a:r>
          </a:p>
        </p:txBody>
      </p:sp>
      <p:sp>
        <p:nvSpPr>
          <p:cNvPr id="163852" name="TextBox 91"/>
          <p:cNvSpPr txBox="1">
            <a:spLocks noChangeArrowheads="1"/>
          </p:cNvSpPr>
          <p:nvPr/>
        </p:nvSpPr>
        <p:spPr bwMode="auto">
          <a:xfrm>
            <a:off x="5233988" y="292417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LD3</a:t>
            </a:r>
          </a:p>
        </p:txBody>
      </p:sp>
      <p:sp>
        <p:nvSpPr>
          <p:cNvPr id="163853" name="TextBox 92"/>
          <p:cNvSpPr txBox="1">
            <a:spLocks noChangeArrowheads="1"/>
          </p:cNvSpPr>
          <p:nvPr/>
        </p:nvSpPr>
        <p:spPr bwMode="auto">
          <a:xfrm>
            <a:off x="3263900" y="32861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AD0</a:t>
            </a:r>
          </a:p>
        </p:txBody>
      </p:sp>
      <p:sp>
        <p:nvSpPr>
          <p:cNvPr id="163854" name="TextBox 93"/>
          <p:cNvSpPr txBox="1">
            <a:spLocks noChangeArrowheads="1"/>
          </p:cNvSpPr>
          <p:nvPr/>
        </p:nvSpPr>
        <p:spPr bwMode="auto">
          <a:xfrm>
            <a:off x="3903663" y="328612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AD1</a:t>
            </a:r>
          </a:p>
        </p:txBody>
      </p:sp>
      <p:sp>
        <p:nvSpPr>
          <p:cNvPr id="163855" name="TextBox 94"/>
          <p:cNvSpPr txBox="1">
            <a:spLocks noChangeArrowheads="1"/>
          </p:cNvSpPr>
          <p:nvPr/>
        </p:nvSpPr>
        <p:spPr bwMode="auto">
          <a:xfrm>
            <a:off x="4538663" y="3284538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AD2</a:t>
            </a:r>
          </a:p>
        </p:txBody>
      </p:sp>
      <p:sp>
        <p:nvSpPr>
          <p:cNvPr id="163856" name="TextBox 95"/>
          <p:cNvSpPr txBox="1">
            <a:spLocks noChangeArrowheads="1"/>
          </p:cNvSpPr>
          <p:nvPr/>
        </p:nvSpPr>
        <p:spPr bwMode="auto">
          <a:xfrm>
            <a:off x="5230813" y="32877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AD3</a:t>
            </a:r>
          </a:p>
        </p:txBody>
      </p:sp>
      <p:sp>
        <p:nvSpPr>
          <p:cNvPr id="163857" name="TextBox 96"/>
          <p:cNvSpPr txBox="1">
            <a:spLocks noChangeArrowheads="1"/>
          </p:cNvSpPr>
          <p:nvPr/>
        </p:nvSpPr>
        <p:spPr bwMode="auto">
          <a:xfrm>
            <a:off x="3263900" y="365442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MU0</a:t>
            </a:r>
          </a:p>
        </p:txBody>
      </p:sp>
      <p:sp>
        <p:nvSpPr>
          <p:cNvPr id="163858" name="TextBox 97"/>
          <p:cNvSpPr txBox="1">
            <a:spLocks noChangeArrowheads="1"/>
          </p:cNvSpPr>
          <p:nvPr/>
        </p:nvSpPr>
        <p:spPr bwMode="auto">
          <a:xfrm>
            <a:off x="3903663" y="365442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MU1</a:t>
            </a:r>
          </a:p>
        </p:txBody>
      </p:sp>
      <p:sp>
        <p:nvSpPr>
          <p:cNvPr id="163859" name="TextBox 98"/>
          <p:cNvSpPr txBox="1">
            <a:spLocks noChangeArrowheads="1"/>
          </p:cNvSpPr>
          <p:nvPr/>
        </p:nvSpPr>
        <p:spPr bwMode="auto">
          <a:xfrm>
            <a:off x="4538663" y="36512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MU2</a:t>
            </a:r>
          </a:p>
        </p:txBody>
      </p:sp>
      <p:sp>
        <p:nvSpPr>
          <p:cNvPr id="163860" name="TextBox 99"/>
          <p:cNvSpPr txBox="1">
            <a:spLocks noChangeArrowheads="1"/>
          </p:cNvSpPr>
          <p:nvPr/>
        </p:nvSpPr>
        <p:spPr bwMode="auto">
          <a:xfrm>
            <a:off x="5230813" y="3656013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MU3</a:t>
            </a:r>
          </a:p>
        </p:txBody>
      </p:sp>
      <p:sp>
        <p:nvSpPr>
          <p:cNvPr id="163861" name="TextBox 100"/>
          <p:cNvSpPr txBox="1">
            <a:spLocks noChangeArrowheads="1"/>
          </p:cNvSpPr>
          <p:nvPr/>
        </p:nvSpPr>
        <p:spPr bwMode="auto">
          <a:xfrm>
            <a:off x="3259138" y="40259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ST0</a:t>
            </a:r>
          </a:p>
        </p:txBody>
      </p:sp>
      <p:sp>
        <p:nvSpPr>
          <p:cNvPr id="163862" name="TextBox 101"/>
          <p:cNvSpPr txBox="1">
            <a:spLocks noChangeArrowheads="1"/>
          </p:cNvSpPr>
          <p:nvPr/>
        </p:nvSpPr>
        <p:spPr bwMode="auto">
          <a:xfrm>
            <a:off x="3898900" y="40259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ST1</a:t>
            </a:r>
          </a:p>
        </p:txBody>
      </p:sp>
      <p:sp>
        <p:nvSpPr>
          <p:cNvPr id="163863" name="TextBox 102"/>
          <p:cNvSpPr txBox="1">
            <a:spLocks noChangeArrowheads="1"/>
          </p:cNvSpPr>
          <p:nvPr/>
        </p:nvSpPr>
        <p:spPr bwMode="auto">
          <a:xfrm>
            <a:off x="4532313" y="4024313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163864" name="TextBox 103"/>
          <p:cNvSpPr txBox="1">
            <a:spLocks noChangeArrowheads="1"/>
          </p:cNvSpPr>
          <p:nvPr/>
        </p:nvSpPr>
        <p:spPr bwMode="auto">
          <a:xfrm>
            <a:off x="5226050" y="4027488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ST3</a:t>
            </a:r>
          </a:p>
        </p:txBody>
      </p:sp>
      <p:sp>
        <p:nvSpPr>
          <p:cNvPr id="163865" name="TextBox 104"/>
          <p:cNvSpPr txBox="1">
            <a:spLocks noChangeArrowheads="1"/>
          </p:cNvSpPr>
          <p:nvPr/>
        </p:nvSpPr>
        <p:spPr bwMode="auto">
          <a:xfrm>
            <a:off x="6376988" y="292417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LD0</a:t>
            </a:r>
          </a:p>
        </p:txBody>
      </p:sp>
      <p:sp>
        <p:nvSpPr>
          <p:cNvPr id="163866" name="TextBox 105"/>
          <p:cNvSpPr txBox="1">
            <a:spLocks noChangeArrowheads="1"/>
          </p:cNvSpPr>
          <p:nvPr/>
        </p:nvSpPr>
        <p:spPr bwMode="auto">
          <a:xfrm>
            <a:off x="6378575" y="33020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LD1</a:t>
            </a:r>
          </a:p>
        </p:txBody>
      </p:sp>
      <p:sp>
        <p:nvSpPr>
          <p:cNvPr id="163867" name="TextBox 106"/>
          <p:cNvSpPr txBox="1">
            <a:spLocks noChangeArrowheads="1"/>
          </p:cNvSpPr>
          <p:nvPr/>
        </p:nvSpPr>
        <p:spPr bwMode="auto">
          <a:xfrm>
            <a:off x="7018338" y="33020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AD0</a:t>
            </a:r>
          </a:p>
        </p:txBody>
      </p:sp>
      <p:sp>
        <p:nvSpPr>
          <p:cNvPr id="163868" name="TextBox 107"/>
          <p:cNvSpPr txBox="1">
            <a:spLocks noChangeArrowheads="1"/>
          </p:cNvSpPr>
          <p:nvPr/>
        </p:nvSpPr>
        <p:spPr bwMode="auto">
          <a:xfrm>
            <a:off x="6369050" y="3671888"/>
            <a:ext cx="60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LD2</a:t>
            </a:r>
          </a:p>
        </p:txBody>
      </p:sp>
      <p:sp>
        <p:nvSpPr>
          <p:cNvPr id="163869" name="TextBox 108"/>
          <p:cNvSpPr txBox="1">
            <a:spLocks noChangeArrowheads="1"/>
          </p:cNvSpPr>
          <p:nvPr/>
        </p:nvSpPr>
        <p:spPr bwMode="auto">
          <a:xfrm>
            <a:off x="7007225" y="3671888"/>
            <a:ext cx="63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AD1</a:t>
            </a:r>
          </a:p>
        </p:txBody>
      </p:sp>
      <p:sp>
        <p:nvSpPr>
          <p:cNvPr id="163870" name="TextBox 109"/>
          <p:cNvSpPr txBox="1">
            <a:spLocks noChangeArrowheads="1"/>
          </p:cNvSpPr>
          <p:nvPr/>
        </p:nvSpPr>
        <p:spPr bwMode="auto">
          <a:xfrm>
            <a:off x="7642225" y="3670300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MU0</a:t>
            </a:r>
          </a:p>
        </p:txBody>
      </p:sp>
      <p:sp>
        <p:nvSpPr>
          <p:cNvPr id="163871" name="TextBox 110"/>
          <p:cNvSpPr txBox="1">
            <a:spLocks noChangeArrowheads="1"/>
          </p:cNvSpPr>
          <p:nvPr/>
        </p:nvSpPr>
        <p:spPr bwMode="auto">
          <a:xfrm>
            <a:off x="6367463" y="4030663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LD3</a:t>
            </a:r>
          </a:p>
        </p:txBody>
      </p:sp>
      <p:sp>
        <p:nvSpPr>
          <p:cNvPr id="163872" name="TextBox 111"/>
          <p:cNvSpPr txBox="1">
            <a:spLocks noChangeArrowheads="1"/>
          </p:cNvSpPr>
          <p:nvPr/>
        </p:nvSpPr>
        <p:spPr bwMode="auto">
          <a:xfrm>
            <a:off x="7007225" y="4030663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AD2</a:t>
            </a:r>
          </a:p>
        </p:txBody>
      </p:sp>
      <p:sp>
        <p:nvSpPr>
          <p:cNvPr id="163873" name="TextBox 112"/>
          <p:cNvSpPr txBox="1">
            <a:spLocks noChangeArrowheads="1"/>
          </p:cNvSpPr>
          <p:nvPr/>
        </p:nvSpPr>
        <p:spPr bwMode="auto">
          <a:xfrm>
            <a:off x="7642225" y="4029075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MU1</a:t>
            </a:r>
          </a:p>
        </p:txBody>
      </p:sp>
      <p:sp>
        <p:nvSpPr>
          <p:cNvPr id="163874" name="TextBox 113"/>
          <p:cNvSpPr txBox="1">
            <a:spLocks noChangeArrowheads="1"/>
          </p:cNvSpPr>
          <p:nvPr/>
        </p:nvSpPr>
        <p:spPr bwMode="auto">
          <a:xfrm>
            <a:off x="8302625" y="4024313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ST0</a:t>
            </a:r>
          </a:p>
        </p:txBody>
      </p:sp>
      <p:sp>
        <p:nvSpPr>
          <p:cNvPr id="163875" name="TextBox 114"/>
          <p:cNvSpPr txBox="1">
            <a:spLocks noChangeArrowheads="1"/>
          </p:cNvSpPr>
          <p:nvPr/>
        </p:nvSpPr>
        <p:spPr bwMode="auto">
          <a:xfrm>
            <a:off x="6989763" y="44053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AD3</a:t>
            </a:r>
          </a:p>
        </p:txBody>
      </p:sp>
      <p:sp>
        <p:nvSpPr>
          <p:cNvPr id="163876" name="TextBox 115"/>
          <p:cNvSpPr txBox="1">
            <a:spLocks noChangeArrowheads="1"/>
          </p:cNvSpPr>
          <p:nvPr/>
        </p:nvSpPr>
        <p:spPr bwMode="auto">
          <a:xfrm>
            <a:off x="7623175" y="440372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MU2</a:t>
            </a:r>
          </a:p>
        </p:txBody>
      </p:sp>
      <p:sp>
        <p:nvSpPr>
          <p:cNvPr id="163877" name="TextBox 116"/>
          <p:cNvSpPr txBox="1">
            <a:spLocks noChangeArrowheads="1"/>
          </p:cNvSpPr>
          <p:nvPr/>
        </p:nvSpPr>
        <p:spPr bwMode="auto">
          <a:xfrm>
            <a:off x="8285163" y="4398963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ST1</a:t>
            </a:r>
          </a:p>
        </p:txBody>
      </p:sp>
      <p:sp>
        <p:nvSpPr>
          <p:cNvPr id="163878" name="TextBox 117"/>
          <p:cNvSpPr txBox="1">
            <a:spLocks noChangeArrowheads="1"/>
          </p:cNvSpPr>
          <p:nvPr/>
        </p:nvSpPr>
        <p:spPr bwMode="auto">
          <a:xfrm>
            <a:off x="7615238" y="47688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MU3</a:t>
            </a:r>
          </a:p>
        </p:txBody>
      </p:sp>
      <p:sp>
        <p:nvSpPr>
          <p:cNvPr id="163879" name="TextBox 118"/>
          <p:cNvSpPr txBox="1">
            <a:spLocks noChangeArrowheads="1"/>
          </p:cNvSpPr>
          <p:nvPr/>
        </p:nvSpPr>
        <p:spPr bwMode="auto">
          <a:xfrm>
            <a:off x="8275638" y="4765675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163880" name="TextBox 119"/>
          <p:cNvSpPr txBox="1">
            <a:spLocks noChangeArrowheads="1"/>
          </p:cNvSpPr>
          <p:nvPr/>
        </p:nvSpPr>
        <p:spPr bwMode="auto">
          <a:xfrm>
            <a:off x="8269288" y="51054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ST3</a:t>
            </a:r>
          </a:p>
        </p:txBody>
      </p:sp>
      <p:cxnSp>
        <p:nvCxnSpPr>
          <p:cNvPr id="163881" name="Straight Arrow Connector 121"/>
          <p:cNvCxnSpPr>
            <a:cxnSpLocks noChangeShapeType="1"/>
          </p:cNvCxnSpPr>
          <p:nvPr/>
        </p:nvCxnSpPr>
        <p:spPr bwMode="auto">
          <a:xfrm>
            <a:off x="4857750" y="5903913"/>
            <a:ext cx="89058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2" name="TextBox 123"/>
          <p:cNvSpPr txBox="1">
            <a:spLocks noChangeArrowheads="1"/>
          </p:cNvSpPr>
          <p:nvPr/>
        </p:nvSpPr>
        <p:spPr bwMode="auto">
          <a:xfrm>
            <a:off x="4119563" y="571976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Space</a:t>
            </a:r>
          </a:p>
        </p:txBody>
      </p:sp>
      <p:cxnSp>
        <p:nvCxnSpPr>
          <p:cNvPr id="163883" name="Straight Arrow Connector 124"/>
          <p:cNvCxnSpPr>
            <a:cxnSpLocks noChangeShapeType="1"/>
          </p:cNvCxnSpPr>
          <p:nvPr/>
        </p:nvCxnSpPr>
        <p:spPr bwMode="auto">
          <a:xfrm rot="10800000">
            <a:off x="3267075" y="5902325"/>
            <a:ext cx="947738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4" name="Straight Arrow Connector 127"/>
          <p:cNvCxnSpPr>
            <a:cxnSpLocks noChangeShapeType="1"/>
          </p:cNvCxnSpPr>
          <p:nvPr/>
        </p:nvCxnSpPr>
        <p:spPr bwMode="auto">
          <a:xfrm>
            <a:off x="8001000" y="5900738"/>
            <a:ext cx="89217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5" name="TextBox 128"/>
          <p:cNvSpPr txBox="1">
            <a:spLocks noChangeArrowheads="1"/>
          </p:cNvSpPr>
          <p:nvPr/>
        </p:nvSpPr>
        <p:spPr bwMode="auto">
          <a:xfrm>
            <a:off x="7262813" y="5716588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Space</a:t>
            </a:r>
          </a:p>
        </p:txBody>
      </p:sp>
      <p:cxnSp>
        <p:nvCxnSpPr>
          <p:cNvPr id="163886" name="Straight Arrow Connector 129"/>
          <p:cNvCxnSpPr>
            <a:cxnSpLocks noChangeShapeType="1"/>
          </p:cNvCxnSpPr>
          <p:nvPr/>
        </p:nvCxnSpPr>
        <p:spPr bwMode="auto">
          <a:xfrm rot="10800000">
            <a:off x="6411913" y="5899150"/>
            <a:ext cx="9461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7" name="Rounded Rectangle 130"/>
          <p:cNvSpPr>
            <a:spLocks noChangeArrowheads="1"/>
          </p:cNvSpPr>
          <p:nvPr/>
        </p:nvSpPr>
        <p:spPr bwMode="auto">
          <a:xfrm>
            <a:off x="3330575" y="2903538"/>
            <a:ext cx="2435225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888" name="Rounded Rectangle 131"/>
          <p:cNvSpPr>
            <a:spLocks noChangeArrowheads="1"/>
          </p:cNvSpPr>
          <p:nvPr/>
        </p:nvSpPr>
        <p:spPr bwMode="auto">
          <a:xfrm>
            <a:off x="6426200" y="4030663"/>
            <a:ext cx="2436813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889" name="Rounded Rectangle 132"/>
          <p:cNvSpPr>
            <a:spLocks noChangeArrowheads="1"/>
          </p:cNvSpPr>
          <p:nvPr/>
        </p:nvSpPr>
        <p:spPr bwMode="auto">
          <a:xfrm>
            <a:off x="3863975" y="2805113"/>
            <a:ext cx="712788" cy="16065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890" name="Rounded Rectangle 133"/>
          <p:cNvSpPr>
            <a:spLocks noChangeArrowheads="1"/>
          </p:cNvSpPr>
          <p:nvPr/>
        </p:nvSpPr>
        <p:spPr bwMode="auto">
          <a:xfrm>
            <a:off x="6972300" y="3235325"/>
            <a:ext cx="712788" cy="16065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3891" name="TextBox 134"/>
          <p:cNvSpPr txBox="1">
            <a:spLocks noChangeArrowheads="1"/>
          </p:cNvSpPr>
          <p:nvPr/>
        </p:nvSpPr>
        <p:spPr bwMode="auto">
          <a:xfrm>
            <a:off x="3609975" y="2451100"/>
            <a:ext cx="227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Same op @ same time</a:t>
            </a:r>
          </a:p>
        </p:txBody>
      </p:sp>
      <p:sp>
        <p:nvSpPr>
          <p:cNvPr id="163892" name="TextBox 135"/>
          <p:cNvSpPr txBox="1">
            <a:spLocks noChangeArrowheads="1"/>
          </p:cNvSpPr>
          <p:nvPr/>
        </p:nvSpPr>
        <p:spPr bwMode="auto">
          <a:xfrm>
            <a:off x="3575050" y="4503738"/>
            <a:ext cx="2774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Different ops @ same space</a:t>
            </a:r>
          </a:p>
        </p:txBody>
      </p:sp>
      <p:sp>
        <p:nvSpPr>
          <p:cNvPr id="163893" name="TextBox 136"/>
          <p:cNvSpPr txBox="1">
            <a:spLocks noChangeArrowheads="1"/>
          </p:cNvSpPr>
          <p:nvPr/>
        </p:nvSpPr>
        <p:spPr bwMode="auto">
          <a:xfrm>
            <a:off x="7018338" y="2773363"/>
            <a:ext cx="2055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Different ops @ time</a:t>
            </a:r>
          </a:p>
        </p:txBody>
      </p:sp>
      <p:sp>
        <p:nvSpPr>
          <p:cNvPr id="163894" name="TextBox 137"/>
          <p:cNvSpPr txBox="1">
            <a:spLocks noChangeArrowheads="1"/>
          </p:cNvSpPr>
          <p:nvPr/>
        </p:nvSpPr>
        <p:spPr bwMode="auto">
          <a:xfrm>
            <a:off x="6129338" y="5110163"/>
            <a:ext cx="1876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Same op @ space</a:t>
            </a:r>
          </a:p>
        </p:txBody>
      </p:sp>
      <p:pic>
        <p:nvPicPr>
          <p:cNvPr id="163895" name="Picture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590675"/>
            <a:ext cx="58070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Instruction Execution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80A4D3-A3E3-E241-BC51-E81A908F1BDF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39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64868" name="Text Box 3"/>
          <p:cNvSpPr txBox="1">
            <a:spLocks noChangeArrowheads="1"/>
          </p:cNvSpPr>
          <p:nvPr/>
        </p:nvSpPr>
        <p:spPr bwMode="auto">
          <a:xfrm>
            <a:off x="2974975" y="965200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ADDV C,A,B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738" y="1408113"/>
            <a:ext cx="2741612" cy="4816475"/>
            <a:chOff x="480" y="816"/>
            <a:chExt cx="1727" cy="3034"/>
          </a:xfrm>
        </p:grpSpPr>
        <p:grpSp>
          <p:nvGrpSpPr>
            <p:cNvPr id="164986" name="Group 5"/>
            <p:cNvGrpSpPr>
              <a:grpSpLocks/>
            </p:cNvGrpSpPr>
            <p:nvPr/>
          </p:nvGrpSpPr>
          <p:grpSpPr bwMode="auto">
            <a:xfrm>
              <a:off x="658" y="1882"/>
              <a:ext cx="798" cy="1968"/>
              <a:chOff x="815" y="1402"/>
              <a:chExt cx="798" cy="1968"/>
            </a:xfrm>
          </p:grpSpPr>
          <p:sp>
            <p:nvSpPr>
              <p:cNvPr id="164989" name="Freeform 6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4990" name="Group 10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65013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014" name="Freeform 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015" name="Line 1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91" name="Group 11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65010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011" name="Freeform 1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012" name="Line 1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92" name="Group 15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65007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008" name="Freeform 17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009" name="Line 18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993" name="Text Box 19"/>
              <p:cNvSpPr txBox="1">
                <a:spLocks noChangeArrowheads="1"/>
              </p:cNvSpPr>
              <p:nvPr/>
            </p:nvSpPr>
            <p:spPr bwMode="auto">
              <a:xfrm>
                <a:off x="1055" y="269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C[1]</a:t>
                </a:r>
              </a:p>
            </p:txBody>
          </p:sp>
          <p:sp>
            <p:nvSpPr>
              <p:cNvPr id="164994" name="Text Box 20"/>
              <p:cNvSpPr txBox="1">
                <a:spLocks noChangeArrowheads="1"/>
              </p:cNvSpPr>
              <p:nvPr/>
            </p:nvSpPr>
            <p:spPr bwMode="auto">
              <a:xfrm>
                <a:off x="1055" y="245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C[2]</a:t>
                </a:r>
              </a:p>
            </p:txBody>
          </p:sp>
          <p:sp>
            <p:nvSpPr>
              <p:cNvPr id="164995" name="Text Box 21"/>
              <p:cNvSpPr txBox="1">
                <a:spLocks noChangeArrowheads="1"/>
              </p:cNvSpPr>
              <p:nvPr/>
            </p:nvSpPr>
            <p:spPr bwMode="auto">
              <a:xfrm>
                <a:off x="1055" y="317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C[0]</a:t>
                </a:r>
              </a:p>
            </p:txBody>
          </p:sp>
          <p:sp>
            <p:nvSpPr>
              <p:cNvPr id="164996" name="Line 22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97" name="Line 23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98" name="Line 24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99" name="Text Box 25"/>
              <p:cNvSpPr txBox="1">
                <a:spLocks noChangeArrowheads="1"/>
              </p:cNvSpPr>
              <p:nvPr/>
            </p:nvSpPr>
            <p:spPr bwMode="auto">
              <a:xfrm>
                <a:off x="815" y="1978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A[3]</a:t>
                </a:r>
              </a:p>
            </p:txBody>
          </p:sp>
          <p:sp>
            <p:nvSpPr>
              <p:cNvPr id="165000" name="Text Box 26"/>
              <p:cNvSpPr txBox="1">
                <a:spLocks noChangeArrowheads="1"/>
              </p:cNvSpPr>
              <p:nvPr/>
            </p:nvSpPr>
            <p:spPr bwMode="auto">
              <a:xfrm>
                <a:off x="1247" y="1978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B[3]</a:t>
                </a:r>
              </a:p>
            </p:txBody>
          </p:sp>
          <p:sp>
            <p:nvSpPr>
              <p:cNvPr id="165001" name="Text Box 27"/>
              <p:cNvSpPr txBox="1">
                <a:spLocks noChangeArrowheads="1"/>
              </p:cNvSpPr>
              <p:nvPr/>
            </p:nvSpPr>
            <p:spPr bwMode="auto">
              <a:xfrm>
                <a:off x="815" y="1786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A[4]</a:t>
                </a:r>
              </a:p>
            </p:txBody>
          </p:sp>
          <p:sp>
            <p:nvSpPr>
              <p:cNvPr id="165002" name="Text Box 28"/>
              <p:cNvSpPr txBox="1">
                <a:spLocks noChangeArrowheads="1"/>
              </p:cNvSpPr>
              <p:nvPr/>
            </p:nvSpPr>
            <p:spPr bwMode="auto">
              <a:xfrm>
                <a:off x="1247" y="1786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B[4]</a:t>
                </a:r>
              </a:p>
            </p:txBody>
          </p:sp>
          <p:sp>
            <p:nvSpPr>
              <p:cNvPr id="165003" name="Text Box 29"/>
              <p:cNvSpPr txBox="1">
                <a:spLocks noChangeArrowheads="1"/>
              </p:cNvSpPr>
              <p:nvPr/>
            </p:nvSpPr>
            <p:spPr bwMode="auto">
              <a:xfrm>
                <a:off x="815" y="1594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A[5]</a:t>
                </a:r>
              </a:p>
            </p:txBody>
          </p:sp>
          <p:sp>
            <p:nvSpPr>
              <p:cNvPr id="165004" name="Text Box 30"/>
              <p:cNvSpPr txBox="1">
                <a:spLocks noChangeArrowheads="1"/>
              </p:cNvSpPr>
              <p:nvPr/>
            </p:nvSpPr>
            <p:spPr bwMode="auto">
              <a:xfrm>
                <a:off x="1247" y="1594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B[5]</a:t>
                </a:r>
              </a:p>
            </p:txBody>
          </p:sp>
          <p:sp>
            <p:nvSpPr>
              <p:cNvPr id="165005" name="Text Box 31"/>
              <p:cNvSpPr txBox="1">
                <a:spLocks noChangeArrowheads="1"/>
              </p:cNvSpPr>
              <p:nvPr/>
            </p:nvSpPr>
            <p:spPr bwMode="auto">
              <a:xfrm>
                <a:off x="815" y="1402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A[6]</a:t>
                </a:r>
              </a:p>
            </p:txBody>
          </p:sp>
          <p:sp>
            <p:nvSpPr>
              <p:cNvPr id="165006" name="Text Box 32"/>
              <p:cNvSpPr txBox="1">
                <a:spLocks noChangeArrowheads="1"/>
              </p:cNvSpPr>
              <p:nvPr/>
            </p:nvSpPr>
            <p:spPr bwMode="auto">
              <a:xfrm>
                <a:off x="1247" y="1402"/>
                <a:ext cx="3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B[6]</a:t>
                </a:r>
              </a:p>
            </p:txBody>
          </p:sp>
        </p:grpSp>
        <p:sp>
          <p:nvSpPr>
            <p:cNvPr id="164987" name="Line 33"/>
            <p:cNvSpPr>
              <a:spLocks noChangeShapeType="1"/>
            </p:cNvSpPr>
            <p:nvPr/>
          </p:nvSpPr>
          <p:spPr bwMode="auto">
            <a:xfrm flipH="1">
              <a:off x="1152" y="816"/>
              <a:ext cx="100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988" name="Oval 34"/>
            <p:cNvSpPr>
              <a:spLocks noChangeArrowheads="1"/>
            </p:cNvSpPr>
            <p:nvPr/>
          </p:nvSpPr>
          <p:spPr bwMode="auto">
            <a:xfrm>
              <a:off x="480" y="954"/>
              <a:ext cx="1727" cy="6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4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Execution using one pipelined functional unit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130550" y="1408113"/>
            <a:ext cx="5341938" cy="4816475"/>
            <a:chOff x="2015" y="816"/>
            <a:chExt cx="3365" cy="3034"/>
          </a:xfrm>
        </p:grpSpPr>
        <p:grpSp>
          <p:nvGrpSpPr>
            <p:cNvPr id="164872" name="Group 36"/>
            <p:cNvGrpSpPr>
              <a:grpSpLocks/>
            </p:cNvGrpSpPr>
            <p:nvPr/>
          </p:nvGrpSpPr>
          <p:grpSpPr bwMode="auto">
            <a:xfrm>
              <a:off x="2015" y="1882"/>
              <a:ext cx="869" cy="1968"/>
              <a:chOff x="780" y="1402"/>
              <a:chExt cx="869" cy="1968"/>
            </a:xfrm>
          </p:grpSpPr>
          <p:sp>
            <p:nvSpPr>
              <p:cNvPr id="164959" name="Freeform 37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4960" name="Group 38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64983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84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85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61" name="Group 42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64980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81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82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62" name="Group 46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6497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7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7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963" name="Text Box 50"/>
              <p:cNvSpPr txBox="1">
                <a:spLocks noChangeArrowheads="1"/>
              </p:cNvSpPr>
              <p:nvPr/>
            </p:nvSpPr>
            <p:spPr bwMode="auto">
              <a:xfrm>
                <a:off x="1055" y="269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C[4]</a:t>
                </a:r>
              </a:p>
            </p:txBody>
          </p:sp>
          <p:sp>
            <p:nvSpPr>
              <p:cNvPr id="164964" name="Text Box 51"/>
              <p:cNvSpPr txBox="1">
                <a:spLocks noChangeArrowheads="1"/>
              </p:cNvSpPr>
              <p:nvPr/>
            </p:nvSpPr>
            <p:spPr bwMode="auto">
              <a:xfrm>
                <a:off x="1055" y="245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C[8]</a:t>
                </a:r>
              </a:p>
            </p:txBody>
          </p:sp>
          <p:sp>
            <p:nvSpPr>
              <p:cNvPr id="164965" name="Text Box 52"/>
              <p:cNvSpPr txBox="1">
                <a:spLocks noChangeArrowheads="1"/>
              </p:cNvSpPr>
              <p:nvPr/>
            </p:nvSpPr>
            <p:spPr bwMode="auto">
              <a:xfrm>
                <a:off x="1055" y="317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C[0]</a:t>
                </a:r>
              </a:p>
            </p:txBody>
          </p:sp>
          <p:sp>
            <p:nvSpPr>
              <p:cNvPr id="164966" name="Line 53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67" name="Line 54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68" name="Line 55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69" name="Text Box 56"/>
              <p:cNvSpPr txBox="1">
                <a:spLocks noChangeArrowheads="1"/>
              </p:cNvSpPr>
              <p:nvPr/>
            </p:nvSpPr>
            <p:spPr bwMode="auto">
              <a:xfrm>
                <a:off x="780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A[12]</a:t>
                </a:r>
              </a:p>
            </p:txBody>
          </p:sp>
          <p:sp>
            <p:nvSpPr>
              <p:cNvPr id="164970" name="Text Box 57"/>
              <p:cNvSpPr txBox="1">
                <a:spLocks noChangeArrowheads="1"/>
              </p:cNvSpPr>
              <p:nvPr/>
            </p:nvSpPr>
            <p:spPr bwMode="auto">
              <a:xfrm>
                <a:off x="1212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B[12]</a:t>
                </a:r>
              </a:p>
            </p:txBody>
          </p:sp>
          <p:sp>
            <p:nvSpPr>
              <p:cNvPr id="164971" name="Text Box 58"/>
              <p:cNvSpPr txBox="1">
                <a:spLocks noChangeArrowheads="1"/>
              </p:cNvSpPr>
              <p:nvPr/>
            </p:nvSpPr>
            <p:spPr bwMode="auto">
              <a:xfrm>
                <a:off x="780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A[16]</a:t>
                </a:r>
              </a:p>
            </p:txBody>
          </p:sp>
          <p:sp>
            <p:nvSpPr>
              <p:cNvPr id="164972" name="Text Box 59"/>
              <p:cNvSpPr txBox="1">
                <a:spLocks noChangeArrowheads="1"/>
              </p:cNvSpPr>
              <p:nvPr/>
            </p:nvSpPr>
            <p:spPr bwMode="auto">
              <a:xfrm>
                <a:off x="1212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B[16]</a:t>
                </a:r>
              </a:p>
            </p:txBody>
          </p:sp>
          <p:sp>
            <p:nvSpPr>
              <p:cNvPr id="164973" name="Text Box 60"/>
              <p:cNvSpPr txBox="1">
                <a:spLocks noChangeArrowheads="1"/>
              </p:cNvSpPr>
              <p:nvPr/>
            </p:nvSpPr>
            <p:spPr bwMode="auto">
              <a:xfrm>
                <a:off x="780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A[20]</a:t>
                </a:r>
              </a:p>
            </p:txBody>
          </p:sp>
          <p:sp>
            <p:nvSpPr>
              <p:cNvPr id="164974" name="Text Box 61"/>
              <p:cNvSpPr txBox="1">
                <a:spLocks noChangeArrowheads="1"/>
              </p:cNvSpPr>
              <p:nvPr/>
            </p:nvSpPr>
            <p:spPr bwMode="auto">
              <a:xfrm>
                <a:off x="1212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B[20]</a:t>
                </a:r>
              </a:p>
            </p:txBody>
          </p:sp>
          <p:sp>
            <p:nvSpPr>
              <p:cNvPr id="164975" name="Text Box 62"/>
              <p:cNvSpPr txBox="1">
                <a:spLocks noChangeArrowheads="1"/>
              </p:cNvSpPr>
              <p:nvPr/>
            </p:nvSpPr>
            <p:spPr bwMode="auto">
              <a:xfrm>
                <a:off x="780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A[24]</a:t>
                </a:r>
              </a:p>
            </p:txBody>
          </p:sp>
          <p:sp>
            <p:nvSpPr>
              <p:cNvPr id="164976" name="Text Box 63"/>
              <p:cNvSpPr txBox="1">
                <a:spLocks noChangeArrowheads="1"/>
              </p:cNvSpPr>
              <p:nvPr/>
            </p:nvSpPr>
            <p:spPr bwMode="auto">
              <a:xfrm>
                <a:off x="1212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B[24]</a:t>
                </a:r>
              </a:p>
            </p:txBody>
          </p:sp>
        </p:grpSp>
        <p:grpSp>
          <p:nvGrpSpPr>
            <p:cNvPr id="164873" name="Group 64"/>
            <p:cNvGrpSpPr>
              <a:grpSpLocks/>
            </p:cNvGrpSpPr>
            <p:nvPr/>
          </p:nvGrpSpPr>
          <p:grpSpPr bwMode="auto">
            <a:xfrm>
              <a:off x="2879" y="1882"/>
              <a:ext cx="869" cy="1968"/>
              <a:chOff x="780" y="1402"/>
              <a:chExt cx="869" cy="1968"/>
            </a:xfrm>
          </p:grpSpPr>
          <p:sp>
            <p:nvSpPr>
              <p:cNvPr id="164932" name="Freeform 65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4933" name="Group 66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64956" name="Rectangle 6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57" name="Freeform 6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58" name="Line 6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649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54" name="Freeform 7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55" name="Line 7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35" name="Group 74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64950" name="Rectangle 7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51" name="Freeform 7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52" name="Line 7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936" name="Text Box 78"/>
              <p:cNvSpPr txBox="1">
                <a:spLocks noChangeArrowheads="1"/>
              </p:cNvSpPr>
              <p:nvPr/>
            </p:nvSpPr>
            <p:spPr bwMode="auto">
              <a:xfrm>
                <a:off x="1055" y="269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C[5]</a:t>
                </a:r>
              </a:p>
            </p:txBody>
          </p:sp>
          <p:sp>
            <p:nvSpPr>
              <p:cNvPr id="164937" name="Text Box 79"/>
              <p:cNvSpPr txBox="1">
                <a:spLocks noChangeArrowheads="1"/>
              </p:cNvSpPr>
              <p:nvPr/>
            </p:nvSpPr>
            <p:spPr bwMode="auto">
              <a:xfrm>
                <a:off x="1055" y="245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C[9]</a:t>
                </a:r>
              </a:p>
            </p:txBody>
          </p:sp>
          <p:sp>
            <p:nvSpPr>
              <p:cNvPr id="164938" name="Text Box 80"/>
              <p:cNvSpPr txBox="1">
                <a:spLocks noChangeArrowheads="1"/>
              </p:cNvSpPr>
              <p:nvPr/>
            </p:nvSpPr>
            <p:spPr bwMode="auto">
              <a:xfrm>
                <a:off x="1055" y="317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C[1]</a:t>
                </a:r>
              </a:p>
            </p:txBody>
          </p:sp>
          <p:sp>
            <p:nvSpPr>
              <p:cNvPr id="164939" name="Line 81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40" name="Line 82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41" name="Line 83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42" name="Text Box 84"/>
              <p:cNvSpPr txBox="1">
                <a:spLocks noChangeArrowheads="1"/>
              </p:cNvSpPr>
              <p:nvPr/>
            </p:nvSpPr>
            <p:spPr bwMode="auto">
              <a:xfrm>
                <a:off x="780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A[13]</a:t>
                </a:r>
              </a:p>
            </p:txBody>
          </p:sp>
          <p:sp>
            <p:nvSpPr>
              <p:cNvPr id="164943" name="Text Box 85"/>
              <p:cNvSpPr txBox="1">
                <a:spLocks noChangeArrowheads="1"/>
              </p:cNvSpPr>
              <p:nvPr/>
            </p:nvSpPr>
            <p:spPr bwMode="auto">
              <a:xfrm>
                <a:off x="1212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B[13]</a:t>
                </a:r>
              </a:p>
            </p:txBody>
          </p:sp>
          <p:sp>
            <p:nvSpPr>
              <p:cNvPr id="164944" name="Text Box 86"/>
              <p:cNvSpPr txBox="1">
                <a:spLocks noChangeArrowheads="1"/>
              </p:cNvSpPr>
              <p:nvPr/>
            </p:nvSpPr>
            <p:spPr bwMode="auto">
              <a:xfrm>
                <a:off x="780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A[17]</a:t>
                </a:r>
              </a:p>
            </p:txBody>
          </p:sp>
          <p:sp>
            <p:nvSpPr>
              <p:cNvPr id="164945" name="Text Box 87"/>
              <p:cNvSpPr txBox="1">
                <a:spLocks noChangeArrowheads="1"/>
              </p:cNvSpPr>
              <p:nvPr/>
            </p:nvSpPr>
            <p:spPr bwMode="auto">
              <a:xfrm>
                <a:off x="1212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B[17]</a:t>
                </a:r>
              </a:p>
            </p:txBody>
          </p:sp>
          <p:sp>
            <p:nvSpPr>
              <p:cNvPr id="164946" name="Text Box 88"/>
              <p:cNvSpPr txBox="1">
                <a:spLocks noChangeArrowheads="1"/>
              </p:cNvSpPr>
              <p:nvPr/>
            </p:nvSpPr>
            <p:spPr bwMode="auto">
              <a:xfrm>
                <a:off x="780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A[21]</a:t>
                </a:r>
              </a:p>
            </p:txBody>
          </p:sp>
          <p:sp>
            <p:nvSpPr>
              <p:cNvPr id="164947" name="Text Box 89"/>
              <p:cNvSpPr txBox="1">
                <a:spLocks noChangeArrowheads="1"/>
              </p:cNvSpPr>
              <p:nvPr/>
            </p:nvSpPr>
            <p:spPr bwMode="auto">
              <a:xfrm>
                <a:off x="1212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B[21]</a:t>
                </a:r>
              </a:p>
            </p:txBody>
          </p:sp>
          <p:sp>
            <p:nvSpPr>
              <p:cNvPr id="164948" name="Text Box 90"/>
              <p:cNvSpPr txBox="1">
                <a:spLocks noChangeArrowheads="1"/>
              </p:cNvSpPr>
              <p:nvPr/>
            </p:nvSpPr>
            <p:spPr bwMode="auto">
              <a:xfrm>
                <a:off x="780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A[25]</a:t>
                </a:r>
              </a:p>
            </p:txBody>
          </p:sp>
          <p:sp>
            <p:nvSpPr>
              <p:cNvPr id="164949" name="Text Box 91"/>
              <p:cNvSpPr txBox="1">
                <a:spLocks noChangeArrowheads="1"/>
              </p:cNvSpPr>
              <p:nvPr/>
            </p:nvSpPr>
            <p:spPr bwMode="auto">
              <a:xfrm>
                <a:off x="1212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B[25]</a:t>
                </a:r>
              </a:p>
            </p:txBody>
          </p:sp>
        </p:grpSp>
        <p:grpSp>
          <p:nvGrpSpPr>
            <p:cNvPr id="164874" name="Group 92"/>
            <p:cNvGrpSpPr>
              <a:grpSpLocks/>
            </p:cNvGrpSpPr>
            <p:nvPr/>
          </p:nvGrpSpPr>
          <p:grpSpPr bwMode="auto">
            <a:xfrm>
              <a:off x="3695" y="1882"/>
              <a:ext cx="869" cy="1968"/>
              <a:chOff x="780" y="1402"/>
              <a:chExt cx="869" cy="1968"/>
            </a:xfrm>
          </p:grpSpPr>
          <p:sp>
            <p:nvSpPr>
              <p:cNvPr id="164905" name="Freeform 93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4906" name="Group 94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64929" name="Rectangle 9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30" name="Freeform 9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31" name="Line 9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07" name="Group 98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64926" name="Rectangle 9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27" name="Freeform 10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28" name="Line 10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908" name="Group 102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649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24" name="Freeform 10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25" name="Line 10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909" name="Text Box 106"/>
              <p:cNvSpPr txBox="1">
                <a:spLocks noChangeArrowheads="1"/>
              </p:cNvSpPr>
              <p:nvPr/>
            </p:nvSpPr>
            <p:spPr bwMode="auto">
              <a:xfrm>
                <a:off x="1055" y="269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C[6]</a:t>
                </a:r>
              </a:p>
            </p:txBody>
          </p:sp>
          <p:sp>
            <p:nvSpPr>
              <p:cNvPr id="164910" name="Text Box 107"/>
              <p:cNvSpPr txBox="1">
                <a:spLocks noChangeArrowheads="1"/>
              </p:cNvSpPr>
              <p:nvPr/>
            </p:nvSpPr>
            <p:spPr bwMode="auto">
              <a:xfrm>
                <a:off x="1020" y="2458"/>
                <a:ext cx="4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C[10]</a:t>
                </a:r>
              </a:p>
            </p:txBody>
          </p:sp>
          <p:sp>
            <p:nvSpPr>
              <p:cNvPr id="164911" name="Text Box 108"/>
              <p:cNvSpPr txBox="1">
                <a:spLocks noChangeArrowheads="1"/>
              </p:cNvSpPr>
              <p:nvPr/>
            </p:nvSpPr>
            <p:spPr bwMode="auto">
              <a:xfrm>
                <a:off x="1055" y="317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C[2]</a:t>
                </a:r>
              </a:p>
            </p:txBody>
          </p:sp>
          <p:sp>
            <p:nvSpPr>
              <p:cNvPr id="164912" name="Line 109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13" name="Line 110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14" name="Line 111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915" name="Text Box 112"/>
              <p:cNvSpPr txBox="1">
                <a:spLocks noChangeArrowheads="1"/>
              </p:cNvSpPr>
              <p:nvPr/>
            </p:nvSpPr>
            <p:spPr bwMode="auto">
              <a:xfrm>
                <a:off x="780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A[14]</a:t>
                </a:r>
              </a:p>
            </p:txBody>
          </p:sp>
          <p:sp>
            <p:nvSpPr>
              <p:cNvPr id="164916" name="Text Box 113"/>
              <p:cNvSpPr txBox="1">
                <a:spLocks noChangeArrowheads="1"/>
              </p:cNvSpPr>
              <p:nvPr/>
            </p:nvSpPr>
            <p:spPr bwMode="auto">
              <a:xfrm>
                <a:off x="1212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B[14]</a:t>
                </a:r>
              </a:p>
            </p:txBody>
          </p:sp>
          <p:sp>
            <p:nvSpPr>
              <p:cNvPr id="164917" name="Text Box 114"/>
              <p:cNvSpPr txBox="1">
                <a:spLocks noChangeArrowheads="1"/>
              </p:cNvSpPr>
              <p:nvPr/>
            </p:nvSpPr>
            <p:spPr bwMode="auto">
              <a:xfrm>
                <a:off x="780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A[18]</a:t>
                </a:r>
              </a:p>
            </p:txBody>
          </p:sp>
          <p:sp>
            <p:nvSpPr>
              <p:cNvPr id="164918" name="Text Box 115"/>
              <p:cNvSpPr txBox="1">
                <a:spLocks noChangeArrowheads="1"/>
              </p:cNvSpPr>
              <p:nvPr/>
            </p:nvSpPr>
            <p:spPr bwMode="auto">
              <a:xfrm>
                <a:off x="1212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B[18]</a:t>
                </a:r>
              </a:p>
            </p:txBody>
          </p:sp>
          <p:sp>
            <p:nvSpPr>
              <p:cNvPr id="164919" name="Text Box 116"/>
              <p:cNvSpPr txBox="1">
                <a:spLocks noChangeArrowheads="1"/>
              </p:cNvSpPr>
              <p:nvPr/>
            </p:nvSpPr>
            <p:spPr bwMode="auto">
              <a:xfrm>
                <a:off x="780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A[22]</a:t>
                </a:r>
              </a:p>
            </p:txBody>
          </p:sp>
          <p:sp>
            <p:nvSpPr>
              <p:cNvPr id="164920" name="Text Box 117"/>
              <p:cNvSpPr txBox="1">
                <a:spLocks noChangeArrowheads="1"/>
              </p:cNvSpPr>
              <p:nvPr/>
            </p:nvSpPr>
            <p:spPr bwMode="auto">
              <a:xfrm>
                <a:off x="1212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B[22]</a:t>
                </a:r>
              </a:p>
            </p:txBody>
          </p:sp>
          <p:sp>
            <p:nvSpPr>
              <p:cNvPr id="164921" name="Text Box 118"/>
              <p:cNvSpPr txBox="1">
                <a:spLocks noChangeArrowheads="1"/>
              </p:cNvSpPr>
              <p:nvPr/>
            </p:nvSpPr>
            <p:spPr bwMode="auto">
              <a:xfrm>
                <a:off x="780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A[26]</a:t>
                </a:r>
              </a:p>
            </p:txBody>
          </p:sp>
          <p:sp>
            <p:nvSpPr>
              <p:cNvPr id="164922" name="Text Box 119"/>
              <p:cNvSpPr txBox="1">
                <a:spLocks noChangeArrowheads="1"/>
              </p:cNvSpPr>
              <p:nvPr/>
            </p:nvSpPr>
            <p:spPr bwMode="auto">
              <a:xfrm>
                <a:off x="1212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B[26]</a:t>
                </a:r>
              </a:p>
            </p:txBody>
          </p:sp>
        </p:grpSp>
        <p:grpSp>
          <p:nvGrpSpPr>
            <p:cNvPr id="164875" name="Group 120"/>
            <p:cNvGrpSpPr>
              <a:grpSpLocks/>
            </p:cNvGrpSpPr>
            <p:nvPr/>
          </p:nvGrpSpPr>
          <p:grpSpPr bwMode="auto">
            <a:xfrm>
              <a:off x="4511" y="1882"/>
              <a:ext cx="869" cy="1968"/>
              <a:chOff x="780" y="1402"/>
              <a:chExt cx="869" cy="1968"/>
            </a:xfrm>
          </p:grpSpPr>
          <p:sp>
            <p:nvSpPr>
              <p:cNvPr id="164878" name="Freeform 121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4879" name="Group 122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64902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03" name="Freeform 12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04" name="Line 12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880" name="Group 126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648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900" name="Freeform 12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901" name="Line 12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4881" name="Group 130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64896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897" name="Freeform 13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>
                    <a:gd name="T0" fmla="*/ 48 w 48"/>
                    <a:gd name="T1" fmla="*/ 1 h 96"/>
                    <a:gd name="T2" fmla="*/ 0 w 48"/>
                    <a:gd name="T3" fmla="*/ 1 h 96"/>
                    <a:gd name="T4" fmla="*/ 48 w 48"/>
                    <a:gd name="T5" fmla="*/ 0 h 96"/>
                    <a:gd name="T6" fmla="*/ 48 w 48"/>
                    <a:gd name="T7" fmla="*/ 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898" name="Line 13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882" name="Text Box 134"/>
              <p:cNvSpPr txBox="1">
                <a:spLocks noChangeArrowheads="1"/>
              </p:cNvSpPr>
              <p:nvPr/>
            </p:nvSpPr>
            <p:spPr bwMode="auto">
              <a:xfrm>
                <a:off x="1055" y="269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C[7]</a:t>
                </a:r>
              </a:p>
            </p:txBody>
          </p:sp>
          <p:sp>
            <p:nvSpPr>
              <p:cNvPr id="164883" name="Text Box 135"/>
              <p:cNvSpPr txBox="1">
                <a:spLocks noChangeArrowheads="1"/>
              </p:cNvSpPr>
              <p:nvPr/>
            </p:nvSpPr>
            <p:spPr bwMode="auto">
              <a:xfrm>
                <a:off x="1020" y="2458"/>
                <a:ext cx="4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C[11]</a:t>
                </a:r>
              </a:p>
            </p:txBody>
          </p:sp>
          <p:sp>
            <p:nvSpPr>
              <p:cNvPr id="164884" name="Text Box 136"/>
              <p:cNvSpPr txBox="1">
                <a:spLocks noChangeArrowheads="1"/>
              </p:cNvSpPr>
              <p:nvPr/>
            </p:nvSpPr>
            <p:spPr bwMode="auto">
              <a:xfrm>
                <a:off x="1055" y="3178"/>
                <a:ext cx="3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C[3]</a:t>
                </a:r>
              </a:p>
            </p:txBody>
          </p:sp>
          <p:sp>
            <p:nvSpPr>
              <p:cNvPr id="164885" name="Line 13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886" name="Line 138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887" name="Line 13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888" name="Text Box 140"/>
              <p:cNvSpPr txBox="1">
                <a:spLocks noChangeArrowheads="1"/>
              </p:cNvSpPr>
              <p:nvPr/>
            </p:nvSpPr>
            <p:spPr bwMode="auto">
              <a:xfrm>
                <a:off x="780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A[15]</a:t>
                </a:r>
              </a:p>
            </p:txBody>
          </p:sp>
          <p:sp>
            <p:nvSpPr>
              <p:cNvPr id="164889" name="Text Box 141"/>
              <p:cNvSpPr txBox="1">
                <a:spLocks noChangeArrowheads="1"/>
              </p:cNvSpPr>
              <p:nvPr/>
            </p:nvSpPr>
            <p:spPr bwMode="auto">
              <a:xfrm>
                <a:off x="1212" y="1978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B[15]</a:t>
                </a:r>
              </a:p>
            </p:txBody>
          </p:sp>
          <p:sp>
            <p:nvSpPr>
              <p:cNvPr id="164890" name="Text Box 142"/>
              <p:cNvSpPr txBox="1">
                <a:spLocks noChangeArrowheads="1"/>
              </p:cNvSpPr>
              <p:nvPr/>
            </p:nvSpPr>
            <p:spPr bwMode="auto">
              <a:xfrm>
                <a:off x="780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A[19]</a:t>
                </a:r>
              </a:p>
            </p:txBody>
          </p:sp>
          <p:sp>
            <p:nvSpPr>
              <p:cNvPr id="164891" name="Text Box 143"/>
              <p:cNvSpPr txBox="1">
                <a:spLocks noChangeArrowheads="1"/>
              </p:cNvSpPr>
              <p:nvPr/>
            </p:nvSpPr>
            <p:spPr bwMode="auto">
              <a:xfrm>
                <a:off x="1212" y="1786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B[19]</a:t>
                </a:r>
              </a:p>
            </p:txBody>
          </p:sp>
          <p:sp>
            <p:nvSpPr>
              <p:cNvPr id="164892" name="Text Box 144"/>
              <p:cNvSpPr txBox="1">
                <a:spLocks noChangeArrowheads="1"/>
              </p:cNvSpPr>
              <p:nvPr/>
            </p:nvSpPr>
            <p:spPr bwMode="auto">
              <a:xfrm>
                <a:off x="780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A[23]</a:t>
                </a:r>
              </a:p>
            </p:txBody>
          </p:sp>
          <p:sp>
            <p:nvSpPr>
              <p:cNvPr id="164893" name="Text Box 145"/>
              <p:cNvSpPr txBox="1">
                <a:spLocks noChangeArrowheads="1"/>
              </p:cNvSpPr>
              <p:nvPr/>
            </p:nvSpPr>
            <p:spPr bwMode="auto">
              <a:xfrm>
                <a:off x="1212" y="1594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B[23]</a:t>
                </a:r>
              </a:p>
            </p:txBody>
          </p:sp>
          <p:sp>
            <p:nvSpPr>
              <p:cNvPr id="164894" name="Text Box 146"/>
              <p:cNvSpPr txBox="1">
                <a:spLocks noChangeArrowheads="1"/>
              </p:cNvSpPr>
              <p:nvPr/>
            </p:nvSpPr>
            <p:spPr bwMode="auto">
              <a:xfrm>
                <a:off x="780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A[27]</a:t>
                </a:r>
              </a:p>
            </p:txBody>
          </p:sp>
          <p:sp>
            <p:nvSpPr>
              <p:cNvPr id="164895" name="Text Box 147"/>
              <p:cNvSpPr txBox="1">
                <a:spLocks noChangeArrowheads="1"/>
              </p:cNvSpPr>
              <p:nvPr/>
            </p:nvSpPr>
            <p:spPr bwMode="auto">
              <a:xfrm>
                <a:off x="1212" y="1402"/>
                <a:ext cx="43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ko-KR" sz="1400">
                    <a:solidFill>
                      <a:srgbClr val="000000"/>
                    </a:solidFill>
                    <a:latin typeface="Verdana" charset="0"/>
                    <a:ea typeface="굴림" charset="0"/>
                    <a:cs typeface="굴림" charset="0"/>
                  </a:rPr>
                  <a:t>B[27]</a:t>
                </a:r>
              </a:p>
            </p:txBody>
          </p:sp>
        </p:grpSp>
        <p:sp>
          <p:nvSpPr>
            <p:cNvPr id="164876" name="Line 148"/>
            <p:cNvSpPr>
              <a:spLocks noChangeShapeType="1"/>
            </p:cNvSpPr>
            <p:nvPr/>
          </p:nvSpPr>
          <p:spPr bwMode="auto">
            <a:xfrm>
              <a:off x="2736" y="816"/>
              <a:ext cx="912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877" name="Oval 149"/>
            <p:cNvSpPr>
              <a:spLocks noChangeArrowheads="1"/>
            </p:cNvSpPr>
            <p:nvPr/>
          </p:nvSpPr>
          <p:spPr bwMode="auto">
            <a:xfrm flipH="1">
              <a:off x="2307" y="954"/>
              <a:ext cx="1727" cy="63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 sz="14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Execution using four pipelined functional units</a:t>
              </a:r>
            </a:p>
          </p:txBody>
        </p:sp>
      </p:grpSp>
      <p:sp>
        <p:nvSpPr>
          <p:cNvPr id="164871" name="TextBox 151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447800"/>
            <a:ext cx="8428037" cy="1720850"/>
          </a:xfrm>
        </p:spPr>
        <p:txBody>
          <a:bodyPr/>
          <a:lstStyle/>
          <a:p>
            <a:pPr algn="ctr" eaLnBrk="1" hangingPunct="1"/>
            <a:r>
              <a:rPr lang="en-US" sz="4400" dirty="0" smtClean="0">
                <a:latin typeface="Garamond" charset="0"/>
              </a:rPr>
              <a:t>SIMD Processing</a:t>
            </a:r>
            <a:r>
              <a:rPr lang="en-US" sz="4400" dirty="0">
                <a:latin typeface="Garamond" charset="0"/>
              </a:rPr>
              <a:t>:</a:t>
            </a:r>
            <a:br>
              <a:rPr lang="en-US" sz="4400" dirty="0">
                <a:latin typeface="Garamond" charset="0"/>
              </a:rPr>
            </a:br>
            <a:r>
              <a:rPr lang="en-US" sz="4400" dirty="0">
                <a:latin typeface="Garamond" charset="0"/>
              </a:rPr>
              <a:t>Exploiting Regular (Data) Parallelism</a:t>
            </a:r>
            <a:br>
              <a:rPr lang="en-US" sz="4400" dirty="0">
                <a:latin typeface="Garamond" charset="0"/>
              </a:rPr>
            </a:br>
            <a:endParaRPr lang="en-US" sz="4400" dirty="0">
              <a:latin typeface="Garamond" charset="0"/>
            </a:endParaRPr>
          </a:p>
        </p:txBody>
      </p:sp>
      <p:sp>
        <p:nvSpPr>
          <p:cNvPr id="1290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Unit Structure</a:t>
            </a:r>
          </a:p>
        </p:txBody>
      </p:sp>
      <p:sp>
        <p:nvSpPr>
          <p:cNvPr id="16589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5E3459-9D46-1247-B72F-38D0D7E58C07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40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65892" name="Freeform 3"/>
          <p:cNvSpPr>
            <a:spLocks/>
          </p:cNvSpPr>
          <p:nvPr/>
        </p:nvSpPr>
        <p:spPr bwMode="auto">
          <a:xfrm>
            <a:off x="1477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893" name="Group 4"/>
          <p:cNvGrpSpPr>
            <a:grpSpLocks/>
          </p:cNvGrpSpPr>
          <p:nvPr/>
        </p:nvGrpSpPr>
        <p:grpSpPr bwMode="auto">
          <a:xfrm>
            <a:off x="1477963" y="5029200"/>
            <a:ext cx="993775" cy="76200"/>
            <a:chOff x="1536" y="2256"/>
            <a:chExt cx="626" cy="48"/>
          </a:xfrm>
        </p:grpSpPr>
        <p:sp>
          <p:nvSpPr>
            <p:cNvPr id="166045" name="Rectangle 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46" name="Freeform 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47" name="Line 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894" name="Group 8"/>
          <p:cNvGrpSpPr>
            <a:grpSpLocks/>
          </p:cNvGrpSpPr>
          <p:nvPr/>
        </p:nvGrpSpPr>
        <p:grpSpPr bwMode="auto">
          <a:xfrm>
            <a:off x="1477963" y="4267200"/>
            <a:ext cx="993775" cy="76200"/>
            <a:chOff x="1536" y="2256"/>
            <a:chExt cx="626" cy="48"/>
          </a:xfrm>
        </p:grpSpPr>
        <p:sp>
          <p:nvSpPr>
            <p:cNvPr id="166042" name="Rectangle 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43" name="Freeform 1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44" name="Line 1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895" name="Group 12"/>
          <p:cNvGrpSpPr>
            <a:grpSpLocks/>
          </p:cNvGrpSpPr>
          <p:nvPr/>
        </p:nvGrpSpPr>
        <p:grpSpPr bwMode="auto">
          <a:xfrm>
            <a:off x="1477963" y="4648200"/>
            <a:ext cx="993775" cy="76200"/>
            <a:chOff x="1536" y="2256"/>
            <a:chExt cx="626" cy="48"/>
          </a:xfrm>
        </p:grpSpPr>
        <p:sp>
          <p:nvSpPr>
            <p:cNvPr id="166039" name="Rectangle 1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40" name="Freeform 1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41" name="Line 1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896" name="Line 16"/>
          <p:cNvSpPr>
            <a:spLocks noChangeShapeType="1"/>
          </p:cNvSpPr>
          <p:nvPr/>
        </p:nvSpPr>
        <p:spPr bwMode="auto">
          <a:xfrm>
            <a:off x="2239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897" name="Line 17"/>
          <p:cNvSpPr>
            <a:spLocks noChangeShapeType="1"/>
          </p:cNvSpPr>
          <p:nvPr/>
        </p:nvSpPr>
        <p:spPr bwMode="auto">
          <a:xfrm>
            <a:off x="1630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898" name="Freeform 18"/>
          <p:cNvSpPr>
            <a:spLocks/>
          </p:cNvSpPr>
          <p:nvPr/>
        </p:nvSpPr>
        <p:spPr bwMode="auto">
          <a:xfrm flipV="1">
            <a:off x="1477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899" name="Group 19"/>
          <p:cNvGrpSpPr>
            <a:grpSpLocks/>
          </p:cNvGrpSpPr>
          <p:nvPr/>
        </p:nvGrpSpPr>
        <p:grpSpPr bwMode="auto">
          <a:xfrm flipV="1">
            <a:off x="1477963" y="1600200"/>
            <a:ext cx="993775" cy="76200"/>
            <a:chOff x="1536" y="2256"/>
            <a:chExt cx="626" cy="48"/>
          </a:xfrm>
        </p:grpSpPr>
        <p:sp>
          <p:nvSpPr>
            <p:cNvPr id="166036" name="Rectangle 2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37" name="Freeform 2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38" name="Line 2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00" name="Group 23"/>
          <p:cNvGrpSpPr>
            <a:grpSpLocks/>
          </p:cNvGrpSpPr>
          <p:nvPr/>
        </p:nvGrpSpPr>
        <p:grpSpPr bwMode="auto">
          <a:xfrm flipV="1">
            <a:off x="1477963" y="2362200"/>
            <a:ext cx="993775" cy="76200"/>
            <a:chOff x="1536" y="2256"/>
            <a:chExt cx="626" cy="48"/>
          </a:xfrm>
        </p:grpSpPr>
        <p:sp>
          <p:nvSpPr>
            <p:cNvPr id="166033" name="Rectangle 2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34" name="Freeform 2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35" name="Line 2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01" name="Group 27"/>
          <p:cNvGrpSpPr>
            <a:grpSpLocks/>
          </p:cNvGrpSpPr>
          <p:nvPr/>
        </p:nvGrpSpPr>
        <p:grpSpPr bwMode="auto">
          <a:xfrm flipV="1">
            <a:off x="1477963" y="1981200"/>
            <a:ext cx="993775" cy="76200"/>
            <a:chOff x="1536" y="2256"/>
            <a:chExt cx="626" cy="48"/>
          </a:xfrm>
        </p:grpSpPr>
        <p:sp>
          <p:nvSpPr>
            <p:cNvPr id="166030" name="Rectangle 2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31" name="Freeform 2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32" name="Line 3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Line 31"/>
          <p:cNvSpPr>
            <a:spLocks noChangeShapeType="1"/>
          </p:cNvSpPr>
          <p:nvPr/>
        </p:nvSpPr>
        <p:spPr bwMode="auto">
          <a:xfrm flipV="1">
            <a:off x="2239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03" name="Line 32"/>
          <p:cNvSpPr>
            <a:spLocks noChangeShapeType="1"/>
          </p:cNvSpPr>
          <p:nvPr/>
        </p:nvSpPr>
        <p:spPr bwMode="auto">
          <a:xfrm flipV="1">
            <a:off x="1630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04" name="Rectangle 33"/>
          <p:cNvSpPr>
            <a:spLocks noChangeArrowheads="1"/>
          </p:cNvSpPr>
          <p:nvPr/>
        </p:nvSpPr>
        <p:spPr bwMode="auto">
          <a:xfrm>
            <a:off x="1173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905" name="Freeform 34"/>
          <p:cNvSpPr>
            <a:spLocks/>
          </p:cNvSpPr>
          <p:nvPr/>
        </p:nvSpPr>
        <p:spPr bwMode="auto">
          <a:xfrm>
            <a:off x="1935163" y="38862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06" name="Freeform 35"/>
          <p:cNvSpPr>
            <a:spLocks/>
          </p:cNvSpPr>
          <p:nvPr/>
        </p:nvSpPr>
        <p:spPr bwMode="auto">
          <a:xfrm flipV="1">
            <a:off x="1935163" y="13716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07" name="Line 36"/>
          <p:cNvSpPr>
            <a:spLocks noChangeShapeType="1"/>
          </p:cNvSpPr>
          <p:nvPr/>
        </p:nvSpPr>
        <p:spPr bwMode="auto">
          <a:xfrm flipV="1">
            <a:off x="1249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08" name="Line 37"/>
          <p:cNvSpPr>
            <a:spLocks noChangeShapeType="1"/>
          </p:cNvSpPr>
          <p:nvPr/>
        </p:nvSpPr>
        <p:spPr bwMode="auto">
          <a:xfrm>
            <a:off x="1401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09" name="Freeform 38"/>
          <p:cNvSpPr>
            <a:spLocks/>
          </p:cNvSpPr>
          <p:nvPr/>
        </p:nvSpPr>
        <p:spPr bwMode="auto">
          <a:xfrm>
            <a:off x="3382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910" name="Group 39"/>
          <p:cNvGrpSpPr>
            <a:grpSpLocks/>
          </p:cNvGrpSpPr>
          <p:nvPr/>
        </p:nvGrpSpPr>
        <p:grpSpPr bwMode="auto">
          <a:xfrm>
            <a:off x="3382963" y="5029200"/>
            <a:ext cx="993775" cy="76200"/>
            <a:chOff x="1536" y="2256"/>
            <a:chExt cx="626" cy="48"/>
          </a:xfrm>
        </p:grpSpPr>
        <p:sp>
          <p:nvSpPr>
            <p:cNvPr id="166027" name="Rectangle 4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28" name="Freeform 4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29" name="Line 4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1" name="Group 43"/>
          <p:cNvGrpSpPr>
            <a:grpSpLocks/>
          </p:cNvGrpSpPr>
          <p:nvPr/>
        </p:nvGrpSpPr>
        <p:grpSpPr bwMode="auto">
          <a:xfrm>
            <a:off x="3382963" y="4267200"/>
            <a:ext cx="993775" cy="76200"/>
            <a:chOff x="1536" y="2256"/>
            <a:chExt cx="626" cy="48"/>
          </a:xfrm>
        </p:grpSpPr>
        <p:sp>
          <p:nvSpPr>
            <p:cNvPr id="166024" name="Rectangle 4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25" name="Freeform 4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26" name="Line 4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2" name="Group 47"/>
          <p:cNvGrpSpPr>
            <a:grpSpLocks/>
          </p:cNvGrpSpPr>
          <p:nvPr/>
        </p:nvGrpSpPr>
        <p:grpSpPr bwMode="auto">
          <a:xfrm>
            <a:off x="3382963" y="4648200"/>
            <a:ext cx="993775" cy="76200"/>
            <a:chOff x="1536" y="2256"/>
            <a:chExt cx="626" cy="48"/>
          </a:xfrm>
        </p:grpSpPr>
        <p:sp>
          <p:nvSpPr>
            <p:cNvPr id="166021" name="Rectangle 4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22" name="Freeform 4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23" name="Line 5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13" name="Line 51"/>
          <p:cNvSpPr>
            <a:spLocks noChangeShapeType="1"/>
          </p:cNvSpPr>
          <p:nvPr/>
        </p:nvSpPr>
        <p:spPr bwMode="auto">
          <a:xfrm>
            <a:off x="4144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14" name="Line 52"/>
          <p:cNvSpPr>
            <a:spLocks noChangeShapeType="1"/>
          </p:cNvSpPr>
          <p:nvPr/>
        </p:nvSpPr>
        <p:spPr bwMode="auto">
          <a:xfrm>
            <a:off x="3535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15" name="Freeform 53"/>
          <p:cNvSpPr>
            <a:spLocks/>
          </p:cNvSpPr>
          <p:nvPr/>
        </p:nvSpPr>
        <p:spPr bwMode="auto">
          <a:xfrm flipV="1">
            <a:off x="3382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916" name="Group 54"/>
          <p:cNvGrpSpPr>
            <a:grpSpLocks/>
          </p:cNvGrpSpPr>
          <p:nvPr/>
        </p:nvGrpSpPr>
        <p:grpSpPr bwMode="auto">
          <a:xfrm flipV="1">
            <a:off x="3382963" y="1600200"/>
            <a:ext cx="993775" cy="76200"/>
            <a:chOff x="1536" y="2256"/>
            <a:chExt cx="626" cy="48"/>
          </a:xfrm>
        </p:grpSpPr>
        <p:sp>
          <p:nvSpPr>
            <p:cNvPr id="166018" name="Rectangle 5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19" name="Freeform 5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20" name="Line 5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7" name="Group 58"/>
          <p:cNvGrpSpPr>
            <a:grpSpLocks/>
          </p:cNvGrpSpPr>
          <p:nvPr/>
        </p:nvGrpSpPr>
        <p:grpSpPr bwMode="auto">
          <a:xfrm flipV="1">
            <a:off x="3382963" y="2362200"/>
            <a:ext cx="993775" cy="76200"/>
            <a:chOff x="1536" y="2256"/>
            <a:chExt cx="626" cy="48"/>
          </a:xfrm>
        </p:grpSpPr>
        <p:sp>
          <p:nvSpPr>
            <p:cNvPr id="166015" name="Rectangle 5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16" name="Freeform 6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17" name="Line 6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8" name="Group 62"/>
          <p:cNvGrpSpPr>
            <a:grpSpLocks/>
          </p:cNvGrpSpPr>
          <p:nvPr/>
        </p:nvGrpSpPr>
        <p:grpSpPr bwMode="auto">
          <a:xfrm flipV="1">
            <a:off x="3382963" y="1981200"/>
            <a:ext cx="993775" cy="76200"/>
            <a:chOff x="1536" y="2256"/>
            <a:chExt cx="626" cy="48"/>
          </a:xfrm>
        </p:grpSpPr>
        <p:sp>
          <p:nvSpPr>
            <p:cNvPr id="166012" name="Rectangle 6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13" name="Freeform 6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14" name="Line 6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19" name="Line 66"/>
          <p:cNvSpPr>
            <a:spLocks noChangeShapeType="1"/>
          </p:cNvSpPr>
          <p:nvPr/>
        </p:nvSpPr>
        <p:spPr bwMode="auto">
          <a:xfrm flipV="1">
            <a:off x="4144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20" name="Line 67"/>
          <p:cNvSpPr>
            <a:spLocks noChangeShapeType="1"/>
          </p:cNvSpPr>
          <p:nvPr/>
        </p:nvSpPr>
        <p:spPr bwMode="auto">
          <a:xfrm flipV="1">
            <a:off x="3535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21" name="Rectangle 68"/>
          <p:cNvSpPr>
            <a:spLocks noChangeArrowheads="1"/>
          </p:cNvSpPr>
          <p:nvPr/>
        </p:nvSpPr>
        <p:spPr bwMode="auto">
          <a:xfrm>
            <a:off x="3078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922" name="Freeform 69"/>
          <p:cNvSpPr>
            <a:spLocks/>
          </p:cNvSpPr>
          <p:nvPr/>
        </p:nvSpPr>
        <p:spPr bwMode="auto">
          <a:xfrm>
            <a:off x="3840163" y="38862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23" name="Freeform 70"/>
          <p:cNvSpPr>
            <a:spLocks/>
          </p:cNvSpPr>
          <p:nvPr/>
        </p:nvSpPr>
        <p:spPr bwMode="auto">
          <a:xfrm flipV="1">
            <a:off x="3840163" y="13716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24" name="Line 71"/>
          <p:cNvSpPr>
            <a:spLocks noChangeShapeType="1"/>
          </p:cNvSpPr>
          <p:nvPr/>
        </p:nvSpPr>
        <p:spPr bwMode="auto">
          <a:xfrm flipV="1">
            <a:off x="3154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25" name="Line 72"/>
          <p:cNvSpPr>
            <a:spLocks noChangeShapeType="1"/>
          </p:cNvSpPr>
          <p:nvPr/>
        </p:nvSpPr>
        <p:spPr bwMode="auto">
          <a:xfrm>
            <a:off x="3306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26" name="Freeform 73"/>
          <p:cNvSpPr>
            <a:spLocks/>
          </p:cNvSpPr>
          <p:nvPr/>
        </p:nvSpPr>
        <p:spPr bwMode="auto">
          <a:xfrm>
            <a:off x="5287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927" name="Group 74"/>
          <p:cNvGrpSpPr>
            <a:grpSpLocks/>
          </p:cNvGrpSpPr>
          <p:nvPr/>
        </p:nvGrpSpPr>
        <p:grpSpPr bwMode="auto">
          <a:xfrm>
            <a:off x="5287963" y="5029200"/>
            <a:ext cx="993775" cy="76200"/>
            <a:chOff x="1536" y="2256"/>
            <a:chExt cx="626" cy="48"/>
          </a:xfrm>
        </p:grpSpPr>
        <p:sp>
          <p:nvSpPr>
            <p:cNvPr id="166009" name="Rectangle 7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10" name="Freeform 7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11" name="Line 7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28" name="Group 78"/>
          <p:cNvGrpSpPr>
            <a:grpSpLocks/>
          </p:cNvGrpSpPr>
          <p:nvPr/>
        </p:nvGrpSpPr>
        <p:grpSpPr bwMode="auto">
          <a:xfrm>
            <a:off x="5287963" y="4267200"/>
            <a:ext cx="993775" cy="76200"/>
            <a:chOff x="1536" y="2256"/>
            <a:chExt cx="626" cy="48"/>
          </a:xfrm>
        </p:grpSpPr>
        <p:sp>
          <p:nvSpPr>
            <p:cNvPr id="166006" name="Rectangle 7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07" name="Freeform 8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08" name="Line 8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29" name="Group 82"/>
          <p:cNvGrpSpPr>
            <a:grpSpLocks/>
          </p:cNvGrpSpPr>
          <p:nvPr/>
        </p:nvGrpSpPr>
        <p:grpSpPr bwMode="auto">
          <a:xfrm>
            <a:off x="5287963" y="4648200"/>
            <a:ext cx="993775" cy="76200"/>
            <a:chOff x="1536" y="2256"/>
            <a:chExt cx="626" cy="48"/>
          </a:xfrm>
        </p:grpSpPr>
        <p:sp>
          <p:nvSpPr>
            <p:cNvPr id="166003" name="Rectangle 8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04" name="Freeform 8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05" name="Line 8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30" name="Line 86"/>
          <p:cNvSpPr>
            <a:spLocks noChangeShapeType="1"/>
          </p:cNvSpPr>
          <p:nvPr/>
        </p:nvSpPr>
        <p:spPr bwMode="auto">
          <a:xfrm>
            <a:off x="6049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31" name="Line 87"/>
          <p:cNvSpPr>
            <a:spLocks noChangeShapeType="1"/>
          </p:cNvSpPr>
          <p:nvPr/>
        </p:nvSpPr>
        <p:spPr bwMode="auto">
          <a:xfrm>
            <a:off x="5440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32" name="Freeform 88"/>
          <p:cNvSpPr>
            <a:spLocks/>
          </p:cNvSpPr>
          <p:nvPr/>
        </p:nvSpPr>
        <p:spPr bwMode="auto">
          <a:xfrm flipV="1">
            <a:off x="5287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933" name="Group 89"/>
          <p:cNvGrpSpPr>
            <a:grpSpLocks/>
          </p:cNvGrpSpPr>
          <p:nvPr/>
        </p:nvGrpSpPr>
        <p:grpSpPr bwMode="auto">
          <a:xfrm flipV="1">
            <a:off x="5287963" y="1600200"/>
            <a:ext cx="993775" cy="76200"/>
            <a:chOff x="1536" y="2256"/>
            <a:chExt cx="626" cy="48"/>
          </a:xfrm>
        </p:grpSpPr>
        <p:sp>
          <p:nvSpPr>
            <p:cNvPr id="166000" name="Rectangle 9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001" name="Freeform 9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6002" name="Line 9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34" name="Group 93"/>
          <p:cNvGrpSpPr>
            <a:grpSpLocks/>
          </p:cNvGrpSpPr>
          <p:nvPr/>
        </p:nvGrpSpPr>
        <p:grpSpPr bwMode="auto">
          <a:xfrm flipV="1">
            <a:off x="5287963" y="2362200"/>
            <a:ext cx="993775" cy="76200"/>
            <a:chOff x="1536" y="2256"/>
            <a:chExt cx="626" cy="48"/>
          </a:xfrm>
        </p:grpSpPr>
        <p:sp>
          <p:nvSpPr>
            <p:cNvPr id="165997" name="Rectangle 9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98" name="Freeform 9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99" name="Line 9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35" name="Group 97"/>
          <p:cNvGrpSpPr>
            <a:grpSpLocks/>
          </p:cNvGrpSpPr>
          <p:nvPr/>
        </p:nvGrpSpPr>
        <p:grpSpPr bwMode="auto">
          <a:xfrm flipV="1">
            <a:off x="5287963" y="1981200"/>
            <a:ext cx="993775" cy="76200"/>
            <a:chOff x="1536" y="2256"/>
            <a:chExt cx="626" cy="48"/>
          </a:xfrm>
        </p:grpSpPr>
        <p:sp>
          <p:nvSpPr>
            <p:cNvPr id="165994" name="Rectangle 9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95" name="Freeform 9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96" name="Line 10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36" name="Line 101"/>
          <p:cNvSpPr>
            <a:spLocks noChangeShapeType="1"/>
          </p:cNvSpPr>
          <p:nvPr/>
        </p:nvSpPr>
        <p:spPr bwMode="auto">
          <a:xfrm flipV="1">
            <a:off x="6049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37" name="Line 102"/>
          <p:cNvSpPr>
            <a:spLocks noChangeShapeType="1"/>
          </p:cNvSpPr>
          <p:nvPr/>
        </p:nvSpPr>
        <p:spPr bwMode="auto">
          <a:xfrm flipV="1">
            <a:off x="5440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38" name="Rectangle 103"/>
          <p:cNvSpPr>
            <a:spLocks noChangeArrowheads="1"/>
          </p:cNvSpPr>
          <p:nvPr/>
        </p:nvSpPr>
        <p:spPr bwMode="auto">
          <a:xfrm>
            <a:off x="4983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939" name="Freeform 104"/>
          <p:cNvSpPr>
            <a:spLocks/>
          </p:cNvSpPr>
          <p:nvPr/>
        </p:nvSpPr>
        <p:spPr bwMode="auto">
          <a:xfrm>
            <a:off x="5745163" y="38862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40" name="Freeform 105"/>
          <p:cNvSpPr>
            <a:spLocks/>
          </p:cNvSpPr>
          <p:nvPr/>
        </p:nvSpPr>
        <p:spPr bwMode="auto">
          <a:xfrm flipV="1">
            <a:off x="5745163" y="13716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41" name="Line 106"/>
          <p:cNvSpPr>
            <a:spLocks noChangeShapeType="1"/>
          </p:cNvSpPr>
          <p:nvPr/>
        </p:nvSpPr>
        <p:spPr bwMode="auto">
          <a:xfrm flipV="1">
            <a:off x="5059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42" name="Line 107"/>
          <p:cNvSpPr>
            <a:spLocks noChangeShapeType="1"/>
          </p:cNvSpPr>
          <p:nvPr/>
        </p:nvSpPr>
        <p:spPr bwMode="auto">
          <a:xfrm>
            <a:off x="5211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43" name="Freeform 108"/>
          <p:cNvSpPr>
            <a:spLocks/>
          </p:cNvSpPr>
          <p:nvPr/>
        </p:nvSpPr>
        <p:spPr bwMode="auto">
          <a:xfrm>
            <a:off x="7192963" y="41148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944" name="Group 109"/>
          <p:cNvGrpSpPr>
            <a:grpSpLocks/>
          </p:cNvGrpSpPr>
          <p:nvPr/>
        </p:nvGrpSpPr>
        <p:grpSpPr bwMode="auto">
          <a:xfrm>
            <a:off x="7192963" y="5029200"/>
            <a:ext cx="993775" cy="76200"/>
            <a:chOff x="1536" y="2256"/>
            <a:chExt cx="626" cy="48"/>
          </a:xfrm>
        </p:grpSpPr>
        <p:sp>
          <p:nvSpPr>
            <p:cNvPr id="165991" name="Rectangle 1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92" name="Freeform 1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93" name="Line 1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45" name="Group 113"/>
          <p:cNvGrpSpPr>
            <a:grpSpLocks/>
          </p:cNvGrpSpPr>
          <p:nvPr/>
        </p:nvGrpSpPr>
        <p:grpSpPr bwMode="auto">
          <a:xfrm>
            <a:off x="7192963" y="4267200"/>
            <a:ext cx="993775" cy="76200"/>
            <a:chOff x="1536" y="2256"/>
            <a:chExt cx="626" cy="48"/>
          </a:xfrm>
        </p:grpSpPr>
        <p:sp>
          <p:nvSpPr>
            <p:cNvPr id="165988" name="Rectangle 1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89" name="Freeform 1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90" name="Line 1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46" name="Group 117"/>
          <p:cNvGrpSpPr>
            <a:grpSpLocks/>
          </p:cNvGrpSpPr>
          <p:nvPr/>
        </p:nvGrpSpPr>
        <p:grpSpPr bwMode="auto">
          <a:xfrm>
            <a:off x="7192963" y="4648200"/>
            <a:ext cx="993775" cy="76200"/>
            <a:chOff x="1536" y="2256"/>
            <a:chExt cx="626" cy="48"/>
          </a:xfrm>
        </p:grpSpPr>
        <p:sp>
          <p:nvSpPr>
            <p:cNvPr id="165985" name="Rectangle 11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86" name="Freeform 11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87" name="Line 12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47" name="Line 121"/>
          <p:cNvSpPr>
            <a:spLocks noChangeShapeType="1"/>
          </p:cNvSpPr>
          <p:nvPr/>
        </p:nvSpPr>
        <p:spPr bwMode="auto">
          <a:xfrm>
            <a:off x="79549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48" name="Line 122"/>
          <p:cNvSpPr>
            <a:spLocks noChangeShapeType="1"/>
          </p:cNvSpPr>
          <p:nvPr/>
        </p:nvSpPr>
        <p:spPr bwMode="auto">
          <a:xfrm>
            <a:off x="7345363" y="38862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49" name="Freeform 123"/>
          <p:cNvSpPr>
            <a:spLocks/>
          </p:cNvSpPr>
          <p:nvPr/>
        </p:nvSpPr>
        <p:spPr bwMode="auto">
          <a:xfrm flipV="1">
            <a:off x="7192963" y="1524000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7 w 576"/>
              <a:gd name="T3" fmla="*/ 2147483647 h 672"/>
              <a:gd name="T4" fmla="*/ 2147483647 w 576"/>
              <a:gd name="T5" fmla="*/ 2147483647 h 672"/>
              <a:gd name="T6" fmla="*/ 2147483647 w 576"/>
              <a:gd name="T7" fmla="*/ 0 h 672"/>
              <a:gd name="T8" fmla="*/ 2147483647 w 576"/>
              <a:gd name="T9" fmla="*/ 0 h 672"/>
              <a:gd name="T10" fmla="*/ 2147483647 w 576"/>
              <a:gd name="T11" fmla="*/ 2147483647 h 672"/>
              <a:gd name="T12" fmla="*/ 2147483647 w 576"/>
              <a:gd name="T13" fmla="*/ 0 h 672"/>
              <a:gd name="T14" fmla="*/ 0 w 576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672"/>
              <a:gd name="T26" fmla="*/ 576 w 576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5950" name="Group 124"/>
          <p:cNvGrpSpPr>
            <a:grpSpLocks/>
          </p:cNvGrpSpPr>
          <p:nvPr/>
        </p:nvGrpSpPr>
        <p:grpSpPr bwMode="auto">
          <a:xfrm flipV="1">
            <a:off x="7192963" y="1600200"/>
            <a:ext cx="993775" cy="76200"/>
            <a:chOff x="1536" y="2256"/>
            <a:chExt cx="626" cy="48"/>
          </a:xfrm>
        </p:grpSpPr>
        <p:sp>
          <p:nvSpPr>
            <p:cNvPr id="165982" name="Rectangle 1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83" name="Freeform 1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84" name="Line 1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51" name="Group 128"/>
          <p:cNvGrpSpPr>
            <a:grpSpLocks/>
          </p:cNvGrpSpPr>
          <p:nvPr/>
        </p:nvGrpSpPr>
        <p:grpSpPr bwMode="auto">
          <a:xfrm flipV="1">
            <a:off x="7192963" y="2362200"/>
            <a:ext cx="993775" cy="76200"/>
            <a:chOff x="1536" y="2256"/>
            <a:chExt cx="626" cy="48"/>
          </a:xfrm>
        </p:grpSpPr>
        <p:sp>
          <p:nvSpPr>
            <p:cNvPr id="165979" name="Rectangle 1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80" name="Freeform 1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81" name="Line 1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52" name="Group 132"/>
          <p:cNvGrpSpPr>
            <a:grpSpLocks/>
          </p:cNvGrpSpPr>
          <p:nvPr/>
        </p:nvGrpSpPr>
        <p:grpSpPr bwMode="auto">
          <a:xfrm flipV="1">
            <a:off x="7192963" y="1981200"/>
            <a:ext cx="993775" cy="76200"/>
            <a:chOff x="1536" y="2256"/>
            <a:chExt cx="626" cy="48"/>
          </a:xfrm>
        </p:grpSpPr>
        <p:sp>
          <p:nvSpPr>
            <p:cNvPr id="165976" name="Rectangle 1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77" name="Freeform 1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>
                <a:gd name="T0" fmla="*/ 48 w 48"/>
                <a:gd name="T1" fmla="*/ 1 h 96"/>
                <a:gd name="T2" fmla="*/ 0 w 48"/>
                <a:gd name="T3" fmla="*/ 1 h 96"/>
                <a:gd name="T4" fmla="*/ 48 w 48"/>
                <a:gd name="T5" fmla="*/ 0 h 96"/>
                <a:gd name="T6" fmla="*/ 48 w 48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6"/>
                <a:gd name="T14" fmla="*/ 48 w 4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78" name="Line 1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53" name="Line 136"/>
          <p:cNvSpPr>
            <a:spLocks noChangeShapeType="1"/>
          </p:cNvSpPr>
          <p:nvPr/>
        </p:nvSpPr>
        <p:spPr bwMode="auto">
          <a:xfrm flipV="1">
            <a:off x="79549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54" name="Line 137"/>
          <p:cNvSpPr>
            <a:spLocks noChangeShapeType="1"/>
          </p:cNvSpPr>
          <p:nvPr/>
        </p:nvSpPr>
        <p:spPr bwMode="auto">
          <a:xfrm flipV="1">
            <a:off x="7345363" y="2590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55" name="Rectangle 138"/>
          <p:cNvSpPr>
            <a:spLocks noChangeArrowheads="1"/>
          </p:cNvSpPr>
          <p:nvPr/>
        </p:nvSpPr>
        <p:spPr bwMode="auto">
          <a:xfrm>
            <a:off x="6888163" y="2819400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5956" name="Freeform 139"/>
          <p:cNvSpPr>
            <a:spLocks/>
          </p:cNvSpPr>
          <p:nvPr/>
        </p:nvSpPr>
        <p:spPr bwMode="auto">
          <a:xfrm>
            <a:off x="7650163" y="38862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57" name="Freeform 140"/>
          <p:cNvSpPr>
            <a:spLocks/>
          </p:cNvSpPr>
          <p:nvPr/>
        </p:nvSpPr>
        <p:spPr bwMode="auto">
          <a:xfrm flipV="1">
            <a:off x="7650163" y="1371600"/>
            <a:ext cx="685800" cy="1447800"/>
          </a:xfrm>
          <a:custGeom>
            <a:avLst/>
            <a:gdLst>
              <a:gd name="T0" fmla="*/ 0 w 432"/>
              <a:gd name="T1" fmla="*/ 2147483647 h 912"/>
              <a:gd name="T2" fmla="*/ 0 w 432"/>
              <a:gd name="T3" fmla="*/ 2147483647 h 912"/>
              <a:gd name="T4" fmla="*/ 2147483647 w 432"/>
              <a:gd name="T5" fmla="*/ 2147483647 h 912"/>
              <a:gd name="T6" fmla="*/ 2147483647 w 4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912"/>
              <a:gd name="T14" fmla="*/ 432 w 4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58" name="Line 141"/>
          <p:cNvSpPr>
            <a:spLocks noChangeShapeType="1"/>
          </p:cNvSpPr>
          <p:nvPr/>
        </p:nvSpPr>
        <p:spPr bwMode="auto">
          <a:xfrm flipV="1">
            <a:off x="69643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959" name="Line 142"/>
          <p:cNvSpPr>
            <a:spLocks noChangeShapeType="1"/>
          </p:cNvSpPr>
          <p:nvPr/>
        </p:nvSpPr>
        <p:spPr bwMode="auto">
          <a:xfrm>
            <a:off x="7116763" y="38862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65960" name="Group 143"/>
          <p:cNvGrpSpPr>
            <a:grpSpLocks/>
          </p:cNvGrpSpPr>
          <p:nvPr/>
        </p:nvGrpSpPr>
        <p:grpSpPr bwMode="auto">
          <a:xfrm>
            <a:off x="-44450" y="1143000"/>
            <a:ext cx="2894013" cy="4495800"/>
            <a:chOff x="193" y="816"/>
            <a:chExt cx="1823" cy="2832"/>
          </a:xfrm>
        </p:grpSpPr>
        <p:sp>
          <p:nvSpPr>
            <p:cNvPr id="165973" name="AutoShape 144"/>
            <p:cNvSpPr>
              <a:spLocks noChangeArrowheads="1"/>
            </p:cNvSpPr>
            <p:nvPr/>
          </p:nvSpPr>
          <p:spPr bwMode="auto">
            <a:xfrm>
              <a:off x="864" y="816"/>
              <a:ext cx="1152" cy="27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74" name="Line 145"/>
            <p:cNvSpPr>
              <a:spLocks noChangeShapeType="1"/>
            </p:cNvSpPr>
            <p:nvPr/>
          </p:nvSpPr>
          <p:spPr bwMode="auto">
            <a:xfrm flipH="1">
              <a:off x="576" y="3312"/>
              <a:ext cx="286" cy="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75" name="Text Box 146"/>
            <p:cNvSpPr txBox="1">
              <a:spLocks noChangeArrowheads="1"/>
            </p:cNvSpPr>
            <p:nvPr/>
          </p:nvSpPr>
          <p:spPr bwMode="auto">
            <a:xfrm>
              <a:off x="193" y="341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996600"/>
                  </a:solidFill>
                  <a:latin typeface="Verdana" charset="0"/>
                  <a:ea typeface="굴림" charset="0"/>
                  <a:cs typeface="굴림" charset="0"/>
                </a:rPr>
                <a:t>Lane</a:t>
              </a:r>
            </a:p>
          </p:txBody>
        </p:sp>
      </p:grpSp>
      <p:grpSp>
        <p:nvGrpSpPr>
          <p:cNvPr id="165961" name="Group 147"/>
          <p:cNvGrpSpPr>
            <a:grpSpLocks/>
          </p:cNvGrpSpPr>
          <p:nvPr/>
        </p:nvGrpSpPr>
        <p:grpSpPr bwMode="auto">
          <a:xfrm>
            <a:off x="1173163" y="852488"/>
            <a:ext cx="7391400" cy="1814512"/>
            <a:chOff x="960" y="633"/>
            <a:chExt cx="4656" cy="1143"/>
          </a:xfrm>
        </p:grpSpPr>
        <p:sp>
          <p:nvSpPr>
            <p:cNvPr id="165970" name="AutoShape 148"/>
            <p:cNvSpPr>
              <a:spLocks noChangeArrowheads="1"/>
            </p:cNvSpPr>
            <p:nvPr/>
          </p:nvSpPr>
          <p:spPr bwMode="auto">
            <a:xfrm>
              <a:off x="960" y="912"/>
              <a:ext cx="4656" cy="8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971" name="Line 149"/>
            <p:cNvSpPr>
              <a:spLocks noChangeShapeType="1"/>
            </p:cNvSpPr>
            <p:nvPr/>
          </p:nvSpPr>
          <p:spPr bwMode="auto">
            <a:xfrm flipV="1">
              <a:off x="3504" y="768"/>
              <a:ext cx="24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5972" name="Text Box 150"/>
            <p:cNvSpPr txBox="1">
              <a:spLocks noChangeArrowheads="1"/>
            </p:cNvSpPr>
            <p:nvPr/>
          </p:nvSpPr>
          <p:spPr bwMode="auto">
            <a:xfrm>
              <a:off x="3736" y="633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CC9900"/>
                  </a:solidFill>
                  <a:latin typeface="Verdana" charset="0"/>
                  <a:ea typeface="굴림" charset="0"/>
                  <a:cs typeface="굴림" charset="0"/>
                </a:rPr>
                <a:t>Functional Unit</a:t>
              </a:r>
            </a:p>
          </p:txBody>
        </p:sp>
      </p:grpSp>
      <p:sp>
        <p:nvSpPr>
          <p:cNvPr id="165962" name="Text Box 151"/>
          <p:cNvSpPr txBox="1">
            <a:spLocks noChangeArrowheads="1"/>
          </p:cNvSpPr>
          <p:nvPr/>
        </p:nvSpPr>
        <p:spPr bwMode="auto">
          <a:xfrm>
            <a:off x="-26988" y="2592388"/>
            <a:ext cx="1246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Vector</a:t>
            </a:r>
          </a:p>
          <a:p>
            <a:pPr eaLnBrk="1" hangingPunct="1"/>
            <a:r>
              <a:rPr lang="en-US" altLang="ko-KR" sz="1800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Registers</a:t>
            </a:r>
          </a:p>
        </p:txBody>
      </p:sp>
      <p:sp>
        <p:nvSpPr>
          <p:cNvPr id="165963" name="Line 152"/>
          <p:cNvSpPr>
            <a:spLocks noChangeShapeType="1"/>
          </p:cNvSpPr>
          <p:nvPr/>
        </p:nvSpPr>
        <p:spPr bwMode="auto">
          <a:xfrm flipH="1" flipV="1">
            <a:off x="676275" y="3233738"/>
            <a:ext cx="496888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5964" name="Rectangle 153"/>
          <p:cNvSpPr>
            <a:spLocks noChangeArrowheads="1"/>
          </p:cNvSpPr>
          <p:nvPr/>
        </p:nvSpPr>
        <p:spPr bwMode="auto">
          <a:xfrm>
            <a:off x="1096963" y="5867400"/>
            <a:ext cx="7315200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ko-KR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Memory Subsystem</a:t>
            </a:r>
          </a:p>
        </p:txBody>
      </p:sp>
      <p:sp>
        <p:nvSpPr>
          <p:cNvPr id="165965" name="Text Box 154"/>
          <p:cNvSpPr txBox="1">
            <a:spLocks noChangeArrowheads="1"/>
          </p:cNvSpPr>
          <p:nvPr/>
        </p:nvSpPr>
        <p:spPr bwMode="auto">
          <a:xfrm>
            <a:off x="1325563" y="3048000"/>
            <a:ext cx="1231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Elements 0, 4, 8, …</a:t>
            </a:r>
          </a:p>
        </p:txBody>
      </p:sp>
      <p:sp>
        <p:nvSpPr>
          <p:cNvPr id="165966" name="Text Box 155"/>
          <p:cNvSpPr txBox="1">
            <a:spLocks noChangeArrowheads="1"/>
          </p:cNvSpPr>
          <p:nvPr/>
        </p:nvSpPr>
        <p:spPr bwMode="auto">
          <a:xfrm>
            <a:off x="3230563" y="3048000"/>
            <a:ext cx="1231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Elements 1, 5, 9, …</a:t>
            </a:r>
          </a:p>
        </p:txBody>
      </p:sp>
      <p:sp>
        <p:nvSpPr>
          <p:cNvPr id="165967" name="Text Box 156"/>
          <p:cNvSpPr txBox="1">
            <a:spLocks noChangeArrowheads="1"/>
          </p:cNvSpPr>
          <p:nvPr/>
        </p:nvSpPr>
        <p:spPr bwMode="auto">
          <a:xfrm>
            <a:off x="5135563" y="3048000"/>
            <a:ext cx="1231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Elements 2, 6, 10, …</a:t>
            </a:r>
          </a:p>
        </p:txBody>
      </p:sp>
      <p:sp>
        <p:nvSpPr>
          <p:cNvPr id="165968" name="Text Box 157"/>
          <p:cNvSpPr txBox="1">
            <a:spLocks noChangeArrowheads="1"/>
          </p:cNvSpPr>
          <p:nvPr/>
        </p:nvSpPr>
        <p:spPr bwMode="auto">
          <a:xfrm>
            <a:off x="7040563" y="3048000"/>
            <a:ext cx="1231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Elements 3, 7, 11, …</a:t>
            </a:r>
          </a:p>
        </p:txBody>
      </p:sp>
      <p:sp>
        <p:nvSpPr>
          <p:cNvPr id="165969" name="TextBox 161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Instruction Level Parallelism</a:t>
            </a:r>
          </a:p>
        </p:txBody>
      </p:sp>
      <p:sp>
        <p:nvSpPr>
          <p:cNvPr id="16691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>
                <a:latin typeface="Tahoma" charset="0"/>
                <a:ea typeface="굴림" charset="0"/>
                <a:cs typeface="굴림" charset="0"/>
              </a:rPr>
              <a:t>Can overlap execution of multiple vector instructions</a:t>
            </a:r>
          </a:p>
          <a:p>
            <a:pPr lvl="1"/>
            <a:r>
              <a:rPr lang="en-US" altLang="ko-KR" sz="1600">
                <a:latin typeface="Tahoma" charset="0"/>
                <a:ea typeface="굴림" charset="0"/>
                <a:cs typeface="굴림" charset="0"/>
              </a:rPr>
              <a:t>example machine has 32 elements per vector register and 8 lanes</a:t>
            </a:r>
          </a:p>
          <a:p>
            <a:pPr lvl="1"/>
            <a:r>
              <a:rPr lang="en-US" altLang="ko-KR" sz="1600">
                <a:latin typeface="Verdana" charset="0"/>
                <a:ea typeface="굴림" charset="0"/>
                <a:cs typeface="굴림" charset="0"/>
              </a:rPr>
              <a:t>Complete 24 operations/cycle while issuing 1 short instruction/cycle</a:t>
            </a:r>
          </a:p>
          <a:p>
            <a:pPr lvl="1"/>
            <a:endParaRPr lang="en-US" altLang="ko-KR" sz="1600">
              <a:latin typeface="Tahoma" charset="0"/>
              <a:ea typeface="굴림" charset="0"/>
              <a:cs typeface="굴림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77038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6265D0-1BFF-BC4D-8436-9A4286BF496A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41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3616325"/>
            <a:ext cx="3276600" cy="1571625"/>
            <a:chOff x="432" y="2130"/>
            <a:chExt cx="2064" cy="990"/>
          </a:xfrm>
        </p:grpSpPr>
        <p:grpSp>
          <p:nvGrpSpPr>
            <p:cNvPr id="167424" name="Group 3"/>
            <p:cNvGrpSpPr>
              <a:grpSpLocks/>
            </p:cNvGrpSpPr>
            <p:nvPr/>
          </p:nvGrpSpPr>
          <p:grpSpPr bwMode="auto">
            <a:xfrm>
              <a:off x="960" y="2352"/>
              <a:ext cx="1536" cy="768"/>
              <a:chOff x="480" y="2352"/>
              <a:chExt cx="1536" cy="768"/>
            </a:xfrm>
          </p:grpSpPr>
          <p:grpSp>
            <p:nvGrpSpPr>
              <p:cNvPr id="167426" name="Group 7"/>
              <p:cNvGrpSpPr>
                <a:grpSpLocks/>
              </p:cNvGrpSpPr>
              <p:nvPr/>
            </p:nvGrpSpPr>
            <p:grpSpPr bwMode="auto">
              <a:xfrm>
                <a:off x="1824" y="2352"/>
                <a:ext cx="192" cy="192"/>
                <a:chOff x="1824" y="2352"/>
                <a:chExt cx="192" cy="192"/>
              </a:xfrm>
            </p:grpSpPr>
            <p:sp>
              <p:nvSpPr>
                <p:cNvPr id="167521" name="Rectangle 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22" name="Oval 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7427" name="Rectangle 7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428" name="Group 8"/>
              <p:cNvGrpSpPr>
                <a:grpSpLocks/>
              </p:cNvGrpSpPr>
              <p:nvPr/>
            </p:nvGrpSpPr>
            <p:grpSpPr bwMode="auto">
              <a:xfrm>
                <a:off x="1824" y="2544"/>
                <a:ext cx="192" cy="192"/>
                <a:chOff x="1824" y="2352"/>
                <a:chExt cx="192" cy="192"/>
              </a:xfrm>
            </p:grpSpPr>
            <p:sp>
              <p:nvSpPr>
                <p:cNvPr id="167519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20" name="Oval 1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29" name="Group 11"/>
              <p:cNvGrpSpPr>
                <a:grpSpLocks/>
              </p:cNvGrpSpPr>
              <p:nvPr/>
            </p:nvGrpSpPr>
            <p:grpSpPr bwMode="auto">
              <a:xfrm>
                <a:off x="1824" y="2736"/>
                <a:ext cx="192" cy="192"/>
                <a:chOff x="1824" y="2352"/>
                <a:chExt cx="192" cy="192"/>
              </a:xfrm>
            </p:grpSpPr>
            <p:sp>
              <p:nvSpPr>
                <p:cNvPr id="167517" name="Rectangle 1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18" name="Oval 1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0" name="Group 14"/>
              <p:cNvGrpSpPr>
                <a:grpSpLocks/>
              </p:cNvGrpSpPr>
              <p:nvPr/>
            </p:nvGrpSpPr>
            <p:grpSpPr bwMode="auto">
              <a:xfrm>
                <a:off x="1824" y="2928"/>
                <a:ext cx="192" cy="192"/>
                <a:chOff x="1824" y="2352"/>
                <a:chExt cx="192" cy="192"/>
              </a:xfrm>
            </p:grpSpPr>
            <p:sp>
              <p:nvSpPr>
                <p:cNvPr id="1675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16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1" name="Group 17"/>
              <p:cNvGrpSpPr>
                <a:grpSpLocks/>
              </p:cNvGrpSpPr>
              <p:nvPr/>
            </p:nvGrpSpPr>
            <p:grpSpPr bwMode="auto">
              <a:xfrm>
                <a:off x="1632" y="2352"/>
                <a:ext cx="192" cy="192"/>
                <a:chOff x="1824" y="2352"/>
                <a:chExt cx="192" cy="192"/>
              </a:xfrm>
            </p:grpSpPr>
            <p:sp>
              <p:nvSpPr>
                <p:cNvPr id="167513" name="Rectangle 1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14" name="Oval 1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2" name="Group 20"/>
              <p:cNvGrpSpPr>
                <a:grpSpLocks/>
              </p:cNvGrpSpPr>
              <p:nvPr/>
            </p:nvGrpSpPr>
            <p:grpSpPr bwMode="auto">
              <a:xfrm>
                <a:off x="1632" y="2544"/>
                <a:ext cx="192" cy="192"/>
                <a:chOff x="1824" y="2352"/>
                <a:chExt cx="192" cy="192"/>
              </a:xfrm>
            </p:grpSpPr>
            <p:sp>
              <p:nvSpPr>
                <p:cNvPr id="167511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12" name="Oval 2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3" name="Group 23"/>
              <p:cNvGrpSpPr>
                <a:grpSpLocks/>
              </p:cNvGrpSpPr>
              <p:nvPr/>
            </p:nvGrpSpPr>
            <p:grpSpPr bwMode="auto">
              <a:xfrm>
                <a:off x="1632" y="2736"/>
                <a:ext cx="192" cy="192"/>
                <a:chOff x="1824" y="2352"/>
                <a:chExt cx="192" cy="192"/>
              </a:xfrm>
            </p:grpSpPr>
            <p:sp>
              <p:nvSpPr>
                <p:cNvPr id="167509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10" name="Oval 2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4" name="Group 26"/>
              <p:cNvGrpSpPr>
                <a:grpSpLocks/>
              </p:cNvGrpSpPr>
              <p:nvPr/>
            </p:nvGrpSpPr>
            <p:grpSpPr bwMode="auto">
              <a:xfrm>
                <a:off x="1632" y="2928"/>
                <a:ext cx="192" cy="192"/>
                <a:chOff x="1824" y="2352"/>
                <a:chExt cx="192" cy="192"/>
              </a:xfrm>
            </p:grpSpPr>
            <p:sp>
              <p:nvSpPr>
                <p:cNvPr id="167507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08" name="Oval 2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5" name="Group 29"/>
              <p:cNvGrpSpPr>
                <a:grpSpLocks/>
              </p:cNvGrpSpPr>
              <p:nvPr/>
            </p:nvGrpSpPr>
            <p:grpSpPr bwMode="auto">
              <a:xfrm>
                <a:off x="1440" y="2352"/>
                <a:ext cx="192" cy="192"/>
                <a:chOff x="1824" y="2352"/>
                <a:chExt cx="192" cy="192"/>
              </a:xfrm>
            </p:grpSpPr>
            <p:sp>
              <p:nvSpPr>
                <p:cNvPr id="167505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06" name="Oval 3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6" name="Group 32"/>
              <p:cNvGrpSpPr>
                <a:grpSpLocks/>
              </p:cNvGrpSpPr>
              <p:nvPr/>
            </p:nvGrpSpPr>
            <p:grpSpPr bwMode="auto">
              <a:xfrm>
                <a:off x="1440" y="2544"/>
                <a:ext cx="192" cy="192"/>
                <a:chOff x="1824" y="2352"/>
                <a:chExt cx="192" cy="192"/>
              </a:xfrm>
            </p:grpSpPr>
            <p:sp>
              <p:nvSpPr>
                <p:cNvPr id="167503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04" name="Oval 3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7" name="Group 35"/>
              <p:cNvGrpSpPr>
                <a:grpSpLocks/>
              </p:cNvGrpSpPr>
              <p:nvPr/>
            </p:nvGrpSpPr>
            <p:grpSpPr bwMode="auto">
              <a:xfrm>
                <a:off x="1440" y="2736"/>
                <a:ext cx="192" cy="192"/>
                <a:chOff x="1824" y="2352"/>
                <a:chExt cx="192" cy="192"/>
              </a:xfrm>
            </p:grpSpPr>
            <p:sp>
              <p:nvSpPr>
                <p:cNvPr id="1675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02" name="Oval 3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8" name="Group 38"/>
              <p:cNvGrpSpPr>
                <a:grpSpLocks/>
              </p:cNvGrpSpPr>
              <p:nvPr/>
            </p:nvGrpSpPr>
            <p:grpSpPr bwMode="auto">
              <a:xfrm>
                <a:off x="1440" y="2928"/>
                <a:ext cx="192" cy="192"/>
                <a:chOff x="1824" y="2352"/>
                <a:chExt cx="192" cy="192"/>
              </a:xfrm>
            </p:grpSpPr>
            <p:sp>
              <p:nvSpPr>
                <p:cNvPr id="1674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500" name="Oval 4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39" name="Group 41"/>
              <p:cNvGrpSpPr>
                <a:grpSpLocks/>
              </p:cNvGrpSpPr>
              <p:nvPr/>
            </p:nvGrpSpPr>
            <p:grpSpPr bwMode="auto">
              <a:xfrm>
                <a:off x="1248" y="2352"/>
                <a:ext cx="192" cy="192"/>
                <a:chOff x="1824" y="2352"/>
                <a:chExt cx="192" cy="192"/>
              </a:xfrm>
            </p:grpSpPr>
            <p:sp>
              <p:nvSpPr>
                <p:cNvPr id="16749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98" name="Oval 4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0" name="Group 44"/>
              <p:cNvGrpSpPr>
                <a:grpSpLocks/>
              </p:cNvGrpSpPr>
              <p:nvPr/>
            </p:nvGrpSpPr>
            <p:grpSpPr bwMode="auto">
              <a:xfrm>
                <a:off x="1248" y="2544"/>
                <a:ext cx="192" cy="192"/>
                <a:chOff x="1824" y="2352"/>
                <a:chExt cx="192" cy="192"/>
              </a:xfrm>
            </p:grpSpPr>
            <p:sp>
              <p:nvSpPr>
                <p:cNvPr id="16749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96" name="Oval 4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1" name="Group 47"/>
              <p:cNvGrpSpPr>
                <a:grpSpLocks/>
              </p:cNvGrpSpPr>
              <p:nvPr/>
            </p:nvGrpSpPr>
            <p:grpSpPr bwMode="auto">
              <a:xfrm>
                <a:off x="1248" y="2736"/>
                <a:ext cx="192" cy="192"/>
                <a:chOff x="1824" y="2352"/>
                <a:chExt cx="192" cy="192"/>
              </a:xfrm>
            </p:grpSpPr>
            <p:sp>
              <p:nvSpPr>
                <p:cNvPr id="167493" name="Rectangle 4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94" name="Oval 4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2" name="Group 50"/>
              <p:cNvGrpSpPr>
                <a:grpSpLocks/>
              </p:cNvGrpSpPr>
              <p:nvPr/>
            </p:nvGrpSpPr>
            <p:grpSpPr bwMode="auto">
              <a:xfrm>
                <a:off x="1248" y="2928"/>
                <a:ext cx="192" cy="192"/>
                <a:chOff x="1824" y="2352"/>
                <a:chExt cx="192" cy="192"/>
              </a:xfrm>
            </p:grpSpPr>
            <p:sp>
              <p:nvSpPr>
                <p:cNvPr id="167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92" name="Oval 5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3" name="Group 53"/>
              <p:cNvGrpSpPr>
                <a:grpSpLocks/>
              </p:cNvGrpSpPr>
              <p:nvPr/>
            </p:nvGrpSpPr>
            <p:grpSpPr bwMode="auto">
              <a:xfrm>
                <a:off x="1056" y="2352"/>
                <a:ext cx="192" cy="192"/>
                <a:chOff x="1824" y="2352"/>
                <a:chExt cx="192" cy="192"/>
              </a:xfrm>
            </p:grpSpPr>
            <p:sp>
              <p:nvSpPr>
                <p:cNvPr id="167489" name="Rectangle 5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90" name="Oval 5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4" name="Group 56"/>
              <p:cNvGrpSpPr>
                <a:grpSpLocks/>
              </p:cNvGrpSpPr>
              <p:nvPr/>
            </p:nvGrpSpPr>
            <p:grpSpPr bwMode="auto">
              <a:xfrm>
                <a:off x="1056" y="2544"/>
                <a:ext cx="192" cy="192"/>
                <a:chOff x="1824" y="2352"/>
                <a:chExt cx="192" cy="192"/>
              </a:xfrm>
            </p:grpSpPr>
            <p:sp>
              <p:nvSpPr>
                <p:cNvPr id="167487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88" name="Oval 5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5" name="Group 59"/>
              <p:cNvGrpSpPr>
                <a:grpSpLocks/>
              </p:cNvGrpSpPr>
              <p:nvPr/>
            </p:nvGrpSpPr>
            <p:grpSpPr bwMode="auto">
              <a:xfrm>
                <a:off x="1056" y="2736"/>
                <a:ext cx="192" cy="192"/>
                <a:chOff x="1824" y="2352"/>
                <a:chExt cx="192" cy="192"/>
              </a:xfrm>
            </p:grpSpPr>
            <p:sp>
              <p:nvSpPr>
                <p:cNvPr id="167485" name="Rectangle 6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86" name="Oval 6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6" name="Group 62"/>
              <p:cNvGrpSpPr>
                <a:grpSpLocks/>
              </p:cNvGrpSpPr>
              <p:nvPr/>
            </p:nvGrpSpPr>
            <p:grpSpPr bwMode="auto">
              <a:xfrm>
                <a:off x="1056" y="2928"/>
                <a:ext cx="192" cy="192"/>
                <a:chOff x="1824" y="2352"/>
                <a:chExt cx="192" cy="192"/>
              </a:xfrm>
            </p:grpSpPr>
            <p:sp>
              <p:nvSpPr>
                <p:cNvPr id="167483" name="Rectangle 6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84" name="Oval 6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7" name="Group 65"/>
              <p:cNvGrpSpPr>
                <a:grpSpLocks/>
              </p:cNvGrpSpPr>
              <p:nvPr/>
            </p:nvGrpSpPr>
            <p:grpSpPr bwMode="auto">
              <a:xfrm>
                <a:off x="864" y="2352"/>
                <a:ext cx="192" cy="192"/>
                <a:chOff x="1824" y="2352"/>
                <a:chExt cx="192" cy="192"/>
              </a:xfrm>
            </p:grpSpPr>
            <p:sp>
              <p:nvSpPr>
                <p:cNvPr id="167481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82" name="Oval 6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8" name="Group 68"/>
              <p:cNvGrpSpPr>
                <a:grpSpLocks/>
              </p:cNvGrpSpPr>
              <p:nvPr/>
            </p:nvGrpSpPr>
            <p:grpSpPr bwMode="auto">
              <a:xfrm>
                <a:off x="864" y="2544"/>
                <a:ext cx="192" cy="192"/>
                <a:chOff x="1824" y="2352"/>
                <a:chExt cx="192" cy="192"/>
              </a:xfrm>
            </p:grpSpPr>
            <p:sp>
              <p:nvSpPr>
                <p:cNvPr id="167479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80" name="Oval 7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49" name="Group 71"/>
              <p:cNvGrpSpPr>
                <a:grpSpLocks/>
              </p:cNvGrpSpPr>
              <p:nvPr/>
            </p:nvGrpSpPr>
            <p:grpSpPr bwMode="auto">
              <a:xfrm>
                <a:off x="864" y="2736"/>
                <a:ext cx="192" cy="192"/>
                <a:chOff x="1824" y="2352"/>
                <a:chExt cx="192" cy="192"/>
              </a:xfrm>
            </p:grpSpPr>
            <p:sp>
              <p:nvSpPr>
                <p:cNvPr id="167477" name="Rectangle 7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78" name="Oval 7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0" name="Group 74"/>
              <p:cNvGrpSpPr>
                <a:grpSpLocks/>
              </p:cNvGrpSpPr>
              <p:nvPr/>
            </p:nvGrpSpPr>
            <p:grpSpPr bwMode="auto">
              <a:xfrm>
                <a:off x="864" y="2928"/>
                <a:ext cx="192" cy="192"/>
                <a:chOff x="1824" y="2352"/>
                <a:chExt cx="192" cy="192"/>
              </a:xfrm>
            </p:grpSpPr>
            <p:sp>
              <p:nvSpPr>
                <p:cNvPr id="167475" name="Rectangle 7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76" name="Oval 7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1" name="Group 77"/>
              <p:cNvGrpSpPr>
                <a:grpSpLocks/>
              </p:cNvGrpSpPr>
              <p:nvPr/>
            </p:nvGrpSpPr>
            <p:grpSpPr bwMode="auto">
              <a:xfrm>
                <a:off x="672" y="2352"/>
                <a:ext cx="192" cy="192"/>
                <a:chOff x="1824" y="2352"/>
                <a:chExt cx="192" cy="192"/>
              </a:xfrm>
            </p:grpSpPr>
            <p:sp>
              <p:nvSpPr>
                <p:cNvPr id="167473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74" name="Oval 7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2" name="Group 80"/>
              <p:cNvGrpSpPr>
                <a:grpSpLocks/>
              </p:cNvGrpSpPr>
              <p:nvPr/>
            </p:nvGrpSpPr>
            <p:grpSpPr bwMode="auto">
              <a:xfrm>
                <a:off x="672" y="2544"/>
                <a:ext cx="192" cy="192"/>
                <a:chOff x="1824" y="2352"/>
                <a:chExt cx="192" cy="192"/>
              </a:xfrm>
            </p:grpSpPr>
            <p:sp>
              <p:nvSpPr>
                <p:cNvPr id="167471" name="Rectangle 8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72" name="Oval 8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3" name="Group 83"/>
              <p:cNvGrpSpPr>
                <a:grpSpLocks/>
              </p:cNvGrpSpPr>
              <p:nvPr/>
            </p:nvGrpSpPr>
            <p:grpSpPr bwMode="auto">
              <a:xfrm>
                <a:off x="672" y="2736"/>
                <a:ext cx="192" cy="192"/>
                <a:chOff x="1824" y="2352"/>
                <a:chExt cx="192" cy="192"/>
              </a:xfrm>
            </p:grpSpPr>
            <p:sp>
              <p:nvSpPr>
                <p:cNvPr id="167469" name="Rectangle 8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70" name="Oval 8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4" name="Group 86"/>
              <p:cNvGrpSpPr>
                <a:grpSpLocks/>
              </p:cNvGrpSpPr>
              <p:nvPr/>
            </p:nvGrpSpPr>
            <p:grpSpPr bwMode="auto">
              <a:xfrm>
                <a:off x="672" y="2928"/>
                <a:ext cx="192" cy="192"/>
                <a:chOff x="1824" y="2352"/>
                <a:chExt cx="192" cy="192"/>
              </a:xfrm>
            </p:grpSpPr>
            <p:sp>
              <p:nvSpPr>
                <p:cNvPr id="167467" name="Rectangle 8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68" name="Oval 8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5" name="Group 89"/>
              <p:cNvGrpSpPr>
                <a:grpSpLocks/>
              </p:cNvGrpSpPr>
              <p:nvPr/>
            </p:nvGrpSpPr>
            <p:grpSpPr bwMode="auto">
              <a:xfrm>
                <a:off x="480" y="2352"/>
                <a:ext cx="192" cy="192"/>
                <a:chOff x="1824" y="2352"/>
                <a:chExt cx="192" cy="192"/>
              </a:xfrm>
            </p:grpSpPr>
            <p:sp>
              <p:nvSpPr>
                <p:cNvPr id="167465" name="Rectangle 9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66" name="Oval 9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6" name="Group 92"/>
              <p:cNvGrpSpPr>
                <a:grpSpLocks/>
              </p:cNvGrpSpPr>
              <p:nvPr/>
            </p:nvGrpSpPr>
            <p:grpSpPr bwMode="auto">
              <a:xfrm>
                <a:off x="480" y="2544"/>
                <a:ext cx="192" cy="192"/>
                <a:chOff x="1824" y="2352"/>
                <a:chExt cx="192" cy="192"/>
              </a:xfrm>
            </p:grpSpPr>
            <p:sp>
              <p:nvSpPr>
                <p:cNvPr id="167463" name="Rectangle 9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64" name="Oval 9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7" name="Group 95"/>
              <p:cNvGrpSpPr>
                <a:grpSpLocks/>
              </p:cNvGrpSpPr>
              <p:nvPr/>
            </p:nvGrpSpPr>
            <p:grpSpPr bwMode="auto">
              <a:xfrm>
                <a:off x="480" y="2736"/>
                <a:ext cx="192" cy="192"/>
                <a:chOff x="1824" y="2352"/>
                <a:chExt cx="192" cy="192"/>
              </a:xfrm>
            </p:grpSpPr>
            <p:sp>
              <p:nvSpPr>
                <p:cNvPr id="167461" name="Rectangle 9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62" name="Oval 9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458" name="Group 98"/>
              <p:cNvGrpSpPr>
                <a:grpSpLocks/>
              </p:cNvGrpSpPr>
              <p:nvPr/>
            </p:nvGrpSpPr>
            <p:grpSpPr bwMode="auto">
              <a:xfrm>
                <a:off x="480" y="2928"/>
                <a:ext cx="192" cy="192"/>
                <a:chOff x="1824" y="2352"/>
                <a:chExt cx="192" cy="192"/>
              </a:xfrm>
            </p:grpSpPr>
            <p:sp>
              <p:nvSpPr>
                <p:cNvPr id="167459" name="Rectangle 9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60" name="Oval 10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67425" name="AutoShape 101"/>
            <p:cNvSpPr>
              <a:spLocks noChangeArrowheads="1"/>
            </p:cNvSpPr>
            <p:nvPr/>
          </p:nvSpPr>
          <p:spPr bwMode="auto">
            <a:xfrm>
              <a:off x="432" y="2130"/>
              <a:ext cx="529" cy="429"/>
            </a:xfrm>
            <a:prstGeom prst="rightArrow">
              <a:avLst>
                <a:gd name="adj1" fmla="val 50000"/>
                <a:gd name="adj2" fmla="val 3082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load</a:t>
              </a:r>
            </a:p>
          </p:txBody>
        </p:sp>
      </p:grpSp>
      <p:grpSp>
        <p:nvGrpSpPr>
          <p:cNvPr id="43429" name="Group 104"/>
          <p:cNvGrpSpPr>
            <a:grpSpLocks/>
          </p:cNvGrpSpPr>
          <p:nvPr/>
        </p:nvGrpSpPr>
        <p:grpSpPr bwMode="auto">
          <a:xfrm>
            <a:off x="685800" y="2446338"/>
            <a:ext cx="3276600" cy="1522412"/>
            <a:chOff x="432" y="1393"/>
            <a:chExt cx="2064" cy="959"/>
          </a:xfrm>
        </p:grpSpPr>
        <p:grpSp>
          <p:nvGrpSpPr>
            <p:cNvPr id="167325" name="Group 105"/>
            <p:cNvGrpSpPr>
              <a:grpSpLocks/>
            </p:cNvGrpSpPr>
            <p:nvPr/>
          </p:nvGrpSpPr>
          <p:grpSpPr bwMode="auto">
            <a:xfrm>
              <a:off x="960" y="1584"/>
              <a:ext cx="1536" cy="768"/>
              <a:chOff x="480" y="1584"/>
              <a:chExt cx="1536" cy="768"/>
            </a:xfrm>
          </p:grpSpPr>
          <p:grpSp>
            <p:nvGrpSpPr>
              <p:cNvPr id="167327" name="Group 106"/>
              <p:cNvGrpSpPr>
                <a:grpSpLocks/>
              </p:cNvGrpSpPr>
              <p:nvPr/>
            </p:nvGrpSpPr>
            <p:grpSpPr bwMode="auto">
              <a:xfrm>
                <a:off x="1824" y="1584"/>
                <a:ext cx="192" cy="192"/>
                <a:chOff x="1824" y="1584"/>
                <a:chExt cx="192" cy="192"/>
              </a:xfrm>
            </p:grpSpPr>
            <p:sp>
              <p:nvSpPr>
                <p:cNvPr id="167422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23" name="Oval 10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7328" name="Rectangle 109"/>
              <p:cNvSpPr>
                <a:spLocks noChangeArrowheads="1"/>
              </p:cNvSpPr>
              <p:nvPr/>
            </p:nvSpPr>
            <p:spPr bwMode="auto">
              <a:xfrm>
                <a:off x="480" y="1584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329" name="Group 110"/>
              <p:cNvGrpSpPr>
                <a:grpSpLocks/>
              </p:cNvGrpSpPr>
              <p:nvPr/>
            </p:nvGrpSpPr>
            <p:grpSpPr bwMode="auto">
              <a:xfrm>
                <a:off x="1824" y="1776"/>
                <a:ext cx="192" cy="192"/>
                <a:chOff x="1824" y="1584"/>
                <a:chExt cx="192" cy="192"/>
              </a:xfrm>
            </p:grpSpPr>
            <p:sp>
              <p:nvSpPr>
                <p:cNvPr id="16742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21" name="Oval 11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0" name="Group 113"/>
              <p:cNvGrpSpPr>
                <a:grpSpLocks/>
              </p:cNvGrpSpPr>
              <p:nvPr/>
            </p:nvGrpSpPr>
            <p:grpSpPr bwMode="auto">
              <a:xfrm>
                <a:off x="1824" y="1968"/>
                <a:ext cx="192" cy="192"/>
                <a:chOff x="1824" y="1584"/>
                <a:chExt cx="192" cy="192"/>
              </a:xfrm>
            </p:grpSpPr>
            <p:sp>
              <p:nvSpPr>
                <p:cNvPr id="16741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19" name="Oval 11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1" name="Group 116"/>
              <p:cNvGrpSpPr>
                <a:grpSpLocks/>
              </p:cNvGrpSpPr>
              <p:nvPr/>
            </p:nvGrpSpPr>
            <p:grpSpPr bwMode="auto">
              <a:xfrm>
                <a:off x="1824" y="2160"/>
                <a:ext cx="192" cy="192"/>
                <a:chOff x="1824" y="1584"/>
                <a:chExt cx="192" cy="192"/>
              </a:xfrm>
            </p:grpSpPr>
            <p:sp>
              <p:nvSpPr>
                <p:cNvPr id="167416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17" name="Oval 11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2" name="Group 119"/>
              <p:cNvGrpSpPr>
                <a:grpSpLocks/>
              </p:cNvGrpSpPr>
              <p:nvPr/>
            </p:nvGrpSpPr>
            <p:grpSpPr bwMode="auto">
              <a:xfrm>
                <a:off x="1632" y="1584"/>
                <a:ext cx="192" cy="192"/>
                <a:chOff x="1824" y="1584"/>
                <a:chExt cx="192" cy="192"/>
              </a:xfrm>
            </p:grpSpPr>
            <p:sp>
              <p:nvSpPr>
                <p:cNvPr id="16741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15" name="Oval 12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3" name="Group 122"/>
              <p:cNvGrpSpPr>
                <a:grpSpLocks/>
              </p:cNvGrpSpPr>
              <p:nvPr/>
            </p:nvGrpSpPr>
            <p:grpSpPr bwMode="auto">
              <a:xfrm>
                <a:off x="1632" y="1776"/>
                <a:ext cx="192" cy="192"/>
                <a:chOff x="1824" y="1584"/>
                <a:chExt cx="192" cy="192"/>
              </a:xfrm>
            </p:grpSpPr>
            <p:sp>
              <p:nvSpPr>
                <p:cNvPr id="167412" name="Rectangle 12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13" name="Oval 12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4" name="Group 125"/>
              <p:cNvGrpSpPr>
                <a:grpSpLocks/>
              </p:cNvGrpSpPr>
              <p:nvPr/>
            </p:nvGrpSpPr>
            <p:grpSpPr bwMode="auto">
              <a:xfrm>
                <a:off x="1632" y="1968"/>
                <a:ext cx="192" cy="192"/>
                <a:chOff x="1824" y="1584"/>
                <a:chExt cx="192" cy="192"/>
              </a:xfrm>
            </p:grpSpPr>
            <p:sp>
              <p:nvSpPr>
                <p:cNvPr id="1674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11" name="Oval 12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5" name="Group 128"/>
              <p:cNvGrpSpPr>
                <a:grpSpLocks/>
              </p:cNvGrpSpPr>
              <p:nvPr/>
            </p:nvGrpSpPr>
            <p:grpSpPr bwMode="auto">
              <a:xfrm>
                <a:off x="1632" y="2160"/>
                <a:ext cx="192" cy="192"/>
                <a:chOff x="1824" y="1584"/>
                <a:chExt cx="192" cy="192"/>
              </a:xfrm>
            </p:grpSpPr>
            <p:sp>
              <p:nvSpPr>
                <p:cNvPr id="167408" name="Rectangle 12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09" name="Oval 13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6" name="Group 131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824" y="1584"/>
                <a:chExt cx="192" cy="192"/>
              </a:xfrm>
            </p:grpSpPr>
            <p:sp>
              <p:nvSpPr>
                <p:cNvPr id="167406" name="Rectangle 13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07" name="Oval 13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7" name="Group 134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824" y="1584"/>
                <a:chExt cx="192" cy="192"/>
              </a:xfrm>
            </p:grpSpPr>
            <p:sp>
              <p:nvSpPr>
                <p:cNvPr id="167404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05" name="Oval 13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8" name="Group 137"/>
              <p:cNvGrpSpPr>
                <a:grpSpLocks/>
              </p:cNvGrpSpPr>
              <p:nvPr/>
            </p:nvGrpSpPr>
            <p:grpSpPr bwMode="auto">
              <a:xfrm>
                <a:off x="1440" y="1968"/>
                <a:ext cx="192" cy="192"/>
                <a:chOff x="1824" y="1584"/>
                <a:chExt cx="192" cy="192"/>
              </a:xfrm>
            </p:grpSpPr>
            <p:sp>
              <p:nvSpPr>
                <p:cNvPr id="167402" name="Rectangle 13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03" name="Oval 13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39" name="Group 140"/>
              <p:cNvGrpSpPr>
                <a:grpSpLocks/>
              </p:cNvGrpSpPr>
              <p:nvPr/>
            </p:nvGrpSpPr>
            <p:grpSpPr bwMode="auto">
              <a:xfrm>
                <a:off x="1440" y="2160"/>
                <a:ext cx="192" cy="192"/>
                <a:chOff x="1824" y="1584"/>
                <a:chExt cx="192" cy="192"/>
              </a:xfrm>
            </p:grpSpPr>
            <p:sp>
              <p:nvSpPr>
                <p:cNvPr id="167400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401" name="Oval 14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0" name="Group 143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824" y="1584"/>
                <a:chExt cx="192" cy="192"/>
              </a:xfrm>
            </p:grpSpPr>
            <p:sp>
              <p:nvSpPr>
                <p:cNvPr id="167398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99" name="Oval 14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1" name="Group 146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824" y="1584"/>
                <a:chExt cx="192" cy="192"/>
              </a:xfrm>
            </p:grpSpPr>
            <p:sp>
              <p:nvSpPr>
                <p:cNvPr id="167396" name="Rectangle 14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97" name="Oval 14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2" name="Group 149"/>
              <p:cNvGrpSpPr>
                <a:grpSpLocks/>
              </p:cNvGrpSpPr>
              <p:nvPr/>
            </p:nvGrpSpPr>
            <p:grpSpPr bwMode="auto">
              <a:xfrm>
                <a:off x="1248" y="1968"/>
                <a:ext cx="192" cy="192"/>
                <a:chOff x="1824" y="1584"/>
                <a:chExt cx="192" cy="192"/>
              </a:xfrm>
            </p:grpSpPr>
            <p:sp>
              <p:nvSpPr>
                <p:cNvPr id="167394" name="Rectangle 15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95" name="Oval 15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3" name="Group 152"/>
              <p:cNvGrpSpPr>
                <a:grpSpLocks/>
              </p:cNvGrpSpPr>
              <p:nvPr/>
            </p:nvGrpSpPr>
            <p:grpSpPr bwMode="auto">
              <a:xfrm>
                <a:off x="1248" y="2160"/>
                <a:ext cx="192" cy="192"/>
                <a:chOff x="1824" y="1584"/>
                <a:chExt cx="192" cy="192"/>
              </a:xfrm>
            </p:grpSpPr>
            <p:sp>
              <p:nvSpPr>
                <p:cNvPr id="167392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93" name="Oval 15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4" name="Group 155"/>
              <p:cNvGrpSpPr>
                <a:grpSpLocks/>
              </p:cNvGrpSpPr>
              <p:nvPr/>
            </p:nvGrpSpPr>
            <p:grpSpPr bwMode="auto">
              <a:xfrm>
                <a:off x="1056" y="1584"/>
                <a:ext cx="192" cy="192"/>
                <a:chOff x="1824" y="1584"/>
                <a:chExt cx="192" cy="192"/>
              </a:xfrm>
            </p:grpSpPr>
            <p:sp>
              <p:nvSpPr>
                <p:cNvPr id="167390" name="Rectangle 15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91" name="Oval 15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5" name="Group 158"/>
              <p:cNvGrpSpPr>
                <a:grpSpLocks/>
              </p:cNvGrpSpPr>
              <p:nvPr/>
            </p:nvGrpSpPr>
            <p:grpSpPr bwMode="auto">
              <a:xfrm>
                <a:off x="1056" y="1776"/>
                <a:ext cx="192" cy="192"/>
                <a:chOff x="1824" y="1584"/>
                <a:chExt cx="192" cy="192"/>
              </a:xfrm>
            </p:grpSpPr>
            <p:sp>
              <p:nvSpPr>
                <p:cNvPr id="167388" name="Rectangle 15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89" name="Oval 16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6" name="Group 161"/>
              <p:cNvGrpSpPr>
                <a:grpSpLocks/>
              </p:cNvGrpSpPr>
              <p:nvPr/>
            </p:nvGrpSpPr>
            <p:grpSpPr bwMode="auto">
              <a:xfrm>
                <a:off x="1056" y="1968"/>
                <a:ext cx="192" cy="192"/>
                <a:chOff x="1824" y="1584"/>
                <a:chExt cx="192" cy="192"/>
              </a:xfrm>
            </p:grpSpPr>
            <p:sp>
              <p:nvSpPr>
                <p:cNvPr id="167386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87" name="Oval 16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7" name="Group 164"/>
              <p:cNvGrpSpPr>
                <a:grpSpLocks/>
              </p:cNvGrpSpPr>
              <p:nvPr/>
            </p:nvGrpSpPr>
            <p:grpSpPr bwMode="auto">
              <a:xfrm>
                <a:off x="1056" y="2160"/>
                <a:ext cx="192" cy="192"/>
                <a:chOff x="1824" y="1584"/>
                <a:chExt cx="192" cy="192"/>
              </a:xfrm>
            </p:grpSpPr>
            <p:sp>
              <p:nvSpPr>
                <p:cNvPr id="167384" name="Rectangle 16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85" name="Oval 16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8" name="Group 167"/>
              <p:cNvGrpSpPr>
                <a:grpSpLocks/>
              </p:cNvGrpSpPr>
              <p:nvPr/>
            </p:nvGrpSpPr>
            <p:grpSpPr bwMode="auto">
              <a:xfrm>
                <a:off x="864" y="1584"/>
                <a:ext cx="192" cy="192"/>
                <a:chOff x="1824" y="1584"/>
                <a:chExt cx="192" cy="192"/>
              </a:xfrm>
            </p:grpSpPr>
            <p:sp>
              <p:nvSpPr>
                <p:cNvPr id="167382" name="Rectangle 16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83" name="Oval 16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49" name="Group 170"/>
              <p:cNvGrpSpPr>
                <a:grpSpLocks/>
              </p:cNvGrpSpPr>
              <p:nvPr/>
            </p:nvGrpSpPr>
            <p:grpSpPr bwMode="auto">
              <a:xfrm>
                <a:off x="864" y="1776"/>
                <a:ext cx="192" cy="192"/>
                <a:chOff x="1824" y="1584"/>
                <a:chExt cx="192" cy="192"/>
              </a:xfrm>
            </p:grpSpPr>
            <p:sp>
              <p:nvSpPr>
                <p:cNvPr id="167380" name="Rectangle 17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81" name="Oval 17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0" name="Group 173"/>
              <p:cNvGrpSpPr>
                <a:grpSpLocks/>
              </p:cNvGrpSpPr>
              <p:nvPr/>
            </p:nvGrpSpPr>
            <p:grpSpPr bwMode="auto">
              <a:xfrm>
                <a:off x="864" y="1968"/>
                <a:ext cx="192" cy="192"/>
                <a:chOff x="1824" y="1584"/>
                <a:chExt cx="192" cy="192"/>
              </a:xfrm>
            </p:grpSpPr>
            <p:sp>
              <p:nvSpPr>
                <p:cNvPr id="167378" name="Rectangle 17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79" name="Oval 17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1" name="Group 176"/>
              <p:cNvGrpSpPr>
                <a:grpSpLocks/>
              </p:cNvGrpSpPr>
              <p:nvPr/>
            </p:nvGrpSpPr>
            <p:grpSpPr bwMode="auto">
              <a:xfrm>
                <a:off x="864" y="2160"/>
                <a:ext cx="192" cy="192"/>
                <a:chOff x="1824" y="1584"/>
                <a:chExt cx="192" cy="192"/>
              </a:xfrm>
            </p:grpSpPr>
            <p:sp>
              <p:nvSpPr>
                <p:cNvPr id="167376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77" name="Oval 17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2" name="Group 179"/>
              <p:cNvGrpSpPr>
                <a:grpSpLocks/>
              </p:cNvGrpSpPr>
              <p:nvPr/>
            </p:nvGrpSpPr>
            <p:grpSpPr bwMode="auto">
              <a:xfrm>
                <a:off x="672" y="1584"/>
                <a:ext cx="192" cy="192"/>
                <a:chOff x="1824" y="1584"/>
                <a:chExt cx="192" cy="192"/>
              </a:xfrm>
            </p:grpSpPr>
            <p:sp>
              <p:nvSpPr>
                <p:cNvPr id="167374" name="Rectangle 18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75" name="Oval 18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3" name="Group 182"/>
              <p:cNvGrpSpPr>
                <a:grpSpLocks/>
              </p:cNvGrpSpPr>
              <p:nvPr/>
            </p:nvGrpSpPr>
            <p:grpSpPr bwMode="auto">
              <a:xfrm>
                <a:off x="672" y="1776"/>
                <a:ext cx="192" cy="192"/>
                <a:chOff x="1824" y="1584"/>
                <a:chExt cx="192" cy="192"/>
              </a:xfrm>
            </p:grpSpPr>
            <p:sp>
              <p:nvSpPr>
                <p:cNvPr id="167372" name="Rectangle 18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73" name="Oval 18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4" name="Group 185"/>
              <p:cNvGrpSpPr>
                <a:grpSpLocks/>
              </p:cNvGrpSpPr>
              <p:nvPr/>
            </p:nvGrpSpPr>
            <p:grpSpPr bwMode="auto">
              <a:xfrm>
                <a:off x="672" y="1968"/>
                <a:ext cx="192" cy="192"/>
                <a:chOff x="1824" y="1584"/>
                <a:chExt cx="192" cy="192"/>
              </a:xfrm>
            </p:grpSpPr>
            <p:sp>
              <p:nvSpPr>
                <p:cNvPr id="167370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71" name="Oval 18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5" name="Group 188"/>
              <p:cNvGrpSpPr>
                <a:grpSpLocks/>
              </p:cNvGrpSpPr>
              <p:nvPr/>
            </p:nvGrpSpPr>
            <p:grpSpPr bwMode="auto">
              <a:xfrm>
                <a:off x="672" y="2160"/>
                <a:ext cx="192" cy="192"/>
                <a:chOff x="1824" y="1584"/>
                <a:chExt cx="192" cy="192"/>
              </a:xfrm>
            </p:grpSpPr>
            <p:sp>
              <p:nvSpPr>
                <p:cNvPr id="167368" name="Rectangle 18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69" name="Oval 19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6" name="Group 191"/>
              <p:cNvGrpSpPr>
                <a:grpSpLocks/>
              </p:cNvGrpSpPr>
              <p:nvPr/>
            </p:nvGrpSpPr>
            <p:grpSpPr bwMode="auto">
              <a:xfrm>
                <a:off x="480" y="1584"/>
                <a:ext cx="192" cy="192"/>
                <a:chOff x="1824" y="1584"/>
                <a:chExt cx="192" cy="192"/>
              </a:xfrm>
            </p:grpSpPr>
            <p:sp>
              <p:nvSpPr>
                <p:cNvPr id="167366" name="Rectangle 19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67" name="Oval 19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7" name="Group 194"/>
              <p:cNvGrpSpPr>
                <a:grpSpLocks/>
              </p:cNvGrpSpPr>
              <p:nvPr/>
            </p:nvGrpSpPr>
            <p:grpSpPr bwMode="auto">
              <a:xfrm>
                <a:off x="480" y="1776"/>
                <a:ext cx="192" cy="192"/>
                <a:chOff x="1824" y="1584"/>
                <a:chExt cx="192" cy="192"/>
              </a:xfrm>
            </p:grpSpPr>
            <p:sp>
              <p:nvSpPr>
                <p:cNvPr id="167364" name="Rectangle 19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65" name="Oval 19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8" name="Group 197"/>
              <p:cNvGrpSpPr>
                <a:grpSpLocks/>
              </p:cNvGrpSpPr>
              <p:nvPr/>
            </p:nvGrpSpPr>
            <p:grpSpPr bwMode="auto">
              <a:xfrm>
                <a:off x="480" y="1968"/>
                <a:ext cx="192" cy="192"/>
                <a:chOff x="1824" y="1584"/>
                <a:chExt cx="192" cy="192"/>
              </a:xfrm>
            </p:grpSpPr>
            <p:sp>
              <p:nvSpPr>
                <p:cNvPr id="167362" name="Rectangle 19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63" name="Oval 19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359" name="Group 200"/>
              <p:cNvGrpSpPr>
                <a:grpSpLocks/>
              </p:cNvGrpSpPr>
              <p:nvPr/>
            </p:nvGrpSpPr>
            <p:grpSpPr bwMode="auto">
              <a:xfrm>
                <a:off x="480" y="2160"/>
                <a:ext cx="192" cy="192"/>
                <a:chOff x="1824" y="1584"/>
                <a:chExt cx="192" cy="192"/>
              </a:xfrm>
            </p:grpSpPr>
            <p:sp>
              <p:nvSpPr>
                <p:cNvPr id="167360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61" name="Oval 20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67326" name="AutoShape 203"/>
            <p:cNvSpPr>
              <a:spLocks noChangeArrowheads="1"/>
            </p:cNvSpPr>
            <p:nvPr/>
          </p:nvSpPr>
          <p:spPr bwMode="auto">
            <a:xfrm>
              <a:off x="432" y="1393"/>
              <a:ext cx="529" cy="429"/>
            </a:xfrm>
            <a:prstGeom prst="rightArrow">
              <a:avLst>
                <a:gd name="adj1" fmla="val 50000"/>
                <a:gd name="adj2" fmla="val 3082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load</a:t>
              </a:r>
            </a:p>
          </p:txBody>
        </p:sp>
      </p:grpSp>
      <p:grpSp>
        <p:nvGrpSpPr>
          <p:cNvPr id="43529" name="Group 204"/>
          <p:cNvGrpSpPr>
            <a:grpSpLocks/>
          </p:cNvGrpSpPr>
          <p:nvPr/>
        </p:nvGrpSpPr>
        <p:grpSpPr bwMode="auto">
          <a:xfrm>
            <a:off x="3200400" y="2701925"/>
            <a:ext cx="3200400" cy="1571625"/>
            <a:chOff x="2016" y="1554"/>
            <a:chExt cx="2016" cy="990"/>
          </a:xfrm>
        </p:grpSpPr>
        <p:grpSp>
          <p:nvGrpSpPr>
            <p:cNvPr id="167226" name="Group 205"/>
            <p:cNvGrpSpPr>
              <a:grpSpLocks/>
            </p:cNvGrpSpPr>
            <p:nvPr/>
          </p:nvGrpSpPr>
          <p:grpSpPr bwMode="auto">
            <a:xfrm>
              <a:off x="2496" y="1776"/>
              <a:ext cx="1536" cy="768"/>
              <a:chOff x="2016" y="1776"/>
              <a:chExt cx="1536" cy="768"/>
            </a:xfrm>
          </p:grpSpPr>
          <p:grpSp>
            <p:nvGrpSpPr>
              <p:cNvPr id="167228" name="Group 206"/>
              <p:cNvGrpSpPr>
                <a:grpSpLocks/>
              </p:cNvGrpSpPr>
              <p:nvPr/>
            </p:nvGrpSpPr>
            <p:grpSpPr bwMode="auto">
              <a:xfrm>
                <a:off x="2016" y="1776"/>
                <a:ext cx="192" cy="192"/>
                <a:chOff x="2016" y="1776"/>
                <a:chExt cx="192" cy="192"/>
              </a:xfrm>
            </p:grpSpPr>
            <p:sp>
              <p:nvSpPr>
                <p:cNvPr id="167323" name="Rectangle 20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24" name="Freeform 20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229" name="Rectangle 209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230" name="Group 210"/>
              <p:cNvGrpSpPr>
                <a:grpSpLocks/>
              </p:cNvGrpSpPr>
              <p:nvPr/>
            </p:nvGrpSpPr>
            <p:grpSpPr bwMode="auto">
              <a:xfrm>
                <a:off x="2016" y="1968"/>
                <a:ext cx="192" cy="192"/>
                <a:chOff x="2016" y="1776"/>
                <a:chExt cx="192" cy="192"/>
              </a:xfrm>
            </p:grpSpPr>
            <p:sp>
              <p:nvSpPr>
                <p:cNvPr id="167321" name="Rectangle 21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22" name="Freeform 21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1" name="Group 213"/>
              <p:cNvGrpSpPr>
                <a:grpSpLocks/>
              </p:cNvGrpSpPr>
              <p:nvPr/>
            </p:nvGrpSpPr>
            <p:grpSpPr bwMode="auto">
              <a:xfrm>
                <a:off x="2016" y="2160"/>
                <a:ext cx="192" cy="192"/>
                <a:chOff x="2016" y="1776"/>
                <a:chExt cx="192" cy="192"/>
              </a:xfrm>
            </p:grpSpPr>
            <p:sp>
              <p:nvSpPr>
                <p:cNvPr id="167319" name="Rectangle 21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20" name="Freeform 21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2" name="Group 216"/>
              <p:cNvGrpSpPr>
                <a:grpSpLocks/>
              </p:cNvGrpSpPr>
              <p:nvPr/>
            </p:nvGrpSpPr>
            <p:grpSpPr bwMode="auto">
              <a:xfrm>
                <a:off x="2016" y="2352"/>
                <a:ext cx="192" cy="192"/>
                <a:chOff x="2016" y="1776"/>
                <a:chExt cx="192" cy="192"/>
              </a:xfrm>
            </p:grpSpPr>
            <p:sp>
              <p:nvSpPr>
                <p:cNvPr id="167317" name="Rectangle 21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18" name="Freeform 21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3" name="Group 219"/>
              <p:cNvGrpSpPr>
                <a:grpSpLocks/>
              </p:cNvGrpSpPr>
              <p:nvPr/>
            </p:nvGrpSpPr>
            <p:grpSpPr bwMode="auto">
              <a:xfrm>
                <a:off x="2208" y="1776"/>
                <a:ext cx="192" cy="192"/>
                <a:chOff x="2016" y="1776"/>
                <a:chExt cx="192" cy="192"/>
              </a:xfrm>
            </p:grpSpPr>
            <p:sp>
              <p:nvSpPr>
                <p:cNvPr id="167315" name="Rectangle 22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16" name="Freeform 22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4" name="Group 222"/>
              <p:cNvGrpSpPr>
                <a:grpSpLocks/>
              </p:cNvGrpSpPr>
              <p:nvPr/>
            </p:nvGrpSpPr>
            <p:grpSpPr bwMode="auto">
              <a:xfrm>
                <a:off x="2208" y="1968"/>
                <a:ext cx="192" cy="192"/>
                <a:chOff x="2016" y="1776"/>
                <a:chExt cx="192" cy="192"/>
              </a:xfrm>
            </p:grpSpPr>
            <p:sp>
              <p:nvSpPr>
                <p:cNvPr id="167313" name="Rectangle 22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14" name="Freeform 22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5" name="Group 225"/>
              <p:cNvGrpSpPr>
                <a:grpSpLocks/>
              </p:cNvGrpSpPr>
              <p:nvPr/>
            </p:nvGrpSpPr>
            <p:grpSpPr bwMode="auto">
              <a:xfrm>
                <a:off x="2208" y="2160"/>
                <a:ext cx="192" cy="192"/>
                <a:chOff x="2016" y="1776"/>
                <a:chExt cx="192" cy="192"/>
              </a:xfrm>
            </p:grpSpPr>
            <p:sp>
              <p:nvSpPr>
                <p:cNvPr id="167311" name="Rectangle 22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12" name="Freeform 22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6" name="Group 228"/>
              <p:cNvGrpSpPr>
                <a:grpSpLocks/>
              </p:cNvGrpSpPr>
              <p:nvPr/>
            </p:nvGrpSpPr>
            <p:grpSpPr bwMode="auto">
              <a:xfrm>
                <a:off x="2208" y="2352"/>
                <a:ext cx="192" cy="192"/>
                <a:chOff x="2016" y="1776"/>
                <a:chExt cx="192" cy="192"/>
              </a:xfrm>
            </p:grpSpPr>
            <p:sp>
              <p:nvSpPr>
                <p:cNvPr id="167309" name="Rectangle 22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10" name="Freeform 23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7" name="Group 231"/>
              <p:cNvGrpSpPr>
                <a:grpSpLocks/>
              </p:cNvGrpSpPr>
              <p:nvPr/>
            </p:nvGrpSpPr>
            <p:grpSpPr bwMode="auto">
              <a:xfrm>
                <a:off x="2400" y="1776"/>
                <a:ext cx="192" cy="192"/>
                <a:chOff x="2016" y="1776"/>
                <a:chExt cx="192" cy="192"/>
              </a:xfrm>
            </p:grpSpPr>
            <p:sp>
              <p:nvSpPr>
                <p:cNvPr id="167307" name="Rectangle 23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8" name="Freeform 23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8" name="Group 234"/>
              <p:cNvGrpSpPr>
                <a:grpSpLocks/>
              </p:cNvGrpSpPr>
              <p:nvPr/>
            </p:nvGrpSpPr>
            <p:grpSpPr bwMode="auto">
              <a:xfrm>
                <a:off x="2400" y="1968"/>
                <a:ext cx="192" cy="192"/>
                <a:chOff x="2016" y="1776"/>
                <a:chExt cx="192" cy="192"/>
              </a:xfrm>
            </p:grpSpPr>
            <p:sp>
              <p:nvSpPr>
                <p:cNvPr id="167305" name="Rectangle 23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6" name="Freeform 23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39" name="Group 237"/>
              <p:cNvGrpSpPr>
                <a:grpSpLocks/>
              </p:cNvGrpSpPr>
              <p:nvPr/>
            </p:nvGrpSpPr>
            <p:grpSpPr bwMode="auto">
              <a:xfrm>
                <a:off x="2400" y="2160"/>
                <a:ext cx="192" cy="192"/>
                <a:chOff x="2016" y="1776"/>
                <a:chExt cx="192" cy="192"/>
              </a:xfrm>
            </p:grpSpPr>
            <p:sp>
              <p:nvSpPr>
                <p:cNvPr id="167303" name="Rectangle 23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4" name="Freeform 23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0" name="Group 240"/>
              <p:cNvGrpSpPr>
                <a:grpSpLocks/>
              </p:cNvGrpSpPr>
              <p:nvPr/>
            </p:nvGrpSpPr>
            <p:grpSpPr bwMode="auto">
              <a:xfrm>
                <a:off x="2400" y="2352"/>
                <a:ext cx="192" cy="192"/>
                <a:chOff x="2016" y="1776"/>
                <a:chExt cx="192" cy="192"/>
              </a:xfrm>
            </p:grpSpPr>
            <p:sp>
              <p:nvSpPr>
                <p:cNvPr id="167301" name="Rectangle 24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2" name="Freeform 24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1" name="Group 243"/>
              <p:cNvGrpSpPr>
                <a:grpSpLocks/>
              </p:cNvGrpSpPr>
              <p:nvPr/>
            </p:nvGrpSpPr>
            <p:grpSpPr bwMode="auto">
              <a:xfrm>
                <a:off x="2592" y="1776"/>
                <a:ext cx="192" cy="192"/>
                <a:chOff x="2016" y="1776"/>
                <a:chExt cx="192" cy="192"/>
              </a:xfrm>
            </p:grpSpPr>
            <p:sp>
              <p:nvSpPr>
                <p:cNvPr id="167299" name="Rectangle 24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0" name="Freeform 24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2" name="Group 246"/>
              <p:cNvGrpSpPr>
                <a:grpSpLocks/>
              </p:cNvGrpSpPr>
              <p:nvPr/>
            </p:nvGrpSpPr>
            <p:grpSpPr bwMode="auto">
              <a:xfrm>
                <a:off x="2592" y="1968"/>
                <a:ext cx="192" cy="192"/>
                <a:chOff x="2016" y="1776"/>
                <a:chExt cx="192" cy="192"/>
              </a:xfrm>
            </p:grpSpPr>
            <p:sp>
              <p:nvSpPr>
                <p:cNvPr id="1672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98" name="Freeform 24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3" name="Group 249"/>
              <p:cNvGrpSpPr>
                <a:grpSpLocks/>
              </p:cNvGrpSpPr>
              <p:nvPr/>
            </p:nvGrpSpPr>
            <p:grpSpPr bwMode="auto">
              <a:xfrm>
                <a:off x="2592" y="2160"/>
                <a:ext cx="192" cy="192"/>
                <a:chOff x="2016" y="1776"/>
                <a:chExt cx="192" cy="192"/>
              </a:xfrm>
            </p:grpSpPr>
            <p:sp>
              <p:nvSpPr>
                <p:cNvPr id="167295" name="Rectangle 25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96" name="Freeform 25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4" name="Group 252"/>
              <p:cNvGrpSpPr>
                <a:grpSpLocks/>
              </p:cNvGrpSpPr>
              <p:nvPr/>
            </p:nvGrpSpPr>
            <p:grpSpPr bwMode="auto">
              <a:xfrm>
                <a:off x="2592" y="2352"/>
                <a:ext cx="192" cy="192"/>
                <a:chOff x="2016" y="1776"/>
                <a:chExt cx="192" cy="192"/>
              </a:xfrm>
            </p:grpSpPr>
            <p:sp>
              <p:nvSpPr>
                <p:cNvPr id="167293" name="Rectangle 25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94" name="Freeform 25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5" name="Group 255"/>
              <p:cNvGrpSpPr>
                <a:grpSpLocks/>
              </p:cNvGrpSpPr>
              <p:nvPr/>
            </p:nvGrpSpPr>
            <p:grpSpPr bwMode="auto">
              <a:xfrm>
                <a:off x="2784" y="1776"/>
                <a:ext cx="192" cy="192"/>
                <a:chOff x="2016" y="1776"/>
                <a:chExt cx="192" cy="192"/>
              </a:xfrm>
            </p:grpSpPr>
            <p:sp>
              <p:nvSpPr>
                <p:cNvPr id="167291" name="Rectangle 25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92" name="Freeform 25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6" name="Group 258"/>
              <p:cNvGrpSpPr>
                <a:grpSpLocks/>
              </p:cNvGrpSpPr>
              <p:nvPr/>
            </p:nvGrpSpPr>
            <p:grpSpPr bwMode="auto">
              <a:xfrm>
                <a:off x="2784" y="1968"/>
                <a:ext cx="192" cy="192"/>
                <a:chOff x="2016" y="1776"/>
                <a:chExt cx="192" cy="192"/>
              </a:xfrm>
            </p:grpSpPr>
            <p:sp>
              <p:nvSpPr>
                <p:cNvPr id="167289" name="Rectangle 25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90" name="Freeform 26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7" name="Group 261"/>
              <p:cNvGrpSpPr>
                <a:grpSpLocks/>
              </p:cNvGrpSpPr>
              <p:nvPr/>
            </p:nvGrpSpPr>
            <p:grpSpPr bwMode="auto">
              <a:xfrm>
                <a:off x="2784" y="2160"/>
                <a:ext cx="192" cy="192"/>
                <a:chOff x="2016" y="1776"/>
                <a:chExt cx="192" cy="192"/>
              </a:xfrm>
            </p:grpSpPr>
            <p:sp>
              <p:nvSpPr>
                <p:cNvPr id="167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8" name="Freeform 26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8" name="Group 264"/>
              <p:cNvGrpSpPr>
                <a:grpSpLocks/>
              </p:cNvGrpSpPr>
              <p:nvPr/>
            </p:nvGrpSpPr>
            <p:grpSpPr bwMode="auto">
              <a:xfrm>
                <a:off x="2784" y="2352"/>
                <a:ext cx="192" cy="192"/>
                <a:chOff x="2016" y="1776"/>
                <a:chExt cx="192" cy="192"/>
              </a:xfrm>
            </p:grpSpPr>
            <p:sp>
              <p:nvSpPr>
                <p:cNvPr id="167285" name="Rectangle 26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6" name="Freeform 26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49" name="Group 267"/>
              <p:cNvGrpSpPr>
                <a:grpSpLocks/>
              </p:cNvGrpSpPr>
              <p:nvPr/>
            </p:nvGrpSpPr>
            <p:grpSpPr bwMode="auto">
              <a:xfrm>
                <a:off x="2976" y="1776"/>
                <a:ext cx="192" cy="192"/>
                <a:chOff x="2016" y="1776"/>
                <a:chExt cx="192" cy="192"/>
              </a:xfrm>
            </p:grpSpPr>
            <p:sp>
              <p:nvSpPr>
                <p:cNvPr id="167283" name="Rectangle 26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4" name="Freeform 26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0" name="Group 270"/>
              <p:cNvGrpSpPr>
                <a:grpSpLocks/>
              </p:cNvGrpSpPr>
              <p:nvPr/>
            </p:nvGrpSpPr>
            <p:grpSpPr bwMode="auto">
              <a:xfrm>
                <a:off x="2976" y="1968"/>
                <a:ext cx="192" cy="192"/>
                <a:chOff x="2016" y="1776"/>
                <a:chExt cx="192" cy="192"/>
              </a:xfrm>
            </p:grpSpPr>
            <p:sp>
              <p:nvSpPr>
                <p:cNvPr id="167281" name="Rectangle 27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2" name="Freeform 27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1" name="Group 273"/>
              <p:cNvGrpSpPr>
                <a:grpSpLocks/>
              </p:cNvGrpSpPr>
              <p:nvPr/>
            </p:nvGrpSpPr>
            <p:grpSpPr bwMode="auto">
              <a:xfrm>
                <a:off x="2976" y="2160"/>
                <a:ext cx="192" cy="192"/>
                <a:chOff x="2016" y="1776"/>
                <a:chExt cx="192" cy="192"/>
              </a:xfrm>
            </p:grpSpPr>
            <p:sp>
              <p:nvSpPr>
                <p:cNvPr id="167279" name="Rectangle 27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0" name="Freeform 27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2" name="Group 276"/>
              <p:cNvGrpSpPr>
                <a:grpSpLocks/>
              </p:cNvGrpSpPr>
              <p:nvPr/>
            </p:nvGrpSpPr>
            <p:grpSpPr bwMode="auto">
              <a:xfrm>
                <a:off x="2976" y="2352"/>
                <a:ext cx="192" cy="192"/>
                <a:chOff x="2016" y="1776"/>
                <a:chExt cx="192" cy="192"/>
              </a:xfrm>
            </p:grpSpPr>
            <p:sp>
              <p:nvSpPr>
                <p:cNvPr id="167277" name="Rectangle 27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78" name="Freeform 27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3" name="Group 279"/>
              <p:cNvGrpSpPr>
                <a:grpSpLocks/>
              </p:cNvGrpSpPr>
              <p:nvPr/>
            </p:nvGrpSpPr>
            <p:grpSpPr bwMode="auto">
              <a:xfrm>
                <a:off x="3168" y="1776"/>
                <a:ext cx="192" cy="192"/>
                <a:chOff x="2016" y="1776"/>
                <a:chExt cx="192" cy="192"/>
              </a:xfrm>
            </p:grpSpPr>
            <p:sp>
              <p:nvSpPr>
                <p:cNvPr id="167275" name="Rectangle 28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76" name="Freeform 28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4" name="Group 282"/>
              <p:cNvGrpSpPr>
                <a:grpSpLocks/>
              </p:cNvGrpSpPr>
              <p:nvPr/>
            </p:nvGrpSpPr>
            <p:grpSpPr bwMode="auto">
              <a:xfrm>
                <a:off x="3168" y="1968"/>
                <a:ext cx="192" cy="192"/>
                <a:chOff x="2016" y="1776"/>
                <a:chExt cx="192" cy="192"/>
              </a:xfrm>
            </p:grpSpPr>
            <p:sp>
              <p:nvSpPr>
                <p:cNvPr id="167273" name="Rectangle 28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74" name="Freeform 28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5" name="Group 285"/>
              <p:cNvGrpSpPr>
                <a:grpSpLocks/>
              </p:cNvGrpSpPr>
              <p:nvPr/>
            </p:nvGrpSpPr>
            <p:grpSpPr bwMode="auto">
              <a:xfrm>
                <a:off x="3168" y="2160"/>
                <a:ext cx="192" cy="192"/>
                <a:chOff x="2016" y="1776"/>
                <a:chExt cx="192" cy="192"/>
              </a:xfrm>
            </p:grpSpPr>
            <p:sp>
              <p:nvSpPr>
                <p:cNvPr id="167271" name="Rectangle 28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72" name="Freeform 28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6" name="Group 288"/>
              <p:cNvGrpSpPr>
                <a:grpSpLocks/>
              </p:cNvGrpSpPr>
              <p:nvPr/>
            </p:nvGrpSpPr>
            <p:grpSpPr bwMode="auto">
              <a:xfrm>
                <a:off x="3168" y="2352"/>
                <a:ext cx="192" cy="192"/>
                <a:chOff x="2016" y="1776"/>
                <a:chExt cx="192" cy="192"/>
              </a:xfrm>
            </p:grpSpPr>
            <p:sp>
              <p:nvSpPr>
                <p:cNvPr id="167269" name="Rectangle 28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70" name="Freeform 29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7" name="Group 291"/>
              <p:cNvGrpSpPr>
                <a:grpSpLocks/>
              </p:cNvGrpSpPr>
              <p:nvPr/>
            </p:nvGrpSpPr>
            <p:grpSpPr bwMode="auto">
              <a:xfrm>
                <a:off x="3360" y="1776"/>
                <a:ext cx="192" cy="192"/>
                <a:chOff x="2016" y="1776"/>
                <a:chExt cx="192" cy="192"/>
              </a:xfrm>
            </p:grpSpPr>
            <p:sp>
              <p:nvSpPr>
                <p:cNvPr id="167267" name="Rectangle 29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68" name="Freeform 29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8" name="Group 294"/>
              <p:cNvGrpSpPr>
                <a:grpSpLocks/>
              </p:cNvGrpSpPr>
              <p:nvPr/>
            </p:nvGrpSpPr>
            <p:grpSpPr bwMode="auto">
              <a:xfrm>
                <a:off x="3360" y="1968"/>
                <a:ext cx="192" cy="192"/>
                <a:chOff x="2016" y="1776"/>
                <a:chExt cx="192" cy="192"/>
              </a:xfrm>
            </p:grpSpPr>
            <p:sp>
              <p:nvSpPr>
                <p:cNvPr id="167265" name="Rectangle 29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66" name="Freeform 29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59" name="Group 297"/>
              <p:cNvGrpSpPr>
                <a:grpSpLocks/>
              </p:cNvGrpSpPr>
              <p:nvPr/>
            </p:nvGrpSpPr>
            <p:grpSpPr bwMode="auto">
              <a:xfrm>
                <a:off x="3360" y="2160"/>
                <a:ext cx="192" cy="192"/>
                <a:chOff x="2016" y="1776"/>
                <a:chExt cx="192" cy="192"/>
              </a:xfrm>
            </p:grpSpPr>
            <p:sp>
              <p:nvSpPr>
                <p:cNvPr id="167263" name="Rectangle 29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64" name="Freeform 29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260" name="Group 300"/>
              <p:cNvGrpSpPr>
                <a:grpSpLocks/>
              </p:cNvGrpSpPr>
              <p:nvPr/>
            </p:nvGrpSpPr>
            <p:grpSpPr bwMode="auto">
              <a:xfrm>
                <a:off x="3360" y="2352"/>
                <a:ext cx="192" cy="192"/>
                <a:chOff x="2016" y="1776"/>
                <a:chExt cx="192" cy="192"/>
              </a:xfrm>
            </p:grpSpPr>
            <p:sp>
              <p:nvSpPr>
                <p:cNvPr id="167261" name="Rectangle 30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62" name="Freeform 30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67227" name="AutoShape 303"/>
            <p:cNvSpPr>
              <a:spLocks noChangeArrowheads="1"/>
            </p:cNvSpPr>
            <p:nvPr/>
          </p:nvSpPr>
          <p:spPr bwMode="auto">
            <a:xfrm>
              <a:off x="2016" y="1554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mul</a:t>
              </a:r>
            </a:p>
          </p:txBody>
        </p:sp>
      </p:grpSp>
      <p:grpSp>
        <p:nvGrpSpPr>
          <p:cNvPr id="43627" name="Group 304"/>
          <p:cNvGrpSpPr>
            <a:grpSpLocks/>
          </p:cNvGrpSpPr>
          <p:nvPr/>
        </p:nvGrpSpPr>
        <p:grpSpPr bwMode="auto">
          <a:xfrm>
            <a:off x="3200400" y="3921125"/>
            <a:ext cx="3200400" cy="1571625"/>
            <a:chOff x="2016" y="2322"/>
            <a:chExt cx="2016" cy="990"/>
          </a:xfrm>
        </p:grpSpPr>
        <p:grpSp>
          <p:nvGrpSpPr>
            <p:cNvPr id="167127" name="Group 305"/>
            <p:cNvGrpSpPr>
              <a:grpSpLocks/>
            </p:cNvGrpSpPr>
            <p:nvPr/>
          </p:nvGrpSpPr>
          <p:grpSpPr bwMode="auto">
            <a:xfrm>
              <a:off x="2496" y="2544"/>
              <a:ext cx="1536" cy="768"/>
              <a:chOff x="2016" y="2544"/>
              <a:chExt cx="1536" cy="768"/>
            </a:xfrm>
          </p:grpSpPr>
          <p:grpSp>
            <p:nvGrpSpPr>
              <p:cNvPr id="167129" name="Group 306"/>
              <p:cNvGrpSpPr>
                <a:grpSpLocks/>
              </p:cNvGrpSpPr>
              <p:nvPr/>
            </p:nvGrpSpPr>
            <p:grpSpPr bwMode="auto">
              <a:xfrm>
                <a:off x="2016" y="2544"/>
                <a:ext cx="192" cy="192"/>
                <a:chOff x="2016" y="2544"/>
                <a:chExt cx="192" cy="192"/>
              </a:xfrm>
            </p:grpSpPr>
            <p:sp>
              <p:nvSpPr>
                <p:cNvPr id="167224" name="Rectangle 30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25" name="Freeform 30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130" name="Rectangle 309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131" name="Group 310"/>
              <p:cNvGrpSpPr>
                <a:grpSpLocks/>
              </p:cNvGrpSpPr>
              <p:nvPr/>
            </p:nvGrpSpPr>
            <p:grpSpPr bwMode="auto">
              <a:xfrm>
                <a:off x="2016" y="2736"/>
                <a:ext cx="192" cy="192"/>
                <a:chOff x="2016" y="2544"/>
                <a:chExt cx="192" cy="192"/>
              </a:xfrm>
            </p:grpSpPr>
            <p:sp>
              <p:nvSpPr>
                <p:cNvPr id="167222" name="Rectangle 31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23" name="Freeform 31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2" name="Group 313"/>
              <p:cNvGrpSpPr>
                <a:grpSpLocks/>
              </p:cNvGrpSpPr>
              <p:nvPr/>
            </p:nvGrpSpPr>
            <p:grpSpPr bwMode="auto">
              <a:xfrm>
                <a:off x="2016" y="2928"/>
                <a:ext cx="192" cy="192"/>
                <a:chOff x="2016" y="2544"/>
                <a:chExt cx="192" cy="192"/>
              </a:xfrm>
            </p:grpSpPr>
            <p:sp>
              <p:nvSpPr>
                <p:cNvPr id="167220" name="Rectangle 31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21" name="Freeform 31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3" name="Group 316"/>
              <p:cNvGrpSpPr>
                <a:grpSpLocks/>
              </p:cNvGrpSpPr>
              <p:nvPr/>
            </p:nvGrpSpPr>
            <p:grpSpPr bwMode="auto">
              <a:xfrm>
                <a:off x="2016" y="3120"/>
                <a:ext cx="192" cy="192"/>
                <a:chOff x="2016" y="2544"/>
                <a:chExt cx="192" cy="192"/>
              </a:xfrm>
            </p:grpSpPr>
            <p:sp>
              <p:nvSpPr>
                <p:cNvPr id="1672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19" name="Freeform 31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4" name="Group 319"/>
              <p:cNvGrpSpPr>
                <a:grpSpLocks/>
              </p:cNvGrpSpPr>
              <p:nvPr/>
            </p:nvGrpSpPr>
            <p:grpSpPr bwMode="auto">
              <a:xfrm>
                <a:off x="2208" y="2544"/>
                <a:ext cx="192" cy="192"/>
                <a:chOff x="2016" y="2544"/>
                <a:chExt cx="192" cy="192"/>
              </a:xfrm>
            </p:grpSpPr>
            <p:sp>
              <p:nvSpPr>
                <p:cNvPr id="167216" name="Rectangle 32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17" name="Freeform 32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5" name="Group 322"/>
              <p:cNvGrpSpPr>
                <a:grpSpLocks/>
              </p:cNvGrpSpPr>
              <p:nvPr/>
            </p:nvGrpSpPr>
            <p:grpSpPr bwMode="auto">
              <a:xfrm>
                <a:off x="2208" y="2736"/>
                <a:ext cx="192" cy="192"/>
                <a:chOff x="2016" y="2544"/>
                <a:chExt cx="192" cy="192"/>
              </a:xfrm>
            </p:grpSpPr>
            <p:sp>
              <p:nvSpPr>
                <p:cNvPr id="167214" name="Rectangle 32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15" name="Freeform 32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6" name="Group 325"/>
              <p:cNvGrpSpPr>
                <a:grpSpLocks/>
              </p:cNvGrpSpPr>
              <p:nvPr/>
            </p:nvGrpSpPr>
            <p:grpSpPr bwMode="auto">
              <a:xfrm>
                <a:off x="2208" y="2928"/>
                <a:ext cx="192" cy="192"/>
                <a:chOff x="2016" y="2544"/>
                <a:chExt cx="192" cy="192"/>
              </a:xfrm>
            </p:grpSpPr>
            <p:sp>
              <p:nvSpPr>
                <p:cNvPr id="167212" name="Rectangle 32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13" name="Freeform 32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7" name="Group 328"/>
              <p:cNvGrpSpPr>
                <a:grpSpLocks/>
              </p:cNvGrpSpPr>
              <p:nvPr/>
            </p:nvGrpSpPr>
            <p:grpSpPr bwMode="auto">
              <a:xfrm>
                <a:off x="2208" y="3120"/>
                <a:ext cx="192" cy="192"/>
                <a:chOff x="2016" y="2544"/>
                <a:chExt cx="192" cy="192"/>
              </a:xfrm>
            </p:grpSpPr>
            <p:sp>
              <p:nvSpPr>
                <p:cNvPr id="167210" name="Rectangle 32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11" name="Freeform 33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8" name="Group 331"/>
              <p:cNvGrpSpPr>
                <a:grpSpLocks/>
              </p:cNvGrpSpPr>
              <p:nvPr/>
            </p:nvGrpSpPr>
            <p:grpSpPr bwMode="auto">
              <a:xfrm>
                <a:off x="2400" y="2544"/>
                <a:ext cx="192" cy="192"/>
                <a:chOff x="2016" y="2544"/>
                <a:chExt cx="192" cy="192"/>
              </a:xfrm>
            </p:grpSpPr>
            <p:sp>
              <p:nvSpPr>
                <p:cNvPr id="167208" name="Rectangle 33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9" name="Freeform 33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39" name="Group 334"/>
              <p:cNvGrpSpPr>
                <a:grpSpLocks/>
              </p:cNvGrpSpPr>
              <p:nvPr/>
            </p:nvGrpSpPr>
            <p:grpSpPr bwMode="auto">
              <a:xfrm>
                <a:off x="2400" y="2736"/>
                <a:ext cx="192" cy="192"/>
                <a:chOff x="2016" y="2544"/>
                <a:chExt cx="192" cy="192"/>
              </a:xfrm>
            </p:grpSpPr>
            <p:sp>
              <p:nvSpPr>
                <p:cNvPr id="167206" name="Rectangle 33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7" name="Freeform 33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0" name="Group 337"/>
              <p:cNvGrpSpPr>
                <a:grpSpLocks/>
              </p:cNvGrpSpPr>
              <p:nvPr/>
            </p:nvGrpSpPr>
            <p:grpSpPr bwMode="auto">
              <a:xfrm>
                <a:off x="2400" y="2928"/>
                <a:ext cx="192" cy="192"/>
                <a:chOff x="2016" y="2544"/>
                <a:chExt cx="192" cy="192"/>
              </a:xfrm>
            </p:grpSpPr>
            <p:sp>
              <p:nvSpPr>
                <p:cNvPr id="1672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5" name="Freeform 33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1" name="Group 340"/>
              <p:cNvGrpSpPr>
                <a:grpSpLocks/>
              </p:cNvGrpSpPr>
              <p:nvPr/>
            </p:nvGrpSpPr>
            <p:grpSpPr bwMode="auto">
              <a:xfrm>
                <a:off x="2400" y="3120"/>
                <a:ext cx="192" cy="192"/>
                <a:chOff x="2016" y="2544"/>
                <a:chExt cx="192" cy="192"/>
              </a:xfrm>
            </p:grpSpPr>
            <p:sp>
              <p:nvSpPr>
                <p:cNvPr id="167202" name="Rectangle 34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3" name="Freeform 34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2" name="Group 343"/>
              <p:cNvGrpSpPr>
                <a:grpSpLocks/>
              </p:cNvGrpSpPr>
              <p:nvPr/>
            </p:nvGrpSpPr>
            <p:grpSpPr bwMode="auto">
              <a:xfrm>
                <a:off x="2592" y="2544"/>
                <a:ext cx="192" cy="192"/>
                <a:chOff x="2016" y="2544"/>
                <a:chExt cx="192" cy="192"/>
              </a:xfrm>
            </p:grpSpPr>
            <p:sp>
              <p:nvSpPr>
                <p:cNvPr id="16720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1" name="Freeform 34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3" name="Group 346"/>
              <p:cNvGrpSpPr>
                <a:grpSpLocks/>
              </p:cNvGrpSpPr>
              <p:nvPr/>
            </p:nvGrpSpPr>
            <p:grpSpPr bwMode="auto">
              <a:xfrm>
                <a:off x="2592" y="2736"/>
                <a:ext cx="192" cy="192"/>
                <a:chOff x="2016" y="2544"/>
                <a:chExt cx="192" cy="192"/>
              </a:xfrm>
            </p:grpSpPr>
            <p:sp>
              <p:nvSpPr>
                <p:cNvPr id="167198" name="Rectangle 34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99" name="Freeform 34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4" name="Group 349"/>
              <p:cNvGrpSpPr>
                <a:grpSpLocks/>
              </p:cNvGrpSpPr>
              <p:nvPr/>
            </p:nvGrpSpPr>
            <p:grpSpPr bwMode="auto">
              <a:xfrm>
                <a:off x="2592" y="2928"/>
                <a:ext cx="192" cy="192"/>
                <a:chOff x="2016" y="2544"/>
                <a:chExt cx="192" cy="192"/>
              </a:xfrm>
            </p:grpSpPr>
            <p:sp>
              <p:nvSpPr>
                <p:cNvPr id="16719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97" name="Freeform 35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5" name="Group 352"/>
              <p:cNvGrpSpPr>
                <a:grpSpLocks/>
              </p:cNvGrpSpPr>
              <p:nvPr/>
            </p:nvGrpSpPr>
            <p:grpSpPr bwMode="auto">
              <a:xfrm>
                <a:off x="2592" y="3120"/>
                <a:ext cx="192" cy="192"/>
                <a:chOff x="2016" y="2544"/>
                <a:chExt cx="192" cy="192"/>
              </a:xfrm>
            </p:grpSpPr>
            <p:sp>
              <p:nvSpPr>
                <p:cNvPr id="167194" name="Rectangle 35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95" name="Freeform 35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6" name="Group 355"/>
              <p:cNvGrpSpPr>
                <a:grpSpLocks/>
              </p:cNvGrpSpPr>
              <p:nvPr/>
            </p:nvGrpSpPr>
            <p:grpSpPr bwMode="auto">
              <a:xfrm>
                <a:off x="2784" y="2544"/>
                <a:ext cx="192" cy="192"/>
                <a:chOff x="2016" y="2544"/>
                <a:chExt cx="192" cy="192"/>
              </a:xfrm>
            </p:grpSpPr>
            <p:sp>
              <p:nvSpPr>
                <p:cNvPr id="167192" name="Rectangle 35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93" name="Freeform 35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7" name="Group 358"/>
              <p:cNvGrpSpPr>
                <a:grpSpLocks/>
              </p:cNvGrpSpPr>
              <p:nvPr/>
            </p:nvGrpSpPr>
            <p:grpSpPr bwMode="auto">
              <a:xfrm>
                <a:off x="2784" y="2736"/>
                <a:ext cx="192" cy="192"/>
                <a:chOff x="2016" y="2544"/>
                <a:chExt cx="192" cy="192"/>
              </a:xfrm>
            </p:grpSpPr>
            <p:sp>
              <p:nvSpPr>
                <p:cNvPr id="167190" name="Rectangle 35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91" name="Freeform 36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8" name="Group 361"/>
              <p:cNvGrpSpPr>
                <a:grpSpLocks/>
              </p:cNvGrpSpPr>
              <p:nvPr/>
            </p:nvGrpSpPr>
            <p:grpSpPr bwMode="auto">
              <a:xfrm>
                <a:off x="2784" y="2928"/>
                <a:ext cx="192" cy="192"/>
                <a:chOff x="2016" y="2544"/>
                <a:chExt cx="192" cy="192"/>
              </a:xfrm>
            </p:grpSpPr>
            <p:sp>
              <p:nvSpPr>
                <p:cNvPr id="167188" name="Rectangle 36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9" name="Freeform 36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49" name="Group 364"/>
              <p:cNvGrpSpPr>
                <a:grpSpLocks/>
              </p:cNvGrpSpPr>
              <p:nvPr/>
            </p:nvGrpSpPr>
            <p:grpSpPr bwMode="auto">
              <a:xfrm>
                <a:off x="2784" y="3120"/>
                <a:ext cx="192" cy="192"/>
                <a:chOff x="2016" y="2544"/>
                <a:chExt cx="192" cy="192"/>
              </a:xfrm>
            </p:grpSpPr>
            <p:sp>
              <p:nvSpPr>
                <p:cNvPr id="167186" name="Rectangle 36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7" name="Freeform 36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0" name="Group 367"/>
              <p:cNvGrpSpPr>
                <a:grpSpLocks/>
              </p:cNvGrpSpPr>
              <p:nvPr/>
            </p:nvGrpSpPr>
            <p:grpSpPr bwMode="auto">
              <a:xfrm>
                <a:off x="2976" y="2544"/>
                <a:ext cx="192" cy="192"/>
                <a:chOff x="2016" y="2544"/>
                <a:chExt cx="192" cy="192"/>
              </a:xfrm>
            </p:grpSpPr>
            <p:sp>
              <p:nvSpPr>
                <p:cNvPr id="167184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5" name="Freeform 36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1" name="Group 370"/>
              <p:cNvGrpSpPr>
                <a:grpSpLocks/>
              </p:cNvGrpSpPr>
              <p:nvPr/>
            </p:nvGrpSpPr>
            <p:grpSpPr bwMode="auto">
              <a:xfrm>
                <a:off x="2976" y="2736"/>
                <a:ext cx="192" cy="192"/>
                <a:chOff x="2016" y="2544"/>
                <a:chExt cx="192" cy="192"/>
              </a:xfrm>
            </p:grpSpPr>
            <p:sp>
              <p:nvSpPr>
                <p:cNvPr id="167182" name="Rectangle 37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3" name="Freeform 37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2" name="Group 373"/>
              <p:cNvGrpSpPr>
                <a:grpSpLocks/>
              </p:cNvGrpSpPr>
              <p:nvPr/>
            </p:nvGrpSpPr>
            <p:grpSpPr bwMode="auto">
              <a:xfrm>
                <a:off x="2976" y="2928"/>
                <a:ext cx="192" cy="192"/>
                <a:chOff x="2016" y="2544"/>
                <a:chExt cx="192" cy="192"/>
              </a:xfrm>
            </p:grpSpPr>
            <p:sp>
              <p:nvSpPr>
                <p:cNvPr id="167180" name="Rectangle 37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1" name="Freeform 37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3" name="Group 376"/>
              <p:cNvGrpSpPr>
                <a:grpSpLocks/>
              </p:cNvGrpSpPr>
              <p:nvPr/>
            </p:nvGrpSpPr>
            <p:grpSpPr bwMode="auto">
              <a:xfrm>
                <a:off x="2976" y="3120"/>
                <a:ext cx="192" cy="192"/>
                <a:chOff x="2016" y="2544"/>
                <a:chExt cx="192" cy="192"/>
              </a:xfrm>
            </p:grpSpPr>
            <p:sp>
              <p:nvSpPr>
                <p:cNvPr id="167178" name="Rectangle 37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79" name="Freeform 37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4" name="Group 379"/>
              <p:cNvGrpSpPr>
                <a:grpSpLocks/>
              </p:cNvGrpSpPr>
              <p:nvPr/>
            </p:nvGrpSpPr>
            <p:grpSpPr bwMode="auto">
              <a:xfrm>
                <a:off x="3168" y="2544"/>
                <a:ext cx="192" cy="192"/>
                <a:chOff x="2016" y="2544"/>
                <a:chExt cx="192" cy="192"/>
              </a:xfrm>
            </p:grpSpPr>
            <p:sp>
              <p:nvSpPr>
                <p:cNvPr id="167176" name="Rectangle 38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77" name="Freeform 38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5" name="Group 382"/>
              <p:cNvGrpSpPr>
                <a:grpSpLocks/>
              </p:cNvGrpSpPr>
              <p:nvPr/>
            </p:nvGrpSpPr>
            <p:grpSpPr bwMode="auto">
              <a:xfrm>
                <a:off x="3168" y="2736"/>
                <a:ext cx="192" cy="192"/>
                <a:chOff x="2016" y="2544"/>
                <a:chExt cx="192" cy="192"/>
              </a:xfrm>
            </p:grpSpPr>
            <p:sp>
              <p:nvSpPr>
                <p:cNvPr id="167174" name="Rectangle 38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75" name="Freeform 38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6" name="Group 385"/>
              <p:cNvGrpSpPr>
                <a:grpSpLocks/>
              </p:cNvGrpSpPr>
              <p:nvPr/>
            </p:nvGrpSpPr>
            <p:grpSpPr bwMode="auto">
              <a:xfrm>
                <a:off x="3168" y="2928"/>
                <a:ext cx="192" cy="192"/>
                <a:chOff x="2016" y="2544"/>
                <a:chExt cx="192" cy="192"/>
              </a:xfrm>
            </p:grpSpPr>
            <p:sp>
              <p:nvSpPr>
                <p:cNvPr id="167172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73" name="Freeform 38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7" name="Group 388"/>
              <p:cNvGrpSpPr>
                <a:grpSpLocks/>
              </p:cNvGrpSpPr>
              <p:nvPr/>
            </p:nvGrpSpPr>
            <p:grpSpPr bwMode="auto">
              <a:xfrm>
                <a:off x="3168" y="3120"/>
                <a:ext cx="192" cy="192"/>
                <a:chOff x="2016" y="2544"/>
                <a:chExt cx="192" cy="192"/>
              </a:xfrm>
            </p:grpSpPr>
            <p:sp>
              <p:nvSpPr>
                <p:cNvPr id="167170" name="Rectangle 38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71" name="Freeform 39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8" name="Group 391"/>
              <p:cNvGrpSpPr>
                <a:grpSpLocks/>
              </p:cNvGrpSpPr>
              <p:nvPr/>
            </p:nvGrpSpPr>
            <p:grpSpPr bwMode="auto">
              <a:xfrm>
                <a:off x="3360" y="2544"/>
                <a:ext cx="192" cy="192"/>
                <a:chOff x="2016" y="2544"/>
                <a:chExt cx="192" cy="192"/>
              </a:xfrm>
            </p:grpSpPr>
            <p:sp>
              <p:nvSpPr>
                <p:cNvPr id="167168" name="Rectangle 39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9" name="Freeform 39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59" name="Group 394"/>
              <p:cNvGrpSpPr>
                <a:grpSpLocks/>
              </p:cNvGrpSpPr>
              <p:nvPr/>
            </p:nvGrpSpPr>
            <p:grpSpPr bwMode="auto">
              <a:xfrm>
                <a:off x="3360" y="2736"/>
                <a:ext cx="192" cy="192"/>
                <a:chOff x="2016" y="2544"/>
                <a:chExt cx="192" cy="192"/>
              </a:xfrm>
            </p:grpSpPr>
            <p:sp>
              <p:nvSpPr>
                <p:cNvPr id="167166" name="Rectangle 39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7" name="Freeform 39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60" name="Group 397"/>
              <p:cNvGrpSpPr>
                <a:grpSpLocks/>
              </p:cNvGrpSpPr>
              <p:nvPr/>
            </p:nvGrpSpPr>
            <p:grpSpPr bwMode="auto">
              <a:xfrm>
                <a:off x="3360" y="2928"/>
                <a:ext cx="192" cy="192"/>
                <a:chOff x="2016" y="2544"/>
                <a:chExt cx="192" cy="192"/>
              </a:xfrm>
            </p:grpSpPr>
            <p:sp>
              <p:nvSpPr>
                <p:cNvPr id="167164" name="Rectangle 39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5" name="Freeform 39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161" name="Group 400"/>
              <p:cNvGrpSpPr>
                <a:grpSpLocks/>
              </p:cNvGrpSpPr>
              <p:nvPr/>
            </p:nvGrpSpPr>
            <p:grpSpPr bwMode="auto">
              <a:xfrm>
                <a:off x="3360" y="3120"/>
                <a:ext cx="192" cy="192"/>
                <a:chOff x="2016" y="2544"/>
                <a:chExt cx="192" cy="192"/>
              </a:xfrm>
            </p:grpSpPr>
            <p:sp>
              <p:nvSpPr>
                <p:cNvPr id="167162" name="Rectangle 40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3" name="Freeform 40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67128" name="AutoShape 403"/>
            <p:cNvSpPr>
              <a:spLocks noChangeArrowheads="1"/>
            </p:cNvSpPr>
            <p:nvPr/>
          </p:nvSpPr>
          <p:spPr bwMode="auto">
            <a:xfrm>
              <a:off x="2016" y="2322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mul</a:t>
              </a:r>
            </a:p>
          </p:txBody>
        </p:sp>
      </p:grpSp>
      <p:grpSp>
        <p:nvGrpSpPr>
          <p:cNvPr id="43033" name="Group 404"/>
          <p:cNvGrpSpPr>
            <a:grpSpLocks/>
          </p:cNvGrpSpPr>
          <p:nvPr/>
        </p:nvGrpSpPr>
        <p:grpSpPr bwMode="auto">
          <a:xfrm>
            <a:off x="5638800" y="3082925"/>
            <a:ext cx="3200400" cy="1495425"/>
            <a:chOff x="3552" y="1794"/>
            <a:chExt cx="2016" cy="942"/>
          </a:xfrm>
        </p:grpSpPr>
        <p:grpSp>
          <p:nvGrpSpPr>
            <p:cNvPr id="167028" name="Group 405"/>
            <p:cNvGrpSpPr>
              <a:grpSpLocks/>
            </p:cNvGrpSpPr>
            <p:nvPr/>
          </p:nvGrpSpPr>
          <p:grpSpPr bwMode="auto">
            <a:xfrm>
              <a:off x="4032" y="1968"/>
              <a:ext cx="1536" cy="768"/>
              <a:chOff x="3552" y="1968"/>
              <a:chExt cx="1536" cy="768"/>
            </a:xfrm>
          </p:grpSpPr>
          <p:sp>
            <p:nvSpPr>
              <p:cNvPr id="167030" name="Rectangle 406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031" name="Group 407"/>
              <p:cNvGrpSpPr>
                <a:grpSpLocks/>
              </p:cNvGrpSpPr>
              <p:nvPr/>
            </p:nvGrpSpPr>
            <p:grpSpPr bwMode="auto">
              <a:xfrm>
                <a:off x="3552" y="1968"/>
                <a:ext cx="192" cy="192"/>
                <a:chOff x="3552" y="1968"/>
                <a:chExt cx="192" cy="192"/>
              </a:xfrm>
            </p:grpSpPr>
            <p:sp>
              <p:nvSpPr>
                <p:cNvPr id="167125" name="Rectangle 40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6" name="Rectangle 40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2" name="Group 410"/>
              <p:cNvGrpSpPr>
                <a:grpSpLocks/>
              </p:cNvGrpSpPr>
              <p:nvPr/>
            </p:nvGrpSpPr>
            <p:grpSpPr bwMode="auto">
              <a:xfrm>
                <a:off x="3552" y="2160"/>
                <a:ext cx="192" cy="192"/>
                <a:chOff x="3552" y="1968"/>
                <a:chExt cx="192" cy="192"/>
              </a:xfrm>
            </p:grpSpPr>
            <p:sp>
              <p:nvSpPr>
                <p:cNvPr id="167123" name="Rectangle 41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4" name="Rectangle 41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3" name="Group 413"/>
              <p:cNvGrpSpPr>
                <a:grpSpLocks/>
              </p:cNvGrpSpPr>
              <p:nvPr/>
            </p:nvGrpSpPr>
            <p:grpSpPr bwMode="auto">
              <a:xfrm>
                <a:off x="3552" y="2352"/>
                <a:ext cx="192" cy="192"/>
                <a:chOff x="3552" y="1968"/>
                <a:chExt cx="192" cy="192"/>
              </a:xfrm>
            </p:grpSpPr>
            <p:sp>
              <p:nvSpPr>
                <p:cNvPr id="167121" name="Rectangle 41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2" name="Rectangle 41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4" name="Group 416"/>
              <p:cNvGrpSpPr>
                <a:grpSpLocks/>
              </p:cNvGrpSpPr>
              <p:nvPr/>
            </p:nvGrpSpPr>
            <p:grpSpPr bwMode="auto">
              <a:xfrm>
                <a:off x="3552" y="2544"/>
                <a:ext cx="192" cy="192"/>
                <a:chOff x="3552" y="1968"/>
                <a:chExt cx="192" cy="192"/>
              </a:xfrm>
            </p:grpSpPr>
            <p:sp>
              <p:nvSpPr>
                <p:cNvPr id="167119" name="Rectangle 41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0" name="Rectangle 41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5" name="Group 419"/>
              <p:cNvGrpSpPr>
                <a:grpSpLocks/>
              </p:cNvGrpSpPr>
              <p:nvPr/>
            </p:nvGrpSpPr>
            <p:grpSpPr bwMode="auto">
              <a:xfrm>
                <a:off x="3744" y="1968"/>
                <a:ext cx="192" cy="192"/>
                <a:chOff x="3552" y="1968"/>
                <a:chExt cx="192" cy="192"/>
              </a:xfrm>
            </p:grpSpPr>
            <p:sp>
              <p:nvSpPr>
                <p:cNvPr id="167117" name="Rectangle 42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18" name="Rectangle 42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6" name="Group 422"/>
              <p:cNvGrpSpPr>
                <a:grpSpLocks/>
              </p:cNvGrpSpPr>
              <p:nvPr/>
            </p:nvGrpSpPr>
            <p:grpSpPr bwMode="auto">
              <a:xfrm>
                <a:off x="3744" y="2160"/>
                <a:ext cx="192" cy="192"/>
                <a:chOff x="3552" y="1968"/>
                <a:chExt cx="192" cy="192"/>
              </a:xfrm>
            </p:grpSpPr>
            <p:sp>
              <p:nvSpPr>
                <p:cNvPr id="167115" name="Rectangle 42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16" name="Rectangle 42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7" name="Group 425"/>
              <p:cNvGrpSpPr>
                <a:grpSpLocks/>
              </p:cNvGrpSpPr>
              <p:nvPr/>
            </p:nvGrpSpPr>
            <p:grpSpPr bwMode="auto">
              <a:xfrm>
                <a:off x="3744" y="2352"/>
                <a:ext cx="192" cy="192"/>
                <a:chOff x="3552" y="1968"/>
                <a:chExt cx="192" cy="192"/>
              </a:xfrm>
            </p:grpSpPr>
            <p:sp>
              <p:nvSpPr>
                <p:cNvPr id="167113" name="Rectangle 42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14" name="Rectangle 42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8" name="Group 428"/>
              <p:cNvGrpSpPr>
                <a:grpSpLocks/>
              </p:cNvGrpSpPr>
              <p:nvPr/>
            </p:nvGrpSpPr>
            <p:grpSpPr bwMode="auto">
              <a:xfrm>
                <a:off x="3744" y="2544"/>
                <a:ext cx="192" cy="192"/>
                <a:chOff x="3552" y="1968"/>
                <a:chExt cx="192" cy="192"/>
              </a:xfrm>
            </p:grpSpPr>
            <p:sp>
              <p:nvSpPr>
                <p:cNvPr id="167111" name="Rectangle 42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12" name="Rectangle 43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39" name="Group 431"/>
              <p:cNvGrpSpPr>
                <a:grpSpLocks/>
              </p:cNvGrpSpPr>
              <p:nvPr/>
            </p:nvGrpSpPr>
            <p:grpSpPr bwMode="auto">
              <a:xfrm>
                <a:off x="3936" y="1968"/>
                <a:ext cx="192" cy="192"/>
                <a:chOff x="3552" y="1968"/>
                <a:chExt cx="192" cy="192"/>
              </a:xfrm>
            </p:grpSpPr>
            <p:sp>
              <p:nvSpPr>
                <p:cNvPr id="167109" name="Rectangle 43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10" name="Rectangle 43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0" name="Group 434"/>
              <p:cNvGrpSpPr>
                <a:grpSpLocks/>
              </p:cNvGrpSpPr>
              <p:nvPr/>
            </p:nvGrpSpPr>
            <p:grpSpPr bwMode="auto">
              <a:xfrm>
                <a:off x="3936" y="2160"/>
                <a:ext cx="192" cy="192"/>
                <a:chOff x="3552" y="1968"/>
                <a:chExt cx="192" cy="192"/>
              </a:xfrm>
            </p:grpSpPr>
            <p:sp>
              <p:nvSpPr>
                <p:cNvPr id="167107" name="Rectangle 43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8" name="Rectangle 43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1" name="Group 437"/>
              <p:cNvGrpSpPr>
                <a:grpSpLocks/>
              </p:cNvGrpSpPr>
              <p:nvPr/>
            </p:nvGrpSpPr>
            <p:grpSpPr bwMode="auto">
              <a:xfrm>
                <a:off x="3936" y="2352"/>
                <a:ext cx="192" cy="192"/>
                <a:chOff x="3552" y="1968"/>
                <a:chExt cx="192" cy="192"/>
              </a:xfrm>
            </p:grpSpPr>
            <p:sp>
              <p:nvSpPr>
                <p:cNvPr id="167105" name="Rectangle 43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6" name="Rectangle 43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2" name="Group 440"/>
              <p:cNvGrpSpPr>
                <a:grpSpLocks/>
              </p:cNvGrpSpPr>
              <p:nvPr/>
            </p:nvGrpSpPr>
            <p:grpSpPr bwMode="auto">
              <a:xfrm>
                <a:off x="3936" y="2544"/>
                <a:ext cx="192" cy="192"/>
                <a:chOff x="3552" y="1968"/>
                <a:chExt cx="192" cy="192"/>
              </a:xfrm>
            </p:grpSpPr>
            <p:sp>
              <p:nvSpPr>
                <p:cNvPr id="167103" name="Rectangle 44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4" name="Rectangle 44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3" name="Group 443"/>
              <p:cNvGrpSpPr>
                <a:grpSpLocks/>
              </p:cNvGrpSpPr>
              <p:nvPr/>
            </p:nvGrpSpPr>
            <p:grpSpPr bwMode="auto">
              <a:xfrm>
                <a:off x="4128" y="1968"/>
                <a:ext cx="192" cy="192"/>
                <a:chOff x="3552" y="1968"/>
                <a:chExt cx="192" cy="192"/>
              </a:xfrm>
            </p:grpSpPr>
            <p:sp>
              <p:nvSpPr>
                <p:cNvPr id="167101" name="Rectangle 44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2" name="Rectangle 44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4" name="Group 446"/>
              <p:cNvGrpSpPr>
                <a:grpSpLocks/>
              </p:cNvGrpSpPr>
              <p:nvPr/>
            </p:nvGrpSpPr>
            <p:grpSpPr bwMode="auto">
              <a:xfrm>
                <a:off x="4128" y="2160"/>
                <a:ext cx="192" cy="192"/>
                <a:chOff x="3552" y="1968"/>
                <a:chExt cx="192" cy="192"/>
              </a:xfrm>
            </p:grpSpPr>
            <p:sp>
              <p:nvSpPr>
                <p:cNvPr id="167099" name="Rectangle 44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0" name="Rectangle 44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5" name="Group 449"/>
              <p:cNvGrpSpPr>
                <a:grpSpLocks/>
              </p:cNvGrpSpPr>
              <p:nvPr/>
            </p:nvGrpSpPr>
            <p:grpSpPr bwMode="auto">
              <a:xfrm>
                <a:off x="4128" y="2352"/>
                <a:ext cx="192" cy="192"/>
                <a:chOff x="3552" y="1968"/>
                <a:chExt cx="192" cy="192"/>
              </a:xfrm>
            </p:grpSpPr>
            <p:sp>
              <p:nvSpPr>
                <p:cNvPr id="167097" name="Rectangle 45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98" name="Rectangle 45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6" name="Group 452"/>
              <p:cNvGrpSpPr>
                <a:grpSpLocks/>
              </p:cNvGrpSpPr>
              <p:nvPr/>
            </p:nvGrpSpPr>
            <p:grpSpPr bwMode="auto">
              <a:xfrm>
                <a:off x="4128" y="2544"/>
                <a:ext cx="192" cy="192"/>
                <a:chOff x="3552" y="1968"/>
                <a:chExt cx="192" cy="192"/>
              </a:xfrm>
            </p:grpSpPr>
            <p:sp>
              <p:nvSpPr>
                <p:cNvPr id="167095" name="Rectangle 45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96" name="Rectangle 45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7" name="Group 455"/>
              <p:cNvGrpSpPr>
                <a:grpSpLocks/>
              </p:cNvGrpSpPr>
              <p:nvPr/>
            </p:nvGrpSpPr>
            <p:grpSpPr bwMode="auto">
              <a:xfrm>
                <a:off x="4320" y="1968"/>
                <a:ext cx="192" cy="192"/>
                <a:chOff x="3552" y="1968"/>
                <a:chExt cx="192" cy="192"/>
              </a:xfrm>
            </p:grpSpPr>
            <p:sp>
              <p:nvSpPr>
                <p:cNvPr id="167093" name="Rectangle 45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94" name="Rectangle 45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8" name="Group 458"/>
              <p:cNvGrpSpPr>
                <a:grpSpLocks/>
              </p:cNvGrpSpPr>
              <p:nvPr/>
            </p:nvGrpSpPr>
            <p:grpSpPr bwMode="auto">
              <a:xfrm>
                <a:off x="4320" y="2160"/>
                <a:ext cx="192" cy="192"/>
                <a:chOff x="3552" y="1968"/>
                <a:chExt cx="192" cy="192"/>
              </a:xfrm>
            </p:grpSpPr>
            <p:sp>
              <p:nvSpPr>
                <p:cNvPr id="167091" name="Rectangle 45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92" name="Rectangle 46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49" name="Group 461"/>
              <p:cNvGrpSpPr>
                <a:grpSpLocks/>
              </p:cNvGrpSpPr>
              <p:nvPr/>
            </p:nvGrpSpPr>
            <p:grpSpPr bwMode="auto">
              <a:xfrm>
                <a:off x="4320" y="2352"/>
                <a:ext cx="192" cy="192"/>
                <a:chOff x="3552" y="1968"/>
                <a:chExt cx="192" cy="192"/>
              </a:xfrm>
            </p:grpSpPr>
            <p:sp>
              <p:nvSpPr>
                <p:cNvPr id="167089" name="Rectangle 46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90" name="Rectangle 46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0" name="Group 464"/>
              <p:cNvGrpSpPr>
                <a:grpSpLocks/>
              </p:cNvGrpSpPr>
              <p:nvPr/>
            </p:nvGrpSpPr>
            <p:grpSpPr bwMode="auto">
              <a:xfrm>
                <a:off x="4320" y="2544"/>
                <a:ext cx="192" cy="192"/>
                <a:chOff x="3552" y="1968"/>
                <a:chExt cx="192" cy="192"/>
              </a:xfrm>
            </p:grpSpPr>
            <p:sp>
              <p:nvSpPr>
                <p:cNvPr id="167087" name="Rectangle 46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8" name="Rectangle 46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1" name="Group 467"/>
              <p:cNvGrpSpPr>
                <a:grpSpLocks/>
              </p:cNvGrpSpPr>
              <p:nvPr/>
            </p:nvGrpSpPr>
            <p:grpSpPr bwMode="auto">
              <a:xfrm>
                <a:off x="4512" y="1968"/>
                <a:ext cx="192" cy="192"/>
                <a:chOff x="3552" y="1968"/>
                <a:chExt cx="192" cy="192"/>
              </a:xfrm>
            </p:grpSpPr>
            <p:sp>
              <p:nvSpPr>
                <p:cNvPr id="167085" name="Rectangle 46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6" name="Rectangle 46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2" name="Group 470"/>
              <p:cNvGrpSpPr>
                <a:grpSpLocks/>
              </p:cNvGrpSpPr>
              <p:nvPr/>
            </p:nvGrpSpPr>
            <p:grpSpPr bwMode="auto">
              <a:xfrm>
                <a:off x="4512" y="2160"/>
                <a:ext cx="192" cy="192"/>
                <a:chOff x="3552" y="1968"/>
                <a:chExt cx="192" cy="192"/>
              </a:xfrm>
            </p:grpSpPr>
            <p:sp>
              <p:nvSpPr>
                <p:cNvPr id="167083" name="Rectangle 47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4" name="Rectangle 47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3" name="Group 473"/>
              <p:cNvGrpSpPr>
                <a:grpSpLocks/>
              </p:cNvGrpSpPr>
              <p:nvPr/>
            </p:nvGrpSpPr>
            <p:grpSpPr bwMode="auto">
              <a:xfrm>
                <a:off x="4512" y="2352"/>
                <a:ext cx="192" cy="192"/>
                <a:chOff x="3552" y="1968"/>
                <a:chExt cx="192" cy="192"/>
              </a:xfrm>
            </p:grpSpPr>
            <p:sp>
              <p:nvSpPr>
                <p:cNvPr id="167081" name="Rectangle 47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2" name="Rectangle 47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4" name="Group 476"/>
              <p:cNvGrpSpPr>
                <a:grpSpLocks/>
              </p:cNvGrpSpPr>
              <p:nvPr/>
            </p:nvGrpSpPr>
            <p:grpSpPr bwMode="auto">
              <a:xfrm>
                <a:off x="4512" y="2544"/>
                <a:ext cx="192" cy="192"/>
                <a:chOff x="3552" y="1968"/>
                <a:chExt cx="192" cy="192"/>
              </a:xfrm>
            </p:grpSpPr>
            <p:sp>
              <p:nvSpPr>
                <p:cNvPr id="167079" name="Rectangle 47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0" name="Rectangle 47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5" name="Group 479"/>
              <p:cNvGrpSpPr>
                <a:grpSpLocks/>
              </p:cNvGrpSpPr>
              <p:nvPr/>
            </p:nvGrpSpPr>
            <p:grpSpPr bwMode="auto">
              <a:xfrm>
                <a:off x="4704" y="1968"/>
                <a:ext cx="192" cy="192"/>
                <a:chOff x="3552" y="1968"/>
                <a:chExt cx="192" cy="192"/>
              </a:xfrm>
            </p:grpSpPr>
            <p:sp>
              <p:nvSpPr>
                <p:cNvPr id="167077" name="Rectangle 48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78" name="Rectangle 48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6" name="Group 482"/>
              <p:cNvGrpSpPr>
                <a:grpSpLocks/>
              </p:cNvGrpSpPr>
              <p:nvPr/>
            </p:nvGrpSpPr>
            <p:grpSpPr bwMode="auto">
              <a:xfrm>
                <a:off x="4704" y="2160"/>
                <a:ext cx="192" cy="192"/>
                <a:chOff x="3552" y="1968"/>
                <a:chExt cx="192" cy="192"/>
              </a:xfrm>
            </p:grpSpPr>
            <p:sp>
              <p:nvSpPr>
                <p:cNvPr id="167075" name="Rectangle 48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76" name="Rectangle 48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7" name="Group 485"/>
              <p:cNvGrpSpPr>
                <a:grpSpLocks/>
              </p:cNvGrpSpPr>
              <p:nvPr/>
            </p:nvGrpSpPr>
            <p:grpSpPr bwMode="auto">
              <a:xfrm>
                <a:off x="4704" y="2352"/>
                <a:ext cx="192" cy="192"/>
                <a:chOff x="3552" y="1968"/>
                <a:chExt cx="192" cy="192"/>
              </a:xfrm>
            </p:grpSpPr>
            <p:sp>
              <p:nvSpPr>
                <p:cNvPr id="167073" name="Rectangle 48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74" name="Rectangle 48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8" name="Group 488"/>
              <p:cNvGrpSpPr>
                <a:grpSpLocks/>
              </p:cNvGrpSpPr>
              <p:nvPr/>
            </p:nvGrpSpPr>
            <p:grpSpPr bwMode="auto">
              <a:xfrm>
                <a:off x="4704" y="2544"/>
                <a:ext cx="192" cy="192"/>
                <a:chOff x="3552" y="1968"/>
                <a:chExt cx="192" cy="192"/>
              </a:xfrm>
            </p:grpSpPr>
            <p:sp>
              <p:nvSpPr>
                <p:cNvPr id="167071" name="Rectangle 48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72" name="Rectangle 49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59" name="Group 491"/>
              <p:cNvGrpSpPr>
                <a:grpSpLocks/>
              </p:cNvGrpSpPr>
              <p:nvPr/>
            </p:nvGrpSpPr>
            <p:grpSpPr bwMode="auto">
              <a:xfrm>
                <a:off x="4896" y="1968"/>
                <a:ext cx="192" cy="192"/>
                <a:chOff x="3552" y="1968"/>
                <a:chExt cx="192" cy="192"/>
              </a:xfrm>
            </p:grpSpPr>
            <p:sp>
              <p:nvSpPr>
                <p:cNvPr id="167069" name="Rectangle 49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70" name="Rectangle 49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60" name="Group 494"/>
              <p:cNvGrpSpPr>
                <a:grpSpLocks/>
              </p:cNvGrpSpPr>
              <p:nvPr/>
            </p:nvGrpSpPr>
            <p:grpSpPr bwMode="auto">
              <a:xfrm>
                <a:off x="4896" y="2160"/>
                <a:ext cx="192" cy="192"/>
                <a:chOff x="3552" y="1968"/>
                <a:chExt cx="192" cy="192"/>
              </a:xfrm>
            </p:grpSpPr>
            <p:sp>
              <p:nvSpPr>
                <p:cNvPr id="167067" name="Rectangle 49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68" name="Rectangle 49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61" name="Group 497"/>
              <p:cNvGrpSpPr>
                <a:grpSpLocks/>
              </p:cNvGrpSpPr>
              <p:nvPr/>
            </p:nvGrpSpPr>
            <p:grpSpPr bwMode="auto">
              <a:xfrm>
                <a:off x="4896" y="2352"/>
                <a:ext cx="192" cy="192"/>
                <a:chOff x="3552" y="1968"/>
                <a:chExt cx="192" cy="192"/>
              </a:xfrm>
            </p:grpSpPr>
            <p:sp>
              <p:nvSpPr>
                <p:cNvPr id="167065" name="Rectangle 49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66" name="Rectangle 49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7062" name="Group 500"/>
              <p:cNvGrpSpPr>
                <a:grpSpLocks/>
              </p:cNvGrpSpPr>
              <p:nvPr/>
            </p:nvGrpSpPr>
            <p:grpSpPr bwMode="auto">
              <a:xfrm>
                <a:off x="4896" y="2544"/>
                <a:ext cx="192" cy="192"/>
                <a:chOff x="3552" y="1968"/>
                <a:chExt cx="192" cy="192"/>
              </a:xfrm>
            </p:grpSpPr>
            <p:sp>
              <p:nvSpPr>
                <p:cNvPr id="167063" name="Rectangle 50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64" name="Rectangle 50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67029" name="AutoShape 503"/>
            <p:cNvSpPr>
              <a:spLocks noChangeArrowheads="1"/>
            </p:cNvSpPr>
            <p:nvPr/>
          </p:nvSpPr>
          <p:spPr bwMode="auto">
            <a:xfrm>
              <a:off x="3552" y="1794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add</a:t>
              </a:r>
            </a:p>
          </p:txBody>
        </p:sp>
      </p:grpSp>
      <p:grpSp>
        <p:nvGrpSpPr>
          <p:cNvPr id="43133" name="Group 504"/>
          <p:cNvGrpSpPr>
            <a:grpSpLocks/>
          </p:cNvGrpSpPr>
          <p:nvPr/>
        </p:nvGrpSpPr>
        <p:grpSpPr bwMode="auto">
          <a:xfrm>
            <a:off x="5638800" y="4302125"/>
            <a:ext cx="3200400" cy="1495425"/>
            <a:chOff x="3552" y="2562"/>
            <a:chExt cx="2016" cy="942"/>
          </a:xfrm>
        </p:grpSpPr>
        <p:grpSp>
          <p:nvGrpSpPr>
            <p:cNvPr id="166929" name="Group 505"/>
            <p:cNvGrpSpPr>
              <a:grpSpLocks/>
            </p:cNvGrpSpPr>
            <p:nvPr/>
          </p:nvGrpSpPr>
          <p:grpSpPr bwMode="auto">
            <a:xfrm>
              <a:off x="4032" y="2736"/>
              <a:ext cx="1536" cy="768"/>
              <a:chOff x="3552" y="2736"/>
              <a:chExt cx="1536" cy="768"/>
            </a:xfrm>
          </p:grpSpPr>
          <p:sp>
            <p:nvSpPr>
              <p:cNvPr id="166931" name="Rectangle 506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932" name="Group 507"/>
              <p:cNvGrpSpPr>
                <a:grpSpLocks/>
              </p:cNvGrpSpPr>
              <p:nvPr/>
            </p:nvGrpSpPr>
            <p:grpSpPr bwMode="auto">
              <a:xfrm>
                <a:off x="3552" y="2736"/>
                <a:ext cx="192" cy="192"/>
                <a:chOff x="3552" y="2736"/>
                <a:chExt cx="192" cy="192"/>
              </a:xfrm>
            </p:grpSpPr>
            <p:sp>
              <p:nvSpPr>
                <p:cNvPr id="167026" name="Rectangle 50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7" name="Rectangle 50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3" name="Group 510"/>
              <p:cNvGrpSpPr>
                <a:grpSpLocks/>
              </p:cNvGrpSpPr>
              <p:nvPr/>
            </p:nvGrpSpPr>
            <p:grpSpPr bwMode="auto">
              <a:xfrm>
                <a:off x="3552" y="2928"/>
                <a:ext cx="192" cy="192"/>
                <a:chOff x="3552" y="2736"/>
                <a:chExt cx="192" cy="192"/>
              </a:xfrm>
            </p:grpSpPr>
            <p:sp>
              <p:nvSpPr>
                <p:cNvPr id="1670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5" name="Rectangle 51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4" name="Group 513"/>
              <p:cNvGrpSpPr>
                <a:grpSpLocks/>
              </p:cNvGrpSpPr>
              <p:nvPr/>
            </p:nvGrpSpPr>
            <p:grpSpPr bwMode="auto">
              <a:xfrm>
                <a:off x="3552" y="3120"/>
                <a:ext cx="192" cy="192"/>
                <a:chOff x="3552" y="2736"/>
                <a:chExt cx="192" cy="192"/>
              </a:xfrm>
            </p:grpSpPr>
            <p:sp>
              <p:nvSpPr>
                <p:cNvPr id="167022" name="Rectangle 51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5" name="Group 516"/>
              <p:cNvGrpSpPr>
                <a:grpSpLocks/>
              </p:cNvGrpSpPr>
              <p:nvPr/>
            </p:nvGrpSpPr>
            <p:grpSpPr bwMode="auto">
              <a:xfrm>
                <a:off x="3552" y="3312"/>
                <a:ext cx="192" cy="192"/>
                <a:chOff x="3552" y="2736"/>
                <a:chExt cx="192" cy="192"/>
              </a:xfrm>
            </p:grpSpPr>
            <p:sp>
              <p:nvSpPr>
                <p:cNvPr id="167020" name="Rectangle 51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1" name="Rectangle 51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6" name="Group 519"/>
              <p:cNvGrpSpPr>
                <a:grpSpLocks/>
              </p:cNvGrpSpPr>
              <p:nvPr/>
            </p:nvGrpSpPr>
            <p:grpSpPr bwMode="auto">
              <a:xfrm>
                <a:off x="3744" y="2736"/>
                <a:ext cx="192" cy="192"/>
                <a:chOff x="3552" y="2736"/>
                <a:chExt cx="192" cy="192"/>
              </a:xfrm>
            </p:grpSpPr>
            <p:sp>
              <p:nvSpPr>
                <p:cNvPr id="167018" name="Rectangle 52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19" name="Rectangle 52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7" name="Group 522"/>
              <p:cNvGrpSpPr>
                <a:grpSpLocks/>
              </p:cNvGrpSpPr>
              <p:nvPr/>
            </p:nvGrpSpPr>
            <p:grpSpPr bwMode="auto">
              <a:xfrm>
                <a:off x="3744" y="2928"/>
                <a:ext cx="192" cy="192"/>
                <a:chOff x="3552" y="2736"/>
                <a:chExt cx="192" cy="192"/>
              </a:xfrm>
            </p:grpSpPr>
            <p:sp>
              <p:nvSpPr>
                <p:cNvPr id="167016" name="Rectangle 52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17" name="Rectangle 52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8" name="Group 525"/>
              <p:cNvGrpSpPr>
                <a:grpSpLocks/>
              </p:cNvGrpSpPr>
              <p:nvPr/>
            </p:nvGrpSpPr>
            <p:grpSpPr bwMode="auto">
              <a:xfrm>
                <a:off x="3744" y="3120"/>
                <a:ext cx="192" cy="192"/>
                <a:chOff x="3552" y="2736"/>
                <a:chExt cx="192" cy="192"/>
              </a:xfrm>
            </p:grpSpPr>
            <p:sp>
              <p:nvSpPr>
                <p:cNvPr id="167014" name="Rectangle 52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15" name="Rectangle 52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39" name="Group 528"/>
              <p:cNvGrpSpPr>
                <a:grpSpLocks/>
              </p:cNvGrpSpPr>
              <p:nvPr/>
            </p:nvGrpSpPr>
            <p:grpSpPr bwMode="auto">
              <a:xfrm>
                <a:off x="3744" y="3312"/>
                <a:ext cx="192" cy="192"/>
                <a:chOff x="3552" y="2736"/>
                <a:chExt cx="192" cy="192"/>
              </a:xfrm>
            </p:grpSpPr>
            <p:sp>
              <p:nvSpPr>
                <p:cNvPr id="167012" name="Rectangle 52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13" name="Rectangle 53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0" name="Group 531"/>
              <p:cNvGrpSpPr>
                <a:grpSpLocks/>
              </p:cNvGrpSpPr>
              <p:nvPr/>
            </p:nvGrpSpPr>
            <p:grpSpPr bwMode="auto">
              <a:xfrm>
                <a:off x="3936" y="2736"/>
                <a:ext cx="192" cy="192"/>
                <a:chOff x="3552" y="2736"/>
                <a:chExt cx="192" cy="192"/>
              </a:xfrm>
            </p:grpSpPr>
            <p:sp>
              <p:nvSpPr>
                <p:cNvPr id="167010" name="Rectangle 53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11" name="Rectangle 53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1" name="Group 534"/>
              <p:cNvGrpSpPr>
                <a:grpSpLocks/>
              </p:cNvGrpSpPr>
              <p:nvPr/>
            </p:nvGrpSpPr>
            <p:grpSpPr bwMode="auto">
              <a:xfrm>
                <a:off x="3936" y="2928"/>
                <a:ext cx="192" cy="192"/>
                <a:chOff x="3552" y="2736"/>
                <a:chExt cx="192" cy="192"/>
              </a:xfrm>
            </p:grpSpPr>
            <p:sp>
              <p:nvSpPr>
                <p:cNvPr id="167008" name="Rectangle 53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9" name="Rectangle 53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2" name="Group 537"/>
              <p:cNvGrpSpPr>
                <a:grpSpLocks/>
              </p:cNvGrpSpPr>
              <p:nvPr/>
            </p:nvGrpSpPr>
            <p:grpSpPr bwMode="auto">
              <a:xfrm>
                <a:off x="3936" y="3120"/>
                <a:ext cx="192" cy="192"/>
                <a:chOff x="3552" y="2736"/>
                <a:chExt cx="192" cy="192"/>
              </a:xfrm>
            </p:grpSpPr>
            <p:sp>
              <p:nvSpPr>
                <p:cNvPr id="167006" name="Rectangle 53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7" name="Rectangle 53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3" name="Group 540"/>
              <p:cNvGrpSpPr>
                <a:grpSpLocks/>
              </p:cNvGrpSpPr>
              <p:nvPr/>
            </p:nvGrpSpPr>
            <p:grpSpPr bwMode="auto">
              <a:xfrm>
                <a:off x="3936" y="3312"/>
                <a:ext cx="192" cy="192"/>
                <a:chOff x="3552" y="2736"/>
                <a:chExt cx="192" cy="192"/>
              </a:xfrm>
            </p:grpSpPr>
            <p:sp>
              <p:nvSpPr>
                <p:cNvPr id="167004" name="Rectangle 54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5" name="Rectangle 54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4" name="Group 543"/>
              <p:cNvGrpSpPr>
                <a:grpSpLocks/>
              </p:cNvGrpSpPr>
              <p:nvPr/>
            </p:nvGrpSpPr>
            <p:grpSpPr bwMode="auto">
              <a:xfrm>
                <a:off x="4128" y="2736"/>
                <a:ext cx="192" cy="192"/>
                <a:chOff x="3552" y="2736"/>
                <a:chExt cx="192" cy="192"/>
              </a:xfrm>
            </p:grpSpPr>
            <p:sp>
              <p:nvSpPr>
                <p:cNvPr id="167002" name="Rectangle 54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3" name="Rectangle 54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5" name="Group 546"/>
              <p:cNvGrpSpPr>
                <a:grpSpLocks/>
              </p:cNvGrpSpPr>
              <p:nvPr/>
            </p:nvGrpSpPr>
            <p:grpSpPr bwMode="auto">
              <a:xfrm>
                <a:off x="4128" y="2928"/>
                <a:ext cx="192" cy="192"/>
                <a:chOff x="3552" y="2736"/>
                <a:chExt cx="192" cy="192"/>
              </a:xfrm>
            </p:grpSpPr>
            <p:sp>
              <p:nvSpPr>
                <p:cNvPr id="167000" name="Rectangle 54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1" name="Rectangle 54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6" name="Group 549"/>
              <p:cNvGrpSpPr>
                <a:grpSpLocks/>
              </p:cNvGrpSpPr>
              <p:nvPr/>
            </p:nvGrpSpPr>
            <p:grpSpPr bwMode="auto">
              <a:xfrm>
                <a:off x="4128" y="3120"/>
                <a:ext cx="192" cy="192"/>
                <a:chOff x="3552" y="2736"/>
                <a:chExt cx="192" cy="192"/>
              </a:xfrm>
            </p:grpSpPr>
            <p:sp>
              <p:nvSpPr>
                <p:cNvPr id="166998" name="Rectangle 55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99" name="Rectangle 55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7" name="Group 552"/>
              <p:cNvGrpSpPr>
                <a:grpSpLocks/>
              </p:cNvGrpSpPr>
              <p:nvPr/>
            </p:nvGrpSpPr>
            <p:grpSpPr bwMode="auto">
              <a:xfrm>
                <a:off x="4128" y="3312"/>
                <a:ext cx="192" cy="192"/>
                <a:chOff x="3552" y="2736"/>
                <a:chExt cx="192" cy="192"/>
              </a:xfrm>
            </p:grpSpPr>
            <p:sp>
              <p:nvSpPr>
                <p:cNvPr id="166996" name="Rectangle 55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97" name="Rectangle 55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8" name="Group 555"/>
              <p:cNvGrpSpPr>
                <a:grpSpLocks/>
              </p:cNvGrpSpPr>
              <p:nvPr/>
            </p:nvGrpSpPr>
            <p:grpSpPr bwMode="auto">
              <a:xfrm>
                <a:off x="4320" y="2736"/>
                <a:ext cx="192" cy="192"/>
                <a:chOff x="3552" y="2736"/>
                <a:chExt cx="192" cy="192"/>
              </a:xfrm>
            </p:grpSpPr>
            <p:sp>
              <p:nvSpPr>
                <p:cNvPr id="166994" name="Rectangle 55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95" name="Rectangle 55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49" name="Group 558"/>
              <p:cNvGrpSpPr>
                <a:grpSpLocks/>
              </p:cNvGrpSpPr>
              <p:nvPr/>
            </p:nvGrpSpPr>
            <p:grpSpPr bwMode="auto">
              <a:xfrm>
                <a:off x="4320" y="2928"/>
                <a:ext cx="192" cy="192"/>
                <a:chOff x="3552" y="2736"/>
                <a:chExt cx="192" cy="192"/>
              </a:xfrm>
            </p:grpSpPr>
            <p:sp>
              <p:nvSpPr>
                <p:cNvPr id="166992" name="Rectangle 55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93" name="Rectangle 56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0" name="Group 561"/>
              <p:cNvGrpSpPr>
                <a:grpSpLocks/>
              </p:cNvGrpSpPr>
              <p:nvPr/>
            </p:nvGrpSpPr>
            <p:grpSpPr bwMode="auto">
              <a:xfrm>
                <a:off x="4320" y="3120"/>
                <a:ext cx="192" cy="192"/>
                <a:chOff x="3552" y="2736"/>
                <a:chExt cx="192" cy="192"/>
              </a:xfrm>
            </p:grpSpPr>
            <p:sp>
              <p:nvSpPr>
                <p:cNvPr id="166990" name="Rectangle 56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91" name="Rectangle 56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1" name="Group 564"/>
              <p:cNvGrpSpPr>
                <a:grpSpLocks/>
              </p:cNvGrpSpPr>
              <p:nvPr/>
            </p:nvGrpSpPr>
            <p:grpSpPr bwMode="auto">
              <a:xfrm>
                <a:off x="4320" y="3312"/>
                <a:ext cx="192" cy="192"/>
                <a:chOff x="3552" y="2736"/>
                <a:chExt cx="192" cy="192"/>
              </a:xfrm>
            </p:grpSpPr>
            <p:sp>
              <p:nvSpPr>
                <p:cNvPr id="166988" name="Rectangle 56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9" name="Rectangle 56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2" name="Group 567"/>
              <p:cNvGrpSpPr>
                <a:grpSpLocks/>
              </p:cNvGrpSpPr>
              <p:nvPr/>
            </p:nvGrpSpPr>
            <p:grpSpPr bwMode="auto">
              <a:xfrm>
                <a:off x="4512" y="2736"/>
                <a:ext cx="192" cy="192"/>
                <a:chOff x="3552" y="2736"/>
                <a:chExt cx="192" cy="192"/>
              </a:xfrm>
            </p:grpSpPr>
            <p:sp>
              <p:nvSpPr>
                <p:cNvPr id="166986" name="Rectangle 56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7" name="Rectangle 56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3" name="Group 570"/>
              <p:cNvGrpSpPr>
                <a:grpSpLocks/>
              </p:cNvGrpSpPr>
              <p:nvPr/>
            </p:nvGrpSpPr>
            <p:grpSpPr bwMode="auto">
              <a:xfrm>
                <a:off x="4512" y="2928"/>
                <a:ext cx="192" cy="192"/>
                <a:chOff x="3552" y="2736"/>
                <a:chExt cx="192" cy="192"/>
              </a:xfrm>
            </p:grpSpPr>
            <p:sp>
              <p:nvSpPr>
                <p:cNvPr id="166984" name="Rectangle 57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5" name="Rectangle 57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4" name="Group 573"/>
              <p:cNvGrpSpPr>
                <a:grpSpLocks/>
              </p:cNvGrpSpPr>
              <p:nvPr/>
            </p:nvGrpSpPr>
            <p:grpSpPr bwMode="auto">
              <a:xfrm>
                <a:off x="4512" y="3120"/>
                <a:ext cx="192" cy="192"/>
                <a:chOff x="3552" y="2736"/>
                <a:chExt cx="192" cy="192"/>
              </a:xfrm>
            </p:grpSpPr>
            <p:sp>
              <p:nvSpPr>
                <p:cNvPr id="166982" name="Rectangle 57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3" name="Rectangle 57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5" name="Group 576"/>
              <p:cNvGrpSpPr>
                <a:grpSpLocks/>
              </p:cNvGrpSpPr>
              <p:nvPr/>
            </p:nvGrpSpPr>
            <p:grpSpPr bwMode="auto">
              <a:xfrm>
                <a:off x="4512" y="3312"/>
                <a:ext cx="192" cy="192"/>
                <a:chOff x="3552" y="2736"/>
                <a:chExt cx="192" cy="192"/>
              </a:xfrm>
            </p:grpSpPr>
            <p:sp>
              <p:nvSpPr>
                <p:cNvPr id="166980" name="Rectangle 57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1" name="Rectangle 57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6" name="Group 579"/>
              <p:cNvGrpSpPr>
                <a:grpSpLocks/>
              </p:cNvGrpSpPr>
              <p:nvPr/>
            </p:nvGrpSpPr>
            <p:grpSpPr bwMode="auto">
              <a:xfrm>
                <a:off x="4704" y="2736"/>
                <a:ext cx="192" cy="192"/>
                <a:chOff x="3552" y="2736"/>
                <a:chExt cx="192" cy="192"/>
              </a:xfrm>
            </p:grpSpPr>
            <p:sp>
              <p:nvSpPr>
                <p:cNvPr id="166978" name="Rectangle 58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79" name="Rectangle 58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7" name="Group 582"/>
              <p:cNvGrpSpPr>
                <a:grpSpLocks/>
              </p:cNvGrpSpPr>
              <p:nvPr/>
            </p:nvGrpSpPr>
            <p:grpSpPr bwMode="auto">
              <a:xfrm>
                <a:off x="4704" y="2928"/>
                <a:ext cx="192" cy="192"/>
                <a:chOff x="3552" y="2736"/>
                <a:chExt cx="192" cy="192"/>
              </a:xfrm>
            </p:grpSpPr>
            <p:sp>
              <p:nvSpPr>
                <p:cNvPr id="166976" name="Rectangle 58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77" name="Rectangle 58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8" name="Group 585"/>
              <p:cNvGrpSpPr>
                <a:grpSpLocks/>
              </p:cNvGrpSpPr>
              <p:nvPr/>
            </p:nvGrpSpPr>
            <p:grpSpPr bwMode="auto">
              <a:xfrm>
                <a:off x="4704" y="3120"/>
                <a:ext cx="192" cy="192"/>
                <a:chOff x="3552" y="2736"/>
                <a:chExt cx="192" cy="192"/>
              </a:xfrm>
            </p:grpSpPr>
            <p:sp>
              <p:nvSpPr>
                <p:cNvPr id="166974" name="Rectangle 58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75" name="Rectangle 58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59" name="Group 588"/>
              <p:cNvGrpSpPr>
                <a:grpSpLocks/>
              </p:cNvGrpSpPr>
              <p:nvPr/>
            </p:nvGrpSpPr>
            <p:grpSpPr bwMode="auto">
              <a:xfrm>
                <a:off x="4704" y="3312"/>
                <a:ext cx="192" cy="192"/>
                <a:chOff x="3552" y="2736"/>
                <a:chExt cx="192" cy="192"/>
              </a:xfrm>
            </p:grpSpPr>
            <p:sp>
              <p:nvSpPr>
                <p:cNvPr id="166972" name="Rectangle 58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73" name="Rectangle 59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60" name="Group 591"/>
              <p:cNvGrpSpPr>
                <a:grpSpLocks/>
              </p:cNvGrpSpPr>
              <p:nvPr/>
            </p:nvGrpSpPr>
            <p:grpSpPr bwMode="auto">
              <a:xfrm>
                <a:off x="4896" y="2736"/>
                <a:ext cx="192" cy="192"/>
                <a:chOff x="3552" y="2736"/>
                <a:chExt cx="192" cy="192"/>
              </a:xfrm>
            </p:grpSpPr>
            <p:sp>
              <p:nvSpPr>
                <p:cNvPr id="166970" name="Rectangle 59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71" name="Rectangle 59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61" name="Group 594"/>
              <p:cNvGrpSpPr>
                <a:grpSpLocks/>
              </p:cNvGrpSpPr>
              <p:nvPr/>
            </p:nvGrpSpPr>
            <p:grpSpPr bwMode="auto">
              <a:xfrm>
                <a:off x="4896" y="2928"/>
                <a:ext cx="192" cy="192"/>
                <a:chOff x="3552" y="2736"/>
                <a:chExt cx="192" cy="192"/>
              </a:xfrm>
            </p:grpSpPr>
            <p:sp>
              <p:nvSpPr>
                <p:cNvPr id="166968" name="Rectangle 59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69" name="Rectangle 59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62" name="Group 597"/>
              <p:cNvGrpSpPr>
                <a:grpSpLocks/>
              </p:cNvGrpSpPr>
              <p:nvPr/>
            </p:nvGrpSpPr>
            <p:grpSpPr bwMode="auto">
              <a:xfrm>
                <a:off x="4896" y="3120"/>
                <a:ext cx="192" cy="192"/>
                <a:chOff x="3552" y="2736"/>
                <a:chExt cx="192" cy="192"/>
              </a:xfrm>
            </p:grpSpPr>
            <p:sp>
              <p:nvSpPr>
                <p:cNvPr id="166966" name="Rectangle 59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67" name="Rectangle 59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6963" name="Group 600"/>
              <p:cNvGrpSpPr>
                <a:grpSpLocks/>
              </p:cNvGrpSpPr>
              <p:nvPr/>
            </p:nvGrpSpPr>
            <p:grpSpPr bwMode="auto">
              <a:xfrm>
                <a:off x="4896" y="3312"/>
                <a:ext cx="192" cy="192"/>
                <a:chOff x="3552" y="2736"/>
                <a:chExt cx="192" cy="192"/>
              </a:xfrm>
            </p:grpSpPr>
            <p:sp>
              <p:nvSpPr>
                <p:cNvPr id="166964" name="Rectangle 60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65" name="Rectangle 60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66930" name="AutoShape 603"/>
            <p:cNvSpPr>
              <a:spLocks noChangeArrowheads="1"/>
            </p:cNvSpPr>
            <p:nvPr/>
          </p:nvSpPr>
          <p:spPr bwMode="auto">
            <a:xfrm>
              <a:off x="3552" y="2562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add</a:t>
              </a:r>
            </a:p>
          </p:txBody>
        </p:sp>
      </p:grpSp>
      <p:sp>
        <p:nvSpPr>
          <p:cNvPr id="166922" name="Text Box 604"/>
          <p:cNvSpPr txBox="1">
            <a:spLocks noChangeArrowheads="1"/>
          </p:cNvSpPr>
          <p:nvPr/>
        </p:nvSpPr>
        <p:spPr bwMode="auto">
          <a:xfrm>
            <a:off x="2097088" y="2230438"/>
            <a:ext cx="1274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Load Unit</a:t>
            </a:r>
          </a:p>
        </p:txBody>
      </p:sp>
      <p:sp>
        <p:nvSpPr>
          <p:cNvPr id="166923" name="Text Box 605"/>
          <p:cNvSpPr txBox="1">
            <a:spLocks noChangeArrowheads="1"/>
          </p:cNvSpPr>
          <p:nvPr/>
        </p:nvSpPr>
        <p:spPr bwMode="auto">
          <a:xfrm>
            <a:off x="4384675" y="2230438"/>
            <a:ext cx="162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Multiply Unit</a:t>
            </a:r>
          </a:p>
        </p:txBody>
      </p:sp>
      <p:sp>
        <p:nvSpPr>
          <p:cNvPr id="166924" name="Text Box 606"/>
          <p:cNvSpPr txBox="1">
            <a:spLocks noChangeArrowheads="1"/>
          </p:cNvSpPr>
          <p:nvPr/>
        </p:nvSpPr>
        <p:spPr bwMode="auto">
          <a:xfrm>
            <a:off x="7045325" y="2230438"/>
            <a:ext cx="1169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Add Unit</a:t>
            </a:r>
          </a:p>
        </p:txBody>
      </p:sp>
      <p:sp>
        <p:nvSpPr>
          <p:cNvPr id="166925" name="Line 607"/>
          <p:cNvSpPr>
            <a:spLocks noChangeShapeType="1"/>
          </p:cNvSpPr>
          <p:nvPr/>
        </p:nvSpPr>
        <p:spPr bwMode="auto">
          <a:xfrm>
            <a:off x="228600" y="31305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926" name="Text Box 608"/>
          <p:cNvSpPr txBox="1">
            <a:spLocks noChangeArrowheads="1"/>
          </p:cNvSpPr>
          <p:nvPr/>
        </p:nvSpPr>
        <p:spPr bwMode="auto">
          <a:xfrm>
            <a:off x="231775" y="3373438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time</a:t>
            </a:r>
          </a:p>
        </p:txBody>
      </p:sp>
      <p:sp>
        <p:nvSpPr>
          <p:cNvPr id="166927" name="AutoShape 609"/>
          <p:cNvSpPr>
            <a:spLocks noChangeArrowheads="1"/>
          </p:cNvSpPr>
          <p:nvPr/>
        </p:nvSpPr>
        <p:spPr bwMode="auto">
          <a:xfrm>
            <a:off x="838200" y="5403850"/>
            <a:ext cx="1449388" cy="981075"/>
          </a:xfrm>
          <a:prstGeom prst="rightArrow">
            <a:avLst>
              <a:gd name="adj1" fmla="val 50000"/>
              <a:gd name="adj2" fmla="val 36934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1400" i="1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Instruction issue</a:t>
            </a:r>
          </a:p>
        </p:txBody>
      </p:sp>
      <p:sp>
        <p:nvSpPr>
          <p:cNvPr id="166928" name="TextBox 610"/>
          <p:cNvSpPr txBox="1">
            <a:spLocks noChangeArrowheads="1"/>
          </p:cNvSpPr>
          <p:nvPr/>
        </p:nvSpPr>
        <p:spPr bwMode="auto">
          <a:xfrm>
            <a:off x="1524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Automatic Code Vectorization</a:t>
            </a:r>
          </a:p>
        </p:txBody>
      </p:sp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E11B7A-4A51-9B4F-8C87-89E40E79607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42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67940" name="Text Box 3"/>
          <p:cNvSpPr txBox="1">
            <a:spLocks noChangeArrowheads="1"/>
          </p:cNvSpPr>
          <p:nvPr/>
        </p:nvSpPr>
        <p:spPr bwMode="auto">
          <a:xfrm>
            <a:off x="2819400" y="914400"/>
            <a:ext cx="3016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ko-KR" sz="16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for (i=0; i &lt; N; i++)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16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    C[i] = A[i] + B[i];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61913" y="1462088"/>
            <a:ext cx="3138488" cy="5243512"/>
            <a:chOff x="-39" y="921"/>
            <a:chExt cx="1977" cy="3303"/>
          </a:xfrm>
        </p:grpSpPr>
        <p:grpSp>
          <p:nvGrpSpPr>
            <p:cNvPr id="167973" name="Group 8"/>
            <p:cNvGrpSpPr>
              <a:grpSpLocks/>
            </p:cNvGrpSpPr>
            <p:nvPr/>
          </p:nvGrpSpPr>
          <p:grpSpPr bwMode="auto">
            <a:xfrm>
              <a:off x="673" y="1258"/>
              <a:ext cx="1017" cy="1405"/>
              <a:chOff x="721" y="922"/>
              <a:chExt cx="1017" cy="1405"/>
            </a:xfrm>
          </p:grpSpPr>
          <p:sp>
            <p:nvSpPr>
              <p:cNvPr id="167987" name="AutoShape 6"/>
              <p:cNvSpPr>
                <a:spLocks noChangeArrowheads="1"/>
              </p:cNvSpPr>
              <p:nvPr/>
            </p:nvSpPr>
            <p:spPr bwMode="auto">
              <a:xfrm>
                <a:off x="721" y="922"/>
                <a:ext cx="441" cy="2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load</a:t>
                </a:r>
              </a:p>
            </p:txBody>
          </p:sp>
          <p:sp>
            <p:nvSpPr>
              <p:cNvPr id="167988" name="AutoShape 7"/>
              <p:cNvSpPr>
                <a:spLocks noChangeArrowheads="1"/>
              </p:cNvSpPr>
              <p:nvPr/>
            </p:nvSpPr>
            <p:spPr bwMode="auto">
              <a:xfrm>
                <a:off x="1297" y="1210"/>
                <a:ext cx="441" cy="2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load</a:t>
                </a:r>
              </a:p>
            </p:txBody>
          </p:sp>
          <p:sp>
            <p:nvSpPr>
              <p:cNvPr id="167989" name="AutoShape 8"/>
              <p:cNvSpPr>
                <a:spLocks noChangeArrowheads="1"/>
              </p:cNvSpPr>
              <p:nvPr/>
            </p:nvSpPr>
            <p:spPr bwMode="auto">
              <a:xfrm>
                <a:off x="957" y="1642"/>
                <a:ext cx="402" cy="2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add</a:t>
                </a:r>
              </a:p>
            </p:txBody>
          </p:sp>
          <p:sp>
            <p:nvSpPr>
              <p:cNvPr id="167990" name="AutoShape 9"/>
              <p:cNvSpPr>
                <a:spLocks noChangeArrowheads="1"/>
              </p:cNvSpPr>
              <p:nvPr/>
            </p:nvSpPr>
            <p:spPr bwMode="auto">
              <a:xfrm>
                <a:off x="930" y="2074"/>
                <a:ext cx="504" cy="2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store</a:t>
                </a:r>
              </a:p>
            </p:txBody>
          </p:sp>
          <p:sp>
            <p:nvSpPr>
              <p:cNvPr id="167991" name="Line 10"/>
              <p:cNvSpPr>
                <a:spLocks noChangeShapeType="1"/>
              </p:cNvSpPr>
              <p:nvPr/>
            </p:nvSpPr>
            <p:spPr bwMode="auto">
              <a:xfrm>
                <a:off x="948" y="1200"/>
                <a:ext cx="14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992" name="Line 11"/>
              <p:cNvSpPr>
                <a:spLocks noChangeShapeType="1"/>
              </p:cNvSpPr>
              <p:nvPr/>
            </p:nvSpPr>
            <p:spPr bwMode="auto">
              <a:xfrm flipH="1">
                <a:off x="1236" y="1488"/>
                <a:ext cx="192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993" name="Line 12"/>
              <p:cNvSpPr>
                <a:spLocks noChangeShapeType="1"/>
              </p:cNvSpPr>
              <p:nvPr/>
            </p:nvSpPr>
            <p:spPr bwMode="auto">
              <a:xfrm>
                <a:off x="1188" y="192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7974" name="Group 13"/>
            <p:cNvGrpSpPr>
              <a:grpSpLocks/>
            </p:cNvGrpSpPr>
            <p:nvPr/>
          </p:nvGrpSpPr>
          <p:grpSpPr bwMode="auto">
            <a:xfrm>
              <a:off x="685" y="2746"/>
              <a:ext cx="1017" cy="1405"/>
              <a:chOff x="733" y="2410"/>
              <a:chExt cx="1017" cy="1405"/>
            </a:xfrm>
          </p:grpSpPr>
          <p:sp>
            <p:nvSpPr>
              <p:cNvPr id="167980" name="AutoShape 14"/>
              <p:cNvSpPr>
                <a:spLocks noChangeArrowheads="1"/>
              </p:cNvSpPr>
              <p:nvPr/>
            </p:nvSpPr>
            <p:spPr bwMode="auto">
              <a:xfrm>
                <a:off x="733" y="2410"/>
                <a:ext cx="441" cy="25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load</a:t>
                </a:r>
              </a:p>
            </p:txBody>
          </p:sp>
          <p:sp>
            <p:nvSpPr>
              <p:cNvPr id="167981" name="AutoShape 15"/>
              <p:cNvSpPr>
                <a:spLocks noChangeArrowheads="1"/>
              </p:cNvSpPr>
              <p:nvPr/>
            </p:nvSpPr>
            <p:spPr bwMode="auto">
              <a:xfrm>
                <a:off x="1309" y="2698"/>
                <a:ext cx="441" cy="25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load</a:t>
                </a:r>
              </a:p>
            </p:txBody>
          </p:sp>
          <p:sp>
            <p:nvSpPr>
              <p:cNvPr id="167982" name="AutoShape 16"/>
              <p:cNvSpPr>
                <a:spLocks noChangeArrowheads="1"/>
              </p:cNvSpPr>
              <p:nvPr/>
            </p:nvSpPr>
            <p:spPr bwMode="auto">
              <a:xfrm>
                <a:off x="969" y="3130"/>
                <a:ext cx="402" cy="25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add</a:t>
                </a:r>
              </a:p>
            </p:txBody>
          </p:sp>
          <p:sp>
            <p:nvSpPr>
              <p:cNvPr id="167983" name="AutoShape 17"/>
              <p:cNvSpPr>
                <a:spLocks noChangeArrowheads="1"/>
              </p:cNvSpPr>
              <p:nvPr/>
            </p:nvSpPr>
            <p:spPr bwMode="auto">
              <a:xfrm>
                <a:off x="942" y="3562"/>
                <a:ext cx="504" cy="25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ko-KR">
                    <a:solidFill>
                      <a:srgbClr val="FFFFFF"/>
                    </a:solidFill>
                    <a:latin typeface="Verdana" charset="0"/>
                    <a:ea typeface="굴림" charset="0"/>
                    <a:cs typeface="굴림" charset="0"/>
                  </a:rPr>
                  <a:t>store</a:t>
                </a:r>
              </a:p>
            </p:txBody>
          </p:sp>
          <p:sp>
            <p:nvSpPr>
              <p:cNvPr id="167984" name="Line 18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4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985" name="Line 19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92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986" name="Line 20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7975" name="AutoShape 21"/>
            <p:cNvSpPr>
              <a:spLocks noChangeArrowheads="1"/>
            </p:cNvSpPr>
            <p:nvPr/>
          </p:nvSpPr>
          <p:spPr bwMode="auto">
            <a:xfrm>
              <a:off x="528" y="1200"/>
              <a:ext cx="1248" cy="14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6" name="AutoShape 22"/>
            <p:cNvSpPr>
              <a:spLocks noChangeArrowheads="1"/>
            </p:cNvSpPr>
            <p:nvPr/>
          </p:nvSpPr>
          <p:spPr bwMode="auto">
            <a:xfrm>
              <a:off x="480" y="2736"/>
              <a:ext cx="1296" cy="1488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77" name="Text Box 23"/>
            <p:cNvSpPr txBox="1">
              <a:spLocks noChangeArrowheads="1"/>
            </p:cNvSpPr>
            <p:nvPr/>
          </p:nvSpPr>
          <p:spPr bwMode="auto">
            <a:xfrm>
              <a:off x="-39" y="1593"/>
              <a:ext cx="5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Iter. 1</a:t>
              </a:r>
            </a:p>
          </p:txBody>
        </p:sp>
        <p:sp>
          <p:nvSpPr>
            <p:cNvPr id="167978" name="Text Box 24"/>
            <p:cNvSpPr txBox="1">
              <a:spLocks noChangeArrowheads="1"/>
            </p:cNvSpPr>
            <p:nvPr/>
          </p:nvSpPr>
          <p:spPr bwMode="auto">
            <a:xfrm>
              <a:off x="-39" y="3081"/>
              <a:ext cx="5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Iter. 2</a:t>
              </a:r>
            </a:p>
          </p:txBody>
        </p:sp>
        <p:sp>
          <p:nvSpPr>
            <p:cNvPr id="167979" name="Text Box 25"/>
            <p:cNvSpPr txBox="1">
              <a:spLocks noChangeArrowheads="1"/>
            </p:cNvSpPr>
            <p:nvPr/>
          </p:nvSpPr>
          <p:spPr bwMode="auto">
            <a:xfrm>
              <a:off x="146" y="921"/>
              <a:ext cx="1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Scalar Sequential Code</a:t>
              </a:r>
            </a:p>
          </p:txBody>
        </p:sp>
      </p:grp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895600" y="5378450"/>
            <a:ext cx="655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Vectorization is a compile-time reordering of operation sequencing</a:t>
            </a:r>
          </a:p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  <a:sym typeface="Symbol" charset="0"/>
              </a:rPr>
              <a:t> </a:t>
            </a:r>
            <a:r>
              <a:rPr lang="en-US" altLang="ko-KR" sz="20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rPr>
              <a:t>requires extensive loop dependence analysis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89275" y="1385888"/>
            <a:ext cx="5988050" cy="3781425"/>
            <a:chOff x="1946" y="873"/>
            <a:chExt cx="3772" cy="2382"/>
          </a:xfrm>
        </p:grpSpPr>
        <p:sp>
          <p:nvSpPr>
            <p:cNvPr id="167945" name="AutoShape 28"/>
            <p:cNvSpPr>
              <a:spLocks noChangeArrowheads="1"/>
            </p:cNvSpPr>
            <p:nvPr/>
          </p:nvSpPr>
          <p:spPr bwMode="auto">
            <a:xfrm>
              <a:off x="2352" y="1536"/>
              <a:ext cx="31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46" name="AutoShape 29"/>
            <p:cNvSpPr>
              <a:spLocks noChangeArrowheads="1"/>
            </p:cNvSpPr>
            <p:nvPr/>
          </p:nvSpPr>
          <p:spPr bwMode="auto">
            <a:xfrm>
              <a:off x="2354" y="1158"/>
              <a:ext cx="3164" cy="322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sz="2400">
                <a:solidFill>
                  <a:srgbClr val="000000"/>
                </a:solidFill>
                <a:latin typeface="Verdana" charset="0"/>
                <a:ea typeface="굴림" charset="0"/>
                <a:cs typeface="굴림" charset="0"/>
              </a:endParaRPr>
            </a:p>
          </p:txBody>
        </p:sp>
        <p:sp>
          <p:nvSpPr>
            <p:cNvPr id="167947" name="AutoShape 30"/>
            <p:cNvSpPr>
              <a:spLocks noChangeArrowheads="1"/>
            </p:cNvSpPr>
            <p:nvPr/>
          </p:nvSpPr>
          <p:spPr bwMode="auto">
            <a:xfrm>
              <a:off x="2352" y="1968"/>
              <a:ext cx="3168" cy="336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48" name="AutoShape 31"/>
            <p:cNvSpPr>
              <a:spLocks noChangeArrowheads="1"/>
            </p:cNvSpPr>
            <p:nvPr/>
          </p:nvSpPr>
          <p:spPr bwMode="auto">
            <a:xfrm>
              <a:off x="2352" y="2400"/>
              <a:ext cx="3168" cy="28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49" name="Text Box 32"/>
            <p:cNvSpPr txBox="1">
              <a:spLocks noChangeArrowheads="1"/>
            </p:cNvSpPr>
            <p:nvPr/>
          </p:nvSpPr>
          <p:spPr bwMode="auto">
            <a:xfrm>
              <a:off x="4590" y="3034"/>
              <a:ext cx="11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4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Vector Instruction</a:t>
              </a:r>
            </a:p>
          </p:txBody>
        </p:sp>
        <p:sp>
          <p:nvSpPr>
            <p:cNvPr id="167950" name="AutoShape 33"/>
            <p:cNvSpPr>
              <a:spLocks noChangeArrowheads="1"/>
            </p:cNvSpPr>
            <p:nvPr/>
          </p:nvSpPr>
          <p:spPr bwMode="auto">
            <a:xfrm>
              <a:off x="2653" y="1210"/>
              <a:ext cx="441" cy="2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load</a:t>
              </a:r>
            </a:p>
          </p:txBody>
        </p:sp>
        <p:sp>
          <p:nvSpPr>
            <p:cNvPr id="167951" name="AutoShape 34"/>
            <p:cNvSpPr>
              <a:spLocks noChangeArrowheads="1"/>
            </p:cNvSpPr>
            <p:nvPr/>
          </p:nvSpPr>
          <p:spPr bwMode="auto">
            <a:xfrm>
              <a:off x="3229" y="1594"/>
              <a:ext cx="441" cy="2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load</a:t>
              </a:r>
            </a:p>
          </p:txBody>
        </p:sp>
        <p:sp>
          <p:nvSpPr>
            <p:cNvPr id="167952" name="AutoShape 35"/>
            <p:cNvSpPr>
              <a:spLocks noChangeArrowheads="1"/>
            </p:cNvSpPr>
            <p:nvPr/>
          </p:nvSpPr>
          <p:spPr bwMode="auto">
            <a:xfrm>
              <a:off x="2889" y="2026"/>
              <a:ext cx="402" cy="2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add</a:t>
              </a:r>
            </a:p>
          </p:txBody>
        </p:sp>
        <p:sp>
          <p:nvSpPr>
            <p:cNvPr id="167953" name="AutoShape 36"/>
            <p:cNvSpPr>
              <a:spLocks noChangeArrowheads="1"/>
            </p:cNvSpPr>
            <p:nvPr/>
          </p:nvSpPr>
          <p:spPr bwMode="auto">
            <a:xfrm>
              <a:off x="2862" y="2410"/>
              <a:ext cx="504" cy="2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store</a:t>
              </a:r>
            </a:p>
          </p:txBody>
        </p:sp>
        <p:sp>
          <p:nvSpPr>
            <p:cNvPr id="167954" name="Line 37"/>
            <p:cNvSpPr>
              <a:spLocks noChangeShapeType="1"/>
            </p:cNvSpPr>
            <p:nvPr/>
          </p:nvSpPr>
          <p:spPr bwMode="auto">
            <a:xfrm>
              <a:off x="2880" y="1488"/>
              <a:ext cx="144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55" name="Line 38"/>
            <p:cNvSpPr>
              <a:spLocks noChangeShapeType="1"/>
            </p:cNvSpPr>
            <p:nvPr/>
          </p:nvSpPr>
          <p:spPr bwMode="auto">
            <a:xfrm flipH="1">
              <a:off x="3168" y="1872"/>
              <a:ext cx="144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56" name="Line 39"/>
            <p:cNvSpPr>
              <a:spLocks noChangeShapeType="1"/>
            </p:cNvSpPr>
            <p:nvPr/>
          </p:nvSpPr>
          <p:spPr bwMode="auto">
            <a:xfrm>
              <a:off x="3120" y="2304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57" name="AutoShape 40"/>
            <p:cNvSpPr>
              <a:spLocks noChangeArrowheads="1"/>
            </p:cNvSpPr>
            <p:nvPr/>
          </p:nvSpPr>
          <p:spPr bwMode="auto">
            <a:xfrm>
              <a:off x="3853" y="1210"/>
              <a:ext cx="441" cy="25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load</a:t>
              </a:r>
            </a:p>
          </p:txBody>
        </p:sp>
        <p:sp>
          <p:nvSpPr>
            <p:cNvPr id="167958" name="AutoShape 41"/>
            <p:cNvSpPr>
              <a:spLocks noChangeArrowheads="1"/>
            </p:cNvSpPr>
            <p:nvPr/>
          </p:nvSpPr>
          <p:spPr bwMode="auto">
            <a:xfrm>
              <a:off x="4429" y="1594"/>
              <a:ext cx="441" cy="25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load</a:t>
              </a:r>
            </a:p>
          </p:txBody>
        </p:sp>
        <p:sp>
          <p:nvSpPr>
            <p:cNvPr id="167959" name="AutoShape 42"/>
            <p:cNvSpPr>
              <a:spLocks noChangeArrowheads="1"/>
            </p:cNvSpPr>
            <p:nvPr/>
          </p:nvSpPr>
          <p:spPr bwMode="auto">
            <a:xfrm>
              <a:off x="4089" y="2026"/>
              <a:ext cx="402" cy="25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add</a:t>
              </a:r>
            </a:p>
          </p:txBody>
        </p:sp>
        <p:sp>
          <p:nvSpPr>
            <p:cNvPr id="167960" name="AutoShape 43"/>
            <p:cNvSpPr>
              <a:spLocks noChangeArrowheads="1"/>
            </p:cNvSpPr>
            <p:nvPr/>
          </p:nvSpPr>
          <p:spPr bwMode="auto">
            <a:xfrm>
              <a:off x="4062" y="2410"/>
              <a:ext cx="504" cy="25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rgbClr val="FFFFFF"/>
                  </a:solidFill>
                  <a:latin typeface="Verdana" charset="0"/>
                  <a:ea typeface="굴림" charset="0"/>
                  <a:cs typeface="굴림" charset="0"/>
                </a:rPr>
                <a:t>store</a:t>
              </a:r>
            </a:p>
          </p:txBody>
        </p:sp>
        <p:sp>
          <p:nvSpPr>
            <p:cNvPr id="167961" name="Line 44"/>
            <p:cNvSpPr>
              <a:spLocks noChangeShapeType="1"/>
            </p:cNvSpPr>
            <p:nvPr/>
          </p:nvSpPr>
          <p:spPr bwMode="auto">
            <a:xfrm>
              <a:off x="4032" y="1488"/>
              <a:ext cx="192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62" name="Line 45"/>
            <p:cNvSpPr>
              <a:spLocks noChangeShapeType="1"/>
            </p:cNvSpPr>
            <p:nvPr/>
          </p:nvSpPr>
          <p:spPr bwMode="auto">
            <a:xfrm flipH="1">
              <a:off x="4368" y="1872"/>
              <a:ext cx="144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63" name="Line 46"/>
            <p:cNvSpPr>
              <a:spLocks noChangeShapeType="1"/>
            </p:cNvSpPr>
            <p:nvPr/>
          </p:nvSpPr>
          <p:spPr bwMode="auto">
            <a:xfrm>
              <a:off x="4320" y="2304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64" name="AutoShape 47"/>
            <p:cNvSpPr>
              <a:spLocks noChangeArrowheads="1"/>
            </p:cNvSpPr>
            <p:nvPr/>
          </p:nvSpPr>
          <p:spPr bwMode="auto">
            <a:xfrm>
              <a:off x="2496" y="1152"/>
              <a:ext cx="1248" cy="1632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5" name="AutoShape 48"/>
            <p:cNvSpPr>
              <a:spLocks noChangeArrowheads="1"/>
            </p:cNvSpPr>
            <p:nvPr/>
          </p:nvSpPr>
          <p:spPr bwMode="auto">
            <a:xfrm>
              <a:off x="3744" y="1152"/>
              <a:ext cx="1248" cy="1632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966" name="Text Box 49"/>
            <p:cNvSpPr txBox="1">
              <a:spLocks noChangeArrowheads="1"/>
            </p:cNvSpPr>
            <p:nvPr/>
          </p:nvSpPr>
          <p:spPr bwMode="auto">
            <a:xfrm>
              <a:off x="2496" y="2851"/>
              <a:ext cx="4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Iter. 1</a:t>
              </a:r>
            </a:p>
          </p:txBody>
        </p:sp>
        <p:sp>
          <p:nvSpPr>
            <p:cNvPr id="167967" name="Text Box 50"/>
            <p:cNvSpPr txBox="1">
              <a:spLocks noChangeArrowheads="1"/>
            </p:cNvSpPr>
            <p:nvPr/>
          </p:nvSpPr>
          <p:spPr bwMode="auto">
            <a:xfrm>
              <a:off x="3744" y="2851"/>
              <a:ext cx="4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Iter. 2</a:t>
              </a:r>
            </a:p>
          </p:txBody>
        </p:sp>
        <p:sp>
          <p:nvSpPr>
            <p:cNvPr id="167968" name="Text Box 51"/>
            <p:cNvSpPr txBox="1">
              <a:spLocks noChangeArrowheads="1"/>
            </p:cNvSpPr>
            <p:nvPr/>
          </p:nvSpPr>
          <p:spPr bwMode="auto">
            <a:xfrm>
              <a:off x="4122" y="873"/>
              <a:ext cx="1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Vectorized Code</a:t>
              </a:r>
            </a:p>
          </p:txBody>
        </p:sp>
        <p:sp>
          <p:nvSpPr>
            <p:cNvPr id="167969" name="Line 52"/>
            <p:cNvSpPr>
              <a:spLocks noChangeShapeType="1"/>
            </p:cNvSpPr>
            <p:nvPr/>
          </p:nvSpPr>
          <p:spPr bwMode="auto">
            <a:xfrm>
              <a:off x="5088" y="2688"/>
              <a:ext cx="96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7970" name="Line 53"/>
            <p:cNvSpPr>
              <a:spLocks noChangeShapeType="1"/>
            </p:cNvSpPr>
            <p:nvPr/>
          </p:nvSpPr>
          <p:spPr bwMode="auto">
            <a:xfrm>
              <a:off x="2160" y="153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7971" name="Text Box 54"/>
            <p:cNvSpPr txBox="1">
              <a:spLocks noChangeArrowheads="1"/>
            </p:cNvSpPr>
            <p:nvPr/>
          </p:nvSpPr>
          <p:spPr bwMode="auto">
            <a:xfrm rot="-5400000">
              <a:off x="1816" y="1835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2000" i="1">
                  <a:solidFill>
                    <a:srgbClr val="000000"/>
                  </a:solidFill>
                  <a:latin typeface="Verdana" charset="0"/>
                  <a:ea typeface="굴림" charset="0"/>
                  <a:cs typeface="굴림" charset="0"/>
                </a:rPr>
                <a:t>Time</a:t>
              </a:r>
            </a:p>
          </p:txBody>
        </p:sp>
        <p:sp>
          <p:nvSpPr>
            <p:cNvPr id="167972" name="Line 55"/>
            <p:cNvSpPr>
              <a:spLocks noChangeShapeType="1"/>
            </p:cNvSpPr>
            <p:nvPr/>
          </p:nvSpPr>
          <p:spPr bwMode="auto">
            <a:xfrm>
              <a:off x="5088" y="177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7944" name="TextBox 59"/>
          <p:cNvSpPr txBox="1">
            <a:spLocks noChangeArrowheads="1"/>
          </p:cNvSpPr>
          <p:nvPr/>
        </p:nvSpPr>
        <p:spPr bwMode="auto">
          <a:xfrm>
            <a:off x="6172200" y="6535738"/>
            <a:ext cx="173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Slide credit: Krste Asanovic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Vector/SIMD Processing Summary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Vector/SIMD machines </a:t>
            </a:r>
            <a:r>
              <a:rPr lang="en-US" dirty="0" smtClean="0">
                <a:latin typeface="Tahoma" charset="0"/>
              </a:rPr>
              <a:t>are good </a:t>
            </a:r>
            <a:r>
              <a:rPr lang="en-US" dirty="0">
                <a:latin typeface="Tahoma" charset="0"/>
              </a:rPr>
              <a:t>at exploiting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regular data-level parallelism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Same operation performed on many data elements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Improve performance, simplify design (no intra-vector dependencies)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Performance improvement limited by </a:t>
            </a:r>
            <a:r>
              <a:rPr lang="en-US" dirty="0" err="1">
                <a:solidFill>
                  <a:srgbClr val="0000FF"/>
                </a:solidFill>
                <a:latin typeface="Tahoma" charset="0"/>
              </a:rPr>
              <a:t>vectorizability</a:t>
            </a:r>
            <a:r>
              <a:rPr lang="en-US" dirty="0">
                <a:latin typeface="Tahoma" charset="0"/>
              </a:rPr>
              <a:t> of code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Scalar operations limit vector machine performance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Amdahl’</a:t>
            </a:r>
            <a:r>
              <a:rPr lang="en-US" altLang="ja-JP" dirty="0">
                <a:latin typeface="Tahoma" charset="0"/>
                <a:ea typeface="ＭＳ Ｐゴシック" charset="0"/>
              </a:rPr>
              <a:t>s Law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CRAY-1 was the fastest SCALAR machine at its time!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Many existing ISAs include (vector-like) SIMD operations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Intel MMX/</a:t>
            </a:r>
            <a:r>
              <a:rPr lang="en-US" dirty="0" err="1">
                <a:latin typeface="Tahoma" charset="0"/>
                <a:ea typeface="ＭＳ Ｐゴシック" charset="0"/>
              </a:rPr>
              <a:t>SSEn</a:t>
            </a:r>
            <a:r>
              <a:rPr lang="en-US" dirty="0">
                <a:latin typeface="Tahoma" charset="0"/>
                <a:ea typeface="ＭＳ Ｐゴシック" charset="0"/>
              </a:rPr>
              <a:t>/AVX, PowerPC </a:t>
            </a:r>
            <a:r>
              <a:rPr lang="en-US" dirty="0" err="1">
                <a:latin typeface="Tahoma" charset="0"/>
                <a:ea typeface="ＭＳ Ｐゴシック" charset="0"/>
              </a:rPr>
              <a:t>AltiVec</a:t>
            </a:r>
            <a:r>
              <a:rPr lang="en-US" dirty="0">
                <a:latin typeface="Tahoma" charset="0"/>
                <a:ea typeface="ＭＳ Ｐゴシック" charset="0"/>
              </a:rPr>
              <a:t>, ARM Advanced SIMD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CBC9CE-791F-0F40-9EE3-9C617D66D351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43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747838"/>
            <a:ext cx="8428037" cy="995362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SIMD Operations in Modern ISAs</a:t>
            </a:r>
          </a:p>
        </p:txBody>
      </p:sp>
      <p:sp>
        <p:nvSpPr>
          <p:cNvPr id="16998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Intel Pentium MMX Operations</a:t>
            </a: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One instruction operates on multiple data elements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simultaneously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Ala array processing (yet much more limited)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Designed with multimedia (graphics) operations in mind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4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F32554-6FF5-E74A-A499-F863E4DB3DBA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45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172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754313"/>
            <a:ext cx="367506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7" name="TextBox 6"/>
          <p:cNvSpPr txBox="1">
            <a:spLocks noChangeArrowheads="1"/>
          </p:cNvSpPr>
          <p:nvPr/>
        </p:nvSpPr>
        <p:spPr bwMode="auto">
          <a:xfrm>
            <a:off x="4799013" y="5394325"/>
            <a:ext cx="4040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Peleg and Weiser, </a:t>
            </a:r>
            <a:r>
              <a:rPr lang="ja-JP" altLang="en-US" sz="1800">
                <a:solidFill>
                  <a:srgbClr val="000000"/>
                </a:solidFill>
              </a:rPr>
              <a:t>“</a:t>
            </a:r>
            <a:r>
              <a:rPr lang="en-US" altLang="ja-JP" sz="1800">
                <a:solidFill>
                  <a:srgbClr val="FF0000"/>
                </a:solidFill>
              </a:rPr>
              <a:t>MMX Technology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Extension to the Intel Architecture</a:t>
            </a:r>
            <a:r>
              <a:rPr lang="en-US" sz="1800">
                <a:solidFill>
                  <a:srgbClr val="000000"/>
                </a:solidFill>
              </a:rPr>
              <a:t>,</a:t>
            </a:r>
            <a:r>
              <a:rPr lang="ja-JP" altLang="en-US" sz="1800">
                <a:solidFill>
                  <a:srgbClr val="000000"/>
                </a:solidFill>
              </a:rPr>
              <a:t>”</a:t>
            </a:r>
            <a:endParaRPr lang="en-US" altLang="ja-JP" sz="1800">
              <a:solidFill>
                <a:srgbClr val="000000"/>
              </a:solidFill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IEEE Micro, 1996.</a:t>
            </a:r>
          </a:p>
        </p:txBody>
      </p:sp>
      <p:sp>
        <p:nvSpPr>
          <p:cNvPr id="172038" name="TextBox 7"/>
          <p:cNvSpPr txBox="1">
            <a:spLocks noChangeArrowheads="1"/>
          </p:cNvSpPr>
          <p:nvPr/>
        </p:nvSpPr>
        <p:spPr bwMode="auto">
          <a:xfrm>
            <a:off x="4870450" y="2809875"/>
            <a:ext cx="32750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No VLEN register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Opcode determines data type: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8 8-bit bytes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4 16-bit words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2 32-bit doublewords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1 64-bit quadword</a:t>
            </a:r>
          </a:p>
          <a:p>
            <a:pPr eaLnBrk="1" hangingPunct="1"/>
            <a:endParaRPr lang="en-US" sz="1800">
              <a:solidFill>
                <a:srgbClr val="000000"/>
              </a:solidFill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Stride always equal to 1.</a:t>
            </a:r>
          </a:p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MMX Example: Image Overlaying (I)</a:t>
            </a:r>
          </a:p>
        </p:txBody>
      </p:sp>
      <p:sp>
        <p:nvSpPr>
          <p:cNvPr id="17305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6D1ABB-7504-2F4E-8F36-58C42ADB00E3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46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173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96950"/>
            <a:ext cx="782955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MMX Example: Image Overlaying (II)</a:t>
            </a:r>
          </a:p>
        </p:txBody>
      </p:sp>
      <p:sp>
        <p:nvSpPr>
          <p:cNvPr id="1740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74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63F1B1-6041-494B-AE2E-98689F936FE7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47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174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996950"/>
            <a:ext cx="7947025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151313"/>
            <a:ext cx="402907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400">
                <a:latin typeface="Garamond" charset="0"/>
              </a:rPr>
              <a:t>Flynn’</a:t>
            </a:r>
            <a:r>
              <a:rPr lang="en-US" altLang="ja-JP" sz="3400">
                <a:latin typeface="Garamond" charset="0"/>
              </a:rPr>
              <a:t>s Taxonomy of Computers</a:t>
            </a:r>
            <a:endParaRPr lang="en-US" sz="3400">
              <a:latin typeface="Garamond" charset="0"/>
            </a:endParaRP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Mike Flynn,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solidFill>
                  <a:srgbClr val="0000FF"/>
                </a:solidFill>
                <a:latin typeface="Tahoma" charset="0"/>
              </a:rPr>
              <a:t>Very High-Speed Computing Systems</a:t>
            </a:r>
            <a:r>
              <a:rPr lang="en-US" altLang="ja-JP">
                <a:latin typeface="Tahoma" charset="0"/>
              </a:rPr>
              <a:t>,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Proc. of IEEE, 1966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SISD</a:t>
            </a:r>
            <a:r>
              <a:rPr lang="en-US">
                <a:latin typeface="Tahoma" charset="0"/>
              </a:rPr>
              <a:t>: Single instruction operates on single data element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SIMD</a:t>
            </a:r>
            <a:r>
              <a:rPr lang="en-US">
                <a:latin typeface="Tahoma" charset="0"/>
              </a:rPr>
              <a:t>: Single instruction operates on multiple data elements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Array processor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Vector processor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MISD</a:t>
            </a:r>
            <a:r>
              <a:rPr lang="en-US">
                <a:latin typeface="Tahoma" charset="0"/>
              </a:rPr>
              <a:t>: Multiple instructions operate on single data element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Closest form: systolic array processor, streaming processor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MIMD</a:t>
            </a:r>
            <a:r>
              <a:rPr lang="en-US">
                <a:latin typeface="Tahoma" charset="0"/>
              </a:rPr>
              <a:t>: Multiple instructions operate on multiple data elements (multiple instruction streams)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Multiprocessor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Multithreaded processor</a:t>
            </a: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B5706B-C48E-4D47-94DA-533F27FCFC9C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</a:rPr>
              <a:t>Concurrency arises from performing the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same operations on different pieces of data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Single instruction multiple data (SIMD)</a:t>
            </a:r>
          </a:p>
          <a:p>
            <a:pPr lvl="1"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E.g., dot product of two vectors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000" dirty="0">
              <a:latin typeface="Tahom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Tahoma" charset="0"/>
              </a:rPr>
              <a:t>Contrast with data flow</a:t>
            </a:r>
          </a:p>
          <a:p>
            <a:pPr lvl="1"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Concurrency arises from executing different operations in parallel (in a data driven manner)</a:t>
            </a:r>
          </a:p>
          <a:p>
            <a:pPr>
              <a:defRPr/>
            </a:pPr>
            <a:endParaRPr lang="en-US" sz="1000" dirty="0" smtClean="0"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latin typeface="Tahoma" charset="0"/>
              </a:rPr>
              <a:t>Contrast with thread (</a:t>
            </a:r>
            <a:r>
              <a:rPr lang="ja-JP" altLang="en-US" dirty="0" smtClean="0">
                <a:latin typeface="Tahoma" charset="0"/>
              </a:rPr>
              <a:t>“</a:t>
            </a:r>
            <a:r>
              <a:rPr lang="en-US" altLang="ja-JP" dirty="0" smtClean="0">
                <a:latin typeface="Tahoma" charset="0"/>
              </a:rPr>
              <a:t>control</a:t>
            </a:r>
            <a:r>
              <a:rPr lang="ja-JP" altLang="en-US" dirty="0" smtClean="0">
                <a:latin typeface="Tahoma" charset="0"/>
              </a:rPr>
              <a:t>”</a:t>
            </a:r>
            <a:r>
              <a:rPr lang="en-US" altLang="ja-JP" dirty="0" smtClean="0">
                <a:latin typeface="Tahoma" charset="0"/>
              </a:rPr>
              <a:t>) parallelism</a:t>
            </a:r>
          </a:p>
          <a:p>
            <a:pPr lvl="1">
              <a:defRPr/>
            </a:pPr>
            <a:r>
              <a:rPr lang="en-US" sz="2000" dirty="0" smtClean="0">
                <a:latin typeface="Tahoma" charset="0"/>
                <a:ea typeface="ＭＳ Ｐゴシック" charset="0"/>
              </a:rPr>
              <a:t>Concurrency arises from executing different threads of control in parallel</a:t>
            </a:r>
          </a:p>
          <a:p>
            <a:pPr>
              <a:defRPr/>
            </a:pPr>
            <a:endParaRPr lang="en-US" sz="1000" dirty="0">
              <a:latin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</a:rPr>
              <a:t>SIMD exploits instruction-level parallelism</a:t>
            </a:r>
          </a:p>
          <a:p>
            <a:pPr lvl="1"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Multiple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“instructions” (more appropriately, operations) are concurrent</a:t>
            </a:r>
            <a:r>
              <a:rPr lang="en-US" sz="2000" dirty="0">
                <a:latin typeface="Tahoma" charset="0"/>
                <a:ea typeface="ＭＳ Ｐゴシック" charset="0"/>
              </a:rPr>
              <a:t>: instructions happen to be the same </a:t>
            </a: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FC6267-9730-F041-83D3-C98DE35EA55D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SIMD Processing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Single instruction operates on multiple data elements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 time or in space</a:t>
            </a:r>
          </a:p>
          <a:p>
            <a:r>
              <a:rPr lang="en-US">
                <a:latin typeface="Tahoma" charset="0"/>
              </a:rPr>
              <a:t>Multiple processing elements 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Time-space duality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Array processor</a:t>
            </a:r>
            <a:r>
              <a:rPr lang="en-US">
                <a:latin typeface="Tahoma" charset="0"/>
                <a:ea typeface="ＭＳ Ｐゴシック" charset="0"/>
              </a:rPr>
              <a:t>: Instruction operates on multiple data elements at the same time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Vector processor</a:t>
            </a:r>
            <a:r>
              <a:rPr lang="en-US">
                <a:latin typeface="Tahoma" charset="0"/>
                <a:ea typeface="ＭＳ Ｐゴシック" charset="0"/>
              </a:rPr>
              <a:t>: Instruction operates on multiple data elements in consecutive time steps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BA889-B1CA-E940-82EA-20740178E8A9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 vs. Vector Processors</a:t>
            </a:r>
          </a:p>
        </p:txBody>
      </p:sp>
      <p:sp>
        <p:nvSpPr>
          <p:cNvPr id="134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3BF6A1-71D2-0845-9C0D-31A7BA2A68CB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8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34147" name="TextBox 81"/>
          <p:cNvSpPr txBox="1">
            <a:spLocks noChangeArrowheads="1"/>
          </p:cNvSpPr>
          <p:nvPr/>
        </p:nvSpPr>
        <p:spPr bwMode="auto">
          <a:xfrm>
            <a:off x="3360738" y="1219200"/>
            <a:ext cx="2497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ARRAY PROCESSOR</a:t>
            </a:r>
          </a:p>
        </p:txBody>
      </p:sp>
      <p:sp>
        <p:nvSpPr>
          <p:cNvPr id="134148" name="TextBox 82"/>
          <p:cNvSpPr txBox="1">
            <a:spLocks noChangeArrowheads="1"/>
          </p:cNvSpPr>
          <p:nvPr/>
        </p:nvSpPr>
        <p:spPr bwMode="auto">
          <a:xfrm>
            <a:off x="6376988" y="1219200"/>
            <a:ext cx="2681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VECTOR PROCESSOR</a:t>
            </a:r>
          </a:p>
        </p:txBody>
      </p:sp>
      <p:sp>
        <p:nvSpPr>
          <p:cNvPr id="134149" name="TextBox 83"/>
          <p:cNvSpPr txBox="1">
            <a:spLocks noChangeArrowheads="1"/>
          </p:cNvSpPr>
          <p:nvPr/>
        </p:nvSpPr>
        <p:spPr bwMode="auto">
          <a:xfrm>
            <a:off x="173038" y="2903538"/>
            <a:ext cx="2116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     VR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</a:t>
            </a:r>
            <a:r>
              <a:rPr lang="en-US" sz="1800">
                <a:solidFill>
                  <a:srgbClr val="000000"/>
                </a:solidFill>
              </a:rPr>
              <a:t> A[3:0]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ADD  VR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</a:t>
            </a:r>
            <a:r>
              <a:rPr lang="en-US" sz="1800">
                <a:solidFill>
                  <a:srgbClr val="000000"/>
                </a:solidFill>
              </a:rPr>
              <a:t> VR, 1 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MUL  VR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 VR</a:t>
            </a:r>
            <a:r>
              <a:rPr lang="en-US" sz="1800">
                <a:solidFill>
                  <a:srgbClr val="000000"/>
                </a:solidFill>
              </a:rPr>
              <a:t>, 2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     A[3:0] </a:t>
            </a:r>
            <a:r>
              <a:rPr lang="en-US" sz="1800">
                <a:solidFill>
                  <a:srgbClr val="000000"/>
                </a:solidFill>
                <a:sym typeface="Wingdings" charset="0"/>
              </a:rPr>
              <a:t> VR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4150" name="TextBox 84"/>
          <p:cNvSpPr txBox="1">
            <a:spLocks noChangeArrowheads="1"/>
          </p:cNvSpPr>
          <p:nvPr/>
        </p:nvSpPr>
        <p:spPr bwMode="auto">
          <a:xfrm>
            <a:off x="173038" y="2436813"/>
            <a:ext cx="205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Instruction Stream</a:t>
            </a:r>
          </a:p>
        </p:txBody>
      </p:sp>
      <p:cxnSp>
        <p:nvCxnSpPr>
          <p:cNvPr id="134151" name="Straight Arrow Connector 86"/>
          <p:cNvCxnSpPr>
            <a:cxnSpLocks noChangeShapeType="1"/>
          </p:cNvCxnSpPr>
          <p:nvPr/>
        </p:nvCxnSpPr>
        <p:spPr bwMode="auto">
          <a:xfrm rot="5400000">
            <a:off x="1815306" y="3990182"/>
            <a:ext cx="2174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2" name="TextBox 87"/>
          <p:cNvSpPr txBox="1">
            <a:spLocks noChangeArrowheads="1"/>
          </p:cNvSpPr>
          <p:nvPr/>
        </p:nvSpPr>
        <p:spPr bwMode="auto">
          <a:xfrm>
            <a:off x="2557463" y="50784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267075" y="2922588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LD0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906838" y="2922588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541838" y="292100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LD2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233988" y="292417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LD3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263900" y="32861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AD0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903663" y="328612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538663" y="3284538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230813" y="32877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AD3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3263900" y="365442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MU0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03663" y="365442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MU1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38663" y="36512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230813" y="3656013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MU3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259138" y="40259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ST0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3898900" y="40259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532313" y="4024313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226050" y="4027488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ST3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376988" y="292417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LD0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78575" y="33020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7018338" y="33020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AD0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69050" y="3671888"/>
            <a:ext cx="60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LD2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7007225" y="3671888"/>
            <a:ext cx="63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AD1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642225" y="3670300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MU0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367463" y="4030663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LD3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007225" y="4030663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AD2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7642225" y="4029075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MU1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8302625" y="4024313"/>
            <a:ext cx="60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ST0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989763" y="44053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AD3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23175" y="4403725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MU2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8285163" y="4398963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ST1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7615238" y="476885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MU3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8275638" y="4765675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8269288" y="5105400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ST3</a:t>
            </a:r>
          </a:p>
        </p:txBody>
      </p:sp>
      <p:cxnSp>
        <p:nvCxnSpPr>
          <p:cNvPr id="122" name="Straight Arrow Connector 121"/>
          <p:cNvCxnSpPr>
            <a:cxnSpLocks noChangeShapeType="1"/>
          </p:cNvCxnSpPr>
          <p:nvPr/>
        </p:nvCxnSpPr>
        <p:spPr bwMode="auto">
          <a:xfrm>
            <a:off x="4857750" y="5903913"/>
            <a:ext cx="89058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119563" y="571976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Space</a:t>
            </a:r>
          </a:p>
        </p:txBody>
      </p:sp>
      <p:cxnSp>
        <p:nvCxnSpPr>
          <p:cNvPr id="125" name="Straight Arrow Connector 124"/>
          <p:cNvCxnSpPr>
            <a:cxnSpLocks noChangeShapeType="1"/>
          </p:cNvCxnSpPr>
          <p:nvPr/>
        </p:nvCxnSpPr>
        <p:spPr bwMode="auto">
          <a:xfrm rot="10800000">
            <a:off x="3267075" y="5902325"/>
            <a:ext cx="947738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27"/>
          <p:cNvCxnSpPr>
            <a:cxnSpLocks noChangeShapeType="1"/>
          </p:cNvCxnSpPr>
          <p:nvPr/>
        </p:nvCxnSpPr>
        <p:spPr bwMode="auto">
          <a:xfrm>
            <a:off x="8001000" y="5900738"/>
            <a:ext cx="89217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7262813" y="5716588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Space</a:t>
            </a:r>
          </a:p>
        </p:txBody>
      </p:sp>
      <p:cxnSp>
        <p:nvCxnSpPr>
          <p:cNvPr id="130" name="Straight Arrow Connector 129"/>
          <p:cNvCxnSpPr>
            <a:cxnSpLocks noChangeShapeType="1"/>
          </p:cNvCxnSpPr>
          <p:nvPr/>
        </p:nvCxnSpPr>
        <p:spPr bwMode="auto">
          <a:xfrm rot="10800000">
            <a:off x="6411913" y="5899150"/>
            <a:ext cx="9461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Rounded Rectangle 130"/>
          <p:cNvSpPr>
            <a:spLocks noChangeArrowheads="1"/>
          </p:cNvSpPr>
          <p:nvPr/>
        </p:nvSpPr>
        <p:spPr bwMode="auto">
          <a:xfrm>
            <a:off x="3330575" y="2903538"/>
            <a:ext cx="2435225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Rounded Rectangle 131"/>
          <p:cNvSpPr>
            <a:spLocks noChangeArrowheads="1"/>
          </p:cNvSpPr>
          <p:nvPr/>
        </p:nvSpPr>
        <p:spPr bwMode="auto">
          <a:xfrm>
            <a:off x="6426200" y="4030663"/>
            <a:ext cx="2436813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" name="Rounded Rectangle 132"/>
          <p:cNvSpPr>
            <a:spLocks noChangeArrowheads="1"/>
          </p:cNvSpPr>
          <p:nvPr/>
        </p:nvSpPr>
        <p:spPr bwMode="auto">
          <a:xfrm>
            <a:off x="3863975" y="2805113"/>
            <a:ext cx="712788" cy="16065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Rounded Rectangle 133"/>
          <p:cNvSpPr>
            <a:spLocks noChangeArrowheads="1"/>
          </p:cNvSpPr>
          <p:nvPr/>
        </p:nvSpPr>
        <p:spPr bwMode="auto">
          <a:xfrm>
            <a:off x="6972300" y="3235325"/>
            <a:ext cx="712788" cy="16065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3609975" y="2451100"/>
            <a:ext cx="227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Same op @ same time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3575050" y="4503738"/>
            <a:ext cx="2774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Different ops @ same space</a:t>
            </a: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7018338" y="2773363"/>
            <a:ext cx="2055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Different ops @ time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6129338" y="5110163"/>
            <a:ext cx="1876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Same op @ space</a:t>
            </a:r>
          </a:p>
        </p:txBody>
      </p:sp>
      <p:pic>
        <p:nvPicPr>
          <p:cNvPr id="134199" name="Picture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590675"/>
            <a:ext cx="58070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4" grpId="0"/>
      <p:bldP spid="129" grpId="0"/>
      <p:bldP spid="131" grpId="0" animBg="1"/>
      <p:bldP spid="132" grpId="0" animBg="1"/>
      <p:bldP spid="133" grpId="0" animBg="1"/>
      <p:bldP spid="134" grpId="0" animBg="1"/>
      <p:bldP spid="135" grpId="0"/>
      <p:bldP spid="136" grpId="0"/>
      <p:bldP spid="137" grpId="0"/>
      <p:bldP spid="1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SIMD Array Processing vs. VLIW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VLIW</a:t>
            </a: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62A960-4D16-B14B-ABEA-6D8243CB5695}" type="slidenum">
              <a:rPr lang="en-US" sz="1600">
                <a:solidFill>
                  <a:srgbClr val="000000"/>
                </a:solidFill>
                <a:latin typeface="Garamond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</a:endParaRPr>
          </a:p>
        </p:txBody>
      </p:sp>
      <p:pic>
        <p:nvPicPr>
          <p:cNvPr id="135172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689100"/>
            <a:ext cx="81915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33250</TotalTime>
  <Words>2706</Words>
  <Application>Microsoft Macintosh PowerPoint</Application>
  <PresentationFormat>On-screen Show (4:3)</PresentationFormat>
  <Paragraphs>731</Paragraphs>
  <Slides>47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Arial</vt:lpstr>
      <vt:lpstr>ＭＳ Ｐゴシック</vt:lpstr>
      <vt:lpstr>Garamond</vt:lpstr>
      <vt:lpstr>Tahoma</vt:lpstr>
      <vt:lpstr>Wingdings</vt:lpstr>
      <vt:lpstr>Calibri</vt:lpstr>
      <vt:lpstr>Verdana</vt:lpstr>
      <vt:lpstr>Symbol</vt:lpstr>
      <vt:lpstr>ZapfDingbats</vt:lpstr>
      <vt:lpstr>굴림</vt:lpstr>
      <vt:lpstr>Times New Roman</vt:lpstr>
      <vt:lpstr>Courier New</vt:lpstr>
      <vt:lpstr>Arial  </vt:lpstr>
      <vt:lpstr>Trebuchet MS</vt:lpstr>
      <vt:lpstr>Myriad Pro Semibold</vt:lpstr>
      <vt:lpstr>Myriad Pro Black</vt:lpstr>
      <vt:lpstr>Edge</vt:lpstr>
      <vt:lpstr>Visio</vt:lpstr>
      <vt:lpstr>18-447  Computer Architecture Lecture 16: SIMD Processing  (Vector and Array Processors)</vt:lpstr>
      <vt:lpstr>Lab 4 Reminder</vt:lpstr>
      <vt:lpstr>Readings for Today</vt:lpstr>
      <vt:lpstr>SIMD Processing: Exploiting Regular (Data) Parallelism </vt:lpstr>
      <vt:lpstr>Flynn’s Taxonomy of Computers</vt:lpstr>
      <vt:lpstr>Data Parallelism</vt:lpstr>
      <vt:lpstr>SIMD Processing</vt:lpstr>
      <vt:lpstr>Array vs. Vector Processors</vt:lpstr>
      <vt:lpstr>SIMD Array Processing vs. VLIW</vt:lpstr>
      <vt:lpstr>SIMD Array Processing vs. VLIW</vt:lpstr>
      <vt:lpstr>Vector Processors</vt:lpstr>
      <vt:lpstr>Vector Processors (II)</vt:lpstr>
      <vt:lpstr>Vector Processor Advantages</vt:lpstr>
      <vt:lpstr>Vector Processor Disadvantages</vt:lpstr>
      <vt:lpstr>Vector Processor Limitations</vt:lpstr>
      <vt:lpstr>Vector Processing in More Depth </vt:lpstr>
      <vt:lpstr>Vector Registers</vt:lpstr>
      <vt:lpstr>Vector Functional Units</vt:lpstr>
      <vt:lpstr>Vector Machine Organization (CRAY-1)</vt:lpstr>
      <vt:lpstr>Memory Banking</vt:lpstr>
      <vt:lpstr>Vector Memory System</vt:lpstr>
      <vt:lpstr>Scalar Code Example</vt:lpstr>
      <vt:lpstr>Scalar Code Execution Time</vt:lpstr>
      <vt:lpstr>Vectorizable Loops</vt:lpstr>
      <vt:lpstr>Basic Vector Code Performance</vt:lpstr>
      <vt:lpstr>Vector Chaining</vt:lpstr>
      <vt:lpstr>Vector Code Performance - Chaining</vt:lpstr>
      <vt:lpstr>Vector Code Performance – Multiple Memory Ports</vt:lpstr>
      <vt:lpstr>Questions (I)</vt:lpstr>
      <vt:lpstr>Gather/Scatter Operations</vt:lpstr>
      <vt:lpstr>Gather/Scatter Operations</vt:lpstr>
      <vt:lpstr>Conditional Operations in a Loop</vt:lpstr>
      <vt:lpstr>Another Example with Masking</vt:lpstr>
      <vt:lpstr>Masked Vector Instructions</vt:lpstr>
      <vt:lpstr>Some Issues</vt:lpstr>
      <vt:lpstr>PowerPoint Presentation</vt:lpstr>
      <vt:lpstr>Array vs. Vector Processors, Revisited</vt:lpstr>
      <vt:lpstr>Remember: Array vs. Vector Processors</vt:lpstr>
      <vt:lpstr>Vector Instruction Execution</vt:lpstr>
      <vt:lpstr>Vector Unit Structure</vt:lpstr>
      <vt:lpstr>Vector Instruction Level Parallelism</vt:lpstr>
      <vt:lpstr>Automatic Code Vectorization</vt:lpstr>
      <vt:lpstr>Vector/SIMD Processing Summary</vt:lpstr>
      <vt:lpstr>SIMD Operations in Modern ISAs</vt:lpstr>
      <vt:lpstr>Intel Pentium MMX Operations</vt:lpstr>
      <vt:lpstr>MMX Example: Image Overlaying (I)</vt:lpstr>
      <vt:lpstr>MMX Example: Image Overlaying (II)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Onur Mutlu</cp:lastModifiedBy>
  <cp:revision>424</cp:revision>
  <dcterms:created xsi:type="dcterms:W3CDTF">2010-09-08T00:51:32Z</dcterms:created>
  <dcterms:modified xsi:type="dcterms:W3CDTF">2014-02-24T20:13:05Z</dcterms:modified>
</cp:coreProperties>
</file>