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8" r:id="rId4"/>
    <p:sldId id="258" r:id="rId5"/>
    <p:sldId id="259" r:id="rId6"/>
    <p:sldId id="260" r:id="rId7"/>
    <p:sldId id="261" r:id="rId8"/>
    <p:sldId id="281" r:id="rId9"/>
    <p:sldId id="282" r:id="rId10"/>
    <p:sldId id="262" r:id="rId11"/>
    <p:sldId id="267" r:id="rId12"/>
    <p:sldId id="268" r:id="rId13"/>
    <p:sldId id="269" r:id="rId14"/>
    <p:sldId id="274" r:id="rId15"/>
    <p:sldId id="270" r:id="rId16"/>
    <p:sldId id="275" r:id="rId17"/>
    <p:sldId id="271" r:id="rId18"/>
    <p:sldId id="272" r:id="rId19"/>
    <p:sldId id="273" r:id="rId20"/>
    <p:sldId id="266"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F9FCB7-D610-E048-94B2-F615F66988F0}">
          <p14:sldIdLst>
            <p14:sldId id="256"/>
            <p14:sldId id="257"/>
            <p14:sldId id="278"/>
            <p14:sldId id="258"/>
            <p14:sldId id="259"/>
            <p14:sldId id="260"/>
            <p14:sldId id="261"/>
            <p14:sldId id="281"/>
            <p14:sldId id="282"/>
            <p14:sldId id="262"/>
            <p14:sldId id="267"/>
            <p14:sldId id="268"/>
            <p14:sldId id="269"/>
            <p14:sldId id="274"/>
            <p14:sldId id="270"/>
            <p14:sldId id="275"/>
            <p14:sldId id="271"/>
            <p14:sldId id="272"/>
            <p14:sldId id="273"/>
            <p14:sldId id="266"/>
            <p14:sldId id="279"/>
            <p14:sldId id="280"/>
          </p14:sldIdLst>
        </p14:section>
        <p14:section name="Backup slides" id="{FD70BFCE-6AB3-654E-8DBD-8A33FC5E2F2C}">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92" d="100"/>
          <a:sy n="92" d="100"/>
        </p:scale>
        <p:origin x="-112" y="-7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stoica:slides:2013:xdata-jan29-31:error-moore-la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Sheet1!$H$1</c:f>
              <c:strCache>
                <c:ptCount val="1"/>
                <c:pt idx="0">
                  <c:v>Moore's Law</c:v>
                </c:pt>
              </c:strCache>
            </c:strRef>
          </c:tx>
          <c:spPr>
            <a:ln>
              <a:solidFill>
                <a:schemeClr val="tx1"/>
              </a:solidFill>
            </a:ln>
          </c:spPr>
          <c:marker>
            <c:symbol val="circle"/>
            <c:size val="8"/>
            <c:spPr>
              <a:solidFill>
                <a:schemeClr val="tx1">
                  <a:lumMod val="85000"/>
                  <a:lumOff val="15000"/>
                </a:schemeClr>
              </a:solidFill>
              <a:ln w="12700">
                <a:solidFill>
                  <a:schemeClr val="tx1">
                    <a:lumMod val="85000"/>
                    <a:lumOff val="15000"/>
                  </a:schemeClr>
                </a:solidFill>
              </a:ln>
            </c:spPr>
          </c:marker>
          <c:cat>
            <c:numRef>
              <c:f>Sheet1!$G$2:$G$7</c:f>
              <c:numCache>
                <c:formatCode>General</c:formatCode>
                <c:ptCount val="6"/>
                <c:pt idx="0">
                  <c:v>2010.0</c:v>
                </c:pt>
                <c:pt idx="1">
                  <c:v>2011.0</c:v>
                </c:pt>
                <c:pt idx="2">
                  <c:v>2012.0</c:v>
                </c:pt>
                <c:pt idx="3">
                  <c:v>2013.0</c:v>
                </c:pt>
                <c:pt idx="4">
                  <c:v>2014.0</c:v>
                </c:pt>
                <c:pt idx="5">
                  <c:v>2015.0</c:v>
                </c:pt>
              </c:numCache>
            </c:numRef>
          </c:cat>
          <c:val>
            <c:numRef>
              <c:f>Sheet1!$H$2:$H$7</c:f>
              <c:numCache>
                <c:formatCode>General</c:formatCode>
                <c:ptCount val="6"/>
                <c:pt idx="0">
                  <c:v>1.0</c:v>
                </c:pt>
                <c:pt idx="1">
                  <c:v>1.58</c:v>
                </c:pt>
                <c:pt idx="2">
                  <c:v>2.5</c:v>
                </c:pt>
                <c:pt idx="3">
                  <c:v>4.0</c:v>
                </c:pt>
                <c:pt idx="4">
                  <c:v>6.34</c:v>
                </c:pt>
                <c:pt idx="5">
                  <c:v>10.0</c:v>
                </c:pt>
              </c:numCache>
            </c:numRef>
          </c:val>
          <c:smooth val="0"/>
        </c:ser>
        <c:ser>
          <c:idx val="2"/>
          <c:order val="1"/>
          <c:tx>
            <c:strRef>
              <c:f>Sheet1!$I$1</c:f>
              <c:strCache>
                <c:ptCount val="1"/>
                <c:pt idx="0">
                  <c:v>Overall Data</c:v>
                </c:pt>
              </c:strCache>
            </c:strRef>
          </c:tx>
          <c:spPr>
            <a:ln>
              <a:solidFill>
                <a:srgbClr val="FF0000"/>
              </a:solidFill>
            </a:ln>
          </c:spPr>
          <c:marker>
            <c:symbol val="circle"/>
            <c:size val="8"/>
            <c:spPr>
              <a:solidFill>
                <a:srgbClr val="FF0000"/>
              </a:solidFill>
              <a:ln w="12700">
                <a:solidFill>
                  <a:srgbClr val="FF0000"/>
                </a:solidFill>
              </a:ln>
            </c:spPr>
          </c:marker>
          <c:cat>
            <c:numRef>
              <c:f>Sheet1!$G$2:$G$7</c:f>
              <c:numCache>
                <c:formatCode>General</c:formatCode>
                <c:ptCount val="6"/>
                <c:pt idx="0">
                  <c:v>2010.0</c:v>
                </c:pt>
                <c:pt idx="1">
                  <c:v>2011.0</c:v>
                </c:pt>
                <c:pt idx="2">
                  <c:v>2012.0</c:v>
                </c:pt>
                <c:pt idx="3">
                  <c:v>2013.0</c:v>
                </c:pt>
                <c:pt idx="4">
                  <c:v>2014.0</c:v>
                </c:pt>
                <c:pt idx="5">
                  <c:v>2015.0</c:v>
                </c:pt>
              </c:numCache>
            </c:numRef>
          </c:cat>
          <c:val>
            <c:numRef>
              <c:f>Sheet1!$I$2:$I$7</c:f>
              <c:numCache>
                <c:formatCode>General</c:formatCode>
                <c:ptCount val="6"/>
                <c:pt idx="0">
                  <c:v>1.0</c:v>
                </c:pt>
                <c:pt idx="1">
                  <c:v>1.64</c:v>
                </c:pt>
                <c:pt idx="2">
                  <c:v>2.69</c:v>
                </c:pt>
                <c:pt idx="3">
                  <c:v>4.41</c:v>
                </c:pt>
                <c:pt idx="4">
                  <c:v>7.23</c:v>
                </c:pt>
                <c:pt idx="5">
                  <c:v>11.87</c:v>
                </c:pt>
              </c:numCache>
            </c:numRef>
          </c:val>
          <c:smooth val="0"/>
        </c:ser>
        <c:dLbls>
          <c:showLegendKey val="0"/>
          <c:showVal val="0"/>
          <c:showCatName val="0"/>
          <c:showSerName val="0"/>
          <c:showPercent val="0"/>
          <c:showBubbleSize val="0"/>
        </c:dLbls>
        <c:marker val="1"/>
        <c:smooth val="0"/>
        <c:axId val="-2111049400"/>
        <c:axId val="-2111150776"/>
      </c:lineChart>
      <c:catAx>
        <c:axId val="-2111049400"/>
        <c:scaling>
          <c:orientation val="minMax"/>
        </c:scaling>
        <c:delete val="0"/>
        <c:axPos val="b"/>
        <c:numFmt formatCode="General" sourceLinked="1"/>
        <c:majorTickMark val="out"/>
        <c:minorTickMark val="none"/>
        <c:tickLblPos val="nextTo"/>
        <c:txPr>
          <a:bodyPr/>
          <a:lstStyle/>
          <a:p>
            <a:pPr>
              <a:defRPr sz="2000">
                <a:latin typeface="Avenir Medium"/>
              </a:defRPr>
            </a:pPr>
            <a:endParaRPr lang="en-US"/>
          </a:p>
        </c:txPr>
        <c:crossAx val="-2111150776"/>
        <c:crosses val="autoZero"/>
        <c:auto val="1"/>
        <c:lblAlgn val="ctr"/>
        <c:lblOffset val="100"/>
        <c:noMultiLvlLbl val="0"/>
      </c:catAx>
      <c:valAx>
        <c:axId val="-2111150776"/>
        <c:scaling>
          <c:orientation val="minMax"/>
          <c:min val="0.0"/>
        </c:scaling>
        <c:delete val="0"/>
        <c:axPos val="l"/>
        <c:majorGridlines/>
        <c:numFmt formatCode="General" sourceLinked="1"/>
        <c:majorTickMark val="out"/>
        <c:minorTickMark val="none"/>
        <c:tickLblPos val="nextTo"/>
        <c:txPr>
          <a:bodyPr/>
          <a:lstStyle/>
          <a:p>
            <a:pPr>
              <a:defRPr sz="2000">
                <a:latin typeface="Avenir Medium"/>
              </a:defRPr>
            </a:pPr>
            <a:endParaRPr lang="en-US"/>
          </a:p>
        </c:txPr>
        <c:crossAx val="-2111049400"/>
        <c:crosses val="autoZero"/>
        <c:crossBetween val="between"/>
      </c:valAx>
    </c:plotArea>
    <c:legend>
      <c:legendPos val="r"/>
      <c:layout>
        <c:manualLayout>
          <c:xMode val="edge"/>
          <c:yMode val="edge"/>
          <c:x val="0.145270093856069"/>
          <c:y val="0.125366114949917"/>
          <c:w val="0.265270506108202"/>
          <c:h val="0.302657882050458"/>
        </c:manualLayout>
      </c:layout>
      <c:overlay val="0"/>
      <c:txPr>
        <a:bodyPr/>
        <a:lstStyle/>
        <a:p>
          <a:pPr>
            <a:defRPr sz="2000">
              <a:latin typeface="Avenir Medium"/>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34C47-0AD1-4500-9463-BA30BB48B6E3}" type="datetimeFigureOut">
              <a:rPr lang="en-US" smtClean="0"/>
              <a:t>5/21/14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BB94B-ACE4-4F6C-A397-9D450F30EAA6}" type="slidenum">
              <a:rPr lang="en-US" smtClean="0"/>
              <a:t>‹#›</a:t>
            </a:fld>
            <a:endParaRPr lang="en-US"/>
          </a:p>
        </p:txBody>
      </p:sp>
    </p:spTree>
    <p:extLst>
      <p:ext uri="{BB962C8B-B14F-4D97-AF65-F5344CB8AC3E}">
        <p14:creationId xmlns:p14="http://schemas.microsoft.com/office/powerpoint/2010/main" val="895611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a:t>
            </a:r>
            <a:r>
              <a:rPr lang="en-US" dirty="0" err="1" smtClean="0"/>
              <a:t>Hadoop</a:t>
            </a:r>
            <a:r>
              <a:rPr lang="en-US" baseline="0" dirty="0" smtClean="0"/>
              <a:t>, today it is easier and cheaper than ever to collect data. </a:t>
            </a:r>
          </a:p>
          <a:p>
            <a:r>
              <a:rPr lang="en-US" baseline="0" dirty="0" smtClean="0"/>
              <a:t>The data we collect is not only massive but it is projected to grow exponentially. According to an IDC report that data we produce is expected to grow faster than the Moore’s law.</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a:t>
            </a:fld>
            <a:endParaRPr lang="en-US"/>
          </a:p>
        </p:txBody>
      </p:sp>
    </p:spTree>
    <p:extLst>
      <p:ext uri="{BB962C8B-B14F-4D97-AF65-F5344CB8AC3E}">
        <p14:creationId xmlns:p14="http://schemas.microsoft.com/office/powerpoint/2010/main" val="373849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collects data with one goal in mind: extract value from it.</a:t>
            </a:r>
          </a:p>
          <a:p>
            <a:r>
              <a:rPr lang="en-US" dirty="0" smtClean="0"/>
              <a:t>However, there is a big gap between this aspirational</a:t>
            </a:r>
            <a:r>
              <a:rPr lang="en-US" baseline="0" dirty="0" smtClean="0"/>
              <a:t> goal and reality.</a:t>
            </a:r>
            <a:endParaRPr lang="en-US" dirty="0" smtClean="0"/>
          </a:p>
          <a:p>
            <a:r>
              <a:rPr lang="en-US" dirty="0" smtClean="0"/>
              <a:t>On</a:t>
            </a:r>
            <a:r>
              <a:rPr lang="en-US" baseline="0" dirty="0" smtClean="0"/>
              <a:t> one hand, c</a:t>
            </a:r>
            <a:r>
              <a:rPr lang="en-US" dirty="0" smtClean="0"/>
              <a:t>ompanies</a:t>
            </a:r>
            <a:r>
              <a:rPr lang="en-US" baseline="0" dirty="0" smtClean="0"/>
              <a:t> like Google, Facebook, and others have demonstrated that there can be huge value in the data.</a:t>
            </a:r>
          </a:p>
          <a:p>
            <a:r>
              <a:rPr lang="en-US" baseline="0" dirty="0" smtClean="0"/>
              <a:t>On the other hand, most companies do little with their data, if anything, or at least not as much as they would like.</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220733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because it is fundamentally hard to extract value from data.</a:t>
            </a:r>
          </a:p>
          <a:p>
            <a:r>
              <a:rPr lang="en-US" baseline="0" dirty="0" smtClean="0"/>
              <a:t>Data is </a:t>
            </a:r>
            <a:r>
              <a:rPr lang="en-US" baseline="0" dirty="0" err="1" smtClean="0"/>
              <a:t>masive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57747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84" charset="-128"/>
                <a:cs typeface="ＭＳ Ｐゴシック" pitchFamily="-84" charset="-128"/>
              </a:rPr>
              <a:t>Let be more concrete about what people mean by</a:t>
            </a:r>
            <a:r>
              <a:rPr lang="en-US" baseline="0" dirty="0" smtClean="0">
                <a:ea typeface="ＭＳ Ｐゴシック" pitchFamily="-84" charset="-128"/>
                <a:cs typeface="ＭＳ Ｐゴシック" pitchFamily="-84" charset="-128"/>
              </a:rPr>
              <a:t> turning data into value</a:t>
            </a:r>
            <a:r>
              <a:rPr lang="en-US" dirty="0" smtClean="0">
                <a:ea typeface="ＭＳ Ｐゴシック" pitchFamily="-84" charset="-128"/>
                <a:cs typeface="ＭＳ Ｐゴシック" pitchFamily="-84" charset="-128"/>
              </a:rPr>
              <a:t>.</a:t>
            </a:r>
            <a:endParaRPr lang="en-US" dirty="0">
              <a:ea typeface="ＭＳ Ｐゴシック" pitchFamily="-84" charset="-128"/>
              <a:cs typeface="ＭＳ Ｐゴシック" pitchFamily="-84" charset="-128"/>
            </a:endParaRPr>
          </a:p>
          <a:p>
            <a:pPr eaLnBrk="1" hangingPunct="1">
              <a:spcBef>
                <a:spcPct val="0"/>
              </a:spcBef>
            </a:pPr>
            <a:r>
              <a:rPr lang="en-US" dirty="0">
                <a:ea typeface="ＭＳ Ｐゴシック" pitchFamily="-84" charset="-128"/>
                <a:cs typeface="ＭＳ Ｐゴシック" pitchFamily="-84" charset="-128"/>
              </a:rPr>
              <a:t>First, they use it to generate reports to track and better understand business processes, </a:t>
            </a:r>
            <a:r>
              <a:rPr lang="en-US" dirty="0" err="1">
                <a:ea typeface="ＭＳ Ｐゴシック" pitchFamily="-84" charset="-128"/>
                <a:cs typeface="ＭＳ Ｐゴシック" pitchFamily="-84" charset="-128"/>
              </a:rPr>
              <a:t>ransactions</a:t>
            </a:r>
            <a:endParaRPr lang="en-US" dirty="0">
              <a:ea typeface="ＭＳ Ｐゴシック" pitchFamily="-84" charset="-128"/>
              <a:cs typeface="ＭＳ Ｐゴシック" pitchFamily="-84" charset="-128"/>
            </a:endParaRPr>
          </a:p>
          <a:p>
            <a:pPr eaLnBrk="1" hangingPunct="1">
              <a:spcBef>
                <a:spcPct val="0"/>
              </a:spcBef>
            </a:pPr>
            <a:r>
              <a:rPr lang="en-US" dirty="0">
                <a:ea typeface="ＭＳ Ｐゴシック" pitchFamily="-84" charset="-128"/>
                <a:cs typeface="ＭＳ Ｐゴシック" pitchFamily="-84" charset="-128"/>
              </a:rPr>
              <a:t>Second, they use it to diagnose and answer questions such as Why the user engagement dropping?, why is the system slow? Or to detect spam, worms, or </a:t>
            </a:r>
            <a:r>
              <a:rPr lang="en-US" dirty="0" err="1">
                <a:ea typeface="ＭＳ Ｐゴシック" pitchFamily="-84" charset="-128"/>
                <a:cs typeface="ＭＳ Ｐゴシック" pitchFamily="-84" charset="-128"/>
              </a:rPr>
              <a:t>DDoS</a:t>
            </a:r>
            <a:r>
              <a:rPr lang="en-US" dirty="0">
                <a:ea typeface="ＭＳ Ｐゴシック" pitchFamily="-84" charset="-128"/>
                <a:cs typeface="ＭＳ Ｐゴシック" pitchFamily="-84" charset="-128"/>
              </a:rPr>
              <a:t> attacks</a:t>
            </a:r>
          </a:p>
          <a:p>
            <a:pPr eaLnBrk="1" hangingPunct="1">
              <a:spcBef>
                <a:spcPct val="0"/>
              </a:spcBef>
            </a:pPr>
            <a:r>
              <a:rPr lang="en-US" dirty="0">
                <a:ea typeface="ＭＳ Ｐゴシック" pitchFamily="-84" charset="-128"/>
                <a:cs typeface="ＭＳ Ｐゴシック" pitchFamily="-84" charset="-128"/>
              </a:rPr>
              <a:t>But most importantly they use it to make decisions, such us improving the business process, deciding what features to add to the product, deciding what ad to show, or, once it identifies a spam, to block it. </a:t>
            </a:r>
          </a:p>
          <a:p>
            <a:pPr eaLnBrk="1" hangingPunct="1">
              <a:spcBef>
                <a:spcPct val="0"/>
              </a:spcBef>
            </a:pPr>
            <a:r>
              <a:rPr lang="en-US" dirty="0">
                <a:ea typeface="ＭＳ Ｐゴシック" pitchFamily="-84" charset="-128"/>
                <a:cs typeface="ＭＳ Ｐゴシック" pitchFamily="-84" charset="-128"/>
              </a:rPr>
              <a:t>Thus, the development of the BDAS stack is driven by the believe that </a:t>
            </a:r>
            <a:r>
              <a:rPr lang="ja-JP" altLang="en-US" dirty="0">
                <a:ea typeface="ＭＳ Ｐゴシック" pitchFamily="-84" charset="-128"/>
                <a:cs typeface="ＭＳ Ｐゴシック" pitchFamily="-84" charset="-128"/>
              </a:rPr>
              <a:t>“</a:t>
            </a:r>
            <a:r>
              <a:rPr lang="en-US" altLang="ja-JP" dirty="0">
                <a:ea typeface="ＭＳ Ｐゴシック" pitchFamily="-84" charset="-128"/>
                <a:cs typeface="ＭＳ Ｐゴシック" pitchFamily="-84" charset="-128"/>
              </a:rPr>
              <a:t>data is as useful as the decisions you can take based on that data</a:t>
            </a:r>
            <a:r>
              <a:rPr lang="ja-JP" altLang="en-US" dirty="0">
                <a:ea typeface="ＭＳ Ｐゴシック" pitchFamily="-84" charset="-128"/>
                <a:cs typeface="ＭＳ Ｐゴシック" pitchFamily="-84" charset="-128"/>
              </a:rPr>
              <a:t>”</a:t>
            </a:r>
            <a:endParaRPr lang="en-US" altLang="ja-JP" dirty="0">
              <a:ea typeface="ＭＳ Ｐゴシック" pitchFamily="-84" charset="-128"/>
              <a:cs typeface="ＭＳ Ｐゴシック" pitchFamily="-84" charset="-128"/>
            </a:endParaRPr>
          </a:p>
          <a:p>
            <a:pPr eaLnBrk="1" hangingPunct="1">
              <a:spcBef>
                <a:spcPct val="0"/>
              </a:spcBef>
            </a:pPr>
            <a:endParaRPr lang="en-US" dirty="0">
              <a:ea typeface="ＭＳ Ｐゴシック" pitchFamily="-84" charset="-128"/>
              <a:cs typeface="ＭＳ Ｐゴシック" pitchFamily="-84" charset="-128"/>
            </a:endParaRPr>
          </a:p>
          <a:p>
            <a:pPr eaLnBrk="1" hangingPunct="1">
              <a:spcBef>
                <a:spcPct val="0"/>
              </a:spcBef>
            </a:pPr>
            <a:endParaRPr lang="en-US" dirty="0">
              <a:ea typeface="ＭＳ Ｐゴシック" pitchFamily="-84" charset="-128"/>
              <a:cs typeface="ＭＳ Ｐゴシック" pitchFamily="-84" charset="-128"/>
            </a:endParaRPr>
          </a:p>
          <a:p>
            <a:pPr eaLnBrk="1" hangingPunct="1">
              <a:spcBef>
                <a:spcPct val="0"/>
              </a:spcBef>
            </a:pPr>
            <a:endParaRPr lang="en-US" dirty="0">
              <a:ea typeface="ＭＳ Ｐゴシック" pitchFamily="-84" charset="-128"/>
              <a:cs typeface="ＭＳ Ｐゴシック" pitchFamily="-84"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C36132B8-5669-E443-B9B2-38438C3602C5}" type="slidenum">
              <a:rPr lang="en-US"/>
              <a:pPr/>
              <a:t>6</a:t>
            </a:fld>
            <a:endParaRPr lang="en-US"/>
          </a:p>
        </p:txBody>
      </p:sp>
    </p:spTree>
    <p:extLst>
      <p:ext uri="{BB962C8B-B14F-4D97-AF65-F5344CB8AC3E}">
        <p14:creationId xmlns:p14="http://schemas.microsoft.com/office/powerpoint/2010/main" val="30070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84" charset="-128"/>
              <a:cs typeface="ＭＳ Ｐゴシック" pitchFamily="-84" charset="-128"/>
            </a:endParaRPr>
          </a:p>
          <a:p>
            <a:pPr eaLnBrk="1" hangingPunct="1">
              <a:spcBef>
                <a:spcPct val="0"/>
              </a:spcBef>
            </a:pPr>
            <a:r>
              <a:rPr lang="en-US">
                <a:ea typeface="ＭＳ Ｐゴシック" pitchFamily="-84" charset="-128"/>
                <a:cs typeface="ＭＳ Ｐゴシック" pitchFamily="-84" charset="-128"/>
              </a:rPr>
              <a:t>So what does this mean?</a:t>
            </a:r>
          </a:p>
          <a:p>
            <a:pPr eaLnBrk="1" hangingPunct="1">
              <a:spcBef>
                <a:spcPct val="0"/>
              </a:spcBef>
            </a:pPr>
            <a:r>
              <a:rPr lang="en-US">
                <a:ea typeface="ＭＳ Ｐゴシック" pitchFamily="-84" charset="-128"/>
                <a:cs typeface="ＭＳ Ｐゴシック" pitchFamily="-84" charset="-128"/>
              </a:rPr>
              <a:t>Well, this means that we want low response-time on historical data since the faster we can make a decision the better.</a:t>
            </a:r>
          </a:p>
          <a:p>
            <a:pPr eaLnBrk="1" hangingPunct="1">
              <a:spcBef>
                <a:spcPct val="0"/>
              </a:spcBef>
            </a:pPr>
            <a:r>
              <a:rPr lang="en-US">
                <a:ea typeface="ＭＳ Ｐゴシック" pitchFamily="-84" charset="-128"/>
                <a:cs typeface="ＭＳ Ｐゴシック" pitchFamily="-84" charset="-128"/>
              </a:rPr>
              <a:t>We want the ability to perform queries on live data since decisions on real-time data are better than on stale data.</a:t>
            </a:r>
          </a:p>
          <a:p>
            <a:pPr eaLnBrk="1" hangingPunct="1">
              <a:spcBef>
                <a:spcPct val="0"/>
              </a:spcBef>
            </a:pPr>
            <a:r>
              <a:rPr lang="en-US">
                <a:ea typeface="ＭＳ Ｐゴシック" pitchFamily="-84" charset="-128"/>
                <a:cs typeface="ＭＳ Ｐゴシック" pitchFamily="-84" charset="-128"/>
              </a:rPr>
              <a:t>Finally, we want to perform sophisticated processing on massive data as, in principle, processing more data will lead to better decisions.</a:t>
            </a:r>
          </a:p>
        </p:txBody>
      </p:sp>
      <p:sp>
        <p:nvSpPr>
          <p:cNvPr id="20483" name="Date Placeholder 3"/>
          <p:cNvSpPr>
            <a:spLocks noGrp="1"/>
          </p:cNvSpPr>
          <p:nvPr>
            <p:ph type="dt" sz="quarter" idx="1"/>
          </p:nvPr>
        </p:nvSpPr>
        <p:spPr bwMode="auto">
          <a:noFill/>
          <a:ln>
            <a:miter lim="800000"/>
            <a:headEnd/>
            <a:tailEnd/>
          </a:ln>
        </p:spPr>
        <p:txBody>
          <a:bodyPr/>
          <a:lstStyle/>
          <a:p>
            <a:fld id="{0B7EAE6E-5D53-734A-B589-8827C5169857}" type="datetime1">
              <a:rPr lang="en-US"/>
              <a:pPr/>
              <a:t>5/21/14</a:t>
            </a:fld>
            <a:endParaRPr lang="en-US"/>
          </a:p>
        </p:txBody>
      </p:sp>
      <p:sp>
        <p:nvSpPr>
          <p:cNvPr id="20484" name="Slide Number Placeholder 4"/>
          <p:cNvSpPr>
            <a:spLocks noGrp="1"/>
          </p:cNvSpPr>
          <p:nvPr>
            <p:ph type="sldNum" sz="quarter" idx="5"/>
          </p:nvPr>
        </p:nvSpPr>
        <p:spPr bwMode="auto">
          <a:noFill/>
          <a:ln>
            <a:miter lim="800000"/>
            <a:headEnd/>
            <a:tailEnd/>
          </a:ln>
        </p:spPr>
        <p:txBody>
          <a:bodyPr/>
          <a:lstStyle/>
          <a:p>
            <a:fld id="{36C9A9D1-BA86-B34F-AC2B-E41189DA6C5B}" type="slidenum">
              <a:rPr lang="en-US"/>
              <a:pPr/>
              <a:t>7</a:t>
            </a:fld>
            <a:endParaRPr lang="en-US"/>
          </a:p>
        </p:txBody>
      </p:sp>
    </p:spTree>
    <p:extLst>
      <p:ext uri="{BB962C8B-B14F-4D97-AF65-F5344CB8AC3E}">
        <p14:creationId xmlns:p14="http://schemas.microsoft.com/office/powerpoint/2010/main" val="385838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F18803-15A2-4519-AE01-8A0AC506F263}" type="datetimeFigureOut">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1352515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18803-15A2-4519-AE01-8A0AC506F263}" type="datetimeFigureOut">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249475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18803-15A2-4519-AE01-8A0AC506F263}" type="datetimeFigureOut">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1185586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10"/>
            <a:ext cx="5396365"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4" y="1447810"/>
            <a:ext cx="5396365"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40978188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18803-15A2-4519-AE01-8A0AC506F263}" type="datetimeFigureOut">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105533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18803-15A2-4519-AE01-8A0AC506F263}" type="datetimeFigureOut">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237617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F18803-15A2-4519-AE01-8A0AC506F263}" type="datetimeFigureOut">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251193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F18803-15A2-4519-AE01-8A0AC506F263}" type="datetimeFigureOut">
              <a:rPr lang="en-US" smtClean="0"/>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250021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F18803-15A2-4519-AE01-8A0AC506F263}" type="datetimeFigureOut">
              <a:rPr lang="en-US" smtClean="0"/>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246984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18803-15A2-4519-AE01-8A0AC506F263}" type="datetimeFigureOut">
              <a:rPr lang="en-US" smtClean="0"/>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331013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18803-15A2-4519-AE01-8A0AC506F263}" type="datetimeFigureOut">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362931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18803-15A2-4519-AE01-8A0AC506F263}" type="datetimeFigureOut">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2C73-D28E-484E-ABF1-C223F980131B}" type="slidenum">
              <a:rPr lang="en-US" smtClean="0"/>
              <a:t>‹#›</a:t>
            </a:fld>
            <a:endParaRPr lang="en-US"/>
          </a:p>
        </p:txBody>
      </p:sp>
    </p:spTree>
    <p:extLst>
      <p:ext uri="{BB962C8B-B14F-4D97-AF65-F5344CB8AC3E}">
        <p14:creationId xmlns:p14="http://schemas.microsoft.com/office/powerpoint/2010/main" val="1065387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18803-15A2-4519-AE01-8A0AC506F263}" type="datetimeFigureOut">
              <a:rPr lang="en-US" smtClean="0"/>
              <a:t>5/21/14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72C73-D28E-484E-ABF1-C223F980131B}" type="slidenum">
              <a:rPr lang="en-US" smtClean="0"/>
              <a:t>‹#›</a:t>
            </a:fld>
            <a:endParaRPr lang="en-US"/>
          </a:p>
        </p:txBody>
      </p:sp>
    </p:spTree>
    <p:extLst>
      <p:ext uri="{BB962C8B-B14F-4D97-AF65-F5344CB8AC3E}">
        <p14:creationId xmlns:p14="http://schemas.microsoft.com/office/powerpoint/2010/main" val="1172176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4" Type="http://schemas.openxmlformats.org/officeDocument/2006/relationships/image" Target="../media/image13.jpeg"/><Relationship Id="rId5" Type="http://schemas.microsoft.com/office/2007/relationships/hdphoto" Target="../media/hdphoto8.wdp"/><Relationship Id="rId6" Type="http://schemas.openxmlformats.org/officeDocument/2006/relationships/image" Target="../media/image7.jpeg"/><Relationship Id="rId7"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reef-project.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3.jpeg"/><Relationship Id="rId5" Type="http://schemas.microsoft.com/office/2007/relationships/hdphoto" Target="../media/hdphoto6.wdp"/><Relationship Id="rId6" Type="http://schemas.openxmlformats.org/officeDocument/2006/relationships/image" Target="../media/image7.jpeg"/><Relationship Id="rId7"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hyperlink" Target="http://scai.cs.ucla.edu/" TargetMode="External"/><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1.wdp"/><Relationship Id="rId5" Type="http://schemas.openxmlformats.org/officeDocument/2006/relationships/image" Target="../media/image6.jpeg"/><Relationship Id="rId6" Type="http://schemas.microsoft.com/office/2007/relationships/hdphoto" Target="../media/hdphoto2.wdp"/><Relationship Id="rId7" Type="http://schemas.openxmlformats.org/officeDocument/2006/relationships/image" Target="../media/image7.jpeg"/><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microsoft.com/office/2007/relationships/hdphoto" Target="../media/hdphoto6.wdp"/><Relationship Id="rId12" Type="http://schemas.openxmlformats.org/officeDocument/2006/relationships/image" Target="../media/image14.png"/><Relationship Id="rId13"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microsoft.com/office/2007/relationships/hdphoto" Target="../media/hdphoto4.wdp"/><Relationship Id="rId7" Type="http://schemas.openxmlformats.org/officeDocument/2006/relationships/image" Target="../media/image7.jpeg"/><Relationship Id="rId8" Type="http://schemas.microsoft.com/office/2007/relationships/hdphoto" Target="../media/hdphoto5.wdp"/><Relationship Id="rId9" Type="http://schemas.openxmlformats.org/officeDocument/2006/relationships/image" Target="../media/image12.png"/><Relationship Id="rId10" Type="http://schemas.openxmlformats.org/officeDocument/2006/relationships/image" Target="../media/image13.jpeg"/></Relationships>
</file>

<file path=ppt/slides/_rels/slide9.xml.rels><?xml version="1.0" encoding="UTF-8" standalone="yes"?>
<Relationships xmlns="http://schemas.openxmlformats.org/package/2006/relationships"><Relationship Id="rId11" Type="http://schemas.microsoft.com/office/2007/relationships/hdphoto" Target="../media/hdphoto6.wdp"/><Relationship Id="rId12" Type="http://schemas.openxmlformats.org/officeDocument/2006/relationships/image" Target="../media/image14.png"/><Relationship Id="rId13"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microsoft.com/office/2007/relationships/hdphoto" Target="../media/hdphoto4.wdp"/><Relationship Id="rId7" Type="http://schemas.openxmlformats.org/officeDocument/2006/relationships/image" Target="../media/image7.jpeg"/><Relationship Id="rId8" Type="http://schemas.microsoft.com/office/2007/relationships/hdphoto" Target="../media/hdphoto5.wdp"/><Relationship Id="rId9" Type="http://schemas.openxmlformats.org/officeDocument/2006/relationships/image" Target="../media/image12.png"/><Relationship Id="rId10"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6345" y="5796009"/>
            <a:ext cx="9144000" cy="996518"/>
          </a:xfrm>
        </p:spPr>
        <p:txBody>
          <a:bodyPr>
            <a:normAutofit/>
          </a:bodyPr>
          <a:lstStyle/>
          <a:p>
            <a:r>
              <a:rPr lang="en-US" sz="3600" dirty="0" smtClean="0">
                <a:solidFill>
                  <a:schemeClr val="bg1"/>
                </a:solidFill>
              </a:rPr>
              <a:t>Tyson Condie</a:t>
            </a:r>
            <a:endParaRPr lang="en-US" sz="3600" dirty="0">
              <a:solidFill>
                <a:schemeClr val="bg1"/>
              </a:solidFill>
            </a:endParaRPr>
          </a:p>
        </p:txBody>
      </p:sp>
    </p:spTree>
    <p:extLst>
      <p:ext uri="{BB962C8B-B14F-4D97-AF65-F5344CB8AC3E}">
        <p14:creationId xmlns:p14="http://schemas.microsoft.com/office/powerpoint/2010/main" val="319634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196110" y="0"/>
            <a:ext cx="9471890" cy="1143000"/>
          </a:xfrm>
        </p:spPr>
        <p:txBody>
          <a:bodyPr>
            <a:normAutofit/>
          </a:bodyPr>
          <a:lstStyle/>
          <a:p>
            <a:pPr eaLnBrk="1" hangingPunct="1"/>
            <a:r>
              <a:rPr lang="en-US" dirty="0" smtClean="0">
                <a:ea typeface="ヒラギノ角ゴ ProN W6" pitchFamily="-84" charset="-128"/>
              </a:rPr>
              <a:t>Our Goal: Unified Big Data runtime</a:t>
            </a:r>
            <a:endParaRPr lang="en-US" dirty="0">
              <a:ea typeface="ヒラギノ角ゴ ProN W6" pitchFamily="-84" charset="-128"/>
            </a:endParaRPr>
          </a:p>
        </p:txBody>
      </p:sp>
      <p:sp>
        <p:nvSpPr>
          <p:cNvPr id="2" name="Rounded Rectangle 1"/>
          <p:cNvSpPr/>
          <p:nvPr/>
        </p:nvSpPr>
        <p:spPr bwMode="auto">
          <a:xfrm>
            <a:off x="4548910" y="1878806"/>
            <a:ext cx="1603908" cy="495300"/>
          </a:xfrm>
          <a:prstGeom prst="roundRect">
            <a:avLst/>
          </a:prstGeom>
          <a:solidFill>
            <a:schemeClr val="bg1">
              <a:lumMod val="95000"/>
            </a:schemeClr>
          </a:solidFill>
          <a:ln w="25400" cap="flat" cmpd="sng" algn="ctr">
            <a:solidFill>
              <a:srgbClr val="000000"/>
            </a:solidFill>
            <a:prstDash val="solid"/>
            <a:round/>
            <a:headEnd type="none" w="med" len="med"/>
            <a:tailEnd type="none" w="med" len="med"/>
          </a:ln>
          <a:effectLst/>
          <a:extLst/>
        </p:spPr>
        <p:txBody>
          <a:bodyPr lIns="38405" tIns="19202" rIns="38405" bIns="19202"/>
          <a:lstStyle/>
          <a:p>
            <a:pPr algn="ctr">
              <a:defRPr/>
            </a:pPr>
            <a:r>
              <a:rPr lang="en-US" sz="2300" dirty="0">
                <a:latin typeface="Helvetica Neue Light"/>
                <a:ea typeface="ヒラギノ角ゴ ProN W3" charset="0"/>
                <a:cs typeface="Helvetica Neue Light"/>
                <a:sym typeface="Gill Sans" charset="0"/>
              </a:rPr>
              <a:t>Batch</a:t>
            </a:r>
          </a:p>
        </p:txBody>
      </p:sp>
      <p:grpSp>
        <p:nvGrpSpPr>
          <p:cNvPr id="3" name="Group 2"/>
          <p:cNvGrpSpPr>
            <a:grpSpLocks/>
          </p:cNvGrpSpPr>
          <p:nvPr/>
        </p:nvGrpSpPr>
        <p:grpSpPr bwMode="auto">
          <a:xfrm>
            <a:off x="1881911" y="3098006"/>
            <a:ext cx="2573713" cy="1371600"/>
            <a:chOff x="4914900" y="5791200"/>
            <a:chExt cx="5257800" cy="2743200"/>
          </a:xfrm>
        </p:grpSpPr>
        <p:sp>
          <p:nvSpPr>
            <p:cNvPr id="23566" name="Rounded Rectangle 3"/>
            <p:cNvSpPr>
              <a:spLocks noChangeArrowheads="1"/>
            </p:cNvSpPr>
            <p:nvPr/>
          </p:nvSpPr>
          <p:spPr bwMode="auto">
            <a:xfrm>
              <a:off x="6896100" y="7391400"/>
              <a:ext cx="3276600" cy="1143000"/>
            </a:xfrm>
            <a:prstGeom prst="roundRect">
              <a:avLst>
                <a:gd name="adj" fmla="val 16667"/>
              </a:avLst>
            </a:prstGeom>
            <a:solidFill>
              <a:srgbClr val="F2F2F2"/>
            </a:solidFill>
            <a:ln w="25400">
              <a:solidFill>
                <a:srgbClr val="000000"/>
              </a:solidFill>
              <a:round/>
              <a:headEnd/>
              <a:tailEnd/>
            </a:ln>
          </p:spPr>
          <p:txBody>
            <a:bodyPr>
              <a:prstTxWarp prst="textNoShape">
                <a:avLst/>
              </a:prstTxWarp>
            </a:bodyPr>
            <a:lstStyle/>
            <a:p>
              <a:pPr algn="ctr"/>
              <a:r>
                <a:rPr lang="en-US" sz="2300" dirty="0">
                  <a:latin typeface="Helvetica Neue Light"/>
                  <a:cs typeface="Helvetica Neue Light"/>
                </a:rPr>
                <a:t>Interactive</a:t>
              </a:r>
            </a:p>
          </p:txBody>
        </p:sp>
        <p:pic>
          <p:nvPicPr>
            <p:cNvPr id="23567" name="Picture 8"/>
            <p:cNvPicPr>
              <a:picLocks noChangeAspect="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saturation sat="300000"/>
                      </a14:imgEffect>
                    </a14:imgLayer>
                  </a14:imgProps>
                </a:ext>
              </a:extLst>
            </a:blip>
            <a:srcRect/>
            <a:stretch>
              <a:fillRect/>
            </a:stretch>
          </p:blipFill>
          <p:spPr bwMode="auto">
            <a:xfrm>
              <a:off x="4914900" y="5791200"/>
              <a:ext cx="3390900" cy="2400300"/>
            </a:xfrm>
            <a:prstGeom prst="rect">
              <a:avLst/>
            </a:prstGeom>
            <a:noFill/>
            <a:ln w="9525">
              <a:noFill/>
              <a:miter lim="800000"/>
              <a:headEnd/>
              <a:tailEnd/>
            </a:ln>
          </p:spPr>
        </p:pic>
      </p:grpSp>
      <p:grpSp>
        <p:nvGrpSpPr>
          <p:cNvPr id="4" name="Group 3"/>
          <p:cNvGrpSpPr>
            <a:grpSpLocks/>
          </p:cNvGrpSpPr>
          <p:nvPr/>
        </p:nvGrpSpPr>
        <p:grpSpPr bwMode="auto">
          <a:xfrm>
            <a:off x="6220548" y="3021806"/>
            <a:ext cx="2443163" cy="1409700"/>
            <a:chOff x="14211300" y="5791200"/>
            <a:chExt cx="4991100" cy="2819400"/>
          </a:xfrm>
        </p:grpSpPr>
        <p:sp>
          <p:nvSpPr>
            <p:cNvPr id="23564" name="Rounded Rectangle 4"/>
            <p:cNvSpPr>
              <a:spLocks noChangeArrowheads="1"/>
            </p:cNvSpPr>
            <p:nvPr/>
          </p:nvSpPr>
          <p:spPr bwMode="auto">
            <a:xfrm>
              <a:off x="14211300" y="7467600"/>
              <a:ext cx="3276600" cy="1143000"/>
            </a:xfrm>
            <a:prstGeom prst="roundRect">
              <a:avLst>
                <a:gd name="adj" fmla="val 16667"/>
              </a:avLst>
            </a:prstGeom>
            <a:solidFill>
              <a:srgbClr val="F2F2F2"/>
            </a:solidFill>
            <a:ln w="25400">
              <a:solidFill>
                <a:srgbClr val="000000"/>
              </a:solidFill>
              <a:round/>
              <a:headEnd/>
              <a:tailEnd/>
            </a:ln>
          </p:spPr>
          <p:txBody>
            <a:bodyPr>
              <a:prstTxWarp prst="textNoShape">
                <a:avLst/>
              </a:prstTxWarp>
            </a:bodyPr>
            <a:lstStyle/>
            <a:p>
              <a:pPr algn="ctr"/>
              <a:r>
                <a:rPr lang="en-US" sz="2300" dirty="0">
                  <a:latin typeface="Helvetica Neue Light"/>
                  <a:cs typeface="Helvetica Neue Light"/>
                </a:rPr>
                <a:t>Streaming</a:t>
              </a:r>
            </a:p>
          </p:txBody>
        </p:sp>
        <p:pic>
          <p:nvPicPr>
            <p:cNvPr id="23565" name="Picture 9"/>
            <p:cNvPicPr>
              <a:picLocks noChangeAspect="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300000"/>
                      </a14:imgEffect>
                    </a14:imgLayer>
                  </a14:imgProps>
                </a:ext>
              </a:extLst>
            </a:blip>
            <a:srcRect/>
            <a:stretch>
              <a:fillRect/>
            </a:stretch>
          </p:blipFill>
          <p:spPr bwMode="auto">
            <a:xfrm>
              <a:off x="16154400" y="5791200"/>
              <a:ext cx="3048000" cy="2387600"/>
            </a:xfrm>
            <a:prstGeom prst="rect">
              <a:avLst/>
            </a:prstGeom>
            <a:noFill/>
            <a:ln w="9525">
              <a:noFill/>
              <a:miter lim="800000"/>
              <a:headEnd/>
              <a:tailEnd/>
            </a:ln>
          </p:spPr>
        </p:pic>
      </p:grpSp>
      <p:pic>
        <p:nvPicPr>
          <p:cNvPr id="23558" name="Picture 11"/>
          <p:cNvPicPr>
            <a:picLocks noChangeAspect="1"/>
          </p:cNvPicPr>
          <p:nvPr/>
        </p:nvPicPr>
        <p:blipFill>
          <a:blip r:embed="rId6">
            <a:clrChange>
              <a:clrFrom>
                <a:srgbClr val="FCFCFC"/>
              </a:clrFrom>
              <a:clrTo>
                <a:srgbClr val="FCFCFC">
                  <a:alpha val="0"/>
                </a:srgbClr>
              </a:clrTo>
            </a:clrChange>
            <a:grayscl/>
            <a:extLst>
              <a:ext uri="{BEBA8EAE-BF5A-486C-A8C5-ECC9F3942E4B}">
                <a14:imgProps xmlns:a14="http://schemas.microsoft.com/office/drawing/2010/main">
                  <a14:imgLayer r:embed="rId7">
                    <a14:imgEffect>
                      <a14:saturation sat="400000"/>
                    </a14:imgEffect>
                  </a14:imgLayer>
                </a14:imgProps>
              </a:ext>
            </a:extLst>
          </a:blip>
          <a:srcRect/>
          <a:stretch>
            <a:fillRect/>
          </a:stretch>
        </p:blipFill>
        <p:spPr bwMode="auto">
          <a:xfrm>
            <a:off x="3710710" y="990601"/>
            <a:ext cx="1274424" cy="1185069"/>
          </a:xfrm>
          <a:prstGeom prst="rect">
            <a:avLst/>
          </a:prstGeom>
          <a:noFill/>
          <a:ln w="9525">
            <a:noFill/>
            <a:miter lim="800000"/>
            <a:headEnd/>
            <a:tailEnd/>
          </a:ln>
        </p:spPr>
      </p:pic>
      <p:sp>
        <p:nvSpPr>
          <p:cNvPr id="14344" name="Left-Right Arrow 13"/>
          <p:cNvSpPr>
            <a:spLocks noChangeArrowheads="1"/>
          </p:cNvSpPr>
          <p:nvPr/>
        </p:nvSpPr>
        <p:spPr bwMode="auto">
          <a:xfrm>
            <a:off x="4515573" y="4012406"/>
            <a:ext cx="1678508" cy="381000"/>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5" name="Left-Right Arrow 15"/>
          <p:cNvSpPr>
            <a:spLocks noChangeArrowheads="1"/>
          </p:cNvSpPr>
          <p:nvPr/>
        </p:nvSpPr>
        <p:spPr bwMode="auto">
          <a:xfrm rot="-2952834">
            <a:off x="3864354" y="2923023"/>
            <a:ext cx="1703066" cy="382868"/>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6" name="Left-Right Arrow 16"/>
          <p:cNvSpPr>
            <a:spLocks noChangeArrowheads="1"/>
          </p:cNvSpPr>
          <p:nvPr/>
        </p:nvSpPr>
        <p:spPr bwMode="auto">
          <a:xfrm rot="2952834" flipH="1">
            <a:off x="5184285" y="2910302"/>
            <a:ext cx="1666489" cy="376375"/>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7" name="TextBox 14"/>
          <p:cNvSpPr txBox="1">
            <a:spLocks noChangeArrowheads="1"/>
          </p:cNvSpPr>
          <p:nvPr/>
        </p:nvSpPr>
        <p:spPr bwMode="auto">
          <a:xfrm>
            <a:off x="4396510" y="3152692"/>
            <a:ext cx="2051510" cy="962109"/>
          </a:xfrm>
          <a:prstGeom prst="rect">
            <a:avLst/>
          </a:prstGeom>
          <a:noFill/>
          <a:ln w="9525">
            <a:noFill/>
            <a:miter lim="800000"/>
            <a:headEnd/>
            <a:tailEnd/>
          </a:ln>
        </p:spPr>
        <p:txBody>
          <a:bodyPr wrap="square" lIns="38405" tIns="19202" rIns="38405" bIns="19202">
            <a:prstTxWarp prst="textNoShape">
              <a:avLst/>
            </a:prstTxWarp>
            <a:spAutoFit/>
          </a:bodyPr>
          <a:lstStyle/>
          <a:p>
            <a:pPr algn="ctr"/>
            <a:r>
              <a:rPr lang="en-US" sz="2000" dirty="0">
                <a:latin typeface="Helvetica Neue Light"/>
                <a:cs typeface="Helvetica Neue Light"/>
              </a:rPr>
              <a:t>Single</a:t>
            </a:r>
          </a:p>
          <a:p>
            <a:pPr algn="ctr"/>
            <a:r>
              <a:rPr lang="en-US" sz="2000" dirty="0">
                <a:latin typeface="Helvetica Neue Light"/>
                <a:cs typeface="Helvetica Neue Light"/>
              </a:rPr>
              <a:t>Framework! </a:t>
            </a:r>
            <a:br>
              <a:rPr lang="en-US" sz="2000" dirty="0">
                <a:latin typeface="Helvetica Neue Light"/>
                <a:cs typeface="Helvetica Neue Light"/>
              </a:rPr>
            </a:br>
            <a:endParaRPr lang="en-US" sz="2000" dirty="0">
              <a:latin typeface="Helvetica Neue Light"/>
              <a:cs typeface="Helvetica Neue Light"/>
            </a:endParaRPr>
          </a:p>
        </p:txBody>
      </p:sp>
      <p:sp>
        <p:nvSpPr>
          <p:cNvPr id="16" name="Content Placeholder 2"/>
          <p:cNvSpPr txBox="1">
            <a:spLocks/>
          </p:cNvSpPr>
          <p:nvPr/>
        </p:nvSpPr>
        <p:spPr bwMode="auto">
          <a:xfrm>
            <a:off x="1043710" y="4770438"/>
            <a:ext cx="8763000" cy="1782762"/>
          </a:xfrm>
          <a:prstGeom prst="rect">
            <a:avLst/>
          </a:prstGeom>
          <a:noFill/>
          <a:ln w="9525">
            <a:noFill/>
            <a:miter lim="800000"/>
            <a:headEnd/>
            <a:tailEnd/>
          </a:ln>
        </p:spPr>
        <p:txBody>
          <a:bodyPr lIns="38405" tIns="19202" rIns="38405" bIns="19202">
            <a:prstTxWarp prst="textNoShape">
              <a:avLst/>
            </a:prstTxWarp>
          </a:bodyPr>
          <a:lstStyle/>
          <a:p>
            <a:pPr marL="133350" eaLnBrk="0" hangingPunct="0">
              <a:lnSpc>
                <a:spcPct val="90000"/>
              </a:lnSpc>
              <a:spcBef>
                <a:spcPts val="756"/>
              </a:spcBef>
              <a:spcAft>
                <a:spcPts val="400"/>
              </a:spcAft>
              <a:buClr>
                <a:srgbClr val="D11349"/>
              </a:buClr>
              <a:buSzPct val="100000"/>
            </a:pPr>
            <a:r>
              <a:rPr lang="en-US" b="1" dirty="0">
                <a:solidFill>
                  <a:srgbClr val="0C0F20"/>
                </a:solidFill>
                <a:latin typeface="Helvetica Neue Light"/>
                <a:cs typeface="Helvetica Neue Light"/>
                <a:sym typeface="Arial" pitchFamily="-84" charset="0"/>
              </a:rPr>
              <a:t>Support</a:t>
            </a:r>
            <a:r>
              <a:rPr lang="en-US" dirty="0">
                <a:solidFill>
                  <a:srgbClr val="0C0F20"/>
                </a:solidFill>
                <a:latin typeface="Helvetica Neue Light"/>
                <a:cs typeface="Helvetica Neue Light"/>
                <a:sym typeface="Arial" pitchFamily="-84" charset="0"/>
              </a:rPr>
              <a:t> </a:t>
            </a:r>
            <a:r>
              <a:rPr lang="en-US" b="1" i="1" dirty="0">
                <a:solidFill>
                  <a:srgbClr val="0C0F20"/>
                </a:solidFill>
                <a:latin typeface="Helvetica Neue Light"/>
                <a:cs typeface="Helvetica Neue Light"/>
                <a:sym typeface="Arial" pitchFamily="-84" charset="0"/>
              </a:rPr>
              <a:t>batch</a:t>
            </a:r>
            <a:r>
              <a:rPr lang="en-US" dirty="0">
                <a:solidFill>
                  <a:srgbClr val="0C0F20"/>
                </a:solidFill>
                <a:latin typeface="Helvetica Neue Light"/>
                <a:cs typeface="Helvetica Neue Light"/>
                <a:sym typeface="Arial" pitchFamily="-84" charset="0"/>
              </a:rPr>
              <a:t>, </a:t>
            </a:r>
            <a:r>
              <a:rPr lang="en-US" b="1" i="1" dirty="0">
                <a:solidFill>
                  <a:srgbClr val="0C0F20"/>
                </a:solidFill>
                <a:latin typeface="Helvetica Neue Light"/>
                <a:cs typeface="Helvetica Neue Light"/>
                <a:sym typeface="Arial" pitchFamily="-84" charset="0"/>
              </a:rPr>
              <a:t>streaming</a:t>
            </a:r>
            <a:r>
              <a:rPr lang="en-US" dirty="0">
                <a:solidFill>
                  <a:srgbClr val="0C0F20"/>
                </a:solidFill>
                <a:latin typeface="Helvetica Neue Light"/>
                <a:cs typeface="Helvetica Neue Light"/>
                <a:sym typeface="Arial" pitchFamily="-84" charset="0"/>
              </a:rPr>
              <a:t>, and </a:t>
            </a:r>
            <a:r>
              <a:rPr lang="en-US" b="1" i="1" dirty="0">
                <a:solidFill>
                  <a:srgbClr val="0C0F20"/>
                </a:solidFill>
                <a:latin typeface="Helvetica Neue Light"/>
                <a:cs typeface="Helvetica Neue Light"/>
                <a:sym typeface="Arial" pitchFamily="-84" charset="0"/>
              </a:rPr>
              <a:t>interactive </a:t>
            </a:r>
            <a:r>
              <a:rPr lang="en-US" dirty="0">
                <a:solidFill>
                  <a:srgbClr val="0C0F20"/>
                </a:solidFill>
                <a:latin typeface="Helvetica Neue Light"/>
                <a:cs typeface="Helvetica Neue Light"/>
                <a:sym typeface="Arial" pitchFamily="-84" charset="0"/>
              </a:rPr>
              <a:t>computations…</a:t>
            </a:r>
          </a:p>
          <a:p>
            <a:pPr marL="133350" eaLnBrk="0" hangingPunct="0">
              <a:lnSpc>
                <a:spcPct val="90000"/>
              </a:lnSpc>
              <a:spcBef>
                <a:spcPts val="756"/>
              </a:spcBef>
              <a:spcAft>
                <a:spcPts val="400"/>
              </a:spcAft>
              <a:buClr>
                <a:srgbClr val="D11349"/>
              </a:buClr>
              <a:buSzPct val="100000"/>
            </a:pPr>
            <a:r>
              <a:rPr lang="en-US" dirty="0">
                <a:solidFill>
                  <a:srgbClr val="0C0F20"/>
                </a:solidFill>
                <a:latin typeface="Helvetica Neue Light"/>
                <a:cs typeface="Helvetica Neue Light"/>
                <a:sym typeface="Arial" pitchFamily="-84" charset="0"/>
              </a:rPr>
              <a:t>… in a unified framework</a:t>
            </a:r>
          </a:p>
          <a:p>
            <a:pPr marL="133350" eaLnBrk="0" hangingPunct="0">
              <a:lnSpc>
                <a:spcPct val="90000"/>
              </a:lnSpc>
              <a:spcBef>
                <a:spcPts val="756"/>
              </a:spcBef>
              <a:spcAft>
                <a:spcPts val="400"/>
              </a:spcAft>
              <a:buClr>
                <a:srgbClr val="D11349"/>
              </a:buClr>
              <a:buSzPct val="100000"/>
            </a:pPr>
            <a:endParaRPr lang="en-US" sz="1400" b="1" i="1" dirty="0">
              <a:solidFill>
                <a:srgbClr val="0C0F20"/>
              </a:solidFill>
              <a:latin typeface="Helvetica Neue Light"/>
              <a:cs typeface="Helvetica Neue Light"/>
              <a:sym typeface="Arial" pitchFamily="-84" charset="0"/>
            </a:endParaRPr>
          </a:p>
          <a:p>
            <a:pPr marL="133350" eaLnBrk="0" hangingPunct="0">
              <a:lnSpc>
                <a:spcPct val="90000"/>
              </a:lnSpc>
              <a:spcBef>
                <a:spcPts val="756"/>
              </a:spcBef>
              <a:spcAft>
                <a:spcPts val="400"/>
              </a:spcAft>
              <a:buClr>
                <a:srgbClr val="D11349"/>
              </a:buClr>
              <a:buSzPct val="100000"/>
            </a:pPr>
            <a:r>
              <a:rPr lang="en-US" b="1" i="1" dirty="0">
                <a:solidFill>
                  <a:srgbClr val="0C0F20"/>
                </a:solidFill>
                <a:latin typeface="Helvetica Neue Light"/>
                <a:cs typeface="Helvetica Neue Light"/>
                <a:sym typeface="Arial" pitchFamily="-84" charset="0"/>
              </a:rPr>
              <a:t>Easy</a:t>
            </a:r>
            <a:r>
              <a:rPr lang="en-US" dirty="0">
                <a:solidFill>
                  <a:srgbClr val="0C0F20"/>
                </a:solidFill>
                <a:latin typeface="Helvetica Neue Light"/>
                <a:cs typeface="Helvetica Neue Light"/>
                <a:sym typeface="Arial" pitchFamily="-84" charset="0"/>
              </a:rPr>
              <a:t> to develop </a:t>
            </a:r>
            <a:r>
              <a:rPr lang="en-US" b="1" i="1" dirty="0">
                <a:solidFill>
                  <a:srgbClr val="0C0F20"/>
                </a:solidFill>
                <a:latin typeface="Helvetica Neue Light"/>
                <a:cs typeface="Helvetica Neue Light"/>
                <a:sym typeface="Arial" pitchFamily="-84" charset="0"/>
              </a:rPr>
              <a:t>sophisticated</a:t>
            </a:r>
            <a:r>
              <a:rPr lang="en-US" dirty="0">
                <a:solidFill>
                  <a:srgbClr val="0C0F20"/>
                </a:solidFill>
                <a:latin typeface="Helvetica Neue Light"/>
                <a:cs typeface="Helvetica Neue Light"/>
                <a:sym typeface="Arial" pitchFamily="-84" charset="0"/>
              </a:rPr>
              <a:t> algorithms (e.g., graph, ML </a:t>
            </a:r>
            <a:r>
              <a:rPr lang="en-US" dirty="0" err="1">
                <a:solidFill>
                  <a:srgbClr val="0C0F20"/>
                </a:solidFill>
                <a:latin typeface="Helvetica Neue Light"/>
                <a:cs typeface="Helvetica Neue Light"/>
                <a:sym typeface="Arial" pitchFamily="-84" charset="0"/>
              </a:rPr>
              <a:t>algos</a:t>
            </a:r>
            <a:r>
              <a:rPr lang="en-US" dirty="0">
                <a:solidFill>
                  <a:srgbClr val="0C0F20"/>
                </a:solidFill>
                <a:latin typeface="Helvetica Neue Light"/>
                <a:cs typeface="Helvetica Neue Light"/>
                <a:sym typeface="Arial" pitchFamily="-84" charset="0"/>
              </a:rPr>
              <a:t>)</a:t>
            </a:r>
          </a:p>
        </p:txBody>
      </p:sp>
    </p:spTree>
    <p:extLst>
      <p:ext uri="{BB962C8B-B14F-4D97-AF65-F5344CB8AC3E}">
        <p14:creationId xmlns:p14="http://schemas.microsoft.com/office/powerpoint/2010/main" val="5587757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Managers: Cloud Operating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Manage machine cluster (cloud) resources</a:t>
            </a:r>
          </a:p>
          <a:p>
            <a:pPr lvl="1"/>
            <a:r>
              <a:rPr lang="en-US" dirty="0" smtClean="0"/>
              <a:t>Tenants coordinate with the RM to allocate resources for running tasks</a:t>
            </a:r>
          </a:p>
          <a:p>
            <a:pPr lvl="1"/>
            <a:r>
              <a:rPr lang="en-US" dirty="0" smtClean="0"/>
              <a:t>E.g., a </a:t>
            </a:r>
            <a:r>
              <a:rPr lang="en-US" dirty="0" err="1" smtClean="0"/>
              <a:t>MapReduce</a:t>
            </a:r>
            <a:r>
              <a:rPr lang="en-US" dirty="0" smtClean="0"/>
              <a:t> job would execute its map/reduce tasks</a:t>
            </a:r>
          </a:p>
          <a:p>
            <a:pPr lvl="1"/>
            <a:endParaRPr lang="en-US" dirty="0"/>
          </a:p>
          <a:p>
            <a:r>
              <a:rPr lang="en-US" dirty="0" smtClean="0"/>
              <a:t>A few alternative designs</a:t>
            </a:r>
          </a:p>
          <a:p>
            <a:pPr lvl="1"/>
            <a:r>
              <a:rPr lang="en-US" dirty="0" smtClean="0"/>
              <a:t>Apache YARN: also known as Hadoop version 2</a:t>
            </a:r>
          </a:p>
          <a:p>
            <a:pPr lvl="1"/>
            <a:r>
              <a:rPr lang="en-US" dirty="0" smtClean="0"/>
              <a:t>Apache </a:t>
            </a:r>
            <a:r>
              <a:rPr lang="en-US" dirty="0" err="1" smtClean="0"/>
              <a:t>Mesos</a:t>
            </a:r>
            <a:endParaRPr lang="en-US" dirty="0" smtClean="0"/>
          </a:p>
          <a:p>
            <a:pPr lvl="1"/>
            <a:r>
              <a:rPr lang="en-US" dirty="0" smtClean="0"/>
              <a:t>Google Omega</a:t>
            </a:r>
          </a:p>
          <a:p>
            <a:pPr lvl="1"/>
            <a:r>
              <a:rPr lang="en-US" dirty="0" smtClean="0"/>
              <a:t>Facebook Corona</a:t>
            </a:r>
          </a:p>
          <a:p>
            <a:pPr lvl="1"/>
            <a:endParaRPr lang="en-US" dirty="0"/>
          </a:p>
          <a:p>
            <a:r>
              <a:rPr lang="en-US" dirty="0" smtClean="0"/>
              <a:t>Goal: broaden the scope of Big Data applications</a:t>
            </a:r>
          </a:p>
        </p:txBody>
      </p:sp>
    </p:spTree>
    <p:extLst>
      <p:ext uri="{BB962C8B-B14F-4D97-AF65-F5344CB8AC3E}">
        <p14:creationId xmlns:p14="http://schemas.microsoft.com/office/powerpoint/2010/main" val="2927812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Challenge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12</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grpSp>
        <p:nvGrpSpPr>
          <p:cNvPr id="10" name="Group 9"/>
          <p:cNvGrpSpPr/>
          <p:nvPr/>
        </p:nvGrpSpPr>
        <p:grpSpPr>
          <a:xfrm>
            <a:off x="2642525" y="2097923"/>
            <a:ext cx="5779712" cy="685800"/>
            <a:chOff x="1499679" y="1654231"/>
            <a:chExt cx="7706283" cy="914400"/>
          </a:xfrm>
        </p:grpSpPr>
        <p:sp>
          <p:nvSpPr>
            <p:cNvPr id="6" name="Rectangle 5"/>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7" name="Rectangle 6"/>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8" name="Rectangle 7"/>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9" name="Rectangle 8"/>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grpSp>
        <p:nvGrpSpPr>
          <p:cNvPr id="3" name="Group 2"/>
          <p:cNvGrpSpPr/>
          <p:nvPr/>
        </p:nvGrpSpPr>
        <p:grpSpPr>
          <a:xfrm>
            <a:off x="2832284" y="2783723"/>
            <a:ext cx="5400192" cy="2213264"/>
            <a:chOff x="1744379" y="2568631"/>
            <a:chExt cx="7200256" cy="2951018"/>
          </a:xfrm>
        </p:grpSpPr>
        <p:sp>
          <p:nvSpPr>
            <p:cNvPr id="11" name="Down Arrow 10"/>
            <p:cNvSpPr/>
            <p:nvPr/>
          </p:nvSpPr>
          <p:spPr>
            <a:xfrm>
              <a:off x="1744379" y="2568631"/>
              <a:ext cx="1322773" cy="2951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Down Arrow 11"/>
            <p:cNvSpPr/>
            <p:nvPr/>
          </p:nvSpPr>
          <p:spPr>
            <a:xfrm>
              <a:off x="3703540" y="2568631"/>
              <a:ext cx="1322773" cy="2951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Down Arrow 12"/>
            <p:cNvSpPr/>
            <p:nvPr/>
          </p:nvSpPr>
          <p:spPr>
            <a:xfrm>
              <a:off x="5662701" y="2568631"/>
              <a:ext cx="1322773" cy="2951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Down Arrow 13"/>
            <p:cNvSpPr/>
            <p:nvPr/>
          </p:nvSpPr>
          <p:spPr>
            <a:xfrm>
              <a:off x="7621862" y="2568631"/>
              <a:ext cx="1322773" cy="2951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5" name="Rectangle 14"/>
          <p:cNvSpPr/>
          <p:nvPr/>
        </p:nvSpPr>
        <p:spPr>
          <a:xfrm>
            <a:off x="2642529" y="2783723"/>
            <a:ext cx="5779713" cy="2213264"/>
          </a:xfrm>
          <a:prstGeom prst="rect">
            <a:avLst/>
          </a:prstGeom>
          <a:no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45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716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Challenge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13</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3" name="Down Arrow 2"/>
          <p:cNvSpPr/>
          <p:nvPr/>
        </p:nvSpPr>
        <p:spPr>
          <a:xfrm>
            <a:off x="2832285" y="2783723"/>
            <a:ext cx="992080" cy="221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Content Placeholder 2"/>
          <p:cNvSpPr txBox="1">
            <a:spLocks/>
          </p:cNvSpPr>
          <p:nvPr/>
        </p:nvSpPr>
        <p:spPr>
          <a:xfrm>
            <a:off x="3653641" y="3085615"/>
            <a:ext cx="3035027" cy="1198486"/>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r>
              <a:rPr lang="en-US" sz="1500" dirty="0"/>
              <a:t>Fault Tolerance</a:t>
            </a:r>
          </a:p>
          <a:p>
            <a:r>
              <a:rPr lang="en-US" sz="1500" dirty="0" smtClean="0"/>
              <a:t>High-throughput networking</a:t>
            </a:r>
            <a:endParaRPr lang="en-US" sz="1500" dirty="0"/>
          </a:p>
        </p:txBody>
      </p:sp>
      <p:grpSp>
        <p:nvGrpSpPr>
          <p:cNvPr id="12" name="Group 11"/>
          <p:cNvGrpSpPr/>
          <p:nvPr/>
        </p:nvGrpSpPr>
        <p:grpSpPr>
          <a:xfrm>
            <a:off x="2642525" y="2097923"/>
            <a:ext cx="5779712" cy="685800"/>
            <a:chOff x="1499679" y="1654231"/>
            <a:chExt cx="7706283" cy="914400"/>
          </a:xfrm>
        </p:grpSpPr>
        <p:sp>
          <p:nvSpPr>
            <p:cNvPr id="13" name="Rectangle 12"/>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14" name="Rectangle 13"/>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15" name="Rectangle 14"/>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16" name="Rectangle 15"/>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66266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Challenge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14</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3" name="Down Arrow 2"/>
          <p:cNvSpPr/>
          <p:nvPr/>
        </p:nvSpPr>
        <p:spPr>
          <a:xfrm>
            <a:off x="4254677" y="2783723"/>
            <a:ext cx="992080" cy="221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Content Placeholder 2"/>
          <p:cNvSpPr txBox="1">
            <a:spLocks/>
          </p:cNvSpPr>
          <p:nvPr/>
        </p:nvSpPr>
        <p:spPr>
          <a:xfrm>
            <a:off x="5076033" y="3085615"/>
            <a:ext cx="3035027" cy="1198486"/>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r>
              <a:rPr lang="en-US" sz="1500" dirty="0" smtClean="0"/>
              <a:t>Load spikes</a:t>
            </a:r>
          </a:p>
          <a:p>
            <a:r>
              <a:rPr lang="en-US" sz="1500" dirty="0" smtClean="0"/>
              <a:t>Elastic resource needs</a:t>
            </a:r>
            <a:endParaRPr lang="en-US" sz="1500" dirty="0"/>
          </a:p>
        </p:txBody>
      </p:sp>
      <p:grpSp>
        <p:nvGrpSpPr>
          <p:cNvPr id="12" name="Group 11"/>
          <p:cNvGrpSpPr/>
          <p:nvPr/>
        </p:nvGrpSpPr>
        <p:grpSpPr>
          <a:xfrm>
            <a:off x="2642525" y="2097923"/>
            <a:ext cx="5779712" cy="685800"/>
            <a:chOff x="1499679" y="1654231"/>
            <a:chExt cx="7706283" cy="914400"/>
          </a:xfrm>
        </p:grpSpPr>
        <p:sp>
          <p:nvSpPr>
            <p:cNvPr id="13" name="Rectangle 12"/>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14" name="Rectangle 13"/>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15" name="Rectangle 14"/>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16" name="Rectangle 15"/>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2544888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Challenge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15</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3" name="Down Arrow 2"/>
          <p:cNvSpPr/>
          <p:nvPr/>
        </p:nvSpPr>
        <p:spPr>
          <a:xfrm>
            <a:off x="5771820" y="2783723"/>
            <a:ext cx="992080" cy="221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Content Placeholder 2"/>
          <p:cNvSpPr txBox="1">
            <a:spLocks/>
          </p:cNvSpPr>
          <p:nvPr/>
        </p:nvSpPr>
        <p:spPr>
          <a:xfrm>
            <a:off x="3317969" y="3085615"/>
            <a:ext cx="3011921" cy="1198486"/>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r>
              <a:rPr lang="en-US" sz="1500" dirty="0" smtClean="0"/>
              <a:t>User friendly Toolkits</a:t>
            </a:r>
            <a:endParaRPr lang="en-US" sz="1500" dirty="0"/>
          </a:p>
          <a:p>
            <a:r>
              <a:rPr lang="en-US" sz="1500" dirty="0"/>
              <a:t>Low Latency Networking</a:t>
            </a:r>
          </a:p>
        </p:txBody>
      </p:sp>
      <p:grpSp>
        <p:nvGrpSpPr>
          <p:cNvPr id="12" name="Group 11"/>
          <p:cNvGrpSpPr/>
          <p:nvPr/>
        </p:nvGrpSpPr>
        <p:grpSpPr>
          <a:xfrm>
            <a:off x="2642525" y="2097923"/>
            <a:ext cx="5779712" cy="685800"/>
            <a:chOff x="1499679" y="1654231"/>
            <a:chExt cx="7706283" cy="914400"/>
          </a:xfrm>
        </p:grpSpPr>
        <p:sp>
          <p:nvSpPr>
            <p:cNvPr id="13" name="Rectangle 12"/>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14" name="Rectangle 13"/>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15" name="Rectangle 14"/>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16" name="Rectangle 15"/>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165568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Challenge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16</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3" name="Down Arrow 2"/>
          <p:cNvSpPr/>
          <p:nvPr/>
        </p:nvSpPr>
        <p:spPr>
          <a:xfrm>
            <a:off x="7240397" y="2783723"/>
            <a:ext cx="992080" cy="2213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Content Placeholder 2"/>
          <p:cNvSpPr txBox="1">
            <a:spLocks/>
          </p:cNvSpPr>
          <p:nvPr/>
        </p:nvSpPr>
        <p:spPr>
          <a:xfrm>
            <a:off x="4786546" y="3085615"/>
            <a:ext cx="3011921" cy="1198486"/>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r>
              <a:rPr lang="en-US" sz="1500" dirty="0" smtClean="0"/>
              <a:t>Complex functions/data</a:t>
            </a:r>
            <a:endParaRPr lang="en-US" sz="1500" dirty="0"/>
          </a:p>
          <a:p>
            <a:r>
              <a:rPr lang="en-US" sz="1500" dirty="0" smtClean="0"/>
              <a:t>Iterative Dataflow</a:t>
            </a:r>
            <a:endParaRPr lang="en-US" sz="1500" dirty="0"/>
          </a:p>
        </p:txBody>
      </p:sp>
      <p:grpSp>
        <p:nvGrpSpPr>
          <p:cNvPr id="12" name="Group 11"/>
          <p:cNvGrpSpPr/>
          <p:nvPr/>
        </p:nvGrpSpPr>
        <p:grpSpPr>
          <a:xfrm>
            <a:off x="2642525" y="2097923"/>
            <a:ext cx="5779712" cy="685800"/>
            <a:chOff x="1499679" y="1654231"/>
            <a:chExt cx="7706283" cy="914400"/>
          </a:xfrm>
        </p:grpSpPr>
        <p:sp>
          <p:nvSpPr>
            <p:cNvPr id="13" name="Rectangle 12"/>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14" name="Rectangle 13"/>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15" name="Rectangle 14"/>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16" name="Rectangle 15"/>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48760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365125"/>
            <a:ext cx="10910455" cy="1325563"/>
          </a:xfrm>
        </p:spPr>
        <p:txBody>
          <a:bodyPr>
            <a:normAutofit/>
          </a:bodyPr>
          <a:lstStyle/>
          <a:p>
            <a:r>
              <a:rPr lang="en-US" dirty="0" smtClean="0"/>
              <a:t>REEF: Retainable Evaluator Execution Framework</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17</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11" name="Rectangle 10"/>
          <p:cNvSpPr/>
          <p:nvPr/>
        </p:nvSpPr>
        <p:spPr>
          <a:xfrm>
            <a:off x="2792155" y="4311187"/>
            <a:ext cx="54864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dirty="0" smtClean="0"/>
              <a:t>REEF</a:t>
            </a:r>
            <a:endParaRPr lang="en-US" sz="1350" dirty="0"/>
          </a:p>
        </p:txBody>
      </p:sp>
      <p:grpSp>
        <p:nvGrpSpPr>
          <p:cNvPr id="22" name="Group 21"/>
          <p:cNvGrpSpPr/>
          <p:nvPr/>
        </p:nvGrpSpPr>
        <p:grpSpPr>
          <a:xfrm>
            <a:off x="3328326" y="2783727"/>
            <a:ext cx="4408113" cy="1527465"/>
            <a:chOff x="3328324" y="2783723"/>
            <a:chExt cx="4408113" cy="1527465"/>
          </a:xfrm>
        </p:grpSpPr>
        <p:cxnSp>
          <p:nvCxnSpPr>
            <p:cNvPr id="10" name="Elbow Connector 9"/>
            <p:cNvCxnSpPr>
              <a:endCxn id="11" idx="0"/>
            </p:cNvCxnSpPr>
            <p:nvPr/>
          </p:nvCxnSpPr>
          <p:spPr>
            <a:xfrm rot="16200000" flipH="1">
              <a:off x="3668107" y="2443940"/>
              <a:ext cx="1527464" cy="2207030"/>
            </a:xfrm>
            <a:prstGeom prst="bentConnector3">
              <a:avLst/>
            </a:prstGeom>
            <a:ln w="38100">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7" name="Elbow Connector 16"/>
            <p:cNvCxnSpPr>
              <a:endCxn id="11" idx="0"/>
            </p:cNvCxnSpPr>
            <p:nvPr/>
          </p:nvCxnSpPr>
          <p:spPr>
            <a:xfrm rot="16200000" flipH="1">
              <a:off x="4402792" y="3178625"/>
              <a:ext cx="1527464" cy="737659"/>
            </a:xfrm>
            <a:prstGeom prst="bentConnector3">
              <a:avLst/>
            </a:prstGeom>
            <a:ln w="38100">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9" name="Elbow Connector 18"/>
            <p:cNvCxnSpPr>
              <a:endCxn id="11" idx="0"/>
            </p:cNvCxnSpPr>
            <p:nvPr/>
          </p:nvCxnSpPr>
          <p:spPr>
            <a:xfrm rot="5400000">
              <a:off x="5137478" y="3181599"/>
              <a:ext cx="1527464" cy="731712"/>
            </a:xfrm>
            <a:prstGeom prst="bentConnector3">
              <a:avLst/>
            </a:prstGeom>
            <a:ln w="38100">
              <a:headEnd type="none"/>
              <a:tailEnd type="triangle"/>
            </a:ln>
          </p:spPr>
          <p:style>
            <a:lnRef idx="1">
              <a:schemeClr val="accent5"/>
            </a:lnRef>
            <a:fillRef idx="0">
              <a:schemeClr val="accent5"/>
            </a:fillRef>
            <a:effectRef idx="0">
              <a:schemeClr val="accent5"/>
            </a:effectRef>
            <a:fontRef idx="minor">
              <a:schemeClr val="tx1"/>
            </a:fontRef>
          </p:style>
        </p:cxnSp>
        <p:cxnSp>
          <p:nvCxnSpPr>
            <p:cNvPr id="21" name="Elbow Connector 20"/>
            <p:cNvCxnSpPr>
              <a:endCxn id="11" idx="0"/>
            </p:cNvCxnSpPr>
            <p:nvPr/>
          </p:nvCxnSpPr>
          <p:spPr>
            <a:xfrm rot="5400000">
              <a:off x="5872164" y="2446914"/>
              <a:ext cx="1527464" cy="2201083"/>
            </a:xfrm>
            <a:prstGeom prst="bentConnector3">
              <a:avLst/>
            </a:prstGeom>
            <a:ln w="38100">
              <a:headEnd type="none"/>
              <a:tailEnd type="triangle"/>
            </a:ln>
          </p:spPr>
          <p:style>
            <a:lnRef idx="1">
              <a:schemeClr val="accent5"/>
            </a:lnRef>
            <a:fillRef idx="0">
              <a:schemeClr val="accent5"/>
            </a:fillRef>
            <a:effectRef idx="0">
              <a:schemeClr val="accent5"/>
            </a:effectRef>
            <a:fontRef idx="minor">
              <a:schemeClr val="tx1"/>
            </a:fontRef>
          </p:style>
        </p:cxnSp>
      </p:grpSp>
      <p:grpSp>
        <p:nvGrpSpPr>
          <p:cNvPr id="15" name="Group 14"/>
          <p:cNvGrpSpPr/>
          <p:nvPr/>
        </p:nvGrpSpPr>
        <p:grpSpPr>
          <a:xfrm>
            <a:off x="2642525" y="2097923"/>
            <a:ext cx="5779712" cy="685800"/>
            <a:chOff x="1499679" y="1654231"/>
            <a:chExt cx="7706283" cy="914400"/>
          </a:xfrm>
        </p:grpSpPr>
        <p:sp>
          <p:nvSpPr>
            <p:cNvPr id="16" name="Rectangle 15"/>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18" name="Rectangle 17"/>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20" name="Rectangle 19"/>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23" name="Rectangle 22"/>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642402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039"/>
            <a:ext cx="10515600" cy="1325563"/>
          </a:xfrm>
        </p:spPr>
        <p:txBody>
          <a:bodyPr/>
          <a:lstStyle/>
          <a:p>
            <a:r>
              <a:rPr lang="en-US" dirty="0" smtClean="0"/>
              <a:t>Unified Big Data Runtime Stack</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18</a:t>
            </a:fld>
            <a:endParaRPr lang="en-US" dirty="0"/>
          </a:p>
        </p:txBody>
      </p:sp>
      <p:sp>
        <p:nvSpPr>
          <p:cNvPr id="4" name="Rectangle 3"/>
          <p:cNvSpPr/>
          <p:nvPr/>
        </p:nvSpPr>
        <p:spPr>
          <a:xfrm>
            <a:off x="2792155" y="4996987"/>
            <a:ext cx="548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YARN / HDFS</a:t>
            </a:r>
          </a:p>
        </p:txBody>
      </p:sp>
      <p:sp>
        <p:nvSpPr>
          <p:cNvPr id="11" name="Rectangle 10"/>
          <p:cNvSpPr/>
          <p:nvPr/>
        </p:nvSpPr>
        <p:spPr>
          <a:xfrm>
            <a:off x="2792155" y="4311187"/>
            <a:ext cx="54864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dirty="0" smtClean="0"/>
              <a:t>REEF</a:t>
            </a:r>
            <a:endParaRPr lang="en-US" sz="1350" dirty="0"/>
          </a:p>
        </p:txBody>
      </p:sp>
      <p:sp>
        <p:nvSpPr>
          <p:cNvPr id="15" name="Rectangle 14"/>
          <p:cNvSpPr/>
          <p:nvPr/>
        </p:nvSpPr>
        <p:spPr>
          <a:xfrm>
            <a:off x="2792155" y="3625387"/>
            <a:ext cx="4572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dirty="0" smtClean="0"/>
              <a:t>Physical Data Parallel Operators</a:t>
            </a:r>
            <a:endParaRPr lang="en-US" sz="1350" dirty="0"/>
          </a:p>
        </p:txBody>
      </p:sp>
      <p:sp>
        <p:nvSpPr>
          <p:cNvPr id="16" name="Rectangle 15"/>
          <p:cNvSpPr/>
          <p:nvPr/>
        </p:nvSpPr>
        <p:spPr>
          <a:xfrm>
            <a:off x="2792155" y="2947131"/>
            <a:ext cx="3657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dirty="0" smtClean="0"/>
              <a:t>Domain Specific Language (DSL)</a:t>
            </a:r>
            <a:endParaRPr lang="en-US" sz="1350" dirty="0"/>
          </a:p>
        </p:txBody>
      </p:sp>
      <p:grpSp>
        <p:nvGrpSpPr>
          <p:cNvPr id="20" name="Group 19"/>
          <p:cNvGrpSpPr/>
          <p:nvPr/>
        </p:nvGrpSpPr>
        <p:grpSpPr>
          <a:xfrm>
            <a:off x="3331297" y="1954637"/>
            <a:ext cx="4679643" cy="2356550"/>
            <a:chOff x="2564013" y="2245868"/>
            <a:chExt cx="5967432" cy="2750014"/>
          </a:xfrm>
        </p:grpSpPr>
        <p:cxnSp>
          <p:nvCxnSpPr>
            <p:cNvPr id="21" name="Elbow Connector 20"/>
            <p:cNvCxnSpPr>
              <a:stCxn id="8" idx="2"/>
              <a:endCxn id="16" idx="0"/>
            </p:cNvCxnSpPr>
            <p:nvPr/>
          </p:nvCxnSpPr>
          <p:spPr>
            <a:xfrm rot="5400000">
              <a:off x="4682905" y="1775513"/>
              <a:ext cx="1154230" cy="2102896"/>
            </a:xfrm>
            <a:prstGeom prst="bentConnector3">
              <a:avLst>
                <a:gd name="adj1" fmla="val 40956"/>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2" name="Elbow Connector 21"/>
            <p:cNvCxnSpPr>
              <a:stCxn id="13" idx="2"/>
              <a:endCxn id="16" idx="0"/>
            </p:cNvCxnSpPr>
            <p:nvPr/>
          </p:nvCxnSpPr>
          <p:spPr>
            <a:xfrm rot="16200000" flipH="1">
              <a:off x="2809177" y="2004681"/>
              <a:ext cx="1154230" cy="1644557"/>
            </a:xfrm>
            <a:prstGeom prst="bentConnector3">
              <a:avLst>
                <a:gd name="adj1" fmla="val 38946"/>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3" name="Elbow Connector 22"/>
            <p:cNvCxnSpPr>
              <a:stCxn id="7" idx="2"/>
              <a:endCxn id="16" idx="0"/>
            </p:cNvCxnSpPr>
            <p:nvPr/>
          </p:nvCxnSpPr>
          <p:spPr>
            <a:xfrm rot="5400000">
              <a:off x="3746041" y="2712375"/>
              <a:ext cx="1154230" cy="229169"/>
            </a:xfrm>
            <a:prstGeom prst="bentConnector3">
              <a:avLst>
                <a:gd name="adj1" fmla="val 38946"/>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4" name="Elbow Connector 23"/>
            <p:cNvCxnSpPr/>
            <p:nvPr/>
          </p:nvCxnSpPr>
          <p:spPr>
            <a:xfrm rot="16200000" flipH="1">
              <a:off x="5780187" y="2789771"/>
              <a:ext cx="1949710" cy="861903"/>
            </a:xfrm>
            <a:prstGeom prst="bentConnector3">
              <a:avLst>
                <a:gd name="adj1" fmla="val 23825"/>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5" name="Elbow Connector 24"/>
            <p:cNvCxnSpPr>
              <a:stCxn id="9" idx="2"/>
              <a:endCxn id="16" idx="0"/>
            </p:cNvCxnSpPr>
            <p:nvPr/>
          </p:nvCxnSpPr>
          <p:spPr>
            <a:xfrm rot="5400000">
              <a:off x="5619768" y="838649"/>
              <a:ext cx="1154230" cy="3976623"/>
            </a:xfrm>
            <a:prstGeom prst="bentConnector3">
              <a:avLst>
                <a:gd name="adj1" fmla="val 38946"/>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6" name="Elbow Connector 25"/>
            <p:cNvCxnSpPr/>
            <p:nvPr/>
          </p:nvCxnSpPr>
          <p:spPr>
            <a:xfrm rot="16200000" flipH="1">
              <a:off x="6052760" y="2517198"/>
              <a:ext cx="2750013" cy="2207356"/>
            </a:xfrm>
            <a:prstGeom prst="bentConnector3">
              <a:avLst>
                <a:gd name="adj1" fmla="val 16749"/>
              </a:avLst>
            </a:prstGeom>
            <a:ln w="38100">
              <a:tailEnd type="triangle"/>
            </a:ln>
          </p:spPr>
          <p:style>
            <a:lnRef idx="1">
              <a:schemeClr val="accent5"/>
            </a:lnRef>
            <a:fillRef idx="0">
              <a:schemeClr val="accent5"/>
            </a:fillRef>
            <a:effectRef idx="0">
              <a:schemeClr val="accent5"/>
            </a:effectRef>
            <a:fontRef idx="minor">
              <a:schemeClr val="tx1"/>
            </a:fontRef>
          </p:style>
        </p:cxnSp>
      </p:grpSp>
      <p:grpSp>
        <p:nvGrpSpPr>
          <p:cNvPr id="27" name="Group 26"/>
          <p:cNvGrpSpPr/>
          <p:nvPr/>
        </p:nvGrpSpPr>
        <p:grpSpPr>
          <a:xfrm>
            <a:off x="2642525" y="1285125"/>
            <a:ext cx="5779712" cy="685800"/>
            <a:chOff x="1499679" y="1654231"/>
            <a:chExt cx="7706283" cy="914400"/>
          </a:xfrm>
        </p:grpSpPr>
        <p:sp>
          <p:nvSpPr>
            <p:cNvPr id="28" name="Rectangle 27"/>
            <p:cNvSpPr/>
            <p:nvPr/>
          </p:nvSpPr>
          <p:spPr>
            <a:xfrm>
              <a:off x="1499679" y="1654231"/>
              <a:ext cx="1828800" cy="9144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smtClean="0"/>
                <a:t>Batch</a:t>
              </a:r>
            </a:p>
            <a:p>
              <a:pPr algn="ctr"/>
              <a:r>
                <a:rPr lang="en-US" sz="1350" dirty="0" smtClean="0"/>
                <a:t>(</a:t>
              </a:r>
              <a:r>
                <a:rPr lang="en-US" sz="1350" dirty="0" err="1" smtClean="0"/>
                <a:t>MapReduce</a:t>
              </a:r>
              <a:r>
                <a:rPr lang="en-US" sz="1350" dirty="0" smtClean="0"/>
                <a:t>)</a:t>
              </a:r>
              <a:endParaRPr lang="en-US" sz="1350" dirty="0"/>
            </a:p>
          </p:txBody>
        </p:sp>
        <p:sp>
          <p:nvSpPr>
            <p:cNvPr id="29" name="Rectangle 28"/>
            <p:cNvSpPr/>
            <p:nvPr/>
          </p:nvSpPr>
          <p:spPr>
            <a:xfrm>
              <a:off x="3458840"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Streaming</a:t>
              </a:r>
            </a:p>
            <a:p>
              <a:pPr algn="ctr"/>
              <a:r>
                <a:rPr lang="en-US" sz="1350" dirty="0" smtClean="0"/>
                <a:t>(Storm)</a:t>
              </a:r>
              <a:endParaRPr lang="en-US" sz="1350" dirty="0"/>
            </a:p>
          </p:txBody>
        </p:sp>
        <p:sp>
          <p:nvSpPr>
            <p:cNvPr id="30" name="Rectangle 29"/>
            <p:cNvSpPr/>
            <p:nvPr/>
          </p:nvSpPr>
          <p:spPr>
            <a:xfrm>
              <a:off x="5418001" y="1654231"/>
              <a:ext cx="1828800" cy="914400"/>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smtClean="0"/>
                <a:t>Interactive</a:t>
              </a:r>
              <a:endParaRPr lang="en-US" sz="1350" dirty="0"/>
            </a:p>
          </p:txBody>
        </p:sp>
        <p:sp>
          <p:nvSpPr>
            <p:cNvPr id="31" name="Rectangle 30"/>
            <p:cNvSpPr/>
            <p:nvPr/>
          </p:nvSpPr>
          <p:spPr>
            <a:xfrm>
              <a:off x="7377162" y="1654231"/>
              <a:ext cx="1828800" cy="914400"/>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Machine</a:t>
              </a:r>
            </a:p>
            <a:p>
              <a:pPr algn="ctr"/>
              <a:r>
                <a:rPr lang="en-US" sz="1350" dirty="0"/>
                <a:t>Learning</a:t>
              </a:r>
            </a:p>
          </p:txBody>
        </p:sp>
      </p:grpSp>
    </p:spTree>
    <p:extLst>
      <p:ext uri="{BB962C8B-B14F-4D97-AF65-F5344CB8AC3E}">
        <p14:creationId xmlns:p14="http://schemas.microsoft.com/office/powerpoint/2010/main" val="294518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0325"/>
            <a:ext cx="10515600" cy="1325563"/>
          </a:xfrm>
        </p:spPr>
        <p:txBody>
          <a:bodyPr>
            <a:normAutofit fontScale="90000"/>
          </a:bodyPr>
          <a:lstStyle/>
          <a:p>
            <a:r>
              <a:rPr lang="en-US" dirty="0" smtClean="0"/>
              <a:t>REEF: </a:t>
            </a:r>
            <a:r>
              <a:rPr lang="en-US" dirty="0" smtClean="0">
                <a:hlinkClick r:id="rId2"/>
              </a:rPr>
              <a:t>http://reef-project.org</a:t>
            </a:r>
            <a:r>
              <a:rPr lang="en-US" dirty="0" smtClean="0"/>
              <a:t/>
            </a:r>
            <a:br>
              <a:rPr lang="en-US" dirty="0" smtClean="0"/>
            </a:br>
            <a:r>
              <a:rPr lang="en-US" sz="3100" dirty="0" smtClean="0"/>
              <a:t>Centralized control plane for building a distributed data plane</a:t>
            </a:r>
            <a:endParaRPr lang="en-US" sz="3100" dirty="0"/>
          </a:p>
        </p:txBody>
      </p:sp>
      <p:sp>
        <p:nvSpPr>
          <p:cNvPr id="4" name="Text Placeholder 3"/>
          <p:cNvSpPr>
            <a:spLocks noGrp="1"/>
          </p:cNvSpPr>
          <p:nvPr>
            <p:ph type="body" sz="quarter" idx="11"/>
          </p:nvPr>
        </p:nvSpPr>
        <p:spPr/>
        <p:txBody>
          <a:bodyPr/>
          <a:lstStyle/>
          <a:p>
            <a:r>
              <a:rPr lang="en-US" dirty="0" smtClean="0"/>
              <a:t>Control Plane</a:t>
            </a:r>
          </a:p>
        </p:txBody>
      </p:sp>
      <p:sp>
        <p:nvSpPr>
          <p:cNvPr id="5" name="Text Placeholder 4"/>
          <p:cNvSpPr>
            <a:spLocks noGrp="1"/>
          </p:cNvSpPr>
          <p:nvPr>
            <p:ph type="body" sz="quarter" idx="12"/>
          </p:nvPr>
        </p:nvSpPr>
        <p:spPr>
          <a:xfrm>
            <a:off x="6242620" y="1530937"/>
            <a:ext cx="5396365" cy="4703608"/>
          </a:xfrm>
        </p:spPr>
        <p:txBody>
          <a:bodyPr>
            <a:normAutofit fontScale="85000" lnSpcReduction="20000"/>
          </a:bodyPr>
          <a:lstStyle/>
          <a:p>
            <a:r>
              <a:rPr lang="en-US" sz="3500" dirty="0" smtClean="0"/>
              <a:t>Data Plane</a:t>
            </a:r>
          </a:p>
          <a:p>
            <a:pPr lvl="1"/>
            <a:endParaRPr lang="en-US" dirty="0" smtClean="0"/>
          </a:p>
          <a:p>
            <a:pPr lvl="1"/>
            <a:r>
              <a:rPr lang="en-US" sz="3200" dirty="0" smtClean="0">
                <a:solidFill>
                  <a:schemeClr val="tx1"/>
                </a:solidFill>
              </a:rPr>
              <a:t>Storage</a:t>
            </a:r>
          </a:p>
          <a:p>
            <a:pPr lvl="2"/>
            <a:r>
              <a:rPr lang="en-US" sz="3200" dirty="0" smtClean="0">
                <a:solidFill>
                  <a:schemeClr val="tx1"/>
                </a:solidFill>
              </a:rPr>
              <a:t>Big Buffer Manager</a:t>
            </a:r>
          </a:p>
          <a:p>
            <a:pPr lvl="2"/>
            <a:r>
              <a:rPr lang="en-US" sz="3200" dirty="0" smtClean="0">
                <a:solidFill>
                  <a:schemeClr val="tx1"/>
                </a:solidFill>
              </a:rPr>
              <a:t>Operator Access Methods</a:t>
            </a:r>
          </a:p>
          <a:p>
            <a:pPr lvl="2"/>
            <a:endParaRPr lang="en-US" sz="3200" dirty="0" smtClean="0">
              <a:solidFill>
                <a:schemeClr val="tx1"/>
              </a:solidFill>
            </a:endParaRPr>
          </a:p>
          <a:p>
            <a:pPr lvl="1"/>
            <a:r>
              <a:rPr lang="en-US" sz="3200" dirty="0" smtClean="0">
                <a:solidFill>
                  <a:schemeClr val="tx1"/>
                </a:solidFill>
              </a:rPr>
              <a:t>Network</a:t>
            </a:r>
          </a:p>
          <a:p>
            <a:pPr lvl="2"/>
            <a:r>
              <a:rPr lang="en-US" sz="3200" dirty="0" smtClean="0">
                <a:solidFill>
                  <a:schemeClr val="tx1"/>
                </a:solidFill>
              </a:rPr>
              <a:t>Message passing (sending statistics)</a:t>
            </a:r>
          </a:p>
          <a:p>
            <a:pPr lvl="2"/>
            <a:r>
              <a:rPr lang="en-US" sz="3200" dirty="0" smtClean="0">
                <a:solidFill>
                  <a:schemeClr val="tx1"/>
                </a:solidFill>
              </a:rPr>
              <a:t>Bulk Transfers (large-scale shuffle)</a:t>
            </a:r>
          </a:p>
          <a:p>
            <a:pPr lvl="2"/>
            <a:endParaRPr lang="en-US" sz="3200" dirty="0" smtClean="0">
              <a:solidFill>
                <a:schemeClr val="tx1"/>
              </a:solidFill>
            </a:endParaRPr>
          </a:p>
          <a:p>
            <a:pPr lvl="1"/>
            <a:r>
              <a:rPr lang="en-US" sz="3200" dirty="0" smtClean="0">
                <a:solidFill>
                  <a:schemeClr val="tx1"/>
                </a:solidFill>
              </a:rPr>
              <a:t>State Management</a:t>
            </a:r>
          </a:p>
          <a:p>
            <a:pPr lvl="2"/>
            <a:r>
              <a:rPr lang="en-US" sz="3200" dirty="0" smtClean="0">
                <a:solidFill>
                  <a:schemeClr val="tx1"/>
                </a:solidFill>
              </a:rPr>
              <a:t>Checkpoints</a:t>
            </a:r>
          </a:p>
          <a:p>
            <a:pPr lvl="2"/>
            <a:r>
              <a:rPr lang="en-US" sz="3200" dirty="0" smtClean="0">
                <a:solidFill>
                  <a:schemeClr val="tx1"/>
                </a:solidFill>
              </a:rPr>
              <a:t>Data lineage </a:t>
            </a:r>
          </a:p>
        </p:txBody>
      </p:sp>
      <p:grpSp>
        <p:nvGrpSpPr>
          <p:cNvPr id="6" name="Group 5"/>
          <p:cNvGrpSpPr/>
          <p:nvPr/>
        </p:nvGrpSpPr>
        <p:grpSpPr>
          <a:xfrm>
            <a:off x="519250" y="2141679"/>
            <a:ext cx="5656128" cy="646331"/>
            <a:chOff x="457201" y="4461385"/>
            <a:chExt cx="6083608" cy="861775"/>
          </a:xfrm>
        </p:grpSpPr>
        <p:sp>
          <p:nvSpPr>
            <p:cNvPr id="7" name="Rectangle 6"/>
            <p:cNvSpPr/>
            <p:nvPr/>
          </p:nvSpPr>
          <p:spPr>
            <a:xfrm>
              <a:off x="457201" y="4461385"/>
              <a:ext cx="1058169" cy="685800"/>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Job Driver</a:t>
              </a:r>
            </a:p>
          </p:txBody>
        </p:sp>
        <p:sp>
          <p:nvSpPr>
            <p:cNvPr id="8" name="TextBox 7"/>
            <p:cNvSpPr txBox="1"/>
            <p:nvPr/>
          </p:nvSpPr>
          <p:spPr>
            <a:xfrm>
              <a:off x="1678290" y="4461385"/>
              <a:ext cx="4862519" cy="861775"/>
            </a:xfrm>
            <a:prstGeom prst="rect">
              <a:avLst/>
            </a:prstGeom>
            <a:noFill/>
          </p:spPr>
          <p:txBody>
            <a:bodyPr wrap="square" rtlCol="0">
              <a:spAutoFit/>
            </a:bodyPr>
            <a:lstStyle/>
            <a:p>
              <a:r>
                <a:rPr lang="en-US" b="1" dirty="0" smtClean="0"/>
                <a:t>User </a:t>
              </a:r>
              <a:r>
                <a:rPr lang="en-US" b="1" dirty="0"/>
                <a:t>code </a:t>
              </a:r>
              <a:r>
                <a:rPr lang="en-US" dirty="0"/>
                <a:t>executed on YARN’s Application </a:t>
              </a:r>
              <a:r>
                <a:rPr lang="en-US" dirty="0" smtClean="0"/>
                <a:t>Master (control plane)</a:t>
              </a:r>
              <a:endParaRPr lang="en-US" dirty="0"/>
            </a:p>
          </p:txBody>
        </p:sp>
      </p:grpSp>
      <p:grpSp>
        <p:nvGrpSpPr>
          <p:cNvPr id="9" name="Group 8"/>
          <p:cNvGrpSpPr/>
          <p:nvPr/>
        </p:nvGrpSpPr>
        <p:grpSpPr>
          <a:xfrm>
            <a:off x="519249" y="3296723"/>
            <a:ext cx="5434746" cy="646331"/>
            <a:chOff x="457200" y="2414519"/>
            <a:chExt cx="7246327" cy="861775"/>
          </a:xfrm>
        </p:grpSpPr>
        <p:sp>
          <p:nvSpPr>
            <p:cNvPr id="10" name="Rectangle 9"/>
            <p:cNvSpPr/>
            <p:nvPr/>
          </p:nvSpPr>
          <p:spPr>
            <a:xfrm>
              <a:off x="457200" y="2521508"/>
              <a:ext cx="13716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Task</a:t>
              </a:r>
              <a:endParaRPr lang="en-US" sz="1350" dirty="0"/>
            </a:p>
          </p:txBody>
        </p:sp>
        <p:sp>
          <p:nvSpPr>
            <p:cNvPr id="11" name="TextBox 10"/>
            <p:cNvSpPr txBox="1"/>
            <p:nvPr/>
          </p:nvSpPr>
          <p:spPr>
            <a:xfrm>
              <a:off x="1828800" y="2414519"/>
              <a:ext cx="5874727" cy="861775"/>
            </a:xfrm>
            <a:prstGeom prst="rect">
              <a:avLst/>
            </a:prstGeom>
            <a:noFill/>
          </p:spPr>
          <p:txBody>
            <a:bodyPr wrap="square" rtlCol="0" anchor="ctr">
              <a:spAutoFit/>
            </a:bodyPr>
            <a:lstStyle/>
            <a:p>
              <a:r>
                <a:rPr lang="en-US" b="1" dirty="0">
                  <a:ln w="0"/>
                </a:rPr>
                <a:t>User code </a:t>
              </a:r>
              <a:r>
                <a:rPr lang="en-US" dirty="0">
                  <a:ln w="0"/>
                </a:rPr>
                <a:t>executed within an </a:t>
              </a:r>
              <a:r>
                <a:rPr lang="en-US" dirty="0" smtClean="0">
                  <a:ln w="0"/>
                  <a:solidFill>
                    <a:srgbClr val="0000FF"/>
                  </a:solidFill>
                </a:rPr>
                <a:t>Evaluator </a:t>
              </a:r>
              <a:r>
                <a:rPr lang="en-US" dirty="0" smtClean="0">
                  <a:ln w="0"/>
                  <a:solidFill>
                    <a:srgbClr val="000000"/>
                  </a:solidFill>
                </a:rPr>
                <a:t>(data plane)</a:t>
              </a:r>
              <a:r>
                <a:rPr lang="en-US" dirty="0" smtClean="0">
                  <a:ln w="0"/>
                </a:rPr>
                <a:t> </a:t>
              </a:r>
              <a:endParaRPr lang="en-US" dirty="0">
                <a:ln w="0"/>
              </a:endParaRPr>
            </a:p>
          </p:txBody>
        </p:sp>
      </p:grpSp>
      <p:grpSp>
        <p:nvGrpSpPr>
          <p:cNvPr id="12" name="Group 11"/>
          <p:cNvGrpSpPr/>
          <p:nvPr/>
        </p:nvGrpSpPr>
        <p:grpSpPr>
          <a:xfrm>
            <a:off x="519249" y="4612253"/>
            <a:ext cx="5201713" cy="646331"/>
            <a:chOff x="457200" y="3449690"/>
            <a:chExt cx="6935617" cy="861774"/>
          </a:xfrm>
        </p:grpSpPr>
        <p:sp>
          <p:nvSpPr>
            <p:cNvPr id="13" name="Rectangle 12"/>
            <p:cNvSpPr/>
            <p:nvPr/>
          </p:nvSpPr>
          <p:spPr>
            <a:xfrm>
              <a:off x="457200" y="3454791"/>
              <a:ext cx="1371600" cy="6858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dirty="0"/>
                <a:t>Evaluator</a:t>
              </a:r>
            </a:p>
          </p:txBody>
        </p:sp>
        <p:sp>
          <p:nvSpPr>
            <p:cNvPr id="14" name="TextBox 13"/>
            <p:cNvSpPr txBox="1"/>
            <p:nvPr/>
          </p:nvSpPr>
          <p:spPr>
            <a:xfrm>
              <a:off x="1828800" y="3449690"/>
              <a:ext cx="5564017" cy="861774"/>
            </a:xfrm>
            <a:prstGeom prst="rect">
              <a:avLst/>
            </a:prstGeom>
            <a:noFill/>
          </p:spPr>
          <p:txBody>
            <a:bodyPr wrap="square" rtlCol="0">
              <a:spAutoFit/>
            </a:bodyPr>
            <a:lstStyle/>
            <a:p>
              <a:r>
                <a:rPr lang="en-US" dirty="0"/>
                <a:t>Execution Environment for </a:t>
              </a:r>
              <a:r>
                <a:rPr lang="en-US" dirty="0" smtClean="0">
                  <a:solidFill>
                    <a:srgbClr val="FF6600"/>
                  </a:solidFill>
                </a:rPr>
                <a:t>Tasks</a:t>
              </a:r>
              <a:r>
                <a:rPr lang="en-US" dirty="0" smtClean="0"/>
                <a:t>. </a:t>
              </a:r>
              <a:r>
                <a:rPr lang="en-US" dirty="0"/>
                <a:t>One </a:t>
              </a:r>
              <a:r>
                <a:rPr lang="en-US" dirty="0">
                  <a:solidFill>
                    <a:srgbClr val="0000FF"/>
                  </a:solidFill>
                </a:rPr>
                <a:t>Evaluator</a:t>
              </a:r>
              <a:r>
                <a:rPr lang="en-US" dirty="0">
                  <a:solidFill>
                    <a:srgbClr val="00188F"/>
                  </a:solidFill>
                </a:rPr>
                <a:t> </a:t>
              </a:r>
              <a:r>
                <a:rPr lang="en-US" dirty="0"/>
                <a:t>is bound to one YARN </a:t>
              </a:r>
              <a:r>
                <a:rPr lang="en-US" dirty="0" smtClean="0"/>
                <a:t>Container</a:t>
              </a:r>
              <a:endParaRPr lang="en-US" dirty="0"/>
            </a:p>
          </p:txBody>
        </p:sp>
      </p:grpSp>
      <p:sp>
        <p:nvSpPr>
          <p:cNvPr id="17" name="Slide Number Placeholder 16"/>
          <p:cNvSpPr>
            <a:spLocks noGrp="1"/>
          </p:cNvSpPr>
          <p:nvPr>
            <p:ph type="sldNum" sz="quarter" idx="13"/>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2751616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309" y="235951"/>
            <a:ext cx="8229600" cy="1143000"/>
          </a:xfrm>
        </p:spPr>
        <p:txBody>
          <a:bodyPr/>
          <a:lstStyle/>
          <a:p>
            <a:r>
              <a:rPr lang="en-US" dirty="0" smtClean="0"/>
              <a:t>Data is Everywhere</a:t>
            </a:r>
            <a:endParaRPr lang="en-US" dirty="0"/>
          </a:p>
        </p:txBody>
      </p:sp>
      <p:sp>
        <p:nvSpPr>
          <p:cNvPr id="3" name="Content Placeholder 2"/>
          <p:cNvSpPr>
            <a:spLocks noGrp="1"/>
          </p:cNvSpPr>
          <p:nvPr>
            <p:ph idx="1"/>
          </p:nvPr>
        </p:nvSpPr>
        <p:spPr>
          <a:xfrm>
            <a:off x="1399309" y="1511090"/>
            <a:ext cx="8229600" cy="4495800"/>
          </a:xfrm>
        </p:spPr>
        <p:txBody>
          <a:bodyPr/>
          <a:lstStyle/>
          <a:p>
            <a:r>
              <a:rPr lang="en-US" dirty="0" smtClean="0"/>
              <a:t>Easier and cheaper than ever to collect</a:t>
            </a:r>
          </a:p>
          <a:p>
            <a:r>
              <a:rPr lang="en-US" dirty="0" smtClean="0"/>
              <a:t>Data grows faster than Moore’s law</a:t>
            </a:r>
          </a:p>
        </p:txBody>
      </p:sp>
      <p:pic>
        <p:nvPicPr>
          <p:cNvPr id="5" name="Picture 4" descr="hadoop-320x240.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835696" y="1447801"/>
            <a:ext cx="1908505" cy="1431379"/>
          </a:xfrm>
          <a:prstGeom prst="rect">
            <a:avLst/>
          </a:prstGeom>
        </p:spPr>
      </p:pic>
      <p:graphicFrame>
        <p:nvGraphicFramePr>
          <p:cNvPr id="6" name="Chart 5"/>
          <p:cNvGraphicFramePr>
            <a:graphicFrameLocks/>
          </p:cNvGraphicFramePr>
          <p:nvPr>
            <p:extLst/>
          </p:nvPr>
        </p:nvGraphicFramePr>
        <p:xfrm>
          <a:off x="2286000" y="2895600"/>
          <a:ext cx="7277100" cy="37338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7827668" y="6309899"/>
            <a:ext cx="1492716" cy="369332"/>
          </a:xfrm>
          <a:prstGeom prst="rect">
            <a:avLst/>
          </a:prstGeom>
        </p:spPr>
        <p:txBody>
          <a:bodyPr wrap="none">
            <a:spAutoFit/>
          </a:bodyPr>
          <a:lstStyle/>
          <a:p>
            <a:pPr algn="r"/>
            <a:r>
              <a:rPr lang="en-US" dirty="0">
                <a:solidFill>
                  <a:srgbClr val="7F7F7F"/>
                </a:solidFill>
                <a:latin typeface="Helvetica Neue Light"/>
                <a:cs typeface="Helvetica Neue Light"/>
              </a:rPr>
              <a:t>(IDC report*)</a:t>
            </a:r>
          </a:p>
        </p:txBody>
      </p:sp>
    </p:spTree>
    <p:extLst>
      <p:ext uri="{BB962C8B-B14F-4D97-AF65-F5344CB8AC3E}">
        <p14:creationId xmlns:p14="http://schemas.microsoft.com/office/powerpoint/2010/main" val="32010019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45130" y="1714500"/>
            <a:ext cx="8915400" cy="5181600"/>
          </a:xfrm>
        </p:spPr>
        <p:txBody>
          <a:bodyPr/>
          <a:lstStyle/>
          <a:p>
            <a:r>
              <a:rPr lang="en-US" dirty="0" smtClean="0"/>
              <a:t>Everyone collects but few extract value from data</a:t>
            </a:r>
          </a:p>
          <a:p>
            <a:r>
              <a:rPr lang="en-US" dirty="0" smtClean="0"/>
              <a:t>Unification of comp. and </a:t>
            </a:r>
            <a:r>
              <a:rPr lang="en-US" dirty="0" err="1" smtClean="0"/>
              <a:t>prog</a:t>
            </a:r>
            <a:r>
              <a:rPr lang="en-US" dirty="0" smtClean="0"/>
              <a:t>. models to</a:t>
            </a:r>
          </a:p>
          <a:p>
            <a:pPr lvl="1"/>
            <a:r>
              <a:rPr lang="en-US" dirty="0"/>
              <a:t>Efficiently analyze data</a:t>
            </a:r>
          </a:p>
          <a:p>
            <a:pPr lvl="1"/>
            <a:r>
              <a:rPr lang="en-US" dirty="0"/>
              <a:t>Make sophisticated, real-time </a:t>
            </a:r>
            <a:r>
              <a:rPr lang="en-US" dirty="0" smtClean="0"/>
              <a:t>decisions</a:t>
            </a:r>
          </a:p>
          <a:p>
            <a:pPr marL="0" indent="0">
              <a:buNone/>
            </a:pPr>
            <a:endParaRPr lang="en-US" dirty="0" smtClean="0"/>
          </a:p>
          <a:p>
            <a:r>
              <a:rPr lang="en-US" dirty="0" smtClean="0"/>
              <a:t>REEF provides OS functionalities</a:t>
            </a:r>
          </a:p>
          <a:p>
            <a:pPr lvl="1"/>
            <a:r>
              <a:rPr lang="en-US" dirty="0" smtClean="0"/>
              <a:t>Used to develop higher-level Big Data applications</a:t>
            </a:r>
          </a:p>
          <a:p>
            <a:r>
              <a:rPr lang="en-US" dirty="0" smtClean="0"/>
              <a:t>Long term goal is to…</a:t>
            </a:r>
          </a:p>
          <a:p>
            <a:pPr lvl="1"/>
            <a:r>
              <a:rPr lang="en-US" dirty="0" smtClean="0"/>
              <a:t>Unify batch, interactive, streaming computation models</a:t>
            </a:r>
          </a:p>
          <a:p>
            <a:pPr lvl="1"/>
            <a:r>
              <a:rPr lang="en-US" dirty="0" smtClean="0"/>
              <a:t>Provide domain specific toolkits to data scientists</a:t>
            </a:r>
          </a:p>
          <a:p>
            <a:pPr marL="0" indent="0">
              <a:buNone/>
            </a:pPr>
            <a:endParaRPr lang="en-US" dirty="0"/>
          </a:p>
          <a:p>
            <a:endParaRPr lang="en-US" dirty="0"/>
          </a:p>
        </p:txBody>
      </p:sp>
      <p:grpSp>
        <p:nvGrpSpPr>
          <p:cNvPr id="4" name="Group 15"/>
          <p:cNvGrpSpPr>
            <a:grpSpLocks/>
          </p:cNvGrpSpPr>
          <p:nvPr/>
        </p:nvGrpSpPr>
        <p:grpSpPr bwMode="auto">
          <a:xfrm>
            <a:off x="6773716" y="1480129"/>
            <a:ext cx="4260273" cy="2246745"/>
            <a:chOff x="4343400" y="1388071"/>
            <a:chExt cx="14859000" cy="7647384"/>
          </a:xfrm>
        </p:grpSpPr>
        <p:sp>
          <p:nvSpPr>
            <p:cNvPr id="5" name="Rounded Rectangle 4"/>
            <p:cNvSpPr/>
            <p:nvPr/>
          </p:nvSpPr>
          <p:spPr bwMode="auto">
            <a:xfrm>
              <a:off x="10706190" y="2804253"/>
              <a:ext cx="3277110" cy="1540100"/>
            </a:xfrm>
            <a:prstGeom prst="roundRect">
              <a:avLst/>
            </a:prstGeom>
            <a:solidFill>
              <a:schemeClr val="bg1">
                <a:lumMod val="95000"/>
              </a:schemeClr>
            </a:solidFill>
            <a:ln w="19050" cap="flat" cmpd="sng" algn="ctr">
              <a:solidFill>
                <a:srgbClr val="000000"/>
              </a:solidFill>
              <a:prstDash val="solid"/>
              <a:round/>
              <a:headEnd type="none" w="med" len="med"/>
              <a:tailEnd type="none" w="med" len="med"/>
            </a:ln>
            <a:effectLst/>
            <a:extLst/>
          </p:spPr>
          <p:txBody>
            <a:bodyPr/>
            <a:lstStyle/>
            <a:p>
              <a:pPr algn="ctr">
                <a:defRPr/>
              </a:pPr>
              <a:r>
                <a:rPr lang="en-US" dirty="0">
                  <a:latin typeface="Helvetica Neue Light"/>
                  <a:ea typeface="ヒラギノ角ゴ ProN W3" charset="0"/>
                  <a:cs typeface="Helvetica Neue Light"/>
                  <a:sym typeface="Gill Sans" charset="0"/>
                </a:rPr>
                <a:t>Batch</a:t>
              </a:r>
            </a:p>
          </p:txBody>
        </p:sp>
        <p:grpSp>
          <p:nvGrpSpPr>
            <p:cNvPr id="6" name="Group 17"/>
            <p:cNvGrpSpPr>
              <a:grpSpLocks/>
            </p:cNvGrpSpPr>
            <p:nvPr/>
          </p:nvGrpSpPr>
          <p:grpSpPr bwMode="auto">
            <a:xfrm>
              <a:off x="4343400" y="5752765"/>
              <a:ext cx="6258755" cy="3282690"/>
              <a:chOff x="4343400" y="5752765"/>
              <a:chExt cx="6258755" cy="3282690"/>
            </a:xfrm>
          </p:grpSpPr>
          <p:sp>
            <p:nvSpPr>
              <p:cNvPr id="14" name="Rounded Rectangle 3"/>
              <p:cNvSpPr>
                <a:spLocks noChangeArrowheads="1"/>
              </p:cNvSpPr>
              <p:nvPr/>
            </p:nvSpPr>
            <p:spPr bwMode="auto">
              <a:xfrm>
                <a:off x="5508812" y="7391402"/>
                <a:ext cx="5093343" cy="1644053"/>
              </a:xfrm>
              <a:prstGeom prst="roundRect">
                <a:avLst>
                  <a:gd name="adj" fmla="val 16667"/>
                </a:avLst>
              </a:prstGeom>
              <a:solidFill>
                <a:srgbClr val="F2F2F2"/>
              </a:solidFill>
              <a:ln w="19050" cmpd="sng">
                <a:solidFill>
                  <a:srgbClr val="000000"/>
                </a:solidFill>
                <a:round/>
                <a:headEnd/>
                <a:tailEnd/>
              </a:ln>
            </p:spPr>
            <p:txBody>
              <a:bodyPr>
                <a:prstTxWarp prst="textNoShape">
                  <a:avLst/>
                </a:prstTxWarp>
              </a:bodyPr>
              <a:lstStyle/>
              <a:p>
                <a:pPr algn="ctr"/>
                <a:r>
                  <a:rPr lang="en-US" dirty="0">
                    <a:latin typeface="Helvetica Neue Light"/>
                    <a:cs typeface="Helvetica Neue Light"/>
                  </a:rPr>
                  <a:t>Interactive</a:t>
                </a:r>
              </a:p>
            </p:txBody>
          </p:sp>
          <p:pic>
            <p:nvPicPr>
              <p:cNvPr id="15" name="Picture 8"/>
              <p:cNvPicPr>
                <a:picLocks noChangeAspect="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saturation sat="300000"/>
                        </a14:imgEffect>
                      </a14:imgLayer>
                    </a14:imgProps>
                  </a:ext>
                </a:extLst>
              </a:blip>
              <a:srcRect/>
              <a:stretch>
                <a:fillRect/>
              </a:stretch>
            </p:blipFill>
            <p:spPr bwMode="auto">
              <a:xfrm>
                <a:off x="4343400" y="5752765"/>
                <a:ext cx="3390901" cy="2400299"/>
              </a:xfrm>
              <a:prstGeom prst="rect">
                <a:avLst/>
              </a:prstGeom>
              <a:noFill/>
              <a:ln w="9525">
                <a:noFill/>
                <a:miter lim="800000"/>
                <a:headEnd/>
                <a:tailEnd/>
              </a:ln>
            </p:spPr>
          </p:pic>
        </p:grpSp>
        <p:grpSp>
          <p:nvGrpSpPr>
            <p:cNvPr id="7" name="Group 18"/>
            <p:cNvGrpSpPr>
              <a:grpSpLocks/>
            </p:cNvGrpSpPr>
            <p:nvPr/>
          </p:nvGrpSpPr>
          <p:grpSpPr bwMode="auto">
            <a:xfrm>
              <a:off x="13931284" y="5791200"/>
              <a:ext cx="5271116" cy="3244254"/>
              <a:chOff x="13931284" y="5791200"/>
              <a:chExt cx="5271116" cy="3244254"/>
            </a:xfrm>
          </p:grpSpPr>
          <p:sp>
            <p:nvSpPr>
              <p:cNvPr id="12" name="Rounded Rectangle 4"/>
              <p:cNvSpPr>
                <a:spLocks noChangeArrowheads="1"/>
              </p:cNvSpPr>
              <p:nvPr/>
            </p:nvSpPr>
            <p:spPr bwMode="auto">
              <a:xfrm>
                <a:off x="13931284" y="7467599"/>
                <a:ext cx="4710822" cy="1567855"/>
              </a:xfrm>
              <a:prstGeom prst="roundRect">
                <a:avLst>
                  <a:gd name="adj" fmla="val 16667"/>
                </a:avLst>
              </a:prstGeom>
              <a:solidFill>
                <a:srgbClr val="F2F2F2"/>
              </a:solidFill>
              <a:ln w="19050" cmpd="sng">
                <a:solidFill>
                  <a:srgbClr val="000000"/>
                </a:solidFill>
                <a:round/>
                <a:headEnd/>
                <a:tailEnd/>
              </a:ln>
            </p:spPr>
            <p:txBody>
              <a:bodyPr>
                <a:prstTxWarp prst="textNoShape">
                  <a:avLst/>
                </a:prstTxWarp>
              </a:bodyPr>
              <a:lstStyle/>
              <a:p>
                <a:pPr algn="ctr"/>
                <a:r>
                  <a:rPr lang="en-US" dirty="0">
                    <a:latin typeface="Helvetica Neue Light"/>
                    <a:cs typeface="Helvetica Neue Light"/>
                  </a:rPr>
                  <a:t>Streaming</a:t>
                </a:r>
              </a:p>
            </p:txBody>
          </p:sp>
          <p:pic>
            <p:nvPicPr>
              <p:cNvPr id="13" name="Picture 9"/>
              <p:cNvPicPr>
                <a:picLocks noChangeAspect="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300000"/>
                        </a14:imgEffect>
                      </a14:imgLayer>
                    </a14:imgProps>
                  </a:ext>
                </a:extLst>
              </a:blip>
              <a:srcRect/>
              <a:stretch>
                <a:fillRect/>
              </a:stretch>
            </p:blipFill>
            <p:spPr bwMode="auto">
              <a:xfrm>
                <a:off x="16154400" y="5791200"/>
                <a:ext cx="3048000" cy="2387600"/>
              </a:xfrm>
              <a:prstGeom prst="rect">
                <a:avLst/>
              </a:prstGeom>
              <a:noFill/>
              <a:ln w="9525">
                <a:noFill/>
                <a:miter lim="800000"/>
                <a:headEnd/>
                <a:tailEnd/>
              </a:ln>
            </p:spPr>
          </p:pic>
        </p:grpSp>
        <p:pic>
          <p:nvPicPr>
            <p:cNvPr id="8" name="Picture 11"/>
            <p:cNvPicPr>
              <a:picLocks noChangeAspect="1"/>
            </p:cNvPicPr>
            <p:nvPr/>
          </p:nvPicPr>
          <p:blipFill>
            <a:blip r:embed="rId6">
              <a:clrChange>
                <a:clrFrom>
                  <a:srgbClr val="FEFEFE"/>
                </a:clrFrom>
                <a:clrTo>
                  <a:srgbClr val="FEFEFE">
                    <a:alpha val="0"/>
                  </a:srgbClr>
                </a:clrTo>
              </a:clrChange>
              <a:grayscl/>
              <a:extLst>
                <a:ext uri="{BEBA8EAE-BF5A-486C-A8C5-ECC9F3942E4B}">
                  <a14:imgProps xmlns:a14="http://schemas.microsoft.com/office/drawing/2010/main">
                    <a14:imgLayer r:embed="rId7">
                      <a14:imgEffect>
                        <a14:saturation sat="400000"/>
                      </a14:imgEffect>
                    </a14:imgLayer>
                  </a14:imgProps>
                </a:ext>
              </a:extLst>
            </a:blip>
            <a:srcRect/>
            <a:stretch>
              <a:fillRect/>
            </a:stretch>
          </p:blipFill>
          <p:spPr bwMode="auto">
            <a:xfrm>
              <a:off x="13517282" y="1388071"/>
              <a:ext cx="2603500" cy="2370139"/>
            </a:xfrm>
            <a:prstGeom prst="rect">
              <a:avLst/>
            </a:prstGeom>
            <a:noFill/>
            <a:ln w="9525">
              <a:noFill/>
              <a:miter lim="800000"/>
              <a:headEnd/>
              <a:tailEnd/>
            </a:ln>
          </p:spPr>
        </p:pic>
        <p:sp>
          <p:nvSpPr>
            <p:cNvPr id="9" name="Left-Right Arrow 13"/>
            <p:cNvSpPr>
              <a:spLocks noChangeArrowheads="1"/>
            </p:cNvSpPr>
            <p:nvPr/>
          </p:nvSpPr>
          <p:spPr bwMode="auto">
            <a:xfrm>
              <a:off x="10740871" y="7619999"/>
              <a:ext cx="3026916" cy="848983"/>
            </a:xfrm>
            <a:prstGeom prst="leftRightArrow">
              <a:avLst>
                <a:gd name="adj1" fmla="val 50000"/>
                <a:gd name="adj2" fmla="val 49997"/>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sp>
          <p:nvSpPr>
            <p:cNvPr id="10" name="Left-Right Arrow 15"/>
            <p:cNvSpPr>
              <a:spLocks noChangeArrowheads="1"/>
            </p:cNvSpPr>
            <p:nvPr/>
          </p:nvSpPr>
          <p:spPr bwMode="auto">
            <a:xfrm rot="-2952834">
              <a:off x="8802688" y="5434013"/>
              <a:ext cx="3429000" cy="762000"/>
            </a:xfrm>
            <a:prstGeom prst="leftRightArrow">
              <a:avLst>
                <a:gd name="adj1" fmla="val 50000"/>
                <a:gd name="adj2" fmla="val 50000"/>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sp>
          <p:nvSpPr>
            <p:cNvPr id="11" name="Left-Right Arrow 16"/>
            <p:cNvSpPr>
              <a:spLocks noChangeArrowheads="1"/>
            </p:cNvSpPr>
            <p:nvPr/>
          </p:nvSpPr>
          <p:spPr bwMode="auto">
            <a:xfrm rot="2952834" flipH="1">
              <a:off x="12228513" y="5434013"/>
              <a:ext cx="3429000" cy="762000"/>
            </a:xfrm>
            <a:prstGeom prst="leftRightArrow">
              <a:avLst>
                <a:gd name="adj1" fmla="val 50000"/>
                <a:gd name="adj2" fmla="val 50000"/>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grpSp>
      <p:sp>
        <p:nvSpPr>
          <p:cNvPr id="16" name="TextBox 15"/>
          <p:cNvSpPr txBox="1">
            <a:spLocks noChangeArrowheads="1"/>
          </p:cNvSpPr>
          <p:nvPr/>
        </p:nvSpPr>
        <p:spPr bwMode="auto">
          <a:xfrm>
            <a:off x="8598013" y="2798324"/>
            <a:ext cx="877800" cy="346556"/>
          </a:xfrm>
          <a:prstGeom prst="rect">
            <a:avLst/>
          </a:prstGeom>
          <a:noFill/>
          <a:ln w="9525">
            <a:noFill/>
            <a:miter lim="800000"/>
            <a:headEnd/>
            <a:tailEnd/>
          </a:ln>
        </p:spPr>
        <p:txBody>
          <a:bodyPr wrap="square" lIns="38405" tIns="19202" rIns="38405" bIns="19202">
            <a:prstTxWarp prst="textNoShape">
              <a:avLst/>
            </a:prstTxWarp>
            <a:spAutoFit/>
          </a:bodyPr>
          <a:lstStyle/>
          <a:p>
            <a:pPr algn="ctr"/>
            <a:r>
              <a:rPr lang="en-US" sz="2000" dirty="0" smtClean="0">
                <a:latin typeface="Helvetica Neue Light"/>
                <a:cs typeface="Helvetica Neue Light"/>
              </a:rPr>
              <a:t>REEF</a:t>
            </a:r>
            <a:endParaRPr lang="en-US" sz="2000" dirty="0">
              <a:latin typeface="Helvetica Neue Light"/>
              <a:cs typeface="Helvetica Neue Light"/>
            </a:endParaRPr>
          </a:p>
        </p:txBody>
      </p:sp>
    </p:spTree>
    <p:extLst>
      <p:ext uri="{BB962C8B-B14F-4D97-AF65-F5344CB8AC3E}">
        <p14:creationId xmlns:p14="http://schemas.microsoft.com/office/powerpoint/2010/main" val="23903920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533400"/>
            <a:ext cx="5486400" cy="990600"/>
          </a:xfrm>
        </p:spPr>
        <p:txBody>
          <a:bodyPr>
            <a:normAutofit/>
          </a:bodyPr>
          <a:lstStyle/>
          <a:p>
            <a:pPr eaLnBrk="1" fontAlgn="auto" hangingPunct="1">
              <a:spcAft>
                <a:spcPts val="0"/>
              </a:spcAft>
              <a:defRPr/>
            </a:pPr>
            <a:r>
              <a:rPr lang="en-US" sz="3200" dirty="0" smtClean="0">
                <a:ea typeface="+mj-ea"/>
              </a:rPr>
              <a:t>Scalable Analytics Institute</a:t>
            </a:r>
            <a:endParaRPr lang="en-US" sz="3200" dirty="0">
              <a:ea typeface="+mj-ea"/>
            </a:endParaRPr>
          </a:p>
        </p:txBody>
      </p:sp>
      <p:pic>
        <p:nvPicPr>
          <p:cNvPr id="11267" name="Picture 2" descr="https://sites.google.com/site/tcondie/_/rsrc/1376239443422/home/479194_10151372376335293_324518928_o.jpg?height=200&amp;width=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199" y="3752173"/>
            <a:ext cx="1843617" cy="21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http://oak.cs.ucla.edu/%7Echo/resources/080-small.jpg"/>
          <p:cNvPicPr>
            <a:picLocks noChangeAspect="1" noChangeArrowheads="1"/>
          </p:cNvPicPr>
          <p:nvPr/>
        </p:nvPicPr>
        <p:blipFill>
          <a:blip r:embed="rId3">
            <a:extLst>
              <a:ext uri="{28A0092B-C50C-407E-A947-70E740481C1C}">
                <a14:useLocalDpi xmlns:a14="http://schemas.microsoft.com/office/drawing/2010/main" val="0"/>
              </a:ext>
            </a:extLst>
          </a:blip>
          <a:srcRect l="22159" r="24768"/>
          <a:stretch>
            <a:fillRect/>
          </a:stretch>
        </p:blipFill>
        <p:spPr bwMode="auto">
          <a:xfrm>
            <a:off x="8854015" y="1340761"/>
            <a:ext cx="1843617" cy="21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 descr="http://www.cs.ucla.edu/%7Ezaniolo/images/carlo.gif"/>
          <p:cNvPicPr>
            <a:picLocks noChangeAspect="1" noChangeArrowheads="1"/>
          </p:cNvPicPr>
          <p:nvPr/>
        </p:nvPicPr>
        <p:blipFill>
          <a:blip r:embed="rId4">
            <a:extLst>
              <a:ext uri="{28A0092B-C50C-407E-A947-70E740481C1C}">
                <a14:useLocalDpi xmlns:a14="http://schemas.microsoft.com/office/drawing/2010/main" val="0"/>
              </a:ext>
            </a:extLst>
          </a:blip>
          <a:srcRect l="38289" t="15152" r="27426" b="47617"/>
          <a:stretch>
            <a:fillRect/>
          </a:stretch>
        </p:blipFill>
        <p:spPr bwMode="auto">
          <a:xfrm>
            <a:off x="8816035" y="3739473"/>
            <a:ext cx="1828682" cy="21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descr="http://www.cs.ucla.edu/%7Eweiwang/images/WeiWang.png"/>
          <p:cNvPicPr>
            <a:picLocks noChangeAspect="1" noChangeArrowheads="1"/>
          </p:cNvPicPr>
          <p:nvPr/>
        </p:nvPicPr>
        <p:blipFill>
          <a:blip r:embed="rId5">
            <a:extLst>
              <a:ext uri="{28A0092B-C50C-407E-A947-70E740481C1C}">
                <a14:useLocalDpi xmlns:a14="http://schemas.microsoft.com/office/drawing/2010/main" val="0"/>
              </a:ext>
            </a:extLst>
          </a:blip>
          <a:srcRect l="13161" r="5940" b="19359"/>
          <a:stretch>
            <a:fillRect/>
          </a:stretch>
        </p:blipFill>
        <p:spPr bwMode="auto">
          <a:xfrm>
            <a:off x="6415735" y="1353461"/>
            <a:ext cx="1828682" cy="21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64" y="444500"/>
            <a:ext cx="4095112" cy="5878122"/>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z="152400" contourW="19050">
            <a:bevelT w="19050" h="0"/>
            <a:bevelB w="44450" h="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72" name="TextBox 6"/>
          <p:cNvSpPr txBox="1">
            <a:spLocks noChangeArrowheads="1"/>
          </p:cNvSpPr>
          <p:nvPr/>
        </p:nvSpPr>
        <p:spPr bwMode="auto">
          <a:xfrm>
            <a:off x="6985001" y="6157913"/>
            <a:ext cx="3400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SimSun" charset="0"/>
                <a:cs typeface="SimSun" charset="0"/>
              </a:defRPr>
            </a:lvl1pPr>
            <a:lvl2pPr marL="742950" indent="-285750" eaLnBrk="0" hangingPunct="0">
              <a:defRPr>
                <a:solidFill>
                  <a:schemeClr val="tx1"/>
                </a:solidFill>
                <a:latin typeface="Arial" charset="0"/>
                <a:ea typeface="SimSun" charset="0"/>
                <a:cs typeface="SimSun" charset="0"/>
              </a:defRPr>
            </a:lvl2pPr>
            <a:lvl3pPr marL="1143000" indent="-228600" eaLnBrk="0" hangingPunct="0">
              <a:defRPr>
                <a:solidFill>
                  <a:schemeClr val="tx1"/>
                </a:solidFill>
                <a:latin typeface="Arial" charset="0"/>
                <a:ea typeface="SimSun" charset="0"/>
                <a:cs typeface="SimSun" charset="0"/>
              </a:defRPr>
            </a:lvl3pPr>
            <a:lvl4pPr marL="1600200" indent="-228600" eaLnBrk="0" hangingPunct="0">
              <a:defRPr>
                <a:solidFill>
                  <a:schemeClr val="tx1"/>
                </a:solidFill>
                <a:latin typeface="Arial" charset="0"/>
                <a:ea typeface="SimSun" charset="0"/>
                <a:cs typeface="SimSun" charset="0"/>
              </a:defRPr>
            </a:lvl4pPr>
            <a:lvl5pPr marL="2057400" indent="-228600" eaLnBrk="0" hangingPunct="0">
              <a:defRPr>
                <a:solidFill>
                  <a:schemeClr val="tx1"/>
                </a:solidFill>
                <a:latin typeface="Arial" charset="0"/>
                <a:ea typeface="SimSun" charset="0"/>
                <a:cs typeface="SimSun" charset="0"/>
              </a:defRPr>
            </a:lvl5pPr>
            <a:lvl6pPr marL="2514600" indent="-228600" eaLnBrk="0" fontAlgn="base" hangingPunct="0">
              <a:spcBef>
                <a:spcPct val="0"/>
              </a:spcBef>
              <a:spcAft>
                <a:spcPct val="0"/>
              </a:spcAft>
              <a:defRPr>
                <a:solidFill>
                  <a:schemeClr val="tx1"/>
                </a:solidFill>
                <a:latin typeface="Arial" charset="0"/>
                <a:ea typeface="SimSun" charset="0"/>
                <a:cs typeface="SimSun" charset="0"/>
              </a:defRPr>
            </a:lvl6pPr>
            <a:lvl7pPr marL="2971800" indent="-228600" eaLnBrk="0" fontAlgn="base" hangingPunct="0">
              <a:spcBef>
                <a:spcPct val="0"/>
              </a:spcBef>
              <a:spcAft>
                <a:spcPct val="0"/>
              </a:spcAft>
              <a:defRPr>
                <a:solidFill>
                  <a:schemeClr val="tx1"/>
                </a:solidFill>
                <a:latin typeface="Arial" charset="0"/>
                <a:ea typeface="SimSun" charset="0"/>
                <a:cs typeface="SimSun" charset="0"/>
              </a:defRPr>
            </a:lvl7pPr>
            <a:lvl8pPr marL="3429000" indent="-228600" eaLnBrk="0" fontAlgn="base" hangingPunct="0">
              <a:spcBef>
                <a:spcPct val="0"/>
              </a:spcBef>
              <a:spcAft>
                <a:spcPct val="0"/>
              </a:spcAft>
              <a:defRPr>
                <a:solidFill>
                  <a:schemeClr val="tx1"/>
                </a:solidFill>
                <a:latin typeface="Arial" charset="0"/>
                <a:ea typeface="SimSun" charset="0"/>
                <a:cs typeface="SimSun" charset="0"/>
              </a:defRPr>
            </a:lvl8pPr>
            <a:lvl9pPr marL="3886200" indent="-228600" eaLnBrk="0" fontAlgn="base" hangingPunct="0">
              <a:spcBef>
                <a:spcPct val="0"/>
              </a:spcBef>
              <a:spcAft>
                <a:spcPct val="0"/>
              </a:spcAft>
              <a:defRPr>
                <a:solidFill>
                  <a:schemeClr val="tx1"/>
                </a:solidFill>
                <a:latin typeface="Arial" charset="0"/>
                <a:ea typeface="SimSun" charset="0"/>
                <a:cs typeface="SimSun" charset="0"/>
              </a:defRPr>
            </a:lvl9pPr>
          </a:lstStyle>
          <a:p>
            <a:pPr eaLnBrk="1" hangingPunct="1"/>
            <a:r>
              <a:rPr lang="en-US" sz="2400" b="1" dirty="0" smtClean="0">
                <a:hlinkClick r:id="rId7"/>
              </a:rPr>
              <a:t>http://scai.cs.ucla.edu</a:t>
            </a:r>
            <a:endParaRPr lang="en-US" sz="2400" b="1" dirty="0"/>
          </a:p>
        </p:txBody>
      </p:sp>
    </p:spTree>
    <p:extLst>
      <p:ext uri="{BB962C8B-B14F-4D97-AF65-F5344CB8AC3E}">
        <p14:creationId xmlns:p14="http://schemas.microsoft.com/office/powerpoint/2010/main" val="25605418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ea typeface="+mj-ea"/>
              </a:rPr>
              <a:t>ScAI</a:t>
            </a:r>
            <a:r>
              <a:rPr lang="en-US" dirty="0" smtClean="0">
                <a:ea typeface="+mj-ea"/>
              </a:rPr>
              <a:t> Projects</a:t>
            </a:r>
            <a:endParaRPr lang="en-US" dirty="0">
              <a:ea typeface="+mj-ea"/>
            </a:endParaRPr>
          </a:p>
        </p:txBody>
      </p:sp>
      <p:sp>
        <p:nvSpPr>
          <p:cNvPr id="12291" name="Content Placeholder 2"/>
          <p:cNvSpPr>
            <a:spLocks noGrp="1"/>
          </p:cNvSpPr>
          <p:nvPr>
            <p:ph idx="1"/>
          </p:nvPr>
        </p:nvSpPr>
        <p:spPr/>
        <p:txBody>
          <a:bodyPr/>
          <a:lstStyle/>
          <a:p>
            <a:r>
              <a:rPr lang="en-US" sz="3600" dirty="0">
                <a:latin typeface="Calibri" charset="0"/>
              </a:rPr>
              <a:t>Big </a:t>
            </a:r>
            <a:r>
              <a:rPr lang="en-US" sz="3600" dirty="0" smtClean="0">
                <a:latin typeface="Calibri" charset="0"/>
              </a:rPr>
              <a:t>Data </a:t>
            </a:r>
            <a:r>
              <a:rPr lang="en-US" sz="3600" dirty="0">
                <a:latin typeface="Calibri" charset="0"/>
              </a:rPr>
              <a:t>systems</a:t>
            </a:r>
          </a:p>
          <a:p>
            <a:r>
              <a:rPr lang="en-US" sz="3600" dirty="0">
                <a:latin typeface="Calibri" charset="0"/>
              </a:rPr>
              <a:t>Graph based analytics</a:t>
            </a:r>
          </a:p>
          <a:p>
            <a:r>
              <a:rPr lang="en-US" sz="3600" dirty="0">
                <a:latin typeface="Calibri" charset="0"/>
              </a:rPr>
              <a:t>Language design for B</a:t>
            </a:r>
            <a:r>
              <a:rPr lang="en-US" sz="3600" dirty="0" smtClean="0">
                <a:latin typeface="Calibri" charset="0"/>
              </a:rPr>
              <a:t>ig Data </a:t>
            </a:r>
            <a:r>
              <a:rPr lang="en-US" sz="3600" dirty="0">
                <a:latin typeface="Calibri" charset="0"/>
              </a:rPr>
              <a:t>and data streams</a:t>
            </a:r>
          </a:p>
          <a:p>
            <a:r>
              <a:rPr lang="en-US" sz="3600" dirty="0">
                <a:latin typeface="Calibri" charset="0"/>
              </a:rPr>
              <a:t>Mining high dimensional data</a:t>
            </a:r>
          </a:p>
          <a:p>
            <a:r>
              <a:rPr lang="en-US" sz="3600" dirty="0">
                <a:latin typeface="Calibri" charset="0"/>
              </a:rPr>
              <a:t>User and quality modeling in </a:t>
            </a:r>
            <a:r>
              <a:rPr lang="en-US" sz="3600" dirty="0" smtClean="0">
                <a:latin typeface="Calibri" charset="0"/>
              </a:rPr>
              <a:t>Big Data</a:t>
            </a:r>
            <a:endParaRPr lang="en-US" sz="3600" dirty="0">
              <a:latin typeface="Calibri" charset="0"/>
            </a:endParaRPr>
          </a:p>
          <a:p>
            <a:pPr marL="0" indent="0" eaLnBrk="1" hangingPunct="1">
              <a:buNone/>
            </a:pPr>
            <a:endParaRPr lang="en-US" sz="3600" dirty="0">
              <a:latin typeface="Calibri" charset="0"/>
            </a:endParaRPr>
          </a:p>
        </p:txBody>
      </p:sp>
    </p:spTree>
    <p:extLst>
      <p:ext uri="{BB962C8B-B14F-4D97-AF65-F5344CB8AC3E}">
        <p14:creationId xmlns:p14="http://schemas.microsoft.com/office/powerpoint/2010/main" val="36929043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935" y="263826"/>
            <a:ext cx="8587726" cy="6214979"/>
          </a:xfrm>
        </p:spPr>
      </p:pic>
    </p:spTree>
    <p:extLst>
      <p:ext uri="{BB962C8B-B14F-4D97-AF65-F5344CB8AC3E}">
        <p14:creationId xmlns:p14="http://schemas.microsoft.com/office/powerpoint/2010/main" val="222205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Gold Rush</a:t>
            </a:r>
            <a:endParaRPr lang="en-US" dirty="0"/>
          </a:p>
        </p:txBody>
      </p:sp>
      <p:sp>
        <p:nvSpPr>
          <p:cNvPr id="3" name="Content Placeholder 2"/>
          <p:cNvSpPr>
            <a:spLocks noGrp="1"/>
          </p:cNvSpPr>
          <p:nvPr>
            <p:ph idx="1"/>
          </p:nvPr>
        </p:nvSpPr>
        <p:spPr>
          <a:xfrm>
            <a:off x="838200" y="1526310"/>
            <a:ext cx="8534400" cy="4724400"/>
          </a:xfrm>
        </p:spPr>
        <p:txBody>
          <a:bodyPr/>
          <a:lstStyle/>
          <a:p>
            <a:pPr>
              <a:lnSpc>
                <a:spcPct val="110000"/>
              </a:lnSpc>
            </a:pPr>
            <a:r>
              <a:rPr lang="en-US" dirty="0"/>
              <a:t>Everyone </a:t>
            </a:r>
            <a:r>
              <a:rPr lang="en-US" dirty="0" smtClean="0"/>
              <a:t>wants to extract value from data</a:t>
            </a:r>
          </a:p>
          <a:p>
            <a:pPr lvl="1">
              <a:lnSpc>
                <a:spcPct val="110000"/>
              </a:lnSpc>
            </a:pPr>
            <a:r>
              <a:rPr lang="en-US" dirty="0" smtClean="0"/>
              <a:t>Big companies &amp; startups alike</a:t>
            </a:r>
          </a:p>
          <a:p>
            <a:pPr lvl="1">
              <a:lnSpc>
                <a:spcPct val="110000"/>
              </a:lnSpc>
            </a:pPr>
            <a:endParaRPr lang="en-US" dirty="0" smtClean="0"/>
          </a:p>
          <a:p>
            <a:pPr>
              <a:lnSpc>
                <a:spcPct val="110000"/>
              </a:lnSpc>
            </a:pPr>
            <a:endParaRPr lang="en-US" dirty="0"/>
          </a:p>
          <a:p>
            <a:r>
              <a:rPr lang="en-US" dirty="0" smtClean="0"/>
              <a:t>Huge potential</a:t>
            </a:r>
            <a:endParaRPr lang="en-US" dirty="0"/>
          </a:p>
          <a:p>
            <a:pPr lvl="1"/>
            <a:r>
              <a:rPr lang="en-US" dirty="0" smtClean="0"/>
              <a:t>Already demonstrated by Google, Facebook, …</a:t>
            </a:r>
            <a:endParaRPr lang="en-US" dirty="0"/>
          </a:p>
          <a:p>
            <a:r>
              <a:rPr lang="en-US" dirty="0"/>
              <a:t>But</a:t>
            </a:r>
            <a:r>
              <a:rPr lang="en-US" dirty="0" smtClean="0"/>
              <a:t>, untapped by most organizations</a:t>
            </a:r>
            <a:endParaRPr lang="en-US" dirty="0"/>
          </a:p>
          <a:p>
            <a:pPr lvl="1"/>
            <a:r>
              <a:rPr lang="en-US" dirty="0"/>
              <a:t>“We have lots of data but no one is looking at it!”</a:t>
            </a:r>
          </a:p>
          <a:p>
            <a:endParaRPr lang="en-US" dirty="0"/>
          </a:p>
          <a:p>
            <a:pPr>
              <a:lnSpc>
                <a:spcPct val="110000"/>
              </a:lnSpc>
            </a:pPr>
            <a:endParaRPr lang="en-US" dirty="0"/>
          </a:p>
          <a:p>
            <a:pPr lvl="1">
              <a:lnSpc>
                <a:spcPct val="110000"/>
              </a:lnSpc>
            </a:pPr>
            <a:endParaRPr lang="en-US" dirty="0"/>
          </a:p>
          <a:p>
            <a:endParaRPr lang="en-US" dirty="0"/>
          </a:p>
        </p:txBody>
      </p:sp>
      <p:pic>
        <p:nvPicPr>
          <p:cNvPr id="4" name="Picture 3"/>
          <p:cNvPicPr>
            <a:picLocks noChangeAspect="1"/>
          </p:cNvPicPr>
          <p:nvPr/>
        </p:nvPicPr>
        <p:blipFill>
          <a:blip r:embed="rId3"/>
          <a:stretch>
            <a:fillRect/>
          </a:stretch>
        </p:blipFill>
        <p:spPr>
          <a:xfrm>
            <a:off x="7559965" y="1526310"/>
            <a:ext cx="3331355" cy="2209800"/>
          </a:xfrm>
          <a:prstGeom prst="rect">
            <a:avLst/>
          </a:prstGeom>
        </p:spPr>
      </p:pic>
    </p:spTree>
    <p:extLst>
      <p:ext uri="{BB962C8B-B14F-4D97-AF65-F5344CB8AC3E}">
        <p14:creationId xmlns:p14="http://schemas.microsoft.com/office/powerpoint/2010/main" val="32242653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36" y="406400"/>
            <a:ext cx="8686800" cy="1143000"/>
          </a:xfrm>
        </p:spPr>
        <p:txBody>
          <a:bodyPr/>
          <a:lstStyle/>
          <a:p>
            <a:r>
              <a:rPr lang="en-US" dirty="0" smtClean="0"/>
              <a:t>Extracting Value from Data Hard</a:t>
            </a:r>
            <a:endParaRPr lang="en-US" dirty="0"/>
          </a:p>
        </p:txBody>
      </p:sp>
      <p:sp>
        <p:nvSpPr>
          <p:cNvPr id="3" name="Content Placeholder 2"/>
          <p:cNvSpPr>
            <a:spLocks noGrp="1"/>
          </p:cNvSpPr>
          <p:nvPr>
            <p:ph idx="1"/>
          </p:nvPr>
        </p:nvSpPr>
        <p:spPr>
          <a:xfrm>
            <a:off x="1149927" y="1676400"/>
            <a:ext cx="8686800" cy="4495800"/>
          </a:xfrm>
        </p:spPr>
        <p:txBody>
          <a:bodyPr/>
          <a:lstStyle/>
          <a:p>
            <a:r>
              <a:rPr lang="en-US" dirty="0" smtClean="0"/>
              <a:t>Data is massive, unstructured, and dirty</a:t>
            </a:r>
          </a:p>
          <a:p>
            <a:r>
              <a:rPr lang="en-US" dirty="0" smtClean="0"/>
              <a:t>Question are complex </a:t>
            </a:r>
          </a:p>
          <a:p>
            <a:pPr lvl="1"/>
            <a:r>
              <a:rPr lang="en-US" dirty="0" smtClean="0"/>
              <a:t>e.g., Predict the future.</a:t>
            </a:r>
          </a:p>
          <a:p>
            <a:r>
              <a:rPr lang="en-US" dirty="0" smtClean="0"/>
              <a:t>Processing, analysis tools still in their “infancy”</a:t>
            </a:r>
          </a:p>
          <a:p>
            <a:r>
              <a:rPr lang="en-US" dirty="0" smtClean="0"/>
              <a:t>Need tools that are</a:t>
            </a:r>
          </a:p>
          <a:p>
            <a:pPr lvl="1"/>
            <a:r>
              <a:rPr lang="en-US" dirty="0" smtClean="0"/>
              <a:t>Faster</a:t>
            </a:r>
          </a:p>
          <a:p>
            <a:pPr lvl="1"/>
            <a:r>
              <a:rPr lang="en-US" dirty="0" smtClean="0"/>
              <a:t>More sophisticated</a:t>
            </a:r>
          </a:p>
          <a:p>
            <a:pPr lvl="1"/>
            <a:r>
              <a:rPr lang="en-US" dirty="0" smtClean="0"/>
              <a:t>Easier to use</a:t>
            </a:r>
            <a:endParaRPr lang="en-US" dirty="0"/>
          </a:p>
        </p:txBody>
      </p:sp>
    </p:spTree>
    <p:extLst>
      <p:ext uri="{BB962C8B-B14F-4D97-AF65-F5344CB8AC3E}">
        <p14:creationId xmlns:p14="http://schemas.microsoft.com/office/powerpoint/2010/main" val="24540797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085272" y="223982"/>
            <a:ext cx="8229600" cy="1143000"/>
          </a:xfrm>
        </p:spPr>
        <p:txBody>
          <a:bodyPr/>
          <a:lstStyle/>
          <a:p>
            <a:pPr eaLnBrk="1" hangingPunct="1"/>
            <a:r>
              <a:rPr lang="en-US" dirty="0" smtClean="0">
                <a:ea typeface="ヒラギノ角ゴ ProN W6" pitchFamily="-84" charset="-128"/>
              </a:rPr>
              <a:t>Turning Data into Value</a:t>
            </a:r>
            <a:endParaRPr lang="en-US" dirty="0">
              <a:ea typeface="ヒラギノ角ゴ ProN W6" pitchFamily="-84" charset="-128"/>
            </a:endParaRPr>
          </a:p>
        </p:txBody>
      </p:sp>
      <p:sp>
        <p:nvSpPr>
          <p:cNvPr id="3" name="Content Placeholder 2"/>
          <p:cNvSpPr>
            <a:spLocks noGrp="1"/>
          </p:cNvSpPr>
          <p:nvPr>
            <p:ph idx="1"/>
          </p:nvPr>
        </p:nvSpPr>
        <p:spPr>
          <a:xfrm>
            <a:off x="1237673" y="1143000"/>
            <a:ext cx="8077199" cy="4724400"/>
          </a:xfrm>
        </p:spPr>
        <p:txBody>
          <a:bodyPr>
            <a:normAutofit/>
          </a:bodyPr>
          <a:lstStyle/>
          <a:p>
            <a:pPr eaLnBrk="1" hangingPunct="1">
              <a:lnSpc>
                <a:spcPct val="110000"/>
              </a:lnSpc>
            </a:pPr>
            <a:r>
              <a:rPr lang="en-US" dirty="0" smtClean="0">
                <a:ea typeface="ヒラギノ角ゴ ProN W3" pitchFamily="-84" charset="-128"/>
              </a:rPr>
              <a:t>Insights, diagnosis</a:t>
            </a:r>
            <a:r>
              <a:rPr lang="en-US" dirty="0">
                <a:ea typeface="ヒラギノ角ゴ ProN W3" pitchFamily="-84" charset="-128"/>
              </a:rPr>
              <a:t>, e.g.,</a:t>
            </a:r>
          </a:p>
          <a:p>
            <a:pPr lvl="1" eaLnBrk="1" hangingPunct="1">
              <a:lnSpc>
                <a:spcPct val="110000"/>
              </a:lnSpc>
            </a:pPr>
            <a:r>
              <a:rPr lang="en-US" dirty="0">
                <a:ea typeface="ヒラギノ角ゴ ProN W3" pitchFamily="-84" charset="-128"/>
              </a:rPr>
              <a:t>Why is user engagement dropping?</a:t>
            </a:r>
          </a:p>
          <a:p>
            <a:pPr lvl="1" eaLnBrk="1" hangingPunct="1">
              <a:lnSpc>
                <a:spcPct val="110000"/>
              </a:lnSpc>
            </a:pPr>
            <a:r>
              <a:rPr lang="en-US" dirty="0">
                <a:ea typeface="ヒラギノ角ゴ ProN W3" pitchFamily="-84" charset="-128"/>
              </a:rPr>
              <a:t>Why is the system slow?</a:t>
            </a:r>
          </a:p>
          <a:p>
            <a:pPr lvl="1" eaLnBrk="1" hangingPunct="1">
              <a:lnSpc>
                <a:spcPct val="110000"/>
              </a:lnSpc>
            </a:pPr>
            <a:r>
              <a:rPr lang="en-US" dirty="0">
                <a:ea typeface="ヒラギノ角ゴ ProN W3" pitchFamily="-84" charset="-128"/>
              </a:rPr>
              <a:t>Detect spam, </a:t>
            </a:r>
            <a:r>
              <a:rPr lang="en-US" dirty="0" err="1" smtClean="0">
                <a:ea typeface="ヒラギノ角ゴ ProN W3" pitchFamily="-84" charset="-128"/>
              </a:rPr>
              <a:t>DDoS</a:t>
            </a:r>
            <a:r>
              <a:rPr lang="en-US" dirty="0" smtClean="0">
                <a:ea typeface="ヒラギノ角ゴ ProN W3" pitchFamily="-84" charset="-128"/>
              </a:rPr>
              <a:t> </a:t>
            </a:r>
            <a:r>
              <a:rPr lang="en-US" dirty="0">
                <a:ea typeface="ヒラギノ角ゴ ProN W3" pitchFamily="-84" charset="-128"/>
              </a:rPr>
              <a:t>attacks</a:t>
            </a:r>
          </a:p>
          <a:p>
            <a:pPr eaLnBrk="1" hangingPunct="1">
              <a:lnSpc>
                <a:spcPct val="110000"/>
              </a:lnSpc>
            </a:pPr>
            <a:r>
              <a:rPr lang="en-US" dirty="0">
                <a:ea typeface="ヒラギノ角ゴ ProN W3" pitchFamily="-84" charset="-128"/>
              </a:rPr>
              <a:t>Decisions, e.g.,</a:t>
            </a:r>
          </a:p>
          <a:p>
            <a:pPr lvl="1" eaLnBrk="1" hangingPunct="1">
              <a:lnSpc>
                <a:spcPct val="110000"/>
              </a:lnSpc>
            </a:pPr>
            <a:r>
              <a:rPr lang="en-US" dirty="0">
                <a:ea typeface="ヒラギノ角ゴ ProN W3" pitchFamily="-84" charset="-128"/>
              </a:rPr>
              <a:t>W</a:t>
            </a:r>
            <a:r>
              <a:rPr lang="en-US" dirty="0" smtClean="0">
                <a:ea typeface="ヒラギノ角ゴ ProN W3" pitchFamily="-84" charset="-128"/>
              </a:rPr>
              <a:t>hat </a:t>
            </a:r>
            <a:r>
              <a:rPr lang="en-US" dirty="0">
                <a:ea typeface="ヒラギノ角ゴ ProN W3" pitchFamily="-84" charset="-128"/>
              </a:rPr>
              <a:t>feature to </a:t>
            </a:r>
            <a:r>
              <a:rPr lang="en-US" dirty="0" smtClean="0">
                <a:ea typeface="ヒラギノ角ゴ ProN W3" pitchFamily="-84" charset="-128"/>
              </a:rPr>
              <a:t>add to a product</a:t>
            </a:r>
            <a:endParaRPr lang="en-US" dirty="0">
              <a:ea typeface="ヒラギノ角ゴ ProN W3" pitchFamily="-84" charset="-128"/>
            </a:endParaRPr>
          </a:p>
          <a:p>
            <a:pPr lvl="1" eaLnBrk="1" hangingPunct="1">
              <a:lnSpc>
                <a:spcPct val="110000"/>
              </a:lnSpc>
            </a:pPr>
            <a:r>
              <a:rPr lang="en-US" dirty="0">
                <a:ea typeface="ヒラギノ角ゴ ProN W3" pitchFamily="-84" charset="-128"/>
              </a:rPr>
              <a:t>Personalized medical treatment</a:t>
            </a:r>
          </a:p>
          <a:p>
            <a:pPr lvl="1" eaLnBrk="1" hangingPunct="1">
              <a:lnSpc>
                <a:spcPct val="110000"/>
              </a:lnSpc>
            </a:pPr>
            <a:r>
              <a:rPr lang="en-US" dirty="0" smtClean="0">
                <a:ea typeface="ヒラギノ角ゴ ProN W3" pitchFamily="-84" charset="-128"/>
              </a:rPr>
              <a:t>What ads </a:t>
            </a:r>
            <a:r>
              <a:rPr lang="en-US" dirty="0">
                <a:ea typeface="ヒラギノ角ゴ ProN W3" pitchFamily="-84" charset="-128"/>
              </a:rPr>
              <a:t>to show </a:t>
            </a:r>
            <a:endParaRPr lang="en-US" dirty="0" smtClean="0">
              <a:ea typeface="ヒラギノ角ゴ ProN W3" pitchFamily="-84" charset="-128"/>
            </a:endParaRPr>
          </a:p>
          <a:p>
            <a:pPr lvl="1" eaLnBrk="1" hangingPunct="1">
              <a:lnSpc>
                <a:spcPct val="110000"/>
              </a:lnSpc>
            </a:pPr>
            <a:r>
              <a:rPr lang="en-US" dirty="0" smtClean="0">
                <a:ea typeface="ヒラギノ角ゴ ProN W3" pitchFamily="-84" charset="-128"/>
              </a:rPr>
              <a:t>What actors to cast for the “House of Cards”</a:t>
            </a:r>
            <a:endParaRPr lang="en-US" dirty="0">
              <a:ea typeface="ヒラギノ角ゴ ProN W3" pitchFamily="-84" charset="-128"/>
            </a:endParaRPr>
          </a:p>
          <a:p>
            <a:pPr lvl="1" eaLnBrk="1" hangingPunct="1">
              <a:lnSpc>
                <a:spcPct val="110000"/>
              </a:lnSpc>
            </a:pPr>
            <a:endParaRPr lang="en-US" dirty="0">
              <a:ea typeface="ヒラギノ角ゴ ProN W3" pitchFamily="-84" charset="-128"/>
            </a:endParaRPr>
          </a:p>
          <a:p>
            <a:pPr lvl="1" eaLnBrk="1" hangingPunct="1">
              <a:lnSpc>
                <a:spcPct val="110000"/>
              </a:lnSpc>
            </a:pPr>
            <a:endParaRPr lang="en-US" dirty="0">
              <a:ea typeface="ヒラギノ角ゴ ProN W3" pitchFamily="-84" charset="-128"/>
            </a:endParaRPr>
          </a:p>
        </p:txBody>
      </p:sp>
      <p:sp>
        <p:nvSpPr>
          <p:cNvPr id="7" name="Rounded Rectangle 6"/>
          <p:cNvSpPr/>
          <p:nvPr/>
        </p:nvSpPr>
        <p:spPr>
          <a:xfrm>
            <a:off x="1085272" y="5867400"/>
            <a:ext cx="9430328" cy="685800"/>
          </a:xfrm>
          <a:prstGeom prst="roundRect">
            <a:avLst/>
          </a:prstGeom>
          <a:solidFill>
            <a:srgbClr val="FFFFBC"/>
          </a:solidFill>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38" tIns="45719" rIns="91438" bIns="45719" anchor="ctr"/>
          <a:lstStyle/>
          <a:p>
            <a:pPr algn="ctr">
              <a:defRPr/>
            </a:pPr>
            <a:r>
              <a:rPr lang="en-US" sz="3400" dirty="0">
                <a:latin typeface="Helvetica Neue Light"/>
                <a:cs typeface="Helvetica Neue Light"/>
                <a:sym typeface="Gill Sans" charset="0"/>
              </a:rPr>
              <a:t>Data only as useful as the decisions it enables</a:t>
            </a:r>
          </a:p>
        </p:txBody>
      </p:sp>
    </p:spTree>
    <p:extLst>
      <p:ext uri="{BB962C8B-B14F-4D97-AF65-F5344CB8AC3E}">
        <p14:creationId xmlns:p14="http://schemas.microsoft.com/office/powerpoint/2010/main" val="319571109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177638" y="76200"/>
            <a:ext cx="8229600" cy="1143000"/>
          </a:xfrm>
        </p:spPr>
        <p:txBody>
          <a:bodyPr/>
          <a:lstStyle/>
          <a:p>
            <a:pPr eaLnBrk="1" hangingPunct="1"/>
            <a:r>
              <a:rPr lang="en-US" dirty="0" smtClean="0">
                <a:ea typeface="ヒラギノ角ゴ ProN W6" pitchFamily="-84" charset="-128"/>
              </a:rPr>
              <a:t>What do </a:t>
            </a:r>
            <a:r>
              <a:rPr lang="en-US" dirty="0">
                <a:ea typeface="ヒラギノ角ゴ ProN W6" pitchFamily="-84" charset="-128"/>
              </a:rPr>
              <a:t>W</a:t>
            </a:r>
            <a:r>
              <a:rPr lang="en-US" dirty="0" smtClean="0">
                <a:ea typeface="ヒラギノ角ゴ ProN W6" pitchFamily="-84" charset="-128"/>
              </a:rPr>
              <a:t>e Need?</a:t>
            </a:r>
            <a:endParaRPr lang="en-US" dirty="0">
              <a:ea typeface="ヒラギノ角ゴ ProN W6" pitchFamily="-84" charset="-128"/>
            </a:endParaRPr>
          </a:p>
        </p:txBody>
      </p:sp>
      <p:pic>
        <p:nvPicPr>
          <p:cNvPr id="4" name="Picture 3"/>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bwMode="auto">
          <a:xfrm>
            <a:off x="720438" y="1428850"/>
            <a:ext cx="1671638" cy="1200150"/>
          </a:xfrm>
          <a:prstGeom prst="rect">
            <a:avLst/>
          </a:prstGeom>
          <a:noFill/>
          <a:ln w="9525">
            <a:noFill/>
            <a:miter lim="800000"/>
            <a:headEnd/>
            <a:tailEnd/>
          </a:ln>
        </p:spPr>
      </p:pic>
      <p:pic>
        <p:nvPicPr>
          <p:cNvPr id="5" name="Picture 4"/>
          <p:cNvPicPr>
            <a:picLocks noChangeAspect="1"/>
          </p:cNvPicPr>
          <p:nvPr/>
        </p:nvPicPr>
        <p:blipFill>
          <a:blip r:embed="rId5">
            <a:clrChange>
              <a:clrFrom>
                <a:srgbClr val="FFFFFF"/>
              </a:clrFrom>
              <a:clrTo>
                <a:srgbClr val="FFFFFF">
                  <a:alpha val="0"/>
                </a:srgbClr>
              </a:clrTo>
            </a:clrChange>
            <a:grayscl/>
            <a:extLst>
              <a:ext uri="{BEBA8EAE-BF5A-486C-A8C5-ECC9F3942E4B}">
                <a14:imgProps xmlns:a14="http://schemas.microsoft.com/office/drawing/2010/main">
                  <a14:imgLayer r:embed="rId6">
                    <a14:imgEffect>
                      <a14:saturation sat="400000"/>
                    </a14:imgEffect>
                  </a14:imgLayer>
                </a14:imgProps>
              </a:ext>
            </a:extLst>
          </a:blip>
          <a:srcRect/>
          <a:stretch>
            <a:fillRect/>
          </a:stretch>
        </p:blipFill>
        <p:spPr bwMode="auto">
          <a:xfrm>
            <a:off x="872838" y="2969492"/>
            <a:ext cx="1390650" cy="1193800"/>
          </a:xfrm>
          <a:prstGeom prst="rect">
            <a:avLst/>
          </a:prstGeom>
          <a:noFill/>
          <a:ln w="9525">
            <a:noFill/>
            <a:miter lim="800000"/>
            <a:headEnd/>
            <a:tailEnd/>
          </a:ln>
        </p:spPr>
      </p:pic>
      <p:pic>
        <p:nvPicPr>
          <p:cNvPr id="6" name="Picture 5"/>
          <p:cNvPicPr>
            <a:picLocks noChangeAspect="1"/>
          </p:cNvPicPr>
          <p:nvPr/>
        </p:nvPicPr>
        <p:blipFill>
          <a:blip r:embed="rId7">
            <a:clrChange>
              <a:clrFrom>
                <a:srgbClr val="FEFEFE"/>
              </a:clrFrom>
              <a:clrTo>
                <a:srgbClr val="FEFEFE">
                  <a:alpha val="0"/>
                </a:srgbClr>
              </a:clrTo>
            </a:clrChange>
            <a:grayscl/>
            <a:extLst>
              <a:ext uri="{BEBA8EAE-BF5A-486C-A8C5-ECC9F3942E4B}">
                <a14:imgProps xmlns:a14="http://schemas.microsoft.com/office/drawing/2010/main">
                  <a14:imgLayer r:embed="rId8">
                    <a14:imgEffect>
                      <a14:saturation sat="400000"/>
                    </a14:imgEffect>
                  </a14:imgLayer>
                </a14:imgProps>
              </a:ext>
            </a:extLst>
          </a:blip>
          <a:srcRect/>
          <a:stretch>
            <a:fillRect/>
          </a:stretch>
        </p:blipFill>
        <p:spPr bwMode="auto">
          <a:xfrm>
            <a:off x="949038" y="4481692"/>
            <a:ext cx="1157288" cy="1185069"/>
          </a:xfrm>
          <a:prstGeom prst="rect">
            <a:avLst/>
          </a:prstGeom>
          <a:noFill/>
          <a:ln w="9525">
            <a:noFill/>
            <a:miter lim="800000"/>
            <a:headEnd/>
            <a:tailEnd/>
          </a:ln>
        </p:spPr>
      </p:pic>
      <p:sp>
        <p:nvSpPr>
          <p:cNvPr id="3" name="Content Placeholder 2"/>
          <p:cNvSpPr>
            <a:spLocks noGrp="1"/>
          </p:cNvSpPr>
          <p:nvPr>
            <p:ph idx="1"/>
          </p:nvPr>
        </p:nvSpPr>
        <p:spPr>
          <a:xfrm>
            <a:off x="2420650" y="1504728"/>
            <a:ext cx="9060150" cy="5193191"/>
          </a:xfrm>
        </p:spPr>
        <p:txBody>
          <a:bodyPr>
            <a:normAutofit/>
          </a:bodyPr>
          <a:lstStyle/>
          <a:p>
            <a:pPr eaLnBrk="1" hangingPunct="1"/>
            <a:r>
              <a:rPr lang="en-US" b="1" dirty="0">
                <a:ea typeface="ヒラギノ角ゴ ProN W3" pitchFamily="-84" charset="-128"/>
              </a:rPr>
              <a:t>Interactive </a:t>
            </a:r>
            <a:r>
              <a:rPr lang="en-US" b="1" dirty="0" smtClean="0">
                <a:ea typeface="ヒラギノ角ゴ ProN W3" pitchFamily="-84" charset="-128"/>
              </a:rPr>
              <a:t>queries: </a:t>
            </a:r>
            <a:r>
              <a:rPr lang="en-US" dirty="0" smtClean="0">
                <a:ea typeface="ヒラギノ角ゴ ProN W3" pitchFamily="-84" charset="-128"/>
              </a:rPr>
              <a:t>enable human in the loop decisions</a:t>
            </a:r>
          </a:p>
          <a:p>
            <a:pPr lvl="1"/>
            <a:r>
              <a:rPr lang="en-US" dirty="0">
                <a:ea typeface="ヒラギノ角ゴ ProN W3" pitchFamily="-84" charset="-128"/>
                <a:sym typeface="Wingdings" pitchFamily="-84" charset="2"/>
              </a:rPr>
              <a:t>Big Data Workbench</a:t>
            </a:r>
          </a:p>
          <a:p>
            <a:pPr lvl="1"/>
            <a:r>
              <a:rPr lang="en-US" dirty="0" smtClean="0">
                <a:ea typeface="ヒラギノ角ゴ ProN W3" pitchFamily="-84" charset="-128"/>
                <a:sym typeface="Wingdings" pitchFamily="-84" charset="2"/>
              </a:rPr>
              <a:t>Explore data in real-time </a:t>
            </a:r>
          </a:p>
          <a:p>
            <a:pPr marL="457200" lvl="1" indent="0">
              <a:buNone/>
            </a:pPr>
            <a:r>
              <a:rPr lang="en-US" sz="2000" b="1" dirty="0" smtClean="0">
                <a:ea typeface="ヒラギノ角ゴ ProN W3" pitchFamily="-84" charset="-128"/>
              </a:rPr>
              <a:t>	</a:t>
            </a:r>
            <a:endParaRPr lang="en-US" sz="2000" b="1" dirty="0">
              <a:ea typeface="ヒラギノ角ゴ ProN W3" pitchFamily="-84" charset="-128"/>
            </a:endParaRPr>
          </a:p>
          <a:p>
            <a:pPr eaLnBrk="1" hangingPunct="1"/>
            <a:r>
              <a:rPr lang="en-US" b="1" dirty="0">
                <a:ea typeface="ヒラギノ角ゴ ProN W3" pitchFamily="-84" charset="-128"/>
              </a:rPr>
              <a:t>S</a:t>
            </a:r>
            <a:r>
              <a:rPr lang="en-US" b="1" dirty="0" smtClean="0">
                <a:ea typeface="ヒラギノ角ゴ ProN W3" pitchFamily="-84" charset="-128"/>
              </a:rPr>
              <a:t>treaming queries: </a:t>
            </a:r>
            <a:r>
              <a:rPr lang="en-US" dirty="0" smtClean="0">
                <a:ea typeface="ヒラギノ角ゴ ProN W3" pitchFamily="-84" charset="-128"/>
              </a:rPr>
              <a:t>e</a:t>
            </a:r>
            <a:r>
              <a:rPr lang="en-US" dirty="0" smtClean="0">
                <a:ea typeface="ヒラギノ角ゴ ProN W3" pitchFamily="-84" charset="-128"/>
                <a:sym typeface="Wingdings" pitchFamily="-84" charset="2"/>
              </a:rPr>
              <a:t>nable automated real-time decisions</a:t>
            </a:r>
          </a:p>
          <a:p>
            <a:pPr lvl="1" eaLnBrk="1" hangingPunct="1"/>
            <a:r>
              <a:rPr lang="en-US" dirty="0" smtClean="0">
                <a:ea typeface="ヒラギノ角ゴ ProN W3" pitchFamily="-84" charset="-128"/>
                <a:sym typeface="Wingdings" pitchFamily="-84" charset="2"/>
              </a:rPr>
              <a:t>E.g., fraud detection, detect </a:t>
            </a:r>
            <a:r>
              <a:rPr lang="en-US" dirty="0" err="1" smtClean="0">
                <a:ea typeface="ヒラギノ角ゴ ProN W3" pitchFamily="-84" charset="-128"/>
                <a:sym typeface="Wingdings" pitchFamily="-84" charset="2"/>
              </a:rPr>
              <a:t>DDoS</a:t>
            </a:r>
            <a:r>
              <a:rPr lang="en-US" dirty="0" smtClean="0">
                <a:ea typeface="ヒラギノ角ゴ ProN W3" pitchFamily="-84" charset="-128"/>
                <a:sym typeface="Wingdings" pitchFamily="-84" charset="2"/>
              </a:rPr>
              <a:t> attacks</a:t>
            </a:r>
          </a:p>
          <a:p>
            <a:pPr lvl="1" eaLnBrk="1" hangingPunct="1"/>
            <a:endParaRPr lang="en-US" sz="2000" b="1" dirty="0" smtClean="0">
              <a:ea typeface="ヒラギノ角ゴ ProN W3" pitchFamily="-84" charset="-128"/>
              <a:sym typeface="Wingdings" pitchFamily="-84" charset="2"/>
            </a:endParaRPr>
          </a:p>
          <a:p>
            <a:pPr marL="457200" lvl="1" indent="0" eaLnBrk="1" hangingPunct="1">
              <a:buNone/>
            </a:pPr>
            <a:endParaRPr lang="en-US" sz="2000" b="1" dirty="0">
              <a:ea typeface="ヒラギノ角ゴ ProN W3" pitchFamily="-84" charset="-128"/>
              <a:sym typeface="Wingdings" pitchFamily="-84" charset="2"/>
            </a:endParaRPr>
          </a:p>
          <a:p>
            <a:pPr eaLnBrk="1" hangingPunct="1"/>
            <a:r>
              <a:rPr lang="en-US" b="1" dirty="0">
                <a:ea typeface="ヒラギノ角ゴ ProN W3" pitchFamily="-84" charset="-128"/>
              </a:rPr>
              <a:t>Sophisticated data processing:</a:t>
            </a:r>
            <a:r>
              <a:rPr lang="en-US" dirty="0">
                <a:ea typeface="ヒラギノ角ゴ ProN W3" pitchFamily="-84" charset="-128"/>
              </a:rPr>
              <a:t> e</a:t>
            </a:r>
            <a:r>
              <a:rPr lang="en-US" dirty="0">
                <a:ea typeface="ヒラギノ角ゴ ProN W3" pitchFamily="-84" charset="-128"/>
                <a:sym typeface="Wingdings" pitchFamily="-84" charset="2"/>
              </a:rPr>
              <a:t>nable </a:t>
            </a:r>
            <a:r>
              <a:rPr lang="ja-JP" altLang="en-US" dirty="0">
                <a:ea typeface="ヒラギノ角ゴ ProN W3" pitchFamily="-84" charset="-128"/>
                <a:sym typeface="Wingdings" pitchFamily="-84" charset="2"/>
              </a:rPr>
              <a:t>“</a:t>
            </a:r>
            <a:r>
              <a:rPr lang="en-US" altLang="ja-JP" dirty="0">
                <a:ea typeface="ヒラギノ角ゴ ProN W3" pitchFamily="-84" charset="-128"/>
                <a:sym typeface="Wingdings" pitchFamily="-84" charset="2"/>
              </a:rPr>
              <a:t>better</a:t>
            </a:r>
            <a:r>
              <a:rPr lang="ja-JP" altLang="en-US" dirty="0">
                <a:ea typeface="ヒラギノ角ゴ ProN W3" pitchFamily="-84" charset="-128"/>
                <a:sym typeface="Wingdings" pitchFamily="-84" charset="2"/>
              </a:rPr>
              <a:t>”</a:t>
            </a:r>
            <a:r>
              <a:rPr lang="en-US" altLang="ja-JP" dirty="0">
                <a:ea typeface="ヒラギノ角ゴ ProN W3" pitchFamily="-84" charset="-128"/>
                <a:sym typeface="Wingdings" pitchFamily="-84" charset="2"/>
              </a:rPr>
              <a:t> decisions</a:t>
            </a:r>
          </a:p>
          <a:p>
            <a:pPr lvl="1" eaLnBrk="1" hangingPunct="1"/>
            <a:r>
              <a:rPr lang="en-US" dirty="0">
                <a:ea typeface="ヒラギノ角ゴ ProN W3" pitchFamily="-84" charset="-128"/>
              </a:rPr>
              <a:t>E.g., anomaly detection, trend </a:t>
            </a:r>
            <a:r>
              <a:rPr lang="en-US" dirty="0" smtClean="0">
                <a:ea typeface="ヒラギノ角ゴ ProN W3" pitchFamily="-84" charset="-128"/>
              </a:rPr>
              <a:t>analysis</a:t>
            </a:r>
            <a:endParaRPr lang="en-US" dirty="0">
              <a:ea typeface="ヒラギノ角ゴ ProN W3" pitchFamily="-84" charset="-128"/>
            </a:endParaRPr>
          </a:p>
        </p:txBody>
      </p:sp>
    </p:spTree>
    <p:extLst>
      <p:ext uri="{BB962C8B-B14F-4D97-AF65-F5344CB8AC3E}">
        <p14:creationId xmlns:p14="http://schemas.microsoft.com/office/powerpoint/2010/main" val="677873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85" y="0"/>
            <a:ext cx="8229600" cy="1143000"/>
          </a:xfrm>
        </p:spPr>
        <p:txBody>
          <a:bodyPr/>
          <a:lstStyle/>
          <a:p>
            <a:r>
              <a:rPr lang="en-US" dirty="0" smtClean="0"/>
              <a:t>The Need For Unification </a:t>
            </a:r>
            <a:endParaRPr lang="en-US" dirty="0"/>
          </a:p>
        </p:txBody>
      </p:sp>
      <p:sp>
        <p:nvSpPr>
          <p:cNvPr id="3" name="Content Placeholder 2"/>
          <p:cNvSpPr>
            <a:spLocks noGrp="1"/>
          </p:cNvSpPr>
          <p:nvPr>
            <p:ph idx="1"/>
          </p:nvPr>
        </p:nvSpPr>
        <p:spPr>
          <a:xfrm>
            <a:off x="1214585" y="1066800"/>
            <a:ext cx="8229600" cy="914400"/>
          </a:xfrm>
        </p:spPr>
        <p:txBody>
          <a:bodyPr/>
          <a:lstStyle/>
          <a:p>
            <a:r>
              <a:rPr lang="en-US" dirty="0" smtClean="0"/>
              <a:t>Today’s state-of-art analytics stack</a:t>
            </a:r>
            <a:endParaRPr lang="en-US" dirty="0"/>
          </a:p>
        </p:txBody>
      </p:sp>
      <p:sp>
        <p:nvSpPr>
          <p:cNvPr id="4" name="TextBox 3"/>
          <p:cNvSpPr txBox="1"/>
          <p:nvPr/>
        </p:nvSpPr>
        <p:spPr>
          <a:xfrm>
            <a:off x="845715" y="2418260"/>
            <a:ext cx="1393331" cy="677108"/>
          </a:xfrm>
          <a:prstGeom prst="rect">
            <a:avLst/>
          </a:prstGeom>
          <a:noFill/>
        </p:spPr>
        <p:txBody>
          <a:bodyPr wrap="none" rtlCol="0">
            <a:spAutoFit/>
          </a:bodyPr>
          <a:lstStyle/>
          <a:p>
            <a:pPr algn="ctr"/>
            <a:r>
              <a:rPr lang="en-US" dirty="0">
                <a:latin typeface="Helvetica Neue Light"/>
                <a:cs typeface="Helvetica Neue Light"/>
              </a:rPr>
              <a:t>Data </a:t>
            </a:r>
          </a:p>
          <a:p>
            <a:pPr algn="ctr"/>
            <a:r>
              <a:rPr lang="en-US" sz="2000" dirty="0">
                <a:latin typeface="Helvetica Neue Light"/>
                <a:cs typeface="Helvetica Neue Light"/>
              </a:rPr>
              <a:t>(e.g., logs)</a:t>
            </a:r>
          </a:p>
        </p:txBody>
      </p:sp>
      <p:grpSp>
        <p:nvGrpSpPr>
          <p:cNvPr id="5" name="Group 4"/>
          <p:cNvGrpSpPr/>
          <p:nvPr/>
        </p:nvGrpSpPr>
        <p:grpSpPr>
          <a:xfrm>
            <a:off x="2357393" y="2806701"/>
            <a:ext cx="3581400" cy="990600"/>
            <a:chOff x="1752600" y="1968500"/>
            <a:chExt cx="3581400" cy="990600"/>
          </a:xfrm>
        </p:grpSpPr>
        <p:sp>
          <p:nvSpPr>
            <p:cNvPr id="6" name="Rectangle 5"/>
            <p:cNvSpPr/>
            <p:nvPr/>
          </p:nvSpPr>
          <p:spPr>
            <a:xfrm>
              <a:off x="1752600" y="2006600"/>
              <a:ext cx="3581400" cy="952500"/>
            </a:xfrm>
            <a:prstGeom prst="rect">
              <a:avLst/>
            </a:prstGeom>
            <a:solidFill>
              <a:schemeClr val="bg1">
                <a:lumMod val="85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pic>
          <p:nvPicPr>
            <p:cNvPr id="7" name="Picture 6" descr="hive-logo.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63737" y="1968500"/>
              <a:ext cx="694063" cy="685800"/>
            </a:xfrm>
            <a:prstGeom prst="rect">
              <a:avLst/>
            </a:prstGeom>
          </p:spPr>
        </p:pic>
        <p:pic>
          <p:nvPicPr>
            <p:cNvPr id="8" name="Picture 7"/>
            <p:cNvPicPr>
              <a:picLocks noChangeAspect="1"/>
            </p:cNvPicPr>
            <p:nvPr/>
          </p:nvPicPr>
          <p:blipFill>
            <a:blip r:embed="rId3">
              <a:clrChange>
                <a:clrFrom>
                  <a:srgbClr val="FCFAFB"/>
                </a:clrFrom>
                <a:clrTo>
                  <a:srgbClr val="FCFAFB">
                    <a:alpha val="0"/>
                  </a:srgbClr>
                </a:clrTo>
              </a:clrChange>
            </a:blip>
            <a:stretch>
              <a:fillRect/>
            </a:stretch>
          </p:blipFill>
          <p:spPr>
            <a:xfrm>
              <a:off x="4023118" y="1968500"/>
              <a:ext cx="548882" cy="784117"/>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3479800" y="2479783"/>
              <a:ext cx="1854200" cy="479317"/>
            </a:xfrm>
            <a:prstGeom prst="rect">
              <a:avLst/>
            </a:prstGeom>
          </p:spPr>
        </p:pic>
      </p:grpSp>
      <p:sp>
        <p:nvSpPr>
          <p:cNvPr id="20" name="Bent Arrow 19"/>
          <p:cNvSpPr/>
          <p:nvPr/>
        </p:nvSpPr>
        <p:spPr>
          <a:xfrm flipV="1">
            <a:off x="1671593" y="3317984"/>
            <a:ext cx="685800" cy="1263434"/>
          </a:xfrm>
          <a:prstGeom prst="bentArrow">
            <a:avLst/>
          </a:prstGeom>
          <a:solidFill>
            <a:schemeClr val="bg2"/>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Arrow 20"/>
          <p:cNvSpPr/>
          <p:nvPr/>
        </p:nvSpPr>
        <p:spPr>
          <a:xfrm>
            <a:off x="909593" y="3136901"/>
            <a:ext cx="1447800" cy="304800"/>
          </a:xfrm>
          <a:prstGeom prst="rightArrow">
            <a:avLst/>
          </a:prstGeom>
          <a:solidFill>
            <a:srgbClr val="EEECE1"/>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p:cNvCxnSpPr/>
          <p:nvPr/>
        </p:nvCxnSpPr>
        <p:spPr>
          <a:xfrm flipV="1">
            <a:off x="1680059" y="3369736"/>
            <a:ext cx="152400" cy="1"/>
          </a:xfrm>
          <a:prstGeom prst="line">
            <a:avLst/>
          </a:prstGeom>
          <a:ln w="28575" cmpd="sng">
            <a:solidFill>
              <a:schemeClr val="bg2"/>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6014994" y="2857502"/>
            <a:ext cx="2508505" cy="646331"/>
            <a:chOff x="5410200" y="2019300"/>
            <a:chExt cx="2508505" cy="646331"/>
          </a:xfrm>
        </p:grpSpPr>
        <p:sp>
          <p:nvSpPr>
            <p:cNvPr id="24" name="TextBox 23"/>
            <p:cNvSpPr txBox="1"/>
            <p:nvPr/>
          </p:nvSpPr>
          <p:spPr>
            <a:xfrm>
              <a:off x="5989972" y="2019300"/>
              <a:ext cx="1928733" cy="646331"/>
            </a:xfrm>
            <a:prstGeom prst="rect">
              <a:avLst/>
            </a:prstGeom>
            <a:noFill/>
          </p:spPr>
          <p:txBody>
            <a:bodyPr wrap="none" rtlCol="0">
              <a:spAutoFit/>
            </a:bodyPr>
            <a:lstStyle/>
            <a:p>
              <a:r>
                <a:rPr lang="en-US" dirty="0">
                  <a:latin typeface="Helvetica Neue Light"/>
                  <a:cs typeface="Helvetica Neue Light"/>
                </a:rPr>
                <a:t>Ad-Hoc queries</a:t>
              </a:r>
            </a:p>
            <a:p>
              <a:r>
                <a:rPr lang="en-US" dirty="0">
                  <a:latin typeface="Helvetica Neue Light"/>
                  <a:cs typeface="Helvetica Neue Light"/>
                </a:rPr>
                <a:t>on historical data</a:t>
              </a:r>
            </a:p>
          </p:txBody>
        </p:sp>
        <p:sp>
          <p:nvSpPr>
            <p:cNvPr id="25" name="Right Arrow 24"/>
            <p:cNvSpPr/>
            <p:nvPr/>
          </p:nvSpPr>
          <p:spPr>
            <a:xfrm>
              <a:off x="5410200" y="2286000"/>
              <a:ext cx="609600" cy="304800"/>
            </a:xfrm>
            <a:prstGeom prst="rightArrow">
              <a:avLst/>
            </a:prstGeom>
            <a:solidFill>
              <a:schemeClr val="bg1">
                <a:lumMod val="85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2" name="Content Placeholder 40"/>
          <p:cNvSpPr txBox="1">
            <a:spLocks/>
          </p:cNvSpPr>
          <p:nvPr/>
        </p:nvSpPr>
        <p:spPr bwMode="auto">
          <a:xfrm>
            <a:off x="1131452" y="5029200"/>
            <a:ext cx="85344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b="0" i="0" kern="1200">
                <a:solidFill>
                  <a:schemeClr val="tx1"/>
                </a:solidFill>
                <a:latin typeface="Helvetica Neue Light"/>
                <a:ea typeface="ＭＳ Ｐゴシック" pitchFamily="-65" charset="-128"/>
                <a:cs typeface="Helvetica Neue Light"/>
              </a:defRPr>
            </a:lvl1pPr>
            <a:lvl2pPr marL="457200" indent="-228600" algn="l" defTabSz="457200" rtl="0" eaLnBrk="0" fontAlgn="base" hangingPunct="0">
              <a:spcBef>
                <a:spcPct val="0"/>
              </a:spcBef>
              <a:spcAft>
                <a:spcPct val="0"/>
              </a:spcAft>
              <a:buSzPct val="100000"/>
              <a:buFont typeface="Lucida Grande" charset="0"/>
              <a:buChar char="»"/>
              <a:defRPr sz="2700" b="0" i="0" kern="1200">
                <a:solidFill>
                  <a:schemeClr val="tx1"/>
                </a:solidFill>
                <a:latin typeface="Helvetica Neue Light"/>
                <a:ea typeface="ＭＳ Ｐゴシック" pitchFamily="-65" charset="-128"/>
                <a:cs typeface="Helvetica Neue Light"/>
              </a:defRPr>
            </a:lvl2pPr>
            <a:lvl3pPr marL="777240" indent="-228600" algn="l" defTabSz="457200" rtl="0" eaLnBrk="0" fontAlgn="base" hangingPunct="0">
              <a:spcBef>
                <a:spcPct val="20000"/>
              </a:spcBef>
              <a:spcAft>
                <a:spcPct val="0"/>
              </a:spcAft>
              <a:buFont typeface="Arial" charset="0"/>
              <a:buChar char="•"/>
              <a:defRPr sz="2400" b="0" i="0" kern="1200">
                <a:solidFill>
                  <a:schemeClr val="tx1"/>
                </a:solidFill>
                <a:latin typeface="Helvetica Neue Light"/>
                <a:ea typeface="ＭＳ Ｐゴシック" pitchFamily="-65" charset="-128"/>
                <a:cs typeface="Helvetica Neue Light"/>
              </a:defRPr>
            </a:lvl3pPr>
            <a:lvl4pPr marL="16002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4pPr>
            <a:lvl5pPr marL="20574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Challenge 1: need to maintain three stacks</a:t>
            </a:r>
          </a:p>
          <a:p>
            <a:pPr lvl="2"/>
            <a:r>
              <a:rPr lang="en-US" dirty="0"/>
              <a:t>Expensive and complex</a:t>
            </a:r>
          </a:p>
          <a:p>
            <a:pPr lvl="2"/>
            <a:r>
              <a:rPr lang="en-US" dirty="0"/>
              <a:t>Hard to compute consistent metrics across stacks </a:t>
            </a:r>
          </a:p>
        </p:txBody>
      </p:sp>
      <p:grpSp>
        <p:nvGrpSpPr>
          <p:cNvPr id="40" name="Group 39"/>
          <p:cNvGrpSpPr/>
          <p:nvPr/>
        </p:nvGrpSpPr>
        <p:grpSpPr>
          <a:xfrm>
            <a:off x="6014993" y="1905002"/>
            <a:ext cx="3932572" cy="914399"/>
            <a:chOff x="5211428" y="1905001"/>
            <a:chExt cx="3932572" cy="914399"/>
          </a:xfrm>
        </p:grpSpPr>
        <p:grpSp>
          <p:nvGrpSpPr>
            <p:cNvPr id="29" name="Group 28"/>
            <p:cNvGrpSpPr/>
            <p:nvPr/>
          </p:nvGrpSpPr>
          <p:grpSpPr>
            <a:xfrm>
              <a:off x="5211428" y="1905001"/>
              <a:ext cx="2649569" cy="646331"/>
              <a:chOff x="5410200" y="1066800"/>
              <a:chExt cx="2649569" cy="646331"/>
            </a:xfrm>
          </p:grpSpPr>
          <p:sp>
            <p:nvSpPr>
              <p:cNvPr id="30" name="TextBox 29"/>
              <p:cNvSpPr txBox="1"/>
              <p:nvPr/>
            </p:nvSpPr>
            <p:spPr>
              <a:xfrm>
                <a:off x="5989972" y="1066800"/>
                <a:ext cx="2069797" cy="646331"/>
              </a:xfrm>
              <a:prstGeom prst="rect">
                <a:avLst/>
              </a:prstGeom>
              <a:noFill/>
            </p:spPr>
            <p:txBody>
              <a:bodyPr wrap="none" rtlCol="0">
                <a:spAutoFit/>
              </a:bodyPr>
              <a:lstStyle/>
              <a:p>
                <a:r>
                  <a:rPr lang="en-US" dirty="0">
                    <a:latin typeface="Helvetica Neue Light"/>
                    <a:cs typeface="Helvetica Neue Light"/>
                  </a:rPr>
                  <a:t>Interactive queries</a:t>
                </a:r>
              </a:p>
              <a:p>
                <a:r>
                  <a:rPr lang="en-US" dirty="0">
                    <a:latin typeface="Helvetica Neue Light"/>
                    <a:cs typeface="Helvetica Neue Light"/>
                  </a:rPr>
                  <a:t>on historical data</a:t>
                </a:r>
              </a:p>
            </p:txBody>
          </p:sp>
          <p:sp>
            <p:nvSpPr>
              <p:cNvPr id="31" name="Right Arrow 30"/>
              <p:cNvSpPr/>
              <p:nvPr/>
            </p:nvSpPr>
            <p:spPr>
              <a:xfrm>
                <a:off x="5410200" y="1371600"/>
                <a:ext cx="609600" cy="304800"/>
              </a:xfrm>
              <a:prstGeom prst="rightArrow">
                <a:avLst/>
              </a:prstGeom>
              <a:solidFill>
                <a:schemeClr val="accent1">
                  <a:lumMod val="20000"/>
                  <a:lumOff val="80000"/>
                </a:schemeClr>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5" name="Picture 8"/>
            <p:cNvPicPr>
              <a:picLocks noChangeAspect="1"/>
            </p:cNvPicPr>
            <p:nvPr/>
          </p:nvPicPr>
          <p:blipFill>
            <a:blip r:embed="rId5">
              <a:clrChange>
                <a:clrFrom>
                  <a:srgbClr val="FFFFFF"/>
                </a:clrFrom>
                <a:clrTo>
                  <a:srgbClr val="FFFFFF">
                    <a:alpha val="0"/>
                  </a:srgbClr>
                </a:clrTo>
              </a:clrChange>
              <a:grayscl/>
              <a:extLst>
                <a:ext uri="{BEBA8EAE-BF5A-486C-A8C5-ECC9F3942E4B}">
                  <a14:imgProps xmlns:a14="http://schemas.microsoft.com/office/drawing/2010/main">
                    <a14:imgLayer r:embed="rId6">
                      <a14:imgEffect>
                        <a14:saturation sat="300000"/>
                      </a14:imgEffect>
                    </a14:imgLayer>
                  </a14:imgProps>
                </a:ext>
              </a:extLst>
            </a:blip>
            <a:srcRect/>
            <a:stretch>
              <a:fillRect/>
            </a:stretch>
          </p:blipFill>
          <p:spPr bwMode="auto">
            <a:xfrm>
              <a:off x="8130979" y="2110140"/>
              <a:ext cx="1013021" cy="709260"/>
            </a:xfrm>
            <a:prstGeom prst="rect">
              <a:avLst/>
            </a:prstGeom>
            <a:noFill/>
            <a:ln w="9525">
              <a:noFill/>
              <a:miter lim="800000"/>
              <a:headEnd/>
              <a:tailEnd/>
            </a:ln>
          </p:spPr>
        </p:pic>
      </p:grpSp>
      <p:pic>
        <p:nvPicPr>
          <p:cNvPr id="36" name="Picture 11"/>
          <p:cNvPicPr>
            <a:picLocks noChangeAspect="1"/>
          </p:cNvPicPr>
          <p:nvPr/>
        </p:nvPicPr>
        <p:blipFill>
          <a:blip r:embed="rId7">
            <a:clrChange>
              <a:clrFrom>
                <a:srgbClr val="FEFEFE"/>
              </a:clrFrom>
              <a:clrTo>
                <a:srgbClr val="FEFEFE">
                  <a:alpha val="0"/>
                </a:srgbClr>
              </a:clrTo>
            </a:clrChange>
            <a:grayscl/>
            <a:extLst>
              <a:ext uri="{BEBA8EAE-BF5A-486C-A8C5-ECC9F3942E4B}">
                <a14:imgProps xmlns:a14="http://schemas.microsoft.com/office/drawing/2010/main">
                  <a14:imgLayer r:embed="rId8">
                    <a14:imgEffect>
                      <a14:saturation sat="400000"/>
                    </a14:imgEffect>
                  </a14:imgLayer>
                </a14:imgProps>
              </a:ext>
            </a:extLst>
          </a:blip>
          <a:srcRect/>
          <a:stretch>
            <a:fillRect/>
          </a:stretch>
        </p:blipFill>
        <p:spPr bwMode="auto">
          <a:xfrm>
            <a:off x="9064592" y="2971800"/>
            <a:ext cx="708152" cy="637646"/>
          </a:xfrm>
          <a:prstGeom prst="rect">
            <a:avLst/>
          </a:prstGeom>
          <a:noFill/>
          <a:ln w="9525">
            <a:noFill/>
            <a:miter lim="800000"/>
            <a:headEnd/>
            <a:tailEnd/>
          </a:ln>
        </p:spPr>
      </p:pic>
      <p:grpSp>
        <p:nvGrpSpPr>
          <p:cNvPr id="38" name="Group 37"/>
          <p:cNvGrpSpPr/>
          <p:nvPr/>
        </p:nvGrpSpPr>
        <p:grpSpPr>
          <a:xfrm>
            <a:off x="2357394" y="3962402"/>
            <a:ext cx="7491551" cy="990599"/>
            <a:chOff x="1553828" y="3962401"/>
            <a:chExt cx="7491551" cy="990599"/>
          </a:xfrm>
        </p:grpSpPr>
        <p:grpSp>
          <p:nvGrpSpPr>
            <p:cNvPr id="11" name="Group 10"/>
            <p:cNvGrpSpPr/>
            <p:nvPr/>
          </p:nvGrpSpPr>
          <p:grpSpPr>
            <a:xfrm>
              <a:off x="1553828" y="3977309"/>
              <a:ext cx="3581400" cy="975691"/>
              <a:chOff x="1752600" y="3139108"/>
              <a:chExt cx="3581400" cy="975691"/>
            </a:xfrm>
          </p:grpSpPr>
          <p:sp>
            <p:nvSpPr>
              <p:cNvPr id="12" name="Rectangle 11"/>
              <p:cNvSpPr/>
              <p:nvPr/>
            </p:nvSpPr>
            <p:spPr>
              <a:xfrm>
                <a:off x="1752600" y="3149600"/>
                <a:ext cx="3581400" cy="952500"/>
              </a:xfrm>
              <a:prstGeom prst="rect">
                <a:avLst/>
              </a:prstGeom>
              <a:solidFill>
                <a:schemeClr val="accent6">
                  <a:lumMod val="20000"/>
                  <a:lumOff val="80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pic>
            <p:nvPicPr>
              <p:cNvPr id="13" name="Picture 12" descr="Screen Shot 2013-10-27 at 9.38.01 AM.png"/>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68800" y="3139108"/>
                <a:ext cx="965200" cy="975691"/>
              </a:xfrm>
              <a:prstGeom prst="rect">
                <a:avLst/>
              </a:prstGeom>
            </p:spPr>
          </p:pic>
          <p:sp>
            <p:nvSpPr>
              <p:cNvPr id="14" name="TextBox 13"/>
              <p:cNvSpPr txBox="1"/>
              <p:nvPr/>
            </p:nvSpPr>
            <p:spPr>
              <a:xfrm>
                <a:off x="2057400" y="3373735"/>
                <a:ext cx="1236236" cy="369332"/>
              </a:xfrm>
              <a:prstGeom prst="rect">
                <a:avLst/>
              </a:prstGeom>
              <a:noFill/>
            </p:spPr>
            <p:txBody>
              <a:bodyPr wrap="none" rtlCol="0">
                <a:spAutoFit/>
              </a:bodyPr>
              <a:lstStyle/>
              <a:p>
                <a:r>
                  <a:rPr lang="en-US" dirty="0">
                    <a:latin typeface="Helvetica Neue Light"/>
                    <a:cs typeface="Helvetica Neue Light"/>
                  </a:rPr>
                  <a:t>Streaming</a:t>
                </a:r>
              </a:p>
            </p:txBody>
          </p:sp>
        </p:grpSp>
        <p:grpSp>
          <p:nvGrpSpPr>
            <p:cNvPr id="26" name="Group 25"/>
            <p:cNvGrpSpPr/>
            <p:nvPr/>
          </p:nvGrpSpPr>
          <p:grpSpPr>
            <a:xfrm>
              <a:off x="5211428" y="3962401"/>
              <a:ext cx="1884360" cy="646331"/>
              <a:chOff x="5410200" y="3124200"/>
              <a:chExt cx="1884360" cy="646331"/>
            </a:xfrm>
          </p:grpSpPr>
          <p:sp>
            <p:nvSpPr>
              <p:cNvPr id="27" name="Right Arrow 26"/>
              <p:cNvSpPr/>
              <p:nvPr/>
            </p:nvSpPr>
            <p:spPr>
              <a:xfrm>
                <a:off x="5410200" y="3429000"/>
                <a:ext cx="609600" cy="304800"/>
              </a:xfrm>
              <a:prstGeom prst="rightArrow">
                <a:avLst/>
              </a:prstGeom>
              <a:solidFill>
                <a:schemeClr val="accent6">
                  <a:lumMod val="20000"/>
                  <a:lumOff val="80000"/>
                </a:schemeClr>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5989972" y="3124200"/>
                <a:ext cx="1304588" cy="646331"/>
              </a:xfrm>
              <a:prstGeom prst="rect">
                <a:avLst/>
              </a:prstGeom>
              <a:noFill/>
            </p:spPr>
            <p:txBody>
              <a:bodyPr wrap="none" rtlCol="0">
                <a:spAutoFit/>
              </a:bodyPr>
              <a:lstStyle/>
              <a:p>
                <a:r>
                  <a:rPr lang="en-US" dirty="0">
                    <a:latin typeface="Helvetica Neue Light"/>
                    <a:cs typeface="Helvetica Neue Light"/>
                  </a:rPr>
                  <a:t>Real-Time </a:t>
                </a:r>
              </a:p>
              <a:p>
                <a:r>
                  <a:rPr lang="en-US" dirty="0">
                    <a:latin typeface="Helvetica Neue Light"/>
                    <a:cs typeface="Helvetica Neue Light"/>
                  </a:rPr>
                  <a:t>Analytics</a:t>
                </a:r>
              </a:p>
            </p:txBody>
          </p:sp>
        </p:grpSp>
        <p:pic>
          <p:nvPicPr>
            <p:cNvPr id="37" name="Picture 9"/>
            <p:cNvPicPr>
              <a:picLocks noChangeAspect="1"/>
            </p:cNvPicPr>
            <p:nvPr/>
          </p:nvPicPr>
          <p:blipFill>
            <a:blip r:embed="rId10">
              <a:clrChange>
                <a:clrFrom>
                  <a:srgbClr val="FFFFFF"/>
                </a:clrFrom>
                <a:clrTo>
                  <a:srgbClr val="FFFFFF">
                    <a:alpha val="0"/>
                  </a:srgbClr>
                </a:clrTo>
              </a:clrChange>
              <a:grayscl/>
              <a:extLst>
                <a:ext uri="{BEBA8EAE-BF5A-486C-A8C5-ECC9F3942E4B}">
                  <a14:imgProps xmlns:a14="http://schemas.microsoft.com/office/drawing/2010/main">
                    <a14:imgLayer r:embed="rId11">
                      <a14:imgEffect>
                        <a14:saturation sat="300000"/>
                      </a14:imgEffect>
                    </a14:imgLayer>
                  </a14:imgProps>
                </a:ext>
              </a:extLst>
            </a:blip>
            <a:srcRect/>
            <a:stretch>
              <a:fillRect/>
            </a:stretch>
          </p:blipFill>
          <p:spPr bwMode="auto">
            <a:xfrm>
              <a:off x="8216323" y="4114800"/>
              <a:ext cx="829056" cy="642344"/>
            </a:xfrm>
            <a:prstGeom prst="rect">
              <a:avLst/>
            </a:prstGeom>
            <a:noFill/>
            <a:ln w="9525">
              <a:noFill/>
              <a:miter lim="800000"/>
              <a:headEnd/>
              <a:tailEnd/>
            </a:ln>
          </p:spPr>
        </p:pic>
      </p:grpSp>
      <p:sp>
        <p:nvSpPr>
          <p:cNvPr id="39" name="TextBox 38"/>
          <p:cNvSpPr txBox="1"/>
          <p:nvPr/>
        </p:nvSpPr>
        <p:spPr>
          <a:xfrm>
            <a:off x="2651776" y="3048001"/>
            <a:ext cx="774571" cy="646331"/>
          </a:xfrm>
          <a:prstGeom prst="rect">
            <a:avLst/>
          </a:prstGeom>
          <a:noFill/>
        </p:spPr>
        <p:txBody>
          <a:bodyPr wrap="none" rtlCol="0">
            <a:spAutoFit/>
          </a:bodyPr>
          <a:lstStyle/>
          <a:p>
            <a:pPr algn="ctr"/>
            <a:r>
              <a:rPr lang="en-US" dirty="0">
                <a:latin typeface="Helvetica Neue Light"/>
                <a:cs typeface="Helvetica Neue Light"/>
              </a:rPr>
              <a:t>Batch</a:t>
            </a:r>
          </a:p>
          <a:p>
            <a:pPr algn="ctr"/>
            <a:endParaRPr lang="en-US" dirty="0">
              <a:latin typeface="Helvetica Neue Light"/>
              <a:cs typeface="Helvetica Neue Light"/>
            </a:endParaRPr>
          </a:p>
        </p:txBody>
      </p:sp>
      <p:grpSp>
        <p:nvGrpSpPr>
          <p:cNvPr id="41" name="Group 40"/>
          <p:cNvGrpSpPr/>
          <p:nvPr/>
        </p:nvGrpSpPr>
        <p:grpSpPr>
          <a:xfrm>
            <a:off x="2357393" y="1828801"/>
            <a:ext cx="3581400" cy="990600"/>
            <a:chOff x="1752600" y="990600"/>
            <a:chExt cx="3581400" cy="990600"/>
          </a:xfrm>
        </p:grpSpPr>
        <p:sp>
          <p:nvSpPr>
            <p:cNvPr id="42" name="Rectangle 41"/>
            <p:cNvSpPr/>
            <p:nvPr/>
          </p:nvSpPr>
          <p:spPr>
            <a:xfrm>
              <a:off x="1752600" y="1016000"/>
              <a:ext cx="3581400" cy="952500"/>
            </a:xfrm>
            <a:prstGeom prst="rect">
              <a:avLst/>
            </a:prstGeom>
            <a:solidFill>
              <a:schemeClr val="accent1">
                <a:lumMod val="20000"/>
                <a:lumOff val="80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sp>
          <p:nvSpPr>
            <p:cNvPr id="43" name="TextBox 42"/>
            <p:cNvSpPr txBox="1"/>
            <p:nvPr/>
          </p:nvSpPr>
          <p:spPr>
            <a:xfrm>
              <a:off x="1943100" y="1074003"/>
              <a:ext cx="1313180" cy="646331"/>
            </a:xfrm>
            <a:prstGeom prst="rect">
              <a:avLst/>
            </a:prstGeom>
            <a:noFill/>
          </p:spPr>
          <p:txBody>
            <a:bodyPr wrap="none" rtlCol="0">
              <a:spAutoFit/>
            </a:bodyPr>
            <a:lstStyle/>
            <a:p>
              <a:r>
                <a:rPr lang="en-US" dirty="0">
                  <a:latin typeface="Helvetica Neue Light"/>
                  <a:cs typeface="Helvetica Neue Light"/>
                </a:rPr>
                <a:t>Interactive </a:t>
              </a:r>
            </a:p>
            <a:p>
              <a:r>
                <a:rPr lang="en-US" dirty="0">
                  <a:latin typeface="Helvetica Neue Light"/>
                  <a:cs typeface="Helvetica Neue Light"/>
                </a:rPr>
                <a:t>queries</a:t>
              </a:r>
            </a:p>
          </p:txBody>
        </p:sp>
        <p:pic>
          <p:nvPicPr>
            <p:cNvPr id="44" name="Picture 43"/>
            <p:cNvPicPr>
              <a:picLocks noChangeAspect="1"/>
            </p:cNvPicPr>
            <p:nvPr/>
          </p:nvPicPr>
          <p:blipFill>
            <a:blip r:embed="rId12">
              <a:clrChange>
                <a:clrFrom>
                  <a:srgbClr val="FFFFFF"/>
                </a:clrFrom>
                <a:clrTo>
                  <a:srgbClr val="FFFFFF">
                    <a:alpha val="0"/>
                  </a:srgbClr>
                </a:clrTo>
              </a:clrChange>
            </a:blip>
            <a:stretch>
              <a:fillRect/>
            </a:stretch>
          </p:blipFill>
          <p:spPr>
            <a:xfrm>
              <a:off x="4805923" y="990600"/>
              <a:ext cx="528077" cy="990600"/>
            </a:xfrm>
            <a:prstGeom prst="rect">
              <a:avLst/>
            </a:prstGeom>
          </p:spPr>
        </p:pic>
        <p:pic>
          <p:nvPicPr>
            <p:cNvPr id="45" name="Picture 44"/>
            <p:cNvPicPr>
              <a:picLocks noChangeAspect="1"/>
            </p:cNvPicPr>
            <p:nvPr/>
          </p:nvPicPr>
          <p:blipFill>
            <a:blip r:embed="rId13">
              <a:clrChange>
                <a:clrFrom>
                  <a:srgbClr val="FFFFFF"/>
                </a:clrFrom>
                <a:clrTo>
                  <a:srgbClr val="FFFFFF">
                    <a:alpha val="0"/>
                  </a:srgbClr>
                </a:clrTo>
              </a:clrChange>
            </a:blip>
            <a:stretch>
              <a:fillRect/>
            </a:stretch>
          </p:blipFill>
          <p:spPr>
            <a:xfrm>
              <a:off x="3124200" y="1485900"/>
              <a:ext cx="1651000" cy="495300"/>
            </a:xfrm>
            <a:prstGeom prst="rect">
              <a:avLst/>
            </a:prstGeom>
          </p:spPr>
        </p:pic>
      </p:grpSp>
    </p:spTree>
    <p:extLst>
      <p:ext uri="{BB962C8B-B14F-4D97-AF65-F5344CB8AC3E}">
        <p14:creationId xmlns:p14="http://schemas.microsoft.com/office/powerpoint/2010/main" val="3726078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85" y="0"/>
            <a:ext cx="8229600" cy="1143000"/>
          </a:xfrm>
        </p:spPr>
        <p:txBody>
          <a:bodyPr/>
          <a:lstStyle/>
          <a:p>
            <a:r>
              <a:rPr lang="en-US" dirty="0" smtClean="0"/>
              <a:t>The Need For Unification </a:t>
            </a:r>
            <a:endParaRPr lang="en-US" dirty="0"/>
          </a:p>
        </p:txBody>
      </p:sp>
      <p:sp>
        <p:nvSpPr>
          <p:cNvPr id="3" name="Content Placeholder 2"/>
          <p:cNvSpPr>
            <a:spLocks noGrp="1"/>
          </p:cNvSpPr>
          <p:nvPr>
            <p:ph idx="1"/>
          </p:nvPr>
        </p:nvSpPr>
        <p:spPr>
          <a:xfrm>
            <a:off x="1214585" y="1066800"/>
            <a:ext cx="8229600" cy="914400"/>
          </a:xfrm>
        </p:spPr>
        <p:txBody>
          <a:bodyPr/>
          <a:lstStyle/>
          <a:p>
            <a:r>
              <a:rPr lang="en-US" dirty="0" smtClean="0"/>
              <a:t>Today’s state-of-art analytics stack</a:t>
            </a:r>
            <a:endParaRPr lang="en-US" dirty="0"/>
          </a:p>
        </p:txBody>
      </p:sp>
      <p:sp>
        <p:nvSpPr>
          <p:cNvPr id="4" name="TextBox 3"/>
          <p:cNvSpPr txBox="1"/>
          <p:nvPr/>
        </p:nvSpPr>
        <p:spPr>
          <a:xfrm>
            <a:off x="845715" y="2418260"/>
            <a:ext cx="1393331" cy="677108"/>
          </a:xfrm>
          <a:prstGeom prst="rect">
            <a:avLst/>
          </a:prstGeom>
          <a:noFill/>
        </p:spPr>
        <p:txBody>
          <a:bodyPr wrap="none" rtlCol="0">
            <a:spAutoFit/>
          </a:bodyPr>
          <a:lstStyle/>
          <a:p>
            <a:pPr algn="ctr"/>
            <a:r>
              <a:rPr lang="en-US" dirty="0">
                <a:latin typeface="Helvetica Neue Light"/>
                <a:cs typeface="Helvetica Neue Light"/>
              </a:rPr>
              <a:t>Data </a:t>
            </a:r>
          </a:p>
          <a:p>
            <a:pPr algn="ctr"/>
            <a:r>
              <a:rPr lang="en-US" sz="2000" dirty="0">
                <a:latin typeface="Helvetica Neue Light"/>
                <a:cs typeface="Helvetica Neue Light"/>
              </a:rPr>
              <a:t>(e.g., logs)</a:t>
            </a:r>
          </a:p>
        </p:txBody>
      </p:sp>
      <p:grpSp>
        <p:nvGrpSpPr>
          <p:cNvPr id="5" name="Group 4"/>
          <p:cNvGrpSpPr/>
          <p:nvPr/>
        </p:nvGrpSpPr>
        <p:grpSpPr>
          <a:xfrm>
            <a:off x="2357393" y="2806701"/>
            <a:ext cx="3581400" cy="990600"/>
            <a:chOff x="1752600" y="1968500"/>
            <a:chExt cx="3581400" cy="990600"/>
          </a:xfrm>
        </p:grpSpPr>
        <p:sp>
          <p:nvSpPr>
            <p:cNvPr id="6" name="Rectangle 5"/>
            <p:cNvSpPr/>
            <p:nvPr/>
          </p:nvSpPr>
          <p:spPr>
            <a:xfrm>
              <a:off x="1752600" y="2006600"/>
              <a:ext cx="3581400" cy="952500"/>
            </a:xfrm>
            <a:prstGeom prst="rect">
              <a:avLst/>
            </a:prstGeom>
            <a:solidFill>
              <a:schemeClr val="bg1">
                <a:lumMod val="85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pic>
          <p:nvPicPr>
            <p:cNvPr id="7" name="Picture 6" descr="hive-logo.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63737" y="1968500"/>
              <a:ext cx="694063" cy="685800"/>
            </a:xfrm>
            <a:prstGeom prst="rect">
              <a:avLst/>
            </a:prstGeom>
          </p:spPr>
        </p:pic>
        <p:pic>
          <p:nvPicPr>
            <p:cNvPr id="8" name="Picture 7"/>
            <p:cNvPicPr>
              <a:picLocks noChangeAspect="1"/>
            </p:cNvPicPr>
            <p:nvPr/>
          </p:nvPicPr>
          <p:blipFill>
            <a:blip r:embed="rId3">
              <a:clrChange>
                <a:clrFrom>
                  <a:srgbClr val="FCFAFB"/>
                </a:clrFrom>
                <a:clrTo>
                  <a:srgbClr val="FCFAFB">
                    <a:alpha val="0"/>
                  </a:srgbClr>
                </a:clrTo>
              </a:clrChange>
            </a:blip>
            <a:stretch>
              <a:fillRect/>
            </a:stretch>
          </p:blipFill>
          <p:spPr>
            <a:xfrm>
              <a:off x="4023118" y="1968500"/>
              <a:ext cx="548882" cy="784117"/>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3479800" y="2479783"/>
              <a:ext cx="1854200" cy="479317"/>
            </a:xfrm>
            <a:prstGeom prst="rect">
              <a:avLst/>
            </a:prstGeom>
          </p:spPr>
        </p:pic>
      </p:grpSp>
      <p:sp>
        <p:nvSpPr>
          <p:cNvPr id="20" name="Bent Arrow 19"/>
          <p:cNvSpPr/>
          <p:nvPr/>
        </p:nvSpPr>
        <p:spPr>
          <a:xfrm flipV="1">
            <a:off x="1671593" y="3317984"/>
            <a:ext cx="685800" cy="1263434"/>
          </a:xfrm>
          <a:prstGeom prst="bentArrow">
            <a:avLst/>
          </a:prstGeom>
          <a:solidFill>
            <a:schemeClr val="bg2"/>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Arrow 20"/>
          <p:cNvSpPr/>
          <p:nvPr/>
        </p:nvSpPr>
        <p:spPr>
          <a:xfrm>
            <a:off x="909593" y="3136901"/>
            <a:ext cx="1447800" cy="304800"/>
          </a:xfrm>
          <a:prstGeom prst="rightArrow">
            <a:avLst/>
          </a:prstGeom>
          <a:solidFill>
            <a:srgbClr val="EEECE1"/>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Connector 21"/>
          <p:cNvCxnSpPr/>
          <p:nvPr/>
        </p:nvCxnSpPr>
        <p:spPr>
          <a:xfrm flipV="1">
            <a:off x="1680059" y="3369736"/>
            <a:ext cx="152400" cy="1"/>
          </a:xfrm>
          <a:prstGeom prst="line">
            <a:avLst/>
          </a:prstGeom>
          <a:ln w="28575" cmpd="sng">
            <a:solidFill>
              <a:schemeClr val="bg2"/>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6014994" y="2857502"/>
            <a:ext cx="2508505" cy="646331"/>
            <a:chOff x="5410200" y="2019300"/>
            <a:chExt cx="2508505" cy="646331"/>
          </a:xfrm>
        </p:grpSpPr>
        <p:sp>
          <p:nvSpPr>
            <p:cNvPr id="24" name="TextBox 23"/>
            <p:cNvSpPr txBox="1"/>
            <p:nvPr/>
          </p:nvSpPr>
          <p:spPr>
            <a:xfrm>
              <a:off x="5989972" y="2019300"/>
              <a:ext cx="1928733" cy="646331"/>
            </a:xfrm>
            <a:prstGeom prst="rect">
              <a:avLst/>
            </a:prstGeom>
            <a:noFill/>
          </p:spPr>
          <p:txBody>
            <a:bodyPr wrap="none" rtlCol="0">
              <a:spAutoFit/>
            </a:bodyPr>
            <a:lstStyle/>
            <a:p>
              <a:r>
                <a:rPr lang="en-US" dirty="0">
                  <a:latin typeface="Helvetica Neue Light"/>
                  <a:cs typeface="Helvetica Neue Light"/>
                </a:rPr>
                <a:t>Ad-Hoc queries</a:t>
              </a:r>
            </a:p>
            <a:p>
              <a:r>
                <a:rPr lang="en-US" dirty="0">
                  <a:latin typeface="Helvetica Neue Light"/>
                  <a:cs typeface="Helvetica Neue Light"/>
                </a:rPr>
                <a:t>on historical data</a:t>
              </a:r>
            </a:p>
          </p:txBody>
        </p:sp>
        <p:sp>
          <p:nvSpPr>
            <p:cNvPr id="25" name="Right Arrow 24"/>
            <p:cNvSpPr/>
            <p:nvPr/>
          </p:nvSpPr>
          <p:spPr>
            <a:xfrm>
              <a:off x="5410200" y="2286000"/>
              <a:ext cx="609600" cy="304800"/>
            </a:xfrm>
            <a:prstGeom prst="rightArrow">
              <a:avLst/>
            </a:prstGeom>
            <a:solidFill>
              <a:schemeClr val="bg1">
                <a:lumMod val="85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6014993" y="1905002"/>
            <a:ext cx="3932572" cy="914399"/>
            <a:chOff x="5211428" y="1905001"/>
            <a:chExt cx="3932572" cy="914399"/>
          </a:xfrm>
        </p:grpSpPr>
        <p:grpSp>
          <p:nvGrpSpPr>
            <p:cNvPr id="29" name="Group 28"/>
            <p:cNvGrpSpPr/>
            <p:nvPr/>
          </p:nvGrpSpPr>
          <p:grpSpPr>
            <a:xfrm>
              <a:off x="5211428" y="1905001"/>
              <a:ext cx="2649569" cy="646331"/>
              <a:chOff x="5410200" y="1066800"/>
              <a:chExt cx="2649569" cy="646331"/>
            </a:xfrm>
          </p:grpSpPr>
          <p:sp>
            <p:nvSpPr>
              <p:cNvPr id="30" name="TextBox 29"/>
              <p:cNvSpPr txBox="1"/>
              <p:nvPr/>
            </p:nvSpPr>
            <p:spPr>
              <a:xfrm>
                <a:off x="5989972" y="1066800"/>
                <a:ext cx="2069797" cy="646331"/>
              </a:xfrm>
              <a:prstGeom prst="rect">
                <a:avLst/>
              </a:prstGeom>
              <a:noFill/>
            </p:spPr>
            <p:txBody>
              <a:bodyPr wrap="none" rtlCol="0">
                <a:spAutoFit/>
              </a:bodyPr>
              <a:lstStyle/>
              <a:p>
                <a:r>
                  <a:rPr lang="en-US" dirty="0">
                    <a:latin typeface="Helvetica Neue Light"/>
                    <a:cs typeface="Helvetica Neue Light"/>
                  </a:rPr>
                  <a:t>Interactive queries</a:t>
                </a:r>
              </a:p>
              <a:p>
                <a:r>
                  <a:rPr lang="en-US" dirty="0">
                    <a:latin typeface="Helvetica Neue Light"/>
                    <a:cs typeface="Helvetica Neue Light"/>
                  </a:rPr>
                  <a:t>on historical data</a:t>
                </a:r>
              </a:p>
            </p:txBody>
          </p:sp>
          <p:sp>
            <p:nvSpPr>
              <p:cNvPr id="31" name="Right Arrow 30"/>
              <p:cNvSpPr/>
              <p:nvPr/>
            </p:nvSpPr>
            <p:spPr>
              <a:xfrm>
                <a:off x="5410200" y="1371600"/>
                <a:ext cx="609600" cy="304800"/>
              </a:xfrm>
              <a:prstGeom prst="rightArrow">
                <a:avLst/>
              </a:prstGeom>
              <a:solidFill>
                <a:schemeClr val="accent1">
                  <a:lumMod val="20000"/>
                  <a:lumOff val="80000"/>
                </a:schemeClr>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5" name="Picture 8"/>
            <p:cNvPicPr>
              <a:picLocks noChangeAspect="1"/>
            </p:cNvPicPr>
            <p:nvPr/>
          </p:nvPicPr>
          <p:blipFill>
            <a:blip r:embed="rId5">
              <a:clrChange>
                <a:clrFrom>
                  <a:srgbClr val="FFFFFF"/>
                </a:clrFrom>
                <a:clrTo>
                  <a:srgbClr val="FFFFFF">
                    <a:alpha val="0"/>
                  </a:srgbClr>
                </a:clrTo>
              </a:clrChange>
              <a:grayscl/>
              <a:extLst>
                <a:ext uri="{BEBA8EAE-BF5A-486C-A8C5-ECC9F3942E4B}">
                  <a14:imgProps xmlns:a14="http://schemas.microsoft.com/office/drawing/2010/main">
                    <a14:imgLayer r:embed="rId6">
                      <a14:imgEffect>
                        <a14:saturation sat="300000"/>
                      </a14:imgEffect>
                    </a14:imgLayer>
                  </a14:imgProps>
                </a:ext>
              </a:extLst>
            </a:blip>
            <a:srcRect/>
            <a:stretch>
              <a:fillRect/>
            </a:stretch>
          </p:blipFill>
          <p:spPr bwMode="auto">
            <a:xfrm>
              <a:off x="8130979" y="2110140"/>
              <a:ext cx="1013021" cy="709260"/>
            </a:xfrm>
            <a:prstGeom prst="rect">
              <a:avLst/>
            </a:prstGeom>
            <a:noFill/>
            <a:ln w="9525">
              <a:noFill/>
              <a:miter lim="800000"/>
              <a:headEnd/>
              <a:tailEnd/>
            </a:ln>
          </p:spPr>
        </p:pic>
      </p:grpSp>
      <p:pic>
        <p:nvPicPr>
          <p:cNvPr id="36" name="Picture 11"/>
          <p:cNvPicPr>
            <a:picLocks noChangeAspect="1"/>
          </p:cNvPicPr>
          <p:nvPr/>
        </p:nvPicPr>
        <p:blipFill>
          <a:blip r:embed="rId7">
            <a:clrChange>
              <a:clrFrom>
                <a:srgbClr val="FEFEFE"/>
              </a:clrFrom>
              <a:clrTo>
                <a:srgbClr val="FEFEFE">
                  <a:alpha val="0"/>
                </a:srgbClr>
              </a:clrTo>
            </a:clrChange>
            <a:grayscl/>
            <a:extLst>
              <a:ext uri="{BEBA8EAE-BF5A-486C-A8C5-ECC9F3942E4B}">
                <a14:imgProps xmlns:a14="http://schemas.microsoft.com/office/drawing/2010/main">
                  <a14:imgLayer r:embed="rId8">
                    <a14:imgEffect>
                      <a14:saturation sat="400000"/>
                    </a14:imgEffect>
                  </a14:imgLayer>
                </a14:imgProps>
              </a:ext>
            </a:extLst>
          </a:blip>
          <a:srcRect/>
          <a:stretch>
            <a:fillRect/>
          </a:stretch>
        </p:blipFill>
        <p:spPr bwMode="auto">
          <a:xfrm>
            <a:off x="9064592" y="2971800"/>
            <a:ext cx="708152" cy="637646"/>
          </a:xfrm>
          <a:prstGeom prst="rect">
            <a:avLst/>
          </a:prstGeom>
          <a:noFill/>
          <a:ln w="9525">
            <a:noFill/>
            <a:miter lim="800000"/>
            <a:headEnd/>
            <a:tailEnd/>
          </a:ln>
        </p:spPr>
      </p:pic>
      <p:grpSp>
        <p:nvGrpSpPr>
          <p:cNvPr id="38" name="Group 37"/>
          <p:cNvGrpSpPr/>
          <p:nvPr/>
        </p:nvGrpSpPr>
        <p:grpSpPr>
          <a:xfrm>
            <a:off x="2357394" y="3962402"/>
            <a:ext cx="7491551" cy="990599"/>
            <a:chOff x="1553828" y="3962401"/>
            <a:chExt cx="7491551" cy="990599"/>
          </a:xfrm>
        </p:grpSpPr>
        <p:grpSp>
          <p:nvGrpSpPr>
            <p:cNvPr id="11" name="Group 10"/>
            <p:cNvGrpSpPr/>
            <p:nvPr/>
          </p:nvGrpSpPr>
          <p:grpSpPr>
            <a:xfrm>
              <a:off x="1553828" y="3977309"/>
              <a:ext cx="3581400" cy="975691"/>
              <a:chOff x="1752600" y="3139108"/>
              <a:chExt cx="3581400" cy="975691"/>
            </a:xfrm>
          </p:grpSpPr>
          <p:sp>
            <p:nvSpPr>
              <p:cNvPr id="12" name="Rectangle 11"/>
              <p:cNvSpPr/>
              <p:nvPr/>
            </p:nvSpPr>
            <p:spPr>
              <a:xfrm>
                <a:off x="1752600" y="3149600"/>
                <a:ext cx="3581400" cy="952500"/>
              </a:xfrm>
              <a:prstGeom prst="rect">
                <a:avLst/>
              </a:prstGeom>
              <a:solidFill>
                <a:schemeClr val="accent6">
                  <a:lumMod val="20000"/>
                  <a:lumOff val="80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pic>
            <p:nvPicPr>
              <p:cNvPr id="13" name="Picture 12" descr="Screen Shot 2013-10-27 at 9.38.01 AM.png"/>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68800" y="3139108"/>
                <a:ext cx="965200" cy="975691"/>
              </a:xfrm>
              <a:prstGeom prst="rect">
                <a:avLst/>
              </a:prstGeom>
            </p:spPr>
          </p:pic>
          <p:sp>
            <p:nvSpPr>
              <p:cNvPr id="14" name="TextBox 13"/>
              <p:cNvSpPr txBox="1"/>
              <p:nvPr/>
            </p:nvSpPr>
            <p:spPr>
              <a:xfrm>
                <a:off x="2057400" y="3373735"/>
                <a:ext cx="1236236" cy="369332"/>
              </a:xfrm>
              <a:prstGeom prst="rect">
                <a:avLst/>
              </a:prstGeom>
              <a:noFill/>
            </p:spPr>
            <p:txBody>
              <a:bodyPr wrap="none" rtlCol="0">
                <a:spAutoFit/>
              </a:bodyPr>
              <a:lstStyle/>
              <a:p>
                <a:r>
                  <a:rPr lang="en-US" dirty="0">
                    <a:latin typeface="Helvetica Neue Light"/>
                    <a:cs typeface="Helvetica Neue Light"/>
                  </a:rPr>
                  <a:t>Streaming</a:t>
                </a:r>
              </a:p>
            </p:txBody>
          </p:sp>
        </p:grpSp>
        <p:grpSp>
          <p:nvGrpSpPr>
            <p:cNvPr id="26" name="Group 25"/>
            <p:cNvGrpSpPr/>
            <p:nvPr/>
          </p:nvGrpSpPr>
          <p:grpSpPr>
            <a:xfrm>
              <a:off x="5211428" y="3962401"/>
              <a:ext cx="1884360" cy="646331"/>
              <a:chOff x="5410200" y="3124200"/>
              <a:chExt cx="1884360" cy="646331"/>
            </a:xfrm>
          </p:grpSpPr>
          <p:sp>
            <p:nvSpPr>
              <p:cNvPr id="27" name="Right Arrow 26"/>
              <p:cNvSpPr/>
              <p:nvPr/>
            </p:nvSpPr>
            <p:spPr>
              <a:xfrm>
                <a:off x="5410200" y="3429000"/>
                <a:ext cx="609600" cy="304800"/>
              </a:xfrm>
              <a:prstGeom prst="rightArrow">
                <a:avLst/>
              </a:prstGeom>
              <a:solidFill>
                <a:schemeClr val="accent6">
                  <a:lumMod val="20000"/>
                  <a:lumOff val="80000"/>
                </a:schemeClr>
              </a:solidFill>
              <a:ln w="12700" cmpd="sng">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5989972" y="3124200"/>
                <a:ext cx="1304588" cy="646331"/>
              </a:xfrm>
              <a:prstGeom prst="rect">
                <a:avLst/>
              </a:prstGeom>
              <a:noFill/>
            </p:spPr>
            <p:txBody>
              <a:bodyPr wrap="none" rtlCol="0">
                <a:spAutoFit/>
              </a:bodyPr>
              <a:lstStyle/>
              <a:p>
                <a:r>
                  <a:rPr lang="en-US" dirty="0">
                    <a:latin typeface="Helvetica Neue Light"/>
                    <a:cs typeface="Helvetica Neue Light"/>
                  </a:rPr>
                  <a:t>Real-Time </a:t>
                </a:r>
              </a:p>
              <a:p>
                <a:r>
                  <a:rPr lang="en-US" dirty="0">
                    <a:latin typeface="Helvetica Neue Light"/>
                    <a:cs typeface="Helvetica Neue Light"/>
                  </a:rPr>
                  <a:t>Analytics</a:t>
                </a:r>
              </a:p>
            </p:txBody>
          </p:sp>
        </p:grpSp>
        <p:pic>
          <p:nvPicPr>
            <p:cNvPr id="37" name="Picture 9"/>
            <p:cNvPicPr>
              <a:picLocks noChangeAspect="1"/>
            </p:cNvPicPr>
            <p:nvPr/>
          </p:nvPicPr>
          <p:blipFill>
            <a:blip r:embed="rId10">
              <a:clrChange>
                <a:clrFrom>
                  <a:srgbClr val="FFFFFF"/>
                </a:clrFrom>
                <a:clrTo>
                  <a:srgbClr val="FFFFFF">
                    <a:alpha val="0"/>
                  </a:srgbClr>
                </a:clrTo>
              </a:clrChange>
              <a:grayscl/>
              <a:extLst>
                <a:ext uri="{BEBA8EAE-BF5A-486C-A8C5-ECC9F3942E4B}">
                  <a14:imgProps xmlns:a14="http://schemas.microsoft.com/office/drawing/2010/main">
                    <a14:imgLayer r:embed="rId11">
                      <a14:imgEffect>
                        <a14:saturation sat="300000"/>
                      </a14:imgEffect>
                    </a14:imgLayer>
                  </a14:imgProps>
                </a:ext>
              </a:extLst>
            </a:blip>
            <a:srcRect/>
            <a:stretch>
              <a:fillRect/>
            </a:stretch>
          </p:blipFill>
          <p:spPr bwMode="auto">
            <a:xfrm>
              <a:off x="8216323" y="4114800"/>
              <a:ext cx="829056" cy="642344"/>
            </a:xfrm>
            <a:prstGeom prst="rect">
              <a:avLst/>
            </a:prstGeom>
            <a:noFill/>
            <a:ln w="9525">
              <a:noFill/>
              <a:miter lim="800000"/>
              <a:headEnd/>
              <a:tailEnd/>
            </a:ln>
          </p:spPr>
        </p:pic>
      </p:grpSp>
      <p:sp>
        <p:nvSpPr>
          <p:cNvPr id="39" name="TextBox 38"/>
          <p:cNvSpPr txBox="1"/>
          <p:nvPr/>
        </p:nvSpPr>
        <p:spPr>
          <a:xfrm>
            <a:off x="2651776" y="3048001"/>
            <a:ext cx="774571" cy="646331"/>
          </a:xfrm>
          <a:prstGeom prst="rect">
            <a:avLst/>
          </a:prstGeom>
          <a:noFill/>
        </p:spPr>
        <p:txBody>
          <a:bodyPr wrap="none" rtlCol="0">
            <a:spAutoFit/>
          </a:bodyPr>
          <a:lstStyle/>
          <a:p>
            <a:pPr algn="ctr"/>
            <a:r>
              <a:rPr lang="en-US" dirty="0">
                <a:latin typeface="Helvetica Neue Light"/>
                <a:cs typeface="Helvetica Neue Light"/>
              </a:rPr>
              <a:t>Batch</a:t>
            </a:r>
          </a:p>
          <a:p>
            <a:pPr algn="ctr"/>
            <a:endParaRPr lang="en-US" dirty="0">
              <a:latin typeface="Helvetica Neue Light"/>
              <a:cs typeface="Helvetica Neue Light"/>
            </a:endParaRPr>
          </a:p>
        </p:txBody>
      </p:sp>
      <p:grpSp>
        <p:nvGrpSpPr>
          <p:cNvPr id="41" name="Group 40"/>
          <p:cNvGrpSpPr/>
          <p:nvPr/>
        </p:nvGrpSpPr>
        <p:grpSpPr>
          <a:xfrm>
            <a:off x="2357393" y="1828801"/>
            <a:ext cx="3581400" cy="990600"/>
            <a:chOff x="1752600" y="990600"/>
            <a:chExt cx="3581400" cy="990600"/>
          </a:xfrm>
        </p:grpSpPr>
        <p:sp>
          <p:nvSpPr>
            <p:cNvPr id="42" name="Rectangle 41"/>
            <p:cNvSpPr/>
            <p:nvPr/>
          </p:nvSpPr>
          <p:spPr>
            <a:xfrm>
              <a:off x="1752600" y="1016000"/>
              <a:ext cx="3581400" cy="952500"/>
            </a:xfrm>
            <a:prstGeom prst="rect">
              <a:avLst/>
            </a:prstGeom>
            <a:solidFill>
              <a:schemeClr val="accent1">
                <a:lumMod val="20000"/>
                <a:lumOff val="80000"/>
              </a:schemeClr>
            </a:solidFill>
            <a:ln w="12700" cmpd="sng">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endParaRPr lang="en-US" dirty="0">
                <a:latin typeface="Helvetica Neue Light"/>
                <a:cs typeface="Helvetica Neue Light"/>
              </a:endParaRPr>
            </a:p>
          </p:txBody>
        </p:sp>
        <p:sp>
          <p:nvSpPr>
            <p:cNvPr id="43" name="TextBox 42"/>
            <p:cNvSpPr txBox="1"/>
            <p:nvPr/>
          </p:nvSpPr>
          <p:spPr>
            <a:xfrm>
              <a:off x="1943100" y="1074003"/>
              <a:ext cx="1313180" cy="646331"/>
            </a:xfrm>
            <a:prstGeom prst="rect">
              <a:avLst/>
            </a:prstGeom>
            <a:noFill/>
          </p:spPr>
          <p:txBody>
            <a:bodyPr wrap="none" rtlCol="0">
              <a:spAutoFit/>
            </a:bodyPr>
            <a:lstStyle/>
            <a:p>
              <a:r>
                <a:rPr lang="en-US" dirty="0">
                  <a:latin typeface="Helvetica Neue Light"/>
                  <a:cs typeface="Helvetica Neue Light"/>
                </a:rPr>
                <a:t>Interactive </a:t>
              </a:r>
            </a:p>
            <a:p>
              <a:r>
                <a:rPr lang="en-US" dirty="0">
                  <a:latin typeface="Helvetica Neue Light"/>
                  <a:cs typeface="Helvetica Neue Light"/>
                </a:rPr>
                <a:t>queries</a:t>
              </a:r>
            </a:p>
          </p:txBody>
        </p:sp>
        <p:pic>
          <p:nvPicPr>
            <p:cNvPr id="44" name="Picture 43"/>
            <p:cNvPicPr>
              <a:picLocks noChangeAspect="1"/>
            </p:cNvPicPr>
            <p:nvPr/>
          </p:nvPicPr>
          <p:blipFill>
            <a:blip r:embed="rId12">
              <a:clrChange>
                <a:clrFrom>
                  <a:srgbClr val="FFFFFF"/>
                </a:clrFrom>
                <a:clrTo>
                  <a:srgbClr val="FFFFFF">
                    <a:alpha val="0"/>
                  </a:srgbClr>
                </a:clrTo>
              </a:clrChange>
            </a:blip>
            <a:stretch>
              <a:fillRect/>
            </a:stretch>
          </p:blipFill>
          <p:spPr>
            <a:xfrm>
              <a:off x="4805923" y="990600"/>
              <a:ext cx="528077" cy="990600"/>
            </a:xfrm>
            <a:prstGeom prst="rect">
              <a:avLst/>
            </a:prstGeom>
          </p:spPr>
        </p:pic>
        <p:pic>
          <p:nvPicPr>
            <p:cNvPr id="45" name="Picture 44"/>
            <p:cNvPicPr>
              <a:picLocks noChangeAspect="1"/>
            </p:cNvPicPr>
            <p:nvPr/>
          </p:nvPicPr>
          <p:blipFill>
            <a:blip r:embed="rId13">
              <a:clrChange>
                <a:clrFrom>
                  <a:srgbClr val="FFFFFF"/>
                </a:clrFrom>
                <a:clrTo>
                  <a:srgbClr val="FFFFFF">
                    <a:alpha val="0"/>
                  </a:srgbClr>
                </a:clrTo>
              </a:clrChange>
            </a:blip>
            <a:stretch>
              <a:fillRect/>
            </a:stretch>
          </p:blipFill>
          <p:spPr>
            <a:xfrm>
              <a:off x="3124200" y="1485900"/>
              <a:ext cx="1651000" cy="495300"/>
            </a:xfrm>
            <a:prstGeom prst="rect">
              <a:avLst/>
            </a:prstGeom>
          </p:spPr>
        </p:pic>
      </p:grpSp>
      <p:sp>
        <p:nvSpPr>
          <p:cNvPr id="46" name="Content Placeholder 40"/>
          <p:cNvSpPr txBox="1">
            <a:spLocks/>
          </p:cNvSpPr>
          <p:nvPr/>
        </p:nvSpPr>
        <p:spPr bwMode="auto">
          <a:xfrm>
            <a:off x="1177641" y="5029200"/>
            <a:ext cx="911167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b="0" i="0" kern="1200">
                <a:solidFill>
                  <a:schemeClr val="tx1"/>
                </a:solidFill>
                <a:latin typeface="Helvetica Neue Light"/>
                <a:ea typeface="ＭＳ Ｐゴシック" pitchFamily="-65" charset="-128"/>
                <a:cs typeface="Helvetica Neue Light"/>
              </a:defRPr>
            </a:lvl1pPr>
            <a:lvl2pPr marL="457200" indent="-228600" algn="l" defTabSz="457200" rtl="0" eaLnBrk="0" fontAlgn="base" hangingPunct="0">
              <a:spcBef>
                <a:spcPct val="0"/>
              </a:spcBef>
              <a:spcAft>
                <a:spcPct val="0"/>
              </a:spcAft>
              <a:buSzPct val="100000"/>
              <a:buFont typeface="Lucida Grande" charset="0"/>
              <a:buChar char="»"/>
              <a:defRPr sz="2700" b="0" i="0" kern="1200">
                <a:solidFill>
                  <a:schemeClr val="tx1"/>
                </a:solidFill>
                <a:latin typeface="Helvetica Neue Light"/>
                <a:ea typeface="ＭＳ Ｐゴシック" pitchFamily="-65" charset="-128"/>
                <a:cs typeface="Helvetica Neue Light"/>
              </a:defRPr>
            </a:lvl2pPr>
            <a:lvl3pPr marL="777240" indent="-228600" algn="l" defTabSz="457200" rtl="0" eaLnBrk="0" fontAlgn="base" hangingPunct="0">
              <a:spcBef>
                <a:spcPct val="20000"/>
              </a:spcBef>
              <a:spcAft>
                <a:spcPct val="0"/>
              </a:spcAft>
              <a:buFont typeface="Arial" charset="0"/>
              <a:buChar char="•"/>
              <a:defRPr sz="2400" b="0" i="0" kern="1200">
                <a:solidFill>
                  <a:schemeClr val="tx1"/>
                </a:solidFill>
                <a:latin typeface="Helvetica Neue Light"/>
                <a:ea typeface="ＭＳ Ｐゴシック" pitchFamily="-65" charset="-128"/>
                <a:cs typeface="Helvetica Neue Light"/>
              </a:defRPr>
            </a:lvl3pPr>
            <a:lvl4pPr marL="16002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4pPr>
            <a:lvl5pPr marL="20574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Challenge 2: hard/slow to share data, e.g.,</a:t>
            </a:r>
          </a:p>
          <a:p>
            <a:pPr lvl="1"/>
            <a:r>
              <a:rPr lang="en-US" dirty="0"/>
              <a:t>Hard to perform interactive queries on streamed data</a:t>
            </a:r>
          </a:p>
        </p:txBody>
      </p:sp>
    </p:spTree>
    <p:extLst>
      <p:ext uri="{BB962C8B-B14F-4D97-AF65-F5344CB8AC3E}">
        <p14:creationId xmlns:p14="http://schemas.microsoft.com/office/powerpoint/2010/main" val="37767964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1149</Words>
  <Application>Microsoft Macintosh PowerPoint</Application>
  <PresentationFormat>Custom</PresentationFormat>
  <Paragraphs>255</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Data is Everywhere</vt:lpstr>
      <vt:lpstr>PowerPoint Presentation</vt:lpstr>
      <vt:lpstr>The New Gold Rush</vt:lpstr>
      <vt:lpstr>Extracting Value from Data Hard</vt:lpstr>
      <vt:lpstr>Turning Data into Value</vt:lpstr>
      <vt:lpstr>What do We Need?</vt:lpstr>
      <vt:lpstr>The Need For Unification </vt:lpstr>
      <vt:lpstr>The Need For Unification </vt:lpstr>
      <vt:lpstr>Our Goal: Unified Big Data runtime</vt:lpstr>
      <vt:lpstr>Resource Managers: Cloud Operating System</vt:lpstr>
      <vt:lpstr>The Challenge</vt:lpstr>
      <vt:lpstr>The Challenge</vt:lpstr>
      <vt:lpstr>The Challenge</vt:lpstr>
      <vt:lpstr>The Challenge</vt:lpstr>
      <vt:lpstr>The Challenge</vt:lpstr>
      <vt:lpstr>REEF: Retainable Evaluator Execution Framework</vt:lpstr>
      <vt:lpstr>Unified Big Data Runtime Stack</vt:lpstr>
      <vt:lpstr>REEF: http://reef-project.org Centralized control plane for building a distributed data plane</vt:lpstr>
      <vt:lpstr>Summary</vt:lpstr>
      <vt:lpstr>Scalable Analytics Institute</vt:lpstr>
      <vt:lpstr>ScAI Projects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tcondie@gmail.com</dc:creator>
  <cp:lastModifiedBy>Tyson Condie</cp:lastModifiedBy>
  <cp:revision>24</cp:revision>
  <dcterms:created xsi:type="dcterms:W3CDTF">2014-02-27T18:14:01Z</dcterms:created>
  <dcterms:modified xsi:type="dcterms:W3CDTF">2014-05-21T20:13:20Z</dcterms:modified>
</cp:coreProperties>
</file>