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82" r:id="rId4"/>
    <p:sldId id="264" r:id="rId5"/>
    <p:sldId id="281" r:id="rId6"/>
    <p:sldId id="259" r:id="rId7"/>
    <p:sldId id="261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4" r:id="rId16"/>
    <p:sldId id="275" r:id="rId17"/>
    <p:sldId id="283" r:id="rId18"/>
    <p:sldId id="277" r:id="rId19"/>
    <p:sldId id="278" r:id="rId20"/>
    <p:sldId id="279" r:id="rId21"/>
    <p:sldId id="280" r:id="rId22"/>
    <p:sldId id="266" r:id="rId23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2" d="100"/>
          <a:sy n="82" d="100"/>
        </p:scale>
        <p:origin x="-81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CAC06-E8AD-45B2-B5CD-59471235B80F}" type="datetimeFigureOut">
              <a:rPr lang="en-US" smtClean="0"/>
              <a:t>5/30/2014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68CBCA-4560-4454-A351-F33853D631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61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A6A3-21DB-4DF2-AEB2-07F797193CA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214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A6A3-21DB-4DF2-AEB2-07F797193CA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214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gif"/><Relationship Id="rId10" Type="http://schemas.openxmlformats.org/officeDocument/2006/relationships/image" Target="../media/image11.jpg"/><Relationship Id="rId4" Type="http://schemas.openxmlformats.org/officeDocument/2006/relationships/image" Target="../media/image5.jpg"/><Relationship Id="rId9" Type="http://schemas.openxmlformats.org/officeDocument/2006/relationships/image" Target="../media/image10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6.jpg"/><Relationship Id="rId7" Type="http://schemas.openxmlformats.org/officeDocument/2006/relationships/oleObject" Target="file:///C:\Users\Gao\Desktop\ideas\infobox\wikidata\workFlow%20-%20new.vsd\Drawing\~Page-1\Database.12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8.png"/><Relationship Id="rId5" Type="http://schemas.openxmlformats.org/officeDocument/2006/relationships/image" Target="../media/image11.jpg"/><Relationship Id="rId4" Type="http://schemas.openxmlformats.org/officeDocument/2006/relationships/image" Target="../media/image17.png"/><Relationship Id="rId9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96" y="2174999"/>
            <a:ext cx="9108504" cy="1470025"/>
          </a:xfrm>
        </p:spPr>
        <p:txBody>
          <a:bodyPr>
            <a:normAutofit/>
          </a:bodyPr>
          <a:lstStyle/>
          <a:p>
            <a:r>
              <a:rPr lang="en-US" b="1" dirty="0" smtClean="0"/>
              <a:t>SWIMs</a:t>
            </a:r>
            <a:r>
              <a:rPr lang="en-US" b="1" dirty="0"/>
              <a:t>: </a:t>
            </a:r>
            <a:r>
              <a:rPr lang="en-US" b="1" dirty="0" smtClean="0"/>
              <a:t>From </a:t>
            </a:r>
            <a:r>
              <a:rPr lang="en-US" b="1" dirty="0"/>
              <a:t>Structured Summaries to Integrated Knowledge 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74232"/>
            <a:ext cx="6400800" cy="1343000"/>
          </a:xfrm>
        </p:spPr>
        <p:txBody>
          <a:bodyPr/>
          <a:lstStyle/>
          <a:p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ScAi Lab, CSD, UCLA</a:t>
            </a:r>
          </a:p>
          <a:p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May 2014</a:t>
            </a: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088" y="117376"/>
            <a:ext cx="1295400" cy="1295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32656"/>
            <a:ext cx="1851093" cy="96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5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Initial Integrated Knowledge Base</a:t>
            </a:r>
            <a:endParaRPr lang="en-US" sz="40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659053"/>
              </p:ext>
            </p:extLst>
          </p:nvPr>
        </p:nvGraphicFramePr>
        <p:xfrm>
          <a:off x="755576" y="1556792"/>
          <a:ext cx="7488834" cy="324036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2160240"/>
                <a:gridCol w="2664296"/>
                <a:gridCol w="2664298"/>
              </a:tblGrid>
              <a:tr h="4050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KB</a:t>
                      </a:r>
                      <a:r>
                        <a:rPr lang="en-US" sz="2000" u="none" strike="noStrike" baseline="0" dirty="0" smtClean="0">
                          <a:effectLst/>
                        </a:rPr>
                        <a:t> Name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No. of </a:t>
                      </a:r>
                      <a:r>
                        <a:rPr lang="en-US" sz="2000" u="none" strike="noStrike" dirty="0" smtClean="0">
                          <a:effectLst/>
                        </a:rPr>
                        <a:t>Subjects (10</a:t>
                      </a:r>
                      <a:r>
                        <a:rPr lang="en-US" sz="2000" u="none" strike="noStrike" baseline="30000" dirty="0" smtClean="0">
                          <a:effectLst/>
                        </a:rPr>
                        <a:t>6</a:t>
                      </a:r>
                      <a:r>
                        <a:rPr lang="en-US" sz="2000" u="none" strike="noStrike" dirty="0" smtClean="0">
                          <a:effectLst/>
                        </a:rPr>
                        <a:t>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No. of InfoBoxes(10</a:t>
                      </a:r>
                      <a:r>
                        <a:rPr lang="en-US" sz="2000" u="none" strike="noStrike" baseline="30000" dirty="0" smtClean="0">
                          <a:effectLst/>
                        </a:rPr>
                        <a:t>6</a:t>
                      </a:r>
                      <a:r>
                        <a:rPr lang="en-US" sz="2000" u="none" strike="noStrike" dirty="0" smtClean="0">
                          <a:effectLst/>
                        </a:rPr>
                        <a:t>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 anchorCtr="1"/>
                </a:tc>
              </a:tr>
              <a:tr h="4050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DBPedia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2.5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63.82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 anchorCtr="1"/>
                </a:tc>
              </a:tr>
              <a:tr h="4050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Yago2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4.14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23.21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 anchorCtr="1"/>
                </a:tc>
              </a:tr>
              <a:tr h="4050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MusicBrainz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0.69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1.71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 anchorCtr="1"/>
                </a:tc>
              </a:tr>
              <a:tr h="4050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NELL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0.35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 anchorCtr="1"/>
                </a:tc>
              </a:tr>
              <a:tr h="4050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GeoNames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5.31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29.2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 anchorCtr="1"/>
                </a:tc>
              </a:tr>
              <a:tr h="4050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WikiData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1.44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2.54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 anchorCtr="1"/>
                </a:tc>
              </a:tr>
              <a:tr h="4050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1" u="none" strike="noStrike" dirty="0">
                          <a:effectLst/>
                        </a:rPr>
                        <a:t>IKBStore</a:t>
                      </a:r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1" u="none" strike="noStrike" dirty="0">
                          <a:effectLst/>
                        </a:rPr>
                        <a:t>9.18</a:t>
                      </a:r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1" u="none" strike="noStrike" dirty="0" smtClean="0">
                          <a:effectLst/>
                        </a:rPr>
                        <a:t>105.4</a:t>
                      </a:r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 anchorCtr="1"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755576" y="1988840"/>
            <a:ext cx="7488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99592" y="5085184"/>
            <a:ext cx="7416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*To improve the performance of online browsing (IBKB), we skip some rarely used facts in domain specific KBs (e.g. MusicBrainz).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49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274638"/>
            <a:ext cx="9036496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Further Integration: Learn From Text</a:t>
            </a:r>
            <a:endParaRPr lang="en-US" sz="40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23528" y="1371600"/>
            <a:ext cx="8534400" cy="1481336"/>
          </a:xfrm>
        </p:spPr>
        <p:txBody>
          <a:bodyPr>
            <a:normAutofit/>
          </a:bodyPr>
          <a:lstStyle/>
          <a:p>
            <a:r>
              <a:rPr lang="en-US" sz="2600" dirty="0" smtClean="0"/>
              <a:t>To convert  textual documents to knowledge, we employ our newly proposed text mining system </a:t>
            </a:r>
            <a:r>
              <a:rPr lang="en-US" sz="2600" b="1" i="1" dirty="0" smtClean="0"/>
              <a:t>IBMiner</a:t>
            </a:r>
            <a:r>
              <a:rPr lang="en-US" sz="2600" dirty="0" smtClean="0"/>
              <a:t>  which can generate structured summaries from free text.</a:t>
            </a:r>
            <a:endParaRPr lang="en-US" sz="24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121096" y="3345413"/>
            <a:ext cx="2133600" cy="58477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Rachel </a:t>
            </a:r>
            <a:r>
              <a:rPr lang="en-US" sz="1600" dirty="0" smtClean="0"/>
              <a:t>is </a:t>
            </a:r>
            <a:r>
              <a:rPr lang="en-US" sz="1600" dirty="0"/>
              <a:t>a Canadian actress.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5383" y="4067944"/>
            <a:ext cx="234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Free Text</a:t>
            </a: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>
            <a:off x="2330896" y="3534544"/>
            <a:ext cx="838200" cy="19050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645096" y="3153544"/>
            <a:ext cx="234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NLP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238152" y="3345413"/>
            <a:ext cx="2057400" cy="58477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Rachel, is, actress</a:t>
            </a:r>
          </a:p>
          <a:p>
            <a:r>
              <a:rPr lang="en-US" sz="1600" dirty="0" smtClean="0"/>
              <a:t>Rachel, is, Canadian </a:t>
            </a:r>
            <a:endParaRPr lang="en-US" sz="1600" dirty="0"/>
          </a:p>
        </p:txBody>
      </p:sp>
      <p:sp>
        <p:nvSpPr>
          <p:cNvPr id="25" name="Right Arrow 24"/>
          <p:cNvSpPr/>
          <p:nvPr/>
        </p:nvSpPr>
        <p:spPr>
          <a:xfrm>
            <a:off x="5378896" y="3534544"/>
            <a:ext cx="1028700" cy="19050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769296" y="2924944"/>
            <a:ext cx="2347913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dirty="0" smtClean="0"/>
              <a:t>Attribute</a:t>
            </a:r>
          </a:p>
          <a:p>
            <a:pPr algn="ctr">
              <a:lnSpc>
                <a:spcPts val="2160"/>
              </a:lnSpc>
            </a:pPr>
            <a:r>
              <a:rPr lang="en-US" dirty="0" smtClean="0"/>
              <a:t>Mapping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092896" y="4067944"/>
            <a:ext cx="234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Semantic Links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521896" y="3370476"/>
            <a:ext cx="2514600" cy="58477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Ins="0" rtlCol="0">
            <a:spAutoFit/>
          </a:bodyPr>
          <a:lstStyle/>
          <a:p>
            <a:r>
              <a:rPr lang="en-US" sz="1600" dirty="0" smtClean="0"/>
              <a:t>Rachel, occupation, actress</a:t>
            </a:r>
          </a:p>
          <a:p>
            <a:r>
              <a:rPr lang="en-US" sz="1600" dirty="0" smtClean="0"/>
              <a:t>Rachel, nationality, Canadian 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6521896" y="405627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Infobox Triples</a:t>
            </a:r>
            <a:endParaRPr lang="en-US" dirty="0"/>
          </a:p>
        </p:txBody>
      </p:sp>
      <p:sp>
        <p:nvSpPr>
          <p:cNvPr id="3" name="Rectangular Callout 2"/>
          <p:cNvSpPr/>
          <p:nvPr/>
        </p:nvSpPr>
        <p:spPr>
          <a:xfrm>
            <a:off x="4644008" y="4869160"/>
            <a:ext cx="2808312" cy="396044"/>
          </a:xfrm>
          <a:prstGeom prst="wedgeRectCallout">
            <a:avLst>
              <a:gd name="adj1" fmla="val 27685"/>
              <a:gd name="adj2" fmla="val -152125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I</a:t>
            </a:r>
            <a:r>
              <a:rPr lang="en-US" b="1" i="1" dirty="0" smtClean="0">
                <a:solidFill>
                  <a:schemeClr val="tx1"/>
                </a:solidFill>
              </a:rPr>
              <a:t>ntegrated to IKBStore</a:t>
            </a:r>
            <a:endParaRPr lang="en-US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263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22" grpId="0" animBg="1"/>
      <p:bldP spid="23" grpId="0"/>
      <p:bldP spid="24" grpId="0" animBg="1"/>
      <p:bldP spid="25" grpId="0" animBg="1"/>
      <p:bldP spid="26" grpId="0"/>
      <p:bldP spid="27" grpId="0"/>
      <p:bldP spid="28" grpId="0" animBg="1"/>
      <p:bldP spid="29" grpId="0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274638"/>
            <a:ext cx="9036496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Knowledge Browsing and Revising</a:t>
            </a:r>
            <a:endParaRPr lang="en-US" sz="40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23528" y="1371600"/>
            <a:ext cx="8534400" cy="4721696"/>
          </a:xfrm>
        </p:spPr>
        <p:txBody>
          <a:bodyPr>
            <a:normAutofit/>
          </a:bodyPr>
          <a:lstStyle/>
          <a:p>
            <a:r>
              <a:rPr lang="en-US" sz="2800" dirty="0"/>
              <a:t>IBminer and other tools are automatic and scalable—even when NLP is required. But human intervention is still required to validate and/or improve the results obtained in terms of Correctness, Significance,  and Relevance. </a:t>
            </a:r>
          </a:p>
          <a:p>
            <a:r>
              <a:rPr lang="en-US" sz="2800" dirty="0" smtClean="0"/>
              <a:t>Tools for knowledge browsing and revising (VLDB’13): </a:t>
            </a:r>
            <a:endParaRPr lang="en-US" sz="2800" dirty="0"/>
          </a:p>
          <a:p>
            <a:pPr lvl="1"/>
            <a:r>
              <a:rPr lang="en-US" dirty="0"/>
              <a:t>InfoBox Knowledge-Base Browser (IBKB)</a:t>
            </a:r>
          </a:p>
          <a:p>
            <a:pPr lvl="1"/>
            <a:r>
              <a:rPr lang="en-US" dirty="0"/>
              <a:t>InfoBox Editor (IBE).</a:t>
            </a:r>
          </a:p>
        </p:txBody>
      </p:sp>
    </p:spTree>
    <p:extLst>
      <p:ext uri="{BB962C8B-B14F-4D97-AF65-F5344CB8AC3E}">
        <p14:creationId xmlns:p14="http://schemas.microsoft.com/office/powerpoint/2010/main" val="338503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274638"/>
            <a:ext cx="9036496" cy="1143000"/>
          </a:xfrm>
        </p:spPr>
        <p:txBody>
          <a:bodyPr>
            <a:normAutofit/>
          </a:bodyPr>
          <a:lstStyle/>
          <a:p>
            <a:r>
              <a:rPr lang="en-US" sz="4000" dirty="0"/>
              <a:t>InfoBox Knowledge-Base Browser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411560"/>
            <a:ext cx="6096000" cy="4716501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523999" y="4269060"/>
            <a:ext cx="2590800" cy="952500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/>
          <p:cNvCxnSpPr>
            <a:stCxn id="7" idx="3"/>
          </p:cNvCxnSpPr>
          <p:nvPr/>
        </p:nvCxnSpPr>
        <p:spPr>
          <a:xfrm flipH="1">
            <a:off x="1371599" y="5082070"/>
            <a:ext cx="531814" cy="520490"/>
          </a:xfrm>
          <a:prstGeom prst="straightConnector1">
            <a:avLst/>
          </a:prstGeom>
          <a:ln w="1587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7493" y="5526360"/>
            <a:ext cx="1256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Synonyms</a:t>
            </a:r>
            <a:endParaRPr lang="en-US" sz="2000" dirty="0"/>
          </a:p>
        </p:txBody>
      </p:sp>
      <p:sp>
        <p:nvSpPr>
          <p:cNvPr id="10" name="Oval 9"/>
          <p:cNvSpPr/>
          <p:nvPr/>
        </p:nvSpPr>
        <p:spPr>
          <a:xfrm>
            <a:off x="1447799" y="1868760"/>
            <a:ext cx="990600" cy="304800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2078250"/>
            <a:ext cx="1371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Feedback</a:t>
            </a:r>
            <a:endParaRPr lang="en-US" sz="2000" dirty="0"/>
          </a:p>
        </p:txBody>
      </p:sp>
      <p:sp>
        <p:nvSpPr>
          <p:cNvPr id="12" name="Oval 11"/>
          <p:cNvSpPr/>
          <p:nvPr/>
        </p:nvSpPr>
        <p:spPr>
          <a:xfrm>
            <a:off x="2819400" y="1868760"/>
            <a:ext cx="990600" cy="304800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/>
          <p:cNvCxnSpPr>
            <a:endCxn id="14" idx="3"/>
          </p:cNvCxnSpPr>
          <p:nvPr/>
        </p:nvCxnSpPr>
        <p:spPr>
          <a:xfrm flipH="1">
            <a:off x="1524000" y="2173560"/>
            <a:ext cx="1600200" cy="1038255"/>
          </a:xfrm>
          <a:prstGeom prst="straightConnector1">
            <a:avLst/>
          </a:prstGeom>
          <a:ln w="1587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1000" y="3011760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Search</a:t>
            </a:r>
            <a:endParaRPr lang="en-US" sz="2000" dirty="0"/>
          </a:p>
        </p:txBody>
      </p:sp>
      <p:sp>
        <p:nvSpPr>
          <p:cNvPr id="16" name="Oval 15"/>
          <p:cNvSpPr/>
          <p:nvPr/>
        </p:nvSpPr>
        <p:spPr>
          <a:xfrm>
            <a:off x="6248400" y="1868760"/>
            <a:ext cx="990600" cy="304800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772400" y="2554560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Ranking</a:t>
            </a:r>
            <a:endParaRPr lang="en-US" sz="2000" dirty="0"/>
          </a:p>
        </p:txBody>
      </p:sp>
      <p:cxnSp>
        <p:nvCxnSpPr>
          <p:cNvPr id="18" name="Straight Arrow Connector 17"/>
          <p:cNvCxnSpPr>
            <a:stCxn id="17" idx="1"/>
          </p:cNvCxnSpPr>
          <p:nvPr/>
        </p:nvCxnSpPr>
        <p:spPr>
          <a:xfrm flipH="1" flipV="1">
            <a:off x="6858000" y="2173561"/>
            <a:ext cx="914400" cy="581054"/>
          </a:xfrm>
          <a:prstGeom prst="straightConnector1">
            <a:avLst/>
          </a:prstGeom>
          <a:ln w="1587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096000" y="4154760"/>
            <a:ext cx="1447800" cy="228600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72350" y="4992960"/>
            <a:ext cx="1543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Provenance</a:t>
            </a:r>
            <a:endParaRPr lang="en-US" sz="2000" dirty="0"/>
          </a:p>
        </p:txBody>
      </p:sp>
      <p:cxnSp>
        <p:nvCxnSpPr>
          <p:cNvPr id="21" name="Straight Arrow Connector 20"/>
          <p:cNvCxnSpPr>
            <a:endCxn id="19" idx="4"/>
          </p:cNvCxnSpPr>
          <p:nvPr/>
        </p:nvCxnSpPr>
        <p:spPr>
          <a:xfrm flipH="1" flipV="1">
            <a:off x="6819900" y="4383360"/>
            <a:ext cx="1104900" cy="652478"/>
          </a:xfrm>
          <a:prstGeom prst="straightConnector1">
            <a:avLst/>
          </a:prstGeom>
          <a:ln w="1587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370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 animBg="1"/>
      <p:bldP spid="11" grpId="0"/>
      <p:bldP spid="12" grpId="0" animBg="1"/>
      <p:bldP spid="14" grpId="0"/>
      <p:bldP spid="16" grpId="0" animBg="1"/>
      <p:bldP spid="17" grpId="0"/>
      <p:bldP spid="19" grpId="0" animBg="1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274638"/>
            <a:ext cx="9036496" cy="1143000"/>
          </a:xfrm>
        </p:spPr>
        <p:txBody>
          <a:bodyPr>
            <a:normAutofit/>
          </a:bodyPr>
          <a:lstStyle/>
          <a:p>
            <a:r>
              <a:rPr lang="en-US" sz="4000" dirty="0"/>
              <a:t>InfoBox Editor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323528" y="1371600"/>
            <a:ext cx="8534400" cy="472169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Similar UI with IBKB</a:t>
            </a:r>
          </a:p>
          <a:p>
            <a:r>
              <a:rPr lang="en-US" sz="2800" dirty="0" smtClean="0"/>
              <a:t>IBE </a:t>
            </a:r>
            <a:r>
              <a:rPr lang="en-US" sz="2800" dirty="0"/>
              <a:t>allows users to add more textual </a:t>
            </a:r>
            <a:r>
              <a:rPr lang="en-US" sz="2800" dirty="0" smtClean="0"/>
              <a:t>information and extract InfoBoxes from input text by using IBMiner.</a:t>
            </a:r>
          </a:p>
          <a:p>
            <a:r>
              <a:rPr lang="en-US" sz="2800" dirty="0" smtClean="0"/>
              <a:t>IBE also suggests candidate category and attribute names for generated InfoBoxes, which will make the knowledge editing much easier. </a:t>
            </a:r>
          </a:p>
          <a:p>
            <a:r>
              <a:rPr lang="en-US" sz="2800" dirty="0" smtClean="0"/>
              <a:t>With the help of IBE, the generated </a:t>
            </a:r>
            <a:r>
              <a:rPr lang="en-US" sz="2800" dirty="0"/>
              <a:t>summaries will follow a </a:t>
            </a:r>
            <a:r>
              <a:rPr lang="en-US" sz="2800" dirty="0" smtClean="0"/>
              <a:t>standard terminology.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35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Provenance of Knowledge</a:t>
            </a:r>
            <a:endParaRPr lang="en-US" sz="40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63272" cy="1409328"/>
          </a:xfrm>
        </p:spPr>
        <p:txBody>
          <a:bodyPr lIns="0" rIns="0">
            <a:normAutofit/>
          </a:bodyPr>
          <a:lstStyle/>
          <a:p>
            <a:r>
              <a:rPr lang="en-US" sz="2800" dirty="0" smtClean="0"/>
              <a:t>We annotate each piece of knowledge with provenance IDs and propagate the annotations during semantic integration. 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249275"/>
              </p:ext>
            </p:extLst>
          </p:nvPr>
        </p:nvGraphicFramePr>
        <p:xfrm>
          <a:off x="228600" y="2825169"/>
          <a:ext cx="31242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3229"/>
                <a:gridCol w="7209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Triple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Prov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Rachel, born,</a:t>
                      </a:r>
                      <a:r>
                        <a:rPr lang="en-US" baseline="0" dirty="0" smtClean="0"/>
                        <a:t> 1978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Rachel, born,</a:t>
                      </a:r>
                      <a:r>
                        <a:rPr lang="en-US" baseline="0" dirty="0" smtClean="0"/>
                        <a:t> 1978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Rachel, gender,</a:t>
                      </a:r>
                      <a:r>
                        <a:rPr lang="en-US" baseline="0" dirty="0" smtClean="0"/>
                        <a:t> female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3733800" y="3510969"/>
            <a:ext cx="1295400" cy="15240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05200" y="3082344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remove duplicates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429000" y="3630370"/>
                <a:ext cx="2057400" cy="490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𝑇𝑟𝑖𝑝𝑙𝑒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3630370"/>
                <a:ext cx="2057400" cy="490199"/>
              </a:xfrm>
              <a:prstGeom prst="rect">
                <a:avLst/>
              </a:prstGeom>
              <a:blipFill rotWithShape="1">
                <a:blip r:embed="rId2"/>
                <a:stretch>
                  <a:fillRect b="-1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570790"/>
              </p:ext>
            </p:extLst>
          </p:nvPr>
        </p:nvGraphicFramePr>
        <p:xfrm>
          <a:off x="5410200" y="3084249"/>
          <a:ext cx="342900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4600"/>
                <a:gridCol w="9144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Triple’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Prov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Rachel, born,</a:t>
                      </a:r>
                      <a:r>
                        <a:rPr lang="en-US" baseline="0" dirty="0" smtClean="0"/>
                        <a:t> 1978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 + p2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Rachel, gender,</a:t>
                      </a:r>
                      <a:r>
                        <a:rPr lang="en-US" baseline="0" dirty="0" smtClean="0"/>
                        <a:t> female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09600" y="4501569"/>
            <a:ext cx="762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p1,p2,p3: provenance id</a:t>
            </a:r>
          </a:p>
          <a:p>
            <a:r>
              <a:rPr lang="en-US" sz="2000" dirty="0" smtClean="0"/>
              <a:t>p1 + p2: provenance polynomial, encodes how the result is generated</a:t>
            </a:r>
          </a:p>
          <a:p>
            <a:r>
              <a:rPr lang="en-US" sz="2000" dirty="0" smtClean="0"/>
              <a:t>(We use + to represent projection, </a:t>
            </a:r>
            <a:r>
              <a:rPr lang="en-US" sz="2000" dirty="0"/>
              <a:t>·</a:t>
            </a:r>
            <a:r>
              <a:rPr lang="en-US" sz="2000" dirty="0" smtClean="0"/>
              <a:t> to represent join)</a:t>
            </a:r>
          </a:p>
        </p:txBody>
      </p:sp>
    </p:spTree>
    <p:extLst>
      <p:ext uri="{BB962C8B-B14F-4D97-AF65-F5344CB8AC3E}">
        <p14:creationId xmlns:p14="http://schemas.microsoft.com/office/powerpoint/2010/main" val="299095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Provenance</a:t>
            </a:r>
            <a:r>
              <a:rPr lang="en-US" dirty="0" smtClean="0"/>
              <a:t> of Knowledge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534400" cy="2590800"/>
          </a:xfrm>
        </p:spPr>
        <p:txBody>
          <a:bodyPr lIns="0" rIns="0">
            <a:normAutofit/>
          </a:bodyPr>
          <a:lstStyle/>
          <a:p>
            <a:r>
              <a:rPr lang="en-US" sz="2800" dirty="0" smtClean="0"/>
              <a:t>We can use provenance polynomial to compute any type of provenance by</a:t>
            </a:r>
          </a:p>
          <a:p>
            <a:pPr lvl="1"/>
            <a:r>
              <a:rPr lang="en-US" sz="2400" dirty="0" smtClean="0"/>
              <a:t>replacing provenance id with different annotations</a:t>
            </a:r>
          </a:p>
          <a:p>
            <a:pPr lvl="1"/>
            <a:r>
              <a:rPr lang="en-US" sz="2400" dirty="0" smtClean="0"/>
              <a:t>replacing </a:t>
            </a:r>
            <a:r>
              <a:rPr lang="en-US" sz="2400" dirty="0"/>
              <a:t>+, · </a:t>
            </a:r>
            <a:r>
              <a:rPr lang="en-US" sz="2400" dirty="0" smtClean="0"/>
              <a:t>with  different operators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558947"/>
              </p:ext>
            </p:extLst>
          </p:nvPr>
        </p:nvGraphicFramePr>
        <p:xfrm>
          <a:off x="457200" y="3352800"/>
          <a:ext cx="693420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8800"/>
                <a:gridCol w="1219200"/>
                <a:gridCol w="1371600"/>
                <a:gridCol w="251460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Provenance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Lineage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{DBpedia}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{Yago2}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  <a:cs typeface="Calibri"/>
                        </a:rPr>
                        <a:t>U (</a:t>
                      </a:r>
                      <a:r>
                        <a:rPr lang="en-US" dirty="0" smtClean="0"/>
                        <a:t>Union)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Reliability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max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04800" y="4581991"/>
            <a:ext cx="868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Thus, for triple &lt;</a:t>
            </a:r>
            <a:r>
              <a:rPr lang="en-US" sz="2000" dirty="0"/>
              <a:t>Rachel, born, </a:t>
            </a:r>
            <a:r>
              <a:rPr lang="en-US" sz="2000" dirty="0" smtClean="0"/>
              <a:t>1978&gt; with provenance polynomial (p1 + p2), we can compute its provenance as follows: </a:t>
            </a:r>
          </a:p>
          <a:p>
            <a:r>
              <a:rPr lang="en-US" sz="2000" dirty="0" smtClean="0"/>
              <a:t>Lineage:  </a:t>
            </a:r>
            <a:r>
              <a:rPr lang="en-US" sz="2000" dirty="0"/>
              <a:t>{DBpedia</a:t>
            </a:r>
            <a:r>
              <a:rPr lang="en-US" sz="2000" dirty="0" smtClean="0"/>
              <a:t>} </a:t>
            </a:r>
            <a:r>
              <a:rPr lang="en-US" sz="2000" dirty="0" smtClean="0">
                <a:cs typeface="Calibri"/>
              </a:rPr>
              <a:t>U </a:t>
            </a:r>
            <a:r>
              <a:rPr lang="en-US" sz="2000" dirty="0"/>
              <a:t>{Yago2</a:t>
            </a:r>
            <a:r>
              <a:rPr lang="en-US" sz="2000" dirty="0" smtClean="0"/>
              <a:t>} = {DBpedia, Yago2}</a:t>
            </a:r>
          </a:p>
          <a:p>
            <a:r>
              <a:rPr lang="en-US" sz="2000" dirty="0" smtClean="0"/>
              <a:t>Reliability: max(0.8, 0.6) = 0.8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4235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z="4000" dirty="0" smtClean="0"/>
              <a:t>Semantic Search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40" y="1196752"/>
            <a:ext cx="3168352" cy="42743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1196752"/>
            <a:ext cx="2812515" cy="537957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1520" y="1691516"/>
            <a:ext cx="86409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A law school with more than 120 faculty members and established before 1900?</a:t>
            </a:r>
            <a:endParaRPr lang="en-US" sz="2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788" y="1196752"/>
            <a:ext cx="2797378" cy="537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179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Semantic Search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534400" cy="2417440"/>
          </a:xfrm>
        </p:spPr>
        <p:txBody>
          <a:bodyPr lIns="0" rIns="0">
            <a:normAutofit/>
          </a:bodyPr>
          <a:lstStyle/>
          <a:p>
            <a:r>
              <a:rPr lang="en-US" sz="2800" dirty="0" smtClean="0"/>
              <a:t>The </a:t>
            </a:r>
            <a:r>
              <a:rPr lang="en-US" sz="2800" dirty="0"/>
              <a:t>power of </a:t>
            </a:r>
            <a:r>
              <a:rPr lang="en-US" sz="2800" dirty="0" smtClean="0"/>
              <a:t>the knowledge </a:t>
            </a:r>
            <a:r>
              <a:rPr lang="en-US" sz="2800" dirty="0"/>
              <a:t>base via SPARQL engines is only available to those who can write SPARQL </a:t>
            </a:r>
            <a:r>
              <a:rPr lang="en-US" sz="2800" dirty="0" smtClean="0"/>
              <a:t>queries.</a:t>
            </a:r>
          </a:p>
          <a:p>
            <a:r>
              <a:rPr lang="en-US" sz="2800" dirty="0" smtClean="0"/>
              <a:t>Solution: Query-By-Example</a:t>
            </a:r>
          </a:p>
          <a:p>
            <a:pPr lvl="1"/>
            <a:r>
              <a:rPr lang="en-US" sz="2400" dirty="0" smtClean="0"/>
              <a:t>Exploits </a:t>
            </a:r>
            <a:r>
              <a:rPr lang="en-US" sz="2400" dirty="0"/>
              <a:t>the InfoBoxes as input query from the very InfoBox of a </a:t>
            </a:r>
            <a:r>
              <a:rPr lang="en-US" sz="2400" dirty="0" smtClean="0"/>
              <a:t>representative page</a:t>
            </a:r>
            <a:r>
              <a:rPr lang="en-US" sz="2400" dirty="0"/>
              <a:t>.</a:t>
            </a:r>
            <a:endParaRPr lang="en-US" sz="2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989784"/>
            <a:ext cx="1345229" cy="2463552"/>
          </a:xfrm>
          <a:prstGeom prst="rect">
            <a:avLst/>
          </a:prstGeom>
        </p:spPr>
      </p:pic>
      <p:sp>
        <p:nvSpPr>
          <p:cNvPr id="8" name="Rounded Rectangular Callout 7"/>
          <p:cNvSpPr/>
          <p:nvPr/>
        </p:nvSpPr>
        <p:spPr>
          <a:xfrm>
            <a:off x="2085584" y="3861048"/>
            <a:ext cx="1334287" cy="1152128"/>
          </a:xfrm>
          <a:prstGeom prst="wedgeRoundRectCallout">
            <a:avLst>
              <a:gd name="adj1" fmla="val -78833"/>
              <a:gd name="adj2" fmla="val 20693"/>
              <a:gd name="adj3" fmla="val 16667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Cities in CA with &gt; 10000 population?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635896" y="3933056"/>
            <a:ext cx="1368152" cy="2391544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Los Angeles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State: CA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Population: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3,904,657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Time Zone: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220072" y="3933056"/>
            <a:ext cx="1368152" cy="2391544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Los Angeles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State: </a:t>
            </a:r>
            <a:r>
              <a:rPr lang="en-US" dirty="0" smtClean="0">
                <a:solidFill>
                  <a:srgbClr val="FF0000"/>
                </a:solidFill>
              </a:rPr>
              <a:t>CA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Population: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&gt; 10000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Time Zone: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6732240" y="4848436"/>
            <a:ext cx="720080" cy="280392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524328" y="3989784"/>
            <a:ext cx="15841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Anaheim</a:t>
            </a:r>
          </a:p>
          <a:p>
            <a:r>
              <a:rPr lang="en-US" dirty="0"/>
              <a:t>Bakersfield</a:t>
            </a:r>
          </a:p>
          <a:p>
            <a:r>
              <a:rPr lang="en-US" dirty="0"/>
              <a:t>Berkeley</a:t>
            </a:r>
          </a:p>
          <a:p>
            <a:r>
              <a:rPr lang="en-US" dirty="0"/>
              <a:t>San Diego</a:t>
            </a:r>
            <a:endParaRPr lang="en-US" dirty="0" smtClean="0"/>
          </a:p>
          <a:p>
            <a:r>
              <a:rPr lang="en-US" dirty="0" smtClean="0"/>
              <a:t>San Francisco</a:t>
            </a:r>
          </a:p>
          <a:p>
            <a:r>
              <a:rPr lang="en-US" dirty="0"/>
              <a:t>San </a:t>
            </a:r>
            <a:r>
              <a:rPr lang="en-US" dirty="0" smtClean="0"/>
              <a:t>Jose</a:t>
            </a:r>
          </a:p>
          <a:p>
            <a:r>
              <a:rPr lang="en-US" dirty="0" smtClean="0"/>
              <a:t>…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95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US" sz="4000" dirty="0"/>
              <a:t>Multilingual </a:t>
            </a:r>
            <a:r>
              <a:rPr lang="en-US" sz="4000" dirty="0" smtClean="0"/>
              <a:t>Semantic Search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435280" cy="2849488"/>
          </a:xfrm>
        </p:spPr>
        <p:txBody>
          <a:bodyPr lIns="0" rIns="0">
            <a:normAutofit/>
          </a:bodyPr>
          <a:lstStyle/>
          <a:p>
            <a:r>
              <a:rPr lang="en-US" sz="2600" dirty="0" smtClean="0"/>
              <a:t>WikiData: a </a:t>
            </a:r>
            <a:r>
              <a:rPr lang="en-US" sz="2600" dirty="0"/>
              <a:t>free </a:t>
            </a:r>
            <a:r>
              <a:rPr lang="en-US" sz="2600" dirty="0" smtClean="0"/>
              <a:t>collaborative knowledge base to link multilingual </a:t>
            </a:r>
            <a:r>
              <a:rPr lang="en-US" sz="2600" dirty="0" err="1" smtClean="0"/>
              <a:t>wikipages</a:t>
            </a:r>
            <a:r>
              <a:rPr lang="en-US" sz="2600" dirty="0" smtClean="0"/>
              <a:t> and unify their InfoBoxes.</a:t>
            </a:r>
          </a:p>
          <a:p>
            <a:r>
              <a:rPr lang="en-US" sz="2600" dirty="0" smtClean="0"/>
              <a:t>Unfortunately, it is very difficult for users to query these rich multilingual databases since this will require the knowledge of SPARQL and internal WikiData name for attributes.</a:t>
            </a:r>
          </a:p>
          <a:p>
            <a:r>
              <a:rPr lang="en-US" sz="2600" dirty="0" smtClean="0"/>
              <a:t>Solution: </a:t>
            </a:r>
            <a:r>
              <a:rPr lang="en-US" sz="2600" i="1" dirty="0" smtClean="0"/>
              <a:t>Combine SWiPE with WikiData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4061792"/>
            <a:ext cx="1345229" cy="2463552"/>
          </a:xfrm>
          <a:prstGeom prst="rect">
            <a:avLst/>
          </a:prstGeom>
        </p:spPr>
      </p:pic>
      <p:sp>
        <p:nvSpPr>
          <p:cNvPr id="14" name="Rounded Rectangular Callout 13"/>
          <p:cNvSpPr/>
          <p:nvPr/>
        </p:nvSpPr>
        <p:spPr>
          <a:xfrm>
            <a:off x="1691681" y="3933056"/>
            <a:ext cx="1368152" cy="1152128"/>
          </a:xfrm>
          <a:prstGeom prst="wedgeRoundRectCallout">
            <a:avLst>
              <a:gd name="adj1" fmla="val -71516"/>
              <a:gd name="adj2" fmla="val 21811"/>
              <a:gd name="adj3" fmla="val 16667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Cities </a:t>
            </a:r>
            <a:r>
              <a:rPr lang="en-US" dirty="0">
                <a:solidFill>
                  <a:schemeClr val="tx1"/>
                </a:solidFill>
              </a:rPr>
              <a:t>in </a:t>
            </a:r>
            <a:r>
              <a:rPr lang="en-US" dirty="0" smtClean="0">
                <a:solidFill>
                  <a:schemeClr val="tx1"/>
                </a:solidFill>
              </a:rPr>
              <a:t>Sardinia with &gt; 10000 population?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203848" y="4005064"/>
            <a:ext cx="1368152" cy="2391544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Rome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Region: Lazio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Population: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2,645,907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TimeZone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CET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16016" y="4005064"/>
            <a:ext cx="1368152" cy="2391544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Rome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Region: </a:t>
            </a:r>
            <a:r>
              <a:rPr lang="en-US" dirty="0">
                <a:solidFill>
                  <a:srgbClr val="FF0000"/>
                </a:solidFill>
              </a:rPr>
              <a:t>Sardinia </a:t>
            </a:r>
            <a:endParaRPr lang="en-US" dirty="0" smtClean="0">
              <a:solidFill>
                <a:srgbClr val="FF0000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Population: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&gt; 10000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Time Zone: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6228184" y="4944988"/>
            <a:ext cx="720080" cy="280392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7092280" y="4005064"/>
            <a:ext cx="1440160" cy="2391544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Roma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Regione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rgbClr val="FF0000"/>
                </a:solidFill>
              </a:rPr>
              <a:t>Sardegna</a:t>
            </a:r>
            <a:endParaRPr lang="en-US" dirty="0" smtClean="0">
              <a:solidFill>
                <a:srgbClr val="FF0000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popolazione</a:t>
            </a:r>
            <a:r>
              <a:rPr lang="en-US" dirty="0">
                <a:solidFill>
                  <a:schemeClr val="tx1"/>
                </a:solidFill>
              </a:rPr>
              <a:t> :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&gt; 10000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Fuso </a:t>
            </a:r>
            <a:r>
              <a:rPr lang="en-US" dirty="0" err="1">
                <a:solidFill>
                  <a:schemeClr val="tx1"/>
                </a:solidFill>
              </a:rPr>
              <a:t>O</a:t>
            </a:r>
            <a:r>
              <a:rPr lang="en-US" dirty="0" err="1" smtClean="0">
                <a:solidFill>
                  <a:schemeClr val="tx1"/>
                </a:solidFill>
              </a:rPr>
              <a:t>rario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84168" y="446931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WikiData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329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Immense Knowledge From Web</a:t>
            </a:r>
            <a:endParaRPr lang="en-US" sz="40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323528" y="1484784"/>
            <a:ext cx="5802287" cy="4007624"/>
            <a:chOff x="320080" y="1697089"/>
            <a:chExt cx="6052120" cy="418018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6304" y="1697089"/>
              <a:ext cx="2302734" cy="1535156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0600" y="3350140"/>
              <a:ext cx="1121767" cy="110687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2368" y="4910768"/>
              <a:ext cx="1476375" cy="914400"/>
            </a:xfrm>
            <a:prstGeom prst="rect">
              <a:avLst/>
            </a:prstGeom>
          </p:spPr>
        </p:pic>
        <p:pic>
          <p:nvPicPr>
            <p:cNvPr id="15" name="Picture 14" descr="probaselogo.gi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80" y="5242842"/>
              <a:ext cx="2160240" cy="582326"/>
            </a:xfrm>
            <a:prstGeom prst="rect">
              <a:avLst/>
            </a:prstGeom>
          </p:spPr>
        </p:pic>
        <p:pic>
          <p:nvPicPr>
            <p:cNvPr id="16" name="Picture 15" descr="yago_logo_small.pn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888" y="3477352"/>
              <a:ext cx="2035324" cy="1051672"/>
            </a:xfrm>
            <a:prstGeom prst="rect">
              <a:avLst/>
            </a:prstGeom>
          </p:spPr>
        </p:pic>
        <p:pic>
          <p:nvPicPr>
            <p:cNvPr id="17" name="Picture 16" descr="images.jp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6584" y="1936736"/>
              <a:ext cx="1336793" cy="934265"/>
            </a:xfrm>
            <a:prstGeom prst="rect">
              <a:avLst/>
            </a:prstGeom>
          </p:spPr>
        </p:pic>
        <p:pic>
          <p:nvPicPr>
            <p:cNvPr id="18" name="Picture 17" descr="imgres.jp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80" y="2080752"/>
              <a:ext cx="2160240" cy="767830"/>
            </a:xfrm>
            <a:prstGeom prst="rect">
              <a:avLst/>
            </a:prstGeom>
          </p:spPr>
        </p:pic>
        <p:pic>
          <p:nvPicPr>
            <p:cNvPr id="19" name="Picture 18" descr="imgres.jp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8352" y="3426037"/>
              <a:ext cx="1624624" cy="1083083"/>
            </a:xfrm>
            <a:prstGeom prst="rect">
              <a:avLst/>
            </a:prstGeom>
          </p:spPr>
        </p:pic>
        <p:pic>
          <p:nvPicPr>
            <p:cNvPr id="20" name="Picture 19" descr="imgres.jp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0600" y="4937472"/>
              <a:ext cx="1371600" cy="939800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6300192" y="1412776"/>
            <a:ext cx="284380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Wikipedia</a:t>
            </a:r>
            <a:r>
              <a:rPr lang="en-US" sz="2800" dirty="0" smtClean="0"/>
              <a:t>:</a:t>
            </a:r>
          </a:p>
          <a:p>
            <a:r>
              <a:rPr lang="en-US" sz="2800" dirty="0"/>
              <a:t>280 + </a:t>
            </a:r>
            <a:r>
              <a:rPr lang="en-US" sz="2800" dirty="0" smtClean="0"/>
              <a:t>languages</a:t>
            </a:r>
          </a:p>
          <a:p>
            <a:r>
              <a:rPr lang="en-US" sz="2800" dirty="0" smtClean="0"/>
              <a:t>20M + articles</a:t>
            </a:r>
          </a:p>
          <a:p>
            <a:r>
              <a:rPr lang="en-US" sz="2800" dirty="0" smtClean="0"/>
              <a:t>1B+ edits</a:t>
            </a:r>
          </a:p>
          <a:p>
            <a:r>
              <a:rPr lang="en-US" sz="2800" b="1" dirty="0" smtClean="0"/>
              <a:t>DBpedia:</a:t>
            </a:r>
          </a:p>
          <a:p>
            <a:r>
              <a:rPr lang="en-US" sz="2800" dirty="0"/>
              <a:t>110 + </a:t>
            </a:r>
            <a:r>
              <a:rPr lang="en-US" sz="2800" dirty="0" smtClean="0"/>
              <a:t>languages</a:t>
            </a:r>
          </a:p>
          <a:p>
            <a:r>
              <a:rPr lang="en-US" sz="2800" dirty="0" smtClean="0"/>
              <a:t>2B+ facts</a:t>
            </a:r>
          </a:p>
          <a:p>
            <a:r>
              <a:rPr lang="en-US" sz="2800" dirty="0" smtClean="0"/>
              <a:t>4M</a:t>
            </a:r>
            <a:r>
              <a:rPr lang="en-US" sz="2800" dirty="0"/>
              <a:t>+ subjects (en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…</a:t>
            </a:r>
          </a:p>
          <a:p>
            <a:r>
              <a:rPr lang="en-US" sz="2800" dirty="0" smtClean="0"/>
              <a:t>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9491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Domain-Specific KB Management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35280" cy="4721696"/>
          </a:xfrm>
        </p:spPr>
        <p:txBody>
          <a:bodyPr lIns="0" rIns="0">
            <a:normAutofit/>
          </a:bodyPr>
          <a:lstStyle/>
          <a:p>
            <a:r>
              <a:rPr lang="en-US" sz="2600" dirty="0"/>
              <a:t>H</a:t>
            </a:r>
            <a:r>
              <a:rPr lang="en-US" sz="2600" dirty="0" smtClean="0"/>
              <a:t>elp expert </a:t>
            </a:r>
            <a:r>
              <a:rPr lang="en-US" sz="2600" dirty="0"/>
              <a:t>users in advanced applications focused on more </a:t>
            </a:r>
            <a:r>
              <a:rPr lang="en-US" sz="2600" dirty="0" smtClean="0"/>
              <a:t>specific </a:t>
            </a:r>
            <a:r>
              <a:rPr lang="en-US" sz="2600" dirty="0"/>
              <a:t>domains</a:t>
            </a:r>
            <a:r>
              <a:rPr lang="en-US" sz="2600" dirty="0" smtClean="0"/>
              <a:t>.</a:t>
            </a:r>
          </a:p>
          <a:p>
            <a:r>
              <a:rPr lang="en-US" sz="2600" dirty="0"/>
              <a:t>For instance, consider a medical center where </a:t>
            </a:r>
            <a:r>
              <a:rPr lang="en-US" sz="2600" dirty="0" smtClean="0"/>
              <a:t>information is </a:t>
            </a:r>
            <a:r>
              <a:rPr lang="en-US" sz="2600" dirty="0"/>
              <a:t>usually available in many </a:t>
            </a:r>
            <a:r>
              <a:rPr lang="en-US" sz="2600" dirty="0" smtClean="0"/>
              <a:t>different formats: plain </a:t>
            </a:r>
            <a:r>
              <a:rPr lang="en-US" sz="2600" dirty="0"/>
              <a:t>text, forms, images, tables, structured </a:t>
            </a:r>
            <a:r>
              <a:rPr lang="en-US" sz="2600" dirty="0" smtClean="0"/>
              <a:t>information.</a:t>
            </a:r>
          </a:p>
          <a:p>
            <a:pPr lvl="1"/>
            <a:r>
              <a:rPr lang="en-US" sz="2400" dirty="0" smtClean="0"/>
              <a:t>Challenge: complexity </a:t>
            </a:r>
            <a:r>
              <a:rPr lang="en-US" sz="2400" dirty="0"/>
              <a:t>and </a:t>
            </a:r>
            <a:r>
              <a:rPr lang="en-US" sz="2400" dirty="0" smtClean="0"/>
              <a:t>heterogeneity of data</a:t>
            </a:r>
          </a:p>
          <a:p>
            <a:r>
              <a:rPr lang="en-US" sz="2600" dirty="0" smtClean="0"/>
              <a:t>What we can do:</a:t>
            </a:r>
          </a:p>
          <a:p>
            <a:pPr lvl="1"/>
            <a:r>
              <a:rPr lang="en-US" sz="2200" dirty="0" smtClean="0"/>
              <a:t>IBMiner: extract structured information from free text</a:t>
            </a:r>
          </a:p>
          <a:p>
            <a:pPr lvl="1"/>
            <a:r>
              <a:rPr lang="en-US" sz="2200" dirty="0" err="1" smtClean="0"/>
              <a:t>OnMiner</a:t>
            </a:r>
            <a:r>
              <a:rPr lang="en-US" sz="2200" dirty="0" smtClean="0"/>
              <a:t>: identify important terms in free text</a:t>
            </a:r>
          </a:p>
          <a:p>
            <a:pPr lvl="1"/>
            <a:r>
              <a:rPr lang="en-US" sz="2200" dirty="0" smtClean="0"/>
              <a:t>IKBStore: enrich medical knowledge base</a:t>
            </a:r>
          </a:p>
          <a:p>
            <a:pPr lvl="1"/>
            <a:r>
              <a:rPr lang="en-US" sz="2200" dirty="0" smtClean="0"/>
              <a:t>SWiPE: support precise structured search over medical data</a:t>
            </a:r>
          </a:p>
        </p:txBody>
      </p:sp>
    </p:spTree>
    <p:extLst>
      <p:ext uri="{BB962C8B-B14F-4D97-AF65-F5344CB8AC3E}">
        <p14:creationId xmlns:p14="http://schemas.microsoft.com/office/powerpoint/2010/main" val="77493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Conclusion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35280" cy="4217640"/>
          </a:xfrm>
        </p:spPr>
        <p:txBody>
          <a:bodyPr lIns="0" rIns="0">
            <a:normAutofit/>
          </a:bodyPr>
          <a:lstStyle/>
          <a:p>
            <a:r>
              <a:rPr lang="en-US" sz="2800" dirty="0"/>
              <a:t>We propose SWIMs, an integrated set of systems and tools, to merge existing knowledge bases into a more complete and consistent knowledge </a:t>
            </a:r>
            <a:r>
              <a:rPr lang="en-US" sz="2800" dirty="0" smtClean="0"/>
              <a:t>base.</a:t>
            </a:r>
            <a:endParaRPr lang="en-US" sz="2800" dirty="0"/>
          </a:p>
          <a:p>
            <a:r>
              <a:rPr lang="en-US" sz="2800" dirty="0"/>
              <a:t>Ongoing work: </a:t>
            </a:r>
            <a:endParaRPr lang="en-US" sz="2800" dirty="0" smtClean="0"/>
          </a:p>
          <a:p>
            <a:pPr lvl="1"/>
            <a:r>
              <a:rPr lang="en-US" dirty="0" smtClean="0"/>
              <a:t>IBMiner for Large Text Corpora</a:t>
            </a:r>
          </a:p>
          <a:p>
            <a:pPr lvl="1"/>
            <a:r>
              <a:rPr lang="en-US" dirty="0"/>
              <a:t>By-Example Structured Query (</a:t>
            </a:r>
            <a:r>
              <a:rPr lang="en-US" dirty="0" err="1"/>
              <a:t>BEStQ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Multilingual Extension based on WikiData</a:t>
            </a:r>
          </a:p>
          <a:p>
            <a:pPr lvl="1"/>
            <a:endParaRPr lang="en-US" dirty="0" smtClean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2793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More Details about </a:t>
            </a:r>
            <a:br>
              <a:rPr lang="en-US" sz="3600" dirty="0" smtClean="0"/>
            </a:br>
            <a:r>
              <a:rPr lang="en-US" sz="3600" dirty="0" smtClean="0"/>
              <a:t>IBMiner and Text Mining Techniques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567232"/>
            <a:ext cx="1749773" cy="199112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3848" y="3987061"/>
            <a:ext cx="489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Harvesting Wikipedia and Large Text Corpora</a:t>
            </a:r>
          </a:p>
        </p:txBody>
      </p:sp>
    </p:spTree>
    <p:extLst>
      <p:ext uri="{BB962C8B-B14F-4D97-AF65-F5344CB8AC3E}">
        <p14:creationId xmlns:p14="http://schemas.microsoft.com/office/powerpoint/2010/main" val="252399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Semantic Applications explored at UCLA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95536" y="1340768"/>
            <a:ext cx="8534400" cy="3785592"/>
          </a:xfrm>
        </p:spPr>
        <p:txBody>
          <a:bodyPr lIns="0" rIns="0">
            <a:normAutofit/>
          </a:bodyPr>
          <a:lstStyle/>
          <a:p>
            <a:r>
              <a:rPr lang="en-US" sz="2800" dirty="0" smtClean="0"/>
              <a:t>Semantic Search</a:t>
            </a:r>
          </a:p>
          <a:p>
            <a:pPr lvl="1"/>
            <a:r>
              <a:rPr lang="en-US" sz="2400" dirty="0" smtClean="0"/>
              <a:t>By-Example Query supported by SWiPE</a:t>
            </a:r>
          </a:p>
          <a:p>
            <a:r>
              <a:rPr lang="en-US" sz="2800" dirty="0" smtClean="0"/>
              <a:t>Multilingual Knowledge Base</a:t>
            </a:r>
          </a:p>
          <a:p>
            <a:r>
              <a:rPr lang="en-US" sz="2800" dirty="0"/>
              <a:t>Knowledge Maintenance </a:t>
            </a:r>
            <a:endParaRPr lang="en-US" sz="2800" dirty="0" smtClean="0"/>
          </a:p>
          <a:p>
            <a:r>
              <a:rPr lang="en-US" sz="2800" dirty="0"/>
              <a:t>Essay </a:t>
            </a:r>
            <a:r>
              <a:rPr lang="en-US" sz="2800" dirty="0" smtClean="0"/>
              <a:t>Grading</a:t>
            </a:r>
          </a:p>
          <a:p>
            <a:r>
              <a:rPr lang="en-US" sz="2800" dirty="0" smtClean="0"/>
              <a:t>Text Summarization</a:t>
            </a:r>
          </a:p>
          <a:p>
            <a:pPr lvl="1"/>
            <a:r>
              <a:rPr lang="en-US" sz="2400" dirty="0"/>
              <a:t>Reviewing summarization in systems such as </a:t>
            </a:r>
            <a:r>
              <a:rPr lang="en-US" sz="2400" dirty="0" smtClean="0"/>
              <a:t>Yelp and Amazon</a:t>
            </a:r>
          </a:p>
        </p:txBody>
      </p:sp>
    </p:spTree>
    <p:extLst>
      <p:ext uri="{BB962C8B-B14F-4D97-AF65-F5344CB8AC3E}">
        <p14:creationId xmlns:p14="http://schemas.microsoft.com/office/powerpoint/2010/main" val="4723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But there are several challenges</a:t>
            </a:r>
            <a:endParaRPr lang="en-US" sz="40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249362"/>
            <a:ext cx="8686800" cy="1066800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Various sources of knowledge</a:t>
            </a:r>
          </a:p>
          <a:p>
            <a:pPr lvl="1"/>
            <a:r>
              <a:rPr lang="en-US" sz="2400" dirty="0" smtClean="0"/>
              <a:t>inconsistency in format/content,  inaccurate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2362200"/>
            <a:ext cx="2266950" cy="3929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918" y="2351936"/>
            <a:ext cx="5434282" cy="107706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00050" y="6324600"/>
            <a:ext cx="226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Wikipedia InfoBox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71800" y="3505200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DBpedia Facts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971800" y="4191000"/>
            <a:ext cx="53340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Rachel Anne McAdams (born </a:t>
            </a:r>
            <a:r>
              <a:rPr lang="en-US" u="sng" dirty="0"/>
              <a:t>November 17, 1978</a:t>
            </a:r>
            <a:r>
              <a:rPr lang="en-US" dirty="0"/>
              <a:t>) is a </a:t>
            </a:r>
            <a:r>
              <a:rPr lang="en-US" u="sng" dirty="0"/>
              <a:t>Canadian</a:t>
            </a:r>
            <a:r>
              <a:rPr lang="en-US" dirty="0"/>
              <a:t> actress. … … </a:t>
            </a:r>
            <a:r>
              <a:rPr lang="en-US" dirty="0" smtClean="0"/>
              <a:t> She </a:t>
            </a:r>
            <a:r>
              <a:rPr lang="en-US" dirty="0"/>
              <a:t>was hailed by the media as Hollywood's new "</a:t>
            </a:r>
            <a:r>
              <a:rPr lang="en-US" u="sng" dirty="0"/>
              <a:t>it </a:t>
            </a:r>
            <a:r>
              <a:rPr lang="en-US" u="sng" dirty="0" smtClean="0"/>
              <a:t>girl</a:t>
            </a:r>
            <a:r>
              <a:rPr lang="en-US" dirty="0" smtClean="0"/>
              <a:t>"and </a:t>
            </a:r>
            <a:r>
              <a:rPr lang="en-US" dirty="0"/>
              <a:t>received a </a:t>
            </a:r>
            <a:r>
              <a:rPr lang="en-US" u="sng" dirty="0"/>
              <a:t>BAFTA nomination for Best Rising </a:t>
            </a:r>
            <a:r>
              <a:rPr lang="en-US" u="sng" dirty="0" smtClean="0"/>
              <a:t>Star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… …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971800" y="5486400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Wikipedia Text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895600" y="2819400"/>
            <a:ext cx="5715000" cy="4572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82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 animBg="1"/>
      <p:bldP spid="14" grpId="0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Not easy to search</a:t>
            </a:r>
            <a:endParaRPr lang="en-US" sz="40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79512" y="1393378"/>
            <a:ext cx="2890664" cy="3619798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Keyword search</a:t>
            </a:r>
          </a:p>
          <a:p>
            <a:pPr lvl="1"/>
            <a:r>
              <a:rPr lang="en-US" altLang="zh-CN" sz="2000" dirty="0" smtClean="0"/>
              <a:t>easy</a:t>
            </a:r>
          </a:p>
          <a:p>
            <a:pPr lvl="1"/>
            <a:r>
              <a:rPr lang="en-US" altLang="zh-CN" sz="2000" dirty="0" smtClean="0"/>
              <a:t>inaccurate </a:t>
            </a:r>
          </a:p>
          <a:p>
            <a:r>
              <a:rPr lang="en-US" sz="2400" dirty="0" smtClean="0"/>
              <a:t>SPARQL</a:t>
            </a:r>
          </a:p>
          <a:p>
            <a:pPr lvl="1"/>
            <a:r>
              <a:rPr lang="en-US" sz="2000" dirty="0" smtClean="0"/>
              <a:t>hard for user</a:t>
            </a:r>
          </a:p>
          <a:p>
            <a:pPr lvl="1"/>
            <a:r>
              <a:rPr lang="en-US" sz="2000" dirty="0" smtClean="0"/>
              <a:t>need knowledge of terminology</a:t>
            </a:r>
          </a:p>
          <a:p>
            <a:pPr lvl="1"/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340768"/>
            <a:ext cx="5872509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743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Main Challenges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 lot of knowledge are available in the web, but not usable!</a:t>
            </a:r>
          </a:p>
          <a:p>
            <a:r>
              <a:rPr lang="en-US" sz="2800" dirty="0" smtClean="0"/>
              <a:t>Current knowledge bases suffer from:</a:t>
            </a:r>
          </a:p>
          <a:p>
            <a:pPr lvl="1"/>
            <a:r>
              <a:rPr lang="en-US" sz="2600" dirty="0" smtClean="0"/>
              <a:t>Limit Coverage</a:t>
            </a:r>
          </a:p>
          <a:p>
            <a:pPr lvl="1"/>
            <a:r>
              <a:rPr lang="en-US" sz="2600" dirty="0" smtClean="0"/>
              <a:t>Inconsistency in terminology</a:t>
            </a:r>
          </a:p>
          <a:p>
            <a:pPr lvl="1"/>
            <a:r>
              <a:rPr lang="en-US" sz="2600" dirty="0" smtClean="0"/>
              <a:t>Hard to maintain</a:t>
            </a:r>
          </a:p>
          <a:p>
            <a:pPr lvl="1"/>
            <a:r>
              <a:rPr lang="en-US" sz="2600" dirty="0" smtClean="0"/>
              <a:t>Expensive search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20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114300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SWIMs: Large Scale Knowledge Integration</a:t>
            </a:r>
            <a:endParaRPr lang="en-US" sz="38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95536" y="1371600"/>
            <a:ext cx="8534400" cy="5029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Semantic Web Information Management system</a:t>
            </a:r>
          </a:p>
          <a:p>
            <a:pPr lvl="1"/>
            <a:r>
              <a:rPr lang="en-US" sz="2400" dirty="0" smtClean="0"/>
              <a:t>Collaborative Project in UCLA ScAi Lab</a:t>
            </a:r>
          </a:p>
          <a:p>
            <a:r>
              <a:rPr lang="en-US" sz="2800" dirty="0" smtClean="0"/>
              <a:t>Our objective: a better knowledge base by performing the following tasks</a:t>
            </a:r>
          </a:p>
          <a:p>
            <a:pPr lvl="1"/>
            <a:r>
              <a:rPr lang="en-US" sz="2400" dirty="0" smtClean="0"/>
              <a:t>A. Integrate existing knowledge bases,</a:t>
            </a:r>
          </a:p>
          <a:p>
            <a:pPr lvl="1"/>
            <a:r>
              <a:rPr lang="en-US" sz="2400" dirty="0" smtClean="0"/>
              <a:t>B. Resolve inconsistencies,</a:t>
            </a:r>
          </a:p>
          <a:p>
            <a:pPr lvl="1"/>
            <a:r>
              <a:rPr lang="en-US" sz="2400" dirty="0"/>
              <a:t>C</a:t>
            </a:r>
            <a:r>
              <a:rPr lang="en-US" sz="2400" dirty="0" smtClean="0"/>
              <a:t>. Provide user friendly interface for knowledge browsing and editing,</a:t>
            </a:r>
          </a:p>
          <a:p>
            <a:pPr lvl="1"/>
            <a:r>
              <a:rPr lang="en-US" sz="2400" dirty="0" smtClean="0"/>
              <a:t>D. Support query-by-example  search over our KB </a:t>
            </a:r>
          </a:p>
          <a:p>
            <a:pPr marL="457200" lvl="1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4267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Integrate Existing Knowledge Bases</a:t>
            </a:r>
            <a:endParaRPr lang="en-US" sz="40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88032" y="1371600"/>
            <a:ext cx="8748464" cy="1625352"/>
          </a:xfrm>
        </p:spPr>
        <p:txBody>
          <a:bodyPr>
            <a:normAutofit/>
          </a:bodyPr>
          <a:lstStyle/>
          <a:p>
            <a:r>
              <a:rPr lang="en-US" sz="2800" dirty="0"/>
              <a:t>Collecting public KBs, unifying knowledge representation format, and integrating KBs into the </a:t>
            </a:r>
            <a:r>
              <a:rPr lang="en-US" sz="2800" b="1" dirty="0" smtClean="0"/>
              <a:t>IKBstore</a:t>
            </a:r>
          </a:p>
          <a:p>
            <a:pPr lvl="1"/>
            <a:r>
              <a:rPr lang="en-US" sz="2400" dirty="0" smtClean="0"/>
              <a:t>represented in RDF format &lt;</a:t>
            </a:r>
            <a:r>
              <a:rPr lang="en-US" sz="2400" i="1" dirty="0" smtClean="0"/>
              <a:t>Subject, Attribute, Value</a:t>
            </a:r>
            <a:r>
              <a:rPr lang="en-US" sz="2400" dirty="0" smtClean="0"/>
              <a:t>&gt;</a:t>
            </a:r>
            <a:endParaRPr lang="en-US" sz="2400" dirty="0"/>
          </a:p>
          <a:p>
            <a:pPr marL="457200" lvl="1" indent="0">
              <a:buNone/>
            </a:pPr>
            <a:endParaRPr lang="en-US" sz="2400" dirty="0" smtClean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824400" y="3833184"/>
            <a:ext cx="378125" cy="44112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616474" y="4602255"/>
            <a:ext cx="649753" cy="790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2824400" y="4872074"/>
            <a:ext cx="456522" cy="52814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4635103" y="4584164"/>
            <a:ext cx="699363" cy="790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4635103" y="4919106"/>
            <a:ext cx="539335" cy="47648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676694" y="3851371"/>
            <a:ext cx="444508" cy="42895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342" y="4274307"/>
            <a:ext cx="1119251" cy="644799"/>
          </a:xfrm>
          <a:prstGeom prst="rect">
            <a:avLst/>
          </a:prstGeom>
        </p:spPr>
      </p:pic>
      <p:pic>
        <p:nvPicPr>
          <p:cNvPr id="46" name="Picture 45" descr="yago_logo_small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844" y="4216451"/>
            <a:ext cx="1240396" cy="596162"/>
          </a:xfrm>
          <a:prstGeom prst="rect">
            <a:avLst/>
          </a:prstGeom>
        </p:spPr>
      </p:pic>
      <p:pic>
        <p:nvPicPr>
          <p:cNvPr id="48" name="Picture 47" descr="imgre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722" y="3052974"/>
            <a:ext cx="1152491" cy="734520"/>
          </a:xfrm>
          <a:prstGeom prst="rect">
            <a:avLst/>
          </a:prstGeom>
        </p:spPr>
      </p:pic>
      <p:pic>
        <p:nvPicPr>
          <p:cNvPr id="49" name="Picture 48" descr="logoGeoNames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62" y="5400222"/>
            <a:ext cx="1763154" cy="449319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5432108" y="5303917"/>
            <a:ext cx="1052108" cy="57335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i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NELL</a:t>
            </a:r>
            <a:endParaRPr lang="en-US" sz="3600" b="1" i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3371888" y="4196252"/>
            <a:ext cx="1491527" cy="786731"/>
            <a:chOff x="6516216" y="3789040"/>
            <a:chExt cx="1563938" cy="886865"/>
          </a:xfrm>
        </p:grpSpPr>
        <p:graphicFrame>
          <p:nvGraphicFramePr>
            <p:cNvPr id="29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27867062"/>
                </p:ext>
              </p:extLst>
            </p:nvPr>
          </p:nvGraphicFramePr>
          <p:xfrm>
            <a:off x="6516216" y="3789040"/>
            <a:ext cx="1563938" cy="8868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1" name="Visio" r:id="rId7" imgW="603588" imgH="609780" progId="Visio.Drawing.11">
                    <p:link updateAutomatic="1"/>
                  </p:oleObj>
                </mc:Choice>
                <mc:Fallback>
                  <p:oleObj name="Visio" r:id="rId7" imgW="603588" imgH="609780" progId="Visio.Drawing.11">
                    <p:link updateAutomatic="1"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516216" y="3789040"/>
                          <a:ext cx="1563938" cy="8868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" name="TextBox 50"/>
            <p:cNvSpPr txBox="1"/>
            <p:nvPr/>
          </p:nvSpPr>
          <p:spPr>
            <a:xfrm>
              <a:off x="6588224" y="4066509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IKBStore</a:t>
              </a:r>
              <a:endParaRPr lang="en-US" b="1" dirty="0"/>
            </a:p>
          </p:txBody>
        </p:sp>
      </p:grpSp>
      <p:pic>
        <p:nvPicPr>
          <p:cNvPr id="59" name="Picture 58" descr="images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844" y="2978068"/>
            <a:ext cx="1160380" cy="81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43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Knowledge Alignment</a:t>
            </a:r>
            <a:endParaRPr lang="en-US" sz="40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95536" y="1371600"/>
            <a:ext cx="8534400" cy="2201416"/>
          </a:xfrm>
        </p:spPr>
        <p:txBody>
          <a:bodyPr>
            <a:normAutofit/>
          </a:bodyPr>
          <a:lstStyle/>
          <a:p>
            <a:r>
              <a:rPr lang="en-US" sz="2600" dirty="0" smtClean="0"/>
              <a:t>Align Subject:  (i) DBpedia interlinks; (ii) links </a:t>
            </a:r>
            <a:r>
              <a:rPr lang="en-US" sz="2600" dirty="0"/>
              <a:t>in Wikipedia </a:t>
            </a:r>
            <a:r>
              <a:rPr lang="en-US" sz="2600" dirty="0" smtClean="0"/>
              <a:t>(e.g. </a:t>
            </a:r>
            <a:r>
              <a:rPr lang="en-US" sz="2600" i="1" dirty="0" smtClean="0"/>
              <a:t>redirect</a:t>
            </a:r>
            <a:r>
              <a:rPr lang="en-US" sz="2600" dirty="0" smtClean="0"/>
              <a:t> </a:t>
            </a:r>
            <a:r>
              <a:rPr lang="en-US" sz="2600" dirty="0"/>
              <a:t>and </a:t>
            </a:r>
            <a:r>
              <a:rPr lang="en-US" sz="2600" i="1" dirty="0"/>
              <a:t>sameAs</a:t>
            </a:r>
            <a:r>
              <a:rPr lang="en-US" sz="2600" dirty="0" smtClean="0"/>
              <a:t>); (iii) synonyms from WordNet and OntoMiner.</a:t>
            </a:r>
          </a:p>
          <a:p>
            <a:r>
              <a:rPr lang="en-US" sz="2600" dirty="0" smtClean="0"/>
              <a:t>Align Attribute</a:t>
            </a:r>
            <a:r>
              <a:rPr lang="en-US" sz="2600" dirty="0"/>
              <a:t>: </a:t>
            </a:r>
            <a:r>
              <a:rPr lang="en-US" sz="2600" dirty="0" smtClean="0"/>
              <a:t>employing CS</a:t>
            </a:r>
            <a:r>
              <a:rPr lang="en-US" sz="2600" baseline="30000" dirty="0" smtClean="0"/>
              <a:t>3</a:t>
            </a:r>
            <a:r>
              <a:rPr lang="en-US" sz="2600" dirty="0" smtClean="0"/>
              <a:t> (Context Aware Synonym Suggestion System) to </a:t>
            </a:r>
            <a:r>
              <a:rPr lang="en-US" sz="2600" dirty="0"/>
              <a:t>discover </a:t>
            </a:r>
            <a:r>
              <a:rPr lang="en-US" sz="2600" dirty="0" smtClean="0"/>
              <a:t>attribute synonyms</a:t>
            </a:r>
            <a:endParaRPr lang="en-US" sz="2400" dirty="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179512" y="3729444"/>
            <a:ext cx="8877300" cy="1283732"/>
            <a:chOff x="179512" y="3717032"/>
            <a:chExt cx="8877300" cy="1283732"/>
          </a:xfrm>
        </p:grpSpPr>
        <p:sp>
          <p:nvSpPr>
            <p:cNvPr id="4" name="TextBox 3"/>
            <p:cNvSpPr txBox="1"/>
            <p:nvPr/>
          </p:nvSpPr>
          <p:spPr>
            <a:xfrm>
              <a:off x="179512" y="3744833"/>
              <a:ext cx="40005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DBpedia: Rachel, birthdate, 1978-11-17</a:t>
              </a:r>
            </a:p>
            <a:p>
              <a:r>
                <a:rPr lang="en-US" dirty="0" smtClean="0"/>
                <a:t>Wikipedia: </a:t>
              </a:r>
              <a:r>
                <a:rPr lang="en-US" dirty="0"/>
                <a:t>Rachel, </a:t>
              </a:r>
              <a:r>
                <a:rPr lang="en-US" dirty="0" smtClean="0"/>
                <a:t>born, 1978-11-17</a:t>
              </a:r>
              <a:endParaRPr lang="en-US" dirty="0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4427984" y="4048264"/>
              <a:ext cx="838200" cy="190500"/>
            </a:xfrm>
            <a:prstGeom prst="rightArrow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83968" y="3717032"/>
              <a:ext cx="1173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Combine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12912" y="4631432"/>
              <a:ext cx="5110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Attribute Synonym from </a:t>
              </a:r>
              <a:r>
                <a:rPr lang="en-US" dirty="0"/>
                <a:t>CS</a:t>
              </a:r>
              <a:r>
                <a:rPr lang="en-US" baseline="40000" dirty="0"/>
                <a:t>3</a:t>
              </a:r>
              <a:r>
                <a:rPr lang="en-US" b="1" i="1" baseline="40000" dirty="0"/>
                <a:t> </a:t>
              </a:r>
              <a:r>
                <a:rPr lang="en-US" dirty="0" smtClean="0"/>
                <a:t>: birthdate &lt;==&gt; born</a:t>
              </a:r>
              <a:endParaRPr lang="en-US" dirty="0"/>
            </a:p>
          </p:txBody>
        </p:sp>
        <p:sp>
          <p:nvSpPr>
            <p:cNvPr id="9" name="Down Arrow 8"/>
            <p:cNvSpPr/>
            <p:nvPr/>
          </p:nvSpPr>
          <p:spPr>
            <a:xfrm flipV="1">
              <a:off x="4768478" y="4248287"/>
              <a:ext cx="194667" cy="419101"/>
            </a:xfrm>
            <a:prstGeom prst="downArrow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37312" y="3945632"/>
              <a:ext cx="36195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Rachel, birthdate (born), 1978-11-17</a:t>
              </a:r>
            </a:p>
          </p:txBody>
        </p:sp>
      </p:grpSp>
      <p:sp>
        <p:nvSpPr>
          <p:cNvPr id="11" name="Content Placeholder 2"/>
          <p:cNvSpPr txBox="1">
            <a:spLocks/>
          </p:cNvSpPr>
          <p:nvPr/>
        </p:nvSpPr>
        <p:spPr>
          <a:xfrm>
            <a:off x="430088" y="5157192"/>
            <a:ext cx="8534400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smtClean="0"/>
              <a:t>Align Category:  (i) name matching (ii) category similarity based on the number of shared subjects </a:t>
            </a:r>
          </a:p>
        </p:txBody>
      </p:sp>
    </p:spTree>
    <p:extLst>
      <p:ext uri="{BB962C8B-B14F-4D97-AF65-F5344CB8AC3E}">
        <p14:creationId xmlns:p14="http://schemas.microsoft.com/office/powerpoint/2010/main" val="421476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1409</TotalTime>
  <Words>1170</Words>
  <Application>Microsoft Office PowerPoint</Application>
  <PresentationFormat>On-screen Show (4:3)</PresentationFormat>
  <Paragraphs>235</Paragraphs>
  <Slides>22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Office 主题</vt:lpstr>
      <vt:lpstr>C:\Users\Gao\Desktop\ideas\infobox\wikidata\workFlow - new.vsd\Drawing\~Page-1\Database.12</vt:lpstr>
      <vt:lpstr>SWIMs: From Structured Summaries to Integrated Knowledge Base</vt:lpstr>
      <vt:lpstr>Immense Knowledge From Web</vt:lpstr>
      <vt:lpstr>Semantic Applications explored at UCLA</vt:lpstr>
      <vt:lpstr>But there are several challenges</vt:lpstr>
      <vt:lpstr>Not easy to search</vt:lpstr>
      <vt:lpstr>Main Challenges</vt:lpstr>
      <vt:lpstr>SWIMs: Large Scale Knowledge Integration</vt:lpstr>
      <vt:lpstr>Integrate Existing Knowledge Bases</vt:lpstr>
      <vt:lpstr>Knowledge Alignment</vt:lpstr>
      <vt:lpstr>Initial Integrated Knowledge Base</vt:lpstr>
      <vt:lpstr>Further Integration: Learn From Text</vt:lpstr>
      <vt:lpstr>Knowledge Browsing and Revising</vt:lpstr>
      <vt:lpstr>InfoBox Knowledge-Base Browser</vt:lpstr>
      <vt:lpstr>InfoBox Editor</vt:lpstr>
      <vt:lpstr>Provenance of Knowledge</vt:lpstr>
      <vt:lpstr>Provenance of Knowledge</vt:lpstr>
      <vt:lpstr>Semantic Search</vt:lpstr>
      <vt:lpstr>Semantic Search</vt:lpstr>
      <vt:lpstr>Multilingual Semantic Search</vt:lpstr>
      <vt:lpstr>Domain-Specific KB Management</vt:lpstr>
      <vt:lpstr>Conclusion</vt:lpstr>
      <vt:lpstr>More Details about  IBMiner and Text Mining Techniques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SWIMs: From Structured Summaries to Integrated Knowledge Base</dc:title>
  <dc:creator>Gao</dc:creator>
  <cp:lastModifiedBy>Gs</cp:lastModifiedBy>
  <cp:revision>220</cp:revision>
  <cp:lastPrinted>2014-05-30T18:22:29Z</cp:lastPrinted>
  <dcterms:created xsi:type="dcterms:W3CDTF">2014-05-27T07:00:40Z</dcterms:created>
  <dcterms:modified xsi:type="dcterms:W3CDTF">2014-05-30T18:24:37Z</dcterms:modified>
</cp:coreProperties>
</file>