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410" r:id="rId4"/>
    <p:sldId id="411" r:id="rId5"/>
    <p:sldId id="260" r:id="rId6"/>
    <p:sldId id="262" r:id="rId7"/>
    <p:sldId id="412" r:id="rId8"/>
    <p:sldId id="454" r:id="rId9"/>
    <p:sldId id="415" r:id="rId10"/>
    <p:sldId id="459" r:id="rId11"/>
    <p:sldId id="460" r:id="rId12"/>
    <p:sldId id="461" r:id="rId13"/>
    <p:sldId id="462" r:id="rId14"/>
    <p:sldId id="463" r:id="rId15"/>
    <p:sldId id="464" r:id="rId16"/>
    <p:sldId id="330" r:id="rId17"/>
    <p:sldId id="266" r:id="rId18"/>
    <p:sldId id="304" r:id="rId19"/>
    <p:sldId id="306" r:id="rId20"/>
    <p:sldId id="308" r:id="rId21"/>
    <p:sldId id="309" r:id="rId22"/>
    <p:sldId id="469" r:id="rId23"/>
    <p:sldId id="397" r:id="rId24"/>
    <p:sldId id="467" r:id="rId25"/>
    <p:sldId id="468" r:id="rId26"/>
    <p:sldId id="401" r:id="rId27"/>
    <p:sldId id="405" r:id="rId28"/>
    <p:sldId id="407" r:id="rId29"/>
    <p:sldId id="408" r:id="rId30"/>
    <p:sldId id="458" r:id="rId31"/>
    <p:sldId id="349" r:id="rId32"/>
    <p:sldId id="284" r:id="rId33"/>
    <p:sldId id="350" r:id="rId34"/>
    <p:sldId id="351" r:id="rId35"/>
    <p:sldId id="352" r:id="rId36"/>
    <p:sldId id="353" r:id="rId37"/>
    <p:sldId id="438" r:id="rId38"/>
    <p:sldId id="28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15"/>
    <a:srgbClr val="CBD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24" autoAdjust="0"/>
  </p:normalViewPr>
  <p:slideViewPr>
    <p:cSldViewPr>
      <p:cViewPr varScale="1">
        <p:scale>
          <a:sx n="61" d="100"/>
          <a:sy n="61" d="100"/>
        </p:scale>
        <p:origin x="-1152" y="-84"/>
      </p:cViewPr>
      <p:guideLst>
        <p:guide orient="horz" pos="2160"/>
        <p:guide pos="2880"/>
      </p:guideLst>
    </p:cSldViewPr>
  </p:slideViewPr>
  <p:notesTextViewPr>
    <p:cViewPr>
      <p:scale>
        <a:sx n="1" d="1"/>
        <a:sy n="1" d="1"/>
      </p:scale>
      <p:origin x="0" y="0"/>
    </p:cViewPr>
  </p:notesTextViewPr>
  <p:sorterViewPr>
    <p:cViewPr>
      <p:scale>
        <a:sx n="100" d="100"/>
        <a:sy n="100" d="100"/>
      </p:scale>
      <p:origin x="0" y="8430"/>
    </p:cViewPr>
  </p:sorterViewPr>
  <p:notesViewPr>
    <p:cSldViewPr>
      <p:cViewPr varScale="1">
        <p:scale>
          <a:sx n="86" d="100"/>
          <a:sy n="86" d="100"/>
        </p:scale>
        <p:origin x="-31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A0371-78A6-4DC5-899D-CD8B3D11217A}" type="doc">
      <dgm:prSet loTypeId="urn:microsoft.com/office/officeart/2005/8/layout/target1" loCatId="relationship" qsTypeId="urn:microsoft.com/office/officeart/2005/8/quickstyle/simple1" qsCatId="simple" csTypeId="urn:microsoft.com/office/officeart/2005/8/colors/colorful1" csCatId="colorful" phldr="1"/>
      <dgm:spPr/>
      <dgm:t>
        <a:bodyPr/>
        <a:lstStyle/>
        <a:p>
          <a:endParaRPr lang="en-US"/>
        </a:p>
      </dgm:t>
    </dgm:pt>
    <dgm:pt modelId="{4BA31F24-4FB3-4F61-81CE-0FC7A7EAC4D3}">
      <dgm:prSet phldrT="[Text]" custT="1"/>
      <dgm:spPr>
        <a:ln w="34925">
          <a:solidFill>
            <a:schemeClr val="accent2">
              <a:lumMod val="40000"/>
              <a:lumOff val="60000"/>
            </a:schemeClr>
          </a:solidFill>
        </a:ln>
      </dgm:spPr>
      <dgm:t>
        <a:bodyPr/>
        <a:lstStyle/>
        <a:p>
          <a:pPr algn="l">
            <a:spcAft>
              <a:spcPts val="0"/>
            </a:spcAft>
          </a:pPr>
          <a:r>
            <a:rPr lang="en-US" sz="2400" b="1" dirty="0" smtClean="0"/>
            <a:t>Analytic error estimation</a:t>
          </a:r>
          <a:endParaRPr lang="en-US" sz="2200" b="1" dirty="0" smtClean="0"/>
        </a:p>
        <a:p>
          <a:pPr algn="l">
            <a:spcAft>
              <a:spcPct val="35000"/>
            </a:spcAft>
          </a:pPr>
          <a:r>
            <a:rPr lang="en-US" sz="2000" b="0" dirty="0" smtClean="0"/>
            <a:t>TPCH (9/22); </a:t>
          </a:r>
          <a:r>
            <a:rPr lang="en-US" sz="2000" b="0" u="none" strike="noStrike" dirty="0" err="1" smtClean="0">
              <a:effectLst/>
            </a:rPr>
            <a:t>Conviva</a:t>
          </a:r>
          <a:r>
            <a:rPr lang="en-US" sz="2000" b="0" u="none" strike="noStrike" dirty="0" smtClean="0">
              <a:effectLst/>
            </a:rPr>
            <a:t> Log (36.9 %)</a:t>
          </a:r>
          <a:endParaRPr lang="en-US" sz="2000" b="0" dirty="0"/>
        </a:p>
      </dgm:t>
    </dgm:pt>
    <dgm:pt modelId="{5F2C17FD-7020-49FB-BDCD-A72CB89D458F}" type="parTrans" cxnId="{221D0755-0444-4E85-B9FF-F599E8AF26F1}">
      <dgm:prSet/>
      <dgm:spPr/>
      <dgm:t>
        <a:bodyPr/>
        <a:lstStyle/>
        <a:p>
          <a:endParaRPr lang="en-US"/>
        </a:p>
      </dgm:t>
    </dgm:pt>
    <dgm:pt modelId="{9F0674BB-D742-4A9A-8C42-214A451CB710}" type="sibTrans" cxnId="{221D0755-0444-4E85-B9FF-F599E8AF26F1}">
      <dgm:prSet/>
      <dgm:spPr/>
      <dgm:t>
        <a:bodyPr/>
        <a:lstStyle/>
        <a:p>
          <a:endParaRPr lang="en-US"/>
        </a:p>
      </dgm:t>
    </dgm:pt>
    <dgm:pt modelId="{0CC80A86-4CE4-4FE5-8CDB-865D8493B3C9}">
      <dgm:prSet phldrT="[Text]" custT="1"/>
      <dgm:spPr>
        <a:ln w="34925">
          <a:solidFill>
            <a:schemeClr val="accent2">
              <a:lumMod val="40000"/>
              <a:lumOff val="60000"/>
            </a:schemeClr>
          </a:solidFill>
        </a:ln>
      </dgm:spPr>
      <dgm:t>
        <a:bodyPr/>
        <a:lstStyle/>
        <a:p>
          <a:pPr algn="l">
            <a:spcAft>
              <a:spcPts val="0"/>
            </a:spcAft>
          </a:pPr>
          <a:r>
            <a:rPr lang="en-US" sz="2400" b="1" dirty="0" smtClean="0"/>
            <a:t>ABM DBPTIME eligible</a:t>
          </a:r>
        </a:p>
        <a:p>
          <a:pPr algn="l">
            <a:spcAft>
              <a:spcPct val="35000"/>
            </a:spcAft>
          </a:pPr>
          <a:r>
            <a:rPr lang="en-US" sz="2000" b="0" dirty="0" smtClean="0"/>
            <a:t>TPCH (15/22); </a:t>
          </a:r>
          <a:r>
            <a:rPr lang="en-US" sz="2000" b="0" u="none" strike="noStrike" dirty="0" err="1" smtClean="0">
              <a:effectLst/>
            </a:rPr>
            <a:t>Conviva</a:t>
          </a:r>
          <a:r>
            <a:rPr lang="en-US" sz="2000" b="0" u="none" strike="noStrike" dirty="0" smtClean="0">
              <a:effectLst/>
            </a:rPr>
            <a:t> Log (81.0 %)</a:t>
          </a:r>
          <a:endParaRPr lang="en-US" sz="2000" b="1" dirty="0"/>
        </a:p>
      </dgm:t>
    </dgm:pt>
    <dgm:pt modelId="{B4C12C64-48E8-468B-A763-95637BC839AE}" type="parTrans" cxnId="{50725B22-16DD-4137-A16A-6D9532716F3A}">
      <dgm:prSet/>
      <dgm:spPr/>
      <dgm:t>
        <a:bodyPr/>
        <a:lstStyle/>
        <a:p>
          <a:endParaRPr lang="en-US"/>
        </a:p>
      </dgm:t>
    </dgm:pt>
    <dgm:pt modelId="{C288A107-0C2B-4A6A-BA04-D23504F6D81E}" type="sibTrans" cxnId="{50725B22-16DD-4137-A16A-6D9532716F3A}">
      <dgm:prSet/>
      <dgm:spPr/>
      <dgm:t>
        <a:bodyPr/>
        <a:lstStyle/>
        <a:p>
          <a:endParaRPr lang="en-US"/>
        </a:p>
      </dgm:t>
    </dgm:pt>
    <dgm:pt modelId="{1AE13633-A6BB-47D2-99C3-0D03046B1BF5}">
      <dgm:prSet phldrT="[Text]" custT="1"/>
      <dgm:spPr>
        <a:ln w="34925">
          <a:solidFill>
            <a:schemeClr val="accent2">
              <a:lumMod val="40000"/>
              <a:lumOff val="60000"/>
            </a:schemeClr>
          </a:solidFill>
        </a:ln>
      </dgm:spPr>
      <dgm:t>
        <a:bodyPr/>
        <a:lstStyle/>
        <a:p>
          <a:pPr algn="l">
            <a:spcAft>
              <a:spcPts val="0"/>
            </a:spcAft>
          </a:pPr>
          <a:r>
            <a:rPr lang="en-US" sz="2400" b="1" dirty="0" smtClean="0"/>
            <a:t>ABM eligible</a:t>
          </a:r>
        </a:p>
        <a:p>
          <a:pPr algn="l">
            <a:spcAft>
              <a:spcPct val="35000"/>
            </a:spcAft>
          </a:pPr>
          <a:r>
            <a:rPr lang="en-US" sz="2000" b="0" dirty="0" smtClean="0"/>
            <a:t>TPCH (19/22); </a:t>
          </a:r>
          <a:r>
            <a:rPr lang="en-US" sz="2000" b="0" u="none" strike="noStrike" dirty="0" err="1" smtClean="0">
              <a:effectLst/>
            </a:rPr>
            <a:t>Conviva</a:t>
          </a:r>
          <a:r>
            <a:rPr lang="en-US" sz="2000" b="0" u="none" strike="noStrike" dirty="0" smtClean="0">
              <a:effectLst/>
            </a:rPr>
            <a:t> Log (98.6 %)</a:t>
          </a:r>
          <a:endParaRPr lang="en-US" sz="2000" b="1" dirty="0"/>
        </a:p>
      </dgm:t>
    </dgm:pt>
    <dgm:pt modelId="{C04C33B9-AAD5-432E-9FE9-EE174EADD2D3}" type="parTrans" cxnId="{7DA61805-6EBA-4422-BE0D-73B942AEEABF}">
      <dgm:prSet/>
      <dgm:spPr/>
      <dgm:t>
        <a:bodyPr/>
        <a:lstStyle/>
        <a:p>
          <a:endParaRPr lang="en-US"/>
        </a:p>
      </dgm:t>
    </dgm:pt>
    <dgm:pt modelId="{05E822C5-5154-4162-A2FE-5C8B0520641D}" type="sibTrans" cxnId="{7DA61805-6EBA-4422-BE0D-73B942AEEABF}">
      <dgm:prSet/>
      <dgm:spPr/>
      <dgm:t>
        <a:bodyPr/>
        <a:lstStyle/>
        <a:p>
          <a:endParaRPr lang="en-US"/>
        </a:p>
      </dgm:t>
    </dgm:pt>
    <dgm:pt modelId="{088B4AA3-66C8-4DC6-987E-FEFB67D2EDF3}">
      <dgm:prSet phldrT="[Text]" custT="1"/>
      <dgm:spPr>
        <a:ln w="34925">
          <a:solidFill>
            <a:schemeClr val="accent2">
              <a:lumMod val="40000"/>
              <a:lumOff val="60000"/>
            </a:schemeClr>
          </a:solidFill>
        </a:ln>
      </dgm:spPr>
      <dgm:t>
        <a:bodyPr/>
        <a:lstStyle/>
        <a:p>
          <a:pPr algn="l">
            <a:spcAft>
              <a:spcPts val="0"/>
            </a:spcAft>
          </a:pPr>
          <a:r>
            <a:rPr lang="en-US" sz="2400" b="1" dirty="0" smtClean="0"/>
            <a:t>ABM</a:t>
          </a:r>
        </a:p>
        <a:p>
          <a:pPr algn="l">
            <a:spcAft>
              <a:spcPct val="35000"/>
            </a:spcAft>
          </a:pPr>
          <a:r>
            <a:rPr lang="en-US" sz="2000" b="0" dirty="0" smtClean="0"/>
            <a:t>TPCH (19/22); </a:t>
          </a:r>
          <a:r>
            <a:rPr lang="en-US" sz="2000" b="0" u="none" strike="noStrike" dirty="0" err="1" smtClean="0">
              <a:effectLst/>
            </a:rPr>
            <a:t>Conviva</a:t>
          </a:r>
          <a:r>
            <a:rPr lang="en-US" sz="2000" b="0" u="none" strike="noStrike" dirty="0" smtClean="0">
              <a:effectLst/>
            </a:rPr>
            <a:t> Log (99.1 %)</a:t>
          </a:r>
          <a:endParaRPr lang="en-US" sz="2000" b="1" dirty="0"/>
        </a:p>
      </dgm:t>
    </dgm:pt>
    <dgm:pt modelId="{6C29942A-92F0-440D-86D9-344DBC43AE40}" type="parTrans" cxnId="{2A8076E0-DF59-48E0-91B4-4B3C18BC4A94}">
      <dgm:prSet/>
      <dgm:spPr/>
      <dgm:t>
        <a:bodyPr/>
        <a:lstStyle/>
        <a:p>
          <a:endParaRPr lang="en-US"/>
        </a:p>
      </dgm:t>
    </dgm:pt>
    <dgm:pt modelId="{6AD68780-4B3D-4723-BAE6-3509FD8A82BD}" type="sibTrans" cxnId="{2A8076E0-DF59-48E0-91B4-4B3C18BC4A94}">
      <dgm:prSet/>
      <dgm:spPr/>
      <dgm:t>
        <a:bodyPr/>
        <a:lstStyle/>
        <a:p>
          <a:endParaRPr lang="en-US"/>
        </a:p>
      </dgm:t>
    </dgm:pt>
    <dgm:pt modelId="{019C8DE7-CB57-42BC-9FFE-631E9FC3CEC8}">
      <dgm:prSet phldrT="[Text]" custT="1"/>
      <dgm:spPr>
        <a:ln w="34925">
          <a:solidFill>
            <a:schemeClr val="accent2">
              <a:lumMod val="40000"/>
              <a:lumOff val="60000"/>
            </a:schemeClr>
          </a:solidFill>
        </a:ln>
      </dgm:spPr>
      <dgm:t>
        <a:bodyPr/>
        <a:lstStyle/>
        <a:p>
          <a:pPr algn="l">
            <a:spcAft>
              <a:spcPts val="0"/>
            </a:spcAft>
          </a:pPr>
          <a:r>
            <a:rPr lang="en-US" sz="2400" b="1" dirty="0" smtClean="0"/>
            <a:t>Bootstrap</a:t>
          </a:r>
        </a:p>
        <a:p>
          <a:pPr algn="l">
            <a:spcAft>
              <a:spcPct val="35000"/>
            </a:spcAft>
          </a:pPr>
          <a:r>
            <a:rPr lang="en-US" sz="2000" b="0" dirty="0" smtClean="0"/>
            <a:t>TPCH (19/22); </a:t>
          </a:r>
          <a:r>
            <a:rPr lang="en-US" sz="2000" b="0" u="none" strike="noStrike" dirty="0" err="1" smtClean="0">
              <a:effectLst/>
            </a:rPr>
            <a:t>Conviva</a:t>
          </a:r>
          <a:r>
            <a:rPr lang="en-US" sz="2000" b="0" u="none" strike="noStrike" dirty="0" smtClean="0">
              <a:effectLst/>
            </a:rPr>
            <a:t> Log (99.1 %)</a:t>
          </a:r>
          <a:endParaRPr lang="en-US" sz="2000" b="1" dirty="0"/>
        </a:p>
      </dgm:t>
    </dgm:pt>
    <dgm:pt modelId="{31325C8E-7F03-466B-8303-B7DF4910F454}" type="parTrans" cxnId="{9AA1396D-8B4F-4CC9-B757-D65EB2E649F0}">
      <dgm:prSet/>
      <dgm:spPr/>
      <dgm:t>
        <a:bodyPr/>
        <a:lstStyle/>
        <a:p>
          <a:endParaRPr lang="en-US"/>
        </a:p>
      </dgm:t>
    </dgm:pt>
    <dgm:pt modelId="{C92BAECB-619C-44A2-B04D-86FA98BED100}" type="sibTrans" cxnId="{9AA1396D-8B4F-4CC9-B757-D65EB2E649F0}">
      <dgm:prSet/>
      <dgm:spPr/>
      <dgm:t>
        <a:bodyPr/>
        <a:lstStyle/>
        <a:p>
          <a:endParaRPr lang="en-US"/>
        </a:p>
      </dgm:t>
    </dgm:pt>
    <dgm:pt modelId="{DF4D1927-2E15-45AF-849E-8D2DC1C5AC61}" type="pres">
      <dgm:prSet presAssocID="{B8EA0371-78A6-4DC5-899D-CD8B3D11217A}" presName="composite" presStyleCnt="0">
        <dgm:presLayoutVars>
          <dgm:chMax val="5"/>
          <dgm:dir/>
          <dgm:resizeHandles val="exact"/>
        </dgm:presLayoutVars>
      </dgm:prSet>
      <dgm:spPr/>
      <dgm:t>
        <a:bodyPr/>
        <a:lstStyle/>
        <a:p>
          <a:endParaRPr lang="en-US"/>
        </a:p>
      </dgm:t>
    </dgm:pt>
    <dgm:pt modelId="{A1258186-34D6-45E0-9266-23BF6F53813E}" type="pres">
      <dgm:prSet presAssocID="{4BA31F24-4FB3-4F61-81CE-0FC7A7EAC4D3}" presName="circle1" presStyleLbl="lnNode1" presStyleIdx="0" presStyleCnt="5" custLinFactX="-65422" custLinFactNeighborX="-100000"/>
      <dgm:spPr/>
    </dgm:pt>
    <dgm:pt modelId="{8D43CA8F-D962-4D38-8A6E-55A8AC6B304B}" type="pres">
      <dgm:prSet presAssocID="{4BA31F24-4FB3-4F61-81CE-0FC7A7EAC4D3}" presName="text1" presStyleLbl="revTx" presStyleIdx="0" presStyleCnt="5" custScaleX="230016" custLinFactNeighborX="30453" custLinFactNeighborY="-12180">
        <dgm:presLayoutVars>
          <dgm:bulletEnabled val="1"/>
        </dgm:presLayoutVars>
      </dgm:prSet>
      <dgm:spPr/>
      <dgm:t>
        <a:bodyPr/>
        <a:lstStyle/>
        <a:p>
          <a:endParaRPr lang="en-US"/>
        </a:p>
      </dgm:t>
    </dgm:pt>
    <dgm:pt modelId="{CD3943F1-4D52-455E-8F4B-2ED86B5C5A8C}" type="pres">
      <dgm:prSet presAssocID="{4BA31F24-4FB3-4F61-81CE-0FC7A7EAC4D3}" presName="line1" presStyleLbl="callout" presStyleIdx="0" presStyleCnt="10" custLinFactX="-47114" custLinFactNeighborX="-100000"/>
      <dgm:spPr/>
    </dgm:pt>
    <dgm:pt modelId="{3F5F669C-0449-41C9-8545-4501611E3333}" type="pres">
      <dgm:prSet presAssocID="{4BA31F24-4FB3-4F61-81CE-0FC7A7EAC4D3}" presName="d1" presStyleLbl="callout" presStyleIdx="1" presStyleCnt="10" custLinFactNeighborX="-34002"/>
      <dgm:spPr/>
    </dgm:pt>
    <dgm:pt modelId="{B66071AF-6616-4DA4-997A-D81FD8B2D7AD}" type="pres">
      <dgm:prSet presAssocID="{0CC80A86-4CE4-4FE5-8CDB-865D8493B3C9}" presName="circle2" presStyleLbl="lnNode1" presStyleIdx="1" presStyleCnt="5" custLinFactNeighborX="-55167"/>
      <dgm:spPr/>
    </dgm:pt>
    <dgm:pt modelId="{D96379A6-85D0-46B6-92FB-2C27DA170AB9}" type="pres">
      <dgm:prSet presAssocID="{0CC80A86-4CE4-4FE5-8CDB-865D8493B3C9}" presName="text2" presStyleLbl="revTx" presStyleIdx="1" presStyleCnt="5" custScaleX="230016" custLinFactNeighborX="30453">
        <dgm:presLayoutVars>
          <dgm:bulletEnabled val="1"/>
        </dgm:presLayoutVars>
      </dgm:prSet>
      <dgm:spPr/>
      <dgm:t>
        <a:bodyPr/>
        <a:lstStyle/>
        <a:p>
          <a:endParaRPr lang="en-US"/>
        </a:p>
      </dgm:t>
    </dgm:pt>
    <dgm:pt modelId="{4F2FD83E-EE2B-4B87-A6FB-C32874FC7151}" type="pres">
      <dgm:prSet presAssocID="{0CC80A86-4CE4-4FE5-8CDB-865D8493B3C9}" presName="line2" presStyleLbl="callout" presStyleIdx="2" presStyleCnt="10" custLinFactX="-47114" custLinFactNeighborX="-100000"/>
      <dgm:spPr/>
    </dgm:pt>
    <dgm:pt modelId="{47A19DF0-96C4-4B59-AB28-3AA5DEE8775B}" type="pres">
      <dgm:prSet presAssocID="{0CC80A86-4CE4-4FE5-8CDB-865D8493B3C9}" presName="d2" presStyleLbl="callout" presStyleIdx="3" presStyleCnt="10" custLinFactNeighborX="-40122"/>
      <dgm:spPr/>
    </dgm:pt>
    <dgm:pt modelId="{8BF97CD8-15B3-432C-A18A-6C17BE23732C}" type="pres">
      <dgm:prSet presAssocID="{1AE13633-A6BB-47D2-99C3-0D03046B1BF5}" presName="circle3" presStyleLbl="lnNode1" presStyleIdx="2" presStyleCnt="5" custLinFactNeighborX="-33095"/>
      <dgm:spPr/>
    </dgm:pt>
    <dgm:pt modelId="{B0927A83-9E97-4F17-921E-951EB80D02D3}" type="pres">
      <dgm:prSet presAssocID="{1AE13633-A6BB-47D2-99C3-0D03046B1BF5}" presName="text3" presStyleLbl="revTx" presStyleIdx="2" presStyleCnt="5" custScaleX="230016" custLinFactNeighborX="30453" custLinFactNeighborY="9927">
        <dgm:presLayoutVars>
          <dgm:bulletEnabled val="1"/>
        </dgm:presLayoutVars>
      </dgm:prSet>
      <dgm:spPr/>
      <dgm:t>
        <a:bodyPr/>
        <a:lstStyle/>
        <a:p>
          <a:endParaRPr lang="en-US"/>
        </a:p>
      </dgm:t>
    </dgm:pt>
    <dgm:pt modelId="{31ACC1DE-C72A-464D-93E4-4F60849D10EF}" type="pres">
      <dgm:prSet presAssocID="{1AE13633-A6BB-47D2-99C3-0D03046B1BF5}" presName="line3" presStyleLbl="callout" presStyleIdx="4" presStyleCnt="10" custLinFactX="-47114" custLinFactNeighborX="-100000"/>
      <dgm:spPr/>
    </dgm:pt>
    <dgm:pt modelId="{E516220E-1FE8-45E9-A570-4AFB390F766F}" type="pres">
      <dgm:prSet presAssocID="{1AE13633-A6BB-47D2-99C3-0D03046B1BF5}" presName="d3" presStyleLbl="callout" presStyleIdx="5" presStyleCnt="10" custLinFactNeighborX="-47765"/>
      <dgm:spPr/>
    </dgm:pt>
    <dgm:pt modelId="{A9C6536B-942A-4F1F-921E-4767D9706A9A}" type="pres">
      <dgm:prSet presAssocID="{088B4AA3-66C8-4DC6-987E-FEFB67D2EDF3}" presName="circle4" presStyleLbl="lnNode1" presStyleIdx="3" presStyleCnt="5" custLinFactNeighborX="-23643"/>
      <dgm:spPr/>
    </dgm:pt>
    <dgm:pt modelId="{1541B399-F8A1-4C96-8232-5167C1D4D86C}" type="pres">
      <dgm:prSet presAssocID="{088B4AA3-66C8-4DC6-987E-FEFB67D2EDF3}" presName="text4" presStyleLbl="revTx" presStyleIdx="3" presStyleCnt="5" custScaleX="230016" custLinFactNeighborX="30453" custLinFactNeighborY="25591">
        <dgm:presLayoutVars>
          <dgm:bulletEnabled val="1"/>
        </dgm:presLayoutVars>
      </dgm:prSet>
      <dgm:spPr/>
      <dgm:t>
        <a:bodyPr/>
        <a:lstStyle/>
        <a:p>
          <a:endParaRPr lang="en-US"/>
        </a:p>
      </dgm:t>
    </dgm:pt>
    <dgm:pt modelId="{FFB91A00-593D-4CA0-B5D7-FC37DD4CDCB4}" type="pres">
      <dgm:prSet presAssocID="{088B4AA3-66C8-4DC6-987E-FEFB67D2EDF3}" presName="line4" presStyleLbl="callout" presStyleIdx="6" presStyleCnt="10" custLinFactX="-47114" custLinFactNeighborX="-100000"/>
      <dgm:spPr/>
    </dgm:pt>
    <dgm:pt modelId="{12A74AD6-94D2-432B-B3CD-AC14D7825E68}" type="pres">
      <dgm:prSet presAssocID="{088B4AA3-66C8-4DC6-987E-FEFB67D2EDF3}" presName="d4" presStyleLbl="callout" presStyleIdx="7" presStyleCnt="10" custLinFactNeighborX="-61641"/>
      <dgm:spPr/>
    </dgm:pt>
    <dgm:pt modelId="{A770F9A9-4F99-44C1-A905-75DC97C51CCD}" type="pres">
      <dgm:prSet presAssocID="{019C8DE7-CB57-42BC-9FFE-631E9FC3CEC8}" presName="circle5" presStyleLbl="lnNode1" presStyleIdx="4" presStyleCnt="5" custLinFactNeighborX="-18389"/>
      <dgm:spPr/>
    </dgm:pt>
    <dgm:pt modelId="{C134F7D5-A549-499B-8CC4-991366992C10}" type="pres">
      <dgm:prSet presAssocID="{019C8DE7-CB57-42BC-9FFE-631E9FC3CEC8}" presName="text5" presStyleLbl="revTx" presStyleIdx="4" presStyleCnt="5" custScaleX="230016" custLinFactNeighborX="30453" custLinFactNeighborY="44276">
        <dgm:presLayoutVars>
          <dgm:bulletEnabled val="1"/>
        </dgm:presLayoutVars>
      </dgm:prSet>
      <dgm:spPr/>
      <dgm:t>
        <a:bodyPr/>
        <a:lstStyle/>
        <a:p>
          <a:endParaRPr lang="en-US"/>
        </a:p>
      </dgm:t>
    </dgm:pt>
    <dgm:pt modelId="{A6E28A8B-A25B-4C4C-89B4-1B58B84B5A53}" type="pres">
      <dgm:prSet presAssocID="{019C8DE7-CB57-42BC-9FFE-631E9FC3CEC8}" presName="line5" presStyleLbl="callout" presStyleIdx="8" presStyleCnt="10" custLinFactX="-47114" custLinFactY="400000" custLinFactNeighborX="-100000" custLinFactNeighborY="408338"/>
      <dgm:spPr/>
    </dgm:pt>
    <dgm:pt modelId="{4B459B77-EF7A-4CA6-98FF-4D6D1EBFDC74}" type="pres">
      <dgm:prSet presAssocID="{019C8DE7-CB57-42BC-9FFE-631E9FC3CEC8}" presName="d5" presStyleLbl="callout" presStyleIdx="9" presStyleCnt="10" custScaleX="109163" custScaleY="63946" custLinFactNeighborX="-84873" custLinFactNeighborY="17245"/>
      <dgm:spPr/>
    </dgm:pt>
  </dgm:ptLst>
  <dgm:cxnLst>
    <dgm:cxn modelId="{221D0755-0444-4E85-B9FF-F599E8AF26F1}" srcId="{B8EA0371-78A6-4DC5-899D-CD8B3D11217A}" destId="{4BA31F24-4FB3-4F61-81CE-0FC7A7EAC4D3}" srcOrd="0" destOrd="0" parTransId="{5F2C17FD-7020-49FB-BDCD-A72CB89D458F}" sibTransId="{9F0674BB-D742-4A9A-8C42-214A451CB710}"/>
    <dgm:cxn modelId="{4CC4BD4E-839B-4F88-8AC4-F51040818954}" type="presOf" srcId="{B8EA0371-78A6-4DC5-899D-CD8B3D11217A}" destId="{DF4D1927-2E15-45AF-849E-8D2DC1C5AC61}" srcOrd="0" destOrd="0" presId="urn:microsoft.com/office/officeart/2005/8/layout/target1"/>
    <dgm:cxn modelId="{7DA61805-6EBA-4422-BE0D-73B942AEEABF}" srcId="{B8EA0371-78A6-4DC5-899D-CD8B3D11217A}" destId="{1AE13633-A6BB-47D2-99C3-0D03046B1BF5}" srcOrd="2" destOrd="0" parTransId="{C04C33B9-AAD5-432E-9FE9-EE174EADD2D3}" sibTransId="{05E822C5-5154-4162-A2FE-5C8B0520641D}"/>
    <dgm:cxn modelId="{9AA1396D-8B4F-4CC9-B757-D65EB2E649F0}" srcId="{B8EA0371-78A6-4DC5-899D-CD8B3D11217A}" destId="{019C8DE7-CB57-42BC-9FFE-631E9FC3CEC8}" srcOrd="4" destOrd="0" parTransId="{31325C8E-7F03-466B-8303-B7DF4910F454}" sibTransId="{C92BAECB-619C-44A2-B04D-86FA98BED100}"/>
    <dgm:cxn modelId="{50725B22-16DD-4137-A16A-6D9532716F3A}" srcId="{B8EA0371-78A6-4DC5-899D-CD8B3D11217A}" destId="{0CC80A86-4CE4-4FE5-8CDB-865D8493B3C9}" srcOrd="1" destOrd="0" parTransId="{B4C12C64-48E8-468B-A763-95637BC839AE}" sibTransId="{C288A107-0C2B-4A6A-BA04-D23504F6D81E}"/>
    <dgm:cxn modelId="{71D3D418-9A1D-4347-BB2A-7021FE7E4F24}" type="presOf" srcId="{1AE13633-A6BB-47D2-99C3-0D03046B1BF5}" destId="{B0927A83-9E97-4F17-921E-951EB80D02D3}" srcOrd="0" destOrd="0" presId="urn:microsoft.com/office/officeart/2005/8/layout/target1"/>
    <dgm:cxn modelId="{FD829214-E1B4-4E81-A88F-306372BF04BB}" type="presOf" srcId="{088B4AA3-66C8-4DC6-987E-FEFB67D2EDF3}" destId="{1541B399-F8A1-4C96-8232-5167C1D4D86C}" srcOrd="0" destOrd="0" presId="urn:microsoft.com/office/officeart/2005/8/layout/target1"/>
    <dgm:cxn modelId="{CC96C19F-AC31-49FA-9247-DA844AE0FEDF}" type="presOf" srcId="{019C8DE7-CB57-42BC-9FFE-631E9FC3CEC8}" destId="{C134F7D5-A549-499B-8CC4-991366992C10}" srcOrd="0" destOrd="0" presId="urn:microsoft.com/office/officeart/2005/8/layout/target1"/>
    <dgm:cxn modelId="{2C041BA6-2B01-4678-AC5F-07F62EA6EDB6}" type="presOf" srcId="{0CC80A86-4CE4-4FE5-8CDB-865D8493B3C9}" destId="{D96379A6-85D0-46B6-92FB-2C27DA170AB9}" srcOrd="0" destOrd="0" presId="urn:microsoft.com/office/officeart/2005/8/layout/target1"/>
    <dgm:cxn modelId="{2A8076E0-DF59-48E0-91B4-4B3C18BC4A94}" srcId="{B8EA0371-78A6-4DC5-899D-CD8B3D11217A}" destId="{088B4AA3-66C8-4DC6-987E-FEFB67D2EDF3}" srcOrd="3" destOrd="0" parTransId="{6C29942A-92F0-440D-86D9-344DBC43AE40}" sibTransId="{6AD68780-4B3D-4723-BAE6-3509FD8A82BD}"/>
    <dgm:cxn modelId="{75FBB370-2067-4E04-8384-F900E5B982E9}" type="presOf" srcId="{4BA31F24-4FB3-4F61-81CE-0FC7A7EAC4D3}" destId="{8D43CA8F-D962-4D38-8A6E-55A8AC6B304B}" srcOrd="0" destOrd="0" presId="urn:microsoft.com/office/officeart/2005/8/layout/target1"/>
    <dgm:cxn modelId="{C87957D9-451A-48EA-8D15-CB56CA03C505}" type="presParOf" srcId="{DF4D1927-2E15-45AF-849E-8D2DC1C5AC61}" destId="{A1258186-34D6-45E0-9266-23BF6F53813E}" srcOrd="0" destOrd="0" presId="urn:microsoft.com/office/officeart/2005/8/layout/target1"/>
    <dgm:cxn modelId="{B2B83A96-E525-4087-9EED-207B0859AE77}" type="presParOf" srcId="{DF4D1927-2E15-45AF-849E-8D2DC1C5AC61}" destId="{8D43CA8F-D962-4D38-8A6E-55A8AC6B304B}" srcOrd="1" destOrd="0" presId="urn:microsoft.com/office/officeart/2005/8/layout/target1"/>
    <dgm:cxn modelId="{72CCA07A-990F-4F7F-8C01-23766C07AC16}" type="presParOf" srcId="{DF4D1927-2E15-45AF-849E-8D2DC1C5AC61}" destId="{CD3943F1-4D52-455E-8F4B-2ED86B5C5A8C}" srcOrd="2" destOrd="0" presId="urn:microsoft.com/office/officeart/2005/8/layout/target1"/>
    <dgm:cxn modelId="{857BCD0D-F9B9-4A9B-AFF8-149C5915D2DA}" type="presParOf" srcId="{DF4D1927-2E15-45AF-849E-8D2DC1C5AC61}" destId="{3F5F669C-0449-41C9-8545-4501611E3333}" srcOrd="3" destOrd="0" presId="urn:microsoft.com/office/officeart/2005/8/layout/target1"/>
    <dgm:cxn modelId="{248FBF24-BA4A-491C-B8C7-A9A59A5BACB9}" type="presParOf" srcId="{DF4D1927-2E15-45AF-849E-8D2DC1C5AC61}" destId="{B66071AF-6616-4DA4-997A-D81FD8B2D7AD}" srcOrd="4" destOrd="0" presId="urn:microsoft.com/office/officeart/2005/8/layout/target1"/>
    <dgm:cxn modelId="{6652827B-B602-4DF2-B916-344821BC4C71}" type="presParOf" srcId="{DF4D1927-2E15-45AF-849E-8D2DC1C5AC61}" destId="{D96379A6-85D0-46B6-92FB-2C27DA170AB9}" srcOrd="5" destOrd="0" presId="urn:microsoft.com/office/officeart/2005/8/layout/target1"/>
    <dgm:cxn modelId="{973FDD8C-0D47-4FB3-BFC4-ADDF92569DE5}" type="presParOf" srcId="{DF4D1927-2E15-45AF-849E-8D2DC1C5AC61}" destId="{4F2FD83E-EE2B-4B87-A6FB-C32874FC7151}" srcOrd="6" destOrd="0" presId="urn:microsoft.com/office/officeart/2005/8/layout/target1"/>
    <dgm:cxn modelId="{F8370317-E787-4B96-9365-7F3AEAEA8F22}" type="presParOf" srcId="{DF4D1927-2E15-45AF-849E-8D2DC1C5AC61}" destId="{47A19DF0-96C4-4B59-AB28-3AA5DEE8775B}" srcOrd="7" destOrd="0" presId="urn:microsoft.com/office/officeart/2005/8/layout/target1"/>
    <dgm:cxn modelId="{4E2F0136-6BAF-4D27-A335-97EDDC5EF909}" type="presParOf" srcId="{DF4D1927-2E15-45AF-849E-8D2DC1C5AC61}" destId="{8BF97CD8-15B3-432C-A18A-6C17BE23732C}" srcOrd="8" destOrd="0" presId="urn:microsoft.com/office/officeart/2005/8/layout/target1"/>
    <dgm:cxn modelId="{EF24A773-2330-4D6A-ABD6-4905FF187C80}" type="presParOf" srcId="{DF4D1927-2E15-45AF-849E-8D2DC1C5AC61}" destId="{B0927A83-9E97-4F17-921E-951EB80D02D3}" srcOrd="9" destOrd="0" presId="urn:microsoft.com/office/officeart/2005/8/layout/target1"/>
    <dgm:cxn modelId="{AB324160-A4EA-4676-A9CA-DC861F25B8B0}" type="presParOf" srcId="{DF4D1927-2E15-45AF-849E-8D2DC1C5AC61}" destId="{31ACC1DE-C72A-464D-93E4-4F60849D10EF}" srcOrd="10" destOrd="0" presId="urn:microsoft.com/office/officeart/2005/8/layout/target1"/>
    <dgm:cxn modelId="{1655CD2A-F196-46AE-86DF-91FB7EAF707F}" type="presParOf" srcId="{DF4D1927-2E15-45AF-849E-8D2DC1C5AC61}" destId="{E516220E-1FE8-45E9-A570-4AFB390F766F}" srcOrd="11" destOrd="0" presId="urn:microsoft.com/office/officeart/2005/8/layout/target1"/>
    <dgm:cxn modelId="{C4DB06CD-AB5A-4B9A-A19F-A711C8596314}" type="presParOf" srcId="{DF4D1927-2E15-45AF-849E-8D2DC1C5AC61}" destId="{A9C6536B-942A-4F1F-921E-4767D9706A9A}" srcOrd="12" destOrd="0" presId="urn:microsoft.com/office/officeart/2005/8/layout/target1"/>
    <dgm:cxn modelId="{FF906B50-64C9-4CD0-A22C-7467A1D017BD}" type="presParOf" srcId="{DF4D1927-2E15-45AF-849E-8D2DC1C5AC61}" destId="{1541B399-F8A1-4C96-8232-5167C1D4D86C}" srcOrd="13" destOrd="0" presId="urn:microsoft.com/office/officeart/2005/8/layout/target1"/>
    <dgm:cxn modelId="{7DB999A8-5D82-4933-B0D8-2A21D983120F}" type="presParOf" srcId="{DF4D1927-2E15-45AF-849E-8D2DC1C5AC61}" destId="{FFB91A00-593D-4CA0-B5D7-FC37DD4CDCB4}" srcOrd="14" destOrd="0" presId="urn:microsoft.com/office/officeart/2005/8/layout/target1"/>
    <dgm:cxn modelId="{FE04E7C8-D27A-4915-8D3A-21B64337D5A4}" type="presParOf" srcId="{DF4D1927-2E15-45AF-849E-8D2DC1C5AC61}" destId="{12A74AD6-94D2-432B-B3CD-AC14D7825E68}" srcOrd="15" destOrd="0" presId="urn:microsoft.com/office/officeart/2005/8/layout/target1"/>
    <dgm:cxn modelId="{31BA688E-A51F-4DE4-823F-A9E0911D9AA9}" type="presParOf" srcId="{DF4D1927-2E15-45AF-849E-8D2DC1C5AC61}" destId="{A770F9A9-4F99-44C1-A905-75DC97C51CCD}" srcOrd="16" destOrd="0" presId="urn:microsoft.com/office/officeart/2005/8/layout/target1"/>
    <dgm:cxn modelId="{F9A5EF8D-869D-4D36-AC7B-681AEA319CFC}" type="presParOf" srcId="{DF4D1927-2E15-45AF-849E-8D2DC1C5AC61}" destId="{C134F7D5-A549-499B-8CC4-991366992C10}" srcOrd="17" destOrd="0" presId="urn:microsoft.com/office/officeart/2005/8/layout/target1"/>
    <dgm:cxn modelId="{4550B971-3B5A-48AC-BAFB-B3CB7ED02AEF}" type="presParOf" srcId="{DF4D1927-2E15-45AF-849E-8D2DC1C5AC61}" destId="{A6E28A8B-A25B-4C4C-89B4-1B58B84B5A53}" srcOrd="18" destOrd="0" presId="urn:microsoft.com/office/officeart/2005/8/layout/target1"/>
    <dgm:cxn modelId="{24092C3E-9545-4376-A768-25E225C5730F}" type="presParOf" srcId="{DF4D1927-2E15-45AF-849E-8D2DC1C5AC61}" destId="{4B459B77-EF7A-4CA6-98FF-4D6D1EBFDC74}"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0F9A9-4F99-44C1-A905-75DC97C51CCD}">
      <dsp:nvSpPr>
        <dsp:cNvPr id="0" name=""/>
        <dsp:cNvSpPr/>
      </dsp:nvSpPr>
      <dsp:spPr>
        <a:xfrm>
          <a:off x="214401" y="1053589"/>
          <a:ext cx="3623072" cy="362307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6536B-942A-4F1F-921E-4767D9706A9A}">
      <dsp:nvSpPr>
        <dsp:cNvPr id="0" name=""/>
        <dsp:cNvSpPr/>
      </dsp:nvSpPr>
      <dsp:spPr>
        <a:xfrm>
          <a:off x="616816" y="1456052"/>
          <a:ext cx="2818146" cy="281814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97CD8-15B3-432C-A18A-6C17BE23732C}">
      <dsp:nvSpPr>
        <dsp:cNvPr id="0" name=""/>
        <dsp:cNvSpPr/>
      </dsp:nvSpPr>
      <dsp:spPr>
        <a:xfrm>
          <a:off x="1019298" y="1858515"/>
          <a:ext cx="2013220" cy="201322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071AF-6616-4DA4-997A-D81FD8B2D7AD}">
      <dsp:nvSpPr>
        <dsp:cNvPr id="0" name=""/>
        <dsp:cNvSpPr/>
      </dsp:nvSpPr>
      <dsp:spPr>
        <a:xfrm>
          <a:off x="1422091" y="2261280"/>
          <a:ext cx="1207690" cy="120769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258186-34D6-45E0-9266-23BF6F53813E}">
      <dsp:nvSpPr>
        <dsp:cNvPr id="0" name=""/>
        <dsp:cNvSpPr/>
      </dsp:nvSpPr>
      <dsp:spPr>
        <a:xfrm>
          <a:off x="1824539" y="2663743"/>
          <a:ext cx="402764" cy="4027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3CA8F-D962-4D38-8A6E-55A8AC6B304B}">
      <dsp:nvSpPr>
        <dsp:cNvPr id="0" name=""/>
        <dsp:cNvSpPr/>
      </dsp:nvSpPr>
      <dsp:spPr>
        <a:xfrm>
          <a:off x="4481589" y="76198"/>
          <a:ext cx="4166822" cy="639593"/>
        </a:xfrm>
        <a:prstGeom prst="rect">
          <a:avLst/>
        </a:prstGeom>
        <a:noFill/>
        <a:ln w="34925">
          <a:solidFill>
            <a:schemeClr val="accent2">
              <a:lumMod val="40000"/>
              <a:lumOff val="60000"/>
            </a:schemeClr>
          </a:solid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ts val="0"/>
            </a:spcAft>
          </a:pPr>
          <a:r>
            <a:rPr lang="en-US" sz="2400" b="1" kern="1200" dirty="0" smtClean="0"/>
            <a:t>Analytic error estimation</a:t>
          </a:r>
          <a:endParaRPr lang="en-US" sz="2200" b="1" kern="1200" dirty="0" smtClean="0"/>
        </a:p>
        <a:p>
          <a:pPr lvl="0" algn="l" defTabSz="1066800">
            <a:lnSpc>
              <a:spcPct val="90000"/>
            </a:lnSpc>
            <a:spcBef>
              <a:spcPct val="0"/>
            </a:spcBef>
            <a:spcAft>
              <a:spcPct val="35000"/>
            </a:spcAft>
          </a:pPr>
          <a:r>
            <a:rPr lang="en-US" sz="2000" b="0" kern="1200" dirty="0" smtClean="0"/>
            <a:t>TPCH (9/22); </a:t>
          </a:r>
          <a:r>
            <a:rPr lang="en-US" sz="2000" b="0" u="none" strike="noStrike" kern="1200" dirty="0" err="1" smtClean="0">
              <a:effectLst/>
            </a:rPr>
            <a:t>Conviva</a:t>
          </a:r>
          <a:r>
            <a:rPr lang="en-US" sz="2000" b="0" u="none" strike="noStrike" kern="1200" dirty="0" smtClean="0">
              <a:effectLst/>
            </a:rPr>
            <a:t> Log (36.9 %)</a:t>
          </a:r>
          <a:endParaRPr lang="en-US" sz="2000" b="0" kern="1200" dirty="0"/>
        </a:p>
      </dsp:txBody>
      <dsp:txXfrm>
        <a:off x="4481589" y="76198"/>
        <a:ext cx="4166822" cy="639593"/>
      </dsp:txXfrm>
    </dsp:sp>
    <dsp:sp modelId="{CD3943F1-4D52-455E-8F4B-2ED86B5C5A8C}">
      <dsp:nvSpPr>
        <dsp:cNvPr id="0" name=""/>
        <dsp:cNvSpPr/>
      </dsp:nvSpPr>
      <dsp:spPr>
        <a:xfrm>
          <a:off x="3988425" y="473897"/>
          <a:ext cx="452884"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F669C-0449-41C9-8545-4501611E3333}">
      <dsp:nvSpPr>
        <dsp:cNvPr id="0" name=""/>
        <dsp:cNvSpPr/>
      </dsp:nvSpPr>
      <dsp:spPr>
        <a:xfrm rot="5400000">
          <a:off x="1810047" y="689772"/>
          <a:ext cx="2391227" cy="1959478"/>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6379A6-85D0-46B6-92FB-2C27DA170AB9}">
      <dsp:nvSpPr>
        <dsp:cNvPr id="0" name=""/>
        <dsp:cNvSpPr/>
      </dsp:nvSpPr>
      <dsp:spPr>
        <a:xfrm>
          <a:off x="4481589" y="830408"/>
          <a:ext cx="4166822" cy="639593"/>
        </a:xfrm>
        <a:prstGeom prst="rect">
          <a:avLst/>
        </a:prstGeom>
        <a:noFill/>
        <a:ln w="34925">
          <a:solidFill>
            <a:schemeClr val="accent2">
              <a:lumMod val="40000"/>
              <a:lumOff val="60000"/>
            </a:schemeClr>
          </a:solid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ts val="0"/>
            </a:spcAft>
          </a:pPr>
          <a:r>
            <a:rPr lang="en-US" sz="2400" b="1" kern="1200" dirty="0" smtClean="0"/>
            <a:t>ABM DBPTIME eligible</a:t>
          </a:r>
        </a:p>
        <a:p>
          <a:pPr lvl="0" algn="l" defTabSz="1066800">
            <a:lnSpc>
              <a:spcPct val="90000"/>
            </a:lnSpc>
            <a:spcBef>
              <a:spcPct val="0"/>
            </a:spcBef>
            <a:spcAft>
              <a:spcPct val="35000"/>
            </a:spcAft>
          </a:pPr>
          <a:r>
            <a:rPr lang="en-US" sz="2000" b="0" kern="1200" dirty="0" smtClean="0"/>
            <a:t>TPCH (15/22); </a:t>
          </a:r>
          <a:r>
            <a:rPr lang="en-US" sz="2000" b="0" u="none" strike="noStrike" kern="1200" dirty="0" err="1" smtClean="0">
              <a:effectLst/>
            </a:rPr>
            <a:t>Conviva</a:t>
          </a:r>
          <a:r>
            <a:rPr lang="en-US" sz="2000" b="0" u="none" strike="noStrike" kern="1200" dirty="0" smtClean="0">
              <a:effectLst/>
            </a:rPr>
            <a:t> Log (81.0 %)</a:t>
          </a:r>
          <a:endParaRPr lang="en-US" sz="2000" b="1" kern="1200" dirty="0"/>
        </a:p>
      </dsp:txBody>
      <dsp:txXfrm>
        <a:off x="4481589" y="830408"/>
        <a:ext cx="4166822" cy="639593"/>
      </dsp:txXfrm>
    </dsp:sp>
    <dsp:sp modelId="{4F2FD83E-EE2B-4B87-A6FB-C32874FC7151}">
      <dsp:nvSpPr>
        <dsp:cNvPr id="0" name=""/>
        <dsp:cNvSpPr/>
      </dsp:nvSpPr>
      <dsp:spPr>
        <a:xfrm>
          <a:off x="3988425" y="1150204"/>
          <a:ext cx="452884"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A19DF0-96C4-4B59-AB28-3AA5DEE8775B}">
      <dsp:nvSpPr>
        <dsp:cNvPr id="0" name=""/>
        <dsp:cNvSpPr/>
      </dsp:nvSpPr>
      <dsp:spPr>
        <a:xfrm rot="5400000">
          <a:off x="2161431" y="1314692"/>
          <a:ext cx="1990998" cy="1660574"/>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27A83-9E97-4F17-921E-951EB80D02D3}">
      <dsp:nvSpPr>
        <dsp:cNvPr id="0" name=""/>
        <dsp:cNvSpPr/>
      </dsp:nvSpPr>
      <dsp:spPr>
        <a:xfrm>
          <a:off x="4481589" y="1570207"/>
          <a:ext cx="4166822" cy="639593"/>
        </a:xfrm>
        <a:prstGeom prst="rect">
          <a:avLst/>
        </a:prstGeom>
        <a:noFill/>
        <a:ln w="34925">
          <a:solidFill>
            <a:schemeClr val="accent2">
              <a:lumMod val="40000"/>
              <a:lumOff val="60000"/>
            </a:schemeClr>
          </a:solid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ts val="0"/>
            </a:spcAft>
          </a:pPr>
          <a:r>
            <a:rPr lang="en-US" sz="2400" b="1" kern="1200" dirty="0" smtClean="0"/>
            <a:t>ABM eligible</a:t>
          </a:r>
        </a:p>
        <a:p>
          <a:pPr lvl="0" algn="l" defTabSz="1066800">
            <a:lnSpc>
              <a:spcPct val="90000"/>
            </a:lnSpc>
            <a:spcBef>
              <a:spcPct val="0"/>
            </a:spcBef>
            <a:spcAft>
              <a:spcPct val="35000"/>
            </a:spcAft>
          </a:pPr>
          <a:r>
            <a:rPr lang="en-US" sz="2000" b="0" kern="1200" dirty="0" smtClean="0"/>
            <a:t>TPCH (19/22); </a:t>
          </a:r>
          <a:r>
            <a:rPr lang="en-US" sz="2000" b="0" u="none" strike="noStrike" kern="1200" dirty="0" err="1" smtClean="0">
              <a:effectLst/>
            </a:rPr>
            <a:t>Conviva</a:t>
          </a:r>
          <a:r>
            <a:rPr lang="en-US" sz="2000" b="0" u="none" strike="noStrike" kern="1200" dirty="0" smtClean="0">
              <a:effectLst/>
            </a:rPr>
            <a:t> Log (98.6 %)</a:t>
          </a:r>
          <a:endParaRPr lang="en-US" sz="2000" b="1" kern="1200" dirty="0"/>
        </a:p>
      </dsp:txBody>
      <dsp:txXfrm>
        <a:off x="4481589" y="1570207"/>
        <a:ext cx="4166822" cy="639593"/>
      </dsp:txXfrm>
    </dsp:sp>
    <dsp:sp modelId="{31ACC1DE-C72A-464D-93E4-4F60849D10EF}">
      <dsp:nvSpPr>
        <dsp:cNvPr id="0" name=""/>
        <dsp:cNvSpPr/>
      </dsp:nvSpPr>
      <dsp:spPr>
        <a:xfrm>
          <a:off x="3988425" y="1826511"/>
          <a:ext cx="452884"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16220E-1FE8-45E9-A570-4AFB390F766F}">
      <dsp:nvSpPr>
        <dsp:cNvPr id="0" name=""/>
        <dsp:cNvSpPr/>
      </dsp:nvSpPr>
      <dsp:spPr>
        <a:xfrm rot="5400000">
          <a:off x="2505975" y="1914069"/>
          <a:ext cx="1569997" cy="1394882"/>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1B399-F8A1-4C96-8232-5167C1D4D86C}">
      <dsp:nvSpPr>
        <dsp:cNvPr id="0" name=""/>
        <dsp:cNvSpPr/>
      </dsp:nvSpPr>
      <dsp:spPr>
        <a:xfrm>
          <a:off x="4481589" y="2332207"/>
          <a:ext cx="4166822" cy="639593"/>
        </a:xfrm>
        <a:prstGeom prst="rect">
          <a:avLst/>
        </a:prstGeom>
        <a:noFill/>
        <a:ln w="34925">
          <a:solidFill>
            <a:schemeClr val="accent2">
              <a:lumMod val="40000"/>
              <a:lumOff val="60000"/>
            </a:schemeClr>
          </a:solid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ts val="0"/>
            </a:spcAft>
          </a:pPr>
          <a:r>
            <a:rPr lang="en-US" sz="2400" b="1" kern="1200" dirty="0" smtClean="0"/>
            <a:t>ABM</a:t>
          </a:r>
        </a:p>
        <a:p>
          <a:pPr lvl="0" algn="l" defTabSz="1066800">
            <a:lnSpc>
              <a:spcPct val="90000"/>
            </a:lnSpc>
            <a:spcBef>
              <a:spcPct val="0"/>
            </a:spcBef>
            <a:spcAft>
              <a:spcPct val="35000"/>
            </a:spcAft>
          </a:pPr>
          <a:r>
            <a:rPr lang="en-US" sz="2000" b="0" kern="1200" dirty="0" smtClean="0"/>
            <a:t>TPCH (19/22); </a:t>
          </a:r>
          <a:r>
            <a:rPr lang="en-US" sz="2000" b="0" u="none" strike="noStrike" kern="1200" dirty="0" err="1" smtClean="0">
              <a:effectLst/>
            </a:rPr>
            <a:t>Conviva</a:t>
          </a:r>
          <a:r>
            <a:rPr lang="en-US" sz="2000" b="0" u="none" strike="noStrike" kern="1200" dirty="0" smtClean="0">
              <a:effectLst/>
            </a:rPr>
            <a:t> Log (99.1 %)</a:t>
          </a:r>
          <a:endParaRPr lang="en-US" sz="2000" b="1" kern="1200" dirty="0"/>
        </a:p>
      </dsp:txBody>
      <dsp:txXfrm>
        <a:off x="4481589" y="2332207"/>
        <a:ext cx="4166822" cy="639593"/>
      </dsp:txXfrm>
    </dsp:sp>
    <dsp:sp modelId="{FFB91A00-593D-4CA0-B5D7-FC37DD4CDCB4}">
      <dsp:nvSpPr>
        <dsp:cNvPr id="0" name=""/>
        <dsp:cNvSpPr/>
      </dsp:nvSpPr>
      <dsp:spPr>
        <a:xfrm>
          <a:off x="3988425" y="2488326"/>
          <a:ext cx="452884"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A74AD6-94D2-432B-B3CD-AC14D7825E68}">
      <dsp:nvSpPr>
        <dsp:cNvPr id="0" name=""/>
        <dsp:cNvSpPr/>
      </dsp:nvSpPr>
      <dsp:spPr>
        <a:xfrm rot="5400000">
          <a:off x="2848958" y="2546899"/>
          <a:ext cx="1198029" cy="1080883"/>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34F7D5-A549-499B-8CC4-991366992C10}">
      <dsp:nvSpPr>
        <dsp:cNvPr id="0" name=""/>
        <dsp:cNvSpPr/>
      </dsp:nvSpPr>
      <dsp:spPr>
        <a:xfrm>
          <a:off x="4481589" y="3094207"/>
          <a:ext cx="4166822" cy="639593"/>
        </a:xfrm>
        <a:prstGeom prst="rect">
          <a:avLst/>
        </a:prstGeom>
        <a:noFill/>
        <a:ln w="34925">
          <a:solidFill>
            <a:schemeClr val="accent2">
              <a:lumMod val="40000"/>
              <a:lumOff val="60000"/>
            </a:schemeClr>
          </a:solid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ts val="0"/>
            </a:spcAft>
          </a:pPr>
          <a:r>
            <a:rPr lang="en-US" sz="2400" b="1" kern="1200" dirty="0" smtClean="0"/>
            <a:t>Bootstrap</a:t>
          </a:r>
        </a:p>
        <a:p>
          <a:pPr lvl="0" algn="l" defTabSz="1066800">
            <a:lnSpc>
              <a:spcPct val="90000"/>
            </a:lnSpc>
            <a:spcBef>
              <a:spcPct val="0"/>
            </a:spcBef>
            <a:spcAft>
              <a:spcPct val="35000"/>
            </a:spcAft>
          </a:pPr>
          <a:r>
            <a:rPr lang="en-US" sz="2000" b="0" kern="1200" dirty="0" smtClean="0"/>
            <a:t>TPCH (19/22); </a:t>
          </a:r>
          <a:r>
            <a:rPr lang="en-US" sz="2000" b="0" u="none" strike="noStrike" kern="1200" dirty="0" err="1" smtClean="0">
              <a:effectLst/>
            </a:rPr>
            <a:t>Conviva</a:t>
          </a:r>
          <a:r>
            <a:rPr lang="en-US" sz="2000" b="0" u="none" strike="noStrike" kern="1200" dirty="0" smtClean="0">
              <a:effectLst/>
            </a:rPr>
            <a:t> Log (99.1 %)</a:t>
          </a:r>
          <a:endParaRPr lang="en-US" sz="2000" b="1" kern="1200" dirty="0"/>
        </a:p>
      </dsp:txBody>
      <dsp:txXfrm>
        <a:off x="4481589" y="3094207"/>
        <a:ext cx="4166822" cy="639593"/>
      </dsp:txXfrm>
    </dsp:sp>
    <dsp:sp modelId="{A6E28A8B-A25B-4C4C-89B4-1B58B84B5A53}">
      <dsp:nvSpPr>
        <dsp:cNvPr id="0" name=""/>
        <dsp:cNvSpPr/>
      </dsp:nvSpPr>
      <dsp:spPr>
        <a:xfrm>
          <a:off x="3988425" y="3421819"/>
          <a:ext cx="452884"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459B77-EF7A-4CA6-98FF-4D6D1EBFDC74}">
      <dsp:nvSpPr>
        <dsp:cNvPr id="0" name=""/>
        <dsp:cNvSpPr/>
      </dsp:nvSpPr>
      <dsp:spPr>
        <a:xfrm rot="5400000">
          <a:off x="3325635" y="3270831"/>
          <a:ext cx="540588" cy="856928"/>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6CAF9-5188-462C-A507-1686B394285A}" type="datetimeFigureOut">
              <a:rPr lang="en-US" smtClean="0"/>
              <a:t>5/30/2014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98065-90C1-4660-AB03-7DF5244EC093}" type="slidenum">
              <a:rPr lang="en-US" smtClean="0"/>
              <a:t>‹#›</a:t>
            </a:fld>
            <a:endParaRPr lang="en-US"/>
          </a:p>
        </p:txBody>
      </p:sp>
    </p:spTree>
    <p:extLst>
      <p:ext uri="{BB962C8B-B14F-4D97-AF65-F5344CB8AC3E}">
        <p14:creationId xmlns:p14="http://schemas.microsoft.com/office/powerpoint/2010/main" val="263946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Database_as_a_servic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DynamoDB" TargetMode="External"/><Relationship Id="rId5" Type="http://schemas.openxmlformats.org/officeDocument/2006/relationships/hyperlink" Target="http://en.wikipedia.org/wiki/Amazon_Relational_Database_Service" TargetMode="External"/><Relationship Id="rId4" Type="http://schemas.openxmlformats.org/officeDocument/2006/relationships/hyperlink" Target="http://en.wikipedia.org/wiki/SimpleDB"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today I</a:t>
            </a:r>
            <a:r>
              <a:rPr lang="en-US" baseline="0" dirty="0" smtClean="0"/>
              <a:t> am </a:t>
            </a:r>
            <a:r>
              <a:rPr lang="en-US" baseline="0" dirty="0" err="1" smtClean="0"/>
              <a:t>gonna</a:t>
            </a:r>
            <a:r>
              <a:rPr lang="en-US" baseline="0" dirty="0" smtClean="0"/>
              <a:t> talk about a project I am currently working on. </a:t>
            </a:r>
          </a:p>
          <a:p>
            <a:r>
              <a:rPr lang="en-US" baseline="0" dirty="0" smtClean="0"/>
              <a:t>The title is analytical bootstrap method for fast error estimation in approximate ….</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1</a:t>
            </a:fld>
            <a:endParaRPr lang="en-US"/>
          </a:p>
        </p:txBody>
      </p:sp>
    </p:spTree>
    <p:extLst>
      <p:ext uri="{BB962C8B-B14F-4D97-AF65-F5344CB8AC3E}">
        <p14:creationId xmlns:p14="http://schemas.microsoft.com/office/powerpoint/2010/main" val="233589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aggregate</a:t>
            </a:r>
            <a:r>
              <a:rPr lang="en-US" baseline="0" dirty="0" smtClean="0"/>
              <a:t> is very similar to projection, actually it just adds some extra computation during projection</a:t>
            </a:r>
          </a:p>
          <a:p>
            <a:r>
              <a:rPr lang="en-US" baseline="0" dirty="0" smtClean="0"/>
              <a:t>Here we simply take a weighted sum of the </a:t>
            </a:r>
            <a:r>
              <a:rPr lang="en-US" baseline="0" dirty="0" err="1" smtClean="0"/>
              <a:t>qty</a:t>
            </a:r>
            <a:r>
              <a:rPr lang="en-US" baseline="0" dirty="0" smtClean="0"/>
              <a:t> column, where the weight is the multiplicity</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19</a:t>
            </a:fld>
            <a:endParaRPr lang="en-US"/>
          </a:p>
        </p:txBody>
      </p:sp>
    </p:spTree>
    <p:extLst>
      <p:ext uri="{BB962C8B-B14F-4D97-AF65-F5344CB8AC3E}">
        <p14:creationId xmlns:p14="http://schemas.microsoft.com/office/powerpoint/2010/main" val="145218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20</a:t>
            </a:fld>
            <a:endParaRPr lang="en-US"/>
          </a:p>
        </p:txBody>
      </p:sp>
    </p:spTree>
    <p:extLst>
      <p:ext uri="{BB962C8B-B14F-4D97-AF65-F5344CB8AC3E}">
        <p14:creationId xmlns:p14="http://schemas.microsoft.com/office/powerpoint/2010/main" val="157051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similarly, selection also</a:t>
            </a:r>
            <a:r>
              <a:rPr lang="en-US" baseline="0" dirty="0" smtClean="0"/>
              <a:t> requires multiplication,</a:t>
            </a:r>
          </a:p>
          <a:p>
            <a:r>
              <a:rPr lang="en-US" baseline="0" dirty="0" smtClean="0"/>
              <a:t>But this time we multiply the multiplicities with 1 or 0</a:t>
            </a:r>
          </a:p>
          <a:p>
            <a:r>
              <a:rPr lang="en-US" baseline="0" dirty="0" smtClean="0"/>
              <a:t>Whenever the selection predicate is true, we multiply by 1</a:t>
            </a:r>
          </a:p>
          <a:p>
            <a:r>
              <a:rPr lang="en-US" baseline="0" dirty="0" smtClean="0"/>
              <a:t>……………….</a:t>
            </a:r>
          </a:p>
        </p:txBody>
      </p:sp>
      <p:sp>
        <p:nvSpPr>
          <p:cNvPr id="4" name="Slide Number Placeholder 3"/>
          <p:cNvSpPr>
            <a:spLocks noGrp="1"/>
          </p:cNvSpPr>
          <p:nvPr>
            <p:ph type="sldNum" sz="quarter" idx="10"/>
          </p:nvPr>
        </p:nvSpPr>
        <p:spPr/>
        <p:txBody>
          <a:bodyPr/>
          <a:lstStyle/>
          <a:p>
            <a:fld id="{F0098065-90C1-4660-AB03-7DF5244EC093}" type="slidenum">
              <a:rPr lang="en-US" smtClean="0"/>
              <a:t>21</a:t>
            </a:fld>
            <a:endParaRPr lang="en-US"/>
          </a:p>
        </p:txBody>
      </p:sp>
    </p:spTree>
    <p:extLst>
      <p:ext uri="{BB962C8B-B14F-4D97-AF65-F5344CB8AC3E}">
        <p14:creationId xmlns:p14="http://schemas.microsoft.com/office/powerpoint/2010/main" val="158333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a:t>
            </a:r>
            <a:r>
              <a:rPr lang="en-US" baseline="0" dirty="0" smtClean="0"/>
              <a:t> will explain the intuitions behind our </a:t>
            </a:r>
            <a:r>
              <a:rPr lang="en-US" baseline="0" dirty="0" err="1" smtClean="0"/>
              <a:t>anlytical</a:t>
            </a:r>
            <a:r>
              <a:rPr lang="en-US" baseline="0" dirty="0" smtClean="0"/>
              <a:t> model</a:t>
            </a:r>
          </a:p>
          <a:p>
            <a:endParaRPr lang="en-US" baseline="0" dirty="0" smtClean="0"/>
          </a:p>
          <a:p>
            <a:r>
              <a:rPr lang="en-US" baseline="0" dirty="0" smtClean="0"/>
              <a:t>Recall that bootstrap uses resampling to generate many </a:t>
            </a:r>
            <a:r>
              <a:rPr lang="en-US" baseline="0" dirty="0" err="1" smtClean="0"/>
              <a:t>multiset</a:t>
            </a:r>
            <a:r>
              <a:rPr lang="en-US" baseline="0" dirty="0" smtClean="0"/>
              <a:t> relations,</a:t>
            </a:r>
          </a:p>
          <a:p>
            <a:r>
              <a:rPr lang="en-US" baseline="0" dirty="0" smtClean="0"/>
              <a:t>To explain this, let’s go through this small example,</a:t>
            </a:r>
          </a:p>
          <a:p>
            <a:endParaRPr lang="en-US" baseline="0" dirty="0" smtClean="0"/>
          </a:p>
          <a:p>
            <a:r>
              <a:rPr lang="en-US" baseline="0" dirty="0" smtClean="0"/>
              <a:t>Thus, we can see that “tuples are annotated …”</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22</a:t>
            </a:fld>
            <a:endParaRPr lang="en-US"/>
          </a:p>
        </p:txBody>
      </p:sp>
    </p:spTree>
    <p:extLst>
      <p:ext uri="{BB962C8B-B14F-4D97-AF65-F5344CB8AC3E}">
        <p14:creationId xmlns:p14="http://schemas.microsoft.com/office/powerpoint/2010/main" val="3213953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that each bootstrap resample is</a:t>
            </a:r>
            <a:r>
              <a:rPr lang="en-US" baseline="0" dirty="0" smtClean="0"/>
              <a:t> a </a:t>
            </a:r>
            <a:r>
              <a:rPr lang="en-US" baseline="0" dirty="0" err="1" smtClean="0"/>
              <a:t>multiset</a:t>
            </a:r>
            <a:r>
              <a:rPr lang="en-US" baseline="0" dirty="0" smtClean="0"/>
              <a:t> relation, and different bootstrap trials could generate many different </a:t>
            </a:r>
            <a:r>
              <a:rPr lang="en-US" baseline="0" dirty="0" err="1" smtClean="0"/>
              <a:t>multiset</a:t>
            </a:r>
            <a:r>
              <a:rPr lang="en-US" baseline="0" dirty="0" smtClean="0"/>
              <a:t> relations.</a:t>
            </a:r>
          </a:p>
          <a:p>
            <a:r>
              <a:rPr lang="en-US" baseline="0" dirty="0" smtClean="0"/>
              <a:t>Therefore, to model all the bootstrap resamples, instead of a </a:t>
            </a:r>
            <a:r>
              <a:rPr lang="en-US" baseline="0" dirty="0" err="1" smtClean="0"/>
              <a:t>multiset</a:t>
            </a:r>
            <a:r>
              <a:rPr lang="en-US" baseline="0" dirty="0" smtClean="0"/>
              <a:t> </a:t>
            </a:r>
            <a:r>
              <a:rPr lang="en-US" baseline="0" dirty="0" err="1" smtClean="0"/>
              <a:t>db</a:t>
            </a:r>
            <a:r>
              <a:rPr lang="en-US" baseline="0" dirty="0" smtClean="0"/>
              <a:t>, we use a probabilistic </a:t>
            </a:r>
            <a:r>
              <a:rPr lang="en-US" baseline="0" dirty="0" err="1" smtClean="0"/>
              <a:t>multiset</a:t>
            </a:r>
            <a:r>
              <a:rPr lang="en-US" baseline="0" dirty="0" smtClean="0"/>
              <a:t> </a:t>
            </a:r>
            <a:r>
              <a:rPr lang="en-US" baseline="0" dirty="0" err="1" smtClean="0"/>
              <a:t>db</a:t>
            </a:r>
            <a:r>
              <a:rPr lang="en-US" baseline="0" dirty="0" smtClean="0"/>
              <a:t> to model </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23</a:t>
            </a:fld>
            <a:endParaRPr lang="en-US"/>
          </a:p>
        </p:txBody>
      </p:sp>
    </p:spTree>
    <p:extLst>
      <p:ext uri="{BB962C8B-B14F-4D97-AF65-F5344CB8AC3E}">
        <p14:creationId xmlns:p14="http://schemas.microsoft.com/office/powerpoint/2010/main" val="118656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go over the previous example query again to show how we do query evaluation in analytical bootstrap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Remember to first</a:t>
            </a:r>
            <a:r>
              <a:rPr lang="en-US" baseline="0" dirty="0" smtClean="0"/>
              <a:t> explain the annotation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25</a:t>
            </a:fld>
            <a:endParaRPr lang="en-US"/>
          </a:p>
        </p:txBody>
      </p:sp>
    </p:spTree>
    <p:extLst>
      <p:ext uri="{BB962C8B-B14F-4D97-AF65-F5344CB8AC3E}">
        <p14:creationId xmlns:p14="http://schemas.microsoft.com/office/powerpoint/2010/main" val="206952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from a very simple observation.</a:t>
            </a:r>
          </a:p>
          <a:p>
            <a:r>
              <a:rPr lang="en-US" baseline="0" dirty="0" smtClean="0"/>
              <a:t>How these random variables are generated</a:t>
            </a:r>
            <a:endParaRPr lang="en-US" dirty="0" smtClean="0"/>
          </a:p>
          <a:p>
            <a:endParaRPr lang="en-US" dirty="0" smtClean="0"/>
          </a:p>
          <a:p>
            <a:r>
              <a:rPr lang="en-US" dirty="0" smtClean="0"/>
              <a:t>Here is the previous probabilistic</a:t>
            </a:r>
            <a:r>
              <a:rPr lang="en-US" baseline="0" dirty="0" smtClean="0"/>
              <a:t> </a:t>
            </a:r>
            <a:r>
              <a:rPr lang="en-US" baseline="0" dirty="0" err="1" smtClean="0"/>
              <a:t>multiset</a:t>
            </a:r>
            <a:r>
              <a:rPr lang="en-US" baseline="0" dirty="0" smtClean="0"/>
              <a:t> relation shown in a symbolic way.</a:t>
            </a:r>
          </a:p>
          <a:p>
            <a:r>
              <a:rPr lang="en-US" baseline="0" dirty="0" smtClean="0"/>
              <a:t>If we only care about tuple 1 here, then every time we randomly choose a tuple, there are only 2 outcomes,</a:t>
            </a:r>
          </a:p>
          <a:p>
            <a:r>
              <a:rPr lang="en-US" baseline="0" dirty="0" smtClean="0"/>
              <a:t>That is, it’s either we pick tuple 1 or we don’t. the probability that we don’t pick tuple 1 is simply 75%</a:t>
            </a:r>
          </a:p>
          <a:p>
            <a:r>
              <a:rPr lang="en-US" baseline="0" dirty="0" smtClean="0"/>
              <a:t>Thus, tuple 1’s multiplicity m1 follows this multinomial distribution</a:t>
            </a:r>
          </a:p>
          <a:p>
            <a:r>
              <a:rPr lang="en-US" baseline="0" dirty="0" smtClean="0"/>
              <a:t>We can see that we only need 3 numbers, the number of experiments, the </a:t>
            </a:r>
            <a:r>
              <a:rPr lang="en-US" baseline="0" dirty="0" err="1" smtClean="0"/>
              <a:t>probablity</a:t>
            </a:r>
            <a:r>
              <a:rPr lang="en-US" baseline="0" dirty="0" smtClean="0"/>
              <a:t> of we pick and don’t pick a tuple, to represent this distribution, following this way, we can get this numeric way to represent a PMDB</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26</a:t>
            </a:fld>
            <a:endParaRPr lang="en-US"/>
          </a:p>
        </p:txBody>
      </p:sp>
    </p:spTree>
    <p:extLst>
      <p:ext uri="{BB962C8B-B14F-4D97-AF65-F5344CB8AC3E}">
        <p14:creationId xmlns:p14="http://schemas.microsoft.com/office/powerpoint/2010/main" val="292340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answering this question, let’s first</a:t>
            </a:r>
          </a:p>
          <a:p>
            <a:r>
              <a:rPr lang="en-US" dirty="0" smtClean="0"/>
              <a:t>Remember</a:t>
            </a:r>
            <a:r>
              <a:rPr lang="en-US" baseline="0" dirty="0" smtClean="0"/>
              <a:t> the numeric representation actually models the resampling process</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27</a:t>
            </a:fld>
            <a:endParaRPr lang="en-US"/>
          </a:p>
        </p:txBody>
      </p:sp>
    </p:spTree>
    <p:extLst>
      <p:ext uri="{BB962C8B-B14F-4D97-AF65-F5344CB8AC3E}">
        <p14:creationId xmlns:p14="http://schemas.microsoft.com/office/powerpoint/2010/main" val="1016976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general, for each relational operator, the corresponding convolution operations can operate on the numeric representations</a:t>
            </a:r>
          </a:p>
          <a:p>
            <a:r>
              <a:rPr lang="en-US" baseline="0" dirty="0" smtClean="0"/>
              <a:t>Of those annotated random variables</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29</a:t>
            </a:fld>
            <a:endParaRPr lang="en-US"/>
          </a:p>
        </p:txBody>
      </p:sp>
    </p:spTree>
    <p:extLst>
      <p:ext uri="{BB962C8B-B14F-4D97-AF65-F5344CB8AC3E}">
        <p14:creationId xmlns:p14="http://schemas.microsoft.com/office/powerpoint/2010/main" val="2164788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message here is that since ABM can accurately</a:t>
            </a:r>
            <a:r>
              <a:rPr lang="en-US" baseline="0" dirty="0" smtClean="0"/>
              <a:t> model the empirical </a:t>
            </a:r>
            <a:r>
              <a:rPr lang="en-US" baseline="0" dirty="0" err="1" smtClean="0"/>
              <a:t>distriubtions</a:t>
            </a:r>
            <a:r>
              <a:rPr lang="en-US" baseline="0" dirty="0" smtClean="0"/>
              <a:t> given by bootstrap,</a:t>
            </a:r>
          </a:p>
          <a:p>
            <a:r>
              <a:rPr lang="en-US" baseline="0" dirty="0" smtClean="0"/>
              <a:t>It can accurately predict the bootstrap predication.</a:t>
            </a:r>
          </a:p>
          <a:p>
            <a:endParaRPr lang="en-US" baseline="0" dirty="0" smtClean="0"/>
          </a:p>
          <a:p>
            <a:r>
              <a:rPr lang="en-US" baseline="0" dirty="0" smtClean="0"/>
              <a:t>Here we can see that ABM performs very consistent with bootstrap.</a:t>
            </a:r>
          </a:p>
          <a:p>
            <a:r>
              <a:rPr lang="en-US" baseline="0" dirty="0" smtClean="0"/>
              <a:t>Whenever bootstrap’s prediction is close to the ground truth, that of ABM is close to the ground truth,</a:t>
            </a:r>
          </a:p>
          <a:p>
            <a:r>
              <a:rPr lang="en-US" baseline="0" dirty="0" smtClean="0"/>
              <a:t>Whenever ……</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34</a:t>
            </a:fld>
            <a:endParaRPr lang="en-US"/>
          </a:p>
        </p:txBody>
      </p:sp>
    </p:spTree>
    <p:extLst>
      <p:ext uri="{BB962C8B-B14F-4D97-AF65-F5344CB8AC3E}">
        <p14:creationId xmlns:p14="http://schemas.microsoft.com/office/powerpoint/2010/main" val="324914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baseline="0" dirty="0" smtClean="0">
                <a:solidFill>
                  <a:schemeClr val="tx1"/>
                </a:solidFill>
                <a:effectLst/>
                <a:latin typeface="+mn-lt"/>
                <a:ea typeface="+mn-ea"/>
                <a:cs typeface="+mn-cs"/>
              </a:rPr>
              <a:t>disciplines, ranging from business to science, are generating bigger and bigger data</a:t>
            </a:r>
          </a:p>
          <a:p>
            <a:r>
              <a:rPr lang="en-US" sz="1400" b="0" i="0" u="none" strike="noStrike" kern="1200" baseline="0" dirty="0" smtClean="0">
                <a:solidFill>
                  <a:schemeClr val="tx1"/>
                </a:solidFill>
                <a:effectLst/>
                <a:latin typeface="+mn-lt"/>
                <a:ea typeface="+mn-ea"/>
                <a:cs typeface="+mn-cs"/>
              </a:rPr>
              <a:t>At the same time, the need for timely and cost-effective analysis is also growing.</a:t>
            </a:r>
          </a:p>
          <a:p>
            <a:r>
              <a:rPr lang="en-US" sz="1400" b="0" i="0" u="none" strike="noStrike" kern="1200" baseline="0" dirty="0" smtClean="0">
                <a:solidFill>
                  <a:schemeClr val="tx1"/>
                </a:solidFill>
                <a:effectLst/>
                <a:latin typeface="+mn-lt"/>
                <a:ea typeface="+mn-ea"/>
                <a:cs typeface="+mn-cs"/>
              </a:rPr>
              <a:t>AQP can return fast analysis on massive data, thus it is a critical tech to cope with massive data</a:t>
            </a:r>
          </a:p>
          <a:p>
            <a:endParaRPr lang="en-US" sz="1400" b="0" i="0" u="none" strike="noStrike" kern="1200" baseline="0" dirty="0" smtClean="0">
              <a:solidFill>
                <a:schemeClr val="tx1"/>
              </a:solidFill>
              <a:effectLst/>
              <a:latin typeface="+mn-lt"/>
              <a:ea typeface="+mn-ea"/>
              <a:cs typeface="+mn-cs"/>
            </a:endParaRPr>
          </a:p>
          <a:p>
            <a:r>
              <a:rPr lang="en-US" sz="1400" b="0" i="0" u="none" strike="noStrike" kern="1200" baseline="0" dirty="0" smtClean="0">
                <a:solidFill>
                  <a:schemeClr val="tx1"/>
                </a:solidFill>
                <a:effectLst/>
                <a:latin typeface="+mn-lt"/>
                <a:ea typeface="+mn-ea"/>
                <a:cs typeface="+mn-cs"/>
              </a:rPr>
              <a:t>Actually AQP is already widely applied across many different platforms,</a:t>
            </a:r>
          </a:p>
          <a:p>
            <a:r>
              <a:rPr lang="en-US" sz="1400" b="0" i="0" u="none" strike="noStrike" kern="1200" baseline="0" dirty="0" smtClean="0">
                <a:solidFill>
                  <a:schemeClr val="tx1"/>
                </a:solidFill>
                <a:effectLst/>
                <a:latin typeface="+mn-lt"/>
                <a:ea typeface="+mn-ea"/>
                <a:cs typeface="+mn-cs"/>
              </a:rPr>
              <a:t>For example, in RDBMS, research on online aggregation has started more than 20 years ago</a:t>
            </a:r>
          </a:p>
          <a:p>
            <a:r>
              <a:rPr lang="en-US" sz="1400" b="0" i="0" u="none" strike="noStrike" kern="1200" baseline="0" dirty="0" smtClean="0">
                <a:solidFill>
                  <a:schemeClr val="tx1"/>
                </a:solidFill>
                <a:effectLst/>
                <a:latin typeface="+mn-lt"/>
                <a:ea typeface="+mn-ea"/>
                <a:cs typeface="+mn-cs"/>
              </a:rPr>
              <a:t>Recently, there are </a:t>
            </a:r>
            <a:r>
              <a:rPr lang="en-US" sz="1400" b="0" i="0" u="none" strike="noStrike" kern="1200" baseline="0" dirty="0" err="1" smtClean="0">
                <a:solidFill>
                  <a:schemeClr val="tx1"/>
                </a:solidFill>
                <a:effectLst/>
                <a:latin typeface="+mn-lt"/>
                <a:ea typeface="+mn-ea"/>
                <a:cs typeface="+mn-cs"/>
              </a:rPr>
              <a:t>Mapreduce</a:t>
            </a:r>
            <a:r>
              <a:rPr lang="en-US" sz="1400" b="0" i="0" u="none" strike="noStrike" kern="1200" baseline="0" dirty="0" smtClean="0">
                <a:solidFill>
                  <a:schemeClr val="tx1"/>
                </a:solidFill>
                <a:effectLst/>
                <a:latin typeface="+mn-lt"/>
                <a:ea typeface="+mn-ea"/>
                <a:cs typeface="+mn-cs"/>
              </a:rPr>
              <a:t> systems specifically designed for AQP, such as </a:t>
            </a:r>
            <a:r>
              <a:rPr lang="en-US" sz="1400" b="0" i="0" u="none" strike="noStrike" kern="1200" baseline="0" dirty="0" err="1" smtClean="0">
                <a:solidFill>
                  <a:schemeClr val="tx1"/>
                </a:solidFill>
                <a:effectLst/>
                <a:latin typeface="+mn-lt"/>
                <a:ea typeface="+mn-ea"/>
                <a:cs typeface="+mn-cs"/>
              </a:rPr>
              <a:t>BlinkDB</a:t>
            </a:r>
            <a:endParaRPr lang="en-US" sz="1400" b="0" i="0" u="none" strike="noStrike" kern="1200" baseline="0" dirty="0" smtClean="0">
              <a:solidFill>
                <a:schemeClr val="tx1"/>
              </a:solidFill>
              <a:effectLst/>
              <a:latin typeface="+mn-lt"/>
              <a:ea typeface="+mn-ea"/>
              <a:cs typeface="+mn-cs"/>
            </a:endParaRPr>
          </a:p>
          <a:p>
            <a:r>
              <a:rPr lang="en-US" sz="1400" b="0" i="0" u="none" strike="noStrike" kern="1200" baseline="0" dirty="0" smtClean="0">
                <a:solidFill>
                  <a:schemeClr val="tx1"/>
                </a:solidFill>
                <a:effectLst/>
                <a:latin typeface="+mn-lt"/>
                <a:ea typeface="+mn-ea"/>
                <a:cs typeface="+mn-cs"/>
              </a:rPr>
              <a:t>And also in data stream systems, where aka</a:t>
            </a: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Ever-growing size of big data:</a:t>
            </a:r>
            <a:r>
              <a:rPr lang="en-US" sz="1200" b="0" i="0" kern="1200" baseline="0" dirty="0" smtClean="0">
                <a:solidFill>
                  <a:schemeClr val="tx1"/>
                </a:solidFill>
                <a:effectLst/>
                <a:latin typeface="+mn-lt"/>
                <a:ea typeface="+mn-ea"/>
                <a:cs typeface="+mn-cs"/>
              </a:rPr>
              <a:t> data size exceeds system resource limit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Need for timely and cost-effective analysis: </a:t>
            </a:r>
            <a:r>
              <a:rPr lang="en-US" dirty="0" smtClean="0"/>
              <a:t>Time (money) / accuracy trade-off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smtClean="0">
              <a:solidFill>
                <a:schemeClr val="tx1"/>
              </a:solidFill>
              <a:effectLst/>
              <a:latin typeface="+mn-lt"/>
              <a:ea typeface="+mn-ea"/>
              <a:cs typeface="+mn-cs"/>
              <a:hlinkClick r:id="rId3" tooltip="Database as a service"/>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smtClean="0">
              <a:solidFill>
                <a:schemeClr val="tx1"/>
              </a:solidFill>
              <a:effectLst/>
              <a:latin typeface="+mn-lt"/>
              <a:ea typeface="+mn-ea"/>
              <a:cs typeface="+mn-cs"/>
              <a:hlinkClick r:id="rId3" tooltip="Database as a service"/>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hlinkClick r:id="rId3" tooltip="Database as a service"/>
              </a:rPr>
              <a:t>Database as a service</a:t>
            </a:r>
            <a:r>
              <a:rPr lang="en-US" sz="1200" b="0" i="0" kern="1200" dirty="0" smtClean="0">
                <a:solidFill>
                  <a:schemeClr val="tx1"/>
                </a:solidFill>
                <a:effectLst/>
                <a:latin typeface="+mn-lt"/>
                <a:ea typeface="+mn-ea"/>
                <a:cs typeface="+mn-cs"/>
              </a:rPr>
              <a:t> - some cloud platforms offer options for using a database as a service, without physically launching a virtual machine instance for the database. In this configuration, application owners do not have to install and maintain the database on their own. Instead, the database service provider takes responsibility for installing and maintaining the database, and application owners pay according to their usage.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 example, Amazon Web Services provides three database services as part of its cloud offering, </a:t>
            </a:r>
            <a:r>
              <a:rPr lang="en-US" sz="1200" b="0" i="0" u="none" strike="noStrike" kern="1200" dirty="0" err="1" smtClean="0">
                <a:solidFill>
                  <a:schemeClr val="tx1"/>
                </a:solidFill>
                <a:effectLst/>
                <a:latin typeface="+mn-lt"/>
                <a:ea typeface="+mn-ea"/>
                <a:cs typeface="+mn-cs"/>
                <a:hlinkClick r:id="rId4" tooltip="SimpleDB"/>
              </a:rPr>
              <a:t>SimpleDB</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NoSQL</a:t>
            </a:r>
            <a:r>
              <a:rPr lang="en-US" sz="1200" b="0" i="0" kern="1200" dirty="0" smtClean="0">
                <a:solidFill>
                  <a:schemeClr val="tx1"/>
                </a:solidFill>
                <a:effectLst/>
                <a:latin typeface="+mn-lt"/>
                <a:ea typeface="+mn-ea"/>
                <a:cs typeface="+mn-cs"/>
              </a:rPr>
              <a:t> key-value </a:t>
            </a:r>
            <a:r>
              <a:rPr lang="en-US" sz="1200" b="0" i="0" kern="1200" dirty="0" err="1" smtClean="0">
                <a:solidFill>
                  <a:schemeClr val="tx1"/>
                </a:solidFill>
                <a:effectLst/>
                <a:latin typeface="+mn-lt"/>
                <a:ea typeface="+mn-ea"/>
                <a:cs typeface="+mn-cs"/>
              </a:rPr>
              <a:t>store,</a:t>
            </a:r>
            <a:r>
              <a:rPr lang="en-US" sz="1200" b="0" i="0" u="none" strike="noStrike" kern="1200" dirty="0" err="1" smtClean="0">
                <a:solidFill>
                  <a:schemeClr val="tx1"/>
                </a:solidFill>
                <a:effectLst/>
                <a:latin typeface="+mn-lt"/>
                <a:ea typeface="+mn-ea"/>
                <a:cs typeface="+mn-cs"/>
                <a:hlinkClick r:id="rId5" tooltip="Amazon Relational Database Service"/>
              </a:rPr>
              <a:t>Amazon</a:t>
            </a:r>
            <a:r>
              <a:rPr lang="en-US" sz="1200" b="0" i="0" u="none" strike="noStrike" kern="1200" dirty="0" smtClean="0">
                <a:solidFill>
                  <a:schemeClr val="tx1"/>
                </a:solidFill>
                <a:effectLst/>
                <a:latin typeface="+mn-lt"/>
                <a:ea typeface="+mn-ea"/>
                <a:cs typeface="+mn-cs"/>
                <a:hlinkClick r:id="rId5" tooltip="Amazon Relational Database Service"/>
              </a:rPr>
              <a:t> Relational Database Service</a:t>
            </a:r>
            <a:r>
              <a:rPr lang="en-US" sz="1200" b="0" i="0" kern="1200" dirty="0" smtClean="0">
                <a:solidFill>
                  <a:schemeClr val="tx1"/>
                </a:solidFill>
                <a:effectLst/>
                <a:latin typeface="+mn-lt"/>
                <a:ea typeface="+mn-ea"/>
                <a:cs typeface="+mn-cs"/>
              </a:rPr>
              <a:t>, an SQL-based database service with a MySQL interface, and </a:t>
            </a:r>
            <a:r>
              <a:rPr lang="en-US" sz="1200" b="0" i="0" u="none" strike="noStrike" kern="1200" dirty="0" err="1" smtClean="0">
                <a:solidFill>
                  <a:schemeClr val="tx1"/>
                </a:solidFill>
                <a:effectLst/>
                <a:latin typeface="+mn-lt"/>
                <a:ea typeface="+mn-ea"/>
                <a:cs typeface="+mn-cs"/>
                <a:hlinkClick r:id="rId6" tooltip="DynamoDB"/>
              </a:rPr>
              <a:t>DynamoDB</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Blinkdb</a:t>
            </a:r>
            <a:r>
              <a:rPr lang="en-US" sz="1200" b="0" i="0" kern="1200" baseline="0" dirty="0" smtClean="0">
                <a:solidFill>
                  <a:schemeClr val="tx1"/>
                </a:solidFill>
                <a:effectLst/>
                <a:latin typeface="+mn-lt"/>
                <a:ea typeface="+mn-ea"/>
                <a:cs typeface="+mn-cs"/>
              </a:rPr>
              <a:t> has 2 scenarios: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smtClean="0">
                <a:solidFill>
                  <a:schemeClr val="tx1"/>
                </a:solidFill>
                <a:effectLst/>
                <a:latin typeface="+mn-lt"/>
                <a:ea typeface="+mn-ea"/>
                <a:cs typeface="+mn-cs"/>
              </a:rPr>
              <a:t>Given time return results with error bars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direcly</a:t>
            </a:r>
            <a:r>
              <a:rPr lang="en-US" sz="1200" b="0" i="0" kern="1200" baseline="0" dirty="0" smtClean="0">
                <a:solidFill>
                  <a:schemeClr val="tx1"/>
                </a:solidFill>
                <a:effectLst/>
                <a:latin typeface="+mn-lt"/>
                <a:ea typeface="+mn-ea"/>
                <a:cs typeface="+mn-cs"/>
              </a:rPr>
              <a:t> applicable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smtClean="0">
                <a:solidFill>
                  <a:schemeClr val="tx1"/>
                </a:solidFill>
                <a:effectLst/>
                <a:latin typeface="+mn-lt"/>
                <a:ea typeface="+mn-ea"/>
                <a:cs typeface="+mn-cs"/>
              </a:rPr>
              <a:t>Given error bars select a size to run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requires prediction. One of our future work.</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Two possible approaches: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smtClean="0">
                <a:solidFill>
                  <a:schemeClr val="tx1"/>
                </a:solidFill>
                <a:effectLst/>
                <a:latin typeface="+mn-lt"/>
                <a:ea typeface="+mn-ea"/>
                <a:cs typeface="+mn-cs"/>
              </a:rPr>
              <a:t>Treat total size n as variable, compute the error as a function of size n. May be not very accurate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smtClean="0">
                <a:solidFill>
                  <a:schemeClr val="tx1"/>
                </a:solidFill>
                <a:effectLst/>
                <a:latin typeface="+mn-lt"/>
                <a:ea typeface="+mn-ea"/>
                <a:cs typeface="+mn-cs"/>
              </a:rPr>
              <a:t>Extrapolation. Try several size, and extrapolate</a:t>
            </a:r>
          </a:p>
        </p:txBody>
      </p:sp>
      <p:sp>
        <p:nvSpPr>
          <p:cNvPr id="4" name="Slide Number Placeholder 3"/>
          <p:cNvSpPr>
            <a:spLocks noGrp="1"/>
          </p:cNvSpPr>
          <p:nvPr>
            <p:ph type="sldNum" sz="quarter" idx="10"/>
          </p:nvPr>
        </p:nvSpPr>
        <p:spPr/>
        <p:txBody>
          <a:bodyPr/>
          <a:lstStyle/>
          <a:p>
            <a:fld id="{F0098065-90C1-4660-AB03-7DF5244EC093}" type="slidenum">
              <a:rPr lang="en-US" smtClean="0"/>
              <a:t>2</a:t>
            </a:fld>
            <a:endParaRPr lang="en-US"/>
          </a:p>
        </p:txBody>
      </p:sp>
    </p:spTree>
    <p:extLst>
      <p:ext uri="{BB962C8B-B14F-4D97-AF65-F5344CB8AC3E}">
        <p14:creationId xmlns:p14="http://schemas.microsoft.com/office/powerpoint/2010/main" val="417212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messages: </a:t>
            </a:r>
          </a:p>
          <a:p>
            <a:pPr marL="228600" indent="-228600">
              <a:buAutoNum type="arabicPeriod"/>
            </a:pPr>
            <a:r>
              <a:rPr lang="en-US" dirty="0" smtClean="0"/>
              <a:t>super faster</a:t>
            </a:r>
          </a:p>
          <a:p>
            <a:pPr marL="228600" indent="-228600">
              <a:buAutoNum type="arabicPeriod"/>
            </a:pPr>
            <a:r>
              <a:rPr lang="en-US" dirty="0" smtClean="0"/>
              <a:t>Little</a:t>
            </a:r>
            <a:r>
              <a:rPr lang="en-US" baseline="0" dirty="0" smtClean="0"/>
              <a:t> overhead</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36</a:t>
            </a:fld>
            <a:endParaRPr lang="en-US"/>
          </a:p>
        </p:txBody>
      </p:sp>
    </p:spTree>
    <p:extLst>
      <p:ext uri="{BB962C8B-B14F-4D97-AF65-F5344CB8AC3E}">
        <p14:creationId xmlns:p14="http://schemas.microsoft.com/office/powerpoint/2010/main" val="1022998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messages: </a:t>
            </a:r>
          </a:p>
          <a:p>
            <a:pPr marL="228600" indent="-228600">
              <a:buAutoNum type="arabicPeriod"/>
            </a:pPr>
            <a:r>
              <a:rPr lang="en-US" dirty="0" smtClean="0"/>
              <a:t>super faster</a:t>
            </a:r>
          </a:p>
          <a:p>
            <a:pPr marL="228600" indent="-228600">
              <a:buAutoNum type="arabicPeriod"/>
            </a:pPr>
            <a:r>
              <a:rPr lang="en-US" dirty="0" smtClean="0"/>
              <a:t>Little</a:t>
            </a:r>
            <a:r>
              <a:rPr lang="en-US" baseline="0" dirty="0" smtClean="0"/>
              <a:t> overhead</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37</a:t>
            </a:fld>
            <a:endParaRPr lang="en-US"/>
          </a:p>
        </p:txBody>
      </p:sp>
    </p:spTree>
    <p:extLst>
      <p:ext uri="{BB962C8B-B14F-4D97-AF65-F5344CB8AC3E}">
        <p14:creationId xmlns:p14="http://schemas.microsoft.com/office/powerpoint/2010/main" val="1022998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Post-GRES-Q-L</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38</a:t>
            </a:fld>
            <a:endParaRPr lang="en-US"/>
          </a:p>
        </p:txBody>
      </p:sp>
    </p:spTree>
    <p:extLst>
      <p:ext uri="{BB962C8B-B14F-4D97-AF65-F5344CB8AC3E}">
        <p14:creationId xmlns:p14="http://schemas.microsoft.com/office/powerpoint/2010/main" val="115693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3</a:t>
            </a:fld>
            <a:endParaRPr lang="en-US"/>
          </a:p>
        </p:txBody>
      </p:sp>
    </p:spTree>
    <p:extLst>
      <p:ext uri="{BB962C8B-B14F-4D97-AF65-F5344CB8AC3E}">
        <p14:creationId xmlns:p14="http://schemas.microsoft.com/office/powerpoint/2010/main" val="309407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idea of analytic error estimation is to derive closed-form formulas</a:t>
            </a:r>
            <a:r>
              <a:rPr lang="en-US" baseline="0" dirty="0" smtClean="0"/>
              <a:t> for error bounds</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4</a:t>
            </a:fld>
            <a:endParaRPr lang="en-US"/>
          </a:p>
        </p:txBody>
      </p:sp>
    </p:spTree>
    <p:extLst>
      <p:ext uri="{BB962C8B-B14F-4D97-AF65-F5344CB8AC3E}">
        <p14:creationId xmlns:p14="http://schemas.microsoft.com/office/powerpoint/2010/main" val="51597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pitchFamily="-65" charset="-128"/>
                <a:cs typeface="ＭＳ Ｐゴシック" pitchFamily="-65" charset="-128"/>
              </a:rPr>
              <a:t>basic idea of ABM is to annotate a tuple in the database with an integer-valued random variable that represents the </a:t>
            </a:r>
            <a:r>
              <a:rPr lang="en-US" sz="1200" kern="1200" dirty="0" err="1" smtClean="0">
                <a:solidFill>
                  <a:schemeClr val="tx1"/>
                </a:solidFill>
                <a:effectLst/>
                <a:latin typeface="+mn-lt"/>
                <a:ea typeface="ＭＳ Ｐゴシック" pitchFamily="-65" charset="-128"/>
                <a:cs typeface="ＭＳ Ｐゴシック" pitchFamily="-65" charset="-128"/>
              </a:rPr>
              <a:t>possi</a:t>
            </a:r>
            <a:r>
              <a:rPr lang="en-US" sz="1200" kern="1200" dirty="0" smtClean="0">
                <a:solidFill>
                  <a:schemeClr val="tx1"/>
                </a:solidFill>
                <a:effectLst/>
                <a:latin typeface="+mn-lt"/>
                <a:ea typeface="ＭＳ Ｐゴシック" pitchFamily="-65" charset="-128"/>
                <a:cs typeface="ＭＳ Ｐゴシック" pitchFamily="-65" charset="-128"/>
              </a:rPr>
              <a:t>- </a:t>
            </a:r>
            <a:r>
              <a:rPr lang="en-US" sz="1200" kern="1200" dirty="0" err="1" smtClean="0">
                <a:solidFill>
                  <a:schemeClr val="tx1"/>
                </a:solidFill>
                <a:effectLst/>
                <a:latin typeface="+mn-lt"/>
                <a:ea typeface="ＭＳ Ｐゴシック" pitchFamily="-65" charset="-128"/>
                <a:cs typeface="ＭＳ Ｐゴシック" pitchFamily="-65" charset="-128"/>
              </a:rPr>
              <a:t>ble</a:t>
            </a:r>
            <a:r>
              <a:rPr lang="en-US" sz="1200" kern="1200" dirty="0" smtClean="0">
                <a:solidFill>
                  <a:schemeClr val="tx1"/>
                </a:solidFill>
                <a:effectLst/>
                <a:latin typeface="+mn-lt"/>
                <a:ea typeface="ＭＳ Ｐゴシック" pitchFamily="-65" charset="-128"/>
                <a:cs typeface="ＭＳ Ｐゴシック" pitchFamily="-65" charset="-128"/>
              </a:rPr>
              <a:t> multiplicity with which this tuple would appear in the </a:t>
            </a:r>
            <a:r>
              <a:rPr lang="en-US" sz="1200" kern="1200" dirty="0" err="1" smtClean="0">
                <a:solidFill>
                  <a:schemeClr val="tx1"/>
                </a:solidFill>
                <a:effectLst/>
                <a:latin typeface="+mn-lt"/>
                <a:ea typeface="ＭＳ Ｐゴシック" pitchFamily="-65" charset="-128"/>
                <a:cs typeface="ＭＳ Ｐゴシック" pitchFamily="-65" charset="-128"/>
              </a:rPr>
              <a:t>simu</a:t>
            </a:r>
            <a:r>
              <a:rPr lang="en-US" sz="1200" kern="1200" dirty="0" smtClean="0">
                <a:solidFill>
                  <a:schemeClr val="tx1"/>
                </a:solidFill>
                <a:effectLst/>
                <a:latin typeface="+mn-lt"/>
                <a:ea typeface="ＭＳ Ｐゴシック" pitchFamily="-65" charset="-128"/>
                <a:cs typeface="ＭＳ Ｐゴシック" pitchFamily="-65" charset="-128"/>
              </a:rPr>
              <a:t>- </a:t>
            </a:r>
            <a:r>
              <a:rPr lang="en-US" sz="1200" kern="1200" dirty="0" err="1" smtClean="0">
                <a:solidFill>
                  <a:schemeClr val="tx1"/>
                </a:solidFill>
                <a:effectLst/>
                <a:latin typeface="+mn-lt"/>
                <a:ea typeface="ＭＳ Ｐゴシック" pitchFamily="-65" charset="-128"/>
                <a:cs typeface="ＭＳ Ｐゴシック" pitchFamily="-65" charset="-128"/>
              </a:rPr>
              <a:t>lated</a:t>
            </a:r>
            <a:r>
              <a:rPr lang="en-US" sz="1200" kern="1200" dirty="0" smtClean="0">
                <a:solidFill>
                  <a:schemeClr val="tx1"/>
                </a:solidFill>
                <a:effectLst/>
                <a:latin typeface="+mn-lt"/>
                <a:ea typeface="ＭＳ Ｐゴシック" pitchFamily="-65" charset="-128"/>
                <a:cs typeface="ＭＳ Ｐゴシック" pitchFamily="-65" charset="-128"/>
              </a:rPr>
              <a:t> datasets generated by bootstrap. The small annotated database so obtained from the initial sample is called </a:t>
            </a:r>
            <a:r>
              <a:rPr lang="en-US" sz="1200" i="1" kern="1200" dirty="0" smtClean="0">
                <a:solidFill>
                  <a:schemeClr val="tx1"/>
                </a:solidFill>
                <a:effectLst/>
                <a:latin typeface="+mn-lt"/>
                <a:ea typeface="ＭＳ Ｐゴシック" pitchFamily="-65" charset="-128"/>
                <a:cs typeface="ＭＳ Ｐゴシック" pitchFamily="-65" charset="-128"/>
              </a:rPr>
              <a:t>probabilistic </a:t>
            </a:r>
            <a:r>
              <a:rPr lang="en-US" sz="1200" i="1" kern="1200" dirty="0" err="1" smtClean="0">
                <a:solidFill>
                  <a:schemeClr val="tx1"/>
                </a:solidFill>
                <a:effectLst/>
                <a:latin typeface="+mn-lt"/>
                <a:ea typeface="ＭＳ Ｐゴシック" pitchFamily="-65" charset="-128"/>
                <a:cs typeface="ＭＳ Ｐゴシック" pitchFamily="-65" charset="-128"/>
              </a:rPr>
              <a:t>multiset</a:t>
            </a:r>
            <a:r>
              <a:rPr lang="en-US" sz="1200" i="1" kern="1200" dirty="0" smtClean="0">
                <a:solidFill>
                  <a:schemeClr val="tx1"/>
                </a:solidFill>
                <a:effectLst/>
                <a:latin typeface="+mn-lt"/>
                <a:ea typeface="ＭＳ Ｐゴシック" pitchFamily="-65" charset="-128"/>
                <a:cs typeface="ＭＳ Ｐゴシック" pitchFamily="-65" charset="-128"/>
              </a:rPr>
              <a:t> database </a:t>
            </a:r>
            <a:r>
              <a:rPr lang="en-US" sz="1200" kern="1200" dirty="0" smtClean="0">
                <a:solidFill>
                  <a:schemeClr val="tx1"/>
                </a:solidFill>
                <a:effectLst/>
                <a:latin typeface="+mn-lt"/>
                <a:ea typeface="ＭＳ Ｐゴシック" pitchFamily="-65" charset="-128"/>
                <a:cs typeface="ＭＳ Ｐゴシック" pitchFamily="-65" charset="-128"/>
              </a:rPr>
              <a:t>(PMDB for short). Thus, PMDB succinctly models all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extLst>
      <p:ext uri="{BB962C8B-B14F-4D97-AF65-F5344CB8AC3E}">
        <p14:creationId xmlns:p14="http://schemas.microsoft.com/office/powerpoint/2010/main" val="266215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these previous approaches can only alleviate but cannot totally avoid the simulation cost,</a:t>
            </a:r>
          </a:p>
          <a:p>
            <a:r>
              <a:rPr lang="en-US" baseline="0" dirty="0" smtClean="0"/>
              <a:t>Therefore, we want to try a totally new direction, which is bypassing…</a:t>
            </a:r>
          </a:p>
          <a:p>
            <a:r>
              <a:rPr lang="en-US" baseline="0" dirty="0" smtClean="0"/>
              <a:t>And this is currently what I’m working on, and I will focus on this in the remaining part of the talk</a:t>
            </a:r>
          </a:p>
        </p:txBody>
      </p:sp>
      <p:sp>
        <p:nvSpPr>
          <p:cNvPr id="4" name="Slide Number Placeholder 3"/>
          <p:cNvSpPr>
            <a:spLocks noGrp="1"/>
          </p:cNvSpPr>
          <p:nvPr>
            <p:ph type="sldNum" sz="quarter" idx="10"/>
          </p:nvPr>
        </p:nvSpPr>
        <p:spPr/>
        <p:txBody>
          <a:bodyPr/>
          <a:lstStyle/>
          <a:p>
            <a:fld id="{F0098065-90C1-4660-AB03-7DF5244EC093}" type="slidenum">
              <a:rPr lang="en-US" smtClean="0"/>
              <a:t>9</a:t>
            </a:fld>
            <a:endParaRPr lang="en-US"/>
          </a:p>
        </p:txBody>
      </p:sp>
    </p:spTree>
    <p:extLst>
      <p:ext uri="{BB962C8B-B14F-4D97-AF65-F5344CB8AC3E}">
        <p14:creationId xmlns:p14="http://schemas.microsoft.com/office/powerpoint/2010/main" val="329831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This analytical</a:t>
            </a:r>
            <a:r>
              <a:rPr lang="en-US" baseline="0" dirty="0" smtClean="0"/>
              <a:t> bootstrap research we want to take an operator approach,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as a first step, we focus on relational algebras, in particular, we focus on </a:t>
            </a:r>
            <a:r>
              <a:rPr lang="en-US" baseline="0" dirty="0" err="1" smtClean="0"/>
              <a:t>conju</a:t>
            </a:r>
            <a:r>
              <a:rPr lang="en-US" baseline="0" dirty="0" smtClean="0"/>
              <a:t>….</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1" i="1" dirty="0" smtClean="0">
                <a:solidFill>
                  <a:srgbClr val="FF0000"/>
                </a:solidFill>
              </a:rPr>
              <a:t>single-round</a:t>
            </a:r>
            <a:r>
              <a:rPr lang="en-US" dirty="0" smtClean="0">
                <a:solidFill>
                  <a:srgbClr val="FF0000"/>
                </a:solidFill>
              </a:rPr>
              <a:t> </a:t>
            </a:r>
            <a:r>
              <a:rPr lang="en-US" dirty="0" smtClean="0"/>
              <a:t>query evaluation will accurately estimate the empirical distribution of all query results given by 100s/1000s of bootstrap trials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We want to remain almost</a:t>
            </a:r>
            <a:r>
              <a:rPr lang="en-US" baseline="0" dirty="0" smtClean="0"/>
              <a:t> as general as bootstrap, but achieve much better time performance</a:t>
            </a:r>
            <a:endParaRPr lang="en-US" dirty="0" smtClean="0"/>
          </a:p>
          <a:p>
            <a:endParaRPr lang="en-US" dirty="0" smtClean="0"/>
          </a:p>
          <a:p>
            <a:r>
              <a:rPr lang="en-US" dirty="0" smtClean="0"/>
              <a:t>The advantages are obvious</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16</a:t>
            </a:fld>
            <a:endParaRPr lang="en-US"/>
          </a:p>
        </p:txBody>
      </p:sp>
    </p:spTree>
    <p:extLst>
      <p:ext uri="{BB962C8B-B14F-4D97-AF65-F5344CB8AC3E}">
        <p14:creationId xmlns:p14="http://schemas.microsoft.com/office/powerpoint/2010/main" val="58347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a:t>
            </a:r>
            <a:r>
              <a:rPr lang="en-US" baseline="0" dirty="0" smtClean="0"/>
              <a:t> will explain the intuitions behind our </a:t>
            </a:r>
            <a:r>
              <a:rPr lang="en-US" baseline="0" dirty="0" err="1" smtClean="0"/>
              <a:t>anlytical</a:t>
            </a:r>
            <a:r>
              <a:rPr lang="en-US" baseline="0" dirty="0" smtClean="0"/>
              <a:t> model</a:t>
            </a:r>
          </a:p>
          <a:p>
            <a:endParaRPr lang="en-US" baseline="0" dirty="0" smtClean="0"/>
          </a:p>
          <a:p>
            <a:r>
              <a:rPr lang="en-US" baseline="0" dirty="0" smtClean="0"/>
              <a:t>Recall that bootstrap uses resampling to generate many </a:t>
            </a:r>
            <a:r>
              <a:rPr lang="en-US" baseline="0" dirty="0" err="1" smtClean="0"/>
              <a:t>multiset</a:t>
            </a:r>
            <a:r>
              <a:rPr lang="en-US" baseline="0" dirty="0" smtClean="0"/>
              <a:t> relations,</a:t>
            </a:r>
          </a:p>
          <a:p>
            <a:r>
              <a:rPr lang="en-US" baseline="0" dirty="0" smtClean="0"/>
              <a:t>To explain this, let’s go through this small example,</a:t>
            </a:r>
          </a:p>
          <a:p>
            <a:endParaRPr lang="en-US" baseline="0" dirty="0" smtClean="0"/>
          </a:p>
          <a:p>
            <a:r>
              <a:rPr lang="en-US" baseline="0" dirty="0" smtClean="0"/>
              <a:t>Thus, we can see that “tuples are annotated …”</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17</a:t>
            </a:fld>
            <a:endParaRPr lang="en-US"/>
          </a:p>
        </p:txBody>
      </p:sp>
    </p:spTree>
    <p:extLst>
      <p:ext uri="{BB962C8B-B14F-4D97-AF65-F5344CB8AC3E}">
        <p14:creationId xmlns:p14="http://schemas.microsoft.com/office/powerpoint/2010/main" val="321395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a:t>
            </a:r>
            <a:r>
              <a:rPr lang="en-US" baseline="0" dirty="0" smtClean="0"/>
              <a:t> the query plan operator by operator</a:t>
            </a:r>
          </a:p>
          <a:p>
            <a:endParaRPr lang="en-US" baseline="0" dirty="0" smtClean="0"/>
          </a:p>
          <a:p>
            <a:r>
              <a:rPr lang="en-US" baseline="0" dirty="0" smtClean="0"/>
              <a:t>This is the original table, on the right is the table after projection,</a:t>
            </a:r>
          </a:p>
          <a:p>
            <a:r>
              <a:rPr lang="en-US" baseline="0" dirty="0" smtClean="0"/>
              <a:t>We can see that besides the change of the tuples, the multiplicities also changed</a:t>
            </a:r>
          </a:p>
          <a:p>
            <a:r>
              <a:rPr lang="en-US" baseline="0" dirty="0" smtClean="0"/>
              <a:t>And the change is very straightforward, we simply add the multiplicities of corresponding tuples</a:t>
            </a:r>
          </a:p>
          <a:p>
            <a:endParaRPr lang="en-US" baseline="0" dirty="0" smtClean="0"/>
          </a:p>
          <a:p>
            <a:r>
              <a:rPr lang="en-US" baseline="0" dirty="0" smtClean="0"/>
              <a:t>We still keep the second tuple although its multiplicity is 0. </a:t>
            </a:r>
            <a:r>
              <a:rPr lang="en-US" baseline="0" dirty="0" err="1" smtClean="0"/>
              <a:t>acutally</a:t>
            </a:r>
            <a:r>
              <a:rPr lang="en-US" baseline="0" dirty="0" smtClean="0"/>
              <a:t> it’s not necessary,</a:t>
            </a:r>
          </a:p>
          <a:p>
            <a:r>
              <a:rPr lang="en-US" baseline="0" dirty="0" smtClean="0"/>
              <a:t>But for explanation reason, I keep it here</a:t>
            </a:r>
            <a:endParaRPr lang="en-US" dirty="0"/>
          </a:p>
        </p:txBody>
      </p:sp>
      <p:sp>
        <p:nvSpPr>
          <p:cNvPr id="4" name="Slide Number Placeholder 3"/>
          <p:cNvSpPr>
            <a:spLocks noGrp="1"/>
          </p:cNvSpPr>
          <p:nvPr>
            <p:ph type="sldNum" sz="quarter" idx="10"/>
          </p:nvPr>
        </p:nvSpPr>
        <p:spPr/>
        <p:txBody>
          <a:bodyPr/>
          <a:lstStyle/>
          <a:p>
            <a:fld id="{F0098065-90C1-4660-AB03-7DF5244EC093}" type="slidenum">
              <a:rPr lang="en-US" smtClean="0"/>
              <a:t>18</a:t>
            </a:fld>
            <a:endParaRPr lang="en-US"/>
          </a:p>
        </p:txBody>
      </p:sp>
    </p:spTree>
    <p:extLst>
      <p:ext uri="{BB962C8B-B14F-4D97-AF65-F5344CB8AC3E}">
        <p14:creationId xmlns:p14="http://schemas.microsoft.com/office/powerpoint/2010/main" val="275593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5A360A-B0FE-495F-AC03-738E71BAB05F}" type="datetime1">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179972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DD78C-5E5D-4D4C-AE2B-FB48CBE04E3E}" type="datetime1">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243078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4A127-2EBE-40EE-9586-7C8A8DB02AB4}" type="datetime1">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329025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E56C5-32F2-4271-90E1-C3D47B9DB050}" type="datetime1">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268444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63838-FAE9-4886-B993-E3E4A2F4542F}" type="datetime1">
              <a:rPr lang="en-US" smtClean="0"/>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10960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84C13-68A1-4A14-B70E-3B7F39C2A687}" type="datetime1">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4985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B39B8D-0271-439A-A78F-0E45158A01B8}" type="datetime1">
              <a:rPr lang="en-US" smtClean="0"/>
              <a:t>5/30/2014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301801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47BB0D-323B-4821-B773-5CCA1EBD6B0A}" type="datetime1">
              <a:rPr lang="en-US" smtClean="0"/>
              <a:t>5/30/2014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2430224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8BFB8-97D8-4E5F-8947-A8A697EBF752}" type="datetime1">
              <a:rPr lang="en-US" smtClean="0"/>
              <a:t>5/30/2014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46323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4CCFE-B8D9-40C2-8AC9-B79BAEBEC305}" type="datetime1">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327984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6DE58-8DF7-47B6-9DDA-3B56F4E46F4D}" type="datetime1">
              <a:rPr lang="en-US" smtClean="0"/>
              <a:t>5/30/2014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F9E8B-9203-44BC-8045-9DA93A8360C3}" type="slidenum">
              <a:rPr lang="en-US" smtClean="0"/>
              <a:t>‹#›</a:t>
            </a:fld>
            <a:endParaRPr lang="en-US"/>
          </a:p>
        </p:txBody>
      </p:sp>
    </p:spTree>
    <p:extLst>
      <p:ext uri="{BB962C8B-B14F-4D97-AF65-F5344CB8AC3E}">
        <p14:creationId xmlns:p14="http://schemas.microsoft.com/office/powerpoint/2010/main" val="36529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7772F-FF53-42C3-9E79-9C01BB9CEE74}" type="datetime1">
              <a:rPr lang="en-US" smtClean="0"/>
              <a:t>5/30/2014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F9E8B-9203-44BC-8045-9DA93A8360C3}" type="slidenum">
              <a:rPr lang="en-US" smtClean="0"/>
              <a:t>‹#›</a:t>
            </a:fld>
            <a:endParaRPr lang="en-US"/>
          </a:p>
        </p:txBody>
      </p:sp>
    </p:spTree>
    <p:extLst>
      <p:ext uri="{BB962C8B-B14F-4D97-AF65-F5344CB8AC3E}">
        <p14:creationId xmlns:p14="http://schemas.microsoft.com/office/powerpoint/2010/main" val="3922557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3.png"/><Relationship Id="rId9" Type="http://schemas.openxmlformats.org/officeDocument/2006/relationships/image" Target="../media/image17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png"/><Relationship Id="rId3" Type="http://schemas.openxmlformats.org/officeDocument/2006/relationships/notesSlide" Target="../notesSlides/notesSlide14.xml"/><Relationship Id="rId7"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00.png"/><Relationship Id="rId11" Type="http://schemas.openxmlformats.org/officeDocument/2006/relationships/image" Target="../media/image250.png"/><Relationship Id="rId10" Type="http://schemas.openxmlformats.org/officeDocument/2006/relationships/image" Target="../media/image240.png"/><Relationship Id="rId4" Type="http://schemas.openxmlformats.org/officeDocument/2006/relationships/image" Target="../media/image241.pn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80.png"/><Relationship Id="rId5" Type="http://schemas.openxmlformats.org/officeDocument/2006/relationships/image" Target="../media/image29.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16.xml"/><Relationship Id="rId7" Type="http://schemas.openxmlformats.org/officeDocument/2006/relationships/image" Target="../media/image46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50.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7.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9.png"/><Relationship Id="rId4" Type="http://schemas.openxmlformats.org/officeDocument/2006/relationships/image" Target="../media/image23.png"/><Relationship Id="rId9"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52.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g"/></Relationships>
</file>

<file path=ppt/slides/_rels/slide3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Scalable Approximate Query Processing</a:t>
            </a:r>
            <a:br>
              <a:rPr lang="en-US" sz="3600" dirty="0" smtClean="0"/>
            </a:br>
            <a:r>
              <a:rPr lang="en-US" sz="3600" dirty="0" smtClean="0"/>
              <a:t>through Scalable Error Estimation</a:t>
            </a:r>
            <a:endParaRPr lang="en-US" sz="3600" dirty="0"/>
          </a:p>
        </p:txBody>
      </p:sp>
      <p:sp>
        <p:nvSpPr>
          <p:cNvPr id="3" name="Subtitle 2"/>
          <p:cNvSpPr>
            <a:spLocks noGrp="1"/>
          </p:cNvSpPr>
          <p:nvPr>
            <p:ph type="subTitle" idx="1"/>
          </p:nvPr>
        </p:nvSpPr>
        <p:spPr/>
        <p:txBody>
          <a:bodyPr>
            <a:noAutofit/>
          </a:bodyPr>
          <a:lstStyle/>
          <a:p>
            <a:pPr algn="r"/>
            <a:r>
              <a:rPr lang="en-US" sz="2800" dirty="0" smtClean="0">
                <a:solidFill>
                  <a:schemeClr val="tx1"/>
                </a:solidFill>
              </a:rPr>
              <a:t>Kai Zeng</a:t>
            </a:r>
          </a:p>
          <a:p>
            <a:pPr algn="r"/>
            <a:r>
              <a:rPr lang="en-US" sz="2800" dirty="0" smtClean="0">
                <a:solidFill>
                  <a:schemeClr val="tx1"/>
                </a:solidFill>
              </a:rPr>
              <a:t>UCLA</a:t>
            </a:r>
          </a:p>
          <a:p>
            <a:pPr algn="r"/>
            <a:r>
              <a:rPr lang="en-US" sz="2800" dirty="0" smtClean="0">
                <a:solidFill>
                  <a:schemeClr val="tx1"/>
                </a:solidFill>
              </a:rPr>
              <a:t>Advisor</a:t>
            </a:r>
            <a:r>
              <a:rPr lang="en-US" sz="2800" dirty="0">
                <a:solidFill>
                  <a:schemeClr val="tx1"/>
                </a:solidFill>
              </a:rPr>
              <a:t>: Carlo </a:t>
            </a:r>
            <a:r>
              <a:rPr lang="en-US" sz="2800" dirty="0" err="1">
                <a:solidFill>
                  <a:schemeClr val="tx1"/>
                </a:solidFill>
              </a:rPr>
              <a:t>Zaniolo</a:t>
            </a:r>
            <a:endParaRPr lang="en-US" sz="2800" baseline="30000" dirty="0">
              <a:solidFill>
                <a:schemeClr val="tx1"/>
              </a:solidFill>
            </a:endParaRPr>
          </a:p>
          <a:p>
            <a:pPr algn="r"/>
            <a:endParaRPr lang="en-US" sz="2800" dirty="0" smtClean="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1514" y="100361"/>
            <a:ext cx="1295400" cy="1295400"/>
          </a:xfrm>
          <a:prstGeom prst="rect">
            <a:avLst/>
          </a:prstGeom>
        </p:spPr>
      </p:pic>
      <p:sp>
        <p:nvSpPr>
          <p:cNvPr id="5" name="Slide Number Placeholder 4"/>
          <p:cNvSpPr>
            <a:spLocks noGrp="1"/>
          </p:cNvSpPr>
          <p:nvPr>
            <p:ph type="sldNum" sz="quarter" idx="12"/>
          </p:nvPr>
        </p:nvSpPr>
        <p:spPr/>
        <p:txBody>
          <a:bodyPr/>
          <a:lstStyle/>
          <a:p>
            <a:fld id="{8CEF9E8B-9203-44BC-8045-9DA93A8360C3}" type="slidenum">
              <a:rPr lang="en-US" smtClean="0"/>
              <a:t>1</a:t>
            </a:fld>
            <a:endParaRPr lang="en-US"/>
          </a:p>
        </p:txBody>
      </p:sp>
    </p:spTree>
    <p:extLst>
      <p:ext uri="{BB962C8B-B14F-4D97-AF65-F5344CB8AC3E}">
        <p14:creationId xmlns:p14="http://schemas.microsoft.com/office/powerpoint/2010/main" val="1895573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Accurate Result Library</a:t>
            </a:r>
            <a:br>
              <a:rPr lang="en-US" dirty="0" smtClean="0"/>
            </a:br>
            <a:r>
              <a:rPr lang="en-US" dirty="0" smtClean="0"/>
              <a:t>(EARL project)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10</a:t>
            </a:fld>
            <a:endParaRPr lang="en-US"/>
          </a:p>
        </p:txBody>
      </p:sp>
    </p:spTree>
    <p:extLst>
      <p:ext uri="{BB962C8B-B14F-4D97-AF65-F5344CB8AC3E}">
        <p14:creationId xmlns:p14="http://schemas.microsoft.com/office/powerpoint/2010/main" val="2747121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Existing systems (e.g. Hadoop) use batch processing</a:t>
            </a:r>
          </a:p>
          <a:p>
            <a:pPr lvl="1"/>
            <a:r>
              <a:rPr lang="en-US" dirty="0" smtClean="0"/>
              <a:t>High latency</a:t>
            </a:r>
          </a:p>
          <a:p>
            <a:pPr lvl="1"/>
            <a:r>
              <a:rPr lang="en-US" dirty="0" smtClean="0"/>
              <a:t>Waste of resources</a:t>
            </a:r>
          </a:p>
          <a:p>
            <a:r>
              <a:rPr lang="en-US" dirty="0" smtClean="0"/>
              <a:t>Goals: a general driver that can</a:t>
            </a:r>
          </a:p>
          <a:p>
            <a:pPr lvl="1"/>
            <a:r>
              <a:rPr lang="en-US" dirty="0" smtClean="0"/>
              <a:t>Return </a:t>
            </a:r>
            <a:r>
              <a:rPr lang="en-US" b="1" i="1" dirty="0" smtClean="0">
                <a:solidFill>
                  <a:srgbClr val="FF0000"/>
                </a:solidFill>
              </a:rPr>
              <a:t>approximate</a:t>
            </a:r>
            <a:r>
              <a:rPr lang="en-US" dirty="0" smtClean="0">
                <a:solidFill>
                  <a:srgbClr val="FF0000"/>
                </a:solidFill>
              </a:rPr>
              <a:t> </a:t>
            </a:r>
            <a:r>
              <a:rPr lang="en-US" dirty="0" smtClean="0"/>
              <a:t>results</a:t>
            </a:r>
          </a:p>
          <a:p>
            <a:pPr lvl="1"/>
            <a:r>
              <a:rPr lang="en-US" dirty="0" smtClean="0"/>
              <a:t>With </a:t>
            </a:r>
            <a:r>
              <a:rPr lang="en-US" b="1" i="1" dirty="0" smtClean="0">
                <a:solidFill>
                  <a:srgbClr val="FF0000"/>
                </a:solidFill>
              </a:rPr>
              <a:t>accuracy guarantee</a:t>
            </a:r>
          </a:p>
          <a:p>
            <a:pPr lvl="1"/>
            <a:r>
              <a:rPr lang="en-US" dirty="0" smtClean="0"/>
              <a:t>For a </a:t>
            </a:r>
            <a:r>
              <a:rPr lang="en-US" b="1" i="1" dirty="0" smtClean="0">
                <a:solidFill>
                  <a:srgbClr val="FF0000"/>
                </a:solidFill>
              </a:rPr>
              <a:t>wide range </a:t>
            </a:r>
            <a:r>
              <a:rPr lang="en-US" dirty="0" smtClean="0"/>
              <a:t>of tasks</a:t>
            </a:r>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11</a:t>
            </a:fld>
            <a:endParaRPr lang="en-US"/>
          </a:p>
        </p:txBody>
      </p:sp>
    </p:spTree>
    <p:extLst>
      <p:ext uri="{BB962C8B-B14F-4D97-AF65-F5344CB8AC3E}">
        <p14:creationId xmlns:p14="http://schemas.microsoft.com/office/powerpoint/2010/main" val="327358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Computation</a:t>
            </a:r>
            <a:endParaRPr lang="en-US" dirty="0"/>
          </a:p>
        </p:txBody>
      </p:sp>
      <p:sp>
        <p:nvSpPr>
          <p:cNvPr id="3" name="Content Placeholder 2"/>
          <p:cNvSpPr>
            <a:spLocks noGrp="1"/>
          </p:cNvSpPr>
          <p:nvPr>
            <p:ph idx="1"/>
          </p:nvPr>
        </p:nvSpPr>
        <p:spPr/>
        <p:txBody>
          <a:bodyPr/>
          <a:lstStyle/>
          <a:p>
            <a:r>
              <a:rPr lang="en-US" dirty="0" smtClean="0"/>
              <a:t>A small sample </a:t>
            </a:r>
            <a:r>
              <a:rPr lang="en-US" dirty="0" smtClean="0">
                <a:sym typeface="Wingdings" panose="05000000000000000000" pitchFamily="2" charset="2"/>
              </a:rPr>
              <a:t> a larger sample  ……</a:t>
            </a:r>
          </a:p>
          <a:p>
            <a:r>
              <a:rPr lang="en-US" dirty="0" smtClean="0"/>
              <a:t>Use Bootstrap to test accuracy</a:t>
            </a:r>
          </a:p>
          <a:p>
            <a:pPr marL="342900" lvl="1" indent="-342900">
              <a:buFont typeface="Arial" panose="020B0604020202020204" pitchFamily="34" charset="0"/>
              <a:buChar char="•"/>
            </a:pPr>
            <a:r>
              <a:rPr lang="en-US" sz="3200" dirty="0" smtClean="0">
                <a:sym typeface="Wingdings" panose="05000000000000000000" pitchFamily="2" charset="2"/>
              </a:rPr>
              <a:t>Time efficient: Enable </a:t>
            </a:r>
            <a:r>
              <a:rPr lang="en-US" sz="3200" dirty="0">
                <a:sym typeface="Wingdings" panose="05000000000000000000" pitchFamily="2" charset="2"/>
              </a:rPr>
              <a:t>early </a:t>
            </a:r>
            <a:r>
              <a:rPr lang="en-US" sz="3200" dirty="0" smtClean="0">
                <a:sym typeface="Wingdings" panose="05000000000000000000" pitchFamily="2" charset="2"/>
              </a:rPr>
              <a:t>returns</a:t>
            </a:r>
          </a:p>
          <a:p>
            <a:pPr marL="342900" lvl="1" indent="-342900">
              <a:buFont typeface="Arial" panose="020B0604020202020204" pitchFamily="34" charset="0"/>
              <a:buChar char="•"/>
            </a:pPr>
            <a:r>
              <a:rPr lang="en-US" sz="3200" dirty="0" smtClean="0">
                <a:sym typeface="Wingdings" panose="05000000000000000000" pitchFamily="2" charset="2"/>
              </a:rPr>
              <a:t>Resource efficient: Do not waste resources</a:t>
            </a:r>
            <a:endParaRPr lang="en-US" sz="3200" dirty="0">
              <a:sym typeface="Wingdings" panose="05000000000000000000" pitchFamily="2" charset="2"/>
            </a:endParaRPr>
          </a:p>
          <a:p>
            <a:pPr marL="342900" lvl="1" indent="-342900">
              <a:buFont typeface="Arial" panose="020B0604020202020204" pitchFamily="34" charset="0"/>
              <a:buChar char="•"/>
            </a:pPr>
            <a:endParaRPr lang="en-US" sz="3200" dirty="0">
              <a:sym typeface="Wingdings" panose="05000000000000000000" pitchFamily="2" charset="2"/>
            </a:endParaRPr>
          </a:p>
          <a:p>
            <a:endParaRPr lang="en-US" dirty="0"/>
          </a:p>
        </p:txBody>
      </p:sp>
      <p:sp>
        <p:nvSpPr>
          <p:cNvPr id="5" name="Flowchart: Direct Access Storage 4"/>
          <p:cNvSpPr/>
          <p:nvPr/>
        </p:nvSpPr>
        <p:spPr>
          <a:xfrm rot="16200000">
            <a:off x="901716" y="4239317"/>
            <a:ext cx="9906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lowchart: Direct Access Storage 5"/>
          <p:cNvSpPr/>
          <p:nvPr/>
        </p:nvSpPr>
        <p:spPr>
          <a:xfrm rot="16200000">
            <a:off x="3162072" y="4239317"/>
            <a:ext cx="3048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p:cNvGrpSpPr/>
          <p:nvPr/>
        </p:nvGrpSpPr>
        <p:grpSpPr>
          <a:xfrm>
            <a:off x="5009190" y="4599123"/>
            <a:ext cx="1028698" cy="504827"/>
            <a:chOff x="5198101" y="5210172"/>
            <a:chExt cx="1028698" cy="504827"/>
          </a:xfrm>
        </p:grpSpPr>
        <p:sp>
          <p:nvSpPr>
            <p:cNvPr id="8" name="Flowchart: Direct Access Storage 7"/>
            <p:cNvSpPr/>
            <p:nvPr/>
          </p:nvSpPr>
          <p:spPr>
            <a:xfrm rot="16200000">
              <a:off x="5560050" y="5048250"/>
              <a:ext cx="3048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Flowchart: Direct Access Storage 8"/>
            <p:cNvSpPr/>
            <p:nvPr/>
          </p:nvSpPr>
          <p:spPr>
            <a:xfrm rot="16200000">
              <a:off x="5560050" y="4848223"/>
              <a:ext cx="3048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p:cNvGrpSpPr/>
          <p:nvPr/>
        </p:nvGrpSpPr>
        <p:grpSpPr>
          <a:xfrm>
            <a:off x="7166996" y="4599993"/>
            <a:ext cx="1028698" cy="704853"/>
            <a:chOff x="7367981" y="4791066"/>
            <a:chExt cx="1028698" cy="704853"/>
          </a:xfrm>
        </p:grpSpPr>
        <p:sp>
          <p:nvSpPr>
            <p:cNvPr id="11" name="Flowchart: Direct Access Storage 10"/>
            <p:cNvSpPr/>
            <p:nvPr/>
          </p:nvSpPr>
          <p:spPr>
            <a:xfrm rot="16200000">
              <a:off x="7729930" y="4829170"/>
              <a:ext cx="3048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lowchart: Direct Access Storage 11"/>
            <p:cNvSpPr/>
            <p:nvPr/>
          </p:nvSpPr>
          <p:spPr>
            <a:xfrm rot="16200000">
              <a:off x="7729930" y="4429117"/>
              <a:ext cx="3048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Flowchart: Direct Access Storage 12"/>
            <p:cNvSpPr/>
            <p:nvPr/>
          </p:nvSpPr>
          <p:spPr>
            <a:xfrm rot="16200000">
              <a:off x="7729930" y="4629143"/>
              <a:ext cx="3048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4" name="TextBox 13"/>
          <p:cNvSpPr txBox="1"/>
          <p:nvPr/>
        </p:nvSpPr>
        <p:spPr>
          <a:xfrm>
            <a:off x="914903" y="4522053"/>
            <a:ext cx="964223" cy="646331"/>
          </a:xfrm>
          <a:prstGeom prst="rect">
            <a:avLst/>
          </a:prstGeom>
          <a:noFill/>
        </p:spPr>
        <p:txBody>
          <a:bodyPr wrap="square" rtlCol="0">
            <a:spAutoFit/>
          </a:bodyPr>
          <a:lstStyle/>
          <a:p>
            <a:pPr algn="ctr"/>
            <a:r>
              <a:rPr lang="en-US" dirty="0" smtClean="0"/>
              <a:t>Massive</a:t>
            </a:r>
          </a:p>
          <a:p>
            <a:pPr algn="ctr"/>
            <a:r>
              <a:rPr lang="en-US" dirty="0" smtClean="0"/>
              <a:t>Data</a:t>
            </a:r>
            <a:endParaRPr lang="en-US" dirty="0"/>
          </a:p>
        </p:txBody>
      </p:sp>
      <p:sp>
        <p:nvSpPr>
          <p:cNvPr id="15" name="TextBox 14"/>
          <p:cNvSpPr txBox="1"/>
          <p:nvPr/>
        </p:nvSpPr>
        <p:spPr>
          <a:xfrm>
            <a:off x="2833827" y="4258366"/>
            <a:ext cx="961291" cy="369332"/>
          </a:xfrm>
          <a:prstGeom prst="rect">
            <a:avLst/>
          </a:prstGeom>
          <a:noFill/>
        </p:spPr>
        <p:txBody>
          <a:bodyPr wrap="square" rtlCol="0">
            <a:spAutoFit/>
          </a:bodyPr>
          <a:lstStyle/>
          <a:p>
            <a:pPr algn="ctr"/>
            <a:r>
              <a:rPr lang="en-US" dirty="0" smtClean="0"/>
              <a:t>Sample</a:t>
            </a:r>
            <a:endParaRPr lang="en-US" dirty="0"/>
          </a:p>
        </p:txBody>
      </p:sp>
      <p:sp>
        <p:nvSpPr>
          <p:cNvPr id="16" name="TextBox 15"/>
          <p:cNvSpPr txBox="1"/>
          <p:nvPr/>
        </p:nvSpPr>
        <p:spPr>
          <a:xfrm>
            <a:off x="1917594" y="4374028"/>
            <a:ext cx="876300" cy="369332"/>
          </a:xfrm>
          <a:prstGeom prst="rect">
            <a:avLst/>
          </a:prstGeom>
          <a:noFill/>
        </p:spPr>
        <p:txBody>
          <a:bodyPr wrap="square" rtlCol="0">
            <a:spAutoFit/>
          </a:bodyPr>
          <a:lstStyle/>
          <a:p>
            <a:r>
              <a:rPr lang="en-US" i="1" dirty="0" smtClean="0"/>
              <a:t>sample</a:t>
            </a:r>
            <a:endParaRPr lang="en-US" i="1" dirty="0"/>
          </a:p>
        </p:txBody>
      </p:sp>
      <p:cxnSp>
        <p:nvCxnSpPr>
          <p:cNvPr id="17" name="Straight Arrow Connector 16"/>
          <p:cNvCxnSpPr>
            <a:stCxn id="5" idx="2"/>
            <a:endCxn id="6" idx="0"/>
          </p:cNvCxnSpPr>
          <p:nvPr/>
        </p:nvCxnSpPr>
        <p:spPr>
          <a:xfrm>
            <a:off x="1911365" y="4753666"/>
            <a:ext cx="8887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9" idx="0"/>
          </p:cNvCxnSpPr>
          <p:nvPr/>
        </p:nvCxnSpPr>
        <p:spPr>
          <a:xfrm flipV="1">
            <a:off x="3828821" y="4751523"/>
            <a:ext cx="1180369" cy="21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43028" y="4374028"/>
            <a:ext cx="951953" cy="369332"/>
          </a:xfrm>
          <a:prstGeom prst="rect">
            <a:avLst/>
          </a:prstGeom>
          <a:noFill/>
        </p:spPr>
        <p:txBody>
          <a:bodyPr wrap="square" rtlCol="0">
            <a:spAutoFit/>
          </a:bodyPr>
          <a:lstStyle/>
          <a:p>
            <a:r>
              <a:rPr lang="en-US" i="1" dirty="0" smtClean="0"/>
              <a:t>enlarge</a:t>
            </a:r>
            <a:endParaRPr lang="en-US" i="1" dirty="0"/>
          </a:p>
        </p:txBody>
      </p:sp>
      <p:cxnSp>
        <p:nvCxnSpPr>
          <p:cNvPr id="20" name="Straight Arrow Connector 19"/>
          <p:cNvCxnSpPr>
            <a:stCxn id="9" idx="2"/>
            <a:endCxn id="12" idx="0"/>
          </p:cNvCxnSpPr>
          <p:nvPr/>
        </p:nvCxnSpPr>
        <p:spPr>
          <a:xfrm>
            <a:off x="6037888" y="4751523"/>
            <a:ext cx="1129108" cy="8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26465" y="4371021"/>
            <a:ext cx="951953" cy="369332"/>
          </a:xfrm>
          <a:prstGeom prst="rect">
            <a:avLst/>
          </a:prstGeom>
          <a:noFill/>
        </p:spPr>
        <p:txBody>
          <a:bodyPr wrap="square" rtlCol="0">
            <a:spAutoFit/>
          </a:bodyPr>
          <a:lstStyle/>
          <a:p>
            <a:r>
              <a:rPr lang="en-US" i="1" dirty="0" smtClean="0"/>
              <a:t>enlarge</a:t>
            </a:r>
            <a:endParaRPr lang="en-US" i="1" dirty="0"/>
          </a:p>
        </p:txBody>
      </p:sp>
      <p:cxnSp>
        <p:nvCxnSpPr>
          <p:cNvPr id="22" name="Straight Arrow Connector 21"/>
          <p:cNvCxnSpPr>
            <a:stCxn id="6" idx="1"/>
          </p:cNvCxnSpPr>
          <p:nvPr/>
        </p:nvCxnSpPr>
        <p:spPr>
          <a:xfrm>
            <a:off x="3314472" y="4906066"/>
            <a:ext cx="0" cy="530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6168" y="4986593"/>
            <a:ext cx="1098304" cy="369332"/>
          </a:xfrm>
          <a:prstGeom prst="rect">
            <a:avLst/>
          </a:prstGeom>
          <a:noFill/>
        </p:spPr>
        <p:txBody>
          <a:bodyPr wrap="square" rtlCol="0">
            <a:spAutoFit/>
          </a:bodyPr>
          <a:lstStyle/>
          <a:p>
            <a:r>
              <a:rPr lang="en-US" i="1" dirty="0" smtClean="0"/>
              <a:t>bootstrap</a:t>
            </a:r>
            <a:endParaRPr lang="en-US" i="1" dirty="0"/>
          </a:p>
        </p:txBody>
      </p:sp>
      <p:sp>
        <p:nvSpPr>
          <p:cNvPr id="24" name="TextBox 23"/>
          <p:cNvSpPr txBox="1"/>
          <p:nvPr/>
        </p:nvSpPr>
        <p:spPr>
          <a:xfrm>
            <a:off x="2800124" y="5493603"/>
            <a:ext cx="1028698" cy="646331"/>
          </a:xfrm>
          <a:prstGeom prst="rect">
            <a:avLst/>
          </a:prstGeom>
          <a:noFill/>
        </p:spPr>
        <p:txBody>
          <a:bodyPr wrap="square" rtlCol="0">
            <a:spAutoFit/>
          </a:bodyPr>
          <a:lstStyle/>
          <a:p>
            <a:r>
              <a:rPr lang="en-US" dirty="0" smtClean="0"/>
              <a:t>Accurate enough?</a:t>
            </a:r>
            <a:endParaRPr lang="en-US" dirty="0"/>
          </a:p>
        </p:txBody>
      </p:sp>
      <p:cxnSp>
        <p:nvCxnSpPr>
          <p:cNvPr id="25" name="Straight Arrow Connector 24"/>
          <p:cNvCxnSpPr/>
          <p:nvPr/>
        </p:nvCxnSpPr>
        <p:spPr>
          <a:xfrm>
            <a:off x="5550646" y="5090732"/>
            <a:ext cx="0" cy="530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52342" y="5171259"/>
            <a:ext cx="1098304" cy="369332"/>
          </a:xfrm>
          <a:prstGeom prst="rect">
            <a:avLst/>
          </a:prstGeom>
          <a:noFill/>
        </p:spPr>
        <p:txBody>
          <a:bodyPr wrap="square" rtlCol="0">
            <a:spAutoFit/>
          </a:bodyPr>
          <a:lstStyle/>
          <a:p>
            <a:r>
              <a:rPr lang="en-US" i="1" dirty="0" smtClean="0"/>
              <a:t>bootstrap</a:t>
            </a:r>
            <a:endParaRPr lang="en-US" i="1" dirty="0"/>
          </a:p>
        </p:txBody>
      </p:sp>
      <p:sp>
        <p:nvSpPr>
          <p:cNvPr id="27" name="TextBox 26"/>
          <p:cNvSpPr txBox="1"/>
          <p:nvPr/>
        </p:nvSpPr>
        <p:spPr>
          <a:xfrm>
            <a:off x="5036298" y="5678269"/>
            <a:ext cx="1028698" cy="646331"/>
          </a:xfrm>
          <a:prstGeom prst="rect">
            <a:avLst/>
          </a:prstGeom>
          <a:noFill/>
        </p:spPr>
        <p:txBody>
          <a:bodyPr wrap="square" rtlCol="0">
            <a:spAutoFit/>
          </a:bodyPr>
          <a:lstStyle/>
          <a:p>
            <a:r>
              <a:rPr lang="en-US" dirty="0" smtClean="0"/>
              <a:t>Accurate enough?</a:t>
            </a:r>
            <a:endParaRPr lang="en-US" dirty="0"/>
          </a:p>
        </p:txBody>
      </p:sp>
      <p:sp>
        <p:nvSpPr>
          <p:cNvPr id="28" name="TextBox 27"/>
          <p:cNvSpPr txBox="1"/>
          <p:nvPr/>
        </p:nvSpPr>
        <p:spPr>
          <a:xfrm>
            <a:off x="7404132" y="5436453"/>
            <a:ext cx="977868" cy="369332"/>
          </a:xfrm>
          <a:prstGeom prst="rect">
            <a:avLst/>
          </a:prstGeom>
          <a:noFill/>
        </p:spPr>
        <p:txBody>
          <a:bodyPr wrap="square" rtlCol="0">
            <a:spAutoFit/>
          </a:bodyPr>
          <a:lstStyle/>
          <a:p>
            <a:r>
              <a:rPr lang="en-US" dirty="0" smtClean="0"/>
              <a:t>……</a:t>
            </a:r>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12</a:t>
            </a:fld>
            <a:endParaRPr lang="en-US"/>
          </a:p>
        </p:txBody>
      </p:sp>
      <p:sp>
        <p:nvSpPr>
          <p:cNvPr id="29" name="TextBox 28"/>
          <p:cNvSpPr txBox="1"/>
          <p:nvPr/>
        </p:nvSpPr>
        <p:spPr>
          <a:xfrm>
            <a:off x="5070000" y="4258366"/>
            <a:ext cx="961291" cy="369332"/>
          </a:xfrm>
          <a:prstGeom prst="rect">
            <a:avLst/>
          </a:prstGeom>
          <a:noFill/>
        </p:spPr>
        <p:txBody>
          <a:bodyPr wrap="square" rtlCol="0">
            <a:spAutoFit/>
          </a:bodyPr>
          <a:lstStyle/>
          <a:p>
            <a:pPr algn="ctr"/>
            <a:r>
              <a:rPr lang="en-US" dirty="0" smtClean="0"/>
              <a:t>Sample</a:t>
            </a:r>
            <a:endParaRPr lang="en-US" dirty="0"/>
          </a:p>
        </p:txBody>
      </p:sp>
      <p:sp>
        <p:nvSpPr>
          <p:cNvPr id="30" name="TextBox 29"/>
          <p:cNvSpPr txBox="1"/>
          <p:nvPr/>
        </p:nvSpPr>
        <p:spPr>
          <a:xfrm>
            <a:off x="7196077" y="4258366"/>
            <a:ext cx="961291" cy="369332"/>
          </a:xfrm>
          <a:prstGeom prst="rect">
            <a:avLst/>
          </a:prstGeom>
          <a:noFill/>
        </p:spPr>
        <p:txBody>
          <a:bodyPr wrap="square" rtlCol="0">
            <a:spAutoFit/>
          </a:bodyPr>
          <a:lstStyle/>
          <a:p>
            <a:pPr algn="ctr"/>
            <a:r>
              <a:rPr lang="en-US" dirty="0" smtClean="0"/>
              <a:t>Sample</a:t>
            </a:r>
            <a:endParaRPr lang="en-US" dirty="0"/>
          </a:p>
        </p:txBody>
      </p:sp>
    </p:spTree>
    <p:extLst>
      <p:ext uri="{BB962C8B-B14F-4D97-AF65-F5344CB8AC3E}">
        <p14:creationId xmlns:p14="http://schemas.microsoft.com/office/powerpoint/2010/main" val="199162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9" grpId="0"/>
      <p:bldP spid="21" grpId="0"/>
      <p:bldP spid="23" grpId="0"/>
      <p:bldP spid="24"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Ideas: Optimization</a:t>
            </a:r>
            <a:endParaRPr lang="en-US" dirty="0"/>
          </a:p>
        </p:txBody>
      </p:sp>
      <p:sp>
        <p:nvSpPr>
          <p:cNvPr id="3" name="Content Placeholder 2"/>
          <p:cNvSpPr>
            <a:spLocks noGrp="1"/>
          </p:cNvSpPr>
          <p:nvPr>
            <p:ph idx="1"/>
          </p:nvPr>
        </p:nvSpPr>
        <p:spPr/>
        <p:txBody>
          <a:bodyPr/>
          <a:lstStyle/>
          <a:p>
            <a:r>
              <a:rPr lang="en-US" dirty="0" smtClean="0"/>
              <a:t>Intra-iteration optimization</a:t>
            </a:r>
          </a:p>
          <a:p>
            <a:pPr lvl="1"/>
            <a:r>
              <a:rPr lang="en-US" dirty="0" smtClean="0"/>
              <a:t>We have to repeat the same computation on all resamples</a:t>
            </a:r>
          </a:p>
          <a:p>
            <a:pPr lvl="1"/>
            <a:r>
              <a:rPr lang="en-US" b="1" i="1" dirty="0" smtClean="0">
                <a:solidFill>
                  <a:srgbClr val="FF0000"/>
                </a:solidFill>
              </a:rPr>
              <a:t>Many data are shared!</a:t>
            </a:r>
          </a:p>
          <a:p>
            <a:pPr lvl="1"/>
            <a:r>
              <a:rPr lang="en-US" dirty="0"/>
              <a:t>Compute the shared part </a:t>
            </a:r>
            <a:r>
              <a:rPr lang="en-US" b="1" i="1" dirty="0">
                <a:solidFill>
                  <a:srgbClr val="FF0000"/>
                </a:solidFill>
              </a:rPr>
              <a:t>once</a:t>
            </a:r>
          </a:p>
          <a:p>
            <a:pPr lvl="1"/>
            <a:endParaRPr lang="en-US" b="1" i="1" dirty="0">
              <a:solidFill>
                <a:srgbClr val="FF0000"/>
              </a:solidFill>
            </a:endParaRPr>
          </a:p>
        </p:txBody>
      </p:sp>
      <mc:AlternateContent xmlns:mc="http://schemas.openxmlformats.org/markup-compatibility/2006" xmlns:a14="http://schemas.microsoft.com/office/drawing/2010/main">
        <mc:Choice Requires="a14">
          <p:sp>
            <p:nvSpPr>
              <p:cNvPr id="4" name="Rectangle 3"/>
              <p:cNvSpPr/>
              <p:nvPr/>
            </p:nvSpPr>
            <p:spPr>
              <a:xfrm>
                <a:off x="4110625" y="45074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𝑆</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110625" y="4507468"/>
                <a:ext cx="1295400" cy="3810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110625" y="51551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a:latin typeface="Cambria Math"/>
                            </a:rPr>
                          </m:ctrlPr>
                        </m:sSubPr>
                        <m:e>
                          <m:r>
                            <a:rPr lang="en-US" i="1" dirty="0">
                              <a:latin typeface="Cambria Math"/>
                            </a:rPr>
                            <m:t>𝑆</m:t>
                          </m:r>
                        </m:e>
                        <m:sub>
                          <m:r>
                            <a:rPr lang="en-US" i="1" dirty="0">
                              <a:latin typeface="Cambria Math"/>
                            </a:rPr>
                            <m:t>1</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110625" y="5155168"/>
                <a:ext cx="1295400" cy="3810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110625" y="58028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𝑆</m:t>
                          </m:r>
                        </m:e>
                        <m:sub>
                          <m:r>
                            <a:rPr lang="en-US" b="0" i="1" dirty="0" smtClean="0">
                              <a:latin typeface="Cambria Math"/>
                            </a:rPr>
                            <m:t>2</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110625" y="5802868"/>
                <a:ext cx="1295400" cy="381000"/>
              </a:xfrm>
              <a:prstGeom prst="rect">
                <a:avLst/>
              </a:prstGeom>
              <a:blipFill rotWithShape="1">
                <a:blip r:embed="rId5"/>
                <a:stretch>
                  <a:fillRect/>
                </a:stretch>
              </a:blipFill>
            </p:spPr>
            <p:txBody>
              <a:bodyPr/>
              <a:lstStyle/>
              <a:p>
                <a:r>
                  <a:rPr lang="en-US">
                    <a:noFill/>
                  </a:rPr>
                  <a:t> </a:t>
                </a:r>
              </a:p>
            </p:txBody>
          </p:sp>
        </mc:Fallback>
      </mc:AlternateContent>
      <p:sp>
        <p:nvSpPr>
          <p:cNvPr id="7" name="TextBox 6"/>
          <p:cNvSpPr txBox="1"/>
          <p:nvPr/>
        </p:nvSpPr>
        <p:spPr>
          <a:xfrm>
            <a:off x="4491625" y="6412468"/>
            <a:ext cx="533400" cy="369332"/>
          </a:xfrm>
          <a:prstGeom prst="rect">
            <a:avLst/>
          </a:prstGeom>
          <a:noFill/>
        </p:spPr>
        <p:txBody>
          <a:bodyPr wrap="squar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4148725" y="4002974"/>
                <a:ext cx="1219200" cy="400110"/>
              </a:xfrm>
              <a:prstGeom prst="rect">
                <a:avLst/>
              </a:prstGeom>
              <a:noFill/>
            </p:spPr>
            <p:txBody>
              <a:bodyPr wrap="square" rtlCol="0">
                <a:spAutoFit/>
              </a:bodyPr>
              <a:lstStyle/>
              <a:p>
                <a:r>
                  <a:rPr lang="en-US" sz="2000" dirty="0" smtClean="0"/>
                  <a:t>Iteration </a:t>
                </a:r>
                <a14:m>
                  <m:oMath xmlns:m="http://schemas.openxmlformats.org/officeDocument/2006/math">
                    <m:r>
                      <a:rPr lang="en-US" sz="2000" b="0" i="1" smtClean="0">
                        <a:latin typeface="Cambria Math"/>
                      </a:rPr>
                      <m:t>𝑖</m:t>
                    </m:r>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148725" y="4002974"/>
                <a:ext cx="1219200" cy="400110"/>
              </a:xfrm>
              <a:prstGeom prst="rect">
                <a:avLst/>
              </a:prstGeom>
              <a:blipFill rotWithShape="1">
                <a:blip r:embed="rId6"/>
                <a:stretch>
                  <a:fillRect l="-5500" t="-7692" b="-27692"/>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8CEF9E8B-9203-44BC-8045-9DA93A8360C3}" type="slidenum">
              <a:rPr lang="en-US" smtClean="0"/>
              <a:t>13</a:t>
            </a:fld>
            <a:endParaRPr lang="en-US"/>
          </a:p>
        </p:txBody>
      </p:sp>
      <p:cxnSp>
        <p:nvCxnSpPr>
          <p:cNvPr id="16" name="Straight Arrow Connector 15"/>
          <p:cNvCxnSpPr/>
          <p:nvPr/>
        </p:nvCxnSpPr>
        <p:spPr>
          <a:xfrm>
            <a:off x="5406025" y="4697968"/>
            <a:ext cx="88875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06025" y="5348430"/>
            <a:ext cx="88875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06025" y="5993368"/>
            <a:ext cx="88875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5664937" y="4222364"/>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𝒇</m:t>
                      </m:r>
                    </m:oMath>
                  </m:oMathPara>
                </a14:m>
                <a:endParaRPr lang="en-US" sz="24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5664937" y="4222364"/>
                <a:ext cx="426719" cy="461665"/>
              </a:xfrm>
              <a:prstGeom prst="rect">
                <a:avLst/>
              </a:prstGeom>
              <a:blipFill rotWithShape="1">
                <a:blip r:embed="rId7"/>
                <a:stretch>
                  <a:fillRect l="-2857" r="-4286"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664936" y="4861204"/>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𝒇</m:t>
                      </m:r>
                    </m:oMath>
                  </m:oMathPara>
                </a14:m>
                <a:endParaRPr lang="en-US"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5664936" y="4861204"/>
                <a:ext cx="426719" cy="461665"/>
              </a:xfrm>
              <a:prstGeom prst="rect">
                <a:avLst/>
              </a:prstGeom>
              <a:blipFill rotWithShape="1">
                <a:blip r:embed="rId8"/>
                <a:stretch>
                  <a:fillRect l="-2857" r="-428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664937" y="551286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𝒇</m:t>
                      </m:r>
                    </m:oMath>
                  </m:oMathPara>
                </a14:m>
                <a:endParaRPr lang="en-US" sz="24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5664937" y="5512866"/>
                <a:ext cx="426719" cy="461665"/>
              </a:xfrm>
              <a:prstGeom prst="rect">
                <a:avLst/>
              </a:prstGeom>
              <a:blipFill rotWithShape="1">
                <a:blip r:embed="rId9"/>
                <a:stretch>
                  <a:fillRect l="-2857" r="-4286" b="-17105"/>
                </a:stretch>
              </a:blipFill>
            </p:spPr>
            <p:txBody>
              <a:bodyPr/>
              <a:lstStyle/>
              <a:p>
                <a:r>
                  <a:rPr lang="en-US">
                    <a:noFill/>
                  </a:rPr>
                  <a:t> </a:t>
                </a:r>
              </a:p>
            </p:txBody>
          </p:sp>
        </mc:Fallback>
      </mc:AlternateContent>
      <p:sp>
        <p:nvSpPr>
          <p:cNvPr id="23" name="Rectangle 22"/>
          <p:cNvSpPr/>
          <p:nvPr/>
        </p:nvSpPr>
        <p:spPr>
          <a:xfrm>
            <a:off x="4286382" y="5161683"/>
            <a:ext cx="152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01225" y="5809383"/>
            <a:ext cx="152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747268" y="5151744"/>
            <a:ext cx="7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95982" y="5809383"/>
            <a:ext cx="7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01059" y="5161683"/>
            <a:ext cx="200333"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338615" y="5809383"/>
            <a:ext cx="200333"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461198" y="4512829"/>
            <a:ext cx="152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10182" y="4512829"/>
            <a:ext cx="152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22084" y="4522768"/>
            <a:ext cx="7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65489" y="5811149"/>
            <a:ext cx="7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175875" y="4512829"/>
            <a:ext cx="200333"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5435842" y="4611756"/>
            <a:ext cx="8887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435842" y="4776215"/>
            <a:ext cx="8887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406025" y="5322869"/>
            <a:ext cx="8887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33916" y="5982237"/>
            <a:ext cx="8887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10400" y="4153436"/>
            <a:ext cx="1066800" cy="369332"/>
          </a:xfrm>
          <a:prstGeom prst="rect">
            <a:avLst/>
          </a:prstGeom>
          <a:noFill/>
          <a:ln>
            <a:solidFill>
              <a:schemeClr val="accent1">
                <a:shade val="95000"/>
                <a:satMod val="105000"/>
              </a:schemeClr>
            </a:solidFill>
          </a:ln>
        </p:spPr>
        <p:txBody>
          <a:bodyPr wrap="square" rtlCol="0">
            <a:spAutoFit/>
          </a:bodyPr>
          <a:lstStyle/>
          <a:p>
            <a:pPr algn="ctr"/>
            <a:r>
              <a:rPr lang="en-US" dirty="0" smtClean="0"/>
              <a:t>Shared</a:t>
            </a:r>
            <a:endParaRPr lang="en-US" dirty="0"/>
          </a:p>
        </p:txBody>
      </p:sp>
      <p:sp>
        <p:nvSpPr>
          <p:cNvPr id="40" name="TextBox 39"/>
          <p:cNvSpPr txBox="1"/>
          <p:nvPr/>
        </p:nvSpPr>
        <p:spPr>
          <a:xfrm>
            <a:off x="7010400" y="4785836"/>
            <a:ext cx="1524000" cy="369332"/>
          </a:xfrm>
          <a:prstGeom prst="rect">
            <a:avLst/>
          </a:prstGeom>
          <a:noFill/>
          <a:ln>
            <a:solidFill>
              <a:schemeClr val="accent1">
                <a:shade val="95000"/>
                <a:satMod val="105000"/>
              </a:schemeClr>
            </a:solidFill>
          </a:ln>
        </p:spPr>
        <p:txBody>
          <a:bodyPr wrap="square" rtlCol="0">
            <a:spAutoFit/>
          </a:bodyPr>
          <a:lstStyle/>
          <a:p>
            <a:pPr algn="ctr"/>
            <a:r>
              <a:rPr lang="en-US" dirty="0" smtClean="0"/>
              <a:t>Non-shared</a:t>
            </a:r>
            <a:endParaRPr lang="en-US" dirty="0"/>
          </a:p>
        </p:txBody>
      </p:sp>
      <p:cxnSp>
        <p:nvCxnSpPr>
          <p:cNvPr id="42" name="Straight Arrow Connector 41"/>
          <p:cNvCxnSpPr>
            <a:stCxn id="39" idx="1"/>
          </p:cNvCxnSpPr>
          <p:nvPr/>
        </p:nvCxnSpPr>
        <p:spPr>
          <a:xfrm flipH="1">
            <a:off x="6322675" y="4338102"/>
            <a:ext cx="687725"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1"/>
          </p:cNvCxnSpPr>
          <p:nvPr/>
        </p:nvCxnSpPr>
        <p:spPr>
          <a:xfrm flipH="1" flipV="1">
            <a:off x="6324601" y="4785836"/>
            <a:ext cx="68579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1"/>
          </p:cNvCxnSpPr>
          <p:nvPr/>
        </p:nvCxnSpPr>
        <p:spPr>
          <a:xfrm flipH="1">
            <a:off x="6324601" y="4970502"/>
            <a:ext cx="685799" cy="352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1"/>
          </p:cNvCxnSpPr>
          <p:nvPr/>
        </p:nvCxnSpPr>
        <p:spPr>
          <a:xfrm flipH="1">
            <a:off x="6324601" y="4970502"/>
            <a:ext cx="685799" cy="1004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63487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Ideas: Optimization</a:t>
            </a:r>
            <a:endParaRPr lang="en-US" dirty="0"/>
          </a:p>
        </p:txBody>
      </p:sp>
      <p:sp>
        <p:nvSpPr>
          <p:cNvPr id="3" name="Content Placeholder 2"/>
          <p:cNvSpPr>
            <a:spLocks noGrp="1"/>
          </p:cNvSpPr>
          <p:nvPr>
            <p:ph idx="1"/>
          </p:nvPr>
        </p:nvSpPr>
        <p:spPr/>
        <p:txBody>
          <a:bodyPr/>
          <a:lstStyle/>
          <a:p>
            <a:r>
              <a:rPr lang="en-US" dirty="0" smtClean="0"/>
              <a:t>Inter-iteration optimization</a:t>
            </a:r>
          </a:p>
          <a:p>
            <a:pPr lvl="1"/>
            <a:r>
              <a:rPr lang="en-US" dirty="0" smtClean="0"/>
              <a:t>Reuse the old computation</a:t>
            </a:r>
          </a:p>
          <a:p>
            <a:pPr lvl="1"/>
            <a:r>
              <a:rPr lang="en-US" dirty="0" smtClean="0"/>
              <a:t>Cannot simply merge for randomness</a:t>
            </a:r>
          </a:p>
          <a:p>
            <a:pPr lvl="1"/>
            <a:r>
              <a:rPr lang="en-US" dirty="0" smtClean="0"/>
              <a:t>Keep a small sample in memory for adjustment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371600" y="44312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𝑆</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371600" y="4431268"/>
                <a:ext cx="1295400" cy="3810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572000" y="44312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i="1" dirty="0" smtClean="0">
                          <a:latin typeface="Cambria Math"/>
                        </a:rPr>
                        <m:t>𝑆</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572000" y="4431268"/>
                <a:ext cx="1295400" cy="3810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371600" y="50789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a:latin typeface="Cambria Math"/>
                            </a:rPr>
                          </m:ctrlPr>
                        </m:sSubPr>
                        <m:e>
                          <m:r>
                            <a:rPr lang="en-US" i="1" dirty="0">
                              <a:latin typeface="Cambria Math"/>
                            </a:rPr>
                            <m:t>𝑆</m:t>
                          </m:r>
                        </m:e>
                        <m:sub>
                          <m:r>
                            <a:rPr lang="en-US" i="1" dirty="0">
                              <a:latin typeface="Cambria Math"/>
                            </a:rPr>
                            <m:t>1</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371600" y="5078968"/>
                <a:ext cx="1295400" cy="3810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371600" y="57266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𝑆</m:t>
                          </m:r>
                        </m:e>
                        <m:sub>
                          <m:r>
                            <a:rPr lang="en-US" b="0" i="1" dirty="0" smtClean="0">
                              <a:latin typeface="Cambria Math"/>
                            </a:rPr>
                            <m:t>2</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371600" y="5726668"/>
                <a:ext cx="1295400" cy="3810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76600" y="5078968"/>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dirty="0" smtClean="0">
                              <a:latin typeface="Cambria Math"/>
                            </a:rPr>
                          </m:ctrlPr>
                        </m:sSubSupPr>
                        <m:e>
                          <m:r>
                            <a:rPr lang="en-US" i="1" dirty="0" smtClean="0">
                              <a:latin typeface="Cambria Math"/>
                            </a:rPr>
                            <m:t>𝑆</m:t>
                          </m:r>
                        </m:e>
                        <m:sub>
                          <m:r>
                            <a:rPr lang="en-US" b="0" i="1" dirty="0" smtClean="0">
                              <a:latin typeface="Cambria Math"/>
                            </a:rPr>
                            <m:t>1</m:t>
                          </m:r>
                        </m:sub>
                        <m:sup>
                          <m:r>
                            <a:rPr lang="en-US" b="0" i="1" dirty="0" smtClean="0">
                              <a:latin typeface="Cambria Math"/>
                            </a:rPr>
                            <m:t>′</m:t>
                          </m:r>
                        </m:sup>
                      </m:sSubSup>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276600" y="5078968"/>
                <a:ext cx="2590800" cy="3810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276600" y="5726668"/>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b="0" i="1" smtClean="0">
                              <a:latin typeface="Cambria Math"/>
                            </a:rPr>
                            <m:t>𝑆</m:t>
                          </m:r>
                        </m:e>
                        <m:sub>
                          <m:r>
                            <a:rPr lang="en-US" b="0" i="1" smtClean="0">
                              <a:latin typeface="Cambria Math"/>
                            </a:rPr>
                            <m:t>2</m:t>
                          </m:r>
                        </m:sub>
                        <m:sup>
                          <m:r>
                            <a:rPr lang="en-US" b="0" i="1" smtClean="0">
                              <a:latin typeface="Cambria Math"/>
                            </a:rPr>
                            <m:t>′</m:t>
                          </m:r>
                        </m:sup>
                      </m:sSubSup>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276600" y="5726668"/>
                <a:ext cx="2590800" cy="381000"/>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276600" y="443126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𝑆</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276600" y="4431268"/>
                <a:ext cx="1295400" cy="381000"/>
              </a:xfrm>
              <a:prstGeom prst="rect">
                <a:avLst/>
              </a:prstGeom>
              <a:blipFill rotWithShape="1">
                <a:blip r:embed="rId9"/>
                <a:stretch>
                  <a:fillRect/>
                </a:stretch>
              </a:blipFill>
            </p:spPr>
            <p:txBody>
              <a:bodyPr/>
              <a:lstStyle/>
              <a:p>
                <a:r>
                  <a:rPr lang="en-US">
                    <a:noFill/>
                  </a:rPr>
                  <a:t> </a:t>
                </a:r>
              </a:p>
            </p:txBody>
          </p:sp>
        </mc:Fallback>
      </mc:AlternateContent>
      <p:sp>
        <p:nvSpPr>
          <p:cNvPr id="13" name="TextBox 12"/>
          <p:cNvSpPr txBox="1"/>
          <p:nvPr/>
        </p:nvSpPr>
        <p:spPr>
          <a:xfrm>
            <a:off x="1752600" y="6336268"/>
            <a:ext cx="533400" cy="369332"/>
          </a:xfrm>
          <a:prstGeom prst="rect">
            <a:avLst/>
          </a:prstGeom>
          <a:noFill/>
        </p:spPr>
        <p:txBody>
          <a:bodyPr wrap="square" rtlCol="0">
            <a:spAutoFit/>
          </a:bodyPr>
          <a:lstStyle/>
          <a:p>
            <a:r>
              <a:rPr lang="en-US" dirty="0" smtClean="0"/>
              <a:t>……</a:t>
            </a:r>
            <a:endParaRPr lang="en-US" dirty="0"/>
          </a:p>
        </p:txBody>
      </p:sp>
      <p:sp>
        <p:nvSpPr>
          <p:cNvPr id="14" name="TextBox 13"/>
          <p:cNvSpPr txBox="1"/>
          <p:nvPr/>
        </p:nvSpPr>
        <p:spPr>
          <a:xfrm>
            <a:off x="4305300" y="6336268"/>
            <a:ext cx="533400" cy="369332"/>
          </a:xfrm>
          <a:prstGeom prst="rect">
            <a:avLst/>
          </a:prstGeom>
          <a:noFill/>
        </p:spPr>
        <p:txBody>
          <a:bodyPr wrap="square" rtlCol="0">
            <a:spAutoFit/>
          </a:bodyPr>
          <a:lstStyle/>
          <a:p>
            <a:r>
              <a:rPr lang="en-US" dirty="0" smtClean="0"/>
              <a:t>……</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1409700" y="3842266"/>
                <a:ext cx="1219200" cy="400110"/>
              </a:xfrm>
              <a:prstGeom prst="rect">
                <a:avLst/>
              </a:prstGeom>
              <a:noFill/>
            </p:spPr>
            <p:txBody>
              <a:bodyPr wrap="square" rtlCol="0">
                <a:spAutoFit/>
              </a:bodyPr>
              <a:lstStyle/>
              <a:p>
                <a:r>
                  <a:rPr lang="en-US" sz="2000" dirty="0" smtClean="0"/>
                  <a:t>Iteration </a:t>
                </a:r>
                <a14:m>
                  <m:oMath xmlns:m="http://schemas.openxmlformats.org/officeDocument/2006/math">
                    <m:r>
                      <a:rPr lang="en-US" sz="2000" b="0" i="1" smtClean="0">
                        <a:latin typeface="Cambria Math"/>
                      </a:rPr>
                      <m:t>𝑖</m:t>
                    </m:r>
                  </m:oMath>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409700" y="3842266"/>
                <a:ext cx="1219200" cy="400110"/>
              </a:xfrm>
              <a:prstGeom prst="rect">
                <a:avLst/>
              </a:prstGeom>
              <a:blipFill rotWithShape="1">
                <a:blip r:embed="rId10"/>
                <a:stretch>
                  <a:fillRect l="-5000"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730113" y="3842266"/>
                <a:ext cx="1683774" cy="400110"/>
              </a:xfrm>
              <a:prstGeom prst="rect">
                <a:avLst/>
              </a:prstGeom>
              <a:noFill/>
            </p:spPr>
            <p:txBody>
              <a:bodyPr wrap="square" rtlCol="0">
                <a:spAutoFit/>
              </a:bodyPr>
              <a:lstStyle/>
              <a:p>
                <a:r>
                  <a:rPr lang="en-US" sz="2000" dirty="0" smtClean="0"/>
                  <a:t>Iteration </a:t>
                </a:r>
                <a14:m>
                  <m:oMath xmlns:m="http://schemas.openxmlformats.org/officeDocument/2006/math">
                    <m:r>
                      <a:rPr lang="en-US" sz="2000" b="0" i="1" smtClean="0">
                        <a:latin typeface="Cambria Math"/>
                      </a:rPr>
                      <m:t>𝑖</m:t>
                    </m:r>
                    <m:r>
                      <a:rPr lang="en-US" sz="2000" b="0" i="1" smtClean="0">
                        <a:latin typeface="Cambria Math"/>
                      </a:rPr>
                      <m:t>+1</m:t>
                    </m:r>
                  </m:oMath>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730113" y="3842266"/>
                <a:ext cx="1683774" cy="400110"/>
              </a:xfrm>
              <a:prstGeom prst="rect">
                <a:avLst/>
              </a:prstGeom>
              <a:blipFill rotWithShape="1">
                <a:blip r:embed="rId11"/>
                <a:stretch>
                  <a:fillRect l="-3986" t="-7576" b="-25758"/>
                </a:stretch>
              </a:blipFill>
            </p:spPr>
            <p:txBody>
              <a:bodyPr/>
              <a:lstStyle/>
              <a:p>
                <a:r>
                  <a:rPr lang="en-US">
                    <a:noFill/>
                  </a:rPr>
                  <a:t> </a:t>
                </a:r>
              </a:p>
            </p:txBody>
          </p:sp>
        </mc:Fallback>
      </mc:AlternateContent>
      <p:cxnSp>
        <p:nvCxnSpPr>
          <p:cNvPr id="18" name="Straight Connector 17"/>
          <p:cNvCxnSpPr/>
          <p:nvPr/>
        </p:nvCxnSpPr>
        <p:spPr>
          <a:xfrm>
            <a:off x="4572000" y="4949608"/>
            <a:ext cx="0" cy="6858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3743632" y="5088489"/>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a:rPr>
                          </m:ctrlPr>
                        </m:sSubPr>
                        <m:e>
                          <m:r>
                            <a:rPr lang="en-US" i="1" dirty="0">
                              <a:latin typeface="Cambria Math"/>
                            </a:rPr>
                            <m:t>𝑆</m:t>
                          </m:r>
                        </m:e>
                        <m:sub>
                          <m:r>
                            <a:rPr lang="en-US" i="1" dirty="0">
                              <a:latin typeface="Cambria Math"/>
                            </a:rPr>
                            <m:t>1</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3743632" y="5088489"/>
                <a:ext cx="451277" cy="369332"/>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890097" y="5088178"/>
                <a:ext cx="5891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dirty="0" smtClean="0">
                          <a:latin typeface="Cambria Math"/>
                        </a:rPr>
                        <m:t>Δ</m:t>
                      </m:r>
                      <m:sSub>
                        <m:sSubPr>
                          <m:ctrlPr>
                            <a:rPr lang="en-US" i="1" dirty="0">
                              <a:latin typeface="Cambria Math"/>
                            </a:rPr>
                          </m:ctrlPr>
                        </m:sSubPr>
                        <m:e>
                          <m:r>
                            <a:rPr lang="en-US" i="1" dirty="0">
                              <a:latin typeface="Cambria Math"/>
                            </a:rPr>
                            <m:t>𝑆</m:t>
                          </m:r>
                        </m:e>
                        <m:sub>
                          <m:r>
                            <a:rPr lang="en-US" i="1" dirty="0">
                              <a:latin typeface="Cambria Math"/>
                            </a:rPr>
                            <m:t>1</m:t>
                          </m:r>
                        </m:sub>
                      </m:sSub>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4890097" y="5088178"/>
                <a:ext cx="589136" cy="369332"/>
              </a:xfrm>
              <a:prstGeom prst="rect">
                <a:avLst/>
              </a:prstGeom>
              <a:blipFill rotWithShape="1">
                <a:blip r:embed="rId13"/>
                <a:stretch>
                  <a:fillRect/>
                </a:stretch>
              </a:blipFill>
            </p:spPr>
            <p:txBody>
              <a:bodyPr/>
              <a:lstStyle/>
              <a:p>
                <a:r>
                  <a:rPr lang="en-US">
                    <a:noFill/>
                  </a:rPr>
                  <a:t> </a:t>
                </a:r>
              </a:p>
            </p:txBody>
          </p:sp>
        </mc:Fallback>
      </mc:AlternateContent>
      <p:cxnSp>
        <p:nvCxnSpPr>
          <p:cNvPr id="22" name="Straight Connector 21"/>
          <p:cNvCxnSpPr/>
          <p:nvPr/>
        </p:nvCxnSpPr>
        <p:spPr>
          <a:xfrm>
            <a:off x="4419600" y="4949608"/>
            <a:ext cx="0" cy="6858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24400" y="4949608"/>
            <a:ext cx="0" cy="6858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rot="5400000">
            <a:off x="4472447" y="5502058"/>
            <a:ext cx="76200" cy="266700"/>
          </a:xfrm>
          <a:prstGeom prst="rightBrace">
            <a:avLst>
              <a:gd name="adj1" fmla="val 14785"/>
              <a:gd name="adj2" fmla="val 5117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ular Callout 25"/>
          <p:cNvSpPr/>
          <p:nvPr/>
        </p:nvSpPr>
        <p:spPr>
          <a:xfrm>
            <a:off x="6172200" y="5078968"/>
            <a:ext cx="2133600" cy="518340"/>
          </a:xfrm>
          <a:prstGeom prst="wedgeRectCallout">
            <a:avLst>
              <a:gd name="adj1" fmla="val -111849"/>
              <a:gd name="adj2" fmla="val 50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Adjustment is </a:t>
            </a:r>
            <a:r>
              <a:rPr lang="en-US" b="1" i="1" dirty="0" smtClean="0"/>
              <a:t>small</a:t>
            </a:r>
            <a:endParaRPr lang="en-US" b="1" i="1" dirty="0"/>
          </a:p>
        </p:txBody>
      </p:sp>
      <p:sp>
        <p:nvSpPr>
          <p:cNvPr id="8" name="Slide Number Placeholder 7"/>
          <p:cNvSpPr>
            <a:spLocks noGrp="1"/>
          </p:cNvSpPr>
          <p:nvPr>
            <p:ph type="sldNum" sz="quarter" idx="12"/>
          </p:nvPr>
        </p:nvSpPr>
        <p:spPr/>
        <p:txBody>
          <a:bodyPr/>
          <a:lstStyle/>
          <a:p>
            <a:fld id="{8CEF9E8B-9203-44BC-8045-9DA93A8360C3}" type="slidenum">
              <a:rPr lang="en-US" smtClean="0"/>
              <a:t>14</a:t>
            </a:fld>
            <a:endParaRPr lang="en-US"/>
          </a:p>
        </p:txBody>
      </p:sp>
    </p:spTree>
    <p:custDataLst>
      <p:tags r:id="rId1"/>
    </p:custDataLst>
    <p:extLst>
      <p:ext uri="{BB962C8B-B14F-4D97-AF65-F5344CB8AC3E}">
        <p14:creationId xmlns:p14="http://schemas.microsoft.com/office/powerpoint/2010/main" val="43386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p:bldP spid="14" grpId="0"/>
      <p:bldP spid="16" grpId="0"/>
      <p:bldP spid="20" grpId="0"/>
      <p:bldP spid="21" grpId="0"/>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Bootstrap</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15</a:t>
            </a:fld>
            <a:endParaRPr lang="en-US"/>
          </a:p>
        </p:txBody>
      </p:sp>
    </p:spTree>
    <p:extLst>
      <p:ext uri="{BB962C8B-B14F-4D97-AF65-F5344CB8AC3E}">
        <p14:creationId xmlns:p14="http://schemas.microsoft.com/office/powerpoint/2010/main" val="185456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Bootstrap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Scope: relational algebra</a:t>
                </a:r>
              </a:p>
              <a:p>
                <a:pPr marL="457200" lvl="1" indent="0">
                  <a:buNone/>
                </a:pPr>
                <a14:m>
                  <m:oMath xmlns:m="http://schemas.openxmlformats.org/officeDocument/2006/math">
                    <m:r>
                      <a:rPr lang="en-US" b="0" i="1" smtClean="0">
                        <a:latin typeface="Cambria Math"/>
                      </a:rPr>
                      <m:t>𝜎</m:t>
                    </m:r>
                  </m:oMath>
                </a14:m>
                <a:r>
                  <a:rPr lang="en-US" dirty="0" smtClean="0"/>
                  <a:t>(selection), </a:t>
                </a:r>
                <a14:m>
                  <m:oMath xmlns:m="http://schemas.openxmlformats.org/officeDocument/2006/math">
                    <m:r>
                      <m:rPr>
                        <m:sty m:val="p"/>
                      </m:rPr>
                      <a:rPr lang="en-US" b="0" i="0" smtClean="0">
                        <a:latin typeface="Cambria Math"/>
                      </a:rPr>
                      <m:t>Π</m:t>
                    </m:r>
                  </m:oMath>
                </a14:m>
                <a:r>
                  <a:rPr lang="en-US" dirty="0" smtClean="0"/>
                  <a:t>(projection), </a:t>
                </a:r>
                <a14:m>
                  <m:oMath xmlns:m="http://schemas.openxmlformats.org/officeDocument/2006/math">
                    <m:r>
                      <a:rPr lang="en-US" b="0" i="1" smtClean="0">
                        <a:latin typeface="Cambria Math"/>
                      </a:rPr>
                      <m:t>⋈</m:t>
                    </m:r>
                  </m:oMath>
                </a14:m>
                <a:r>
                  <a:rPr lang="en-US" dirty="0" smtClean="0"/>
                  <a:t>(join), </a:t>
                </a:r>
                <a14:m>
                  <m:oMath xmlns:m="http://schemas.openxmlformats.org/officeDocument/2006/math">
                    <m:r>
                      <a:rPr lang="en-US" b="0" i="1" smtClean="0">
                        <a:latin typeface="Cambria Math"/>
                      </a:rPr>
                      <m:t>𝛾</m:t>
                    </m:r>
                  </m:oMath>
                </a14:m>
                <a:r>
                  <a:rPr lang="en-US" dirty="0" smtClean="0"/>
                  <a:t>(aggregate)</a:t>
                </a:r>
              </a:p>
              <a:p>
                <a:r>
                  <a:rPr lang="en-US" dirty="0"/>
                  <a:t>Basic idea</a:t>
                </a:r>
              </a:p>
              <a:p>
                <a:pPr lvl="1"/>
                <a:r>
                  <a:rPr lang="en-US" dirty="0" smtClean="0"/>
                  <a:t>Annotate tuples with random variables</a:t>
                </a:r>
              </a:p>
              <a:p>
                <a:pPr lvl="1"/>
                <a:r>
                  <a:rPr lang="en-US" b="1" i="1" dirty="0" smtClean="0">
                    <a:solidFill>
                      <a:srgbClr val="FF0000"/>
                    </a:solidFill>
                  </a:rPr>
                  <a:t>Extend relational algebra </a:t>
                </a:r>
                <a:r>
                  <a:rPr lang="en-US" dirty="0" smtClean="0"/>
                  <a:t>to </a:t>
                </a:r>
                <a:r>
                  <a:rPr lang="en-US" dirty="0"/>
                  <a:t>manage these random </a:t>
                </a:r>
                <a:r>
                  <a:rPr lang="en-US" dirty="0" smtClean="0"/>
                  <a:t>variables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630" t="-1752"/>
                </a:stretch>
              </a:blipFill>
            </p:spPr>
            <p:txBody>
              <a:bodyPr/>
              <a:lstStyle/>
              <a:p>
                <a:r>
                  <a:rPr lang="en-US">
                    <a:noFill/>
                  </a:rPr>
                  <a:t> </a:t>
                </a:r>
              </a:p>
            </p:txBody>
          </p:sp>
        </mc:Fallback>
      </mc:AlternateContent>
      <p:sp>
        <p:nvSpPr>
          <p:cNvPr id="7" name="Flowchart: Process 6"/>
          <p:cNvSpPr/>
          <p:nvPr/>
        </p:nvSpPr>
        <p:spPr>
          <a:xfrm>
            <a:off x="351503" y="5042491"/>
            <a:ext cx="86106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dirty="0" smtClean="0"/>
              <a:t>A </a:t>
            </a:r>
            <a:r>
              <a:rPr lang="en-US" sz="2400" b="1" i="1" dirty="0">
                <a:solidFill>
                  <a:srgbClr val="FF0000"/>
                </a:solidFill>
              </a:rPr>
              <a:t>single-round</a:t>
            </a:r>
            <a:r>
              <a:rPr lang="en-US" sz="2400" dirty="0">
                <a:solidFill>
                  <a:srgbClr val="FF0000"/>
                </a:solidFill>
              </a:rPr>
              <a:t> </a:t>
            </a:r>
            <a:r>
              <a:rPr lang="en-US" sz="2400" dirty="0" smtClean="0"/>
              <a:t>evaluation </a:t>
            </a:r>
            <a:r>
              <a:rPr lang="en-US" sz="2400" dirty="0"/>
              <a:t>= 100s/1000s of bootstrap </a:t>
            </a:r>
            <a:r>
              <a:rPr lang="en-US" sz="2400" dirty="0" smtClean="0"/>
              <a:t>trials!</a:t>
            </a:r>
            <a:endParaRPr lang="en-US" sz="2400" dirty="0"/>
          </a:p>
        </p:txBody>
      </p:sp>
      <p:sp>
        <p:nvSpPr>
          <p:cNvPr id="6" name="Rectangular Callout 5"/>
          <p:cNvSpPr/>
          <p:nvPr/>
        </p:nvSpPr>
        <p:spPr>
          <a:xfrm>
            <a:off x="1889760" y="4191000"/>
            <a:ext cx="7057103" cy="685800"/>
          </a:xfrm>
          <a:prstGeom prst="wedgeRectCallout">
            <a:avLst>
              <a:gd name="adj1" fmla="val 5075"/>
              <a:gd name="adj2" fmla="val -118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t># of times a tuple will be drawn in a bootstrap trial</a:t>
            </a:r>
            <a:endParaRPr lang="en-US" sz="2400" b="1" i="1" dirty="0"/>
          </a:p>
        </p:txBody>
      </p:sp>
      <p:sp>
        <p:nvSpPr>
          <p:cNvPr id="4" name="Slide Number Placeholder 3"/>
          <p:cNvSpPr>
            <a:spLocks noGrp="1"/>
          </p:cNvSpPr>
          <p:nvPr>
            <p:ph type="sldNum" sz="quarter" idx="12"/>
          </p:nvPr>
        </p:nvSpPr>
        <p:spPr/>
        <p:txBody>
          <a:bodyPr/>
          <a:lstStyle/>
          <a:p>
            <a:fld id="{8CEF9E8B-9203-44BC-8045-9DA93A8360C3}" type="slidenum">
              <a:rPr lang="en-US" smtClean="0"/>
              <a:t>16</a:t>
            </a:fld>
            <a:endParaRPr lang="en-US"/>
          </a:p>
        </p:txBody>
      </p:sp>
    </p:spTree>
    <p:custDataLst>
      <p:tags r:id="rId1"/>
    </p:custDataLst>
    <p:extLst>
      <p:ext uri="{BB962C8B-B14F-4D97-AF65-F5344CB8AC3E}">
        <p14:creationId xmlns:p14="http://schemas.microsoft.com/office/powerpoint/2010/main" val="350080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bg/>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Bootstrap Resamples As </a:t>
            </a:r>
            <a:r>
              <a:rPr lang="en-US" dirty="0" err="1" smtClean="0"/>
              <a:t>Multiset</a:t>
            </a:r>
            <a:r>
              <a:rPr lang="en-US" dirty="0" smtClean="0"/>
              <a:t> DB</a:t>
            </a:r>
            <a:endParaRPr lang="en-US" dirty="0"/>
          </a:p>
        </p:txBody>
      </p:sp>
      <p:sp>
        <p:nvSpPr>
          <p:cNvPr id="3" name="Content Placeholder 2"/>
          <p:cNvSpPr>
            <a:spLocks noGrp="1"/>
          </p:cNvSpPr>
          <p:nvPr>
            <p:ph idx="1"/>
          </p:nvPr>
        </p:nvSpPr>
        <p:spPr/>
        <p:txBody>
          <a:bodyPr/>
          <a:lstStyle/>
          <a:p>
            <a:r>
              <a:rPr lang="en-US" dirty="0"/>
              <a:t>B</a:t>
            </a:r>
            <a:r>
              <a:rPr lang="en-US" dirty="0" smtClean="0"/>
              <a:t>ootstrap generates </a:t>
            </a:r>
            <a:r>
              <a:rPr lang="en-US" b="1" i="1" dirty="0" err="1">
                <a:solidFill>
                  <a:srgbClr val="FF0000"/>
                </a:solidFill>
              </a:rPr>
              <a:t>multiset</a:t>
            </a:r>
            <a:r>
              <a:rPr lang="en-US" b="1" i="1" dirty="0">
                <a:solidFill>
                  <a:srgbClr val="FF0000"/>
                </a:solidFill>
              </a:rPr>
              <a:t> </a:t>
            </a:r>
            <a:r>
              <a:rPr lang="en-US" dirty="0" smtClean="0"/>
              <a:t>relations</a:t>
            </a:r>
            <a:endParaRPr lang="en-US" dirty="0"/>
          </a:p>
          <a:p>
            <a:pPr lvl="1"/>
            <a:r>
              <a:rPr lang="en-US" dirty="0" smtClean="0"/>
              <a:t>Tuples annotated with </a:t>
            </a:r>
            <a:r>
              <a:rPr lang="en-US" b="1" i="1" dirty="0" smtClean="0">
                <a:solidFill>
                  <a:srgbClr val="FF0000"/>
                </a:solidFill>
              </a:rPr>
              <a:t>multiplicities</a:t>
            </a:r>
          </a:p>
          <a:p>
            <a:pPr lvl="1"/>
            <a:r>
              <a:rPr lang="en-US" dirty="0" smtClean="0"/>
              <a:t>Query processing manipulate these multiplicities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15699238"/>
              </p:ext>
            </p:extLst>
          </p:nvPr>
        </p:nvGraphicFramePr>
        <p:xfrm>
          <a:off x="457200" y="3810000"/>
          <a:ext cx="1717357" cy="1828800"/>
        </p:xfrm>
        <a:graphic>
          <a:graphicData uri="http://schemas.openxmlformats.org/drawingml/2006/table">
            <a:tbl>
              <a:tblPr firstRow="1">
                <a:tableStyleId>{5C22544A-7EE6-4342-B048-85BDC9FD1C3A}</a:tableStyleId>
              </a:tblPr>
              <a:tblGrid>
                <a:gridCol w="348615"/>
                <a:gridCol w="882015"/>
                <a:gridCol w="486727"/>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86781035"/>
              </p:ext>
            </p:extLst>
          </p:nvPr>
        </p:nvGraphicFramePr>
        <p:xfrm>
          <a:off x="7027984" y="4240824"/>
          <a:ext cx="1977072" cy="1828800"/>
        </p:xfrm>
        <a:graphic>
          <a:graphicData uri="http://schemas.openxmlformats.org/drawingml/2006/table">
            <a:tbl>
              <a:tblPr firstRow="1">
                <a:tableStyleId>{5C22544A-7EE6-4342-B048-85BDC9FD1C3A}</a:tableStyleId>
              </a:tblPr>
              <a:tblGrid>
                <a:gridCol w="348615"/>
                <a:gridCol w="882015"/>
                <a:gridCol w="486727"/>
                <a:gridCol w="259715"/>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r>
                        <a:rPr lang="en-US" sz="1800" i="1" dirty="0" smtClean="0"/>
                        <a:t>2</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a:t>
                      </a:r>
                    </a:p>
                  </a:txBody>
                  <a:tcPr marL="45720" marR="45720"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24275929"/>
              </p:ext>
            </p:extLst>
          </p:nvPr>
        </p:nvGraphicFramePr>
        <p:xfrm>
          <a:off x="3505200" y="3505200"/>
          <a:ext cx="1717357" cy="1828800"/>
        </p:xfrm>
        <a:graphic>
          <a:graphicData uri="http://schemas.openxmlformats.org/drawingml/2006/table">
            <a:tbl>
              <a:tblPr firstRow="1">
                <a:tableStyleId>{5C22544A-7EE6-4342-B048-85BDC9FD1C3A}</a:tableStyleId>
              </a:tblPr>
              <a:tblGrid>
                <a:gridCol w="348615"/>
                <a:gridCol w="882015"/>
                <a:gridCol w="486727"/>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38070573"/>
              </p:ext>
            </p:extLst>
          </p:nvPr>
        </p:nvGraphicFramePr>
        <p:xfrm>
          <a:off x="3962400" y="3873012"/>
          <a:ext cx="1717357" cy="1828800"/>
        </p:xfrm>
        <a:graphic>
          <a:graphicData uri="http://schemas.openxmlformats.org/drawingml/2006/table">
            <a:tbl>
              <a:tblPr firstRow="1">
                <a:tableStyleId>{5C22544A-7EE6-4342-B048-85BDC9FD1C3A}</a:tableStyleId>
              </a:tblPr>
              <a:tblGrid>
                <a:gridCol w="348615"/>
                <a:gridCol w="882015"/>
                <a:gridCol w="486727"/>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89912252"/>
              </p:ext>
            </p:extLst>
          </p:nvPr>
        </p:nvGraphicFramePr>
        <p:xfrm>
          <a:off x="4419600" y="4240824"/>
          <a:ext cx="1717357" cy="1828800"/>
        </p:xfrm>
        <a:graphic>
          <a:graphicData uri="http://schemas.openxmlformats.org/drawingml/2006/table">
            <a:tbl>
              <a:tblPr firstRow="1">
                <a:tableStyleId>{5C22544A-7EE6-4342-B048-85BDC9FD1C3A}</a:tableStyleId>
              </a:tblPr>
              <a:tblGrid>
                <a:gridCol w="348615"/>
                <a:gridCol w="882015"/>
                <a:gridCol w="486727"/>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r>
            </a:tbl>
          </a:graphicData>
        </a:graphic>
      </p:graphicFrame>
      <p:grpSp>
        <p:nvGrpSpPr>
          <p:cNvPr id="6" name="Group 5"/>
          <p:cNvGrpSpPr/>
          <p:nvPr/>
        </p:nvGrpSpPr>
        <p:grpSpPr>
          <a:xfrm>
            <a:off x="2166255" y="4233624"/>
            <a:ext cx="1219200" cy="414576"/>
            <a:chOff x="2166255" y="4233624"/>
            <a:chExt cx="1219200" cy="414576"/>
          </a:xfrm>
        </p:grpSpPr>
        <p:cxnSp>
          <p:nvCxnSpPr>
            <p:cNvPr id="19" name="Straight Arrow Connector 18"/>
            <p:cNvCxnSpPr/>
            <p:nvPr/>
          </p:nvCxnSpPr>
          <p:spPr>
            <a:xfrm>
              <a:off x="2166255" y="4648200"/>
              <a:ext cx="1219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33746" y="4233624"/>
              <a:ext cx="1066800" cy="369332"/>
            </a:xfrm>
            <a:prstGeom prst="rect">
              <a:avLst/>
            </a:prstGeom>
            <a:noFill/>
          </p:spPr>
          <p:txBody>
            <a:bodyPr wrap="square" rtlCol="0">
              <a:spAutoFit/>
            </a:bodyPr>
            <a:lstStyle/>
            <a:p>
              <a:r>
                <a:rPr lang="en-US" i="1" dirty="0" smtClean="0"/>
                <a:t>resample</a:t>
              </a:r>
              <a:endParaRPr lang="en-US" i="1" dirty="0"/>
            </a:p>
          </p:txBody>
        </p:sp>
      </p:grpSp>
      <p:sp>
        <p:nvSpPr>
          <p:cNvPr id="21" name="Rectangle 20"/>
          <p:cNvSpPr/>
          <p:nvPr/>
        </p:nvSpPr>
        <p:spPr>
          <a:xfrm>
            <a:off x="4396153" y="4240824"/>
            <a:ext cx="1766811" cy="1825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a:endCxn id="14" idx="1"/>
          </p:cNvCxnSpPr>
          <p:nvPr/>
        </p:nvCxnSpPr>
        <p:spPr>
          <a:xfrm>
            <a:off x="6162964" y="5153402"/>
            <a:ext cx="865020" cy="18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723744" y="4252096"/>
            <a:ext cx="304800" cy="1813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6010686"/>
            <a:ext cx="2057400" cy="369332"/>
          </a:xfrm>
          <a:prstGeom prst="rect">
            <a:avLst/>
          </a:prstGeom>
          <a:noFill/>
        </p:spPr>
        <p:txBody>
          <a:bodyPr wrap="square" rtlCol="0" anchor="ctr">
            <a:spAutoFit/>
          </a:bodyPr>
          <a:lstStyle/>
          <a:p>
            <a:r>
              <a:rPr lang="en-US" dirty="0" smtClean="0"/>
              <a:t>……</a:t>
            </a:r>
            <a:endParaRPr lang="en-US" dirty="0"/>
          </a:p>
        </p:txBody>
      </p:sp>
      <p:sp>
        <p:nvSpPr>
          <p:cNvPr id="4" name="TextBox 3"/>
          <p:cNvSpPr txBox="1"/>
          <p:nvPr/>
        </p:nvSpPr>
        <p:spPr>
          <a:xfrm>
            <a:off x="762000" y="3429000"/>
            <a:ext cx="990600" cy="369332"/>
          </a:xfrm>
          <a:prstGeom prst="rect">
            <a:avLst/>
          </a:prstGeom>
          <a:noFill/>
        </p:spPr>
        <p:txBody>
          <a:bodyPr wrap="square" rtlCol="0">
            <a:spAutoFit/>
          </a:bodyPr>
          <a:lstStyle/>
          <a:p>
            <a:r>
              <a:rPr lang="en-US" i="1" dirty="0" smtClean="0"/>
              <a:t>sample</a:t>
            </a:r>
            <a:endParaRPr lang="en-US" i="1" dirty="0"/>
          </a:p>
        </p:txBody>
      </p:sp>
      <p:sp>
        <p:nvSpPr>
          <p:cNvPr id="5" name="Slide Number Placeholder 4"/>
          <p:cNvSpPr>
            <a:spLocks noGrp="1"/>
          </p:cNvSpPr>
          <p:nvPr>
            <p:ph type="sldNum" sz="quarter" idx="12"/>
          </p:nvPr>
        </p:nvSpPr>
        <p:spPr/>
        <p:txBody>
          <a:bodyPr/>
          <a:lstStyle/>
          <a:p>
            <a:fld id="{8CEF9E8B-9203-44BC-8045-9DA93A8360C3}" type="slidenum">
              <a:rPr lang="en-US" smtClean="0"/>
              <a:t>17</a:t>
            </a:fld>
            <a:endParaRPr lang="en-US"/>
          </a:p>
        </p:txBody>
      </p:sp>
    </p:spTree>
    <p:custDataLst>
      <p:tags r:id="rId1"/>
    </p:custDataLst>
    <p:extLst>
      <p:ext uri="{BB962C8B-B14F-4D97-AF65-F5344CB8AC3E}">
        <p14:creationId xmlns:p14="http://schemas.microsoft.com/office/powerpoint/2010/main" val="1766365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t>
            </a:r>
            <a:r>
              <a:rPr lang="en-US" dirty="0" err="1"/>
              <a:t>Multiset</a:t>
            </a:r>
            <a:r>
              <a:rPr lang="en-US" dirty="0"/>
              <a:t> </a:t>
            </a:r>
            <a:r>
              <a:rPr lang="en-US" dirty="0" smtClean="0"/>
              <a:t>DB: Projection</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3200" dirty="0" smtClean="0"/>
              <a:t>Projection takes </a:t>
            </a:r>
            <a:r>
              <a:rPr lang="en-US" sz="3200" b="1" i="1" dirty="0" smtClean="0">
                <a:solidFill>
                  <a:srgbClr val="FF0000"/>
                </a:solidFill>
              </a:rPr>
              <a:t>sum</a:t>
            </a:r>
            <a:r>
              <a:rPr lang="en-US" sz="3200" dirty="0" smtClean="0">
                <a:solidFill>
                  <a:srgbClr val="FF0000"/>
                </a:solidFill>
              </a:rPr>
              <a:t> </a:t>
            </a:r>
            <a:r>
              <a:rPr lang="en-US" sz="3200" dirty="0" smtClean="0"/>
              <a:t>of</a:t>
            </a:r>
            <a:r>
              <a:rPr lang="en-US" sz="3200" dirty="0" smtClean="0">
                <a:solidFill>
                  <a:srgbClr val="FF0000"/>
                </a:solidFill>
              </a:rPr>
              <a:t> </a:t>
            </a:r>
            <a:r>
              <a:rPr lang="en-US" sz="3200" dirty="0" smtClean="0"/>
              <a:t>multiplicities</a:t>
            </a:r>
            <a:endParaRPr lang="en-US" sz="32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7917183"/>
              </p:ext>
            </p:extLst>
          </p:nvPr>
        </p:nvGraphicFramePr>
        <p:xfrm>
          <a:off x="3526746" y="3695700"/>
          <a:ext cx="1977072" cy="1828800"/>
        </p:xfrm>
        <a:graphic>
          <a:graphicData uri="http://schemas.openxmlformats.org/drawingml/2006/table">
            <a:tbl>
              <a:tblPr firstRow="1">
                <a:tableStyleId>{5C22544A-7EE6-4342-B048-85BDC9FD1C3A}</a:tableStyleId>
              </a:tblPr>
              <a:tblGrid>
                <a:gridCol w="348615"/>
                <a:gridCol w="882015"/>
                <a:gridCol w="486727"/>
                <a:gridCol w="259715"/>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r>
                        <a:rPr lang="en-US" sz="1800" i="1" dirty="0" smtClean="0"/>
                        <a:t>2</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a:t>
                      </a:r>
                    </a:p>
                  </a:txBody>
                  <a:tcPr marL="45720" marR="45720" anchor="ctr"/>
                </a:tc>
              </a:tr>
            </a:tbl>
          </a:graphicData>
        </a:graphic>
      </p:graphicFrame>
      <p:sp>
        <p:nvSpPr>
          <p:cNvPr id="6" name="Rectangle 5"/>
          <p:cNvSpPr/>
          <p:nvPr/>
        </p:nvSpPr>
        <p:spPr>
          <a:xfrm>
            <a:off x="1219200" y="4985598"/>
            <a:ext cx="685800" cy="1077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8782805"/>
              </p:ext>
            </p:extLst>
          </p:nvPr>
        </p:nvGraphicFramePr>
        <p:xfrm>
          <a:off x="6324600" y="3695700"/>
          <a:ext cx="1750695" cy="1463040"/>
        </p:xfrm>
        <a:graphic>
          <a:graphicData uri="http://schemas.openxmlformats.org/drawingml/2006/table">
            <a:tbl>
              <a:tblPr firstRow="1">
                <a:tableStyleId>{5C22544A-7EE6-4342-B048-85BDC9FD1C3A}</a:tableStyleId>
              </a:tblPr>
              <a:tblGrid>
                <a:gridCol w="964565"/>
                <a:gridCol w="526415"/>
                <a:gridCol w="259715"/>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20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a:t>
                      </a:r>
                    </a:p>
                  </a:txBody>
                  <a:tcPr marL="45720" marR="45720" anchor="ctr"/>
                </a:tc>
              </a:tr>
            </a:tbl>
          </a:graphicData>
        </a:graphic>
      </p:graphicFrame>
      <p:sp>
        <p:nvSpPr>
          <p:cNvPr id="8" name="Rectangle 7"/>
          <p:cNvSpPr/>
          <p:nvPr/>
        </p:nvSpPr>
        <p:spPr>
          <a:xfrm>
            <a:off x="5275218" y="4064607"/>
            <a:ext cx="228600" cy="3875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75217" y="4792376"/>
            <a:ext cx="256309"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39891" y="4064607"/>
            <a:ext cx="2286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3"/>
            <a:endCxn id="10" idx="1"/>
          </p:cNvCxnSpPr>
          <p:nvPr/>
        </p:nvCxnSpPr>
        <p:spPr>
          <a:xfrm flipV="1">
            <a:off x="5503818" y="4257829"/>
            <a:ext cx="2336073" cy="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10" idx="1"/>
          </p:cNvCxnSpPr>
          <p:nvPr/>
        </p:nvCxnSpPr>
        <p:spPr>
          <a:xfrm flipV="1">
            <a:off x="5531526" y="4257829"/>
            <a:ext cx="2308365" cy="7277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181600" y="5562600"/>
                <a:ext cx="15295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a:rPr>
                        <m:t>1</m:t>
                      </m:r>
                      <m:r>
                        <a:rPr lang="en-US" sz="2400" i="1">
                          <a:latin typeface="Cambria Math"/>
                        </a:rPr>
                        <m:t>+2=3</m:t>
                      </m:r>
                    </m:oMath>
                  </m:oMathPara>
                </a14:m>
                <a:endParaRPr lang="en-US" sz="2800" dirty="0"/>
              </a:p>
            </p:txBody>
          </p:sp>
        </mc:Choice>
        <mc:Fallback xmlns="">
          <p:sp>
            <p:nvSpPr>
              <p:cNvPr id="17" name="Rectangle 16"/>
              <p:cNvSpPr>
                <a:spLocks noRot="1" noChangeAspect="1" noMove="1" noResize="1" noEditPoints="1" noAdjustHandles="1" noChangeArrowheads="1" noChangeShapeType="1" noTextEdit="1"/>
              </p:cNvSpPr>
              <p:nvPr/>
            </p:nvSpPr>
            <p:spPr>
              <a:xfrm>
                <a:off x="5181600" y="5562600"/>
                <a:ext cx="1529585" cy="461665"/>
              </a:xfrm>
              <a:prstGeom prst="rect">
                <a:avLst/>
              </a:prstGeom>
              <a:blipFill rotWithShape="1">
                <a:blip r:embed="rId8"/>
                <a:stretch>
                  <a:fillRect/>
                </a:stretch>
              </a:blipFill>
            </p:spPr>
            <p:txBody>
              <a:bodyPr/>
              <a:lstStyle/>
              <a:p>
                <a:r>
                  <a:rPr lang="en-US">
                    <a:noFill/>
                  </a:rPr>
                  <a:t> </a:t>
                </a:r>
              </a:p>
            </p:txBody>
          </p:sp>
        </mc:Fallback>
      </mc:AlternateContent>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95289" y="2971800"/>
            <a:ext cx="1979380" cy="3091602"/>
          </a:xfrm>
          <a:prstGeom prst="rect">
            <a:avLst/>
          </a:prstGeom>
        </p:spPr>
      </p:pic>
      <p:sp>
        <p:nvSpPr>
          <p:cNvPr id="5" name="Slide Number Placeholder 4"/>
          <p:cNvSpPr>
            <a:spLocks noGrp="1"/>
          </p:cNvSpPr>
          <p:nvPr>
            <p:ph type="sldNum" sz="quarter" idx="12"/>
          </p:nvPr>
        </p:nvSpPr>
        <p:spPr/>
        <p:txBody>
          <a:bodyPr/>
          <a:lstStyle/>
          <a:p>
            <a:fld id="{8CEF9E8B-9203-44BC-8045-9DA93A8360C3}" type="slidenum">
              <a:rPr lang="en-US" smtClean="0"/>
              <a:t>18</a:t>
            </a:fld>
            <a:endParaRPr lang="en-US"/>
          </a:p>
        </p:txBody>
      </p:sp>
      <p:sp>
        <p:nvSpPr>
          <p:cNvPr id="18" name="TextBox 17"/>
          <p:cNvSpPr txBox="1"/>
          <p:nvPr/>
        </p:nvSpPr>
        <p:spPr>
          <a:xfrm>
            <a:off x="4895008" y="2073349"/>
            <a:ext cx="3581400" cy="1477328"/>
          </a:xfrm>
          <a:prstGeom prst="rect">
            <a:avLst/>
          </a:prstGeom>
          <a:solidFill>
            <a:srgbClr val="EBEB15"/>
          </a:solidFill>
          <a:ln>
            <a:noFill/>
          </a:ln>
        </p:spPr>
        <p:txBody>
          <a:bodyPr wrap="square" rtlCol="0">
            <a:spAutoFit/>
          </a:bodyPr>
          <a:lstStyle/>
          <a:p>
            <a:r>
              <a:rPr lang="en-US" b="1" dirty="0" smtClean="0"/>
              <a:t>SELECT</a:t>
            </a:r>
            <a:r>
              <a:rPr lang="en-US" dirty="0" smtClean="0"/>
              <a:t> </a:t>
            </a:r>
            <a:r>
              <a:rPr lang="en-US" i="1" dirty="0" smtClean="0"/>
              <a:t>Product, SUM(</a:t>
            </a:r>
            <a:r>
              <a:rPr lang="en-US" i="1" dirty="0" err="1" smtClean="0"/>
              <a:t>Qty</a:t>
            </a:r>
            <a:r>
              <a:rPr lang="en-US" i="1" dirty="0" smtClean="0"/>
              <a:t>)</a:t>
            </a:r>
          </a:p>
          <a:p>
            <a:r>
              <a:rPr lang="en-US" b="1" dirty="0" smtClean="0"/>
              <a:t>FROM</a:t>
            </a:r>
            <a:r>
              <a:rPr lang="en-US" dirty="0" smtClean="0"/>
              <a:t> </a:t>
            </a:r>
            <a:r>
              <a:rPr lang="en-US" i="1" dirty="0" smtClean="0"/>
              <a:t>Orders</a:t>
            </a:r>
          </a:p>
          <a:p>
            <a:r>
              <a:rPr lang="en-US" b="1" dirty="0" smtClean="0"/>
              <a:t>WHERE</a:t>
            </a:r>
            <a:r>
              <a:rPr lang="en-US" dirty="0" smtClean="0"/>
              <a:t> </a:t>
            </a:r>
            <a:r>
              <a:rPr lang="en-US" i="1" dirty="0" err="1" smtClean="0"/>
              <a:t>Qty</a:t>
            </a:r>
            <a:r>
              <a:rPr lang="en-US" dirty="0" smtClean="0"/>
              <a:t> &lt; (</a:t>
            </a:r>
            <a:r>
              <a:rPr lang="en-US" b="1" dirty="0" smtClean="0"/>
              <a:t>SELECT</a:t>
            </a:r>
            <a:r>
              <a:rPr lang="en-US" dirty="0" smtClean="0"/>
              <a:t> </a:t>
            </a:r>
            <a:r>
              <a:rPr lang="en-US" i="1" dirty="0" smtClean="0"/>
              <a:t>SUM(</a:t>
            </a:r>
            <a:r>
              <a:rPr lang="en-US" i="1" dirty="0" err="1" smtClean="0"/>
              <a:t>Qty</a:t>
            </a:r>
            <a:r>
              <a:rPr lang="en-US" i="1" dirty="0" smtClean="0"/>
              <a:t>) / 4</a:t>
            </a:r>
          </a:p>
          <a:p>
            <a:pPr lvl="3"/>
            <a:r>
              <a:rPr lang="en-US" b="1" dirty="0" smtClean="0"/>
              <a:t>FROM</a:t>
            </a:r>
            <a:r>
              <a:rPr lang="en-US" dirty="0" smtClean="0"/>
              <a:t> </a:t>
            </a:r>
            <a:r>
              <a:rPr lang="en-US" i="1" dirty="0" smtClean="0"/>
              <a:t>Orders</a:t>
            </a:r>
            <a:r>
              <a:rPr lang="en-US" dirty="0" smtClean="0"/>
              <a:t>)</a:t>
            </a:r>
            <a:endParaRPr lang="en-US" dirty="0"/>
          </a:p>
          <a:p>
            <a:r>
              <a:rPr lang="en-US" b="1" dirty="0" smtClean="0"/>
              <a:t>GROUP BY</a:t>
            </a:r>
            <a:r>
              <a:rPr lang="en-US" dirty="0" smtClean="0"/>
              <a:t> </a:t>
            </a:r>
            <a:r>
              <a:rPr lang="en-US" i="1" dirty="0" smtClean="0"/>
              <a:t>Product</a:t>
            </a:r>
          </a:p>
        </p:txBody>
      </p:sp>
      <p:sp>
        <p:nvSpPr>
          <p:cNvPr id="19" name="TextBox 18"/>
          <p:cNvSpPr txBox="1"/>
          <p:nvPr/>
        </p:nvSpPr>
        <p:spPr>
          <a:xfrm>
            <a:off x="88604" y="2165682"/>
            <a:ext cx="4572000" cy="646331"/>
          </a:xfrm>
          <a:prstGeom prst="rect">
            <a:avLst/>
          </a:prstGeom>
          <a:solidFill>
            <a:srgbClr val="EBEB15"/>
          </a:solidFill>
          <a:ln>
            <a:noFill/>
          </a:ln>
        </p:spPr>
        <p:txBody>
          <a:bodyPr wrap="square" rtlCol="0">
            <a:spAutoFit/>
          </a:bodyPr>
          <a:lstStyle/>
          <a:p>
            <a:pPr lvl="1"/>
            <a:r>
              <a:rPr lang="en-US" b="1" i="1" dirty="0"/>
              <a:t>How many products are ordered by small quantity orders?</a:t>
            </a:r>
          </a:p>
        </p:txBody>
      </p:sp>
    </p:spTree>
    <p:custDataLst>
      <p:tags r:id="rId1"/>
    </p:custDataLst>
    <p:extLst>
      <p:ext uri="{BB962C8B-B14F-4D97-AF65-F5344CB8AC3E}">
        <p14:creationId xmlns:p14="http://schemas.microsoft.com/office/powerpoint/2010/main" val="2679267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9" grpId="0" animBg="1"/>
      <p:bldP spid="9" grpId="1" animBg="1"/>
      <p:bldP spid="10" grpId="0" animBg="1"/>
      <p:bldP spid="10" grpId="1" animBg="1"/>
      <p:bldP spid="17" grpId="0"/>
      <p:bldP spid="17" grpId="1"/>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t>
            </a:r>
            <a:r>
              <a:rPr lang="en-US" dirty="0" err="1"/>
              <a:t>Multiset</a:t>
            </a:r>
            <a:r>
              <a:rPr lang="en-US" dirty="0"/>
              <a:t> </a:t>
            </a:r>
            <a:r>
              <a:rPr lang="en-US" dirty="0" smtClean="0"/>
              <a:t>DB: Aggregate</a:t>
            </a:r>
            <a:endParaRPr lang="en-US" dirty="0"/>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US" sz="3200" dirty="0" smtClean="0"/>
              <a:t>Aggregate takes weighted </a:t>
            </a:r>
            <a:r>
              <a:rPr lang="en-US" sz="3200" b="1" i="1" dirty="0" smtClean="0">
                <a:solidFill>
                  <a:srgbClr val="FF0000"/>
                </a:solidFill>
              </a:rPr>
              <a:t>sum </a:t>
            </a:r>
            <a:r>
              <a:rPr lang="en-US" sz="3200" dirty="0" smtClean="0"/>
              <a:t>of</a:t>
            </a:r>
            <a:r>
              <a:rPr lang="en-US" sz="3200" b="1" i="1" dirty="0" smtClean="0"/>
              <a:t> </a:t>
            </a:r>
            <a:r>
              <a:rPr lang="en-US" sz="3200" dirty="0" smtClean="0"/>
              <a:t>multiplicities</a:t>
            </a:r>
          </a:p>
        </p:txBody>
      </p:sp>
      <p:graphicFrame>
        <p:nvGraphicFramePr>
          <p:cNvPr id="4" name="Table 3"/>
          <p:cNvGraphicFramePr>
            <a:graphicFrameLocks noGrp="1"/>
          </p:cNvGraphicFramePr>
          <p:nvPr>
            <p:extLst>
              <p:ext uri="{D42A27DB-BD31-4B8C-83A1-F6EECF244321}">
                <p14:modId xmlns:p14="http://schemas.microsoft.com/office/powerpoint/2010/main" val="3276339708"/>
              </p:ext>
            </p:extLst>
          </p:nvPr>
        </p:nvGraphicFramePr>
        <p:xfrm>
          <a:off x="3657489" y="3657600"/>
          <a:ext cx="1977072" cy="1828800"/>
        </p:xfrm>
        <a:graphic>
          <a:graphicData uri="http://schemas.openxmlformats.org/drawingml/2006/table">
            <a:tbl>
              <a:tblPr firstRow="1">
                <a:tableStyleId>{5C22544A-7EE6-4342-B048-85BDC9FD1C3A}</a:tableStyleId>
              </a:tblPr>
              <a:tblGrid>
                <a:gridCol w="348615"/>
                <a:gridCol w="882015"/>
                <a:gridCol w="486727"/>
                <a:gridCol w="259715"/>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r>
                        <a:rPr lang="en-US" sz="1800" i="1" dirty="0" smtClean="0"/>
                        <a:t>2</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a:t>
                      </a:r>
                    </a:p>
                  </a:txBody>
                  <a:tcPr marL="45720" marR="45720" anchor="ctr"/>
                </a:tc>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289" y="2971800"/>
            <a:ext cx="1979380" cy="3091602"/>
          </a:xfrm>
          <a:prstGeom prst="rect">
            <a:avLst/>
          </a:prstGeom>
        </p:spPr>
      </p:pic>
      <p:sp>
        <p:nvSpPr>
          <p:cNvPr id="6" name="Rectangle 5"/>
          <p:cNvSpPr/>
          <p:nvPr/>
        </p:nvSpPr>
        <p:spPr>
          <a:xfrm>
            <a:off x="1904889" y="4985598"/>
            <a:ext cx="1143000" cy="1077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6185115"/>
              </p:ext>
            </p:extLst>
          </p:nvPr>
        </p:nvGraphicFramePr>
        <p:xfrm>
          <a:off x="6324489" y="3657600"/>
          <a:ext cx="1390015" cy="731520"/>
        </p:xfrm>
        <a:graphic>
          <a:graphicData uri="http://schemas.openxmlformats.org/drawingml/2006/table">
            <a:tbl>
              <a:tblPr firstRow="1">
                <a:tableStyleId>{5C22544A-7EE6-4342-B048-85BDC9FD1C3A}</a:tableStyleId>
              </a:tblPr>
              <a:tblGrid>
                <a:gridCol w="1085215"/>
                <a:gridCol w="304800"/>
              </a:tblGrid>
              <a:tr h="289560">
                <a:tc>
                  <a:txBody>
                    <a:bodyPr/>
                    <a:lstStyle/>
                    <a:p>
                      <a:pPr algn="ctr"/>
                      <a:r>
                        <a:rPr lang="en-US" sz="1800" i="1" dirty="0" smtClean="0"/>
                        <a:t>SUM(</a:t>
                      </a:r>
                      <a:r>
                        <a:rPr lang="en-US" sz="1800" i="1" dirty="0" err="1" smtClean="0"/>
                        <a:t>Qty</a:t>
                      </a:r>
                      <a:r>
                        <a:rPr lang="en-US" sz="1800" i="1" dirty="0" smtClean="0"/>
                        <a:t>)</a:t>
                      </a:r>
                      <a:endParaRPr lang="en-US" sz="1800" i="1" dirty="0"/>
                    </a:p>
                  </a:txBody>
                  <a:tcPr marL="45720" marR="45720" anchor="ctr"/>
                </a:tc>
                <a:tc>
                  <a:txBody>
                    <a:bodyPr/>
                    <a:lstStyle/>
                    <a:p>
                      <a:pPr algn="ctr"/>
                      <a:r>
                        <a:rPr lang="en-US" sz="1400" i="1" dirty="0" smtClean="0"/>
                        <a:t>#</a:t>
                      </a:r>
                      <a:endParaRPr lang="en-US" sz="1400" i="1" dirty="0"/>
                    </a:p>
                  </a:txBody>
                  <a:tcPr marL="45720" marR="45720" anchor="ctr"/>
                </a:tc>
              </a:tr>
              <a:tr h="289560">
                <a:tc>
                  <a:txBody>
                    <a:bodyPr/>
                    <a:lstStyle/>
                    <a:p>
                      <a:pPr algn="ctr"/>
                      <a:r>
                        <a:rPr lang="en-US" sz="1800" i="1" dirty="0" smtClean="0"/>
                        <a:t>10</a:t>
                      </a:r>
                      <a:endParaRPr lang="en-US" sz="1800" i="1" dirty="0"/>
                    </a:p>
                  </a:txBody>
                  <a:tcPr marL="45720" marR="45720" anchor="ctr"/>
                </a:tc>
                <a:tc>
                  <a:txBody>
                    <a:bodyPr/>
                    <a:lstStyle/>
                    <a:p>
                      <a:pPr algn="ctr"/>
                      <a:r>
                        <a:rPr lang="en-US" sz="1400" i="1" dirty="0" smtClean="0"/>
                        <a:t>1</a:t>
                      </a:r>
                      <a:endParaRPr lang="en-US" sz="1400" i="1" dirty="0"/>
                    </a:p>
                  </a:txBody>
                  <a:tcPr marL="45720" marR="45720" anchor="ctr"/>
                </a:tc>
              </a:tr>
            </a:tbl>
          </a:graphicData>
        </a:graphic>
      </p:graphicFrame>
      <p:sp>
        <p:nvSpPr>
          <p:cNvPr id="8" name="Rectangle 7"/>
          <p:cNvSpPr/>
          <p:nvPr/>
        </p:nvSpPr>
        <p:spPr>
          <a:xfrm>
            <a:off x="4876800" y="4010892"/>
            <a:ext cx="762000" cy="148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33724" y="4010892"/>
            <a:ext cx="1066911" cy="367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3"/>
            <a:endCxn id="9" idx="1"/>
          </p:cNvCxnSpPr>
          <p:nvPr/>
        </p:nvCxnSpPr>
        <p:spPr>
          <a:xfrm flipV="1">
            <a:off x="5638800" y="4194891"/>
            <a:ext cx="694924" cy="5589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3505089" y="5608268"/>
                <a:ext cx="48769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a:rPr>
                        <m:t>2</m:t>
                      </m:r>
                      <m:r>
                        <a:rPr lang="en-US" sz="2400" b="0" i="1" smtClean="0">
                          <a:latin typeface="Cambria Math"/>
                          <a:ea typeface="Cambria Math"/>
                        </a:rPr>
                        <m:t>×</m:t>
                      </m:r>
                      <m:r>
                        <a:rPr lang="en-US" sz="2400">
                          <a:latin typeface="Cambria Math"/>
                        </a:rPr>
                        <m:t>1</m:t>
                      </m:r>
                      <m:r>
                        <a:rPr lang="en-US" sz="2400" b="0" i="0" smtClean="0">
                          <a:latin typeface="Cambria Math"/>
                        </a:rPr>
                        <m:t>+3</m:t>
                      </m:r>
                      <m:r>
                        <a:rPr lang="en-US" sz="2400" b="0" i="1" smtClean="0">
                          <a:latin typeface="Cambria Math"/>
                          <a:ea typeface="Cambria Math"/>
                        </a:rPr>
                        <m:t>×0+2×2</m:t>
                      </m:r>
                      <m:r>
                        <a:rPr lang="en-US" sz="2400" i="1">
                          <a:latin typeface="Cambria Math"/>
                        </a:rPr>
                        <m:t>+</m:t>
                      </m:r>
                      <m:r>
                        <a:rPr lang="en-US" sz="2400" b="0" i="1" smtClean="0">
                          <a:latin typeface="Cambria Math"/>
                        </a:rPr>
                        <m:t>4</m:t>
                      </m:r>
                      <m:r>
                        <a:rPr lang="en-US" sz="2400" b="0" i="1" smtClean="0">
                          <a:latin typeface="Cambria Math"/>
                          <a:ea typeface="Cambria Math"/>
                        </a:rPr>
                        <m:t>×1</m:t>
                      </m:r>
                      <m:r>
                        <a:rPr lang="en-US" sz="2400" i="1">
                          <a:latin typeface="Cambria Math"/>
                        </a:rPr>
                        <m:t>=</m:t>
                      </m:r>
                      <m:r>
                        <a:rPr lang="en-US" sz="2400" b="0" i="1" smtClean="0">
                          <a:latin typeface="Cambria Math"/>
                        </a:rPr>
                        <m:t>10</m:t>
                      </m:r>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3505089" y="5608268"/>
                <a:ext cx="4876911" cy="461665"/>
              </a:xfrm>
              <a:prstGeom prst="rect">
                <a:avLst/>
              </a:prstGeom>
              <a:blipFill rotWithShape="1">
                <a:blip r:embed="rId8"/>
                <a:stretch>
                  <a:fillRect/>
                </a:stretch>
              </a:blipFill>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8CEF9E8B-9203-44BC-8045-9DA93A8360C3}" type="slidenum">
              <a:rPr lang="en-US" smtClean="0"/>
              <a:t>19</a:t>
            </a:fld>
            <a:endParaRPr lang="en-US"/>
          </a:p>
        </p:txBody>
      </p:sp>
    </p:spTree>
    <p:custDataLst>
      <p:tags r:id="rId1"/>
    </p:custDataLst>
    <p:extLst>
      <p:ext uri="{BB962C8B-B14F-4D97-AF65-F5344CB8AC3E}">
        <p14:creationId xmlns:p14="http://schemas.microsoft.com/office/powerpoint/2010/main" val="428585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Approximate </a:t>
            </a:r>
            <a:r>
              <a:rPr lang="en-US" dirty="0"/>
              <a:t>Query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AQP </a:t>
            </a:r>
            <a:r>
              <a:rPr lang="en-US" dirty="0"/>
              <a:t>is </a:t>
            </a:r>
            <a:r>
              <a:rPr lang="en-US" dirty="0" smtClean="0"/>
              <a:t>critical for massive data</a:t>
            </a:r>
            <a:endParaRPr lang="en-US" dirty="0"/>
          </a:p>
          <a:p>
            <a:pPr lvl="1"/>
            <a:r>
              <a:rPr lang="en-US" dirty="0" smtClean="0"/>
              <a:t>Ever-growing size of big data</a:t>
            </a:r>
          </a:p>
          <a:p>
            <a:pPr lvl="1"/>
            <a:r>
              <a:rPr lang="en-US" dirty="0" smtClean="0"/>
              <a:t>Need for timely and cost-effective analysis</a:t>
            </a:r>
          </a:p>
          <a:p>
            <a:pPr lvl="1"/>
            <a:r>
              <a:rPr lang="en-US" dirty="0" smtClean="0"/>
              <a:t>Widely applied</a:t>
            </a:r>
          </a:p>
          <a:p>
            <a:pPr lvl="2"/>
            <a:r>
              <a:rPr lang="en-US" dirty="0" smtClean="0"/>
              <a:t>RDBMSs (e.g., online aggregation)</a:t>
            </a:r>
          </a:p>
          <a:p>
            <a:pPr lvl="2"/>
            <a:r>
              <a:rPr lang="en-US" dirty="0" smtClean="0"/>
              <a:t>MapReduce systems (e.g., </a:t>
            </a:r>
            <a:r>
              <a:rPr lang="en-US" dirty="0" err="1" smtClean="0"/>
              <a:t>BlinkDB</a:t>
            </a:r>
            <a:r>
              <a:rPr lang="en-US" dirty="0" smtClean="0"/>
              <a:t>)</a:t>
            </a:r>
          </a:p>
          <a:p>
            <a:pPr lvl="2"/>
            <a:r>
              <a:rPr lang="en-US" dirty="0" smtClean="0"/>
              <a:t>Data </a:t>
            </a:r>
            <a:r>
              <a:rPr lang="en-US" dirty="0"/>
              <a:t>stream </a:t>
            </a:r>
            <a:r>
              <a:rPr lang="en-US" dirty="0" smtClean="0"/>
              <a:t>systems (load shedding)</a:t>
            </a:r>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2</a:t>
            </a:fld>
            <a:endParaRPr lang="en-US"/>
          </a:p>
        </p:txBody>
      </p:sp>
    </p:spTree>
    <p:extLst>
      <p:ext uri="{BB962C8B-B14F-4D97-AF65-F5344CB8AC3E}">
        <p14:creationId xmlns:p14="http://schemas.microsoft.com/office/powerpoint/2010/main" val="837332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t>
            </a:r>
            <a:r>
              <a:rPr lang="en-US" dirty="0" err="1"/>
              <a:t>Multiset</a:t>
            </a:r>
            <a:r>
              <a:rPr lang="en-US" dirty="0"/>
              <a:t> </a:t>
            </a:r>
            <a:r>
              <a:rPr lang="en-US" dirty="0" smtClean="0"/>
              <a:t>DB: Join</a:t>
            </a:r>
            <a:endParaRPr lang="en-US" dirty="0"/>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US" sz="3200" dirty="0" smtClean="0"/>
              <a:t>Join takes </a:t>
            </a:r>
            <a:r>
              <a:rPr lang="en-US" sz="3200" b="1" i="1" dirty="0" smtClean="0">
                <a:solidFill>
                  <a:srgbClr val="FF0000"/>
                </a:solidFill>
              </a:rPr>
              <a:t>product</a:t>
            </a:r>
            <a:r>
              <a:rPr lang="en-US" sz="3200" dirty="0" smtClean="0">
                <a:solidFill>
                  <a:srgbClr val="FF0000"/>
                </a:solidFill>
              </a:rPr>
              <a:t> </a:t>
            </a:r>
            <a:r>
              <a:rPr lang="en-US" sz="3200" dirty="0" smtClean="0"/>
              <a:t>of multiplicities</a:t>
            </a:r>
          </a:p>
        </p:txBody>
      </p:sp>
      <p:graphicFrame>
        <p:nvGraphicFramePr>
          <p:cNvPr id="4" name="Table 3"/>
          <p:cNvGraphicFramePr>
            <a:graphicFrameLocks noGrp="1"/>
          </p:cNvGraphicFramePr>
          <p:nvPr>
            <p:extLst>
              <p:ext uri="{D42A27DB-BD31-4B8C-83A1-F6EECF244321}">
                <p14:modId xmlns:p14="http://schemas.microsoft.com/office/powerpoint/2010/main" val="1666964708"/>
              </p:ext>
            </p:extLst>
          </p:nvPr>
        </p:nvGraphicFramePr>
        <p:xfrm>
          <a:off x="3429000" y="3429000"/>
          <a:ext cx="1628457" cy="1463040"/>
        </p:xfrm>
        <a:graphic>
          <a:graphicData uri="http://schemas.openxmlformats.org/drawingml/2006/table">
            <a:tbl>
              <a:tblPr firstRow="1">
                <a:tableStyleId>{5C22544A-7EE6-4342-B048-85BDC9FD1C3A}</a:tableStyleId>
              </a:tblPr>
              <a:tblGrid>
                <a:gridCol w="882015"/>
                <a:gridCol w="486727"/>
                <a:gridCol w="259715"/>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24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a:t>
                      </a:r>
                    </a:p>
                  </a:txBody>
                  <a:tcPr marL="45720" marR="4572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4168902"/>
              </p:ext>
            </p:extLst>
          </p:nvPr>
        </p:nvGraphicFramePr>
        <p:xfrm>
          <a:off x="3712527" y="5129346"/>
          <a:ext cx="1344930" cy="731520"/>
        </p:xfrm>
        <a:graphic>
          <a:graphicData uri="http://schemas.openxmlformats.org/drawingml/2006/table">
            <a:tbl>
              <a:tblPr firstRow="1">
                <a:tableStyleId>{5C22544A-7EE6-4342-B048-85BDC9FD1C3A}</a:tableStyleId>
              </a:tblPr>
              <a:tblGrid>
                <a:gridCol w="1085215"/>
                <a:gridCol w="259715"/>
              </a:tblGrid>
              <a:tr h="289560">
                <a:tc>
                  <a:txBody>
                    <a:bodyPr/>
                    <a:lstStyle/>
                    <a:p>
                      <a:pPr algn="ctr"/>
                      <a:r>
                        <a:rPr lang="en-US" sz="1800" i="1" dirty="0" smtClean="0"/>
                        <a:t>SUM(</a:t>
                      </a:r>
                      <a:r>
                        <a:rPr lang="en-US" sz="1800" i="1" dirty="0" err="1" smtClean="0"/>
                        <a:t>Qty</a:t>
                      </a:r>
                      <a:r>
                        <a:rPr lang="en-US" sz="1800" i="1" dirty="0" smtClean="0"/>
                        <a:t>)</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bl>
          </a:graphicData>
        </a:graphic>
      </p:graphicFrame>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2971800"/>
            <a:ext cx="1979380" cy="3091602"/>
          </a:xfrm>
          <a:prstGeom prst="rect">
            <a:avLst/>
          </a:prstGeom>
        </p:spPr>
      </p:pic>
      <p:sp>
        <p:nvSpPr>
          <p:cNvPr id="7" name="Rectangle 6"/>
          <p:cNvSpPr/>
          <p:nvPr/>
        </p:nvSpPr>
        <p:spPr>
          <a:xfrm>
            <a:off x="1608909" y="4367346"/>
            <a:ext cx="457200" cy="462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492043886"/>
              </p:ext>
            </p:extLst>
          </p:nvPr>
        </p:nvGraphicFramePr>
        <p:xfrm>
          <a:off x="5596467" y="3429000"/>
          <a:ext cx="2713672" cy="1463040"/>
        </p:xfrm>
        <a:graphic>
          <a:graphicData uri="http://schemas.openxmlformats.org/drawingml/2006/table">
            <a:tbl>
              <a:tblPr firstRow="1">
                <a:tableStyleId>{5C22544A-7EE6-4342-B048-85BDC9FD1C3A}</a:tableStyleId>
              </a:tblPr>
              <a:tblGrid>
                <a:gridCol w="882015"/>
                <a:gridCol w="486727"/>
                <a:gridCol w="1085215"/>
                <a:gridCol w="259715"/>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SUM(</a:t>
                      </a:r>
                      <a:r>
                        <a:rPr lang="en-US" sz="1800" i="1" dirty="0" err="1" smtClean="0"/>
                        <a:t>Qty</a:t>
                      </a:r>
                      <a:r>
                        <a:rPr lang="en-US" sz="1800" i="1" dirty="0" smtClean="0"/>
                        <a:t>)</a:t>
                      </a:r>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10</a:t>
                      </a:r>
                    </a:p>
                  </a:txBody>
                  <a:tcPr marL="45720" marR="45720" anchor="ctr"/>
                </a:tc>
                <a:tc>
                  <a:txBody>
                    <a:bodyPr/>
                    <a:lstStyle/>
                    <a:p>
                      <a:pPr algn="ctr"/>
                      <a:r>
                        <a:rPr lang="en-US" sz="1800" i="1" dirty="0" smtClean="0"/>
                        <a:t>1</a:t>
                      </a:r>
                    </a:p>
                  </a:txBody>
                  <a:tcPr marL="45720" marR="45720" anchor="ctr"/>
                </a:tc>
              </a:tr>
            </a:tbl>
          </a:graphicData>
        </a:graphic>
      </p:graphicFrame>
      <p:sp>
        <p:nvSpPr>
          <p:cNvPr id="9" name="Rectangle 8"/>
          <p:cNvSpPr/>
          <p:nvPr/>
        </p:nvSpPr>
        <p:spPr>
          <a:xfrm>
            <a:off x="4766778" y="3791527"/>
            <a:ext cx="301678" cy="342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66778" y="5480328"/>
            <a:ext cx="301678"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28708" y="3791527"/>
            <a:ext cx="304800" cy="342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9" idx="3"/>
            <a:endCxn id="11" idx="1"/>
          </p:cNvCxnSpPr>
          <p:nvPr/>
        </p:nvCxnSpPr>
        <p:spPr>
          <a:xfrm flipV="1">
            <a:off x="5068456" y="3962976"/>
            <a:ext cx="296025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3"/>
            <a:endCxn id="11" idx="1"/>
          </p:cNvCxnSpPr>
          <p:nvPr/>
        </p:nvCxnSpPr>
        <p:spPr>
          <a:xfrm flipV="1">
            <a:off x="5068456" y="3962976"/>
            <a:ext cx="2960252" cy="17002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5338032" y="5486400"/>
                <a:ext cx="15199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a:rPr>
                        <m:t>3</m:t>
                      </m:r>
                      <m:r>
                        <a:rPr lang="en-US" sz="2400" b="0" i="1" smtClean="0">
                          <a:latin typeface="Cambria Math"/>
                          <a:ea typeface="Cambria Math"/>
                        </a:rPr>
                        <m:t>×1</m:t>
                      </m:r>
                      <m:r>
                        <a:rPr lang="en-US" sz="2400" i="1">
                          <a:latin typeface="Cambria Math"/>
                        </a:rPr>
                        <m:t>=</m:t>
                      </m:r>
                      <m:r>
                        <a:rPr lang="en-US" sz="2400" b="0" i="0" smtClean="0">
                          <a:latin typeface="Cambria Math"/>
                        </a:rPr>
                        <m:t>3</m:t>
                      </m:r>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5338032" y="5486400"/>
                <a:ext cx="1519968" cy="461665"/>
              </a:xfrm>
              <a:prstGeom prst="rect">
                <a:avLst/>
              </a:prstGeom>
              <a:blipFill rotWithShape="1">
                <a:blip r:embed="rId8"/>
                <a:stretch>
                  <a:fillRect/>
                </a:stretch>
              </a:blipFill>
            </p:spPr>
            <p:txBody>
              <a:bodyPr/>
              <a:lstStyle/>
              <a:p>
                <a:r>
                  <a:rPr lang="en-US">
                    <a:noFill/>
                  </a:rPr>
                  <a:t> </a:t>
                </a:r>
              </a:p>
            </p:txBody>
          </p:sp>
        </mc:Fallback>
      </mc:AlternateContent>
      <p:sp>
        <p:nvSpPr>
          <p:cNvPr id="14" name="Slide Number Placeholder 13"/>
          <p:cNvSpPr>
            <a:spLocks noGrp="1"/>
          </p:cNvSpPr>
          <p:nvPr>
            <p:ph type="sldNum" sz="quarter" idx="12"/>
          </p:nvPr>
        </p:nvSpPr>
        <p:spPr/>
        <p:txBody>
          <a:bodyPr/>
          <a:lstStyle/>
          <a:p>
            <a:fld id="{8CEF9E8B-9203-44BC-8045-9DA93A8360C3}" type="slidenum">
              <a:rPr lang="en-US" smtClean="0"/>
              <a:t>20</a:t>
            </a:fld>
            <a:endParaRPr lang="en-US"/>
          </a:p>
        </p:txBody>
      </p:sp>
    </p:spTree>
    <p:custDataLst>
      <p:tags r:id="rId1"/>
    </p:custDataLst>
    <p:extLst>
      <p:ext uri="{BB962C8B-B14F-4D97-AF65-F5344CB8AC3E}">
        <p14:creationId xmlns:p14="http://schemas.microsoft.com/office/powerpoint/2010/main" val="7875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a:t>
            </a:r>
            <a:r>
              <a:rPr lang="en-US" dirty="0" err="1"/>
              <a:t>Multiset</a:t>
            </a:r>
            <a:r>
              <a:rPr lang="en-US" dirty="0"/>
              <a:t> </a:t>
            </a:r>
            <a:r>
              <a:rPr lang="en-US" dirty="0" smtClean="0"/>
              <a:t>DB: Selection</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3200" dirty="0" smtClean="0"/>
              <a:t>Selection takes </a:t>
            </a:r>
            <a:r>
              <a:rPr lang="en-US" sz="3200" b="1" i="1" dirty="0">
                <a:solidFill>
                  <a:srgbClr val="FF0000"/>
                </a:solidFill>
              </a:rPr>
              <a:t>product</a:t>
            </a:r>
            <a:r>
              <a:rPr lang="en-US" sz="3200" dirty="0">
                <a:solidFill>
                  <a:srgbClr val="FF0000"/>
                </a:solidFill>
              </a:rPr>
              <a:t> </a:t>
            </a:r>
            <a:r>
              <a:rPr lang="en-US" sz="3200" dirty="0"/>
              <a:t>of multiplicities</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2971800"/>
            <a:ext cx="1979380" cy="3091602"/>
          </a:xfrm>
          <a:prstGeom prst="rect">
            <a:avLst/>
          </a:prstGeom>
        </p:spPr>
      </p:pic>
      <p:sp>
        <p:nvSpPr>
          <p:cNvPr id="5" name="Rectangle 4"/>
          <p:cNvSpPr/>
          <p:nvPr/>
        </p:nvSpPr>
        <p:spPr>
          <a:xfrm>
            <a:off x="1371600" y="3733800"/>
            <a:ext cx="1295400" cy="462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78694606"/>
              </p:ext>
            </p:extLst>
          </p:nvPr>
        </p:nvGraphicFramePr>
        <p:xfrm>
          <a:off x="3276600" y="3733800"/>
          <a:ext cx="2713672" cy="1463040"/>
        </p:xfrm>
        <a:graphic>
          <a:graphicData uri="http://schemas.openxmlformats.org/drawingml/2006/table">
            <a:tbl>
              <a:tblPr firstRow="1">
                <a:tableStyleId>{5C22544A-7EE6-4342-B048-85BDC9FD1C3A}</a:tableStyleId>
              </a:tblPr>
              <a:tblGrid>
                <a:gridCol w="882015"/>
                <a:gridCol w="486727"/>
                <a:gridCol w="1085215"/>
                <a:gridCol w="259715"/>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SUM(</a:t>
                      </a:r>
                      <a:r>
                        <a:rPr lang="en-US" sz="1800" i="1" dirty="0" err="1" smtClean="0"/>
                        <a:t>Qty</a:t>
                      </a:r>
                      <a:r>
                        <a:rPr lang="en-US" sz="1800" i="1" dirty="0" smtClean="0"/>
                        <a:t>)</a:t>
                      </a:r>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10</a:t>
                      </a:r>
                    </a:p>
                  </a:txBody>
                  <a:tcPr marL="45720" marR="45720" anchor="ctr"/>
                </a:tc>
                <a:tc>
                  <a:txBody>
                    <a:bodyPr/>
                    <a:lstStyle/>
                    <a:p>
                      <a:pPr algn="ctr"/>
                      <a:r>
                        <a:rPr lang="en-US" sz="1800" i="1" dirty="0" smtClean="0"/>
                        <a:t>1</a:t>
                      </a:r>
                    </a:p>
                  </a:txBody>
                  <a:tcPr marL="45720" marR="4572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736679"/>
              </p:ext>
            </p:extLst>
          </p:nvPr>
        </p:nvGraphicFramePr>
        <p:xfrm>
          <a:off x="6263546" y="3733800"/>
          <a:ext cx="2713672" cy="1463040"/>
        </p:xfrm>
        <a:graphic>
          <a:graphicData uri="http://schemas.openxmlformats.org/drawingml/2006/table">
            <a:tbl>
              <a:tblPr firstRow="1">
                <a:tableStyleId>{5C22544A-7EE6-4342-B048-85BDC9FD1C3A}</a:tableStyleId>
              </a:tblPr>
              <a:tblGrid>
                <a:gridCol w="882015"/>
                <a:gridCol w="486727"/>
                <a:gridCol w="1085215"/>
                <a:gridCol w="259715"/>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SUM(</a:t>
                      </a:r>
                      <a:r>
                        <a:rPr lang="en-US" sz="1800" i="1" dirty="0" err="1" smtClean="0"/>
                        <a:t>Qty</a:t>
                      </a:r>
                      <a:r>
                        <a:rPr lang="en-US" sz="1800" i="1" dirty="0" smtClean="0"/>
                        <a:t>)</a:t>
                      </a:r>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10</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10</a:t>
                      </a:r>
                    </a:p>
                  </a:txBody>
                  <a:tcPr marL="45720" marR="45720" anchor="ctr"/>
                </a:tc>
                <a:tc>
                  <a:txBody>
                    <a:bodyPr/>
                    <a:lstStyle/>
                    <a:p>
                      <a:pPr algn="ctr"/>
                      <a:r>
                        <a:rPr lang="en-US" sz="1800" i="1" dirty="0" smtClean="0"/>
                        <a:t>0</a:t>
                      </a:r>
                    </a:p>
                  </a:txBody>
                  <a:tcPr marL="45720" marR="45720" anchor="ctr"/>
                </a:tc>
              </a:tr>
            </a:tbl>
          </a:graphicData>
        </a:graphic>
      </p:graphicFrame>
      <p:sp>
        <p:nvSpPr>
          <p:cNvPr id="8" name="Rectangle 7"/>
          <p:cNvSpPr/>
          <p:nvPr/>
        </p:nvSpPr>
        <p:spPr>
          <a:xfrm>
            <a:off x="5688433" y="4077854"/>
            <a:ext cx="322218" cy="402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677564" y="4077855"/>
            <a:ext cx="323272" cy="402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3"/>
            <a:endCxn id="9" idx="1"/>
          </p:cNvCxnSpPr>
          <p:nvPr/>
        </p:nvCxnSpPr>
        <p:spPr>
          <a:xfrm>
            <a:off x="6010651" y="4279255"/>
            <a:ext cx="2666913"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688433" y="4805435"/>
            <a:ext cx="322217" cy="402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677564" y="4805436"/>
            <a:ext cx="323271" cy="402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1" idx="3"/>
            <a:endCxn id="12" idx="1"/>
          </p:cNvCxnSpPr>
          <p:nvPr/>
        </p:nvCxnSpPr>
        <p:spPr>
          <a:xfrm>
            <a:off x="6010650" y="5006836"/>
            <a:ext cx="2666914"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5181920" y="5486400"/>
                <a:ext cx="15199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smtClean="0">
                          <a:latin typeface="Cambria Math"/>
                        </a:rPr>
                        <m:t>3</m:t>
                      </m:r>
                      <m:r>
                        <a:rPr lang="en-US" sz="2400" b="0" i="1" smtClean="0">
                          <a:latin typeface="Cambria Math"/>
                          <a:ea typeface="Cambria Math"/>
                        </a:rPr>
                        <m:t>×1</m:t>
                      </m:r>
                      <m:r>
                        <a:rPr lang="en-US" sz="2400" i="1">
                          <a:latin typeface="Cambria Math"/>
                        </a:rPr>
                        <m:t>=</m:t>
                      </m:r>
                      <m:r>
                        <a:rPr lang="en-US" sz="2400" b="0" i="0" smtClean="0">
                          <a:latin typeface="Cambria Math"/>
                        </a:rPr>
                        <m:t>3</m:t>
                      </m:r>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5181920" y="5486400"/>
                <a:ext cx="1519968" cy="461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185632" y="5486400"/>
                <a:ext cx="15199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smtClean="0">
                          <a:latin typeface="Cambria Math"/>
                        </a:rPr>
                        <m:t>1</m:t>
                      </m:r>
                      <m:r>
                        <a:rPr lang="en-US" sz="2400" b="0" i="1" smtClean="0">
                          <a:latin typeface="Cambria Math"/>
                          <a:ea typeface="Cambria Math"/>
                        </a:rPr>
                        <m:t>×0</m:t>
                      </m:r>
                      <m:r>
                        <a:rPr lang="en-US" sz="2400" i="1">
                          <a:latin typeface="Cambria Math"/>
                        </a:rPr>
                        <m:t>=</m:t>
                      </m:r>
                      <m:r>
                        <a:rPr lang="en-US" sz="2400" b="0" i="0" smtClean="0">
                          <a:latin typeface="Cambria Math"/>
                        </a:rPr>
                        <m:t>0</m:t>
                      </m:r>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5185632" y="5486400"/>
                <a:ext cx="1519968" cy="461665"/>
              </a:xfrm>
              <a:prstGeom prst="rect">
                <a:avLst/>
              </a:prstGeom>
              <a:blipFill rotWithShape="1">
                <a:blip r:embed="rId9"/>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8CEF9E8B-9203-44BC-8045-9DA93A8360C3}" type="slidenum">
              <a:rPr lang="en-US" smtClean="0"/>
              <a:t>21</a:t>
            </a:fld>
            <a:endParaRPr lang="en-US"/>
          </a:p>
        </p:txBody>
      </p:sp>
    </p:spTree>
    <p:custDataLst>
      <p:tags r:id="rId1"/>
    </p:custDataLst>
    <p:extLst>
      <p:ext uri="{BB962C8B-B14F-4D97-AF65-F5344CB8AC3E}">
        <p14:creationId xmlns:p14="http://schemas.microsoft.com/office/powerpoint/2010/main" val="192189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8" grpId="1" animBg="1"/>
      <p:bldP spid="9" grpId="0" animBg="1"/>
      <p:bldP spid="9" grpId="1" animBg="1"/>
      <p:bldP spid="11" grpId="0" animBg="1"/>
      <p:bldP spid="12" grpId="0" animBg="1"/>
      <p:bldP spid="14" grpId="0"/>
      <p:bldP spid="14" grpId="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Bootstrap Resamples As </a:t>
            </a:r>
            <a:r>
              <a:rPr lang="en-US" dirty="0" err="1" smtClean="0"/>
              <a:t>Multiset</a:t>
            </a:r>
            <a:r>
              <a:rPr lang="en-US" dirty="0" smtClean="0"/>
              <a:t> DB</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B</a:t>
                </a:r>
                <a:r>
                  <a:rPr lang="en-US" dirty="0" smtClean="0"/>
                  <a:t>ootstrap generates </a:t>
                </a:r>
                <a:r>
                  <a:rPr lang="en-US" b="1" i="1" dirty="0" err="1">
                    <a:solidFill>
                      <a:srgbClr val="FF0000"/>
                    </a:solidFill>
                  </a:rPr>
                  <a:t>multiset</a:t>
                </a:r>
                <a:r>
                  <a:rPr lang="en-US" b="1" i="1" dirty="0">
                    <a:solidFill>
                      <a:srgbClr val="FF0000"/>
                    </a:solidFill>
                  </a:rPr>
                  <a:t> </a:t>
                </a:r>
                <a:r>
                  <a:rPr lang="en-US" dirty="0" smtClean="0"/>
                  <a:t>relations</a:t>
                </a:r>
                <a:endParaRPr lang="en-US" dirty="0"/>
              </a:p>
              <a:p>
                <a:pPr lvl="1"/>
                <a:r>
                  <a:rPr lang="en-US" dirty="0" smtClean="0"/>
                  <a:t>Tuples annotated with </a:t>
                </a:r>
                <a:r>
                  <a:rPr lang="en-US" b="1" i="1" dirty="0" smtClean="0">
                    <a:solidFill>
                      <a:srgbClr val="FF0000"/>
                    </a:solidFill>
                  </a:rPr>
                  <a:t>multiplicities</a:t>
                </a:r>
              </a:p>
              <a:p>
                <a:pPr lvl="1"/>
                <a:r>
                  <a:rPr lang="en-US" dirty="0" smtClean="0"/>
                  <a:t>Query processing manipulate these </a:t>
                </a:r>
                <a:r>
                  <a:rPr lang="en-US" dirty="0" smtClean="0"/>
                  <a:t>multiplicities</a:t>
                </a:r>
              </a:p>
              <a:p>
                <a:pPr lvl="1"/>
                <a14:m>
                  <m:oMath xmlns:m="http://schemas.openxmlformats.org/officeDocument/2006/math">
                    <m:r>
                      <m:rPr>
                        <m:sty m:val="p"/>
                      </m:rPr>
                      <a:rPr lang="en-US">
                        <a:latin typeface="Cambria Math"/>
                      </a:rPr>
                      <m:t>Π</m:t>
                    </m:r>
                    <m:r>
                      <a:rPr lang="en-US" i="1">
                        <a:latin typeface="Cambria Math"/>
                      </a:rPr>
                      <m:t>, </m:t>
                    </m:r>
                    <m:r>
                      <a:rPr lang="en-US" i="1">
                        <a:latin typeface="Cambria Math"/>
                      </a:rPr>
                      <m:t>𝛾</m:t>
                    </m:r>
                    <m:r>
                      <a:rPr lang="en-US" i="1">
                        <a:latin typeface="Cambria Math"/>
                        <a:ea typeface="Cambria Math"/>
                      </a:rPr>
                      <m:t>∼+</m:t>
                    </m:r>
                  </m:oMath>
                </a14:m>
                <a:r>
                  <a:rPr lang="en-US" dirty="0"/>
                  <a:t>, </a:t>
                </a:r>
                <a14:m>
                  <m:oMath xmlns:m="http://schemas.openxmlformats.org/officeDocument/2006/math">
                    <m:r>
                      <a:rPr lang="en-US" i="1" dirty="0">
                        <a:latin typeface="Cambria Math"/>
                      </a:rPr>
                      <m:t>⋈</m:t>
                    </m:r>
                    <m:r>
                      <a:rPr lang="en-US" i="1">
                        <a:latin typeface="Cambria Math"/>
                      </a:rPr>
                      <m:t>, </m:t>
                    </m:r>
                    <m:r>
                      <a:rPr lang="en-US" i="1">
                        <a:latin typeface="Cambria Math"/>
                      </a:rPr>
                      <m:t>𝜎</m:t>
                    </m:r>
                    <m:r>
                      <a:rPr lang="en-US" i="1">
                        <a:latin typeface="Cambria Math"/>
                        <a:ea typeface="Cambria Math"/>
                      </a:rPr>
                      <m:t>∼</m:t>
                    </m:r>
                    <m:r>
                      <a:rPr lang="en-US" i="1">
                        <a:latin typeface="Cambria Math"/>
                        <a:ea typeface="Cambria Math"/>
                      </a:rPr>
                      <m:t>×</m:t>
                    </m:r>
                  </m:oMath>
                </a14:m>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630"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CEF9E8B-9203-44BC-8045-9DA93A8360C3}" type="slidenum">
              <a:rPr lang="en-US" smtClean="0"/>
              <a:t>22</a:t>
            </a:fld>
            <a:endParaRPr lang="en-US"/>
          </a:p>
        </p:txBody>
      </p:sp>
    </p:spTree>
    <p:custDataLst>
      <p:tags r:id="rId1"/>
    </p:custDataLst>
    <p:extLst>
      <p:ext uri="{BB962C8B-B14F-4D97-AF65-F5344CB8AC3E}">
        <p14:creationId xmlns:p14="http://schemas.microsoft.com/office/powerpoint/2010/main" val="216160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Content Placeholder 16"/>
              <p:cNvSpPr>
                <a:spLocks noGrp="1"/>
              </p:cNvSpPr>
              <p:nvPr>
                <p:ph idx="1"/>
              </p:nvPr>
            </p:nvSpPr>
            <p:spPr/>
            <p:txBody>
              <a:bodyPr/>
              <a:lstStyle/>
              <a:p>
                <a:pPr marL="342900" lvl="1" indent="-342900">
                  <a:buFont typeface="Arial" panose="020B0604020202020204" pitchFamily="34" charset="0"/>
                  <a:buChar char="•"/>
                </a:pPr>
                <a:r>
                  <a:rPr lang="en-US" dirty="0" err="1"/>
                  <a:t>Multiset</a:t>
                </a:r>
                <a:r>
                  <a:rPr lang="en-US" dirty="0"/>
                  <a:t> DB</a:t>
                </a:r>
              </a:p>
              <a:p>
                <a:pPr marL="800100" lvl="3" indent="-342900"/>
                <a:r>
                  <a:rPr lang="en-US" sz="2800" dirty="0"/>
                  <a:t>Tuples are annotated with </a:t>
                </a:r>
                <a14:m>
                  <m:oMath xmlns:m="http://schemas.openxmlformats.org/officeDocument/2006/math">
                    <m:r>
                      <a:rPr lang="en-US" sz="2800">
                        <a:latin typeface="Cambria Math"/>
                      </a:rPr>
                      <m:t>ℕ</m:t>
                    </m:r>
                  </m:oMath>
                </a14:m>
                <a:endParaRPr lang="en-US" sz="2800" dirty="0"/>
              </a:p>
              <a:p>
                <a:endParaRPr lang="en-US" dirty="0"/>
              </a:p>
            </p:txBody>
          </p:sp>
        </mc:Choice>
        <mc:Fallback xmlns="">
          <p:sp>
            <p:nvSpPr>
              <p:cNvPr id="17" name="Content Placeholder 16"/>
              <p:cNvSpPr>
                <a:spLocks noGrp="1" noRot="1" noChangeAspect="1" noMove="1" noResize="1" noEditPoints="1" noAdjustHandles="1" noChangeArrowheads="1" noChangeShapeType="1" noTextEdit="1"/>
              </p:cNvSpPr>
              <p:nvPr>
                <p:ph idx="1"/>
              </p:nvPr>
            </p:nvSpPr>
            <p:spPr>
              <a:blipFill rotWithShape="1">
                <a:blip r:embed="rId4"/>
                <a:stretch>
                  <a:fillRect l="-1259" t="-12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35796" y="3904338"/>
                <a:ext cx="4255396"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a:rPr>
                        <m:t>∼</m:t>
                      </m:r>
                      <m:r>
                        <a:rPr lang="en-US" b="0" i="1" smtClean="0">
                          <a:solidFill>
                            <a:schemeClr val="bg1"/>
                          </a:solidFill>
                          <a:latin typeface="Cambria Math"/>
                        </a:rPr>
                        <m:t>𝑀𝑢𝑙𝑡𝑖𝑛𝑜𝑚𝑖𝑎𝑙</m:t>
                      </m:r>
                      <m:d>
                        <m:dPr>
                          <m:ctrlPr>
                            <a:rPr lang="en-US" b="0" i="1" smtClean="0">
                              <a:solidFill>
                                <a:schemeClr val="bg1"/>
                              </a:solidFill>
                              <a:latin typeface="Cambria Math"/>
                            </a:rPr>
                          </m:ctrlPr>
                        </m:dPr>
                        <m:e>
                          <m:r>
                            <a:rPr lang="en-US" b="0" i="1" smtClean="0">
                              <a:solidFill>
                                <a:schemeClr val="bg1"/>
                              </a:solidFill>
                              <a:latin typeface="Cambria Math"/>
                            </a:rPr>
                            <m:t>4, </m:t>
                          </m:r>
                          <m:d>
                            <m:dPr>
                              <m:ctrlPr>
                                <a:rPr lang="en-US" b="0" i="1" smtClean="0">
                                  <a:solidFill>
                                    <a:srgbClr val="FF0000"/>
                                  </a:solidFill>
                                  <a:latin typeface="Cambria Math"/>
                                </a:rPr>
                              </m:ctrlPr>
                            </m:dPr>
                            <m:e>
                              <m:r>
                                <a:rPr lang="en-US" b="0" i="1" smtClean="0">
                                  <a:solidFill>
                                    <a:srgbClr val="FF0000"/>
                                  </a:solidFill>
                                  <a:latin typeface="Cambria Math"/>
                                </a:rPr>
                                <m:t>0.25,0.25,0.25,0.25</m:t>
                              </m:r>
                            </m:e>
                          </m:d>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835796" y="3904338"/>
                <a:ext cx="4255396" cy="404983"/>
              </a:xfrm>
              <a:prstGeom prst="rect">
                <a:avLst/>
              </a:prstGeom>
              <a:blipFill rotWithShape="1">
                <a:blip r:embed="rId6"/>
                <a:stretch>
                  <a:fillRect/>
                </a:stretch>
              </a:blipFill>
            </p:spPr>
            <p:txBody>
              <a:bodyPr/>
              <a:lstStyle/>
              <a:p>
                <a:r>
                  <a:rPr lang="en-US">
                    <a:noFill/>
                  </a:rPr>
                  <a:t> </a:t>
                </a:r>
              </a:p>
            </p:txBody>
          </p:sp>
        </mc:Fallback>
      </mc:AlternateContent>
      <p:graphicFrame>
        <p:nvGraphicFramePr>
          <p:cNvPr id="24" name="Table 23"/>
          <p:cNvGraphicFramePr>
            <a:graphicFrameLocks noGrp="1"/>
          </p:cNvGraphicFramePr>
          <p:nvPr>
            <p:extLst>
              <p:ext uri="{D42A27DB-BD31-4B8C-83A1-F6EECF244321}">
                <p14:modId xmlns:p14="http://schemas.microsoft.com/office/powerpoint/2010/main" val="747708439"/>
              </p:ext>
            </p:extLst>
          </p:nvPr>
        </p:nvGraphicFramePr>
        <p:xfrm>
          <a:off x="1481328" y="2717404"/>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r>
                        <a:rPr lang="en-US" sz="1800" i="1" dirty="0" smtClean="0"/>
                        <a:t>1</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0</a:t>
                      </a:r>
                    </a:p>
                  </a:txBody>
                  <a:tcPr marL="45720" marR="45720" anchor="ct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848678494"/>
              </p:ext>
            </p:extLst>
          </p:nvPr>
        </p:nvGraphicFramePr>
        <p:xfrm>
          <a:off x="1055554" y="2989938"/>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r>
                        <a:rPr lang="en-US" sz="1800" i="1" dirty="0" smtClean="0"/>
                        <a:t>0</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2</a:t>
                      </a:r>
                    </a:p>
                  </a:txBody>
                  <a:tcPr marL="45720" marR="4572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39681805"/>
              </p:ext>
            </p:extLst>
          </p:nvPr>
        </p:nvGraphicFramePr>
        <p:xfrm>
          <a:off x="685800" y="3447138"/>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r>
                        <a:rPr lang="en-US" sz="1800" i="1" dirty="0" smtClean="0"/>
                        <a:t>2</a:t>
                      </a:r>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1</a:t>
                      </a:r>
                    </a:p>
                  </a:txBody>
                  <a:tcPr marL="45720" marR="45720" anchor="ctr"/>
                </a:tc>
              </a:tr>
            </a:tbl>
          </a:graphicData>
        </a:graphic>
      </p:graphicFrame>
      <p:sp>
        <p:nvSpPr>
          <p:cNvPr id="4" name="Rectangle 3"/>
          <p:cNvSpPr/>
          <p:nvPr/>
        </p:nvSpPr>
        <p:spPr>
          <a:xfrm>
            <a:off x="2286000" y="3447138"/>
            <a:ext cx="448056"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702225097"/>
                  </p:ext>
                </p:extLst>
              </p:nvPr>
            </p:nvGraphicFramePr>
            <p:xfrm>
              <a:off x="685800" y="3447138"/>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oMath>
                            </m:oMathPara>
                          </a14:m>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smtClean="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077997645"/>
                  </p:ext>
                </p:extLst>
              </p:nvPr>
            </p:nvGraphicFramePr>
            <p:xfrm>
              <a:off x="685800" y="3447138"/>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3657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7"/>
                          <a:stretch>
                            <a:fillRect l="-350667" t="-108333" b="-326667"/>
                          </a:stretch>
                        </a:blipFill>
                      </a:tcPr>
                    </a:tc>
                  </a:tr>
                  <a:tr h="3657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7"/>
                          <a:stretch>
                            <a:fillRect l="-350667" t="-208333" b="-226667"/>
                          </a:stretch>
                        </a:blipFill>
                      </a:tcPr>
                    </a:tc>
                  </a:tr>
                  <a:tr h="3657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endParaRPr lang="en-US"/>
                        </a:p>
                      </a:txBody>
                      <a:tcPr marL="45720" marR="45720" anchor="ctr">
                        <a:blipFill rotWithShape="1">
                          <a:blip r:embed="rId7"/>
                          <a:stretch>
                            <a:fillRect l="-350667" t="-308333" b="-126667"/>
                          </a:stretch>
                        </a:blipFill>
                      </a:tcPr>
                    </a:tc>
                  </a:tr>
                  <a:tr h="36576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7"/>
                          <a:stretch>
                            <a:fillRect l="-350667" t="-408333" b="-26667"/>
                          </a:stretch>
                        </a:blipFill>
                      </a:tcPr>
                    </a:tc>
                  </a:tr>
                </a:tbl>
              </a:graphicData>
            </a:graphic>
          </p:graphicFrame>
        </mc:Fallback>
      </mc:AlternateContent>
      <p:sp>
        <p:nvSpPr>
          <p:cNvPr id="5" name="Rectangle 4"/>
          <p:cNvSpPr/>
          <p:nvPr/>
        </p:nvSpPr>
        <p:spPr>
          <a:xfrm>
            <a:off x="2286000" y="3447138"/>
            <a:ext cx="448056"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5708187" y="3447138"/>
                <a:ext cx="22424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a:rPr>
                          </m:ctrlPr>
                        </m:dPr>
                        <m:e>
                          <m:sSub>
                            <m:sSubPr>
                              <m:ctrlPr>
                                <a:rPr lang="en-US" sz="2000" i="1">
                                  <a:latin typeface="Cambria Math"/>
                                </a:rPr>
                              </m:ctrlPr>
                            </m:sSubPr>
                            <m:e>
                              <m:r>
                                <a:rPr lang="en-US" sz="2000" i="1">
                                  <a:latin typeface="Cambria Math"/>
                                </a:rPr>
                                <m:t>𝑚</m:t>
                              </m:r>
                            </m:e>
                            <m:sub>
                              <m:r>
                                <a:rPr lang="en-US" sz="2000" i="1">
                                  <a:latin typeface="Cambria Math"/>
                                </a:rPr>
                                <m:t>1</m:t>
                              </m:r>
                            </m:sub>
                          </m:sSub>
                          <m:r>
                            <a:rPr lang="en-US" sz="2000" b="0" i="1" smtClean="0">
                              <a:latin typeface="Cambria Math"/>
                            </a:rPr>
                            <m:t> </m:t>
                          </m:r>
                          <m:r>
                            <a:rPr lang="en-US" sz="2000" i="1">
                              <a:latin typeface="Cambria Math"/>
                            </a:rPr>
                            <m:t>,</m:t>
                          </m:r>
                          <m:sSub>
                            <m:sSubPr>
                              <m:ctrlPr>
                                <a:rPr lang="en-US" sz="2000" i="1">
                                  <a:latin typeface="Cambria Math"/>
                                </a:rPr>
                              </m:ctrlPr>
                            </m:sSubPr>
                            <m:e>
                              <m:r>
                                <a:rPr lang="en-US" sz="2000" i="1">
                                  <a:latin typeface="Cambria Math"/>
                                </a:rPr>
                                <m:t>𝑚</m:t>
                              </m:r>
                            </m:e>
                            <m:sub>
                              <m:r>
                                <a:rPr lang="en-US" sz="2000" i="1">
                                  <a:latin typeface="Cambria Math"/>
                                </a:rPr>
                                <m:t>2</m:t>
                              </m:r>
                            </m:sub>
                          </m:sSub>
                          <m:r>
                            <a:rPr lang="en-US" sz="2000" b="0" i="1" smtClean="0">
                              <a:latin typeface="Cambria Math"/>
                            </a:rPr>
                            <m:t> </m:t>
                          </m:r>
                          <m:r>
                            <a:rPr lang="en-US" sz="2000" i="1">
                              <a:latin typeface="Cambria Math"/>
                            </a:rPr>
                            <m:t>,</m:t>
                          </m:r>
                          <m:sSub>
                            <m:sSubPr>
                              <m:ctrlPr>
                                <a:rPr lang="en-US" sz="2000" i="1">
                                  <a:latin typeface="Cambria Math"/>
                                </a:rPr>
                              </m:ctrlPr>
                            </m:sSubPr>
                            <m:e>
                              <m:r>
                                <a:rPr lang="en-US" sz="2000" i="1">
                                  <a:latin typeface="Cambria Math"/>
                                </a:rPr>
                                <m:t>𝑚</m:t>
                              </m:r>
                            </m:e>
                            <m:sub>
                              <m:r>
                                <a:rPr lang="en-US" sz="2000" i="1">
                                  <a:latin typeface="Cambria Math"/>
                                </a:rPr>
                                <m:t>3</m:t>
                              </m:r>
                            </m:sub>
                          </m:sSub>
                          <m:r>
                            <a:rPr lang="en-US" sz="2000" b="0" i="1" smtClean="0">
                              <a:latin typeface="Cambria Math"/>
                            </a:rPr>
                            <m:t> </m:t>
                          </m:r>
                          <m:r>
                            <a:rPr lang="en-US" sz="2000" i="1">
                              <a:latin typeface="Cambria Math"/>
                            </a:rPr>
                            <m:t>,</m:t>
                          </m:r>
                          <m:sSub>
                            <m:sSubPr>
                              <m:ctrlPr>
                                <a:rPr lang="en-US" sz="2000" i="1">
                                  <a:latin typeface="Cambria Math"/>
                                </a:rPr>
                              </m:ctrlPr>
                            </m:sSubPr>
                            <m:e>
                              <m:r>
                                <a:rPr lang="en-US" sz="2000" i="1">
                                  <a:latin typeface="Cambria Math"/>
                                </a:rPr>
                                <m:t>𝑚</m:t>
                              </m:r>
                            </m:e>
                            <m:sub>
                              <m:r>
                                <a:rPr lang="en-US" sz="2000" i="1">
                                  <a:latin typeface="Cambria Math"/>
                                </a:rPr>
                                <m:t>4</m:t>
                              </m:r>
                            </m:sub>
                          </m:sSub>
                        </m:e>
                      </m:d>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5708187" y="3447138"/>
                <a:ext cx="2242409" cy="400110"/>
              </a:xfrm>
              <a:prstGeom prst="rect">
                <a:avLst/>
              </a:prstGeom>
              <a:blipFill rotWithShape="1">
                <a:blip r:embed="rId8"/>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74396" y="2743200"/>
            <a:ext cx="888604" cy="88860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835796" y="3904338"/>
                <a:ext cx="4255396"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a:rPr>
                        <m:t>∼</m:t>
                      </m:r>
                      <m:r>
                        <a:rPr lang="en-US" b="0" i="1" smtClean="0">
                          <a:solidFill>
                            <a:schemeClr val="bg1"/>
                          </a:solidFill>
                          <a:latin typeface="Cambria Math"/>
                        </a:rPr>
                        <m:t>𝑀𝑢𝑙𝑡𝑖𝑛𝑜𝑚𝑖𝑎𝑙</m:t>
                      </m:r>
                      <m:d>
                        <m:dPr>
                          <m:ctrlPr>
                            <a:rPr lang="en-US" b="0" i="1" smtClean="0">
                              <a:solidFill>
                                <a:schemeClr val="bg1"/>
                              </a:solidFill>
                              <a:latin typeface="Cambria Math"/>
                            </a:rPr>
                          </m:ctrlPr>
                        </m:dPr>
                        <m:e>
                          <m:r>
                            <a:rPr lang="en-US" b="0" i="1" smtClean="0">
                              <a:solidFill>
                                <a:srgbClr val="FF0000"/>
                              </a:solidFill>
                              <a:latin typeface="Cambria Math"/>
                            </a:rPr>
                            <m:t>4, </m:t>
                          </m:r>
                          <m:d>
                            <m:dPr>
                              <m:ctrlPr>
                                <a:rPr lang="en-US" b="0" i="1" smtClean="0">
                                  <a:solidFill>
                                    <a:schemeClr val="tx1"/>
                                  </a:solidFill>
                                  <a:latin typeface="Cambria Math"/>
                                </a:rPr>
                              </m:ctrlPr>
                            </m:dPr>
                            <m:e>
                              <m:r>
                                <a:rPr lang="en-US" b="0" i="1" smtClean="0">
                                  <a:solidFill>
                                    <a:schemeClr val="tx1"/>
                                  </a:solidFill>
                                  <a:latin typeface="Cambria Math"/>
                                </a:rPr>
                                <m:t>0.25,0.25,0.25,0.25</m:t>
                              </m:r>
                            </m:e>
                          </m:d>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835796" y="3904338"/>
                <a:ext cx="4255396" cy="404983"/>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35796" y="3904338"/>
                <a:ext cx="4255396"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𝑀𝑢𝑙𝑡𝑖𝑛𝑜𝑚𝑖𝑎𝑙</m:t>
                      </m:r>
                      <m:d>
                        <m:dPr>
                          <m:ctrlPr>
                            <a:rPr lang="en-US" b="0" i="1" smtClean="0">
                              <a:latin typeface="Cambria Math"/>
                            </a:rPr>
                          </m:ctrlPr>
                        </m:dPr>
                        <m:e>
                          <m:r>
                            <a:rPr lang="en-US" b="0" i="1" smtClean="0">
                              <a:latin typeface="Cambria Math"/>
                            </a:rPr>
                            <m:t>4, </m:t>
                          </m:r>
                          <m:d>
                            <m:dPr>
                              <m:ctrlPr>
                                <a:rPr lang="en-US" b="0" i="1" smtClean="0">
                                  <a:latin typeface="Cambria Math"/>
                                </a:rPr>
                              </m:ctrlPr>
                            </m:dPr>
                            <m:e>
                              <m:r>
                                <a:rPr lang="en-US" b="0" i="1" smtClean="0">
                                  <a:latin typeface="Cambria Math"/>
                                </a:rPr>
                                <m:t>0.25,0.25,0.25,0.25</m:t>
                              </m:r>
                            </m:e>
                          </m:d>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35796" y="3904338"/>
                <a:ext cx="4255396" cy="404983"/>
              </a:xfrm>
              <a:prstGeom prst="rect">
                <a:avLst/>
              </a:prstGeom>
              <a:blipFill rotWithShape="1">
                <a:blip r:embed="rId11"/>
                <a:stretch>
                  <a:fillRect/>
                </a:stretch>
              </a:blipFill>
            </p:spPr>
            <p:txBody>
              <a:bodyPr/>
              <a:lstStyle/>
              <a:p>
                <a:r>
                  <a:rPr lang="en-US">
                    <a:noFill/>
                  </a:rPr>
                  <a:t> </a:t>
                </a:r>
              </a:p>
            </p:txBody>
          </p:sp>
        </mc:Fallback>
      </mc:AlternateContent>
      <p:grpSp>
        <p:nvGrpSpPr>
          <p:cNvPr id="16" name="Group 15"/>
          <p:cNvGrpSpPr/>
          <p:nvPr/>
        </p:nvGrpSpPr>
        <p:grpSpPr>
          <a:xfrm>
            <a:off x="2746863" y="3804812"/>
            <a:ext cx="685800" cy="1474177"/>
            <a:chOff x="2746863" y="4548674"/>
            <a:chExt cx="685800" cy="1474177"/>
          </a:xfrm>
        </p:grpSpPr>
        <p:sp>
          <p:nvSpPr>
            <p:cNvPr id="12" name="TextBox 11"/>
            <p:cNvSpPr txBox="1"/>
            <p:nvPr/>
          </p:nvSpPr>
          <p:spPr>
            <a:xfrm>
              <a:off x="2746863" y="4548674"/>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sp>
          <p:nvSpPr>
            <p:cNvPr id="13" name="TextBox 12"/>
            <p:cNvSpPr txBox="1"/>
            <p:nvPr/>
          </p:nvSpPr>
          <p:spPr>
            <a:xfrm>
              <a:off x="2746863" y="4916956"/>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sp>
          <p:nvSpPr>
            <p:cNvPr id="14" name="TextBox 13"/>
            <p:cNvSpPr txBox="1"/>
            <p:nvPr/>
          </p:nvSpPr>
          <p:spPr>
            <a:xfrm>
              <a:off x="2746863" y="5285238"/>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sp>
          <p:nvSpPr>
            <p:cNvPr id="15" name="TextBox 14"/>
            <p:cNvSpPr txBox="1"/>
            <p:nvPr/>
          </p:nvSpPr>
          <p:spPr>
            <a:xfrm>
              <a:off x="2746863" y="5653519"/>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grpSp>
      <p:sp>
        <p:nvSpPr>
          <p:cNvPr id="11" name="Title 10"/>
          <p:cNvSpPr>
            <a:spLocks noGrp="1"/>
          </p:cNvSpPr>
          <p:nvPr>
            <p:ph type="title"/>
          </p:nvPr>
        </p:nvSpPr>
        <p:spPr/>
        <p:txBody>
          <a:bodyPr/>
          <a:lstStyle/>
          <a:p>
            <a:r>
              <a:rPr lang="en-US" dirty="0" smtClean="0"/>
              <a:t>Probabilistic </a:t>
            </a:r>
            <a:r>
              <a:rPr lang="en-US" dirty="0" err="1" smtClean="0"/>
              <a:t>Multiset</a:t>
            </a:r>
            <a:r>
              <a:rPr lang="en-US" dirty="0" smtClean="0"/>
              <a:t> DB</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5105400" y="2113636"/>
                <a:ext cx="4038600" cy="523220"/>
              </a:xfrm>
              <a:prstGeom prst="rect">
                <a:avLst/>
              </a:prstGeom>
              <a:solidFill>
                <a:schemeClr val="bg1"/>
              </a:solidFill>
            </p:spPr>
            <p:txBody>
              <a:bodyPr wrap="square" rtlCol="0">
                <a:spAutoFit/>
              </a:bodyPr>
              <a:lstStyle/>
              <a:p>
                <a:r>
                  <a:rPr lang="en-US" sz="2800" b="1" i="1" dirty="0" smtClean="0">
                    <a:solidFill>
                      <a:srgbClr val="FF0000"/>
                    </a:solidFill>
                  </a:rPr>
                  <a:t>Random Variables on </a:t>
                </a:r>
                <a14:m>
                  <m:oMath xmlns:m="http://schemas.openxmlformats.org/officeDocument/2006/math">
                    <m:r>
                      <a:rPr lang="en-US" sz="2800" b="1" i="1" smtClean="0">
                        <a:solidFill>
                          <a:srgbClr val="FF0000"/>
                        </a:solidFill>
                        <a:latin typeface="Cambria Math"/>
                        <a:ea typeface="Cambria Math"/>
                      </a:rPr>
                      <m:t>ℕ</m:t>
                    </m:r>
                  </m:oMath>
                </a14:m>
                <a:endParaRPr lang="en-US" sz="2800" b="1" i="1"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105400" y="2113636"/>
                <a:ext cx="4038600" cy="523220"/>
              </a:xfrm>
              <a:prstGeom prst="rect">
                <a:avLst/>
              </a:prstGeom>
              <a:blipFill rotWithShape="1">
                <a:blip r:embed="rId13"/>
                <a:stretch>
                  <a:fillRect l="-3172" t="-10465" b="-32558"/>
                </a:stretch>
              </a:blipFill>
            </p:spPr>
            <p:txBody>
              <a:bodyPr/>
              <a:lstStyle/>
              <a:p>
                <a:r>
                  <a:rPr lang="en-US">
                    <a:noFill/>
                  </a:rPr>
                  <a:t> </a:t>
                </a:r>
              </a:p>
            </p:txBody>
          </p:sp>
        </mc:Fallback>
      </mc:AlternateContent>
      <p:sp>
        <p:nvSpPr>
          <p:cNvPr id="19" name="TextBox 18"/>
          <p:cNvSpPr txBox="1"/>
          <p:nvPr/>
        </p:nvSpPr>
        <p:spPr>
          <a:xfrm>
            <a:off x="838200" y="1603241"/>
            <a:ext cx="5125294" cy="523220"/>
          </a:xfrm>
          <a:prstGeom prst="rect">
            <a:avLst/>
          </a:prstGeom>
          <a:solidFill>
            <a:schemeClr val="bg1"/>
          </a:solidFill>
        </p:spPr>
        <p:txBody>
          <a:bodyPr wrap="square" rtlCol="0">
            <a:spAutoFit/>
          </a:bodyPr>
          <a:lstStyle/>
          <a:p>
            <a:r>
              <a:rPr lang="en-US" sz="2800" b="1" i="1" dirty="0" smtClean="0">
                <a:solidFill>
                  <a:srgbClr val="FF0000"/>
                </a:solidFill>
              </a:rPr>
              <a:t>Probabilistic </a:t>
            </a:r>
            <a:r>
              <a:rPr lang="en-US" sz="2800" b="1" i="1" dirty="0" err="1" smtClean="0">
                <a:solidFill>
                  <a:srgbClr val="FF0000"/>
                </a:solidFill>
              </a:rPr>
              <a:t>Multiset</a:t>
            </a:r>
            <a:r>
              <a:rPr lang="en-US" sz="2800" b="1" i="1" dirty="0" smtClean="0">
                <a:solidFill>
                  <a:srgbClr val="FF0000"/>
                </a:solidFill>
              </a:rPr>
              <a:t> </a:t>
            </a:r>
            <a:r>
              <a:rPr lang="en-US" sz="2800" b="1" dirty="0" smtClean="0">
                <a:solidFill>
                  <a:srgbClr val="FF0000"/>
                </a:solidFill>
              </a:rPr>
              <a:t>DB (PMDB)</a:t>
            </a:r>
            <a:endParaRPr lang="en-US" sz="2800" b="1" dirty="0">
              <a:solidFill>
                <a:srgbClr val="FF0000"/>
              </a:solidFill>
            </a:endParaRPr>
          </a:p>
        </p:txBody>
      </p:sp>
      <p:sp>
        <p:nvSpPr>
          <p:cNvPr id="20" name="Rectangular Callout 19"/>
          <p:cNvSpPr/>
          <p:nvPr/>
        </p:nvSpPr>
        <p:spPr>
          <a:xfrm>
            <a:off x="3895168" y="5181600"/>
            <a:ext cx="3229532" cy="685800"/>
          </a:xfrm>
          <a:prstGeom prst="wedgeRectCallout">
            <a:avLst>
              <a:gd name="adj1" fmla="val -63966"/>
              <a:gd name="adj2" fmla="val -138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Similar to </a:t>
            </a:r>
            <a:r>
              <a:rPr lang="en-US" sz="2400" b="1" i="1" dirty="0" smtClean="0"/>
              <a:t>Tossing Coins</a:t>
            </a:r>
            <a:endParaRPr lang="en-US" sz="2400" b="1" i="1" dirty="0"/>
          </a:p>
        </p:txBody>
      </p:sp>
      <p:sp>
        <p:nvSpPr>
          <p:cNvPr id="21" name="Slide Number Placeholder 20"/>
          <p:cNvSpPr>
            <a:spLocks noGrp="1"/>
          </p:cNvSpPr>
          <p:nvPr>
            <p:ph type="sldNum" sz="quarter" idx="12"/>
          </p:nvPr>
        </p:nvSpPr>
        <p:spPr/>
        <p:txBody>
          <a:bodyPr/>
          <a:lstStyle/>
          <a:p>
            <a:fld id="{8CEF9E8B-9203-44BC-8045-9DA93A8360C3}" type="slidenum">
              <a:rPr lang="en-US" smtClean="0"/>
              <a:t>23</a:t>
            </a:fld>
            <a:endParaRPr lang="en-US"/>
          </a:p>
        </p:txBody>
      </p:sp>
    </p:spTree>
    <p:custDataLst>
      <p:tags r:id="rId1"/>
    </p:custDataLst>
    <p:extLst>
      <p:ext uri="{BB962C8B-B14F-4D97-AF65-F5344CB8AC3E}">
        <p14:creationId xmlns:p14="http://schemas.microsoft.com/office/powerpoint/2010/main" val="168828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 grpId="1" animBg="1"/>
      <p:bldP spid="5" grpId="0" animBg="1"/>
      <p:bldP spid="6" grpId="0"/>
      <p:bldP spid="9" grpId="0"/>
      <p:bldP spid="9" grpId="1"/>
      <p:bldP spid="10" grpId="0"/>
      <p:bldP spid="18" grpId="0" animBg="1"/>
      <p:bldP spid="19" grpId="0" animBg="1"/>
      <p:bldP spid="20" grpId="0" animBg="1"/>
      <p:bldP spid="2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PMDB</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Whenever we apply </a:t>
                </a:r>
              </a:p>
              <a:p>
                <a:pPr lvl="1"/>
                <a14:m>
                  <m:oMath xmlns:m="http://schemas.openxmlformats.org/officeDocument/2006/math">
                    <m:r>
                      <a:rPr lang="en-US" i="1" dirty="0" smtClean="0">
                        <a:latin typeface="Cambria Math"/>
                      </a:rPr>
                      <m:t>+</m:t>
                    </m:r>
                  </m:oMath>
                </a14:m>
                <a:r>
                  <a:rPr lang="en-US" dirty="0" smtClean="0"/>
                  <a:t> to the multiplicity column</a:t>
                </a:r>
              </a:p>
              <a:p>
                <a:pPr marL="457200" lvl="1" indent="0">
                  <a:buNone/>
                </a:pPr>
                <a:r>
                  <a:rPr lang="en-US" dirty="0" smtClean="0">
                    <a:sym typeface="Wingdings" panose="05000000000000000000" pitchFamily="2" charset="2"/>
                  </a:rPr>
                  <a:t>sum (</a:t>
                </a:r>
                <a14:m>
                  <m:oMath xmlns:m="http://schemas.openxmlformats.org/officeDocument/2006/math">
                    <m:r>
                      <a:rPr lang="en-US" i="1">
                        <a:latin typeface="Cambria Math"/>
                        <a:ea typeface="Cambria Math"/>
                      </a:rPr>
                      <m:t>⊕</m:t>
                    </m:r>
                  </m:oMath>
                </a14:m>
                <a:r>
                  <a:rPr lang="en-US" dirty="0" smtClean="0">
                    <a:sym typeface="Wingdings" panose="05000000000000000000" pitchFamily="2" charset="2"/>
                  </a:rPr>
                  <a:t>) the annotated random variables</a:t>
                </a:r>
              </a:p>
              <a:p>
                <a:pPr marL="457200" lvl="1" indent="0">
                  <a:buNone/>
                </a:pPr>
                <a:endParaRPr lang="en-US" dirty="0" smtClean="0"/>
              </a:p>
              <a:p>
                <a:pPr lvl="1"/>
                <a14:m>
                  <m:oMath xmlns:m="http://schemas.openxmlformats.org/officeDocument/2006/math">
                    <m:r>
                      <a:rPr lang="en-US" i="1" dirty="0" smtClean="0">
                        <a:latin typeface="Cambria Math"/>
                        <a:ea typeface="Cambria Math"/>
                      </a:rPr>
                      <m:t>×</m:t>
                    </m:r>
                  </m:oMath>
                </a14:m>
                <a:r>
                  <a:rPr lang="en-US" dirty="0" smtClean="0"/>
                  <a:t> to the multiplicity column</a:t>
                </a:r>
              </a:p>
              <a:p>
                <a:pPr marL="457200" lvl="1" indent="0">
                  <a:buNone/>
                </a:pPr>
                <a:r>
                  <a:rPr lang="en-US" dirty="0" smtClean="0">
                    <a:sym typeface="Wingdings" panose="05000000000000000000" pitchFamily="2" charset="2"/>
                  </a:rPr>
                  <a:t>multiply (</a:t>
                </a:r>
                <a14:m>
                  <m:oMath xmlns:m="http://schemas.openxmlformats.org/officeDocument/2006/math">
                    <m:r>
                      <a:rPr lang="en-US" i="1">
                        <a:latin typeface="Cambria Math"/>
                      </a:rPr>
                      <m:t>⊗</m:t>
                    </m:r>
                  </m:oMath>
                </a14:m>
                <a:r>
                  <a:rPr lang="en-US" dirty="0" smtClean="0">
                    <a:sym typeface="Wingdings" panose="05000000000000000000" pitchFamily="2" charset="2"/>
                  </a:rPr>
                  <a:t>) </a:t>
                </a:r>
                <a:r>
                  <a:rPr lang="en-US" dirty="0">
                    <a:sym typeface="Wingdings" panose="05000000000000000000" pitchFamily="2" charset="2"/>
                  </a:rPr>
                  <a:t>the annotated random variables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CEF9E8B-9203-44BC-8045-9DA93A8360C3}" type="slidenum">
              <a:rPr lang="en-US" smtClean="0"/>
              <a:t>24</a:t>
            </a:fld>
            <a:endParaRPr lang="en-US"/>
          </a:p>
        </p:txBody>
      </p:sp>
    </p:spTree>
    <p:extLst>
      <p:ext uri="{BB962C8B-B14F-4D97-AF65-F5344CB8AC3E}">
        <p14:creationId xmlns:p14="http://schemas.microsoft.com/office/powerpoint/2010/main" val="213505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29339411"/>
                  </p:ext>
                </p:extLst>
              </p:nvPr>
            </p:nvGraphicFramePr>
            <p:xfrm>
              <a:off x="3505200" y="3810000"/>
              <a:ext cx="2159571" cy="1828800"/>
            </p:xfrm>
            <a:graphic>
              <a:graphicData uri="http://schemas.openxmlformats.org/drawingml/2006/table">
                <a:tbl>
                  <a:tblPr firstRow="1">
                    <a:tableStyleId>{5C22544A-7EE6-4342-B048-85BDC9FD1C3A}</a:tableStyleId>
                  </a:tblPr>
                  <a:tblGrid>
                    <a:gridCol w="348615"/>
                    <a:gridCol w="882015"/>
                    <a:gridCol w="486727"/>
                    <a:gridCol w="442214"/>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oMath>
                            </m:oMathPara>
                          </a14:m>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smtClean="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273133667"/>
                  </p:ext>
                </p:extLst>
              </p:nvPr>
            </p:nvGraphicFramePr>
            <p:xfrm>
              <a:off x="3505200" y="3810000"/>
              <a:ext cx="2159571" cy="1828800"/>
            </p:xfrm>
            <a:graphic>
              <a:graphicData uri="http://schemas.openxmlformats.org/drawingml/2006/table">
                <a:tbl>
                  <a:tblPr firstRow="1">
                    <a:tableStyleId>{5C22544A-7EE6-4342-B048-85BDC9FD1C3A}</a:tableStyleId>
                  </a:tblPr>
                  <a:tblGrid>
                    <a:gridCol w="348615"/>
                    <a:gridCol w="882015"/>
                    <a:gridCol w="486727"/>
                    <a:gridCol w="442214"/>
                  </a:tblGrid>
                  <a:tr h="3657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4"/>
                          <a:stretch>
                            <a:fillRect l="-391667" t="-108333" r="-1389" b="-326667"/>
                          </a:stretch>
                        </a:blipFill>
                      </a:tcPr>
                    </a:tc>
                  </a:tr>
                  <a:tr h="3657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4"/>
                          <a:stretch>
                            <a:fillRect l="-391667" t="-208333" r="-1389" b="-226667"/>
                          </a:stretch>
                        </a:blipFill>
                      </a:tcPr>
                    </a:tc>
                  </a:tr>
                  <a:tr h="3657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endParaRPr lang="en-US"/>
                        </a:p>
                      </a:txBody>
                      <a:tcPr marL="45720" marR="45720" anchor="ctr">
                        <a:blipFill rotWithShape="1">
                          <a:blip r:embed="rId4"/>
                          <a:stretch>
                            <a:fillRect l="-391667" t="-308333" r="-1389" b="-126667"/>
                          </a:stretch>
                        </a:blipFill>
                      </a:tcPr>
                    </a:tc>
                  </a:tr>
                  <a:tr h="36576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4"/>
                          <a:stretch>
                            <a:fillRect l="-391667" t="-408333" r="-1389" b="-26667"/>
                          </a:stretch>
                        </a:blipFill>
                      </a:tcPr>
                    </a:tc>
                  </a:tr>
                </a:tbl>
              </a:graphicData>
            </a:graphic>
          </p:graphicFrame>
        </mc:Fallback>
      </mc:AlternateContent>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000" y="2971800"/>
            <a:ext cx="1979380" cy="3091602"/>
          </a:xfrm>
          <a:prstGeom prst="rect">
            <a:avLst/>
          </a:prstGeom>
        </p:spPr>
      </p:pic>
      <p:sp>
        <p:nvSpPr>
          <p:cNvPr id="6" name="Rectangle 5"/>
          <p:cNvSpPr/>
          <p:nvPr/>
        </p:nvSpPr>
        <p:spPr>
          <a:xfrm>
            <a:off x="1066800" y="4985598"/>
            <a:ext cx="685800" cy="1077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525420549"/>
                  </p:ext>
                </p:extLst>
              </p:nvPr>
            </p:nvGraphicFramePr>
            <p:xfrm>
              <a:off x="6172200" y="3810000"/>
              <a:ext cx="2432685" cy="1463040"/>
            </p:xfrm>
            <a:graphic>
              <a:graphicData uri="http://schemas.openxmlformats.org/drawingml/2006/table">
                <a:tbl>
                  <a:tblPr firstRow="1">
                    <a:tableStyleId>{5C22544A-7EE6-4342-B048-85BDC9FD1C3A}</a:tableStyleId>
                  </a:tblPr>
                  <a:tblGrid>
                    <a:gridCol w="882015"/>
                    <a:gridCol w="486727"/>
                    <a:gridCol w="1063943"/>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r>
                                  <a:rPr lang="en-US" sz="1800" b="0" i="1" smtClean="0">
                                    <a:latin typeface="Cambria Math"/>
                                    <a:ea typeface="Cambria Math"/>
                                  </a:rPr>
                                  <m:t>⊕</m:t>
                                </m:r>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871330947"/>
                  </p:ext>
                </p:extLst>
              </p:nvPr>
            </p:nvGraphicFramePr>
            <p:xfrm>
              <a:off x="6172200" y="3810000"/>
              <a:ext cx="2432685" cy="1463040"/>
            </p:xfrm>
            <a:graphic>
              <a:graphicData uri="http://schemas.openxmlformats.org/drawingml/2006/table">
                <a:tbl>
                  <a:tblPr firstRow="1">
                    <a:tableStyleId>{5C22544A-7EE6-4342-B048-85BDC9FD1C3A}</a:tableStyleId>
                  </a:tblPr>
                  <a:tblGrid>
                    <a:gridCol w="882015"/>
                    <a:gridCol w="486727"/>
                    <a:gridCol w="1063943"/>
                  </a:tblGrid>
                  <a:tr h="3657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6"/>
                          <a:stretch>
                            <a:fillRect l="-128571" t="-108333" b="-226667"/>
                          </a:stretch>
                        </a:blipFill>
                      </a:tcPr>
                    </a:tc>
                  </a:tr>
                  <a:tr h="3657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6"/>
                          <a:stretch>
                            <a:fillRect l="-128571" t="-208333" b="-126667"/>
                          </a:stretch>
                        </a:blipFill>
                      </a:tcPr>
                    </a:tc>
                  </a:tr>
                  <a:tr h="3657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6"/>
                          <a:stretch>
                            <a:fillRect l="-128571" t="-308333" b="-26667"/>
                          </a:stretch>
                        </a:blipFill>
                      </a:tcPr>
                    </a:tc>
                  </a:tr>
                </a:tbl>
              </a:graphicData>
            </a:graphic>
          </p:graphicFrame>
        </mc:Fallback>
      </mc:AlternateContent>
      <p:sp>
        <p:nvSpPr>
          <p:cNvPr id="8" name="Rectangle 7"/>
          <p:cNvSpPr/>
          <p:nvPr/>
        </p:nvSpPr>
        <p:spPr>
          <a:xfrm>
            <a:off x="5181600" y="4176788"/>
            <a:ext cx="4572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4887105"/>
            <a:ext cx="4572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43800" y="4176788"/>
            <a:ext cx="10668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3"/>
            <a:endCxn id="10" idx="1"/>
          </p:cNvCxnSpPr>
          <p:nvPr/>
        </p:nvCxnSpPr>
        <p:spPr>
          <a:xfrm>
            <a:off x="5638800" y="4370010"/>
            <a:ext cx="1905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10" idx="1"/>
          </p:cNvCxnSpPr>
          <p:nvPr/>
        </p:nvCxnSpPr>
        <p:spPr>
          <a:xfrm flipV="1">
            <a:off x="5638800" y="4370010"/>
            <a:ext cx="1905000" cy="7103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Querying PMDB: </a:t>
            </a:r>
            <a:r>
              <a:rPr lang="en-US" dirty="0" smtClean="0"/>
              <a:t>Projection</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3200" dirty="0" smtClean="0"/>
              <a:t>Projection takes </a:t>
            </a:r>
            <a:r>
              <a:rPr lang="en-US" sz="3200" b="1" i="1" dirty="0" smtClean="0">
                <a:solidFill>
                  <a:srgbClr val="FF0000"/>
                </a:solidFill>
              </a:rPr>
              <a:t>convolution sum </a:t>
            </a:r>
            <a:r>
              <a:rPr lang="en-US" sz="3200" dirty="0" smtClean="0"/>
              <a:t>of multiplicities</a:t>
            </a:r>
            <a:endParaRPr lang="en-US" sz="3200" dirty="0"/>
          </a:p>
          <a:p>
            <a:pPr marL="0" indent="0">
              <a:buNone/>
            </a:pPr>
            <a:endParaRPr lang="en-US" dirty="0"/>
          </a:p>
        </p:txBody>
      </p:sp>
      <p:sp>
        <p:nvSpPr>
          <p:cNvPr id="13" name="Slide Number Placeholder 12"/>
          <p:cNvSpPr>
            <a:spLocks noGrp="1"/>
          </p:cNvSpPr>
          <p:nvPr>
            <p:ph type="sldNum" sz="quarter" idx="12"/>
          </p:nvPr>
        </p:nvSpPr>
        <p:spPr/>
        <p:txBody>
          <a:bodyPr/>
          <a:lstStyle/>
          <a:p>
            <a:fld id="{8CEF9E8B-9203-44BC-8045-9DA93A8360C3}" type="slidenum">
              <a:rPr lang="en-US" smtClean="0"/>
              <a:t>25</a:t>
            </a:fld>
            <a:endParaRPr lang="en-US"/>
          </a:p>
        </p:txBody>
      </p:sp>
    </p:spTree>
    <p:custDataLst>
      <p:tags r:id="rId1"/>
    </p:custDataLst>
    <p:extLst>
      <p:ext uri="{BB962C8B-B14F-4D97-AF65-F5344CB8AC3E}">
        <p14:creationId xmlns:p14="http://schemas.microsoft.com/office/powerpoint/2010/main" val="399644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Theory To Practice</a:t>
            </a:r>
          </a:p>
        </p:txBody>
      </p:sp>
      <p:sp>
        <p:nvSpPr>
          <p:cNvPr id="3" name="Content Placeholder 2"/>
          <p:cNvSpPr>
            <a:spLocks noGrp="1"/>
          </p:cNvSpPr>
          <p:nvPr>
            <p:ph idx="1"/>
          </p:nvPr>
        </p:nvSpPr>
        <p:spPr/>
        <p:txBody>
          <a:bodyPr/>
          <a:lstStyle/>
          <a:p>
            <a:r>
              <a:rPr lang="en-US" dirty="0" smtClean="0"/>
              <a:t>Annotated random variables </a:t>
            </a:r>
          </a:p>
          <a:p>
            <a:pPr lvl="1"/>
            <a:r>
              <a:rPr lang="en-US" dirty="0" smtClean="0"/>
              <a:t>Marginal distribution</a:t>
            </a:r>
            <a:endParaRPr lang="en-US" dirty="0"/>
          </a:p>
        </p:txBody>
      </p:sp>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594670378"/>
                  </p:ext>
                </p:extLst>
              </p:nvPr>
            </p:nvGraphicFramePr>
            <p:xfrm>
              <a:off x="1143000" y="3429000"/>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oMath>
                            </m:oMathPara>
                          </a14:m>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smtClean="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594670378"/>
                  </p:ext>
                </p:extLst>
              </p:nvPr>
            </p:nvGraphicFramePr>
            <p:xfrm>
              <a:off x="1143000" y="3429000"/>
              <a:ext cx="2057400" cy="1828800"/>
            </p:xfrm>
            <a:graphic>
              <a:graphicData uri="http://schemas.openxmlformats.org/drawingml/2006/table">
                <a:tbl>
                  <a:tblPr firstRow="1">
                    <a:tableStyleId>{5C22544A-7EE6-4342-B048-85BDC9FD1C3A}</a:tableStyleId>
                  </a:tblPr>
                  <a:tblGrid>
                    <a:gridCol w="304800"/>
                    <a:gridCol w="838200"/>
                    <a:gridCol w="457200"/>
                    <a:gridCol w="457200"/>
                  </a:tblGrid>
                  <a:tr h="3657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6"/>
                          <a:stretch>
                            <a:fillRect l="-350667" t="-108333" b="-325000"/>
                          </a:stretch>
                        </a:blipFill>
                      </a:tcPr>
                    </a:tc>
                  </a:tr>
                  <a:tr h="3657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6"/>
                          <a:stretch>
                            <a:fillRect l="-350667" t="-208333" b="-225000"/>
                          </a:stretch>
                        </a:blipFill>
                      </a:tcPr>
                    </a:tc>
                  </a:tr>
                  <a:tr h="3657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endParaRPr lang="en-US"/>
                        </a:p>
                      </a:txBody>
                      <a:tcPr marL="45720" marR="45720" anchor="ctr">
                        <a:blipFill rotWithShape="1">
                          <a:blip r:embed="rId6"/>
                          <a:stretch>
                            <a:fillRect l="-350667" t="-308333" b="-125000"/>
                          </a:stretch>
                        </a:blipFill>
                      </a:tcPr>
                    </a:tc>
                  </a:tr>
                  <a:tr h="36576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6"/>
                          <a:stretch>
                            <a:fillRect l="-350667" t="-408333" b="-25000"/>
                          </a:stretch>
                        </a:blipFill>
                      </a:tcPr>
                    </a:tc>
                  </a:tr>
                </a:tbl>
              </a:graphicData>
            </a:graphic>
          </p:graphicFrame>
        </mc:Fallback>
      </mc:AlternateContent>
      <p:sp>
        <p:nvSpPr>
          <p:cNvPr id="41" name="Rectangle 40"/>
          <p:cNvSpPr/>
          <p:nvPr/>
        </p:nvSpPr>
        <p:spPr>
          <a:xfrm>
            <a:off x="1143000" y="3786674"/>
            <a:ext cx="2048256"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3204063" y="3786674"/>
            <a:ext cx="685800" cy="1474177"/>
            <a:chOff x="2746863" y="4548674"/>
            <a:chExt cx="685800" cy="1474177"/>
          </a:xfrm>
        </p:grpSpPr>
        <p:sp>
          <p:nvSpPr>
            <p:cNvPr id="43" name="TextBox 42"/>
            <p:cNvSpPr txBox="1"/>
            <p:nvPr/>
          </p:nvSpPr>
          <p:spPr>
            <a:xfrm>
              <a:off x="2746863" y="4548674"/>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sp>
          <p:nvSpPr>
            <p:cNvPr id="44" name="TextBox 43"/>
            <p:cNvSpPr txBox="1"/>
            <p:nvPr/>
          </p:nvSpPr>
          <p:spPr>
            <a:xfrm>
              <a:off x="2746863" y="4916956"/>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sp>
          <p:nvSpPr>
            <p:cNvPr id="45" name="TextBox 44"/>
            <p:cNvSpPr txBox="1"/>
            <p:nvPr/>
          </p:nvSpPr>
          <p:spPr>
            <a:xfrm>
              <a:off x="2746863" y="5285238"/>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sp>
          <p:nvSpPr>
            <p:cNvPr id="46" name="TextBox 45"/>
            <p:cNvSpPr txBox="1"/>
            <p:nvPr/>
          </p:nvSpPr>
          <p:spPr>
            <a:xfrm>
              <a:off x="2746863" y="5653519"/>
              <a:ext cx="685800" cy="369332"/>
            </a:xfrm>
            <a:prstGeom prst="rect">
              <a:avLst/>
            </a:prstGeom>
            <a:noFill/>
          </p:spPr>
          <p:txBody>
            <a:bodyPr wrap="square" rtlCol="0">
              <a:spAutoFit/>
            </a:bodyPr>
            <a:lstStyle/>
            <a:p>
              <a:r>
                <a:rPr lang="en-US" i="1" dirty="0" smtClean="0">
                  <a:solidFill>
                    <a:srgbClr val="FF0000"/>
                  </a:solidFill>
                </a:rPr>
                <a:t>0.25</a:t>
              </a:r>
              <a:endParaRPr lang="en-US" i="1" dirty="0">
                <a:solidFill>
                  <a:srgbClr val="FF0000"/>
                </a:solidFill>
              </a:endParaRPr>
            </a:p>
          </p:txBody>
        </p:sp>
      </p:grpSp>
      <p:sp>
        <p:nvSpPr>
          <p:cNvPr id="47" name="Rectangle 46"/>
          <p:cNvSpPr/>
          <p:nvPr/>
        </p:nvSpPr>
        <p:spPr>
          <a:xfrm>
            <a:off x="3204062" y="4161785"/>
            <a:ext cx="605937" cy="1099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3200400" y="4158760"/>
            <a:ext cx="685800" cy="1105895"/>
            <a:chOff x="2746863" y="4916956"/>
            <a:chExt cx="685800" cy="1105895"/>
          </a:xfrm>
          <a:solidFill>
            <a:schemeClr val="bg1"/>
          </a:solidFill>
        </p:grpSpPr>
        <p:sp>
          <p:nvSpPr>
            <p:cNvPr id="49" name="TextBox 48"/>
            <p:cNvSpPr txBox="1"/>
            <p:nvPr/>
          </p:nvSpPr>
          <p:spPr>
            <a:xfrm>
              <a:off x="2746863" y="4916956"/>
              <a:ext cx="685800" cy="369332"/>
            </a:xfrm>
            <a:prstGeom prst="rect">
              <a:avLst/>
            </a:prstGeom>
            <a:grpFill/>
          </p:spPr>
          <p:txBody>
            <a:bodyPr wrap="square" rtlCol="0">
              <a:spAutoFit/>
            </a:bodyPr>
            <a:lstStyle/>
            <a:p>
              <a:endParaRPr lang="en-US" i="1" dirty="0">
                <a:solidFill>
                  <a:srgbClr val="FF0000"/>
                </a:solidFill>
              </a:endParaRPr>
            </a:p>
          </p:txBody>
        </p:sp>
        <p:sp>
          <p:nvSpPr>
            <p:cNvPr id="50" name="TextBox 49"/>
            <p:cNvSpPr txBox="1"/>
            <p:nvPr/>
          </p:nvSpPr>
          <p:spPr>
            <a:xfrm>
              <a:off x="2746863" y="5285238"/>
              <a:ext cx="685800" cy="369332"/>
            </a:xfrm>
            <a:prstGeom prst="rect">
              <a:avLst/>
            </a:prstGeom>
            <a:grpFill/>
          </p:spPr>
          <p:txBody>
            <a:bodyPr wrap="square" rtlCol="0">
              <a:spAutoFit/>
            </a:bodyPr>
            <a:lstStyle/>
            <a:p>
              <a:r>
                <a:rPr lang="en-US" i="1" dirty="0" smtClean="0">
                  <a:solidFill>
                    <a:srgbClr val="FF0000"/>
                  </a:solidFill>
                </a:rPr>
                <a:t>0.75</a:t>
              </a:r>
              <a:endParaRPr lang="en-US" i="1" dirty="0">
                <a:solidFill>
                  <a:srgbClr val="FF0000"/>
                </a:solidFill>
              </a:endParaRPr>
            </a:p>
          </p:txBody>
        </p:sp>
        <p:sp>
          <p:nvSpPr>
            <p:cNvPr id="51" name="TextBox 50"/>
            <p:cNvSpPr txBox="1"/>
            <p:nvPr/>
          </p:nvSpPr>
          <p:spPr>
            <a:xfrm>
              <a:off x="2746863" y="5653519"/>
              <a:ext cx="685800" cy="369332"/>
            </a:xfrm>
            <a:prstGeom prst="rect">
              <a:avLst/>
            </a:prstGeom>
            <a:grpFill/>
          </p:spPr>
          <p:txBody>
            <a:bodyPr wrap="square" rtlCol="0">
              <a:spAutoFit/>
            </a:bodyPr>
            <a:lstStyle/>
            <a:p>
              <a:endParaRPr lang="en-US" i="1" dirty="0">
                <a:solidFill>
                  <a:srgbClr val="FF0000"/>
                </a:solidFill>
              </a:endParaRPr>
            </a:p>
          </p:txBody>
        </p:sp>
      </p:grpSp>
      <mc:AlternateContent xmlns:mc="http://schemas.openxmlformats.org/markup-compatibility/2006" xmlns:a14="http://schemas.microsoft.com/office/drawing/2010/main">
        <mc:Choice Requires="a14">
          <p:sp>
            <p:nvSpPr>
              <p:cNvPr id="52" name="TextBox 51"/>
              <p:cNvSpPr txBox="1"/>
              <p:nvPr/>
            </p:nvSpPr>
            <p:spPr>
              <a:xfrm>
                <a:off x="4267200" y="4147945"/>
                <a:ext cx="4255396"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𝑀𝑢𝑙𝑡𝑖𝑛𝑜𝑚𝑖𝑎𝑙</m:t>
                      </m:r>
                      <m:d>
                        <m:dPr>
                          <m:ctrlPr>
                            <a:rPr lang="en-US" b="0" i="1" smtClean="0">
                              <a:latin typeface="Cambria Math"/>
                            </a:rPr>
                          </m:ctrlPr>
                        </m:dPr>
                        <m:e>
                          <m:r>
                            <a:rPr lang="en-US" b="0" i="1" smtClean="0">
                              <a:latin typeface="Cambria Math"/>
                            </a:rPr>
                            <m:t>4, </m:t>
                          </m:r>
                          <m:d>
                            <m:dPr>
                              <m:ctrlPr>
                                <a:rPr lang="en-US" b="0" i="1" smtClean="0">
                                  <a:latin typeface="Cambria Math"/>
                                </a:rPr>
                              </m:ctrlPr>
                            </m:dPr>
                            <m:e>
                              <m:r>
                                <a:rPr lang="en-US" b="0" i="1" smtClean="0">
                                  <a:latin typeface="Cambria Math"/>
                                </a:rPr>
                                <m:t>0.25,0.25,0.25,0.25</m:t>
                              </m:r>
                            </m:e>
                          </m:d>
                        </m:e>
                      </m:d>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4267200" y="4147945"/>
                <a:ext cx="4255396" cy="404983"/>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267200" y="4147945"/>
                <a:ext cx="3293594"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𝑀𝑢𝑙𝑡𝑖𝑛𝑜𝑚𝑖𝑎𝑙</m:t>
                      </m:r>
                      <m:d>
                        <m:dPr>
                          <m:ctrlPr>
                            <a:rPr lang="en-US" b="0" i="1" smtClean="0">
                              <a:latin typeface="Cambria Math"/>
                            </a:rPr>
                          </m:ctrlPr>
                        </m:dPr>
                        <m:e>
                          <m:r>
                            <a:rPr lang="en-US" b="0" i="1" smtClean="0">
                              <a:latin typeface="Cambria Math"/>
                            </a:rPr>
                            <m:t>4, </m:t>
                          </m:r>
                          <m:d>
                            <m:dPr>
                              <m:ctrlPr>
                                <a:rPr lang="en-US" b="0" i="1" smtClean="0">
                                  <a:latin typeface="Cambria Math"/>
                                </a:rPr>
                              </m:ctrlPr>
                            </m:dPr>
                            <m:e>
                              <m:r>
                                <a:rPr lang="en-US" b="0" i="1" smtClean="0">
                                  <a:latin typeface="Cambria Math"/>
                                </a:rPr>
                                <m:t>0.25,0.75</m:t>
                              </m:r>
                            </m:e>
                          </m:d>
                        </m:e>
                      </m:d>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4267200" y="4147945"/>
                <a:ext cx="3293594" cy="404983"/>
              </a:xfrm>
              <a:prstGeom prst="rect">
                <a:avLst/>
              </a:prstGeom>
              <a:blipFill rotWithShape="1">
                <a:blip r:embed="rId8"/>
                <a:stretch>
                  <a:fillRect/>
                </a:stretch>
              </a:blipFill>
            </p:spPr>
            <p:txBody>
              <a:bodyPr/>
              <a:lstStyle/>
              <a:p>
                <a:r>
                  <a:rPr lang="en-US">
                    <a:noFill/>
                  </a:rPr>
                  <a:t> </a:t>
                </a:r>
              </a:p>
            </p:txBody>
          </p:sp>
        </mc:Fallback>
      </mc:AlternateContent>
      <p:graphicFrame>
        <p:nvGraphicFramePr>
          <p:cNvPr id="54" name="Table 53"/>
          <p:cNvGraphicFramePr>
            <a:graphicFrameLocks noGrp="1"/>
          </p:cNvGraphicFramePr>
          <p:nvPr>
            <p:extLst>
              <p:ext uri="{D42A27DB-BD31-4B8C-83A1-F6EECF244321}">
                <p14:modId xmlns:p14="http://schemas.microsoft.com/office/powerpoint/2010/main" val="2645022921"/>
              </p:ext>
            </p:extLst>
          </p:nvPr>
        </p:nvGraphicFramePr>
        <p:xfrm>
          <a:off x="1143000" y="3429000"/>
          <a:ext cx="3120537" cy="2194560"/>
        </p:xfrm>
        <a:graphic>
          <a:graphicData uri="http://schemas.openxmlformats.org/drawingml/2006/table">
            <a:tbl>
              <a:tblPr firstRow="1">
                <a:tableStyleId>{5C22544A-7EE6-4342-B048-85BDC9FD1C3A}</a:tableStyleId>
              </a:tblPr>
              <a:tblGrid>
                <a:gridCol w="308276"/>
                <a:gridCol w="834724"/>
                <a:gridCol w="457200"/>
                <a:gridCol w="301137"/>
                <a:gridCol w="609600"/>
                <a:gridCol w="609600"/>
              </a:tblGrid>
              <a:tr h="152400">
                <a:tc rowSpan="2">
                  <a:txBody>
                    <a:bodyPr/>
                    <a:lstStyle/>
                    <a:p>
                      <a:pPr algn="ctr"/>
                      <a:r>
                        <a:rPr lang="en-US" sz="1800" i="1" dirty="0" smtClean="0"/>
                        <a:t>ID</a:t>
                      </a:r>
                      <a:endParaRPr lang="en-US" sz="1800" i="1" dirty="0"/>
                    </a:p>
                  </a:txBody>
                  <a:tcPr marL="45720" marR="45720" anchor="ctr"/>
                </a:tc>
                <a:tc rowSpan="2">
                  <a:txBody>
                    <a:bodyPr/>
                    <a:lstStyle/>
                    <a:p>
                      <a:pPr algn="ctr"/>
                      <a:r>
                        <a:rPr lang="en-US" sz="1800" i="1" dirty="0" smtClean="0"/>
                        <a:t>Product</a:t>
                      </a:r>
                      <a:endParaRPr lang="en-US" sz="1600" i="1" dirty="0"/>
                    </a:p>
                  </a:txBody>
                  <a:tcPr marL="45720" marR="45720" anchor="ctr"/>
                </a:tc>
                <a:tc rowSpan="2">
                  <a:txBody>
                    <a:bodyPr/>
                    <a:lstStyle/>
                    <a:p>
                      <a:pPr algn="ctr"/>
                      <a:r>
                        <a:rPr lang="en-US" sz="1800" i="1" dirty="0" err="1" smtClean="0"/>
                        <a:t>Qty</a:t>
                      </a:r>
                      <a:endParaRPr lang="en-US" sz="1800" i="1" dirty="0"/>
                    </a:p>
                  </a:txBody>
                  <a:tcPr marL="45720" marR="45720" anchor="ctr"/>
                </a:tc>
                <a:tc gridSpan="3">
                  <a:txBody>
                    <a:bodyPr/>
                    <a:lstStyle/>
                    <a:p>
                      <a:pPr algn="ctr"/>
                      <a:r>
                        <a:rPr lang="en-US" sz="1800" i="1" dirty="0" smtClean="0"/>
                        <a:t>#</a:t>
                      </a:r>
                      <a:endParaRPr lang="en-US" sz="1800" i="1" dirty="0"/>
                    </a:p>
                  </a:txBody>
                  <a:tcPr marL="45720" marR="45720" anchor="ctr"/>
                </a:tc>
                <a:tc hMerge="1">
                  <a:txBody>
                    <a:bodyPr/>
                    <a:lstStyle/>
                    <a:p>
                      <a:endParaRPr lang="en-US"/>
                    </a:p>
                  </a:txBody>
                  <a:tcPr/>
                </a:tc>
                <a:tc hMerge="1">
                  <a:txBody>
                    <a:bodyPr/>
                    <a:lstStyle/>
                    <a:p>
                      <a:endParaRPr lang="en-US"/>
                    </a:p>
                  </a:txBody>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800" i="1" dirty="0" smtClean="0"/>
                        <a:t>n</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bl>
          </a:graphicData>
        </a:graphic>
      </p:graphicFrame>
      <p:grpSp>
        <p:nvGrpSpPr>
          <p:cNvPr id="55" name="Group 54"/>
          <p:cNvGrpSpPr/>
          <p:nvPr/>
        </p:nvGrpSpPr>
        <p:grpSpPr>
          <a:xfrm>
            <a:off x="5969532" y="4552928"/>
            <a:ext cx="1269468" cy="0"/>
            <a:chOff x="6198132" y="5162528"/>
            <a:chExt cx="1269468" cy="0"/>
          </a:xfrm>
        </p:grpSpPr>
        <p:cxnSp>
          <p:nvCxnSpPr>
            <p:cNvPr id="56" name="Straight Connector 55"/>
            <p:cNvCxnSpPr/>
            <p:nvPr/>
          </p:nvCxnSpPr>
          <p:spPr>
            <a:xfrm>
              <a:off x="6198132" y="5162528"/>
              <a:ext cx="2582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623498" y="5162528"/>
              <a:ext cx="38690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086600" y="5162528"/>
              <a:ext cx="381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8CEF9E8B-9203-44BC-8045-9DA93A8360C3}" type="slidenum">
              <a:rPr lang="en-US" smtClean="0"/>
              <a:t>26</a:t>
            </a:fld>
            <a:endParaRPr lang="en-US"/>
          </a:p>
        </p:txBody>
      </p:sp>
      <p:sp>
        <p:nvSpPr>
          <p:cNvPr id="27" name="Rectangular Callout 26"/>
          <p:cNvSpPr/>
          <p:nvPr/>
        </p:nvSpPr>
        <p:spPr>
          <a:xfrm>
            <a:off x="5638800" y="2209800"/>
            <a:ext cx="2362200" cy="685800"/>
          </a:xfrm>
          <a:prstGeom prst="wedgeRectCallout">
            <a:avLst>
              <a:gd name="adj1" fmla="val -99630"/>
              <a:gd name="adj2" fmla="val -10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t>Numeric Form!</a:t>
            </a:r>
            <a:endParaRPr lang="en-US" sz="2400" b="1" i="1" dirty="0"/>
          </a:p>
        </p:txBody>
      </p:sp>
    </p:spTree>
    <p:custDataLst>
      <p:tags r:id="rId1"/>
    </p:custDataLst>
    <p:extLst>
      <p:ext uri="{BB962C8B-B14F-4D97-AF65-F5344CB8AC3E}">
        <p14:creationId xmlns:p14="http://schemas.microsoft.com/office/powerpoint/2010/main" val="219200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7"/>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xit" presetSubtype="0" fill="hold" grpId="0" nodeType="withEffect">
                                  <p:stCondLst>
                                    <p:cond delay="0"/>
                                  </p:stCondLst>
                                  <p:childTnLst>
                                    <p:animEffect transition="out" filter="fade">
                                      <p:cBhvr>
                                        <p:cTn id="36" dur="500"/>
                                        <p:tgtEl>
                                          <p:spTgt spid="52"/>
                                        </p:tgtEl>
                                      </p:cBhvr>
                                    </p:animEffect>
                                    <p:set>
                                      <p:cBhvr>
                                        <p:cTn id="37" dur="1" fill="hold">
                                          <p:stCondLst>
                                            <p:cond delay="499"/>
                                          </p:stCondLst>
                                        </p:cTn>
                                        <p:tgtEl>
                                          <p:spTgt spid="5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 presetClass="exit" presetSubtype="0" fill="hold" grpId="1" nodeType="with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7" grpId="0" animBg="1"/>
      <p:bldP spid="47" grpId="1" animBg="1"/>
      <p:bldP spid="52" grpId="0"/>
      <p:bldP spid="52" grpId="1"/>
      <p:bldP spid="53" grpId="0"/>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699598"/>
            <a:ext cx="1979380" cy="3091602"/>
          </a:xfrm>
          <a:prstGeom prst="rect">
            <a:avLst/>
          </a:prstGeom>
        </p:spPr>
      </p:pic>
      <p:sp>
        <p:nvSpPr>
          <p:cNvPr id="6" name="Rectangle 5"/>
          <p:cNvSpPr/>
          <p:nvPr/>
        </p:nvSpPr>
        <p:spPr>
          <a:xfrm>
            <a:off x="152400" y="4713396"/>
            <a:ext cx="685800" cy="1077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1414287212"/>
                  </p:ext>
                </p:extLst>
              </p:nvPr>
            </p:nvGraphicFramePr>
            <p:xfrm>
              <a:off x="3028419" y="3764077"/>
              <a:ext cx="2058310" cy="1828800"/>
            </p:xfrm>
            <a:graphic>
              <a:graphicData uri="http://schemas.openxmlformats.org/drawingml/2006/table">
                <a:tbl>
                  <a:tblPr firstRow="1">
                    <a:tableStyleId>{5C22544A-7EE6-4342-B048-85BDC9FD1C3A}</a:tableStyleId>
                  </a:tblPr>
                  <a:tblGrid>
                    <a:gridCol w="30571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oMath>
                            </m:oMathPara>
                          </a14:m>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smtClean="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1414287212"/>
                  </p:ext>
                </p:extLst>
              </p:nvPr>
            </p:nvGraphicFramePr>
            <p:xfrm>
              <a:off x="3028419" y="3764077"/>
              <a:ext cx="2058310" cy="1828800"/>
            </p:xfrm>
            <a:graphic>
              <a:graphicData uri="http://schemas.openxmlformats.org/drawingml/2006/table">
                <a:tbl>
                  <a:tblPr firstRow="1">
                    <a:tableStyleId>{5C22544A-7EE6-4342-B048-85BDC9FD1C3A}</a:tableStyleId>
                  </a:tblPr>
                  <a:tblGrid>
                    <a:gridCol w="305710"/>
                    <a:gridCol w="838200"/>
                    <a:gridCol w="457200"/>
                    <a:gridCol w="457200"/>
                  </a:tblGrid>
                  <a:tr h="3657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6"/>
                          <a:stretch>
                            <a:fillRect l="-350667" t="-108333" r="-1333" b="-326667"/>
                          </a:stretch>
                        </a:blipFill>
                      </a:tcPr>
                    </a:tc>
                  </a:tr>
                  <a:tr h="3657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6"/>
                          <a:stretch>
                            <a:fillRect l="-350667" t="-208333" r="-1333" b="-226667"/>
                          </a:stretch>
                        </a:blipFill>
                      </a:tcPr>
                    </a:tc>
                  </a:tr>
                  <a:tr h="3657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endParaRPr lang="en-US"/>
                        </a:p>
                      </a:txBody>
                      <a:tcPr marL="45720" marR="45720" anchor="ctr">
                        <a:blipFill rotWithShape="1">
                          <a:blip r:embed="rId6"/>
                          <a:stretch>
                            <a:fillRect l="-350667" t="-308333" r="-1333" b="-126667"/>
                          </a:stretch>
                        </a:blipFill>
                      </a:tcPr>
                    </a:tc>
                  </a:tr>
                  <a:tr h="36576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6"/>
                          <a:stretch>
                            <a:fillRect l="-350667" t="-408333" r="-1333" b="-26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0" name="Table 19"/>
              <p:cNvGraphicFramePr>
                <a:graphicFrameLocks noGrp="1"/>
              </p:cNvGraphicFramePr>
              <p:nvPr>
                <p:extLst>
                  <p:ext uri="{D42A27DB-BD31-4B8C-83A1-F6EECF244321}">
                    <p14:modId xmlns:p14="http://schemas.microsoft.com/office/powerpoint/2010/main" val="1232803903"/>
                  </p:ext>
                </p:extLst>
              </p:nvPr>
            </p:nvGraphicFramePr>
            <p:xfrm>
              <a:off x="5785028" y="3764077"/>
              <a:ext cx="2362200" cy="1463040"/>
            </p:xfrm>
            <a:graphic>
              <a:graphicData uri="http://schemas.openxmlformats.org/drawingml/2006/table">
                <a:tbl>
                  <a:tblPr firstRow="1">
                    <a:tableStyleId>{5C22544A-7EE6-4342-B048-85BDC9FD1C3A}</a:tableStyleId>
                  </a:tblPr>
                  <a:tblGrid>
                    <a:gridCol w="838200"/>
                    <a:gridCol w="457200"/>
                    <a:gridCol w="1066800"/>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r>
                                  <a:rPr lang="en-US" sz="1800" b="0" i="1" smtClean="0">
                                    <a:latin typeface="Cambria Math"/>
                                    <a:ea typeface="Cambria Math"/>
                                  </a:rPr>
                                  <m:t>⊕</m:t>
                                </m:r>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20" name="Table 19"/>
              <p:cNvGraphicFramePr>
                <a:graphicFrameLocks noGrp="1"/>
              </p:cNvGraphicFramePr>
              <p:nvPr>
                <p:extLst>
                  <p:ext uri="{D42A27DB-BD31-4B8C-83A1-F6EECF244321}">
                    <p14:modId xmlns:p14="http://schemas.microsoft.com/office/powerpoint/2010/main" val="1232803903"/>
                  </p:ext>
                </p:extLst>
              </p:nvPr>
            </p:nvGraphicFramePr>
            <p:xfrm>
              <a:off x="5785028" y="3764077"/>
              <a:ext cx="2362200" cy="1463040"/>
            </p:xfrm>
            <a:graphic>
              <a:graphicData uri="http://schemas.openxmlformats.org/drawingml/2006/table">
                <a:tbl>
                  <a:tblPr firstRow="1">
                    <a:tableStyleId>{5C22544A-7EE6-4342-B048-85BDC9FD1C3A}</a:tableStyleId>
                  </a:tblPr>
                  <a:tblGrid>
                    <a:gridCol w="838200"/>
                    <a:gridCol w="457200"/>
                    <a:gridCol w="1066800"/>
                  </a:tblGrid>
                  <a:tr h="3657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7"/>
                          <a:stretch>
                            <a:fillRect l="-121714" t="-108333" r="-571" b="-226667"/>
                          </a:stretch>
                        </a:blipFill>
                      </a:tcPr>
                    </a:tc>
                  </a:tr>
                  <a:tr h="3657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7"/>
                          <a:stretch>
                            <a:fillRect l="-121714" t="-208333" r="-571" b="-126667"/>
                          </a:stretch>
                        </a:blipFill>
                      </a:tcPr>
                    </a:tc>
                  </a:tr>
                  <a:tr h="3657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7"/>
                          <a:stretch>
                            <a:fillRect l="-121714" t="-308333" r="-571" b="-26667"/>
                          </a:stretch>
                        </a:blipFill>
                      </a:tcPr>
                    </a:tc>
                  </a:tr>
                </a:tbl>
              </a:graphicData>
            </a:graphic>
          </p:graphicFrame>
        </mc:Fallback>
      </mc:AlternateContent>
      <p:sp>
        <p:nvSpPr>
          <p:cNvPr id="15" name="Rectangle 14"/>
          <p:cNvSpPr/>
          <p:nvPr/>
        </p:nvSpPr>
        <p:spPr>
          <a:xfrm>
            <a:off x="3028419" y="4118678"/>
            <a:ext cx="20574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28419" y="4841552"/>
            <a:ext cx="20574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067930" y="4118678"/>
            <a:ext cx="1066799"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6" idx="3"/>
            <a:endCxn id="17" idx="1"/>
          </p:cNvCxnSpPr>
          <p:nvPr/>
        </p:nvCxnSpPr>
        <p:spPr>
          <a:xfrm flipV="1">
            <a:off x="5085819" y="4310702"/>
            <a:ext cx="1982111" cy="7240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3"/>
            <a:endCxn id="17" idx="1"/>
          </p:cNvCxnSpPr>
          <p:nvPr/>
        </p:nvCxnSpPr>
        <p:spPr>
          <a:xfrm flipV="1">
            <a:off x="5085819" y="4310702"/>
            <a:ext cx="1982111" cy="11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2115613499"/>
              </p:ext>
            </p:extLst>
          </p:nvPr>
        </p:nvGraphicFramePr>
        <p:xfrm>
          <a:off x="2114929" y="3400638"/>
          <a:ext cx="2971800" cy="2194560"/>
        </p:xfrm>
        <a:graphic>
          <a:graphicData uri="http://schemas.openxmlformats.org/drawingml/2006/table">
            <a:tbl>
              <a:tblPr firstRow="1">
                <a:tableStyleId>{5C22544A-7EE6-4342-B048-85BDC9FD1C3A}</a:tableStyleId>
              </a:tblPr>
              <a:tblGrid>
                <a:gridCol w="308276"/>
                <a:gridCol w="834724"/>
                <a:gridCol w="457200"/>
                <a:gridCol w="301137"/>
                <a:gridCol w="537063"/>
                <a:gridCol w="533400"/>
              </a:tblGrid>
              <a:tr h="152400">
                <a:tc rowSpan="2">
                  <a:txBody>
                    <a:bodyPr/>
                    <a:lstStyle/>
                    <a:p>
                      <a:pPr algn="ctr"/>
                      <a:r>
                        <a:rPr lang="en-US" sz="1800" i="1" dirty="0" smtClean="0"/>
                        <a:t>ID</a:t>
                      </a:r>
                      <a:endParaRPr lang="en-US" sz="1800" i="1" dirty="0"/>
                    </a:p>
                  </a:txBody>
                  <a:tcPr marL="45720" marR="45720" anchor="ctr"/>
                </a:tc>
                <a:tc rowSpan="2">
                  <a:txBody>
                    <a:bodyPr/>
                    <a:lstStyle/>
                    <a:p>
                      <a:pPr algn="ctr"/>
                      <a:r>
                        <a:rPr lang="en-US" sz="1800" i="1" dirty="0" smtClean="0"/>
                        <a:t>Product</a:t>
                      </a:r>
                      <a:endParaRPr lang="en-US" sz="1600" i="1" dirty="0"/>
                    </a:p>
                  </a:txBody>
                  <a:tcPr marL="45720" marR="45720" anchor="ctr"/>
                </a:tc>
                <a:tc rowSpan="2">
                  <a:txBody>
                    <a:bodyPr/>
                    <a:lstStyle/>
                    <a:p>
                      <a:pPr algn="ctr"/>
                      <a:r>
                        <a:rPr lang="en-US" sz="1800" i="1" dirty="0" err="1" smtClean="0"/>
                        <a:t>Qty</a:t>
                      </a:r>
                      <a:endParaRPr lang="en-US" sz="1800" i="1" dirty="0"/>
                    </a:p>
                  </a:txBody>
                  <a:tcPr marL="45720" marR="45720" anchor="ctr"/>
                </a:tc>
                <a:tc gridSpan="3">
                  <a:txBody>
                    <a:bodyPr/>
                    <a:lstStyle/>
                    <a:p>
                      <a:pPr algn="ctr"/>
                      <a:r>
                        <a:rPr lang="en-US" sz="1800" i="1" dirty="0" smtClean="0"/>
                        <a:t>#</a:t>
                      </a:r>
                      <a:endParaRPr lang="en-US" sz="1800" i="1" dirty="0"/>
                    </a:p>
                  </a:txBody>
                  <a:tcPr marL="45720" marR="45720" anchor="ctr"/>
                </a:tc>
                <a:tc hMerge="1">
                  <a:txBody>
                    <a:bodyPr/>
                    <a:lstStyle/>
                    <a:p>
                      <a:endParaRPr lang="en-US"/>
                    </a:p>
                  </a:txBody>
                  <a:tcPr/>
                </a:tc>
                <a:tc hMerge="1">
                  <a:txBody>
                    <a:bodyPr/>
                    <a:lstStyle/>
                    <a:p>
                      <a:endParaRPr lang="en-US"/>
                    </a:p>
                  </a:txBody>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800" i="1" dirty="0" smtClean="0"/>
                        <a:t>n</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bl>
          </a:graphicData>
        </a:graphic>
      </p:graphicFrame>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55396" y="3468046"/>
            <a:ext cx="888604" cy="888604"/>
          </a:xfrm>
          <a:prstGeom prst="rect">
            <a:avLst/>
          </a:prstGeom>
        </p:spPr>
      </p:pic>
      <p:sp>
        <p:nvSpPr>
          <p:cNvPr id="8" name="Rectangle 7"/>
          <p:cNvSpPr/>
          <p:nvPr/>
        </p:nvSpPr>
        <p:spPr>
          <a:xfrm>
            <a:off x="2114929" y="4116880"/>
            <a:ext cx="2971800"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114929" y="4854159"/>
            <a:ext cx="2971800"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Table 47"/>
          <p:cNvGraphicFramePr>
            <a:graphicFrameLocks noGrp="1"/>
          </p:cNvGraphicFramePr>
          <p:nvPr>
            <p:extLst>
              <p:ext uri="{D42A27DB-BD31-4B8C-83A1-F6EECF244321}">
                <p14:modId xmlns:p14="http://schemas.microsoft.com/office/powerpoint/2010/main" val="2036464151"/>
              </p:ext>
            </p:extLst>
          </p:nvPr>
        </p:nvGraphicFramePr>
        <p:xfrm>
          <a:off x="5785028" y="3424086"/>
          <a:ext cx="2648903" cy="1828800"/>
        </p:xfrm>
        <a:graphic>
          <a:graphicData uri="http://schemas.openxmlformats.org/drawingml/2006/table">
            <a:tbl>
              <a:tblPr firstRow="1">
                <a:tableStyleId>{5C22544A-7EE6-4342-B048-85BDC9FD1C3A}</a:tableStyleId>
              </a:tblPr>
              <a:tblGrid>
                <a:gridCol w="838200"/>
                <a:gridCol w="457200"/>
                <a:gridCol w="304800"/>
                <a:gridCol w="515303"/>
                <a:gridCol w="533400"/>
              </a:tblGrid>
              <a:tr h="182880">
                <a:tc rowSpan="2">
                  <a:txBody>
                    <a:bodyPr/>
                    <a:lstStyle/>
                    <a:p>
                      <a:pPr algn="ctr"/>
                      <a:r>
                        <a:rPr lang="en-US" sz="1800" i="1" dirty="0" smtClean="0"/>
                        <a:t>Product</a:t>
                      </a:r>
                      <a:endParaRPr lang="en-US" sz="1600" i="1" dirty="0"/>
                    </a:p>
                  </a:txBody>
                  <a:tcPr marL="45720" marR="45720" anchor="ctr"/>
                </a:tc>
                <a:tc rowSpan="2">
                  <a:txBody>
                    <a:bodyPr/>
                    <a:lstStyle/>
                    <a:p>
                      <a:pPr algn="ctr"/>
                      <a:r>
                        <a:rPr lang="en-US" sz="1800" i="1" dirty="0" err="1" smtClean="0"/>
                        <a:t>Qty</a:t>
                      </a:r>
                      <a:endParaRPr lang="en-US" sz="1800" i="1" dirty="0"/>
                    </a:p>
                  </a:txBody>
                  <a:tcPr marL="45720" marR="45720" anchor="ctr"/>
                </a:tc>
                <a:tc gridSpan="3">
                  <a:txBody>
                    <a:bodyPr/>
                    <a:lstStyle/>
                    <a:p>
                      <a:pPr algn="ctr"/>
                      <a:r>
                        <a:rPr lang="en-US" sz="1800" i="1" dirty="0" smtClean="0"/>
                        <a:t>#</a:t>
                      </a:r>
                      <a:endParaRPr lang="en-US" sz="1800" i="1" dirty="0"/>
                    </a:p>
                  </a:txBody>
                  <a:tcPr marL="45720" marR="45720" anchor="ctr"/>
                </a:tc>
                <a:tc hMerge="1">
                  <a:txBody>
                    <a:bodyPr/>
                    <a:lstStyle/>
                    <a:p>
                      <a:endParaRPr lang="en-US"/>
                    </a:p>
                  </a:txBody>
                  <a:tcPr/>
                </a:tc>
                <a:tc h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algn="ctr"/>
                      <a:r>
                        <a:rPr lang="en-US" sz="1800" i="1" dirty="0" smtClean="0"/>
                        <a:t>n</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0.5</a:t>
                      </a:r>
                      <a:endParaRPr lang="en-US" sz="1800" i="1" dirty="0"/>
                    </a:p>
                  </a:txBody>
                  <a:tcPr marL="45720" marR="45720" anchor="ctr"/>
                </a:tc>
                <a:tc>
                  <a:txBody>
                    <a:bodyPr/>
                    <a:lstStyle/>
                    <a:p>
                      <a:pPr algn="ctr"/>
                      <a:r>
                        <a:rPr lang="en-US" sz="1800" i="1" dirty="0" smtClean="0"/>
                        <a:t>0.5</a:t>
                      </a:r>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0.75</a:t>
                      </a:r>
                      <a:endParaRPr lang="en-US" sz="1800" i="1" dirty="0"/>
                    </a:p>
                  </a:txBody>
                  <a:tcPr marL="45720" marR="45720" anchor="ctr"/>
                </a:tc>
                <a:tc>
                  <a:txBody>
                    <a:bodyPr/>
                    <a:lstStyle/>
                    <a:p>
                      <a:pPr algn="ctr"/>
                      <a:r>
                        <a:rPr lang="en-US" sz="1800" i="1" dirty="0" smtClean="0"/>
                        <a:t>0.25</a:t>
                      </a:r>
                      <a:endParaRPr lang="en-US" sz="1800" i="1" dirty="0"/>
                    </a:p>
                  </a:txBody>
                  <a:tcPr marL="45720" marR="45720" anchor="ctr"/>
                </a:tc>
              </a:tr>
            </a:tbl>
          </a:graphicData>
        </a:graphic>
      </p:graphicFrame>
      <p:cxnSp>
        <p:nvCxnSpPr>
          <p:cNvPr id="11" name="Straight Arrow Connector 10"/>
          <p:cNvCxnSpPr>
            <a:stCxn id="8" idx="3"/>
            <a:endCxn id="17" idx="1"/>
          </p:cNvCxnSpPr>
          <p:nvPr/>
        </p:nvCxnSpPr>
        <p:spPr>
          <a:xfrm>
            <a:off x="5086729" y="4308904"/>
            <a:ext cx="1981201" cy="17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4" idx="3"/>
            <a:endCxn id="17" idx="1"/>
          </p:cNvCxnSpPr>
          <p:nvPr/>
        </p:nvCxnSpPr>
        <p:spPr>
          <a:xfrm flipV="1">
            <a:off x="5086729" y="4310702"/>
            <a:ext cx="1981201" cy="7354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553330" y="4122175"/>
            <a:ext cx="533400"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553330" y="4850344"/>
            <a:ext cx="533400"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Table 60"/>
          <p:cNvGraphicFramePr>
            <a:graphicFrameLocks noGrp="1"/>
          </p:cNvGraphicFramePr>
          <p:nvPr>
            <p:extLst>
              <p:ext uri="{D42A27DB-BD31-4B8C-83A1-F6EECF244321}">
                <p14:modId xmlns:p14="http://schemas.microsoft.com/office/powerpoint/2010/main" val="1871659748"/>
              </p:ext>
            </p:extLst>
          </p:nvPr>
        </p:nvGraphicFramePr>
        <p:xfrm>
          <a:off x="5785028" y="3418222"/>
          <a:ext cx="2648903" cy="1097280"/>
        </p:xfrm>
        <a:graphic>
          <a:graphicData uri="http://schemas.openxmlformats.org/drawingml/2006/table">
            <a:tbl>
              <a:tblPr firstRow="1">
                <a:tableStyleId>{5C22544A-7EE6-4342-B048-85BDC9FD1C3A}</a:tableStyleId>
              </a:tblPr>
              <a:tblGrid>
                <a:gridCol w="838200"/>
                <a:gridCol w="457200"/>
                <a:gridCol w="304800"/>
                <a:gridCol w="515303"/>
                <a:gridCol w="533400"/>
              </a:tblGrid>
              <a:tr h="182880">
                <a:tc rowSpan="2">
                  <a:txBody>
                    <a:bodyPr/>
                    <a:lstStyle/>
                    <a:p>
                      <a:pPr algn="ctr"/>
                      <a:r>
                        <a:rPr lang="en-US" sz="1800" i="1" dirty="0" smtClean="0"/>
                        <a:t>Product</a:t>
                      </a:r>
                      <a:endParaRPr lang="en-US" sz="1600" i="1" dirty="0"/>
                    </a:p>
                  </a:txBody>
                  <a:tcPr marL="45720" marR="45720" anchor="ctr"/>
                </a:tc>
                <a:tc rowSpan="2">
                  <a:txBody>
                    <a:bodyPr/>
                    <a:lstStyle/>
                    <a:p>
                      <a:pPr algn="ctr"/>
                      <a:r>
                        <a:rPr lang="en-US" sz="1800" i="1" dirty="0" err="1" smtClean="0"/>
                        <a:t>Qty</a:t>
                      </a:r>
                      <a:endParaRPr lang="en-US" sz="1800" i="1" dirty="0"/>
                    </a:p>
                  </a:txBody>
                  <a:tcPr marL="45720" marR="45720" anchor="ctr"/>
                </a:tc>
                <a:tc gridSpan="3">
                  <a:txBody>
                    <a:bodyPr/>
                    <a:lstStyle/>
                    <a:p>
                      <a:pPr algn="ctr"/>
                      <a:r>
                        <a:rPr lang="en-US" sz="1800" i="1" dirty="0" smtClean="0"/>
                        <a:t>#</a:t>
                      </a:r>
                      <a:endParaRPr lang="en-US" sz="1800" i="1" dirty="0"/>
                    </a:p>
                  </a:txBody>
                  <a:tcPr marL="45720" marR="45720" anchor="ctr"/>
                </a:tc>
                <a:tc hMerge="1">
                  <a:txBody>
                    <a:bodyPr/>
                    <a:lstStyle/>
                    <a:p>
                      <a:endParaRPr lang="en-US"/>
                    </a:p>
                  </a:txBody>
                  <a:tcPr/>
                </a:tc>
                <a:tc hMerge="1">
                  <a:txBody>
                    <a:bodyPr/>
                    <a:lstStyle/>
                    <a:p>
                      <a:endParaRPr lang="en-US"/>
                    </a:p>
                  </a:txBody>
                  <a:tcPr/>
                </a:tc>
              </a:tr>
              <a:tr h="182880">
                <a:tc vMerge="1">
                  <a:txBody>
                    <a:bodyPr/>
                    <a:lstStyle/>
                    <a:p>
                      <a:endParaRPr lang="en-US"/>
                    </a:p>
                  </a:txBody>
                  <a:tcPr/>
                </a:tc>
                <a:tc vMerge="1">
                  <a:txBody>
                    <a:bodyPr/>
                    <a:lstStyle/>
                    <a:p>
                      <a:endParaRPr lang="en-US"/>
                    </a:p>
                  </a:txBody>
                  <a:tcPr/>
                </a:tc>
                <a:tc>
                  <a:txBody>
                    <a:bodyPr/>
                    <a:lstStyle/>
                    <a:p>
                      <a:pPr algn="ctr"/>
                      <a:r>
                        <a:rPr lang="en-US" sz="1800" i="1" dirty="0" smtClean="0"/>
                        <a:t>n</a:t>
                      </a:r>
                      <a:endParaRPr lang="en-US" sz="1800" i="1" dirty="0"/>
                    </a:p>
                  </a:txBody>
                  <a:tcPr marL="45720" marR="45720" anchor="ctr"/>
                </a:tc>
                <a:tc>
                  <a:txBody>
                    <a:bodyPr/>
                    <a:lstStyle/>
                    <a:p>
                      <a:pPr algn="ctr"/>
                      <a:r>
                        <a:rPr lang="en-US" sz="1800" i="1" dirty="0" smtClean="0"/>
                        <a:t>0</a:t>
                      </a:r>
                      <a:endParaRPr lang="en-US" sz="1800" i="1" dirty="0"/>
                    </a:p>
                  </a:txBody>
                  <a:tcPr marL="45720" marR="45720" anchor="ctr"/>
                </a:tc>
                <a:tc>
                  <a:txBody>
                    <a:bodyPr/>
                    <a:lstStyle/>
                    <a:p>
                      <a:pPr algn="ctr"/>
                      <a:r>
                        <a:rPr lang="en-US" sz="1800" i="1" dirty="0" smtClean="0"/>
                        <a:t>1</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0.5</a:t>
                      </a:r>
                      <a:endParaRPr lang="en-US" sz="1800" i="1" dirty="0"/>
                    </a:p>
                  </a:txBody>
                  <a:tcPr marL="45720" marR="45720" anchor="ctr"/>
                </a:tc>
                <a:tc>
                  <a:txBody>
                    <a:bodyPr/>
                    <a:lstStyle/>
                    <a:p>
                      <a:pPr algn="ctr"/>
                      <a:r>
                        <a:rPr lang="en-US" sz="1800" i="1" dirty="0" smtClean="0"/>
                        <a:t>0.5</a:t>
                      </a:r>
                      <a:endParaRPr lang="en-US" sz="1800" i="1" dirty="0"/>
                    </a:p>
                  </a:txBody>
                  <a:tcPr marL="45720" marR="45720" anchor="ctr"/>
                </a:tc>
              </a:tr>
            </a:tbl>
          </a:graphicData>
        </a:graphic>
      </p:graphicFrame>
      <p:sp>
        <p:nvSpPr>
          <p:cNvPr id="53" name="Rectangle 52"/>
          <p:cNvSpPr/>
          <p:nvPr/>
        </p:nvSpPr>
        <p:spPr>
          <a:xfrm>
            <a:off x="7906129" y="4130398"/>
            <a:ext cx="533400"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51" idx="3"/>
            <a:endCxn id="53" idx="1"/>
          </p:cNvCxnSpPr>
          <p:nvPr/>
        </p:nvCxnSpPr>
        <p:spPr>
          <a:xfrm>
            <a:off x="5086730" y="4314199"/>
            <a:ext cx="2819399" cy="82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3"/>
            <a:endCxn id="53" idx="1"/>
          </p:cNvCxnSpPr>
          <p:nvPr/>
        </p:nvCxnSpPr>
        <p:spPr>
          <a:xfrm flipV="1">
            <a:off x="5086730" y="4322422"/>
            <a:ext cx="2819399" cy="7199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067930" y="4136262"/>
            <a:ext cx="1371599"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Querying PMDB: </a:t>
            </a:r>
            <a:r>
              <a:rPr lang="en-US" dirty="0"/>
              <a:t>a</a:t>
            </a:r>
            <a:r>
              <a:rPr lang="en-US" dirty="0" smtClean="0"/>
              <a:t>n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b="0" i="0" smtClean="0">
                        <a:latin typeface="Cambria Math"/>
                      </a:rPr>
                      <m:t>Π</m:t>
                    </m:r>
                  </m:oMath>
                </a14:m>
                <a:r>
                  <a:rPr lang="en-US" dirty="0" smtClean="0"/>
                  <a:t>: </a:t>
                </a:r>
                <a14:m>
                  <m:oMath xmlns:m="http://schemas.openxmlformats.org/officeDocument/2006/math">
                    <m:r>
                      <a:rPr lang="en-US" i="1">
                        <a:latin typeface="Cambria Math"/>
                      </a:rPr>
                      <m:t>⊕</m:t>
                    </m:r>
                  </m:oMath>
                </a14:m>
                <a:r>
                  <a:rPr lang="en-US" dirty="0" smtClean="0"/>
                  <a:t> works with </a:t>
                </a:r>
                <a:r>
                  <a:rPr lang="en-US" dirty="0"/>
                  <a:t>the numeric forms</a:t>
                </a:r>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CEF9E8B-9203-44BC-8045-9DA93A8360C3}" type="slidenum">
              <a:rPr lang="en-US" smtClean="0"/>
              <a:t>27</a:t>
            </a:fld>
            <a:endParaRPr lang="en-US"/>
          </a:p>
        </p:txBody>
      </p:sp>
    </p:spTree>
    <p:custDataLst>
      <p:tags r:id="rId1"/>
    </p:custDataLst>
    <p:extLst>
      <p:ext uri="{BB962C8B-B14F-4D97-AF65-F5344CB8AC3E}">
        <p14:creationId xmlns:p14="http://schemas.microsoft.com/office/powerpoint/2010/main" val="139385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6"/>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8"/>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51"/>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5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6"/>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8" grpId="0" animBg="1"/>
      <p:bldP spid="8" grpId="1" animBg="1"/>
      <p:bldP spid="44" grpId="0" animBg="1"/>
      <p:bldP spid="44" grpId="1" animBg="1"/>
      <p:bldP spid="51" grpId="0" animBg="1"/>
      <p:bldP spid="51" grpId="1" animBg="1"/>
      <p:bldP spid="52" grpId="0" animBg="1"/>
      <p:bldP spid="52" grpId="1" animBg="1"/>
      <p:bldP spid="53" grpId="0" animBg="1"/>
      <p:bldP spid="53" grpId="1" animBg="1"/>
      <p:bldP spid="10" grpId="0" animBg="1"/>
      <p:bldP spid="1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PMDB: </a:t>
            </a:r>
            <a:r>
              <a:rPr lang="en-US" dirty="0"/>
              <a:t>a</a:t>
            </a:r>
            <a:r>
              <a:rPr lang="en-US" dirty="0" smtClean="0"/>
              <a:t>n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0" dirty="0" smtClean="0"/>
                  <a:t>Correctness of </a:t>
                </a:r>
                <a14:m>
                  <m:oMath xmlns:m="http://schemas.openxmlformats.org/officeDocument/2006/math">
                    <m:r>
                      <m:rPr>
                        <m:sty m:val="p"/>
                      </m:rPr>
                      <a:rPr lang="en-US" b="0" i="0" smtClean="0">
                        <a:latin typeface="Cambria Math"/>
                      </a:rPr>
                      <m:t>Π</m:t>
                    </m:r>
                  </m:oMath>
                </a14:m>
                <a:endParaRPr lang="en-US" dirty="0" smtClean="0"/>
              </a:p>
              <a:p>
                <a:pPr lvl="1"/>
                <a:r>
                  <a:rPr lang="en-US" dirty="0" smtClean="0"/>
                  <a:t>Tuples projected are disjoint: </a:t>
                </a:r>
              </a:p>
              <a:p>
                <a:pPr marL="457200" lvl="1" indent="0">
                  <a:buNone/>
                </a:pPr>
                <a:r>
                  <a:rPr lang="en-US" dirty="0" smtClean="0"/>
                  <a:t>They </a:t>
                </a:r>
                <a:r>
                  <a:rPr lang="en-US" dirty="0"/>
                  <a:t>do not depend on the same base </a:t>
                </a:r>
                <a:r>
                  <a:rPr lang="en-US" dirty="0" smtClean="0"/>
                  <a:t>tuple</a:t>
                </a:r>
              </a:p>
              <a:p>
                <a:pPr lvl="1"/>
                <a:r>
                  <a:rPr lang="en-US" dirty="0" smtClean="0"/>
                  <a:t>Can </a:t>
                </a:r>
                <a:r>
                  <a:rPr lang="en-US" dirty="0"/>
                  <a:t>be detected by </a:t>
                </a:r>
                <a:r>
                  <a:rPr lang="en-US" b="1" i="1" dirty="0">
                    <a:solidFill>
                      <a:srgbClr val="FF0000"/>
                    </a:solidFill>
                  </a:rPr>
                  <a:t>functional </a:t>
                </a:r>
                <a:r>
                  <a:rPr lang="en-US" b="1" i="1" dirty="0" smtClean="0">
                    <a:solidFill>
                      <a:srgbClr val="FF0000"/>
                    </a:solidFill>
                  </a:rPr>
                  <a:t>dependency:</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m:rPr>
                              <m:sty m:val="p"/>
                            </m:rPr>
                            <a:rPr lang="en-US">
                              <a:latin typeface="Cambria Math"/>
                            </a:rPr>
                            <m:t>Π</m:t>
                          </m:r>
                        </m:e>
                        <m:sub>
                          <m:r>
                            <m:rPr>
                              <m:sty m:val="p"/>
                            </m:rPr>
                            <a:rPr lang="en-US" b="0" i="0" smtClean="0">
                              <a:latin typeface="Cambria Math"/>
                            </a:rPr>
                            <m:t>A</m:t>
                          </m:r>
                        </m:sub>
                      </m:sSub>
                      <m:d>
                        <m:dPr>
                          <m:ctrlPr>
                            <a:rPr lang="en-US" b="0" i="1" smtClean="0">
                              <a:latin typeface="Cambria Math"/>
                            </a:rPr>
                          </m:ctrlPr>
                        </m:dPr>
                        <m:e>
                          <m:r>
                            <m:rPr>
                              <m:sty m:val="p"/>
                            </m:rPr>
                            <a:rPr lang="en-US" b="0" i="0" smtClean="0">
                              <a:latin typeface="Cambria Math"/>
                            </a:rPr>
                            <m:t>P</m:t>
                          </m:r>
                        </m:e>
                      </m:d>
                      <m:r>
                        <a:rPr lang="en-US" b="0" i="0" smtClean="0">
                          <a:latin typeface="Cambria Math"/>
                        </a:rPr>
                        <m:t>: </m:t>
                      </m:r>
                      <m:d>
                        <m:dPr>
                          <m:begChr m:val="⟨"/>
                          <m:endChr m:val="⟩"/>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𝑘𝑒𝑦</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𝑠𝑎𝑚𝑝𝑙𝑒𝑑</m:t>
                          </m:r>
                          <m:r>
                            <a:rPr lang="en-US" b="0" i="1" smtClean="0">
                              <a:latin typeface="Cambria Math"/>
                            </a:rPr>
                            <m:t> </m:t>
                          </m:r>
                          <m:r>
                            <a:rPr lang="en-US" b="0" i="1" smtClean="0">
                              <a:latin typeface="Cambria Math"/>
                            </a:rPr>
                            <m:t>𝑖𝑛𝑝𝑢𝑡</m:t>
                          </m:r>
                          <m:r>
                            <a:rPr lang="en-US" b="0" i="1" smtClean="0">
                              <a:latin typeface="Cambria Math"/>
                            </a:rPr>
                            <m:t> </m:t>
                          </m:r>
                          <m:r>
                            <a:rPr lang="en-US" b="0" i="1" smtClean="0">
                              <a:latin typeface="Cambria Math"/>
                            </a:rPr>
                            <m:t>𝑟𝑒𝑙𝑎𝑡𝑖𝑜𝑛</m:t>
                          </m:r>
                        </m:e>
                      </m:d>
                      <m:r>
                        <a:rPr lang="en-US" b="0" i="1" smtClean="0">
                          <a:latin typeface="Cambria Math"/>
                        </a:rPr>
                        <m:t>→</m:t>
                      </m:r>
                      <m:r>
                        <a:rPr lang="en-US" b="0" i="1" smtClean="0">
                          <a:latin typeface="Cambria Math"/>
                        </a:rPr>
                        <m:t>𝑡h𝑒</m:t>
                      </m:r>
                      <m:r>
                        <a:rPr lang="en-US" b="0" i="1" smtClean="0">
                          <a:latin typeface="Cambria Math"/>
                        </a:rPr>
                        <m:t> </m:t>
                      </m:r>
                      <m:r>
                        <a:rPr lang="en-US" b="0" i="1" smtClean="0">
                          <a:latin typeface="Cambria Math"/>
                        </a:rPr>
                        <m:t>𝑎𝑡𝑡𝑟𝑖𝑏𝑢𝑡𝑒𝑠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𝑃</m:t>
                      </m:r>
                    </m:oMath>
                  </m:oMathPara>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7" name="Table 26"/>
              <p:cNvGraphicFramePr>
                <a:graphicFrameLocks noGrp="1"/>
              </p:cNvGraphicFramePr>
              <p:nvPr>
                <p:extLst>
                  <p:ext uri="{D42A27DB-BD31-4B8C-83A1-F6EECF244321}">
                    <p14:modId xmlns:p14="http://schemas.microsoft.com/office/powerpoint/2010/main" val="65567964"/>
                  </p:ext>
                </p:extLst>
              </p:nvPr>
            </p:nvGraphicFramePr>
            <p:xfrm>
              <a:off x="1815391" y="4800600"/>
              <a:ext cx="2058310" cy="1828800"/>
            </p:xfrm>
            <a:graphic>
              <a:graphicData uri="http://schemas.openxmlformats.org/drawingml/2006/table">
                <a:tbl>
                  <a:tblPr firstRow="1">
                    <a:tableStyleId>{5C22544A-7EE6-4342-B048-85BDC9FD1C3A}</a:tableStyleId>
                  </a:tblPr>
                  <a:tblGrid>
                    <a:gridCol w="305710"/>
                    <a:gridCol w="838200"/>
                    <a:gridCol w="457200"/>
                    <a:gridCol w="457200"/>
                  </a:tblGrid>
                  <a:tr h="2895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oMath>
                            </m:oMathPara>
                          </a14:m>
                          <a:endParaRPr lang="en-US" sz="1800" i="1" dirty="0"/>
                        </a:p>
                      </a:txBody>
                      <a:tcPr marL="45720" marR="45720" anchor="ctr"/>
                    </a:tc>
                  </a:tr>
                  <a:tr h="2895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2895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smtClean="0"/>
                        </a:p>
                      </a:txBody>
                      <a:tcPr marL="45720" marR="45720" anchor="ctr"/>
                    </a:tc>
                  </a:tr>
                  <a:tr h="15240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27" name="Table 26"/>
              <p:cNvGraphicFramePr>
                <a:graphicFrameLocks noGrp="1"/>
              </p:cNvGraphicFramePr>
              <p:nvPr>
                <p:extLst>
                  <p:ext uri="{D42A27DB-BD31-4B8C-83A1-F6EECF244321}">
                    <p14:modId xmlns:p14="http://schemas.microsoft.com/office/powerpoint/2010/main" val="65567964"/>
                  </p:ext>
                </p:extLst>
              </p:nvPr>
            </p:nvGraphicFramePr>
            <p:xfrm>
              <a:off x="1815391" y="4800600"/>
              <a:ext cx="2058310" cy="1828800"/>
            </p:xfrm>
            <a:graphic>
              <a:graphicData uri="http://schemas.openxmlformats.org/drawingml/2006/table">
                <a:tbl>
                  <a:tblPr firstRow="1">
                    <a:tableStyleId>{5C22544A-7EE6-4342-B048-85BDC9FD1C3A}</a:tableStyleId>
                  </a:tblPr>
                  <a:tblGrid>
                    <a:gridCol w="305710"/>
                    <a:gridCol w="838200"/>
                    <a:gridCol w="457200"/>
                    <a:gridCol w="457200"/>
                  </a:tblGrid>
                  <a:tr h="365760">
                    <a:tc>
                      <a:txBody>
                        <a:bodyPr/>
                        <a:lstStyle/>
                        <a:p>
                          <a:pPr algn="ctr"/>
                          <a:r>
                            <a:rPr lang="en-US" sz="1800" i="1" dirty="0" smtClean="0"/>
                            <a:t>ID</a:t>
                          </a:r>
                          <a:endParaRPr lang="en-US" sz="1800" i="1" dirty="0"/>
                        </a:p>
                      </a:txBody>
                      <a:tcPr marL="45720" marR="45720" anchor="ctr"/>
                    </a:tc>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1</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4"/>
                          <a:stretch>
                            <a:fillRect l="-350667" t="-108333" r="-1333" b="-325000"/>
                          </a:stretch>
                        </a:blipFill>
                      </a:tcPr>
                    </a:tc>
                  </a:tr>
                  <a:tr h="365760">
                    <a:tc>
                      <a:txBody>
                        <a:bodyPr/>
                        <a:lstStyle/>
                        <a:p>
                          <a:pPr algn="ctr"/>
                          <a:r>
                            <a:rPr lang="en-US" sz="1800" i="1" dirty="0" smtClean="0"/>
                            <a:t>2</a:t>
                          </a:r>
                          <a:endParaRPr lang="en-US" sz="1800" i="1" dirty="0"/>
                        </a:p>
                      </a:txBody>
                      <a:tcPr marL="45720" marR="45720" anchor="ctr"/>
                    </a:tc>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4"/>
                          <a:stretch>
                            <a:fillRect l="-350667" t="-208333" r="-1333" b="-225000"/>
                          </a:stretch>
                        </a:blipFill>
                      </a:tcPr>
                    </a:tc>
                  </a:tr>
                  <a:tr h="365760">
                    <a:tc>
                      <a:txBody>
                        <a:bodyPr/>
                        <a:lstStyle/>
                        <a:p>
                          <a:pPr algn="ctr"/>
                          <a:r>
                            <a:rPr lang="en-US" sz="1800" i="1" dirty="0" smtClean="0"/>
                            <a:t>3</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p>
                      </a:txBody>
                      <a:tcPr marL="45720" marR="45720" anchor="ctr"/>
                    </a:tc>
                    <a:tc>
                      <a:txBody>
                        <a:bodyPr/>
                        <a:lstStyle/>
                        <a:p>
                          <a:endParaRPr lang="en-US"/>
                        </a:p>
                      </a:txBody>
                      <a:tcPr marL="45720" marR="45720" anchor="ctr">
                        <a:blipFill rotWithShape="1">
                          <a:blip r:embed="rId4"/>
                          <a:stretch>
                            <a:fillRect l="-350667" t="-308333" r="-1333" b="-125000"/>
                          </a:stretch>
                        </a:blipFill>
                      </a:tcPr>
                    </a:tc>
                  </a:tr>
                  <a:tr h="365760">
                    <a:tc>
                      <a:txBody>
                        <a:bodyPr/>
                        <a:lstStyle/>
                        <a:p>
                          <a:pPr algn="ctr"/>
                          <a:r>
                            <a:rPr lang="en-US" sz="1800" i="1" dirty="0" smtClean="0"/>
                            <a:t>4</a:t>
                          </a:r>
                          <a:endParaRPr lang="en-US" sz="1800" i="1" dirty="0"/>
                        </a:p>
                      </a:txBody>
                      <a:tcPr marL="45720" marR="45720" anchor="ctr"/>
                    </a:tc>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4"/>
                          <a:stretch>
                            <a:fillRect l="-350667" t="-408333" r="-1333" b="-25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8" name="Table 27"/>
              <p:cNvGraphicFramePr>
                <a:graphicFrameLocks noGrp="1"/>
              </p:cNvGraphicFramePr>
              <p:nvPr>
                <p:extLst>
                  <p:ext uri="{D42A27DB-BD31-4B8C-83A1-F6EECF244321}">
                    <p14:modId xmlns:p14="http://schemas.microsoft.com/office/powerpoint/2010/main" val="3439440081"/>
                  </p:ext>
                </p:extLst>
              </p:nvPr>
            </p:nvGraphicFramePr>
            <p:xfrm>
              <a:off x="4572000" y="4800600"/>
              <a:ext cx="2362200" cy="1463040"/>
            </p:xfrm>
            <a:graphic>
              <a:graphicData uri="http://schemas.openxmlformats.org/drawingml/2006/table">
                <a:tbl>
                  <a:tblPr firstRow="1">
                    <a:tableStyleId>{5C22544A-7EE6-4342-B048-85BDC9FD1C3A}</a:tableStyleId>
                  </a:tblPr>
                  <a:tblGrid>
                    <a:gridCol w="838200"/>
                    <a:gridCol w="457200"/>
                    <a:gridCol w="1066800"/>
                  </a:tblGrid>
                  <a:tr h="2895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2895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1</m:t>
                                    </m:r>
                                  </m:sub>
                                </m:sSub>
                                <m:r>
                                  <a:rPr lang="en-US" sz="1800" b="0" i="1" smtClean="0">
                                    <a:latin typeface="Cambria Math"/>
                                    <a:ea typeface="Cambria Math"/>
                                  </a:rPr>
                                  <m:t>⊕</m:t>
                                </m:r>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3</m:t>
                                    </m:r>
                                  </m:sub>
                                </m:sSub>
                              </m:oMath>
                            </m:oMathPara>
                          </a14:m>
                          <a:endParaRPr lang="en-US" sz="1800" i="1" dirty="0"/>
                        </a:p>
                      </a:txBody>
                      <a:tcPr marL="45720" marR="45720" anchor="ctr"/>
                    </a:tc>
                  </a:tr>
                  <a:tr h="2895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2</m:t>
                                    </m:r>
                                  </m:sub>
                                </m:sSub>
                              </m:oMath>
                            </m:oMathPara>
                          </a14:m>
                          <a:endParaRPr lang="en-US" sz="1800" i="1" dirty="0"/>
                        </a:p>
                      </a:txBody>
                      <a:tcPr marL="45720" marR="45720" anchor="ctr"/>
                    </a:tc>
                  </a:tr>
                  <a:tr h="15240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a:rPr>
                                      <m:t>𝑚</m:t>
                                    </m:r>
                                  </m:e>
                                  <m:sub>
                                    <m:r>
                                      <a:rPr lang="en-US" sz="1800" b="0" i="1" smtClean="0">
                                        <a:latin typeface="Cambria Math"/>
                                      </a:rPr>
                                      <m:t>4</m:t>
                                    </m:r>
                                  </m:sub>
                                </m:sSub>
                              </m:oMath>
                            </m:oMathPara>
                          </a14:m>
                          <a:endParaRPr lang="en-US" sz="1800" i="1" dirty="0" smtClean="0"/>
                        </a:p>
                      </a:txBody>
                      <a:tcPr marL="45720" marR="45720" anchor="ctr"/>
                    </a:tc>
                  </a:tr>
                </a:tbl>
              </a:graphicData>
            </a:graphic>
          </p:graphicFrame>
        </mc:Choice>
        <mc:Fallback xmlns="">
          <p:graphicFrame>
            <p:nvGraphicFramePr>
              <p:cNvPr id="28" name="Table 27"/>
              <p:cNvGraphicFramePr>
                <a:graphicFrameLocks noGrp="1"/>
              </p:cNvGraphicFramePr>
              <p:nvPr>
                <p:extLst>
                  <p:ext uri="{D42A27DB-BD31-4B8C-83A1-F6EECF244321}">
                    <p14:modId xmlns:p14="http://schemas.microsoft.com/office/powerpoint/2010/main" val="3439440081"/>
                  </p:ext>
                </p:extLst>
              </p:nvPr>
            </p:nvGraphicFramePr>
            <p:xfrm>
              <a:off x="4572000" y="4800600"/>
              <a:ext cx="2362200" cy="1463040"/>
            </p:xfrm>
            <a:graphic>
              <a:graphicData uri="http://schemas.openxmlformats.org/drawingml/2006/table">
                <a:tbl>
                  <a:tblPr firstRow="1">
                    <a:tableStyleId>{5C22544A-7EE6-4342-B048-85BDC9FD1C3A}</a:tableStyleId>
                  </a:tblPr>
                  <a:tblGrid>
                    <a:gridCol w="838200"/>
                    <a:gridCol w="457200"/>
                    <a:gridCol w="1066800"/>
                  </a:tblGrid>
                  <a:tr h="365760">
                    <a:tc>
                      <a:txBody>
                        <a:bodyPr/>
                        <a:lstStyle/>
                        <a:p>
                          <a:pPr algn="ctr"/>
                          <a:r>
                            <a:rPr lang="en-US" sz="1800" i="1" dirty="0" smtClean="0"/>
                            <a:t>Product</a:t>
                          </a:r>
                          <a:endParaRPr lang="en-US" sz="1600" i="1" dirty="0"/>
                        </a:p>
                      </a:txBody>
                      <a:tcPr marL="45720" marR="45720" anchor="ctr"/>
                    </a:tc>
                    <a:tc>
                      <a:txBody>
                        <a:bodyPr/>
                        <a:lstStyle/>
                        <a:p>
                          <a:pPr algn="ctr"/>
                          <a:r>
                            <a:rPr lang="en-US" sz="1800" i="1" dirty="0" err="1" smtClean="0"/>
                            <a:t>Qty</a:t>
                          </a:r>
                          <a:endParaRPr lang="en-US" sz="1800" i="1" dirty="0"/>
                        </a:p>
                      </a:txBody>
                      <a:tcPr marL="45720" marR="45720" anchor="ctr"/>
                    </a:tc>
                    <a:tc>
                      <a:txBody>
                        <a:bodyPr/>
                        <a:lstStyle/>
                        <a:p>
                          <a:pPr algn="ctr"/>
                          <a:r>
                            <a:rPr lang="en-US" sz="1800" i="1" dirty="0" smtClean="0"/>
                            <a:t>#</a:t>
                          </a:r>
                          <a:endParaRPr lang="en-US" sz="1800" i="1" dirty="0"/>
                        </a:p>
                      </a:txBody>
                      <a:tcPr marL="45720" marR="45720" anchor="ctr"/>
                    </a:tc>
                  </a:tr>
                  <a:tr h="3657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2</a:t>
                          </a:r>
                          <a:endParaRPr lang="en-US" sz="1800" i="1" dirty="0"/>
                        </a:p>
                      </a:txBody>
                      <a:tcPr marL="45720" marR="45720" anchor="ctr"/>
                    </a:tc>
                    <a:tc>
                      <a:txBody>
                        <a:bodyPr/>
                        <a:lstStyle/>
                        <a:p>
                          <a:endParaRPr lang="en-US"/>
                        </a:p>
                      </a:txBody>
                      <a:tcPr marL="45720" marR="45720" anchor="ctr">
                        <a:blipFill rotWithShape="1">
                          <a:blip r:embed="rId5"/>
                          <a:stretch>
                            <a:fillRect l="-121714" t="-108333" b="-225000"/>
                          </a:stretch>
                        </a:blipFill>
                      </a:tcPr>
                    </a:tc>
                  </a:tr>
                  <a:tr h="365760">
                    <a:tc>
                      <a:txBody>
                        <a:bodyPr/>
                        <a:lstStyle/>
                        <a:p>
                          <a:pPr algn="ctr"/>
                          <a:r>
                            <a:rPr lang="en-US" sz="1800" i="1" dirty="0" smtClean="0"/>
                            <a:t>B</a:t>
                          </a:r>
                          <a:endParaRPr lang="en-US" sz="1800" i="1" dirty="0"/>
                        </a:p>
                      </a:txBody>
                      <a:tcPr marL="45720" marR="45720" anchor="ctr"/>
                    </a:tc>
                    <a:tc>
                      <a:txBody>
                        <a:bodyPr/>
                        <a:lstStyle/>
                        <a:p>
                          <a:pPr algn="ctr"/>
                          <a:r>
                            <a:rPr lang="en-US" sz="1800" i="1" dirty="0" smtClean="0"/>
                            <a:t>3</a:t>
                          </a:r>
                          <a:endParaRPr lang="en-US" sz="1800" i="1" dirty="0"/>
                        </a:p>
                      </a:txBody>
                      <a:tcPr marL="45720" marR="45720" anchor="ctr"/>
                    </a:tc>
                    <a:tc>
                      <a:txBody>
                        <a:bodyPr/>
                        <a:lstStyle/>
                        <a:p>
                          <a:endParaRPr lang="en-US"/>
                        </a:p>
                      </a:txBody>
                      <a:tcPr marL="45720" marR="45720" anchor="ctr">
                        <a:blipFill rotWithShape="1">
                          <a:blip r:embed="rId5"/>
                          <a:stretch>
                            <a:fillRect l="-121714" t="-208333" b="-125000"/>
                          </a:stretch>
                        </a:blipFill>
                      </a:tcPr>
                    </a:tc>
                  </a:tr>
                  <a:tr h="365760">
                    <a:tc>
                      <a:txBody>
                        <a:bodyPr/>
                        <a:lstStyle/>
                        <a:p>
                          <a:pPr algn="ctr"/>
                          <a:r>
                            <a:rPr lang="en-US" sz="1800" i="1" dirty="0" smtClean="0"/>
                            <a:t>A</a:t>
                          </a:r>
                          <a:endParaRPr lang="en-US" sz="1800" i="1" dirty="0"/>
                        </a:p>
                      </a:txBody>
                      <a:tcPr marL="45720" marR="45720" anchor="ctr"/>
                    </a:tc>
                    <a:tc>
                      <a:txBody>
                        <a:bodyPr/>
                        <a:lstStyle/>
                        <a:p>
                          <a:pPr algn="ctr"/>
                          <a:r>
                            <a:rPr lang="en-US" sz="1800" i="1" dirty="0" smtClean="0"/>
                            <a:t>4</a:t>
                          </a:r>
                        </a:p>
                      </a:txBody>
                      <a:tcPr marL="45720" marR="45720" anchor="ctr"/>
                    </a:tc>
                    <a:tc>
                      <a:txBody>
                        <a:bodyPr/>
                        <a:lstStyle/>
                        <a:p>
                          <a:endParaRPr lang="en-US"/>
                        </a:p>
                      </a:txBody>
                      <a:tcPr marL="45720" marR="45720" anchor="ctr">
                        <a:blipFill rotWithShape="1">
                          <a:blip r:embed="rId5"/>
                          <a:stretch>
                            <a:fillRect l="-121714" t="-308333" b="-25000"/>
                          </a:stretch>
                        </a:blipFill>
                      </a:tcPr>
                    </a:tc>
                  </a:tr>
                </a:tbl>
              </a:graphicData>
            </a:graphic>
          </p:graphicFrame>
        </mc:Fallback>
      </mc:AlternateContent>
      <p:sp>
        <p:nvSpPr>
          <p:cNvPr id="29" name="Rectangle 28"/>
          <p:cNvSpPr/>
          <p:nvPr/>
        </p:nvSpPr>
        <p:spPr>
          <a:xfrm>
            <a:off x="1815391" y="5155201"/>
            <a:ext cx="20574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815391" y="5878075"/>
            <a:ext cx="2057400" cy="386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172" y="5155201"/>
            <a:ext cx="2343529" cy="384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0" idx="3"/>
            <a:endCxn id="31" idx="1"/>
          </p:cNvCxnSpPr>
          <p:nvPr/>
        </p:nvCxnSpPr>
        <p:spPr>
          <a:xfrm flipV="1">
            <a:off x="3872791" y="5347225"/>
            <a:ext cx="705381" cy="7240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3"/>
            <a:endCxn id="31" idx="1"/>
          </p:cNvCxnSpPr>
          <p:nvPr/>
        </p:nvCxnSpPr>
        <p:spPr>
          <a:xfrm flipV="1">
            <a:off x="3872791" y="5347225"/>
            <a:ext cx="705381" cy="11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8CEF9E8B-9203-44BC-8045-9DA93A8360C3}" type="slidenum">
              <a:rPr lang="en-US" smtClean="0"/>
              <a:t>28</a:t>
            </a:fld>
            <a:endParaRPr lang="en-US"/>
          </a:p>
        </p:txBody>
      </p:sp>
    </p:spTree>
    <p:custDataLst>
      <p:tags r:id="rId1"/>
    </p:custDataLst>
    <p:extLst>
      <p:ext uri="{BB962C8B-B14F-4D97-AF65-F5344CB8AC3E}">
        <p14:creationId xmlns:p14="http://schemas.microsoft.com/office/powerpoint/2010/main" val="139385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Querying PMDB in N</a:t>
            </a:r>
            <a:r>
              <a:rPr lang="en-US" dirty="0" smtClean="0"/>
              <a:t>umeric Form</a:t>
            </a:r>
            <a:endParaRPr lang="en-US" dirty="0"/>
          </a:p>
        </p:txBody>
      </p:sp>
      <p:sp>
        <p:nvSpPr>
          <p:cNvPr id="3" name="Content Placeholder 2"/>
          <p:cNvSpPr>
            <a:spLocks noGrp="1"/>
          </p:cNvSpPr>
          <p:nvPr>
            <p:ph idx="1"/>
          </p:nvPr>
        </p:nvSpPr>
        <p:spPr/>
        <p:txBody>
          <a:bodyPr/>
          <a:lstStyle/>
          <a:p>
            <a:r>
              <a:rPr lang="en-US" dirty="0" smtClean="0"/>
              <a:t>ABM is correct for queries with </a:t>
            </a:r>
            <a:r>
              <a:rPr lang="en-US" b="1" dirty="0" smtClean="0">
                <a:solidFill>
                  <a:srgbClr val="FF0000"/>
                </a:solidFill>
              </a:rPr>
              <a:t>eligible plans</a:t>
            </a:r>
          </a:p>
          <a:p>
            <a:r>
              <a:rPr lang="en-US" dirty="0" smtClean="0"/>
              <a:t>A large subset of queries can be evaluated by ABM in </a:t>
            </a:r>
            <a:r>
              <a:rPr lang="en-US" b="1" dirty="0" smtClean="0">
                <a:solidFill>
                  <a:srgbClr val="FF0000"/>
                </a:solidFill>
              </a:rPr>
              <a:t>DBPTIME</a:t>
            </a:r>
          </a:p>
          <a:p>
            <a:r>
              <a:rPr lang="en-US" dirty="0" smtClean="0"/>
              <a:t>Eligible plans </a:t>
            </a:r>
            <a:r>
              <a:rPr lang="en-US" dirty="0"/>
              <a:t>can be tested </a:t>
            </a:r>
            <a:r>
              <a:rPr lang="en-US" b="1" i="1" dirty="0">
                <a:solidFill>
                  <a:srgbClr val="FF0000"/>
                </a:solidFill>
              </a:rPr>
              <a:t>at compile time</a:t>
            </a:r>
          </a:p>
          <a:p>
            <a:endParaRPr lang="en-US" dirty="0"/>
          </a:p>
          <a:p>
            <a:endParaRPr lang="en-US" dirty="0"/>
          </a:p>
        </p:txBody>
      </p:sp>
      <p:sp>
        <p:nvSpPr>
          <p:cNvPr id="4" name="Rectangular Callout 3"/>
          <p:cNvSpPr/>
          <p:nvPr/>
        </p:nvSpPr>
        <p:spPr>
          <a:xfrm>
            <a:off x="4876800" y="2589005"/>
            <a:ext cx="4120662" cy="685800"/>
          </a:xfrm>
          <a:prstGeom prst="wedgeRectCallout">
            <a:avLst>
              <a:gd name="adj1" fmla="val 6876"/>
              <a:gd name="adj2" fmla="val -117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Functional Dependency Rules</a:t>
            </a:r>
            <a:endParaRPr lang="en-US" sz="2400" b="1" dirty="0"/>
          </a:p>
        </p:txBody>
      </p:sp>
      <p:sp>
        <p:nvSpPr>
          <p:cNvPr id="5" name="Slide Number Placeholder 4"/>
          <p:cNvSpPr>
            <a:spLocks noGrp="1"/>
          </p:cNvSpPr>
          <p:nvPr>
            <p:ph type="sldNum" sz="quarter" idx="12"/>
          </p:nvPr>
        </p:nvSpPr>
        <p:spPr/>
        <p:txBody>
          <a:bodyPr/>
          <a:lstStyle/>
          <a:p>
            <a:fld id="{8CEF9E8B-9203-44BC-8045-9DA93A8360C3}" type="slidenum">
              <a:rPr lang="en-US" smtClean="0"/>
              <a:t>29</a:t>
            </a:fld>
            <a:endParaRPr lang="en-US"/>
          </a:p>
        </p:txBody>
      </p:sp>
    </p:spTree>
    <p:custDataLst>
      <p:tags r:id="rId1"/>
    </p:custDataLst>
    <p:extLst>
      <p:ext uri="{BB962C8B-B14F-4D97-AF65-F5344CB8AC3E}">
        <p14:creationId xmlns:p14="http://schemas.microsoft.com/office/powerpoint/2010/main" val="400977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Sampling: widely-used in AQP</a:t>
            </a:r>
          </a:p>
          <a:p>
            <a:r>
              <a:rPr lang="en-US" dirty="0" smtClean="0"/>
              <a:t>Error estimation: fundamental in AQP</a:t>
            </a:r>
          </a:p>
          <a:p>
            <a:pPr lvl="1"/>
            <a:r>
              <a:rPr lang="en-US" dirty="0" smtClean="0"/>
              <a:t>Analytic error estimation</a:t>
            </a:r>
          </a:p>
          <a:p>
            <a:pPr lvl="1"/>
            <a:r>
              <a:rPr lang="en-US" dirty="0" smtClean="0"/>
              <a:t>Bootstrap</a:t>
            </a:r>
            <a:endParaRPr lang="en-US" dirty="0"/>
          </a:p>
        </p:txBody>
      </p:sp>
      <p:sp>
        <p:nvSpPr>
          <p:cNvPr id="4" name="Flowchart: Direct Access Storage 3"/>
          <p:cNvSpPr/>
          <p:nvPr/>
        </p:nvSpPr>
        <p:spPr>
          <a:xfrm rot="16200000">
            <a:off x="1479584" y="4819057"/>
            <a:ext cx="9906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492773" y="5112872"/>
            <a:ext cx="964223" cy="646331"/>
          </a:xfrm>
          <a:prstGeom prst="rect">
            <a:avLst/>
          </a:prstGeom>
          <a:noFill/>
        </p:spPr>
        <p:txBody>
          <a:bodyPr wrap="square" rtlCol="0">
            <a:spAutoFit/>
          </a:bodyPr>
          <a:lstStyle/>
          <a:p>
            <a:pPr algn="ctr"/>
            <a:r>
              <a:rPr lang="en-US" dirty="0" smtClean="0"/>
              <a:t>Massive</a:t>
            </a:r>
          </a:p>
          <a:p>
            <a:pPr algn="ctr"/>
            <a:r>
              <a:rPr lang="en-US" dirty="0" smtClean="0"/>
              <a:t>Data</a:t>
            </a:r>
            <a:endParaRPr lang="en-US" dirty="0"/>
          </a:p>
        </p:txBody>
      </p:sp>
      <p:cxnSp>
        <p:nvCxnSpPr>
          <p:cNvPr id="12" name="Straight Arrow Connector 11"/>
          <p:cNvCxnSpPr>
            <a:stCxn id="2" idx="3"/>
            <a:endCxn id="28" idx="1"/>
          </p:cNvCxnSpPr>
          <p:nvPr/>
        </p:nvCxnSpPr>
        <p:spPr>
          <a:xfrm>
            <a:off x="5956332" y="5333406"/>
            <a:ext cx="13283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332663" y="4964074"/>
            <a:ext cx="575735" cy="369332"/>
          </a:xfrm>
          <a:prstGeom prst="rect">
            <a:avLst/>
          </a:prstGeom>
        </p:spPr>
        <p:txBody>
          <a:bodyPr wrap="none">
            <a:spAutoFit/>
          </a:bodyPr>
          <a:lstStyle/>
          <a:p>
            <a:r>
              <a:rPr lang="en-US" i="1" dirty="0" smtClean="0"/>
              <a:t>AVG</a:t>
            </a:r>
            <a:endParaRPr lang="en-US" i="1" dirty="0"/>
          </a:p>
        </p:txBody>
      </p:sp>
      <p:sp>
        <p:nvSpPr>
          <p:cNvPr id="28" name="TextBox 27"/>
          <p:cNvSpPr txBox="1"/>
          <p:nvPr/>
        </p:nvSpPr>
        <p:spPr>
          <a:xfrm>
            <a:off x="7284731" y="5148740"/>
            <a:ext cx="533400" cy="369332"/>
          </a:xfrm>
          <a:prstGeom prst="rect">
            <a:avLst/>
          </a:prstGeom>
          <a:noFill/>
          <a:ln>
            <a:solidFill>
              <a:srgbClr val="FF0000"/>
            </a:solidFill>
          </a:ln>
        </p:spPr>
        <p:txBody>
          <a:bodyPr wrap="square" rtlCol="0">
            <a:spAutoFit/>
          </a:bodyPr>
          <a:lstStyle/>
          <a:p>
            <a:pPr algn="ctr"/>
            <a:r>
              <a:rPr lang="en-US" dirty="0" smtClean="0"/>
              <a:t>5.5</a:t>
            </a:r>
            <a:endParaRPr lang="en-US" dirty="0"/>
          </a:p>
        </p:txBody>
      </p:sp>
      <p:sp>
        <p:nvSpPr>
          <p:cNvPr id="29" name="TextBox 28"/>
          <p:cNvSpPr txBox="1"/>
          <p:nvPr/>
        </p:nvSpPr>
        <p:spPr>
          <a:xfrm>
            <a:off x="7089132" y="4495800"/>
            <a:ext cx="924599" cy="646331"/>
          </a:xfrm>
          <a:prstGeom prst="rect">
            <a:avLst/>
          </a:prstGeom>
          <a:noFill/>
        </p:spPr>
        <p:txBody>
          <a:bodyPr wrap="square" rtlCol="0">
            <a:spAutoFit/>
          </a:bodyPr>
          <a:lstStyle/>
          <a:p>
            <a:pPr algn="ctr"/>
            <a:r>
              <a:rPr lang="en-US" dirty="0" smtClean="0"/>
              <a:t>Approx.</a:t>
            </a:r>
          </a:p>
          <a:p>
            <a:pPr algn="ctr"/>
            <a:r>
              <a:rPr lang="en-US" dirty="0" smtClean="0"/>
              <a:t>Mean</a:t>
            </a:r>
            <a:endParaRPr lang="en-US" dirty="0"/>
          </a:p>
        </p:txBody>
      </p:sp>
      <p:cxnSp>
        <p:nvCxnSpPr>
          <p:cNvPr id="8" name="Straight Arrow Connector 7"/>
          <p:cNvCxnSpPr>
            <a:stCxn id="4" idx="2"/>
            <a:endCxn id="2" idx="1"/>
          </p:cNvCxnSpPr>
          <p:nvPr/>
        </p:nvCxnSpPr>
        <p:spPr>
          <a:xfrm>
            <a:off x="2489233" y="5333406"/>
            <a:ext cx="8762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89232" y="4947256"/>
            <a:ext cx="876300" cy="369332"/>
          </a:xfrm>
          <a:prstGeom prst="rect">
            <a:avLst/>
          </a:prstGeom>
          <a:noFill/>
        </p:spPr>
        <p:txBody>
          <a:bodyPr wrap="square" rtlCol="0">
            <a:spAutoFit/>
          </a:bodyPr>
          <a:lstStyle/>
          <a:p>
            <a:r>
              <a:rPr lang="en-US" i="1" dirty="0" smtClean="0"/>
              <a:t>sample</a:t>
            </a:r>
            <a:endParaRPr lang="en-US" i="1" dirty="0"/>
          </a:p>
        </p:txBody>
      </p:sp>
      <p:sp>
        <p:nvSpPr>
          <p:cNvPr id="2" name="TextBox 1"/>
          <p:cNvSpPr txBox="1"/>
          <p:nvPr/>
        </p:nvSpPr>
        <p:spPr>
          <a:xfrm>
            <a:off x="3365532" y="5148740"/>
            <a:ext cx="2590800" cy="369332"/>
          </a:xfrm>
          <a:prstGeom prst="rect">
            <a:avLst/>
          </a:prstGeom>
          <a:noFill/>
          <a:ln>
            <a:solidFill>
              <a:srgbClr val="FF0000"/>
            </a:solidFill>
          </a:ln>
        </p:spPr>
        <p:txBody>
          <a:bodyPr wrap="square" rtlCol="0">
            <a:spAutoFit/>
          </a:bodyPr>
          <a:lstStyle/>
          <a:p>
            <a:pPr algn="ctr"/>
            <a:r>
              <a:rPr lang="en-US" dirty="0"/>
              <a:t>(6, 2, 7, 8, 5, 1, 3, 4, 9, 10)</a:t>
            </a:r>
          </a:p>
        </p:txBody>
      </p:sp>
      <p:sp>
        <p:nvSpPr>
          <p:cNvPr id="35" name="TextBox 34"/>
          <p:cNvSpPr txBox="1"/>
          <p:nvPr/>
        </p:nvSpPr>
        <p:spPr>
          <a:xfrm>
            <a:off x="4145117" y="4743540"/>
            <a:ext cx="1031631" cy="369332"/>
          </a:xfrm>
          <a:prstGeom prst="rect">
            <a:avLst/>
          </a:prstGeom>
          <a:noFill/>
        </p:spPr>
        <p:txBody>
          <a:bodyPr wrap="square" rtlCol="0">
            <a:spAutoFit/>
          </a:bodyPr>
          <a:lstStyle/>
          <a:p>
            <a:r>
              <a:rPr lang="en-US" dirty="0" smtClean="0"/>
              <a:t>Sample</a:t>
            </a:r>
            <a:endParaRPr lang="en-US" dirty="0"/>
          </a:p>
        </p:txBody>
      </p:sp>
      <p:sp>
        <p:nvSpPr>
          <p:cNvPr id="3" name="Title 2"/>
          <p:cNvSpPr>
            <a:spLocks noGrp="1"/>
          </p:cNvSpPr>
          <p:nvPr>
            <p:ph type="title"/>
          </p:nvPr>
        </p:nvSpPr>
        <p:spPr/>
        <p:txBody>
          <a:bodyPr/>
          <a:lstStyle/>
          <a:p>
            <a:r>
              <a:rPr lang="en-US" dirty="0" smtClean="0"/>
              <a:t>Sampling &amp; Quality assessment</a:t>
            </a:r>
            <a:endParaRPr lang="en-US" dirty="0"/>
          </a:p>
        </p:txBody>
      </p:sp>
      <p:sp>
        <p:nvSpPr>
          <p:cNvPr id="42" name="Rectangular Callout 41"/>
          <p:cNvSpPr/>
          <p:nvPr/>
        </p:nvSpPr>
        <p:spPr>
          <a:xfrm>
            <a:off x="5176748" y="3505200"/>
            <a:ext cx="3578868" cy="685800"/>
          </a:xfrm>
          <a:prstGeom prst="wedgeRectCallout">
            <a:avLst>
              <a:gd name="adj1" fmla="val 13906"/>
              <a:gd name="adj2" fmla="val 110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Need to assess the quality!</a:t>
            </a:r>
            <a:endParaRPr lang="en-US" sz="2400" dirty="0"/>
          </a:p>
        </p:txBody>
      </p:sp>
      <p:sp>
        <p:nvSpPr>
          <p:cNvPr id="7" name="Slide Number Placeholder 6"/>
          <p:cNvSpPr>
            <a:spLocks noGrp="1"/>
          </p:cNvSpPr>
          <p:nvPr>
            <p:ph type="sldNum" sz="quarter" idx="12"/>
          </p:nvPr>
        </p:nvSpPr>
        <p:spPr/>
        <p:txBody>
          <a:bodyPr/>
          <a:lstStyle/>
          <a:p>
            <a:fld id="{8CEF9E8B-9203-44BC-8045-9DA93A8360C3}" type="slidenum">
              <a:rPr lang="en-US" smtClean="0"/>
              <a:t>3</a:t>
            </a:fld>
            <a:endParaRPr lang="en-US"/>
          </a:p>
        </p:txBody>
      </p:sp>
      <p:sp>
        <p:nvSpPr>
          <p:cNvPr id="30" name="Rectangular Callout 29"/>
          <p:cNvSpPr/>
          <p:nvPr/>
        </p:nvSpPr>
        <p:spPr>
          <a:xfrm>
            <a:off x="3365532" y="3657600"/>
            <a:ext cx="5513034" cy="685800"/>
          </a:xfrm>
          <a:prstGeom prst="wedgeRectCallout">
            <a:avLst>
              <a:gd name="adj1" fmla="val 18707"/>
              <a:gd name="adj2" fmla="val 88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is the error of this approx. mean?</a:t>
            </a:r>
            <a:endParaRPr lang="en-US" sz="2400" dirty="0"/>
          </a:p>
        </p:txBody>
      </p:sp>
    </p:spTree>
    <p:extLst>
      <p:ext uri="{BB962C8B-B14F-4D97-AF65-F5344CB8AC3E}">
        <p14:creationId xmlns:p14="http://schemas.microsoft.com/office/powerpoint/2010/main" val="517997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xEl>
                                              <p:pRg st="0" end="0"/>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0">
                                            <p:bg/>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5"/>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2">
                                            <p:txEl>
                                              <p:pRg st="0" end="0"/>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2">
                                            <p:bg/>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19" grpId="0"/>
      <p:bldP spid="19" grpId="1"/>
      <p:bldP spid="28" grpId="0" animBg="1"/>
      <p:bldP spid="28" grpId="1" animBg="1"/>
      <p:bldP spid="29" grpId="0"/>
      <p:bldP spid="29" grpId="1"/>
      <p:bldP spid="9" grpId="0"/>
      <p:bldP spid="9" grpId="1"/>
      <p:bldP spid="2" grpId="0" animBg="1"/>
      <p:bldP spid="2" grpId="1" animBg="1"/>
      <p:bldP spid="35" grpId="0"/>
      <p:bldP spid="35" grpId="1"/>
      <p:bldP spid="42" grpId="0" animBg="1"/>
      <p:bldP spid="42" grpId="1" build="allAtOnce" animBg="1"/>
      <p:bldP spid="30" grpId="0" animBg="1"/>
      <p:bldP spid="30" grpId="1"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of Various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7921924"/>
              </p:ext>
            </p:extLst>
          </p:nvPr>
        </p:nvGraphicFramePr>
        <p:xfrm>
          <a:off x="14206" y="1295400"/>
          <a:ext cx="8977393" cy="4830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CEF9E8B-9203-44BC-8045-9DA93A8360C3}" type="slidenum">
              <a:rPr lang="en-US" smtClean="0"/>
              <a:t>30</a:t>
            </a:fld>
            <a:endParaRPr lang="en-US"/>
          </a:p>
        </p:txBody>
      </p:sp>
      <p:sp>
        <p:nvSpPr>
          <p:cNvPr id="7" name="Rectangular Callout 6"/>
          <p:cNvSpPr/>
          <p:nvPr/>
        </p:nvSpPr>
        <p:spPr>
          <a:xfrm>
            <a:off x="6096000" y="5638800"/>
            <a:ext cx="2520462" cy="685800"/>
          </a:xfrm>
          <a:prstGeom prst="wedgeRectCallout">
            <a:avLst>
              <a:gd name="adj1" fmla="val -30551"/>
              <a:gd name="adj2" fmla="val -144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Over 6660 queries</a:t>
            </a:r>
            <a:endParaRPr lang="en-US" sz="2400" dirty="0"/>
          </a:p>
        </p:txBody>
      </p:sp>
    </p:spTree>
    <p:extLst>
      <p:ext uri="{BB962C8B-B14F-4D97-AF65-F5344CB8AC3E}">
        <p14:creationId xmlns:p14="http://schemas.microsoft.com/office/powerpoint/2010/main" val="290749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evaluation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31</a:t>
            </a:fld>
            <a:endParaRPr lang="en-US"/>
          </a:p>
        </p:txBody>
      </p:sp>
    </p:spTree>
    <p:extLst>
      <p:ext uri="{BB962C8B-B14F-4D97-AF65-F5344CB8AC3E}">
        <p14:creationId xmlns:p14="http://schemas.microsoft.com/office/powerpoint/2010/main" val="127612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a:t>
            </a:r>
            <a:endParaRPr lang="en-US" dirty="0"/>
          </a:p>
        </p:txBody>
      </p:sp>
      <p:sp>
        <p:nvSpPr>
          <p:cNvPr id="3" name="Content Placeholder 2"/>
          <p:cNvSpPr>
            <a:spLocks noGrp="1"/>
          </p:cNvSpPr>
          <p:nvPr>
            <p:ph idx="1"/>
          </p:nvPr>
        </p:nvSpPr>
        <p:spPr/>
        <p:txBody>
          <a:bodyPr>
            <a:normAutofit/>
          </a:bodyPr>
          <a:lstStyle/>
          <a:p>
            <a:r>
              <a:rPr lang="en-US" dirty="0" smtClean="0"/>
              <a:t>Synthetic </a:t>
            </a:r>
            <a:r>
              <a:rPr lang="en-US" dirty="0"/>
              <a:t>and </a:t>
            </a:r>
            <a:r>
              <a:rPr lang="en-US" dirty="0" smtClean="0"/>
              <a:t>real-life </a:t>
            </a:r>
            <a:r>
              <a:rPr lang="en-US" dirty="0"/>
              <a:t>datasets and queries: </a:t>
            </a:r>
          </a:p>
          <a:p>
            <a:pPr lvl="1"/>
            <a:r>
              <a:rPr lang="en-US" sz="2400" dirty="0" smtClean="0"/>
              <a:t>TPC-H</a:t>
            </a:r>
            <a:r>
              <a:rPr lang="en-US" sz="2400" dirty="0"/>
              <a:t>: 100 GB</a:t>
            </a:r>
          </a:p>
          <a:p>
            <a:pPr lvl="1"/>
            <a:r>
              <a:rPr lang="en-US" sz="2400" dirty="0" smtClean="0"/>
              <a:t>Skewed-TPC-H</a:t>
            </a:r>
            <a:r>
              <a:rPr lang="en-US" sz="2400" dirty="0"/>
              <a:t>: 1 GB</a:t>
            </a:r>
          </a:p>
          <a:p>
            <a:pPr lvl="1"/>
            <a:r>
              <a:rPr lang="en-US" sz="2400" dirty="0"/>
              <a:t>Customer: 52 GB</a:t>
            </a:r>
          </a:p>
          <a:p>
            <a:r>
              <a:rPr lang="en-US" sz="2800" dirty="0" smtClean="0"/>
              <a:t>Compare relative error</a:t>
            </a:r>
          </a:p>
          <a:p>
            <a:pPr lvl="1"/>
            <a:r>
              <a:rPr lang="en-US" sz="2400" dirty="0"/>
              <a:t>O</a:t>
            </a:r>
            <a:r>
              <a:rPr lang="en-US" sz="2400" dirty="0" smtClean="0"/>
              <a:t>f: mean, standard-deviation, </a:t>
            </a:r>
            <a:r>
              <a:rPr lang="en-US" sz="2400" dirty="0" err="1" smtClean="0"/>
              <a:t>quantile</a:t>
            </a:r>
            <a:r>
              <a:rPr lang="en-US" sz="2400" dirty="0" smtClean="0"/>
              <a:t>, KS-distance, confidence interval, existence probability</a:t>
            </a:r>
          </a:p>
          <a:p>
            <a:pPr lvl="1"/>
            <a:r>
              <a:rPr lang="en-US" sz="2400" dirty="0" smtClean="0"/>
              <a:t>Between: Analytical Bootstrap Method (ABM), bootstrap (BS), ground truth (GT)</a:t>
            </a:r>
            <a:endParaRPr lang="en-US" sz="2400" dirty="0"/>
          </a:p>
          <a:p>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32</a:t>
            </a:fld>
            <a:endParaRPr lang="en-US"/>
          </a:p>
        </p:txBody>
      </p:sp>
    </p:spTree>
    <p:extLst>
      <p:ext uri="{BB962C8B-B14F-4D97-AF65-F5344CB8AC3E}">
        <p14:creationId xmlns:p14="http://schemas.microsoft.com/office/powerpoint/2010/main" val="116056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434" y="1455003"/>
            <a:ext cx="2234565" cy="1295400"/>
          </a:xfrm>
          <a:prstGeom prst="rect">
            <a:avLst/>
          </a:prstGeom>
        </p:spPr>
      </p:pic>
      <p:sp>
        <p:nvSpPr>
          <p:cNvPr id="4" name="Title 3"/>
          <p:cNvSpPr>
            <a:spLocks noGrp="1"/>
          </p:cNvSpPr>
          <p:nvPr>
            <p:ph type="title"/>
          </p:nvPr>
        </p:nvSpPr>
        <p:spPr/>
        <p:txBody>
          <a:bodyPr/>
          <a:lstStyle/>
          <a:p>
            <a:r>
              <a:rPr lang="en-US" dirty="0" smtClean="0"/>
              <a:t>Accuracy of ABM</a:t>
            </a:r>
            <a:endParaRPr lang="en-US" dirty="0"/>
          </a:p>
        </p:txBody>
      </p:sp>
      <p:sp>
        <p:nvSpPr>
          <p:cNvPr id="6" name="TextBox 5"/>
          <p:cNvSpPr txBox="1"/>
          <p:nvPr/>
        </p:nvSpPr>
        <p:spPr>
          <a:xfrm>
            <a:off x="914399" y="4876800"/>
            <a:ext cx="7315200" cy="830997"/>
          </a:xfrm>
          <a:prstGeom prst="rect">
            <a:avLst/>
          </a:prstGeom>
          <a:noFill/>
        </p:spPr>
        <p:txBody>
          <a:bodyPr wrap="square" rtlCol="0">
            <a:spAutoFit/>
          </a:bodyPr>
          <a:lstStyle/>
          <a:p>
            <a:pPr algn="ctr"/>
            <a:r>
              <a:rPr lang="en-US" sz="2400" dirty="0" smtClean="0"/>
              <a:t>Comparing the distributions given by ABM &amp; bootstrap on </a:t>
            </a:r>
            <a:r>
              <a:rPr lang="en-US" sz="2400" dirty="0" err="1" smtClean="0"/>
              <a:t>quantiles</a:t>
            </a:r>
            <a:r>
              <a:rPr lang="en-US" sz="2400" dirty="0" smtClean="0"/>
              <a:t> &amp; existence probability (1% sample)</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50403"/>
            <a:ext cx="9144000" cy="1897021"/>
          </a:xfrm>
          <a:prstGeom prst="rect">
            <a:avLst/>
          </a:prstGeom>
        </p:spPr>
      </p:pic>
      <p:cxnSp>
        <p:nvCxnSpPr>
          <p:cNvPr id="7" name="Straight Connector 6"/>
          <p:cNvCxnSpPr/>
          <p:nvPr/>
        </p:nvCxnSpPr>
        <p:spPr>
          <a:xfrm>
            <a:off x="773536" y="3105728"/>
            <a:ext cx="836122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2971800" y="2088848"/>
            <a:ext cx="609600" cy="685800"/>
          </a:xfrm>
          <a:prstGeom prst="wedgeRectCallout">
            <a:avLst>
              <a:gd name="adj1" fmla="val 20477"/>
              <a:gd name="adj2" fmla="val 968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8" name="Flowchart: Process 7"/>
          <p:cNvSpPr/>
          <p:nvPr/>
        </p:nvSpPr>
        <p:spPr>
          <a:xfrm>
            <a:off x="1562099" y="5791200"/>
            <a:ext cx="60198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800" b="1" i="1" dirty="0"/>
              <a:t>ABM </a:t>
            </a:r>
            <a:r>
              <a:rPr lang="en-US" sz="2800" b="1" i="1" dirty="0" smtClean="0"/>
              <a:t>models Bootstrap accurately</a:t>
            </a:r>
            <a:endParaRPr lang="en-US" sz="2800" b="1" i="1" dirty="0"/>
          </a:p>
        </p:txBody>
      </p:sp>
      <p:sp>
        <p:nvSpPr>
          <p:cNvPr id="2" name="Slide Number Placeholder 1"/>
          <p:cNvSpPr>
            <a:spLocks noGrp="1"/>
          </p:cNvSpPr>
          <p:nvPr>
            <p:ph type="sldNum" sz="quarter" idx="12"/>
          </p:nvPr>
        </p:nvSpPr>
        <p:spPr/>
        <p:txBody>
          <a:bodyPr/>
          <a:lstStyle/>
          <a:p>
            <a:fld id="{8CEF9E8B-9203-44BC-8045-9DA93A8360C3}" type="slidenum">
              <a:rPr lang="en-US" smtClean="0"/>
              <a:t>33</a:t>
            </a:fld>
            <a:endParaRPr lang="en-US"/>
          </a:p>
        </p:txBody>
      </p:sp>
    </p:spTree>
    <p:extLst>
      <p:ext uri="{BB962C8B-B14F-4D97-AF65-F5344CB8AC3E}">
        <p14:creationId xmlns:p14="http://schemas.microsoft.com/office/powerpoint/2010/main" val="67254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ABM</a:t>
            </a:r>
          </a:p>
        </p:txBody>
      </p:sp>
      <p:sp>
        <p:nvSpPr>
          <p:cNvPr id="4" name="TextBox 3"/>
          <p:cNvSpPr txBox="1"/>
          <p:nvPr/>
        </p:nvSpPr>
        <p:spPr>
          <a:xfrm>
            <a:off x="914400" y="4655403"/>
            <a:ext cx="7315200" cy="830997"/>
          </a:xfrm>
          <a:prstGeom prst="rect">
            <a:avLst/>
          </a:prstGeom>
          <a:noFill/>
        </p:spPr>
        <p:txBody>
          <a:bodyPr wrap="square" rtlCol="0">
            <a:spAutoFit/>
          </a:bodyPr>
          <a:lstStyle/>
          <a:p>
            <a:pPr algn="ctr"/>
            <a:r>
              <a:rPr lang="en-US" sz="2400" dirty="0" smtClean="0"/>
              <a:t>Comparing user-defined measures given by ABM &amp; bootstrap to ground truth (1% sample)</a:t>
            </a:r>
            <a:endParaRPr lang="en-US"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909" y="1600200"/>
            <a:ext cx="2057400" cy="175484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05271"/>
            <a:ext cx="9144000" cy="1547446"/>
          </a:xfrm>
          <a:prstGeom prst="rect">
            <a:avLst/>
          </a:prstGeom>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342" y="1891124"/>
            <a:ext cx="4095750" cy="352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2837021"/>
            <a:ext cx="1783995" cy="153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lowchart: Process 7"/>
          <p:cNvSpPr/>
          <p:nvPr/>
        </p:nvSpPr>
        <p:spPr>
          <a:xfrm>
            <a:off x="1562099" y="5791200"/>
            <a:ext cx="60198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800" b="1" i="1" dirty="0"/>
              <a:t>ABM </a:t>
            </a:r>
            <a:r>
              <a:rPr lang="en-US" sz="2800" b="1" i="1" dirty="0" smtClean="0"/>
              <a:t>is consistent </a:t>
            </a:r>
            <a:r>
              <a:rPr lang="en-US" sz="2800" b="1" i="1" dirty="0"/>
              <a:t>with Bootstrap</a:t>
            </a:r>
          </a:p>
        </p:txBody>
      </p:sp>
      <p:sp>
        <p:nvSpPr>
          <p:cNvPr id="3" name="Slide Number Placeholder 2"/>
          <p:cNvSpPr>
            <a:spLocks noGrp="1"/>
          </p:cNvSpPr>
          <p:nvPr>
            <p:ph type="sldNum" sz="quarter" idx="12"/>
          </p:nvPr>
        </p:nvSpPr>
        <p:spPr/>
        <p:txBody>
          <a:bodyPr/>
          <a:lstStyle/>
          <a:p>
            <a:fld id="{8CEF9E8B-9203-44BC-8045-9DA93A8360C3}" type="slidenum">
              <a:rPr lang="en-US" smtClean="0"/>
              <a:t>34</a:t>
            </a:fld>
            <a:endParaRPr lang="en-US"/>
          </a:p>
        </p:txBody>
      </p:sp>
    </p:spTree>
    <p:extLst>
      <p:ext uri="{BB962C8B-B14F-4D97-AF65-F5344CB8AC3E}">
        <p14:creationId xmlns:p14="http://schemas.microsoft.com/office/powerpoint/2010/main" val="1515308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1000" fill="hold"/>
                                        <p:tgtEl>
                                          <p:spTgt spid="13"/>
                                        </p:tgtEl>
                                      </p:cBhvr>
                                      <p:by x="150000" y="150000"/>
                                    </p:animScale>
                                  </p:childTnLst>
                                </p:cTn>
                              </p:par>
                              <p:par>
                                <p:cTn id="9" presetID="42" presetClass="path" presetSubtype="0" accel="50000" decel="50000" fill="hold" nodeType="withEffect">
                                  <p:stCondLst>
                                    <p:cond delay="0"/>
                                  </p:stCondLst>
                                  <p:childTnLst>
                                    <p:animMotion origin="layout" path="M -2.77778E-6 -2.96296E-6 L 0.3441 -0.00324 " pathEditMode="relative" rAng="0" ptsTypes="AA">
                                      <p:cBhvr>
                                        <p:cTn id="10" dur="1000" fill="hold"/>
                                        <p:tgtEl>
                                          <p:spTgt spid="13"/>
                                        </p:tgtEl>
                                        <p:attrNameLst>
                                          <p:attrName>ppt_x</p:attrName>
                                          <p:attrName>ppt_y</p:attrName>
                                        </p:attrNameLst>
                                      </p:cBhvr>
                                      <p:rCtr x="17205" y="-162"/>
                                    </p:animMotion>
                                  </p:childTnLst>
                                </p:cTn>
                              </p:par>
                            </p:childTnLst>
                          </p:cTn>
                        </p:par>
                        <p:par>
                          <p:cTn id="11" fill="hold">
                            <p:stCondLst>
                              <p:cond delay="1000"/>
                            </p:stCondLst>
                            <p:childTnLst>
                              <p:par>
                                <p:cTn id="12" presetID="1" presetClass="exit" presetSubtype="0" fill="hold" nodeType="after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ABM</a:t>
            </a:r>
          </a:p>
        </p:txBody>
      </p:sp>
      <p:sp>
        <p:nvSpPr>
          <p:cNvPr id="4" name="TextBox 3"/>
          <p:cNvSpPr txBox="1"/>
          <p:nvPr/>
        </p:nvSpPr>
        <p:spPr>
          <a:xfrm>
            <a:off x="1057275" y="5919143"/>
            <a:ext cx="7315200" cy="830997"/>
          </a:xfrm>
          <a:prstGeom prst="rect">
            <a:avLst/>
          </a:prstGeom>
          <a:noFill/>
        </p:spPr>
        <p:txBody>
          <a:bodyPr wrap="square" rtlCol="0">
            <a:spAutoFit/>
          </a:bodyPr>
          <a:lstStyle/>
          <a:p>
            <a:pPr algn="ctr"/>
            <a:r>
              <a:rPr lang="en-US" sz="2400" dirty="0" smtClean="0"/>
              <a:t>Comparing predictions given by ABM &amp; bootstrap </a:t>
            </a:r>
          </a:p>
          <a:p>
            <a:pPr algn="ctr"/>
            <a:r>
              <a:rPr lang="en-US" sz="2400" dirty="0" smtClean="0"/>
              <a:t>when varying number of bootstrap trials </a:t>
            </a:r>
            <a:r>
              <a:rPr lang="en-US" sz="2400" dirty="0"/>
              <a:t>(</a:t>
            </a:r>
            <a:r>
              <a:rPr lang="en-US" sz="2400" dirty="0" smtClean="0"/>
              <a:t>TPC-H </a:t>
            </a:r>
            <a:r>
              <a:rPr lang="en-US" sz="2400" dirty="0"/>
              <a:t>1%)</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175" y="1479223"/>
            <a:ext cx="5105400" cy="4439920"/>
          </a:xfrm>
          <a:prstGeom prst="rect">
            <a:avLst/>
          </a:prstGeom>
        </p:spPr>
      </p:pic>
      <p:sp>
        <p:nvSpPr>
          <p:cNvPr id="5" name="Flowchart: Process 4"/>
          <p:cNvSpPr/>
          <p:nvPr/>
        </p:nvSpPr>
        <p:spPr>
          <a:xfrm>
            <a:off x="1562099" y="5791200"/>
            <a:ext cx="60198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800" b="1" i="1" dirty="0"/>
              <a:t>Bootstrap </a:t>
            </a:r>
            <a:r>
              <a:rPr lang="en-US" sz="2800" b="1" i="1" dirty="0" smtClean="0"/>
              <a:t>converges </a:t>
            </a:r>
            <a:r>
              <a:rPr lang="en-US" sz="2800" b="1" i="1" dirty="0"/>
              <a:t>to ABM</a:t>
            </a:r>
          </a:p>
        </p:txBody>
      </p:sp>
      <p:sp>
        <p:nvSpPr>
          <p:cNvPr id="3" name="Slide Number Placeholder 2"/>
          <p:cNvSpPr>
            <a:spLocks noGrp="1"/>
          </p:cNvSpPr>
          <p:nvPr>
            <p:ph type="sldNum" sz="quarter" idx="12"/>
          </p:nvPr>
        </p:nvSpPr>
        <p:spPr/>
        <p:txBody>
          <a:bodyPr/>
          <a:lstStyle/>
          <a:p>
            <a:fld id="{8CEF9E8B-9203-44BC-8045-9DA93A8360C3}" type="slidenum">
              <a:rPr lang="en-US" smtClean="0"/>
              <a:t>35</a:t>
            </a:fld>
            <a:endParaRPr lang="en-US"/>
          </a:p>
        </p:txBody>
      </p:sp>
    </p:spTree>
    <p:extLst>
      <p:ext uri="{BB962C8B-B14F-4D97-AF65-F5344CB8AC3E}">
        <p14:creationId xmlns:p14="http://schemas.microsoft.com/office/powerpoint/2010/main" val="29737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Performance of ABM</a:t>
            </a:r>
            <a:endParaRPr lang="en-US" dirty="0"/>
          </a:p>
        </p:txBody>
      </p:sp>
      <p:sp>
        <p:nvSpPr>
          <p:cNvPr id="5" name="Rectangle 4"/>
          <p:cNvSpPr/>
          <p:nvPr/>
        </p:nvSpPr>
        <p:spPr>
          <a:xfrm>
            <a:off x="1196109" y="5410200"/>
            <a:ext cx="6324600" cy="923330"/>
          </a:xfrm>
          <a:prstGeom prst="rect">
            <a:avLst/>
          </a:prstGeom>
        </p:spPr>
        <p:txBody>
          <a:bodyPr wrap="square">
            <a:spAutoFit/>
          </a:bodyPr>
          <a:lstStyle/>
          <a:p>
            <a:r>
              <a:rPr lang="en-US" b="1" i="1" dirty="0" smtClean="0"/>
              <a:t>Bootstrap: </a:t>
            </a:r>
            <a:r>
              <a:rPr lang="en-US" dirty="0"/>
              <a:t>O</a:t>
            </a:r>
            <a:r>
              <a:rPr lang="en-US" dirty="0" smtClean="0"/>
              <a:t>riginal bootstrap</a:t>
            </a:r>
          </a:p>
          <a:p>
            <a:r>
              <a:rPr lang="en-US" b="1" i="1" dirty="0" smtClean="0"/>
              <a:t>BLB-10</a:t>
            </a:r>
            <a:r>
              <a:rPr lang="en-US" dirty="0"/>
              <a:t>: Bag of Little Bootstrap using 10 machines</a:t>
            </a:r>
          </a:p>
          <a:p>
            <a:r>
              <a:rPr lang="en-US" b="1" i="1" dirty="0"/>
              <a:t>ODM</a:t>
            </a:r>
            <a:r>
              <a:rPr lang="en-US" dirty="0"/>
              <a:t>:  On-Demand </a:t>
            </a:r>
            <a:r>
              <a:rPr lang="en-US" dirty="0" smtClean="0"/>
              <a:t>Materialization</a:t>
            </a:r>
            <a:endParaRPr lang="en-US" dirty="0"/>
          </a:p>
        </p:txBody>
      </p:sp>
      <p:sp>
        <p:nvSpPr>
          <p:cNvPr id="6" name="TextBox 5"/>
          <p:cNvSpPr txBox="1"/>
          <p:nvPr/>
        </p:nvSpPr>
        <p:spPr>
          <a:xfrm>
            <a:off x="381000" y="4122003"/>
            <a:ext cx="7658100" cy="830997"/>
          </a:xfrm>
          <a:prstGeom prst="rect">
            <a:avLst/>
          </a:prstGeom>
          <a:noFill/>
        </p:spPr>
        <p:txBody>
          <a:bodyPr wrap="square" rtlCol="0">
            <a:spAutoFit/>
          </a:bodyPr>
          <a:lstStyle/>
          <a:p>
            <a:pPr algn="ctr"/>
            <a:r>
              <a:rPr lang="en-US" sz="2400" dirty="0" smtClean="0"/>
              <a:t>Comparing time performance of ABM &amp; bootstrap variants (TPC-H 10%)</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 y="1683603"/>
            <a:ext cx="9144000" cy="2342678"/>
          </a:xfrm>
          <a:prstGeom prst="rect">
            <a:avLst/>
          </a:prstGeom>
        </p:spPr>
      </p:pic>
      <p:sp>
        <p:nvSpPr>
          <p:cNvPr id="10" name="Flowchart: Process 9"/>
          <p:cNvSpPr/>
          <p:nvPr/>
        </p:nvSpPr>
        <p:spPr>
          <a:xfrm>
            <a:off x="8039100" y="2334492"/>
            <a:ext cx="1095664" cy="228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381000" y="5181600"/>
            <a:ext cx="7924800" cy="11519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b="1" i="1" dirty="0"/>
              <a:t>ABM </a:t>
            </a:r>
            <a:r>
              <a:rPr lang="en-US" sz="2800" b="1" i="1" dirty="0" smtClean="0"/>
              <a:t>is 3-4 orders of magnitude faster than  sequential/parallel bootstrap variants</a:t>
            </a:r>
            <a:endParaRPr lang="en-US" sz="2800" b="1" i="1" dirty="0"/>
          </a:p>
        </p:txBody>
      </p:sp>
      <p:sp>
        <p:nvSpPr>
          <p:cNvPr id="3" name="Slide Number Placeholder 2"/>
          <p:cNvSpPr>
            <a:spLocks noGrp="1"/>
          </p:cNvSpPr>
          <p:nvPr>
            <p:ph type="sldNum" sz="quarter" idx="12"/>
          </p:nvPr>
        </p:nvSpPr>
        <p:spPr/>
        <p:txBody>
          <a:bodyPr/>
          <a:lstStyle/>
          <a:p>
            <a:fld id="{8CEF9E8B-9203-44BC-8045-9DA93A8360C3}" type="slidenum">
              <a:rPr lang="en-US" smtClean="0"/>
              <a:t>36</a:t>
            </a:fld>
            <a:endParaRPr lang="en-US"/>
          </a:p>
        </p:txBody>
      </p:sp>
    </p:spTree>
    <p:extLst>
      <p:ext uri="{BB962C8B-B14F-4D97-AF65-F5344CB8AC3E}">
        <p14:creationId xmlns:p14="http://schemas.microsoft.com/office/powerpoint/2010/main" val="32031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Performance of ABM</a:t>
            </a:r>
            <a:endParaRPr lang="en-US" dirty="0"/>
          </a:p>
        </p:txBody>
      </p:sp>
      <p:sp>
        <p:nvSpPr>
          <p:cNvPr id="5" name="Rectangle 4"/>
          <p:cNvSpPr/>
          <p:nvPr/>
        </p:nvSpPr>
        <p:spPr>
          <a:xfrm>
            <a:off x="1219200" y="5401270"/>
            <a:ext cx="6324600" cy="923330"/>
          </a:xfrm>
          <a:prstGeom prst="rect">
            <a:avLst/>
          </a:prstGeom>
        </p:spPr>
        <p:txBody>
          <a:bodyPr wrap="square">
            <a:spAutoFit/>
          </a:bodyPr>
          <a:lstStyle/>
          <a:p>
            <a:r>
              <a:rPr lang="en-US" b="1" i="1" dirty="0" smtClean="0"/>
              <a:t>Exact: </a:t>
            </a:r>
            <a:r>
              <a:rPr lang="en-US" dirty="0" smtClean="0"/>
              <a:t>Run the query on the original data</a:t>
            </a:r>
          </a:p>
          <a:p>
            <a:r>
              <a:rPr lang="en-US" b="1" i="1" dirty="0"/>
              <a:t>Sample: </a:t>
            </a:r>
            <a:r>
              <a:rPr lang="en-US" dirty="0"/>
              <a:t>Run the query on the sample</a:t>
            </a:r>
          </a:p>
          <a:p>
            <a:r>
              <a:rPr lang="en-US" b="1" i="1" dirty="0"/>
              <a:t>CLT: </a:t>
            </a:r>
            <a:r>
              <a:rPr lang="en-US" dirty="0"/>
              <a:t>Analytic </a:t>
            </a:r>
            <a:r>
              <a:rPr lang="en-US" dirty="0" smtClean="0"/>
              <a:t>error estimation using </a:t>
            </a:r>
            <a:r>
              <a:rPr lang="en-US" dirty="0"/>
              <a:t>Central Limit </a:t>
            </a:r>
            <a:r>
              <a:rPr lang="en-US" dirty="0" smtClean="0"/>
              <a:t>Theorem</a:t>
            </a:r>
            <a:endParaRPr lang="en-US" dirty="0"/>
          </a:p>
        </p:txBody>
      </p:sp>
      <p:sp>
        <p:nvSpPr>
          <p:cNvPr id="6" name="TextBox 5"/>
          <p:cNvSpPr txBox="1"/>
          <p:nvPr/>
        </p:nvSpPr>
        <p:spPr>
          <a:xfrm>
            <a:off x="381000" y="4122003"/>
            <a:ext cx="7658100" cy="830997"/>
          </a:xfrm>
          <a:prstGeom prst="rect">
            <a:avLst/>
          </a:prstGeom>
          <a:noFill/>
        </p:spPr>
        <p:txBody>
          <a:bodyPr wrap="square" rtlCol="0">
            <a:spAutoFit/>
          </a:bodyPr>
          <a:lstStyle/>
          <a:p>
            <a:pPr algn="ctr"/>
            <a:r>
              <a:rPr lang="en-US" sz="2400" dirty="0" smtClean="0"/>
              <a:t>Comparing time performance of ABM &amp; various techniques (TPC-H 10%)</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7403"/>
            <a:ext cx="9144000" cy="2381143"/>
          </a:xfrm>
          <a:prstGeom prst="rect">
            <a:avLst/>
          </a:prstGeom>
        </p:spPr>
      </p:pic>
      <p:sp>
        <p:nvSpPr>
          <p:cNvPr id="9" name="Flowchart: Process 8"/>
          <p:cNvSpPr/>
          <p:nvPr/>
        </p:nvSpPr>
        <p:spPr>
          <a:xfrm>
            <a:off x="8039100" y="2223660"/>
            <a:ext cx="1095664" cy="228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990600" y="5453550"/>
            <a:ext cx="6553200" cy="7709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b="1" i="1" dirty="0"/>
              <a:t>ABM </a:t>
            </a:r>
            <a:r>
              <a:rPr lang="en-US" sz="2800" b="1" i="1" dirty="0" smtClean="0"/>
              <a:t>introduces little overhead</a:t>
            </a:r>
            <a:endParaRPr lang="en-US" sz="2800" b="1" i="1" dirty="0"/>
          </a:p>
        </p:txBody>
      </p:sp>
      <p:sp>
        <p:nvSpPr>
          <p:cNvPr id="4" name="Slide Number Placeholder 3"/>
          <p:cNvSpPr>
            <a:spLocks noGrp="1"/>
          </p:cNvSpPr>
          <p:nvPr>
            <p:ph type="sldNum" sz="quarter" idx="12"/>
          </p:nvPr>
        </p:nvSpPr>
        <p:spPr/>
        <p:txBody>
          <a:bodyPr/>
          <a:lstStyle/>
          <a:p>
            <a:fld id="{8CEF9E8B-9203-44BC-8045-9DA93A8360C3}" type="slidenum">
              <a:rPr lang="en-US" smtClean="0"/>
              <a:t>37</a:t>
            </a:fld>
            <a:endParaRPr lang="en-US"/>
          </a:p>
        </p:txBody>
      </p:sp>
    </p:spTree>
    <p:extLst>
      <p:ext uri="{BB962C8B-B14F-4D97-AF65-F5344CB8AC3E}">
        <p14:creationId xmlns:p14="http://schemas.microsoft.com/office/powerpoint/2010/main" val="138043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normAutofit/>
          </a:bodyPr>
          <a:lstStyle/>
          <a:p>
            <a:r>
              <a:rPr lang="en-US" dirty="0" smtClean="0"/>
              <a:t>Bootstrap is critical for scalable AQP</a:t>
            </a:r>
          </a:p>
          <a:p>
            <a:r>
              <a:rPr lang="en-US" dirty="0"/>
              <a:t>A</a:t>
            </a:r>
            <a:r>
              <a:rPr lang="en-US" dirty="0" smtClean="0"/>
              <a:t>BM provides an analytical </a:t>
            </a:r>
            <a:r>
              <a:rPr lang="en-US" dirty="0"/>
              <a:t>model for </a:t>
            </a:r>
            <a:r>
              <a:rPr lang="en-US" dirty="0" smtClean="0"/>
              <a:t>bootstrap, and achieves significant speed-up</a:t>
            </a:r>
          </a:p>
          <a:p>
            <a:r>
              <a:rPr lang="en-US" dirty="0" smtClean="0"/>
              <a:t>ABM+EARL: a bootstrap-based system that can automatically </a:t>
            </a:r>
            <a:r>
              <a:rPr lang="en-US" b="1" i="1" dirty="0" smtClean="0">
                <a:solidFill>
                  <a:srgbClr val="FF0000"/>
                </a:solidFill>
              </a:rPr>
              <a:t>choose/combine</a:t>
            </a:r>
            <a:r>
              <a:rPr lang="en-US" dirty="0" smtClean="0">
                <a:solidFill>
                  <a:srgbClr val="FF0000"/>
                </a:solidFill>
              </a:rPr>
              <a:t> </a:t>
            </a:r>
            <a:r>
              <a:rPr lang="en-US" dirty="0" smtClean="0"/>
              <a:t>error estimation methods</a:t>
            </a:r>
          </a:p>
          <a:p>
            <a:r>
              <a:rPr lang="en-US" dirty="0" smtClean="0"/>
              <a:t>Integrating ABM into Hive/Shark</a:t>
            </a:r>
            <a:endParaRPr lang="en-US" dirty="0"/>
          </a:p>
        </p:txBody>
      </p:sp>
      <p:sp>
        <p:nvSpPr>
          <p:cNvPr id="4" name="Slide Number Placeholder 3"/>
          <p:cNvSpPr>
            <a:spLocks noGrp="1"/>
          </p:cNvSpPr>
          <p:nvPr>
            <p:ph type="sldNum" sz="quarter" idx="12"/>
          </p:nvPr>
        </p:nvSpPr>
        <p:spPr/>
        <p:txBody>
          <a:bodyPr/>
          <a:lstStyle/>
          <a:p>
            <a:fld id="{8CEF9E8B-9203-44BC-8045-9DA93A8360C3}" type="slidenum">
              <a:rPr lang="en-US" smtClean="0"/>
              <a:t>38</a:t>
            </a:fld>
            <a:endParaRPr lang="en-US"/>
          </a:p>
        </p:txBody>
      </p:sp>
    </p:spTree>
    <p:extLst>
      <p:ext uri="{BB962C8B-B14F-4D97-AF65-F5344CB8AC3E}">
        <p14:creationId xmlns:p14="http://schemas.microsoft.com/office/powerpoint/2010/main" val="3673939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1085852" y="3849083"/>
            <a:ext cx="990600" cy="1028698"/>
          </a:xfrm>
          <a:prstGeom prst="flowChartMagneticDrum">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099041" y="4142898"/>
            <a:ext cx="964223" cy="646331"/>
          </a:xfrm>
          <a:prstGeom prst="rect">
            <a:avLst/>
          </a:prstGeom>
          <a:noFill/>
        </p:spPr>
        <p:txBody>
          <a:bodyPr wrap="square" rtlCol="0">
            <a:spAutoFit/>
          </a:bodyPr>
          <a:lstStyle/>
          <a:p>
            <a:pPr algn="ctr"/>
            <a:r>
              <a:rPr lang="en-US" dirty="0" smtClean="0"/>
              <a:t>Massive</a:t>
            </a:r>
          </a:p>
          <a:p>
            <a:pPr algn="ctr"/>
            <a:r>
              <a:rPr lang="en-US" dirty="0" smtClean="0"/>
              <a:t>Data</a:t>
            </a:r>
            <a:endParaRPr lang="en-US" dirty="0"/>
          </a:p>
        </p:txBody>
      </p:sp>
      <p:cxnSp>
        <p:nvCxnSpPr>
          <p:cNvPr id="12" name="Straight Arrow Connector 11"/>
          <p:cNvCxnSpPr>
            <a:stCxn id="2" idx="3"/>
            <a:endCxn id="28" idx="1"/>
          </p:cNvCxnSpPr>
          <p:nvPr/>
        </p:nvCxnSpPr>
        <p:spPr>
          <a:xfrm>
            <a:off x="5562600" y="4363432"/>
            <a:ext cx="13283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531095" y="3994100"/>
            <a:ext cx="1256626" cy="369332"/>
          </a:xfrm>
          <a:prstGeom prst="rect">
            <a:avLst/>
          </a:prstGeom>
        </p:spPr>
        <p:txBody>
          <a:bodyPr wrap="none">
            <a:spAutoFit/>
          </a:bodyPr>
          <a:lstStyle/>
          <a:p>
            <a:r>
              <a:rPr lang="en-US" i="1" dirty="0" smtClean="0"/>
              <a:t>query: AVG</a:t>
            </a:r>
            <a:endParaRPr lang="en-US" i="1" dirty="0"/>
          </a:p>
        </p:txBody>
      </p:sp>
      <p:sp>
        <p:nvSpPr>
          <p:cNvPr id="28" name="TextBox 27"/>
          <p:cNvSpPr txBox="1"/>
          <p:nvPr/>
        </p:nvSpPr>
        <p:spPr>
          <a:xfrm>
            <a:off x="6890999" y="4178766"/>
            <a:ext cx="533400" cy="369332"/>
          </a:xfrm>
          <a:prstGeom prst="rect">
            <a:avLst/>
          </a:prstGeom>
          <a:noFill/>
          <a:ln>
            <a:solidFill>
              <a:srgbClr val="FF0000"/>
            </a:solidFill>
          </a:ln>
        </p:spPr>
        <p:txBody>
          <a:bodyPr wrap="square" rtlCol="0">
            <a:spAutoFit/>
          </a:bodyPr>
          <a:lstStyle/>
          <a:p>
            <a:pPr algn="ctr"/>
            <a:r>
              <a:rPr lang="en-US" dirty="0" smtClean="0"/>
              <a:t>5.5</a:t>
            </a:r>
            <a:endParaRPr lang="en-US" dirty="0"/>
          </a:p>
        </p:txBody>
      </p:sp>
      <p:sp>
        <p:nvSpPr>
          <p:cNvPr id="29" name="TextBox 28"/>
          <p:cNvSpPr txBox="1"/>
          <p:nvPr/>
        </p:nvSpPr>
        <p:spPr>
          <a:xfrm>
            <a:off x="6695400" y="3525826"/>
            <a:ext cx="924599" cy="646331"/>
          </a:xfrm>
          <a:prstGeom prst="rect">
            <a:avLst/>
          </a:prstGeom>
          <a:noFill/>
        </p:spPr>
        <p:txBody>
          <a:bodyPr wrap="square" rtlCol="0">
            <a:spAutoFit/>
          </a:bodyPr>
          <a:lstStyle/>
          <a:p>
            <a:pPr algn="ctr"/>
            <a:r>
              <a:rPr lang="en-US" dirty="0" smtClean="0"/>
              <a:t>Approx.</a:t>
            </a:r>
          </a:p>
          <a:p>
            <a:pPr algn="ctr"/>
            <a:r>
              <a:rPr lang="en-US" dirty="0" smtClean="0"/>
              <a:t>Mean</a:t>
            </a:r>
            <a:endParaRPr lang="en-US" dirty="0"/>
          </a:p>
        </p:txBody>
      </p:sp>
      <p:cxnSp>
        <p:nvCxnSpPr>
          <p:cNvPr id="8" name="Straight Arrow Connector 7"/>
          <p:cNvCxnSpPr>
            <a:stCxn id="4" idx="2"/>
            <a:endCxn id="2" idx="1"/>
          </p:cNvCxnSpPr>
          <p:nvPr/>
        </p:nvCxnSpPr>
        <p:spPr>
          <a:xfrm>
            <a:off x="2095501" y="4363432"/>
            <a:ext cx="8762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0" y="3977282"/>
            <a:ext cx="876300" cy="369332"/>
          </a:xfrm>
          <a:prstGeom prst="rect">
            <a:avLst/>
          </a:prstGeom>
          <a:noFill/>
        </p:spPr>
        <p:txBody>
          <a:bodyPr wrap="square" rtlCol="0">
            <a:spAutoFit/>
          </a:bodyPr>
          <a:lstStyle/>
          <a:p>
            <a:r>
              <a:rPr lang="en-US" i="1" dirty="0" smtClean="0"/>
              <a:t>sample</a:t>
            </a:r>
            <a:endParaRPr lang="en-US" i="1" dirty="0"/>
          </a:p>
        </p:txBody>
      </p:sp>
      <p:sp>
        <p:nvSpPr>
          <p:cNvPr id="2" name="TextBox 1"/>
          <p:cNvSpPr txBox="1"/>
          <p:nvPr/>
        </p:nvSpPr>
        <p:spPr>
          <a:xfrm>
            <a:off x="2971800" y="4178766"/>
            <a:ext cx="2590800" cy="369332"/>
          </a:xfrm>
          <a:prstGeom prst="rect">
            <a:avLst/>
          </a:prstGeom>
          <a:noFill/>
          <a:ln>
            <a:solidFill>
              <a:srgbClr val="FF0000"/>
            </a:solidFill>
          </a:ln>
        </p:spPr>
        <p:txBody>
          <a:bodyPr wrap="square" rtlCol="0">
            <a:spAutoFit/>
          </a:bodyPr>
          <a:lstStyle/>
          <a:p>
            <a:pPr algn="ctr"/>
            <a:r>
              <a:rPr lang="en-US" dirty="0" smtClean="0"/>
              <a:t>(1, 2, 3, 4, 5, 6, 7, 8, 9, 10)</a:t>
            </a:r>
            <a:endParaRPr lang="en-US" dirty="0"/>
          </a:p>
        </p:txBody>
      </p:sp>
      <p:sp>
        <p:nvSpPr>
          <p:cNvPr id="35" name="TextBox 34"/>
          <p:cNvSpPr txBox="1"/>
          <p:nvPr/>
        </p:nvSpPr>
        <p:spPr>
          <a:xfrm>
            <a:off x="3751385" y="3773566"/>
            <a:ext cx="1031631" cy="369332"/>
          </a:xfrm>
          <a:prstGeom prst="rect">
            <a:avLst/>
          </a:prstGeom>
          <a:noFill/>
        </p:spPr>
        <p:txBody>
          <a:bodyPr wrap="square" rtlCol="0">
            <a:spAutoFit/>
          </a:bodyPr>
          <a:lstStyle/>
          <a:p>
            <a:r>
              <a:rPr lang="en-US" dirty="0" smtClean="0"/>
              <a:t>Sample</a:t>
            </a:r>
            <a:endParaRPr lang="en-US" dirty="0"/>
          </a:p>
        </p:txBody>
      </p:sp>
      <p:cxnSp>
        <p:nvCxnSpPr>
          <p:cNvPr id="32" name="Straight Arrow Connector 31"/>
          <p:cNvCxnSpPr>
            <a:stCxn id="2" idx="2"/>
            <a:endCxn id="36" idx="0"/>
          </p:cNvCxnSpPr>
          <p:nvPr/>
        </p:nvCxnSpPr>
        <p:spPr>
          <a:xfrm>
            <a:off x="4267200" y="4548098"/>
            <a:ext cx="1" cy="6842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67101" y="4705557"/>
            <a:ext cx="800098" cy="369332"/>
          </a:xfrm>
          <a:prstGeom prst="rect">
            <a:avLst/>
          </a:prstGeom>
          <a:noFill/>
        </p:spPr>
        <p:txBody>
          <a:bodyPr wrap="square" rtlCol="0">
            <a:spAutoFit/>
          </a:bodyPr>
          <a:lstStyle/>
          <a:p>
            <a:r>
              <a:rPr lang="en-US" i="1" dirty="0" smtClean="0"/>
              <a:t>collect</a:t>
            </a:r>
            <a:endParaRPr lang="en-US" i="1" dirty="0"/>
          </a:p>
        </p:txBody>
      </p:sp>
      <p:sp>
        <p:nvSpPr>
          <p:cNvPr id="36" name="TextBox 35"/>
          <p:cNvSpPr txBox="1"/>
          <p:nvPr/>
        </p:nvSpPr>
        <p:spPr>
          <a:xfrm>
            <a:off x="3352420" y="5232348"/>
            <a:ext cx="1829561" cy="646331"/>
          </a:xfrm>
          <a:prstGeom prst="rect">
            <a:avLst/>
          </a:prstGeom>
          <a:noFill/>
          <a:ln>
            <a:solidFill>
              <a:srgbClr val="FF0000"/>
            </a:solidFill>
          </a:ln>
        </p:spPr>
        <p:txBody>
          <a:bodyPr wrap="square" rtlCol="0">
            <a:spAutoFit/>
          </a:bodyPr>
          <a:lstStyle/>
          <a:p>
            <a:pPr algn="ctr"/>
            <a:r>
              <a:rPr lang="en-US" dirty="0" smtClean="0"/>
              <a:t># of tuples, Variance</a:t>
            </a:r>
            <a:endParaRPr lang="en-US" dirty="0"/>
          </a:p>
        </p:txBody>
      </p:sp>
      <p:cxnSp>
        <p:nvCxnSpPr>
          <p:cNvPr id="38" name="Straight Arrow Connector 37"/>
          <p:cNvCxnSpPr>
            <a:stCxn id="28" idx="2"/>
          </p:cNvCxnSpPr>
          <p:nvPr/>
        </p:nvCxnSpPr>
        <p:spPr>
          <a:xfrm>
            <a:off x="7157699" y="4548098"/>
            <a:ext cx="0" cy="5267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3"/>
          </p:cNvCxnSpPr>
          <p:nvPr/>
        </p:nvCxnSpPr>
        <p:spPr>
          <a:xfrm flipV="1">
            <a:off x="5181981" y="5555513"/>
            <a:ext cx="93374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914900" y="4705557"/>
            <a:ext cx="2247900" cy="369332"/>
          </a:xfrm>
          <a:prstGeom prst="rect">
            <a:avLst/>
          </a:prstGeom>
          <a:noFill/>
        </p:spPr>
        <p:txBody>
          <a:bodyPr wrap="square" rtlCol="0">
            <a:spAutoFit/>
          </a:bodyPr>
          <a:lstStyle/>
          <a:p>
            <a:r>
              <a:rPr lang="en-US" i="1" dirty="0" smtClean="0"/>
              <a:t>Central Limit Theorem</a:t>
            </a:r>
            <a:endParaRPr lang="en-US" i="1" dirty="0"/>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727" y="5074889"/>
            <a:ext cx="1550543" cy="1173511"/>
          </a:xfrm>
          <a:prstGeom prst="rect">
            <a:avLst/>
          </a:prstGeom>
        </p:spPr>
      </p:pic>
      <p:sp>
        <p:nvSpPr>
          <p:cNvPr id="3" name="Title 2"/>
          <p:cNvSpPr>
            <a:spLocks noGrp="1"/>
          </p:cNvSpPr>
          <p:nvPr>
            <p:ph type="title"/>
          </p:nvPr>
        </p:nvSpPr>
        <p:spPr/>
        <p:txBody>
          <a:bodyPr/>
          <a:lstStyle/>
          <a:p>
            <a:r>
              <a:rPr lang="en-US" dirty="0"/>
              <a:t>Analytic Error </a:t>
            </a:r>
            <a:r>
              <a:rPr lang="en-US" dirty="0" smtClean="0"/>
              <a:t>Estimation</a:t>
            </a:r>
            <a:endParaRPr lang="en-US" dirty="0"/>
          </a:p>
        </p:txBody>
      </p:sp>
      <p:sp>
        <p:nvSpPr>
          <p:cNvPr id="6" name="Content Placeholder 5"/>
          <p:cNvSpPr>
            <a:spLocks noGrp="1"/>
          </p:cNvSpPr>
          <p:nvPr>
            <p:ph idx="1"/>
          </p:nvPr>
        </p:nvSpPr>
        <p:spPr/>
        <p:txBody>
          <a:bodyPr/>
          <a:lstStyle/>
          <a:p>
            <a:r>
              <a:rPr lang="en-US" dirty="0" smtClean="0"/>
              <a:t>Use closed-form formulas</a:t>
            </a:r>
          </a:p>
          <a:p>
            <a:r>
              <a:rPr lang="en-US" dirty="0" smtClean="0"/>
              <a:t>Pro: very fast</a:t>
            </a:r>
          </a:p>
          <a:p>
            <a:r>
              <a:rPr lang="en-US" dirty="0" smtClean="0"/>
              <a:t>Con: restricted to simple aggregates</a:t>
            </a:r>
            <a:endParaRPr lang="en-US" dirty="0"/>
          </a:p>
          <a:p>
            <a:endParaRPr lang="en-US" dirty="0"/>
          </a:p>
        </p:txBody>
      </p:sp>
      <p:sp>
        <p:nvSpPr>
          <p:cNvPr id="23" name="Rectangular Callout 22"/>
          <p:cNvSpPr/>
          <p:nvPr/>
        </p:nvSpPr>
        <p:spPr>
          <a:xfrm>
            <a:off x="5053350" y="3848536"/>
            <a:ext cx="3810000" cy="1676400"/>
          </a:xfrm>
          <a:prstGeom prst="wedgeRectCallout">
            <a:avLst>
              <a:gd name="adj1" fmla="val -35599"/>
              <a:gd name="adj2" fmla="val -81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What if I want to estimate?</a:t>
            </a:r>
          </a:p>
          <a:p>
            <a:pPr marL="457200" indent="-457200">
              <a:buAutoNum type="arabicPeriod"/>
            </a:pPr>
            <a:r>
              <a:rPr lang="en-US" sz="2000" b="1" i="1" dirty="0" smtClean="0"/>
              <a:t>Complex SQL queries</a:t>
            </a:r>
          </a:p>
          <a:p>
            <a:pPr marL="457200" indent="-457200">
              <a:buAutoNum type="arabicPeriod"/>
            </a:pPr>
            <a:r>
              <a:rPr lang="en-US" sz="2000" b="1" i="1" dirty="0" smtClean="0"/>
              <a:t>Data mining tasks</a:t>
            </a:r>
          </a:p>
          <a:p>
            <a:pPr marL="457200" indent="-457200">
              <a:buAutoNum type="arabicPeriod"/>
            </a:pPr>
            <a:r>
              <a:rPr lang="en-US" sz="2000" b="1" i="1" dirty="0" smtClean="0"/>
              <a:t>….</a:t>
            </a:r>
            <a:endParaRPr lang="en-US" sz="2000" b="1" i="1" dirty="0"/>
          </a:p>
        </p:txBody>
      </p:sp>
      <p:sp>
        <p:nvSpPr>
          <p:cNvPr id="10" name="Slide Number Placeholder 9"/>
          <p:cNvSpPr>
            <a:spLocks noGrp="1"/>
          </p:cNvSpPr>
          <p:nvPr>
            <p:ph type="sldNum" sz="quarter" idx="12"/>
          </p:nvPr>
        </p:nvSpPr>
        <p:spPr/>
        <p:txBody>
          <a:bodyPr/>
          <a:lstStyle/>
          <a:p>
            <a:fld id="{8CEF9E8B-9203-44BC-8045-9DA93A8360C3}" type="slidenum">
              <a:rPr lang="en-US" smtClean="0"/>
              <a:t>4</a:t>
            </a:fld>
            <a:endParaRPr lang="en-US"/>
          </a:p>
        </p:txBody>
      </p:sp>
    </p:spTree>
    <p:extLst>
      <p:ext uri="{BB962C8B-B14F-4D97-AF65-F5344CB8AC3E}">
        <p14:creationId xmlns:p14="http://schemas.microsoft.com/office/powerpoint/2010/main" val="200774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9" grpId="0"/>
      <p:bldP spid="28" grpId="0" animBg="1"/>
      <p:bldP spid="29" grpId="0"/>
      <p:bldP spid="9" grpId="0"/>
      <p:bldP spid="2" grpId="0" animBg="1"/>
      <p:bldP spid="35" grpId="0"/>
      <p:bldP spid="34" grpId="0"/>
      <p:bldP spid="34" grpId="1"/>
      <p:bldP spid="36" grpId="0" animBg="1"/>
      <p:bldP spid="36" grpId="1" animBg="1"/>
      <p:bldP spid="44" grpId="0"/>
      <p:bldP spid="44" grpId="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Bootstrap [</a:t>
            </a:r>
            <a:r>
              <a:rPr lang="en-US" dirty="0" err="1"/>
              <a:t>Efron</a:t>
            </a:r>
            <a:r>
              <a:rPr lang="en-US" dirty="0"/>
              <a:t> 1979]</a:t>
            </a:r>
          </a:p>
        </p:txBody>
      </p:sp>
      <p:sp>
        <p:nvSpPr>
          <p:cNvPr id="10" name="Content Placeholder 9"/>
          <p:cNvSpPr>
            <a:spLocks noGrp="1"/>
          </p:cNvSpPr>
          <p:nvPr>
            <p:ph idx="1"/>
          </p:nvPr>
        </p:nvSpPr>
        <p:spPr/>
        <p:txBody>
          <a:bodyPr>
            <a:normAutofit/>
          </a:bodyPr>
          <a:lstStyle/>
          <a:p>
            <a:r>
              <a:rPr lang="en-AU" sz="2800" dirty="0" smtClean="0"/>
              <a:t>Resample </a:t>
            </a:r>
            <a:r>
              <a:rPr lang="en-AU" sz="2800" b="1" i="1" dirty="0" smtClean="0">
                <a:solidFill>
                  <a:srgbClr val="FF0000"/>
                </a:solidFill>
              </a:rPr>
              <a:t>with replacement </a:t>
            </a:r>
            <a:r>
              <a:rPr lang="en-AU" sz="2800" dirty="0"/>
              <a:t>from the </a:t>
            </a:r>
            <a:r>
              <a:rPr lang="en-AU" sz="2800" dirty="0" smtClean="0"/>
              <a:t>sample</a:t>
            </a:r>
          </a:p>
          <a:p>
            <a:r>
              <a:rPr lang="en-AU" sz="2800" dirty="0" smtClean="0"/>
              <a:t>Run the query on the resample</a:t>
            </a:r>
          </a:p>
          <a:p>
            <a:r>
              <a:rPr lang="en-AU" sz="2800" b="1" i="1" dirty="0" smtClean="0">
                <a:solidFill>
                  <a:srgbClr val="FF0000"/>
                </a:solidFill>
              </a:rPr>
              <a:t>Repeat</a:t>
            </a:r>
            <a:r>
              <a:rPr lang="en-AU" sz="2800" dirty="0" smtClean="0">
                <a:solidFill>
                  <a:srgbClr val="FF0000"/>
                </a:solidFill>
              </a:rPr>
              <a:t> </a:t>
            </a:r>
            <a:r>
              <a:rPr lang="en-AU" sz="2800" dirty="0" smtClean="0"/>
              <a:t>many times, typically 100s or even 1000s of times</a:t>
            </a:r>
            <a:endParaRPr lang="en-AU" sz="2800" dirty="0"/>
          </a:p>
          <a:p>
            <a:pPr marL="0" indent="0">
              <a:buNone/>
            </a:pPr>
            <a:endParaRPr lang="en-US" sz="2400" dirty="0"/>
          </a:p>
        </p:txBody>
      </p:sp>
      <p:sp>
        <p:nvSpPr>
          <p:cNvPr id="2" name="Slide Number Placeholder 1"/>
          <p:cNvSpPr>
            <a:spLocks noGrp="1"/>
          </p:cNvSpPr>
          <p:nvPr>
            <p:ph type="sldNum" sz="quarter" idx="12"/>
          </p:nvPr>
        </p:nvSpPr>
        <p:spPr/>
        <p:txBody>
          <a:bodyPr/>
          <a:lstStyle/>
          <a:p>
            <a:fld id="{8CEF9E8B-9203-44BC-8045-9DA93A8360C3}" type="slidenum">
              <a:rPr lang="en-US" smtClean="0"/>
              <a:t>5</a:t>
            </a:fld>
            <a:endParaRPr lang="en-US"/>
          </a:p>
        </p:txBody>
      </p:sp>
      <p:sp>
        <p:nvSpPr>
          <p:cNvPr id="4" name="TextBox 3"/>
          <p:cNvSpPr txBox="1"/>
          <p:nvPr/>
        </p:nvSpPr>
        <p:spPr>
          <a:xfrm>
            <a:off x="2362200" y="3452447"/>
            <a:ext cx="2590800" cy="369332"/>
          </a:xfrm>
          <a:prstGeom prst="rect">
            <a:avLst/>
          </a:prstGeom>
          <a:noFill/>
          <a:ln>
            <a:solidFill>
              <a:srgbClr val="FF0000"/>
            </a:solidFill>
          </a:ln>
        </p:spPr>
        <p:txBody>
          <a:bodyPr wrap="square" rtlCol="0">
            <a:spAutoFit/>
          </a:bodyPr>
          <a:lstStyle/>
          <a:p>
            <a:pPr algn="ctr"/>
            <a:r>
              <a:rPr lang="en-US" dirty="0" smtClean="0"/>
              <a:t>(6, 2, 7, 8, 5, 1, 3, 4, 9, 10)</a:t>
            </a:r>
            <a:endParaRPr lang="en-US" dirty="0"/>
          </a:p>
        </p:txBody>
      </p:sp>
      <p:sp>
        <p:nvSpPr>
          <p:cNvPr id="5" name="TextBox 4"/>
          <p:cNvSpPr txBox="1"/>
          <p:nvPr/>
        </p:nvSpPr>
        <p:spPr>
          <a:xfrm>
            <a:off x="1981200" y="5070121"/>
            <a:ext cx="2971800" cy="369332"/>
          </a:xfrm>
          <a:prstGeom prst="rect">
            <a:avLst/>
          </a:prstGeom>
          <a:noFill/>
          <a:ln>
            <a:solidFill>
              <a:srgbClr val="FF0000"/>
            </a:solidFill>
          </a:ln>
        </p:spPr>
        <p:txBody>
          <a:bodyPr wrap="square" rtlCol="0">
            <a:spAutoFit/>
          </a:bodyPr>
          <a:lstStyle/>
          <a:p>
            <a:pPr algn="ctr"/>
            <a:r>
              <a:rPr lang="en-US" dirty="0" smtClean="0"/>
              <a:t>(2, 10, 10, 5, 9, 2, 5, 10, 8, 10)</a:t>
            </a:r>
            <a:endParaRPr lang="en-US" dirty="0"/>
          </a:p>
        </p:txBody>
      </p:sp>
      <p:sp>
        <p:nvSpPr>
          <p:cNvPr id="6" name="TextBox 5"/>
          <p:cNvSpPr txBox="1"/>
          <p:nvPr/>
        </p:nvSpPr>
        <p:spPr>
          <a:xfrm>
            <a:off x="2362200" y="5764658"/>
            <a:ext cx="2590800" cy="369332"/>
          </a:xfrm>
          <a:prstGeom prst="rect">
            <a:avLst/>
          </a:prstGeom>
          <a:noFill/>
          <a:ln>
            <a:solidFill>
              <a:srgbClr val="FF0000"/>
            </a:solidFill>
          </a:ln>
        </p:spPr>
        <p:txBody>
          <a:bodyPr wrap="square" rtlCol="0">
            <a:spAutoFit/>
          </a:bodyPr>
          <a:lstStyle/>
          <a:p>
            <a:pPr algn="ctr"/>
            <a:r>
              <a:rPr lang="en-US" dirty="0" smtClean="0"/>
              <a:t>(8, 1, 2, 1, 1, 9, 7, 4, 10, 1)</a:t>
            </a:r>
            <a:endParaRPr lang="en-US" dirty="0"/>
          </a:p>
        </p:txBody>
      </p:sp>
      <p:sp>
        <p:nvSpPr>
          <p:cNvPr id="7" name="TextBox 6"/>
          <p:cNvSpPr txBox="1"/>
          <p:nvPr/>
        </p:nvSpPr>
        <p:spPr>
          <a:xfrm>
            <a:off x="6160325" y="3452447"/>
            <a:ext cx="533400" cy="369332"/>
          </a:xfrm>
          <a:prstGeom prst="rect">
            <a:avLst/>
          </a:prstGeom>
          <a:noFill/>
          <a:ln>
            <a:solidFill>
              <a:srgbClr val="FF0000"/>
            </a:solidFill>
          </a:ln>
        </p:spPr>
        <p:txBody>
          <a:bodyPr wrap="square" rtlCol="0">
            <a:spAutoFit/>
          </a:bodyPr>
          <a:lstStyle/>
          <a:p>
            <a:pPr algn="ctr"/>
            <a:r>
              <a:rPr lang="en-US" dirty="0" smtClean="0"/>
              <a:t>5.5</a:t>
            </a:r>
            <a:endParaRPr lang="en-US" dirty="0"/>
          </a:p>
        </p:txBody>
      </p:sp>
      <p:sp>
        <p:nvSpPr>
          <p:cNvPr id="8" name="TextBox 7"/>
          <p:cNvSpPr txBox="1"/>
          <p:nvPr/>
        </p:nvSpPr>
        <p:spPr>
          <a:xfrm>
            <a:off x="6160325" y="4375584"/>
            <a:ext cx="533400" cy="369332"/>
          </a:xfrm>
          <a:prstGeom prst="rect">
            <a:avLst/>
          </a:prstGeom>
          <a:noFill/>
          <a:ln>
            <a:solidFill>
              <a:srgbClr val="FF0000"/>
            </a:solidFill>
          </a:ln>
        </p:spPr>
        <p:txBody>
          <a:bodyPr wrap="square" rtlCol="0">
            <a:spAutoFit/>
          </a:bodyPr>
          <a:lstStyle/>
          <a:p>
            <a:pPr algn="ctr"/>
            <a:r>
              <a:rPr lang="en-US" dirty="0" smtClean="0"/>
              <a:t>6.8</a:t>
            </a:r>
            <a:endParaRPr lang="en-US" dirty="0"/>
          </a:p>
        </p:txBody>
      </p:sp>
      <p:sp>
        <p:nvSpPr>
          <p:cNvPr id="9" name="TextBox 8"/>
          <p:cNvSpPr txBox="1"/>
          <p:nvPr/>
        </p:nvSpPr>
        <p:spPr>
          <a:xfrm>
            <a:off x="1981200" y="4375584"/>
            <a:ext cx="2971800" cy="369332"/>
          </a:xfrm>
          <a:prstGeom prst="rect">
            <a:avLst/>
          </a:prstGeom>
          <a:noFill/>
          <a:ln>
            <a:solidFill>
              <a:srgbClr val="FF0000"/>
            </a:solidFill>
          </a:ln>
        </p:spPr>
        <p:txBody>
          <a:bodyPr wrap="square" rtlCol="0">
            <a:spAutoFit/>
          </a:bodyPr>
          <a:lstStyle/>
          <a:p>
            <a:pPr algn="ctr"/>
            <a:r>
              <a:rPr lang="en-US" dirty="0" smtClean="0"/>
              <a:t>(</a:t>
            </a:r>
            <a:r>
              <a:rPr lang="en-US" dirty="0" smtClean="0">
                <a:solidFill>
                  <a:srgbClr val="FF0000"/>
                </a:solidFill>
              </a:rPr>
              <a:t>9</a:t>
            </a:r>
            <a:r>
              <a:rPr lang="en-US" dirty="0" smtClean="0"/>
              <a:t>, </a:t>
            </a:r>
            <a:r>
              <a:rPr lang="en-US" dirty="0" smtClean="0">
                <a:solidFill>
                  <a:schemeClr val="bg1"/>
                </a:solidFill>
              </a:rPr>
              <a:t>10, </a:t>
            </a:r>
            <a:r>
              <a:rPr lang="en-US" dirty="0">
                <a:solidFill>
                  <a:schemeClr val="bg1"/>
                </a:solidFill>
              </a:rPr>
              <a:t>2</a:t>
            </a:r>
            <a:r>
              <a:rPr lang="en-US" dirty="0" smtClean="0">
                <a:solidFill>
                  <a:schemeClr val="bg1"/>
                </a:solidFill>
              </a:rPr>
              <a:t>, 10, </a:t>
            </a:r>
            <a:r>
              <a:rPr lang="en-US" dirty="0">
                <a:solidFill>
                  <a:schemeClr val="bg1"/>
                </a:solidFill>
              </a:rPr>
              <a:t>7</a:t>
            </a:r>
            <a:r>
              <a:rPr lang="en-US" dirty="0" smtClean="0">
                <a:solidFill>
                  <a:schemeClr val="bg1"/>
                </a:solidFill>
              </a:rPr>
              <a:t>, </a:t>
            </a:r>
            <a:r>
              <a:rPr lang="en-US" dirty="0">
                <a:solidFill>
                  <a:schemeClr val="bg1"/>
                </a:solidFill>
              </a:rPr>
              <a:t>1</a:t>
            </a:r>
            <a:r>
              <a:rPr lang="en-US" dirty="0" smtClean="0">
                <a:solidFill>
                  <a:schemeClr val="bg1"/>
                </a:solidFill>
              </a:rPr>
              <a:t>, </a:t>
            </a:r>
            <a:r>
              <a:rPr lang="en-US" dirty="0">
                <a:solidFill>
                  <a:schemeClr val="bg1"/>
                </a:solidFill>
              </a:rPr>
              <a:t>3</a:t>
            </a:r>
            <a:r>
              <a:rPr lang="en-US" dirty="0" smtClean="0">
                <a:solidFill>
                  <a:schemeClr val="bg1"/>
                </a:solidFill>
              </a:rPr>
              <a:t>, 6, 10, 10</a:t>
            </a:r>
            <a:r>
              <a:rPr lang="en-US" dirty="0" smtClean="0"/>
              <a:t>)</a:t>
            </a:r>
            <a:endParaRPr lang="en-US" dirty="0"/>
          </a:p>
        </p:txBody>
      </p:sp>
      <p:sp>
        <p:nvSpPr>
          <p:cNvPr id="12" name="TextBox 11"/>
          <p:cNvSpPr txBox="1"/>
          <p:nvPr/>
        </p:nvSpPr>
        <p:spPr>
          <a:xfrm>
            <a:off x="6160325" y="5070121"/>
            <a:ext cx="533400" cy="369332"/>
          </a:xfrm>
          <a:prstGeom prst="rect">
            <a:avLst/>
          </a:prstGeom>
          <a:noFill/>
          <a:ln>
            <a:solidFill>
              <a:srgbClr val="FF0000"/>
            </a:solidFill>
          </a:ln>
        </p:spPr>
        <p:txBody>
          <a:bodyPr wrap="square" rtlCol="0">
            <a:spAutoFit/>
          </a:bodyPr>
          <a:lstStyle/>
          <a:p>
            <a:pPr algn="ctr"/>
            <a:r>
              <a:rPr lang="en-US" dirty="0" smtClean="0"/>
              <a:t>7.1</a:t>
            </a:r>
            <a:endParaRPr lang="en-US" dirty="0"/>
          </a:p>
        </p:txBody>
      </p:sp>
      <p:sp>
        <p:nvSpPr>
          <p:cNvPr id="13" name="TextBox 12"/>
          <p:cNvSpPr txBox="1"/>
          <p:nvPr/>
        </p:nvSpPr>
        <p:spPr>
          <a:xfrm>
            <a:off x="6160325" y="5764658"/>
            <a:ext cx="533400" cy="369332"/>
          </a:xfrm>
          <a:prstGeom prst="rect">
            <a:avLst/>
          </a:prstGeom>
          <a:noFill/>
          <a:ln>
            <a:solidFill>
              <a:srgbClr val="FF0000"/>
            </a:solidFill>
          </a:ln>
        </p:spPr>
        <p:txBody>
          <a:bodyPr wrap="square" rtlCol="0">
            <a:spAutoFit/>
          </a:bodyPr>
          <a:lstStyle/>
          <a:p>
            <a:pPr algn="ctr"/>
            <a:r>
              <a:rPr lang="en-US" dirty="0" smtClean="0"/>
              <a:t>4.5</a:t>
            </a:r>
            <a:endParaRPr lang="en-US" dirty="0"/>
          </a:p>
        </p:txBody>
      </p:sp>
      <p:sp>
        <p:nvSpPr>
          <p:cNvPr id="14" name="TextBox 13"/>
          <p:cNvSpPr txBox="1"/>
          <p:nvPr/>
        </p:nvSpPr>
        <p:spPr>
          <a:xfrm>
            <a:off x="1981200" y="4375584"/>
            <a:ext cx="2971800" cy="369332"/>
          </a:xfrm>
          <a:prstGeom prst="rect">
            <a:avLst/>
          </a:prstGeom>
          <a:noFill/>
          <a:ln>
            <a:solidFill>
              <a:srgbClr val="FF0000"/>
            </a:solidFill>
          </a:ln>
        </p:spPr>
        <p:txBody>
          <a:bodyPr wrap="square" rtlCol="0">
            <a:spAutoFit/>
          </a:bodyPr>
          <a:lstStyle/>
          <a:p>
            <a:pPr algn="ctr"/>
            <a:r>
              <a:rPr lang="en-US" dirty="0" smtClean="0"/>
              <a:t>(9, </a:t>
            </a:r>
            <a:r>
              <a:rPr lang="en-US" dirty="0" smtClean="0">
                <a:solidFill>
                  <a:srgbClr val="FF0000"/>
                </a:solidFill>
              </a:rPr>
              <a:t>10</a:t>
            </a:r>
            <a:r>
              <a:rPr lang="en-US" dirty="0" smtClean="0"/>
              <a:t>, </a:t>
            </a:r>
            <a:r>
              <a:rPr lang="en-US" dirty="0">
                <a:solidFill>
                  <a:schemeClr val="bg1"/>
                </a:solidFill>
              </a:rPr>
              <a:t>2</a:t>
            </a:r>
            <a:r>
              <a:rPr lang="en-US" dirty="0" smtClean="0">
                <a:solidFill>
                  <a:schemeClr val="bg1"/>
                </a:solidFill>
              </a:rPr>
              <a:t>, 10, </a:t>
            </a:r>
            <a:r>
              <a:rPr lang="en-US" dirty="0">
                <a:solidFill>
                  <a:schemeClr val="bg1"/>
                </a:solidFill>
              </a:rPr>
              <a:t>7</a:t>
            </a:r>
            <a:r>
              <a:rPr lang="en-US" dirty="0" smtClean="0">
                <a:solidFill>
                  <a:schemeClr val="bg1"/>
                </a:solidFill>
              </a:rPr>
              <a:t>, </a:t>
            </a:r>
            <a:r>
              <a:rPr lang="en-US" dirty="0">
                <a:solidFill>
                  <a:schemeClr val="bg1"/>
                </a:solidFill>
              </a:rPr>
              <a:t>1</a:t>
            </a:r>
            <a:r>
              <a:rPr lang="en-US" dirty="0" smtClean="0">
                <a:solidFill>
                  <a:schemeClr val="bg1"/>
                </a:solidFill>
              </a:rPr>
              <a:t>, </a:t>
            </a:r>
            <a:r>
              <a:rPr lang="en-US" dirty="0">
                <a:solidFill>
                  <a:schemeClr val="bg1"/>
                </a:solidFill>
              </a:rPr>
              <a:t>3</a:t>
            </a:r>
            <a:r>
              <a:rPr lang="en-US" dirty="0" smtClean="0">
                <a:solidFill>
                  <a:schemeClr val="bg1"/>
                </a:solidFill>
              </a:rPr>
              <a:t>, 6, 10, 10</a:t>
            </a:r>
            <a:r>
              <a:rPr lang="en-US" dirty="0" smtClean="0"/>
              <a:t>)</a:t>
            </a:r>
            <a:endParaRPr lang="en-US" dirty="0"/>
          </a:p>
        </p:txBody>
      </p:sp>
      <p:sp>
        <p:nvSpPr>
          <p:cNvPr id="15" name="TextBox 14"/>
          <p:cNvSpPr txBox="1"/>
          <p:nvPr/>
        </p:nvSpPr>
        <p:spPr>
          <a:xfrm>
            <a:off x="1981200" y="4375584"/>
            <a:ext cx="2971800" cy="369332"/>
          </a:xfrm>
          <a:prstGeom prst="rect">
            <a:avLst/>
          </a:prstGeom>
          <a:noFill/>
          <a:ln>
            <a:solidFill>
              <a:srgbClr val="FF0000"/>
            </a:solidFill>
          </a:ln>
        </p:spPr>
        <p:txBody>
          <a:bodyPr wrap="square" rtlCol="0">
            <a:spAutoFit/>
          </a:bodyPr>
          <a:lstStyle/>
          <a:p>
            <a:pPr algn="ctr"/>
            <a:r>
              <a:rPr lang="en-US" dirty="0" smtClean="0"/>
              <a:t>(9, 10, </a:t>
            </a:r>
            <a:r>
              <a:rPr lang="en-US" dirty="0">
                <a:solidFill>
                  <a:srgbClr val="FF0000"/>
                </a:solidFill>
              </a:rPr>
              <a:t>2</a:t>
            </a:r>
            <a:r>
              <a:rPr lang="en-US" dirty="0" smtClean="0"/>
              <a:t>, </a:t>
            </a:r>
            <a:r>
              <a:rPr lang="en-US" dirty="0" smtClean="0">
                <a:solidFill>
                  <a:schemeClr val="bg1"/>
                </a:solidFill>
              </a:rPr>
              <a:t>10, </a:t>
            </a:r>
            <a:r>
              <a:rPr lang="en-US" dirty="0">
                <a:solidFill>
                  <a:schemeClr val="bg1"/>
                </a:solidFill>
              </a:rPr>
              <a:t>7</a:t>
            </a:r>
            <a:r>
              <a:rPr lang="en-US" dirty="0" smtClean="0">
                <a:solidFill>
                  <a:schemeClr val="bg1"/>
                </a:solidFill>
              </a:rPr>
              <a:t>, </a:t>
            </a:r>
            <a:r>
              <a:rPr lang="en-US" dirty="0">
                <a:solidFill>
                  <a:schemeClr val="bg1"/>
                </a:solidFill>
              </a:rPr>
              <a:t>1</a:t>
            </a:r>
            <a:r>
              <a:rPr lang="en-US" dirty="0" smtClean="0">
                <a:solidFill>
                  <a:schemeClr val="bg1"/>
                </a:solidFill>
              </a:rPr>
              <a:t>, </a:t>
            </a:r>
            <a:r>
              <a:rPr lang="en-US" dirty="0">
                <a:solidFill>
                  <a:schemeClr val="bg1"/>
                </a:solidFill>
              </a:rPr>
              <a:t>3</a:t>
            </a:r>
            <a:r>
              <a:rPr lang="en-US" dirty="0" smtClean="0">
                <a:solidFill>
                  <a:schemeClr val="bg1"/>
                </a:solidFill>
              </a:rPr>
              <a:t>, 6, 10, 10</a:t>
            </a:r>
            <a:r>
              <a:rPr lang="en-US" dirty="0" smtClean="0"/>
              <a:t>)</a:t>
            </a:r>
            <a:endParaRPr lang="en-US" dirty="0"/>
          </a:p>
        </p:txBody>
      </p:sp>
      <p:sp>
        <p:nvSpPr>
          <p:cNvPr id="16" name="TextBox 15"/>
          <p:cNvSpPr txBox="1"/>
          <p:nvPr/>
        </p:nvSpPr>
        <p:spPr>
          <a:xfrm>
            <a:off x="1981200" y="4375584"/>
            <a:ext cx="2971800" cy="369332"/>
          </a:xfrm>
          <a:prstGeom prst="rect">
            <a:avLst/>
          </a:prstGeom>
          <a:noFill/>
          <a:ln>
            <a:solidFill>
              <a:srgbClr val="FF0000"/>
            </a:solidFill>
          </a:ln>
        </p:spPr>
        <p:txBody>
          <a:bodyPr wrap="square" rtlCol="0">
            <a:spAutoFit/>
          </a:bodyPr>
          <a:lstStyle/>
          <a:p>
            <a:pPr algn="ctr"/>
            <a:r>
              <a:rPr lang="en-US" dirty="0" smtClean="0"/>
              <a:t>(9, 10, </a:t>
            </a:r>
            <a:r>
              <a:rPr lang="en-US" dirty="0"/>
              <a:t>2</a:t>
            </a:r>
            <a:r>
              <a:rPr lang="en-US" dirty="0" smtClean="0"/>
              <a:t>, </a:t>
            </a:r>
            <a:r>
              <a:rPr lang="en-US" dirty="0" smtClean="0">
                <a:solidFill>
                  <a:srgbClr val="FF0000"/>
                </a:solidFill>
              </a:rPr>
              <a:t>10</a:t>
            </a:r>
            <a:r>
              <a:rPr lang="en-US" dirty="0" smtClean="0"/>
              <a:t>, </a:t>
            </a:r>
            <a:r>
              <a:rPr lang="en-US" dirty="0">
                <a:solidFill>
                  <a:schemeClr val="bg1"/>
                </a:solidFill>
              </a:rPr>
              <a:t>7</a:t>
            </a:r>
            <a:r>
              <a:rPr lang="en-US" dirty="0" smtClean="0">
                <a:solidFill>
                  <a:schemeClr val="bg1"/>
                </a:solidFill>
              </a:rPr>
              <a:t>, </a:t>
            </a:r>
            <a:r>
              <a:rPr lang="en-US" dirty="0">
                <a:solidFill>
                  <a:schemeClr val="bg1"/>
                </a:solidFill>
              </a:rPr>
              <a:t>1</a:t>
            </a:r>
            <a:r>
              <a:rPr lang="en-US" dirty="0" smtClean="0">
                <a:solidFill>
                  <a:schemeClr val="bg1"/>
                </a:solidFill>
              </a:rPr>
              <a:t>, </a:t>
            </a:r>
            <a:r>
              <a:rPr lang="en-US" dirty="0">
                <a:solidFill>
                  <a:schemeClr val="bg1"/>
                </a:solidFill>
              </a:rPr>
              <a:t>3</a:t>
            </a:r>
            <a:r>
              <a:rPr lang="en-US" dirty="0" smtClean="0">
                <a:solidFill>
                  <a:schemeClr val="bg1"/>
                </a:solidFill>
              </a:rPr>
              <a:t>, 6, 10, 10</a:t>
            </a:r>
            <a:r>
              <a:rPr lang="en-US" dirty="0" smtClean="0"/>
              <a:t>)</a:t>
            </a:r>
            <a:endParaRPr lang="en-US" dirty="0"/>
          </a:p>
        </p:txBody>
      </p:sp>
      <p:sp>
        <p:nvSpPr>
          <p:cNvPr id="17" name="TextBox 16"/>
          <p:cNvSpPr txBox="1"/>
          <p:nvPr/>
        </p:nvSpPr>
        <p:spPr>
          <a:xfrm>
            <a:off x="1981200" y="4375584"/>
            <a:ext cx="2971800" cy="369332"/>
          </a:xfrm>
          <a:prstGeom prst="rect">
            <a:avLst/>
          </a:prstGeom>
          <a:noFill/>
          <a:ln>
            <a:solidFill>
              <a:srgbClr val="FF0000"/>
            </a:solidFill>
          </a:ln>
        </p:spPr>
        <p:txBody>
          <a:bodyPr wrap="square" rtlCol="0">
            <a:spAutoFit/>
          </a:bodyPr>
          <a:lstStyle/>
          <a:p>
            <a:pPr algn="ctr"/>
            <a:r>
              <a:rPr lang="en-US" dirty="0" smtClean="0"/>
              <a:t>(9, 10, </a:t>
            </a:r>
            <a:r>
              <a:rPr lang="en-US" dirty="0"/>
              <a:t>2</a:t>
            </a:r>
            <a:r>
              <a:rPr lang="en-US" dirty="0" smtClean="0"/>
              <a:t>, 10, </a:t>
            </a:r>
            <a:r>
              <a:rPr lang="en-US" dirty="0"/>
              <a:t>7</a:t>
            </a:r>
            <a:r>
              <a:rPr lang="en-US" dirty="0" smtClean="0"/>
              <a:t>, </a:t>
            </a:r>
            <a:r>
              <a:rPr lang="en-US" dirty="0"/>
              <a:t>1</a:t>
            </a:r>
            <a:r>
              <a:rPr lang="en-US" dirty="0" smtClean="0"/>
              <a:t>, </a:t>
            </a:r>
            <a:r>
              <a:rPr lang="en-US" dirty="0"/>
              <a:t>3</a:t>
            </a:r>
            <a:r>
              <a:rPr lang="en-US" dirty="0" smtClean="0"/>
              <a:t>, 6, 10, 10)</a:t>
            </a:r>
            <a:endParaRPr lang="en-US" dirty="0"/>
          </a:p>
        </p:txBody>
      </p:sp>
      <p:sp>
        <p:nvSpPr>
          <p:cNvPr id="18" name="TextBox 17"/>
          <p:cNvSpPr txBox="1"/>
          <p:nvPr/>
        </p:nvSpPr>
        <p:spPr>
          <a:xfrm>
            <a:off x="2930769" y="6260068"/>
            <a:ext cx="536331" cy="369332"/>
          </a:xfrm>
          <a:prstGeom prst="rect">
            <a:avLst/>
          </a:prstGeom>
          <a:noFill/>
        </p:spPr>
        <p:txBody>
          <a:bodyPr wrap="square" rtlCol="0" anchor="ctr">
            <a:spAutoFit/>
          </a:bodyPr>
          <a:lstStyle/>
          <a:p>
            <a:r>
              <a:rPr lang="en-US" dirty="0" smtClean="0"/>
              <a:t>……</a:t>
            </a:r>
            <a:endParaRPr lang="en-US" dirty="0"/>
          </a:p>
        </p:txBody>
      </p:sp>
      <p:sp>
        <p:nvSpPr>
          <p:cNvPr id="19" name="TextBox 18"/>
          <p:cNvSpPr txBox="1"/>
          <p:nvPr/>
        </p:nvSpPr>
        <p:spPr>
          <a:xfrm>
            <a:off x="6160325" y="6260068"/>
            <a:ext cx="533400" cy="369332"/>
          </a:xfrm>
          <a:prstGeom prst="rect">
            <a:avLst/>
          </a:prstGeom>
          <a:noFill/>
        </p:spPr>
        <p:txBody>
          <a:bodyPr wrap="square" rtlCol="0" anchor="ctr">
            <a:spAutoFit/>
          </a:bodyPr>
          <a:lstStyle/>
          <a:p>
            <a:r>
              <a:rPr lang="en-US" dirty="0" smtClean="0"/>
              <a:t>……</a:t>
            </a:r>
            <a:endParaRPr lang="en-US" dirty="0"/>
          </a:p>
        </p:txBody>
      </p:sp>
      <p:sp>
        <p:nvSpPr>
          <p:cNvPr id="20" name="TextBox 19"/>
          <p:cNvSpPr txBox="1"/>
          <p:nvPr/>
        </p:nvSpPr>
        <p:spPr>
          <a:xfrm>
            <a:off x="3235569" y="3069906"/>
            <a:ext cx="1031631" cy="381000"/>
          </a:xfrm>
          <a:prstGeom prst="rect">
            <a:avLst/>
          </a:prstGeom>
          <a:noFill/>
        </p:spPr>
        <p:txBody>
          <a:bodyPr wrap="square" rtlCol="0">
            <a:spAutoFit/>
          </a:bodyPr>
          <a:lstStyle/>
          <a:p>
            <a:r>
              <a:rPr lang="en-US" dirty="0" smtClean="0"/>
              <a:t>Sample</a:t>
            </a:r>
            <a:endParaRPr lang="en-US" dirty="0"/>
          </a:p>
        </p:txBody>
      </p:sp>
      <p:sp>
        <p:nvSpPr>
          <p:cNvPr id="21" name="TextBox 20"/>
          <p:cNvSpPr txBox="1"/>
          <p:nvPr/>
        </p:nvSpPr>
        <p:spPr>
          <a:xfrm>
            <a:off x="6007925" y="3081574"/>
            <a:ext cx="838200" cy="369332"/>
          </a:xfrm>
          <a:prstGeom prst="rect">
            <a:avLst/>
          </a:prstGeom>
          <a:noFill/>
        </p:spPr>
        <p:txBody>
          <a:bodyPr wrap="square" rtlCol="0">
            <a:spAutoFit/>
          </a:bodyPr>
          <a:lstStyle/>
          <a:p>
            <a:r>
              <a:rPr lang="en-US" dirty="0" smtClean="0"/>
              <a:t>Mean</a:t>
            </a:r>
            <a:endParaRPr lang="en-US" dirty="0"/>
          </a:p>
        </p:txBody>
      </p:sp>
      <p:grpSp>
        <p:nvGrpSpPr>
          <p:cNvPr id="22" name="Group 21"/>
          <p:cNvGrpSpPr/>
          <p:nvPr/>
        </p:nvGrpSpPr>
        <p:grpSpPr>
          <a:xfrm>
            <a:off x="3581400" y="3824710"/>
            <a:ext cx="1096108" cy="550874"/>
            <a:chOff x="3810000" y="1735071"/>
            <a:chExt cx="1096108" cy="550874"/>
          </a:xfrm>
        </p:grpSpPr>
        <p:cxnSp>
          <p:nvCxnSpPr>
            <p:cNvPr id="23" name="Straight Arrow Connector 22"/>
            <p:cNvCxnSpPr/>
            <p:nvPr/>
          </p:nvCxnSpPr>
          <p:spPr>
            <a:xfrm>
              <a:off x="3810000" y="1735071"/>
              <a:ext cx="0" cy="5508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39308" y="1817132"/>
              <a:ext cx="1066800" cy="369332"/>
            </a:xfrm>
            <a:prstGeom prst="rect">
              <a:avLst/>
            </a:prstGeom>
            <a:noFill/>
          </p:spPr>
          <p:txBody>
            <a:bodyPr wrap="square" rtlCol="0">
              <a:spAutoFit/>
            </a:bodyPr>
            <a:lstStyle/>
            <a:p>
              <a:r>
                <a:rPr lang="en-US" i="1" dirty="0" smtClean="0"/>
                <a:t>resample</a:t>
              </a:r>
              <a:endParaRPr lang="en-US" i="1" dirty="0"/>
            </a:p>
          </p:txBody>
        </p:sp>
      </p:grpSp>
      <p:cxnSp>
        <p:nvCxnSpPr>
          <p:cNvPr id="32" name="Straight Arrow Connector 31"/>
          <p:cNvCxnSpPr>
            <a:stCxn id="4" idx="3"/>
            <a:endCxn id="7" idx="1"/>
          </p:cNvCxnSpPr>
          <p:nvPr/>
        </p:nvCxnSpPr>
        <p:spPr>
          <a:xfrm>
            <a:off x="4953000" y="3637113"/>
            <a:ext cx="12073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7536" y="3288268"/>
            <a:ext cx="1256626" cy="369332"/>
          </a:xfrm>
          <a:prstGeom prst="rect">
            <a:avLst/>
          </a:prstGeom>
        </p:spPr>
        <p:txBody>
          <a:bodyPr wrap="none">
            <a:spAutoFit/>
          </a:bodyPr>
          <a:lstStyle/>
          <a:p>
            <a:r>
              <a:rPr lang="en-US" i="1" dirty="0" smtClean="0"/>
              <a:t>query: AVG</a:t>
            </a:r>
            <a:endParaRPr lang="en-US" i="1" dirty="0"/>
          </a:p>
        </p:txBody>
      </p:sp>
      <p:cxnSp>
        <p:nvCxnSpPr>
          <p:cNvPr id="36" name="Straight Arrow Connector 35"/>
          <p:cNvCxnSpPr>
            <a:stCxn id="9" idx="3"/>
            <a:endCxn id="8" idx="1"/>
          </p:cNvCxnSpPr>
          <p:nvPr/>
        </p:nvCxnSpPr>
        <p:spPr>
          <a:xfrm>
            <a:off x="4953000" y="4560250"/>
            <a:ext cx="12073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12" idx="1"/>
          </p:cNvCxnSpPr>
          <p:nvPr/>
        </p:nvCxnSpPr>
        <p:spPr>
          <a:xfrm>
            <a:off x="4953000" y="5254787"/>
            <a:ext cx="12073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a:off x="4953000" y="5949324"/>
            <a:ext cx="12073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7010400" y="3452446"/>
            <a:ext cx="121919" cy="317695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7313221" y="4856257"/>
            <a:ext cx="876300" cy="369332"/>
          </a:xfrm>
          <a:prstGeom prst="rect">
            <a:avLst/>
          </a:prstGeom>
          <a:noFill/>
        </p:spPr>
        <p:txBody>
          <a:bodyPr wrap="square" rtlCol="0">
            <a:spAutoFit/>
          </a:bodyPr>
          <a:lstStyle/>
          <a:p>
            <a:r>
              <a:rPr lang="en-US" i="1" dirty="0" smtClean="0"/>
              <a:t>collect</a:t>
            </a:r>
            <a:endParaRPr lang="en-US" i="1" dirty="0"/>
          </a:p>
        </p:txBody>
      </p:sp>
      <p:sp>
        <p:nvSpPr>
          <p:cNvPr id="11" name="Rectangle 10"/>
          <p:cNvSpPr/>
          <p:nvPr/>
        </p:nvSpPr>
        <p:spPr>
          <a:xfrm>
            <a:off x="457200" y="3637113"/>
            <a:ext cx="1219200" cy="638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Same Size</a:t>
            </a:r>
            <a:endParaRPr lang="en-US" b="1" dirty="0"/>
          </a:p>
        </p:txBody>
      </p:sp>
      <p:cxnSp>
        <p:nvCxnSpPr>
          <p:cNvPr id="26" name="Straight Connector 25"/>
          <p:cNvCxnSpPr>
            <a:stCxn id="11" idx="3"/>
            <a:endCxn id="4" idx="1"/>
          </p:cNvCxnSpPr>
          <p:nvPr/>
        </p:nvCxnSpPr>
        <p:spPr>
          <a:xfrm flipV="1">
            <a:off x="1676400" y="3637113"/>
            <a:ext cx="685800" cy="319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3"/>
            <a:endCxn id="17" idx="1"/>
          </p:cNvCxnSpPr>
          <p:nvPr/>
        </p:nvCxnSpPr>
        <p:spPr>
          <a:xfrm>
            <a:off x="1676400" y="3956608"/>
            <a:ext cx="304800" cy="60364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209800" y="3796860"/>
            <a:ext cx="2057400" cy="5787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590800" y="3796860"/>
            <a:ext cx="2086708" cy="5787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819400" y="3796860"/>
            <a:ext cx="0" cy="5787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3198934" y="3821779"/>
            <a:ext cx="1478574" cy="5538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0600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9" grpId="1" animBg="1"/>
      <p:bldP spid="12" grpId="0" animBg="1"/>
      <p:bldP spid="13" grpId="0" animBg="1"/>
      <p:bldP spid="14" grpId="0" animBg="1"/>
      <p:bldP spid="14" grpId="1" animBg="1"/>
      <p:bldP spid="15" grpId="0" animBg="1"/>
      <p:bldP spid="15" grpId="1" animBg="1"/>
      <p:bldP spid="16" grpId="0" animBg="1"/>
      <p:bldP spid="17" grpId="0" animBg="1"/>
      <p:bldP spid="18" grpId="0"/>
      <p:bldP spid="19" grpId="0"/>
      <p:bldP spid="48" grpId="0" animBg="1"/>
      <p:bldP spid="49"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533400"/>
            <a:ext cx="8229600" cy="5638800"/>
          </a:xfrm>
        </p:spPr>
        <p:txBody>
          <a:bodyPr>
            <a:normAutofit/>
          </a:bodyPr>
          <a:lstStyle/>
          <a:p>
            <a:r>
              <a:rPr lang="en-AU" sz="2800" dirty="0" smtClean="0"/>
              <a:t>Compute </a:t>
            </a:r>
            <a:r>
              <a:rPr lang="en-AU" sz="2800" dirty="0"/>
              <a:t>the error from </a:t>
            </a:r>
            <a:r>
              <a:rPr lang="en-AU" sz="2800" b="1" i="1" dirty="0">
                <a:solidFill>
                  <a:srgbClr val="FF0000"/>
                </a:solidFill>
              </a:rPr>
              <a:t>the </a:t>
            </a:r>
            <a:r>
              <a:rPr lang="en-AU" sz="2800" b="1" i="1" dirty="0" smtClean="0">
                <a:solidFill>
                  <a:srgbClr val="FF0000"/>
                </a:solidFill>
              </a:rPr>
              <a:t>empirical distribution </a:t>
            </a:r>
            <a:r>
              <a:rPr lang="en-AU" sz="2800" dirty="0" smtClean="0"/>
              <a:t>of</a:t>
            </a:r>
            <a:r>
              <a:rPr lang="en-AU" sz="2800" b="1" i="1" dirty="0" smtClean="0">
                <a:solidFill>
                  <a:srgbClr val="FF0000"/>
                </a:solidFill>
              </a:rPr>
              <a:t> </a:t>
            </a:r>
            <a:r>
              <a:rPr lang="en-AU" sz="2800" dirty="0" smtClean="0"/>
              <a:t>all the query results</a:t>
            </a:r>
            <a:endParaRPr lang="en-AU" sz="2800" dirty="0"/>
          </a:p>
          <a:p>
            <a:pPr marL="0" indent="0">
              <a:buNone/>
            </a:pPr>
            <a:endParaRPr lang="en-AU" sz="2400" b="1" dirty="0" smtClean="0"/>
          </a:p>
          <a:p>
            <a:pPr marL="0" indent="0">
              <a:buNone/>
            </a:pPr>
            <a:endParaRPr lang="en-AU" sz="2400" b="1" dirty="0"/>
          </a:p>
          <a:p>
            <a:pPr marL="0" indent="0">
              <a:buNone/>
            </a:pPr>
            <a:endParaRPr lang="en-AU" sz="2400" b="1" dirty="0" smtClean="0"/>
          </a:p>
          <a:p>
            <a:pPr marL="0" indent="0">
              <a:buNone/>
            </a:pPr>
            <a:endParaRPr lang="en-AU" sz="2400" b="1" dirty="0"/>
          </a:p>
          <a:p>
            <a:pPr marL="0" indent="0">
              <a:buNone/>
            </a:pPr>
            <a:endParaRPr lang="en-AU" sz="2400" b="1" dirty="0" smtClean="0"/>
          </a:p>
          <a:p>
            <a:pPr marL="0" indent="0">
              <a:buNone/>
            </a:pPr>
            <a:endParaRPr lang="en-AU" sz="2400" b="1" dirty="0"/>
          </a:p>
          <a:p>
            <a:pPr marL="0" indent="0">
              <a:buNone/>
            </a:pPr>
            <a:endParaRPr lang="en-AU" sz="2400" b="1" dirty="0" smtClean="0"/>
          </a:p>
          <a:p>
            <a:pPr marL="0" indent="0">
              <a:buNone/>
            </a:pPr>
            <a:endParaRPr lang="en-AU" sz="2400" b="1" dirty="0"/>
          </a:p>
          <a:p>
            <a:pPr marL="0" indent="0">
              <a:buNone/>
            </a:pPr>
            <a:endParaRPr lang="en-AU" sz="2400" b="1" dirty="0" smtClean="0"/>
          </a:p>
          <a:p>
            <a:pPr marL="0" indent="0">
              <a:buNone/>
            </a:pPr>
            <a:endParaRPr lang="en-US" sz="2400" dirty="0" smtClean="0"/>
          </a:p>
          <a:p>
            <a:pPr marL="0" indent="0">
              <a:buNone/>
            </a:pP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1" y="1722260"/>
            <a:ext cx="5486398" cy="4068940"/>
          </a:xfrm>
          <a:prstGeom prst="rect">
            <a:avLst/>
          </a:prstGeom>
        </p:spPr>
      </p:pic>
      <p:grpSp>
        <p:nvGrpSpPr>
          <p:cNvPr id="7" name="Group 6"/>
          <p:cNvGrpSpPr/>
          <p:nvPr/>
        </p:nvGrpSpPr>
        <p:grpSpPr>
          <a:xfrm>
            <a:off x="3429000" y="5365179"/>
            <a:ext cx="2444262" cy="369332"/>
            <a:chOff x="3429000" y="4557319"/>
            <a:chExt cx="2444262" cy="369332"/>
          </a:xfrm>
        </p:grpSpPr>
        <p:cxnSp>
          <p:nvCxnSpPr>
            <p:cNvPr id="8" name="Straight Arrow Connector 7"/>
            <p:cNvCxnSpPr/>
            <p:nvPr/>
          </p:nvCxnSpPr>
          <p:spPr>
            <a:xfrm>
              <a:off x="4958862" y="4741985"/>
              <a:ext cx="9144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429000" y="4741985"/>
              <a:ext cx="9144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449515" y="4665785"/>
              <a:ext cx="0" cy="152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873262" y="4665785"/>
              <a:ext cx="0" cy="152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75638" y="4557319"/>
              <a:ext cx="609600" cy="369332"/>
            </a:xfrm>
            <a:prstGeom prst="rect">
              <a:avLst/>
            </a:prstGeom>
            <a:noFill/>
          </p:spPr>
          <p:txBody>
            <a:bodyPr wrap="square" rtlCol="0">
              <a:spAutoFit/>
            </a:bodyPr>
            <a:lstStyle/>
            <a:p>
              <a:r>
                <a:rPr lang="en-US" dirty="0" smtClean="0"/>
                <a:t>95%</a:t>
              </a:r>
              <a:endParaRPr lang="en-US" dirty="0"/>
            </a:p>
          </p:txBody>
        </p:sp>
      </p:grpSp>
      <p:sp>
        <p:nvSpPr>
          <p:cNvPr id="2" name="Slide Number Placeholder 1"/>
          <p:cNvSpPr>
            <a:spLocks noGrp="1"/>
          </p:cNvSpPr>
          <p:nvPr>
            <p:ph type="sldNum" sz="quarter" idx="12"/>
          </p:nvPr>
        </p:nvSpPr>
        <p:spPr/>
        <p:txBody>
          <a:bodyPr/>
          <a:lstStyle/>
          <a:p>
            <a:fld id="{8CEF9E8B-9203-44BC-8045-9DA93A8360C3}" type="slidenum">
              <a:rPr lang="en-US" smtClean="0"/>
              <a:t>6</a:t>
            </a:fld>
            <a:endParaRPr lang="en-US"/>
          </a:p>
        </p:txBody>
      </p:sp>
    </p:spTree>
    <p:custDataLst>
      <p:tags r:id="rId1"/>
    </p:custDataLst>
    <p:extLst>
      <p:ext uri="{BB962C8B-B14F-4D97-AF65-F5344CB8AC3E}">
        <p14:creationId xmlns:p14="http://schemas.microsoft.com/office/powerpoint/2010/main" val="399780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4130124"/>
            <a:ext cx="3733799" cy="2266558"/>
          </a:xfrm>
          <a:prstGeom prst="rect">
            <a:avLst/>
          </a:prstGeom>
        </p:spPr>
      </p:pic>
      <p:sp>
        <p:nvSpPr>
          <p:cNvPr id="45" name="Rectangle 44"/>
          <p:cNvSpPr/>
          <p:nvPr/>
        </p:nvSpPr>
        <p:spPr>
          <a:xfrm>
            <a:off x="6438900" y="4303648"/>
            <a:ext cx="876300" cy="1800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Notes on Bootstrap</a:t>
            </a:r>
          </a:p>
        </p:txBody>
      </p:sp>
      <p:sp>
        <p:nvSpPr>
          <p:cNvPr id="3" name="Content Placeholder 2"/>
          <p:cNvSpPr>
            <a:spLocks noGrp="1"/>
          </p:cNvSpPr>
          <p:nvPr>
            <p:ph idx="1"/>
          </p:nvPr>
        </p:nvSpPr>
        <p:spPr/>
        <p:txBody>
          <a:bodyPr/>
          <a:lstStyle/>
          <a:p>
            <a:pPr>
              <a:lnSpc>
                <a:spcPct val="120000"/>
              </a:lnSpc>
            </a:pPr>
            <a:r>
              <a:rPr lang="en-US" sz="2800" dirty="0"/>
              <a:t>Bootstrap treats Q as a </a:t>
            </a:r>
            <a:r>
              <a:rPr lang="en-US" sz="2800" b="1" dirty="0">
                <a:solidFill>
                  <a:srgbClr val="FF0000"/>
                </a:solidFill>
              </a:rPr>
              <a:t>black-box</a:t>
            </a:r>
            <a:r>
              <a:rPr lang="en-US" sz="2800" dirty="0"/>
              <a:t> </a:t>
            </a:r>
          </a:p>
          <a:p>
            <a:pPr marL="742950" lvl="2" indent="-342900">
              <a:lnSpc>
                <a:spcPct val="120000"/>
              </a:lnSpc>
            </a:pPr>
            <a:r>
              <a:rPr lang="en-US" dirty="0"/>
              <a:t>Can handle (almost) arbitrarily complex queries including UDFs!</a:t>
            </a:r>
          </a:p>
          <a:p>
            <a:pPr>
              <a:lnSpc>
                <a:spcPct val="120000"/>
              </a:lnSpc>
            </a:pPr>
            <a:r>
              <a:rPr lang="en-US" sz="2800" dirty="0"/>
              <a:t>Embarrassingly </a:t>
            </a:r>
            <a:r>
              <a:rPr lang="en-US" sz="2800" dirty="0" smtClean="0"/>
              <a:t>Parallel</a:t>
            </a:r>
          </a:p>
          <a:p>
            <a:pPr>
              <a:lnSpc>
                <a:spcPct val="120000"/>
              </a:lnSpc>
            </a:pPr>
            <a:r>
              <a:rPr lang="en-US" sz="2800" b="1" dirty="0" smtClean="0">
                <a:solidFill>
                  <a:srgbClr val="FF0000"/>
                </a:solidFill>
              </a:rPr>
              <a:t>Computational demanding</a:t>
            </a:r>
          </a:p>
          <a:p>
            <a:pPr>
              <a:lnSpc>
                <a:spcPct val="120000"/>
              </a:lnSpc>
            </a:pPr>
            <a:r>
              <a:rPr lang="en-US" sz="2800" b="1" dirty="0" smtClean="0">
                <a:solidFill>
                  <a:srgbClr val="FF0000"/>
                </a:solidFill>
              </a:rPr>
              <a:t>Use too much resources</a:t>
            </a:r>
            <a:endParaRPr lang="en-US" sz="2800" b="1" dirty="0">
              <a:solidFill>
                <a:srgbClr val="FF0000"/>
              </a:solidFill>
            </a:endParaRPr>
          </a:p>
        </p:txBody>
      </p:sp>
      <p:sp>
        <p:nvSpPr>
          <p:cNvPr id="4" name="Slide Number Placeholder 3"/>
          <p:cNvSpPr>
            <a:spLocks noGrp="1"/>
          </p:cNvSpPr>
          <p:nvPr>
            <p:ph type="sldNum" sz="quarter" idx="12"/>
          </p:nvPr>
        </p:nvSpPr>
        <p:spPr/>
        <p:txBody>
          <a:bodyPr/>
          <a:lstStyle/>
          <a:p>
            <a:fld id="{8CEF9E8B-9203-44BC-8045-9DA93A8360C3}" type="slidenum">
              <a:rPr lang="en-US" smtClean="0"/>
              <a:t>7</a:t>
            </a:fld>
            <a:endParaRPr lang="en-US"/>
          </a:p>
        </p:txBody>
      </p:sp>
    </p:spTree>
    <p:extLst>
      <p:ext uri="{BB962C8B-B14F-4D97-AF65-F5344CB8AC3E}">
        <p14:creationId xmlns:p14="http://schemas.microsoft.com/office/powerpoint/2010/main" val="1092602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latin typeface="Calibri"/>
                <a:cs typeface="Calibri"/>
              </a:rPr>
              <a:t>Error Estimation</a:t>
            </a:r>
            <a:endParaRPr lang="en-US" dirty="0"/>
          </a:p>
        </p:txBody>
      </p:sp>
      <p:sp>
        <p:nvSpPr>
          <p:cNvPr id="3" name="Content Placeholder 2"/>
          <p:cNvSpPr>
            <a:spLocks noGrp="1"/>
          </p:cNvSpPr>
          <p:nvPr>
            <p:ph idx="1"/>
          </p:nvPr>
        </p:nvSpPr>
        <p:spPr>
          <a:xfrm>
            <a:off x="381000" y="1295400"/>
            <a:ext cx="8305800" cy="5181600"/>
          </a:xfrm>
          <a:solidFill>
            <a:srgbClr val="FFFFFF"/>
          </a:solidFill>
        </p:spPr>
        <p:txBody>
          <a:bodyPr/>
          <a:lstStyle/>
          <a:p>
            <a:pPr>
              <a:lnSpc>
                <a:spcPct val="110000"/>
              </a:lnSpc>
            </a:pPr>
            <a:r>
              <a:rPr lang="en-US" sz="3600" dirty="0"/>
              <a:t>Analytic error </a:t>
            </a:r>
            <a:r>
              <a:rPr lang="en-US" sz="3600" dirty="0" smtClean="0"/>
              <a:t>estimation</a:t>
            </a:r>
            <a:endParaRPr lang="en-US" sz="3600" dirty="0"/>
          </a:p>
          <a:p>
            <a:pPr lvl="1">
              <a:lnSpc>
                <a:spcPct val="110000"/>
              </a:lnSpc>
            </a:pPr>
            <a:r>
              <a:rPr lang="en-US" dirty="0">
                <a:solidFill>
                  <a:schemeClr val="accent1"/>
                </a:solidFill>
              </a:rPr>
              <a:t>Fast</a:t>
            </a:r>
            <a:r>
              <a:rPr lang="en-US" dirty="0">
                <a:solidFill>
                  <a:schemeClr val="tx2"/>
                </a:solidFill>
              </a:rPr>
              <a:t> </a:t>
            </a:r>
            <a:r>
              <a:rPr lang="en-US" dirty="0"/>
              <a:t>but </a:t>
            </a:r>
            <a:r>
              <a:rPr lang="en-US" dirty="0">
                <a:solidFill>
                  <a:srgbClr val="FF0000"/>
                </a:solidFill>
              </a:rPr>
              <a:t>limited</a:t>
            </a:r>
            <a:r>
              <a:rPr lang="en-US" dirty="0"/>
              <a:t> to simple aggregates</a:t>
            </a:r>
          </a:p>
          <a:p>
            <a:pPr>
              <a:lnSpc>
                <a:spcPct val="110000"/>
              </a:lnSpc>
            </a:pPr>
            <a:r>
              <a:rPr lang="en-US" sz="3600" dirty="0" smtClean="0"/>
              <a:t>Bootstrap (Monte Carlo simulation):</a:t>
            </a:r>
            <a:endParaRPr lang="en-US" sz="3600" dirty="0"/>
          </a:p>
          <a:p>
            <a:pPr lvl="1">
              <a:lnSpc>
                <a:spcPct val="110000"/>
              </a:lnSpc>
            </a:pPr>
            <a:r>
              <a:rPr lang="en-US" dirty="0">
                <a:solidFill>
                  <a:srgbClr val="FF0000"/>
                </a:solidFill>
              </a:rPr>
              <a:t>Expensive</a:t>
            </a:r>
            <a:r>
              <a:rPr lang="en-US" dirty="0"/>
              <a:t> but </a:t>
            </a:r>
            <a:r>
              <a:rPr lang="en-US" dirty="0">
                <a:solidFill>
                  <a:schemeClr val="accent1"/>
                </a:solidFill>
              </a:rPr>
              <a:t>general</a:t>
            </a:r>
          </a:p>
        </p:txBody>
      </p:sp>
      <p:sp>
        <p:nvSpPr>
          <p:cNvPr id="4" name="Rectangular Callout 3"/>
          <p:cNvSpPr/>
          <p:nvPr/>
        </p:nvSpPr>
        <p:spPr>
          <a:xfrm>
            <a:off x="4038601" y="4343400"/>
            <a:ext cx="3581400" cy="685800"/>
          </a:xfrm>
          <a:prstGeom prst="wedgeRectCallout">
            <a:avLst>
              <a:gd name="adj1" fmla="val -43594"/>
              <a:gd name="adj2" fmla="val -1345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t>Fast and General?</a:t>
            </a:r>
            <a:endParaRPr lang="en-US" sz="3200" b="1" i="1" dirty="0"/>
          </a:p>
        </p:txBody>
      </p:sp>
    </p:spTree>
    <p:custDataLst>
      <p:tags r:id="rId1"/>
    </p:custDataLst>
    <p:extLst>
      <p:ext uri="{BB962C8B-B14F-4D97-AF65-F5344CB8AC3E}">
        <p14:creationId xmlns:p14="http://schemas.microsoft.com/office/powerpoint/2010/main" val="2553019142"/>
      </p:ext>
    </p:extLst>
  </p:cSld>
  <p:clrMapOvr>
    <a:masterClrMapping/>
  </p:clrMapOvr>
  <mc:AlternateContent xmlns:mc="http://schemas.openxmlformats.org/markup-compatibility/2006" xmlns:p14="http://schemas.microsoft.com/office/powerpoint/2010/main">
    <mc:Choice Requires="p14">
      <p:transition spd="slow" p14:dur="2000" advTm="37577"/>
    </mc:Choice>
    <mc:Fallback xmlns="">
      <p:transition xmlns:p14="http://schemas.microsoft.com/office/powerpoint/2010/main" spd="slow" advTm="375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Bootstrap Faster</a:t>
            </a:r>
            <a:endParaRPr lang="en-US" dirty="0"/>
          </a:p>
        </p:txBody>
      </p:sp>
      <p:sp>
        <p:nvSpPr>
          <p:cNvPr id="3" name="Content Placeholder 2"/>
          <p:cNvSpPr>
            <a:spLocks noGrp="1"/>
          </p:cNvSpPr>
          <p:nvPr>
            <p:ph idx="1"/>
          </p:nvPr>
        </p:nvSpPr>
        <p:spPr/>
        <p:txBody>
          <a:bodyPr/>
          <a:lstStyle/>
          <a:p>
            <a:r>
              <a:rPr lang="en-US" dirty="0" smtClean="0"/>
              <a:t>Optimize the Monte-Carlo simulation process</a:t>
            </a:r>
          </a:p>
          <a:p>
            <a:pPr lvl="1"/>
            <a:r>
              <a:rPr lang="en-US" b="1" i="1" dirty="0" smtClean="0"/>
              <a:t>EARL system [VLDB12][ICDE13]</a:t>
            </a:r>
          </a:p>
          <a:p>
            <a:r>
              <a:rPr lang="en-US" dirty="0" smtClean="0"/>
              <a:t>Bypass the Monte-Carlo simulation process</a:t>
            </a:r>
          </a:p>
          <a:p>
            <a:pPr lvl="1"/>
            <a:r>
              <a:rPr lang="en-US" b="1" i="1" dirty="0" smtClean="0"/>
              <a:t>Analytical Bootstrap method (ABM) [SIGMOD14]</a:t>
            </a:r>
            <a:endParaRPr lang="en-US" b="1" i="1" dirty="0"/>
          </a:p>
        </p:txBody>
      </p:sp>
      <p:sp>
        <p:nvSpPr>
          <p:cNvPr id="5" name="Slide Number Placeholder 4"/>
          <p:cNvSpPr>
            <a:spLocks noGrp="1"/>
          </p:cNvSpPr>
          <p:nvPr>
            <p:ph type="sldNum" sz="quarter" idx="12"/>
          </p:nvPr>
        </p:nvSpPr>
        <p:spPr/>
        <p:txBody>
          <a:bodyPr/>
          <a:lstStyle/>
          <a:p>
            <a:fld id="{8CEF9E8B-9203-44BC-8045-9DA93A8360C3}" type="slidenum">
              <a:rPr lang="en-US" smtClean="0"/>
              <a:t>9</a:t>
            </a:fld>
            <a:endParaRPr lang="en-US"/>
          </a:p>
        </p:txBody>
      </p:sp>
    </p:spTree>
    <p:custDataLst>
      <p:tags r:id="rId1"/>
    </p:custDataLst>
    <p:extLst>
      <p:ext uri="{BB962C8B-B14F-4D97-AF65-F5344CB8AC3E}">
        <p14:creationId xmlns:p14="http://schemas.microsoft.com/office/powerpoint/2010/main" val="37667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8|7.4|0.5|1.3|1|0.8|8.2|7.4|4.1|0.6|0.6|0.5|1.2"/>
</p:tagLst>
</file>

<file path=ppt/tags/tag10.xml><?xml version="1.0" encoding="utf-8"?>
<p:tagLst xmlns:a="http://schemas.openxmlformats.org/drawingml/2006/main" xmlns:r="http://schemas.openxmlformats.org/officeDocument/2006/relationships" xmlns:p="http://schemas.openxmlformats.org/presentationml/2006/main">
  <p:tag name="TIMING" val="|6.5|2.6|0.9"/>
</p:tagLst>
</file>

<file path=ppt/tags/tag11.xml><?xml version="1.0" encoding="utf-8"?>
<p:tagLst xmlns:a="http://schemas.openxmlformats.org/drawingml/2006/main" xmlns:r="http://schemas.openxmlformats.org/officeDocument/2006/relationships" xmlns:p="http://schemas.openxmlformats.org/presentationml/2006/main">
  <p:tag name="TIMING" val="|4.7|6.7|0.8|6|1|2"/>
</p:tagLst>
</file>

<file path=ppt/tags/tag12.xml><?xml version="1.0" encoding="utf-8"?>
<p:tagLst xmlns:a="http://schemas.openxmlformats.org/drawingml/2006/main" xmlns:r="http://schemas.openxmlformats.org/officeDocument/2006/relationships" xmlns:p="http://schemas.openxmlformats.org/presentationml/2006/main">
  <p:tag name="TIMING" val="|1.9|1.9|3.4|7.7|0.5|3.4"/>
</p:tagLst>
</file>

<file path=ppt/tags/tag13.xml><?xml version="1.0" encoding="utf-8"?>
<p:tagLst xmlns:a="http://schemas.openxmlformats.org/drawingml/2006/main" xmlns:r="http://schemas.openxmlformats.org/officeDocument/2006/relationships" xmlns:p="http://schemas.openxmlformats.org/presentationml/2006/main">
  <p:tag name="TIMING" val="|25.8|1.7|2.1|0.7|1.7|3.6|3|0.9|6.9"/>
</p:tagLst>
</file>

<file path=ppt/tags/tag14.xml><?xml version="1.0" encoding="utf-8"?>
<p:tagLst xmlns:a="http://schemas.openxmlformats.org/drawingml/2006/main" xmlns:r="http://schemas.openxmlformats.org/officeDocument/2006/relationships" xmlns:p="http://schemas.openxmlformats.org/presentationml/2006/main">
  <p:tag name="TIMING" val="|19|13.1|7.4|9.4|1.9|17.9|3.2|4.9|14.8|9"/>
</p:tagLst>
</file>

<file path=ppt/tags/tag15.xml><?xml version="1.0" encoding="utf-8"?>
<p:tagLst xmlns:a="http://schemas.openxmlformats.org/drawingml/2006/main" xmlns:r="http://schemas.openxmlformats.org/officeDocument/2006/relationships" xmlns:p="http://schemas.openxmlformats.org/presentationml/2006/main">
  <p:tag name="TIMING" val="|33.8|1.1|3"/>
</p:tagLst>
</file>

<file path=ppt/tags/tag16.xml><?xml version="1.0" encoding="utf-8"?>
<p:tagLst xmlns:a="http://schemas.openxmlformats.org/drawingml/2006/main" xmlns:r="http://schemas.openxmlformats.org/officeDocument/2006/relationships" xmlns:p="http://schemas.openxmlformats.org/presentationml/2006/main">
  <p:tag name="TIMING" val="|6.1|2.7|2.1|8.7|11.7|13|3.4|8.2|4.7|19.2"/>
</p:tagLst>
</file>

<file path=ppt/tags/tag17.xml><?xml version="1.0" encoding="utf-8"?>
<p:tagLst xmlns:a="http://schemas.openxmlformats.org/drawingml/2006/main" xmlns:r="http://schemas.openxmlformats.org/officeDocument/2006/relationships" xmlns:p="http://schemas.openxmlformats.org/presentationml/2006/main">
  <p:tag name="TIMING" val="|14.1|11.8|6.7|8.5|0.7|32.4|5.8"/>
</p:tagLst>
</file>

<file path=ppt/tags/tag18.xml><?xml version="1.0" encoding="utf-8"?>
<p:tagLst xmlns:a="http://schemas.openxmlformats.org/drawingml/2006/main" xmlns:r="http://schemas.openxmlformats.org/officeDocument/2006/relationships" xmlns:p="http://schemas.openxmlformats.org/presentationml/2006/main">
  <p:tag name="TIMING" val="|7.3|14.6|15.8"/>
</p:tagLst>
</file>

<file path=ppt/tags/tag19.xml><?xml version="1.0" encoding="utf-8"?>
<p:tagLst xmlns:a="http://schemas.openxmlformats.org/drawingml/2006/main" xmlns:r="http://schemas.openxmlformats.org/officeDocument/2006/relationships" xmlns:p="http://schemas.openxmlformats.org/presentationml/2006/main">
  <p:tag name="TIMING" val="|18.6|5.7|0.6|26.9"/>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3.xml><?xml version="1.0" encoding="utf-8"?>
<p:tagLst xmlns:a="http://schemas.openxmlformats.org/drawingml/2006/main" xmlns:r="http://schemas.openxmlformats.org/officeDocument/2006/relationships" xmlns:p="http://schemas.openxmlformats.org/presentationml/2006/main">
  <p:tag name="TIMING" val="|30.1"/>
</p:tagLst>
</file>

<file path=ppt/tags/tag4.xml><?xml version="1.0" encoding="utf-8"?>
<p:tagLst xmlns:a="http://schemas.openxmlformats.org/drawingml/2006/main" xmlns:r="http://schemas.openxmlformats.org/officeDocument/2006/relationships" xmlns:p="http://schemas.openxmlformats.org/presentationml/2006/main">
  <p:tag name="TIMING" val="|13.2|12|4.9"/>
</p:tagLst>
</file>

<file path=ppt/tags/tag5.xml><?xml version="1.0" encoding="utf-8"?>
<p:tagLst xmlns:a="http://schemas.openxmlformats.org/drawingml/2006/main" xmlns:r="http://schemas.openxmlformats.org/officeDocument/2006/relationships" xmlns:p="http://schemas.openxmlformats.org/presentationml/2006/main">
  <p:tag name="TIMING" val="|10|5.1|1.6"/>
</p:tagLst>
</file>

<file path=ppt/tags/tag6.xml><?xml version="1.0" encoding="utf-8"?>
<p:tagLst xmlns:a="http://schemas.openxmlformats.org/drawingml/2006/main" xmlns:r="http://schemas.openxmlformats.org/officeDocument/2006/relationships" xmlns:p="http://schemas.openxmlformats.org/presentationml/2006/main">
  <p:tag name="TIMING" val="|26.5|8.9|12.7|5.4|21.4|9.1|2.5|13.1"/>
</p:tagLst>
</file>

<file path=ppt/tags/tag7.xml><?xml version="1.0" encoding="utf-8"?>
<p:tagLst xmlns:a="http://schemas.openxmlformats.org/drawingml/2006/main" xmlns:r="http://schemas.openxmlformats.org/officeDocument/2006/relationships" xmlns:p="http://schemas.openxmlformats.org/presentationml/2006/main">
  <p:tag name="TIMING" val="|60.6"/>
</p:tagLst>
</file>

<file path=ppt/tags/tag8.xml><?xml version="1.0" encoding="utf-8"?>
<p:tagLst xmlns:a="http://schemas.openxmlformats.org/drawingml/2006/main" xmlns:r="http://schemas.openxmlformats.org/officeDocument/2006/relationships" xmlns:p="http://schemas.openxmlformats.org/presentationml/2006/main">
  <p:tag name="TIMING" val="|25.8|1.7|2.1|0.7|1.7|3.6|3|0.9|6.9"/>
</p:tagLst>
</file>

<file path=ppt/tags/tag9.xml><?xml version="1.0" encoding="utf-8"?>
<p:tagLst xmlns:a="http://schemas.openxmlformats.org/drawingml/2006/main" xmlns:r="http://schemas.openxmlformats.org/officeDocument/2006/relationships" xmlns:p="http://schemas.openxmlformats.org/presentationml/2006/main">
  <p:tag name="TIMING" val="|20.6|4.7|18.6|10.7|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8769</TotalTime>
  <Words>3061</Words>
  <Application>Microsoft Office PowerPoint</Application>
  <PresentationFormat>On-screen Show (4:3)</PresentationFormat>
  <Paragraphs>947</Paragraphs>
  <Slides>38</Slides>
  <Notes>22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Scalable Approximate Query Processing through Scalable Error Estimation</vt:lpstr>
      <vt:lpstr>Why Approximate Query Processing?</vt:lpstr>
      <vt:lpstr>Sampling &amp; Quality assessment</vt:lpstr>
      <vt:lpstr>Analytic Error Estimation</vt:lpstr>
      <vt:lpstr>Bootstrap [Efron 1979]</vt:lpstr>
      <vt:lpstr>PowerPoint Presentation</vt:lpstr>
      <vt:lpstr>Notes on Bootstrap</vt:lpstr>
      <vt:lpstr>Error Estimation</vt:lpstr>
      <vt:lpstr>How To Make Bootstrap Faster</vt:lpstr>
      <vt:lpstr>Early Accurate Result Library (EARL project)</vt:lpstr>
      <vt:lpstr>Motivation</vt:lpstr>
      <vt:lpstr>Incremental Computation</vt:lpstr>
      <vt:lpstr>Basic Ideas: Optimization</vt:lpstr>
      <vt:lpstr>Basic Ideas: Optimization</vt:lpstr>
      <vt:lpstr>Analytical Bootstrap</vt:lpstr>
      <vt:lpstr>Analytical Bootstrap</vt:lpstr>
      <vt:lpstr>Bootstrap Resamples As Multiset DB</vt:lpstr>
      <vt:lpstr>Querying Multiset DB: Projection</vt:lpstr>
      <vt:lpstr>Querying Multiset DB: Aggregate</vt:lpstr>
      <vt:lpstr>Querying Multiset DB: Join</vt:lpstr>
      <vt:lpstr>Querying Multiset DB: Selection</vt:lpstr>
      <vt:lpstr>Bootstrap Resamples As Multiset DB</vt:lpstr>
      <vt:lpstr>Probabilistic Multiset DB</vt:lpstr>
      <vt:lpstr>Querying PMDB</vt:lpstr>
      <vt:lpstr>Querying PMDB: Projection</vt:lpstr>
      <vt:lpstr>From Theory To Practice</vt:lpstr>
      <vt:lpstr>Querying PMDB: an Example</vt:lpstr>
      <vt:lpstr>Querying PMDB: an Example</vt:lpstr>
      <vt:lpstr>Querying PMDB in Numeric Form</vt:lpstr>
      <vt:lpstr>Coverage of Various Techniques</vt:lpstr>
      <vt:lpstr>Experimental evaluation</vt:lpstr>
      <vt:lpstr>Experimental Setting</vt:lpstr>
      <vt:lpstr>Accuracy of ABM</vt:lpstr>
      <vt:lpstr>Accuracy of ABM</vt:lpstr>
      <vt:lpstr>Accuracy of ABM</vt:lpstr>
      <vt:lpstr>Time Performance of ABM</vt:lpstr>
      <vt:lpstr>Time Performance of ABM</vt:lpstr>
      <vt:lpstr>Conclusion &amp;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Kai</cp:lastModifiedBy>
  <cp:revision>1384</cp:revision>
  <dcterms:created xsi:type="dcterms:W3CDTF">2013-12-30T20:26:22Z</dcterms:created>
  <dcterms:modified xsi:type="dcterms:W3CDTF">2014-05-30T18:37:04Z</dcterms:modified>
</cp:coreProperties>
</file>