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3" r:id="rId1"/>
  </p:sldMasterIdLst>
  <p:notesMasterIdLst>
    <p:notesMasterId r:id="rId27"/>
  </p:notesMasterIdLst>
  <p:handoutMasterIdLst>
    <p:handoutMasterId r:id="rId28"/>
  </p:handoutMasterIdLst>
  <p:sldIdLst>
    <p:sldId id="256" r:id="rId2"/>
    <p:sldId id="259" r:id="rId3"/>
    <p:sldId id="310" r:id="rId4"/>
    <p:sldId id="263" r:id="rId5"/>
    <p:sldId id="278" r:id="rId6"/>
    <p:sldId id="279" r:id="rId7"/>
    <p:sldId id="297" r:id="rId8"/>
    <p:sldId id="287" r:id="rId9"/>
    <p:sldId id="288" r:id="rId10"/>
    <p:sldId id="289" r:id="rId11"/>
    <p:sldId id="290" r:id="rId12"/>
    <p:sldId id="292" r:id="rId13"/>
    <p:sldId id="293" r:id="rId14"/>
    <p:sldId id="267" r:id="rId15"/>
    <p:sldId id="294" r:id="rId16"/>
    <p:sldId id="272" r:id="rId17"/>
    <p:sldId id="316" r:id="rId18"/>
    <p:sldId id="302" r:id="rId19"/>
    <p:sldId id="323" r:id="rId20"/>
    <p:sldId id="313" r:id="rId21"/>
    <p:sldId id="322" r:id="rId22"/>
    <p:sldId id="305" r:id="rId23"/>
    <p:sldId id="306" r:id="rId24"/>
    <p:sldId id="295" r:id="rId25"/>
    <p:sldId id="307" r:id="rId26"/>
  </p:sldIdLst>
  <p:sldSz cx="9144000" cy="5143500" type="screen16x9"/>
  <p:notesSz cx="7315200" cy="9601200"/>
  <p:defaultTextStyle>
    <a:defPPr>
      <a:defRPr lang="en-US"/>
    </a:defPPr>
    <a:lvl1pPr algn="l" rtl="0" fontAlgn="base">
      <a:spcBef>
        <a:spcPct val="0"/>
      </a:spcBef>
      <a:spcAft>
        <a:spcPct val="0"/>
      </a:spcAft>
      <a:defRPr sz="3600" kern="1200">
        <a:solidFill>
          <a:schemeClr val="tx1"/>
        </a:solidFill>
        <a:latin typeface="Verdana" pitchFamily="34" charset="0"/>
        <a:ea typeface="+mn-ea"/>
        <a:cs typeface="Arial" charset="0"/>
      </a:defRPr>
    </a:lvl1pPr>
    <a:lvl2pPr marL="457200" algn="l" rtl="0" fontAlgn="base">
      <a:spcBef>
        <a:spcPct val="0"/>
      </a:spcBef>
      <a:spcAft>
        <a:spcPct val="0"/>
      </a:spcAft>
      <a:defRPr sz="3600" kern="1200">
        <a:solidFill>
          <a:schemeClr val="tx1"/>
        </a:solidFill>
        <a:latin typeface="Verdana" pitchFamily="34" charset="0"/>
        <a:ea typeface="+mn-ea"/>
        <a:cs typeface="Arial" charset="0"/>
      </a:defRPr>
    </a:lvl2pPr>
    <a:lvl3pPr marL="914400" algn="l" rtl="0" fontAlgn="base">
      <a:spcBef>
        <a:spcPct val="0"/>
      </a:spcBef>
      <a:spcAft>
        <a:spcPct val="0"/>
      </a:spcAft>
      <a:defRPr sz="3600" kern="1200">
        <a:solidFill>
          <a:schemeClr val="tx1"/>
        </a:solidFill>
        <a:latin typeface="Verdana" pitchFamily="34" charset="0"/>
        <a:ea typeface="+mn-ea"/>
        <a:cs typeface="Arial" charset="0"/>
      </a:defRPr>
    </a:lvl3pPr>
    <a:lvl4pPr marL="1371600" algn="l" rtl="0" fontAlgn="base">
      <a:spcBef>
        <a:spcPct val="0"/>
      </a:spcBef>
      <a:spcAft>
        <a:spcPct val="0"/>
      </a:spcAft>
      <a:defRPr sz="3600" kern="1200">
        <a:solidFill>
          <a:schemeClr val="tx1"/>
        </a:solidFill>
        <a:latin typeface="Verdana" pitchFamily="34" charset="0"/>
        <a:ea typeface="+mn-ea"/>
        <a:cs typeface="Arial" charset="0"/>
      </a:defRPr>
    </a:lvl4pPr>
    <a:lvl5pPr marL="1828800" algn="l" rtl="0" fontAlgn="base">
      <a:spcBef>
        <a:spcPct val="0"/>
      </a:spcBef>
      <a:spcAft>
        <a:spcPct val="0"/>
      </a:spcAft>
      <a:defRPr sz="3600" kern="1200">
        <a:solidFill>
          <a:schemeClr val="tx1"/>
        </a:solidFill>
        <a:latin typeface="Verdana" pitchFamily="34" charset="0"/>
        <a:ea typeface="+mn-ea"/>
        <a:cs typeface="Arial" charset="0"/>
      </a:defRPr>
    </a:lvl5pPr>
    <a:lvl6pPr marL="2286000" algn="l" defTabSz="914400" rtl="0" eaLnBrk="1" latinLnBrk="0" hangingPunct="1">
      <a:defRPr sz="3600" kern="1200">
        <a:solidFill>
          <a:schemeClr val="tx1"/>
        </a:solidFill>
        <a:latin typeface="Verdana" pitchFamily="34" charset="0"/>
        <a:ea typeface="+mn-ea"/>
        <a:cs typeface="Arial" charset="0"/>
      </a:defRPr>
    </a:lvl6pPr>
    <a:lvl7pPr marL="2743200" algn="l" defTabSz="914400" rtl="0" eaLnBrk="1" latinLnBrk="0" hangingPunct="1">
      <a:defRPr sz="3600" kern="1200">
        <a:solidFill>
          <a:schemeClr val="tx1"/>
        </a:solidFill>
        <a:latin typeface="Verdana" pitchFamily="34" charset="0"/>
        <a:ea typeface="+mn-ea"/>
        <a:cs typeface="Arial" charset="0"/>
      </a:defRPr>
    </a:lvl7pPr>
    <a:lvl8pPr marL="3200400" algn="l" defTabSz="914400" rtl="0" eaLnBrk="1" latinLnBrk="0" hangingPunct="1">
      <a:defRPr sz="3600" kern="1200">
        <a:solidFill>
          <a:schemeClr val="tx1"/>
        </a:solidFill>
        <a:latin typeface="Verdana" pitchFamily="34" charset="0"/>
        <a:ea typeface="+mn-ea"/>
        <a:cs typeface="Arial" charset="0"/>
      </a:defRPr>
    </a:lvl8pPr>
    <a:lvl9pPr marL="3657600" algn="l" defTabSz="914400" rtl="0" eaLnBrk="1" latinLnBrk="0" hangingPunct="1">
      <a:defRPr sz="3600" kern="1200">
        <a:solidFill>
          <a:schemeClr val="tx1"/>
        </a:solidFill>
        <a:latin typeface="Verdana" pitchFamily="34"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00"/>
    <a:srgbClr val="FFFF00"/>
    <a:srgbClr val="FF3300"/>
    <a:srgbClr val="008000"/>
    <a:srgbClr val="FF6600"/>
    <a:srgbClr val="CC0099"/>
    <a:srgbClr val="00FF00"/>
    <a:srgbClr val="FF0101"/>
  </p:clrMru>
</p:presentationPr>
</file>

<file path=ppt/tableStyles.xml><?xml version="1.0" encoding="utf-8"?>
<a:tblStyleLst xmlns:a="http://schemas.openxmlformats.org/drawingml/2006/main" def="{0E9FBF3D-88F0-4489-846B-B7007BCE4441}">
  <a:tblStyle styleId="{0E9FBF3D-88F0-4489-846B-B7007BCE4441}" styleName="Table_0">
    <a:wholeTbl>
      <a:tcStyle>
        <a:tcBdr>
          <a:left>
            <a:ln w="9525" cap="flat">
              <a:solidFill>
                <a:srgbClr val="000000"/>
              </a:solidFill>
              <a:prstDash val="solid"/>
              <a:round/>
              <a:headEnd type="none" w="med" len="med"/>
              <a:tailEnd type="none" w="med" len="med"/>
            </a:ln>
          </a:left>
          <a:right>
            <a:ln w="9525" cap="flat">
              <a:solidFill>
                <a:srgbClr val="000000"/>
              </a:solidFill>
              <a:prstDash val="solid"/>
              <a:round/>
              <a:headEnd type="none" w="med" len="med"/>
              <a:tailEnd type="none" w="med" len="med"/>
            </a:ln>
          </a:right>
          <a:top>
            <a:ln w="9525" cap="flat">
              <a:solidFill>
                <a:srgbClr val="000000"/>
              </a:solidFill>
              <a:prstDash val="solid"/>
              <a:round/>
              <a:headEnd type="none" w="med" len="med"/>
              <a:tailEnd type="none" w="med" len="med"/>
            </a:ln>
          </a:top>
          <a:bottom>
            <a:ln w="9525" cap="flat">
              <a:solidFill>
                <a:srgbClr val="000000"/>
              </a:solidFill>
              <a:prstDash val="solid"/>
              <a:round/>
              <a:headEnd type="none" w="med" len="med"/>
              <a:tailEnd type="none" w="med" len="med"/>
            </a:ln>
          </a:bottom>
          <a:insideH>
            <a:ln w="9525" cap="flat">
              <a:solidFill>
                <a:srgbClr val="000000"/>
              </a:solidFill>
              <a:prstDash val="solid"/>
              <a:round/>
              <a:headEnd type="none" w="med" len="med"/>
              <a:tailEnd type="none" w="med" len="med"/>
            </a:ln>
          </a:insideH>
          <a:insideV>
            <a:ln w="9525" cap="flat">
              <a:solidFill>
                <a:srgbClr val="000000"/>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24" autoAdjust="0"/>
    <p:restoredTop sz="94676" autoAdjust="0"/>
  </p:normalViewPr>
  <p:slideViewPr>
    <p:cSldViewPr>
      <p:cViewPr>
        <p:scale>
          <a:sx n="75" d="100"/>
          <a:sy n="75" d="100"/>
        </p:scale>
        <p:origin x="-1050" y="-276"/>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7042" name="Rectangle 2"/>
          <p:cNvSpPr>
            <a:spLocks noGrp="1" noChangeArrowheads="1"/>
          </p:cNvSpPr>
          <p:nvPr>
            <p:ph type="hdr" sz="quarter"/>
          </p:nvPr>
        </p:nvSpPr>
        <p:spPr bwMode="auto">
          <a:xfrm>
            <a:off x="0" y="0"/>
            <a:ext cx="3170238" cy="479425"/>
          </a:xfrm>
          <a:prstGeom prst="rect">
            <a:avLst/>
          </a:prstGeom>
          <a:noFill/>
          <a:ln w="9525">
            <a:noFill/>
            <a:miter lim="800000"/>
            <a:headEnd/>
            <a:tailEnd/>
          </a:ln>
        </p:spPr>
        <p:txBody>
          <a:bodyPr vert="horz" wrap="square" lIns="96661" tIns="48331" rIns="96661" bIns="48331" numCol="1" anchor="t" anchorCtr="0" compatLnSpc="1">
            <a:prstTxWarp prst="textNoShape">
              <a:avLst/>
            </a:prstTxWarp>
          </a:bodyPr>
          <a:lstStyle>
            <a:lvl1pPr defTabSz="966788">
              <a:defRPr sz="1300"/>
            </a:lvl1pPr>
          </a:lstStyle>
          <a:p>
            <a:pPr>
              <a:defRPr/>
            </a:pPr>
            <a:endParaRPr lang="en-US"/>
          </a:p>
        </p:txBody>
      </p:sp>
      <p:sp>
        <p:nvSpPr>
          <p:cNvPr id="87043" name="Rectangle 3"/>
          <p:cNvSpPr>
            <a:spLocks noGrp="1" noChangeArrowheads="1"/>
          </p:cNvSpPr>
          <p:nvPr>
            <p:ph type="dt" sz="quarter" idx="1"/>
          </p:nvPr>
        </p:nvSpPr>
        <p:spPr bwMode="auto">
          <a:xfrm>
            <a:off x="4143375" y="0"/>
            <a:ext cx="3170238" cy="479425"/>
          </a:xfrm>
          <a:prstGeom prst="rect">
            <a:avLst/>
          </a:prstGeom>
          <a:noFill/>
          <a:ln w="9525">
            <a:noFill/>
            <a:miter lim="800000"/>
            <a:headEnd/>
            <a:tailEnd/>
          </a:ln>
        </p:spPr>
        <p:txBody>
          <a:bodyPr vert="horz" wrap="square" lIns="96661" tIns="48331" rIns="96661" bIns="48331" numCol="1" anchor="t" anchorCtr="0" compatLnSpc="1">
            <a:prstTxWarp prst="textNoShape">
              <a:avLst/>
            </a:prstTxWarp>
          </a:bodyPr>
          <a:lstStyle>
            <a:lvl1pPr algn="r" defTabSz="966788">
              <a:defRPr sz="1300"/>
            </a:lvl1pPr>
          </a:lstStyle>
          <a:p>
            <a:pPr>
              <a:defRPr/>
            </a:pPr>
            <a:fld id="{8BD83714-DD36-4872-90F4-F001C70E836A}" type="datetimeFigureOut">
              <a:rPr lang="en-US"/>
              <a:pPr>
                <a:defRPr/>
              </a:pPr>
              <a:t>6/4/2014</a:t>
            </a:fld>
            <a:endParaRPr lang="en-US"/>
          </a:p>
        </p:txBody>
      </p:sp>
      <p:sp>
        <p:nvSpPr>
          <p:cNvPr id="87044" name="Rectangle 4"/>
          <p:cNvSpPr>
            <a:spLocks noGrp="1" noChangeArrowheads="1"/>
          </p:cNvSpPr>
          <p:nvPr>
            <p:ph type="ftr" sz="quarter" idx="2"/>
          </p:nvPr>
        </p:nvSpPr>
        <p:spPr bwMode="auto">
          <a:xfrm>
            <a:off x="0" y="9120188"/>
            <a:ext cx="3170238" cy="479425"/>
          </a:xfrm>
          <a:prstGeom prst="rect">
            <a:avLst/>
          </a:prstGeom>
          <a:noFill/>
          <a:ln w="9525">
            <a:noFill/>
            <a:miter lim="800000"/>
            <a:headEnd/>
            <a:tailEnd/>
          </a:ln>
        </p:spPr>
        <p:txBody>
          <a:bodyPr vert="horz" wrap="square" lIns="96661" tIns="48331" rIns="96661" bIns="48331" numCol="1" anchor="b" anchorCtr="0" compatLnSpc="1">
            <a:prstTxWarp prst="textNoShape">
              <a:avLst/>
            </a:prstTxWarp>
          </a:bodyPr>
          <a:lstStyle>
            <a:lvl1pPr defTabSz="966788">
              <a:defRPr sz="1300"/>
            </a:lvl1pPr>
          </a:lstStyle>
          <a:p>
            <a:pPr>
              <a:defRPr/>
            </a:pPr>
            <a:endParaRPr lang="en-US"/>
          </a:p>
        </p:txBody>
      </p:sp>
      <p:sp>
        <p:nvSpPr>
          <p:cNvPr id="87045" name="Rectangle 5"/>
          <p:cNvSpPr>
            <a:spLocks noGrp="1" noChangeArrowheads="1"/>
          </p:cNvSpPr>
          <p:nvPr>
            <p:ph type="sldNum" sz="quarter" idx="3"/>
          </p:nvPr>
        </p:nvSpPr>
        <p:spPr bwMode="auto">
          <a:xfrm>
            <a:off x="4143375" y="9120188"/>
            <a:ext cx="3170238" cy="479425"/>
          </a:xfrm>
          <a:prstGeom prst="rect">
            <a:avLst/>
          </a:prstGeom>
          <a:noFill/>
          <a:ln w="9525">
            <a:noFill/>
            <a:miter lim="800000"/>
            <a:headEnd/>
            <a:tailEnd/>
          </a:ln>
        </p:spPr>
        <p:txBody>
          <a:bodyPr vert="horz" wrap="square" lIns="96661" tIns="48331" rIns="96661" bIns="48331" numCol="1" anchor="b" anchorCtr="0" compatLnSpc="1">
            <a:prstTxWarp prst="textNoShape">
              <a:avLst/>
            </a:prstTxWarp>
          </a:bodyPr>
          <a:lstStyle>
            <a:lvl1pPr algn="r" defTabSz="966788">
              <a:defRPr sz="1300"/>
            </a:lvl1pPr>
          </a:lstStyle>
          <a:p>
            <a:pPr>
              <a:defRPr/>
            </a:pPr>
            <a:fld id="{F62721CC-8ABB-49BB-A642-9FBD37A07E93}"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314" name="Shape 2"/>
          <p:cNvSpPr>
            <a:spLocks noGrp="1" noRot="1"/>
          </p:cNvSpPr>
          <p:nvPr>
            <p:ph type="sldImg" idx="2"/>
          </p:nvPr>
        </p:nvSpPr>
        <p:spPr bwMode="auto">
          <a:xfrm>
            <a:off x="457200" y="720725"/>
            <a:ext cx="6400800" cy="3600450"/>
          </a:xfrm>
          <a:custGeom>
            <a:avLst/>
            <a:gdLst>
              <a:gd name="T0" fmla="*/ 0 w 120000"/>
              <a:gd name="T1" fmla="*/ 0 h 120000"/>
              <a:gd name="T2" fmla="*/ 2147483647 w 120000"/>
              <a:gd name="T3" fmla="*/ 0 h 120000"/>
              <a:gd name="T4" fmla="*/ 2147483647 w 120000"/>
              <a:gd name="T5" fmla="*/ 2147483647 h 120000"/>
              <a:gd name="T6" fmla="*/ 0 w 120000"/>
              <a:gd name="T7" fmla="*/ 2147483647 h 120000"/>
              <a:gd name="T8" fmla="*/ 0 60000 65536"/>
              <a:gd name="T9" fmla="*/ 0 60000 65536"/>
              <a:gd name="T10" fmla="*/ 0 60000 65536"/>
              <a:gd name="T11" fmla="*/ 0 60000 65536"/>
              <a:gd name="T12" fmla="*/ 0 w 120000"/>
              <a:gd name="T13" fmla="*/ 0 h 120000"/>
              <a:gd name="T14" fmla="*/ 120000 w 120000"/>
              <a:gd name="T15" fmla="*/ 120000 h 120000"/>
            </a:gdLst>
            <a:ahLst/>
            <a:cxnLst>
              <a:cxn ang="T8">
                <a:pos x="T0" y="T1"/>
              </a:cxn>
              <a:cxn ang="T9">
                <a:pos x="T2" y="T3"/>
              </a:cxn>
              <a:cxn ang="T10">
                <a:pos x="T4" y="T5"/>
              </a:cxn>
              <a:cxn ang="T11">
                <a:pos x="T6" y="T7"/>
              </a:cxn>
            </a:cxnLst>
            <a:rect l="T12" t="T13" r="T14" b="T15"/>
            <a:pathLst>
              <a:path w="120000" h="120000" extrusionOk="0">
                <a:moveTo>
                  <a:pt x="0" y="0"/>
                </a:moveTo>
                <a:lnTo>
                  <a:pt x="120000" y="0"/>
                </a:lnTo>
                <a:lnTo>
                  <a:pt x="120000" y="120000"/>
                </a:lnTo>
                <a:lnTo>
                  <a:pt x="0" y="120000"/>
                </a:lnTo>
                <a:close/>
              </a:path>
            </a:pathLst>
          </a:custGeom>
          <a:noFill/>
          <a:ln w="9525">
            <a:noFill/>
            <a:round/>
            <a:headEnd/>
            <a:tailEnd/>
          </a:ln>
        </p:spPr>
      </p:sp>
      <p:sp>
        <p:nvSpPr>
          <p:cNvPr id="3" name="Shape 3"/>
          <p:cNvSpPr txBox="1">
            <a:spLocks noGrp="1"/>
          </p:cNvSpPr>
          <p:nvPr>
            <p:ph type="body" idx="1"/>
          </p:nvPr>
        </p:nvSpPr>
        <p:spPr bwMode="auto">
          <a:xfrm>
            <a:off x="731838" y="4560888"/>
            <a:ext cx="5851525" cy="4319587"/>
          </a:xfrm>
          <a:prstGeom prst="rect">
            <a:avLst/>
          </a:prstGeom>
          <a:noFill/>
          <a:ln w="9525">
            <a:noFill/>
            <a:miter lim="800000"/>
            <a:headEnd/>
            <a:tailEnd/>
          </a:ln>
        </p:spPr>
        <p:txBody>
          <a:bodyPr vert="horz" wrap="square" lIns="96645" tIns="96645" rIns="96645" bIns="96645" numCol="1" anchor="t" anchorCtr="0" compatLnSpc="1">
            <a:prstTxWarp prst="textNoShape">
              <a:avLst/>
            </a:prstTxWarp>
          </a:bodyPr>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a:pPr lvl="0"/>
            <a:endParaRPr noProof="0"/>
          </a:p>
        </p:txBody>
      </p:sp>
    </p:spTree>
  </p:cSld>
  <p:clrMap bg1="lt1" tx1="dk1" bg2="dk2" tx2="lt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742950" indent="-285750" algn="l" rtl="0" eaLnBrk="0" fontAlgn="base" hangingPunct="0">
      <a:spcBef>
        <a:spcPct val="30000"/>
      </a:spcBef>
      <a:spcAft>
        <a:spcPct val="0"/>
      </a:spcAft>
      <a:defRPr sz="1200" kern="1200">
        <a:solidFill>
          <a:schemeClr val="tx1"/>
        </a:solidFill>
        <a:latin typeface="+mn-lt"/>
        <a:ea typeface="+mn-ea"/>
        <a:cs typeface="+mn-cs"/>
      </a:defRPr>
    </a:lvl2pPr>
    <a:lvl3pPr marL="1143000" indent="-228600" algn="l" rtl="0" eaLnBrk="0" fontAlgn="base" hangingPunct="0">
      <a:spcBef>
        <a:spcPct val="30000"/>
      </a:spcBef>
      <a:spcAft>
        <a:spcPct val="0"/>
      </a:spcAft>
      <a:defRPr sz="1200" kern="1200">
        <a:solidFill>
          <a:schemeClr val="tx1"/>
        </a:solidFill>
        <a:latin typeface="+mn-lt"/>
        <a:ea typeface="+mn-ea"/>
        <a:cs typeface="+mn-cs"/>
      </a:defRPr>
    </a:lvl3pPr>
    <a:lvl4pPr marL="1600200" indent="-228600" algn="l" rtl="0" eaLnBrk="0" fontAlgn="base" hangingPunct="0">
      <a:spcBef>
        <a:spcPct val="30000"/>
      </a:spcBef>
      <a:spcAft>
        <a:spcPct val="0"/>
      </a:spcAft>
      <a:defRPr sz="1200" kern="1200">
        <a:solidFill>
          <a:schemeClr val="tx1"/>
        </a:solidFill>
        <a:latin typeface="+mn-lt"/>
        <a:ea typeface="+mn-ea"/>
        <a:cs typeface="+mn-cs"/>
      </a:defRPr>
    </a:lvl4pPr>
    <a:lvl5pPr marL="2057400" indent="-2286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6385" name="Shape 26"/>
          <p:cNvSpPr>
            <a:spLocks noGrp="1" noRot="1"/>
          </p:cNvSpPr>
          <p:nvPr>
            <p:ph type="sldImg" idx="2"/>
          </p:nvPr>
        </p:nvSpPr>
        <p:spPr/>
      </p:sp>
      <p:sp>
        <p:nvSpPr>
          <p:cNvPr id="16386" name="Shape 27"/>
          <p:cNvSpPr txBox="1">
            <a:spLocks noGrp="1"/>
          </p:cNvSpPr>
          <p:nvPr>
            <p:ph type="body" idx="1"/>
          </p:nvPr>
        </p:nvSpPr>
        <p:spPr>
          <a:noFill/>
          <a:ln/>
        </p:spPr>
        <p:txBody>
          <a:bodyPr/>
          <a:lstStyle/>
          <a:p>
            <a:pPr eaLnBrk="1" hangingPunct="1">
              <a:spcBef>
                <a:spcPct val="0"/>
              </a:spcBef>
            </a:pPr>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34817" name="Shape 71"/>
          <p:cNvSpPr>
            <a:spLocks noGrp="1" noRot="1" noTextEdit="1"/>
          </p:cNvSpPr>
          <p:nvPr>
            <p:ph type="sldImg" idx="2"/>
          </p:nvPr>
        </p:nvSpPr>
        <p:spPr/>
      </p:sp>
      <p:sp>
        <p:nvSpPr>
          <p:cNvPr id="34818" name="Shape 72"/>
          <p:cNvSpPr txBox="1">
            <a:spLocks noGrp="1"/>
          </p:cNvSpPr>
          <p:nvPr>
            <p:ph type="body" idx="1"/>
          </p:nvPr>
        </p:nvSpPr>
        <p:spPr>
          <a:noFill/>
          <a:ln/>
        </p:spPr>
        <p:txBody>
          <a:bodyPr/>
          <a:lstStyle/>
          <a:p>
            <a:pPr eaLnBrk="1" hangingPunct="1">
              <a:spcBef>
                <a:spcPct val="0"/>
              </a:spcBef>
            </a:pPr>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36865" name="Shape 71"/>
          <p:cNvSpPr>
            <a:spLocks noGrp="1" noRot="1" noTextEdit="1"/>
          </p:cNvSpPr>
          <p:nvPr>
            <p:ph type="sldImg" idx="2"/>
          </p:nvPr>
        </p:nvSpPr>
        <p:spPr/>
      </p:sp>
      <p:sp>
        <p:nvSpPr>
          <p:cNvPr id="36866" name="Shape 72"/>
          <p:cNvSpPr txBox="1">
            <a:spLocks noGrp="1"/>
          </p:cNvSpPr>
          <p:nvPr>
            <p:ph type="body" idx="1"/>
          </p:nvPr>
        </p:nvSpPr>
        <p:spPr>
          <a:noFill/>
          <a:ln/>
        </p:spPr>
        <p:txBody>
          <a:bodyPr/>
          <a:lstStyle/>
          <a:p>
            <a:pPr eaLnBrk="1" hangingPunct="1">
              <a:spcBef>
                <a:spcPct val="0"/>
              </a:spcBef>
            </a:pPr>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38913" name="Shape 94"/>
          <p:cNvSpPr>
            <a:spLocks noGrp="1" noRot="1" noTextEdit="1"/>
          </p:cNvSpPr>
          <p:nvPr>
            <p:ph type="sldImg" idx="2"/>
          </p:nvPr>
        </p:nvSpPr>
        <p:spPr/>
      </p:sp>
      <p:sp>
        <p:nvSpPr>
          <p:cNvPr id="38914" name="Shape 95"/>
          <p:cNvSpPr txBox="1">
            <a:spLocks noGrp="1"/>
          </p:cNvSpPr>
          <p:nvPr>
            <p:ph type="body" idx="1"/>
          </p:nvPr>
        </p:nvSpPr>
        <p:spPr>
          <a:noFill/>
          <a:ln/>
        </p:spPr>
        <p:txBody>
          <a:bodyPr/>
          <a:lstStyle/>
          <a:p>
            <a:pPr eaLnBrk="1" hangingPunct="1">
              <a:spcBef>
                <a:spcPct val="0"/>
              </a:spcBef>
            </a:pPr>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40961" name="Shape 94"/>
          <p:cNvSpPr>
            <a:spLocks noGrp="1" noRot="1" noTextEdit="1"/>
          </p:cNvSpPr>
          <p:nvPr>
            <p:ph type="sldImg" idx="2"/>
          </p:nvPr>
        </p:nvSpPr>
        <p:spPr/>
      </p:sp>
      <p:sp>
        <p:nvSpPr>
          <p:cNvPr id="40962" name="Shape 95"/>
          <p:cNvSpPr txBox="1">
            <a:spLocks noGrp="1"/>
          </p:cNvSpPr>
          <p:nvPr>
            <p:ph type="body" idx="1"/>
          </p:nvPr>
        </p:nvSpPr>
        <p:spPr>
          <a:noFill/>
          <a:ln/>
        </p:spPr>
        <p:txBody>
          <a:bodyPr/>
          <a:lstStyle/>
          <a:p>
            <a:pPr eaLnBrk="1" hangingPunct="1">
              <a:spcBef>
                <a:spcPct val="0"/>
              </a:spcBef>
            </a:pPr>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43009" name="Shape 100"/>
          <p:cNvSpPr>
            <a:spLocks noGrp="1" noRot="1"/>
          </p:cNvSpPr>
          <p:nvPr>
            <p:ph type="sldImg" idx="2"/>
          </p:nvPr>
        </p:nvSpPr>
        <p:spPr/>
      </p:sp>
      <p:sp>
        <p:nvSpPr>
          <p:cNvPr id="43010" name="Shape 101"/>
          <p:cNvSpPr txBox="1">
            <a:spLocks noGrp="1"/>
          </p:cNvSpPr>
          <p:nvPr>
            <p:ph type="body" idx="1"/>
          </p:nvPr>
        </p:nvSpPr>
        <p:spPr>
          <a:noFill/>
          <a:ln/>
        </p:spPr>
        <p:txBody>
          <a:bodyPr/>
          <a:lstStyle/>
          <a:p>
            <a:pPr eaLnBrk="1" hangingPunct="1">
              <a:spcBef>
                <a:spcPct val="0"/>
              </a:spcBef>
            </a:pPr>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45057" name="Shape 100"/>
          <p:cNvSpPr>
            <a:spLocks noGrp="1" noRot="1" noTextEdit="1"/>
          </p:cNvSpPr>
          <p:nvPr>
            <p:ph type="sldImg" idx="2"/>
          </p:nvPr>
        </p:nvSpPr>
        <p:spPr/>
      </p:sp>
      <p:sp>
        <p:nvSpPr>
          <p:cNvPr id="45058" name="Shape 101"/>
          <p:cNvSpPr txBox="1">
            <a:spLocks noGrp="1"/>
          </p:cNvSpPr>
          <p:nvPr>
            <p:ph type="body" idx="1"/>
          </p:nvPr>
        </p:nvSpPr>
        <p:spPr>
          <a:noFill/>
          <a:ln/>
        </p:spPr>
        <p:txBody>
          <a:bodyPr/>
          <a:lstStyle/>
          <a:p>
            <a:pPr eaLnBrk="1" hangingPunct="1">
              <a:spcBef>
                <a:spcPct val="0"/>
              </a:spcBef>
            </a:pPr>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47105" name="Shape 130"/>
          <p:cNvSpPr>
            <a:spLocks noGrp="1" noRot="1"/>
          </p:cNvSpPr>
          <p:nvPr>
            <p:ph type="sldImg" idx="2"/>
          </p:nvPr>
        </p:nvSpPr>
        <p:spPr/>
      </p:sp>
      <p:sp>
        <p:nvSpPr>
          <p:cNvPr id="47106" name="Shape 131"/>
          <p:cNvSpPr txBox="1">
            <a:spLocks noGrp="1"/>
          </p:cNvSpPr>
          <p:nvPr>
            <p:ph type="body" idx="1"/>
          </p:nvPr>
        </p:nvSpPr>
        <p:spPr>
          <a:noFill/>
          <a:ln/>
        </p:spPr>
        <p:txBody>
          <a:bodyPr/>
          <a:lstStyle/>
          <a:p>
            <a:pPr eaLnBrk="1" hangingPunct="1">
              <a:spcBef>
                <a:spcPct val="0"/>
              </a:spcBef>
            </a:pPr>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49153" name="Shape 142"/>
          <p:cNvSpPr>
            <a:spLocks noGrp="1" noRot="1" noTextEdit="1"/>
          </p:cNvSpPr>
          <p:nvPr>
            <p:ph type="sldImg" idx="2"/>
          </p:nvPr>
        </p:nvSpPr>
        <p:spPr/>
      </p:sp>
      <p:sp>
        <p:nvSpPr>
          <p:cNvPr id="49154" name="Shape 143"/>
          <p:cNvSpPr txBox="1">
            <a:spLocks noGrp="1"/>
          </p:cNvSpPr>
          <p:nvPr>
            <p:ph type="body" idx="1"/>
          </p:nvPr>
        </p:nvSpPr>
        <p:spPr>
          <a:noFill/>
          <a:ln/>
        </p:spPr>
        <p:txBody>
          <a:bodyPr/>
          <a:lstStyle/>
          <a:p>
            <a:pPr eaLnBrk="1" hangingPunct="1">
              <a:spcBef>
                <a:spcPct val="0"/>
              </a:spcBef>
            </a:pPr>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51201" name="Shape 142"/>
          <p:cNvSpPr>
            <a:spLocks noGrp="1" noRot="1" noTextEdit="1"/>
          </p:cNvSpPr>
          <p:nvPr>
            <p:ph type="sldImg" idx="2"/>
          </p:nvPr>
        </p:nvSpPr>
        <p:spPr/>
      </p:sp>
      <p:sp>
        <p:nvSpPr>
          <p:cNvPr id="51202" name="Shape 143"/>
          <p:cNvSpPr txBox="1">
            <a:spLocks noGrp="1"/>
          </p:cNvSpPr>
          <p:nvPr>
            <p:ph type="body" idx="1"/>
          </p:nvPr>
        </p:nvSpPr>
        <p:spPr>
          <a:noFill/>
          <a:ln/>
        </p:spPr>
        <p:txBody>
          <a:bodyPr/>
          <a:lstStyle/>
          <a:p>
            <a:pPr eaLnBrk="1" hangingPunct="1">
              <a:spcBef>
                <a:spcPct val="0"/>
              </a:spcBef>
            </a:pPr>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53249" name="Shape 142"/>
          <p:cNvSpPr>
            <a:spLocks noGrp="1" noRot="1" noTextEdit="1"/>
          </p:cNvSpPr>
          <p:nvPr>
            <p:ph type="sldImg" idx="2"/>
          </p:nvPr>
        </p:nvSpPr>
        <p:spPr/>
      </p:sp>
      <p:sp>
        <p:nvSpPr>
          <p:cNvPr id="53250" name="Shape 143"/>
          <p:cNvSpPr txBox="1">
            <a:spLocks noGrp="1"/>
          </p:cNvSpPr>
          <p:nvPr>
            <p:ph type="body" idx="1"/>
          </p:nvPr>
        </p:nvSpPr>
        <p:spPr>
          <a:noFill/>
          <a:ln/>
        </p:spPr>
        <p:txBody>
          <a:bodyPr/>
          <a:lstStyle/>
          <a:p>
            <a:pPr eaLnBrk="1" hangingPunct="1">
              <a:spcBef>
                <a:spcPct val="0"/>
              </a:spcBef>
            </a:pPr>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8433" name="Shape 45"/>
          <p:cNvSpPr>
            <a:spLocks noGrp="1" noRot="1"/>
          </p:cNvSpPr>
          <p:nvPr>
            <p:ph type="sldImg" idx="2"/>
          </p:nvPr>
        </p:nvSpPr>
        <p:spPr/>
      </p:sp>
      <p:sp>
        <p:nvSpPr>
          <p:cNvPr id="18434" name="Shape 46"/>
          <p:cNvSpPr txBox="1">
            <a:spLocks noGrp="1"/>
          </p:cNvSpPr>
          <p:nvPr>
            <p:ph type="body" idx="1"/>
          </p:nvPr>
        </p:nvSpPr>
        <p:spPr>
          <a:noFill/>
          <a:ln/>
        </p:spPr>
        <p:txBody>
          <a:bodyPr/>
          <a:lstStyle/>
          <a:p>
            <a:pPr eaLnBrk="1" hangingPunct="1">
              <a:spcBef>
                <a:spcPct val="0"/>
              </a:spcBef>
            </a:pPr>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55297" name="Shape 142"/>
          <p:cNvSpPr>
            <a:spLocks noGrp="1" noRot="1" noTextEdit="1"/>
          </p:cNvSpPr>
          <p:nvPr>
            <p:ph type="sldImg" idx="2"/>
          </p:nvPr>
        </p:nvSpPr>
        <p:spPr/>
      </p:sp>
      <p:sp>
        <p:nvSpPr>
          <p:cNvPr id="55298" name="Shape 143"/>
          <p:cNvSpPr txBox="1">
            <a:spLocks noGrp="1"/>
          </p:cNvSpPr>
          <p:nvPr>
            <p:ph type="body" idx="1"/>
          </p:nvPr>
        </p:nvSpPr>
        <p:spPr>
          <a:noFill/>
          <a:ln/>
        </p:spPr>
        <p:txBody>
          <a:bodyPr/>
          <a:lstStyle/>
          <a:p>
            <a:pPr eaLnBrk="1" hangingPunct="1">
              <a:spcBef>
                <a:spcPct val="0"/>
              </a:spcBef>
            </a:pPr>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57345" name="Shape 142"/>
          <p:cNvSpPr>
            <a:spLocks noGrp="1" noRot="1" noTextEdit="1"/>
          </p:cNvSpPr>
          <p:nvPr>
            <p:ph type="sldImg" idx="2"/>
          </p:nvPr>
        </p:nvSpPr>
        <p:spPr/>
      </p:sp>
      <p:sp>
        <p:nvSpPr>
          <p:cNvPr id="57346" name="Shape 143"/>
          <p:cNvSpPr txBox="1">
            <a:spLocks noGrp="1"/>
          </p:cNvSpPr>
          <p:nvPr>
            <p:ph type="body" idx="1"/>
          </p:nvPr>
        </p:nvSpPr>
        <p:spPr>
          <a:noFill/>
          <a:ln/>
        </p:spPr>
        <p:txBody>
          <a:bodyPr/>
          <a:lstStyle/>
          <a:p>
            <a:pPr eaLnBrk="1" hangingPunct="1">
              <a:spcBef>
                <a:spcPct val="0"/>
              </a:spcBef>
            </a:pPr>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59393" name="Shape 142"/>
          <p:cNvSpPr>
            <a:spLocks noGrp="1" noRot="1" noTextEdit="1"/>
          </p:cNvSpPr>
          <p:nvPr>
            <p:ph type="sldImg" idx="2"/>
          </p:nvPr>
        </p:nvSpPr>
        <p:spPr/>
      </p:sp>
      <p:sp>
        <p:nvSpPr>
          <p:cNvPr id="59394" name="Shape 143"/>
          <p:cNvSpPr txBox="1">
            <a:spLocks noGrp="1"/>
          </p:cNvSpPr>
          <p:nvPr>
            <p:ph type="body" idx="1"/>
          </p:nvPr>
        </p:nvSpPr>
        <p:spPr>
          <a:noFill/>
          <a:ln/>
        </p:spPr>
        <p:txBody>
          <a:bodyPr/>
          <a:lstStyle/>
          <a:p>
            <a:pPr eaLnBrk="1" hangingPunct="1">
              <a:spcBef>
                <a:spcPct val="0"/>
              </a:spcBef>
            </a:pPr>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61441" name="Shape 142"/>
          <p:cNvSpPr>
            <a:spLocks noGrp="1" noRot="1" noTextEdit="1"/>
          </p:cNvSpPr>
          <p:nvPr>
            <p:ph type="sldImg" idx="2"/>
          </p:nvPr>
        </p:nvSpPr>
        <p:spPr/>
      </p:sp>
      <p:sp>
        <p:nvSpPr>
          <p:cNvPr id="61442" name="Shape 143"/>
          <p:cNvSpPr txBox="1">
            <a:spLocks noGrp="1"/>
          </p:cNvSpPr>
          <p:nvPr>
            <p:ph type="body" idx="1"/>
          </p:nvPr>
        </p:nvSpPr>
        <p:spPr>
          <a:noFill/>
          <a:ln/>
        </p:spPr>
        <p:txBody>
          <a:bodyPr/>
          <a:lstStyle/>
          <a:p>
            <a:pPr eaLnBrk="1" hangingPunct="1">
              <a:spcBef>
                <a:spcPct val="0"/>
              </a:spcBef>
            </a:pPr>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63489" name="Shape 100"/>
          <p:cNvSpPr>
            <a:spLocks noGrp="1" noRot="1" noTextEdit="1"/>
          </p:cNvSpPr>
          <p:nvPr>
            <p:ph type="sldImg" idx="2"/>
          </p:nvPr>
        </p:nvSpPr>
        <p:spPr/>
      </p:sp>
      <p:sp>
        <p:nvSpPr>
          <p:cNvPr id="63490" name="Shape 101"/>
          <p:cNvSpPr txBox="1">
            <a:spLocks noGrp="1"/>
          </p:cNvSpPr>
          <p:nvPr>
            <p:ph type="body" idx="1"/>
          </p:nvPr>
        </p:nvSpPr>
        <p:spPr>
          <a:noFill/>
          <a:ln/>
        </p:spPr>
        <p:txBody>
          <a:bodyPr/>
          <a:lstStyle/>
          <a:p>
            <a:pPr eaLnBrk="1" hangingPunct="1">
              <a:spcBef>
                <a:spcPct val="0"/>
              </a:spcBef>
            </a:pPr>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65537" name="Shape 100"/>
          <p:cNvSpPr>
            <a:spLocks noGrp="1" noRot="1" noTextEdit="1"/>
          </p:cNvSpPr>
          <p:nvPr>
            <p:ph type="sldImg" idx="2"/>
          </p:nvPr>
        </p:nvSpPr>
        <p:spPr/>
      </p:sp>
      <p:sp>
        <p:nvSpPr>
          <p:cNvPr id="65538" name="Shape 101"/>
          <p:cNvSpPr txBox="1">
            <a:spLocks noGrp="1"/>
          </p:cNvSpPr>
          <p:nvPr>
            <p:ph type="body" idx="1"/>
          </p:nvPr>
        </p:nvSpPr>
        <p:spPr>
          <a:noFill/>
          <a:ln/>
        </p:spPr>
        <p:txBody>
          <a:bodyPr/>
          <a:lstStyle/>
          <a:p>
            <a:pPr eaLnBrk="1" hangingPunct="1">
              <a:spcBef>
                <a:spcPct val="0"/>
              </a:spcBef>
            </a:pPr>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0481" name="Shape 45"/>
          <p:cNvSpPr>
            <a:spLocks noGrp="1" noRot="1" noTextEdit="1"/>
          </p:cNvSpPr>
          <p:nvPr>
            <p:ph type="sldImg" idx="2"/>
          </p:nvPr>
        </p:nvSpPr>
        <p:spPr/>
      </p:sp>
      <p:sp>
        <p:nvSpPr>
          <p:cNvPr id="20482" name="Shape 46"/>
          <p:cNvSpPr txBox="1">
            <a:spLocks noGrp="1"/>
          </p:cNvSpPr>
          <p:nvPr>
            <p:ph type="body" idx="1"/>
          </p:nvPr>
        </p:nvSpPr>
        <p:spPr>
          <a:noFill/>
          <a:ln/>
        </p:spPr>
        <p:txBody>
          <a:bodyPr/>
          <a:lstStyle/>
          <a:p>
            <a:pPr eaLnBrk="1" hangingPunct="1">
              <a:spcBef>
                <a:spcPct val="0"/>
              </a:spcBef>
            </a:pPr>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2529" name="Shape 71"/>
          <p:cNvSpPr>
            <a:spLocks noGrp="1" noRot="1"/>
          </p:cNvSpPr>
          <p:nvPr>
            <p:ph type="sldImg" idx="2"/>
          </p:nvPr>
        </p:nvSpPr>
        <p:spPr/>
      </p:sp>
      <p:sp>
        <p:nvSpPr>
          <p:cNvPr id="22530" name="Shape 72"/>
          <p:cNvSpPr txBox="1">
            <a:spLocks noGrp="1"/>
          </p:cNvSpPr>
          <p:nvPr>
            <p:ph type="body" idx="1"/>
          </p:nvPr>
        </p:nvSpPr>
        <p:spPr>
          <a:noFill/>
          <a:ln/>
        </p:spPr>
        <p:txBody>
          <a:bodyPr/>
          <a:lstStyle/>
          <a:p>
            <a:pPr eaLnBrk="1" hangingPunct="1">
              <a:spcBef>
                <a:spcPct val="0"/>
              </a:spcBef>
            </a:pPr>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4577" name="Shape 71"/>
          <p:cNvSpPr>
            <a:spLocks noGrp="1" noRot="1" noTextEdit="1"/>
          </p:cNvSpPr>
          <p:nvPr>
            <p:ph type="sldImg" idx="2"/>
          </p:nvPr>
        </p:nvSpPr>
        <p:spPr/>
      </p:sp>
      <p:sp>
        <p:nvSpPr>
          <p:cNvPr id="24578" name="Shape 72"/>
          <p:cNvSpPr txBox="1">
            <a:spLocks noGrp="1"/>
          </p:cNvSpPr>
          <p:nvPr>
            <p:ph type="body" idx="1"/>
          </p:nvPr>
        </p:nvSpPr>
        <p:spPr>
          <a:noFill/>
          <a:ln/>
        </p:spPr>
        <p:txBody>
          <a:bodyPr/>
          <a:lstStyle/>
          <a:p>
            <a:pPr eaLnBrk="1" hangingPunct="1">
              <a:spcBef>
                <a:spcPct val="0"/>
              </a:spcBef>
            </a:pPr>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6625" name="Shape 71"/>
          <p:cNvSpPr>
            <a:spLocks noGrp="1" noRot="1" noTextEdit="1"/>
          </p:cNvSpPr>
          <p:nvPr>
            <p:ph type="sldImg" idx="2"/>
          </p:nvPr>
        </p:nvSpPr>
        <p:spPr/>
      </p:sp>
      <p:sp>
        <p:nvSpPr>
          <p:cNvPr id="26626" name="Shape 72"/>
          <p:cNvSpPr txBox="1">
            <a:spLocks noGrp="1"/>
          </p:cNvSpPr>
          <p:nvPr>
            <p:ph type="body" idx="1"/>
          </p:nvPr>
        </p:nvSpPr>
        <p:spPr>
          <a:noFill/>
          <a:ln/>
        </p:spPr>
        <p:txBody>
          <a:bodyPr/>
          <a:lstStyle/>
          <a:p>
            <a:pPr eaLnBrk="1" hangingPunct="1">
              <a:spcBef>
                <a:spcPct val="0"/>
              </a:spcBef>
            </a:pPr>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8673" name="Shape 71"/>
          <p:cNvSpPr>
            <a:spLocks noGrp="1" noRot="1" noTextEdit="1"/>
          </p:cNvSpPr>
          <p:nvPr>
            <p:ph type="sldImg" idx="2"/>
          </p:nvPr>
        </p:nvSpPr>
        <p:spPr/>
      </p:sp>
      <p:sp>
        <p:nvSpPr>
          <p:cNvPr id="28674" name="Shape 72"/>
          <p:cNvSpPr txBox="1">
            <a:spLocks noGrp="1"/>
          </p:cNvSpPr>
          <p:nvPr>
            <p:ph type="body" idx="1"/>
          </p:nvPr>
        </p:nvSpPr>
        <p:spPr>
          <a:noFill/>
          <a:ln/>
        </p:spPr>
        <p:txBody>
          <a:bodyPr/>
          <a:lstStyle/>
          <a:p>
            <a:pPr eaLnBrk="1" hangingPunct="1">
              <a:spcBef>
                <a:spcPct val="0"/>
              </a:spcBef>
            </a:pPr>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30721" name="Shape 71"/>
          <p:cNvSpPr>
            <a:spLocks noGrp="1" noRot="1" noTextEdit="1"/>
          </p:cNvSpPr>
          <p:nvPr>
            <p:ph type="sldImg" idx="2"/>
          </p:nvPr>
        </p:nvSpPr>
        <p:spPr/>
      </p:sp>
      <p:sp>
        <p:nvSpPr>
          <p:cNvPr id="30722" name="Shape 72"/>
          <p:cNvSpPr txBox="1">
            <a:spLocks noGrp="1"/>
          </p:cNvSpPr>
          <p:nvPr>
            <p:ph type="body" idx="1"/>
          </p:nvPr>
        </p:nvSpPr>
        <p:spPr>
          <a:noFill/>
          <a:ln/>
        </p:spPr>
        <p:txBody>
          <a:bodyPr/>
          <a:lstStyle/>
          <a:p>
            <a:pPr eaLnBrk="1" hangingPunct="1">
              <a:spcBef>
                <a:spcPct val="0"/>
              </a:spcBef>
            </a:pPr>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32769" name="Shape 71"/>
          <p:cNvSpPr>
            <a:spLocks noGrp="1" noRot="1" noTextEdit="1"/>
          </p:cNvSpPr>
          <p:nvPr>
            <p:ph type="sldImg" idx="2"/>
          </p:nvPr>
        </p:nvSpPr>
        <p:spPr/>
      </p:sp>
      <p:sp>
        <p:nvSpPr>
          <p:cNvPr id="32770" name="Shape 72"/>
          <p:cNvSpPr txBox="1">
            <a:spLocks noGrp="1"/>
          </p:cNvSpPr>
          <p:nvPr>
            <p:ph type="body" idx="1"/>
          </p:nvPr>
        </p:nvSpPr>
        <p:spPr>
          <a:noFill/>
          <a:ln/>
        </p:spPr>
        <p:txBody>
          <a:bodyPr/>
          <a:lstStyle/>
          <a:p>
            <a:pPr eaLnBrk="1" hangingPunct="1">
              <a:spcBef>
                <a:spcPct val="0"/>
              </a:spcBef>
            </a:pPr>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AutoShape 7"/>
          <p:cNvSpPr>
            <a:spLocks noChangeArrowheads="1"/>
          </p:cNvSpPr>
          <p:nvPr/>
        </p:nvSpPr>
        <p:spPr bwMode="auto">
          <a:xfrm>
            <a:off x="685800" y="2571750"/>
            <a:ext cx="7772400" cy="82550"/>
          </a:xfrm>
          <a:custGeom>
            <a:avLst/>
            <a:gdLst>
              <a:gd name="G0" fmla="+- 618 0 0"/>
            </a:gdLst>
            <a:ahLst/>
            <a:cxnLst>
              <a:cxn ang="0">
                <a:pos x="0" y="0"/>
              </a:cxn>
              <a:cxn ang="0">
                <a:pos x="618" y="0"/>
              </a:cxn>
              <a:cxn ang="0">
                <a:pos x="618" y="1000"/>
              </a:cxn>
              <a:cxn ang="0">
                <a:pos x="0" y="1000"/>
              </a:cxn>
              <a:cxn ang="0">
                <a:pos x="0" y="0"/>
              </a:cxn>
              <a:cxn ang="0">
                <a:pos x="1000" y="0"/>
              </a:cxn>
            </a:cxnLst>
            <a:rect l="0" t="0" r="r" b="b"/>
            <a:pathLst>
              <a:path w="1000" h="1000" stroke="0">
                <a:moveTo>
                  <a:pt x="0" y="0"/>
                </a:moveTo>
                <a:lnTo>
                  <a:pt x="618" y="0"/>
                </a:lnTo>
                <a:lnTo>
                  <a:pt x="618" y="1000"/>
                </a:lnTo>
                <a:lnTo>
                  <a:pt x="0" y="1000"/>
                </a:lnTo>
                <a:close/>
              </a:path>
              <a:path w="1000" h="1000">
                <a:moveTo>
                  <a:pt x="0" y="0"/>
                </a:moveTo>
                <a:lnTo>
                  <a:pt x="1000" y="0"/>
                </a:lnTo>
              </a:path>
            </a:pathLst>
          </a:custGeom>
          <a:solidFill>
            <a:schemeClr val="accent2"/>
          </a:solidFill>
          <a:ln w="9525">
            <a:solidFill>
              <a:schemeClr val="accent2"/>
            </a:solidFill>
            <a:round/>
            <a:headEnd/>
            <a:tailEnd/>
          </a:ln>
        </p:spPr>
        <p:txBody>
          <a:bodyPr/>
          <a:lstStyle/>
          <a:p>
            <a:pPr>
              <a:defRPr/>
            </a:pPr>
            <a:endParaRPr lang="en-US" sz="2400">
              <a:latin typeface="Times New Roman" pitchFamily="18" charset="0"/>
            </a:endParaRPr>
          </a:p>
        </p:txBody>
      </p:sp>
      <p:sp>
        <p:nvSpPr>
          <p:cNvPr id="5" name="Line 9"/>
          <p:cNvSpPr>
            <a:spLocks noChangeShapeType="1"/>
          </p:cNvSpPr>
          <p:nvPr userDrawn="1"/>
        </p:nvSpPr>
        <p:spPr bwMode="auto">
          <a:xfrm flipV="1">
            <a:off x="609600" y="4784725"/>
            <a:ext cx="7996238" cy="0"/>
          </a:xfrm>
          <a:prstGeom prst="line">
            <a:avLst/>
          </a:prstGeom>
          <a:noFill/>
          <a:ln w="3175">
            <a:solidFill>
              <a:schemeClr val="accent2"/>
            </a:solidFill>
            <a:round/>
            <a:headEnd/>
            <a:tailEnd/>
          </a:ln>
          <a:effectLst/>
        </p:spPr>
        <p:txBody>
          <a:bodyPr/>
          <a:lstStyle/>
          <a:p>
            <a:pPr>
              <a:defRPr/>
            </a:pPr>
            <a:endParaRPr lang="en-US"/>
          </a:p>
        </p:txBody>
      </p:sp>
      <p:sp>
        <p:nvSpPr>
          <p:cNvPr id="6" name="Rectangle 10"/>
          <p:cNvSpPr>
            <a:spLocks noChangeArrowheads="1"/>
          </p:cNvSpPr>
          <p:nvPr userDrawn="1"/>
        </p:nvSpPr>
        <p:spPr bwMode="auto">
          <a:xfrm>
            <a:off x="179388" y="4803775"/>
            <a:ext cx="8496300" cy="215900"/>
          </a:xfrm>
          <a:prstGeom prst="rect">
            <a:avLst/>
          </a:prstGeom>
          <a:noFill/>
          <a:ln w="9525">
            <a:noFill/>
            <a:miter lim="800000"/>
            <a:headEnd/>
            <a:tailEnd/>
          </a:ln>
          <a:effectLst/>
        </p:spPr>
        <p:txBody>
          <a:bodyPr/>
          <a:lstStyle/>
          <a:p>
            <a:pPr algn="r">
              <a:defRPr/>
            </a:pPr>
            <a:r>
              <a:rPr lang="en-US" sz="1200"/>
              <a:t>The First SCAI Invitational Symposium – University of California, Los Angeles, May 30-31, 2014</a:t>
            </a:r>
          </a:p>
        </p:txBody>
      </p:sp>
      <p:sp>
        <p:nvSpPr>
          <p:cNvPr id="102402" name="Rectangle 2"/>
          <p:cNvSpPr>
            <a:spLocks noGrp="1" noChangeArrowheads="1"/>
          </p:cNvSpPr>
          <p:nvPr>
            <p:ph type="ctrTitle"/>
          </p:nvPr>
        </p:nvSpPr>
        <p:spPr>
          <a:xfrm>
            <a:off x="685800" y="1471613"/>
            <a:ext cx="7772400" cy="1028700"/>
          </a:xfrm>
        </p:spPr>
        <p:txBody>
          <a:bodyPr/>
          <a:lstStyle>
            <a:lvl1pPr>
              <a:defRPr sz="3400"/>
            </a:lvl1pPr>
          </a:lstStyle>
          <a:p>
            <a:r>
              <a:rPr lang="en-US"/>
              <a:t>Fare clic per modificare lo stile del titolo</a:t>
            </a:r>
          </a:p>
        </p:txBody>
      </p:sp>
      <p:sp>
        <p:nvSpPr>
          <p:cNvPr id="102403" name="Rectangle 3"/>
          <p:cNvSpPr>
            <a:spLocks noGrp="1" noChangeArrowheads="1"/>
          </p:cNvSpPr>
          <p:nvPr>
            <p:ph type="subTitle" idx="1"/>
          </p:nvPr>
        </p:nvSpPr>
        <p:spPr>
          <a:xfrm>
            <a:off x="1447800" y="3003550"/>
            <a:ext cx="7010400" cy="1200150"/>
          </a:xfrm>
        </p:spPr>
        <p:txBody>
          <a:bodyPr/>
          <a:lstStyle>
            <a:lvl1pPr marL="0" indent="0">
              <a:buFont typeface="Wingdings" pitchFamily="2" charset="2"/>
              <a:buNone/>
              <a:defRPr sz="2800"/>
            </a:lvl1pPr>
          </a:lstStyle>
          <a:p>
            <a:r>
              <a:rPr lang="en-US"/>
              <a:t>Fare clic per modificare lo stile del sottotitolo dello schema</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73838" y="228600"/>
            <a:ext cx="2001837" cy="42862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66738" y="228600"/>
            <a:ext cx="5854700" cy="42862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5"/>
            <a:ext cx="7772400" cy="1022350"/>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79638"/>
            <a:ext cx="7772400" cy="112553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66738" y="1314450"/>
            <a:ext cx="3924300" cy="3200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3438" y="1314450"/>
            <a:ext cx="3924300" cy="3200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6375"/>
            <a:ext cx="8229600" cy="85725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0938"/>
            <a:ext cx="4040188"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950"/>
            <a:ext cx="4040188"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150938"/>
            <a:ext cx="4041775"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1631950"/>
            <a:ext cx="4041775"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8"/>
            <a:ext cx="3008313" cy="871537"/>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4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076325"/>
            <a:ext cx="3008313" cy="35179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450"/>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60375"/>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4025900"/>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1385" name="Rectangle 9"/>
          <p:cNvSpPr>
            <a:spLocks noChangeArrowheads="1"/>
          </p:cNvSpPr>
          <p:nvPr/>
        </p:nvSpPr>
        <p:spPr bwMode="auto">
          <a:xfrm>
            <a:off x="179388" y="4803775"/>
            <a:ext cx="8496300" cy="215900"/>
          </a:xfrm>
          <a:prstGeom prst="rect">
            <a:avLst/>
          </a:prstGeom>
          <a:noFill/>
          <a:ln w="9525">
            <a:noFill/>
            <a:miter lim="800000"/>
            <a:headEnd/>
            <a:tailEnd/>
          </a:ln>
          <a:effectLst/>
        </p:spPr>
        <p:txBody>
          <a:bodyPr/>
          <a:lstStyle/>
          <a:p>
            <a:pPr algn="r">
              <a:defRPr/>
            </a:pPr>
            <a:r>
              <a:rPr lang="en-US" sz="1200"/>
              <a:t>The First SCAI Invitational Symposium – University of California, Los Angeles, May 30-31, 2014</a:t>
            </a:r>
          </a:p>
        </p:txBody>
      </p:sp>
      <p:sp>
        <p:nvSpPr>
          <p:cNvPr id="1027" name="Rectangle 2"/>
          <p:cNvSpPr>
            <a:spLocks noGrp="1" noChangeArrowheads="1"/>
          </p:cNvSpPr>
          <p:nvPr>
            <p:ph type="title"/>
          </p:nvPr>
        </p:nvSpPr>
        <p:spPr bwMode="auto">
          <a:xfrm>
            <a:off x="574675" y="228600"/>
            <a:ext cx="8001000" cy="830263"/>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Fare clic per modificare lo stile del titolo</a:t>
            </a:r>
          </a:p>
        </p:txBody>
      </p:sp>
      <p:sp>
        <p:nvSpPr>
          <p:cNvPr id="1028" name="Rectangle 3"/>
          <p:cNvSpPr>
            <a:spLocks noGrp="1" noChangeArrowheads="1"/>
          </p:cNvSpPr>
          <p:nvPr>
            <p:ph type="body" idx="1"/>
          </p:nvPr>
        </p:nvSpPr>
        <p:spPr bwMode="auto">
          <a:xfrm>
            <a:off x="566738" y="1314450"/>
            <a:ext cx="8001000" cy="3200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Fare clic per modificare gli stili del testo dello schema</a:t>
            </a:r>
          </a:p>
          <a:p>
            <a:pPr lvl="1"/>
            <a:r>
              <a:rPr lang="en-US" smtClean="0"/>
              <a:t>Secondo livello</a:t>
            </a:r>
          </a:p>
          <a:p>
            <a:pPr lvl="2"/>
            <a:r>
              <a:rPr lang="en-US" smtClean="0"/>
              <a:t>Terzo livello</a:t>
            </a:r>
          </a:p>
          <a:p>
            <a:pPr lvl="3"/>
            <a:r>
              <a:rPr lang="en-US" smtClean="0"/>
              <a:t>Quarto livello</a:t>
            </a:r>
          </a:p>
          <a:p>
            <a:pPr lvl="4"/>
            <a:r>
              <a:rPr lang="en-US" smtClean="0"/>
              <a:t>Quinto livello</a:t>
            </a:r>
          </a:p>
        </p:txBody>
      </p:sp>
      <p:sp>
        <p:nvSpPr>
          <p:cNvPr id="101380" name="AutoShape 4"/>
          <p:cNvSpPr>
            <a:spLocks noChangeArrowheads="1"/>
          </p:cNvSpPr>
          <p:nvPr/>
        </p:nvSpPr>
        <p:spPr bwMode="auto">
          <a:xfrm>
            <a:off x="609600" y="1131888"/>
            <a:ext cx="7958138" cy="82550"/>
          </a:xfrm>
          <a:custGeom>
            <a:avLst/>
            <a:gdLst>
              <a:gd name="G0" fmla="+- 585 0 0"/>
            </a:gdLst>
            <a:ahLst/>
            <a:cxnLst>
              <a:cxn ang="0">
                <a:pos x="0" y="0"/>
              </a:cxn>
              <a:cxn ang="0">
                <a:pos x="585" y="0"/>
              </a:cxn>
              <a:cxn ang="0">
                <a:pos x="585" y="1000"/>
              </a:cxn>
              <a:cxn ang="0">
                <a:pos x="0" y="1000"/>
              </a:cxn>
              <a:cxn ang="0">
                <a:pos x="0" y="0"/>
              </a:cxn>
              <a:cxn ang="0">
                <a:pos x="1000" y="0"/>
              </a:cxn>
            </a:cxnLst>
            <a:rect l="0" t="0" r="r" b="b"/>
            <a:pathLst>
              <a:path w="1000" h="1000" stroke="0">
                <a:moveTo>
                  <a:pt x="0" y="0"/>
                </a:moveTo>
                <a:lnTo>
                  <a:pt x="585" y="0"/>
                </a:lnTo>
                <a:lnTo>
                  <a:pt x="585" y="1000"/>
                </a:lnTo>
                <a:lnTo>
                  <a:pt x="0" y="1000"/>
                </a:lnTo>
                <a:close/>
              </a:path>
              <a:path w="1000" h="1000">
                <a:moveTo>
                  <a:pt x="0" y="0"/>
                </a:moveTo>
                <a:lnTo>
                  <a:pt x="1000" y="0"/>
                </a:lnTo>
              </a:path>
            </a:pathLst>
          </a:custGeom>
          <a:solidFill>
            <a:schemeClr val="accent2"/>
          </a:solidFill>
          <a:ln w="9525">
            <a:solidFill>
              <a:schemeClr val="accent2"/>
            </a:solidFill>
            <a:round/>
            <a:headEnd/>
            <a:tailEnd/>
          </a:ln>
        </p:spPr>
        <p:txBody>
          <a:bodyPr/>
          <a:lstStyle/>
          <a:p>
            <a:pPr>
              <a:defRPr/>
            </a:pPr>
            <a:endParaRPr lang="en-US" sz="2400">
              <a:latin typeface="Times New Roman" pitchFamily="18" charset="0"/>
            </a:endParaRPr>
          </a:p>
        </p:txBody>
      </p:sp>
      <p:sp>
        <p:nvSpPr>
          <p:cNvPr id="101381" name="Line 5"/>
          <p:cNvSpPr>
            <a:spLocks noChangeShapeType="1"/>
          </p:cNvSpPr>
          <p:nvPr/>
        </p:nvSpPr>
        <p:spPr bwMode="auto">
          <a:xfrm flipV="1">
            <a:off x="609600" y="4784725"/>
            <a:ext cx="7996238" cy="0"/>
          </a:xfrm>
          <a:prstGeom prst="line">
            <a:avLst/>
          </a:prstGeom>
          <a:noFill/>
          <a:ln w="3175">
            <a:solidFill>
              <a:schemeClr val="accent2"/>
            </a:solidFill>
            <a:round/>
            <a:headEnd/>
            <a:tailEnd/>
          </a:ln>
          <a:effectLst/>
        </p:spPr>
        <p:txBody>
          <a:bodyPr/>
          <a:lstStyle/>
          <a:p>
            <a:pPr>
              <a:defRPr/>
            </a:pPr>
            <a:endParaRPr lang="en-US"/>
          </a:p>
        </p:txBody>
      </p:sp>
    </p:spTree>
  </p:cSld>
  <p:clrMap bg1="lt1" tx1="dk1" bg2="lt2" tx2="dk2" accent1="accent1" accent2="accent2" accent3="accent3" accent4="accent4" accent5="accent5" accent6="accent6" hlink="hlink" folHlink="folHlink"/>
  <p:sldLayoutIdLst>
    <p:sldLayoutId id="2147483675" r:id="rId1"/>
    <p:sldLayoutId id="2147483674" r:id="rId2"/>
    <p:sldLayoutId id="2147483673" r:id="rId3"/>
    <p:sldLayoutId id="2147483672" r:id="rId4"/>
    <p:sldLayoutId id="2147483671" r:id="rId5"/>
    <p:sldLayoutId id="2147483670" r:id="rId6"/>
    <p:sldLayoutId id="2147483669" r:id="rId7"/>
    <p:sldLayoutId id="2147483668" r:id="rId8"/>
    <p:sldLayoutId id="2147483667" r:id="rId9"/>
    <p:sldLayoutId id="2147483666" r:id="rId10"/>
    <p:sldLayoutId id="2147483665" r:id="rId11"/>
  </p:sldLayoutIdLst>
  <p:timing>
    <p:tnLst>
      <p:par>
        <p:cTn id="1" dur="indefinite" restart="never" nodeType="tmRoot"/>
      </p:par>
    </p:tnLst>
  </p:timing>
  <p:txStyles>
    <p:titleStyle>
      <a:lvl1pPr algn="l" rtl="0" eaLnBrk="0" fontAlgn="base" hangingPunct="0">
        <a:spcBef>
          <a:spcPct val="0"/>
        </a:spcBef>
        <a:spcAft>
          <a:spcPct val="0"/>
        </a:spcAft>
        <a:defRPr sz="3600">
          <a:solidFill>
            <a:schemeClr val="tx2"/>
          </a:solidFill>
          <a:latin typeface="+mj-lt"/>
          <a:ea typeface="+mj-ea"/>
          <a:cs typeface="+mj-cs"/>
        </a:defRPr>
      </a:lvl1pPr>
      <a:lvl2pPr algn="l" rtl="0" eaLnBrk="0" fontAlgn="base" hangingPunct="0">
        <a:spcBef>
          <a:spcPct val="0"/>
        </a:spcBef>
        <a:spcAft>
          <a:spcPct val="0"/>
        </a:spcAft>
        <a:defRPr sz="3600">
          <a:solidFill>
            <a:schemeClr val="tx2"/>
          </a:solidFill>
          <a:latin typeface="Verdana" pitchFamily="34" charset="0"/>
        </a:defRPr>
      </a:lvl2pPr>
      <a:lvl3pPr algn="l" rtl="0" eaLnBrk="0" fontAlgn="base" hangingPunct="0">
        <a:spcBef>
          <a:spcPct val="0"/>
        </a:spcBef>
        <a:spcAft>
          <a:spcPct val="0"/>
        </a:spcAft>
        <a:defRPr sz="3600">
          <a:solidFill>
            <a:schemeClr val="tx2"/>
          </a:solidFill>
          <a:latin typeface="Verdana" pitchFamily="34" charset="0"/>
        </a:defRPr>
      </a:lvl3pPr>
      <a:lvl4pPr algn="l" rtl="0" eaLnBrk="0" fontAlgn="base" hangingPunct="0">
        <a:spcBef>
          <a:spcPct val="0"/>
        </a:spcBef>
        <a:spcAft>
          <a:spcPct val="0"/>
        </a:spcAft>
        <a:defRPr sz="3600">
          <a:solidFill>
            <a:schemeClr val="tx2"/>
          </a:solidFill>
          <a:latin typeface="Verdana" pitchFamily="34" charset="0"/>
        </a:defRPr>
      </a:lvl4pPr>
      <a:lvl5pPr algn="l" rtl="0" eaLnBrk="0" fontAlgn="base" hangingPunct="0">
        <a:spcBef>
          <a:spcPct val="0"/>
        </a:spcBef>
        <a:spcAft>
          <a:spcPct val="0"/>
        </a:spcAft>
        <a:defRPr sz="3600">
          <a:solidFill>
            <a:schemeClr val="tx2"/>
          </a:solidFill>
          <a:latin typeface="Verdana" pitchFamily="34" charset="0"/>
        </a:defRPr>
      </a:lvl5pPr>
      <a:lvl6pPr marL="457200" algn="l" rtl="0" fontAlgn="base">
        <a:spcBef>
          <a:spcPct val="0"/>
        </a:spcBef>
        <a:spcAft>
          <a:spcPct val="0"/>
        </a:spcAft>
        <a:defRPr sz="3600">
          <a:solidFill>
            <a:schemeClr val="tx2"/>
          </a:solidFill>
          <a:latin typeface="Verdana" pitchFamily="34" charset="0"/>
        </a:defRPr>
      </a:lvl6pPr>
      <a:lvl7pPr marL="914400" algn="l" rtl="0" fontAlgn="base">
        <a:spcBef>
          <a:spcPct val="0"/>
        </a:spcBef>
        <a:spcAft>
          <a:spcPct val="0"/>
        </a:spcAft>
        <a:defRPr sz="3600">
          <a:solidFill>
            <a:schemeClr val="tx2"/>
          </a:solidFill>
          <a:latin typeface="Verdana" pitchFamily="34" charset="0"/>
        </a:defRPr>
      </a:lvl7pPr>
      <a:lvl8pPr marL="1371600" algn="l" rtl="0" fontAlgn="base">
        <a:spcBef>
          <a:spcPct val="0"/>
        </a:spcBef>
        <a:spcAft>
          <a:spcPct val="0"/>
        </a:spcAft>
        <a:defRPr sz="3600">
          <a:solidFill>
            <a:schemeClr val="tx2"/>
          </a:solidFill>
          <a:latin typeface="Verdana" pitchFamily="34" charset="0"/>
        </a:defRPr>
      </a:lvl8pPr>
      <a:lvl9pPr marL="1828800" algn="l" rtl="0" fontAlgn="base">
        <a:spcBef>
          <a:spcPct val="0"/>
        </a:spcBef>
        <a:spcAft>
          <a:spcPct val="0"/>
        </a:spcAft>
        <a:defRPr sz="3600">
          <a:solidFill>
            <a:schemeClr val="tx2"/>
          </a:solidFill>
          <a:latin typeface="Verdana" pitchFamily="34" charset="0"/>
        </a:defRPr>
      </a:lvl9pPr>
    </p:titleStyle>
    <p:bodyStyle>
      <a:lvl1pPr marL="469900" indent="-469900" algn="l" rtl="0" eaLnBrk="0" fontAlgn="base" hangingPunct="0">
        <a:spcBef>
          <a:spcPct val="20000"/>
        </a:spcBef>
        <a:spcAft>
          <a:spcPct val="0"/>
        </a:spcAft>
        <a:buClr>
          <a:schemeClr val="accent2"/>
        </a:buClr>
        <a:buFont typeface="Wingdings"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600">
          <a:solidFill>
            <a:schemeClr val="tx1"/>
          </a:solidFill>
          <a:latin typeface="+mn-lt"/>
        </a:defRPr>
      </a:lvl2pPr>
      <a:lvl3pPr marL="1304925" indent="-395288" algn="l" rtl="0" eaLnBrk="0" fontAlgn="base" hangingPunct="0">
        <a:spcBef>
          <a:spcPct val="20000"/>
        </a:spcBef>
        <a:spcAft>
          <a:spcPct val="0"/>
        </a:spcAft>
        <a:buClr>
          <a:schemeClr val="accent2"/>
        </a:buClr>
        <a:buFont typeface="Wingdings" pitchFamily="2" charset="2"/>
        <a:buChar char="o"/>
        <a:defRPr sz="2300">
          <a:solidFill>
            <a:schemeClr val="tx1"/>
          </a:solidFill>
          <a:latin typeface="+mn-lt"/>
        </a:defRPr>
      </a:lvl3pPr>
      <a:lvl4pPr marL="1693863" indent="-387350" algn="l" rtl="0" eaLnBrk="0" fontAlgn="base" hangingPunct="0">
        <a:spcBef>
          <a:spcPct val="20000"/>
        </a:spcBef>
        <a:spcAft>
          <a:spcPct val="0"/>
        </a:spcAft>
        <a:buClr>
          <a:schemeClr val="accent2"/>
        </a:buClr>
        <a:buFont typeface="Wingdings" pitchFamily="2" charset="2"/>
        <a:buChar char="n"/>
        <a:defRPr sz="2000">
          <a:solidFill>
            <a:schemeClr val="tx1"/>
          </a:solidFill>
          <a:latin typeface="+mn-lt"/>
        </a:defRPr>
      </a:lvl4pPr>
      <a:lvl5pPr marL="20939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hape 23"/>
          <p:cNvSpPr>
            <a:spLocks noGrp="1"/>
          </p:cNvSpPr>
          <p:nvPr>
            <p:ph type="ctrTitle"/>
          </p:nvPr>
        </p:nvSpPr>
        <p:spPr/>
        <p:txBody>
          <a:bodyPr lIns="91425" tIns="91425" rIns="91425" bIns="91425"/>
          <a:lstStyle/>
          <a:p>
            <a:pPr indent="304800" algn="ctr" eaLnBrk="1" hangingPunct="1">
              <a:buClr>
                <a:srgbClr val="000000"/>
              </a:buClr>
            </a:pPr>
            <a:r>
              <a:rPr lang="en-US" sz="2800" b="1" smtClean="0"/>
              <a:t>Toward a Universal Unsupervised Clustering Method</a:t>
            </a:r>
          </a:p>
        </p:txBody>
      </p:sp>
      <p:sp>
        <p:nvSpPr>
          <p:cNvPr id="15362" name="Shape 24"/>
          <p:cNvSpPr>
            <a:spLocks noGrp="1"/>
          </p:cNvSpPr>
          <p:nvPr>
            <p:ph type="subTitle" idx="1"/>
          </p:nvPr>
        </p:nvSpPr>
        <p:spPr>
          <a:xfrm>
            <a:off x="1042988" y="2884488"/>
            <a:ext cx="7083425" cy="839787"/>
          </a:xfrm>
        </p:spPr>
        <p:txBody>
          <a:bodyPr lIns="91425" tIns="91425" rIns="91425" bIns="91425"/>
          <a:lstStyle/>
          <a:p>
            <a:pPr indent="-152400" algn="ctr" eaLnBrk="1" hangingPunct="1">
              <a:lnSpc>
                <a:spcPct val="80000"/>
              </a:lnSpc>
              <a:buClr>
                <a:srgbClr val="666666"/>
              </a:buClr>
            </a:pPr>
            <a:r>
              <a:rPr lang="it-IT" sz="1800" smtClean="0">
                <a:solidFill>
                  <a:srgbClr val="666666"/>
                </a:solidFill>
              </a:rPr>
              <a:t>Giuseppe M. Mazzeo</a:t>
            </a:r>
          </a:p>
          <a:p>
            <a:pPr indent="-152400" algn="ctr" eaLnBrk="1" hangingPunct="1">
              <a:lnSpc>
                <a:spcPct val="80000"/>
              </a:lnSpc>
              <a:buClr>
                <a:srgbClr val="666666"/>
              </a:buClr>
            </a:pPr>
            <a:r>
              <a:rPr lang="en-US" sz="1800" smtClean="0">
                <a:solidFill>
                  <a:srgbClr val="666666"/>
                </a:solidFill>
              </a:rPr>
              <a:t>joint work with Elio Masciari and Carlo Zaniolo</a:t>
            </a:r>
          </a:p>
        </p:txBody>
      </p:sp>
    </p:spTree>
  </p:cSld>
  <p:clrMapOvr>
    <a:masterClrMapping/>
  </p:clrMapOvr>
  <p:transition spd="slow">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Shape 68"/>
          <p:cNvSpPr>
            <a:spLocks noGrp="1"/>
          </p:cNvSpPr>
          <p:nvPr>
            <p:ph type="title" idx="4294967295"/>
          </p:nvPr>
        </p:nvSpPr>
        <p:spPr/>
        <p:txBody>
          <a:bodyPr lIns="91425" tIns="91425" rIns="91425" bIns="91425"/>
          <a:lstStyle/>
          <a:p>
            <a:pPr eaLnBrk="1" hangingPunct="1">
              <a:buClr>
                <a:srgbClr val="000000"/>
              </a:buClr>
            </a:pPr>
            <a:r>
              <a:rPr lang="en-US" sz="3200" b="1" smtClean="0"/>
              <a:t>How U</a:t>
            </a:r>
            <a:r>
              <a:rPr lang="en-US" sz="3200" b="1" baseline="30000" smtClean="0"/>
              <a:t>2</a:t>
            </a:r>
            <a:r>
              <a:rPr lang="en-US" sz="3200" b="1" smtClean="0"/>
              <a:t>-Clubs works: example</a:t>
            </a:r>
          </a:p>
        </p:txBody>
      </p:sp>
      <p:pic>
        <p:nvPicPr>
          <p:cNvPr id="33794" name="Shape 63"/>
          <p:cNvPicPr preferRelativeResize="0">
            <a:picLocks noChangeAspect="1" noChangeArrowheads="1"/>
          </p:cNvPicPr>
          <p:nvPr/>
        </p:nvPicPr>
        <p:blipFill>
          <a:blip r:embed="rId3"/>
          <a:srcRect/>
          <a:stretch>
            <a:fillRect/>
          </a:stretch>
        </p:blipFill>
        <p:spPr bwMode="auto">
          <a:xfrm>
            <a:off x="1547813" y="1276350"/>
            <a:ext cx="3355975" cy="3355975"/>
          </a:xfrm>
          <a:prstGeom prst="rect">
            <a:avLst/>
          </a:prstGeom>
          <a:noFill/>
          <a:ln w="9525">
            <a:noFill/>
            <a:miter lim="800000"/>
            <a:headEnd/>
            <a:tailEnd/>
          </a:ln>
        </p:spPr>
      </p:pic>
      <p:sp>
        <p:nvSpPr>
          <p:cNvPr id="33795" name="Line 41"/>
          <p:cNvSpPr>
            <a:spLocks noChangeShapeType="1"/>
          </p:cNvSpPr>
          <p:nvPr/>
        </p:nvSpPr>
        <p:spPr bwMode="auto">
          <a:xfrm>
            <a:off x="1547813" y="3076575"/>
            <a:ext cx="1647825" cy="0"/>
          </a:xfrm>
          <a:prstGeom prst="line">
            <a:avLst/>
          </a:prstGeom>
          <a:noFill/>
          <a:ln w="19050">
            <a:solidFill>
              <a:srgbClr val="FF0101"/>
            </a:solidFill>
            <a:round/>
            <a:headEnd/>
            <a:tailEnd/>
          </a:ln>
        </p:spPr>
        <p:txBody>
          <a:bodyPr/>
          <a:lstStyle/>
          <a:p>
            <a:endParaRPr lang="en-US"/>
          </a:p>
        </p:txBody>
      </p:sp>
      <p:sp>
        <p:nvSpPr>
          <p:cNvPr id="33796" name="Rectangle 47"/>
          <p:cNvSpPr>
            <a:spLocks noChangeArrowheads="1"/>
          </p:cNvSpPr>
          <p:nvPr/>
        </p:nvSpPr>
        <p:spPr bwMode="auto">
          <a:xfrm>
            <a:off x="2771775" y="1274763"/>
            <a:ext cx="431800" cy="1800225"/>
          </a:xfrm>
          <a:prstGeom prst="rect">
            <a:avLst/>
          </a:prstGeom>
          <a:noFill/>
          <a:ln w="28575">
            <a:solidFill>
              <a:srgbClr val="0000FF"/>
            </a:solidFill>
            <a:miter lim="800000"/>
            <a:headEnd/>
            <a:tailEnd/>
          </a:ln>
        </p:spPr>
        <p:txBody>
          <a:bodyPr wrap="none" anchor="ctr"/>
          <a:lstStyle/>
          <a:p>
            <a:endParaRPr lang="en-US"/>
          </a:p>
        </p:txBody>
      </p:sp>
      <p:sp>
        <p:nvSpPr>
          <p:cNvPr id="33797" name="Rectangle 52"/>
          <p:cNvSpPr>
            <a:spLocks noChangeArrowheads="1"/>
          </p:cNvSpPr>
          <p:nvPr/>
        </p:nvSpPr>
        <p:spPr bwMode="auto">
          <a:xfrm>
            <a:off x="2843213" y="3100388"/>
            <a:ext cx="360362" cy="1487487"/>
          </a:xfrm>
          <a:prstGeom prst="rect">
            <a:avLst/>
          </a:prstGeom>
          <a:noFill/>
          <a:ln w="28575">
            <a:solidFill>
              <a:srgbClr val="0000FF"/>
            </a:solidFill>
            <a:miter lim="800000"/>
            <a:headEnd/>
            <a:tailEnd/>
          </a:ln>
        </p:spPr>
        <p:txBody>
          <a:bodyPr wrap="none" anchor="ctr"/>
          <a:lstStyle/>
          <a:p>
            <a:endParaRPr lang="en-US"/>
          </a:p>
        </p:txBody>
      </p:sp>
      <p:sp>
        <p:nvSpPr>
          <p:cNvPr id="33798" name="Rectangle 53"/>
          <p:cNvSpPr>
            <a:spLocks noChangeArrowheads="1"/>
          </p:cNvSpPr>
          <p:nvPr/>
        </p:nvSpPr>
        <p:spPr bwMode="auto">
          <a:xfrm>
            <a:off x="3222625" y="1274763"/>
            <a:ext cx="412750" cy="1439862"/>
          </a:xfrm>
          <a:prstGeom prst="rect">
            <a:avLst/>
          </a:prstGeom>
          <a:noFill/>
          <a:ln w="28575">
            <a:solidFill>
              <a:srgbClr val="FF6600"/>
            </a:solidFill>
            <a:miter lim="800000"/>
            <a:headEnd/>
            <a:tailEnd/>
          </a:ln>
        </p:spPr>
        <p:txBody>
          <a:bodyPr wrap="none" anchor="ctr"/>
          <a:lstStyle/>
          <a:p>
            <a:endParaRPr lang="en-US"/>
          </a:p>
        </p:txBody>
      </p:sp>
      <p:sp>
        <p:nvSpPr>
          <p:cNvPr id="33799" name="Rectangle 54"/>
          <p:cNvSpPr>
            <a:spLocks noChangeArrowheads="1"/>
          </p:cNvSpPr>
          <p:nvPr/>
        </p:nvSpPr>
        <p:spPr bwMode="auto">
          <a:xfrm>
            <a:off x="3222625" y="2724150"/>
            <a:ext cx="1636713" cy="639763"/>
          </a:xfrm>
          <a:prstGeom prst="rect">
            <a:avLst/>
          </a:prstGeom>
          <a:noFill/>
          <a:ln w="28575">
            <a:solidFill>
              <a:srgbClr val="FF6600"/>
            </a:solidFill>
            <a:miter lim="800000"/>
            <a:headEnd/>
            <a:tailEnd/>
          </a:ln>
        </p:spPr>
        <p:txBody>
          <a:bodyPr wrap="none" anchor="ctr"/>
          <a:lstStyle/>
          <a:p>
            <a:endParaRPr lang="en-US"/>
          </a:p>
        </p:txBody>
      </p:sp>
      <p:cxnSp>
        <p:nvCxnSpPr>
          <p:cNvPr id="33800" name="AutoShape 56"/>
          <p:cNvCxnSpPr>
            <a:cxnSpLocks noChangeShapeType="1"/>
          </p:cNvCxnSpPr>
          <p:nvPr/>
        </p:nvCxnSpPr>
        <p:spPr bwMode="auto">
          <a:xfrm rot="10800000" flipH="1" flipV="1">
            <a:off x="2757488" y="2174875"/>
            <a:ext cx="71437" cy="1670050"/>
          </a:xfrm>
          <a:prstGeom prst="curvedConnector3">
            <a:avLst>
              <a:gd name="adj1" fmla="val -300000"/>
            </a:avLst>
          </a:prstGeom>
          <a:noFill/>
          <a:ln w="38100">
            <a:solidFill>
              <a:srgbClr val="0000FF"/>
            </a:solidFill>
            <a:round/>
            <a:headEnd type="triangle" w="med" len="med"/>
            <a:tailEnd type="triangle" w="med" len="med"/>
          </a:ln>
        </p:spPr>
      </p:cxnSp>
      <p:cxnSp>
        <p:nvCxnSpPr>
          <p:cNvPr id="33801" name="AutoShape 56"/>
          <p:cNvCxnSpPr>
            <a:cxnSpLocks noChangeShapeType="1"/>
          </p:cNvCxnSpPr>
          <p:nvPr/>
        </p:nvCxnSpPr>
        <p:spPr bwMode="auto">
          <a:xfrm>
            <a:off x="3649663" y="1995488"/>
            <a:ext cx="392112" cy="714375"/>
          </a:xfrm>
          <a:prstGeom prst="curvedConnector2">
            <a:avLst/>
          </a:prstGeom>
          <a:noFill/>
          <a:ln w="38100">
            <a:solidFill>
              <a:srgbClr val="FF6600"/>
            </a:solidFill>
            <a:round/>
            <a:headEnd type="triangle" w="med" len="med"/>
            <a:tailEnd type="triangle" w="med" len="med"/>
          </a:ln>
        </p:spPr>
      </p:cxnSp>
      <p:cxnSp>
        <p:nvCxnSpPr>
          <p:cNvPr id="46135" name="AutoShape 58"/>
          <p:cNvCxnSpPr>
            <a:cxnSpLocks noChangeShapeType="1"/>
            <a:stCxn id="33797" idx="3"/>
            <a:endCxn id="33799" idx="2"/>
          </p:cNvCxnSpPr>
          <p:nvPr/>
        </p:nvCxnSpPr>
        <p:spPr bwMode="auto">
          <a:xfrm flipV="1">
            <a:off x="3217863" y="3378200"/>
            <a:ext cx="823912" cy="466725"/>
          </a:xfrm>
          <a:prstGeom prst="curvedConnector2">
            <a:avLst/>
          </a:prstGeom>
          <a:noFill/>
          <a:ln w="38100">
            <a:solidFill>
              <a:srgbClr val="0000FF"/>
            </a:solidFill>
            <a:round/>
            <a:headEnd type="triangle" w="med" len="med"/>
            <a:tailEnd type="triangle" w="med" len="med"/>
          </a:ln>
        </p:spPr>
      </p:cxn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6135"/>
                                        </p:tgtEl>
                                        <p:attrNameLst>
                                          <p:attrName>style.visibility</p:attrName>
                                        </p:attrNameLst>
                                      </p:cBhvr>
                                      <p:to>
                                        <p:strVal val="visible"/>
                                      </p:to>
                                    </p:set>
                                    <p:animEffect transition="in" filter="wipe(left)">
                                      <p:cBhvr>
                                        <p:cTn id="7" dur="500"/>
                                        <p:tgtEl>
                                          <p:spTgt spid="461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Shape 68"/>
          <p:cNvSpPr>
            <a:spLocks noGrp="1"/>
          </p:cNvSpPr>
          <p:nvPr>
            <p:ph type="title" idx="4294967295"/>
          </p:nvPr>
        </p:nvSpPr>
        <p:spPr/>
        <p:txBody>
          <a:bodyPr lIns="91425" tIns="91425" rIns="91425" bIns="91425"/>
          <a:lstStyle/>
          <a:p>
            <a:pPr eaLnBrk="1" hangingPunct="1">
              <a:buClr>
                <a:srgbClr val="000000"/>
              </a:buClr>
            </a:pPr>
            <a:r>
              <a:rPr lang="en-US" sz="3200" b="1" smtClean="0"/>
              <a:t>How U</a:t>
            </a:r>
            <a:r>
              <a:rPr lang="en-US" sz="3200" b="1" baseline="30000" smtClean="0"/>
              <a:t>2</a:t>
            </a:r>
            <a:r>
              <a:rPr lang="en-US" sz="3200" b="1" smtClean="0"/>
              <a:t>-Clubs works: example</a:t>
            </a:r>
          </a:p>
        </p:txBody>
      </p:sp>
      <p:pic>
        <p:nvPicPr>
          <p:cNvPr id="35842" name="Shape 63"/>
          <p:cNvPicPr preferRelativeResize="0">
            <a:picLocks noChangeAspect="1" noChangeArrowheads="1"/>
          </p:cNvPicPr>
          <p:nvPr/>
        </p:nvPicPr>
        <p:blipFill>
          <a:blip r:embed="rId3"/>
          <a:srcRect/>
          <a:stretch>
            <a:fillRect/>
          </a:stretch>
        </p:blipFill>
        <p:spPr bwMode="auto">
          <a:xfrm>
            <a:off x="1547813" y="1276350"/>
            <a:ext cx="3355975" cy="3355975"/>
          </a:xfrm>
          <a:prstGeom prst="rect">
            <a:avLst/>
          </a:prstGeom>
          <a:noFill/>
          <a:ln w="9525">
            <a:noFill/>
            <a:miter lim="800000"/>
            <a:headEnd/>
            <a:tailEnd/>
          </a:ln>
        </p:spPr>
      </p:pic>
      <p:sp>
        <p:nvSpPr>
          <p:cNvPr id="35843" name="Line 41"/>
          <p:cNvSpPr>
            <a:spLocks noChangeShapeType="1"/>
          </p:cNvSpPr>
          <p:nvPr/>
        </p:nvSpPr>
        <p:spPr bwMode="auto">
          <a:xfrm>
            <a:off x="1547813" y="3074988"/>
            <a:ext cx="1647825" cy="0"/>
          </a:xfrm>
          <a:prstGeom prst="line">
            <a:avLst/>
          </a:prstGeom>
          <a:noFill/>
          <a:ln w="19050">
            <a:solidFill>
              <a:srgbClr val="FF0101"/>
            </a:solidFill>
            <a:round/>
            <a:headEnd/>
            <a:tailEnd/>
          </a:ln>
        </p:spPr>
        <p:txBody>
          <a:bodyPr/>
          <a:lstStyle/>
          <a:p>
            <a:endParaRPr lang="en-US"/>
          </a:p>
        </p:txBody>
      </p:sp>
      <p:sp>
        <p:nvSpPr>
          <p:cNvPr id="35844" name="Rectangle 47"/>
          <p:cNvSpPr>
            <a:spLocks noChangeArrowheads="1"/>
          </p:cNvSpPr>
          <p:nvPr/>
        </p:nvSpPr>
        <p:spPr bwMode="auto">
          <a:xfrm>
            <a:off x="2771775" y="1274763"/>
            <a:ext cx="431800" cy="1800225"/>
          </a:xfrm>
          <a:prstGeom prst="rect">
            <a:avLst/>
          </a:prstGeom>
          <a:noFill/>
          <a:ln w="28575">
            <a:solidFill>
              <a:srgbClr val="0000FF"/>
            </a:solidFill>
            <a:miter lim="800000"/>
            <a:headEnd/>
            <a:tailEnd/>
          </a:ln>
        </p:spPr>
        <p:txBody>
          <a:bodyPr wrap="none" anchor="ctr"/>
          <a:lstStyle/>
          <a:p>
            <a:endParaRPr lang="en-US"/>
          </a:p>
        </p:txBody>
      </p:sp>
      <p:sp>
        <p:nvSpPr>
          <p:cNvPr id="35845" name="Rectangle 52"/>
          <p:cNvSpPr>
            <a:spLocks noChangeArrowheads="1"/>
          </p:cNvSpPr>
          <p:nvPr/>
        </p:nvSpPr>
        <p:spPr bwMode="auto">
          <a:xfrm>
            <a:off x="2843213" y="3100388"/>
            <a:ext cx="360362" cy="1487487"/>
          </a:xfrm>
          <a:prstGeom prst="rect">
            <a:avLst/>
          </a:prstGeom>
          <a:noFill/>
          <a:ln w="28575">
            <a:solidFill>
              <a:srgbClr val="0000FF"/>
            </a:solidFill>
            <a:miter lim="800000"/>
            <a:headEnd/>
            <a:tailEnd/>
          </a:ln>
        </p:spPr>
        <p:txBody>
          <a:bodyPr wrap="none" anchor="ctr"/>
          <a:lstStyle/>
          <a:p>
            <a:endParaRPr lang="en-US"/>
          </a:p>
        </p:txBody>
      </p:sp>
      <p:sp>
        <p:nvSpPr>
          <p:cNvPr id="35846" name="Rectangle 53"/>
          <p:cNvSpPr>
            <a:spLocks noChangeArrowheads="1"/>
          </p:cNvSpPr>
          <p:nvPr/>
        </p:nvSpPr>
        <p:spPr bwMode="auto">
          <a:xfrm>
            <a:off x="3222625" y="1274763"/>
            <a:ext cx="412750" cy="1439862"/>
          </a:xfrm>
          <a:prstGeom prst="rect">
            <a:avLst/>
          </a:prstGeom>
          <a:noFill/>
          <a:ln w="28575">
            <a:solidFill>
              <a:srgbClr val="0000FF"/>
            </a:solidFill>
            <a:miter lim="800000"/>
            <a:headEnd/>
            <a:tailEnd/>
          </a:ln>
        </p:spPr>
        <p:txBody>
          <a:bodyPr wrap="none" anchor="ctr"/>
          <a:lstStyle/>
          <a:p>
            <a:endParaRPr lang="en-US"/>
          </a:p>
        </p:txBody>
      </p:sp>
      <p:sp>
        <p:nvSpPr>
          <p:cNvPr id="35847" name="Rectangle 54"/>
          <p:cNvSpPr>
            <a:spLocks noChangeArrowheads="1"/>
          </p:cNvSpPr>
          <p:nvPr/>
        </p:nvSpPr>
        <p:spPr bwMode="auto">
          <a:xfrm>
            <a:off x="3222625" y="2724150"/>
            <a:ext cx="1636713" cy="639763"/>
          </a:xfrm>
          <a:prstGeom prst="rect">
            <a:avLst/>
          </a:prstGeom>
          <a:noFill/>
          <a:ln w="28575">
            <a:solidFill>
              <a:srgbClr val="0000FF"/>
            </a:solidFill>
            <a:miter lim="800000"/>
            <a:headEnd/>
            <a:tailEnd/>
          </a:ln>
        </p:spPr>
        <p:txBody>
          <a:bodyPr wrap="none" anchor="ctr"/>
          <a:lstStyle/>
          <a:p>
            <a:endParaRPr lang="en-US"/>
          </a:p>
        </p:txBody>
      </p:sp>
      <p:cxnSp>
        <p:nvCxnSpPr>
          <p:cNvPr id="35848" name="AutoShape 56"/>
          <p:cNvCxnSpPr>
            <a:cxnSpLocks noChangeShapeType="1"/>
          </p:cNvCxnSpPr>
          <p:nvPr/>
        </p:nvCxnSpPr>
        <p:spPr bwMode="auto">
          <a:xfrm rot="10800000" flipH="1" flipV="1">
            <a:off x="2757488" y="2174875"/>
            <a:ext cx="71437" cy="1670050"/>
          </a:xfrm>
          <a:prstGeom prst="curvedConnector3">
            <a:avLst>
              <a:gd name="adj1" fmla="val -300000"/>
            </a:avLst>
          </a:prstGeom>
          <a:noFill/>
          <a:ln w="38100">
            <a:solidFill>
              <a:srgbClr val="0000FF"/>
            </a:solidFill>
            <a:round/>
            <a:headEnd type="triangle" w="med" len="med"/>
            <a:tailEnd type="triangle" w="med" len="med"/>
          </a:ln>
        </p:spPr>
      </p:cxnSp>
      <p:cxnSp>
        <p:nvCxnSpPr>
          <p:cNvPr id="35849" name="AutoShape 56"/>
          <p:cNvCxnSpPr>
            <a:cxnSpLocks noChangeShapeType="1"/>
          </p:cNvCxnSpPr>
          <p:nvPr/>
        </p:nvCxnSpPr>
        <p:spPr bwMode="auto">
          <a:xfrm>
            <a:off x="3649663" y="1995488"/>
            <a:ext cx="392112" cy="714375"/>
          </a:xfrm>
          <a:prstGeom prst="curvedConnector2">
            <a:avLst/>
          </a:prstGeom>
          <a:noFill/>
          <a:ln w="38100">
            <a:solidFill>
              <a:srgbClr val="0000FF"/>
            </a:solidFill>
            <a:round/>
            <a:headEnd type="triangle" w="med" len="med"/>
            <a:tailEnd type="triangle" w="med" len="med"/>
          </a:ln>
        </p:spPr>
      </p:cxnSp>
      <p:cxnSp>
        <p:nvCxnSpPr>
          <p:cNvPr id="35850" name="AutoShape 58"/>
          <p:cNvCxnSpPr>
            <a:cxnSpLocks noChangeShapeType="1"/>
          </p:cNvCxnSpPr>
          <p:nvPr/>
        </p:nvCxnSpPr>
        <p:spPr bwMode="auto">
          <a:xfrm flipV="1">
            <a:off x="3217863" y="3378200"/>
            <a:ext cx="823912" cy="466725"/>
          </a:xfrm>
          <a:prstGeom prst="curvedConnector2">
            <a:avLst/>
          </a:prstGeom>
          <a:noFill/>
          <a:ln w="38100">
            <a:solidFill>
              <a:srgbClr val="0000FF"/>
            </a:solidFill>
            <a:round/>
            <a:headEnd type="triangle" w="med" len="med"/>
            <a:tailEnd type="triangle" w="med" len="med"/>
          </a:ln>
        </p:spPr>
      </p:cxnSp>
      <p:sp>
        <p:nvSpPr>
          <p:cNvPr id="35851" name="Text Box 50"/>
          <p:cNvSpPr txBox="1">
            <a:spLocks noChangeArrowheads="1"/>
          </p:cNvSpPr>
          <p:nvPr/>
        </p:nvSpPr>
        <p:spPr bwMode="auto">
          <a:xfrm>
            <a:off x="5795963" y="1851025"/>
            <a:ext cx="2449512" cy="1558925"/>
          </a:xfrm>
          <a:prstGeom prst="rect">
            <a:avLst/>
          </a:prstGeom>
          <a:solidFill>
            <a:schemeClr val="bg1"/>
          </a:solidFill>
          <a:ln w="9525">
            <a:noFill/>
            <a:miter lim="800000"/>
            <a:headEnd/>
            <a:tailEnd/>
          </a:ln>
        </p:spPr>
        <p:txBody>
          <a:bodyPr>
            <a:spAutoFit/>
          </a:bodyPr>
          <a:lstStyle/>
          <a:p>
            <a:pPr algn="ctr"/>
            <a:r>
              <a:rPr lang="en-US" sz="1600"/>
              <a:t>At this point the agglomerative phase is stopped, and five clusters are returned as result of the clustering</a:t>
            </a:r>
          </a:p>
        </p:txBody>
      </p:sp>
    </p:spTree>
  </p:cSld>
  <p:clrMapOvr>
    <a:masterClrMapping/>
  </p:clrMapOvr>
  <p:transition spd="slow">
    <p:cu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4"/>
          <p:cNvSpPr>
            <a:spLocks noGrp="1" noChangeArrowheads="1"/>
          </p:cNvSpPr>
          <p:nvPr>
            <p:ph type="title" idx="4294967295"/>
          </p:nvPr>
        </p:nvSpPr>
        <p:spPr/>
        <p:txBody>
          <a:bodyPr/>
          <a:lstStyle/>
          <a:p>
            <a:r>
              <a:rPr lang="en-US" sz="3000" b="1" smtClean="0"/>
              <a:t>When stopping the divisive phase?</a:t>
            </a:r>
          </a:p>
        </p:txBody>
      </p:sp>
      <p:sp>
        <p:nvSpPr>
          <p:cNvPr id="37890" name="Rectangle 5"/>
          <p:cNvSpPr>
            <a:spLocks noGrp="1" noChangeArrowheads="1"/>
          </p:cNvSpPr>
          <p:nvPr>
            <p:ph type="body" idx="4294967295"/>
          </p:nvPr>
        </p:nvSpPr>
        <p:spPr>
          <a:xfrm>
            <a:off x="566738" y="1314450"/>
            <a:ext cx="8001000" cy="3417888"/>
          </a:xfrm>
        </p:spPr>
        <p:txBody>
          <a:bodyPr/>
          <a:lstStyle/>
          <a:p>
            <a:pPr>
              <a:lnSpc>
                <a:spcPct val="80000"/>
              </a:lnSpc>
            </a:pPr>
            <a:r>
              <a:rPr lang="en-US" sz="2000" smtClean="0"/>
              <a:t>We tried several indices (used in statistics) for estimating the number of clusters</a:t>
            </a:r>
          </a:p>
          <a:p>
            <a:pPr>
              <a:lnSpc>
                <a:spcPct val="80000"/>
              </a:lnSpc>
            </a:pPr>
            <a:r>
              <a:rPr lang="en-US" sz="2000" smtClean="0"/>
              <a:t>Calinski-Harabasz index was found to be the best (among those which can be efficiently computed)</a:t>
            </a:r>
          </a:p>
          <a:p>
            <a:pPr>
              <a:lnSpc>
                <a:spcPct val="80000"/>
              </a:lnSpc>
            </a:pPr>
            <a:r>
              <a:rPr lang="en-US" sz="2000" smtClean="0"/>
              <a:t>CH-index take into account within-clusters and between-clusters SSQ</a:t>
            </a:r>
          </a:p>
          <a:p>
            <a:pPr>
              <a:lnSpc>
                <a:spcPct val="80000"/>
              </a:lnSpc>
            </a:pPr>
            <a:r>
              <a:rPr lang="en-US" sz="2000" smtClean="0"/>
              <a:t>Use of the CH-index</a:t>
            </a:r>
          </a:p>
          <a:p>
            <a:pPr marL="742950" lvl="1" indent="-285750">
              <a:lnSpc>
                <a:spcPct val="80000"/>
              </a:lnSpc>
            </a:pPr>
            <a:r>
              <a:rPr lang="en-US" sz="2000" smtClean="0"/>
              <a:t>Typically, the first splits make the index increase</a:t>
            </a:r>
          </a:p>
          <a:p>
            <a:pPr marL="742950" lvl="1" indent="-285750">
              <a:lnSpc>
                <a:spcPct val="80000"/>
              </a:lnSpc>
            </a:pPr>
            <a:r>
              <a:rPr lang="en-US" sz="2000" smtClean="0"/>
              <a:t>When further splits would make the index decrease, we stop the divisive phase</a:t>
            </a:r>
          </a:p>
          <a:p>
            <a:pPr marL="742950" lvl="1" indent="-285750">
              <a:lnSpc>
                <a:spcPct val="80000"/>
              </a:lnSpc>
            </a:pPr>
            <a:r>
              <a:rPr lang="en-US" sz="2000" smtClean="0"/>
              <a:t>Cannot be used to decide for the first split (the index is not defined for one cluster)</a:t>
            </a:r>
          </a:p>
        </p:txBody>
      </p:sp>
    </p:spTree>
  </p:cSld>
  <p:clrMapOvr>
    <a:masterClrMapping/>
  </p:clrMapOvr>
  <p:transition spd="slow">
    <p:cu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15"/>
          <p:cNvSpPr>
            <a:spLocks noGrp="1" noChangeArrowheads="1"/>
          </p:cNvSpPr>
          <p:nvPr>
            <p:ph type="title" idx="4294967295"/>
          </p:nvPr>
        </p:nvSpPr>
        <p:spPr/>
        <p:txBody>
          <a:bodyPr/>
          <a:lstStyle/>
          <a:p>
            <a:r>
              <a:rPr lang="en-US" sz="3000" b="1" smtClean="0"/>
              <a:t>When stopping the divisive phase?</a:t>
            </a:r>
          </a:p>
        </p:txBody>
      </p:sp>
      <p:sp>
        <p:nvSpPr>
          <p:cNvPr id="57346" name="Rectangle 16"/>
          <p:cNvSpPr>
            <a:spLocks noGrp="1" noChangeArrowheads="1"/>
          </p:cNvSpPr>
          <p:nvPr>
            <p:ph type="body" idx="4294967295"/>
          </p:nvPr>
        </p:nvSpPr>
        <p:spPr>
          <a:xfrm>
            <a:off x="566738" y="3436938"/>
            <a:ext cx="8001000" cy="1295400"/>
          </a:xfrm>
        </p:spPr>
        <p:txBody>
          <a:bodyPr/>
          <a:lstStyle/>
          <a:p>
            <a:r>
              <a:rPr lang="en-US" sz="1800" smtClean="0"/>
              <a:t>The fourth split make the CH-index decrease by 2%</a:t>
            </a:r>
          </a:p>
          <a:p>
            <a:r>
              <a:rPr lang="en-US" sz="1800" smtClean="0"/>
              <a:t>We need more flexibility, in order to recover initial “wrong” splits</a:t>
            </a:r>
          </a:p>
        </p:txBody>
      </p:sp>
      <p:grpSp>
        <p:nvGrpSpPr>
          <p:cNvPr id="39939" name="Group 4"/>
          <p:cNvGrpSpPr>
            <a:grpSpLocks/>
          </p:cNvGrpSpPr>
          <p:nvPr/>
        </p:nvGrpSpPr>
        <p:grpSpPr bwMode="auto">
          <a:xfrm>
            <a:off x="2020888" y="1492250"/>
            <a:ext cx="1676400" cy="1676400"/>
            <a:chOff x="975" y="755"/>
            <a:chExt cx="2114" cy="2114"/>
          </a:xfrm>
        </p:grpSpPr>
        <p:pic>
          <p:nvPicPr>
            <p:cNvPr id="39947" name="Shape 63"/>
            <p:cNvPicPr preferRelativeResize="0">
              <a:picLocks noChangeAspect="1" noChangeArrowheads="1"/>
            </p:cNvPicPr>
            <p:nvPr/>
          </p:nvPicPr>
          <p:blipFill>
            <a:blip r:embed="rId3"/>
            <a:srcRect/>
            <a:stretch>
              <a:fillRect/>
            </a:stretch>
          </p:blipFill>
          <p:spPr bwMode="auto">
            <a:xfrm>
              <a:off x="975" y="755"/>
              <a:ext cx="2114" cy="2114"/>
            </a:xfrm>
            <a:prstGeom prst="rect">
              <a:avLst/>
            </a:prstGeom>
            <a:noFill/>
            <a:ln w="9525">
              <a:noFill/>
              <a:miter lim="800000"/>
              <a:headEnd/>
              <a:tailEnd/>
            </a:ln>
          </p:spPr>
        </p:pic>
        <p:sp>
          <p:nvSpPr>
            <p:cNvPr id="39948" name="Line 6"/>
            <p:cNvSpPr>
              <a:spLocks noChangeShapeType="1"/>
            </p:cNvSpPr>
            <p:nvPr/>
          </p:nvSpPr>
          <p:spPr bwMode="auto">
            <a:xfrm>
              <a:off x="2018" y="758"/>
              <a:ext cx="0" cy="2087"/>
            </a:xfrm>
            <a:prstGeom prst="line">
              <a:avLst/>
            </a:prstGeom>
            <a:noFill/>
            <a:ln w="9525">
              <a:solidFill>
                <a:srgbClr val="FF0101"/>
              </a:solidFill>
              <a:round/>
              <a:headEnd/>
              <a:tailEnd/>
            </a:ln>
          </p:spPr>
          <p:txBody>
            <a:bodyPr/>
            <a:lstStyle/>
            <a:p>
              <a:endParaRPr lang="en-US"/>
            </a:p>
          </p:txBody>
        </p:sp>
        <p:sp>
          <p:nvSpPr>
            <p:cNvPr id="39949" name="Line 7"/>
            <p:cNvSpPr>
              <a:spLocks noChangeShapeType="1"/>
            </p:cNvSpPr>
            <p:nvPr/>
          </p:nvSpPr>
          <p:spPr bwMode="auto">
            <a:xfrm>
              <a:off x="975" y="1892"/>
              <a:ext cx="1038" cy="0"/>
            </a:xfrm>
            <a:prstGeom prst="line">
              <a:avLst/>
            </a:prstGeom>
            <a:noFill/>
            <a:ln w="9525">
              <a:solidFill>
                <a:srgbClr val="FF0101"/>
              </a:solidFill>
              <a:round/>
              <a:headEnd/>
              <a:tailEnd/>
            </a:ln>
          </p:spPr>
          <p:txBody>
            <a:bodyPr/>
            <a:lstStyle/>
            <a:p>
              <a:endParaRPr lang="en-US"/>
            </a:p>
          </p:txBody>
        </p:sp>
        <p:sp>
          <p:nvSpPr>
            <p:cNvPr id="39950" name="Line 8"/>
            <p:cNvSpPr>
              <a:spLocks noChangeShapeType="1"/>
            </p:cNvSpPr>
            <p:nvPr/>
          </p:nvSpPr>
          <p:spPr bwMode="auto">
            <a:xfrm>
              <a:off x="2023" y="1665"/>
              <a:ext cx="1056" cy="0"/>
            </a:xfrm>
            <a:prstGeom prst="line">
              <a:avLst/>
            </a:prstGeom>
            <a:noFill/>
            <a:ln w="9525">
              <a:solidFill>
                <a:srgbClr val="FF0101"/>
              </a:solidFill>
              <a:round/>
              <a:headEnd/>
              <a:tailEnd/>
            </a:ln>
          </p:spPr>
          <p:txBody>
            <a:bodyPr/>
            <a:lstStyle/>
            <a:p>
              <a:endParaRPr lang="en-US"/>
            </a:p>
          </p:txBody>
        </p:sp>
      </p:grpSp>
      <p:cxnSp>
        <p:nvCxnSpPr>
          <p:cNvPr id="57348" name="Shape 92"/>
          <p:cNvCxnSpPr>
            <a:cxnSpLocks noChangeShapeType="1"/>
          </p:cNvCxnSpPr>
          <p:nvPr/>
        </p:nvCxnSpPr>
        <p:spPr bwMode="auto">
          <a:xfrm>
            <a:off x="4140200" y="2284413"/>
            <a:ext cx="765175" cy="0"/>
          </a:xfrm>
          <a:prstGeom prst="straightConnector1">
            <a:avLst/>
          </a:prstGeom>
          <a:noFill/>
          <a:ln w="19050">
            <a:solidFill>
              <a:schemeClr val="tx1"/>
            </a:solidFill>
            <a:round/>
            <a:headEnd type="none" w="lg" len="lg"/>
            <a:tailEnd type="triangle" w="lg" len="lg"/>
          </a:ln>
        </p:spPr>
      </p:cxnSp>
      <p:grpSp>
        <p:nvGrpSpPr>
          <p:cNvPr id="57359" name="Group 15"/>
          <p:cNvGrpSpPr>
            <a:grpSpLocks/>
          </p:cNvGrpSpPr>
          <p:nvPr/>
        </p:nvGrpSpPr>
        <p:grpSpPr bwMode="auto">
          <a:xfrm>
            <a:off x="5281613" y="1492250"/>
            <a:ext cx="1676400" cy="1676400"/>
            <a:chOff x="3327" y="940"/>
            <a:chExt cx="1056" cy="1056"/>
          </a:xfrm>
        </p:grpSpPr>
        <p:pic>
          <p:nvPicPr>
            <p:cNvPr id="39942" name="Shape 63"/>
            <p:cNvPicPr preferRelativeResize="0">
              <a:picLocks noChangeAspect="1" noChangeArrowheads="1"/>
            </p:cNvPicPr>
            <p:nvPr/>
          </p:nvPicPr>
          <p:blipFill>
            <a:blip r:embed="rId3"/>
            <a:srcRect/>
            <a:stretch>
              <a:fillRect/>
            </a:stretch>
          </p:blipFill>
          <p:spPr bwMode="auto">
            <a:xfrm>
              <a:off x="3327" y="940"/>
              <a:ext cx="1056" cy="1056"/>
            </a:xfrm>
            <a:prstGeom prst="rect">
              <a:avLst/>
            </a:prstGeom>
            <a:noFill/>
            <a:ln w="9525">
              <a:noFill/>
              <a:miter lim="800000"/>
              <a:headEnd/>
              <a:tailEnd/>
            </a:ln>
          </p:spPr>
        </p:pic>
        <p:sp>
          <p:nvSpPr>
            <p:cNvPr id="39943" name="Line 13"/>
            <p:cNvSpPr>
              <a:spLocks noChangeShapeType="1"/>
            </p:cNvSpPr>
            <p:nvPr/>
          </p:nvSpPr>
          <p:spPr bwMode="auto">
            <a:xfrm>
              <a:off x="3848" y="941"/>
              <a:ext cx="0" cy="1043"/>
            </a:xfrm>
            <a:prstGeom prst="line">
              <a:avLst/>
            </a:prstGeom>
            <a:noFill/>
            <a:ln w="9525">
              <a:solidFill>
                <a:srgbClr val="FF0101"/>
              </a:solidFill>
              <a:round/>
              <a:headEnd/>
              <a:tailEnd/>
            </a:ln>
          </p:spPr>
          <p:txBody>
            <a:bodyPr/>
            <a:lstStyle/>
            <a:p>
              <a:endParaRPr lang="en-US"/>
            </a:p>
          </p:txBody>
        </p:sp>
        <p:sp>
          <p:nvSpPr>
            <p:cNvPr id="39944" name="Line 14"/>
            <p:cNvSpPr>
              <a:spLocks noChangeShapeType="1"/>
            </p:cNvSpPr>
            <p:nvPr/>
          </p:nvSpPr>
          <p:spPr bwMode="auto">
            <a:xfrm>
              <a:off x="3327" y="1508"/>
              <a:ext cx="519" cy="0"/>
            </a:xfrm>
            <a:prstGeom prst="line">
              <a:avLst/>
            </a:prstGeom>
            <a:noFill/>
            <a:ln w="9525">
              <a:solidFill>
                <a:srgbClr val="FF0101"/>
              </a:solidFill>
              <a:round/>
              <a:headEnd/>
              <a:tailEnd/>
            </a:ln>
          </p:spPr>
          <p:txBody>
            <a:bodyPr/>
            <a:lstStyle/>
            <a:p>
              <a:endParaRPr lang="en-US"/>
            </a:p>
          </p:txBody>
        </p:sp>
        <p:sp>
          <p:nvSpPr>
            <p:cNvPr id="39945" name="Line 15"/>
            <p:cNvSpPr>
              <a:spLocks noChangeShapeType="1"/>
            </p:cNvSpPr>
            <p:nvPr/>
          </p:nvSpPr>
          <p:spPr bwMode="auto">
            <a:xfrm>
              <a:off x="3851" y="1395"/>
              <a:ext cx="527" cy="0"/>
            </a:xfrm>
            <a:prstGeom prst="line">
              <a:avLst/>
            </a:prstGeom>
            <a:noFill/>
            <a:ln w="9525">
              <a:solidFill>
                <a:srgbClr val="FF0101"/>
              </a:solidFill>
              <a:round/>
              <a:headEnd/>
              <a:tailEnd/>
            </a:ln>
          </p:spPr>
          <p:txBody>
            <a:bodyPr/>
            <a:lstStyle/>
            <a:p>
              <a:endParaRPr lang="en-US"/>
            </a:p>
          </p:txBody>
        </p:sp>
        <p:sp>
          <p:nvSpPr>
            <p:cNvPr id="39946" name="Line 16"/>
            <p:cNvSpPr>
              <a:spLocks noChangeShapeType="1"/>
            </p:cNvSpPr>
            <p:nvPr/>
          </p:nvSpPr>
          <p:spPr bwMode="auto">
            <a:xfrm>
              <a:off x="3848" y="1599"/>
              <a:ext cx="528" cy="0"/>
            </a:xfrm>
            <a:prstGeom prst="line">
              <a:avLst/>
            </a:prstGeom>
            <a:noFill/>
            <a:ln w="38100">
              <a:solidFill>
                <a:srgbClr val="FF0101"/>
              </a:solidFill>
              <a:round/>
              <a:headEnd/>
              <a:tailEnd/>
            </a:ln>
          </p:spPr>
          <p:txBody>
            <a:bodyPr/>
            <a:lstStyle/>
            <a:p>
              <a:endParaRPr lang="en-US"/>
            </a:p>
          </p:txBody>
        </p:sp>
      </p:gr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7348"/>
                                        </p:tgtEl>
                                        <p:attrNameLst>
                                          <p:attrName>style.visibility</p:attrName>
                                        </p:attrNameLst>
                                      </p:cBhvr>
                                      <p:to>
                                        <p:strVal val="visible"/>
                                      </p:to>
                                    </p:set>
                                    <p:animEffect transition="in" filter="wipe(left)">
                                      <p:cBhvr>
                                        <p:cTn id="7" dur="500"/>
                                        <p:tgtEl>
                                          <p:spTgt spid="57348"/>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57359"/>
                                        </p:tgtEl>
                                        <p:attrNameLst>
                                          <p:attrName>style.visibility</p:attrName>
                                        </p:attrNameLst>
                                      </p:cBhvr>
                                      <p:to>
                                        <p:strVal val="visible"/>
                                      </p:to>
                                    </p:set>
                                    <p:animEffect transition="in" filter="wipe(left)">
                                      <p:cBhvr>
                                        <p:cTn id="11" dur="500"/>
                                        <p:tgtEl>
                                          <p:spTgt spid="57359"/>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57346">
                                            <p:txEl>
                                              <p:pRg st="0" end="0"/>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5734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6"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6"/>
          <p:cNvSpPr>
            <a:spLocks noGrp="1" noChangeArrowheads="1"/>
          </p:cNvSpPr>
          <p:nvPr>
            <p:ph type="title" idx="4294967295"/>
          </p:nvPr>
        </p:nvSpPr>
        <p:spPr/>
        <p:txBody>
          <a:bodyPr/>
          <a:lstStyle/>
          <a:p>
            <a:r>
              <a:rPr lang="en-US" sz="2800" b="1" smtClean="0"/>
              <a:t>Evaluating local effectiveness of splits</a:t>
            </a:r>
          </a:p>
        </p:txBody>
      </p:sp>
      <p:sp>
        <p:nvSpPr>
          <p:cNvPr id="41986" name="Rectangle 7"/>
          <p:cNvSpPr>
            <a:spLocks noGrp="1" noChangeArrowheads="1"/>
          </p:cNvSpPr>
          <p:nvPr>
            <p:ph type="body" idx="4294967295"/>
          </p:nvPr>
        </p:nvSpPr>
        <p:spPr>
          <a:xfrm>
            <a:off x="566738" y="1314450"/>
            <a:ext cx="8001000" cy="3489325"/>
          </a:xfrm>
        </p:spPr>
        <p:txBody>
          <a:bodyPr/>
          <a:lstStyle/>
          <a:p>
            <a:pPr>
              <a:lnSpc>
                <a:spcPct val="90000"/>
              </a:lnSpc>
            </a:pPr>
            <a:r>
              <a:rPr lang="en-US" sz="1700" smtClean="0"/>
              <a:t>Despite the global variation of WCSSQ and BCSSQ, if a block contains skewed data, it is still worth to be split</a:t>
            </a:r>
          </a:p>
          <a:p>
            <a:pPr>
              <a:lnSpc>
                <a:spcPct val="90000"/>
              </a:lnSpc>
            </a:pPr>
            <a:r>
              <a:rPr lang="en-US" sz="1700" smtClean="0"/>
              <a:t>The local effectiveness of a split can be evaluated by comparing the </a:t>
            </a:r>
            <a:r>
              <a:rPr lang="en-US" sz="1700" smtClean="0">
                <a:sym typeface="Symbol" pitchFamily="18" charset="2"/>
              </a:rPr>
              <a:t></a:t>
            </a:r>
            <a:r>
              <a:rPr lang="en-US" sz="1700" smtClean="0"/>
              <a:t>SSQ of the split with the </a:t>
            </a:r>
            <a:r>
              <a:rPr lang="en-US" sz="1700" smtClean="0">
                <a:sym typeface="Symbol" pitchFamily="18" charset="2"/>
              </a:rPr>
              <a:t></a:t>
            </a:r>
            <a:r>
              <a:rPr lang="en-US" sz="1700" smtClean="0"/>
              <a:t>SSQ of the same split applied to the same number of points uniformly distributed over the same domain</a:t>
            </a:r>
          </a:p>
          <a:p>
            <a:pPr>
              <a:lnSpc>
                <a:spcPct val="90000"/>
              </a:lnSpc>
            </a:pPr>
            <a:r>
              <a:rPr lang="en-US" sz="1700" smtClean="0"/>
              <a:t>To this aim, we devised some formulas that can be efficiently computed</a:t>
            </a:r>
          </a:p>
          <a:p>
            <a:pPr>
              <a:lnSpc>
                <a:spcPct val="90000"/>
              </a:lnSpc>
            </a:pPr>
            <a:endParaRPr lang="en-US" sz="1700" smtClean="0"/>
          </a:p>
          <a:p>
            <a:pPr>
              <a:lnSpc>
                <a:spcPct val="90000"/>
              </a:lnSpc>
            </a:pPr>
            <a:endParaRPr lang="en-US" sz="1700" smtClean="0"/>
          </a:p>
          <a:p>
            <a:pPr>
              <a:lnSpc>
                <a:spcPct val="90000"/>
              </a:lnSpc>
            </a:pPr>
            <a:endParaRPr lang="en-US" sz="1700" smtClean="0"/>
          </a:p>
          <a:p>
            <a:pPr>
              <a:lnSpc>
                <a:spcPct val="90000"/>
              </a:lnSpc>
              <a:buFont typeface="Wingdings" pitchFamily="2" charset="2"/>
              <a:buNone/>
            </a:pPr>
            <a:r>
              <a:rPr lang="en-US" sz="1700" smtClean="0"/>
              <a:t>	w</a:t>
            </a:r>
            <a:r>
              <a:rPr lang="en-US" sz="1700" baseline="-25000" smtClean="0"/>
              <a:t>i</a:t>
            </a:r>
            <a:r>
              <a:rPr lang="en-US" sz="1700" smtClean="0"/>
              <a:t> is the width of the i-th dimension, w</a:t>
            </a:r>
            <a:r>
              <a:rPr lang="en-US" sz="1700" baseline="-25000" smtClean="0"/>
              <a:t>s,1</a:t>
            </a:r>
            <a:r>
              <a:rPr lang="en-US" sz="1700" smtClean="0"/>
              <a:t> and w</a:t>
            </a:r>
            <a:r>
              <a:rPr lang="en-US" sz="1700" baseline="-25000" smtClean="0"/>
              <a:t>s,2</a:t>
            </a:r>
            <a:r>
              <a:rPr lang="en-US" sz="1700" smtClean="0"/>
              <a:t> are the widths of the splitting dimension of the blocks after the split</a:t>
            </a:r>
          </a:p>
        </p:txBody>
      </p:sp>
      <p:pic>
        <p:nvPicPr>
          <p:cNvPr id="41987" name="Picture 7" descr="ssq_uniform"/>
          <p:cNvPicPr>
            <a:picLocks noChangeAspect="1" noChangeArrowheads="1"/>
          </p:cNvPicPr>
          <p:nvPr/>
        </p:nvPicPr>
        <p:blipFill>
          <a:blip r:embed="rId3"/>
          <a:srcRect/>
          <a:stretch>
            <a:fillRect/>
          </a:stretch>
        </p:blipFill>
        <p:spPr bwMode="auto">
          <a:xfrm>
            <a:off x="2051050" y="3379788"/>
            <a:ext cx="2447925" cy="704850"/>
          </a:xfrm>
          <a:prstGeom prst="rect">
            <a:avLst/>
          </a:prstGeom>
          <a:noFill/>
          <a:ln w="9525">
            <a:noFill/>
            <a:miter lim="800000"/>
            <a:headEnd/>
            <a:tailEnd/>
          </a:ln>
        </p:spPr>
      </p:pic>
      <p:pic>
        <p:nvPicPr>
          <p:cNvPr id="41988" name="Picture 8" descr="delta_ssq_uniform"/>
          <p:cNvPicPr>
            <a:picLocks noChangeAspect="1" noChangeArrowheads="1"/>
          </p:cNvPicPr>
          <p:nvPr/>
        </p:nvPicPr>
        <p:blipFill>
          <a:blip r:embed="rId4"/>
          <a:srcRect/>
          <a:stretch>
            <a:fillRect/>
          </a:stretch>
        </p:blipFill>
        <p:spPr bwMode="auto">
          <a:xfrm>
            <a:off x="5148263" y="3484563"/>
            <a:ext cx="2343150" cy="554037"/>
          </a:xfrm>
          <a:prstGeom prst="rect">
            <a:avLst/>
          </a:prstGeom>
          <a:noFill/>
          <a:ln w="9525">
            <a:noFill/>
            <a:miter lim="800000"/>
            <a:headEnd/>
            <a:tailEnd/>
          </a:ln>
        </p:spPr>
      </p:pic>
    </p:spTree>
  </p:cSld>
  <p:clrMapOvr>
    <a:masterClrMapping/>
  </p:clrMapOvr>
  <p:transition spd="slow">
    <p:cu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7"/>
          <p:cNvSpPr>
            <a:spLocks noGrp="1" noChangeArrowheads="1"/>
          </p:cNvSpPr>
          <p:nvPr>
            <p:ph type="body" idx="4294967295"/>
          </p:nvPr>
        </p:nvSpPr>
        <p:spPr>
          <a:xfrm>
            <a:off x="4284663" y="1316038"/>
            <a:ext cx="4283075" cy="3200400"/>
          </a:xfrm>
        </p:spPr>
        <p:txBody>
          <a:bodyPr/>
          <a:lstStyle/>
          <a:p>
            <a:r>
              <a:rPr lang="en-US" sz="1800" smtClean="0"/>
              <a:t>CLUBS makes the k-th split iff</a:t>
            </a:r>
          </a:p>
          <a:p>
            <a:endParaRPr lang="en-US" sz="1800" smtClean="0"/>
          </a:p>
          <a:p>
            <a:endParaRPr lang="en-US" sz="1800" smtClean="0"/>
          </a:p>
          <a:p>
            <a:endParaRPr lang="en-US" sz="1800" smtClean="0"/>
          </a:p>
          <a:p>
            <a:endParaRPr lang="en-US" sz="1800" smtClean="0"/>
          </a:p>
          <a:p>
            <a:endParaRPr lang="en-US" sz="1800" smtClean="0"/>
          </a:p>
          <a:p>
            <a:r>
              <a:rPr lang="en-US" sz="1800" smtClean="0"/>
              <a:t>When k=1 (i.e., CLUBS needs to decide whether to make the first split) only the </a:t>
            </a:r>
            <a:r>
              <a:rPr lang="en-US" sz="1800" smtClean="0">
                <a:sym typeface="Symbol" pitchFamily="18" charset="2"/>
              </a:rPr>
              <a:t>SSQ/SSQ is taken into account</a:t>
            </a:r>
            <a:r>
              <a:rPr lang="en-US" sz="1800" smtClean="0"/>
              <a:t>) </a:t>
            </a:r>
          </a:p>
          <a:p>
            <a:endParaRPr lang="en-US" sz="1800" smtClean="0"/>
          </a:p>
        </p:txBody>
      </p:sp>
      <p:pic>
        <p:nvPicPr>
          <p:cNvPr id="44034" name="Picture 9" descr="phase1_stop_equation"/>
          <p:cNvPicPr>
            <a:picLocks noChangeAspect="1" noChangeArrowheads="1"/>
          </p:cNvPicPr>
          <p:nvPr/>
        </p:nvPicPr>
        <p:blipFill>
          <a:blip r:embed="rId3"/>
          <a:srcRect/>
          <a:stretch>
            <a:fillRect/>
          </a:stretch>
        </p:blipFill>
        <p:spPr bwMode="auto">
          <a:xfrm>
            <a:off x="5148263" y="1924050"/>
            <a:ext cx="2895600" cy="923925"/>
          </a:xfrm>
          <a:prstGeom prst="rect">
            <a:avLst/>
          </a:prstGeom>
          <a:noFill/>
          <a:ln w="9525">
            <a:noFill/>
            <a:miter lim="800000"/>
            <a:headEnd/>
            <a:tailEnd/>
          </a:ln>
        </p:spPr>
      </p:pic>
      <p:sp>
        <p:nvSpPr>
          <p:cNvPr id="44035" name="Rectangle 15"/>
          <p:cNvSpPr>
            <a:spLocks noChangeArrowheads="1"/>
          </p:cNvSpPr>
          <p:nvPr/>
        </p:nvSpPr>
        <p:spPr bwMode="auto">
          <a:xfrm>
            <a:off x="574675" y="228600"/>
            <a:ext cx="8001000" cy="830263"/>
          </a:xfrm>
          <a:prstGeom prst="rect">
            <a:avLst/>
          </a:prstGeom>
          <a:noFill/>
          <a:ln w="9525">
            <a:noFill/>
            <a:miter lim="800000"/>
            <a:headEnd/>
            <a:tailEnd/>
          </a:ln>
        </p:spPr>
        <p:txBody>
          <a:bodyPr anchor="b"/>
          <a:lstStyle/>
          <a:p>
            <a:pPr eaLnBrk="0" hangingPunct="0"/>
            <a:r>
              <a:rPr lang="en-US" sz="2600" b="1">
                <a:solidFill>
                  <a:schemeClr val="tx2"/>
                </a:solidFill>
              </a:rPr>
              <a:t>Stopping condition for the divisive phase</a:t>
            </a:r>
          </a:p>
        </p:txBody>
      </p:sp>
      <p:pic>
        <p:nvPicPr>
          <p:cNvPr id="44036" name="Picture 6" descr="ssq_uniform_plot_bg"/>
          <p:cNvPicPr>
            <a:picLocks noChangeAspect="1" noChangeArrowheads="1"/>
          </p:cNvPicPr>
          <p:nvPr/>
        </p:nvPicPr>
        <p:blipFill>
          <a:blip r:embed="rId4"/>
          <a:srcRect/>
          <a:stretch>
            <a:fillRect/>
          </a:stretch>
        </p:blipFill>
        <p:spPr bwMode="auto">
          <a:xfrm>
            <a:off x="611188" y="1276350"/>
            <a:ext cx="3455987" cy="3382963"/>
          </a:xfrm>
          <a:prstGeom prst="rect">
            <a:avLst/>
          </a:prstGeom>
          <a:noFill/>
          <a:ln w="9525">
            <a:noFill/>
            <a:miter lim="800000"/>
            <a:headEnd/>
            <a:tailEnd/>
          </a:ln>
        </p:spPr>
      </p:pic>
    </p:spTree>
  </p:cSld>
  <p:clrMapOvr>
    <a:masterClrMapping/>
  </p:clrMapOvr>
  <p:transition spd="slow">
    <p:cu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4"/>
          <p:cNvSpPr>
            <a:spLocks noGrp="1" noChangeArrowheads="1"/>
          </p:cNvSpPr>
          <p:nvPr>
            <p:ph type="title" idx="4294967295"/>
          </p:nvPr>
        </p:nvSpPr>
        <p:spPr/>
        <p:txBody>
          <a:bodyPr/>
          <a:lstStyle/>
          <a:p>
            <a:r>
              <a:rPr lang="en-US" b="1" smtClean="0"/>
              <a:t>Agglomerative phase</a:t>
            </a:r>
          </a:p>
        </p:txBody>
      </p:sp>
      <p:sp>
        <p:nvSpPr>
          <p:cNvPr id="46082" name="Rectangle 5"/>
          <p:cNvSpPr>
            <a:spLocks noGrp="1" noChangeArrowheads="1"/>
          </p:cNvSpPr>
          <p:nvPr>
            <p:ph type="body" idx="4294967295"/>
          </p:nvPr>
        </p:nvSpPr>
        <p:spPr/>
        <p:txBody>
          <a:bodyPr/>
          <a:lstStyle/>
          <a:p>
            <a:pPr>
              <a:lnSpc>
                <a:spcPct val="90000"/>
              </a:lnSpc>
            </a:pPr>
            <a:r>
              <a:rPr lang="en-US" sz="2000" smtClean="0"/>
              <a:t>More flexible than the divisive phase (no constraints on the choice of clusters that can be merged)</a:t>
            </a:r>
          </a:p>
          <a:p>
            <a:pPr>
              <a:lnSpc>
                <a:spcPct val="90000"/>
              </a:lnSpc>
            </a:pPr>
            <a:r>
              <a:rPr lang="en-US" sz="2000" smtClean="0"/>
              <a:t>No need to access the data, since summary information on clusters can be used</a:t>
            </a:r>
          </a:p>
          <a:p>
            <a:pPr>
              <a:lnSpc>
                <a:spcPct val="90000"/>
              </a:lnSpc>
            </a:pPr>
            <a:r>
              <a:rPr lang="en-US" sz="2000" smtClean="0"/>
              <a:t>Iteratively</a:t>
            </a:r>
          </a:p>
          <a:p>
            <a:pPr lvl="1">
              <a:lnSpc>
                <a:spcPct val="90000"/>
              </a:lnSpc>
            </a:pPr>
            <a:r>
              <a:rPr lang="en-US" sz="1800" smtClean="0"/>
              <a:t>The pair of clusters (c</a:t>
            </a:r>
            <a:r>
              <a:rPr lang="en-US" sz="1800" baseline="-25000" smtClean="0"/>
              <a:t>1</a:t>
            </a:r>
            <a:r>
              <a:rPr lang="en-US" sz="1800" smtClean="0"/>
              <a:t>, c</a:t>
            </a:r>
            <a:r>
              <a:rPr lang="en-US" sz="1800" baseline="-25000" smtClean="0"/>
              <a:t>2</a:t>
            </a:r>
            <a:r>
              <a:rPr lang="en-US" sz="1800" smtClean="0"/>
              <a:t>) whose merge yields the least SSQ increase is chosen</a:t>
            </a:r>
          </a:p>
          <a:p>
            <a:pPr lvl="1">
              <a:lnSpc>
                <a:spcPct val="90000"/>
              </a:lnSpc>
            </a:pPr>
            <a:r>
              <a:rPr lang="en-US" sz="1800" smtClean="0"/>
              <a:t>If the merge of c</a:t>
            </a:r>
            <a:r>
              <a:rPr lang="en-US" sz="1800" baseline="-25000" smtClean="0"/>
              <a:t>1</a:t>
            </a:r>
            <a:r>
              <a:rPr lang="en-US" sz="1800" smtClean="0"/>
              <a:t> and c</a:t>
            </a:r>
            <a:r>
              <a:rPr lang="en-US" sz="1800" baseline="-25000" smtClean="0"/>
              <a:t>2</a:t>
            </a:r>
            <a:r>
              <a:rPr lang="en-US" sz="1800" smtClean="0"/>
              <a:t> makes the CH-index decrease, then stop merging, otherwise merge c</a:t>
            </a:r>
            <a:r>
              <a:rPr lang="en-US" sz="1800" baseline="-25000" smtClean="0"/>
              <a:t>1</a:t>
            </a:r>
            <a:r>
              <a:rPr lang="en-US" sz="1800" smtClean="0"/>
              <a:t> and c</a:t>
            </a:r>
            <a:r>
              <a:rPr lang="en-US" sz="1800" baseline="-25000" smtClean="0"/>
              <a:t>2</a:t>
            </a:r>
            <a:endParaRPr lang="en-US" sz="1800" smtClean="0"/>
          </a:p>
        </p:txBody>
      </p:sp>
    </p:spTree>
  </p:cSld>
  <p:clrMapOvr>
    <a:masterClrMapping/>
  </p:clrMapOvr>
  <p:transition spd="slow">
    <p:cu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4"/>
          <p:cNvSpPr>
            <a:spLocks noGrp="1" noChangeArrowheads="1"/>
          </p:cNvSpPr>
          <p:nvPr>
            <p:ph type="title" idx="4294967295"/>
          </p:nvPr>
        </p:nvSpPr>
        <p:spPr/>
        <p:txBody>
          <a:bodyPr/>
          <a:lstStyle/>
          <a:p>
            <a:r>
              <a:rPr lang="en-US" sz="3200" b="1" smtClean="0"/>
              <a:t>U</a:t>
            </a:r>
            <a:r>
              <a:rPr lang="en-US" sz="3200" b="1" baseline="30000" smtClean="0"/>
              <a:t>2</a:t>
            </a:r>
            <a:r>
              <a:rPr lang="en-US" sz="3200" b="1" smtClean="0"/>
              <a:t>-Clubs applications</a:t>
            </a:r>
          </a:p>
        </p:txBody>
      </p:sp>
      <p:sp>
        <p:nvSpPr>
          <p:cNvPr id="48130" name="Rectangle 5"/>
          <p:cNvSpPr>
            <a:spLocks noChangeArrowheads="1"/>
          </p:cNvSpPr>
          <p:nvPr/>
        </p:nvSpPr>
        <p:spPr bwMode="auto">
          <a:xfrm>
            <a:off x="566738" y="1314450"/>
            <a:ext cx="8001000" cy="3200400"/>
          </a:xfrm>
          <a:prstGeom prst="rect">
            <a:avLst/>
          </a:prstGeom>
          <a:noFill/>
          <a:ln w="9525">
            <a:noFill/>
            <a:miter lim="800000"/>
            <a:headEnd/>
            <a:tailEnd/>
          </a:ln>
        </p:spPr>
        <p:txBody>
          <a:bodyPr/>
          <a:lstStyle/>
          <a:p>
            <a:pPr marL="469900" indent="-469900" eaLnBrk="0" hangingPunct="0">
              <a:spcBef>
                <a:spcPct val="20000"/>
              </a:spcBef>
              <a:buClr>
                <a:schemeClr val="accent2"/>
              </a:buClr>
              <a:buFont typeface="Wingdings" pitchFamily="2" charset="2"/>
              <a:buChar char="o"/>
            </a:pPr>
            <a:r>
              <a:rPr lang="en-US" sz="2000"/>
              <a:t>Finding “around-centroids” clusters (Clubs original application)</a:t>
            </a:r>
          </a:p>
          <a:p>
            <a:pPr marL="469900" indent="-469900" eaLnBrk="0" hangingPunct="0">
              <a:spcBef>
                <a:spcPct val="20000"/>
              </a:spcBef>
              <a:buClr>
                <a:schemeClr val="accent2"/>
              </a:buClr>
              <a:buFont typeface="Wingdings" pitchFamily="2" charset="2"/>
              <a:buChar char="o"/>
            </a:pPr>
            <a:r>
              <a:rPr lang="en-US" sz="2000"/>
              <a:t>Fast and accurate seeding for k-means</a:t>
            </a:r>
          </a:p>
          <a:p>
            <a:pPr marL="469900" indent="-469900" eaLnBrk="0" hangingPunct="0">
              <a:spcBef>
                <a:spcPct val="20000"/>
              </a:spcBef>
              <a:buClr>
                <a:schemeClr val="accent2"/>
              </a:buClr>
              <a:buFont typeface="Wingdings" pitchFamily="2" charset="2"/>
              <a:buChar char="o"/>
            </a:pPr>
            <a:r>
              <a:rPr lang="en-US" sz="2000"/>
              <a:t>Finding clusters with arbitrary shapes (by changing the stopping condition of the divisive phase and the merging phase)</a:t>
            </a:r>
          </a:p>
          <a:p>
            <a:pPr marL="469900" indent="-469900" eaLnBrk="0" hangingPunct="0">
              <a:spcBef>
                <a:spcPct val="20000"/>
              </a:spcBef>
              <a:buClr>
                <a:schemeClr val="accent2"/>
              </a:buClr>
              <a:buFont typeface="Wingdings" pitchFamily="2" charset="2"/>
              <a:buChar char="o"/>
            </a:pPr>
            <a:r>
              <a:rPr lang="en-US" sz="2000"/>
              <a:t>Noise detection (by analyzing the density of clusters and their internal data distribution)</a:t>
            </a:r>
          </a:p>
        </p:txBody>
      </p:sp>
    </p:spTree>
  </p:cSld>
  <p:clrMapOvr>
    <a:masterClrMapping/>
  </p:clrMapOvr>
  <p:transition spd="slow">
    <p:cu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4"/>
          <p:cNvSpPr>
            <a:spLocks noGrp="1" noChangeArrowheads="1"/>
          </p:cNvSpPr>
          <p:nvPr>
            <p:ph type="title" idx="4294967295"/>
          </p:nvPr>
        </p:nvSpPr>
        <p:spPr/>
        <p:txBody>
          <a:bodyPr/>
          <a:lstStyle/>
          <a:p>
            <a:r>
              <a:rPr lang="en-US" sz="3200" b="1" smtClean="0"/>
              <a:t>K-means seeding</a:t>
            </a:r>
          </a:p>
        </p:txBody>
      </p:sp>
      <p:sp>
        <p:nvSpPr>
          <p:cNvPr id="50178" name="Rectangle 5"/>
          <p:cNvSpPr>
            <a:spLocks noGrp="1" noChangeArrowheads="1"/>
          </p:cNvSpPr>
          <p:nvPr>
            <p:ph type="body" idx="4294967295"/>
          </p:nvPr>
        </p:nvSpPr>
        <p:spPr/>
        <p:txBody>
          <a:bodyPr/>
          <a:lstStyle/>
          <a:p>
            <a:r>
              <a:rPr lang="en-US" sz="1800" smtClean="0"/>
              <a:t>K-means is the most studied clustering algorithm (over 6k scientific publications contain “k-means” in their title, source Google Scholar)</a:t>
            </a:r>
          </a:p>
          <a:p>
            <a:r>
              <a:rPr lang="en-US" sz="1800" smtClean="0"/>
              <a:t>Deciding the number of desired clusters, k, and their initializations limit k-means practical usability</a:t>
            </a:r>
          </a:p>
          <a:p>
            <a:r>
              <a:rPr lang="en-US" sz="1800" smtClean="0"/>
              <a:t>The centroids of clusters detected by Clubs can be used as seeds for k-means</a:t>
            </a:r>
          </a:p>
          <a:p>
            <a:r>
              <a:rPr lang="en-US" sz="1800" smtClean="0"/>
              <a:t>The best known technique for initializing k-means centroids is  k-means++: seeds are iteratively chosen among points with probability proportional to the distance from already chosen seeds</a:t>
            </a:r>
          </a:p>
        </p:txBody>
      </p:sp>
    </p:spTree>
  </p:cSld>
  <p:clrMapOvr>
    <a:masterClrMapping/>
  </p:clrMapOvr>
  <p:transition spd="slow">
    <p:cu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4"/>
          <p:cNvSpPr>
            <a:spLocks noGrp="1" noChangeArrowheads="1"/>
          </p:cNvSpPr>
          <p:nvPr>
            <p:ph type="title" idx="4294967295"/>
          </p:nvPr>
        </p:nvSpPr>
        <p:spPr/>
        <p:txBody>
          <a:bodyPr/>
          <a:lstStyle/>
          <a:p>
            <a:r>
              <a:rPr lang="en-US" sz="3200" b="1" smtClean="0"/>
              <a:t>U</a:t>
            </a:r>
            <a:r>
              <a:rPr lang="en-US" sz="3200" b="1" baseline="30000" smtClean="0"/>
              <a:t>2</a:t>
            </a:r>
            <a:r>
              <a:rPr lang="en-US" sz="3200" b="1" smtClean="0"/>
              <a:t>-Clubs performances</a:t>
            </a:r>
          </a:p>
        </p:txBody>
      </p:sp>
      <p:sp>
        <p:nvSpPr>
          <p:cNvPr id="52226" name="Text Box 3"/>
          <p:cNvSpPr txBox="1">
            <a:spLocks noChangeArrowheads="1"/>
          </p:cNvSpPr>
          <p:nvPr/>
        </p:nvSpPr>
        <p:spPr bwMode="auto">
          <a:xfrm>
            <a:off x="611188" y="4156075"/>
            <a:ext cx="7921625" cy="457200"/>
          </a:xfrm>
          <a:prstGeom prst="rect">
            <a:avLst/>
          </a:prstGeom>
          <a:noFill/>
          <a:ln w="9525">
            <a:noFill/>
            <a:miter lim="800000"/>
            <a:headEnd/>
            <a:tailEnd/>
          </a:ln>
        </p:spPr>
        <p:txBody>
          <a:bodyPr>
            <a:spAutoFit/>
          </a:bodyPr>
          <a:lstStyle/>
          <a:p>
            <a:pPr algn="ctr"/>
            <a:r>
              <a:rPr lang="en-US" sz="1200"/>
              <a:t>All datasets contain 20 clusters and 10% noise – clusters are spherical with center and radius chosen randomly in the data domain</a:t>
            </a:r>
          </a:p>
        </p:txBody>
      </p:sp>
      <p:pic>
        <p:nvPicPr>
          <p:cNvPr id="52227" name="Picture 4" descr="4DTime"/>
          <p:cNvPicPr>
            <a:picLocks noChangeAspect="1" noChangeArrowheads="1"/>
          </p:cNvPicPr>
          <p:nvPr/>
        </p:nvPicPr>
        <p:blipFill>
          <a:blip r:embed="rId3"/>
          <a:srcRect/>
          <a:stretch>
            <a:fillRect/>
          </a:stretch>
        </p:blipFill>
        <p:spPr bwMode="auto">
          <a:xfrm>
            <a:off x="611188" y="1276350"/>
            <a:ext cx="4465637" cy="2709863"/>
          </a:xfrm>
          <a:prstGeom prst="rect">
            <a:avLst/>
          </a:prstGeom>
          <a:noFill/>
          <a:ln w="9525">
            <a:noFill/>
            <a:miter lim="800000"/>
            <a:headEnd/>
            <a:tailEnd/>
          </a:ln>
        </p:spPr>
      </p:pic>
      <p:pic>
        <p:nvPicPr>
          <p:cNvPr id="52228" name="Picture 6" descr="2MPointsTime"/>
          <p:cNvPicPr>
            <a:picLocks noChangeAspect="1" noChangeArrowheads="1"/>
          </p:cNvPicPr>
          <p:nvPr/>
        </p:nvPicPr>
        <p:blipFill>
          <a:blip r:embed="rId4"/>
          <a:srcRect/>
          <a:stretch>
            <a:fillRect/>
          </a:stretch>
        </p:blipFill>
        <p:spPr bwMode="auto">
          <a:xfrm>
            <a:off x="4140200" y="1274763"/>
            <a:ext cx="4464050" cy="2736850"/>
          </a:xfrm>
          <a:prstGeom prst="rect">
            <a:avLst/>
          </a:prstGeom>
          <a:noFill/>
          <a:ln w="9525">
            <a:noFill/>
            <a:miter lim="800000"/>
            <a:headEnd/>
            <a:tailEnd/>
          </a:ln>
        </p:spPr>
      </p:pic>
    </p:spTree>
  </p:cSld>
  <p:clrMapOvr>
    <a:masterClrMapping/>
  </p:clrMapOvr>
  <p:transition spd="slow">
    <p:cu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4"/>
          <p:cNvSpPr>
            <a:spLocks noGrp="1" noChangeArrowheads="1"/>
          </p:cNvSpPr>
          <p:nvPr>
            <p:ph type="title" idx="4294967295"/>
          </p:nvPr>
        </p:nvSpPr>
        <p:spPr/>
        <p:txBody>
          <a:bodyPr/>
          <a:lstStyle/>
          <a:p>
            <a:r>
              <a:rPr lang="en-US" sz="3200" b="1" smtClean="0"/>
              <a:t>Why a new clustering algorithm?</a:t>
            </a:r>
          </a:p>
        </p:txBody>
      </p:sp>
      <p:sp>
        <p:nvSpPr>
          <p:cNvPr id="17410" name="Rectangle 4"/>
          <p:cNvSpPr>
            <a:spLocks noChangeArrowheads="1"/>
          </p:cNvSpPr>
          <p:nvPr/>
        </p:nvSpPr>
        <p:spPr bwMode="auto">
          <a:xfrm>
            <a:off x="566738" y="1314450"/>
            <a:ext cx="8001000" cy="3200400"/>
          </a:xfrm>
          <a:prstGeom prst="rect">
            <a:avLst/>
          </a:prstGeom>
          <a:noFill/>
          <a:ln w="9525">
            <a:noFill/>
            <a:miter lim="800000"/>
            <a:headEnd/>
            <a:tailEnd/>
          </a:ln>
        </p:spPr>
        <p:txBody>
          <a:bodyPr/>
          <a:lstStyle/>
          <a:p>
            <a:pPr marL="469900" indent="-469900" eaLnBrk="0" hangingPunct="0">
              <a:lnSpc>
                <a:spcPct val="80000"/>
              </a:lnSpc>
              <a:spcBef>
                <a:spcPct val="20000"/>
              </a:spcBef>
              <a:buClr>
                <a:schemeClr val="accent2"/>
              </a:buClr>
              <a:buFont typeface="Wingdings" pitchFamily="2" charset="2"/>
              <a:buChar char="o"/>
            </a:pPr>
            <a:r>
              <a:rPr lang="en-US" sz="2100"/>
              <a:t>U</a:t>
            </a:r>
            <a:r>
              <a:rPr lang="en-US" sz="2100" baseline="30000"/>
              <a:t>2</a:t>
            </a:r>
            <a:r>
              <a:rPr lang="en-US" sz="2100"/>
              <a:t>-Clubs offers major advantages over current clustering algorithms</a:t>
            </a:r>
          </a:p>
          <a:p>
            <a:pPr marL="908050" lvl="1" indent="-436563" eaLnBrk="0" hangingPunct="0">
              <a:lnSpc>
                <a:spcPct val="80000"/>
              </a:lnSpc>
              <a:spcBef>
                <a:spcPct val="20000"/>
              </a:spcBef>
              <a:buClr>
                <a:schemeClr val="accent2"/>
              </a:buClr>
              <a:buFont typeface="Wingdings" pitchFamily="2" charset="2"/>
              <a:buChar char="n"/>
            </a:pPr>
            <a:r>
              <a:rPr lang="en-US" sz="2000"/>
              <a:t>Totally unsupervised</a:t>
            </a:r>
          </a:p>
          <a:p>
            <a:pPr marL="908050" lvl="1" indent="-436563" eaLnBrk="0" hangingPunct="0">
              <a:lnSpc>
                <a:spcPct val="80000"/>
              </a:lnSpc>
              <a:spcBef>
                <a:spcPct val="20000"/>
              </a:spcBef>
              <a:buClr>
                <a:schemeClr val="accent2"/>
              </a:buClr>
              <a:buFont typeface="Wingdings" pitchFamily="2" charset="2"/>
              <a:buChar char="n"/>
            </a:pPr>
            <a:r>
              <a:rPr lang="en-US" sz="2000"/>
              <a:t>Significantly faster</a:t>
            </a:r>
          </a:p>
          <a:p>
            <a:pPr marL="908050" lvl="1" indent="-436563" eaLnBrk="0" hangingPunct="0">
              <a:lnSpc>
                <a:spcPct val="80000"/>
              </a:lnSpc>
              <a:spcBef>
                <a:spcPct val="20000"/>
              </a:spcBef>
              <a:buClr>
                <a:schemeClr val="accent2"/>
              </a:buClr>
              <a:buFont typeface="Wingdings" pitchFamily="2" charset="2"/>
              <a:buChar char="n"/>
            </a:pPr>
            <a:r>
              <a:rPr lang="en-US" sz="2000"/>
              <a:t>High quality results</a:t>
            </a:r>
          </a:p>
          <a:p>
            <a:pPr marL="908050" lvl="1" indent="-436563" eaLnBrk="0" hangingPunct="0">
              <a:lnSpc>
                <a:spcPct val="80000"/>
              </a:lnSpc>
              <a:spcBef>
                <a:spcPct val="20000"/>
              </a:spcBef>
              <a:buClr>
                <a:schemeClr val="accent2"/>
              </a:buClr>
              <a:buFont typeface="Wingdings" pitchFamily="2" charset="2"/>
              <a:buChar char="n"/>
            </a:pPr>
            <a:r>
              <a:rPr lang="en-US" sz="2000"/>
              <a:t>Can be used for</a:t>
            </a:r>
          </a:p>
          <a:p>
            <a:pPr marL="1304925" lvl="2" indent="-395288" eaLnBrk="0" hangingPunct="0">
              <a:lnSpc>
                <a:spcPct val="80000"/>
              </a:lnSpc>
              <a:spcBef>
                <a:spcPct val="20000"/>
              </a:spcBef>
              <a:buClr>
                <a:schemeClr val="accent2"/>
              </a:buClr>
              <a:buFont typeface="Wingdings" pitchFamily="2" charset="2"/>
              <a:buChar char="o"/>
            </a:pPr>
            <a:r>
              <a:rPr lang="en-US" sz="1800"/>
              <a:t>Clustering around centroids</a:t>
            </a:r>
          </a:p>
          <a:p>
            <a:pPr marL="1304925" lvl="2" indent="-395288" eaLnBrk="0" hangingPunct="0">
              <a:lnSpc>
                <a:spcPct val="80000"/>
              </a:lnSpc>
              <a:spcBef>
                <a:spcPct val="20000"/>
              </a:spcBef>
              <a:buClr>
                <a:schemeClr val="accent2"/>
              </a:buClr>
              <a:buFont typeface="Wingdings" pitchFamily="2" charset="2"/>
              <a:buChar char="o"/>
            </a:pPr>
            <a:r>
              <a:rPr lang="en-US" sz="1800"/>
              <a:t>Fast and accurate k-means seeding</a:t>
            </a:r>
          </a:p>
          <a:p>
            <a:pPr marL="1304925" lvl="2" indent="-395288" eaLnBrk="0" hangingPunct="0">
              <a:lnSpc>
                <a:spcPct val="80000"/>
              </a:lnSpc>
              <a:spcBef>
                <a:spcPct val="20000"/>
              </a:spcBef>
              <a:buClr>
                <a:schemeClr val="accent2"/>
              </a:buClr>
              <a:buFont typeface="Wingdings" pitchFamily="2" charset="2"/>
              <a:buChar char="o"/>
            </a:pPr>
            <a:r>
              <a:rPr lang="en-US" sz="1800"/>
              <a:t>Density-based clustering</a:t>
            </a:r>
          </a:p>
          <a:p>
            <a:pPr marL="1304925" lvl="2" indent="-395288" eaLnBrk="0" hangingPunct="0">
              <a:lnSpc>
                <a:spcPct val="80000"/>
              </a:lnSpc>
              <a:spcBef>
                <a:spcPct val="20000"/>
              </a:spcBef>
              <a:buClr>
                <a:schemeClr val="accent2"/>
              </a:buClr>
              <a:buFont typeface="Wingdings" pitchFamily="2" charset="2"/>
              <a:buChar char="o"/>
            </a:pPr>
            <a:r>
              <a:rPr lang="en-US" sz="1800"/>
              <a:t>Noise detection</a:t>
            </a:r>
          </a:p>
        </p:txBody>
      </p:sp>
    </p:spTree>
  </p:cSld>
  <p:clrMapOvr>
    <a:masterClrMapping/>
  </p:clrMapOvr>
  <p:transition spd="slow">
    <p:cu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4"/>
          <p:cNvSpPr>
            <a:spLocks noGrp="1" noChangeArrowheads="1"/>
          </p:cNvSpPr>
          <p:nvPr>
            <p:ph type="title" idx="4294967295"/>
          </p:nvPr>
        </p:nvSpPr>
        <p:spPr/>
        <p:txBody>
          <a:bodyPr/>
          <a:lstStyle/>
          <a:p>
            <a:r>
              <a:rPr lang="en-US" sz="3200" b="1" smtClean="0"/>
              <a:t>U</a:t>
            </a:r>
            <a:r>
              <a:rPr lang="en-US" sz="3200" b="1" baseline="30000" smtClean="0"/>
              <a:t>2</a:t>
            </a:r>
            <a:r>
              <a:rPr lang="en-US" sz="3200" b="1" smtClean="0"/>
              <a:t>-Clubs performances</a:t>
            </a:r>
          </a:p>
        </p:txBody>
      </p:sp>
      <p:pic>
        <p:nvPicPr>
          <p:cNvPr id="54274" name="Picture 8" descr="4DSSQ"/>
          <p:cNvPicPr>
            <a:picLocks noChangeAspect="1" noChangeArrowheads="1"/>
          </p:cNvPicPr>
          <p:nvPr/>
        </p:nvPicPr>
        <p:blipFill>
          <a:blip r:embed="rId3"/>
          <a:srcRect/>
          <a:stretch>
            <a:fillRect/>
          </a:stretch>
        </p:blipFill>
        <p:spPr bwMode="auto">
          <a:xfrm>
            <a:off x="611188" y="1347788"/>
            <a:ext cx="4465637" cy="2722562"/>
          </a:xfrm>
          <a:prstGeom prst="rect">
            <a:avLst/>
          </a:prstGeom>
          <a:noFill/>
          <a:ln w="9525">
            <a:noFill/>
            <a:miter lim="800000"/>
            <a:headEnd/>
            <a:tailEnd/>
          </a:ln>
        </p:spPr>
      </p:pic>
      <p:pic>
        <p:nvPicPr>
          <p:cNvPr id="54275" name="Picture 5" descr="2MPointsSSQ"/>
          <p:cNvPicPr>
            <a:picLocks noChangeAspect="1" noChangeArrowheads="1"/>
          </p:cNvPicPr>
          <p:nvPr/>
        </p:nvPicPr>
        <p:blipFill>
          <a:blip r:embed="rId4"/>
          <a:srcRect/>
          <a:stretch>
            <a:fillRect/>
          </a:stretch>
        </p:blipFill>
        <p:spPr bwMode="auto">
          <a:xfrm>
            <a:off x="4211638" y="1347788"/>
            <a:ext cx="4392612" cy="2751137"/>
          </a:xfrm>
          <a:prstGeom prst="rect">
            <a:avLst/>
          </a:prstGeom>
          <a:noFill/>
          <a:ln w="9525">
            <a:noFill/>
            <a:miter lim="800000"/>
            <a:headEnd/>
            <a:tailEnd/>
          </a:ln>
        </p:spPr>
      </p:pic>
      <p:sp>
        <p:nvSpPr>
          <p:cNvPr id="54276" name="Text Box 9"/>
          <p:cNvSpPr txBox="1">
            <a:spLocks noChangeArrowheads="1"/>
          </p:cNvSpPr>
          <p:nvPr/>
        </p:nvSpPr>
        <p:spPr bwMode="auto">
          <a:xfrm>
            <a:off x="611188" y="4156075"/>
            <a:ext cx="7921625" cy="457200"/>
          </a:xfrm>
          <a:prstGeom prst="rect">
            <a:avLst/>
          </a:prstGeom>
          <a:noFill/>
          <a:ln w="9525">
            <a:noFill/>
            <a:miter lim="800000"/>
            <a:headEnd/>
            <a:tailEnd/>
          </a:ln>
        </p:spPr>
        <p:txBody>
          <a:bodyPr>
            <a:spAutoFit/>
          </a:bodyPr>
          <a:lstStyle/>
          <a:p>
            <a:pPr algn="ctr"/>
            <a:r>
              <a:rPr lang="en-US" sz="1200"/>
              <a:t>All datasets contain 20 clusters and 10% noise – clusters are spherical with center and radius chosen randomly in the data domain</a:t>
            </a:r>
          </a:p>
        </p:txBody>
      </p:sp>
    </p:spTree>
  </p:cSld>
  <p:clrMapOvr>
    <a:masterClrMapping/>
  </p:clrMapOvr>
  <p:transition spd="slow">
    <p:cu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4463" name="Picture 15" descr="twoclusters"/>
          <p:cNvPicPr>
            <a:picLocks noChangeAspect="1" noChangeArrowheads="1"/>
          </p:cNvPicPr>
          <p:nvPr/>
        </p:nvPicPr>
        <p:blipFill>
          <a:blip r:embed="rId3"/>
          <a:srcRect/>
          <a:stretch>
            <a:fillRect/>
          </a:stretch>
        </p:blipFill>
        <p:spPr bwMode="auto">
          <a:xfrm>
            <a:off x="6877050" y="1203325"/>
            <a:ext cx="1528763" cy="1274763"/>
          </a:xfrm>
          <a:prstGeom prst="rect">
            <a:avLst/>
          </a:prstGeom>
          <a:noFill/>
          <a:ln w="9525">
            <a:noFill/>
            <a:miter lim="800000"/>
            <a:headEnd/>
            <a:tailEnd/>
          </a:ln>
        </p:spPr>
      </p:pic>
      <p:sp>
        <p:nvSpPr>
          <p:cNvPr id="56322" name="Rectangle 4"/>
          <p:cNvSpPr>
            <a:spLocks noGrp="1" noChangeArrowheads="1"/>
          </p:cNvSpPr>
          <p:nvPr>
            <p:ph type="title" idx="4294967295"/>
          </p:nvPr>
        </p:nvSpPr>
        <p:spPr/>
        <p:txBody>
          <a:bodyPr/>
          <a:lstStyle/>
          <a:p>
            <a:r>
              <a:rPr lang="en-US" sz="2400" b="1" smtClean="0"/>
              <a:t>K-means and clusters of different radius</a:t>
            </a:r>
          </a:p>
        </p:txBody>
      </p:sp>
      <p:sp>
        <p:nvSpPr>
          <p:cNvPr id="104451" name="Rectangle 5"/>
          <p:cNvSpPr>
            <a:spLocks noChangeArrowheads="1"/>
          </p:cNvSpPr>
          <p:nvPr/>
        </p:nvSpPr>
        <p:spPr bwMode="auto">
          <a:xfrm>
            <a:off x="566738" y="1314450"/>
            <a:ext cx="5734050" cy="3200400"/>
          </a:xfrm>
          <a:prstGeom prst="rect">
            <a:avLst/>
          </a:prstGeom>
          <a:noFill/>
          <a:ln w="9525">
            <a:noFill/>
            <a:miter lim="800000"/>
            <a:headEnd/>
            <a:tailEnd/>
          </a:ln>
        </p:spPr>
        <p:txBody>
          <a:bodyPr/>
          <a:lstStyle/>
          <a:p>
            <a:pPr marL="469900" indent="-469900" eaLnBrk="0" hangingPunct="0">
              <a:spcBef>
                <a:spcPct val="20000"/>
              </a:spcBef>
              <a:buClr>
                <a:schemeClr val="accent2"/>
              </a:buClr>
              <a:buFont typeface="Wingdings" pitchFamily="2" charset="2"/>
              <a:buChar char="o"/>
            </a:pPr>
            <a:r>
              <a:rPr lang="en-US" sz="1600"/>
              <a:t>Voronoi partition is more flexible than our binary partition, thus running k-means after U</a:t>
            </a:r>
            <a:r>
              <a:rPr lang="en-US" sz="1600" baseline="30000"/>
              <a:t>2</a:t>
            </a:r>
            <a:r>
              <a:rPr lang="en-US" sz="1600"/>
              <a:t>-Clubs typically reduces the global SSQ</a:t>
            </a:r>
          </a:p>
          <a:p>
            <a:pPr marL="469900" indent="-469900" eaLnBrk="0" hangingPunct="0">
              <a:spcBef>
                <a:spcPct val="20000"/>
              </a:spcBef>
              <a:buClr>
                <a:schemeClr val="accent2"/>
              </a:buClr>
              <a:buFont typeface="Wingdings" pitchFamily="2" charset="2"/>
              <a:buChar char="o"/>
            </a:pPr>
            <a:r>
              <a:rPr lang="en-US" sz="1600"/>
              <a:t>But k-means can move points to the wrong natural cluster, when two clusters with different radius are near one another</a:t>
            </a:r>
          </a:p>
          <a:p>
            <a:pPr marL="469900" indent="-469900" eaLnBrk="0" hangingPunct="0">
              <a:spcBef>
                <a:spcPct val="20000"/>
              </a:spcBef>
              <a:buClr>
                <a:schemeClr val="accent2"/>
              </a:buClr>
              <a:buFont typeface="Wingdings" pitchFamily="2" charset="2"/>
              <a:buChar char="o"/>
            </a:pPr>
            <a:r>
              <a:rPr lang="en-US" sz="1600"/>
              <a:t>We can prevent this situation by considering the distance from the border, instead of centroid, of clusters (it can be simply done by subtracting the radius of the cluster form the distance between points and centroids computed while executing k-means)</a:t>
            </a:r>
          </a:p>
        </p:txBody>
      </p:sp>
      <p:grpSp>
        <p:nvGrpSpPr>
          <p:cNvPr id="104466" name="Group 18"/>
          <p:cNvGrpSpPr>
            <a:grpSpLocks/>
          </p:cNvGrpSpPr>
          <p:nvPr/>
        </p:nvGrpSpPr>
        <p:grpSpPr bwMode="auto">
          <a:xfrm>
            <a:off x="6877050" y="2571750"/>
            <a:ext cx="1528763" cy="1995488"/>
            <a:chOff x="4332" y="1620"/>
            <a:chExt cx="963" cy="1257"/>
          </a:xfrm>
        </p:grpSpPr>
        <p:grpSp>
          <p:nvGrpSpPr>
            <p:cNvPr id="56325" name="Group 16"/>
            <p:cNvGrpSpPr>
              <a:grpSpLocks/>
            </p:cNvGrpSpPr>
            <p:nvPr/>
          </p:nvGrpSpPr>
          <p:grpSpPr bwMode="auto">
            <a:xfrm>
              <a:off x="4332" y="2074"/>
              <a:ext cx="963" cy="803"/>
              <a:chOff x="4105" y="1892"/>
              <a:chExt cx="963" cy="803"/>
            </a:xfrm>
          </p:grpSpPr>
          <p:pic>
            <p:nvPicPr>
              <p:cNvPr id="56327" name="Picture 14" descr="twoclusters"/>
              <p:cNvPicPr>
                <a:picLocks noChangeAspect="1" noChangeArrowheads="1"/>
              </p:cNvPicPr>
              <p:nvPr/>
            </p:nvPicPr>
            <p:blipFill>
              <a:blip r:embed="rId4"/>
              <a:srcRect/>
              <a:stretch>
                <a:fillRect/>
              </a:stretch>
            </p:blipFill>
            <p:spPr bwMode="auto">
              <a:xfrm>
                <a:off x="4105" y="1892"/>
                <a:ext cx="963" cy="803"/>
              </a:xfrm>
              <a:prstGeom prst="rect">
                <a:avLst/>
              </a:prstGeom>
              <a:noFill/>
              <a:ln w="9525">
                <a:noFill/>
                <a:miter lim="800000"/>
                <a:headEnd/>
                <a:tailEnd/>
              </a:ln>
            </p:spPr>
          </p:pic>
          <p:sp>
            <p:nvSpPr>
              <p:cNvPr id="56328" name="Oval 11"/>
              <p:cNvSpPr>
                <a:spLocks noChangeArrowheads="1"/>
              </p:cNvSpPr>
              <p:nvPr/>
            </p:nvSpPr>
            <p:spPr bwMode="auto">
              <a:xfrm rot="8329395">
                <a:off x="4558" y="1892"/>
                <a:ext cx="175" cy="611"/>
              </a:xfrm>
              <a:prstGeom prst="ellipse">
                <a:avLst/>
              </a:prstGeom>
              <a:noFill/>
              <a:ln w="9525">
                <a:solidFill>
                  <a:srgbClr val="FF0101"/>
                </a:solidFill>
                <a:round/>
                <a:headEnd/>
                <a:tailEnd/>
              </a:ln>
            </p:spPr>
            <p:txBody>
              <a:bodyPr rot="10800000" wrap="none" anchor="ctr"/>
              <a:lstStyle/>
              <a:p>
                <a:pPr algn="ctr"/>
                <a:endParaRPr lang="en-US"/>
              </a:p>
            </p:txBody>
          </p:sp>
        </p:grpSp>
        <p:sp>
          <p:nvSpPr>
            <p:cNvPr id="56326" name="Line 17"/>
            <p:cNvSpPr>
              <a:spLocks noChangeShapeType="1"/>
            </p:cNvSpPr>
            <p:nvPr/>
          </p:nvSpPr>
          <p:spPr bwMode="auto">
            <a:xfrm>
              <a:off x="4785" y="1620"/>
              <a:ext cx="0" cy="454"/>
            </a:xfrm>
            <a:prstGeom prst="line">
              <a:avLst/>
            </a:prstGeom>
            <a:noFill/>
            <a:ln w="38100">
              <a:solidFill>
                <a:srgbClr val="FF0101"/>
              </a:solidFill>
              <a:round/>
              <a:headEnd/>
              <a:tailEnd type="triangle" w="med" len="med"/>
            </a:ln>
          </p:spPr>
          <p:txBody>
            <a:bodyPr/>
            <a:lstStyle/>
            <a:p>
              <a:endParaRPr lang="en-US"/>
            </a:p>
          </p:txBody>
        </p:sp>
      </p:gr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445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445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446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nodeType="clickEffect">
                                  <p:stCondLst>
                                    <p:cond delay="0"/>
                                  </p:stCondLst>
                                  <p:childTnLst>
                                    <p:set>
                                      <p:cBhvr>
                                        <p:cTn id="18" dur="1" fill="hold">
                                          <p:stCondLst>
                                            <p:cond delay="0"/>
                                          </p:stCondLst>
                                        </p:cTn>
                                        <p:tgtEl>
                                          <p:spTgt spid="104466"/>
                                        </p:tgtEl>
                                        <p:attrNameLst>
                                          <p:attrName>style.visibility</p:attrName>
                                        </p:attrNameLst>
                                      </p:cBhvr>
                                      <p:to>
                                        <p:strVal val="visible"/>
                                      </p:to>
                                    </p:set>
                                    <p:animEffect transition="in" filter="wipe(up)">
                                      <p:cBhvr>
                                        <p:cTn id="19" dur="500"/>
                                        <p:tgtEl>
                                          <p:spTgt spid="104466"/>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10445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51"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4"/>
          <p:cNvSpPr>
            <a:spLocks noGrp="1" noChangeArrowheads="1"/>
          </p:cNvSpPr>
          <p:nvPr>
            <p:ph type="title" idx="4294967295"/>
          </p:nvPr>
        </p:nvSpPr>
        <p:spPr/>
        <p:txBody>
          <a:bodyPr/>
          <a:lstStyle/>
          <a:p>
            <a:r>
              <a:rPr lang="en-US" sz="2800" b="1" smtClean="0"/>
              <a:t>Finding clusters with arbitrary shapes</a:t>
            </a:r>
          </a:p>
        </p:txBody>
      </p:sp>
      <p:pic>
        <p:nvPicPr>
          <p:cNvPr id="82946" name="Picture 4" descr="test2_final"/>
          <p:cNvPicPr>
            <a:picLocks noChangeAspect="1" noChangeArrowheads="1"/>
          </p:cNvPicPr>
          <p:nvPr/>
        </p:nvPicPr>
        <p:blipFill>
          <a:blip r:embed="rId3"/>
          <a:srcRect/>
          <a:stretch>
            <a:fillRect/>
          </a:stretch>
        </p:blipFill>
        <p:spPr bwMode="auto">
          <a:xfrm>
            <a:off x="5795963" y="1347788"/>
            <a:ext cx="2520950" cy="2520950"/>
          </a:xfrm>
          <a:prstGeom prst="rect">
            <a:avLst/>
          </a:prstGeom>
          <a:noFill/>
          <a:ln w="9525">
            <a:noFill/>
            <a:miter lim="800000"/>
            <a:headEnd/>
            <a:tailEnd/>
          </a:ln>
        </p:spPr>
      </p:pic>
      <p:pic>
        <p:nvPicPr>
          <p:cNvPr id="82947" name="Picture 5" descr="test2_divisive"/>
          <p:cNvPicPr>
            <a:picLocks noChangeAspect="1" noChangeArrowheads="1"/>
          </p:cNvPicPr>
          <p:nvPr/>
        </p:nvPicPr>
        <p:blipFill>
          <a:blip r:embed="rId4"/>
          <a:srcRect/>
          <a:stretch>
            <a:fillRect/>
          </a:stretch>
        </p:blipFill>
        <p:spPr bwMode="auto">
          <a:xfrm>
            <a:off x="3203575" y="1347788"/>
            <a:ext cx="2508250" cy="2508250"/>
          </a:xfrm>
          <a:prstGeom prst="rect">
            <a:avLst/>
          </a:prstGeom>
          <a:noFill/>
          <a:ln w="9525">
            <a:noFill/>
            <a:miter lim="800000"/>
            <a:headEnd/>
            <a:tailEnd/>
          </a:ln>
        </p:spPr>
      </p:pic>
      <p:pic>
        <p:nvPicPr>
          <p:cNvPr id="58372" name="Picture 6" descr="test2"/>
          <p:cNvPicPr>
            <a:picLocks noChangeAspect="1" noChangeArrowheads="1"/>
          </p:cNvPicPr>
          <p:nvPr/>
        </p:nvPicPr>
        <p:blipFill>
          <a:blip r:embed="rId5"/>
          <a:srcRect/>
          <a:stretch>
            <a:fillRect/>
          </a:stretch>
        </p:blipFill>
        <p:spPr bwMode="auto">
          <a:xfrm>
            <a:off x="611188" y="1347788"/>
            <a:ext cx="2520950" cy="2520950"/>
          </a:xfrm>
          <a:prstGeom prst="rect">
            <a:avLst/>
          </a:prstGeom>
          <a:noFill/>
          <a:ln w="9525">
            <a:noFill/>
            <a:miter lim="800000"/>
            <a:headEnd/>
            <a:tailEnd/>
          </a:ln>
        </p:spPr>
      </p:pic>
      <p:sp>
        <p:nvSpPr>
          <p:cNvPr id="82950" name="Text Box 6"/>
          <p:cNvSpPr txBox="1">
            <a:spLocks noChangeArrowheads="1"/>
          </p:cNvSpPr>
          <p:nvPr/>
        </p:nvSpPr>
        <p:spPr bwMode="auto">
          <a:xfrm>
            <a:off x="3203575" y="4011613"/>
            <a:ext cx="2611438" cy="730250"/>
          </a:xfrm>
          <a:prstGeom prst="rect">
            <a:avLst/>
          </a:prstGeom>
          <a:noFill/>
          <a:ln w="9525">
            <a:noFill/>
            <a:miter lim="800000"/>
            <a:headEnd/>
            <a:tailEnd/>
          </a:ln>
        </p:spPr>
        <p:txBody>
          <a:bodyPr>
            <a:spAutoFit/>
          </a:bodyPr>
          <a:lstStyle/>
          <a:p>
            <a:pPr algn="ctr"/>
            <a:r>
              <a:rPr lang="en-US" sz="1400"/>
              <a:t>A finer partition of data is obtained by relaxing the stopping condition</a:t>
            </a:r>
          </a:p>
        </p:txBody>
      </p:sp>
      <p:sp>
        <p:nvSpPr>
          <p:cNvPr id="82951" name="Text Box 7"/>
          <p:cNvSpPr txBox="1">
            <a:spLocks noChangeArrowheads="1"/>
          </p:cNvSpPr>
          <p:nvPr/>
        </p:nvSpPr>
        <p:spPr bwMode="auto">
          <a:xfrm>
            <a:off x="5795963" y="4011613"/>
            <a:ext cx="2611437" cy="730250"/>
          </a:xfrm>
          <a:prstGeom prst="rect">
            <a:avLst/>
          </a:prstGeom>
          <a:noFill/>
          <a:ln w="9525">
            <a:noFill/>
            <a:miter lim="800000"/>
            <a:headEnd/>
            <a:tailEnd/>
          </a:ln>
        </p:spPr>
        <p:txBody>
          <a:bodyPr>
            <a:spAutoFit/>
          </a:bodyPr>
          <a:lstStyle/>
          <a:p>
            <a:pPr algn="ctr"/>
            <a:r>
              <a:rPr lang="en-US" sz="1400"/>
              <a:t>Merging is performed according to a density/proximity metric</a:t>
            </a: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294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295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294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29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50" grpId="0"/>
      <p:bldP spid="82951"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4"/>
          <p:cNvSpPr>
            <a:spLocks noGrp="1" noChangeArrowheads="1"/>
          </p:cNvSpPr>
          <p:nvPr>
            <p:ph type="title" idx="4294967295"/>
          </p:nvPr>
        </p:nvSpPr>
        <p:spPr/>
        <p:txBody>
          <a:bodyPr/>
          <a:lstStyle/>
          <a:p>
            <a:r>
              <a:rPr lang="en-US" sz="3200" b="1" smtClean="0"/>
              <a:t>Noise detection</a:t>
            </a:r>
          </a:p>
        </p:txBody>
      </p:sp>
      <p:grpSp>
        <p:nvGrpSpPr>
          <p:cNvPr id="60418" name="Group 18"/>
          <p:cNvGrpSpPr>
            <a:grpSpLocks/>
          </p:cNvGrpSpPr>
          <p:nvPr/>
        </p:nvGrpSpPr>
        <p:grpSpPr bwMode="auto">
          <a:xfrm>
            <a:off x="3617913" y="2262188"/>
            <a:ext cx="1873250" cy="1366837"/>
            <a:chOff x="385" y="940"/>
            <a:chExt cx="1180" cy="861"/>
          </a:xfrm>
        </p:grpSpPr>
        <p:sp>
          <p:nvSpPr>
            <p:cNvPr id="60452" name="Rectangle 4"/>
            <p:cNvSpPr>
              <a:spLocks noChangeArrowheads="1"/>
            </p:cNvSpPr>
            <p:nvPr/>
          </p:nvSpPr>
          <p:spPr bwMode="auto">
            <a:xfrm>
              <a:off x="385" y="940"/>
              <a:ext cx="1180" cy="861"/>
            </a:xfrm>
            <a:prstGeom prst="rect">
              <a:avLst/>
            </a:prstGeom>
            <a:noFill/>
            <a:ln w="9525">
              <a:solidFill>
                <a:schemeClr val="tx1"/>
              </a:solidFill>
              <a:miter lim="800000"/>
              <a:headEnd/>
              <a:tailEnd/>
            </a:ln>
          </p:spPr>
          <p:txBody>
            <a:bodyPr wrap="none" anchor="ctr"/>
            <a:lstStyle/>
            <a:p>
              <a:pPr algn="ctr"/>
              <a:endParaRPr lang="en-US"/>
            </a:p>
          </p:txBody>
        </p:sp>
        <p:sp>
          <p:nvSpPr>
            <p:cNvPr id="60453" name="Oval 7"/>
            <p:cNvSpPr>
              <a:spLocks noChangeArrowheads="1"/>
            </p:cNvSpPr>
            <p:nvPr/>
          </p:nvSpPr>
          <p:spPr bwMode="auto">
            <a:xfrm>
              <a:off x="431" y="985"/>
              <a:ext cx="45" cy="45"/>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60454" name="Oval 8"/>
            <p:cNvSpPr>
              <a:spLocks noChangeArrowheads="1"/>
            </p:cNvSpPr>
            <p:nvPr/>
          </p:nvSpPr>
          <p:spPr bwMode="auto">
            <a:xfrm>
              <a:off x="521" y="1031"/>
              <a:ext cx="45" cy="45"/>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60455" name="Oval 9"/>
            <p:cNvSpPr>
              <a:spLocks noChangeArrowheads="1"/>
            </p:cNvSpPr>
            <p:nvPr/>
          </p:nvSpPr>
          <p:spPr bwMode="auto">
            <a:xfrm>
              <a:off x="431" y="1076"/>
              <a:ext cx="45" cy="45"/>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60456" name="Oval 10"/>
            <p:cNvSpPr>
              <a:spLocks noChangeArrowheads="1"/>
            </p:cNvSpPr>
            <p:nvPr/>
          </p:nvSpPr>
          <p:spPr bwMode="auto">
            <a:xfrm>
              <a:off x="522" y="1121"/>
              <a:ext cx="45" cy="45"/>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60457" name="Oval 11"/>
            <p:cNvSpPr>
              <a:spLocks noChangeArrowheads="1"/>
            </p:cNvSpPr>
            <p:nvPr/>
          </p:nvSpPr>
          <p:spPr bwMode="auto">
            <a:xfrm>
              <a:off x="1474" y="1711"/>
              <a:ext cx="45" cy="45"/>
            </a:xfrm>
            <a:prstGeom prst="ellipse">
              <a:avLst/>
            </a:prstGeom>
            <a:solidFill>
              <a:schemeClr val="accent1"/>
            </a:solidFill>
            <a:ln w="9525">
              <a:solidFill>
                <a:schemeClr val="tx1"/>
              </a:solidFill>
              <a:round/>
              <a:headEnd/>
              <a:tailEnd/>
            </a:ln>
          </p:spPr>
          <p:txBody>
            <a:bodyPr wrap="none" anchor="ctr"/>
            <a:lstStyle/>
            <a:p>
              <a:endParaRPr lang="en-US"/>
            </a:p>
          </p:txBody>
        </p:sp>
      </p:grpSp>
      <p:grpSp>
        <p:nvGrpSpPr>
          <p:cNvPr id="60419" name="Group 17"/>
          <p:cNvGrpSpPr>
            <a:grpSpLocks/>
          </p:cNvGrpSpPr>
          <p:nvPr/>
        </p:nvGrpSpPr>
        <p:grpSpPr bwMode="auto">
          <a:xfrm>
            <a:off x="6064250" y="2262188"/>
            <a:ext cx="1873250" cy="1366837"/>
            <a:chOff x="1791" y="940"/>
            <a:chExt cx="1180" cy="861"/>
          </a:xfrm>
        </p:grpSpPr>
        <p:sp>
          <p:nvSpPr>
            <p:cNvPr id="60446" name="Rectangle 5"/>
            <p:cNvSpPr>
              <a:spLocks noChangeArrowheads="1"/>
            </p:cNvSpPr>
            <p:nvPr/>
          </p:nvSpPr>
          <p:spPr bwMode="auto">
            <a:xfrm>
              <a:off x="1791" y="940"/>
              <a:ext cx="1180" cy="861"/>
            </a:xfrm>
            <a:prstGeom prst="rect">
              <a:avLst/>
            </a:prstGeom>
            <a:noFill/>
            <a:ln w="9525">
              <a:solidFill>
                <a:schemeClr val="tx1"/>
              </a:solidFill>
              <a:miter lim="800000"/>
              <a:headEnd/>
              <a:tailEnd/>
            </a:ln>
          </p:spPr>
          <p:txBody>
            <a:bodyPr wrap="none" anchor="ctr"/>
            <a:lstStyle/>
            <a:p>
              <a:pPr algn="ctr"/>
              <a:endParaRPr lang="en-US"/>
            </a:p>
          </p:txBody>
        </p:sp>
        <p:sp>
          <p:nvSpPr>
            <p:cNvPr id="60447" name="Oval 12"/>
            <p:cNvSpPr>
              <a:spLocks noChangeArrowheads="1"/>
            </p:cNvSpPr>
            <p:nvPr/>
          </p:nvSpPr>
          <p:spPr bwMode="auto">
            <a:xfrm>
              <a:off x="1882" y="1030"/>
              <a:ext cx="45" cy="45"/>
            </a:xfrm>
            <a:prstGeom prst="ellipse">
              <a:avLst/>
            </a:prstGeom>
            <a:solidFill>
              <a:schemeClr val="accent1"/>
            </a:solidFill>
            <a:ln w="9525">
              <a:solidFill>
                <a:schemeClr val="tx1"/>
              </a:solidFill>
              <a:round/>
              <a:headEnd/>
              <a:tailEnd/>
            </a:ln>
          </p:spPr>
          <p:txBody>
            <a:bodyPr wrap="none" anchor="ctr"/>
            <a:lstStyle/>
            <a:p>
              <a:pPr algn="ctr"/>
              <a:endParaRPr lang="en-US"/>
            </a:p>
          </p:txBody>
        </p:sp>
        <p:sp>
          <p:nvSpPr>
            <p:cNvPr id="60448" name="Oval 13"/>
            <p:cNvSpPr>
              <a:spLocks noChangeArrowheads="1"/>
            </p:cNvSpPr>
            <p:nvPr/>
          </p:nvSpPr>
          <p:spPr bwMode="auto">
            <a:xfrm>
              <a:off x="1837" y="1484"/>
              <a:ext cx="45" cy="45"/>
            </a:xfrm>
            <a:prstGeom prst="ellipse">
              <a:avLst/>
            </a:prstGeom>
            <a:solidFill>
              <a:schemeClr val="accent1"/>
            </a:solidFill>
            <a:ln w="9525">
              <a:solidFill>
                <a:schemeClr val="tx1"/>
              </a:solidFill>
              <a:round/>
              <a:headEnd/>
              <a:tailEnd/>
            </a:ln>
          </p:spPr>
          <p:txBody>
            <a:bodyPr wrap="none" anchor="ctr"/>
            <a:lstStyle/>
            <a:p>
              <a:pPr algn="ctr"/>
              <a:endParaRPr lang="en-US"/>
            </a:p>
          </p:txBody>
        </p:sp>
        <p:sp>
          <p:nvSpPr>
            <p:cNvPr id="60449" name="Oval 14"/>
            <p:cNvSpPr>
              <a:spLocks noChangeArrowheads="1"/>
            </p:cNvSpPr>
            <p:nvPr/>
          </p:nvSpPr>
          <p:spPr bwMode="auto">
            <a:xfrm>
              <a:off x="2245" y="1711"/>
              <a:ext cx="45" cy="45"/>
            </a:xfrm>
            <a:prstGeom prst="ellipse">
              <a:avLst/>
            </a:prstGeom>
            <a:solidFill>
              <a:schemeClr val="accent1"/>
            </a:solidFill>
            <a:ln w="9525">
              <a:solidFill>
                <a:schemeClr val="tx1"/>
              </a:solidFill>
              <a:round/>
              <a:headEnd/>
              <a:tailEnd/>
            </a:ln>
          </p:spPr>
          <p:txBody>
            <a:bodyPr wrap="none" anchor="ctr"/>
            <a:lstStyle/>
            <a:p>
              <a:pPr algn="ctr"/>
              <a:endParaRPr lang="en-US"/>
            </a:p>
          </p:txBody>
        </p:sp>
        <p:sp>
          <p:nvSpPr>
            <p:cNvPr id="60450" name="Oval 15"/>
            <p:cNvSpPr>
              <a:spLocks noChangeArrowheads="1"/>
            </p:cNvSpPr>
            <p:nvPr/>
          </p:nvSpPr>
          <p:spPr bwMode="auto">
            <a:xfrm>
              <a:off x="2880" y="1121"/>
              <a:ext cx="45" cy="45"/>
            </a:xfrm>
            <a:prstGeom prst="ellipse">
              <a:avLst/>
            </a:prstGeom>
            <a:solidFill>
              <a:schemeClr val="accent1"/>
            </a:solidFill>
            <a:ln w="9525">
              <a:solidFill>
                <a:schemeClr val="tx1"/>
              </a:solidFill>
              <a:round/>
              <a:headEnd/>
              <a:tailEnd/>
            </a:ln>
          </p:spPr>
          <p:txBody>
            <a:bodyPr wrap="none" anchor="ctr"/>
            <a:lstStyle/>
            <a:p>
              <a:pPr algn="ctr"/>
              <a:endParaRPr lang="en-US"/>
            </a:p>
          </p:txBody>
        </p:sp>
        <p:sp>
          <p:nvSpPr>
            <p:cNvPr id="60451" name="Oval 16"/>
            <p:cNvSpPr>
              <a:spLocks noChangeArrowheads="1"/>
            </p:cNvSpPr>
            <p:nvPr/>
          </p:nvSpPr>
          <p:spPr bwMode="auto">
            <a:xfrm>
              <a:off x="2336" y="1303"/>
              <a:ext cx="45" cy="45"/>
            </a:xfrm>
            <a:prstGeom prst="ellipse">
              <a:avLst/>
            </a:prstGeom>
            <a:solidFill>
              <a:schemeClr val="accent1"/>
            </a:solidFill>
            <a:ln w="9525">
              <a:solidFill>
                <a:schemeClr val="tx1"/>
              </a:solidFill>
              <a:round/>
              <a:headEnd/>
              <a:tailEnd/>
            </a:ln>
          </p:spPr>
          <p:txBody>
            <a:bodyPr wrap="none" anchor="ctr"/>
            <a:lstStyle/>
            <a:p>
              <a:pPr algn="ctr"/>
              <a:endParaRPr lang="en-US"/>
            </a:p>
          </p:txBody>
        </p:sp>
      </p:grpSp>
      <p:sp>
        <p:nvSpPr>
          <p:cNvPr id="60420" name="Rectangle 20"/>
          <p:cNvSpPr>
            <a:spLocks noChangeArrowheads="1"/>
          </p:cNvSpPr>
          <p:nvPr/>
        </p:nvSpPr>
        <p:spPr bwMode="auto">
          <a:xfrm>
            <a:off x="1169988" y="2262188"/>
            <a:ext cx="1873250" cy="1366837"/>
          </a:xfrm>
          <a:prstGeom prst="rect">
            <a:avLst/>
          </a:prstGeom>
          <a:noFill/>
          <a:ln w="9525">
            <a:solidFill>
              <a:schemeClr val="tx1"/>
            </a:solidFill>
            <a:miter lim="800000"/>
            <a:headEnd/>
            <a:tailEnd/>
          </a:ln>
        </p:spPr>
        <p:txBody>
          <a:bodyPr wrap="none" anchor="ctr"/>
          <a:lstStyle/>
          <a:p>
            <a:pPr algn="ctr"/>
            <a:endParaRPr lang="en-US"/>
          </a:p>
        </p:txBody>
      </p:sp>
      <p:sp>
        <p:nvSpPr>
          <p:cNvPr id="60421" name="Oval 21"/>
          <p:cNvSpPr>
            <a:spLocks noChangeArrowheads="1"/>
          </p:cNvSpPr>
          <p:nvPr/>
        </p:nvSpPr>
        <p:spPr bwMode="auto">
          <a:xfrm>
            <a:off x="1674813" y="2335213"/>
            <a:ext cx="71437" cy="71437"/>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60422" name="Oval 22"/>
          <p:cNvSpPr>
            <a:spLocks noChangeArrowheads="1"/>
          </p:cNvSpPr>
          <p:nvPr/>
        </p:nvSpPr>
        <p:spPr bwMode="auto">
          <a:xfrm>
            <a:off x="2754313" y="2335213"/>
            <a:ext cx="71437" cy="71437"/>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60423" name="Oval 23"/>
          <p:cNvSpPr>
            <a:spLocks noChangeArrowheads="1"/>
          </p:cNvSpPr>
          <p:nvPr/>
        </p:nvSpPr>
        <p:spPr bwMode="auto">
          <a:xfrm>
            <a:off x="1243013" y="2478088"/>
            <a:ext cx="71437" cy="71437"/>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60424" name="Oval 24"/>
          <p:cNvSpPr>
            <a:spLocks noChangeArrowheads="1"/>
          </p:cNvSpPr>
          <p:nvPr/>
        </p:nvSpPr>
        <p:spPr bwMode="auto">
          <a:xfrm>
            <a:off x="1530350" y="3271838"/>
            <a:ext cx="71438" cy="71437"/>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60425" name="Oval 25"/>
          <p:cNvSpPr>
            <a:spLocks noChangeArrowheads="1"/>
          </p:cNvSpPr>
          <p:nvPr/>
        </p:nvSpPr>
        <p:spPr bwMode="auto">
          <a:xfrm>
            <a:off x="2898775" y="3270250"/>
            <a:ext cx="71438" cy="71438"/>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60426" name="Oval 26"/>
          <p:cNvSpPr>
            <a:spLocks noChangeArrowheads="1"/>
          </p:cNvSpPr>
          <p:nvPr/>
        </p:nvSpPr>
        <p:spPr bwMode="auto">
          <a:xfrm>
            <a:off x="2195513" y="2838450"/>
            <a:ext cx="71437" cy="71438"/>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60427" name="Oval 29"/>
          <p:cNvSpPr>
            <a:spLocks noChangeArrowheads="1"/>
          </p:cNvSpPr>
          <p:nvPr/>
        </p:nvSpPr>
        <p:spPr bwMode="auto">
          <a:xfrm>
            <a:off x="2611438" y="2693988"/>
            <a:ext cx="71437" cy="71437"/>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60428" name="Oval 30"/>
          <p:cNvSpPr>
            <a:spLocks noChangeArrowheads="1"/>
          </p:cNvSpPr>
          <p:nvPr/>
        </p:nvSpPr>
        <p:spPr bwMode="auto">
          <a:xfrm>
            <a:off x="2195513" y="3270250"/>
            <a:ext cx="71437" cy="71438"/>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60429" name="Oval 33"/>
          <p:cNvSpPr>
            <a:spLocks noChangeArrowheads="1"/>
          </p:cNvSpPr>
          <p:nvPr/>
        </p:nvSpPr>
        <p:spPr bwMode="auto">
          <a:xfrm>
            <a:off x="2555875" y="3054350"/>
            <a:ext cx="71438" cy="71438"/>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60430" name="Oval 34"/>
          <p:cNvSpPr>
            <a:spLocks noChangeArrowheads="1"/>
          </p:cNvSpPr>
          <p:nvPr/>
        </p:nvSpPr>
        <p:spPr bwMode="auto">
          <a:xfrm>
            <a:off x="2033588" y="3487738"/>
            <a:ext cx="71437" cy="71437"/>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60431" name="Oval 35"/>
          <p:cNvSpPr>
            <a:spLocks noChangeArrowheads="1"/>
          </p:cNvSpPr>
          <p:nvPr/>
        </p:nvSpPr>
        <p:spPr bwMode="auto">
          <a:xfrm>
            <a:off x="1403350" y="3054350"/>
            <a:ext cx="71438" cy="71438"/>
          </a:xfrm>
          <a:prstGeom prst="ellipse">
            <a:avLst/>
          </a:prstGeom>
          <a:solidFill>
            <a:schemeClr val="accent1"/>
          </a:solidFill>
          <a:ln w="9525">
            <a:solidFill>
              <a:schemeClr val="tx1"/>
            </a:solidFill>
            <a:round/>
            <a:headEnd/>
            <a:tailEnd/>
          </a:ln>
        </p:spPr>
        <p:txBody>
          <a:bodyPr wrap="none" anchor="ctr"/>
          <a:lstStyle/>
          <a:p>
            <a:pPr algn="ctr"/>
            <a:endParaRPr lang="en-US"/>
          </a:p>
        </p:txBody>
      </p:sp>
      <p:sp>
        <p:nvSpPr>
          <p:cNvPr id="60432" name="Oval 37"/>
          <p:cNvSpPr>
            <a:spLocks noChangeArrowheads="1"/>
          </p:cNvSpPr>
          <p:nvPr/>
        </p:nvSpPr>
        <p:spPr bwMode="auto">
          <a:xfrm>
            <a:off x="1530350" y="2695575"/>
            <a:ext cx="71438" cy="71438"/>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60433" name="Text Box 38"/>
          <p:cNvSpPr txBox="1">
            <a:spLocks noChangeArrowheads="1"/>
          </p:cNvSpPr>
          <p:nvPr/>
        </p:nvSpPr>
        <p:spPr bwMode="auto">
          <a:xfrm>
            <a:off x="1169988" y="3752850"/>
            <a:ext cx="1774825" cy="457200"/>
          </a:xfrm>
          <a:prstGeom prst="rect">
            <a:avLst/>
          </a:prstGeom>
          <a:noFill/>
          <a:ln w="9525">
            <a:noFill/>
            <a:miter lim="800000"/>
            <a:headEnd/>
            <a:tailEnd/>
          </a:ln>
        </p:spPr>
        <p:txBody>
          <a:bodyPr wrap="none">
            <a:spAutoFit/>
          </a:bodyPr>
          <a:lstStyle/>
          <a:p>
            <a:r>
              <a:rPr lang="en-US" sz="1200"/>
              <a:t>High global density: </a:t>
            </a:r>
          </a:p>
          <a:p>
            <a:r>
              <a:rPr lang="en-US" sz="1200"/>
              <a:t>non-noise points</a:t>
            </a:r>
          </a:p>
        </p:txBody>
      </p:sp>
      <p:sp>
        <p:nvSpPr>
          <p:cNvPr id="60434" name="Oval 41"/>
          <p:cNvSpPr>
            <a:spLocks noChangeArrowheads="1"/>
          </p:cNvSpPr>
          <p:nvPr/>
        </p:nvSpPr>
        <p:spPr bwMode="auto">
          <a:xfrm>
            <a:off x="1385888" y="3486150"/>
            <a:ext cx="71437" cy="71438"/>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60435" name="Oval 42"/>
          <p:cNvSpPr>
            <a:spLocks noChangeArrowheads="1"/>
          </p:cNvSpPr>
          <p:nvPr/>
        </p:nvSpPr>
        <p:spPr bwMode="auto">
          <a:xfrm>
            <a:off x="1908175" y="2982913"/>
            <a:ext cx="71438" cy="71437"/>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60436" name="Oval 44"/>
          <p:cNvSpPr>
            <a:spLocks noChangeArrowheads="1"/>
          </p:cNvSpPr>
          <p:nvPr/>
        </p:nvSpPr>
        <p:spPr bwMode="auto">
          <a:xfrm>
            <a:off x="2035175" y="2478088"/>
            <a:ext cx="71438" cy="71437"/>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60437" name="Text Box 48"/>
          <p:cNvSpPr txBox="1">
            <a:spLocks noChangeArrowheads="1"/>
          </p:cNvSpPr>
          <p:nvPr/>
        </p:nvSpPr>
        <p:spPr bwMode="auto">
          <a:xfrm>
            <a:off x="3546475" y="3727450"/>
            <a:ext cx="2105025" cy="1004888"/>
          </a:xfrm>
          <a:prstGeom prst="rect">
            <a:avLst/>
          </a:prstGeom>
          <a:noFill/>
          <a:ln w="9525">
            <a:noFill/>
            <a:miter lim="800000"/>
            <a:headEnd/>
            <a:tailEnd/>
          </a:ln>
        </p:spPr>
        <p:txBody>
          <a:bodyPr>
            <a:spAutoFit/>
          </a:bodyPr>
          <a:lstStyle/>
          <a:p>
            <a:r>
              <a:rPr lang="en-US" sz="1200"/>
              <a:t>Low global density,</a:t>
            </a:r>
          </a:p>
          <a:p>
            <a:r>
              <a:rPr lang="en-US" sz="1200"/>
              <a:t>restricted density much larger than global density: </a:t>
            </a:r>
          </a:p>
          <a:p>
            <a:r>
              <a:rPr lang="en-US" sz="1200"/>
              <a:t>non-noise points</a:t>
            </a:r>
          </a:p>
        </p:txBody>
      </p:sp>
      <p:sp>
        <p:nvSpPr>
          <p:cNvPr id="60438" name="Text Box 49"/>
          <p:cNvSpPr txBox="1">
            <a:spLocks noChangeArrowheads="1"/>
          </p:cNvSpPr>
          <p:nvPr/>
        </p:nvSpPr>
        <p:spPr bwMode="auto">
          <a:xfrm>
            <a:off x="5994400" y="3727450"/>
            <a:ext cx="1962150" cy="1004888"/>
          </a:xfrm>
          <a:prstGeom prst="rect">
            <a:avLst/>
          </a:prstGeom>
          <a:noFill/>
          <a:ln w="9525">
            <a:noFill/>
            <a:miter lim="800000"/>
            <a:headEnd/>
            <a:tailEnd/>
          </a:ln>
        </p:spPr>
        <p:txBody>
          <a:bodyPr>
            <a:spAutoFit/>
          </a:bodyPr>
          <a:lstStyle/>
          <a:p>
            <a:r>
              <a:rPr lang="en-US" sz="1200"/>
              <a:t>Low global density,</a:t>
            </a:r>
          </a:p>
          <a:p>
            <a:r>
              <a:rPr lang="en-US" sz="1200"/>
              <a:t>restricted density not larger than global density: </a:t>
            </a:r>
          </a:p>
          <a:p>
            <a:r>
              <a:rPr lang="en-US" sz="1200"/>
              <a:t>noise points</a:t>
            </a:r>
          </a:p>
        </p:txBody>
      </p:sp>
      <p:sp>
        <p:nvSpPr>
          <p:cNvPr id="60439" name="Rectangle 50"/>
          <p:cNvSpPr>
            <a:spLocks noChangeArrowheads="1"/>
          </p:cNvSpPr>
          <p:nvPr/>
        </p:nvSpPr>
        <p:spPr bwMode="auto">
          <a:xfrm>
            <a:off x="3614738" y="2262188"/>
            <a:ext cx="812800" cy="792162"/>
          </a:xfrm>
          <a:prstGeom prst="rect">
            <a:avLst/>
          </a:prstGeom>
          <a:noFill/>
          <a:ln w="9525">
            <a:solidFill>
              <a:schemeClr val="accent2"/>
            </a:solidFill>
            <a:prstDash val="dash"/>
            <a:miter lim="800000"/>
            <a:headEnd/>
            <a:tailEnd/>
          </a:ln>
        </p:spPr>
        <p:txBody>
          <a:bodyPr wrap="none" anchor="ctr"/>
          <a:lstStyle/>
          <a:p>
            <a:endParaRPr lang="en-US"/>
          </a:p>
        </p:txBody>
      </p:sp>
      <p:sp>
        <p:nvSpPr>
          <p:cNvPr id="60440" name="Rectangle 51"/>
          <p:cNvSpPr>
            <a:spLocks noChangeArrowheads="1"/>
          </p:cNvSpPr>
          <p:nvPr/>
        </p:nvSpPr>
        <p:spPr bwMode="auto">
          <a:xfrm>
            <a:off x="6084888" y="2284413"/>
            <a:ext cx="1582737" cy="1346200"/>
          </a:xfrm>
          <a:prstGeom prst="rect">
            <a:avLst/>
          </a:prstGeom>
          <a:noFill/>
          <a:ln w="9525">
            <a:solidFill>
              <a:schemeClr val="accent2"/>
            </a:solidFill>
            <a:prstDash val="dash"/>
            <a:miter lim="800000"/>
            <a:headEnd/>
            <a:tailEnd/>
          </a:ln>
        </p:spPr>
        <p:txBody>
          <a:bodyPr wrap="none" anchor="ctr"/>
          <a:lstStyle/>
          <a:p>
            <a:endParaRPr lang="en-US"/>
          </a:p>
        </p:txBody>
      </p:sp>
      <p:sp>
        <p:nvSpPr>
          <p:cNvPr id="60441" name="Rectangle 5"/>
          <p:cNvSpPr>
            <a:spLocks noChangeArrowheads="1"/>
          </p:cNvSpPr>
          <p:nvPr/>
        </p:nvSpPr>
        <p:spPr bwMode="auto">
          <a:xfrm>
            <a:off x="566738" y="1314450"/>
            <a:ext cx="8001000" cy="3200400"/>
          </a:xfrm>
          <a:prstGeom prst="rect">
            <a:avLst/>
          </a:prstGeom>
          <a:noFill/>
          <a:ln w="9525">
            <a:noFill/>
            <a:miter lim="800000"/>
            <a:headEnd/>
            <a:tailEnd/>
          </a:ln>
        </p:spPr>
        <p:txBody>
          <a:bodyPr/>
          <a:lstStyle/>
          <a:p>
            <a:pPr marL="469900" indent="-469900" eaLnBrk="0" hangingPunct="0">
              <a:spcBef>
                <a:spcPct val="20000"/>
              </a:spcBef>
              <a:buClr>
                <a:schemeClr val="accent2"/>
              </a:buClr>
              <a:buFont typeface="Wingdings" pitchFamily="2" charset="2"/>
              <a:buChar char="o"/>
            </a:pPr>
            <a:r>
              <a:rPr lang="en-US" sz="1800"/>
              <a:t>Noise can be detected by analyzing the density of the clusters and the density restricted to the clusters’ radii (square root of the SSQ divided by the number of points)</a:t>
            </a:r>
          </a:p>
        </p:txBody>
      </p:sp>
      <p:sp>
        <p:nvSpPr>
          <p:cNvPr id="60442" name="Line 39"/>
          <p:cNvSpPr>
            <a:spLocks noChangeShapeType="1"/>
          </p:cNvSpPr>
          <p:nvPr/>
        </p:nvSpPr>
        <p:spPr bwMode="auto">
          <a:xfrm>
            <a:off x="3995738" y="2643188"/>
            <a:ext cx="431800" cy="0"/>
          </a:xfrm>
          <a:prstGeom prst="line">
            <a:avLst/>
          </a:prstGeom>
          <a:noFill/>
          <a:ln w="9525">
            <a:solidFill>
              <a:srgbClr val="FF0000"/>
            </a:solidFill>
            <a:prstDash val="dash"/>
            <a:round/>
            <a:headEnd/>
            <a:tailEnd/>
          </a:ln>
        </p:spPr>
        <p:txBody>
          <a:bodyPr/>
          <a:lstStyle/>
          <a:p>
            <a:endParaRPr lang="en-US"/>
          </a:p>
        </p:txBody>
      </p:sp>
      <p:sp>
        <p:nvSpPr>
          <p:cNvPr id="60443" name="Line 40"/>
          <p:cNvSpPr>
            <a:spLocks noChangeShapeType="1"/>
          </p:cNvSpPr>
          <p:nvPr/>
        </p:nvSpPr>
        <p:spPr bwMode="auto">
          <a:xfrm>
            <a:off x="6877050" y="3003550"/>
            <a:ext cx="792163" cy="0"/>
          </a:xfrm>
          <a:prstGeom prst="line">
            <a:avLst/>
          </a:prstGeom>
          <a:noFill/>
          <a:ln w="9525">
            <a:solidFill>
              <a:srgbClr val="FF0000"/>
            </a:solidFill>
            <a:prstDash val="dash"/>
            <a:round/>
            <a:headEnd/>
            <a:tailEnd/>
          </a:ln>
        </p:spPr>
        <p:txBody>
          <a:bodyPr/>
          <a:lstStyle/>
          <a:p>
            <a:endParaRPr lang="en-US"/>
          </a:p>
        </p:txBody>
      </p:sp>
      <p:sp>
        <p:nvSpPr>
          <p:cNvPr id="60444" name="Oval 41"/>
          <p:cNvSpPr>
            <a:spLocks noChangeArrowheads="1"/>
          </p:cNvSpPr>
          <p:nvPr/>
        </p:nvSpPr>
        <p:spPr bwMode="auto">
          <a:xfrm>
            <a:off x="3987800" y="2606675"/>
            <a:ext cx="73025" cy="71438"/>
          </a:xfrm>
          <a:prstGeom prst="ellipse">
            <a:avLst/>
          </a:prstGeom>
          <a:solidFill>
            <a:srgbClr val="FF0101"/>
          </a:solidFill>
          <a:ln w="9525">
            <a:noFill/>
            <a:round/>
            <a:headEnd/>
            <a:tailEnd/>
          </a:ln>
        </p:spPr>
        <p:txBody>
          <a:bodyPr wrap="none" anchor="ctr"/>
          <a:lstStyle/>
          <a:p>
            <a:endParaRPr lang="en-US"/>
          </a:p>
        </p:txBody>
      </p:sp>
      <p:sp>
        <p:nvSpPr>
          <p:cNvPr id="60445" name="Oval 42"/>
          <p:cNvSpPr>
            <a:spLocks noChangeArrowheads="1"/>
          </p:cNvSpPr>
          <p:nvPr/>
        </p:nvSpPr>
        <p:spPr bwMode="auto">
          <a:xfrm>
            <a:off x="6859588" y="2965450"/>
            <a:ext cx="73025" cy="71438"/>
          </a:xfrm>
          <a:prstGeom prst="ellipse">
            <a:avLst/>
          </a:prstGeom>
          <a:solidFill>
            <a:srgbClr val="FF0101"/>
          </a:solidFill>
          <a:ln w="9525">
            <a:noFill/>
            <a:round/>
            <a:headEnd/>
            <a:tailEnd/>
          </a:ln>
        </p:spPr>
        <p:txBody>
          <a:bodyPr wrap="none" anchor="ctr"/>
          <a:lstStyle/>
          <a:p>
            <a:endParaRPr lang="en-US"/>
          </a:p>
        </p:txBody>
      </p:sp>
    </p:spTree>
  </p:cSld>
  <p:clrMapOvr>
    <a:masterClrMapping/>
  </p:clrMapOvr>
  <p:transition spd="slow">
    <p:cu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6"/>
          <p:cNvSpPr>
            <a:spLocks noGrp="1" noChangeArrowheads="1"/>
          </p:cNvSpPr>
          <p:nvPr>
            <p:ph type="title" idx="4294967295"/>
          </p:nvPr>
        </p:nvSpPr>
        <p:spPr/>
        <p:txBody>
          <a:bodyPr/>
          <a:lstStyle/>
          <a:p>
            <a:r>
              <a:rPr lang="en-US" sz="2800" b="1" smtClean="0"/>
              <a:t>Conclusions and current/future work</a:t>
            </a:r>
          </a:p>
        </p:txBody>
      </p:sp>
      <p:sp>
        <p:nvSpPr>
          <p:cNvPr id="62466" name="Rectangle 7"/>
          <p:cNvSpPr>
            <a:spLocks noGrp="1" noChangeArrowheads="1"/>
          </p:cNvSpPr>
          <p:nvPr>
            <p:ph type="body" idx="4294967295"/>
          </p:nvPr>
        </p:nvSpPr>
        <p:spPr>
          <a:xfrm>
            <a:off x="566738" y="1314450"/>
            <a:ext cx="8037512" cy="3417888"/>
          </a:xfrm>
        </p:spPr>
        <p:txBody>
          <a:bodyPr/>
          <a:lstStyle/>
          <a:p>
            <a:pPr>
              <a:lnSpc>
                <a:spcPct val="80000"/>
              </a:lnSpc>
            </a:pPr>
            <a:r>
              <a:rPr lang="en-US" sz="1700" smtClean="0"/>
              <a:t>U</a:t>
            </a:r>
            <a:r>
              <a:rPr lang="en-US" sz="1700" baseline="30000" smtClean="0"/>
              <a:t>2</a:t>
            </a:r>
            <a:r>
              <a:rPr lang="en-US" sz="1700" smtClean="0"/>
              <a:t>-Clubs is a parameter-free algorithm which can isolate natural “around-centroid” clusters with very good accuracy</a:t>
            </a:r>
          </a:p>
          <a:p>
            <a:pPr>
              <a:lnSpc>
                <a:spcPct val="80000"/>
              </a:lnSpc>
            </a:pPr>
            <a:r>
              <a:rPr lang="en-US" sz="1700" smtClean="0"/>
              <a:t>U</a:t>
            </a:r>
            <a:r>
              <a:rPr lang="en-US" sz="1700" baseline="30000" smtClean="0"/>
              <a:t>2</a:t>
            </a:r>
            <a:r>
              <a:rPr lang="en-US" sz="1700" smtClean="0"/>
              <a:t>-Clubs is much faster than hierarchical clustering algorithms by exploiting the analytical properties of SSQ</a:t>
            </a:r>
          </a:p>
          <a:p>
            <a:pPr marL="742950" lvl="1" indent="-285750">
              <a:lnSpc>
                <a:spcPct val="80000"/>
              </a:lnSpc>
            </a:pPr>
            <a:r>
              <a:rPr lang="en-US" sz="1500" smtClean="0"/>
              <a:t>Also faster than k-means</a:t>
            </a:r>
          </a:p>
          <a:p>
            <a:pPr>
              <a:lnSpc>
                <a:spcPct val="80000"/>
              </a:lnSpc>
            </a:pPr>
            <a:r>
              <a:rPr lang="en-US" sz="1700" smtClean="0"/>
              <a:t>U</a:t>
            </a:r>
            <a:r>
              <a:rPr lang="en-US" sz="1700" baseline="30000" smtClean="0"/>
              <a:t>2</a:t>
            </a:r>
            <a:r>
              <a:rPr lang="en-US" sz="1700" smtClean="0"/>
              <a:t>-Clubs can be adopted for supporting other clustering tasks</a:t>
            </a:r>
          </a:p>
          <a:p>
            <a:pPr marL="742950" lvl="1" indent="-285750">
              <a:lnSpc>
                <a:spcPct val="80000"/>
              </a:lnSpc>
            </a:pPr>
            <a:r>
              <a:rPr lang="en-US" sz="1500" smtClean="0"/>
              <a:t>K-means seeding</a:t>
            </a:r>
          </a:p>
          <a:p>
            <a:pPr marL="742950" lvl="1" indent="-285750">
              <a:lnSpc>
                <a:spcPct val="80000"/>
              </a:lnSpc>
            </a:pPr>
            <a:r>
              <a:rPr lang="en-US" sz="1500" smtClean="0"/>
              <a:t>Identifying clustering with arbitrary shapes</a:t>
            </a:r>
          </a:p>
          <a:p>
            <a:pPr marL="742950" lvl="1" indent="-285750">
              <a:lnSpc>
                <a:spcPct val="80000"/>
              </a:lnSpc>
            </a:pPr>
            <a:r>
              <a:rPr lang="en-US" sz="1500" smtClean="0"/>
              <a:t>Identifying noise points</a:t>
            </a:r>
          </a:p>
          <a:p>
            <a:pPr>
              <a:lnSpc>
                <a:spcPct val="80000"/>
              </a:lnSpc>
            </a:pPr>
            <a:r>
              <a:rPr lang="en-US" sz="1700" smtClean="0"/>
              <a:t>Future work</a:t>
            </a:r>
          </a:p>
          <a:p>
            <a:pPr marL="742950" lvl="1" indent="-285750">
              <a:lnSpc>
                <a:spcPct val="80000"/>
              </a:lnSpc>
            </a:pPr>
            <a:r>
              <a:rPr lang="en-US" sz="1500" smtClean="0"/>
              <a:t>Analyzing U</a:t>
            </a:r>
            <a:r>
              <a:rPr lang="en-US" sz="1500" baseline="30000" smtClean="0"/>
              <a:t>2</a:t>
            </a:r>
            <a:r>
              <a:rPr lang="en-US" sz="1500" smtClean="0"/>
              <a:t>-Clubs performances for high dimensional data</a:t>
            </a:r>
          </a:p>
          <a:p>
            <a:pPr marL="742950" lvl="1" indent="-285750">
              <a:lnSpc>
                <a:spcPct val="80000"/>
              </a:lnSpc>
            </a:pPr>
            <a:r>
              <a:rPr lang="en-US" sz="1500" smtClean="0"/>
              <a:t>Parallelizing U</a:t>
            </a:r>
            <a:r>
              <a:rPr lang="en-US" sz="1500" baseline="30000" smtClean="0"/>
              <a:t>2</a:t>
            </a:r>
            <a:r>
              <a:rPr lang="en-US" sz="1500" smtClean="0"/>
              <a:t>-Clubs</a:t>
            </a:r>
          </a:p>
          <a:p>
            <a:pPr marL="742950" lvl="1" indent="-285750">
              <a:lnSpc>
                <a:spcPct val="80000"/>
              </a:lnSpc>
            </a:pPr>
            <a:r>
              <a:rPr lang="en-US" sz="1500" smtClean="0"/>
              <a:t>Applying U</a:t>
            </a:r>
            <a:r>
              <a:rPr lang="en-US" sz="1500" baseline="30000" smtClean="0"/>
              <a:t>2</a:t>
            </a:r>
            <a:r>
              <a:rPr lang="en-US" sz="1500" smtClean="0"/>
              <a:t>-Clubs to data streams</a:t>
            </a:r>
          </a:p>
        </p:txBody>
      </p:sp>
    </p:spTree>
  </p:cSld>
  <p:clrMapOvr>
    <a:masterClrMapping/>
  </p:clrMapOvr>
  <p:transition spd="slow">
    <p:cu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7"/>
          <p:cNvSpPr>
            <a:spLocks noGrp="1" noChangeArrowheads="1"/>
          </p:cNvSpPr>
          <p:nvPr>
            <p:ph type="subTitle" idx="4294967295"/>
          </p:nvPr>
        </p:nvSpPr>
        <p:spPr>
          <a:xfrm>
            <a:off x="2484438" y="2914650"/>
            <a:ext cx="4103687" cy="1314450"/>
          </a:xfrm>
        </p:spPr>
        <p:txBody>
          <a:bodyPr/>
          <a:lstStyle/>
          <a:p>
            <a:pPr marL="0" indent="0" algn="ctr">
              <a:buFont typeface="Wingdings" pitchFamily="2" charset="2"/>
              <a:buNone/>
            </a:pPr>
            <a:r>
              <a:rPr lang="en-US" sz="2400" smtClean="0"/>
              <a:t>Questions?</a:t>
            </a:r>
          </a:p>
        </p:txBody>
      </p:sp>
      <p:pic>
        <p:nvPicPr>
          <p:cNvPr id="64514" name="Picture 5" descr="thanks_divisive"/>
          <p:cNvPicPr>
            <a:picLocks noChangeAspect="1" noChangeArrowheads="1"/>
          </p:cNvPicPr>
          <p:nvPr/>
        </p:nvPicPr>
        <p:blipFill>
          <a:blip r:embed="rId3"/>
          <a:srcRect/>
          <a:stretch>
            <a:fillRect/>
          </a:stretch>
        </p:blipFill>
        <p:spPr bwMode="auto">
          <a:xfrm>
            <a:off x="2484438" y="2139950"/>
            <a:ext cx="4133850" cy="733425"/>
          </a:xfrm>
          <a:prstGeom prst="rect">
            <a:avLst/>
          </a:prstGeom>
          <a:noFill/>
          <a:ln w="9525">
            <a:noFill/>
            <a:miter lim="800000"/>
            <a:headEnd/>
            <a:tailEnd/>
          </a:ln>
        </p:spPr>
      </p:pic>
    </p:spTree>
  </p:cSld>
  <p:clrMapOvr>
    <a:masterClrMapping/>
  </p:clrMapOvr>
  <p:transition spd="slow">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4"/>
          <p:cNvSpPr>
            <a:spLocks noGrp="1" noChangeArrowheads="1"/>
          </p:cNvSpPr>
          <p:nvPr>
            <p:ph type="title" idx="4294967295"/>
          </p:nvPr>
        </p:nvSpPr>
        <p:spPr/>
        <p:txBody>
          <a:bodyPr/>
          <a:lstStyle/>
          <a:p>
            <a:r>
              <a:rPr lang="en-US" b="1" smtClean="0"/>
              <a:t>U</a:t>
            </a:r>
            <a:r>
              <a:rPr lang="en-US" b="1" baseline="30000" smtClean="0"/>
              <a:t>2</a:t>
            </a:r>
            <a:r>
              <a:rPr lang="en-US" b="1" smtClean="0"/>
              <a:t>-Clubs</a:t>
            </a:r>
          </a:p>
        </p:txBody>
      </p:sp>
      <p:sp>
        <p:nvSpPr>
          <p:cNvPr id="19458" name="Rectangle 5"/>
          <p:cNvSpPr>
            <a:spLocks noGrp="1" noChangeArrowheads="1"/>
          </p:cNvSpPr>
          <p:nvPr>
            <p:ph type="body" idx="4294967295"/>
          </p:nvPr>
        </p:nvSpPr>
        <p:spPr>
          <a:xfrm>
            <a:off x="566738" y="1314450"/>
            <a:ext cx="8001000" cy="3344863"/>
          </a:xfrm>
        </p:spPr>
        <p:txBody>
          <a:bodyPr/>
          <a:lstStyle/>
          <a:p>
            <a:pPr>
              <a:lnSpc>
                <a:spcPct val="90000"/>
              </a:lnSpc>
            </a:pPr>
            <a:r>
              <a:rPr lang="en-US" sz="2000" smtClean="0"/>
              <a:t>U</a:t>
            </a:r>
            <a:r>
              <a:rPr lang="en-US" sz="2000" baseline="30000" smtClean="0"/>
              <a:t>2</a:t>
            </a:r>
            <a:r>
              <a:rPr lang="en-US" sz="2000" smtClean="0"/>
              <a:t>-Clubs </a:t>
            </a:r>
            <a:r>
              <a:rPr lang="en-US" sz="2100" smtClean="0"/>
              <a:t>(</a:t>
            </a:r>
            <a:r>
              <a:rPr lang="en-US" sz="2100" b="1" smtClean="0"/>
              <a:t>U</a:t>
            </a:r>
            <a:r>
              <a:rPr lang="en-US" sz="2100" smtClean="0"/>
              <a:t>niversal </a:t>
            </a:r>
            <a:r>
              <a:rPr lang="en-US" sz="2100" b="1" smtClean="0"/>
              <a:t>U</a:t>
            </a:r>
            <a:r>
              <a:rPr lang="en-US" sz="2100" smtClean="0"/>
              <a:t>nsupervised </a:t>
            </a:r>
            <a:r>
              <a:rPr lang="en-US" sz="2100" b="1" smtClean="0"/>
              <a:t>Cl</a:t>
            </a:r>
            <a:r>
              <a:rPr lang="en-US" sz="2100" smtClean="0"/>
              <a:t>ustering </a:t>
            </a:r>
            <a:r>
              <a:rPr lang="en-US" sz="2100" b="1" smtClean="0"/>
              <a:t>u</a:t>
            </a:r>
            <a:r>
              <a:rPr lang="en-US" sz="2100" smtClean="0"/>
              <a:t>sing </a:t>
            </a:r>
            <a:r>
              <a:rPr lang="en-US" sz="2100" b="1" smtClean="0"/>
              <a:t>b</a:t>
            </a:r>
            <a:r>
              <a:rPr lang="en-US" sz="2100" smtClean="0"/>
              <a:t>inary </a:t>
            </a:r>
            <a:r>
              <a:rPr lang="en-US" sz="2100" b="1" smtClean="0"/>
              <a:t>s</a:t>
            </a:r>
            <a:r>
              <a:rPr lang="en-US" sz="2100" smtClean="0"/>
              <a:t>plits)</a:t>
            </a:r>
            <a:r>
              <a:rPr lang="en-US" sz="2000" smtClean="0"/>
              <a:t> can obtain the high quality of hierarchical clustering algorithms, working in two phases</a:t>
            </a:r>
          </a:p>
          <a:p>
            <a:pPr lvl="1">
              <a:lnSpc>
                <a:spcPct val="90000"/>
              </a:lnSpc>
            </a:pPr>
            <a:r>
              <a:rPr lang="en-US" sz="1800" smtClean="0"/>
              <a:t>Divisive: creates a partition of data obtaining a number of clusters typically larger than the number of natural clusters</a:t>
            </a:r>
          </a:p>
          <a:p>
            <a:pPr lvl="1">
              <a:lnSpc>
                <a:spcPct val="90000"/>
              </a:lnSpc>
            </a:pPr>
            <a:r>
              <a:rPr lang="en-US" sz="1800" smtClean="0"/>
              <a:t>Agglomerative: merges previously obtained clusters into natural clusters</a:t>
            </a:r>
          </a:p>
          <a:p>
            <a:pPr>
              <a:lnSpc>
                <a:spcPct val="90000"/>
              </a:lnSpc>
            </a:pPr>
            <a:r>
              <a:rPr lang="en-US" sz="2000" smtClean="0"/>
              <a:t>It works much faster than traditional hierarchical methods by exploiting the analytical properties of SSQ (a.k.a. SSE, SSD, etc.)</a:t>
            </a:r>
          </a:p>
        </p:txBody>
      </p:sp>
    </p:spTree>
  </p:cSld>
  <p:clrMapOvr>
    <a:masterClrMapping/>
  </p:clrMapOvr>
  <p:transition spd="slow">
    <p:cu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Shape 68"/>
          <p:cNvSpPr>
            <a:spLocks noGrp="1"/>
          </p:cNvSpPr>
          <p:nvPr>
            <p:ph type="title" idx="4294967295"/>
          </p:nvPr>
        </p:nvSpPr>
        <p:spPr/>
        <p:txBody>
          <a:bodyPr lIns="91425" tIns="91425" rIns="91425" bIns="91425"/>
          <a:lstStyle/>
          <a:p>
            <a:pPr eaLnBrk="1" hangingPunct="1">
              <a:buClr>
                <a:srgbClr val="000000"/>
              </a:buClr>
            </a:pPr>
            <a:r>
              <a:rPr lang="en-US" sz="3200" b="1" smtClean="0"/>
              <a:t>How U</a:t>
            </a:r>
            <a:r>
              <a:rPr lang="en-US" sz="3200" b="1" baseline="30000" smtClean="0"/>
              <a:t>2</a:t>
            </a:r>
            <a:r>
              <a:rPr lang="en-US" sz="3200" b="1" smtClean="0"/>
              <a:t>-Clubs works: example</a:t>
            </a:r>
          </a:p>
        </p:txBody>
      </p:sp>
      <p:pic>
        <p:nvPicPr>
          <p:cNvPr id="21506" name="Shape 63"/>
          <p:cNvPicPr preferRelativeResize="0">
            <a:picLocks noChangeAspect="1" noChangeArrowheads="1"/>
          </p:cNvPicPr>
          <p:nvPr/>
        </p:nvPicPr>
        <p:blipFill>
          <a:blip r:embed="rId3"/>
          <a:srcRect/>
          <a:stretch>
            <a:fillRect/>
          </a:stretch>
        </p:blipFill>
        <p:spPr bwMode="auto">
          <a:xfrm>
            <a:off x="1547813" y="1276350"/>
            <a:ext cx="3355975" cy="3355975"/>
          </a:xfrm>
          <a:prstGeom prst="rect">
            <a:avLst/>
          </a:prstGeom>
          <a:noFill/>
          <a:ln w="9525">
            <a:noFill/>
            <a:miter lim="800000"/>
            <a:headEnd/>
            <a:tailEnd/>
          </a:ln>
        </p:spPr>
      </p:pic>
      <p:sp>
        <p:nvSpPr>
          <p:cNvPr id="23557" name="Line 5"/>
          <p:cNvSpPr>
            <a:spLocks noChangeShapeType="1"/>
          </p:cNvSpPr>
          <p:nvPr/>
        </p:nvSpPr>
        <p:spPr bwMode="auto">
          <a:xfrm>
            <a:off x="1692275" y="1281113"/>
            <a:ext cx="0" cy="3313112"/>
          </a:xfrm>
          <a:prstGeom prst="line">
            <a:avLst/>
          </a:prstGeom>
          <a:noFill/>
          <a:ln w="19050">
            <a:solidFill>
              <a:srgbClr val="FF0101"/>
            </a:solidFill>
            <a:round/>
            <a:headEnd/>
            <a:tailEnd/>
          </a:ln>
        </p:spPr>
        <p:txBody>
          <a:bodyPr/>
          <a:lstStyle/>
          <a:p>
            <a:endParaRPr lang="en-US"/>
          </a:p>
        </p:txBody>
      </p:sp>
      <p:sp>
        <p:nvSpPr>
          <p:cNvPr id="23558" name="Line 6"/>
          <p:cNvSpPr>
            <a:spLocks noChangeShapeType="1"/>
          </p:cNvSpPr>
          <p:nvPr/>
        </p:nvSpPr>
        <p:spPr bwMode="auto">
          <a:xfrm>
            <a:off x="1584325" y="1281113"/>
            <a:ext cx="0" cy="3313112"/>
          </a:xfrm>
          <a:prstGeom prst="line">
            <a:avLst/>
          </a:prstGeom>
          <a:noFill/>
          <a:ln w="19050">
            <a:solidFill>
              <a:srgbClr val="FF0101"/>
            </a:solidFill>
            <a:round/>
            <a:headEnd/>
            <a:tailEnd/>
          </a:ln>
        </p:spPr>
        <p:txBody>
          <a:bodyPr/>
          <a:lstStyle/>
          <a:p>
            <a:endParaRPr lang="en-US"/>
          </a:p>
        </p:txBody>
      </p:sp>
      <p:sp>
        <p:nvSpPr>
          <p:cNvPr id="23559" name="Line 7"/>
          <p:cNvSpPr>
            <a:spLocks noChangeShapeType="1"/>
          </p:cNvSpPr>
          <p:nvPr/>
        </p:nvSpPr>
        <p:spPr bwMode="auto">
          <a:xfrm>
            <a:off x="1619250" y="1281113"/>
            <a:ext cx="0" cy="3313112"/>
          </a:xfrm>
          <a:prstGeom prst="line">
            <a:avLst/>
          </a:prstGeom>
          <a:noFill/>
          <a:ln w="19050">
            <a:solidFill>
              <a:srgbClr val="FF0101"/>
            </a:solidFill>
            <a:round/>
            <a:headEnd/>
            <a:tailEnd/>
          </a:ln>
        </p:spPr>
        <p:txBody>
          <a:bodyPr/>
          <a:lstStyle/>
          <a:p>
            <a:endParaRPr lang="en-US"/>
          </a:p>
        </p:txBody>
      </p:sp>
      <p:sp>
        <p:nvSpPr>
          <p:cNvPr id="23560" name="Line 8"/>
          <p:cNvSpPr>
            <a:spLocks noChangeShapeType="1"/>
          </p:cNvSpPr>
          <p:nvPr/>
        </p:nvSpPr>
        <p:spPr bwMode="auto">
          <a:xfrm>
            <a:off x="1655763" y="1281113"/>
            <a:ext cx="0" cy="3313112"/>
          </a:xfrm>
          <a:prstGeom prst="line">
            <a:avLst/>
          </a:prstGeom>
          <a:noFill/>
          <a:ln w="19050">
            <a:solidFill>
              <a:srgbClr val="FF0101"/>
            </a:solidFill>
            <a:round/>
            <a:headEnd/>
            <a:tailEnd/>
          </a:ln>
        </p:spPr>
        <p:txBody>
          <a:bodyPr/>
          <a:lstStyle/>
          <a:p>
            <a:endParaRPr lang="en-US"/>
          </a:p>
        </p:txBody>
      </p:sp>
      <p:sp>
        <p:nvSpPr>
          <p:cNvPr id="23561" name="Line 9"/>
          <p:cNvSpPr>
            <a:spLocks noChangeShapeType="1"/>
          </p:cNvSpPr>
          <p:nvPr/>
        </p:nvSpPr>
        <p:spPr bwMode="auto">
          <a:xfrm>
            <a:off x="1570038" y="1281113"/>
            <a:ext cx="3311525" cy="0"/>
          </a:xfrm>
          <a:prstGeom prst="line">
            <a:avLst/>
          </a:prstGeom>
          <a:noFill/>
          <a:ln w="19050">
            <a:solidFill>
              <a:srgbClr val="FF0101"/>
            </a:solidFill>
            <a:round/>
            <a:headEnd/>
            <a:tailEnd/>
          </a:ln>
        </p:spPr>
        <p:txBody>
          <a:bodyPr/>
          <a:lstStyle/>
          <a:p>
            <a:endParaRPr lang="en-US"/>
          </a:p>
        </p:txBody>
      </p:sp>
      <p:sp>
        <p:nvSpPr>
          <p:cNvPr id="23563" name="Text Box 11"/>
          <p:cNvSpPr txBox="1">
            <a:spLocks noChangeArrowheads="1"/>
          </p:cNvSpPr>
          <p:nvPr/>
        </p:nvSpPr>
        <p:spPr bwMode="auto">
          <a:xfrm>
            <a:off x="5435600" y="1477963"/>
            <a:ext cx="2962275" cy="517525"/>
          </a:xfrm>
          <a:prstGeom prst="rect">
            <a:avLst/>
          </a:prstGeom>
          <a:noFill/>
          <a:ln w="9525">
            <a:noFill/>
            <a:miter lim="800000"/>
            <a:headEnd/>
            <a:tailEnd/>
          </a:ln>
        </p:spPr>
        <p:txBody>
          <a:bodyPr wrap="none">
            <a:spAutoFit/>
          </a:bodyPr>
          <a:lstStyle/>
          <a:p>
            <a:r>
              <a:rPr lang="en-US" sz="1400">
                <a:solidFill>
                  <a:srgbClr val="000000"/>
                </a:solidFill>
                <a:latin typeface="Arial" charset="0"/>
                <a:sym typeface="Arial" charset="0"/>
              </a:rPr>
              <a:t>Find the best split, i.e., the split that</a:t>
            </a:r>
          </a:p>
          <a:p>
            <a:r>
              <a:rPr lang="en-US" sz="1400">
                <a:solidFill>
                  <a:srgbClr val="000000"/>
                </a:solidFill>
                <a:latin typeface="Arial" charset="0"/>
                <a:sym typeface="Arial" charset="0"/>
              </a:rPr>
              <a:t>yields the maximum SSQ reduction</a:t>
            </a:r>
          </a:p>
        </p:txBody>
      </p:sp>
      <p:sp>
        <p:nvSpPr>
          <p:cNvPr id="23565" name="Rectangle 13"/>
          <p:cNvSpPr>
            <a:spLocks noChangeArrowheads="1"/>
          </p:cNvSpPr>
          <p:nvPr/>
        </p:nvSpPr>
        <p:spPr bwMode="auto">
          <a:xfrm>
            <a:off x="5292725" y="2865438"/>
            <a:ext cx="3205163" cy="1581150"/>
          </a:xfrm>
          <a:prstGeom prst="rect">
            <a:avLst/>
          </a:prstGeom>
          <a:noFill/>
          <a:ln w="9525">
            <a:noFill/>
            <a:miter lim="800000"/>
            <a:headEnd/>
            <a:tailEnd/>
          </a:ln>
        </p:spPr>
        <p:txBody>
          <a:bodyPr>
            <a:spAutoFit/>
          </a:bodyPr>
          <a:lstStyle/>
          <a:p>
            <a:r>
              <a:rPr lang="en-US" sz="1400">
                <a:solidFill>
                  <a:srgbClr val="000000"/>
                </a:solidFill>
                <a:latin typeface="Arial" charset="0"/>
                <a:sym typeface="Arial" charset="0"/>
              </a:rPr>
              <a:t>If marginal distributions are pre-computed, the </a:t>
            </a:r>
            <a:r>
              <a:rPr lang="en-US" sz="1400">
                <a:solidFill>
                  <a:srgbClr val="000000"/>
                </a:solidFill>
                <a:latin typeface="Arial" charset="0"/>
                <a:sym typeface="Symbol" pitchFamily="18" charset="2"/>
              </a:rPr>
              <a:t></a:t>
            </a:r>
            <a:r>
              <a:rPr lang="en-US" sz="1400">
                <a:solidFill>
                  <a:srgbClr val="000000"/>
                </a:solidFill>
                <a:latin typeface="Arial" charset="0"/>
                <a:sym typeface="Arial" charset="0"/>
              </a:rPr>
              <a:t>SSQ of each split can be computed in constant time (O(d))</a:t>
            </a:r>
          </a:p>
          <a:p>
            <a:r>
              <a:rPr lang="en-US" sz="1400">
                <a:solidFill>
                  <a:srgbClr val="000000"/>
                </a:solidFill>
                <a:latin typeface="Arial" charset="0"/>
                <a:sym typeface="Arial" charset="0"/>
              </a:rPr>
              <a:t/>
            </a:r>
            <a:br>
              <a:rPr lang="en-US" sz="1400">
                <a:solidFill>
                  <a:srgbClr val="000000"/>
                </a:solidFill>
                <a:latin typeface="Arial" charset="0"/>
                <a:sym typeface="Arial" charset="0"/>
              </a:rPr>
            </a:br>
            <a:r>
              <a:rPr lang="en-US" sz="1400">
                <a:solidFill>
                  <a:srgbClr val="000000"/>
                </a:solidFill>
                <a:latin typeface="Arial" charset="0"/>
                <a:sym typeface="Arial" charset="0"/>
              </a:rPr>
              <a:t>Complexity of finding the best split is O(n), where n is the number of points in the block</a:t>
            </a:r>
          </a:p>
        </p:txBody>
      </p:sp>
      <p:pic>
        <p:nvPicPr>
          <p:cNvPr id="23567" name="Picture 15" descr="deltaSSQ"/>
          <p:cNvPicPr>
            <a:picLocks noChangeAspect="1" noChangeArrowheads="1"/>
          </p:cNvPicPr>
          <p:nvPr/>
        </p:nvPicPr>
        <p:blipFill>
          <a:blip r:embed="rId4"/>
          <a:srcRect/>
          <a:stretch>
            <a:fillRect/>
          </a:stretch>
        </p:blipFill>
        <p:spPr bwMode="auto">
          <a:xfrm>
            <a:off x="5383213" y="2033588"/>
            <a:ext cx="3076575" cy="682625"/>
          </a:xfrm>
          <a:prstGeom prst="rect">
            <a:avLst/>
          </a:prstGeom>
          <a:noFill/>
          <a:ln w="9525">
            <a:noFill/>
            <a:miter lim="800000"/>
            <a:headEnd/>
            <a:tailEnd/>
          </a:ln>
        </p:spPr>
      </p:pic>
      <p:sp>
        <p:nvSpPr>
          <p:cNvPr id="22542" name="Line 4"/>
          <p:cNvSpPr>
            <a:spLocks noChangeShapeType="1"/>
          </p:cNvSpPr>
          <p:nvPr/>
        </p:nvSpPr>
        <p:spPr bwMode="auto">
          <a:xfrm>
            <a:off x="3203575" y="1289050"/>
            <a:ext cx="0" cy="3313113"/>
          </a:xfrm>
          <a:prstGeom prst="line">
            <a:avLst/>
          </a:prstGeom>
          <a:noFill/>
          <a:ln w="19050">
            <a:solidFill>
              <a:srgbClr val="FF0101"/>
            </a:solidFill>
            <a:round/>
            <a:headEnd/>
            <a:tailEnd/>
          </a:ln>
        </p:spPr>
        <p:txBody>
          <a:bodyPr/>
          <a:lstStyle/>
          <a:p>
            <a:endParaRPr lang="en-US"/>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56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56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254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22542"/>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355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1" nodeType="clickEffect">
                                  <p:stCondLst>
                                    <p:cond delay="0"/>
                                  </p:stCondLst>
                                  <p:childTnLst>
                                    <p:set>
                                      <p:cBhvr>
                                        <p:cTn id="24" dur="1" fill="hold">
                                          <p:stCondLst>
                                            <p:cond delay="0"/>
                                          </p:stCondLst>
                                        </p:cTn>
                                        <p:tgtEl>
                                          <p:spTgt spid="23558"/>
                                        </p:tgtEl>
                                        <p:attrNameLst>
                                          <p:attrName>style.visibility</p:attrName>
                                        </p:attrNameLst>
                                      </p:cBhvr>
                                      <p:to>
                                        <p:strVal val="hidden"/>
                                      </p:to>
                                    </p:set>
                                  </p:childTnLst>
                                </p:cTn>
                              </p:par>
                              <p:par>
                                <p:cTn id="25" presetID="1" presetClass="entr" presetSubtype="0" fill="hold" grpId="0" nodeType="withEffect">
                                  <p:stCondLst>
                                    <p:cond delay="0"/>
                                  </p:stCondLst>
                                  <p:childTnLst>
                                    <p:set>
                                      <p:cBhvr>
                                        <p:cTn id="26" dur="1" fill="hold">
                                          <p:stCondLst>
                                            <p:cond delay="0"/>
                                          </p:stCondLst>
                                        </p:cTn>
                                        <p:tgtEl>
                                          <p:spTgt spid="2355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1" nodeType="clickEffect">
                                  <p:stCondLst>
                                    <p:cond delay="0"/>
                                  </p:stCondLst>
                                  <p:childTnLst>
                                    <p:set>
                                      <p:cBhvr>
                                        <p:cTn id="30" dur="1" fill="hold">
                                          <p:stCondLst>
                                            <p:cond delay="0"/>
                                          </p:stCondLst>
                                        </p:cTn>
                                        <p:tgtEl>
                                          <p:spTgt spid="23559"/>
                                        </p:tgtEl>
                                        <p:attrNameLst>
                                          <p:attrName>style.visibility</p:attrName>
                                        </p:attrNameLst>
                                      </p:cBhvr>
                                      <p:to>
                                        <p:strVal val="hidden"/>
                                      </p:to>
                                    </p:set>
                                  </p:childTnLst>
                                </p:cTn>
                              </p:par>
                              <p:par>
                                <p:cTn id="31" presetID="1" presetClass="entr" presetSubtype="0" fill="hold" grpId="0" nodeType="withEffect">
                                  <p:stCondLst>
                                    <p:cond delay="0"/>
                                  </p:stCondLst>
                                  <p:childTnLst>
                                    <p:set>
                                      <p:cBhvr>
                                        <p:cTn id="32" dur="1" fill="hold">
                                          <p:stCondLst>
                                            <p:cond delay="0"/>
                                          </p:stCondLst>
                                        </p:cTn>
                                        <p:tgtEl>
                                          <p:spTgt spid="2356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1" nodeType="clickEffect">
                                  <p:stCondLst>
                                    <p:cond delay="0"/>
                                  </p:stCondLst>
                                  <p:childTnLst>
                                    <p:set>
                                      <p:cBhvr>
                                        <p:cTn id="36" dur="1" fill="hold">
                                          <p:stCondLst>
                                            <p:cond delay="0"/>
                                          </p:stCondLst>
                                        </p:cTn>
                                        <p:tgtEl>
                                          <p:spTgt spid="23560"/>
                                        </p:tgtEl>
                                        <p:attrNameLst>
                                          <p:attrName>style.visibility</p:attrName>
                                        </p:attrNameLst>
                                      </p:cBhvr>
                                      <p:to>
                                        <p:strVal val="hidden"/>
                                      </p:to>
                                    </p:set>
                                  </p:childTnLst>
                                </p:cTn>
                              </p:par>
                              <p:par>
                                <p:cTn id="37" presetID="1" presetClass="entr" presetSubtype="0" fill="hold" grpId="0" nodeType="withEffect">
                                  <p:stCondLst>
                                    <p:cond delay="0"/>
                                  </p:stCondLst>
                                  <p:childTnLst>
                                    <p:set>
                                      <p:cBhvr>
                                        <p:cTn id="38" dur="1" fill="hold">
                                          <p:stCondLst>
                                            <p:cond delay="0"/>
                                          </p:stCondLst>
                                        </p:cTn>
                                        <p:tgtEl>
                                          <p:spTgt spid="23557"/>
                                        </p:tgtEl>
                                        <p:attrNameLst>
                                          <p:attrName>style.visibility</p:attrName>
                                        </p:attrNameLst>
                                      </p:cBhvr>
                                      <p:to>
                                        <p:strVal val="visible"/>
                                      </p:to>
                                    </p:set>
                                  </p:childTnLst>
                                </p:cTn>
                              </p:par>
                            </p:childTnLst>
                          </p:cTn>
                        </p:par>
                        <p:par>
                          <p:cTn id="39" fill="hold">
                            <p:stCondLst>
                              <p:cond delay="0"/>
                            </p:stCondLst>
                            <p:childTnLst>
                              <p:par>
                                <p:cTn id="40" presetID="63" presetClass="path" presetSubtype="0" accel="50000" decel="50000" fill="hold" grpId="1" nodeType="afterEffect">
                                  <p:stCondLst>
                                    <p:cond delay="0"/>
                                  </p:stCondLst>
                                  <p:childTnLst>
                                    <p:animMotion origin="layout" path="M 5.55556E-7 2.34568E-6 L 0.34635 -0.00093 " pathEditMode="relative" rAng="0" ptsTypes="AA">
                                      <p:cBhvr>
                                        <p:cTn id="41" dur="2000" fill="hold"/>
                                        <p:tgtEl>
                                          <p:spTgt spid="23557"/>
                                        </p:tgtEl>
                                        <p:attrNameLst>
                                          <p:attrName>ppt_x</p:attrName>
                                          <p:attrName>ppt_y</p:attrName>
                                        </p:attrNameLst>
                                      </p:cBhvr>
                                      <p:rCtr x="173" y="-1"/>
                                    </p:animMotion>
                                  </p:childTnLst>
                                </p:cTn>
                              </p:par>
                            </p:childTnLst>
                          </p:cTn>
                        </p:par>
                        <p:par>
                          <p:cTn id="42" fill="hold">
                            <p:stCondLst>
                              <p:cond delay="2000"/>
                            </p:stCondLst>
                            <p:childTnLst>
                              <p:par>
                                <p:cTn id="43" presetID="1" presetClass="exit" presetSubtype="0" fill="hold" grpId="2" nodeType="afterEffect">
                                  <p:stCondLst>
                                    <p:cond delay="0"/>
                                  </p:stCondLst>
                                  <p:childTnLst>
                                    <p:set>
                                      <p:cBhvr>
                                        <p:cTn id="44" dur="1" fill="hold">
                                          <p:stCondLst>
                                            <p:cond delay="0"/>
                                          </p:stCondLst>
                                        </p:cTn>
                                        <p:tgtEl>
                                          <p:spTgt spid="23557"/>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3561"/>
                                        </p:tgtEl>
                                        <p:attrNameLst>
                                          <p:attrName>style.visibility</p:attrName>
                                        </p:attrNameLst>
                                      </p:cBhvr>
                                      <p:to>
                                        <p:strVal val="visible"/>
                                      </p:to>
                                    </p:set>
                                  </p:childTnLst>
                                </p:cTn>
                              </p:par>
                            </p:childTnLst>
                          </p:cTn>
                        </p:par>
                        <p:par>
                          <p:cTn id="49" fill="hold">
                            <p:stCondLst>
                              <p:cond delay="0"/>
                            </p:stCondLst>
                            <p:childTnLst>
                              <p:par>
                                <p:cTn id="50" presetID="42" presetClass="path" presetSubtype="0" accel="50000" decel="50000" fill="hold" grpId="1" nodeType="afterEffect">
                                  <p:stCondLst>
                                    <p:cond delay="0"/>
                                  </p:stCondLst>
                                  <p:childTnLst>
                                    <p:animMotion origin="layout" path="M 0 4.87956E-6 L 0 0.64453 " pathEditMode="relative" rAng="0" ptsTypes="AA">
                                      <p:cBhvr>
                                        <p:cTn id="51" dur="2000" fill="hold"/>
                                        <p:tgtEl>
                                          <p:spTgt spid="23561"/>
                                        </p:tgtEl>
                                        <p:attrNameLst>
                                          <p:attrName>ppt_x</p:attrName>
                                          <p:attrName>ppt_y</p:attrName>
                                        </p:attrNameLst>
                                      </p:cBhvr>
                                      <p:rCtr x="0" y="322"/>
                                    </p:animMotion>
                                  </p:childTnLst>
                                </p:cTn>
                              </p:par>
                            </p:childTnLst>
                          </p:cTn>
                        </p:par>
                        <p:par>
                          <p:cTn id="52" fill="hold">
                            <p:stCondLst>
                              <p:cond delay="2000"/>
                            </p:stCondLst>
                            <p:childTnLst>
                              <p:par>
                                <p:cTn id="53" presetID="1" presetClass="exit" presetSubtype="0" fill="hold" grpId="2" nodeType="afterEffect">
                                  <p:stCondLst>
                                    <p:cond delay="0"/>
                                  </p:stCondLst>
                                  <p:childTnLst>
                                    <p:set>
                                      <p:cBhvr>
                                        <p:cTn id="54" dur="1" fill="hold">
                                          <p:stCondLst>
                                            <p:cond delay="0"/>
                                          </p:stCondLst>
                                        </p:cTn>
                                        <p:tgtEl>
                                          <p:spTgt spid="23561"/>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35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7" grpId="0" animBg="1"/>
      <p:bldP spid="23557" grpId="1" animBg="1"/>
      <p:bldP spid="23557" grpId="2" animBg="1"/>
      <p:bldP spid="23558" grpId="0" animBg="1"/>
      <p:bldP spid="23558" grpId="1" animBg="1"/>
      <p:bldP spid="23559" grpId="0" animBg="1"/>
      <p:bldP spid="23559" grpId="1" animBg="1"/>
      <p:bldP spid="23560" grpId="0" animBg="1"/>
      <p:bldP spid="23560" grpId="1" animBg="1"/>
      <p:bldP spid="23561" grpId="0" animBg="1"/>
      <p:bldP spid="23561" grpId="1" animBg="1"/>
      <p:bldP spid="23561" grpId="2" animBg="1"/>
      <p:bldP spid="23563" grpId="0"/>
      <p:bldP spid="23565" grpId="0"/>
      <p:bldP spid="22542" grpId="0" animBg="1"/>
      <p:bldP spid="22542" grpId="1"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Shape 68"/>
          <p:cNvSpPr>
            <a:spLocks noGrp="1"/>
          </p:cNvSpPr>
          <p:nvPr>
            <p:ph type="title" idx="4294967295"/>
          </p:nvPr>
        </p:nvSpPr>
        <p:spPr/>
        <p:txBody>
          <a:bodyPr lIns="91425" tIns="91425" rIns="91425" bIns="91425"/>
          <a:lstStyle/>
          <a:p>
            <a:pPr eaLnBrk="1" hangingPunct="1">
              <a:buClr>
                <a:srgbClr val="000000"/>
              </a:buClr>
            </a:pPr>
            <a:r>
              <a:rPr lang="en-US" sz="3200" b="1" smtClean="0"/>
              <a:t>How U</a:t>
            </a:r>
            <a:r>
              <a:rPr lang="en-US" sz="3200" b="1" baseline="30000" smtClean="0"/>
              <a:t>2</a:t>
            </a:r>
            <a:r>
              <a:rPr lang="en-US" sz="3200" b="1" smtClean="0"/>
              <a:t>-Clubs works: example</a:t>
            </a:r>
          </a:p>
        </p:txBody>
      </p:sp>
      <p:pic>
        <p:nvPicPr>
          <p:cNvPr id="23554" name="Shape 63"/>
          <p:cNvPicPr preferRelativeResize="0">
            <a:picLocks noChangeAspect="1" noChangeArrowheads="1"/>
          </p:cNvPicPr>
          <p:nvPr/>
        </p:nvPicPr>
        <p:blipFill>
          <a:blip r:embed="rId3"/>
          <a:srcRect/>
          <a:stretch>
            <a:fillRect/>
          </a:stretch>
        </p:blipFill>
        <p:spPr bwMode="auto">
          <a:xfrm>
            <a:off x="1547813" y="1276350"/>
            <a:ext cx="3355975" cy="3355975"/>
          </a:xfrm>
          <a:prstGeom prst="rect">
            <a:avLst/>
          </a:prstGeom>
          <a:noFill/>
          <a:ln w="9525">
            <a:noFill/>
            <a:miter lim="800000"/>
            <a:headEnd/>
            <a:tailEnd/>
          </a:ln>
        </p:spPr>
      </p:pic>
      <p:sp>
        <p:nvSpPr>
          <p:cNvPr id="23555" name="Line 4"/>
          <p:cNvSpPr>
            <a:spLocks noChangeShapeType="1"/>
          </p:cNvSpPr>
          <p:nvPr/>
        </p:nvSpPr>
        <p:spPr bwMode="auto">
          <a:xfrm>
            <a:off x="3203575" y="1285875"/>
            <a:ext cx="0" cy="3313113"/>
          </a:xfrm>
          <a:prstGeom prst="line">
            <a:avLst/>
          </a:prstGeom>
          <a:noFill/>
          <a:ln w="19050">
            <a:solidFill>
              <a:srgbClr val="FF0101"/>
            </a:solidFill>
            <a:round/>
            <a:headEnd/>
            <a:tailEnd/>
          </a:ln>
        </p:spPr>
        <p:txBody>
          <a:bodyPr/>
          <a:lstStyle/>
          <a:p>
            <a:endParaRPr lang="en-US"/>
          </a:p>
        </p:txBody>
      </p:sp>
      <p:sp>
        <p:nvSpPr>
          <p:cNvPr id="56339" name="Line 19"/>
          <p:cNvSpPr>
            <a:spLocks noChangeShapeType="1"/>
          </p:cNvSpPr>
          <p:nvPr/>
        </p:nvSpPr>
        <p:spPr bwMode="auto">
          <a:xfrm>
            <a:off x="1566863" y="1358900"/>
            <a:ext cx="1647825" cy="0"/>
          </a:xfrm>
          <a:prstGeom prst="line">
            <a:avLst/>
          </a:prstGeom>
          <a:noFill/>
          <a:ln w="19050">
            <a:solidFill>
              <a:srgbClr val="FF0101"/>
            </a:solidFill>
            <a:round/>
            <a:headEnd/>
            <a:tailEnd/>
          </a:ln>
        </p:spPr>
        <p:txBody>
          <a:bodyPr/>
          <a:lstStyle/>
          <a:p>
            <a:endParaRPr lang="en-US"/>
          </a:p>
        </p:txBody>
      </p:sp>
      <p:sp>
        <p:nvSpPr>
          <p:cNvPr id="56341" name="Line 21"/>
          <p:cNvSpPr>
            <a:spLocks noChangeShapeType="1"/>
          </p:cNvSpPr>
          <p:nvPr/>
        </p:nvSpPr>
        <p:spPr bwMode="auto">
          <a:xfrm>
            <a:off x="1619250" y="1285875"/>
            <a:ext cx="0" cy="3313113"/>
          </a:xfrm>
          <a:prstGeom prst="line">
            <a:avLst/>
          </a:prstGeom>
          <a:noFill/>
          <a:ln w="19050">
            <a:solidFill>
              <a:srgbClr val="FF0101"/>
            </a:solidFill>
            <a:round/>
            <a:headEnd/>
            <a:tailEnd/>
          </a:ln>
        </p:spPr>
        <p:txBody>
          <a:bodyPr/>
          <a:lstStyle/>
          <a:p>
            <a:endParaRPr lang="en-US"/>
          </a:p>
        </p:txBody>
      </p:sp>
      <p:sp>
        <p:nvSpPr>
          <p:cNvPr id="56342" name="Line 22"/>
          <p:cNvSpPr>
            <a:spLocks noChangeShapeType="1"/>
          </p:cNvSpPr>
          <p:nvPr/>
        </p:nvSpPr>
        <p:spPr bwMode="auto">
          <a:xfrm>
            <a:off x="1692275" y="1285875"/>
            <a:ext cx="0" cy="3313113"/>
          </a:xfrm>
          <a:prstGeom prst="line">
            <a:avLst/>
          </a:prstGeom>
          <a:noFill/>
          <a:ln w="19050">
            <a:solidFill>
              <a:srgbClr val="FF0101"/>
            </a:solidFill>
            <a:round/>
            <a:headEnd/>
            <a:tailEnd/>
          </a:ln>
        </p:spPr>
        <p:txBody>
          <a:bodyPr/>
          <a:lstStyle/>
          <a:p>
            <a:endParaRPr lang="en-US"/>
          </a:p>
        </p:txBody>
      </p:sp>
      <p:sp>
        <p:nvSpPr>
          <p:cNvPr id="56343" name="Line 23"/>
          <p:cNvSpPr>
            <a:spLocks noChangeShapeType="1"/>
          </p:cNvSpPr>
          <p:nvPr/>
        </p:nvSpPr>
        <p:spPr bwMode="auto">
          <a:xfrm>
            <a:off x="1763713" y="1285875"/>
            <a:ext cx="0" cy="3313113"/>
          </a:xfrm>
          <a:prstGeom prst="line">
            <a:avLst/>
          </a:prstGeom>
          <a:noFill/>
          <a:ln w="19050">
            <a:solidFill>
              <a:srgbClr val="FF0101"/>
            </a:solidFill>
            <a:round/>
            <a:headEnd/>
            <a:tailEnd/>
          </a:ln>
        </p:spPr>
        <p:txBody>
          <a:bodyPr/>
          <a:lstStyle/>
          <a:p>
            <a:endParaRPr lang="en-US"/>
          </a:p>
        </p:txBody>
      </p:sp>
      <p:sp>
        <p:nvSpPr>
          <p:cNvPr id="23560" name="Text Box 11"/>
          <p:cNvSpPr txBox="1">
            <a:spLocks noChangeArrowheads="1"/>
          </p:cNvSpPr>
          <p:nvPr/>
        </p:nvSpPr>
        <p:spPr bwMode="auto">
          <a:xfrm>
            <a:off x="5435600" y="1477963"/>
            <a:ext cx="2962275" cy="517525"/>
          </a:xfrm>
          <a:prstGeom prst="rect">
            <a:avLst/>
          </a:prstGeom>
          <a:noFill/>
          <a:ln w="9525">
            <a:noFill/>
            <a:miter lim="800000"/>
            <a:headEnd/>
            <a:tailEnd/>
          </a:ln>
        </p:spPr>
        <p:txBody>
          <a:bodyPr wrap="none">
            <a:spAutoFit/>
          </a:bodyPr>
          <a:lstStyle/>
          <a:p>
            <a:r>
              <a:rPr lang="en-US" sz="1400">
                <a:solidFill>
                  <a:srgbClr val="000000"/>
                </a:solidFill>
                <a:latin typeface="Arial" charset="0"/>
                <a:sym typeface="Arial" charset="0"/>
              </a:rPr>
              <a:t>Find the best split, i.e., the split that</a:t>
            </a:r>
          </a:p>
          <a:p>
            <a:r>
              <a:rPr lang="en-US" sz="1400">
                <a:solidFill>
                  <a:srgbClr val="000000"/>
                </a:solidFill>
                <a:latin typeface="Arial" charset="0"/>
                <a:sym typeface="Arial" charset="0"/>
              </a:rPr>
              <a:t>yields the maximum SSQ reduction</a:t>
            </a:r>
          </a:p>
        </p:txBody>
      </p:sp>
      <p:sp>
        <p:nvSpPr>
          <p:cNvPr id="23561" name="Rectangle 13"/>
          <p:cNvSpPr>
            <a:spLocks noChangeArrowheads="1"/>
          </p:cNvSpPr>
          <p:nvPr/>
        </p:nvSpPr>
        <p:spPr bwMode="auto">
          <a:xfrm>
            <a:off x="5292725" y="2865438"/>
            <a:ext cx="3205163" cy="1581150"/>
          </a:xfrm>
          <a:prstGeom prst="rect">
            <a:avLst/>
          </a:prstGeom>
          <a:noFill/>
          <a:ln w="9525">
            <a:noFill/>
            <a:miter lim="800000"/>
            <a:headEnd/>
            <a:tailEnd/>
          </a:ln>
        </p:spPr>
        <p:txBody>
          <a:bodyPr>
            <a:spAutoFit/>
          </a:bodyPr>
          <a:lstStyle/>
          <a:p>
            <a:r>
              <a:rPr lang="en-US" sz="1400">
                <a:solidFill>
                  <a:srgbClr val="000000"/>
                </a:solidFill>
                <a:latin typeface="Arial" charset="0"/>
                <a:sym typeface="Arial" charset="0"/>
              </a:rPr>
              <a:t>If marginal distributions are pre-computed, the </a:t>
            </a:r>
            <a:r>
              <a:rPr lang="en-US" sz="1400">
                <a:solidFill>
                  <a:srgbClr val="000000"/>
                </a:solidFill>
                <a:latin typeface="Arial" charset="0"/>
                <a:sym typeface="Symbol" pitchFamily="18" charset="2"/>
              </a:rPr>
              <a:t></a:t>
            </a:r>
            <a:r>
              <a:rPr lang="en-US" sz="1400">
                <a:solidFill>
                  <a:srgbClr val="000000"/>
                </a:solidFill>
                <a:latin typeface="Arial" charset="0"/>
                <a:sym typeface="Arial" charset="0"/>
              </a:rPr>
              <a:t>SSQ of each split can be computed in constant time (O(d))</a:t>
            </a:r>
          </a:p>
          <a:p>
            <a:r>
              <a:rPr lang="en-US" sz="1400">
                <a:solidFill>
                  <a:srgbClr val="000000"/>
                </a:solidFill>
                <a:latin typeface="Arial" charset="0"/>
                <a:sym typeface="Arial" charset="0"/>
              </a:rPr>
              <a:t/>
            </a:r>
            <a:br>
              <a:rPr lang="en-US" sz="1400">
                <a:solidFill>
                  <a:srgbClr val="000000"/>
                </a:solidFill>
                <a:latin typeface="Arial" charset="0"/>
                <a:sym typeface="Arial" charset="0"/>
              </a:rPr>
            </a:br>
            <a:r>
              <a:rPr lang="en-US" sz="1400">
                <a:solidFill>
                  <a:srgbClr val="000000"/>
                </a:solidFill>
                <a:latin typeface="Arial" charset="0"/>
                <a:sym typeface="Arial" charset="0"/>
              </a:rPr>
              <a:t>Complexity of finding the best split is O(n), where n is the number of points in the block</a:t>
            </a:r>
          </a:p>
        </p:txBody>
      </p:sp>
      <p:pic>
        <p:nvPicPr>
          <p:cNvPr id="23562" name="Picture 15" descr="deltaSSQ"/>
          <p:cNvPicPr>
            <a:picLocks noChangeAspect="1" noChangeArrowheads="1"/>
          </p:cNvPicPr>
          <p:nvPr/>
        </p:nvPicPr>
        <p:blipFill>
          <a:blip r:embed="rId4"/>
          <a:srcRect/>
          <a:stretch>
            <a:fillRect/>
          </a:stretch>
        </p:blipFill>
        <p:spPr bwMode="auto">
          <a:xfrm>
            <a:off x="5383213" y="2033588"/>
            <a:ext cx="3076575" cy="682625"/>
          </a:xfrm>
          <a:prstGeom prst="rect">
            <a:avLst/>
          </a:prstGeom>
          <a:noFill/>
          <a:ln w="9525">
            <a:noFill/>
            <a:miter lim="800000"/>
            <a:headEnd/>
            <a:tailEnd/>
          </a:ln>
        </p:spPr>
      </p:pic>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34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56341"/>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5634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56342"/>
                                        </p:tgtEl>
                                        <p:attrNameLst>
                                          <p:attrName>style.visibility</p:attrName>
                                        </p:attrNameLst>
                                      </p:cBhvr>
                                      <p:to>
                                        <p:strVal val="hidden"/>
                                      </p:to>
                                    </p:set>
                                  </p:childTnLst>
                                </p:cTn>
                              </p:par>
                              <p:par>
                                <p:cTn id="17" presetID="1" presetClass="entr" presetSubtype="0" fill="hold" grpId="0" nodeType="withEffect">
                                  <p:stCondLst>
                                    <p:cond delay="0"/>
                                  </p:stCondLst>
                                  <p:childTnLst>
                                    <p:set>
                                      <p:cBhvr>
                                        <p:cTn id="18" dur="1" fill="hold">
                                          <p:stCondLst>
                                            <p:cond delay="0"/>
                                          </p:stCondLst>
                                        </p:cTn>
                                        <p:tgtEl>
                                          <p:spTgt spid="5634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63" presetClass="path" presetSubtype="0" accel="50000" decel="50000" fill="hold" grpId="1" nodeType="clickEffect">
                                  <p:stCondLst>
                                    <p:cond delay="0"/>
                                  </p:stCondLst>
                                  <p:childTnLst>
                                    <p:animMotion origin="layout" path="M -1.94444E-6 -4.19753E-6 L 0.15747 -4.19753E-6 " pathEditMode="relative" rAng="0" ptsTypes="AA">
                                      <p:cBhvr>
                                        <p:cTn id="22" dur="2000" fill="hold"/>
                                        <p:tgtEl>
                                          <p:spTgt spid="56343"/>
                                        </p:tgtEl>
                                        <p:attrNameLst>
                                          <p:attrName>ppt_x</p:attrName>
                                          <p:attrName>ppt_y</p:attrName>
                                        </p:attrNameLst>
                                      </p:cBhvr>
                                      <p:rCtr x="79" y="0"/>
                                    </p:animMotion>
                                  </p:childTnLst>
                                </p:cTn>
                              </p:par>
                            </p:childTnLst>
                          </p:cTn>
                        </p:par>
                        <p:par>
                          <p:cTn id="23" fill="hold">
                            <p:stCondLst>
                              <p:cond delay="2000"/>
                            </p:stCondLst>
                            <p:childTnLst>
                              <p:par>
                                <p:cTn id="24" presetID="1" presetClass="exit" presetSubtype="0" fill="hold" grpId="2" nodeType="afterEffect">
                                  <p:stCondLst>
                                    <p:cond delay="0"/>
                                  </p:stCondLst>
                                  <p:childTnLst>
                                    <p:set>
                                      <p:cBhvr>
                                        <p:cTn id="25" dur="1" fill="hold">
                                          <p:stCondLst>
                                            <p:cond delay="0"/>
                                          </p:stCondLst>
                                        </p:cTn>
                                        <p:tgtEl>
                                          <p:spTgt spid="56343"/>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56339"/>
                                        </p:tgtEl>
                                        <p:attrNameLst>
                                          <p:attrName>style.visibility</p:attrName>
                                        </p:attrNameLst>
                                      </p:cBhvr>
                                      <p:to>
                                        <p:strVal val="visible"/>
                                      </p:to>
                                    </p:set>
                                  </p:childTnLst>
                                </p:cTn>
                              </p:par>
                            </p:childTnLst>
                          </p:cTn>
                        </p:par>
                        <p:par>
                          <p:cTn id="30" fill="hold">
                            <p:stCondLst>
                              <p:cond delay="0"/>
                            </p:stCondLst>
                            <p:childTnLst>
                              <p:par>
                                <p:cTn id="31" presetID="42" presetClass="path" presetSubtype="0" accel="50000" decel="50000" fill="hold" grpId="1" nodeType="afterEffect">
                                  <p:stCondLst>
                                    <p:cond delay="0"/>
                                  </p:stCondLst>
                                  <p:childTnLst>
                                    <p:animMotion origin="layout" path="M 1.66667E-6 2.46914E-6 L 1.66667E-6 0.62778 " pathEditMode="relative" rAng="0" ptsTypes="AA">
                                      <p:cBhvr>
                                        <p:cTn id="32" dur="2000" fill="hold"/>
                                        <p:tgtEl>
                                          <p:spTgt spid="56339"/>
                                        </p:tgtEl>
                                        <p:attrNameLst>
                                          <p:attrName>ppt_x</p:attrName>
                                          <p:attrName>ppt_y</p:attrName>
                                        </p:attrNameLst>
                                      </p:cBhvr>
                                      <p:rCtr x="0" y="314"/>
                                    </p:animMotion>
                                  </p:childTnLst>
                                </p:cTn>
                              </p:par>
                            </p:childTnLst>
                          </p:cTn>
                        </p:par>
                        <p:par>
                          <p:cTn id="33" fill="hold">
                            <p:stCondLst>
                              <p:cond delay="2000"/>
                            </p:stCondLst>
                            <p:childTnLst>
                              <p:par>
                                <p:cTn id="34" presetID="1" presetClass="exit" presetSubtype="0" fill="hold" grpId="2" nodeType="afterEffect">
                                  <p:stCondLst>
                                    <p:cond delay="0"/>
                                  </p:stCondLst>
                                  <p:childTnLst>
                                    <p:set>
                                      <p:cBhvr>
                                        <p:cTn id="35" dur="1" fill="hold">
                                          <p:stCondLst>
                                            <p:cond delay="0"/>
                                          </p:stCondLst>
                                        </p:cTn>
                                        <p:tgtEl>
                                          <p:spTgt spid="5633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39" grpId="0" animBg="1"/>
      <p:bldP spid="56339" grpId="1" animBg="1"/>
      <p:bldP spid="56339" grpId="2" animBg="1"/>
      <p:bldP spid="56341" grpId="0" animBg="1"/>
      <p:bldP spid="56341" grpId="1" animBg="1"/>
      <p:bldP spid="56342" grpId="0" animBg="1"/>
      <p:bldP spid="56342" grpId="1" animBg="1"/>
      <p:bldP spid="56343" grpId="0" animBg="1"/>
      <p:bldP spid="56343" grpId="1" animBg="1"/>
      <p:bldP spid="56343" grpId="2"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hape 68"/>
          <p:cNvSpPr>
            <a:spLocks noGrp="1"/>
          </p:cNvSpPr>
          <p:nvPr>
            <p:ph type="title" idx="4294967295"/>
          </p:nvPr>
        </p:nvSpPr>
        <p:spPr/>
        <p:txBody>
          <a:bodyPr lIns="91425" tIns="91425" rIns="91425" bIns="91425"/>
          <a:lstStyle/>
          <a:p>
            <a:pPr eaLnBrk="1" hangingPunct="1">
              <a:buClr>
                <a:srgbClr val="000000"/>
              </a:buClr>
            </a:pPr>
            <a:r>
              <a:rPr lang="en-US" sz="3200" b="1" smtClean="0"/>
              <a:t>How U</a:t>
            </a:r>
            <a:r>
              <a:rPr lang="en-US" sz="3200" b="1" baseline="30000" smtClean="0"/>
              <a:t>2</a:t>
            </a:r>
            <a:r>
              <a:rPr lang="en-US" sz="3200" b="1" smtClean="0"/>
              <a:t>-Clubs works: example</a:t>
            </a:r>
          </a:p>
        </p:txBody>
      </p:sp>
      <p:pic>
        <p:nvPicPr>
          <p:cNvPr id="25602" name="Shape 63"/>
          <p:cNvPicPr preferRelativeResize="0">
            <a:picLocks noChangeAspect="1" noChangeArrowheads="1"/>
          </p:cNvPicPr>
          <p:nvPr/>
        </p:nvPicPr>
        <p:blipFill>
          <a:blip r:embed="rId3"/>
          <a:srcRect/>
          <a:stretch>
            <a:fillRect/>
          </a:stretch>
        </p:blipFill>
        <p:spPr bwMode="auto">
          <a:xfrm>
            <a:off x="1547813" y="1276350"/>
            <a:ext cx="3355975" cy="3355975"/>
          </a:xfrm>
          <a:prstGeom prst="rect">
            <a:avLst/>
          </a:prstGeom>
          <a:noFill/>
          <a:ln w="9525">
            <a:noFill/>
            <a:miter lim="800000"/>
            <a:headEnd/>
            <a:tailEnd/>
          </a:ln>
        </p:spPr>
      </p:pic>
      <p:sp>
        <p:nvSpPr>
          <p:cNvPr id="25603" name="Line 4"/>
          <p:cNvSpPr>
            <a:spLocks noChangeShapeType="1"/>
          </p:cNvSpPr>
          <p:nvPr/>
        </p:nvSpPr>
        <p:spPr bwMode="auto">
          <a:xfrm>
            <a:off x="3203575" y="1274763"/>
            <a:ext cx="0" cy="3313112"/>
          </a:xfrm>
          <a:prstGeom prst="line">
            <a:avLst/>
          </a:prstGeom>
          <a:noFill/>
          <a:ln w="19050">
            <a:solidFill>
              <a:srgbClr val="FF0101"/>
            </a:solidFill>
            <a:round/>
            <a:headEnd/>
            <a:tailEnd/>
          </a:ln>
        </p:spPr>
        <p:txBody>
          <a:bodyPr/>
          <a:lstStyle/>
          <a:p>
            <a:endParaRPr lang="en-US"/>
          </a:p>
        </p:txBody>
      </p:sp>
      <p:sp>
        <p:nvSpPr>
          <p:cNvPr id="25604" name="Line 11"/>
          <p:cNvSpPr>
            <a:spLocks noChangeShapeType="1"/>
          </p:cNvSpPr>
          <p:nvPr/>
        </p:nvSpPr>
        <p:spPr bwMode="auto">
          <a:xfrm>
            <a:off x="1557338" y="3074988"/>
            <a:ext cx="1647825" cy="0"/>
          </a:xfrm>
          <a:prstGeom prst="line">
            <a:avLst/>
          </a:prstGeom>
          <a:noFill/>
          <a:ln w="19050">
            <a:solidFill>
              <a:srgbClr val="FF0101"/>
            </a:solidFill>
            <a:round/>
            <a:headEnd/>
            <a:tailEnd/>
          </a:ln>
        </p:spPr>
        <p:txBody>
          <a:bodyPr/>
          <a:lstStyle/>
          <a:p>
            <a:endParaRPr lang="en-US"/>
          </a:p>
        </p:txBody>
      </p:sp>
      <p:sp>
        <p:nvSpPr>
          <p:cNvPr id="25605" name="Text Box 11"/>
          <p:cNvSpPr txBox="1">
            <a:spLocks noChangeArrowheads="1"/>
          </p:cNvSpPr>
          <p:nvPr/>
        </p:nvSpPr>
        <p:spPr bwMode="auto">
          <a:xfrm>
            <a:off x="5435600" y="1477963"/>
            <a:ext cx="2962275" cy="517525"/>
          </a:xfrm>
          <a:prstGeom prst="rect">
            <a:avLst/>
          </a:prstGeom>
          <a:noFill/>
          <a:ln w="9525">
            <a:noFill/>
            <a:miter lim="800000"/>
            <a:headEnd/>
            <a:tailEnd/>
          </a:ln>
        </p:spPr>
        <p:txBody>
          <a:bodyPr wrap="none">
            <a:spAutoFit/>
          </a:bodyPr>
          <a:lstStyle/>
          <a:p>
            <a:r>
              <a:rPr lang="en-US" sz="1400">
                <a:solidFill>
                  <a:srgbClr val="000000"/>
                </a:solidFill>
                <a:latin typeface="Arial" charset="0"/>
                <a:sym typeface="Arial" charset="0"/>
              </a:rPr>
              <a:t>Find the best split, i.e., the split that</a:t>
            </a:r>
          </a:p>
          <a:p>
            <a:r>
              <a:rPr lang="en-US" sz="1400">
                <a:solidFill>
                  <a:srgbClr val="000000"/>
                </a:solidFill>
                <a:latin typeface="Arial" charset="0"/>
                <a:sym typeface="Arial" charset="0"/>
              </a:rPr>
              <a:t>yields the maximum SSQ reduction</a:t>
            </a:r>
          </a:p>
        </p:txBody>
      </p:sp>
      <p:sp>
        <p:nvSpPr>
          <p:cNvPr id="25606" name="Rectangle 13"/>
          <p:cNvSpPr>
            <a:spLocks noChangeArrowheads="1"/>
          </p:cNvSpPr>
          <p:nvPr/>
        </p:nvSpPr>
        <p:spPr bwMode="auto">
          <a:xfrm>
            <a:off x="5292725" y="2865438"/>
            <a:ext cx="3205163" cy="1581150"/>
          </a:xfrm>
          <a:prstGeom prst="rect">
            <a:avLst/>
          </a:prstGeom>
          <a:noFill/>
          <a:ln w="9525">
            <a:noFill/>
            <a:miter lim="800000"/>
            <a:headEnd/>
            <a:tailEnd/>
          </a:ln>
        </p:spPr>
        <p:txBody>
          <a:bodyPr>
            <a:spAutoFit/>
          </a:bodyPr>
          <a:lstStyle/>
          <a:p>
            <a:r>
              <a:rPr lang="en-US" sz="1400">
                <a:solidFill>
                  <a:srgbClr val="000000"/>
                </a:solidFill>
                <a:latin typeface="Arial" charset="0"/>
                <a:sym typeface="Arial" charset="0"/>
              </a:rPr>
              <a:t>If marginal distributions are pre-computed, the </a:t>
            </a:r>
            <a:r>
              <a:rPr lang="en-US" sz="1400">
                <a:solidFill>
                  <a:srgbClr val="000000"/>
                </a:solidFill>
                <a:latin typeface="Arial" charset="0"/>
                <a:sym typeface="Symbol" pitchFamily="18" charset="2"/>
              </a:rPr>
              <a:t></a:t>
            </a:r>
            <a:r>
              <a:rPr lang="en-US" sz="1400">
                <a:solidFill>
                  <a:srgbClr val="000000"/>
                </a:solidFill>
                <a:latin typeface="Arial" charset="0"/>
                <a:sym typeface="Arial" charset="0"/>
              </a:rPr>
              <a:t>SSQ of each split can be computed in constant time (O(d))</a:t>
            </a:r>
          </a:p>
          <a:p>
            <a:r>
              <a:rPr lang="en-US" sz="1400">
                <a:solidFill>
                  <a:srgbClr val="000000"/>
                </a:solidFill>
                <a:latin typeface="Arial" charset="0"/>
                <a:sym typeface="Arial" charset="0"/>
              </a:rPr>
              <a:t/>
            </a:r>
            <a:br>
              <a:rPr lang="en-US" sz="1400">
                <a:solidFill>
                  <a:srgbClr val="000000"/>
                </a:solidFill>
                <a:latin typeface="Arial" charset="0"/>
                <a:sym typeface="Arial" charset="0"/>
              </a:rPr>
            </a:br>
            <a:r>
              <a:rPr lang="en-US" sz="1400">
                <a:solidFill>
                  <a:srgbClr val="000000"/>
                </a:solidFill>
                <a:latin typeface="Arial" charset="0"/>
                <a:sym typeface="Arial" charset="0"/>
              </a:rPr>
              <a:t>Complexity of finding the best split is O(n), where n is the number of points in the block</a:t>
            </a:r>
          </a:p>
        </p:txBody>
      </p:sp>
      <p:pic>
        <p:nvPicPr>
          <p:cNvPr id="25607" name="Picture 15" descr="deltaSSQ"/>
          <p:cNvPicPr>
            <a:picLocks noChangeAspect="1" noChangeArrowheads="1"/>
          </p:cNvPicPr>
          <p:nvPr/>
        </p:nvPicPr>
        <p:blipFill>
          <a:blip r:embed="rId4"/>
          <a:srcRect/>
          <a:stretch>
            <a:fillRect/>
          </a:stretch>
        </p:blipFill>
        <p:spPr bwMode="auto">
          <a:xfrm>
            <a:off x="5383213" y="2033588"/>
            <a:ext cx="3076575" cy="682625"/>
          </a:xfrm>
          <a:prstGeom prst="rect">
            <a:avLst/>
          </a:prstGeom>
          <a:noFill/>
          <a:ln w="9525">
            <a:noFill/>
            <a:miter lim="800000"/>
            <a:headEnd/>
            <a:tailEnd/>
          </a:ln>
        </p:spPr>
      </p:pic>
      <p:sp>
        <p:nvSpPr>
          <p:cNvPr id="27668" name="Line 17"/>
          <p:cNvSpPr>
            <a:spLocks noChangeShapeType="1"/>
          </p:cNvSpPr>
          <p:nvPr/>
        </p:nvSpPr>
        <p:spPr bwMode="auto">
          <a:xfrm>
            <a:off x="3211513" y="2714625"/>
            <a:ext cx="1676400" cy="0"/>
          </a:xfrm>
          <a:prstGeom prst="line">
            <a:avLst/>
          </a:prstGeom>
          <a:noFill/>
          <a:ln w="19050">
            <a:solidFill>
              <a:srgbClr val="FF0101"/>
            </a:solidFill>
            <a:round/>
            <a:headEnd/>
            <a:tailEnd/>
          </a:ln>
        </p:spPr>
        <p:txBody>
          <a:bodyPr/>
          <a:lstStyle/>
          <a:p>
            <a:endParaRPr lang="en-US"/>
          </a:p>
        </p:txBody>
      </p:sp>
      <p:sp>
        <p:nvSpPr>
          <p:cNvPr id="27669" name="Line 23"/>
          <p:cNvSpPr>
            <a:spLocks noChangeShapeType="1"/>
          </p:cNvSpPr>
          <p:nvPr/>
        </p:nvSpPr>
        <p:spPr bwMode="auto">
          <a:xfrm>
            <a:off x="3203575" y="3373438"/>
            <a:ext cx="1676400" cy="0"/>
          </a:xfrm>
          <a:prstGeom prst="line">
            <a:avLst/>
          </a:prstGeom>
          <a:noFill/>
          <a:ln w="19050">
            <a:solidFill>
              <a:srgbClr val="FF0101"/>
            </a:solidFill>
            <a:round/>
            <a:headEnd/>
            <a:tailEnd/>
          </a:ln>
        </p:spPr>
        <p:txBody>
          <a:bodyPr/>
          <a:lstStyle/>
          <a:p>
            <a:endParaRPr lang="en-US"/>
          </a:p>
        </p:txBody>
      </p:sp>
      <p:sp>
        <p:nvSpPr>
          <p:cNvPr id="27670" name="Line 46"/>
          <p:cNvSpPr>
            <a:spLocks noChangeShapeType="1"/>
          </p:cNvSpPr>
          <p:nvPr/>
        </p:nvSpPr>
        <p:spPr bwMode="auto">
          <a:xfrm>
            <a:off x="2771775" y="1274763"/>
            <a:ext cx="0" cy="1800225"/>
          </a:xfrm>
          <a:prstGeom prst="line">
            <a:avLst/>
          </a:prstGeom>
          <a:noFill/>
          <a:ln w="19050">
            <a:solidFill>
              <a:srgbClr val="FF0101"/>
            </a:solidFill>
            <a:round/>
            <a:headEnd/>
            <a:tailEnd/>
          </a:ln>
        </p:spPr>
        <p:txBody>
          <a:bodyPr/>
          <a:lstStyle/>
          <a:p>
            <a:endParaRPr lang="en-US"/>
          </a:p>
        </p:txBody>
      </p:sp>
      <p:sp>
        <p:nvSpPr>
          <p:cNvPr id="27671" name="Line 45"/>
          <p:cNvSpPr>
            <a:spLocks noChangeShapeType="1"/>
          </p:cNvSpPr>
          <p:nvPr/>
        </p:nvSpPr>
        <p:spPr bwMode="auto">
          <a:xfrm>
            <a:off x="2833688" y="3074988"/>
            <a:ext cx="0" cy="1512887"/>
          </a:xfrm>
          <a:prstGeom prst="line">
            <a:avLst/>
          </a:prstGeom>
          <a:noFill/>
          <a:ln w="19050">
            <a:solidFill>
              <a:srgbClr val="FF0101"/>
            </a:solidFill>
            <a:round/>
            <a:headEnd/>
            <a:tailEnd/>
          </a:ln>
        </p:spPr>
        <p:txBody>
          <a:bodyPr/>
          <a:lstStyle/>
          <a:p>
            <a:endParaRPr lang="en-US"/>
          </a:p>
        </p:txBody>
      </p:sp>
      <p:sp>
        <p:nvSpPr>
          <p:cNvPr id="27672" name="Line 46"/>
          <p:cNvSpPr>
            <a:spLocks noChangeShapeType="1"/>
          </p:cNvSpPr>
          <p:nvPr/>
        </p:nvSpPr>
        <p:spPr bwMode="auto">
          <a:xfrm>
            <a:off x="3635375" y="1274763"/>
            <a:ext cx="0" cy="1439862"/>
          </a:xfrm>
          <a:prstGeom prst="line">
            <a:avLst/>
          </a:prstGeom>
          <a:noFill/>
          <a:ln w="19050">
            <a:solidFill>
              <a:srgbClr val="FF0101"/>
            </a:solidFill>
            <a:round/>
            <a:headEnd/>
            <a:tailEnd/>
          </a:ln>
        </p:spPr>
        <p:txBody>
          <a:bodyPr/>
          <a:lstStyle/>
          <a:p>
            <a:endParaRPr lang="en-US"/>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66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66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767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767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76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68" grpId="0" animBg="1"/>
      <p:bldP spid="27669" grpId="0" animBg="1"/>
      <p:bldP spid="27670" grpId="0" animBg="1"/>
      <p:bldP spid="27671" grpId="0" animBg="1"/>
      <p:bldP spid="2767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ext Box 50"/>
          <p:cNvSpPr txBox="1">
            <a:spLocks noChangeArrowheads="1"/>
          </p:cNvSpPr>
          <p:nvPr/>
        </p:nvSpPr>
        <p:spPr bwMode="auto">
          <a:xfrm>
            <a:off x="5795963" y="1547813"/>
            <a:ext cx="2449512" cy="2292350"/>
          </a:xfrm>
          <a:prstGeom prst="rect">
            <a:avLst/>
          </a:prstGeom>
          <a:solidFill>
            <a:schemeClr val="bg1"/>
          </a:solidFill>
          <a:ln w="9525">
            <a:noFill/>
            <a:miter lim="800000"/>
            <a:headEnd/>
            <a:tailEnd/>
          </a:ln>
        </p:spPr>
        <p:txBody>
          <a:bodyPr>
            <a:spAutoFit/>
          </a:bodyPr>
          <a:lstStyle/>
          <a:p>
            <a:pPr algn="ctr"/>
            <a:r>
              <a:rPr lang="en-US" sz="1600"/>
              <a:t>At this point, the divisive phase ends</a:t>
            </a:r>
          </a:p>
          <a:p>
            <a:pPr algn="ctr"/>
            <a:r>
              <a:rPr lang="en-US" sz="1600"/>
              <a:t>but</a:t>
            </a:r>
          </a:p>
          <a:p>
            <a:pPr algn="ctr"/>
            <a:r>
              <a:rPr lang="en-US" sz="1600"/>
              <a:t>some clusters do not reflect natural clusters: they are merged </a:t>
            </a:r>
          </a:p>
          <a:p>
            <a:pPr algn="ctr"/>
            <a:r>
              <a:rPr lang="en-US" sz="1600"/>
              <a:t>during the agglomerative phase</a:t>
            </a:r>
          </a:p>
        </p:txBody>
      </p:sp>
      <p:sp>
        <p:nvSpPr>
          <p:cNvPr id="27650" name="Shape 68"/>
          <p:cNvSpPr>
            <a:spLocks noGrp="1"/>
          </p:cNvSpPr>
          <p:nvPr>
            <p:ph type="title" idx="4294967295"/>
          </p:nvPr>
        </p:nvSpPr>
        <p:spPr/>
        <p:txBody>
          <a:bodyPr lIns="91425" tIns="91425" rIns="91425" bIns="91425"/>
          <a:lstStyle/>
          <a:p>
            <a:pPr eaLnBrk="1" hangingPunct="1">
              <a:buClr>
                <a:srgbClr val="000000"/>
              </a:buClr>
            </a:pPr>
            <a:r>
              <a:rPr lang="en-US" sz="3200" b="1" smtClean="0"/>
              <a:t>How U</a:t>
            </a:r>
            <a:r>
              <a:rPr lang="en-US" sz="3200" b="1" baseline="30000" smtClean="0"/>
              <a:t>2</a:t>
            </a:r>
            <a:r>
              <a:rPr lang="en-US" sz="3200" b="1" smtClean="0"/>
              <a:t>-Clubs works: example</a:t>
            </a:r>
          </a:p>
        </p:txBody>
      </p:sp>
      <p:pic>
        <p:nvPicPr>
          <p:cNvPr id="27651" name="Shape 63"/>
          <p:cNvPicPr preferRelativeResize="0">
            <a:picLocks noChangeAspect="1" noChangeArrowheads="1"/>
          </p:cNvPicPr>
          <p:nvPr/>
        </p:nvPicPr>
        <p:blipFill>
          <a:blip r:embed="rId3"/>
          <a:srcRect/>
          <a:stretch>
            <a:fillRect/>
          </a:stretch>
        </p:blipFill>
        <p:spPr bwMode="auto">
          <a:xfrm>
            <a:off x="1547813" y="1276350"/>
            <a:ext cx="3355975" cy="3355975"/>
          </a:xfrm>
          <a:prstGeom prst="rect">
            <a:avLst/>
          </a:prstGeom>
          <a:noFill/>
          <a:ln w="9525">
            <a:noFill/>
            <a:miter lim="800000"/>
            <a:headEnd/>
            <a:tailEnd/>
          </a:ln>
        </p:spPr>
      </p:pic>
      <p:sp>
        <p:nvSpPr>
          <p:cNvPr id="27652" name="Line 4"/>
          <p:cNvSpPr>
            <a:spLocks noChangeShapeType="1"/>
          </p:cNvSpPr>
          <p:nvPr/>
        </p:nvSpPr>
        <p:spPr bwMode="auto">
          <a:xfrm>
            <a:off x="3203575" y="1274763"/>
            <a:ext cx="0" cy="3313112"/>
          </a:xfrm>
          <a:prstGeom prst="line">
            <a:avLst/>
          </a:prstGeom>
          <a:noFill/>
          <a:ln w="19050">
            <a:solidFill>
              <a:srgbClr val="FF0101"/>
            </a:solidFill>
            <a:round/>
            <a:headEnd/>
            <a:tailEnd/>
          </a:ln>
        </p:spPr>
        <p:txBody>
          <a:bodyPr/>
          <a:lstStyle/>
          <a:p>
            <a:endParaRPr lang="en-US"/>
          </a:p>
        </p:txBody>
      </p:sp>
      <p:sp>
        <p:nvSpPr>
          <p:cNvPr id="27653" name="Line 11"/>
          <p:cNvSpPr>
            <a:spLocks noChangeShapeType="1"/>
          </p:cNvSpPr>
          <p:nvPr/>
        </p:nvSpPr>
        <p:spPr bwMode="auto">
          <a:xfrm>
            <a:off x="1557338" y="3074988"/>
            <a:ext cx="1647825" cy="0"/>
          </a:xfrm>
          <a:prstGeom prst="line">
            <a:avLst/>
          </a:prstGeom>
          <a:noFill/>
          <a:ln w="19050">
            <a:solidFill>
              <a:srgbClr val="FF0101"/>
            </a:solidFill>
            <a:round/>
            <a:headEnd/>
            <a:tailEnd/>
          </a:ln>
        </p:spPr>
        <p:txBody>
          <a:bodyPr/>
          <a:lstStyle/>
          <a:p>
            <a:endParaRPr lang="en-US"/>
          </a:p>
        </p:txBody>
      </p:sp>
      <p:sp>
        <p:nvSpPr>
          <p:cNvPr id="27654" name="Line 17"/>
          <p:cNvSpPr>
            <a:spLocks noChangeShapeType="1"/>
          </p:cNvSpPr>
          <p:nvPr/>
        </p:nvSpPr>
        <p:spPr bwMode="auto">
          <a:xfrm>
            <a:off x="3211513" y="2714625"/>
            <a:ext cx="1676400" cy="0"/>
          </a:xfrm>
          <a:prstGeom prst="line">
            <a:avLst/>
          </a:prstGeom>
          <a:noFill/>
          <a:ln w="19050">
            <a:solidFill>
              <a:srgbClr val="FF0101"/>
            </a:solidFill>
            <a:round/>
            <a:headEnd/>
            <a:tailEnd/>
          </a:ln>
        </p:spPr>
        <p:txBody>
          <a:bodyPr/>
          <a:lstStyle/>
          <a:p>
            <a:endParaRPr lang="en-US"/>
          </a:p>
        </p:txBody>
      </p:sp>
      <p:sp>
        <p:nvSpPr>
          <p:cNvPr id="27655" name="Line 23"/>
          <p:cNvSpPr>
            <a:spLocks noChangeShapeType="1"/>
          </p:cNvSpPr>
          <p:nvPr/>
        </p:nvSpPr>
        <p:spPr bwMode="auto">
          <a:xfrm>
            <a:off x="3203575" y="3373438"/>
            <a:ext cx="1676400" cy="0"/>
          </a:xfrm>
          <a:prstGeom prst="line">
            <a:avLst/>
          </a:prstGeom>
          <a:noFill/>
          <a:ln w="19050">
            <a:solidFill>
              <a:srgbClr val="FF0101"/>
            </a:solidFill>
            <a:round/>
            <a:headEnd/>
            <a:tailEnd/>
          </a:ln>
        </p:spPr>
        <p:txBody>
          <a:bodyPr/>
          <a:lstStyle/>
          <a:p>
            <a:endParaRPr lang="en-US"/>
          </a:p>
        </p:txBody>
      </p:sp>
      <p:sp>
        <p:nvSpPr>
          <p:cNvPr id="27656" name="Line 46"/>
          <p:cNvSpPr>
            <a:spLocks noChangeShapeType="1"/>
          </p:cNvSpPr>
          <p:nvPr/>
        </p:nvSpPr>
        <p:spPr bwMode="auto">
          <a:xfrm>
            <a:off x="2771775" y="1274763"/>
            <a:ext cx="0" cy="1800225"/>
          </a:xfrm>
          <a:prstGeom prst="line">
            <a:avLst/>
          </a:prstGeom>
          <a:noFill/>
          <a:ln w="19050">
            <a:solidFill>
              <a:srgbClr val="FF0101"/>
            </a:solidFill>
            <a:round/>
            <a:headEnd/>
            <a:tailEnd/>
          </a:ln>
        </p:spPr>
        <p:txBody>
          <a:bodyPr/>
          <a:lstStyle/>
          <a:p>
            <a:endParaRPr lang="en-US"/>
          </a:p>
        </p:txBody>
      </p:sp>
      <p:sp>
        <p:nvSpPr>
          <p:cNvPr id="27657" name="Line 45"/>
          <p:cNvSpPr>
            <a:spLocks noChangeShapeType="1"/>
          </p:cNvSpPr>
          <p:nvPr/>
        </p:nvSpPr>
        <p:spPr bwMode="auto">
          <a:xfrm>
            <a:off x="2833688" y="3074988"/>
            <a:ext cx="0" cy="1512887"/>
          </a:xfrm>
          <a:prstGeom prst="line">
            <a:avLst/>
          </a:prstGeom>
          <a:noFill/>
          <a:ln w="19050">
            <a:solidFill>
              <a:srgbClr val="FF0101"/>
            </a:solidFill>
            <a:round/>
            <a:headEnd/>
            <a:tailEnd/>
          </a:ln>
        </p:spPr>
        <p:txBody>
          <a:bodyPr/>
          <a:lstStyle/>
          <a:p>
            <a:endParaRPr lang="en-US"/>
          </a:p>
        </p:txBody>
      </p:sp>
      <p:sp>
        <p:nvSpPr>
          <p:cNvPr id="27658" name="Line 46"/>
          <p:cNvSpPr>
            <a:spLocks noChangeShapeType="1"/>
          </p:cNvSpPr>
          <p:nvPr/>
        </p:nvSpPr>
        <p:spPr bwMode="auto">
          <a:xfrm>
            <a:off x="3635375" y="1274763"/>
            <a:ext cx="0" cy="1439862"/>
          </a:xfrm>
          <a:prstGeom prst="line">
            <a:avLst/>
          </a:prstGeom>
          <a:noFill/>
          <a:ln w="19050">
            <a:solidFill>
              <a:srgbClr val="FF0101"/>
            </a:solidFill>
            <a:round/>
            <a:headEnd/>
            <a:tailEnd/>
          </a:ln>
        </p:spPr>
        <p:txBody>
          <a:bodyPr/>
          <a:lstStyle/>
          <a:p>
            <a:endParaRPr lang="en-US"/>
          </a:p>
        </p:txBody>
      </p:sp>
      <p:grpSp>
        <p:nvGrpSpPr>
          <p:cNvPr id="39986" name="Group 50"/>
          <p:cNvGrpSpPr>
            <a:grpSpLocks/>
          </p:cNvGrpSpPr>
          <p:nvPr/>
        </p:nvGrpSpPr>
        <p:grpSpPr bwMode="auto">
          <a:xfrm>
            <a:off x="2771775" y="1274763"/>
            <a:ext cx="2087563" cy="3313112"/>
            <a:chOff x="1746" y="803"/>
            <a:chExt cx="1315" cy="2087"/>
          </a:xfrm>
        </p:grpSpPr>
        <p:sp>
          <p:nvSpPr>
            <p:cNvPr id="27660" name="Rectangle 47"/>
            <p:cNvSpPr>
              <a:spLocks noChangeArrowheads="1"/>
            </p:cNvSpPr>
            <p:nvPr/>
          </p:nvSpPr>
          <p:spPr bwMode="auto">
            <a:xfrm>
              <a:off x="1746" y="803"/>
              <a:ext cx="272" cy="1134"/>
            </a:xfrm>
            <a:prstGeom prst="rect">
              <a:avLst/>
            </a:prstGeom>
            <a:noFill/>
            <a:ln w="28575">
              <a:solidFill>
                <a:srgbClr val="0000FF"/>
              </a:solidFill>
              <a:miter lim="800000"/>
              <a:headEnd/>
              <a:tailEnd/>
            </a:ln>
          </p:spPr>
          <p:txBody>
            <a:bodyPr wrap="none" anchor="ctr"/>
            <a:lstStyle/>
            <a:p>
              <a:endParaRPr lang="en-US"/>
            </a:p>
          </p:txBody>
        </p:sp>
        <p:sp>
          <p:nvSpPr>
            <p:cNvPr id="27661" name="Rectangle 52"/>
            <p:cNvSpPr>
              <a:spLocks noChangeArrowheads="1"/>
            </p:cNvSpPr>
            <p:nvPr/>
          </p:nvSpPr>
          <p:spPr bwMode="auto">
            <a:xfrm>
              <a:off x="1791" y="1953"/>
              <a:ext cx="227" cy="937"/>
            </a:xfrm>
            <a:prstGeom prst="rect">
              <a:avLst/>
            </a:prstGeom>
            <a:noFill/>
            <a:ln w="28575">
              <a:solidFill>
                <a:srgbClr val="00FF00"/>
              </a:solidFill>
              <a:miter lim="800000"/>
              <a:headEnd/>
              <a:tailEnd/>
            </a:ln>
          </p:spPr>
          <p:txBody>
            <a:bodyPr wrap="none" anchor="ctr"/>
            <a:lstStyle/>
            <a:p>
              <a:endParaRPr lang="en-US"/>
            </a:p>
          </p:txBody>
        </p:sp>
        <p:sp>
          <p:nvSpPr>
            <p:cNvPr id="27662" name="Rectangle 53"/>
            <p:cNvSpPr>
              <a:spLocks noChangeArrowheads="1"/>
            </p:cNvSpPr>
            <p:nvPr/>
          </p:nvSpPr>
          <p:spPr bwMode="auto">
            <a:xfrm>
              <a:off x="2030" y="803"/>
              <a:ext cx="260" cy="907"/>
            </a:xfrm>
            <a:prstGeom prst="rect">
              <a:avLst/>
            </a:prstGeom>
            <a:noFill/>
            <a:ln w="28575">
              <a:solidFill>
                <a:srgbClr val="CC0099"/>
              </a:solidFill>
              <a:miter lim="800000"/>
              <a:headEnd/>
              <a:tailEnd/>
            </a:ln>
          </p:spPr>
          <p:txBody>
            <a:bodyPr wrap="none" anchor="ctr"/>
            <a:lstStyle/>
            <a:p>
              <a:endParaRPr lang="en-US"/>
            </a:p>
          </p:txBody>
        </p:sp>
        <p:sp>
          <p:nvSpPr>
            <p:cNvPr id="27663" name="Rectangle 54"/>
            <p:cNvSpPr>
              <a:spLocks noChangeArrowheads="1"/>
            </p:cNvSpPr>
            <p:nvPr/>
          </p:nvSpPr>
          <p:spPr bwMode="auto">
            <a:xfrm>
              <a:off x="2030" y="1716"/>
              <a:ext cx="1031" cy="403"/>
            </a:xfrm>
            <a:prstGeom prst="rect">
              <a:avLst/>
            </a:prstGeom>
            <a:noFill/>
            <a:ln w="28575">
              <a:solidFill>
                <a:srgbClr val="FF6600"/>
              </a:solidFill>
              <a:miter lim="800000"/>
              <a:headEnd/>
              <a:tailEnd/>
            </a:ln>
          </p:spPr>
          <p:txBody>
            <a:bodyPr wrap="none" anchor="ctr"/>
            <a:lstStyle/>
            <a:p>
              <a:endParaRPr lang="en-US"/>
            </a:p>
          </p:txBody>
        </p:sp>
      </p:gr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9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Shape 68"/>
          <p:cNvSpPr>
            <a:spLocks noGrp="1"/>
          </p:cNvSpPr>
          <p:nvPr>
            <p:ph type="title" idx="4294967295"/>
          </p:nvPr>
        </p:nvSpPr>
        <p:spPr/>
        <p:txBody>
          <a:bodyPr lIns="91425" tIns="91425" rIns="91425" bIns="91425"/>
          <a:lstStyle/>
          <a:p>
            <a:pPr eaLnBrk="1" hangingPunct="1">
              <a:buClr>
                <a:srgbClr val="000000"/>
              </a:buClr>
            </a:pPr>
            <a:r>
              <a:rPr lang="en-US" sz="3200" b="1" smtClean="0"/>
              <a:t>How U</a:t>
            </a:r>
            <a:r>
              <a:rPr lang="en-US" sz="3200" b="1" baseline="30000" smtClean="0"/>
              <a:t>2</a:t>
            </a:r>
            <a:r>
              <a:rPr lang="en-US" sz="3200" b="1" smtClean="0"/>
              <a:t>-Clubs works: example</a:t>
            </a:r>
          </a:p>
        </p:txBody>
      </p:sp>
      <p:pic>
        <p:nvPicPr>
          <p:cNvPr id="29698" name="Shape 63"/>
          <p:cNvPicPr preferRelativeResize="0">
            <a:picLocks noChangeAspect="1" noChangeArrowheads="1"/>
          </p:cNvPicPr>
          <p:nvPr/>
        </p:nvPicPr>
        <p:blipFill>
          <a:blip r:embed="rId3"/>
          <a:srcRect/>
          <a:stretch>
            <a:fillRect/>
          </a:stretch>
        </p:blipFill>
        <p:spPr bwMode="auto">
          <a:xfrm>
            <a:off x="1547813" y="1276350"/>
            <a:ext cx="3355975" cy="3355975"/>
          </a:xfrm>
          <a:prstGeom prst="rect">
            <a:avLst/>
          </a:prstGeom>
          <a:noFill/>
          <a:ln w="9525">
            <a:noFill/>
            <a:miter lim="800000"/>
            <a:headEnd/>
            <a:tailEnd/>
          </a:ln>
        </p:spPr>
      </p:pic>
      <p:sp>
        <p:nvSpPr>
          <p:cNvPr id="29699" name="Line 41"/>
          <p:cNvSpPr>
            <a:spLocks noChangeShapeType="1"/>
          </p:cNvSpPr>
          <p:nvPr/>
        </p:nvSpPr>
        <p:spPr bwMode="auto">
          <a:xfrm>
            <a:off x="1547813" y="3074988"/>
            <a:ext cx="1647825" cy="0"/>
          </a:xfrm>
          <a:prstGeom prst="line">
            <a:avLst/>
          </a:prstGeom>
          <a:noFill/>
          <a:ln w="19050">
            <a:solidFill>
              <a:srgbClr val="FF0101"/>
            </a:solidFill>
            <a:round/>
            <a:headEnd/>
            <a:tailEnd/>
          </a:ln>
        </p:spPr>
        <p:txBody>
          <a:bodyPr/>
          <a:lstStyle/>
          <a:p>
            <a:endParaRPr lang="en-US"/>
          </a:p>
        </p:txBody>
      </p:sp>
      <p:sp>
        <p:nvSpPr>
          <p:cNvPr id="29700" name="Rectangle 47"/>
          <p:cNvSpPr>
            <a:spLocks noChangeArrowheads="1"/>
          </p:cNvSpPr>
          <p:nvPr/>
        </p:nvSpPr>
        <p:spPr bwMode="auto">
          <a:xfrm>
            <a:off x="2771775" y="1274763"/>
            <a:ext cx="431800" cy="1800225"/>
          </a:xfrm>
          <a:prstGeom prst="rect">
            <a:avLst/>
          </a:prstGeom>
          <a:noFill/>
          <a:ln w="28575">
            <a:solidFill>
              <a:srgbClr val="0000FF"/>
            </a:solidFill>
            <a:miter lim="800000"/>
            <a:headEnd/>
            <a:tailEnd/>
          </a:ln>
        </p:spPr>
        <p:txBody>
          <a:bodyPr wrap="none" anchor="ctr"/>
          <a:lstStyle/>
          <a:p>
            <a:endParaRPr lang="en-US"/>
          </a:p>
        </p:txBody>
      </p:sp>
      <p:sp>
        <p:nvSpPr>
          <p:cNvPr id="29701" name="Rectangle 52"/>
          <p:cNvSpPr>
            <a:spLocks noChangeArrowheads="1"/>
          </p:cNvSpPr>
          <p:nvPr/>
        </p:nvSpPr>
        <p:spPr bwMode="auto">
          <a:xfrm>
            <a:off x="2843213" y="3100388"/>
            <a:ext cx="360362" cy="1487487"/>
          </a:xfrm>
          <a:prstGeom prst="rect">
            <a:avLst/>
          </a:prstGeom>
          <a:noFill/>
          <a:ln w="28575">
            <a:solidFill>
              <a:srgbClr val="00FF00"/>
            </a:solidFill>
            <a:miter lim="800000"/>
            <a:headEnd/>
            <a:tailEnd/>
          </a:ln>
        </p:spPr>
        <p:txBody>
          <a:bodyPr wrap="none" anchor="ctr"/>
          <a:lstStyle/>
          <a:p>
            <a:endParaRPr lang="en-US"/>
          </a:p>
        </p:txBody>
      </p:sp>
      <p:sp>
        <p:nvSpPr>
          <p:cNvPr id="29702" name="Rectangle 53"/>
          <p:cNvSpPr>
            <a:spLocks noChangeArrowheads="1"/>
          </p:cNvSpPr>
          <p:nvPr/>
        </p:nvSpPr>
        <p:spPr bwMode="auto">
          <a:xfrm>
            <a:off x="3222625" y="1274763"/>
            <a:ext cx="412750" cy="1439862"/>
          </a:xfrm>
          <a:prstGeom prst="rect">
            <a:avLst/>
          </a:prstGeom>
          <a:noFill/>
          <a:ln w="28575">
            <a:solidFill>
              <a:srgbClr val="CC0099"/>
            </a:solidFill>
            <a:miter lim="800000"/>
            <a:headEnd/>
            <a:tailEnd/>
          </a:ln>
        </p:spPr>
        <p:txBody>
          <a:bodyPr wrap="none" anchor="ctr"/>
          <a:lstStyle/>
          <a:p>
            <a:endParaRPr lang="en-US"/>
          </a:p>
        </p:txBody>
      </p:sp>
      <p:sp>
        <p:nvSpPr>
          <p:cNvPr id="29703" name="Rectangle 54"/>
          <p:cNvSpPr>
            <a:spLocks noChangeArrowheads="1"/>
          </p:cNvSpPr>
          <p:nvPr/>
        </p:nvSpPr>
        <p:spPr bwMode="auto">
          <a:xfrm>
            <a:off x="3222625" y="2724150"/>
            <a:ext cx="1636713" cy="639763"/>
          </a:xfrm>
          <a:prstGeom prst="rect">
            <a:avLst/>
          </a:prstGeom>
          <a:noFill/>
          <a:ln w="28575">
            <a:solidFill>
              <a:srgbClr val="FF6600"/>
            </a:solidFill>
            <a:miter lim="800000"/>
            <a:headEnd/>
            <a:tailEnd/>
          </a:ln>
        </p:spPr>
        <p:txBody>
          <a:bodyPr wrap="none" anchor="ctr"/>
          <a:lstStyle/>
          <a:p>
            <a:endParaRPr lang="en-US"/>
          </a:p>
        </p:txBody>
      </p:sp>
      <p:cxnSp>
        <p:nvCxnSpPr>
          <p:cNvPr id="74808" name="AutoShape 56"/>
          <p:cNvCxnSpPr>
            <a:cxnSpLocks noChangeShapeType="1"/>
            <a:stCxn id="29702" idx="3"/>
            <a:endCxn id="29703" idx="0"/>
          </p:cNvCxnSpPr>
          <p:nvPr/>
        </p:nvCxnSpPr>
        <p:spPr bwMode="auto">
          <a:xfrm>
            <a:off x="3649663" y="1995488"/>
            <a:ext cx="392112" cy="714375"/>
          </a:xfrm>
          <a:prstGeom prst="curvedConnector2">
            <a:avLst/>
          </a:prstGeom>
          <a:noFill/>
          <a:ln w="38100">
            <a:solidFill>
              <a:srgbClr val="FF6600"/>
            </a:solidFill>
            <a:round/>
            <a:headEnd type="triangle" w="med" len="med"/>
            <a:tailEnd type="triangle" w="med" len="med"/>
          </a:ln>
        </p:spPr>
      </p:cxnSp>
      <p:sp>
        <p:nvSpPr>
          <p:cNvPr id="29705" name="Text Box 50"/>
          <p:cNvSpPr txBox="1">
            <a:spLocks noChangeArrowheads="1"/>
          </p:cNvSpPr>
          <p:nvPr/>
        </p:nvSpPr>
        <p:spPr bwMode="auto">
          <a:xfrm>
            <a:off x="5795963" y="1851025"/>
            <a:ext cx="2449512" cy="1069975"/>
          </a:xfrm>
          <a:prstGeom prst="rect">
            <a:avLst/>
          </a:prstGeom>
          <a:solidFill>
            <a:schemeClr val="bg1"/>
          </a:solidFill>
          <a:ln w="9525">
            <a:noFill/>
            <a:miter lim="800000"/>
            <a:headEnd/>
            <a:tailEnd/>
          </a:ln>
        </p:spPr>
        <p:txBody>
          <a:bodyPr>
            <a:spAutoFit/>
          </a:bodyPr>
          <a:lstStyle/>
          <a:p>
            <a:pPr algn="ctr"/>
            <a:r>
              <a:rPr lang="en-US" sz="1600"/>
              <a:t>The pair of clusters whose merge minimize </a:t>
            </a:r>
            <a:r>
              <a:rPr lang="en-US" sz="1600">
                <a:sym typeface="Symbol" pitchFamily="18" charset="2"/>
              </a:rPr>
              <a:t>the </a:t>
            </a:r>
            <a:r>
              <a:rPr lang="en-US" sz="1600"/>
              <a:t>SSQ increment is chosen</a:t>
            </a: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4808"/>
                                        </p:tgtEl>
                                        <p:attrNameLst>
                                          <p:attrName>style.visibility</p:attrName>
                                        </p:attrNameLst>
                                      </p:cBhvr>
                                      <p:to>
                                        <p:strVal val="visible"/>
                                      </p:to>
                                    </p:set>
                                    <p:animEffect transition="in" filter="wipe(down)">
                                      <p:cBhvr>
                                        <p:cTn id="7" dur="500"/>
                                        <p:tgtEl>
                                          <p:spTgt spid="748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Shape 68"/>
          <p:cNvSpPr>
            <a:spLocks noGrp="1"/>
          </p:cNvSpPr>
          <p:nvPr>
            <p:ph type="title" idx="4294967295"/>
          </p:nvPr>
        </p:nvSpPr>
        <p:spPr/>
        <p:txBody>
          <a:bodyPr lIns="91425" tIns="91425" rIns="91425" bIns="91425"/>
          <a:lstStyle/>
          <a:p>
            <a:pPr eaLnBrk="1" hangingPunct="1">
              <a:buClr>
                <a:srgbClr val="000000"/>
              </a:buClr>
            </a:pPr>
            <a:r>
              <a:rPr lang="en-US" sz="3200" b="1" smtClean="0"/>
              <a:t>How U</a:t>
            </a:r>
            <a:r>
              <a:rPr lang="en-US" sz="3200" b="1" baseline="30000" smtClean="0"/>
              <a:t>2</a:t>
            </a:r>
            <a:r>
              <a:rPr lang="en-US" sz="3200" b="1" smtClean="0"/>
              <a:t>-Clubs works: example</a:t>
            </a:r>
          </a:p>
        </p:txBody>
      </p:sp>
      <p:pic>
        <p:nvPicPr>
          <p:cNvPr id="31746" name="Shape 63"/>
          <p:cNvPicPr preferRelativeResize="0">
            <a:picLocks noChangeAspect="1" noChangeArrowheads="1"/>
          </p:cNvPicPr>
          <p:nvPr/>
        </p:nvPicPr>
        <p:blipFill>
          <a:blip r:embed="rId3"/>
          <a:srcRect/>
          <a:stretch>
            <a:fillRect/>
          </a:stretch>
        </p:blipFill>
        <p:spPr bwMode="auto">
          <a:xfrm>
            <a:off x="1547813" y="1276350"/>
            <a:ext cx="3355975" cy="3355975"/>
          </a:xfrm>
          <a:prstGeom prst="rect">
            <a:avLst/>
          </a:prstGeom>
          <a:noFill/>
          <a:ln w="9525">
            <a:noFill/>
            <a:miter lim="800000"/>
            <a:headEnd/>
            <a:tailEnd/>
          </a:ln>
        </p:spPr>
      </p:pic>
      <p:sp>
        <p:nvSpPr>
          <p:cNvPr id="31747" name="Line 41"/>
          <p:cNvSpPr>
            <a:spLocks noChangeShapeType="1"/>
          </p:cNvSpPr>
          <p:nvPr/>
        </p:nvSpPr>
        <p:spPr bwMode="auto">
          <a:xfrm>
            <a:off x="1547813" y="3074988"/>
            <a:ext cx="1647825" cy="0"/>
          </a:xfrm>
          <a:prstGeom prst="line">
            <a:avLst/>
          </a:prstGeom>
          <a:noFill/>
          <a:ln w="19050">
            <a:solidFill>
              <a:srgbClr val="FF0101"/>
            </a:solidFill>
            <a:round/>
            <a:headEnd/>
            <a:tailEnd/>
          </a:ln>
        </p:spPr>
        <p:txBody>
          <a:bodyPr/>
          <a:lstStyle/>
          <a:p>
            <a:endParaRPr lang="en-US"/>
          </a:p>
        </p:txBody>
      </p:sp>
      <p:sp>
        <p:nvSpPr>
          <p:cNvPr id="31748" name="Rectangle 47"/>
          <p:cNvSpPr>
            <a:spLocks noChangeArrowheads="1"/>
          </p:cNvSpPr>
          <p:nvPr/>
        </p:nvSpPr>
        <p:spPr bwMode="auto">
          <a:xfrm>
            <a:off x="2771775" y="1274763"/>
            <a:ext cx="431800" cy="1800225"/>
          </a:xfrm>
          <a:prstGeom prst="rect">
            <a:avLst/>
          </a:prstGeom>
          <a:noFill/>
          <a:ln w="28575">
            <a:solidFill>
              <a:srgbClr val="0000FF"/>
            </a:solidFill>
            <a:miter lim="800000"/>
            <a:headEnd/>
            <a:tailEnd/>
          </a:ln>
        </p:spPr>
        <p:txBody>
          <a:bodyPr wrap="none" anchor="ctr"/>
          <a:lstStyle/>
          <a:p>
            <a:endParaRPr lang="en-US"/>
          </a:p>
        </p:txBody>
      </p:sp>
      <p:sp>
        <p:nvSpPr>
          <p:cNvPr id="31749" name="Rectangle 52"/>
          <p:cNvSpPr>
            <a:spLocks noChangeArrowheads="1"/>
          </p:cNvSpPr>
          <p:nvPr/>
        </p:nvSpPr>
        <p:spPr bwMode="auto">
          <a:xfrm>
            <a:off x="2843213" y="3100388"/>
            <a:ext cx="360362" cy="1487487"/>
          </a:xfrm>
          <a:prstGeom prst="rect">
            <a:avLst/>
          </a:prstGeom>
          <a:noFill/>
          <a:ln w="28575">
            <a:solidFill>
              <a:srgbClr val="00FF00"/>
            </a:solidFill>
            <a:miter lim="800000"/>
            <a:headEnd/>
            <a:tailEnd/>
          </a:ln>
        </p:spPr>
        <p:txBody>
          <a:bodyPr wrap="none" anchor="ctr"/>
          <a:lstStyle/>
          <a:p>
            <a:endParaRPr lang="en-US"/>
          </a:p>
        </p:txBody>
      </p:sp>
      <p:sp>
        <p:nvSpPr>
          <p:cNvPr id="31750" name="Rectangle 53"/>
          <p:cNvSpPr>
            <a:spLocks noChangeArrowheads="1"/>
          </p:cNvSpPr>
          <p:nvPr/>
        </p:nvSpPr>
        <p:spPr bwMode="auto">
          <a:xfrm>
            <a:off x="3222625" y="1274763"/>
            <a:ext cx="412750" cy="1439862"/>
          </a:xfrm>
          <a:prstGeom prst="rect">
            <a:avLst/>
          </a:prstGeom>
          <a:noFill/>
          <a:ln w="28575">
            <a:solidFill>
              <a:srgbClr val="FF6600"/>
            </a:solidFill>
            <a:miter lim="800000"/>
            <a:headEnd/>
            <a:tailEnd/>
          </a:ln>
        </p:spPr>
        <p:txBody>
          <a:bodyPr wrap="none" anchor="ctr"/>
          <a:lstStyle/>
          <a:p>
            <a:endParaRPr lang="en-US"/>
          </a:p>
        </p:txBody>
      </p:sp>
      <p:sp>
        <p:nvSpPr>
          <p:cNvPr id="31751" name="Rectangle 54"/>
          <p:cNvSpPr>
            <a:spLocks noChangeArrowheads="1"/>
          </p:cNvSpPr>
          <p:nvPr/>
        </p:nvSpPr>
        <p:spPr bwMode="auto">
          <a:xfrm>
            <a:off x="3222625" y="2724150"/>
            <a:ext cx="1636713" cy="639763"/>
          </a:xfrm>
          <a:prstGeom prst="rect">
            <a:avLst/>
          </a:prstGeom>
          <a:noFill/>
          <a:ln w="28575">
            <a:solidFill>
              <a:srgbClr val="FF6600"/>
            </a:solidFill>
            <a:miter lim="800000"/>
            <a:headEnd/>
            <a:tailEnd/>
          </a:ln>
        </p:spPr>
        <p:txBody>
          <a:bodyPr wrap="none" anchor="ctr"/>
          <a:lstStyle/>
          <a:p>
            <a:endParaRPr lang="en-US"/>
          </a:p>
        </p:txBody>
      </p:sp>
      <p:cxnSp>
        <p:nvCxnSpPr>
          <p:cNvPr id="76856" name="AutoShape 56"/>
          <p:cNvCxnSpPr>
            <a:cxnSpLocks noChangeShapeType="1"/>
            <a:stCxn id="31748" idx="1"/>
            <a:endCxn id="31749" idx="1"/>
          </p:cNvCxnSpPr>
          <p:nvPr/>
        </p:nvCxnSpPr>
        <p:spPr bwMode="auto">
          <a:xfrm rot="10800000" flipH="1" flipV="1">
            <a:off x="2757488" y="2174875"/>
            <a:ext cx="71437" cy="1670050"/>
          </a:xfrm>
          <a:prstGeom prst="curvedConnector3">
            <a:avLst>
              <a:gd name="adj1" fmla="val -300000"/>
            </a:avLst>
          </a:prstGeom>
          <a:noFill/>
          <a:ln w="38100">
            <a:solidFill>
              <a:srgbClr val="0000FF"/>
            </a:solidFill>
            <a:round/>
            <a:headEnd type="triangle" w="med" len="med"/>
            <a:tailEnd type="triangle" w="med" len="med"/>
          </a:ln>
        </p:spPr>
      </p:cxnSp>
      <p:cxnSp>
        <p:nvCxnSpPr>
          <p:cNvPr id="31753" name="AutoShape 56"/>
          <p:cNvCxnSpPr>
            <a:cxnSpLocks noChangeShapeType="1"/>
          </p:cNvCxnSpPr>
          <p:nvPr/>
        </p:nvCxnSpPr>
        <p:spPr bwMode="auto">
          <a:xfrm>
            <a:off x="3649663" y="1995488"/>
            <a:ext cx="392112" cy="714375"/>
          </a:xfrm>
          <a:prstGeom prst="curvedConnector2">
            <a:avLst/>
          </a:prstGeom>
          <a:noFill/>
          <a:ln w="38100">
            <a:solidFill>
              <a:srgbClr val="FF6600"/>
            </a:solidFill>
            <a:round/>
            <a:headEnd type="triangle" w="med" len="med"/>
            <a:tailEnd type="triangle" w="med" len="med"/>
          </a:ln>
        </p:spPr>
      </p:cxnSp>
      <p:sp>
        <p:nvSpPr>
          <p:cNvPr id="31754" name="Text Box 50"/>
          <p:cNvSpPr txBox="1">
            <a:spLocks noChangeArrowheads="1"/>
          </p:cNvSpPr>
          <p:nvPr/>
        </p:nvSpPr>
        <p:spPr bwMode="auto">
          <a:xfrm>
            <a:off x="5795963" y="1851025"/>
            <a:ext cx="2449512" cy="825500"/>
          </a:xfrm>
          <a:prstGeom prst="rect">
            <a:avLst/>
          </a:prstGeom>
          <a:solidFill>
            <a:schemeClr val="bg1"/>
          </a:solidFill>
          <a:ln w="9525">
            <a:noFill/>
            <a:miter lim="800000"/>
            <a:headEnd/>
            <a:tailEnd/>
          </a:ln>
        </p:spPr>
        <p:txBody>
          <a:bodyPr>
            <a:spAutoFit/>
          </a:bodyPr>
          <a:lstStyle/>
          <a:p>
            <a:pPr algn="ctr"/>
            <a:r>
              <a:rPr lang="en-US" sz="1600"/>
              <a:t>The two clusters are merged into one cluster</a:t>
            </a:r>
          </a:p>
        </p:txBody>
      </p:sp>
      <p:sp>
        <p:nvSpPr>
          <p:cNvPr id="2" name="Text Box 50"/>
          <p:cNvSpPr txBox="1">
            <a:spLocks noChangeArrowheads="1"/>
          </p:cNvSpPr>
          <p:nvPr/>
        </p:nvSpPr>
        <p:spPr bwMode="auto">
          <a:xfrm>
            <a:off x="5795963" y="2667000"/>
            <a:ext cx="2449512" cy="336550"/>
          </a:xfrm>
          <a:prstGeom prst="rect">
            <a:avLst/>
          </a:prstGeom>
          <a:solidFill>
            <a:schemeClr val="bg1"/>
          </a:solidFill>
          <a:ln w="9525">
            <a:noFill/>
            <a:miter lim="800000"/>
            <a:headEnd/>
            <a:tailEnd/>
          </a:ln>
        </p:spPr>
        <p:txBody>
          <a:bodyPr>
            <a:spAutoFit/>
          </a:bodyPr>
          <a:lstStyle/>
          <a:p>
            <a:pPr algn="ctr"/>
            <a:r>
              <a:rPr lang="en-US" sz="1600"/>
              <a:t>and so on…</a:t>
            </a: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1" fill="hold" nodeType="clickEffect">
                                  <p:stCondLst>
                                    <p:cond delay="0"/>
                                  </p:stCondLst>
                                  <p:childTnLst>
                                    <p:set>
                                      <p:cBhvr>
                                        <p:cTn id="10" dur="1" fill="hold">
                                          <p:stCondLst>
                                            <p:cond delay="0"/>
                                          </p:stCondLst>
                                        </p:cTn>
                                        <p:tgtEl>
                                          <p:spTgt spid="76856"/>
                                        </p:tgtEl>
                                        <p:attrNameLst>
                                          <p:attrName>style.visibility</p:attrName>
                                        </p:attrNameLst>
                                      </p:cBhvr>
                                      <p:to>
                                        <p:strVal val="visible"/>
                                      </p:to>
                                    </p:set>
                                    <p:animEffect transition="in" filter="wipe(up)">
                                      <p:cBhvr>
                                        <p:cTn id="11" dur="500"/>
                                        <p:tgtEl>
                                          <p:spTgt spid="768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theme/theme1.xml><?xml version="1.0" encoding="utf-8"?>
<a:theme xmlns:a="http://schemas.openxmlformats.org/drawingml/2006/main" name="Profilo">
  <a:themeElements>
    <a:clrScheme name="Profilo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o">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ofilo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o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o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o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o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o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o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o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o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2933</TotalTime>
  <Words>1076</Words>
  <PresentationFormat>On-screen Show (16:9)</PresentationFormat>
  <Paragraphs>123</Paragraphs>
  <Slides>25</Slides>
  <Notes>25</Notes>
  <HiddenSlides>0</HiddenSlides>
  <MMClips>0</MMClips>
  <ScaleCrop>false</ScaleCrop>
  <HeadingPairs>
    <vt:vector size="6" baseType="variant">
      <vt:variant>
        <vt:lpstr>Caratteri utilizzati</vt:lpstr>
      </vt:variant>
      <vt:variant>
        <vt:i4>4</vt:i4>
      </vt:variant>
      <vt:variant>
        <vt:lpstr>Modello struttura</vt:lpstr>
      </vt:variant>
      <vt:variant>
        <vt:i4>2</vt:i4>
      </vt:variant>
      <vt:variant>
        <vt:lpstr>Titoli diapositive</vt:lpstr>
      </vt:variant>
      <vt:variant>
        <vt:i4>25</vt:i4>
      </vt:variant>
    </vt:vector>
  </HeadingPairs>
  <TitlesOfParts>
    <vt:vector size="31" baseType="lpstr">
      <vt:lpstr>Verdana</vt:lpstr>
      <vt:lpstr>Arial</vt:lpstr>
      <vt:lpstr>Wingdings</vt:lpstr>
      <vt:lpstr>Symbol</vt:lpstr>
      <vt:lpstr>Profilo</vt:lpstr>
      <vt:lpstr>Profilo</vt:lpstr>
      <vt:lpstr>Toward a Universal Unsupervised Clustering Method</vt:lpstr>
      <vt:lpstr>Why a new clustering algorithm?</vt:lpstr>
      <vt:lpstr>U2-Clubs</vt:lpstr>
      <vt:lpstr>How U2-Clubs works: example</vt:lpstr>
      <vt:lpstr>How U2-Clubs works: example</vt:lpstr>
      <vt:lpstr>How U2-Clubs works: example</vt:lpstr>
      <vt:lpstr>How U2-Clubs works: example</vt:lpstr>
      <vt:lpstr>How U2-Clubs works: example</vt:lpstr>
      <vt:lpstr>How U2-Clubs works: example</vt:lpstr>
      <vt:lpstr>How U2-Clubs works: example</vt:lpstr>
      <vt:lpstr>How U2-Clubs works: example</vt:lpstr>
      <vt:lpstr>When stopping the divisive phase?</vt:lpstr>
      <vt:lpstr>When stopping the divisive phase?</vt:lpstr>
      <vt:lpstr>Evaluating local effectiveness of splits</vt:lpstr>
      <vt:lpstr>Diapositiva 15</vt:lpstr>
      <vt:lpstr>Agglomerative phase</vt:lpstr>
      <vt:lpstr>U2-Clubs applications</vt:lpstr>
      <vt:lpstr>K-means seeding</vt:lpstr>
      <vt:lpstr>U2-Clubs performances</vt:lpstr>
      <vt:lpstr>U2-Clubs performances</vt:lpstr>
      <vt:lpstr>K-means and clusters of different radius</vt:lpstr>
      <vt:lpstr>Finding clusters with arbitrary shapes</vt:lpstr>
      <vt:lpstr>Noise detection</vt:lpstr>
      <vt:lpstr>Conclusions and current/future work</vt:lpstr>
      <vt:lpstr>Diapositiva 25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Toward a Universal Unsupervised Clustering Method</dc:title>
  <cp:lastModifiedBy>max</cp:lastModifiedBy>
  <cp:revision>84</cp:revision>
  <dcterms:modified xsi:type="dcterms:W3CDTF">2014-06-04T07:14:59Z</dcterms:modified>
</cp:coreProperties>
</file>