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 id="2147483806" r:id="rId2"/>
  </p:sldMasterIdLst>
  <p:notesMasterIdLst>
    <p:notesMasterId r:id="rId30"/>
  </p:notesMasterIdLst>
  <p:handoutMasterIdLst>
    <p:handoutMasterId r:id="rId31"/>
  </p:handoutMasterIdLst>
  <p:sldIdLst>
    <p:sldId id="450" r:id="rId3"/>
    <p:sldId id="398"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3" r:id="rId18"/>
    <p:sldId id="474" r:id="rId19"/>
    <p:sldId id="475" r:id="rId20"/>
    <p:sldId id="479" r:id="rId21"/>
    <p:sldId id="480" r:id="rId22"/>
    <p:sldId id="481" r:id="rId23"/>
    <p:sldId id="482" r:id="rId24"/>
    <p:sldId id="483" r:id="rId25"/>
    <p:sldId id="484" r:id="rId26"/>
    <p:sldId id="485" r:id="rId27"/>
    <p:sldId id="493" r:id="rId28"/>
    <p:sldId id="487" r:id="rId29"/>
  </p:sldIdLst>
  <p:sldSz cx="9144000" cy="6858000" type="screen4x3"/>
  <p:notesSz cx="7315200" cy="9601200"/>
  <p:defaultTextStyle>
    <a:defPPr>
      <a:defRPr lang="en-US"/>
    </a:defPPr>
    <a:lvl1pPr marL="0" algn="l" defTabSz="456932" rtl="0" eaLnBrk="1" latinLnBrk="0" hangingPunct="1">
      <a:defRPr sz="1800" kern="1200">
        <a:solidFill>
          <a:schemeClr val="tx1"/>
        </a:solidFill>
        <a:latin typeface="+mn-lt"/>
        <a:ea typeface="+mn-ea"/>
        <a:cs typeface="+mn-cs"/>
      </a:defRPr>
    </a:lvl1pPr>
    <a:lvl2pPr marL="456932" algn="l" defTabSz="456932" rtl="0" eaLnBrk="1" latinLnBrk="0" hangingPunct="1">
      <a:defRPr sz="1800" kern="1200">
        <a:solidFill>
          <a:schemeClr val="tx1"/>
        </a:solidFill>
        <a:latin typeface="+mn-lt"/>
        <a:ea typeface="+mn-ea"/>
        <a:cs typeface="+mn-cs"/>
      </a:defRPr>
    </a:lvl2pPr>
    <a:lvl3pPr marL="913862" algn="l" defTabSz="456932" rtl="0" eaLnBrk="1" latinLnBrk="0" hangingPunct="1">
      <a:defRPr sz="1800" kern="1200">
        <a:solidFill>
          <a:schemeClr val="tx1"/>
        </a:solidFill>
        <a:latin typeface="+mn-lt"/>
        <a:ea typeface="+mn-ea"/>
        <a:cs typeface="+mn-cs"/>
      </a:defRPr>
    </a:lvl3pPr>
    <a:lvl4pPr marL="1370794" algn="l" defTabSz="456932" rtl="0" eaLnBrk="1" latinLnBrk="0" hangingPunct="1">
      <a:defRPr sz="1800" kern="1200">
        <a:solidFill>
          <a:schemeClr val="tx1"/>
        </a:solidFill>
        <a:latin typeface="+mn-lt"/>
        <a:ea typeface="+mn-ea"/>
        <a:cs typeface="+mn-cs"/>
      </a:defRPr>
    </a:lvl4pPr>
    <a:lvl5pPr marL="1827725" algn="l" defTabSz="456932" rtl="0" eaLnBrk="1" latinLnBrk="0" hangingPunct="1">
      <a:defRPr sz="1800" kern="1200">
        <a:solidFill>
          <a:schemeClr val="tx1"/>
        </a:solidFill>
        <a:latin typeface="+mn-lt"/>
        <a:ea typeface="+mn-ea"/>
        <a:cs typeface="+mn-cs"/>
      </a:defRPr>
    </a:lvl5pPr>
    <a:lvl6pPr marL="2284656" algn="l" defTabSz="456932" rtl="0" eaLnBrk="1" latinLnBrk="0" hangingPunct="1">
      <a:defRPr sz="1800" kern="1200">
        <a:solidFill>
          <a:schemeClr val="tx1"/>
        </a:solidFill>
        <a:latin typeface="+mn-lt"/>
        <a:ea typeface="+mn-ea"/>
        <a:cs typeface="+mn-cs"/>
      </a:defRPr>
    </a:lvl6pPr>
    <a:lvl7pPr marL="2741586" algn="l" defTabSz="456932" rtl="0" eaLnBrk="1" latinLnBrk="0" hangingPunct="1">
      <a:defRPr sz="1800" kern="1200">
        <a:solidFill>
          <a:schemeClr val="tx1"/>
        </a:solidFill>
        <a:latin typeface="+mn-lt"/>
        <a:ea typeface="+mn-ea"/>
        <a:cs typeface="+mn-cs"/>
      </a:defRPr>
    </a:lvl7pPr>
    <a:lvl8pPr marL="3198519" algn="l" defTabSz="456932" rtl="0" eaLnBrk="1" latinLnBrk="0" hangingPunct="1">
      <a:defRPr sz="1800" kern="1200">
        <a:solidFill>
          <a:schemeClr val="tx1"/>
        </a:solidFill>
        <a:latin typeface="+mn-lt"/>
        <a:ea typeface="+mn-ea"/>
        <a:cs typeface="+mn-cs"/>
      </a:defRPr>
    </a:lvl8pPr>
    <a:lvl9pPr marL="3655450" algn="l" defTabSz="456932"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Snoeyink" initials="J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5340" autoAdjust="0"/>
  </p:normalViewPr>
  <p:slideViewPr>
    <p:cSldViewPr snapToGrid="0" snapToObjects="1">
      <p:cViewPr>
        <p:scale>
          <a:sx n="66" d="100"/>
          <a:sy n="66" d="100"/>
        </p:scale>
        <p:origin x="-111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E5A29A1E-5B94-4E22-ACDD-A2B283D69CB8}" type="datetimeFigureOut">
              <a:rPr lang="en-US" smtClean="0"/>
              <a:t>5/30/2014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B5CC04B-C305-44D7-8E55-F6CFD559945B}" type="slidenum">
              <a:rPr lang="en-US" smtClean="0"/>
              <a:t>‹#›</a:t>
            </a:fld>
            <a:endParaRPr lang="en-US"/>
          </a:p>
        </p:txBody>
      </p:sp>
    </p:spTree>
    <p:extLst>
      <p:ext uri="{BB962C8B-B14F-4D97-AF65-F5344CB8AC3E}">
        <p14:creationId xmlns:p14="http://schemas.microsoft.com/office/powerpoint/2010/main" val="2782702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DD0C748-F1DE-A948-AD38-186143BE4BFA}" type="datetimeFigureOut">
              <a:rPr lang="en-US" smtClean="0"/>
              <a:pPr/>
              <a:t>5/30/2014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672BDCA-7A64-224F-B1C9-A59B014A043C}" type="slidenum">
              <a:rPr lang="en-US" smtClean="0"/>
              <a:pPr/>
              <a:t>‹#›</a:t>
            </a:fld>
            <a:endParaRPr lang="en-US"/>
          </a:p>
        </p:txBody>
      </p:sp>
    </p:spTree>
    <p:extLst>
      <p:ext uri="{BB962C8B-B14F-4D97-AF65-F5344CB8AC3E}">
        <p14:creationId xmlns:p14="http://schemas.microsoft.com/office/powerpoint/2010/main" val="1536048186"/>
      </p:ext>
    </p:extLst>
  </p:cSld>
  <p:clrMap bg1="lt1" tx1="dk1" bg2="lt2" tx2="dk2" accent1="accent1" accent2="accent2" accent3="accent3" accent4="accent4" accent5="accent5" accent6="accent6" hlink="hlink" folHlink="folHlink"/>
  <p:notesStyle>
    <a:lvl1pPr marL="0" algn="l" defTabSz="456932" rtl="0" eaLnBrk="1" latinLnBrk="0" hangingPunct="1">
      <a:defRPr sz="1200" kern="1200">
        <a:solidFill>
          <a:schemeClr val="tx1"/>
        </a:solidFill>
        <a:latin typeface="+mn-lt"/>
        <a:ea typeface="+mn-ea"/>
        <a:cs typeface="+mn-cs"/>
      </a:defRPr>
    </a:lvl1pPr>
    <a:lvl2pPr marL="456932" algn="l" defTabSz="456932" rtl="0" eaLnBrk="1" latinLnBrk="0" hangingPunct="1">
      <a:defRPr sz="1200" kern="1200">
        <a:solidFill>
          <a:schemeClr val="tx1"/>
        </a:solidFill>
        <a:latin typeface="+mn-lt"/>
        <a:ea typeface="+mn-ea"/>
        <a:cs typeface="+mn-cs"/>
      </a:defRPr>
    </a:lvl2pPr>
    <a:lvl3pPr marL="913862" algn="l" defTabSz="456932" rtl="0" eaLnBrk="1" latinLnBrk="0" hangingPunct="1">
      <a:defRPr sz="1200" kern="1200">
        <a:solidFill>
          <a:schemeClr val="tx1"/>
        </a:solidFill>
        <a:latin typeface="+mn-lt"/>
        <a:ea typeface="+mn-ea"/>
        <a:cs typeface="+mn-cs"/>
      </a:defRPr>
    </a:lvl3pPr>
    <a:lvl4pPr marL="1370794" algn="l" defTabSz="456932" rtl="0" eaLnBrk="1" latinLnBrk="0" hangingPunct="1">
      <a:defRPr sz="1200" kern="1200">
        <a:solidFill>
          <a:schemeClr val="tx1"/>
        </a:solidFill>
        <a:latin typeface="+mn-lt"/>
        <a:ea typeface="+mn-ea"/>
        <a:cs typeface="+mn-cs"/>
      </a:defRPr>
    </a:lvl4pPr>
    <a:lvl5pPr marL="1827725" algn="l" defTabSz="456932" rtl="0" eaLnBrk="1" latinLnBrk="0" hangingPunct="1">
      <a:defRPr sz="1200" kern="1200">
        <a:solidFill>
          <a:schemeClr val="tx1"/>
        </a:solidFill>
        <a:latin typeface="+mn-lt"/>
        <a:ea typeface="+mn-ea"/>
        <a:cs typeface="+mn-cs"/>
      </a:defRPr>
    </a:lvl5pPr>
    <a:lvl6pPr marL="2284656" algn="l" defTabSz="456932" rtl="0" eaLnBrk="1" latinLnBrk="0" hangingPunct="1">
      <a:defRPr sz="1200" kern="1200">
        <a:solidFill>
          <a:schemeClr val="tx1"/>
        </a:solidFill>
        <a:latin typeface="+mn-lt"/>
        <a:ea typeface="+mn-ea"/>
        <a:cs typeface="+mn-cs"/>
      </a:defRPr>
    </a:lvl6pPr>
    <a:lvl7pPr marL="2741586" algn="l" defTabSz="456932" rtl="0" eaLnBrk="1" latinLnBrk="0" hangingPunct="1">
      <a:defRPr sz="1200" kern="1200">
        <a:solidFill>
          <a:schemeClr val="tx1"/>
        </a:solidFill>
        <a:latin typeface="+mn-lt"/>
        <a:ea typeface="+mn-ea"/>
        <a:cs typeface="+mn-cs"/>
      </a:defRPr>
    </a:lvl7pPr>
    <a:lvl8pPr marL="3198519" algn="l" defTabSz="456932" rtl="0" eaLnBrk="1" latinLnBrk="0" hangingPunct="1">
      <a:defRPr sz="1200" kern="1200">
        <a:solidFill>
          <a:schemeClr val="tx1"/>
        </a:solidFill>
        <a:latin typeface="+mn-lt"/>
        <a:ea typeface="+mn-ea"/>
        <a:cs typeface="+mn-cs"/>
      </a:defRPr>
    </a:lvl8pPr>
    <a:lvl9pPr marL="3655450" algn="l" defTabSz="4569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SimSun" pitchFamily="2" charset="-122"/>
              </a:defRPr>
            </a:lvl1pPr>
            <a:lvl2pPr marL="785372" indent="-302066" eaLnBrk="0" hangingPunct="0">
              <a:defRPr>
                <a:solidFill>
                  <a:schemeClr val="tx1"/>
                </a:solidFill>
                <a:latin typeface="Arial" pitchFamily="34" charset="0"/>
                <a:ea typeface="SimSun" pitchFamily="2" charset="-122"/>
              </a:defRPr>
            </a:lvl2pPr>
            <a:lvl3pPr marL="1208265" indent="-241653" eaLnBrk="0" hangingPunct="0">
              <a:defRPr>
                <a:solidFill>
                  <a:schemeClr val="tx1"/>
                </a:solidFill>
                <a:latin typeface="Arial" pitchFamily="34" charset="0"/>
                <a:ea typeface="SimSun" pitchFamily="2" charset="-122"/>
              </a:defRPr>
            </a:lvl3pPr>
            <a:lvl4pPr marL="1691571" indent="-241653" eaLnBrk="0" hangingPunct="0">
              <a:defRPr>
                <a:solidFill>
                  <a:schemeClr val="tx1"/>
                </a:solidFill>
                <a:latin typeface="Arial" pitchFamily="34" charset="0"/>
                <a:ea typeface="SimSun" pitchFamily="2" charset="-122"/>
              </a:defRPr>
            </a:lvl4pPr>
            <a:lvl5pPr marL="2174878" indent="-241653" eaLnBrk="0" hangingPunct="0">
              <a:defRPr>
                <a:solidFill>
                  <a:schemeClr val="tx1"/>
                </a:solidFill>
                <a:latin typeface="Arial" pitchFamily="34" charset="0"/>
                <a:ea typeface="SimSun" pitchFamily="2" charset="-122"/>
              </a:defRPr>
            </a:lvl5pPr>
            <a:lvl6pPr marL="2658184" indent="-241653" eaLnBrk="0" fontAlgn="base" hangingPunct="0">
              <a:spcBef>
                <a:spcPct val="0"/>
              </a:spcBef>
              <a:spcAft>
                <a:spcPct val="0"/>
              </a:spcAft>
              <a:defRPr>
                <a:solidFill>
                  <a:schemeClr val="tx1"/>
                </a:solidFill>
                <a:latin typeface="Arial" pitchFamily="34" charset="0"/>
                <a:ea typeface="SimSun" pitchFamily="2" charset="-122"/>
              </a:defRPr>
            </a:lvl6pPr>
            <a:lvl7pPr marL="3141490" indent="-241653" eaLnBrk="0" fontAlgn="base" hangingPunct="0">
              <a:spcBef>
                <a:spcPct val="0"/>
              </a:spcBef>
              <a:spcAft>
                <a:spcPct val="0"/>
              </a:spcAft>
              <a:defRPr>
                <a:solidFill>
                  <a:schemeClr val="tx1"/>
                </a:solidFill>
                <a:latin typeface="Arial" pitchFamily="34" charset="0"/>
                <a:ea typeface="SimSun" pitchFamily="2" charset="-122"/>
              </a:defRPr>
            </a:lvl7pPr>
            <a:lvl8pPr marL="3624796" indent="-241653" eaLnBrk="0" fontAlgn="base" hangingPunct="0">
              <a:spcBef>
                <a:spcPct val="0"/>
              </a:spcBef>
              <a:spcAft>
                <a:spcPct val="0"/>
              </a:spcAft>
              <a:defRPr>
                <a:solidFill>
                  <a:schemeClr val="tx1"/>
                </a:solidFill>
                <a:latin typeface="Arial" pitchFamily="34" charset="0"/>
                <a:ea typeface="SimSun" pitchFamily="2" charset="-122"/>
              </a:defRPr>
            </a:lvl8pPr>
            <a:lvl9pPr marL="4108102" indent="-241653" eaLnBrk="0" fontAlgn="base" hangingPunct="0">
              <a:spcBef>
                <a:spcPct val="0"/>
              </a:spcBef>
              <a:spcAft>
                <a:spcPct val="0"/>
              </a:spcAft>
              <a:defRPr>
                <a:solidFill>
                  <a:schemeClr val="tx1"/>
                </a:solidFill>
                <a:latin typeface="Arial" pitchFamily="34" charset="0"/>
                <a:ea typeface="SimSun" pitchFamily="2" charset="-122"/>
              </a:defRPr>
            </a:lvl9pPr>
          </a:lstStyle>
          <a:p>
            <a:pPr eaLnBrk="1" hangingPunct="1"/>
            <a:fld id="{B4B0F2F3-136C-4D42-82CD-B5CF5F7C6AD0}" type="slidenum">
              <a:rPr lang="zh-CN" altLang="en-US" smtClean="0">
                <a:latin typeface="Times New Roman" pitchFamily="18" charset="0"/>
              </a:rPr>
              <a:pPr eaLnBrk="1" hangingPunct="1"/>
              <a:t>1</a:t>
            </a:fld>
            <a:endParaRPr lang="en-US" altLang="zh-CN"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7BFA2B98-41C4-4F38-B7E6-366A24038514}" type="slidenum">
              <a:rPr lang="zh-CN" altLang="en-US">
                <a:solidFill>
                  <a:prstClr val="black"/>
                </a:solidFill>
              </a:rPr>
              <a:pPr/>
              <a:t>11</a:t>
            </a:fld>
            <a:endParaRPr lang="en-US" altLang="zh-CN">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DA759D5F-4E65-4777-A04A-EDB8D269CBF5}" type="slidenum">
              <a:rPr lang="zh-CN" altLang="en-US">
                <a:solidFill>
                  <a:prstClr val="black"/>
                </a:solidFill>
              </a:rPr>
              <a:pPr/>
              <a:t>12</a:t>
            </a:fld>
            <a:endParaRPr lang="en-US" altLang="zh-CN">
              <a:solidFill>
                <a:prstClr val="black"/>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charset="0"/>
                <a:cs typeface="Arial" charset="0"/>
              </a:rPr>
              <a:t>Row/column cluster splitting monotonically increases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48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AA831C92-C2DA-4046-8DA6-7B7053D52516}" type="slidenum">
              <a:rPr lang="zh-CN" altLang="en-US">
                <a:solidFill>
                  <a:prstClr val="black"/>
                </a:solidFill>
              </a:rPr>
              <a:pPr/>
              <a:t>14</a:t>
            </a:fld>
            <a:endParaRPr lang="en-US" altLang="zh-CN">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149DA437-2D1A-4313-AEB7-314F75A36610}" type="slidenum">
              <a:rPr lang="zh-CN" altLang="en-US">
                <a:solidFill>
                  <a:prstClr val="black"/>
                </a:solidFill>
              </a:rPr>
              <a:pPr/>
              <a:t>15</a:t>
            </a:fld>
            <a:endParaRPr lang="en-US" altLang="zh-CN">
              <a:solidFill>
                <a:prstClr val="black"/>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We can integrate the domain-specific objective and the loss function quantifying the inconsistency of cross-domain partitions into a unified objective function.</a:t>
            </a:r>
          </a:p>
          <a:p>
            <a:pPr eaLnBrk="1" hangingPunct="1"/>
            <a:endParaRPr lang="en-US" altLang="zh-CN"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zh-CN" smtClean="0">
                <a:latin typeface="Arial" charset="0"/>
                <a:cs typeface="Arial" charset="0"/>
              </a:rPr>
              <a:t>Newsgroup data (6 groups from 20 Newsgroups)</a:t>
            </a:r>
          </a:p>
          <a:p>
            <a:pPr lvl="2"/>
            <a:r>
              <a:rPr lang="en-US" altLang="zh-CN" smtClean="0">
                <a:latin typeface="Arial" charset="0"/>
                <a:cs typeface="Arial" charset="0"/>
              </a:rPr>
              <a:t>comp.os.ms-windows.misc, comp.sys.ibm.pc.hardware, comp.sys.mac.hardware, (3 comp)</a:t>
            </a:r>
          </a:p>
          <a:p>
            <a:pPr lvl="2"/>
            <a:r>
              <a:rPr lang="en-US" altLang="zh-CN" smtClean="0">
                <a:latin typeface="Arial" charset="0"/>
                <a:cs typeface="Arial" charset="0"/>
              </a:rPr>
              <a:t>rec.motorcycles, rec.sport.baseball, rec.sport.hockey (3 rec)</a:t>
            </a:r>
          </a:p>
          <a:p>
            <a:endParaRPr lang="zh-CN" altLang="en-US" smtClean="0">
              <a:latin typeface="Arial" charset="0"/>
              <a:cs typeface="Arial" charset="0"/>
            </a:endParaRPr>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CF6D8971-A816-48E6-A120-A485BB7B134E}" type="slidenum">
              <a:rPr lang="zh-CN" altLang="en-US">
                <a:solidFill>
                  <a:prstClr val="black"/>
                </a:solidFill>
              </a:rPr>
              <a:pPr/>
              <a:t>16</a:t>
            </a:fld>
            <a:endParaRPr lang="en-US"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nSpc>
                <a:spcPct val="90000"/>
              </a:lnSpc>
            </a:pPr>
            <a:r>
              <a:rPr lang="en-US" altLang="zh-CN" dirty="0">
                <a:latin typeface="Arial" charset="0"/>
                <a:cs typeface="Arial" charset="0"/>
              </a:rPr>
              <a:t>Firstly, we evaluate the two-way partition case with UCI data set. </a:t>
            </a:r>
            <a:r>
              <a:rPr lang="en-US" altLang="en-US" dirty="0">
                <a:latin typeface="Arial" charset="0"/>
                <a:cs typeface="Arial" charset="0"/>
              </a:rPr>
              <a:t>We use four data sets with class</a:t>
            </a:r>
          </a:p>
          <a:p>
            <a:pPr>
              <a:lnSpc>
                <a:spcPct val="90000"/>
              </a:lnSpc>
            </a:pPr>
            <a:r>
              <a:rPr lang="en-US" altLang="en-US" dirty="0">
                <a:latin typeface="Arial" charset="0"/>
                <a:cs typeface="Arial" charset="0"/>
              </a:rPr>
              <a:t>label information. They are from four different domains. After preprocessing, each data set contains two labels.</a:t>
            </a:r>
          </a:p>
          <a:p>
            <a:pPr>
              <a:lnSpc>
                <a:spcPct val="90000"/>
              </a:lnSpc>
            </a:pPr>
            <a:r>
              <a:rPr lang="en-US" altLang="en-US" dirty="0">
                <a:latin typeface="Arial" charset="0"/>
                <a:cs typeface="Arial" charset="0"/>
              </a:rPr>
              <a:t>For each data set, we compute the affinity matrix using the RBF Kernel. We construct two cross-domain relationships: Wine-Iris and Ionosphere-WDBC. The relationships are generated based on the class labels, i.e., positive-positive and negative-negative.</a:t>
            </a:r>
          </a:p>
          <a:p>
            <a:pPr>
              <a:lnSpc>
                <a:spcPct val="90000"/>
              </a:lnSpc>
            </a:pPr>
            <a:endParaRPr lang="en-US" altLang="zh-CN" dirty="0">
              <a:latin typeface="Arial" charset="0"/>
              <a:cs typeface="Arial" charset="0"/>
            </a:endParaRPr>
          </a:p>
          <a:p>
            <a:pPr>
              <a:lnSpc>
                <a:spcPct val="90000"/>
              </a:lnSpc>
            </a:pPr>
            <a:r>
              <a:rPr lang="en-US" altLang="zh-CN" dirty="0">
                <a:latin typeface="Arial" charset="0"/>
                <a:cs typeface="Arial" charset="0"/>
              </a:rPr>
              <a:t>From the figure, we have several observations. First, the proposed model significantly outperforms all single-domain graph clustering methods, even though single-domain methods may perform differently on different data sets. When the percentage of available relationships is 0, CGC degrades to symmetric NMF. The proposed model outperforms all alternative methods when cross-domain relationships are available. This demonstrates the effectiveness of the proposed method. We also notice that the performance of CGC dramatically improves when the available relationships increase from 0 to 40%, suggesting that our method can effectively improve the clustering result even with limited information on cross-domain relationship. </a:t>
            </a:r>
            <a:endParaRPr lang="zh-CN" altLang="en-US" dirty="0">
              <a:latin typeface="Arial" charset="0"/>
              <a:cs typeface="Arial" charset="0"/>
            </a:endParaRP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E564B8D1-1464-4656-87F1-C860E2781A65}" type="slidenum">
              <a:rPr lang="zh-CN" altLang="en-US">
                <a:solidFill>
                  <a:prstClr val="black"/>
                </a:solidFill>
              </a:rPr>
              <a:pPr/>
              <a:t>17</a:t>
            </a:fld>
            <a:endParaRPr lang="en-US" altLang="zh-CN">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lnSpc>
                <a:spcPct val="80000"/>
              </a:lnSpc>
            </a:pPr>
            <a:r>
              <a:rPr lang="en-US" altLang="zh-CN" sz="1000">
                <a:latin typeface="Arial" charset="0"/>
                <a:cs typeface="Arial" charset="0"/>
              </a:rPr>
              <a:t>We add inconsistency into matrix </a:t>
            </a:r>
            <a:r>
              <a:rPr lang="en-US" altLang="zh-CN" sz="1000" b="1">
                <a:latin typeface="Arial" charset="0"/>
                <a:cs typeface="Arial" charset="0"/>
              </a:rPr>
              <a:t>S </a:t>
            </a:r>
            <a:r>
              <a:rPr lang="en-US" altLang="zh-CN" sz="1000" b="1" i="1">
                <a:latin typeface="Arial" charset="0"/>
                <a:cs typeface="Arial" charset="0"/>
              </a:rPr>
              <a:t>. The results are </a:t>
            </a:r>
            <a:r>
              <a:rPr lang="en-US" altLang="zh-CN" sz="1000">
                <a:latin typeface="Arial" charset="0"/>
                <a:cs typeface="Arial" charset="0"/>
              </a:rPr>
              <a:t>shown in the figure. Single-domain symmetric NMF is used as a reference method. We observe that, even when the inconsistency ratio </a:t>
            </a:r>
            <a:r>
              <a:rPr lang="en-US" altLang="zh-CN" sz="1000" i="1">
                <a:latin typeface="Arial" charset="0"/>
                <a:cs typeface="Arial" charset="0"/>
              </a:rPr>
              <a:t>is close to 60%, The proposed model still outperforms the single-domain </a:t>
            </a:r>
            <a:r>
              <a:rPr lang="en-US" altLang="zh-CN" sz="1000">
                <a:latin typeface="Arial" charset="0"/>
                <a:cs typeface="Arial" charset="0"/>
              </a:rPr>
              <a:t>method. This indicates that our method is robust</a:t>
            </a:r>
          </a:p>
          <a:p>
            <a:pPr>
              <a:lnSpc>
                <a:spcPct val="80000"/>
              </a:lnSpc>
            </a:pPr>
            <a:r>
              <a:rPr lang="en-US" altLang="zh-CN" sz="1000">
                <a:latin typeface="Arial" charset="0"/>
                <a:cs typeface="Arial" charset="0"/>
              </a:rPr>
              <a:t>to noisy relationships.</a:t>
            </a:r>
          </a:p>
          <a:p>
            <a:pPr>
              <a:lnSpc>
                <a:spcPct val="80000"/>
              </a:lnSpc>
            </a:pPr>
            <a:endParaRPr lang="en-US" altLang="zh-CN" sz="1000">
              <a:latin typeface="Arial" charset="0"/>
              <a:cs typeface="Arial" charset="0"/>
            </a:endParaRPr>
          </a:p>
          <a:p>
            <a:pPr>
              <a:lnSpc>
                <a:spcPct val="80000"/>
              </a:lnSpc>
            </a:pPr>
            <a:endParaRPr lang="zh-CN" altLang="en-US" sz="1000">
              <a:latin typeface="Arial" charset="0"/>
              <a:cs typeface="Arial" charset="0"/>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C2DAF4C0-0050-433D-B0BB-BDE98C32E8C5}" type="slidenum">
              <a:rPr lang="zh-CN" altLang="en-US">
                <a:solidFill>
                  <a:prstClr val="black"/>
                </a:solidFill>
              </a:rPr>
              <a:pPr/>
              <a:t>18</a:t>
            </a:fld>
            <a:endParaRPr lang="en-US" altLang="zh-CN">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18071BBD-F119-4F02-B10E-9685E1926F5C}" type="slidenum">
              <a:rPr lang="zh-CN" altLang="en-US">
                <a:solidFill>
                  <a:prstClr val="black"/>
                </a:solidFill>
              </a:rPr>
              <a:pPr/>
              <a:t>19</a:t>
            </a:fld>
            <a:endParaRPr lang="en-US" altLang="zh-CN">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110D3275-1528-4C2A-A03C-8591314B4E8B}" type="slidenum">
              <a:rPr lang="zh-CN" altLang="en-US">
                <a:solidFill>
                  <a:prstClr val="black"/>
                </a:solidFill>
              </a:rPr>
              <a:pPr/>
              <a:t>20</a:t>
            </a:fld>
            <a:endParaRPr lang="en-US" altLang="zh-CN">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17503C1E-8F95-4762-BEC3-68934813D081}" type="slidenum">
              <a:rPr lang="zh-CN" altLang="en-US">
                <a:solidFill>
                  <a:prstClr val="black"/>
                </a:solidFill>
              </a:rPr>
              <a:pPr/>
              <a:t>21</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E7BE5428-39AF-4562-B137-F45E7B002422}" type="slidenum">
              <a:rPr lang="zh-CN" altLang="en-US">
                <a:solidFill>
                  <a:prstClr val="black"/>
                </a:solidFill>
              </a:rPr>
              <a:pPr/>
              <a:t>3</a:t>
            </a:fld>
            <a:endParaRPr lang="en-US" altLang="zh-CN">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657AAD7D-A1A5-48BC-BD99-B1F05A326A74}" type="slidenum">
              <a:rPr lang="zh-CN" altLang="en-US">
                <a:solidFill>
                  <a:prstClr val="black"/>
                </a:solidFill>
              </a:rPr>
              <a:pPr/>
              <a:t>23</a:t>
            </a:fld>
            <a:endParaRPr lang="en-US" altLang="zh-CN">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87A92C2C-B285-4D28-BEB5-46F683B9B3EA}" type="slidenum">
              <a:rPr lang="zh-CN" altLang="en-US">
                <a:solidFill>
                  <a:prstClr val="black"/>
                </a:solidFill>
              </a:rPr>
              <a:pPr/>
              <a:t>24</a:t>
            </a:fld>
            <a:endParaRPr lang="en-US" altLang="zh-CN">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6B43686B-6067-4D64-B815-36143488818C}" type="slidenum">
              <a:rPr lang="zh-CN" altLang="en-US">
                <a:solidFill>
                  <a:prstClr val="black"/>
                </a:solidFill>
              </a:rPr>
              <a:pPr/>
              <a:t>25</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588FD7D6-5498-4083-808A-9A9A1109E07C}" type="slidenum">
              <a:rPr lang="zh-CN" altLang="en-US">
                <a:solidFill>
                  <a:prstClr val="black"/>
                </a:solidFill>
              </a:rPr>
              <a:pPr/>
              <a:t>4</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48E1E96B-B0C5-424D-A652-A18300EFFDBF}" type="slidenum">
              <a:rPr lang="zh-CN" altLang="en-US">
                <a:solidFill>
                  <a:prstClr val="black"/>
                </a:solidFill>
              </a:rPr>
              <a:pPr/>
              <a:t>5</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In many applications, graph data may be collected from heterogeneous sources). For example, the gene expression levels may be reported by different techniques or on different sample sets. By exploiting multi-domain information to refine clustering and resolve ambiguity, multi-view graph clustering methods have</a:t>
            </a:r>
          </a:p>
          <a:p>
            <a:r>
              <a:rPr lang="en-US" altLang="en-US" smtClean="0">
                <a:latin typeface="Arial" charset="0"/>
                <a:cs typeface="Arial" charset="0"/>
              </a:rPr>
              <a:t>the potential to dramatically increase the accuracy of the final results.</a:t>
            </a:r>
          </a:p>
          <a:p>
            <a:endParaRPr lang="en-US" altLang="en-US" smtClean="0">
              <a:latin typeface="Arial" charset="0"/>
              <a:cs typeface="Arial" charset="0"/>
            </a:endParaRPr>
          </a:p>
          <a:p>
            <a:endParaRPr lang="zh-CN" altLang="en-US" smtClean="0">
              <a:latin typeface="Arial" charset="0"/>
              <a:cs typeface="Arial" charset="0"/>
            </a:endParaRPr>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FDBBD1F6-8DD1-41B8-98DE-7411CD6B6142}" type="slidenum">
              <a:rPr lang="zh-CN" altLang="en-US">
                <a:solidFill>
                  <a:prstClr val="black"/>
                </a:solidFill>
              </a:rPr>
              <a:pPr/>
              <a:t>6</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The key assumption of these methods is that the same set of data instances may have multiple representations, and different views are generated from the same underlying distribution. This implies that some properties of the multi-view graph clustering.</a:t>
            </a:r>
          </a:p>
          <a:p>
            <a:endParaRPr lang="en-US" altLang="en-US" smtClean="0">
              <a:latin typeface="Arial" charset="0"/>
              <a:cs typeface="Arial" charset="0"/>
            </a:endParaRPr>
          </a:p>
          <a:p>
            <a:r>
              <a:rPr lang="en-US" altLang="en-US" smtClean="0">
                <a:latin typeface="Arial" charset="0"/>
                <a:cs typeface="Arial" charset="0"/>
              </a:rPr>
              <a:t>In many real-life applications, it is common to have cross-domain</a:t>
            </a:r>
          </a:p>
          <a:p>
            <a:r>
              <a:rPr lang="en-US" altLang="en-US" smtClean="0">
                <a:latin typeface="Arial" charset="0"/>
                <a:cs typeface="Arial" charset="0"/>
              </a:rPr>
              <a:t>relationship as shown in Figure below.</a:t>
            </a:r>
          </a:p>
          <a:p>
            <a:endParaRPr lang="zh-CN" altLang="en-US" smtClean="0">
              <a:latin typeface="Arial" charset="0"/>
              <a:cs typeface="Arial" charset="0"/>
            </a:endParaRPr>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92D19254-E5B2-4A59-ABBB-84107232DAC1}" type="slidenum">
              <a:rPr lang="zh-CN" altLang="en-US">
                <a:solidFill>
                  <a:prstClr val="black"/>
                </a:solidFill>
              </a:rPr>
              <a:pPr/>
              <a:t>7</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416A71AC-B089-4B4F-81BD-5835D0525E07}" type="slidenum">
              <a:rPr lang="zh-CN" altLang="en-US">
                <a:solidFill>
                  <a:prstClr val="black"/>
                </a:solidFill>
              </a:rPr>
              <a:pPr/>
              <a:t>8</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cs typeface="Arial"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454F8125-E3AB-4994-B08D-C86A7956F66F}" type="slidenum">
              <a:rPr lang="zh-CN" altLang="en-US">
                <a:solidFill>
                  <a:prstClr val="black"/>
                </a:solidFill>
              </a:rPr>
              <a:pPr/>
              <a:t>9</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84927" indent="-301895">
              <a:defRPr>
                <a:solidFill>
                  <a:schemeClr val="tx1"/>
                </a:solidFill>
                <a:latin typeface="Arial" charset="0"/>
                <a:cs typeface="Arial" charset="0"/>
              </a:defRPr>
            </a:lvl2pPr>
            <a:lvl3pPr marL="1207580" indent="-241516">
              <a:defRPr>
                <a:solidFill>
                  <a:schemeClr val="tx1"/>
                </a:solidFill>
                <a:latin typeface="Arial" charset="0"/>
                <a:cs typeface="Arial" charset="0"/>
              </a:defRPr>
            </a:lvl3pPr>
            <a:lvl4pPr marL="1690611" indent="-241516">
              <a:defRPr>
                <a:solidFill>
                  <a:schemeClr val="tx1"/>
                </a:solidFill>
                <a:latin typeface="Arial" charset="0"/>
                <a:cs typeface="Arial" charset="0"/>
              </a:defRPr>
            </a:lvl4pPr>
            <a:lvl5pPr marL="2173643" indent="-241516">
              <a:defRPr>
                <a:solidFill>
                  <a:schemeClr val="tx1"/>
                </a:solidFill>
                <a:latin typeface="Arial" charset="0"/>
                <a:cs typeface="Arial" charset="0"/>
              </a:defRPr>
            </a:lvl5pPr>
            <a:lvl6pPr marL="2656675" indent="-241516" eaLnBrk="0" fontAlgn="base" hangingPunct="0">
              <a:spcBef>
                <a:spcPct val="0"/>
              </a:spcBef>
              <a:spcAft>
                <a:spcPct val="0"/>
              </a:spcAft>
              <a:defRPr>
                <a:solidFill>
                  <a:schemeClr val="tx1"/>
                </a:solidFill>
                <a:latin typeface="Arial" charset="0"/>
                <a:cs typeface="Arial" charset="0"/>
              </a:defRPr>
            </a:lvl6pPr>
            <a:lvl7pPr marL="3139707" indent="-241516" eaLnBrk="0" fontAlgn="base" hangingPunct="0">
              <a:spcBef>
                <a:spcPct val="0"/>
              </a:spcBef>
              <a:spcAft>
                <a:spcPct val="0"/>
              </a:spcAft>
              <a:defRPr>
                <a:solidFill>
                  <a:schemeClr val="tx1"/>
                </a:solidFill>
                <a:latin typeface="Arial" charset="0"/>
                <a:cs typeface="Arial" charset="0"/>
              </a:defRPr>
            </a:lvl7pPr>
            <a:lvl8pPr marL="3622739" indent="-241516" eaLnBrk="0" fontAlgn="base" hangingPunct="0">
              <a:spcBef>
                <a:spcPct val="0"/>
              </a:spcBef>
              <a:spcAft>
                <a:spcPct val="0"/>
              </a:spcAft>
              <a:defRPr>
                <a:solidFill>
                  <a:schemeClr val="tx1"/>
                </a:solidFill>
                <a:latin typeface="Arial" charset="0"/>
                <a:cs typeface="Arial" charset="0"/>
              </a:defRPr>
            </a:lvl8pPr>
            <a:lvl9pPr marL="4105770" indent="-241516" eaLnBrk="0" fontAlgn="base" hangingPunct="0">
              <a:spcBef>
                <a:spcPct val="0"/>
              </a:spcBef>
              <a:spcAft>
                <a:spcPct val="0"/>
              </a:spcAft>
              <a:defRPr>
                <a:solidFill>
                  <a:schemeClr val="tx1"/>
                </a:solidFill>
                <a:latin typeface="Arial" charset="0"/>
                <a:cs typeface="Arial" charset="0"/>
              </a:defRPr>
            </a:lvl9pPr>
          </a:lstStyle>
          <a:p>
            <a:fld id="{89A27F67-AAA5-4C6A-BD1A-E2CEE5D049B4}" type="slidenum">
              <a:rPr lang="zh-CN" altLang="en-US">
                <a:solidFill>
                  <a:prstClr val="black"/>
                </a:solidFill>
              </a:rPr>
              <a:pPr/>
              <a:t>10</a:t>
            </a:fld>
            <a:endParaRPr lang="en-US" altLang="zh-CN">
              <a:solidFill>
                <a:prstClr val="black"/>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5" y="3886200"/>
            <a:ext cx="6400800" cy="1752600"/>
          </a:xfrm>
        </p:spPr>
        <p:txBody>
          <a:bodyPr/>
          <a:lstStyle>
            <a:lvl1pPr marL="0" indent="0" algn="ctr">
              <a:buNone/>
              <a:defRPr>
                <a:solidFill>
                  <a:schemeClr val="tx1">
                    <a:tint val="75000"/>
                  </a:schemeClr>
                </a:solidFill>
              </a:defRPr>
            </a:lvl1pPr>
            <a:lvl2pPr marL="456932" indent="0" algn="ctr">
              <a:buNone/>
              <a:defRPr>
                <a:solidFill>
                  <a:schemeClr val="tx1">
                    <a:tint val="75000"/>
                  </a:schemeClr>
                </a:solidFill>
              </a:defRPr>
            </a:lvl2pPr>
            <a:lvl3pPr marL="913862" indent="0" algn="ctr">
              <a:buNone/>
              <a:defRPr>
                <a:solidFill>
                  <a:schemeClr val="tx1">
                    <a:tint val="75000"/>
                  </a:schemeClr>
                </a:solidFill>
              </a:defRPr>
            </a:lvl3pPr>
            <a:lvl4pPr marL="1370794" indent="0" algn="ctr">
              <a:buNone/>
              <a:defRPr>
                <a:solidFill>
                  <a:schemeClr val="tx1">
                    <a:tint val="75000"/>
                  </a:schemeClr>
                </a:solidFill>
              </a:defRPr>
            </a:lvl4pPr>
            <a:lvl5pPr marL="1827725" indent="0" algn="ctr">
              <a:buNone/>
              <a:defRPr>
                <a:solidFill>
                  <a:schemeClr val="tx1">
                    <a:tint val="75000"/>
                  </a:schemeClr>
                </a:solidFill>
              </a:defRPr>
            </a:lvl5pPr>
            <a:lvl6pPr marL="2284656" indent="0" algn="ctr">
              <a:buNone/>
              <a:defRPr>
                <a:solidFill>
                  <a:schemeClr val="tx1">
                    <a:tint val="75000"/>
                  </a:schemeClr>
                </a:solidFill>
              </a:defRPr>
            </a:lvl6pPr>
            <a:lvl7pPr marL="2741586" indent="0" algn="ctr">
              <a:buNone/>
              <a:defRPr>
                <a:solidFill>
                  <a:schemeClr val="tx1">
                    <a:tint val="75000"/>
                  </a:schemeClr>
                </a:solidFill>
              </a:defRPr>
            </a:lvl7pPr>
            <a:lvl8pPr marL="3198519" indent="0" algn="ctr">
              <a:buNone/>
              <a:defRPr>
                <a:solidFill>
                  <a:schemeClr val="tx1">
                    <a:tint val="75000"/>
                  </a:schemeClr>
                </a:solidFill>
              </a:defRPr>
            </a:lvl8pPr>
            <a:lvl9pPr marL="365545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EE85B5-71EA-F544-9B9B-B7CBD9474833}"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351010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E85B5-71EA-F544-9B9B-B7CBD9474833}"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270919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E85B5-71EA-F544-9B9B-B7CBD9474833}"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423774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352" y="381005"/>
            <a:ext cx="7391151" cy="83939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7410" y="1372200"/>
            <a:ext cx="4110332" cy="50274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0710" y="1372200"/>
            <a:ext cx="4110332" cy="50274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2858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90600" y="2362200"/>
            <a:ext cx="7772400" cy="857250"/>
          </a:xfrm>
        </p:spPr>
        <p:txBody>
          <a:bodyPr/>
          <a:lstStyle>
            <a:lvl1pPr>
              <a:defRPr/>
            </a:lvl1pPr>
          </a:lstStyle>
          <a:p>
            <a:pPr lvl="0"/>
            <a:r>
              <a:rPr lang="en-US" altLang="zh-CN" noProof="0" smtClean="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zh-CN" noProof="0" smtClean="0"/>
              <a:t>Click to edit Master subtitle style</a:t>
            </a:r>
          </a:p>
        </p:txBody>
      </p:sp>
      <p:sp>
        <p:nvSpPr>
          <p:cNvPr id="4" name="Rectangle 3"/>
          <p:cNvSpPr/>
          <p:nvPr userDrawn="1"/>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0" y="-14514"/>
            <a:ext cx="9144000" cy="3651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113"/>
            <a:ext cx="1089025" cy="56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1737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75F2F39A-8FC9-49FE-8B8A-DD02B184990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91741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8592E093-33A6-4496-8248-69F79F80FC9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15692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05000"/>
            <a:ext cx="3619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905000"/>
            <a:ext cx="3619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6137F48C-1085-4B9C-8D74-54D5F32D005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052335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8"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AE0C89D2-4812-47B6-875D-3CB85E4ED40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4787166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4"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F60194E4-EF77-41A6-9280-FB2E8095F7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816241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3"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AFC83337-058D-4536-8703-BE34EFC4EB9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322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E85B5-71EA-F544-9B9B-B7CBD9474833}"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199194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72A77B61-4B8F-43BC-923C-49E17D6537B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639464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F8BE728C-1260-48C2-9BE7-ED16A08DC6F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4653611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C9A39E7B-5AF6-4E97-9677-C1D8098E637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82012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762000"/>
            <a:ext cx="18478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762000"/>
            <a:ext cx="53911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2700428B-46FE-4EF8-9206-F58500E4436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5932556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905000"/>
            <a:ext cx="36195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9050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40767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7" name="Slide Number Placeholder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3714C81E-6B8C-4626-90F0-0E108286AD1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9475771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905000"/>
            <a:ext cx="36195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905000"/>
            <a:ext cx="36195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8FF77C46-142F-4264-9ED3-87CE35AB71F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200408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90600" y="762000"/>
            <a:ext cx="73914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90600" y="19050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9050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90600" y="40767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62500" y="4076700"/>
            <a:ext cx="36195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xfrm>
            <a:off x="990600" y="6172200"/>
            <a:ext cx="1676400" cy="457200"/>
          </a:xfrm>
          <a:prstGeom prst="rect">
            <a:avLst/>
          </a:prstGeom>
          <a:ln/>
        </p:spPr>
        <p:txBody>
          <a:bodyPr/>
          <a:lstStyle>
            <a:lvl1pPr>
              <a:defRPr/>
            </a:lvl1pPr>
          </a:lstStyle>
          <a:p>
            <a:endParaRPr lang="en-US" altLang="zh-CN">
              <a:solidFill>
                <a:srgbClr val="000000"/>
              </a:solidFill>
            </a:endParaRPr>
          </a:p>
        </p:txBody>
      </p:sp>
      <p:sp>
        <p:nvSpPr>
          <p:cNvPr id="8" name="Rectangle 6"/>
          <p:cNvSpPr>
            <a:spLocks noGrp="1" noChangeArrowheads="1"/>
          </p:cNvSpPr>
          <p:nvPr>
            <p:ph type="sldNum" sz="quarter" idx="11"/>
          </p:nvPr>
        </p:nvSpPr>
        <p:spPr>
          <a:xfrm>
            <a:off x="0" y="6553200"/>
            <a:ext cx="914400" cy="304800"/>
          </a:xfrm>
          <a:prstGeom prst="rect">
            <a:avLst/>
          </a:prstGeom>
          <a:ln/>
        </p:spPr>
        <p:txBody>
          <a:bodyPr/>
          <a:lstStyle>
            <a:lvl1pPr>
              <a:defRPr/>
            </a:lvl1pPr>
          </a:lstStyle>
          <a:p>
            <a:fld id="{B69498AE-C001-430A-AC9B-F3C5738997D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231487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solidFill>
                  <a:schemeClr val="tx1">
                    <a:tint val="75000"/>
                  </a:schemeClr>
                </a:solidFill>
              </a:defRPr>
            </a:lvl1pPr>
            <a:lvl2pPr marL="456932" indent="0">
              <a:buNone/>
              <a:defRPr sz="1800">
                <a:solidFill>
                  <a:schemeClr val="tx1">
                    <a:tint val="75000"/>
                  </a:schemeClr>
                </a:solidFill>
              </a:defRPr>
            </a:lvl2pPr>
            <a:lvl3pPr marL="913862" indent="0">
              <a:buNone/>
              <a:defRPr sz="1600">
                <a:solidFill>
                  <a:schemeClr val="tx1">
                    <a:tint val="75000"/>
                  </a:schemeClr>
                </a:solidFill>
              </a:defRPr>
            </a:lvl3pPr>
            <a:lvl4pPr marL="1370794" indent="0">
              <a:buNone/>
              <a:defRPr sz="1400">
                <a:solidFill>
                  <a:schemeClr val="tx1">
                    <a:tint val="75000"/>
                  </a:schemeClr>
                </a:solidFill>
              </a:defRPr>
            </a:lvl4pPr>
            <a:lvl5pPr marL="1827725" indent="0">
              <a:buNone/>
              <a:defRPr sz="1400">
                <a:solidFill>
                  <a:schemeClr val="tx1">
                    <a:tint val="75000"/>
                  </a:schemeClr>
                </a:solidFill>
              </a:defRPr>
            </a:lvl5pPr>
            <a:lvl6pPr marL="2284656" indent="0">
              <a:buNone/>
              <a:defRPr sz="1400">
                <a:solidFill>
                  <a:schemeClr val="tx1">
                    <a:tint val="75000"/>
                  </a:schemeClr>
                </a:solidFill>
              </a:defRPr>
            </a:lvl6pPr>
            <a:lvl7pPr marL="2741586" indent="0">
              <a:buNone/>
              <a:defRPr sz="1400">
                <a:solidFill>
                  <a:schemeClr val="tx1">
                    <a:tint val="75000"/>
                  </a:schemeClr>
                </a:solidFill>
              </a:defRPr>
            </a:lvl7pPr>
            <a:lvl8pPr marL="3198519" indent="0">
              <a:buNone/>
              <a:defRPr sz="1400">
                <a:solidFill>
                  <a:schemeClr val="tx1">
                    <a:tint val="75000"/>
                  </a:schemeClr>
                </a:solidFill>
              </a:defRPr>
            </a:lvl8pPr>
            <a:lvl9pPr marL="365545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EE85B5-71EA-F544-9B9B-B7CBD9474833}"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319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EE85B5-71EA-F544-9B9B-B7CBD9474833}" type="datetimeFigureOut">
              <a:rPr lang="en-US" smtClean="0"/>
              <a:pPr/>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6758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2"/>
          </a:xfrm>
        </p:spPr>
        <p:txBody>
          <a:bodyPr anchor="b"/>
          <a:lstStyle>
            <a:lvl1pPr marL="0" indent="0">
              <a:buNone/>
              <a:defRPr sz="2400" b="1"/>
            </a:lvl1pPr>
            <a:lvl2pPr marL="456932" indent="0">
              <a:buNone/>
              <a:defRPr sz="2000" b="1"/>
            </a:lvl2pPr>
            <a:lvl3pPr marL="913862" indent="0">
              <a:buNone/>
              <a:defRPr sz="1800" b="1"/>
            </a:lvl3pPr>
            <a:lvl4pPr marL="1370794" indent="0">
              <a:buNone/>
              <a:defRPr sz="1600" b="1"/>
            </a:lvl4pPr>
            <a:lvl5pPr marL="1827725" indent="0">
              <a:buNone/>
              <a:defRPr sz="1600" b="1"/>
            </a:lvl5pPr>
            <a:lvl6pPr marL="2284656" indent="0">
              <a:buNone/>
              <a:defRPr sz="1600" b="1"/>
            </a:lvl6pPr>
            <a:lvl7pPr marL="2741586" indent="0">
              <a:buNone/>
              <a:defRPr sz="1600" b="1"/>
            </a:lvl7pPr>
            <a:lvl8pPr marL="3198519" indent="0">
              <a:buNone/>
              <a:defRPr sz="1600" b="1"/>
            </a:lvl8pPr>
            <a:lvl9pPr marL="36554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7"/>
            <a:ext cx="4041775" cy="639762"/>
          </a:xfrm>
        </p:spPr>
        <p:txBody>
          <a:bodyPr anchor="b"/>
          <a:lstStyle>
            <a:lvl1pPr marL="0" indent="0">
              <a:buNone/>
              <a:defRPr sz="2400" b="1"/>
            </a:lvl1pPr>
            <a:lvl2pPr marL="456932" indent="0">
              <a:buNone/>
              <a:defRPr sz="2000" b="1"/>
            </a:lvl2pPr>
            <a:lvl3pPr marL="913862" indent="0">
              <a:buNone/>
              <a:defRPr sz="1800" b="1"/>
            </a:lvl3pPr>
            <a:lvl4pPr marL="1370794" indent="0">
              <a:buNone/>
              <a:defRPr sz="1600" b="1"/>
            </a:lvl4pPr>
            <a:lvl5pPr marL="1827725" indent="0">
              <a:buNone/>
              <a:defRPr sz="1600" b="1"/>
            </a:lvl5pPr>
            <a:lvl6pPr marL="2284656" indent="0">
              <a:buNone/>
              <a:defRPr sz="1600" b="1"/>
            </a:lvl6pPr>
            <a:lvl7pPr marL="2741586" indent="0">
              <a:buNone/>
              <a:defRPr sz="1600" b="1"/>
            </a:lvl7pPr>
            <a:lvl8pPr marL="3198519" indent="0">
              <a:buNone/>
              <a:defRPr sz="1600" b="1"/>
            </a:lvl8pPr>
            <a:lvl9pPr marL="36554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E85B5-71EA-F544-9B9B-B7CBD9474833}" type="datetimeFigureOut">
              <a:rPr lang="en-US" smtClean="0"/>
              <a:pPr/>
              <a:t>5/30/2014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390508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EE85B5-71EA-F544-9B9B-B7CBD9474833}" type="datetimeFigureOut">
              <a:rPr lang="en-US" smtClean="0"/>
              <a:pPr/>
              <a:t>5/30/2014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37793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E85B5-71EA-F544-9B9B-B7CBD9474833}" type="datetimeFigureOut">
              <a:rPr lang="en-US" smtClean="0"/>
              <a:pPr/>
              <a:t>5/30/2014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204717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5"/>
            <a:ext cx="3008313" cy="4691063"/>
          </a:xfrm>
        </p:spPr>
        <p:txBody>
          <a:bodyPr/>
          <a:lstStyle>
            <a:lvl1pPr marL="0" indent="0">
              <a:buNone/>
              <a:defRPr sz="1400"/>
            </a:lvl1pPr>
            <a:lvl2pPr marL="456932" indent="0">
              <a:buNone/>
              <a:defRPr sz="1200"/>
            </a:lvl2pPr>
            <a:lvl3pPr marL="913862" indent="0">
              <a:buNone/>
              <a:defRPr sz="1000"/>
            </a:lvl3pPr>
            <a:lvl4pPr marL="1370794" indent="0">
              <a:buNone/>
              <a:defRPr sz="900"/>
            </a:lvl4pPr>
            <a:lvl5pPr marL="1827725" indent="0">
              <a:buNone/>
              <a:defRPr sz="900"/>
            </a:lvl5pPr>
            <a:lvl6pPr marL="2284656" indent="0">
              <a:buNone/>
              <a:defRPr sz="900"/>
            </a:lvl6pPr>
            <a:lvl7pPr marL="2741586" indent="0">
              <a:buNone/>
              <a:defRPr sz="900"/>
            </a:lvl7pPr>
            <a:lvl8pPr marL="3198519" indent="0">
              <a:buNone/>
              <a:defRPr sz="900"/>
            </a:lvl8pPr>
            <a:lvl9pPr marL="365545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E85B5-71EA-F544-9B9B-B7CBD9474833}" type="datetimeFigureOut">
              <a:rPr lang="en-US" smtClean="0"/>
              <a:pPr/>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41789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32" indent="0">
              <a:buNone/>
              <a:defRPr sz="2800"/>
            </a:lvl2pPr>
            <a:lvl3pPr marL="913862" indent="0">
              <a:buNone/>
              <a:defRPr sz="2400"/>
            </a:lvl3pPr>
            <a:lvl4pPr marL="1370794" indent="0">
              <a:buNone/>
              <a:defRPr sz="2000"/>
            </a:lvl4pPr>
            <a:lvl5pPr marL="1827725" indent="0">
              <a:buNone/>
              <a:defRPr sz="2000"/>
            </a:lvl5pPr>
            <a:lvl6pPr marL="2284656" indent="0">
              <a:buNone/>
              <a:defRPr sz="2000"/>
            </a:lvl6pPr>
            <a:lvl7pPr marL="2741586" indent="0">
              <a:buNone/>
              <a:defRPr sz="2000"/>
            </a:lvl7pPr>
            <a:lvl8pPr marL="3198519" indent="0">
              <a:buNone/>
              <a:defRPr sz="2000"/>
            </a:lvl8pPr>
            <a:lvl9pPr marL="3655450" indent="0">
              <a:buNone/>
              <a:defRPr sz="2000"/>
            </a:lvl9pPr>
          </a:lstStyle>
          <a:p>
            <a:endParaRPr lang="en-US"/>
          </a:p>
        </p:txBody>
      </p:sp>
      <p:sp>
        <p:nvSpPr>
          <p:cNvPr id="4" name="Text Placeholder 3"/>
          <p:cNvSpPr>
            <a:spLocks noGrp="1"/>
          </p:cNvSpPr>
          <p:nvPr>
            <p:ph type="body" sz="half" idx="2"/>
          </p:nvPr>
        </p:nvSpPr>
        <p:spPr>
          <a:xfrm>
            <a:off x="1792288" y="5367342"/>
            <a:ext cx="5486400" cy="804862"/>
          </a:xfrm>
        </p:spPr>
        <p:txBody>
          <a:bodyPr/>
          <a:lstStyle>
            <a:lvl1pPr marL="0" indent="0">
              <a:buNone/>
              <a:defRPr sz="1400"/>
            </a:lvl1pPr>
            <a:lvl2pPr marL="456932" indent="0">
              <a:buNone/>
              <a:defRPr sz="1200"/>
            </a:lvl2pPr>
            <a:lvl3pPr marL="913862" indent="0">
              <a:buNone/>
              <a:defRPr sz="1000"/>
            </a:lvl3pPr>
            <a:lvl4pPr marL="1370794" indent="0">
              <a:buNone/>
              <a:defRPr sz="900"/>
            </a:lvl4pPr>
            <a:lvl5pPr marL="1827725" indent="0">
              <a:buNone/>
              <a:defRPr sz="900"/>
            </a:lvl5pPr>
            <a:lvl6pPr marL="2284656" indent="0">
              <a:buNone/>
              <a:defRPr sz="900"/>
            </a:lvl6pPr>
            <a:lvl7pPr marL="2741586" indent="0">
              <a:buNone/>
              <a:defRPr sz="900"/>
            </a:lvl7pPr>
            <a:lvl8pPr marL="3198519" indent="0">
              <a:buNone/>
              <a:defRPr sz="900"/>
            </a:lvl8pPr>
            <a:lvl9pPr marL="365545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E85B5-71EA-F544-9B9B-B7CBD9474833}" type="datetimeFigureOut">
              <a:rPr lang="en-US" smtClean="0"/>
              <a:pPr/>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BF02D-441C-0148-97A0-D2C248ACF914}" type="slidenum">
              <a:rPr lang="en-US" smtClean="0"/>
              <a:pPr/>
              <a:t>‹#›</a:t>
            </a:fld>
            <a:endParaRPr lang="en-US"/>
          </a:p>
        </p:txBody>
      </p:sp>
    </p:spTree>
    <p:extLst>
      <p:ext uri="{BB962C8B-B14F-4D97-AF65-F5344CB8AC3E}">
        <p14:creationId xmlns:p14="http://schemas.microsoft.com/office/powerpoint/2010/main" val="40541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5" y="274638"/>
            <a:ext cx="8229600" cy="1143000"/>
          </a:xfrm>
          <a:prstGeom prst="rect">
            <a:avLst/>
          </a:prstGeom>
        </p:spPr>
        <p:txBody>
          <a:bodyPr vert="horz" lIns="91386" tIns="45693" rIns="91386" bIns="4569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5" y="1600200"/>
            <a:ext cx="8229600" cy="4525963"/>
          </a:xfrm>
          <a:prstGeom prst="rect">
            <a:avLst/>
          </a:prstGeom>
        </p:spPr>
        <p:txBody>
          <a:bodyPr vert="horz" lIns="91386" tIns="45693" rIns="91386" bIns="4569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5"/>
            <a:ext cx="2133600" cy="365125"/>
          </a:xfrm>
          <a:prstGeom prst="rect">
            <a:avLst/>
          </a:prstGeom>
        </p:spPr>
        <p:txBody>
          <a:bodyPr vert="horz" lIns="91386" tIns="45693" rIns="91386" bIns="45693" rtlCol="0" anchor="ctr"/>
          <a:lstStyle>
            <a:lvl1pPr algn="l">
              <a:defRPr sz="1200">
                <a:solidFill>
                  <a:schemeClr val="tx1">
                    <a:tint val="75000"/>
                  </a:schemeClr>
                </a:solidFill>
              </a:defRPr>
            </a:lvl1pPr>
          </a:lstStyle>
          <a:p>
            <a:fld id="{F8EE85B5-71EA-F544-9B9B-B7CBD9474833}" type="datetimeFigureOut">
              <a:rPr lang="en-US" smtClean="0"/>
              <a:pPr/>
              <a:t>5/30/2014</a:t>
            </a:fld>
            <a:endParaRPr lang="en-US"/>
          </a:p>
        </p:txBody>
      </p:sp>
      <p:sp>
        <p:nvSpPr>
          <p:cNvPr id="5" name="Footer Placeholder 4"/>
          <p:cNvSpPr>
            <a:spLocks noGrp="1"/>
          </p:cNvSpPr>
          <p:nvPr>
            <p:ph type="ftr" sz="quarter" idx="3"/>
          </p:nvPr>
        </p:nvSpPr>
        <p:spPr>
          <a:xfrm>
            <a:off x="3124205" y="6356355"/>
            <a:ext cx="2895600" cy="365125"/>
          </a:xfrm>
          <a:prstGeom prst="rect">
            <a:avLst/>
          </a:prstGeom>
        </p:spPr>
        <p:txBody>
          <a:bodyPr vert="horz" lIns="91386" tIns="45693" rIns="91386" bIns="4569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lIns="91386" tIns="45693" rIns="91386" bIns="45693" rtlCol="0" anchor="ctr"/>
          <a:lstStyle>
            <a:lvl1pPr algn="r">
              <a:defRPr sz="1200">
                <a:solidFill>
                  <a:schemeClr val="tx1">
                    <a:tint val="75000"/>
                  </a:schemeClr>
                </a:solidFill>
              </a:defRPr>
            </a:lvl1pPr>
          </a:lstStyle>
          <a:p>
            <a:fld id="{0B3BF02D-441C-0148-97A0-D2C248ACF914}" type="slidenum">
              <a:rPr lang="en-US" smtClean="0"/>
              <a:pPr/>
              <a:t>‹#›</a:t>
            </a:fld>
            <a:endParaRPr lang="en-US"/>
          </a:p>
        </p:txBody>
      </p:sp>
      <p:sp>
        <p:nvSpPr>
          <p:cNvPr id="7" name="Rectangle 6"/>
          <p:cNvSpPr/>
          <p:nvPr userDrawn="1"/>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1113"/>
            <a:ext cx="1089025" cy="56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25019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ctr" defTabSz="913862" rtl="0" eaLnBrk="1" latinLnBrk="0" hangingPunct="1">
        <a:spcBef>
          <a:spcPct val="0"/>
        </a:spcBef>
        <a:buNone/>
        <a:defRPr sz="4400" kern="1200">
          <a:solidFill>
            <a:schemeClr val="tx1"/>
          </a:solidFill>
          <a:latin typeface="+mj-lt"/>
          <a:ea typeface="+mj-ea"/>
          <a:cs typeface="+mj-cs"/>
        </a:defRPr>
      </a:lvl1pPr>
    </p:titleStyle>
    <p:bodyStyle>
      <a:lvl1pPr marL="342698" indent="-342698" algn="l" defTabSz="91386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13" indent="-285582" algn="l" defTabSz="91386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329" indent="-228466" algn="l" defTabSz="91386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258"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190"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121"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53"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84"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14" indent="-228466" algn="l" defTabSz="9138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2" rtl="0" eaLnBrk="1" latinLnBrk="0" hangingPunct="1">
        <a:defRPr sz="1800" kern="1200">
          <a:solidFill>
            <a:schemeClr val="tx1"/>
          </a:solidFill>
          <a:latin typeface="+mn-lt"/>
          <a:ea typeface="+mn-ea"/>
          <a:cs typeface="+mn-cs"/>
        </a:defRPr>
      </a:lvl1pPr>
      <a:lvl2pPr marL="456932" algn="l" defTabSz="913862" rtl="0" eaLnBrk="1" latinLnBrk="0" hangingPunct="1">
        <a:defRPr sz="1800" kern="1200">
          <a:solidFill>
            <a:schemeClr val="tx1"/>
          </a:solidFill>
          <a:latin typeface="+mn-lt"/>
          <a:ea typeface="+mn-ea"/>
          <a:cs typeface="+mn-cs"/>
        </a:defRPr>
      </a:lvl2pPr>
      <a:lvl3pPr marL="913862" algn="l" defTabSz="913862" rtl="0" eaLnBrk="1" latinLnBrk="0" hangingPunct="1">
        <a:defRPr sz="1800" kern="1200">
          <a:solidFill>
            <a:schemeClr val="tx1"/>
          </a:solidFill>
          <a:latin typeface="+mn-lt"/>
          <a:ea typeface="+mn-ea"/>
          <a:cs typeface="+mn-cs"/>
        </a:defRPr>
      </a:lvl3pPr>
      <a:lvl4pPr marL="1370794" algn="l" defTabSz="913862" rtl="0" eaLnBrk="1" latinLnBrk="0" hangingPunct="1">
        <a:defRPr sz="1800" kern="1200">
          <a:solidFill>
            <a:schemeClr val="tx1"/>
          </a:solidFill>
          <a:latin typeface="+mn-lt"/>
          <a:ea typeface="+mn-ea"/>
          <a:cs typeface="+mn-cs"/>
        </a:defRPr>
      </a:lvl4pPr>
      <a:lvl5pPr marL="1827725" algn="l" defTabSz="913862" rtl="0" eaLnBrk="1" latinLnBrk="0" hangingPunct="1">
        <a:defRPr sz="1800" kern="1200">
          <a:solidFill>
            <a:schemeClr val="tx1"/>
          </a:solidFill>
          <a:latin typeface="+mn-lt"/>
          <a:ea typeface="+mn-ea"/>
          <a:cs typeface="+mn-cs"/>
        </a:defRPr>
      </a:lvl5pPr>
      <a:lvl6pPr marL="2284656" algn="l" defTabSz="913862" rtl="0" eaLnBrk="1" latinLnBrk="0" hangingPunct="1">
        <a:defRPr sz="1800" kern="1200">
          <a:solidFill>
            <a:schemeClr val="tx1"/>
          </a:solidFill>
          <a:latin typeface="+mn-lt"/>
          <a:ea typeface="+mn-ea"/>
          <a:cs typeface="+mn-cs"/>
        </a:defRPr>
      </a:lvl6pPr>
      <a:lvl7pPr marL="2741586" algn="l" defTabSz="913862" rtl="0" eaLnBrk="1" latinLnBrk="0" hangingPunct="1">
        <a:defRPr sz="1800" kern="1200">
          <a:solidFill>
            <a:schemeClr val="tx1"/>
          </a:solidFill>
          <a:latin typeface="+mn-lt"/>
          <a:ea typeface="+mn-ea"/>
          <a:cs typeface="+mn-cs"/>
        </a:defRPr>
      </a:lvl7pPr>
      <a:lvl8pPr marL="3198519" algn="l" defTabSz="913862" rtl="0" eaLnBrk="1" latinLnBrk="0" hangingPunct="1">
        <a:defRPr sz="1800" kern="1200">
          <a:solidFill>
            <a:schemeClr val="tx1"/>
          </a:solidFill>
          <a:latin typeface="+mn-lt"/>
          <a:ea typeface="+mn-ea"/>
          <a:cs typeface="+mn-cs"/>
        </a:defRPr>
      </a:lvl8pPr>
      <a:lvl9pPr marL="3655450" algn="l" defTabSz="9138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990600" y="7620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HEADLINE HERE</a:t>
            </a:r>
          </a:p>
        </p:txBody>
      </p:sp>
      <p:sp>
        <p:nvSpPr>
          <p:cNvPr id="1028" name="Rectangle 4"/>
          <p:cNvSpPr>
            <a:spLocks noGrp="1" noChangeArrowheads="1"/>
          </p:cNvSpPr>
          <p:nvPr>
            <p:ph type="body" idx="1"/>
          </p:nvPr>
        </p:nvSpPr>
        <p:spPr bwMode="auto">
          <a:xfrm>
            <a:off x="990600" y="1905000"/>
            <a:ext cx="7391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Subtopics</a:t>
            </a:r>
          </a:p>
          <a:p>
            <a:pPr lvl="1"/>
            <a:r>
              <a:rPr lang="en-US" altLang="zh-CN" smtClean="0"/>
              <a:t>Details</a:t>
            </a:r>
          </a:p>
          <a:p>
            <a:pPr lvl="2"/>
            <a:r>
              <a:rPr lang="en-US" altLang="zh-CN" smtClean="0"/>
              <a:t> Items</a:t>
            </a:r>
          </a:p>
          <a:p>
            <a:pPr lvl="3"/>
            <a:r>
              <a:rPr lang="en-US" altLang="zh-CN" smtClean="0"/>
              <a:t>small</a:t>
            </a:r>
          </a:p>
        </p:txBody>
      </p:sp>
      <p:sp>
        <p:nvSpPr>
          <p:cNvPr id="4" name="Rectangle 3"/>
          <p:cNvSpPr/>
          <p:nvPr userDrawn="1"/>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0" y="-14514"/>
            <a:ext cx="9144000" cy="3651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7"/>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1113"/>
            <a:ext cx="1089025" cy="56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455352"/>
      </p:ext>
    </p:extLst>
  </p:cSld>
  <p:clrMap bg1="dk2" tx1="lt1" bg2="dk1"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chemeClr val="bg2"/>
          </a:solidFill>
          <a:latin typeface="+mj-lt"/>
          <a:ea typeface="+mj-ea"/>
          <a:cs typeface="+mj-cs"/>
        </a:defRPr>
      </a:lvl1pPr>
      <a:lvl2pPr algn="l" rtl="0" eaLnBrk="0" fontAlgn="base" hangingPunct="0">
        <a:spcBef>
          <a:spcPct val="0"/>
        </a:spcBef>
        <a:spcAft>
          <a:spcPct val="0"/>
        </a:spcAft>
        <a:defRPr sz="4000" b="1">
          <a:solidFill>
            <a:schemeClr val="bg2"/>
          </a:solidFill>
          <a:latin typeface="Comic Sans MS" pitchFamily="66" charset="0"/>
        </a:defRPr>
      </a:lvl2pPr>
      <a:lvl3pPr algn="l" rtl="0" eaLnBrk="0" fontAlgn="base" hangingPunct="0">
        <a:spcBef>
          <a:spcPct val="0"/>
        </a:spcBef>
        <a:spcAft>
          <a:spcPct val="0"/>
        </a:spcAft>
        <a:defRPr sz="4000" b="1">
          <a:solidFill>
            <a:schemeClr val="bg2"/>
          </a:solidFill>
          <a:latin typeface="Comic Sans MS" pitchFamily="66" charset="0"/>
        </a:defRPr>
      </a:lvl3pPr>
      <a:lvl4pPr algn="l" rtl="0" eaLnBrk="0" fontAlgn="base" hangingPunct="0">
        <a:spcBef>
          <a:spcPct val="0"/>
        </a:spcBef>
        <a:spcAft>
          <a:spcPct val="0"/>
        </a:spcAft>
        <a:defRPr sz="4000" b="1">
          <a:solidFill>
            <a:schemeClr val="bg2"/>
          </a:solidFill>
          <a:latin typeface="Comic Sans MS" pitchFamily="66" charset="0"/>
        </a:defRPr>
      </a:lvl4pPr>
      <a:lvl5pPr algn="l" rtl="0" eaLnBrk="0" fontAlgn="base" hangingPunct="0">
        <a:spcBef>
          <a:spcPct val="0"/>
        </a:spcBef>
        <a:spcAft>
          <a:spcPct val="0"/>
        </a:spcAft>
        <a:defRPr sz="4000" b="1">
          <a:solidFill>
            <a:schemeClr val="bg2"/>
          </a:solidFill>
          <a:latin typeface="Comic Sans MS" pitchFamily="66" charset="0"/>
        </a:defRPr>
      </a:lvl5pPr>
      <a:lvl6pPr marL="457200" algn="l" rtl="0" eaLnBrk="0" fontAlgn="base" hangingPunct="0">
        <a:spcBef>
          <a:spcPct val="0"/>
        </a:spcBef>
        <a:spcAft>
          <a:spcPct val="0"/>
        </a:spcAft>
        <a:defRPr sz="4000" b="1">
          <a:solidFill>
            <a:schemeClr val="bg2"/>
          </a:solidFill>
          <a:latin typeface="Comic Sans MS" pitchFamily="66" charset="0"/>
        </a:defRPr>
      </a:lvl6pPr>
      <a:lvl7pPr marL="914400" algn="l" rtl="0" eaLnBrk="0" fontAlgn="base" hangingPunct="0">
        <a:spcBef>
          <a:spcPct val="0"/>
        </a:spcBef>
        <a:spcAft>
          <a:spcPct val="0"/>
        </a:spcAft>
        <a:defRPr sz="4000" b="1">
          <a:solidFill>
            <a:schemeClr val="bg2"/>
          </a:solidFill>
          <a:latin typeface="Comic Sans MS" pitchFamily="66" charset="0"/>
        </a:defRPr>
      </a:lvl7pPr>
      <a:lvl8pPr marL="1371600" algn="l" rtl="0" eaLnBrk="0" fontAlgn="base" hangingPunct="0">
        <a:spcBef>
          <a:spcPct val="0"/>
        </a:spcBef>
        <a:spcAft>
          <a:spcPct val="0"/>
        </a:spcAft>
        <a:defRPr sz="4000" b="1">
          <a:solidFill>
            <a:schemeClr val="bg2"/>
          </a:solidFill>
          <a:latin typeface="Comic Sans MS" pitchFamily="66" charset="0"/>
        </a:defRPr>
      </a:lvl8pPr>
      <a:lvl9pPr marL="1828800" algn="l" rtl="0" eaLnBrk="0" fontAlgn="base" hangingPunct="0">
        <a:spcBef>
          <a:spcPct val="0"/>
        </a:spcBef>
        <a:spcAft>
          <a:spcPct val="0"/>
        </a:spcAft>
        <a:defRPr sz="4000" b="1">
          <a:solidFill>
            <a:schemeClr val="bg2"/>
          </a:solidFill>
          <a:latin typeface="Comic Sans MS" pitchFamily="66" charset="0"/>
        </a:defRPr>
      </a:lvl9pPr>
    </p:titleStyle>
    <p:bodyStyle>
      <a:lvl1pPr marL="342900" indent="-342900" algn="l" rtl="0" eaLnBrk="0" fontAlgn="base" hangingPunct="0">
        <a:spcBef>
          <a:spcPct val="20000"/>
        </a:spcBef>
        <a:spcAft>
          <a:spcPct val="0"/>
        </a:spcAft>
        <a:buChar char="•"/>
        <a:defRPr sz="32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rgbClr val="0033CC"/>
          </a:solidFill>
          <a:latin typeface="+mn-lt"/>
        </a:defRPr>
      </a:lvl2pPr>
      <a:lvl3pPr marL="1085850" indent="-228600" algn="l" rtl="0" eaLnBrk="0" fontAlgn="base" hangingPunct="0">
        <a:spcBef>
          <a:spcPct val="20000"/>
        </a:spcBef>
        <a:spcAft>
          <a:spcPct val="0"/>
        </a:spcAft>
        <a:buFont typeface="Wingdings" pitchFamily="2" charset="2"/>
        <a:buChar char="v"/>
        <a:defRPr sz="2000" b="1">
          <a:solidFill>
            <a:srgbClr val="993300"/>
          </a:solidFill>
          <a:latin typeface="+mn-lt"/>
        </a:defRPr>
      </a:lvl3pPr>
      <a:lvl4pPr marL="1428750" indent="-228600" algn="l" rtl="0" eaLnBrk="0" fontAlgn="base" hangingPunct="0">
        <a:spcBef>
          <a:spcPct val="20000"/>
        </a:spcBef>
        <a:spcAft>
          <a:spcPct val="0"/>
        </a:spcAft>
        <a:buChar char="–"/>
        <a:defRPr b="1">
          <a:solidFill>
            <a:schemeClr val="bg1"/>
          </a:solidFill>
          <a:latin typeface="+mn-lt"/>
        </a:defRPr>
      </a:lvl4pPr>
      <a:lvl5pPr marL="1771650" indent="-228600" algn="l" rtl="0" eaLnBrk="0" fontAlgn="base" hangingPunct="0">
        <a:spcBef>
          <a:spcPct val="20000"/>
        </a:spcBef>
        <a:spcAft>
          <a:spcPct val="0"/>
        </a:spcAft>
        <a:buChar char="»"/>
        <a:defRPr b="1">
          <a:solidFill>
            <a:schemeClr val="bg2"/>
          </a:solidFill>
          <a:latin typeface="Tahoma" pitchFamily="34" charset="0"/>
        </a:defRPr>
      </a:lvl5pPr>
      <a:lvl6pPr marL="2228850" indent="-228600" algn="l" rtl="0" eaLnBrk="0" fontAlgn="base" hangingPunct="0">
        <a:spcBef>
          <a:spcPct val="20000"/>
        </a:spcBef>
        <a:spcAft>
          <a:spcPct val="0"/>
        </a:spcAft>
        <a:buChar char="»"/>
        <a:defRPr b="1">
          <a:solidFill>
            <a:schemeClr val="bg2"/>
          </a:solidFill>
          <a:latin typeface="Tahoma" pitchFamily="34" charset="0"/>
        </a:defRPr>
      </a:lvl6pPr>
      <a:lvl7pPr marL="2686050" indent="-228600" algn="l" rtl="0" eaLnBrk="0" fontAlgn="base" hangingPunct="0">
        <a:spcBef>
          <a:spcPct val="20000"/>
        </a:spcBef>
        <a:spcAft>
          <a:spcPct val="0"/>
        </a:spcAft>
        <a:buChar char="»"/>
        <a:defRPr b="1">
          <a:solidFill>
            <a:schemeClr val="bg2"/>
          </a:solidFill>
          <a:latin typeface="Tahoma" pitchFamily="34" charset="0"/>
        </a:defRPr>
      </a:lvl7pPr>
      <a:lvl8pPr marL="3143250" indent="-228600" algn="l" rtl="0" eaLnBrk="0" fontAlgn="base" hangingPunct="0">
        <a:spcBef>
          <a:spcPct val="20000"/>
        </a:spcBef>
        <a:spcAft>
          <a:spcPct val="0"/>
        </a:spcAft>
        <a:buChar char="»"/>
        <a:defRPr b="1">
          <a:solidFill>
            <a:schemeClr val="bg2"/>
          </a:solidFill>
          <a:latin typeface="Tahoma" pitchFamily="34" charset="0"/>
        </a:defRPr>
      </a:lvl8pPr>
      <a:lvl9pPr marL="3600450" indent="-228600" algn="l" rtl="0" eaLnBrk="0" fontAlgn="base" hangingPunct="0">
        <a:spcBef>
          <a:spcPct val="20000"/>
        </a:spcBef>
        <a:spcAft>
          <a:spcPct val="0"/>
        </a:spcAft>
        <a:buChar char="»"/>
        <a:defRPr b="1">
          <a:solidFill>
            <a:schemeClr val="bg2"/>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5.bin"/><Relationship Id="rId3" Type="http://schemas.openxmlformats.org/officeDocument/2006/relationships/slideLayout" Target="../slideLayouts/slideLayout25.xml"/><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notesSlide" Target="../notesSlides/notesSlide9.xml"/><Relationship Id="rId9" Type="http://schemas.openxmlformats.org/officeDocument/2006/relationships/oleObject" Target="../embeddings/oleObject3.bin"/><Relationship Id="rId14"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0.bin"/><Relationship Id="rId3" Type="http://schemas.openxmlformats.org/officeDocument/2006/relationships/slideLayout" Target="../slideLayouts/slideLayout24.xml"/><Relationship Id="rId7" Type="http://schemas.openxmlformats.org/officeDocument/2006/relationships/oleObject" Target="../embeddings/oleObject7.bin"/><Relationship Id="rId12" Type="http://schemas.openxmlformats.org/officeDocument/2006/relationships/image" Target="../media/image20.wmf"/><Relationship Id="rId2" Type="http://schemas.openxmlformats.org/officeDocument/2006/relationships/tags" Target="../tags/tag5.xml"/><Relationship Id="rId16"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9.wmf"/><Relationship Id="rId4" Type="http://schemas.openxmlformats.org/officeDocument/2006/relationships/notesSlide" Target="../notesSlides/notesSlide11.xml"/><Relationship Id="rId9" Type="http://schemas.openxmlformats.org/officeDocument/2006/relationships/oleObject" Target="../embeddings/oleObject8.bin"/><Relationship Id="rId14" Type="http://schemas.openxmlformats.org/officeDocument/2006/relationships/image" Target="../media/image21.wmf"/></Relationships>
</file>

<file path=ppt/slides/_rels/slide1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25.w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8.xml"/><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9.x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928927" y="1371600"/>
            <a:ext cx="7227888" cy="1752600"/>
          </a:xfrm>
        </p:spPr>
        <p:txBody>
          <a:bodyPr/>
          <a:lstStyle/>
          <a:p>
            <a:pPr eaLnBrk="1" hangingPunct="1"/>
            <a:r>
              <a:rPr lang="en-US" altLang="zh-CN" sz="4800" b="1" dirty="0" smtClean="0">
                <a:solidFill>
                  <a:srgbClr val="0070C0"/>
                </a:solidFill>
                <a:effectLst>
                  <a:outerShdw blurRad="38100" dist="38100" dir="2700000" algn="tl">
                    <a:srgbClr val="000000">
                      <a:alpha val="43137"/>
                    </a:srgbClr>
                  </a:outerShdw>
                </a:effectLst>
              </a:rPr>
              <a:t>Graph-based Analytics</a:t>
            </a:r>
            <a:endParaRPr lang="en-US" sz="4800" b="1" dirty="0" smtClean="0">
              <a:solidFill>
                <a:srgbClr val="0070C0"/>
              </a:solidFill>
              <a:effectLst>
                <a:outerShdw blurRad="38100" dist="38100" dir="2700000" algn="tl">
                  <a:srgbClr val="000000">
                    <a:alpha val="43137"/>
                  </a:srgbClr>
                </a:outerShdw>
              </a:effectLst>
            </a:endParaRPr>
          </a:p>
        </p:txBody>
      </p:sp>
      <p:sp>
        <p:nvSpPr>
          <p:cNvPr id="23555" name="Rectangle 3"/>
          <p:cNvSpPr>
            <a:spLocks noGrp="1" noChangeArrowheads="1"/>
          </p:cNvSpPr>
          <p:nvPr>
            <p:ph type="subTitle" idx="1"/>
          </p:nvPr>
        </p:nvSpPr>
        <p:spPr>
          <a:xfrm>
            <a:off x="2177143" y="3439886"/>
            <a:ext cx="4615543" cy="2315936"/>
          </a:xfrm>
        </p:spPr>
        <p:txBody>
          <a:bodyPr>
            <a:normAutofit fontScale="77500" lnSpcReduction="20000"/>
          </a:bodyPr>
          <a:lstStyle/>
          <a:p>
            <a:pPr eaLnBrk="1" hangingPunct="1">
              <a:lnSpc>
                <a:spcPct val="90000"/>
              </a:lnSpc>
            </a:pPr>
            <a:r>
              <a:rPr lang="en-US" sz="3100" dirty="0" smtClean="0"/>
              <a:t>Wei Wang</a:t>
            </a:r>
          </a:p>
          <a:p>
            <a:pPr eaLnBrk="1" hangingPunct="1">
              <a:lnSpc>
                <a:spcPct val="90000"/>
              </a:lnSpc>
            </a:pPr>
            <a:r>
              <a:rPr lang="en-US" sz="3100" dirty="0" smtClean="0"/>
              <a:t>Department of Computer Science</a:t>
            </a:r>
          </a:p>
          <a:p>
            <a:pPr eaLnBrk="1" hangingPunct="1">
              <a:lnSpc>
                <a:spcPct val="90000"/>
              </a:lnSpc>
            </a:pPr>
            <a:r>
              <a:rPr lang="en-US" sz="3100" dirty="0" smtClean="0"/>
              <a:t>Scalable Analytics Institute</a:t>
            </a:r>
          </a:p>
          <a:p>
            <a:pPr eaLnBrk="1" hangingPunct="1">
              <a:lnSpc>
                <a:spcPct val="90000"/>
              </a:lnSpc>
            </a:pPr>
            <a:endParaRPr lang="en-US" sz="2400" dirty="0" smtClean="0"/>
          </a:p>
          <a:p>
            <a:pPr eaLnBrk="1" hangingPunct="1">
              <a:lnSpc>
                <a:spcPct val="90000"/>
              </a:lnSpc>
            </a:pPr>
            <a:r>
              <a:rPr lang="en-US" sz="2400" dirty="0" smtClean="0"/>
              <a:t>UCLA</a:t>
            </a:r>
          </a:p>
          <a:p>
            <a:pPr eaLnBrk="1" hangingPunct="1">
              <a:lnSpc>
                <a:spcPct val="90000"/>
              </a:lnSpc>
            </a:pPr>
            <a:endParaRPr lang="en-US" sz="2400" dirty="0"/>
          </a:p>
          <a:p>
            <a:pPr eaLnBrk="1" hangingPunct="1">
              <a:lnSpc>
                <a:spcPct val="90000"/>
              </a:lnSpc>
            </a:pPr>
            <a:r>
              <a:rPr lang="en-US" sz="2400" dirty="0" smtClean="0"/>
              <a:t>weiwang@cs.ucla.edu</a:t>
            </a:r>
          </a:p>
        </p:txBody>
      </p:sp>
    </p:spTree>
    <p:extLst>
      <p:ext uri="{BB962C8B-B14F-4D97-AF65-F5344CB8AC3E}">
        <p14:creationId xmlns:p14="http://schemas.microsoft.com/office/powerpoint/2010/main" val="1149695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28600" y="4191000"/>
            <a:ext cx="8153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bg2"/>
                </a:solidFill>
                <a:latin typeface="Times New Roman" pitchFamily="18" charset="0"/>
              </a:defRPr>
            </a:lvl1pPr>
            <a:lvl2pPr>
              <a:spcBef>
                <a:spcPct val="20000"/>
              </a:spcBef>
              <a:buFont typeface="Wingdings" pitchFamily="2" charset="2"/>
              <a:buChar char="Ø"/>
              <a:defRPr sz="2400" b="1">
                <a:solidFill>
                  <a:srgbClr val="0033CC"/>
                </a:solidFill>
                <a:latin typeface="Times New Roman" pitchFamily="18" charset="0"/>
              </a:defRPr>
            </a:lvl2pPr>
            <a:lvl3pPr marL="1085850" indent="-228600">
              <a:spcBef>
                <a:spcPct val="20000"/>
              </a:spcBef>
              <a:buFont typeface="Wingdings" pitchFamily="2" charset="2"/>
              <a:buChar char="v"/>
              <a:defRPr sz="2000" b="1">
                <a:solidFill>
                  <a:srgbClr val="993300"/>
                </a:solidFill>
                <a:latin typeface="Times New Roman" pitchFamily="18" charset="0"/>
              </a:defRPr>
            </a:lvl3pPr>
            <a:lvl4pPr marL="1428750" indent="-228600">
              <a:spcBef>
                <a:spcPct val="20000"/>
              </a:spcBef>
              <a:buChar char="–"/>
              <a:defRPr b="1">
                <a:solidFill>
                  <a:schemeClr val="bg1"/>
                </a:solidFill>
                <a:latin typeface="Times New Roman" pitchFamily="18" charset="0"/>
              </a:defRPr>
            </a:lvl4pPr>
            <a:lvl5pPr marL="1771650" indent="-228600">
              <a:spcBef>
                <a:spcPct val="20000"/>
              </a:spcBef>
              <a:buChar char="»"/>
              <a:defRPr b="1">
                <a:solidFill>
                  <a:schemeClr val="bg2"/>
                </a:solidFill>
                <a:latin typeface="Tahoma" pitchFamily="34" charset="0"/>
              </a:defRPr>
            </a:lvl5pPr>
            <a:lvl6pPr marL="2228850" indent="-228600" eaLnBrk="0" fontAlgn="base" hangingPunct="0">
              <a:spcBef>
                <a:spcPct val="20000"/>
              </a:spcBef>
              <a:spcAft>
                <a:spcPct val="0"/>
              </a:spcAft>
              <a:buChar char="»"/>
              <a:defRPr b="1">
                <a:solidFill>
                  <a:schemeClr val="bg2"/>
                </a:solidFill>
                <a:latin typeface="Tahoma" pitchFamily="34" charset="0"/>
              </a:defRPr>
            </a:lvl6pPr>
            <a:lvl7pPr marL="2686050" indent="-228600" eaLnBrk="0" fontAlgn="base" hangingPunct="0">
              <a:spcBef>
                <a:spcPct val="20000"/>
              </a:spcBef>
              <a:spcAft>
                <a:spcPct val="0"/>
              </a:spcAft>
              <a:buChar char="»"/>
              <a:defRPr b="1">
                <a:solidFill>
                  <a:schemeClr val="bg2"/>
                </a:solidFill>
                <a:latin typeface="Tahoma" pitchFamily="34" charset="0"/>
              </a:defRPr>
            </a:lvl7pPr>
            <a:lvl8pPr marL="3143250" indent="-228600" eaLnBrk="0" fontAlgn="base" hangingPunct="0">
              <a:spcBef>
                <a:spcPct val="20000"/>
              </a:spcBef>
              <a:spcAft>
                <a:spcPct val="0"/>
              </a:spcAft>
              <a:buChar char="»"/>
              <a:defRPr b="1">
                <a:solidFill>
                  <a:schemeClr val="bg2"/>
                </a:solidFill>
                <a:latin typeface="Tahoma" pitchFamily="34" charset="0"/>
              </a:defRPr>
            </a:lvl8pPr>
            <a:lvl9pPr marL="3600450" indent="-228600" eaLnBrk="0" fontAlgn="base" hangingPunct="0">
              <a:spcBef>
                <a:spcPct val="20000"/>
              </a:spcBef>
              <a:spcAft>
                <a:spcPct val="0"/>
              </a:spcAft>
              <a:buChar char="»"/>
              <a:defRPr b="1">
                <a:solidFill>
                  <a:schemeClr val="bg2"/>
                </a:solidFill>
                <a:latin typeface="Tahoma" pitchFamily="34" charset="0"/>
              </a:defRPr>
            </a:lvl9pPr>
          </a:lstStyle>
          <a:p>
            <a:pPr marL="457200" lvl="1" defTabSz="914400" eaLnBrk="0" fontAlgn="base" hangingPunct="0">
              <a:spcAft>
                <a:spcPct val="0"/>
              </a:spcAft>
              <a:buFont typeface="Wingdings" pitchFamily="2" charset="2"/>
              <a:buNone/>
            </a:pPr>
            <a:endParaRPr lang="en-US" altLang="zh-CN" smtClean="0">
              <a:ea typeface="宋体" pitchFamily="2" charset="-122"/>
              <a:cs typeface="Arial" charset="0"/>
            </a:endParaRPr>
          </a:p>
          <a:p>
            <a:pPr marL="457200" lvl="1" defTabSz="914400" eaLnBrk="0" fontAlgn="base" hangingPunct="0">
              <a:spcAft>
                <a:spcPct val="0"/>
              </a:spcAft>
            </a:pPr>
            <a:r>
              <a:rPr lang="en-US" altLang="zh-CN" smtClean="0">
                <a:ea typeface="宋体" pitchFamily="2" charset="-122"/>
                <a:cs typeface="Arial" charset="0"/>
              </a:rPr>
              <a:t>Here,                                                              , where each</a:t>
            </a:r>
          </a:p>
          <a:p>
            <a:pPr marL="457200" lvl="1" defTabSz="914400" eaLnBrk="0" fontAlgn="base" hangingPunct="0">
              <a:spcAft>
                <a:spcPct val="0"/>
              </a:spcAft>
              <a:buFont typeface="Wingdings" pitchFamily="2" charset="2"/>
              <a:buNone/>
            </a:pPr>
            <a:r>
              <a:rPr lang="en-US" altLang="zh-CN" smtClean="0">
                <a:ea typeface="宋体" pitchFamily="2" charset="-122"/>
                <a:cs typeface="Arial" charset="0"/>
              </a:rPr>
              <a:t>             represents the cluster assignment of the </a:t>
            </a:r>
            <a:r>
              <a:rPr lang="en-US" altLang="zh-CN" i="1" smtClean="0">
                <a:ea typeface="宋体" pitchFamily="2" charset="-122"/>
                <a:cs typeface="Arial" charset="0"/>
              </a:rPr>
              <a:t>a</a:t>
            </a:r>
            <a:r>
              <a:rPr lang="en-US" altLang="zh-CN" smtClean="0">
                <a:ea typeface="宋体" pitchFamily="2" charset="-122"/>
                <a:cs typeface="Arial" charset="0"/>
              </a:rPr>
              <a:t>-th instance in domain </a:t>
            </a:r>
            <a:r>
              <a:rPr lang="en-US" altLang="zh-CN" i="1" smtClean="0">
                <a:ea typeface="宋体" pitchFamily="2" charset="-122"/>
                <a:cs typeface="Arial" charset="0"/>
              </a:rPr>
              <a:t>D</a:t>
            </a:r>
            <a:r>
              <a:rPr lang="el-GR" altLang="zh-CN" b="0" baseline="-25000" smtClean="0">
                <a:ea typeface="宋体" pitchFamily="2" charset="-122"/>
                <a:cs typeface="Times New Roman" pitchFamily="18" charset="0"/>
              </a:rPr>
              <a:t>π</a:t>
            </a:r>
            <a:endParaRPr lang="en-US" altLang="zh-CN" baseline="-25000" smtClean="0">
              <a:ea typeface="宋体" pitchFamily="2" charset="-122"/>
              <a:cs typeface="Arial" charset="0"/>
            </a:endParaRPr>
          </a:p>
          <a:p>
            <a:pPr marL="457200" lvl="1" defTabSz="914400" eaLnBrk="0" fontAlgn="base" hangingPunct="0">
              <a:spcAft>
                <a:spcPct val="0"/>
              </a:spcAft>
            </a:pPr>
            <a:endParaRPr lang="en-US" altLang="zh-CN" smtClean="0">
              <a:ea typeface="宋体" pitchFamily="2" charset="-122"/>
              <a:cs typeface="Arial" charset="0"/>
            </a:endParaRPr>
          </a:p>
          <a:p>
            <a:pPr marL="457200" lvl="1" defTabSz="914400" eaLnBrk="0" fontAlgn="base" hangingPunct="0">
              <a:spcAft>
                <a:spcPct val="0"/>
              </a:spcAft>
              <a:buFont typeface="Wingdings" pitchFamily="2" charset="2"/>
              <a:buNone/>
            </a:pPr>
            <a:endParaRPr lang="en-US" altLang="zh-CN" smtClean="0">
              <a:ea typeface="宋体" pitchFamily="2" charset="-122"/>
              <a:cs typeface="Arial" charset="0"/>
            </a:endParaRPr>
          </a:p>
        </p:txBody>
      </p:sp>
      <p:sp>
        <p:nvSpPr>
          <p:cNvPr id="12291" name="Rectangle 2"/>
          <p:cNvSpPr>
            <a:spLocks noGrp="1" noChangeArrowheads="1"/>
          </p:cNvSpPr>
          <p:nvPr>
            <p:ph type="title"/>
          </p:nvPr>
        </p:nvSpPr>
        <p:spPr>
          <a:xfrm>
            <a:off x="990600" y="609600"/>
            <a:ext cx="7848600" cy="838200"/>
          </a:xfrm>
        </p:spPr>
        <p:txBody>
          <a:bodyPr/>
          <a:lstStyle/>
          <a:p>
            <a:r>
              <a:rPr lang="en-US" altLang="zh-CN" smtClean="0">
                <a:ea typeface="宋体" pitchFamily="2" charset="-122"/>
              </a:rPr>
              <a:t>Co-regularized multi-domain graph clustering (CGC)</a:t>
            </a:r>
          </a:p>
        </p:txBody>
      </p:sp>
      <p:sp>
        <p:nvSpPr>
          <p:cNvPr id="2" name="Rectangle 3"/>
          <p:cNvSpPr>
            <a:spLocks noGrp="1" noChangeArrowheads="1"/>
          </p:cNvSpPr>
          <p:nvPr>
            <p:ph type="body" sz="half" idx="1"/>
          </p:nvPr>
        </p:nvSpPr>
        <p:spPr>
          <a:xfrm>
            <a:off x="228600" y="1981200"/>
            <a:ext cx="8153400" cy="2667000"/>
          </a:xfrm>
        </p:spPr>
        <p:txBody>
          <a:bodyPr/>
          <a:lstStyle/>
          <a:p>
            <a:r>
              <a:rPr lang="en-US" altLang="zh-CN" sz="2800" smtClean="0">
                <a:ea typeface="宋体" pitchFamily="2" charset="-122"/>
              </a:rPr>
              <a:t>Single-domain Clustering</a:t>
            </a:r>
          </a:p>
          <a:p>
            <a:pPr lvl="1"/>
            <a:r>
              <a:rPr lang="en-US" altLang="zh-CN" smtClean="0">
                <a:ea typeface="宋体" pitchFamily="2" charset="-122"/>
              </a:rPr>
              <a:t>Symmetric Non-negative matrix factorization (NMF).</a:t>
            </a:r>
          </a:p>
          <a:p>
            <a:pPr lvl="1"/>
            <a:r>
              <a:rPr lang="en-US" altLang="zh-CN" smtClean="0">
                <a:ea typeface="宋体" pitchFamily="2" charset="-122"/>
              </a:rPr>
              <a:t>Minimizing:</a:t>
            </a:r>
          </a:p>
          <a:p>
            <a:pPr lvl="1"/>
            <a:endParaRPr lang="en-US" altLang="zh-CN" smtClean="0">
              <a:ea typeface="宋体" pitchFamily="2" charset="-122"/>
            </a:endParaRPr>
          </a:p>
          <a:p>
            <a:pPr lvl="1"/>
            <a:endParaRPr lang="en-US" altLang="zh-CN" smtClean="0">
              <a:ea typeface="宋体" pitchFamily="2" charset="-122"/>
            </a:endParaRPr>
          </a:p>
          <a:p>
            <a:pPr lvl="1">
              <a:buFont typeface="Wingdings" pitchFamily="2" charset="2"/>
              <a:buNone/>
            </a:pPr>
            <a:endParaRPr lang="en-US" altLang="zh-CN" smtClean="0">
              <a:ea typeface="宋体" pitchFamily="2" charset="-122"/>
            </a:endParaRPr>
          </a:p>
          <a:p>
            <a:pPr lvl="1">
              <a:buFont typeface="Wingdings" pitchFamily="2" charset="2"/>
              <a:buNone/>
            </a:pPr>
            <a:r>
              <a:rPr lang="en-US" altLang="zh-CN" smtClean="0">
                <a:ea typeface="宋体" pitchFamily="2" charset="-122"/>
              </a:rPr>
              <a:t>            </a:t>
            </a:r>
            <a:endParaRPr lang="en-US" altLang="zh-CN" baseline="-25000" smtClean="0">
              <a:ea typeface="宋体" pitchFamily="2" charset="-122"/>
            </a:endParaRPr>
          </a:p>
          <a:p>
            <a:pPr lvl="1"/>
            <a:endParaRPr lang="en-US" altLang="zh-CN" smtClean="0">
              <a:ea typeface="宋体" pitchFamily="2" charset="-122"/>
            </a:endParaRPr>
          </a:p>
          <a:p>
            <a:pPr lvl="1">
              <a:buFont typeface="Wingdings" pitchFamily="2" charset="2"/>
              <a:buNone/>
            </a:pPr>
            <a:endParaRPr lang="en-US" altLang="zh-CN" smtClean="0">
              <a:ea typeface="宋体" pitchFamily="2" charset="-122"/>
            </a:endParaRPr>
          </a:p>
        </p:txBody>
      </p:sp>
      <p:graphicFrame>
        <p:nvGraphicFramePr>
          <p:cNvPr id="12293" name="Object 4"/>
          <p:cNvGraphicFramePr>
            <a:graphicFrameLocks noChangeAspect="1"/>
          </p:cNvGraphicFramePr>
          <p:nvPr/>
        </p:nvGraphicFramePr>
        <p:xfrm>
          <a:off x="2438400" y="3886200"/>
          <a:ext cx="3492500" cy="501650"/>
        </p:xfrm>
        <a:graphic>
          <a:graphicData uri="http://schemas.openxmlformats.org/presentationml/2006/ole">
            <mc:AlternateContent xmlns:mc="http://schemas.openxmlformats.org/markup-compatibility/2006">
              <mc:Choice xmlns:v="urn:schemas-microsoft-com:vml" Requires="v">
                <p:oleObj spid="_x0000_s8374" name="Equation" r:id="rId5" imgW="1803400" imgH="241300" progId="Equation.DSMT4">
                  <p:embed/>
                </p:oleObj>
              </mc:Choice>
              <mc:Fallback>
                <p:oleObj name="Equation" r:id="rId5" imgW="18034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886200"/>
                        <a:ext cx="3492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5"/>
          <p:cNvGraphicFramePr>
            <a:graphicFrameLocks noChangeAspect="1"/>
          </p:cNvGraphicFramePr>
          <p:nvPr/>
        </p:nvGraphicFramePr>
        <p:xfrm>
          <a:off x="6227763" y="3962400"/>
          <a:ext cx="706437" cy="381000"/>
        </p:xfrm>
        <a:graphic>
          <a:graphicData uri="http://schemas.openxmlformats.org/presentationml/2006/ole">
            <mc:AlternateContent xmlns:mc="http://schemas.openxmlformats.org/markup-compatibility/2006">
              <mc:Choice xmlns:v="urn:schemas-microsoft-com:vml" Requires="v">
                <p:oleObj spid="_x0000_s8375" name="Equation" r:id="rId7" imgW="215713" imgH="152268" progId="Equation.DSMT4">
                  <p:embed/>
                </p:oleObj>
              </mc:Choice>
              <mc:Fallback>
                <p:oleObj name="Equation" r:id="rId7" imgW="215713" imgH="15226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962400"/>
                        <a:ext cx="7064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6"/>
          <p:cNvGraphicFramePr>
            <a:graphicFrameLocks noChangeAspect="1"/>
          </p:cNvGraphicFramePr>
          <p:nvPr/>
        </p:nvGraphicFramePr>
        <p:xfrm>
          <a:off x="7048500" y="3886200"/>
          <a:ext cx="1257300" cy="457200"/>
        </p:xfrm>
        <a:graphic>
          <a:graphicData uri="http://schemas.openxmlformats.org/presentationml/2006/ole">
            <mc:AlternateContent xmlns:mc="http://schemas.openxmlformats.org/markup-compatibility/2006">
              <mc:Choice xmlns:v="urn:schemas-microsoft-com:vml" Requires="v">
                <p:oleObj spid="_x0000_s8376" name="Equation" r:id="rId9" imgW="558558" imgH="203112" progId="Equation.DSMT4">
                  <p:embed/>
                </p:oleObj>
              </mc:Choice>
              <mc:Fallback>
                <p:oleObj name="Equation" r:id="rId9" imgW="558558"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8500" y="3886200"/>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1905000" y="4633913"/>
          <a:ext cx="4603750" cy="561975"/>
        </p:xfrm>
        <a:graphic>
          <a:graphicData uri="http://schemas.openxmlformats.org/presentationml/2006/ole">
            <mc:AlternateContent xmlns:mc="http://schemas.openxmlformats.org/markup-compatibility/2006">
              <mc:Choice xmlns:v="urn:schemas-microsoft-com:vml" Requires="v">
                <p:oleObj spid="_x0000_s8377" name="Equation" r:id="rId11" imgW="2082800" imgH="254000" progId="Equation.DSMT4">
                  <p:embed/>
                </p:oleObj>
              </mc:Choice>
              <mc:Fallback>
                <p:oleObj name="Equation" r:id="rId11" imgW="2082800" imgH="254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633913"/>
                        <a:ext cx="46037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8"/>
          <p:cNvGraphicFramePr>
            <a:graphicFrameLocks noChangeAspect="1"/>
          </p:cNvGraphicFramePr>
          <p:nvPr/>
        </p:nvGraphicFramePr>
        <p:xfrm>
          <a:off x="1143000" y="5181600"/>
          <a:ext cx="508000" cy="482600"/>
        </p:xfrm>
        <a:graphic>
          <a:graphicData uri="http://schemas.openxmlformats.org/presentationml/2006/ole">
            <mc:AlternateContent xmlns:mc="http://schemas.openxmlformats.org/markup-compatibility/2006">
              <mc:Choice xmlns:v="urn:schemas-microsoft-com:vml" Requires="v">
                <p:oleObj spid="_x0000_s8378" name="Equation" r:id="rId13" imgW="253890" imgH="241195" progId="Equation.DSMT4">
                  <p:embed/>
                </p:oleObj>
              </mc:Choice>
              <mc:Fallback>
                <p:oleObj name="Equation" r:id="rId13" imgW="253890" imgH="24119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5181600"/>
                        <a:ext cx="508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4012802427"/>
      </p:ext>
    </p:extLst>
  </p:cSld>
  <p:clrMapOvr>
    <a:masterClrMapping/>
  </p:clrMapOvr>
  <p:transition advTm="2999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fade">
                                      <p:cBhvr>
                                        <p:cTn id="17" dur="1000"/>
                                        <p:tgtEl>
                                          <p:spTgt spid="12296"/>
                                        </p:tgtEl>
                                      </p:cBhvr>
                                    </p:animEffect>
                                    <p:anim calcmode="lin" valueType="num">
                                      <p:cBhvr>
                                        <p:cTn id="18" dur="1000" fill="hold"/>
                                        <p:tgtEl>
                                          <p:spTgt spid="12296"/>
                                        </p:tgtEl>
                                        <p:attrNameLst>
                                          <p:attrName>ppt_x</p:attrName>
                                        </p:attrNameLst>
                                      </p:cBhvr>
                                      <p:tavLst>
                                        <p:tav tm="0">
                                          <p:val>
                                            <p:strVal val="#ppt_x"/>
                                          </p:val>
                                        </p:tav>
                                        <p:tav tm="100000">
                                          <p:val>
                                            <p:strVal val="#ppt_x"/>
                                          </p:val>
                                        </p:tav>
                                      </p:tavLst>
                                    </p:anim>
                                    <p:anim calcmode="lin" valueType="num">
                                      <p:cBhvr>
                                        <p:cTn id="19" dur="1000" fill="hold"/>
                                        <p:tgtEl>
                                          <p:spTgt spid="122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609600"/>
            <a:ext cx="7391400" cy="838200"/>
          </a:xfrm>
        </p:spPr>
        <p:txBody>
          <a:bodyPr/>
          <a:lstStyle/>
          <a:p>
            <a:r>
              <a:rPr lang="en-US" altLang="zh-CN" smtClean="0">
                <a:ea typeface="宋体" pitchFamily="2" charset="-122"/>
              </a:rPr>
              <a:t>Co-regularized multi-domain graph clustering (CGC)</a:t>
            </a:r>
          </a:p>
        </p:txBody>
      </p:sp>
      <p:sp>
        <p:nvSpPr>
          <p:cNvPr id="13315" name="Rectangle 3"/>
          <p:cNvSpPr>
            <a:spLocks noGrp="1" noChangeArrowheads="1"/>
          </p:cNvSpPr>
          <p:nvPr>
            <p:ph type="body" sz="half" idx="1"/>
          </p:nvPr>
        </p:nvSpPr>
        <p:spPr>
          <a:xfrm>
            <a:off x="228600" y="1981200"/>
            <a:ext cx="8153400" cy="4419600"/>
          </a:xfrm>
        </p:spPr>
        <p:txBody>
          <a:bodyPr/>
          <a:lstStyle/>
          <a:p>
            <a:r>
              <a:rPr lang="en-US" altLang="zh-CN" sz="2800" smtClean="0">
                <a:ea typeface="宋体" pitchFamily="2" charset="-122"/>
              </a:rPr>
              <a:t>Cross-domain Co-regularization</a:t>
            </a:r>
          </a:p>
          <a:p>
            <a:pPr lvl="1"/>
            <a:r>
              <a:rPr lang="en-US" altLang="zh-CN" smtClean="0">
                <a:ea typeface="宋体" pitchFamily="2" charset="-122"/>
              </a:rPr>
              <a:t>Residual sum of squares (RSS) loss (when the number of clusters is the same for different domains).</a:t>
            </a:r>
          </a:p>
          <a:p>
            <a:pPr lvl="1"/>
            <a:endParaRPr lang="en-US" altLang="zh-CN" smtClean="0">
              <a:ea typeface="宋体" pitchFamily="2" charset="-122"/>
            </a:endParaRPr>
          </a:p>
          <a:p>
            <a:pPr lvl="1"/>
            <a:r>
              <a:rPr lang="en-US" altLang="zh-CN" smtClean="0">
                <a:ea typeface="宋体" pitchFamily="2" charset="-122"/>
              </a:rPr>
              <a:t>Clustering disagreement (CD) loss (when the number of clusters is the same or different).</a:t>
            </a:r>
          </a:p>
        </p:txBody>
      </p:sp>
    </p:spTree>
    <p:extLst>
      <p:ext uri="{BB962C8B-B14F-4D97-AF65-F5344CB8AC3E}">
        <p14:creationId xmlns:p14="http://schemas.microsoft.com/office/powerpoint/2010/main" val="3885297530"/>
      </p:ext>
    </p:extLst>
  </p:cSld>
  <p:clrMapOvr>
    <a:masterClrMapping/>
  </p:clrMapOvr>
  <p:transition advTm="3275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609600"/>
            <a:ext cx="7391400" cy="838200"/>
          </a:xfrm>
        </p:spPr>
        <p:txBody>
          <a:bodyPr/>
          <a:lstStyle/>
          <a:p>
            <a:r>
              <a:rPr lang="en-US" altLang="zh-CN" smtClean="0">
                <a:ea typeface="宋体" pitchFamily="2" charset="-122"/>
              </a:rPr>
              <a:t>Co-regularized multi-domain graph clustering (CGC)</a:t>
            </a:r>
          </a:p>
        </p:txBody>
      </p:sp>
      <p:sp>
        <p:nvSpPr>
          <p:cNvPr id="14339" name="Rectangle 3"/>
          <p:cNvSpPr>
            <a:spLocks noGrp="1" noChangeArrowheads="1"/>
          </p:cNvSpPr>
          <p:nvPr>
            <p:ph type="body" sz="half" idx="1"/>
          </p:nvPr>
        </p:nvSpPr>
        <p:spPr>
          <a:xfrm>
            <a:off x="228600" y="1981200"/>
            <a:ext cx="8153400" cy="4419600"/>
          </a:xfrm>
        </p:spPr>
        <p:txBody>
          <a:bodyPr/>
          <a:lstStyle/>
          <a:p>
            <a:r>
              <a:rPr lang="en-US" altLang="zh-CN" sz="2800" dirty="0" smtClean="0">
                <a:ea typeface="宋体" pitchFamily="2" charset="-122"/>
              </a:rPr>
              <a:t>Residual sum of squares (RSS) loss</a:t>
            </a:r>
          </a:p>
          <a:p>
            <a:pPr lvl="1"/>
            <a:r>
              <a:rPr lang="en-US" altLang="zh-CN" sz="2000" dirty="0" smtClean="0">
                <a:ea typeface="宋体" pitchFamily="2" charset="-122"/>
              </a:rPr>
              <a:t>Directly compare the H</a:t>
            </a:r>
            <a:r>
              <a:rPr lang="en-US" altLang="zh-CN" sz="2000" b="0" baseline="30000" dirty="0" smtClean="0">
                <a:ea typeface="宋体" pitchFamily="2" charset="-122"/>
              </a:rPr>
              <a:t>(</a:t>
            </a:r>
            <a:r>
              <a:rPr lang="el-GR" altLang="zh-CN" sz="2000" b="0" baseline="30000" dirty="0" smtClean="0">
                <a:ea typeface="宋体" pitchFamily="2" charset="-122"/>
                <a:cs typeface="Times New Roman" pitchFamily="18" charset="0"/>
              </a:rPr>
              <a:t>π</a:t>
            </a:r>
            <a:r>
              <a:rPr lang="en-US" altLang="zh-CN" sz="2000" b="0" baseline="30000" dirty="0" smtClean="0">
                <a:ea typeface="宋体" pitchFamily="2" charset="-122"/>
              </a:rPr>
              <a:t>) </a:t>
            </a:r>
            <a:r>
              <a:rPr lang="en-US" altLang="zh-CN" sz="2000" dirty="0" smtClean="0">
                <a:ea typeface="宋体" pitchFamily="2" charset="-122"/>
              </a:rPr>
              <a:t> inferred in different domains.</a:t>
            </a:r>
          </a:p>
          <a:p>
            <a:pPr lvl="1"/>
            <a:r>
              <a:rPr lang="en-US" altLang="zh-CN" sz="2000" dirty="0" smtClean="0">
                <a:ea typeface="宋体" pitchFamily="2" charset="-122"/>
              </a:rPr>
              <a:t>To penalize the inconsistency of cross-domain cluster partitions for the </a:t>
            </a:r>
            <a:r>
              <a:rPr lang="en-US" altLang="zh-CN" sz="2000" i="1" dirty="0" smtClean="0">
                <a:ea typeface="宋体" pitchFamily="2" charset="-122"/>
              </a:rPr>
              <a:t>l</a:t>
            </a:r>
            <a:r>
              <a:rPr lang="en-US" altLang="zh-CN" sz="2000" dirty="0" smtClean="0">
                <a:ea typeface="宋体" pitchFamily="2" charset="-122"/>
              </a:rPr>
              <a:t>-</a:t>
            </a:r>
            <a:r>
              <a:rPr lang="en-US" altLang="zh-CN" sz="2000" dirty="0" err="1" smtClean="0">
                <a:ea typeface="宋体" pitchFamily="2" charset="-122"/>
              </a:rPr>
              <a:t>th</a:t>
            </a:r>
            <a:r>
              <a:rPr lang="en-US" altLang="zh-CN" sz="2000" dirty="0" smtClean="0">
                <a:ea typeface="宋体" pitchFamily="2" charset="-122"/>
              </a:rPr>
              <a:t> cluster in </a:t>
            </a:r>
            <a:r>
              <a:rPr lang="en-US" altLang="zh-CN" sz="2000" i="1" dirty="0" smtClean="0">
                <a:ea typeface="宋体" pitchFamily="2" charset="-122"/>
              </a:rPr>
              <a:t>D</a:t>
            </a:r>
            <a:r>
              <a:rPr lang="en-US" altLang="zh-CN" sz="2000" baseline="-25000" dirty="0" smtClean="0">
                <a:ea typeface="宋体" pitchFamily="2" charset="-122"/>
              </a:rPr>
              <a:t>i</a:t>
            </a:r>
            <a:r>
              <a:rPr lang="en-US" altLang="zh-CN" sz="2000" dirty="0" smtClean="0">
                <a:ea typeface="宋体" pitchFamily="2" charset="-122"/>
              </a:rPr>
              <a:t>, the loss for the </a:t>
            </a:r>
            <a:r>
              <a:rPr lang="en-US" altLang="zh-CN" sz="2000" i="1" dirty="0" smtClean="0">
                <a:ea typeface="宋体" pitchFamily="2" charset="-122"/>
              </a:rPr>
              <a:t>b</a:t>
            </a:r>
            <a:r>
              <a:rPr lang="en-US" altLang="zh-CN" sz="2000" dirty="0" smtClean="0">
                <a:ea typeface="宋体" pitchFamily="2" charset="-122"/>
              </a:rPr>
              <a:t>-</a:t>
            </a:r>
            <a:r>
              <a:rPr lang="en-US" altLang="zh-CN" sz="2000" dirty="0" err="1" smtClean="0">
                <a:ea typeface="宋体" pitchFamily="2" charset="-122"/>
              </a:rPr>
              <a:t>th</a:t>
            </a:r>
            <a:r>
              <a:rPr lang="en-US" altLang="zh-CN" sz="2000" dirty="0" smtClean="0">
                <a:ea typeface="宋体" pitchFamily="2" charset="-122"/>
              </a:rPr>
              <a:t> instance is</a:t>
            </a:r>
          </a:p>
          <a:p>
            <a:pPr lvl="1"/>
            <a:endParaRPr lang="en-US" altLang="zh-CN" sz="2000" dirty="0" smtClean="0">
              <a:ea typeface="宋体" pitchFamily="2" charset="-122"/>
            </a:endParaRPr>
          </a:p>
          <a:p>
            <a:pPr lvl="1"/>
            <a:endParaRPr lang="en-US" altLang="zh-CN" sz="2000" dirty="0" smtClean="0">
              <a:ea typeface="宋体" pitchFamily="2" charset="-122"/>
            </a:endParaRPr>
          </a:p>
          <a:p>
            <a:pPr lvl="1">
              <a:buFont typeface="Wingdings" pitchFamily="2" charset="2"/>
              <a:buNone/>
            </a:pPr>
            <a:r>
              <a:rPr lang="en-US" altLang="zh-CN" sz="2000" dirty="0" smtClean="0">
                <a:ea typeface="宋体" pitchFamily="2" charset="-122"/>
              </a:rPr>
              <a:t> where </a:t>
            </a:r>
          </a:p>
          <a:p>
            <a:pPr lvl="1">
              <a:buFont typeface="Wingdings" pitchFamily="2" charset="2"/>
              <a:buNone/>
            </a:pPr>
            <a:r>
              <a:rPr lang="en-US" altLang="zh-CN" sz="2000" dirty="0" smtClean="0">
                <a:ea typeface="宋体" pitchFamily="2" charset="-122"/>
              </a:rPr>
              <a:t>                                 denotes the set of indices of instances in </a:t>
            </a:r>
            <a:r>
              <a:rPr lang="en-US" altLang="zh-CN" sz="2000" i="1" dirty="0" smtClean="0">
                <a:ea typeface="宋体" pitchFamily="2" charset="-122"/>
              </a:rPr>
              <a:t>D</a:t>
            </a:r>
            <a:r>
              <a:rPr lang="en-US" altLang="zh-CN" sz="2000" i="1" baseline="-25000" dirty="0" smtClean="0">
                <a:ea typeface="宋体" pitchFamily="2" charset="-122"/>
              </a:rPr>
              <a:t>i</a:t>
            </a:r>
            <a:r>
              <a:rPr lang="en-US" altLang="zh-CN" sz="2000" dirty="0" smtClean="0">
                <a:ea typeface="宋体" pitchFamily="2" charset="-122"/>
              </a:rPr>
              <a:t> that are mapped to      , and                       is its cardinality.</a:t>
            </a:r>
          </a:p>
          <a:p>
            <a:pPr lvl="1"/>
            <a:r>
              <a:rPr lang="en-US" altLang="zh-CN" sz="2000" dirty="0" smtClean="0">
                <a:ea typeface="宋体" pitchFamily="2" charset="-122"/>
              </a:rPr>
              <a:t>The RSS loss is</a:t>
            </a:r>
          </a:p>
          <a:p>
            <a:pPr lvl="1"/>
            <a:endParaRPr lang="en-US" altLang="zh-CN" sz="2000" dirty="0" smtClean="0">
              <a:ea typeface="宋体" pitchFamily="2" charset="-122"/>
            </a:endParaRPr>
          </a:p>
          <a:p>
            <a:pPr lvl="1"/>
            <a:endParaRPr lang="en-US" altLang="zh-CN" sz="2000" dirty="0" smtClean="0">
              <a:ea typeface="宋体" pitchFamily="2" charset="-122"/>
            </a:endParaRPr>
          </a:p>
          <a:p>
            <a:pPr lvl="1"/>
            <a:endParaRPr lang="en-US" altLang="zh-CN" sz="2000" dirty="0" smtClean="0">
              <a:ea typeface="宋体" pitchFamily="2" charset="-122"/>
            </a:endParaRPr>
          </a:p>
          <a:p>
            <a:pPr lvl="1"/>
            <a:endParaRPr lang="en-US" altLang="zh-CN" sz="2000" dirty="0" smtClean="0">
              <a:ea typeface="宋体" pitchFamily="2" charset="-122"/>
            </a:endParaRPr>
          </a:p>
          <a:p>
            <a:pPr lvl="1">
              <a:buFont typeface="Wingdings" pitchFamily="2" charset="2"/>
              <a:buNone/>
            </a:pPr>
            <a:r>
              <a:rPr lang="en-US" altLang="zh-CN" sz="2000" dirty="0" smtClean="0">
                <a:ea typeface="宋体" pitchFamily="2" charset="-122"/>
              </a:rPr>
              <a:t>e</a:t>
            </a:r>
            <a:endParaRPr lang="en-US" altLang="zh-CN" sz="1600" dirty="0" smtClean="0">
              <a:ea typeface="宋体" pitchFamily="2" charset="-122"/>
            </a:endParaRPr>
          </a:p>
          <a:p>
            <a:pPr lvl="1">
              <a:buFont typeface="Wingdings" pitchFamily="2" charset="2"/>
              <a:buNone/>
            </a:pPr>
            <a:endParaRPr lang="en-US" altLang="zh-CN" sz="1600" dirty="0" smtClean="0">
              <a:ea typeface="宋体" pitchFamily="2" charset="-122"/>
            </a:endParaRPr>
          </a:p>
        </p:txBody>
      </p:sp>
      <p:graphicFrame>
        <p:nvGraphicFramePr>
          <p:cNvPr id="14340" name="Object 30"/>
          <p:cNvGraphicFramePr>
            <a:graphicFrameLocks noChangeAspect="1"/>
          </p:cNvGraphicFramePr>
          <p:nvPr/>
        </p:nvGraphicFramePr>
        <p:xfrm>
          <a:off x="2590800" y="3505200"/>
          <a:ext cx="3429000" cy="508000"/>
        </p:xfrm>
        <a:graphic>
          <a:graphicData uri="http://schemas.openxmlformats.org/presentationml/2006/ole">
            <mc:AlternateContent xmlns:mc="http://schemas.openxmlformats.org/markup-compatibility/2006">
              <mc:Choice xmlns:v="urn:schemas-microsoft-com:vml" Requires="v">
                <p:oleObj spid="_x0000_s9434" name="Equation" r:id="rId5" imgW="1714500" imgH="254000" progId="Equation.DSMT4">
                  <p:embed/>
                </p:oleObj>
              </mc:Choice>
              <mc:Fallback>
                <p:oleObj name="Equation" r:id="rId5" imgW="17145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505200"/>
                        <a:ext cx="3429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31"/>
          <p:cNvGraphicFramePr>
            <a:graphicFrameLocks noChangeAspect="1"/>
          </p:cNvGraphicFramePr>
          <p:nvPr/>
        </p:nvGraphicFramePr>
        <p:xfrm>
          <a:off x="2209800" y="4038600"/>
          <a:ext cx="4095750" cy="685800"/>
        </p:xfrm>
        <a:graphic>
          <a:graphicData uri="http://schemas.openxmlformats.org/presentationml/2006/ole">
            <mc:AlternateContent xmlns:mc="http://schemas.openxmlformats.org/markup-compatibility/2006">
              <mc:Choice xmlns:v="urn:schemas-microsoft-com:vml" Requires="v">
                <p:oleObj spid="_x0000_s9435" name="Equation" r:id="rId7" imgW="2730500" imgH="457200" progId="Equation.DSMT4">
                  <p:embed/>
                </p:oleObj>
              </mc:Choice>
              <mc:Fallback>
                <p:oleObj name="Equation" r:id="rId7" imgW="27305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038600"/>
                        <a:ext cx="4095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32"/>
          <p:cNvGraphicFramePr>
            <a:graphicFrameLocks noChangeAspect="1"/>
          </p:cNvGraphicFramePr>
          <p:nvPr>
            <p:extLst>
              <p:ext uri="{D42A27DB-BD31-4B8C-83A1-F6EECF244321}">
                <p14:modId xmlns:p14="http://schemas.microsoft.com/office/powerpoint/2010/main" val="388149784"/>
              </p:ext>
            </p:extLst>
          </p:nvPr>
        </p:nvGraphicFramePr>
        <p:xfrm>
          <a:off x="1240745" y="4610100"/>
          <a:ext cx="1300162" cy="381000"/>
        </p:xfrm>
        <a:graphic>
          <a:graphicData uri="http://schemas.openxmlformats.org/presentationml/2006/ole">
            <mc:AlternateContent xmlns:mc="http://schemas.openxmlformats.org/markup-compatibility/2006">
              <mc:Choice xmlns:v="urn:schemas-microsoft-com:vml" Requires="v">
                <p:oleObj spid="_x0000_s9436" name="Equation" r:id="rId9" imgW="685800" imgH="241300" progId="Equation.DSMT4">
                  <p:embed/>
                </p:oleObj>
              </mc:Choice>
              <mc:Fallback>
                <p:oleObj name="Equation" r:id="rId9" imgW="6858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0745" y="4610100"/>
                        <a:ext cx="13001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33"/>
          <p:cNvGraphicFramePr>
            <a:graphicFrameLocks noChangeAspect="1"/>
          </p:cNvGraphicFramePr>
          <p:nvPr>
            <p:extLst>
              <p:ext uri="{D42A27DB-BD31-4B8C-83A1-F6EECF244321}">
                <p14:modId xmlns:p14="http://schemas.microsoft.com/office/powerpoint/2010/main" val="789953707"/>
              </p:ext>
            </p:extLst>
          </p:nvPr>
        </p:nvGraphicFramePr>
        <p:xfrm>
          <a:off x="3102428" y="4991100"/>
          <a:ext cx="1219200" cy="304800"/>
        </p:xfrm>
        <a:graphic>
          <a:graphicData uri="http://schemas.openxmlformats.org/presentationml/2006/ole">
            <mc:AlternateContent xmlns:mc="http://schemas.openxmlformats.org/markup-compatibility/2006">
              <mc:Choice xmlns:v="urn:schemas-microsoft-com:vml" Requires="v">
                <p:oleObj spid="_x0000_s9437" name="Equation" r:id="rId11" imgW="787400" imgH="241300" progId="Equation.DSMT4">
                  <p:embed/>
                </p:oleObj>
              </mc:Choice>
              <mc:Fallback>
                <p:oleObj name="Equation" r:id="rId11" imgW="7874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2428" y="49911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34"/>
          <p:cNvGraphicFramePr>
            <a:graphicFrameLocks noChangeAspect="1"/>
          </p:cNvGraphicFramePr>
          <p:nvPr>
            <p:extLst>
              <p:ext uri="{D42A27DB-BD31-4B8C-83A1-F6EECF244321}">
                <p14:modId xmlns:p14="http://schemas.microsoft.com/office/powerpoint/2010/main" val="1815735134"/>
              </p:ext>
            </p:extLst>
          </p:nvPr>
        </p:nvGraphicFramePr>
        <p:xfrm>
          <a:off x="2209800" y="4914900"/>
          <a:ext cx="457200" cy="495300"/>
        </p:xfrm>
        <a:graphic>
          <a:graphicData uri="http://schemas.openxmlformats.org/presentationml/2006/ole">
            <mc:AlternateContent xmlns:mc="http://schemas.openxmlformats.org/markup-compatibility/2006">
              <mc:Choice xmlns:v="urn:schemas-microsoft-com:vml" Requires="v">
                <p:oleObj spid="_x0000_s9438" name="Equation" r:id="rId13" imgW="253890" imgH="241195" progId="Equation.DSMT4">
                  <p:embed/>
                </p:oleObj>
              </mc:Choice>
              <mc:Fallback>
                <p:oleObj name="Equation" r:id="rId13" imgW="253890" imgH="24119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914900"/>
                        <a:ext cx="457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3" name="Object 35"/>
          <p:cNvGraphicFramePr>
            <a:graphicFrameLocks noChangeAspect="1"/>
          </p:cNvGraphicFramePr>
          <p:nvPr/>
        </p:nvGraphicFramePr>
        <p:xfrm>
          <a:off x="2609850" y="5638800"/>
          <a:ext cx="3638550" cy="685800"/>
        </p:xfrm>
        <a:graphic>
          <a:graphicData uri="http://schemas.openxmlformats.org/presentationml/2006/ole">
            <mc:AlternateContent xmlns:mc="http://schemas.openxmlformats.org/markup-compatibility/2006">
              <mc:Choice xmlns:v="urn:schemas-microsoft-com:vml" Requires="v">
                <p:oleObj spid="_x0000_s9439" name="Equation" r:id="rId15" imgW="2425700" imgH="457200" progId="Equation.DSMT4">
                  <p:embed/>
                </p:oleObj>
              </mc:Choice>
              <mc:Fallback>
                <p:oleObj name="Equation" r:id="rId15" imgW="2425700" imgH="457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9850" y="5638800"/>
                        <a:ext cx="3638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531767628"/>
      </p:ext>
    </p:extLst>
  </p:cSld>
  <p:clrMapOvr>
    <a:masterClrMapping/>
  </p:clrMapOvr>
  <p:transition advTm="2527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83"/>
                                        </p:tgtEl>
                                        <p:attrNameLst>
                                          <p:attrName>style.visibility</p:attrName>
                                        </p:attrNameLst>
                                      </p:cBhvr>
                                      <p:to>
                                        <p:strVal val="visible"/>
                                      </p:to>
                                    </p:set>
                                    <p:anim calcmode="lin" valueType="num">
                                      <p:cBhvr additive="base">
                                        <p:cTn id="7" dur="500" fill="hold"/>
                                        <p:tgtEl>
                                          <p:spTgt spid="2083"/>
                                        </p:tgtEl>
                                        <p:attrNameLst>
                                          <p:attrName>ppt_x</p:attrName>
                                        </p:attrNameLst>
                                      </p:cBhvr>
                                      <p:tavLst>
                                        <p:tav tm="0">
                                          <p:val>
                                            <p:strVal val="#ppt_x"/>
                                          </p:val>
                                        </p:tav>
                                        <p:tav tm="100000">
                                          <p:val>
                                            <p:strVal val="#ppt_x"/>
                                          </p:val>
                                        </p:tav>
                                      </p:tavLst>
                                    </p:anim>
                                    <p:anim calcmode="lin" valueType="num">
                                      <p:cBhvr additive="base">
                                        <p:cTn id="8" dur="500" fill="hold"/>
                                        <p:tgtEl>
                                          <p:spTgt spid="2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descr="C:\Users\weicheng\Dropbox\Proposa_Slides\CGC_ex.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95508"/>
            <a:ext cx="6115050" cy="802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4205065625"/>
              </p:ext>
            </p:extLst>
          </p:nvPr>
        </p:nvGraphicFramePr>
        <p:xfrm>
          <a:off x="609600" y="4176480"/>
          <a:ext cx="1371600" cy="2366010"/>
        </p:xfrm>
        <a:graphic>
          <a:graphicData uri="http://schemas.openxmlformats.org/drawingml/2006/table">
            <a:tbl>
              <a:tblPr/>
              <a:tblGrid>
                <a:gridCol w="304800"/>
                <a:gridCol w="533400"/>
                <a:gridCol w="533400"/>
              </a:tblGrid>
              <a:tr h="400050">
                <a:tc gridSpan="3">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Times New Roman" pitchFamily="18" charset="0"/>
                          <a:cs typeface="Arial" charset="0"/>
                        </a:rPr>
                        <a:t>        H</a:t>
                      </a:r>
                      <a:r>
                        <a:rPr kumimoji="0" lang="en-US" altLang="en-US" sz="1800" b="1" i="0" u="none" strike="noStrike" cap="none" normalizeH="0" baseline="30000" smtClean="0">
                          <a:ln>
                            <a:noFill/>
                          </a:ln>
                          <a:solidFill>
                            <a:srgbClr val="FFFFFF"/>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339725">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34872987"/>
              </p:ext>
            </p:extLst>
          </p:nvPr>
        </p:nvGraphicFramePr>
        <p:xfrm>
          <a:off x="6629400" y="1386108"/>
          <a:ext cx="2514600" cy="1595755"/>
        </p:xfrm>
        <a:graphic>
          <a:graphicData uri="http://schemas.openxmlformats.org/drawingml/2006/table">
            <a:tbl>
              <a:tblPr/>
              <a:tblGrid>
                <a:gridCol w="228600"/>
                <a:gridCol w="381000"/>
                <a:gridCol w="304800"/>
                <a:gridCol w="381000"/>
                <a:gridCol w="304800"/>
                <a:gridCol w="381000"/>
                <a:gridCol w="533400"/>
              </a:tblGrid>
              <a:tr h="323850">
                <a:tc gridSpan="7">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Times New Roman" pitchFamily="18" charset="0"/>
                          <a:cs typeface="Arial" charset="0"/>
                        </a:rPr>
                        <a:t>                 S</a:t>
                      </a:r>
                      <a:r>
                        <a:rPr kumimoji="0" lang="en-US" altLang="en-US" sz="1800" b="1" i="0" u="none" strike="noStrike" cap="none" normalizeH="0" baseline="30000" dirty="0" smtClean="0">
                          <a:ln>
                            <a:noFill/>
                          </a:ln>
                          <a:solidFill>
                            <a:srgbClr val="FFFFFF"/>
                          </a:solidFill>
                          <a:effectLst/>
                          <a:latin typeface="Times New Roman" pitchFamily="18" charset="0"/>
                          <a:cs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98475">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6151119"/>
              </p:ext>
            </p:extLst>
          </p:nvPr>
        </p:nvGraphicFramePr>
        <p:xfrm>
          <a:off x="221343" y="544960"/>
          <a:ext cx="2133600" cy="3263900"/>
        </p:xfrm>
        <a:graphic>
          <a:graphicData uri="http://schemas.openxmlformats.org/drawingml/2006/table">
            <a:tbl>
              <a:tblPr/>
              <a:tblGrid>
                <a:gridCol w="239713"/>
                <a:gridCol w="496887"/>
                <a:gridCol w="482600"/>
                <a:gridCol w="381000"/>
                <a:gridCol w="533400"/>
              </a:tblGrid>
              <a:tr h="0">
                <a:tc gridSpan="5">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Times New Roman" pitchFamily="18" charset="0"/>
                          <a:cs typeface="Arial" charset="0"/>
                        </a:rPr>
                        <a:t>              S</a:t>
                      </a:r>
                      <a:r>
                        <a:rPr kumimoji="0" lang="en-US" altLang="en-US" sz="1800" b="1" i="0" u="none" strike="noStrike" cap="none" normalizeH="0" baseline="30000" dirty="0" smtClean="0">
                          <a:ln>
                            <a:noFill/>
                          </a:ln>
                          <a:solidFill>
                            <a:srgbClr val="FFFFFF"/>
                          </a:solidFill>
                          <a:effectLst/>
                          <a:latin typeface="Times New Roman" pitchFamily="18"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98475">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98475">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381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3238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2137716"/>
              </p:ext>
            </p:extLst>
          </p:nvPr>
        </p:nvGraphicFramePr>
        <p:xfrm>
          <a:off x="4038600" y="552218"/>
          <a:ext cx="1371600" cy="3166110"/>
        </p:xfrm>
        <a:graphic>
          <a:graphicData uri="http://schemas.openxmlformats.org/drawingml/2006/table">
            <a:tbl>
              <a:tblPr/>
              <a:tblGrid>
                <a:gridCol w="304800"/>
                <a:gridCol w="533400"/>
                <a:gridCol w="533400"/>
              </a:tblGrid>
              <a:tr h="400050">
                <a:tc gridSpan="3">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Times New Roman" pitchFamily="18" charset="0"/>
                          <a:cs typeface="Arial" charset="0"/>
                        </a:rPr>
                        <a:t>        H</a:t>
                      </a:r>
                      <a:r>
                        <a:rPr kumimoji="0" lang="en-US" altLang="en-US" sz="1800" b="1" i="0" u="none" strike="noStrike" cap="none" normalizeH="0" baseline="30000" dirty="0" smtClean="0">
                          <a:ln>
                            <a:noFill/>
                          </a:ln>
                          <a:solidFill>
                            <a:srgbClr val="FFFFFF"/>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339725">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08552297"/>
              </p:ext>
            </p:extLst>
          </p:nvPr>
        </p:nvGraphicFramePr>
        <p:xfrm>
          <a:off x="7391400" y="4633680"/>
          <a:ext cx="1371600" cy="1600200"/>
        </p:xfrm>
        <a:graphic>
          <a:graphicData uri="http://schemas.openxmlformats.org/drawingml/2006/table">
            <a:tbl>
              <a:tblPr/>
              <a:tblGrid>
                <a:gridCol w="304800"/>
                <a:gridCol w="533400"/>
                <a:gridCol w="533400"/>
              </a:tblGrid>
              <a:tr h="400050">
                <a:tc gridSpan="3">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Times New Roman" pitchFamily="18" charset="0"/>
                          <a:cs typeface="Arial" charset="0"/>
                        </a:rPr>
                        <a:t>        H</a:t>
                      </a:r>
                      <a:r>
                        <a:rPr kumimoji="0" lang="en-US" altLang="en-US" sz="1800" b="1" i="0" u="none" strike="noStrike" cap="none" normalizeH="0" baseline="30000" dirty="0" smtClean="0">
                          <a:ln>
                            <a:noFill/>
                          </a:ln>
                          <a:solidFill>
                            <a:srgbClr val="FFFFFF"/>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DE7"/>
                    </a:solidFill>
                  </a:tcPr>
                </a:tc>
              </a:tr>
              <a:tr h="400050">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c>
                  <a:txBody>
                    <a:bodyPr/>
                    <a:lstStyle>
                      <a:lvl1pPr>
                        <a:spcBef>
                          <a:spcPct val="20000"/>
                        </a:spcBef>
                        <a:defRPr sz="2800" b="1">
                          <a:solidFill>
                            <a:schemeClr val="bg2"/>
                          </a:solidFill>
                          <a:latin typeface="Times New Roman" pitchFamily="18" charset="0"/>
                        </a:defRPr>
                      </a:lvl1pPr>
                      <a:lvl2pPr marL="742950" indent="-285750">
                        <a:spcBef>
                          <a:spcPct val="20000"/>
                        </a:spcBef>
                        <a:buFont typeface="Wingdings" pitchFamily="2" charset="2"/>
                        <a:defRPr sz="2000" b="1">
                          <a:solidFill>
                            <a:srgbClr val="0033CC"/>
                          </a:solidFill>
                          <a:latin typeface="Times New Roman" pitchFamily="18" charset="0"/>
                        </a:defRPr>
                      </a:lvl2pPr>
                      <a:lvl3pPr marL="1143000" indent="-228600">
                        <a:spcBef>
                          <a:spcPct val="20000"/>
                        </a:spcBef>
                        <a:buFont typeface="Wingdings" pitchFamily="2" charset="2"/>
                        <a:defRPr b="1">
                          <a:solidFill>
                            <a:srgbClr val="993300"/>
                          </a:solidFill>
                          <a:latin typeface="Times New Roman" pitchFamily="18" charset="0"/>
                        </a:defRPr>
                      </a:lvl3pPr>
                      <a:lvl4pPr marL="1600200" indent="-228600">
                        <a:spcBef>
                          <a:spcPct val="20000"/>
                        </a:spcBef>
                        <a:defRPr sz="1600" b="1">
                          <a:solidFill>
                            <a:schemeClr val="bg1"/>
                          </a:solidFill>
                          <a:latin typeface="Times New Roman" pitchFamily="18" charset="0"/>
                        </a:defRPr>
                      </a:lvl4pPr>
                      <a:lvl5pPr marL="2057400" indent="-228600">
                        <a:spcBef>
                          <a:spcPct val="20000"/>
                        </a:spcBef>
                        <a:defRPr sz="1600" b="1">
                          <a:solidFill>
                            <a:schemeClr val="bg2"/>
                          </a:solidFill>
                          <a:latin typeface="Tahoma" pitchFamily="34" charset="0"/>
                        </a:defRPr>
                      </a:lvl5pPr>
                      <a:lvl6pPr marL="2514600" indent="-228600" eaLnBrk="0" fontAlgn="base" hangingPunct="0">
                        <a:spcBef>
                          <a:spcPct val="20000"/>
                        </a:spcBef>
                        <a:spcAft>
                          <a:spcPct val="0"/>
                        </a:spcAft>
                        <a:defRPr sz="1600" b="1">
                          <a:solidFill>
                            <a:schemeClr val="bg2"/>
                          </a:solidFill>
                          <a:latin typeface="Tahoma" pitchFamily="34" charset="0"/>
                        </a:defRPr>
                      </a:lvl6pPr>
                      <a:lvl7pPr marL="2971800" indent="-228600" eaLnBrk="0" fontAlgn="base" hangingPunct="0">
                        <a:spcBef>
                          <a:spcPct val="20000"/>
                        </a:spcBef>
                        <a:spcAft>
                          <a:spcPct val="0"/>
                        </a:spcAft>
                        <a:defRPr sz="1600" b="1">
                          <a:solidFill>
                            <a:schemeClr val="bg2"/>
                          </a:solidFill>
                          <a:latin typeface="Tahoma" pitchFamily="34" charset="0"/>
                        </a:defRPr>
                      </a:lvl7pPr>
                      <a:lvl8pPr marL="3429000" indent="-228600" eaLnBrk="0" fontAlgn="base" hangingPunct="0">
                        <a:spcBef>
                          <a:spcPct val="20000"/>
                        </a:spcBef>
                        <a:spcAft>
                          <a:spcPct val="0"/>
                        </a:spcAft>
                        <a:defRPr sz="1600" b="1">
                          <a:solidFill>
                            <a:schemeClr val="bg2"/>
                          </a:solidFill>
                          <a:latin typeface="Tahoma" pitchFamily="34" charset="0"/>
                        </a:defRPr>
                      </a:lvl8pPr>
                      <a:lvl9pPr marL="3886200" indent="-228600" eaLnBrk="0" fontAlgn="base" hangingPunct="0">
                        <a:spcBef>
                          <a:spcPct val="20000"/>
                        </a:spcBef>
                        <a:spcAft>
                          <a:spcPct val="0"/>
                        </a:spcAft>
                        <a:defRPr sz="1600" b="1">
                          <a:solidFill>
                            <a:schemeClr val="bg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ACC"/>
                    </a:solidFill>
                  </a:tcPr>
                </a:tc>
              </a:tr>
            </a:tbl>
          </a:graphicData>
        </a:graphic>
      </p:graphicFrame>
      <p:sp>
        <p:nvSpPr>
          <p:cNvPr id="3" name="Title 2"/>
          <p:cNvSpPr>
            <a:spLocks noGrp="1"/>
          </p:cNvSpPr>
          <p:nvPr>
            <p:ph type="title"/>
          </p:nvPr>
        </p:nvSpPr>
        <p:spPr>
          <a:xfrm>
            <a:off x="990600" y="1052280"/>
            <a:ext cx="7391400" cy="838200"/>
          </a:xfrm>
        </p:spPr>
        <p:txBody>
          <a:bodyPr/>
          <a:lstStyle/>
          <a:p>
            <a:endParaRPr lang="en-US"/>
          </a:p>
        </p:txBody>
      </p:sp>
    </p:spTree>
    <p:extLst>
      <p:ext uri="{BB962C8B-B14F-4D97-AF65-F5344CB8AC3E}">
        <p14:creationId xmlns:p14="http://schemas.microsoft.com/office/powerpoint/2010/main" val="18981148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a:spLocks noGrp="1"/>
          </p:cNvSpPr>
          <p:nvPr>
            <p:ph type="title"/>
          </p:nvPr>
        </p:nvSpPr>
        <p:spPr>
          <a:xfrm>
            <a:off x="990600" y="522516"/>
            <a:ext cx="7391400" cy="838200"/>
          </a:xfrm>
        </p:spPr>
        <p:txBody>
          <a:bodyPr/>
          <a:lstStyle/>
          <a:p>
            <a:r>
              <a:rPr lang="en-US" altLang="zh-CN" dirty="0" smtClean="0">
                <a:ea typeface="宋体" pitchFamily="2" charset="-122"/>
              </a:rPr>
              <a:t>Co-regularized multi-domain graph clustering (CGC)</a:t>
            </a:r>
            <a:endParaRPr lang="zh-CN" altLang="en-US" dirty="0" smtClean="0">
              <a:ea typeface="宋体" pitchFamily="2" charset="-122"/>
            </a:endParaRPr>
          </a:p>
        </p:txBody>
      </p:sp>
      <p:sp>
        <p:nvSpPr>
          <p:cNvPr id="16389" name="Rectangle 3"/>
          <p:cNvSpPr>
            <a:spLocks noGrp="1" noChangeArrowheads="1"/>
          </p:cNvSpPr>
          <p:nvPr>
            <p:ph type="body" sz="half" idx="1"/>
          </p:nvPr>
        </p:nvSpPr>
        <p:spPr>
          <a:xfrm>
            <a:off x="228600" y="1647372"/>
            <a:ext cx="8458200" cy="4876800"/>
          </a:xfrm>
        </p:spPr>
        <p:txBody>
          <a:bodyPr/>
          <a:lstStyle/>
          <a:p>
            <a:r>
              <a:rPr lang="en-US" altLang="zh-CN" sz="2800" dirty="0" smtClean="0">
                <a:ea typeface="宋体" pitchFamily="2" charset="-122"/>
              </a:rPr>
              <a:t>Clustering disagreement (CD)</a:t>
            </a:r>
          </a:p>
          <a:p>
            <a:pPr lvl="1"/>
            <a:r>
              <a:rPr lang="en-US" altLang="zh-CN" sz="2000" dirty="0" smtClean="0">
                <a:ea typeface="宋体" pitchFamily="2" charset="-122"/>
              </a:rPr>
              <a:t>Indirectly measure the clustering inconsistency of cross-domain cluster partitions .</a:t>
            </a:r>
          </a:p>
          <a:p>
            <a:pPr lvl="1"/>
            <a:r>
              <a:rPr lang="en-US" altLang="zh-CN" sz="2000" dirty="0" smtClean="0">
                <a:ea typeface="宋体" pitchFamily="2" charset="-122"/>
              </a:rPr>
              <a:t>Intuition: </a:t>
            </a:r>
          </a:p>
          <a:p>
            <a:pPr lvl="1"/>
            <a:endParaRPr lang="en-US" altLang="zh-CN" sz="2000" dirty="0" smtClean="0">
              <a:ea typeface="宋体" pitchFamily="2" charset="-122"/>
            </a:endParaRPr>
          </a:p>
          <a:p>
            <a:pPr lvl="1"/>
            <a:endParaRPr lang="en-US" altLang="zh-CN" sz="2000" dirty="0" smtClean="0">
              <a:ea typeface="宋体" pitchFamily="2" charset="-122"/>
            </a:endParaRPr>
          </a:p>
          <a:p>
            <a:pPr lvl="1">
              <a:buFont typeface="Wingdings" pitchFamily="2" charset="2"/>
              <a:buNone/>
            </a:pPr>
            <a:endParaRPr lang="en-US" altLang="zh-CN" sz="2000" dirty="0" smtClean="0">
              <a:ea typeface="宋体" pitchFamily="2" charset="-122"/>
            </a:endParaRPr>
          </a:p>
          <a:p>
            <a:pPr lvl="0"/>
            <a:endParaRPr lang="en-US" altLang="zh-CN" sz="2000" dirty="0" smtClean="0">
              <a:ea typeface="宋体" pitchFamily="2" charset="-122"/>
            </a:endParaRPr>
          </a:p>
          <a:p>
            <a:pPr lvl="0"/>
            <a:r>
              <a:rPr lang="en-US" altLang="zh-CN" sz="2000" dirty="0" smtClean="0">
                <a:ea typeface="宋体" pitchFamily="2" charset="-122"/>
              </a:rPr>
              <a:t>  </a:t>
            </a:r>
            <a:r>
              <a:rPr lang="en-US" altLang="zh-CN" sz="2000" dirty="0" smtClean="0">
                <a:solidFill>
                  <a:srgbClr val="000000"/>
                </a:solidFill>
                <a:latin typeface="Times New Roman"/>
                <a:ea typeface="宋体" pitchFamily="2" charset="-122"/>
              </a:rPr>
              <a:t> </a:t>
            </a:r>
            <a:r>
              <a:rPr lang="en-US" altLang="zh-CN" sz="2000" dirty="0">
                <a:solidFill>
                  <a:srgbClr val="000000"/>
                </a:solidFill>
                <a:latin typeface="Times New Roman"/>
                <a:ea typeface="宋体" pitchFamily="2" charset="-122"/>
              </a:rPr>
              <a:t>A⃝ and  B⃝ are mapped </a:t>
            </a:r>
            <a:r>
              <a:rPr lang="en-US" altLang="zh-CN" sz="2000" dirty="0" smtClean="0">
                <a:solidFill>
                  <a:srgbClr val="000000"/>
                </a:solidFill>
                <a:latin typeface="Times New Roman"/>
                <a:ea typeface="宋体" pitchFamily="2" charset="-122"/>
              </a:rPr>
              <a:t>to   </a:t>
            </a:r>
            <a:r>
              <a:rPr lang="en-US" altLang="zh-CN" sz="2000" dirty="0">
                <a:solidFill>
                  <a:srgbClr val="000000"/>
                </a:solidFill>
                <a:latin typeface="Times New Roman"/>
                <a:ea typeface="宋体" pitchFamily="2" charset="-122"/>
              </a:rPr>
              <a:t>2</a:t>
            </a:r>
            <a:r>
              <a:rPr lang="en-US" altLang="zh-CN" sz="2000" i="1" dirty="0">
                <a:solidFill>
                  <a:srgbClr val="000000"/>
                </a:solidFill>
                <a:latin typeface="Times New Roman"/>
                <a:ea typeface="宋体" pitchFamily="2" charset="-122"/>
              </a:rPr>
              <a:t>⃝</a:t>
            </a:r>
            <a:r>
              <a:rPr lang="en-US" altLang="zh-CN" sz="2000" dirty="0">
                <a:solidFill>
                  <a:srgbClr val="000000"/>
                </a:solidFill>
                <a:latin typeface="Times New Roman"/>
                <a:ea typeface="宋体" pitchFamily="2" charset="-122"/>
              </a:rPr>
              <a:t>, and  C</a:t>
            </a:r>
            <a:r>
              <a:rPr lang="en-US" altLang="zh-CN" sz="2000" dirty="0" smtClean="0">
                <a:solidFill>
                  <a:srgbClr val="000000"/>
                </a:solidFill>
                <a:latin typeface="Times New Roman"/>
                <a:ea typeface="宋体" pitchFamily="2" charset="-122"/>
              </a:rPr>
              <a:t>⃝ </a:t>
            </a:r>
            <a:r>
              <a:rPr lang="en-US" altLang="zh-CN" sz="2000" dirty="0">
                <a:solidFill>
                  <a:srgbClr val="000000"/>
                </a:solidFill>
                <a:latin typeface="Times New Roman"/>
                <a:ea typeface="宋体" pitchFamily="2" charset="-122"/>
              </a:rPr>
              <a:t>is mapped </a:t>
            </a:r>
            <a:r>
              <a:rPr lang="en-US" altLang="zh-CN" sz="2000" dirty="0" smtClean="0">
                <a:solidFill>
                  <a:srgbClr val="000000"/>
                </a:solidFill>
                <a:latin typeface="Times New Roman"/>
                <a:ea typeface="宋体" pitchFamily="2" charset="-122"/>
              </a:rPr>
              <a:t>to   </a:t>
            </a:r>
            <a:r>
              <a:rPr lang="en-US" altLang="zh-CN" sz="2000" dirty="0">
                <a:solidFill>
                  <a:srgbClr val="000000"/>
                </a:solidFill>
                <a:latin typeface="Times New Roman"/>
                <a:ea typeface="宋体" pitchFamily="2" charset="-122"/>
              </a:rPr>
              <a:t>4</a:t>
            </a:r>
            <a:r>
              <a:rPr lang="en-US" altLang="zh-CN" sz="2000" i="1" dirty="0">
                <a:solidFill>
                  <a:srgbClr val="000000"/>
                </a:solidFill>
                <a:latin typeface="Times New Roman"/>
                <a:ea typeface="宋体" pitchFamily="2" charset="-122"/>
              </a:rPr>
              <a:t>⃝ </a:t>
            </a:r>
            <a:r>
              <a:rPr lang="en-US" altLang="zh-CN" sz="2000" dirty="0">
                <a:solidFill>
                  <a:srgbClr val="000000"/>
                </a:solidFill>
                <a:latin typeface="Times New Roman"/>
                <a:ea typeface="宋体" pitchFamily="2" charset="-122"/>
              </a:rPr>
              <a:t>. Intuitively, if the similarity between cluster assignments </a:t>
            </a:r>
            <a:r>
              <a:rPr lang="en-US" altLang="zh-CN" sz="2000" dirty="0" smtClean="0">
                <a:solidFill>
                  <a:srgbClr val="000000"/>
                </a:solidFill>
                <a:latin typeface="Times New Roman"/>
                <a:ea typeface="宋体" pitchFamily="2" charset="-122"/>
              </a:rPr>
              <a:t>for   </a:t>
            </a:r>
            <a:r>
              <a:rPr lang="en-US" altLang="zh-CN" sz="2000" dirty="0">
                <a:solidFill>
                  <a:srgbClr val="000000"/>
                </a:solidFill>
                <a:latin typeface="Times New Roman"/>
                <a:ea typeface="宋体" pitchFamily="2" charset="-122"/>
              </a:rPr>
              <a:t>2</a:t>
            </a:r>
            <a:r>
              <a:rPr lang="en-US" altLang="zh-CN" sz="2000" i="1" dirty="0">
                <a:solidFill>
                  <a:srgbClr val="000000"/>
                </a:solidFill>
                <a:latin typeface="Times New Roman"/>
                <a:ea typeface="宋体" pitchFamily="2" charset="-122"/>
              </a:rPr>
              <a:t>⃝</a:t>
            </a:r>
            <a:r>
              <a:rPr lang="en-US" altLang="zh-CN" sz="2000" dirty="0">
                <a:solidFill>
                  <a:srgbClr val="000000"/>
                </a:solidFill>
                <a:latin typeface="Times New Roman"/>
                <a:ea typeface="宋体" pitchFamily="2" charset="-122"/>
              </a:rPr>
              <a:t> </a:t>
            </a:r>
            <a:r>
              <a:rPr lang="en-US" altLang="zh-CN" sz="2000" dirty="0" smtClean="0">
                <a:solidFill>
                  <a:srgbClr val="000000"/>
                </a:solidFill>
                <a:latin typeface="Times New Roman"/>
                <a:ea typeface="宋体" pitchFamily="2" charset="-122"/>
              </a:rPr>
              <a:t>and   </a:t>
            </a:r>
            <a:r>
              <a:rPr lang="en-US" altLang="zh-CN" sz="2000" dirty="0">
                <a:solidFill>
                  <a:srgbClr val="000000"/>
                </a:solidFill>
                <a:latin typeface="Times New Roman"/>
                <a:ea typeface="宋体" pitchFamily="2" charset="-122"/>
              </a:rPr>
              <a:t>4</a:t>
            </a:r>
            <a:r>
              <a:rPr lang="en-US" altLang="zh-CN" sz="2000" i="1" dirty="0">
                <a:solidFill>
                  <a:srgbClr val="000000"/>
                </a:solidFill>
                <a:latin typeface="Times New Roman"/>
                <a:ea typeface="宋体" pitchFamily="2" charset="-122"/>
              </a:rPr>
              <a:t>⃝ </a:t>
            </a:r>
            <a:r>
              <a:rPr lang="en-US" altLang="zh-CN" sz="2000" dirty="0">
                <a:solidFill>
                  <a:srgbClr val="000000"/>
                </a:solidFill>
                <a:latin typeface="Times New Roman"/>
                <a:ea typeface="宋体" pitchFamily="2" charset="-122"/>
              </a:rPr>
              <a:t> is small, then the similarity of clustering assignments </a:t>
            </a:r>
            <a:r>
              <a:rPr lang="en-US" altLang="zh-CN" sz="2000" dirty="0" smtClean="0">
                <a:solidFill>
                  <a:srgbClr val="000000"/>
                </a:solidFill>
                <a:latin typeface="Times New Roman"/>
                <a:ea typeface="宋体" pitchFamily="2" charset="-122"/>
              </a:rPr>
              <a:t>between  </a:t>
            </a:r>
            <a:r>
              <a:rPr lang="en-US" altLang="zh-CN" sz="2000" dirty="0">
                <a:solidFill>
                  <a:srgbClr val="000000"/>
                </a:solidFill>
                <a:latin typeface="Times New Roman"/>
                <a:ea typeface="宋体" pitchFamily="2" charset="-122"/>
              </a:rPr>
              <a:t>A⃝ </a:t>
            </a:r>
            <a:r>
              <a:rPr lang="en-US" altLang="zh-CN" sz="2000" dirty="0" smtClean="0">
                <a:solidFill>
                  <a:srgbClr val="000000"/>
                </a:solidFill>
                <a:latin typeface="Times New Roman"/>
                <a:ea typeface="宋体" pitchFamily="2" charset="-122"/>
              </a:rPr>
              <a:t>and  </a:t>
            </a:r>
            <a:r>
              <a:rPr lang="en-US" altLang="zh-CN" sz="2000" dirty="0">
                <a:solidFill>
                  <a:srgbClr val="000000"/>
                </a:solidFill>
                <a:latin typeface="Times New Roman"/>
                <a:ea typeface="宋体" pitchFamily="2" charset="-122"/>
              </a:rPr>
              <a:t>C⃝ and the similarity </a:t>
            </a:r>
            <a:r>
              <a:rPr lang="en-US" altLang="zh-CN" sz="2000" dirty="0" smtClean="0">
                <a:solidFill>
                  <a:srgbClr val="000000"/>
                </a:solidFill>
                <a:latin typeface="Times New Roman"/>
                <a:ea typeface="宋体" pitchFamily="2" charset="-122"/>
              </a:rPr>
              <a:t>between  </a:t>
            </a:r>
            <a:r>
              <a:rPr lang="en-US" altLang="zh-CN" sz="2000" dirty="0">
                <a:solidFill>
                  <a:srgbClr val="000000"/>
                </a:solidFill>
                <a:latin typeface="Times New Roman"/>
                <a:ea typeface="宋体" pitchFamily="2" charset="-122"/>
              </a:rPr>
              <a:t>B⃝ </a:t>
            </a:r>
            <a:r>
              <a:rPr lang="en-US" altLang="zh-CN" sz="2000" dirty="0" smtClean="0">
                <a:solidFill>
                  <a:srgbClr val="000000"/>
                </a:solidFill>
                <a:latin typeface="Times New Roman"/>
                <a:ea typeface="宋体" pitchFamily="2" charset="-122"/>
              </a:rPr>
              <a:t>and  </a:t>
            </a:r>
            <a:r>
              <a:rPr lang="en-US" altLang="zh-CN" sz="2000" dirty="0">
                <a:solidFill>
                  <a:srgbClr val="000000"/>
                </a:solidFill>
                <a:latin typeface="Times New Roman"/>
                <a:ea typeface="宋体" pitchFamily="2" charset="-122"/>
              </a:rPr>
              <a:t>C⃝ should also be small.</a:t>
            </a:r>
          </a:p>
          <a:p>
            <a:pPr lvl="1"/>
            <a:r>
              <a:rPr lang="en-US" altLang="zh-CN" sz="2000" dirty="0" smtClean="0">
                <a:ea typeface="宋体" pitchFamily="2" charset="-122"/>
              </a:rPr>
              <a:t>The CD loss is</a:t>
            </a:r>
          </a:p>
          <a:p>
            <a:pPr lvl="2"/>
            <a:endParaRPr lang="en-US" altLang="zh-CN" sz="1600" dirty="0" smtClean="0">
              <a:ea typeface="宋体" pitchFamily="2" charset="-122"/>
            </a:endParaRPr>
          </a:p>
        </p:txBody>
      </p:sp>
      <p:graphicFrame>
        <p:nvGraphicFramePr>
          <p:cNvPr id="60420" name="Object 4"/>
          <p:cNvGraphicFramePr>
            <a:graphicFrameLocks noChangeAspect="1"/>
          </p:cNvGraphicFramePr>
          <p:nvPr>
            <p:extLst>
              <p:ext uri="{D42A27DB-BD31-4B8C-83A1-F6EECF244321}">
                <p14:modId xmlns:p14="http://schemas.microsoft.com/office/powerpoint/2010/main" val="3310370125"/>
              </p:ext>
            </p:extLst>
          </p:nvPr>
        </p:nvGraphicFramePr>
        <p:xfrm>
          <a:off x="2605320" y="5929080"/>
          <a:ext cx="4391025" cy="381000"/>
        </p:xfrm>
        <a:graphic>
          <a:graphicData uri="http://schemas.openxmlformats.org/presentationml/2006/ole">
            <mc:AlternateContent xmlns:mc="http://schemas.openxmlformats.org/markup-compatibility/2006">
              <mc:Choice xmlns:v="urn:schemas-microsoft-com:vml" Requires="v">
                <p:oleObj spid="_x0000_s10279" name="Equation" r:id="rId5" imgW="2781300" imgH="241300" progId="Equation.DSMT4">
                  <p:embed/>
                </p:oleObj>
              </mc:Choice>
              <mc:Fallback>
                <p:oleObj name="Equation" r:id="rId5" imgW="2781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5320" y="5929080"/>
                        <a:ext cx="4391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6" name="Picture 13" descr="C:\Users\weicheng\Dropbox\Proposa_Slides\CGC_ex2.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734786"/>
            <a:ext cx="4038600"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780412052"/>
      </p:ext>
    </p:extLst>
  </p:cSld>
  <p:clrMapOvr>
    <a:masterClrMapping/>
  </p:clrMapOvr>
  <p:transition advTm="64114"/>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609600"/>
            <a:ext cx="7696200" cy="838200"/>
          </a:xfrm>
        </p:spPr>
        <p:txBody>
          <a:bodyPr/>
          <a:lstStyle/>
          <a:p>
            <a:r>
              <a:rPr lang="en-US" altLang="zh-CN" smtClean="0">
                <a:ea typeface="宋体" pitchFamily="2" charset="-122"/>
              </a:rPr>
              <a:t>Co-regularized multi-domain graph clustering (CGC)</a:t>
            </a:r>
          </a:p>
        </p:txBody>
      </p:sp>
      <p:sp>
        <p:nvSpPr>
          <p:cNvPr id="21" name="Rectangle 3"/>
          <p:cNvSpPr txBox="1">
            <a:spLocks noChangeArrowheads="1"/>
          </p:cNvSpPr>
          <p:nvPr/>
        </p:nvSpPr>
        <p:spPr bwMode="auto">
          <a:xfrm>
            <a:off x="228600" y="1676400"/>
            <a:ext cx="8153400" cy="2057400"/>
          </a:xfrm>
          <a:prstGeom prst="rect">
            <a:avLst/>
          </a:prstGeom>
          <a:noFill/>
          <a:ln w="9525">
            <a:noFill/>
            <a:miter lim="800000"/>
            <a:headEnd/>
            <a:tailEnd/>
          </a:ln>
        </p:spPr>
        <p:txBody>
          <a:bodyPr/>
          <a:lstStyle>
            <a:lvl1pPr marL="342900" indent="-342900">
              <a:defRPr>
                <a:solidFill>
                  <a:schemeClr val="tx1"/>
                </a:solidFill>
                <a:latin typeface="Arial" charset="0"/>
                <a:cs typeface="Arial" charset="0"/>
              </a:defRPr>
            </a:lvl1pPr>
            <a:lvl2pPr marL="800100" indent="-342900">
              <a:defRPr>
                <a:solidFill>
                  <a:schemeClr val="tx1"/>
                </a:solidFill>
                <a:latin typeface="Arial" charset="0"/>
                <a:cs typeface="Arial" charset="0"/>
              </a:defRPr>
            </a:lvl2pPr>
            <a:lvl3pPr marL="108585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20000"/>
              </a:spcBef>
              <a:spcAft>
                <a:spcPct val="0"/>
              </a:spcAft>
              <a:buFontTx/>
              <a:buChar char="•"/>
            </a:pPr>
            <a:r>
              <a:rPr lang="en-US" altLang="zh-CN" sz="2800" b="1" smtClean="0">
                <a:solidFill>
                  <a:srgbClr val="000000"/>
                </a:solidFill>
                <a:latin typeface="Times New Roman" pitchFamily="18" charset="0"/>
                <a:ea typeface="宋体" pitchFamily="2" charset="-122"/>
              </a:rPr>
              <a:t>Objective function (Joint Matrix Optimization):</a:t>
            </a:r>
          </a:p>
          <a:p>
            <a:pPr lvl="1" defTabSz="914400" eaLnBrk="0" fontAlgn="base" hangingPunct="0">
              <a:spcBef>
                <a:spcPct val="20000"/>
              </a:spcBef>
              <a:spcAft>
                <a:spcPct val="0"/>
              </a:spcAft>
              <a:buFontTx/>
              <a:buChar char="•"/>
            </a:pPr>
            <a:endParaRPr lang="en-US" altLang="zh-CN" sz="2800" b="1" smtClean="0">
              <a:solidFill>
                <a:srgbClr val="000000"/>
              </a:solidFill>
              <a:latin typeface="Times New Roman" pitchFamily="18" charset="0"/>
              <a:ea typeface="宋体" pitchFamily="2" charset="-122"/>
            </a:endParaRPr>
          </a:p>
          <a:p>
            <a:pPr lvl="1" defTabSz="914400" eaLnBrk="0" fontAlgn="base" hangingPunct="0">
              <a:spcBef>
                <a:spcPct val="20000"/>
              </a:spcBef>
              <a:spcAft>
                <a:spcPct val="0"/>
              </a:spcAft>
              <a:buFontTx/>
              <a:buChar char="•"/>
            </a:pPr>
            <a:endParaRPr lang="en-US" altLang="zh-CN" sz="2800" b="1" smtClean="0">
              <a:solidFill>
                <a:srgbClr val="000000"/>
              </a:solidFill>
              <a:latin typeface="Times New Roman" pitchFamily="18" charset="0"/>
              <a:ea typeface="宋体" pitchFamily="2" charset="-122"/>
            </a:endParaRPr>
          </a:p>
          <a:p>
            <a:pPr lvl="2" defTabSz="914400" eaLnBrk="0" fontAlgn="base" hangingPunct="0">
              <a:spcBef>
                <a:spcPct val="20000"/>
              </a:spcBef>
              <a:spcAft>
                <a:spcPct val="0"/>
              </a:spcAft>
              <a:buFont typeface="Wingdings" pitchFamily="2" charset="2"/>
              <a:buChar char="v"/>
            </a:pPr>
            <a:endParaRPr lang="en-US" altLang="zh-CN" sz="1600" b="1" smtClean="0">
              <a:solidFill>
                <a:srgbClr val="993300"/>
              </a:solidFill>
              <a:latin typeface="Times New Roman" pitchFamily="18" charset="0"/>
              <a:ea typeface="宋体" pitchFamily="2" charset="-122"/>
            </a:endParaRPr>
          </a:p>
        </p:txBody>
      </p:sp>
      <p:graphicFrame>
        <p:nvGraphicFramePr>
          <p:cNvPr id="17412" name="Object 23"/>
          <p:cNvGraphicFramePr>
            <a:graphicFrameLocks noChangeAspect="1"/>
          </p:cNvGraphicFramePr>
          <p:nvPr/>
        </p:nvGraphicFramePr>
        <p:xfrm>
          <a:off x="2133600" y="2590800"/>
          <a:ext cx="4206875" cy="831850"/>
        </p:xfrm>
        <a:graphic>
          <a:graphicData uri="http://schemas.openxmlformats.org/presentationml/2006/ole">
            <mc:AlternateContent xmlns:mc="http://schemas.openxmlformats.org/markup-compatibility/2006">
              <mc:Choice xmlns:v="urn:schemas-microsoft-com:vml" Requires="v">
                <p:oleObj spid="_x0000_s11302" name="Equation" r:id="rId5" imgW="2247900" imgH="444500" progId="Equation.DSMT4">
                  <p:embed/>
                </p:oleObj>
              </mc:Choice>
              <mc:Fallback>
                <p:oleObj name="Equation" r:id="rId5" imgW="2247900" imgH="444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590800"/>
                        <a:ext cx="42068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3"/>
          <p:cNvSpPr txBox="1">
            <a:spLocks noChangeArrowheads="1"/>
          </p:cNvSpPr>
          <p:nvPr/>
        </p:nvSpPr>
        <p:spPr bwMode="auto">
          <a:xfrm>
            <a:off x="228600" y="3733800"/>
            <a:ext cx="8153400" cy="2514600"/>
          </a:xfrm>
          <a:prstGeom prst="rect">
            <a:avLst/>
          </a:prstGeom>
          <a:noFill/>
          <a:ln w="9525">
            <a:noFill/>
            <a:miter lim="800000"/>
            <a:headEnd/>
            <a:tailEnd/>
          </a:ln>
        </p:spPr>
        <p:txBody>
          <a:bodyPr/>
          <a:lstStyle>
            <a:lvl1pPr>
              <a:defRPr>
                <a:solidFill>
                  <a:schemeClr val="tx1"/>
                </a:solidFill>
                <a:latin typeface="Arial" charset="0"/>
                <a:cs typeface="Arial" charset="0"/>
              </a:defRPr>
            </a:lvl1pPr>
            <a:lvl2pPr marL="800100" indent="-342900">
              <a:defRPr>
                <a:solidFill>
                  <a:schemeClr val="tx1"/>
                </a:solidFill>
                <a:latin typeface="Arial" charset="0"/>
                <a:cs typeface="Arial" charset="0"/>
              </a:defRPr>
            </a:lvl2pPr>
            <a:lvl3pPr marL="108585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Can be solved with an alternating scheme: </a:t>
            </a:r>
            <a:r>
              <a:rPr lang="en-US" altLang="zh-CN" sz="2800" smtClean="0">
                <a:solidFill>
                  <a:srgbClr val="000000"/>
                </a:solidFill>
                <a:ea typeface="宋体" pitchFamily="2" charset="-122"/>
              </a:rPr>
              <a:t>optimize the objective with respect to one variable while fixing others.</a:t>
            </a:r>
            <a:endParaRPr lang="en-US" altLang="zh-CN" sz="2800" b="1" smtClean="0">
              <a:solidFill>
                <a:srgbClr val="000000"/>
              </a:solidFill>
              <a:latin typeface="Times New Roman" pitchFamily="18" charset="0"/>
              <a:ea typeface="宋体" pitchFamily="2" charset="-122"/>
            </a:endParaRPr>
          </a:p>
          <a:p>
            <a:pPr lvl="1" defTabSz="914400" eaLnBrk="0" fontAlgn="base" hangingPunct="0">
              <a:spcBef>
                <a:spcPct val="20000"/>
              </a:spcBef>
              <a:spcAft>
                <a:spcPct val="0"/>
              </a:spcAft>
              <a:buFontTx/>
              <a:buChar char="•"/>
            </a:pPr>
            <a:endParaRPr lang="en-US" altLang="zh-CN" sz="2800" b="1" smtClean="0">
              <a:solidFill>
                <a:srgbClr val="000000"/>
              </a:solidFill>
              <a:latin typeface="Times New Roman" pitchFamily="18" charset="0"/>
              <a:ea typeface="宋体" pitchFamily="2" charset="-122"/>
            </a:endParaRPr>
          </a:p>
          <a:p>
            <a:pPr lvl="1" defTabSz="914400" eaLnBrk="0" fontAlgn="base" hangingPunct="0">
              <a:spcBef>
                <a:spcPct val="20000"/>
              </a:spcBef>
              <a:spcAft>
                <a:spcPct val="0"/>
              </a:spcAft>
              <a:buFontTx/>
              <a:buChar char="•"/>
            </a:pPr>
            <a:endParaRPr lang="en-US" altLang="zh-CN" sz="2800" b="1" smtClean="0">
              <a:solidFill>
                <a:srgbClr val="000000"/>
              </a:solidFill>
              <a:latin typeface="Times New Roman" pitchFamily="18" charset="0"/>
              <a:ea typeface="宋体" pitchFamily="2" charset="-122"/>
            </a:endParaRPr>
          </a:p>
          <a:p>
            <a:pPr lvl="2" defTabSz="914400" eaLnBrk="0" fontAlgn="base" hangingPunct="0">
              <a:spcBef>
                <a:spcPct val="20000"/>
              </a:spcBef>
              <a:spcAft>
                <a:spcPct val="0"/>
              </a:spcAft>
              <a:buFont typeface="Wingdings" pitchFamily="2" charset="2"/>
              <a:buChar char="v"/>
            </a:pPr>
            <a:endParaRPr lang="en-US" altLang="zh-CN" sz="1600" b="1" smtClean="0">
              <a:solidFill>
                <a:srgbClr val="993300"/>
              </a:solidFill>
              <a:latin typeface="Times New Roman" pitchFamily="18" charset="0"/>
              <a:ea typeface="宋体" pitchFamily="2" charset="-122"/>
            </a:endParaRPr>
          </a:p>
        </p:txBody>
      </p:sp>
    </p:spTree>
    <p:custDataLst>
      <p:tags r:id="rId2"/>
    </p:custDataLst>
    <p:extLst>
      <p:ext uri="{BB962C8B-B14F-4D97-AF65-F5344CB8AC3E}">
        <p14:creationId xmlns:p14="http://schemas.microsoft.com/office/powerpoint/2010/main" val="3086459278"/>
      </p:ext>
    </p:extLst>
  </p:cSld>
  <p:clrMapOvr>
    <a:masterClrMapping/>
  </p:clrMapOvr>
  <p:transition advTm="21783">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990600" y="1676400"/>
            <a:ext cx="7696200" cy="4876800"/>
          </a:xfrm>
        </p:spPr>
        <p:txBody>
          <a:bodyPr/>
          <a:lstStyle/>
          <a:p>
            <a:r>
              <a:rPr lang="en-US" altLang="zh-CN" smtClean="0">
                <a:ea typeface="宋体" pitchFamily="2" charset="-122"/>
              </a:rPr>
              <a:t>Data sets:</a:t>
            </a:r>
          </a:p>
          <a:p>
            <a:pPr lvl="1"/>
            <a:r>
              <a:rPr lang="en-US" altLang="zh-CN" smtClean="0">
                <a:ea typeface="宋体" pitchFamily="2" charset="-122"/>
              </a:rPr>
              <a:t>UCI (Iris, Wine, Ionosphere, WDBC)</a:t>
            </a:r>
          </a:p>
          <a:p>
            <a:pPr lvl="2"/>
            <a:r>
              <a:rPr lang="en-US" altLang="zh-CN" smtClean="0">
                <a:ea typeface="宋体" pitchFamily="2" charset="-122"/>
              </a:rPr>
              <a:t>Construct two cross-domain relationships: Iris-Wine,  Ionosphere-WDBC, (positive/negative instances only mapped to positive/negative instances in another domain)</a:t>
            </a:r>
          </a:p>
          <a:p>
            <a:pPr lvl="1"/>
            <a:r>
              <a:rPr lang="en-US" altLang="zh-CN" smtClean="0">
                <a:ea typeface="宋体" pitchFamily="2" charset="-122"/>
              </a:rPr>
              <a:t>Newsgroups data (from 20 Newsgroups)</a:t>
            </a:r>
          </a:p>
          <a:p>
            <a:pPr lvl="2"/>
            <a:r>
              <a:rPr lang="en-US" altLang="en-US" b="0" smtClean="0"/>
              <a:t>comp.os.ms-windows.misc, comp.sys.ibm.pc.hardware, comp.sys.mac.hardware</a:t>
            </a:r>
          </a:p>
          <a:p>
            <a:pPr lvl="2"/>
            <a:r>
              <a:rPr lang="en-US" altLang="en-US" b="0" smtClean="0"/>
              <a:t>rec.motorcycles, rec.sport.baseball, rec.sport.hockey</a:t>
            </a:r>
            <a:endParaRPr lang="en-US" altLang="zh-CN" smtClean="0">
              <a:ea typeface="宋体" pitchFamily="2" charset="-122"/>
            </a:endParaRPr>
          </a:p>
          <a:p>
            <a:pPr lvl="1"/>
            <a:r>
              <a:rPr lang="en-US" altLang="zh-CN" smtClean="0">
                <a:ea typeface="宋体" pitchFamily="2" charset="-122"/>
              </a:rPr>
              <a:t>protein-protein interaction (PPI) networks (</a:t>
            </a:r>
            <a:r>
              <a:rPr lang="en-US" altLang="zh-CN" b="0" smtClean="0">
                <a:ea typeface="宋体" pitchFamily="2" charset="-122"/>
              </a:rPr>
              <a:t>from BioGrid</a:t>
            </a:r>
            <a:r>
              <a:rPr lang="en-US" altLang="zh-CN" smtClean="0">
                <a:ea typeface="宋体" pitchFamily="2" charset="-122"/>
              </a:rPr>
              <a:t>), gene co-expression networks (</a:t>
            </a:r>
            <a:r>
              <a:rPr lang="en-US" altLang="zh-CN" b="0" smtClean="0">
                <a:ea typeface="宋体" pitchFamily="2" charset="-122"/>
              </a:rPr>
              <a:t>from Gene Expression Ominbus</a:t>
            </a:r>
            <a:r>
              <a:rPr lang="en-US" altLang="zh-CN" smtClean="0">
                <a:ea typeface="宋体" pitchFamily="2" charset="-122"/>
              </a:rPr>
              <a:t>), genetic interaction network (from TEAM)</a:t>
            </a:r>
          </a:p>
          <a:p>
            <a:pPr lvl="1"/>
            <a:endParaRPr lang="zh-CN" altLang="en-US" smtClean="0">
              <a:ea typeface="宋体" pitchFamily="2" charset="-122"/>
            </a:endParaRPr>
          </a:p>
        </p:txBody>
      </p:sp>
      <p:sp>
        <p:nvSpPr>
          <p:cNvPr id="20483" name="标题 1"/>
          <p:cNvSpPr>
            <a:spLocks noGrp="1"/>
          </p:cNvSpPr>
          <p:nvPr>
            <p:ph type="title"/>
          </p:nvPr>
        </p:nvSpPr>
        <p:spPr>
          <a:xfrm>
            <a:off x="990600" y="609600"/>
            <a:ext cx="7391400" cy="838200"/>
          </a:xfrm>
        </p:spPr>
        <p:txBody>
          <a:bodyPr/>
          <a:lstStyle/>
          <a:p>
            <a:r>
              <a:rPr lang="en-US" altLang="zh-CN" smtClean="0">
                <a:ea typeface="宋体" pitchFamily="2" charset="-122"/>
              </a:rPr>
              <a:t>Experimental Study</a:t>
            </a:r>
            <a:endParaRPr lang="zh-CN" altLang="en-US" smtClean="0">
              <a:ea typeface="宋体" pitchFamily="2" charset="-122"/>
            </a:endParaRPr>
          </a:p>
        </p:txBody>
      </p:sp>
    </p:spTree>
    <p:extLst>
      <p:ext uri="{BB962C8B-B14F-4D97-AF65-F5344CB8AC3E}">
        <p14:creationId xmlns:p14="http://schemas.microsoft.com/office/powerpoint/2010/main" val="1445188403"/>
      </p:ext>
    </p:extLst>
  </p:cSld>
  <p:clrMapOvr>
    <a:masterClrMapping/>
  </p:clrMapOvr>
  <p:transition advTm="1844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21507" name="内容占位符 2"/>
          <p:cNvSpPr>
            <a:spLocks noGrp="1"/>
          </p:cNvSpPr>
          <p:nvPr>
            <p:ph idx="1"/>
          </p:nvPr>
        </p:nvSpPr>
        <p:spPr>
          <a:xfrm>
            <a:off x="990600" y="1676400"/>
            <a:ext cx="7391400" cy="4419600"/>
          </a:xfrm>
        </p:spPr>
        <p:txBody>
          <a:bodyPr/>
          <a:lstStyle/>
          <a:p>
            <a:r>
              <a:rPr lang="en-US" altLang="zh-CN" smtClean="0">
                <a:ea typeface="宋体" pitchFamily="2" charset="-122"/>
              </a:rPr>
              <a:t>Effectiveness (UCI data set)</a:t>
            </a:r>
            <a:endParaRPr lang="zh-CN" altLang="en-US" smtClean="0">
              <a:ea typeface="宋体" pitchFamily="2" charset="-122"/>
            </a:endParaRPr>
          </a:p>
        </p:txBody>
      </p:sp>
      <p:pic>
        <p:nvPicPr>
          <p:cNvPr id="21508" name="Picture 2" descr="D:\桌面\DropBoxHome\Dropbox\KDD2013 Camera Ready\fp0093-cheng\fp0093-cheng\UCI.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92964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a:cxnSpLocks noChangeShapeType="1"/>
          </p:cNvCxnSpPr>
          <p:nvPr/>
        </p:nvCxnSpPr>
        <p:spPr bwMode="auto">
          <a:xfrm>
            <a:off x="2971800" y="3352800"/>
            <a:ext cx="0" cy="925513"/>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cxnSpLocks noChangeShapeType="1"/>
          </p:cNvCxnSpPr>
          <p:nvPr/>
        </p:nvCxnSpPr>
        <p:spPr bwMode="auto">
          <a:xfrm>
            <a:off x="5581650" y="3352800"/>
            <a:ext cx="0" cy="925513"/>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a:cxnSpLocks noChangeShapeType="1"/>
          </p:cNvCxnSpPr>
          <p:nvPr/>
        </p:nvCxnSpPr>
        <p:spPr bwMode="auto">
          <a:xfrm>
            <a:off x="5581650" y="5094288"/>
            <a:ext cx="0" cy="925512"/>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cxnSpLocks noChangeShapeType="1"/>
          </p:cNvCxnSpPr>
          <p:nvPr/>
        </p:nvCxnSpPr>
        <p:spPr bwMode="auto">
          <a:xfrm>
            <a:off x="2971800" y="5094288"/>
            <a:ext cx="0" cy="925512"/>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824247184"/>
      </p:ext>
    </p:extLst>
  </p:cSld>
  <p:clrMapOvr>
    <a:masterClrMapping/>
  </p:clrMapOvr>
  <p:transition advTm="156863"/>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22531" name="内容占位符 2"/>
          <p:cNvSpPr>
            <a:spLocks noGrp="1"/>
          </p:cNvSpPr>
          <p:nvPr>
            <p:ph idx="1"/>
          </p:nvPr>
        </p:nvSpPr>
        <p:spPr>
          <a:xfrm>
            <a:off x="990600" y="1676400"/>
            <a:ext cx="7391400" cy="4419600"/>
          </a:xfrm>
        </p:spPr>
        <p:txBody>
          <a:bodyPr/>
          <a:lstStyle/>
          <a:p>
            <a:r>
              <a:rPr lang="en-US" altLang="zh-CN" smtClean="0">
                <a:ea typeface="宋体" pitchFamily="2" charset="-122"/>
              </a:rPr>
              <a:t>Robustness Evaluation (UCI)</a:t>
            </a:r>
          </a:p>
          <a:p>
            <a:pPr lvl="1"/>
            <a:endParaRPr lang="zh-CN" altLang="en-US" smtClean="0">
              <a:ea typeface="宋体" pitchFamily="2" charset="-122"/>
            </a:endParaRPr>
          </a:p>
        </p:txBody>
      </p:sp>
      <p:pic>
        <p:nvPicPr>
          <p:cNvPr id="22532" name="Picture 2" descr="D:\桌面\DropBoxHome\Dropbox\KDD2013 Camera Ready\fp0093-cheng\fp0093-cheng\wine-iris-lambda0.9-wrongpairs-accuracy.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9144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819290"/>
      </p:ext>
    </p:extLst>
  </p:cSld>
  <p:clrMapOvr>
    <a:masterClrMapping/>
  </p:clrMapOvr>
  <p:transition advTm="5760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26627" name="内容占位符 2"/>
          <p:cNvSpPr>
            <a:spLocks noGrp="1"/>
          </p:cNvSpPr>
          <p:nvPr>
            <p:ph idx="1"/>
          </p:nvPr>
        </p:nvSpPr>
        <p:spPr/>
        <p:txBody>
          <a:bodyPr/>
          <a:lstStyle/>
          <a:p>
            <a:r>
              <a:rPr lang="en-US" altLang="zh-CN" smtClean="0">
                <a:ea typeface="宋体" pitchFamily="2" charset="-122"/>
              </a:rPr>
              <a:t>Performance Evaluation</a:t>
            </a:r>
            <a:endParaRPr lang="zh-CN" altLang="en-US" smtClean="0">
              <a:ea typeface="宋体" pitchFamily="2" charset="-122"/>
            </a:endParaRPr>
          </a:p>
        </p:txBody>
      </p:sp>
      <p:pic>
        <p:nvPicPr>
          <p:cNvPr id="26628" name="Picture 2" descr="D:\桌面\DropBoxHome\Dropbox\KDD2013 Camera Ready\fp0093-cheng\fp0093-cheng\convergence.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14600"/>
            <a:ext cx="9220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3758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2687800" y="4186242"/>
            <a:ext cx="5163428" cy="2214563"/>
          </a:xfrm>
          <a:prstGeom prst="ellipse">
            <a:avLst/>
          </a:prstGeom>
          <a:solidFill>
            <a:srgbClr val="FFC000">
              <a:alpha val="30000"/>
            </a:srgbClr>
          </a:solidFill>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lIns="91375" tIns="45688" rIns="91375" bIns="45688"/>
          <a:lstStyle/>
          <a:p>
            <a:pPr>
              <a:defRPr/>
            </a:pPr>
            <a:r>
              <a:rPr lang="en-US" sz="2000" b="1" dirty="0" smtClean="0">
                <a:solidFill>
                  <a:schemeClr val="tx1"/>
                </a:solidFill>
                <a:latin typeface="Arial" charset="0"/>
                <a:cs typeface="Arial" charset="0"/>
              </a:rPr>
              <a:t>Graphs/Networks</a:t>
            </a:r>
            <a:endParaRPr lang="en-US" dirty="0">
              <a:solidFill>
                <a:schemeClr val="tx1"/>
              </a:solidFill>
            </a:endParaRPr>
          </a:p>
          <a:p>
            <a:pPr>
              <a:defRPr/>
            </a:pPr>
            <a:r>
              <a:rPr lang="en-US" sz="1400" dirty="0">
                <a:solidFill>
                  <a:schemeClr val="tx1"/>
                </a:solidFill>
              </a:rPr>
              <a:t>FFSM (ICDM03), SPIN (KDD04),</a:t>
            </a:r>
          </a:p>
          <a:p>
            <a:pPr>
              <a:defRPr/>
            </a:pPr>
            <a:r>
              <a:rPr lang="en-US" sz="1400" dirty="0" err="1">
                <a:solidFill>
                  <a:schemeClr val="tx1"/>
                </a:solidFill>
              </a:rPr>
              <a:t>GDIndex</a:t>
            </a:r>
            <a:r>
              <a:rPr lang="en-US" sz="1400" dirty="0">
                <a:solidFill>
                  <a:schemeClr val="tx1"/>
                </a:solidFill>
              </a:rPr>
              <a:t> (ICDE07)</a:t>
            </a:r>
          </a:p>
          <a:p>
            <a:pPr>
              <a:defRPr/>
            </a:pPr>
            <a:r>
              <a:rPr lang="en-US" sz="1400" dirty="0" err="1">
                <a:solidFill>
                  <a:schemeClr val="tx1"/>
                </a:solidFill>
              </a:rPr>
              <a:t>MotifMining</a:t>
            </a:r>
            <a:r>
              <a:rPr lang="en-US" sz="1400" dirty="0">
                <a:solidFill>
                  <a:schemeClr val="tx1"/>
                </a:solidFill>
              </a:rPr>
              <a:t> (PSB04, RECOMB04, ProteinScience06, SSDBM07, BIBM08)</a:t>
            </a:r>
            <a:endParaRPr lang="en-US" sz="1600" dirty="0">
              <a:solidFill>
                <a:schemeClr val="tx1"/>
              </a:solidFill>
            </a:endParaRPr>
          </a:p>
          <a:p>
            <a:pPr>
              <a:defRPr/>
            </a:pPr>
            <a:r>
              <a:rPr lang="en-US" sz="1400" dirty="0">
                <a:solidFill>
                  <a:schemeClr val="tx1"/>
                </a:solidFill>
              </a:rPr>
              <a:t>COM(CIKM09), GAIA (SIGMOD10), LTS (ICDE11</a:t>
            </a:r>
            <a:r>
              <a:rPr lang="en-US" sz="1400" dirty="0" smtClean="0">
                <a:solidFill>
                  <a:schemeClr val="tx1"/>
                </a:solidFill>
              </a:rPr>
              <a:t>)</a:t>
            </a:r>
          </a:p>
          <a:p>
            <a:pPr>
              <a:defRPr/>
            </a:pPr>
            <a:r>
              <a:rPr lang="en-US" sz="1400" dirty="0" smtClean="0">
                <a:solidFill>
                  <a:schemeClr val="tx1"/>
                </a:solidFill>
              </a:rPr>
              <a:t>CGC (KDD13)</a:t>
            </a:r>
            <a:endParaRPr lang="en-US" sz="1400" dirty="0">
              <a:solidFill>
                <a:schemeClr val="tx1"/>
              </a:solidFill>
            </a:endParaRPr>
          </a:p>
        </p:txBody>
      </p:sp>
      <p:sp>
        <p:nvSpPr>
          <p:cNvPr id="49154" name="Title 1"/>
          <p:cNvSpPr>
            <a:spLocks noGrp="1"/>
          </p:cNvSpPr>
          <p:nvPr>
            <p:ph type="title"/>
          </p:nvPr>
        </p:nvSpPr>
        <p:spPr/>
        <p:txBody>
          <a:bodyPr/>
          <a:lstStyle/>
          <a:p>
            <a:pPr>
              <a:defRPr/>
            </a:pPr>
            <a:r>
              <a:rPr lang="en-US" dirty="0" smtClean="0"/>
              <a:t>Graphs are everywhere</a:t>
            </a:r>
          </a:p>
        </p:txBody>
      </p:sp>
      <p:sp>
        <p:nvSpPr>
          <p:cNvPr id="16" name="TextBox 15"/>
          <p:cNvSpPr txBox="1">
            <a:spLocks noChangeArrowheads="1"/>
          </p:cNvSpPr>
          <p:nvPr/>
        </p:nvSpPr>
        <p:spPr bwMode="auto">
          <a:xfrm>
            <a:off x="72194" y="5500296"/>
            <a:ext cx="3129013" cy="131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701" tIns="42851" rIns="85701" bIns="42851">
            <a:spAutoFit/>
          </a:bodyPr>
          <a:lstStyle>
            <a:lvl1pPr>
              <a:defRPr sz="20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sz="2000">
                <a:solidFill>
                  <a:schemeClr val="tx1"/>
                </a:solidFill>
                <a:latin typeface="Arial" pitchFamily="34" charset="0"/>
              </a:defRPr>
            </a:lvl3pPr>
            <a:lvl4pPr marL="1600200" indent="-228600">
              <a:defRPr sz="2000">
                <a:solidFill>
                  <a:schemeClr val="tx1"/>
                </a:solidFill>
                <a:latin typeface="Arial" pitchFamily="34" charset="0"/>
              </a:defRPr>
            </a:lvl4pPr>
            <a:lvl5pPr marL="2057400" indent="-22860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buFont typeface="Arial" pitchFamily="34" charset="0"/>
              <a:buChar char="•"/>
            </a:pPr>
            <a:r>
              <a:rPr lang="en-US" dirty="0" smtClean="0">
                <a:solidFill>
                  <a:srgbClr val="0000FF"/>
                </a:solidFill>
              </a:rPr>
              <a:t>Frequent </a:t>
            </a:r>
            <a:r>
              <a:rPr lang="en-US" dirty="0" err="1" smtClean="0">
                <a:solidFill>
                  <a:srgbClr val="0000FF"/>
                </a:solidFill>
              </a:rPr>
              <a:t>subgraphs</a:t>
            </a:r>
            <a:endParaRPr lang="en-US" dirty="0" smtClean="0">
              <a:solidFill>
                <a:srgbClr val="0000FF"/>
              </a:solidFill>
            </a:endParaRPr>
          </a:p>
          <a:p>
            <a:pPr>
              <a:buFont typeface="Arial" pitchFamily="34" charset="0"/>
              <a:buChar char="•"/>
            </a:pPr>
            <a:r>
              <a:rPr lang="en-US" dirty="0" smtClean="0">
                <a:solidFill>
                  <a:srgbClr val="0000FF"/>
                </a:solidFill>
              </a:rPr>
              <a:t>Discriminative </a:t>
            </a:r>
            <a:r>
              <a:rPr lang="en-US" dirty="0" err="1">
                <a:solidFill>
                  <a:srgbClr val="0000FF"/>
                </a:solidFill>
              </a:rPr>
              <a:t>subgraphs</a:t>
            </a:r>
            <a:endParaRPr lang="en-US" dirty="0">
              <a:solidFill>
                <a:srgbClr val="0000FF"/>
              </a:solidFill>
            </a:endParaRPr>
          </a:p>
          <a:p>
            <a:pPr>
              <a:buFont typeface="Arial" pitchFamily="34" charset="0"/>
              <a:buChar char="•"/>
            </a:pPr>
            <a:r>
              <a:rPr lang="en-US" dirty="0" smtClean="0">
                <a:solidFill>
                  <a:srgbClr val="0000FF"/>
                </a:solidFill>
              </a:rPr>
              <a:t>Graph classification</a:t>
            </a:r>
          </a:p>
          <a:p>
            <a:pPr>
              <a:buFont typeface="Arial" pitchFamily="34" charset="0"/>
              <a:buChar char="•"/>
            </a:pPr>
            <a:r>
              <a:rPr lang="en-US" dirty="0" smtClean="0">
                <a:solidFill>
                  <a:srgbClr val="0000FF"/>
                </a:solidFill>
              </a:rPr>
              <a:t>Graph clustering</a:t>
            </a:r>
            <a:endParaRPr lang="en-US" dirty="0">
              <a:solidFill>
                <a:srgbClr val="0000F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17" y="1498173"/>
            <a:ext cx="3357750" cy="229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80" y="3768207"/>
            <a:ext cx="12096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46" y="1556480"/>
            <a:ext cx="2435223" cy="145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6655" y="1220393"/>
            <a:ext cx="2019133" cy="27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876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27651" name="内容占位符 2"/>
          <p:cNvSpPr>
            <a:spLocks noGrp="1"/>
          </p:cNvSpPr>
          <p:nvPr>
            <p:ph idx="1"/>
          </p:nvPr>
        </p:nvSpPr>
        <p:spPr>
          <a:xfrm>
            <a:off x="457200" y="1905000"/>
            <a:ext cx="8153400" cy="4191000"/>
          </a:xfrm>
        </p:spPr>
        <p:txBody>
          <a:bodyPr/>
          <a:lstStyle/>
          <a:p>
            <a:r>
              <a:rPr lang="en-US" altLang="zh-CN" smtClean="0">
                <a:ea typeface="宋体" pitchFamily="2" charset="-122"/>
              </a:rPr>
              <a:t>Protein Module Detection by Integrating Multi-Domain Heterogeneous Data</a:t>
            </a:r>
            <a:endParaRPr lang="zh-CN" altLang="en-US" smtClean="0">
              <a:ea typeface="宋体" pitchFamily="2" charset="-122"/>
            </a:endParaRPr>
          </a:p>
        </p:txBody>
      </p:sp>
      <p:pic>
        <p:nvPicPr>
          <p:cNvPr id="27652" name="Picture 2" descr="D:\桌面\DropBoxHome\Dropbox\KDD2013 Camera Ready\fp0093-cheng\fp0093-cheng\PPI_SNP_Gene.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895600"/>
            <a:ext cx="4610100"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4"/>
          <p:cNvSpPr>
            <a:spLocks noChangeArrowheads="1"/>
          </p:cNvSpPr>
          <p:nvPr/>
        </p:nvSpPr>
        <p:spPr bwMode="auto">
          <a:xfrm>
            <a:off x="6781800" y="3352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5412 genes</a:t>
            </a:r>
            <a:endParaRPr lang="zh-CN" altLang="en-US" sz="1800" b="0" smtClean="0">
              <a:solidFill>
                <a:srgbClr val="000000"/>
              </a:solidFill>
              <a:latin typeface="Arial" charset="0"/>
              <a:ea typeface="宋体" pitchFamily="2" charset="-122"/>
              <a:cs typeface="Arial" charset="0"/>
            </a:endParaRPr>
          </a:p>
        </p:txBody>
      </p:sp>
      <p:sp>
        <p:nvSpPr>
          <p:cNvPr id="27654" name="矩形 5"/>
          <p:cNvSpPr>
            <a:spLocks noChangeArrowheads="1"/>
          </p:cNvSpPr>
          <p:nvPr/>
        </p:nvSpPr>
        <p:spPr bwMode="auto">
          <a:xfrm>
            <a:off x="533400" y="3352800"/>
            <a:ext cx="3048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490032 genetic markers across 4890 (1952 disease and 2938 healthy) samples.</a:t>
            </a:r>
          </a:p>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We use 1 million top-ranked genetic marker pairs to construct the network and the test statistics as the</a:t>
            </a:r>
          </a:p>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weights on the edges</a:t>
            </a:r>
            <a:endParaRPr lang="zh-CN" altLang="en-US" sz="1800" b="0" smtClean="0">
              <a:solidFill>
                <a:srgbClr val="000000"/>
              </a:solidFill>
              <a:latin typeface="Arial" charset="0"/>
              <a:ea typeface="宋体" pitchFamily="2" charset="-122"/>
              <a:cs typeface="Arial" charset="0"/>
            </a:endParaRPr>
          </a:p>
        </p:txBody>
      </p:sp>
    </p:spTree>
    <p:extLst>
      <p:ext uri="{BB962C8B-B14F-4D97-AF65-F5344CB8AC3E}">
        <p14:creationId xmlns:p14="http://schemas.microsoft.com/office/powerpoint/2010/main" val="4058417731"/>
      </p:ext>
    </p:extLst>
  </p:cSld>
  <p:clrMapOvr>
    <a:masterClrMapping/>
  </p:clrMapOvr>
  <p:transition advTm="3385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28675" name="内容占位符 2"/>
          <p:cNvSpPr>
            <a:spLocks noGrp="1"/>
          </p:cNvSpPr>
          <p:nvPr>
            <p:ph idx="1"/>
          </p:nvPr>
        </p:nvSpPr>
        <p:spPr>
          <a:xfrm>
            <a:off x="304800" y="1905000"/>
            <a:ext cx="8839200" cy="4191000"/>
          </a:xfrm>
        </p:spPr>
        <p:txBody>
          <a:bodyPr/>
          <a:lstStyle/>
          <a:p>
            <a:pPr>
              <a:buFontTx/>
              <a:buNone/>
            </a:pPr>
            <a:r>
              <a:rPr lang="en-US" altLang="zh-CN" smtClean="0">
                <a:ea typeface="宋体" pitchFamily="2" charset="-122"/>
              </a:rPr>
              <a:t>Protein Module Detection:</a:t>
            </a:r>
            <a:endParaRPr lang="zh-CN" altLang="en-US" smtClean="0">
              <a:ea typeface="宋体" pitchFamily="2" charset="-122"/>
            </a:endParaRPr>
          </a:p>
          <a:p>
            <a:r>
              <a:rPr lang="en-US" altLang="zh-CN" smtClean="0">
                <a:ea typeface="宋体" pitchFamily="2" charset="-122"/>
              </a:rPr>
              <a:t>Evaluation: standard Gene Set Enrichment Analysis (GSEA)</a:t>
            </a:r>
          </a:p>
          <a:p>
            <a:pPr lvl="1"/>
            <a:r>
              <a:rPr lang="en-US" altLang="zh-CN" smtClean="0">
                <a:ea typeface="宋体" pitchFamily="2" charset="-122"/>
              </a:rPr>
              <a:t>we identify the most significantly enriched Gene Ontology categories</a:t>
            </a:r>
          </a:p>
          <a:p>
            <a:pPr lvl="1"/>
            <a:r>
              <a:rPr lang="en-US" altLang="zh-CN" smtClean="0">
                <a:ea typeface="宋体" pitchFamily="2" charset="-122"/>
              </a:rPr>
              <a:t>significance (</a:t>
            </a:r>
            <a:r>
              <a:rPr lang="en-US" altLang="zh-CN" i="1" smtClean="0">
                <a:ea typeface="宋体" pitchFamily="2" charset="-122"/>
              </a:rPr>
              <a:t>p-value) is determined by the Fisher’s exact test</a:t>
            </a:r>
          </a:p>
          <a:p>
            <a:pPr lvl="1"/>
            <a:r>
              <a:rPr lang="en-US" altLang="zh-CN" i="1" smtClean="0">
                <a:ea typeface="宋体" pitchFamily="2" charset="-122"/>
              </a:rPr>
              <a:t>raw p-values are further calibrated to correct for the multiple testing problem</a:t>
            </a:r>
            <a:endParaRPr lang="zh-CN" altLang="en-US" i="1" smtClean="0">
              <a:ea typeface="宋体" pitchFamily="2" charset="-122"/>
            </a:endParaRPr>
          </a:p>
        </p:txBody>
      </p:sp>
    </p:spTree>
    <p:extLst>
      <p:ext uri="{BB962C8B-B14F-4D97-AF65-F5344CB8AC3E}">
        <p14:creationId xmlns:p14="http://schemas.microsoft.com/office/powerpoint/2010/main" val="2268870572"/>
      </p:ext>
    </p:extLst>
  </p:cSld>
  <p:clrMapOvr>
    <a:masterClrMapping/>
  </p:clrMapOvr>
  <p:transition advTm="2984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ea typeface="宋体" pitchFamily="2" charset="-122"/>
              </a:rPr>
              <a:t>GSEA</a:t>
            </a:r>
            <a:endParaRPr lang="en-US" altLang="en-US" smtClean="0"/>
          </a:p>
        </p:txBody>
      </p:sp>
      <p:sp>
        <p:nvSpPr>
          <p:cNvPr id="3" name="Content Placeholder 2"/>
          <p:cNvSpPr>
            <a:spLocks noGrp="1"/>
          </p:cNvSpPr>
          <p:nvPr>
            <p:ph idx="1"/>
          </p:nvPr>
        </p:nvSpPr>
        <p:spPr>
          <a:xfrm>
            <a:off x="304800" y="1905000"/>
            <a:ext cx="8534400" cy="4953000"/>
          </a:xfrm>
        </p:spPr>
        <p:txBody>
          <a:bodyPr/>
          <a:lstStyle/>
          <a:p>
            <a:r>
              <a:rPr lang="en-US" altLang="en-US" sz="2800" b="0" smtClean="0"/>
              <a:t>The hypergeometric distribution is used to model the probability of observing at least </a:t>
            </a:r>
            <a:r>
              <a:rPr lang="en-US" altLang="en-US" sz="2800" b="0" i="1" smtClean="0"/>
              <a:t>k</a:t>
            </a:r>
            <a:r>
              <a:rPr lang="en-US" altLang="en-US" sz="2800" b="0" smtClean="0"/>
              <a:t> genes from a cluster of size </a:t>
            </a:r>
            <a:r>
              <a:rPr lang="en-US" altLang="en-US" sz="2800" b="0" i="1" smtClean="0"/>
              <a:t>n</a:t>
            </a:r>
            <a:r>
              <a:rPr lang="en-US" altLang="en-US" sz="2800" b="0" smtClean="0"/>
              <a:t> by chance in a category containing </a:t>
            </a:r>
            <a:r>
              <a:rPr lang="en-US" altLang="en-US" sz="2800" b="0" i="1" smtClean="0"/>
              <a:t>f</a:t>
            </a:r>
            <a:r>
              <a:rPr lang="en-US" altLang="en-US" sz="2800" b="0" smtClean="0"/>
              <a:t> genes from a total genome size of </a:t>
            </a:r>
            <a:r>
              <a:rPr lang="en-US" altLang="en-US" sz="2800" b="0" i="1" smtClean="0"/>
              <a:t>g</a:t>
            </a:r>
            <a:r>
              <a:rPr lang="en-US" altLang="en-US" sz="2800" b="0" smtClean="0"/>
              <a:t> genes.</a:t>
            </a:r>
          </a:p>
          <a:p>
            <a:endParaRPr lang="en-US" altLang="en-US" sz="2800" b="0" smtClean="0"/>
          </a:p>
          <a:p>
            <a:pPr>
              <a:buFontTx/>
              <a:buNone/>
            </a:pPr>
            <a:endParaRPr lang="en-US" altLang="en-US" sz="2800" b="0" smtClean="0"/>
          </a:p>
          <a:p>
            <a:r>
              <a:rPr lang="en-US" altLang="en-US" sz="2800" b="0" smtClean="0"/>
              <a:t>For example, if the majority of genes in a cluster appear from one category, then it is unlikely that this happens by chance and the category’s </a:t>
            </a:r>
            <a:r>
              <a:rPr lang="en-US" altLang="en-US" sz="2800" b="0" i="1" smtClean="0"/>
              <a:t>p-value</a:t>
            </a:r>
            <a:r>
              <a:rPr lang="en-US" altLang="en-US" sz="2800" b="0" smtClean="0"/>
              <a:t> would be close to 0.</a:t>
            </a:r>
          </a:p>
          <a:p>
            <a:endParaRPr lang="en-US" altLang="en-US" sz="2800"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733800"/>
            <a:ext cx="4257675"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1956269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30723" name="内容占位符 2"/>
          <p:cNvSpPr>
            <a:spLocks noGrp="1"/>
          </p:cNvSpPr>
          <p:nvPr>
            <p:ph idx="1"/>
          </p:nvPr>
        </p:nvSpPr>
        <p:spPr>
          <a:xfrm>
            <a:off x="990600" y="1600200"/>
            <a:ext cx="7391400" cy="4495800"/>
          </a:xfrm>
        </p:spPr>
        <p:txBody>
          <a:bodyPr/>
          <a:lstStyle/>
          <a:p>
            <a:r>
              <a:rPr lang="en-US" altLang="zh-CN" smtClean="0">
                <a:ea typeface="宋体" pitchFamily="2" charset="-122"/>
              </a:rPr>
              <a:t>Protein Module Detection:</a:t>
            </a:r>
            <a:endParaRPr lang="zh-CN" altLang="en-US" smtClean="0">
              <a:ea typeface="宋体" pitchFamily="2" charset="-122"/>
            </a:endParaRPr>
          </a:p>
        </p:txBody>
      </p:sp>
      <p:pic>
        <p:nvPicPr>
          <p:cNvPr id="30724" name="Picture 2" descr="D:\桌面\DropBoxHome\Dropbox\KDD2013 Camera Ready\fp0093-cheng\fp0093-cheng\PPISNPGENE.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9448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矩形 4"/>
          <p:cNvSpPr>
            <a:spLocks noChangeArrowheads="1"/>
          </p:cNvSpPr>
          <p:nvPr/>
        </p:nvSpPr>
        <p:spPr bwMode="auto">
          <a:xfrm>
            <a:off x="1066800" y="6172200"/>
            <a:ext cx="975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Comparison of CGC and single-domain graph clustering (</a:t>
            </a:r>
            <a:r>
              <a:rPr lang="en-US" altLang="zh-CN" sz="1800" b="0" i="1" smtClean="0">
                <a:solidFill>
                  <a:srgbClr val="000000"/>
                </a:solidFill>
                <a:latin typeface="Arial" charset="0"/>
                <a:ea typeface="宋体" pitchFamily="2" charset="-122"/>
                <a:cs typeface="Arial" charset="0"/>
              </a:rPr>
              <a:t>k = 100)</a:t>
            </a:r>
            <a:endParaRPr lang="zh-CN" altLang="en-US" sz="1800" b="0" smtClean="0">
              <a:solidFill>
                <a:srgbClr val="000000"/>
              </a:solidFill>
              <a:latin typeface="Arial" charset="0"/>
              <a:ea typeface="宋体" pitchFamily="2" charset="-122"/>
              <a:cs typeface="Arial" charset="0"/>
            </a:endParaRPr>
          </a:p>
        </p:txBody>
      </p:sp>
      <p:cxnSp>
        <p:nvCxnSpPr>
          <p:cNvPr id="3" name="Straight Connector 2"/>
          <p:cNvCxnSpPr>
            <a:cxnSpLocks noChangeShapeType="1"/>
          </p:cNvCxnSpPr>
          <p:nvPr/>
        </p:nvCxnSpPr>
        <p:spPr bwMode="auto">
          <a:xfrm>
            <a:off x="1600200" y="5562600"/>
            <a:ext cx="5334000" cy="0"/>
          </a:xfrm>
          <a:prstGeom prst="line">
            <a:avLst/>
          </a:prstGeom>
          <a:noFill/>
          <a:ln w="25400" cap="sq" algn="ctr">
            <a:solidFill>
              <a:srgbClr val="FF0000">
                <a:alpha val="52156"/>
              </a:srgb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2308322862"/>
      </p:ext>
    </p:extLst>
  </p:cSld>
  <p:clrMapOvr>
    <a:masterClrMapping/>
  </p:clrMapOvr>
  <p:transition advTm="51393"/>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ea typeface="宋体" pitchFamily="2" charset="-122"/>
              </a:rPr>
              <a:t>Experimental Study</a:t>
            </a:r>
            <a:endParaRPr lang="zh-CN" altLang="en-US" smtClean="0">
              <a:ea typeface="宋体" pitchFamily="2" charset="-122"/>
            </a:endParaRPr>
          </a:p>
        </p:txBody>
      </p:sp>
      <p:sp>
        <p:nvSpPr>
          <p:cNvPr id="31747" name="内容占位符 2"/>
          <p:cNvSpPr>
            <a:spLocks noGrp="1"/>
          </p:cNvSpPr>
          <p:nvPr>
            <p:ph idx="1"/>
          </p:nvPr>
        </p:nvSpPr>
        <p:spPr>
          <a:xfrm>
            <a:off x="990600" y="1752600"/>
            <a:ext cx="7391400" cy="4343400"/>
          </a:xfrm>
        </p:spPr>
        <p:txBody>
          <a:bodyPr/>
          <a:lstStyle/>
          <a:p>
            <a:r>
              <a:rPr lang="en-US" altLang="zh-CN" smtClean="0">
                <a:ea typeface="宋体" pitchFamily="2" charset="-122"/>
              </a:rPr>
              <a:t>Protein Module Detection:</a:t>
            </a:r>
            <a:endParaRPr lang="zh-CN" altLang="en-US" smtClean="0">
              <a:ea typeface="宋体" pitchFamily="2" charset="-122"/>
            </a:endParaRPr>
          </a:p>
          <a:p>
            <a:endParaRPr lang="zh-CN" altLang="en-US" smtClean="0">
              <a:ea typeface="宋体" pitchFamily="2" charset="-122"/>
            </a:endParaRPr>
          </a:p>
        </p:txBody>
      </p:sp>
      <p:pic>
        <p:nvPicPr>
          <p:cNvPr id="31748" name="Picture 5" descr="D:\桌面\table.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90376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883751"/>
      </p:ext>
    </p:extLst>
  </p:cSld>
  <p:clrMapOvr>
    <a:masterClrMapping/>
  </p:clrMapOvr>
  <p:transition advTm="31793"/>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smtClean="0">
                <a:ea typeface="宋体" pitchFamily="2" charset="-122"/>
              </a:rPr>
              <a:t>Summary</a:t>
            </a:r>
            <a:endParaRPr lang="zh-CN" altLang="en-US" dirty="0" smtClean="0">
              <a:ea typeface="宋体" pitchFamily="2" charset="-122"/>
            </a:endParaRPr>
          </a:p>
        </p:txBody>
      </p:sp>
      <p:sp>
        <p:nvSpPr>
          <p:cNvPr id="3" name="内容占位符 2"/>
          <p:cNvSpPr>
            <a:spLocks noGrp="1"/>
          </p:cNvSpPr>
          <p:nvPr>
            <p:ph idx="1"/>
          </p:nvPr>
        </p:nvSpPr>
        <p:spPr>
          <a:xfrm>
            <a:off x="990600" y="1905000"/>
            <a:ext cx="7391400" cy="4648200"/>
          </a:xfrm>
        </p:spPr>
        <p:txBody>
          <a:bodyPr/>
          <a:lstStyle/>
          <a:p>
            <a:r>
              <a:rPr lang="en-US" altLang="zh-CN" dirty="0" smtClean="0">
                <a:ea typeface="宋体" pitchFamily="2" charset="-122"/>
              </a:rPr>
              <a:t>In this project,</a:t>
            </a:r>
          </a:p>
          <a:p>
            <a:pPr lvl="1"/>
            <a:r>
              <a:rPr lang="en-US" altLang="zh-CN" dirty="0">
                <a:ea typeface="宋体" pitchFamily="2" charset="-122"/>
              </a:rPr>
              <a:t>w</a:t>
            </a:r>
            <a:r>
              <a:rPr lang="en-US" altLang="zh-CN" dirty="0" smtClean="0">
                <a:ea typeface="宋体" pitchFamily="2" charset="-122"/>
              </a:rPr>
              <a:t>e developed a flexible co-regularized method, CGC, to tackle the </a:t>
            </a:r>
            <a:r>
              <a:rPr lang="en-US" altLang="zh-CN" dirty="0" smtClean="0">
                <a:solidFill>
                  <a:schemeClr val="bg2"/>
                </a:solidFill>
                <a:ea typeface="宋体" pitchFamily="2" charset="-122"/>
                <a:cs typeface="Arial" charset="0"/>
              </a:rPr>
              <a:t>many-to-many, weighted, partial mappings for </a:t>
            </a:r>
            <a:r>
              <a:rPr lang="en-US" altLang="zh-CN" dirty="0" smtClean="0">
                <a:ea typeface="宋体" pitchFamily="2" charset="-122"/>
              </a:rPr>
              <a:t>multi-domain graph clustering.</a:t>
            </a:r>
          </a:p>
          <a:p>
            <a:pPr lvl="1"/>
            <a:r>
              <a:rPr lang="en-US" altLang="zh-CN" dirty="0" smtClean="0">
                <a:ea typeface="宋体" pitchFamily="2" charset="-122"/>
              </a:rPr>
              <a:t>CGC utilizes cross-domain relationship as co-regularizing penalty to guide the search of consensus clustering structure.</a:t>
            </a:r>
          </a:p>
          <a:p>
            <a:pPr lvl="1"/>
            <a:r>
              <a:rPr lang="en-US" altLang="zh-CN" dirty="0" smtClean="0">
                <a:ea typeface="宋体" pitchFamily="2" charset="-122"/>
              </a:rPr>
              <a:t>CGC is robust even when the cross-domain relationships based on prior knowledge are noisy.</a:t>
            </a:r>
          </a:p>
          <a:p>
            <a:r>
              <a:rPr lang="en-US" altLang="zh-CN" dirty="0" smtClean="0">
                <a:ea typeface="宋体" pitchFamily="2" charset="-122"/>
              </a:rPr>
              <a:t>SIGKDD’13</a:t>
            </a:r>
            <a:endParaRPr lang="zh-CN" altLang="en-US" dirty="0" smtClean="0">
              <a:ea typeface="宋体" pitchFamily="2" charset="-122"/>
            </a:endParaRPr>
          </a:p>
          <a:p>
            <a:pPr lvl="1"/>
            <a:endParaRPr lang="zh-CN" altLang="en-US" dirty="0" smtClean="0">
              <a:ea typeface="宋体" pitchFamily="2" charset="-122"/>
            </a:endParaRPr>
          </a:p>
        </p:txBody>
      </p:sp>
    </p:spTree>
    <p:custDataLst>
      <p:tags r:id="rId1"/>
    </p:custDataLst>
    <p:extLst>
      <p:ext uri="{BB962C8B-B14F-4D97-AF65-F5344CB8AC3E}">
        <p14:creationId xmlns:p14="http://schemas.microsoft.com/office/powerpoint/2010/main" val="1456796979"/>
      </p:ext>
    </p:extLst>
  </p:cSld>
  <p:clrMapOvr>
    <a:masterClrMapping/>
  </p:clrMapOvr>
  <p:transition advTm="449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and Questions</a:t>
            </a:r>
            <a:endParaRPr lang="en-US" dirty="0"/>
          </a:p>
        </p:txBody>
      </p:sp>
      <p:sp>
        <p:nvSpPr>
          <p:cNvPr id="3" name="Content Placeholder 2"/>
          <p:cNvSpPr>
            <a:spLocks noGrp="1"/>
          </p:cNvSpPr>
          <p:nvPr>
            <p:ph idx="1"/>
          </p:nvPr>
        </p:nvSpPr>
        <p:spPr/>
        <p:txBody>
          <a:bodyPr/>
          <a:lstStyle/>
          <a:p>
            <a:r>
              <a:rPr lang="en-US" dirty="0" smtClean="0"/>
              <a:t>weiwang@cs.ucla.edu</a:t>
            </a:r>
            <a:endParaRPr lang="en-US" dirty="0"/>
          </a:p>
        </p:txBody>
      </p:sp>
    </p:spTree>
    <p:extLst>
      <p:ext uri="{BB962C8B-B14F-4D97-AF65-F5344CB8AC3E}">
        <p14:creationId xmlns:p14="http://schemas.microsoft.com/office/powerpoint/2010/main" val="3534255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t>ScAi</a:t>
            </a:r>
            <a:r>
              <a:rPr lang="en-US" dirty="0" smtClean="0"/>
              <a:t> Projects</a:t>
            </a:r>
            <a:endParaRPr lang="en-US" dirty="0"/>
          </a:p>
        </p:txBody>
      </p:sp>
      <p:sp>
        <p:nvSpPr>
          <p:cNvPr id="12291" name="Content Placeholder 2"/>
          <p:cNvSpPr>
            <a:spLocks noGrp="1"/>
          </p:cNvSpPr>
          <p:nvPr>
            <p:ph idx="1"/>
          </p:nvPr>
        </p:nvSpPr>
        <p:spPr/>
        <p:txBody>
          <a:bodyPr/>
          <a:lstStyle/>
          <a:p>
            <a:pPr lvl="1" eaLnBrk="1" hangingPunct="1"/>
            <a:r>
              <a:rPr lang="en-US" altLang="en-US" sz="3200" smtClean="0"/>
              <a:t>Big data systems</a:t>
            </a:r>
          </a:p>
          <a:p>
            <a:pPr lvl="1" eaLnBrk="1" hangingPunct="1"/>
            <a:r>
              <a:rPr lang="en-US" altLang="en-US" sz="3200" smtClean="0"/>
              <a:t>Graph based analytics</a:t>
            </a:r>
          </a:p>
          <a:p>
            <a:pPr lvl="1" eaLnBrk="1" hangingPunct="1"/>
            <a:r>
              <a:rPr lang="en-US" altLang="en-US" sz="3200" smtClean="0"/>
              <a:t>Language design for big data and data streams</a:t>
            </a:r>
          </a:p>
          <a:p>
            <a:pPr lvl="1" eaLnBrk="1" hangingPunct="1"/>
            <a:r>
              <a:rPr lang="en-US" altLang="en-US" sz="3200" smtClean="0"/>
              <a:t>Mining high dimensional data</a:t>
            </a:r>
          </a:p>
          <a:p>
            <a:pPr lvl="1" eaLnBrk="1" hangingPunct="1"/>
            <a:r>
              <a:rPr lang="en-US" altLang="en-US" sz="3200" smtClean="0"/>
              <a:t>User and quality modeling in big data</a:t>
            </a:r>
          </a:p>
          <a:p>
            <a:pPr eaLnBrk="1" hangingPunct="1"/>
            <a:endParaRPr lang="en-US" altLang="en-US" sz="3600" smtClean="0"/>
          </a:p>
        </p:txBody>
      </p:sp>
    </p:spTree>
    <p:extLst>
      <p:ext uri="{BB962C8B-B14F-4D97-AF65-F5344CB8AC3E}">
        <p14:creationId xmlns:p14="http://schemas.microsoft.com/office/powerpoint/2010/main" val="199287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smtClean="0">
                <a:ea typeface="宋体" pitchFamily="2" charset="-122"/>
              </a:rPr>
              <a:t>Graph Clustering</a:t>
            </a:r>
            <a:endParaRPr lang="zh-CN" altLang="en-US" dirty="0" smtClean="0">
              <a:ea typeface="宋体" pitchFamily="2" charset="-122"/>
            </a:endParaRPr>
          </a:p>
        </p:txBody>
      </p:sp>
      <p:sp>
        <p:nvSpPr>
          <p:cNvPr id="4" name="内容占位符 2"/>
          <p:cNvSpPr txBox="1">
            <a:spLocks/>
          </p:cNvSpPr>
          <p:nvPr/>
        </p:nvSpPr>
        <p:spPr bwMode="auto">
          <a:xfrm>
            <a:off x="914400" y="1850572"/>
            <a:ext cx="7391400" cy="1905000"/>
          </a:xfrm>
          <a:prstGeom prst="rect">
            <a:avLst/>
          </a:prstGeom>
          <a:noFill/>
          <a:ln w="9525">
            <a:noFill/>
            <a:miter lim="800000"/>
            <a:headEnd/>
            <a:tailEnd/>
          </a:ln>
        </p:spPr>
        <p:txBody>
          <a:bodyPr/>
          <a:lstStyle/>
          <a:p>
            <a:pPr marL="342900" indent="-342900" defTabSz="914400" eaLnBrk="0" fontAlgn="base" hangingPunct="0">
              <a:spcBef>
                <a:spcPct val="20000"/>
              </a:spcBef>
              <a:spcAft>
                <a:spcPct val="0"/>
              </a:spcAft>
              <a:buFontTx/>
              <a:buChar char="•"/>
              <a:defRPr/>
            </a:pPr>
            <a:r>
              <a:rPr lang="en-US" altLang="zh-CN" sz="3200" b="1" kern="0" dirty="0">
                <a:solidFill>
                  <a:srgbClr val="000000"/>
                </a:solidFill>
              </a:rPr>
              <a:t>Graphs clustering</a:t>
            </a:r>
          </a:p>
          <a:p>
            <a:pPr marL="742950" lvl="1" indent="-285750" defTabSz="914400" eaLnBrk="0" fontAlgn="base" hangingPunct="0">
              <a:spcBef>
                <a:spcPct val="20000"/>
              </a:spcBef>
              <a:spcAft>
                <a:spcPct val="0"/>
              </a:spcAft>
              <a:buFont typeface="Wingdings" pitchFamily="2" charset="2"/>
              <a:buChar char="Ø"/>
              <a:defRPr/>
            </a:pPr>
            <a:r>
              <a:rPr lang="en-US" altLang="zh-CN" sz="2400" b="1" kern="0" dirty="0">
                <a:solidFill>
                  <a:srgbClr val="0033CC"/>
                </a:solidFill>
                <a:cs typeface="Arial" charset="0"/>
              </a:rPr>
              <a:t>Decompose a network into sub-networks based on some topological properties</a:t>
            </a:r>
          </a:p>
          <a:p>
            <a:pPr marL="742950" lvl="1" indent="-285750" defTabSz="914400" eaLnBrk="0" fontAlgn="base" hangingPunct="0">
              <a:spcBef>
                <a:spcPct val="20000"/>
              </a:spcBef>
              <a:spcAft>
                <a:spcPct val="0"/>
              </a:spcAft>
              <a:buFont typeface="Wingdings" pitchFamily="2" charset="2"/>
              <a:buChar char="Ø"/>
              <a:defRPr/>
            </a:pPr>
            <a:r>
              <a:rPr lang="en-US" altLang="zh-CN" sz="2400" b="1" dirty="0">
                <a:solidFill>
                  <a:srgbClr val="0033CC"/>
                </a:solidFill>
                <a:cs typeface="Arial" charset="0"/>
              </a:rPr>
              <a:t>Usually we look for dense sub-networks</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4629"/>
            <a:ext cx="5156908" cy="238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972497"/>
      </p:ext>
    </p:extLst>
  </p:cSld>
  <p:clrMapOvr>
    <a:masterClrMapping/>
  </p:clrMapOvr>
  <p:transition advTm="3805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6705600"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a:xfrm>
            <a:off x="533400" y="304794"/>
            <a:ext cx="8610600" cy="1417638"/>
          </a:xfrm>
        </p:spPr>
        <p:txBody>
          <a:bodyPr/>
          <a:lstStyle/>
          <a:p>
            <a:r>
              <a:rPr lang="en-US" altLang="zh-CN" dirty="0" smtClean="0">
                <a:ea typeface="宋体" pitchFamily="2" charset="-122"/>
              </a:rPr>
              <a:t>Detect protein functional modules in a PPI network</a:t>
            </a:r>
          </a:p>
        </p:txBody>
      </p:sp>
      <p:sp>
        <p:nvSpPr>
          <p:cNvPr id="6148" name="Rectangle 9"/>
          <p:cNvSpPr>
            <a:spLocks noChangeArrowheads="1"/>
          </p:cNvSpPr>
          <p:nvPr/>
        </p:nvSpPr>
        <p:spPr bwMode="auto">
          <a:xfrm>
            <a:off x="0" y="6119813"/>
            <a:ext cx="281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400" b="0" i="1" smtClean="0">
                <a:solidFill>
                  <a:srgbClr val="000000"/>
                </a:solidFill>
                <a:latin typeface="Calibri" pitchFamily="34" charset="0"/>
                <a:ea typeface="宋体" pitchFamily="2" charset="-122"/>
                <a:cs typeface="Arial" charset="0"/>
              </a:rPr>
              <a:t>from</a:t>
            </a:r>
            <a:r>
              <a:rPr lang="en-US" altLang="zh-CN" sz="1400" b="0" smtClean="0">
                <a:solidFill>
                  <a:srgbClr val="000000"/>
                </a:solidFill>
                <a:latin typeface="Calibri" pitchFamily="34" charset="0"/>
                <a:ea typeface="宋体" pitchFamily="2" charset="-122"/>
                <a:cs typeface="Arial" charset="0"/>
              </a:rPr>
              <a:t> </a:t>
            </a:r>
            <a:r>
              <a:rPr lang="en-US" altLang="zh-CN" sz="1400" b="0" smtClean="0">
                <a:solidFill>
                  <a:srgbClr val="000000"/>
                </a:solidFill>
                <a:latin typeface="Arial" charset="0"/>
                <a:ea typeface="宋体" pitchFamily="2" charset="-122"/>
                <a:cs typeface="Arial" charset="0"/>
              </a:rPr>
              <a:t>Nataša Pržulj </a:t>
            </a:r>
            <a:r>
              <a:rPr lang="en-US" altLang="zh-CN" sz="1400" b="0" smtClean="0">
                <a:solidFill>
                  <a:srgbClr val="000000"/>
                </a:solidFill>
                <a:latin typeface="Calibri" pitchFamily="34" charset="0"/>
                <a:ea typeface="宋体" pitchFamily="2" charset="-122"/>
                <a:cs typeface="Arial" charset="0"/>
              </a:rPr>
              <a:t>– Introduction to Bioinformatics.  2011.</a:t>
            </a:r>
          </a:p>
        </p:txBody>
      </p:sp>
    </p:spTree>
    <p:extLst>
      <p:ext uri="{BB962C8B-B14F-4D97-AF65-F5344CB8AC3E}">
        <p14:creationId xmlns:p14="http://schemas.microsoft.com/office/powerpoint/2010/main" val="1281432848"/>
      </p:ext>
    </p:extLst>
  </p:cSld>
  <p:clrMapOvr>
    <a:masterClrMapping/>
  </p:clrMapOvr>
  <p:transition advTm="2799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smtClean="0">
                <a:ea typeface="宋体" pitchFamily="2" charset="-122"/>
              </a:rPr>
              <a:t>Community Detection in Social Network</a:t>
            </a:r>
            <a:endParaRPr lang="zh-CN" altLang="en-US" dirty="0" smtClean="0">
              <a:ea typeface="宋体" pitchFamily="2" charset="-122"/>
            </a:endParaRPr>
          </a:p>
        </p:txBody>
      </p:sp>
      <p:sp>
        <p:nvSpPr>
          <p:cNvPr id="7171" name="内容占位符 2"/>
          <p:cNvSpPr>
            <a:spLocks noGrp="1"/>
          </p:cNvSpPr>
          <p:nvPr>
            <p:ph idx="1"/>
          </p:nvPr>
        </p:nvSpPr>
        <p:spPr>
          <a:xfrm>
            <a:off x="685800" y="5638800"/>
            <a:ext cx="7696200" cy="533400"/>
          </a:xfrm>
        </p:spPr>
        <p:txBody>
          <a:bodyPr/>
          <a:lstStyle/>
          <a:p>
            <a:pPr>
              <a:buFontTx/>
              <a:buNone/>
            </a:pPr>
            <a:r>
              <a:rPr lang="en-US" altLang="zh-CN" b="0" dirty="0" smtClean="0">
                <a:ea typeface="宋体" pitchFamily="2" charset="-122"/>
              </a:rPr>
              <a:t>Collaboration network between scientists</a:t>
            </a:r>
            <a:endParaRPr lang="zh-CN" altLang="en-US" b="0" dirty="0" smtClean="0">
              <a:ea typeface="宋体" pitchFamily="2" charset="-122"/>
            </a:endParaRP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5257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173" name="矩形 4"/>
          <p:cNvSpPr>
            <a:spLocks noChangeArrowheads="1"/>
          </p:cNvSpPr>
          <p:nvPr/>
        </p:nvSpPr>
        <p:spPr bwMode="auto">
          <a:xfrm>
            <a:off x="0" y="6211888"/>
            <a:ext cx="373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from Santo Fortunato –Community</a:t>
            </a:r>
          </a:p>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 detection in graphs</a:t>
            </a:r>
            <a:endParaRPr lang="zh-CN" altLang="en-US" sz="1800" b="0" smtClean="0">
              <a:solidFill>
                <a:srgbClr val="000000"/>
              </a:solidFill>
              <a:latin typeface="Arial" charset="0"/>
              <a:ea typeface="宋体" pitchFamily="2" charset="-122"/>
              <a:cs typeface="Arial" charset="0"/>
            </a:endParaRPr>
          </a:p>
        </p:txBody>
      </p:sp>
    </p:spTree>
    <p:extLst>
      <p:ext uri="{BB962C8B-B14F-4D97-AF65-F5344CB8AC3E}">
        <p14:creationId xmlns:p14="http://schemas.microsoft.com/office/powerpoint/2010/main" val="3361311537"/>
      </p:ext>
    </p:extLst>
  </p:cSld>
  <p:clrMapOvr>
    <a:masterClrMapping/>
  </p:clrMapOvr>
  <p:transition advTm="20913"/>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457200"/>
            <a:ext cx="8229600" cy="884238"/>
          </a:xfrm>
          <a:prstGeom prst="rect">
            <a:avLst/>
          </a:prstGeom>
          <a:noFill/>
          <a:ln w="9525">
            <a:noFill/>
            <a:miter lim="800000"/>
            <a:headEnd/>
            <a:tailEnd/>
          </a:ln>
        </p:spPr>
        <p:txBody>
          <a:bodyPr anchor="ctr"/>
          <a:lstStyle/>
          <a:p>
            <a:pPr defTabSz="914400" fontAlgn="base">
              <a:spcBef>
                <a:spcPct val="0"/>
              </a:spcBef>
              <a:spcAft>
                <a:spcPct val="0"/>
              </a:spcAft>
              <a:defRPr/>
            </a:pPr>
            <a:r>
              <a:rPr lang="en-US" altLang="zh-CN" sz="4000" b="1" kern="0" dirty="0">
                <a:solidFill>
                  <a:srgbClr val="000000"/>
                </a:solidFill>
                <a:latin typeface="+mj-lt"/>
                <a:ea typeface="宋体" pitchFamily="2" charset="-122"/>
                <a:cs typeface="+mj-cs"/>
              </a:rPr>
              <a:t>Multi-view Graph clustering</a:t>
            </a:r>
          </a:p>
        </p:txBody>
      </p:sp>
      <p:sp>
        <p:nvSpPr>
          <p:cNvPr id="5" name="Rectangle 3"/>
          <p:cNvSpPr txBox="1">
            <a:spLocks noChangeArrowheads="1"/>
          </p:cNvSpPr>
          <p:nvPr/>
        </p:nvSpPr>
        <p:spPr bwMode="auto">
          <a:xfrm>
            <a:off x="228600" y="1676400"/>
            <a:ext cx="9906000" cy="2895600"/>
          </a:xfrm>
          <a:prstGeom prst="rect">
            <a:avLst/>
          </a:prstGeom>
          <a:noFill/>
          <a:ln w="9525">
            <a:noFill/>
            <a:miter lim="800000"/>
            <a:headEnd/>
            <a:tailEnd/>
          </a:ln>
        </p:spPr>
        <p:txBody>
          <a:bodyPr/>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fontAlgn="base">
              <a:spcBef>
                <a:spcPct val="20000"/>
              </a:spcBef>
              <a:spcAft>
                <a:spcPct val="0"/>
              </a:spcAft>
              <a:buFontTx/>
              <a:buChar char="•"/>
            </a:pPr>
            <a:r>
              <a:rPr lang="en-US" altLang="zh-CN" sz="3200" b="1" smtClean="0">
                <a:solidFill>
                  <a:srgbClr val="000000"/>
                </a:solidFill>
                <a:latin typeface="Times New Roman" pitchFamily="18" charset="0"/>
                <a:ea typeface="宋体" pitchFamily="2" charset="-122"/>
              </a:rPr>
              <a:t>Graphs collected from multiple sources/domains</a:t>
            </a:r>
          </a:p>
          <a:p>
            <a:pPr defTabSz="914400" fontAlgn="base">
              <a:spcBef>
                <a:spcPct val="20000"/>
              </a:spcBef>
              <a:spcAft>
                <a:spcPct val="0"/>
              </a:spcAft>
              <a:buFontTx/>
              <a:buChar char="•"/>
            </a:pPr>
            <a:endParaRPr lang="en-US" altLang="zh-CN" sz="3200" b="1" smtClean="0">
              <a:solidFill>
                <a:srgbClr val="000000"/>
              </a:solidFill>
              <a:latin typeface="Times New Roman" pitchFamily="18" charset="0"/>
              <a:ea typeface="宋体" pitchFamily="2" charset="-122"/>
            </a:endParaRPr>
          </a:p>
          <a:p>
            <a:pPr defTabSz="914400" fontAlgn="base">
              <a:spcBef>
                <a:spcPct val="20000"/>
              </a:spcBef>
              <a:spcAft>
                <a:spcPct val="0"/>
              </a:spcAft>
              <a:buFontTx/>
              <a:buChar char="•"/>
            </a:pPr>
            <a:endParaRPr lang="en-US" altLang="zh-CN" sz="3200" b="1" smtClean="0">
              <a:solidFill>
                <a:srgbClr val="000000"/>
              </a:solidFill>
              <a:latin typeface="Times New Roman" pitchFamily="18" charset="0"/>
              <a:ea typeface="宋体" pitchFamily="2" charset="-122"/>
            </a:endParaRPr>
          </a:p>
          <a:p>
            <a:pPr defTabSz="914400" fontAlgn="base">
              <a:spcBef>
                <a:spcPct val="20000"/>
              </a:spcBef>
              <a:spcAft>
                <a:spcPct val="0"/>
              </a:spcAft>
              <a:buFontTx/>
              <a:buChar char="•"/>
            </a:pPr>
            <a:endParaRPr lang="en-US" altLang="zh-CN" sz="3200" b="1" smtClean="0">
              <a:solidFill>
                <a:srgbClr val="000000"/>
              </a:solidFill>
              <a:latin typeface="Times New Roman" pitchFamily="18" charset="0"/>
              <a:ea typeface="宋体" pitchFamily="2" charset="-122"/>
            </a:endParaRPr>
          </a:p>
          <a:p>
            <a:pPr defTabSz="914400" fontAlgn="base">
              <a:spcBef>
                <a:spcPct val="20000"/>
              </a:spcBef>
              <a:spcAft>
                <a:spcPct val="0"/>
              </a:spcAft>
              <a:buFontTx/>
              <a:buChar char="•"/>
            </a:pPr>
            <a:endParaRPr lang="en-US" altLang="zh-CN" sz="3200" b="1" smtClean="0">
              <a:solidFill>
                <a:srgbClr val="000000"/>
              </a:solidFill>
              <a:latin typeface="Times New Roman" pitchFamily="18" charset="0"/>
              <a:ea typeface="宋体" pitchFamily="2" charset="-122"/>
            </a:endParaRPr>
          </a:p>
          <a:p>
            <a:pPr defTabSz="914400" fontAlgn="base">
              <a:spcBef>
                <a:spcPct val="20000"/>
              </a:spcBef>
              <a:spcAft>
                <a:spcPct val="0"/>
              </a:spcAft>
              <a:buFontTx/>
              <a:buChar char="•"/>
            </a:pPr>
            <a:endParaRPr lang="en-US" altLang="zh-CN" sz="3200" b="1" smtClean="0">
              <a:solidFill>
                <a:srgbClr val="000000"/>
              </a:solidFill>
              <a:latin typeface="Times New Roman" pitchFamily="18" charset="0"/>
              <a:ea typeface="宋体" pitchFamily="2" charset="-122"/>
            </a:endParaRPr>
          </a:p>
        </p:txBody>
      </p:sp>
      <p:pic>
        <p:nvPicPr>
          <p:cNvPr id="8196" name="Picture 7" descr="http://www.ebi.ac.uk/enright/images/gfx/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438400"/>
            <a:ext cx="84296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2"/>
          <p:cNvSpPr txBox="1">
            <a:spLocks/>
          </p:cNvSpPr>
          <p:nvPr/>
        </p:nvSpPr>
        <p:spPr bwMode="auto">
          <a:xfrm>
            <a:off x="228600" y="4419600"/>
            <a:ext cx="7391400" cy="1524000"/>
          </a:xfrm>
          <a:prstGeom prst="rect">
            <a:avLst/>
          </a:prstGeom>
          <a:noFill/>
          <a:ln w="9525">
            <a:noFill/>
            <a:miter lim="800000"/>
            <a:headEnd/>
            <a:tailEnd/>
          </a:ln>
        </p:spPr>
        <p:txBody>
          <a:bodyPr/>
          <a:lstStyle/>
          <a:p>
            <a:pPr marL="342900" indent="-342900" defTabSz="914400" eaLnBrk="0" fontAlgn="base" hangingPunct="0">
              <a:spcBef>
                <a:spcPct val="20000"/>
              </a:spcBef>
              <a:spcAft>
                <a:spcPct val="0"/>
              </a:spcAft>
              <a:buFontTx/>
              <a:buChar char="•"/>
              <a:defRPr/>
            </a:pPr>
            <a:r>
              <a:rPr lang="en-US" altLang="zh-CN" sz="3200" b="1" kern="0" dirty="0">
                <a:solidFill>
                  <a:srgbClr val="000000"/>
                </a:solidFill>
              </a:rPr>
              <a:t>Multi-view graph clustering</a:t>
            </a:r>
          </a:p>
          <a:p>
            <a:pPr marL="742950" lvl="1" indent="-285750" defTabSz="914400" eaLnBrk="0" fontAlgn="base" hangingPunct="0">
              <a:spcBef>
                <a:spcPct val="20000"/>
              </a:spcBef>
              <a:spcAft>
                <a:spcPct val="0"/>
              </a:spcAft>
              <a:buFont typeface="Wingdings" pitchFamily="2" charset="2"/>
              <a:buChar char="Ø"/>
              <a:defRPr/>
            </a:pPr>
            <a:r>
              <a:rPr lang="en-US" altLang="zh-CN" sz="2400" b="1" kern="0" dirty="0">
                <a:solidFill>
                  <a:srgbClr val="0033CC"/>
                </a:solidFill>
                <a:cs typeface="Arial" charset="0"/>
              </a:rPr>
              <a:t>Refine clustering</a:t>
            </a:r>
          </a:p>
          <a:p>
            <a:pPr marL="742950" lvl="1" indent="-285750" defTabSz="914400" eaLnBrk="0" fontAlgn="base" hangingPunct="0">
              <a:spcBef>
                <a:spcPct val="20000"/>
              </a:spcBef>
              <a:spcAft>
                <a:spcPct val="0"/>
              </a:spcAft>
              <a:buFont typeface="Wingdings" pitchFamily="2" charset="2"/>
              <a:buChar char="Ø"/>
              <a:defRPr/>
            </a:pPr>
            <a:r>
              <a:rPr lang="en-US" altLang="zh-CN" sz="2400" b="1" dirty="0">
                <a:solidFill>
                  <a:srgbClr val="0033CC"/>
                </a:solidFill>
                <a:cs typeface="Arial" charset="0"/>
              </a:rPr>
              <a:t>Resolve ambiguity</a:t>
            </a:r>
          </a:p>
        </p:txBody>
      </p:sp>
    </p:spTree>
    <p:extLst>
      <p:ext uri="{BB962C8B-B14F-4D97-AF65-F5344CB8AC3E}">
        <p14:creationId xmlns:p14="http://schemas.microsoft.com/office/powerpoint/2010/main" val="3642610114"/>
      </p:ext>
    </p:extLst>
  </p:cSld>
  <p:clrMapOvr>
    <a:masterClrMapping/>
  </p:clrMapOvr>
  <p:transition advTm="4463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465" y="1299829"/>
            <a:ext cx="4501470" cy="2205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875" y="3831773"/>
            <a:ext cx="4560797" cy="271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标题 1"/>
          <p:cNvSpPr>
            <a:spLocks noGrp="1"/>
          </p:cNvSpPr>
          <p:nvPr>
            <p:ph type="title"/>
          </p:nvPr>
        </p:nvSpPr>
        <p:spPr>
          <a:xfrm>
            <a:off x="990600" y="762000"/>
            <a:ext cx="8153400" cy="838200"/>
          </a:xfrm>
        </p:spPr>
        <p:txBody>
          <a:bodyPr/>
          <a:lstStyle/>
          <a:p>
            <a:r>
              <a:rPr lang="en-US" altLang="zh-CN" smtClean="0">
                <a:ea typeface="宋体" pitchFamily="2" charset="-122"/>
              </a:rPr>
              <a:t>Motivation</a:t>
            </a:r>
            <a:endParaRPr lang="zh-CN" altLang="en-US" smtClean="0">
              <a:ea typeface="宋体" pitchFamily="2" charset="-122"/>
            </a:endParaRPr>
          </a:p>
        </p:txBody>
      </p:sp>
      <p:sp>
        <p:nvSpPr>
          <p:cNvPr id="13315" name="内容占位符 2"/>
          <p:cNvSpPr>
            <a:spLocks noGrp="1"/>
          </p:cNvSpPr>
          <p:nvPr>
            <p:ph idx="1"/>
          </p:nvPr>
        </p:nvSpPr>
        <p:spPr>
          <a:xfrm>
            <a:off x="304800" y="1676400"/>
            <a:ext cx="7391400" cy="2286000"/>
          </a:xfrm>
        </p:spPr>
        <p:txBody>
          <a:bodyPr/>
          <a:lstStyle/>
          <a:p>
            <a:r>
              <a:rPr lang="en-US" altLang="zh-CN" smtClean="0">
                <a:ea typeface="宋体" pitchFamily="2" charset="-122"/>
              </a:rPr>
              <a:t>Multi-view </a:t>
            </a:r>
          </a:p>
          <a:p>
            <a:pPr lvl="1"/>
            <a:r>
              <a:rPr lang="en-US" altLang="zh-CN" b="0" smtClean="0">
                <a:ea typeface="宋体" pitchFamily="2" charset="-122"/>
              </a:rPr>
              <a:t>Exact</a:t>
            </a:r>
            <a:r>
              <a:rPr lang="en-US" altLang="zh-CN" smtClean="0">
                <a:ea typeface="宋体" pitchFamily="2" charset="-122"/>
              </a:rPr>
              <a:t> </a:t>
            </a:r>
            <a:r>
              <a:rPr lang="en-US" altLang="zh-CN" i="1" smtClean="0">
                <a:ea typeface="宋体" pitchFamily="2" charset="-122"/>
              </a:rPr>
              <a:t>one-to-one</a:t>
            </a:r>
          </a:p>
          <a:p>
            <a:pPr lvl="1"/>
            <a:r>
              <a:rPr lang="en-US" altLang="zh-CN" smtClean="0">
                <a:ea typeface="宋体" pitchFamily="2" charset="-122"/>
              </a:rPr>
              <a:t>Complete </a:t>
            </a:r>
            <a:r>
              <a:rPr lang="en-US" altLang="zh-CN" b="0" smtClean="0">
                <a:ea typeface="宋体" pitchFamily="2" charset="-122"/>
              </a:rPr>
              <a:t>mapping</a:t>
            </a:r>
          </a:p>
          <a:p>
            <a:pPr lvl="1"/>
            <a:r>
              <a:rPr lang="en-US" altLang="zh-CN" b="0" smtClean="0">
                <a:ea typeface="宋体" pitchFamily="2" charset="-122"/>
              </a:rPr>
              <a:t>The</a:t>
            </a:r>
            <a:r>
              <a:rPr lang="en-US" altLang="zh-CN" smtClean="0">
                <a:ea typeface="宋体" pitchFamily="2" charset="-122"/>
              </a:rPr>
              <a:t> same </a:t>
            </a:r>
            <a:r>
              <a:rPr lang="en-US" altLang="zh-CN" b="0" smtClean="0">
                <a:ea typeface="宋体" pitchFamily="2" charset="-122"/>
              </a:rPr>
              <a:t>size</a:t>
            </a:r>
            <a:endParaRPr lang="zh-CN" altLang="en-US" b="0" smtClean="0">
              <a:ea typeface="宋体" pitchFamily="2" charset="-122"/>
            </a:endParaRPr>
          </a:p>
        </p:txBody>
      </p:sp>
      <p:sp>
        <p:nvSpPr>
          <p:cNvPr id="6" name="内容占位符 2"/>
          <p:cNvSpPr txBox="1">
            <a:spLocks/>
          </p:cNvSpPr>
          <p:nvPr/>
        </p:nvSpPr>
        <p:spPr bwMode="auto">
          <a:xfrm>
            <a:off x="304800" y="3657600"/>
            <a:ext cx="4267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Aft>
                <a:spcPct val="0"/>
              </a:spcAft>
            </a:pPr>
            <a:r>
              <a:rPr lang="en-US" altLang="zh-CN" smtClean="0">
                <a:solidFill>
                  <a:srgbClr val="000000"/>
                </a:solidFill>
                <a:ea typeface="宋体" pitchFamily="2" charset="-122"/>
                <a:cs typeface="Arial" charset="0"/>
              </a:rPr>
              <a:t>More common cases </a:t>
            </a:r>
          </a:p>
          <a:p>
            <a:pPr lvl="1" defTabSz="914400" eaLnBrk="0" fontAlgn="base" hangingPunct="0">
              <a:spcAft>
                <a:spcPct val="0"/>
              </a:spcAft>
            </a:pPr>
            <a:r>
              <a:rPr lang="en-US" altLang="zh-CN" i="1" smtClean="0">
                <a:ea typeface="宋体" pitchFamily="2" charset="-122"/>
                <a:cs typeface="Arial" charset="0"/>
              </a:rPr>
              <a:t>Many-to-many</a:t>
            </a:r>
          </a:p>
          <a:p>
            <a:pPr lvl="1" defTabSz="914400" eaLnBrk="0" fontAlgn="base" hangingPunct="0">
              <a:spcAft>
                <a:spcPct val="0"/>
              </a:spcAft>
            </a:pPr>
            <a:r>
              <a:rPr lang="en-US" altLang="zh-CN" b="0" smtClean="0">
                <a:ea typeface="宋体" pitchFamily="2" charset="-122"/>
                <a:cs typeface="Arial" charset="0"/>
              </a:rPr>
              <a:t>Tolerate</a:t>
            </a:r>
            <a:r>
              <a:rPr lang="en-US" altLang="zh-CN" smtClean="0">
                <a:ea typeface="宋体" pitchFamily="2" charset="-122"/>
                <a:cs typeface="Arial" charset="0"/>
              </a:rPr>
              <a:t> partial </a:t>
            </a:r>
            <a:r>
              <a:rPr lang="en-US" altLang="zh-CN" b="0" smtClean="0">
                <a:ea typeface="宋体" pitchFamily="2" charset="-122"/>
                <a:cs typeface="Arial" charset="0"/>
              </a:rPr>
              <a:t>mapping</a:t>
            </a:r>
          </a:p>
          <a:p>
            <a:pPr lvl="1" defTabSz="914400" eaLnBrk="0" fontAlgn="base" hangingPunct="0">
              <a:spcAft>
                <a:spcPct val="0"/>
              </a:spcAft>
            </a:pPr>
            <a:r>
              <a:rPr lang="en-US" altLang="zh-CN" b="0" smtClean="0">
                <a:ea typeface="宋体" pitchFamily="2" charset="-122"/>
                <a:cs typeface="Arial" charset="0"/>
              </a:rPr>
              <a:t>Different sizes</a:t>
            </a:r>
          </a:p>
          <a:p>
            <a:pPr lvl="1" defTabSz="914400" eaLnBrk="0" fontAlgn="base" hangingPunct="0">
              <a:spcAft>
                <a:spcPct val="0"/>
              </a:spcAft>
            </a:pPr>
            <a:r>
              <a:rPr lang="en-US" altLang="zh-CN" b="0" smtClean="0">
                <a:ea typeface="宋体" pitchFamily="2" charset="-122"/>
                <a:cs typeface="Arial" charset="0"/>
              </a:rPr>
              <a:t>Mappings are associated </a:t>
            </a:r>
            <a:br>
              <a:rPr lang="en-US" altLang="zh-CN" b="0" smtClean="0">
                <a:ea typeface="宋体" pitchFamily="2" charset="-122"/>
                <a:cs typeface="Arial" charset="0"/>
              </a:rPr>
            </a:br>
            <a:r>
              <a:rPr lang="en-US" altLang="zh-CN" b="0" smtClean="0">
                <a:ea typeface="宋体" pitchFamily="2" charset="-122"/>
                <a:cs typeface="Arial" charset="0"/>
              </a:rPr>
              <a:t>with </a:t>
            </a:r>
            <a:r>
              <a:rPr lang="en-US" altLang="zh-CN" smtClean="0">
                <a:ea typeface="宋体" pitchFamily="2" charset="-122"/>
                <a:cs typeface="Arial" charset="0"/>
              </a:rPr>
              <a:t>weights(confidence)</a:t>
            </a:r>
            <a:endParaRPr lang="zh-CN" altLang="en-US" smtClean="0">
              <a:ea typeface="宋体" pitchFamily="2" charset="-122"/>
              <a:cs typeface="Arial" charset="0"/>
            </a:endParaRPr>
          </a:p>
        </p:txBody>
      </p:sp>
    </p:spTree>
    <p:custDataLst>
      <p:tags r:id="rId1"/>
    </p:custDataLst>
    <p:extLst>
      <p:ext uri="{BB962C8B-B14F-4D97-AF65-F5344CB8AC3E}">
        <p14:creationId xmlns:p14="http://schemas.microsoft.com/office/powerpoint/2010/main" val="1738548094"/>
      </p:ext>
    </p:extLst>
  </p:cSld>
  <p:clrMapOvr>
    <a:masterClrMapping/>
  </p:clrMapOvr>
  <p:transition advTm="67232">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4"/>
                                        </p:tgtEl>
                                        <p:attrNameLst>
                                          <p:attrName>style.visibility</p:attrName>
                                        </p:attrNameLst>
                                      </p:cBhvr>
                                      <p:to>
                                        <p:strVal val="visible"/>
                                      </p:to>
                                    </p:set>
                                    <p:anim calcmode="lin" valueType="num">
                                      <p:cBhvr additive="base">
                                        <p:cTn id="23" dur="500" fill="hold"/>
                                        <p:tgtEl>
                                          <p:spTgt spid="13314"/>
                                        </p:tgtEl>
                                        <p:attrNameLst>
                                          <p:attrName>ppt_x</p:attrName>
                                        </p:attrNameLst>
                                      </p:cBhvr>
                                      <p:tavLst>
                                        <p:tav tm="0">
                                          <p:val>
                                            <p:strVal val="#ppt_x"/>
                                          </p:val>
                                        </p:tav>
                                        <p:tav tm="100000">
                                          <p:val>
                                            <p:strVal val="#ppt_x"/>
                                          </p:val>
                                        </p:tav>
                                      </p:tavLst>
                                    </p:anim>
                                    <p:anim calcmode="lin" valueType="num">
                                      <p:cBhvr additive="base">
                                        <p:cTn id="24"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bwMode="auto">
          <a:xfrm>
            <a:off x="4495800" y="3505200"/>
            <a:ext cx="1600200" cy="533400"/>
          </a:xfrm>
          <a:prstGeom prst="ellipse">
            <a:avLst/>
          </a:prstGeom>
          <a:ln>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endParaRPr lang="zh-CN" altLang="en-US" smtClean="0">
              <a:solidFill>
                <a:srgbClr val="FFFFFF"/>
              </a:solidFill>
              <a:ea typeface="宋体" pitchFamily="2" charset="-122"/>
            </a:endParaRPr>
          </a:p>
        </p:txBody>
      </p:sp>
      <p:sp>
        <p:nvSpPr>
          <p:cNvPr id="6" name="椭圆 5"/>
          <p:cNvSpPr/>
          <p:nvPr/>
        </p:nvSpPr>
        <p:spPr bwMode="auto">
          <a:xfrm>
            <a:off x="2514600" y="3505200"/>
            <a:ext cx="1447800" cy="533400"/>
          </a:xfrm>
          <a:prstGeom prst="ellipse">
            <a:avLst/>
          </a:prstGeom>
          <a:ln>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endParaRPr lang="zh-CN" altLang="en-US" smtClean="0">
              <a:solidFill>
                <a:srgbClr val="FFFFFF"/>
              </a:solidFill>
              <a:ea typeface="宋体" pitchFamily="2" charset="-122"/>
            </a:endParaRPr>
          </a:p>
        </p:txBody>
      </p:sp>
      <p:sp>
        <p:nvSpPr>
          <p:cNvPr id="10244" name="标题 1"/>
          <p:cNvSpPr>
            <a:spLocks noGrp="1"/>
          </p:cNvSpPr>
          <p:nvPr>
            <p:ph type="title"/>
          </p:nvPr>
        </p:nvSpPr>
        <p:spPr/>
        <p:txBody>
          <a:bodyPr/>
          <a:lstStyle/>
          <a:p>
            <a:r>
              <a:rPr lang="en-US" altLang="zh-CN" smtClean="0">
                <a:ea typeface="宋体" pitchFamily="2" charset="-122"/>
              </a:rPr>
              <a:t>Motivation</a:t>
            </a:r>
            <a:endParaRPr lang="zh-CN" altLang="en-US" smtClean="0">
              <a:ea typeface="宋体" pitchFamily="2" charset="-122"/>
            </a:endParaRPr>
          </a:p>
        </p:txBody>
      </p:sp>
      <p:sp>
        <p:nvSpPr>
          <p:cNvPr id="10245" name="内容占位符 2"/>
          <p:cNvSpPr>
            <a:spLocks noGrp="1"/>
          </p:cNvSpPr>
          <p:nvPr>
            <p:ph idx="1"/>
          </p:nvPr>
        </p:nvSpPr>
        <p:spPr>
          <a:xfrm>
            <a:off x="990600" y="1905000"/>
            <a:ext cx="7391400" cy="1447800"/>
          </a:xfrm>
        </p:spPr>
        <p:txBody>
          <a:bodyPr/>
          <a:lstStyle/>
          <a:p>
            <a:r>
              <a:rPr lang="en-US" altLang="zh-CN" smtClean="0">
                <a:ea typeface="宋体" pitchFamily="2" charset="-122"/>
              </a:rPr>
              <a:t>Objective: design algorithm which is</a:t>
            </a:r>
          </a:p>
          <a:p>
            <a:pPr lvl="1"/>
            <a:r>
              <a:rPr lang="en-US" altLang="zh-CN" smtClean="0">
                <a:ea typeface="宋体" pitchFamily="2" charset="-122"/>
              </a:rPr>
              <a:t>Flexibility</a:t>
            </a:r>
          </a:p>
          <a:p>
            <a:pPr lvl="1"/>
            <a:r>
              <a:rPr lang="en-US" altLang="zh-CN" smtClean="0">
                <a:ea typeface="宋体" pitchFamily="2" charset="-122"/>
              </a:rPr>
              <a:t>Robustness</a:t>
            </a:r>
            <a:endParaRPr lang="zh-CN" altLang="en-US" smtClean="0">
              <a:ea typeface="宋体" pitchFamily="2" charset="-122"/>
            </a:endParaRPr>
          </a:p>
        </p:txBody>
      </p:sp>
      <p:sp>
        <p:nvSpPr>
          <p:cNvPr id="5" name="矩形 4"/>
          <p:cNvSpPr/>
          <p:nvPr/>
        </p:nvSpPr>
        <p:spPr>
          <a:xfrm>
            <a:off x="152400" y="4800600"/>
            <a:ext cx="3048000" cy="1200329"/>
          </a:xfrm>
          <a:prstGeom prst="rect">
            <a:avLst/>
          </a:prstGeom>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Suitable for common cases :</a:t>
            </a:r>
          </a:p>
          <a:p>
            <a:pPr defTabSz="914400"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Many-to-many weighted partial mappings for multi-domain graph clustering.</a:t>
            </a:r>
            <a:endParaRPr lang="zh-CN" altLang="en-US" smtClean="0">
              <a:solidFill>
                <a:srgbClr val="FFFFFF"/>
              </a:solidFill>
              <a:latin typeface="Times New Roman" pitchFamily="18" charset="0"/>
              <a:ea typeface="宋体" pitchFamily="2" charset="-122"/>
            </a:endParaRPr>
          </a:p>
        </p:txBody>
      </p:sp>
      <p:sp>
        <p:nvSpPr>
          <p:cNvPr id="4" name="内容占位符 2"/>
          <p:cNvSpPr txBox="1">
            <a:spLocks/>
          </p:cNvSpPr>
          <p:nvPr/>
        </p:nvSpPr>
        <p:spPr bwMode="auto">
          <a:xfrm>
            <a:off x="2514600" y="3505200"/>
            <a:ext cx="3657600" cy="533400"/>
          </a:xfrm>
          <a:prstGeom prst="rect">
            <a:avLst/>
          </a:prstGeom>
          <a:solidFill>
            <a:schemeClr val="accent2">
              <a:alpha val="22000"/>
            </a:schemeClr>
          </a:solidFill>
          <a:ln>
            <a:headEnd/>
            <a:tailEnd/>
          </a:ln>
          <a:effectLst>
            <a:glow rad="1016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20000"/>
              </a:spcBef>
              <a:spcAft>
                <a:spcPct val="0"/>
              </a:spcAft>
            </a:pPr>
            <a:r>
              <a:rPr lang="en-US" altLang="zh-CN" sz="2400" b="1" smtClean="0">
                <a:solidFill>
                  <a:srgbClr val="FF0000"/>
                </a:solidFill>
                <a:latin typeface="Times New Roman" pitchFamily="18" charset="0"/>
                <a:ea typeface="宋体" pitchFamily="2" charset="-122"/>
              </a:rPr>
              <a:t>Flexibility and Robustness</a:t>
            </a:r>
            <a:endParaRPr lang="zh-CN" altLang="en-US" sz="2400" b="1" smtClean="0">
              <a:solidFill>
                <a:srgbClr val="FF0000"/>
              </a:solidFill>
              <a:latin typeface="Times New Roman" pitchFamily="18" charset="0"/>
              <a:ea typeface="宋体" pitchFamily="2" charset="-122"/>
            </a:endParaRPr>
          </a:p>
        </p:txBody>
      </p:sp>
      <p:cxnSp>
        <p:nvCxnSpPr>
          <p:cNvPr id="11" name="直接箭头连接符 10"/>
          <p:cNvCxnSpPr/>
          <p:nvPr/>
        </p:nvCxnSpPr>
        <p:spPr bwMode="auto">
          <a:xfrm flipH="1">
            <a:off x="2362200" y="3886200"/>
            <a:ext cx="762000" cy="914400"/>
          </a:xfrm>
          <a:prstGeom prst="straightConnector1">
            <a:avLst/>
          </a:prstGeom>
          <a:ln>
            <a:headEnd type="none" w="sm" len="sm"/>
            <a:tailEnd type="arrow"/>
          </a:ln>
          <a:extLst/>
        </p:spPr>
        <p:style>
          <a:lnRef idx="2">
            <a:schemeClr val="accent2"/>
          </a:lnRef>
          <a:fillRef idx="0">
            <a:schemeClr val="accent2"/>
          </a:fillRef>
          <a:effectRef idx="1">
            <a:schemeClr val="accent2"/>
          </a:effectRef>
          <a:fontRef idx="minor">
            <a:schemeClr val="tx1"/>
          </a:fontRef>
        </p:style>
      </p:cxnSp>
      <p:sp>
        <p:nvSpPr>
          <p:cNvPr id="17" name="矩形 16"/>
          <p:cNvSpPr/>
          <p:nvPr/>
        </p:nvSpPr>
        <p:spPr>
          <a:xfrm>
            <a:off x="5181600" y="4876800"/>
            <a:ext cx="3124200" cy="646331"/>
          </a:xfrm>
          <a:prstGeom prst="rect">
            <a:avLst/>
          </a:prstGeom>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Noisy graphs have little influence on others</a:t>
            </a:r>
            <a:endParaRPr lang="zh-CN" altLang="en-US" smtClean="0">
              <a:solidFill>
                <a:srgbClr val="FFFFFF"/>
              </a:solidFill>
              <a:latin typeface="Times New Roman" pitchFamily="18" charset="0"/>
              <a:ea typeface="宋体" pitchFamily="2" charset="-122"/>
            </a:endParaRPr>
          </a:p>
        </p:txBody>
      </p:sp>
      <p:cxnSp>
        <p:nvCxnSpPr>
          <p:cNvPr id="18" name="直接箭头连接符 17"/>
          <p:cNvCxnSpPr/>
          <p:nvPr/>
        </p:nvCxnSpPr>
        <p:spPr bwMode="auto">
          <a:xfrm>
            <a:off x="5410200" y="3886200"/>
            <a:ext cx="1333500" cy="990600"/>
          </a:xfrm>
          <a:prstGeom prst="straightConnector1">
            <a:avLst/>
          </a:prstGeom>
          <a:ln>
            <a:headEnd type="none" w="sm" len="sm"/>
            <a:tailEnd type="arrow"/>
          </a:ln>
          <a:extLst/>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10/main" val="3738236783"/>
      </p:ext>
    </p:extLst>
  </p:cSld>
  <p:clrMapOvr>
    <a:masterClrMapping/>
  </p:clrMapOvr>
  <p:transition advTm="2294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344" y="1265051"/>
            <a:ext cx="4588066" cy="273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矩形 50"/>
          <p:cNvSpPr/>
          <p:nvPr/>
        </p:nvSpPr>
        <p:spPr bwMode="auto">
          <a:xfrm>
            <a:off x="3962400" y="1447800"/>
            <a:ext cx="609600" cy="2362200"/>
          </a:xfrm>
          <a:prstGeom prst="rect">
            <a:avLst/>
          </a:prstGeom>
          <a:noFill/>
          <a:ln>
            <a:prstDash val="sysDot"/>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endParaRPr lang="zh-CN" altLang="en-US" smtClean="0">
              <a:solidFill>
                <a:srgbClr val="FFFFFF"/>
              </a:solidFill>
              <a:ea typeface="宋体" pitchFamily="2" charset="-122"/>
            </a:endParaRPr>
          </a:p>
        </p:txBody>
      </p:sp>
      <p:sp>
        <p:nvSpPr>
          <p:cNvPr id="50" name="矩形 49"/>
          <p:cNvSpPr/>
          <p:nvPr/>
        </p:nvSpPr>
        <p:spPr bwMode="auto">
          <a:xfrm>
            <a:off x="2057400" y="1447800"/>
            <a:ext cx="609600" cy="2362200"/>
          </a:xfrm>
          <a:prstGeom prst="rect">
            <a:avLst/>
          </a:prstGeom>
          <a:noFill/>
          <a:ln>
            <a:prstDash val="sysDot"/>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eaLnBrk="0" fontAlgn="base" hangingPunct="0">
              <a:spcBef>
                <a:spcPct val="0"/>
              </a:spcBef>
              <a:spcAft>
                <a:spcPct val="0"/>
              </a:spcAft>
            </a:pPr>
            <a:endParaRPr lang="zh-CN" altLang="en-US" smtClean="0">
              <a:solidFill>
                <a:srgbClr val="FFFFFF"/>
              </a:solidFill>
              <a:ea typeface="宋体" pitchFamily="2" charset="-122"/>
            </a:endParaRPr>
          </a:p>
        </p:txBody>
      </p:sp>
      <p:sp>
        <p:nvSpPr>
          <p:cNvPr id="11268" name="标题 1"/>
          <p:cNvSpPr>
            <a:spLocks noGrp="1"/>
          </p:cNvSpPr>
          <p:nvPr>
            <p:ph type="title"/>
          </p:nvPr>
        </p:nvSpPr>
        <p:spPr>
          <a:xfrm>
            <a:off x="990600" y="297552"/>
            <a:ext cx="7391400" cy="838200"/>
          </a:xfrm>
        </p:spPr>
        <p:txBody>
          <a:bodyPr/>
          <a:lstStyle/>
          <a:p>
            <a:r>
              <a:rPr lang="en-US" altLang="zh-CN" dirty="0" smtClean="0">
                <a:ea typeface="宋体" pitchFamily="2" charset="-122"/>
              </a:rPr>
              <a:t>Problem Formulation</a:t>
            </a:r>
            <a:endParaRPr lang="zh-CN" altLang="en-US" dirty="0" smtClean="0">
              <a:ea typeface="宋体" pitchFamily="2" charset="-122"/>
            </a:endParaRPr>
          </a:p>
        </p:txBody>
      </p:sp>
      <p:sp>
        <p:nvSpPr>
          <p:cNvPr id="28" name="椭圆 27"/>
          <p:cNvSpPr>
            <a:spLocks noChangeArrowheads="1"/>
          </p:cNvSpPr>
          <p:nvPr/>
        </p:nvSpPr>
        <p:spPr bwMode="auto">
          <a:xfrm>
            <a:off x="57150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29" name="椭圆 28"/>
          <p:cNvSpPr>
            <a:spLocks noChangeArrowheads="1"/>
          </p:cNvSpPr>
          <p:nvPr/>
        </p:nvSpPr>
        <p:spPr bwMode="auto">
          <a:xfrm>
            <a:off x="58674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30" name="椭圆 29"/>
          <p:cNvSpPr>
            <a:spLocks noChangeArrowheads="1"/>
          </p:cNvSpPr>
          <p:nvPr/>
        </p:nvSpPr>
        <p:spPr bwMode="auto">
          <a:xfrm>
            <a:off x="60960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31" name="椭圆 30"/>
          <p:cNvSpPr>
            <a:spLocks noChangeArrowheads="1"/>
          </p:cNvSpPr>
          <p:nvPr/>
        </p:nvSpPr>
        <p:spPr bwMode="auto">
          <a:xfrm>
            <a:off x="63246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32" name="椭圆 31"/>
          <p:cNvSpPr>
            <a:spLocks noChangeArrowheads="1"/>
          </p:cNvSpPr>
          <p:nvPr/>
        </p:nvSpPr>
        <p:spPr bwMode="auto">
          <a:xfrm>
            <a:off x="64770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33" name="椭圆 32"/>
          <p:cNvSpPr>
            <a:spLocks noChangeArrowheads="1"/>
          </p:cNvSpPr>
          <p:nvPr/>
        </p:nvSpPr>
        <p:spPr bwMode="auto">
          <a:xfrm>
            <a:off x="6629400" y="2590800"/>
            <a:ext cx="76200" cy="76200"/>
          </a:xfrm>
          <a:prstGeom prst="ellipse">
            <a:avLst/>
          </a:prstGeom>
          <a:solidFill>
            <a:schemeClr val="accent1"/>
          </a:solidFill>
          <a:ln w="12700" cap="sq" algn="ctr">
            <a:solidFill>
              <a:schemeClr val="tx1"/>
            </a:solidFill>
            <a:round/>
            <a:headEnd type="none" w="sm" len="sm"/>
            <a:tailEnd type="none" w="sm" len="sm"/>
          </a:ln>
        </p:spPr>
        <p:txBody>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endParaRPr lang="zh-CN" altLang="en-US" sz="1800" b="0" smtClean="0">
              <a:solidFill>
                <a:srgbClr val="FFFFFF"/>
              </a:solidFill>
              <a:latin typeface="Arial" charset="0"/>
              <a:ea typeface="宋体" pitchFamily="2" charset="-122"/>
              <a:cs typeface="Arial" charset="0"/>
            </a:endParaRPr>
          </a:p>
        </p:txBody>
      </p:sp>
      <p:sp>
        <p:nvSpPr>
          <p:cNvPr id="34" name="矩形 33"/>
          <p:cNvSpPr>
            <a:spLocks noChangeArrowheads="1"/>
          </p:cNvSpPr>
          <p:nvPr/>
        </p:nvSpPr>
        <p:spPr bwMode="auto">
          <a:xfrm>
            <a:off x="1295400" y="4343400"/>
            <a:ext cx="547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A</a:t>
            </a:r>
            <a:r>
              <a:rPr lang="en-US" altLang="zh-CN" sz="1800" b="0" baseline="30000" smtClean="0">
                <a:solidFill>
                  <a:srgbClr val="000000"/>
                </a:solidFill>
                <a:latin typeface="Arial" charset="0"/>
                <a:ea typeface="宋体" pitchFamily="2" charset="-122"/>
                <a:cs typeface="Arial" charset="0"/>
              </a:rPr>
              <a:t>(</a:t>
            </a:r>
            <a:r>
              <a:rPr lang="en-US" altLang="zh-CN" sz="1800" b="0" baseline="30000" smtClean="0">
                <a:solidFill>
                  <a:srgbClr val="000000"/>
                </a:solidFill>
                <a:latin typeface="Arial" charset="0"/>
                <a:ea typeface="宋体" pitchFamily="2" charset="-122"/>
                <a:cs typeface="Times New Roman" pitchFamily="18" charset="0"/>
              </a:rPr>
              <a:t>1</a:t>
            </a:r>
            <a:r>
              <a:rPr lang="en-US" altLang="zh-CN" sz="1800" b="0" baseline="30000" smtClean="0">
                <a:solidFill>
                  <a:srgbClr val="000000"/>
                </a:solidFill>
                <a:latin typeface="Arial" charset="0"/>
                <a:ea typeface="宋体" pitchFamily="2" charset="-122"/>
                <a:cs typeface="Arial" charset="0"/>
              </a:rPr>
              <a:t>)</a:t>
            </a:r>
            <a:endParaRPr lang="zh-CN" altLang="en-US" sz="1800" b="0" smtClean="0">
              <a:solidFill>
                <a:srgbClr val="000000"/>
              </a:solidFill>
              <a:latin typeface="Arial" charset="0"/>
              <a:ea typeface="宋体" pitchFamily="2" charset="-122"/>
              <a:cs typeface="Arial" charset="0"/>
            </a:endParaRPr>
          </a:p>
        </p:txBody>
      </p:sp>
      <p:cxnSp>
        <p:nvCxnSpPr>
          <p:cNvPr id="36" name="直接箭头连接符 35"/>
          <p:cNvCxnSpPr>
            <a:endCxn id="34" idx="0"/>
          </p:cNvCxnSpPr>
          <p:nvPr/>
        </p:nvCxnSpPr>
        <p:spPr bwMode="auto">
          <a:xfrm flipH="1">
            <a:off x="1568450" y="3657600"/>
            <a:ext cx="31750" cy="685800"/>
          </a:xfrm>
          <a:prstGeom prst="straightConnector1">
            <a:avLst/>
          </a:prstGeom>
          <a:ln>
            <a:prstDash val="sysDash"/>
            <a:headEnd type="none" w="sm" len="sm"/>
            <a:tailEnd type="arrow"/>
          </a:ln>
          <a:extLst/>
        </p:spPr>
        <p:style>
          <a:lnRef idx="1">
            <a:schemeClr val="dk1"/>
          </a:lnRef>
          <a:fillRef idx="0">
            <a:schemeClr val="dk1"/>
          </a:fillRef>
          <a:effectRef idx="0">
            <a:schemeClr val="dk1"/>
          </a:effectRef>
          <a:fontRef idx="minor">
            <a:schemeClr val="tx1"/>
          </a:fontRef>
        </p:style>
      </p:cxnSp>
      <p:cxnSp>
        <p:nvCxnSpPr>
          <p:cNvPr id="38" name="直接箭头连接符 37"/>
          <p:cNvCxnSpPr>
            <a:endCxn id="39" idx="0"/>
          </p:cNvCxnSpPr>
          <p:nvPr/>
        </p:nvCxnSpPr>
        <p:spPr bwMode="auto">
          <a:xfrm>
            <a:off x="3308350" y="3657600"/>
            <a:ext cx="12700" cy="685800"/>
          </a:xfrm>
          <a:prstGeom prst="straightConnector1">
            <a:avLst/>
          </a:prstGeom>
          <a:ln>
            <a:prstDash val="sysDash"/>
            <a:headEnd type="none" w="sm" len="sm"/>
            <a:tailEnd type="arrow"/>
          </a:ln>
          <a:extLst/>
        </p:spPr>
        <p:style>
          <a:lnRef idx="1">
            <a:schemeClr val="dk1"/>
          </a:lnRef>
          <a:fillRef idx="0">
            <a:schemeClr val="dk1"/>
          </a:fillRef>
          <a:effectRef idx="0">
            <a:schemeClr val="dk1"/>
          </a:effectRef>
          <a:fontRef idx="minor">
            <a:schemeClr val="tx1"/>
          </a:fontRef>
        </p:style>
      </p:cxnSp>
      <p:sp>
        <p:nvSpPr>
          <p:cNvPr id="39" name="矩形 38"/>
          <p:cNvSpPr>
            <a:spLocks noChangeArrowheads="1"/>
          </p:cNvSpPr>
          <p:nvPr/>
        </p:nvSpPr>
        <p:spPr bwMode="auto">
          <a:xfrm>
            <a:off x="3048000" y="4343400"/>
            <a:ext cx="547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A</a:t>
            </a:r>
            <a:r>
              <a:rPr lang="en-US" altLang="zh-CN" sz="1800" b="0" baseline="30000" smtClean="0">
                <a:solidFill>
                  <a:srgbClr val="000000"/>
                </a:solidFill>
                <a:latin typeface="Arial" charset="0"/>
                <a:ea typeface="宋体" pitchFamily="2" charset="-122"/>
                <a:cs typeface="Arial" charset="0"/>
              </a:rPr>
              <a:t>(</a:t>
            </a:r>
            <a:r>
              <a:rPr lang="en-US" altLang="zh-CN" sz="1800" b="0" baseline="30000" smtClean="0">
                <a:solidFill>
                  <a:srgbClr val="000000"/>
                </a:solidFill>
                <a:latin typeface="Arial" charset="0"/>
                <a:ea typeface="宋体" pitchFamily="2" charset="-122"/>
                <a:cs typeface="Times New Roman" pitchFamily="18" charset="0"/>
              </a:rPr>
              <a:t>2</a:t>
            </a:r>
            <a:r>
              <a:rPr lang="en-US" altLang="zh-CN" sz="1800" b="0" baseline="30000" smtClean="0">
                <a:solidFill>
                  <a:srgbClr val="000000"/>
                </a:solidFill>
                <a:latin typeface="Arial" charset="0"/>
                <a:ea typeface="宋体" pitchFamily="2" charset="-122"/>
                <a:cs typeface="Arial" charset="0"/>
              </a:rPr>
              <a:t>)</a:t>
            </a:r>
            <a:endParaRPr lang="zh-CN" altLang="en-US" sz="1800" b="0" smtClean="0">
              <a:solidFill>
                <a:srgbClr val="000000"/>
              </a:solidFill>
              <a:latin typeface="Arial" charset="0"/>
              <a:ea typeface="宋体" pitchFamily="2" charset="-122"/>
              <a:cs typeface="Arial" charset="0"/>
            </a:endParaRPr>
          </a:p>
        </p:txBody>
      </p:sp>
      <p:sp>
        <p:nvSpPr>
          <p:cNvPr id="42" name="矩形 41"/>
          <p:cNvSpPr>
            <a:spLocks noChangeArrowheads="1"/>
          </p:cNvSpPr>
          <p:nvPr/>
        </p:nvSpPr>
        <p:spPr bwMode="auto">
          <a:xfrm>
            <a:off x="4800600" y="4354513"/>
            <a:ext cx="547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A</a:t>
            </a:r>
            <a:r>
              <a:rPr lang="en-US" altLang="zh-CN" sz="1800" b="0" baseline="30000" smtClean="0">
                <a:solidFill>
                  <a:srgbClr val="000000"/>
                </a:solidFill>
                <a:latin typeface="Arial" charset="0"/>
                <a:ea typeface="宋体" pitchFamily="2" charset="-122"/>
                <a:cs typeface="Arial" charset="0"/>
              </a:rPr>
              <a:t>(</a:t>
            </a:r>
            <a:r>
              <a:rPr lang="en-US" altLang="zh-CN" sz="1800" b="0" baseline="30000" smtClean="0">
                <a:solidFill>
                  <a:srgbClr val="000000"/>
                </a:solidFill>
                <a:latin typeface="Arial" charset="0"/>
                <a:ea typeface="宋体" pitchFamily="2" charset="-122"/>
                <a:cs typeface="Times New Roman" pitchFamily="18" charset="0"/>
              </a:rPr>
              <a:t>3</a:t>
            </a:r>
            <a:r>
              <a:rPr lang="en-US" altLang="zh-CN" sz="1800" b="0" baseline="30000" smtClean="0">
                <a:solidFill>
                  <a:srgbClr val="000000"/>
                </a:solidFill>
                <a:latin typeface="Arial" charset="0"/>
                <a:ea typeface="宋体" pitchFamily="2" charset="-122"/>
                <a:cs typeface="Arial" charset="0"/>
              </a:rPr>
              <a:t>)</a:t>
            </a:r>
            <a:endParaRPr lang="zh-CN" altLang="en-US" sz="1800" b="0" smtClean="0">
              <a:solidFill>
                <a:srgbClr val="000000"/>
              </a:solidFill>
              <a:latin typeface="Arial" charset="0"/>
              <a:ea typeface="宋体" pitchFamily="2" charset="-122"/>
              <a:cs typeface="Arial" charset="0"/>
            </a:endParaRPr>
          </a:p>
        </p:txBody>
      </p:sp>
      <p:cxnSp>
        <p:nvCxnSpPr>
          <p:cNvPr id="43" name="直接箭头连接符 42"/>
          <p:cNvCxnSpPr/>
          <p:nvPr/>
        </p:nvCxnSpPr>
        <p:spPr bwMode="auto">
          <a:xfrm>
            <a:off x="5029200" y="3657600"/>
            <a:ext cx="14288" cy="685800"/>
          </a:xfrm>
          <a:prstGeom prst="straightConnector1">
            <a:avLst/>
          </a:prstGeom>
          <a:ln>
            <a:prstDash val="sysDash"/>
            <a:headEnd type="none" w="sm" len="sm"/>
            <a:tailEnd type="arrow"/>
          </a:ln>
          <a:extLst/>
        </p:spPr>
        <p:style>
          <a:lnRef idx="1">
            <a:schemeClr val="dk1"/>
          </a:lnRef>
          <a:fillRef idx="0">
            <a:schemeClr val="dk1"/>
          </a:fillRef>
          <a:effectRef idx="0">
            <a:schemeClr val="dk1"/>
          </a:effectRef>
          <a:fontRef idx="minor">
            <a:schemeClr val="tx1"/>
          </a:fontRef>
        </p:style>
      </p:cxnSp>
      <p:sp>
        <p:nvSpPr>
          <p:cNvPr id="44" name="矩形 43"/>
          <p:cNvSpPr>
            <a:spLocks noChangeArrowheads="1"/>
          </p:cNvSpPr>
          <p:nvPr/>
        </p:nvSpPr>
        <p:spPr bwMode="auto">
          <a:xfrm>
            <a:off x="228600" y="4267200"/>
            <a:ext cx="106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Times New Roman" pitchFamily="18" charset="0"/>
              </a:defRPr>
            </a:lvl1pPr>
            <a:lvl2pPr marL="742950" indent="-285750">
              <a:spcBef>
                <a:spcPct val="20000"/>
              </a:spcBef>
              <a:buFont typeface="Wingdings" pitchFamily="2" charset="2"/>
              <a:buChar char="Ø"/>
              <a:defRPr sz="2400" b="1">
                <a:solidFill>
                  <a:srgbClr val="0033CC"/>
                </a:solidFill>
                <a:latin typeface="Times New Roman" pitchFamily="18" charset="0"/>
              </a:defRPr>
            </a:lvl2pPr>
            <a:lvl3pPr marL="1143000" indent="-228600">
              <a:spcBef>
                <a:spcPct val="20000"/>
              </a:spcBef>
              <a:buFont typeface="Wingdings" pitchFamily="2" charset="2"/>
              <a:buChar char="v"/>
              <a:defRPr sz="2000" b="1">
                <a:solidFill>
                  <a:srgbClr val="993300"/>
                </a:solidFill>
                <a:latin typeface="Times New Roman" pitchFamily="18" charset="0"/>
              </a:defRPr>
            </a:lvl3pPr>
            <a:lvl4pPr marL="1600200" indent="-228600">
              <a:spcBef>
                <a:spcPct val="20000"/>
              </a:spcBef>
              <a:buChar char="–"/>
              <a:defRPr b="1">
                <a:solidFill>
                  <a:schemeClr val="bg1"/>
                </a:solidFill>
                <a:latin typeface="Times New Roman" pitchFamily="18" charset="0"/>
              </a:defRPr>
            </a:lvl4pPr>
            <a:lvl5pPr marL="2057400" indent="-228600">
              <a:spcBef>
                <a:spcPct val="20000"/>
              </a:spcBef>
              <a:buChar char="»"/>
              <a:defRPr b="1">
                <a:solidFill>
                  <a:schemeClr val="bg2"/>
                </a:solidFill>
                <a:latin typeface="Tahoma" pitchFamily="34" charset="0"/>
              </a:defRPr>
            </a:lvl5pPr>
            <a:lvl6pPr marL="2514600" indent="-228600" eaLnBrk="0" fontAlgn="base" hangingPunct="0">
              <a:spcBef>
                <a:spcPct val="20000"/>
              </a:spcBef>
              <a:spcAft>
                <a:spcPct val="0"/>
              </a:spcAft>
              <a:buChar char="»"/>
              <a:defRPr b="1">
                <a:solidFill>
                  <a:schemeClr val="bg2"/>
                </a:solidFill>
                <a:latin typeface="Tahoma" pitchFamily="34" charset="0"/>
              </a:defRPr>
            </a:lvl6pPr>
            <a:lvl7pPr marL="2971800" indent="-228600" eaLnBrk="0" fontAlgn="base" hangingPunct="0">
              <a:spcBef>
                <a:spcPct val="20000"/>
              </a:spcBef>
              <a:spcAft>
                <a:spcPct val="0"/>
              </a:spcAft>
              <a:buChar char="»"/>
              <a:defRPr b="1">
                <a:solidFill>
                  <a:schemeClr val="bg2"/>
                </a:solidFill>
                <a:latin typeface="Tahoma" pitchFamily="34" charset="0"/>
              </a:defRPr>
            </a:lvl7pPr>
            <a:lvl8pPr marL="3429000" indent="-228600" eaLnBrk="0" fontAlgn="base" hangingPunct="0">
              <a:spcBef>
                <a:spcPct val="20000"/>
              </a:spcBef>
              <a:spcAft>
                <a:spcPct val="0"/>
              </a:spcAft>
              <a:buChar char="»"/>
              <a:defRPr b="1">
                <a:solidFill>
                  <a:schemeClr val="bg2"/>
                </a:solidFill>
                <a:latin typeface="Tahoma" pitchFamily="34" charset="0"/>
              </a:defRPr>
            </a:lvl8pPr>
            <a:lvl9pPr marL="3886200" indent="-228600" eaLnBrk="0" fontAlgn="base" hangingPunct="0">
              <a:spcBef>
                <a:spcPct val="20000"/>
              </a:spcBef>
              <a:spcAft>
                <a:spcPct val="0"/>
              </a:spcAft>
              <a:buChar char="»"/>
              <a:defRPr b="1">
                <a:solidFill>
                  <a:schemeClr val="bg2"/>
                </a:solidFill>
                <a:latin typeface="Tahoma" pitchFamily="34" charset="0"/>
              </a:defRPr>
            </a:lvl9pPr>
          </a:lstStyle>
          <a:p>
            <a:pPr defTabSz="914400" eaLnBrk="0" fontAlgn="base" hangingPunct="0">
              <a:spcBef>
                <a:spcPct val="0"/>
              </a:spcBef>
              <a:spcAft>
                <a:spcPct val="0"/>
              </a:spcAft>
              <a:buFontTx/>
              <a:buNone/>
            </a:pPr>
            <a:r>
              <a:rPr lang="en-US" altLang="zh-CN" sz="1800" b="0" smtClean="0">
                <a:solidFill>
                  <a:srgbClr val="000000"/>
                </a:solidFill>
                <a:latin typeface="Arial" charset="0"/>
                <a:ea typeface="宋体" pitchFamily="2" charset="-122"/>
                <a:cs typeface="Arial" charset="0"/>
              </a:rPr>
              <a:t>affinity matrix</a:t>
            </a:r>
            <a:endParaRPr lang="zh-CN" altLang="en-US" sz="1800" b="0" smtClean="0">
              <a:solidFill>
                <a:srgbClr val="000000"/>
              </a:solidFill>
              <a:latin typeface="Arial" charset="0"/>
              <a:ea typeface="宋体" pitchFamily="2" charset="-122"/>
              <a:cs typeface="Arial" charset="0"/>
            </a:endParaRPr>
          </a:p>
        </p:txBody>
      </p:sp>
      <p:sp>
        <p:nvSpPr>
          <p:cNvPr id="45" name="矩形 44"/>
          <p:cNvSpPr/>
          <p:nvPr/>
        </p:nvSpPr>
        <p:spPr>
          <a:xfrm>
            <a:off x="1524000" y="4800600"/>
            <a:ext cx="4572000" cy="64611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a:spAutoFit/>
          </a:bodyPr>
          <a:lstStyle/>
          <a:p>
            <a:pPr defTabSz="914400" eaLnBrk="0" fontAlgn="base" hangingPunct="0">
              <a:spcBef>
                <a:spcPct val="0"/>
              </a:spcBef>
              <a:spcAft>
                <a:spcPct val="0"/>
              </a:spcAft>
              <a:defRPr/>
            </a:pPr>
            <a:r>
              <a:rPr lang="en-US" altLang="zh-CN" dirty="0" err="1">
                <a:solidFill>
                  <a:srgbClr val="000000"/>
                </a:solidFill>
                <a:ea typeface="宋体" charset="-122"/>
              </a:rPr>
              <a:t>S</a:t>
            </a:r>
            <a:r>
              <a:rPr lang="en-US" altLang="zh-CN" baseline="-25000" dirty="0" err="1">
                <a:solidFill>
                  <a:srgbClr val="000000"/>
                </a:solidFill>
                <a:ea typeface="宋体" charset="-122"/>
              </a:rPr>
              <a:t>a,b</a:t>
            </a:r>
            <a:r>
              <a:rPr lang="en-US" altLang="zh-CN" baseline="30000" dirty="0">
                <a:solidFill>
                  <a:srgbClr val="000000"/>
                </a:solidFill>
                <a:ea typeface="宋体" charset="-122"/>
              </a:rPr>
              <a:t>(</a:t>
            </a:r>
            <a:r>
              <a:rPr lang="en-US" altLang="zh-CN" baseline="30000" dirty="0" err="1">
                <a:solidFill>
                  <a:srgbClr val="000000"/>
                </a:solidFill>
                <a:ea typeface="宋体" charset="-122"/>
              </a:rPr>
              <a:t>i,j</a:t>
            </a:r>
            <a:r>
              <a:rPr lang="en-US" altLang="zh-CN" baseline="30000" dirty="0">
                <a:solidFill>
                  <a:srgbClr val="000000"/>
                </a:solidFill>
                <a:ea typeface="宋体" charset="-122"/>
              </a:rPr>
              <a:t>)</a:t>
            </a:r>
            <a:r>
              <a:rPr lang="en-US" altLang="zh-CN" dirty="0">
                <a:solidFill>
                  <a:srgbClr val="000000"/>
                </a:solidFill>
                <a:ea typeface="宋体" charset="-122"/>
              </a:rPr>
              <a:t> denotes the weight between the </a:t>
            </a:r>
            <a:r>
              <a:rPr lang="en-US" altLang="zh-CN" i="1" dirty="0">
                <a:solidFill>
                  <a:srgbClr val="000000"/>
                </a:solidFill>
                <a:ea typeface="宋体" charset="-122"/>
              </a:rPr>
              <a:t>a</a:t>
            </a:r>
            <a:r>
              <a:rPr lang="en-US" altLang="zh-CN" dirty="0">
                <a:solidFill>
                  <a:srgbClr val="000000"/>
                </a:solidFill>
                <a:ea typeface="宋体" charset="-122"/>
              </a:rPr>
              <a:t>-</a:t>
            </a:r>
            <a:r>
              <a:rPr lang="en-US" altLang="zh-CN" dirty="0" err="1">
                <a:solidFill>
                  <a:srgbClr val="000000"/>
                </a:solidFill>
                <a:ea typeface="宋体" charset="-122"/>
              </a:rPr>
              <a:t>th</a:t>
            </a:r>
            <a:r>
              <a:rPr lang="en-US" altLang="zh-CN" dirty="0">
                <a:solidFill>
                  <a:srgbClr val="000000"/>
                </a:solidFill>
                <a:ea typeface="宋体" charset="-122"/>
              </a:rPr>
              <a:t> instance in </a:t>
            </a:r>
            <a:r>
              <a:rPr lang="en-US" altLang="zh-CN" i="1" dirty="0" err="1">
                <a:solidFill>
                  <a:srgbClr val="000000"/>
                </a:solidFill>
                <a:ea typeface="宋体" charset="-122"/>
              </a:rPr>
              <a:t>D</a:t>
            </a:r>
            <a:r>
              <a:rPr lang="en-US" altLang="zh-CN" baseline="-25000" dirty="0" err="1">
                <a:solidFill>
                  <a:srgbClr val="000000"/>
                </a:solidFill>
                <a:ea typeface="宋体" charset="-122"/>
              </a:rPr>
              <a:t>j</a:t>
            </a:r>
            <a:r>
              <a:rPr lang="en-US" altLang="zh-CN" baseline="-25000" dirty="0">
                <a:solidFill>
                  <a:srgbClr val="000000"/>
                </a:solidFill>
                <a:ea typeface="宋体" charset="-122"/>
              </a:rPr>
              <a:t> </a:t>
            </a:r>
            <a:r>
              <a:rPr lang="en-US" altLang="zh-CN" dirty="0">
                <a:solidFill>
                  <a:srgbClr val="000000"/>
                </a:solidFill>
                <a:ea typeface="宋体" charset="-122"/>
              </a:rPr>
              <a:t>and the </a:t>
            </a:r>
            <a:r>
              <a:rPr lang="en-US" altLang="zh-CN" i="1" dirty="0">
                <a:solidFill>
                  <a:srgbClr val="000000"/>
                </a:solidFill>
                <a:ea typeface="宋体" charset="-122"/>
              </a:rPr>
              <a:t>b</a:t>
            </a:r>
            <a:r>
              <a:rPr lang="en-US" altLang="zh-CN" dirty="0">
                <a:solidFill>
                  <a:srgbClr val="000000"/>
                </a:solidFill>
                <a:ea typeface="宋体" charset="-122"/>
              </a:rPr>
              <a:t>-</a:t>
            </a:r>
            <a:r>
              <a:rPr lang="en-US" altLang="zh-CN" dirty="0" err="1">
                <a:solidFill>
                  <a:srgbClr val="000000"/>
                </a:solidFill>
                <a:ea typeface="宋体" charset="-122"/>
              </a:rPr>
              <a:t>th</a:t>
            </a:r>
            <a:r>
              <a:rPr lang="en-US" altLang="zh-CN" dirty="0">
                <a:solidFill>
                  <a:srgbClr val="000000"/>
                </a:solidFill>
                <a:ea typeface="宋体" charset="-122"/>
              </a:rPr>
              <a:t> instance in </a:t>
            </a:r>
            <a:r>
              <a:rPr lang="en-US" altLang="zh-CN" i="1" dirty="0">
                <a:solidFill>
                  <a:srgbClr val="000000"/>
                </a:solidFill>
                <a:ea typeface="宋体" charset="-122"/>
              </a:rPr>
              <a:t>D</a:t>
            </a:r>
            <a:r>
              <a:rPr lang="en-US" altLang="zh-CN" baseline="-25000" dirty="0">
                <a:solidFill>
                  <a:srgbClr val="000000"/>
                </a:solidFill>
                <a:ea typeface="宋体" charset="-122"/>
              </a:rPr>
              <a:t>i</a:t>
            </a:r>
            <a:r>
              <a:rPr lang="en-US" altLang="zh-CN" dirty="0">
                <a:solidFill>
                  <a:srgbClr val="000000"/>
                </a:solidFill>
                <a:ea typeface="宋体" charset="-122"/>
              </a:rPr>
              <a:t>.</a:t>
            </a:r>
          </a:p>
        </p:txBody>
      </p:sp>
      <p:cxnSp>
        <p:nvCxnSpPr>
          <p:cNvPr id="46" name="直接箭头连接符 45"/>
          <p:cNvCxnSpPr/>
          <p:nvPr/>
        </p:nvCxnSpPr>
        <p:spPr bwMode="auto">
          <a:xfrm>
            <a:off x="2358570" y="3810000"/>
            <a:ext cx="0" cy="990600"/>
          </a:xfrm>
          <a:prstGeom prst="straightConnector1">
            <a:avLst/>
          </a:prstGeom>
          <a:ln>
            <a:prstDash val="dashDot"/>
            <a:headEnd type="none" w="sm" len="sm"/>
            <a:tailEnd type="arrow"/>
          </a:ln>
          <a:extLst/>
        </p:spPr>
        <p:style>
          <a:lnRef idx="3">
            <a:schemeClr val="accent2"/>
          </a:lnRef>
          <a:fillRef idx="0">
            <a:schemeClr val="accent2"/>
          </a:fillRef>
          <a:effectRef idx="2">
            <a:schemeClr val="accent2"/>
          </a:effectRef>
          <a:fontRef idx="minor">
            <a:schemeClr val="tx1"/>
          </a:fontRef>
        </p:style>
      </p:cxnSp>
      <p:cxnSp>
        <p:nvCxnSpPr>
          <p:cNvPr id="49" name="直接箭头连接符 48"/>
          <p:cNvCxnSpPr/>
          <p:nvPr/>
        </p:nvCxnSpPr>
        <p:spPr bwMode="auto">
          <a:xfrm>
            <a:off x="4267200" y="3810000"/>
            <a:ext cx="0" cy="990600"/>
          </a:xfrm>
          <a:prstGeom prst="straightConnector1">
            <a:avLst/>
          </a:prstGeom>
          <a:ln>
            <a:prstDash val="dashDot"/>
            <a:headEnd type="none" w="sm" len="sm"/>
            <a:tailEnd type="arrow"/>
          </a:ln>
          <a:extLst/>
        </p:spPr>
        <p:style>
          <a:lnRef idx="3">
            <a:schemeClr val="accent2"/>
          </a:lnRef>
          <a:fillRef idx="0">
            <a:schemeClr val="accent2"/>
          </a:fillRef>
          <a:effectRef idx="2">
            <a:schemeClr val="accent2"/>
          </a:effectRef>
          <a:fontRef idx="minor">
            <a:schemeClr val="tx1"/>
          </a:fontRef>
        </p:style>
      </p:cxnSp>
      <p:sp>
        <p:nvSpPr>
          <p:cNvPr id="53" name="内容占位符 2"/>
          <p:cNvSpPr>
            <a:spLocks noGrp="1"/>
          </p:cNvSpPr>
          <p:nvPr>
            <p:ph idx="1"/>
          </p:nvPr>
        </p:nvSpPr>
        <p:spPr>
          <a:xfrm>
            <a:off x="381000" y="5410200"/>
            <a:ext cx="8305800" cy="1676400"/>
          </a:xfrm>
        </p:spPr>
        <p:txBody>
          <a:bodyPr/>
          <a:lstStyle/>
          <a:p>
            <a:pPr lvl="1"/>
            <a:r>
              <a:rPr lang="en-US" altLang="zh-CN" smtClean="0">
                <a:ea typeface="宋体" pitchFamily="2" charset="-122"/>
              </a:rPr>
              <a:t>To partition each A</a:t>
            </a:r>
            <a:r>
              <a:rPr lang="en-US" altLang="zh-CN" b="0" baseline="30000" smtClean="0">
                <a:ea typeface="宋体" pitchFamily="2" charset="-122"/>
              </a:rPr>
              <a:t>(</a:t>
            </a:r>
            <a:r>
              <a:rPr lang="el-GR" altLang="zh-CN" b="0" baseline="30000" smtClean="0">
                <a:ea typeface="宋体" pitchFamily="2" charset="-122"/>
                <a:cs typeface="Times New Roman" pitchFamily="18" charset="0"/>
              </a:rPr>
              <a:t>π</a:t>
            </a:r>
            <a:r>
              <a:rPr lang="en-US" altLang="zh-CN" b="0" baseline="30000" smtClean="0">
                <a:ea typeface="宋体" pitchFamily="2" charset="-122"/>
              </a:rPr>
              <a:t>) </a:t>
            </a:r>
            <a:r>
              <a:rPr lang="en-US" altLang="zh-CN" smtClean="0">
                <a:ea typeface="宋体" pitchFamily="2" charset="-122"/>
              </a:rPr>
              <a:t>into k</a:t>
            </a:r>
            <a:r>
              <a:rPr lang="el-GR" altLang="zh-CN" b="0" baseline="-25000" smtClean="0">
                <a:ea typeface="宋体" pitchFamily="2" charset="-122"/>
              </a:rPr>
              <a:t>π</a:t>
            </a:r>
            <a:r>
              <a:rPr lang="en-US" altLang="zh-CN" smtClean="0">
                <a:ea typeface="宋体" pitchFamily="2" charset="-122"/>
              </a:rPr>
              <a:t> clusters while considering the co-regularized constraints implicitly encoded in cross-domain relationships in S</a:t>
            </a:r>
            <a:r>
              <a:rPr lang="en-US" altLang="zh-CN" i="1" smtClean="0">
                <a:ea typeface="宋体" pitchFamily="2" charset="-122"/>
              </a:rPr>
              <a:t>.</a:t>
            </a:r>
            <a:endParaRPr lang="zh-CN" altLang="en-US" i="1" smtClean="0">
              <a:ea typeface="宋体" pitchFamily="2" charset="-122"/>
            </a:endParaRPr>
          </a:p>
        </p:txBody>
      </p:sp>
      <p:cxnSp>
        <p:nvCxnSpPr>
          <p:cNvPr id="3" name="Straight Connector 2"/>
          <p:cNvCxnSpPr>
            <a:cxnSpLocks noChangeShapeType="1"/>
          </p:cNvCxnSpPr>
          <p:nvPr/>
        </p:nvCxnSpPr>
        <p:spPr bwMode="auto">
          <a:xfrm>
            <a:off x="1143000" y="2514600"/>
            <a:ext cx="1019629" cy="57150"/>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cxnSpLocks noChangeShapeType="1"/>
          </p:cNvCxnSpPr>
          <p:nvPr/>
        </p:nvCxnSpPr>
        <p:spPr bwMode="auto">
          <a:xfrm flipV="1">
            <a:off x="2481943" y="2545556"/>
            <a:ext cx="1625600" cy="30958"/>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cxnSpLocks noChangeShapeType="1"/>
          </p:cNvCxnSpPr>
          <p:nvPr/>
        </p:nvCxnSpPr>
        <p:spPr bwMode="auto">
          <a:xfrm flipV="1">
            <a:off x="4426857" y="2628900"/>
            <a:ext cx="1073831" cy="3876"/>
          </a:xfrm>
          <a:prstGeom prst="line">
            <a:avLst/>
          </a:prstGeom>
          <a:noFill/>
          <a:ln w="25400" cap="sq" algn="ctr">
            <a:solidFill>
              <a:srgbClr val="FF0000"/>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787834311"/>
      </p:ext>
    </p:extLst>
  </p:cSld>
  <p:clrMapOvr>
    <a:masterClrMapping/>
  </p:clrMapOvr>
  <p:transition advTm="526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ox(in)">
                                      <p:cBhvr>
                                        <p:cTn id="37" dur="500"/>
                                        <p:tgtEl>
                                          <p:spTgt spid="5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ox(in)">
                                      <p:cBhvr>
                                        <p:cTn id="40" dur="500"/>
                                        <p:tgtEl>
                                          <p:spTgt spid="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ppt_x"/>
                                          </p:val>
                                        </p:tav>
                                        <p:tav tm="100000">
                                          <p:val>
                                            <p:strVal val="#ppt_x"/>
                                          </p:val>
                                        </p:tav>
                                      </p:tavLst>
                                    </p:anim>
                                    <p:anim calcmode="lin" valueType="num">
                                      <p:cBhvr additive="base">
                                        <p:cTn id="5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3">
                                            <p:txEl>
                                              <p:pRg st="0" end="0"/>
                                            </p:txEl>
                                          </p:spTgt>
                                        </p:tgtEl>
                                        <p:attrNameLst>
                                          <p:attrName>style.visibility</p:attrName>
                                        </p:attrNameLst>
                                      </p:cBhvr>
                                      <p:to>
                                        <p:strVal val="visible"/>
                                      </p:to>
                                    </p:set>
                                    <p:animEffect transition="in" filter="barn(inVertical)">
                                      <p:cBhvr>
                                        <p:cTn id="59" dur="500"/>
                                        <p:tgtEl>
                                          <p:spTgt spid="53">
                                            <p:txEl>
                                              <p:pRg st="0" end="0"/>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arn(inVertical)">
                                      <p:cBhvr>
                                        <p:cTn id="62" dur="500"/>
                                        <p:tgtEl>
                                          <p:spTgt spid="3"/>
                                        </p:tgtEl>
                                      </p:cBhvr>
                                    </p:animEffect>
                                  </p:childTnLst>
                                </p:cTn>
                              </p:par>
                              <p:par>
                                <p:cTn id="63" presetID="16" presetClass="entr" presetSubtype="21"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arn(inVertical)">
                                      <p:cBhvr>
                                        <p:cTn id="65" dur="500"/>
                                        <p:tgtEl>
                                          <p:spTgt spid="25"/>
                                        </p:tgtEl>
                                      </p:cBhvr>
                                    </p:animEffect>
                                  </p:childTnLst>
                                </p:cTn>
                              </p:par>
                              <p:par>
                                <p:cTn id="66" presetID="16" presetClass="entr" presetSubtype="21"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barn(inVertical)">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0" grpId="0" animBg="1"/>
      <p:bldP spid="34" grpId="0"/>
      <p:bldP spid="39" grpId="0"/>
      <p:bldP spid="42" grpId="0"/>
      <p:bldP spid="44" grpId="0"/>
      <p:bldP spid="45" grpId="0" animBg="1"/>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1.7|28.5|2.3"/>
</p:tagLst>
</file>

<file path=ppt/tags/tag10.xml><?xml version="1.0" encoding="utf-8"?>
<p:tagLst xmlns:a="http://schemas.openxmlformats.org/drawingml/2006/main" xmlns:r="http://schemas.openxmlformats.org/officeDocument/2006/relationships" xmlns:p="http://schemas.openxmlformats.org/presentationml/2006/main">
  <p:tag name="TIMING" val="|0.7|15.1|19.8"/>
</p:tagLst>
</file>

<file path=ppt/tags/tag2.xml><?xml version="1.0" encoding="utf-8"?>
<p:tagLst xmlns:a="http://schemas.openxmlformats.org/drawingml/2006/main" xmlns:r="http://schemas.openxmlformats.org/officeDocument/2006/relationships" xmlns:p="http://schemas.openxmlformats.org/presentationml/2006/main">
  <p:tag name="TIMING" val="|6.4"/>
</p:tagLst>
</file>

<file path=ppt/tags/tag3.xml><?xml version="1.0" encoding="utf-8"?>
<p:tagLst xmlns:a="http://schemas.openxmlformats.org/drawingml/2006/main" xmlns:r="http://schemas.openxmlformats.org/officeDocument/2006/relationships" xmlns:p="http://schemas.openxmlformats.org/presentationml/2006/main">
  <p:tag name="TIMING" val="|0.6|7.1|1.2|11.8|9.6|3.8"/>
</p:tagLst>
</file>

<file path=ppt/tags/tag4.xml><?xml version="1.0" encoding="utf-8"?>
<p:tagLst xmlns:a="http://schemas.openxmlformats.org/drawingml/2006/main" xmlns:r="http://schemas.openxmlformats.org/officeDocument/2006/relationships" xmlns:p="http://schemas.openxmlformats.org/presentationml/2006/main">
  <p:tag name="TIMING" val="|23.9"/>
</p:tagLst>
</file>

<file path=ppt/tags/tag5.xml><?xml version="1.0" encoding="utf-8"?>
<p:tagLst xmlns:a="http://schemas.openxmlformats.org/drawingml/2006/main" xmlns:r="http://schemas.openxmlformats.org/officeDocument/2006/relationships" xmlns:p="http://schemas.openxmlformats.org/presentationml/2006/main">
  <p:tag name="TIMING" val="|19.9"/>
</p:tagLst>
</file>

<file path=ppt/tags/tag6.xml><?xml version="1.0" encoding="utf-8"?>
<p:tagLst xmlns:a="http://schemas.openxmlformats.org/drawingml/2006/main" xmlns:r="http://schemas.openxmlformats.org/officeDocument/2006/relationships" xmlns:p="http://schemas.openxmlformats.org/presentationml/2006/main">
  <p:tag name="TIMING" val="|33.8|17.8|1.9|0.8|4.2"/>
</p:tagLst>
</file>

<file path=ppt/tags/tag7.xml><?xml version="1.0" encoding="utf-8"?>
<p:tagLst xmlns:a="http://schemas.openxmlformats.org/drawingml/2006/main" xmlns:r="http://schemas.openxmlformats.org/officeDocument/2006/relationships" xmlns:p="http://schemas.openxmlformats.org/presentationml/2006/main">
  <p:tag name="TIMING" val="|13.5|0.9|23.4|8.3|6"/>
</p:tagLst>
</file>

<file path=ppt/tags/tag8.xml><?xml version="1.0" encoding="utf-8"?>
<p:tagLst xmlns:a="http://schemas.openxmlformats.org/drawingml/2006/main" xmlns:r="http://schemas.openxmlformats.org/officeDocument/2006/relationships" xmlns:p="http://schemas.openxmlformats.org/presentationml/2006/main">
  <p:tag name="TIMING" val="|155.6"/>
</p:tagLst>
</file>

<file path=ppt/tags/tag9.xml><?xml version="1.0" encoding="utf-8"?>
<p:tagLst xmlns:a="http://schemas.openxmlformats.org/drawingml/2006/main" xmlns:r="http://schemas.openxmlformats.org/officeDocument/2006/relationships" xmlns:p="http://schemas.openxmlformats.org/presentationml/2006/main">
  <p:tag name="TIMING" val="|4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unc-template">
  <a:themeElements>
    <a:clrScheme name="unc-template 8">
      <a:dk1>
        <a:srgbClr val="000000"/>
      </a:dk1>
      <a:lt1>
        <a:srgbClr val="FFFFFF"/>
      </a:lt1>
      <a:dk2>
        <a:srgbClr val="000000"/>
      </a:dk2>
      <a:lt2>
        <a:srgbClr val="FFFFFF"/>
      </a:lt2>
      <a:accent1>
        <a:srgbClr val="EF8A09"/>
      </a:accent1>
      <a:accent2>
        <a:srgbClr val="8DD600"/>
      </a:accent2>
      <a:accent3>
        <a:srgbClr val="AAAAAA"/>
      </a:accent3>
      <a:accent4>
        <a:srgbClr val="DADADA"/>
      </a:accent4>
      <a:accent5>
        <a:srgbClr val="F6C4AA"/>
      </a:accent5>
      <a:accent6>
        <a:srgbClr val="7FC200"/>
      </a:accent6>
      <a:hlink>
        <a:srgbClr val="93097C"/>
      </a:hlink>
      <a:folHlink>
        <a:srgbClr val="7B7FB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unc-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c-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c-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c-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c-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c-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c-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c-template 8">
        <a:dk1>
          <a:srgbClr val="000000"/>
        </a:dk1>
        <a:lt1>
          <a:srgbClr val="FFFFFF"/>
        </a:lt1>
        <a:dk2>
          <a:srgbClr val="000000"/>
        </a:dk2>
        <a:lt2>
          <a:srgbClr val="FFFFFF"/>
        </a:lt2>
        <a:accent1>
          <a:srgbClr val="EF8A09"/>
        </a:accent1>
        <a:accent2>
          <a:srgbClr val="8DD600"/>
        </a:accent2>
        <a:accent3>
          <a:srgbClr val="AAAAAA"/>
        </a:accent3>
        <a:accent4>
          <a:srgbClr val="DADADA"/>
        </a:accent4>
        <a:accent5>
          <a:srgbClr val="F6C4AA"/>
        </a:accent5>
        <a:accent6>
          <a:srgbClr val="7FC200"/>
        </a:accent6>
        <a:hlink>
          <a:srgbClr val="93097C"/>
        </a:hlink>
        <a:folHlink>
          <a:srgbClr val="7B7FB1"/>
        </a:folHlink>
      </a:clrScheme>
      <a:clrMap bg1="dk2" tx1="lt1" bg2="dk1" tx2="lt2" accent1="accent1" accent2="accent2" accent3="accent3" accent4="accent4" accent5="accent5" accent6="accent6" hlink="hlink" folHlink="folHlink"/>
    </a:extraClrScheme>
    <a:extraClrScheme>
      <a:clrScheme name="unc-template 9">
        <a:dk1>
          <a:srgbClr val="000000"/>
        </a:dk1>
        <a:lt1>
          <a:srgbClr val="000000"/>
        </a:lt1>
        <a:dk2>
          <a:srgbClr val="000000"/>
        </a:dk2>
        <a:lt2>
          <a:srgbClr val="808080"/>
        </a:lt2>
        <a:accent1>
          <a:srgbClr val="BBE0E3"/>
        </a:accent1>
        <a:accent2>
          <a:srgbClr val="333399"/>
        </a:accent2>
        <a:accent3>
          <a:srgbClr val="AAAAAA"/>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37024</TotalTime>
  <Words>1460</Words>
  <Application>Microsoft Office PowerPoint</Application>
  <PresentationFormat>On-screen Show (4:3)</PresentationFormat>
  <Paragraphs>293</Paragraphs>
  <Slides>27</Slides>
  <Notes>22</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Office Theme</vt:lpstr>
      <vt:lpstr>3_unc-template</vt:lpstr>
      <vt:lpstr>Equation</vt:lpstr>
      <vt:lpstr>Graph-based Analytics</vt:lpstr>
      <vt:lpstr>Graphs are everywhere</vt:lpstr>
      <vt:lpstr>Graph Clustering</vt:lpstr>
      <vt:lpstr>Detect protein functional modules in a PPI network</vt:lpstr>
      <vt:lpstr>Community Detection in Social Network</vt:lpstr>
      <vt:lpstr>PowerPoint Presentation</vt:lpstr>
      <vt:lpstr>Motivation</vt:lpstr>
      <vt:lpstr>Motivation</vt:lpstr>
      <vt:lpstr>Problem Formulation</vt:lpstr>
      <vt:lpstr>Co-regularized multi-domain graph clustering (CGC)</vt:lpstr>
      <vt:lpstr>Co-regularized multi-domain graph clustering (CGC)</vt:lpstr>
      <vt:lpstr>Co-regularized multi-domain graph clustering (CGC)</vt:lpstr>
      <vt:lpstr>PowerPoint Presentation</vt:lpstr>
      <vt:lpstr>Co-regularized multi-domain graph clustering (CGC)</vt:lpstr>
      <vt:lpstr>Co-regularized multi-domain graph clustering (CGC)</vt:lpstr>
      <vt:lpstr>Experimental Study</vt:lpstr>
      <vt:lpstr>Experimental Study</vt:lpstr>
      <vt:lpstr>Experimental Study</vt:lpstr>
      <vt:lpstr>Experimental Study</vt:lpstr>
      <vt:lpstr>Experimental Study</vt:lpstr>
      <vt:lpstr>Experimental Study</vt:lpstr>
      <vt:lpstr>GSEA</vt:lpstr>
      <vt:lpstr>Experimental Study</vt:lpstr>
      <vt:lpstr>Experimental Study</vt:lpstr>
      <vt:lpstr>Summary</vt:lpstr>
      <vt:lpstr>Comments and Questions</vt:lpstr>
      <vt:lpstr>ScAi Projects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Proposal: Discriminative Subgraph Pattern Mining and Its Applications</dc:title>
  <dc:creator>Ning Jin</dc:creator>
  <cp:lastModifiedBy>weiwang</cp:lastModifiedBy>
  <cp:revision>393</cp:revision>
  <cp:lastPrinted>2011-11-14T20:19:33Z</cp:lastPrinted>
  <dcterms:created xsi:type="dcterms:W3CDTF">2010-11-18T00:31:05Z</dcterms:created>
  <dcterms:modified xsi:type="dcterms:W3CDTF">2014-05-30T20:09:20Z</dcterms:modified>
</cp:coreProperties>
</file>