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89" r:id="rId9"/>
    <p:sldId id="273" r:id="rId10"/>
    <p:sldId id="274" r:id="rId11"/>
    <p:sldId id="275" r:id="rId12"/>
    <p:sldId id="276" r:id="rId13"/>
    <p:sldId id="290" r:id="rId14"/>
    <p:sldId id="277" r:id="rId15"/>
    <p:sldId id="278" r:id="rId16"/>
    <p:sldId id="279" r:id="rId17"/>
    <p:sldId id="281" r:id="rId18"/>
    <p:sldId id="282" r:id="rId19"/>
    <p:sldId id="280" r:id="rId20"/>
    <p:sldId id="283" r:id="rId21"/>
    <p:sldId id="285" r:id="rId22"/>
    <p:sldId id="286" r:id="rId23"/>
    <p:sldId id="284" r:id="rId24"/>
    <p:sldId id="287" r:id="rId25"/>
    <p:sldId id="288" r:id="rId26"/>
    <p:sldId id="292" r:id="rId27"/>
    <p:sldId id="295" r:id="rId28"/>
    <p:sldId id="293" r:id="rId29"/>
    <p:sldId id="294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5600" autoAdjust="0"/>
  </p:normalViewPr>
  <p:slideViewPr>
    <p:cSldViewPr>
      <p:cViewPr>
        <p:scale>
          <a:sx n="105" d="100"/>
          <a:sy n="105" d="100"/>
        </p:scale>
        <p:origin x="-17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ko-KR" baseline="0" dirty="0" smtClean="0"/>
              <a:t>PREPARE phase: START – PREPARE.INITIALIZING (reading input data splits from HDFS, generating map/reduce tasks) – launch job setup task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RUNNING phase: RUNNING.WAIT_TO_RUN (job waits to be scheduled for execution) – RUNNING.RUNNING_TASKS (execute tasks)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FINISHED phase: in RUNNING.SUC_WAIT, cleanup task is scheduled to a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. After cleanup is done, job is SUCCEEDED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ko-KR" baseline="0" dirty="0" smtClean="0"/>
              <a:t>Tasks are created –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generates “</a:t>
            </a:r>
            <a:r>
              <a:rPr lang="en-US" altLang="ko-KR" baseline="0" dirty="0" err="1" smtClean="0"/>
              <a:t>TaskInProcess</a:t>
            </a:r>
            <a:r>
              <a:rPr lang="en-US" altLang="ko-KR" baseline="0" dirty="0" smtClean="0"/>
              <a:t>” instance for each task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Each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 sends heartbeat to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to request tasks.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allocates one or more tasks to each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. This happens during the 1</a:t>
            </a:r>
            <a:r>
              <a:rPr lang="en-US" altLang="ko-KR" baseline="30000" dirty="0" smtClean="0"/>
              <a:t>st</a:t>
            </a:r>
            <a:r>
              <a:rPr lang="en-US" altLang="ko-KR" baseline="0" dirty="0" smtClean="0"/>
              <a:t> round of heartbeat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After receiving a task,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 creates a “</a:t>
            </a:r>
            <a:r>
              <a:rPr lang="en-US" altLang="ko-KR" baseline="0" dirty="0" err="1" smtClean="0"/>
              <a:t>TaskTracker.TaskInProgress</a:t>
            </a:r>
            <a:r>
              <a:rPr lang="en-US" altLang="ko-KR" baseline="0" dirty="0" smtClean="0"/>
              <a:t>” instance, runs independent child JVM to run task, state changes to RUNNING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Each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 sends report to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, changes state to RUNNING (2</a:t>
            </a:r>
            <a:r>
              <a:rPr lang="en-US" altLang="ko-KR" baseline="30000" dirty="0" smtClean="0"/>
              <a:t>nd</a:t>
            </a:r>
            <a:r>
              <a:rPr lang="en-US" altLang="ko-KR" baseline="0" dirty="0" smtClean="0"/>
              <a:t> round of heartbeat)</a:t>
            </a:r>
          </a:p>
          <a:p>
            <a:pPr marL="228600" indent="-228600">
              <a:buAutoNum type="arabicParenBoth"/>
            </a:pPr>
            <a:r>
              <a:rPr lang="en-US" altLang="ko-KR" baseline="0" dirty="0" smtClean="0"/>
              <a:t>When task is done in child JVM, </a:t>
            </a:r>
            <a:r>
              <a:rPr lang="en-US" altLang="ko-KR" baseline="0" dirty="0" err="1" smtClean="0"/>
              <a:t>TaskTracker</a:t>
            </a:r>
            <a:r>
              <a:rPr lang="en-US" altLang="ko-KR" baseline="0" dirty="0" smtClean="0"/>
              <a:t> sends heartbeat, state changes to COMMIT_PENDING</a:t>
            </a:r>
          </a:p>
          <a:p>
            <a:pPr marL="228600" indent="-228600">
              <a:buAutoNum type="arabicParenBoth"/>
            </a:pP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changes state to COMMIT_PENDING, allowing </a:t>
            </a:r>
            <a:r>
              <a:rPr lang="en-US" altLang="ko-KR" baseline="0" dirty="0" err="1" smtClean="0"/>
              <a:t>TaskTrackers</a:t>
            </a:r>
            <a:r>
              <a:rPr lang="en-US" altLang="ko-KR" baseline="0" dirty="0" smtClean="0"/>
              <a:t> to commit</a:t>
            </a:r>
          </a:p>
          <a:p>
            <a:pPr marL="228600" indent="-228600">
              <a:buAutoNum type="arabicParenBoth"/>
            </a:pPr>
            <a:r>
              <a:rPr lang="en-US" altLang="ko-KR" baseline="0" dirty="0" err="1" smtClean="0"/>
              <a:t>TaskTrackers</a:t>
            </a:r>
            <a:r>
              <a:rPr lang="en-US" altLang="ko-KR" baseline="0" dirty="0" smtClean="0"/>
              <a:t> then submit results and change state to SUCCEED</a:t>
            </a:r>
          </a:p>
          <a:p>
            <a:pPr marL="228600" indent="-228600">
              <a:buAutoNum type="arabicParenBoth"/>
            </a:pPr>
            <a:r>
              <a:rPr lang="en-US" altLang="ko-KR" baseline="0" dirty="0" err="1" smtClean="0"/>
              <a:t>TaskTrackers</a:t>
            </a:r>
            <a:r>
              <a:rPr lang="en-US" altLang="ko-KR" baseline="0" dirty="0" smtClean="0"/>
              <a:t> report to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in next heartbeat. Task is completed.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When the </a:t>
            </a:r>
            <a:r>
              <a:rPr lang="en-US" altLang="ko-KR" baseline="0" dirty="0" err="1" smtClean="0"/>
              <a:t>JobTracker</a:t>
            </a:r>
            <a:r>
              <a:rPr lang="en-US" altLang="ko-KR" baseline="0" dirty="0" smtClean="0"/>
              <a:t> initializes a job, a setup task will be immediately executed one time in the </a:t>
            </a:r>
            <a:r>
              <a:rPr lang="en-US" altLang="ko-KR" baseline="0" dirty="0" err="1" smtClean="0"/>
              <a:t>JobTracker</a:t>
            </a:r>
            <a:endParaRPr lang="en-US" altLang="ko-KR" baseline="0" dirty="0" smtClean="0"/>
          </a:p>
          <a:p>
            <a:r>
              <a:rPr lang="en-US" altLang="ko-KR" baseline="0" dirty="0" smtClean="0"/>
              <a:t>After all map/reduce tasks of the job are completed, cleanup task of the job will be immediately executed one time on the </a:t>
            </a:r>
            <a:r>
              <a:rPr lang="en-US" altLang="ko-KR" baseline="0" dirty="0" err="1" smtClean="0"/>
              <a:t>JobTracker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4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k</a:t>
            </a:r>
            <a:r>
              <a:rPr lang="en-US" altLang="ko-KR" dirty="0" smtClean="0"/>
              <a:t>: number of slots in a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(usually the number of cores on a machine)</a:t>
            </a:r>
          </a:p>
          <a:p>
            <a:pPr marL="0" indent="0">
              <a:buNone/>
            </a:pPr>
            <a:r>
              <a:rPr lang="en-US" altLang="ko-KR" b="1" dirty="0" smtClean="0"/>
              <a:t>T</a:t>
            </a:r>
            <a:r>
              <a:rPr lang="en-US" altLang="ko-KR" dirty="0" smtClean="0"/>
              <a:t>: heartbeat period interval</a:t>
            </a:r>
          </a:p>
          <a:p>
            <a:pPr marL="0" indent="0">
              <a:buNone/>
            </a:pPr>
            <a:r>
              <a:rPr lang="en-US" altLang="ko-KR" b="1" dirty="0" smtClean="0"/>
              <a:t>c</a:t>
            </a:r>
            <a:r>
              <a:rPr lang="en-US" altLang="ko-KR" dirty="0" smtClean="0"/>
              <a:t>: size of heartbeat message</a:t>
            </a:r>
          </a:p>
          <a:p>
            <a:pPr marL="0" indent="0">
              <a:buNone/>
            </a:pPr>
            <a:r>
              <a:rPr lang="en-US" altLang="ko-KR" b="1" dirty="0" smtClean="0"/>
              <a:t>t</a:t>
            </a:r>
            <a:r>
              <a:rPr lang="en-US" altLang="ko-KR" dirty="0" smtClean="0"/>
              <a:t>: lifespan of a task on a slot</a:t>
            </a:r>
          </a:p>
          <a:p>
            <a:pPr marL="0" indent="0">
              <a:buNone/>
            </a:pPr>
            <a:r>
              <a:rPr lang="en-US" altLang="ko-KR" b="1" dirty="0" smtClean="0"/>
              <a:t>m</a:t>
            </a:r>
            <a:r>
              <a:rPr lang="en-US" altLang="ko-KR" dirty="0" smtClean="0"/>
              <a:t>: number of slaves on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cluster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8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JobTracker</a:t>
            </a:r>
            <a:r>
              <a:rPr lang="en-US" altLang="ko-KR" dirty="0" smtClean="0"/>
              <a:t> needs to create and delete an empty temporary directory for each job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3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34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SHadoop</a:t>
            </a:r>
            <a:r>
              <a:rPr lang="en-US" altLang="ko-KR" dirty="0"/>
              <a:t>: Improving </a:t>
            </a:r>
            <a:r>
              <a:rPr lang="en-US" altLang="ko-KR" dirty="0" err="1"/>
              <a:t>MapReduce</a:t>
            </a:r>
            <a:r>
              <a:rPr lang="en-US" altLang="ko-KR" dirty="0"/>
              <a:t> Performance by Optimizing Job Execution Mechanism in </a:t>
            </a:r>
            <a:r>
              <a:rPr lang="en-US" altLang="ko-KR" dirty="0" err="1"/>
              <a:t>Hadoop</a:t>
            </a:r>
            <a:r>
              <a:rPr lang="en-US" altLang="ko-KR" dirty="0"/>
              <a:t> Clusters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r>
              <a:rPr lang="en-US" dirty="0" smtClean="0"/>
              <a:t>, </a:t>
            </a:r>
            <a:r>
              <a:rPr lang="en-US" dirty="0" err="1" smtClean="0"/>
              <a:t>Xiaoliang</a:t>
            </a:r>
            <a:r>
              <a:rPr lang="en-US" dirty="0" smtClean="0"/>
              <a:t> Yang, </a:t>
            </a:r>
            <a:r>
              <a:rPr lang="en-US" dirty="0" err="1" smtClean="0"/>
              <a:t>Jinshuang</a:t>
            </a:r>
            <a:r>
              <a:rPr lang="en-US" dirty="0" smtClean="0"/>
              <a:t> Yan, </a:t>
            </a:r>
            <a:r>
              <a:rPr lang="en-US" dirty="0" err="1" smtClean="0"/>
              <a:t>Yuanhao</a:t>
            </a:r>
            <a:r>
              <a:rPr lang="en-US" dirty="0" smtClean="0"/>
              <a:t> Sun,</a:t>
            </a:r>
          </a:p>
          <a:p>
            <a:r>
              <a:rPr lang="en-US" dirty="0" err="1" smtClean="0"/>
              <a:t>Chunfeng</a:t>
            </a:r>
            <a:r>
              <a:rPr lang="en-US" dirty="0" smtClean="0"/>
              <a:t> Yuan, </a:t>
            </a:r>
            <a:r>
              <a:rPr lang="en-US" dirty="0" err="1" smtClean="0"/>
              <a:t>Yihua</a:t>
            </a:r>
            <a:r>
              <a:rPr lang="en-US" dirty="0" smtClean="0"/>
              <a:t> Huang</a:t>
            </a:r>
          </a:p>
          <a:p>
            <a:r>
              <a:rPr lang="en-US" dirty="0" smtClean="0"/>
              <a:t>J. Parallel </a:t>
            </a:r>
            <a:r>
              <a:rPr lang="en-US" dirty="0" err="1" smtClean="0"/>
              <a:t>Distrib</a:t>
            </a:r>
            <a:r>
              <a:rPr lang="en-US" dirty="0" smtClean="0"/>
              <a:t>. </a:t>
            </a:r>
            <a:r>
              <a:rPr lang="en-US" dirty="0" err="1" smtClean="0"/>
              <a:t>Comput</a:t>
            </a:r>
            <a:r>
              <a:rPr lang="en-US" dirty="0" smtClean="0"/>
              <a:t>.  74 (2014)</a:t>
            </a:r>
          </a:p>
          <a:p>
            <a:pPr algn="r"/>
            <a:r>
              <a:rPr lang="en-US" sz="1700" dirty="0" smtClean="0"/>
              <a:t>13 February 2014</a:t>
            </a:r>
          </a:p>
          <a:p>
            <a:pPr algn="r"/>
            <a:r>
              <a:rPr lang="en-US" sz="1700" dirty="0" smtClean="0"/>
              <a:t>SNU IDB Lab.</a:t>
            </a:r>
          </a:p>
          <a:p>
            <a:pPr algn="r"/>
            <a:r>
              <a:rPr lang="en-US" sz="1700" dirty="0" smtClean="0"/>
              <a:t>Namyoon Kim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71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Bottleneck: </a:t>
            </a:r>
            <a:r>
              <a:rPr lang="en-US" dirty="0" smtClean="0"/>
              <a:t>setup/cleanup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happens in each </a:t>
            </a:r>
            <a:r>
              <a:rPr lang="en-US" sz="2400" dirty="0" err="1" smtClean="0"/>
              <a:t>TaskTracker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Job setup task</a:t>
            </a:r>
          </a:p>
          <a:p>
            <a:pPr marL="400050" lvl="1" indent="0">
              <a:buNone/>
            </a:pPr>
            <a:r>
              <a:rPr lang="en-US" dirty="0" smtClean="0"/>
              <a:t>Simply creates a temporary directory for outputting temporary data during job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Job cleanup task</a:t>
            </a:r>
          </a:p>
          <a:p>
            <a:pPr marL="400050" lvl="1" indent="0">
              <a:buNone/>
            </a:pPr>
            <a:r>
              <a:rPr lang="en-US" dirty="0" smtClean="0"/>
              <a:t>Delete the temporary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two operations are </a:t>
            </a:r>
            <a:r>
              <a:rPr lang="en-US" dirty="0" smtClean="0">
                <a:solidFill>
                  <a:schemeClr val="accent1"/>
                </a:solidFill>
              </a:rPr>
              <a:t>light weighted</a:t>
            </a:r>
            <a:r>
              <a:rPr lang="en-US" dirty="0" smtClean="0"/>
              <a:t>, but are each taking </a:t>
            </a:r>
            <a:r>
              <a:rPr lang="en-US" i="1" dirty="0" smtClean="0"/>
              <a:t>at least</a:t>
            </a:r>
            <a:r>
              <a:rPr lang="en-US" dirty="0" smtClean="0"/>
              <a:t> two heartbeats (6 seconds)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For a two minute job, this is 10% of the total execution time!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</a:t>
            </a:r>
          </a:p>
          <a:p>
            <a:pPr marL="400050" lvl="1" indent="0">
              <a:buNone/>
            </a:pPr>
            <a:r>
              <a:rPr lang="en-US" altLang="ko-KR" dirty="0" smtClean="0"/>
              <a:t>Execute </a:t>
            </a:r>
            <a:r>
              <a:rPr lang="en-US" altLang="ko-KR" dirty="0"/>
              <a:t>the job setup/cleanup task </a:t>
            </a:r>
            <a:r>
              <a:rPr lang="en-US" altLang="ko-KR" dirty="0">
                <a:solidFill>
                  <a:schemeClr val="accent2"/>
                </a:solidFill>
              </a:rPr>
              <a:t>immediately</a:t>
            </a:r>
            <a:r>
              <a:rPr lang="en-US" altLang="ko-KR" dirty="0"/>
              <a:t> </a:t>
            </a:r>
            <a:r>
              <a:rPr lang="en-US" altLang="ko-KR" i="1" dirty="0"/>
              <a:t>on the </a:t>
            </a:r>
            <a:r>
              <a:rPr lang="en-US" altLang="ko-KR" i="1" dirty="0" err="1"/>
              <a:t>JobTracker</a:t>
            </a:r>
            <a:r>
              <a:rPr lang="en-US" altLang="ko-KR" i="1" dirty="0"/>
              <a:t> </a:t>
            </a:r>
            <a:r>
              <a:rPr lang="en-US" altLang="ko-KR" i="1" dirty="0" smtClean="0"/>
              <a:t>side</a:t>
            </a:r>
            <a:endParaRPr lang="en-US" altLang="ko-KR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State Transition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03" y="1554783"/>
            <a:ext cx="4810797" cy="469648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7" y="1238869"/>
            <a:ext cx="4205976" cy="504056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331640" y="2699867"/>
            <a:ext cx="4392488" cy="360040"/>
            <a:chOff x="1331640" y="2699867"/>
            <a:chExt cx="4392488" cy="36004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31640" y="2699867"/>
              <a:ext cx="1800200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4" idx="3"/>
            </p:cNvCxnSpPr>
            <p:nvPr/>
          </p:nvCxnSpPr>
          <p:spPr>
            <a:xfrm>
              <a:off x="3131840" y="2879887"/>
              <a:ext cx="25922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331640" y="4437112"/>
            <a:ext cx="4392488" cy="467844"/>
            <a:chOff x="1331640" y="4437112"/>
            <a:chExt cx="4392488" cy="4678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31640" y="4544916"/>
              <a:ext cx="1800200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7" idx="3"/>
            </p:cNvCxnSpPr>
            <p:nvPr/>
          </p:nvCxnSpPr>
          <p:spPr>
            <a:xfrm flipV="1">
              <a:off x="3131840" y="4437112"/>
              <a:ext cx="2592288" cy="2878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50020" y="949569"/>
            <a:ext cx="398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Immediately execute one setup/cleanup task on </a:t>
            </a:r>
            <a:r>
              <a:rPr lang="en-US" altLang="ko-KR" dirty="0" err="1" smtClean="0"/>
              <a:t>JobTracker</a:t>
            </a:r>
            <a:r>
              <a:rPr lang="en-US" altLang="ko-KR" dirty="0" smtClean="0"/>
              <a:t> 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8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Notification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Critical</a:t>
            </a:r>
            <a:r>
              <a:rPr lang="en-US" b="1" dirty="0" smtClean="0"/>
              <a:t> vs. </a:t>
            </a:r>
            <a:r>
              <a:rPr lang="en-US" b="1" dirty="0" smtClean="0">
                <a:solidFill>
                  <a:schemeClr val="accent1"/>
                </a:solidFill>
              </a:rPr>
              <a:t>non-critical</a:t>
            </a:r>
            <a:r>
              <a:rPr lang="en-US" b="1" dirty="0" smtClean="0"/>
              <a:t> 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differentiate message types?</a:t>
            </a:r>
          </a:p>
          <a:p>
            <a:pPr marL="400050" lvl="1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JobTracker</a:t>
            </a:r>
            <a:r>
              <a:rPr lang="en-US" dirty="0" smtClean="0"/>
              <a:t> has to wait for </a:t>
            </a:r>
            <a:r>
              <a:rPr lang="en-US" dirty="0" err="1" smtClean="0"/>
              <a:t>TaskTrackers</a:t>
            </a:r>
            <a:r>
              <a:rPr lang="en-US" dirty="0" smtClean="0"/>
              <a:t> to request tasks passively – delay </a:t>
            </a:r>
          </a:p>
          <a:p>
            <a:pPr marL="400050" lvl="1" indent="0">
              <a:buNone/>
            </a:pPr>
            <a:r>
              <a:rPr lang="en-US" dirty="0" smtClean="0"/>
              <a:t>between submitting job and scheduling tasks</a:t>
            </a:r>
          </a:p>
          <a:p>
            <a:pPr marL="400050" lvl="1" indent="0">
              <a:buNone/>
            </a:pPr>
            <a:r>
              <a:rPr lang="en-US" dirty="0" smtClean="0"/>
              <a:t>2) Critical event messages cannot be reported immediately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 jobs usually have a few dozen tasks – </a:t>
            </a:r>
            <a:r>
              <a:rPr lang="en-US" dirty="0" smtClean="0">
                <a:solidFill>
                  <a:schemeClr val="accent2"/>
                </a:solidFill>
              </a:rPr>
              <a:t>each task</a:t>
            </a:r>
            <a:r>
              <a:rPr lang="en-US" dirty="0" smtClean="0"/>
              <a:t> is effectively being delayed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3" y="1628800"/>
            <a:ext cx="555385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Optimized Execution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2" y="980728"/>
            <a:ext cx="4392488" cy="538872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15938"/>
            <a:ext cx="3600400" cy="5576004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>
            <a:off x="2195736" y="1268760"/>
            <a:ext cx="72008" cy="36004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/>
          <p:cNvSpPr/>
          <p:nvPr/>
        </p:nvSpPr>
        <p:spPr>
          <a:xfrm>
            <a:off x="2627784" y="3803940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2483768" y="5085184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/>
          <p:cNvSpPr/>
          <p:nvPr/>
        </p:nvSpPr>
        <p:spPr>
          <a:xfrm>
            <a:off x="2439061" y="2780928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1.0.3</a:t>
            </a:r>
          </a:p>
          <a:p>
            <a:pPr marL="0" indent="0">
              <a:buNone/>
            </a:pPr>
            <a:r>
              <a:rPr lang="en-US" dirty="0" err="1" smtClean="0"/>
              <a:t>SHadoop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master node (</a:t>
            </a:r>
            <a:r>
              <a:rPr lang="en-US" dirty="0" err="1" smtClean="0"/>
              <a:t>JobTracker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2× 6-core 2.8 GHz Xeon</a:t>
            </a:r>
          </a:p>
          <a:p>
            <a:pPr marL="400050" lvl="1" indent="0">
              <a:buNone/>
            </a:pPr>
            <a:r>
              <a:rPr lang="en-US" dirty="0" smtClean="0"/>
              <a:t>36 GB RAM</a:t>
            </a:r>
          </a:p>
          <a:p>
            <a:pPr marL="400050" lvl="1" indent="0">
              <a:buNone/>
            </a:pPr>
            <a:r>
              <a:rPr lang="en-US" dirty="0" smtClean="0"/>
              <a:t>2× 2 TB 7200RPM SATA disks</a:t>
            </a:r>
          </a:p>
          <a:p>
            <a:pPr marL="0" indent="0">
              <a:buNone/>
            </a:pPr>
            <a:r>
              <a:rPr lang="en-US" dirty="0" smtClean="0"/>
              <a:t>36 compute nodes 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2× 4-core 2.4 GHz Xeon</a:t>
            </a:r>
          </a:p>
          <a:p>
            <a:pPr marL="400050" lvl="1" indent="0">
              <a:buNone/>
            </a:pPr>
            <a:r>
              <a:rPr lang="en-US" dirty="0" smtClean="0"/>
              <a:t>24 GB RAM</a:t>
            </a:r>
          </a:p>
          <a:p>
            <a:pPr marL="400050" lvl="1" indent="0">
              <a:buNone/>
            </a:pPr>
            <a:r>
              <a:rPr lang="en-US" dirty="0" smtClean="0"/>
              <a:t>2× 2 TB 7200RPM SATA disks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err="1" smtClean="0"/>
              <a:t>Gbps</a:t>
            </a:r>
            <a:r>
              <a:rPr lang="en-US" dirty="0" smtClean="0"/>
              <a:t> Ethernet</a:t>
            </a:r>
          </a:p>
          <a:p>
            <a:pPr marL="0" indent="0">
              <a:buNone/>
            </a:pPr>
            <a:r>
              <a:rPr lang="en-US" dirty="0" smtClean="0"/>
              <a:t>RHEL6 w/ kernel 2.6.32 OS</a:t>
            </a:r>
          </a:p>
          <a:p>
            <a:pPr marL="0" indent="0">
              <a:buNone/>
            </a:pPr>
            <a:r>
              <a:rPr lang="en-US" dirty="0" smtClean="0"/>
              <a:t>Ext3 file system</a:t>
            </a:r>
          </a:p>
          <a:p>
            <a:pPr marL="0" indent="0">
              <a:buNone/>
            </a:pPr>
            <a:r>
              <a:rPr lang="en-US" dirty="0" smtClean="0"/>
              <a:t>8 map/reduce slots per node</a:t>
            </a:r>
          </a:p>
          <a:p>
            <a:pPr marL="0" indent="0">
              <a:buNone/>
            </a:pPr>
            <a:r>
              <a:rPr lang="en-US" dirty="0" err="1" smtClean="0"/>
              <a:t>OpenJDK</a:t>
            </a:r>
            <a:r>
              <a:rPr lang="en-US" dirty="0" smtClean="0"/>
              <a:t> 1.6</a:t>
            </a:r>
          </a:p>
          <a:p>
            <a:pPr marL="0" indent="0">
              <a:buNone/>
            </a:pPr>
            <a:r>
              <a:rPr lang="en-US" dirty="0" smtClean="0"/>
              <a:t>JVM heap size 2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WordCount</a:t>
            </a:r>
            <a:r>
              <a:rPr lang="en-US" b="1" dirty="0" smtClean="0"/>
              <a:t> benchmark</a:t>
            </a:r>
          </a:p>
          <a:p>
            <a:pPr marL="400050" lvl="1" indent="0">
              <a:buNone/>
            </a:pPr>
            <a:r>
              <a:rPr lang="en-US" dirty="0" smtClean="0"/>
              <a:t>4.5 GB input data size, 200 data blocks</a:t>
            </a:r>
          </a:p>
          <a:p>
            <a:pPr marL="400050" lvl="1" indent="0">
              <a:buNone/>
            </a:pPr>
            <a:r>
              <a:rPr lang="en-US" dirty="0" smtClean="0"/>
              <a:t>16 reduce tasks</a:t>
            </a:r>
          </a:p>
          <a:p>
            <a:pPr marL="400050" lvl="1" indent="0">
              <a:buNone/>
            </a:pPr>
            <a:r>
              <a:rPr lang="en-US" dirty="0" smtClean="0"/>
              <a:t>20 slave nodes with 160 slots in total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Grep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Map-side job</a:t>
            </a:r>
          </a:p>
          <a:p>
            <a:pPr marL="400050" lvl="1" indent="0">
              <a:buNone/>
            </a:pPr>
            <a:r>
              <a:rPr lang="en-US" dirty="0" smtClean="0"/>
              <a:t>Output from map side is much smaller than input, little work for reduce</a:t>
            </a:r>
          </a:p>
          <a:p>
            <a:pPr marL="400050" lvl="1" indent="0">
              <a:buNone/>
            </a:pPr>
            <a:r>
              <a:rPr lang="en-US" dirty="0" smtClean="0"/>
              <a:t>10 GB input data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Sort</a:t>
            </a:r>
          </a:p>
          <a:p>
            <a:pPr marL="400050" lvl="1" indent="0">
              <a:buNone/>
            </a:pPr>
            <a:r>
              <a:rPr lang="en-US" dirty="0" smtClean="0"/>
              <a:t>Reduce-side job</a:t>
            </a:r>
          </a:p>
          <a:p>
            <a:pPr marL="400050" lvl="1" indent="0">
              <a:buNone/>
            </a:pPr>
            <a:r>
              <a:rPr lang="en-US" dirty="0" smtClean="0"/>
              <a:t>Most execution time is spent on reduce phase</a:t>
            </a:r>
          </a:p>
          <a:p>
            <a:pPr marL="400050" lvl="1" indent="0">
              <a:buNone/>
            </a:pPr>
            <a:r>
              <a:rPr lang="en-US" dirty="0" smtClean="0"/>
              <a:t>3 GB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 Benchmark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7056784" cy="57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424936" cy="34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" y="2204864"/>
            <a:ext cx="901190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Comprehensive Benchmarks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err="1" smtClean="0"/>
              <a:t>HiBench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Benchmark suite used by Intel</a:t>
            </a:r>
          </a:p>
          <a:p>
            <a:pPr marL="400050" lvl="1" indent="0">
              <a:buNone/>
            </a:pPr>
            <a:r>
              <a:rPr lang="en-US" altLang="ko-KR" dirty="0" smtClean="0"/>
              <a:t>Synthetic micro-benchmarks</a:t>
            </a:r>
          </a:p>
          <a:p>
            <a:pPr marL="400050" lvl="1" indent="0">
              <a:buNone/>
            </a:pPr>
            <a:r>
              <a:rPr lang="en-US" altLang="ko-KR" dirty="0" smtClean="0"/>
              <a:t>Real world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applications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/>
              <a:t>MRBench</a:t>
            </a:r>
            <a:endParaRPr lang="en-US" altLang="ko-KR" b="1" dirty="0"/>
          </a:p>
          <a:p>
            <a:pPr marL="400050" lvl="1" indent="0">
              <a:buNone/>
            </a:pPr>
            <a:r>
              <a:rPr lang="en-US" altLang="ko-KR" dirty="0" smtClean="0"/>
              <a:t>Benchmark carried in the standard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distribution</a:t>
            </a:r>
          </a:p>
          <a:p>
            <a:pPr marL="400050" lvl="1" indent="0">
              <a:buNone/>
            </a:pPr>
            <a:r>
              <a:rPr lang="en-US" altLang="ko-KR" dirty="0" smtClean="0"/>
              <a:t>Sequence of small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Hive benchmark</a:t>
            </a:r>
          </a:p>
          <a:p>
            <a:pPr marL="400050" lvl="1" indent="0">
              <a:buNone/>
            </a:pPr>
            <a:r>
              <a:rPr lang="en-US" altLang="ko-KR" dirty="0" smtClean="0"/>
              <a:t>Assorted group of SQL-like functions such as join, group 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Introduction</a:t>
            </a:r>
          </a:p>
          <a:p>
            <a:pPr marL="0" indent="0">
              <a:buNone/>
            </a:pPr>
            <a:r>
              <a:rPr lang="en-US" sz="2400" dirty="0" err="1" smtClean="0"/>
              <a:t>SHadoop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Related Work</a:t>
            </a:r>
          </a:p>
          <a:p>
            <a:pPr marL="0" indent="0">
              <a:buNone/>
            </a:pPr>
            <a:r>
              <a:rPr lang="en-US" sz="2400" dirty="0" err="1" smtClean="0"/>
              <a:t>MapReduce</a:t>
            </a:r>
            <a:r>
              <a:rPr lang="en-US" sz="2400" dirty="0" smtClean="0"/>
              <a:t> Optimizations</a:t>
            </a:r>
          </a:p>
          <a:p>
            <a:pPr marL="0" indent="0">
              <a:buNone/>
            </a:pPr>
            <a:r>
              <a:rPr lang="en-US" sz="2400" dirty="0" smtClean="0"/>
              <a:t>Evaluation</a:t>
            </a:r>
          </a:p>
          <a:p>
            <a:pPr marL="0" indent="0">
              <a:buNone/>
            </a:pPr>
            <a:r>
              <a:rPr lang="en-US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2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HiBench</a:t>
            </a:r>
            <a:r>
              <a:rPr lang="en-US" altLang="ko-KR" dirty="0" smtClean="0"/>
              <a:t> [1/2]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54395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HiBench</a:t>
            </a:r>
            <a:r>
              <a:rPr lang="en-US" altLang="ko-KR" dirty="0" smtClean="0"/>
              <a:t>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First optimization: setup/cleanup task only</a:t>
            </a:r>
          </a:p>
          <a:p>
            <a:pPr marL="0" indent="0">
              <a:buNone/>
            </a:pPr>
            <a:r>
              <a:rPr lang="en-US" altLang="ko-KR" dirty="0" smtClean="0"/>
              <a:t>Second optimization: instant messaging only</a:t>
            </a:r>
          </a:p>
          <a:p>
            <a:pPr marL="0" indent="0">
              <a:buNone/>
            </a:pPr>
            <a:r>
              <a:rPr lang="en-US" altLang="ko-KR" dirty="0" err="1" smtClean="0"/>
              <a:t>SHadoop</a:t>
            </a:r>
            <a:r>
              <a:rPr lang="en-US" altLang="ko-KR" dirty="0" smtClean="0"/>
              <a:t>: both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51070"/>
            <a:ext cx="8676456" cy="22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MRBench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First optimization: setup/cleanup task only</a:t>
            </a:r>
          </a:p>
          <a:p>
            <a:pPr marL="0" indent="0">
              <a:buNone/>
            </a:pPr>
            <a:r>
              <a:rPr lang="en-US" altLang="ko-KR" dirty="0"/>
              <a:t>Second optimization: instant messaging only</a:t>
            </a:r>
          </a:p>
          <a:p>
            <a:pPr marL="0" indent="0">
              <a:buNone/>
            </a:pPr>
            <a:r>
              <a:rPr lang="en-US" altLang="ko-KR" dirty="0" err="1"/>
              <a:t>SHadoop</a:t>
            </a:r>
            <a:r>
              <a:rPr lang="en-US" altLang="ko-KR" dirty="0"/>
              <a:t>: both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6" y="2852936"/>
            <a:ext cx="8785225" cy="14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Benchmark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" y="1614234"/>
            <a:ext cx="824027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Benchmark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First optimization: setup/cleanup task only</a:t>
            </a:r>
          </a:p>
          <a:p>
            <a:pPr marL="0" indent="0">
              <a:buNone/>
            </a:pPr>
            <a:r>
              <a:rPr lang="en-US" altLang="ko-KR" dirty="0"/>
              <a:t>Second optimization: instant messaging only</a:t>
            </a:r>
          </a:p>
          <a:p>
            <a:pPr marL="0" indent="0">
              <a:buNone/>
            </a:pPr>
            <a:r>
              <a:rPr lang="en-US" altLang="ko-KR" dirty="0" err="1"/>
              <a:t>SHadoop</a:t>
            </a:r>
            <a:r>
              <a:rPr lang="en-US" altLang="ko-KR" dirty="0"/>
              <a:t>: </a:t>
            </a:r>
            <a:r>
              <a:rPr lang="en-US" altLang="ko-KR" dirty="0" smtClean="0"/>
              <a:t>both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" y="2559703"/>
            <a:ext cx="9036496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Data Scalability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dirty="0" smtClean="0"/>
              <a:t>Machine Scalability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2" y="1556792"/>
            <a:ext cx="8672376" cy="1174459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50" y="3356992"/>
            <a:ext cx="377936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 Transfer 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35656"/>
            <a:ext cx="7433395" cy="52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Optimized Execution Process (Revisited)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2" y="980728"/>
            <a:ext cx="4392488" cy="538872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15938"/>
            <a:ext cx="3600400" cy="557600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777" y="1934938"/>
            <a:ext cx="3965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801862" y="3096119"/>
            <a:ext cx="3965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802536" y="4113284"/>
            <a:ext cx="3965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802536" y="5490489"/>
            <a:ext cx="3965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1448780"/>
            <a:ext cx="144016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en-US" altLang="ko-KR" dirty="0" smtClean="0">
                <a:solidFill>
                  <a:srgbClr val="00B050"/>
                </a:solidFill>
              </a:rPr>
              <a:t>each</a:t>
            </a:r>
          </a:p>
          <a:p>
            <a:r>
              <a:rPr lang="en-US" altLang="ko-KR" dirty="0" err="1" smtClean="0"/>
              <a:t>TaskTracker</a:t>
            </a:r>
            <a:r>
              <a:rPr lang="en-US" altLang="ko-KR" dirty="0" smtClean="0"/>
              <a:t> slot,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 smtClean="0"/>
              <a:t>These four messages are </a:t>
            </a:r>
            <a:r>
              <a:rPr lang="en-US" altLang="ko-KR" dirty="0" smtClean="0">
                <a:solidFill>
                  <a:schemeClr val="accent2"/>
                </a:solidFill>
              </a:rPr>
              <a:t>no longer</a:t>
            </a:r>
            <a:r>
              <a:rPr lang="en-US" altLang="ko-KR" dirty="0" smtClean="0"/>
              <a:t> heartbeat-timed messages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 Transfer (</a:t>
            </a:r>
            <a:r>
              <a:rPr lang="en-US" altLang="ko-KR" dirty="0" err="1" smtClean="0"/>
              <a:t>SHadoop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810638" cy="51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Added System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Each </a:t>
            </a:r>
            <a:r>
              <a:rPr lang="en-US" altLang="ko-KR" dirty="0" err="1" smtClean="0"/>
              <a:t>TaskTracker</a:t>
            </a:r>
            <a:r>
              <a:rPr lang="en-US" altLang="ko-KR" dirty="0" smtClean="0"/>
              <a:t> has </a:t>
            </a:r>
            <a:r>
              <a:rPr lang="en-US" altLang="ko-KR" dirty="0" smtClean="0">
                <a:solidFill>
                  <a:schemeClr val="accent2"/>
                </a:solidFill>
              </a:rPr>
              <a:t>k</a:t>
            </a:r>
            <a:r>
              <a:rPr lang="en-US" altLang="ko-KR" dirty="0" smtClean="0"/>
              <a:t> slots</a:t>
            </a:r>
          </a:p>
          <a:p>
            <a:pPr marL="0" indent="0">
              <a:buNone/>
            </a:pPr>
            <a:r>
              <a:rPr lang="en-US" altLang="ko-KR" dirty="0" smtClean="0"/>
              <a:t>Each slot has </a:t>
            </a:r>
            <a:r>
              <a:rPr lang="en-US" altLang="ko-KR" dirty="0" smtClean="0">
                <a:solidFill>
                  <a:schemeClr val="accent2"/>
                </a:solidFill>
              </a:rPr>
              <a:t>four</a:t>
            </a:r>
            <a:r>
              <a:rPr lang="en-US" altLang="ko-KR" dirty="0" smtClean="0"/>
              <a:t> more messages to send</a:t>
            </a:r>
          </a:p>
          <a:p>
            <a:pPr marL="0" indent="0">
              <a:buNone/>
            </a:pPr>
            <a:r>
              <a:rPr lang="en-US" altLang="ko-KR" dirty="0" smtClean="0"/>
              <a:t>For a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cluster with </a:t>
            </a:r>
            <a:r>
              <a:rPr lang="en-US" altLang="ko-KR" dirty="0" smtClean="0">
                <a:solidFill>
                  <a:schemeClr val="accent2"/>
                </a:solidFill>
              </a:rPr>
              <a:t>m</a:t>
            </a:r>
            <a:r>
              <a:rPr lang="en-US" altLang="ko-KR" dirty="0" smtClean="0"/>
              <a:t> slaves, this means there are no more than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4 × m × k</a:t>
            </a:r>
            <a:r>
              <a:rPr lang="en-US" altLang="ko-KR" dirty="0" smtClean="0"/>
              <a:t> extra messages to send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a heartbeat message of size </a:t>
            </a:r>
            <a:r>
              <a:rPr lang="en-US" altLang="ko-KR" dirty="0" smtClean="0">
                <a:solidFill>
                  <a:schemeClr val="accent2"/>
                </a:solidFill>
              </a:rPr>
              <a:t>c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The increased message size is </a:t>
            </a:r>
            <a:r>
              <a:rPr lang="en-US" altLang="ko-KR" b="1" dirty="0"/>
              <a:t>4 × m × k </a:t>
            </a:r>
            <a:r>
              <a:rPr lang="en-US" altLang="ko-KR" b="1" dirty="0" smtClean="0"/>
              <a:t>× c</a:t>
            </a:r>
            <a:r>
              <a:rPr lang="en-US" altLang="ko-KR" dirty="0" smtClean="0"/>
              <a:t> in total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The instant message optimization is a </a:t>
            </a:r>
            <a:r>
              <a:rPr lang="en-US" altLang="ko-KR" dirty="0" smtClean="0">
                <a:solidFill>
                  <a:schemeClr val="accent2"/>
                </a:solidFill>
              </a:rPr>
              <a:t>fixed overhead</a:t>
            </a:r>
            <a:r>
              <a:rPr lang="en-US" altLang="ko-KR" dirty="0" smtClean="0"/>
              <a:t>, no matter how long the task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3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err="1" smtClean="0"/>
              <a:t>MapReduce</a:t>
            </a:r>
            <a:endParaRPr lang="en-US" altLang="ko-KR" sz="2400" b="1" dirty="0" smtClean="0"/>
          </a:p>
          <a:p>
            <a:pPr marL="400050" lvl="1" indent="0">
              <a:buNone/>
            </a:pPr>
            <a:r>
              <a:rPr lang="en-US" altLang="ko-KR" dirty="0" smtClean="0"/>
              <a:t>Parallel computing framework proposed by Google in 2004</a:t>
            </a:r>
          </a:p>
          <a:p>
            <a:pPr marL="400050" lvl="1" indent="0">
              <a:buNone/>
            </a:pPr>
            <a:r>
              <a:rPr lang="en-US" altLang="ko-KR" dirty="0" smtClean="0"/>
              <a:t>Simple programming interfaces with two functions, </a:t>
            </a:r>
            <a:r>
              <a:rPr lang="en-US" altLang="ko-KR" dirty="0" smtClean="0">
                <a:solidFill>
                  <a:schemeClr val="accent2"/>
                </a:solidFill>
              </a:rPr>
              <a:t>map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accent2"/>
                </a:solidFill>
              </a:rPr>
              <a:t>reduce</a:t>
            </a:r>
          </a:p>
          <a:p>
            <a:pPr marL="400050" lvl="1" indent="0">
              <a:buNone/>
            </a:pPr>
            <a:r>
              <a:rPr lang="en-US" altLang="ko-KR" dirty="0" smtClean="0"/>
              <a:t>High throughput, elastic scalability, fault tolerance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 smtClean="0"/>
              <a:t>Short Jobs</a:t>
            </a:r>
          </a:p>
          <a:p>
            <a:pPr marL="400050" lvl="1" indent="0">
              <a:buNone/>
            </a:pPr>
            <a:r>
              <a:rPr lang="en-US" altLang="ko-KR" dirty="0" smtClean="0"/>
              <a:t>No clear quantitative definition, but generally means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 taking </a:t>
            </a:r>
            <a:r>
              <a:rPr lang="en-US" altLang="ko-KR" dirty="0" smtClean="0">
                <a:solidFill>
                  <a:schemeClr val="accent2"/>
                </a:solidFill>
              </a:rPr>
              <a:t>few seconds - minutes</a:t>
            </a:r>
          </a:p>
          <a:p>
            <a:pPr marL="400050" lvl="1" indent="0">
              <a:buNone/>
            </a:pPr>
            <a:r>
              <a:rPr lang="en-US" altLang="ko-KR" dirty="0" smtClean="0"/>
              <a:t>Short jobs compose the </a:t>
            </a:r>
            <a:r>
              <a:rPr lang="en-US" altLang="ko-KR" dirty="0" smtClean="0">
                <a:solidFill>
                  <a:schemeClr val="accent2"/>
                </a:solidFill>
              </a:rPr>
              <a:t>majority</a:t>
            </a:r>
            <a:r>
              <a:rPr lang="en-US" altLang="ko-KR" dirty="0" smtClean="0"/>
              <a:t> of actual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</a:p>
          <a:p>
            <a:pPr marL="400050" lvl="1" indent="0">
              <a:buNone/>
            </a:pPr>
            <a:r>
              <a:rPr lang="en-US" altLang="ko-KR" dirty="0" smtClean="0"/>
              <a:t>Average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runtime at Google is </a:t>
            </a:r>
            <a:r>
              <a:rPr lang="en-US" altLang="ko-KR" dirty="0" smtClean="0">
                <a:solidFill>
                  <a:schemeClr val="accent2"/>
                </a:solidFill>
              </a:rPr>
              <a:t>395s</a:t>
            </a:r>
            <a:r>
              <a:rPr lang="en-US" altLang="ko-KR" dirty="0" smtClean="0"/>
              <a:t> (Sept. 2007)</a:t>
            </a:r>
          </a:p>
          <a:p>
            <a:pPr marL="400050" lvl="1" indent="0">
              <a:buNone/>
            </a:pPr>
            <a:r>
              <a:rPr lang="en-US" altLang="ko-KR" dirty="0" smtClean="0"/>
              <a:t>Response time is important for monitoring, business intelligence, pay-by-time environments (EC2)</a:t>
            </a:r>
          </a:p>
        </p:txBody>
      </p:sp>
    </p:spTree>
    <p:extLst>
      <p:ext uri="{BB962C8B-B14F-4D97-AF65-F5344CB8AC3E}">
        <p14:creationId xmlns:p14="http://schemas.microsoft.com/office/powerpoint/2010/main" val="2322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Increased Number of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Regardless of different runtimes,</a:t>
            </a:r>
          </a:p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ncreased number of messages is fixed at around 30,</a:t>
            </a:r>
          </a:p>
          <a:p>
            <a:pPr marL="0" indent="0">
              <a:buNone/>
            </a:pPr>
            <a:r>
              <a:rPr lang="en-US" altLang="ko-KR" dirty="0" smtClean="0"/>
              <a:t>for a cluster with 20 slaves (8 cores each, 8 map / 4 reduce slots)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9664"/>
            <a:ext cx="9144000" cy="1898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312" y="2924944"/>
            <a:ext cx="1656184" cy="145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JobTracker</a:t>
            </a:r>
            <a:r>
              <a:rPr lang="en-US" altLang="ko-KR" dirty="0" smtClean="0"/>
              <a:t>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2133" cy="5294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86104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Increased network traffic is only several MBs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5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TaskTracker</a:t>
            </a:r>
            <a:r>
              <a:rPr lang="en-US" altLang="ko-KR" dirty="0" smtClean="0"/>
              <a:t>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28791" cy="5328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93305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Optimizations do not add much overhead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/>
              <a:t>SHadoop</a:t>
            </a:r>
            <a:endParaRPr lang="en-US" altLang="ko-KR" b="1" dirty="0" smtClean="0"/>
          </a:p>
          <a:p>
            <a:pPr marL="400050" lvl="1" indent="0">
              <a:buNone/>
            </a:pPr>
            <a:r>
              <a:rPr lang="en-US" altLang="ko-KR" dirty="0" smtClean="0"/>
              <a:t>Short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 are more important than long ones</a:t>
            </a:r>
          </a:p>
          <a:p>
            <a:pPr marL="400050" lvl="1" indent="0">
              <a:buNone/>
            </a:pPr>
            <a:r>
              <a:rPr lang="en-US" altLang="ko-KR" dirty="0" smtClean="0"/>
              <a:t>Optimized job and task execution mechanism of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25% performance improvement on average</a:t>
            </a:r>
          </a:p>
          <a:p>
            <a:pPr marL="400050" lvl="1" indent="0">
              <a:buNone/>
            </a:pPr>
            <a:r>
              <a:rPr lang="en-US" altLang="ko-KR" dirty="0" smtClean="0"/>
              <a:t>Passed production test, integrated into Intel Distributed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Brings a little more burden on the </a:t>
            </a:r>
            <a:r>
              <a:rPr lang="en-US" altLang="ko-KR" dirty="0" err="1" smtClean="0"/>
              <a:t>JobTracker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Little improvement on long jobs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Future Work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Dynamic scheduling</a:t>
            </a:r>
            <a:r>
              <a:rPr lang="en-US" altLang="ko-KR" dirty="0" smtClean="0"/>
              <a:t> of slots</a:t>
            </a:r>
          </a:p>
          <a:p>
            <a:pPr marL="400050" lvl="1" indent="0">
              <a:buNone/>
            </a:pPr>
            <a:r>
              <a:rPr lang="en-US" altLang="ko-KR" dirty="0" smtClean="0"/>
              <a:t>Resource </a:t>
            </a:r>
            <a:r>
              <a:rPr lang="en-US" altLang="ko-KR" dirty="0" smtClean="0">
                <a:solidFill>
                  <a:schemeClr val="accent2"/>
                </a:solidFill>
              </a:rPr>
              <a:t>context-aware</a:t>
            </a:r>
            <a:r>
              <a:rPr lang="en-US" altLang="ko-KR" dirty="0" smtClean="0"/>
              <a:t> optimization</a:t>
            </a:r>
          </a:p>
          <a:p>
            <a:pPr marL="400050" lvl="1" indent="0">
              <a:buNone/>
            </a:pPr>
            <a:r>
              <a:rPr lang="en-US" altLang="ko-KR" dirty="0" smtClean="0"/>
              <a:t>Optimizations for </a:t>
            </a:r>
            <a:r>
              <a:rPr lang="en-US" altLang="ko-KR" dirty="0" smtClean="0">
                <a:solidFill>
                  <a:schemeClr val="accent2"/>
                </a:solidFill>
              </a:rPr>
              <a:t>different types</a:t>
            </a:r>
            <a:r>
              <a:rPr lang="en-US" altLang="ko-KR" dirty="0" smtClean="0"/>
              <a:t> of applications (computation / IO / memory intensive jobs)</a:t>
            </a:r>
          </a:p>
        </p:txBody>
      </p:sp>
    </p:spTree>
    <p:extLst>
      <p:ext uri="{BB962C8B-B14F-4D97-AF65-F5344CB8AC3E}">
        <p14:creationId xmlns:p14="http://schemas.microsoft.com/office/powerpoint/2010/main" val="27903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[1] M</a:t>
            </a:r>
            <a:r>
              <a:rPr lang="en-US" altLang="ko-KR" dirty="0"/>
              <a:t>. </a:t>
            </a:r>
            <a:r>
              <a:rPr lang="en-US" altLang="ko-KR" dirty="0" err="1"/>
              <a:t>Zaharia</a:t>
            </a:r>
            <a:r>
              <a:rPr lang="en-US" altLang="ko-KR" dirty="0"/>
              <a:t>, A. </a:t>
            </a:r>
            <a:r>
              <a:rPr lang="en-US" altLang="ko-KR" dirty="0" err="1"/>
              <a:t>Konwinski</a:t>
            </a:r>
            <a:r>
              <a:rPr lang="en-US" altLang="ko-KR" dirty="0"/>
              <a:t>, A.D. Joseph, R. Katz, I. </a:t>
            </a:r>
            <a:r>
              <a:rPr lang="en-US" altLang="ko-KR" dirty="0" err="1"/>
              <a:t>Stoica</a:t>
            </a:r>
            <a:r>
              <a:rPr lang="en-US" altLang="ko-KR" dirty="0"/>
              <a:t>, Improving </a:t>
            </a:r>
            <a:r>
              <a:rPr lang="en-US" altLang="ko-KR" dirty="0" err="1" smtClean="0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performance </a:t>
            </a:r>
            <a:r>
              <a:rPr lang="en-US" altLang="ko-KR" dirty="0"/>
              <a:t>in heterogeneous environments, in: Proceedings of the </a:t>
            </a:r>
            <a:r>
              <a:rPr lang="en-US" altLang="ko-KR" dirty="0" smtClean="0"/>
              <a:t>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USENIX </a:t>
            </a:r>
            <a:r>
              <a:rPr lang="en-US" altLang="ko-KR" dirty="0"/>
              <a:t>Conference on Operating Systems Design and Implementation, </a:t>
            </a:r>
            <a:r>
              <a:rPr lang="en-US" altLang="ko-KR" dirty="0" smtClean="0"/>
              <a:t>OSDI, 2008</a:t>
            </a:r>
            <a:r>
              <a:rPr lang="en-US" altLang="ko-KR" dirty="0"/>
              <a:t>, pp. 29–42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[2] </a:t>
            </a:r>
            <a:r>
              <a:rPr lang="en-US" altLang="ko-KR" dirty="0"/>
              <a:t>H.H. You, C.C. Yang, J.L Huang, A load-aware scheduler for </a:t>
            </a:r>
            <a:r>
              <a:rPr lang="en-US" altLang="ko-KR" dirty="0" err="1" smtClean="0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framework </a:t>
            </a:r>
            <a:r>
              <a:rPr lang="en-US" altLang="ko-KR" dirty="0"/>
              <a:t>in heterogeneous cloud environments, in: Proceedings of the </a:t>
            </a:r>
            <a:r>
              <a:rPr lang="en-US" altLang="ko-KR" dirty="0" smtClean="0"/>
              <a:t>2011 ACM </a:t>
            </a:r>
            <a:r>
              <a:rPr lang="en-US" altLang="ko-KR" dirty="0"/>
              <a:t>Symposium on Applied Computing, 2011, pp. 127–132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[3] </a:t>
            </a:r>
            <a:r>
              <a:rPr lang="en-US" altLang="ko-KR" dirty="0"/>
              <a:t>R. </a:t>
            </a:r>
            <a:r>
              <a:rPr lang="en-US" altLang="ko-KR" dirty="0" err="1"/>
              <a:t>Nanduri</a:t>
            </a:r>
            <a:r>
              <a:rPr lang="en-US" altLang="ko-KR" dirty="0"/>
              <a:t>, N. </a:t>
            </a:r>
            <a:r>
              <a:rPr lang="en-US" altLang="ko-KR" dirty="0" err="1"/>
              <a:t>Maheshwari</a:t>
            </a:r>
            <a:r>
              <a:rPr lang="en-US" altLang="ko-KR" dirty="0"/>
              <a:t>, A. </a:t>
            </a:r>
            <a:r>
              <a:rPr lang="en-US" altLang="ko-KR" dirty="0" err="1"/>
              <a:t>Reddyraja</a:t>
            </a:r>
            <a:r>
              <a:rPr lang="en-US" altLang="ko-KR" dirty="0"/>
              <a:t>, V. </a:t>
            </a:r>
            <a:r>
              <a:rPr lang="en-US" altLang="ko-KR" dirty="0" err="1"/>
              <a:t>Varma</a:t>
            </a:r>
            <a:r>
              <a:rPr lang="en-US" altLang="ko-KR" dirty="0"/>
              <a:t>, Job aware </a:t>
            </a:r>
            <a:r>
              <a:rPr lang="en-US" altLang="ko-KR" dirty="0" smtClean="0"/>
              <a:t>scheduling algorithm </a:t>
            </a:r>
            <a:r>
              <a:rPr lang="en-US" altLang="ko-KR" dirty="0"/>
              <a:t>for </a:t>
            </a:r>
            <a:r>
              <a:rPr lang="en-US" altLang="ko-KR" dirty="0" err="1"/>
              <a:t>MapReduce</a:t>
            </a:r>
            <a:r>
              <a:rPr lang="en-US" altLang="ko-KR" dirty="0"/>
              <a:t> framework, in: 3rd IEEE International </a:t>
            </a:r>
            <a:r>
              <a:rPr lang="en-US" altLang="ko-KR" dirty="0" smtClean="0"/>
              <a:t>Conference on </a:t>
            </a:r>
            <a:r>
              <a:rPr lang="en-US" altLang="ko-KR" dirty="0"/>
              <a:t>Cloud Computing Technology and Science, </a:t>
            </a:r>
            <a:r>
              <a:rPr lang="en-US" altLang="ko-KR" dirty="0" err="1"/>
              <a:t>CloudCom</a:t>
            </a:r>
            <a:r>
              <a:rPr lang="en-US" altLang="ko-KR" dirty="0"/>
              <a:t>, 2011, pp. 724–729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[4] </a:t>
            </a:r>
            <a:r>
              <a:rPr lang="en-US" altLang="ko-KR" dirty="0"/>
              <a:t>M. </a:t>
            </a:r>
            <a:r>
              <a:rPr lang="en-US" altLang="ko-KR" dirty="0" err="1"/>
              <a:t>Hammoud</a:t>
            </a:r>
            <a:r>
              <a:rPr lang="en-US" altLang="ko-KR" dirty="0"/>
              <a:t>, M. </a:t>
            </a:r>
            <a:r>
              <a:rPr lang="en-US" altLang="ko-KR" dirty="0" err="1"/>
              <a:t>Sak</a:t>
            </a:r>
            <a:r>
              <a:rPr lang="en-US" altLang="ko-KR" dirty="0"/>
              <a:t>, Locality-aware reduce task scheduling for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, in </a:t>
            </a:r>
            <a:r>
              <a:rPr lang="en-US" altLang="ko-KR" dirty="0"/>
              <a:t>3nd IEEE International Conference on Cloud Computing Technology </a:t>
            </a:r>
            <a:r>
              <a:rPr lang="en-US" altLang="ko-KR" dirty="0" smtClean="0"/>
              <a:t>and </a:t>
            </a:r>
            <a:r>
              <a:rPr lang="fr-FR" altLang="ko-KR" dirty="0" smtClean="0"/>
              <a:t>Science</a:t>
            </a:r>
            <a:r>
              <a:rPr lang="fr-FR" altLang="ko-KR" dirty="0"/>
              <a:t>, CloudCom, 2011, pp. 570–576</a:t>
            </a:r>
            <a:r>
              <a:rPr lang="fr-FR" altLang="ko-KR" dirty="0" smtClean="0"/>
              <a:t>.</a:t>
            </a:r>
          </a:p>
          <a:p>
            <a:pPr marL="0" indent="0">
              <a:buNone/>
            </a:pPr>
            <a:r>
              <a:rPr lang="fr-FR" altLang="ko-KR" dirty="0" smtClean="0"/>
              <a:t>[5] </a:t>
            </a:r>
            <a:r>
              <a:rPr lang="en-US" altLang="ko-KR" dirty="0"/>
              <a:t>J. </a:t>
            </a:r>
            <a:r>
              <a:rPr lang="en-US" altLang="ko-KR" dirty="0" err="1"/>
              <a:t>Xie</a:t>
            </a:r>
            <a:r>
              <a:rPr lang="en-US" altLang="ko-KR" dirty="0"/>
              <a:t>, et al. Improving </a:t>
            </a:r>
            <a:r>
              <a:rPr lang="en-US" altLang="ko-KR" dirty="0" err="1"/>
              <a:t>MapReduce</a:t>
            </a:r>
            <a:r>
              <a:rPr lang="en-US" altLang="ko-KR" dirty="0"/>
              <a:t> performance through data placement </a:t>
            </a:r>
            <a:r>
              <a:rPr lang="en-US" altLang="ko-KR" dirty="0" smtClean="0"/>
              <a:t>in heterogeneous </a:t>
            </a:r>
            <a:r>
              <a:rPr lang="en-US" altLang="ko-KR" dirty="0" err="1"/>
              <a:t>Hadoop</a:t>
            </a:r>
            <a:r>
              <a:rPr lang="en-US" altLang="ko-KR" dirty="0"/>
              <a:t> clusters, in: 2010 IEEE International Symposium </a:t>
            </a:r>
            <a:r>
              <a:rPr lang="en-US" altLang="ko-KR" dirty="0" smtClean="0"/>
              <a:t>on Parallel </a:t>
            </a:r>
            <a:r>
              <a:rPr lang="en-US" altLang="ko-KR" dirty="0"/>
              <a:t>&amp; Distributed Processing, Workshops and Ph.D. Forum, IPDPSW, </a:t>
            </a:r>
            <a:r>
              <a:rPr lang="en-US" altLang="ko-KR" dirty="0" smtClean="0"/>
              <a:t>2010, pp</a:t>
            </a:r>
            <a:r>
              <a:rPr lang="en-US" altLang="ko-KR" dirty="0"/>
              <a:t>. 1–9.</a:t>
            </a:r>
            <a:endParaRPr lang="fr-FR" altLang="ko-KR" dirty="0"/>
          </a:p>
          <a:p>
            <a:pPr marL="0" indent="0">
              <a:buNone/>
            </a:pPr>
            <a:r>
              <a:rPr lang="en-US" altLang="ko-KR" dirty="0" smtClean="0"/>
              <a:t>[6] </a:t>
            </a:r>
            <a:r>
              <a:rPr lang="en-US" altLang="ko-KR" dirty="0"/>
              <a:t>C. He, Y. Lu, D. Swanson, Matchmaking: a new </a:t>
            </a:r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scheduling technique</a:t>
            </a:r>
            <a:r>
              <a:rPr lang="en-US" altLang="ko-KR" dirty="0"/>
              <a:t>, in: 3rd International Conference on Cloud Computing </a:t>
            </a:r>
            <a:r>
              <a:rPr lang="en-US" altLang="ko-KR" dirty="0" smtClean="0"/>
              <a:t>Technology and </a:t>
            </a:r>
            <a:r>
              <a:rPr lang="en-US" altLang="ko-KR" dirty="0"/>
              <a:t>Science, </a:t>
            </a:r>
            <a:r>
              <a:rPr lang="en-US" altLang="ko-KR" dirty="0" err="1"/>
              <a:t>CloudCom</a:t>
            </a:r>
            <a:r>
              <a:rPr lang="en-US" altLang="ko-KR" dirty="0"/>
              <a:t>, 2011, </a:t>
            </a:r>
            <a:r>
              <a:rPr lang="en-US" altLang="ko-KR" dirty="0" err="1"/>
              <a:t>pp</a:t>
            </a:r>
            <a:r>
              <a:rPr lang="en-US" altLang="ko-KR" dirty="0"/>
              <a:t> 40–47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[7]</a:t>
            </a:r>
            <a:r>
              <a:rPr lang="ko-KR" altLang="en-US" dirty="0" smtClean="0"/>
              <a:t> </a:t>
            </a:r>
            <a:r>
              <a:rPr lang="en-US" altLang="ko-KR" dirty="0"/>
              <a:t>H. Mao, S. Hu, Z. Zhang, L. Xiao, L. </a:t>
            </a:r>
            <a:r>
              <a:rPr lang="en-US" altLang="ko-KR" dirty="0" err="1"/>
              <a:t>Ruan</a:t>
            </a:r>
            <a:r>
              <a:rPr lang="en-US" altLang="ko-KR" dirty="0"/>
              <a:t>, A load-driven task scheduler </a:t>
            </a:r>
            <a:r>
              <a:rPr lang="en-US" altLang="ko-KR" dirty="0" smtClean="0"/>
              <a:t>with adaptive </a:t>
            </a:r>
            <a:r>
              <a:rPr lang="en-US" altLang="ko-KR" dirty="0"/>
              <a:t>DSC for </a:t>
            </a:r>
            <a:r>
              <a:rPr lang="en-US" altLang="ko-KR" dirty="0" err="1"/>
              <a:t>MapReduce</a:t>
            </a:r>
            <a:r>
              <a:rPr lang="en-US" altLang="ko-KR" dirty="0"/>
              <a:t>, in: 2011 IEEE/ACM International Conference </a:t>
            </a:r>
            <a:r>
              <a:rPr lang="en-US" altLang="ko-KR" dirty="0" smtClean="0"/>
              <a:t>on Green </a:t>
            </a:r>
            <a:r>
              <a:rPr lang="en-US" altLang="ko-KR" dirty="0"/>
              <a:t>Computing and Communications, </a:t>
            </a:r>
            <a:r>
              <a:rPr lang="en-US" altLang="ko-KR" dirty="0" err="1"/>
              <a:t>GreenCom</a:t>
            </a:r>
            <a:r>
              <a:rPr lang="en-US" altLang="ko-KR" dirty="0"/>
              <a:t>, 2011, </a:t>
            </a:r>
            <a:r>
              <a:rPr lang="en-US" altLang="ko-KR" dirty="0" err="1"/>
              <a:t>pp</a:t>
            </a:r>
            <a:r>
              <a:rPr lang="en-US" altLang="ko-KR" dirty="0"/>
              <a:t> 28–33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[8] </a:t>
            </a:r>
            <a:r>
              <a:rPr lang="en-US" altLang="ko-KR" dirty="0"/>
              <a:t>R. </a:t>
            </a:r>
            <a:r>
              <a:rPr lang="en-US" altLang="ko-KR" dirty="0" err="1"/>
              <a:t>Vernica</a:t>
            </a:r>
            <a:r>
              <a:rPr lang="en-US" altLang="ko-KR" dirty="0"/>
              <a:t>, A. </a:t>
            </a:r>
            <a:r>
              <a:rPr lang="en-US" altLang="ko-KR" dirty="0" err="1"/>
              <a:t>Balmin</a:t>
            </a:r>
            <a:r>
              <a:rPr lang="en-US" altLang="ko-KR" dirty="0"/>
              <a:t>, K.S. Beyer, V. </a:t>
            </a:r>
            <a:r>
              <a:rPr lang="en-US" altLang="ko-KR" dirty="0" err="1"/>
              <a:t>Ercegovac</a:t>
            </a:r>
            <a:r>
              <a:rPr lang="en-US" altLang="ko-KR" dirty="0"/>
              <a:t>, Adaptive </a:t>
            </a:r>
            <a:r>
              <a:rPr lang="en-US" altLang="ko-KR" dirty="0" err="1" smtClean="0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using </a:t>
            </a:r>
            <a:r>
              <a:rPr lang="en-US" altLang="ko-KR" dirty="0"/>
              <a:t>situation-aware mappers, in: Proceedings of the 15th </a:t>
            </a:r>
            <a:r>
              <a:rPr lang="en-US" altLang="ko-KR" dirty="0" smtClean="0"/>
              <a:t>International Conference </a:t>
            </a:r>
            <a:r>
              <a:rPr lang="en-US" altLang="ko-KR" dirty="0"/>
              <a:t>on Extending Database Technology, 2012, </a:t>
            </a:r>
            <a:r>
              <a:rPr lang="en-US" altLang="ko-KR" dirty="0" err="1"/>
              <a:t>pp</a:t>
            </a:r>
            <a:r>
              <a:rPr lang="en-US" altLang="ko-KR" dirty="0"/>
              <a:t> 420–431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[9] </a:t>
            </a:r>
            <a:r>
              <a:rPr lang="en-US" altLang="ko-KR" dirty="0"/>
              <a:t>S. Zhang, J. Han, Z. Liu, K. Wang, S. </a:t>
            </a:r>
            <a:r>
              <a:rPr lang="en-US" altLang="ko-KR" dirty="0" err="1"/>
              <a:t>Feng</a:t>
            </a:r>
            <a:r>
              <a:rPr lang="en-US" altLang="ko-KR" dirty="0"/>
              <a:t>, Accelerating </a:t>
            </a:r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with distributed </a:t>
            </a:r>
            <a:r>
              <a:rPr lang="en-US" altLang="ko-KR" dirty="0"/>
              <a:t>memory cache, in: 15th International Conference on Parallel </a:t>
            </a:r>
            <a:r>
              <a:rPr lang="en-US" altLang="ko-KR" dirty="0" smtClean="0"/>
              <a:t>and Distributed </a:t>
            </a:r>
            <a:r>
              <a:rPr lang="en-US" altLang="ko-KR" dirty="0"/>
              <a:t>Systems, ICPADS, 2009, pp. 472–478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[10] </a:t>
            </a:r>
            <a:r>
              <a:rPr lang="en-US" altLang="ko-KR" dirty="0"/>
              <a:t>Y. Becerra Fontal, V. Beltran </a:t>
            </a:r>
            <a:r>
              <a:rPr lang="en-US" altLang="ko-KR" dirty="0" err="1"/>
              <a:t>Querol</a:t>
            </a:r>
            <a:r>
              <a:rPr lang="en-US" altLang="ko-KR" dirty="0"/>
              <a:t>, P, D. Carrera, et al. Speeding up </a:t>
            </a:r>
            <a:r>
              <a:rPr lang="en-US" altLang="ko-KR" dirty="0" smtClean="0"/>
              <a:t>distributed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dirty="0"/>
              <a:t>applications using hardware accelerators, in: </a:t>
            </a:r>
            <a:r>
              <a:rPr lang="en-US" altLang="ko-KR" dirty="0" smtClean="0"/>
              <a:t>International Conference </a:t>
            </a:r>
            <a:r>
              <a:rPr lang="en-US" altLang="ko-KR" dirty="0"/>
              <a:t>on Parallel Processing, ICPP, 2009, pp. 42–49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[11] </a:t>
            </a:r>
            <a:r>
              <a:rPr lang="en-US" altLang="ko-KR" dirty="0"/>
              <a:t>M. </a:t>
            </a:r>
            <a:r>
              <a:rPr lang="en-US" altLang="ko-KR" dirty="0" err="1"/>
              <a:t>Xin</a:t>
            </a:r>
            <a:r>
              <a:rPr lang="en-US" altLang="ko-KR" dirty="0"/>
              <a:t>, H. Li, An implementation of GPU accelerated </a:t>
            </a:r>
            <a:r>
              <a:rPr lang="en-US" altLang="ko-KR" dirty="0" err="1"/>
              <a:t>MapReduce</a:t>
            </a:r>
            <a:r>
              <a:rPr lang="en-US" altLang="ko-KR" dirty="0"/>
              <a:t>: </a:t>
            </a:r>
            <a:r>
              <a:rPr lang="en-US" altLang="ko-KR" dirty="0" smtClean="0"/>
              <a:t>using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OpenCL</a:t>
            </a:r>
            <a:r>
              <a:rPr lang="en-US" altLang="ko-KR" dirty="0"/>
              <a:t> for data-and compute-intensive jobs, in: 2012 </a:t>
            </a:r>
            <a:r>
              <a:rPr lang="en-US" altLang="ko-KR" dirty="0" smtClean="0"/>
              <a:t>International Joint </a:t>
            </a:r>
            <a:r>
              <a:rPr lang="en-US" altLang="ko-KR" dirty="0"/>
              <a:t>Conference on Service Sciences, IJCSS, 2012, pp. 6–11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[12] </a:t>
            </a:r>
            <a:r>
              <a:rPr lang="en-US" altLang="ko-KR" dirty="0"/>
              <a:t>B. Li, E. Mazur, Y. </a:t>
            </a:r>
            <a:r>
              <a:rPr lang="en-US" altLang="ko-KR" dirty="0" err="1"/>
              <a:t>Diao</a:t>
            </a:r>
            <a:r>
              <a:rPr lang="en-US" altLang="ko-KR" dirty="0"/>
              <a:t>, A. McGregor, P. </a:t>
            </a:r>
            <a:r>
              <a:rPr lang="en-US" altLang="ko-KR" dirty="0" err="1"/>
              <a:t>Shenoy</a:t>
            </a:r>
            <a:r>
              <a:rPr lang="en-US" altLang="ko-KR" dirty="0"/>
              <a:t>, A platform for scalable </a:t>
            </a:r>
            <a:r>
              <a:rPr lang="en-US" altLang="ko-KR" dirty="0" err="1" smtClean="0"/>
              <a:t>onepass</a:t>
            </a:r>
            <a:r>
              <a:rPr lang="en-US" altLang="ko-KR" dirty="0"/>
              <a:t> </a:t>
            </a:r>
            <a:r>
              <a:rPr lang="en-US" altLang="ko-KR" dirty="0" smtClean="0"/>
              <a:t>analytics </a:t>
            </a:r>
            <a:r>
              <a:rPr lang="en-US" altLang="ko-KR" dirty="0"/>
              <a:t>using </a:t>
            </a:r>
            <a:r>
              <a:rPr lang="en-US" altLang="ko-KR" dirty="0" err="1"/>
              <a:t>MapReduce</a:t>
            </a:r>
            <a:r>
              <a:rPr lang="en-US" altLang="ko-KR" dirty="0"/>
              <a:t>, in: Proceedings of the 2011 ACM </a:t>
            </a:r>
            <a:r>
              <a:rPr lang="en-US" altLang="ko-KR" dirty="0" smtClean="0"/>
              <a:t>SIGMOD international </a:t>
            </a:r>
            <a:r>
              <a:rPr lang="en-US" altLang="ko-KR" dirty="0"/>
              <a:t>conference on Management of data, 2011, pp. 985–996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[13] </a:t>
            </a:r>
            <a:r>
              <a:rPr lang="en-US" altLang="ko-KR" dirty="0"/>
              <a:t>S. </a:t>
            </a:r>
            <a:r>
              <a:rPr lang="en-US" altLang="ko-KR" dirty="0" err="1"/>
              <a:t>Seo</a:t>
            </a:r>
            <a:r>
              <a:rPr lang="en-US" altLang="ko-KR" dirty="0"/>
              <a:t>, et al. HPMR: prefetching and pre-shuffling in shared </a:t>
            </a:r>
            <a:r>
              <a:rPr lang="en-US" altLang="ko-KR" dirty="0" err="1" smtClean="0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computation </a:t>
            </a:r>
            <a:r>
              <a:rPr lang="en-US" altLang="ko-KR" dirty="0"/>
              <a:t>environment, in: International Conference on Cluster </a:t>
            </a:r>
            <a:r>
              <a:rPr lang="en-US" altLang="ko-KR" dirty="0" smtClean="0"/>
              <a:t>Computing and </a:t>
            </a:r>
            <a:r>
              <a:rPr lang="en-US" altLang="ko-KR" dirty="0"/>
              <a:t>Workshops, CLUSTER, 2009, pp. 1–8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[14] </a:t>
            </a:r>
            <a:r>
              <a:rPr lang="en-US" altLang="ko-KR" dirty="0"/>
              <a:t>Y. Wang, X. </a:t>
            </a:r>
            <a:r>
              <a:rPr lang="en-US" altLang="ko-KR" dirty="0" err="1"/>
              <a:t>Que</a:t>
            </a:r>
            <a:r>
              <a:rPr lang="en-US" altLang="ko-KR" dirty="0"/>
              <a:t>, W. Yu, D. Goldenberg, D. </a:t>
            </a:r>
            <a:r>
              <a:rPr lang="en-US" altLang="ko-KR" dirty="0" err="1"/>
              <a:t>Sehgal</a:t>
            </a:r>
            <a:r>
              <a:rPr lang="en-US" altLang="ko-KR" dirty="0"/>
              <a:t>, </a:t>
            </a:r>
            <a:r>
              <a:rPr lang="en-US" altLang="ko-KR" dirty="0" err="1"/>
              <a:t>Hadoop</a:t>
            </a:r>
            <a:r>
              <a:rPr lang="en-US" altLang="ko-KR" dirty="0"/>
              <a:t> acceleration </a:t>
            </a:r>
            <a:r>
              <a:rPr lang="en-US" altLang="ko-KR" dirty="0" smtClean="0"/>
              <a:t>through network </a:t>
            </a:r>
            <a:r>
              <a:rPr lang="en-US" altLang="ko-KR" dirty="0"/>
              <a:t>levitated merge, in: Proceedings of 2011 International </a:t>
            </a:r>
            <a:r>
              <a:rPr lang="en-US" altLang="ko-KR" dirty="0" smtClean="0"/>
              <a:t>Conference for </a:t>
            </a:r>
            <a:r>
              <a:rPr lang="en-US" altLang="ko-KR" dirty="0"/>
              <a:t>High Performance Computing, Networking, Storage and Analysis, </a:t>
            </a:r>
            <a:r>
              <a:rPr lang="en-US" altLang="ko-KR" dirty="0" smtClean="0"/>
              <a:t>2011, pp</a:t>
            </a:r>
            <a:r>
              <a:rPr lang="en-US" altLang="ko-KR" dirty="0"/>
              <a:t>. 57–67.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MapReduce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High-level </a:t>
            </a:r>
            <a:r>
              <a:rPr lang="en-US" sz="2400" b="1" dirty="0" err="1" smtClean="0"/>
              <a:t>MapReduce</a:t>
            </a:r>
            <a:r>
              <a:rPr lang="en-US" sz="2400" b="1" dirty="0" smtClean="0"/>
              <a:t> services (</a:t>
            </a:r>
            <a:r>
              <a:rPr lang="en-US" sz="2400" b="1" dirty="0" err="1" smtClean="0"/>
              <a:t>Sawzall</a:t>
            </a:r>
            <a:r>
              <a:rPr lang="en-US" sz="2400" b="1" dirty="0" smtClean="0"/>
              <a:t>, Hive, Pig, …)</a:t>
            </a:r>
          </a:p>
          <a:p>
            <a:pPr marL="400050" lvl="1" indent="0">
              <a:buNone/>
            </a:pPr>
            <a:r>
              <a:rPr lang="en-US" dirty="0" smtClean="0"/>
              <a:t>More important than hand coded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marL="400050" lvl="1" indent="0">
              <a:buNone/>
            </a:pPr>
            <a:r>
              <a:rPr lang="en-US" dirty="0" smtClean="0"/>
              <a:t>95% of Facebook’s </a:t>
            </a:r>
            <a:r>
              <a:rPr lang="en-US" dirty="0" err="1" smtClean="0"/>
              <a:t>MapReduce</a:t>
            </a:r>
            <a:r>
              <a:rPr lang="en-US" dirty="0" smtClean="0"/>
              <a:t> jobs are generated by Hive</a:t>
            </a:r>
          </a:p>
          <a:p>
            <a:pPr marL="400050" lvl="1" indent="0">
              <a:buNone/>
            </a:pPr>
            <a:r>
              <a:rPr lang="en-US" dirty="0" smtClean="0"/>
              <a:t>90% of Yahoo’s </a:t>
            </a:r>
            <a:r>
              <a:rPr lang="en-US" dirty="0" err="1" smtClean="0"/>
              <a:t>MapReduce</a:t>
            </a:r>
            <a:r>
              <a:rPr lang="en-US" dirty="0" smtClean="0"/>
              <a:t> jobs are generated by Pig</a:t>
            </a:r>
          </a:p>
          <a:p>
            <a:pPr marL="400050" lvl="1" indent="0">
              <a:buNone/>
            </a:pPr>
            <a:r>
              <a:rPr lang="en-US" dirty="0" smtClean="0"/>
              <a:t>Sensitive to execution time of underlying short jobs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4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SHadoop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Optimized version of </a:t>
            </a:r>
            <a:r>
              <a:rPr lang="en-US" sz="2000" dirty="0" err="1" smtClean="0"/>
              <a:t>Hadoop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Fully compatible with standard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Optimizes the underlying execution mechanism of each tasks in a job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25% faster than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on average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State Transition Optimization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Reduce job setup/cleanup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Instant Messaging Mechanism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Fast delivery of task scheduling and execution messages between </a:t>
            </a:r>
            <a:r>
              <a:rPr lang="en-US" sz="2000" dirty="0" err="1" smtClean="0"/>
              <a:t>JobTracker</a:t>
            </a:r>
            <a:r>
              <a:rPr lang="en-US" sz="2000" dirty="0" smtClean="0"/>
              <a:t> and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TaskTrackers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Related work have focused on one of the following:</a:t>
            </a:r>
          </a:p>
          <a:p>
            <a:pPr marL="400050" lvl="1" indent="0">
              <a:buNone/>
            </a:pPr>
            <a:r>
              <a:rPr lang="en-US" dirty="0" smtClean="0"/>
              <a:t>Intelligent or </a:t>
            </a:r>
            <a:r>
              <a:rPr lang="en-US" dirty="0" smtClean="0">
                <a:solidFill>
                  <a:schemeClr val="accent2"/>
                </a:solidFill>
              </a:rPr>
              <a:t>adaptive</a:t>
            </a:r>
            <a:r>
              <a:rPr lang="en-US" dirty="0" smtClean="0"/>
              <a:t> job/task scheduling for </a:t>
            </a:r>
            <a:r>
              <a:rPr lang="en-US" dirty="0" smtClean="0">
                <a:solidFill>
                  <a:schemeClr val="accent2"/>
                </a:solidFill>
              </a:rPr>
              <a:t>different circumstances</a:t>
            </a:r>
            <a:r>
              <a:rPr lang="en-US" baseline="30000" dirty="0" smtClean="0"/>
              <a:t>[1,2,3,4,5,6,7,8]</a:t>
            </a:r>
            <a:endParaRPr lang="en-US" dirty="0" smtClean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Improve efficiency of </a:t>
            </a:r>
            <a:r>
              <a:rPr lang="en-US" dirty="0" err="1" smtClean="0"/>
              <a:t>MapReduce</a:t>
            </a:r>
            <a:r>
              <a:rPr lang="en-US" dirty="0" smtClean="0"/>
              <a:t> with aid of special hardware or supporting </a:t>
            </a:r>
          </a:p>
          <a:p>
            <a:pPr marL="400050" lvl="1" indent="0">
              <a:buNone/>
            </a:pPr>
            <a:r>
              <a:rPr lang="en-US" dirty="0" smtClean="0"/>
              <a:t>Software</a:t>
            </a:r>
            <a:r>
              <a:rPr lang="en-US" baseline="30000" dirty="0" smtClean="0"/>
              <a:t>[9,10,11]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Specialized performance optimizations for particular </a:t>
            </a:r>
            <a:r>
              <a:rPr lang="en-US" dirty="0" err="1" smtClean="0"/>
              <a:t>MapReduce</a:t>
            </a:r>
            <a:r>
              <a:rPr lang="en-US" dirty="0" smtClean="0"/>
              <a:t> applications</a:t>
            </a:r>
            <a:r>
              <a:rPr lang="en-US" baseline="30000" dirty="0" smtClean="0"/>
              <a:t>[12,13,14]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SHadoop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This work is on optimizing the </a:t>
            </a:r>
            <a:r>
              <a:rPr lang="en-US" dirty="0" smtClean="0">
                <a:solidFill>
                  <a:schemeClr val="accent2"/>
                </a:solidFill>
              </a:rPr>
              <a:t>underlying</a:t>
            </a:r>
            <a:r>
              <a:rPr lang="en-US" dirty="0" smtClean="0"/>
              <a:t> job and task execution </a:t>
            </a:r>
          </a:p>
          <a:p>
            <a:pPr marL="400050" lvl="1" indent="0">
              <a:buNone/>
            </a:pPr>
            <a:r>
              <a:rPr lang="en-US" dirty="0" smtClean="0"/>
              <a:t>mechanism</a:t>
            </a:r>
          </a:p>
          <a:p>
            <a:pPr marL="400050" lvl="1" indent="0">
              <a:buNone/>
            </a:pPr>
            <a:r>
              <a:rPr lang="en-US" dirty="0" smtClean="0"/>
              <a:t>Is a general enhancer to </a:t>
            </a:r>
            <a:r>
              <a:rPr lang="en-US" dirty="0" smtClean="0">
                <a:solidFill>
                  <a:schemeClr val="accent2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marL="400050" lvl="1" indent="0">
              <a:buNone/>
            </a:pPr>
            <a:r>
              <a:rPr lang="en-US" dirty="0" smtClean="0"/>
              <a:t>Can complement the job scheduling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in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4205976" cy="50405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614648" y="2727026"/>
            <a:ext cx="1668379" cy="2205163"/>
            <a:chOff x="3614648" y="2727026"/>
            <a:chExt cx="1668379" cy="2205163"/>
          </a:xfrm>
        </p:grpSpPr>
        <p:sp>
          <p:nvSpPr>
            <p:cNvPr id="5" name="직사각형 4"/>
            <p:cNvSpPr/>
            <p:nvPr/>
          </p:nvSpPr>
          <p:spPr>
            <a:xfrm>
              <a:off x="3626843" y="2727026"/>
              <a:ext cx="165618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4648" y="4572149"/>
              <a:ext cx="165618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3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Execution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69" y="1015938"/>
            <a:ext cx="3600400" cy="5576004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>
            <a:off x="4527293" y="1268760"/>
            <a:ext cx="72008" cy="36004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/>
          <p:cNvSpPr/>
          <p:nvPr/>
        </p:nvSpPr>
        <p:spPr>
          <a:xfrm>
            <a:off x="4959341" y="3803940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대괄호 7"/>
          <p:cNvSpPr/>
          <p:nvPr/>
        </p:nvSpPr>
        <p:spPr>
          <a:xfrm>
            <a:off x="4815325" y="5085184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/>
          <p:cNvSpPr/>
          <p:nvPr/>
        </p:nvSpPr>
        <p:spPr>
          <a:xfrm>
            <a:off x="4770618" y="2780928"/>
            <a:ext cx="72008" cy="14401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Bottleneck: setup/cleanup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Launch job setup task</a:t>
            </a:r>
          </a:p>
          <a:p>
            <a:pPr marL="400050" lvl="1" indent="0">
              <a:buNone/>
            </a:pPr>
            <a:r>
              <a:rPr lang="en-US" dirty="0" smtClean="0"/>
              <a:t>After job is initialized, </a:t>
            </a:r>
            <a:r>
              <a:rPr lang="en-US" dirty="0" err="1" smtClean="0"/>
              <a:t>JobTracker</a:t>
            </a:r>
            <a:r>
              <a:rPr lang="en-US" dirty="0" smtClean="0"/>
              <a:t> needs to wait for </a:t>
            </a:r>
            <a:r>
              <a:rPr lang="en-US" dirty="0" err="1" smtClean="0"/>
              <a:t>TaskTracker</a:t>
            </a:r>
            <a:r>
              <a:rPr lang="en-US" dirty="0" smtClean="0"/>
              <a:t> saying its </a:t>
            </a:r>
          </a:p>
          <a:p>
            <a:pPr marL="400050" lvl="1" indent="0">
              <a:buNone/>
            </a:pPr>
            <a:r>
              <a:rPr lang="en-US" dirty="0" smtClean="0"/>
              <a:t>map/reduce slot is free (1 heartbeat) Then, the </a:t>
            </a:r>
            <a:r>
              <a:rPr lang="en-US" dirty="0" err="1" smtClean="0"/>
              <a:t>JobTracker</a:t>
            </a:r>
            <a:r>
              <a:rPr lang="en-US" dirty="0" smtClean="0"/>
              <a:t> schedules setup </a:t>
            </a:r>
          </a:p>
          <a:p>
            <a:pPr marL="400050" lvl="1" indent="0">
              <a:buNone/>
            </a:pPr>
            <a:r>
              <a:rPr lang="en-US" dirty="0" smtClean="0"/>
              <a:t>task to </a:t>
            </a:r>
            <a:r>
              <a:rPr lang="en-US" u="sng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Job setup task completed</a:t>
            </a:r>
          </a:p>
          <a:p>
            <a:pPr marL="400050" lvl="1" indent="0">
              <a:buNone/>
            </a:pPr>
            <a:r>
              <a:rPr lang="en-US" dirty="0" err="1" smtClean="0"/>
              <a:t>TaskTracker</a:t>
            </a:r>
            <a:r>
              <a:rPr lang="en-US" dirty="0" smtClean="0"/>
              <a:t> responsible for setup processes the task, keeps reporting state </a:t>
            </a:r>
          </a:p>
          <a:p>
            <a:pPr marL="400050" lvl="1" indent="0">
              <a:buNone/>
            </a:pPr>
            <a:r>
              <a:rPr lang="en-US" dirty="0" smtClean="0"/>
              <a:t>information of task to </a:t>
            </a:r>
            <a:r>
              <a:rPr lang="en-US" dirty="0" err="1" smtClean="0"/>
              <a:t>JobTracker</a:t>
            </a:r>
            <a:r>
              <a:rPr lang="en-US" dirty="0" smtClean="0"/>
              <a:t> by periodical heartbeat messages </a:t>
            </a:r>
          </a:p>
          <a:p>
            <a:pPr marL="400050" lvl="1" indent="0">
              <a:buNone/>
            </a:pPr>
            <a:r>
              <a:rPr lang="en-US" dirty="0" smtClean="0"/>
              <a:t>(1 + </a:t>
            </a:r>
            <a:r>
              <a:rPr lang="en-US" dirty="0"/>
              <a:t>n</a:t>
            </a:r>
            <a:r>
              <a:rPr lang="en-US" dirty="0" smtClean="0"/>
              <a:t> heartbeats)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Job cleanup task</a:t>
            </a:r>
          </a:p>
          <a:p>
            <a:pPr marL="400050" lvl="1" indent="0">
              <a:buNone/>
            </a:pPr>
            <a:r>
              <a:rPr lang="en-US" dirty="0" smtClean="0"/>
              <a:t>Before the job really ends, a cleanup job must be scheduled to run on a </a:t>
            </a:r>
          </a:p>
          <a:p>
            <a:pPr marL="400050" lvl="1" indent="0">
              <a:buNone/>
            </a:pPr>
            <a:r>
              <a:rPr lang="en-US" dirty="0" err="1" smtClean="0"/>
              <a:t>TaskTracker</a:t>
            </a:r>
            <a:r>
              <a:rPr lang="en-US" dirty="0" smtClean="0"/>
              <a:t> (2 heartbeats)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2009</Words>
  <Application>Microsoft Office PowerPoint</Application>
  <PresentationFormat>화면 슬라이드 쇼(4:3)</PresentationFormat>
  <Paragraphs>256</Paragraphs>
  <Slides>34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SNU IDB Lab.</vt:lpstr>
      <vt:lpstr>SHadoop: Improving MapReduce Performance by Optimizing Job Execution Mechanism in Hadoop Clusters</vt:lpstr>
      <vt:lpstr>Outline</vt:lpstr>
      <vt:lpstr>Introduction</vt:lpstr>
      <vt:lpstr>High Level MapReduce Services</vt:lpstr>
      <vt:lpstr>The Solutions</vt:lpstr>
      <vt:lpstr>Related Work</vt:lpstr>
      <vt:lpstr>State Transition in a MapReduce Job</vt:lpstr>
      <vt:lpstr>Task Execution Process</vt:lpstr>
      <vt:lpstr>The Bottleneck: setup/cleanup [1/2]</vt:lpstr>
      <vt:lpstr>The Bottleneck: setup/cleanup [2/2]</vt:lpstr>
      <vt:lpstr>Optimized State Transition in Hadoop</vt:lpstr>
      <vt:lpstr>Event Notification in Hadoop</vt:lpstr>
      <vt:lpstr>Optimized Execution Process</vt:lpstr>
      <vt:lpstr>Test Setup</vt:lpstr>
      <vt:lpstr>Performance Benchmarks</vt:lpstr>
      <vt:lpstr>WordCount Benchmark</vt:lpstr>
      <vt:lpstr>Grep</vt:lpstr>
      <vt:lpstr>Sort</vt:lpstr>
      <vt:lpstr>Comprehensive Benchmarks</vt:lpstr>
      <vt:lpstr>HiBench [1/2]</vt:lpstr>
      <vt:lpstr>HiBench [2/2]</vt:lpstr>
      <vt:lpstr>MRBench</vt:lpstr>
      <vt:lpstr>Hive Benchmark [1/2]</vt:lpstr>
      <vt:lpstr>Hive Benchmark [2/2]</vt:lpstr>
      <vt:lpstr>Scalability</vt:lpstr>
      <vt:lpstr>Message Transfer (Hadoop)</vt:lpstr>
      <vt:lpstr>Optimized Execution Process (Revisited)</vt:lpstr>
      <vt:lpstr>Message Transfer (SHadoop)</vt:lpstr>
      <vt:lpstr>Added System Workload</vt:lpstr>
      <vt:lpstr>Increased Number of Messages</vt:lpstr>
      <vt:lpstr>JobTracker Workload</vt:lpstr>
      <vt:lpstr>TaskTracker Workload</vt:lpstr>
      <vt:lpstr>Conclusion</vt:lpstr>
      <vt:lpstr>References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488</cp:revision>
  <dcterms:created xsi:type="dcterms:W3CDTF">2006-10-05T04:04:58Z</dcterms:created>
  <dcterms:modified xsi:type="dcterms:W3CDTF">2014-02-13T03:55:50Z</dcterms:modified>
</cp:coreProperties>
</file>