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84" r:id="rId2"/>
    <p:sldId id="354" r:id="rId3"/>
    <p:sldId id="332" r:id="rId4"/>
    <p:sldId id="280" r:id="rId5"/>
    <p:sldId id="294" r:id="rId6"/>
    <p:sldId id="351" r:id="rId7"/>
    <p:sldId id="350" r:id="rId8"/>
    <p:sldId id="349" r:id="rId9"/>
    <p:sldId id="296" r:id="rId10"/>
    <p:sldId id="353" r:id="rId11"/>
    <p:sldId id="333" r:id="rId12"/>
    <p:sldId id="299" r:id="rId13"/>
    <p:sldId id="302" r:id="rId14"/>
    <p:sldId id="301" r:id="rId15"/>
    <p:sldId id="303" r:id="rId16"/>
    <p:sldId id="305" r:id="rId17"/>
    <p:sldId id="308" r:id="rId18"/>
    <p:sldId id="307" r:id="rId19"/>
    <p:sldId id="309" r:id="rId20"/>
    <p:sldId id="310" r:id="rId21"/>
    <p:sldId id="311" r:id="rId22"/>
    <p:sldId id="314" r:id="rId23"/>
    <p:sldId id="313" r:id="rId24"/>
    <p:sldId id="315" r:id="rId25"/>
    <p:sldId id="316" r:id="rId26"/>
    <p:sldId id="321" r:id="rId27"/>
    <p:sldId id="322" r:id="rId28"/>
    <p:sldId id="317" r:id="rId29"/>
    <p:sldId id="336" r:id="rId30"/>
    <p:sldId id="337" r:id="rId31"/>
    <p:sldId id="338" r:id="rId32"/>
    <p:sldId id="339" r:id="rId33"/>
    <p:sldId id="340" r:id="rId34"/>
    <p:sldId id="341" r:id="rId35"/>
    <p:sldId id="346" r:id="rId36"/>
    <p:sldId id="348" r:id="rId37"/>
    <p:sldId id="347" r:id="rId38"/>
    <p:sldId id="352" r:id="rId39"/>
    <p:sldId id="281" r:id="rId40"/>
    <p:sldId id="282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43F96"/>
    <a:srgbClr val="002A7E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60" y="-168"/>
      </p:cViewPr>
      <p:guideLst>
        <p:guide orient="horz" pos="865"/>
        <p:guide orient="horz" pos="415"/>
        <p:guide pos="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80578-6BAF-47C1-A965-7DC2732605BF}" type="datetimeFigureOut">
              <a:rPr lang="ko-KR" altLang="en-US" smtClean="0"/>
              <a:pPr/>
              <a:t>2013-10-15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D42A7-6DCF-4EEF-814E-B978DCF061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12384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012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42A7-6DCF-4EEF-814E-B978DCF0614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04E2-EB28-4FC0-971A-FDFC5F805C66}" type="datetimeFigureOut">
              <a:rPr lang="ko-KR" altLang="en-US" smtClean="0"/>
              <a:pPr/>
              <a:t>2013-10-15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6C9-7702-4B74-962C-B2042EF21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1928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04E2-EB28-4FC0-971A-FDFC5F805C66}" type="datetimeFigureOut">
              <a:rPr lang="ko-KR" altLang="en-US" smtClean="0"/>
              <a:pPr/>
              <a:t>2013-10-15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6C9-7702-4B74-962C-B2042EF21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475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04E2-EB28-4FC0-971A-FDFC5F805C66}" type="datetimeFigureOut">
              <a:rPr lang="ko-KR" altLang="en-US" smtClean="0"/>
              <a:pPr/>
              <a:t>2013-10-15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6C9-7702-4B74-962C-B2042EF21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7364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04E2-EB28-4FC0-971A-FDFC5F805C66}" type="datetimeFigureOut">
              <a:rPr lang="ko-KR" altLang="en-US" smtClean="0"/>
              <a:pPr/>
              <a:t>2013-10-15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6C9-7702-4B74-962C-B2042EF21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090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04E2-EB28-4FC0-971A-FDFC5F805C66}" type="datetimeFigureOut">
              <a:rPr lang="ko-KR" altLang="en-US" smtClean="0"/>
              <a:pPr/>
              <a:t>2013-10-15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6C9-7702-4B74-962C-B2042EF21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059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04E2-EB28-4FC0-971A-FDFC5F805C66}" type="datetimeFigureOut">
              <a:rPr lang="ko-KR" altLang="en-US" smtClean="0"/>
              <a:pPr/>
              <a:t>2013-10-15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6C9-7702-4B74-962C-B2042EF21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6979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04E2-EB28-4FC0-971A-FDFC5F805C66}" type="datetimeFigureOut">
              <a:rPr lang="ko-KR" altLang="en-US" smtClean="0"/>
              <a:pPr/>
              <a:t>2013-10-15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6C9-7702-4B74-962C-B2042EF21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2440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04E2-EB28-4FC0-971A-FDFC5F805C66}" type="datetimeFigureOut">
              <a:rPr lang="ko-KR" altLang="en-US" smtClean="0"/>
              <a:pPr/>
              <a:t>2013-10-15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6C9-7702-4B74-962C-B2042EF21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3114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04E2-EB28-4FC0-971A-FDFC5F805C66}" type="datetimeFigureOut">
              <a:rPr lang="ko-KR" altLang="en-US" smtClean="0"/>
              <a:pPr/>
              <a:t>2013-10-15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6C9-7702-4B74-962C-B2042EF21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530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04E2-EB28-4FC0-971A-FDFC5F805C66}" type="datetimeFigureOut">
              <a:rPr lang="ko-KR" altLang="en-US" smtClean="0"/>
              <a:pPr/>
              <a:t>2013-10-15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6C9-7702-4B74-962C-B2042EF21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659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04E2-EB28-4FC0-971A-FDFC5F805C66}" type="datetimeFigureOut">
              <a:rPr lang="ko-KR" altLang="en-US" smtClean="0"/>
              <a:pPr/>
              <a:t>2013-10-15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6C9-7702-4B74-962C-B2042EF21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3531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D04E2-EB28-4FC0-971A-FDFC5F805C66}" type="datetimeFigureOut">
              <a:rPr lang="ko-KR" altLang="en-US" smtClean="0"/>
              <a:pPr/>
              <a:t>2013-10-15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246C9-7702-4B74-962C-B2042EF21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2493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ajo.incubator.apache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blrunner.com/" TargetMode="External"/><Relationship Id="rId4" Type="http://schemas.openxmlformats.org/officeDocument/2006/relationships/hyperlink" Target="mailto:jhjung@gruter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hyperlink" Target="http://earth911.com/content/uploads/2012/11/cigarettes-on-beach-sized.jp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groups.google.com/forum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github.com/apache/incubator-tajo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ev-subscribe@tajo.incubator.apache.org" TargetMode="External"/><Relationship Id="rId5" Type="http://schemas.openxmlformats.org/officeDocument/2006/relationships/hyperlink" Target="https://issues.apache.org/jira/browse/TAJO" TargetMode="External"/><Relationship Id="rId4" Type="http://schemas.openxmlformats.org/officeDocument/2006/relationships/hyperlink" Target="http://tajo.incubator.apache.or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7518" y="519595"/>
            <a:ext cx="8482643" cy="1195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ko-KR" sz="40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SQL-on-</a:t>
            </a:r>
            <a:r>
              <a:rPr lang="en-US" altLang="ko-KR" sz="40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Hadoop</a:t>
            </a:r>
            <a:r>
              <a:rPr lang="en-US" altLang="ko-KR" sz="40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with Apache Tajo, </a:t>
            </a:r>
          </a:p>
          <a:p>
            <a:pPr>
              <a:lnSpc>
                <a:spcPts val="4300"/>
              </a:lnSpc>
            </a:pPr>
            <a:r>
              <a:rPr lang="en-US" altLang="ko-KR" sz="40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and application case of SK Telecom</a:t>
            </a:r>
            <a:endParaRPr lang="ko-KR" altLang="en-US" sz="4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5782" y="5975158"/>
            <a:ext cx="1031736" cy="571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2022" y="3071810"/>
            <a:ext cx="2420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정재화 책임 </a:t>
            </a:r>
            <a:r>
              <a:rPr lang="en-US" altLang="ko-KR" sz="20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그루터</a:t>
            </a:r>
            <a:endParaRPr lang="en-US" altLang="ko-KR" sz="20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15788" y="3000372"/>
            <a:ext cx="2155948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344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2742" y="215276"/>
            <a:ext cx="960702" cy="5321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83233" y="770704"/>
            <a:ext cx="83725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66" y="214290"/>
            <a:ext cx="3102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1.5 Hive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의 문제점</a:t>
            </a:r>
            <a:endParaRPr lang="ko-KR" altLang="en-US" sz="28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772" y="972011"/>
            <a:ext cx="3765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낮은 </a:t>
            </a:r>
            <a:r>
              <a:rPr lang="ko-KR" altLang="en-US" sz="2000" b="1" dirty="0" err="1" smtClean="0">
                <a:latin typeface="나눔고딕" pitchFamily="50" charset="-127"/>
                <a:ea typeface="나눔고딕" pitchFamily="50" charset="-127"/>
              </a:rPr>
              <a:t>노드당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처리 성능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튜플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Tuple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단위 처리 모델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 descr="스크린샷 2013-10-14 오후 4.24.1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3968" y="2284146"/>
            <a:ext cx="4434665" cy="37371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5536" y="2163628"/>
            <a:ext cx="48245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43F96"/>
                </a:solidFill>
                <a:latin typeface="나눔고딕" pitchFamily="50" charset="-127"/>
                <a:ea typeface="나눔고딕" pitchFamily="50" charset="-127"/>
              </a:rPr>
              <a:t>SELECT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 Emp.name AS employee, bonus = (</a:t>
            </a:r>
            <a:r>
              <a:rPr lang="en-US" altLang="ko-KR" sz="1600" dirty="0" err="1" smtClean="0">
                <a:latin typeface="나눔고딕" pitchFamily="50" charset="-127"/>
                <a:ea typeface="나눔고딕" pitchFamily="50" charset="-127"/>
              </a:rPr>
              <a:t>Emp.age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 - 30) * 50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Departments.name AS </a:t>
            </a:r>
            <a:r>
              <a:rPr lang="en-US" altLang="ko-KR" sz="1600" dirty="0" err="1" smtClean="0">
                <a:latin typeface="나눔고딕" pitchFamily="50" charset="-127"/>
                <a:ea typeface="나눔고딕" pitchFamily="50" charset="-127"/>
              </a:rPr>
              <a:t>dep_name,Mng.name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 AS </a:t>
            </a:r>
            <a:r>
              <a:rPr lang="en-US" altLang="ko-KR" sz="1600" dirty="0" err="1" smtClean="0">
                <a:latin typeface="나눔고딕" pitchFamily="50" charset="-127"/>
                <a:ea typeface="나눔고딕" pitchFamily="50" charset="-127"/>
              </a:rPr>
              <a:t>dep_manager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43F96"/>
                </a:solidFill>
                <a:latin typeface="나눔고딕" pitchFamily="50" charset="-127"/>
                <a:ea typeface="나눔고딕" pitchFamily="50" charset="-127"/>
              </a:rPr>
              <a:t>FROM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 Employees AS </a:t>
            </a:r>
            <a:r>
              <a:rPr lang="en-US" altLang="ko-KR" sz="1600" dirty="0" err="1" smtClean="0">
                <a:latin typeface="나눔고딕" pitchFamily="50" charset="-127"/>
                <a:ea typeface="나눔고딕" pitchFamily="50" charset="-127"/>
              </a:rPr>
              <a:t>Emp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43F96"/>
                </a:solidFill>
                <a:latin typeface="나눔고딕" pitchFamily="50" charset="-127"/>
                <a:ea typeface="나눔고딕" pitchFamily="50" charset="-127"/>
              </a:rPr>
              <a:t>JOIN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 Departments </a:t>
            </a:r>
            <a:r>
              <a:rPr lang="en-US" altLang="ko-KR" sz="1600" b="1" dirty="0" smtClean="0">
                <a:solidFill>
                  <a:srgbClr val="043F96"/>
                </a:solidFill>
                <a:latin typeface="나눔고딕" pitchFamily="50" charset="-127"/>
                <a:ea typeface="나눔고딕" pitchFamily="50" charset="-127"/>
              </a:rPr>
              <a:t>ON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err="1" smtClean="0">
                <a:latin typeface="나눔고딕" pitchFamily="50" charset="-127"/>
                <a:ea typeface="나눔고딕" pitchFamily="50" charset="-127"/>
              </a:rPr>
              <a:t>Emp.dept_id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 = Departments.id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43F96"/>
                </a:solidFill>
                <a:latin typeface="나눔고딕" pitchFamily="50" charset="-127"/>
                <a:ea typeface="나눔고딕" pitchFamily="50" charset="-127"/>
              </a:rPr>
              <a:t>JOIN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 Employees AS </a:t>
            </a:r>
            <a:r>
              <a:rPr lang="en-US" altLang="ko-KR" sz="1600" dirty="0" err="1" smtClean="0">
                <a:latin typeface="나눔고딕" pitchFamily="50" charset="-127"/>
                <a:ea typeface="나눔고딕" pitchFamily="50" charset="-127"/>
              </a:rPr>
              <a:t>Mng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 smtClean="0">
                <a:solidFill>
                  <a:srgbClr val="043F96"/>
                </a:solidFill>
                <a:latin typeface="나눔고딕" pitchFamily="50" charset="-127"/>
                <a:ea typeface="나눔고딕" pitchFamily="50" charset="-127"/>
              </a:rPr>
              <a:t>ON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 Mng.id = </a:t>
            </a:r>
            <a:r>
              <a:rPr lang="en-US" altLang="ko-KR" sz="1600" dirty="0" err="1" smtClean="0">
                <a:latin typeface="나눔고딕" pitchFamily="50" charset="-127"/>
                <a:ea typeface="나눔고딕" pitchFamily="50" charset="-127"/>
              </a:rPr>
              <a:t>Departments.mngr_id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43F96"/>
                </a:solidFill>
                <a:latin typeface="나눔고딕" pitchFamily="50" charset="-127"/>
                <a:ea typeface="나눔고딕" pitchFamily="50" charset="-127"/>
              </a:rPr>
              <a:t>WHERE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err="1" smtClean="0">
                <a:latin typeface="나눔고딕" pitchFamily="50" charset="-127"/>
                <a:ea typeface="나눔고딕" pitchFamily="50" charset="-127"/>
              </a:rPr>
              <a:t>Emp.age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 &gt; 30</a:t>
            </a:r>
          </a:p>
        </p:txBody>
      </p:sp>
    </p:spTree>
    <p:extLst>
      <p:ext uri="{BB962C8B-B14F-4D97-AF65-F5344CB8AC3E}">
        <p14:creationId xmlns:p14="http://schemas.microsoft.com/office/powerpoint/2010/main" xmlns="" val="2647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2742" y="215276"/>
            <a:ext cx="960702" cy="5321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83233" y="770704"/>
            <a:ext cx="83725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66" y="214290"/>
            <a:ext cx="3102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1.5 Hive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의 문제점</a:t>
            </a:r>
            <a:endParaRPr lang="ko-KR" altLang="en-US" sz="28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772" y="972011"/>
            <a:ext cx="47486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 err="1" smtClean="0">
                <a:latin typeface="나눔고딕" pitchFamily="50" charset="-127"/>
                <a:ea typeface="나눔고딕" pitchFamily="50" charset="-127"/>
              </a:rPr>
              <a:t>셔플로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인한 오버헤드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중간 데이터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materialization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Pull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방식으로 인한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Random Access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2564904"/>
            <a:ext cx="468052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07504" y="6434937"/>
            <a:ext cx="7258718" cy="31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* </a:t>
            </a:r>
            <a:r>
              <a:rPr lang="ko-KR" altLang="en-US" sz="11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이미지 출처</a:t>
            </a:r>
            <a:r>
              <a:rPr lang="en-US" altLang="ko-KR" sz="1100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: http://kb.sandisk.com/euf/assets/images/faqs/8150/id8150_Random_vs_sequential_access.png</a:t>
            </a:r>
          </a:p>
        </p:txBody>
      </p:sp>
    </p:spTree>
    <p:extLst>
      <p:ext uri="{BB962C8B-B14F-4D97-AF65-F5344CB8AC3E}">
        <p14:creationId xmlns:p14="http://schemas.microsoft.com/office/powerpoint/2010/main" xmlns="" val="2647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5782" y="5975158"/>
            <a:ext cx="1031736" cy="571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7518" y="565031"/>
            <a:ext cx="56845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en-US" altLang="ko-KR" sz="4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SQL-on-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Hadoop</a:t>
            </a:r>
            <a:endParaRPr lang="ko-KR" altLang="en-US" sz="4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71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2742" y="215276"/>
            <a:ext cx="960702" cy="5321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83233" y="770704"/>
            <a:ext cx="83725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66" y="214290"/>
            <a:ext cx="447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2.1 SQL-on-</a:t>
            </a:r>
            <a:r>
              <a:rPr lang="en-US" altLang="ko-KR" sz="2800" b="1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Hadoop</a:t>
            </a:r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이란</a:t>
            </a:r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28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772" y="987679"/>
            <a:ext cx="680186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u="sng" dirty="0" err="1" smtClean="0">
                <a:latin typeface="나눔고딕" pitchFamily="50" charset="-127"/>
                <a:ea typeface="나눔고딕" pitchFamily="50" charset="-127"/>
              </a:rPr>
              <a:t>Hadoop</a:t>
            </a:r>
            <a:r>
              <a:rPr lang="en-US" altLang="ko-KR" sz="2000" b="1" u="sng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u="sng" dirty="0" smtClean="0">
                <a:latin typeface="나눔고딕" pitchFamily="50" charset="-127"/>
                <a:ea typeface="나눔고딕" pitchFamily="50" charset="-127"/>
              </a:rPr>
              <a:t>기반의 차세대 분석 엔진을 지칭</a:t>
            </a:r>
            <a:endParaRPr lang="en-US" altLang="ko-KR" sz="2000" b="1" u="sng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SQL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표준 지원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기존 시스템과 통합 또는 대체 용이</a:t>
            </a:r>
            <a:endParaRPr lang="en-US" altLang="ko-KR" sz="20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높은 처리 성능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MapReduce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의 한계를 극복하는</a:t>
            </a:r>
            <a:r>
              <a:rPr lang="ko-KR" altLang="en-US" sz="2000" dirty="0" smtClean="0"/>
              <a:t> 분산 처리 프레임워크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smtClean="0"/>
              <a:t>CPU</a:t>
            </a:r>
            <a:r>
              <a:rPr lang="ko-KR" altLang="en-US" sz="2000" dirty="0" smtClean="0"/>
              <a:t>와 메모리를 보다 잘 활용하는 처리 방식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낮은 반응 시간 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(low latency)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- 100 </a:t>
            </a:r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msec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~</a:t>
            </a:r>
          </a:p>
        </p:txBody>
      </p:sp>
    </p:spTree>
    <p:extLst>
      <p:ext uri="{BB962C8B-B14F-4D97-AF65-F5344CB8AC3E}">
        <p14:creationId xmlns:p14="http://schemas.microsoft.com/office/powerpoint/2010/main" xmlns="" val="2647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2742" y="215276"/>
            <a:ext cx="960702" cy="5321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83233" y="770704"/>
            <a:ext cx="83725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66" y="214290"/>
            <a:ext cx="4918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왜 </a:t>
            </a:r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SQL-on-</a:t>
            </a:r>
            <a:r>
              <a:rPr lang="en-US" altLang="ko-KR" sz="2800" b="1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Hadoop</a:t>
            </a:r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인가</a:t>
            </a:r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28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772" y="973177"/>
            <a:ext cx="756809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Needs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의 변화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과거에는 투자대비 저렴한 가격으로 대용량 데이터 처리에 만족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보다 높은 처리 성능 및 빠른 반응 요구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지속적인 서버증설에 대한 비용 및 관리 부담 증가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Ad-hoc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질의를 위한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DB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병행 사용 불만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8152" y="3645024"/>
            <a:ext cx="6211957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대화형 질의 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(Interactive Query)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데이터 분석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질의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결과 분석과 사고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질의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시스템의 빠른 반응 속도가 데이터 분석의 생산성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빠른 의사 결정 가능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7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2742" y="215276"/>
            <a:ext cx="960702" cy="5321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83233" y="770704"/>
            <a:ext cx="83725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66" y="214290"/>
            <a:ext cx="4918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왜 </a:t>
            </a:r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SQL-on-</a:t>
            </a:r>
            <a:r>
              <a:rPr lang="en-US" altLang="ko-KR" sz="2800" b="1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Hadoop</a:t>
            </a:r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인가</a:t>
            </a:r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28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772" y="973177"/>
            <a:ext cx="4374916" cy="3270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성능 보장 및 사람에 의한 오류 방지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MapReduce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프로그래밍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개발자 역량에 의존적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버그 가능성 높음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질의 언어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적절한 성능은 시스템이 보장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버그 가능성 낮음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7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2742" y="215276"/>
            <a:ext cx="960702" cy="5321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83233" y="770704"/>
            <a:ext cx="83725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66" y="214290"/>
            <a:ext cx="4621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2.3 SQL-on-</a:t>
            </a:r>
            <a:r>
              <a:rPr lang="en-US" altLang="ko-KR" sz="2800" b="1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Hadoop</a:t>
            </a:r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솔루션</a:t>
            </a:r>
            <a:endParaRPr lang="ko-KR" altLang="en-US" sz="28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772" y="973177"/>
            <a:ext cx="74383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Impala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Low latency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질의 처리에 특화된 설계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Block-at-a-time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방식 엔진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고성을 위한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C++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적용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SIMD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LLVM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을 이용한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String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처리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인메모리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구조로 인한 결과 값이 큰 데이터 처리에 한계</a:t>
            </a:r>
            <a:endParaRPr lang="en-US" altLang="ko-KR" sz="2000" b="1" dirty="0" smtClean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소스는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Open, 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참여는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Closed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0772" y="3789040"/>
            <a:ext cx="78272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Stinger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Hive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기반 시스템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Vectorized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엔진 도입으로 기존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튜플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단위 처리 엔진 대체 작업 중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Tez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(apache incubating): </a:t>
            </a:r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MapReduce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대체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7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5782" y="5975158"/>
            <a:ext cx="1031736" cy="571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7518" y="565031"/>
            <a:ext cx="4406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3. Apache Tajo</a:t>
            </a:r>
            <a:endParaRPr lang="ko-KR" altLang="en-US" sz="4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71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2742" y="215276"/>
            <a:ext cx="960702" cy="5321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83233" y="770704"/>
            <a:ext cx="83725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66" y="214290"/>
            <a:ext cx="203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3.1 Tajo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란</a:t>
            </a:r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28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772" y="973177"/>
            <a:ext cx="6627135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Hadoop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기반의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DW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시스템이며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, HDFS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및 다양한 소스의 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대용량 데이터에 대한 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u="sng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ETL, </a:t>
            </a:r>
            <a:r>
              <a:rPr lang="ko-KR" altLang="en-US" sz="2000" b="1" u="sng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집계</a:t>
            </a:r>
            <a:r>
              <a:rPr lang="en-US" altLang="ko-KR" sz="2000" b="1" u="sng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 u="sng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연산</a:t>
            </a:r>
            <a:r>
              <a:rPr lang="en-US" altLang="ko-KR" sz="2000" b="1" u="sng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 u="sng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조인</a:t>
            </a:r>
            <a:r>
              <a:rPr lang="en-US" altLang="ko-KR" sz="2000" b="1" u="sng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 u="sng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정렬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제공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호환성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표준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SQL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지원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UDF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지원 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JDBC, ODBC (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추후 계획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고성능 및 낮은 반응 시간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유연하고 효율적인 분산 처리 엔진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비용 기반 최적화 엔진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(cost-based optimization)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JIT Query </a:t>
            </a:r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Compliation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및 </a:t>
            </a:r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Vectorized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질의 엔진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오픈 소스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  <a:hlinkClick r:id="rId4"/>
              </a:rPr>
              <a:t>http://tajo.incubator.apache.org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) 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소스도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참여도 모두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Open</a:t>
            </a:r>
            <a:endParaRPr lang="ko-KR" altLang="en-US" sz="2000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7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2742" y="215276"/>
            <a:ext cx="960702" cy="5321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83233" y="770704"/>
            <a:ext cx="83725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66" y="214290"/>
            <a:ext cx="3058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3.2 Tajo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설계 동기</a:t>
            </a:r>
            <a:endParaRPr lang="ko-KR" altLang="en-US" sz="28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772" y="973177"/>
            <a:ext cx="806663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latin typeface="나눔고딕" pitchFamily="50" charset="-127"/>
                <a:ea typeface="나눔고딕" pitchFamily="50" charset="-127"/>
              </a:rPr>
              <a:t>레거시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시스템에서 얻은 교훈 및 중요 우선 순위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잘못된 질의 계획에 대한 최적화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잘못된 질의 계획은 수 분짜리 질의를 수 시간이 걸리게 할 수 있음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분산 처리 프레임워크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Map/Reduce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태스크 시작 오버헤드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노드당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낮은 처리량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각 태스크당 수십 </a:t>
            </a:r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msec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~ 1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초 이상 소요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64MB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데이터 기준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task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처리 속도는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초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중간 데이터 전달 부하가 분산 처리의 주 병목 지점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Pull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방식으로 인하여 네트워크 대역폭 활용도 낮음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고정된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Map, Reduce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단계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Hash Shuffle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로 인한 최적화 기회 감소</a:t>
            </a:r>
          </a:p>
        </p:txBody>
      </p:sp>
    </p:spTree>
    <p:extLst>
      <p:ext uri="{BB962C8B-B14F-4D97-AF65-F5344CB8AC3E}">
        <p14:creationId xmlns:p14="http://schemas.microsoft.com/office/powerpoint/2010/main" xmlns="" val="2647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5782" y="5975158"/>
            <a:ext cx="1031736" cy="571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12" y="488866"/>
            <a:ext cx="2566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About me</a:t>
            </a:r>
            <a:endParaRPr lang="ko-KR" altLang="en-US" sz="4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2721" y="1228070"/>
            <a:ext cx="576952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그루터</a:t>
            </a:r>
            <a:r>
              <a:rPr lang="ko-KR" altLang="en-US" sz="2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책임 개발자 </a:t>
            </a:r>
            <a:r>
              <a:rPr lang="en-US" altLang="ko-KR" sz="2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sz="2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아파치 타조 </a:t>
            </a:r>
            <a:r>
              <a:rPr lang="ko-KR" altLang="en-US" sz="22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커미터</a:t>
            </a:r>
            <a:endParaRPr lang="en-US" altLang="ko-KR" sz="22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전</a:t>
            </a:r>
            <a:r>
              <a:rPr lang="en-US" altLang="ko-KR" sz="2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22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큐릭스</a:t>
            </a:r>
            <a:r>
              <a:rPr lang="en-US" altLang="ko-KR" sz="2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NHN, </a:t>
            </a:r>
            <a:r>
              <a:rPr lang="ko-KR" altLang="en-US" sz="22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엔씨소프트</a:t>
            </a:r>
            <a:endParaRPr lang="en-US" altLang="ko-KR" sz="22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E-mail: </a:t>
            </a:r>
            <a:r>
              <a:rPr lang="en-US" altLang="ko-KR" sz="2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jhjung@gruter.com</a:t>
            </a:r>
            <a:r>
              <a:rPr lang="en-US" altLang="ko-KR" sz="2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Homepage: </a:t>
            </a:r>
            <a:r>
              <a:rPr lang="en-US" altLang="ko-KR" sz="2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http://blrunner.com</a:t>
            </a:r>
            <a:endParaRPr lang="en-US" altLang="ko-KR" sz="22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Twitter: @blrunner78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저서</a:t>
            </a:r>
            <a:r>
              <a:rPr lang="en-US" altLang="ko-KR" sz="2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시작하세요</a:t>
            </a:r>
            <a:r>
              <a:rPr lang="en-US" altLang="ko-KR" sz="2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!</a:t>
            </a:r>
            <a:r>
              <a:rPr lang="ko-KR" altLang="en-US" sz="22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하둡</a:t>
            </a:r>
            <a:r>
              <a:rPr lang="ko-KR" altLang="en-US" sz="2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프로그래밍 </a:t>
            </a:r>
            <a:r>
              <a:rPr lang="en-US" altLang="ko-KR" sz="2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2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위키북스</a:t>
            </a:r>
            <a:r>
              <a:rPr lang="en-US" altLang="ko-KR" sz="2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pic>
        <p:nvPicPr>
          <p:cNvPr id="6" name="Picture 3" descr="C:\Work\발표\BeginningHadoop_3D_22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2492896"/>
            <a:ext cx="5823589" cy="43651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296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2742" y="215276"/>
            <a:ext cx="960702" cy="5321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83233" y="770704"/>
            <a:ext cx="83725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66" y="214290"/>
            <a:ext cx="3058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3.2 Tajo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설계 동기</a:t>
            </a:r>
            <a:endParaRPr lang="ko-KR" altLang="en-US" sz="28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772" y="973177"/>
            <a:ext cx="6569427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 err="1" smtClean="0">
                <a:latin typeface="나눔고딕" pitchFamily="50" charset="-127"/>
                <a:ea typeface="나눔고딕" pitchFamily="50" charset="-127"/>
              </a:rPr>
              <a:t>워커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레벨의 데이터 처리 엔진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낮은 처리 성능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CPU-friendly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하지 않은 구현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Scale-up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에 대한 교려가 거의 없음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하드웨어의 발전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Many Cores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단일 범용 서버가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8 ~ 24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코어 보유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빠른 스토리지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향후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3~5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년 내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SSD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서버 스토리지가 대중화 예상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SSD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의 순차 읽기 속도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: 500 ~ 1500MB/S</a:t>
            </a:r>
          </a:p>
          <a:p>
            <a:pPr lvl="2">
              <a:lnSpc>
                <a:spcPct val="150000"/>
              </a:lnSpc>
              <a:buFontTx/>
              <a:buChar char="-"/>
            </a:pPr>
            <a:endParaRPr lang="ko-KR" altLang="en-US" sz="2000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7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2742" y="215276"/>
            <a:ext cx="960702" cy="5321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83233" y="770704"/>
            <a:ext cx="83725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66" y="214290"/>
            <a:ext cx="3058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3.2 Tajo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설계 동기</a:t>
            </a:r>
            <a:endParaRPr lang="ko-KR" altLang="en-US" sz="28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772" y="973177"/>
            <a:ext cx="75729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CPU Core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당 처리 속도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2GB/s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Disk I/O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CPU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병목 예상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SIMD (Sing Instruction Multiple Data)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의 발전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최신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CPU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들은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String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비교나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Hashing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을 위한 명령어까지 제공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단일 명령어 처리 데이터 증가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향후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256bit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 1024 bit)</a:t>
            </a:r>
          </a:p>
          <a:p>
            <a:pPr lvl="1">
              <a:lnSpc>
                <a:spcPct val="150000"/>
              </a:lnSpc>
              <a:buFontTx/>
              <a:buChar char="-"/>
            </a:pPr>
            <a:endParaRPr lang="ko-KR" altLang="en-US" sz="2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5366" y="6407750"/>
            <a:ext cx="85010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i="1" dirty="0" smtClean="0">
                <a:solidFill>
                  <a:srgbClr val="0000FF"/>
                </a:solidFill>
                <a:hlinkClick r:id="rId4"/>
              </a:rPr>
              <a:t>이미지 출처</a:t>
            </a:r>
            <a:r>
              <a:rPr lang="en-US" altLang="ko-KR" sz="1100" i="1" dirty="0" smtClean="0">
                <a:solidFill>
                  <a:srgbClr val="0000FF"/>
                </a:solidFill>
              </a:rPr>
              <a:t> http://origin.arstechnica.com/cpu/1q00/simd/figure6.gif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3284984"/>
            <a:ext cx="4248472" cy="309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47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2742" y="215276"/>
            <a:ext cx="960702" cy="5321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83233" y="770704"/>
            <a:ext cx="83725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66" y="214290"/>
            <a:ext cx="2957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3.3 Tajo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아키텍처</a:t>
            </a:r>
            <a:endParaRPr lang="ko-KR" altLang="en-US" sz="28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772" y="973177"/>
            <a:ext cx="83359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Master-Worker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모델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RPC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기반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: Protocol Buffer, </a:t>
            </a:r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Netty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Boost ASIO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Tajo Master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클라이언트 및 어플리케이션 요청 처리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카탈로그 서버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테이블 스키마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물리적인 정보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각종 통계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JDBC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이용 외부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RDBMS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를 저장소로 사용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Query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파서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플래너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최적화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클러스터 자원 관리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Query Master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관리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endParaRPr lang="ko-KR" altLang="en-US" sz="2000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7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2742" y="215276"/>
            <a:ext cx="960702" cy="5321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83233" y="770704"/>
            <a:ext cx="83725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66" y="214290"/>
            <a:ext cx="2957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3.3 Tajo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아키텍처</a:t>
            </a:r>
            <a:endParaRPr lang="ko-KR" altLang="en-US" sz="28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772" y="973177"/>
            <a:ext cx="507542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Query Master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질의별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동작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Execution Block (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질의 실행 단계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제어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태스크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스케쥴링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Tajo Worker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스토리지 매니저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로컬 질의 엔진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기존 자바 구현 모듈을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C++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로 대체 중 </a:t>
            </a:r>
          </a:p>
        </p:txBody>
      </p:sp>
    </p:spTree>
    <p:extLst>
      <p:ext uri="{BB962C8B-B14F-4D97-AF65-F5344CB8AC3E}">
        <p14:creationId xmlns:p14="http://schemas.microsoft.com/office/powerpoint/2010/main" xmlns="" val="2647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2742" y="215276"/>
            <a:ext cx="960702" cy="5321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83233" y="770704"/>
            <a:ext cx="83725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66" y="214290"/>
            <a:ext cx="2957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3.3 Tajo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아키텍처</a:t>
            </a:r>
            <a:endParaRPr lang="ko-KR" altLang="en-US" sz="28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79512" y="946066"/>
            <a:ext cx="8496944" cy="5579278"/>
            <a:chOff x="677852" y="1052736"/>
            <a:chExt cx="7429552" cy="4984460"/>
          </a:xfrm>
        </p:grpSpPr>
        <p:sp>
          <p:nvSpPr>
            <p:cNvPr id="6" name="모서리가 둥근 직사각형 15"/>
            <p:cNvSpPr/>
            <p:nvPr/>
          </p:nvSpPr>
          <p:spPr>
            <a:xfrm>
              <a:off x="2627784" y="4322708"/>
              <a:ext cx="2662256" cy="1714488"/>
            </a:xfrm>
            <a:prstGeom prst="roundRect">
              <a:avLst>
                <a:gd name="adj" fmla="val 688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pPr algn="ctr"/>
              <a:r>
                <a:rPr lang="en-US" altLang="ko-KR" sz="1100" b="1" dirty="0" err="1" smtClean="0">
                  <a:latin typeface="나눔고딕" pitchFamily="50" charset="-127"/>
                  <a:ea typeface="나눔고딕" pitchFamily="50" charset="-127"/>
                </a:rPr>
                <a:t>TajoWorker</a:t>
              </a:r>
              <a:endParaRPr lang="en-US" altLang="ko-KR" sz="1100" b="1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" name="모서리가 둥근 직사각형 15"/>
            <p:cNvSpPr/>
            <p:nvPr/>
          </p:nvSpPr>
          <p:spPr>
            <a:xfrm>
              <a:off x="2867772" y="4130645"/>
              <a:ext cx="2662256" cy="1714488"/>
            </a:xfrm>
            <a:prstGeom prst="roundRect">
              <a:avLst>
                <a:gd name="adj" fmla="val 688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pPr algn="ctr"/>
              <a:r>
                <a:rPr lang="en-US" altLang="ko-KR" sz="1100" b="1" dirty="0" err="1" smtClean="0">
                  <a:latin typeface="나눔고딕" pitchFamily="50" charset="-127"/>
                  <a:ea typeface="나눔고딕" pitchFamily="50" charset="-127"/>
                </a:rPr>
                <a:t>TajoWorker</a:t>
              </a:r>
              <a:endParaRPr lang="en-US" altLang="ko-KR" sz="11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endParaRPr lang="en-US" altLang="ko-KR" sz="1100" b="1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" name="모서리가 둥근 직사각형 15"/>
            <p:cNvSpPr/>
            <p:nvPr/>
          </p:nvSpPr>
          <p:spPr>
            <a:xfrm>
              <a:off x="3115864" y="3978642"/>
              <a:ext cx="2662256" cy="1714488"/>
            </a:xfrm>
            <a:prstGeom prst="roundRect">
              <a:avLst>
                <a:gd name="adj" fmla="val 688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pPr algn="ctr"/>
              <a:r>
                <a:rPr lang="en-US" altLang="ko-KR" sz="1100" b="1" dirty="0" err="1" smtClean="0">
                  <a:latin typeface="나눔고딕" pitchFamily="50" charset="-127"/>
                  <a:ea typeface="나눔고딕" pitchFamily="50" charset="-127"/>
                </a:rPr>
                <a:t>TajoWorker</a:t>
              </a:r>
              <a:endParaRPr lang="en-US" altLang="ko-KR" sz="1100" b="1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" name="모서리가 둥근 직사각형 46"/>
            <p:cNvSpPr/>
            <p:nvPr/>
          </p:nvSpPr>
          <p:spPr>
            <a:xfrm>
              <a:off x="6321454" y="1927460"/>
              <a:ext cx="1785950" cy="1928826"/>
            </a:xfrm>
            <a:prstGeom prst="roundRect">
              <a:avLst>
                <a:gd name="adj" fmla="val 6232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100" b="1" dirty="0" err="1" smtClean="0">
                  <a:latin typeface="나눔고딕" pitchFamily="50" charset="-127"/>
                  <a:ea typeface="나눔고딕" pitchFamily="50" charset="-127"/>
                </a:rPr>
                <a:t>TajoWorker</a:t>
              </a:r>
              <a:endParaRPr lang="ko-KR" altLang="en-US" sz="11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" name="모서리가 둥근 직사각형 3"/>
            <p:cNvSpPr/>
            <p:nvPr/>
          </p:nvSpPr>
          <p:spPr>
            <a:xfrm>
              <a:off x="677852" y="2572954"/>
              <a:ext cx="1143008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err="1" smtClean="0">
                  <a:latin typeface="나눔고딕" pitchFamily="50" charset="-127"/>
                  <a:ea typeface="나눔고딕" pitchFamily="50" charset="-127"/>
                </a:rPr>
                <a:t>TajoClient</a:t>
              </a:r>
              <a:endParaRPr lang="ko-KR" altLang="en-US" sz="11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" name="모서리가 둥근 직사각형 4"/>
            <p:cNvSpPr/>
            <p:nvPr/>
          </p:nvSpPr>
          <p:spPr>
            <a:xfrm>
              <a:off x="677852" y="1927460"/>
              <a:ext cx="1143008" cy="4286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err="1" smtClean="0">
                  <a:latin typeface="나눔고딕" pitchFamily="50" charset="-127"/>
                  <a:ea typeface="나눔고딕" pitchFamily="50" charset="-127"/>
                </a:rPr>
                <a:t>TajoCli</a:t>
              </a:r>
              <a:endParaRPr lang="ko-KR" altLang="en-US" sz="11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14" name="직선 화살표 연결선 5"/>
            <p:cNvCxnSpPr/>
            <p:nvPr/>
          </p:nvCxnSpPr>
          <p:spPr>
            <a:xfrm rot="5400000">
              <a:off x="1140923" y="2502105"/>
              <a:ext cx="21686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6"/>
            <p:cNvSpPr/>
            <p:nvPr/>
          </p:nvSpPr>
          <p:spPr>
            <a:xfrm>
              <a:off x="1963736" y="1619478"/>
              <a:ext cx="4191836" cy="1999124"/>
            </a:xfrm>
            <a:prstGeom prst="roundRect">
              <a:avLst>
                <a:gd name="adj" fmla="val 623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altLang="ko-KR" sz="1100" b="1" dirty="0" err="1" smtClean="0">
                  <a:latin typeface="나눔고딕" pitchFamily="50" charset="-127"/>
                  <a:ea typeface="나눔고딕" pitchFamily="50" charset="-127"/>
                </a:rPr>
                <a:t>TajoMaster</a:t>
              </a:r>
              <a:endParaRPr lang="ko-KR" altLang="en-US" sz="11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모서리가 둥근 직사각형 7"/>
            <p:cNvSpPr/>
            <p:nvPr/>
          </p:nvSpPr>
          <p:spPr>
            <a:xfrm>
              <a:off x="2106612" y="2548172"/>
              <a:ext cx="774920" cy="857256"/>
            </a:xfrm>
            <a:prstGeom prst="roundRect">
              <a:avLst>
                <a:gd name="adj" fmla="val 6889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 err="1" smtClean="0">
                  <a:latin typeface="나눔고딕" pitchFamily="50" charset="-127"/>
                  <a:ea typeface="나눔고딕" pitchFamily="50" charset="-127"/>
                </a:rPr>
                <a:t>TajoMaster</a:t>
              </a:r>
              <a:endParaRPr lang="en-US" altLang="ko-KR" sz="11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Client</a:t>
              </a: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Protocol</a:t>
              </a: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Service</a:t>
              </a: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100" b="1" dirty="0" err="1" smtClean="0">
                  <a:latin typeface="나눔고딕" pitchFamily="50" charset="-127"/>
                  <a:ea typeface="나눔고딕" pitchFamily="50" charset="-127"/>
                </a:rPr>
                <a:t>Netty</a:t>
              </a:r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)</a:t>
              </a:r>
              <a:endParaRPr lang="ko-KR" altLang="en-US" sz="11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" name="모서리가 둥근 직사각형 8"/>
            <p:cNvSpPr/>
            <p:nvPr/>
          </p:nvSpPr>
          <p:spPr>
            <a:xfrm>
              <a:off x="6464331" y="2784716"/>
              <a:ext cx="714380" cy="977902"/>
            </a:xfrm>
            <a:prstGeom prst="roundRect">
              <a:avLst>
                <a:gd name="adj" fmla="val 6889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Query</a:t>
              </a: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Master</a:t>
              </a: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Client</a:t>
              </a: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Protocol</a:t>
              </a: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Service</a:t>
              </a: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100" b="1" dirty="0" err="1" smtClean="0">
                  <a:latin typeface="나눔고딕" pitchFamily="50" charset="-127"/>
                  <a:ea typeface="나눔고딕" pitchFamily="50" charset="-127"/>
                </a:rPr>
                <a:t>netty</a:t>
              </a:r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)</a:t>
              </a:r>
            </a:p>
          </p:txBody>
        </p:sp>
        <p:sp>
          <p:nvSpPr>
            <p:cNvPr id="18" name="모서리가 둥근 직사각형 9"/>
            <p:cNvSpPr/>
            <p:nvPr/>
          </p:nvSpPr>
          <p:spPr>
            <a:xfrm>
              <a:off x="2921005" y="2548172"/>
              <a:ext cx="571504" cy="396000"/>
            </a:xfrm>
            <a:prstGeom prst="roundRect">
              <a:avLst>
                <a:gd name="adj" fmla="val 6889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Logical</a:t>
              </a: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Planner</a:t>
              </a:r>
              <a:endParaRPr lang="ko-KR" altLang="en-US" sz="11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모서리가 둥근 직사각형 10"/>
            <p:cNvSpPr/>
            <p:nvPr/>
          </p:nvSpPr>
          <p:spPr>
            <a:xfrm>
              <a:off x="2892430" y="1690916"/>
              <a:ext cx="571504" cy="357190"/>
            </a:xfrm>
            <a:prstGeom prst="roundRect">
              <a:avLst>
                <a:gd name="adj" fmla="val 6889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Catalog</a:t>
              </a: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Server</a:t>
              </a:r>
              <a:endParaRPr lang="ko-KR" altLang="en-US" sz="11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모서리가 둥근 직사각형 11"/>
            <p:cNvSpPr/>
            <p:nvPr/>
          </p:nvSpPr>
          <p:spPr>
            <a:xfrm>
              <a:off x="6321454" y="1355956"/>
              <a:ext cx="1785950" cy="50006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YARN</a:t>
              </a:r>
            </a:p>
            <a:p>
              <a:pPr algn="ctr"/>
              <a:r>
                <a:rPr lang="en-US" altLang="ko-KR" sz="1100" b="1" dirty="0" err="1" smtClean="0">
                  <a:latin typeface="나눔고딕" pitchFamily="50" charset="-127"/>
                  <a:ea typeface="나눔고딕" pitchFamily="50" charset="-127"/>
                </a:rPr>
                <a:t>ResourceManager</a:t>
              </a:r>
              <a:endParaRPr lang="ko-KR" altLang="en-US" sz="11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모서리가 둥근 직사각형 12"/>
            <p:cNvSpPr/>
            <p:nvPr/>
          </p:nvSpPr>
          <p:spPr>
            <a:xfrm>
              <a:off x="6892958" y="4684510"/>
              <a:ext cx="1214446" cy="50006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YARN</a:t>
              </a:r>
            </a:p>
            <a:p>
              <a:pPr algn="ctr"/>
              <a:r>
                <a:rPr lang="en-US" altLang="ko-KR" sz="1100" b="1" dirty="0" err="1" smtClean="0">
                  <a:latin typeface="나눔고딕" pitchFamily="50" charset="-127"/>
                  <a:ea typeface="나눔고딕" pitchFamily="50" charset="-127"/>
                </a:rPr>
                <a:t>NodeManager</a:t>
              </a:r>
              <a:endParaRPr lang="ko-KR" altLang="en-US" sz="11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" name="모서리가 둥근 직사각형 14"/>
            <p:cNvSpPr/>
            <p:nvPr/>
          </p:nvSpPr>
          <p:spPr>
            <a:xfrm>
              <a:off x="6464330" y="2284650"/>
              <a:ext cx="1500198" cy="357190"/>
            </a:xfrm>
            <a:prstGeom prst="roundRect">
              <a:avLst>
                <a:gd name="adj" fmla="val 6889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 err="1" smtClean="0">
                  <a:latin typeface="나눔고딕" pitchFamily="50" charset="-127"/>
                  <a:ea typeface="나눔고딕" pitchFamily="50" charset="-127"/>
                </a:rPr>
                <a:t>QueryMaster</a:t>
              </a:r>
              <a:endParaRPr lang="ko-KR" altLang="en-US" sz="11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" name="모서리가 둥근 직사각형 15"/>
            <p:cNvSpPr/>
            <p:nvPr/>
          </p:nvSpPr>
          <p:spPr>
            <a:xfrm>
              <a:off x="3392496" y="3812967"/>
              <a:ext cx="2662256" cy="1714488"/>
            </a:xfrm>
            <a:prstGeom prst="roundRect">
              <a:avLst>
                <a:gd name="adj" fmla="val 688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pPr algn="ctr"/>
              <a:r>
                <a:rPr lang="en-US" altLang="ko-KR" sz="1100" b="1" dirty="0" err="1" smtClean="0">
                  <a:latin typeface="나눔고딕" pitchFamily="50" charset="-127"/>
                  <a:ea typeface="나눔고딕" pitchFamily="50" charset="-127"/>
                </a:rPr>
                <a:t>TajoWorker</a:t>
              </a:r>
              <a:endParaRPr lang="en-US" altLang="ko-KR" sz="1100" b="1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4" name="모서리가 둥근 직사각형 16"/>
            <p:cNvSpPr/>
            <p:nvPr/>
          </p:nvSpPr>
          <p:spPr>
            <a:xfrm>
              <a:off x="3535372" y="4170157"/>
              <a:ext cx="642942" cy="571504"/>
            </a:xfrm>
            <a:prstGeom prst="roundRect">
              <a:avLst>
                <a:gd name="adj" fmla="val 6889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Physical</a:t>
              </a: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Planner</a:t>
              </a:r>
              <a:endParaRPr lang="ko-KR" altLang="en-US" sz="11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" name="모서리가 둥근 직사각형 17"/>
            <p:cNvSpPr/>
            <p:nvPr/>
          </p:nvSpPr>
          <p:spPr>
            <a:xfrm>
              <a:off x="5274100" y="4170157"/>
              <a:ext cx="642942" cy="571504"/>
            </a:xfrm>
            <a:prstGeom prst="roundRect">
              <a:avLst>
                <a:gd name="adj" fmla="val 688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Storage</a:t>
              </a: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Manager</a:t>
              </a:r>
              <a:endParaRPr lang="ko-KR" altLang="en-US" sz="11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7" name="모서리가 둥근 직사각형 18"/>
            <p:cNvSpPr/>
            <p:nvPr/>
          </p:nvSpPr>
          <p:spPr>
            <a:xfrm>
              <a:off x="4278327" y="4170156"/>
              <a:ext cx="932811" cy="1228733"/>
            </a:xfrm>
            <a:prstGeom prst="roundRect">
              <a:avLst>
                <a:gd name="adj" fmla="val 6889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Query</a:t>
              </a: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Engine</a:t>
              </a:r>
              <a:endParaRPr lang="ko-KR" altLang="en-US" sz="11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8" name="모서리가 둥근 직사각형 19"/>
            <p:cNvSpPr/>
            <p:nvPr/>
          </p:nvSpPr>
          <p:spPr>
            <a:xfrm>
              <a:off x="5274100" y="4813099"/>
              <a:ext cx="642942" cy="571504"/>
            </a:xfrm>
            <a:prstGeom prst="roundRect">
              <a:avLst>
                <a:gd name="adj" fmla="val 688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File</a:t>
              </a: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Reader/</a:t>
              </a: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Writer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326297" y="5377501"/>
              <a:ext cx="1214446" cy="500066"/>
            </a:xfrm>
            <a:prstGeom prst="roundRect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 err="1" smtClean="0">
                  <a:latin typeface="나눔고딕" pitchFamily="50" charset="-127"/>
                  <a:ea typeface="나눔고딕" pitchFamily="50" charset="-127"/>
                </a:rPr>
                <a:t>DataNode</a:t>
              </a:r>
              <a:endParaRPr lang="ko-KR" altLang="en-US" sz="11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30" name="직선 화살표 연결선 23"/>
            <p:cNvCxnSpPr>
              <a:endCxn id="16" idx="1"/>
            </p:cNvCxnSpPr>
            <p:nvPr/>
          </p:nvCxnSpPr>
          <p:spPr>
            <a:xfrm flipV="1">
              <a:off x="1820860" y="2976800"/>
              <a:ext cx="285752" cy="25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원통 24"/>
            <p:cNvSpPr/>
            <p:nvPr/>
          </p:nvSpPr>
          <p:spPr>
            <a:xfrm>
              <a:off x="2892430" y="1052736"/>
              <a:ext cx="785818" cy="428628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Catalog</a:t>
              </a: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Database</a:t>
              </a:r>
            </a:p>
          </p:txBody>
        </p:sp>
        <p:cxnSp>
          <p:nvCxnSpPr>
            <p:cNvPr id="32" name="직선 화살표 연결선 27"/>
            <p:cNvCxnSpPr>
              <a:endCxn id="29" idx="1"/>
            </p:cNvCxnSpPr>
            <p:nvPr/>
          </p:nvCxnSpPr>
          <p:spPr>
            <a:xfrm>
              <a:off x="5780160" y="5346794"/>
              <a:ext cx="546136" cy="28074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모서리가 둥근 직사각형 33"/>
            <p:cNvSpPr/>
            <p:nvPr/>
          </p:nvSpPr>
          <p:spPr>
            <a:xfrm>
              <a:off x="2249488" y="2119544"/>
              <a:ext cx="1214446" cy="357190"/>
            </a:xfrm>
            <a:prstGeom prst="roundRect">
              <a:avLst>
                <a:gd name="adj" fmla="val 6889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 err="1" smtClean="0">
                  <a:latin typeface="나눔고딕" pitchFamily="50" charset="-127"/>
                  <a:ea typeface="나눔고딕" pitchFamily="50" charset="-127"/>
                </a:rPr>
                <a:t>HCatalog</a:t>
              </a:r>
              <a:endParaRPr lang="en-US" altLang="ko-KR" sz="11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Interface</a:t>
              </a:r>
              <a:endParaRPr lang="ko-KR" altLang="en-US" sz="11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4" name="원통 36"/>
            <p:cNvSpPr/>
            <p:nvPr/>
          </p:nvSpPr>
          <p:spPr>
            <a:xfrm>
              <a:off x="2035174" y="1052736"/>
              <a:ext cx="785818" cy="428628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Hive Meta</a:t>
              </a: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Database</a:t>
              </a:r>
            </a:p>
          </p:txBody>
        </p:sp>
        <p:cxnSp>
          <p:nvCxnSpPr>
            <p:cNvPr id="35" name="직선 화살표 연결선 25"/>
            <p:cNvCxnSpPr>
              <a:stCxn id="31" idx="3"/>
              <a:endCxn id="19" idx="0"/>
            </p:cNvCxnSpPr>
            <p:nvPr/>
          </p:nvCxnSpPr>
          <p:spPr>
            <a:xfrm rot="5400000">
              <a:off x="3126985" y="1532562"/>
              <a:ext cx="209552" cy="10715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모서리가 둥근 직사각형 38"/>
            <p:cNvSpPr/>
            <p:nvPr/>
          </p:nvSpPr>
          <p:spPr>
            <a:xfrm>
              <a:off x="2249488" y="1690916"/>
              <a:ext cx="571504" cy="357190"/>
            </a:xfrm>
            <a:prstGeom prst="roundRect">
              <a:avLst>
                <a:gd name="adj" fmla="val 6889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Hive</a:t>
              </a: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Catalog</a:t>
              </a:r>
              <a:endParaRPr lang="ko-KR" altLang="en-US" sz="11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37" name="직선 화살표 연결선 41"/>
            <p:cNvCxnSpPr>
              <a:stCxn id="34" idx="3"/>
              <a:endCxn id="36" idx="0"/>
            </p:cNvCxnSpPr>
            <p:nvPr/>
          </p:nvCxnSpPr>
          <p:spPr>
            <a:xfrm rot="16200000" flipH="1">
              <a:off x="2376885" y="1532561"/>
              <a:ext cx="209552" cy="10715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모서리가 둥근 직사각형 50"/>
            <p:cNvSpPr/>
            <p:nvPr/>
          </p:nvSpPr>
          <p:spPr>
            <a:xfrm>
              <a:off x="4392628" y="2976800"/>
              <a:ext cx="500066" cy="500066"/>
            </a:xfrm>
            <a:prstGeom prst="roundRect">
              <a:avLst>
                <a:gd name="adj" fmla="val 6889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YARN</a:t>
              </a: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RM</a:t>
              </a: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Proxy</a:t>
              </a:r>
              <a:endParaRPr lang="ko-KR" altLang="en-US" sz="11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9" name="모서리가 둥근 직사각형 51"/>
            <p:cNvSpPr/>
            <p:nvPr/>
          </p:nvSpPr>
          <p:spPr>
            <a:xfrm>
              <a:off x="3606810" y="2476734"/>
              <a:ext cx="1285884" cy="428628"/>
            </a:xfrm>
            <a:prstGeom prst="roundRect">
              <a:avLst>
                <a:gd name="adj" fmla="val 6889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Tajo</a:t>
              </a:r>
            </a:p>
            <a:p>
              <a:pPr algn="ctr"/>
              <a:r>
                <a:rPr lang="en-US" altLang="ko-KR" sz="1100" b="1" dirty="0" err="1" smtClean="0">
                  <a:latin typeface="나눔고딕" pitchFamily="50" charset="-127"/>
                  <a:ea typeface="나눔고딕" pitchFamily="50" charset="-127"/>
                </a:rPr>
                <a:t>ResourceManager</a:t>
              </a:r>
              <a:endParaRPr lang="ko-KR" altLang="en-US" sz="11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모서리가 둥근 직사각형 52"/>
            <p:cNvSpPr/>
            <p:nvPr/>
          </p:nvSpPr>
          <p:spPr>
            <a:xfrm>
              <a:off x="3606810" y="2976800"/>
              <a:ext cx="714380" cy="500066"/>
            </a:xfrm>
            <a:prstGeom prst="roundRect">
              <a:avLst>
                <a:gd name="adj" fmla="val 6889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Resource</a:t>
              </a: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Manager</a:t>
              </a: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1100" b="1" dirty="0" smtClean="0">
                  <a:latin typeface="나눔고딕" pitchFamily="50" charset="-127"/>
                  <a:ea typeface="나눔고딕" pitchFamily="50" charset="-127"/>
                </a:rPr>
                <a:t>자체</a:t>
              </a:r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)</a:t>
              </a:r>
              <a:endParaRPr lang="ko-KR" altLang="en-US" sz="11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모서리가 둥근 직사각형 54"/>
            <p:cNvSpPr/>
            <p:nvPr/>
          </p:nvSpPr>
          <p:spPr>
            <a:xfrm>
              <a:off x="4964131" y="2691048"/>
              <a:ext cx="1002554" cy="785818"/>
            </a:xfrm>
            <a:prstGeom prst="roundRect">
              <a:avLst>
                <a:gd name="adj" fmla="val 6889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 err="1" smtClean="0">
                  <a:latin typeface="나눔고딕" pitchFamily="50" charset="-127"/>
                  <a:ea typeface="나눔고딕" pitchFamily="50" charset="-127"/>
                </a:rPr>
                <a:t>QueryMaster</a:t>
              </a:r>
              <a:endParaRPr lang="en-US" altLang="ko-KR" sz="11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Manager</a:t>
              </a:r>
            </a:p>
            <a:p>
              <a:pPr algn="ctr"/>
              <a:r>
                <a:rPr lang="en-US" altLang="ko-KR" sz="1100" b="1" dirty="0" err="1" smtClean="0">
                  <a:latin typeface="나눔고딕" pitchFamily="50" charset="-127"/>
                  <a:ea typeface="나눔고딕" pitchFamily="50" charset="-127"/>
                </a:rPr>
                <a:t>ProtocolService</a:t>
              </a:r>
              <a:endParaRPr lang="en-US" altLang="ko-KR" sz="11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100" b="1" dirty="0" err="1" smtClean="0">
                  <a:latin typeface="나눔고딕" pitchFamily="50" charset="-127"/>
                  <a:ea typeface="나눔고딕" pitchFamily="50" charset="-127"/>
                </a:rPr>
                <a:t>Netty</a:t>
              </a:r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)</a:t>
              </a:r>
              <a:endParaRPr lang="ko-KR" altLang="en-US" sz="11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모서리가 둥근 직사각형 56"/>
            <p:cNvSpPr/>
            <p:nvPr/>
          </p:nvSpPr>
          <p:spPr>
            <a:xfrm>
              <a:off x="2925768" y="3005375"/>
              <a:ext cx="571504" cy="396000"/>
            </a:xfrm>
            <a:prstGeom prst="roundRect">
              <a:avLst>
                <a:gd name="adj" fmla="val 6889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Global</a:t>
              </a: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Planner</a:t>
              </a:r>
              <a:endParaRPr lang="ko-KR" altLang="en-US" sz="11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3" name="모서리가 둥근 직사각형 57"/>
            <p:cNvSpPr/>
            <p:nvPr/>
          </p:nvSpPr>
          <p:spPr>
            <a:xfrm>
              <a:off x="4964131" y="2262420"/>
              <a:ext cx="1002554" cy="357190"/>
            </a:xfrm>
            <a:prstGeom prst="roundRect">
              <a:avLst>
                <a:gd name="adj" fmla="val 6889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 err="1" smtClean="0">
                  <a:latin typeface="나눔고딕" pitchFamily="50" charset="-127"/>
                  <a:ea typeface="나눔고딕" pitchFamily="50" charset="-127"/>
                </a:rPr>
                <a:t>QueryMaster</a:t>
              </a:r>
              <a:endParaRPr lang="en-US" altLang="ko-KR" sz="11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Manager</a:t>
              </a:r>
              <a:endParaRPr lang="ko-KR" altLang="en-US" sz="11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4" name="모서리가 둥근 직사각형 60"/>
            <p:cNvSpPr/>
            <p:nvPr/>
          </p:nvSpPr>
          <p:spPr>
            <a:xfrm>
              <a:off x="7250148" y="2784716"/>
              <a:ext cx="714380" cy="977902"/>
            </a:xfrm>
            <a:prstGeom prst="roundRect">
              <a:avLst>
                <a:gd name="adj" fmla="val 6889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Query</a:t>
              </a: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Master</a:t>
              </a: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Protocol</a:t>
              </a: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Service</a:t>
              </a: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100" b="1" dirty="0" err="1" smtClean="0">
                  <a:latin typeface="나눔고딕" pitchFamily="50" charset="-127"/>
                  <a:ea typeface="나눔고딕" pitchFamily="50" charset="-127"/>
                </a:rPr>
                <a:t>netty</a:t>
              </a:r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)</a:t>
              </a:r>
              <a:endParaRPr lang="ko-KR" altLang="en-US" sz="11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45" name="Shape 61"/>
            <p:cNvCxnSpPr>
              <a:stCxn id="21" idx="1"/>
              <a:endCxn id="23" idx="3"/>
            </p:cNvCxnSpPr>
            <p:nvPr/>
          </p:nvCxnSpPr>
          <p:spPr>
            <a:xfrm rot="10800000">
              <a:off x="6054752" y="4670211"/>
              <a:ext cx="838206" cy="2643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64"/>
            <p:cNvCxnSpPr>
              <a:stCxn id="22" idx="1"/>
              <a:endCxn id="41" idx="3"/>
            </p:cNvCxnSpPr>
            <p:nvPr/>
          </p:nvCxnSpPr>
          <p:spPr>
            <a:xfrm flipH="1">
              <a:off x="5966685" y="2463246"/>
              <a:ext cx="497645" cy="62071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hape 67"/>
            <p:cNvCxnSpPr>
              <a:stCxn id="12" idx="2"/>
            </p:cNvCxnSpPr>
            <p:nvPr/>
          </p:nvCxnSpPr>
          <p:spPr>
            <a:xfrm rot="16200000" flipH="1">
              <a:off x="3530285" y="720653"/>
              <a:ext cx="689028" cy="525088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hape 67"/>
            <p:cNvCxnSpPr>
              <a:stCxn id="11" idx="2"/>
              <a:endCxn id="49" idx="3"/>
            </p:cNvCxnSpPr>
            <p:nvPr/>
          </p:nvCxnSpPr>
          <p:spPr>
            <a:xfrm rot="5400000">
              <a:off x="6455033" y="3446480"/>
              <a:ext cx="349590" cy="116920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80"/>
            <p:cNvSpPr/>
            <p:nvPr/>
          </p:nvSpPr>
          <p:spPr>
            <a:xfrm>
              <a:off x="5830913" y="4098719"/>
              <a:ext cx="214314" cy="2143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0" name="모서리가 둥근 직사각형 87"/>
            <p:cNvSpPr/>
            <p:nvPr/>
          </p:nvSpPr>
          <p:spPr>
            <a:xfrm>
              <a:off x="4364053" y="4641647"/>
              <a:ext cx="745144" cy="571504"/>
            </a:xfrm>
            <a:prstGeom prst="roundRect">
              <a:avLst>
                <a:gd name="adj" fmla="val 6889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 err="1" smtClean="0">
                  <a:latin typeface="나눔고딕" pitchFamily="50" charset="-127"/>
                  <a:ea typeface="나눔고딕" pitchFamily="50" charset="-127"/>
                </a:rPr>
                <a:t>Vectorized</a:t>
              </a:r>
              <a:endParaRPr lang="en-US" altLang="ko-KR" sz="11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en-US" altLang="ko-KR" sz="1100" b="1" dirty="0" smtClean="0">
                  <a:latin typeface="나눔고딕" pitchFamily="50" charset="-127"/>
                  <a:ea typeface="나눔고딕" pitchFamily="50" charset="-127"/>
                </a:rPr>
                <a:t>Engine</a:t>
              </a:r>
              <a:endParaRPr lang="ko-KR" altLang="en-US" sz="11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47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2742" y="215276"/>
            <a:ext cx="960702" cy="5321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83233" y="770704"/>
            <a:ext cx="83725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66" y="214290"/>
            <a:ext cx="4616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3.4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질의 계획 및 최적화 엔진</a:t>
            </a:r>
            <a:endParaRPr lang="ko-KR" altLang="en-US" sz="28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772" y="973177"/>
            <a:ext cx="771236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비용 기반 최적화 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(Cost-based optimization)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시스템이 최적의 조인 순서를 탐색 및 선택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사용자에게 의존하지 않음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확장 가능한 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Rewrite Rule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엔진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기존 상용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DB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수준의 다양한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Rewrite rule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로 확장 가능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 err="1" smtClean="0">
                <a:latin typeface="나눔고딕" pitchFamily="50" charset="-127"/>
                <a:ea typeface="나눔고딕" pitchFamily="50" charset="-127"/>
              </a:rPr>
              <a:t>적응형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최적화 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(Progressive query </a:t>
            </a:r>
            <a:r>
              <a:rPr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reoptimization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질의 실행 시간에 통계 정보를 기반으로 질의의 남은 부분 최적화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나쁜 질의 계획 회피 가능</a:t>
            </a:r>
          </a:p>
        </p:txBody>
      </p:sp>
    </p:spTree>
    <p:extLst>
      <p:ext uri="{BB962C8B-B14F-4D97-AF65-F5344CB8AC3E}">
        <p14:creationId xmlns:p14="http://schemas.microsoft.com/office/powerpoint/2010/main" xmlns="" val="2647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2742" y="215276"/>
            <a:ext cx="960702" cy="5321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83233" y="770704"/>
            <a:ext cx="83725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66" y="214290"/>
            <a:ext cx="5509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3.5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데이터 </a:t>
            </a:r>
            <a:r>
              <a:rPr lang="ko-KR" altLang="en-US" sz="2800" b="1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셔플</a:t>
            </a:r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(Shuffle) </a:t>
            </a:r>
            <a:r>
              <a:rPr lang="ko-KR" altLang="en-US" sz="2800" b="1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매커니즘</a:t>
            </a:r>
            <a:endParaRPr lang="ko-KR" altLang="en-US" sz="28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772" y="973177"/>
            <a:ext cx="77780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데이터 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Shuffle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방법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Hash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노드들에게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할당된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hash key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값에 만족하도록 데이터 재분배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Range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노드들에게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할당된 값 범위에 만족하도록 데이터 재분배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2">
              <a:lnSpc>
                <a:spcPct val="150000"/>
              </a:lnSpc>
              <a:buFontTx/>
              <a:buChar char="-"/>
            </a:pPr>
            <a:endParaRPr lang="ko-KR" altLang="en-US" sz="2000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7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2742" y="215276"/>
            <a:ext cx="960702" cy="5321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83233" y="770704"/>
            <a:ext cx="83725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66" y="214290"/>
            <a:ext cx="5509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3.5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데이터 </a:t>
            </a:r>
            <a:r>
              <a:rPr lang="ko-KR" altLang="en-US" sz="2800" b="1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셔플</a:t>
            </a:r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(Shuffle) </a:t>
            </a:r>
            <a:r>
              <a:rPr lang="ko-KR" altLang="en-US" sz="2800" b="1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매커니즘</a:t>
            </a:r>
            <a:endParaRPr lang="ko-KR" altLang="en-US" sz="28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772" y="980728"/>
            <a:ext cx="79335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데이터 전송 방법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Pull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중간 데이터를 저장하고 다른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워커가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끌어가는 방식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데이터에 비해 자원이 충분치 않아 단계별 데이터 처리 시 이용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Push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중간 데이터의 디스크 저장 없이 데이터를 다른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워커에게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전송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자원이 충분하고 여러 데이터 처리를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동시에 파이프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라이닝이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가능할 때 사용</a:t>
            </a:r>
          </a:p>
        </p:txBody>
      </p:sp>
    </p:spTree>
    <p:extLst>
      <p:ext uri="{BB962C8B-B14F-4D97-AF65-F5344CB8AC3E}">
        <p14:creationId xmlns:p14="http://schemas.microsoft.com/office/powerpoint/2010/main" xmlns="" val="2647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2742" y="215276"/>
            <a:ext cx="960702" cy="5321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83233" y="770704"/>
            <a:ext cx="83725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66" y="214290"/>
            <a:ext cx="3940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3.6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분산 질의 수행 플랜 </a:t>
            </a:r>
            <a:endParaRPr lang="ko-KR" altLang="en-US" sz="28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219" y="1118021"/>
            <a:ext cx="6012269" cy="38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8350" y="4911595"/>
            <a:ext cx="4015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(A join-</a:t>
            </a:r>
            <a:r>
              <a:rPr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groupby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-sort query plan)</a:t>
            </a:r>
            <a:endParaRPr lang="ko-KR" altLang="en-US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57473" y="4917648"/>
            <a:ext cx="4450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(A distributed query execution plan)</a:t>
            </a:r>
            <a:endParaRPr lang="ko-KR" altLang="en-US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624" y="5517232"/>
            <a:ext cx="6730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s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elect col1, sum(col2) as total, </a:t>
            </a:r>
            <a:r>
              <a:rPr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avg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(col3) as average from r1, r2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b="1" dirty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where r1.col1 = r2.col2 group by col1 order by average;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91" y="1556792"/>
            <a:ext cx="2746369" cy="3223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47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742" y="215276"/>
            <a:ext cx="960702" cy="5321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83233" y="770704"/>
            <a:ext cx="83725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66" y="214290"/>
            <a:ext cx="3816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3.7 </a:t>
            </a:r>
            <a:r>
              <a:rPr lang="en-US" altLang="ko-KR" sz="2800" b="1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Vectorized</a:t>
            </a:r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Engine</a:t>
            </a:r>
            <a:endParaRPr lang="ko-KR" altLang="en-US" sz="28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772" y="836712"/>
            <a:ext cx="751199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칼럼 방식으로 데이터 처리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데이터를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CPU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캐시 크기에 맞춘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Vector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들로 유지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Vector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단위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원시 타입 배열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데이터 처리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각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Vector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마다 작은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loop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를 반복하여 데이터 처리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CPU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파이프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라이닝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향상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SIMD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적용 가능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높은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CPU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캐시 적중률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2000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7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5782" y="5975158"/>
            <a:ext cx="1031736" cy="571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12" y="488866"/>
            <a:ext cx="2795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CONTENTS</a:t>
            </a:r>
            <a:endParaRPr lang="ko-KR" altLang="en-US" sz="4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2721" y="1228070"/>
            <a:ext cx="43893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Hadoop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&amp; 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MapReduce</a:t>
            </a:r>
            <a:endParaRPr lang="en-US" altLang="ko-KR" sz="28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2. SQL-On-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Hadoop</a:t>
            </a:r>
            <a:endParaRPr lang="en-US" altLang="ko-KR" sz="28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3. Apache Tajo</a:t>
            </a:r>
          </a:p>
        </p:txBody>
      </p:sp>
    </p:spTree>
    <p:extLst>
      <p:ext uri="{BB962C8B-B14F-4D97-AF65-F5344CB8AC3E}">
        <p14:creationId xmlns:p14="http://schemas.microsoft.com/office/powerpoint/2010/main" xmlns="" val="12296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742" y="215276"/>
            <a:ext cx="960702" cy="5321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83233" y="770704"/>
            <a:ext cx="83725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66" y="214290"/>
            <a:ext cx="3816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3.7 </a:t>
            </a:r>
            <a:r>
              <a:rPr lang="en-US" altLang="ko-KR" sz="2800" b="1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Vectorized</a:t>
            </a:r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Engine</a:t>
            </a:r>
            <a:endParaRPr lang="ko-KR" altLang="en-US" sz="28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34"/>
          <p:cNvGrpSpPr/>
          <p:nvPr/>
        </p:nvGrpSpPr>
        <p:grpSpPr>
          <a:xfrm>
            <a:off x="137826" y="853362"/>
            <a:ext cx="8826662" cy="5743990"/>
            <a:chOff x="137826" y="853362"/>
            <a:chExt cx="8374692" cy="5671982"/>
          </a:xfrm>
        </p:grpSpPr>
        <p:sp>
          <p:nvSpPr>
            <p:cNvPr id="71" name="Rounded Rectangle 172"/>
            <p:cNvSpPr/>
            <p:nvPr/>
          </p:nvSpPr>
          <p:spPr>
            <a:xfrm>
              <a:off x="1276102" y="5965309"/>
              <a:ext cx="4482417" cy="2121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5"/>
            <p:cNvSpPr/>
            <p:nvPr/>
          </p:nvSpPr>
          <p:spPr>
            <a:xfrm>
              <a:off x="1570875" y="4117568"/>
              <a:ext cx="146935" cy="5389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8"/>
            <p:cNvSpPr/>
            <p:nvPr/>
          </p:nvSpPr>
          <p:spPr>
            <a:xfrm>
              <a:off x="2519508" y="4117568"/>
              <a:ext cx="146935" cy="5389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9"/>
            <p:cNvSpPr/>
            <p:nvPr/>
          </p:nvSpPr>
          <p:spPr>
            <a:xfrm>
              <a:off x="3481029" y="4117568"/>
              <a:ext cx="146935" cy="5389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10"/>
            <p:cNvSpPr/>
            <p:nvPr/>
          </p:nvSpPr>
          <p:spPr>
            <a:xfrm>
              <a:off x="4436106" y="4117568"/>
              <a:ext cx="146935" cy="5389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11"/>
            <p:cNvSpPr/>
            <p:nvPr/>
          </p:nvSpPr>
          <p:spPr>
            <a:xfrm>
              <a:off x="5391182" y="4117568"/>
              <a:ext cx="146935" cy="5389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12"/>
            <p:cNvSpPr/>
            <p:nvPr/>
          </p:nvSpPr>
          <p:spPr>
            <a:xfrm>
              <a:off x="1570875" y="4733481"/>
              <a:ext cx="146935" cy="5389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13"/>
            <p:cNvSpPr/>
            <p:nvPr/>
          </p:nvSpPr>
          <p:spPr>
            <a:xfrm>
              <a:off x="2519508" y="4733481"/>
              <a:ext cx="146935" cy="5389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14"/>
            <p:cNvSpPr/>
            <p:nvPr/>
          </p:nvSpPr>
          <p:spPr>
            <a:xfrm>
              <a:off x="3481029" y="4733481"/>
              <a:ext cx="146935" cy="5389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15"/>
            <p:cNvSpPr/>
            <p:nvPr/>
          </p:nvSpPr>
          <p:spPr>
            <a:xfrm>
              <a:off x="4436106" y="4733481"/>
              <a:ext cx="146935" cy="5389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16"/>
            <p:cNvSpPr/>
            <p:nvPr/>
          </p:nvSpPr>
          <p:spPr>
            <a:xfrm>
              <a:off x="5391182" y="4733481"/>
              <a:ext cx="146935" cy="5389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17"/>
            <p:cNvSpPr/>
            <p:nvPr/>
          </p:nvSpPr>
          <p:spPr>
            <a:xfrm>
              <a:off x="1570875" y="5349395"/>
              <a:ext cx="146935" cy="538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18"/>
            <p:cNvSpPr/>
            <p:nvPr/>
          </p:nvSpPr>
          <p:spPr>
            <a:xfrm>
              <a:off x="2519508" y="5349395"/>
              <a:ext cx="146935" cy="538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19"/>
            <p:cNvSpPr/>
            <p:nvPr/>
          </p:nvSpPr>
          <p:spPr>
            <a:xfrm>
              <a:off x="3481029" y="5349395"/>
              <a:ext cx="146935" cy="538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20"/>
            <p:cNvSpPr/>
            <p:nvPr/>
          </p:nvSpPr>
          <p:spPr>
            <a:xfrm>
              <a:off x="4436106" y="5349395"/>
              <a:ext cx="146935" cy="538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21"/>
            <p:cNvSpPr/>
            <p:nvPr/>
          </p:nvSpPr>
          <p:spPr>
            <a:xfrm>
              <a:off x="5391182" y="5349395"/>
              <a:ext cx="146935" cy="538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26"/>
            <p:cNvSpPr/>
            <p:nvPr/>
          </p:nvSpPr>
          <p:spPr>
            <a:xfrm>
              <a:off x="5905455" y="4117568"/>
              <a:ext cx="1469349" cy="5389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vector chunk 0</a:t>
              </a:r>
              <a:endParaRPr lang="en-US" sz="1400" dirty="0"/>
            </a:p>
          </p:txBody>
        </p:sp>
        <p:sp>
          <p:nvSpPr>
            <p:cNvPr id="88" name="Rectangle 27"/>
            <p:cNvSpPr/>
            <p:nvPr/>
          </p:nvSpPr>
          <p:spPr>
            <a:xfrm>
              <a:off x="5905455" y="4733481"/>
              <a:ext cx="1469349" cy="5389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vector chunk </a:t>
              </a:r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89" name="Rectangle 28"/>
            <p:cNvSpPr/>
            <p:nvPr/>
          </p:nvSpPr>
          <p:spPr>
            <a:xfrm>
              <a:off x="5905455" y="5349395"/>
              <a:ext cx="1469349" cy="538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vector chunk </a:t>
              </a:r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040224" y="6196276"/>
              <a:ext cx="1371713" cy="329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Table columns</a:t>
              </a:r>
              <a:endParaRPr lang="en-US" sz="1400" dirty="0"/>
            </a:p>
          </p:txBody>
        </p:sp>
        <p:cxnSp>
          <p:nvCxnSpPr>
            <p:cNvPr id="91" name="Straight Connector 31"/>
            <p:cNvCxnSpPr>
              <a:stCxn id="72" idx="0"/>
            </p:cNvCxnSpPr>
            <p:nvPr/>
          </p:nvCxnSpPr>
          <p:spPr>
            <a:xfrm>
              <a:off x="1644343" y="4117568"/>
              <a:ext cx="4114177" cy="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32"/>
            <p:cNvCxnSpPr>
              <a:stCxn id="72" idx="2"/>
            </p:cNvCxnSpPr>
            <p:nvPr/>
          </p:nvCxnSpPr>
          <p:spPr>
            <a:xfrm>
              <a:off x="1644343" y="4656492"/>
              <a:ext cx="4114177" cy="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33"/>
            <p:cNvCxnSpPr>
              <a:stCxn id="77" idx="0"/>
            </p:cNvCxnSpPr>
            <p:nvPr/>
          </p:nvCxnSpPr>
          <p:spPr>
            <a:xfrm>
              <a:off x="1644343" y="4733481"/>
              <a:ext cx="4114177" cy="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34"/>
            <p:cNvCxnSpPr>
              <a:stCxn id="77" idx="2"/>
            </p:cNvCxnSpPr>
            <p:nvPr/>
          </p:nvCxnSpPr>
          <p:spPr>
            <a:xfrm>
              <a:off x="1644343" y="5272406"/>
              <a:ext cx="4114177" cy="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35"/>
            <p:cNvCxnSpPr>
              <a:stCxn id="82" idx="0"/>
            </p:cNvCxnSpPr>
            <p:nvPr/>
          </p:nvCxnSpPr>
          <p:spPr>
            <a:xfrm>
              <a:off x="1644343" y="5349395"/>
              <a:ext cx="4114177" cy="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36"/>
            <p:cNvCxnSpPr>
              <a:stCxn id="82" idx="2"/>
            </p:cNvCxnSpPr>
            <p:nvPr/>
          </p:nvCxnSpPr>
          <p:spPr>
            <a:xfrm>
              <a:off x="1644343" y="5888319"/>
              <a:ext cx="4114177" cy="0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41"/>
            <p:cNvSpPr/>
            <p:nvPr/>
          </p:nvSpPr>
          <p:spPr>
            <a:xfrm>
              <a:off x="1084570" y="3632841"/>
              <a:ext cx="1102012" cy="30795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map_hash</a:t>
              </a:r>
              <a:endParaRPr lang="en-US" sz="14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419727" y="3151369"/>
              <a:ext cx="1018421" cy="329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Projection</a:t>
              </a:r>
              <a:endParaRPr lang="en-US" sz="1400" dirty="0"/>
            </a:p>
          </p:txBody>
        </p:sp>
        <p:sp>
          <p:nvSpPr>
            <p:cNvPr id="99" name="Rectangle 71"/>
            <p:cNvSpPr/>
            <p:nvPr/>
          </p:nvSpPr>
          <p:spPr>
            <a:xfrm>
              <a:off x="3002934" y="2756655"/>
              <a:ext cx="1102012" cy="30795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sel</a:t>
              </a:r>
              <a:r>
                <a:rPr lang="en-US" sz="1400" dirty="0" smtClean="0"/>
                <a:t>_&gt;</a:t>
              </a:r>
              <a:endParaRPr lang="en-US" sz="1400" dirty="0"/>
            </a:p>
          </p:txBody>
        </p:sp>
        <p:sp>
          <p:nvSpPr>
            <p:cNvPr id="100" name="Rectangle 72"/>
            <p:cNvSpPr/>
            <p:nvPr/>
          </p:nvSpPr>
          <p:spPr>
            <a:xfrm>
              <a:off x="4757942" y="2496383"/>
              <a:ext cx="1102012" cy="30795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sel</a:t>
              </a:r>
              <a:r>
                <a:rPr lang="en-US" sz="1400" dirty="0" smtClean="0"/>
                <a:t>_&lt;</a:t>
              </a:r>
              <a:endParaRPr lang="en-US" sz="1400" dirty="0"/>
            </a:p>
          </p:txBody>
        </p:sp>
        <p:sp>
          <p:nvSpPr>
            <p:cNvPr id="101" name="Rectangle 73"/>
            <p:cNvSpPr/>
            <p:nvPr/>
          </p:nvSpPr>
          <p:spPr>
            <a:xfrm>
              <a:off x="1130071" y="1457607"/>
              <a:ext cx="2424426" cy="30795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multiaggr_sum</a:t>
              </a:r>
              <a:endParaRPr lang="en-US" sz="1400" dirty="0"/>
            </a:p>
          </p:txBody>
        </p:sp>
        <p:cxnSp>
          <p:nvCxnSpPr>
            <p:cNvPr id="102" name="Straight Connector 77"/>
            <p:cNvCxnSpPr>
              <a:stCxn id="74" idx="0"/>
              <a:endCxn id="99" idx="2"/>
            </p:cNvCxnSpPr>
            <p:nvPr/>
          </p:nvCxnSpPr>
          <p:spPr>
            <a:xfrm flipH="1" flipV="1">
              <a:off x="3553940" y="3064612"/>
              <a:ext cx="557" cy="1052956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78"/>
            <p:cNvCxnSpPr>
              <a:stCxn id="76" idx="0"/>
            </p:cNvCxnSpPr>
            <p:nvPr/>
          </p:nvCxnSpPr>
          <p:spPr>
            <a:xfrm flipV="1">
              <a:off x="5464650" y="2577783"/>
              <a:ext cx="5978" cy="153978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Rectangle 82"/>
            <p:cNvSpPr/>
            <p:nvPr/>
          </p:nvSpPr>
          <p:spPr>
            <a:xfrm>
              <a:off x="3481029" y="2535456"/>
              <a:ext cx="146935" cy="23096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90"/>
            <p:cNvCxnSpPr>
              <a:stCxn id="104" idx="3"/>
              <a:endCxn id="100" idx="1"/>
            </p:cNvCxnSpPr>
            <p:nvPr/>
          </p:nvCxnSpPr>
          <p:spPr>
            <a:xfrm flipV="1">
              <a:off x="3627964" y="2650361"/>
              <a:ext cx="1129978" cy="57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Rectangle 95"/>
            <p:cNvSpPr/>
            <p:nvPr/>
          </p:nvSpPr>
          <p:spPr>
            <a:xfrm>
              <a:off x="1570875" y="3382337"/>
              <a:ext cx="146935" cy="23096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89266" y="3264701"/>
              <a:ext cx="921199" cy="329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groupids</a:t>
              </a:r>
              <a:endParaRPr lang="en-US" sz="1400" dirty="0"/>
            </a:p>
          </p:txBody>
        </p:sp>
        <p:cxnSp>
          <p:nvCxnSpPr>
            <p:cNvPr id="108" name="Straight Connector 97"/>
            <p:cNvCxnSpPr/>
            <p:nvPr/>
          </p:nvCxnSpPr>
          <p:spPr>
            <a:xfrm>
              <a:off x="1203538" y="3151369"/>
              <a:ext cx="6538603" cy="0"/>
            </a:xfrm>
            <a:prstGeom prst="line">
              <a:avLst/>
            </a:prstGeom>
            <a:ln w="12700">
              <a:prstDash val="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0"/>
            <p:cNvCxnSpPr/>
            <p:nvPr/>
          </p:nvCxnSpPr>
          <p:spPr>
            <a:xfrm>
              <a:off x="1203538" y="2073521"/>
              <a:ext cx="6612070" cy="0"/>
            </a:xfrm>
            <a:prstGeom prst="line">
              <a:avLst/>
            </a:prstGeom>
            <a:ln w="12700">
              <a:prstDash val="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6566662" y="2073521"/>
              <a:ext cx="594292" cy="329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Filter</a:t>
              </a:r>
              <a:endParaRPr lang="en-US" sz="1400" dirty="0"/>
            </a:p>
          </p:txBody>
        </p:sp>
        <p:cxnSp>
          <p:nvCxnSpPr>
            <p:cNvPr id="111" name="Straight Connector 103"/>
            <p:cNvCxnSpPr>
              <a:stCxn id="106" idx="0"/>
            </p:cNvCxnSpPr>
            <p:nvPr/>
          </p:nvCxnSpPr>
          <p:spPr>
            <a:xfrm flipV="1">
              <a:off x="1644343" y="1611585"/>
              <a:ext cx="0" cy="1770752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Rectangle 105"/>
            <p:cNvSpPr/>
            <p:nvPr/>
          </p:nvSpPr>
          <p:spPr>
            <a:xfrm>
              <a:off x="5244248" y="2179815"/>
              <a:ext cx="146935" cy="30795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06"/>
            <p:cNvSpPr/>
            <p:nvPr/>
          </p:nvSpPr>
          <p:spPr>
            <a:xfrm>
              <a:off x="2305550" y="1226639"/>
              <a:ext cx="146935" cy="23096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09"/>
            <p:cNvCxnSpPr>
              <a:stCxn id="106" idx="0"/>
            </p:cNvCxnSpPr>
            <p:nvPr/>
          </p:nvCxnSpPr>
          <p:spPr>
            <a:xfrm flipV="1">
              <a:off x="1644343" y="1457607"/>
              <a:ext cx="2571361" cy="192473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2"/>
            <p:cNvCxnSpPr>
              <a:stCxn id="112" idx="0"/>
            </p:cNvCxnSpPr>
            <p:nvPr/>
          </p:nvCxnSpPr>
          <p:spPr>
            <a:xfrm flipV="1">
              <a:off x="5317715" y="1457607"/>
              <a:ext cx="0" cy="72220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23"/>
            <p:cNvCxnSpPr>
              <a:stCxn id="75" idx="0"/>
            </p:cNvCxnSpPr>
            <p:nvPr/>
          </p:nvCxnSpPr>
          <p:spPr>
            <a:xfrm flipV="1">
              <a:off x="4509573" y="1268967"/>
              <a:ext cx="5978" cy="284860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33"/>
            <p:cNvCxnSpPr>
              <a:stCxn id="112" idx="0"/>
            </p:cNvCxnSpPr>
            <p:nvPr/>
          </p:nvCxnSpPr>
          <p:spPr>
            <a:xfrm flipH="1" flipV="1">
              <a:off x="3481029" y="1765564"/>
              <a:ext cx="1836686" cy="41425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36"/>
            <p:cNvCxnSpPr>
              <a:endCxn id="73" idx="0"/>
            </p:cNvCxnSpPr>
            <p:nvPr/>
          </p:nvCxnSpPr>
          <p:spPr>
            <a:xfrm flipH="1">
              <a:off x="2592975" y="1576924"/>
              <a:ext cx="6444" cy="2540644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7524328" y="2365530"/>
              <a:ext cx="988190" cy="559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filter</a:t>
              </a:r>
            </a:p>
            <a:p>
              <a:pPr algn="ctr"/>
              <a:r>
                <a:rPr lang="en-US" sz="1400" dirty="0" smtClean="0"/>
                <a:t>primitives</a:t>
              </a:r>
              <a:endParaRPr lang="en-US" sz="1400" dirty="0"/>
            </a:p>
          </p:txBody>
        </p:sp>
        <p:cxnSp>
          <p:nvCxnSpPr>
            <p:cNvPr id="120" name="Straight Arrow Connector 150"/>
            <p:cNvCxnSpPr/>
            <p:nvPr/>
          </p:nvCxnSpPr>
          <p:spPr>
            <a:xfrm flipH="1">
              <a:off x="4142237" y="2708920"/>
              <a:ext cx="3598115" cy="288471"/>
            </a:xfrm>
            <a:prstGeom prst="straightConnector1">
              <a:avLst/>
            </a:prstGeom>
            <a:ln w="8890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53"/>
            <p:cNvCxnSpPr>
              <a:stCxn id="119" idx="1"/>
              <a:endCxn id="100" idx="3"/>
            </p:cNvCxnSpPr>
            <p:nvPr/>
          </p:nvCxnSpPr>
          <p:spPr>
            <a:xfrm flipH="1">
              <a:off x="5859954" y="2645237"/>
              <a:ext cx="1664374" cy="5125"/>
            </a:xfrm>
            <a:prstGeom prst="straightConnector1">
              <a:avLst/>
            </a:prstGeom>
            <a:ln w="8890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59"/>
            <p:cNvCxnSpPr>
              <a:stCxn id="72" idx="0"/>
              <a:endCxn id="97" idx="2"/>
            </p:cNvCxnSpPr>
            <p:nvPr/>
          </p:nvCxnSpPr>
          <p:spPr>
            <a:xfrm flipH="1" flipV="1">
              <a:off x="1635576" y="3940798"/>
              <a:ext cx="8767" cy="17677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1271721" y="5888319"/>
              <a:ext cx="960361" cy="329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customer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171451" y="5888319"/>
              <a:ext cx="868773" cy="329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quantity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113692" y="5888319"/>
              <a:ext cx="894009" cy="329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rgbClr val="FFFFFF"/>
                  </a:solidFill>
                </a:rPr>
                <a:t>shipdate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142236" y="5888319"/>
              <a:ext cx="839182" cy="329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rgbClr val="FFFFFF"/>
                  </a:solidFill>
                </a:rPr>
                <a:t>extprice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244248" y="5888319"/>
              <a:ext cx="437003" cy="329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FFFF"/>
                  </a:solidFill>
                </a:rPr>
                <a:t>tax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37826" y="853362"/>
              <a:ext cx="1193814" cy="559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aggregation</a:t>
              </a:r>
            </a:p>
            <a:p>
              <a:pPr algn="ctr"/>
              <a:r>
                <a:rPr lang="en-US" sz="1400" dirty="0" smtClean="0"/>
                <a:t>primitives</a:t>
              </a:r>
              <a:endParaRPr lang="en-US" sz="1400" dirty="0"/>
            </a:p>
          </p:txBody>
        </p:sp>
        <p:sp>
          <p:nvSpPr>
            <p:cNvPr id="129" name="Rectangle 74"/>
            <p:cNvSpPr/>
            <p:nvPr/>
          </p:nvSpPr>
          <p:spPr>
            <a:xfrm>
              <a:off x="3995301" y="1149650"/>
              <a:ext cx="2204023" cy="30795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multiaggr_max</a:t>
              </a:r>
              <a:endParaRPr lang="en-US" sz="1400" dirty="0"/>
            </a:p>
          </p:txBody>
        </p:sp>
        <p:sp>
          <p:nvSpPr>
            <p:cNvPr id="130" name="Rectangle 107"/>
            <p:cNvSpPr/>
            <p:nvPr/>
          </p:nvSpPr>
          <p:spPr>
            <a:xfrm>
              <a:off x="4950378" y="918682"/>
              <a:ext cx="146935" cy="23096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87"/>
            <p:cNvCxnSpPr>
              <a:stCxn id="128" idx="3"/>
            </p:cNvCxnSpPr>
            <p:nvPr/>
          </p:nvCxnSpPr>
          <p:spPr>
            <a:xfrm>
              <a:off x="1331640" y="1133069"/>
              <a:ext cx="2626493" cy="105239"/>
            </a:xfrm>
            <a:prstGeom prst="straightConnector1">
              <a:avLst/>
            </a:prstGeom>
            <a:ln w="8890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90"/>
            <p:cNvCxnSpPr/>
            <p:nvPr/>
          </p:nvCxnSpPr>
          <p:spPr>
            <a:xfrm>
              <a:off x="1282983" y="1226639"/>
              <a:ext cx="293870" cy="230968"/>
            </a:xfrm>
            <a:prstGeom prst="straightConnector1">
              <a:avLst/>
            </a:prstGeom>
            <a:ln w="8890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647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742" y="215276"/>
            <a:ext cx="960702" cy="5321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83233" y="770704"/>
            <a:ext cx="83725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66" y="214290"/>
            <a:ext cx="5436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3.8 JIT (Just In Time)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코드 </a:t>
            </a:r>
            <a:r>
              <a:rPr lang="ko-KR" altLang="en-US" sz="2800" b="1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생성기</a:t>
            </a:r>
            <a:endParaRPr lang="ko-KR" altLang="en-US" sz="28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773" y="973176"/>
            <a:ext cx="83956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LLVM: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프로그래밍 언어 컴파일러 집합으로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컴파일 시간이나 런타임 시간 등 다양한 상황에서 최적화를 쉽게 구현할 있도록 구성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질의 처리를 위한 주요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primitive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를 미리 만들지 않고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LLVM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을 이용해 런타임에 실시간으로 생성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각 머신 별 최적화된 코드 생성 가능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인터프리트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오버헤드 제거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6169223"/>
            <a:ext cx="8395684" cy="31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i="1" dirty="0" smtClean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참고 문헌</a:t>
            </a:r>
            <a:r>
              <a:rPr lang="en-US" altLang="ko-KR" sz="1100" b="1" i="1" dirty="0" smtClean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: http://ko.wikipedia.org/wiki/LLVM</a:t>
            </a:r>
            <a:endParaRPr lang="ko-KR" altLang="en-US" sz="1100" b="1" i="1" dirty="0" smtClean="0">
              <a:solidFill>
                <a:srgbClr val="0000FF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7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38"/>
          <p:cNvSpPr/>
          <p:nvPr/>
        </p:nvSpPr>
        <p:spPr>
          <a:xfrm>
            <a:off x="3275856" y="4725144"/>
            <a:ext cx="5328592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75856" y="3573016"/>
            <a:ext cx="5328592" cy="10801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75856" y="2996952"/>
            <a:ext cx="5328592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7"/>
          <p:cNvGrpSpPr/>
          <p:nvPr/>
        </p:nvGrpSpPr>
        <p:grpSpPr>
          <a:xfrm>
            <a:off x="383233" y="770704"/>
            <a:ext cx="8734300" cy="5547908"/>
            <a:chOff x="383233" y="770704"/>
            <a:chExt cx="8734300" cy="5547908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83233" y="770704"/>
              <a:ext cx="837257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9"/>
            <p:cNvSpPr/>
            <p:nvPr/>
          </p:nvSpPr>
          <p:spPr>
            <a:xfrm>
              <a:off x="841785" y="1668656"/>
              <a:ext cx="1332639" cy="11269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SCAN</a:t>
              </a:r>
              <a:endParaRPr lang="en-US" sz="1600" dirty="0"/>
            </a:p>
          </p:txBody>
        </p:sp>
        <p:sp>
          <p:nvSpPr>
            <p:cNvPr id="23" name="Oval 10"/>
            <p:cNvSpPr/>
            <p:nvPr/>
          </p:nvSpPr>
          <p:spPr>
            <a:xfrm>
              <a:off x="841785" y="3046417"/>
              <a:ext cx="1332639" cy="112697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FILTER</a:t>
              </a:r>
              <a:endParaRPr lang="en-US" sz="1600" dirty="0"/>
            </a:p>
          </p:txBody>
        </p:sp>
        <p:sp>
          <p:nvSpPr>
            <p:cNvPr id="24" name="Oval 11"/>
            <p:cNvSpPr/>
            <p:nvPr/>
          </p:nvSpPr>
          <p:spPr>
            <a:xfrm>
              <a:off x="810482" y="4459956"/>
              <a:ext cx="1395246" cy="112697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GROUP</a:t>
              </a:r>
            </a:p>
            <a:p>
              <a:pPr algn="ctr"/>
              <a:r>
                <a:rPr lang="en-US" sz="1600" dirty="0" smtClean="0"/>
                <a:t>BY</a:t>
              </a:r>
              <a:endParaRPr lang="en-US" sz="1600" dirty="0"/>
            </a:p>
          </p:txBody>
        </p:sp>
        <p:cxnSp>
          <p:nvCxnSpPr>
            <p:cNvPr id="25" name="Straight Arrow Connector 12"/>
            <p:cNvCxnSpPr>
              <a:stCxn id="22" idx="4"/>
              <a:endCxn id="23" idx="0"/>
            </p:cNvCxnSpPr>
            <p:nvPr/>
          </p:nvCxnSpPr>
          <p:spPr>
            <a:xfrm>
              <a:off x="1508105" y="2795631"/>
              <a:ext cx="0" cy="2507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3"/>
            <p:cNvCxnSpPr>
              <a:stCxn id="23" idx="4"/>
              <a:endCxn id="24" idx="0"/>
            </p:cNvCxnSpPr>
            <p:nvPr/>
          </p:nvCxnSpPr>
          <p:spPr>
            <a:xfrm>
              <a:off x="1508105" y="4173392"/>
              <a:ext cx="0" cy="2865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059832" y="836712"/>
              <a:ext cx="5688632" cy="50783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altLang="ko-KR" sz="1200" dirty="0" err="1" smtClean="0">
                  <a:latin typeface="Courier New" pitchFamily="49" charset="0"/>
                  <a:cs typeface="Courier New" pitchFamily="49" charset="0"/>
                </a:rPr>
                <a:t>onst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 float </a:t>
              </a:r>
              <a:r>
                <a:rPr lang="en-US" altLang="ko-KR" sz="1200" dirty="0" err="1" smtClean="0">
                  <a:latin typeface="Courier New" pitchFamily="49" charset="0"/>
                  <a:cs typeface="Courier New" pitchFamily="49" charset="0"/>
                </a:rPr>
                <a:t>vec_num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 = 1000;</a:t>
              </a:r>
            </a:p>
            <a:p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float </a:t>
              </a:r>
              <a:r>
                <a:rPr lang="en-US" altLang="ko-KR" sz="1200" dirty="0" err="1" smtClean="0">
                  <a:latin typeface="Courier New" pitchFamily="49" charset="0"/>
                  <a:cs typeface="Courier New" pitchFamily="49" charset="0"/>
                </a:rPr>
                <a:t>l_extended_price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altLang="ko-KR" sz="1200" dirty="0" err="1">
                  <a:latin typeface="Courier New" pitchFamily="49" charset="0"/>
                  <a:cs typeface="Courier New" pitchFamily="49" charset="0"/>
                </a:rPr>
                <a:t>vec_num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], </a:t>
              </a:r>
              <a:r>
                <a:rPr lang="en-US" altLang="ko-KR" sz="1200" dirty="0" err="1" smtClean="0">
                  <a:latin typeface="Courier New" pitchFamily="49" charset="0"/>
                  <a:cs typeface="Courier New" pitchFamily="49" charset="0"/>
                </a:rPr>
                <a:t>l_discount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altLang="ko-KR" sz="1200" dirty="0" err="1" smtClean="0">
                  <a:latin typeface="Courier New" pitchFamily="49" charset="0"/>
                  <a:cs typeface="Courier New" pitchFamily="49" charset="0"/>
                </a:rPr>
                <a:t>vec_num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altLang="ko-KR" sz="1200" dirty="0" err="1" smtClean="0">
                  <a:latin typeface="Courier New" pitchFamily="49" charset="0"/>
                  <a:cs typeface="Courier New" pitchFamily="49" charset="0"/>
                </a:rPr>
                <a:t>l_shipdate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altLang="ko-KR" sz="1200" dirty="0" err="1" smtClean="0">
                  <a:latin typeface="Courier New" pitchFamily="49" charset="0"/>
                  <a:cs typeface="Courier New" pitchFamily="49" charset="0"/>
                </a:rPr>
                <a:t>vec_num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], </a:t>
              </a:r>
              <a:r>
                <a:rPr lang="en-US" altLang="ko-KR" sz="1200" dirty="0" err="1" smtClean="0">
                  <a:latin typeface="Courier New" pitchFamily="49" charset="0"/>
                  <a:cs typeface="Courier New" pitchFamily="49" charset="0"/>
                </a:rPr>
                <a:t>l_quantity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altLang="ko-KR" sz="1200" dirty="0" err="1" smtClean="0">
                  <a:latin typeface="Courier New" pitchFamily="49" charset="0"/>
                  <a:cs typeface="Courier New" pitchFamily="49" charset="0"/>
                </a:rPr>
                <a:t>vec_num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</a:t>
              </a:r>
              <a:endParaRPr lang="en-US" sz="12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selected[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vec_num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date date1 = date(“1994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-01-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01”);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date date2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 date(“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1995-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01-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01”);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float val1 = 0.05; val2= 0.07;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double output1[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vec_num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output2[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vec_num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endParaRPr lang="en-US" sz="12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do {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fetch_vectors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l_extended_price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l_discount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l_shipdate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l_quantity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</a:p>
            <a:p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bool_geq_date_col_date_val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l_ship_date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, date1, selected);</a:t>
              </a:r>
            </a:p>
            <a:p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bool_lt_date_col_date_val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l_ship_date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, date2, selected);</a:t>
              </a:r>
            </a:p>
            <a:p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bool_geq_float_col_float_val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l_discount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, 0.05, 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selected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bool_lt_float_col_float_val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l_discount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, 0.07, 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selected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bool_gt_float_col_float_val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l_quantity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, 24, 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selected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map_mul_float_col_float_col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(output1,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l_discount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br>
                <a:rPr lang="en-US" sz="1200" b="1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l_quantity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, selected);</a:t>
              </a:r>
            </a:p>
            <a:p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200" b="1" dirty="0" err="1" smtClean="0">
                  <a:latin typeface="Courier New" pitchFamily="49" charset="0"/>
                  <a:cs typeface="Courier New" pitchFamily="49" charset="0"/>
                </a:rPr>
                <a:t>agg_sum_float</a:t>
              </a:r>
              <a:r>
                <a:rPr lang="en-US" sz="1200" b="1" dirty="0" smtClean="0">
                  <a:latin typeface="Courier New" pitchFamily="49" charset="0"/>
                  <a:cs typeface="Courier New" pitchFamily="49" charset="0"/>
                </a:rPr>
                <a:t>(output2, output1, selected);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write_outputbuffer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(output2);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} while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hasNext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());</a:t>
              </a:r>
            </a:p>
          </p:txBody>
        </p:sp>
        <p:sp>
          <p:nvSpPr>
            <p:cNvPr id="32" name="Can 3"/>
            <p:cNvSpPr/>
            <p:nvPr/>
          </p:nvSpPr>
          <p:spPr>
            <a:xfrm>
              <a:off x="971600" y="5866239"/>
              <a:ext cx="1080120" cy="432048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Output</a:t>
              </a:r>
              <a:endParaRPr lang="en-US" dirty="0"/>
            </a:p>
          </p:txBody>
        </p:sp>
        <p:cxnSp>
          <p:nvCxnSpPr>
            <p:cNvPr id="33" name="Straight Arrow Connector 6"/>
            <p:cNvCxnSpPr>
              <a:stCxn id="22" idx="6"/>
            </p:cNvCxnSpPr>
            <p:nvPr/>
          </p:nvCxnSpPr>
          <p:spPr>
            <a:xfrm>
              <a:off x="2174424" y="2232144"/>
              <a:ext cx="1029424" cy="94868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Straight Arrow Connector 8"/>
            <p:cNvCxnSpPr>
              <a:stCxn id="23" idx="6"/>
            </p:cNvCxnSpPr>
            <p:nvPr/>
          </p:nvCxnSpPr>
          <p:spPr>
            <a:xfrm>
              <a:off x="2174424" y="3609905"/>
              <a:ext cx="1044192" cy="507023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18"/>
            <p:cNvCxnSpPr>
              <a:stCxn id="24" idx="6"/>
            </p:cNvCxnSpPr>
            <p:nvPr/>
          </p:nvCxnSpPr>
          <p:spPr>
            <a:xfrm flipV="1">
              <a:off x="2205728" y="5017028"/>
              <a:ext cx="1012888" cy="6416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Arrow Connector 17"/>
            <p:cNvCxnSpPr>
              <a:stCxn id="24" idx="4"/>
              <a:endCxn id="32" idx="1"/>
            </p:cNvCxnSpPr>
            <p:nvPr/>
          </p:nvCxnSpPr>
          <p:spPr>
            <a:xfrm>
              <a:off x="1508105" y="5586931"/>
              <a:ext cx="3555" cy="2793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627784" y="5949280"/>
              <a:ext cx="64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Avenir Black"/>
                  <a:cs typeface="Avenir Black"/>
                </a:rPr>
                <a:t>An example of runtime </a:t>
              </a:r>
              <a:r>
                <a:rPr lang="en-US" altLang="ko-KR" dirty="0">
                  <a:latin typeface="Avenir Black"/>
                  <a:cs typeface="Avenir Black"/>
                </a:rPr>
                <a:t>g</a:t>
              </a:r>
              <a:r>
                <a:rPr lang="en-US" altLang="ko-KR" dirty="0" smtClean="0">
                  <a:latin typeface="Avenir Black"/>
                  <a:cs typeface="Avenir Black"/>
                </a:rPr>
                <a:t>enerated </a:t>
              </a:r>
              <a:r>
                <a:rPr lang="en-US" altLang="ko-KR" dirty="0">
                  <a:latin typeface="Avenir Black"/>
                  <a:cs typeface="Avenir Black"/>
                </a:rPr>
                <a:t>p</a:t>
              </a:r>
              <a:r>
                <a:rPr lang="en-US" altLang="ko-KR" dirty="0" smtClean="0">
                  <a:latin typeface="Avenir Black"/>
                  <a:cs typeface="Avenir Black"/>
                </a:rPr>
                <a:t>hysical execution plan</a:t>
              </a:r>
              <a:endParaRPr lang="en-US" dirty="0">
                <a:latin typeface="Avenir Black"/>
                <a:cs typeface="Avenir Black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742" y="215276"/>
            <a:ext cx="960702" cy="532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0266" y="214290"/>
            <a:ext cx="5436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3.8 JIT (Just In Time)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코드 </a:t>
            </a:r>
            <a:r>
              <a:rPr lang="ko-KR" altLang="en-US" sz="2800" b="1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생성기</a:t>
            </a:r>
            <a:endParaRPr lang="ko-KR" altLang="en-US" sz="28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7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742" y="215276"/>
            <a:ext cx="960702" cy="5321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83233" y="770704"/>
            <a:ext cx="83725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66" y="214290"/>
            <a:ext cx="1946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3.9 </a:t>
            </a:r>
            <a:r>
              <a:rPr lang="ko-KR" altLang="en-US" sz="2800" b="1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로드맵</a:t>
            </a:r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28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772" y="973177"/>
            <a:ext cx="6555000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2013.10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: Apache Tajo 0.2 Release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차세대 분산 처리 엔진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기존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Java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기반 처리 엔진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대부분의 표준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SQL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지원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HiveQL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모드 지원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Query Rewrite Rule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엔진 탑재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기본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Rewrite Rule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2014.1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월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: Apache Tajo 1.0 Release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다수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Rewrite Rule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탑재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Cost-based Optimization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Adaptive Query </a:t>
            </a:r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Reoptimization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JIT Query </a:t>
            </a:r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Compliation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&amp; </a:t>
            </a:r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Vectorized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Engine</a:t>
            </a:r>
            <a:endParaRPr lang="ko-KR" altLang="en-US" sz="2000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7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742" y="215276"/>
            <a:ext cx="960702" cy="5321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83233" y="770704"/>
            <a:ext cx="83725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66" y="214290"/>
            <a:ext cx="3618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3.10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벤치마크 테스트</a:t>
            </a:r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28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772" y="973177"/>
            <a:ext cx="5249770" cy="419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Tajo Java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엔진 버전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, Impala 0.7, Hive 0.10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테스트 환경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데이터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: 100GB TPC-H Data Set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클러스터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: 5 Cluster Nodes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CPU: Intel i5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메모리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:16GB Memory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HDD: 2TB HDD x 5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네트워크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: 1G Ethernet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Hadoop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버전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Hadoop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2.0.2-alpha</a:t>
            </a:r>
            <a:endParaRPr lang="en-US" altLang="ko-KR" sz="20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7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742" y="215276"/>
            <a:ext cx="960702" cy="5321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83233" y="770704"/>
            <a:ext cx="83725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66" y="214290"/>
            <a:ext cx="3618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3.10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벤치마크 테스트</a:t>
            </a:r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28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5536" y="908720"/>
            <a:ext cx="74285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Q1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2A7E"/>
                </a:solidFill>
                <a:latin typeface="나눔고딕" pitchFamily="50" charset="-127"/>
                <a:ea typeface="나눔고딕" pitchFamily="50" charset="-127"/>
              </a:rPr>
              <a:t>SELECT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L_RETURNFLAG, L_LINESTATUS, SUM(L_QUANTITY) AS SUM_QTY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, SUM(L_EXTENDEDPRICE) AS SUM_BASE_PRICE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, SUM(L_EXTENDEDPRICE*(1-L_DISCOUNT)) AS SUM_DISC_PRICE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, SUM(L_EXTENDEDPRICE*(1-L_DISCOUNT)*(1+L_TAX)) AS SUM_CHARGE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, AVG(L_QUANTITY) AS AVG_QTY, AVG(L_EXTENDEDPRICE) AS AVG_PRICE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, AVG(L_DISCOUNT) AS AVG_DISC, COUNT(*) AS COUNT_ORDER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2A7E"/>
                </a:solidFill>
                <a:latin typeface="나눔고딕" pitchFamily="50" charset="-127"/>
                <a:ea typeface="나눔고딕" pitchFamily="50" charset="-127"/>
              </a:rPr>
              <a:t>FROM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LINEITEM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2A7E"/>
                </a:solidFill>
                <a:latin typeface="나눔고딕" pitchFamily="50" charset="-127"/>
                <a:ea typeface="나눔고딕" pitchFamily="50" charset="-127"/>
              </a:rPr>
              <a:t>WHERE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L_SHIPDATE &lt;= </a:t>
            </a:r>
            <a:r>
              <a:rPr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dateadd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dd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, -90, cast('1998-12-01' as date))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2A7E"/>
                </a:solidFill>
                <a:latin typeface="나눔고딕" pitchFamily="50" charset="-127"/>
                <a:ea typeface="나눔고딕" pitchFamily="50" charset="-127"/>
              </a:rPr>
              <a:t>GROUP BY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L_RETURNFLAG, L_LINESTATUS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2A7E"/>
                </a:solidFill>
                <a:latin typeface="나눔고딕" pitchFamily="50" charset="-127"/>
                <a:ea typeface="나눔고딕" pitchFamily="50" charset="-127"/>
              </a:rPr>
              <a:t>ORDER BY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L_RETURNFLAG,L_LINESTATUS</a:t>
            </a:r>
            <a:endParaRPr lang="ko-KR" altLang="en-US" sz="16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31321479"/>
              </p:ext>
            </p:extLst>
          </p:nvPr>
        </p:nvGraphicFramePr>
        <p:xfrm>
          <a:off x="611560" y="5157192"/>
          <a:ext cx="7488831" cy="93610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96277"/>
                <a:gridCol w="2496277"/>
                <a:gridCol w="2496277"/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TAJO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Impala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Hive</a:t>
                      </a:r>
                      <a:endParaRPr 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112</a:t>
                      </a:r>
                      <a:r>
                        <a:rPr lang="en-US" baseline="0" dirty="0" smtClean="0"/>
                        <a:t> sec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 sec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47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742" y="215276"/>
            <a:ext cx="960702" cy="5321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83233" y="770704"/>
            <a:ext cx="83725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66" y="214290"/>
            <a:ext cx="3618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3.10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벤치마크 테스트</a:t>
            </a:r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28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31321479"/>
              </p:ext>
            </p:extLst>
          </p:nvPr>
        </p:nvGraphicFramePr>
        <p:xfrm>
          <a:off x="683568" y="4581128"/>
          <a:ext cx="7560840" cy="93610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20280"/>
                <a:gridCol w="2520280"/>
                <a:gridCol w="2520280"/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TAJO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Impala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Hive</a:t>
                      </a:r>
                      <a:endParaRPr 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330</a:t>
                      </a:r>
                      <a:r>
                        <a:rPr lang="en-US" baseline="0" dirty="0" smtClean="0"/>
                        <a:t> sec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414 sec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827</a:t>
                      </a:r>
                      <a:r>
                        <a:rPr lang="en-US" baseline="0" dirty="0" smtClean="0"/>
                        <a:t> sec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5536" y="908720"/>
            <a:ext cx="85164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Q3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2A7E"/>
                </a:solidFill>
                <a:latin typeface="나눔고딕" pitchFamily="50" charset="-127"/>
                <a:ea typeface="나눔고딕" pitchFamily="50" charset="-127"/>
              </a:rPr>
              <a:t>SELECT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TOP 10 L_ORDERKEY, SUM(L_EXTENDEDPRICE*(1-L_DISCOUNT)) AS REVENUE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, O_ORDERDATE, O_SHIPPRIORITY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2A7E"/>
                </a:solidFill>
                <a:latin typeface="나눔고딕" pitchFamily="50" charset="-127"/>
                <a:ea typeface="나눔고딕" pitchFamily="50" charset="-127"/>
              </a:rPr>
              <a:t>FROM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CUSTOMER, ORDERS, LINEITEM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2A7E"/>
                </a:solidFill>
                <a:latin typeface="나눔고딕" pitchFamily="50" charset="-127"/>
                <a:ea typeface="나눔고딕" pitchFamily="50" charset="-127"/>
              </a:rPr>
              <a:t>WHERE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C_MKTSEGMENT = 'BUILDING'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2A7E"/>
                </a:solidFill>
                <a:latin typeface="나눔고딕" pitchFamily="50" charset="-127"/>
                <a:ea typeface="나눔고딕" pitchFamily="50" charset="-127"/>
              </a:rPr>
              <a:t>AND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C_CUSTKEY = O_CUSTKEY AND L_ORDERKEY = O_ORDERKEY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2A7E"/>
                </a:solidFill>
                <a:latin typeface="나눔고딕" pitchFamily="50" charset="-127"/>
                <a:ea typeface="나눔고딕" pitchFamily="50" charset="-127"/>
              </a:rPr>
              <a:t>AND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O_ORDERDATE &lt; '1995-03-15' AND L_SHIPDATE &gt; '1995-03-15'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2A7E"/>
                </a:solidFill>
                <a:latin typeface="나눔고딕" pitchFamily="50" charset="-127"/>
                <a:ea typeface="나눔고딕" pitchFamily="50" charset="-127"/>
              </a:rPr>
              <a:t>GROUP BY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L_ORDERKEY, O_ORDERDATE, O_SHIPPRIORITY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2A7E"/>
                </a:solidFill>
                <a:latin typeface="나눔고딕" pitchFamily="50" charset="-127"/>
                <a:ea typeface="나눔고딕" pitchFamily="50" charset="-127"/>
              </a:rPr>
              <a:t>ORDER BY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REVENUE DESC, O_ORDERDATE</a:t>
            </a:r>
            <a:endParaRPr lang="ko-KR" altLang="en-US" sz="1600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7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742" y="215276"/>
            <a:ext cx="960702" cy="5321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83233" y="770704"/>
            <a:ext cx="83725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66" y="214290"/>
            <a:ext cx="3618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3.10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벤치마크 테스트</a:t>
            </a:r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28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31321479"/>
              </p:ext>
            </p:extLst>
          </p:nvPr>
        </p:nvGraphicFramePr>
        <p:xfrm>
          <a:off x="899592" y="3501008"/>
          <a:ext cx="7344816" cy="8640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48272"/>
                <a:gridCol w="2448272"/>
                <a:gridCol w="2448272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TAJO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Impala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Hive</a:t>
                      </a:r>
                      <a:endParaRPr lang="en-US" dirty="0"/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 </a:t>
                      </a:r>
                      <a:r>
                        <a:rPr lang="en-US" baseline="0" dirty="0" smtClean="0"/>
                        <a:t>sec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141 sec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346 sec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5536" y="908720"/>
            <a:ext cx="77652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Q6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2A7E"/>
                </a:solidFill>
                <a:latin typeface="나눔고딕" pitchFamily="50" charset="-127"/>
                <a:ea typeface="나눔고딕" pitchFamily="50" charset="-127"/>
              </a:rPr>
              <a:t>SELECT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SUM(L_EXTENDEDPRICE*L_DISCOUNT) AS REVENUE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2A7E"/>
                </a:solidFill>
                <a:latin typeface="나눔고딕" pitchFamily="50" charset="-127"/>
                <a:ea typeface="나눔고딕" pitchFamily="50" charset="-127"/>
              </a:rPr>
              <a:t>FROM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LINEITEM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2A7E"/>
                </a:solidFill>
                <a:latin typeface="나눔고딕" pitchFamily="50" charset="-127"/>
                <a:ea typeface="나눔고딕" pitchFamily="50" charset="-127"/>
              </a:rPr>
              <a:t>WHERE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L_SHIPDATE &gt;= '1994-01-01'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2A7E"/>
                </a:solidFill>
                <a:latin typeface="나눔고딕" pitchFamily="50" charset="-127"/>
                <a:ea typeface="나눔고딕" pitchFamily="50" charset="-127"/>
              </a:rPr>
              <a:t>AND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L_SHIPDATE &lt; </a:t>
            </a:r>
            <a:r>
              <a:rPr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dateadd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yy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, 1, cast('1994-01-01' as date))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2A7E"/>
                </a:solidFill>
                <a:latin typeface="나눔고딕" pitchFamily="50" charset="-127"/>
                <a:ea typeface="나눔고딕" pitchFamily="50" charset="-127"/>
              </a:rPr>
              <a:t>AND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 L_DISCOUNT BETWEEN .06 - 0.01 AND .06 + 0.01 AND L_QUANTITY &lt; 24</a:t>
            </a:r>
            <a:endParaRPr lang="ko-KR" altLang="en-US" sz="1600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7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742" y="215276"/>
            <a:ext cx="960702" cy="5321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83233" y="770704"/>
            <a:ext cx="83725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66" y="214290"/>
            <a:ext cx="3775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3.11 How to join Tajo</a:t>
            </a:r>
            <a:endParaRPr lang="ko-KR" altLang="en-US" sz="28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772" y="973177"/>
            <a:ext cx="888897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Tajo Home: 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  <a:hlinkClick r:id="rId4"/>
              </a:rPr>
              <a:t>http://tajo.incubator.apache.org/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Tajo JIRA: 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  <a:hlinkClick r:id="rId5"/>
              </a:rPr>
              <a:t>https://issues.apache.org/jira/browse/TAJO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mailing-list: 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  <a:hlinkClick r:id="rId6"/>
              </a:rPr>
              <a:t>dev-subscribe@tajo.incubator.apache.org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GitHub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  <a:hlinkClick r:id="rId7"/>
              </a:rPr>
              <a:t>https://github.com/apache/incubator-tajo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한국 사용자 모임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  <a:hlinkClick r:id="rId8"/>
              </a:rPr>
              <a:t>https://groups.google.com/forum/#!forum/tajo-user-kr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7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5782" y="5975158"/>
            <a:ext cx="1031736" cy="571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518" y="476672"/>
            <a:ext cx="20826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Q</a:t>
            </a:r>
            <a:r>
              <a:rPr lang="en-US" altLang="ko-KR" sz="6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&amp;</a:t>
            </a:r>
            <a:r>
              <a:rPr lang="en-US" altLang="ko-KR" sz="6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</a:t>
            </a:r>
            <a:endParaRPr lang="ko-KR" altLang="en-US" sz="66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14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5782" y="5975158"/>
            <a:ext cx="1031736" cy="571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7518" y="565031"/>
            <a:ext cx="86196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Hadoop</a:t>
            </a:r>
            <a:r>
              <a:rPr lang="en-US" altLang="ko-KR" sz="60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&amp; </a:t>
            </a:r>
            <a:r>
              <a:rPr lang="en-US" altLang="ko-KR" sz="60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MapReduce</a:t>
            </a:r>
            <a:endParaRPr lang="ko-KR" altLang="en-US" sz="6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071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5782" y="5975158"/>
            <a:ext cx="1031736" cy="571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518" y="548680"/>
            <a:ext cx="4219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THANK YOU</a:t>
            </a:r>
            <a:endParaRPr lang="ko-KR" altLang="en-US" sz="54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14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3728" y="4941168"/>
            <a:ext cx="4153240" cy="14847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2742" y="215276"/>
            <a:ext cx="960702" cy="5321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83233" y="770704"/>
            <a:ext cx="83725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66" y="214290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en-US" altLang="ko-KR" sz="2800" b="1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Hadoop</a:t>
            </a:r>
            <a:endParaRPr lang="ko-KR" altLang="en-US" sz="28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내용 개체 틀 6"/>
          <p:cNvSpPr txBox="1">
            <a:spLocks/>
          </p:cNvSpPr>
          <p:nvPr/>
        </p:nvSpPr>
        <p:spPr>
          <a:xfrm>
            <a:off x="467544" y="1772816"/>
            <a:ext cx="823469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유연성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다양한 데이터 포맷 지원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구조적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비구조적 데이터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텍스트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범용 프로그래밍 언어를 이용하여 다양한 알고리즘 적용 가능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확장성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노드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증가에 따른 선형적인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성능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용량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)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확장 가능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비용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다수의 범용 서버 클러스터에서 동작하도록 설계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노드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증가를 통한 용량 증설 및 처리 성능 향상 비용이 저렴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0387" y="811014"/>
            <a:ext cx="8308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대규모 데이터의 분산처리를 위한 오픈 소스 프레임워크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altLang="ko-KR" sz="2000" b="1" dirty="0" smtClean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i="1" u="sng" dirty="0" smtClean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HDFS(</a:t>
            </a:r>
            <a:r>
              <a:rPr lang="ko-KR" altLang="en-US" sz="2000" b="1" i="1" u="sng" dirty="0" smtClean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데이터 저장</a:t>
            </a:r>
            <a:r>
              <a:rPr lang="en-US" altLang="ko-KR" sz="2000" b="1" i="1" u="sng" dirty="0" smtClean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) + </a:t>
            </a:r>
            <a:r>
              <a:rPr lang="en-US" altLang="ko-KR" sz="2000" b="1" i="1" u="sng" dirty="0" err="1" smtClean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MapReduce</a:t>
            </a:r>
            <a:r>
              <a:rPr lang="en-US" altLang="ko-KR" sz="2000" b="1" i="1" u="sng" dirty="0" smtClean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b="1" i="1" u="sng" dirty="0" smtClean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분산 처리</a:t>
            </a:r>
            <a:r>
              <a:rPr lang="en-US" altLang="ko-KR" sz="2000" b="1" i="1" u="sng" dirty="0" smtClean="0">
                <a:solidFill>
                  <a:srgbClr val="0000FF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2000" b="1" dirty="0">
              <a:solidFill>
                <a:srgbClr val="0000FF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7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2742" y="215276"/>
            <a:ext cx="960702" cy="5321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83233" y="770704"/>
            <a:ext cx="83725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66" y="214290"/>
            <a:ext cx="4269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en-US" altLang="ko-KR" sz="2800" b="1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MapReduce</a:t>
            </a:r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동작방식</a:t>
            </a:r>
            <a:endParaRPr lang="ko-KR" altLang="en-US" sz="28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323528" y="980728"/>
            <a:ext cx="8227036" cy="5324755"/>
            <a:chOff x="323528" y="1088740"/>
            <a:chExt cx="8227036" cy="5324755"/>
          </a:xfrm>
        </p:grpSpPr>
        <p:sp>
          <p:nvSpPr>
            <p:cNvPr id="9" name="직사각형 3"/>
            <p:cNvSpPr/>
            <p:nvPr/>
          </p:nvSpPr>
          <p:spPr>
            <a:xfrm>
              <a:off x="658978" y="1196752"/>
              <a:ext cx="144016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0" name="모서리가 둥근 직사각형 4"/>
            <p:cNvSpPr/>
            <p:nvPr/>
          </p:nvSpPr>
          <p:spPr>
            <a:xfrm>
              <a:off x="1091026" y="1422347"/>
              <a:ext cx="720080" cy="41518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+mj-lt"/>
                </a:rPr>
                <a:t>map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11" name="모서리가 둥근 직사각형 5"/>
            <p:cNvSpPr/>
            <p:nvPr/>
          </p:nvSpPr>
          <p:spPr>
            <a:xfrm>
              <a:off x="514962" y="1088740"/>
              <a:ext cx="3672408" cy="1080120"/>
            </a:xfrm>
            <a:prstGeom prst="round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cxnSp>
          <p:nvCxnSpPr>
            <p:cNvPr id="12" name="직선 화살표 연결선 13"/>
            <p:cNvCxnSpPr>
              <a:stCxn id="9" idx="3"/>
              <a:endCxn id="10" idx="1"/>
            </p:cNvCxnSpPr>
            <p:nvPr/>
          </p:nvCxnSpPr>
          <p:spPr>
            <a:xfrm>
              <a:off x="802994" y="1628800"/>
              <a:ext cx="288032" cy="11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6"/>
            <p:cNvCxnSpPr/>
            <p:nvPr/>
          </p:nvCxnSpPr>
          <p:spPr>
            <a:xfrm>
              <a:off x="1811106" y="1628800"/>
              <a:ext cx="2880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7"/>
            <p:cNvSpPr/>
            <p:nvPr/>
          </p:nvSpPr>
          <p:spPr>
            <a:xfrm>
              <a:off x="2105848" y="1485925"/>
              <a:ext cx="216024" cy="28803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직사각형 18"/>
            <p:cNvSpPr/>
            <p:nvPr/>
          </p:nvSpPr>
          <p:spPr>
            <a:xfrm>
              <a:off x="2321872" y="1484784"/>
              <a:ext cx="216024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직사각형 22"/>
            <p:cNvSpPr/>
            <p:nvPr/>
          </p:nvSpPr>
          <p:spPr>
            <a:xfrm>
              <a:off x="2585410" y="1485925"/>
              <a:ext cx="216024" cy="28803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" name="직사각형 23"/>
            <p:cNvSpPr/>
            <p:nvPr/>
          </p:nvSpPr>
          <p:spPr>
            <a:xfrm>
              <a:off x="2801434" y="1484784"/>
              <a:ext cx="216024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" name="직사각형 24"/>
            <p:cNvSpPr/>
            <p:nvPr/>
          </p:nvSpPr>
          <p:spPr>
            <a:xfrm>
              <a:off x="3081046" y="1477566"/>
              <a:ext cx="216024" cy="28803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" name="직사각형 25"/>
            <p:cNvSpPr/>
            <p:nvPr/>
          </p:nvSpPr>
          <p:spPr>
            <a:xfrm>
              <a:off x="3297070" y="1476425"/>
              <a:ext cx="216024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직사각형 26"/>
            <p:cNvSpPr/>
            <p:nvPr/>
          </p:nvSpPr>
          <p:spPr>
            <a:xfrm>
              <a:off x="3576832" y="1477566"/>
              <a:ext cx="216024" cy="28803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" name="직사각형 27"/>
            <p:cNvSpPr/>
            <p:nvPr/>
          </p:nvSpPr>
          <p:spPr>
            <a:xfrm>
              <a:off x="3792856" y="1476425"/>
              <a:ext cx="216024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38603" y="1832231"/>
              <a:ext cx="1594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j-lt"/>
                </a:rPr>
                <a:t>Sorted key-value pairs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23" name="직사각형 29"/>
            <p:cNvSpPr/>
            <p:nvPr/>
          </p:nvSpPr>
          <p:spPr>
            <a:xfrm>
              <a:off x="658978" y="2384884"/>
              <a:ext cx="144016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4" name="모서리가 둥근 직사각형 30"/>
            <p:cNvSpPr/>
            <p:nvPr/>
          </p:nvSpPr>
          <p:spPr>
            <a:xfrm>
              <a:off x="1091026" y="2610479"/>
              <a:ext cx="720080" cy="41518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+mj-lt"/>
                </a:rPr>
                <a:t>map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25" name="모서리가 둥근 직사각형 31"/>
            <p:cNvSpPr/>
            <p:nvPr/>
          </p:nvSpPr>
          <p:spPr>
            <a:xfrm>
              <a:off x="514962" y="2276872"/>
              <a:ext cx="3672408" cy="1080120"/>
            </a:xfrm>
            <a:prstGeom prst="round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cxnSp>
          <p:nvCxnSpPr>
            <p:cNvPr id="26" name="직선 화살표 연결선 32"/>
            <p:cNvCxnSpPr>
              <a:stCxn id="23" idx="3"/>
              <a:endCxn id="24" idx="1"/>
            </p:cNvCxnSpPr>
            <p:nvPr/>
          </p:nvCxnSpPr>
          <p:spPr>
            <a:xfrm>
              <a:off x="802994" y="2816932"/>
              <a:ext cx="288032" cy="11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33"/>
            <p:cNvCxnSpPr/>
            <p:nvPr/>
          </p:nvCxnSpPr>
          <p:spPr>
            <a:xfrm>
              <a:off x="1811106" y="2816932"/>
              <a:ext cx="2880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34"/>
            <p:cNvSpPr/>
            <p:nvPr/>
          </p:nvSpPr>
          <p:spPr>
            <a:xfrm>
              <a:off x="2105848" y="2674057"/>
              <a:ext cx="216024" cy="28803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직사각형 35"/>
            <p:cNvSpPr/>
            <p:nvPr/>
          </p:nvSpPr>
          <p:spPr>
            <a:xfrm>
              <a:off x="2321872" y="2672916"/>
              <a:ext cx="216024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직사각형 36"/>
            <p:cNvSpPr/>
            <p:nvPr/>
          </p:nvSpPr>
          <p:spPr>
            <a:xfrm>
              <a:off x="2585410" y="2674057"/>
              <a:ext cx="216024" cy="28803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직사각형 37"/>
            <p:cNvSpPr/>
            <p:nvPr/>
          </p:nvSpPr>
          <p:spPr>
            <a:xfrm>
              <a:off x="2801434" y="2672916"/>
              <a:ext cx="216024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4" name="직사각형 38"/>
            <p:cNvSpPr/>
            <p:nvPr/>
          </p:nvSpPr>
          <p:spPr>
            <a:xfrm>
              <a:off x="3081046" y="2665698"/>
              <a:ext cx="216024" cy="28803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5" name="직사각형 39"/>
            <p:cNvSpPr/>
            <p:nvPr/>
          </p:nvSpPr>
          <p:spPr>
            <a:xfrm>
              <a:off x="3297070" y="2665698"/>
              <a:ext cx="216024" cy="28689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" name="직사각형 40"/>
            <p:cNvSpPr/>
            <p:nvPr/>
          </p:nvSpPr>
          <p:spPr>
            <a:xfrm>
              <a:off x="3576832" y="2665698"/>
              <a:ext cx="216024" cy="2880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7" name="직사각형 41"/>
            <p:cNvSpPr/>
            <p:nvPr/>
          </p:nvSpPr>
          <p:spPr>
            <a:xfrm>
              <a:off x="3792856" y="2665698"/>
              <a:ext cx="216024" cy="28689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38603" y="3020363"/>
              <a:ext cx="1594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j-lt"/>
                </a:rPr>
                <a:t>Sorted key-value pairs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39" name="직사각형 43"/>
            <p:cNvSpPr/>
            <p:nvPr/>
          </p:nvSpPr>
          <p:spPr>
            <a:xfrm>
              <a:off x="674072" y="3589970"/>
              <a:ext cx="144016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40" name="모서리가 둥근 직사각형 44"/>
            <p:cNvSpPr/>
            <p:nvPr/>
          </p:nvSpPr>
          <p:spPr>
            <a:xfrm>
              <a:off x="1106120" y="3815565"/>
              <a:ext cx="720080" cy="41518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+mj-lt"/>
                </a:rPr>
                <a:t>map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41" name="모서리가 둥근 직사각형 45"/>
            <p:cNvSpPr/>
            <p:nvPr/>
          </p:nvSpPr>
          <p:spPr>
            <a:xfrm>
              <a:off x="530056" y="3481958"/>
              <a:ext cx="3672408" cy="1080120"/>
            </a:xfrm>
            <a:prstGeom prst="round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cxnSp>
          <p:nvCxnSpPr>
            <p:cNvPr id="42" name="직선 화살표 연결선 46"/>
            <p:cNvCxnSpPr>
              <a:stCxn id="39" idx="3"/>
              <a:endCxn id="40" idx="1"/>
            </p:cNvCxnSpPr>
            <p:nvPr/>
          </p:nvCxnSpPr>
          <p:spPr>
            <a:xfrm>
              <a:off x="818088" y="4022018"/>
              <a:ext cx="288032" cy="11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7"/>
            <p:cNvCxnSpPr/>
            <p:nvPr/>
          </p:nvCxnSpPr>
          <p:spPr>
            <a:xfrm>
              <a:off x="1826200" y="4022018"/>
              <a:ext cx="2880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8"/>
            <p:cNvSpPr/>
            <p:nvPr/>
          </p:nvSpPr>
          <p:spPr>
            <a:xfrm>
              <a:off x="2120942" y="3888276"/>
              <a:ext cx="216024" cy="283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5" name="직사각형 49"/>
            <p:cNvSpPr/>
            <p:nvPr/>
          </p:nvSpPr>
          <p:spPr>
            <a:xfrm>
              <a:off x="2336966" y="3888276"/>
              <a:ext cx="216024" cy="28366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6" name="직사각형 50"/>
            <p:cNvSpPr/>
            <p:nvPr/>
          </p:nvSpPr>
          <p:spPr>
            <a:xfrm>
              <a:off x="2600504" y="3888276"/>
              <a:ext cx="216024" cy="2836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7" name="직사각형 51"/>
            <p:cNvSpPr/>
            <p:nvPr/>
          </p:nvSpPr>
          <p:spPr>
            <a:xfrm>
              <a:off x="2816528" y="3888276"/>
              <a:ext cx="216024" cy="28366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53697" y="4225449"/>
              <a:ext cx="1594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j-lt"/>
                </a:rPr>
                <a:t>Sorted key-value pairs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49" name="직사각형 57"/>
            <p:cNvSpPr/>
            <p:nvPr/>
          </p:nvSpPr>
          <p:spPr>
            <a:xfrm>
              <a:off x="629684" y="4795056"/>
              <a:ext cx="144016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50" name="모서리가 둥근 직사각형 58"/>
            <p:cNvSpPr/>
            <p:nvPr/>
          </p:nvSpPr>
          <p:spPr>
            <a:xfrm>
              <a:off x="1061732" y="5020651"/>
              <a:ext cx="720080" cy="41518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+mj-lt"/>
                </a:rPr>
                <a:t>map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51" name="모서리가 둥근 직사각형 59"/>
            <p:cNvSpPr/>
            <p:nvPr/>
          </p:nvSpPr>
          <p:spPr>
            <a:xfrm>
              <a:off x="485668" y="4687044"/>
              <a:ext cx="3672408" cy="1080120"/>
            </a:xfrm>
            <a:prstGeom prst="round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cxnSp>
          <p:nvCxnSpPr>
            <p:cNvPr id="52" name="직선 화살표 연결선 60"/>
            <p:cNvCxnSpPr>
              <a:stCxn id="49" idx="3"/>
              <a:endCxn id="50" idx="1"/>
            </p:cNvCxnSpPr>
            <p:nvPr/>
          </p:nvCxnSpPr>
          <p:spPr>
            <a:xfrm>
              <a:off x="773700" y="5227104"/>
              <a:ext cx="288032" cy="11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61"/>
            <p:cNvCxnSpPr/>
            <p:nvPr/>
          </p:nvCxnSpPr>
          <p:spPr>
            <a:xfrm>
              <a:off x="1781812" y="5227104"/>
              <a:ext cx="2880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62"/>
            <p:cNvSpPr/>
            <p:nvPr/>
          </p:nvSpPr>
          <p:spPr>
            <a:xfrm>
              <a:off x="2076554" y="5086143"/>
              <a:ext cx="216024" cy="286117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직사각형 63"/>
            <p:cNvSpPr/>
            <p:nvPr/>
          </p:nvSpPr>
          <p:spPr>
            <a:xfrm>
              <a:off x="2292578" y="5086144"/>
              <a:ext cx="216024" cy="284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직사각형 64"/>
            <p:cNvSpPr/>
            <p:nvPr/>
          </p:nvSpPr>
          <p:spPr>
            <a:xfrm>
              <a:off x="2556116" y="5086143"/>
              <a:ext cx="216024" cy="286117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직사각형 65"/>
            <p:cNvSpPr/>
            <p:nvPr/>
          </p:nvSpPr>
          <p:spPr>
            <a:xfrm>
              <a:off x="2772140" y="5086144"/>
              <a:ext cx="216024" cy="2849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직사각형 66"/>
            <p:cNvSpPr/>
            <p:nvPr/>
          </p:nvSpPr>
          <p:spPr>
            <a:xfrm>
              <a:off x="3051752" y="5086144"/>
              <a:ext cx="216024" cy="28803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직사각형 67"/>
            <p:cNvSpPr/>
            <p:nvPr/>
          </p:nvSpPr>
          <p:spPr>
            <a:xfrm>
              <a:off x="3267776" y="5085003"/>
              <a:ext cx="216024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109309" y="5430535"/>
              <a:ext cx="1594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j-lt"/>
                </a:rPr>
                <a:t>Sorted key-value pairs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3528" y="5900092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j-lt"/>
                </a:rPr>
                <a:t>input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20844" y="5767164"/>
              <a:ext cx="9701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+mj-lt"/>
                </a:rPr>
                <a:t>map</a:t>
              </a:r>
            </a:p>
            <a:p>
              <a:pPr algn="ctr"/>
              <a:r>
                <a:rPr lang="en-US" altLang="ko-KR" dirty="0" smtClean="0">
                  <a:latin typeface="+mj-lt"/>
                </a:rPr>
                <a:t>function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55006" y="5905663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+mj-lt"/>
                </a:rPr>
                <a:t>sort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64" name="모서리가 둥근 직사각형 74"/>
            <p:cNvSpPr/>
            <p:nvPr/>
          </p:nvSpPr>
          <p:spPr>
            <a:xfrm>
              <a:off x="4806148" y="1088740"/>
              <a:ext cx="3672408" cy="2268252"/>
            </a:xfrm>
            <a:prstGeom prst="round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sp>
          <p:nvSpPr>
            <p:cNvPr id="65" name="직사각형 75"/>
            <p:cNvSpPr/>
            <p:nvPr/>
          </p:nvSpPr>
          <p:spPr>
            <a:xfrm>
              <a:off x="5022172" y="1218109"/>
              <a:ext cx="216024" cy="28803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6" name="직사각형 76"/>
            <p:cNvSpPr/>
            <p:nvPr/>
          </p:nvSpPr>
          <p:spPr>
            <a:xfrm>
              <a:off x="5238196" y="1218108"/>
              <a:ext cx="216024" cy="28689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7" name="직사각형 77"/>
            <p:cNvSpPr/>
            <p:nvPr/>
          </p:nvSpPr>
          <p:spPr>
            <a:xfrm>
              <a:off x="5022172" y="1569718"/>
              <a:ext cx="216024" cy="28803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8" name="직사각형 78"/>
            <p:cNvSpPr/>
            <p:nvPr/>
          </p:nvSpPr>
          <p:spPr>
            <a:xfrm>
              <a:off x="5238196" y="1568577"/>
              <a:ext cx="216024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9" name="직사각형 79"/>
            <p:cNvSpPr/>
            <p:nvPr/>
          </p:nvSpPr>
          <p:spPr>
            <a:xfrm>
              <a:off x="5019307" y="1916832"/>
              <a:ext cx="216024" cy="28803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0" name="직사각형 80"/>
            <p:cNvSpPr/>
            <p:nvPr/>
          </p:nvSpPr>
          <p:spPr>
            <a:xfrm>
              <a:off x="5235331" y="1916831"/>
              <a:ext cx="216024" cy="28689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1" name="직사각형 81"/>
            <p:cNvSpPr/>
            <p:nvPr/>
          </p:nvSpPr>
          <p:spPr>
            <a:xfrm>
              <a:off x="5012486" y="2261270"/>
              <a:ext cx="216024" cy="28803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2" name="직사각형 82"/>
            <p:cNvSpPr/>
            <p:nvPr/>
          </p:nvSpPr>
          <p:spPr>
            <a:xfrm>
              <a:off x="5228510" y="2262510"/>
              <a:ext cx="216024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3" name="직사각형 83"/>
            <p:cNvSpPr/>
            <p:nvPr/>
          </p:nvSpPr>
          <p:spPr>
            <a:xfrm>
              <a:off x="5019307" y="2610479"/>
              <a:ext cx="216024" cy="2880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4" name="직사각형 84"/>
            <p:cNvSpPr/>
            <p:nvPr/>
          </p:nvSpPr>
          <p:spPr>
            <a:xfrm>
              <a:off x="5235331" y="2609338"/>
              <a:ext cx="216024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5" name="직사각형 85"/>
            <p:cNvSpPr/>
            <p:nvPr/>
          </p:nvSpPr>
          <p:spPr>
            <a:xfrm>
              <a:off x="5022172" y="2962089"/>
              <a:ext cx="216024" cy="2880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6" name="직사각형 86"/>
            <p:cNvSpPr/>
            <p:nvPr/>
          </p:nvSpPr>
          <p:spPr>
            <a:xfrm>
              <a:off x="5238196" y="2962089"/>
              <a:ext cx="216024" cy="28803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7" name="오른쪽 중괄호 87"/>
            <p:cNvSpPr/>
            <p:nvPr/>
          </p:nvSpPr>
          <p:spPr>
            <a:xfrm>
              <a:off x="5454220" y="1218109"/>
              <a:ext cx="360040" cy="1330052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78" name="오른쪽 중괄호 88"/>
            <p:cNvSpPr/>
            <p:nvPr/>
          </p:nvSpPr>
          <p:spPr>
            <a:xfrm>
              <a:off x="5476879" y="2609338"/>
              <a:ext cx="360040" cy="639642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79" name="직사각형 89"/>
            <p:cNvSpPr/>
            <p:nvPr/>
          </p:nvSpPr>
          <p:spPr>
            <a:xfrm>
              <a:off x="5841297" y="1763666"/>
              <a:ext cx="216024" cy="28803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0" name="직사각형 90"/>
            <p:cNvSpPr/>
            <p:nvPr/>
          </p:nvSpPr>
          <p:spPr>
            <a:xfrm>
              <a:off x="6057321" y="1762525"/>
              <a:ext cx="216024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1" name="직사각형 91"/>
            <p:cNvSpPr/>
            <p:nvPr/>
          </p:nvSpPr>
          <p:spPr>
            <a:xfrm>
              <a:off x="6273345" y="1767863"/>
              <a:ext cx="216024" cy="28269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2" name="직사각형 92"/>
            <p:cNvSpPr/>
            <p:nvPr/>
          </p:nvSpPr>
          <p:spPr>
            <a:xfrm>
              <a:off x="6489369" y="1762525"/>
              <a:ext cx="216024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3" name="직사각형 93"/>
            <p:cNvSpPr/>
            <p:nvPr/>
          </p:nvSpPr>
          <p:spPr>
            <a:xfrm>
              <a:off x="6706695" y="1762525"/>
              <a:ext cx="216024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4" name="직사각형 94"/>
            <p:cNvSpPr/>
            <p:nvPr/>
          </p:nvSpPr>
          <p:spPr>
            <a:xfrm>
              <a:off x="5852335" y="2785143"/>
              <a:ext cx="216024" cy="2880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5" name="직사각형 95"/>
            <p:cNvSpPr/>
            <p:nvPr/>
          </p:nvSpPr>
          <p:spPr>
            <a:xfrm>
              <a:off x="6068293" y="2785143"/>
              <a:ext cx="216024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6" name="직사각형 96"/>
            <p:cNvSpPr/>
            <p:nvPr/>
          </p:nvSpPr>
          <p:spPr>
            <a:xfrm>
              <a:off x="6284477" y="2785143"/>
              <a:ext cx="216024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7" name="모서리가 둥근 직사각형 97"/>
            <p:cNvSpPr/>
            <p:nvPr/>
          </p:nvSpPr>
          <p:spPr>
            <a:xfrm>
              <a:off x="7182412" y="2009105"/>
              <a:ext cx="864096" cy="41518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+mj-lt"/>
                </a:rPr>
                <a:t>reduce</a:t>
              </a:r>
              <a:endParaRPr lang="ko-KR" altLang="en-US" sz="1600" dirty="0">
                <a:latin typeface="+mj-lt"/>
              </a:endParaRPr>
            </a:p>
          </p:txBody>
        </p:sp>
        <p:cxnSp>
          <p:nvCxnSpPr>
            <p:cNvPr id="88" name="직선 화살표 연결선 98"/>
            <p:cNvCxnSpPr>
              <a:stCxn id="83" idx="3"/>
              <a:endCxn id="87" idx="1"/>
            </p:cNvCxnSpPr>
            <p:nvPr/>
          </p:nvCxnSpPr>
          <p:spPr>
            <a:xfrm>
              <a:off x="6922719" y="1906541"/>
              <a:ext cx="259693" cy="310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101"/>
            <p:cNvCxnSpPr>
              <a:stCxn id="86" idx="3"/>
              <a:endCxn id="87" idx="1"/>
            </p:cNvCxnSpPr>
            <p:nvPr/>
          </p:nvCxnSpPr>
          <p:spPr>
            <a:xfrm flipV="1">
              <a:off x="6500501" y="2216699"/>
              <a:ext cx="681911" cy="712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104"/>
            <p:cNvCxnSpPr>
              <a:stCxn id="87" idx="3"/>
            </p:cNvCxnSpPr>
            <p:nvPr/>
          </p:nvCxnSpPr>
          <p:spPr>
            <a:xfrm>
              <a:off x="8046508" y="2216699"/>
              <a:ext cx="2880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모서리가 둥근 직사각형 108"/>
            <p:cNvSpPr/>
            <p:nvPr/>
          </p:nvSpPr>
          <p:spPr>
            <a:xfrm>
              <a:off x="4814532" y="3458332"/>
              <a:ext cx="3672408" cy="2268252"/>
            </a:xfrm>
            <a:prstGeom prst="round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sp>
          <p:nvSpPr>
            <p:cNvPr id="92" name="직사각형 109"/>
            <p:cNvSpPr/>
            <p:nvPr/>
          </p:nvSpPr>
          <p:spPr>
            <a:xfrm>
              <a:off x="5030556" y="3587701"/>
              <a:ext cx="216024" cy="28803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3" name="직사각형 110"/>
            <p:cNvSpPr/>
            <p:nvPr/>
          </p:nvSpPr>
          <p:spPr>
            <a:xfrm>
              <a:off x="5246580" y="3586560"/>
              <a:ext cx="216024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4" name="직사각형 111"/>
            <p:cNvSpPr/>
            <p:nvPr/>
          </p:nvSpPr>
          <p:spPr>
            <a:xfrm>
              <a:off x="5030556" y="3939310"/>
              <a:ext cx="216024" cy="286139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5" name="직사각형 112"/>
            <p:cNvSpPr/>
            <p:nvPr/>
          </p:nvSpPr>
          <p:spPr>
            <a:xfrm>
              <a:off x="5246580" y="3939309"/>
              <a:ext cx="216024" cy="28689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6" name="직사각형 113"/>
            <p:cNvSpPr/>
            <p:nvPr/>
          </p:nvSpPr>
          <p:spPr>
            <a:xfrm>
              <a:off x="5027691" y="4286423"/>
              <a:ext cx="216024" cy="286891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7" name="직사각형 114"/>
            <p:cNvSpPr/>
            <p:nvPr/>
          </p:nvSpPr>
          <p:spPr>
            <a:xfrm>
              <a:off x="5243715" y="4285283"/>
              <a:ext cx="216024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8" name="직사각형 115"/>
            <p:cNvSpPr/>
            <p:nvPr/>
          </p:nvSpPr>
          <p:spPr>
            <a:xfrm>
              <a:off x="5020870" y="4630862"/>
              <a:ext cx="216024" cy="28803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9" name="직사각형 116"/>
            <p:cNvSpPr/>
            <p:nvPr/>
          </p:nvSpPr>
          <p:spPr>
            <a:xfrm>
              <a:off x="5236894" y="4630861"/>
              <a:ext cx="216024" cy="28689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0" name="직사각형 117"/>
            <p:cNvSpPr/>
            <p:nvPr/>
          </p:nvSpPr>
          <p:spPr>
            <a:xfrm>
              <a:off x="5027691" y="4980071"/>
              <a:ext cx="216024" cy="28803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1" name="직사각형 118"/>
            <p:cNvSpPr/>
            <p:nvPr/>
          </p:nvSpPr>
          <p:spPr>
            <a:xfrm>
              <a:off x="5243715" y="4980070"/>
              <a:ext cx="216024" cy="28689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2" name="직사각형 119"/>
            <p:cNvSpPr/>
            <p:nvPr/>
          </p:nvSpPr>
          <p:spPr>
            <a:xfrm>
              <a:off x="5030556" y="5331681"/>
              <a:ext cx="216024" cy="28803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3" name="직사각형 120"/>
            <p:cNvSpPr/>
            <p:nvPr/>
          </p:nvSpPr>
          <p:spPr>
            <a:xfrm>
              <a:off x="5246580" y="5331680"/>
              <a:ext cx="216024" cy="28689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4" name="오른쪽 중괄호 121"/>
            <p:cNvSpPr/>
            <p:nvPr/>
          </p:nvSpPr>
          <p:spPr>
            <a:xfrm>
              <a:off x="5462604" y="3587701"/>
              <a:ext cx="360040" cy="1330052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05" name="오른쪽 중괄호 122"/>
            <p:cNvSpPr/>
            <p:nvPr/>
          </p:nvSpPr>
          <p:spPr>
            <a:xfrm>
              <a:off x="5485263" y="4978930"/>
              <a:ext cx="360040" cy="639642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06" name="직사각형 123"/>
            <p:cNvSpPr/>
            <p:nvPr/>
          </p:nvSpPr>
          <p:spPr>
            <a:xfrm>
              <a:off x="5849681" y="4133258"/>
              <a:ext cx="216024" cy="28803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7" name="직사각형 124"/>
            <p:cNvSpPr/>
            <p:nvPr/>
          </p:nvSpPr>
          <p:spPr>
            <a:xfrm>
              <a:off x="6065705" y="4132117"/>
              <a:ext cx="216024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8" name="직사각형 126"/>
            <p:cNvSpPr/>
            <p:nvPr/>
          </p:nvSpPr>
          <p:spPr>
            <a:xfrm>
              <a:off x="6491403" y="4132117"/>
              <a:ext cx="216024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9" name="직사각형 127"/>
            <p:cNvSpPr/>
            <p:nvPr/>
          </p:nvSpPr>
          <p:spPr>
            <a:xfrm>
              <a:off x="6708729" y="4132117"/>
              <a:ext cx="216024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0" name="직사각형 128"/>
            <p:cNvSpPr/>
            <p:nvPr/>
          </p:nvSpPr>
          <p:spPr>
            <a:xfrm>
              <a:off x="5860719" y="5154735"/>
              <a:ext cx="216024" cy="28803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k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1" name="직사각형 129"/>
            <p:cNvSpPr/>
            <p:nvPr/>
          </p:nvSpPr>
          <p:spPr>
            <a:xfrm>
              <a:off x="6072335" y="5154735"/>
              <a:ext cx="216024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2" name="직사각형 130"/>
            <p:cNvSpPr/>
            <p:nvPr/>
          </p:nvSpPr>
          <p:spPr>
            <a:xfrm>
              <a:off x="6289686" y="5154735"/>
              <a:ext cx="216024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3" name="모서리가 둥근 직사각형 131"/>
            <p:cNvSpPr/>
            <p:nvPr/>
          </p:nvSpPr>
          <p:spPr>
            <a:xfrm>
              <a:off x="7190796" y="4378697"/>
              <a:ext cx="864096" cy="41518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+mj-lt"/>
                </a:rPr>
                <a:t>reduce</a:t>
              </a:r>
              <a:endParaRPr lang="ko-KR" altLang="en-US" sz="1600" dirty="0">
                <a:latin typeface="+mj-lt"/>
              </a:endParaRPr>
            </a:p>
          </p:txBody>
        </p:sp>
        <p:cxnSp>
          <p:nvCxnSpPr>
            <p:cNvPr id="114" name="직선 화살표 연결선 132"/>
            <p:cNvCxnSpPr>
              <a:stCxn id="109" idx="3"/>
              <a:endCxn id="113" idx="1"/>
            </p:cNvCxnSpPr>
            <p:nvPr/>
          </p:nvCxnSpPr>
          <p:spPr>
            <a:xfrm>
              <a:off x="6924753" y="4276133"/>
              <a:ext cx="266043" cy="310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33"/>
            <p:cNvCxnSpPr>
              <a:stCxn id="112" idx="3"/>
              <a:endCxn id="113" idx="1"/>
            </p:cNvCxnSpPr>
            <p:nvPr/>
          </p:nvCxnSpPr>
          <p:spPr>
            <a:xfrm flipV="1">
              <a:off x="6505710" y="4586291"/>
              <a:ext cx="685086" cy="712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34"/>
            <p:cNvCxnSpPr>
              <a:stCxn id="113" idx="3"/>
            </p:cNvCxnSpPr>
            <p:nvPr/>
          </p:nvCxnSpPr>
          <p:spPr>
            <a:xfrm>
              <a:off x="8054892" y="4586291"/>
              <a:ext cx="2880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758621" y="5900092"/>
              <a:ext cx="1497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+mj-lt"/>
                </a:rPr>
                <a:t>hash partition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424964" y="5900092"/>
              <a:ext cx="1612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+mj-lt"/>
                </a:rPr>
                <a:t>sort and merge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105316" y="5767164"/>
              <a:ext cx="1445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+mj-lt"/>
                </a:rPr>
                <a:t>reduce</a:t>
              </a:r>
            </a:p>
            <a:p>
              <a:pPr algn="ctr"/>
              <a:r>
                <a:rPr lang="en-US" altLang="ko-KR" dirty="0" smtClean="0">
                  <a:latin typeface="+mj-lt"/>
                </a:rPr>
                <a:t>function</a:t>
              </a:r>
              <a:endParaRPr lang="ko-KR" altLang="en-US" dirty="0">
                <a:latin typeface="+mj-lt"/>
              </a:endParaRPr>
            </a:p>
          </p:txBody>
        </p:sp>
        <p:cxnSp>
          <p:nvCxnSpPr>
            <p:cNvPr id="120" name="직선 화살표 연결선 138"/>
            <p:cNvCxnSpPr>
              <a:endCxn id="64" idx="1"/>
            </p:cNvCxnSpPr>
            <p:nvPr/>
          </p:nvCxnSpPr>
          <p:spPr>
            <a:xfrm>
              <a:off x="4233833" y="1619300"/>
              <a:ext cx="572315" cy="6035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40"/>
            <p:cNvCxnSpPr>
              <a:stCxn id="11" idx="3"/>
              <a:endCxn id="91" idx="1"/>
            </p:cNvCxnSpPr>
            <p:nvPr/>
          </p:nvCxnSpPr>
          <p:spPr>
            <a:xfrm>
              <a:off x="4187370" y="1628800"/>
              <a:ext cx="627162" cy="29636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43"/>
            <p:cNvCxnSpPr>
              <a:stCxn id="25" idx="3"/>
              <a:endCxn id="64" idx="1"/>
            </p:cNvCxnSpPr>
            <p:nvPr/>
          </p:nvCxnSpPr>
          <p:spPr>
            <a:xfrm flipV="1">
              <a:off x="4187370" y="2222866"/>
              <a:ext cx="618778" cy="5940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46"/>
            <p:cNvCxnSpPr>
              <a:stCxn id="41" idx="3"/>
            </p:cNvCxnSpPr>
            <p:nvPr/>
          </p:nvCxnSpPr>
          <p:spPr>
            <a:xfrm flipV="1">
              <a:off x="4202464" y="2335486"/>
              <a:ext cx="603684" cy="16865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49"/>
            <p:cNvCxnSpPr>
              <a:stCxn id="25" idx="3"/>
              <a:endCxn id="91" idx="1"/>
            </p:cNvCxnSpPr>
            <p:nvPr/>
          </p:nvCxnSpPr>
          <p:spPr>
            <a:xfrm>
              <a:off x="4187370" y="2816932"/>
              <a:ext cx="627162" cy="17755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53"/>
            <p:cNvCxnSpPr>
              <a:stCxn id="41" idx="3"/>
              <a:endCxn id="91" idx="1"/>
            </p:cNvCxnSpPr>
            <p:nvPr/>
          </p:nvCxnSpPr>
          <p:spPr>
            <a:xfrm>
              <a:off x="4202464" y="4022018"/>
              <a:ext cx="612068" cy="5704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56"/>
            <p:cNvCxnSpPr>
              <a:stCxn id="51" idx="3"/>
              <a:endCxn id="91" idx="1"/>
            </p:cNvCxnSpPr>
            <p:nvPr/>
          </p:nvCxnSpPr>
          <p:spPr>
            <a:xfrm flipV="1">
              <a:off x="4158076" y="4592458"/>
              <a:ext cx="656456" cy="6346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59"/>
            <p:cNvCxnSpPr>
              <a:stCxn id="51" idx="3"/>
            </p:cNvCxnSpPr>
            <p:nvPr/>
          </p:nvCxnSpPr>
          <p:spPr>
            <a:xfrm flipV="1">
              <a:off x="4158076" y="2384884"/>
              <a:ext cx="648072" cy="28422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직사각형 139"/>
            <p:cNvSpPr/>
            <p:nvPr/>
          </p:nvSpPr>
          <p:spPr>
            <a:xfrm>
              <a:off x="6276929" y="4132117"/>
              <a:ext cx="216024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+mj-lt"/>
                </a:rPr>
                <a:t>v</a:t>
              </a:r>
              <a:endParaRPr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47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742" y="215276"/>
            <a:ext cx="960702" cy="5321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83233" y="770704"/>
            <a:ext cx="83725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66" y="214290"/>
            <a:ext cx="6263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1.3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기존 </a:t>
            </a:r>
            <a:r>
              <a:rPr lang="en-US" altLang="ko-KR" sz="2800" b="1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MapReduce</a:t>
            </a:r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기반 분석 시스템</a:t>
            </a:r>
            <a:endParaRPr lang="ko-KR" altLang="en-US" sz="28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910" y="1020068"/>
            <a:ext cx="575830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Hive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하둡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기반의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DW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시스템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HiveQL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지원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(SQL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과 유사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)</a:t>
            </a:r>
            <a:endParaRPr lang="en-US" altLang="ko-KR" sz="2000" dirty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HiveQL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을 </a:t>
            </a:r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MapReduce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로 변환해서 질의 수행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쉽고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편리함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높은 반응 시간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(High Latency)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3445693"/>
            <a:ext cx="696697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Pig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MapReduce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용 프로그래밍 및 데이터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플로우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인터페이스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스크립트언어인 </a:t>
            </a:r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PigLatin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지원</a:t>
            </a:r>
            <a:endParaRPr lang="en-US" altLang="ko-KR" sz="2000" dirty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PigLatin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을 </a:t>
            </a:r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MapReduce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로 변환해서 질의 수행</a:t>
            </a:r>
            <a:endParaRPr lang="ko-KR" altLang="en-US" sz="20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980728"/>
            <a:ext cx="21812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4077072"/>
            <a:ext cx="2286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47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33172" y="764705"/>
            <a:ext cx="83873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u="sng" dirty="0" smtClean="0">
                <a:latin typeface="나눔고딕" pitchFamily="50" charset="-127"/>
                <a:ea typeface="나눔고딕" pitchFamily="50" charset="-127"/>
              </a:rPr>
              <a:t> Map</a:t>
            </a:r>
            <a:r>
              <a:rPr lang="ko-KR" altLang="en-US" sz="2000" b="1" u="sng" dirty="0" smtClean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2000" b="1" u="sng" dirty="0" smtClean="0">
                <a:latin typeface="나눔고딕" pitchFamily="50" charset="-127"/>
                <a:ea typeface="나눔고딕" pitchFamily="50" charset="-127"/>
              </a:rPr>
              <a:t>Reduce</a:t>
            </a:r>
            <a:r>
              <a:rPr lang="ko-KR" altLang="en-US" sz="2000" b="1" u="sng" dirty="0" smtClean="0">
                <a:latin typeface="나눔고딕" pitchFamily="50" charset="-127"/>
                <a:ea typeface="나눔고딕" pitchFamily="50" charset="-127"/>
              </a:rPr>
              <a:t>간의 </a:t>
            </a:r>
            <a:r>
              <a:rPr lang="ko-KR" altLang="en-US" sz="2000" b="1" u="sng" dirty="0" err="1" smtClean="0">
                <a:latin typeface="나눔고딕" pitchFamily="50" charset="-127"/>
                <a:ea typeface="나눔고딕" pitchFamily="50" charset="-127"/>
              </a:rPr>
              <a:t>셔플의</a:t>
            </a:r>
            <a:r>
              <a:rPr lang="ko-KR" altLang="en-US" sz="2000" b="1" u="sng" dirty="0" smtClean="0">
                <a:latin typeface="나눔고딕" pitchFamily="50" charset="-127"/>
                <a:ea typeface="나눔고딕" pitchFamily="50" charset="-127"/>
              </a:rPr>
              <a:t> 한계</a:t>
            </a:r>
            <a:r>
              <a:rPr lang="en-US" altLang="ko-KR" sz="2000" b="1" u="sng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u="sng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2000" b="1" i="1" dirty="0" smtClean="0">
                <a:latin typeface="나눔고딕" pitchFamily="50" charset="-127"/>
                <a:ea typeface="나눔고딕" pitchFamily="50" charset="-127"/>
                <a:sym typeface="Wingdings" pitchFamily="2" charset="2"/>
              </a:rPr>
              <a:t>       merge sort  hashing  merge sort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2000" dirty="0" err="1" smtClean="0">
                <a:latin typeface="나눔고딕" pitchFamily="50" charset="-127"/>
                <a:ea typeface="나눔고딕" pitchFamily="50" charset="-127"/>
              </a:rPr>
              <a:t>관계형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 데이터 베이스에 부적합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- Job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간의 데이터 교환 오버헤드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고정된 데이터 흐름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2742" y="215276"/>
            <a:ext cx="960702" cy="5321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83233" y="770704"/>
            <a:ext cx="83725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66" y="214290"/>
            <a:ext cx="4269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1.4 </a:t>
            </a:r>
            <a:r>
              <a:rPr lang="en-US" altLang="ko-KR" sz="2800" b="1" dirty="0" err="1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MapReduce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의 문제점</a:t>
            </a:r>
            <a:endParaRPr lang="ko-KR" altLang="en-US" sz="28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23"/>
          <p:cNvGrpSpPr/>
          <p:nvPr/>
        </p:nvGrpSpPr>
        <p:grpSpPr>
          <a:xfrm>
            <a:off x="1259632" y="2708920"/>
            <a:ext cx="5904656" cy="2016224"/>
            <a:chOff x="1475656" y="3717032"/>
            <a:chExt cx="5904656" cy="2016224"/>
          </a:xfrm>
        </p:grpSpPr>
        <p:sp>
          <p:nvSpPr>
            <p:cNvPr id="6" name="Oval 4"/>
            <p:cNvSpPr/>
            <p:nvPr/>
          </p:nvSpPr>
          <p:spPr>
            <a:xfrm>
              <a:off x="1475656" y="3717032"/>
              <a:ext cx="1080120" cy="79208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1</a:t>
              </a:r>
              <a:endParaRPr lang="en-US" dirty="0"/>
            </a:p>
          </p:txBody>
        </p:sp>
        <p:sp>
          <p:nvSpPr>
            <p:cNvPr id="9" name="Oval 5"/>
            <p:cNvSpPr/>
            <p:nvPr/>
          </p:nvSpPr>
          <p:spPr>
            <a:xfrm>
              <a:off x="3923928" y="3789040"/>
              <a:ext cx="1080120" cy="7920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2</a:t>
              </a:r>
              <a:endParaRPr lang="en-US" dirty="0"/>
            </a:p>
          </p:txBody>
        </p:sp>
        <p:sp>
          <p:nvSpPr>
            <p:cNvPr id="11" name="Oval 6"/>
            <p:cNvSpPr/>
            <p:nvPr/>
          </p:nvSpPr>
          <p:spPr>
            <a:xfrm>
              <a:off x="6300192" y="3717032"/>
              <a:ext cx="1080120" cy="79208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3</a:t>
              </a:r>
              <a:endParaRPr lang="en-US" dirty="0"/>
            </a:p>
          </p:txBody>
        </p:sp>
        <p:cxnSp>
          <p:nvCxnSpPr>
            <p:cNvPr id="12" name="Elbow Connector 10"/>
            <p:cNvCxnSpPr>
              <a:stCxn id="9" idx="6"/>
            </p:cNvCxnSpPr>
            <p:nvPr/>
          </p:nvCxnSpPr>
          <p:spPr>
            <a:xfrm>
              <a:off x="5004048" y="4185084"/>
              <a:ext cx="504056" cy="720080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11" idx="2"/>
            </p:cNvCxnSpPr>
            <p:nvPr/>
          </p:nvCxnSpPr>
          <p:spPr>
            <a:xfrm rot="10800000" flipV="1">
              <a:off x="5796136" y="4113076"/>
              <a:ext cx="504056" cy="720080"/>
            </a:xfrm>
            <a:prstGeom prst="bentConnector2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32040" y="3753036"/>
              <a:ext cx="694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24128" y="3753036"/>
              <a:ext cx="645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</a:t>
              </a:r>
              <a:endParaRPr lang="en-US" dirty="0"/>
            </a:p>
          </p:txBody>
        </p:sp>
        <p:cxnSp>
          <p:nvCxnSpPr>
            <p:cNvPr id="16" name="Elbow Connector 23"/>
            <p:cNvCxnSpPr>
              <a:stCxn id="6" idx="6"/>
            </p:cNvCxnSpPr>
            <p:nvPr/>
          </p:nvCxnSpPr>
          <p:spPr>
            <a:xfrm>
              <a:off x="2555776" y="4113076"/>
              <a:ext cx="504056" cy="720080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Elbow Connector 24"/>
            <p:cNvCxnSpPr>
              <a:stCxn id="9" idx="2"/>
            </p:cNvCxnSpPr>
            <p:nvPr/>
          </p:nvCxnSpPr>
          <p:spPr>
            <a:xfrm rot="10800000" flipV="1">
              <a:off x="3347864" y="4185084"/>
              <a:ext cx="576064" cy="720080"/>
            </a:xfrm>
            <a:prstGeom prst="bentConnector2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483768" y="3753036"/>
              <a:ext cx="694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75856" y="3753036"/>
              <a:ext cx="645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</a:t>
              </a:r>
              <a:endParaRPr lang="en-US" dirty="0"/>
            </a:p>
          </p:txBody>
        </p:sp>
        <p:pic>
          <p:nvPicPr>
            <p:cNvPr id="20" name="Picture 13" descr="1377500921_database-px-png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771800" y="4869160"/>
              <a:ext cx="864096" cy="864096"/>
            </a:xfrm>
            <a:prstGeom prst="rect">
              <a:avLst/>
            </a:prstGeom>
          </p:spPr>
        </p:pic>
        <p:pic>
          <p:nvPicPr>
            <p:cNvPr id="21" name="Picture 20" descr="1377500921_database-px-png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220072" y="4869160"/>
              <a:ext cx="864096" cy="86409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089162" y="5157192"/>
              <a:ext cx="754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HDFS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57232" y="5157192"/>
              <a:ext cx="754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HDFS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647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2742" y="215276"/>
            <a:ext cx="960702" cy="53217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83233" y="770704"/>
            <a:ext cx="83725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66" y="214290"/>
            <a:ext cx="3102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1.5 Hive </a:t>
            </a:r>
            <a:r>
              <a:rPr lang="ko-KR" altLang="en-US" sz="28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의 문제점</a:t>
            </a:r>
            <a:endParaRPr lang="ko-KR" altLang="en-US" sz="2800" b="1" dirty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772" y="972011"/>
            <a:ext cx="60324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높은 지연 시간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MapReduce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 Job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별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5~15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초에 달하는 시동 시간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SQL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표준 </a:t>
            </a:r>
            <a:r>
              <a:rPr lang="ko-KR" altLang="en-US" sz="2000" b="1" dirty="0" err="1" smtClean="0">
                <a:latin typeface="나눔고딕" pitchFamily="50" charset="-127"/>
                <a:ea typeface="나눔고딕" pitchFamily="50" charset="-127"/>
              </a:rPr>
              <a:t>미지원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SQL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과 유사하지만 많은 부분이 상이함</a:t>
            </a:r>
            <a:endParaRPr lang="en-US" altLang="ko-KR" sz="2000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7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2085</Words>
  <Application>Microsoft Office PowerPoint</Application>
  <PresentationFormat>화면 슬라이드 쇼(4:3)</PresentationFormat>
  <Paragraphs>534</Paragraphs>
  <Slides>40</Slides>
  <Notes>33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nhn</dc:creator>
  <cp:lastModifiedBy>DESKTOP</cp:lastModifiedBy>
  <cp:revision>326</cp:revision>
  <dcterms:created xsi:type="dcterms:W3CDTF">2013-09-04T08:49:37Z</dcterms:created>
  <dcterms:modified xsi:type="dcterms:W3CDTF">2013-10-15T04:15:32Z</dcterms:modified>
</cp:coreProperties>
</file>