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7" r:id="rId2"/>
    <p:sldId id="256" r:id="rId3"/>
    <p:sldId id="290" r:id="rId4"/>
    <p:sldId id="292" r:id="rId5"/>
    <p:sldId id="265" r:id="rId6"/>
    <p:sldId id="288" r:id="rId7"/>
    <p:sldId id="289" r:id="rId8"/>
    <p:sldId id="293" r:id="rId9"/>
    <p:sldId id="270" r:id="rId10"/>
    <p:sldId id="302" r:id="rId11"/>
    <p:sldId id="272" r:id="rId12"/>
    <p:sldId id="294" r:id="rId13"/>
    <p:sldId id="269" r:id="rId14"/>
    <p:sldId id="287" r:id="rId15"/>
    <p:sldId id="280" r:id="rId16"/>
    <p:sldId id="283" r:id="rId17"/>
    <p:sldId id="285" r:id="rId18"/>
    <p:sldId id="281" r:id="rId19"/>
    <p:sldId id="298" r:id="rId20"/>
    <p:sldId id="299" r:id="rId21"/>
    <p:sldId id="300" r:id="rId22"/>
    <p:sldId id="301" r:id="rId23"/>
    <p:sldId id="286" r:id="rId24"/>
    <p:sldId id="30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  <p15:guide id="5" pos="385">
          <p15:clr>
            <a:srgbClr val="A4A3A4"/>
          </p15:clr>
        </p15:guide>
        <p15:guide id="6" pos="452">
          <p15:clr>
            <a:srgbClr val="A4A3A4"/>
          </p15:clr>
        </p15:guide>
        <p15:guide id="7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6" autoAdjust="0"/>
    <p:restoredTop sz="95164" autoAdjust="0"/>
  </p:normalViewPr>
  <p:slideViewPr>
    <p:cSldViewPr showGuides="1">
      <p:cViewPr varScale="1">
        <p:scale>
          <a:sx n="74" d="100"/>
          <a:sy n="74" d="100"/>
        </p:scale>
        <p:origin x="1650" y="72"/>
      </p:cViewPr>
      <p:guideLst>
        <p:guide orient="horz" pos="2160"/>
        <p:guide pos="2880"/>
        <p:guide pos="295"/>
        <p:guide pos="5465"/>
        <p:guide pos="385"/>
        <p:guide pos="452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603C6-2565-4DD9-AAB3-2AF61421CFDC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206D-FF87-412C-BBAF-D937456D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9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7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7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0F02A1-16D5-41ED-B286-EBD9FA1AB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7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47" y="50601"/>
            <a:ext cx="897300" cy="8973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BE28-B2C6-4BEE-AC9D-8916EA646D8A}" type="datetimeFigureOut">
              <a:rPr lang="ko-KR" altLang="en-US" smtClean="0"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4008" y="764704"/>
            <a:ext cx="81959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74008" y="6294806"/>
            <a:ext cx="81959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 userDrawn="1"/>
        </p:nvSpPr>
        <p:spPr>
          <a:xfrm>
            <a:off x="6300192" y="6356350"/>
            <a:ext cx="2492092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b="1" kern="1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</a:rPr>
              <a:t>Bapul</a:t>
            </a:r>
            <a:r>
              <a:rPr lang="en-US" altLang="ko-KR" sz="1100" b="1" kern="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</a:rPr>
              <a:t> ⓒ 2014 All Rights Reserved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60231" y="2341122"/>
            <a:ext cx="7423537" cy="10878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b="1" dirty="0"/>
              <a:t>Google </a:t>
            </a:r>
            <a:r>
              <a:rPr lang="en-US" altLang="ko-KR" b="1" dirty="0" smtClean="0"/>
              <a:t>Analytics </a:t>
            </a:r>
            <a:r>
              <a:rPr lang="en-US" altLang="ko-KR" b="1" dirty="0" smtClean="0"/>
              <a:t>Seminar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By </a:t>
            </a:r>
            <a:r>
              <a:rPr lang="en-US" altLang="ko-KR" sz="2000" b="1" dirty="0" smtClean="0"/>
              <a:t>Sean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781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308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2.Processing&amp;Configuration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7319" y="1131595"/>
            <a:ext cx="80283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4625" indent="-174625" latinLnBrk="0"/>
            <a:r>
              <a:rPr lang="en-US" altLang="ko-KR" sz="1600" b="1" dirty="0"/>
              <a:t>(</a:t>
            </a:r>
            <a:r>
              <a:rPr lang="en-US" altLang="ko-KR" sz="1600" b="1" dirty="0" smtClean="0"/>
              <a:t>2) Importing</a:t>
            </a:r>
            <a:r>
              <a:rPr lang="ko-KR" altLang="en-US" sz="1600" b="1" dirty="0" smtClean="0"/>
              <a:t>을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통하</a:t>
            </a:r>
            <a:r>
              <a:rPr lang="ko-KR" altLang="en-US" sz="1600" b="1" dirty="0" smtClean="0"/>
              <a:t> 외부소스의 데이터가 </a:t>
            </a:r>
            <a:r>
              <a:rPr lang="en-US" altLang="ko-KR" sz="1600" b="1" dirty="0" smtClean="0"/>
              <a:t>G/A</a:t>
            </a:r>
            <a:r>
              <a:rPr lang="ko-KR" altLang="en-US" sz="1600" b="1" dirty="0" smtClean="0"/>
              <a:t>로 들어오게 됨</a:t>
            </a:r>
            <a:endParaRPr lang="en-US" altLang="ko-KR" sz="1600" b="1" dirty="0" smtClean="0"/>
          </a:p>
          <a:p>
            <a:pPr marL="174625" indent="-174625" latinLnBrk="0">
              <a:buAutoNum type="arabicPeriod"/>
            </a:pPr>
            <a:endParaRPr lang="en-US" altLang="ko-KR" sz="1600" dirty="0" smtClean="0">
              <a:solidFill>
                <a:srgbClr val="7030A0"/>
              </a:solidFill>
            </a:endParaRPr>
          </a:p>
          <a:p>
            <a:pPr latinLnBrk="0"/>
            <a:r>
              <a:rPr lang="en-US" altLang="ko-KR" sz="1600" b="1" dirty="0" smtClean="0"/>
              <a:t>(3) Configuration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Rule</a:t>
            </a:r>
            <a:r>
              <a:rPr lang="ko-KR" altLang="en-US" sz="1600" b="1" dirty="0" smtClean="0"/>
              <a:t>을 통해 포함되어야 할 데이터와 포함되지 말아야 할 데이터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데이터의 형식변화 등의 데이터 가공을 하게 됨</a:t>
            </a:r>
            <a:endParaRPr lang="en-US" altLang="ko-KR" sz="16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17319" y="2420888"/>
            <a:ext cx="842493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ko-KR" altLang="en-US" sz="1600" dirty="0"/>
              <a:t>세 가지 주요 방법</a:t>
            </a:r>
            <a:r>
              <a:rPr lang="en-US" altLang="ko-KR" sz="1600" dirty="0"/>
              <a:t>: Filters, Goals, Grouping </a:t>
            </a:r>
            <a:endParaRPr lang="en-US" altLang="ko-KR" sz="12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Filters</a:t>
            </a:r>
            <a:endParaRPr lang="en-US" altLang="ko-KR" sz="1600" dirty="0"/>
          </a:p>
          <a:p>
            <a:pPr marL="87312" latinLnBrk="0"/>
            <a:r>
              <a:rPr lang="en-US" altLang="ko-KR" sz="1600" dirty="0"/>
              <a:t>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각각의 </a:t>
            </a:r>
            <a:r>
              <a:rPr lang="en-US" altLang="ko-KR" sz="1600" dirty="0"/>
              <a:t>View</a:t>
            </a:r>
            <a:r>
              <a:rPr lang="ko-KR" altLang="en-US" sz="1600" dirty="0"/>
              <a:t>에서 데이터를 변환시킬 수 있는 </a:t>
            </a:r>
            <a:r>
              <a:rPr lang="ko-KR" altLang="en-US" sz="1600" dirty="0" smtClean="0"/>
              <a:t>방법</a:t>
            </a:r>
            <a:endParaRPr lang="en-US" altLang="ko-KR" sz="16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특정 데이터의 배제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형태를 변환하는데 모두 쓰일 수 있음</a:t>
            </a:r>
            <a:endParaRPr lang="en-US" altLang="ko-KR" sz="12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Goals</a:t>
            </a:r>
          </a:p>
          <a:p>
            <a:pPr marL="87312" latinLnBrk="0"/>
            <a:r>
              <a:rPr lang="en-US" altLang="ko-KR" sz="1600" dirty="0"/>
              <a:t> </a:t>
            </a:r>
            <a:r>
              <a:rPr lang="en-US" altLang="ko-KR" sz="1600" dirty="0" smtClean="0"/>
              <a:t>&gt;Goal</a:t>
            </a:r>
            <a:r>
              <a:rPr lang="ko-KR" altLang="en-US" sz="1600" dirty="0"/>
              <a:t>을 설정하며 어떤 행위가 </a:t>
            </a:r>
            <a:r>
              <a:rPr lang="en-US" altLang="ko-KR" sz="1600" dirty="0"/>
              <a:t>Conversions</a:t>
            </a:r>
            <a:r>
              <a:rPr lang="ko-KR" altLang="en-US" sz="1600" dirty="0"/>
              <a:t>으로 계산되어야 할지 알 수 있음 </a:t>
            </a:r>
            <a:endParaRPr lang="en-US" altLang="ko-KR" sz="1600" dirty="0"/>
          </a:p>
          <a:p>
            <a:pPr marL="87312" latinLnBrk="0"/>
            <a:r>
              <a:rPr lang="en-US" altLang="ko-KR" sz="1600" dirty="0" smtClean="0"/>
              <a:t> </a:t>
            </a:r>
            <a:r>
              <a:rPr lang="en-US" altLang="ko-KR" sz="1600" dirty="0" smtClean="0"/>
              <a:t>&gt;Goal</a:t>
            </a:r>
            <a:r>
              <a:rPr lang="ko-KR" altLang="en-US" sz="1600" dirty="0"/>
              <a:t>이 설정되면 </a:t>
            </a:r>
            <a:r>
              <a:rPr lang="en-US" altLang="ko-KR" sz="1600" dirty="0"/>
              <a:t>Goal</a:t>
            </a:r>
            <a:r>
              <a:rPr lang="ko-KR" altLang="en-US" sz="1600" dirty="0"/>
              <a:t>과 관련된 </a:t>
            </a:r>
            <a:r>
              <a:rPr lang="en-US" altLang="ko-KR" sz="1600" dirty="0"/>
              <a:t>Metrics</a:t>
            </a:r>
            <a:r>
              <a:rPr lang="ko-KR" altLang="en-US" sz="1600" dirty="0"/>
              <a:t>를 사용할 수 </a:t>
            </a:r>
            <a:r>
              <a:rPr lang="ko-KR" altLang="en-US" sz="1600" dirty="0" smtClean="0"/>
              <a:t>있음 </a:t>
            </a:r>
            <a:endParaRPr lang="en-US" altLang="ko-KR" sz="1200" u="sng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92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83568" y="980728"/>
            <a:ext cx="8064500" cy="477053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66700" indent="-179388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Grouping</a:t>
            </a:r>
          </a:p>
          <a:p>
            <a:r>
              <a:rPr lang="en-US" altLang="ko-KR" sz="1600" dirty="0"/>
              <a:t>   &gt;</a:t>
            </a:r>
            <a:r>
              <a:rPr lang="ko-KR" altLang="en-US" sz="1600" dirty="0" err="1"/>
              <a:t>그룹핑을</a:t>
            </a:r>
            <a:r>
              <a:rPr lang="ko-KR" altLang="en-US" sz="1600" dirty="0"/>
              <a:t> 하면 특정한 데이터들을 한번에 묶어서 볼 수 있음</a:t>
            </a:r>
            <a:endParaRPr lang="en-US" altLang="ko-KR" sz="1600" dirty="0"/>
          </a:p>
          <a:p>
            <a:r>
              <a:rPr lang="en-US" altLang="ko-KR" sz="1600" dirty="0"/>
              <a:t>   &gt;</a:t>
            </a:r>
            <a:r>
              <a:rPr lang="ko-KR" altLang="en-US" sz="1600" dirty="0" err="1"/>
              <a:t>그룹핑의</a:t>
            </a:r>
            <a:r>
              <a:rPr lang="ko-KR" altLang="en-US" sz="1600" dirty="0"/>
              <a:t> 두 가지 타입</a:t>
            </a:r>
            <a:r>
              <a:rPr lang="en-US" altLang="ko-KR" sz="1600" dirty="0"/>
              <a:t>: Channel groups &amp; Content groups</a:t>
            </a:r>
          </a:p>
          <a:p>
            <a:r>
              <a:rPr lang="en-US" altLang="ko-KR" sz="1600" dirty="0"/>
              <a:t>    Channel Groups: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공통의 </a:t>
            </a:r>
            <a:r>
              <a:rPr lang="ko-KR" altLang="en-US" sz="1600" dirty="0"/>
              <a:t>마케팅 경로를 통해 모인 데이터들임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:Facebook</a:t>
            </a:r>
            <a:r>
              <a:rPr lang="ko-KR" altLang="en-US" sz="1600" dirty="0"/>
              <a:t>과 </a:t>
            </a:r>
            <a:r>
              <a:rPr lang="en-US" altLang="ko-KR" sz="1600" dirty="0"/>
              <a:t>Twitter</a:t>
            </a:r>
            <a:r>
              <a:rPr lang="ko-KR" altLang="en-US" sz="1600" dirty="0"/>
              <a:t>에서 온 </a:t>
            </a:r>
            <a:r>
              <a:rPr lang="en-US" altLang="ko-KR" sz="1600" dirty="0"/>
              <a:t>Traffic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그룹핑해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Social Media</a:t>
            </a:r>
            <a:r>
              <a:rPr lang="ko-KR" altLang="en-US" sz="1600" dirty="0" smtClean="0"/>
              <a:t>로 묶음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Content </a:t>
            </a:r>
            <a:r>
              <a:rPr lang="en-US" altLang="ko-KR" sz="1600" dirty="0"/>
              <a:t>Groups</a:t>
            </a:r>
            <a:r>
              <a:rPr lang="ko-KR" altLang="en-US" sz="1600" dirty="0"/>
              <a:t>은 동일한 부류의 내용을 </a:t>
            </a:r>
            <a:r>
              <a:rPr lang="ko-KR" altLang="en-US" sz="1600" dirty="0" err="1"/>
              <a:t>그룹핑하는</a:t>
            </a:r>
            <a:r>
              <a:rPr lang="ko-KR" altLang="en-US" sz="1600" dirty="0"/>
              <a:t> 것임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b="1" dirty="0" smtClean="0"/>
              <a:t>4) </a:t>
            </a:r>
            <a:r>
              <a:rPr lang="en-US" altLang="ko-KR" sz="1600" b="1" dirty="0"/>
              <a:t>Aggregation</a:t>
            </a:r>
            <a:r>
              <a:rPr lang="ko-KR" altLang="en-US" sz="1600" b="1" dirty="0"/>
              <a:t>과정을 통해 데이터들을 </a:t>
            </a:r>
            <a:r>
              <a:rPr lang="ko-KR" altLang="en-US" sz="1600" b="1" dirty="0" err="1"/>
              <a:t>의미있는</a:t>
            </a:r>
            <a:r>
              <a:rPr lang="ko-KR" altLang="en-US" sz="1600" b="1" dirty="0"/>
              <a:t> 형식으로 준비된 데이터베이스 </a:t>
            </a:r>
            <a:r>
              <a:rPr lang="ko-KR" altLang="en-US" sz="1600" b="1" dirty="0" smtClean="0"/>
              <a:t>      </a:t>
            </a:r>
            <a:endParaRPr lang="en-US" altLang="ko-KR" sz="1600" b="1" dirty="0" smtClean="0"/>
          </a:p>
          <a:p>
            <a:pPr latinLnBrk="0"/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테이블에 정리됨</a:t>
            </a:r>
            <a:endParaRPr lang="en-US" altLang="ko-KR" sz="1600" b="1" dirty="0" smtClean="0"/>
          </a:p>
          <a:p>
            <a:pPr latinLnBrk="0"/>
            <a:endParaRPr lang="en-US" altLang="ko-KR" sz="1600" dirty="0" smtClean="0"/>
          </a:p>
          <a:p>
            <a:pPr marL="266700" indent="-179388" latinLnBrk="0">
              <a:buFont typeface="Wingdings" panose="05000000000000000000" pitchFamily="2" charset="2"/>
              <a:buChar char="§"/>
              <a:tabLst>
                <a:tab pos="182563" algn="l"/>
              </a:tabLst>
            </a:pPr>
            <a:r>
              <a:rPr lang="en-US" altLang="ko-KR" sz="1600" dirty="0"/>
              <a:t>G/A</a:t>
            </a:r>
            <a:r>
              <a:rPr lang="ko-KR" altLang="en-US" sz="1600" dirty="0"/>
              <a:t>를 열었을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이미 여러 종류의</a:t>
            </a:r>
            <a:r>
              <a:rPr lang="en-US" altLang="ko-KR" sz="1600" dirty="0"/>
              <a:t> Report</a:t>
            </a:r>
            <a:r>
              <a:rPr lang="ko-KR" altLang="en-US" sz="1600" dirty="0"/>
              <a:t>들을 빠르게 볼 수 </a:t>
            </a:r>
            <a:r>
              <a:rPr lang="ko-KR" altLang="en-US" sz="1600" dirty="0" smtClean="0"/>
              <a:t>있는 이유</a:t>
            </a:r>
            <a:endParaRPr lang="en-US" altLang="ko-KR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123728" y="3068960"/>
            <a:ext cx="4137601" cy="1267002"/>
            <a:chOff x="1043608" y="3026094"/>
            <a:chExt cx="4137601" cy="12670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026094"/>
              <a:ext cx="3010320" cy="1267002"/>
            </a:xfrm>
            <a:prstGeom prst="rect">
              <a:avLst/>
            </a:prstGeom>
          </p:spPr>
        </p:pic>
        <p:sp>
          <p:nvSpPr>
            <p:cNvPr id="7" name="오른쪽 중괄호 6"/>
            <p:cNvSpPr/>
            <p:nvPr/>
          </p:nvSpPr>
          <p:spPr>
            <a:xfrm>
              <a:off x="4211960" y="3026094"/>
              <a:ext cx="216024" cy="1267002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7034" y="3563491"/>
              <a:ext cx="73417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 smtClean="0"/>
                <a:t>“</a:t>
              </a:r>
              <a:r>
                <a:rPr lang="ko-KR" altLang="en-US" sz="1200" dirty="0" smtClean="0"/>
                <a:t>수학문제</a:t>
              </a:r>
              <a:r>
                <a:rPr lang="en-US" altLang="ko-KR" sz="1200" dirty="0" smtClean="0"/>
                <a:t>”</a:t>
              </a:r>
              <a:endParaRPr lang="ko-KR" altLang="en-US" sz="1200" dirty="0" smtClean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2834" y="478180"/>
            <a:ext cx="308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2.Processing&amp;Configuration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62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700808"/>
            <a:ext cx="7463390" cy="31483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600" b="1" dirty="0" smtClean="0"/>
              <a:t>Google Analytics</a:t>
            </a:r>
            <a:r>
              <a:rPr lang="ko-KR" altLang="en-US" sz="5600" b="1" dirty="0" smtClean="0"/>
              <a:t>이해 </a:t>
            </a:r>
            <a:endParaRPr lang="en-US" altLang="ko-KR" sz="56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1. Collecting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2. Processing &amp; Configuration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</a:rPr>
              <a:t>3. Reporting</a:t>
            </a:r>
            <a:endParaRPr lang="ko-KR" altLang="en-US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0940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Reporting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42834" y="796162"/>
            <a:ext cx="83776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Reporting</a:t>
            </a:r>
            <a:r>
              <a:rPr lang="ko-KR" altLang="en-US" sz="1600" b="1" dirty="0" smtClean="0"/>
              <a:t>에서 알아두어야 할 세 가지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Dimensions&amp;Metrics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API, and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Sampling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(1) Dimensions </a:t>
            </a:r>
            <a:r>
              <a:rPr lang="en-US" altLang="ko-KR" sz="1600" b="1" dirty="0" smtClean="0"/>
              <a:t>&amp; Metrics </a:t>
            </a:r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Dimensions</a:t>
            </a:r>
            <a:r>
              <a:rPr lang="ko-KR" altLang="en-US" sz="1600" dirty="0"/>
              <a:t>은 데이터의 성격을 묘사해 주는 것 </a:t>
            </a:r>
            <a:endParaRPr lang="en-US" altLang="ko-KR" sz="1600" dirty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Metrics</a:t>
            </a:r>
            <a:r>
              <a:rPr lang="ko-KR" altLang="en-US" sz="1600" dirty="0"/>
              <a:t>는 데이터의 양적 수치를 나타내는 것</a:t>
            </a:r>
            <a:r>
              <a:rPr lang="en-US" altLang="ko-KR" sz="1600" dirty="0"/>
              <a:t> </a:t>
            </a:r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각각의 </a:t>
            </a:r>
            <a:r>
              <a:rPr lang="en-US" altLang="ko-KR" sz="1600" dirty="0"/>
              <a:t>Dimensions</a:t>
            </a:r>
            <a:r>
              <a:rPr lang="ko-KR" altLang="en-US" sz="1600" dirty="0"/>
              <a:t>과 </a:t>
            </a:r>
            <a:r>
              <a:rPr lang="en-US" altLang="ko-KR" sz="1600" dirty="0"/>
              <a:t>Metrics</a:t>
            </a:r>
            <a:r>
              <a:rPr lang="ko-KR" altLang="en-US" sz="1600" dirty="0"/>
              <a:t>에는 데이터의 서열에 알맞은 </a:t>
            </a:r>
            <a:r>
              <a:rPr lang="en-US" altLang="ko-KR" sz="1600" dirty="0"/>
              <a:t>scope</a:t>
            </a:r>
            <a:r>
              <a:rPr lang="ko-KR" altLang="en-US" sz="1600" dirty="0"/>
              <a:t>를 가지고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87312" latinLnBrk="0"/>
            <a:r>
              <a:rPr lang="en-US" altLang="ko-KR" sz="1600" dirty="0"/>
              <a:t> </a:t>
            </a:r>
            <a:r>
              <a:rPr lang="en-US" altLang="ko-KR" sz="1600" dirty="0" smtClean="0"/>
              <a:t>  (Scope</a:t>
            </a:r>
            <a:r>
              <a:rPr lang="ko-KR" altLang="en-US" sz="1600" dirty="0" smtClean="0"/>
              <a:t>은 크게 </a:t>
            </a:r>
            <a:r>
              <a:rPr lang="en-US" altLang="ko-KR" sz="1600" dirty="0" smtClean="0"/>
              <a:t>User/Session/Hit</a:t>
            </a:r>
            <a:r>
              <a:rPr lang="ko-KR" altLang="en-US" sz="1600" dirty="0" smtClean="0"/>
              <a:t>으로 나뉘어짐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ex)Page title - visits(x)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일반적으로 </a:t>
            </a:r>
            <a:r>
              <a:rPr lang="ko-KR" altLang="en-US" sz="1600" dirty="0"/>
              <a:t>같은 </a:t>
            </a:r>
            <a:r>
              <a:rPr lang="en-US" altLang="ko-KR" sz="1600" dirty="0"/>
              <a:t>scope</a:t>
            </a:r>
            <a:r>
              <a:rPr lang="ko-KR" altLang="en-US" sz="1600" dirty="0"/>
              <a:t>를 가진 </a:t>
            </a:r>
            <a:r>
              <a:rPr lang="en-US" altLang="ko-KR" sz="1600" dirty="0"/>
              <a:t>Dimensions</a:t>
            </a:r>
            <a:r>
              <a:rPr lang="ko-KR" altLang="en-US" sz="1600" dirty="0"/>
              <a:t>과 </a:t>
            </a:r>
            <a:r>
              <a:rPr lang="en-US" altLang="ko-KR" sz="1600" dirty="0"/>
              <a:t>Metrics</a:t>
            </a:r>
            <a:r>
              <a:rPr lang="ko-KR" altLang="en-US" sz="1600" dirty="0"/>
              <a:t>를 사용할 때 유의미한 </a:t>
            </a:r>
            <a:endParaRPr lang="en-US" altLang="ko-KR" sz="1600" dirty="0" smtClean="0"/>
          </a:p>
          <a:p>
            <a:pPr marL="87312" latinLnBrk="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 smtClean="0"/>
              <a:t>결과 도출가능 </a:t>
            </a:r>
            <a:endParaRPr lang="en-US" altLang="ko-KR" sz="1600" dirty="0"/>
          </a:p>
          <a:p>
            <a:pPr marL="87312" latinLnBrk="0"/>
            <a:endParaRPr lang="en-US" altLang="ko-KR" sz="1600" dirty="0"/>
          </a:p>
          <a:p>
            <a:r>
              <a:rPr lang="en-US" altLang="ko-KR" sz="1600" b="1" dirty="0" smtClean="0"/>
              <a:t>(2) APIs</a:t>
            </a:r>
            <a:endParaRPr lang="en-US" altLang="ko-KR" sz="1600" b="1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G/A</a:t>
            </a:r>
            <a:r>
              <a:rPr lang="ko-KR" altLang="en-US" sz="1600" dirty="0"/>
              <a:t>의 데이터를 활용해 자기만의 </a:t>
            </a:r>
            <a:r>
              <a:rPr lang="en-US" altLang="ko-KR" sz="1600" dirty="0"/>
              <a:t>Dashboard</a:t>
            </a:r>
            <a:r>
              <a:rPr lang="ko-KR" altLang="en-US" sz="1600" dirty="0"/>
              <a:t>를 만들거나 또 다른 </a:t>
            </a:r>
            <a:r>
              <a:rPr lang="en-US" altLang="ko-KR" sz="1600" dirty="0"/>
              <a:t>App</a:t>
            </a:r>
            <a:r>
              <a:rPr lang="ko-KR" altLang="en-US" sz="1600" dirty="0"/>
              <a:t>을 만들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API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G/A</a:t>
            </a:r>
            <a:r>
              <a:rPr lang="ko-KR" altLang="en-US" sz="1600" dirty="0" smtClean="0"/>
              <a:t>에 쿼리를 요청하면 </a:t>
            </a:r>
            <a:r>
              <a:rPr lang="en-US" altLang="ko-KR" sz="1600" dirty="0" smtClean="0"/>
              <a:t>G/A</a:t>
            </a:r>
            <a:r>
              <a:rPr lang="ko-KR" altLang="en-US" sz="1600" dirty="0" smtClean="0"/>
              <a:t>가 데이터를 주는 방식 </a:t>
            </a:r>
            <a:endParaRPr lang="en-US" altLang="ko-KR" sz="1600" dirty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r>
              <a:rPr lang="en-US" altLang="ko-KR" sz="1600" b="1" dirty="0" smtClean="0"/>
              <a:t>(3) Sampling</a:t>
            </a:r>
            <a:endParaRPr lang="en-US" altLang="ko-KR" sz="1600" b="1" dirty="0" smtClean="0"/>
          </a:p>
          <a:p>
            <a:r>
              <a:rPr lang="ko-KR" altLang="en-US" sz="1600" dirty="0" smtClean="0"/>
              <a:t>무작위의 상대적으로 적은 개수의 데이터를 가지고 </a:t>
            </a:r>
            <a:r>
              <a:rPr lang="en-US" altLang="ko-KR" sz="1600" dirty="0" smtClean="0"/>
              <a:t>Report</a:t>
            </a:r>
            <a:r>
              <a:rPr lang="ko-KR" altLang="en-US" sz="1600" dirty="0" smtClean="0"/>
              <a:t>를 뽑아내는 방법 </a:t>
            </a:r>
            <a:endParaRPr lang="en-US" altLang="ko-KR" sz="1600" dirty="0" smtClean="0"/>
          </a:p>
          <a:p>
            <a:r>
              <a:rPr lang="ko-KR" altLang="en-US" sz="1600" dirty="0" smtClean="0"/>
              <a:t>이용 가능한 모든 데이터를 사용하는 것보다 부정확하지만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빠른 결과를 만들어 </a:t>
            </a:r>
            <a:r>
              <a:rPr lang="ko-KR" altLang="en-US" sz="1600" dirty="0" err="1" smtClean="0"/>
              <a:t>낼수</a:t>
            </a:r>
            <a:r>
              <a:rPr lang="ko-KR" altLang="en-US" sz="1600" dirty="0" smtClean="0"/>
              <a:t> 있음</a:t>
            </a:r>
            <a:endParaRPr lang="en-US" altLang="ko-KR" sz="1600" dirty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샘플링은 </a:t>
            </a:r>
            <a:r>
              <a:rPr lang="en-US" altLang="ko-KR" sz="1600" dirty="0" smtClean="0"/>
              <a:t>Aggregation Table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바로 만들어 낼 수 있는 </a:t>
            </a:r>
            <a:r>
              <a:rPr lang="en-US" altLang="ko-KR" sz="1600" dirty="0" smtClean="0"/>
              <a:t>Report </a:t>
            </a:r>
            <a:r>
              <a:rPr lang="ko-KR" altLang="en-US" sz="1600" dirty="0" smtClean="0"/>
              <a:t>이외의 </a:t>
            </a:r>
            <a:r>
              <a:rPr lang="en-US" altLang="ko-KR" sz="1600" dirty="0" smtClean="0"/>
              <a:t>Report</a:t>
            </a:r>
            <a:r>
              <a:rPr lang="ko-KR" altLang="en-US" sz="1600" dirty="0" smtClean="0"/>
              <a:t>를 만들기 위해 새로운 분석작업이 필요할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너무 많은 수의 데이터를 다루는 경우 </a:t>
            </a:r>
            <a:r>
              <a:rPr lang="en-US" altLang="ko-KR" sz="1600" dirty="0" smtClean="0"/>
              <a:t>Sampling</a:t>
            </a:r>
            <a:r>
              <a:rPr lang="ko-KR" altLang="en-US" sz="1600" dirty="0" smtClean="0"/>
              <a:t>을 사용</a:t>
            </a:r>
            <a:r>
              <a:rPr lang="en-US" altLang="ko-KR" sz="1600" dirty="0" smtClean="0"/>
              <a:t>.</a:t>
            </a:r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샘플링이 작동하기 위한 데이터의 수는 사용자가 지정할 수 있으면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수가 많을 수록 정확하지만 속도가 느리고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수가 적을 수록 속도가 빠르고 부정확해짐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375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5181" y="2998113"/>
            <a:ext cx="5093638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600" b="1" dirty="0" smtClean="0"/>
              <a:t>Reporting </a:t>
            </a:r>
            <a:r>
              <a:rPr lang="ko-KR" altLang="en-US" sz="5600" b="1" dirty="0" smtClean="0"/>
              <a:t>읽</a:t>
            </a:r>
            <a:r>
              <a:rPr lang="ko-KR" altLang="en-US" sz="5600" b="1" dirty="0"/>
              <a:t>기</a:t>
            </a:r>
            <a:endParaRPr lang="ko-KR" altLang="en-US" sz="5600" b="1" dirty="0" smtClean="0"/>
          </a:p>
        </p:txBody>
      </p:sp>
    </p:spTree>
    <p:extLst>
      <p:ext uri="{BB962C8B-B14F-4D97-AF65-F5344CB8AC3E}">
        <p14:creationId xmlns:p14="http://schemas.microsoft.com/office/powerpoint/2010/main" val="42035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43866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err="1"/>
              <a:t>Report&amp;Demension</a:t>
            </a:r>
            <a:r>
              <a:rPr lang="ko-KR" altLang="en-US" b="1" dirty="0"/>
              <a:t>설명 </a:t>
            </a:r>
            <a:r>
              <a:rPr lang="en-US" altLang="ko-KR" b="1" dirty="0"/>
              <a:t>–</a:t>
            </a:r>
            <a:r>
              <a:rPr lang="ko-KR" altLang="en-US" b="1" dirty="0"/>
              <a:t> 기초화면 예시</a:t>
            </a:r>
            <a:endParaRPr lang="ko-KR" altLang="en-US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88096" y="1052736"/>
            <a:ext cx="7367808" cy="5197138"/>
            <a:chOff x="739446" y="1061730"/>
            <a:chExt cx="7367808" cy="5197138"/>
          </a:xfrm>
        </p:grpSpPr>
        <p:grpSp>
          <p:nvGrpSpPr>
            <p:cNvPr id="6" name="그룹 5"/>
            <p:cNvGrpSpPr/>
            <p:nvPr/>
          </p:nvGrpSpPr>
          <p:grpSpPr>
            <a:xfrm>
              <a:off x="2411760" y="1061907"/>
              <a:ext cx="5695494" cy="5196961"/>
              <a:chOff x="1664055" y="1061907"/>
              <a:chExt cx="5695494" cy="519696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055" y="1061907"/>
                <a:ext cx="5695494" cy="289846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091" y="3960375"/>
                <a:ext cx="5695423" cy="2298493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6" y="1061730"/>
              <a:ext cx="1650602" cy="5159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468641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err="1"/>
              <a:t>Report&amp;Demension</a:t>
            </a:r>
            <a:r>
              <a:rPr lang="ko-KR" altLang="en-US" b="1" dirty="0"/>
              <a:t>설명 </a:t>
            </a:r>
            <a:r>
              <a:rPr lang="en-US" altLang="ko-KR" b="1" dirty="0"/>
              <a:t>–</a:t>
            </a:r>
            <a:r>
              <a:rPr lang="ko-KR" altLang="en-US" b="1" dirty="0"/>
              <a:t> 기초화면</a:t>
            </a:r>
            <a:r>
              <a:rPr lang="en-US" altLang="ko-KR" b="1" dirty="0"/>
              <a:t> </a:t>
            </a:r>
            <a:r>
              <a:rPr lang="ko-KR" altLang="en-US" b="1" dirty="0"/>
              <a:t>설명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08005" y="2525748"/>
            <a:ext cx="5527990" cy="2703452"/>
            <a:chOff x="1637964" y="1935853"/>
            <a:chExt cx="5868073" cy="29862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964" y="1935853"/>
              <a:ext cx="5868073" cy="298629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1638037" y="2300042"/>
              <a:ext cx="5868000" cy="1973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44208" y="1989594"/>
              <a:ext cx="1061829" cy="104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170638" y="2138075"/>
              <a:ext cx="299727" cy="137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59455" y="2529294"/>
              <a:ext cx="655327" cy="1012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45920" y="4797152"/>
              <a:ext cx="1545228" cy="1012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59455" y="2792763"/>
              <a:ext cx="332957" cy="1630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59455" y="2648226"/>
              <a:ext cx="1264405" cy="920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16799" y="984210"/>
            <a:ext cx="2047603" cy="13653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lIns="72000" tIns="36000" rIns="0" bIns="3600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보여줄 데이터의 기간설정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일정기간과 비교 가능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ko-KR" altLang="en-US" sz="12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16" y="1419379"/>
            <a:ext cx="1512168" cy="847478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860332" y="1700808"/>
            <a:ext cx="131206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616799" y="3144450"/>
            <a:ext cx="2047603" cy="2288694"/>
            <a:chOff x="6616799" y="3144450"/>
            <a:chExt cx="2047603" cy="2288694"/>
          </a:xfrm>
        </p:grpSpPr>
        <p:sp>
          <p:nvSpPr>
            <p:cNvPr id="18" name="TextBox 17"/>
            <p:cNvSpPr txBox="1"/>
            <p:nvPr/>
          </p:nvSpPr>
          <p:spPr>
            <a:xfrm>
              <a:off x="6616799" y="3144450"/>
              <a:ext cx="2047603" cy="22886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lIns="72000" tIns="36000" rIns="0" bIns="3600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오른쪽 버튼으로 얼마나 많은 양의 데이터를 </a:t>
              </a:r>
              <a:r>
                <a:rPr lang="ko-KR" altLang="en-US" sz="1200" dirty="0" err="1" smtClean="0"/>
                <a:t>샘플할</a:t>
              </a:r>
              <a:r>
                <a:rPr lang="ko-KR" altLang="en-US" sz="1200" dirty="0" smtClean="0"/>
                <a:t> 것인지 설정</a:t>
              </a: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왼쪽버튼은 도움말로 이 페이지의 기능 설명을 간략히 들을 수 있음</a:t>
              </a:r>
              <a:endParaRPr lang="en-US" altLang="ko-KR" sz="1200" dirty="0" smtClean="0"/>
            </a:p>
            <a:p>
              <a:endParaRPr lang="ko-KR" altLang="en-US" sz="1200" dirty="0" smtClean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742" y="3789040"/>
              <a:ext cx="1705289" cy="788293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532509" y="5517232"/>
            <a:ext cx="2047603" cy="62670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ko-KR" altLang="en-US" sz="1200" dirty="0" smtClean="0"/>
              <a:t>하단 부분의 내용을 간략히 보여줄 수 있는 이미지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지도 혹은 그래프</a:t>
            </a:r>
            <a:r>
              <a:rPr lang="en-US" altLang="ko-KR" sz="1200" dirty="0" smtClean="0"/>
              <a:t>) </a:t>
            </a:r>
            <a:endParaRPr lang="ko-KR" alt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8353" y="5669632"/>
            <a:ext cx="2047603" cy="44203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ko-KR" altLang="en-US" sz="1200" dirty="0" smtClean="0"/>
              <a:t>이 </a:t>
            </a:r>
            <a:r>
              <a:rPr lang="en-US" altLang="ko-KR" sz="1200" dirty="0" smtClean="0"/>
              <a:t>Dimension</a:t>
            </a:r>
            <a:r>
              <a:rPr lang="ko-KR" altLang="en-US" sz="1200" dirty="0" smtClean="0"/>
              <a:t>에서 선택할 수 있는 세부항목들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353" y="3763086"/>
            <a:ext cx="1312954" cy="44203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Dimension</a:t>
            </a:r>
            <a:r>
              <a:rPr lang="ko-KR" altLang="en-US" sz="1200" dirty="0" smtClean="0"/>
              <a:t>에서 볼 </a:t>
            </a:r>
            <a:r>
              <a:rPr lang="en-US" altLang="ko-KR" sz="1200" dirty="0" smtClean="0"/>
              <a:t>Metrics</a:t>
            </a:r>
            <a:r>
              <a:rPr lang="ko-KR" altLang="en-US" sz="1200" dirty="0" smtClean="0"/>
              <a:t>의 종류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8353" y="1538208"/>
            <a:ext cx="2848881" cy="81136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Summary: </a:t>
            </a:r>
            <a:r>
              <a:rPr lang="ko-KR" altLang="en-US" sz="1200" dirty="0" smtClean="0"/>
              <a:t>정보요약</a:t>
            </a:r>
            <a:endParaRPr lang="en-US" altLang="ko-KR" sz="1200" dirty="0" smtClean="0"/>
          </a:p>
          <a:p>
            <a:r>
              <a:rPr lang="en-US" altLang="ko-KR" sz="1200" dirty="0" smtClean="0"/>
              <a:t>Site Usage: (</a:t>
            </a:r>
            <a:r>
              <a:rPr lang="ko-KR" altLang="en-US" sz="1200" dirty="0" smtClean="0"/>
              <a:t>사용된 사이트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Goal Set1: (</a:t>
            </a:r>
            <a:r>
              <a:rPr lang="ko-KR" altLang="en-US" sz="1200" dirty="0" smtClean="0"/>
              <a:t>설정 된 </a:t>
            </a:r>
            <a:r>
              <a:rPr lang="en-US" altLang="ko-KR" sz="1200" dirty="0" smtClean="0"/>
              <a:t>Goal1</a:t>
            </a:r>
            <a:r>
              <a:rPr lang="ko-KR" altLang="en-US" sz="1200" dirty="0" smtClean="0"/>
              <a:t>의 달성 정도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Ecommerce: (</a:t>
            </a:r>
            <a:r>
              <a:rPr lang="ko-KR" altLang="en-US" sz="1200" dirty="0" smtClean="0"/>
              <a:t>거래 정보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8353" y="2511946"/>
            <a:ext cx="1193595" cy="44203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ko-KR" altLang="en-US" sz="1200" dirty="0" smtClean="0"/>
              <a:t>이미지 선택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지도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) </a:t>
            </a:r>
            <a:endParaRPr lang="ko-KR" alt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737743" y="2092206"/>
            <a:ext cx="1656184" cy="2573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ko-KR" altLang="en-US" sz="1200" dirty="0" smtClean="0"/>
              <a:t>표시될 </a:t>
            </a:r>
            <a:r>
              <a:rPr lang="en-US" altLang="ko-KR" sz="1200" dirty="0" smtClean="0"/>
              <a:t>Segment </a:t>
            </a:r>
            <a:r>
              <a:rPr lang="ko-KR" altLang="en-US" sz="1200" dirty="0" smtClean="0"/>
              <a:t>선택</a:t>
            </a:r>
          </a:p>
        </p:txBody>
      </p:sp>
      <p:cxnSp>
        <p:nvCxnSpPr>
          <p:cNvPr id="41" name="직선 연결선 40"/>
          <p:cNvCxnSpPr>
            <a:stCxn id="6" idx="0"/>
            <a:endCxn id="3" idx="2"/>
          </p:cNvCxnSpPr>
          <p:nvPr/>
        </p:nvCxnSpPr>
        <p:spPr>
          <a:xfrm flipV="1">
            <a:off x="6835850" y="2349575"/>
            <a:ext cx="804751" cy="22482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7" idx="3"/>
            <a:endCxn id="18" idx="0"/>
          </p:cNvCxnSpPr>
          <p:nvPr/>
        </p:nvCxnSpPr>
        <p:spPr>
          <a:xfrm>
            <a:off x="7302390" y="2771198"/>
            <a:ext cx="338211" cy="3732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52" idx="4"/>
            <a:endCxn id="22" idx="0"/>
          </p:cNvCxnSpPr>
          <p:nvPr/>
        </p:nvCxnSpPr>
        <p:spPr>
          <a:xfrm>
            <a:off x="4555046" y="4338471"/>
            <a:ext cx="1265" cy="11787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303018" y="3922390"/>
            <a:ext cx="504056" cy="4160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9" idx="2"/>
            <a:endCxn id="23" idx="0"/>
          </p:cNvCxnSpPr>
          <p:nvPr/>
        </p:nvCxnSpPr>
        <p:spPr>
          <a:xfrm flipH="1">
            <a:off x="1482155" y="5207720"/>
            <a:ext cx="1061183" cy="4619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4" idx="0"/>
            <a:endCxn id="10" idx="2"/>
          </p:cNvCxnSpPr>
          <p:nvPr/>
        </p:nvCxnSpPr>
        <p:spPr>
          <a:xfrm flipV="1">
            <a:off x="1114830" y="3449145"/>
            <a:ext cx="870251" cy="3139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6" idx="3"/>
            <a:endCxn id="8" idx="0"/>
          </p:cNvCxnSpPr>
          <p:nvPr/>
        </p:nvCxnSpPr>
        <p:spPr>
          <a:xfrm>
            <a:off x="1651948" y="2732964"/>
            <a:ext cx="484976" cy="3300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5" idx="2"/>
          </p:cNvCxnSpPr>
          <p:nvPr/>
        </p:nvCxnSpPr>
        <p:spPr>
          <a:xfrm>
            <a:off x="1882794" y="2349575"/>
            <a:ext cx="384950" cy="8627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7" idx="2"/>
            <a:endCxn id="21" idx="0"/>
          </p:cNvCxnSpPr>
          <p:nvPr/>
        </p:nvCxnSpPr>
        <p:spPr>
          <a:xfrm>
            <a:off x="4565835" y="2349575"/>
            <a:ext cx="6200" cy="5058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46864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err="1"/>
              <a:t>Report&amp;Demension</a:t>
            </a:r>
            <a:r>
              <a:rPr lang="ko-KR" altLang="en-US" b="1" dirty="0"/>
              <a:t>설명 </a:t>
            </a:r>
            <a:r>
              <a:rPr lang="en-US" altLang="ko-KR" b="1" dirty="0"/>
              <a:t>–</a:t>
            </a:r>
            <a:r>
              <a:rPr lang="ko-KR" altLang="en-US" b="1" dirty="0"/>
              <a:t> 기초화면 설명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65" y="2244930"/>
            <a:ext cx="5868000" cy="23681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61875" y="2427340"/>
            <a:ext cx="899804" cy="2127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7187" y="2427340"/>
            <a:ext cx="830953" cy="2127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4127" y="2427340"/>
            <a:ext cx="4036145" cy="2127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6989" y="2280047"/>
            <a:ext cx="676036" cy="103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364" y="2286397"/>
            <a:ext cx="558707" cy="103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4117" y="2292747"/>
            <a:ext cx="676036" cy="103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3" y="4899823"/>
            <a:ext cx="1208204" cy="2573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Dimension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9780" y="4899823"/>
            <a:ext cx="1582207" cy="44203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Dimension</a:t>
            </a:r>
            <a:br>
              <a:rPr lang="en-US" altLang="ko-KR" sz="1200" dirty="0" smtClean="0"/>
            </a:br>
            <a:r>
              <a:rPr lang="ko-KR" altLang="en-US" sz="1200" dirty="0" smtClean="0"/>
              <a:t>선택 시에만 제시됨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259453" y="4899823"/>
            <a:ext cx="1768931" cy="27446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Metrics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Metrics </a:t>
            </a:r>
            <a:r>
              <a:rPr lang="ko-KR" altLang="en-US" sz="1200" dirty="0" smtClean="0"/>
              <a:t>수치 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67543" y="1484784"/>
            <a:ext cx="2021523" cy="2573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Dimension </a:t>
            </a:r>
            <a:r>
              <a:rPr lang="ko-KR" altLang="en-US" sz="1200" dirty="0" smtClean="0"/>
              <a:t>선택 </a:t>
            </a:r>
            <a:r>
              <a:rPr lang="ko-KR" altLang="en-US" sz="1200" dirty="0" err="1" smtClean="0"/>
              <a:t>커맨트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70757" y="1484784"/>
            <a:ext cx="1373451" cy="2573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en-US" altLang="ko-KR" sz="1200" dirty="0" smtClean="0"/>
              <a:t>Dimension </a:t>
            </a:r>
            <a:r>
              <a:rPr lang="ko-KR" altLang="en-US" sz="1200" dirty="0" smtClean="0"/>
              <a:t>검색기</a:t>
            </a:r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65660" y="1484784"/>
            <a:ext cx="1510796" cy="118069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lIns="72000" tIns="36000" rIns="0" bIns="36000" rtlCol="0">
            <a:spAutoFit/>
          </a:bodyPr>
          <a:lstStyle/>
          <a:p>
            <a:r>
              <a:rPr lang="ko-KR" altLang="en-US" sz="1200" dirty="0" smtClean="0"/>
              <a:t>자료 표시방법 변환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원그래프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막대그래프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평균비교 그래프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피벗테이블</a:t>
            </a:r>
            <a:endParaRPr lang="en-US" altLang="ko-KR" sz="1200" dirty="0" smtClean="0"/>
          </a:p>
        </p:txBody>
      </p:sp>
      <p:cxnSp>
        <p:nvCxnSpPr>
          <p:cNvPr id="19" name="직선 연결선 18"/>
          <p:cNvCxnSpPr>
            <a:stCxn id="9" idx="0"/>
            <a:endCxn id="16" idx="2"/>
          </p:cNvCxnSpPr>
          <p:nvPr/>
        </p:nvCxnSpPr>
        <p:spPr>
          <a:xfrm flipH="1" flipV="1">
            <a:off x="1478305" y="1742153"/>
            <a:ext cx="66702" cy="5378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0"/>
            <a:endCxn id="17" idx="2"/>
          </p:cNvCxnSpPr>
          <p:nvPr/>
        </p:nvCxnSpPr>
        <p:spPr>
          <a:xfrm flipH="1" flipV="1">
            <a:off x="5757483" y="1742153"/>
            <a:ext cx="4652" cy="5505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1"/>
          </p:cNvCxnSpPr>
          <p:nvPr/>
        </p:nvCxnSpPr>
        <p:spPr>
          <a:xfrm flipV="1">
            <a:off x="6922071" y="2075134"/>
            <a:ext cx="243589" cy="2568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2" idx="5"/>
            <a:endCxn id="15" idx="0"/>
          </p:cNvCxnSpPr>
          <p:nvPr/>
        </p:nvCxnSpPr>
        <p:spPr>
          <a:xfrm>
            <a:off x="4930231" y="3712139"/>
            <a:ext cx="2213688" cy="11876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499992" y="3356992"/>
            <a:ext cx="504056" cy="4160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 flipH="1">
            <a:off x="2520884" y="4555050"/>
            <a:ext cx="1780" cy="3447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" idx="2"/>
            <a:endCxn id="13" idx="0"/>
          </p:cNvCxnSpPr>
          <p:nvPr/>
        </p:nvCxnSpPr>
        <p:spPr>
          <a:xfrm flipH="1">
            <a:off x="1071645" y="4555050"/>
            <a:ext cx="540132" cy="3447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24894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dirty="0"/>
              <a:t>모든 </a:t>
            </a:r>
            <a:r>
              <a:rPr lang="en-US" altLang="ko-KR" b="1" dirty="0"/>
              <a:t>Dimension</a:t>
            </a:r>
            <a:r>
              <a:rPr lang="ko-KR" altLang="en-US" b="1" dirty="0"/>
              <a:t>의 정리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Dashboards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2141390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Shortcuts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2458632"/>
            <a:ext cx="134987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Intelligence Events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3299209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Real-Time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509120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Audience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1700808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Acquisition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3658961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Behavior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5432449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Conversion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3728" y="1700808"/>
            <a:ext cx="2232248" cy="4420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- Private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+New Dashboard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172053"/>
            <a:ext cx="2232248" cy="2573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- Overview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2458632"/>
            <a:ext cx="2232248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Daily 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Weekly 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Monthly Events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23728" y="3299209"/>
            <a:ext cx="2232248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Locations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Traffic Sources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Content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Conversions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8432" y="1700808"/>
            <a:ext cx="2232000" cy="19193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Channels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All Traffic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All Referrals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Campaigns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Keywords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Cost Analysis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Adwords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Social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Search Engine Optimization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28432" y="3658961"/>
            <a:ext cx="2232000" cy="17346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Behavior Flow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Site Content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Site Speed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Site Search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AdSense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Experiments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In-Page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Analystics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8432" y="5432449"/>
            <a:ext cx="22320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Goals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Ecommerce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Multi-Channel Funnels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Attribution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23728" y="4509119"/>
            <a:ext cx="2232248" cy="17346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Demographics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Interests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Geo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Behavior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Technology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Mobile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Custom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Users Flow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2834" y="893502"/>
            <a:ext cx="8232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15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1717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Dimension</a:t>
            </a:r>
            <a:endParaRPr lang="ko-KR" altLang="en-US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11560" y="1124744"/>
            <a:ext cx="8064128" cy="4824536"/>
            <a:chOff x="611560" y="1431826"/>
            <a:chExt cx="8064128" cy="4824536"/>
          </a:xfrm>
        </p:grpSpPr>
        <p:cxnSp>
          <p:nvCxnSpPr>
            <p:cNvPr id="74" name="직선 화살표 연결선 73"/>
            <p:cNvCxnSpPr>
              <a:stCxn id="30" idx="3"/>
            </p:cNvCxnSpPr>
            <p:nvPr/>
          </p:nvCxnSpPr>
          <p:spPr>
            <a:xfrm flipV="1">
              <a:off x="2055337" y="3747222"/>
              <a:ext cx="2588671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31" idx="3"/>
            </p:cNvCxnSpPr>
            <p:nvPr/>
          </p:nvCxnSpPr>
          <p:spPr>
            <a:xfrm flipV="1">
              <a:off x="2055337" y="4657780"/>
              <a:ext cx="2588671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32" idx="3"/>
            </p:cNvCxnSpPr>
            <p:nvPr/>
          </p:nvCxnSpPr>
          <p:spPr>
            <a:xfrm flipV="1">
              <a:off x="2055337" y="5199006"/>
              <a:ext cx="2588671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29" idx="3"/>
            </p:cNvCxnSpPr>
            <p:nvPr/>
          </p:nvCxnSpPr>
          <p:spPr>
            <a:xfrm flipV="1">
              <a:off x="2055337" y="3205996"/>
              <a:ext cx="2588671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28" idx="3"/>
            </p:cNvCxnSpPr>
            <p:nvPr/>
          </p:nvCxnSpPr>
          <p:spPr>
            <a:xfrm flipV="1">
              <a:off x="2055337" y="2494894"/>
              <a:ext cx="2588671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24" idx="3"/>
            </p:cNvCxnSpPr>
            <p:nvPr/>
          </p:nvCxnSpPr>
          <p:spPr>
            <a:xfrm flipV="1">
              <a:off x="2055337" y="1938878"/>
              <a:ext cx="2588671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611560" y="1431826"/>
              <a:ext cx="134987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Audience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8825" y="1811806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Demographics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8825" y="2367822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Interests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8825" y="3078924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Geo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8825" y="3620150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Behavior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8825" y="4530708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Technology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8825" y="5071934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Mobile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18825" y="5613161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Custom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8825" y="6002217"/>
              <a:ext cx="1336512" cy="25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Users Flow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195736" y="1811806"/>
              <a:ext cx="2232248" cy="442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Age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Gender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5736" y="2353032"/>
              <a:ext cx="2232248" cy="6267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Affinity Categories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In-Market Segments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Other Categories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95736" y="3078924"/>
              <a:ext cx="2232248" cy="442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Language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3620150"/>
              <a:ext cx="2232248" cy="811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New vs Returning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 smtClean="0">
                  <a:solidFill>
                    <a:schemeClr val="tx1"/>
                  </a:solidFill>
                </a:rPr>
                <a:t>Frequence&amp;Recency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Engagement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User-ID Coverage(?)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95736" y="4530708"/>
              <a:ext cx="2232248" cy="442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 smtClean="0">
                  <a:solidFill>
                    <a:schemeClr val="tx1"/>
                  </a:solidFill>
                </a:rPr>
                <a:t>Browser&amp;OS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5071934"/>
              <a:ext cx="2232248" cy="442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Overview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5613161"/>
              <a:ext cx="2232248" cy="442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Custom Variables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User Defined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1431826"/>
              <a:ext cx="1349876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</a:rPr>
                <a:t>Dimensions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44008" y="1811806"/>
              <a:ext cx="4031680" cy="411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이용자의 나이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성별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44008" y="2371963"/>
              <a:ext cx="4031680" cy="5805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관심분야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상품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서비스의 구매를 고려하는 잠재 고객들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자사의 사이트 방문에 관심을 가질만한 잠재고객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44008" y="5071934"/>
              <a:ext cx="4031680" cy="411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User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들의 브라우저에 설정된 언어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IP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주소에 근거한 위치 정보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44008" y="3620150"/>
              <a:ext cx="4031680" cy="846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신규 방문자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재방문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(*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구분방법은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위에있음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Count of Session: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정해진 기간 동안의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Session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 Days Since Last Session: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마지막 세션으로부터 재방문일수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Session Duration: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세션지속시간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 Page Depth: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한 세션당 들어간 페이지의 수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44008" y="4530708"/>
              <a:ext cx="4031680" cy="411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웹사이트에 방문하기 위해 사용한 브라우저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/OS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의 종류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웹사이트에 방문하기 위해 사용한 인터넷의 서비스 제공자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4008" y="5071934"/>
              <a:ext cx="4031680" cy="411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100" dirty="0">
                  <a:solidFill>
                    <a:schemeClr val="tx1"/>
                  </a:solidFill>
                </a:rPr>
                <a:t>Device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Category(=Tablet, Mobile, Desktop)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Device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를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확인할 수 있는 브랜드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모델명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마케팅이름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644008" y="3078924"/>
              <a:ext cx="4031680" cy="4112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사용자의 브라우저에 설정되어있는 언어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IP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주소를 바탕으로 한 위치정보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4" name="직선 화살표 연결선 83"/>
            <p:cNvCxnSpPr>
              <a:stCxn id="34" idx="3"/>
            </p:cNvCxnSpPr>
            <p:nvPr/>
          </p:nvCxnSpPr>
          <p:spPr>
            <a:xfrm>
              <a:off x="2055337" y="6129290"/>
              <a:ext cx="258867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4644008" y="6002217"/>
              <a:ext cx="4031680" cy="2419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Interaction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단계별 사용자들의 흐름을 알 수 있음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9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235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dirty="0" smtClean="0"/>
              <a:t>세미나 목표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4" y="2636912"/>
            <a:ext cx="5579740" cy="32329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32052" y="1060129"/>
            <a:ext cx="5814205" cy="14327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아래의 과정을 통해 작동되는 </a:t>
            </a:r>
            <a:r>
              <a:rPr lang="en-US" altLang="ko-KR" sz="1600" dirty="0" smtClean="0">
                <a:solidFill>
                  <a:schemeClr val="tx1"/>
                </a:solidFill>
              </a:rPr>
              <a:t>G/A</a:t>
            </a:r>
            <a:r>
              <a:rPr lang="ko-KR" altLang="en-US" sz="1600" dirty="0" smtClean="0">
                <a:solidFill>
                  <a:schemeClr val="tx1"/>
                </a:solidFill>
              </a:rPr>
              <a:t>의 흐름을 이해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각 흐름의 이해에 필요한 기본 개념 습득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G/A Report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이해하는데 필요한 용어들의 의미 파악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1717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Dimension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1124744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Acquition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8825" y="1519898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Channels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8825" y="2376832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All Traffic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8825" y="3233767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All Referrals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8825" y="3717032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Campaigns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18825" y="4147040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Keywords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8825" y="4577048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Cost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18825" y="5007056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AdWords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8825" y="5437064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Social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18825" y="5867070"/>
            <a:ext cx="1336512" cy="3500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Search Engine Optimization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44008" y="1124744"/>
            <a:ext cx="1349876" cy="28803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Dimensions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44008" y="1519898"/>
            <a:ext cx="4031680" cy="749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Default Channel Grouping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Direct: </a:t>
            </a:r>
            <a:r>
              <a:rPr lang="ko-KR" altLang="en-US" sz="1100" dirty="0" smtClean="0">
                <a:solidFill>
                  <a:schemeClr val="tx1"/>
                </a:solidFill>
              </a:rPr>
              <a:t>사이트에 다른 경로를 거치지 않고 바로 접속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Organic Search: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엔진의 결과를 거치고 접속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Referral: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엔진 이외의 사이트를 거치고 접속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4008" y="2376832"/>
            <a:ext cx="4031680" cy="749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Source/Medium: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트래픽이</a:t>
            </a:r>
            <a:r>
              <a:rPr lang="ko-KR" altLang="en-US" sz="1100" dirty="0" smtClean="0">
                <a:solidFill>
                  <a:schemeClr val="tx1"/>
                </a:solidFill>
              </a:rPr>
              <a:t> 어디에서 오는지 알게 해줌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</a:t>
            </a:r>
            <a:r>
              <a:rPr lang="en-US" altLang="ko-KR" sz="1100" dirty="0" smtClean="0">
                <a:solidFill>
                  <a:schemeClr val="tx1"/>
                </a:solidFill>
              </a:rPr>
              <a:t>Source: </a:t>
            </a:r>
            <a:r>
              <a:rPr lang="ko-KR" altLang="en-US" sz="1100" dirty="0" smtClean="0">
                <a:solidFill>
                  <a:schemeClr val="tx1"/>
                </a:solidFill>
              </a:rPr>
              <a:t>해당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컨텐츠를</a:t>
            </a:r>
            <a:r>
              <a:rPr lang="ko-KR" altLang="en-US" sz="1100" dirty="0" smtClean="0">
                <a:solidFill>
                  <a:schemeClr val="tx1"/>
                </a:solidFill>
              </a:rPr>
              <a:t> 보기 직전에 사용자가 있었던 장소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</a:t>
            </a:r>
            <a:r>
              <a:rPr lang="en-US" altLang="ko-KR" sz="1100" dirty="0" smtClean="0">
                <a:solidFill>
                  <a:schemeClr val="tx1"/>
                </a:solidFill>
              </a:rPr>
              <a:t>Medium: </a:t>
            </a:r>
            <a:r>
              <a:rPr lang="ko-KR" altLang="en-US" sz="1100" dirty="0" smtClean="0">
                <a:solidFill>
                  <a:schemeClr val="tx1"/>
                </a:solidFill>
              </a:rPr>
              <a:t>어떻게 사용자가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해당컨텐츠에</a:t>
            </a:r>
            <a:r>
              <a:rPr lang="ko-KR" altLang="en-US" sz="1100" dirty="0" smtClean="0">
                <a:solidFill>
                  <a:schemeClr val="tx1"/>
                </a:solidFill>
              </a:rPr>
              <a:t> 도달했는지 알려줌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Keyword: </a:t>
            </a:r>
            <a:r>
              <a:rPr lang="ko-KR" altLang="en-US" sz="1100" dirty="0">
                <a:solidFill>
                  <a:schemeClr val="tx1"/>
                </a:solidFill>
              </a:rPr>
              <a:t>사용자가 해당 사이트 도달하기 위해 사용한 </a:t>
            </a:r>
            <a:r>
              <a:rPr lang="ko-KR" altLang="en-US" sz="1100" dirty="0" smtClean="0">
                <a:solidFill>
                  <a:schemeClr val="tx1"/>
                </a:solidFill>
              </a:rPr>
              <a:t>단어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008" y="3233767"/>
            <a:ext cx="4031680" cy="41125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Source: </a:t>
            </a:r>
            <a:r>
              <a:rPr lang="ko-KR" altLang="en-US" sz="1100" dirty="0" smtClean="0">
                <a:solidFill>
                  <a:schemeClr val="tx1"/>
                </a:solidFill>
              </a:rPr>
              <a:t>해당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컨텐츠를</a:t>
            </a:r>
            <a:r>
              <a:rPr lang="ko-KR" altLang="en-US" sz="1100" dirty="0" smtClean="0">
                <a:solidFill>
                  <a:schemeClr val="tx1"/>
                </a:solidFill>
              </a:rPr>
              <a:t> 보기 직전에 사용자가 있었던 장소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Landing Page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해당 사이트에 들어오기 위한 첫 페이지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44" idx="3"/>
          </p:cNvCxnSpPr>
          <p:nvPr/>
        </p:nvCxnSpPr>
        <p:spPr>
          <a:xfrm>
            <a:off x="2055337" y="1646971"/>
            <a:ext cx="258867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5" idx="3"/>
          </p:cNvCxnSpPr>
          <p:nvPr/>
        </p:nvCxnSpPr>
        <p:spPr>
          <a:xfrm>
            <a:off x="2055337" y="2503905"/>
            <a:ext cx="258867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6" idx="3"/>
          </p:cNvCxnSpPr>
          <p:nvPr/>
        </p:nvCxnSpPr>
        <p:spPr>
          <a:xfrm flipV="1">
            <a:off x="2055337" y="3360839"/>
            <a:ext cx="2588671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/>
          <p:cNvSpPr/>
          <p:nvPr/>
        </p:nvSpPr>
        <p:spPr>
          <a:xfrm>
            <a:off x="2123728" y="3717032"/>
            <a:ext cx="144016" cy="2500091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>
            <a:stCxn id="28" idx="3"/>
            <a:endCxn id="19" idx="1"/>
          </p:cNvCxnSpPr>
          <p:nvPr/>
        </p:nvCxnSpPr>
        <p:spPr>
          <a:xfrm flipV="1">
            <a:off x="2055337" y="1640888"/>
            <a:ext cx="2588671" cy="60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9" idx="3"/>
            <a:endCxn id="41" idx="1"/>
          </p:cNvCxnSpPr>
          <p:nvPr/>
        </p:nvCxnSpPr>
        <p:spPr>
          <a:xfrm flipV="1">
            <a:off x="2055337" y="2109830"/>
            <a:ext cx="2588671" cy="60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0" idx="3"/>
            <a:endCxn id="43" idx="1"/>
          </p:cNvCxnSpPr>
          <p:nvPr/>
        </p:nvCxnSpPr>
        <p:spPr>
          <a:xfrm flipV="1">
            <a:off x="2055337" y="3069172"/>
            <a:ext cx="2588671" cy="60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3"/>
          </p:cNvCxnSpPr>
          <p:nvPr/>
        </p:nvCxnSpPr>
        <p:spPr>
          <a:xfrm flipV="1">
            <a:off x="2055337" y="3849930"/>
            <a:ext cx="2588671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2" idx="3"/>
          </p:cNvCxnSpPr>
          <p:nvPr/>
        </p:nvCxnSpPr>
        <p:spPr>
          <a:xfrm flipV="1">
            <a:off x="2055337" y="4624607"/>
            <a:ext cx="2588671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2834" y="478180"/>
            <a:ext cx="11717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Dimension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611560" y="1124744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Behavior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8825" y="1519898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Behavior Flow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8825" y="1988840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Site Content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8825" y="2948182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Site Speed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8825" y="3722858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Site Search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8825" y="4497535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Events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8825" y="5145884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AdSense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8825" y="5459809"/>
            <a:ext cx="1336512" cy="254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Experiments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8825" y="5773734"/>
            <a:ext cx="1336512" cy="4712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In-Page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Analysitcs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95736" y="1988840"/>
            <a:ext cx="2232248" cy="8113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All Pages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Content Drilldown(?)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Landing Pages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Exit Pages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95736" y="2948182"/>
            <a:ext cx="2232248" cy="626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Page Timings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Speed Suggestions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User timings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95736" y="3722858"/>
            <a:ext cx="2232248" cy="626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Usage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Search Terms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5736" y="4497535"/>
            <a:ext cx="2232248" cy="626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Top 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Pages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Events Flow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44008" y="1519898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Interaction </a:t>
            </a:r>
            <a:r>
              <a:rPr lang="ko-KR" altLang="en-US" sz="1100" dirty="0" smtClean="0">
                <a:solidFill>
                  <a:schemeClr val="tx1"/>
                </a:solidFill>
              </a:rPr>
              <a:t>단계별 사용자들의 흐름을 알 수 있음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4008" y="1124744"/>
            <a:ext cx="1349876" cy="28803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Dimensions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44008" y="1988840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Pages: URI*</a:t>
            </a:r>
            <a:r>
              <a:rPr lang="ko-KR" altLang="en-US" sz="1100" dirty="0" smtClean="0">
                <a:solidFill>
                  <a:schemeClr val="tx1"/>
                </a:solidFill>
              </a:rPr>
              <a:t>로 표시된 페이지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6318845"/>
            <a:ext cx="45720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altLang="ko-KR" sz="1200" dirty="0"/>
              <a:t>*URI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에서 도메인이름 바로 뒤에 따라 나오는 이름</a:t>
            </a:r>
            <a:endParaRPr lang="en-US" altLang="ko-KR" sz="1200" dirty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 www.example.com/contact.html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URI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/contact.html</a:t>
            </a:r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44008" y="2948182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Pages: URI*</a:t>
            </a:r>
            <a:r>
              <a:rPr lang="ko-KR" altLang="en-US" sz="1100" dirty="0" smtClean="0">
                <a:solidFill>
                  <a:schemeClr val="tx1"/>
                </a:solidFill>
              </a:rPr>
              <a:t>로 표시된 페이지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644008" y="3722858"/>
            <a:ext cx="4031680" cy="41125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Site Search Status: </a:t>
            </a:r>
            <a:r>
              <a:rPr lang="ko-KR" altLang="en-US" sz="1100" dirty="0" smtClean="0">
                <a:solidFill>
                  <a:schemeClr val="tx1"/>
                </a:solidFill>
              </a:rPr>
              <a:t>내부 사이트 검색 사용자와 비사용자 구분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44008" y="4497535"/>
            <a:ext cx="4031680" cy="5805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Event Category :</a:t>
            </a:r>
            <a:r>
              <a:rPr lang="en-US" altLang="ko-KR" sz="1100" dirty="0"/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이벤트로 등록된 행위들의 목록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Pages: URI*</a:t>
            </a:r>
            <a:r>
              <a:rPr lang="ko-KR" altLang="en-US" sz="1100" dirty="0">
                <a:solidFill>
                  <a:schemeClr val="tx1"/>
                </a:solidFill>
              </a:rPr>
              <a:t>로 표시된 </a:t>
            </a:r>
            <a:r>
              <a:rPr lang="ko-KR" altLang="en-US" sz="1100" dirty="0" smtClean="0">
                <a:solidFill>
                  <a:schemeClr val="tx1"/>
                </a:solidFill>
              </a:rPr>
              <a:t>페이지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Events Flow: </a:t>
            </a:r>
            <a:r>
              <a:rPr lang="ko-KR" altLang="en-US" sz="1100" dirty="0" smtClean="0">
                <a:solidFill>
                  <a:schemeClr val="tx1"/>
                </a:solidFill>
              </a:rPr>
              <a:t>이벤트간의 이용자 이동의 흐름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1717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Dimension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Dashboards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2372223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Shortcuts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2829068"/>
            <a:ext cx="134987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Intelligence Events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3854863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Real-Time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5249992"/>
            <a:ext cx="13498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Conversion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3728" y="1700808"/>
            <a:ext cx="2232248" cy="4420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- Private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+New Dashboard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357271"/>
            <a:ext cx="2232248" cy="2573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- Overview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2829068"/>
            <a:ext cx="2232248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Daily 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Weekly 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Monthly Events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23728" y="3854863"/>
            <a:ext cx="2232248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Overview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Locations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Traffic Sources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Content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Events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Conversions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23976" y="5249992"/>
            <a:ext cx="22320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Goals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Ecommerce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Multi-Channel Funnels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Attribution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3602" y="903023"/>
            <a:ext cx="8232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그 이외 </a:t>
            </a:r>
            <a:r>
              <a:rPr lang="en-US" altLang="ko-KR" sz="1600" b="1" dirty="0" smtClean="0"/>
              <a:t>Report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간략</a:t>
            </a:r>
            <a:r>
              <a:rPr lang="ko-KR" altLang="en-US" sz="1600" b="1" dirty="0" smtClean="0"/>
              <a:t> 정리</a:t>
            </a:r>
            <a:endParaRPr lang="en-US" altLang="ko-KR" sz="16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644776" y="1700808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G/A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사용자가 원하는 정보들만 모아서 볼 수 있게 해줌 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4776" y="2357271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G/A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자주보는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정보들의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776" y="2913706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특정 수치에 대해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알람을</a:t>
            </a:r>
            <a:r>
              <a:rPr lang="ko-KR" altLang="en-US" sz="1100" dirty="0" smtClean="0">
                <a:solidFill>
                  <a:schemeClr val="tx1"/>
                </a:solidFill>
              </a:rPr>
              <a:t> 만들 수 있음 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776" y="3854863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/>
                </a:solidFill>
              </a:rPr>
              <a:t>G/A</a:t>
            </a:r>
            <a:r>
              <a:rPr lang="ko-KR" altLang="en-US" sz="1100" dirty="0" smtClean="0">
                <a:solidFill>
                  <a:schemeClr val="tx1"/>
                </a:solidFill>
              </a:rPr>
              <a:t>의 실시간 분석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4776" y="5419269"/>
            <a:ext cx="4031680" cy="2419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소비자의 소비가 실제로 일어나는 곳을 추적하게 </a:t>
            </a:r>
            <a:r>
              <a:rPr lang="ko-KR" altLang="en-US" sz="1100" dirty="0" smtClean="0">
                <a:solidFill>
                  <a:schemeClr val="tx1"/>
                </a:solidFill>
              </a:rPr>
              <a:t>해줌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4008" y="1340768"/>
            <a:ext cx="13498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Report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설명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3569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Metrics </a:t>
            </a:r>
            <a:r>
              <a:rPr lang="ko-KR" altLang="en-US" b="1" dirty="0"/>
              <a:t>설명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00028"/>
              </p:ext>
            </p:extLst>
          </p:nvPr>
        </p:nvGraphicFramePr>
        <p:xfrm>
          <a:off x="1524000" y="1124744"/>
          <a:ext cx="6096000" cy="43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Metrics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Avg.Session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Duration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당 평균 지속 시간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Avg.Time on Page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특정 페이지에서 사용자가 머무는  시간 평균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Avg.Value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가치 평균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6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Bounce Rate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페이지에만 접속하고 아무런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없이 바로 떠나는 방문수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Entrances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사이트에 들어오기 위한 특정 페이지를 통한 이용자의 수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Event Value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Event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들의 총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가치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171450" indent="-171450" algn="l" fontAlgn="ctr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설정된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Event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별 가치를 곱해서 계산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Exits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방문자가 이 페이지에서 사이트를 빠져나간 수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Users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최초의 고유식별 번호를 가진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Hits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수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Page Value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(Transaction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Revenue+Total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Goal Value)/Unique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Page views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Pages/Session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당 페이지 수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Pageviews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작동된 페이지의 전체 수</a:t>
                      </a:r>
                      <a:b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반복되는 페이지의 작동도 모두 포함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Events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Events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 일어난 총 숫자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Unique Events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일정기간 내 특정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dimension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포함한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발생횟수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일정기간 내 한 번의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이라도 가진 식별번호의 수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Session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일정기간 내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총수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5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%Exit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Exits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수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Page view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수 </a:t>
                      </a:r>
                      <a:b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이용자가 이 페이지를 방문했을 때 얼마나 떠나는지를 보여줌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%New Sessions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맑은 고딕" panose="020B0503020000020004" pitchFamily="50" charset="-127"/>
                        <a:buChar char="–"/>
                      </a:pPr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최조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방문자들의 비중 </a:t>
                      </a:r>
                    </a:p>
                  </a:txBody>
                  <a:tcPr marL="72000" marR="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589776"/>
            <a:ext cx="55624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*Goal</a:t>
            </a:r>
            <a:r>
              <a:rPr lang="ko-KR" altLang="en-US" sz="1200" dirty="0" smtClean="0"/>
              <a:t>과 관련된 </a:t>
            </a:r>
            <a:r>
              <a:rPr lang="en-US" altLang="ko-KR" sz="1200" dirty="0" smtClean="0"/>
              <a:t>Metrics </a:t>
            </a:r>
            <a:r>
              <a:rPr lang="ko-KR" altLang="en-US" sz="1200" dirty="0" smtClean="0"/>
              <a:t>제외 </a:t>
            </a:r>
            <a:endParaRPr lang="en-US" altLang="ko-KR" sz="1200" dirty="0" smtClean="0"/>
          </a:p>
          <a:p>
            <a:r>
              <a:rPr lang="en-US" altLang="ko-KR" sz="1200" dirty="0" smtClean="0"/>
              <a:t>**G/A</a:t>
            </a:r>
            <a:r>
              <a:rPr lang="ko-KR" altLang="en-US" sz="1200" dirty="0" smtClean="0"/>
              <a:t>에서 제공된 설명을 기초로 작성되었기 때문에 실제 사용을 통한 검증필요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en-US" altLang="ko-KR" sz="1200" dirty="0" smtClean="0"/>
              <a:t>Visitor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으로 대체되었으나 </a:t>
            </a:r>
            <a:r>
              <a:rPr lang="en-US" altLang="ko-KR" sz="1200" dirty="0" smtClean="0"/>
              <a:t>G/A</a:t>
            </a:r>
            <a:r>
              <a:rPr lang="ko-KR" altLang="en-US" sz="1200" dirty="0" smtClean="0"/>
              <a:t>설명은 업데이트 되지 않음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519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6065" y="4679092"/>
            <a:ext cx="4118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Thank you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42" y="6203091"/>
            <a:ext cx="1691619" cy="5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235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dirty="0"/>
              <a:t>데이터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765707" y="2640609"/>
            <a:ext cx="5579740" cy="3232967"/>
            <a:chOff x="1782130" y="2492896"/>
            <a:chExt cx="5579740" cy="3232967"/>
          </a:xfrm>
        </p:grpSpPr>
        <p:grpSp>
          <p:nvGrpSpPr>
            <p:cNvPr id="7" name="그룹 6"/>
            <p:cNvGrpSpPr/>
            <p:nvPr/>
          </p:nvGrpSpPr>
          <p:grpSpPr>
            <a:xfrm>
              <a:off x="1782130" y="2492896"/>
              <a:ext cx="5579740" cy="3232967"/>
              <a:chOff x="1782130" y="1812517"/>
              <a:chExt cx="5579740" cy="323296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2130" y="1812517"/>
                <a:ext cx="5579740" cy="3232967"/>
              </a:xfrm>
              <a:prstGeom prst="rect">
                <a:avLst/>
              </a:prstGeom>
            </p:spPr>
          </p:pic>
          <p:sp>
            <p:nvSpPr>
              <p:cNvPr id="2" name="오른쪽 화살표 1"/>
              <p:cNvSpPr/>
              <p:nvPr/>
            </p:nvSpPr>
            <p:spPr>
              <a:xfrm>
                <a:off x="1782130" y="4091842"/>
                <a:ext cx="5310914" cy="604800"/>
              </a:xfrm>
              <a:prstGeom prst="rightArrow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Tracking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오른쪽 화살표 11"/>
            <p:cNvSpPr/>
            <p:nvPr/>
          </p:nvSpPr>
          <p:spPr>
            <a:xfrm>
              <a:off x="4060324" y="4142864"/>
              <a:ext cx="3032720" cy="603217"/>
            </a:xfrm>
            <a:prstGeom prst="rightArrow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Importing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63907" y="2492896"/>
              <a:ext cx="360040" cy="1800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39150" y="898657"/>
            <a:ext cx="8232854" cy="1180699"/>
          </a:xfrm>
          <a:prstGeom prst="rect">
            <a:avLst/>
          </a:prstGeom>
        </p:spPr>
        <p:txBody>
          <a:bodyPr wrap="square" lIns="72000" tIns="36000" rIns="0" bIns="3600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 smtClean="0"/>
              <a:t>데이터의 유입경로</a:t>
            </a:r>
            <a:endParaRPr lang="en-US" altLang="ko-KR" sz="1600" b="1" dirty="0" smtClean="0"/>
          </a:p>
          <a:p>
            <a:pPr marL="266700" indent="-177800" latinLnBrk="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G/A</a:t>
            </a:r>
            <a:r>
              <a:rPr lang="ko-KR" altLang="en-US" sz="1600" dirty="0" smtClean="0"/>
              <a:t>에서 사용되는 데이터의 유입경로는 </a:t>
            </a:r>
            <a:r>
              <a:rPr lang="en-US" altLang="ko-KR" sz="1600" dirty="0" smtClean="0"/>
              <a:t>Tracking</a:t>
            </a:r>
            <a:r>
              <a:rPr lang="ko-KR" altLang="en-US" sz="1600" dirty="0" smtClean="0"/>
              <a:t>으로 추적 대상에서 직접 추적하는 방법과 외부 소수에서 가져오는 두 가지 경우가 있음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281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628800"/>
            <a:ext cx="7463390" cy="31483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600" b="1" dirty="0" smtClean="0"/>
              <a:t>Google Analytics</a:t>
            </a:r>
            <a:r>
              <a:rPr lang="ko-KR" altLang="en-US" sz="5600" b="1" dirty="0" smtClean="0"/>
              <a:t>이해 </a:t>
            </a:r>
            <a:endParaRPr lang="en-US" altLang="ko-KR" sz="56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</a:rPr>
              <a:t>1. Collecting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2. Processing &amp; Configuration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3. Reporting</a:t>
            </a:r>
            <a:endParaRPr lang="ko-KR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96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/>
          <p:cNvCxnSpPr/>
          <p:nvPr/>
        </p:nvCxnSpPr>
        <p:spPr>
          <a:xfrm>
            <a:off x="3527884" y="2636912"/>
            <a:ext cx="21602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2834" y="478180"/>
            <a:ext cx="12872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1.Collection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23628" y="1916832"/>
            <a:ext cx="230425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Devices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8124" y="1916832"/>
            <a:ext cx="2232248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Your Google Analytics Account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897140" y="2086018"/>
            <a:ext cx="1421728" cy="1029780"/>
            <a:chOff x="2354992" y="1305783"/>
            <a:chExt cx="1509193" cy="1115105"/>
          </a:xfrm>
        </p:grpSpPr>
        <p:sp>
          <p:nvSpPr>
            <p:cNvPr id="8" name="직사각형 7"/>
            <p:cNvSpPr/>
            <p:nvPr/>
          </p:nvSpPr>
          <p:spPr>
            <a:xfrm>
              <a:off x="2411760" y="1353468"/>
              <a:ext cx="1452425" cy="10674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Hits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75992" y="1556792"/>
              <a:ext cx="1020377" cy="227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Interactions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75992" y="1839308"/>
              <a:ext cx="1020377" cy="227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Users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5992" y="2121823"/>
              <a:ext cx="1020377" cy="227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Sessions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4992" y="1305783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Hits</a:t>
              </a:r>
              <a:endParaRPr lang="ko-KR" altLang="en-US" sz="1400" b="1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42834" y="908720"/>
            <a:ext cx="8232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Collection</a:t>
            </a:r>
            <a:r>
              <a:rPr lang="ko-KR" altLang="en-US" sz="1600" b="1" dirty="0" smtClean="0"/>
              <a:t>의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개념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User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의 정보를 모아 그리고 </a:t>
            </a:r>
            <a:r>
              <a:rPr lang="en-US" altLang="ko-KR" sz="1600" dirty="0"/>
              <a:t>Hit</a:t>
            </a:r>
            <a:r>
              <a:rPr lang="ko-KR" altLang="en-US" sz="1600" dirty="0"/>
              <a:t>이라는 단위로 데이터를 </a:t>
            </a:r>
            <a:r>
              <a:rPr lang="en-US" altLang="ko-KR" sz="1600" dirty="0"/>
              <a:t>G/A</a:t>
            </a:r>
            <a:r>
              <a:rPr lang="ko-KR" altLang="en-US" sz="1600" dirty="0"/>
              <a:t>로 보내는 것  </a:t>
            </a:r>
            <a:endParaRPr lang="en-US" altLang="ko-KR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442834" y="3462099"/>
            <a:ext cx="8232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 Devices</a:t>
            </a:r>
            <a:r>
              <a:rPr lang="ko-KR" altLang="en-US" sz="1600" b="1" dirty="0" smtClean="0"/>
              <a:t>의 종류에 따른 사용 도구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Device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종류에 따라 </a:t>
            </a:r>
            <a:r>
              <a:rPr lang="en-US" altLang="ko-KR" sz="1600" dirty="0" smtClean="0"/>
              <a:t>Hit</a:t>
            </a:r>
            <a:r>
              <a:rPr lang="ko-KR" altLang="en-US" sz="1600" dirty="0" smtClean="0"/>
              <a:t>을 생성하는 도구는 다르지만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작동방식은 유사함</a:t>
            </a:r>
            <a:endParaRPr lang="en-US" altLang="ko-KR" sz="1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223628" y="4324958"/>
            <a:ext cx="669674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Web –</a:t>
            </a:r>
            <a:r>
              <a:rPr lang="en-US" altLang="ko-KR" dirty="0" smtClean="0">
                <a:solidFill>
                  <a:schemeClr val="tx1"/>
                </a:solidFill>
              </a:rPr>
              <a:t> Java script “</a:t>
            </a:r>
            <a:r>
              <a:rPr lang="en-US" altLang="ko-KR" dirty="0">
                <a:solidFill>
                  <a:schemeClr val="tx1"/>
                </a:solidFill>
              </a:rPr>
              <a:t>analytics.js”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Mobile App – </a:t>
            </a:r>
            <a:r>
              <a:rPr lang="en-US" altLang="ko-KR" dirty="0" smtClean="0">
                <a:solidFill>
                  <a:schemeClr val="tx1"/>
                </a:solidFill>
              </a:rPr>
              <a:t>Software Development Kits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Other Digital Devices – </a:t>
            </a:r>
            <a:r>
              <a:rPr lang="ko-KR" altLang="en-US" sz="1400" dirty="0" smtClean="0">
                <a:solidFill>
                  <a:schemeClr val="tx1"/>
                </a:solidFill>
              </a:rPr>
              <a:t>바풀 해당사항 없음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2872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1.Collection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95536" y="1116033"/>
            <a:ext cx="8232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 Web</a:t>
            </a:r>
            <a:r>
              <a:rPr lang="ko-KR" altLang="en-US" sz="1600" b="1" dirty="0" smtClean="0"/>
              <a:t>과 </a:t>
            </a:r>
            <a:r>
              <a:rPr lang="en-US" altLang="ko-KR" sz="1600" b="1" dirty="0" smtClean="0"/>
              <a:t>Mobile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App </a:t>
            </a:r>
            <a:r>
              <a:rPr lang="ko-KR" altLang="en-US" sz="1600" b="1" dirty="0" smtClean="0"/>
              <a:t>각각의 </a:t>
            </a:r>
            <a:r>
              <a:rPr lang="en-US" altLang="ko-KR" sz="1600" b="1" dirty="0" smtClean="0"/>
              <a:t>Data Collection </a:t>
            </a:r>
            <a:r>
              <a:rPr lang="ko-KR" altLang="en-US" sz="1600" b="1" dirty="0" smtClean="0"/>
              <a:t>방법</a:t>
            </a:r>
            <a:endParaRPr lang="en-US" altLang="ko-KR" sz="1600" b="1" dirty="0" smtClean="0"/>
          </a:p>
          <a:p>
            <a:endParaRPr lang="en-US" altLang="ko-KR" sz="16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4" y="1416323"/>
            <a:ext cx="3161842" cy="40289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36096" y="2616756"/>
            <a:ext cx="3240360" cy="1695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16708" y="2510627"/>
            <a:ext cx="1040478" cy="17396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Tracking Code</a:t>
            </a:r>
            <a:endParaRPr lang="ko-KR" altLang="en-US" sz="1200" b="1" dirty="0" smtClean="0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6627" y="1595021"/>
            <a:ext cx="50383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180975" latinLnBrk="0">
              <a:buFontTx/>
              <a:buChar char="-"/>
            </a:pPr>
            <a:r>
              <a:rPr lang="en-US" altLang="ko-KR" sz="1600" dirty="0" smtClean="0"/>
              <a:t>Web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Data Collection </a:t>
            </a:r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Web </a:t>
            </a:r>
            <a:r>
              <a:rPr lang="en-US" altLang="ko-KR" sz="1600" dirty="0"/>
              <a:t>Tracking </a:t>
            </a:r>
            <a:r>
              <a:rPr lang="ko-KR" altLang="en-US" sz="1600" dirty="0" smtClean="0"/>
              <a:t>하려는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G/A</a:t>
            </a:r>
            <a:r>
              <a:rPr lang="ko-KR" altLang="en-US" sz="1600" dirty="0" smtClean="0"/>
              <a:t>에서 제공하는 표준 </a:t>
            </a:r>
            <a:r>
              <a:rPr lang="en-US" altLang="ko-KR" sz="1600" dirty="0" smtClean="0"/>
              <a:t>Tracking Code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&lt;head&gt;~&lt;/head&gt;</a:t>
            </a:r>
            <a:r>
              <a:rPr lang="ko-KR" altLang="en-US" sz="1600" dirty="0" smtClean="0"/>
              <a:t>사이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삽입함 </a:t>
            </a:r>
            <a:endParaRPr lang="en-US" altLang="ko-KR" sz="1600" dirty="0" smtClean="0"/>
          </a:p>
          <a:p>
            <a:pPr marL="88900" latinLnBrk="0"/>
            <a:endParaRPr lang="en-US" altLang="ko-KR" sz="1600" dirty="0" smtClean="0"/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ko-KR" altLang="en-US" sz="1600" dirty="0"/>
              <a:t>이 코드가 페이지를 불러 올 때마다 </a:t>
            </a:r>
            <a:r>
              <a:rPr lang="en-US" altLang="ko-KR" sz="1600" dirty="0" smtClean="0"/>
              <a:t>page view </a:t>
            </a:r>
            <a:r>
              <a:rPr lang="en-US" altLang="ko-KR" sz="1600" dirty="0"/>
              <a:t>hit</a:t>
            </a:r>
            <a:r>
              <a:rPr lang="ko-KR" altLang="en-US" sz="1600" dirty="0"/>
              <a:t>을 발생시킴 </a:t>
            </a:r>
            <a:endParaRPr lang="en-US" altLang="ko-KR" sz="1600" dirty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HTML</a:t>
            </a:r>
            <a:r>
              <a:rPr lang="ko-KR" altLang="en-US" sz="1600" dirty="0"/>
              <a:t>에서 페이지를</a:t>
            </a:r>
            <a:r>
              <a:rPr lang="en-US" altLang="ko-KR" sz="1600" dirty="0"/>
              <a:t> </a:t>
            </a:r>
            <a:r>
              <a:rPr lang="ko-KR" altLang="en-US" sz="1600" dirty="0"/>
              <a:t>불러오게 되면 </a:t>
            </a:r>
            <a:r>
              <a:rPr lang="en-US" altLang="ko-KR" sz="1600" dirty="0"/>
              <a:t>HTML</a:t>
            </a:r>
            <a:r>
              <a:rPr lang="ko-KR" altLang="en-US" sz="1600" dirty="0"/>
              <a:t>이 위에서 아래로 읽히기</a:t>
            </a:r>
            <a:r>
              <a:rPr lang="en-US" altLang="ko-KR" sz="1600" dirty="0"/>
              <a:t> </a:t>
            </a:r>
            <a:r>
              <a:rPr lang="ko-KR" altLang="en-US" sz="1600" dirty="0"/>
              <a:t>때문에 사용자가 이 페이지가 완전히 열리기 전에 페이지를 떠난다 해도</a:t>
            </a:r>
            <a:r>
              <a:rPr lang="en-US" altLang="ko-KR" sz="1600" dirty="0"/>
              <a:t> Tracking Code</a:t>
            </a:r>
            <a:r>
              <a:rPr lang="ko-KR" altLang="en-US" sz="1600" dirty="0"/>
              <a:t>는 작동하게 됨 </a:t>
            </a:r>
            <a:endParaRPr lang="en-US" altLang="ko-KR" sz="1600" dirty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Tracking Code</a:t>
            </a:r>
            <a:r>
              <a:rPr lang="ko-KR" altLang="en-US" sz="1600" dirty="0"/>
              <a:t>는 </a:t>
            </a:r>
            <a:r>
              <a:rPr lang="en-US" altLang="ko-KR" sz="1600" dirty="0"/>
              <a:t>JavaScript</a:t>
            </a:r>
            <a:r>
              <a:rPr lang="ko-KR" altLang="en-US" sz="1600" dirty="0"/>
              <a:t>와 동기화 되지 않은 채로 움직이므로 브라우저가 다른 일들을 하더라도 계속해서 작동할 수 있음 </a:t>
            </a:r>
            <a:endParaRPr lang="en-US" altLang="ko-KR" sz="1600" dirty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</p:txBody>
      </p:sp>
      <p:sp>
        <p:nvSpPr>
          <p:cNvPr id="20" name="아래쪽 화살표 19"/>
          <p:cNvSpPr/>
          <p:nvPr/>
        </p:nvSpPr>
        <p:spPr>
          <a:xfrm>
            <a:off x="6696236" y="1916832"/>
            <a:ext cx="720080" cy="3168352"/>
          </a:xfrm>
          <a:prstGeom prst="downArrow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48500" y="3543068"/>
            <a:ext cx="6155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진행방</a:t>
            </a:r>
            <a:r>
              <a:rPr lang="ko-KR" altLang="en-US" sz="1200" b="1" dirty="0"/>
              <a:t>향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7048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12872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1.Collection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95536" y="1116033"/>
            <a:ext cx="8232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 Web</a:t>
            </a:r>
            <a:r>
              <a:rPr lang="ko-KR" altLang="en-US" sz="1600" b="1" dirty="0" smtClean="0"/>
              <a:t>과 </a:t>
            </a:r>
            <a:r>
              <a:rPr lang="en-US" altLang="ko-KR" sz="1600" b="1" dirty="0" smtClean="0"/>
              <a:t>Mobile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App </a:t>
            </a:r>
            <a:r>
              <a:rPr lang="ko-KR" altLang="en-US" sz="1600" b="1" dirty="0" smtClean="0"/>
              <a:t>각각의 </a:t>
            </a:r>
            <a:r>
              <a:rPr lang="en-US" altLang="ko-KR" sz="1600" b="1" dirty="0" smtClean="0"/>
              <a:t>Data Collection </a:t>
            </a:r>
            <a:r>
              <a:rPr lang="ko-KR" altLang="en-US" sz="1600" b="1" dirty="0" smtClean="0"/>
              <a:t>방법</a:t>
            </a:r>
            <a:endParaRPr lang="en-US" altLang="ko-KR" sz="1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42834" y="1517884"/>
            <a:ext cx="82367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92075" latinLnBrk="0">
              <a:buFontTx/>
              <a:buChar char="-"/>
            </a:pPr>
            <a:r>
              <a:rPr lang="en-US" altLang="ko-KR" sz="1600" dirty="0" smtClean="0"/>
              <a:t>Mobile App Collection </a:t>
            </a:r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Software Development Kit</a:t>
            </a:r>
            <a:r>
              <a:rPr lang="ko-KR" altLang="en-US" sz="1600" dirty="0"/>
              <a:t>이 정보를 수집하고 </a:t>
            </a:r>
            <a:r>
              <a:rPr lang="en-US" altLang="ko-KR" sz="1600" dirty="0"/>
              <a:t>Hit</a:t>
            </a:r>
            <a:r>
              <a:rPr lang="ko-KR" altLang="en-US" sz="1600" dirty="0"/>
              <a:t>을 만듦</a:t>
            </a:r>
            <a:endParaRPr lang="en-US" altLang="ko-KR" sz="1600" dirty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모바일기기</a:t>
            </a:r>
            <a:r>
              <a:rPr lang="en-US" altLang="ko-KR" sz="1600" dirty="0"/>
              <a:t>OS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SDK</a:t>
            </a:r>
            <a:r>
              <a:rPr lang="ko-KR" altLang="en-US" sz="1600" dirty="0"/>
              <a:t>의 종류가 다르기 때문에 작동방법이 기기별차이 존재</a:t>
            </a:r>
            <a:endParaRPr lang="en-US" altLang="ko-KR" sz="1600" dirty="0"/>
          </a:p>
          <a:p>
            <a:pPr marL="266700" indent="-177800" latinLnBrk="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361950" indent="-180975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Web</a:t>
            </a:r>
            <a:r>
              <a:rPr lang="ko-KR" altLang="en-US" sz="1600" dirty="0"/>
              <a:t>과 비교해 </a:t>
            </a:r>
            <a:r>
              <a:rPr lang="en-US" altLang="ko-KR" sz="1600" dirty="0"/>
              <a:t>Mobile</a:t>
            </a:r>
            <a:r>
              <a:rPr lang="ko-KR" altLang="en-US" sz="1600" dirty="0"/>
              <a:t>은 </a:t>
            </a:r>
            <a:r>
              <a:rPr lang="en-US" altLang="ko-KR" sz="1600" dirty="0"/>
              <a:t>Dispatching</a:t>
            </a:r>
            <a:r>
              <a:rPr lang="ko-KR" altLang="en-US" sz="1600" dirty="0"/>
              <a:t>을 사용함 </a:t>
            </a:r>
            <a:endParaRPr lang="en-US" altLang="ko-KR" sz="1600" dirty="0" smtClean="0"/>
          </a:p>
          <a:p>
            <a:pPr marL="361950" indent="-180975" latinLnBrk="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177800" indent="-88900" latinLnBrk="0"/>
            <a:r>
              <a:rPr lang="en-US" altLang="ko-KR" sz="1600" dirty="0" smtClean="0"/>
              <a:t>  &gt;SDK</a:t>
            </a:r>
            <a:r>
              <a:rPr lang="ko-KR" altLang="en-US" sz="1600" dirty="0" smtClean="0"/>
              <a:t>는 생성되는 </a:t>
            </a:r>
            <a:r>
              <a:rPr lang="en-US" altLang="ko-KR" sz="1600" dirty="0" smtClean="0"/>
              <a:t>Hit</a:t>
            </a:r>
            <a:r>
              <a:rPr lang="ko-KR" altLang="en-US" sz="1600" dirty="0" smtClean="0"/>
              <a:t>을 실시간으로 </a:t>
            </a:r>
            <a:r>
              <a:rPr lang="en-US" altLang="ko-KR" sz="1600" dirty="0" smtClean="0"/>
              <a:t>G/A</a:t>
            </a:r>
            <a:r>
              <a:rPr lang="ko-KR" altLang="en-US" sz="1600" dirty="0" smtClean="0"/>
              <a:t>로 보내지 않고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저장하며 일정시간마다      </a:t>
            </a:r>
            <a:endParaRPr lang="en-US" altLang="ko-KR" sz="1600" dirty="0"/>
          </a:p>
          <a:p>
            <a:pPr marL="177800" indent="-88900" latinLnBrk="0"/>
            <a:r>
              <a:rPr lang="en-US" altLang="ko-KR" sz="1600" dirty="0" smtClean="0"/>
              <a:t>    Dispatching</a:t>
            </a:r>
            <a:r>
              <a:rPr lang="ko-KR" altLang="en-US" sz="1600" dirty="0" smtClean="0"/>
              <a:t>함 </a:t>
            </a:r>
            <a:endParaRPr lang="en-US" altLang="ko-KR" sz="1600" dirty="0" smtClean="0"/>
          </a:p>
          <a:p>
            <a:pPr marL="177800" indent="-88900" latinLnBrk="0"/>
            <a:r>
              <a:rPr lang="en-US" altLang="ko-KR" sz="1600" dirty="0"/>
              <a:t> </a:t>
            </a:r>
            <a:r>
              <a:rPr lang="en-US" altLang="ko-KR" sz="1600" dirty="0" smtClean="0"/>
              <a:t>   (Android:</a:t>
            </a:r>
            <a:r>
              <a:rPr lang="ko-KR" altLang="en-US" sz="1600" dirty="0" smtClean="0"/>
              <a:t>매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분</a:t>
            </a:r>
            <a:r>
              <a:rPr lang="en-US" altLang="ko-KR" sz="1600" dirty="0" smtClean="0"/>
              <a:t>, iOS:</a:t>
            </a:r>
            <a:r>
              <a:rPr lang="ko-KR" altLang="en-US" sz="1600" dirty="0" smtClean="0"/>
              <a:t>매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 지정 가능</a:t>
            </a:r>
            <a:r>
              <a:rPr lang="en-US" altLang="ko-KR" sz="1600" dirty="0" smtClean="0"/>
              <a:t>) </a:t>
            </a:r>
            <a:endParaRPr lang="en-US" altLang="ko-KR" sz="1600" dirty="0" smtClean="0"/>
          </a:p>
          <a:p>
            <a:pPr marL="177800" indent="-88900" latinLnBrk="0"/>
            <a:endParaRPr lang="en-US" altLang="ko-KR" sz="1600" dirty="0" smtClean="0"/>
          </a:p>
          <a:p>
            <a:pPr marL="88900" latinLnBrk="0"/>
            <a:r>
              <a:rPr lang="en-US" altLang="ko-KR" sz="1600" dirty="0" smtClean="0"/>
              <a:t>  &gt;Why? </a:t>
            </a:r>
            <a:endParaRPr lang="en-US" altLang="ko-KR" sz="1600" dirty="0"/>
          </a:p>
          <a:p>
            <a:pPr marL="88900" latinLnBrk="0"/>
            <a:r>
              <a:rPr lang="en-US" altLang="ko-KR" sz="1600" dirty="0" smtClean="0"/>
              <a:t>   1)</a:t>
            </a:r>
            <a:r>
              <a:rPr lang="ko-KR" altLang="en-US" sz="1600" dirty="0" err="1" smtClean="0"/>
              <a:t>모바일은</a:t>
            </a:r>
            <a:r>
              <a:rPr lang="ko-KR" altLang="en-US" sz="1600" dirty="0" smtClean="0"/>
              <a:t> 항상 온라인이 아닐 수 있음</a:t>
            </a:r>
            <a:endParaRPr lang="en-US" altLang="ko-KR" sz="1600" dirty="0" smtClean="0"/>
          </a:p>
          <a:p>
            <a:pPr marL="88900" latinLnBrk="0"/>
            <a:r>
              <a:rPr lang="en-US" altLang="ko-KR" sz="1600" dirty="0"/>
              <a:t> </a:t>
            </a:r>
            <a:r>
              <a:rPr lang="en-US" altLang="ko-KR" sz="1600" dirty="0" smtClean="0"/>
              <a:t>  2)</a:t>
            </a:r>
            <a:r>
              <a:rPr lang="ko-KR" altLang="en-US" sz="1600" dirty="0" smtClean="0"/>
              <a:t>발생되는 정보를 계속해서 보내면 기기의 배터리 소모가 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566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628800"/>
            <a:ext cx="7463390" cy="31483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600" b="1" dirty="0" smtClean="0"/>
              <a:t>Google Analytics</a:t>
            </a:r>
            <a:r>
              <a:rPr lang="ko-KR" altLang="en-US" sz="5600" b="1" dirty="0" smtClean="0"/>
              <a:t>이해 </a:t>
            </a:r>
            <a:endParaRPr lang="en-US" altLang="ko-KR" sz="56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1. Collecting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</a:rPr>
              <a:t>2. Processing &amp; Configuration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3. Reporting</a:t>
            </a:r>
            <a:endParaRPr lang="ko-KR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0801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834" y="478180"/>
            <a:ext cx="308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2.Processing&amp;Configuration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834" y="806515"/>
            <a:ext cx="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ko-KR" altLang="en-US" sz="1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48177" y="869768"/>
            <a:ext cx="8185556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altLang="ko-KR" sz="1600" b="1" dirty="0" err="1" smtClean="0"/>
              <a:t>Processing&amp;Configuration</a:t>
            </a:r>
            <a:r>
              <a:rPr lang="ko-KR" altLang="en-US" sz="1600" b="1" dirty="0" smtClean="0"/>
              <a:t>을 통해 변하게 되는 </a:t>
            </a:r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가지</a:t>
            </a:r>
            <a:endParaRPr lang="en-US" altLang="ko-KR" sz="1600" b="1" dirty="0" smtClean="0"/>
          </a:p>
          <a:p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1996" y="1268760"/>
            <a:ext cx="8069461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/>
            <a:r>
              <a:rPr lang="en-US" altLang="ko-KR" sz="1600" b="1" dirty="0" smtClean="0"/>
              <a:t>(1) Hits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Users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Sessions</a:t>
            </a:r>
            <a:r>
              <a:rPr lang="ko-KR" altLang="en-US" sz="1600" b="1" dirty="0" smtClean="0"/>
              <a:t>에 해당하는 데이터를 </a:t>
            </a:r>
            <a:r>
              <a:rPr lang="ko-KR" altLang="en-US" sz="1600" b="1" dirty="0" err="1" smtClean="0"/>
              <a:t>구글의</a:t>
            </a:r>
            <a:r>
              <a:rPr lang="ko-KR" altLang="en-US" sz="1600" b="1" dirty="0" smtClean="0"/>
              <a:t> 규칙에 따라 분류</a:t>
            </a:r>
            <a:endParaRPr lang="en-US" altLang="ko-KR" sz="1600" b="1" dirty="0" smtClean="0"/>
          </a:p>
          <a:p>
            <a:pPr marL="180975" indent="-92075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Users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최초의 </a:t>
            </a:r>
            <a:r>
              <a:rPr lang="en-US" altLang="ko-KR" sz="1600" dirty="0"/>
              <a:t>Hit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/>
              <a:t>발생되었을 때</a:t>
            </a:r>
            <a:r>
              <a:rPr lang="en-US" altLang="ko-KR" sz="1600" dirty="0"/>
              <a:t> G/A</a:t>
            </a:r>
            <a:r>
              <a:rPr lang="ko-KR" altLang="en-US" sz="1600" dirty="0"/>
              <a:t>는 무작위의 식별번호를 </a:t>
            </a:r>
            <a:r>
              <a:rPr lang="ko-KR" altLang="en-US" sz="1600" dirty="0" smtClean="0"/>
              <a:t>받은 디바이스</a:t>
            </a:r>
            <a:endParaRPr lang="en-US" altLang="ko-KR" sz="1600" dirty="0" smtClean="0"/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&gt;New Users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Returning Users</a:t>
            </a:r>
            <a:r>
              <a:rPr lang="ko-KR" altLang="en-US" sz="1600" dirty="0" smtClean="0"/>
              <a:t>의 구분</a:t>
            </a:r>
            <a:endParaRPr lang="en-US" altLang="ko-KR" sz="1600" dirty="0" smtClean="0"/>
          </a:p>
          <a:p>
            <a:pPr latinLnBrk="0"/>
            <a:r>
              <a:rPr lang="ko-KR" altLang="en-US" sz="1600" dirty="0" smtClean="0"/>
              <a:t>   따라서 이 식별번호에 따라 저장되지 않은 식별번호를 가진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Users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New Users, 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그렇지 않고 저장되어있는 식별번호를 가진 </a:t>
            </a:r>
            <a:r>
              <a:rPr lang="en-US" altLang="ko-KR" sz="1600" dirty="0" smtClean="0"/>
              <a:t>Users</a:t>
            </a:r>
            <a:r>
              <a:rPr lang="ko-KR" altLang="en-US" sz="1600" dirty="0" smtClean="0"/>
              <a:t>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Returning Users</a:t>
            </a:r>
          </a:p>
          <a:p>
            <a:pPr latinLnBrk="0"/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  &gt;</a:t>
            </a:r>
            <a:r>
              <a:rPr lang="ko-KR" altLang="en-US" sz="1600" dirty="0" smtClean="0"/>
              <a:t>식별번호의 제거 </a:t>
            </a:r>
            <a:endParaRPr lang="en-US" altLang="ko-KR" sz="1600" dirty="0" smtClean="0"/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이 고유식별번호는 </a:t>
            </a:r>
            <a:r>
              <a:rPr lang="en-US" altLang="ko-KR" sz="1600" dirty="0" smtClean="0"/>
              <a:t>Web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브라우저 쿠키에 저장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해당 </a:t>
            </a:r>
            <a:r>
              <a:rPr lang="en-US" altLang="ko-KR" sz="1600" dirty="0" smtClean="0"/>
              <a:t>App</a:t>
            </a:r>
            <a:r>
              <a:rPr lang="ko-KR" altLang="en-US" sz="1600" dirty="0" smtClean="0"/>
              <a:t>에 저장됨 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   </a:t>
            </a: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브라우저의 쿠키</a:t>
            </a:r>
            <a:r>
              <a:rPr lang="en-US" altLang="ko-KR" sz="1600" dirty="0" smtClean="0"/>
              <a:t>/App</a:t>
            </a:r>
            <a:r>
              <a:rPr lang="ko-KR" altLang="en-US" sz="1600" dirty="0" smtClean="0"/>
              <a:t>을 삭제하면 고유식별번호는 함께 삭제됨 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   </a:t>
            </a:r>
            <a:r>
              <a:rPr lang="ko-KR" altLang="en-US" sz="1600" dirty="0" smtClean="0"/>
              <a:t>삭제된 뒤에 </a:t>
            </a:r>
            <a:r>
              <a:rPr lang="en-US" altLang="ko-KR" sz="1600" dirty="0" smtClean="0"/>
              <a:t>Web</a:t>
            </a:r>
            <a:r>
              <a:rPr lang="ko-KR" altLang="en-US" sz="1600" dirty="0" smtClean="0"/>
              <a:t>에 접속하거나</a:t>
            </a:r>
            <a:r>
              <a:rPr lang="en-US" altLang="ko-KR" sz="1600" dirty="0" smtClean="0"/>
              <a:t>, App</a:t>
            </a:r>
            <a:r>
              <a:rPr lang="ko-KR" altLang="en-US" sz="1600" dirty="0" smtClean="0"/>
              <a:t>을 재설치 할 경우에는 </a:t>
            </a:r>
            <a:r>
              <a:rPr lang="en-US" altLang="ko-KR" sz="1600" dirty="0" smtClean="0"/>
              <a:t>New Users</a:t>
            </a:r>
            <a:r>
              <a:rPr lang="ko-KR" altLang="en-US" sz="1600" dirty="0" smtClean="0"/>
              <a:t>가 됨 </a:t>
            </a:r>
            <a:endParaRPr lang="en-US" altLang="ko-KR" sz="1600" dirty="0" smtClean="0"/>
          </a:p>
          <a:p>
            <a:pPr marL="87313" indent="87313" latinLnBrk="0"/>
            <a:endParaRPr lang="en-US" altLang="ko-KR" sz="16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은 특정 시간 내 일어난 일련의 </a:t>
            </a:r>
            <a:r>
              <a:rPr lang="en-US" altLang="ko-KR" sz="1600" dirty="0" smtClean="0"/>
              <a:t>Interaction</a:t>
            </a:r>
            <a:r>
              <a:rPr lang="ko-KR" altLang="en-US" sz="1600" dirty="0" smtClean="0"/>
              <a:t>의 집합</a:t>
            </a:r>
            <a:endParaRPr lang="en-US" altLang="ko-KR" sz="16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174625" indent="-87313" latinLnBrk="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87312" latinLnBrk="0"/>
            <a:endParaRPr lang="en-US" altLang="ko-KR" sz="1600" dirty="0" smtClean="0"/>
          </a:p>
          <a:p>
            <a:pPr marL="87312" latinLnBrk="0"/>
            <a:endParaRPr lang="en-US" altLang="ko-KR" sz="1600" dirty="0" smtClean="0"/>
          </a:p>
          <a:p>
            <a:pPr marL="87312" latinLnBrk="0"/>
            <a:r>
              <a:rPr lang="en-US" altLang="ko-KR" sz="1600" dirty="0" smtClean="0"/>
              <a:t> 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Users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다수의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을 기록할 수 있음 </a:t>
            </a:r>
            <a:endParaRPr lang="en-US" altLang="ko-KR" sz="1600" dirty="0" smtClean="0"/>
          </a:p>
          <a:p>
            <a:pPr marL="87312" latinLnBrk="0"/>
            <a:r>
              <a:rPr lang="en-US" altLang="ko-KR" sz="1600" dirty="0"/>
              <a:t> </a:t>
            </a:r>
            <a:r>
              <a:rPr lang="en-US" altLang="ko-KR" sz="1600" dirty="0" smtClean="0"/>
              <a:t>&gt;30</a:t>
            </a:r>
            <a:r>
              <a:rPr lang="ko-KR" altLang="en-US" sz="1600" dirty="0" smtClean="0"/>
              <a:t>분은 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기본설정의 </a:t>
            </a:r>
            <a:r>
              <a:rPr lang="en-US" altLang="ko-KR" sz="1600" dirty="0" smtClean="0"/>
              <a:t>Time Length</a:t>
            </a:r>
            <a:r>
              <a:rPr lang="ko-KR" altLang="en-US" sz="1600" dirty="0" smtClean="0"/>
              <a:t>이므로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자사의 사정에 맞게 변경가능</a:t>
            </a:r>
            <a:endParaRPr lang="en-US" altLang="ko-KR" sz="1600" dirty="0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1135692" y="4466374"/>
            <a:ext cx="6872616" cy="1147312"/>
            <a:chOff x="1135692" y="4653136"/>
            <a:chExt cx="6872616" cy="120583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135692" y="5182478"/>
              <a:ext cx="680470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1495732" y="5074466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30621" y="5074466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53132" y="5074466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333662" y="5074466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84364" y="5290490"/>
              <a:ext cx="8239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 smtClean="0"/>
                <a:t>시간의 흐름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30473" y="5377012"/>
              <a:ext cx="67005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바풀</a:t>
              </a:r>
              <a:r>
                <a:rPr lang="ko-KR" altLang="en-US" sz="1200" dirty="0" smtClean="0"/>
                <a:t> 접속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71796" y="5377012"/>
              <a:ext cx="4616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로그인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63475" y="5377012"/>
              <a:ext cx="9233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풀이영상시청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7894" y="5377012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댓글작성</a:t>
              </a:r>
              <a:endParaRPr lang="ko-KR" altLang="en-US" sz="1200" dirty="0" smtClean="0"/>
            </a:p>
          </p:txBody>
        </p:sp>
        <p:sp>
          <p:nvSpPr>
            <p:cNvPr id="27" name="아래로 구부러진 화살표 26"/>
            <p:cNvSpPr/>
            <p:nvPr/>
          </p:nvSpPr>
          <p:spPr>
            <a:xfrm>
              <a:off x="1495732" y="4653136"/>
              <a:ext cx="787529" cy="387642"/>
            </a:xfrm>
            <a:prstGeom prst="curved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아래로 구부러진 화살표 27"/>
            <p:cNvSpPr/>
            <p:nvPr/>
          </p:nvSpPr>
          <p:spPr>
            <a:xfrm>
              <a:off x="2359828" y="4653136"/>
              <a:ext cx="916737" cy="387642"/>
            </a:xfrm>
            <a:prstGeom prst="curved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아래로 구부러진 화살표 28"/>
            <p:cNvSpPr/>
            <p:nvPr/>
          </p:nvSpPr>
          <p:spPr>
            <a:xfrm>
              <a:off x="3353133" y="4653136"/>
              <a:ext cx="1094928" cy="387642"/>
            </a:xfrm>
            <a:prstGeom prst="curved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5981" y="4766698"/>
              <a:ext cx="3238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이내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12085" y="4766698"/>
              <a:ext cx="3238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이내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7980" y="4766698"/>
              <a:ext cx="3238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이내</a:t>
              </a: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4713447" y="4951364"/>
              <a:ext cx="3226952" cy="12310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93104" y="4697582"/>
              <a:ext cx="24192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아무런 </a:t>
              </a:r>
              <a:r>
                <a:rPr lang="en-US" altLang="ko-KR" sz="1200" dirty="0" smtClean="0"/>
                <a:t>Interaction </a:t>
              </a:r>
              <a:r>
                <a:rPr lang="ko-KR" altLang="en-US" sz="1200" dirty="0" smtClean="0"/>
                <a:t>없이 </a:t>
              </a:r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분 경과 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495732" y="5661248"/>
              <a:ext cx="0" cy="1977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505554" y="5661248"/>
              <a:ext cx="0" cy="1977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1495732" y="5760110"/>
              <a:ext cx="298194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70290" y="5546260"/>
              <a:ext cx="64440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1 session</a:t>
              </a:r>
              <a:endParaRPr lang="ko-KR" altLang="en-US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615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1740</Words>
  <Application>Microsoft Office PowerPoint</Application>
  <PresentationFormat>화면 슬라이드 쇼(4:3)</PresentationFormat>
  <Paragraphs>423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CEO</cp:lastModifiedBy>
  <cp:revision>123</cp:revision>
  <dcterms:created xsi:type="dcterms:W3CDTF">2014-05-25T13:52:16Z</dcterms:created>
  <dcterms:modified xsi:type="dcterms:W3CDTF">2014-05-29T14:21:59Z</dcterms:modified>
</cp:coreProperties>
</file>