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16"/>
  </p:notesMasterIdLst>
  <p:handoutMasterIdLst>
    <p:handoutMasterId r:id="rId17"/>
  </p:handoutMasterIdLst>
  <p:sldIdLst>
    <p:sldId id="497" r:id="rId3"/>
    <p:sldId id="488" r:id="rId4"/>
    <p:sldId id="490" r:id="rId5"/>
    <p:sldId id="491" r:id="rId6"/>
    <p:sldId id="492" r:id="rId7"/>
    <p:sldId id="493" r:id="rId8"/>
    <p:sldId id="489" r:id="rId9"/>
    <p:sldId id="494" r:id="rId10"/>
    <p:sldId id="495" r:id="rId11"/>
    <p:sldId id="496" r:id="rId12"/>
    <p:sldId id="498" r:id="rId13"/>
    <p:sldId id="499" r:id="rId14"/>
    <p:sldId id="480" r:id="rId15"/>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662">
          <p15:clr>
            <a:srgbClr val="A4A3A4"/>
          </p15:clr>
        </p15:guide>
        <p15:guide id="2" orient="horz" pos="1080" userDrawn="1">
          <p15:clr>
            <a:srgbClr val="A4A3A4"/>
          </p15:clr>
        </p15:guide>
        <p15:guide id="3" orient="horz" pos="2544" userDrawn="1">
          <p15:clr>
            <a:srgbClr val="A4A3A4"/>
          </p15:clr>
        </p15:guide>
        <p15:guide id="4" orient="horz" pos="4292">
          <p15:clr>
            <a:srgbClr val="A4A3A4"/>
          </p15:clr>
        </p15:guide>
        <p15:guide id="5" orient="horz" pos="916">
          <p15:clr>
            <a:srgbClr val="A4A3A4"/>
          </p15:clr>
        </p15:guide>
        <p15:guide id="6" orient="horz" pos="158">
          <p15:clr>
            <a:srgbClr val="A4A3A4"/>
          </p15:clr>
        </p15:guide>
        <p15:guide id="7" pos="3024" userDrawn="1">
          <p15:clr>
            <a:srgbClr val="A4A3A4"/>
          </p15:clr>
        </p15:guide>
        <p15:guide id="8" pos="5472" userDrawn="1">
          <p15:clr>
            <a:srgbClr val="A4A3A4"/>
          </p15:clr>
        </p15:guide>
        <p15:guide id="9" pos="5568" userDrawn="1">
          <p15:clr>
            <a:srgbClr val="A4A3A4"/>
          </p15:clr>
        </p15:guide>
        <p15:guide id="10" pos="2520" userDrawn="1">
          <p15:clr>
            <a:srgbClr val="A4A3A4"/>
          </p15:clr>
        </p15:guide>
        <p15:guide id="11" pos="432" userDrawn="1">
          <p15:clr>
            <a:srgbClr val="A4A3A4"/>
          </p15:clr>
        </p15:guide>
        <p15:guide id="12" pos="827">
          <p15:clr>
            <a:srgbClr val="A4A3A4"/>
          </p15:clr>
        </p15:guide>
        <p15:guide id="13" pos="5280" userDrawn="1">
          <p15:clr>
            <a:srgbClr val="A4A3A4"/>
          </p15:clr>
        </p15:guide>
        <p15:guide id="14" pos="1176" userDrawn="1">
          <p15:clr>
            <a:srgbClr val="A4A3A4"/>
          </p15:clr>
        </p15:guide>
        <p15:guide id="15" pos="2814">
          <p15:clr>
            <a:srgbClr val="A4A3A4"/>
          </p15:clr>
        </p15:guide>
        <p15:guide id="16" orient="horz" pos="408" userDrawn="1">
          <p15:clr>
            <a:srgbClr val="A4A3A4"/>
          </p15:clr>
        </p15:guide>
        <p15:guide id="17" orient="horz" pos="3792" userDrawn="1">
          <p15:clr>
            <a:srgbClr val="A4A3A4"/>
          </p15:clr>
        </p15:guide>
        <p15:guide id="18" orient="horz" pos="60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FB"/>
    <a:srgbClr val="AEAEAE"/>
    <a:srgbClr val="C9F0FF"/>
    <a:srgbClr val="835A31"/>
    <a:srgbClr val="000000"/>
    <a:srgbClr val="00AEEF"/>
    <a:srgbClr val="562585"/>
    <a:srgbClr val="EE9C08"/>
    <a:srgbClr val="E46C0A"/>
    <a:srgbClr val="2A9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5907" autoAdjust="0"/>
  </p:normalViewPr>
  <p:slideViewPr>
    <p:cSldViewPr snapToGrid="0" snapToObjects="1" showGuides="1">
      <p:cViewPr varScale="1">
        <p:scale>
          <a:sx n="81" d="100"/>
          <a:sy n="81" d="100"/>
        </p:scale>
        <p:origin x="-1720" y="-120"/>
      </p:cViewPr>
      <p:guideLst>
        <p:guide orient="horz" pos="4662"/>
        <p:guide orient="horz" pos="1080"/>
        <p:guide orient="horz" pos="2544"/>
        <p:guide orient="horz" pos="4292"/>
        <p:guide orient="horz" pos="916"/>
        <p:guide orient="horz" pos="158"/>
        <p:guide orient="horz" pos="408"/>
        <p:guide orient="horz" pos="3792"/>
        <p:guide orient="horz" pos="600"/>
        <p:guide pos="3024"/>
        <p:guide pos="5472"/>
        <p:guide pos="5568"/>
        <p:guide pos="2520"/>
        <p:guide pos="432"/>
        <p:guide pos="827"/>
        <p:guide pos="5280"/>
        <p:guide pos="1176"/>
        <p:guide pos="2814"/>
      </p:guideLst>
    </p:cSldViewPr>
  </p:slideViewPr>
  <p:outlineViewPr>
    <p:cViewPr>
      <p:scale>
        <a:sx n="33" d="100"/>
        <a:sy n="33" d="100"/>
      </p:scale>
      <p:origin x="0" y="-6666"/>
    </p:cViewPr>
  </p:outlineViewPr>
  <p:notesTextViewPr>
    <p:cViewPr>
      <p:scale>
        <a:sx n="100" d="100"/>
        <a:sy n="100" d="100"/>
      </p:scale>
      <p:origin x="0" y="0"/>
    </p:cViewPr>
  </p:notesTextViewPr>
  <p:sorterViewPr>
    <p:cViewPr>
      <p:scale>
        <a:sx n="100" d="100"/>
        <a:sy n="100" d="100"/>
      </p:scale>
      <p:origin x="0" y="-816"/>
    </p:cViewPr>
  </p:sorterViewPr>
  <p:notesViewPr>
    <p:cSldViewPr snapToGrid="0" snapToObjects="1">
      <p:cViewPr varScale="1">
        <p:scale>
          <a:sx n="83" d="100"/>
          <a:sy n="83" d="100"/>
        </p:scale>
        <p:origin x="21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F330DF-787A-F64F-B376-D5EB1952BF1C}" type="datetimeFigureOut">
              <a:rPr lang="en-US" smtClean="0"/>
              <a:pPr/>
              <a:t>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F265B2-D56C-D74D-A79C-0AA60593C53A}" type="slidenum">
              <a:rPr lang="en-US" smtClean="0"/>
              <a:pPr/>
              <a:t>‹#›</a:t>
            </a:fld>
            <a:endParaRPr lang="en-US"/>
          </a:p>
        </p:txBody>
      </p:sp>
    </p:spTree>
    <p:extLst>
      <p:ext uri="{BB962C8B-B14F-4D97-AF65-F5344CB8AC3E}">
        <p14:creationId xmlns:p14="http://schemas.microsoft.com/office/powerpoint/2010/main" val="3390441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56B50-8788-4343-B07F-8E31778AA5D3}" type="datetimeFigureOut">
              <a:rPr lang="en-US" smtClean="0"/>
              <a:pPr/>
              <a:t>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77483-458F-4999-928C-B17678267BCF}" type="slidenum">
              <a:rPr lang="en-US" smtClean="0"/>
              <a:pPr/>
              <a:t>‹#›</a:t>
            </a:fld>
            <a:endParaRPr lang="en-US"/>
          </a:p>
        </p:txBody>
      </p:sp>
    </p:spTree>
    <p:extLst>
      <p:ext uri="{BB962C8B-B14F-4D97-AF65-F5344CB8AC3E}">
        <p14:creationId xmlns:p14="http://schemas.microsoft.com/office/powerpoint/2010/main" val="341160780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6" name="Picture 15" descr="cover-image1.jpg"/>
          <p:cNvPicPr>
            <a:picLocks noChangeAspect="1"/>
          </p:cNvPicPr>
          <p:nvPr userDrawn="1"/>
        </p:nvPicPr>
        <p:blipFill rotWithShape="1">
          <a:blip r:embed="rId2" cstate="print"/>
          <a:srcRect l="16141"/>
          <a:stretch/>
        </p:blipFill>
        <p:spPr>
          <a:xfrm>
            <a:off x="0" y="3062514"/>
            <a:ext cx="9144000" cy="3108960"/>
          </a:xfrm>
          <a:prstGeom prst="rect">
            <a:avLst/>
          </a:prstGeom>
        </p:spPr>
      </p:pic>
      <p:sp>
        <p:nvSpPr>
          <p:cNvPr id="11" name="Rectangle 10"/>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8" name="Rectangle 17"/>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3" name="Subtitle 2"/>
          <p:cNvSpPr>
            <a:spLocks noGrp="1"/>
          </p:cNvSpPr>
          <p:nvPr userDrawn="1">
            <p:ph type="subTitle" idx="1" hasCustomPrompt="1"/>
          </p:nvPr>
        </p:nvSpPr>
        <p:spPr>
          <a:xfrm>
            <a:off x="762000" y="2379743"/>
            <a:ext cx="7612064" cy="516232"/>
          </a:xfrm>
          <a:prstGeom prst="rect">
            <a:avLst/>
          </a:prstGeom>
        </p:spPr>
        <p:txBody>
          <a:bodyPr anchor="ctr">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7" name="Title 1"/>
          <p:cNvSpPr>
            <a:spLocks noGrp="1"/>
          </p:cNvSpPr>
          <p:nvPr>
            <p:ph type="ctrTitle" hasCustomPrompt="1"/>
          </p:nvPr>
        </p:nvSpPr>
        <p:spPr>
          <a:xfrm>
            <a:off x="762000" y="1480929"/>
            <a:ext cx="7612063" cy="675116"/>
          </a:xfrm>
          <a:prstGeom prst="rect">
            <a:avLst/>
          </a:prstGeom>
        </p:spPr>
        <p:txBody>
          <a:bodyPr anchor="ctr"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22" name="Rectangle 21"/>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pic>
        <p:nvPicPr>
          <p:cNvPr id="12" name="Picture 11"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5" name="TextBox 14"/>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
        <p:nvSpPr>
          <p:cNvPr id="10" name="TextBox 9"/>
          <p:cNvSpPr txBox="1"/>
          <p:nvPr userDrawn="1"/>
        </p:nvSpPr>
        <p:spPr>
          <a:xfrm>
            <a:off x="2023744" y="6391988"/>
            <a:ext cx="5088573" cy="246221"/>
          </a:xfrm>
          <a:prstGeom prst="rect">
            <a:avLst/>
          </a:prstGeom>
          <a:noFill/>
        </p:spPr>
        <p:txBody>
          <a:bodyPr wrap="none" rtlCol="0">
            <a:spAutoFit/>
          </a:bodyPr>
          <a:lstStyle/>
          <a:p>
            <a:pPr algn="ctr"/>
            <a:r>
              <a:rPr lang="en-US" sz="1000" spc="30" baseline="0" dirty="0" smtClean="0">
                <a:solidFill>
                  <a:schemeClr val="bg1"/>
                </a:solidFill>
              </a:rPr>
              <a:t>Proprietary. Feel free to share but we would appreciate a Health Catalyst citation.</a:t>
            </a:r>
            <a:endParaRPr lang="en-US" sz="1000" spc="30" baseline="0" dirty="0">
              <a:solidFill>
                <a:schemeClr val="bg1"/>
              </a:solidFill>
            </a:endParaRPr>
          </a:p>
        </p:txBody>
      </p:sp>
      <p:pic>
        <p:nvPicPr>
          <p:cNvPr id="13" name="Picture 12" descr="logo.png"/>
          <p:cNvPicPr>
            <a:picLocks noChangeAspect="1"/>
          </p:cNvPicPr>
          <p:nvPr userDrawn="1"/>
        </p:nvPicPr>
        <p:blipFill>
          <a:blip r:embed="rId4" cstate="print"/>
          <a:stretch>
            <a:fillRect/>
          </a:stretch>
        </p:blipFill>
        <p:spPr>
          <a:xfrm>
            <a:off x="264075" y="6324600"/>
            <a:ext cx="1447800" cy="36604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1"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2" name="Text Placeholder 2"/>
          <p:cNvSpPr>
            <a:spLocks noGrp="1"/>
          </p:cNvSpPr>
          <p:nvPr>
            <p:ph type="body" idx="14" hasCustomPrompt="1"/>
          </p:nvPr>
        </p:nvSpPr>
        <p:spPr>
          <a:xfrm>
            <a:off x="672686" y="1036737"/>
            <a:ext cx="7790687" cy="350096"/>
          </a:xfrm>
          <a:prstGeom prst="rect">
            <a:avLst/>
          </a:prstGeom>
        </p:spPr>
        <p:txBody>
          <a:bodyPr wrap="square" anchor="ctr" anchorCtr="0">
            <a:spAutoFit/>
          </a:bodyPr>
          <a:lstStyle>
            <a:lvl1pPr marL="0" indent="0">
              <a:lnSpc>
                <a:spcPct val="100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7"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272692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Rectangle 1"/>
          <p:cNvSpPr/>
          <p:nvPr userDrawn="1"/>
        </p:nvSpPr>
        <p:spPr>
          <a:xfrm>
            <a:off x="8112369" y="-1"/>
            <a:ext cx="1031631" cy="1511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994010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uced Footer">
    <p:spTree>
      <p:nvGrpSpPr>
        <p:cNvPr id="1" name=""/>
        <p:cNvGrpSpPr/>
        <p:nvPr/>
      </p:nvGrpSpPr>
      <p:grpSpPr>
        <a:xfrm>
          <a:off x="0" y="0"/>
          <a:ext cx="0" cy="0"/>
          <a:chOff x="0" y="0"/>
          <a:chExt cx="0" cy="0"/>
        </a:xfrm>
      </p:grpSpPr>
      <p:sp>
        <p:nvSpPr>
          <p:cNvPr id="7" name="TextBox 6"/>
          <p:cNvSpPr txBox="1"/>
          <p:nvPr userDrawn="1"/>
        </p:nvSpPr>
        <p:spPr>
          <a:xfrm>
            <a:off x="4289901" y="6500152"/>
            <a:ext cx="556260" cy="230832"/>
          </a:xfrm>
          <a:prstGeom prst="rect">
            <a:avLst/>
          </a:prstGeom>
          <a:noFill/>
        </p:spPr>
        <p:txBody>
          <a:bodyPr wrap="square" rtlCol="0">
            <a:spAutoFit/>
          </a:bodyPr>
          <a:lstStyle/>
          <a:p>
            <a:pPr marL="0" marR="0" indent="0" algn="ctr" defTabSz="685800" rtl="0" eaLnBrk="1" fontAlgn="auto" latinLnBrk="0" hangingPunct="1">
              <a:lnSpc>
                <a:spcPct val="100000"/>
              </a:lnSpc>
              <a:spcBef>
                <a:spcPts val="0"/>
              </a:spcBef>
              <a:spcAft>
                <a:spcPts val="0"/>
              </a:spcAft>
              <a:buClrTx/>
              <a:buSzTx/>
              <a:buFontTx/>
              <a:buNone/>
              <a:tabLst/>
              <a:defRPr/>
            </a:pPr>
            <a:fld id="{80374F62-E58F-4C1F-B5D3-2493732D308A}" type="slidenum">
              <a:rPr lang="en-US" sz="900" kern="1200" smtClean="0">
                <a:solidFill>
                  <a:schemeClr val="bg1"/>
                </a:solidFill>
                <a:latin typeface="+mn-lt"/>
                <a:ea typeface="+mn-ea"/>
                <a:cs typeface="+mn-cs"/>
              </a:rPr>
              <a:pPr marL="0" marR="0" indent="0" algn="ctr" defTabSz="685800" rtl="0" eaLnBrk="1" fontAlgn="auto" latinLnBrk="0" hangingPunct="1">
                <a:lnSpc>
                  <a:spcPct val="100000"/>
                </a:lnSpc>
                <a:spcBef>
                  <a:spcPts val="0"/>
                </a:spcBef>
                <a:spcAft>
                  <a:spcPts val="0"/>
                </a:spcAft>
                <a:buClrTx/>
                <a:buSzTx/>
                <a:buFontTx/>
                <a:buNone/>
                <a:tabLst/>
                <a:defRPr/>
              </a:pPr>
              <a:t>‹#›</a:t>
            </a:fld>
            <a:endParaRPr lang="en-US" sz="1600" dirty="0"/>
          </a:p>
        </p:txBody>
      </p:sp>
      <p:sp>
        <p:nvSpPr>
          <p:cNvPr id="4" name="Rectangle 3"/>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val="41203800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uced Footer Blank">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uced Footer Blank (no logo)">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8112369" y="0"/>
            <a:ext cx="1031631" cy="1457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801290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ean Sheet">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8112369" y="-1"/>
            <a:ext cx="1031631" cy="1461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673716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6" name="Picture 15" descr="cover-image1.jpg"/>
          <p:cNvPicPr>
            <a:picLocks noChangeAspect="1"/>
          </p:cNvPicPr>
          <p:nvPr userDrawn="1"/>
        </p:nvPicPr>
        <p:blipFill rotWithShape="1">
          <a:blip r:embed="rId2" cstate="print"/>
          <a:srcRect l="16141"/>
          <a:stretch/>
        </p:blipFill>
        <p:spPr>
          <a:xfrm>
            <a:off x="0" y="3062514"/>
            <a:ext cx="9144000" cy="3108960"/>
          </a:xfrm>
          <a:prstGeom prst="rect">
            <a:avLst/>
          </a:prstGeom>
        </p:spPr>
      </p:pic>
      <p:sp>
        <p:nvSpPr>
          <p:cNvPr id="11" name="Rectangle 10"/>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8" name="Rectangle 17"/>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3" name="Subtitle 2"/>
          <p:cNvSpPr>
            <a:spLocks noGrp="1"/>
          </p:cNvSpPr>
          <p:nvPr userDrawn="1">
            <p:ph type="subTitle" idx="1" hasCustomPrompt="1"/>
          </p:nvPr>
        </p:nvSpPr>
        <p:spPr>
          <a:xfrm>
            <a:off x="762000" y="2379743"/>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7" name="Title 1"/>
          <p:cNvSpPr>
            <a:spLocks noGrp="1"/>
          </p:cNvSpPr>
          <p:nvPr>
            <p:ph type="ctrTitle" hasCustomPrompt="1"/>
          </p:nvPr>
        </p:nvSpPr>
        <p:spPr>
          <a:xfrm>
            <a:off x="762000" y="1480929"/>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22" name="Rectangle 21"/>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12" name="Picture 11"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5" name="TextBox 14"/>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pic>
        <p:nvPicPr>
          <p:cNvPr id="13" name="Picture 12" descr="logo.png"/>
          <p:cNvPicPr>
            <a:picLocks noChangeAspect="1"/>
          </p:cNvPicPr>
          <p:nvPr userDrawn="1"/>
        </p:nvPicPr>
        <p:blipFill>
          <a:blip r:embed="rId4" cstate="print"/>
          <a:stretch>
            <a:fillRect/>
          </a:stretch>
        </p:blipFill>
        <p:spPr>
          <a:xfrm>
            <a:off x="264075" y="6324600"/>
            <a:ext cx="1447800" cy="366047"/>
          </a:xfrm>
          <a:prstGeom prst="rect">
            <a:avLst/>
          </a:prstGeom>
        </p:spPr>
      </p:pic>
    </p:spTree>
    <p:extLst>
      <p:ext uri="{BB962C8B-B14F-4D97-AF65-F5344CB8AC3E}">
        <p14:creationId xmlns:p14="http://schemas.microsoft.com/office/powerpoint/2010/main" val="2511099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4" name="Picture 23" descr="cover-image2.jpg"/>
          <p:cNvPicPr>
            <a:picLocks noChangeAspect="1"/>
          </p:cNvPicPr>
          <p:nvPr userDrawn="1"/>
        </p:nvPicPr>
        <p:blipFill rotWithShape="1">
          <a:blip r:embed="rId2" cstate="print"/>
          <a:srcRect r="16141"/>
          <a:stretch/>
        </p:blipFill>
        <p:spPr>
          <a:xfrm>
            <a:off x="1" y="3070485"/>
            <a:ext cx="9144000" cy="3108960"/>
          </a:xfrm>
          <a:prstGeom prst="rect">
            <a:avLst/>
          </a:prstGeom>
        </p:spPr>
      </p:pic>
      <p:sp>
        <p:nvSpPr>
          <p:cNvPr id="18" name="Rectangle 17"/>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9" name="Rectangle 18"/>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20" name="Rectangle 19"/>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33" name="Picture 32" descr="logo-big.jpg"/>
          <p:cNvPicPr>
            <a:picLocks noChangeAspect="1"/>
          </p:cNvPicPr>
          <p:nvPr userDrawn="1"/>
        </p:nvPicPr>
        <p:blipFill>
          <a:blip r:embed="rId3" cstate="print"/>
          <a:stretch>
            <a:fillRect/>
          </a:stretch>
        </p:blipFill>
        <p:spPr>
          <a:xfrm>
            <a:off x="244840" y="281065"/>
            <a:ext cx="2697734" cy="682625"/>
          </a:xfrm>
          <a:prstGeom prst="rect">
            <a:avLst/>
          </a:prstGeom>
        </p:spPr>
      </p:pic>
      <p:pic>
        <p:nvPicPr>
          <p:cNvPr id="12" name="Picture 11"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3" name="Subtitle 2"/>
          <p:cNvSpPr>
            <a:spLocks noGrp="1"/>
          </p:cNvSpPr>
          <p:nvPr>
            <p:ph type="subTitle" idx="1" hasCustomPrompt="1"/>
          </p:nvPr>
        </p:nvSpPr>
        <p:spPr>
          <a:xfrm>
            <a:off x="762000" y="2379743"/>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4" name="Title 1"/>
          <p:cNvSpPr>
            <a:spLocks noGrp="1"/>
          </p:cNvSpPr>
          <p:nvPr>
            <p:ph type="ctrTitle" hasCustomPrompt="1"/>
          </p:nvPr>
        </p:nvSpPr>
        <p:spPr>
          <a:xfrm>
            <a:off x="762000" y="1480929"/>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15" name="TextBox 14"/>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spTree>
    <p:extLst>
      <p:ext uri="{BB962C8B-B14F-4D97-AF65-F5344CB8AC3E}">
        <p14:creationId xmlns:p14="http://schemas.microsoft.com/office/powerpoint/2010/main" val="26456205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1" name="Picture 20" descr="section-image1.jpg"/>
          <p:cNvPicPr>
            <a:picLocks noChangeAspect="1"/>
          </p:cNvPicPr>
          <p:nvPr userDrawn="1"/>
        </p:nvPicPr>
        <p:blipFill rotWithShape="1">
          <a:blip r:embed="rId2" cstate="print"/>
          <a:srcRect l="2150" r="15441"/>
          <a:stretch/>
        </p:blipFill>
        <p:spPr>
          <a:xfrm>
            <a:off x="0" y="2971800"/>
            <a:ext cx="9173695" cy="3200400"/>
          </a:xfrm>
          <a:prstGeom prst="rect">
            <a:avLst/>
          </a:prstGeom>
        </p:spPr>
      </p:pic>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24" name="Picture 23" descr="logomark-big.jpg"/>
          <p:cNvPicPr>
            <a:picLocks noChangeAspect="1"/>
          </p:cNvPicPr>
          <p:nvPr userDrawn="1"/>
        </p:nvPicPr>
        <p:blipFill>
          <a:blip r:embed="rId3" cstate="print"/>
          <a:stretch>
            <a:fillRect/>
          </a:stretch>
        </p:blipFill>
        <p:spPr>
          <a:xfrm>
            <a:off x="7442689" y="168772"/>
            <a:ext cx="1163193" cy="1922272"/>
          </a:xfrm>
          <a:prstGeom prst="rect">
            <a:avLst/>
          </a:prstGeom>
        </p:spPr>
      </p:pic>
      <p:sp>
        <p:nvSpPr>
          <p:cNvPr id="17" name="Title 1"/>
          <p:cNvSpPr>
            <a:spLocks noGrp="1"/>
          </p:cNvSpPr>
          <p:nvPr>
            <p:ph type="ctrTitle" hasCustomPrompt="1"/>
          </p:nvPr>
        </p:nvSpPr>
        <p:spPr>
          <a:xfrm>
            <a:off x="539262" y="860604"/>
            <a:ext cx="6768123" cy="538609"/>
          </a:xfrm>
          <a:prstGeom prst="rect">
            <a:avLst/>
          </a:prstGeom>
        </p:spPr>
        <p:txBody>
          <a:bodyPr wrap="square" anchor="ctr" anchorCtr="0">
            <a:spAutoFit/>
          </a:bodyPr>
          <a:lstStyle>
            <a:lvl1pPr algn="l" defTabSz="914400" rtl="0" eaLnBrk="1" latinLnBrk="0" hangingPunct="1">
              <a:lnSpc>
                <a:spcPct val="85000"/>
              </a:lnSpc>
              <a:spcBef>
                <a:spcPts val="0"/>
              </a:spcBef>
              <a:buNone/>
              <a:defRPr lang="en-US" sz="4000" b="1" i="0" kern="1200" dirty="0">
                <a:solidFill>
                  <a:schemeClr val="tx2"/>
                </a:solidFill>
                <a:latin typeface="+mj-lt"/>
                <a:ea typeface="+mj-ea"/>
                <a:cs typeface="Arial"/>
              </a:defRPr>
            </a:lvl1pPr>
          </a:lstStyle>
          <a:p>
            <a:r>
              <a:rPr lang="en-US" dirty="0" smtClean="0"/>
              <a:t>Section Title</a:t>
            </a:r>
            <a:endParaRPr lang="en-US" dirty="0"/>
          </a:p>
        </p:txBody>
      </p:sp>
      <p:pic>
        <p:nvPicPr>
          <p:cNvPr id="11" name="Picture 10"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0" name="TextBox 9"/>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spTree>
    <p:extLst>
      <p:ext uri="{BB962C8B-B14F-4D97-AF65-F5344CB8AC3E}">
        <p14:creationId xmlns:p14="http://schemas.microsoft.com/office/powerpoint/2010/main" val="34921546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4" name="Picture 23" descr="cover-image2.jpg"/>
          <p:cNvPicPr>
            <a:picLocks noChangeAspect="1"/>
          </p:cNvPicPr>
          <p:nvPr userDrawn="1"/>
        </p:nvPicPr>
        <p:blipFill rotWithShape="1">
          <a:blip r:embed="rId2" cstate="print"/>
          <a:srcRect r="16141"/>
          <a:stretch/>
        </p:blipFill>
        <p:spPr>
          <a:xfrm>
            <a:off x="1" y="3070485"/>
            <a:ext cx="9144000" cy="3108960"/>
          </a:xfrm>
          <a:prstGeom prst="rect">
            <a:avLst/>
          </a:prstGeom>
        </p:spPr>
      </p:pic>
      <p:sp>
        <p:nvSpPr>
          <p:cNvPr id="18" name="Rectangle 17"/>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9" name="Rectangle 18"/>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0" name="Rectangle 19"/>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pic>
        <p:nvPicPr>
          <p:cNvPr id="33" name="Picture 32"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1" name="TextBox 10"/>
          <p:cNvSpPr txBox="1"/>
          <p:nvPr userDrawn="1"/>
        </p:nvSpPr>
        <p:spPr>
          <a:xfrm>
            <a:off x="3685417" y="6391988"/>
            <a:ext cx="1765227"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Proprietary and Confidential</a:t>
            </a:r>
          </a:p>
        </p:txBody>
      </p:sp>
      <p:pic>
        <p:nvPicPr>
          <p:cNvPr id="12" name="Picture 11"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3" name="Subtitle 2"/>
          <p:cNvSpPr>
            <a:spLocks noGrp="1"/>
          </p:cNvSpPr>
          <p:nvPr>
            <p:ph type="subTitle" idx="1" hasCustomPrompt="1"/>
          </p:nvPr>
        </p:nvSpPr>
        <p:spPr>
          <a:xfrm>
            <a:off x="762000" y="2379743"/>
            <a:ext cx="7612064" cy="516232"/>
          </a:xfrm>
          <a:prstGeom prst="rect">
            <a:avLst/>
          </a:prstGeom>
        </p:spPr>
        <p:txBody>
          <a:bodyPr anchor="ctr">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4" name="Title 1"/>
          <p:cNvSpPr>
            <a:spLocks noGrp="1"/>
          </p:cNvSpPr>
          <p:nvPr>
            <p:ph type="ctrTitle" hasCustomPrompt="1"/>
          </p:nvPr>
        </p:nvSpPr>
        <p:spPr>
          <a:xfrm>
            <a:off x="762000" y="1480929"/>
            <a:ext cx="7612063" cy="675116"/>
          </a:xfrm>
          <a:prstGeom prst="rect">
            <a:avLst/>
          </a:prstGeom>
        </p:spPr>
        <p:txBody>
          <a:bodyPr anchor="ctr"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15" name="TextBox 14"/>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676656" y="369895"/>
            <a:ext cx="7795707" cy="521208"/>
          </a:xfrm>
        </p:spPr>
        <p:txBody>
          <a:bodyPr anchor="ctr" anchorCtr="0"/>
          <a:lstStyle>
            <a:lvl1pPr>
              <a:defRPr/>
            </a:lvl1pPr>
          </a:lstStyle>
          <a:p>
            <a:r>
              <a:rPr lang="en-US" dirty="0" smtClean="0"/>
              <a:t>Slide Title</a:t>
            </a:r>
            <a:endParaRPr lang="en-US" dirty="0"/>
          </a:p>
        </p:txBody>
      </p:sp>
      <p:sp>
        <p:nvSpPr>
          <p:cNvPr id="4" name="Content Placeholder 3"/>
          <p:cNvSpPr>
            <a:spLocks noGrp="1"/>
          </p:cNvSpPr>
          <p:nvPr>
            <p:ph sz="quarter" idx="11"/>
          </p:nvPr>
        </p:nvSpPr>
        <p:spPr>
          <a:xfrm>
            <a:off x="676656" y="1260475"/>
            <a:ext cx="7795832"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5370646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13"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4"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6"/>
          </p:nvPr>
        </p:nvSpPr>
        <p:spPr>
          <a:xfrm>
            <a:off x="672686" y="1536700"/>
            <a:ext cx="7799802" cy="448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1235448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676657" y="354794"/>
            <a:ext cx="7795706" cy="523220"/>
          </a:xfrm>
          <a:prstGeom prst="rect">
            <a:avLst/>
          </a:prstGeom>
        </p:spPr>
        <p:txBody>
          <a:bodyPr vert="horz" wrap="square" lIns="0" tIns="0" rIns="0" bIns="0" rtlCol="0" anchor="ctr" anchorCtr="0">
            <a:spAutoFit/>
          </a:bodyPr>
          <a:lstStyle>
            <a:lvl1pPr>
              <a:defRPr baseline="0"/>
            </a:lvl1pPr>
          </a:lstStyle>
          <a:p>
            <a:r>
              <a:rPr lang="en-US" dirty="0" smtClean="0"/>
              <a:t>Slide Title</a:t>
            </a:r>
            <a:endParaRPr lang="en-US" dirty="0"/>
          </a:p>
        </p:txBody>
      </p:sp>
      <p:sp>
        <p:nvSpPr>
          <p:cNvPr id="3" name="Content Placeholder 2"/>
          <p:cNvSpPr>
            <a:spLocks noGrp="1"/>
          </p:cNvSpPr>
          <p:nvPr>
            <p:ph sz="quarter" idx="16"/>
          </p:nvPr>
        </p:nvSpPr>
        <p:spPr>
          <a:xfrm>
            <a:off x="676657" y="1260475"/>
            <a:ext cx="3687381"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7"/>
          </p:nvPr>
        </p:nvSpPr>
        <p:spPr>
          <a:xfrm>
            <a:off x="4785135" y="1260475"/>
            <a:ext cx="3687227"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141693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with Subtitle">
    <p:spTree>
      <p:nvGrpSpPr>
        <p:cNvPr id="1" name=""/>
        <p:cNvGrpSpPr/>
        <p:nvPr/>
      </p:nvGrpSpPr>
      <p:grpSpPr>
        <a:xfrm>
          <a:off x="0" y="0"/>
          <a:ext cx="0" cy="0"/>
          <a:chOff x="0" y="0"/>
          <a:chExt cx="0" cy="0"/>
        </a:xfrm>
      </p:grpSpPr>
      <p:sp>
        <p:nvSpPr>
          <p:cNvPr id="17" name="Title Placeholder 1"/>
          <p:cNvSpPr>
            <a:spLocks noGrp="1"/>
          </p:cNvSpPr>
          <p:nvPr>
            <p:ph type="title" hasCustomPrompt="1"/>
          </p:nvPr>
        </p:nvSpPr>
        <p:spPr>
          <a:xfrm>
            <a:off x="676656" y="348646"/>
            <a:ext cx="7795705"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8" name="Text Placeholder 2"/>
          <p:cNvSpPr>
            <a:spLocks noGrp="1"/>
          </p:cNvSpPr>
          <p:nvPr>
            <p:ph type="body" idx="14" hasCustomPrompt="1"/>
          </p:nvPr>
        </p:nvSpPr>
        <p:spPr>
          <a:xfrm>
            <a:off x="676655" y="1045020"/>
            <a:ext cx="7795705"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7"/>
          </p:nvPr>
        </p:nvSpPr>
        <p:spPr>
          <a:xfrm>
            <a:off x="676656" y="1541463"/>
            <a:ext cx="3682619"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41463"/>
            <a:ext cx="3695572"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6257628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Sub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676656" y="1050011"/>
            <a:ext cx="3695043"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1 Subtitle</a:t>
            </a:r>
          </a:p>
        </p:txBody>
      </p:sp>
      <p:sp>
        <p:nvSpPr>
          <p:cNvPr id="8" name="Text Placeholder 4"/>
          <p:cNvSpPr>
            <a:spLocks noGrp="1"/>
          </p:cNvSpPr>
          <p:nvPr>
            <p:ph type="body" sz="quarter" idx="3" hasCustomPrompt="1"/>
          </p:nvPr>
        </p:nvSpPr>
        <p:spPr>
          <a:xfrm>
            <a:off x="4777319" y="1052760"/>
            <a:ext cx="3695044" cy="310896"/>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2 Subtitle</a:t>
            </a:r>
          </a:p>
        </p:txBody>
      </p:sp>
      <p:sp>
        <p:nvSpPr>
          <p:cNvPr id="17" name="Title Placeholder 1"/>
          <p:cNvSpPr>
            <a:spLocks noGrp="1"/>
          </p:cNvSpPr>
          <p:nvPr>
            <p:ph type="title" hasCustomPrompt="1"/>
          </p:nvPr>
        </p:nvSpPr>
        <p:spPr>
          <a:xfrm>
            <a:off x="676656" y="358920"/>
            <a:ext cx="7795707"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3" name="Content Placeholder 2"/>
          <p:cNvSpPr>
            <a:spLocks noGrp="1"/>
          </p:cNvSpPr>
          <p:nvPr>
            <p:ph sz="quarter" idx="17"/>
          </p:nvPr>
        </p:nvSpPr>
        <p:spPr>
          <a:xfrm>
            <a:off x="676656" y="1531938"/>
            <a:ext cx="3695319"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31938"/>
            <a:ext cx="3695575"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4221352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442295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1"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2"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7"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0905122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0945057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Rectangle 1"/>
          <p:cNvSpPr/>
          <p:nvPr userDrawn="1"/>
        </p:nvSpPr>
        <p:spPr>
          <a:xfrm>
            <a:off x="8112369" y="-1"/>
            <a:ext cx="1031631" cy="1511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1557339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uced Footer">
    <p:spTree>
      <p:nvGrpSpPr>
        <p:cNvPr id="1" name=""/>
        <p:cNvGrpSpPr/>
        <p:nvPr/>
      </p:nvGrpSpPr>
      <p:grpSpPr>
        <a:xfrm>
          <a:off x="0" y="0"/>
          <a:ext cx="0" cy="0"/>
          <a:chOff x="0" y="0"/>
          <a:chExt cx="0" cy="0"/>
        </a:xfrm>
      </p:grpSpPr>
      <p:sp>
        <p:nvSpPr>
          <p:cNvPr id="7" name="TextBox 6"/>
          <p:cNvSpPr txBox="1"/>
          <p:nvPr userDrawn="1"/>
        </p:nvSpPr>
        <p:spPr>
          <a:xfrm>
            <a:off x="4289901" y="6500152"/>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rPr>
              <a:pPr algn="ctr">
                <a:defRPr/>
              </a:pPr>
              <a:t>‹#›</a:t>
            </a:fld>
            <a:endParaRPr lang="en-US" sz="1600" dirty="0">
              <a:solidFill>
                <a:srgbClr val="404040"/>
              </a:solidFill>
            </a:endParaRPr>
          </a:p>
        </p:txBody>
      </p:sp>
      <p:sp>
        <p:nvSpPr>
          <p:cNvPr id="4" name="Rectangle 3"/>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val="23162768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1" name="Picture 20" descr="section-image1.jpg"/>
          <p:cNvPicPr>
            <a:picLocks noChangeAspect="1"/>
          </p:cNvPicPr>
          <p:nvPr userDrawn="1"/>
        </p:nvPicPr>
        <p:blipFill rotWithShape="1">
          <a:blip r:embed="rId2" cstate="print"/>
          <a:srcRect l="2150" r="15441"/>
          <a:stretch/>
        </p:blipFill>
        <p:spPr>
          <a:xfrm>
            <a:off x="0" y="2971800"/>
            <a:ext cx="9173695" cy="3200400"/>
          </a:xfrm>
          <a:prstGeom prst="rect">
            <a:avLst/>
          </a:prstGeom>
        </p:spPr>
      </p:pic>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pic>
        <p:nvPicPr>
          <p:cNvPr id="24" name="Picture 23" descr="logomark-big.jpg"/>
          <p:cNvPicPr>
            <a:picLocks noChangeAspect="1"/>
          </p:cNvPicPr>
          <p:nvPr userDrawn="1"/>
        </p:nvPicPr>
        <p:blipFill>
          <a:blip r:embed="rId3" cstate="print"/>
          <a:stretch>
            <a:fillRect/>
          </a:stretch>
        </p:blipFill>
        <p:spPr>
          <a:xfrm>
            <a:off x="7442689" y="168772"/>
            <a:ext cx="1163193" cy="1922272"/>
          </a:xfrm>
          <a:prstGeom prst="rect">
            <a:avLst/>
          </a:prstGeom>
        </p:spPr>
      </p:pic>
      <p:sp>
        <p:nvSpPr>
          <p:cNvPr id="17" name="Title 1"/>
          <p:cNvSpPr>
            <a:spLocks noGrp="1"/>
          </p:cNvSpPr>
          <p:nvPr>
            <p:ph type="ctrTitle" hasCustomPrompt="1"/>
          </p:nvPr>
        </p:nvSpPr>
        <p:spPr>
          <a:xfrm>
            <a:off x="539262" y="860604"/>
            <a:ext cx="6768123" cy="538609"/>
          </a:xfrm>
          <a:prstGeom prst="rect">
            <a:avLst/>
          </a:prstGeom>
        </p:spPr>
        <p:txBody>
          <a:bodyPr wrap="square" anchor="ctr" anchorCtr="0">
            <a:spAutoFit/>
          </a:bodyPr>
          <a:lstStyle>
            <a:lvl1pPr algn="l" defTabSz="914400" rtl="0" eaLnBrk="1" latinLnBrk="0" hangingPunct="1">
              <a:lnSpc>
                <a:spcPct val="85000"/>
              </a:lnSpc>
              <a:spcBef>
                <a:spcPts val="0"/>
              </a:spcBef>
              <a:buNone/>
              <a:defRPr lang="en-US" sz="4000" b="1" i="0" kern="1200" dirty="0">
                <a:solidFill>
                  <a:schemeClr val="tx2"/>
                </a:solidFill>
                <a:latin typeface="+mj-lt"/>
                <a:ea typeface="+mj-ea"/>
                <a:cs typeface="Arial"/>
              </a:defRPr>
            </a:lvl1pPr>
          </a:lstStyle>
          <a:p>
            <a:r>
              <a:rPr lang="en-US" dirty="0" smtClean="0"/>
              <a:t>Section Title</a:t>
            </a:r>
            <a:endParaRPr lang="en-US" dirty="0"/>
          </a:p>
        </p:txBody>
      </p:sp>
      <p:pic>
        <p:nvPicPr>
          <p:cNvPr id="11" name="Picture 10"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0" name="TextBox 9"/>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
        <p:nvSpPr>
          <p:cNvPr id="13" name="TextBox 12"/>
          <p:cNvSpPr txBox="1"/>
          <p:nvPr userDrawn="1"/>
        </p:nvSpPr>
        <p:spPr>
          <a:xfrm>
            <a:off x="3689386" y="6391989"/>
            <a:ext cx="1765227"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Proprietary and Confidential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uced Footer Blank">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Tree>
    <p:extLst>
      <p:ext uri="{BB962C8B-B14F-4D97-AF65-F5344CB8AC3E}">
        <p14:creationId xmlns:p14="http://schemas.microsoft.com/office/powerpoint/2010/main" val="1311398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uced Footer Blank (no logo)">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8112369" y="0"/>
            <a:ext cx="1031631" cy="1457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Tree>
    <p:extLst>
      <p:ext uri="{BB962C8B-B14F-4D97-AF65-F5344CB8AC3E}">
        <p14:creationId xmlns:p14="http://schemas.microsoft.com/office/powerpoint/2010/main" val="1015266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ean Sheet">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8112369" y="-1"/>
            <a:ext cx="1031631" cy="1461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Tree>
    <p:extLst>
      <p:ext uri="{BB962C8B-B14F-4D97-AF65-F5344CB8AC3E}">
        <p14:creationId xmlns:p14="http://schemas.microsoft.com/office/powerpoint/2010/main" val="34314386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27200"/>
            <a:ext cx="8229600" cy="4791075"/>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1pPr>
            <a:lvl2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outerShdw blurRad="38100" dist="38100" dir="2700000" algn="tl">
                    <a:srgbClr val="C0C0C0"/>
                  </a:outerShdw>
                </a:effectLst>
                <a:latin typeface="+mj-lt"/>
                <a:ea typeface="+mn-ea"/>
                <a:cs typeface="+mn-cs"/>
              </a:defRPr>
            </a:lvl2pPr>
            <a:lvl3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3pPr>
            <a:lvl4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4pPr>
            <a:lvl5pPr marL="342900" indent="-342900" algn="l" defTabSz="457200" rtl="0" eaLnBrk="0" fontAlgn="base" hangingPunct="0">
              <a:spcBef>
                <a:spcPct val="20000"/>
              </a:spcBef>
              <a:spcAft>
                <a:spcPct val="0"/>
              </a:spcAft>
              <a:buClr>
                <a:srgbClr val="00AEEF"/>
              </a:buClr>
              <a:buFont typeface="Arial" charset="0"/>
              <a:buChar char="•"/>
              <a:defRPr lang="en-GB" sz="2400" dirty="0">
                <a:solidFill>
                  <a:schemeClr val="tx2">
                    <a:lumMod val="75000"/>
                  </a:schemeClr>
                </a:solidFill>
                <a:effectLst/>
                <a:latin typeface="+mj-lt"/>
                <a:ea typeface="+mn-ea"/>
                <a:cs typeface="+mn-cs"/>
              </a:defRPr>
            </a:lvl5pPr>
            <a:lvl6pPr marL="720000">
              <a:buClr>
                <a:srgbClr val="00AEEF"/>
              </a:buClr>
              <a:buFont typeface="Verdana" pitchFamily="34" charset="0"/>
              <a:buChar char="–"/>
              <a:defRPr sz="2400">
                <a:solidFill>
                  <a:schemeClr val="tx2">
                    <a:lumMod val="75000"/>
                  </a:schemeClr>
                </a:solidFill>
                <a:latin typeface="+mj-lt"/>
              </a:defRPr>
            </a:lvl6pPr>
          </a:lstStyle>
          <a:p>
            <a:pPr lvl="0"/>
            <a:r>
              <a:rPr lang="en-GB" dirty="0" smtClean="0"/>
              <a:t>Click to edit Master text styles</a:t>
            </a:r>
          </a:p>
          <a:p>
            <a:pPr lvl="5"/>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4" name="Date Placeholder 1"/>
          <p:cNvSpPr>
            <a:spLocks noGrp="1"/>
          </p:cNvSpPr>
          <p:nvPr>
            <p:ph type="dt" sz="half" idx="10"/>
          </p:nvPr>
        </p:nvSpPr>
        <p:spPr>
          <a:xfrm>
            <a:off x="203200" y="6172200"/>
            <a:ext cx="2133600" cy="365125"/>
          </a:xfrm>
          <a:prstGeom prst="rect">
            <a:avLst/>
          </a:prstGeom>
        </p:spPr>
        <p:txBody>
          <a:bodyPr/>
          <a:lstStyle>
            <a:lvl1pPr>
              <a:defRPr/>
            </a:lvl1pPr>
          </a:lstStyle>
          <a:p>
            <a:pPr>
              <a:defRPr/>
            </a:pPr>
            <a:endParaRPr lang="en-GB" dirty="0">
              <a:solidFill>
                <a:srgbClr val="404040"/>
              </a:solidFill>
            </a:endParaRPr>
          </a:p>
        </p:txBody>
      </p:sp>
      <p:sp>
        <p:nvSpPr>
          <p:cNvPr id="5" name="Footer Placeholder 2"/>
          <p:cNvSpPr>
            <a:spLocks noGrp="1"/>
          </p:cNvSpPr>
          <p:nvPr>
            <p:ph type="ftr" sz="quarter" idx="11"/>
          </p:nvPr>
        </p:nvSpPr>
        <p:spPr>
          <a:xfrm>
            <a:off x="3124200" y="6172200"/>
            <a:ext cx="2895600" cy="365125"/>
          </a:xfrm>
          <a:prstGeom prst="rect">
            <a:avLst/>
          </a:prstGeom>
        </p:spPr>
        <p:txBody>
          <a:bodyPr/>
          <a:lstStyle>
            <a:lvl1pPr>
              <a:defRPr/>
            </a:lvl1pPr>
          </a:lstStyle>
          <a:p>
            <a:pPr>
              <a:defRPr/>
            </a:pPr>
            <a:endParaRPr lang="en-US" dirty="0">
              <a:solidFill>
                <a:srgbClr val="404040"/>
              </a:solidFill>
            </a:endParaRPr>
          </a:p>
        </p:txBody>
      </p:sp>
      <p:sp>
        <p:nvSpPr>
          <p:cNvPr id="6" name="Slide Number Placeholder 3"/>
          <p:cNvSpPr>
            <a:spLocks noGrp="1"/>
          </p:cNvSpPr>
          <p:nvPr>
            <p:ph type="sldNum" sz="quarter" idx="12"/>
          </p:nvPr>
        </p:nvSpPr>
        <p:spPr/>
        <p:txBody>
          <a:bodyPr/>
          <a:lstStyle>
            <a:lvl1pPr>
              <a:defRPr/>
            </a:lvl1pPr>
          </a:lstStyle>
          <a:p>
            <a:pPr>
              <a:defRPr/>
            </a:pPr>
            <a:fld id="{2012075C-EBFD-43EF-A024-9A963F38FA1C}" type="slidenum">
              <a:rPr lang="en-GB"/>
              <a:pPr>
                <a:defRPr/>
              </a:pPr>
              <a:t>‹#›</a:t>
            </a:fld>
            <a:endParaRPr lang="en-GB" dirty="0"/>
          </a:p>
        </p:txBody>
      </p:sp>
    </p:spTree>
    <p:extLst>
      <p:ext uri="{BB962C8B-B14F-4D97-AF65-F5344CB8AC3E}">
        <p14:creationId xmlns:p14="http://schemas.microsoft.com/office/powerpoint/2010/main" val="1316684660"/>
      </p:ext>
    </p:extLst>
  </p:cSld>
  <p:clrMapOvr>
    <a:masterClrMapping/>
  </p:clrMapOvr>
  <p:transition xmlns:p14="http://schemas.microsoft.com/office/powerpoint/2010/main" spd="med" advClick="0">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676656" y="369895"/>
            <a:ext cx="7795707" cy="521208"/>
          </a:xfrm>
        </p:spPr>
        <p:txBody>
          <a:bodyPr anchor="ctr" anchorCtr="0"/>
          <a:lstStyle>
            <a:lvl1pPr>
              <a:defRPr/>
            </a:lvl1pPr>
          </a:lstStyle>
          <a:p>
            <a:r>
              <a:rPr lang="en-US" dirty="0" smtClean="0"/>
              <a:t>Slide Title</a:t>
            </a:r>
            <a:endParaRPr lang="en-US" dirty="0"/>
          </a:p>
        </p:txBody>
      </p:sp>
      <p:sp>
        <p:nvSpPr>
          <p:cNvPr id="4" name="Content Placeholder 3"/>
          <p:cNvSpPr>
            <a:spLocks noGrp="1"/>
          </p:cNvSpPr>
          <p:nvPr>
            <p:ph sz="quarter" idx="11"/>
          </p:nvPr>
        </p:nvSpPr>
        <p:spPr>
          <a:xfrm>
            <a:off x="676656" y="1260475"/>
            <a:ext cx="7795832"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13"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4" name="Text Placeholder 2"/>
          <p:cNvSpPr>
            <a:spLocks noGrp="1"/>
          </p:cNvSpPr>
          <p:nvPr>
            <p:ph type="body" idx="14" hasCustomPrompt="1"/>
          </p:nvPr>
        </p:nvSpPr>
        <p:spPr>
          <a:xfrm>
            <a:off x="672686" y="1036737"/>
            <a:ext cx="7790687" cy="350096"/>
          </a:xfrm>
          <a:prstGeom prst="rect">
            <a:avLst/>
          </a:prstGeom>
        </p:spPr>
        <p:txBody>
          <a:bodyPr wrap="square" anchor="ctr" anchorCtr="0">
            <a:spAutoFit/>
          </a:bodyPr>
          <a:lstStyle>
            <a:lvl1pPr marL="0" indent="0">
              <a:lnSpc>
                <a:spcPct val="100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6"/>
          </p:nvPr>
        </p:nvSpPr>
        <p:spPr>
          <a:xfrm>
            <a:off x="672686" y="1536700"/>
            <a:ext cx="7799802" cy="448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676657" y="354794"/>
            <a:ext cx="7795706" cy="523220"/>
          </a:xfrm>
          <a:prstGeom prst="rect">
            <a:avLst/>
          </a:prstGeom>
        </p:spPr>
        <p:txBody>
          <a:bodyPr vert="horz" wrap="square" lIns="0" tIns="0" rIns="0" bIns="0" rtlCol="0" anchor="ctr" anchorCtr="0">
            <a:spAutoFit/>
          </a:bodyPr>
          <a:lstStyle>
            <a:lvl1pPr>
              <a:defRPr baseline="0"/>
            </a:lvl1pPr>
          </a:lstStyle>
          <a:p>
            <a:r>
              <a:rPr lang="en-US" dirty="0" smtClean="0"/>
              <a:t>Slide Title</a:t>
            </a:r>
            <a:endParaRPr lang="en-US" dirty="0"/>
          </a:p>
        </p:txBody>
      </p:sp>
      <p:sp>
        <p:nvSpPr>
          <p:cNvPr id="3" name="Content Placeholder 2"/>
          <p:cNvSpPr>
            <a:spLocks noGrp="1"/>
          </p:cNvSpPr>
          <p:nvPr>
            <p:ph sz="quarter" idx="16"/>
          </p:nvPr>
        </p:nvSpPr>
        <p:spPr>
          <a:xfrm>
            <a:off x="676657" y="1260475"/>
            <a:ext cx="3687381"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7"/>
          </p:nvPr>
        </p:nvSpPr>
        <p:spPr>
          <a:xfrm>
            <a:off x="4785135" y="1260475"/>
            <a:ext cx="3687227"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Subtitle">
    <p:spTree>
      <p:nvGrpSpPr>
        <p:cNvPr id="1" name=""/>
        <p:cNvGrpSpPr/>
        <p:nvPr/>
      </p:nvGrpSpPr>
      <p:grpSpPr>
        <a:xfrm>
          <a:off x="0" y="0"/>
          <a:ext cx="0" cy="0"/>
          <a:chOff x="0" y="0"/>
          <a:chExt cx="0" cy="0"/>
        </a:xfrm>
      </p:grpSpPr>
      <p:sp>
        <p:nvSpPr>
          <p:cNvPr id="17" name="Title Placeholder 1"/>
          <p:cNvSpPr>
            <a:spLocks noGrp="1"/>
          </p:cNvSpPr>
          <p:nvPr>
            <p:ph type="title" hasCustomPrompt="1"/>
          </p:nvPr>
        </p:nvSpPr>
        <p:spPr>
          <a:xfrm>
            <a:off x="676656" y="348646"/>
            <a:ext cx="7795705"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8" name="Text Placeholder 2"/>
          <p:cNvSpPr>
            <a:spLocks noGrp="1"/>
          </p:cNvSpPr>
          <p:nvPr>
            <p:ph type="body" idx="14" hasCustomPrompt="1"/>
          </p:nvPr>
        </p:nvSpPr>
        <p:spPr>
          <a:xfrm>
            <a:off x="676655" y="1040404"/>
            <a:ext cx="7795705"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7"/>
          </p:nvPr>
        </p:nvSpPr>
        <p:spPr>
          <a:xfrm>
            <a:off x="676656" y="1541463"/>
            <a:ext cx="3682619"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41463"/>
            <a:ext cx="3695572"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7114084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with Sub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676656" y="1045395"/>
            <a:ext cx="3695043"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1 Subtitle</a:t>
            </a:r>
          </a:p>
        </p:txBody>
      </p:sp>
      <p:sp>
        <p:nvSpPr>
          <p:cNvPr id="8" name="Text Placeholder 4"/>
          <p:cNvSpPr>
            <a:spLocks noGrp="1"/>
          </p:cNvSpPr>
          <p:nvPr>
            <p:ph type="body" sz="quarter" idx="3" hasCustomPrompt="1"/>
          </p:nvPr>
        </p:nvSpPr>
        <p:spPr>
          <a:xfrm>
            <a:off x="4777319" y="1046626"/>
            <a:ext cx="3695044"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2 Subtitle</a:t>
            </a:r>
          </a:p>
        </p:txBody>
      </p:sp>
      <p:sp>
        <p:nvSpPr>
          <p:cNvPr id="17" name="Title Placeholder 1"/>
          <p:cNvSpPr>
            <a:spLocks noGrp="1"/>
          </p:cNvSpPr>
          <p:nvPr>
            <p:ph type="title" hasCustomPrompt="1"/>
          </p:nvPr>
        </p:nvSpPr>
        <p:spPr>
          <a:xfrm>
            <a:off x="676656" y="358920"/>
            <a:ext cx="7795707"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3" name="Content Placeholder 2"/>
          <p:cNvSpPr>
            <a:spLocks noGrp="1"/>
          </p:cNvSpPr>
          <p:nvPr>
            <p:ph sz="quarter" idx="17"/>
          </p:nvPr>
        </p:nvSpPr>
        <p:spPr>
          <a:xfrm>
            <a:off x="676656" y="1531938"/>
            <a:ext cx="3695319"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31938"/>
            <a:ext cx="3695575"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5874617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2.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1.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6441825"/>
            <a:ext cx="9147478" cy="423989"/>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100" dirty="0" smtClean="0">
              <a:solidFill>
                <a:schemeClr val="accent1">
                  <a:lumMod val="20000"/>
                  <a:lumOff val="80000"/>
                </a:schemeClr>
              </a:solidFill>
              <a:latin typeface="+mn-lt"/>
              <a:cs typeface="Arial"/>
            </a:endParaRPr>
          </a:p>
        </p:txBody>
      </p:sp>
      <p:pic>
        <p:nvPicPr>
          <p:cNvPr id="11" name="Picture 10" descr="logo.png"/>
          <p:cNvPicPr>
            <a:picLocks noChangeAspect="1"/>
          </p:cNvPicPr>
          <p:nvPr/>
        </p:nvPicPr>
        <p:blipFill>
          <a:blip r:embed="rId18" cstate="print"/>
          <a:stretch>
            <a:fillRect/>
          </a:stretch>
        </p:blipFill>
        <p:spPr>
          <a:xfrm>
            <a:off x="163594" y="6530187"/>
            <a:ext cx="1003355" cy="253678"/>
          </a:xfrm>
          <a:prstGeom prst="rect">
            <a:avLst/>
          </a:prstGeom>
        </p:spPr>
      </p:pic>
      <p:sp>
        <p:nvSpPr>
          <p:cNvPr id="15" name="TextBox 14"/>
          <p:cNvSpPr txBox="1"/>
          <p:nvPr/>
        </p:nvSpPr>
        <p:spPr>
          <a:xfrm>
            <a:off x="7823977" y="6500635"/>
            <a:ext cx="1219034" cy="30777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accent1">
                    <a:lumMod val="20000"/>
                    <a:lumOff val="80000"/>
                  </a:schemeClr>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accent1">
                    <a:lumMod val="20000"/>
                    <a:lumOff val="80000"/>
                  </a:schemeClr>
                </a:solidFill>
                <a:latin typeface="Arial"/>
                <a:cs typeface="Arial"/>
              </a:rPr>
              <a:t>www.healthcatalyst.com</a:t>
            </a:r>
          </a:p>
        </p:txBody>
      </p:sp>
      <p:sp>
        <p:nvSpPr>
          <p:cNvPr id="16" name="Title Placeholder 1"/>
          <p:cNvSpPr>
            <a:spLocks noGrp="1"/>
          </p:cNvSpPr>
          <p:nvPr>
            <p:ph type="title"/>
          </p:nvPr>
        </p:nvSpPr>
        <p:spPr>
          <a:xfrm>
            <a:off x="670780" y="371525"/>
            <a:ext cx="7796563" cy="523220"/>
          </a:xfrm>
          <a:prstGeom prst="rect">
            <a:avLst/>
          </a:prstGeom>
        </p:spPr>
        <p:txBody>
          <a:bodyPr vert="horz" wrap="square" lIns="0" tIns="0" rIns="0" bIns="0" rtlCol="0" anchor="ctr" anchorCtr="0">
            <a:spAutoFit/>
          </a:bodyPr>
          <a:lstStyle/>
          <a:p>
            <a:r>
              <a:rPr lang="en-US" dirty="0" smtClean="0"/>
              <a:t>Master title style</a:t>
            </a:r>
            <a:endParaRPr lang="en-US" dirty="0"/>
          </a:p>
        </p:txBody>
      </p:sp>
      <p:sp>
        <p:nvSpPr>
          <p:cNvPr id="17" name="Text Placeholder 2"/>
          <p:cNvSpPr>
            <a:spLocks noGrp="1"/>
          </p:cNvSpPr>
          <p:nvPr>
            <p:ph type="body" idx="1"/>
          </p:nvPr>
        </p:nvSpPr>
        <p:spPr>
          <a:xfrm>
            <a:off x="676656" y="1260999"/>
            <a:ext cx="7790687" cy="47622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logo-makr.png"/>
          <p:cNvPicPr>
            <a:picLocks noChangeAspect="1"/>
          </p:cNvPicPr>
          <p:nvPr/>
        </p:nvPicPr>
        <p:blipFill rotWithShape="1">
          <a:blip r:embed="rId19" cstate="print"/>
          <a:srcRect l="7868"/>
          <a:stretch/>
        </p:blipFill>
        <p:spPr>
          <a:xfrm>
            <a:off x="8160072" y="161876"/>
            <a:ext cx="844062" cy="1269527"/>
          </a:xfrm>
          <a:prstGeom prst="rect">
            <a:avLst/>
          </a:prstGeom>
        </p:spPr>
      </p:pic>
      <p:sp>
        <p:nvSpPr>
          <p:cNvPr id="2" name="TextBox 1"/>
          <p:cNvSpPr txBox="1"/>
          <p:nvPr/>
        </p:nvSpPr>
        <p:spPr>
          <a:xfrm>
            <a:off x="2177141" y="6533137"/>
            <a:ext cx="4652556" cy="230832"/>
          </a:xfrm>
          <a:prstGeom prst="rect">
            <a:avLst/>
          </a:prstGeom>
          <a:noFill/>
        </p:spPr>
        <p:txBody>
          <a:bodyPr wrap="none" rtlCol="0" anchor="ctr">
            <a:spAutoFit/>
          </a:bodyPr>
          <a:lstStyle/>
          <a:p>
            <a:pPr algn="ctr"/>
            <a:r>
              <a:rPr lang="en-US" sz="900" spc="30" baseline="0" dirty="0" smtClean="0">
                <a:solidFill>
                  <a:schemeClr val="bg1"/>
                </a:solidFill>
              </a:rPr>
              <a:t>Proprietary. Feel free to share but we would appreciate a Health Catalyst citation.</a:t>
            </a:r>
            <a:endParaRPr lang="en-US" sz="900" spc="30" baseline="0" dirty="0">
              <a:solidFill>
                <a:schemeClr val="bg1"/>
              </a:solidFill>
            </a:endParaRPr>
          </a:p>
        </p:txBody>
      </p:sp>
      <p:sp>
        <p:nvSpPr>
          <p:cNvPr id="3" name="Slide Number Placeholder 2"/>
          <p:cNvSpPr>
            <a:spLocks noGrp="1"/>
          </p:cNvSpPr>
          <p:nvPr>
            <p:ph type="sldNum" sz="quarter" idx="4"/>
          </p:nvPr>
        </p:nvSpPr>
        <p:spPr>
          <a:xfrm>
            <a:off x="7206868" y="6546095"/>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6" r:id="rId2"/>
    <p:sldLayoutId id="2147483679" r:id="rId3"/>
    <p:sldLayoutId id="2147483650" r:id="rId4"/>
    <p:sldLayoutId id="2147483693" r:id="rId5"/>
    <p:sldLayoutId id="2147483687" r:id="rId6"/>
    <p:sldLayoutId id="2147483702" r:id="rId7"/>
    <p:sldLayoutId id="2147483688" r:id="rId8"/>
    <p:sldLayoutId id="2147483697" r:id="rId9"/>
    <p:sldLayoutId id="2147483696" r:id="rId10"/>
    <p:sldLayoutId id="2147483691" r:id="rId11"/>
    <p:sldLayoutId id="2147483698" r:id="rId12"/>
    <p:sldLayoutId id="2147483700" r:id="rId13"/>
    <p:sldLayoutId id="2147483695" r:id="rId14"/>
    <p:sldLayoutId id="2147483699" r:id="rId15"/>
    <p:sldLayoutId id="2147483701" r:id="rId1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85800" rtl="0" eaLnBrk="1" latinLnBrk="0" hangingPunct="1">
        <a:lnSpc>
          <a:spcPct val="85000"/>
        </a:lnSpc>
        <a:spcBef>
          <a:spcPct val="0"/>
        </a:spcBef>
        <a:buNone/>
        <a:defRPr lang="en-US" sz="4000" b="1" i="0" kern="1200" dirty="0">
          <a:solidFill>
            <a:schemeClr val="tx2"/>
          </a:solidFill>
          <a:latin typeface="+mj-lt"/>
          <a:ea typeface="+mj-ea"/>
          <a:cs typeface="+mj-cs"/>
        </a:defRPr>
      </a:lvl1pPr>
    </p:titleStyle>
    <p:body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6441825"/>
            <a:ext cx="9147478" cy="423989"/>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defRPr/>
            </a:pPr>
            <a:endParaRPr lang="en-US" sz="1100" dirty="0" smtClean="0">
              <a:solidFill>
                <a:srgbClr val="00AEEF">
                  <a:lumMod val="20000"/>
                  <a:lumOff val="80000"/>
                </a:srgbClr>
              </a:solidFill>
              <a:cs typeface="Arial"/>
            </a:endParaRPr>
          </a:p>
        </p:txBody>
      </p:sp>
      <p:pic>
        <p:nvPicPr>
          <p:cNvPr id="11" name="Picture 10" descr="logo.png"/>
          <p:cNvPicPr>
            <a:picLocks noChangeAspect="1"/>
          </p:cNvPicPr>
          <p:nvPr/>
        </p:nvPicPr>
        <p:blipFill>
          <a:blip r:embed="rId19" cstate="print"/>
          <a:stretch>
            <a:fillRect/>
          </a:stretch>
        </p:blipFill>
        <p:spPr>
          <a:xfrm>
            <a:off x="163594" y="6530187"/>
            <a:ext cx="1003355" cy="253678"/>
          </a:xfrm>
          <a:prstGeom prst="rect">
            <a:avLst/>
          </a:prstGeom>
        </p:spPr>
      </p:pic>
      <p:sp>
        <p:nvSpPr>
          <p:cNvPr id="15" name="TextBox 14"/>
          <p:cNvSpPr txBox="1"/>
          <p:nvPr/>
        </p:nvSpPr>
        <p:spPr>
          <a:xfrm>
            <a:off x="7823977" y="6500635"/>
            <a:ext cx="1219034" cy="307777"/>
          </a:xfrm>
          <a:prstGeom prst="rect">
            <a:avLst/>
          </a:prstGeom>
          <a:noFill/>
        </p:spPr>
        <p:txBody>
          <a:bodyPr wrap="square" rtlCol="0" anchor="ctr">
            <a:spAutoFit/>
          </a:bodyPr>
          <a:lstStyle/>
          <a:p>
            <a:pPr algn="r" defTabSz="914400">
              <a:defRPr/>
            </a:pPr>
            <a:r>
              <a:rPr lang="en-US" sz="700" dirty="0" smtClean="0">
                <a:solidFill>
                  <a:srgbClr val="00AEEF">
                    <a:lumMod val="20000"/>
                    <a:lumOff val="80000"/>
                  </a:srgbClr>
                </a:solidFill>
                <a:cs typeface="Arial"/>
              </a:rPr>
              <a:t>© 2013 Health Catalyst</a:t>
            </a:r>
          </a:p>
          <a:p>
            <a:pPr algn="r" defTabSz="914400">
              <a:defRPr/>
            </a:pPr>
            <a:r>
              <a:rPr lang="en-US" sz="700" dirty="0" smtClean="0">
                <a:solidFill>
                  <a:srgbClr val="00AEEF">
                    <a:lumMod val="20000"/>
                    <a:lumOff val="80000"/>
                  </a:srgbClr>
                </a:solidFill>
                <a:cs typeface="Arial"/>
              </a:rPr>
              <a:t>www.healthcatalyst.com</a:t>
            </a:r>
          </a:p>
        </p:txBody>
      </p:sp>
      <p:sp>
        <p:nvSpPr>
          <p:cNvPr id="16" name="Title Placeholder 1"/>
          <p:cNvSpPr>
            <a:spLocks noGrp="1"/>
          </p:cNvSpPr>
          <p:nvPr>
            <p:ph type="title"/>
          </p:nvPr>
        </p:nvSpPr>
        <p:spPr>
          <a:xfrm>
            <a:off x="670780" y="371525"/>
            <a:ext cx="7796563" cy="523220"/>
          </a:xfrm>
          <a:prstGeom prst="rect">
            <a:avLst/>
          </a:prstGeom>
        </p:spPr>
        <p:txBody>
          <a:bodyPr vert="horz" wrap="square" lIns="0" tIns="0" rIns="0" bIns="0" rtlCol="0" anchor="ctr" anchorCtr="0">
            <a:spAutoFit/>
          </a:bodyPr>
          <a:lstStyle/>
          <a:p>
            <a:r>
              <a:rPr lang="en-US" dirty="0" smtClean="0"/>
              <a:t>Master title style</a:t>
            </a:r>
            <a:endParaRPr lang="en-US" dirty="0"/>
          </a:p>
        </p:txBody>
      </p:sp>
      <p:sp>
        <p:nvSpPr>
          <p:cNvPr id="17" name="Text Placeholder 2"/>
          <p:cNvSpPr>
            <a:spLocks noGrp="1"/>
          </p:cNvSpPr>
          <p:nvPr>
            <p:ph type="body" idx="1"/>
          </p:nvPr>
        </p:nvSpPr>
        <p:spPr>
          <a:xfrm>
            <a:off x="676656" y="1260999"/>
            <a:ext cx="7790687" cy="47622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logo-makr.png"/>
          <p:cNvPicPr>
            <a:picLocks noChangeAspect="1"/>
          </p:cNvPicPr>
          <p:nvPr/>
        </p:nvPicPr>
        <p:blipFill rotWithShape="1">
          <a:blip r:embed="rId20" cstate="print"/>
          <a:srcRect l="7868"/>
          <a:stretch/>
        </p:blipFill>
        <p:spPr>
          <a:xfrm>
            <a:off x="8160072" y="161876"/>
            <a:ext cx="844062" cy="1269527"/>
          </a:xfrm>
          <a:prstGeom prst="rect">
            <a:avLst/>
          </a:prstGeom>
        </p:spPr>
      </p:pic>
      <p:sp>
        <p:nvSpPr>
          <p:cNvPr id="3" name="Slide Number Placeholder 2"/>
          <p:cNvSpPr>
            <a:spLocks noGrp="1"/>
          </p:cNvSpPr>
          <p:nvPr>
            <p:ph type="sldNum" sz="quarter" idx="4"/>
          </p:nvPr>
        </p:nvSpPr>
        <p:spPr>
          <a:xfrm>
            <a:off x="7206868" y="6546095"/>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75358581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85800" rtl="0" eaLnBrk="1" latinLnBrk="0" hangingPunct="1">
        <a:lnSpc>
          <a:spcPct val="85000"/>
        </a:lnSpc>
        <a:spcBef>
          <a:spcPct val="0"/>
        </a:spcBef>
        <a:buNone/>
        <a:defRPr lang="en-US" sz="4000" b="1" i="0" kern="1200" dirty="0">
          <a:solidFill>
            <a:schemeClr val="tx2"/>
          </a:solidFill>
          <a:latin typeface="+mj-lt"/>
          <a:ea typeface="+mj-ea"/>
          <a:cs typeface="+mj-cs"/>
        </a:defRPr>
      </a:lvl1pPr>
    </p:titleStyle>
    <p:body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hyperlink" Target="https://www.healthcatalyst.com/healthcare-data-analyst-saves-hospital-millions" TargetMode="External"/><Relationship Id="rId4" Type="http://schemas.openxmlformats.org/officeDocument/2006/relationships/hyperlink" Target="https://www.healthcatalyst.com/advanced-analytics-survive-healthcare-reform" TargetMode="External"/><Relationship Id="rId5" Type="http://schemas.openxmlformats.org/officeDocument/2006/relationships/hyperlink" Target="https://www.healthcatalyst.com/avoid-common-healthcare-analytics-pitfalls-related-inefficiences" TargetMode="External"/><Relationship Id="rId6" Type="http://schemas.openxmlformats.org/officeDocument/2006/relationships/hyperlink" Target="https://www.healthcatalyst.com/best-organizational-structure-healthcare-analytics" TargetMode="External"/><Relationship Id="rId7" Type="http://schemas.openxmlformats.org/officeDocument/2006/relationships/hyperlink" Target="https://www.healthcatalyst.com/healthcare-analytics-best-practices" TargetMode="External"/><Relationship Id="rId1" Type="http://schemas.openxmlformats.org/officeDocument/2006/relationships/slideLayout" Target="../slideLayouts/slideLayout4.xml"/><Relationship Id="rId2" Type="http://schemas.openxmlformats.org/officeDocument/2006/relationships/hyperlink" Target="https://www.healthcatalyst.com/the-changing-role-of-healthcare-data-analys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healthcatalyst.com/ebooks/healthcare-transformation-healthcare-a-better-way/" TargetMode="Externa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http://www.healthcatalyst.com/" TargetMode="External"/><Relationship Id="rId3"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1" Type="http://schemas.openxmlformats.org/officeDocument/2006/relationships/slideLayout" Target="../slideLayouts/slideLayout5.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g"/><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ubtitle 1"/>
          <p:cNvSpPr>
            <a:spLocks noGrp="1"/>
          </p:cNvSpPr>
          <p:nvPr>
            <p:ph type="subTitle" idx="1"/>
          </p:nvPr>
        </p:nvSpPr>
        <p:spPr>
          <a:xfrm>
            <a:off x="5745729" y="4994662"/>
            <a:ext cx="3303377" cy="516232"/>
          </a:xfrm>
          <a:effectLst/>
        </p:spPr>
        <p:txBody>
          <a:bodyPr/>
          <a:lstStyle/>
          <a:p>
            <a:pPr>
              <a:lnSpc>
                <a:spcPct val="85000"/>
              </a:lnSpc>
              <a:spcAft>
                <a:spcPts val="0"/>
              </a:spcAft>
              <a:buClr>
                <a:schemeClr val="tx2"/>
              </a:buClr>
              <a:buSzPct val="100000"/>
            </a:pPr>
            <a:r>
              <a:rPr lang="en-US" b="1" dirty="0">
                <a:solidFill>
                  <a:schemeClr val="tx2"/>
                </a:solidFill>
                <a:ea typeface="+mj-ea"/>
                <a:cs typeface="Arial Bold"/>
              </a:rPr>
              <a:t>Russ </a:t>
            </a:r>
            <a:r>
              <a:rPr lang="en-US" b="1" dirty="0" err="1">
                <a:solidFill>
                  <a:schemeClr val="tx2"/>
                </a:solidFill>
                <a:ea typeface="+mj-ea"/>
                <a:cs typeface="Arial Bold"/>
              </a:rPr>
              <a:t>Staheli</a:t>
            </a:r>
            <a:endParaRPr lang="en-US" b="1" dirty="0">
              <a:solidFill>
                <a:schemeClr val="tx2"/>
              </a:solidFill>
              <a:ea typeface="+mj-ea"/>
              <a:cs typeface="Arial Bold"/>
            </a:endParaRPr>
          </a:p>
          <a:p>
            <a:pPr>
              <a:lnSpc>
                <a:spcPct val="85000"/>
              </a:lnSpc>
              <a:spcAft>
                <a:spcPts val="0"/>
              </a:spcAft>
              <a:buClr>
                <a:schemeClr val="accent1"/>
              </a:buClr>
              <a:buSzPct val="100000"/>
            </a:pPr>
            <a:r>
              <a:rPr lang="en-US" b="1" dirty="0">
                <a:solidFill>
                  <a:schemeClr val="tx2"/>
                </a:solidFill>
                <a:ea typeface="+mj-ea"/>
                <a:cs typeface="Arial Bold"/>
              </a:rPr>
              <a:t>Technical Director</a:t>
            </a:r>
          </a:p>
        </p:txBody>
      </p:sp>
      <p:sp>
        <p:nvSpPr>
          <p:cNvPr id="6" name="Title 2"/>
          <p:cNvSpPr>
            <a:spLocks noGrp="1"/>
          </p:cNvSpPr>
          <p:nvPr>
            <p:ph type="ctrTitle"/>
          </p:nvPr>
        </p:nvSpPr>
        <p:spPr>
          <a:xfrm>
            <a:off x="4796278" y="1322881"/>
            <a:ext cx="4287332" cy="2415395"/>
          </a:xfrm>
          <a:noFill/>
          <a:effectLst/>
        </p:spPr>
        <p:txBody>
          <a:bodyPr lIns="91440" tIns="45720" rIns="91440" bIns="91440" anchor="t"/>
          <a:lstStyle/>
          <a:p>
            <a:pPr>
              <a:lnSpc>
                <a:spcPct val="85000"/>
              </a:lnSpc>
            </a:pPr>
            <a:r>
              <a:rPr lang="en-US" sz="3600" dirty="0">
                <a:solidFill>
                  <a:schemeClr val="tx2"/>
                </a:solidFill>
                <a:effectLst/>
              </a:rPr>
              <a:t>4 Best Practices for Analyzing Healthcare Data</a:t>
            </a:r>
          </a:p>
        </p:txBody>
      </p:sp>
      <p:pic>
        <p:nvPicPr>
          <p:cNvPr id="7" name="Picture 2" descr="health cataly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729" y="5608271"/>
            <a:ext cx="261937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685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44460" y="262757"/>
            <a:ext cx="6149629" cy="941796"/>
          </a:xfrm>
        </p:spPr>
        <p:txBody>
          <a:bodyPr anchor="t"/>
          <a:lstStyle/>
          <a:p>
            <a:r>
              <a:rPr lang="en-US" sz="3600" dirty="0"/>
              <a:t>Provide Your Analysts with </a:t>
            </a:r>
            <a:r>
              <a:rPr lang="en-US" sz="3600" dirty="0" smtClean="0"/>
              <a:t>Direction</a:t>
            </a:r>
            <a:endParaRPr lang="en-US" sz="3600" dirty="0"/>
          </a:p>
        </p:txBody>
      </p:sp>
      <p:sp>
        <p:nvSpPr>
          <p:cNvPr id="5" name="Content Placeholder 4"/>
          <p:cNvSpPr>
            <a:spLocks noGrp="1"/>
          </p:cNvSpPr>
          <p:nvPr>
            <p:ph sz="quarter" idx="11"/>
          </p:nvPr>
        </p:nvSpPr>
        <p:spPr>
          <a:xfrm>
            <a:off x="684366" y="1825600"/>
            <a:ext cx="8002434" cy="1227299"/>
          </a:xfrm>
        </p:spPr>
        <p:txBody>
          <a:bodyPr>
            <a:normAutofit fontScale="92500" lnSpcReduction="20000"/>
          </a:bodyPr>
          <a:lstStyle/>
          <a:p>
            <a:pPr>
              <a:lnSpc>
                <a:spcPct val="90000"/>
              </a:lnSpc>
              <a:spcBef>
                <a:spcPts val="0"/>
              </a:spcBef>
              <a:spcAft>
                <a:spcPts val="600"/>
              </a:spcAft>
            </a:pPr>
            <a:r>
              <a:rPr lang="en-US" sz="2400" dirty="0" smtClean="0"/>
              <a:t>When </a:t>
            </a:r>
            <a:r>
              <a:rPr lang="en-US" sz="2400" dirty="0"/>
              <a:t>analysts get requests, those requests should have enough meat to get them in </a:t>
            </a:r>
            <a:r>
              <a:rPr lang="en-US" sz="2400" dirty="0" smtClean="0"/>
              <a:t>the ballpark </a:t>
            </a:r>
            <a:r>
              <a:rPr lang="en-US" sz="2400" dirty="0"/>
              <a:t>but enough vagueness that </a:t>
            </a:r>
            <a:r>
              <a:rPr lang="en-US" sz="2400" dirty="0" smtClean="0"/>
              <a:t>gets them </a:t>
            </a:r>
            <a:r>
              <a:rPr lang="en-US" sz="2400" dirty="0"/>
              <a:t>asking questions</a:t>
            </a:r>
            <a:r>
              <a:rPr lang="en-US" sz="2400" dirty="0" smtClean="0"/>
              <a:t>. Give </a:t>
            </a:r>
            <a:r>
              <a:rPr lang="en-US" sz="2400" dirty="0"/>
              <a:t>a good analyst some direction, a little time to drill into the problem, and a forum to ask detailed questions.</a:t>
            </a:r>
          </a:p>
        </p:txBody>
      </p:sp>
      <p:pic>
        <p:nvPicPr>
          <p:cNvPr id="2" name="Picture 1"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21" y="2993136"/>
            <a:ext cx="7772400" cy="302666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560064"/>
            <a:ext cx="7772400" cy="2459736"/>
          </a:xfrm>
          <a:prstGeom prst="rect">
            <a:avLst/>
          </a:prstGeom>
          <a:effectLst>
            <a:softEdge rad="31750"/>
          </a:effectLst>
        </p:spPr>
      </p:pic>
      <p:grpSp>
        <p:nvGrpSpPr>
          <p:cNvPr id="12" name="Group 11"/>
          <p:cNvGrpSpPr/>
          <p:nvPr/>
        </p:nvGrpSpPr>
        <p:grpSpPr>
          <a:xfrm>
            <a:off x="700321" y="261149"/>
            <a:ext cx="1172808" cy="1346467"/>
            <a:chOff x="660443" y="670654"/>
            <a:chExt cx="1172808" cy="1306403"/>
          </a:xfrm>
        </p:grpSpPr>
        <p:sp>
          <p:nvSpPr>
            <p:cNvPr id="13" name="Rectangle 12"/>
            <p:cNvSpPr/>
            <p:nvPr/>
          </p:nvSpPr>
          <p:spPr>
            <a:xfrm>
              <a:off x="660443" y="670655"/>
              <a:ext cx="1172808" cy="1306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 name="TextBox 3"/>
            <p:cNvSpPr txBox="1"/>
            <p:nvPr/>
          </p:nvSpPr>
          <p:spPr>
            <a:xfrm>
              <a:off x="660443" y="670654"/>
              <a:ext cx="1172808" cy="276999"/>
            </a:xfrm>
            <a:prstGeom prst="rect">
              <a:avLst/>
            </a:prstGeom>
            <a:solidFill>
              <a:schemeClr val="tx2"/>
            </a:solidFill>
          </p:spPr>
          <p:txBody>
            <a:bodyPr wrap="square" lIns="45720" rIns="45720" rtlCol="0">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r>
                <a:rPr lang="en-US" sz="1200" b="1" cap="small" dirty="0" smtClean="0">
                  <a:solidFill>
                    <a:schemeClr val="bg1"/>
                  </a:solidFill>
                </a:rPr>
                <a:t>analysis</a:t>
              </a:r>
              <a:endParaRPr lang="en-US" sz="1200" b="1" cap="small" dirty="0">
                <a:solidFill>
                  <a:schemeClr val="bg1"/>
                </a:solidFill>
              </a:endParaRPr>
            </a:p>
          </p:txBody>
        </p:sp>
        <p:sp>
          <p:nvSpPr>
            <p:cNvPr id="15" name="TextBox 9"/>
            <p:cNvSpPr txBox="1"/>
            <p:nvPr/>
          </p:nvSpPr>
          <p:spPr>
            <a:xfrm>
              <a:off x="660443" y="1585070"/>
              <a:ext cx="1172808" cy="390366"/>
            </a:xfrm>
            <a:prstGeom prst="rect">
              <a:avLst/>
            </a:prstGeom>
            <a:solidFill>
              <a:schemeClr val="tx2"/>
            </a:solidFill>
          </p:spPr>
          <p:txBody>
            <a:bodyPr wrap="square" lIns="0" rIns="0" rtlCol="0" anchor="ctr">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lnSpc>
                  <a:spcPct val="85000"/>
                </a:lnSpc>
              </a:pPr>
              <a:r>
                <a:rPr lang="en-US" b="1" cap="small" dirty="0" smtClean="0">
                  <a:solidFill>
                    <a:schemeClr val="bg1"/>
                  </a:solidFill>
                </a:rPr>
                <a:t>best practices</a:t>
              </a:r>
              <a:endParaRPr lang="en-US" sz="2400" b="1" cap="small" dirty="0">
                <a:solidFill>
                  <a:schemeClr val="bg1"/>
                </a:solidFill>
              </a:endParaRPr>
            </a:p>
          </p:txBody>
        </p:sp>
        <p:sp>
          <p:nvSpPr>
            <p:cNvPr id="21" name="TextBox 20"/>
            <p:cNvSpPr txBox="1"/>
            <p:nvPr/>
          </p:nvSpPr>
          <p:spPr>
            <a:xfrm>
              <a:off x="660443" y="899395"/>
              <a:ext cx="1172808" cy="738664"/>
            </a:xfrm>
            <a:prstGeom prst="rect">
              <a:avLst/>
            </a:prstGeom>
            <a:noFill/>
          </p:spPr>
          <p:txBody>
            <a:bodyPr wrap="square" lIns="0" tIns="0" rIns="0" bIns="0" rtlCol="0">
              <a:spAutoFit/>
            </a:bodyPr>
            <a:lstStyle/>
            <a:p>
              <a:pPr algn="ctr"/>
              <a:r>
                <a:rPr lang="en-US" sz="4800" dirty="0" smtClean="0">
                  <a:solidFill>
                    <a:schemeClr val="tx2"/>
                  </a:solidFill>
                </a:rPr>
                <a:t>4</a:t>
              </a:r>
              <a:endParaRPr lang="en-US" sz="4800" dirty="0">
                <a:solidFill>
                  <a:schemeClr val="tx2"/>
                </a:solidFill>
              </a:endParaRPr>
            </a:p>
          </p:txBody>
        </p:sp>
      </p:grpSp>
    </p:spTree>
    <p:extLst>
      <p:ext uri="{BB962C8B-B14F-4D97-AF65-F5344CB8AC3E}">
        <p14:creationId xmlns:p14="http://schemas.microsoft.com/office/powerpoint/2010/main" val="2444794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1791977"/>
            <a:ext cx="7795707" cy="366254"/>
          </a:xfrm>
        </p:spPr>
        <p:txBody>
          <a:bodyPr/>
          <a:lstStyle/>
          <a:p>
            <a:r>
              <a:rPr lang="en-US" sz="2800" u="sng" dirty="0" smtClean="0"/>
              <a:t>More about this topic</a:t>
            </a:r>
            <a:endParaRPr lang="en-US" sz="2800" u="sng" dirty="0"/>
          </a:p>
        </p:txBody>
      </p:sp>
      <p:sp>
        <p:nvSpPr>
          <p:cNvPr id="2" name="Content Placeholder 1"/>
          <p:cNvSpPr>
            <a:spLocks noGrp="1"/>
          </p:cNvSpPr>
          <p:nvPr>
            <p:ph sz="quarter" idx="11"/>
          </p:nvPr>
        </p:nvSpPr>
        <p:spPr>
          <a:xfrm>
            <a:off x="676656" y="2424024"/>
            <a:ext cx="7705344" cy="3288400"/>
          </a:xfrm>
        </p:spPr>
        <p:txBody>
          <a:bodyPr>
            <a:normAutofit/>
          </a:bodyPr>
          <a:lstStyle/>
          <a:p>
            <a:r>
              <a:rPr lang="en-US" sz="1400" b="1" u="sng" dirty="0">
                <a:hlinkClick r:id="rId2"/>
              </a:rPr>
              <a:t>The Changing Role of Healthcare Data Analysts (Executive Report)</a:t>
            </a:r>
            <a:r>
              <a:rPr lang="en-US" sz="1400" dirty="0"/>
              <a:t> </a:t>
            </a:r>
            <a:br>
              <a:rPr lang="en-US" sz="1400" dirty="0"/>
            </a:br>
            <a:r>
              <a:rPr lang="en-US" sz="1400" dirty="0"/>
              <a:t>Dr. John </a:t>
            </a:r>
            <a:r>
              <a:rPr lang="en-US" sz="1400" dirty="0" err="1"/>
              <a:t>Haughom</a:t>
            </a:r>
            <a:r>
              <a:rPr lang="en-US" sz="1400" dirty="0"/>
              <a:t>, Senior Advisor; Paul </a:t>
            </a:r>
            <a:r>
              <a:rPr lang="en-US" sz="1400" dirty="0" err="1"/>
              <a:t>Horstmeier</a:t>
            </a:r>
            <a:r>
              <a:rPr lang="en-US" sz="1400" dirty="0"/>
              <a:t>, SVP; John Wadsworth, VP; Russ </a:t>
            </a:r>
            <a:r>
              <a:rPr lang="en-US" sz="1400" dirty="0" err="1"/>
              <a:t>Staheli</a:t>
            </a:r>
            <a:r>
              <a:rPr lang="en-US" sz="1400" dirty="0"/>
              <a:t>, Technical Director; and Leslie Falk, VP</a:t>
            </a:r>
          </a:p>
          <a:p>
            <a:r>
              <a:rPr lang="en-US" sz="1400" b="1" u="sng" dirty="0">
                <a:hlinkClick r:id="rId3"/>
              </a:rPr>
              <a:t>The ROI of investing in a healthcare data analyst — a real example of saving millions</a:t>
            </a:r>
            <a:r>
              <a:rPr lang="en-US" sz="1400" dirty="0"/>
              <a:t/>
            </a:r>
            <a:br>
              <a:rPr lang="en-US" sz="1400" dirty="0"/>
            </a:br>
            <a:r>
              <a:rPr lang="en-US" sz="1400" dirty="0"/>
              <a:t>John Wadsworth, VP of Client Technical Operations</a:t>
            </a:r>
          </a:p>
          <a:p>
            <a:r>
              <a:rPr lang="en-US" sz="1400" b="1" u="sng" dirty="0">
                <a:hlinkClick r:id="rId4"/>
              </a:rPr>
              <a:t>Advanced Analytics Holds the Key to Triple Aim and Value-based Purchasing</a:t>
            </a:r>
            <a:r>
              <a:rPr lang="en-US" sz="1400" dirty="0"/>
              <a:t/>
            </a:r>
            <a:br>
              <a:rPr lang="en-US" sz="1400" dirty="0"/>
            </a:br>
            <a:r>
              <a:rPr lang="en-US" sz="1400" dirty="0"/>
              <a:t>Russ </a:t>
            </a:r>
            <a:r>
              <a:rPr lang="en-US" sz="1400" dirty="0" err="1"/>
              <a:t>Staheli</a:t>
            </a:r>
            <a:r>
              <a:rPr lang="en-US" sz="1400" dirty="0"/>
              <a:t>, Vice President, Analytics</a:t>
            </a:r>
          </a:p>
          <a:p>
            <a:r>
              <a:rPr lang="en-US" sz="1400" b="1" u="sng" dirty="0">
                <a:hlinkClick r:id="rId5"/>
              </a:rPr>
              <a:t>How to Avoid the 3 Most Common Pitfalls in Healthcare Analytics</a:t>
            </a:r>
            <a:r>
              <a:rPr lang="en-US" sz="1400" u="sng" dirty="0">
                <a:hlinkClick r:id="rId5"/>
              </a:rPr>
              <a:t> </a:t>
            </a:r>
            <a:r>
              <a:rPr lang="en-US" sz="1400" dirty="0"/>
              <a:t> </a:t>
            </a:r>
            <a:br>
              <a:rPr lang="en-US" sz="1400" dirty="0"/>
            </a:br>
            <a:r>
              <a:rPr lang="en-US" sz="1400" dirty="0"/>
              <a:t>Russ </a:t>
            </a:r>
            <a:r>
              <a:rPr lang="en-US" sz="1400" dirty="0" err="1"/>
              <a:t>Staheli</a:t>
            </a:r>
            <a:r>
              <a:rPr lang="en-US" sz="1400" dirty="0"/>
              <a:t>, Vice President, Analytics</a:t>
            </a:r>
          </a:p>
          <a:p>
            <a:r>
              <a:rPr lang="en-US" sz="1400" b="1" u="sng" dirty="0">
                <a:hlinkClick r:id="rId6"/>
              </a:rPr>
              <a:t>The Best Organizational Structure for Healthcare Analytics</a:t>
            </a:r>
            <a:r>
              <a:rPr lang="en-US" sz="1400" b="1" dirty="0"/>
              <a:t/>
            </a:r>
            <a:br>
              <a:rPr lang="en-US" sz="1400" b="1" dirty="0"/>
            </a:br>
            <a:r>
              <a:rPr lang="en-US" sz="1400" dirty="0"/>
              <a:t>John Wadsworth, VP of Client Technical </a:t>
            </a:r>
            <a:r>
              <a:rPr lang="en-US" sz="1400" dirty="0" smtClean="0"/>
              <a:t>Operations</a:t>
            </a:r>
            <a:endParaRPr lang="en-US" sz="1400" dirty="0"/>
          </a:p>
        </p:txBody>
      </p:sp>
      <p:sp>
        <p:nvSpPr>
          <p:cNvPr id="5" name="Rectangle 4"/>
          <p:cNvSpPr/>
          <p:nvPr/>
        </p:nvSpPr>
        <p:spPr>
          <a:xfrm>
            <a:off x="685800" y="267010"/>
            <a:ext cx="7440283" cy="932062"/>
          </a:xfrm>
          <a:prstGeom prst="rect">
            <a:avLst/>
          </a:prstGeom>
          <a:solidFill>
            <a:srgbClr val="F2F2F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1800" dirty="0" smtClean="0">
                <a:solidFill>
                  <a:schemeClr val="tx2">
                    <a:lumMod val="75000"/>
                  </a:schemeClr>
                </a:solidFill>
              </a:rPr>
              <a:t>Link to </a:t>
            </a:r>
            <a:r>
              <a:rPr lang="en-US" sz="1800" dirty="0">
                <a:solidFill>
                  <a:schemeClr val="tx2">
                    <a:lumMod val="75000"/>
                  </a:schemeClr>
                </a:solidFill>
              </a:rPr>
              <a:t>original article </a:t>
            </a:r>
            <a:r>
              <a:rPr lang="en-US" sz="1800" dirty="0" smtClean="0">
                <a:solidFill>
                  <a:schemeClr val="tx2">
                    <a:lumMod val="75000"/>
                  </a:schemeClr>
                </a:solidFill>
              </a:rPr>
              <a:t>for </a:t>
            </a:r>
            <a:r>
              <a:rPr lang="en-US" sz="1800" dirty="0">
                <a:solidFill>
                  <a:schemeClr val="tx2">
                    <a:lumMod val="75000"/>
                  </a:schemeClr>
                </a:solidFill>
              </a:rPr>
              <a:t>a more in-depth discussion</a:t>
            </a:r>
            <a:r>
              <a:rPr lang="en-US" sz="1800" dirty="0" smtClean="0">
                <a:solidFill>
                  <a:schemeClr val="tx2">
                    <a:lumMod val="75000"/>
                  </a:schemeClr>
                </a:solidFill>
              </a:rPr>
              <a:t>.</a:t>
            </a:r>
          </a:p>
          <a:p>
            <a:r>
              <a:rPr lang="en-US" sz="1800" dirty="0">
                <a:solidFill>
                  <a:schemeClr val="tx2">
                    <a:lumMod val="75000"/>
                  </a:schemeClr>
                </a:solidFill>
                <a:hlinkClick r:id="rId7"/>
              </a:rPr>
              <a:t>4 Ways to Enable Healthcare Data Analysts to Provide Their Full Value</a:t>
            </a:r>
            <a:endParaRPr lang="en-US" sz="1800" dirty="0">
              <a:solidFill>
                <a:schemeClr val="tx2">
                  <a:lumMod val="75000"/>
                </a:schemeClr>
              </a:solidFill>
            </a:endParaRPr>
          </a:p>
        </p:txBody>
      </p:sp>
    </p:spTree>
    <p:extLst>
      <p:ext uri="{BB962C8B-B14F-4D97-AF65-F5344CB8AC3E}">
        <p14:creationId xmlns:p14="http://schemas.microsoft.com/office/powerpoint/2010/main" val="10519135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421211"/>
            <a:ext cx="7795707" cy="418576"/>
          </a:xfrm>
        </p:spPr>
        <p:txBody>
          <a:bodyPr/>
          <a:lstStyle/>
          <a:p>
            <a:r>
              <a:rPr lang="en-US" sz="3200" dirty="0" smtClean="0"/>
              <a:t>For more information:</a:t>
            </a:r>
            <a:endParaRPr lang="en-US" sz="3200" dirty="0"/>
          </a:p>
        </p:txBody>
      </p:sp>
      <p:sp>
        <p:nvSpPr>
          <p:cNvPr id="2" name="Content Placeholder 1"/>
          <p:cNvSpPr>
            <a:spLocks noGrp="1"/>
          </p:cNvSpPr>
          <p:nvPr>
            <p:ph sz="quarter" idx="11"/>
          </p:nvPr>
        </p:nvSpPr>
        <p:spPr>
          <a:xfrm>
            <a:off x="1256064" y="4388007"/>
            <a:ext cx="8010144" cy="4762500"/>
          </a:xfrm>
        </p:spPr>
        <p:txBody>
          <a:bodyPr>
            <a:normAutofit/>
          </a:bodyPr>
          <a:lstStyle/>
          <a:p>
            <a:endParaRPr lang="en-US" sz="1600" dirty="0">
              <a:solidFill>
                <a:schemeClr val="tx1"/>
              </a:solidFill>
            </a:endParaRPr>
          </a:p>
          <a:p>
            <a:endParaRPr lang="en-US" sz="1600" dirty="0">
              <a:solidFill>
                <a:schemeClr val="tx1"/>
              </a:solidFill>
            </a:endParaRPr>
          </a:p>
        </p:txBody>
      </p:sp>
      <p:pic>
        <p:nvPicPr>
          <p:cNvPr id="3" name="Picture 2" descr="hcabw-bann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87862"/>
            <a:ext cx="7010400" cy="4619626"/>
          </a:xfrm>
          <a:prstGeom prst="rect">
            <a:avLst/>
          </a:prstGeom>
          <a:noFill/>
          <a:effectLst>
            <a:outerShdw blurRad="266700" sx="102000" sy="102000" algn="ctr" rotWithShape="0">
              <a:prstClr val="black">
                <a:alpha val="22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624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5138" y="267002"/>
            <a:ext cx="8184315" cy="732508"/>
          </a:xfrm>
        </p:spPr>
        <p:txBody>
          <a:bodyPr/>
          <a:lstStyle/>
          <a:p>
            <a:r>
              <a:rPr lang="en-US" sz="2800" dirty="0" smtClean="0"/>
              <a:t>Other Clinical Quality Improvement Resources</a:t>
            </a:r>
            <a:endParaRPr lang="en-US" sz="2800" dirty="0"/>
          </a:p>
        </p:txBody>
      </p:sp>
      <p:sp>
        <p:nvSpPr>
          <p:cNvPr id="5" name="Text Placeholder 4"/>
          <p:cNvSpPr>
            <a:spLocks noGrp="1"/>
          </p:cNvSpPr>
          <p:nvPr>
            <p:ph type="body" idx="14"/>
          </p:nvPr>
        </p:nvSpPr>
        <p:spPr>
          <a:xfrm>
            <a:off x="674885" y="1124785"/>
            <a:ext cx="7795705" cy="235449"/>
          </a:xfrm>
        </p:spPr>
        <p:txBody>
          <a:bodyPr/>
          <a:lstStyle/>
          <a:p>
            <a:pPr algn="ctr"/>
            <a:r>
              <a:rPr lang="en-US" sz="1800" b="1" dirty="0" smtClean="0"/>
              <a:t>Click to read additional information at </a:t>
            </a:r>
            <a:r>
              <a:rPr lang="en-US" sz="1800" b="1" dirty="0" smtClean="0">
                <a:solidFill>
                  <a:schemeClr val="tx2">
                    <a:lumMod val="75000"/>
                  </a:schemeClr>
                </a:solidFill>
                <a:hlinkClick r:id="rId2"/>
              </a:rPr>
              <a:t>www.healthcatalyst.com</a:t>
            </a:r>
            <a:r>
              <a:rPr lang="en-US" sz="1800" b="1" dirty="0" smtClean="0">
                <a:solidFill>
                  <a:schemeClr val="tx2">
                    <a:lumMod val="75000"/>
                  </a:schemeClr>
                </a:solidFill>
              </a:rPr>
              <a:t>  </a:t>
            </a:r>
            <a:endParaRPr lang="en-US" sz="1800" b="1" dirty="0">
              <a:solidFill>
                <a:schemeClr val="tx2">
                  <a:lumMod val="75000"/>
                </a:schemeClr>
              </a:solidFill>
            </a:endParaRPr>
          </a:p>
        </p:txBody>
      </p:sp>
      <p:sp>
        <p:nvSpPr>
          <p:cNvPr id="7" name="Content Placeholder 6"/>
          <p:cNvSpPr>
            <a:spLocks noGrp="1"/>
          </p:cNvSpPr>
          <p:nvPr>
            <p:ph sz="quarter" idx="17"/>
          </p:nvPr>
        </p:nvSpPr>
        <p:spPr>
          <a:xfrm>
            <a:off x="741363" y="1720959"/>
            <a:ext cx="7870408" cy="1645920"/>
          </a:xfrm>
        </p:spPr>
        <p:txBody>
          <a:bodyPr>
            <a:noAutofit/>
          </a:bodyPr>
          <a:lstStyle/>
          <a:p>
            <a:pPr marL="1254125">
              <a:spcBef>
                <a:spcPts val="0"/>
              </a:spcBef>
            </a:pPr>
            <a:r>
              <a:rPr lang="en-US" sz="1600" b="1" dirty="0">
                <a:solidFill>
                  <a:srgbClr val="000000"/>
                </a:solidFill>
              </a:rPr>
              <a:t>Russ </a:t>
            </a:r>
            <a:r>
              <a:rPr lang="en-US" sz="1600" b="1" dirty="0" err="1">
                <a:solidFill>
                  <a:srgbClr val="000000"/>
                </a:solidFill>
              </a:rPr>
              <a:t>Staheli</a:t>
            </a:r>
            <a:r>
              <a:rPr lang="en-US" sz="1600" dirty="0" smtClean="0">
                <a:solidFill>
                  <a:srgbClr val="000000"/>
                </a:solidFill>
              </a:rPr>
              <a:t> </a:t>
            </a:r>
            <a:r>
              <a:rPr lang="en-US" sz="1600" dirty="0">
                <a:solidFill>
                  <a:srgbClr val="000000"/>
                </a:solidFill>
              </a:rPr>
              <a:t>joined Catalyst as a data architect in October 2011. He started his career as an Intern and later Outcomes Analyst at Intermountain Healthcare in the Institute for Health Care Delivery Research supporting the Advanced Training Program for Executives &amp; QI Leaders (ATP) and the Primary Care Clinical Program. Before coming to Catalyst he worked as a Management Engineer Programmer Analyst </a:t>
            </a:r>
            <a:r>
              <a:rPr lang="en-US" sz="1600" dirty="0" smtClean="0">
                <a:solidFill>
                  <a:srgbClr val="000000"/>
                </a:solidFill>
              </a:rPr>
              <a:t>for</a:t>
            </a:r>
          </a:p>
          <a:p>
            <a:pPr>
              <a:spcBef>
                <a:spcPts val="0"/>
              </a:spcBef>
            </a:pPr>
            <a:r>
              <a:rPr lang="en-US" sz="1600" dirty="0" smtClean="0">
                <a:solidFill>
                  <a:srgbClr val="000000"/>
                </a:solidFill>
              </a:rPr>
              <a:t>the </a:t>
            </a:r>
            <a:r>
              <a:rPr lang="en-US" sz="1600" dirty="0">
                <a:solidFill>
                  <a:srgbClr val="000000"/>
                </a:solidFill>
              </a:rPr>
              <a:t>Duke University Health System in their Performance Services department supporting their Infection Control and Epidemiology efforts. While there, he also worked as an external consultant to advance the analytical work of the Duke Infection Control Outreach Network (DICON), a collaborative of over 30 community hospitals. Russ holds an Master of Public Health in Health Policy and Administration from University of North Carolina Chapel Hill and a Bachelor’s degree in Health Services Research from the University of Utah.</a:t>
            </a:r>
          </a:p>
        </p:txBody>
      </p:sp>
      <p:pic>
        <p:nvPicPr>
          <p:cNvPr id="1026" name="Picture 2" descr="Russ Stahe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720959"/>
            <a:ext cx="1143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668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55"/>
          <p:cNvGrpSpPr/>
          <p:nvPr/>
        </p:nvGrpSpPr>
        <p:grpSpPr>
          <a:xfrm rot="5400000" flipV="1">
            <a:off x="3191836" y="2924533"/>
            <a:ext cx="2999781" cy="3540834"/>
            <a:chOff x="3238500" y="2197100"/>
            <a:chExt cx="2730500" cy="2730500"/>
          </a:xfrm>
        </p:grpSpPr>
        <p:sp>
          <p:nvSpPr>
            <p:cNvPr id="72" name="Block Arc 71"/>
            <p:cNvSpPr/>
            <p:nvPr/>
          </p:nvSpPr>
          <p:spPr>
            <a:xfrm>
              <a:off x="3238500" y="2197100"/>
              <a:ext cx="2730500" cy="2730500"/>
            </a:xfrm>
            <a:prstGeom prst="blockArc">
              <a:avLst>
                <a:gd name="adj1" fmla="val 19024428"/>
                <a:gd name="adj2" fmla="val 3433515"/>
                <a:gd name="adj3" fmla="val 7281"/>
              </a:avLst>
            </a:prstGeom>
            <a:gradFill>
              <a:gsLst>
                <a:gs pos="29000">
                  <a:schemeClr val="tx1">
                    <a:lumMod val="40000"/>
                    <a:lumOff val="60000"/>
                  </a:schemeClr>
                </a:gs>
                <a:gs pos="100000">
                  <a:schemeClr val="accent6">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Isosceles Triangle 72"/>
            <p:cNvSpPr/>
            <p:nvPr/>
          </p:nvSpPr>
          <p:spPr>
            <a:xfrm rot="19553802">
              <a:off x="5283434" y="2542309"/>
              <a:ext cx="540608" cy="363682"/>
            </a:xfrm>
            <a:prstGeom prs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Title 3"/>
          <p:cNvSpPr>
            <a:spLocks noGrp="1"/>
          </p:cNvSpPr>
          <p:nvPr>
            <p:ph type="title"/>
          </p:nvPr>
        </p:nvSpPr>
        <p:spPr>
          <a:xfrm>
            <a:off x="676656" y="381969"/>
            <a:ext cx="8164132" cy="497059"/>
          </a:xfrm>
        </p:spPr>
        <p:txBody>
          <a:bodyPr/>
          <a:lstStyle/>
          <a:p>
            <a:r>
              <a:rPr lang="en-US" sz="3800" dirty="0" smtClean="0"/>
              <a:t>Analyzing Healthcare Data</a:t>
            </a:r>
            <a:endParaRPr lang="en-US" sz="3800" dirty="0"/>
          </a:p>
        </p:txBody>
      </p:sp>
      <p:sp>
        <p:nvSpPr>
          <p:cNvPr id="5" name="Content Placeholder 4"/>
          <p:cNvSpPr>
            <a:spLocks noGrp="1"/>
          </p:cNvSpPr>
          <p:nvPr>
            <p:ph sz="quarter" idx="11"/>
          </p:nvPr>
        </p:nvSpPr>
        <p:spPr>
          <a:xfrm>
            <a:off x="676656" y="994148"/>
            <a:ext cx="8010144" cy="3585683"/>
          </a:xfrm>
        </p:spPr>
        <p:txBody>
          <a:bodyPr/>
          <a:lstStyle/>
          <a:p>
            <a:pPr>
              <a:lnSpc>
                <a:spcPct val="90000"/>
              </a:lnSpc>
            </a:pPr>
            <a:r>
              <a:rPr lang="en-US" sz="2400" dirty="0"/>
              <a:t>Data undergoes three stages before it can be used for sustainable, meaningful analytics:</a:t>
            </a:r>
          </a:p>
        </p:txBody>
      </p:sp>
      <p:grpSp>
        <p:nvGrpSpPr>
          <p:cNvPr id="32" name="Group 52"/>
          <p:cNvGrpSpPr/>
          <p:nvPr/>
        </p:nvGrpSpPr>
        <p:grpSpPr>
          <a:xfrm rot="18650043" flipV="1">
            <a:off x="3399888" y="2818076"/>
            <a:ext cx="2882929" cy="2666558"/>
            <a:chOff x="3238500" y="2197100"/>
            <a:chExt cx="2730500" cy="2730500"/>
          </a:xfrm>
        </p:grpSpPr>
        <p:sp>
          <p:nvSpPr>
            <p:cNvPr id="33" name="Block Arc 32"/>
            <p:cNvSpPr/>
            <p:nvPr/>
          </p:nvSpPr>
          <p:spPr>
            <a:xfrm>
              <a:off x="3238500" y="2197100"/>
              <a:ext cx="2730500" cy="2730500"/>
            </a:xfrm>
            <a:prstGeom prst="blockArc">
              <a:avLst>
                <a:gd name="adj1" fmla="val 19024428"/>
                <a:gd name="adj2" fmla="val 588871"/>
                <a:gd name="adj3" fmla="val 7069"/>
              </a:avLst>
            </a:prstGeom>
            <a:gradFill>
              <a:gsLst>
                <a:gs pos="29000">
                  <a:schemeClr val="tx1">
                    <a:lumMod val="40000"/>
                    <a:lumOff val="60000"/>
                  </a:schemeClr>
                </a:gs>
                <a:gs pos="100000">
                  <a:schemeClr val="accent6">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Isosceles Triangle 33"/>
            <p:cNvSpPr/>
            <p:nvPr/>
          </p:nvSpPr>
          <p:spPr>
            <a:xfrm rot="19553802">
              <a:off x="5283434" y="2542309"/>
              <a:ext cx="540608" cy="363682"/>
            </a:xfrm>
            <a:prstGeom prs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 48"/>
          <p:cNvGrpSpPr/>
          <p:nvPr/>
        </p:nvGrpSpPr>
        <p:grpSpPr>
          <a:xfrm rot="574729" flipH="1">
            <a:off x="2974642" y="3023978"/>
            <a:ext cx="2942578" cy="2942578"/>
            <a:chOff x="3238500" y="2197100"/>
            <a:chExt cx="2730500" cy="2730500"/>
          </a:xfrm>
        </p:grpSpPr>
        <p:sp>
          <p:nvSpPr>
            <p:cNvPr id="36" name="Block Arc 35"/>
            <p:cNvSpPr/>
            <p:nvPr/>
          </p:nvSpPr>
          <p:spPr>
            <a:xfrm>
              <a:off x="3238500" y="2197100"/>
              <a:ext cx="2730500" cy="2730500"/>
            </a:xfrm>
            <a:prstGeom prst="blockArc">
              <a:avLst>
                <a:gd name="adj1" fmla="val 19466385"/>
                <a:gd name="adj2" fmla="val 1376819"/>
                <a:gd name="adj3" fmla="val 7304"/>
              </a:avLst>
            </a:prstGeom>
            <a:gradFill>
              <a:gsLst>
                <a:gs pos="29000">
                  <a:schemeClr val="tx1">
                    <a:lumMod val="40000"/>
                    <a:lumOff val="60000"/>
                  </a:schemeClr>
                </a:gs>
                <a:gs pos="100000">
                  <a:schemeClr val="accent6">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Isosceles Triangle 36"/>
            <p:cNvSpPr/>
            <p:nvPr/>
          </p:nvSpPr>
          <p:spPr>
            <a:xfrm rot="19553802">
              <a:off x="5273246" y="2542309"/>
              <a:ext cx="540608" cy="363682"/>
            </a:xfrm>
            <a:prstGeom prs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0" name="Group 79"/>
          <p:cNvGrpSpPr/>
          <p:nvPr/>
        </p:nvGrpSpPr>
        <p:grpSpPr>
          <a:xfrm>
            <a:off x="2774168" y="1884045"/>
            <a:ext cx="3575832" cy="1385426"/>
            <a:chOff x="2774168" y="1306975"/>
            <a:chExt cx="3575832" cy="1385426"/>
          </a:xfrm>
        </p:grpSpPr>
        <p:sp>
          <p:nvSpPr>
            <p:cNvPr id="38" name="Rounded Rectangle 37"/>
            <p:cNvSpPr/>
            <p:nvPr/>
          </p:nvSpPr>
          <p:spPr>
            <a:xfrm>
              <a:off x="2774168" y="1306975"/>
              <a:ext cx="3575832" cy="1385426"/>
            </a:xfrm>
            <a:prstGeom prst="roundRect">
              <a:avLst>
                <a:gd name="adj" fmla="val 9295"/>
              </a:avLst>
            </a:prstGeom>
            <a:gradFill flip="none" rotWithShape="1">
              <a:gsLst>
                <a:gs pos="0">
                  <a:srgbClr val="9FC87A">
                    <a:shade val="30000"/>
                    <a:satMod val="115000"/>
                  </a:srgbClr>
                </a:gs>
                <a:gs pos="50000">
                  <a:srgbClr val="85AD60"/>
                </a:gs>
                <a:gs pos="100000">
                  <a:srgbClr val="9FC87A">
                    <a:shade val="100000"/>
                    <a:satMod val="115000"/>
                  </a:srgbClr>
                </a:gs>
              </a:gsLst>
              <a:lin ang="13500000" scaled="1"/>
              <a:tileRect/>
            </a:gradFill>
            <a:ln w="15875" cap="flat" cmpd="sng" algn="ctr">
              <a:solidFill>
                <a:schemeClr val="bg1"/>
              </a:solidFill>
              <a:prstDash val="solid"/>
            </a:ln>
            <a:effectLst>
              <a:outerShdw blurRad="127000" algn="ctr" rotWithShape="0">
                <a:prstClr val="black">
                  <a:alpha val="60000"/>
                </a:prstClr>
              </a:outerShdw>
            </a:effectLst>
          </p:spPr>
          <p:txBody>
            <a:bodyPr tIns="91440" rtlCol="0" anchor="t"/>
            <a:lstStyle/>
            <a:p>
              <a:pPr algn="ctr"/>
              <a:r>
                <a:rPr lang="en-US" sz="1200" b="1" dirty="0">
                  <a:solidFill>
                    <a:schemeClr val="lt1"/>
                  </a:solidFill>
                  <a:latin typeface="Arial" pitchFamily="34" charset="0"/>
                  <a:cs typeface="Arial" pitchFamily="34" charset="0"/>
                </a:rPr>
                <a:t>DATA CAPTURE</a:t>
              </a:r>
            </a:p>
          </p:txBody>
        </p:sp>
        <p:cxnSp>
          <p:nvCxnSpPr>
            <p:cNvPr id="39" name="Straight Connector 38"/>
            <p:cNvCxnSpPr/>
            <p:nvPr/>
          </p:nvCxnSpPr>
          <p:spPr>
            <a:xfrm>
              <a:off x="2959100" y="1727200"/>
              <a:ext cx="3162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33700" y="1778000"/>
              <a:ext cx="3314700" cy="830997"/>
            </a:xfrm>
            <a:prstGeom prst="rect">
              <a:avLst/>
            </a:prstGeom>
            <a:noFill/>
          </p:spPr>
          <p:txBody>
            <a:bodyPr wrap="square" rtlCol="0">
              <a:spAutoFit/>
            </a:bodyPr>
            <a:lstStyle/>
            <a:p>
              <a:pPr marL="177800" indent="-177800">
                <a:buFont typeface="Arial" pitchFamily="34" charset="0"/>
                <a:buChar char="•"/>
              </a:pPr>
              <a:r>
                <a:rPr lang="en-US" sz="1200" dirty="0" smtClean="0">
                  <a:solidFill>
                    <a:schemeClr val="bg1"/>
                  </a:solidFill>
                  <a:latin typeface="Arial" pitchFamily="34" charset="0"/>
                  <a:cs typeface="Arial" pitchFamily="34" charset="0"/>
                </a:rPr>
                <a:t>Acquire key data elements</a:t>
              </a:r>
            </a:p>
            <a:p>
              <a:pPr marL="177800" indent="-177800">
                <a:buFont typeface="Arial" pitchFamily="34" charset="0"/>
                <a:buChar char="•"/>
              </a:pPr>
              <a:r>
                <a:rPr lang="en-US" sz="1200" dirty="0" smtClean="0">
                  <a:solidFill>
                    <a:schemeClr val="bg1"/>
                  </a:solidFill>
                  <a:latin typeface="Arial" pitchFamily="34" charset="0"/>
                  <a:cs typeface="Arial" pitchFamily="34" charset="0"/>
                </a:rPr>
                <a:t>Assure data quality</a:t>
              </a:r>
            </a:p>
            <a:p>
              <a:pPr marL="177800" indent="-177800">
                <a:buFont typeface="Arial" pitchFamily="34" charset="0"/>
                <a:buChar char="•"/>
              </a:pPr>
              <a:r>
                <a:rPr lang="en-US" sz="1200" dirty="0" smtClean="0">
                  <a:solidFill>
                    <a:schemeClr val="bg1"/>
                  </a:solidFill>
                  <a:latin typeface="Arial" pitchFamily="34" charset="0"/>
                  <a:cs typeface="Arial" pitchFamily="34" charset="0"/>
                </a:rPr>
                <a:t>Integrate data capture into  operational workflow</a:t>
              </a:r>
            </a:p>
          </p:txBody>
        </p:sp>
      </p:grpSp>
      <p:sp>
        <p:nvSpPr>
          <p:cNvPr id="41" name="Rounded Rectangle 40"/>
          <p:cNvSpPr/>
          <p:nvPr/>
        </p:nvSpPr>
        <p:spPr>
          <a:xfrm>
            <a:off x="894568" y="4082979"/>
            <a:ext cx="3575832" cy="1385426"/>
          </a:xfrm>
          <a:prstGeom prst="roundRect">
            <a:avLst>
              <a:gd name="adj" fmla="val 9295"/>
            </a:avLst>
          </a:prstGeom>
          <a:gradFill flip="none" rotWithShape="1">
            <a:gsLst>
              <a:gs pos="0">
                <a:srgbClr val="AF6121"/>
              </a:gs>
              <a:gs pos="50000">
                <a:srgbClr val="DB7C2E"/>
              </a:gs>
              <a:gs pos="100000">
                <a:srgbClr val="F79646">
                  <a:shade val="100000"/>
                  <a:satMod val="115000"/>
                </a:srgbClr>
              </a:gs>
            </a:gsLst>
            <a:lin ang="13500000" scaled="1"/>
            <a:tileRect/>
          </a:gradFill>
          <a:ln w="19050" cap="flat" cmpd="sng" algn="ctr">
            <a:solidFill>
              <a:schemeClr val="bg1"/>
            </a:solidFill>
            <a:prstDash val="solid"/>
          </a:ln>
          <a:effectLst>
            <a:outerShdw blurRad="127000" algn="ctr" rotWithShape="0">
              <a:prstClr val="black">
                <a:alpha val="40000"/>
              </a:prstClr>
            </a:outerShdw>
          </a:effectLst>
        </p:spPr>
        <p:txBody>
          <a:bodyPr tIns="91440" rtlCol="0" anchor="t"/>
          <a:lstStyle/>
          <a:p>
            <a:pPr algn="ctr"/>
            <a:r>
              <a:rPr lang="en-US" sz="1200" b="1" dirty="0">
                <a:solidFill>
                  <a:schemeClr val="lt1"/>
                </a:solidFill>
                <a:latin typeface="Arial" pitchFamily="34" charset="0"/>
                <a:cs typeface="Arial" pitchFamily="34" charset="0"/>
              </a:rPr>
              <a:t>DATA ANALYSIS</a:t>
            </a:r>
          </a:p>
        </p:txBody>
      </p:sp>
      <p:cxnSp>
        <p:nvCxnSpPr>
          <p:cNvPr id="42" name="Straight Connector 41"/>
          <p:cNvCxnSpPr/>
          <p:nvPr/>
        </p:nvCxnSpPr>
        <p:spPr>
          <a:xfrm>
            <a:off x="1079500" y="4503204"/>
            <a:ext cx="3162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54100" y="4554004"/>
            <a:ext cx="3314700" cy="830997"/>
          </a:xfrm>
          <a:prstGeom prst="rect">
            <a:avLst/>
          </a:prstGeom>
          <a:noFill/>
        </p:spPr>
        <p:txBody>
          <a:bodyPr wrap="square" rtlCol="0">
            <a:spAutoFit/>
          </a:bodyPr>
          <a:lstStyle/>
          <a:p>
            <a:pPr marL="177800" indent="-177800">
              <a:buFont typeface="Arial" pitchFamily="34" charset="0"/>
              <a:buChar char="•"/>
            </a:pPr>
            <a:r>
              <a:rPr lang="en-US" sz="1200" dirty="0" smtClean="0">
                <a:solidFill>
                  <a:schemeClr val="bg1"/>
                </a:solidFill>
                <a:latin typeface="Arial" pitchFamily="34" charset="0"/>
                <a:cs typeface="Arial" pitchFamily="34" charset="0"/>
              </a:rPr>
              <a:t>Interpret data</a:t>
            </a:r>
          </a:p>
          <a:p>
            <a:pPr marL="177800" indent="-177800">
              <a:buFont typeface="Arial" pitchFamily="34" charset="0"/>
              <a:buChar char="•"/>
            </a:pPr>
            <a:r>
              <a:rPr lang="en-US" sz="1200" dirty="0" smtClean="0">
                <a:solidFill>
                  <a:schemeClr val="bg1"/>
                </a:solidFill>
                <a:latin typeface="Arial" pitchFamily="34" charset="0"/>
                <a:cs typeface="Arial" pitchFamily="34" charset="0"/>
              </a:rPr>
              <a:t>Discover new information in the data </a:t>
            </a:r>
            <a:br>
              <a:rPr lang="en-US" sz="1200" dirty="0" smtClean="0">
                <a:solidFill>
                  <a:schemeClr val="bg1"/>
                </a:solidFill>
                <a:latin typeface="Arial" pitchFamily="34" charset="0"/>
                <a:cs typeface="Arial" pitchFamily="34" charset="0"/>
              </a:rPr>
            </a:br>
            <a:r>
              <a:rPr lang="en-US" sz="1200" dirty="0" smtClean="0">
                <a:solidFill>
                  <a:schemeClr val="bg1"/>
                </a:solidFill>
                <a:latin typeface="Arial" pitchFamily="34" charset="0"/>
                <a:cs typeface="Arial" pitchFamily="34" charset="0"/>
              </a:rPr>
              <a:t>(data mining)</a:t>
            </a:r>
          </a:p>
          <a:p>
            <a:pPr marL="177800" indent="-177800">
              <a:buFont typeface="Arial" pitchFamily="34" charset="0"/>
              <a:buChar char="•"/>
            </a:pPr>
            <a:r>
              <a:rPr lang="en-US" sz="1200" dirty="0" smtClean="0">
                <a:solidFill>
                  <a:schemeClr val="bg1"/>
                </a:solidFill>
                <a:latin typeface="Arial" pitchFamily="34" charset="0"/>
                <a:cs typeface="Arial" pitchFamily="34" charset="0"/>
              </a:rPr>
              <a:t>Evaluate data quality</a:t>
            </a:r>
          </a:p>
        </p:txBody>
      </p:sp>
      <p:sp>
        <p:nvSpPr>
          <p:cNvPr id="44" name="Rounded Rectangle 43"/>
          <p:cNvSpPr/>
          <p:nvPr/>
        </p:nvSpPr>
        <p:spPr>
          <a:xfrm>
            <a:off x="4996668" y="4082979"/>
            <a:ext cx="3575832" cy="1385426"/>
          </a:xfrm>
          <a:prstGeom prst="roundRect">
            <a:avLst>
              <a:gd name="adj" fmla="val 9295"/>
            </a:avLst>
          </a:prstGeom>
          <a:gradFill flip="none" rotWithShape="1">
            <a:gsLst>
              <a:gs pos="0">
                <a:srgbClr val="1C6C92"/>
              </a:gs>
              <a:gs pos="50000">
                <a:srgbClr val="2D9DD3"/>
              </a:gs>
              <a:gs pos="100000">
                <a:schemeClr val="tx2">
                  <a:lumMod val="60000"/>
                  <a:lumOff val="40000"/>
                  <a:shade val="100000"/>
                  <a:satMod val="115000"/>
                </a:schemeClr>
              </a:gs>
            </a:gsLst>
            <a:lin ang="16200000" scaled="1"/>
            <a:tileRect/>
          </a:gra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t"/>
          <a:lstStyle/>
          <a:p>
            <a:pPr algn="ctr"/>
            <a:r>
              <a:rPr lang="en-US" sz="1200" b="1" dirty="0" smtClean="0">
                <a:latin typeface="Arial" pitchFamily="34" charset="0"/>
                <a:cs typeface="Arial" pitchFamily="34" charset="0"/>
              </a:rPr>
              <a:t>DATA PROVISIONING</a:t>
            </a:r>
            <a:endParaRPr lang="en-US" sz="1200" b="1" dirty="0">
              <a:latin typeface="Arial" pitchFamily="34" charset="0"/>
              <a:cs typeface="Arial" pitchFamily="34" charset="0"/>
            </a:endParaRPr>
          </a:p>
        </p:txBody>
      </p:sp>
      <p:cxnSp>
        <p:nvCxnSpPr>
          <p:cNvPr id="45" name="Straight Connector 44"/>
          <p:cNvCxnSpPr/>
          <p:nvPr/>
        </p:nvCxnSpPr>
        <p:spPr>
          <a:xfrm>
            <a:off x="5181600" y="4503204"/>
            <a:ext cx="3162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56200" y="4554004"/>
            <a:ext cx="3314700" cy="646331"/>
          </a:xfrm>
          <a:prstGeom prst="rect">
            <a:avLst/>
          </a:prstGeom>
          <a:noFill/>
        </p:spPr>
        <p:txBody>
          <a:bodyPr wrap="square" rtlCol="0">
            <a:spAutoFit/>
          </a:bodyPr>
          <a:lstStyle/>
          <a:p>
            <a:pPr marL="177800" indent="-177800">
              <a:buFont typeface="Arial" pitchFamily="34" charset="0"/>
              <a:buChar char="•"/>
            </a:pPr>
            <a:r>
              <a:rPr lang="en-US" sz="1200" dirty="0" smtClean="0">
                <a:solidFill>
                  <a:schemeClr val="bg1"/>
                </a:solidFill>
                <a:latin typeface="Arial" pitchFamily="34" charset="0"/>
                <a:cs typeface="Arial" pitchFamily="34" charset="0"/>
              </a:rPr>
              <a:t>Move data from transactional systems into  the EDW</a:t>
            </a:r>
          </a:p>
          <a:p>
            <a:pPr marL="177800" indent="-177800">
              <a:buFont typeface="Arial" pitchFamily="34" charset="0"/>
              <a:buChar char="•"/>
            </a:pPr>
            <a:r>
              <a:rPr lang="en-US" sz="1200" dirty="0" smtClean="0">
                <a:solidFill>
                  <a:schemeClr val="bg1"/>
                </a:solidFill>
                <a:latin typeface="Arial" pitchFamily="34" charset="0"/>
                <a:cs typeface="Arial" pitchFamily="34" charset="0"/>
              </a:rPr>
              <a:t>Build visualization for use by clinicians</a:t>
            </a:r>
          </a:p>
        </p:txBody>
      </p:sp>
    </p:spTree>
    <p:extLst>
      <p:ext uri="{BB962C8B-B14F-4D97-AF65-F5344CB8AC3E}">
        <p14:creationId xmlns:p14="http://schemas.microsoft.com/office/powerpoint/2010/main" val="4146086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800" dirty="0" smtClean="0"/>
              <a:t>Data Capture</a:t>
            </a:r>
            <a:endParaRPr lang="en-US" sz="3800" dirty="0"/>
          </a:p>
        </p:txBody>
      </p:sp>
      <p:sp>
        <p:nvSpPr>
          <p:cNvPr id="2" name="Text Placeholder 1"/>
          <p:cNvSpPr>
            <a:spLocks noGrp="1"/>
          </p:cNvSpPr>
          <p:nvPr>
            <p:ph type="body" idx="14"/>
          </p:nvPr>
        </p:nvSpPr>
        <p:spPr>
          <a:xfrm>
            <a:off x="672686" y="1011730"/>
            <a:ext cx="7790687" cy="400110"/>
          </a:xfrm>
        </p:spPr>
        <p:txBody>
          <a:bodyPr/>
          <a:lstStyle/>
          <a:p>
            <a:r>
              <a:rPr lang="en-US" dirty="0" smtClean="0"/>
              <a:t>How does data get into your system?</a:t>
            </a:r>
            <a:endParaRPr lang="en-US" dirty="0"/>
          </a:p>
        </p:txBody>
      </p:sp>
      <p:sp>
        <p:nvSpPr>
          <p:cNvPr id="5" name="Content Placeholder 4"/>
          <p:cNvSpPr>
            <a:spLocks noGrp="1"/>
          </p:cNvSpPr>
          <p:nvPr>
            <p:ph sz="quarter" idx="16"/>
          </p:nvPr>
        </p:nvSpPr>
        <p:spPr>
          <a:xfrm>
            <a:off x="3529444" y="1986141"/>
            <a:ext cx="5108186" cy="3587391"/>
          </a:xfrm>
        </p:spPr>
        <p:txBody>
          <a:bodyPr/>
          <a:lstStyle/>
          <a:p>
            <a:pPr>
              <a:lnSpc>
                <a:spcPct val="90000"/>
              </a:lnSpc>
            </a:pPr>
            <a:r>
              <a:rPr lang="en-US" sz="2400" dirty="0" smtClean="0"/>
              <a:t>Exactly </a:t>
            </a:r>
            <a:r>
              <a:rPr lang="en-US" sz="2400" dirty="0"/>
              <a:t>how people, processes and devices produce data determines</a:t>
            </a:r>
            <a:r>
              <a:rPr lang="en-US" sz="2400" dirty="0" smtClean="0"/>
              <a:t>:</a:t>
            </a:r>
            <a:endParaRPr lang="en-US" sz="2400" dirty="0"/>
          </a:p>
          <a:p>
            <a:pPr marL="284163" indent="-284163">
              <a:lnSpc>
                <a:spcPct val="90000"/>
              </a:lnSpc>
              <a:buFont typeface="Arial" panose="020B0604020202020204" pitchFamily="34" charset="0"/>
              <a:buChar char="•"/>
            </a:pPr>
            <a:r>
              <a:rPr lang="en-US" sz="2400" dirty="0"/>
              <a:t>Appropriateness of data </a:t>
            </a:r>
            <a:r>
              <a:rPr lang="en-US" sz="2400" dirty="0" smtClean="0"/>
              <a:t/>
            </a:r>
            <a:br>
              <a:rPr lang="en-US" sz="2400" dirty="0" smtClean="0"/>
            </a:br>
            <a:r>
              <a:rPr lang="en-US" sz="2400" dirty="0" smtClean="0"/>
              <a:t>(</a:t>
            </a:r>
            <a:r>
              <a:rPr lang="en-US" sz="2400" dirty="0"/>
              <a:t>capture the right stuff)</a:t>
            </a:r>
          </a:p>
          <a:p>
            <a:pPr marL="284163" indent="-284163">
              <a:lnSpc>
                <a:spcPct val="90000"/>
              </a:lnSpc>
              <a:buFont typeface="Arial" panose="020B0604020202020204" pitchFamily="34" charset="0"/>
              <a:buChar char="•"/>
            </a:pPr>
            <a:r>
              <a:rPr lang="en-US" sz="2400" dirty="0"/>
              <a:t>Discreteness of data </a:t>
            </a:r>
            <a:r>
              <a:rPr lang="en-US" sz="2400" dirty="0" smtClean="0"/>
              <a:t/>
            </a:r>
            <a:br>
              <a:rPr lang="en-US" sz="2400" dirty="0" smtClean="0"/>
            </a:br>
            <a:r>
              <a:rPr lang="en-US" sz="2400" dirty="0" smtClean="0"/>
              <a:t>(</a:t>
            </a:r>
            <a:r>
              <a:rPr lang="en-US" sz="2400" dirty="0"/>
              <a:t>capture in the right format)</a:t>
            </a:r>
          </a:p>
          <a:p>
            <a:pPr marL="284163" indent="-284163">
              <a:lnSpc>
                <a:spcPct val="90000"/>
              </a:lnSpc>
              <a:buFont typeface="Arial" panose="020B0604020202020204" pitchFamily="34" charset="0"/>
              <a:buChar char="•"/>
            </a:pPr>
            <a:r>
              <a:rPr lang="en-US" sz="2400" dirty="0"/>
              <a:t>How easy it is to extract the data (capture in an accessible </a:t>
            </a:r>
            <a:r>
              <a:rPr lang="en-US" sz="2400" dirty="0" smtClean="0"/>
              <a:t>way)</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1" y="1454151"/>
            <a:ext cx="1572486" cy="1554480"/>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248"/>
          <a:stretch/>
        </p:blipFill>
        <p:spPr>
          <a:xfrm>
            <a:off x="685800" y="3002597"/>
            <a:ext cx="1827566" cy="155448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9976"/>
          <a:stretch/>
        </p:blipFill>
        <p:spPr>
          <a:xfrm>
            <a:off x="691116" y="4551043"/>
            <a:ext cx="1485862" cy="1554480"/>
          </a:xfrm>
          <a:prstGeom prst="rect">
            <a:avLst/>
          </a:prstGeom>
        </p:spPr>
      </p:pic>
      <p:sp>
        <p:nvSpPr>
          <p:cNvPr id="8" name="Rectangle 7"/>
          <p:cNvSpPr/>
          <p:nvPr/>
        </p:nvSpPr>
        <p:spPr>
          <a:xfrm>
            <a:off x="1791210" y="2508188"/>
            <a:ext cx="1463040" cy="36576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People</a:t>
            </a:r>
            <a:endParaRPr lang="en-US" sz="1600" dirty="0"/>
          </a:p>
        </p:txBody>
      </p:sp>
      <p:sp>
        <p:nvSpPr>
          <p:cNvPr id="10" name="Rectangle 9"/>
          <p:cNvSpPr/>
          <p:nvPr/>
        </p:nvSpPr>
        <p:spPr>
          <a:xfrm>
            <a:off x="1791209" y="4059913"/>
            <a:ext cx="1463040" cy="36576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Processes</a:t>
            </a:r>
            <a:endParaRPr lang="en-US" sz="1600" dirty="0"/>
          </a:p>
        </p:txBody>
      </p:sp>
      <p:sp>
        <p:nvSpPr>
          <p:cNvPr id="11" name="Rectangle 10"/>
          <p:cNvSpPr/>
          <p:nvPr/>
        </p:nvSpPr>
        <p:spPr>
          <a:xfrm>
            <a:off x="1791210" y="5610122"/>
            <a:ext cx="1463040" cy="36576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Devices</a:t>
            </a:r>
            <a:endParaRPr lang="en-US" sz="1600" dirty="0"/>
          </a:p>
        </p:txBody>
      </p:sp>
    </p:spTree>
    <p:extLst>
      <p:ext uri="{BB962C8B-B14F-4D97-AF65-F5344CB8AC3E}">
        <p14:creationId xmlns:p14="http://schemas.microsoft.com/office/powerpoint/2010/main" val="13229786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77932"/>
            <a:ext cx="7790687" cy="497059"/>
          </a:xfrm>
        </p:spPr>
        <p:txBody>
          <a:bodyPr/>
          <a:lstStyle/>
          <a:p>
            <a:r>
              <a:rPr lang="en-US" sz="3800" dirty="0" smtClean="0"/>
              <a:t>Data Provisioning</a:t>
            </a:r>
            <a:endParaRPr lang="en-US" sz="3800" dirty="0"/>
          </a:p>
        </p:txBody>
      </p:sp>
      <p:sp>
        <p:nvSpPr>
          <p:cNvPr id="5" name="Content Placeholder 4"/>
          <p:cNvSpPr>
            <a:spLocks noGrp="1"/>
          </p:cNvSpPr>
          <p:nvPr>
            <p:ph sz="quarter" idx="16"/>
          </p:nvPr>
        </p:nvSpPr>
        <p:spPr>
          <a:xfrm>
            <a:off x="690987" y="1433554"/>
            <a:ext cx="5235359" cy="2079834"/>
          </a:xfrm>
        </p:spPr>
        <p:txBody>
          <a:bodyPr/>
          <a:lstStyle/>
          <a:p>
            <a:pPr>
              <a:lnSpc>
                <a:spcPct val="90000"/>
              </a:lnSpc>
            </a:pPr>
            <a:r>
              <a:rPr lang="en-US" sz="2400" dirty="0"/>
              <a:t>Meaningful healthcare analytics today generally need data from multiple source systems to help address the triple aim cost, quality, and patient </a:t>
            </a:r>
            <a:r>
              <a:rPr lang="en-US" sz="2400" dirty="0" smtClean="0"/>
              <a:t>satisfaction.</a:t>
            </a:r>
            <a:endParaRPr lang="en-US" sz="2400" dirty="0"/>
          </a:p>
        </p:txBody>
      </p:sp>
      <p:sp>
        <p:nvSpPr>
          <p:cNvPr id="13" name="Content Placeholder 4"/>
          <p:cNvSpPr txBox="1">
            <a:spLocks/>
          </p:cNvSpPr>
          <p:nvPr/>
        </p:nvSpPr>
        <p:spPr>
          <a:xfrm>
            <a:off x="594801" y="4038600"/>
            <a:ext cx="7795832" cy="2591406"/>
          </a:xfrm>
          <a:prstGeom prst="rect">
            <a:avLst/>
          </a:prstGeom>
        </p:spPr>
        <p:txBody>
          <a:bodyPr>
            <a:normAutofit/>
          </a:bodyPr>
          <a:lst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1200"/>
              </a:spcBef>
            </a:pPr>
            <a:r>
              <a:rPr lang="en-US" sz="2800" b="1" dirty="0" smtClean="0"/>
              <a:t>Triple Aim</a:t>
            </a:r>
          </a:p>
          <a:p>
            <a:pPr marL="282575" indent="-282575">
              <a:spcBef>
                <a:spcPts val="1200"/>
              </a:spcBef>
              <a:buFont typeface="Arial" panose="020B0604020202020204" pitchFamily="34" charset="0"/>
              <a:buChar char="•"/>
            </a:pPr>
            <a:r>
              <a:rPr lang="en-US" sz="2400" dirty="0" smtClean="0"/>
              <a:t>Improving the individual experience of care</a:t>
            </a:r>
          </a:p>
          <a:p>
            <a:pPr marL="282575" indent="-282575">
              <a:spcBef>
                <a:spcPts val="1200"/>
              </a:spcBef>
              <a:buFont typeface="Arial" panose="020B0604020202020204" pitchFamily="34" charset="0"/>
              <a:buChar char="•"/>
            </a:pPr>
            <a:r>
              <a:rPr lang="en-US" sz="2400" dirty="0" smtClean="0"/>
              <a:t>Improving the health of populations</a:t>
            </a:r>
          </a:p>
          <a:p>
            <a:pPr marL="282575" indent="-282575">
              <a:spcBef>
                <a:spcPts val="1200"/>
              </a:spcBef>
              <a:buFont typeface="Arial" panose="020B0604020202020204" pitchFamily="34" charset="0"/>
              <a:buChar char="•"/>
            </a:pPr>
            <a:r>
              <a:rPr lang="en-US" sz="2400" dirty="0" smtClean="0"/>
              <a:t>Reducing the per capita cost of care for populations</a:t>
            </a:r>
            <a:endParaRPr lang="en-US" sz="1200" i="1" dirty="0"/>
          </a:p>
        </p:txBody>
      </p:sp>
      <p:grpSp>
        <p:nvGrpSpPr>
          <p:cNvPr id="14" name="Group 13"/>
          <p:cNvGrpSpPr/>
          <p:nvPr/>
        </p:nvGrpSpPr>
        <p:grpSpPr>
          <a:xfrm>
            <a:off x="4467225" y="1190260"/>
            <a:ext cx="4157811" cy="3531679"/>
            <a:chOff x="4131727" y="1425287"/>
            <a:chExt cx="4437662" cy="3769386"/>
          </a:xfrm>
        </p:grpSpPr>
        <p:sp>
          <p:nvSpPr>
            <p:cNvPr id="15" name="Isosceles Triangle 14"/>
            <p:cNvSpPr/>
            <p:nvPr/>
          </p:nvSpPr>
          <p:spPr>
            <a:xfrm>
              <a:off x="4216845" y="3243525"/>
              <a:ext cx="4352544" cy="1332225"/>
            </a:xfrm>
            <a:prstGeom prst="triangle">
              <a:avLst/>
            </a:prstGeom>
            <a:gradFill>
              <a:gsLst>
                <a:gs pos="0">
                  <a:schemeClr val="dk1">
                    <a:shade val="51000"/>
                    <a:satMod val="130000"/>
                  </a:schemeClr>
                </a:gs>
                <a:gs pos="69000">
                  <a:schemeClr val="dk1">
                    <a:shade val="93000"/>
                    <a:satMod val="130000"/>
                    <a:lumMod val="94000"/>
                    <a:lumOff val="6000"/>
                  </a:schemeClr>
                </a:gs>
                <a:gs pos="100000">
                  <a:schemeClr val="dk1">
                    <a:shade val="94000"/>
                    <a:satMod val="135000"/>
                    <a:lumMod val="88000"/>
                    <a:lumOff val="12000"/>
                  </a:schemeClr>
                </a:gs>
              </a:gsLst>
            </a:gra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6" name="Isosceles Triangle 15"/>
            <p:cNvSpPr/>
            <p:nvPr/>
          </p:nvSpPr>
          <p:spPr>
            <a:xfrm rot="7500000">
              <a:off x="3824051" y="2810354"/>
              <a:ext cx="3769386" cy="999252"/>
            </a:xfrm>
            <a:prstGeom prst="triangle">
              <a:avLst>
                <a:gd name="adj" fmla="val 37949"/>
              </a:avLst>
            </a:prstGeom>
            <a:gradFill>
              <a:gsLst>
                <a:gs pos="0">
                  <a:schemeClr val="accent2">
                    <a:shade val="51000"/>
                    <a:satMod val="130000"/>
                  </a:schemeClr>
                </a:gs>
                <a:gs pos="70000">
                  <a:schemeClr val="accent2">
                    <a:shade val="93000"/>
                    <a:satMod val="130000"/>
                    <a:lumMod val="94000"/>
                    <a:lumOff val="6000"/>
                  </a:schemeClr>
                </a:gs>
                <a:gs pos="100000">
                  <a:schemeClr val="accent2">
                    <a:shade val="94000"/>
                    <a:satMod val="135000"/>
                    <a:lumMod val="88000"/>
                    <a:lumOff val="12000"/>
                  </a:schemeClr>
                </a:gs>
              </a:gsLst>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Isosceles Triangle 16"/>
            <p:cNvSpPr/>
            <p:nvPr/>
          </p:nvSpPr>
          <p:spPr>
            <a:xfrm rot="14100000" flipH="1">
              <a:off x="5180774" y="2810354"/>
              <a:ext cx="3769386" cy="999252"/>
            </a:xfrm>
            <a:prstGeom prst="triangle">
              <a:avLst>
                <a:gd name="adj" fmla="val 37949"/>
              </a:avLst>
            </a:prstGeom>
            <a:gradFill>
              <a:gsLst>
                <a:gs pos="0">
                  <a:schemeClr val="tx2">
                    <a:lumMod val="100000"/>
                  </a:schemeClr>
                </a:gs>
                <a:gs pos="70000">
                  <a:schemeClr val="tx2">
                    <a:lumMod val="84000"/>
                    <a:lumOff val="16000"/>
                  </a:schemeClr>
                </a:gs>
                <a:gs pos="100000">
                  <a:schemeClr val="tx2">
                    <a:lumMod val="73000"/>
                    <a:lumOff val="27000"/>
                  </a:schemeClr>
                </a:gs>
              </a:gsLst>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Oval 17"/>
            <p:cNvSpPr>
              <a:spLocks noChangeAspect="1"/>
            </p:cNvSpPr>
            <p:nvPr/>
          </p:nvSpPr>
          <p:spPr>
            <a:xfrm>
              <a:off x="6233690" y="3089260"/>
              <a:ext cx="274320" cy="274320"/>
            </a:xfrm>
            <a:prstGeom prst="ellipse">
              <a:avLst/>
            </a:prstGeom>
            <a:solidFill>
              <a:schemeClr val="bg1"/>
            </a:solidFill>
            <a:ln>
              <a:noFill/>
            </a:ln>
            <a:scene3d>
              <a:camera prst="orthographicFront"/>
              <a:lightRig rig="chilly" dir="t"/>
            </a:scene3d>
            <a:sp3d contourW="12700" prstMaterial="softEdge">
              <a:bevelT w="133350" h="254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8314840">
              <a:off x="4456392" y="2860202"/>
              <a:ext cx="2177456" cy="307777"/>
            </a:xfrm>
            <a:prstGeom prst="rect">
              <a:avLst/>
            </a:prstGeom>
            <a:noFill/>
          </p:spPr>
          <p:txBody>
            <a:bodyPr wrap="none" rtlCol="0">
              <a:spAutoFit/>
            </a:bodyPr>
            <a:lstStyle/>
            <a:p>
              <a:r>
                <a:rPr lang="en-US" b="1" spc="30" normalizeH="1" dirty="0" smtClean="0">
                  <a:solidFill>
                    <a:schemeClr val="bg1"/>
                  </a:solidFill>
                </a:rPr>
                <a:t>POPULATION HEALTH</a:t>
              </a:r>
              <a:endParaRPr lang="en-US" b="1" spc="30" normalizeH="1" dirty="0">
                <a:solidFill>
                  <a:schemeClr val="bg1"/>
                </a:solidFill>
              </a:endParaRPr>
            </a:p>
          </p:txBody>
        </p:sp>
        <p:sp>
          <p:nvSpPr>
            <p:cNvPr id="20" name="TextBox 19"/>
            <p:cNvSpPr txBox="1"/>
            <p:nvPr/>
          </p:nvSpPr>
          <p:spPr>
            <a:xfrm rot="3285160" flipH="1">
              <a:off x="6030337" y="2771006"/>
              <a:ext cx="2272097" cy="307777"/>
            </a:xfrm>
            <a:prstGeom prst="rect">
              <a:avLst/>
            </a:prstGeom>
            <a:noFill/>
          </p:spPr>
          <p:txBody>
            <a:bodyPr wrap="none" rtlCol="0">
              <a:spAutoFit/>
            </a:bodyPr>
            <a:lstStyle/>
            <a:p>
              <a:r>
                <a:rPr lang="en-US" b="1" spc="30" normalizeH="1" dirty="0" smtClean="0">
                  <a:solidFill>
                    <a:schemeClr val="bg1"/>
                  </a:solidFill>
                </a:rPr>
                <a:t>EXPERIENCE OF CARE</a:t>
              </a:r>
              <a:endParaRPr lang="en-US" b="1" spc="30" normalizeH="1" dirty="0">
                <a:solidFill>
                  <a:schemeClr val="bg1"/>
                </a:solidFill>
              </a:endParaRPr>
            </a:p>
          </p:txBody>
        </p:sp>
        <p:sp>
          <p:nvSpPr>
            <p:cNvPr id="21" name="TextBox 20"/>
            <p:cNvSpPr txBox="1"/>
            <p:nvPr/>
          </p:nvSpPr>
          <p:spPr>
            <a:xfrm flipH="1">
              <a:off x="5432341" y="4198927"/>
              <a:ext cx="1859035" cy="307777"/>
            </a:xfrm>
            <a:prstGeom prst="rect">
              <a:avLst/>
            </a:prstGeom>
            <a:noFill/>
          </p:spPr>
          <p:txBody>
            <a:bodyPr wrap="none" rtlCol="0">
              <a:spAutoFit/>
            </a:bodyPr>
            <a:lstStyle/>
            <a:p>
              <a:r>
                <a:rPr lang="en-US" b="1" spc="30" normalizeH="1" dirty="0" smtClean="0">
                  <a:solidFill>
                    <a:schemeClr val="bg1"/>
                  </a:solidFill>
                </a:rPr>
                <a:t>PER CAPITA COST</a:t>
              </a:r>
              <a:endParaRPr lang="en-US" b="1" spc="30" normalizeH="1" dirty="0">
                <a:solidFill>
                  <a:schemeClr val="bg1"/>
                </a:solidFill>
              </a:endParaRPr>
            </a:p>
          </p:txBody>
        </p:sp>
        <p:sp>
          <p:nvSpPr>
            <p:cNvPr id="22" name="TextBox 21"/>
            <p:cNvSpPr txBox="1"/>
            <p:nvPr/>
          </p:nvSpPr>
          <p:spPr>
            <a:xfrm>
              <a:off x="4131727" y="4575750"/>
              <a:ext cx="1747594" cy="246221"/>
            </a:xfrm>
            <a:prstGeom prst="rect">
              <a:avLst/>
            </a:prstGeom>
            <a:noFill/>
          </p:spPr>
          <p:txBody>
            <a:bodyPr wrap="none" rtlCol="0">
              <a:spAutoFit/>
            </a:bodyPr>
            <a:lstStyle/>
            <a:p>
              <a:r>
                <a:rPr lang="en-US" sz="1000" dirty="0" smtClean="0"/>
                <a:t>SOURCE:  IHI TRIPLE AIM</a:t>
              </a:r>
              <a:endParaRPr lang="en-US" sz="1000" dirty="0"/>
            </a:p>
          </p:txBody>
        </p:sp>
      </p:grpSp>
    </p:spTree>
    <p:extLst>
      <p:ext uri="{BB962C8B-B14F-4D97-AF65-F5344CB8AC3E}">
        <p14:creationId xmlns:p14="http://schemas.microsoft.com/office/powerpoint/2010/main" val="18503561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77932"/>
            <a:ext cx="7790687" cy="497059"/>
          </a:xfrm>
        </p:spPr>
        <p:txBody>
          <a:bodyPr/>
          <a:lstStyle/>
          <a:p>
            <a:r>
              <a:rPr lang="en-US" sz="3800" dirty="0" smtClean="0"/>
              <a:t>Data Provisioning Example</a:t>
            </a:r>
            <a:endParaRPr lang="en-US" sz="3800" dirty="0"/>
          </a:p>
        </p:txBody>
      </p:sp>
      <p:sp>
        <p:nvSpPr>
          <p:cNvPr id="5" name="Content Placeholder 4"/>
          <p:cNvSpPr>
            <a:spLocks noGrp="1"/>
          </p:cNvSpPr>
          <p:nvPr>
            <p:ph sz="quarter" idx="16"/>
          </p:nvPr>
        </p:nvSpPr>
        <p:spPr>
          <a:xfrm>
            <a:off x="690987" y="1433554"/>
            <a:ext cx="7776356" cy="1354034"/>
          </a:xfrm>
        </p:spPr>
        <p:txBody>
          <a:bodyPr/>
          <a:lstStyle/>
          <a:p>
            <a:pPr>
              <a:lnSpc>
                <a:spcPct val="90000"/>
              </a:lnSpc>
            </a:pPr>
            <a:r>
              <a:rPr lang="en-US" sz="2400" dirty="0"/>
              <a:t>For example, as an analyst helps a team of clinicians work through a quality improvement issue, the process generally requires:</a:t>
            </a:r>
          </a:p>
        </p:txBody>
      </p:sp>
      <p:sp>
        <p:nvSpPr>
          <p:cNvPr id="13" name="Content Placeholder 4"/>
          <p:cNvSpPr txBox="1">
            <a:spLocks/>
          </p:cNvSpPr>
          <p:nvPr/>
        </p:nvSpPr>
        <p:spPr>
          <a:xfrm>
            <a:off x="594801" y="4038600"/>
            <a:ext cx="8161010" cy="2591406"/>
          </a:xfrm>
          <a:prstGeom prst="rect">
            <a:avLst/>
          </a:prstGeom>
        </p:spPr>
        <p:txBody>
          <a:bodyPr>
            <a:noAutofit/>
          </a:bodyPr>
          <a:lst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3038" indent="-173038">
              <a:spcBef>
                <a:spcPts val="1200"/>
              </a:spcBef>
              <a:buFont typeface="Arial" panose="020B0604020202020204" pitchFamily="34" charset="0"/>
              <a:buChar char="•"/>
            </a:pPr>
            <a:r>
              <a:rPr lang="en-US" sz="2000" dirty="0" smtClean="0"/>
              <a:t>EMR </a:t>
            </a:r>
            <a:r>
              <a:rPr lang="en-US" sz="2000" dirty="0"/>
              <a:t>data for clinical observations, lab results, and ADT information</a:t>
            </a:r>
          </a:p>
          <a:p>
            <a:pPr marL="173038" indent="-173038">
              <a:spcBef>
                <a:spcPts val="1200"/>
              </a:spcBef>
              <a:buFont typeface="Arial" panose="020B0604020202020204" pitchFamily="34" charset="0"/>
              <a:buChar char="•"/>
            </a:pPr>
            <a:r>
              <a:rPr lang="en-US" sz="2000" dirty="0"/>
              <a:t>Billing data to help identify cohorts using diagnosis and procedure codes and charges and revenue</a:t>
            </a:r>
          </a:p>
          <a:p>
            <a:pPr marL="173038" indent="-173038">
              <a:spcBef>
                <a:spcPts val="1200"/>
              </a:spcBef>
              <a:buFont typeface="Arial" panose="020B0604020202020204" pitchFamily="34" charset="0"/>
              <a:buChar char="•"/>
            </a:pPr>
            <a:r>
              <a:rPr lang="en-US" sz="2000" dirty="0"/>
              <a:t>Cost data (if available) to view the improvement’s impact on margins</a:t>
            </a:r>
          </a:p>
          <a:p>
            <a:pPr marL="173038" indent="-173038">
              <a:spcBef>
                <a:spcPts val="1200"/>
              </a:spcBef>
              <a:buFont typeface="Arial" panose="020B0604020202020204" pitchFamily="34" charset="0"/>
              <a:buChar char="•"/>
            </a:pPr>
            <a:r>
              <a:rPr lang="en-US" sz="2000" dirty="0"/>
              <a:t>Patient Satisfaction </a:t>
            </a:r>
            <a:r>
              <a:rPr lang="en-US" sz="2000" dirty="0" smtClean="0"/>
              <a:t>data</a:t>
            </a:r>
            <a:endParaRPr lang="en-US" sz="1100" i="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7439" y="2334714"/>
            <a:ext cx="1668989" cy="1668989"/>
          </a:xfrm>
          <a:prstGeom prst="rect">
            <a:avLst/>
          </a:prstGeom>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5401" y="2285911"/>
            <a:ext cx="1836150" cy="1836150"/>
          </a:xfrm>
          <a:prstGeom prst="rect">
            <a:avLst/>
          </a:prstGeom>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8776" y="2528548"/>
            <a:ext cx="1669227" cy="1669227"/>
          </a:xfrm>
          <a:prstGeom prst="rect">
            <a:avLst/>
          </a:prstGeom>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7998" y="2369373"/>
            <a:ext cx="1669227" cy="1669227"/>
          </a:xfrm>
          <a:prstGeom prst="rect">
            <a:avLst/>
          </a:prstGeom>
          <a:effectLst/>
        </p:spPr>
      </p:pic>
    </p:spTree>
    <p:extLst>
      <p:ext uri="{BB962C8B-B14F-4D97-AF65-F5344CB8AC3E}">
        <p14:creationId xmlns:p14="http://schemas.microsoft.com/office/powerpoint/2010/main" val="2120814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77932"/>
            <a:ext cx="7790687" cy="497059"/>
          </a:xfrm>
        </p:spPr>
        <p:txBody>
          <a:bodyPr/>
          <a:lstStyle/>
          <a:p>
            <a:r>
              <a:rPr lang="en-US" sz="3800" dirty="0" smtClean="0"/>
              <a:t>Breaking Down Data Analysis</a:t>
            </a:r>
            <a:endParaRPr lang="en-US" sz="3800" dirty="0"/>
          </a:p>
        </p:txBody>
      </p:sp>
      <p:sp>
        <p:nvSpPr>
          <p:cNvPr id="5" name="Content Placeholder 4"/>
          <p:cNvSpPr>
            <a:spLocks noGrp="1"/>
          </p:cNvSpPr>
          <p:nvPr>
            <p:ph sz="quarter" idx="16"/>
          </p:nvPr>
        </p:nvSpPr>
        <p:spPr>
          <a:xfrm>
            <a:off x="690987" y="1433554"/>
            <a:ext cx="7776356" cy="1354034"/>
          </a:xfrm>
        </p:spPr>
        <p:txBody>
          <a:bodyPr/>
          <a:lstStyle/>
          <a:p>
            <a:pPr>
              <a:lnSpc>
                <a:spcPct val="90000"/>
              </a:lnSpc>
            </a:pPr>
            <a:r>
              <a:rPr lang="en-US" sz="2400" dirty="0" smtClean="0"/>
              <a:t>Divide data analysis tasking into four sections</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950" y="1988598"/>
            <a:ext cx="4585850" cy="4031202"/>
          </a:xfrm>
          <a:prstGeom prst="rect">
            <a:avLst/>
          </a:prstGeom>
        </p:spPr>
      </p:pic>
      <p:sp>
        <p:nvSpPr>
          <p:cNvPr id="11" name="Rounded Rectangle 10"/>
          <p:cNvSpPr/>
          <p:nvPr/>
        </p:nvSpPr>
        <p:spPr>
          <a:xfrm>
            <a:off x="690987" y="2565646"/>
            <a:ext cx="4404797" cy="2470546"/>
          </a:xfrm>
          <a:prstGeom prst="roundRect">
            <a:avLst>
              <a:gd name="adj" fmla="val 6061"/>
            </a:avLst>
          </a:prstGeom>
          <a:gradFill flip="none" rotWithShape="1">
            <a:gsLst>
              <a:gs pos="0">
                <a:schemeClr val="tx1">
                  <a:lumMod val="73000"/>
                  <a:lumOff val="27000"/>
                </a:schemeClr>
              </a:gs>
              <a:gs pos="50000">
                <a:schemeClr val="tx1">
                  <a:lumMod val="59000"/>
                  <a:lumOff val="41000"/>
                </a:schemeClr>
              </a:gs>
              <a:gs pos="100000">
                <a:schemeClr val="tx1">
                  <a:lumMod val="49000"/>
                  <a:lumOff val="51000"/>
                </a:schemeClr>
              </a:gs>
            </a:gsLst>
            <a:lin ang="2700000" scaled="0"/>
            <a:tileRect/>
          </a:gradFill>
          <a:ln w="19050" cap="flat" cmpd="sng" algn="ctr">
            <a:solidFill>
              <a:schemeClr val="bg1"/>
            </a:solidFill>
            <a:prstDash val="solid"/>
          </a:ln>
          <a:effectLst>
            <a:outerShdw blurRad="127000" algn="ctr" rotWithShape="0">
              <a:prstClr val="black">
                <a:alpha val="40000"/>
              </a:prstClr>
            </a:outerShdw>
          </a:effectLst>
        </p:spPr>
        <p:txBody>
          <a:bodyPr tIns="182880" rtlCol="0" anchor="t"/>
          <a:lstStyle/>
          <a:p>
            <a:pPr marL="461963" indent="-342900">
              <a:spcAft>
                <a:spcPts val="1200"/>
              </a:spcAft>
              <a:buAutoNum type="arabicPeriod"/>
            </a:pPr>
            <a:r>
              <a:rPr lang="en-US" sz="2400" b="1" dirty="0" smtClean="0">
                <a:solidFill>
                  <a:schemeClr val="bg1"/>
                </a:solidFill>
                <a:latin typeface="Arial" pitchFamily="34" charset="0"/>
                <a:cs typeface="Arial" pitchFamily="34" charset="0"/>
              </a:rPr>
              <a:t>Data quality evaluation</a:t>
            </a:r>
          </a:p>
          <a:p>
            <a:pPr marL="461963" indent="-342900">
              <a:spcAft>
                <a:spcPts val="1200"/>
              </a:spcAft>
              <a:buAutoNum type="arabicPeriod"/>
            </a:pPr>
            <a:r>
              <a:rPr lang="en-US" sz="2400" b="1" dirty="0" smtClean="0">
                <a:solidFill>
                  <a:schemeClr val="bg1"/>
                </a:solidFill>
                <a:latin typeface="Arial" pitchFamily="34" charset="0"/>
                <a:cs typeface="Arial" pitchFamily="34" charset="0"/>
              </a:rPr>
              <a:t>Data Discovery</a:t>
            </a:r>
          </a:p>
          <a:p>
            <a:pPr marL="461963" indent="-342900">
              <a:spcAft>
                <a:spcPts val="1200"/>
              </a:spcAft>
              <a:buAutoNum type="arabicPeriod"/>
            </a:pPr>
            <a:r>
              <a:rPr lang="en-US" sz="2400" b="1" dirty="0" smtClean="0">
                <a:solidFill>
                  <a:schemeClr val="bg1"/>
                </a:solidFill>
                <a:latin typeface="Arial" pitchFamily="34" charset="0"/>
                <a:cs typeface="Arial" pitchFamily="34" charset="0"/>
              </a:rPr>
              <a:t>Interpretation</a:t>
            </a:r>
          </a:p>
          <a:p>
            <a:pPr marL="461963" indent="-342900">
              <a:spcAft>
                <a:spcPts val="1200"/>
              </a:spcAft>
              <a:buAutoNum type="arabicPeriod"/>
            </a:pPr>
            <a:r>
              <a:rPr lang="en-US" sz="2400" b="1" dirty="0" smtClean="0">
                <a:solidFill>
                  <a:schemeClr val="bg1"/>
                </a:solidFill>
                <a:latin typeface="Arial" pitchFamily="34" charset="0"/>
                <a:cs typeface="Arial" pitchFamily="34" charset="0"/>
              </a:rPr>
              <a:t>Presentation</a:t>
            </a:r>
          </a:p>
          <a:p>
            <a:r>
              <a:rPr lang="en-US" sz="1800" b="1" dirty="0" smtClean="0">
                <a:latin typeface="Arial" pitchFamily="34" charset="0"/>
                <a:cs typeface="Arial" pitchFamily="34" charset="0"/>
              </a:rPr>
              <a:t> </a:t>
            </a:r>
          </a:p>
          <a:p>
            <a:pPr marL="342900" indent="-342900">
              <a:buAutoNum type="arabicPeriod"/>
            </a:pPr>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20594286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44460" y="262757"/>
            <a:ext cx="6149629" cy="941796"/>
          </a:xfrm>
        </p:spPr>
        <p:txBody>
          <a:bodyPr anchor="t"/>
          <a:lstStyle/>
          <a:p>
            <a:r>
              <a:rPr lang="en-US" sz="3600" dirty="0"/>
              <a:t>Provide Your Analysts with a Data Warehouse</a:t>
            </a:r>
          </a:p>
        </p:txBody>
      </p:sp>
      <p:sp>
        <p:nvSpPr>
          <p:cNvPr id="5" name="Content Placeholder 4"/>
          <p:cNvSpPr>
            <a:spLocks noGrp="1"/>
          </p:cNvSpPr>
          <p:nvPr>
            <p:ph sz="quarter" idx="11"/>
          </p:nvPr>
        </p:nvSpPr>
        <p:spPr>
          <a:xfrm>
            <a:off x="684366" y="1825600"/>
            <a:ext cx="8002434" cy="1227299"/>
          </a:xfrm>
        </p:spPr>
        <p:txBody>
          <a:bodyPr>
            <a:normAutofit/>
          </a:bodyPr>
          <a:lstStyle/>
          <a:p>
            <a:pPr>
              <a:lnSpc>
                <a:spcPct val="90000"/>
              </a:lnSpc>
              <a:spcBef>
                <a:spcPts val="0"/>
              </a:spcBef>
              <a:spcAft>
                <a:spcPts val="600"/>
              </a:spcAft>
            </a:pPr>
            <a:r>
              <a:rPr lang="en-US" sz="2400" dirty="0"/>
              <a:t>Healthcare data tends to reside in </a:t>
            </a:r>
            <a:r>
              <a:rPr lang="en-US" sz="2400" dirty="0" smtClean="0"/>
              <a:t>many departments in multiple formats; from </a:t>
            </a:r>
            <a:r>
              <a:rPr lang="en-US" sz="2400" dirty="0"/>
              <a:t>different source systems, like EMRs or HR </a:t>
            </a:r>
            <a:r>
              <a:rPr lang="en-US" sz="2400" dirty="0" smtClean="0"/>
              <a:t>software, and varying clinical systems.</a:t>
            </a:r>
            <a:endParaRPr lang="en-US" sz="2400" dirty="0"/>
          </a:p>
        </p:txBody>
      </p:sp>
      <p:grpSp>
        <p:nvGrpSpPr>
          <p:cNvPr id="16" name="Group 15"/>
          <p:cNvGrpSpPr/>
          <p:nvPr/>
        </p:nvGrpSpPr>
        <p:grpSpPr>
          <a:xfrm>
            <a:off x="700321" y="261149"/>
            <a:ext cx="1172808" cy="1346467"/>
            <a:chOff x="660443" y="670654"/>
            <a:chExt cx="1172808" cy="1306403"/>
          </a:xfrm>
        </p:grpSpPr>
        <p:sp>
          <p:nvSpPr>
            <p:cNvPr id="17" name="Rectangle 16"/>
            <p:cNvSpPr/>
            <p:nvPr/>
          </p:nvSpPr>
          <p:spPr>
            <a:xfrm>
              <a:off x="660443" y="670655"/>
              <a:ext cx="1172808" cy="1306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TextBox 3"/>
            <p:cNvSpPr txBox="1"/>
            <p:nvPr/>
          </p:nvSpPr>
          <p:spPr>
            <a:xfrm>
              <a:off x="660443" y="670654"/>
              <a:ext cx="1172808" cy="276999"/>
            </a:xfrm>
            <a:prstGeom prst="rect">
              <a:avLst/>
            </a:prstGeom>
            <a:solidFill>
              <a:schemeClr val="tx2"/>
            </a:solidFill>
          </p:spPr>
          <p:txBody>
            <a:bodyPr wrap="square" lIns="45720" rIns="45720" rtlCol="0">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r>
                <a:rPr lang="en-US" sz="1200" b="1" cap="small" dirty="0" smtClean="0">
                  <a:solidFill>
                    <a:schemeClr val="bg1"/>
                  </a:solidFill>
                </a:rPr>
                <a:t>analysis</a:t>
              </a:r>
              <a:endParaRPr lang="en-US" sz="1200" b="1" cap="small" dirty="0">
                <a:solidFill>
                  <a:schemeClr val="bg1"/>
                </a:solidFill>
              </a:endParaRPr>
            </a:p>
          </p:txBody>
        </p:sp>
        <p:sp>
          <p:nvSpPr>
            <p:cNvPr id="19" name="TextBox 9"/>
            <p:cNvSpPr txBox="1"/>
            <p:nvPr/>
          </p:nvSpPr>
          <p:spPr>
            <a:xfrm>
              <a:off x="660443" y="1585070"/>
              <a:ext cx="1172808" cy="390366"/>
            </a:xfrm>
            <a:prstGeom prst="rect">
              <a:avLst/>
            </a:prstGeom>
            <a:solidFill>
              <a:schemeClr val="tx2"/>
            </a:solidFill>
          </p:spPr>
          <p:txBody>
            <a:bodyPr wrap="square" lIns="0" rIns="0" rtlCol="0" anchor="ctr">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lnSpc>
                  <a:spcPct val="85000"/>
                </a:lnSpc>
              </a:pPr>
              <a:r>
                <a:rPr lang="en-US" b="1" cap="small" dirty="0" smtClean="0">
                  <a:solidFill>
                    <a:schemeClr val="bg1"/>
                  </a:solidFill>
                </a:rPr>
                <a:t>best practices</a:t>
              </a:r>
              <a:endParaRPr lang="en-US" sz="2400" b="1" cap="small" dirty="0">
                <a:solidFill>
                  <a:schemeClr val="bg1"/>
                </a:solidFill>
              </a:endParaRPr>
            </a:p>
          </p:txBody>
        </p:sp>
        <p:sp>
          <p:nvSpPr>
            <p:cNvPr id="20" name="TextBox 19"/>
            <p:cNvSpPr txBox="1"/>
            <p:nvPr/>
          </p:nvSpPr>
          <p:spPr>
            <a:xfrm>
              <a:off x="660443" y="899395"/>
              <a:ext cx="1172808" cy="738664"/>
            </a:xfrm>
            <a:prstGeom prst="rect">
              <a:avLst/>
            </a:prstGeom>
            <a:noFill/>
          </p:spPr>
          <p:txBody>
            <a:bodyPr wrap="square" lIns="0" tIns="0" rIns="0" bIns="0" rtlCol="0">
              <a:spAutoFit/>
            </a:bodyPr>
            <a:lstStyle/>
            <a:p>
              <a:pPr algn="ctr"/>
              <a:r>
                <a:rPr lang="en-US" sz="4800" dirty="0" smtClean="0">
                  <a:solidFill>
                    <a:schemeClr val="tx2"/>
                  </a:solidFill>
                </a:rPr>
                <a:t>1</a:t>
              </a:r>
              <a:endParaRPr lang="en-US" sz="4800" dirty="0">
                <a:solidFill>
                  <a:schemeClr val="tx2"/>
                </a:solidFill>
              </a:endParaRPr>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7752"/>
          <a:stretch/>
        </p:blipFill>
        <p:spPr>
          <a:xfrm>
            <a:off x="5729537" y="3245750"/>
            <a:ext cx="2652463" cy="23155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41" y="3410082"/>
            <a:ext cx="4116234" cy="1860538"/>
          </a:xfrm>
          <a:prstGeom prst="rect">
            <a:avLst/>
          </a:prstGeom>
        </p:spPr>
      </p:pic>
    </p:spTree>
    <p:extLst>
      <p:ext uri="{BB962C8B-B14F-4D97-AF65-F5344CB8AC3E}">
        <p14:creationId xmlns:p14="http://schemas.microsoft.com/office/powerpoint/2010/main" val="40719856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00321" y="2993136"/>
            <a:ext cx="7772400" cy="3026664"/>
          </a:xfrm>
          <a:prstGeom prst="rect">
            <a:avLst/>
          </a:prstGeom>
        </p:spPr>
      </p:pic>
      <p:sp>
        <p:nvSpPr>
          <p:cNvPr id="4" name="Title 3"/>
          <p:cNvSpPr>
            <a:spLocks noGrp="1"/>
          </p:cNvSpPr>
          <p:nvPr>
            <p:ph type="title"/>
          </p:nvPr>
        </p:nvSpPr>
        <p:spPr>
          <a:xfrm>
            <a:off x="2044460" y="262757"/>
            <a:ext cx="6149629" cy="941796"/>
          </a:xfrm>
        </p:spPr>
        <p:txBody>
          <a:bodyPr anchor="t"/>
          <a:lstStyle/>
          <a:p>
            <a:r>
              <a:rPr lang="en-US" sz="3600" dirty="0"/>
              <a:t>Provide Your Analysts with a </a:t>
            </a:r>
            <a:r>
              <a:rPr lang="en-US" sz="3600" dirty="0" smtClean="0"/>
              <a:t>Sandbox</a:t>
            </a:r>
            <a:endParaRPr lang="en-US" sz="3600" dirty="0"/>
          </a:p>
        </p:txBody>
      </p:sp>
      <p:sp>
        <p:nvSpPr>
          <p:cNvPr id="5" name="Content Placeholder 4"/>
          <p:cNvSpPr>
            <a:spLocks noGrp="1"/>
          </p:cNvSpPr>
          <p:nvPr>
            <p:ph sz="quarter" idx="11"/>
          </p:nvPr>
        </p:nvSpPr>
        <p:spPr>
          <a:xfrm>
            <a:off x="684366" y="1825600"/>
            <a:ext cx="8002434" cy="1227299"/>
          </a:xfrm>
        </p:spPr>
        <p:txBody>
          <a:bodyPr>
            <a:normAutofit/>
          </a:bodyPr>
          <a:lstStyle/>
          <a:p>
            <a:pPr>
              <a:lnSpc>
                <a:spcPct val="90000"/>
              </a:lnSpc>
              <a:spcBef>
                <a:spcPts val="0"/>
              </a:spcBef>
              <a:spcAft>
                <a:spcPts val="600"/>
              </a:spcAft>
            </a:pPr>
            <a:r>
              <a:rPr lang="en-US" sz="2400" dirty="0"/>
              <a:t>Within your data warehouse, your analysts need to build, break, and rebuild datasets. In short, they need to use the data warehouse like a sandbox. </a:t>
            </a:r>
          </a:p>
        </p:txBody>
      </p:sp>
      <p:grpSp>
        <p:nvGrpSpPr>
          <p:cNvPr id="23" name="Group 22"/>
          <p:cNvGrpSpPr/>
          <p:nvPr/>
        </p:nvGrpSpPr>
        <p:grpSpPr>
          <a:xfrm>
            <a:off x="700321" y="261149"/>
            <a:ext cx="1172808" cy="1346467"/>
            <a:chOff x="660443" y="670654"/>
            <a:chExt cx="1172808" cy="1306403"/>
          </a:xfrm>
        </p:grpSpPr>
        <p:sp>
          <p:nvSpPr>
            <p:cNvPr id="24" name="Rectangle 23"/>
            <p:cNvSpPr/>
            <p:nvPr/>
          </p:nvSpPr>
          <p:spPr>
            <a:xfrm>
              <a:off x="660443" y="670655"/>
              <a:ext cx="1172808" cy="1306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5" name="TextBox 3"/>
            <p:cNvSpPr txBox="1"/>
            <p:nvPr/>
          </p:nvSpPr>
          <p:spPr>
            <a:xfrm>
              <a:off x="660443" y="670654"/>
              <a:ext cx="1172808" cy="276999"/>
            </a:xfrm>
            <a:prstGeom prst="rect">
              <a:avLst/>
            </a:prstGeom>
            <a:solidFill>
              <a:schemeClr val="tx2"/>
            </a:solidFill>
          </p:spPr>
          <p:txBody>
            <a:bodyPr wrap="square" lIns="45720" rIns="45720" rtlCol="0">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r>
                <a:rPr lang="en-US" sz="1200" b="1" cap="small" dirty="0" smtClean="0">
                  <a:solidFill>
                    <a:schemeClr val="bg1"/>
                  </a:solidFill>
                </a:rPr>
                <a:t>analysis</a:t>
              </a:r>
              <a:endParaRPr lang="en-US" sz="1200" b="1" cap="small" dirty="0">
                <a:solidFill>
                  <a:schemeClr val="bg1"/>
                </a:solidFill>
              </a:endParaRPr>
            </a:p>
          </p:txBody>
        </p:sp>
        <p:sp>
          <p:nvSpPr>
            <p:cNvPr id="26" name="TextBox 9"/>
            <p:cNvSpPr txBox="1"/>
            <p:nvPr/>
          </p:nvSpPr>
          <p:spPr>
            <a:xfrm>
              <a:off x="660443" y="1585070"/>
              <a:ext cx="1172808" cy="390366"/>
            </a:xfrm>
            <a:prstGeom prst="rect">
              <a:avLst/>
            </a:prstGeom>
            <a:solidFill>
              <a:schemeClr val="tx2"/>
            </a:solidFill>
          </p:spPr>
          <p:txBody>
            <a:bodyPr wrap="square" lIns="0" rIns="0" rtlCol="0" anchor="ctr">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lnSpc>
                  <a:spcPct val="85000"/>
                </a:lnSpc>
              </a:pPr>
              <a:r>
                <a:rPr lang="en-US" b="1" cap="small" dirty="0" smtClean="0">
                  <a:solidFill>
                    <a:schemeClr val="bg1"/>
                  </a:solidFill>
                </a:rPr>
                <a:t>best practices</a:t>
              </a:r>
              <a:endParaRPr lang="en-US" sz="2400" b="1" cap="small" dirty="0">
                <a:solidFill>
                  <a:schemeClr val="bg1"/>
                </a:solidFill>
              </a:endParaRPr>
            </a:p>
          </p:txBody>
        </p:sp>
        <p:sp>
          <p:nvSpPr>
            <p:cNvPr id="27" name="TextBox 26"/>
            <p:cNvSpPr txBox="1"/>
            <p:nvPr/>
          </p:nvSpPr>
          <p:spPr>
            <a:xfrm>
              <a:off x="660443" y="899395"/>
              <a:ext cx="1172808" cy="738664"/>
            </a:xfrm>
            <a:prstGeom prst="rect">
              <a:avLst/>
            </a:prstGeom>
            <a:noFill/>
          </p:spPr>
          <p:txBody>
            <a:bodyPr wrap="square" lIns="0" tIns="0" rIns="0" bIns="0" rtlCol="0">
              <a:spAutoFit/>
            </a:bodyPr>
            <a:lstStyle/>
            <a:p>
              <a:pPr algn="ctr"/>
              <a:r>
                <a:rPr lang="en-US" sz="4800" dirty="0" smtClean="0">
                  <a:solidFill>
                    <a:schemeClr val="tx2"/>
                  </a:solidFill>
                </a:rPr>
                <a:t>2</a:t>
              </a:r>
              <a:endParaRPr lang="en-US" sz="4800" dirty="0">
                <a:solidFill>
                  <a:schemeClr val="tx2"/>
                </a:solidFill>
              </a:endParaRPr>
            </a:p>
          </p:txBody>
        </p:sp>
      </p:grpSp>
    </p:spTree>
    <p:extLst>
      <p:ext uri="{BB962C8B-B14F-4D97-AF65-F5344CB8AC3E}">
        <p14:creationId xmlns:p14="http://schemas.microsoft.com/office/powerpoint/2010/main" val="41476635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44460" y="262757"/>
            <a:ext cx="6149629" cy="941796"/>
          </a:xfrm>
        </p:spPr>
        <p:txBody>
          <a:bodyPr anchor="t"/>
          <a:lstStyle/>
          <a:p>
            <a:r>
              <a:rPr lang="en-US" sz="3600" dirty="0"/>
              <a:t>Provide Your Analysts with </a:t>
            </a:r>
            <a:r>
              <a:rPr lang="en-US" sz="3600" dirty="0" smtClean="0"/>
              <a:t>Discovery Tools</a:t>
            </a:r>
            <a:endParaRPr lang="en-US" sz="3600" dirty="0"/>
          </a:p>
        </p:txBody>
      </p:sp>
      <p:sp>
        <p:nvSpPr>
          <p:cNvPr id="5" name="Content Placeholder 4"/>
          <p:cNvSpPr>
            <a:spLocks noGrp="1"/>
          </p:cNvSpPr>
          <p:nvPr>
            <p:ph sz="quarter" idx="11"/>
          </p:nvPr>
        </p:nvSpPr>
        <p:spPr>
          <a:xfrm>
            <a:off x="684366" y="1825600"/>
            <a:ext cx="8002434" cy="1227299"/>
          </a:xfrm>
        </p:spPr>
        <p:txBody>
          <a:bodyPr>
            <a:normAutofit/>
          </a:bodyPr>
          <a:lstStyle/>
          <a:p>
            <a:pPr>
              <a:lnSpc>
                <a:spcPct val="90000"/>
              </a:lnSpc>
              <a:spcBef>
                <a:spcPts val="0"/>
              </a:spcBef>
              <a:spcAft>
                <a:spcPts val="600"/>
              </a:spcAft>
            </a:pPr>
            <a:r>
              <a:rPr lang="en-US" sz="2400" dirty="0" smtClean="0"/>
              <a:t>These tools make it easy for analysts to do data discovery that allows for the slicing, dicing, and the drilling needed to find trends and meaningful correlations.</a:t>
            </a:r>
            <a:endParaRPr lang="en-US" sz="2400" dirty="0"/>
          </a:p>
        </p:txBody>
      </p:sp>
      <p:pic>
        <p:nvPicPr>
          <p:cNvPr id="2" name="Picture 1"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21" y="2993136"/>
            <a:ext cx="7772400" cy="3026664"/>
          </a:xfrm>
          <a:prstGeom prst="rect">
            <a:avLst/>
          </a:prstGeom>
        </p:spPr>
      </p:pic>
      <p:pic>
        <p:nvPicPr>
          <p:cNvPr id="10" name="Picture 9"/>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04088" y="2990088"/>
            <a:ext cx="7772400" cy="3026664"/>
          </a:xfrm>
          <a:prstGeom prst="rect">
            <a:avLst/>
          </a:prstGeom>
        </p:spPr>
      </p:pic>
      <p:grpSp>
        <p:nvGrpSpPr>
          <p:cNvPr id="21" name="Group 20"/>
          <p:cNvGrpSpPr/>
          <p:nvPr/>
        </p:nvGrpSpPr>
        <p:grpSpPr>
          <a:xfrm>
            <a:off x="700321" y="261149"/>
            <a:ext cx="1172808" cy="1346467"/>
            <a:chOff x="660443" y="670654"/>
            <a:chExt cx="1172808" cy="1306403"/>
          </a:xfrm>
        </p:grpSpPr>
        <p:sp>
          <p:nvSpPr>
            <p:cNvPr id="22" name="Rectangle 21"/>
            <p:cNvSpPr/>
            <p:nvPr/>
          </p:nvSpPr>
          <p:spPr>
            <a:xfrm>
              <a:off x="660443" y="670655"/>
              <a:ext cx="1172808" cy="1306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3" name="TextBox 3"/>
            <p:cNvSpPr txBox="1"/>
            <p:nvPr/>
          </p:nvSpPr>
          <p:spPr>
            <a:xfrm>
              <a:off x="660443" y="670654"/>
              <a:ext cx="1172808" cy="276999"/>
            </a:xfrm>
            <a:prstGeom prst="rect">
              <a:avLst/>
            </a:prstGeom>
            <a:solidFill>
              <a:schemeClr val="tx2"/>
            </a:solidFill>
          </p:spPr>
          <p:txBody>
            <a:bodyPr wrap="square" lIns="45720" rIns="45720" rtlCol="0">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r>
                <a:rPr lang="en-US" sz="1200" b="1" cap="small" dirty="0" smtClean="0">
                  <a:solidFill>
                    <a:schemeClr val="bg1"/>
                  </a:solidFill>
                </a:rPr>
                <a:t>analysis</a:t>
              </a:r>
              <a:endParaRPr lang="en-US" sz="1200" b="1" cap="small" dirty="0">
                <a:solidFill>
                  <a:schemeClr val="bg1"/>
                </a:solidFill>
              </a:endParaRPr>
            </a:p>
          </p:txBody>
        </p:sp>
        <p:sp>
          <p:nvSpPr>
            <p:cNvPr id="24" name="TextBox 9"/>
            <p:cNvSpPr txBox="1"/>
            <p:nvPr/>
          </p:nvSpPr>
          <p:spPr>
            <a:xfrm>
              <a:off x="660443" y="1585070"/>
              <a:ext cx="1172808" cy="390366"/>
            </a:xfrm>
            <a:prstGeom prst="rect">
              <a:avLst/>
            </a:prstGeom>
            <a:solidFill>
              <a:schemeClr val="tx2"/>
            </a:solidFill>
          </p:spPr>
          <p:txBody>
            <a:bodyPr wrap="square" lIns="0" rIns="0" rtlCol="0" anchor="ctr">
              <a:spAutoFit/>
            </a:bodyPr>
            <a:lstStyle>
              <a:defPPr>
                <a:defRPr lang="en-GB"/>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a:lstStyle>
            <a:p>
              <a:pPr algn="ctr">
                <a:lnSpc>
                  <a:spcPct val="85000"/>
                </a:lnSpc>
              </a:pPr>
              <a:r>
                <a:rPr lang="en-US" b="1" cap="small" dirty="0" smtClean="0">
                  <a:solidFill>
                    <a:schemeClr val="bg1"/>
                  </a:solidFill>
                </a:rPr>
                <a:t>best practices</a:t>
              </a:r>
              <a:endParaRPr lang="en-US" sz="2400" b="1" cap="small" dirty="0">
                <a:solidFill>
                  <a:schemeClr val="bg1"/>
                </a:solidFill>
              </a:endParaRPr>
            </a:p>
          </p:txBody>
        </p:sp>
        <p:sp>
          <p:nvSpPr>
            <p:cNvPr id="25" name="TextBox 24"/>
            <p:cNvSpPr txBox="1"/>
            <p:nvPr/>
          </p:nvSpPr>
          <p:spPr>
            <a:xfrm>
              <a:off x="660443" y="899395"/>
              <a:ext cx="1172808" cy="738664"/>
            </a:xfrm>
            <a:prstGeom prst="rect">
              <a:avLst/>
            </a:prstGeom>
            <a:noFill/>
          </p:spPr>
          <p:txBody>
            <a:bodyPr wrap="square" lIns="0" tIns="0" rIns="0" bIns="0" rtlCol="0">
              <a:spAutoFit/>
            </a:bodyPr>
            <a:lstStyle/>
            <a:p>
              <a:pPr algn="ctr"/>
              <a:r>
                <a:rPr lang="en-US" sz="4800" dirty="0" smtClean="0">
                  <a:solidFill>
                    <a:schemeClr val="tx2"/>
                  </a:solidFill>
                </a:rPr>
                <a:t>3</a:t>
              </a:r>
              <a:endParaRPr lang="en-US" sz="4800" dirty="0">
                <a:solidFill>
                  <a:schemeClr val="tx2"/>
                </a:solidFill>
              </a:endParaRPr>
            </a:p>
          </p:txBody>
        </p:sp>
      </p:grpSp>
    </p:spTree>
    <p:extLst>
      <p:ext uri="{BB962C8B-B14F-4D97-AF65-F5344CB8AC3E}">
        <p14:creationId xmlns:p14="http://schemas.microsoft.com/office/powerpoint/2010/main" val="3594652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ealth Catalyst 2014">
  <a:themeElements>
    <a:clrScheme name="HC - Blue Hyperlink">
      <a:dk1>
        <a:srgbClr val="404040"/>
      </a:dk1>
      <a:lt1>
        <a:sysClr val="window" lastClr="FFFFFF"/>
      </a:lt1>
      <a:dk2>
        <a:srgbClr val="0E6E9C"/>
      </a:dk2>
      <a:lt2>
        <a:srgbClr val="6D6E71"/>
      </a:lt2>
      <a:accent1>
        <a:srgbClr val="00AEEF"/>
      </a:accent1>
      <a:accent2>
        <a:srgbClr val="2A9A35"/>
      </a:accent2>
      <a:accent3>
        <a:srgbClr val="E46C0A"/>
      </a:accent3>
      <a:accent4>
        <a:srgbClr val="EE9C08"/>
      </a:accent4>
      <a:accent5>
        <a:srgbClr val="562585"/>
      </a:accent5>
      <a:accent6>
        <a:srgbClr val="9E0000"/>
      </a:accent6>
      <a:hlink>
        <a:srgbClr val="0082DC"/>
      </a:hlink>
      <a:folHlink>
        <a:srgbClr val="008AF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Health Catalyst Template 2013" id="{E8585DB9-073A-4304-970A-CC1E004A2C12}" vid="{57C1E340-B57A-4E85-B507-A2D0D59A4011}"/>
    </a:ext>
  </a:extLst>
</a:theme>
</file>

<file path=ppt/theme/theme2.xml><?xml version="1.0" encoding="utf-8"?>
<a:theme xmlns:a="http://schemas.openxmlformats.org/drawingml/2006/main" name="Health Catalyst Template 2013-1">
  <a:themeElements>
    <a:clrScheme name="Custom 2">
      <a:dk1>
        <a:srgbClr val="404040"/>
      </a:dk1>
      <a:lt1>
        <a:sysClr val="window" lastClr="FFFFFF"/>
      </a:lt1>
      <a:dk2>
        <a:srgbClr val="0E6E9C"/>
      </a:dk2>
      <a:lt2>
        <a:srgbClr val="6D6E71"/>
      </a:lt2>
      <a:accent1>
        <a:srgbClr val="00AEEF"/>
      </a:accent1>
      <a:accent2>
        <a:srgbClr val="2A9A35"/>
      </a:accent2>
      <a:accent3>
        <a:srgbClr val="E46C0A"/>
      </a:accent3>
      <a:accent4>
        <a:srgbClr val="EE9C08"/>
      </a:accent4>
      <a:accent5>
        <a:srgbClr val="562585"/>
      </a:accent5>
      <a:accent6>
        <a:srgbClr val="9E0000"/>
      </a:accent6>
      <a:hlink>
        <a:srgbClr val="0A5275"/>
      </a:hlink>
      <a:folHlink>
        <a:srgbClr val="9E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HC Template 2013 v7.potx" id="{C4B5BA94-0468-488F-94D8-91E464ACC684}" vid="{5717C515-7CD9-4E8C-BDA1-B0E59B0D7F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Health Catalyst 2014.potx</Template>
  <TotalTime>1831</TotalTime>
  <Words>633</Words>
  <Application>Microsoft Macintosh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Health Catalyst 2014</vt:lpstr>
      <vt:lpstr>Health Catalyst Template 2013-1</vt:lpstr>
      <vt:lpstr>4 Best Practices for Analyzing Healthcare Data</vt:lpstr>
      <vt:lpstr>Analyzing Healthcare Data</vt:lpstr>
      <vt:lpstr>Data Capture</vt:lpstr>
      <vt:lpstr>Data Provisioning</vt:lpstr>
      <vt:lpstr>Data Provisioning Example</vt:lpstr>
      <vt:lpstr>Breaking Down Data Analysis</vt:lpstr>
      <vt:lpstr>Provide Your Analysts with a Data Warehouse</vt:lpstr>
      <vt:lpstr>Provide Your Analysts with a Sandbox</vt:lpstr>
      <vt:lpstr>Provide Your Analysts with Discovery Tools</vt:lpstr>
      <vt:lpstr>Provide Your Analysts with Direction</vt:lpstr>
      <vt:lpstr>More about this topic</vt:lpstr>
      <vt:lpstr>For more information:</vt:lpstr>
      <vt:lpstr>Other Clinical Quality Improvement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Jared Crapo</dc:creator>
  <cp:lastModifiedBy>David Mason</cp:lastModifiedBy>
  <cp:revision>140</cp:revision>
  <cp:lastPrinted>2010-10-05T14:07:50Z</cp:lastPrinted>
  <dcterms:created xsi:type="dcterms:W3CDTF">2013-04-25T20:00:10Z</dcterms:created>
  <dcterms:modified xsi:type="dcterms:W3CDTF">2015-01-09T22:26:51Z</dcterms:modified>
</cp:coreProperties>
</file>