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 id="2147483771" r:id="rId2"/>
  </p:sldMasterIdLst>
  <p:notesMasterIdLst>
    <p:notesMasterId r:id="rId24"/>
  </p:notesMasterIdLst>
  <p:handoutMasterIdLst>
    <p:handoutMasterId r:id="rId25"/>
  </p:handoutMasterIdLst>
  <p:sldIdLst>
    <p:sldId id="431" r:id="rId3"/>
    <p:sldId id="452" r:id="rId4"/>
    <p:sldId id="478" r:id="rId5"/>
    <p:sldId id="472" r:id="rId6"/>
    <p:sldId id="473" r:id="rId7"/>
    <p:sldId id="479" r:id="rId8"/>
    <p:sldId id="480" r:id="rId9"/>
    <p:sldId id="454" r:id="rId10"/>
    <p:sldId id="470" r:id="rId11"/>
    <p:sldId id="461" r:id="rId12"/>
    <p:sldId id="462" r:id="rId13"/>
    <p:sldId id="463" r:id="rId14"/>
    <p:sldId id="464" r:id="rId15"/>
    <p:sldId id="465" r:id="rId16"/>
    <p:sldId id="475" r:id="rId17"/>
    <p:sldId id="476" r:id="rId18"/>
    <p:sldId id="466" r:id="rId19"/>
    <p:sldId id="467" r:id="rId20"/>
    <p:sldId id="477" r:id="rId21"/>
    <p:sldId id="468" r:id="rId22"/>
    <p:sldId id="482" r:id="rId23"/>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662">
          <p15:clr>
            <a:srgbClr val="A4A3A4"/>
          </p15:clr>
        </p15:guide>
        <p15:guide id="2" orient="horz" pos="1104">
          <p15:clr>
            <a:srgbClr val="A4A3A4"/>
          </p15:clr>
        </p15:guide>
        <p15:guide id="3" orient="horz" pos="1378">
          <p15:clr>
            <a:srgbClr val="A4A3A4"/>
          </p15:clr>
        </p15:guide>
        <p15:guide id="4" orient="horz" pos="4292">
          <p15:clr>
            <a:srgbClr val="A4A3A4"/>
          </p15:clr>
        </p15:guide>
        <p15:guide id="5" orient="horz" pos="916">
          <p15:clr>
            <a:srgbClr val="A4A3A4"/>
          </p15:clr>
        </p15:guide>
        <p15:guide id="6" orient="horz" pos="158">
          <p15:clr>
            <a:srgbClr val="A4A3A4"/>
          </p15:clr>
        </p15:guide>
        <p15:guide id="7" pos="3018">
          <p15:clr>
            <a:srgbClr val="A4A3A4"/>
          </p15:clr>
        </p15:guide>
        <p15:guide id="8" pos="5461">
          <p15:clr>
            <a:srgbClr val="A4A3A4"/>
          </p15:clr>
        </p15:guide>
        <p15:guide id="9" pos="5569">
          <p15:clr>
            <a:srgbClr val="A4A3A4"/>
          </p15:clr>
        </p15:guide>
        <p15:guide id="10" pos="2400">
          <p15:clr>
            <a:srgbClr val="A4A3A4"/>
          </p15:clr>
        </p15:guide>
        <p15:guide id="11" pos="480">
          <p15:clr>
            <a:srgbClr val="A4A3A4"/>
          </p15:clr>
        </p15:guide>
        <p15:guide id="12" pos="827">
          <p15:clr>
            <a:srgbClr val="A4A3A4"/>
          </p15:clr>
        </p15:guide>
        <p15:guide id="13" pos="5275">
          <p15:clr>
            <a:srgbClr val="A4A3A4"/>
          </p15:clr>
        </p15:guide>
        <p15:guide id="14" pos="1146">
          <p15:clr>
            <a:srgbClr val="A4A3A4"/>
          </p15:clr>
        </p15:guide>
        <p15:guide id="15" pos="281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EEF"/>
    <a:srgbClr val="562585"/>
    <a:srgbClr val="EE9C08"/>
    <a:srgbClr val="E46C0A"/>
    <a:srgbClr val="2A9A35"/>
    <a:srgbClr val="C60008"/>
    <a:srgbClr val="FFA7A7"/>
    <a:srgbClr val="9E0000"/>
    <a:srgbClr val="920000"/>
    <a:srgbClr val="6D6E7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4" autoAdjust="0"/>
    <p:restoredTop sz="99199" autoAdjust="0"/>
  </p:normalViewPr>
  <p:slideViewPr>
    <p:cSldViewPr snapToGrid="0" snapToObjects="1" showGuides="1">
      <p:cViewPr varScale="1">
        <p:scale>
          <a:sx n="84" d="100"/>
          <a:sy n="84" d="100"/>
        </p:scale>
        <p:origin x="-72" y="-702"/>
      </p:cViewPr>
      <p:guideLst>
        <p:guide orient="horz" pos="4662"/>
        <p:guide orient="horz" pos="1104"/>
        <p:guide orient="horz" pos="1378"/>
        <p:guide orient="horz" pos="4292"/>
        <p:guide orient="horz" pos="916"/>
        <p:guide orient="horz" pos="158"/>
        <p:guide pos="3018"/>
        <p:guide pos="5461"/>
        <p:guide pos="5569"/>
        <p:guide pos="2400"/>
        <p:guide pos="480"/>
        <p:guide pos="827"/>
        <p:guide pos="5275"/>
        <p:guide pos="1146"/>
        <p:guide pos="28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3" d="100"/>
          <a:sy n="83" d="100"/>
        </p:scale>
        <p:origin x="216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F330DF-787A-F64F-B376-D5EB1952BF1C}" type="datetimeFigureOut">
              <a:rPr lang="en-US" smtClean="0"/>
              <a:pPr/>
              <a:t>7/25/2014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F265B2-D56C-D74D-A79C-0AA60593C53A}" type="slidenum">
              <a:rPr lang="en-US" smtClean="0"/>
              <a:pPr/>
              <a:t>‹#›</a:t>
            </a:fld>
            <a:endParaRPr lang="en-US" dirty="0"/>
          </a:p>
        </p:txBody>
      </p:sp>
    </p:spTree>
    <p:extLst>
      <p:ext uri="{BB962C8B-B14F-4D97-AF65-F5344CB8AC3E}">
        <p14:creationId xmlns:p14="http://schemas.microsoft.com/office/powerpoint/2010/main" xmlns="" val="3390441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56B50-8788-4343-B07F-8E31778AA5D3}" type="datetimeFigureOut">
              <a:rPr lang="en-US" smtClean="0"/>
              <a:pPr/>
              <a:t>7/25/2014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77483-458F-4999-928C-B17678267BCF}" type="slidenum">
              <a:rPr lang="en-US" smtClean="0"/>
              <a:pPr/>
              <a:t>‹#›</a:t>
            </a:fld>
            <a:endParaRPr lang="en-US" dirty="0"/>
          </a:p>
        </p:txBody>
      </p:sp>
    </p:spTree>
    <p:extLst>
      <p:ext uri="{BB962C8B-B14F-4D97-AF65-F5344CB8AC3E}">
        <p14:creationId xmlns:p14="http://schemas.microsoft.com/office/powerpoint/2010/main" xmlns="" val="341160780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C0DA3C-0BE1-BA43-8BF4-9B61EC44FD6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xmlns="" val="1713127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11" name="Rectangle 10"/>
          <p:cNvSpPr/>
          <p:nvPr userDrawn="1"/>
        </p:nvSpPr>
        <p:spPr>
          <a:xfrm>
            <a:off x="0" y="5554146"/>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18" name="Rectangle 17"/>
          <p:cNvSpPr/>
          <p:nvPr userDrawn="1"/>
        </p:nvSpPr>
        <p:spPr>
          <a:xfrm>
            <a:off x="0" y="707826"/>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3" name="Subtitle 2"/>
          <p:cNvSpPr>
            <a:spLocks noGrp="1"/>
          </p:cNvSpPr>
          <p:nvPr userDrawn="1">
            <p:ph type="subTitle" idx="1" hasCustomPrompt="1"/>
          </p:nvPr>
        </p:nvSpPr>
        <p:spPr>
          <a:xfrm>
            <a:off x="762000" y="1799414"/>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Arial"/>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17" name="Title 1"/>
          <p:cNvSpPr>
            <a:spLocks noGrp="1"/>
          </p:cNvSpPr>
          <p:nvPr>
            <p:ph type="ctrTitle" hasCustomPrompt="1"/>
          </p:nvPr>
        </p:nvSpPr>
        <p:spPr>
          <a:xfrm>
            <a:off x="762000" y="1076650"/>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3800" b="1" i="0" kern="1200" dirty="0">
                <a:solidFill>
                  <a:schemeClr val="bg1"/>
                </a:solidFill>
                <a:latin typeface="Arial Bold"/>
                <a:ea typeface="+mj-ea"/>
                <a:cs typeface="Arial Bold"/>
              </a:defRPr>
            </a:lvl1pPr>
          </a:lstStyle>
          <a:p>
            <a:r>
              <a:rPr lang="en-US" dirty="0" smtClean="0"/>
              <a:t>Presentation Title</a:t>
            </a:r>
            <a:endParaRPr lang="en-US" dirty="0"/>
          </a:p>
        </p:txBody>
      </p:sp>
      <p:sp>
        <p:nvSpPr>
          <p:cNvPr id="10" name="TextBox 9"/>
          <p:cNvSpPr txBox="1"/>
          <p:nvPr userDrawn="1"/>
        </p:nvSpPr>
        <p:spPr>
          <a:xfrm>
            <a:off x="3568897" y="5773934"/>
            <a:ext cx="1866629"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Creative Commons Copyright</a:t>
            </a:r>
          </a:p>
        </p:txBody>
      </p:sp>
      <p:pic>
        <p:nvPicPr>
          <p:cNvPr id="8" name="Picture 7" descr="cover-image1.jpg"/>
          <p:cNvPicPr>
            <a:picLocks noChangeAspect="1"/>
          </p:cNvPicPr>
          <p:nvPr userDrawn="1"/>
        </p:nvPicPr>
        <p:blipFill rotWithShape="1">
          <a:blip r:embed="rId2" cstate="print"/>
          <a:srcRect l="16141"/>
          <a:stretch/>
        </p:blipFill>
        <p:spPr>
          <a:xfrm>
            <a:off x="0" y="2473234"/>
            <a:ext cx="9144000" cy="3108960"/>
          </a:xfrm>
          <a:prstGeom prst="rect">
            <a:avLst/>
          </a:prstGeom>
        </p:spPr>
      </p:pic>
    </p:spTree>
    <p:extLst>
      <p:ext uri="{BB962C8B-B14F-4D97-AF65-F5344CB8AC3E}">
        <p14:creationId xmlns:p14="http://schemas.microsoft.com/office/powerpoint/2010/main" xmlns="" val="22907665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11"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2"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Tree>
    <p:extLst>
      <p:ext uri="{BB962C8B-B14F-4D97-AF65-F5344CB8AC3E}">
        <p14:creationId xmlns:p14="http://schemas.microsoft.com/office/powerpoint/2010/main" xmlns="" val="208960795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6985773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o logo)">
    <p:spTree>
      <p:nvGrpSpPr>
        <p:cNvPr id="1" name=""/>
        <p:cNvGrpSpPr/>
        <p:nvPr/>
      </p:nvGrpSpPr>
      <p:grpSpPr>
        <a:xfrm>
          <a:off x="0" y="0"/>
          <a:ext cx="0" cy="0"/>
          <a:chOff x="0" y="0"/>
          <a:chExt cx="0" cy="0"/>
        </a:xfrm>
      </p:grpSpPr>
      <p:sp>
        <p:nvSpPr>
          <p:cNvPr id="2" name="Rectangle 1"/>
          <p:cNvSpPr/>
          <p:nvPr userDrawn="1"/>
        </p:nvSpPr>
        <p:spPr>
          <a:xfrm>
            <a:off x="8112369" y="-1"/>
            <a:ext cx="1031631" cy="1511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xmlns="" val="19860033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Reduced Footer">
    <p:spTree>
      <p:nvGrpSpPr>
        <p:cNvPr id="1" name=""/>
        <p:cNvGrpSpPr/>
        <p:nvPr/>
      </p:nvGrpSpPr>
      <p:grpSpPr>
        <a:xfrm>
          <a:off x="0" y="0"/>
          <a:ext cx="0" cy="0"/>
          <a:chOff x="0" y="0"/>
          <a:chExt cx="0" cy="0"/>
        </a:xfrm>
      </p:grpSpPr>
      <p:sp>
        <p:nvSpPr>
          <p:cNvPr id="7" name="TextBox 6"/>
          <p:cNvSpPr txBox="1"/>
          <p:nvPr userDrawn="1"/>
        </p:nvSpPr>
        <p:spPr>
          <a:xfrm>
            <a:off x="4289901" y="6500152"/>
            <a:ext cx="556260" cy="230832"/>
          </a:xfrm>
          <a:prstGeom prst="rect">
            <a:avLst/>
          </a:prstGeom>
          <a:noFill/>
        </p:spPr>
        <p:txBody>
          <a:bodyPr wrap="square" rtlCol="0">
            <a:spAutoFit/>
          </a:bodyPr>
          <a:lstStyle/>
          <a:p>
            <a:pPr marL="0" marR="0" indent="0" algn="ctr" defTabSz="685800" rtl="0" eaLnBrk="1" fontAlgn="auto" latinLnBrk="0" hangingPunct="1">
              <a:lnSpc>
                <a:spcPct val="100000"/>
              </a:lnSpc>
              <a:spcBef>
                <a:spcPts val="0"/>
              </a:spcBef>
              <a:spcAft>
                <a:spcPts val="0"/>
              </a:spcAft>
              <a:buClrTx/>
              <a:buSzTx/>
              <a:buFontTx/>
              <a:buNone/>
              <a:tabLst/>
              <a:defRPr/>
            </a:pPr>
            <a:fld id="{80374F62-E58F-4C1F-B5D3-2493732D308A}" type="slidenum">
              <a:rPr lang="en-US" sz="900" kern="1200" smtClean="0">
                <a:solidFill>
                  <a:schemeClr val="bg1"/>
                </a:solidFill>
                <a:latin typeface="+mn-lt"/>
                <a:ea typeface="+mn-ea"/>
                <a:cs typeface="+mn-cs"/>
              </a:rPr>
              <a:pPr marL="0" marR="0" indent="0" algn="ctr" defTabSz="685800" rtl="0" eaLnBrk="1" fontAlgn="auto" latinLnBrk="0" hangingPunct="1">
                <a:lnSpc>
                  <a:spcPct val="100000"/>
                </a:lnSpc>
                <a:spcBef>
                  <a:spcPts val="0"/>
                </a:spcBef>
                <a:spcAft>
                  <a:spcPts val="0"/>
                </a:spcAft>
                <a:buClrTx/>
                <a:buSzTx/>
                <a:buFontTx/>
                <a:buNone/>
                <a:tabLst/>
                <a:defRPr/>
              </a:pPr>
              <a:t>‹#›</a:t>
            </a:fld>
            <a:endParaRPr lang="en-US" sz="1600" dirty="0"/>
          </a:p>
        </p:txBody>
      </p:sp>
      <p:sp>
        <p:nvSpPr>
          <p:cNvPr id="4" name="Rectangle 3"/>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5" name="Rectangle 4"/>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xmlns="" val="348294033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Reduced Footer Blank">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Tree>
    <p:extLst>
      <p:ext uri="{BB962C8B-B14F-4D97-AF65-F5344CB8AC3E}">
        <p14:creationId xmlns:p14="http://schemas.microsoft.com/office/powerpoint/2010/main" xmlns="" val="347014048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Reduced Footer Blank (no logo)">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4" name="Rectangle 3"/>
          <p:cNvSpPr/>
          <p:nvPr userDrawn="1"/>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5" name="Rectangle 4"/>
          <p:cNvSpPr/>
          <p:nvPr userDrawn="1"/>
        </p:nvSpPr>
        <p:spPr>
          <a:xfrm>
            <a:off x="8112369" y="0"/>
            <a:ext cx="1031631" cy="1457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xmlns="" val="51807583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ean Sheet">
    <p:spTree>
      <p:nvGrpSpPr>
        <p:cNvPr id="1" name=""/>
        <p:cNvGrpSpPr/>
        <p:nvPr/>
      </p:nvGrpSpPr>
      <p:grpSpPr>
        <a:xfrm>
          <a:off x="0" y="0"/>
          <a:ext cx="0" cy="0"/>
          <a:chOff x="0" y="0"/>
          <a:chExt cx="0" cy="0"/>
        </a:xfrm>
      </p:grpSpPr>
      <p:sp>
        <p:nvSpPr>
          <p:cNvPr id="3" name="Rectangle 2"/>
          <p:cNvSpPr/>
          <p:nvPr userDrawn="1"/>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5" name="Rectangle 4"/>
          <p:cNvSpPr/>
          <p:nvPr userDrawn="1"/>
        </p:nvSpPr>
        <p:spPr>
          <a:xfrm>
            <a:off x="8112369" y="-1"/>
            <a:ext cx="1031631" cy="1461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xmlns="" val="19168439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Cover #1">
    <p:spTree>
      <p:nvGrpSpPr>
        <p:cNvPr id="1" name=""/>
        <p:cNvGrpSpPr/>
        <p:nvPr/>
      </p:nvGrpSpPr>
      <p:grpSpPr>
        <a:xfrm>
          <a:off x="0" y="0"/>
          <a:ext cx="0" cy="0"/>
          <a:chOff x="0" y="0"/>
          <a:chExt cx="0" cy="0"/>
        </a:xfrm>
      </p:grpSpPr>
      <p:pic>
        <p:nvPicPr>
          <p:cNvPr id="16" name="Picture 15" descr="cover-image1.jpg"/>
          <p:cNvPicPr>
            <a:picLocks noChangeAspect="1"/>
          </p:cNvPicPr>
          <p:nvPr/>
        </p:nvPicPr>
        <p:blipFill rotWithShape="1">
          <a:blip r:embed="rId2" cstate="print"/>
          <a:srcRect l="16141"/>
          <a:stretch/>
        </p:blipFill>
        <p:spPr>
          <a:xfrm>
            <a:off x="0" y="3062514"/>
            <a:ext cx="9144000" cy="3108960"/>
          </a:xfrm>
          <a:prstGeom prst="rect">
            <a:avLst/>
          </a:prstGeom>
        </p:spPr>
      </p:pic>
      <p:sp>
        <p:nvSpPr>
          <p:cNvPr id="11" name="Rectangle 10"/>
          <p:cNvSpPr/>
          <p:nvPr/>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8" name="Rectangle 17"/>
          <p:cNvSpPr/>
          <p:nvPr/>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3" name="Subtitle 2"/>
          <p:cNvSpPr>
            <a:spLocks noGrp="1"/>
          </p:cNvSpPr>
          <p:nvPr>
            <p:ph type="subTitle" idx="1" hasCustomPrompt="1"/>
          </p:nvPr>
        </p:nvSpPr>
        <p:spPr>
          <a:xfrm>
            <a:off x="762000" y="2417469"/>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rgbClr val="B7DFEE"/>
                </a:solidFill>
                <a:latin typeface="Arial"/>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Presenter Name</a:t>
            </a:r>
            <a:endParaRPr lang="en-US" dirty="0"/>
          </a:p>
        </p:txBody>
      </p:sp>
      <p:sp>
        <p:nvSpPr>
          <p:cNvPr id="17" name="Title 1"/>
          <p:cNvSpPr>
            <a:spLocks noGrp="1"/>
          </p:cNvSpPr>
          <p:nvPr>
            <p:ph type="ctrTitle" hasCustomPrompt="1"/>
          </p:nvPr>
        </p:nvSpPr>
        <p:spPr>
          <a:xfrm>
            <a:off x="762002" y="1694704"/>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3800" b="1" i="0" kern="1200" dirty="0">
                <a:solidFill>
                  <a:schemeClr val="bg1"/>
                </a:solidFill>
                <a:latin typeface="Arial Bold"/>
                <a:ea typeface="+mj-ea"/>
                <a:cs typeface="Arial Bold"/>
              </a:defRPr>
            </a:lvl1pPr>
          </a:lstStyle>
          <a:p>
            <a:r>
              <a:rPr lang="en-US" dirty="0" smtClean="0"/>
              <a:t>Title Goes Here</a:t>
            </a:r>
            <a:endParaRPr lang="en-US" dirty="0"/>
          </a:p>
        </p:txBody>
      </p:sp>
      <p:sp>
        <p:nvSpPr>
          <p:cNvPr id="22" name="Rectangle 21"/>
          <p:cNvSpPr/>
          <p:nvPr/>
        </p:nvSpPr>
        <p:spPr>
          <a:xfrm>
            <a:off x="0" y="-3148"/>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Tree>
    <p:extLst>
      <p:ext uri="{BB962C8B-B14F-4D97-AF65-F5344CB8AC3E}">
        <p14:creationId xmlns:p14="http://schemas.microsoft.com/office/powerpoint/2010/main" xmlns="" val="2276539929"/>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Cover Slide #2">
    <p:spTree>
      <p:nvGrpSpPr>
        <p:cNvPr id="1" name=""/>
        <p:cNvGrpSpPr/>
        <p:nvPr/>
      </p:nvGrpSpPr>
      <p:grpSpPr>
        <a:xfrm>
          <a:off x="0" y="0"/>
          <a:ext cx="0" cy="0"/>
          <a:chOff x="0" y="0"/>
          <a:chExt cx="0" cy="0"/>
        </a:xfrm>
      </p:grpSpPr>
      <p:pic>
        <p:nvPicPr>
          <p:cNvPr id="24" name="Picture 23" descr="cover-image2.jpg"/>
          <p:cNvPicPr>
            <a:picLocks noChangeAspect="1"/>
          </p:cNvPicPr>
          <p:nvPr/>
        </p:nvPicPr>
        <p:blipFill rotWithShape="1">
          <a:blip r:embed="rId2" cstate="print"/>
          <a:srcRect r="16141"/>
          <a:stretch/>
        </p:blipFill>
        <p:spPr>
          <a:xfrm>
            <a:off x="1" y="3070486"/>
            <a:ext cx="9144000" cy="3108960"/>
          </a:xfrm>
          <a:prstGeom prst="rect">
            <a:avLst/>
          </a:prstGeom>
        </p:spPr>
      </p:pic>
      <p:sp>
        <p:nvSpPr>
          <p:cNvPr id="19" name="Rectangle 18"/>
          <p:cNvSpPr/>
          <p:nvPr/>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20" name="Rectangle 19"/>
          <p:cNvSpPr/>
          <p:nvPr/>
        </p:nvSpPr>
        <p:spPr>
          <a:xfrm>
            <a:off x="0" y="-3148"/>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30" name="Subtitle 2"/>
          <p:cNvSpPr>
            <a:spLocks noGrp="1"/>
          </p:cNvSpPr>
          <p:nvPr>
            <p:ph type="subTitle" idx="1" hasCustomPrompt="1"/>
          </p:nvPr>
        </p:nvSpPr>
        <p:spPr>
          <a:xfrm>
            <a:off x="762000" y="2417469"/>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rgbClr val="B7DFEE"/>
                </a:solidFill>
                <a:latin typeface="Arial"/>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Presenter Name</a:t>
            </a:r>
            <a:endParaRPr lang="en-US" dirty="0"/>
          </a:p>
        </p:txBody>
      </p:sp>
      <p:sp>
        <p:nvSpPr>
          <p:cNvPr id="31" name="Title 1"/>
          <p:cNvSpPr>
            <a:spLocks noGrp="1"/>
          </p:cNvSpPr>
          <p:nvPr>
            <p:ph type="ctrTitle" hasCustomPrompt="1"/>
          </p:nvPr>
        </p:nvSpPr>
        <p:spPr>
          <a:xfrm>
            <a:off x="762002" y="1694704"/>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3800" b="1" i="0" kern="1200" dirty="0">
                <a:solidFill>
                  <a:schemeClr val="bg1"/>
                </a:solidFill>
                <a:latin typeface="Arial Bold"/>
                <a:ea typeface="+mj-ea"/>
                <a:cs typeface="Arial Bold"/>
              </a:defRPr>
            </a:lvl1pPr>
          </a:lstStyle>
          <a:p>
            <a:r>
              <a:rPr lang="en-US" dirty="0" smtClean="0"/>
              <a:t>Title Goes Here</a:t>
            </a:r>
            <a:endParaRPr lang="en-US" dirty="0"/>
          </a:p>
        </p:txBody>
      </p:sp>
    </p:spTree>
    <p:extLst>
      <p:ext uri="{BB962C8B-B14F-4D97-AF65-F5344CB8AC3E}">
        <p14:creationId xmlns:p14="http://schemas.microsoft.com/office/powerpoint/2010/main" xmlns="" val="2827718940"/>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Section Slide">
    <p:spTree>
      <p:nvGrpSpPr>
        <p:cNvPr id="1" name=""/>
        <p:cNvGrpSpPr/>
        <p:nvPr/>
      </p:nvGrpSpPr>
      <p:grpSpPr>
        <a:xfrm>
          <a:off x="0" y="0"/>
          <a:ext cx="0" cy="0"/>
          <a:chOff x="0" y="0"/>
          <a:chExt cx="0" cy="0"/>
        </a:xfrm>
      </p:grpSpPr>
      <p:pic>
        <p:nvPicPr>
          <p:cNvPr id="21" name="Picture 20" descr="section-image1.jpg"/>
          <p:cNvPicPr>
            <a:picLocks noChangeAspect="1"/>
          </p:cNvPicPr>
          <p:nvPr/>
        </p:nvPicPr>
        <p:blipFill rotWithShape="1">
          <a:blip r:embed="rId2" cstate="print"/>
          <a:srcRect l="2150" r="15441"/>
          <a:stretch/>
        </p:blipFill>
        <p:spPr>
          <a:xfrm>
            <a:off x="2" y="2971800"/>
            <a:ext cx="9173695" cy="3200400"/>
          </a:xfrm>
          <a:prstGeom prst="rect">
            <a:avLst/>
          </a:prstGeom>
        </p:spPr>
      </p:pic>
      <p:sp>
        <p:nvSpPr>
          <p:cNvPr id="20" name="Rectangle 19"/>
          <p:cNvSpPr/>
          <p:nvPr/>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2" name="Rectangle 11"/>
          <p:cNvSpPr/>
          <p:nvPr/>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5" name="Rectangle 14"/>
          <p:cNvSpPr/>
          <p:nvPr/>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pic>
        <p:nvPicPr>
          <p:cNvPr id="24" name="Picture 23" descr="logomark-big.jpg"/>
          <p:cNvPicPr>
            <a:picLocks noChangeAspect="1"/>
          </p:cNvPicPr>
          <p:nvPr/>
        </p:nvPicPr>
        <p:blipFill>
          <a:blip r:embed="rId3" cstate="print"/>
          <a:stretch>
            <a:fillRect/>
          </a:stretch>
        </p:blipFill>
        <p:spPr>
          <a:xfrm>
            <a:off x="260352" y="180516"/>
            <a:ext cx="1163193" cy="1922272"/>
          </a:xfrm>
          <a:prstGeom prst="rect">
            <a:avLst/>
          </a:prstGeom>
        </p:spPr>
      </p:pic>
      <p:sp>
        <p:nvSpPr>
          <p:cNvPr id="17" name="Title 1"/>
          <p:cNvSpPr>
            <a:spLocks noGrp="1"/>
          </p:cNvSpPr>
          <p:nvPr>
            <p:ph type="ctrTitle" hasCustomPrompt="1"/>
          </p:nvPr>
        </p:nvSpPr>
        <p:spPr>
          <a:xfrm>
            <a:off x="762002" y="868681"/>
            <a:ext cx="7612063" cy="601345"/>
          </a:xfrm>
          <a:prstGeom prst="rect">
            <a:avLst/>
          </a:prstGeom>
        </p:spPr>
        <p:txBody>
          <a:bodyPr anchor="t" anchorCtr="0">
            <a:noAutofit/>
          </a:bodyPr>
          <a:lstStyle>
            <a:lvl1pPr algn="l" defTabSz="914400" rtl="0" eaLnBrk="1" latinLnBrk="0" hangingPunct="1">
              <a:lnSpc>
                <a:spcPct val="85000"/>
              </a:lnSpc>
              <a:spcBef>
                <a:spcPts val="0"/>
              </a:spcBef>
              <a:buNone/>
              <a:defRPr lang="en-US" sz="3800" b="1" i="0" kern="1200" dirty="0">
                <a:solidFill>
                  <a:srgbClr val="006D9A"/>
                </a:solidFill>
                <a:latin typeface="Arial"/>
                <a:ea typeface="+mj-ea"/>
                <a:cs typeface="Arial"/>
              </a:defRPr>
            </a:lvl1pPr>
          </a:lstStyle>
          <a:p>
            <a:r>
              <a:rPr lang="en-US" dirty="0" smtClean="0"/>
              <a:t>Section Title</a:t>
            </a:r>
            <a:endParaRPr lang="en-US" dirty="0"/>
          </a:p>
        </p:txBody>
      </p:sp>
      <p:pic>
        <p:nvPicPr>
          <p:cNvPr id="11" name="Picture 10" descr="logo.png"/>
          <p:cNvPicPr>
            <a:picLocks noChangeAspect="1"/>
          </p:cNvPicPr>
          <p:nvPr/>
        </p:nvPicPr>
        <p:blipFill>
          <a:blip r:embed="rId4" cstate="print"/>
          <a:stretch>
            <a:fillRect/>
          </a:stretch>
        </p:blipFill>
        <p:spPr>
          <a:xfrm>
            <a:off x="264075" y="6324602"/>
            <a:ext cx="1447800" cy="366047"/>
          </a:xfrm>
          <a:prstGeom prst="rect">
            <a:avLst/>
          </a:prstGeom>
        </p:spPr>
      </p:pic>
      <p:sp>
        <p:nvSpPr>
          <p:cNvPr id="19" name="TextBox 18"/>
          <p:cNvSpPr txBox="1"/>
          <p:nvPr/>
        </p:nvSpPr>
        <p:spPr>
          <a:xfrm>
            <a:off x="6705602" y="6407597"/>
            <a:ext cx="2257099" cy="200055"/>
          </a:xfrm>
          <a:prstGeom prst="rect">
            <a:avLst/>
          </a:prstGeom>
          <a:noFill/>
        </p:spPr>
        <p:txBody>
          <a:bodyPr wrap="square" rtlCol="0">
            <a:spAutoFit/>
          </a:bodyPr>
          <a:lstStyle/>
          <a:p>
            <a:pPr algn="r" defTabSz="914400">
              <a:defRPr/>
            </a:pPr>
            <a:r>
              <a:rPr lang="en-US" sz="700" dirty="0" smtClean="0">
                <a:solidFill>
                  <a:srgbClr val="B7DFEE"/>
                </a:solidFill>
                <a:latin typeface="Arial"/>
                <a:cs typeface="Arial"/>
              </a:rPr>
              <a:t>© 2013 Health Catalyst   |   www.healthcatalyst.com</a:t>
            </a:r>
          </a:p>
        </p:txBody>
      </p:sp>
      <p:pic>
        <p:nvPicPr>
          <p:cNvPr id="10" name="Picture 9" descr="section-image1.jpg"/>
          <p:cNvPicPr>
            <a:picLocks noChangeAspect="1"/>
          </p:cNvPicPr>
          <p:nvPr userDrawn="1"/>
        </p:nvPicPr>
        <p:blipFill rotWithShape="1">
          <a:blip r:embed="rId5" cstate="print"/>
          <a:srcRect l="2150" r="15441"/>
          <a:stretch/>
        </p:blipFill>
        <p:spPr>
          <a:xfrm>
            <a:off x="2" y="2971800"/>
            <a:ext cx="9173695" cy="3200400"/>
          </a:xfrm>
          <a:prstGeom prst="rect">
            <a:avLst/>
          </a:prstGeom>
        </p:spPr>
      </p:pic>
      <p:sp>
        <p:nvSpPr>
          <p:cNvPr id="13" name="Rectangle 12"/>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4" name="Rectangle 13"/>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6" name="Rectangle 15"/>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pic>
        <p:nvPicPr>
          <p:cNvPr id="18" name="Picture 17" descr="logomark-big.jpg"/>
          <p:cNvPicPr>
            <a:picLocks noChangeAspect="1"/>
          </p:cNvPicPr>
          <p:nvPr userDrawn="1"/>
        </p:nvPicPr>
        <p:blipFill>
          <a:blip r:embed="rId6" cstate="print"/>
          <a:stretch>
            <a:fillRect/>
          </a:stretch>
        </p:blipFill>
        <p:spPr>
          <a:xfrm>
            <a:off x="260352" y="180516"/>
            <a:ext cx="1163193" cy="1922272"/>
          </a:xfrm>
          <a:prstGeom prst="rect">
            <a:avLst/>
          </a:prstGeom>
        </p:spPr>
      </p:pic>
    </p:spTree>
    <p:extLst>
      <p:ext uri="{BB962C8B-B14F-4D97-AF65-F5344CB8AC3E}">
        <p14:creationId xmlns:p14="http://schemas.microsoft.com/office/powerpoint/2010/main" xmlns="" val="385554858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sp>
        <p:nvSpPr>
          <p:cNvPr id="18" name="Rectangle 17"/>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6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19" name="Rectangle 18"/>
          <p:cNvSpPr/>
          <p:nvPr userDrawn="1"/>
        </p:nvSpPr>
        <p:spPr>
          <a:xfrm>
            <a:off x="0" y="1325880"/>
            <a:ext cx="9144000" cy="1755648"/>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20" name="Rectangle 19"/>
          <p:cNvSpPr/>
          <p:nvPr userDrawn="1"/>
        </p:nvSpPr>
        <p:spPr>
          <a:xfrm>
            <a:off x="0" y="-3149"/>
            <a:ext cx="9144000" cy="132903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30" name="Subtitle 2"/>
          <p:cNvSpPr>
            <a:spLocks noGrp="1"/>
          </p:cNvSpPr>
          <p:nvPr>
            <p:ph type="subTitle" idx="1" hasCustomPrompt="1"/>
          </p:nvPr>
        </p:nvSpPr>
        <p:spPr>
          <a:xfrm>
            <a:off x="762000" y="2417468"/>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chemeClr val="tx2">
                    <a:lumMod val="20000"/>
                    <a:lumOff val="80000"/>
                  </a:schemeClr>
                </a:solidFill>
                <a:latin typeface="Arial"/>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Date of Presentation</a:t>
            </a:r>
            <a:endParaRPr lang="en-US" dirty="0"/>
          </a:p>
        </p:txBody>
      </p:sp>
      <p:sp>
        <p:nvSpPr>
          <p:cNvPr id="31" name="Title 1"/>
          <p:cNvSpPr>
            <a:spLocks noGrp="1"/>
          </p:cNvSpPr>
          <p:nvPr>
            <p:ph type="ctrTitle" hasCustomPrompt="1"/>
          </p:nvPr>
        </p:nvSpPr>
        <p:spPr>
          <a:xfrm>
            <a:off x="762000" y="1694704"/>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3800" b="1" i="0" kern="1200" baseline="0" dirty="0">
                <a:solidFill>
                  <a:schemeClr val="bg1"/>
                </a:solidFill>
                <a:latin typeface="Arial Bold"/>
                <a:ea typeface="+mj-ea"/>
                <a:cs typeface="Arial Bold"/>
              </a:defRPr>
            </a:lvl1pPr>
          </a:lstStyle>
          <a:p>
            <a:r>
              <a:rPr lang="en-US" dirty="0" smtClean="0"/>
              <a:t>Presentation Title</a:t>
            </a:r>
            <a:endParaRPr lang="en-US" dirty="0"/>
          </a:p>
        </p:txBody>
      </p:sp>
      <p:sp>
        <p:nvSpPr>
          <p:cNvPr id="10" name="TextBox 9"/>
          <p:cNvSpPr txBox="1"/>
          <p:nvPr userDrawn="1"/>
        </p:nvSpPr>
        <p:spPr>
          <a:xfrm>
            <a:off x="6705600" y="6361211"/>
            <a:ext cx="2257099"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 2013 Health Catalyst</a:t>
            </a:r>
          </a:p>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rgbClr val="B7DFEE"/>
                </a:solidFill>
                <a:latin typeface="Arial"/>
                <a:cs typeface="Arial"/>
              </a:rPr>
              <a:t>Proprietary and Confidential</a:t>
            </a:r>
          </a:p>
        </p:txBody>
      </p:sp>
      <p:pic>
        <p:nvPicPr>
          <p:cNvPr id="9" name="Picture 8" descr="cover-image1.jpg"/>
          <p:cNvPicPr>
            <a:picLocks noChangeAspect="1"/>
          </p:cNvPicPr>
          <p:nvPr userDrawn="1"/>
        </p:nvPicPr>
        <p:blipFill rotWithShape="1">
          <a:blip r:embed="rId2" cstate="print"/>
          <a:srcRect l="16141"/>
          <a:stretch/>
        </p:blipFill>
        <p:spPr>
          <a:xfrm>
            <a:off x="0" y="3062514"/>
            <a:ext cx="9144000" cy="3108960"/>
          </a:xfrm>
          <a:prstGeom prst="rect">
            <a:avLst/>
          </a:prstGeom>
        </p:spPr>
      </p:pic>
    </p:spTree>
    <p:extLst>
      <p:ext uri="{BB962C8B-B14F-4D97-AF65-F5344CB8AC3E}">
        <p14:creationId xmlns:p14="http://schemas.microsoft.com/office/powerpoint/2010/main" xmlns="" val="132403549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9" name="Text Placeholder 17"/>
          <p:cNvSpPr>
            <a:spLocks noGrp="1"/>
          </p:cNvSpPr>
          <p:nvPr>
            <p:ph type="body" sz="quarter" idx="10" hasCustomPrompt="1"/>
          </p:nvPr>
        </p:nvSpPr>
        <p:spPr>
          <a:xfrm>
            <a:off x="762002" y="1471454"/>
            <a:ext cx="7612063" cy="4395947"/>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2558008032"/>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5_Title and Content (small)">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p:txBody>
          <a:bodyPr/>
          <a:lstStyle>
            <a:lvl1pPr>
              <a:defRPr sz="2200" baseline="0"/>
            </a:lvl1pPr>
            <a:lvl2pPr>
              <a:defRPr sz="1800"/>
            </a:lvl2pPr>
            <a:lvl3pPr>
              <a:defRPr sz="1600"/>
            </a:lvl3pPr>
            <a:lvl4pPr>
              <a:defRPr sz="1400"/>
            </a:lvl4pPr>
            <a:lvl5pPr>
              <a:defRPr sz="1200"/>
            </a:lvl5pPr>
          </a:lstStyle>
          <a:p>
            <a:pPr lvl="0"/>
            <a:r>
              <a:rPr lang="en-US" dirty="0" smtClean="0"/>
              <a:t>Click to edit Master text styles (small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5" name="TextBox 4"/>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
        <p:nvSpPr>
          <p:cNvPr id="6" name="TextBox 5"/>
          <p:cNvSpPr txBox="1"/>
          <p:nvPr userDrawn="1"/>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3562632460"/>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6_Title, Content and Subtitle">
    <p:spTree>
      <p:nvGrpSpPr>
        <p:cNvPr id="1" name=""/>
        <p:cNvGrpSpPr/>
        <p:nvPr/>
      </p:nvGrpSpPr>
      <p:grpSpPr>
        <a:xfrm>
          <a:off x="0" y="0"/>
          <a:ext cx="0" cy="0"/>
          <a:chOff x="0" y="0"/>
          <a:chExt cx="0" cy="0"/>
        </a:xfrm>
      </p:grpSpPr>
      <p:sp>
        <p:nvSpPr>
          <p:cNvPr id="8" name="Text Placeholder 5"/>
          <p:cNvSpPr>
            <a:spLocks noGrp="1"/>
          </p:cNvSpPr>
          <p:nvPr>
            <p:ph type="body" sz="quarter" idx="15"/>
          </p:nvPr>
        </p:nvSpPr>
        <p:spPr>
          <a:xfrm>
            <a:off x="762001" y="1826362"/>
            <a:ext cx="761999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3"/>
          <p:cNvSpPr>
            <a:spLocks noGrp="1"/>
          </p:cNvSpPr>
          <p:nvPr>
            <p:ph type="title" hasCustomPrompt="1"/>
          </p:nvPr>
        </p:nvSpPr>
        <p:spPr>
          <a:xfrm>
            <a:off x="762001" y="250825"/>
            <a:ext cx="7612062" cy="870278"/>
          </a:xfrm>
        </p:spPr>
        <p:txBody>
          <a:bodyPr/>
          <a:lstStyle>
            <a:lvl1pPr>
              <a:defRPr/>
            </a:lvl1pPr>
          </a:lstStyle>
          <a:p>
            <a:r>
              <a:rPr lang="en-US" dirty="0" smtClean="0"/>
              <a:t>Click to Edit Master Title Style</a:t>
            </a:r>
            <a:endParaRPr lang="en-US" dirty="0"/>
          </a:p>
        </p:txBody>
      </p:sp>
      <p:sp>
        <p:nvSpPr>
          <p:cNvPr id="14" name="Text Placeholder 2"/>
          <p:cNvSpPr>
            <a:spLocks noGrp="1"/>
          </p:cNvSpPr>
          <p:nvPr>
            <p:ph type="body" idx="14" hasCustomPrompt="1"/>
          </p:nvPr>
        </p:nvSpPr>
        <p:spPr>
          <a:xfrm>
            <a:off x="762004" y="1244011"/>
            <a:ext cx="7619997" cy="457200"/>
          </a:xfrm>
          <a:prstGeom prst="rect">
            <a:avLst/>
          </a:prstGeom>
        </p:spPr>
        <p:txBody>
          <a:bodyPr anchor="t"/>
          <a:lstStyle>
            <a:lvl1pPr marL="0" indent="0">
              <a:lnSpc>
                <a:spcPct val="85000"/>
              </a:lnSpc>
              <a:spcBef>
                <a:spcPts val="0"/>
              </a:spcBef>
              <a:buNone/>
              <a:defRPr lang="en-US" sz="2400" b="1" kern="1200" dirty="0" smtClean="0">
                <a:solidFill>
                  <a:srgbClr val="A7A9AC"/>
                </a:solidFill>
                <a:latin typeface="Arial"/>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Click To Subtitle</a:t>
            </a:r>
          </a:p>
        </p:txBody>
      </p:sp>
      <p:sp>
        <p:nvSpPr>
          <p:cNvPr id="6" name="TextBox 5"/>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1012430722"/>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7_Two Column">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762004" y="1472184"/>
            <a:ext cx="3552825" cy="4144963"/>
          </a:xfrm>
        </p:spPr>
        <p:txBody>
          <a:bodyPr/>
          <a:lstStyle>
            <a:lvl1pPr marL="365760" indent="-320040">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5"/>
          </p:nvPr>
        </p:nvSpPr>
        <p:spPr>
          <a:xfrm>
            <a:off x="4829177" y="1472184"/>
            <a:ext cx="3552825" cy="4144963"/>
          </a:xfrm>
        </p:spPr>
        <p:txBody>
          <a:bodyPr/>
          <a:lstStyle>
            <a:lvl1pPr marL="388620" indent="-342900">
              <a:defRPr lang="en-US" sz="2000" kern="1200" dirty="0" smtClean="0">
                <a:solidFill>
                  <a:srgbClr val="006D9A"/>
                </a:solidFill>
                <a:latin typeface="Arial"/>
                <a:ea typeface="+mn-ea"/>
                <a:cs typeface="Arial"/>
              </a:defRPr>
            </a:lvl1pPr>
            <a:lvl2pPr>
              <a:defRPr sz="1800"/>
            </a:lvl2pPr>
            <a:lvl3pPr>
              <a:defRPr sz="1600"/>
            </a:lvl3pPr>
            <a:lvl4pPr>
              <a:defRPr sz="1400"/>
            </a:lvl4pPr>
            <a:lvl5pPr>
              <a:defRPr sz="1200"/>
            </a:lvl5pPr>
          </a:lstStyle>
          <a:p>
            <a:pPr marL="365760" lvl="0" indent="-320040" algn="l" defTabSz="685800" rtl="0" eaLnBrk="1" latinLnBrk="0" hangingPunct="1">
              <a:lnSpc>
                <a:spcPct val="95000"/>
              </a:lnSpc>
              <a:spcBef>
                <a:spcPts val="1950"/>
              </a:spcBef>
              <a:spcAft>
                <a:spcPts val="600"/>
              </a:spcAft>
              <a:buClrTx/>
              <a:buSzPct val="90000"/>
              <a:buFont typeface="Lucida Grande"/>
              <a:buChar char="●"/>
            </a:pPr>
            <a:r>
              <a:rPr lang="en-US" smtClean="0"/>
              <a:t>Click to edit Master text styles</a:t>
            </a:r>
          </a:p>
          <a:p>
            <a:pPr marL="365760" lvl="1" indent="-320040" algn="l" defTabSz="685800" rtl="0" eaLnBrk="1" latinLnBrk="0" hangingPunct="1">
              <a:lnSpc>
                <a:spcPct val="95000"/>
              </a:lnSpc>
              <a:spcBef>
                <a:spcPts val="1950"/>
              </a:spcBef>
              <a:spcAft>
                <a:spcPts val="600"/>
              </a:spcAft>
              <a:buClrTx/>
              <a:buSzPct val="90000"/>
              <a:buFont typeface="Lucida Grande"/>
              <a:buChar char="●"/>
            </a:pPr>
            <a:r>
              <a:rPr lang="en-US" smtClean="0"/>
              <a:t>Second level</a:t>
            </a:r>
          </a:p>
          <a:p>
            <a:pPr marL="365760" lvl="2" indent="-320040" algn="l" defTabSz="685800" rtl="0" eaLnBrk="1" latinLnBrk="0" hangingPunct="1">
              <a:lnSpc>
                <a:spcPct val="95000"/>
              </a:lnSpc>
              <a:spcBef>
                <a:spcPts val="1950"/>
              </a:spcBef>
              <a:spcAft>
                <a:spcPts val="600"/>
              </a:spcAft>
              <a:buClrTx/>
              <a:buSzPct val="90000"/>
              <a:buFont typeface="Lucida Grande"/>
              <a:buChar char="●"/>
            </a:pPr>
            <a:r>
              <a:rPr lang="en-US" smtClean="0"/>
              <a:t>Third level</a:t>
            </a:r>
          </a:p>
          <a:p>
            <a:pPr marL="365760" lvl="3" indent="-320040" algn="l" defTabSz="685800" rtl="0" eaLnBrk="1" latinLnBrk="0" hangingPunct="1">
              <a:lnSpc>
                <a:spcPct val="95000"/>
              </a:lnSpc>
              <a:spcBef>
                <a:spcPts val="1950"/>
              </a:spcBef>
              <a:spcAft>
                <a:spcPts val="600"/>
              </a:spcAft>
              <a:buClrTx/>
              <a:buSzPct val="90000"/>
              <a:buFont typeface="Lucida Grande"/>
              <a:buChar char="●"/>
            </a:pPr>
            <a:r>
              <a:rPr lang="en-US" smtClean="0"/>
              <a:t>Fourth level</a:t>
            </a:r>
          </a:p>
          <a:p>
            <a:pPr marL="365760" lvl="4" indent="-320040" algn="l" defTabSz="685800" rtl="0" eaLnBrk="1" latinLnBrk="0" hangingPunct="1">
              <a:lnSpc>
                <a:spcPct val="95000"/>
              </a:lnSpc>
              <a:spcBef>
                <a:spcPts val="1950"/>
              </a:spcBef>
              <a:spcAft>
                <a:spcPts val="600"/>
              </a:spcAft>
              <a:buClrTx/>
              <a:buSzPct val="90000"/>
              <a:buFont typeface="Lucida Grande"/>
              <a:buChar char="●"/>
            </a:pPr>
            <a:r>
              <a:rPr lang="en-US" smtClean="0"/>
              <a:t>Fifth level</a:t>
            </a:r>
            <a:endParaRPr lang="en-US" dirty="0"/>
          </a:p>
        </p:txBody>
      </p:sp>
      <p:sp>
        <p:nvSpPr>
          <p:cNvPr id="7"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6" name="TextBox 5"/>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3721593509"/>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8_Two Column w/ 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762004" y="1243584"/>
            <a:ext cx="3575051" cy="457200"/>
          </a:xfrm>
          <a:prstGeom prst="rect">
            <a:avLst/>
          </a:prstGeom>
        </p:spPr>
        <p:txBody>
          <a:bodyPr anchor="t"/>
          <a:lstStyle>
            <a:lvl1pPr marL="0" indent="0">
              <a:lnSpc>
                <a:spcPct val="85000"/>
              </a:lnSpc>
              <a:spcBef>
                <a:spcPts val="0"/>
              </a:spcBef>
              <a:buNone/>
              <a:defRPr lang="en-US" sz="2400" b="1" kern="1200" dirty="0" smtClean="0">
                <a:solidFill>
                  <a:srgbClr val="A7A9AC"/>
                </a:solidFill>
                <a:latin typeface="Arial"/>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Click To Edit Subtitle</a:t>
            </a:r>
          </a:p>
        </p:txBody>
      </p:sp>
      <p:sp>
        <p:nvSpPr>
          <p:cNvPr id="8" name="Text Placeholder 4"/>
          <p:cNvSpPr>
            <a:spLocks noGrp="1"/>
          </p:cNvSpPr>
          <p:nvPr>
            <p:ph type="body" sz="quarter" idx="3" hasCustomPrompt="1"/>
          </p:nvPr>
        </p:nvSpPr>
        <p:spPr>
          <a:xfrm>
            <a:off x="4808539" y="1243584"/>
            <a:ext cx="3573463" cy="457200"/>
          </a:xfrm>
          <a:prstGeom prst="rect">
            <a:avLst/>
          </a:prstGeom>
        </p:spPr>
        <p:txBody>
          <a:bodyPr anchor="t"/>
          <a:lstStyle>
            <a:lvl1pPr marL="0" indent="0">
              <a:lnSpc>
                <a:spcPct val="85000"/>
              </a:lnSpc>
              <a:spcBef>
                <a:spcPts val="0"/>
              </a:spcBef>
              <a:buNone/>
              <a:defRPr lang="en-US" sz="2400" b="1" kern="1200" dirty="0" smtClean="0">
                <a:solidFill>
                  <a:srgbClr val="A7A9AC"/>
                </a:solidFill>
                <a:latin typeface="Arial"/>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Click To Edit Subtitle</a:t>
            </a:r>
          </a:p>
        </p:txBody>
      </p:sp>
      <p:sp>
        <p:nvSpPr>
          <p:cNvPr id="13" name="Text Placeholder 3"/>
          <p:cNvSpPr>
            <a:spLocks noGrp="1"/>
          </p:cNvSpPr>
          <p:nvPr>
            <p:ph type="body" sz="quarter" idx="15"/>
          </p:nvPr>
        </p:nvSpPr>
        <p:spPr>
          <a:xfrm>
            <a:off x="762004" y="1847536"/>
            <a:ext cx="3552825" cy="4144963"/>
          </a:xfrm>
        </p:spPr>
        <p:txBody>
          <a:bodyPr/>
          <a:lstStyle>
            <a:lvl1pPr marL="388620" indent="-342900">
              <a:defRPr lang="en-US" sz="2000" kern="1200" dirty="0" smtClean="0">
                <a:solidFill>
                  <a:srgbClr val="006D9A"/>
                </a:solidFill>
                <a:latin typeface="Arial"/>
                <a:ea typeface="+mn-ea"/>
                <a:cs typeface="Arial"/>
              </a:defRPr>
            </a:lvl1pPr>
            <a:lvl2pPr>
              <a:defRPr sz="1800"/>
            </a:lvl2pPr>
            <a:lvl3pPr>
              <a:defRPr sz="1600"/>
            </a:lvl3pPr>
            <a:lvl4pPr>
              <a:defRPr sz="1400"/>
            </a:lvl4pPr>
            <a:lvl5pPr>
              <a:defRPr sz="1200"/>
            </a:lvl5pPr>
          </a:lstStyle>
          <a:p>
            <a:pPr marL="365760" lvl="0" indent="-320040" algn="l" defTabSz="685800" rtl="0" eaLnBrk="1" latinLnBrk="0" hangingPunct="1">
              <a:lnSpc>
                <a:spcPct val="95000"/>
              </a:lnSpc>
              <a:spcBef>
                <a:spcPts val="1950"/>
              </a:spcBef>
              <a:spcAft>
                <a:spcPts val="600"/>
              </a:spcAft>
              <a:buClrTx/>
              <a:buSzPct val="90000"/>
              <a:buFont typeface="Lucida Grande"/>
              <a:buChar char="●"/>
            </a:pPr>
            <a:r>
              <a:rPr lang="en-US" smtClean="0"/>
              <a:t>Click to edit Master text styles</a:t>
            </a:r>
          </a:p>
          <a:p>
            <a:pPr marL="365760" lvl="1" indent="-320040" algn="l" defTabSz="685800" rtl="0" eaLnBrk="1" latinLnBrk="0" hangingPunct="1">
              <a:lnSpc>
                <a:spcPct val="95000"/>
              </a:lnSpc>
              <a:spcBef>
                <a:spcPts val="1950"/>
              </a:spcBef>
              <a:spcAft>
                <a:spcPts val="600"/>
              </a:spcAft>
              <a:buClrTx/>
              <a:buSzPct val="90000"/>
              <a:buFont typeface="Lucida Grande"/>
              <a:buChar char="●"/>
            </a:pPr>
            <a:r>
              <a:rPr lang="en-US" smtClean="0"/>
              <a:t>Second level</a:t>
            </a:r>
          </a:p>
          <a:p>
            <a:pPr marL="365760" lvl="2" indent="-320040" algn="l" defTabSz="685800" rtl="0" eaLnBrk="1" latinLnBrk="0" hangingPunct="1">
              <a:lnSpc>
                <a:spcPct val="95000"/>
              </a:lnSpc>
              <a:spcBef>
                <a:spcPts val="1950"/>
              </a:spcBef>
              <a:spcAft>
                <a:spcPts val="600"/>
              </a:spcAft>
              <a:buClrTx/>
              <a:buSzPct val="90000"/>
              <a:buFont typeface="Lucida Grande"/>
              <a:buChar char="●"/>
            </a:pPr>
            <a:r>
              <a:rPr lang="en-US" smtClean="0"/>
              <a:t>Third level</a:t>
            </a:r>
          </a:p>
          <a:p>
            <a:pPr marL="365760" lvl="3" indent="-320040" algn="l" defTabSz="685800" rtl="0" eaLnBrk="1" latinLnBrk="0" hangingPunct="1">
              <a:lnSpc>
                <a:spcPct val="95000"/>
              </a:lnSpc>
              <a:spcBef>
                <a:spcPts val="1950"/>
              </a:spcBef>
              <a:spcAft>
                <a:spcPts val="600"/>
              </a:spcAft>
              <a:buClrTx/>
              <a:buSzPct val="90000"/>
              <a:buFont typeface="Lucida Grande"/>
              <a:buChar char="●"/>
            </a:pPr>
            <a:r>
              <a:rPr lang="en-US" smtClean="0"/>
              <a:t>Fourth level</a:t>
            </a:r>
          </a:p>
          <a:p>
            <a:pPr marL="365760" lvl="4" indent="-320040" algn="l" defTabSz="685800" rtl="0" eaLnBrk="1" latinLnBrk="0" hangingPunct="1">
              <a:lnSpc>
                <a:spcPct val="95000"/>
              </a:lnSpc>
              <a:spcBef>
                <a:spcPts val="1950"/>
              </a:spcBef>
              <a:spcAft>
                <a:spcPts val="600"/>
              </a:spcAft>
              <a:buClrTx/>
              <a:buSzPct val="90000"/>
              <a:buFont typeface="Lucida Grande"/>
              <a:buChar char="●"/>
            </a:pPr>
            <a:r>
              <a:rPr lang="en-US" smtClean="0"/>
              <a:t>Fifth level</a:t>
            </a:r>
            <a:endParaRPr lang="en-US" dirty="0"/>
          </a:p>
        </p:txBody>
      </p:sp>
      <p:sp>
        <p:nvSpPr>
          <p:cNvPr id="14" name="Text Placeholder 11"/>
          <p:cNvSpPr>
            <a:spLocks noGrp="1"/>
          </p:cNvSpPr>
          <p:nvPr>
            <p:ph type="body" sz="quarter" idx="16"/>
          </p:nvPr>
        </p:nvSpPr>
        <p:spPr>
          <a:xfrm>
            <a:off x="4829177" y="1847536"/>
            <a:ext cx="3552825" cy="4144963"/>
          </a:xfrm>
        </p:spPr>
        <p:txBody>
          <a:bodyPr/>
          <a:lstStyle>
            <a:lvl1pPr marL="388620" indent="-342900">
              <a:defRPr lang="en-US" sz="2000" kern="1200" dirty="0" smtClean="0">
                <a:solidFill>
                  <a:srgbClr val="006D9A"/>
                </a:solidFill>
                <a:latin typeface="Arial"/>
                <a:ea typeface="+mn-ea"/>
                <a:cs typeface="Arial"/>
              </a:defRPr>
            </a:lvl1pPr>
            <a:lvl2pPr>
              <a:defRPr sz="1800"/>
            </a:lvl2pPr>
            <a:lvl3pPr>
              <a:defRPr sz="1600"/>
            </a:lvl3pPr>
            <a:lvl4pPr>
              <a:defRPr sz="1400"/>
            </a:lvl4pPr>
            <a:lvl5pPr>
              <a:defRPr sz="1200"/>
            </a:lvl5pPr>
          </a:lstStyle>
          <a:p>
            <a:pPr marL="365760" lvl="0" indent="-320040" algn="l" defTabSz="685800" rtl="0" eaLnBrk="1" latinLnBrk="0" hangingPunct="1">
              <a:lnSpc>
                <a:spcPct val="95000"/>
              </a:lnSpc>
              <a:spcBef>
                <a:spcPts val="1950"/>
              </a:spcBef>
              <a:spcAft>
                <a:spcPts val="600"/>
              </a:spcAft>
              <a:buClrTx/>
              <a:buSzPct val="90000"/>
              <a:buFont typeface="Lucida Grande"/>
              <a:buChar char="●"/>
            </a:pPr>
            <a:r>
              <a:rPr lang="en-US" smtClean="0"/>
              <a:t>Click to edit Master text styles</a:t>
            </a:r>
          </a:p>
          <a:p>
            <a:pPr marL="365760" lvl="1" indent="-320040" algn="l" defTabSz="685800" rtl="0" eaLnBrk="1" latinLnBrk="0" hangingPunct="1">
              <a:lnSpc>
                <a:spcPct val="95000"/>
              </a:lnSpc>
              <a:spcBef>
                <a:spcPts val="1950"/>
              </a:spcBef>
              <a:spcAft>
                <a:spcPts val="600"/>
              </a:spcAft>
              <a:buClrTx/>
              <a:buSzPct val="90000"/>
              <a:buFont typeface="Lucida Grande"/>
              <a:buChar char="●"/>
            </a:pPr>
            <a:r>
              <a:rPr lang="en-US" smtClean="0"/>
              <a:t>Second level</a:t>
            </a:r>
          </a:p>
          <a:p>
            <a:pPr marL="365760" lvl="2" indent="-320040" algn="l" defTabSz="685800" rtl="0" eaLnBrk="1" latinLnBrk="0" hangingPunct="1">
              <a:lnSpc>
                <a:spcPct val="95000"/>
              </a:lnSpc>
              <a:spcBef>
                <a:spcPts val="1950"/>
              </a:spcBef>
              <a:spcAft>
                <a:spcPts val="600"/>
              </a:spcAft>
              <a:buClrTx/>
              <a:buSzPct val="90000"/>
              <a:buFont typeface="Lucida Grande"/>
              <a:buChar char="●"/>
            </a:pPr>
            <a:r>
              <a:rPr lang="en-US" smtClean="0"/>
              <a:t>Third level</a:t>
            </a:r>
          </a:p>
          <a:p>
            <a:pPr marL="365760" lvl="3" indent="-320040" algn="l" defTabSz="685800" rtl="0" eaLnBrk="1" latinLnBrk="0" hangingPunct="1">
              <a:lnSpc>
                <a:spcPct val="95000"/>
              </a:lnSpc>
              <a:spcBef>
                <a:spcPts val="1950"/>
              </a:spcBef>
              <a:spcAft>
                <a:spcPts val="600"/>
              </a:spcAft>
              <a:buClrTx/>
              <a:buSzPct val="90000"/>
              <a:buFont typeface="Lucida Grande"/>
              <a:buChar char="●"/>
            </a:pPr>
            <a:r>
              <a:rPr lang="en-US" smtClean="0"/>
              <a:t>Fourth level</a:t>
            </a:r>
          </a:p>
          <a:p>
            <a:pPr marL="365760" lvl="4" indent="-320040" algn="l" defTabSz="685800" rtl="0" eaLnBrk="1" latinLnBrk="0" hangingPunct="1">
              <a:lnSpc>
                <a:spcPct val="95000"/>
              </a:lnSpc>
              <a:spcBef>
                <a:spcPts val="1950"/>
              </a:spcBef>
              <a:spcAft>
                <a:spcPts val="600"/>
              </a:spcAft>
              <a:buClrTx/>
              <a:buSzPct val="90000"/>
              <a:buFont typeface="Lucida Grande"/>
              <a:buChar char="●"/>
            </a:pPr>
            <a:r>
              <a:rPr lang="en-US" smtClean="0"/>
              <a:t>Fifth level</a:t>
            </a:r>
            <a:endParaRPr lang="en-US" dirty="0"/>
          </a:p>
        </p:txBody>
      </p:sp>
      <p:sp>
        <p:nvSpPr>
          <p:cNvPr id="17"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10" name="TextBox 9"/>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384696702"/>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9_Two Columns w/ 1 Title">
    <p:spTree>
      <p:nvGrpSpPr>
        <p:cNvPr id="1" name=""/>
        <p:cNvGrpSpPr/>
        <p:nvPr/>
      </p:nvGrpSpPr>
      <p:grpSpPr>
        <a:xfrm>
          <a:off x="0" y="0"/>
          <a:ext cx="0" cy="0"/>
          <a:chOff x="0" y="0"/>
          <a:chExt cx="0" cy="0"/>
        </a:xfrm>
      </p:grpSpPr>
      <p:sp>
        <p:nvSpPr>
          <p:cNvPr id="5" name="Content Placeholder 2"/>
          <p:cNvSpPr>
            <a:spLocks noGrp="1"/>
          </p:cNvSpPr>
          <p:nvPr>
            <p:ph idx="1"/>
          </p:nvPr>
        </p:nvSpPr>
        <p:spPr>
          <a:xfrm>
            <a:off x="762001" y="1843968"/>
            <a:ext cx="3552898" cy="3413840"/>
          </a:xfrm>
          <a:prstGeom prst="rect">
            <a:avLst/>
          </a:prstGeom>
        </p:spPr>
        <p:txBody>
          <a:bodyPr lIns="0" tIns="0" rIns="0" bIns="0"/>
          <a:lstStyle>
            <a:lvl1pPr marL="154781" indent="-154781">
              <a:spcBef>
                <a:spcPts val="600"/>
              </a:spcBef>
              <a:buFont typeface="Calibri" pitchFamily="34" charset="0"/>
              <a:buChar char="&gt;"/>
              <a:defRPr sz="1500"/>
            </a:lvl1pPr>
            <a:lvl2pPr marL="351235" indent="-148829">
              <a:spcBef>
                <a:spcPts val="300"/>
              </a:spcBef>
              <a:buFont typeface="Calibri"/>
              <a:buChar char="•"/>
              <a:defRPr sz="1500"/>
            </a:lvl2pPr>
            <a:lvl3pPr marL="540544" indent="-154781">
              <a:spcBef>
                <a:spcPts val="150"/>
              </a:spcBef>
              <a:buFont typeface="Calibri" pitchFamily="34" charset="0"/>
              <a:buChar char="–"/>
              <a:defRPr sz="1400"/>
            </a:lvl3pPr>
            <a:lvl4pPr marL="729854" indent="-135731">
              <a:spcBef>
                <a:spcPts val="75"/>
              </a:spcBef>
              <a:buFont typeface="Arial" pitchFamily="34" charset="0"/>
              <a:buChar char="»"/>
              <a:defRPr sz="1200"/>
            </a:lvl4pPr>
            <a:lvl5pPr marL="856060" indent="-130969">
              <a:spcBef>
                <a:spcPts val="0"/>
              </a:spcBef>
              <a:buFont typeface="Calibri"/>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3"/>
          </p:nvPr>
        </p:nvSpPr>
        <p:spPr>
          <a:xfrm>
            <a:off x="4829100" y="1843968"/>
            <a:ext cx="3552898" cy="3413840"/>
          </a:xfrm>
          <a:prstGeom prst="rect">
            <a:avLst/>
          </a:prstGeom>
        </p:spPr>
        <p:txBody>
          <a:bodyPr lIns="0" tIns="0" rIns="0" bIns="0"/>
          <a:lstStyle>
            <a:lvl1pPr marL="154781" indent="-154781">
              <a:spcBef>
                <a:spcPts val="600"/>
              </a:spcBef>
              <a:buFont typeface="Calibri" pitchFamily="34" charset="0"/>
              <a:buChar char="&gt;"/>
              <a:defRPr sz="1500"/>
            </a:lvl1pPr>
            <a:lvl2pPr marL="351235" indent="-148829">
              <a:spcBef>
                <a:spcPts val="300"/>
              </a:spcBef>
              <a:buFont typeface="Calibri"/>
              <a:buChar char="•"/>
              <a:defRPr sz="1500"/>
            </a:lvl2pPr>
            <a:lvl3pPr marL="540544" indent="-154781">
              <a:spcBef>
                <a:spcPts val="150"/>
              </a:spcBef>
              <a:buFont typeface="Calibri" pitchFamily="34" charset="0"/>
              <a:buChar char="–"/>
              <a:defRPr sz="1400"/>
            </a:lvl3pPr>
            <a:lvl4pPr marL="729854" indent="-135731">
              <a:spcBef>
                <a:spcPts val="75"/>
              </a:spcBef>
              <a:buFont typeface="Arial" pitchFamily="34" charset="0"/>
              <a:buChar char="»"/>
              <a:defRPr sz="1200"/>
            </a:lvl4pPr>
            <a:lvl5pPr marL="856060" indent="-130969">
              <a:spcBef>
                <a:spcPts val="0"/>
              </a:spcBef>
              <a:buFont typeface="Calibri"/>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p:cNvSpPr>
            <a:spLocks noGrp="1"/>
          </p:cNvSpPr>
          <p:nvPr>
            <p:ph type="body" idx="14" hasCustomPrompt="1"/>
          </p:nvPr>
        </p:nvSpPr>
        <p:spPr>
          <a:xfrm>
            <a:off x="762004" y="1244011"/>
            <a:ext cx="7619997" cy="457200"/>
          </a:xfrm>
          <a:prstGeom prst="rect">
            <a:avLst/>
          </a:prstGeom>
        </p:spPr>
        <p:txBody>
          <a:bodyPr anchor="t"/>
          <a:lstStyle>
            <a:lvl1pPr marL="0" indent="0">
              <a:lnSpc>
                <a:spcPct val="85000"/>
              </a:lnSpc>
              <a:spcBef>
                <a:spcPts val="0"/>
              </a:spcBef>
              <a:buNone/>
              <a:defRPr lang="en-US" sz="2400" b="1" kern="1200" dirty="0" smtClean="0">
                <a:solidFill>
                  <a:srgbClr val="A7A9AC"/>
                </a:solidFill>
                <a:latin typeface="Arial"/>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Click To Subtitle</a:t>
            </a:r>
          </a:p>
        </p:txBody>
      </p:sp>
      <p:sp>
        <p:nvSpPr>
          <p:cNvPr id="13"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7" name="TextBox 6"/>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4201842929"/>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Title and Subtitle">
    <p:spTree>
      <p:nvGrpSpPr>
        <p:cNvPr id="1" name=""/>
        <p:cNvGrpSpPr/>
        <p:nvPr/>
      </p:nvGrpSpPr>
      <p:grpSpPr>
        <a:xfrm>
          <a:off x="0" y="0"/>
          <a:ext cx="0" cy="0"/>
          <a:chOff x="0" y="0"/>
          <a:chExt cx="0" cy="0"/>
        </a:xfrm>
      </p:grpSpPr>
      <p:sp>
        <p:nvSpPr>
          <p:cNvPr id="5" name="Text Placeholder 2"/>
          <p:cNvSpPr>
            <a:spLocks noGrp="1"/>
          </p:cNvSpPr>
          <p:nvPr>
            <p:ph type="body" idx="14" hasCustomPrompt="1"/>
          </p:nvPr>
        </p:nvSpPr>
        <p:spPr>
          <a:xfrm>
            <a:off x="762004" y="1244011"/>
            <a:ext cx="7619997" cy="457200"/>
          </a:xfrm>
          <a:prstGeom prst="rect">
            <a:avLst/>
          </a:prstGeom>
        </p:spPr>
        <p:txBody>
          <a:bodyPr anchor="t"/>
          <a:lstStyle>
            <a:lvl1pPr marL="0" indent="0">
              <a:lnSpc>
                <a:spcPct val="85000"/>
              </a:lnSpc>
              <a:spcBef>
                <a:spcPts val="0"/>
              </a:spcBef>
              <a:buNone/>
              <a:defRPr lang="en-US" sz="2400" b="1" kern="1200" dirty="0" smtClean="0">
                <a:solidFill>
                  <a:srgbClr val="A7A9AC"/>
                </a:solidFill>
                <a:latin typeface="Arial"/>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Click To Subtitle</a:t>
            </a:r>
          </a:p>
        </p:txBody>
      </p:sp>
      <p:sp>
        <p:nvSpPr>
          <p:cNvPr id="8"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7" name="TextBox 6"/>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795683961"/>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1_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4" name="TextBox 3"/>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1871284135"/>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2_Blank">
    <p:spTree>
      <p:nvGrpSpPr>
        <p:cNvPr id="1" name=""/>
        <p:cNvGrpSpPr/>
        <p:nvPr/>
      </p:nvGrpSpPr>
      <p:grpSpPr>
        <a:xfrm>
          <a:off x="0" y="0"/>
          <a:ext cx="0" cy="0"/>
          <a:chOff x="0" y="0"/>
          <a:chExt cx="0" cy="0"/>
        </a:xfrm>
      </p:grpSpPr>
      <p:sp>
        <p:nvSpPr>
          <p:cNvPr id="3" name="TextBox 2"/>
          <p:cNvSpPr txBox="1"/>
          <p:nvPr/>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2375589161"/>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13_Blank_Reduced_Footer">
    <p:spTree>
      <p:nvGrpSpPr>
        <p:cNvPr id="1" name=""/>
        <p:cNvGrpSpPr/>
        <p:nvPr/>
      </p:nvGrpSpPr>
      <p:grpSpPr>
        <a:xfrm>
          <a:off x="0" y="0"/>
          <a:ext cx="0" cy="0"/>
          <a:chOff x="0" y="0"/>
          <a:chExt cx="0" cy="0"/>
        </a:xfrm>
      </p:grpSpPr>
      <p:sp>
        <p:nvSpPr>
          <p:cNvPr id="3" name="Rectangle 2"/>
          <p:cNvSpPr/>
          <p:nvPr/>
        </p:nvSpPr>
        <p:spPr>
          <a:xfrm>
            <a:off x="0" y="5989320"/>
            <a:ext cx="9144000" cy="86868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4" name="Rectangle 3"/>
          <p:cNvSpPr/>
          <p:nvPr/>
        </p:nvSpPr>
        <p:spPr>
          <a:xfrm>
            <a:off x="0" y="6720840"/>
            <a:ext cx="9144000" cy="13716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Tree>
    <p:extLst>
      <p:ext uri="{BB962C8B-B14F-4D97-AF65-F5344CB8AC3E}">
        <p14:creationId xmlns:p14="http://schemas.microsoft.com/office/powerpoint/2010/main" xmlns="" val="20089872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pic>
        <p:nvPicPr>
          <p:cNvPr id="24" name="Picture 23" descr="logomark-big.jpg"/>
          <p:cNvPicPr>
            <a:picLocks noChangeAspect="1"/>
          </p:cNvPicPr>
          <p:nvPr userDrawn="1"/>
        </p:nvPicPr>
        <p:blipFill>
          <a:blip r:embed="rId2" cstate="print"/>
          <a:stretch>
            <a:fillRect/>
          </a:stretch>
        </p:blipFill>
        <p:spPr>
          <a:xfrm>
            <a:off x="7442689" y="168772"/>
            <a:ext cx="1163193" cy="1922272"/>
          </a:xfrm>
          <a:prstGeom prst="rect">
            <a:avLst/>
          </a:prstGeom>
        </p:spPr>
      </p:pic>
      <p:sp>
        <p:nvSpPr>
          <p:cNvPr id="17" name="Title 1"/>
          <p:cNvSpPr>
            <a:spLocks noGrp="1"/>
          </p:cNvSpPr>
          <p:nvPr>
            <p:ph type="ctrTitle" hasCustomPrompt="1"/>
          </p:nvPr>
        </p:nvSpPr>
        <p:spPr>
          <a:xfrm>
            <a:off x="539262" y="881379"/>
            <a:ext cx="6768123" cy="497059"/>
          </a:xfrm>
          <a:prstGeom prst="rect">
            <a:avLst/>
          </a:prstGeom>
        </p:spPr>
        <p:txBody>
          <a:bodyPr wrap="square" anchor="ctr" anchorCtr="0">
            <a:spAutoFit/>
          </a:bodyPr>
          <a:lstStyle>
            <a:lvl1pPr algn="l" defTabSz="914400" rtl="0" eaLnBrk="1" latinLnBrk="0" hangingPunct="1">
              <a:lnSpc>
                <a:spcPct val="85000"/>
              </a:lnSpc>
              <a:spcBef>
                <a:spcPts val="0"/>
              </a:spcBef>
              <a:buNone/>
              <a:defRPr lang="en-US" sz="3800" b="1" i="0" kern="1200" dirty="0">
                <a:solidFill>
                  <a:schemeClr val="tx2"/>
                </a:solidFill>
                <a:latin typeface="Arial"/>
                <a:ea typeface="+mj-ea"/>
                <a:cs typeface="Arial"/>
              </a:defRPr>
            </a:lvl1pPr>
          </a:lstStyle>
          <a:p>
            <a:r>
              <a:rPr lang="en-US" dirty="0" smtClean="0"/>
              <a:t>Section Title</a:t>
            </a:r>
            <a:endParaRPr lang="en-US" dirty="0"/>
          </a:p>
        </p:txBody>
      </p:sp>
      <p:sp>
        <p:nvSpPr>
          <p:cNvPr id="13" name="TextBox 12"/>
          <p:cNvSpPr txBox="1"/>
          <p:nvPr userDrawn="1"/>
        </p:nvSpPr>
        <p:spPr>
          <a:xfrm>
            <a:off x="3689386" y="6391989"/>
            <a:ext cx="1765227" cy="246221"/>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accent1">
                    <a:lumMod val="20000"/>
                    <a:lumOff val="80000"/>
                  </a:schemeClr>
                </a:solidFill>
                <a:latin typeface="+mn-lt"/>
                <a:cs typeface="Arial"/>
              </a:rPr>
              <a:t>Proprietary and Confidential</a:t>
            </a:r>
          </a:p>
        </p:txBody>
      </p:sp>
      <p:pic>
        <p:nvPicPr>
          <p:cNvPr id="9" name="Picture 8" descr="cover-image1.jpg"/>
          <p:cNvPicPr>
            <a:picLocks noChangeAspect="1"/>
          </p:cNvPicPr>
          <p:nvPr userDrawn="1"/>
        </p:nvPicPr>
        <p:blipFill rotWithShape="1">
          <a:blip r:embed="rId3" cstate="print"/>
          <a:srcRect l="16141"/>
          <a:stretch/>
        </p:blipFill>
        <p:spPr>
          <a:xfrm>
            <a:off x="0" y="3062514"/>
            <a:ext cx="9144000" cy="3108960"/>
          </a:xfrm>
          <a:prstGeom prst="rect">
            <a:avLst/>
          </a:prstGeom>
        </p:spPr>
      </p:pic>
    </p:spTree>
    <p:extLst>
      <p:ext uri="{BB962C8B-B14F-4D97-AF65-F5344CB8AC3E}">
        <p14:creationId xmlns:p14="http://schemas.microsoft.com/office/powerpoint/2010/main" xmlns="" val="284665635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9" y="6356352"/>
            <a:ext cx="2085975" cy="365125"/>
          </a:xfrm>
          <a:prstGeom prst="rect">
            <a:avLst/>
          </a:prstGeom>
        </p:spPr>
        <p:txBody>
          <a:bodyPr/>
          <a:lstStyle/>
          <a:p>
            <a:pPr defTabSz="914400"/>
            <a:fld id="{B1115196-1C6F-4784-83AC-30756D8F10B3}" type="datetimeFigureOut">
              <a:rPr lang="en-US" sz="1800" smtClean="0">
                <a:solidFill>
                  <a:prstClr val="black"/>
                </a:solidFill>
                <a:latin typeface="Arial"/>
              </a:rPr>
              <a:pPr defTabSz="914400"/>
              <a:t>7/25/2014</a:t>
            </a:fld>
            <a:endParaRPr lang="en-US" sz="1800" dirty="0">
              <a:solidFill>
                <a:prstClr val="black"/>
              </a:solidFill>
              <a:latin typeface="Arial"/>
            </a:endParaRPr>
          </a:p>
        </p:txBody>
      </p:sp>
      <p:sp>
        <p:nvSpPr>
          <p:cNvPr id="8" name="Slide Number Placeholder 7"/>
          <p:cNvSpPr>
            <a:spLocks noGrp="1"/>
          </p:cNvSpPr>
          <p:nvPr>
            <p:ph type="sldNum" sz="quarter" idx="11"/>
          </p:nvPr>
        </p:nvSpPr>
        <p:spPr/>
        <p:txBody>
          <a:bodyPr/>
          <a:lstStyle/>
          <a:p>
            <a:fld id="{5B8AD9F0-C83E-8349-93F8-DF2BF4E0842F}" type="slidenum">
              <a:rPr lang="en-US" smtClean="0">
                <a:solidFill>
                  <a:prstClr val="white"/>
                </a:solidFill>
                <a:latin typeface="Arial"/>
              </a:rPr>
              <a:pPr/>
              <a:t>‹#›</a:t>
            </a:fld>
            <a:endParaRPr lang="en-US" dirty="0">
              <a:solidFill>
                <a:prstClr val="white"/>
              </a:solidFill>
              <a:latin typeface="Arial"/>
            </a:endParaRPr>
          </a:p>
        </p:txBody>
      </p:sp>
      <p:sp>
        <p:nvSpPr>
          <p:cNvPr id="9" name="Footer Placeholder 8"/>
          <p:cNvSpPr>
            <a:spLocks noGrp="1"/>
          </p:cNvSpPr>
          <p:nvPr>
            <p:ph type="ftr" sz="quarter" idx="12"/>
          </p:nvPr>
        </p:nvSpPr>
        <p:spPr>
          <a:xfrm>
            <a:off x="659167" y="6356352"/>
            <a:ext cx="2847975" cy="365125"/>
          </a:xfrm>
          <a:prstGeom prst="rect">
            <a:avLst/>
          </a:prstGeom>
        </p:spPr>
        <p:txBody>
          <a:bodyPr/>
          <a:lstStyle/>
          <a:p>
            <a:pPr defTabSz="914400"/>
            <a:endParaRPr lang="en-US" sz="1800" dirty="0">
              <a:solidFill>
                <a:prstClr val="black"/>
              </a:solidFill>
              <a:latin typeface="Arial"/>
            </a:endParaRPr>
          </a:p>
        </p:txBody>
      </p:sp>
    </p:spTree>
    <p:extLst>
      <p:ext uri="{BB962C8B-B14F-4D97-AF65-F5344CB8AC3E}">
        <p14:creationId xmlns:p14="http://schemas.microsoft.com/office/powerpoint/2010/main" xmlns="" val="991233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9" y="6356352"/>
            <a:ext cx="2085975" cy="365125"/>
          </a:xfrm>
          <a:prstGeom prst="rect">
            <a:avLst/>
          </a:prstGeom>
        </p:spPr>
        <p:txBody>
          <a:bodyPr/>
          <a:lstStyle/>
          <a:p>
            <a:pPr defTabSz="914400"/>
            <a:fld id="{B1115196-1C6F-4784-83AC-30756D8F10B3}" type="datetimeFigureOut">
              <a:rPr lang="en-US" sz="1800" smtClean="0">
                <a:solidFill>
                  <a:prstClr val="black"/>
                </a:solidFill>
                <a:latin typeface="Arial"/>
              </a:rPr>
              <a:pPr defTabSz="914400"/>
              <a:t>7/25/2014</a:t>
            </a:fld>
            <a:endParaRPr lang="en-US" sz="1800" dirty="0">
              <a:solidFill>
                <a:prstClr val="black"/>
              </a:solidFill>
              <a:latin typeface="Arial"/>
            </a:endParaRPr>
          </a:p>
        </p:txBody>
      </p:sp>
      <p:sp>
        <p:nvSpPr>
          <p:cNvPr id="3" name="Footer Placeholder 2"/>
          <p:cNvSpPr>
            <a:spLocks noGrp="1"/>
          </p:cNvSpPr>
          <p:nvPr>
            <p:ph type="ftr" sz="quarter" idx="11"/>
          </p:nvPr>
        </p:nvSpPr>
        <p:spPr>
          <a:xfrm>
            <a:off x="659167" y="6356352"/>
            <a:ext cx="2847975" cy="365125"/>
          </a:xfrm>
          <a:prstGeom prst="rect">
            <a:avLst/>
          </a:prstGeom>
        </p:spPr>
        <p:txBody>
          <a:bodyPr/>
          <a:lstStyle/>
          <a:p>
            <a:pPr defTabSz="914400"/>
            <a:endParaRPr lang="en-US" sz="1800" dirty="0">
              <a:solidFill>
                <a:prstClr val="black"/>
              </a:solidFill>
              <a:latin typeface="Arial"/>
            </a:endParaRPr>
          </a:p>
        </p:txBody>
      </p:sp>
      <p:sp>
        <p:nvSpPr>
          <p:cNvPr id="4" name="Slide Number Placeholder 3"/>
          <p:cNvSpPr>
            <a:spLocks noGrp="1"/>
          </p:cNvSpPr>
          <p:nvPr>
            <p:ph type="sldNum" sz="quarter" idx="12"/>
          </p:nvPr>
        </p:nvSpPr>
        <p:spPr/>
        <p:txBody>
          <a:bodyPr/>
          <a:lstStyle/>
          <a:p>
            <a:fld id="{19371D3E-5A18-49EB-AD2A-429AF165759F}" type="slidenum">
              <a:rPr lang="en-US" smtClean="0">
                <a:solidFill>
                  <a:prstClr val="white"/>
                </a:solidFill>
                <a:latin typeface="Arial"/>
              </a:rPr>
              <a:pPr/>
              <a:t>‹#›</a:t>
            </a:fld>
            <a:endParaRPr lang="en-US" dirty="0">
              <a:solidFill>
                <a:prstClr val="white"/>
              </a:solidFill>
              <a:latin typeface="Arial"/>
            </a:endParaRPr>
          </a:p>
        </p:txBody>
      </p:sp>
    </p:spTree>
    <p:extLst>
      <p:ext uri="{BB962C8B-B14F-4D97-AF65-F5344CB8AC3E}">
        <p14:creationId xmlns:p14="http://schemas.microsoft.com/office/powerpoint/2010/main" xmlns="" val="3316298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9" y="6356352"/>
            <a:ext cx="2085975" cy="365125"/>
          </a:xfrm>
          <a:prstGeom prst="rect">
            <a:avLst/>
          </a:prstGeom>
        </p:spPr>
        <p:txBody>
          <a:bodyPr/>
          <a:lstStyle/>
          <a:p>
            <a:pPr defTabSz="914400"/>
            <a:fld id="{B1115196-1C6F-4784-83AC-30756D8F10B3}" type="datetimeFigureOut">
              <a:rPr lang="en-US" sz="1800" smtClean="0">
                <a:solidFill>
                  <a:prstClr val="black"/>
                </a:solidFill>
                <a:latin typeface="Arial"/>
              </a:rPr>
              <a:pPr defTabSz="914400"/>
              <a:t>7/25/2014</a:t>
            </a:fld>
            <a:endParaRPr lang="en-US" sz="1800" dirty="0">
              <a:solidFill>
                <a:prstClr val="black"/>
              </a:solidFill>
              <a:latin typeface="Arial"/>
            </a:endParaRPr>
          </a:p>
        </p:txBody>
      </p:sp>
      <p:sp>
        <p:nvSpPr>
          <p:cNvPr id="4" name="Footer Placeholder 3"/>
          <p:cNvSpPr>
            <a:spLocks noGrp="1"/>
          </p:cNvSpPr>
          <p:nvPr>
            <p:ph type="ftr" sz="quarter" idx="11"/>
          </p:nvPr>
        </p:nvSpPr>
        <p:spPr>
          <a:xfrm>
            <a:off x="659167" y="6356352"/>
            <a:ext cx="2847975" cy="365125"/>
          </a:xfrm>
          <a:prstGeom prst="rect">
            <a:avLst/>
          </a:prstGeom>
        </p:spPr>
        <p:txBody>
          <a:bodyPr/>
          <a:lstStyle/>
          <a:p>
            <a:pPr defTabSz="914400"/>
            <a:endParaRPr lang="en-US" sz="1800" dirty="0">
              <a:solidFill>
                <a:prstClr val="black"/>
              </a:solidFill>
              <a:latin typeface="Arial"/>
            </a:endParaRPr>
          </a:p>
        </p:txBody>
      </p:sp>
      <p:sp>
        <p:nvSpPr>
          <p:cNvPr id="5" name="Slide Number Placeholder 4"/>
          <p:cNvSpPr>
            <a:spLocks noGrp="1"/>
          </p:cNvSpPr>
          <p:nvPr>
            <p:ph type="sldNum" sz="quarter" idx="12"/>
          </p:nvPr>
        </p:nvSpPr>
        <p:spPr/>
        <p:txBody>
          <a:bodyPr/>
          <a:lstStyle/>
          <a:p>
            <a:fld id="{19371D3E-5A18-49EB-AD2A-429AF165759F}" type="slidenum">
              <a:rPr lang="en-US" smtClean="0">
                <a:solidFill>
                  <a:prstClr val="white"/>
                </a:solidFill>
                <a:latin typeface="Arial"/>
              </a:rPr>
              <a:pPr/>
              <a:t>‹#›</a:t>
            </a:fld>
            <a:endParaRPr lang="en-US" dirty="0">
              <a:solidFill>
                <a:prstClr val="white"/>
              </a:solidFill>
              <a:latin typeface="Arial"/>
            </a:endParaRPr>
          </a:p>
        </p:txBody>
      </p:sp>
    </p:spTree>
    <p:extLst>
      <p:ext uri="{BB962C8B-B14F-4D97-AF65-F5344CB8AC3E}">
        <p14:creationId xmlns:p14="http://schemas.microsoft.com/office/powerpoint/2010/main" xmlns="" val="3679017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4_Section Slide">
    <p:spTree>
      <p:nvGrpSpPr>
        <p:cNvPr id="1" name=""/>
        <p:cNvGrpSpPr/>
        <p:nvPr/>
      </p:nvGrpSpPr>
      <p:grpSpPr>
        <a:xfrm>
          <a:off x="0" y="0"/>
          <a:ext cx="0" cy="0"/>
          <a:chOff x="0" y="0"/>
          <a:chExt cx="0" cy="0"/>
        </a:xfrm>
      </p:grpSpPr>
      <p:pic>
        <p:nvPicPr>
          <p:cNvPr id="21" name="Picture 20" descr="section-image1.jpg"/>
          <p:cNvPicPr>
            <a:picLocks noChangeAspect="1"/>
          </p:cNvPicPr>
          <p:nvPr userDrawn="1"/>
        </p:nvPicPr>
        <p:blipFill rotWithShape="1">
          <a:blip r:embed="rId2" cstate="print"/>
          <a:srcRect l="2150" r="15441"/>
          <a:stretch/>
        </p:blipFill>
        <p:spPr>
          <a:xfrm>
            <a:off x="2" y="2971800"/>
            <a:ext cx="9173695" cy="3200400"/>
          </a:xfrm>
          <a:prstGeom prst="rect">
            <a:avLst/>
          </a:prstGeom>
        </p:spPr>
      </p:pic>
      <p:sp>
        <p:nvSpPr>
          <p:cNvPr id="20" name="Rectangle 19"/>
          <p:cNvSpPr/>
          <p:nvPr userDrawn="1"/>
        </p:nvSpPr>
        <p:spPr>
          <a:xfrm>
            <a:off x="0" y="2324101"/>
            <a:ext cx="9144000" cy="691286"/>
          </a:xfrm>
          <a:prstGeom prst="rect">
            <a:avLst/>
          </a:prstGeom>
          <a:gradFill>
            <a:gsLst>
              <a:gs pos="21000">
                <a:srgbClr val="00618A"/>
              </a:gs>
              <a:gs pos="79000">
                <a:srgbClr val="0096DD"/>
              </a:gs>
            </a:gsLst>
            <a:lin ang="0" scaled="0"/>
          </a:gradFill>
          <a:ln>
            <a:noFill/>
          </a:ln>
          <a:effectLst>
            <a:outerShdw blurRad="254000" dir="5400000">
              <a:srgbClr val="000000">
                <a:alpha val="7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2" name="Rectangle 11"/>
          <p:cNvSpPr/>
          <p:nvPr userDrawn="1"/>
        </p:nvSpPr>
        <p:spPr>
          <a:xfrm>
            <a:off x="0" y="6172200"/>
            <a:ext cx="9144000" cy="685800"/>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sp>
        <p:nvSpPr>
          <p:cNvPr id="15" name="Rectangle 14"/>
          <p:cNvSpPr/>
          <p:nvPr userDrawn="1"/>
        </p:nvSpPr>
        <p:spPr>
          <a:xfrm>
            <a:off x="0" y="0"/>
            <a:ext cx="9144000" cy="23273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914400"/>
            <a:endParaRPr lang="en-US" sz="1800" dirty="0">
              <a:solidFill>
                <a:prstClr val="white"/>
              </a:solidFill>
              <a:latin typeface="Arial"/>
            </a:endParaRPr>
          </a:p>
        </p:txBody>
      </p:sp>
      <p:pic>
        <p:nvPicPr>
          <p:cNvPr id="24" name="Picture 23" descr="logomark-big.jpg"/>
          <p:cNvPicPr>
            <a:picLocks noChangeAspect="1"/>
          </p:cNvPicPr>
          <p:nvPr userDrawn="1"/>
        </p:nvPicPr>
        <p:blipFill>
          <a:blip r:embed="rId3" cstate="print"/>
          <a:stretch>
            <a:fillRect/>
          </a:stretch>
        </p:blipFill>
        <p:spPr>
          <a:xfrm>
            <a:off x="260352" y="180516"/>
            <a:ext cx="1163193" cy="1922272"/>
          </a:xfrm>
          <a:prstGeom prst="rect">
            <a:avLst/>
          </a:prstGeom>
        </p:spPr>
      </p:pic>
      <p:sp>
        <p:nvSpPr>
          <p:cNvPr id="17" name="Title 1"/>
          <p:cNvSpPr>
            <a:spLocks noGrp="1"/>
          </p:cNvSpPr>
          <p:nvPr>
            <p:ph type="ctrTitle" hasCustomPrompt="1"/>
          </p:nvPr>
        </p:nvSpPr>
        <p:spPr>
          <a:xfrm>
            <a:off x="762002" y="868681"/>
            <a:ext cx="7612063" cy="601345"/>
          </a:xfrm>
          <a:prstGeom prst="rect">
            <a:avLst/>
          </a:prstGeom>
        </p:spPr>
        <p:txBody>
          <a:bodyPr anchor="t" anchorCtr="0">
            <a:noAutofit/>
          </a:bodyPr>
          <a:lstStyle>
            <a:lvl1pPr algn="l" defTabSz="914400" rtl="0" eaLnBrk="1" latinLnBrk="0" hangingPunct="1">
              <a:lnSpc>
                <a:spcPct val="85000"/>
              </a:lnSpc>
              <a:spcBef>
                <a:spcPts val="0"/>
              </a:spcBef>
              <a:buNone/>
              <a:defRPr lang="en-US" sz="3800" b="1" i="0" kern="1200" dirty="0">
                <a:solidFill>
                  <a:srgbClr val="006D9A"/>
                </a:solidFill>
                <a:latin typeface="Arial"/>
                <a:ea typeface="+mj-ea"/>
                <a:cs typeface="Arial"/>
              </a:defRPr>
            </a:lvl1pPr>
          </a:lstStyle>
          <a:p>
            <a:r>
              <a:rPr lang="en-US" dirty="0" smtClean="0"/>
              <a:t>Section Title</a:t>
            </a:r>
            <a:endParaRPr lang="en-US" dirty="0"/>
          </a:p>
        </p:txBody>
      </p:sp>
    </p:spTree>
    <p:extLst>
      <p:ext uri="{BB962C8B-B14F-4D97-AF65-F5344CB8AC3E}">
        <p14:creationId xmlns:p14="http://schemas.microsoft.com/office/powerpoint/2010/main" xmlns="" val="3600997715"/>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6_Title and Content (small)">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p:txBody>
          <a:bodyPr/>
          <a:lstStyle>
            <a:lvl1pPr>
              <a:defRPr sz="2200" baseline="0"/>
            </a:lvl1pPr>
            <a:lvl2pPr>
              <a:defRPr sz="1800"/>
            </a:lvl2pPr>
            <a:lvl3pPr>
              <a:defRPr sz="1600"/>
            </a:lvl3pPr>
            <a:lvl4pPr>
              <a:defRPr sz="1400"/>
            </a:lvl4pPr>
            <a:lvl5pPr>
              <a:defRPr sz="1200"/>
            </a:lvl5pPr>
          </a:lstStyle>
          <a:p>
            <a:pPr lvl="0"/>
            <a:r>
              <a:rPr lang="en-US" dirty="0" smtClean="0"/>
              <a:t>Click to edit Master text styles (small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5" name="TextBox 4"/>
          <p:cNvSpPr txBox="1"/>
          <p:nvPr userDrawn="1"/>
        </p:nvSpPr>
        <p:spPr>
          <a:xfrm>
            <a:off x="4293870" y="6384736"/>
            <a:ext cx="556260" cy="230832"/>
          </a:xfrm>
          <a:prstGeom prst="rect">
            <a:avLst/>
          </a:prstGeom>
          <a:noFill/>
        </p:spPr>
        <p:txBody>
          <a:bodyPr wrap="square" rtlCol="0">
            <a:spAutoFit/>
          </a:bodyPr>
          <a:lstStyle/>
          <a:p>
            <a:pPr algn="ctr">
              <a:defRPr/>
            </a:pPr>
            <a:fld id="{80374F62-E58F-4C1F-B5D3-2493732D308A}" type="slidenum">
              <a:rPr lang="en-US" sz="900" smtClean="0">
                <a:solidFill>
                  <a:prstClr val="white"/>
                </a:solidFill>
                <a:latin typeface="Arial"/>
              </a:rPr>
              <a:pPr algn="ctr">
                <a:defRPr/>
              </a:pPr>
              <a:t>‹#›</a:t>
            </a:fld>
            <a:endParaRPr lang="en-US" sz="1600" dirty="0">
              <a:solidFill>
                <a:prstClr val="black"/>
              </a:solidFill>
              <a:latin typeface="Arial"/>
            </a:endParaRPr>
          </a:p>
        </p:txBody>
      </p:sp>
    </p:spTree>
    <p:extLst>
      <p:ext uri="{BB962C8B-B14F-4D97-AF65-F5344CB8AC3E}">
        <p14:creationId xmlns:p14="http://schemas.microsoft.com/office/powerpoint/2010/main" xmlns="" val="3333188949"/>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2_Cover #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62000" y="2417469"/>
            <a:ext cx="7612064" cy="516232"/>
          </a:xfrm>
          <a:prstGeom prst="rect">
            <a:avLst/>
          </a:prstGeom>
        </p:spPr>
        <p:txBody>
          <a:bodyPr anchor="t">
            <a:noAutofit/>
          </a:bodyPr>
          <a:lstStyle>
            <a:lvl1pPr marL="0" indent="0" algn="l" defTabSz="914400" rtl="0" eaLnBrk="1" latinLnBrk="0" hangingPunct="1">
              <a:lnSpc>
                <a:spcPct val="80000"/>
              </a:lnSpc>
              <a:spcBef>
                <a:spcPts val="0"/>
              </a:spcBef>
              <a:spcAft>
                <a:spcPts val="800"/>
              </a:spcAft>
              <a:buClr>
                <a:schemeClr val="bg1"/>
              </a:buClr>
              <a:buSzPct val="25000"/>
              <a:buFont typeface="Arial"/>
              <a:buNone/>
              <a:defRPr lang="en-US" sz="2400" b="0" i="0" kern="1200" dirty="0">
                <a:solidFill>
                  <a:srgbClr val="B7DFEE"/>
                </a:solidFill>
                <a:latin typeface="Arial"/>
                <a:ea typeface="+mn-ea"/>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Presenter Name</a:t>
            </a:r>
            <a:endParaRPr lang="en-US" dirty="0"/>
          </a:p>
        </p:txBody>
      </p:sp>
      <p:sp>
        <p:nvSpPr>
          <p:cNvPr id="17" name="Title 1"/>
          <p:cNvSpPr>
            <a:spLocks noGrp="1"/>
          </p:cNvSpPr>
          <p:nvPr>
            <p:ph type="ctrTitle" hasCustomPrompt="1"/>
          </p:nvPr>
        </p:nvSpPr>
        <p:spPr>
          <a:xfrm>
            <a:off x="762002" y="1694704"/>
            <a:ext cx="7612063" cy="675116"/>
          </a:xfrm>
          <a:prstGeom prst="rect">
            <a:avLst/>
          </a:prstGeom>
        </p:spPr>
        <p:txBody>
          <a:bodyPr anchor="b" anchorCtr="0">
            <a:noAutofit/>
          </a:bodyPr>
          <a:lstStyle>
            <a:lvl1pPr algn="l" defTabSz="914400" rtl="0" eaLnBrk="1" latinLnBrk="0" hangingPunct="1">
              <a:lnSpc>
                <a:spcPct val="80000"/>
              </a:lnSpc>
              <a:spcBef>
                <a:spcPts val="0"/>
              </a:spcBef>
              <a:buNone/>
              <a:defRPr lang="en-US" sz="3800" b="1" i="0" kern="1200" dirty="0">
                <a:solidFill>
                  <a:schemeClr val="bg1"/>
                </a:solidFill>
                <a:latin typeface="Arial Bold"/>
                <a:ea typeface="+mj-ea"/>
                <a:cs typeface="Arial Bold"/>
              </a:defRPr>
            </a:lvl1pPr>
          </a:lstStyle>
          <a:p>
            <a:r>
              <a:rPr lang="en-US" dirty="0" smtClean="0"/>
              <a:t>Title Goes Here</a:t>
            </a:r>
            <a:endParaRPr lang="en-US" dirty="0"/>
          </a:p>
        </p:txBody>
      </p:sp>
    </p:spTree>
    <p:extLst>
      <p:ext uri="{BB962C8B-B14F-4D97-AF65-F5344CB8AC3E}">
        <p14:creationId xmlns:p14="http://schemas.microsoft.com/office/powerpoint/2010/main" xmlns="" val="2515112272"/>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636317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27200"/>
            <a:ext cx="8229600" cy="4791075"/>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1pPr>
            <a:lvl2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outerShdw blurRad="38100" dist="38100" dir="2700000" algn="tl">
                    <a:srgbClr val="C0C0C0"/>
                  </a:outerShdw>
                </a:effectLst>
                <a:latin typeface="+mj-lt"/>
                <a:ea typeface="+mn-ea"/>
                <a:cs typeface="+mn-cs"/>
              </a:defRPr>
            </a:lvl2pPr>
            <a:lvl3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3pPr>
            <a:lvl4pPr marL="342900" indent="-342900" algn="l" defTabSz="457200" rtl="0" eaLnBrk="0" fontAlgn="base" hangingPunct="0">
              <a:spcBef>
                <a:spcPct val="20000"/>
              </a:spcBef>
              <a:spcAft>
                <a:spcPct val="0"/>
              </a:spcAft>
              <a:buClr>
                <a:srgbClr val="00AEEF"/>
              </a:buClr>
              <a:buFont typeface="Arial" charset="0"/>
              <a:buChar char="•"/>
              <a:defRPr lang="en-US" sz="2400" dirty="0" smtClean="0">
                <a:solidFill>
                  <a:schemeClr val="tx2">
                    <a:lumMod val="75000"/>
                  </a:schemeClr>
                </a:solidFill>
                <a:effectLst/>
                <a:latin typeface="+mj-lt"/>
                <a:ea typeface="+mn-ea"/>
                <a:cs typeface="+mn-cs"/>
              </a:defRPr>
            </a:lvl4pPr>
            <a:lvl5pPr marL="342900" indent="-342900" algn="l" defTabSz="457200" rtl="0" eaLnBrk="0" fontAlgn="base" hangingPunct="0">
              <a:spcBef>
                <a:spcPct val="20000"/>
              </a:spcBef>
              <a:spcAft>
                <a:spcPct val="0"/>
              </a:spcAft>
              <a:buClr>
                <a:srgbClr val="00AEEF"/>
              </a:buClr>
              <a:buFont typeface="Arial" charset="0"/>
              <a:buChar char="•"/>
              <a:defRPr lang="en-GB" sz="2400" dirty="0">
                <a:solidFill>
                  <a:schemeClr val="tx2">
                    <a:lumMod val="75000"/>
                  </a:schemeClr>
                </a:solidFill>
                <a:effectLst/>
                <a:latin typeface="+mj-lt"/>
                <a:ea typeface="+mn-ea"/>
                <a:cs typeface="+mn-cs"/>
              </a:defRPr>
            </a:lvl5pPr>
            <a:lvl6pPr marL="720000">
              <a:buClr>
                <a:srgbClr val="00AEEF"/>
              </a:buClr>
              <a:buFont typeface="Verdana" pitchFamily="34" charset="0"/>
              <a:buChar char="–"/>
              <a:defRPr sz="2400">
                <a:solidFill>
                  <a:schemeClr val="tx2">
                    <a:lumMod val="75000"/>
                  </a:schemeClr>
                </a:solidFill>
                <a:latin typeface="+mj-lt"/>
              </a:defRPr>
            </a:lvl6pPr>
          </a:lstStyle>
          <a:p>
            <a:pPr lvl="0"/>
            <a:r>
              <a:rPr lang="en-GB" dirty="0" smtClean="0"/>
              <a:t>Click to edit Master text styles</a:t>
            </a:r>
          </a:p>
          <a:p>
            <a:pPr lvl="5"/>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4" name="Date Placeholder 1"/>
          <p:cNvSpPr>
            <a:spLocks noGrp="1"/>
          </p:cNvSpPr>
          <p:nvPr>
            <p:ph type="dt" sz="half" idx="10"/>
          </p:nvPr>
        </p:nvSpPr>
        <p:spPr>
          <a:xfrm>
            <a:off x="203200" y="6172200"/>
            <a:ext cx="2133600" cy="365125"/>
          </a:xfrm>
          <a:prstGeom prst="rect">
            <a:avLst/>
          </a:prstGeom>
        </p:spPr>
        <p:txBody>
          <a:bodyPr/>
          <a:lstStyle>
            <a:lvl1pPr>
              <a:defRPr/>
            </a:lvl1pPr>
          </a:lstStyle>
          <a:p>
            <a:pPr defTabSz="914400">
              <a:defRPr/>
            </a:pPr>
            <a:endParaRPr lang="en-GB" sz="1800" dirty="0">
              <a:solidFill>
                <a:prstClr val="black"/>
              </a:solidFill>
              <a:latin typeface="Arial"/>
            </a:endParaRPr>
          </a:p>
        </p:txBody>
      </p:sp>
      <p:sp>
        <p:nvSpPr>
          <p:cNvPr id="5" name="Footer Placeholder 2"/>
          <p:cNvSpPr>
            <a:spLocks noGrp="1"/>
          </p:cNvSpPr>
          <p:nvPr>
            <p:ph type="ftr" sz="quarter" idx="11"/>
          </p:nvPr>
        </p:nvSpPr>
        <p:spPr>
          <a:xfrm>
            <a:off x="3124200" y="6172200"/>
            <a:ext cx="2895600" cy="365125"/>
          </a:xfrm>
          <a:prstGeom prst="rect">
            <a:avLst/>
          </a:prstGeom>
        </p:spPr>
        <p:txBody>
          <a:bodyPr/>
          <a:lstStyle>
            <a:lvl1pPr>
              <a:defRPr/>
            </a:lvl1pPr>
          </a:lstStyle>
          <a:p>
            <a:pPr defTabSz="914400">
              <a:defRPr/>
            </a:pPr>
            <a:endParaRPr lang="en-US" sz="1800" dirty="0">
              <a:solidFill>
                <a:prstClr val="black"/>
              </a:solidFill>
              <a:latin typeface="Arial"/>
            </a:endParaRPr>
          </a:p>
        </p:txBody>
      </p:sp>
      <p:sp>
        <p:nvSpPr>
          <p:cNvPr id="6" name="Slide Number Placeholder 3"/>
          <p:cNvSpPr>
            <a:spLocks noGrp="1"/>
          </p:cNvSpPr>
          <p:nvPr>
            <p:ph type="sldNum" sz="quarter" idx="12"/>
          </p:nvPr>
        </p:nvSpPr>
        <p:spPr/>
        <p:txBody>
          <a:bodyPr/>
          <a:lstStyle>
            <a:lvl1pPr>
              <a:defRPr/>
            </a:lvl1pPr>
          </a:lstStyle>
          <a:p>
            <a:pPr>
              <a:defRPr/>
            </a:pPr>
            <a:fld id="{2012075C-EBFD-43EF-A024-9A963F38FA1C}" type="slidenum">
              <a:rPr lang="en-GB">
                <a:solidFill>
                  <a:prstClr val="white"/>
                </a:solidFill>
                <a:latin typeface="Arial"/>
              </a:rPr>
              <a:pPr>
                <a:defRPr/>
              </a:pPr>
              <a:t>‹#›</a:t>
            </a:fld>
            <a:endParaRPr lang="en-GB" dirty="0">
              <a:solidFill>
                <a:prstClr val="white"/>
              </a:solidFill>
              <a:latin typeface="Arial"/>
            </a:endParaRPr>
          </a:p>
        </p:txBody>
      </p:sp>
    </p:spTree>
    <p:extLst>
      <p:ext uri="{BB962C8B-B14F-4D97-AF65-F5344CB8AC3E}">
        <p14:creationId xmlns:p14="http://schemas.microsoft.com/office/powerpoint/2010/main" xmlns="" val="3870746153"/>
      </p:ext>
    </p:extLst>
  </p:cSld>
  <p:clrMapOvr>
    <a:masterClrMapping/>
  </p:clrMapOvr>
  <p:transition spd="med" advClick="0">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e Column">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676656" y="369895"/>
            <a:ext cx="7795707" cy="521208"/>
          </a:xfrm>
        </p:spPr>
        <p:txBody>
          <a:bodyPr anchor="ctr" anchorCtr="0"/>
          <a:lstStyle>
            <a:lvl1pPr>
              <a:defRPr/>
            </a:lvl1pPr>
          </a:lstStyle>
          <a:p>
            <a:r>
              <a:rPr lang="en-US" dirty="0" smtClean="0"/>
              <a:t>Slide Title</a:t>
            </a:r>
            <a:endParaRPr lang="en-US" dirty="0"/>
          </a:p>
        </p:txBody>
      </p:sp>
      <p:sp>
        <p:nvSpPr>
          <p:cNvPr id="4" name="Content Placeholder 3"/>
          <p:cNvSpPr>
            <a:spLocks noGrp="1"/>
          </p:cNvSpPr>
          <p:nvPr>
            <p:ph sz="quarter" idx="11"/>
          </p:nvPr>
        </p:nvSpPr>
        <p:spPr>
          <a:xfrm>
            <a:off x="676656" y="1260475"/>
            <a:ext cx="7795832"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83920149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ne Column with Subtitle">
    <p:spTree>
      <p:nvGrpSpPr>
        <p:cNvPr id="1" name=""/>
        <p:cNvGrpSpPr/>
        <p:nvPr/>
      </p:nvGrpSpPr>
      <p:grpSpPr>
        <a:xfrm>
          <a:off x="0" y="0"/>
          <a:ext cx="0" cy="0"/>
          <a:chOff x="0" y="0"/>
          <a:chExt cx="0" cy="0"/>
        </a:xfrm>
      </p:grpSpPr>
      <p:sp>
        <p:nvSpPr>
          <p:cNvPr id="13"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
        <p:nvSpPr>
          <p:cNvPr id="14" name="Text Placeholder 2"/>
          <p:cNvSpPr>
            <a:spLocks noGrp="1"/>
          </p:cNvSpPr>
          <p:nvPr>
            <p:ph type="body" idx="14" hasCustomPrompt="1"/>
          </p:nvPr>
        </p:nvSpPr>
        <p:spPr>
          <a:xfrm>
            <a:off x="672686" y="1041738"/>
            <a:ext cx="7790687" cy="340093"/>
          </a:xfrm>
          <a:prstGeom prst="rect">
            <a:avLst/>
          </a:prstGeom>
        </p:spPr>
        <p:txBody>
          <a:bodyPr wrap="square" anchor="ctr" anchorCtr="0">
            <a:spAutoFit/>
          </a:bodyPr>
          <a:lstStyle>
            <a:lvl1pPr marL="0" indent="0">
              <a:lnSpc>
                <a:spcPct val="85000"/>
              </a:lnSpc>
              <a:spcBef>
                <a:spcPts val="0"/>
              </a:spcBef>
              <a:buNone/>
              <a:defRPr lang="en-US" sz="26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6"/>
          </p:nvPr>
        </p:nvSpPr>
        <p:spPr>
          <a:xfrm>
            <a:off x="672686" y="1536700"/>
            <a:ext cx="7799802" cy="448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9556629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lum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676657" y="354794"/>
            <a:ext cx="7795706" cy="523220"/>
          </a:xfrm>
          <a:prstGeom prst="rect">
            <a:avLst/>
          </a:prstGeom>
        </p:spPr>
        <p:txBody>
          <a:bodyPr vert="horz" wrap="square" lIns="0" tIns="0" rIns="0" bIns="0" rtlCol="0" anchor="ctr" anchorCtr="0">
            <a:spAutoFit/>
          </a:bodyPr>
          <a:lstStyle>
            <a:lvl1pPr>
              <a:defRPr baseline="0"/>
            </a:lvl1pPr>
          </a:lstStyle>
          <a:p>
            <a:r>
              <a:rPr lang="en-US" dirty="0" smtClean="0"/>
              <a:t>Slide Title</a:t>
            </a:r>
            <a:endParaRPr lang="en-US" dirty="0"/>
          </a:p>
        </p:txBody>
      </p:sp>
      <p:sp>
        <p:nvSpPr>
          <p:cNvPr id="3" name="Content Placeholder 2"/>
          <p:cNvSpPr>
            <a:spLocks noGrp="1"/>
          </p:cNvSpPr>
          <p:nvPr>
            <p:ph sz="quarter" idx="16"/>
          </p:nvPr>
        </p:nvSpPr>
        <p:spPr>
          <a:xfrm>
            <a:off x="676657" y="1260475"/>
            <a:ext cx="3687381"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7"/>
          </p:nvPr>
        </p:nvSpPr>
        <p:spPr>
          <a:xfrm>
            <a:off x="4785135" y="1260475"/>
            <a:ext cx="3687227"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98470119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lumn with Subtitle">
    <p:spTree>
      <p:nvGrpSpPr>
        <p:cNvPr id="1" name=""/>
        <p:cNvGrpSpPr/>
        <p:nvPr/>
      </p:nvGrpSpPr>
      <p:grpSpPr>
        <a:xfrm>
          <a:off x="0" y="0"/>
          <a:ext cx="0" cy="0"/>
          <a:chOff x="0" y="0"/>
          <a:chExt cx="0" cy="0"/>
        </a:xfrm>
      </p:grpSpPr>
      <p:sp>
        <p:nvSpPr>
          <p:cNvPr id="17" name="Title Placeholder 1"/>
          <p:cNvSpPr>
            <a:spLocks noGrp="1"/>
          </p:cNvSpPr>
          <p:nvPr>
            <p:ph type="title" hasCustomPrompt="1"/>
          </p:nvPr>
        </p:nvSpPr>
        <p:spPr>
          <a:xfrm>
            <a:off x="676656" y="348646"/>
            <a:ext cx="7795705"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8" name="Text Placeholder 2"/>
          <p:cNvSpPr>
            <a:spLocks noGrp="1"/>
          </p:cNvSpPr>
          <p:nvPr>
            <p:ph type="body" idx="14" hasCustomPrompt="1"/>
          </p:nvPr>
        </p:nvSpPr>
        <p:spPr>
          <a:xfrm>
            <a:off x="676655" y="1045020"/>
            <a:ext cx="7795705"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Slide Subtitle</a:t>
            </a:r>
          </a:p>
        </p:txBody>
      </p:sp>
      <p:sp>
        <p:nvSpPr>
          <p:cNvPr id="3" name="Content Placeholder 2"/>
          <p:cNvSpPr>
            <a:spLocks noGrp="1"/>
          </p:cNvSpPr>
          <p:nvPr>
            <p:ph sz="quarter" idx="17"/>
          </p:nvPr>
        </p:nvSpPr>
        <p:spPr>
          <a:xfrm>
            <a:off x="676656" y="1541463"/>
            <a:ext cx="3682619"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8"/>
          </p:nvPr>
        </p:nvSpPr>
        <p:spPr>
          <a:xfrm>
            <a:off x="4776788" y="1541463"/>
            <a:ext cx="3695572" cy="448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6299708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with Subtitles">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676656" y="1050011"/>
            <a:ext cx="3695043" cy="313932"/>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1 Subtitle</a:t>
            </a:r>
          </a:p>
        </p:txBody>
      </p:sp>
      <p:sp>
        <p:nvSpPr>
          <p:cNvPr id="8" name="Text Placeholder 4"/>
          <p:cNvSpPr>
            <a:spLocks noGrp="1"/>
          </p:cNvSpPr>
          <p:nvPr>
            <p:ph type="body" sz="quarter" idx="3" hasCustomPrompt="1"/>
          </p:nvPr>
        </p:nvSpPr>
        <p:spPr>
          <a:xfrm>
            <a:off x="4777319" y="1052760"/>
            <a:ext cx="3695044" cy="310896"/>
          </a:xfrm>
          <a:prstGeom prst="rect">
            <a:avLst/>
          </a:prstGeom>
        </p:spPr>
        <p:txBody>
          <a:bodyPr wrap="square" anchor="ctr" anchorCtr="0">
            <a:spAutoFit/>
          </a:bodyPr>
          <a:lstStyle>
            <a:lvl1pPr marL="0" indent="0">
              <a:lnSpc>
                <a:spcPct val="85000"/>
              </a:lnSpc>
              <a:spcBef>
                <a:spcPts val="0"/>
              </a:spcBef>
              <a:buNone/>
              <a:defRPr lang="en-US" sz="2400" b="0" kern="1200" dirty="0" smtClean="0">
                <a:solidFill>
                  <a:schemeClr val="tx1"/>
                </a:solidFill>
                <a:latin typeface="+mj-lt"/>
                <a:ea typeface="+mn-ea"/>
                <a:cs typeface="Aria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914400" rtl="0" eaLnBrk="1" latinLnBrk="0" hangingPunct="1">
              <a:lnSpc>
                <a:spcPct val="85000"/>
              </a:lnSpc>
              <a:spcBef>
                <a:spcPts val="0"/>
              </a:spcBef>
              <a:spcAft>
                <a:spcPts val="800"/>
              </a:spcAft>
              <a:buClr>
                <a:schemeClr val="bg1"/>
              </a:buClr>
              <a:buSzPct val="25000"/>
              <a:buFont typeface="Arial"/>
              <a:buNone/>
            </a:pPr>
            <a:r>
              <a:rPr lang="en-US" dirty="0" smtClean="0"/>
              <a:t>Column 2 Subtitle</a:t>
            </a:r>
          </a:p>
        </p:txBody>
      </p:sp>
      <p:sp>
        <p:nvSpPr>
          <p:cNvPr id="17" name="Title Placeholder 1"/>
          <p:cNvSpPr>
            <a:spLocks noGrp="1"/>
          </p:cNvSpPr>
          <p:nvPr>
            <p:ph type="title" hasCustomPrompt="1"/>
          </p:nvPr>
        </p:nvSpPr>
        <p:spPr>
          <a:xfrm>
            <a:off x="676656" y="358920"/>
            <a:ext cx="7795707" cy="523220"/>
          </a:xfrm>
          <a:prstGeom prst="rect">
            <a:avLst/>
          </a:prstGeom>
        </p:spPr>
        <p:txBody>
          <a:bodyPr vert="horz" wrap="square" lIns="0" tIns="0" rIns="0" bIns="0" rtlCol="0" anchor="ctr" anchorCtr="0">
            <a:spAutoFit/>
          </a:bodyPr>
          <a:lstStyle>
            <a:lvl1pPr>
              <a:defRPr/>
            </a:lvl1pPr>
          </a:lstStyle>
          <a:p>
            <a:r>
              <a:rPr lang="en-US" dirty="0" smtClean="0"/>
              <a:t>Slide Title</a:t>
            </a:r>
            <a:endParaRPr lang="en-US" dirty="0"/>
          </a:p>
        </p:txBody>
      </p:sp>
      <p:sp>
        <p:nvSpPr>
          <p:cNvPr id="3" name="Content Placeholder 2"/>
          <p:cNvSpPr>
            <a:spLocks noGrp="1"/>
          </p:cNvSpPr>
          <p:nvPr>
            <p:ph sz="quarter" idx="17"/>
          </p:nvPr>
        </p:nvSpPr>
        <p:spPr>
          <a:xfrm>
            <a:off x="676656" y="1531938"/>
            <a:ext cx="3695319"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8"/>
          </p:nvPr>
        </p:nvSpPr>
        <p:spPr>
          <a:xfrm>
            <a:off x="4776788" y="1531938"/>
            <a:ext cx="3695575" cy="4491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88674315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Title 13"/>
          <p:cNvSpPr>
            <a:spLocks noGrp="1"/>
          </p:cNvSpPr>
          <p:nvPr>
            <p:ph type="title" hasCustomPrompt="1"/>
          </p:nvPr>
        </p:nvSpPr>
        <p:spPr>
          <a:xfrm>
            <a:off x="676656" y="365858"/>
            <a:ext cx="7790687" cy="521208"/>
          </a:xfrm>
        </p:spPr>
        <p:txBody>
          <a:bodyPr/>
          <a:lstStyle>
            <a:lvl1pPr>
              <a:defRPr/>
            </a:lvl1pPr>
          </a:lstStyle>
          <a:p>
            <a:r>
              <a:rPr lang="en-US" dirty="0" smtClean="0"/>
              <a:t>Slide Title</a:t>
            </a:r>
            <a:endParaRPr lang="en-US" dirty="0"/>
          </a:p>
        </p:txBody>
      </p:sp>
    </p:spTree>
    <p:extLst>
      <p:ext uri="{BB962C8B-B14F-4D97-AF65-F5344CB8AC3E}">
        <p14:creationId xmlns:p14="http://schemas.microsoft.com/office/powerpoint/2010/main" xmlns="" val="20483986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NUL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441825"/>
            <a:ext cx="9144000" cy="423989"/>
          </a:xfrm>
          <a:prstGeom prst="rect">
            <a:avLst/>
          </a:prstGeom>
          <a:gradFill>
            <a:gsLst>
              <a:gs pos="21000">
                <a:srgbClr val="00618A"/>
              </a:gs>
              <a:gs pos="79000">
                <a:srgbClr val="0096DD"/>
              </a:gs>
            </a:gsLst>
            <a:lin ang="0" scaled="0"/>
          </a:gradFill>
          <a:ln>
            <a:noFill/>
          </a:ln>
          <a:effectLst>
            <a:outerShdw blurRad="215900" dir="2700000">
              <a:srgbClr val="000000">
                <a:alpha val="45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100" dirty="0" smtClean="0">
              <a:solidFill>
                <a:schemeClr val="accent1">
                  <a:lumMod val="20000"/>
                  <a:lumOff val="80000"/>
                </a:schemeClr>
              </a:solidFill>
              <a:latin typeface="+mn-lt"/>
              <a:cs typeface="Arial"/>
            </a:endParaRPr>
          </a:p>
        </p:txBody>
      </p:sp>
      <p:sp>
        <p:nvSpPr>
          <p:cNvPr id="16" name="Title Placeholder 1"/>
          <p:cNvSpPr>
            <a:spLocks noGrp="1"/>
          </p:cNvSpPr>
          <p:nvPr>
            <p:ph type="title"/>
          </p:nvPr>
        </p:nvSpPr>
        <p:spPr>
          <a:xfrm>
            <a:off x="670780" y="371525"/>
            <a:ext cx="7796563" cy="523220"/>
          </a:xfrm>
          <a:prstGeom prst="rect">
            <a:avLst/>
          </a:prstGeom>
        </p:spPr>
        <p:txBody>
          <a:bodyPr vert="horz" wrap="square" lIns="0" tIns="0" rIns="0" bIns="0" rtlCol="0" anchor="ctr" anchorCtr="0">
            <a:spAutoFit/>
          </a:bodyPr>
          <a:lstStyle/>
          <a:p>
            <a:r>
              <a:rPr lang="en-US" dirty="0" smtClean="0"/>
              <a:t>Master title style</a:t>
            </a:r>
            <a:endParaRPr lang="en-US" dirty="0"/>
          </a:p>
        </p:txBody>
      </p:sp>
      <p:sp>
        <p:nvSpPr>
          <p:cNvPr id="17" name="Text Placeholder 2"/>
          <p:cNvSpPr>
            <a:spLocks noGrp="1"/>
          </p:cNvSpPr>
          <p:nvPr>
            <p:ph type="body" idx="1"/>
          </p:nvPr>
        </p:nvSpPr>
        <p:spPr>
          <a:xfrm>
            <a:off x="676656" y="1260999"/>
            <a:ext cx="7790687" cy="476225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descr="logo-makr.png"/>
          <p:cNvPicPr>
            <a:picLocks noChangeAspect="1"/>
          </p:cNvPicPr>
          <p:nvPr/>
        </p:nvPicPr>
        <p:blipFill rotWithShape="1">
          <a:blip r:embed="rId18" cstate="print"/>
          <a:srcRect l="7868"/>
          <a:stretch/>
        </p:blipFill>
        <p:spPr>
          <a:xfrm>
            <a:off x="8160072" y="161876"/>
            <a:ext cx="844062" cy="1269527"/>
          </a:xfrm>
          <a:prstGeom prst="rect">
            <a:avLst/>
          </a:prstGeom>
        </p:spPr>
      </p:pic>
      <p:sp>
        <p:nvSpPr>
          <p:cNvPr id="2" name="TextBox 1"/>
          <p:cNvSpPr txBox="1"/>
          <p:nvPr userDrawn="1"/>
        </p:nvSpPr>
        <p:spPr>
          <a:xfrm>
            <a:off x="3695736" y="6533137"/>
            <a:ext cx="1698433" cy="230832"/>
          </a:xfrm>
          <a:prstGeom prst="rect">
            <a:avLst/>
          </a:prstGeom>
          <a:noFill/>
        </p:spPr>
        <p:txBody>
          <a:bodyPr wrap="non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accent1">
                    <a:lumMod val="20000"/>
                    <a:lumOff val="80000"/>
                  </a:schemeClr>
                </a:solidFill>
                <a:latin typeface="+mn-lt"/>
                <a:cs typeface="Arial"/>
              </a:rPr>
              <a:t>Creative Commons Copyright</a:t>
            </a:r>
          </a:p>
        </p:txBody>
      </p:sp>
    </p:spTree>
    <p:extLst>
      <p:ext uri="{BB962C8B-B14F-4D97-AF65-F5344CB8AC3E}">
        <p14:creationId xmlns:p14="http://schemas.microsoft.com/office/powerpoint/2010/main" xmlns="" val="272402706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ransition>
    <p:fade/>
  </p:transition>
  <p:timing>
    <p:tnLst>
      <p:par>
        <p:cTn id="1" dur="indefinite" restart="never" nodeType="tmRoot"/>
      </p:par>
    </p:tnLst>
  </p:timing>
  <p:hf hdr="0" ftr="0" dt="0"/>
  <p:txStyles>
    <p:titleStyle>
      <a:lvl1pPr algn="l" defTabSz="685800" rtl="0" eaLnBrk="1" latinLnBrk="0" hangingPunct="1">
        <a:lnSpc>
          <a:spcPct val="85000"/>
        </a:lnSpc>
        <a:spcBef>
          <a:spcPct val="0"/>
        </a:spcBef>
        <a:buNone/>
        <a:defRPr lang="en-US" sz="4000" b="1" i="0" kern="1200" dirty="0">
          <a:solidFill>
            <a:schemeClr val="tx2"/>
          </a:solidFill>
          <a:latin typeface="+mj-lt"/>
          <a:ea typeface="+mj-ea"/>
          <a:cs typeface="+mj-cs"/>
        </a:defRPr>
      </a:lvl1pPr>
    </p:titleStyle>
    <p:bodyStyle>
      <a:lvl1pPr marL="0" indent="0" algn="l" defTabSz="685800" rtl="0" eaLnBrk="1" latinLnBrk="0" hangingPunct="1">
        <a:lnSpc>
          <a:spcPct val="95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95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95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95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95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p:cNvSpPr>
            <a:spLocks noGrp="1"/>
          </p:cNvSpPr>
          <p:nvPr>
            <p:ph type="sldNum" sz="quarter" idx="4"/>
          </p:nvPr>
        </p:nvSpPr>
        <p:spPr>
          <a:xfrm>
            <a:off x="4352304" y="6397822"/>
            <a:ext cx="419100" cy="219604"/>
          </a:xfrm>
          <a:prstGeom prst="rect">
            <a:avLst/>
          </a:prstGeom>
          <a:ln>
            <a:noFill/>
          </a:ln>
        </p:spPr>
        <p:txBody>
          <a:bodyPr vert="horz" lIns="0" tIns="0" rIns="0" bIns="0" rtlCol="0" anchor="ctr"/>
          <a:lstStyle>
            <a:lvl1pPr algn="ctr">
              <a:defRPr sz="800">
                <a:solidFill>
                  <a:schemeClr val="bg1"/>
                </a:solidFill>
              </a:defRPr>
            </a:lvl1pPr>
          </a:lstStyle>
          <a:p>
            <a:pPr defTabSz="914400"/>
            <a:fld id="{19371D3E-5A18-49EB-AD2A-429AF165759F}" type="slidenum">
              <a:rPr lang="en-US" smtClean="0">
                <a:solidFill>
                  <a:prstClr val="white"/>
                </a:solidFill>
                <a:latin typeface="Arial"/>
              </a:rPr>
              <a:pPr defTabSz="914400"/>
              <a:t>‹#›</a:t>
            </a:fld>
            <a:endParaRPr lang="en-US" dirty="0">
              <a:solidFill>
                <a:prstClr val="white"/>
              </a:solidFill>
              <a:latin typeface="Arial"/>
            </a:endParaRPr>
          </a:p>
        </p:txBody>
      </p:sp>
      <p:sp>
        <p:nvSpPr>
          <p:cNvPr id="16" name="Title Placeholder 1"/>
          <p:cNvSpPr>
            <a:spLocks noGrp="1"/>
          </p:cNvSpPr>
          <p:nvPr>
            <p:ph type="title"/>
          </p:nvPr>
        </p:nvSpPr>
        <p:spPr>
          <a:xfrm>
            <a:off x="762001" y="250825"/>
            <a:ext cx="7612062" cy="870278"/>
          </a:xfrm>
          <a:prstGeom prst="rect">
            <a:avLst/>
          </a:prstGeom>
        </p:spPr>
        <p:txBody>
          <a:bodyPr vert="horz" lIns="0" tIns="0" rIns="0" bIns="0" rtlCol="0" anchor="b">
            <a:noAutofit/>
          </a:bodyPr>
          <a:lstStyle/>
          <a:p>
            <a:r>
              <a:rPr lang="en-US" smtClean="0"/>
              <a:t>Click to edit Master title style</a:t>
            </a:r>
            <a:endParaRPr lang="en-US" dirty="0"/>
          </a:p>
        </p:txBody>
      </p:sp>
      <p:sp>
        <p:nvSpPr>
          <p:cNvPr id="17" name="Text Placeholder 2"/>
          <p:cNvSpPr>
            <a:spLocks noGrp="1"/>
          </p:cNvSpPr>
          <p:nvPr>
            <p:ph type="body" idx="1"/>
          </p:nvPr>
        </p:nvSpPr>
        <p:spPr>
          <a:xfrm>
            <a:off x="762002" y="1470026"/>
            <a:ext cx="7612063" cy="4397375"/>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logo-makr.png"/>
          <p:cNvPicPr>
            <a:picLocks noChangeAspect="1"/>
          </p:cNvPicPr>
          <p:nvPr/>
        </p:nvPicPr>
        <p:blipFill rotWithShape="1">
          <a:blip r:embed="rId23" cstate="print"/>
          <a:srcRect l="7868"/>
          <a:stretch/>
        </p:blipFill>
        <p:spPr>
          <a:xfrm>
            <a:off x="0" y="85186"/>
            <a:ext cx="702040" cy="1055916"/>
          </a:xfrm>
          <a:prstGeom prst="rect">
            <a:avLst/>
          </a:prstGeom>
        </p:spPr>
      </p:pic>
    </p:spTree>
    <p:extLst>
      <p:ext uri="{BB962C8B-B14F-4D97-AF65-F5344CB8AC3E}">
        <p14:creationId xmlns:p14="http://schemas.microsoft.com/office/powerpoint/2010/main" xmlns="" val="342980666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2" r:id="rId20"/>
    <p:sldLayoutId id="2147483793" r:id="rId21"/>
  </p:sldLayoutIdLst>
  <p:transition/>
  <p:timing>
    <p:tnLst>
      <p:par>
        <p:cTn id="1" dur="indefinite" restart="never" nodeType="tmRoot"/>
      </p:par>
    </p:tnLst>
  </p:timing>
  <p:txStyles>
    <p:titleStyle>
      <a:lvl1pPr algn="l" defTabSz="685800" rtl="0" eaLnBrk="1" latinLnBrk="0" hangingPunct="1">
        <a:lnSpc>
          <a:spcPct val="85000"/>
        </a:lnSpc>
        <a:spcBef>
          <a:spcPct val="0"/>
        </a:spcBef>
        <a:buNone/>
        <a:defRPr lang="en-US" sz="3200" b="1" i="0" kern="1200" dirty="0">
          <a:solidFill>
            <a:srgbClr val="006D9A"/>
          </a:solidFill>
          <a:latin typeface="Arial"/>
          <a:ea typeface="+mj-ea"/>
          <a:cs typeface="+mj-cs"/>
        </a:defRPr>
      </a:lvl1pPr>
    </p:titleStyle>
    <p:bodyStyle>
      <a:lvl1pPr marL="320040" indent="-320040" algn="l" defTabSz="685800" rtl="0" eaLnBrk="1" latinLnBrk="0" hangingPunct="1">
        <a:lnSpc>
          <a:spcPct val="95000"/>
        </a:lnSpc>
        <a:spcBef>
          <a:spcPts val="1950"/>
        </a:spcBef>
        <a:spcAft>
          <a:spcPts val="600"/>
        </a:spcAft>
        <a:buClrTx/>
        <a:buSzPct val="90000"/>
        <a:buFont typeface="Lucida Grande"/>
        <a:buChar char="●"/>
        <a:defRPr sz="2600" kern="1200">
          <a:solidFill>
            <a:srgbClr val="006D9A"/>
          </a:solidFill>
          <a:latin typeface="Arial"/>
          <a:ea typeface="+mn-ea"/>
          <a:cs typeface="Arial"/>
        </a:defRPr>
      </a:lvl1pPr>
      <a:lvl2pPr marL="685800" indent="-347472" algn="l" defTabSz="685800" rtl="0" eaLnBrk="1" latinLnBrk="0" hangingPunct="1">
        <a:lnSpc>
          <a:spcPct val="95000"/>
        </a:lnSpc>
        <a:spcBef>
          <a:spcPts val="600"/>
        </a:spcBef>
        <a:spcAft>
          <a:spcPts val="0"/>
        </a:spcAft>
        <a:buClr>
          <a:srgbClr val="006D9A"/>
        </a:buClr>
        <a:buSzPct val="90000"/>
        <a:buFont typeface="Lucida Grande"/>
        <a:buChar char="●"/>
        <a:tabLst/>
        <a:defRPr sz="2200" kern="1200">
          <a:solidFill>
            <a:srgbClr val="595959"/>
          </a:solidFill>
          <a:latin typeface="Arial"/>
          <a:ea typeface="+mn-ea"/>
          <a:cs typeface="Arial"/>
        </a:defRPr>
      </a:lvl2pPr>
      <a:lvl3pPr marL="969264" indent="-283464" algn="l" defTabSz="685800" rtl="0" eaLnBrk="1" latinLnBrk="0" hangingPunct="1">
        <a:lnSpc>
          <a:spcPct val="95000"/>
        </a:lnSpc>
        <a:spcBef>
          <a:spcPts val="600"/>
        </a:spcBef>
        <a:spcAft>
          <a:spcPts val="0"/>
        </a:spcAft>
        <a:buFont typeface="Arial" pitchFamily="34" charset="0"/>
        <a:buChar char="–"/>
        <a:defRPr sz="1800" kern="1200">
          <a:solidFill>
            <a:srgbClr val="595959"/>
          </a:solidFill>
          <a:latin typeface="Arial"/>
          <a:ea typeface="+mn-ea"/>
          <a:cs typeface="Arial"/>
        </a:defRPr>
      </a:lvl3pPr>
      <a:lvl4pPr marL="1261872" indent="-283464" algn="l" defTabSz="685800" rtl="0" eaLnBrk="1" latinLnBrk="0" hangingPunct="1">
        <a:lnSpc>
          <a:spcPct val="95000"/>
        </a:lnSpc>
        <a:spcBef>
          <a:spcPts val="600"/>
        </a:spcBef>
        <a:spcAft>
          <a:spcPts val="0"/>
        </a:spcAft>
        <a:buFont typeface="Arial" pitchFamily="34" charset="0"/>
        <a:buChar char="»"/>
        <a:defRPr sz="1600" kern="1200">
          <a:solidFill>
            <a:srgbClr val="595959"/>
          </a:solidFill>
          <a:latin typeface="Arial"/>
          <a:ea typeface="+mn-ea"/>
          <a:cs typeface="Arial"/>
        </a:defRPr>
      </a:lvl4pPr>
      <a:lvl5pPr marL="1490472" indent="-228600" algn="l" defTabSz="685800" rtl="0" eaLnBrk="1" latinLnBrk="0" hangingPunct="1">
        <a:lnSpc>
          <a:spcPct val="95000"/>
        </a:lnSpc>
        <a:spcBef>
          <a:spcPts val="600"/>
        </a:spcBef>
        <a:spcAft>
          <a:spcPts val="0"/>
        </a:spcAft>
        <a:buFont typeface="Calibri"/>
        <a:buChar char="•"/>
        <a:defRPr sz="1400" kern="1200">
          <a:solidFill>
            <a:srgbClr val="595959"/>
          </a:solidFill>
          <a:latin typeface="Arial"/>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healthcatalyst.com/How-to-Evaluate-a-Clinical-Analytics-Vendor" TargetMode="External"/><Relationship Id="rId2" Type="http://schemas.openxmlformats.org/officeDocument/2006/relationships/hyperlink" Target="http://www.healthcatalyst.com/healthcare-analytics-adoption-model/"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healthcatalyst.com/author/dale-sand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dirty="0" smtClean="0"/>
              <a:t>Updated: October 2013</a:t>
            </a:r>
            <a:endParaRPr lang="en-US" sz="2000" dirty="0"/>
          </a:p>
        </p:txBody>
      </p:sp>
      <p:sp>
        <p:nvSpPr>
          <p:cNvPr id="5" name="Title 4"/>
          <p:cNvSpPr>
            <a:spLocks noGrp="1"/>
          </p:cNvSpPr>
          <p:nvPr>
            <p:ph type="ctrTitle"/>
          </p:nvPr>
        </p:nvSpPr>
        <p:spPr/>
        <p:txBody>
          <a:bodyPr/>
          <a:lstStyle/>
          <a:p>
            <a:r>
              <a:rPr lang="en-US" sz="3200" dirty="0" smtClean="0">
                <a:latin typeface="+mj-lt"/>
              </a:rPr>
              <a:t>Healthcare</a:t>
            </a:r>
            <a:r>
              <a:rPr lang="en-US" sz="3200" dirty="0" smtClean="0"/>
              <a:t> Analytics Adoption Model</a:t>
            </a:r>
            <a:endParaRPr lang="en-US" sz="3200" dirty="0"/>
          </a:p>
        </p:txBody>
      </p:sp>
      <p:sp>
        <p:nvSpPr>
          <p:cNvPr id="3" name="TextBox 2"/>
          <p:cNvSpPr txBox="1"/>
          <p:nvPr/>
        </p:nvSpPr>
        <p:spPr>
          <a:xfrm>
            <a:off x="123295" y="5671334"/>
            <a:ext cx="1039386" cy="430887"/>
          </a:xfrm>
          <a:prstGeom prst="rect">
            <a:avLst/>
          </a:prstGeom>
          <a:noFill/>
        </p:spPr>
        <p:txBody>
          <a:bodyPr wrap="none" rtlCol="0">
            <a:spAutoFit/>
          </a:bodyPr>
          <a:lstStyle/>
          <a:p>
            <a:r>
              <a:rPr lang="en-US" sz="1100" dirty="0" smtClean="0">
                <a:solidFill>
                  <a:schemeClr val="accent1">
                    <a:lumMod val="20000"/>
                    <a:lumOff val="80000"/>
                  </a:schemeClr>
                </a:solidFill>
              </a:rPr>
              <a:t>Dale Sanders</a:t>
            </a:r>
          </a:p>
          <a:p>
            <a:r>
              <a:rPr lang="en-US" sz="1100" dirty="0" smtClean="0">
                <a:solidFill>
                  <a:schemeClr val="accent1">
                    <a:lumMod val="20000"/>
                    <a:lumOff val="80000"/>
                  </a:schemeClr>
                </a:solidFill>
              </a:rPr>
              <a:t>@drsanders</a:t>
            </a:r>
            <a:endParaRPr lang="en-US" sz="1100" dirty="0">
              <a:solidFill>
                <a:schemeClr val="accent1">
                  <a:lumMod val="20000"/>
                  <a:lumOff val="8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Content Placeholder 4"/>
          <p:cNvGraphicFramePr>
            <a:graphicFrameLocks/>
          </p:cNvGraphicFramePr>
          <p:nvPr>
            <p:extLst>
              <p:ext uri="{D42A27DB-BD31-4B8C-83A1-F6EECF244321}">
                <p14:modId xmlns:p14="http://schemas.microsoft.com/office/powerpoint/2010/main" xmlns="" val="2449495147"/>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958782"/>
            <a:ext cx="6254219" cy="4701900"/>
          </a:xfrm>
        </p:spPr>
        <p:txBody>
          <a:bodyPr>
            <a:noAutofit/>
          </a:bodyPr>
          <a:lstStyle/>
          <a:p>
            <a:pPr lvl="1" defTabSz="914400">
              <a:lnSpc>
                <a:spcPct val="120000"/>
              </a:lnSpc>
              <a:spcBef>
                <a:spcPts val="0"/>
              </a:spcBef>
              <a:spcAft>
                <a:spcPts val="600"/>
              </a:spcAft>
              <a:defRPr/>
            </a:pPr>
            <a:r>
              <a:rPr lang="en-US" sz="1800" dirty="0">
                <a:cs typeface="Arial" pitchFamily="34" charset="0"/>
              </a:rPr>
              <a:t>At a minimum, the following data are co-located in a single data warehouse, locally or hosted: HIMSS EMR Stage 3 data, Revenue Cycle, Financial, Costing, Supply Chain, and Patient Experience.  </a:t>
            </a:r>
            <a:endParaRPr lang="en-US" sz="1800" dirty="0" smtClean="0">
              <a:cs typeface="Arial" pitchFamily="34" charset="0"/>
            </a:endParaRPr>
          </a:p>
          <a:p>
            <a:pPr lvl="1" defTabSz="914400">
              <a:lnSpc>
                <a:spcPct val="120000"/>
              </a:lnSpc>
              <a:spcBef>
                <a:spcPts val="0"/>
              </a:spcBef>
              <a:spcAft>
                <a:spcPts val="600"/>
              </a:spcAft>
              <a:defRPr/>
            </a:pPr>
            <a:r>
              <a:rPr lang="en-US" sz="1800" dirty="0" smtClean="0">
                <a:cs typeface="Arial" pitchFamily="34" charset="0"/>
              </a:rPr>
              <a:t>Searchable </a:t>
            </a:r>
            <a:r>
              <a:rPr lang="en-US" sz="1800" dirty="0">
                <a:cs typeface="Arial" pitchFamily="34" charset="0"/>
              </a:rPr>
              <a:t>metadata repository is available across the enterprise.  </a:t>
            </a:r>
            <a:endParaRPr lang="en-US" sz="1800" dirty="0" smtClean="0">
              <a:cs typeface="Arial" pitchFamily="34" charset="0"/>
            </a:endParaRPr>
          </a:p>
          <a:p>
            <a:pPr lvl="1" defTabSz="914400">
              <a:lnSpc>
                <a:spcPct val="120000"/>
              </a:lnSpc>
              <a:spcBef>
                <a:spcPts val="0"/>
              </a:spcBef>
              <a:spcAft>
                <a:spcPts val="600"/>
              </a:spcAft>
              <a:defRPr/>
            </a:pPr>
            <a:r>
              <a:rPr lang="en-US" sz="1800" dirty="0" smtClean="0">
                <a:cs typeface="Arial" pitchFamily="34" charset="0"/>
              </a:rPr>
              <a:t>Data </a:t>
            </a:r>
            <a:r>
              <a:rPr lang="en-US" sz="1800" dirty="0">
                <a:cs typeface="Arial" pitchFamily="34" charset="0"/>
              </a:rPr>
              <a:t>content includes insurance claims, if possible.  </a:t>
            </a:r>
            <a:endParaRPr lang="en-US" sz="1800" dirty="0" smtClean="0">
              <a:cs typeface="Arial" pitchFamily="34" charset="0"/>
            </a:endParaRPr>
          </a:p>
          <a:p>
            <a:pPr lvl="1" defTabSz="914400">
              <a:lnSpc>
                <a:spcPct val="120000"/>
              </a:lnSpc>
              <a:spcBef>
                <a:spcPts val="0"/>
              </a:spcBef>
              <a:spcAft>
                <a:spcPts val="600"/>
              </a:spcAft>
              <a:defRPr/>
            </a:pPr>
            <a:r>
              <a:rPr lang="en-US" sz="1800" dirty="0">
                <a:cs typeface="Arial" pitchFamily="34" charset="0"/>
              </a:rPr>
              <a:t>Data warehouse is updated within one month of source system changes.  </a:t>
            </a:r>
            <a:endParaRPr lang="en-US" sz="1800" dirty="0" smtClean="0">
              <a:cs typeface="Arial" pitchFamily="34" charset="0"/>
            </a:endParaRPr>
          </a:p>
          <a:p>
            <a:pPr lvl="1" defTabSz="914400">
              <a:lnSpc>
                <a:spcPct val="120000"/>
              </a:lnSpc>
              <a:spcBef>
                <a:spcPts val="0"/>
              </a:spcBef>
              <a:spcAft>
                <a:spcPts val="600"/>
              </a:spcAft>
              <a:defRPr/>
            </a:pPr>
            <a:r>
              <a:rPr lang="en-US" sz="1800" dirty="0" smtClean="0">
                <a:cs typeface="Arial" pitchFamily="34" charset="0"/>
              </a:rPr>
              <a:t>Data </a:t>
            </a:r>
            <a:r>
              <a:rPr lang="en-US" sz="1800" dirty="0">
                <a:cs typeface="Arial" pitchFamily="34" charset="0"/>
              </a:rPr>
              <a:t>governance is forming around the data quality of source systems. </a:t>
            </a:r>
            <a:endParaRPr lang="en-US" sz="1800" dirty="0" smtClean="0">
              <a:cs typeface="Arial" pitchFamily="34" charset="0"/>
            </a:endParaRPr>
          </a:p>
          <a:p>
            <a:pPr lvl="1" defTabSz="914400">
              <a:lnSpc>
                <a:spcPct val="120000"/>
              </a:lnSpc>
              <a:spcBef>
                <a:spcPts val="0"/>
              </a:spcBef>
              <a:spcAft>
                <a:spcPts val="600"/>
              </a:spcAft>
              <a:defRPr/>
            </a:pPr>
            <a:r>
              <a:rPr lang="en-US" sz="1800" dirty="0" smtClean="0">
                <a:cs typeface="Arial" pitchFamily="34" charset="0"/>
              </a:rPr>
              <a:t>The </a:t>
            </a:r>
            <a:r>
              <a:rPr lang="en-US" sz="1800" dirty="0">
                <a:cs typeface="Arial" pitchFamily="34" charset="0"/>
              </a:rPr>
              <a:t>EDW reports organizationally to the CIO.</a:t>
            </a:r>
          </a:p>
        </p:txBody>
      </p:sp>
      <p:sp>
        <p:nvSpPr>
          <p:cNvPr id="11" name="Rectangle 10"/>
          <p:cNvSpPr/>
          <p:nvPr/>
        </p:nvSpPr>
        <p:spPr>
          <a:xfrm>
            <a:off x="2218268" y="1260475"/>
            <a:ext cx="6254095" cy="534458"/>
          </a:xfrm>
          <a:prstGeom prst="rect">
            <a:avLst/>
          </a:prstGeom>
          <a:gradFill>
            <a:gsLst>
              <a:gs pos="0">
                <a:schemeClr val="bg2">
                  <a:lumMod val="75000"/>
                </a:schemeClr>
              </a:gs>
              <a:gs pos="100000">
                <a:schemeClr val="bg2">
                  <a:lumMod val="60000"/>
                  <a:lumOff val="40000"/>
                </a:schemeClr>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Integrated, Enterprise Data Warehouse</a:t>
            </a:r>
            <a:endParaRPr lang="en-US" sz="1800" b="1" dirty="0">
              <a:solidFill>
                <a:schemeClr val="bg1"/>
              </a:solidFill>
            </a:endParaRPr>
          </a:p>
        </p:txBody>
      </p:sp>
      <p:sp>
        <p:nvSpPr>
          <p:cNvPr id="9" name="Rectangle 8"/>
          <p:cNvSpPr/>
          <p:nvPr/>
        </p:nvSpPr>
        <p:spPr>
          <a:xfrm>
            <a:off x="676656" y="1260475"/>
            <a:ext cx="1075699" cy="370945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76656" y="5511798"/>
            <a:ext cx="1075318" cy="511177"/>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2203055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2634504880"/>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2131497"/>
            <a:ext cx="6254219" cy="3891478"/>
          </a:xfrm>
        </p:spPr>
        <p:txBody>
          <a:bodyPr>
            <a:normAutofit/>
          </a:bodyPr>
          <a:lstStyle/>
          <a:p>
            <a:pPr lvl="1" defTabSz="914400">
              <a:lnSpc>
                <a:spcPct val="110000"/>
              </a:lnSpc>
              <a:spcBef>
                <a:spcPts val="600"/>
              </a:spcBef>
              <a:spcAft>
                <a:spcPts val="600"/>
              </a:spcAft>
              <a:defRPr/>
            </a:pPr>
            <a:r>
              <a:rPr lang="en-US" sz="1800" dirty="0">
                <a:cs typeface="Arial" pitchFamily="34" charset="0"/>
              </a:rPr>
              <a:t>Master vocabulary and reference data identified and standardized across disparate source system content in the data warehouse.  </a:t>
            </a:r>
            <a:endParaRPr lang="en-US" sz="1800" dirty="0" smtClean="0">
              <a:cs typeface="Arial" pitchFamily="34" charset="0"/>
            </a:endParaRPr>
          </a:p>
          <a:p>
            <a:pPr lvl="1" defTabSz="914400">
              <a:lnSpc>
                <a:spcPct val="110000"/>
              </a:lnSpc>
              <a:spcBef>
                <a:spcPts val="600"/>
              </a:spcBef>
              <a:spcAft>
                <a:spcPts val="600"/>
              </a:spcAft>
              <a:defRPr/>
            </a:pPr>
            <a:r>
              <a:rPr lang="en-US" sz="1800" dirty="0" smtClean="0">
                <a:cs typeface="Arial" pitchFamily="34" charset="0"/>
              </a:rPr>
              <a:t>Naming</a:t>
            </a:r>
            <a:r>
              <a:rPr lang="en-US" sz="1800" dirty="0">
                <a:cs typeface="Arial" pitchFamily="34" charset="0"/>
              </a:rPr>
              <a:t>, definition, and data types are consistent with local standards. </a:t>
            </a:r>
            <a:endParaRPr lang="en-US" sz="1800" dirty="0" smtClean="0">
              <a:cs typeface="Arial" pitchFamily="34" charset="0"/>
            </a:endParaRPr>
          </a:p>
          <a:p>
            <a:pPr lvl="1" defTabSz="914400">
              <a:lnSpc>
                <a:spcPct val="110000"/>
              </a:lnSpc>
              <a:spcBef>
                <a:spcPts val="600"/>
              </a:spcBef>
              <a:spcAft>
                <a:spcPts val="600"/>
              </a:spcAft>
              <a:defRPr/>
            </a:pPr>
            <a:r>
              <a:rPr lang="en-US" sz="1800" dirty="0" smtClean="0">
                <a:cs typeface="Arial" pitchFamily="34" charset="0"/>
              </a:rPr>
              <a:t>Patient </a:t>
            </a:r>
            <a:r>
              <a:rPr lang="en-US" sz="1800" dirty="0">
                <a:cs typeface="Arial" pitchFamily="34" charset="0"/>
              </a:rPr>
              <a:t>registries are defined solely on ICD billing data. </a:t>
            </a:r>
            <a:endParaRPr lang="en-US" sz="1800" dirty="0" smtClean="0">
              <a:cs typeface="Arial" pitchFamily="34" charset="0"/>
            </a:endParaRPr>
          </a:p>
          <a:p>
            <a:pPr lvl="1" defTabSz="914400">
              <a:lnSpc>
                <a:spcPct val="110000"/>
              </a:lnSpc>
              <a:spcBef>
                <a:spcPts val="600"/>
              </a:spcBef>
              <a:spcAft>
                <a:spcPts val="600"/>
              </a:spcAft>
              <a:defRPr/>
            </a:pPr>
            <a:r>
              <a:rPr lang="en-US" sz="1800" dirty="0" smtClean="0">
                <a:cs typeface="Arial" pitchFamily="34" charset="0"/>
              </a:rPr>
              <a:t>Data </a:t>
            </a:r>
            <a:r>
              <a:rPr lang="en-US" sz="1800" dirty="0">
                <a:cs typeface="Arial" pitchFamily="34" charset="0"/>
              </a:rPr>
              <a:t>governance forms around the definition and evolution of patient registries and master data management.</a:t>
            </a:r>
          </a:p>
        </p:txBody>
      </p:sp>
      <p:sp>
        <p:nvSpPr>
          <p:cNvPr id="11" name="Rectangle 10"/>
          <p:cNvSpPr/>
          <p:nvPr/>
        </p:nvSpPr>
        <p:spPr>
          <a:xfrm>
            <a:off x="2218268" y="1260475"/>
            <a:ext cx="6254095" cy="534458"/>
          </a:xfrm>
          <a:prstGeom prst="rect">
            <a:avLst/>
          </a:prstGeom>
          <a:gradFill>
            <a:gsLst>
              <a:gs pos="0">
                <a:schemeClr val="accent6">
                  <a:lumMod val="50000"/>
                </a:schemeClr>
              </a:gs>
              <a:gs pos="100000">
                <a:schemeClr val="accent6"/>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Standardized Vocabulary &amp; Patient Registries</a:t>
            </a:r>
            <a:endParaRPr lang="en-US" sz="1800" b="1" dirty="0">
              <a:solidFill>
                <a:schemeClr val="bg1"/>
              </a:solidFill>
            </a:endParaRPr>
          </a:p>
        </p:txBody>
      </p:sp>
      <p:sp>
        <p:nvSpPr>
          <p:cNvPr id="19" name="Rectangle 18"/>
          <p:cNvSpPr/>
          <p:nvPr/>
        </p:nvSpPr>
        <p:spPr>
          <a:xfrm>
            <a:off x="676656" y="1260475"/>
            <a:ext cx="1075699" cy="317605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76656" y="4978400"/>
            <a:ext cx="1075318" cy="10445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40370948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Content Placeholder 4"/>
          <p:cNvGraphicFramePr>
            <a:graphicFrameLocks/>
          </p:cNvGraphicFramePr>
          <p:nvPr>
            <p:extLst>
              <p:ext uri="{D42A27DB-BD31-4B8C-83A1-F6EECF244321}">
                <p14:modId xmlns:p14="http://schemas.microsoft.com/office/powerpoint/2010/main" xmlns="" val="519990397"/>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11" name="Rectangle 10"/>
          <p:cNvSpPr/>
          <p:nvPr/>
        </p:nvSpPr>
        <p:spPr>
          <a:xfrm>
            <a:off x="2218268" y="1260475"/>
            <a:ext cx="6254095" cy="534458"/>
          </a:xfrm>
          <a:prstGeom prst="rect">
            <a:avLst/>
          </a:prstGeom>
          <a:gradFill>
            <a:gsLst>
              <a:gs pos="0">
                <a:schemeClr val="accent3">
                  <a:lumMod val="75000"/>
                </a:schemeClr>
              </a:gs>
              <a:gs pos="100000">
                <a:schemeClr val="accent3"/>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Automated Internal Reporting</a:t>
            </a:r>
            <a:endParaRPr lang="en-US" sz="1800" b="1" dirty="0">
              <a:solidFill>
                <a:schemeClr val="bg1"/>
              </a:solidFill>
            </a:endParaRPr>
          </a:p>
        </p:txBody>
      </p:sp>
      <p:sp>
        <p:nvSpPr>
          <p:cNvPr id="9" name="Content Placeholder 2"/>
          <p:cNvSpPr txBox="1">
            <a:spLocks/>
          </p:cNvSpPr>
          <p:nvPr/>
        </p:nvSpPr>
        <p:spPr>
          <a:xfrm>
            <a:off x="2218268" y="2131497"/>
            <a:ext cx="6254219" cy="3891478"/>
          </a:xfrm>
          <a:prstGeom prst="rect">
            <a:avLst/>
          </a:prstGeom>
        </p:spPr>
        <p:txBody>
          <a:bodyPr vert="horz" lIns="0" tIns="0" rIns="0" bIns="0" rtlCol="0">
            <a:normAutofit/>
          </a:bodyPr>
          <a:lstStyle>
            <a:lvl1pPr marL="0" indent="0" algn="l" defTabSz="685800" rtl="0" eaLnBrk="1" latinLnBrk="0" hangingPunct="1">
              <a:lnSpc>
                <a:spcPct val="95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95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95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95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95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defTabSz="914400">
              <a:lnSpc>
                <a:spcPct val="120000"/>
              </a:lnSpc>
              <a:spcBef>
                <a:spcPts val="600"/>
              </a:spcBef>
              <a:spcAft>
                <a:spcPts val="600"/>
              </a:spcAft>
              <a:defRPr/>
            </a:pPr>
            <a:r>
              <a:rPr lang="en-US" sz="1800" dirty="0">
                <a:cs typeface="Arial" pitchFamily="34" charset="0"/>
              </a:rPr>
              <a:t>Analytic motive is focused on consistent, efficient production of reports supporting basic management and operation of the healthcare organization. </a:t>
            </a:r>
            <a:endParaRPr lang="en-US" sz="1800" dirty="0" smtClean="0">
              <a:cs typeface="Arial" pitchFamily="34" charset="0"/>
            </a:endParaRPr>
          </a:p>
          <a:p>
            <a:pPr lvl="1" defTabSz="914400">
              <a:lnSpc>
                <a:spcPct val="120000"/>
              </a:lnSpc>
              <a:spcBef>
                <a:spcPts val="600"/>
              </a:spcBef>
              <a:spcAft>
                <a:spcPts val="600"/>
              </a:spcAft>
              <a:defRPr/>
            </a:pPr>
            <a:r>
              <a:rPr lang="en-US" sz="1800" dirty="0" smtClean="0">
                <a:cs typeface="Arial" pitchFamily="34" charset="0"/>
              </a:rPr>
              <a:t>Key </a:t>
            </a:r>
            <a:r>
              <a:rPr lang="en-US" sz="1800" dirty="0">
                <a:cs typeface="Arial" pitchFamily="34" charset="0"/>
              </a:rPr>
              <a:t>performance indicators are easily accessible from the executive level to the front-line manager. </a:t>
            </a:r>
            <a:endParaRPr lang="en-US" sz="1800" dirty="0" smtClean="0">
              <a:cs typeface="Arial" pitchFamily="34" charset="0"/>
            </a:endParaRPr>
          </a:p>
          <a:p>
            <a:pPr lvl="1" defTabSz="914400">
              <a:lnSpc>
                <a:spcPct val="120000"/>
              </a:lnSpc>
              <a:spcBef>
                <a:spcPts val="600"/>
              </a:spcBef>
              <a:spcAft>
                <a:spcPts val="600"/>
              </a:spcAft>
              <a:defRPr/>
            </a:pPr>
            <a:r>
              <a:rPr lang="en-US" sz="1800" dirty="0" smtClean="0">
                <a:cs typeface="Arial" pitchFamily="34" charset="0"/>
              </a:rPr>
              <a:t>Corporate </a:t>
            </a:r>
            <a:r>
              <a:rPr lang="en-US" sz="1800" dirty="0">
                <a:cs typeface="Arial" pitchFamily="34" charset="0"/>
              </a:rPr>
              <a:t>and business unit data analysts meet regularly to collaborate and steer the EDW.  </a:t>
            </a:r>
            <a:endParaRPr lang="en-US" sz="1800" dirty="0" smtClean="0">
              <a:cs typeface="Arial" pitchFamily="34" charset="0"/>
            </a:endParaRPr>
          </a:p>
          <a:p>
            <a:pPr lvl="1" defTabSz="914400">
              <a:lnSpc>
                <a:spcPct val="120000"/>
              </a:lnSpc>
              <a:spcBef>
                <a:spcPts val="600"/>
              </a:spcBef>
              <a:spcAft>
                <a:spcPts val="600"/>
              </a:spcAft>
              <a:defRPr/>
            </a:pPr>
            <a:r>
              <a:rPr lang="en-US" sz="1800" dirty="0" smtClean="0">
                <a:cs typeface="Arial" pitchFamily="34" charset="0"/>
              </a:rPr>
              <a:t>Data </a:t>
            </a:r>
            <a:r>
              <a:rPr lang="en-US" sz="1800" dirty="0">
                <a:cs typeface="Arial" pitchFamily="34" charset="0"/>
              </a:rPr>
              <a:t>governance expands to raise the data literacy of the organization and develop a data acquisition strategy for Levels 4 and above.</a:t>
            </a:r>
          </a:p>
          <a:p>
            <a:pPr lvl="1" defTabSz="914400">
              <a:lnSpc>
                <a:spcPct val="100000"/>
              </a:lnSpc>
              <a:spcBef>
                <a:spcPts val="600"/>
              </a:spcBef>
              <a:spcAft>
                <a:spcPts val="600"/>
              </a:spcAft>
              <a:defRPr/>
            </a:pPr>
            <a:endParaRPr lang="en-US" sz="1800" dirty="0" smtClean="0">
              <a:cs typeface="Arial" pitchFamily="34" charset="0"/>
            </a:endParaRPr>
          </a:p>
        </p:txBody>
      </p:sp>
      <p:sp>
        <p:nvSpPr>
          <p:cNvPr id="13" name="Rectangle 12"/>
          <p:cNvSpPr/>
          <p:nvPr/>
        </p:nvSpPr>
        <p:spPr>
          <a:xfrm>
            <a:off x="676656" y="1260475"/>
            <a:ext cx="1075699" cy="265112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76656" y="4445000"/>
            <a:ext cx="1075318" cy="15779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6331701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3528268060"/>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929372"/>
            <a:ext cx="6254219" cy="4577306"/>
          </a:xfrm>
        </p:spPr>
        <p:txBody>
          <a:bodyPr>
            <a:noAutofit/>
          </a:bodyPr>
          <a:lstStyle/>
          <a:p>
            <a:pPr lvl="1">
              <a:lnSpc>
                <a:spcPct val="120000"/>
              </a:lnSpc>
              <a:spcBef>
                <a:spcPts val="0"/>
              </a:spcBef>
              <a:spcAft>
                <a:spcPts val="600"/>
              </a:spcAft>
            </a:pPr>
            <a:r>
              <a:rPr lang="en-US" sz="1800" dirty="0">
                <a:cs typeface="Arial" pitchFamily="34" charset="0"/>
              </a:rPr>
              <a:t>Analytic motive is focused on consistent, efficient production of reports required for regulatory and accreditation requirements (e.g. CMS, Joint Commission, tumor registry, communicable diseases); payer incentives (e.g. MU, PQRS, VBP, readmission reduction); and specialty society databases (e.g. STS, NRMI, Vermont-Oxford).  </a:t>
            </a:r>
            <a:endParaRPr lang="en-US" sz="1800" dirty="0" smtClean="0">
              <a:cs typeface="Arial" pitchFamily="34" charset="0"/>
            </a:endParaRPr>
          </a:p>
          <a:p>
            <a:pPr lvl="1">
              <a:lnSpc>
                <a:spcPct val="120000"/>
              </a:lnSpc>
              <a:spcBef>
                <a:spcPts val="0"/>
              </a:spcBef>
              <a:spcAft>
                <a:spcPts val="600"/>
              </a:spcAft>
            </a:pPr>
            <a:r>
              <a:rPr lang="en-US" sz="1800" dirty="0" smtClean="0">
                <a:cs typeface="Arial" pitchFamily="34" charset="0"/>
              </a:rPr>
              <a:t>Adherence </a:t>
            </a:r>
            <a:r>
              <a:rPr lang="en-US" sz="1800" dirty="0">
                <a:cs typeface="Arial" pitchFamily="34" charset="0"/>
              </a:rPr>
              <a:t>to industry-standard vocabularies is required.  </a:t>
            </a:r>
            <a:endParaRPr lang="en-US" sz="1800" dirty="0" smtClean="0">
              <a:cs typeface="Arial" pitchFamily="34" charset="0"/>
            </a:endParaRPr>
          </a:p>
          <a:p>
            <a:pPr lvl="1">
              <a:lnSpc>
                <a:spcPct val="120000"/>
              </a:lnSpc>
              <a:spcBef>
                <a:spcPts val="0"/>
              </a:spcBef>
              <a:spcAft>
                <a:spcPts val="600"/>
              </a:spcAft>
            </a:pPr>
            <a:r>
              <a:rPr lang="en-US" sz="1800" dirty="0" smtClean="0">
                <a:cs typeface="Arial" pitchFamily="34" charset="0"/>
              </a:rPr>
              <a:t>Clinical </a:t>
            </a:r>
            <a:r>
              <a:rPr lang="en-US" sz="1800" dirty="0">
                <a:cs typeface="Arial" pitchFamily="34" charset="0"/>
              </a:rPr>
              <a:t>text data content is available for simple key word searches. </a:t>
            </a:r>
            <a:endParaRPr lang="en-US" sz="1800" dirty="0" smtClean="0">
              <a:cs typeface="Arial" pitchFamily="34" charset="0"/>
            </a:endParaRPr>
          </a:p>
          <a:p>
            <a:pPr lvl="1">
              <a:lnSpc>
                <a:spcPct val="120000"/>
              </a:lnSpc>
              <a:spcBef>
                <a:spcPts val="0"/>
              </a:spcBef>
              <a:spcAft>
                <a:spcPts val="600"/>
              </a:spcAft>
            </a:pPr>
            <a:r>
              <a:rPr lang="en-US" sz="1800" dirty="0" smtClean="0">
                <a:cs typeface="Arial" pitchFamily="34" charset="0"/>
              </a:rPr>
              <a:t>Centralized </a:t>
            </a:r>
            <a:r>
              <a:rPr lang="en-US" sz="1800" dirty="0">
                <a:cs typeface="Arial" pitchFamily="34" charset="0"/>
              </a:rPr>
              <a:t>data governance exists for review and approval of externally released data.</a:t>
            </a:r>
          </a:p>
        </p:txBody>
      </p:sp>
      <p:sp>
        <p:nvSpPr>
          <p:cNvPr id="11" name="Rectangle 10"/>
          <p:cNvSpPr/>
          <p:nvPr/>
        </p:nvSpPr>
        <p:spPr>
          <a:xfrm>
            <a:off x="2218268" y="1260475"/>
            <a:ext cx="6254095" cy="534458"/>
          </a:xfrm>
          <a:prstGeom prst="rect">
            <a:avLst/>
          </a:prstGeom>
          <a:gradFill>
            <a:gsLst>
              <a:gs pos="0">
                <a:schemeClr val="accent4">
                  <a:lumMod val="75000"/>
                </a:schemeClr>
              </a:gs>
              <a:gs pos="100000">
                <a:schemeClr val="accent4"/>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Automated External Reporting</a:t>
            </a:r>
            <a:endParaRPr lang="en-US" sz="1800" b="1" dirty="0">
              <a:solidFill>
                <a:schemeClr val="bg1"/>
              </a:solidFill>
            </a:endParaRPr>
          </a:p>
        </p:txBody>
      </p:sp>
      <p:sp>
        <p:nvSpPr>
          <p:cNvPr id="12" name="Rectangle 11"/>
          <p:cNvSpPr/>
          <p:nvPr/>
        </p:nvSpPr>
        <p:spPr>
          <a:xfrm>
            <a:off x="676656" y="1260475"/>
            <a:ext cx="1075699" cy="2126192"/>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3903134"/>
            <a:ext cx="1075318" cy="2119842"/>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0796720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765164604"/>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894909"/>
            <a:ext cx="6254219" cy="3891478"/>
          </a:xfrm>
        </p:spPr>
        <p:txBody>
          <a:bodyPr>
            <a:noAutofit/>
          </a:bodyPr>
          <a:lstStyle/>
          <a:p>
            <a:pPr lvl="1">
              <a:lnSpc>
                <a:spcPct val="120000"/>
              </a:lnSpc>
            </a:pPr>
            <a:r>
              <a:rPr lang="en-US" sz="1800" dirty="0">
                <a:cs typeface="Arial" pitchFamily="34" charset="0"/>
              </a:rPr>
              <a:t>Analytic motive is focused on measuring adherence to clinical best practices, minimizing waste, and reducing variability.  </a:t>
            </a:r>
            <a:endParaRPr lang="en-US" sz="1800" dirty="0" smtClean="0">
              <a:cs typeface="Arial" pitchFamily="34" charset="0"/>
            </a:endParaRPr>
          </a:p>
          <a:p>
            <a:pPr lvl="1">
              <a:lnSpc>
                <a:spcPct val="120000"/>
              </a:lnSpc>
            </a:pPr>
            <a:r>
              <a:rPr lang="en-US" sz="1800" dirty="0" smtClean="0">
                <a:cs typeface="Arial" pitchFamily="34" charset="0"/>
              </a:rPr>
              <a:t>Data </a:t>
            </a:r>
            <a:r>
              <a:rPr lang="en-US" sz="1800" dirty="0">
                <a:cs typeface="Arial" pitchFamily="34" charset="0"/>
              </a:rPr>
              <a:t>governance expands to support care management teams that are focused on improving the health of patient populations. </a:t>
            </a:r>
            <a:endParaRPr lang="en-US" sz="1800" dirty="0" smtClean="0">
              <a:cs typeface="Arial" pitchFamily="34" charset="0"/>
            </a:endParaRPr>
          </a:p>
          <a:p>
            <a:pPr lvl="1">
              <a:lnSpc>
                <a:spcPct val="120000"/>
              </a:lnSpc>
            </a:pPr>
            <a:r>
              <a:rPr lang="en-US" sz="1800" dirty="0" smtClean="0">
                <a:cs typeface="Arial" pitchFamily="34" charset="0"/>
              </a:rPr>
              <a:t>Population</a:t>
            </a:r>
            <a:r>
              <a:rPr lang="en-US" sz="1800" dirty="0">
                <a:cs typeface="Arial" pitchFamily="34" charset="0"/>
              </a:rPr>
              <a:t>-based analytics are used to suggest improvements to individual patient care. </a:t>
            </a:r>
            <a:endParaRPr lang="en-US" sz="1800" dirty="0" smtClean="0">
              <a:cs typeface="Arial" pitchFamily="34" charset="0"/>
            </a:endParaRPr>
          </a:p>
          <a:p>
            <a:pPr lvl="1">
              <a:lnSpc>
                <a:spcPct val="120000"/>
              </a:lnSpc>
            </a:pPr>
            <a:r>
              <a:rPr lang="en-US" sz="1800" dirty="0" smtClean="0">
                <a:cs typeface="Arial" pitchFamily="34" charset="0"/>
              </a:rPr>
              <a:t>Permanent </a:t>
            </a:r>
            <a:r>
              <a:rPr lang="en-US" sz="1800" dirty="0">
                <a:cs typeface="Arial" pitchFamily="34" charset="0"/>
              </a:rPr>
              <a:t>multidisciplinary teams are in-place that continuously monitor opportunities to improve quality, and reduce risk and cost, across acute care processes, chronic diseases, patient safety scenarios, and internal workflows. </a:t>
            </a:r>
          </a:p>
        </p:txBody>
      </p:sp>
      <p:sp>
        <p:nvSpPr>
          <p:cNvPr id="11" name="Rectangle 10"/>
          <p:cNvSpPr/>
          <p:nvPr/>
        </p:nvSpPr>
        <p:spPr>
          <a:xfrm>
            <a:off x="2218268" y="1260475"/>
            <a:ext cx="6254095" cy="534458"/>
          </a:xfrm>
          <a:prstGeom prst="rect">
            <a:avLst/>
          </a:prstGeom>
          <a:gradFill>
            <a:gsLst>
              <a:gs pos="0">
                <a:schemeClr val="accent2">
                  <a:lumMod val="50000"/>
                </a:schemeClr>
              </a:gs>
              <a:gs pos="100000">
                <a:schemeClr val="accent2"/>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Waste &amp; Care Variability Reduction (1)</a:t>
            </a:r>
            <a:endParaRPr lang="en-US" sz="1600" b="1" dirty="0">
              <a:solidFill>
                <a:schemeClr val="bg1"/>
              </a:solidFill>
            </a:endParaRPr>
          </a:p>
        </p:txBody>
      </p:sp>
      <p:sp>
        <p:nvSpPr>
          <p:cNvPr id="12" name="Rectangle 11"/>
          <p:cNvSpPr/>
          <p:nvPr/>
        </p:nvSpPr>
        <p:spPr>
          <a:xfrm>
            <a:off x="676656" y="1260475"/>
            <a:ext cx="1075699" cy="158432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3378200"/>
            <a:ext cx="1075318" cy="26447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ight Arrow 1"/>
          <p:cNvSpPr/>
          <p:nvPr/>
        </p:nvSpPr>
        <p:spPr>
          <a:xfrm>
            <a:off x="7014312" y="6362204"/>
            <a:ext cx="1169666" cy="35453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continued</a:t>
            </a:r>
            <a:endParaRPr lang="en-US" b="1" dirty="0"/>
          </a:p>
        </p:txBody>
      </p:sp>
    </p:spTree>
    <p:extLst>
      <p:ext uri="{BB962C8B-B14F-4D97-AF65-F5344CB8AC3E}">
        <p14:creationId xmlns:p14="http://schemas.microsoft.com/office/powerpoint/2010/main" xmlns="" val="16536421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2210780892"/>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894909"/>
            <a:ext cx="6254219" cy="3891478"/>
          </a:xfrm>
        </p:spPr>
        <p:txBody>
          <a:bodyPr>
            <a:noAutofit/>
          </a:bodyPr>
          <a:lstStyle/>
          <a:p>
            <a:pPr lvl="1">
              <a:lnSpc>
                <a:spcPct val="120000"/>
              </a:lnSpc>
            </a:pPr>
            <a:r>
              <a:rPr lang="en-US" sz="1800" dirty="0">
                <a:cs typeface="Arial" pitchFamily="34" charset="0"/>
              </a:rPr>
              <a:t>Precision of registries is improved by including data from lab, pharmacy, and clinical observations in the definition of the patient cohorts. </a:t>
            </a:r>
            <a:endParaRPr lang="en-US" sz="1800" dirty="0" smtClean="0">
              <a:cs typeface="Arial" pitchFamily="34" charset="0"/>
            </a:endParaRPr>
          </a:p>
          <a:p>
            <a:pPr lvl="1">
              <a:lnSpc>
                <a:spcPct val="120000"/>
              </a:lnSpc>
            </a:pPr>
            <a:r>
              <a:rPr lang="en-US" sz="1800" dirty="0" smtClean="0">
                <a:cs typeface="Arial" pitchFamily="34" charset="0"/>
              </a:rPr>
              <a:t>EDW </a:t>
            </a:r>
            <a:r>
              <a:rPr lang="en-US" sz="1800" dirty="0">
                <a:cs typeface="Arial" pitchFamily="34" charset="0"/>
              </a:rPr>
              <a:t>content is organized into evidence-based, standardized data marts that combine clinical and cost data associated with patient registries. </a:t>
            </a:r>
            <a:endParaRPr lang="en-US" sz="1800" dirty="0" smtClean="0">
              <a:cs typeface="Arial" pitchFamily="34" charset="0"/>
            </a:endParaRPr>
          </a:p>
          <a:p>
            <a:pPr lvl="1">
              <a:lnSpc>
                <a:spcPct val="120000"/>
              </a:lnSpc>
            </a:pPr>
            <a:r>
              <a:rPr lang="en-US" sz="1800" dirty="0" smtClean="0">
                <a:cs typeface="Arial" pitchFamily="34" charset="0"/>
              </a:rPr>
              <a:t>Data </a:t>
            </a:r>
            <a:r>
              <a:rPr lang="en-US" sz="1800" dirty="0">
                <a:cs typeface="Arial" pitchFamily="34" charset="0"/>
              </a:rPr>
              <a:t>content expands to include insurance claims (if not already included) and HIE data feeds. </a:t>
            </a:r>
            <a:endParaRPr lang="en-US" sz="1800" dirty="0" smtClean="0">
              <a:cs typeface="Arial" pitchFamily="34" charset="0"/>
            </a:endParaRPr>
          </a:p>
          <a:p>
            <a:pPr lvl="1">
              <a:lnSpc>
                <a:spcPct val="120000"/>
              </a:lnSpc>
            </a:pPr>
            <a:r>
              <a:rPr lang="en-US" sz="1800" dirty="0" smtClean="0">
                <a:cs typeface="Arial" pitchFamily="34" charset="0"/>
              </a:rPr>
              <a:t>On </a:t>
            </a:r>
            <a:r>
              <a:rPr lang="en-US" sz="1800" dirty="0">
                <a:cs typeface="Arial" pitchFamily="34" charset="0"/>
              </a:rPr>
              <a:t>average, the EDW is updated within one week of source system changes. </a:t>
            </a:r>
          </a:p>
        </p:txBody>
      </p:sp>
      <p:sp>
        <p:nvSpPr>
          <p:cNvPr id="11" name="Rectangle 10"/>
          <p:cNvSpPr/>
          <p:nvPr/>
        </p:nvSpPr>
        <p:spPr>
          <a:xfrm>
            <a:off x="2218268" y="1260475"/>
            <a:ext cx="6254095" cy="534458"/>
          </a:xfrm>
          <a:prstGeom prst="rect">
            <a:avLst/>
          </a:prstGeom>
          <a:gradFill>
            <a:gsLst>
              <a:gs pos="0">
                <a:schemeClr val="accent2">
                  <a:lumMod val="50000"/>
                </a:schemeClr>
              </a:gs>
              <a:gs pos="100000">
                <a:schemeClr val="accent2"/>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Waste &amp; Care Variability Reduction </a:t>
            </a:r>
            <a:r>
              <a:rPr lang="en-US" sz="1600" b="1" dirty="0" smtClean="0">
                <a:solidFill>
                  <a:schemeClr val="bg1"/>
                </a:solidFill>
              </a:rPr>
              <a:t>(2)</a:t>
            </a:r>
            <a:endParaRPr lang="en-US" sz="1600" b="1" dirty="0">
              <a:solidFill>
                <a:schemeClr val="bg1"/>
              </a:solidFill>
            </a:endParaRPr>
          </a:p>
        </p:txBody>
      </p:sp>
      <p:sp>
        <p:nvSpPr>
          <p:cNvPr id="12" name="Rectangle 11"/>
          <p:cNvSpPr/>
          <p:nvPr/>
        </p:nvSpPr>
        <p:spPr>
          <a:xfrm>
            <a:off x="676656" y="1260475"/>
            <a:ext cx="1075699" cy="158432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3378200"/>
            <a:ext cx="1075318" cy="26447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004381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670471668"/>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882456"/>
            <a:ext cx="6254219" cy="4140519"/>
          </a:xfrm>
        </p:spPr>
        <p:txBody>
          <a:bodyPr>
            <a:noAutofit/>
          </a:bodyPr>
          <a:lstStyle/>
          <a:p>
            <a:pPr lvl="1">
              <a:lnSpc>
                <a:spcPct val="120000"/>
              </a:lnSpc>
              <a:spcBef>
                <a:spcPts val="600"/>
              </a:spcBef>
              <a:spcAft>
                <a:spcPts val="600"/>
              </a:spcAft>
            </a:pPr>
            <a:r>
              <a:rPr lang="en-US" sz="1800" dirty="0">
                <a:cs typeface="Arial" pitchFamily="34" charset="0"/>
              </a:rPr>
              <a:t>The “accountable care organization” shares in the financial risk and reward that is tied to clinical outcomes.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At </a:t>
            </a:r>
            <a:r>
              <a:rPr lang="en-US" sz="1800" dirty="0">
                <a:cs typeface="Arial" pitchFamily="34" charset="0"/>
              </a:rPr>
              <a:t>least 50% of acute care cases are managed under bundled payments. Analytics are available at the point of care to support the Triple Aim of maximizing the quality of individual patient care, population management, and the economics of care.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Data </a:t>
            </a:r>
            <a:r>
              <a:rPr lang="en-US" sz="1800" dirty="0">
                <a:cs typeface="Arial" pitchFamily="34" charset="0"/>
              </a:rPr>
              <a:t>content expands to include bedside </a:t>
            </a:r>
            <a:r>
              <a:rPr lang="en-US" sz="1800" dirty="0" smtClean="0">
                <a:cs typeface="Arial" pitchFamily="34" charset="0"/>
              </a:rPr>
              <a:t>devices, home monitoring data, external pharmacy data, and detailed </a:t>
            </a:r>
            <a:r>
              <a:rPr lang="en-US" sz="1800" dirty="0">
                <a:cs typeface="Arial" pitchFamily="34" charset="0"/>
              </a:rPr>
              <a:t>activity based costing.  </a:t>
            </a:r>
          </a:p>
        </p:txBody>
      </p:sp>
      <p:sp>
        <p:nvSpPr>
          <p:cNvPr id="11" name="Rectangle 10"/>
          <p:cNvSpPr/>
          <p:nvPr/>
        </p:nvSpPr>
        <p:spPr>
          <a:xfrm>
            <a:off x="2218268" y="1260475"/>
            <a:ext cx="6254095" cy="534458"/>
          </a:xfrm>
          <a:prstGeom prst="rect">
            <a:avLst/>
          </a:prstGeom>
          <a:gradFill>
            <a:gsLst>
              <a:gs pos="0">
                <a:schemeClr val="accent1">
                  <a:lumMod val="75000"/>
                </a:schemeClr>
              </a:gs>
              <a:gs pos="100000">
                <a:schemeClr val="accent1"/>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sz="1600" b="1" dirty="0">
                <a:solidFill>
                  <a:srgbClr val="FFFFFF"/>
                </a:solidFill>
                <a:cs typeface="Arial" pitchFamily="34" charset="0"/>
              </a:rPr>
              <a:t>Population Health Management </a:t>
            </a:r>
            <a:r>
              <a:rPr lang="en-US" sz="1600" b="1" dirty="0" smtClean="0">
                <a:solidFill>
                  <a:srgbClr val="FFFFFF"/>
                </a:solidFill>
                <a:cs typeface="Arial" pitchFamily="34" charset="0"/>
              </a:rPr>
              <a:t>&amp; </a:t>
            </a:r>
            <a:r>
              <a:rPr lang="en-US" sz="1600" b="1" dirty="0">
                <a:solidFill>
                  <a:srgbClr val="FFFFFF"/>
                </a:solidFill>
                <a:cs typeface="Arial" pitchFamily="34" charset="0"/>
              </a:rPr>
              <a:t>Suggestive </a:t>
            </a:r>
            <a:r>
              <a:rPr lang="en-US" sz="1600" b="1" dirty="0" smtClean="0">
                <a:solidFill>
                  <a:srgbClr val="FFFFFF"/>
                </a:solidFill>
                <a:cs typeface="Arial" pitchFamily="34" charset="0"/>
              </a:rPr>
              <a:t>Analytics</a:t>
            </a:r>
            <a:r>
              <a:rPr lang="en-US" sz="1600" b="1" dirty="0">
                <a:solidFill>
                  <a:prstClr val="white"/>
                </a:solidFill>
                <a:cs typeface="Arial" pitchFamily="34" charset="0"/>
              </a:rPr>
              <a:t> </a:t>
            </a:r>
            <a:r>
              <a:rPr lang="en-US" sz="1600" b="1" dirty="0" smtClean="0">
                <a:solidFill>
                  <a:prstClr val="white"/>
                </a:solidFill>
                <a:cs typeface="Arial" pitchFamily="34" charset="0"/>
              </a:rPr>
              <a:t>(1)</a:t>
            </a:r>
            <a:endParaRPr lang="en-US" sz="1600" b="1" dirty="0">
              <a:solidFill>
                <a:schemeClr val="bg1"/>
              </a:solidFill>
            </a:endParaRPr>
          </a:p>
        </p:txBody>
      </p:sp>
      <p:sp>
        <p:nvSpPr>
          <p:cNvPr id="12" name="Rectangle 11"/>
          <p:cNvSpPr/>
          <p:nvPr/>
        </p:nvSpPr>
        <p:spPr>
          <a:xfrm>
            <a:off x="676656" y="1260475"/>
            <a:ext cx="1075699" cy="105092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2853268"/>
            <a:ext cx="1075318" cy="316970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7014312" y="5786387"/>
            <a:ext cx="1169666" cy="35453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continued</a:t>
            </a:r>
            <a:endParaRPr lang="en-US" b="1" dirty="0"/>
          </a:p>
        </p:txBody>
      </p:sp>
    </p:spTree>
    <p:extLst>
      <p:ext uri="{BB962C8B-B14F-4D97-AF65-F5344CB8AC3E}">
        <p14:creationId xmlns:p14="http://schemas.microsoft.com/office/powerpoint/2010/main" xmlns="" val="36796712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1202848588"/>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2046082"/>
            <a:ext cx="6254219" cy="3353686"/>
          </a:xfrm>
        </p:spPr>
        <p:txBody>
          <a:bodyPr>
            <a:noAutofit/>
          </a:bodyPr>
          <a:lstStyle/>
          <a:p>
            <a:pPr lvl="1">
              <a:lnSpc>
                <a:spcPct val="120000"/>
              </a:lnSpc>
              <a:spcBef>
                <a:spcPts val="600"/>
              </a:spcBef>
              <a:spcAft>
                <a:spcPts val="600"/>
              </a:spcAft>
            </a:pPr>
            <a:r>
              <a:rPr lang="en-US" sz="1800" dirty="0" smtClean="0">
                <a:cs typeface="Arial" pitchFamily="34" charset="0"/>
              </a:rPr>
              <a:t>Data </a:t>
            </a:r>
            <a:r>
              <a:rPr lang="en-US" sz="1800" dirty="0">
                <a:cs typeface="Arial" pitchFamily="34" charset="0"/>
              </a:rPr>
              <a:t>governance plays a major role in the accuracy of metrics supporting quality-based compensation plans for clinicians and executives.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On </a:t>
            </a:r>
            <a:r>
              <a:rPr lang="en-US" sz="1800" dirty="0">
                <a:cs typeface="Arial" pitchFamily="34" charset="0"/>
              </a:rPr>
              <a:t>average, the EDW is updated within one day of source system changes.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The </a:t>
            </a:r>
            <a:r>
              <a:rPr lang="en-US" sz="1800" dirty="0">
                <a:cs typeface="Arial" pitchFamily="34" charset="0"/>
              </a:rPr>
              <a:t>EDW reports organizationally to a C-level executive who is accountable for balancing cost of care and quality of care.</a:t>
            </a:r>
          </a:p>
        </p:txBody>
      </p:sp>
      <p:sp>
        <p:nvSpPr>
          <p:cNvPr id="11" name="Rectangle 10"/>
          <p:cNvSpPr/>
          <p:nvPr/>
        </p:nvSpPr>
        <p:spPr>
          <a:xfrm>
            <a:off x="2218268" y="1260475"/>
            <a:ext cx="6254095" cy="534458"/>
          </a:xfrm>
          <a:prstGeom prst="rect">
            <a:avLst/>
          </a:prstGeom>
          <a:gradFill>
            <a:gsLst>
              <a:gs pos="0">
                <a:schemeClr val="accent1">
                  <a:lumMod val="75000"/>
                </a:schemeClr>
              </a:gs>
              <a:gs pos="100000">
                <a:schemeClr val="accent1"/>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1600" b="1" dirty="0">
                <a:solidFill>
                  <a:srgbClr val="FFFFFF"/>
                </a:solidFill>
                <a:cs typeface="Arial" pitchFamily="34" charset="0"/>
              </a:rPr>
              <a:t>Population Health Management &amp; Suggestive </a:t>
            </a:r>
            <a:r>
              <a:rPr lang="en-US" sz="1600" b="1" dirty="0" smtClean="0">
                <a:solidFill>
                  <a:srgbClr val="FFFFFF"/>
                </a:solidFill>
                <a:cs typeface="Arial" pitchFamily="34" charset="0"/>
              </a:rPr>
              <a:t>Analytics (2)</a:t>
            </a:r>
            <a:endParaRPr lang="en-US" sz="1600" b="1" dirty="0">
              <a:solidFill>
                <a:prstClr val="white"/>
              </a:solidFill>
            </a:endParaRPr>
          </a:p>
        </p:txBody>
      </p:sp>
      <p:sp>
        <p:nvSpPr>
          <p:cNvPr id="12" name="Rectangle 11"/>
          <p:cNvSpPr/>
          <p:nvPr/>
        </p:nvSpPr>
        <p:spPr>
          <a:xfrm>
            <a:off x="676656" y="1260475"/>
            <a:ext cx="1075699" cy="105092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2853268"/>
            <a:ext cx="1075318" cy="316970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0316921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2879509602"/>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998565"/>
            <a:ext cx="6254219" cy="3891478"/>
          </a:xfrm>
        </p:spPr>
        <p:txBody>
          <a:bodyPr>
            <a:noAutofit/>
          </a:bodyPr>
          <a:lstStyle/>
          <a:p>
            <a:pPr lvl="1">
              <a:lnSpc>
                <a:spcPct val="120000"/>
              </a:lnSpc>
              <a:spcBef>
                <a:spcPts val="600"/>
              </a:spcBef>
              <a:spcAft>
                <a:spcPts val="600"/>
              </a:spcAft>
            </a:pPr>
            <a:r>
              <a:rPr lang="en-US" sz="1800" dirty="0">
                <a:cs typeface="Arial" pitchFamily="34" charset="0"/>
              </a:rPr>
              <a:t>Analytic motive expands to address diagnosis-based, fixed-fee per capita reimbursement models.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Focus </a:t>
            </a:r>
            <a:r>
              <a:rPr lang="en-US" sz="1800" dirty="0">
                <a:cs typeface="Arial" pitchFamily="34" charset="0"/>
              </a:rPr>
              <a:t>expands from management of cases to collaboration with clinician and payer partners to manage episodes of care, using predictive modeling, forecasting, and risk stratification to support outreach, triage, escalation and referrals.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Physicians</a:t>
            </a:r>
            <a:r>
              <a:rPr lang="en-US" sz="1800" dirty="0">
                <a:cs typeface="Arial" pitchFamily="34" charset="0"/>
              </a:rPr>
              <a:t>, hospitals, employers, payers and members/patients collaborate to share risk and reward (e.g., financial reward to patients for healthy behavior). </a:t>
            </a:r>
            <a:endParaRPr lang="en-US" sz="1800" dirty="0" smtClean="0">
              <a:cs typeface="Arial" pitchFamily="34" charset="0"/>
            </a:endParaRPr>
          </a:p>
        </p:txBody>
      </p:sp>
      <p:sp>
        <p:nvSpPr>
          <p:cNvPr id="11" name="Rectangle 10"/>
          <p:cNvSpPr/>
          <p:nvPr/>
        </p:nvSpPr>
        <p:spPr>
          <a:xfrm>
            <a:off x="2218268" y="1260475"/>
            <a:ext cx="6254095" cy="534458"/>
          </a:xfrm>
          <a:prstGeom prst="rect">
            <a:avLst/>
          </a:prstGeom>
          <a:gradFill>
            <a:gsLst>
              <a:gs pos="0">
                <a:schemeClr val="tx2">
                  <a:lumMod val="50000"/>
                </a:schemeClr>
              </a:gs>
              <a:gs pos="100000">
                <a:schemeClr val="tx2"/>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prstClr val="white"/>
                </a:solidFill>
                <a:cs typeface="Arial" pitchFamily="34" charset="0"/>
              </a:rPr>
              <a:t>Clinical </a:t>
            </a:r>
            <a:r>
              <a:rPr lang="en-US" sz="1800" b="1" dirty="0">
                <a:solidFill>
                  <a:prstClr val="white"/>
                </a:solidFill>
                <a:cs typeface="Arial" pitchFamily="34" charset="0"/>
              </a:rPr>
              <a:t>Risk Intervention &amp; Predictive </a:t>
            </a:r>
            <a:r>
              <a:rPr lang="en-US" sz="1800" b="1" dirty="0" smtClean="0">
                <a:solidFill>
                  <a:prstClr val="white"/>
                </a:solidFill>
                <a:cs typeface="Arial" pitchFamily="34" charset="0"/>
              </a:rPr>
              <a:t>Analytics </a:t>
            </a:r>
            <a:r>
              <a:rPr lang="en-US" sz="1800" b="1" dirty="0" smtClean="0">
                <a:solidFill>
                  <a:schemeClr val="bg1"/>
                </a:solidFill>
                <a:cs typeface="Arial" pitchFamily="34" charset="0"/>
              </a:rPr>
              <a:t>(1)</a:t>
            </a:r>
            <a:endParaRPr lang="en-US" sz="1800" b="1" dirty="0">
              <a:solidFill>
                <a:schemeClr val="bg1"/>
              </a:solidFill>
            </a:endParaRPr>
          </a:p>
        </p:txBody>
      </p:sp>
      <p:sp>
        <p:nvSpPr>
          <p:cNvPr id="12" name="Rectangle 11"/>
          <p:cNvSpPr/>
          <p:nvPr/>
        </p:nvSpPr>
        <p:spPr>
          <a:xfrm>
            <a:off x="676276" y="1260475"/>
            <a:ext cx="1076080" cy="53445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2311400"/>
            <a:ext cx="1075318" cy="37115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7014312" y="5786387"/>
            <a:ext cx="1169666" cy="354531"/>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continued</a:t>
            </a:r>
            <a:endParaRPr lang="en-US" b="1" dirty="0"/>
          </a:p>
        </p:txBody>
      </p:sp>
    </p:spTree>
    <p:extLst>
      <p:ext uri="{BB962C8B-B14F-4D97-AF65-F5344CB8AC3E}">
        <p14:creationId xmlns:p14="http://schemas.microsoft.com/office/powerpoint/2010/main" xmlns="" val="23735129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4"/>
          <p:cNvGraphicFramePr>
            <a:graphicFrameLocks/>
          </p:cNvGraphicFramePr>
          <p:nvPr>
            <p:extLst>
              <p:ext uri="{D42A27DB-BD31-4B8C-83A1-F6EECF244321}">
                <p14:modId xmlns:p14="http://schemas.microsoft.com/office/powerpoint/2010/main" xmlns="" val="3095222690"/>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2046690"/>
            <a:ext cx="6254219" cy="2919944"/>
          </a:xfrm>
        </p:spPr>
        <p:txBody>
          <a:bodyPr>
            <a:noAutofit/>
          </a:bodyPr>
          <a:lstStyle/>
          <a:p>
            <a:pPr lvl="1">
              <a:lnSpc>
                <a:spcPct val="120000"/>
              </a:lnSpc>
              <a:spcBef>
                <a:spcPts val="600"/>
              </a:spcBef>
              <a:spcAft>
                <a:spcPts val="600"/>
              </a:spcAft>
            </a:pPr>
            <a:r>
              <a:rPr lang="en-US" sz="1800" dirty="0" smtClean="0">
                <a:cs typeface="Arial" pitchFamily="34" charset="0"/>
              </a:rPr>
              <a:t>Patients </a:t>
            </a:r>
            <a:r>
              <a:rPr lang="en-US" sz="1800" dirty="0">
                <a:cs typeface="Arial" pitchFamily="34" charset="0"/>
              </a:rPr>
              <a:t>are flagged in registries who are unable or </a:t>
            </a:r>
            <a:r>
              <a:rPr lang="en-US" sz="1800" dirty="0" smtClean="0">
                <a:cs typeface="Arial" pitchFamily="34" charset="0"/>
              </a:rPr>
              <a:t>unwilling to participate </a:t>
            </a:r>
            <a:r>
              <a:rPr lang="en-US" sz="1800" dirty="0">
                <a:cs typeface="Arial" pitchFamily="34" charset="0"/>
              </a:rPr>
              <a:t>in care protocols.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Data </a:t>
            </a:r>
            <a:r>
              <a:rPr lang="en-US" sz="1800" dirty="0">
                <a:cs typeface="Arial" pitchFamily="34" charset="0"/>
              </a:rPr>
              <a:t>content expands to include </a:t>
            </a:r>
            <a:r>
              <a:rPr lang="en-US" sz="1800" dirty="0" smtClean="0">
                <a:cs typeface="Arial" pitchFamily="34" charset="0"/>
              </a:rPr>
              <a:t>home monitoring data, long term care facility data, and </a:t>
            </a:r>
            <a:r>
              <a:rPr lang="en-US" sz="1800" dirty="0">
                <a:cs typeface="Arial" pitchFamily="34" charset="0"/>
              </a:rPr>
              <a:t>protocol-specific patient reported outcomes.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On </a:t>
            </a:r>
            <a:r>
              <a:rPr lang="en-US" sz="1800" dirty="0">
                <a:cs typeface="Arial" pitchFamily="34" charset="0"/>
              </a:rPr>
              <a:t>average, the EDW is updated within one hour or less of source system changes. </a:t>
            </a:r>
          </a:p>
          <a:p>
            <a:pPr lvl="1">
              <a:spcBef>
                <a:spcPts val="600"/>
              </a:spcBef>
              <a:spcAft>
                <a:spcPts val="600"/>
              </a:spcAft>
            </a:pPr>
            <a:endParaRPr lang="en-US" sz="1800" dirty="0">
              <a:solidFill>
                <a:schemeClr val="tx1"/>
              </a:solidFill>
              <a:cs typeface="Arial" pitchFamily="34" charset="0"/>
            </a:endParaRPr>
          </a:p>
        </p:txBody>
      </p:sp>
      <p:sp>
        <p:nvSpPr>
          <p:cNvPr id="11" name="Rectangle 10"/>
          <p:cNvSpPr/>
          <p:nvPr/>
        </p:nvSpPr>
        <p:spPr>
          <a:xfrm>
            <a:off x="2218268" y="1260475"/>
            <a:ext cx="6254095" cy="534458"/>
          </a:xfrm>
          <a:prstGeom prst="rect">
            <a:avLst/>
          </a:prstGeom>
          <a:gradFill>
            <a:gsLst>
              <a:gs pos="0">
                <a:schemeClr val="tx2">
                  <a:lumMod val="50000"/>
                </a:schemeClr>
              </a:gs>
              <a:gs pos="100000">
                <a:schemeClr val="tx2"/>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prstClr val="white"/>
                </a:solidFill>
                <a:cs typeface="Arial" pitchFamily="34" charset="0"/>
              </a:rPr>
              <a:t>Clinical Risk Intervention &amp; Predictive </a:t>
            </a:r>
            <a:r>
              <a:rPr lang="en-US" sz="1800" b="1" dirty="0" smtClean="0">
                <a:solidFill>
                  <a:prstClr val="white"/>
                </a:solidFill>
                <a:cs typeface="Arial" pitchFamily="34" charset="0"/>
              </a:rPr>
              <a:t>Analytics (2)</a:t>
            </a:r>
            <a:endParaRPr lang="en-US" sz="1800" b="1" dirty="0">
              <a:solidFill>
                <a:schemeClr val="bg1"/>
              </a:solidFill>
            </a:endParaRPr>
          </a:p>
        </p:txBody>
      </p:sp>
      <p:sp>
        <p:nvSpPr>
          <p:cNvPr id="12" name="Rectangle 11"/>
          <p:cNvSpPr/>
          <p:nvPr/>
        </p:nvSpPr>
        <p:spPr>
          <a:xfrm>
            <a:off x="676276" y="1260475"/>
            <a:ext cx="1076080" cy="534458"/>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6656" y="2311400"/>
            <a:ext cx="1075318" cy="3711575"/>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3587231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48639"/>
            <a:ext cx="8086344" cy="955646"/>
          </a:xfrm>
        </p:spPr>
        <p:txBody>
          <a:bodyPr/>
          <a:lstStyle/>
          <a:p>
            <a:r>
              <a:rPr lang="en-US" sz="3600" dirty="0" smtClean="0"/>
              <a:t>Healthcare Analytics Adoption Model</a:t>
            </a:r>
            <a:endParaRPr lang="en-US" sz="3600" dirty="0"/>
          </a:p>
        </p:txBody>
      </p:sp>
      <p:sp>
        <p:nvSpPr>
          <p:cNvPr id="5" name="Text Placeholder 4"/>
          <p:cNvSpPr>
            <a:spLocks noGrp="1"/>
          </p:cNvSpPr>
          <p:nvPr>
            <p:ph type="body" idx="14"/>
          </p:nvPr>
        </p:nvSpPr>
        <p:spPr>
          <a:xfrm>
            <a:off x="672686" y="1077133"/>
            <a:ext cx="7790687" cy="269304"/>
          </a:xfrm>
        </p:spPr>
        <p:txBody>
          <a:bodyPr/>
          <a:lstStyle/>
          <a:p>
            <a:pPr algn="ctr"/>
            <a:r>
              <a:rPr lang="en-US" sz="2000" dirty="0" smtClean="0"/>
              <a:t>Borrowing lessons from the HIMSS Analytics EMR Adoption Model</a:t>
            </a:r>
            <a:endParaRPr lang="en-US" sz="2000" dirty="0"/>
          </a:p>
        </p:txBody>
      </p:sp>
      <p:sp>
        <p:nvSpPr>
          <p:cNvPr id="6" name="Content Placeholder 5"/>
          <p:cNvSpPr>
            <a:spLocks noGrp="1"/>
          </p:cNvSpPr>
          <p:nvPr>
            <p:ph sz="quarter" idx="16"/>
          </p:nvPr>
        </p:nvSpPr>
        <p:spPr>
          <a:xfrm>
            <a:off x="672686" y="1825559"/>
            <a:ext cx="7799802" cy="3873664"/>
          </a:xfrm>
        </p:spPr>
        <p:txBody>
          <a:bodyPr>
            <a:noAutofit/>
          </a:bodyPr>
          <a:lstStyle/>
          <a:p>
            <a:pPr lvl="1"/>
            <a:r>
              <a:rPr lang="en-US" sz="2600" dirty="0"/>
              <a:t>Provide a roadmap for organizations to measure their own progress towards analytic </a:t>
            </a:r>
            <a:r>
              <a:rPr lang="en-US" sz="2600" dirty="0" smtClean="0"/>
              <a:t>adoption</a:t>
            </a:r>
          </a:p>
          <a:p>
            <a:pPr lvl="1"/>
            <a:endParaRPr lang="en-US" sz="2600" dirty="0"/>
          </a:p>
          <a:p>
            <a:pPr lvl="1"/>
            <a:r>
              <a:rPr lang="en-US" sz="2600" dirty="0"/>
              <a:t>Provide a framework for evaluating the industry’s adoption of </a:t>
            </a:r>
            <a:r>
              <a:rPr lang="en-US" sz="2600" dirty="0" smtClean="0"/>
              <a:t>analytics</a:t>
            </a:r>
          </a:p>
          <a:p>
            <a:pPr lvl="1"/>
            <a:endParaRPr lang="en-US" sz="2600" dirty="0"/>
          </a:p>
          <a:p>
            <a:pPr lvl="1"/>
            <a:r>
              <a:rPr lang="en-US" sz="2600" dirty="0"/>
              <a:t>Provide a framework for evaluating </a:t>
            </a:r>
            <a:r>
              <a:rPr lang="en-US" sz="2600" dirty="0" smtClean="0"/>
              <a:t>vendor products</a:t>
            </a:r>
          </a:p>
          <a:p>
            <a:endParaRPr lang="en-US" dirty="0"/>
          </a:p>
        </p:txBody>
      </p:sp>
    </p:spTree>
    <p:extLst>
      <p:ext uri="{BB962C8B-B14F-4D97-AF65-F5344CB8AC3E}">
        <p14:creationId xmlns:p14="http://schemas.microsoft.com/office/powerpoint/2010/main" xmlns="" val="38627551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Content Placeholder 4"/>
          <p:cNvGraphicFramePr>
            <a:graphicFrameLocks/>
          </p:cNvGraphicFramePr>
          <p:nvPr>
            <p:extLst>
              <p:ext uri="{D42A27DB-BD31-4B8C-83A1-F6EECF244321}">
                <p14:modId xmlns:p14="http://schemas.microsoft.com/office/powerpoint/2010/main" xmlns="" val="1406591689"/>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1907360"/>
            <a:ext cx="6254219" cy="4570441"/>
          </a:xfrm>
        </p:spPr>
        <p:txBody>
          <a:bodyPr>
            <a:noAutofit/>
          </a:bodyPr>
          <a:lstStyle/>
          <a:p>
            <a:pPr lvl="1">
              <a:lnSpc>
                <a:spcPct val="120000"/>
              </a:lnSpc>
              <a:spcBef>
                <a:spcPts val="600"/>
              </a:spcBef>
              <a:spcAft>
                <a:spcPts val="600"/>
              </a:spcAft>
            </a:pPr>
            <a:r>
              <a:rPr lang="en-US" sz="1800" dirty="0">
                <a:cs typeface="Arial" pitchFamily="34" charset="0"/>
              </a:rPr>
              <a:t>Analytic motive expands to wellness management, physical and behavioral functional health, and mass customization of care.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Analytics </a:t>
            </a:r>
            <a:r>
              <a:rPr lang="en-US" sz="1800" dirty="0">
                <a:cs typeface="Arial" pitchFamily="34" charset="0"/>
              </a:rPr>
              <a:t>expands to include NLP of text, prescriptive analytics, and interventional decision support.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Prescriptive </a:t>
            </a:r>
            <a:r>
              <a:rPr lang="en-US" sz="1800" dirty="0">
                <a:cs typeface="Arial" pitchFamily="34" charset="0"/>
              </a:rPr>
              <a:t>analytics are available at the point of care to improve patient specific outcomes based upon population outcomes. </a:t>
            </a:r>
            <a:endParaRPr lang="en-US" sz="1800" dirty="0" smtClean="0">
              <a:cs typeface="Arial" pitchFamily="34" charset="0"/>
            </a:endParaRPr>
          </a:p>
          <a:p>
            <a:pPr lvl="1">
              <a:lnSpc>
                <a:spcPct val="120000"/>
              </a:lnSpc>
              <a:spcBef>
                <a:spcPts val="600"/>
              </a:spcBef>
              <a:spcAft>
                <a:spcPts val="600"/>
              </a:spcAft>
            </a:pPr>
            <a:r>
              <a:rPr lang="en-US" sz="1800" dirty="0">
                <a:cs typeface="Arial" pitchFamily="34" charset="0"/>
              </a:rPr>
              <a:t>Data content expands to include 7x24 biometrics data, genomic data and familial data. </a:t>
            </a:r>
            <a:endParaRPr lang="en-US" sz="1800" dirty="0" smtClean="0">
              <a:cs typeface="Arial" pitchFamily="34" charset="0"/>
            </a:endParaRPr>
          </a:p>
          <a:p>
            <a:pPr lvl="1">
              <a:lnSpc>
                <a:spcPct val="120000"/>
              </a:lnSpc>
              <a:spcBef>
                <a:spcPts val="600"/>
              </a:spcBef>
              <a:spcAft>
                <a:spcPts val="600"/>
              </a:spcAft>
            </a:pPr>
            <a:r>
              <a:rPr lang="en-US" sz="1800" dirty="0" smtClean="0">
                <a:cs typeface="Arial" pitchFamily="34" charset="0"/>
              </a:rPr>
              <a:t>The </a:t>
            </a:r>
            <a:r>
              <a:rPr lang="en-US" sz="1800" dirty="0">
                <a:cs typeface="Arial" pitchFamily="34" charset="0"/>
              </a:rPr>
              <a:t>EDW is updated within a few minutes of changes in the source systems.</a:t>
            </a:r>
          </a:p>
        </p:txBody>
      </p:sp>
      <p:sp>
        <p:nvSpPr>
          <p:cNvPr id="11" name="Rectangle 10"/>
          <p:cNvSpPr/>
          <p:nvPr/>
        </p:nvSpPr>
        <p:spPr>
          <a:xfrm>
            <a:off x="2218268" y="1260475"/>
            <a:ext cx="6254096" cy="534458"/>
          </a:xfrm>
          <a:prstGeom prst="rect">
            <a:avLst/>
          </a:prstGeom>
          <a:gradFill>
            <a:gsLst>
              <a:gs pos="0">
                <a:schemeClr val="accent5">
                  <a:lumMod val="50000"/>
                </a:schemeClr>
              </a:gs>
              <a:gs pos="100000">
                <a:schemeClr val="accent5"/>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cs typeface="Arial" pitchFamily="34" charset="0"/>
              </a:rPr>
              <a:t>Personalized Medicine &amp; Prescriptive Analytics</a:t>
            </a:r>
            <a:endParaRPr lang="en-US" sz="1500" b="1" dirty="0">
              <a:solidFill>
                <a:schemeClr val="bg1"/>
              </a:solidFill>
            </a:endParaRPr>
          </a:p>
        </p:txBody>
      </p:sp>
      <p:sp>
        <p:nvSpPr>
          <p:cNvPr id="13" name="Rectangle 12"/>
          <p:cNvSpPr/>
          <p:nvPr/>
        </p:nvSpPr>
        <p:spPr>
          <a:xfrm>
            <a:off x="676656" y="1794934"/>
            <a:ext cx="1075318" cy="4228042"/>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8260631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5138" y="450129"/>
            <a:ext cx="8184315" cy="366254"/>
          </a:xfrm>
        </p:spPr>
        <p:txBody>
          <a:bodyPr/>
          <a:lstStyle/>
          <a:p>
            <a:r>
              <a:rPr lang="en-US" sz="2800" dirty="0" smtClean="0"/>
              <a:t>Read More About This Topic</a:t>
            </a:r>
            <a:endParaRPr lang="en-US" sz="2800" dirty="0"/>
          </a:p>
        </p:txBody>
      </p:sp>
      <p:sp>
        <p:nvSpPr>
          <p:cNvPr id="5" name="Text Placeholder 4"/>
          <p:cNvSpPr>
            <a:spLocks noGrp="1"/>
          </p:cNvSpPr>
          <p:nvPr>
            <p:ph type="body" idx="14"/>
          </p:nvPr>
        </p:nvSpPr>
        <p:spPr>
          <a:xfrm>
            <a:off x="817501" y="1083153"/>
            <a:ext cx="7795705" cy="1648143"/>
          </a:xfrm>
        </p:spPr>
        <p:txBody>
          <a:bodyPr anchor="b"/>
          <a:lstStyle/>
          <a:p>
            <a:r>
              <a:rPr lang="en-US" sz="1800" b="1" dirty="0" smtClean="0">
                <a:hlinkClick r:id="rId2"/>
              </a:rPr>
              <a:t>The Analytics Adoption Model White Paper</a:t>
            </a:r>
            <a:r>
              <a:rPr lang="en-US" sz="1800" dirty="0" smtClean="0"/>
              <a:t> (an in-depth explanation)</a:t>
            </a:r>
            <a:endParaRPr lang="en-US" sz="1800" b="1" dirty="0" smtClean="0"/>
          </a:p>
          <a:p>
            <a:r>
              <a:rPr lang="en-US" sz="1800" i="1" dirty="0" smtClean="0">
                <a:solidFill>
                  <a:schemeClr val="tx2">
                    <a:lumMod val="75000"/>
                  </a:schemeClr>
                </a:solidFill>
              </a:rPr>
              <a:t>Dale Sanders, Senior Vice President, Health Catalyst</a:t>
            </a:r>
          </a:p>
          <a:p>
            <a:endParaRPr lang="en-US" sz="1800" i="1" dirty="0" smtClean="0">
              <a:solidFill>
                <a:schemeClr val="tx2">
                  <a:lumMod val="75000"/>
                </a:schemeClr>
              </a:solidFill>
            </a:endParaRPr>
          </a:p>
          <a:p>
            <a:r>
              <a:rPr lang="en-US" sz="1800" b="1" dirty="0" smtClean="0">
                <a:solidFill>
                  <a:schemeClr val="tx2">
                    <a:lumMod val="75000"/>
                  </a:schemeClr>
                </a:solidFill>
                <a:hlinkClick r:id="rId3"/>
              </a:rPr>
              <a:t>How To Evaluate a Clinical Analytics Vendor:  A Checklist</a:t>
            </a:r>
            <a:endParaRPr lang="en-US" sz="1800" b="1" dirty="0" smtClean="0">
              <a:solidFill>
                <a:schemeClr val="tx2">
                  <a:lumMod val="75000"/>
                </a:schemeClr>
              </a:solidFill>
            </a:endParaRPr>
          </a:p>
          <a:p>
            <a:r>
              <a:rPr lang="en-US" sz="1800" dirty="0" smtClean="0">
                <a:solidFill>
                  <a:schemeClr val="tx2">
                    <a:lumMod val="75000"/>
                  </a:schemeClr>
                </a:solidFill>
              </a:rPr>
              <a:t>Dale Sanders, Senior Vice President, Health Catalyst</a:t>
            </a:r>
            <a:endParaRPr lang="en-US" sz="1800" dirty="0">
              <a:solidFill>
                <a:schemeClr val="tx2">
                  <a:lumMod val="75000"/>
                </a:schemeClr>
              </a:solidFill>
            </a:endParaRPr>
          </a:p>
          <a:p>
            <a:endParaRPr lang="en-US" sz="1800" i="1" dirty="0">
              <a:solidFill>
                <a:schemeClr val="tx2">
                  <a:lumMod val="75000"/>
                </a:schemeClr>
              </a:solidFill>
            </a:endParaRPr>
          </a:p>
          <a:p>
            <a:endParaRPr lang="en-US" sz="1800" b="1" dirty="0">
              <a:solidFill>
                <a:schemeClr val="tx2">
                  <a:lumMod val="75000"/>
                </a:schemeClr>
              </a:solidFill>
            </a:endParaRPr>
          </a:p>
        </p:txBody>
      </p:sp>
      <p:sp>
        <p:nvSpPr>
          <p:cNvPr id="7" name="Content Placeholder 6"/>
          <p:cNvSpPr>
            <a:spLocks noGrp="1"/>
          </p:cNvSpPr>
          <p:nvPr>
            <p:ph sz="quarter" idx="17"/>
          </p:nvPr>
        </p:nvSpPr>
        <p:spPr>
          <a:xfrm>
            <a:off x="535138" y="2595606"/>
            <a:ext cx="8078068" cy="2805817"/>
          </a:xfrm>
        </p:spPr>
        <p:txBody>
          <a:bodyPr>
            <a:noAutofit/>
          </a:bodyPr>
          <a:lstStyle/>
          <a:p>
            <a:pPr>
              <a:spcBef>
                <a:spcPts val="600"/>
              </a:spcBef>
            </a:pPr>
            <a:endParaRPr lang="en-US" sz="1800" dirty="0" smtClean="0">
              <a:solidFill>
                <a:srgbClr val="000000"/>
              </a:solidFill>
            </a:endParaRPr>
          </a:p>
          <a:p>
            <a:pPr marL="1311275">
              <a:spcBef>
                <a:spcPts val="0"/>
              </a:spcBef>
            </a:pPr>
            <a:r>
              <a:rPr lang="en-US" sz="1800" dirty="0">
                <a:solidFill>
                  <a:srgbClr val="000000"/>
                </a:solidFill>
              </a:rPr>
              <a:t>Prior to his healthcare experience, </a:t>
            </a:r>
            <a:r>
              <a:rPr lang="en-US" sz="1800" dirty="0">
                <a:solidFill>
                  <a:srgbClr val="000000"/>
                </a:solidFill>
                <a:hlinkClick r:id="rId4"/>
              </a:rPr>
              <a:t>Dale Sanders</a:t>
            </a:r>
            <a:r>
              <a:rPr lang="en-US" sz="1800" dirty="0">
                <a:solidFill>
                  <a:srgbClr val="000000"/>
                </a:solidFill>
              </a:rPr>
              <a:t> worked for fourteen years in the military, national-intelligence, and manufacturing sectors, specializing in analytics and decision support. In addition to his role at Health Catalyst, he continues to serve as the senior technology advisor and CIO for the National Health System in the Cayman Islands. Previously, he was CIO </a:t>
            </a:r>
            <a:r>
              <a:rPr lang="en-US" sz="1800" dirty="0" smtClean="0">
                <a:solidFill>
                  <a:srgbClr val="000000"/>
                </a:solidFill>
              </a:rPr>
              <a:t>with</a:t>
            </a:r>
          </a:p>
          <a:p>
            <a:pPr>
              <a:spcBef>
                <a:spcPts val="0"/>
              </a:spcBef>
            </a:pPr>
            <a:r>
              <a:rPr lang="en-US" sz="1800" dirty="0" smtClean="0">
                <a:solidFill>
                  <a:srgbClr val="000000"/>
                </a:solidFill>
              </a:rPr>
              <a:t>the </a:t>
            </a:r>
            <a:r>
              <a:rPr lang="en-US" sz="1800" dirty="0">
                <a:solidFill>
                  <a:srgbClr val="000000"/>
                </a:solidFill>
              </a:rPr>
              <a:t>Northwestern University Medical Center, and regional director of Medical Informatics at Intermountain Healthcare where he served in a number of capacities, including chief architect of </a:t>
            </a:r>
            <a:r>
              <a:rPr lang="en-US" sz="1800" dirty="0" err="1">
                <a:solidFill>
                  <a:srgbClr val="000000"/>
                </a:solidFill>
              </a:rPr>
              <a:t>Intermountain’s</a:t>
            </a:r>
            <a:r>
              <a:rPr lang="en-US" sz="1800" dirty="0">
                <a:solidFill>
                  <a:srgbClr val="000000"/>
                </a:solidFill>
              </a:rPr>
              <a:t> enterprise data warehouse. Dale is a founder of the Healthcare Data Warehousing Association. He holds Bachelor of Science degrees in Chemistry and in Biology from Ft. Lewis College, Durango Colorado, and is a graduate of the U.S. Air Force Information Systems Engineering program.</a:t>
            </a:r>
          </a:p>
        </p:txBody>
      </p:sp>
      <p:pic>
        <p:nvPicPr>
          <p:cNvPr id="8" name="Picture 7"/>
          <p:cNvPicPr>
            <a:picLocks noChangeAspect="1"/>
          </p:cNvPicPr>
          <p:nvPr/>
        </p:nvPicPr>
        <p:blipFill>
          <a:blip r:embed="rId5" cstate="print"/>
          <a:stretch>
            <a:fillRect/>
          </a:stretch>
        </p:blipFill>
        <p:spPr>
          <a:xfrm>
            <a:off x="535138" y="2840271"/>
            <a:ext cx="1238757" cy="1561273"/>
          </a:xfrm>
          <a:prstGeom prst="rect">
            <a:avLst/>
          </a:prstGeom>
        </p:spPr>
      </p:pic>
    </p:spTree>
    <p:extLst>
      <p:ext uri="{BB962C8B-B14F-4D97-AF65-F5344CB8AC3E}">
        <p14:creationId xmlns:p14="http://schemas.microsoft.com/office/powerpoint/2010/main" xmlns="" val="28658808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6656" y="384088"/>
            <a:ext cx="7790687" cy="484748"/>
          </a:xfrm>
        </p:spPr>
        <p:txBody>
          <a:bodyPr/>
          <a:lstStyle/>
          <a:p>
            <a:r>
              <a:rPr lang="en-US" sz="3600" dirty="0" smtClean="0"/>
              <a:t>Reviewers &amp; Editors</a:t>
            </a:r>
            <a:endParaRPr lang="en-US" sz="3600" dirty="0"/>
          </a:p>
        </p:txBody>
      </p:sp>
      <p:sp>
        <p:nvSpPr>
          <p:cNvPr id="7" name="Text Placeholder 6"/>
          <p:cNvSpPr>
            <a:spLocks noGrp="1"/>
          </p:cNvSpPr>
          <p:nvPr>
            <p:ph type="body" idx="14"/>
          </p:nvPr>
        </p:nvSpPr>
        <p:spPr>
          <a:xfrm>
            <a:off x="672686" y="1017757"/>
            <a:ext cx="7790687" cy="350096"/>
          </a:xfrm>
        </p:spPr>
        <p:txBody>
          <a:bodyPr/>
          <a:lstStyle/>
          <a:p>
            <a:r>
              <a:rPr lang="en-US" dirty="0" smtClean="0"/>
              <a:t>Many thanks to the following colleagues</a:t>
            </a:r>
            <a:endParaRPr lang="en-US" dirty="0"/>
          </a:p>
        </p:txBody>
      </p:sp>
      <p:graphicFrame>
        <p:nvGraphicFramePr>
          <p:cNvPr id="10" name="Content Placeholder 9"/>
          <p:cNvGraphicFramePr>
            <a:graphicFrameLocks noGrp="1"/>
          </p:cNvGraphicFramePr>
          <p:nvPr>
            <p:ph sz="quarter" idx="16"/>
            <p:extLst>
              <p:ext uri="{D42A27DB-BD31-4B8C-83A1-F6EECF244321}">
                <p14:modId xmlns:p14="http://schemas.microsoft.com/office/powerpoint/2010/main" xmlns="" val="3459754010"/>
              </p:ext>
            </p:extLst>
          </p:nvPr>
        </p:nvGraphicFramePr>
        <p:xfrm>
          <a:off x="676657" y="1646725"/>
          <a:ext cx="7790686" cy="4596750"/>
        </p:xfrm>
        <a:graphic>
          <a:graphicData uri="http://schemas.openxmlformats.org/drawingml/2006/table">
            <a:tbl>
              <a:tblPr bandRow="1">
                <a:tableStyleId>{2D5ABB26-0587-4C30-8999-92F81FD0307C}</a:tableStyleId>
              </a:tblPr>
              <a:tblGrid>
                <a:gridCol w="3329572"/>
                <a:gridCol w="4461114"/>
              </a:tblGrid>
              <a:tr h="510750">
                <a:tc>
                  <a:txBody>
                    <a:bodyPr/>
                    <a:lstStyle/>
                    <a:p>
                      <a:r>
                        <a:rPr lang="en-US" sz="2000" dirty="0" smtClean="0"/>
                        <a:t>Jim Adams</a:t>
                      </a:r>
                      <a:endParaRPr lang="en-US" sz="2000" dirty="0"/>
                    </a:p>
                  </a:txBody>
                  <a:tcPr>
                    <a:lnT w="38100" cap="flat" cmpd="sng" algn="ctr">
                      <a:solidFill>
                        <a:schemeClr val="tx2"/>
                      </a:solidFill>
                      <a:prstDash val="solid"/>
                      <a:round/>
                      <a:headEnd type="none" w="med" len="med"/>
                      <a:tailEnd type="none" w="med" len="med"/>
                    </a:lnT>
                  </a:tcPr>
                </a:tc>
                <a:tc>
                  <a:txBody>
                    <a:bodyPr/>
                    <a:lstStyle/>
                    <a:p>
                      <a:r>
                        <a:rPr lang="en-US" sz="2000" dirty="0" smtClean="0"/>
                        <a:t>The Advisory</a:t>
                      </a:r>
                      <a:r>
                        <a:rPr lang="en-US" sz="2000" baseline="0" dirty="0" smtClean="0"/>
                        <a:t> Board Company</a:t>
                      </a:r>
                      <a:endParaRPr lang="en-US" sz="2000" dirty="0"/>
                    </a:p>
                  </a:txBody>
                  <a:tcPr>
                    <a:lnT w="38100" cap="flat" cmpd="sng" algn="ctr">
                      <a:solidFill>
                        <a:schemeClr val="tx2"/>
                      </a:solidFill>
                      <a:prstDash val="solid"/>
                      <a:round/>
                      <a:headEnd type="none" w="med" len="med"/>
                      <a:tailEnd type="none" w="med" len="med"/>
                    </a:lnT>
                  </a:tcPr>
                </a:tc>
              </a:tr>
              <a:tr h="510750">
                <a:tc>
                  <a:txBody>
                    <a:bodyPr/>
                    <a:lstStyle/>
                    <a:p>
                      <a:r>
                        <a:rPr lang="en-US" sz="2000" dirty="0" smtClean="0"/>
                        <a:t>Meg Aranow</a:t>
                      </a:r>
                      <a:endParaRPr lang="en-US" sz="2000" dirty="0"/>
                    </a:p>
                  </a:txBody>
                  <a:tcPr/>
                </a:tc>
                <a:tc>
                  <a:txBody>
                    <a:bodyPr/>
                    <a:lstStyle/>
                    <a:p>
                      <a:r>
                        <a:rPr lang="en-US" sz="2000" dirty="0" smtClean="0"/>
                        <a:t>The Advisory Board Company</a:t>
                      </a:r>
                      <a:endParaRPr lang="en-US" sz="2000" dirty="0"/>
                    </a:p>
                  </a:txBody>
                  <a:tcPr/>
                </a:tc>
              </a:tr>
              <a:tr h="510750">
                <a:tc>
                  <a:txBody>
                    <a:bodyPr/>
                    <a:lstStyle/>
                    <a:p>
                      <a:r>
                        <a:rPr lang="en-US" sz="2000" b="0" dirty="0" smtClean="0">
                          <a:solidFill>
                            <a:schemeClr val="tx1"/>
                          </a:solidFill>
                        </a:rPr>
                        <a:t>Dr. David Burton</a:t>
                      </a:r>
                      <a:endParaRPr lang="en-US" sz="2000" b="0" dirty="0">
                        <a:solidFill>
                          <a:schemeClr val="tx1"/>
                        </a:solidFill>
                      </a:endParaRPr>
                    </a:p>
                  </a:txBody>
                  <a:tcPr/>
                </a:tc>
                <a:tc>
                  <a:txBody>
                    <a:bodyPr/>
                    <a:lstStyle/>
                    <a:p>
                      <a:r>
                        <a:rPr lang="en-US" sz="2000" dirty="0" smtClean="0"/>
                        <a:t>Health Catalyst</a:t>
                      </a:r>
                      <a:endParaRPr lang="en-US" sz="2000" dirty="0"/>
                    </a:p>
                  </a:txBody>
                  <a:tcPr/>
                </a:tc>
              </a:tr>
              <a:tr h="510750">
                <a:tc>
                  <a:txBody>
                    <a:bodyPr/>
                    <a:lstStyle/>
                    <a:p>
                      <a:r>
                        <a:rPr lang="en-US" sz="2000" dirty="0" smtClean="0"/>
                        <a:t>Tom Burton</a:t>
                      </a:r>
                      <a:endParaRPr lang="en-US" sz="2000" dirty="0"/>
                    </a:p>
                  </a:txBody>
                  <a:tcPr/>
                </a:tc>
                <a:tc>
                  <a:txBody>
                    <a:bodyPr/>
                    <a:lstStyle/>
                    <a:p>
                      <a:r>
                        <a:rPr lang="en-US" sz="2000" dirty="0" smtClean="0"/>
                        <a:t>Health</a:t>
                      </a:r>
                      <a:r>
                        <a:rPr lang="en-US" sz="2000" baseline="0" dirty="0" smtClean="0"/>
                        <a:t> Catalyst</a:t>
                      </a:r>
                      <a:endParaRPr lang="en-US" sz="2000" dirty="0"/>
                    </a:p>
                  </a:txBody>
                  <a:tcPr/>
                </a:tc>
              </a:tr>
              <a:tr h="510750">
                <a:tc>
                  <a:txBody>
                    <a:bodyPr/>
                    <a:lstStyle/>
                    <a:p>
                      <a:r>
                        <a:rPr lang="en-US" sz="2000" dirty="0" smtClean="0"/>
                        <a:t>Mike</a:t>
                      </a:r>
                      <a:r>
                        <a:rPr lang="en-US" sz="2000" baseline="0" dirty="0" smtClean="0"/>
                        <a:t> Davis</a:t>
                      </a:r>
                      <a:endParaRPr lang="en-US" sz="2000" dirty="0"/>
                    </a:p>
                  </a:txBody>
                  <a:tcPr/>
                </a:tc>
                <a:tc>
                  <a:txBody>
                    <a:bodyPr/>
                    <a:lstStyle/>
                    <a:p>
                      <a:r>
                        <a:rPr lang="en-US" sz="2000" dirty="0" smtClean="0"/>
                        <a:t>Mountain Summit Partners</a:t>
                      </a:r>
                      <a:endParaRPr lang="en-US" sz="2000" dirty="0"/>
                    </a:p>
                  </a:txBody>
                  <a:tcPr/>
                </a:tc>
              </a:tr>
              <a:tr h="510750">
                <a:tc>
                  <a:txBody>
                    <a:bodyPr/>
                    <a:lstStyle/>
                    <a:p>
                      <a:r>
                        <a:rPr lang="en-US" sz="2000" dirty="0" smtClean="0"/>
                        <a:t>Dr. Dick Gibson</a:t>
                      </a:r>
                      <a:endParaRPr lang="en-US" sz="2000" dirty="0"/>
                    </a:p>
                  </a:txBody>
                  <a:tcPr/>
                </a:tc>
                <a:tc>
                  <a:txBody>
                    <a:bodyPr/>
                    <a:lstStyle/>
                    <a:p>
                      <a:r>
                        <a:rPr lang="en-US" sz="2000" dirty="0" smtClean="0"/>
                        <a:t>Providence Health</a:t>
                      </a:r>
                      <a:r>
                        <a:rPr lang="en-US" sz="2000" baseline="0" dirty="0" smtClean="0"/>
                        <a:t> &amp; Services</a:t>
                      </a:r>
                      <a:endParaRPr lang="en-US" sz="2000" dirty="0"/>
                    </a:p>
                  </a:txBody>
                  <a:tcPr/>
                </a:tc>
              </a:tr>
              <a:tr h="510750">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2000" b="0" dirty="0" smtClean="0">
                          <a:solidFill>
                            <a:srgbClr val="404040"/>
                          </a:solidFill>
                        </a:rPr>
                        <a:t>Denis Protti</a:t>
                      </a:r>
                      <a:endParaRPr lang="en-US" sz="2000" b="0" dirty="0">
                        <a:solidFill>
                          <a:srgbClr val="404040"/>
                        </a:solidFill>
                      </a:endParaRPr>
                    </a:p>
                  </a:txBody>
                  <a:tcPr/>
                </a:tc>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2000" dirty="0" smtClean="0"/>
                        <a:t>University of Victoria BC</a:t>
                      </a:r>
                    </a:p>
                  </a:txBody>
                  <a:tcPr/>
                </a:tc>
              </a:tr>
              <a:tr h="510750">
                <a:tc>
                  <a:txBody>
                    <a:bodyPr/>
                    <a:lstStyle/>
                    <a:p>
                      <a:r>
                        <a:rPr lang="en-US" sz="2000" dirty="0" smtClean="0"/>
                        <a:t>Dale</a:t>
                      </a:r>
                      <a:r>
                        <a:rPr lang="en-US" sz="2000" baseline="0" dirty="0" smtClean="0"/>
                        <a:t> Sanders</a:t>
                      </a:r>
                      <a:endParaRPr lang="en-US" sz="2000" dirty="0"/>
                    </a:p>
                  </a:txBody>
                  <a:tcPr/>
                </a:tc>
                <a:tc>
                  <a:txBody>
                    <a:bodyPr/>
                    <a:lstStyle/>
                    <a:p>
                      <a:r>
                        <a:rPr lang="en-US" sz="2000" dirty="0" smtClean="0"/>
                        <a:t>Health Catalyst</a:t>
                      </a:r>
                      <a:endParaRPr lang="en-US" sz="2000" dirty="0"/>
                    </a:p>
                  </a:txBody>
                  <a:tcPr/>
                </a:tc>
              </a:tr>
              <a:tr h="510750">
                <a:tc>
                  <a:txBody>
                    <a:bodyPr/>
                    <a:lstStyle/>
                    <a:p>
                      <a:r>
                        <a:rPr lang="en-US" sz="2000" dirty="0" smtClean="0"/>
                        <a:t>Herb Smaltz</a:t>
                      </a:r>
                      <a:endParaRPr lang="en-US" sz="2000" dirty="0"/>
                    </a:p>
                  </a:txBody>
                  <a:tcPr/>
                </a:tc>
                <a:tc>
                  <a:txBody>
                    <a:bodyPr/>
                    <a:lstStyle/>
                    <a:p>
                      <a:r>
                        <a:rPr lang="en-US" sz="2000" dirty="0" smtClean="0"/>
                        <a:t>Health Care DataWorks</a:t>
                      </a:r>
                      <a:endParaRPr lang="en-US" sz="2000" dirty="0"/>
                    </a:p>
                  </a:txBody>
                  <a:tcPr/>
                </a:tc>
              </a:tr>
            </a:tbl>
          </a:graphicData>
        </a:graphic>
      </p:graphicFrame>
    </p:spTree>
    <p:extLst>
      <p:ext uri="{BB962C8B-B14F-4D97-AF65-F5344CB8AC3E}">
        <p14:creationId xmlns:p14="http://schemas.microsoft.com/office/powerpoint/2010/main" xmlns="" val="1698384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3282" y="541032"/>
            <a:ext cx="7790687" cy="430887"/>
          </a:xfrm>
        </p:spPr>
        <p:txBody>
          <a:bodyPr/>
          <a:lstStyle/>
          <a:p>
            <a:r>
              <a:rPr lang="en-US" sz="3200" dirty="0" smtClean="0"/>
              <a:t>Healthcare Analytics Adoption Model</a:t>
            </a:r>
            <a:endParaRPr lang="en-US" sz="3200" dirty="0"/>
          </a:p>
        </p:txBody>
      </p:sp>
      <p:graphicFrame>
        <p:nvGraphicFramePr>
          <p:cNvPr id="8" name="Content Placeholder 4"/>
          <p:cNvGraphicFramePr>
            <a:graphicFrameLocks noGrp="1"/>
          </p:cNvGraphicFramePr>
          <p:nvPr>
            <p:ph sz="quarter" idx="16"/>
            <p:extLst>
              <p:ext uri="{D42A27DB-BD31-4B8C-83A1-F6EECF244321}">
                <p14:modId xmlns:p14="http://schemas.microsoft.com/office/powerpoint/2010/main" xmlns="" val="843336278"/>
              </p:ext>
            </p:extLst>
          </p:nvPr>
        </p:nvGraphicFramePr>
        <p:xfrm>
          <a:off x="363282" y="1246915"/>
          <a:ext cx="8416959" cy="4870400"/>
        </p:xfrm>
        <a:graphic>
          <a:graphicData uri="http://schemas.openxmlformats.org/drawingml/2006/table">
            <a:tbl>
              <a:tblPr>
                <a:tableStyleId>{5C22544A-7EE6-4342-B048-85BDC9FD1C3A}</a:tableStyleId>
              </a:tblPr>
              <a:tblGrid>
                <a:gridCol w="1161873"/>
                <a:gridCol w="3034970"/>
                <a:gridCol w="4220116"/>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8</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c>
                  <a:txBody>
                    <a:bodyPr/>
                    <a:lstStyle/>
                    <a:p>
                      <a:pPr defTabSz="914400"/>
                      <a:r>
                        <a:rPr lang="en-US" sz="1200" b="1" dirty="0" smtClean="0">
                          <a:solidFill>
                            <a:prstClr val="white"/>
                          </a:solidFill>
                          <a:latin typeface="+mn-lt"/>
                          <a:cs typeface="Arial" pitchFamily="34" charset="0"/>
                        </a:rPr>
                        <a:t>Personalized Medicine</a:t>
                      </a:r>
                      <a:endParaRPr lang="en-US" sz="1200" b="1" baseline="0" dirty="0" smtClean="0">
                        <a:solidFill>
                          <a:prstClr val="white"/>
                        </a:solidFill>
                        <a:latin typeface="+mn-lt"/>
                        <a:cs typeface="Arial" pitchFamily="34" charset="0"/>
                      </a:endParaRPr>
                    </a:p>
                    <a:p>
                      <a:pPr defTabSz="914400"/>
                      <a:r>
                        <a:rPr lang="en-US" sz="1200" b="1" baseline="0" dirty="0" smtClean="0">
                          <a:solidFill>
                            <a:prstClr val="white"/>
                          </a:solidFill>
                          <a:latin typeface="+mn-lt"/>
                          <a:cs typeface="Arial" pitchFamily="34" charset="0"/>
                        </a:rPr>
                        <a:t>&amp; Prescriptive Analytics</a:t>
                      </a:r>
                      <a:endParaRPr lang="en-US" sz="1200" b="1" dirty="0" smtClean="0">
                        <a:solidFill>
                          <a:prstClr val="white"/>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Tailoring patient care based on population outcomes and</a:t>
                      </a:r>
                      <a:r>
                        <a:rPr lang="en-US" sz="1200" b="0" baseline="0" dirty="0" smtClean="0">
                          <a:solidFill>
                            <a:srgbClr val="000000"/>
                          </a:solidFill>
                        </a:rPr>
                        <a:t> genetic data</a:t>
                      </a:r>
                      <a:r>
                        <a:rPr lang="en-US" sz="1200" b="0" dirty="0" smtClean="0">
                          <a:solidFill>
                            <a:srgbClr val="000000"/>
                          </a:solidFill>
                        </a:rPr>
                        <a:t>.</a:t>
                      </a:r>
                      <a:r>
                        <a:rPr lang="en-US" sz="1200" b="0" baseline="0" dirty="0" smtClean="0">
                          <a:solidFill>
                            <a:srgbClr val="000000"/>
                          </a:solidFill>
                        </a:rPr>
                        <a:t> Fee-for-quality rewards </a:t>
                      </a:r>
                      <a:r>
                        <a:rPr lang="en-US" sz="1200" b="0" dirty="0" smtClean="0">
                          <a:solidFill>
                            <a:srgbClr val="000000"/>
                          </a:solidFill>
                        </a:rPr>
                        <a:t>health maintenance.</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a:t>
                      </a:r>
                      <a:r>
                        <a:rPr lang="en-US" sz="1800" b="1" baseline="0" dirty="0" smtClean="0">
                          <a:solidFill>
                            <a:srgbClr val="FFFFFF"/>
                          </a:solidFill>
                          <a:latin typeface="+mn-lt"/>
                          <a:cs typeface="Arial" pitchFamily="34" charset="0"/>
                        </a:rPr>
                        <a:t> 7</a:t>
                      </a:r>
                      <a:endParaRPr lang="en-US" sz="1800" b="1" dirty="0" smtClean="0">
                        <a:solidFill>
                          <a:srgbClr val="FFFFFF"/>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white"/>
                          </a:solidFill>
                          <a:latin typeface="+mn-lt"/>
                          <a:cs typeface="Arial" pitchFamily="34" charset="0"/>
                        </a:rPr>
                        <a:t>Clinical Risk Intervention</a:t>
                      </a:r>
                      <a:endParaRPr lang="en-US" sz="1200" b="1" baseline="0" dirty="0" smtClean="0">
                        <a:solidFill>
                          <a:prstClr val="white"/>
                        </a:solidFill>
                        <a:latin typeface="+mn-lt"/>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prstClr val="white"/>
                          </a:solidFill>
                          <a:latin typeface="+mn-lt"/>
                          <a:cs typeface="Arial" pitchFamily="34" charset="0"/>
                        </a:rPr>
                        <a:t>&amp; Predictive Analytics </a:t>
                      </a:r>
                      <a:endParaRPr lang="en-US" sz="1200" b="1" dirty="0" smtClean="0">
                        <a:solidFill>
                          <a:prstClr val="white"/>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Organizational processes for intervention are supported with predictive risk models. Fee-for-quality </a:t>
                      </a:r>
                      <a:r>
                        <a:rPr lang="en-US" sz="1200" b="0" baseline="0" dirty="0" smtClean="0">
                          <a:solidFill>
                            <a:srgbClr val="000000"/>
                          </a:solidFill>
                        </a:rPr>
                        <a:t>includes fixed per capita payment.</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a:t>
                      </a:r>
                      <a:r>
                        <a:rPr lang="en-US" sz="1800" b="1" baseline="0" dirty="0" smtClean="0">
                          <a:solidFill>
                            <a:srgbClr val="FFFFFF"/>
                          </a:solidFill>
                          <a:latin typeface="+mn-lt"/>
                          <a:cs typeface="Arial" pitchFamily="34" charset="0"/>
                        </a:rPr>
                        <a:t> 6</a:t>
                      </a:r>
                      <a:endParaRPr lang="en-US" sz="1800" b="1" dirty="0" smtClean="0">
                        <a:solidFill>
                          <a:srgbClr val="FFFFFF"/>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trike="noStrike" baseline="0" dirty="0" smtClean="0">
                          <a:solidFill>
                            <a:srgbClr val="FFFFFF"/>
                          </a:solidFill>
                          <a:latin typeface="+mn-lt"/>
                          <a:cs typeface="Arial" pitchFamily="34" charset="0"/>
                        </a:rPr>
                        <a:t>Population Health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strike="noStrike" baseline="0" dirty="0" smtClean="0">
                          <a:solidFill>
                            <a:srgbClr val="FFFFFF"/>
                          </a:solidFill>
                          <a:latin typeface="+mn-lt"/>
                          <a:cs typeface="Arial" pitchFamily="34" charset="0"/>
                        </a:rPr>
                        <a:t>&amp; Suggestive Analytics</a:t>
                      </a:r>
                      <a:endParaRPr lang="en-US" sz="1200" b="1" strike="dblStrike" baseline="0" dirty="0">
                        <a:solidFill>
                          <a:schemeClr val="bg1"/>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Tailoring patient care</a:t>
                      </a:r>
                      <a:r>
                        <a:rPr lang="en-US" sz="1200" b="0" baseline="0" dirty="0" smtClean="0">
                          <a:solidFill>
                            <a:srgbClr val="000000"/>
                          </a:solidFill>
                        </a:rPr>
                        <a:t> based upon population metrics. F</a:t>
                      </a:r>
                      <a:r>
                        <a:rPr lang="en-US" sz="1200" b="0" dirty="0" smtClean="0">
                          <a:solidFill>
                            <a:srgbClr val="000000"/>
                          </a:solidFill>
                        </a:rPr>
                        <a:t>ee-for-quality</a:t>
                      </a:r>
                      <a:r>
                        <a:rPr lang="en-US" sz="1200" b="0" baseline="0" dirty="0" smtClean="0">
                          <a:solidFill>
                            <a:srgbClr val="000000"/>
                          </a:solidFill>
                        </a:rPr>
                        <a:t> includes bundled per case payment.</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5</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c>
                  <a:txBody>
                    <a:bodyPr/>
                    <a:lstStyle/>
                    <a:p>
                      <a:pPr defTabSz="914400">
                        <a:lnSpc>
                          <a:spcPct val="100000"/>
                        </a:lnSpc>
                      </a:pPr>
                      <a:r>
                        <a:rPr lang="en-US" sz="1200" b="1" baseline="0" dirty="0" smtClean="0">
                          <a:solidFill>
                            <a:prstClr val="white"/>
                          </a:solidFill>
                          <a:latin typeface="+mn-lt"/>
                          <a:cs typeface="Arial" pitchFamily="34" charset="0"/>
                        </a:rPr>
                        <a:t>Waste &amp; Care Variability Reduction</a:t>
                      </a:r>
                      <a:endParaRPr lang="en-US" sz="1200" b="1" dirty="0">
                        <a:solidFill>
                          <a:schemeClr val="bg1"/>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Reducing variability</a:t>
                      </a:r>
                      <a:r>
                        <a:rPr lang="en-US" sz="1200" b="0" baseline="0" dirty="0" smtClean="0">
                          <a:solidFill>
                            <a:srgbClr val="000000"/>
                          </a:solidFill>
                        </a:rPr>
                        <a:t> in care processes.  Focusing on internal optimization and waste reduction.</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4</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c>
                  <a:txBody>
                    <a:bodyPr/>
                    <a:lstStyle/>
                    <a:p>
                      <a:pPr defTabSz="914400"/>
                      <a:r>
                        <a:rPr lang="en-US" sz="1200" b="1" dirty="0" smtClean="0">
                          <a:solidFill>
                            <a:prstClr val="white"/>
                          </a:solidFill>
                          <a:latin typeface="+mn-lt"/>
                          <a:cs typeface="Arial" pitchFamily="34" charset="0"/>
                        </a:rPr>
                        <a:t>Automated External Reporting</a:t>
                      </a:r>
                      <a:endParaRPr lang="en-US" sz="1200" b="1" dirty="0">
                        <a:solidFill>
                          <a:schemeClr val="bg1"/>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Efficient, consistent production of reports</a:t>
                      </a:r>
                      <a:r>
                        <a:rPr lang="en-US" sz="1200" b="0" baseline="0" dirty="0" smtClean="0">
                          <a:solidFill>
                            <a:srgbClr val="000000"/>
                          </a:solidFill>
                        </a:rPr>
                        <a:t> </a:t>
                      </a:r>
                      <a:r>
                        <a:rPr lang="en-US" sz="1200" b="0" dirty="0" smtClean="0">
                          <a:solidFill>
                            <a:srgbClr val="000000"/>
                          </a:solidFill>
                        </a:rPr>
                        <a:t>&amp; adaptability to changing requirements.</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3</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c>
                  <a:txBody>
                    <a:bodyPr/>
                    <a:lstStyle/>
                    <a:p>
                      <a:pPr defTabSz="914400"/>
                      <a:r>
                        <a:rPr lang="en-US" sz="1200" b="1" dirty="0" smtClean="0">
                          <a:solidFill>
                            <a:prstClr val="white"/>
                          </a:solidFill>
                          <a:latin typeface="+mn-lt"/>
                          <a:cs typeface="Arial" pitchFamily="34" charset="0"/>
                        </a:rPr>
                        <a:t>Automated</a:t>
                      </a:r>
                      <a:r>
                        <a:rPr lang="en-US" sz="1200" b="1" baseline="0" dirty="0" smtClean="0">
                          <a:solidFill>
                            <a:prstClr val="white"/>
                          </a:solidFill>
                          <a:latin typeface="+mn-lt"/>
                          <a:cs typeface="Arial" pitchFamily="34" charset="0"/>
                        </a:rPr>
                        <a:t> I</a:t>
                      </a:r>
                      <a:r>
                        <a:rPr lang="en-US" sz="1200" b="1" dirty="0" smtClean="0">
                          <a:solidFill>
                            <a:prstClr val="white"/>
                          </a:solidFill>
                          <a:latin typeface="+mn-lt"/>
                          <a:cs typeface="Arial" pitchFamily="34" charset="0"/>
                        </a:rPr>
                        <a:t>nternal Reporting</a:t>
                      </a:r>
                      <a:endParaRPr lang="en-US" sz="1200" b="1" baseline="0" dirty="0" smtClean="0">
                        <a:solidFill>
                          <a:schemeClr val="bg1"/>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Efficient, consistent production </a:t>
                      </a:r>
                      <a:r>
                        <a:rPr lang="en-US" sz="1200" b="0" smtClean="0">
                          <a:solidFill>
                            <a:srgbClr val="000000"/>
                          </a:solidFill>
                        </a:rPr>
                        <a:t>of reports</a:t>
                      </a:r>
                      <a:r>
                        <a:rPr lang="en-US" sz="1200" b="0" baseline="0" smtClean="0">
                          <a:solidFill>
                            <a:srgbClr val="000000"/>
                          </a:solidFill>
                        </a:rPr>
                        <a:t> </a:t>
                      </a:r>
                      <a:r>
                        <a:rPr lang="en-US" sz="1200" b="0" baseline="0" dirty="0" smtClean="0">
                          <a:solidFill>
                            <a:srgbClr val="000000"/>
                          </a:solidFill>
                        </a:rPr>
                        <a:t>&amp; widespread availability in the organization.</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2</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c>
                  <a:txBody>
                    <a:bodyPr/>
                    <a:lstStyle/>
                    <a:p>
                      <a:pPr defTabSz="914400"/>
                      <a:r>
                        <a:rPr lang="en-US" sz="1200" b="1" dirty="0" smtClean="0">
                          <a:solidFill>
                            <a:srgbClr val="FFFFFF"/>
                          </a:solidFill>
                          <a:latin typeface="+mn-lt"/>
                          <a:cs typeface="Arial" pitchFamily="34" charset="0"/>
                        </a:rPr>
                        <a:t>Standardized Vocabulary </a:t>
                      </a:r>
                    </a:p>
                    <a:p>
                      <a:pPr defTabSz="914400"/>
                      <a:r>
                        <a:rPr lang="en-US" sz="1200" b="1" dirty="0" smtClean="0">
                          <a:solidFill>
                            <a:srgbClr val="FFFFFF"/>
                          </a:solidFill>
                          <a:latin typeface="+mn-lt"/>
                          <a:cs typeface="Arial" pitchFamily="34" charset="0"/>
                        </a:rPr>
                        <a:t>&amp; Patient Registries</a:t>
                      </a:r>
                      <a:endParaRPr lang="en-US" sz="1200" b="1" dirty="0">
                        <a:solidFill>
                          <a:srgbClr val="FFFFFF"/>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Relating and organizing the core data</a:t>
                      </a:r>
                      <a:r>
                        <a:rPr lang="en-US" sz="1200" b="0" baseline="0" dirty="0" smtClean="0">
                          <a:solidFill>
                            <a:srgbClr val="000000"/>
                          </a:solidFill>
                        </a:rPr>
                        <a:t> content.</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1</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c>
                  <a:txBody>
                    <a:bodyPr/>
                    <a:lstStyle/>
                    <a:p>
                      <a:pPr defTabSz="914400"/>
                      <a:r>
                        <a:rPr lang="en-US" sz="1200" b="1" baseline="0" dirty="0" smtClean="0">
                          <a:solidFill>
                            <a:srgbClr val="FFFFFF"/>
                          </a:solidFill>
                          <a:latin typeface="+mn-lt"/>
                          <a:cs typeface="Arial" pitchFamily="34" charset="0"/>
                        </a:rPr>
                        <a:t>Enterprise Data Warehouse</a:t>
                      </a:r>
                      <a:endParaRPr lang="en-US" sz="1200" b="1" dirty="0" smtClean="0">
                        <a:solidFill>
                          <a:schemeClr val="bg1"/>
                        </a:solidFill>
                        <a:latin typeface="+mn-lt"/>
                        <a:cs typeface="Arial" pitchFamily="34" charset="0"/>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Collecting and integrating the core data</a:t>
                      </a:r>
                      <a:r>
                        <a:rPr lang="en-US" sz="1200" b="0" baseline="0" dirty="0" smtClean="0">
                          <a:solidFill>
                            <a:srgbClr val="000000"/>
                          </a:solidFill>
                        </a:rPr>
                        <a:t> content</a:t>
                      </a:r>
                      <a:r>
                        <a:rPr lang="en-US" sz="1200" b="0" dirty="0" smtClean="0">
                          <a:solidFill>
                            <a:srgbClr val="000000"/>
                          </a:solidFill>
                        </a:rPr>
                        <a:t>.</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0</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c>
                  <a:txBody>
                    <a:bodyPr/>
                    <a:lstStyle/>
                    <a:p>
                      <a:pPr defTabSz="914400"/>
                      <a:r>
                        <a:rPr lang="en-US" sz="1200" b="1" dirty="0" smtClean="0">
                          <a:solidFill>
                            <a:schemeClr val="bg1"/>
                          </a:solidFill>
                          <a:latin typeface="+mn-lt"/>
                          <a:cs typeface="Arial" pitchFamily="34" charset="0"/>
                        </a:rPr>
                        <a:t>Fragmented Point Solutions</a:t>
                      </a: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Inefficient, inconsistent versions of the truth.</a:t>
                      </a:r>
                      <a:r>
                        <a:rPr lang="en-US" sz="1200" b="0" baseline="0" dirty="0" smtClean="0">
                          <a:solidFill>
                            <a:srgbClr val="000000"/>
                          </a:solidFill>
                        </a:rPr>
                        <a:t> Cumbersome internal and external reporting.</a:t>
                      </a:r>
                      <a:endParaRPr lang="en-US" sz="1200" b="0" dirty="0" smtClean="0">
                        <a:solidFill>
                          <a:srgbClr val="000000"/>
                        </a:solidFill>
                      </a:endParaRPr>
                    </a:p>
                  </a:txBody>
                  <a:tcPr marL="91533" marR="91533"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35868835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357158"/>
            <a:ext cx="7790687" cy="538609"/>
          </a:xfrm>
        </p:spPr>
        <p:txBody>
          <a:bodyPr/>
          <a:lstStyle/>
          <a:p>
            <a:r>
              <a:rPr lang="en-US" dirty="0" smtClean="0"/>
              <a:t>Progression in the Model</a:t>
            </a:r>
            <a:endParaRPr lang="en-US" dirty="0"/>
          </a:p>
        </p:txBody>
      </p:sp>
      <p:sp>
        <p:nvSpPr>
          <p:cNvPr id="3" name="Text Placeholder 2"/>
          <p:cNvSpPr>
            <a:spLocks noGrp="1"/>
          </p:cNvSpPr>
          <p:nvPr>
            <p:ph type="body" idx="14"/>
          </p:nvPr>
        </p:nvSpPr>
        <p:spPr>
          <a:xfrm>
            <a:off x="672686" y="1036737"/>
            <a:ext cx="7790687" cy="350096"/>
          </a:xfrm>
        </p:spPr>
        <p:txBody>
          <a:bodyPr/>
          <a:lstStyle/>
          <a:p>
            <a:r>
              <a:rPr lang="en-US" dirty="0" smtClean="0"/>
              <a:t>The patterns at each level</a:t>
            </a:r>
            <a:endParaRPr lang="en-US" dirty="0"/>
          </a:p>
        </p:txBody>
      </p:sp>
      <p:sp>
        <p:nvSpPr>
          <p:cNvPr id="4" name="Content Placeholder 3"/>
          <p:cNvSpPr>
            <a:spLocks noGrp="1"/>
          </p:cNvSpPr>
          <p:nvPr>
            <p:ph sz="quarter" idx="16"/>
          </p:nvPr>
        </p:nvSpPr>
        <p:spPr/>
        <p:txBody>
          <a:bodyPr>
            <a:normAutofit fontScale="77500" lnSpcReduction="20000"/>
          </a:bodyPr>
          <a:lstStyle/>
          <a:p>
            <a:pPr marL="457200" indent="-457200">
              <a:lnSpc>
                <a:spcPct val="120000"/>
              </a:lnSpc>
              <a:buFont typeface="Arial"/>
              <a:buChar char="•"/>
            </a:pPr>
            <a:r>
              <a:rPr lang="en-US" dirty="0" smtClean="0"/>
              <a:t>Data content expands</a:t>
            </a:r>
          </a:p>
          <a:p>
            <a:pPr marL="1060704" lvl="1" indent="-457200">
              <a:lnSpc>
                <a:spcPct val="120000"/>
              </a:lnSpc>
              <a:buFont typeface="Arial"/>
              <a:buChar char="•"/>
            </a:pPr>
            <a:r>
              <a:rPr lang="en-US" dirty="0" smtClean="0"/>
              <a:t>Adding new sources of data to expand our understanding of care delivery and the patient</a:t>
            </a:r>
          </a:p>
          <a:p>
            <a:pPr marL="457200" indent="-457200">
              <a:lnSpc>
                <a:spcPct val="120000"/>
              </a:lnSpc>
              <a:buFont typeface="Arial"/>
              <a:buChar char="•"/>
            </a:pPr>
            <a:r>
              <a:rPr lang="en-US" dirty="0" smtClean="0"/>
              <a:t>Data timeliness increases</a:t>
            </a:r>
          </a:p>
          <a:p>
            <a:pPr marL="1060704" lvl="1" indent="-457200">
              <a:lnSpc>
                <a:spcPct val="120000"/>
              </a:lnSpc>
              <a:buFont typeface="Arial"/>
              <a:buChar char="•"/>
            </a:pPr>
            <a:r>
              <a:rPr lang="en-US" dirty="0" smtClean="0"/>
              <a:t>To support faster decision cycles and lower “Mean Time To Improvement”</a:t>
            </a:r>
          </a:p>
          <a:p>
            <a:pPr marL="457200" indent="-457200">
              <a:lnSpc>
                <a:spcPct val="120000"/>
              </a:lnSpc>
              <a:buFont typeface="Arial"/>
              <a:buChar char="•"/>
            </a:pPr>
            <a:r>
              <a:rPr lang="en-US" dirty="0" smtClean="0"/>
              <a:t>Data governance expands</a:t>
            </a:r>
          </a:p>
          <a:p>
            <a:pPr marL="1060704" lvl="1" indent="-457200">
              <a:lnSpc>
                <a:spcPct val="120000"/>
              </a:lnSpc>
              <a:buFont typeface="Arial"/>
              <a:buChar char="•"/>
            </a:pPr>
            <a:r>
              <a:rPr lang="en-US" dirty="0" smtClean="0"/>
              <a:t>Advocating greater data access, utilization, and quality</a:t>
            </a:r>
          </a:p>
          <a:p>
            <a:pPr marL="457200" indent="-457200">
              <a:lnSpc>
                <a:spcPct val="120000"/>
              </a:lnSpc>
              <a:buFont typeface="Arial"/>
              <a:buChar char="•"/>
            </a:pPr>
            <a:r>
              <a:rPr lang="en-US" dirty="0" smtClean="0"/>
              <a:t>The complexity of data binding and algorithms increases</a:t>
            </a:r>
          </a:p>
          <a:p>
            <a:pPr marL="1060704" lvl="1" indent="-457200">
              <a:lnSpc>
                <a:spcPct val="120000"/>
              </a:lnSpc>
              <a:buFont typeface="Arial"/>
              <a:buChar char="•"/>
            </a:pPr>
            <a:r>
              <a:rPr lang="en-US" dirty="0" smtClean="0"/>
              <a:t>From descriptive to prescriptive analytics</a:t>
            </a:r>
          </a:p>
          <a:p>
            <a:pPr marL="1060704" lvl="1" indent="-457200">
              <a:lnSpc>
                <a:spcPct val="120000"/>
              </a:lnSpc>
              <a:buFont typeface="Arial"/>
              <a:buChar char="•"/>
            </a:pPr>
            <a:r>
              <a:rPr lang="en-US" dirty="0" smtClean="0"/>
              <a:t>From “What happened?” to “What should we do?”</a:t>
            </a:r>
            <a:endParaRPr lang="en-US" dirty="0"/>
          </a:p>
        </p:txBody>
      </p:sp>
    </p:spTree>
    <p:extLst>
      <p:ext uri="{BB962C8B-B14F-4D97-AF65-F5344CB8AC3E}">
        <p14:creationId xmlns:p14="http://schemas.microsoft.com/office/powerpoint/2010/main" xmlns="" val="1656261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392406"/>
            <a:ext cx="7867813" cy="377026"/>
          </a:xfrm>
        </p:spPr>
        <p:txBody>
          <a:bodyPr/>
          <a:lstStyle/>
          <a:p>
            <a:r>
              <a:rPr lang="en-US" sz="2800" dirty="0" smtClean="0"/>
              <a:t>The Expanding Ecosystem of Data Content</a:t>
            </a:r>
            <a:endParaRPr lang="en-US" sz="2800" dirty="0"/>
          </a:p>
        </p:txBody>
      </p:sp>
      <p:sp>
        <p:nvSpPr>
          <p:cNvPr id="11" name="Rectangle 10"/>
          <p:cNvSpPr/>
          <p:nvPr/>
        </p:nvSpPr>
        <p:spPr>
          <a:xfrm>
            <a:off x="332426" y="1111433"/>
            <a:ext cx="4572000" cy="5078314"/>
          </a:xfrm>
          <a:prstGeom prst="rect">
            <a:avLst/>
          </a:prstGeom>
        </p:spPr>
        <p:txBody>
          <a:bodyPr>
            <a:spAutoFit/>
          </a:bodyPr>
          <a:lstStyle/>
          <a:p>
            <a:pPr marL="342900" indent="-342900" defTabSz="914400">
              <a:buFont typeface="Arial"/>
              <a:buChar char="•"/>
            </a:pPr>
            <a:r>
              <a:rPr lang="en-US" sz="1800" dirty="0" smtClean="0">
                <a:solidFill>
                  <a:prstClr val="black"/>
                </a:solidFill>
                <a:latin typeface="Arial"/>
              </a:rPr>
              <a:t>Real time 7x24 biometric monitoring data for all patients in the ACO</a:t>
            </a:r>
          </a:p>
          <a:p>
            <a:pPr marL="342900" indent="-342900" defTabSz="914400">
              <a:buFont typeface="Arial"/>
              <a:buChar char="•"/>
            </a:pPr>
            <a:r>
              <a:rPr lang="en-US" sz="1800" dirty="0" smtClean="0">
                <a:solidFill>
                  <a:prstClr val="black"/>
                </a:solidFill>
                <a:latin typeface="Arial"/>
              </a:rPr>
              <a:t>Genomic data</a:t>
            </a:r>
          </a:p>
          <a:p>
            <a:pPr marL="342900" indent="-342900" defTabSz="914400">
              <a:buFont typeface="Arial"/>
              <a:buChar char="•"/>
            </a:pPr>
            <a:r>
              <a:rPr lang="en-US" sz="1800" dirty="0" smtClean="0">
                <a:solidFill>
                  <a:prstClr val="black"/>
                </a:solidFill>
                <a:latin typeface="Arial"/>
              </a:rPr>
              <a:t>Long term care facility data</a:t>
            </a:r>
          </a:p>
          <a:p>
            <a:pPr marL="342900" indent="-342900" defTabSz="914400">
              <a:buFont typeface="Arial"/>
              <a:buChar char="•"/>
            </a:pPr>
            <a:r>
              <a:rPr lang="en-US" sz="1800" b="1" dirty="0" smtClean="0">
                <a:solidFill>
                  <a:srgbClr val="FF0000"/>
                </a:solidFill>
                <a:latin typeface="Arial"/>
              </a:rPr>
              <a:t>Patient reported outcomes data*</a:t>
            </a:r>
          </a:p>
          <a:p>
            <a:pPr marL="342900" indent="-342900" defTabSz="914400">
              <a:buFont typeface="Arial"/>
              <a:buChar char="•"/>
            </a:pPr>
            <a:r>
              <a:rPr lang="en-US" sz="1800" dirty="0" smtClean="0">
                <a:solidFill>
                  <a:prstClr val="black"/>
                </a:solidFill>
                <a:latin typeface="Arial"/>
              </a:rPr>
              <a:t>Home monitoring data</a:t>
            </a:r>
          </a:p>
          <a:p>
            <a:pPr marL="342900" indent="-342900" defTabSz="914400">
              <a:buFont typeface="Arial"/>
              <a:buChar char="•"/>
            </a:pPr>
            <a:r>
              <a:rPr lang="en-US" sz="1800" dirty="0" smtClean="0">
                <a:solidFill>
                  <a:prstClr val="black"/>
                </a:solidFill>
                <a:latin typeface="Arial"/>
              </a:rPr>
              <a:t>Familial data</a:t>
            </a:r>
          </a:p>
          <a:p>
            <a:pPr marL="342900" indent="-342900" defTabSz="914400">
              <a:buFont typeface="Arial"/>
              <a:buChar char="•"/>
            </a:pPr>
            <a:r>
              <a:rPr lang="en-US" sz="1800" dirty="0" smtClean="0">
                <a:solidFill>
                  <a:prstClr val="black"/>
                </a:solidFill>
                <a:latin typeface="Arial"/>
              </a:rPr>
              <a:t>External pharmacy data</a:t>
            </a:r>
          </a:p>
          <a:p>
            <a:pPr marL="342900" indent="-342900" defTabSz="914400">
              <a:buFont typeface="Arial"/>
              <a:buChar char="•"/>
            </a:pPr>
            <a:r>
              <a:rPr lang="en-US" sz="1800" dirty="0" smtClean="0">
                <a:solidFill>
                  <a:prstClr val="black"/>
                </a:solidFill>
                <a:latin typeface="Arial"/>
              </a:rPr>
              <a:t>Bedside monitoring data</a:t>
            </a:r>
          </a:p>
          <a:p>
            <a:pPr marL="342900" indent="-342900" defTabSz="914400">
              <a:buFont typeface="Arial"/>
              <a:buChar char="•"/>
            </a:pPr>
            <a:r>
              <a:rPr lang="en-US" sz="1800" b="1" dirty="0" smtClean="0">
                <a:solidFill>
                  <a:srgbClr val="FF0000"/>
                </a:solidFill>
                <a:latin typeface="Arial"/>
              </a:rPr>
              <a:t>Detailed cost accounting data*</a:t>
            </a:r>
          </a:p>
          <a:p>
            <a:pPr marL="342900" indent="-342900" defTabSz="914400">
              <a:buFont typeface="Arial"/>
              <a:buChar char="•"/>
            </a:pPr>
            <a:r>
              <a:rPr lang="en-US" sz="1800" dirty="0" smtClean="0">
                <a:solidFill>
                  <a:prstClr val="black"/>
                </a:solidFill>
                <a:latin typeface="Arial"/>
              </a:rPr>
              <a:t>HIE data</a:t>
            </a:r>
          </a:p>
          <a:p>
            <a:pPr marL="342900" indent="-342900" defTabSz="914400">
              <a:buFont typeface="Arial"/>
              <a:buChar char="•"/>
            </a:pPr>
            <a:r>
              <a:rPr lang="en-US" sz="1800" dirty="0" smtClean="0">
                <a:solidFill>
                  <a:prstClr val="black"/>
                </a:solidFill>
                <a:latin typeface="Arial"/>
              </a:rPr>
              <a:t>Claims data</a:t>
            </a:r>
          </a:p>
          <a:p>
            <a:pPr marL="342900" indent="-342900" defTabSz="914400">
              <a:buFont typeface="Arial"/>
              <a:buChar char="•"/>
            </a:pPr>
            <a:r>
              <a:rPr lang="en-US" sz="1800" dirty="0" smtClean="0">
                <a:solidFill>
                  <a:prstClr val="black"/>
                </a:solidFill>
                <a:latin typeface="Arial"/>
              </a:rPr>
              <a:t>Outpatient EMR data</a:t>
            </a:r>
          </a:p>
          <a:p>
            <a:pPr marL="342900" indent="-342900" defTabSz="914400">
              <a:buFont typeface="Arial"/>
              <a:buChar char="•"/>
            </a:pPr>
            <a:r>
              <a:rPr lang="en-US" sz="1800" dirty="0" smtClean="0">
                <a:solidFill>
                  <a:prstClr val="black"/>
                </a:solidFill>
                <a:latin typeface="Arial"/>
              </a:rPr>
              <a:t>Inpatient EMR data</a:t>
            </a:r>
          </a:p>
          <a:p>
            <a:pPr marL="342900" indent="-342900" defTabSz="914400">
              <a:buFont typeface="Arial"/>
              <a:buChar char="•"/>
            </a:pPr>
            <a:r>
              <a:rPr lang="en-US" sz="1800" dirty="0" smtClean="0">
                <a:solidFill>
                  <a:prstClr val="black"/>
                </a:solidFill>
                <a:latin typeface="Arial"/>
              </a:rPr>
              <a:t>Imaging data</a:t>
            </a:r>
          </a:p>
          <a:p>
            <a:pPr marL="342900" indent="-342900" defTabSz="914400">
              <a:buFont typeface="Arial"/>
              <a:buChar char="•"/>
            </a:pPr>
            <a:r>
              <a:rPr lang="en-US" sz="1800" dirty="0" smtClean="0">
                <a:solidFill>
                  <a:prstClr val="black"/>
                </a:solidFill>
                <a:latin typeface="Arial"/>
              </a:rPr>
              <a:t>Lab data</a:t>
            </a:r>
          </a:p>
          <a:p>
            <a:pPr marL="342900" indent="-342900" defTabSz="914400">
              <a:buFont typeface="Arial"/>
              <a:buChar char="•"/>
            </a:pPr>
            <a:r>
              <a:rPr lang="en-US" sz="1800" dirty="0" smtClean="0">
                <a:solidFill>
                  <a:prstClr val="black"/>
                </a:solidFill>
                <a:latin typeface="Arial"/>
              </a:rPr>
              <a:t>Billing </a:t>
            </a:r>
            <a:r>
              <a:rPr lang="en-US" sz="1800" dirty="0">
                <a:solidFill>
                  <a:prstClr val="black"/>
                </a:solidFill>
                <a:latin typeface="Arial"/>
              </a:rPr>
              <a:t>data</a:t>
            </a:r>
          </a:p>
          <a:p>
            <a:pPr defTabSz="914400"/>
            <a:endParaRPr lang="en-US" sz="1800" dirty="0">
              <a:solidFill>
                <a:prstClr val="black"/>
              </a:solidFill>
              <a:latin typeface="Arial"/>
            </a:endParaRPr>
          </a:p>
        </p:txBody>
      </p:sp>
      <p:sp>
        <p:nvSpPr>
          <p:cNvPr id="16" name="Down Arrow 15"/>
          <p:cNvSpPr/>
          <p:nvPr/>
        </p:nvSpPr>
        <p:spPr>
          <a:xfrm flipV="1">
            <a:off x="5733832" y="4365583"/>
            <a:ext cx="287867" cy="15070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sp>
        <p:nvSpPr>
          <p:cNvPr id="19" name="TextBox 18"/>
          <p:cNvSpPr txBox="1"/>
          <p:nvPr/>
        </p:nvSpPr>
        <p:spPr>
          <a:xfrm>
            <a:off x="7284520" y="5157878"/>
            <a:ext cx="1325203" cy="338554"/>
          </a:xfrm>
          <a:prstGeom prst="rect">
            <a:avLst/>
          </a:prstGeom>
          <a:noFill/>
        </p:spPr>
        <p:txBody>
          <a:bodyPr wrap="none" rtlCol="0">
            <a:spAutoFit/>
          </a:bodyPr>
          <a:lstStyle/>
          <a:p>
            <a:pPr defTabSz="914400"/>
            <a:r>
              <a:rPr lang="da-DK" sz="1600" dirty="0">
                <a:solidFill>
                  <a:prstClr val="black"/>
                </a:solidFill>
                <a:latin typeface="Arial"/>
              </a:rPr>
              <a:t>3</a:t>
            </a:r>
            <a:r>
              <a:rPr lang="da-DK" sz="1600" dirty="0" smtClean="0">
                <a:solidFill>
                  <a:prstClr val="black"/>
                </a:solidFill>
                <a:latin typeface="Arial"/>
              </a:rPr>
              <a:t>-12 </a:t>
            </a:r>
            <a:r>
              <a:rPr lang="da-DK" sz="1600" dirty="0" err="1" smtClean="0">
                <a:solidFill>
                  <a:prstClr val="black"/>
                </a:solidFill>
                <a:latin typeface="Arial"/>
              </a:rPr>
              <a:t>months</a:t>
            </a:r>
            <a:endParaRPr lang="da-DK" sz="1600" dirty="0">
              <a:solidFill>
                <a:prstClr val="black"/>
              </a:solidFill>
              <a:latin typeface="Arial"/>
            </a:endParaRPr>
          </a:p>
        </p:txBody>
      </p:sp>
      <p:sp>
        <p:nvSpPr>
          <p:cNvPr id="57" name="TextBox 56"/>
          <p:cNvSpPr txBox="1"/>
          <p:nvPr/>
        </p:nvSpPr>
        <p:spPr>
          <a:xfrm>
            <a:off x="7359465" y="3240901"/>
            <a:ext cx="1039968" cy="338554"/>
          </a:xfrm>
          <a:prstGeom prst="rect">
            <a:avLst/>
          </a:prstGeom>
          <a:noFill/>
        </p:spPr>
        <p:txBody>
          <a:bodyPr wrap="none" rtlCol="0">
            <a:spAutoFit/>
          </a:bodyPr>
          <a:lstStyle/>
          <a:p>
            <a:pPr defTabSz="914400"/>
            <a:r>
              <a:rPr lang="da-DK" sz="1600" dirty="0" smtClean="0">
                <a:solidFill>
                  <a:prstClr val="black"/>
                </a:solidFill>
                <a:latin typeface="Arial"/>
              </a:rPr>
              <a:t>1-2 </a:t>
            </a:r>
            <a:r>
              <a:rPr lang="da-DK" sz="1600" dirty="0" err="1" smtClean="0">
                <a:solidFill>
                  <a:prstClr val="black"/>
                </a:solidFill>
                <a:latin typeface="Arial"/>
              </a:rPr>
              <a:t>years</a:t>
            </a:r>
            <a:endParaRPr lang="da-DK" sz="1600" dirty="0">
              <a:solidFill>
                <a:prstClr val="black"/>
              </a:solidFill>
              <a:latin typeface="Arial"/>
            </a:endParaRPr>
          </a:p>
        </p:txBody>
      </p:sp>
      <p:sp>
        <p:nvSpPr>
          <p:cNvPr id="59" name="TextBox 58"/>
          <p:cNvSpPr txBox="1"/>
          <p:nvPr/>
        </p:nvSpPr>
        <p:spPr>
          <a:xfrm>
            <a:off x="7359465" y="1994382"/>
            <a:ext cx="1039968" cy="338554"/>
          </a:xfrm>
          <a:prstGeom prst="rect">
            <a:avLst/>
          </a:prstGeom>
          <a:noFill/>
        </p:spPr>
        <p:txBody>
          <a:bodyPr wrap="none" rtlCol="0">
            <a:spAutoFit/>
          </a:bodyPr>
          <a:lstStyle/>
          <a:p>
            <a:pPr defTabSz="914400"/>
            <a:r>
              <a:rPr lang="da-DK" sz="1600" dirty="0" smtClean="0">
                <a:solidFill>
                  <a:prstClr val="black"/>
                </a:solidFill>
                <a:latin typeface="Arial"/>
              </a:rPr>
              <a:t>2-4 </a:t>
            </a:r>
            <a:r>
              <a:rPr lang="da-DK" sz="1600" dirty="0" err="1" smtClean="0">
                <a:solidFill>
                  <a:prstClr val="black"/>
                </a:solidFill>
                <a:latin typeface="Arial"/>
              </a:rPr>
              <a:t>years</a:t>
            </a:r>
            <a:endParaRPr lang="da-DK" sz="1600" dirty="0">
              <a:solidFill>
                <a:prstClr val="black"/>
              </a:solidFill>
              <a:latin typeface="Arial"/>
            </a:endParaRPr>
          </a:p>
        </p:txBody>
      </p:sp>
      <p:sp>
        <p:nvSpPr>
          <p:cNvPr id="4" name="Rectangle 3"/>
          <p:cNvSpPr/>
          <p:nvPr/>
        </p:nvSpPr>
        <p:spPr>
          <a:xfrm>
            <a:off x="332426" y="6217598"/>
            <a:ext cx="4733738" cy="307777"/>
          </a:xfrm>
          <a:prstGeom prst="rect">
            <a:avLst/>
          </a:prstGeom>
        </p:spPr>
        <p:txBody>
          <a:bodyPr wrap="none">
            <a:spAutoFit/>
          </a:bodyPr>
          <a:lstStyle/>
          <a:p>
            <a:r>
              <a:rPr lang="en-US" b="1" dirty="0" smtClean="0">
                <a:solidFill>
                  <a:srgbClr val="FF0000"/>
                </a:solidFill>
              </a:rPr>
              <a:t>* - Not currently being addressed by vendor products</a:t>
            </a:r>
            <a:endParaRPr lang="en-US" dirty="0"/>
          </a:p>
        </p:txBody>
      </p:sp>
      <p:sp>
        <p:nvSpPr>
          <p:cNvPr id="12" name="Down Arrow 11"/>
          <p:cNvSpPr/>
          <p:nvPr/>
        </p:nvSpPr>
        <p:spPr>
          <a:xfrm flipV="1">
            <a:off x="5742298" y="2812431"/>
            <a:ext cx="287867" cy="15070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sp>
        <p:nvSpPr>
          <p:cNvPr id="13" name="Down Arrow 12"/>
          <p:cNvSpPr/>
          <p:nvPr/>
        </p:nvSpPr>
        <p:spPr>
          <a:xfrm flipV="1">
            <a:off x="5750764" y="1259279"/>
            <a:ext cx="287867" cy="15070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pic>
        <p:nvPicPr>
          <p:cNvPr id="6" name="Picture 5"/>
          <p:cNvPicPr>
            <a:picLocks noChangeAspect="1"/>
          </p:cNvPicPr>
          <p:nvPr/>
        </p:nvPicPr>
        <p:blipFill>
          <a:blip r:embed="rId2" cstate="print"/>
          <a:stretch>
            <a:fillRect/>
          </a:stretch>
        </p:blipFill>
        <p:spPr>
          <a:xfrm>
            <a:off x="4754112" y="1488375"/>
            <a:ext cx="2481451" cy="471759"/>
          </a:xfrm>
          <a:prstGeom prst="rect">
            <a:avLst/>
          </a:prstGeom>
        </p:spPr>
      </p:pic>
      <p:pic>
        <p:nvPicPr>
          <p:cNvPr id="8" name="Picture 7"/>
          <p:cNvPicPr>
            <a:picLocks noChangeAspect="1"/>
          </p:cNvPicPr>
          <p:nvPr/>
        </p:nvPicPr>
        <p:blipFill>
          <a:blip r:embed="rId3" cstate="print"/>
          <a:stretch>
            <a:fillRect/>
          </a:stretch>
        </p:blipFill>
        <p:spPr>
          <a:xfrm>
            <a:off x="4730372" y="4602270"/>
            <a:ext cx="2509956" cy="419784"/>
          </a:xfrm>
          <a:prstGeom prst="rect">
            <a:avLst/>
          </a:prstGeom>
        </p:spPr>
      </p:pic>
    </p:spTree>
    <p:extLst>
      <p:ext uri="{BB962C8B-B14F-4D97-AF65-F5344CB8AC3E}">
        <p14:creationId xmlns:p14="http://schemas.microsoft.com/office/powerpoint/2010/main" xmlns="" val="30159454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437949"/>
            <a:ext cx="7790687" cy="377026"/>
          </a:xfrm>
        </p:spPr>
        <p:txBody>
          <a:bodyPr/>
          <a:lstStyle/>
          <a:p>
            <a:r>
              <a:rPr lang="en-US" sz="2800" dirty="0" smtClean="0"/>
              <a:t>Six Phases of Data Governance</a:t>
            </a:r>
            <a:endParaRPr lang="en-US" sz="2800" dirty="0"/>
          </a:p>
        </p:txBody>
      </p:sp>
      <p:sp>
        <p:nvSpPr>
          <p:cNvPr id="7" name="Text Placeholder 6"/>
          <p:cNvSpPr>
            <a:spLocks noGrp="1"/>
          </p:cNvSpPr>
          <p:nvPr>
            <p:ph type="body" idx="14"/>
          </p:nvPr>
        </p:nvSpPr>
        <p:spPr>
          <a:xfrm>
            <a:off x="672686" y="1333322"/>
            <a:ext cx="3683413" cy="1477328"/>
          </a:xfrm>
        </p:spPr>
        <p:txBody>
          <a:bodyPr/>
          <a:lstStyle/>
          <a:p>
            <a:pPr>
              <a:lnSpc>
                <a:spcPct val="100000"/>
              </a:lnSpc>
            </a:pPr>
            <a:r>
              <a:rPr lang="en-US" sz="2400" dirty="0" smtClean="0"/>
              <a:t>You need to move through these phases in no more than two years</a:t>
            </a:r>
            <a:endParaRPr lang="en-US" sz="2400" dirty="0"/>
          </a:p>
        </p:txBody>
      </p:sp>
      <p:sp>
        <p:nvSpPr>
          <p:cNvPr id="3" name="Slide Number Placeholder 2"/>
          <p:cNvSpPr>
            <a:spLocks noGrp="1"/>
          </p:cNvSpPr>
          <p:nvPr>
            <p:ph type="sldNum" sz="quarter" idx="4294967295"/>
          </p:nvPr>
        </p:nvSpPr>
        <p:spPr>
          <a:xfrm>
            <a:off x="8643938" y="6532563"/>
            <a:ext cx="500062" cy="231775"/>
          </a:xfrm>
          <a:prstGeom prst="rect">
            <a:avLst/>
          </a:prstGeom>
        </p:spPr>
        <p:txBody>
          <a:bodyPr/>
          <a:lstStyle/>
          <a:p>
            <a:fld id="{9C13A8A6-69D8-9640-BC37-DB3BDB2A8FEA}" type="slidenum">
              <a:rPr lang="en-US" smtClean="0">
                <a:latin typeface="Arial"/>
              </a:rPr>
              <a:pPr/>
              <a:t>7</a:t>
            </a:fld>
            <a:endParaRPr lang="en-US" dirty="0">
              <a:latin typeface="Arial"/>
            </a:endParaRPr>
          </a:p>
        </p:txBody>
      </p:sp>
      <p:sp>
        <p:nvSpPr>
          <p:cNvPr id="16" name="Down Arrow 15"/>
          <p:cNvSpPr/>
          <p:nvPr/>
        </p:nvSpPr>
        <p:spPr>
          <a:xfrm flipV="1">
            <a:off x="5733832" y="4365582"/>
            <a:ext cx="304799" cy="176851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sp>
        <p:nvSpPr>
          <p:cNvPr id="19" name="TextBox 18"/>
          <p:cNvSpPr txBox="1"/>
          <p:nvPr/>
        </p:nvSpPr>
        <p:spPr>
          <a:xfrm>
            <a:off x="7284520" y="5157878"/>
            <a:ext cx="1325203" cy="338554"/>
          </a:xfrm>
          <a:prstGeom prst="rect">
            <a:avLst/>
          </a:prstGeom>
          <a:noFill/>
        </p:spPr>
        <p:txBody>
          <a:bodyPr wrap="none" rtlCol="0">
            <a:spAutoFit/>
          </a:bodyPr>
          <a:lstStyle/>
          <a:p>
            <a:pPr defTabSz="914400"/>
            <a:r>
              <a:rPr lang="da-DK" sz="1600" dirty="0">
                <a:solidFill>
                  <a:prstClr val="black"/>
                </a:solidFill>
                <a:latin typeface="Arial"/>
              </a:rPr>
              <a:t>3</a:t>
            </a:r>
            <a:r>
              <a:rPr lang="da-DK" sz="1600" dirty="0" smtClean="0">
                <a:solidFill>
                  <a:prstClr val="black"/>
                </a:solidFill>
                <a:latin typeface="Arial"/>
              </a:rPr>
              <a:t>-12 </a:t>
            </a:r>
            <a:r>
              <a:rPr lang="da-DK" sz="1600" dirty="0" err="1" smtClean="0">
                <a:solidFill>
                  <a:prstClr val="black"/>
                </a:solidFill>
                <a:latin typeface="Arial"/>
              </a:rPr>
              <a:t>months</a:t>
            </a:r>
            <a:endParaRPr lang="da-DK" sz="1600" dirty="0">
              <a:solidFill>
                <a:prstClr val="black"/>
              </a:solidFill>
              <a:latin typeface="Arial"/>
            </a:endParaRPr>
          </a:p>
        </p:txBody>
      </p:sp>
      <p:sp>
        <p:nvSpPr>
          <p:cNvPr id="57" name="TextBox 56"/>
          <p:cNvSpPr txBox="1"/>
          <p:nvPr/>
        </p:nvSpPr>
        <p:spPr>
          <a:xfrm>
            <a:off x="7359465" y="3240901"/>
            <a:ext cx="1039968" cy="338554"/>
          </a:xfrm>
          <a:prstGeom prst="rect">
            <a:avLst/>
          </a:prstGeom>
          <a:noFill/>
        </p:spPr>
        <p:txBody>
          <a:bodyPr wrap="none" rtlCol="0">
            <a:spAutoFit/>
          </a:bodyPr>
          <a:lstStyle/>
          <a:p>
            <a:pPr defTabSz="914400"/>
            <a:r>
              <a:rPr lang="da-DK" sz="1600" dirty="0" smtClean="0">
                <a:solidFill>
                  <a:prstClr val="black"/>
                </a:solidFill>
                <a:latin typeface="Arial"/>
              </a:rPr>
              <a:t>1-2 </a:t>
            </a:r>
            <a:r>
              <a:rPr lang="da-DK" sz="1600" dirty="0" err="1" smtClean="0">
                <a:solidFill>
                  <a:prstClr val="black"/>
                </a:solidFill>
                <a:latin typeface="Arial"/>
              </a:rPr>
              <a:t>years</a:t>
            </a:r>
            <a:endParaRPr lang="da-DK" sz="1600" dirty="0">
              <a:solidFill>
                <a:prstClr val="black"/>
              </a:solidFill>
              <a:latin typeface="Arial"/>
            </a:endParaRPr>
          </a:p>
        </p:txBody>
      </p:sp>
      <p:sp>
        <p:nvSpPr>
          <p:cNvPr id="59" name="TextBox 58"/>
          <p:cNvSpPr txBox="1"/>
          <p:nvPr/>
        </p:nvSpPr>
        <p:spPr>
          <a:xfrm>
            <a:off x="7359465" y="1994382"/>
            <a:ext cx="1039968" cy="338554"/>
          </a:xfrm>
          <a:prstGeom prst="rect">
            <a:avLst/>
          </a:prstGeom>
          <a:noFill/>
        </p:spPr>
        <p:txBody>
          <a:bodyPr wrap="none" rtlCol="0">
            <a:spAutoFit/>
          </a:bodyPr>
          <a:lstStyle/>
          <a:p>
            <a:pPr defTabSz="914400"/>
            <a:r>
              <a:rPr lang="da-DK" sz="1600" dirty="0" smtClean="0">
                <a:solidFill>
                  <a:prstClr val="black"/>
                </a:solidFill>
                <a:latin typeface="Arial"/>
              </a:rPr>
              <a:t>2-4 </a:t>
            </a:r>
            <a:r>
              <a:rPr lang="da-DK" sz="1600" dirty="0" err="1" smtClean="0">
                <a:solidFill>
                  <a:prstClr val="black"/>
                </a:solidFill>
                <a:latin typeface="Arial"/>
              </a:rPr>
              <a:t>years</a:t>
            </a:r>
            <a:endParaRPr lang="da-DK" sz="1600" dirty="0">
              <a:solidFill>
                <a:prstClr val="black"/>
              </a:solidFill>
              <a:latin typeface="Arial"/>
            </a:endParaRPr>
          </a:p>
        </p:txBody>
      </p:sp>
      <p:sp>
        <p:nvSpPr>
          <p:cNvPr id="12" name="Down Arrow 11"/>
          <p:cNvSpPr/>
          <p:nvPr/>
        </p:nvSpPr>
        <p:spPr>
          <a:xfrm flipV="1">
            <a:off x="5742298" y="2812431"/>
            <a:ext cx="287867" cy="15070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sp>
        <p:nvSpPr>
          <p:cNvPr id="13" name="Down Arrow 12"/>
          <p:cNvSpPr/>
          <p:nvPr/>
        </p:nvSpPr>
        <p:spPr>
          <a:xfrm flipV="1">
            <a:off x="5750764" y="1259279"/>
            <a:ext cx="287867" cy="15070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pic>
        <p:nvPicPr>
          <p:cNvPr id="6" name="Picture 5"/>
          <p:cNvPicPr>
            <a:picLocks noChangeAspect="1"/>
          </p:cNvPicPr>
          <p:nvPr/>
        </p:nvPicPr>
        <p:blipFill>
          <a:blip r:embed="rId2" cstate="print"/>
          <a:stretch>
            <a:fillRect/>
          </a:stretch>
        </p:blipFill>
        <p:spPr>
          <a:xfrm>
            <a:off x="4754112" y="1488375"/>
            <a:ext cx="2481451" cy="471759"/>
          </a:xfrm>
          <a:prstGeom prst="rect">
            <a:avLst/>
          </a:prstGeom>
        </p:spPr>
      </p:pic>
      <p:pic>
        <p:nvPicPr>
          <p:cNvPr id="8" name="Picture 7"/>
          <p:cNvPicPr>
            <a:picLocks noChangeAspect="1"/>
          </p:cNvPicPr>
          <p:nvPr/>
        </p:nvPicPr>
        <p:blipFill>
          <a:blip r:embed="rId3" cstate="print"/>
          <a:stretch>
            <a:fillRect/>
          </a:stretch>
        </p:blipFill>
        <p:spPr>
          <a:xfrm>
            <a:off x="4730372" y="4602270"/>
            <a:ext cx="2509956" cy="419784"/>
          </a:xfrm>
          <a:prstGeom prst="rect">
            <a:avLst/>
          </a:prstGeom>
        </p:spPr>
      </p:pic>
      <p:sp>
        <p:nvSpPr>
          <p:cNvPr id="15" name="Content Placeholder 8"/>
          <p:cNvSpPr txBox="1">
            <a:spLocks/>
          </p:cNvSpPr>
          <p:nvPr/>
        </p:nvSpPr>
        <p:spPr>
          <a:xfrm>
            <a:off x="534131" y="2856645"/>
            <a:ext cx="4676302" cy="3373070"/>
          </a:xfrm>
          <a:prstGeom prst="rect">
            <a:avLst/>
          </a:prstGeom>
        </p:spPr>
        <p:txBody>
          <a:bodyPr>
            <a:noAutofit/>
          </a:bodyPr>
          <a:lstStyle>
            <a:lvl1pPr marL="0" indent="0" algn="l" defTabSz="685800" rtl="0" eaLnBrk="1" latinLnBrk="0" hangingPunct="1">
              <a:lnSpc>
                <a:spcPct val="95000"/>
              </a:lnSpc>
              <a:spcBef>
                <a:spcPts val="1800"/>
              </a:spcBef>
              <a:spcAft>
                <a:spcPts val="0"/>
              </a:spcAft>
              <a:buClrTx/>
              <a:buSzPct val="90000"/>
              <a:buFontTx/>
              <a:buNone/>
              <a:defRPr sz="2600" kern="1200">
                <a:solidFill>
                  <a:schemeClr val="tx2"/>
                </a:solidFill>
                <a:latin typeface="+mn-lt"/>
                <a:ea typeface="+mn-ea"/>
                <a:cs typeface="Arial"/>
              </a:defRPr>
            </a:lvl1pPr>
            <a:lvl2pPr marL="603504" indent="-301752" algn="l" defTabSz="685800" rtl="0" eaLnBrk="1" latinLnBrk="0" hangingPunct="1">
              <a:lnSpc>
                <a:spcPct val="95000"/>
              </a:lnSpc>
              <a:spcBef>
                <a:spcPts val="900"/>
              </a:spcBef>
              <a:spcAft>
                <a:spcPts val="0"/>
              </a:spcAft>
              <a:buClr>
                <a:schemeClr val="tx2"/>
              </a:buClr>
              <a:buSzPct val="80000"/>
              <a:buFont typeface="Arial" panose="020B0604020202020204" pitchFamily="34" charset="0"/>
              <a:buChar char="●"/>
              <a:tabLst/>
              <a:defRPr sz="2200" kern="1200">
                <a:solidFill>
                  <a:schemeClr val="tx1"/>
                </a:solidFill>
                <a:latin typeface="+mn-lt"/>
                <a:ea typeface="+mn-ea"/>
                <a:cs typeface="Arial"/>
              </a:defRPr>
            </a:lvl2pPr>
            <a:lvl3pPr marL="868680" indent="-256032" algn="l" defTabSz="685800" rtl="0" eaLnBrk="1" latinLnBrk="0" hangingPunct="1">
              <a:lnSpc>
                <a:spcPct val="95000"/>
              </a:lnSpc>
              <a:spcBef>
                <a:spcPts val="800"/>
              </a:spcBef>
              <a:spcAft>
                <a:spcPts val="0"/>
              </a:spcAft>
              <a:buClr>
                <a:schemeClr val="tx2"/>
              </a:buClr>
              <a:buFont typeface="Arial" pitchFamily="34" charset="0"/>
              <a:buChar char="‒"/>
              <a:defRPr sz="1800" kern="1200">
                <a:solidFill>
                  <a:schemeClr val="tx1"/>
                </a:solidFill>
                <a:latin typeface="+mn-lt"/>
                <a:ea typeface="+mn-ea"/>
                <a:cs typeface="Arial"/>
              </a:defRPr>
            </a:lvl3pPr>
            <a:lvl4pPr marL="1115568" indent="-237744" algn="l" defTabSz="685800" rtl="0" eaLnBrk="1" latinLnBrk="0" hangingPunct="1">
              <a:lnSpc>
                <a:spcPct val="95000"/>
              </a:lnSpc>
              <a:spcBef>
                <a:spcPts val="700"/>
              </a:spcBef>
              <a:spcAft>
                <a:spcPts val="0"/>
              </a:spcAft>
              <a:buClr>
                <a:schemeClr val="tx2"/>
              </a:buClr>
              <a:buFont typeface="Arial" pitchFamily="34" charset="0"/>
              <a:buChar char="»"/>
              <a:defRPr sz="1600" kern="1200">
                <a:solidFill>
                  <a:schemeClr val="tx1"/>
                </a:solidFill>
                <a:latin typeface="+mn-lt"/>
                <a:ea typeface="+mn-ea"/>
                <a:cs typeface="Arial"/>
              </a:defRPr>
            </a:lvl4pPr>
            <a:lvl5pPr marL="1353312" indent="-210312" algn="l" defTabSz="685800" rtl="0" eaLnBrk="1" latinLnBrk="0" hangingPunct="1">
              <a:lnSpc>
                <a:spcPct val="95000"/>
              </a:lnSpc>
              <a:spcBef>
                <a:spcPts val="600"/>
              </a:spcBef>
              <a:spcAft>
                <a:spcPts val="0"/>
              </a:spcAft>
              <a:buClr>
                <a:schemeClr val="tx2"/>
              </a:buClr>
              <a:buFont typeface="Calibri"/>
              <a:buChar char="•"/>
              <a:defRPr sz="1400" kern="1200">
                <a:solidFill>
                  <a:schemeClr val="tx1"/>
                </a:solidFill>
                <a:latin typeface="+mn-lt"/>
                <a:ea typeface="+mn-ea"/>
                <a:cs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lnSpc>
                <a:spcPct val="200000"/>
              </a:lnSpc>
              <a:spcBef>
                <a:spcPts val="0"/>
              </a:spcBef>
              <a:buFont typeface="Arial"/>
              <a:buChar char="•"/>
            </a:pPr>
            <a:r>
              <a:rPr lang="en-US" sz="1800" dirty="0" smtClean="0"/>
              <a:t>Phase 6: Acquisition </a:t>
            </a:r>
            <a:r>
              <a:rPr lang="en-US" sz="1800" dirty="0"/>
              <a:t>of Data</a:t>
            </a:r>
          </a:p>
          <a:p>
            <a:pPr marL="457200" indent="-457200">
              <a:lnSpc>
                <a:spcPct val="200000"/>
              </a:lnSpc>
              <a:spcBef>
                <a:spcPts val="0"/>
              </a:spcBef>
              <a:buFont typeface="Arial"/>
              <a:buChar char="•"/>
            </a:pPr>
            <a:r>
              <a:rPr lang="en-US" sz="1800" dirty="0" smtClean="0"/>
              <a:t>Phase 5: Utilization of Data</a:t>
            </a:r>
          </a:p>
          <a:p>
            <a:pPr marL="457200" indent="-457200">
              <a:lnSpc>
                <a:spcPct val="200000"/>
              </a:lnSpc>
              <a:spcBef>
                <a:spcPts val="0"/>
              </a:spcBef>
              <a:buFont typeface="Arial"/>
              <a:buChar char="•"/>
            </a:pPr>
            <a:r>
              <a:rPr lang="en-US" sz="1800" dirty="0" smtClean="0"/>
              <a:t>Phase 4: Quality </a:t>
            </a:r>
            <a:r>
              <a:rPr lang="en-US" sz="1800" dirty="0"/>
              <a:t>of Data </a:t>
            </a:r>
            <a:endParaRPr lang="en-US" sz="1800" dirty="0" smtClean="0"/>
          </a:p>
          <a:p>
            <a:pPr marL="457200" indent="-457200">
              <a:lnSpc>
                <a:spcPct val="200000"/>
              </a:lnSpc>
              <a:spcBef>
                <a:spcPts val="0"/>
              </a:spcBef>
              <a:buFont typeface="Arial"/>
              <a:buChar char="•"/>
            </a:pPr>
            <a:r>
              <a:rPr lang="en-US" sz="1800" dirty="0" smtClean="0"/>
              <a:t>Phase 3: Stewardship </a:t>
            </a:r>
            <a:r>
              <a:rPr lang="en-US" sz="1800" dirty="0"/>
              <a:t>of Data </a:t>
            </a:r>
            <a:endParaRPr lang="en-US" sz="1800" dirty="0" smtClean="0"/>
          </a:p>
          <a:p>
            <a:pPr marL="457200" indent="-457200">
              <a:lnSpc>
                <a:spcPct val="200000"/>
              </a:lnSpc>
              <a:spcBef>
                <a:spcPts val="0"/>
              </a:spcBef>
              <a:buFont typeface="Arial"/>
              <a:buChar char="•"/>
            </a:pPr>
            <a:r>
              <a:rPr lang="en-US" sz="1800" dirty="0" smtClean="0"/>
              <a:t>Phase 2: Access </a:t>
            </a:r>
            <a:r>
              <a:rPr lang="en-US" sz="1800" dirty="0"/>
              <a:t>to </a:t>
            </a:r>
            <a:r>
              <a:rPr lang="en-US" sz="1800" dirty="0" smtClean="0"/>
              <a:t>Data</a:t>
            </a:r>
          </a:p>
          <a:p>
            <a:pPr marL="457200" indent="-457200">
              <a:lnSpc>
                <a:spcPct val="200000"/>
              </a:lnSpc>
              <a:spcBef>
                <a:spcPts val="0"/>
              </a:spcBef>
              <a:buFont typeface="Arial"/>
              <a:buChar char="•"/>
            </a:pPr>
            <a:r>
              <a:rPr lang="en-US" sz="1800" dirty="0" smtClean="0"/>
              <a:t>Phase 1: Cultural Tone of “Data Driven”</a:t>
            </a:r>
            <a:endParaRPr lang="en-US" sz="1800" dirty="0"/>
          </a:p>
        </p:txBody>
      </p:sp>
      <p:sp>
        <p:nvSpPr>
          <p:cNvPr id="17" name="Down Arrow 16"/>
          <p:cNvSpPr/>
          <p:nvPr/>
        </p:nvSpPr>
        <p:spPr>
          <a:xfrm rot="5400000" flipV="1">
            <a:off x="3089607" y="366731"/>
            <a:ext cx="143934" cy="514451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a-DK" sz="1800" dirty="0">
              <a:solidFill>
                <a:prstClr val="white"/>
              </a:solidFill>
              <a:latin typeface="Arial"/>
            </a:endParaRPr>
          </a:p>
        </p:txBody>
      </p:sp>
    </p:spTree>
    <p:extLst>
      <p:ext uri="{BB962C8B-B14F-4D97-AF65-F5344CB8AC3E}">
        <p14:creationId xmlns:p14="http://schemas.microsoft.com/office/powerpoint/2010/main" xmlns="" val="11130291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Content Placeholder 4"/>
          <p:cNvGraphicFramePr>
            <a:graphicFrameLocks/>
          </p:cNvGraphicFramePr>
          <p:nvPr>
            <p:extLst>
              <p:ext uri="{D42A27DB-BD31-4B8C-83A1-F6EECF244321}">
                <p14:modId xmlns:p14="http://schemas.microsoft.com/office/powerpoint/2010/main" xmlns="" val="3776425025"/>
              </p:ext>
            </p:extLst>
          </p:nvPr>
        </p:nvGraphicFramePr>
        <p:xfrm>
          <a:off x="128259" y="226919"/>
          <a:ext cx="8890000" cy="6583680"/>
        </p:xfrm>
        <a:graphic>
          <a:graphicData uri="http://schemas.openxmlformats.org/drawingml/2006/table">
            <a:tbl>
              <a:tblPr firstRow="1" bandRow="1">
                <a:tableStyleId>{5C22544A-7EE6-4342-B048-85BDC9FD1C3A}</a:tableStyleId>
              </a:tblPr>
              <a:tblGrid>
                <a:gridCol w="1041400"/>
                <a:gridCol w="7848600"/>
              </a:tblGrid>
              <a:tr h="5378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8</a:t>
                      </a:r>
                    </a:p>
                  </a:txBody>
                  <a:tcPr marT="38100" marB="38100" anchor="ctr">
                    <a:gradFill flip="none" rotWithShape="1">
                      <a:gsLst>
                        <a:gs pos="0">
                          <a:schemeClr val="accent5">
                            <a:lumMod val="50000"/>
                          </a:schemeClr>
                        </a:gs>
                        <a:gs pos="100000">
                          <a:schemeClr val="accent5"/>
                        </a:gs>
                      </a:gsLst>
                      <a:lin ang="2700000" scaled="1"/>
                      <a:tileRect/>
                    </a:gra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baseline="0" dirty="0" smtClean="0">
                          <a:solidFill>
                            <a:prstClr val="white"/>
                          </a:solidFill>
                          <a:latin typeface="+mn-lt"/>
                          <a:cs typeface="Arial" pitchFamily="34" charset="0"/>
                        </a:rPr>
                        <a:t>Personalized Medicine &amp; Prescriptive Analytics</a:t>
                      </a:r>
                      <a:r>
                        <a:rPr lang="en-US" sz="900" b="1" dirty="0" smtClean="0">
                          <a:solidFill>
                            <a:prstClr val="white"/>
                          </a:solidFill>
                          <a:latin typeface="+mn-lt"/>
                          <a:cs typeface="Arial" pitchFamily="34" charset="0"/>
                        </a:rPr>
                        <a:t>: </a:t>
                      </a:r>
                      <a:r>
                        <a:rPr lang="en-US" sz="900" b="0" dirty="0" smtClean="0">
                          <a:solidFill>
                            <a:prstClr val="white"/>
                          </a:solidFill>
                          <a:latin typeface="+mn-lt"/>
                          <a:cs typeface="Arial" pitchFamily="34" charset="0"/>
                        </a:rPr>
                        <a:t>Analytic motive expands to wellness management, physical and behavioral functional health, and mass customization of care. </a:t>
                      </a:r>
                      <a:r>
                        <a:rPr lang="en-US" sz="900" b="0" baseline="0" dirty="0" smtClean="0">
                          <a:solidFill>
                            <a:prstClr val="white"/>
                          </a:solidFill>
                          <a:latin typeface="+mn-lt"/>
                          <a:cs typeface="Arial" pitchFamily="34" charset="0"/>
                        </a:rPr>
                        <a:t>A</a:t>
                      </a:r>
                      <a:r>
                        <a:rPr lang="en-US" sz="900" b="0" dirty="0" smtClean="0">
                          <a:solidFill>
                            <a:prstClr val="white"/>
                          </a:solidFill>
                          <a:latin typeface="+mn-lt"/>
                          <a:cs typeface="Arial" pitchFamily="34" charset="0"/>
                        </a:rPr>
                        <a:t>nalytics expands to include NLP of text, prescriptive analytics,</a:t>
                      </a:r>
                      <a:r>
                        <a:rPr lang="en-US" sz="900" b="0" baseline="0" dirty="0" smtClean="0">
                          <a:solidFill>
                            <a:prstClr val="white"/>
                          </a:solidFill>
                          <a:latin typeface="+mn-lt"/>
                          <a:cs typeface="Arial" pitchFamily="34" charset="0"/>
                        </a:rPr>
                        <a:t> and </a:t>
                      </a:r>
                      <a:r>
                        <a:rPr lang="en-US" sz="900" b="0" dirty="0" smtClean="0">
                          <a:solidFill>
                            <a:prstClr val="white"/>
                          </a:solidFill>
                          <a:latin typeface="+mn-lt"/>
                          <a:cs typeface="Arial" pitchFamily="34" charset="0"/>
                        </a:rPr>
                        <a:t>interventional decision support. Prescriptive analytics are available at the point of care to improve patient specific</a:t>
                      </a:r>
                      <a:r>
                        <a:rPr lang="en-US" sz="900" b="0" baseline="0" dirty="0" smtClean="0">
                          <a:solidFill>
                            <a:prstClr val="white"/>
                          </a:solidFill>
                          <a:latin typeface="+mn-lt"/>
                          <a:cs typeface="Arial" pitchFamily="34" charset="0"/>
                        </a:rPr>
                        <a:t> outcomes based upon population outcomes.</a:t>
                      </a:r>
                      <a:r>
                        <a:rPr lang="en-US" sz="900" b="0" dirty="0" smtClean="0">
                          <a:solidFill>
                            <a:prstClr val="white"/>
                          </a:solidFill>
                          <a:latin typeface="+mn-lt"/>
                          <a:cs typeface="Arial" pitchFamily="34" charset="0"/>
                        </a:rPr>
                        <a:t> Data c</a:t>
                      </a:r>
                      <a:r>
                        <a:rPr lang="en-US" sz="900" b="0" baseline="0" dirty="0" smtClean="0">
                          <a:solidFill>
                            <a:prstClr val="white"/>
                          </a:solidFill>
                          <a:latin typeface="+mn-lt"/>
                          <a:cs typeface="Arial" pitchFamily="34" charset="0"/>
                        </a:rPr>
                        <a:t>ontent expands to include</a:t>
                      </a:r>
                      <a:r>
                        <a:rPr lang="en-US" sz="900" b="0" dirty="0" smtClean="0">
                          <a:solidFill>
                            <a:prstClr val="white"/>
                          </a:solidFill>
                          <a:latin typeface="+mn-lt"/>
                          <a:cs typeface="Arial" pitchFamily="34" charset="0"/>
                        </a:rPr>
                        <a:t> 7x24 biometrics</a:t>
                      </a:r>
                      <a:r>
                        <a:rPr lang="en-US" sz="900" b="0" baseline="0" dirty="0" smtClean="0">
                          <a:solidFill>
                            <a:prstClr val="white"/>
                          </a:solidFill>
                          <a:latin typeface="+mn-lt"/>
                          <a:cs typeface="Arial" pitchFamily="34" charset="0"/>
                        </a:rPr>
                        <a:t> data, </a:t>
                      </a:r>
                      <a:r>
                        <a:rPr lang="en-US" sz="900" b="0" dirty="0" smtClean="0">
                          <a:solidFill>
                            <a:prstClr val="white"/>
                          </a:solidFill>
                          <a:latin typeface="+mn-lt"/>
                          <a:cs typeface="Arial" pitchFamily="34" charset="0"/>
                        </a:rPr>
                        <a:t>genomic</a:t>
                      </a:r>
                      <a:r>
                        <a:rPr lang="en-US" sz="900" b="0" baseline="0" dirty="0" smtClean="0">
                          <a:solidFill>
                            <a:prstClr val="white"/>
                          </a:solidFill>
                          <a:latin typeface="+mn-lt"/>
                          <a:cs typeface="Arial" pitchFamily="34" charset="0"/>
                        </a:rPr>
                        <a:t> data and</a:t>
                      </a:r>
                      <a:r>
                        <a:rPr lang="en-US" sz="900" b="0" dirty="0" smtClean="0">
                          <a:solidFill>
                            <a:prstClr val="white"/>
                          </a:solidFill>
                          <a:latin typeface="+mn-lt"/>
                          <a:cs typeface="Arial" pitchFamily="34" charset="0"/>
                        </a:rPr>
                        <a:t> familial data.</a:t>
                      </a:r>
                      <a:r>
                        <a:rPr lang="en-US" sz="900" b="0" baseline="0" dirty="0" smtClean="0">
                          <a:solidFill>
                            <a:prstClr val="white"/>
                          </a:solidFill>
                          <a:latin typeface="+mn-lt"/>
                          <a:cs typeface="Arial" pitchFamily="34" charset="0"/>
                        </a:rPr>
                        <a:t>  </a:t>
                      </a:r>
                      <a:r>
                        <a:rPr lang="en-US" sz="900" b="0" dirty="0" smtClean="0">
                          <a:solidFill>
                            <a:prstClr val="white"/>
                          </a:solidFill>
                          <a:latin typeface="+mn-lt"/>
                          <a:cs typeface="Arial" pitchFamily="34" charset="0"/>
                        </a:rPr>
                        <a:t>The EDW is </a:t>
                      </a:r>
                      <a:r>
                        <a:rPr lang="en-US" sz="900" b="0" baseline="0" dirty="0" smtClean="0">
                          <a:solidFill>
                            <a:prstClr val="white"/>
                          </a:solidFill>
                          <a:latin typeface="+mn-lt"/>
                          <a:cs typeface="Arial" pitchFamily="34" charset="0"/>
                        </a:rPr>
                        <a:t>updated within a few minutes of changes in the source systems.</a:t>
                      </a:r>
                    </a:p>
                  </a:txBody>
                  <a:tcPr marT="38100" marB="38100" anchor="ctr">
                    <a:gradFill flip="none" rotWithShape="1">
                      <a:gsLst>
                        <a:gs pos="0">
                          <a:schemeClr val="accent5">
                            <a:lumMod val="50000"/>
                          </a:schemeClr>
                        </a:gs>
                        <a:gs pos="100000">
                          <a:schemeClr val="accent5"/>
                        </a:gs>
                      </a:gsLst>
                      <a:lin ang="2700000" scaled="1"/>
                      <a:tileRect/>
                    </a:gradFill>
                  </a:tcPr>
                </a:tc>
              </a:tr>
              <a:tr h="584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a:t>
                      </a:r>
                      <a:r>
                        <a:rPr lang="en-US" sz="1800" b="1" baseline="0" dirty="0" smtClean="0">
                          <a:solidFill>
                            <a:srgbClr val="FFFFFF"/>
                          </a:solidFill>
                          <a:latin typeface="+mn-lt"/>
                          <a:cs typeface="Arial" pitchFamily="34" charset="0"/>
                        </a:rPr>
                        <a:t> 7</a:t>
                      </a:r>
                      <a:endParaRPr lang="en-US" sz="1800" b="1" dirty="0" smtClean="0">
                        <a:solidFill>
                          <a:srgbClr val="FFFFFF"/>
                        </a:solidFill>
                        <a:latin typeface="+mn-lt"/>
                        <a:cs typeface="Arial" pitchFamily="34" charset="0"/>
                      </a:endParaRPr>
                    </a:p>
                  </a:txBody>
                  <a:tcPr marT="38100" marB="38100" anchor="ctr">
                    <a:gradFill flip="none" rotWithShape="1">
                      <a:gsLst>
                        <a:gs pos="0">
                          <a:schemeClr val="tx2">
                            <a:lumMod val="50000"/>
                          </a:schemeClr>
                        </a:gs>
                        <a:gs pos="100000">
                          <a:schemeClr val="tx2"/>
                        </a:gs>
                      </a:gsLst>
                      <a:lin ang="2700000" scaled="1"/>
                      <a:tileRect/>
                    </a:gra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baseline="0" dirty="0" smtClean="0">
                          <a:solidFill>
                            <a:prstClr val="white"/>
                          </a:solidFill>
                          <a:latin typeface="+mn-lt"/>
                          <a:cs typeface="Arial" pitchFamily="34" charset="0"/>
                        </a:rPr>
                        <a:t>Clinical Risk Intervention &amp; </a:t>
                      </a:r>
                      <a:r>
                        <a:rPr lang="en-US" sz="900" b="1" dirty="0" smtClean="0">
                          <a:solidFill>
                            <a:prstClr val="white"/>
                          </a:solidFill>
                          <a:latin typeface="+mn-lt"/>
                          <a:cs typeface="Arial" pitchFamily="34" charset="0"/>
                        </a:rPr>
                        <a:t>Predictive</a:t>
                      </a:r>
                      <a:r>
                        <a:rPr lang="en-US" sz="900" b="1" baseline="0" dirty="0" smtClean="0">
                          <a:solidFill>
                            <a:prstClr val="white"/>
                          </a:solidFill>
                          <a:latin typeface="+mn-lt"/>
                          <a:cs typeface="Arial" pitchFamily="34" charset="0"/>
                        </a:rPr>
                        <a:t> Analytics</a:t>
                      </a:r>
                      <a:r>
                        <a:rPr lang="en-US" sz="900" b="1" dirty="0" smtClean="0">
                          <a:solidFill>
                            <a:prstClr val="white"/>
                          </a:solidFill>
                          <a:latin typeface="+mn-lt"/>
                          <a:cs typeface="Arial" pitchFamily="34" charset="0"/>
                        </a:rPr>
                        <a:t>:</a:t>
                      </a:r>
                      <a:r>
                        <a:rPr lang="en-US" sz="900" b="0" dirty="0" smtClean="0">
                          <a:solidFill>
                            <a:prstClr val="white"/>
                          </a:solidFill>
                          <a:latin typeface="+mn-lt"/>
                          <a:cs typeface="Arial" pitchFamily="34" charset="0"/>
                        </a:rPr>
                        <a:t>  Analytic motive expands </a:t>
                      </a:r>
                      <a:r>
                        <a:rPr lang="en-US" sz="900" b="0" baseline="0" dirty="0" smtClean="0">
                          <a:solidFill>
                            <a:prstClr val="white"/>
                          </a:solidFill>
                          <a:latin typeface="+mn-lt"/>
                          <a:cs typeface="Arial" pitchFamily="34" charset="0"/>
                        </a:rPr>
                        <a:t>to address diagnosis-based, fixed-fee per capita reimbursement models.  Focus expands from management of cases to collaboration with clinician and payer partners to manage episodes of care, using predictive modeling, forecasting, and risk stratification to support outreach, triage, escalation and referrals. </a:t>
                      </a:r>
                      <a:r>
                        <a:rPr lang="en-US" sz="900" b="0" dirty="0" smtClean="0">
                          <a:solidFill>
                            <a:prstClr val="white"/>
                          </a:solidFill>
                          <a:latin typeface="Arial" pitchFamily="34" charset="0"/>
                          <a:cs typeface="Arial" pitchFamily="34" charset="0"/>
                        </a:rPr>
                        <a:t>Physicians, hospitals,</a:t>
                      </a:r>
                      <a:r>
                        <a:rPr lang="en-US" sz="900" b="0" baseline="0" dirty="0" smtClean="0">
                          <a:solidFill>
                            <a:prstClr val="white"/>
                          </a:solidFill>
                          <a:latin typeface="Arial" pitchFamily="34" charset="0"/>
                          <a:cs typeface="Arial" pitchFamily="34" charset="0"/>
                        </a:rPr>
                        <a:t> employers, payers and members/patients collaborate to share risk and reward (e.g., financial reward to patients for healthy behavior).</a:t>
                      </a:r>
                      <a:r>
                        <a:rPr lang="en-US" sz="900" b="0" dirty="0" smtClean="0">
                          <a:solidFill>
                            <a:prstClr val="white"/>
                          </a:solidFill>
                          <a:latin typeface="Arial" pitchFamily="34" charset="0"/>
                          <a:cs typeface="Arial" pitchFamily="34" charset="0"/>
                        </a:rPr>
                        <a:t> </a:t>
                      </a:r>
                      <a:r>
                        <a:rPr lang="en-US" sz="900" b="0" baseline="0" dirty="0" smtClean="0">
                          <a:solidFill>
                            <a:prstClr val="white"/>
                          </a:solidFill>
                          <a:latin typeface="+mn-lt"/>
                          <a:cs typeface="Arial" pitchFamily="34" charset="0"/>
                        </a:rPr>
                        <a:t>Patients are flagged in registries who are unable or unwilling to participate in care protocols. Data content expands to include home monitoring data, long term care facility data, and protocol-specific patient reported outcomes.  On average, the EDW is updated within one hour or less of source system changes. </a:t>
                      </a:r>
                      <a:endParaRPr lang="en-US" sz="900" b="1" dirty="0" smtClean="0">
                        <a:solidFill>
                          <a:prstClr val="white"/>
                        </a:solidFill>
                        <a:latin typeface="+mn-lt"/>
                        <a:cs typeface="Arial" pitchFamily="34" charset="0"/>
                      </a:endParaRPr>
                    </a:p>
                  </a:txBody>
                  <a:tcPr marT="38100" marB="38100" anchor="ctr">
                    <a:gradFill flip="none" rotWithShape="1">
                      <a:gsLst>
                        <a:gs pos="0">
                          <a:schemeClr val="tx2">
                            <a:lumMod val="50000"/>
                          </a:schemeClr>
                        </a:gs>
                        <a:gs pos="100000">
                          <a:schemeClr val="tx2"/>
                        </a:gs>
                      </a:gsLst>
                      <a:lin ang="2700000" scaled="1"/>
                      <a:tileRect/>
                    </a:gradFill>
                  </a:tcPr>
                </a:tc>
              </a:tr>
              <a:tr h="7317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6</a:t>
                      </a:r>
                    </a:p>
                  </a:txBody>
                  <a:tcPr marT="38100" marB="38100" anchor="ctr">
                    <a:gradFill flip="none" rotWithShape="1">
                      <a:gsLst>
                        <a:gs pos="0">
                          <a:schemeClr val="accent1">
                            <a:lumMod val="75000"/>
                          </a:schemeClr>
                        </a:gs>
                        <a:gs pos="100000">
                          <a:schemeClr val="accent1"/>
                        </a:gs>
                      </a:gsLst>
                      <a:lin ang="2700000" scaled="1"/>
                      <a:tileRect/>
                    </a:gra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srgbClr val="FFFFFF"/>
                          </a:solidFill>
                          <a:latin typeface="+mn-lt"/>
                          <a:cs typeface="Arial" pitchFamily="34" charset="0"/>
                        </a:rPr>
                        <a:t>Population Health Management &amp; Suggestive Analytics:</a:t>
                      </a:r>
                      <a:r>
                        <a:rPr lang="en-US" sz="900" b="1" baseline="0" dirty="0" smtClean="0">
                          <a:solidFill>
                            <a:srgbClr val="FFFFFF"/>
                          </a:solidFill>
                          <a:latin typeface="+mn-lt"/>
                          <a:cs typeface="Arial" pitchFamily="34" charset="0"/>
                        </a:rPr>
                        <a:t> </a:t>
                      </a:r>
                      <a:r>
                        <a:rPr lang="en-US" sz="900" b="0" dirty="0" smtClean="0">
                          <a:solidFill>
                            <a:schemeClr val="bg1"/>
                          </a:solidFill>
                          <a:latin typeface="+mn-lt"/>
                          <a:cs typeface="Arial" pitchFamily="34" charset="0"/>
                        </a:rPr>
                        <a:t>The “accountable care organization” shares in the </a:t>
                      </a:r>
                      <a:r>
                        <a:rPr lang="en-US" sz="900" b="0" baseline="0" dirty="0" smtClean="0">
                          <a:solidFill>
                            <a:schemeClr val="bg1"/>
                          </a:solidFill>
                          <a:latin typeface="+mn-lt"/>
                          <a:cs typeface="Arial" pitchFamily="34" charset="0"/>
                        </a:rPr>
                        <a:t>financial risk and reward that is tied to clinical outcomes. At least 50% of acute care cases are managed under bundled payments. </a:t>
                      </a:r>
                      <a:r>
                        <a:rPr lang="en-US" sz="900" b="0" dirty="0" smtClean="0">
                          <a:solidFill>
                            <a:schemeClr val="bg1"/>
                          </a:solidFill>
                          <a:latin typeface="+mn-lt"/>
                          <a:cs typeface="Arial" pitchFamily="34" charset="0"/>
                        </a:rPr>
                        <a:t>Analytics are available at the point of care to support the Triple Aim of maximizing the quality of</a:t>
                      </a:r>
                      <a:r>
                        <a:rPr lang="en-US" sz="900" b="0" baseline="0" dirty="0" smtClean="0">
                          <a:solidFill>
                            <a:schemeClr val="bg1"/>
                          </a:solidFill>
                          <a:latin typeface="+mn-lt"/>
                          <a:cs typeface="Arial" pitchFamily="34" charset="0"/>
                        </a:rPr>
                        <a:t> individual </a:t>
                      </a:r>
                      <a:r>
                        <a:rPr lang="en-US" sz="900" b="0" dirty="0" smtClean="0">
                          <a:solidFill>
                            <a:schemeClr val="bg1"/>
                          </a:solidFill>
                          <a:latin typeface="+mn-lt"/>
                          <a:cs typeface="Arial" pitchFamily="34" charset="0"/>
                        </a:rPr>
                        <a:t>patient care, population management,</a:t>
                      </a:r>
                      <a:r>
                        <a:rPr lang="en-US" sz="900" b="0" baseline="0" dirty="0" smtClean="0">
                          <a:solidFill>
                            <a:schemeClr val="bg1"/>
                          </a:solidFill>
                          <a:latin typeface="+mn-lt"/>
                          <a:cs typeface="Arial" pitchFamily="34" charset="0"/>
                        </a:rPr>
                        <a:t> and the economics of care. Data content expands to include bedside devices, home monitoring data, external pharmacy data, and detailed activity based costing.  Data governance plays a major role in the accuracy of metrics supporting quality-based compensation plans for clinicians and executives. On average, the EDW is updated within one day of source system changes.  The EDW reports organizationally to a C-level executive who is accountable for balancing cost of care and quality of care.</a:t>
                      </a:r>
                    </a:p>
                  </a:txBody>
                  <a:tcPr marT="38100" marB="38100" anchor="ctr">
                    <a:gradFill flip="none" rotWithShape="1">
                      <a:gsLst>
                        <a:gs pos="0">
                          <a:schemeClr val="accent1">
                            <a:lumMod val="75000"/>
                          </a:schemeClr>
                        </a:gs>
                        <a:gs pos="100000">
                          <a:schemeClr val="accent1"/>
                        </a:gs>
                      </a:gsLst>
                      <a:lin ang="2700000" scaled="1"/>
                      <a:tileRect/>
                    </a:gradFill>
                  </a:tcPr>
                </a:tc>
              </a:tr>
              <a:tr h="8697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5</a:t>
                      </a:r>
                    </a:p>
                  </a:txBody>
                  <a:tcPr marT="38100" marB="38100" anchor="ctr">
                    <a:gradFill flip="none" rotWithShape="1">
                      <a:gsLst>
                        <a:gs pos="0">
                          <a:schemeClr val="accent2">
                            <a:lumMod val="50000"/>
                          </a:schemeClr>
                        </a:gs>
                        <a:gs pos="100000">
                          <a:schemeClr val="accent2"/>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prstClr val="white"/>
                          </a:solidFill>
                          <a:latin typeface="+mn-lt"/>
                          <a:cs typeface="Arial" pitchFamily="34" charset="0"/>
                        </a:rPr>
                        <a:t>Waste &amp;</a:t>
                      </a:r>
                      <a:r>
                        <a:rPr lang="en-US" sz="900" b="1" baseline="0" dirty="0" smtClean="0">
                          <a:solidFill>
                            <a:prstClr val="white"/>
                          </a:solidFill>
                          <a:latin typeface="+mn-lt"/>
                          <a:cs typeface="Arial" pitchFamily="34" charset="0"/>
                        </a:rPr>
                        <a:t> Care</a:t>
                      </a:r>
                      <a:r>
                        <a:rPr lang="en-US" sz="900" b="1" dirty="0" smtClean="0">
                          <a:solidFill>
                            <a:prstClr val="white"/>
                          </a:solidFill>
                          <a:latin typeface="+mn-lt"/>
                          <a:cs typeface="Arial" pitchFamily="34" charset="0"/>
                        </a:rPr>
                        <a:t> Variability Reduction:</a:t>
                      </a:r>
                      <a:r>
                        <a:rPr lang="en-US" sz="900" b="1" baseline="0" dirty="0" smtClean="0">
                          <a:solidFill>
                            <a:prstClr val="white"/>
                          </a:solidFill>
                          <a:latin typeface="+mn-lt"/>
                          <a:cs typeface="Arial" pitchFamily="34" charset="0"/>
                        </a:rPr>
                        <a:t> </a:t>
                      </a:r>
                      <a:r>
                        <a:rPr lang="en-US" sz="900" b="0" dirty="0" smtClean="0">
                          <a:solidFill>
                            <a:schemeClr val="bg1"/>
                          </a:solidFill>
                          <a:latin typeface="+mn-lt"/>
                          <a:cs typeface="Arial" pitchFamily="34" charset="0"/>
                        </a:rPr>
                        <a:t>A</a:t>
                      </a:r>
                      <a:r>
                        <a:rPr lang="en-US" sz="900" b="0" baseline="0" dirty="0" smtClean="0">
                          <a:solidFill>
                            <a:schemeClr val="bg1"/>
                          </a:solidFill>
                          <a:latin typeface="+mn-lt"/>
                          <a:cs typeface="Arial" pitchFamily="34" charset="0"/>
                        </a:rPr>
                        <a:t>nalytic motive is focused on measuring adherence to clinical best practices, minimizing waste, and reducing variability.  Data governance expands to support care management teams that are focused on improving the health of patient populations. Population-based analytics are used to suggest improvements to individual patient care. Permanent multidisciplinary teams are in-place that continuously monitor opportunities to improve quality, and reduce risk and cost, across acute care processes, chronic diseases, patient safety scenarios, and internal workflows. Precision of registries is improved by including data from lab, pharmacy, and clinical observations in the definition of the patient cohorts. </a:t>
                      </a:r>
                      <a:r>
                        <a:rPr lang="en-US" sz="900" b="0" baseline="0" dirty="0" smtClean="0">
                          <a:solidFill>
                            <a:schemeClr val="bg1"/>
                          </a:solidFill>
                          <a:latin typeface="Arial" pitchFamily="34" charset="0"/>
                          <a:cs typeface="Arial" pitchFamily="34" charset="0"/>
                        </a:rPr>
                        <a:t>EDW content is organized into evidence-based, standardized data marts that combine clinical and cost data associated with patient registries</a:t>
                      </a:r>
                      <a:r>
                        <a:rPr lang="en-US" sz="900" b="0" dirty="0" smtClean="0">
                          <a:solidFill>
                            <a:schemeClr val="bg1"/>
                          </a:solidFill>
                          <a:latin typeface="Arial" pitchFamily="34" charset="0"/>
                          <a:cs typeface="Arial" pitchFamily="34" charset="0"/>
                        </a:rPr>
                        <a:t>. </a:t>
                      </a:r>
                      <a:r>
                        <a:rPr lang="en-US" sz="900" b="0" dirty="0" smtClean="0">
                          <a:solidFill>
                            <a:schemeClr val="bg1"/>
                          </a:solidFill>
                          <a:latin typeface="+mn-lt"/>
                          <a:cs typeface="Arial" pitchFamily="34" charset="0"/>
                        </a:rPr>
                        <a:t>Data c</a:t>
                      </a:r>
                      <a:r>
                        <a:rPr lang="en-US" sz="900" b="0" baseline="0" dirty="0" smtClean="0">
                          <a:solidFill>
                            <a:prstClr val="white"/>
                          </a:solidFill>
                          <a:latin typeface="+mn-lt"/>
                          <a:cs typeface="Arial" pitchFamily="34" charset="0"/>
                        </a:rPr>
                        <a:t>ontent expands to include insurance claims (if not already included) and HIE data feeds. </a:t>
                      </a:r>
                      <a:r>
                        <a:rPr lang="en-US" sz="900" b="0" baseline="0" dirty="0" smtClean="0">
                          <a:solidFill>
                            <a:schemeClr val="bg1"/>
                          </a:solidFill>
                          <a:latin typeface="+mn-lt"/>
                          <a:cs typeface="Arial" pitchFamily="34" charset="0"/>
                        </a:rPr>
                        <a:t>On average, the EDW is updated within one week of source system changes. </a:t>
                      </a:r>
                    </a:p>
                  </a:txBody>
                  <a:tcPr marT="38100" marB="38100" anchor="ctr">
                    <a:gradFill flip="none" rotWithShape="1">
                      <a:gsLst>
                        <a:gs pos="0">
                          <a:schemeClr val="accent2">
                            <a:lumMod val="50000"/>
                          </a:schemeClr>
                        </a:gs>
                        <a:gs pos="100000">
                          <a:schemeClr val="accent2"/>
                        </a:gs>
                      </a:gsLst>
                      <a:lin ang="2700000" scaled="1"/>
                      <a:tileRect/>
                    </a:gradFill>
                  </a:tcPr>
                </a:tc>
              </a:tr>
              <a:tr h="584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4</a:t>
                      </a:r>
                    </a:p>
                  </a:txBody>
                  <a:tcPr marT="38100" marB="38100" anchor="ctr">
                    <a:gradFill flip="none" rotWithShape="1">
                      <a:gsLst>
                        <a:gs pos="0">
                          <a:schemeClr val="accent4">
                            <a:lumMod val="75000"/>
                          </a:schemeClr>
                        </a:gs>
                        <a:gs pos="100000">
                          <a:schemeClr val="accent4"/>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prstClr val="white"/>
                          </a:solidFill>
                          <a:latin typeface="+mn-lt"/>
                          <a:cs typeface="Arial" pitchFamily="34" charset="0"/>
                        </a:rPr>
                        <a:t>Automated External Reporting:  </a:t>
                      </a:r>
                      <a:r>
                        <a:rPr lang="en-US" sz="900" b="0" dirty="0" smtClean="0">
                          <a:solidFill>
                            <a:schemeClr val="bg1"/>
                          </a:solidFill>
                          <a:latin typeface="+mn-lt"/>
                          <a:cs typeface="Arial" pitchFamily="34" charset="0"/>
                        </a:rPr>
                        <a:t>Analytic motive is focused on consistent, efficient production of reports required for</a:t>
                      </a:r>
                      <a:r>
                        <a:rPr lang="en-US" sz="900" b="0" baseline="0" dirty="0" smtClean="0">
                          <a:solidFill>
                            <a:schemeClr val="bg1"/>
                          </a:solidFill>
                          <a:latin typeface="+mn-lt"/>
                          <a:cs typeface="Arial" pitchFamily="34" charset="0"/>
                        </a:rPr>
                        <a:t> r</a:t>
                      </a:r>
                      <a:r>
                        <a:rPr lang="en-US" sz="900" b="0" dirty="0" smtClean="0">
                          <a:solidFill>
                            <a:schemeClr val="bg1"/>
                          </a:solidFill>
                          <a:latin typeface="+mn-lt"/>
                          <a:cs typeface="Arial" pitchFamily="34" charset="0"/>
                        </a:rPr>
                        <a:t>egulatory</a:t>
                      </a:r>
                      <a:r>
                        <a:rPr lang="en-US" sz="900" b="0" baseline="0" dirty="0" smtClean="0">
                          <a:solidFill>
                            <a:schemeClr val="bg1"/>
                          </a:solidFill>
                          <a:latin typeface="+mn-lt"/>
                          <a:cs typeface="Arial" pitchFamily="34" charset="0"/>
                        </a:rPr>
                        <a:t> and</a:t>
                      </a:r>
                      <a:r>
                        <a:rPr lang="en-US" sz="900" b="0" dirty="0" smtClean="0">
                          <a:solidFill>
                            <a:schemeClr val="bg1"/>
                          </a:solidFill>
                          <a:latin typeface="+mn-lt"/>
                          <a:cs typeface="Arial" pitchFamily="34" charset="0"/>
                        </a:rPr>
                        <a:t> accreditation requirements (e.g. CMS,</a:t>
                      </a:r>
                      <a:r>
                        <a:rPr lang="en-US" sz="900" b="0" baseline="0" dirty="0" smtClean="0">
                          <a:solidFill>
                            <a:schemeClr val="bg1"/>
                          </a:solidFill>
                          <a:latin typeface="+mn-lt"/>
                          <a:cs typeface="Arial" pitchFamily="34" charset="0"/>
                        </a:rPr>
                        <a:t> Joint Commission</a:t>
                      </a:r>
                      <a:r>
                        <a:rPr lang="en-US" sz="900" b="0" dirty="0" smtClean="0">
                          <a:solidFill>
                            <a:schemeClr val="bg1"/>
                          </a:solidFill>
                          <a:latin typeface="+mn-lt"/>
                          <a:cs typeface="Arial" pitchFamily="34" charset="0"/>
                        </a:rPr>
                        <a:t>, tumor registry, communicable diseases);</a:t>
                      </a:r>
                      <a:r>
                        <a:rPr lang="en-US" sz="900" b="0" baseline="0" dirty="0" smtClean="0">
                          <a:solidFill>
                            <a:schemeClr val="bg1"/>
                          </a:solidFill>
                          <a:latin typeface="+mn-lt"/>
                          <a:cs typeface="Arial" pitchFamily="34" charset="0"/>
                        </a:rPr>
                        <a:t> payer incentives (e.g. </a:t>
                      </a:r>
                      <a:r>
                        <a:rPr lang="en-US" sz="900" b="0" dirty="0" smtClean="0">
                          <a:solidFill>
                            <a:schemeClr val="bg1"/>
                          </a:solidFill>
                          <a:latin typeface="+mn-lt"/>
                          <a:cs typeface="Arial" pitchFamily="34" charset="0"/>
                        </a:rPr>
                        <a:t>MU,</a:t>
                      </a:r>
                      <a:r>
                        <a:rPr lang="en-US" sz="900" b="0" baseline="0" dirty="0" smtClean="0">
                          <a:solidFill>
                            <a:schemeClr val="bg1"/>
                          </a:solidFill>
                          <a:latin typeface="+mn-lt"/>
                          <a:cs typeface="Arial" pitchFamily="34" charset="0"/>
                        </a:rPr>
                        <a:t> PQRS</a:t>
                      </a:r>
                      <a:r>
                        <a:rPr lang="en-US" sz="900" b="0" dirty="0" smtClean="0">
                          <a:solidFill>
                            <a:schemeClr val="bg1"/>
                          </a:solidFill>
                          <a:latin typeface="+mn-lt"/>
                          <a:cs typeface="Arial" pitchFamily="34" charset="0"/>
                        </a:rPr>
                        <a:t>, VBP, readmission reduction);</a:t>
                      </a:r>
                      <a:r>
                        <a:rPr lang="en-US" sz="900" b="0" baseline="0" dirty="0" smtClean="0">
                          <a:solidFill>
                            <a:schemeClr val="bg1"/>
                          </a:solidFill>
                          <a:latin typeface="+mn-lt"/>
                          <a:cs typeface="Arial" pitchFamily="34" charset="0"/>
                        </a:rPr>
                        <a:t> and specialty society databases (e.g. </a:t>
                      </a:r>
                      <a:r>
                        <a:rPr lang="en-US" sz="900" b="0" dirty="0" smtClean="0">
                          <a:solidFill>
                            <a:schemeClr val="bg1"/>
                          </a:solidFill>
                          <a:latin typeface="+mn-lt"/>
                          <a:cs typeface="Arial" pitchFamily="34" charset="0"/>
                        </a:rPr>
                        <a:t>STS, NRMI, Vermont-Oxford).  Adherence</a:t>
                      </a:r>
                      <a:r>
                        <a:rPr lang="en-US" sz="900" b="0" baseline="0" dirty="0" smtClean="0">
                          <a:solidFill>
                            <a:schemeClr val="bg1"/>
                          </a:solidFill>
                          <a:latin typeface="+mn-lt"/>
                          <a:cs typeface="Arial" pitchFamily="34" charset="0"/>
                        </a:rPr>
                        <a:t> to i</a:t>
                      </a:r>
                      <a:r>
                        <a:rPr lang="en-US" sz="900" b="0" dirty="0" smtClean="0">
                          <a:solidFill>
                            <a:schemeClr val="bg1"/>
                          </a:solidFill>
                          <a:latin typeface="+mn-lt"/>
                          <a:cs typeface="Arial" pitchFamily="34" charset="0"/>
                        </a:rPr>
                        <a:t>ndustry-standard vocabularies is required.</a:t>
                      </a:r>
                      <a:r>
                        <a:rPr lang="en-US" sz="900" b="0" baseline="0" dirty="0" smtClean="0">
                          <a:solidFill>
                            <a:schemeClr val="bg1"/>
                          </a:solidFill>
                          <a:latin typeface="+mn-lt"/>
                          <a:cs typeface="Arial" pitchFamily="34" charset="0"/>
                        </a:rPr>
                        <a:t>  Clinical t</a:t>
                      </a:r>
                      <a:r>
                        <a:rPr lang="en-US" sz="900" b="0" dirty="0" smtClean="0">
                          <a:solidFill>
                            <a:schemeClr val="bg1"/>
                          </a:solidFill>
                          <a:latin typeface="+mn-lt"/>
                          <a:cs typeface="Arial" pitchFamily="34" charset="0"/>
                        </a:rPr>
                        <a:t>ext data content is available</a:t>
                      </a:r>
                      <a:r>
                        <a:rPr lang="en-US" sz="900" b="0" baseline="0" dirty="0" smtClean="0">
                          <a:solidFill>
                            <a:schemeClr val="bg1"/>
                          </a:solidFill>
                          <a:latin typeface="+mn-lt"/>
                          <a:cs typeface="Arial" pitchFamily="34" charset="0"/>
                        </a:rPr>
                        <a:t> for simple key word searches. Centralized data governance exists for review and approval of externally released data.</a:t>
                      </a:r>
                    </a:p>
                  </a:txBody>
                  <a:tcPr marT="38100" marB="38100" anchor="ctr">
                    <a:gradFill flip="none" rotWithShape="1">
                      <a:gsLst>
                        <a:gs pos="0">
                          <a:schemeClr val="accent4">
                            <a:lumMod val="75000"/>
                          </a:schemeClr>
                        </a:gs>
                        <a:gs pos="100000">
                          <a:schemeClr val="accent4"/>
                        </a:gs>
                      </a:gsLst>
                      <a:lin ang="2700000" scaled="1"/>
                      <a:tileRect/>
                    </a:gradFill>
                  </a:tcPr>
                </a:tc>
              </a:tr>
              <a:tr h="3752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3</a:t>
                      </a:r>
                    </a:p>
                  </a:txBody>
                  <a:tcPr marT="38100" marB="38100" anchor="ctr">
                    <a:gradFill flip="none" rotWithShape="1">
                      <a:gsLst>
                        <a:gs pos="0">
                          <a:schemeClr val="accent3">
                            <a:lumMod val="75000"/>
                          </a:schemeClr>
                        </a:gs>
                        <a:gs pos="100000">
                          <a:schemeClr val="accent3"/>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prstClr val="white"/>
                          </a:solidFill>
                          <a:latin typeface="+mn-lt"/>
                          <a:cs typeface="Arial" pitchFamily="34" charset="0"/>
                        </a:rPr>
                        <a:t>Automated</a:t>
                      </a:r>
                      <a:r>
                        <a:rPr lang="en-US" sz="900" b="1" baseline="0" dirty="0" smtClean="0">
                          <a:solidFill>
                            <a:prstClr val="white"/>
                          </a:solidFill>
                          <a:latin typeface="+mn-lt"/>
                          <a:cs typeface="Arial" pitchFamily="34" charset="0"/>
                        </a:rPr>
                        <a:t> I</a:t>
                      </a:r>
                      <a:r>
                        <a:rPr lang="en-US" sz="900" b="1" dirty="0" smtClean="0">
                          <a:solidFill>
                            <a:prstClr val="white"/>
                          </a:solidFill>
                          <a:latin typeface="+mn-lt"/>
                          <a:cs typeface="Arial" pitchFamily="34" charset="0"/>
                        </a:rPr>
                        <a:t>nternal Reporting:  </a:t>
                      </a:r>
                      <a:r>
                        <a:rPr lang="en-US" sz="900" b="0" dirty="0" smtClean="0">
                          <a:solidFill>
                            <a:schemeClr val="bg1"/>
                          </a:solidFill>
                          <a:latin typeface="+mn-lt"/>
                          <a:cs typeface="Arial" pitchFamily="34" charset="0"/>
                        </a:rPr>
                        <a:t>Analytic motive is focused on consistent, efficient production of reports supporting basic management and operation of the healthcare organization.</a:t>
                      </a:r>
                      <a:r>
                        <a:rPr lang="en-US" sz="900" b="0" baseline="0" dirty="0" smtClean="0">
                          <a:solidFill>
                            <a:schemeClr val="bg1"/>
                          </a:solidFill>
                          <a:latin typeface="+mn-lt"/>
                          <a:cs typeface="Arial" pitchFamily="34" charset="0"/>
                        </a:rPr>
                        <a:t> K</a:t>
                      </a:r>
                      <a:r>
                        <a:rPr lang="en-US" sz="900" b="0" dirty="0" smtClean="0">
                          <a:solidFill>
                            <a:schemeClr val="bg1"/>
                          </a:solidFill>
                          <a:latin typeface="+mn-lt"/>
                          <a:cs typeface="Arial" pitchFamily="34" charset="0"/>
                        </a:rPr>
                        <a:t>ey performance indicators are easily accessible from the executive level to the front-line manager.</a:t>
                      </a:r>
                      <a:r>
                        <a:rPr lang="en-US" sz="900" b="0" baseline="0" dirty="0" smtClean="0">
                          <a:solidFill>
                            <a:schemeClr val="bg1"/>
                          </a:solidFill>
                          <a:latin typeface="+mn-lt"/>
                          <a:cs typeface="Arial" pitchFamily="34" charset="0"/>
                        </a:rPr>
                        <a:t> </a:t>
                      </a:r>
                      <a:r>
                        <a:rPr lang="en-US" sz="900" b="0" dirty="0" smtClean="0">
                          <a:solidFill>
                            <a:schemeClr val="bg1"/>
                          </a:solidFill>
                          <a:latin typeface="+mn-lt"/>
                          <a:cs typeface="Arial" pitchFamily="34" charset="0"/>
                        </a:rPr>
                        <a:t>Corporate</a:t>
                      </a:r>
                      <a:r>
                        <a:rPr lang="en-US" sz="900" b="0" baseline="0" dirty="0" smtClean="0">
                          <a:solidFill>
                            <a:schemeClr val="bg1"/>
                          </a:solidFill>
                          <a:latin typeface="+mn-lt"/>
                          <a:cs typeface="Arial" pitchFamily="34" charset="0"/>
                        </a:rPr>
                        <a:t> and business unit data analysts meet regularly to collaborate and steer the EDW.  </a:t>
                      </a:r>
                      <a:r>
                        <a:rPr lang="en-US" sz="900" b="0" baseline="0" dirty="0" smtClean="0">
                          <a:solidFill>
                            <a:schemeClr val="bg1"/>
                          </a:solidFill>
                          <a:latin typeface="Arial" pitchFamily="34" charset="0"/>
                          <a:cs typeface="Arial" pitchFamily="34" charset="0"/>
                        </a:rPr>
                        <a:t>Data governance expands to raise the data literacy of the organization and develop a data acquisition strategy for Levels 4 and above.</a:t>
                      </a:r>
                      <a:endParaRPr lang="en-US" sz="900" b="0" baseline="0" dirty="0" smtClean="0">
                        <a:solidFill>
                          <a:schemeClr val="bg1"/>
                        </a:solidFill>
                        <a:latin typeface="+mn-lt"/>
                        <a:cs typeface="Arial" pitchFamily="34" charset="0"/>
                      </a:endParaRPr>
                    </a:p>
                  </a:txBody>
                  <a:tcPr marT="38100" marB="38100" anchor="ctr">
                    <a:gradFill flip="none" rotWithShape="1">
                      <a:gsLst>
                        <a:gs pos="0">
                          <a:schemeClr val="accent3">
                            <a:lumMod val="75000"/>
                          </a:schemeClr>
                        </a:gs>
                        <a:gs pos="100000">
                          <a:schemeClr val="accent3"/>
                        </a:gs>
                      </a:gsLst>
                      <a:lin ang="2700000" scaled="1"/>
                      <a:tileRect/>
                    </a:gra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2</a:t>
                      </a:r>
                    </a:p>
                  </a:txBody>
                  <a:tcPr marT="38100" marB="38100" anchor="ctr">
                    <a:gradFill flip="none" rotWithShape="1">
                      <a:gsLst>
                        <a:gs pos="0">
                          <a:schemeClr val="accent6">
                            <a:lumMod val="50000"/>
                          </a:schemeClr>
                        </a:gs>
                        <a:gs pos="100000">
                          <a:schemeClr val="accent6"/>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srgbClr val="FFFFFF"/>
                          </a:solidFill>
                          <a:latin typeface="+mn-lt"/>
                          <a:cs typeface="Arial" pitchFamily="34" charset="0"/>
                        </a:rPr>
                        <a:t>Standardized Vocabulary &amp; Patient Registries:</a:t>
                      </a:r>
                      <a:r>
                        <a:rPr lang="en-US" sz="900" b="1" baseline="0" dirty="0" smtClean="0">
                          <a:solidFill>
                            <a:srgbClr val="FFFFFF"/>
                          </a:solidFill>
                          <a:latin typeface="+mn-lt"/>
                          <a:cs typeface="Arial" pitchFamily="34" charset="0"/>
                        </a:rPr>
                        <a:t> </a:t>
                      </a:r>
                      <a:r>
                        <a:rPr lang="en-US" sz="900" dirty="0" smtClean="0">
                          <a:solidFill>
                            <a:srgbClr val="FFFFFF"/>
                          </a:solidFill>
                          <a:latin typeface="+mn-lt"/>
                          <a:cs typeface="Arial" pitchFamily="34" charset="0"/>
                        </a:rPr>
                        <a:t>Master vocabulary and reference</a:t>
                      </a:r>
                      <a:r>
                        <a:rPr lang="en-US" sz="900" baseline="0" dirty="0" smtClean="0">
                          <a:solidFill>
                            <a:srgbClr val="FFFFFF"/>
                          </a:solidFill>
                          <a:latin typeface="+mn-lt"/>
                          <a:cs typeface="Arial" pitchFamily="34" charset="0"/>
                        </a:rPr>
                        <a:t> data </a:t>
                      </a:r>
                      <a:r>
                        <a:rPr lang="en-US" sz="900" dirty="0" smtClean="0">
                          <a:solidFill>
                            <a:srgbClr val="FFFFFF"/>
                          </a:solidFill>
                          <a:latin typeface="+mn-lt"/>
                          <a:cs typeface="Arial" pitchFamily="34" charset="0"/>
                        </a:rPr>
                        <a:t>identified and standardized</a:t>
                      </a:r>
                      <a:r>
                        <a:rPr lang="en-US" sz="900" baseline="0" dirty="0" smtClean="0">
                          <a:solidFill>
                            <a:srgbClr val="FFFFFF"/>
                          </a:solidFill>
                          <a:latin typeface="+mn-lt"/>
                          <a:cs typeface="Arial" pitchFamily="34" charset="0"/>
                        </a:rPr>
                        <a:t> </a:t>
                      </a:r>
                      <a:r>
                        <a:rPr lang="en-US" sz="900" dirty="0" smtClean="0">
                          <a:solidFill>
                            <a:srgbClr val="FFFFFF"/>
                          </a:solidFill>
                          <a:latin typeface="+mn-lt"/>
                          <a:cs typeface="Arial" pitchFamily="34" charset="0"/>
                        </a:rPr>
                        <a:t>across disparate</a:t>
                      </a:r>
                      <a:r>
                        <a:rPr lang="en-US" sz="900" baseline="0" dirty="0" smtClean="0">
                          <a:solidFill>
                            <a:srgbClr val="FFFFFF"/>
                          </a:solidFill>
                          <a:latin typeface="+mn-lt"/>
                          <a:cs typeface="Arial" pitchFamily="34" charset="0"/>
                        </a:rPr>
                        <a:t> source system content in the data warehouse.  N</a:t>
                      </a:r>
                      <a:r>
                        <a:rPr lang="en-US" sz="900" dirty="0" smtClean="0">
                          <a:solidFill>
                            <a:srgbClr val="FFFFFF"/>
                          </a:solidFill>
                          <a:latin typeface="+mn-lt"/>
                          <a:cs typeface="Arial" pitchFamily="34" charset="0"/>
                        </a:rPr>
                        <a:t>aming,</a:t>
                      </a:r>
                      <a:r>
                        <a:rPr lang="en-US" sz="900" baseline="0" dirty="0" smtClean="0">
                          <a:solidFill>
                            <a:srgbClr val="FFFFFF"/>
                          </a:solidFill>
                          <a:latin typeface="+mn-lt"/>
                          <a:cs typeface="Arial" pitchFamily="34" charset="0"/>
                        </a:rPr>
                        <a:t> definition, and </a:t>
                      </a:r>
                      <a:r>
                        <a:rPr lang="en-US" sz="900" dirty="0" smtClean="0">
                          <a:solidFill>
                            <a:srgbClr val="FFFFFF"/>
                          </a:solidFill>
                          <a:latin typeface="+mn-lt"/>
                          <a:cs typeface="Arial" pitchFamily="34" charset="0"/>
                        </a:rPr>
                        <a:t>data types</a:t>
                      </a:r>
                      <a:r>
                        <a:rPr lang="en-US" sz="900" baseline="0" dirty="0" smtClean="0">
                          <a:solidFill>
                            <a:srgbClr val="FFFFFF"/>
                          </a:solidFill>
                          <a:latin typeface="+mn-lt"/>
                          <a:cs typeface="Arial" pitchFamily="34" charset="0"/>
                        </a:rPr>
                        <a:t> are consistent with local standards. </a:t>
                      </a:r>
                      <a:r>
                        <a:rPr lang="en-US" sz="900" b="0" dirty="0" smtClean="0">
                          <a:solidFill>
                            <a:schemeClr val="bg1"/>
                          </a:solidFill>
                          <a:latin typeface="+mn-lt"/>
                          <a:cs typeface="Arial" pitchFamily="34" charset="0"/>
                        </a:rPr>
                        <a:t>Patient registries</a:t>
                      </a:r>
                      <a:r>
                        <a:rPr lang="en-US" sz="900" b="0" baseline="0" dirty="0" smtClean="0">
                          <a:solidFill>
                            <a:schemeClr val="bg1"/>
                          </a:solidFill>
                          <a:latin typeface="+mn-lt"/>
                          <a:cs typeface="Arial" pitchFamily="34" charset="0"/>
                        </a:rPr>
                        <a:t> </a:t>
                      </a:r>
                      <a:r>
                        <a:rPr lang="en-US" sz="900" b="0" dirty="0" smtClean="0">
                          <a:solidFill>
                            <a:schemeClr val="bg1"/>
                          </a:solidFill>
                          <a:latin typeface="+mn-lt"/>
                          <a:cs typeface="Arial" pitchFamily="34" charset="0"/>
                        </a:rPr>
                        <a:t>are defined solely</a:t>
                      </a:r>
                      <a:r>
                        <a:rPr lang="en-US" sz="900" b="0" baseline="0" dirty="0" smtClean="0">
                          <a:solidFill>
                            <a:schemeClr val="bg1"/>
                          </a:solidFill>
                          <a:latin typeface="+mn-lt"/>
                          <a:cs typeface="Arial" pitchFamily="34" charset="0"/>
                        </a:rPr>
                        <a:t> on ICD billing data. Data governance forms around the definition and evolution of patient registries and master data management.</a:t>
                      </a:r>
                      <a:endParaRPr lang="en-US" sz="900" dirty="0">
                        <a:solidFill>
                          <a:srgbClr val="FFFFFF"/>
                        </a:solidFill>
                        <a:latin typeface="+mn-lt"/>
                        <a:cs typeface="Arial" pitchFamily="34" charset="0"/>
                      </a:endParaRPr>
                    </a:p>
                  </a:txBody>
                  <a:tcPr marT="38100" marB="38100" anchor="ctr">
                    <a:gradFill flip="none" rotWithShape="1">
                      <a:gsLst>
                        <a:gs pos="0">
                          <a:schemeClr val="accent6">
                            <a:lumMod val="50000"/>
                          </a:schemeClr>
                        </a:gs>
                        <a:gs pos="100000">
                          <a:schemeClr val="accent6"/>
                        </a:gs>
                      </a:gsLst>
                      <a:lin ang="2700000" scaled="1"/>
                      <a:tileRect/>
                    </a:gradFill>
                  </a:tcPr>
                </a:tc>
              </a:tr>
              <a:tr h="584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1</a:t>
                      </a:r>
                    </a:p>
                  </a:txBody>
                  <a:tcPr marT="38100" marB="38100" anchor="ctr">
                    <a:gradFill flip="none" rotWithShape="1">
                      <a:gsLst>
                        <a:gs pos="0">
                          <a:schemeClr val="bg2">
                            <a:lumMod val="75000"/>
                          </a:schemeClr>
                        </a:gs>
                        <a:gs pos="100000">
                          <a:schemeClr val="bg2">
                            <a:lumMod val="60000"/>
                            <a:lumOff val="40000"/>
                          </a:schemeClr>
                        </a:gs>
                      </a:gsLst>
                      <a:lin ang="27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baseline="0" dirty="0" smtClean="0">
                          <a:solidFill>
                            <a:srgbClr val="FFFFFF"/>
                          </a:solidFill>
                          <a:latin typeface="+mn-lt"/>
                          <a:cs typeface="Arial" pitchFamily="34" charset="0"/>
                        </a:rPr>
                        <a:t>Enterprise Data Warehouse</a:t>
                      </a:r>
                      <a:r>
                        <a:rPr lang="en-US" sz="900" b="1" dirty="0" smtClean="0">
                          <a:solidFill>
                            <a:srgbClr val="FFFFFF"/>
                          </a:solidFill>
                          <a:latin typeface="+mn-lt"/>
                          <a:cs typeface="Arial" pitchFamily="34" charset="0"/>
                        </a:rPr>
                        <a:t>: </a:t>
                      </a:r>
                      <a:r>
                        <a:rPr lang="en-US" sz="900" dirty="0" smtClean="0">
                          <a:solidFill>
                            <a:srgbClr val="FFFFFF"/>
                          </a:solidFill>
                          <a:latin typeface="+mn-lt"/>
                          <a:cs typeface="Arial" pitchFamily="34" charset="0"/>
                        </a:rPr>
                        <a:t> </a:t>
                      </a:r>
                      <a:r>
                        <a:rPr lang="en-US" sz="900" b="0" dirty="0" smtClean="0">
                          <a:solidFill>
                            <a:schemeClr val="bg1"/>
                          </a:solidFill>
                          <a:latin typeface="+mn-lt"/>
                          <a:cs typeface="Arial" pitchFamily="34" charset="0"/>
                        </a:rPr>
                        <a:t>At a minimum,</a:t>
                      </a:r>
                      <a:r>
                        <a:rPr lang="en-US" sz="900" b="0" baseline="0" dirty="0" smtClean="0">
                          <a:solidFill>
                            <a:schemeClr val="bg1"/>
                          </a:solidFill>
                          <a:latin typeface="+mn-lt"/>
                          <a:cs typeface="Arial" pitchFamily="34" charset="0"/>
                        </a:rPr>
                        <a:t> the following data are co-located in a single data warehouse, locally or hosted: HIMSS </a:t>
                      </a:r>
                      <a:r>
                        <a:rPr lang="en-US" sz="900" b="0" dirty="0" smtClean="0">
                          <a:solidFill>
                            <a:schemeClr val="bg1"/>
                          </a:solidFill>
                          <a:latin typeface="+mn-lt"/>
                          <a:cs typeface="Arial" pitchFamily="34" charset="0"/>
                        </a:rPr>
                        <a:t>EMR Stage 3 data, Revenue Cycle, Financial, Costing, Supply Chain, and Patient Experience.  Searchable</a:t>
                      </a:r>
                      <a:r>
                        <a:rPr lang="en-US" sz="900" b="0" baseline="0" dirty="0" smtClean="0">
                          <a:solidFill>
                            <a:schemeClr val="bg1"/>
                          </a:solidFill>
                          <a:latin typeface="+mn-lt"/>
                          <a:cs typeface="Arial" pitchFamily="34" charset="0"/>
                        </a:rPr>
                        <a:t> metadata repository is available across the enterprise.  </a:t>
                      </a:r>
                      <a:r>
                        <a:rPr lang="en-US" sz="900" b="0" dirty="0" smtClean="0">
                          <a:solidFill>
                            <a:schemeClr val="bg1"/>
                          </a:solidFill>
                          <a:latin typeface="+mn-lt"/>
                          <a:cs typeface="Arial" pitchFamily="34" charset="0"/>
                        </a:rPr>
                        <a:t>Data content includes insurance claims, if possible.</a:t>
                      </a:r>
                      <a:r>
                        <a:rPr lang="en-US" sz="900" b="0" baseline="0" dirty="0" smtClean="0">
                          <a:solidFill>
                            <a:schemeClr val="bg1"/>
                          </a:solidFill>
                          <a:latin typeface="+mn-lt"/>
                          <a:cs typeface="Arial" pitchFamily="34" charset="0"/>
                        </a:rPr>
                        <a:t>  </a:t>
                      </a:r>
                      <a:r>
                        <a:rPr lang="en-US" sz="900" b="0" dirty="0" smtClean="0">
                          <a:solidFill>
                            <a:schemeClr val="bg1"/>
                          </a:solidFill>
                          <a:latin typeface="+mn-lt"/>
                          <a:cs typeface="Arial" pitchFamily="34" charset="0"/>
                        </a:rPr>
                        <a:t>Data warehouse is updated within one month</a:t>
                      </a:r>
                      <a:r>
                        <a:rPr lang="en-US" sz="900" b="0" baseline="0" dirty="0" smtClean="0">
                          <a:solidFill>
                            <a:schemeClr val="bg1"/>
                          </a:solidFill>
                          <a:latin typeface="+mn-lt"/>
                          <a:cs typeface="Arial" pitchFamily="34" charset="0"/>
                        </a:rPr>
                        <a:t> </a:t>
                      </a:r>
                      <a:r>
                        <a:rPr lang="en-US" sz="900" b="0" dirty="0" smtClean="0">
                          <a:solidFill>
                            <a:schemeClr val="bg1"/>
                          </a:solidFill>
                          <a:latin typeface="+mn-lt"/>
                          <a:cs typeface="Arial" pitchFamily="34" charset="0"/>
                        </a:rPr>
                        <a:t>of source system changes</a:t>
                      </a:r>
                      <a:r>
                        <a:rPr lang="en-US" sz="900" b="0" baseline="0" dirty="0" smtClean="0">
                          <a:solidFill>
                            <a:schemeClr val="bg1"/>
                          </a:solidFill>
                          <a:latin typeface="+mn-lt"/>
                          <a:cs typeface="Arial" pitchFamily="34" charset="0"/>
                        </a:rPr>
                        <a:t>.  Data governance is forming around the data quality of source systems. The EDW reports organizationally to the CIO.</a:t>
                      </a:r>
                      <a:endParaRPr lang="en-US" sz="900" b="0" dirty="0" smtClean="0">
                        <a:solidFill>
                          <a:schemeClr val="bg1"/>
                        </a:solidFill>
                        <a:latin typeface="+mn-lt"/>
                        <a:cs typeface="Arial" pitchFamily="34" charset="0"/>
                      </a:endParaRPr>
                    </a:p>
                  </a:txBody>
                  <a:tcPr marT="38100" marB="38100" anchor="ctr">
                    <a:gradFill flip="none" rotWithShape="1">
                      <a:gsLst>
                        <a:gs pos="0">
                          <a:schemeClr val="bg2">
                            <a:lumMod val="75000"/>
                          </a:schemeClr>
                        </a:gs>
                        <a:gs pos="100000">
                          <a:schemeClr val="bg2">
                            <a:lumMod val="60000"/>
                            <a:lumOff val="40000"/>
                          </a:schemeClr>
                        </a:gs>
                      </a:gsLst>
                      <a:lin ang="2700000" scaled="1"/>
                      <a:tileRect/>
                    </a:gra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FF"/>
                          </a:solidFill>
                          <a:latin typeface="+mn-lt"/>
                          <a:cs typeface="Arial" pitchFamily="34" charset="0"/>
                        </a:rPr>
                        <a:t>Level 0</a:t>
                      </a:r>
                    </a:p>
                  </a:txBody>
                  <a:tcPr marT="38100" marB="38100" anchor="ctr">
                    <a:gradFill>
                      <a:gsLst>
                        <a:gs pos="0">
                          <a:schemeClr val="bg2">
                            <a:lumMod val="75000"/>
                          </a:schemeClr>
                        </a:gs>
                        <a:gs pos="100000">
                          <a:schemeClr val="bg2">
                            <a:lumMod val="60000"/>
                            <a:lumOff val="40000"/>
                          </a:schemeClr>
                        </a:gs>
                      </a:gsLst>
                      <a:lin ang="2700000" scaled="1"/>
                    </a:gradFill>
                  </a:tcPr>
                </a:tc>
                <a:tc>
                  <a:txBody>
                    <a:bodyPr/>
                    <a:lstStyle/>
                    <a:p>
                      <a:pPr defTabSz="914400"/>
                      <a:r>
                        <a:rPr lang="en-US" sz="900" b="1" dirty="0" smtClean="0">
                          <a:solidFill>
                            <a:srgbClr val="FFFFFF"/>
                          </a:solidFill>
                          <a:latin typeface="+mn-lt"/>
                          <a:cs typeface="Arial" pitchFamily="34" charset="0"/>
                        </a:rPr>
                        <a:t>Fragmented Point Solutions: </a:t>
                      </a:r>
                      <a:r>
                        <a:rPr lang="en-US" sz="900" b="0" dirty="0" smtClean="0">
                          <a:solidFill>
                            <a:srgbClr val="FFFFFF"/>
                          </a:solidFill>
                          <a:latin typeface="+mn-lt"/>
                          <a:cs typeface="Arial" pitchFamily="34" charset="0"/>
                        </a:rPr>
                        <a:t> </a:t>
                      </a:r>
                      <a:r>
                        <a:rPr lang="en-US" sz="900" b="0" i="0" dirty="0" smtClean="0">
                          <a:solidFill>
                            <a:srgbClr val="FFFFFF"/>
                          </a:solidFill>
                          <a:latin typeface="+mn-lt"/>
                          <a:cs typeface="Arial" pitchFamily="34" charset="0"/>
                        </a:rPr>
                        <a:t>Vendor-based</a:t>
                      </a:r>
                      <a:r>
                        <a:rPr lang="en-US" sz="900" b="0" i="0" baseline="0" dirty="0" smtClean="0">
                          <a:solidFill>
                            <a:srgbClr val="FFFFFF"/>
                          </a:solidFill>
                          <a:latin typeface="+mn-lt"/>
                          <a:cs typeface="Arial" pitchFamily="34" charset="0"/>
                        </a:rPr>
                        <a:t> and internally developed applications </a:t>
                      </a:r>
                      <a:r>
                        <a:rPr lang="en-US" sz="900" b="0" baseline="0" dirty="0" smtClean="0">
                          <a:solidFill>
                            <a:srgbClr val="FFFFFF"/>
                          </a:solidFill>
                          <a:latin typeface="+mn-lt"/>
                          <a:cs typeface="Arial" pitchFamily="34" charset="0"/>
                        </a:rPr>
                        <a:t>are used to address specific analytic needs as they arise.  The fragmented point solutions are neither co-located in a data warehouse nor otherwise architecturally integrated with one another.  Overlapping data content leads to multiple versions of analytic truth.  Basic internal &amp; external reports are labor intensive and inconsistent. Data governance is non-existent.</a:t>
                      </a:r>
                      <a:endParaRPr lang="en-US" sz="900" b="0" dirty="0" smtClean="0">
                        <a:solidFill>
                          <a:schemeClr val="bg1"/>
                        </a:solidFill>
                        <a:latin typeface="+mn-lt"/>
                        <a:cs typeface="Arial" pitchFamily="34" charset="0"/>
                      </a:endParaRPr>
                    </a:p>
                  </a:txBody>
                  <a:tcPr marT="38100" marB="38100" anchor="ctr">
                    <a:gradFill>
                      <a:gsLst>
                        <a:gs pos="0">
                          <a:schemeClr val="bg2">
                            <a:lumMod val="75000"/>
                          </a:schemeClr>
                        </a:gs>
                        <a:gs pos="100000">
                          <a:schemeClr val="bg2">
                            <a:lumMod val="60000"/>
                            <a:lumOff val="40000"/>
                          </a:schemeClr>
                        </a:gs>
                      </a:gsLst>
                      <a:lin ang="2700000" scaled="1"/>
                    </a:gradFill>
                  </a:tcPr>
                </a:tc>
              </a:tr>
            </a:tbl>
          </a:graphicData>
        </a:graphic>
      </p:graphicFrame>
      <p:sp>
        <p:nvSpPr>
          <p:cNvPr id="2" name="TextBox 1"/>
          <p:cNvSpPr txBox="1"/>
          <p:nvPr/>
        </p:nvSpPr>
        <p:spPr>
          <a:xfrm>
            <a:off x="254031" y="-55430"/>
            <a:ext cx="5823492" cy="307777"/>
          </a:xfrm>
          <a:prstGeom prst="rect">
            <a:avLst/>
          </a:prstGeom>
          <a:noFill/>
        </p:spPr>
        <p:txBody>
          <a:bodyPr wrap="none" rtlCol="0">
            <a:spAutoFit/>
          </a:bodyPr>
          <a:lstStyle/>
          <a:p>
            <a:r>
              <a:rPr lang="en-US" dirty="0" smtClean="0"/>
              <a:t>Healthcare Analytics Adoption Model:  One Page Self-Inspection Guide</a:t>
            </a:r>
            <a:endParaRPr lang="en-US" dirty="0"/>
          </a:p>
        </p:txBody>
      </p:sp>
    </p:spTree>
    <p:extLst>
      <p:ext uri="{BB962C8B-B14F-4D97-AF65-F5344CB8AC3E}">
        <p14:creationId xmlns:p14="http://schemas.microsoft.com/office/powerpoint/2010/main" xmlns="" val="38457656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Content Placeholder 4"/>
          <p:cNvGraphicFramePr>
            <a:graphicFrameLocks/>
          </p:cNvGraphicFramePr>
          <p:nvPr>
            <p:extLst>
              <p:ext uri="{D42A27DB-BD31-4B8C-83A1-F6EECF244321}">
                <p14:modId xmlns:p14="http://schemas.microsoft.com/office/powerpoint/2010/main" xmlns="" val="4219819532"/>
              </p:ext>
            </p:extLst>
          </p:nvPr>
        </p:nvGraphicFramePr>
        <p:xfrm>
          <a:off x="676275" y="1260475"/>
          <a:ext cx="1076080" cy="4776255"/>
        </p:xfrm>
        <a:graphic>
          <a:graphicData uri="http://schemas.openxmlformats.org/drawingml/2006/table">
            <a:tbl>
              <a:tblPr>
                <a:tableStyleId>{5C22544A-7EE6-4342-B048-85BDC9FD1C3A}</a:tableStyleId>
              </a:tblPr>
              <a:tblGrid>
                <a:gridCol w="1076080"/>
              </a:tblGrid>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8</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5">
                            <a:lumMod val="50000"/>
                          </a:schemeClr>
                        </a:gs>
                        <a:gs pos="100000">
                          <a:schemeClr val="accent5"/>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7</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tx2">
                            <a:lumMod val="50000"/>
                          </a:schemeClr>
                        </a:gs>
                        <a:gs pos="100000">
                          <a:schemeClr val="tx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a:t>
                      </a:r>
                      <a:r>
                        <a:rPr lang="en-US" sz="1800" b="1" baseline="0" dirty="0" smtClean="0">
                          <a:solidFill>
                            <a:schemeClr val="bg1"/>
                          </a:solidFill>
                          <a:latin typeface="+mn-lt"/>
                          <a:cs typeface="Arial" pitchFamily="34" charset="0"/>
                        </a:rPr>
                        <a:t> 6</a:t>
                      </a:r>
                      <a:endParaRPr lang="en-US" sz="1800" b="1" dirty="0" smtClean="0">
                        <a:solidFill>
                          <a:schemeClr val="bg1"/>
                        </a:solidFill>
                        <a:latin typeface="+mn-lt"/>
                        <a:cs typeface="Arial" pitchFamily="34" charset="0"/>
                      </a:endParaRP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1">
                            <a:lumMod val="75000"/>
                          </a:schemeClr>
                        </a:gs>
                        <a:gs pos="100000">
                          <a:schemeClr val="accent1"/>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5</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2">
                            <a:lumMod val="50000"/>
                          </a:schemeClr>
                        </a:gs>
                        <a:gs pos="100000">
                          <a:schemeClr val="accent2"/>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4</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4">
                            <a:lumMod val="75000"/>
                          </a:schemeClr>
                        </a:gs>
                        <a:gs pos="100000">
                          <a:schemeClr val="accent4"/>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3</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3">
                            <a:lumMod val="75000"/>
                          </a:schemeClr>
                        </a:gs>
                        <a:gs pos="100000">
                          <a:schemeClr val="accent3"/>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2</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accent6">
                            <a:lumMod val="50000"/>
                          </a:schemeClr>
                        </a:gs>
                        <a:gs pos="100000">
                          <a:schemeClr val="accent6"/>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1</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r h="530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mn-lt"/>
                          <a:cs typeface="Arial" pitchFamily="34" charset="0"/>
                        </a:rPr>
                        <a:t>Level 0</a:t>
                      </a:r>
                    </a:p>
                  </a:txBody>
                  <a:tcPr marL="91496" marR="91496" marT="38100" marB="381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gradFill flip="none" rotWithShape="1">
                      <a:gsLst>
                        <a:gs pos="0">
                          <a:schemeClr val="bg2">
                            <a:lumMod val="75000"/>
                          </a:schemeClr>
                        </a:gs>
                        <a:gs pos="100000">
                          <a:schemeClr val="bg2">
                            <a:lumMod val="60000"/>
                            <a:lumOff val="40000"/>
                          </a:schemeClr>
                        </a:gs>
                      </a:gsLst>
                      <a:lin ang="2700000" scaled="1"/>
                      <a:tileRect/>
                    </a:gradFill>
                  </a:tcPr>
                </a:tc>
              </a:tr>
            </a:tbl>
          </a:graphicData>
        </a:graphic>
      </p:graphicFrame>
      <p:sp>
        <p:nvSpPr>
          <p:cNvPr id="6" name="Title 5"/>
          <p:cNvSpPr>
            <a:spLocks noGrp="1"/>
          </p:cNvSpPr>
          <p:nvPr>
            <p:ph type="title"/>
          </p:nvPr>
        </p:nvSpPr>
        <p:spPr>
          <a:xfrm>
            <a:off x="676656" y="415055"/>
            <a:ext cx="7795707" cy="430887"/>
          </a:xfrm>
        </p:spPr>
        <p:txBody>
          <a:bodyPr/>
          <a:lstStyle/>
          <a:p>
            <a:r>
              <a:rPr lang="en-US" sz="3200" dirty="0" smtClean="0"/>
              <a:t>Healthcare Analytics Adoption Model</a:t>
            </a:r>
            <a:endParaRPr lang="en-US" sz="3200" dirty="0"/>
          </a:p>
        </p:txBody>
      </p:sp>
      <p:sp>
        <p:nvSpPr>
          <p:cNvPr id="3" name="Content Placeholder 2"/>
          <p:cNvSpPr>
            <a:spLocks noGrp="1"/>
          </p:cNvSpPr>
          <p:nvPr>
            <p:ph sz="quarter" idx="11"/>
          </p:nvPr>
        </p:nvSpPr>
        <p:spPr>
          <a:xfrm>
            <a:off x="2218268" y="2131497"/>
            <a:ext cx="6254219" cy="3891478"/>
          </a:xfrm>
        </p:spPr>
        <p:txBody>
          <a:bodyPr>
            <a:normAutofit/>
          </a:bodyPr>
          <a:lstStyle/>
          <a:p>
            <a:pPr lvl="1">
              <a:spcBef>
                <a:spcPts val="600"/>
              </a:spcBef>
              <a:spcAft>
                <a:spcPts val="600"/>
              </a:spcAft>
            </a:pPr>
            <a:r>
              <a:rPr lang="en-US" sz="1800" dirty="0" smtClean="0">
                <a:cs typeface="Arial" pitchFamily="34" charset="0"/>
              </a:rPr>
              <a:t>Vendor</a:t>
            </a:r>
            <a:r>
              <a:rPr lang="en-US" sz="1800" dirty="0">
                <a:cs typeface="Arial" pitchFamily="34" charset="0"/>
              </a:rPr>
              <a:t>-based and internally developed applications are used to address specific analytic needs as they arise.  </a:t>
            </a:r>
            <a:endParaRPr lang="en-US" sz="1800" dirty="0" smtClean="0">
              <a:cs typeface="Arial" pitchFamily="34" charset="0"/>
            </a:endParaRPr>
          </a:p>
          <a:p>
            <a:pPr lvl="1">
              <a:spcBef>
                <a:spcPts val="600"/>
              </a:spcBef>
              <a:spcAft>
                <a:spcPts val="600"/>
              </a:spcAft>
            </a:pPr>
            <a:r>
              <a:rPr lang="en-US" sz="1800" dirty="0" smtClean="0">
                <a:cs typeface="Arial" pitchFamily="34" charset="0"/>
              </a:rPr>
              <a:t>The </a:t>
            </a:r>
            <a:r>
              <a:rPr lang="en-US" sz="1800" dirty="0">
                <a:cs typeface="Arial" pitchFamily="34" charset="0"/>
              </a:rPr>
              <a:t>fragmented point solutions are neither co-located in a data warehouse nor otherwise architecturally integrated with one another.  </a:t>
            </a:r>
            <a:endParaRPr lang="en-US" sz="1800" dirty="0" smtClean="0">
              <a:cs typeface="Arial" pitchFamily="34" charset="0"/>
            </a:endParaRPr>
          </a:p>
          <a:p>
            <a:pPr lvl="1">
              <a:spcBef>
                <a:spcPts val="600"/>
              </a:spcBef>
              <a:spcAft>
                <a:spcPts val="600"/>
              </a:spcAft>
            </a:pPr>
            <a:r>
              <a:rPr lang="en-US" sz="1800" dirty="0" smtClean="0">
                <a:cs typeface="Arial" pitchFamily="34" charset="0"/>
              </a:rPr>
              <a:t>Overlapping </a:t>
            </a:r>
            <a:r>
              <a:rPr lang="en-US" sz="1800" dirty="0">
                <a:cs typeface="Arial" pitchFamily="34" charset="0"/>
              </a:rPr>
              <a:t>data content leads to multiple versions of analytic truth.  </a:t>
            </a:r>
            <a:endParaRPr lang="en-US" sz="1800" dirty="0" smtClean="0">
              <a:cs typeface="Arial" pitchFamily="34" charset="0"/>
            </a:endParaRPr>
          </a:p>
          <a:p>
            <a:pPr lvl="1">
              <a:spcBef>
                <a:spcPts val="600"/>
              </a:spcBef>
              <a:spcAft>
                <a:spcPts val="600"/>
              </a:spcAft>
            </a:pPr>
            <a:r>
              <a:rPr lang="en-US" sz="1800" dirty="0" smtClean="0">
                <a:cs typeface="Arial" pitchFamily="34" charset="0"/>
              </a:rPr>
              <a:t>Basic </a:t>
            </a:r>
            <a:r>
              <a:rPr lang="en-US" sz="1800" dirty="0">
                <a:cs typeface="Arial" pitchFamily="34" charset="0"/>
              </a:rPr>
              <a:t>internal &amp; external reports are labor intensive and inconsistent. </a:t>
            </a:r>
            <a:endParaRPr lang="en-US" sz="1800" dirty="0" smtClean="0">
              <a:cs typeface="Arial" pitchFamily="34" charset="0"/>
            </a:endParaRPr>
          </a:p>
          <a:p>
            <a:pPr lvl="1">
              <a:spcBef>
                <a:spcPts val="600"/>
              </a:spcBef>
              <a:spcAft>
                <a:spcPts val="600"/>
              </a:spcAft>
            </a:pPr>
            <a:r>
              <a:rPr lang="en-US" sz="1800" dirty="0" smtClean="0">
                <a:cs typeface="Arial" pitchFamily="34" charset="0"/>
              </a:rPr>
              <a:t>Data </a:t>
            </a:r>
            <a:r>
              <a:rPr lang="en-US" sz="1800" dirty="0">
                <a:cs typeface="Arial" pitchFamily="34" charset="0"/>
              </a:rPr>
              <a:t>governance is non-existent.</a:t>
            </a:r>
          </a:p>
        </p:txBody>
      </p:sp>
      <p:sp>
        <p:nvSpPr>
          <p:cNvPr id="11" name="Rectangle 10"/>
          <p:cNvSpPr/>
          <p:nvPr/>
        </p:nvSpPr>
        <p:spPr>
          <a:xfrm>
            <a:off x="2218268" y="1260475"/>
            <a:ext cx="6254095" cy="534458"/>
          </a:xfrm>
          <a:prstGeom prst="rect">
            <a:avLst/>
          </a:prstGeom>
          <a:gradFill>
            <a:gsLst>
              <a:gs pos="0">
                <a:schemeClr val="bg2">
                  <a:lumMod val="75000"/>
                </a:schemeClr>
              </a:gs>
              <a:gs pos="100000">
                <a:schemeClr val="bg2">
                  <a:lumMod val="60000"/>
                  <a:lumOff val="40000"/>
                </a:schemeClr>
              </a:gs>
            </a:gsLst>
            <a:lin ang="27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Fragmented Point Solutions</a:t>
            </a:r>
            <a:endParaRPr lang="en-US" sz="1800" b="1" dirty="0">
              <a:solidFill>
                <a:schemeClr val="bg1"/>
              </a:solidFill>
            </a:endParaRPr>
          </a:p>
        </p:txBody>
      </p:sp>
      <p:sp>
        <p:nvSpPr>
          <p:cNvPr id="13" name="Rectangle 12"/>
          <p:cNvSpPr/>
          <p:nvPr/>
        </p:nvSpPr>
        <p:spPr>
          <a:xfrm>
            <a:off x="676656" y="1260475"/>
            <a:ext cx="1075944" cy="4234392"/>
          </a:xfrm>
          <a:prstGeom prst="rect">
            <a:avLst/>
          </a:prstGeom>
          <a:solidFill>
            <a:schemeClr val="bg1">
              <a:lumMod val="95000"/>
              <a:alpha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797957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Health Catalyst 2013">
  <a:themeElements>
    <a:clrScheme name="Health Catalyst 2013">
      <a:dk1>
        <a:srgbClr val="404040"/>
      </a:dk1>
      <a:lt1>
        <a:sysClr val="window" lastClr="FFFFFF"/>
      </a:lt1>
      <a:dk2>
        <a:srgbClr val="0E6E9C"/>
      </a:dk2>
      <a:lt2>
        <a:srgbClr val="6D6E71"/>
      </a:lt2>
      <a:accent1>
        <a:srgbClr val="00AEEF"/>
      </a:accent1>
      <a:accent2>
        <a:srgbClr val="2A9A35"/>
      </a:accent2>
      <a:accent3>
        <a:srgbClr val="E46C0A"/>
      </a:accent3>
      <a:accent4>
        <a:srgbClr val="EE9C08"/>
      </a:accent4>
      <a:accent5>
        <a:srgbClr val="562585"/>
      </a:accent5>
      <a:accent6>
        <a:srgbClr val="9E0000"/>
      </a:accent6>
      <a:hlink>
        <a:srgbClr val="9E0000"/>
      </a:hlink>
      <a:folHlink>
        <a:srgbClr val="835A3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HC Template 2013 v7.potx" id="{C4B5BA94-0468-488F-94D8-91E464ACC684}" vid="{5717C515-7CD9-4E8C-BDA1-B0E59B0D7F04}"/>
    </a:ext>
  </a:extLst>
</a:theme>
</file>

<file path=ppt/theme/theme2.xml><?xml version="1.0" encoding="utf-8"?>
<a:theme xmlns:a="http://schemas.openxmlformats.org/drawingml/2006/main" name="Duarte-CatalystMarch2013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althCatalys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HC Template 2013 v6</Template>
  <TotalTime>32587</TotalTime>
  <Words>2908</Words>
  <Application>Microsoft Office PowerPoint</Application>
  <PresentationFormat>On-screen Show (4:3)</PresentationFormat>
  <Paragraphs>319</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1_Health Catalyst 2013</vt:lpstr>
      <vt:lpstr>Duarte-CatalystMarch2013Template</vt:lpstr>
      <vt:lpstr>Healthcare Analytics Adoption Model</vt:lpstr>
      <vt:lpstr>Healthcare Analytics Adoption Model</vt:lpstr>
      <vt:lpstr>Reviewers &amp; Editors</vt:lpstr>
      <vt:lpstr>Healthcare Analytics Adoption Model</vt:lpstr>
      <vt:lpstr>Progression in the Model</vt:lpstr>
      <vt:lpstr>The Expanding Ecosystem of Data Content</vt:lpstr>
      <vt:lpstr>Six Phases of Data Governance</vt:lpstr>
      <vt:lpstr>Slide 8</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Healthcare Analytics Adoption Model</vt:lpstr>
      <vt:lpstr>Read More About This Topic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Analytic Adoption Model</dc:title>
  <dc:creator>Jared Crapo</dc:creator>
  <cp:lastModifiedBy>Chsase</cp:lastModifiedBy>
  <cp:revision>181</cp:revision>
  <cp:lastPrinted>2010-10-05T14:07:50Z</cp:lastPrinted>
  <dcterms:created xsi:type="dcterms:W3CDTF">2013-04-22T17:45:01Z</dcterms:created>
  <dcterms:modified xsi:type="dcterms:W3CDTF">2014-07-25T18:53:26Z</dcterms:modified>
</cp:coreProperties>
</file>