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58" r:id="rId5"/>
    <p:sldId id="257" r:id="rId6"/>
    <p:sldId id="260" r:id="rId7"/>
    <p:sldId id="263" r:id="rId8"/>
    <p:sldId id="264" r:id="rId9"/>
    <p:sldId id="265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30" d="100"/>
          <a:sy n="130" d="100"/>
        </p:scale>
        <p:origin x="-792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DE8DA-ED57-2442-A7D5-5CFED0DC931B}" type="datetimeFigureOut">
              <a:rPr lang="en-US" smtClean="0"/>
              <a:t>9/3/14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580D-40C4-5642-8088-AD18AFC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B580D-40C4-5642-8088-AD18AFCF845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B580D-40C4-5642-8088-AD18AFCF845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9792D-F998-E143-929B-1C2A668145F5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dden@csail.mit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b.csail.mit.edu/6.830" TargetMode="External"/><Relationship Id="rId3" Type="http://schemas.openxmlformats.org/officeDocument/2006/relationships/hyperlink" Target="mailto:6.830-staff@mit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Databases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6.830 Lecture 1</a:t>
            </a:r>
          </a:p>
          <a:p>
            <a:r>
              <a:rPr lang="en-US" dirty="0" smtClean="0"/>
              <a:t>Sam Madden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madden@csail.mit.edu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http://</a:t>
            </a:r>
            <a:r>
              <a:rPr lang="en-US" dirty="0" err="1" smtClean="0"/>
              <a:t>db.csail.mit.edu</a:t>
            </a:r>
            <a:r>
              <a:rPr lang="en-US" dirty="0" smtClean="0"/>
              <a:t>/6.830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Complex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marL="285750" lvl="1">
              <a:buNone/>
            </a:pPr>
            <a:r>
              <a:rPr lang="en-US" sz="1800" b="1" dirty="0" smtClean="0"/>
              <a:t>Find pairs of animals of the same species and different genders older than 1 year: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SELECT a1.name,a2.name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FROM animals as a1, animals as a2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WHERE a1.gender = M and a2.gender = F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AND a1.species = a2.species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AND a1.age &gt; 1 and a2.age &gt; 1</a:t>
            </a:r>
          </a:p>
          <a:p>
            <a:endParaRPr lang="en-US" sz="1800" dirty="0" smtClean="0"/>
          </a:p>
          <a:p>
            <a:pPr lvl="1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57200" y="3637638"/>
            <a:ext cx="77724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Find cages with </a:t>
            </a:r>
            <a:r>
              <a:rPr lang="en-US" b="1" dirty="0" smtClean="0"/>
              <a:t>salamanders fed </a:t>
            </a:r>
            <a:r>
              <a:rPr lang="en-US" b="1" dirty="0"/>
              <a:t>later than the average </a:t>
            </a:r>
            <a:r>
              <a:rPr lang="en-US" b="1" dirty="0" err="1"/>
              <a:t>feedtime</a:t>
            </a:r>
            <a:r>
              <a:rPr lang="en-US" b="1" dirty="0"/>
              <a:t> of any </a:t>
            </a:r>
            <a:r>
              <a:rPr lang="en-US" b="1" dirty="0" smtClean="0"/>
              <a:t>cage:</a:t>
            </a:r>
          </a:p>
          <a:p>
            <a:pPr lvl="1">
              <a:buNone/>
            </a:pPr>
            <a:r>
              <a:rPr lang="en-US" dirty="0">
                <a:solidFill>
                  <a:srgbClr val="4F81BD"/>
                </a:solidFill>
              </a:rPr>
              <a:t>SELECT</a:t>
            </a: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en-US" dirty="0" err="1" smtClean="0">
                <a:solidFill>
                  <a:srgbClr val="4F81BD"/>
                </a:solidFill>
              </a:rPr>
              <a:t>cages.cageid</a:t>
            </a: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en-US" dirty="0">
                <a:solidFill>
                  <a:srgbClr val="4F81BD"/>
                </a:solidFill>
              </a:rPr>
              <a:t>FROM cages, animals</a:t>
            </a:r>
          </a:p>
          <a:p>
            <a:pPr lvl="1">
              <a:buNone/>
            </a:pPr>
            <a:r>
              <a:rPr lang="en-US" dirty="0">
                <a:solidFill>
                  <a:srgbClr val="4F81BD"/>
                </a:solidFill>
              </a:rPr>
              <a:t>WHERE </a:t>
            </a:r>
            <a:r>
              <a:rPr lang="en-US" dirty="0" err="1">
                <a:solidFill>
                  <a:srgbClr val="4F81BD"/>
                </a:solidFill>
              </a:rPr>
              <a:t>animals.species</a:t>
            </a:r>
            <a:r>
              <a:rPr lang="en-US" dirty="0">
                <a:solidFill>
                  <a:srgbClr val="4F81BD"/>
                </a:solidFill>
              </a:rPr>
              <a:t> =</a:t>
            </a:r>
            <a:r>
              <a:rPr lang="en-US" dirty="0" smtClean="0">
                <a:solidFill>
                  <a:srgbClr val="4F81BD"/>
                </a:solidFill>
              </a:rPr>
              <a:t> ’salamander'</a:t>
            </a:r>
          </a:p>
          <a:p>
            <a:pPr lvl="1">
              <a:buNone/>
            </a:pPr>
            <a:r>
              <a:rPr lang="en-US" dirty="0">
                <a:solidFill>
                  <a:srgbClr val="4F81BD"/>
                </a:solidFill>
              </a:rPr>
              <a:t>AND </a:t>
            </a:r>
            <a:r>
              <a:rPr lang="en-US" dirty="0" err="1">
                <a:solidFill>
                  <a:srgbClr val="4F81BD"/>
                </a:solidFill>
              </a:rPr>
              <a:t>animals.cageid</a:t>
            </a:r>
            <a:r>
              <a:rPr lang="en-US" dirty="0">
                <a:solidFill>
                  <a:srgbClr val="4F81BD"/>
                </a:solidFill>
              </a:rPr>
              <a:t> = </a:t>
            </a:r>
            <a:r>
              <a:rPr lang="en-US" dirty="0" err="1">
                <a:solidFill>
                  <a:srgbClr val="4F81BD"/>
                </a:solidFill>
              </a:rPr>
              <a:t>cages.cageid</a:t>
            </a:r>
            <a:endParaRPr lang="en-US" dirty="0">
              <a:solidFill>
                <a:srgbClr val="4F81BD"/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rgbClr val="4F81BD"/>
                </a:solidFill>
              </a:rPr>
              <a:t>AND </a:t>
            </a:r>
            <a:r>
              <a:rPr lang="en-US" dirty="0" err="1">
                <a:solidFill>
                  <a:srgbClr val="4F81BD"/>
                </a:solidFill>
              </a:rPr>
              <a:t>cages.feedtime</a:t>
            </a:r>
            <a:r>
              <a:rPr lang="en-US" dirty="0">
                <a:solidFill>
                  <a:srgbClr val="4F81BD"/>
                </a:solidFill>
              </a:rPr>
              <a:t> &gt; </a:t>
            </a:r>
          </a:p>
          <a:p>
            <a:pPr lvl="1">
              <a:buNone/>
            </a:pPr>
            <a:r>
              <a:rPr lang="en-US" dirty="0">
                <a:solidFill>
                  <a:srgbClr val="4F81BD"/>
                </a:solidFill>
              </a:rPr>
              <a:t>	(SELECT </a:t>
            </a:r>
            <a:r>
              <a:rPr lang="en-US" dirty="0" err="1">
                <a:solidFill>
                  <a:srgbClr val="4F81BD"/>
                </a:solidFill>
              </a:rPr>
              <a:t>AVG(feedtime</a:t>
            </a:r>
            <a:r>
              <a:rPr lang="en-US" dirty="0">
                <a:solidFill>
                  <a:srgbClr val="4F81BD"/>
                </a:solidFill>
              </a:rPr>
              <a:t>) FROM cages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“self join”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4800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“nested queries”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Queries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0513" lvl="1">
              <a:buNone/>
            </a:pPr>
            <a:r>
              <a:rPr lang="en-US" sz="1800" b="1" dirty="0" smtClean="0"/>
              <a:t>Find keepers who keep both students and salamanders: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SELECT </a:t>
            </a:r>
            <a:r>
              <a:rPr lang="en-US" sz="1800" dirty="0" err="1" smtClean="0">
                <a:solidFill>
                  <a:srgbClr val="4F81BD"/>
                </a:solidFill>
              </a:rPr>
              <a:t>keeper.name</a:t>
            </a:r>
            <a:r>
              <a:rPr lang="en-US" sz="1800" dirty="0" smtClean="0">
                <a:solidFill>
                  <a:srgbClr val="4F81BD"/>
                </a:solidFill>
              </a:rPr>
              <a:t>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FROM keeper, cages as c1, cages as c2,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		  keeps as k1, keeps as k2, animals as a1, animals as a2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WHERE c1.cageid = k1.cageid AND </a:t>
            </a:r>
            <a:r>
              <a:rPr lang="en-US" sz="1800" dirty="0" err="1" smtClean="0">
                <a:solidFill>
                  <a:srgbClr val="4F81BD"/>
                </a:solidFill>
              </a:rPr>
              <a:t>keeper.keeperid</a:t>
            </a:r>
            <a:r>
              <a:rPr lang="en-US" sz="1800" dirty="0" smtClean="0">
                <a:solidFill>
                  <a:srgbClr val="4F81BD"/>
                </a:solidFill>
              </a:rPr>
              <a:t> = k1.keeperid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AND c2.cageid = k2.cageid AND </a:t>
            </a:r>
            <a:r>
              <a:rPr lang="en-US" sz="1800" dirty="0" err="1" smtClean="0">
                <a:solidFill>
                  <a:srgbClr val="4F81BD"/>
                </a:solidFill>
              </a:rPr>
              <a:t>keeper.keeperid</a:t>
            </a:r>
            <a:r>
              <a:rPr lang="en-US" sz="1800" dirty="0" smtClean="0">
                <a:solidFill>
                  <a:srgbClr val="4F81BD"/>
                </a:solidFill>
              </a:rPr>
              <a:t> = k2.keeperid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AND a1.species = ’student' AND a2.species = ’salamander'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AND c1.cageid = a1.cageid AND c2.cageid = a2.cageid</a:t>
            </a:r>
          </a:p>
          <a:p>
            <a:pPr lvl="1">
              <a:buNone/>
            </a:pPr>
            <a:endParaRPr lang="en-US" sz="1800" dirty="0" smtClean="0">
              <a:solidFill>
                <a:srgbClr val="4F81BD"/>
              </a:solidFill>
            </a:endParaRPr>
          </a:p>
          <a:p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600200" y="4572000"/>
            <a:ext cx="990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4572000"/>
            <a:ext cx="990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4572000"/>
            <a:ext cx="990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200" y="5592763"/>
            <a:ext cx="990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5592763"/>
            <a:ext cx="990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3400" y="5592763"/>
            <a:ext cx="990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67400" y="4953000"/>
            <a:ext cx="1371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keeper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590800" y="4838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962400" y="4838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>
            <a:off x="2590800" y="5859463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3962400" y="5859463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5334000" y="4838700"/>
            <a:ext cx="5334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0" idx="1"/>
          </p:cNvCxnSpPr>
          <p:nvPr/>
        </p:nvCxnSpPr>
        <p:spPr>
          <a:xfrm flipV="1">
            <a:off x="5334000" y="5219700"/>
            <a:ext cx="533400" cy="639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10200" y="5574268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keeper.keeperid</a:t>
            </a:r>
            <a:r>
              <a:rPr lang="en-US" sz="1400" dirty="0"/>
              <a:t> = k2.keeperid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10200" y="4429780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keeper.keeperid</a:t>
            </a:r>
            <a:r>
              <a:rPr lang="en-US" sz="1400" dirty="0"/>
              <a:t> = </a:t>
            </a:r>
            <a:r>
              <a:rPr lang="en-US" sz="1400" dirty="0" smtClean="0"/>
              <a:t>k1.</a:t>
            </a:r>
            <a:r>
              <a:rPr lang="en-US" sz="1400" dirty="0"/>
              <a:t>keeperid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0" y="50292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species = ‘shrew’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447800" y="60930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species = ‘student’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http://db.csail.mit.edu/6.830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6.830-staff@mit.edu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Ask questions on Piazza!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Lecturers:</a:t>
            </a:r>
          </a:p>
          <a:p>
            <a:pPr marL="400050" lvl="1" indent="0">
              <a:buNone/>
            </a:pPr>
            <a:r>
              <a:rPr lang="en-US" dirty="0" smtClean="0"/>
              <a:t>Sam Madden</a:t>
            </a:r>
          </a:p>
          <a:p>
            <a:pPr marL="400050" lvl="1" indent="0">
              <a:buNone/>
            </a:pPr>
            <a:r>
              <a:rPr lang="en-US" dirty="0" smtClean="0"/>
              <a:t>Aaron Elmore</a:t>
            </a:r>
          </a:p>
          <a:p>
            <a:pPr marL="0" indent="0">
              <a:buNone/>
            </a:pPr>
            <a:r>
              <a:rPr lang="en-US" u="sng" dirty="0" smtClean="0"/>
              <a:t>TAs:</a:t>
            </a:r>
          </a:p>
          <a:p>
            <a:pPr marL="400050" lvl="1" indent="0">
              <a:buNone/>
            </a:pPr>
            <a:r>
              <a:rPr lang="en-US" dirty="0" smtClean="0"/>
              <a:t>Rebecca Taft</a:t>
            </a:r>
          </a:p>
          <a:p>
            <a:pPr marL="400050" lvl="1" indent="0">
              <a:buNone/>
            </a:pPr>
            <a:r>
              <a:rPr lang="en-US" dirty="0" err="1" smtClean="0"/>
              <a:t>Hongyu</a:t>
            </a:r>
            <a:r>
              <a:rPr lang="en-US" dirty="0" smtClean="0"/>
              <a:t> Yang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Office hours:  TBD – G9 Lounge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96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 in Database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Available on Books24x7.com</a:t>
            </a:r>
          </a:p>
          <a:p>
            <a:pPr lvl="1"/>
            <a:endParaRPr lang="en-US" dirty="0"/>
          </a:p>
          <a:p>
            <a:r>
              <a:rPr lang="en-US" dirty="0"/>
              <a:t>Database Management </a:t>
            </a:r>
            <a:r>
              <a:rPr lang="en-US" dirty="0" smtClean="0"/>
              <a:t>Systems, 3</a:t>
            </a:r>
            <a:r>
              <a:rPr lang="en-US" baseline="30000" dirty="0" smtClean="0"/>
              <a:t>rd</a:t>
            </a:r>
            <a:r>
              <a:rPr lang="en-US" dirty="0" smtClean="0"/>
              <a:t> ed. by </a:t>
            </a:r>
            <a:r>
              <a:rPr lang="en-US" dirty="0" err="1" smtClean="0"/>
              <a:t>Ramakrishnan</a:t>
            </a:r>
            <a:r>
              <a:rPr lang="en-US" dirty="0" smtClean="0"/>
              <a:t> and </a:t>
            </a:r>
            <a:r>
              <a:rPr lang="en-US" dirty="0" err="1" smtClean="0"/>
              <a:t>Gehrke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5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Zoo Data 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Entity Relationship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2286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5800" y="1295400"/>
            <a:ext cx="2286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5800" y="3657600"/>
            <a:ext cx="2286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Keeper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5638006" y="2058194"/>
            <a:ext cx="724863" cy="1600200"/>
            <a:chOff x="5638006" y="2058194"/>
            <a:chExt cx="724863" cy="1600200"/>
          </a:xfrm>
        </p:grpSpPr>
        <p:cxnSp>
          <p:nvCxnSpPr>
            <p:cNvPr id="15" name="Straight Arrow Connector 14"/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4838700" y="2857500"/>
              <a:ext cx="1600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39594" y="274320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keeps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81800" y="3657600"/>
            <a:ext cx="1905000" cy="1348264"/>
            <a:chOff x="6781800" y="3680936"/>
            <a:chExt cx="1905000" cy="1348264"/>
          </a:xfrm>
        </p:grpSpPr>
        <p:sp>
          <p:nvSpPr>
            <p:cNvPr id="30" name="Rectangle 29"/>
            <p:cNvSpPr/>
            <p:nvPr/>
          </p:nvSpPr>
          <p:spPr>
            <a:xfrm>
              <a:off x="7010400" y="4648200"/>
              <a:ext cx="1676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cxnSp>
          <p:nvCxnSpPr>
            <p:cNvPr id="35" name="Shape 34"/>
            <p:cNvCxnSpPr>
              <a:stCxn id="6" idx="3"/>
              <a:endCxn id="30" idx="0"/>
            </p:cNvCxnSpPr>
            <p:nvPr/>
          </p:nvCxnSpPr>
          <p:spPr>
            <a:xfrm>
              <a:off x="6781800" y="4038600"/>
              <a:ext cx="1066800" cy="6096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75857" y="42407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90018" y="3680936"/>
              <a:ext cx="71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781800" y="1676400"/>
            <a:ext cx="2133600" cy="1066800"/>
            <a:chOff x="6477000" y="1676400"/>
            <a:chExt cx="2133600" cy="1066800"/>
          </a:xfrm>
        </p:grpSpPr>
        <p:sp>
          <p:nvSpPr>
            <p:cNvPr id="25" name="Rectangle 24"/>
            <p:cNvSpPr/>
            <p:nvPr/>
          </p:nvSpPr>
          <p:spPr>
            <a:xfrm>
              <a:off x="7010400" y="2362200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  <p:cxnSp>
          <p:nvCxnSpPr>
            <p:cNvPr id="29" name="Shape 28"/>
            <p:cNvCxnSpPr>
              <a:stCxn id="5" idx="3"/>
              <a:endCxn id="25" idx="1"/>
            </p:cNvCxnSpPr>
            <p:nvPr/>
          </p:nvCxnSpPr>
          <p:spPr>
            <a:xfrm>
              <a:off x="6477000" y="1676400"/>
              <a:ext cx="533400" cy="8763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781800" y="21336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05600" y="1872734"/>
              <a:ext cx="1065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feedTime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52400" y="1638300"/>
            <a:ext cx="2362201" cy="2933700"/>
            <a:chOff x="152400" y="1676400"/>
            <a:chExt cx="2362201" cy="2933700"/>
          </a:xfrm>
        </p:grpSpPr>
        <p:sp>
          <p:nvSpPr>
            <p:cNvPr id="7" name="Rectangle 6"/>
            <p:cNvSpPr/>
            <p:nvPr/>
          </p:nvSpPr>
          <p:spPr>
            <a:xfrm>
              <a:off x="914400" y="3352800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Age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2362200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cxnSp>
          <p:nvCxnSpPr>
            <p:cNvPr id="22" name="Elbow Connector 21"/>
            <p:cNvCxnSpPr>
              <a:stCxn id="4" idx="1"/>
              <a:endCxn id="8" idx="1"/>
            </p:cNvCxnSpPr>
            <p:nvPr/>
          </p:nvCxnSpPr>
          <p:spPr>
            <a:xfrm rot="10800000" flipH="1" flipV="1">
              <a:off x="457200" y="1676400"/>
              <a:ext cx="457200" cy="8763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4" idx="1"/>
              <a:endCxn id="7" idx="1"/>
            </p:cNvCxnSpPr>
            <p:nvPr/>
          </p:nvCxnSpPr>
          <p:spPr>
            <a:xfrm rot="10800000" flipH="1" flipV="1">
              <a:off x="457200" y="1676400"/>
              <a:ext cx="457200" cy="18669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914401" y="4229100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Species</a:t>
              </a:r>
              <a:endParaRPr lang="en-US" dirty="0"/>
            </a:p>
          </p:txBody>
        </p:sp>
        <p:cxnSp>
          <p:nvCxnSpPr>
            <p:cNvPr id="33" name="Elbow Connector 32"/>
            <p:cNvCxnSpPr>
              <a:stCxn id="4" idx="1"/>
              <a:endCxn id="31" idx="1"/>
            </p:cNvCxnSpPr>
            <p:nvPr/>
          </p:nvCxnSpPr>
          <p:spPr>
            <a:xfrm rot="10800000" flipH="1" flipV="1">
              <a:off x="457199" y="1676400"/>
              <a:ext cx="457201" cy="27432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54557" y="21833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4557" y="32120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4557" y="40502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2400" y="1992868"/>
              <a:ext cx="71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400" y="2983468"/>
              <a:ext cx="516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age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2400" y="3821668"/>
              <a:ext cx="8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species</a:t>
              </a:r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52400" y="4876800"/>
            <a:ext cx="7712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Animals have names, ages, species</a:t>
            </a:r>
          </a:p>
          <a:p>
            <a:r>
              <a:rPr lang="en-US" dirty="0" smtClean="0"/>
              <a:t>Keepers have names</a:t>
            </a:r>
          </a:p>
          <a:p>
            <a:r>
              <a:rPr lang="en-US" dirty="0" smtClean="0"/>
              <a:t>Cages have cleaning times, buildings</a:t>
            </a:r>
          </a:p>
          <a:p>
            <a:r>
              <a:rPr lang="en-US" dirty="0" smtClean="0"/>
              <a:t>Animals are in 1 cage;  cages have multiple animals</a:t>
            </a:r>
          </a:p>
          <a:p>
            <a:r>
              <a:rPr lang="en-US" dirty="0" smtClean="0"/>
              <a:t>Keepers keep multiple cages, cages kept by multiple keepers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781800" y="36809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81800" y="13086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97354" y="13086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6669426" y="1676400"/>
            <a:ext cx="1941174" cy="1817132"/>
            <a:chOff x="6669426" y="1676400"/>
            <a:chExt cx="1941174" cy="1817132"/>
          </a:xfrm>
        </p:grpSpPr>
        <p:sp>
          <p:nvSpPr>
            <p:cNvPr id="62" name="Rectangle 61"/>
            <p:cNvSpPr/>
            <p:nvPr/>
          </p:nvSpPr>
          <p:spPr>
            <a:xfrm>
              <a:off x="7288869" y="2945368"/>
              <a:ext cx="1321731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Building</a:t>
              </a:r>
              <a:endParaRPr lang="en-US" dirty="0"/>
            </a:p>
          </p:txBody>
        </p:sp>
        <p:cxnSp>
          <p:nvCxnSpPr>
            <p:cNvPr id="63" name="Shape 62"/>
            <p:cNvCxnSpPr>
              <a:stCxn id="5" idx="3"/>
              <a:endCxn id="62" idx="1"/>
            </p:cNvCxnSpPr>
            <p:nvPr/>
          </p:nvCxnSpPr>
          <p:spPr>
            <a:xfrm>
              <a:off x="6781800" y="1676400"/>
              <a:ext cx="507069" cy="145946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055356" y="27548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69426" y="3124200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bldg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7400" y="1676400"/>
            <a:ext cx="81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entity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6096000" y="171911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entity</a:t>
            </a:r>
            <a:endParaRPr 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6115774" y="4114800"/>
            <a:ext cx="127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entity</a:t>
            </a:r>
            <a:endParaRPr lang="en-US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743200" y="1295400"/>
            <a:ext cx="1794416" cy="760785"/>
            <a:chOff x="2743200" y="1295400"/>
            <a:chExt cx="1794416" cy="760785"/>
          </a:xfrm>
        </p:grpSpPr>
        <p:grpSp>
          <p:nvGrpSpPr>
            <p:cNvPr id="54" name="Group 53"/>
            <p:cNvGrpSpPr/>
            <p:nvPr/>
          </p:nvGrpSpPr>
          <p:grpSpPr>
            <a:xfrm>
              <a:off x="2743200" y="1295400"/>
              <a:ext cx="1794416" cy="382589"/>
              <a:chOff x="2743200" y="1295400"/>
              <a:chExt cx="1794416" cy="382589"/>
            </a:xfrm>
          </p:grpSpPr>
          <p:cxnSp>
            <p:nvCxnSpPr>
              <p:cNvPr id="12" name="Straight Arrow Connector 11"/>
              <p:cNvCxnSpPr>
                <a:stCxn id="5" idx="1"/>
                <a:endCxn id="4" idx="3"/>
              </p:cNvCxnSpPr>
              <p:nvPr/>
            </p:nvCxnSpPr>
            <p:spPr>
              <a:xfrm rot="10800000">
                <a:off x="2743200" y="1676400"/>
                <a:ext cx="1752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200400" y="1295400"/>
                <a:ext cx="970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contains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35956" y="130865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971800" y="1686853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relationship</a:t>
              </a:r>
              <a:endParaRPr lang="en-US" i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58" grpId="0"/>
      <p:bldP spid="59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Zoo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40368" y="4881265"/>
            <a:ext cx="2438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Lanky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200" y="4953000"/>
            <a:ext cx="243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Slimy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096000" y="2133600"/>
            <a:ext cx="3048000" cy="2932331"/>
            <a:chOff x="6096000" y="2521316"/>
            <a:chExt cx="3048000" cy="2932331"/>
          </a:xfrm>
        </p:grpSpPr>
        <p:sp>
          <p:nvSpPr>
            <p:cNvPr id="7" name="TextBox 6"/>
            <p:cNvSpPr txBox="1"/>
            <p:nvPr/>
          </p:nvSpPr>
          <p:spPr>
            <a:xfrm>
              <a:off x="6344053" y="4807316"/>
              <a:ext cx="236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Sally the Student</a:t>
              </a:r>
            </a:p>
            <a:p>
              <a:endParaRPr lang="en-US" dirty="0" smtClean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2521316"/>
              <a:ext cx="3048000" cy="18288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0" y="1828800"/>
            <a:ext cx="3250461" cy="2893496"/>
            <a:chOff x="0" y="1828800"/>
            <a:chExt cx="3250461" cy="2893496"/>
          </a:xfrm>
        </p:grpSpPr>
        <p:sp>
          <p:nvSpPr>
            <p:cNvPr id="16" name="Rectangle 15"/>
            <p:cNvSpPr/>
            <p:nvPr/>
          </p:nvSpPr>
          <p:spPr>
            <a:xfrm>
              <a:off x="76200" y="4352964"/>
              <a:ext cx="2161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Sam the Salamander</a:t>
              </a:r>
            </a:p>
          </p:txBody>
        </p:sp>
        <p:pic>
          <p:nvPicPr>
            <p:cNvPr id="6" name="Picture 5" descr="s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28800"/>
              <a:ext cx="3250461" cy="2401614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250461" y="1198045"/>
            <a:ext cx="3483429" cy="3620045"/>
            <a:chOff x="3250461" y="1198045"/>
            <a:chExt cx="3483429" cy="36200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0461" y="1198045"/>
              <a:ext cx="3483429" cy="3048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3505199" y="4448758"/>
              <a:ext cx="17492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Mike the Giraffe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SELECT  field1, …, </a:t>
            </a:r>
            <a:r>
              <a:rPr lang="en-US" dirty="0" err="1" smtClean="0">
                <a:latin typeface="Courier"/>
                <a:cs typeface="Courier"/>
              </a:rPr>
              <a:t>fieldM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FROM table1, … 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WHERE condition1, …</a:t>
            </a:r>
          </a:p>
          <a:p>
            <a:pPr lvl="2">
              <a:buNone/>
            </a:pPr>
            <a:endParaRPr lang="en-US" dirty="0" smtClean="0">
              <a:latin typeface="Courier"/>
              <a:cs typeface="Courier"/>
            </a:endParaRPr>
          </a:p>
          <a:p>
            <a:pPr lvl="2">
              <a:buNone/>
            </a:pPr>
            <a:r>
              <a:rPr lang="en-US" dirty="0" smtClean="0">
                <a:latin typeface="Courier"/>
                <a:cs typeface="Courier"/>
              </a:rPr>
              <a:t>INSERT INTO table VALUES (field1, …)</a:t>
            </a:r>
          </a:p>
          <a:p>
            <a:pPr lvl="2">
              <a:buNone/>
            </a:pPr>
            <a:endParaRPr lang="en-US" dirty="0" smtClean="0">
              <a:latin typeface="Courier"/>
              <a:cs typeface="Courier"/>
            </a:endParaRP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UPDATE table SET field1 = X, …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WHERE condition1,…</a:t>
            </a:r>
          </a:p>
          <a:p>
            <a:pPr lvl="2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of Giraffes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Imperative</a:t>
            </a:r>
            <a:endParaRPr lang="en-US" dirty="0" smtClean="0">
              <a:solidFill>
                <a:srgbClr val="4F81BD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f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or each row r in animals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	if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r.species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= ‘</a:t>
            </a:r>
            <a:r>
              <a:rPr lang="en-US" dirty="0" smtClean="0"/>
              <a:t>giraffe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’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		output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r.name</a:t>
            </a:r>
            <a:endParaRPr lang="en-US" dirty="0" smtClean="0">
              <a:solidFill>
                <a:srgbClr val="4F81BD"/>
              </a:solidFill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Declarative</a:t>
            </a:r>
          </a:p>
          <a:p>
            <a:pPr marL="0" indent="0">
              <a:buNone/>
            </a:pPr>
            <a:r>
              <a:rPr lang="en-US" dirty="0" smtClean="0">
                <a:cs typeface="Courier"/>
              </a:rPr>
              <a:t>	</a:t>
            </a:r>
            <a:r>
              <a:rPr lang="en-US" dirty="0" smtClean="0">
                <a:solidFill>
                  <a:schemeClr val="accent1"/>
                </a:solidFill>
                <a:latin typeface="Courier"/>
                <a:cs typeface="Courier"/>
              </a:rPr>
              <a:t>SELECT </a:t>
            </a:r>
            <a:r>
              <a:rPr lang="en-US" dirty="0" err="1" smtClean="0">
                <a:solidFill>
                  <a:schemeClr val="accent1"/>
                </a:solidFill>
                <a:latin typeface="Courier"/>
                <a:cs typeface="Courier"/>
              </a:rPr>
              <a:t>r.name</a:t>
            </a:r>
            <a:r>
              <a:rPr lang="en-US" dirty="0" smtClean="0">
                <a:solidFill>
                  <a:schemeClr val="accent1"/>
                </a:solidFill>
                <a:latin typeface="Courier"/>
                <a:cs typeface="Courier"/>
              </a:rPr>
              <a:t> FROM animals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chemeClr val="accent1"/>
                </a:solidFill>
                <a:latin typeface="Courier"/>
                <a:cs typeface="Courier"/>
              </a:rPr>
              <a:t>WHERE </a:t>
            </a:r>
            <a:r>
              <a:rPr lang="en-US" dirty="0" err="1" smtClean="0">
                <a:solidFill>
                  <a:schemeClr val="accent1"/>
                </a:solidFill>
                <a:latin typeface="Courier"/>
                <a:cs typeface="Courier"/>
              </a:rPr>
              <a:t>r.species</a:t>
            </a:r>
            <a:r>
              <a:rPr lang="en-US" dirty="0" smtClean="0">
                <a:solidFill>
                  <a:schemeClr val="accent1"/>
                </a:solidFill>
                <a:latin typeface="Courier"/>
                <a:cs typeface="Courier"/>
              </a:rPr>
              <a:t> = ‘</a:t>
            </a:r>
            <a:r>
              <a:rPr lang="en-US" dirty="0" smtClean="0"/>
              <a:t>giraffe</a:t>
            </a:r>
            <a:r>
              <a:rPr lang="en-US" dirty="0" smtClean="0">
                <a:solidFill>
                  <a:schemeClr val="accent1"/>
                </a:solidFill>
                <a:latin typeface="Courier"/>
                <a:cs typeface="Courier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6679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Cages in Building 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Imperative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for each row a in animals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	for each row c in cages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		if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a.cageno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=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c.no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and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c.bldg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= 32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			output a</a:t>
            </a:r>
          </a:p>
          <a:p>
            <a:r>
              <a:rPr lang="en-US" dirty="0" smtClean="0"/>
              <a:t>Declarative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SELECT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a.name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FROM animals AS a, cages AS c WHERE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a.cageno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=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c.no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AND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c.bldg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= 32</a:t>
            </a:r>
            <a:endParaRPr lang="en-US" dirty="0">
              <a:solidFill>
                <a:srgbClr val="4F81BD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 rot="19764834">
            <a:off x="-83580" y="4243909"/>
            <a:ext cx="159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JOIN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764834">
            <a:off x="6088129" y="1235889"/>
            <a:ext cx="2224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NESTED LOOPS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52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Age of Bears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SELECT AVG(age) FROM animals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WHERE species = ‘bear’</a:t>
            </a:r>
            <a:endParaRPr lang="en-US" dirty="0">
              <a:solidFill>
                <a:srgbClr val="4F81BD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6082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4003</TotalTime>
  <Words>386</Words>
  <Application>Microsoft Macintosh PowerPoint</Application>
  <PresentationFormat>On-screen Show (4:3)</PresentationFormat>
  <Paragraphs>134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Databases </vt:lpstr>
      <vt:lpstr>Administrivia</vt:lpstr>
      <vt:lpstr>Textbooks</vt:lpstr>
      <vt:lpstr>Zoo Data Model Entity Relationship Diagram</vt:lpstr>
      <vt:lpstr>Our Zoo</vt:lpstr>
      <vt:lpstr>SQL – Structured Query Language</vt:lpstr>
      <vt:lpstr>Names of Giraffes</vt:lpstr>
      <vt:lpstr>Cages in Building 32</vt:lpstr>
      <vt:lpstr>Average Age of Bears</vt:lpstr>
      <vt:lpstr>Complex Queries</vt:lpstr>
      <vt:lpstr>Complex Queries 2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Datbases </dc:title>
  <dc:creator>Sam Madden</dc:creator>
  <cp:lastModifiedBy>Sam Madden</cp:lastModifiedBy>
  <cp:revision>29</cp:revision>
  <dcterms:created xsi:type="dcterms:W3CDTF">2009-05-03T18:41:20Z</dcterms:created>
  <dcterms:modified xsi:type="dcterms:W3CDTF">2014-09-03T15:55:49Z</dcterms:modified>
</cp:coreProperties>
</file>