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11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Optimization &amp; Automatic Database Design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10/8/2014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 Optimizer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971"/>
            <a:ext cx="9212943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algorithm</a:t>
            </a:r>
            <a:r>
              <a:rPr lang="en-US" sz="2400" dirty="0"/>
              <a:t>:  compute optimal way to generate every sub-</a:t>
            </a:r>
            <a:r>
              <a:rPr lang="en-US" sz="2400" dirty="0" smtClean="0"/>
              <a:t>join: </a:t>
            </a:r>
          </a:p>
          <a:p>
            <a:pPr marL="0" indent="0" algn="ctr">
              <a:buNone/>
            </a:pPr>
            <a:r>
              <a:rPr lang="en-US" sz="2400" dirty="0" smtClean="0"/>
              <a:t>size </a:t>
            </a:r>
            <a:r>
              <a:rPr lang="en-US" sz="2400" dirty="0"/>
              <a:t>1, size 2, ... n (in that order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 {A}, {B}, {C}, {AB}, {AC}, {BC}, {ABC}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dirty="0"/>
              <a:t>(S) = a join (S-a), where a is the </a:t>
            </a:r>
            <a:r>
              <a:rPr lang="en-US" sz="2400" dirty="0" smtClean="0"/>
              <a:t>relation </a:t>
            </a:r>
            <a:r>
              <a:rPr lang="en-US" sz="2400" dirty="0"/>
              <a:t>that minimizes:</a:t>
            </a:r>
          </a:p>
          <a:p>
            <a:pPr marL="0" indent="0">
              <a:buNone/>
            </a:pPr>
            <a:r>
              <a:rPr lang="en-US" sz="2400" dirty="0"/>
              <a:t>			cost(</a:t>
            </a:r>
            <a:r>
              <a:rPr lang="en-US" sz="2400" dirty="0" err="1"/>
              <a:t>optjoin</a:t>
            </a:r>
            <a:r>
              <a:rPr lang="en-US" sz="2400" dirty="0"/>
              <a:t>(S-a))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min. </a:t>
            </a:r>
            <a:r>
              <a:rPr lang="en-US" sz="2400" dirty="0"/>
              <a:t>cost to join </a:t>
            </a:r>
            <a:r>
              <a:rPr lang="en-US" sz="2400" dirty="0" err="1" smtClean="0"/>
              <a:t>optjoin</a:t>
            </a:r>
            <a:r>
              <a:rPr lang="en-US" sz="2400" dirty="0" smtClean="0"/>
              <a:t>(</a:t>
            </a:r>
            <a:r>
              <a:rPr lang="en-US" sz="2400" dirty="0"/>
              <a:t>S-a) to a + </a:t>
            </a:r>
          </a:p>
          <a:p>
            <a:pPr marL="0" indent="0">
              <a:buNone/>
            </a:pPr>
            <a:r>
              <a:rPr lang="en-US" sz="2400" dirty="0"/>
              <a:t>			min. access cost for a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60714" y="5210304"/>
            <a:ext cx="6579173" cy="377696"/>
            <a:chOff x="1360714" y="5210304"/>
            <a:chExt cx="6579173" cy="377696"/>
          </a:xfrm>
        </p:grpSpPr>
        <p:sp>
          <p:nvSpPr>
            <p:cNvPr id="4" name="Rectangle 3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265" y="5210304"/>
              <a:ext cx="357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Precomputed</a:t>
              </a:r>
              <a:r>
                <a:rPr lang="en-US" b="1" i="1" dirty="0" smtClean="0"/>
                <a:t> 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7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, as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∞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a in S:  //a is a relation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/>
              <a:t>c </a:t>
            </a:r>
            <a:r>
              <a:rPr lang="en-US" sz="2400" dirty="0" smtClean="0"/>
              <a:t>= 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-a </a:t>
            </a:r>
            <a:r>
              <a:rPr lang="en-US" sz="2400" dirty="0" smtClean="0"/>
              <a:t>+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min. </a:t>
            </a:r>
            <a:r>
              <a:rPr lang="en-US" sz="2400" dirty="0"/>
              <a:t>cost to join 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-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to a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</a:t>
            </a:r>
            <a:r>
              <a:rPr lang="en-US" sz="2400" dirty="0"/>
              <a:t>. access cost for </a:t>
            </a:r>
            <a:r>
              <a:rPr lang="en-US" sz="2400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			if </a:t>
            </a:r>
            <a:r>
              <a:rPr lang="en-US" sz="2400" dirty="0" smtClean="0"/>
              <a:t>c  </a:t>
            </a:r>
            <a:r>
              <a:rPr lang="en-US" sz="2400" dirty="0" smtClean="0"/>
              <a:t>&lt;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c</a:t>
            </a:r>
            <a:endParaRPr lang="en-US" sz="2400" baseline="-25000" dirty="0" smtClean="0"/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-a</a:t>
            </a:r>
            <a:r>
              <a:rPr lang="en-US" sz="2400" dirty="0" smtClean="0"/>
              <a:t> </a:t>
            </a:r>
            <a:r>
              <a:rPr lang="en-US" sz="2400" dirty="0"/>
              <a:t>joined </a:t>
            </a:r>
            <a:r>
              <a:rPr lang="en-US" sz="2400" dirty="0" smtClean="0"/>
              <a:t>optimally w/ a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48088" y="1294266"/>
            <a:ext cx="3138712" cy="1905000"/>
            <a:chOff x="5769429" y="2485571"/>
            <a:chExt cx="3138712" cy="1905000"/>
          </a:xfrm>
        </p:grpSpPr>
        <p:sp>
          <p:nvSpPr>
            <p:cNvPr id="6" name="Cloud 5"/>
            <p:cNvSpPr/>
            <p:nvPr/>
          </p:nvSpPr>
          <p:spPr>
            <a:xfrm>
              <a:off x="5769429" y="2485571"/>
              <a:ext cx="3102428" cy="19050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41570" y="2812143"/>
              <a:ext cx="28665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This is the same algorithm as on the </a:t>
              </a:r>
              <a:r>
                <a:rPr lang="en-US" dirty="0" smtClean="0">
                  <a:latin typeface="Apple Casual"/>
                  <a:cs typeface="Apple Casual"/>
                </a:rPr>
                <a:t>previous slide, </a:t>
              </a:r>
              <a:r>
                <a:rPr lang="en-US" dirty="0" smtClean="0">
                  <a:latin typeface="Apple Casual"/>
                  <a:cs typeface="Apple Casual"/>
                </a:rPr>
                <a:t>written differently</a:t>
              </a:r>
              <a:endParaRPr lang="en-US" dirty="0">
                <a:latin typeface="Apple Casual"/>
                <a:cs typeface="Apple Casu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59208" y="3913031"/>
            <a:ext cx="6649843" cy="377696"/>
            <a:chOff x="1360714" y="5210304"/>
            <a:chExt cx="6649843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364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Pre-computed 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 Relations: ABCD (only consider NL join)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Optjoin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best way to access A   (e.g., sequential scan, or predicate pushdown into index...)</a:t>
            </a:r>
          </a:p>
          <a:p>
            <a:pPr marL="0" indent="0">
              <a:buNone/>
            </a:pPr>
            <a:r>
              <a:rPr lang="en-US" dirty="0"/>
              <a:t>B = "      "           "            " B </a:t>
            </a:r>
          </a:p>
          <a:p>
            <a:pPr marL="0" indent="0">
              <a:buNone/>
            </a:pPr>
            <a:r>
              <a:rPr lang="en-US" dirty="0"/>
              <a:t>C = "      "           "            " C</a:t>
            </a:r>
          </a:p>
          <a:p>
            <a:pPr marL="0" indent="0">
              <a:buNone/>
            </a:pPr>
            <a:r>
              <a:rPr lang="en-US" dirty="0"/>
              <a:t>D = "      "           "            " 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{A,B} = AB or BA </a:t>
            </a:r>
          </a:p>
          <a:p>
            <a:pPr marL="0" indent="0">
              <a:buNone/>
            </a:pPr>
            <a:r>
              <a:rPr lang="en-US" dirty="0"/>
              <a:t>{A,C} = AC or CA </a:t>
            </a:r>
          </a:p>
          <a:p>
            <a:pPr marL="0" indent="0">
              <a:buNone/>
            </a:pPr>
            <a:r>
              <a:rPr lang="en-US" dirty="0"/>
              <a:t>{B,C} = BC or CB </a:t>
            </a:r>
          </a:p>
          <a:p>
            <a:pPr marL="0" indent="0">
              <a:buNone/>
            </a:pPr>
            <a:r>
              <a:rPr lang="en-US" dirty="0"/>
              <a:t>{A,D} </a:t>
            </a:r>
          </a:p>
          <a:p>
            <a:pPr marL="0" indent="0">
              <a:buNone/>
            </a:pPr>
            <a:r>
              <a:rPr lang="en-US" dirty="0"/>
              <a:t>{B,D} </a:t>
            </a:r>
          </a:p>
          <a:p>
            <a:pPr marL="0" indent="0">
              <a:buNone/>
            </a:pPr>
            <a:r>
              <a:rPr lang="en-US" dirty="0"/>
              <a:t>{C,D}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Optjoin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 smtClean="0"/>
              <a:t>			remove B:  compare  ({A,C})B to B({A,C}) </a:t>
            </a:r>
          </a:p>
          <a:p>
            <a:pPr marL="0" indent="0">
              <a:buNone/>
            </a:pPr>
            <a:r>
              <a:rPr lang="en-US" dirty="0" smtClean="0"/>
              <a:t> 			remove C:  compare  C({A,B}) to ({A,B})C </a:t>
            </a:r>
          </a:p>
          <a:p>
            <a:pPr marL="0" indent="0">
              <a:buNone/>
            </a:pPr>
            <a:r>
              <a:rPr lang="en-US" dirty="0" smtClean="0"/>
              <a:t>{A,C,D} = …</a:t>
            </a:r>
          </a:p>
          <a:p>
            <a:pPr marL="0" indent="0">
              <a:buNone/>
            </a:pPr>
            <a:r>
              <a:rPr lang="en-US" dirty="0" smtClean="0"/>
              <a:t>{A,B,D} = …</a:t>
            </a:r>
          </a:p>
          <a:p>
            <a:pPr marL="0" indent="0">
              <a:buNone/>
            </a:pPr>
            <a:r>
              <a:rPr lang="en-US" dirty="0" smtClean="0"/>
              <a:t>{B,C,D} = …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 smtClean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 smtClean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 smtClean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5720" y="-66882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11155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subsets of set of size n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|power </a:t>
            </a:r>
            <a:r>
              <a:rPr lang="en-US" dirty="0"/>
              <a:t>set of </a:t>
            </a:r>
            <a:r>
              <a:rPr lang="en-US" dirty="0" smtClean="0"/>
              <a:t>n|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</a:t>
            </a:r>
            <a:r>
              <a:rPr lang="en-US" baseline="30000" dirty="0" smtClean="0"/>
              <a:t>n</a:t>
            </a:r>
            <a:r>
              <a:rPr lang="en-US" dirty="0" smtClean="0"/>
              <a:t> (here, n is number of relations)</a:t>
            </a:r>
            <a:endParaRPr lang="en-US" dirty="0"/>
          </a:p>
          <a:p>
            <a:r>
              <a:rPr lang="en-US" dirty="0" smtClean="0"/>
              <a:t>How much work per subset?</a:t>
            </a:r>
          </a:p>
          <a:p>
            <a:pPr marL="457200" lvl="1" indent="0">
              <a:buNone/>
            </a:pPr>
            <a:r>
              <a:rPr lang="en-US" dirty="0" smtClean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n2</a:t>
            </a:r>
            <a:r>
              <a:rPr lang="en-US" baseline="30000" dirty="0" smtClean="0"/>
              <a:t>n </a:t>
            </a:r>
            <a:r>
              <a:rPr lang="en-US" dirty="0" smtClean="0"/>
              <a:t>complexity  (</a:t>
            </a:r>
            <a:r>
              <a:rPr lang="en-US" dirty="0" err="1" smtClean="0"/>
              <a:t>vs</a:t>
            </a:r>
            <a:r>
              <a:rPr lang="en-US" dirty="0" smtClean="0"/>
              <a:t> n!)</a:t>
            </a:r>
          </a:p>
          <a:p>
            <a:pPr marL="57150" indent="0">
              <a:buNone/>
            </a:pPr>
            <a:r>
              <a:rPr lang="en-US" dirty="0" smtClean="0"/>
              <a:t>n=12 </a:t>
            </a:r>
            <a:r>
              <a:rPr lang="en-US" dirty="0" smtClean="0">
                <a:sym typeface="Wingdings"/>
              </a:rPr>
              <a:t> 49K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479M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sales : (</a:t>
            </a:r>
            <a:r>
              <a:rPr lang="en-US" sz="2800" dirty="0" err="1" smtClean="0"/>
              <a:t>saleid</a:t>
            </a:r>
            <a:r>
              <a:rPr lang="en-US" sz="2800" dirty="0" smtClean="0"/>
              <a:t>, date, </a:t>
            </a:r>
            <a:r>
              <a:rPr lang="en-US" sz="2800" dirty="0"/>
              <a:t>time, register, product, price, ...)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CREATE MATERIALIZED VIEW </a:t>
            </a:r>
            <a:r>
              <a:rPr lang="en-US" sz="2800" dirty="0" err="1"/>
              <a:t>sales_by_date</a:t>
            </a:r>
            <a:r>
              <a:rPr lang="en-US" sz="2800" dirty="0"/>
              <a:t> </a:t>
            </a:r>
            <a:r>
              <a:rPr lang="en-US" sz="2800" dirty="0" smtClean="0"/>
              <a:t>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 date</a:t>
            </a:r>
            <a:r>
              <a:rPr lang="en-US" sz="2800" dirty="0" smtClean="0"/>
              <a:t>, product, sum</a:t>
            </a:r>
            <a:r>
              <a:rPr lang="en-US" sz="2800" dirty="0"/>
              <a:t>(price)</a:t>
            </a:r>
            <a:r>
              <a:rPr lang="en-US" sz="2800" dirty="0" smtClean="0"/>
              <a:t>, count</a:t>
            </a:r>
            <a:r>
              <a:rPr lang="en-US" sz="2800" dirty="0"/>
              <a:t>(*) AS quantity </a:t>
            </a:r>
          </a:p>
          <a:p>
            <a:pPr marL="0" indent="0">
              <a:buNone/>
            </a:pPr>
            <a:r>
              <a:rPr lang="en-US" sz="2800" dirty="0"/>
              <a:t>FROM sales</a:t>
            </a:r>
          </a:p>
          <a:p>
            <a:pPr marL="0" indent="0">
              <a:buNone/>
            </a:pPr>
            <a:r>
              <a:rPr lang="en-US" sz="2800" dirty="0"/>
              <a:t>GROUP BY date, </a:t>
            </a:r>
            <a:r>
              <a:rPr lang="en-US" sz="2800" dirty="0" smtClean="0"/>
              <a:t>product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73608"/>
            <a:ext cx="7822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properties: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Kept up to date as data is added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Selected for use automatically by optimizer when appropriate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19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477</Words>
  <Application>Microsoft Macintosh PowerPoint</Application>
  <PresentationFormat>On-screen Show (4:3)</PresentationFormat>
  <Paragraphs>108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6.830 Lecture 11 </vt:lpstr>
      <vt:lpstr>Selinger Optimizer Algorithm</vt:lpstr>
      <vt:lpstr>Selinger, as code</vt:lpstr>
      <vt:lpstr>Example</vt:lpstr>
      <vt:lpstr>Example (con’t)</vt:lpstr>
      <vt:lpstr>Complexity</vt:lpstr>
      <vt:lpstr>Materialized Views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Sam Madden</cp:lastModifiedBy>
  <cp:revision>17</cp:revision>
  <cp:lastPrinted>2014-10-06T15:05:46Z</cp:lastPrinted>
  <dcterms:created xsi:type="dcterms:W3CDTF">2013-03-10T21:37:40Z</dcterms:created>
  <dcterms:modified xsi:type="dcterms:W3CDTF">2014-10-08T18:05:31Z</dcterms:modified>
</cp:coreProperties>
</file>