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28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04AD-F0E8-864C-B7BF-1D97B56FA75A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8D482-DF1F-204A-8915-210F66CCD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Memory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6.830/6.814 Lecture 12</a:t>
            </a:r>
          </a:p>
          <a:p>
            <a:r>
              <a:rPr lang="en-US" dirty="0" smtClean="0"/>
              <a:t>October 15,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59" y="-27812"/>
            <a:ext cx="8229600" cy="1143000"/>
          </a:xfrm>
        </p:spPr>
        <p:txBody>
          <a:bodyPr/>
          <a:lstStyle/>
          <a:p>
            <a:r>
              <a:rPr lang="en-US" dirty="0" smtClean="0"/>
              <a:t>Time breakdown for Shore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oot:Users:ej:Documents:dbreplication:shore-break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30363"/>
            <a:ext cx="53943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6242050"/>
            <a:ext cx="792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</a:rPr>
              <a:t>Source: </a:t>
            </a:r>
            <a:r>
              <a:rPr lang="ja-JP" altLang="en-US" dirty="0">
                <a:latin typeface="Helvetica" charset="0"/>
              </a:rPr>
              <a:t>“</a:t>
            </a:r>
            <a:r>
              <a:rPr lang="en-US" dirty="0">
                <a:latin typeface="Helvetica" charset="0"/>
              </a:rPr>
              <a:t>OLTP Under the Looking Glass</a:t>
            </a:r>
            <a:r>
              <a:rPr lang="ja-JP" altLang="en-US" dirty="0">
                <a:latin typeface="Helvetica" charset="0"/>
              </a:rPr>
              <a:t>”</a:t>
            </a:r>
            <a:r>
              <a:rPr lang="en-US" dirty="0">
                <a:latin typeface="Helvetica" charset="0"/>
              </a:rPr>
              <a:t>, SIGMOD 2008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94472"/>
            <a:ext cx="8307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 charset="0"/>
              </a:rPr>
              <a:t>Systematically removed code for locking</a:t>
            </a:r>
            <a:r>
              <a:rPr lang="en-US" dirty="0">
                <a:latin typeface="Helvetica" charset="0"/>
              </a:rPr>
              <a:t>, logging, </a:t>
            </a:r>
            <a:r>
              <a:rPr lang="en-US" dirty="0" smtClean="0">
                <a:latin typeface="Helvetica" charset="0"/>
              </a:rPr>
              <a:t>and disk </a:t>
            </a:r>
            <a:r>
              <a:rPr lang="en-US" dirty="0">
                <a:latin typeface="Helvetica" charset="0"/>
              </a:rPr>
              <a:t>I/O</a:t>
            </a:r>
            <a:endParaRPr lang="en-US" dirty="0">
              <a:latin typeface="Helvetica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5133295"/>
            <a:ext cx="1981200" cy="1219200"/>
          </a:xfrm>
          <a:prstGeom prst="ellipse">
            <a:avLst/>
          </a:prstGeom>
          <a:solidFill>
            <a:schemeClr val="accent3">
              <a:lumMod val="95000"/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solidFill>
                <a:srgbClr val="FF0000"/>
              </a:solidFill>
              <a:latin typeface="Helvetica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8600" y="5133295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charset="0"/>
              </a:rPr>
              <a:t>Remaining useful work</a:t>
            </a:r>
          </a:p>
        </p:txBody>
      </p:sp>
    </p:spTree>
    <p:extLst>
      <p:ext uri="{BB962C8B-B14F-4D97-AF65-F5344CB8AC3E}">
        <p14:creationId xmlns:p14="http://schemas.microsoft.com/office/powerpoint/2010/main" val="300203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631" r="-12631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00756" y="6128104"/>
            <a:ext cx="73871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Most queries go to one warehouse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484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897" y="-275166"/>
            <a:ext cx="5964766" cy="1143000"/>
          </a:xfrm>
        </p:spPr>
        <p:txBody>
          <a:bodyPr/>
          <a:lstStyle/>
          <a:p>
            <a:r>
              <a:rPr lang="en-US" b="1" dirty="0" smtClean="0"/>
              <a:t>PS2 Part 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8" b="578"/>
          <a:stretch>
            <a:fillRect/>
          </a:stretch>
        </p:blipFill>
        <p:spPr>
          <a:xfrm>
            <a:off x="5524773" y="1037165"/>
            <a:ext cx="3534559" cy="1943872"/>
          </a:xfrm>
        </p:spPr>
      </p:pic>
      <p:sp>
        <p:nvSpPr>
          <p:cNvPr id="5" name="Rectangle 4"/>
          <p:cNvSpPr/>
          <p:nvPr/>
        </p:nvSpPr>
        <p:spPr>
          <a:xfrm>
            <a:off x="-42528" y="0"/>
            <a:ext cx="6423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user </a:t>
            </a:r>
            <a:r>
              <a:rPr lang="en-US" sz="1600" dirty="0" err="1" smtClean="0"/>
              <a:t>u_uid</a:t>
            </a:r>
            <a:r>
              <a:rPr lang="en-US" sz="1600" dirty="0" smtClean="0"/>
              <a:t> with a name, gender, age, and race</a:t>
            </a:r>
          </a:p>
          <a:p>
            <a:r>
              <a:rPr lang="en-US" sz="1600" dirty="0" smtClean="0"/>
              <a:t>CREATE TABLE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u_name</a:t>
            </a:r>
            <a:r>
              <a:rPr lang="en-US" sz="1600" dirty="0" smtClean="0"/>
              <a:t> char(50),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u_gender</a:t>
            </a:r>
            <a:r>
              <a:rPr lang="en-US" sz="1600" dirty="0" smtClean="0"/>
              <a:t> char,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u_age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u_race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// relatives table records familial relationships between users</a:t>
            </a:r>
          </a:p>
          <a:p>
            <a:r>
              <a:rPr lang="en-US" sz="1600" dirty="0" smtClean="0"/>
              <a:t>// relationships are not symmetric, so e.g., if A is B's child, then</a:t>
            </a:r>
          </a:p>
          <a:p>
            <a:r>
              <a:rPr lang="en-US" sz="1600" dirty="0" smtClean="0"/>
              <a:t>//  there will be two entries: (</a:t>
            </a:r>
            <a:r>
              <a:rPr lang="en-US" sz="1600" dirty="0" err="1" smtClean="0"/>
              <a:t>A,B,child</a:t>
            </a:r>
            <a:r>
              <a:rPr lang="en-US" sz="1600" dirty="0" smtClean="0"/>
              <a:t>) and (</a:t>
            </a:r>
            <a:r>
              <a:rPr lang="en-US" sz="1600" dirty="0" err="1" smtClean="0"/>
              <a:t>B,A,parent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CREATE TABLE relatives(rl_uid1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rl_uid2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rel_type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PRIMARY KEY (rl_uid1, rl_uid2));</a:t>
            </a:r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576178"/>
            <a:ext cx="85703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data set collected about a specific user on a specific</a:t>
            </a:r>
          </a:p>
          <a:p>
            <a:r>
              <a:rPr lang="en-US" sz="1600" dirty="0" smtClean="0"/>
              <a:t>//  genome sequencing platform, </a:t>
            </a:r>
          </a:p>
          <a:p>
            <a:r>
              <a:rPr lang="en-US" sz="1600" dirty="0" smtClean="0"/>
              <a:t>//  with results stored in a specified file</a:t>
            </a:r>
          </a:p>
          <a:p>
            <a:r>
              <a:rPr lang="en-US" sz="1600" dirty="0" smtClean="0"/>
              <a:t>CREATE TABLE datasets(</a:t>
            </a:r>
            <a:r>
              <a:rPr lang="en-US" sz="1600" dirty="0" err="1" smtClean="0"/>
              <a:t>d_did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  </a:t>
            </a:r>
          </a:p>
          <a:p>
            <a:r>
              <a:rPr lang="en-US" sz="1600" dirty="0" err="1" smtClean="0"/>
              <a:t>d_time</a:t>
            </a:r>
            <a:r>
              <a:rPr lang="en-US" sz="1600" dirty="0" smtClean="0"/>
              <a:t> timestamp, </a:t>
            </a:r>
          </a:p>
          <a:p>
            <a:r>
              <a:rPr lang="en-US" sz="1600" dirty="0" err="1" smtClean="0"/>
              <a:t>d_platform</a:t>
            </a:r>
            <a:r>
              <a:rPr lang="en-US" sz="1600" dirty="0" smtClean="0"/>
              <a:t> char(20),  </a:t>
            </a:r>
          </a:p>
          <a:p>
            <a:r>
              <a:rPr lang="en-US" sz="1600" dirty="0" err="1" smtClean="0"/>
              <a:t>d_uid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),</a:t>
            </a:r>
          </a:p>
          <a:p>
            <a:r>
              <a:rPr lang="en-US" sz="1600" dirty="0" err="1" smtClean="0"/>
              <a:t>d_file</a:t>
            </a:r>
            <a:r>
              <a:rPr lang="en-US" sz="1600" dirty="0" smtClean="0"/>
              <a:t> char(100));</a:t>
            </a:r>
          </a:p>
          <a:p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974163" y="3576178"/>
            <a:ext cx="5397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results produced by processing pipeline</a:t>
            </a:r>
          </a:p>
          <a:p>
            <a:r>
              <a:rPr lang="en-US" sz="1600" dirty="0" smtClean="0"/>
              <a:t>// each disorder column represents a specific</a:t>
            </a:r>
          </a:p>
          <a:p>
            <a:r>
              <a:rPr lang="en-US" sz="1600" dirty="0" smtClean="0"/>
              <a:t>//  condition  (e.g., disorder1 might be diabetes,</a:t>
            </a:r>
          </a:p>
          <a:p>
            <a:r>
              <a:rPr lang="en-US" sz="1600" dirty="0" smtClean="0"/>
              <a:t>// </a:t>
            </a:r>
            <a:r>
              <a:rPr lang="en-US" sz="1600" dirty="0" smtClean="0"/>
              <a:t> disorder2 might be a type of cancer, etc.)</a:t>
            </a:r>
          </a:p>
          <a:p>
            <a:r>
              <a:rPr lang="en-US" sz="1600" dirty="0" smtClean="0"/>
              <a:t>CREATE TABLE results(</a:t>
            </a:r>
            <a:r>
              <a:rPr lang="en-US" sz="1600" dirty="0" err="1" smtClean="0"/>
              <a:t>r_rid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</a:t>
            </a:r>
          </a:p>
          <a:p>
            <a:r>
              <a:rPr lang="en-US" sz="1600" dirty="0" err="1" smtClean="0"/>
              <a:t>r_did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datasets(</a:t>
            </a:r>
            <a:r>
              <a:rPr lang="en-US" sz="1600" dirty="0" err="1" smtClean="0"/>
              <a:t>d_did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r_uid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),</a:t>
            </a:r>
          </a:p>
          <a:p>
            <a:r>
              <a:rPr lang="en-US" sz="1600" dirty="0" err="1" smtClean="0"/>
              <a:t>r_pipeline_version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r_timestamp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r_disorder1probability float,</a:t>
            </a:r>
          </a:p>
          <a:p>
            <a:r>
              <a:rPr lang="en-US" sz="1600" dirty="0" smtClean="0"/>
              <a:t>...</a:t>
            </a:r>
          </a:p>
          <a:p>
            <a:r>
              <a:rPr lang="en-US" sz="1600" dirty="0" smtClean="0"/>
              <a:t>r_disorder50probability float)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742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528" y="0"/>
            <a:ext cx="6423292" cy="2800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TABLE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u_name</a:t>
            </a:r>
            <a:r>
              <a:rPr lang="en-US" sz="1600" dirty="0" smtClean="0"/>
              <a:t> char(50),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u_gender</a:t>
            </a:r>
            <a:r>
              <a:rPr lang="en-US" sz="1600" dirty="0" smtClean="0"/>
              <a:t> char,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u_age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       </a:t>
            </a:r>
            <a:r>
              <a:rPr lang="en-US" sz="1600" dirty="0" err="1" smtClean="0"/>
              <a:t>u_race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smtClean="0"/>
              <a:t>CREATE TABLE relatives(rl_uid1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rl_uid2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rel_type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PRIMARY KEY (rl_uid1, rl_uid2));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-42528" y="2796057"/>
            <a:ext cx="857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TABLE datasets(</a:t>
            </a:r>
            <a:r>
              <a:rPr lang="en-US" sz="1600" dirty="0" err="1" smtClean="0"/>
              <a:t>d_did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 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d_time</a:t>
            </a:r>
            <a:r>
              <a:rPr lang="en-US" sz="1600" dirty="0" smtClean="0"/>
              <a:t> timestamp,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d_platform</a:t>
            </a:r>
            <a:r>
              <a:rPr lang="en-US" sz="1600" dirty="0" smtClean="0"/>
              <a:t> char(20), 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d_uid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d_file</a:t>
            </a:r>
            <a:r>
              <a:rPr lang="en-US" sz="1600" dirty="0" smtClean="0"/>
              <a:t> char(100));</a:t>
            </a:r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-42528" y="4361008"/>
            <a:ext cx="5397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CREATE TABLE results(</a:t>
            </a:r>
            <a:r>
              <a:rPr lang="en-US" sz="1600" dirty="0" err="1" smtClean="0"/>
              <a:t>r_rid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PRIMARY KEY,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r_did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datasets(</a:t>
            </a:r>
            <a:r>
              <a:rPr lang="en-US" sz="1600" dirty="0" err="1" smtClean="0"/>
              <a:t>d_did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r_uid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REFERENCES users(</a:t>
            </a:r>
            <a:r>
              <a:rPr lang="en-US" sz="1600" dirty="0" err="1" smtClean="0"/>
              <a:t>u_uid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r_pipeline_version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r_timestamp</a:t>
            </a: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	r_disorder1probability float,</a:t>
            </a:r>
          </a:p>
          <a:p>
            <a:r>
              <a:rPr lang="en-US" sz="1600" dirty="0" smtClean="0"/>
              <a:t>	...</a:t>
            </a:r>
          </a:p>
          <a:p>
            <a:r>
              <a:rPr lang="en-US" sz="1600" dirty="0" smtClean="0"/>
              <a:t>	r_disorder50probability float)</a:t>
            </a:r>
            <a:endParaRPr lang="en-US" sz="1600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78" b="578"/>
          <a:stretch>
            <a:fillRect/>
          </a:stretch>
        </p:blipFill>
        <p:spPr>
          <a:xfrm>
            <a:off x="4762773" y="232832"/>
            <a:ext cx="3534559" cy="1943872"/>
          </a:xfrm>
        </p:spPr>
      </p:pic>
      <p:sp>
        <p:nvSpPr>
          <p:cNvPr id="8" name="Rectangle 7"/>
          <p:cNvSpPr/>
          <p:nvPr/>
        </p:nvSpPr>
        <p:spPr>
          <a:xfrm>
            <a:off x="4381500" y="279568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err="1" smtClean="0"/>
              <a:t>d_file</a:t>
            </a:r>
            <a:endParaRPr lang="en-US" dirty="0" smtClean="0"/>
          </a:p>
          <a:p>
            <a:r>
              <a:rPr lang="en-US" dirty="0" smtClean="0"/>
              <a:t>FROM users as u, relatives as </a:t>
            </a:r>
            <a:r>
              <a:rPr lang="en-US" dirty="0" err="1" smtClean="0"/>
              <a:t>rl</a:t>
            </a:r>
            <a:r>
              <a:rPr lang="en-US" dirty="0" smtClean="0"/>
              <a:t>, datasets as d, </a:t>
            </a:r>
          </a:p>
          <a:p>
            <a:r>
              <a:rPr lang="en-US" dirty="0"/>
              <a:t>	 </a:t>
            </a:r>
            <a:r>
              <a:rPr lang="en-US" dirty="0" smtClean="0"/>
              <a:t>   results as r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d_uid</a:t>
            </a:r>
            <a:r>
              <a:rPr lang="en-US" dirty="0" smtClean="0"/>
              <a:t> = rl_uid1 </a:t>
            </a:r>
          </a:p>
          <a:p>
            <a:r>
              <a:rPr lang="en-US" dirty="0" smtClean="0"/>
              <a:t>AND rl_uid2 = </a:t>
            </a:r>
            <a:r>
              <a:rPr lang="en-US" dirty="0" err="1" smtClean="0"/>
              <a:t>u_uid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r_uid</a:t>
            </a:r>
            <a:r>
              <a:rPr lang="en-US" dirty="0" smtClean="0"/>
              <a:t> = </a:t>
            </a:r>
            <a:r>
              <a:rPr lang="en-US" dirty="0" err="1" smtClean="0"/>
              <a:t>u_uid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u_gender</a:t>
            </a:r>
            <a:r>
              <a:rPr lang="en-US" dirty="0" smtClean="0"/>
              <a:t> = 'F'</a:t>
            </a:r>
          </a:p>
          <a:p>
            <a:r>
              <a:rPr lang="en-US" dirty="0" smtClean="0"/>
              <a:t>AND r_disorder1probability &gt; .85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r_timestamp</a:t>
            </a:r>
            <a:r>
              <a:rPr lang="en-US" dirty="0" smtClean="0"/>
              <a:t> = (</a:t>
            </a:r>
          </a:p>
          <a:p>
            <a:r>
              <a:rPr lang="en-US" dirty="0"/>
              <a:t>	</a:t>
            </a:r>
            <a:r>
              <a:rPr lang="en-US" dirty="0" smtClean="0"/>
              <a:t>SELECT MAX(</a:t>
            </a:r>
            <a:r>
              <a:rPr lang="en-US" dirty="0" err="1" smtClean="0"/>
              <a:t>r_timestamp</a:t>
            </a:r>
            <a:r>
              <a:rPr lang="en-US" dirty="0" smtClean="0"/>
              <a:t>) </a:t>
            </a:r>
          </a:p>
          <a:p>
            <a:r>
              <a:rPr lang="en-US" dirty="0"/>
              <a:t>	</a:t>
            </a:r>
            <a:r>
              <a:rPr lang="en-US" dirty="0" smtClean="0"/>
              <a:t>FROM results </a:t>
            </a:r>
          </a:p>
          <a:p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 smtClean="0"/>
              <a:t>r_uid</a:t>
            </a:r>
            <a:r>
              <a:rPr lang="en-US" dirty="0" smtClean="0"/>
              <a:t> = </a:t>
            </a:r>
            <a:r>
              <a:rPr lang="en-US" dirty="0" err="1" smtClean="0"/>
              <a:t>u_uid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49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401</Words>
  <Application>Microsoft Macintosh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Main Memory Databases</vt:lpstr>
      <vt:lpstr>Time breakdown for Shore DBMS</vt:lpstr>
      <vt:lpstr>TPC-C</vt:lpstr>
      <vt:lpstr>PS2 Part II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Memory Databases</dc:title>
  <dc:creator>Sam Madden</dc:creator>
  <cp:lastModifiedBy>Sam Madden</cp:lastModifiedBy>
  <cp:revision>7</cp:revision>
  <dcterms:created xsi:type="dcterms:W3CDTF">2014-10-15T13:32:23Z</dcterms:created>
  <dcterms:modified xsi:type="dcterms:W3CDTF">2014-10-15T18:00:48Z</dcterms:modified>
</cp:coreProperties>
</file>