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5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7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F806-0067-FE46-A325-3206BDC6B31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78D8-41C5-E942-8073-46CE33EC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2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Optimistic Concurrency Control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6.830 / 6.814 Lecture 14</a:t>
            </a:r>
          </a:p>
          <a:p>
            <a:r>
              <a:rPr lang="en-US" dirty="0" smtClean="0"/>
              <a:t>10/27/2014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3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twrite</a:t>
            </a:r>
            <a:r>
              <a:rPr lang="en-US" dirty="0"/>
              <a:t>(</a:t>
            </a:r>
            <a:r>
              <a:rPr lang="en-US" dirty="0" err="1"/>
              <a:t>n,i,v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		if n not in </a:t>
            </a:r>
            <a:r>
              <a:rPr lang="en-US" dirty="0" err="1"/>
              <a:t>write_set</a:t>
            </a:r>
            <a:r>
              <a:rPr lang="en-US" dirty="0"/>
              <a:t> // never written, make copy</a:t>
            </a:r>
          </a:p>
          <a:p>
            <a:pPr marL="0" indent="0">
              <a:buNone/>
            </a:pPr>
            <a:r>
              <a:rPr lang="cs-CZ" dirty="0"/>
              <a:t>			m = copy(n); </a:t>
            </a:r>
          </a:p>
          <a:p>
            <a:pPr marL="0" indent="0">
              <a:buNone/>
            </a:pPr>
            <a:r>
              <a:rPr lang="ro-RO" dirty="0"/>
              <a:t>			copies[n] = m; </a:t>
            </a:r>
          </a:p>
          <a:p>
            <a:pPr marL="0" indent="0">
              <a:buNone/>
            </a:pPr>
            <a:r>
              <a:rPr lang="ro-RO" dirty="0"/>
              <a:t>			write_set = write_set union {n}; </a:t>
            </a:r>
          </a:p>
          <a:p>
            <a:pPr marL="0" indent="0">
              <a:buNone/>
            </a:pPr>
            <a:r>
              <a:rPr lang="en-US" dirty="0"/>
              <a:t>		write(copies[n], </a:t>
            </a:r>
            <a:r>
              <a:rPr lang="en-US" dirty="0" err="1"/>
              <a:t>i</a:t>
            </a:r>
            <a:r>
              <a:rPr lang="en-US" dirty="0"/>
              <a:t>, v)))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tread</a:t>
            </a:r>
            <a:r>
              <a:rPr lang="en-US" dirty="0"/>
              <a:t>(</a:t>
            </a:r>
            <a:r>
              <a:rPr lang="en-US" dirty="0" err="1"/>
              <a:t>n,i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read_set</a:t>
            </a:r>
            <a:r>
              <a:rPr lang="en-US" dirty="0"/>
              <a:t> = </a:t>
            </a:r>
            <a:r>
              <a:rPr lang="en-US" dirty="0" err="1"/>
              <a:t>read_set</a:t>
            </a:r>
            <a:r>
              <a:rPr lang="en-US" dirty="0"/>
              <a:t> union {n}; </a:t>
            </a:r>
          </a:p>
          <a:p>
            <a:pPr marL="0" indent="0">
              <a:buNone/>
            </a:pPr>
            <a:r>
              <a:rPr lang="en-US" dirty="0"/>
              <a:t>		if n in </a:t>
            </a:r>
            <a:r>
              <a:rPr lang="en-US" dirty="0" err="1"/>
              <a:t>write_set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return read(copies[n],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da-DK" dirty="0"/>
              <a:t>		</a:t>
            </a:r>
            <a:r>
              <a:rPr lang="da-DK" dirty="0" err="1"/>
              <a:t>else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			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(</a:t>
            </a:r>
            <a:r>
              <a:rPr lang="da-DK" dirty="0" err="1"/>
              <a:t>n,i</a:t>
            </a:r>
            <a:r>
              <a:rPr lang="da-DK" dirty="0"/>
              <a:t>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0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Tj</a:t>
            </a:r>
            <a:r>
              <a:rPr lang="en-US" dirty="0"/>
              <a:t> </a:t>
            </a:r>
            <a:r>
              <a:rPr lang="en-US" dirty="0" smtClean="0"/>
              <a:t>completes </a:t>
            </a:r>
            <a:r>
              <a:rPr lang="en-US" dirty="0"/>
              <a:t>its read phase, </a:t>
            </a:r>
            <a:r>
              <a:rPr lang="en-US" dirty="0" smtClean="0"/>
              <a:t>require </a:t>
            </a:r>
            <a:r>
              <a:rPr lang="en-US" dirty="0"/>
              <a:t>that for all Ti &lt; </a:t>
            </a:r>
            <a:r>
              <a:rPr lang="en-US" dirty="0" err="1"/>
              <a:t>Tj</a:t>
            </a:r>
            <a:r>
              <a:rPr lang="en-US" dirty="0"/>
              <a:t>, one of the following conditions </a:t>
            </a:r>
            <a:r>
              <a:rPr lang="en-US" dirty="0" smtClean="0"/>
              <a:t>must be true for validation to succeed (</a:t>
            </a:r>
            <a:r>
              <a:rPr lang="en-US" dirty="0" err="1" smtClean="0"/>
              <a:t>Tj</a:t>
            </a:r>
            <a:r>
              <a:rPr lang="en-US" dirty="0" smtClean="0"/>
              <a:t> to commit):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Ti </a:t>
            </a:r>
            <a:r>
              <a:rPr lang="en-US" dirty="0"/>
              <a:t>completes its write phase before </a:t>
            </a:r>
            <a:r>
              <a:rPr lang="en-US" dirty="0" err="1"/>
              <a:t>Tj</a:t>
            </a:r>
            <a:r>
              <a:rPr lang="en-US" dirty="0"/>
              <a:t> starts its read </a:t>
            </a:r>
            <a:r>
              <a:rPr lang="en-US" dirty="0" smtClean="0"/>
              <a:t>phase</a:t>
            </a:r>
          </a:p>
          <a:p>
            <a:pPr marL="514350" indent="-514350">
              <a:buFont typeface="Arial"/>
              <a:buAutoNum type="arabicParenR"/>
            </a:pPr>
            <a:r>
              <a:rPr lang="en-US" dirty="0" smtClean="0"/>
              <a:t>W</a:t>
            </a:r>
            <a:r>
              <a:rPr lang="en-US" dirty="0"/>
              <a:t>(Ti) does not intersect R(</a:t>
            </a:r>
            <a:r>
              <a:rPr lang="en-US" dirty="0" err="1"/>
              <a:t>Tj</a:t>
            </a:r>
            <a:r>
              <a:rPr lang="en-US" dirty="0"/>
              <a:t>), and Ti completes its write phase before </a:t>
            </a:r>
            <a:r>
              <a:rPr lang="en-US" dirty="0" err="1"/>
              <a:t>Tj</a:t>
            </a:r>
            <a:r>
              <a:rPr lang="en-US" dirty="0"/>
              <a:t> starts its write phase.  </a:t>
            </a:r>
            <a:endParaRPr lang="en-US" dirty="0" smtClean="0"/>
          </a:p>
          <a:p>
            <a:pPr marL="514350" indent="-514350">
              <a:buFont typeface="Arial"/>
              <a:buAutoNum type="arabicParenR"/>
            </a:pPr>
            <a:r>
              <a:rPr lang="en-US" dirty="0"/>
              <a:t>W(Ti) does not intersect R(</a:t>
            </a:r>
            <a:r>
              <a:rPr lang="en-US" dirty="0" err="1"/>
              <a:t>Tj</a:t>
            </a:r>
            <a:r>
              <a:rPr lang="en-US" dirty="0"/>
              <a:t>) or W(</a:t>
            </a:r>
            <a:r>
              <a:rPr lang="en-US" dirty="0" err="1"/>
              <a:t>Tj</a:t>
            </a:r>
            <a:r>
              <a:rPr lang="en-US" dirty="0"/>
              <a:t>), and Ti completes its read phase before </a:t>
            </a:r>
            <a:r>
              <a:rPr lang="en-US" dirty="0" err="1"/>
              <a:t>Tj</a:t>
            </a:r>
            <a:r>
              <a:rPr lang="en-US" dirty="0"/>
              <a:t> completes  its read phase. </a:t>
            </a:r>
            <a:endParaRPr lang="en-US" dirty="0" smtClean="0"/>
          </a:p>
          <a:p>
            <a:pPr marL="514350" indent="-514350">
              <a:buFont typeface="Arial"/>
              <a:buAutoNum type="arabicParenR"/>
            </a:pPr>
            <a:r>
              <a:rPr lang="en-US" dirty="0" smtClean="0"/>
              <a:t>W(Ti) does not intersect R(</a:t>
            </a:r>
            <a:r>
              <a:rPr lang="en-US" dirty="0" err="1" smtClean="0"/>
              <a:t>Tj</a:t>
            </a:r>
            <a:r>
              <a:rPr lang="en-US" dirty="0" smtClean="0"/>
              <a:t>) or W(</a:t>
            </a:r>
            <a:r>
              <a:rPr lang="en-US" dirty="0" err="1" smtClean="0"/>
              <a:t>Tj</a:t>
            </a:r>
            <a:r>
              <a:rPr lang="en-US" dirty="0" smtClean="0"/>
              <a:t>), and W(</a:t>
            </a:r>
            <a:r>
              <a:rPr lang="en-US" dirty="0" err="1" smtClean="0"/>
              <a:t>Tj</a:t>
            </a:r>
            <a:r>
              <a:rPr lang="en-US" dirty="0" smtClean="0"/>
              <a:t>) does not intersect R(Ti) [no conflicts]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rules will ensure </a:t>
            </a:r>
            <a:r>
              <a:rPr lang="en-US" dirty="0" err="1" smtClean="0"/>
              <a:t>serializability</a:t>
            </a:r>
            <a:r>
              <a:rPr lang="en-US" dirty="0" smtClean="0"/>
              <a:t>, with </a:t>
            </a:r>
            <a:r>
              <a:rPr lang="en-US" dirty="0" err="1" smtClean="0"/>
              <a:t>Tj</a:t>
            </a:r>
            <a:r>
              <a:rPr lang="en-US" dirty="0" smtClean="0"/>
              <a:t> being ordered after Ti with respect to conflicts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2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 </a:t>
            </a:r>
            <a:r>
              <a:rPr lang="en-US" dirty="0"/>
              <a:t>completes its write phase before </a:t>
            </a:r>
            <a:r>
              <a:rPr lang="en-US" dirty="0" err="1"/>
              <a:t>Tj</a:t>
            </a:r>
            <a:r>
              <a:rPr lang="en-US" dirty="0"/>
              <a:t> starts its read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539" y="5397813"/>
            <a:ext cx="208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Don't overlap at all.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7619" y="3327989"/>
            <a:ext cx="5035522" cy="532755"/>
            <a:chOff x="77619" y="3327989"/>
            <a:chExt cx="5035522" cy="5327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9550" y="3697321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63228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017881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078107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412159" y="3584678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93924" y="3327989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6933" y="3327989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Validate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0324" y="3329680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19" y="3491412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40784" y="3992044"/>
            <a:ext cx="5035522" cy="532755"/>
            <a:chOff x="4640784" y="3992044"/>
            <a:chExt cx="5035522" cy="53275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32715" y="4361376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226393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9581046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641272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975324" y="4248733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7089" y="3992044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80098" y="3992044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Validate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03489" y="3993735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0784" y="4155467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Tj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9628" y="4728303"/>
            <a:ext cx="7016198" cy="369332"/>
            <a:chOff x="559628" y="4728303"/>
            <a:chExt cx="7016198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69550" y="5097635"/>
              <a:ext cx="690627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9628" y="4728303"/>
              <a:ext cx="3036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5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33"/>
            <a:ext cx="8229600" cy="1143000"/>
          </a:xfrm>
        </p:spPr>
        <p:txBody>
          <a:bodyPr/>
          <a:lstStyle/>
          <a:p>
            <a:r>
              <a:rPr lang="en-US" dirty="0" smtClean="0"/>
              <a:t>Condition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W(Ti) does not intersect R(</a:t>
            </a:r>
            <a:r>
              <a:rPr lang="en-US" dirty="0" err="1" smtClean="0"/>
              <a:t>Tj</a:t>
            </a:r>
            <a:r>
              <a:rPr lang="en-US" dirty="0" smtClean="0"/>
              <a:t>), and Ti completes its write phase before </a:t>
            </a:r>
            <a:r>
              <a:rPr lang="en-US" dirty="0" err="1" smtClean="0"/>
              <a:t>Tj</a:t>
            </a:r>
            <a:r>
              <a:rPr lang="en-US" dirty="0" smtClean="0"/>
              <a:t> starts its write phase.  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923540" y="5397813"/>
            <a:ext cx="7215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Tj</a:t>
            </a:r>
            <a:r>
              <a:rPr lang="en-US" b="1" dirty="0" smtClean="0"/>
              <a:t> doesn’t read anything Ti wrote.</a:t>
            </a:r>
          </a:p>
          <a:p>
            <a:r>
              <a:rPr lang="en-US" b="1" dirty="0"/>
              <a:t>A</a:t>
            </a:r>
            <a:r>
              <a:rPr lang="en-US" b="1" dirty="0" smtClean="0"/>
              <a:t>nything </a:t>
            </a:r>
            <a:r>
              <a:rPr lang="en-US" b="1" dirty="0" err="1" smtClean="0"/>
              <a:t>Tj</a:t>
            </a:r>
            <a:r>
              <a:rPr lang="en-US" b="1" dirty="0" smtClean="0"/>
              <a:t> wrote that Ti also wrote will be installed afterwards. </a:t>
            </a:r>
          </a:p>
          <a:p>
            <a:r>
              <a:rPr lang="en-US" b="1" dirty="0" smtClean="0"/>
              <a:t>Anything Ti read will not reflect </a:t>
            </a:r>
            <a:r>
              <a:rPr lang="en-US" b="1" dirty="0" err="1" smtClean="0"/>
              <a:t>Tjs</a:t>
            </a:r>
            <a:r>
              <a:rPr lang="en-US" b="1" smtClean="0"/>
              <a:t> writes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7619" y="3327989"/>
            <a:ext cx="5035522" cy="532755"/>
            <a:chOff x="77619" y="3327989"/>
            <a:chExt cx="5035522" cy="5327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9550" y="3697321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63228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017881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078107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412159" y="3584678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93924" y="3327989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6933" y="3327989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Validate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0324" y="3329680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19" y="3491412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77402" y="4008899"/>
            <a:ext cx="5035522" cy="532755"/>
            <a:chOff x="4640784" y="3992044"/>
            <a:chExt cx="5035522" cy="53275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32715" y="4361376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226393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9581046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641272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975324" y="4248733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7089" y="3992044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80098" y="3992044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Validate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03489" y="3993735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0784" y="4155467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Tj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9628" y="4728303"/>
            <a:ext cx="7016198" cy="369332"/>
            <a:chOff x="559628" y="4728303"/>
            <a:chExt cx="7016198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69550" y="5097635"/>
              <a:ext cx="690627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9628" y="4728303"/>
              <a:ext cx="3036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9694" y="285171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W(Ti) </a:t>
            </a:r>
            <a:r>
              <a:rPr lang="en-US" dirty="0" smtClean="0"/>
              <a:t>∩ R(</a:t>
            </a:r>
            <a:r>
              <a:rPr lang="en-US" dirty="0" err="1" smtClean="0"/>
              <a:t>Tj</a:t>
            </a:r>
            <a:r>
              <a:rPr lang="en-US" dirty="0" smtClean="0"/>
              <a:t>) = { }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15411" y="285171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R(Ti) </a:t>
            </a:r>
            <a:r>
              <a:rPr lang="en-US" dirty="0" smtClean="0"/>
              <a:t>∩ W(</a:t>
            </a:r>
            <a:r>
              <a:rPr lang="en-US" dirty="0" err="1" smtClean="0"/>
              <a:t>Tj</a:t>
            </a:r>
            <a:r>
              <a:rPr lang="en-US" dirty="0" smtClean="0"/>
              <a:t>) ≠ { }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89377" y="2852006"/>
            <a:ext cx="189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(Ti) </a:t>
            </a:r>
            <a:r>
              <a:rPr lang="en-US" dirty="0" smtClean="0"/>
              <a:t>∩ W(</a:t>
            </a:r>
            <a:r>
              <a:rPr lang="en-US" dirty="0" err="1" smtClean="0"/>
              <a:t>Tj</a:t>
            </a:r>
            <a:r>
              <a:rPr lang="en-US" dirty="0" smtClean="0"/>
              <a:t>) ≠ {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6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  <p:bldP spid="30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W(Ti) does not intersect R(</a:t>
            </a:r>
            <a:r>
              <a:rPr lang="en-US" dirty="0" err="1" smtClean="0"/>
              <a:t>Tj</a:t>
            </a:r>
            <a:r>
              <a:rPr lang="en-US" dirty="0" smtClean="0"/>
              <a:t>) or W(</a:t>
            </a:r>
            <a:r>
              <a:rPr lang="en-US" dirty="0" err="1" smtClean="0"/>
              <a:t>Tj</a:t>
            </a:r>
            <a:r>
              <a:rPr lang="en-US" dirty="0" smtClean="0"/>
              <a:t>), and Ti completes its read phase before </a:t>
            </a:r>
            <a:r>
              <a:rPr lang="en-US" dirty="0" err="1" smtClean="0"/>
              <a:t>Tj</a:t>
            </a:r>
            <a:r>
              <a:rPr lang="en-US" dirty="0" smtClean="0"/>
              <a:t> completes  its read phase. 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60322" y="5393496"/>
            <a:ext cx="890515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 smtClean="0"/>
              <a:t>Tj</a:t>
            </a:r>
            <a:r>
              <a:rPr lang="en-US" b="1" dirty="0" smtClean="0"/>
              <a:t> doesn’t read or write anything Ti wrote (but Ti may read something </a:t>
            </a:r>
            <a:r>
              <a:rPr lang="en-US" b="1" dirty="0" err="1" smtClean="0"/>
              <a:t>Tj</a:t>
            </a:r>
            <a:r>
              <a:rPr lang="en-US" b="1" dirty="0" smtClean="0"/>
              <a:t> writes).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Ti definitely won’t see any of </a:t>
            </a:r>
            <a:r>
              <a:rPr lang="en-US" b="1" dirty="0" err="1" smtClean="0"/>
              <a:t>Tj’s</a:t>
            </a:r>
            <a:r>
              <a:rPr lang="en-US" b="1" dirty="0" smtClean="0"/>
              <a:t> writes, because it finishes reading before </a:t>
            </a:r>
            <a:r>
              <a:rPr lang="en-US" b="1" dirty="0" err="1" smtClean="0"/>
              <a:t>Tj</a:t>
            </a:r>
            <a:r>
              <a:rPr lang="en-US" b="1" dirty="0" smtClean="0"/>
              <a:t> starts validation, so Ti ordered before </a:t>
            </a:r>
            <a:r>
              <a:rPr lang="en-US" b="1" dirty="0" err="1" smtClean="0"/>
              <a:t>Tj</a:t>
            </a:r>
            <a:r>
              <a:rPr lang="en-US" b="1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Ti will always  complete its read phase before </a:t>
            </a:r>
            <a:r>
              <a:rPr lang="en-US" b="1" dirty="0" err="1" smtClean="0"/>
              <a:t>Tj</a:t>
            </a:r>
            <a:r>
              <a:rPr lang="en-US" b="1" dirty="0" smtClean="0"/>
              <a:t> b/c timestamps assigned after read phase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7619" y="3327989"/>
            <a:ext cx="5035522" cy="532755"/>
            <a:chOff x="77619" y="3327989"/>
            <a:chExt cx="5035522" cy="5327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9550" y="3697321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63228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017881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078107" y="3567027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412159" y="3584678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93924" y="3327989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6933" y="3327989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Validate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0324" y="3329680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19" y="3491412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78824" y="3955817"/>
            <a:ext cx="5035522" cy="532755"/>
            <a:chOff x="4640784" y="3992044"/>
            <a:chExt cx="5035522" cy="53275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32715" y="4361376"/>
              <a:ext cx="4348331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226393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9581046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641272" y="4231082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975324" y="4248733"/>
              <a:ext cx="0" cy="260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7089" y="3992044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80098" y="3992044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Validate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03489" y="3993735"/>
              <a:ext cx="117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0784" y="4155467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Tj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9628" y="4728303"/>
            <a:ext cx="7016198" cy="369332"/>
            <a:chOff x="559628" y="4728303"/>
            <a:chExt cx="7016198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69550" y="5097635"/>
              <a:ext cx="690627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9628" y="4728303"/>
              <a:ext cx="3036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9694" y="285171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W(Ti) </a:t>
            </a:r>
            <a:r>
              <a:rPr lang="en-US" dirty="0" smtClean="0"/>
              <a:t>∩ R(</a:t>
            </a:r>
            <a:r>
              <a:rPr lang="en-US" dirty="0" err="1" smtClean="0"/>
              <a:t>Tj</a:t>
            </a:r>
            <a:r>
              <a:rPr lang="en-US" dirty="0" smtClean="0"/>
              <a:t>) = { }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15411" y="285171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R(Ti) </a:t>
            </a:r>
            <a:r>
              <a:rPr lang="en-US" dirty="0" smtClean="0"/>
              <a:t>∩ W(</a:t>
            </a:r>
            <a:r>
              <a:rPr lang="en-US" dirty="0" err="1" smtClean="0"/>
              <a:t>Tj</a:t>
            </a:r>
            <a:r>
              <a:rPr lang="en-US" dirty="0" smtClean="0"/>
              <a:t>) ≠ { }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89377" y="2852006"/>
            <a:ext cx="189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(Ti) </a:t>
            </a:r>
            <a:r>
              <a:rPr lang="en-US" dirty="0" smtClean="0"/>
              <a:t>∩ W(</a:t>
            </a:r>
            <a:r>
              <a:rPr lang="en-US" dirty="0" err="1" smtClean="0"/>
              <a:t>Tj</a:t>
            </a:r>
            <a:r>
              <a:rPr lang="en-US" dirty="0" smtClean="0"/>
              <a:t>) = {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9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0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427</Words>
  <Application>Microsoft Macintosh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Optimistic Concurrency Control </vt:lpstr>
      <vt:lpstr>OCC Runtime</vt:lpstr>
      <vt:lpstr>Validation Rules</vt:lpstr>
      <vt:lpstr>Condition 1</vt:lpstr>
      <vt:lpstr>Condition 2</vt:lpstr>
      <vt:lpstr>Condition 3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 Madden</cp:lastModifiedBy>
  <cp:revision>10</cp:revision>
  <dcterms:created xsi:type="dcterms:W3CDTF">2014-10-27T13:04:19Z</dcterms:created>
  <dcterms:modified xsi:type="dcterms:W3CDTF">2014-10-29T00:12:18Z</dcterms:modified>
</cp:coreProperties>
</file>