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92" r:id="rId2"/>
    <p:sldId id="291" r:id="rId3"/>
    <p:sldId id="27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EFF00"/>
    <a:srgbClr val="86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9ACA221-FCDF-C64B-BB4F-B7D70E56A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FC05D-0D0B-2F4D-A2E1-57CB3168421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8CBCD9-FC74-504F-9F57-12B054BAFD3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48136-DDE6-0843-BEAA-296A0C61DC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60F79F-AB02-6047-A15A-5827CC26A41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8FAEA-C239-C442-8BD0-8D78CC31B58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16226-AB79-E04A-AA76-02932B2DDFC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BBBD6-772A-7A40-93B3-AADB61D8F87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61D4CB-AC7D-384A-92E4-6B52B48C209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6A8E-330F-7046-93F4-1DD65F5F85B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213250-B972-FB4D-A11B-7E665EEE328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03B781-8445-FB4E-99D7-537028E1655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8E17-E0E8-D644-82F0-DBBCAFC4B8F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BB401-FB6C-C54F-A93E-400B23E53CF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A6405-36DD-B74C-9413-D93EDAB41E0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59428-1421-1C4B-A17B-CC87C882521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3031D-E441-9447-B9E2-4FB15172DCD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1FCB5C-A9D9-C142-9E18-3B4F4625980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92987-4F16-2841-A6F0-96624BC8A60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5E809-9C35-A142-B146-FD68E734E25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FBFD8-CF61-E544-B8AE-9548F77AD49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76C3A-2E20-7A4F-94CC-F684DE0A069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58EC9-E067-1E42-B5C1-EB25E69C75B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A0F9D-DFCD-5F47-AB1E-D379580869B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0B29A-1E88-9242-9E2B-8BF6530F440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5FDCB3-7565-474C-907E-F4E521045E5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17660-9DBA-F94C-844B-758329AE4FD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686EB5-1FBB-D24D-A3F3-2C72C099B94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0540B0-8017-E84C-BD30-FF81799CA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A043C-B4D5-3A40-9F5C-7E1EB46E4E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4B66A1-E9D4-6D47-97A1-E8F5756BDFB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AA572-64DF-7648-A687-ECC85887CA6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9BD44E-8E8F-8A46-9A4E-20272DF650E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31099-6D3B-BD4D-BB11-28DAB9F0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6F0B-7537-7F46-A6A5-08A7599B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2056-24E9-7E49-A6A7-D2E4EE5C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72AD-26C5-6B42-ADB8-6B2AB2C19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5F9D-9EC6-FD49-BEB1-C72EE041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F5AAB-A99D-734B-A9AC-1A82E22A0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5089-9211-6343-BDD0-2D3A54905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F549-7F3F-B248-9DE3-E85FFA86F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AB195-9410-E14A-A967-BF075467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120F-1691-264B-9E10-DEF04FB70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9852E-DB75-C744-A092-47F258348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A1FEE2C-3486-6B4E-9C7B-944C3FEB0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</a:t>
            </a:r>
            <a:r>
              <a:rPr lang="en-US" dirty="0" smtClean="0">
                <a:cs typeface="+mj-cs"/>
              </a:rPr>
              <a:t>16 – </a:t>
            </a:r>
            <a:r>
              <a:rPr lang="en-US" dirty="0" smtClean="0">
                <a:cs typeface="+mj-cs"/>
              </a:rPr>
              <a:t>ARIES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11/3/2014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354013" y="22447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28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48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68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191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92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5193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5194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354013" y="25368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7108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76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96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16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239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40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7241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7242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54013" y="38862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2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13" name="Group 161"/>
          <p:cNvGraphicFramePr>
            <a:graphicFrameLocks noGrp="1"/>
          </p:cNvGraphicFramePr>
          <p:nvPr/>
        </p:nvGraphicFramePr>
        <p:xfrm>
          <a:off x="3644900" y="44831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6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3871913" y="4041775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49314" name="WordArt 162"/>
          <p:cNvSpPr>
            <a:spLocks noChangeArrowheads="1" noChangeShapeType="1" noTextEdit="1"/>
          </p:cNvSpPr>
          <p:nvPr/>
        </p:nvSpPr>
        <p:spPr bwMode="auto">
          <a:xfrm>
            <a:off x="1417638" y="5368925"/>
            <a:ext cx="13081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Losers</a:t>
            </a:r>
          </a:p>
        </p:txBody>
      </p:sp>
      <p:grpSp>
        <p:nvGrpSpPr>
          <p:cNvPr id="49317" name="Group 165"/>
          <p:cNvGrpSpPr>
            <a:grpSpLocks/>
          </p:cNvGrpSpPr>
          <p:nvPr/>
        </p:nvGrpSpPr>
        <p:grpSpPr bwMode="auto">
          <a:xfrm>
            <a:off x="3479800" y="3479800"/>
            <a:ext cx="4632325" cy="3378200"/>
            <a:chOff x="2192" y="2192"/>
            <a:chExt cx="2918" cy="2128"/>
          </a:xfrm>
        </p:grpSpPr>
        <p:sp>
          <p:nvSpPr>
            <p:cNvPr id="49315" name="Rectangle 163"/>
            <p:cNvSpPr>
              <a:spLocks noChangeArrowheads="1"/>
            </p:cNvSpPr>
            <p:nvPr/>
          </p:nvSpPr>
          <p:spPr bwMode="auto">
            <a:xfrm>
              <a:off x="2192" y="2550"/>
              <a:ext cx="1683" cy="1770"/>
            </a:xfrm>
            <a:prstGeom prst="rect">
              <a:avLst/>
            </a:prstGeom>
            <a:noFill/>
            <a:ln w="38100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9316" name="Text Box 164"/>
            <p:cNvSpPr txBox="1">
              <a:spLocks noChangeArrowheads="1"/>
            </p:cNvSpPr>
            <p:nvPr/>
          </p:nvSpPr>
          <p:spPr bwMode="auto">
            <a:xfrm>
              <a:off x="3600" y="2192"/>
              <a:ext cx="1510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cs typeface="+mn-cs"/>
                </a:rPr>
                <a:t>Dirty page table </a:t>
              </a:r>
              <a:r>
                <a:rPr lang="en-US" sz="1800" dirty="0" smtClean="0">
                  <a:cs typeface="+mn-cs"/>
                </a:rPr>
                <a:t>doesn</a:t>
              </a:r>
              <a:r>
                <a:rPr lang="en-US" sz="1800" dirty="0" smtClean="0">
                  <a:latin typeface="Arial"/>
                  <a:cs typeface="+mn-cs"/>
                </a:rPr>
                <a:t>’</a:t>
              </a:r>
              <a:r>
                <a:rPr lang="en-US" sz="1800" dirty="0" smtClean="0">
                  <a:cs typeface="+mn-cs"/>
                </a:rPr>
                <a:t>t</a:t>
              </a:r>
              <a:endParaRPr lang="en-US" sz="1800" dirty="0">
                <a:cs typeface="+mn-cs"/>
              </a:endParaRPr>
            </a:p>
            <a:p>
              <a:pPr>
                <a:defRPr/>
              </a:pPr>
              <a:r>
                <a:rPr lang="en-US" sz="1800" dirty="0">
                  <a:cs typeface="+mn-cs"/>
                </a:rPr>
                <a:t>reflect true state on disk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27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Where to begin?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Checkpoint?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Min(</a:t>
            </a:r>
            <a:r>
              <a:rPr lang="en-US" sz="2400" dirty="0" err="1" smtClean="0"/>
              <a:t>recLSN</a:t>
            </a:r>
            <a:r>
              <a:rPr lang="en-US" sz="2400" dirty="0" smtClean="0"/>
              <a:t>)!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What to REDO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Everything?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dirty="0" smtClean="0"/>
              <a:t>Slow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Problematic if using operational (escrow) logging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Redo an update UNLESS: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Page is not in </a:t>
            </a:r>
            <a:r>
              <a:rPr lang="en-US" sz="2000" dirty="0" err="1" smtClean="0"/>
              <a:t>dirtyPgTable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prior to checkpoint, didn’t </a:t>
            </a:r>
            <a:r>
              <a:rPr lang="en-US" sz="1800" dirty="0" err="1" smtClean="0"/>
              <a:t>redirty</a:t>
            </a:r>
            <a:endParaRPr lang="en-US" sz="1800" dirty="0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LSN &lt; </a:t>
            </a:r>
            <a:r>
              <a:rPr lang="en-US" sz="2000" dirty="0" err="1" smtClean="0"/>
              <a:t>recLSN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&amp; </a:t>
            </a:r>
            <a:r>
              <a:rPr lang="en-US" sz="1800" dirty="0" err="1" smtClean="0"/>
              <a:t>redirtied</a:t>
            </a:r>
            <a:r>
              <a:rPr lang="en-US" sz="1800" dirty="0" smtClean="0"/>
              <a:t> prior to checkpoint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LSN &lt;= </a:t>
            </a:r>
            <a:r>
              <a:rPr lang="en-US" sz="2000" dirty="0" err="1" smtClean="0"/>
              <a:t>pageLSN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after checkpoint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6437313" y="1281113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664325" y="839788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/>
        </p:nvGraphicFramePr>
        <p:xfrm>
          <a:off x="6430963" y="43434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7345363" y="3886200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51253" name="Rectangle 53"/>
          <p:cNvSpPr>
            <a:spLocks noChangeArrowheads="1"/>
          </p:cNvSpPr>
          <p:nvPr/>
        </p:nvSpPr>
        <p:spPr bwMode="auto">
          <a:xfrm>
            <a:off x="7777163" y="1627188"/>
            <a:ext cx="754062" cy="384175"/>
          </a:xfrm>
          <a:prstGeom prst="rect">
            <a:avLst/>
          </a:prstGeom>
          <a:noFill/>
          <a:ln w="57150">
            <a:solidFill>
              <a:srgbClr val="861F1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3"/>
      <p:bldP spid="512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4427" name="Group 155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274638" y="33369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5" name="Group 153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4396" name="Text Box 124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4423" name="Group 15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420" name="Rectangle 148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5940425" y="31353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9" name="Group 157"/>
          <p:cNvGraphicFramePr>
            <a:graphicFrameLocks noGrp="1"/>
          </p:cNvGraphicFramePr>
          <p:nvPr/>
        </p:nvGraphicFramePr>
        <p:xfrm>
          <a:off x="7329488" y="6715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91" name="Line 95"/>
          <p:cNvSpPr>
            <a:spLocks noChangeShapeType="1"/>
          </p:cNvSpPr>
          <p:nvPr/>
        </p:nvSpPr>
        <p:spPr bwMode="auto">
          <a:xfrm>
            <a:off x="274638" y="362743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41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541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541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44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5442" name="AutoShape 146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5441" name="AutoShape 145"/>
          <p:cNvSpPr>
            <a:spLocks noChangeArrowheads="1"/>
          </p:cNvSpPr>
          <p:nvPr/>
        </p:nvSpPr>
        <p:spPr bwMode="auto">
          <a:xfrm>
            <a:off x="5953125" y="34020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443" name="Group 147"/>
          <p:cNvGraphicFramePr>
            <a:graphicFrameLocks noGrp="1"/>
          </p:cNvGraphicFramePr>
          <p:nvPr/>
        </p:nvGraphicFramePr>
        <p:xfrm>
          <a:off x="7329488" y="6826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15" name="Line 95"/>
          <p:cNvSpPr>
            <a:spLocks noChangeShapeType="1"/>
          </p:cNvSpPr>
          <p:nvPr/>
        </p:nvSpPr>
        <p:spPr bwMode="auto">
          <a:xfrm>
            <a:off x="274638" y="446087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16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6440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6441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464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6465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6" name="AutoShape 146"/>
          <p:cNvSpPr>
            <a:spLocks noChangeArrowheads="1"/>
          </p:cNvSpPr>
          <p:nvPr/>
        </p:nvSpPr>
        <p:spPr bwMode="auto">
          <a:xfrm>
            <a:off x="5953125" y="4222750"/>
            <a:ext cx="488950" cy="449263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7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68" name="Group 148"/>
          <p:cNvGraphicFramePr>
            <a:graphicFrameLocks noGrp="1"/>
          </p:cNvGraphicFramePr>
          <p:nvPr/>
        </p:nvGraphicFramePr>
        <p:xfrm>
          <a:off x="7327900" y="66992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39" name="Line 95"/>
          <p:cNvSpPr>
            <a:spLocks noChangeShapeType="1"/>
          </p:cNvSpPr>
          <p:nvPr/>
        </p:nvSpPr>
        <p:spPr bwMode="auto">
          <a:xfrm>
            <a:off x="247650" y="49895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7440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463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7464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7465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488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7489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1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2" name="AutoShape 148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3" name="AutoShape 149"/>
          <p:cNvSpPr>
            <a:spLocks noChangeArrowheads="1"/>
          </p:cNvSpPr>
          <p:nvPr/>
        </p:nvSpPr>
        <p:spPr bwMode="auto">
          <a:xfrm>
            <a:off x="65087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260350" y="55181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487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8488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8489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8513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4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5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6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7" name="AutoShape 149"/>
          <p:cNvSpPr>
            <a:spLocks noChangeArrowheads="1"/>
          </p:cNvSpPr>
          <p:nvPr/>
        </p:nvSpPr>
        <p:spPr bwMode="auto">
          <a:xfrm>
            <a:off x="6527800" y="5299075"/>
            <a:ext cx="515938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518" name="Group 150"/>
          <p:cNvGraphicFramePr>
            <a:graphicFrameLocks noGrp="1"/>
          </p:cNvGraphicFramePr>
          <p:nvPr/>
        </p:nvGraphicFramePr>
        <p:xfrm>
          <a:off x="7342188" y="6699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87" name="Line 95"/>
          <p:cNvSpPr>
            <a:spLocks noChangeShapeType="1"/>
          </p:cNvSpPr>
          <p:nvPr/>
        </p:nvSpPr>
        <p:spPr bwMode="auto">
          <a:xfrm>
            <a:off x="260350" y="58086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488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511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9512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9513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536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9537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8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9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0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2" name="AutoShape 150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1" name="AutoShape 149"/>
          <p:cNvSpPr>
            <a:spLocks noChangeArrowheads="1"/>
          </p:cNvSpPr>
          <p:nvPr/>
        </p:nvSpPr>
        <p:spPr bwMode="auto">
          <a:xfrm>
            <a:off x="6554788" y="556418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543" name="Group 151"/>
          <p:cNvGraphicFramePr>
            <a:graphicFrameLocks noGrp="1"/>
          </p:cNvGraphicFramePr>
          <p:nvPr/>
        </p:nvGraphicFramePr>
        <p:xfrm>
          <a:off x="7342188" y="6842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Example</a:t>
            </a:r>
          </a:p>
        </p:txBody>
      </p:sp>
      <p:graphicFrame>
        <p:nvGraphicFramePr>
          <p:cNvPr id="27768" name="Group 120"/>
          <p:cNvGraphicFramePr>
            <a:graphicFrameLocks noGrp="1"/>
          </p:cNvGraphicFramePr>
          <p:nvPr/>
        </p:nvGraphicFramePr>
        <p:xfrm>
          <a:off x="785813" y="28194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376" name="Group 167"/>
          <p:cNvGrpSpPr>
            <a:grpSpLocks/>
          </p:cNvGrpSpPr>
          <p:nvPr/>
        </p:nvGrpSpPr>
        <p:grpSpPr bwMode="auto">
          <a:xfrm>
            <a:off x="457200" y="685800"/>
            <a:ext cx="6958013" cy="2012950"/>
            <a:chOff x="288" y="432"/>
            <a:chExt cx="4383" cy="1268"/>
          </a:xfrm>
        </p:grpSpPr>
        <p:grpSp>
          <p:nvGrpSpPr>
            <p:cNvPr id="15559" name="Group 130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7772" name="Line 124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5589" name="Group 126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7769" name="Line 121"/>
                <p:cNvSpPr>
                  <a:spLocks noChangeShapeType="1"/>
                </p:cNvSpPr>
                <p:nvPr/>
              </p:nvSpPr>
              <p:spPr bwMode="auto">
                <a:xfrm>
                  <a:off x="672" y="72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7773" name="Line 125"/>
                <p:cNvSpPr>
                  <a:spLocks noChangeShapeType="1"/>
                </p:cNvSpPr>
                <p:nvPr/>
              </p:nvSpPr>
              <p:spPr bwMode="auto">
                <a:xfrm>
                  <a:off x="4992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7780" name="Line 132"/>
            <p:cNvSpPr>
              <a:spLocks noChangeShapeType="1"/>
            </p:cNvSpPr>
            <p:nvPr/>
          </p:nvSpPr>
          <p:spPr bwMode="auto">
            <a:xfrm>
              <a:off x="13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2" name="Line 134"/>
            <p:cNvSpPr>
              <a:spLocks noChangeShapeType="1"/>
            </p:cNvSpPr>
            <p:nvPr/>
          </p:nvSpPr>
          <p:spPr bwMode="auto">
            <a:xfrm>
              <a:off x="1392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5" name="Line 137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5563" name="Group 138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7787" name="Line 139"/>
              <p:cNvSpPr>
                <a:spLocks noChangeShapeType="1"/>
              </p:cNvSpPr>
              <p:nvPr/>
            </p:nvSpPr>
            <p:spPr bwMode="auto">
              <a:xfrm>
                <a:off x="672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7788" name="Line 140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7789" name="Text Box 141"/>
            <p:cNvSpPr txBox="1">
              <a:spLocks noChangeArrowheads="1"/>
            </p:cNvSpPr>
            <p:nvPr/>
          </p:nvSpPr>
          <p:spPr bwMode="auto">
            <a:xfrm>
              <a:off x="288" y="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7791" name="Text Box 143"/>
            <p:cNvSpPr txBox="1">
              <a:spLocks noChangeArrowheads="1"/>
            </p:cNvSpPr>
            <p:nvPr/>
          </p:nvSpPr>
          <p:spPr bwMode="auto">
            <a:xfrm>
              <a:off x="288" y="8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7792" name="Text Box 144"/>
            <p:cNvSpPr txBox="1">
              <a:spLocks noChangeArrowheads="1"/>
            </p:cNvSpPr>
            <p:nvPr/>
          </p:nvSpPr>
          <p:spPr bwMode="auto">
            <a:xfrm>
              <a:off x="28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7793" name="Line 145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4" name="Line 146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5" name="Line 147"/>
            <p:cNvSpPr>
              <a:spLocks noChangeShapeType="1"/>
            </p:cNvSpPr>
            <p:nvPr/>
          </p:nvSpPr>
          <p:spPr bwMode="auto">
            <a:xfrm>
              <a:off x="1248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6" name="Text Box 148"/>
            <p:cNvSpPr txBox="1">
              <a:spLocks noChangeArrowheads="1"/>
            </p:cNvSpPr>
            <p:nvPr/>
          </p:nvSpPr>
          <p:spPr bwMode="auto">
            <a:xfrm>
              <a:off x="768" y="432"/>
              <a:ext cx="4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7797" name="Text Box 149"/>
            <p:cNvSpPr txBox="1">
              <a:spLocks noChangeArrowheads="1"/>
            </p:cNvSpPr>
            <p:nvPr/>
          </p:nvSpPr>
          <p:spPr bwMode="auto">
            <a:xfrm>
              <a:off x="1104" y="1488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7798" name="Line 150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9" name="Text Box 151"/>
            <p:cNvSpPr txBox="1">
              <a:spLocks noChangeArrowheads="1"/>
            </p:cNvSpPr>
            <p:nvPr/>
          </p:nvSpPr>
          <p:spPr bwMode="auto">
            <a:xfrm>
              <a:off x="1440" y="432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7800" name="Line 152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1" name="Text Box 153"/>
            <p:cNvSpPr txBox="1">
              <a:spLocks noChangeArrowheads="1"/>
            </p:cNvSpPr>
            <p:nvPr/>
          </p:nvSpPr>
          <p:spPr bwMode="auto">
            <a:xfrm>
              <a:off x="206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7802" name="Line 154"/>
            <p:cNvSpPr>
              <a:spLocks noChangeShapeType="1"/>
            </p:cNvSpPr>
            <p:nvPr/>
          </p:nvSpPr>
          <p:spPr bwMode="auto">
            <a:xfrm>
              <a:off x="268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3" name="Text Box 155"/>
            <p:cNvSpPr txBox="1">
              <a:spLocks noChangeArrowheads="1"/>
            </p:cNvSpPr>
            <p:nvPr/>
          </p:nvSpPr>
          <p:spPr bwMode="auto">
            <a:xfrm>
              <a:off x="2544" y="110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7804" name="Line 156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5" name="Text Box 157"/>
            <p:cNvSpPr txBox="1">
              <a:spLocks noChangeArrowheads="1"/>
            </p:cNvSpPr>
            <p:nvPr/>
          </p:nvSpPr>
          <p:spPr bwMode="auto">
            <a:xfrm>
              <a:off x="278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7806" name="Line 158"/>
            <p:cNvSpPr>
              <a:spLocks noChangeShapeType="1"/>
            </p:cNvSpPr>
            <p:nvPr/>
          </p:nvSpPr>
          <p:spPr bwMode="auto">
            <a:xfrm>
              <a:off x="37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7" name="Text Box 159"/>
            <p:cNvSpPr txBox="1">
              <a:spLocks noChangeArrowheads="1"/>
            </p:cNvSpPr>
            <p:nvPr/>
          </p:nvSpPr>
          <p:spPr bwMode="auto">
            <a:xfrm>
              <a:off x="3648" y="1104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7811" name="Freeform 163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2" name="Text Box 164"/>
            <p:cNvSpPr txBox="1">
              <a:spLocks noChangeArrowheads="1"/>
            </p:cNvSpPr>
            <p:nvPr/>
          </p:nvSpPr>
          <p:spPr bwMode="auto">
            <a:xfrm>
              <a:off x="4128" y="720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>
              <a:off x="1920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776" y="148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Flush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813" y="30972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813" y="33750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85813" y="36528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813" y="39306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42100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813" y="448786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813" y="476567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5813" y="504348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813" y="53213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813" y="55991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5813" y="58769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85813" y="61547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5813" y="64325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11" name="Line 95"/>
          <p:cNvSpPr>
            <a:spLocks noChangeShapeType="1"/>
          </p:cNvSpPr>
          <p:nvPr/>
        </p:nvSpPr>
        <p:spPr bwMode="auto">
          <a:xfrm>
            <a:off x="260350" y="635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051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53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6053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6053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60561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2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3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4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5" name="AutoShape 149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6" name="AutoShape 150"/>
          <p:cNvSpPr>
            <a:spLocks noChangeArrowheads="1"/>
          </p:cNvSpPr>
          <p:nvPr/>
        </p:nvSpPr>
        <p:spPr bwMode="auto">
          <a:xfrm>
            <a:off x="6542088" y="6132513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7" name="AutoShape 151"/>
          <p:cNvSpPr>
            <a:spLocks noChangeArrowheads="1"/>
          </p:cNvSpPr>
          <p:nvPr/>
        </p:nvSpPr>
        <p:spPr bwMode="auto">
          <a:xfrm>
            <a:off x="6561138" y="557053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8" name="Text Box 152"/>
          <p:cNvSpPr txBox="1">
            <a:spLocks noChangeArrowheads="1"/>
          </p:cNvSpPr>
          <p:nvPr/>
        </p:nvSpPr>
        <p:spPr bwMode="auto">
          <a:xfrm>
            <a:off x="7308850" y="5081588"/>
            <a:ext cx="1598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State identical to pre-crash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66" grpId="0" animBg="1"/>
      <p:bldP spid="605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28" name="Line 96"/>
          <p:cNvSpPr>
            <a:spLocks noChangeShapeType="1"/>
          </p:cNvSpPr>
          <p:nvPr/>
        </p:nvSpPr>
        <p:spPr bwMode="auto">
          <a:xfrm>
            <a:off x="180975" y="60086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9751" name="Group 119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750" name="Text Box 118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207963" y="51879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0753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773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0774" name="Rectangle 118"/>
          <p:cNvSpPr>
            <a:spLocks noChangeArrowheads="1"/>
          </p:cNvSpPr>
          <p:nvPr/>
        </p:nvSpPr>
        <p:spPr bwMode="auto">
          <a:xfrm>
            <a:off x="9234488" y="15732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6" name="Line 96"/>
          <p:cNvSpPr>
            <a:spLocks noChangeShapeType="1"/>
          </p:cNvSpPr>
          <p:nvPr/>
        </p:nvSpPr>
        <p:spPr bwMode="auto">
          <a:xfrm>
            <a:off x="220663" y="381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1777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797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1798" name="Rectangle 118"/>
          <p:cNvSpPr>
            <a:spLocks noChangeArrowheads="1"/>
          </p:cNvSpPr>
          <p:nvPr/>
        </p:nvSpPr>
        <p:spPr bwMode="auto">
          <a:xfrm>
            <a:off x="427038" y="6175375"/>
            <a:ext cx="607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>
                <a:cs typeface="+mn-cs"/>
              </a:rPr>
              <a:t>Why can we just blindly apply UNDOs?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Wrinkles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Logical UNDO</a:t>
            </a:r>
          </a:p>
          <a:p>
            <a:pPr lvl="1" eaLnBrk="1" hangingPunct="1">
              <a:defRPr/>
            </a:pPr>
            <a:r>
              <a:rPr lang="en-US" smtClean="0"/>
              <a:t>Why?</a:t>
            </a:r>
          </a:p>
          <a:p>
            <a:pPr eaLnBrk="1" hangingPunct="1"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Compensation Log Records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-- CLRs</a:t>
            </a:r>
          </a:p>
          <a:p>
            <a:pPr lvl="1" eaLnBrk="1" hangingPunct="1">
              <a:defRPr/>
            </a:pPr>
            <a:r>
              <a:rPr lang="en-US" smtClean="0"/>
              <a:t>Avoid repeating UNDO work</a:t>
            </a:r>
          </a:p>
          <a:p>
            <a:pPr lvl="1" eaLnBrk="1" hangingPunct="1">
              <a:defRPr/>
            </a:pPr>
            <a:r>
              <a:rPr lang="en-US" smtClean="0"/>
              <a:t>Why?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5207" name="Group 87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8" name="Text Box 88"/>
          <p:cNvSpPr txBox="1">
            <a:spLocks noChangeArrowheads="1"/>
          </p:cNvSpPr>
          <p:nvPr/>
        </p:nvSpPr>
        <p:spPr bwMode="auto">
          <a:xfrm>
            <a:off x="1143000" y="5715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Losers: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6215" name="Group 71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7262" name="Group 94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63" name="Freeform 95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8270" name="Group 78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69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9316" name="Group 100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93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9319" name="Freeform 10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- What is Logged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Physiological Logging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REDO Records</a:t>
            </a:r>
          </a:p>
          <a:p>
            <a:pPr marL="1085850" lvl="2" eaLnBrk="1" hangingPunct="1">
              <a:defRPr/>
            </a:pPr>
            <a:r>
              <a:rPr lang="en-US" dirty="0" smtClean="0"/>
              <a:t>Updates to data pages and index pages are logged separately, and usually physically</a:t>
            </a:r>
          </a:p>
          <a:p>
            <a:pPr marL="1085850" lvl="2" eaLnBrk="1" hangingPunct="1">
              <a:defRPr/>
            </a:pPr>
            <a:r>
              <a:rPr lang="en-US" dirty="0" smtClean="0"/>
              <a:t>But may use operational logging (e.g., INCREMENT/DECREMENT)</a:t>
            </a:r>
          </a:p>
          <a:p>
            <a:pPr marL="1428750" lvl="3" eaLnBrk="1" hangingPunct="1">
              <a:defRPr/>
            </a:pPr>
            <a:r>
              <a:rPr lang="en-US" dirty="0" smtClean="0"/>
              <a:t>Because escrow locks allow multiple writers</a:t>
            </a:r>
          </a:p>
          <a:p>
            <a:pPr lvl="1" eaLnBrk="1" hangingPunct="1">
              <a:defRPr/>
            </a:pPr>
            <a:r>
              <a:rPr lang="en-US" dirty="0" smtClean="0"/>
              <a:t>UNDO Records are Purely Logical</a:t>
            </a:r>
          </a:p>
          <a:p>
            <a:pPr marL="1085850" lvl="2" eaLnBrk="1" hangingPunct="1">
              <a:defRPr/>
            </a:pPr>
            <a:r>
              <a:rPr lang="en-US" dirty="0" smtClean="0"/>
              <a:t>Only one record for index and data pages</a:t>
            </a:r>
          </a:p>
          <a:p>
            <a:pPr marL="1085850" lvl="2" eaLnBrk="1" hangingPunct="1">
              <a:defRPr/>
            </a:pPr>
            <a:r>
              <a:rPr lang="en-US" dirty="0" smtClean="0"/>
              <a:t>May use operational logging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0328" name="Group 88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47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1143000" y="914400"/>
          <a:ext cx="6858000" cy="5943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71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with CLR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REDO CLRs on crash recovery</a:t>
            </a:r>
          </a:p>
          <a:p>
            <a:pPr lvl="1" eaLnBrk="1" hangingPunct="1">
              <a:defRPr/>
            </a:pPr>
            <a:r>
              <a:rPr lang="en-US" smtClean="0"/>
              <a:t>Use REDO rules to check if updates in CLRs have already been done</a:t>
            </a:r>
          </a:p>
          <a:p>
            <a:pPr lvl="2" eaLnBrk="1" hangingPunct="1">
              <a:defRPr/>
            </a:pPr>
            <a:r>
              <a:rPr lang="en-US" smtClean="0"/>
              <a:t>Avoids repeating operational (escrow) operations</a:t>
            </a:r>
          </a:p>
          <a:p>
            <a:pPr lvl="2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After processing CLR, update lastLSN field in dirtyPgTable</a:t>
            </a:r>
          </a:p>
          <a:p>
            <a:pPr lvl="2" eaLnBrk="1" hangingPunct="1">
              <a:defRPr/>
            </a:pPr>
            <a:r>
              <a:rPr lang="en-US" smtClean="0"/>
              <a:t>Allows UNDO to start from the right place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Data Structures</a:t>
            </a:r>
          </a:p>
        </p:txBody>
      </p:sp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0" y="5108575"/>
            <a:ext cx="6002338" cy="1749425"/>
            <a:chOff x="288" y="432"/>
            <a:chExt cx="4484" cy="1307"/>
          </a:xfrm>
        </p:grpSpPr>
        <p:grpSp>
          <p:nvGrpSpPr>
            <p:cNvPr id="19792" name="Group 5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9822" name="Group 7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auto">
                <a:xfrm>
                  <a:off x="673" y="720"/>
                  <a:ext cx="4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auto">
                <a:xfrm>
                  <a:off x="4991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3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392" y="1391"/>
              <a:ext cx="29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9796" name="Group 13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673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88" y="576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88" y="864"/>
              <a:ext cx="251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288" y="1201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1247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768" y="432"/>
              <a:ext cx="5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1104" y="1488"/>
              <a:ext cx="3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1440" y="432"/>
              <a:ext cx="3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065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688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44" y="1104"/>
              <a:ext cx="3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784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37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3648" y="1104"/>
              <a:ext cx="37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8706" name="Freeform 34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128" y="720"/>
              <a:ext cx="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1920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1776" y="1488"/>
              <a:ext cx="4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Flush</a:t>
              </a:r>
            </a:p>
          </p:txBody>
        </p:sp>
      </p:grpSp>
      <p:graphicFrame>
        <p:nvGraphicFramePr>
          <p:cNvPr id="28710" name="Group 38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533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graphicFrame>
        <p:nvGraphicFramePr>
          <p:cNvPr id="28731" name="Group 59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3581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28817" name="Group 145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6096000" y="11430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Checkpoint</a:t>
            </a:r>
          </a:p>
        </p:txBody>
      </p:sp>
      <p:sp>
        <p:nvSpPr>
          <p:cNvPr id="28761" name="AutoShape 89"/>
          <p:cNvSpPr>
            <a:spLocks noChangeArrowheads="1"/>
          </p:cNvSpPr>
          <p:nvPr/>
        </p:nvSpPr>
        <p:spPr bwMode="auto">
          <a:xfrm>
            <a:off x="6096000" y="3124200"/>
            <a:ext cx="2590800" cy="3505200"/>
          </a:xfrm>
          <a:prstGeom prst="can">
            <a:avLst>
              <a:gd name="adj" fmla="val 338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28800" name="Group 128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76" name="Rectangle 104"/>
          <p:cNvSpPr>
            <a:spLocks noChangeArrowheads="1"/>
          </p:cNvSpPr>
          <p:nvPr/>
        </p:nvSpPr>
        <p:spPr bwMode="auto">
          <a:xfrm>
            <a:off x="7010400" y="3352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graphicFrame>
        <p:nvGraphicFramePr>
          <p:cNvPr id="28819" name="Group 14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39" name="Group 16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59" name="Group 18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79" name="Group 20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99" name="Group 22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19" name="Group 24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39" name="Group 267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62" name="Group 29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82" name="Group 31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02" name="Group 33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22" name="Group 35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43" name="Group 371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63" name="Group 391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3 - 1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 - 2, B - 3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0" grpId="0" build="p" autoUpdateAnimBg="0"/>
      <p:bldP spid="28751" grpId="0" build="p" autoUpdateAnimBg="0"/>
      <p:bldP spid="28760" grpId="0" build="p" autoUpdateAnimBg="0"/>
      <p:bldP spid="28761" grpId="0" animBg="1"/>
      <p:bldP spid="2877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Crash Recovery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3 Phases</a:t>
            </a:r>
          </a:p>
          <a:p>
            <a:pPr lvl="1" eaLnBrk="1" hangingPunct="1">
              <a:defRPr/>
            </a:pPr>
            <a:r>
              <a:rPr lang="en-US" dirty="0" smtClean="0"/>
              <a:t>Analysis</a:t>
            </a:r>
          </a:p>
          <a:p>
            <a:pPr lvl="2" eaLnBrk="1" hangingPunct="1">
              <a:defRPr/>
            </a:pPr>
            <a:r>
              <a:rPr lang="en-US" dirty="0" smtClean="0"/>
              <a:t>Rebuild data structures</a:t>
            </a:r>
          </a:p>
          <a:p>
            <a:pPr lvl="2" eaLnBrk="1" hangingPunct="1">
              <a:defRPr/>
            </a:pPr>
            <a:r>
              <a:rPr lang="en-US" dirty="0" smtClean="0"/>
              <a:t>Determine winners &amp; losers</a:t>
            </a:r>
          </a:p>
          <a:p>
            <a:pPr lvl="1" eaLnBrk="1" hangingPunct="1">
              <a:defRPr/>
            </a:pPr>
            <a:r>
              <a:rPr lang="en-US" dirty="0" smtClean="0"/>
              <a:t>Redo</a:t>
            </a:r>
          </a:p>
          <a:p>
            <a:pPr lvl="2" eaLnBrk="1" hangingPunct="1"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Repeat history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Undo</a:t>
            </a:r>
          </a:p>
          <a:p>
            <a:pPr lvl="2" eaLnBrk="1" hangingPunct="1">
              <a:defRPr/>
            </a:pPr>
            <a:r>
              <a:rPr lang="en-US" dirty="0" smtClean="0"/>
              <a:t>Undo Losers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graphicFrame>
        <p:nvGraphicFramePr>
          <p:cNvPr id="34141" name="Group 349"/>
          <p:cNvGraphicFramePr>
            <a:graphicFrameLocks noGrp="1"/>
          </p:cNvGraphicFramePr>
          <p:nvPr/>
        </p:nvGraphicFramePr>
        <p:xfrm>
          <a:off x="1143000" y="1295400"/>
          <a:ext cx="6858000" cy="38404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88" name="Line 96"/>
          <p:cNvSpPr>
            <a:spLocks noChangeShapeType="1"/>
          </p:cNvSpPr>
          <p:nvPr/>
        </p:nvSpPr>
        <p:spPr bwMode="auto">
          <a:xfrm>
            <a:off x="381000" y="25146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34137" name="Text Box 34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6960" name="Group 96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28" name="Group 164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48" name="Group 184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68" name="Group 204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091" name="Text Box 227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092" name="Text Box 228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7093" name="Text Box 229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7094" name="Text Box 230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8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04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2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04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04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9049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905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68300" y="19542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80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00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20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143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44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3145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3146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2406</Words>
  <Application>Microsoft Macintosh PowerPoint</Application>
  <PresentationFormat>On-screen Show (4:3)</PresentationFormat>
  <Paragraphs>2066</Paragraphs>
  <Slides>33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 Presentation</vt:lpstr>
      <vt:lpstr>Lecture 16 – ARIES Recovery</vt:lpstr>
      <vt:lpstr>ARIES Example</vt:lpstr>
      <vt:lpstr>ARIES - What is Logged</vt:lpstr>
      <vt:lpstr>ARIES Data Structures</vt:lpstr>
      <vt:lpstr>Crash Recovery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Redo</vt:lpstr>
      <vt:lpstr>Redo Example</vt:lpstr>
      <vt:lpstr>Redo Example</vt:lpstr>
      <vt:lpstr>Redo Example</vt:lpstr>
      <vt:lpstr>Redo Example</vt:lpstr>
      <vt:lpstr>Redo Example</vt:lpstr>
      <vt:lpstr>Redo Example</vt:lpstr>
      <vt:lpstr>Redo Example</vt:lpstr>
      <vt:lpstr>Undo</vt:lpstr>
      <vt:lpstr>Undo</vt:lpstr>
      <vt:lpstr>Undo</vt:lpstr>
      <vt:lpstr>UNDO Wrinkles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REDO with CLR</vt:lpstr>
    </vt:vector>
  </TitlesOfParts>
  <Company>_x0008_ᖨ]狴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ARIES Overview</dc:title>
  <dc:creator>S</dc:creator>
  <cp:lastModifiedBy>Sam Madden</cp:lastModifiedBy>
  <cp:revision>37</cp:revision>
  <cp:lastPrinted>2014-11-03T17:29:00Z</cp:lastPrinted>
  <dcterms:created xsi:type="dcterms:W3CDTF">2004-10-25T12:25:14Z</dcterms:created>
  <dcterms:modified xsi:type="dcterms:W3CDTF">2014-11-03T17:46:52Z</dcterms:modified>
</cp:coreProperties>
</file>