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3A9C-0A71-9B4B-A9E8-D0C47A4BE6A1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6.830 / 6.814 Lecture 2</a:t>
            </a:r>
            <a:br>
              <a:rPr lang="en-US" dirty="0" smtClean="0"/>
            </a:br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Madden</a:t>
            </a:r>
          </a:p>
          <a:p>
            <a:r>
              <a:rPr lang="en-US" dirty="0" smtClean="0"/>
              <a:t>9.8.2014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7782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“Those who cannot remember the past are doomed to repeat 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1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Break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6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Schema: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classes: (</a:t>
            </a:r>
            <a:r>
              <a:rPr lang="en-US" u="sng" dirty="0" err="1" smtClean="0"/>
              <a:t>cid</a:t>
            </a:r>
            <a:r>
              <a:rPr lang="en-US" dirty="0" smtClean="0"/>
              <a:t>, </a:t>
            </a:r>
            <a:r>
              <a:rPr lang="en-US" dirty="0" err="1" smtClean="0"/>
              <a:t>c_name</a:t>
            </a:r>
            <a:r>
              <a:rPr lang="en-US" dirty="0" smtClean="0"/>
              <a:t>, </a:t>
            </a:r>
            <a:r>
              <a:rPr lang="en-US" i="1" dirty="0" err="1" smtClean="0"/>
              <a:t>c_rid</a:t>
            </a:r>
            <a:r>
              <a:rPr lang="en-US" dirty="0" smtClean="0"/>
              <a:t>, 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rooms: (</a:t>
            </a:r>
            <a:r>
              <a:rPr lang="en-US" u="sng" dirty="0" smtClean="0"/>
              <a:t>rid</a:t>
            </a:r>
            <a:r>
              <a:rPr lang="en-US" dirty="0" smtClean="0"/>
              <a:t>, </a:t>
            </a:r>
            <a:r>
              <a:rPr lang="en-US" dirty="0" err="1" smtClean="0"/>
              <a:t>bldg</a:t>
            </a:r>
            <a:r>
              <a:rPr lang="en-US" dirty="0" smtClean="0"/>
              <a:t>, 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students: (</a:t>
            </a:r>
            <a:r>
              <a:rPr lang="en-US" u="sng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s_name</a:t>
            </a:r>
            <a:r>
              <a:rPr lang="en-US" dirty="0" smtClean="0"/>
              <a:t>, 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takes: (</a:t>
            </a:r>
            <a:r>
              <a:rPr lang="en-US" i="1" dirty="0" err="1" smtClean="0"/>
              <a:t>t_sid</a:t>
            </a:r>
            <a:r>
              <a:rPr lang="en-US" dirty="0" smtClean="0"/>
              <a:t>, </a:t>
            </a:r>
            <a:r>
              <a:rPr lang="en-US" i="1" dirty="0" err="1" smtClean="0"/>
              <a:t>t_cid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977232"/>
            <a:ext cx="8229600" cy="217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s_name</a:t>
            </a:r>
            <a:r>
              <a:rPr lang="en-US" dirty="0" smtClean="0"/>
              <a:t> FROM </a:t>
            </a:r>
            <a:r>
              <a:rPr lang="en-US" dirty="0" err="1" smtClean="0"/>
              <a:t>student,takes,classes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t_sid</a:t>
            </a:r>
            <a:r>
              <a:rPr lang="en-US" dirty="0" smtClean="0"/>
              <a:t>=</a:t>
            </a:r>
            <a:r>
              <a:rPr lang="en-US" dirty="0" err="1" smtClean="0"/>
              <a:t>sid</a:t>
            </a:r>
            <a:r>
              <a:rPr lang="en-US" dirty="0" smtClean="0"/>
              <a:t> AND </a:t>
            </a:r>
            <a:r>
              <a:rPr lang="en-US" dirty="0" err="1" smtClean="0"/>
              <a:t>t_cid</a:t>
            </a:r>
            <a:r>
              <a:rPr lang="en-US" dirty="0" smtClean="0"/>
              <a:t>=</a:t>
            </a:r>
            <a:r>
              <a:rPr lang="en-US" dirty="0" err="1" smtClean="0"/>
              <a:t>cid</a:t>
            </a:r>
            <a:r>
              <a:rPr lang="en-US" dirty="0" smtClean="0"/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AND </a:t>
            </a:r>
            <a:r>
              <a:rPr lang="en-US" dirty="0" err="1" smtClean="0"/>
              <a:t>c_name</a:t>
            </a:r>
            <a:r>
              <a:rPr lang="en-US" dirty="0" smtClean="0"/>
              <a:t>=‘6.830’</a:t>
            </a:r>
          </a:p>
        </p:txBody>
      </p:sp>
    </p:spTree>
    <p:extLst>
      <p:ext uri="{BB962C8B-B14F-4D97-AF65-F5344CB8AC3E}">
        <p14:creationId xmlns:p14="http://schemas.microsoft.com/office/powerpoint/2010/main" val="101713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equivalent relational algebra expression for this query</a:t>
            </a:r>
          </a:p>
          <a:p>
            <a:r>
              <a:rPr lang="en-US" dirty="0" smtClean="0"/>
              <a:t>Are there other possible expressions?</a:t>
            </a:r>
          </a:p>
          <a:p>
            <a:r>
              <a:rPr lang="en-US" dirty="0" smtClean="0"/>
              <a:t>Do you think one would be more “efficient” to execute?  Why?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4562136"/>
            <a:ext cx="8229600" cy="217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6DA"/>
                </a:solidFill>
              </a:rPr>
              <a:t>SELECT </a:t>
            </a:r>
            <a:r>
              <a:rPr lang="en-US" dirty="0" err="1" smtClean="0">
                <a:solidFill>
                  <a:srgbClr val="0006DA"/>
                </a:solidFill>
              </a:rPr>
              <a:t>s_name</a:t>
            </a:r>
            <a:r>
              <a:rPr lang="en-US" dirty="0" smtClean="0">
                <a:solidFill>
                  <a:srgbClr val="0006DA"/>
                </a:solidFill>
              </a:rPr>
              <a:t> FROM </a:t>
            </a:r>
            <a:r>
              <a:rPr lang="en-US" dirty="0" err="1" smtClean="0">
                <a:solidFill>
                  <a:srgbClr val="0006DA"/>
                </a:solidFill>
              </a:rPr>
              <a:t>student,takes,classes</a:t>
            </a:r>
            <a:endParaRPr lang="en-US" dirty="0" smtClean="0">
              <a:solidFill>
                <a:srgbClr val="0006DA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6DA"/>
                </a:solidFill>
              </a:rPr>
              <a:t>WHERE </a:t>
            </a:r>
            <a:r>
              <a:rPr lang="en-US" dirty="0" err="1" smtClean="0">
                <a:solidFill>
                  <a:srgbClr val="0006DA"/>
                </a:solidFill>
              </a:rPr>
              <a:t>t_sid</a:t>
            </a:r>
            <a:r>
              <a:rPr lang="en-US" dirty="0" smtClean="0">
                <a:solidFill>
                  <a:srgbClr val="0006DA"/>
                </a:solidFill>
              </a:rPr>
              <a:t>=</a:t>
            </a:r>
            <a:r>
              <a:rPr lang="en-US" dirty="0" err="1" smtClean="0">
                <a:solidFill>
                  <a:srgbClr val="0006DA"/>
                </a:solidFill>
              </a:rPr>
              <a:t>sid</a:t>
            </a:r>
            <a:r>
              <a:rPr lang="en-US" dirty="0" smtClean="0">
                <a:solidFill>
                  <a:srgbClr val="0006DA"/>
                </a:solidFill>
              </a:rPr>
              <a:t> AND </a:t>
            </a:r>
            <a:r>
              <a:rPr lang="en-US" dirty="0" err="1" smtClean="0">
                <a:solidFill>
                  <a:srgbClr val="0006DA"/>
                </a:solidFill>
              </a:rPr>
              <a:t>t_cid</a:t>
            </a:r>
            <a:r>
              <a:rPr lang="en-US" dirty="0" smtClean="0">
                <a:solidFill>
                  <a:srgbClr val="0006DA"/>
                </a:solidFill>
              </a:rPr>
              <a:t>=</a:t>
            </a:r>
            <a:r>
              <a:rPr lang="en-US" dirty="0" err="1" smtClean="0">
                <a:solidFill>
                  <a:srgbClr val="0006DA"/>
                </a:solidFill>
              </a:rPr>
              <a:t>cid</a:t>
            </a:r>
            <a:r>
              <a:rPr lang="en-US" dirty="0" smtClean="0">
                <a:solidFill>
                  <a:srgbClr val="0006DA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6DA"/>
                </a:solidFill>
              </a:rPr>
              <a:t>AND </a:t>
            </a:r>
            <a:r>
              <a:rPr lang="en-US" dirty="0" err="1" smtClean="0">
                <a:solidFill>
                  <a:srgbClr val="0006DA"/>
                </a:solidFill>
              </a:rPr>
              <a:t>c_name</a:t>
            </a:r>
            <a:r>
              <a:rPr lang="en-US" dirty="0" smtClean="0">
                <a:solidFill>
                  <a:srgbClr val="0006DA"/>
                </a:solidFill>
              </a:rPr>
              <a:t>=‘6.830’</a:t>
            </a:r>
          </a:p>
        </p:txBody>
      </p:sp>
    </p:spTree>
    <p:extLst>
      <p:ext uri="{BB962C8B-B14F-4D97-AF65-F5344CB8AC3E}">
        <p14:creationId xmlns:p14="http://schemas.microsoft.com/office/powerpoint/2010/main" val="363442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Zoo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144"/>
            <a:ext cx="8557617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Slightly </a:t>
            </a:r>
            <a:r>
              <a:rPr lang="en-US" sz="2800" dirty="0"/>
              <a:t>different than last time:</a:t>
            </a:r>
          </a:p>
          <a:p>
            <a:r>
              <a:rPr lang="en-US" sz="2800" dirty="0"/>
              <a:t>Each animal in 1 cage, multiple animals share a cage</a:t>
            </a:r>
          </a:p>
          <a:p>
            <a:r>
              <a:rPr lang="en-US" sz="2800" dirty="0"/>
              <a:t>Each animal cared for by 1 keeper, keepers care for multiple animals</a:t>
            </a:r>
          </a:p>
        </p:txBody>
      </p:sp>
      <p:pic>
        <p:nvPicPr>
          <p:cNvPr id="4" name="Picture 3" descr="Pasted Graph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98" y="1417637"/>
            <a:ext cx="5881801" cy="20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2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IMS Hierarchy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1605" y="37566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Jane (keeper)  (HSK 1) </a:t>
            </a:r>
          </a:p>
          <a:p>
            <a:r>
              <a:rPr lang="tr-TR" dirty="0"/>
              <a:t>		Sam, </a:t>
            </a:r>
            <a:r>
              <a:rPr lang="tr-TR" dirty="0" err="1"/>
              <a:t>salamander</a:t>
            </a:r>
            <a:r>
              <a:rPr lang="tr-TR" dirty="0"/>
              <a:t>, …  (2)</a:t>
            </a:r>
          </a:p>
          <a:p>
            <a:r>
              <a:rPr lang="en-US" dirty="0"/>
              <a:t>			1, 100sq </a:t>
            </a:r>
            <a:r>
              <a:rPr lang="en-US" dirty="0" err="1"/>
              <a:t>ft</a:t>
            </a:r>
            <a:r>
              <a:rPr lang="en-US" dirty="0"/>
              <a:t>, …	(3)</a:t>
            </a:r>
          </a:p>
          <a:p>
            <a:r>
              <a:rPr lang="tr-TR" dirty="0"/>
              <a:t>		Mike, </a:t>
            </a:r>
            <a:r>
              <a:rPr lang="tr-TR" dirty="0" err="1"/>
              <a:t>giraffe</a:t>
            </a:r>
            <a:r>
              <a:rPr lang="tr-TR" dirty="0"/>
              <a:t>, … (4)</a:t>
            </a:r>
          </a:p>
          <a:p>
            <a:r>
              <a:rPr lang="en-US" dirty="0"/>
              <a:t>			2, 1000sq </a:t>
            </a:r>
            <a:r>
              <a:rPr lang="en-US" dirty="0" err="1"/>
              <a:t>ft</a:t>
            </a:r>
            <a:r>
              <a:rPr lang="en-US" dirty="0"/>
              <a:t>, … (5)</a:t>
            </a:r>
          </a:p>
          <a:p>
            <a:r>
              <a:rPr lang="en-US" dirty="0"/>
              <a:t>		Sally, student, … (6)</a:t>
            </a:r>
          </a:p>
          <a:p>
            <a:r>
              <a:rPr lang="en-US" dirty="0"/>
              <a:t>			1, 100sq </a:t>
            </a:r>
            <a:r>
              <a:rPr lang="en-US" dirty="0" err="1"/>
              <a:t>ft</a:t>
            </a:r>
            <a:r>
              <a:rPr lang="en-US" dirty="0"/>
              <a:t>, … (7)</a:t>
            </a:r>
          </a:p>
          <a:p>
            <a:r>
              <a:rPr lang="nl-NL" dirty="0"/>
              <a:t>	Joe (keeper) (8)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32844"/>
            <a:ext cx="7757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sz="2400" b="1" dirty="0" smtClean="0"/>
              <a:t>Keepers </a:t>
            </a:r>
            <a:r>
              <a:rPr lang="en-US" sz="2400" b="1" dirty="0"/>
              <a:t>segment</a:t>
            </a:r>
          </a:p>
          <a:p>
            <a:r>
              <a:rPr lang="en-US" sz="2400" b="1" dirty="0"/>
              <a:t>					</a:t>
            </a:r>
          </a:p>
          <a:p>
            <a:r>
              <a:rPr lang="en-US" sz="2400" b="1" dirty="0"/>
              <a:t>			A1 Segment 		A2 Segment		A3 Segment</a:t>
            </a:r>
          </a:p>
          <a:p>
            <a:r>
              <a:rPr lang="en-US" sz="2400" b="1" dirty="0"/>
              <a:t>			C1 Segment		C2 Segment		C3 </a:t>
            </a:r>
            <a:r>
              <a:rPr lang="en-US" sz="2400" b="1" dirty="0" smtClean="0"/>
              <a:t>Segment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244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IMS Programs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20620"/>
            <a:ext cx="7866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Find the cages that Jane </a:t>
            </a:r>
            <a:r>
              <a:rPr lang="en-US" sz="2800" b="1" dirty="0" smtClean="0"/>
              <a:t>keeps</a:t>
            </a:r>
            <a:endParaRPr lang="en-US" sz="2800" b="1" dirty="0"/>
          </a:p>
          <a:p>
            <a:r>
              <a:rPr lang="en-US" sz="2800" dirty="0"/>
              <a:t>	</a:t>
            </a:r>
            <a:r>
              <a:rPr lang="en-US" sz="2800" dirty="0" err="1" smtClean="0"/>
              <a:t>GetUnique</a:t>
            </a:r>
            <a:r>
              <a:rPr lang="en-US" sz="2800" dirty="0" smtClean="0"/>
              <a:t>(</a:t>
            </a:r>
            <a:r>
              <a:rPr lang="en-US" sz="2800" dirty="0"/>
              <a:t>Keepers, name = "Jane")</a:t>
            </a:r>
          </a:p>
          <a:p>
            <a:r>
              <a:rPr lang="en-US" sz="2800" dirty="0"/>
              <a:t>	Until done: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cageid</a:t>
            </a:r>
            <a:r>
              <a:rPr lang="en-US" sz="2800" dirty="0"/>
              <a:t> = </a:t>
            </a:r>
            <a:r>
              <a:rPr lang="en-US" sz="2800" dirty="0" err="1" smtClean="0"/>
              <a:t>GetNextPredicate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cages).no</a:t>
            </a:r>
          </a:p>
          <a:p>
            <a:r>
              <a:rPr lang="en-US" sz="2800" dirty="0"/>
              <a:t>		print </a:t>
            </a:r>
            <a:r>
              <a:rPr lang="en-US" sz="2800" dirty="0" err="1"/>
              <a:t>cageid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79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IMS Programs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6225" y="1620620"/>
            <a:ext cx="75630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Find the keepers that keep cage 6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GetUnique</a:t>
            </a:r>
            <a:r>
              <a:rPr lang="en-US" sz="3200" dirty="0" smtClean="0"/>
              <a:t>(keepers)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GetNextPredicate</a:t>
            </a:r>
            <a:r>
              <a:rPr lang="en-US" sz="3200" dirty="0" smtClean="0"/>
              <a:t>(cages, id = 6)</a:t>
            </a:r>
          </a:p>
          <a:p>
            <a:r>
              <a:rPr lang="en-US" sz="3200" dirty="0" smtClean="0"/>
              <a:t>	</a:t>
            </a:r>
          </a:p>
          <a:p>
            <a:r>
              <a:rPr lang="en-US" sz="3200" dirty="0" smtClean="0"/>
              <a:t>	Until done:</a:t>
            </a:r>
          </a:p>
          <a:p>
            <a:r>
              <a:rPr lang="en-US" sz="3200" dirty="0" smtClean="0"/>
              <a:t>		</a:t>
            </a:r>
            <a:r>
              <a:rPr lang="en-US" sz="3200" dirty="0" err="1" smtClean="0"/>
              <a:t>GetNext</a:t>
            </a:r>
            <a:r>
              <a:rPr lang="en-US" sz="3200" dirty="0" smtClean="0"/>
              <a:t>(keepers)</a:t>
            </a:r>
          </a:p>
          <a:p>
            <a:r>
              <a:rPr lang="en-US" sz="3200" dirty="0" smtClean="0"/>
              <a:t>		</a:t>
            </a:r>
            <a:r>
              <a:rPr lang="en-US" sz="3200" dirty="0" err="1" smtClean="0"/>
              <a:t>GetNextPredicate</a:t>
            </a:r>
            <a:r>
              <a:rPr lang="en-US" sz="3200" dirty="0" smtClean="0"/>
              <a:t>(cages, id = 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601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break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352"/>
            <a:ext cx="8229600" cy="54854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 a course schema with students, classes, rooms (each has a number of attributes)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Classes in exactly one room</a:t>
            </a:r>
          </a:p>
          <a:p>
            <a:pPr marL="0" indent="0">
              <a:buNone/>
            </a:pPr>
            <a:r>
              <a:rPr lang="en-US" dirty="0" smtClean="0"/>
              <a:t>Students in zero or more classes</a:t>
            </a:r>
          </a:p>
          <a:p>
            <a:pPr marL="0" indent="0">
              <a:buNone/>
            </a:pPr>
            <a:r>
              <a:rPr lang="en-US" dirty="0" smtClean="0"/>
              <a:t>Classes taken by zero or more students</a:t>
            </a:r>
          </a:p>
          <a:p>
            <a:pPr marL="0" indent="0">
              <a:buNone/>
            </a:pPr>
            <a:r>
              <a:rPr lang="en-US" dirty="0" smtClean="0"/>
              <a:t>Rooms host zero or more classes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82290" y="2498376"/>
            <a:ext cx="6000550" cy="2184848"/>
            <a:chOff x="2082290" y="2498376"/>
            <a:chExt cx="6000550" cy="2184848"/>
          </a:xfrm>
        </p:grpSpPr>
        <p:sp>
          <p:nvSpPr>
            <p:cNvPr id="4" name="Rectangle 3"/>
            <p:cNvSpPr/>
            <p:nvPr/>
          </p:nvSpPr>
          <p:spPr>
            <a:xfrm>
              <a:off x="4415214" y="2498376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4316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0040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Rooms</a:t>
              </a:r>
              <a:endParaRPr lang="en-US" dirty="0"/>
            </a:p>
          </p:txBody>
        </p:sp>
        <p:cxnSp>
          <p:nvCxnSpPr>
            <p:cNvPr id="8" name="Elbow Connector 7"/>
            <p:cNvCxnSpPr>
              <a:stCxn id="4" idx="1"/>
              <a:endCxn id="5" idx="0"/>
            </p:cNvCxnSpPr>
            <p:nvPr/>
          </p:nvCxnSpPr>
          <p:spPr>
            <a:xfrm rot="10800000" flipV="1">
              <a:off x="3034704" y="2840963"/>
              <a:ext cx="1380511" cy="1157088"/>
            </a:xfrm>
            <a:prstGeom prst="bentConnector2">
              <a:avLst/>
            </a:prstGeom>
            <a:ln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4" idx="3"/>
              <a:endCxn id="6" idx="0"/>
            </p:cNvCxnSpPr>
            <p:nvPr/>
          </p:nvCxnSpPr>
          <p:spPr>
            <a:xfrm>
              <a:off x="6035987" y="2840963"/>
              <a:ext cx="1094440" cy="1157088"/>
            </a:xfrm>
            <a:prstGeom prst="bentConnector2">
              <a:avLst/>
            </a:prstGeom>
            <a:ln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130427" y="29988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82290" y="31512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takenby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09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19" y="1499928"/>
            <a:ext cx="8686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one possible hierarchical schema for this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there a hierarchical representation that is free of redundancy?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problems might this redundancy lead to?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14946" y="4487050"/>
            <a:ext cx="6000550" cy="2184848"/>
            <a:chOff x="2082290" y="2498376"/>
            <a:chExt cx="6000550" cy="2184848"/>
          </a:xfrm>
        </p:grpSpPr>
        <p:sp>
          <p:nvSpPr>
            <p:cNvPr id="5" name="Rectangle 4"/>
            <p:cNvSpPr/>
            <p:nvPr/>
          </p:nvSpPr>
          <p:spPr>
            <a:xfrm>
              <a:off x="4415214" y="2498376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4316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0040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Rooms</a:t>
              </a:r>
              <a:endParaRPr lang="en-US" dirty="0"/>
            </a:p>
          </p:txBody>
        </p:sp>
        <p:cxnSp>
          <p:nvCxnSpPr>
            <p:cNvPr id="8" name="Elbow Connector 7"/>
            <p:cNvCxnSpPr>
              <a:stCxn id="5" idx="1"/>
              <a:endCxn id="6" idx="0"/>
            </p:cNvCxnSpPr>
            <p:nvPr/>
          </p:nvCxnSpPr>
          <p:spPr>
            <a:xfrm rot="10800000" flipV="1">
              <a:off x="3034704" y="2840963"/>
              <a:ext cx="1380511" cy="1157088"/>
            </a:xfrm>
            <a:prstGeom prst="bentConnector2">
              <a:avLst/>
            </a:prstGeom>
            <a:ln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5" idx="3"/>
              <a:endCxn id="7" idx="0"/>
            </p:cNvCxnSpPr>
            <p:nvPr/>
          </p:nvCxnSpPr>
          <p:spPr>
            <a:xfrm>
              <a:off x="6035987" y="2840963"/>
              <a:ext cx="1094440" cy="1157088"/>
            </a:xfrm>
            <a:prstGeom prst="bentConnector2">
              <a:avLst/>
            </a:prstGeom>
            <a:ln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30427" y="29988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isin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2290" y="31512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takenby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56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CODASYL Hierarchy</a:t>
            </a:r>
            <a:endParaRPr lang="en-US" dirty="0"/>
          </a:p>
        </p:txBody>
      </p:sp>
      <p:pic>
        <p:nvPicPr>
          <p:cNvPr id="4" name="Content Placeholder 3" descr="Pasted Graphic 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64" r="-20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10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CODASYL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804711"/>
            <a:ext cx="64969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Find the cages that Joe keeps</a:t>
            </a:r>
          </a:p>
          <a:p>
            <a:endParaRPr lang="en-US" sz="3200" dirty="0"/>
          </a:p>
          <a:p>
            <a:r>
              <a:rPr lang="en-US" sz="3200" dirty="0"/>
              <a:t>Find keepers (name = 'Joe')</a:t>
            </a:r>
          </a:p>
          <a:p>
            <a:r>
              <a:rPr lang="en-US" sz="3200" dirty="0"/>
              <a:t>Until done:</a:t>
            </a:r>
          </a:p>
          <a:p>
            <a:r>
              <a:rPr lang="en-US" sz="3200" dirty="0"/>
              <a:t>	Find next animal in </a:t>
            </a:r>
            <a:r>
              <a:rPr lang="en-US" sz="3200" dirty="0" err="1"/>
              <a:t>caredforby</a:t>
            </a:r>
            <a:endParaRPr lang="en-US" sz="3200" dirty="0"/>
          </a:p>
          <a:p>
            <a:r>
              <a:rPr lang="en-US" sz="3200" dirty="0"/>
              <a:t>	Find cage in </a:t>
            </a:r>
            <a:r>
              <a:rPr lang="en-US" sz="3200" dirty="0" err="1"/>
              <a:t>livesin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111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242</Words>
  <Application>Microsoft Macintosh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6.830 / 6.814 Lecture 2 Data Models</vt:lpstr>
      <vt:lpstr>Modified Zoo Data Model</vt:lpstr>
      <vt:lpstr>Example IMS Hierarchy</vt:lpstr>
      <vt:lpstr>Example IMS Programs</vt:lpstr>
      <vt:lpstr>Example IMS Programs</vt:lpstr>
      <vt:lpstr>Study break #1</vt:lpstr>
      <vt:lpstr>Questions</vt:lpstr>
      <vt:lpstr>Example CODASYL Hierarchy</vt:lpstr>
      <vt:lpstr>Example CODASYL Program</vt:lpstr>
      <vt:lpstr>Study Break # 2</vt:lpstr>
      <vt:lpstr>Questions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Madden</dc:creator>
  <cp:lastModifiedBy>Sam Madden</cp:lastModifiedBy>
  <cp:revision>3</cp:revision>
  <dcterms:created xsi:type="dcterms:W3CDTF">2014-09-08T12:49:58Z</dcterms:created>
  <dcterms:modified xsi:type="dcterms:W3CDTF">2014-09-08T15:40:59Z</dcterms:modified>
</cp:coreProperties>
</file>