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6" r:id="rId3"/>
    <p:sldId id="267" r:id="rId4"/>
    <p:sldId id="271" r:id="rId5"/>
    <p:sldId id="268" r:id="rId6"/>
    <p:sldId id="262" r:id="rId7"/>
    <p:sldId id="263" r:id="rId8"/>
    <p:sldId id="257" r:id="rId9"/>
    <p:sldId id="269" r:id="rId10"/>
    <p:sldId id="270" r:id="rId11"/>
    <p:sldId id="259" r:id="rId12"/>
    <p:sldId id="265" r:id="rId13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2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A69D8A-F9A9-FD41-B5B5-4ACC26418B7F}" type="datetimeFigureOut">
              <a:rPr lang="en-US"/>
              <a:pPr>
                <a:defRPr/>
              </a:pPr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A20923-9ABE-2549-AD1A-6B578AE33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2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81EB-BB0C-3A40-9EA1-4E6AA09BAF52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607F5-814E-E94E-A27C-A37595C95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607F5-814E-E94E-A27C-A37595C95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F909-C00A-3C4C-A136-AEF640B1A349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DDD4-274D-264A-83EF-86A9C4C1CD6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07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D4824-6820-A94D-910B-5063AC0BA330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20BE2-3EB4-0643-AEE3-FD0FBC16DF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01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7D96-5FBF-E04F-AB5B-536AC25E703D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9AE8D-DF4E-1D43-B22A-0AD9ACBD1A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104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9EB12-0E0C-E749-9E38-DCA832CF1050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E3E55-9113-4B4F-A6D0-6F865BEAED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5756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BFBC-AEF1-0F49-BFF4-EA662D4BAD4B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D8F-B3CC-6A41-99B4-A2AF4B8D8E2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21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D85DE-91CC-0B40-A7C2-E9659D0B5AC4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64471-87E0-7D40-ABB4-FDA407C46C0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67194-FB3D-4541-B10D-93FF15690774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8E7A-C5A1-E346-A122-76A0F0F769B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39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4AA9F-00EF-8549-9B0A-ED02E1F83A95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A7766-8D6A-9146-8FD9-5575E9A39E0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334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8C994-A6EF-F148-A0DC-D02995402E3B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75199-7ECE-CE4F-B286-D0C875E090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3270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D9A8-648F-A349-BB88-B392DE91F80A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AD33F-E623-8C4F-AE58-B15F6A760D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327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9C13-CC7A-5D48-A407-87B5E187D467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EDF91-2650-9842-905C-6346DDF6BEA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6521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40BAB4EA-AE76-9D46-811D-E6D9BB829B93}" type="datetime1">
              <a:rPr lang="ja-JP" altLang="en-US"/>
              <a:pPr>
                <a:defRPr/>
              </a:pPr>
              <a:t>9/10/14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1BC6275-514B-F047-9431-D7794996B59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6.830/6.814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Sam Madden</a:t>
            </a:r>
          </a:p>
          <a:p>
            <a:pPr>
              <a:defRPr/>
            </a:pPr>
            <a:r>
              <a:rPr lang="en-US" dirty="0" smtClean="0"/>
              <a:t>Relational Algebra and Normalization</a:t>
            </a:r>
          </a:p>
          <a:p>
            <a:pPr>
              <a:defRPr/>
            </a:pPr>
            <a:r>
              <a:rPr lang="en-US" dirty="0" smtClean="0"/>
              <a:t>Sept 10, 2014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BCNFify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727" y="1417638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Start with one "universal </a:t>
            </a:r>
            <a:r>
              <a:rPr lang="en-US" sz="2400" dirty="0" smtClean="0"/>
              <a:t>relation”</a:t>
            </a:r>
          </a:p>
          <a:p>
            <a:endParaRPr lang="en-US" sz="2400" dirty="0"/>
          </a:p>
          <a:p>
            <a:r>
              <a:rPr lang="en-US" sz="2400" dirty="0" smtClean="0"/>
              <a:t>While some relation R is not in BCNF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Find an FD F=X</a:t>
            </a:r>
            <a:r>
              <a:rPr lang="en-US" sz="2400" dirty="0" smtClean="0">
                <a:sym typeface="Wingdings"/>
              </a:rPr>
              <a:t>Y that violates BCNF on R	</a:t>
            </a:r>
            <a:r>
              <a:rPr lang="en-US" sz="2400" dirty="0"/>
              <a:t>			</a:t>
            </a:r>
            <a:r>
              <a:rPr lang="en-US" sz="2400" dirty="0" smtClean="0"/>
              <a:t>	Split </a:t>
            </a:r>
            <a:r>
              <a:rPr lang="en-US" sz="2400" dirty="0"/>
              <a:t>R into R1 = (X U Y), R2 = R </a:t>
            </a:r>
            <a:r>
              <a:rPr lang="en-US" sz="2400" dirty="0" smtClean="0"/>
              <a:t>– Y</a:t>
            </a:r>
          </a:p>
        </p:txBody>
      </p:sp>
    </p:spTree>
    <p:extLst>
      <p:ext uri="{BB962C8B-B14F-4D97-AF65-F5344CB8AC3E}">
        <p14:creationId xmlns:p14="http://schemas.microsoft.com/office/powerpoint/2010/main" val="305677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-1301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BCNFify Example for Hobbies </a:t>
            </a:r>
            <a:endParaRPr lang="ja-JP" alt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78951"/>
              </p:ext>
            </p:extLst>
          </p:nvPr>
        </p:nvGraphicFramePr>
        <p:xfrm>
          <a:off x="112713" y="1870075"/>
          <a:ext cx="2697162" cy="1279991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5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139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,N,A,C)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 </a:t>
                      </a:r>
                      <a:r>
                        <a:rPr kumimoji="1" lang="ja-JP" altLang="en-US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N,A,C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S 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N, A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5373" name="Rectangle 5"/>
          <p:cNvSpPr>
            <a:spLocks noChangeArrowheads="1"/>
          </p:cNvSpPr>
          <p:nvPr/>
        </p:nvSpPr>
        <p:spPr bwMode="auto">
          <a:xfrm>
            <a:off x="1431925" y="1417638"/>
            <a:ext cx="473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latin typeface="Calibri" charset="0"/>
              </a:rPr>
              <a:t>S = SSN, H = Hobby, N = Name, A = Addr, C = Cost</a:t>
            </a:r>
            <a:endParaRPr lang="ja-JP" altLang="en-US">
              <a:latin typeface="Calibri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43013" y="2552700"/>
            <a:ext cx="2255837" cy="609600"/>
            <a:chOff x="1334749" y="2552718"/>
            <a:chExt cx="2256655" cy="609838"/>
          </a:xfrm>
        </p:grpSpPr>
        <p:sp>
          <p:nvSpPr>
            <p:cNvPr id="9" name="Rectangle 8"/>
            <p:cNvSpPr/>
            <p:nvPr/>
          </p:nvSpPr>
          <p:spPr>
            <a:xfrm>
              <a:off x="1334749" y="2552718"/>
              <a:ext cx="1567430" cy="32397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28" name="TextBox 9"/>
            <p:cNvSpPr txBox="1">
              <a:spLocks noChangeArrowheads="1"/>
            </p:cNvSpPr>
            <p:nvPr/>
          </p:nvSpPr>
          <p:spPr bwMode="auto">
            <a:xfrm>
              <a:off x="2214104" y="2793224"/>
              <a:ext cx="1377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800">
                  <a:latin typeface="Calibri" charset="0"/>
                </a:rPr>
                <a:t>violates bcnf</a:t>
              </a:r>
              <a:endParaRPr lang="ja-JP" altLang="en-US" sz="1800">
                <a:latin typeface="Calibri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02063" y="1963738"/>
          <a:ext cx="2697162" cy="901758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6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 N,A)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S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N, A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6672"/>
              </p:ext>
            </p:extLst>
          </p:nvPr>
        </p:nvGraphicFramePr>
        <p:xfrm>
          <a:off x="3802063" y="3149600"/>
          <a:ext cx="2697162" cy="1006475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9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4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 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021263" y="3546475"/>
            <a:ext cx="2257425" cy="609600"/>
            <a:chOff x="1334749" y="2552718"/>
            <a:chExt cx="2256655" cy="609838"/>
          </a:xfrm>
        </p:grpSpPr>
        <p:sp>
          <p:nvSpPr>
            <p:cNvPr id="24" name="Rectangle 23"/>
            <p:cNvSpPr/>
            <p:nvPr/>
          </p:nvSpPr>
          <p:spPr>
            <a:xfrm>
              <a:off x="1334749" y="2552718"/>
              <a:ext cx="1567915" cy="32397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26" name="TextBox 24"/>
            <p:cNvSpPr txBox="1">
              <a:spLocks noChangeArrowheads="1"/>
            </p:cNvSpPr>
            <p:nvPr/>
          </p:nvSpPr>
          <p:spPr bwMode="auto">
            <a:xfrm>
              <a:off x="2214104" y="2793224"/>
              <a:ext cx="1377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ja-JP" sz="1800">
                  <a:latin typeface="Calibri" charset="0"/>
                </a:rPr>
                <a:t>violates bcnf</a:t>
              </a:r>
              <a:endParaRPr lang="ja-JP" altLang="en-US" sz="1800">
                <a:latin typeface="Calibri" charset="0"/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303838" y="4445000"/>
          <a:ext cx="2697162" cy="901758"/>
        </p:xfrm>
        <a:graphic>
          <a:graphicData uri="http://schemas.openxmlformats.org/drawingml/2006/table">
            <a:tbl>
              <a:tblPr/>
              <a:tblGrid>
                <a:gridCol w="1220787"/>
                <a:gridCol w="1476375"/>
              </a:tblGrid>
              <a:tr h="3656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, C)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H </a:t>
                      </a: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 C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40350" y="5667375"/>
          <a:ext cx="2697163" cy="901758"/>
        </p:xfrm>
        <a:graphic>
          <a:graphicData uri="http://schemas.openxmlformats.org/drawingml/2006/table">
            <a:tbl>
              <a:tblPr/>
              <a:tblGrid>
                <a:gridCol w="1220788"/>
                <a:gridCol w="1476375"/>
              </a:tblGrid>
              <a:tr h="3656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Schema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FDs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60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(</a:t>
                      </a:r>
                      <a:r>
                        <a:rPr kumimoji="1" lang="en-US" altLang="ja-JP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S,H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  <a:sym typeface="Wingdings" charset="0"/>
                      </a:endParaRPr>
                    </a:p>
                  </a:txBody>
                  <a:tcPr marT="45678" marB="4567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2713" y="141763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u="sng">
                <a:latin typeface="Calibri" charset="0"/>
              </a:rPr>
              <a:t>Iter 1</a:t>
            </a:r>
            <a:endParaRPr lang="ja-JP" altLang="en-US" sz="1800" u="sng">
              <a:latin typeface="Calibri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32138" y="177958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u="sng">
                <a:latin typeface="Calibri" charset="0"/>
              </a:rPr>
              <a:t>Iter 2</a:t>
            </a:r>
            <a:endParaRPr lang="ja-JP" altLang="en-US" sz="1800" u="sng">
              <a:latin typeface="Calibri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-204787" y="3122612"/>
            <a:ext cx="1231900" cy="9207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23" name="TextBox 34"/>
          <p:cNvSpPr txBox="1">
            <a:spLocks noChangeArrowheads="1"/>
          </p:cNvSpPr>
          <p:nvPr/>
        </p:nvSpPr>
        <p:spPr bwMode="auto">
          <a:xfrm>
            <a:off x="112713" y="3830638"/>
            <a:ext cx="827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/>
              <a:t>key</a:t>
            </a:r>
            <a:endParaRPr lang="ja-JP" altLang="en-US" sz="180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262438" y="4440238"/>
            <a:ext cx="1130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u="sng">
                <a:latin typeface="Calibri" charset="0"/>
              </a:rPr>
              <a:t>Iter 3</a:t>
            </a:r>
            <a:endParaRPr lang="ja-JP" altLang="en-US" sz="1800" u="sng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Study Break # 2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1482725"/>
            <a:ext cx="8229600" cy="2708275"/>
          </a:xfrm>
        </p:spPr>
        <p:txBody>
          <a:bodyPr/>
          <a:lstStyle/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Patient database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Want to represent patients at hospitals with doctors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Patients have names, birthdates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Doctors have names, specialties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Hospitals have names, addresses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One doctor can treat multiple patients, each patient has one doctor</a:t>
            </a:r>
          </a:p>
          <a:p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Each patient in one hospital, hospitals have many 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patients</a:t>
            </a:r>
          </a:p>
          <a:p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Doctors work for one hospital, hospitals have many doctors</a:t>
            </a:r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4525963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1) Draw an ER diagram</a:t>
            </a:r>
          </a:p>
          <a:p>
            <a:endParaRPr lang="en-US" dirty="0"/>
          </a:p>
          <a:p>
            <a:r>
              <a:rPr lang="en-US" dirty="0"/>
              <a:t>2) What are the functional dependencies</a:t>
            </a:r>
          </a:p>
          <a:p>
            <a:endParaRPr lang="en-US" dirty="0"/>
          </a:p>
          <a:p>
            <a:r>
              <a:rPr lang="en-US" dirty="0"/>
              <a:t>3) What is the normalized schema?  Is it redundancy free?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Projection </a:t>
            </a:r>
          </a:p>
          <a:p>
            <a:pPr marL="0" indent="0">
              <a:buNone/>
            </a:pPr>
            <a:r>
              <a:rPr lang="en-US" sz="2400" dirty="0" smtClean="0"/>
              <a:t>π(R,</a:t>
            </a:r>
            <a:r>
              <a:rPr lang="en-US" sz="2400" dirty="0"/>
              <a:t>c1, …, </a:t>
            </a:r>
            <a:r>
              <a:rPr lang="en-US" sz="2400" dirty="0" err="1"/>
              <a:t>cn</a:t>
            </a:r>
            <a:r>
              <a:rPr lang="en-US" sz="2400" dirty="0" smtClean="0"/>
              <a:t>) = π</a:t>
            </a:r>
            <a:r>
              <a:rPr lang="en-US" sz="2400" baseline="-25000" dirty="0" smtClean="0"/>
              <a:t>c1…</a:t>
            </a:r>
            <a:r>
              <a:rPr lang="en-US" sz="2400" baseline="-25000" dirty="0" err="1" smtClean="0"/>
              <a:t>cn</a:t>
            </a:r>
            <a:r>
              <a:rPr lang="en-US" sz="2400" dirty="0" err="1" smtClean="0"/>
              <a:t>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smtClean="0"/>
              <a:t>select </a:t>
            </a:r>
            <a:r>
              <a:rPr lang="en-US" sz="2400" i="1" dirty="0"/>
              <a:t>a subset </a:t>
            </a:r>
            <a:r>
              <a:rPr lang="en-US" sz="2400" i="1" dirty="0" smtClean="0"/>
              <a:t>c1 … </a:t>
            </a:r>
            <a:r>
              <a:rPr lang="en-US" sz="2400" i="1" dirty="0" err="1" smtClean="0"/>
              <a:t>cn</a:t>
            </a:r>
            <a:r>
              <a:rPr lang="en-US" sz="2400" i="1" dirty="0" smtClean="0"/>
              <a:t> of columns of R</a:t>
            </a:r>
            <a:endParaRPr lang="en-US" sz="2400" i="1" dirty="0"/>
          </a:p>
          <a:p>
            <a:pPr marL="0" indent="0">
              <a:buNone/>
            </a:pPr>
            <a:r>
              <a:rPr lang="en-US" sz="2400" u="sng" dirty="0" smtClean="0"/>
              <a:t>Selection </a:t>
            </a:r>
          </a:p>
          <a:p>
            <a:pPr marL="0" indent="0">
              <a:buNone/>
            </a:pPr>
            <a:r>
              <a:rPr lang="el-GR" sz="2400" dirty="0" smtClean="0"/>
              <a:t>σ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dirty="0" smtClean="0"/>
              <a:t>, </a:t>
            </a:r>
            <a:r>
              <a:rPr lang="en-US" sz="2400" dirty="0" err="1" smtClean="0"/>
              <a:t>pred</a:t>
            </a:r>
            <a:r>
              <a:rPr lang="en-US" sz="2400" dirty="0" smtClean="0"/>
              <a:t>) =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pred</a:t>
            </a:r>
            <a:r>
              <a:rPr lang="en-US" sz="2400" dirty="0" err="1" smtClean="0"/>
              <a:t>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	select </a:t>
            </a:r>
            <a:r>
              <a:rPr lang="en-US" sz="2400" i="1" dirty="0"/>
              <a:t>a subset of rows that satisfy </a:t>
            </a:r>
            <a:r>
              <a:rPr lang="en-US" sz="2400" i="1" dirty="0" err="1"/>
              <a:t>pred</a:t>
            </a:r>
            <a:endParaRPr lang="en-US" sz="2400" i="1" dirty="0"/>
          </a:p>
          <a:p>
            <a:pPr marL="0" indent="0">
              <a:buNone/>
            </a:pPr>
            <a:r>
              <a:rPr lang="en-US" sz="2400" u="sng" dirty="0" smtClean="0"/>
              <a:t>Cross Product  </a:t>
            </a:r>
            <a:r>
              <a:rPr lang="en-US" sz="2400" dirty="0" smtClean="0"/>
              <a:t>(||R|| = #</a:t>
            </a:r>
            <a:r>
              <a:rPr lang="en-US" sz="2400" dirty="0" err="1" smtClean="0"/>
              <a:t>attrs</a:t>
            </a:r>
            <a:r>
              <a:rPr lang="en-US" sz="2400" dirty="0" smtClean="0"/>
              <a:t> in R, |R| = #rows in row)</a:t>
            </a:r>
          </a:p>
          <a:p>
            <a:pPr marL="0" indent="0">
              <a:buNone/>
            </a:pPr>
            <a:r>
              <a:rPr lang="en-US" sz="2400" dirty="0" smtClean="0"/>
              <a:t> R1 X R2 (aka </a:t>
            </a:r>
            <a:r>
              <a:rPr lang="en-US" sz="2400" dirty="0"/>
              <a:t>C</a:t>
            </a:r>
            <a:r>
              <a:rPr lang="en-US" sz="2400" dirty="0" smtClean="0"/>
              <a:t>artesian product)</a:t>
            </a:r>
          </a:p>
          <a:p>
            <a:pPr marL="461963" indent="-461963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combine R1 and R2, producing a new relation with ||R1|| + ||R2|| </a:t>
            </a:r>
            <a:r>
              <a:rPr lang="en-US" sz="2400" i="1" dirty="0" err="1" smtClean="0"/>
              <a:t>attrs</a:t>
            </a:r>
            <a:r>
              <a:rPr lang="en-US" sz="2400" i="1" dirty="0" smtClean="0"/>
              <a:t>, |R1| * |R2| rows</a:t>
            </a:r>
            <a:endParaRPr lang="en-US" sz="2400" i="1" dirty="0"/>
          </a:p>
          <a:p>
            <a:pPr marL="0" indent="0">
              <a:buNone/>
            </a:pPr>
            <a:r>
              <a:rPr lang="en-US" sz="2400" u="sng" dirty="0" smtClean="0"/>
              <a:t>Join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⨝</a:t>
            </a:r>
            <a:r>
              <a:rPr lang="en-US" sz="2400" dirty="0" smtClean="0">
                <a:solidFill>
                  <a:prstClr val="black"/>
                </a:solidFill>
                <a:latin typeface="Calibri"/>
                <a:cs typeface="Calibri"/>
              </a:rPr>
              <a:t>(</a:t>
            </a:r>
            <a:r>
              <a:rPr lang="en-US" sz="2400" dirty="0"/>
              <a:t>R</a:t>
            </a:r>
            <a:r>
              <a:rPr lang="en-US" sz="2400" dirty="0" smtClean="0"/>
              <a:t>1</a:t>
            </a:r>
            <a:r>
              <a:rPr lang="en-US" sz="2400" dirty="0"/>
              <a:t>, </a:t>
            </a:r>
            <a:r>
              <a:rPr lang="en-US" sz="2400" dirty="0" smtClean="0"/>
              <a:t>R2</a:t>
            </a:r>
            <a:r>
              <a:rPr lang="en-US" sz="2400" dirty="0"/>
              <a:t>, </a:t>
            </a:r>
            <a:r>
              <a:rPr lang="en-US" sz="2400" dirty="0" err="1"/>
              <a:t>pred</a:t>
            </a:r>
            <a:r>
              <a:rPr lang="en-US" sz="2400" dirty="0"/>
              <a:t>) </a:t>
            </a:r>
            <a:r>
              <a:rPr lang="en-US" sz="2400" dirty="0" smtClean="0"/>
              <a:t>= R1 </a:t>
            </a: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  <a:latin typeface="+mj-lt"/>
              </a:rPr>
              <a:t>pred</a:t>
            </a: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R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2</a:t>
            </a:r>
            <a:r>
              <a:rPr lang="en-US" sz="2400" dirty="0" smtClean="0"/>
              <a:t> =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pred</a:t>
            </a:r>
            <a:r>
              <a:rPr lang="el-GR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dirty="0" smtClean="0"/>
              <a:t>1 </a:t>
            </a:r>
            <a:r>
              <a:rPr lang="en-US" sz="2400" dirty="0"/>
              <a:t>X</a:t>
            </a:r>
            <a:r>
              <a:rPr lang="en-US" sz="2400" dirty="0" smtClean="0"/>
              <a:t> R2)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6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</a:t>
            </a:r>
            <a:r>
              <a:rPr lang="en-US" dirty="0" smtClean="0">
                <a:sym typeface="Wingdings"/>
              </a:rPr>
              <a:t>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SELECT </a:t>
            </a:r>
            <a:r>
              <a:rPr lang="en-US" sz="2800" dirty="0" smtClean="0"/>
              <a:t>List </a:t>
            </a:r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 Projection</a:t>
            </a:r>
            <a:endParaRPr lang="en-US" sz="2800" dirty="0"/>
          </a:p>
          <a:p>
            <a:r>
              <a:rPr lang="en-US" sz="2800" dirty="0" smtClean="0"/>
              <a:t>FROM List </a:t>
            </a:r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 </a:t>
            </a:r>
            <a:r>
              <a:rPr lang="en-US" sz="2800" dirty="0"/>
              <a:t>all tables referenced</a:t>
            </a:r>
          </a:p>
          <a:p>
            <a:r>
              <a:rPr lang="en-US" sz="2800" dirty="0" smtClean="0"/>
              <a:t>WHERE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dirty="0" smtClean="0"/>
              <a:t> SELECT and JOIN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Many equivalent relational algebra expressions to any one SQL query (due to relational identities)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Join reordering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Select reordering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Select pushdown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952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11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</a:t>
            </a:r>
            <a:r>
              <a:rPr lang="en-US" sz="2400" dirty="0" smtClean="0"/>
              <a:t>nimals(</a:t>
            </a:r>
            <a:r>
              <a:rPr lang="en-US" sz="2400" dirty="0" err="1" smtClean="0"/>
              <a:t>name,age,species,cageno,keptby,feedtime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keepers(</a:t>
            </a:r>
            <a:r>
              <a:rPr lang="en-US" sz="2400" dirty="0" err="1" smtClean="0"/>
              <a:t>kid,name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Cages kept by Joe:</a:t>
            </a:r>
          </a:p>
          <a:p>
            <a:pPr marL="0" indent="0">
              <a:buNone/>
            </a:pPr>
            <a:r>
              <a:rPr lang="en-US" sz="2400" dirty="0" smtClean="0"/>
              <a:t> π</a:t>
            </a:r>
            <a:r>
              <a:rPr lang="en-US" sz="2400" baseline="-25000" dirty="0" err="1" smtClean="0"/>
              <a:t>cageno</a:t>
            </a:r>
            <a:r>
              <a:rPr lang="en-US" sz="2400" dirty="0" smtClean="0"/>
              <a:t>(</a:t>
            </a:r>
            <a:r>
              <a:rPr lang="el-GR" sz="2400" dirty="0" smtClean="0"/>
              <a:t>σ</a:t>
            </a:r>
            <a:r>
              <a:rPr lang="en-US" sz="2400" baseline="-25000" dirty="0" smtClean="0"/>
              <a:t>name</a:t>
            </a:r>
            <a:r>
              <a:rPr lang="en-US" sz="2400" baseline="-25000" dirty="0"/>
              <a:t>=‘</a:t>
            </a:r>
            <a:r>
              <a:rPr lang="en-US" sz="2400" baseline="-25000" dirty="0" err="1"/>
              <a:t>joe</a:t>
            </a:r>
            <a:r>
              <a:rPr lang="en-US" sz="2400" baseline="-25000" dirty="0"/>
              <a:t>’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dirty="0" smtClean="0"/>
              <a:t>animals </a:t>
            </a: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⨝</a:t>
            </a:r>
            <a:r>
              <a:rPr lang="en-US" sz="2400" baseline="-25000" dirty="0" err="1" smtClean="0">
                <a:solidFill>
                  <a:prstClr val="black"/>
                </a:solidFill>
              </a:rPr>
              <a:t>keptby</a:t>
            </a:r>
            <a:r>
              <a:rPr lang="en-US" sz="2400" baseline="-25000" dirty="0" smtClean="0">
                <a:solidFill>
                  <a:prstClr val="black"/>
                </a:solidFill>
              </a:rPr>
              <a:t>=kid</a:t>
            </a:r>
            <a:r>
              <a:rPr lang="en-US" sz="2400" dirty="0" smtClean="0">
                <a:solidFill>
                  <a:prstClr val="black"/>
                </a:solidFill>
              </a:rPr>
              <a:t> keepers))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cageno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FROM </a:t>
            </a:r>
            <a:r>
              <a:rPr lang="en-US" sz="2400" dirty="0" err="1" smtClean="0"/>
              <a:t>keepers,animals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keptby</a:t>
            </a:r>
            <a:r>
              <a:rPr lang="en-US" sz="2400" dirty="0" smtClean="0"/>
              <a:t>=kid</a:t>
            </a:r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 err="1" smtClean="0"/>
              <a:t>keeper.name</a:t>
            </a:r>
            <a:r>
              <a:rPr lang="en-US" sz="2400" dirty="0" smtClean="0"/>
              <a:t> =  ‘</a:t>
            </a:r>
            <a:r>
              <a:rPr lang="en-US" sz="2400" dirty="0" err="1" smtClean="0"/>
              <a:t>joe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47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 err="1" smtClean="0"/>
              <a:t>Feedtimes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018"/>
            <a:ext cx="8229600" cy="4525963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sz="2000" dirty="0"/>
              <a:t>a</a:t>
            </a:r>
            <a:r>
              <a:rPr lang="en-US" sz="2000" dirty="0" smtClean="0"/>
              <a:t>nimals:(</a:t>
            </a:r>
            <a:r>
              <a:rPr lang="en-US" sz="2000" u="sng" dirty="0" smtClean="0"/>
              <a:t>name </a:t>
            </a:r>
            <a:r>
              <a:rPr lang="en-US" sz="2000" u="sng" dirty="0" err="1" smtClean="0"/>
              <a:t>STRING</a:t>
            </a:r>
            <a:r>
              <a:rPr lang="en-US" sz="2000" dirty="0" err="1" smtClean="0"/>
              <a:t>,</a:t>
            </a:r>
            <a:r>
              <a:rPr lang="en-US" sz="2000" i="1" dirty="0" err="1" smtClean="0"/>
              <a:t>cageno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INT,keptby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INT,</a:t>
            </a:r>
            <a:r>
              <a:rPr lang="en-US" sz="2000" dirty="0" err="1" smtClean="0"/>
              <a:t>age</a:t>
            </a:r>
            <a:r>
              <a:rPr lang="en-US" sz="2000" dirty="0" smtClean="0"/>
              <a:t> </a:t>
            </a:r>
            <a:r>
              <a:rPr lang="en-US" sz="2000" dirty="0" err="1" smtClean="0"/>
              <a:t>INT,feedtime</a:t>
            </a:r>
            <a:r>
              <a:rPr lang="en-US" sz="2000" dirty="0" smtClean="0"/>
              <a:t> TIME)</a:t>
            </a:r>
            <a:endParaRPr lang="en-US" sz="2000" i="1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sz="2000" dirty="0" smtClean="0"/>
              <a:t>CREATE TABLE </a:t>
            </a:r>
            <a:r>
              <a:rPr lang="en-US" sz="2000" dirty="0" err="1" smtClean="0"/>
              <a:t>feedtimes</a:t>
            </a:r>
            <a:r>
              <a:rPr lang="en-US" sz="2000" dirty="0" smtClean="0"/>
              <a:t>(</a:t>
            </a:r>
            <a:r>
              <a:rPr lang="en-US" sz="2000" dirty="0" err="1" smtClean="0"/>
              <a:t>aname</a:t>
            </a:r>
            <a:r>
              <a:rPr lang="en-US" sz="2000" dirty="0" smtClean="0"/>
              <a:t> STRING, </a:t>
            </a:r>
            <a:r>
              <a:rPr lang="en-US" sz="2000" dirty="0" err="1" smtClean="0"/>
              <a:t>feedtime</a:t>
            </a:r>
            <a:r>
              <a:rPr lang="en-US" sz="2000" dirty="0"/>
              <a:t> </a:t>
            </a:r>
            <a:r>
              <a:rPr lang="en-US" sz="2000" dirty="0" smtClean="0"/>
              <a:t>TIME);</a:t>
            </a:r>
            <a:endParaRPr lang="en-US" sz="20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000" dirty="0" smtClean="0"/>
              <a:t>ALTER TABLE animals RENAME TO animals2;</a:t>
            </a:r>
            <a:endParaRPr lang="en-US" sz="2000" dirty="0"/>
          </a:p>
          <a:p>
            <a:pPr marL="0" indent="0">
              <a:lnSpc>
                <a:spcPct val="140000"/>
              </a:lnSpc>
              <a:buNone/>
            </a:pPr>
            <a:r>
              <a:rPr lang="en-US" sz="2000" dirty="0" smtClean="0"/>
              <a:t>ALTER TABLE animals2 DROP COLUMN </a:t>
            </a:r>
            <a:r>
              <a:rPr lang="en-US" sz="2000" dirty="0" err="1" smtClean="0"/>
              <a:t>feedtime</a:t>
            </a:r>
            <a:r>
              <a:rPr lang="en-US" sz="2000" dirty="0" smtClean="0"/>
              <a:t>;	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VIEW animals AS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smtClean="0"/>
              <a:t>name, </a:t>
            </a:r>
            <a:r>
              <a:rPr lang="en-US" sz="2000" dirty="0" err="1"/>
              <a:t>cageno</a:t>
            </a:r>
            <a:r>
              <a:rPr lang="en-US" sz="2000" dirty="0"/>
              <a:t>, </a:t>
            </a:r>
            <a:r>
              <a:rPr lang="en-US" sz="2000" dirty="0" err="1"/>
              <a:t>keptby</a:t>
            </a:r>
            <a:r>
              <a:rPr lang="en-US" sz="2000" dirty="0" smtClean="0"/>
              <a:t>, age,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(SELECT </a:t>
            </a:r>
            <a:r>
              <a:rPr lang="en-US" sz="2000" dirty="0" err="1"/>
              <a:t>feedtime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FROM </a:t>
            </a:r>
            <a:r>
              <a:rPr lang="en-US" sz="2000" dirty="0" err="1"/>
              <a:t>feedtimes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WHERE </a:t>
            </a:r>
            <a:r>
              <a:rPr lang="en-US" sz="2000" dirty="0" err="1"/>
              <a:t>aname</a:t>
            </a:r>
            <a:r>
              <a:rPr lang="en-US" sz="2000" dirty="0"/>
              <a:t>=name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LIMIT </a:t>
            </a:r>
            <a:r>
              <a:rPr lang="en-US" sz="2000" dirty="0"/>
              <a:t>1</a:t>
            </a:r>
            <a:r>
              <a:rPr lang="en-US" sz="2000" dirty="0" smtClean="0"/>
              <a:t>) AS </a:t>
            </a:r>
            <a:r>
              <a:rPr lang="en-US" sz="2000" dirty="0" err="1" smtClean="0"/>
              <a:t>feedtime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smtClean="0"/>
              <a:t>animals2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29728" y="4364182"/>
            <a:ext cx="339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Views enable </a:t>
            </a:r>
            <a:r>
              <a:rPr lang="en-US" b="1" i="1" dirty="0" smtClean="0"/>
              <a:t>logical data independence</a:t>
            </a:r>
            <a:r>
              <a:rPr lang="en-US" b="1" dirty="0" smtClean="0"/>
              <a:t> by emulating old schema in new schema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101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Study Break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76463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Schema: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classes: (</a:t>
            </a:r>
            <a:r>
              <a:rPr lang="en-US" u="sng" dirty="0" err="1" smtClean="0"/>
              <a:t>cid</a:t>
            </a:r>
            <a:r>
              <a:rPr lang="en-US" dirty="0" smtClean="0"/>
              <a:t>, </a:t>
            </a:r>
            <a:r>
              <a:rPr lang="en-US" dirty="0" err="1" smtClean="0"/>
              <a:t>c_name</a:t>
            </a:r>
            <a:r>
              <a:rPr lang="en-US" dirty="0" smtClean="0"/>
              <a:t>, </a:t>
            </a:r>
            <a:r>
              <a:rPr lang="en-US" i="1" dirty="0" err="1" smtClean="0"/>
              <a:t>c_rid</a:t>
            </a:r>
            <a:r>
              <a:rPr lang="en-US" dirty="0" smtClean="0"/>
              <a:t>,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rooms: (</a:t>
            </a:r>
            <a:r>
              <a:rPr lang="en-US" u="sng" dirty="0" smtClean="0"/>
              <a:t>rid</a:t>
            </a:r>
            <a:r>
              <a:rPr lang="en-US" dirty="0" smtClean="0"/>
              <a:t>, </a:t>
            </a:r>
            <a:r>
              <a:rPr lang="en-US" dirty="0" err="1" smtClean="0"/>
              <a:t>bldg</a:t>
            </a:r>
            <a:r>
              <a:rPr lang="en-US" dirty="0" smtClean="0"/>
              <a:t>,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students: (</a:t>
            </a:r>
            <a:r>
              <a:rPr lang="en-US" u="sng" dirty="0" err="1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s_name</a:t>
            </a:r>
            <a:r>
              <a:rPr lang="en-US" dirty="0" smtClean="0"/>
              <a:t>,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takes: (</a:t>
            </a:r>
            <a:r>
              <a:rPr lang="en-US" i="1" dirty="0" err="1" smtClean="0"/>
              <a:t>t_sid</a:t>
            </a:r>
            <a:r>
              <a:rPr lang="en-US" dirty="0" smtClean="0"/>
              <a:t>, </a:t>
            </a:r>
            <a:r>
              <a:rPr lang="en-US" i="1" dirty="0" err="1" smtClean="0"/>
              <a:t>t_cid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376382" y="4076693"/>
            <a:ext cx="8229600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Questions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53092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1) What SQL query is this expression equivalent to:</a:t>
            </a:r>
          </a:p>
          <a:p>
            <a:pPr marL="457200" lvl="1" indent="0" algn="ctr">
              <a:buNone/>
            </a:pPr>
            <a:r>
              <a:rPr lang="en-US" sz="2400" dirty="0" smtClean="0"/>
              <a:t>π</a:t>
            </a:r>
            <a:r>
              <a:rPr lang="en-US" sz="2400" baseline="-25000" dirty="0" err="1" smtClean="0"/>
              <a:t>bldg</a:t>
            </a:r>
            <a:r>
              <a:rPr lang="en-US" sz="2400" dirty="0"/>
              <a:t>(</a:t>
            </a:r>
            <a:r>
              <a:rPr lang="en-US" sz="2400" dirty="0" smtClean="0"/>
              <a:t>rooms </a:t>
            </a:r>
            <a:r>
              <a:rPr lang="en-US" sz="2400" dirty="0" smtClean="0">
                <a:solidFill>
                  <a:prstClr val="black"/>
                </a:solidFill>
                <a:latin typeface="STIXGeneral-Regular"/>
              </a:rPr>
              <a:t>⨝</a:t>
            </a:r>
            <a:r>
              <a:rPr lang="en-US" sz="2400" baseline="-25000" dirty="0" smtClean="0">
                <a:solidFill>
                  <a:prstClr val="black"/>
                </a:solidFill>
              </a:rPr>
              <a:t>rid=</a:t>
            </a:r>
            <a:r>
              <a:rPr lang="en-US" sz="2400" baseline="-25000" dirty="0" err="1" smtClean="0">
                <a:solidFill>
                  <a:prstClr val="black"/>
                </a:solidFill>
              </a:rPr>
              <a:t>c_rid</a:t>
            </a:r>
            <a:r>
              <a:rPr lang="en-US" sz="2400" dirty="0" smtClean="0">
                <a:solidFill>
                  <a:prstClr val="black"/>
                </a:solidFill>
              </a:rPr>
              <a:t>  (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c_name</a:t>
            </a:r>
            <a:r>
              <a:rPr lang="en-US" sz="2400" baseline="-25000" dirty="0" smtClean="0"/>
              <a:t>=‘6.830’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classes))</a:t>
            </a:r>
          </a:p>
          <a:p>
            <a:pPr marL="457200" lvl="1" indent="0" algn="ctr">
              <a:buNone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None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2) Write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 equivalent relational algebra expression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to:</a:t>
            </a:r>
          </a:p>
          <a:p>
            <a:pPr marL="1485900" eaLnBrk="1" hangingPunct="1">
              <a:buNone/>
            </a:pPr>
            <a:r>
              <a:rPr lang="en-US" sz="2400" dirty="0" smtClean="0">
                <a:solidFill>
                  <a:srgbClr val="0006DA"/>
                </a:solidFill>
                <a:latin typeface="Calibri" charset="0"/>
              </a:rPr>
              <a:t>SELECT 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s_name</a:t>
            </a: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 FROM 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student,takes,classes</a:t>
            </a:r>
            <a:endParaRPr lang="en-US" sz="2400" dirty="0">
              <a:solidFill>
                <a:srgbClr val="0006DA"/>
              </a:solidFill>
              <a:latin typeface="Calibri" charset="0"/>
            </a:endParaRPr>
          </a:p>
          <a:p>
            <a:pPr marL="1485900" eaLnBrk="1" hangingPunct="1">
              <a:buNone/>
            </a:pP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WHERE 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t_sid</a:t>
            </a: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=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sid</a:t>
            </a: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 AND 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t_cid</a:t>
            </a: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=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cid</a:t>
            </a: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 </a:t>
            </a:r>
          </a:p>
          <a:p>
            <a:pPr marL="1485900" eaLnBrk="1" hangingPunct="1">
              <a:buNone/>
            </a:pP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AND </a:t>
            </a:r>
            <a:r>
              <a:rPr lang="en-US" sz="2400" dirty="0" err="1">
                <a:solidFill>
                  <a:srgbClr val="0006DA"/>
                </a:solidFill>
                <a:latin typeface="Calibri" charset="0"/>
              </a:rPr>
              <a:t>c_name</a:t>
            </a:r>
            <a:r>
              <a:rPr lang="en-US" sz="2400" dirty="0">
                <a:solidFill>
                  <a:srgbClr val="0006DA"/>
                </a:solidFill>
                <a:latin typeface="Calibri" charset="0"/>
              </a:rPr>
              <a:t>=‘6.830’</a:t>
            </a:r>
          </a:p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a) 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there other possible expressions?</a:t>
            </a:r>
          </a:p>
          <a:p>
            <a:pPr marL="0" indent="0">
              <a:buNone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b) Do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you think one would be more “efficient” to execute?  Why?</a:t>
            </a:r>
          </a:p>
        </p:txBody>
      </p:sp>
      <p:sp>
        <p:nvSpPr>
          <p:cNvPr id="18435" name="Content Placeholder 2"/>
          <p:cNvSpPr txBox="1">
            <a:spLocks/>
          </p:cNvSpPr>
          <p:nvPr/>
        </p:nvSpPr>
        <p:spPr bwMode="auto">
          <a:xfrm>
            <a:off x="914400" y="4562475"/>
            <a:ext cx="82296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sz="3200" dirty="0">
              <a:solidFill>
                <a:srgbClr val="0006DA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Hobby Schema</a:t>
            </a:r>
            <a:endParaRPr lang="ja-JP" alt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1613" y="1397000"/>
          <a:ext cx="6818312" cy="1857375"/>
        </p:xfrm>
        <a:graphic>
          <a:graphicData uri="http://schemas.openxmlformats.org/drawingml/2006/table">
            <a:tbl>
              <a:tblPr/>
              <a:tblGrid>
                <a:gridCol w="1363662"/>
                <a:gridCol w="1363663"/>
                <a:gridCol w="1363662"/>
                <a:gridCol w="1363663"/>
                <a:gridCol w="13636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SSN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Address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Hobby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Cost</a:t>
                      </a:r>
                      <a:endParaRPr kumimoji="1" lang="ja-JP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main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dolls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123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john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main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bugs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345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mary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lake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tennis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456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joe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first st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dolls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$</a:t>
                      </a:r>
                      <a:endParaRPr kumimoji="1" lang="ja-JP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4376" name="TextBox 4"/>
          <p:cNvSpPr txBox="1">
            <a:spLocks noChangeArrowheads="1"/>
          </p:cNvSpPr>
          <p:nvPr/>
        </p:nvSpPr>
        <p:spPr bwMode="auto">
          <a:xfrm>
            <a:off x="201613" y="3429000"/>
            <a:ext cx="8485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>
                <a:latin typeface="Calibri" charset="0"/>
              </a:rPr>
              <a:t>“Wide” schema – has redundancy and anomalies in the presence of updates, inserts, and deletes</a:t>
            </a:r>
          </a:p>
        </p:txBody>
      </p:sp>
      <p:sp>
        <p:nvSpPr>
          <p:cNvPr id="14377" name="TextBox 7"/>
          <p:cNvSpPr txBox="1">
            <a:spLocks noChangeArrowheads="1"/>
          </p:cNvSpPr>
          <p:nvPr/>
        </p:nvSpPr>
        <p:spPr bwMode="auto">
          <a:xfrm>
            <a:off x="7373938" y="1619250"/>
            <a:ext cx="131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>
                <a:latin typeface="Calibri" charset="0"/>
              </a:rPr>
              <a:t>Table key is Hobby, SSN</a:t>
            </a:r>
            <a:endParaRPr lang="ja-JP" altLang="en-US" sz="1800"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2963" y="5208588"/>
            <a:ext cx="1362075" cy="60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Person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62438" y="5208588"/>
            <a:ext cx="1362075" cy="601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Hobby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01613" y="4433888"/>
            <a:ext cx="1911350" cy="2174875"/>
            <a:chOff x="201613" y="4433455"/>
            <a:chExt cx="1911205" cy="2175162"/>
          </a:xfrm>
        </p:grpSpPr>
        <p:sp>
          <p:nvSpPr>
            <p:cNvPr id="5" name="Oval 4"/>
            <p:cNvSpPr/>
            <p:nvPr/>
          </p:nvSpPr>
          <p:spPr>
            <a:xfrm>
              <a:off x="201613" y="4433455"/>
              <a:ext cx="1547695" cy="6239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u="sng" dirty="0"/>
                <a:t>SSN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01613" y="5209844"/>
              <a:ext cx="1547695" cy="6223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Address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01613" y="5984647"/>
              <a:ext cx="1547695" cy="62397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Name</a:t>
              </a:r>
            </a:p>
          </p:txBody>
        </p:sp>
        <p:cxnSp>
          <p:nvCxnSpPr>
            <p:cNvPr id="7" name="Straight Connector 6"/>
            <p:cNvCxnSpPr>
              <a:stCxn id="4" idx="1"/>
              <a:endCxn id="5" idx="6"/>
            </p:cNvCxnSpPr>
            <p:nvPr/>
          </p:nvCxnSpPr>
          <p:spPr>
            <a:xfrm flipH="1" flipV="1">
              <a:off x="1749308" y="4744646"/>
              <a:ext cx="363510" cy="7652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1"/>
              <a:endCxn id="14" idx="6"/>
            </p:cNvCxnSpPr>
            <p:nvPr/>
          </p:nvCxnSpPr>
          <p:spPr>
            <a:xfrm flipH="1">
              <a:off x="1749308" y="5509922"/>
              <a:ext cx="363510" cy="111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1"/>
            </p:cNvCxnSpPr>
            <p:nvPr/>
          </p:nvCxnSpPr>
          <p:spPr>
            <a:xfrm flipH="1">
              <a:off x="1749308" y="5509922"/>
              <a:ext cx="363510" cy="774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624513" y="4745038"/>
            <a:ext cx="1841500" cy="1400175"/>
            <a:chOff x="5624944" y="4745182"/>
            <a:chExt cx="1841069" cy="1399308"/>
          </a:xfrm>
        </p:grpSpPr>
        <p:sp>
          <p:nvSpPr>
            <p:cNvPr id="17" name="Oval 16"/>
            <p:cNvSpPr/>
            <p:nvPr/>
          </p:nvSpPr>
          <p:spPr>
            <a:xfrm>
              <a:off x="5918562" y="4745182"/>
              <a:ext cx="1547451" cy="62350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u="sng" dirty="0"/>
                <a:t>Name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918562" y="5520988"/>
              <a:ext cx="1547451" cy="6235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Cost</a:t>
              </a:r>
            </a:p>
          </p:txBody>
        </p:sp>
        <p:cxnSp>
          <p:nvCxnSpPr>
            <p:cNvPr id="27" name="Straight Connector 26"/>
            <p:cNvCxnSpPr>
              <a:stCxn id="17" idx="2"/>
              <a:endCxn id="16" idx="3"/>
            </p:cNvCxnSpPr>
            <p:nvPr/>
          </p:nvCxnSpPr>
          <p:spPr>
            <a:xfrm flipH="1">
              <a:off x="5624944" y="5056139"/>
              <a:ext cx="293618" cy="4537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8" idx="2"/>
              <a:endCxn id="16" idx="3"/>
            </p:cNvCxnSpPr>
            <p:nvPr/>
          </p:nvCxnSpPr>
          <p:spPr>
            <a:xfrm flipH="1" flipV="1">
              <a:off x="5624944" y="5509883"/>
              <a:ext cx="293618" cy="323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3475038" y="5151438"/>
            <a:ext cx="798512" cy="369887"/>
            <a:chOff x="3475181" y="5151703"/>
            <a:chExt cx="798945" cy="369332"/>
          </a:xfrm>
        </p:grpSpPr>
        <p:cxnSp>
          <p:nvCxnSpPr>
            <p:cNvPr id="39" name="Straight Connector 38"/>
            <p:cNvCxnSpPr>
              <a:stCxn id="16" idx="1"/>
              <a:endCxn id="4" idx="3"/>
            </p:cNvCxnSpPr>
            <p:nvPr/>
          </p:nvCxnSpPr>
          <p:spPr>
            <a:xfrm flipH="1">
              <a:off x="3475181" y="5509940"/>
              <a:ext cx="7878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85" name="TextBox 36"/>
            <p:cNvSpPr txBox="1">
              <a:spLocks noChangeArrowheads="1"/>
            </p:cNvSpPr>
            <p:nvPr/>
          </p:nvSpPr>
          <p:spPr bwMode="auto">
            <a:xfrm>
              <a:off x="3613727" y="5151703"/>
              <a:ext cx="6603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/>
                <a:t>n:n</a:t>
              </a:r>
            </a:p>
          </p:txBody>
        </p:sp>
      </p:grpSp>
      <p:sp>
        <p:nvSpPr>
          <p:cNvPr id="14383" name="TextBox 6"/>
          <p:cNvSpPr txBox="1">
            <a:spLocks noChangeArrowheads="1"/>
          </p:cNvSpPr>
          <p:nvPr/>
        </p:nvSpPr>
        <p:spPr bwMode="auto">
          <a:xfrm>
            <a:off x="2459038" y="4298950"/>
            <a:ext cx="282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800" b="1">
                <a:latin typeface="Calibri" charset="0"/>
              </a:rPr>
              <a:t>Entity Relationship Diagram</a:t>
            </a:r>
            <a:endParaRPr lang="ja-JP" altLang="en-US" sz="1800" b="1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Boyce-</a:t>
            </a:r>
            <a:r>
              <a:rPr lang="en-US" dirty="0" err="1" smtClean="0"/>
              <a:t>Codd</a:t>
            </a:r>
            <a:r>
              <a:rPr lang="en-US" dirty="0" smtClean="0"/>
              <a:t> </a:t>
            </a:r>
            <a:r>
              <a:rPr lang="en-US" dirty="0" smtClean="0"/>
              <a:t>Normal Form (BCNF)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559019"/>
            <a:ext cx="89523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set of relations is in BCNF if:</a:t>
            </a:r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every functional dependency </a:t>
            </a:r>
            <a:r>
              <a:rPr lang="en-US" sz="2400" dirty="0" smtClean="0"/>
              <a:t>X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Y,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 set of functional dependencies F over </a:t>
            </a:r>
            <a:r>
              <a:rPr lang="en-US" sz="2400" dirty="0" smtClean="0"/>
              <a:t>a relation R,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is a </a:t>
            </a:r>
            <a:r>
              <a:rPr lang="en-US" sz="2400" i="1" dirty="0" err="1"/>
              <a:t>superkey</a:t>
            </a:r>
            <a:r>
              <a:rPr lang="en-US" sz="2400" i="1" dirty="0"/>
              <a:t> key</a:t>
            </a:r>
            <a:r>
              <a:rPr lang="en-US" sz="2400" dirty="0"/>
              <a:t> of R, </a:t>
            </a:r>
          </a:p>
          <a:p>
            <a:r>
              <a:rPr lang="en-US" sz="2400" dirty="0"/>
              <a:t>			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where </a:t>
            </a:r>
            <a:r>
              <a:rPr lang="en-US" sz="2400" dirty="0" err="1"/>
              <a:t>superkey</a:t>
            </a:r>
            <a:r>
              <a:rPr lang="en-US" sz="2400" dirty="0"/>
              <a:t> means that X contains a key of R )</a:t>
            </a:r>
          </a:p>
        </p:txBody>
      </p:sp>
    </p:spTree>
    <p:extLst>
      <p:ext uri="{BB962C8B-B14F-4D97-AF65-F5344CB8AC3E}">
        <p14:creationId xmlns:p14="http://schemas.microsoft.com/office/powerpoint/2010/main" val="424190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598</Words>
  <Application>Microsoft Macintosh PowerPoint</Application>
  <PresentationFormat>On-screen Show (4:3)</PresentationFormat>
  <Paragraphs>162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6.830/6.814 Lecture 3</vt:lpstr>
      <vt:lpstr>Relational Algebra</vt:lpstr>
      <vt:lpstr>Relational Algebra  SQL</vt:lpstr>
      <vt:lpstr>Example</vt:lpstr>
      <vt:lpstr>Multiple Feedtimes</vt:lpstr>
      <vt:lpstr>Study Break # 1</vt:lpstr>
      <vt:lpstr>Questions</vt:lpstr>
      <vt:lpstr>Hobby Schema</vt:lpstr>
      <vt:lpstr>Boyce-Codd Normal Form (BCNF)</vt:lpstr>
      <vt:lpstr>BCNFify</vt:lpstr>
      <vt:lpstr>BCNFify Example for Hobbies </vt:lpstr>
      <vt:lpstr>Study Break # 2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BCNFify</dc:title>
  <dc:creator>Sam Madden</dc:creator>
  <cp:lastModifiedBy>Sam Madden</cp:lastModifiedBy>
  <cp:revision>38</cp:revision>
  <cp:lastPrinted>2013-02-13T18:19:49Z</cp:lastPrinted>
  <dcterms:created xsi:type="dcterms:W3CDTF">2009-09-22T13:26:32Z</dcterms:created>
  <dcterms:modified xsi:type="dcterms:W3CDTF">2014-09-12T13:03:27Z</dcterms:modified>
</cp:coreProperties>
</file>