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5E01-4822-D14C-90CD-D14C6CB8CDA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B038-C0D4-FD46-BEC4-2D63C41D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9/22/2014</a:t>
            </a:r>
          </a:p>
          <a:p>
            <a:r>
              <a:rPr lang="en-US" dirty="0" smtClean="0"/>
              <a:t>Cost </a:t>
            </a:r>
            <a:r>
              <a:rPr lang="en-US" dirty="0" smtClean="0"/>
              <a:t>Estimation and Access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4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39146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79780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mod 2 = 1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976099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24951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8059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1797" y="2893676"/>
            <a:ext cx="1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- FULL!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55738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90868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6966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70124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08477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Allocate new page!</a:t>
            </a:r>
          </a:p>
        </p:txBody>
      </p:sp>
    </p:spTree>
    <p:extLst>
      <p:ext uri="{BB962C8B-B14F-4D97-AF65-F5344CB8AC3E}">
        <p14:creationId xmlns:p14="http://schemas.microsoft.com/office/powerpoint/2010/main" val="18023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00755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51064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565" y="4701019"/>
            <a:ext cx="291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allocate 1 new page!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33157" y="2910548"/>
            <a:ext cx="13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Rehash</a:t>
            </a:r>
          </a:p>
        </p:txBody>
      </p:sp>
    </p:spTree>
    <p:extLst>
      <p:ext uri="{BB962C8B-B14F-4D97-AF65-F5344CB8AC3E}">
        <p14:creationId xmlns:p14="http://schemas.microsoft.com/office/powerpoint/2010/main" val="16545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5754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2397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mod 4 = 2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5537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</a:t>
            </a:r>
            <a:r>
              <a:rPr lang="en-US" sz="2800" strike="sngStrike" dirty="0" smtClean="0"/>
              <a:t>1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38171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6999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mod 4 = 2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7491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1802" y="4999409"/>
            <a:ext cx="287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Extra bookkeeping needed to keep track of fact that pages 0/2 have split and page 1 hasn’t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011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988" y="862013"/>
            <a:ext cx="5213350" cy="128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Database Internals Outline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50988" y="8620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Front End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24038" y="12207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Admission Control</a:t>
            </a:r>
          </a:p>
          <a:p>
            <a:r>
              <a:rPr lang="en-US"/>
              <a:t>Connection Management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0988" y="2144713"/>
            <a:ext cx="5213350" cy="271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4038" y="2528888"/>
            <a:ext cx="4121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/>
              <a:t>(sql)</a:t>
            </a:r>
          </a:p>
          <a:p>
            <a:r>
              <a:rPr lang="fr-FR"/>
              <a:t>	</a:t>
            </a:r>
            <a:r>
              <a:rPr lang="fr-FR" b="1"/>
              <a:t>Parser</a:t>
            </a:r>
            <a:r>
              <a:rPr lang="fr-FR"/>
              <a:t>			  </a:t>
            </a:r>
          </a:p>
          <a:p>
            <a:r>
              <a:rPr lang="nl-NL"/>
              <a:t>(parse tree)	</a:t>
            </a:r>
          </a:p>
          <a:p>
            <a:pPr lvl="1"/>
            <a:r>
              <a:rPr lang="nl-NL" b="1"/>
              <a:t>Rewriter</a:t>
            </a:r>
            <a:r>
              <a:rPr lang="nl-NL"/>
              <a:t>		</a:t>
            </a:r>
          </a:p>
          <a:p>
            <a:r>
              <a:rPr lang="nl-NL"/>
              <a:t>(parse tree)  	  </a:t>
            </a:r>
          </a:p>
          <a:p>
            <a:r>
              <a:rPr lang="nl-NL"/>
              <a:t>	</a:t>
            </a:r>
            <a:r>
              <a:rPr lang="nl-NL" b="1"/>
              <a:t>Planner &amp; Optimizer</a:t>
            </a:r>
            <a:r>
              <a:rPr lang="nl-NL"/>
              <a:t>	</a:t>
            </a:r>
          </a:p>
          <a:p>
            <a:r>
              <a:rPr lang="nl-NL"/>
              <a:t>(query plan) </a:t>
            </a:r>
          </a:p>
          <a:p>
            <a:r>
              <a:rPr lang="nl-NL"/>
              <a:t>	</a:t>
            </a:r>
            <a:r>
              <a:rPr lang="nl-NL" b="1"/>
              <a:t>Executor</a:t>
            </a:r>
            <a:r>
              <a:rPr lang="nl-NL"/>
              <a:t>						  	</a:t>
            </a:r>
          </a:p>
          <a:p>
            <a:r>
              <a:rPr lang="nl-NL"/>
              <a:t>			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573213" y="2144713"/>
            <a:ext cx="173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Query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0988" y="4860925"/>
            <a:ext cx="5213350" cy="17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573213" y="487203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Storage System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976438" y="52419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Access Methods</a:t>
            </a:r>
          </a:p>
          <a:p>
            <a:r>
              <a:rPr lang="en-US"/>
              <a:t>	Lock Manager</a:t>
            </a:r>
          </a:p>
          <a:p>
            <a:r>
              <a:rPr lang="en-US"/>
              <a:t>	Buffer Manager</a:t>
            </a:r>
          </a:p>
          <a:p>
            <a:r>
              <a:rPr lang="en-US"/>
              <a:t>	Log Manager</a:t>
            </a:r>
          </a:p>
          <a:p>
            <a:r>
              <a:rPr lang="en-US"/>
              <a:t>	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3411960" y="4583113"/>
            <a:ext cx="990600" cy="2778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4595813" y="4583113"/>
            <a:ext cx="148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Last time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1327150" y="4606131"/>
            <a:ext cx="188913" cy="101120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2" name="TextBox 17"/>
          <p:cNvSpPr txBox="1">
            <a:spLocks noChangeArrowheads="1"/>
          </p:cNvSpPr>
          <p:nvPr/>
        </p:nvSpPr>
        <p:spPr bwMode="auto">
          <a:xfrm>
            <a:off x="188913" y="4951413"/>
            <a:ext cx="148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This time</a:t>
            </a:r>
          </a:p>
        </p:txBody>
      </p:sp>
    </p:spTree>
    <p:extLst>
      <p:ext uri="{BB962C8B-B14F-4D97-AF65-F5344CB8AC3E}">
        <p14:creationId xmlns:p14="http://schemas.microsoft.com/office/powerpoint/2010/main" val="163564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Assuming disk can do 100 MB/sec I/O</a:t>
            </a:r>
          </a:p>
          <a:p>
            <a:r>
              <a:rPr lang="en-US" dirty="0" smtClean="0"/>
              <a:t>And the following schema: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100" dirty="0" smtClean="0">
                <a:latin typeface="Courier"/>
                <a:cs typeface="Courier"/>
              </a:rPr>
              <a:t>grades (</a:t>
            </a:r>
            <a:r>
              <a:rPr lang="en-US" sz="3100" dirty="0" err="1" smtClean="0">
                <a:latin typeface="Courier"/>
                <a:cs typeface="Courier"/>
              </a:rPr>
              <a:t>cid</a:t>
            </a:r>
            <a:r>
              <a:rPr lang="en-US" sz="3100" dirty="0" smtClean="0">
                <a:latin typeface="Courier"/>
                <a:cs typeface="Courier"/>
              </a:rPr>
              <a:t> </a:t>
            </a:r>
            <a:r>
              <a:rPr lang="en-US" sz="3100" dirty="0" err="1" smtClean="0">
                <a:latin typeface="Courier"/>
                <a:cs typeface="Courier"/>
              </a:rPr>
              <a:t>int</a:t>
            </a:r>
            <a:r>
              <a:rPr lang="en-US" sz="3100" dirty="0" smtClean="0">
                <a:latin typeface="Courier"/>
                <a:cs typeface="Courier"/>
              </a:rPr>
              <a:t>, </a:t>
            </a:r>
            <a:r>
              <a:rPr lang="en-US" sz="3100" dirty="0" err="1">
                <a:latin typeface="Courier"/>
                <a:cs typeface="Courier"/>
              </a:rPr>
              <a:t>g</a:t>
            </a:r>
            <a:r>
              <a:rPr lang="en-US" sz="3100" dirty="0" err="1" smtClean="0">
                <a:latin typeface="Courier"/>
                <a:cs typeface="Courier"/>
              </a:rPr>
              <a:t>_sid</a:t>
            </a:r>
            <a:r>
              <a:rPr lang="en-US" sz="3100" dirty="0" smtClean="0">
                <a:latin typeface="Courier"/>
                <a:cs typeface="Courier"/>
              </a:rPr>
              <a:t> </a:t>
            </a:r>
            <a:r>
              <a:rPr lang="en-US" sz="3100" dirty="0" err="1" smtClean="0">
                <a:latin typeface="Courier"/>
                <a:cs typeface="Courier"/>
              </a:rPr>
              <a:t>int</a:t>
            </a:r>
            <a:r>
              <a:rPr lang="en-US" sz="3100" dirty="0" smtClean="0">
                <a:latin typeface="Courier"/>
                <a:cs typeface="Courier"/>
              </a:rPr>
              <a:t>, grade char(2))</a:t>
            </a:r>
          </a:p>
          <a:p>
            <a:pPr marL="0" indent="0">
              <a:buNone/>
            </a:pPr>
            <a:r>
              <a:rPr lang="en-US" sz="3100" dirty="0">
                <a:latin typeface="Courier"/>
                <a:cs typeface="Courier"/>
              </a:rPr>
              <a:t>s</a:t>
            </a:r>
            <a:r>
              <a:rPr lang="en-US" sz="3100" dirty="0" smtClean="0">
                <a:latin typeface="Courier"/>
                <a:cs typeface="Courier"/>
              </a:rPr>
              <a:t>tudents (</a:t>
            </a:r>
            <a:r>
              <a:rPr lang="en-US" sz="3100" dirty="0" err="1" smtClean="0">
                <a:latin typeface="Courier"/>
                <a:cs typeface="Courier"/>
              </a:rPr>
              <a:t>s_int</a:t>
            </a:r>
            <a:r>
              <a:rPr lang="en-US" sz="3100" dirty="0" smtClean="0">
                <a:latin typeface="Courier"/>
                <a:cs typeface="Courier"/>
              </a:rPr>
              <a:t>, name char(100))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time to sequentially scan grades, assuming it contains 1M records (Consider:  field sizes, headers)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time to join these two tables, using nested loops, assuming students fits in memory but grades does not, and students contains 10K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53272"/>
              </p:ext>
            </p:extLst>
          </p:nvPr>
        </p:nvGraphicFramePr>
        <p:xfrm>
          <a:off x="4882240" y="1419076"/>
          <a:ext cx="240049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Disk Hash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2731" y="922116"/>
            <a:ext cx="1652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buckets, on n disk pages</a:t>
            </a:r>
          </a:p>
          <a:p>
            <a:endParaRPr lang="en-US" dirty="0" smtClean="0"/>
          </a:p>
          <a:p>
            <a:r>
              <a:rPr lang="en-US" dirty="0" smtClean="0"/>
              <a:t>Disk page 1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Disk Page 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5132" y="2444620"/>
            <a:ext cx="11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H(f1)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8414" y="2420192"/>
            <a:ext cx="21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(‘</a:t>
            </a:r>
            <a:r>
              <a:rPr lang="en-US" sz="2400" dirty="0" err="1" smtClean="0"/>
              <a:t>sam</a:t>
            </a:r>
            <a:r>
              <a:rPr lang="en-US" sz="2400" dirty="0" smtClean="0"/>
              <a:t>’, 10k, …) </a:t>
            </a:r>
          </a:p>
          <a:p>
            <a:r>
              <a:rPr lang="en-US" sz="2400" dirty="0" smtClean="0"/>
              <a:t>(‘</a:t>
            </a:r>
            <a:r>
              <a:rPr lang="en-US" sz="2400" dirty="0" err="1" smtClean="0"/>
              <a:t>joe</a:t>
            </a:r>
            <a:r>
              <a:rPr lang="en-US" sz="2400" dirty="0" smtClean="0"/>
              <a:t>’, 20k, …)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34641" y="2644695"/>
            <a:ext cx="800491" cy="12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</p:cNvCxnSpPr>
          <p:nvPr/>
        </p:nvCxnSpPr>
        <p:spPr>
          <a:xfrm flipV="1">
            <a:off x="4058668" y="1972433"/>
            <a:ext cx="823572" cy="795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134641" y="2767786"/>
            <a:ext cx="800491" cy="27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058668" y="2920187"/>
            <a:ext cx="823572" cy="546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934" y="4344022"/>
            <a:ext cx="4876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Issues</a:t>
            </a:r>
            <a:endParaRPr lang="en-US" sz="2400" dirty="0" smtClean="0"/>
          </a:p>
          <a:p>
            <a:r>
              <a:rPr lang="en-US" sz="2400" dirty="0" smtClean="0"/>
              <a:t>How big to make table?</a:t>
            </a:r>
          </a:p>
          <a:p>
            <a:r>
              <a:rPr lang="en-US" sz="2400" dirty="0" smtClean="0"/>
              <a:t>If we get it wrong, </a:t>
            </a:r>
            <a:r>
              <a:rPr lang="en-US" sz="2400" b="1" dirty="0" smtClean="0"/>
              <a:t>either</a:t>
            </a:r>
          </a:p>
          <a:p>
            <a:r>
              <a:rPr lang="en-US" sz="2400" dirty="0" smtClean="0"/>
              <a:t> </a:t>
            </a:r>
            <a:r>
              <a:rPr lang="en-US" sz="2400" i="1" dirty="0" smtClean="0"/>
              <a:t>waste space</a:t>
            </a:r>
            <a:r>
              <a:rPr lang="en-US" sz="2400" dirty="0" smtClean="0"/>
              <a:t>, </a:t>
            </a:r>
            <a:r>
              <a:rPr lang="en-US" sz="2400" b="1" dirty="0" smtClean="0"/>
              <a:t>or </a:t>
            </a:r>
          </a:p>
          <a:p>
            <a:r>
              <a:rPr lang="en-US" sz="2400" i="1" dirty="0" smtClean="0"/>
              <a:t> end up with long overflow chains, </a:t>
            </a:r>
            <a:r>
              <a:rPr lang="en-US" sz="2400" b="1" dirty="0" smtClean="0"/>
              <a:t>or</a:t>
            </a:r>
          </a:p>
          <a:p>
            <a:r>
              <a:rPr lang="en-US" sz="2400" i="1" dirty="0" smtClean="0"/>
              <a:t> have to rehash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2772" y="3037938"/>
            <a:ext cx="19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e.g., H(x) = x mod n</a:t>
            </a:r>
          </a:p>
        </p:txBody>
      </p:sp>
    </p:spTree>
    <p:extLst>
      <p:ext uri="{BB962C8B-B14F-4D97-AF65-F5344CB8AC3E}">
        <p14:creationId xmlns:p14="http://schemas.microsoft.com/office/powerpoint/2010/main" val="303006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9" y="1600200"/>
            <a:ext cx="8686800" cy="4525963"/>
          </a:xfrm>
        </p:spPr>
        <p:txBody>
          <a:bodyPr/>
          <a:lstStyle/>
          <a:p>
            <a:r>
              <a:rPr lang="en-US" dirty="0" smtClean="0"/>
              <a:t>Create a family of hash tables parameterized by k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 = H(x) mod 2</a:t>
            </a:r>
            <a:r>
              <a:rPr lang="en-US" baseline="30000" dirty="0" smtClean="0"/>
              <a:t>k</a:t>
            </a:r>
            <a:endParaRPr lang="en-US" baseline="30000" dirty="0"/>
          </a:p>
          <a:p>
            <a:r>
              <a:rPr lang="en-US" dirty="0" smtClean="0"/>
              <a:t>Start with k = 1  (2 hash buckets)</a:t>
            </a:r>
          </a:p>
          <a:p>
            <a:r>
              <a:rPr lang="en-US" dirty="0" smtClean="0"/>
              <a:t>Use a directory structure to keep track of which bucket (page) each hash value maps to</a:t>
            </a:r>
          </a:p>
          <a:p>
            <a:r>
              <a:rPr lang="en-US" dirty="0" smtClean="0"/>
              <a:t>When a bucket overflows, increment k (if needed), create a new bucket, rehash keys in overflowing bucket, and update directory</a:t>
            </a:r>
          </a:p>
        </p:txBody>
      </p:sp>
    </p:spTree>
    <p:extLst>
      <p:ext uri="{BB962C8B-B14F-4D97-AF65-F5344CB8AC3E}">
        <p14:creationId xmlns:p14="http://schemas.microsoft.com/office/powerpoint/2010/main" val="243168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19680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9095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04409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87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17278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79012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6698" y="5414656"/>
            <a:ext cx="186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2^k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07483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3305566" y="2931807"/>
            <a:ext cx="3118812" cy="3125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61730" y="2833158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086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7906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656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385623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5325"/>
              </p:ext>
            </p:extLst>
          </p:nvPr>
        </p:nvGraphicFramePr>
        <p:xfrm>
          <a:off x="1036140" y="2479552"/>
          <a:ext cx="226942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3"/>
                <a:gridCol w="113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H</a:t>
                      </a:r>
                      <a:r>
                        <a:rPr lang="en-US" sz="2800" b="1" baseline="-25000" dirty="0" err="1" smtClean="0"/>
                        <a:t>k</a:t>
                      </a:r>
                      <a:r>
                        <a:rPr lang="en-US" sz="2800" b="1" dirty="0" smtClean="0"/>
                        <a:t>(x)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40" y="1417638"/>
            <a:ext cx="2269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Directory</a:t>
            </a:r>
          </a:p>
          <a:p>
            <a:pPr algn="ctr"/>
            <a:r>
              <a:rPr lang="en-US" sz="2800" dirty="0" smtClean="0"/>
              <a:t>k=1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27883" y="1848719"/>
            <a:ext cx="22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Hash Table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81732"/>
              </p:ext>
            </p:extLst>
          </p:nvPr>
        </p:nvGraphicFramePr>
        <p:xfrm>
          <a:off x="4662185" y="2479552"/>
          <a:ext cx="3349612" cy="2443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06"/>
                <a:gridCol w="590547"/>
                <a:gridCol w="578271"/>
                <a:gridCol w="505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Contents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39" y="5751570"/>
            <a:ext cx="561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records with keys 0, 0, 2, 3,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36140" y="5414656"/>
            <a:ext cx="164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(x) = x mod 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18807" y="3244334"/>
            <a:ext cx="128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mod 2 = 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662185" y="5433330"/>
            <a:ext cx="276562" cy="3693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826</Words>
  <Application>Microsoft Macintosh PowerPoint</Application>
  <PresentationFormat>On-screen Show (4:3)</PresentationFormat>
  <Paragraphs>311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6.830 Lecture 6</vt:lpstr>
      <vt:lpstr>Database Internals Outline</vt:lpstr>
      <vt:lpstr>Study Break</vt:lpstr>
      <vt:lpstr>Hash Index</vt:lpstr>
      <vt:lpstr>Extensible Hashing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6</dc:title>
  <dc:creator>Sam Madden</dc:creator>
  <cp:lastModifiedBy>Sam Madden</cp:lastModifiedBy>
  <cp:revision>9</cp:revision>
  <dcterms:created xsi:type="dcterms:W3CDTF">2013-02-25T14:44:32Z</dcterms:created>
  <dcterms:modified xsi:type="dcterms:W3CDTF">2014-09-22T23:57:13Z</dcterms:modified>
</cp:coreProperties>
</file>