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xlsm" ContentType="application/vnd.ms-excel.sheet.macroEnabled.12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0" r:id="rId10"/>
    <p:sldId id="271" r:id="rId11"/>
    <p:sldId id="272" r:id="rId12"/>
    <p:sldId id="260" r:id="rId13"/>
    <p:sldId id="258" r:id="rId14"/>
    <p:sldId id="259" r:id="rId15"/>
    <p:sldId id="268" r:id="rId16"/>
    <p:sldId id="273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1" autoAdjust="0"/>
  </p:normalViewPr>
  <p:slideViewPr>
    <p:cSldViewPr snapToGrid="0">
      <p:cViewPr varScale="1">
        <p:scale>
          <a:sx n="99" d="100"/>
          <a:sy n="99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package" Target="../embeddings/Microsoft_Excel_Macro-Enabled_Worksheet1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00619885749575"/>
          <c:y val="0.0547711315091138"/>
          <c:w val="0.573889918171993"/>
          <c:h val="0.88777030495497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blipFill dpi="0" rotWithShape="0">
              <a:blip xmlns:r="http://schemas.openxmlformats.org/officeDocument/2006/relationships" r:embed="rId1">
                <a:alphaModFix amt="95000"/>
              </a:blip>
              <a:srcRect/>
              <a:stretch>
                <a:fillRect/>
              </a:stretch>
            </a:blipFill>
            <a:ln w="18073">
              <a:noFill/>
            </a:ln>
          </c:spPr>
          <c:invertIfNegative val="0"/>
          <c:pictureOptions>
            <c:pictureFormat val="stretch"/>
          </c:pictureOptions>
          <c:dLbls>
            <c:numFmt formatCode="#,##0" sourceLinked="0"/>
            <c:txPr>
              <a:bodyPr/>
              <a:lstStyle/>
              <a:p>
                <a:pPr>
                  <a:defRPr sz="1600">
                    <a:solidFill>
                      <a:schemeClr val="bg2">
                        <a:lumMod val="90000"/>
                      </a:schemeClr>
                    </a:solidFill>
                    <a:latin typeface="+mj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C-Store, Compression</c:v>
                </c:pt>
                <c:pt idx="1">
                  <c:v>C-Store, No Compression</c:v>
                </c:pt>
                <c:pt idx="2">
                  <c:v>C-Store, Early Materialize</c:v>
                </c:pt>
                <c:pt idx="3">
                  <c:v>Rows</c:v>
                </c:pt>
                <c:pt idx="4">
                  <c:v>Rows, Vert. Part.</c:v>
                </c:pt>
                <c:pt idx="5">
                  <c:v>Rows, All Indexes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4.400000095367431</c:v>
                </c:pt>
                <c:pt idx="1">
                  <c:v>14.89999961853027</c:v>
                </c:pt>
                <c:pt idx="2">
                  <c:v>40.70000076293945</c:v>
                </c:pt>
                <c:pt idx="3">
                  <c:v>25.70000076293945</c:v>
                </c:pt>
                <c:pt idx="4">
                  <c:v>79.9000015258789</c:v>
                </c:pt>
                <c:pt idx="5">
                  <c:v>221.1999969482422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5"/>
        <c:overlap val="-25"/>
        <c:axId val="-2074071064"/>
        <c:axId val="-2074075096"/>
      </c:barChart>
      <c:catAx>
        <c:axId val="-20740710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036">
            <a:solidFill>
              <a:srgbClr val="FFFFFF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FFFFFF"/>
                </a:solidFill>
                <a:latin typeface="+mn-lt"/>
                <a:ea typeface="Chalkboard"/>
                <a:cs typeface="Chalkboard"/>
              </a:defRPr>
            </a:pPr>
            <a:endParaRPr lang="en-US"/>
          </a:p>
        </c:txPr>
        <c:crossAx val="-207407509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074075096"/>
        <c:scaling>
          <c:orientation val="minMax"/>
        </c:scaling>
        <c:delete val="1"/>
        <c:axPos val="t"/>
        <c:numFmt formatCode="#,##0" sourceLinked="0"/>
        <c:majorTickMark val="none"/>
        <c:minorTickMark val="none"/>
        <c:tickLblPos val="high"/>
        <c:crossAx val="-2074071064"/>
        <c:crosses val="autoZero"/>
        <c:crossBetween val="between"/>
        <c:majorUnit val="62.5"/>
      </c:valAx>
      <c:spPr>
        <a:noFill/>
        <a:ln w="18073">
          <a:noFill/>
        </a:ln>
      </c:spPr>
    </c:plotArea>
    <c:plotVisOnly val="1"/>
    <c:dispBlanksAs val="gap"/>
    <c:showDLblsOverMax val="0"/>
  </c:chart>
  <c:spPr>
    <a:solidFill>
      <a:srgbClr val="404040"/>
    </a:solidFill>
    <a:ln>
      <a:noFill/>
    </a:ln>
  </c:spPr>
  <c:txPr>
    <a:bodyPr/>
    <a:lstStyle/>
    <a:p>
      <a:pPr>
        <a:defRPr sz="1138" b="0" i="0" u="none" strike="noStrike" baseline="0">
          <a:solidFill>
            <a:srgbClr val="000000"/>
          </a:solidFill>
          <a:latin typeface="Chalkboard"/>
          <a:ea typeface="Chalkboard"/>
          <a:cs typeface="Chalkboard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52DD8-11CA-EF43-8DC7-8B7CE7DEC1BB}" type="datetimeFigureOut">
              <a:rPr lang="en-US" smtClean="0"/>
              <a:t>9/24/14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DF454-133C-7643-B422-AC6F9088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accent5"/>
                </a:solidFill>
                <a:latin typeface="Arial"/>
                <a:ea typeface="ＭＳ Ｐゴシック" charset="0"/>
                <a:cs typeface="Chalkboard Bold" charset="0"/>
                <a:sym typeface="Chalkboard Bold" charset="0"/>
              </a:rPr>
              <a:t>Row store partitions on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4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1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9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4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7733-C50C-6E49-BF50-126BBF6C59A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chart" Target="../charts/chart1.xm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6.830 Lecture </a:t>
            </a:r>
            <a:r>
              <a:rPr lang="en-US" dirty="0" smtClean="0"/>
              <a:t>7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Column Stores</a:t>
            </a:r>
          </a:p>
          <a:p>
            <a:r>
              <a:rPr lang="en-US" dirty="0" smtClean="0"/>
              <a:t>9/24/2014</a:t>
            </a:r>
            <a:endParaRPr lang="en-US" dirty="0" smtClean="0"/>
          </a:p>
          <a:p>
            <a:endParaRPr lang="en-US" dirty="0"/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6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Quad-Tree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0516" y="352761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93930" y="442401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66383" y="2908820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84282" y="324082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41273" y="42828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3495" y="5115160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5396" y="5652391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5992" y="6475840"/>
            <a:ext cx="3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8209" y="3621484"/>
            <a:ext cx="3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57271" y="1970867"/>
            <a:ext cx="2735717" cy="23120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11826" y="4292678"/>
            <a:ext cx="2735717" cy="23120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24655" y="1970867"/>
            <a:ext cx="1364545" cy="11847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95827" y="1969335"/>
            <a:ext cx="1364545" cy="11847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21555" y="3147950"/>
            <a:ext cx="1364545" cy="11236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92728" y="3146418"/>
            <a:ext cx="1364545" cy="11236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63901" y="4286550"/>
            <a:ext cx="1364545" cy="11236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62351" y="5413282"/>
            <a:ext cx="1364545" cy="11883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35073" y="4285018"/>
            <a:ext cx="1364545" cy="11236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33523" y="5411750"/>
            <a:ext cx="1364545" cy="11883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Emulation Approaches</a:t>
            </a:r>
            <a:endParaRPr lang="en-US" dirty="0"/>
          </a:p>
        </p:txBody>
      </p:sp>
      <p:pic>
        <p:nvPicPr>
          <p:cNvPr id="4" name="Picture 3" descr="Screen Shot 2014-09-24 at 9.55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" y="1631651"/>
            <a:ext cx="9144000" cy="522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C-Store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do these optimizations matter?</a:t>
            </a:r>
          </a:p>
          <a:p>
            <a:endParaRPr lang="en-US" dirty="0"/>
          </a:p>
          <a:p>
            <a:r>
              <a:rPr lang="en-US" dirty="0" smtClean="0"/>
              <a:t>Wanted to compare against best you could do with a commercial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3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DBDDB-BB5C-2F4A-8D30-95C484B56A5C}" type="slidenum">
              <a:rPr lang="en-US"/>
              <a:pPr/>
              <a:t>13</a:t>
            </a:fld>
            <a:endParaRPr lang="en-US"/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Emulating a Column Store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39100" cy="4927600"/>
          </a:xfrm>
          <a:ln/>
        </p:spPr>
        <p:txBody>
          <a:bodyPr/>
          <a:lstStyle/>
          <a:p>
            <a:pPr marL="698500" indent="-342900">
              <a:buSzPct val="120000"/>
              <a:buFont typeface="Arial"/>
              <a:buChar char="•"/>
            </a:pPr>
            <a:r>
              <a:rPr lang="en-US" dirty="0"/>
              <a:t>Two </a:t>
            </a:r>
            <a:r>
              <a:rPr lang="en-US" dirty="0" smtClean="0"/>
              <a:t>approaches:</a:t>
            </a:r>
            <a:endParaRPr lang="en-US" dirty="0"/>
          </a:p>
          <a:p>
            <a:pPr marL="1244600" lvl="1" indent="-457200">
              <a:buSzPct val="100000"/>
              <a:buFont typeface="+mj-lt"/>
              <a:buAutoNum type="arabicPeriod"/>
            </a:pPr>
            <a:r>
              <a:rPr lang="en-US" b="1" dirty="0"/>
              <a:t>Vertical partitioning</a:t>
            </a:r>
            <a:r>
              <a:rPr lang="en-US" dirty="0"/>
              <a:t>: for </a:t>
            </a:r>
            <a:r>
              <a:rPr lang="en-US" i="1" dirty="0">
                <a:latin typeface="Arial Bold Italic" charset="0"/>
                <a:cs typeface="Arial Bold Italic" charset="0"/>
                <a:sym typeface="Arial Bold Italic" charset="0"/>
              </a:rPr>
              <a:t>n</a:t>
            </a:r>
            <a:r>
              <a:rPr lang="en-US" dirty="0"/>
              <a:t> column table, store </a:t>
            </a:r>
            <a:r>
              <a:rPr lang="en-US" i="1" dirty="0">
                <a:latin typeface="Arial Bold Italic" charset="0"/>
                <a:cs typeface="Arial Bold Italic" charset="0"/>
                <a:sym typeface="Arial Bold Italic" charset="0"/>
              </a:rPr>
              <a:t>n</a:t>
            </a:r>
            <a:r>
              <a:rPr lang="en-US" dirty="0"/>
              <a:t> two-column tables, with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table containing </a:t>
            </a:r>
            <a:r>
              <a:rPr lang="en-US" dirty="0"/>
              <a:t>a tuple-id, and attribute </a:t>
            </a:r>
            <a:r>
              <a:rPr lang="en-US" i="1" dirty="0" err="1">
                <a:latin typeface="Arial Bold Italic" charset="0"/>
                <a:cs typeface="Arial Bold Italic" charset="0"/>
                <a:sym typeface="Arial Bold Italic" charset="0"/>
              </a:rPr>
              <a:t>i</a:t>
            </a:r>
            <a:endParaRPr lang="en-US" i="1" dirty="0">
              <a:latin typeface="Arial Bold Italic" charset="0"/>
              <a:sym typeface="Arial Bold Italic" charset="0"/>
            </a:endParaRPr>
          </a:p>
          <a:p>
            <a:pPr marL="1549400" lvl="2" indent="-342900">
              <a:spcBef>
                <a:spcPts val="600"/>
              </a:spcBef>
              <a:buSzPct val="120000"/>
              <a:buFont typeface="Arial"/>
              <a:buChar char="•"/>
            </a:pPr>
            <a:r>
              <a:rPr lang="en-US" dirty="0"/>
              <a:t>Sort on tuple-id</a:t>
            </a:r>
          </a:p>
          <a:p>
            <a:pPr marL="1549400" lvl="2" indent="-342900">
              <a:spcBef>
                <a:spcPts val="600"/>
              </a:spcBef>
              <a:buSzPct val="120000"/>
              <a:buFont typeface="Arial"/>
              <a:buChar char="•"/>
            </a:pPr>
            <a:r>
              <a:rPr lang="en-US" dirty="0"/>
              <a:t>Merge joins for query </a:t>
            </a:r>
            <a:r>
              <a:rPr lang="en-US" dirty="0" smtClean="0"/>
              <a:t>results </a:t>
            </a:r>
            <a:endParaRPr lang="en-US" dirty="0"/>
          </a:p>
          <a:p>
            <a:pPr marL="1244600" lvl="1" indent="-457200">
              <a:buSzPct val="100000"/>
              <a:buFont typeface="+mj-lt"/>
              <a:buAutoNum type="arabicPeriod"/>
            </a:pPr>
            <a:r>
              <a:rPr lang="en-US" b="1" dirty="0"/>
              <a:t>Index-only plans</a:t>
            </a:r>
          </a:p>
          <a:p>
            <a:pPr marL="1549400" lvl="2" indent="-342900">
              <a:spcBef>
                <a:spcPts val="600"/>
              </a:spcBef>
              <a:buSzPct val="120000"/>
              <a:buFont typeface="Arial"/>
              <a:buChar char="•"/>
            </a:pPr>
            <a:r>
              <a:rPr lang="en-US" dirty="0"/>
              <a:t>Create a secondary index on each column</a:t>
            </a:r>
          </a:p>
          <a:p>
            <a:pPr marL="1549400" lvl="2" indent="-342900">
              <a:spcBef>
                <a:spcPts val="600"/>
              </a:spcBef>
              <a:buSzPct val="120000"/>
              <a:buFont typeface="Arial"/>
              <a:buChar char="•"/>
            </a:pPr>
            <a:r>
              <a:rPr lang="en-US" dirty="0"/>
              <a:t>Never follow pointers to base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6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4940"/>
    </mc:Choice>
    <mc:Fallback xmlns="">
      <p:transition xmlns:p14="http://schemas.microsoft.com/office/powerpoint/2010/main" advTm="11494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8700" y="6565900"/>
            <a:ext cx="255588" cy="304800"/>
          </a:xfrm>
        </p:spPr>
        <p:txBody>
          <a:bodyPr/>
          <a:lstStyle/>
          <a:p>
            <a:fld id="{8ACD5EB1-BCFB-B643-8850-456AD9248B52}" type="slidenum">
              <a:rPr lang="en-US"/>
              <a:pPr/>
              <a:t>14</a:t>
            </a:fld>
            <a:endParaRPr lang="en-US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9182100" cy="1104900"/>
          </a:xfrm>
          <a:ln/>
        </p:spPr>
        <p:txBody>
          <a:bodyPr/>
          <a:lstStyle/>
          <a:p>
            <a:r>
              <a:rPr lang="en-US" dirty="0"/>
              <a:t>Bottom Line</a:t>
            </a:r>
          </a:p>
        </p:txBody>
      </p:sp>
      <p:graphicFrame>
        <p:nvGraphicFramePr>
          <p:cNvPr id="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947"/>
              </p:ext>
            </p:extLst>
          </p:nvPr>
        </p:nvGraphicFramePr>
        <p:xfrm>
          <a:off x="340965" y="3581400"/>
          <a:ext cx="6477000" cy="287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915" name="Rectangle 3"/>
          <p:cNvSpPr>
            <a:spLocks/>
          </p:cNvSpPr>
          <p:nvPr/>
        </p:nvSpPr>
        <p:spPr bwMode="auto">
          <a:xfrm>
            <a:off x="3733800" y="6477000"/>
            <a:ext cx="1023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rPr>
              <a:t>Time (s)</a:t>
            </a: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-1524000" y="914400"/>
            <a:ext cx="103632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2451100" lvl="4" indent="-342900" algn="l">
              <a:lnSpc>
                <a:spcPct val="80000"/>
              </a:lnSpc>
              <a:spcBef>
                <a:spcPts val="600"/>
              </a:spcBef>
              <a:buSzPct val="100000"/>
              <a:buFont typeface="Wingdings" charset="2"/>
              <a:buChar char="§"/>
            </a:pPr>
            <a:r>
              <a:rPr lang="en-US" sz="2000" b="1" dirty="0"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SSBM  (Star Schema Benchmark -- O</a:t>
            </a:r>
            <a:r>
              <a:rPr lang="ja-JP" altLang="en-US" sz="2000" b="1" dirty="0">
                <a:latin typeface="Arial"/>
                <a:ea typeface="ＭＳ Ｐゴシック" charset="0"/>
                <a:cs typeface="Arial Bold" charset="0"/>
                <a:sym typeface="Arial Bold" charset="0"/>
              </a:rPr>
              <a:t>’</a:t>
            </a:r>
            <a:r>
              <a:rPr lang="en-US" sz="2000" b="1" dirty="0"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Neil et al ICDE 08)</a:t>
            </a:r>
          </a:p>
          <a:p>
            <a:pPr marL="2908300" lvl="5" indent="-342900">
              <a:lnSpc>
                <a:spcPct val="80000"/>
              </a:lnSpc>
              <a:spcBef>
                <a:spcPts val="600"/>
              </a:spcBef>
              <a:buSzPct val="66000"/>
              <a:buFont typeface="Wingdings" charset="2"/>
              <a:buChar char="§"/>
            </a:pPr>
            <a:r>
              <a:rPr lang="en-US" sz="1900" dirty="0"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Data warehousing benchmark based on TPC-H</a:t>
            </a:r>
          </a:p>
          <a:p>
            <a:pPr marL="2908300" lvl="5" indent="-342900">
              <a:lnSpc>
                <a:spcPct val="80000"/>
              </a:lnSpc>
              <a:spcBef>
                <a:spcPts val="600"/>
              </a:spcBef>
              <a:buSzPct val="66000"/>
              <a:buFont typeface="Wingdings" charset="2"/>
              <a:buChar char="§"/>
            </a:pPr>
            <a:r>
              <a:rPr lang="en-US" sz="1900" dirty="0" smtClean="0"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Scale </a:t>
            </a:r>
            <a:r>
              <a:rPr lang="en-US" sz="1900" dirty="0"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100 (60 M row </a:t>
            </a:r>
            <a:r>
              <a:rPr lang="en-US" sz="1900" dirty="0" smtClean="0"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table</a:t>
            </a:r>
            <a:r>
              <a:rPr lang="en-US" sz="1900" dirty="0" smtClean="0"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), 17 columns</a:t>
            </a:r>
            <a:endParaRPr lang="en-US" sz="1900" dirty="0">
              <a:latin typeface="Arial Bold" charset="0"/>
              <a:ea typeface="ＭＳ Ｐゴシック" charset="0"/>
              <a:cs typeface="Arial Bold" charset="0"/>
              <a:sym typeface="Arial Bold" charset="0"/>
            </a:endParaRPr>
          </a:p>
          <a:p>
            <a:pPr marL="2908300" lvl="5" indent="-342900">
              <a:lnSpc>
                <a:spcPct val="80000"/>
              </a:lnSpc>
              <a:spcBef>
                <a:spcPts val="600"/>
              </a:spcBef>
              <a:buSzPct val="66000"/>
              <a:buFont typeface="Wingdings" charset="2"/>
              <a:buChar char="§"/>
            </a:pPr>
            <a:r>
              <a:rPr lang="en-US" sz="1900" dirty="0"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Average across 12 </a:t>
            </a:r>
            <a:r>
              <a:rPr lang="en-US" sz="1900" dirty="0" smtClean="0"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queries</a:t>
            </a:r>
          </a:p>
          <a:p>
            <a:pPr marL="2908300" lvl="5" indent="-342900">
              <a:lnSpc>
                <a:spcPct val="80000"/>
              </a:lnSpc>
              <a:spcBef>
                <a:spcPts val="600"/>
              </a:spcBef>
              <a:buSzPct val="66000"/>
              <a:buFont typeface="Wingdings" charset="2"/>
              <a:buChar char="§"/>
            </a:pPr>
            <a:r>
              <a:rPr lang="en-US" sz="1900" dirty="0" smtClean="0"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Row store is a commercial DB, tuned by professional DBA </a:t>
            </a:r>
            <a:r>
              <a:rPr lang="en-US" sz="1900" dirty="0" err="1" smtClean="0"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vs</a:t>
            </a:r>
            <a:r>
              <a:rPr lang="en-US" sz="1900" dirty="0" smtClean="0"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 C-Store</a:t>
            </a:r>
            <a:endParaRPr lang="en-US" sz="1900" dirty="0">
              <a:latin typeface="Arial Bold" charset="0"/>
              <a:ea typeface="ＭＳ Ｐゴシック" charset="0"/>
              <a:cs typeface="Arial Bold" charset="0"/>
              <a:sym typeface="Arial Bold" charset="0"/>
            </a:endParaRP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6837954" y="3581400"/>
            <a:ext cx="2306046" cy="1981200"/>
          </a:xfrm>
          <a:prstGeom prst="rect">
            <a:avLst/>
          </a:prstGeom>
          <a:solidFill>
            <a:srgbClr val="300EFF">
              <a:alpha val="8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000" dirty="0" smtClean="0">
                <a:solidFill>
                  <a:schemeClr val="bg2"/>
                </a:solidFill>
                <a:latin typeface="+mj-lt"/>
                <a:ea typeface="ＭＳ Ｐゴシック" charset="0"/>
                <a:cs typeface="Chalkboard Bold" charset="0"/>
                <a:sym typeface="Chalkboard Bold" charset="0"/>
              </a:rPr>
              <a:t>Commercial System Does Not Benefit From Vertical Partitioning</a:t>
            </a:r>
            <a:endParaRPr lang="en-US" sz="2000" dirty="0">
              <a:solidFill>
                <a:schemeClr val="bg2"/>
              </a:solidFill>
              <a:latin typeface="+mj-lt"/>
              <a:ea typeface="ＭＳ Ｐゴシック" charset="0"/>
              <a:cs typeface="Chalkboard Bold" charset="0"/>
              <a:sym typeface="Chalkboard Bold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9902"/>
    </mc:Choice>
    <mc:Fallback xmlns="">
      <p:transition xmlns:p14="http://schemas.microsoft.com/office/powerpoint/2010/main" advTm="13990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Chart bld="seriesEl"/>
        </p:bldSub>
      </p:bldGraphic>
      <p:bldP spid="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70B22-52A0-DF4E-AC5B-5DFE9DF319A6}" type="slidenum">
              <a:rPr lang="en-US"/>
              <a:pPr/>
              <a:t>15</a:t>
            </a:fld>
            <a:endParaRPr lang="en-US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0702"/>
            <a:ext cx="8229600" cy="1143000"/>
          </a:xfrm>
          <a:ln/>
        </p:spPr>
        <p:txBody>
          <a:bodyPr>
            <a:normAutofit/>
          </a:bodyPr>
          <a:lstStyle/>
          <a:p>
            <a:r>
              <a:rPr lang="en-US" sz="3600" b="1" dirty="0" smtClean="0"/>
              <a:t>Problems with Vertical Partitioning</a:t>
            </a:r>
            <a:endParaRPr lang="en-US" sz="3600" b="1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2700" y="1295400"/>
            <a:ext cx="9182100" cy="4927600"/>
          </a:xfrm>
          <a:ln/>
        </p:spPr>
        <p:txBody>
          <a:bodyPr>
            <a:normAutofit fontScale="92500"/>
          </a:bodyPr>
          <a:lstStyle/>
          <a:p>
            <a:pPr marL="812800" indent="-457200">
              <a:buSzPct val="100000"/>
              <a:buFont typeface="+mj-ea"/>
              <a:buAutoNum type="circleNumDbPlain"/>
            </a:pPr>
            <a:r>
              <a:rPr lang="en-US" dirty="0"/>
              <a:t>Tuple headers</a:t>
            </a:r>
          </a:p>
          <a:p>
            <a:pPr marL="1130300" lvl="1" indent="-342900">
              <a:spcBef>
                <a:spcPts val="600"/>
              </a:spcBef>
              <a:buFont typeface="Wingdings" charset="2"/>
              <a:buChar char="§"/>
            </a:pPr>
            <a:r>
              <a:rPr lang="en-US" dirty="0"/>
              <a:t>Total table is 4GB</a:t>
            </a:r>
          </a:p>
          <a:p>
            <a:pPr marL="1130300" lvl="1" indent="-342900">
              <a:spcBef>
                <a:spcPts val="600"/>
              </a:spcBef>
              <a:buFont typeface="Wingdings" charset="2"/>
              <a:buChar char="§"/>
            </a:pPr>
            <a:r>
              <a:rPr lang="en-US" dirty="0"/>
              <a:t>Each column table is ~1.0 GB</a:t>
            </a:r>
          </a:p>
          <a:p>
            <a:pPr marL="1130300" lvl="1" indent="-342900">
              <a:spcBef>
                <a:spcPts val="600"/>
              </a:spcBef>
              <a:buFont typeface="Wingdings" charset="2"/>
              <a:buChar char="§"/>
            </a:pPr>
            <a:r>
              <a:rPr lang="en-US" dirty="0"/>
              <a:t>Factor of 4 overhead from tuple headers and tuple-ids</a:t>
            </a:r>
          </a:p>
          <a:p>
            <a:pPr marL="812800" indent="-457200">
              <a:buSzPct val="100000"/>
              <a:buFont typeface="+mj-lt"/>
              <a:buAutoNum type="circleNumDbPlain"/>
            </a:pPr>
            <a:r>
              <a:rPr lang="en-US" dirty="0"/>
              <a:t>Merge joins</a:t>
            </a:r>
          </a:p>
          <a:p>
            <a:pPr marL="1130300" lvl="1" indent="-342900">
              <a:spcBef>
                <a:spcPts val="600"/>
              </a:spcBef>
              <a:buFont typeface="Wingdings" charset="2"/>
              <a:buChar char="§"/>
            </a:pPr>
            <a:r>
              <a:rPr lang="en-US" dirty="0"/>
              <a:t>Answering queries requires joins</a:t>
            </a:r>
          </a:p>
          <a:p>
            <a:pPr marL="1130300" lvl="1" indent="-342900">
              <a:spcBef>
                <a:spcPts val="600"/>
              </a:spcBef>
              <a:buFont typeface="Wingdings" charset="2"/>
              <a:buChar char="§"/>
            </a:pPr>
            <a:r>
              <a:rPr lang="en-US" dirty="0"/>
              <a:t>Row-store </a:t>
            </a:r>
            <a:r>
              <a:rPr lang="en-US" dirty="0" smtClean="0"/>
              <a:t>doesn’t </a:t>
            </a:r>
            <a:r>
              <a:rPr lang="en-US" dirty="0" smtClean="0"/>
              <a:t>know that </a:t>
            </a:r>
            <a:r>
              <a:rPr lang="en-US" dirty="0"/>
              <a:t>column-tables are sorted </a:t>
            </a:r>
            <a:endParaRPr lang="en-US" dirty="0" smtClean="0"/>
          </a:p>
          <a:p>
            <a:pPr marL="1549400" lvl="2" indent="-34290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/>
              <a:t>Sort </a:t>
            </a:r>
            <a:r>
              <a:rPr lang="en-US" dirty="0"/>
              <a:t>hurts performance </a:t>
            </a:r>
            <a:endParaRPr lang="en-US" dirty="0" smtClean="0"/>
          </a:p>
          <a:p>
            <a:pPr marL="698500" indent="-342900">
              <a:spcBef>
                <a:spcPts val="600"/>
              </a:spcBef>
              <a:buFont typeface="Wingdings" charset="2"/>
              <a:buChar char="§"/>
            </a:pPr>
            <a:r>
              <a:rPr lang="en-US" dirty="0" smtClean="0"/>
              <a:t>Would need to fix these, plus add direct operation on compressed data, to approach C-Store performance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48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456"/>
    </mc:Choice>
    <mc:Fallback>
      <p:transition xmlns:p14="http://schemas.microsoft.com/office/powerpoint/2010/main" spd="slow" advTm="644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Problems with Index-Only Plans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2" y="152323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the query:</a:t>
            </a:r>
          </a:p>
          <a:p>
            <a:pPr marL="0" indent="0">
              <a:buNone/>
            </a:pPr>
            <a:endParaRPr lang="en-US" dirty="0" smtClean="0"/>
          </a:p>
          <a:p>
            <a:pPr marL="577850" indent="0">
              <a:spcBef>
                <a:spcPts val="0"/>
              </a:spcBef>
              <a:buNone/>
            </a:pPr>
            <a:r>
              <a:rPr lang="en-US" sz="2000" dirty="0"/>
              <a:t>SELECT </a:t>
            </a:r>
            <a:r>
              <a:rPr lang="en-US" sz="2000" dirty="0" err="1"/>
              <a:t>store_name</a:t>
            </a:r>
            <a:r>
              <a:rPr lang="en-US" sz="2000" dirty="0"/>
              <a:t>, SUM(revenue) FROM Facts, Stores </a:t>
            </a:r>
            <a:endParaRPr lang="en-US" sz="2000" dirty="0"/>
          </a:p>
          <a:p>
            <a:pPr marL="577850" indent="0">
              <a:spcBef>
                <a:spcPts val="0"/>
              </a:spcBef>
              <a:buNone/>
            </a:pPr>
            <a:r>
              <a:rPr lang="en-US" sz="2000" dirty="0"/>
              <a:t>WHERE </a:t>
            </a:r>
            <a:r>
              <a:rPr lang="en-US" sz="2000" dirty="0" err="1"/>
              <a:t>fact.store_id</a:t>
            </a:r>
            <a:r>
              <a:rPr lang="en-US" sz="2000" dirty="0"/>
              <a:t> = </a:t>
            </a:r>
            <a:r>
              <a:rPr lang="en-US" sz="2000" dirty="0" err="1"/>
              <a:t>stores.store_id</a:t>
            </a:r>
            <a:r>
              <a:rPr lang="en-US" sz="2000" dirty="0"/>
              <a:t> AND </a:t>
            </a:r>
            <a:r>
              <a:rPr lang="en-US" sz="2000" dirty="0" err="1"/>
              <a:t>stores.country</a:t>
            </a:r>
            <a:r>
              <a:rPr lang="en-US" sz="2000" dirty="0"/>
              <a:t> = “Canada” </a:t>
            </a:r>
            <a:endParaRPr lang="en-US" sz="2000" dirty="0" smtClean="0"/>
          </a:p>
          <a:p>
            <a:pPr marL="577850" indent="0">
              <a:spcBef>
                <a:spcPts val="0"/>
              </a:spcBef>
              <a:buNone/>
            </a:pPr>
            <a:r>
              <a:rPr lang="en-US" sz="2000" dirty="0" smtClean="0"/>
              <a:t>GROUP </a:t>
            </a:r>
            <a:r>
              <a:rPr lang="en-US" sz="2000" dirty="0"/>
              <a:t>BY </a:t>
            </a:r>
            <a:r>
              <a:rPr lang="en-US" sz="2000" dirty="0" err="1"/>
              <a:t>store_name</a:t>
            </a:r>
            <a:r>
              <a:rPr lang="en-US" sz="2000" dirty="0"/>
              <a:t> </a:t>
            </a:r>
            <a:endParaRPr lang="en-US" sz="2000" dirty="0" smtClean="0"/>
          </a:p>
          <a:p>
            <a:pPr marL="577850" indent="0">
              <a:spcBef>
                <a:spcPts val="0"/>
              </a:spcBef>
              <a:buNone/>
            </a:pPr>
            <a:endParaRPr lang="en-US" sz="2000" dirty="0"/>
          </a:p>
          <a:p>
            <a:r>
              <a:rPr lang="en-US" dirty="0" smtClean="0"/>
              <a:t>Two WHERE clauses result in a list of tuple IDs that pass all predicates</a:t>
            </a:r>
          </a:p>
          <a:p>
            <a:r>
              <a:rPr lang="en-US" dirty="0" smtClean="0"/>
              <a:t>Need to go pick up values from </a:t>
            </a:r>
            <a:r>
              <a:rPr lang="en-US" dirty="0" err="1" smtClean="0"/>
              <a:t>store_name</a:t>
            </a:r>
            <a:r>
              <a:rPr lang="en-US" dirty="0" smtClean="0"/>
              <a:t> and revenue columns</a:t>
            </a:r>
          </a:p>
          <a:p>
            <a:r>
              <a:rPr lang="en-US" dirty="0" smtClean="0"/>
              <a:t>But indexes map from </a:t>
            </a:r>
            <a:r>
              <a:rPr lang="en-US" dirty="0" err="1" smtClean="0"/>
              <a:t>value</a:t>
            </a:r>
            <a:r>
              <a:rPr lang="en-US" dirty="0" err="1" smtClean="0">
                <a:sym typeface="Wingdings"/>
              </a:rPr>
              <a:t>tuple</a:t>
            </a:r>
            <a:r>
              <a:rPr lang="en-US" dirty="0" smtClean="0">
                <a:sym typeface="Wingdings"/>
              </a:rPr>
              <a:t> ID!</a:t>
            </a:r>
          </a:p>
          <a:p>
            <a:r>
              <a:rPr lang="en-US" dirty="0" smtClean="0">
                <a:sym typeface="Wingdings"/>
              </a:rPr>
              <a:t>Column stores can efficiently go from  tuple </a:t>
            </a:r>
            <a:r>
              <a:rPr lang="en-US" dirty="0" err="1" smtClean="0">
                <a:sym typeface="Wingdings"/>
              </a:rPr>
              <a:t>IDvalue</a:t>
            </a:r>
            <a:r>
              <a:rPr lang="en-US" dirty="0" smtClean="0">
                <a:sym typeface="Wingdings"/>
              </a:rPr>
              <a:t> in each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6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B21F-DC4F-8647-BD4B-E67EEFD6CA26}" type="slidenum">
              <a:rPr lang="en-US"/>
              <a:pPr/>
              <a:t>17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-192439" y="43734"/>
            <a:ext cx="9493595" cy="1143000"/>
          </a:xfrm>
          <a:ln/>
        </p:spPr>
        <p:txBody>
          <a:bodyPr>
            <a:normAutofit/>
          </a:bodyPr>
          <a:lstStyle/>
          <a:p>
            <a:r>
              <a:rPr lang="en-US" sz="3200" b="1" dirty="0"/>
              <a:t>Recommendations for Row-Store Designers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413" y="1218304"/>
            <a:ext cx="8646869" cy="4927600"/>
          </a:xfrm>
          <a:ln/>
        </p:spPr>
        <p:txBody>
          <a:bodyPr>
            <a:normAutofit/>
          </a:bodyPr>
          <a:lstStyle/>
          <a:p>
            <a:pPr marL="698500" indent="-342900">
              <a:buSzPct val="100000"/>
            </a:pPr>
            <a:r>
              <a:rPr lang="en-US" dirty="0"/>
              <a:t>Might be possible to get C-Store like performance</a:t>
            </a:r>
          </a:p>
          <a:p>
            <a:pPr marL="1244600" lvl="1" indent="-457200">
              <a:buSzPct val="100000"/>
              <a:buFont typeface="+mj-ea"/>
              <a:buAutoNum type="circleNumDbPlain"/>
            </a:pPr>
            <a:r>
              <a:rPr lang="en-US" dirty="0"/>
              <a:t>Need to store tuple headers elsewhere (not require that they be read from disk w/ tuples)</a:t>
            </a:r>
          </a:p>
          <a:p>
            <a:pPr marL="1244600" lvl="1" indent="-457200">
              <a:buSzPct val="100000"/>
              <a:buFont typeface="+mj-ea"/>
              <a:buAutoNum type="circleNumDbPlain"/>
            </a:pPr>
            <a:r>
              <a:rPr lang="en-US" dirty="0"/>
              <a:t>Need to provide efficient merge join implementation that understands sorted columns</a:t>
            </a:r>
          </a:p>
          <a:p>
            <a:pPr marL="1244600" lvl="1" indent="-457200">
              <a:buSzPct val="100000"/>
              <a:buFont typeface="+mj-ea"/>
              <a:buAutoNum type="circleNumDbPlain"/>
            </a:pPr>
            <a:r>
              <a:rPr lang="en-US" dirty="0"/>
              <a:t>Need to support direct operation on compressed data</a:t>
            </a:r>
          </a:p>
          <a:p>
            <a:pPr marL="1549400" lvl="2" indent="-342900">
              <a:spcBef>
                <a:spcPts val="600"/>
              </a:spcBef>
              <a:buSzPct val="100000"/>
            </a:pPr>
            <a:r>
              <a:rPr lang="en-US" dirty="0"/>
              <a:t>Requires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late materialization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95201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848"/>
    </mc:Choice>
    <mc:Fallback>
      <p:transition xmlns:p14="http://schemas.microsoft.com/office/powerpoint/2010/main" spd="slow" advTm="478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Recap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659491"/>
              </p:ext>
            </p:extLst>
          </p:nvPr>
        </p:nvGraphicFramePr>
        <p:xfrm>
          <a:off x="457200" y="1600200"/>
          <a:ext cx="7868939" cy="230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07"/>
                <a:gridCol w="1962712"/>
                <a:gridCol w="2171249"/>
                <a:gridCol w="2528371"/>
              </a:tblGrid>
              <a:tr h="47788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Heap</a:t>
                      </a:r>
                      <a:r>
                        <a:rPr lang="en-US" sz="2400" baseline="0" dirty="0" smtClean="0"/>
                        <a:t> File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B+Tree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Hash File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Insert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O(1)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B</a:t>
                      </a:r>
                      <a:r>
                        <a:rPr lang="en-US" sz="2400" baseline="0" dirty="0" smtClean="0"/>
                        <a:t> n 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O(1)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Delete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B</a:t>
                      </a:r>
                      <a:r>
                        <a:rPr lang="en-US" sz="2400" baseline="0" dirty="0" smtClean="0"/>
                        <a:t> n 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O(1)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Scan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B</a:t>
                      </a:r>
                      <a:r>
                        <a:rPr lang="en-US" sz="2400" baseline="0" dirty="0" smtClean="0"/>
                        <a:t> n + R 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</a:t>
                      </a:r>
                      <a:r>
                        <a:rPr lang="en-US" sz="2400" baseline="0" dirty="0" smtClean="0"/>
                        <a:t> / O(P)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Lookup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B</a:t>
                      </a:r>
                      <a:r>
                        <a:rPr lang="en-US" sz="2400" baseline="0" dirty="0" smtClean="0"/>
                        <a:t> n 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O(1)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989409"/>
            <a:ext cx="5867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 : number of tuples</a:t>
            </a:r>
          </a:p>
          <a:p>
            <a:r>
              <a:rPr lang="en-US" sz="2800" dirty="0" smtClean="0"/>
              <a:t>P : number of pages in file</a:t>
            </a:r>
          </a:p>
          <a:p>
            <a:r>
              <a:rPr lang="en-US" sz="2800" dirty="0" smtClean="0"/>
              <a:t>B : branching factor of B-Tree</a:t>
            </a:r>
          </a:p>
          <a:p>
            <a:r>
              <a:rPr lang="en-US" sz="2800" dirty="0" smtClean="0"/>
              <a:t>R : number of pages in range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15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R-Trees / Spatial Indexes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0516" y="352761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93930" y="442401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66383" y="2908820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84282" y="324082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41273" y="42828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3495" y="5115160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5396" y="5652391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90819" y="1949808"/>
            <a:ext cx="0" cy="4566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593357" y="6516463"/>
            <a:ext cx="55052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5992" y="6475840"/>
            <a:ext cx="3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8209" y="3621484"/>
            <a:ext cx="3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78273" y="3383872"/>
            <a:ext cx="500880" cy="5008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18578" y="2739949"/>
            <a:ext cx="500880" cy="5008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07296" y="4980189"/>
            <a:ext cx="500880" cy="5008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44516" y="4282893"/>
            <a:ext cx="500880" cy="5008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23645" y="3084718"/>
            <a:ext cx="500880" cy="5008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0639" y="4128404"/>
            <a:ext cx="500880" cy="5008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99197" y="5483602"/>
            <a:ext cx="500880" cy="5008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62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R-Trees / Spatial Indexes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0516" y="352761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93930" y="442401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66383" y="2908820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84282" y="324082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41273" y="42828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3495" y="5115160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5396" y="5652391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90819" y="1949808"/>
            <a:ext cx="0" cy="4566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593357" y="6516463"/>
            <a:ext cx="55052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5992" y="6475840"/>
            <a:ext cx="3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8209" y="3621484"/>
            <a:ext cx="3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78273" y="3383872"/>
            <a:ext cx="500880" cy="5008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18578" y="2739949"/>
            <a:ext cx="500880" cy="5008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  <a:prstDash val="dot"/>
              </a:ln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7296" y="4980189"/>
            <a:ext cx="500880" cy="5008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44516" y="4282893"/>
            <a:ext cx="500880" cy="5008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23645" y="3084718"/>
            <a:ext cx="500880" cy="5008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80639" y="4128404"/>
            <a:ext cx="500880" cy="5008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9197" y="5483602"/>
            <a:ext cx="500880" cy="5008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3932" y="2688637"/>
            <a:ext cx="1824729" cy="13278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74468" y="4066254"/>
            <a:ext cx="2325609" cy="19182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00077" y="2908820"/>
            <a:ext cx="1593806" cy="18749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3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R-Trees / Spatial Indexes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0516" y="352761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93930" y="442401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66383" y="2908820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84282" y="324082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41273" y="42828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3495" y="5115160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5396" y="5652391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90819" y="1949808"/>
            <a:ext cx="0" cy="4566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593357" y="6516463"/>
            <a:ext cx="55052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5992" y="6475840"/>
            <a:ext cx="3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8209" y="3621484"/>
            <a:ext cx="3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78273" y="3383872"/>
            <a:ext cx="500880" cy="5008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18578" y="2739949"/>
            <a:ext cx="500880" cy="5008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  <a:prstDash val="dot"/>
              </a:ln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7296" y="4980189"/>
            <a:ext cx="500880" cy="5008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44516" y="4282893"/>
            <a:ext cx="500880" cy="5008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23645" y="3084718"/>
            <a:ext cx="500880" cy="5008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80639" y="4128404"/>
            <a:ext cx="500880" cy="5008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9197" y="5483602"/>
            <a:ext cx="500880" cy="5008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3932" y="2688637"/>
            <a:ext cx="1824729" cy="132783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74468" y="4066254"/>
            <a:ext cx="2325609" cy="191822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00077" y="2908820"/>
            <a:ext cx="1593806" cy="187495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83932" y="2565537"/>
            <a:ext cx="2616145" cy="341894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16452" y="2565537"/>
            <a:ext cx="2616145" cy="341894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3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878273" y="3383872"/>
            <a:ext cx="500880" cy="500880"/>
            <a:chOff x="2878273" y="3383872"/>
            <a:chExt cx="500880" cy="500880"/>
          </a:xfrm>
        </p:grpSpPr>
        <p:sp>
          <p:nvSpPr>
            <p:cNvPr id="4" name="Oval 3"/>
            <p:cNvSpPr/>
            <p:nvPr/>
          </p:nvSpPr>
          <p:spPr>
            <a:xfrm>
              <a:off x="3040516" y="3527613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78273" y="3383872"/>
              <a:ext cx="500880" cy="5008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ot"/>
                </a:ln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18578" y="2739949"/>
            <a:ext cx="500880" cy="500880"/>
            <a:chOff x="4018578" y="2739949"/>
            <a:chExt cx="500880" cy="500880"/>
          </a:xfrm>
        </p:grpSpPr>
        <p:sp>
          <p:nvSpPr>
            <p:cNvPr id="6" name="Oval 5"/>
            <p:cNvSpPr/>
            <p:nvPr/>
          </p:nvSpPr>
          <p:spPr>
            <a:xfrm>
              <a:off x="4166383" y="2908820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8578" y="2739949"/>
              <a:ext cx="500880" cy="5008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  <a:prstDash val="dot"/>
                </a:ln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07296" y="4980189"/>
            <a:ext cx="500880" cy="500880"/>
            <a:chOff x="3207296" y="4980189"/>
            <a:chExt cx="500880" cy="500880"/>
          </a:xfrm>
        </p:grpSpPr>
        <p:sp>
          <p:nvSpPr>
            <p:cNvPr id="9" name="Oval 8"/>
            <p:cNvSpPr/>
            <p:nvPr/>
          </p:nvSpPr>
          <p:spPr>
            <a:xfrm>
              <a:off x="3353495" y="5115160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7296" y="4980189"/>
              <a:ext cx="500880" cy="5008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ot"/>
                </a:ln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44516" y="4282893"/>
            <a:ext cx="500880" cy="500880"/>
            <a:chOff x="4544516" y="4282893"/>
            <a:chExt cx="500880" cy="500880"/>
          </a:xfrm>
        </p:grpSpPr>
        <p:sp>
          <p:nvSpPr>
            <p:cNvPr id="5" name="Oval 4"/>
            <p:cNvSpPr/>
            <p:nvPr/>
          </p:nvSpPr>
          <p:spPr>
            <a:xfrm>
              <a:off x="4693930" y="4424019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44516" y="4282893"/>
              <a:ext cx="500880" cy="5008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ot"/>
                </a:ln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223645" y="3084718"/>
            <a:ext cx="500880" cy="500880"/>
            <a:chOff x="6223645" y="3084718"/>
            <a:chExt cx="500880" cy="500880"/>
          </a:xfrm>
        </p:grpSpPr>
        <p:sp>
          <p:nvSpPr>
            <p:cNvPr id="7" name="Oval 6"/>
            <p:cNvSpPr/>
            <p:nvPr/>
          </p:nvSpPr>
          <p:spPr>
            <a:xfrm>
              <a:off x="6384282" y="3240829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23645" y="3084718"/>
              <a:ext cx="500880" cy="5008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ot"/>
                </a:ln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80639" y="4128404"/>
            <a:ext cx="500880" cy="500880"/>
            <a:chOff x="5580639" y="4128404"/>
            <a:chExt cx="500880" cy="500880"/>
          </a:xfrm>
        </p:grpSpPr>
        <p:sp>
          <p:nvSpPr>
            <p:cNvPr id="8" name="Oval 7"/>
            <p:cNvSpPr/>
            <p:nvPr/>
          </p:nvSpPr>
          <p:spPr>
            <a:xfrm>
              <a:off x="5741273" y="4282893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80639" y="4128404"/>
              <a:ext cx="500880" cy="5008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ot"/>
                </a:ln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99197" y="5483602"/>
            <a:ext cx="500880" cy="500880"/>
            <a:chOff x="4899197" y="5483602"/>
            <a:chExt cx="500880" cy="500880"/>
          </a:xfrm>
        </p:grpSpPr>
        <p:sp>
          <p:nvSpPr>
            <p:cNvPr id="10" name="Oval 9"/>
            <p:cNvSpPr/>
            <p:nvPr/>
          </p:nvSpPr>
          <p:spPr>
            <a:xfrm>
              <a:off x="5045396" y="5652391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99197" y="5483602"/>
              <a:ext cx="500880" cy="5008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ot"/>
                </a:ln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783932" y="2688637"/>
            <a:ext cx="1824729" cy="132783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74468" y="4066254"/>
            <a:ext cx="2325609" cy="191822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00077" y="2908820"/>
            <a:ext cx="1593806" cy="187495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83932" y="2565537"/>
            <a:ext cx="2616145" cy="341894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16452" y="2565537"/>
            <a:ext cx="2616145" cy="341894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9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9233E-6 2.97247E-6 L -0.11506 -0.33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2" y="-170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92711E-7 -5.04973E-6 L 0.03367 -0.33982 " pathEditMode="relative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2027E-6 3.81679E-7 L -0.21035 0.166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17" y="83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8028E-6 -4.64955E-7 L 0.04043 -0.044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3" y="-22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1996E-6 9.20657E-7 L 0.15446 0.127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3" y="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7928E-7 4.91094E-6 L 0.17529 0.4198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4" y="209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352E-6 -2.88226E-6 L 0.14526 0.26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4" y="1313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31E-6 -8.81332E-7 L 0.03228 0.0682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" y="34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7994E-6 -4.21698E-6 L -0.02707 0.2512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1256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217E-6 -2.17442E-6 L 0.03506 0.138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69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386E-6 -3.40736E-6 L -0.11333 0.333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5" y="166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6328E-6 2.8545E-6 L -0.33409 0.4200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13" y="210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11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9-24 at 9.04.5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57" r="-18057"/>
          <a:stretch>
            <a:fillRect/>
          </a:stretch>
        </p:blipFill>
        <p:spPr>
          <a:xfrm>
            <a:off x="-1667390" y="0"/>
            <a:ext cx="12466930" cy="6858000"/>
          </a:xfrm>
        </p:spPr>
      </p:pic>
      <p:sp>
        <p:nvSpPr>
          <p:cNvPr id="78" name="Rectangle 77"/>
          <p:cNvSpPr/>
          <p:nvPr/>
        </p:nvSpPr>
        <p:spPr>
          <a:xfrm>
            <a:off x="1744769" y="243725"/>
            <a:ext cx="2591495" cy="3373681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0" y="12819"/>
            <a:ext cx="2514520" cy="1924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53950" y="6221426"/>
            <a:ext cx="1270089" cy="6365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078328" y="3643062"/>
            <a:ext cx="192437" cy="166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912224" y="0"/>
            <a:ext cx="1794537" cy="230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95481" y="0"/>
            <a:ext cx="2476032" cy="230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23503" y="3654357"/>
            <a:ext cx="1836124" cy="1169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56051" y="3643062"/>
            <a:ext cx="590142" cy="141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205943" y="5142368"/>
            <a:ext cx="447472" cy="4761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67795" y="5131073"/>
            <a:ext cx="449020" cy="551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694805" y="5681131"/>
            <a:ext cx="870835" cy="245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541531" y="5708319"/>
            <a:ext cx="12829" cy="2822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41531" y="5669837"/>
            <a:ext cx="923701" cy="2822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158684" y="5668303"/>
            <a:ext cx="370496" cy="258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84680" y="5669836"/>
            <a:ext cx="397705" cy="256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41121" y="230897"/>
            <a:ext cx="2219449" cy="1445734"/>
            <a:chOff x="2783932" y="2565537"/>
            <a:chExt cx="5248665" cy="3418945"/>
          </a:xfrm>
        </p:grpSpPr>
        <p:sp>
          <p:nvSpPr>
            <p:cNvPr id="57" name="Rectangle 56"/>
            <p:cNvSpPr/>
            <p:nvPr/>
          </p:nvSpPr>
          <p:spPr>
            <a:xfrm>
              <a:off x="2783932" y="2565537"/>
              <a:ext cx="2616145" cy="3418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16452" y="2565537"/>
              <a:ext cx="2616145" cy="3418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040516" y="3527613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93930" y="4424019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166383" y="2908820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384282" y="3240829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741273" y="4282893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353495" y="5115160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045396" y="5652391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78273" y="3383872"/>
              <a:ext cx="500880" cy="5008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ot"/>
                </a:ln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18578" y="2739949"/>
              <a:ext cx="500880" cy="5008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  <a:prstDash val="dot"/>
                </a:ln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07296" y="4980189"/>
              <a:ext cx="500880" cy="5008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ot"/>
                </a:ln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44516" y="4282893"/>
              <a:ext cx="500880" cy="5008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ot"/>
                </a:ln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23645" y="3084718"/>
              <a:ext cx="500880" cy="5008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ot"/>
                </a:ln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580639" y="4128404"/>
              <a:ext cx="500880" cy="5008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ot"/>
                </a:ln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899197" y="5483602"/>
              <a:ext cx="500880" cy="5008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ot"/>
                </a:ln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83932" y="2688637"/>
              <a:ext cx="1824729" cy="1327835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74468" y="4066254"/>
              <a:ext cx="2325609" cy="1918228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00077" y="2908820"/>
              <a:ext cx="1593806" cy="1874953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859556" y="923592"/>
            <a:ext cx="679946" cy="38483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436671" y="3744152"/>
            <a:ext cx="2323632" cy="1938512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179890" y="5948981"/>
            <a:ext cx="516268" cy="528999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733095" y="229365"/>
            <a:ext cx="2591495" cy="3373681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809195" y="3806757"/>
            <a:ext cx="1555431" cy="1837424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910278" y="5947448"/>
            <a:ext cx="517819" cy="504877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Quad-Tree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0516" y="352761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93930" y="442401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66383" y="2908820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84282" y="324082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41273" y="42828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3495" y="5115160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5396" y="5652391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90819" y="1949808"/>
            <a:ext cx="0" cy="4566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5992" y="6475840"/>
            <a:ext cx="3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8209" y="3621484"/>
            <a:ext cx="3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77989" y="1949808"/>
            <a:ext cx="5503720" cy="45538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02097" y="1973931"/>
            <a:ext cx="5503720" cy="45538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Quad-Tree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0516" y="352761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93930" y="442401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66383" y="2908820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84282" y="324082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41273" y="42828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3495" y="5115160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5396" y="5652391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45992" y="6475840"/>
            <a:ext cx="3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8209" y="3621484"/>
            <a:ext cx="3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13376" y="1972399"/>
            <a:ext cx="2735717" cy="23120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57271" y="1970867"/>
            <a:ext cx="2735717" cy="23120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11826" y="4292678"/>
            <a:ext cx="2735717" cy="23120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55721" y="4291146"/>
            <a:ext cx="2735717" cy="23120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|5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1.9|5.8|8.3|20.1|35.3|11.6|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E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518</Words>
  <Application>Microsoft Macintosh PowerPoint</Application>
  <PresentationFormat>On-screen Show (4:3)</PresentationFormat>
  <Paragraphs>100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6.830 Lecture 7 </vt:lpstr>
      <vt:lpstr>Indexes Recap</vt:lpstr>
      <vt:lpstr>R-Trees / Spatial Indexes</vt:lpstr>
      <vt:lpstr>R-Trees / Spatial Indexes</vt:lpstr>
      <vt:lpstr>R-Trees / Spatial Indexes</vt:lpstr>
      <vt:lpstr>PowerPoint Presentation</vt:lpstr>
      <vt:lpstr>PowerPoint Presentation</vt:lpstr>
      <vt:lpstr>Quad-Tree</vt:lpstr>
      <vt:lpstr>Quad-Tree</vt:lpstr>
      <vt:lpstr>Quad-Tree</vt:lpstr>
      <vt:lpstr>Two Emulation Approaches</vt:lpstr>
      <vt:lpstr>C-Store Performance</vt:lpstr>
      <vt:lpstr>Emulating a Column Store</vt:lpstr>
      <vt:lpstr>Bottom Line</vt:lpstr>
      <vt:lpstr>Problems with Vertical Partitioning</vt:lpstr>
      <vt:lpstr>Problems with Index-Only Plans</vt:lpstr>
      <vt:lpstr>Recommendations for Row-Store Designers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6.830 Lecture 10 </dc:title>
  <dc:creator>Sam Madden</dc:creator>
  <cp:lastModifiedBy>Sam Madden</cp:lastModifiedBy>
  <cp:revision>24</cp:revision>
  <dcterms:created xsi:type="dcterms:W3CDTF">2013-03-10T21:37:40Z</dcterms:created>
  <dcterms:modified xsi:type="dcterms:W3CDTF">2014-09-24T17:30:35Z</dcterms:modified>
</cp:coreProperties>
</file>