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7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88" r:id="rId41"/>
    <p:sldId id="295" r:id="rId42"/>
    <p:sldId id="296" r:id="rId43"/>
    <p:sldId id="26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152E-DD44-8446-8B14-7265A7D5BFA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3D89-A981-D340-BCEF-0B285D7C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6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152E-DD44-8446-8B14-7265A7D5BFA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3D89-A981-D340-BCEF-0B285D7C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8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152E-DD44-8446-8B14-7265A7D5BFA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3D89-A981-D340-BCEF-0B285D7C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152E-DD44-8446-8B14-7265A7D5BFA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3D89-A981-D340-BCEF-0B285D7C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152E-DD44-8446-8B14-7265A7D5BFA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3D89-A981-D340-BCEF-0B285D7C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8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152E-DD44-8446-8B14-7265A7D5BFA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3D89-A981-D340-BCEF-0B285D7C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152E-DD44-8446-8B14-7265A7D5BFA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3D89-A981-D340-BCEF-0B285D7C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2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152E-DD44-8446-8B14-7265A7D5BFA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3D89-A981-D340-BCEF-0B285D7C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9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152E-DD44-8446-8B14-7265A7D5BFA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3D89-A981-D340-BCEF-0B285D7C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152E-DD44-8446-8B14-7265A7D5BFA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3D89-A981-D340-BCEF-0B285D7C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1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152E-DD44-8446-8B14-7265A7D5BFA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3D89-A981-D340-BCEF-0B285D7C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1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B152E-DD44-8446-8B14-7265A7D5BFA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3D89-A981-D340-BCEF-0B285D7C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3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6.830 Lecture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10/1/2014</a:t>
            </a:r>
          </a:p>
          <a:p>
            <a:r>
              <a:rPr lang="en-US" dirty="0" smtClean="0"/>
              <a:t>Join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3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728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R=1,4,3,6,9,14,1,7,11</a:t>
            </a:r>
          </a:p>
          <a:p>
            <a:pPr marL="0" indent="0">
              <a:buNone/>
            </a:pPr>
            <a:r>
              <a:rPr lang="en-US" sz="2000" dirty="0" smtClean="0"/>
              <a:t>S=2,3,7,12,9,8,4,15,6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R1 = 1,3,4		R2 = 6,9,14		R3 = 1,7,11</a:t>
            </a:r>
          </a:p>
          <a:p>
            <a:pPr marL="0" indent="0">
              <a:buNone/>
            </a:pPr>
            <a:r>
              <a:rPr lang="en-US" sz="2000" dirty="0" smtClean="0"/>
              <a:t>S1 = 2,3,7		S2 = 8,9,12		S3 = 4,6,15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05266"/>
              </p:ext>
            </p:extLst>
          </p:nvPr>
        </p:nvGraphicFramePr>
        <p:xfrm>
          <a:off x="457200" y="4124327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751537" y="532827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733781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741172" y="4945990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748563" y="5302613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55954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763345" y="4945990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87417"/>
              </p:ext>
            </p:extLst>
          </p:nvPr>
        </p:nvGraphicFramePr>
        <p:xfrm>
          <a:off x="7097949" y="3753487"/>
          <a:ext cx="1588851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88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(3,3)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(4,4)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(6,6)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5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728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R=1,4,3,6,9,14,1,7,11</a:t>
            </a:r>
          </a:p>
          <a:p>
            <a:pPr marL="0" indent="0">
              <a:buNone/>
            </a:pPr>
            <a:r>
              <a:rPr lang="en-US" sz="2000" dirty="0" smtClean="0"/>
              <a:t>S=2,3,7,12,9,8,4,15,6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R1 = 1,3,4		R2 = 6,9,14		R3 = 1,7,11</a:t>
            </a:r>
          </a:p>
          <a:p>
            <a:pPr marL="0" indent="0">
              <a:buNone/>
            </a:pPr>
            <a:r>
              <a:rPr lang="en-US" sz="2000" dirty="0" smtClean="0"/>
              <a:t>S1 = 2,3,7		S2 = 8,9,12		S3 = 4,6,15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45579"/>
              </p:ext>
            </p:extLst>
          </p:nvPr>
        </p:nvGraphicFramePr>
        <p:xfrm>
          <a:off x="457200" y="4124327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751537" y="532827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733781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741172" y="4945990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748563" y="5302613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55954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763345" y="4945990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36633"/>
              </p:ext>
            </p:extLst>
          </p:nvPr>
        </p:nvGraphicFramePr>
        <p:xfrm>
          <a:off x="7097949" y="3753487"/>
          <a:ext cx="1588851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88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(3,3)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(4,4)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(6,6)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(7,7)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5493" y="5302613"/>
            <a:ext cx="3147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3" name="Rectangle 12"/>
          <p:cNvSpPr/>
          <p:nvPr/>
        </p:nvSpPr>
        <p:spPr>
          <a:xfrm>
            <a:off x="7097949" y="5763616"/>
            <a:ext cx="1393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 in sorted order!</a:t>
            </a:r>
          </a:p>
        </p:txBody>
      </p:sp>
    </p:spTree>
    <p:extLst>
      <p:ext uri="{BB962C8B-B14F-4D97-AF65-F5344CB8AC3E}">
        <p14:creationId xmlns:p14="http://schemas.microsoft.com/office/powerpoint/2010/main" val="313680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Algorithm: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Given </a:t>
            </a:r>
            <a:r>
              <a:rPr lang="en-US" dirty="0"/>
              <a:t>h</a:t>
            </a:r>
            <a:r>
              <a:rPr lang="en-US" dirty="0" smtClean="0"/>
              <a:t>ash function H(x) </a:t>
            </a:r>
            <a:r>
              <a:rPr lang="en-US" dirty="0" smtClean="0">
                <a:sym typeface="Wingdings"/>
              </a:rPr>
              <a:t> [0,…,P-1] 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where P is number of partitions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f</a:t>
            </a:r>
            <a:r>
              <a:rPr lang="en-US" dirty="0" smtClean="0">
                <a:sym typeface="Wingdings"/>
              </a:rPr>
              <a:t>or 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in [0,…,P-1]: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for each r in R: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if H(r)=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, add r to in memory hash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otherwise, write r back to disk in R’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for each s in S: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if H(s)=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, lookup s in hash, output matches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otherwise, write s back to disk in S’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replace R with R’, S with S’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0280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Hash I/O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Suppose P=2, and hash uniformly maps tuples to partitions</a:t>
            </a:r>
          </a:p>
          <a:p>
            <a:pPr marL="400050" lvl="1" indent="0">
              <a:buNone/>
            </a:pPr>
            <a:r>
              <a:rPr lang="en-US" sz="1800" dirty="0" smtClean="0"/>
              <a:t>Read 	|R| + |S|</a:t>
            </a:r>
          </a:p>
          <a:p>
            <a:pPr marL="400050" lvl="1" indent="0">
              <a:buNone/>
            </a:pPr>
            <a:r>
              <a:rPr lang="en-US" sz="1800" dirty="0" smtClean="0"/>
              <a:t>Write 	1/2 (|R| + |S|)</a:t>
            </a:r>
          </a:p>
          <a:p>
            <a:pPr marL="400050" lvl="1" indent="0">
              <a:buNone/>
            </a:pPr>
            <a:r>
              <a:rPr lang="en-US" sz="1800" dirty="0" smtClean="0"/>
              <a:t>Read 	1/2 (|R| + |S|) = 2 (|R| + |S|)</a:t>
            </a:r>
          </a:p>
          <a:p>
            <a:pPr marL="0" indent="0">
              <a:buNone/>
            </a:pPr>
            <a:r>
              <a:rPr lang="en-US" sz="1800" dirty="0" smtClean="0"/>
              <a:t>P=3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Read 	|R| + |S|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Write 	2/3 (|R| + |S|)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Read 	2/3 (|R| + |S|)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Write 	1/3 (|R| + |S|)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Read 	1/3 (|R| + |S|) = 3 (|R| + |S|)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P=4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|R| + |S| + 2 * (3/4 (|R| + |S|)) + 2 * (2/4 (|R| + |S|)) + 2 * (1/4 (|R| + |S|))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= 4 (|R| + |S|)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sym typeface="Wingdings"/>
              </a:rPr>
              <a:t> P = n ; n * (|R| + |S|) I/</a:t>
            </a:r>
            <a:r>
              <a:rPr lang="en-US" sz="1800" dirty="0" err="1" smtClean="0">
                <a:sym typeface="Wingdings"/>
              </a:rPr>
              <a:t>Os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441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29" y="1600200"/>
            <a:ext cx="876578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Algorithm:</a:t>
            </a:r>
          </a:p>
          <a:p>
            <a:pPr marL="0" indent="0">
              <a:buNone/>
            </a:pPr>
            <a:r>
              <a:rPr lang="en-US" sz="2400" u="sng" dirty="0" smtClean="0"/>
              <a:t>Partition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Suppose we have P partitions, and H(x)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[0…P-1]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Choose P = |S| / M </a:t>
            </a:r>
            <a:r>
              <a:rPr lang="en-US" sz="2400" dirty="0" smtClean="0">
                <a:sym typeface="Wingdings"/>
              </a:rPr>
              <a:t> P ≤ </a:t>
            </a:r>
            <a:r>
              <a:rPr lang="en-US" sz="2400" dirty="0" err="1" smtClean="0">
                <a:sym typeface="Wingdings"/>
              </a:rPr>
              <a:t>sqrt</a:t>
            </a:r>
            <a:r>
              <a:rPr lang="en-US" sz="2400" dirty="0" smtClean="0">
                <a:sym typeface="Wingdings"/>
              </a:rPr>
              <a:t>(|S|)  //may need to leave a little slop for imperfect hashing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Allocate P 1-page output buffers, and P output files for 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 each r in R:</a:t>
            </a:r>
          </a:p>
          <a:p>
            <a:pPr marL="0" indent="0">
              <a:buNone/>
            </a:pPr>
            <a:r>
              <a:rPr lang="en-US" sz="2400" dirty="0" smtClean="0"/>
              <a:t>		Write r into buffer H(r)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If buffer full, append to file H(r)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Allocate P output files for 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 each s in 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Write s into buffer H(s)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if buffer full, append to file H(s)</a:t>
            </a:r>
          </a:p>
          <a:p>
            <a:pPr marL="0" indent="0">
              <a:buNone/>
            </a:pPr>
            <a:r>
              <a:rPr lang="en-US" sz="2400" u="sng" dirty="0" smtClean="0"/>
              <a:t>Join: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[0,…,P-1]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Read file </a:t>
            </a:r>
            <a:r>
              <a:rPr lang="en-US" sz="2400" dirty="0" err="1" smtClean="0"/>
              <a:t>i</a:t>
            </a:r>
            <a:r>
              <a:rPr lang="en-US" sz="2400" dirty="0" smtClean="0"/>
              <a:t> of R, build hash table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Scan file </a:t>
            </a:r>
            <a:r>
              <a:rPr lang="en-US" sz="2400" dirty="0" err="1" smtClean="0"/>
              <a:t>i</a:t>
            </a:r>
            <a:r>
              <a:rPr lang="en-US" sz="2400" dirty="0" smtClean="0"/>
              <a:t> of S, probing into hash table and outputting matches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7603" y="3025863"/>
            <a:ext cx="2838920" cy="1754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Need one page of RAM for each of P partitions</a:t>
            </a:r>
          </a:p>
          <a:p>
            <a:endParaRPr lang="en-US" i="1" dirty="0" smtClean="0"/>
          </a:p>
          <a:p>
            <a:r>
              <a:rPr lang="en-US" i="1" dirty="0"/>
              <a:t>S</a:t>
            </a:r>
            <a:r>
              <a:rPr lang="en-US" i="1" dirty="0" smtClean="0"/>
              <a:t>ince </a:t>
            </a:r>
          </a:p>
          <a:p>
            <a:r>
              <a:rPr lang="en-US" i="1" dirty="0" smtClean="0"/>
              <a:t>M &gt; </a:t>
            </a:r>
            <a:r>
              <a:rPr lang="en-US" i="1" dirty="0" err="1" smtClean="0"/>
              <a:t>sqrt</a:t>
            </a:r>
            <a:r>
              <a:rPr lang="en-US" i="1" dirty="0" smtClean="0"/>
              <a:t>(|S|) and </a:t>
            </a:r>
          </a:p>
          <a:p>
            <a:r>
              <a:rPr lang="en-US" i="1" dirty="0" smtClean="0"/>
              <a:t>P ≤ </a:t>
            </a:r>
            <a:r>
              <a:rPr lang="en-US" i="1" dirty="0" err="1" smtClean="0"/>
              <a:t>sqrt</a:t>
            </a:r>
            <a:r>
              <a:rPr lang="en-US" i="1" dirty="0" smtClean="0"/>
              <a:t>(|S|), all is well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1974716" y="5972029"/>
            <a:ext cx="5807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Total I/O cost:  Read |R| and |S| twice, write once </a:t>
            </a:r>
            <a:endParaRPr lang="en-US" b="1" dirty="0" smtClean="0"/>
          </a:p>
          <a:p>
            <a:pPr marL="117475" lvl="2" algn="ctr"/>
            <a:r>
              <a:rPr lang="en-US" b="1" dirty="0" smtClean="0"/>
              <a:t>3(|R| + |S|) I/</a:t>
            </a:r>
            <a:r>
              <a:rPr lang="en-US" b="1" dirty="0" err="1" smtClean="0"/>
              <a:t>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795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91308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4477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958757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82882" y="5091011"/>
            <a:ext cx="2129192" cy="37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output buffers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31793" y="5869348"/>
            <a:ext cx="2129192" cy="37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output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6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55282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13422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958757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3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24155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15386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57591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9387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25183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556425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554350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30068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830356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8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0988" y="862013"/>
            <a:ext cx="5213350" cy="128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-187325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Database Internals Outline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50988" y="862013"/>
            <a:ext cx="1274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Front End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824038" y="12207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Admission Control</a:t>
            </a:r>
          </a:p>
          <a:p>
            <a:r>
              <a:rPr lang="en-US"/>
              <a:t>Connection Management	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0988" y="2144713"/>
            <a:ext cx="5213350" cy="2716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24038" y="2528888"/>
            <a:ext cx="41211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/>
              <a:t>(sql)</a:t>
            </a:r>
          </a:p>
          <a:p>
            <a:r>
              <a:rPr lang="fr-FR"/>
              <a:t>	</a:t>
            </a:r>
            <a:r>
              <a:rPr lang="fr-FR" b="1"/>
              <a:t>Parser</a:t>
            </a:r>
            <a:r>
              <a:rPr lang="fr-FR"/>
              <a:t>			  </a:t>
            </a:r>
          </a:p>
          <a:p>
            <a:r>
              <a:rPr lang="nl-NL"/>
              <a:t>(parse tree)	</a:t>
            </a:r>
          </a:p>
          <a:p>
            <a:pPr lvl="1"/>
            <a:r>
              <a:rPr lang="nl-NL" b="1"/>
              <a:t>Rewriter</a:t>
            </a:r>
            <a:r>
              <a:rPr lang="nl-NL"/>
              <a:t>		</a:t>
            </a:r>
          </a:p>
          <a:p>
            <a:r>
              <a:rPr lang="nl-NL"/>
              <a:t>(parse tree)  	  </a:t>
            </a:r>
          </a:p>
          <a:p>
            <a:r>
              <a:rPr lang="nl-NL"/>
              <a:t>	</a:t>
            </a:r>
            <a:r>
              <a:rPr lang="nl-NL" b="1"/>
              <a:t>Planner &amp; Optimizer</a:t>
            </a:r>
            <a:r>
              <a:rPr lang="nl-NL"/>
              <a:t>	</a:t>
            </a:r>
          </a:p>
          <a:p>
            <a:r>
              <a:rPr lang="nl-NL"/>
              <a:t>(query plan) </a:t>
            </a:r>
          </a:p>
          <a:p>
            <a:r>
              <a:rPr lang="nl-NL"/>
              <a:t>	</a:t>
            </a:r>
            <a:r>
              <a:rPr lang="nl-NL" b="1"/>
              <a:t>Executor</a:t>
            </a:r>
            <a:r>
              <a:rPr lang="nl-NL"/>
              <a:t>						  	</a:t>
            </a:r>
          </a:p>
          <a:p>
            <a:r>
              <a:rPr lang="nl-NL"/>
              <a:t>			</a:t>
            </a: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1573213" y="2144713"/>
            <a:ext cx="1738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Query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0988" y="4860925"/>
            <a:ext cx="5213350" cy="178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1573213" y="4872038"/>
            <a:ext cx="193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Storage System</a:t>
            </a:r>
          </a:p>
        </p:txBody>
      </p:sp>
      <p:sp>
        <p:nvSpPr>
          <p:cNvPr id="17418" name="Rectangle 13"/>
          <p:cNvSpPr>
            <a:spLocks noChangeArrowheads="1"/>
          </p:cNvSpPr>
          <p:nvPr/>
        </p:nvSpPr>
        <p:spPr bwMode="auto">
          <a:xfrm>
            <a:off x="1976438" y="5241925"/>
            <a:ext cx="4572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Access Methods</a:t>
            </a:r>
          </a:p>
          <a:p>
            <a:r>
              <a:rPr lang="en-US"/>
              <a:t>	Lock Manager</a:t>
            </a:r>
          </a:p>
          <a:p>
            <a:r>
              <a:rPr lang="en-US"/>
              <a:t>	Buffer Manager</a:t>
            </a:r>
          </a:p>
          <a:p>
            <a:r>
              <a:rPr lang="en-US"/>
              <a:t>	Log Manager</a:t>
            </a:r>
          </a:p>
          <a:p>
            <a:r>
              <a:rPr lang="en-US"/>
              <a:t>	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4091410" y="5876850"/>
            <a:ext cx="990600" cy="27781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0" name="TextBox 15"/>
          <p:cNvSpPr txBox="1">
            <a:spLocks noChangeArrowheads="1"/>
          </p:cNvSpPr>
          <p:nvPr/>
        </p:nvSpPr>
        <p:spPr bwMode="auto">
          <a:xfrm>
            <a:off x="5105971" y="5793483"/>
            <a:ext cx="148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Last time</a:t>
            </a:r>
          </a:p>
        </p:txBody>
      </p:sp>
    </p:spTree>
    <p:extLst>
      <p:ext uri="{BB962C8B-B14F-4D97-AF65-F5344CB8AC3E}">
        <p14:creationId xmlns:p14="http://schemas.microsoft.com/office/powerpoint/2010/main" val="101912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51811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65172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129190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2403" y="5354408"/>
            <a:ext cx="292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flush R0 to F0!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9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865863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41740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129190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6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62815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91207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129190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8510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85563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502732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4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29645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13772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876275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6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770500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27525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175108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79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47320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45757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175108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3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57742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61497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175108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55216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46230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573554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60256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88343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573554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Merge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3604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Equi</a:t>
            </a:r>
            <a:r>
              <a:rPr lang="en-US" sz="2400" dirty="0" smtClean="0"/>
              <a:t>-join of two tables S &amp; R</a:t>
            </a:r>
          </a:p>
          <a:p>
            <a:pPr marL="0" indent="0">
              <a:buNone/>
            </a:pPr>
            <a:r>
              <a:rPr lang="en-US" sz="2400" dirty="0" smtClean="0"/>
              <a:t>|S| = Pages in S;  {S} = Tuples in S</a:t>
            </a:r>
          </a:p>
          <a:p>
            <a:pPr marL="0" indent="0">
              <a:buNone/>
            </a:pPr>
            <a:r>
              <a:rPr lang="en-US" sz="2400" dirty="0" smtClean="0"/>
              <a:t>|S| ≥ |R|</a:t>
            </a:r>
          </a:p>
          <a:p>
            <a:pPr marL="0" indent="0">
              <a:buNone/>
            </a:pPr>
            <a:r>
              <a:rPr lang="en-US" sz="2400" dirty="0" smtClean="0"/>
              <a:t>M pages of memory;  M &gt; </a:t>
            </a:r>
            <a:r>
              <a:rPr lang="en-US" sz="2400" dirty="0" err="1" smtClean="0"/>
              <a:t>sqrt</a:t>
            </a:r>
            <a:r>
              <a:rPr lang="en-US" sz="2400" dirty="0" smtClean="0"/>
              <a:t>(|S|)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Algorithm:</a:t>
            </a:r>
          </a:p>
          <a:p>
            <a:pPr lvl="1"/>
            <a:r>
              <a:rPr lang="en-US" sz="2000" dirty="0" smtClean="0"/>
              <a:t>Partition S and R into memory sized sorted runs, write out to disk</a:t>
            </a:r>
          </a:p>
          <a:p>
            <a:pPr lvl="1"/>
            <a:r>
              <a:rPr lang="en-US" sz="2000" dirty="0" smtClean="0"/>
              <a:t>Merge all runs simultaneously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74716" y="5224901"/>
            <a:ext cx="5807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Total I/O cost:  Read |R| and |S| twice, write once </a:t>
            </a:r>
          </a:p>
          <a:p>
            <a:pPr marL="117475" lvl="2" algn="ctr"/>
            <a:endParaRPr lang="en-US" b="1" dirty="0" smtClean="0"/>
          </a:p>
          <a:p>
            <a:pPr marL="117475" lvl="2" algn="ctr"/>
            <a:r>
              <a:rPr lang="en-US" b="1" dirty="0" smtClean="0"/>
              <a:t>3(|R| + |S|) I/</a:t>
            </a:r>
            <a:r>
              <a:rPr lang="en-US" b="1" dirty="0" err="1" smtClean="0"/>
              <a:t>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662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06650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75155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573554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97219"/>
              </p:ext>
            </p:extLst>
          </p:nvPr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14828"/>
              </p:ext>
            </p:extLst>
          </p:nvPr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573554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8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71200"/>
              </p:ext>
            </p:extLst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33062"/>
              </p:ext>
            </p:extLst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Files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921405" y="2826628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3161E-6 4.50255E-6 L 0.29842 4.5025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  <p:bldP spid="10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19743"/>
              </p:ext>
            </p:extLst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00401"/>
              </p:ext>
            </p:extLst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Files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Matches: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F0 from R into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3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33725"/>
              </p:ext>
            </p:extLst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0068"/>
              </p:ext>
            </p:extLst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Files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Matches: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F0 from R into 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F0 from 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233477" y="4594829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3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1509"/>
              </p:ext>
            </p:extLst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04864"/>
              </p:ext>
            </p:extLst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Files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Matches:</a:t>
            </a:r>
          </a:p>
          <a:p>
            <a:r>
              <a:rPr lang="en-US" dirty="0" smtClean="0"/>
              <a:t>3,3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F0 from R into 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F0 from 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233477" y="4594829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5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70607"/>
              </p:ext>
            </p:extLst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64484"/>
              </p:ext>
            </p:extLst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Files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Matches:</a:t>
            </a:r>
          </a:p>
          <a:p>
            <a:r>
              <a:rPr lang="en-US" smtClean="0"/>
              <a:t>3,3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F0 from R into 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F0 from 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233477" y="4955940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3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6025"/>
              </p:ext>
            </p:extLst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27875"/>
              </p:ext>
            </p:extLst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Files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Matches:</a:t>
            </a:r>
          </a:p>
          <a:p>
            <a:r>
              <a:rPr lang="en-US" dirty="0" smtClean="0"/>
              <a:t>3,3</a:t>
            </a:r>
          </a:p>
          <a:p>
            <a:r>
              <a:rPr lang="en-US" dirty="0" smtClean="0"/>
              <a:t>9,9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F0 from R into 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F0 from 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233477" y="5329503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88885"/>
              </p:ext>
            </p:extLst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87227"/>
              </p:ext>
            </p:extLst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Files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Matches:</a:t>
            </a:r>
          </a:p>
          <a:p>
            <a:r>
              <a:rPr lang="en-US" dirty="0" smtClean="0"/>
              <a:t>3,3</a:t>
            </a:r>
          </a:p>
          <a:p>
            <a:r>
              <a:rPr lang="en-US" smtClean="0"/>
              <a:t>9,9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F0 from R into 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F0 from 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233477" y="5690615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0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85042"/>
              </p:ext>
            </p:extLst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60334"/>
              </p:ext>
            </p:extLst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Files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Matches:</a:t>
            </a:r>
          </a:p>
          <a:p>
            <a:r>
              <a:rPr lang="en-US" dirty="0" smtClean="0"/>
              <a:t>3,3</a:t>
            </a:r>
          </a:p>
          <a:p>
            <a:r>
              <a:rPr lang="en-US" dirty="0" smtClean="0"/>
              <a:t>9,9</a:t>
            </a:r>
          </a:p>
          <a:p>
            <a:r>
              <a:rPr lang="en-US" dirty="0" smtClean="0"/>
              <a:t>6,6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F0 from R into 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F0 from 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233477" y="6039274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728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R=1,4,3,6,9,14,1,7,11</a:t>
            </a:r>
          </a:p>
          <a:p>
            <a:pPr marL="0" indent="0">
              <a:buNone/>
            </a:pPr>
            <a:r>
              <a:rPr lang="en-US" sz="2000" dirty="0" smtClean="0"/>
              <a:t>S=2,3,7,12,9,8,4,15,6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R1 = 1,3,4		</a:t>
            </a:r>
          </a:p>
          <a:p>
            <a:pPr marL="0" indent="0">
              <a:buNone/>
            </a:pPr>
            <a:r>
              <a:rPr lang="en-US" sz="2000" dirty="0" smtClean="0"/>
              <a:t>S1 = 2,3,7		S2 = 8,9,12		S3 = 4,6,15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58028"/>
              </p:ext>
            </p:extLst>
          </p:nvPr>
        </p:nvGraphicFramePr>
        <p:xfrm>
          <a:off x="457200" y="4124327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751537" y="4559975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733781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741172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748563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55954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763345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36675"/>
              </p:ext>
            </p:extLst>
          </p:nvPr>
        </p:nvGraphicFramePr>
        <p:xfrm>
          <a:off x="7097949" y="3753487"/>
          <a:ext cx="1588851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88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5799017"/>
            <a:ext cx="504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enough memory to keep 1 page of each run in memory at a time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92636" y="2696441"/>
            <a:ext cx="3076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R2 = 6,9,14		R3 = 1,7,11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0432" y="2322325"/>
            <a:ext cx="6684174" cy="2862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If each run is M pages and M &gt; </a:t>
            </a:r>
            <a:r>
              <a:rPr lang="en-US" dirty="0" err="1" smtClean="0"/>
              <a:t>sqrt</a:t>
            </a:r>
            <a:r>
              <a:rPr lang="en-US" dirty="0" smtClean="0"/>
              <a:t>(|S|), then there are at most 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|S|/</a:t>
            </a:r>
            <a:r>
              <a:rPr lang="en-US" dirty="0" err="1" smtClean="0"/>
              <a:t>sqrt</a:t>
            </a:r>
            <a:r>
              <a:rPr lang="en-US" dirty="0" smtClean="0"/>
              <a:t>(|S|) = </a:t>
            </a:r>
            <a:r>
              <a:rPr lang="en-US" dirty="0" err="1" smtClean="0"/>
              <a:t>sqrt</a:t>
            </a:r>
            <a:r>
              <a:rPr lang="en-US" dirty="0" smtClean="0"/>
              <a:t>(|S|) </a:t>
            </a:r>
          </a:p>
          <a:p>
            <a:endParaRPr lang="en-US" dirty="0" smtClean="0"/>
          </a:p>
          <a:p>
            <a:r>
              <a:rPr lang="en-US" dirty="0" smtClean="0"/>
              <a:t>runs of  S</a:t>
            </a:r>
          </a:p>
          <a:p>
            <a:endParaRPr lang="en-US" dirty="0" smtClean="0"/>
          </a:p>
          <a:p>
            <a:r>
              <a:rPr lang="en-US" dirty="0" smtClean="0"/>
              <a:t>So if |R| = |S|, we actually need M to be 2 x </a:t>
            </a:r>
            <a:r>
              <a:rPr lang="en-US" dirty="0" err="1" smtClean="0"/>
              <a:t>sqrt</a:t>
            </a:r>
            <a:r>
              <a:rPr lang="en-US" dirty="0" smtClean="0"/>
              <a:t>(|S|)  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handwavy</a:t>
            </a:r>
            <a:r>
              <a:rPr lang="en-US" dirty="0" smtClean="0"/>
              <a:t> argument in paper for why it’s only </a:t>
            </a:r>
            <a:r>
              <a:rPr lang="en-US" dirty="0" err="1" smtClean="0"/>
              <a:t>sqrt</a:t>
            </a:r>
            <a:r>
              <a:rPr lang="en-US" dirty="0" smtClean="0"/>
              <a:t>(|S|)]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3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5" grpId="0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0081"/>
              </p:ext>
            </p:extLst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40870"/>
              </p:ext>
            </p:extLst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Files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9979" y="1867817"/>
            <a:ext cx="317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Matches:</a:t>
            </a:r>
          </a:p>
          <a:p>
            <a:r>
              <a:rPr lang="en-US" dirty="0" smtClean="0"/>
              <a:t>3,3</a:t>
            </a:r>
          </a:p>
          <a:p>
            <a:r>
              <a:rPr lang="en-US" dirty="0" smtClean="0"/>
              <a:t>9,9</a:t>
            </a:r>
          </a:p>
          <a:p>
            <a:r>
              <a:rPr lang="en-US" dirty="0" smtClean="0"/>
              <a:t>6,6</a:t>
            </a:r>
          </a:p>
        </p:txBody>
      </p:sp>
    </p:spTree>
    <p:extLst>
      <p:ext uri="{BB962C8B-B14F-4D97-AF65-F5344CB8AC3E}">
        <p14:creationId xmlns:p14="http://schemas.microsoft.com/office/powerpoint/2010/main" val="323580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50635"/>
              </p:ext>
            </p:extLst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67471"/>
              </p:ext>
            </p:extLst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Files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9979" y="1867817"/>
            <a:ext cx="31751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Matches:</a:t>
            </a:r>
          </a:p>
          <a:p>
            <a:r>
              <a:rPr lang="en-US" dirty="0" smtClean="0"/>
              <a:t>3,3</a:t>
            </a:r>
          </a:p>
          <a:p>
            <a:r>
              <a:rPr lang="en-US" dirty="0" smtClean="0"/>
              <a:t>9,9</a:t>
            </a:r>
          </a:p>
          <a:p>
            <a:r>
              <a:rPr lang="en-US" dirty="0" smtClean="0"/>
              <a:t>6,6</a:t>
            </a:r>
          </a:p>
          <a:p>
            <a:r>
              <a:rPr lang="en-US" dirty="0" smtClean="0"/>
              <a:t>7,7</a:t>
            </a:r>
          </a:p>
          <a:p>
            <a:r>
              <a:rPr lang="en-US" dirty="0" smtClean="0"/>
              <a:t>4,4</a:t>
            </a:r>
          </a:p>
        </p:txBody>
      </p:sp>
    </p:spTree>
    <p:extLst>
      <p:ext uri="{BB962C8B-B14F-4D97-AF65-F5344CB8AC3E}">
        <p14:creationId xmlns:p14="http://schemas.microsoft.com/office/powerpoint/2010/main" val="245320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 = 3; H(x) = x mod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R=5,4,3,6,9,14,1,7,11</a:t>
            </a:r>
          </a:p>
          <a:p>
            <a:pPr marL="0" indent="0">
              <a:buNone/>
            </a:pPr>
            <a:r>
              <a:rPr lang="en-US" dirty="0" smtClean="0"/>
              <a:t>S=2,3,7,12,9,8,4,15,6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25353"/>
              </p:ext>
            </p:extLst>
          </p:nvPr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28553"/>
              </p:ext>
            </p:extLst>
          </p:nvPr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/>
                <a:gridCol w="1035974"/>
                <a:gridCol w="1035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Files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9979" y="1867817"/>
            <a:ext cx="31751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Matches:</a:t>
            </a:r>
          </a:p>
          <a:p>
            <a:r>
              <a:rPr lang="en-US" dirty="0" smtClean="0"/>
              <a:t>3,3</a:t>
            </a:r>
          </a:p>
          <a:p>
            <a:r>
              <a:rPr lang="en-US" dirty="0" smtClean="0"/>
              <a:t>9,9</a:t>
            </a:r>
          </a:p>
          <a:p>
            <a:r>
              <a:rPr lang="en-US" dirty="0" smtClean="0"/>
              <a:t>6,6</a:t>
            </a:r>
          </a:p>
          <a:p>
            <a:r>
              <a:rPr lang="en-US" dirty="0" smtClean="0"/>
              <a:t>7,7</a:t>
            </a:r>
          </a:p>
          <a:p>
            <a:r>
              <a:rPr lang="en-US" dirty="0" smtClean="0"/>
              <a:t>4,4</a:t>
            </a:r>
          </a:p>
        </p:txBody>
      </p:sp>
    </p:spTree>
    <p:extLst>
      <p:ext uri="{BB962C8B-B14F-4D97-AF65-F5344CB8AC3E}">
        <p14:creationId xmlns:p14="http://schemas.microsoft.com/office/powerpoint/2010/main" val="191892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075152"/>
              </p:ext>
            </p:extLst>
          </p:nvPr>
        </p:nvGraphicFramePr>
        <p:xfrm>
          <a:off x="457200" y="1600198"/>
          <a:ext cx="8229600" cy="192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41948">
                <a:tc>
                  <a:txBody>
                    <a:bodyPr/>
                    <a:lstStyle/>
                    <a:p>
                      <a:r>
                        <a:rPr lang="en-US" dirty="0" smtClean="0"/>
                        <a:t>Sort-Merge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Grace Hash</a:t>
                      </a:r>
                      <a:endParaRPr lang="en-US" dirty="0"/>
                    </a:p>
                  </a:txBody>
                  <a:tcPr/>
                </a:tc>
              </a:tr>
              <a:tr h="147863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I/O:</a:t>
                      </a:r>
                      <a:r>
                        <a:rPr lang="en-US" baseline="0" dirty="0" smtClean="0"/>
                        <a:t>     3 (|R| + |S|)</a:t>
                      </a:r>
                    </a:p>
                    <a:p>
                      <a:pPr algn="l"/>
                      <a:r>
                        <a:rPr lang="en-US" baseline="0" dirty="0" smtClean="0"/>
                        <a:t>CPU:   O(P x {S}/P log {S}/P)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I/O</a:t>
                      </a:r>
                      <a:r>
                        <a:rPr lang="en-US" baseline="0" dirty="0" smtClean="0"/>
                        <a:t>:      P (|R| + |S|)</a:t>
                      </a:r>
                    </a:p>
                    <a:p>
                      <a:pPr algn="l"/>
                      <a:r>
                        <a:rPr lang="en-US" baseline="0" dirty="0" smtClean="0"/>
                        <a:t>CPU:    O({R} + {S})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I/O</a:t>
                      </a:r>
                      <a:r>
                        <a:rPr lang="en-US" baseline="0" dirty="0" smtClean="0"/>
                        <a:t>:      3 (|R| + |S|)</a:t>
                      </a:r>
                    </a:p>
                    <a:p>
                      <a:pPr algn="l"/>
                      <a:r>
                        <a:rPr lang="en-US" baseline="0" dirty="0" smtClean="0"/>
                        <a:t>CPU:    O({R} + {S})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23086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Notation:  P partitions / passes over data; assuming hash is O(1)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898593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Grace hash is generally a safe bet, unless memory is close to size of tables, in which case simple can be preferable</a:t>
            </a:r>
          </a:p>
          <a:p>
            <a:endParaRPr lang="en-US" dirty="0"/>
          </a:p>
          <a:p>
            <a:r>
              <a:rPr lang="en-US" dirty="0" smtClean="0"/>
              <a:t>Extra cost of sorting makes sort merge unattractive unless there is a way to access tables in sorted order (e.g., a clustered index), or a need to output data in sorted order (e.g., for a subsequent ORDER BY)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2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728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R=1,4,3,6,9,14,1,7,11</a:t>
            </a:r>
          </a:p>
          <a:p>
            <a:pPr marL="0" indent="0">
              <a:buNone/>
            </a:pPr>
            <a:r>
              <a:rPr lang="en-US" sz="2000" dirty="0" smtClean="0"/>
              <a:t>S=2,3,7,12,9,8,4,15,6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R1 = 1,3,4		R2 = 6,9,14		R3 = 1,7,11</a:t>
            </a:r>
          </a:p>
          <a:p>
            <a:pPr marL="0" indent="0">
              <a:buNone/>
            </a:pPr>
            <a:r>
              <a:rPr lang="en-US" sz="2000" dirty="0" smtClean="0"/>
              <a:t>S1 = 2,3,7		S2 = 8,9,12		S3 = 4,6,15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633"/>
              </p:ext>
            </p:extLst>
          </p:nvPr>
        </p:nvGraphicFramePr>
        <p:xfrm>
          <a:off x="457200" y="4124327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751537" y="4945990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733781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741172" y="4945990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748563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55954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763345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10000"/>
              </p:ext>
            </p:extLst>
          </p:nvPr>
        </p:nvGraphicFramePr>
        <p:xfrm>
          <a:off x="7097949" y="3753487"/>
          <a:ext cx="1588851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88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89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728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R=1,4,3,6,9,14,1,7,11</a:t>
            </a:r>
          </a:p>
          <a:p>
            <a:pPr marL="0" indent="0">
              <a:buNone/>
            </a:pPr>
            <a:r>
              <a:rPr lang="en-US" sz="2000" dirty="0" smtClean="0"/>
              <a:t>S=2,3,7,12,9,8,4,15,6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R1 = 1,3,4		R2 = 6,9,14		R3 = 1,7,11</a:t>
            </a:r>
          </a:p>
          <a:p>
            <a:pPr marL="0" indent="0">
              <a:buNone/>
            </a:pPr>
            <a:r>
              <a:rPr lang="en-US" sz="2000" dirty="0" smtClean="0"/>
              <a:t>S1 = 2,3,7		S2 = 8,9,12		S3 = 4,6,15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60015"/>
              </p:ext>
            </p:extLst>
          </p:nvPr>
        </p:nvGraphicFramePr>
        <p:xfrm>
          <a:off x="457200" y="4124327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751537" y="4945990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733781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741172" y="4945990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748563" y="4945990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55954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763345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46123"/>
              </p:ext>
            </p:extLst>
          </p:nvPr>
        </p:nvGraphicFramePr>
        <p:xfrm>
          <a:off x="7097949" y="3753487"/>
          <a:ext cx="1588851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88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96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728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R=1,4,3,6,9,14,1,7,11</a:t>
            </a:r>
          </a:p>
          <a:p>
            <a:pPr marL="0" indent="0">
              <a:buNone/>
            </a:pPr>
            <a:r>
              <a:rPr lang="en-US" sz="2000" dirty="0" smtClean="0"/>
              <a:t>S=2,3,7,12,9,8,4,15,6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R1 = 1,3,4		R2 = 6,9,14		R3 = 1,7,11</a:t>
            </a:r>
          </a:p>
          <a:p>
            <a:pPr marL="0" indent="0">
              <a:buNone/>
            </a:pPr>
            <a:r>
              <a:rPr lang="en-US" sz="2000" dirty="0" smtClean="0"/>
              <a:t>S1 = 2,3,7		S2 = 8,9,12		S3 = 4,6,15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630344"/>
              </p:ext>
            </p:extLst>
          </p:nvPr>
        </p:nvGraphicFramePr>
        <p:xfrm>
          <a:off x="457200" y="4124327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751537" y="4945990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733781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741172" y="4945990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748563" y="4945990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55954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763345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52102"/>
              </p:ext>
            </p:extLst>
          </p:nvPr>
        </p:nvGraphicFramePr>
        <p:xfrm>
          <a:off x="7097949" y="3753487"/>
          <a:ext cx="1588851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88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(3,3)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28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728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R=1,4,3,6,9,14,1,7,11</a:t>
            </a:r>
          </a:p>
          <a:p>
            <a:pPr marL="0" indent="0">
              <a:buNone/>
            </a:pPr>
            <a:r>
              <a:rPr lang="en-US" sz="2000" dirty="0" smtClean="0"/>
              <a:t>S=2,3,7,12,9,8,4,15,6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R1 = 1,3,4		R2 = 6,9,14		R3 = 1,7,11</a:t>
            </a:r>
          </a:p>
          <a:p>
            <a:pPr marL="0" indent="0">
              <a:buNone/>
            </a:pPr>
            <a:r>
              <a:rPr lang="en-US" sz="2000" dirty="0" smtClean="0"/>
              <a:t>S1 = 2,3,7		S2 = 8,9,12		S3 = 4,6,15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71190"/>
              </p:ext>
            </p:extLst>
          </p:nvPr>
        </p:nvGraphicFramePr>
        <p:xfrm>
          <a:off x="457200" y="4124327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751537" y="532827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733781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741172" y="4945990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748563" y="4945990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55954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763345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50947"/>
              </p:ext>
            </p:extLst>
          </p:nvPr>
        </p:nvGraphicFramePr>
        <p:xfrm>
          <a:off x="7097949" y="3753487"/>
          <a:ext cx="1588851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88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(3,3)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(4,4)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2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728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R=1,4,3,6,9,14,1,7,11</a:t>
            </a:r>
          </a:p>
          <a:p>
            <a:pPr marL="0" indent="0">
              <a:buNone/>
            </a:pPr>
            <a:r>
              <a:rPr lang="en-US" sz="2000" dirty="0" smtClean="0"/>
              <a:t>S=2,3,7,12,9,8,4,15,6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R1 = 1,3,4		R2 = 6,9,14		R3 = 1,7,11</a:t>
            </a:r>
          </a:p>
          <a:p>
            <a:pPr marL="0" indent="0">
              <a:buNone/>
            </a:pPr>
            <a:r>
              <a:rPr lang="en-US" sz="2000" dirty="0" smtClean="0"/>
              <a:t>S1 = 2,3,7		S2 = 8,9,12		S3 = 4,6,15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48640"/>
              </p:ext>
            </p:extLst>
          </p:nvPr>
        </p:nvGraphicFramePr>
        <p:xfrm>
          <a:off x="457200" y="4124327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751537" y="532827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733781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741172" y="4945990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748563" y="5302613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55954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763345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229796"/>
              </p:ext>
            </p:extLst>
          </p:nvPr>
        </p:nvGraphicFramePr>
        <p:xfrm>
          <a:off x="7097949" y="3753487"/>
          <a:ext cx="1588851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88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(3,3)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(4,4)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31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1915</Words>
  <Application>Microsoft Macintosh PowerPoint</Application>
  <PresentationFormat>On-screen Show (4:3)</PresentationFormat>
  <Paragraphs>1050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6.830 Lecture 9</vt:lpstr>
      <vt:lpstr>Database Internals Outline</vt:lpstr>
      <vt:lpstr>Sort Merge Join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Simple Hash</vt:lpstr>
      <vt:lpstr>Simple Hash I/O Analysis</vt:lpstr>
      <vt:lpstr>Grace Hash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Madden</dc:creator>
  <cp:lastModifiedBy>Sam Madden</cp:lastModifiedBy>
  <cp:revision>26</cp:revision>
  <dcterms:created xsi:type="dcterms:W3CDTF">2013-03-06T01:27:31Z</dcterms:created>
  <dcterms:modified xsi:type="dcterms:W3CDTF">2014-10-01T16:02:16Z</dcterms:modified>
</cp:coreProperties>
</file>