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5" r:id="rId3"/>
    <p:sldId id="266" r:id="rId4"/>
    <p:sldId id="267" r:id="rId5"/>
    <p:sldId id="268" r:id="rId6"/>
    <p:sldId id="272" r:id="rId7"/>
    <p:sldId id="269" r:id="rId8"/>
    <p:sldId id="270" r:id="rId9"/>
    <p:sldId id="271" r:id="rId10"/>
    <p:sldId id="257" r:id="rId11"/>
    <p:sldId id="260" r:id="rId12"/>
    <p:sldId id="258" r:id="rId13"/>
    <p:sldId id="261" r:id="rId14"/>
    <p:sldId id="281" r:id="rId15"/>
    <p:sldId id="282" r:id="rId16"/>
    <p:sldId id="283" r:id="rId17"/>
    <p:sldId id="259" r:id="rId18"/>
    <p:sldId id="262" r:id="rId19"/>
    <p:sldId id="263" r:id="rId20"/>
    <p:sldId id="264"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2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32DDB-A20D-1242-93F1-FD9E9AF06677}" type="datetimeFigureOut">
              <a:rPr lang="en-US" smtClean="0"/>
              <a:t>12/1/14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D850A7-BCCD-9042-BD1B-E66A56D2D944}" type="slidenum">
              <a:rPr lang="en-US" smtClean="0"/>
              <a:t>‹#›</a:t>
            </a:fld>
            <a:endParaRPr lang="en-US"/>
          </a:p>
        </p:txBody>
      </p:sp>
    </p:spTree>
    <p:extLst>
      <p:ext uri="{BB962C8B-B14F-4D97-AF65-F5344CB8AC3E}">
        <p14:creationId xmlns:p14="http://schemas.microsoft.com/office/powerpoint/2010/main" val="36839940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850A7-BCCD-9042-BD1B-E66A56D2D944}" type="slidenum">
              <a:rPr lang="en-US" smtClean="0"/>
              <a:t>12</a:t>
            </a:fld>
            <a:endParaRPr lang="en-US"/>
          </a:p>
        </p:txBody>
      </p:sp>
    </p:spTree>
    <p:extLst>
      <p:ext uri="{BB962C8B-B14F-4D97-AF65-F5344CB8AC3E}">
        <p14:creationId xmlns:p14="http://schemas.microsoft.com/office/powerpoint/2010/main" val="41066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429157-1652-EC44-A039-E70C75CACB07}"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37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29157-1652-EC44-A039-E70C75CACB07}"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308241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29157-1652-EC44-A039-E70C75CACB07}"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194949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29157-1652-EC44-A039-E70C75CACB07}"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214469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29157-1652-EC44-A039-E70C75CACB07}"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176410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429157-1652-EC44-A039-E70C75CACB07}"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21568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429157-1652-EC44-A039-E70C75CACB07}" type="datetimeFigureOut">
              <a:rPr lang="en-US" smtClean="0"/>
              <a:t>12/1/14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404691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29157-1652-EC44-A039-E70C75CACB07}" type="datetimeFigureOut">
              <a:rPr lang="en-US" smtClean="0"/>
              <a:t>12/1/14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395514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29157-1652-EC44-A039-E70C75CACB07}" type="datetimeFigureOut">
              <a:rPr lang="en-US" smtClean="0"/>
              <a:t>12/1/14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46837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29157-1652-EC44-A039-E70C75CACB07}"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264013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29157-1652-EC44-A039-E70C75CACB07}" type="datetimeFigureOut">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2FB56-7D36-1049-9615-27D71533D647}" type="slidenum">
              <a:rPr lang="en-US" smtClean="0"/>
              <a:t>‹#›</a:t>
            </a:fld>
            <a:endParaRPr lang="en-US"/>
          </a:p>
        </p:txBody>
      </p:sp>
    </p:spTree>
    <p:extLst>
      <p:ext uri="{BB962C8B-B14F-4D97-AF65-F5344CB8AC3E}">
        <p14:creationId xmlns:p14="http://schemas.microsoft.com/office/powerpoint/2010/main" val="547877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29157-1652-EC44-A039-E70C75CACB07}" type="datetimeFigureOut">
              <a:rPr lang="en-US" smtClean="0"/>
              <a:t>12/1/14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2FB56-7D36-1049-9615-27D71533D647}" type="slidenum">
              <a:rPr lang="en-US" smtClean="0"/>
              <a:t>‹#›</a:t>
            </a:fld>
            <a:endParaRPr lang="en-US"/>
          </a:p>
        </p:txBody>
      </p:sp>
    </p:spTree>
    <p:extLst>
      <p:ext uri="{BB962C8B-B14F-4D97-AF65-F5344CB8AC3E}">
        <p14:creationId xmlns:p14="http://schemas.microsoft.com/office/powerpoint/2010/main" val="3514844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2 Review</a:t>
            </a:r>
            <a:endParaRPr lang="en-US" dirty="0"/>
          </a:p>
        </p:txBody>
      </p:sp>
      <p:sp>
        <p:nvSpPr>
          <p:cNvPr id="3" name="Subtitle 2"/>
          <p:cNvSpPr>
            <a:spLocks noGrp="1"/>
          </p:cNvSpPr>
          <p:nvPr>
            <p:ph type="subTitle" idx="1"/>
          </p:nvPr>
        </p:nvSpPr>
        <p:spPr/>
        <p:txBody>
          <a:bodyPr/>
          <a:lstStyle/>
          <a:p>
            <a:r>
              <a:rPr lang="en-US" dirty="0" smtClean="0"/>
              <a:t>6.814 / 6.830 F2014</a:t>
            </a:r>
          </a:p>
          <a:p>
            <a:endParaRPr lang="en-US" dirty="0"/>
          </a:p>
        </p:txBody>
      </p:sp>
    </p:spTree>
    <p:extLst>
      <p:ext uri="{BB962C8B-B14F-4D97-AF65-F5344CB8AC3E}">
        <p14:creationId xmlns:p14="http://schemas.microsoft.com/office/powerpoint/2010/main" val="5542621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Sample Question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Consider an example table </a:t>
            </a:r>
            <a:r>
              <a:rPr lang="en-US" sz="2400" dirty="0" smtClean="0"/>
              <a:t>storing</a:t>
            </a:r>
          </a:p>
          <a:p>
            <a:pPr marL="0" indent="0">
              <a:buNone/>
            </a:pPr>
            <a:r>
              <a:rPr lang="en-US" sz="2400" dirty="0" smtClean="0"/>
              <a:t> </a:t>
            </a:r>
            <a:r>
              <a:rPr lang="en-US" sz="2400" dirty="0"/>
              <a:t>bank accounts in Google’s </a:t>
            </a:r>
            <a:r>
              <a:rPr lang="en-US" sz="2400" dirty="0" err="1"/>
              <a:t>BigTable</a:t>
            </a:r>
            <a:r>
              <a:rPr lang="en-US" sz="2400" dirty="0"/>
              <a:t> </a:t>
            </a:r>
            <a:r>
              <a:rPr lang="en-US" sz="2400" dirty="0" smtClean="0"/>
              <a:t>system:</a:t>
            </a:r>
          </a:p>
          <a:p>
            <a:pPr marL="0" indent="0">
              <a:buNone/>
            </a:pPr>
            <a:endParaRPr lang="en-US" sz="800" dirty="0" smtClean="0"/>
          </a:p>
          <a:p>
            <a:pPr marL="0" indent="0">
              <a:buNone/>
            </a:pPr>
            <a:r>
              <a:rPr lang="en-US" sz="2400" dirty="0"/>
              <a:t>The bank programmer implements the deposit function as follows: </a:t>
            </a:r>
            <a:endParaRPr lang="en-US" sz="2400" dirty="0" smtClean="0"/>
          </a:p>
          <a:p>
            <a:pPr marL="0" indent="0">
              <a:buNone/>
            </a:pPr>
            <a:endParaRPr lang="en-US" sz="1100" dirty="0" smtClean="0"/>
          </a:p>
          <a:p>
            <a:pPr marL="0" indent="0">
              <a:buNone/>
            </a:pPr>
            <a:r>
              <a:rPr lang="en-US" sz="2000" b="1" dirty="0">
                <a:latin typeface="Courier"/>
                <a:cs typeface="Courier"/>
              </a:rPr>
              <a:t>function </a:t>
            </a:r>
            <a:r>
              <a:rPr lang="en-US" sz="2000" dirty="0">
                <a:latin typeface="Courier"/>
                <a:cs typeface="Courier"/>
              </a:rPr>
              <a:t>deposit(account, amount): </a:t>
            </a:r>
            <a:r>
              <a:rPr lang="en-US" sz="2000" dirty="0" smtClean="0">
                <a:latin typeface="Courier"/>
                <a:cs typeface="Courier"/>
              </a:rPr>
              <a:t>	</a:t>
            </a:r>
          </a:p>
          <a:p>
            <a:pPr marL="0" indent="0">
              <a:buNone/>
            </a:pPr>
            <a:r>
              <a:rPr lang="en-US" sz="2000" dirty="0">
                <a:latin typeface="Courier"/>
                <a:cs typeface="Courier"/>
              </a:rPr>
              <a:t>	</a:t>
            </a:r>
            <a:r>
              <a:rPr lang="en-US" sz="2000" dirty="0" err="1" smtClean="0">
                <a:latin typeface="Courier"/>
                <a:cs typeface="Courier"/>
              </a:rPr>
              <a:t>currentBalance</a:t>
            </a:r>
            <a:r>
              <a:rPr lang="en-US" sz="2000" dirty="0" smtClean="0">
                <a:latin typeface="Courier"/>
                <a:cs typeface="Courier"/>
              </a:rPr>
              <a:t> </a:t>
            </a:r>
            <a:r>
              <a:rPr lang="en-US" sz="2000" dirty="0">
                <a:latin typeface="Courier"/>
                <a:cs typeface="Courier"/>
              </a:rPr>
              <a:t>= </a:t>
            </a:r>
            <a:r>
              <a:rPr lang="en-US" sz="2000" dirty="0" err="1">
                <a:latin typeface="Courier"/>
                <a:cs typeface="Courier"/>
              </a:rPr>
              <a:t>bigtable.get</a:t>
            </a:r>
            <a:r>
              <a:rPr lang="en-US" sz="2000" dirty="0">
                <a:latin typeface="Courier"/>
                <a:cs typeface="Courier"/>
              </a:rPr>
              <a:t>(account) </a:t>
            </a:r>
            <a:r>
              <a:rPr lang="en-US" sz="2000" dirty="0" smtClean="0">
                <a:latin typeface="Courier"/>
                <a:cs typeface="Courier"/>
              </a:rPr>
              <a:t>	</a:t>
            </a:r>
          </a:p>
          <a:p>
            <a:pPr marL="0" indent="0">
              <a:buNone/>
            </a:pPr>
            <a:r>
              <a:rPr lang="en-US" sz="2000" dirty="0">
                <a:latin typeface="Courier"/>
                <a:cs typeface="Courier"/>
              </a:rPr>
              <a:t>	</a:t>
            </a:r>
            <a:r>
              <a:rPr lang="en-US" sz="2000" dirty="0" err="1" smtClean="0">
                <a:latin typeface="Courier"/>
                <a:cs typeface="Courier"/>
              </a:rPr>
              <a:t>currentBalance</a:t>
            </a:r>
            <a:r>
              <a:rPr lang="en-US" sz="2000" dirty="0" smtClean="0">
                <a:latin typeface="Courier"/>
                <a:cs typeface="Courier"/>
              </a:rPr>
              <a:t> </a:t>
            </a:r>
            <a:r>
              <a:rPr lang="en-US" sz="2000" dirty="0">
                <a:latin typeface="Courier"/>
                <a:cs typeface="Courier"/>
              </a:rPr>
              <a:t>+= amount </a:t>
            </a:r>
            <a:r>
              <a:rPr lang="en-US" sz="2000" dirty="0" smtClean="0">
                <a:latin typeface="Courier"/>
                <a:cs typeface="Courier"/>
              </a:rPr>
              <a:t>	</a:t>
            </a:r>
          </a:p>
          <a:p>
            <a:pPr marL="0" indent="0">
              <a:buNone/>
            </a:pPr>
            <a:r>
              <a:rPr lang="en-US" sz="2000" dirty="0">
                <a:latin typeface="Courier"/>
                <a:cs typeface="Courier"/>
              </a:rPr>
              <a:t>	</a:t>
            </a:r>
            <a:r>
              <a:rPr lang="en-US" sz="2000" dirty="0" err="1" smtClean="0">
                <a:latin typeface="Courier"/>
                <a:cs typeface="Courier"/>
              </a:rPr>
              <a:t>bigtable.put</a:t>
            </a:r>
            <a:r>
              <a:rPr lang="en-US" sz="2000" dirty="0">
                <a:latin typeface="Courier"/>
                <a:cs typeface="Courier"/>
              </a:rPr>
              <a:t>(account, </a:t>
            </a:r>
            <a:r>
              <a:rPr lang="en-US" sz="2000" dirty="0" err="1">
                <a:latin typeface="Courier"/>
                <a:cs typeface="Courier"/>
              </a:rPr>
              <a:t>currentBalance</a:t>
            </a:r>
            <a:r>
              <a:rPr lang="en-US" sz="2000" dirty="0">
                <a:latin typeface="Courier"/>
                <a:cs typeface="Courier"/>
              </a:rPr>
              <a:t>) </a:t>
            </a:r>
            <a:endParaRPr lang="en-US" sz="2000" dirty="0" smtClean="0">
              <a:latin typeface="Courier"/>
              <a:cs typeface="Courier"/>
            </a:endParaRPr>
          </a:p>
          <a:p>
            <a:pPr marL="0" indent="0">
              <a:buNone/>
            </a:pPr>
            <a:endParaRPr lang="en-US" sz="1100" dirty="0" smtClean="0"/>
          </a:p>
          <a:p>
            <a:pPr marL="0" indent="0">
              <a:buNone/>
            </a:pPr>
            <a:r>
              <a:rPr lang="en-US" sz="2400" dirty="0" smtClean="0"/>
              <a:t>The </a:t>
            </a:r>
            <a:r>
              <a:rPr lang="en-US" sz="2400" dirty="0"/>
              <a:t>user executes deposit(“</a:t>
            </a:r>
            <a:r>
              <a:rPr lang="en-US" sz="2400" dirty="0" err="1"/>
              <a:t>sam</a:t>
            </a:r>
            <a:r>
              <a:rPr lang="en-US" sz="2400" dirty="0"/>
              <a:t>”, $500). </a:t>
            </a:r>
            <a:endParaRPr lang="en-US" sz="2400" dirty="0" smtClean="0"/>
          </a:p>
          <a:p>
            <a:pPr marL="0" indent="0">
              <a:buNone/>
            </a:pPr>
            <a:endParaRPr lang="en-US" sz="800" dirty="0" smtClean="0"/>
          </a:p>
          <a:p>
            <a:pPr marL="0" indent="0">
              <a:buNone/>
            </a:pPr>
            <a:r>
              <a:rPr lang="en-US" sz="2400" dirty="0" smtClean="0"/>
              <a:t>The </a:t>
            </a:r>
            <a:r>
              <a:rPr lang="en-US" sz="2400" dirty="0"/>
              <a:t>program crashes somewhere during execution. </a:t>
            </a:r>
            <a:r>
              <a:rPr lang="en-US" sz="2400" b="1" dirty="0"/>
              <a:t>What are the possible states of the “</a:t>
            </a:r>
            <a:r>
              <a:rPr lang="en-US" sz="2400" b="1" dirty="0" err="1"/>
              <a:t>sam</a:t>
            </a:r>
            <a:r>
              <a:rPr lang="en-US" sz="2400" b="1" dirty="0"/>
              <a:t>” row in the table? </a:t>
            </a:r>
          </a:p>
        </p:txBody>
      </p:sp>
      <p:pic>
        <p:nvPicPr>
          <p:cNvPr id="4" name="Picture 3" descr="Screen Shot 2014-12-01 at 9.41.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565" y="1200382"/>
            <a:ext cx="2395235" cy="1635367"/>
          </a:xfrm>
          <a:prstGeom prst="rect">
            <a:avLst/>
          </a:prstGeom>
        </p:spPr>
      </p:pic>
    </p:spTree>
    <p:extLst>
      <p:ext uri="{BB962C8B-B14F-4D97-AF65-F5344CB8AC3E}">
        <p14:creationId xmlns:p14="http://schemas.microsoft.com/office/powerpoint/2010/main" val="32803194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i="1" dirty="0"/>
              <a:t>The row could either have “</a:t>
            </a:r>
            <a:r>
              <a:rPr lang="en-US" i="1" dirty="0" err="1"/>
              <a:t>sam</a:t>
            </a:r>
            <a:r>
              <a:rPr lang="en-US" i="1" dirty="0"/>
              <a:t>” </a:t>
            </a:r>
            <a:r>
              <a:rPr lang="en-US" dirty="0"/>
              <a:t>= </a:t>
            </a:r>
            <a:r>
              <a:rPr lang="en-US" i="1" dirty="0"/>
              <a:t>$9000 or “</a:t>
            </a:r>
            <a:r>
              <a:rPr lang="en-US" i="1" dirty="0" err="1"/>
              <a:t>sam</a:t>
            </a:r>
            <a:r>
              <a:rPr lang="en-US" i="1" dirty="0"/>
              <a:t>” </a:t>
            </a:r>
            <a:r>
              <a:rPr lang="en-US" dirty="0"/>
              <a:t>= </a:t>
            </a:r>
            <a:r>
              <a:rPr lang="en-US" i="1" dirty="0"/>
              <a:t>$9500, depending on if the program crashed before or after it wrote the result. </a:t>
            </a:r>
            <a:endParaRPr lang="en-US" dirty="0" smtClean="0"/>
          </a:p>
          <a:p>
            <a:endParaRPr lang="en-US" dirty="0"/>
          </a:p>
        </p:txBody>
      </p:sp>
    </p:spTree>
    <p:extLst>
      <p:ext uri="{BB962C8B-B14F-4D97-AF65-F5344CB8AC3E}">
        <p14:creationId xmlns:p14="http://schemas.microsoft.com/office/powerpoint/2010/main" val="22464297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user </a:t>
            </a:r>
            <a:r>
              <a:rPr lang="en-US" dirty="0"/>
              <a:t>executes deposit(“</a:t>
            </a:r>
            <a:r>
              <a:rPr lang="en-US" dirty="0" err="1"/>
              <a:t>sam</a:t>
            </a:r>
            <a:r>
              <a:rPr lang="en-US" dirty="0"/>
              <a:t>”, $500). The program completes. Immediately after the program completes, the power goes out in the </a:t>
            </a:r>
            <a:r>
              <a:rPr lang="en-US" dirty="0" err="1"/>
              <a:t>BigTable</a:t>
            </a:r>
            <a:r>
              <a:rPr lang="en-US" dirty="0"/>
              <a:t> data center, and all the machines reboot. </a:t>
            </a:r>
            <a:endParaRPr lang="en-US" dirty="0" smtClean="0"/>
          </a:p>
          <a:p>
            <a:pPr marL="0" indent="0">
              <a:buNone/>
            </a:pPr>
            <a:endParaRPr lang="en-US" dirty="0"/>
          </a:p>
          <a:p>
            <a:pPr marL="0" indent="0">
              <a:buNone/>
            </a:pPr>
            <a:r>
              <a:rPr lang="en-US" b="1" dirty="0" smtClean="0"/>
              <a:t>When </a:t>
            </a:r>
            <a:r>
              <a:rPr lang="en-US" b="1" dirty="0" err="1"/>
              <a:t>BigTable</a:t>
            </a:r>
            <a:r>
              <a:rPr lang="en-US" b="1" dirty="0"/>
              <a:t> recovers, what are the possible states of the “</a:t>
            </a:r>
            <a:r>
              <a:rPr lang="en-US" b="1" dirty="0" err="1"/>
              <a:t>sam</a:t>
            </a:r>
            <a:r>
              <a:rPr lang="en-US" b="1" dirty="0"/>
              <a:t>” row in the table? </a:t>
            </a:r>
          </a:p>
        </p:txBody>
      </p:sp>
    </p:spTree>
    <p:extLst>
      <p:ext uri="{BB962C8B-B14F-4D97-AF65-F5344CB8AC3E}">
        <p14:creationId xmlns:p14="http://schemas.microsoft.com/office/powerpoint/2010/main" val="4486067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i="1" dirty="0"/>
              <a:t>The row can only have the value $9500, since </a:t>
            </a:r>
            <a:r>
              <a:rPr lang="en-US" i="1" dirty="0" err="1"/>
              <a:t>BigTable</a:t>
            </a:r>
            <a:r>
              <a:rPr lang="en-US" i="1" dirty="0"/>
              <a:t> does not inform a client that a write has been completed until it logs the update to disk on multiple physical machines. Thus, when </a:t>
            </a:r>
            <a:r>
              <a:rPr lang="en-US" i="1" dirty="0" err="1"/>
              <a:t>BigTable</a:t>
            </a:r>
            <a:r>
              <a:rPr lang="en-US" i="1" dirty="0"/>
              <a:t> recovers it will find the write in the log. </a:t>
            </a:r>
            <a:endParaRPr lang="en-US" dirty="0" smtClean="0"/>
          </a:p>
          <a:p>
            <a:pPr marL="0" indent="0">
              <a:buNone/>
            </a:pPr>
            <a:endParaRPr lang="en-US" dirty="0"/>
          </a:p>
        </p:txBody>
      </p:sp>
    </p:spTree>
    <p:extLst>
      <p:ext uri="{BB962C8B-B14F-4D97-AF65-F5344CB8AC3E}">
        <p14:creationId xmlns:p14="http://schemas.microsoft.com/office/powerpoint/2010/main" val="5742982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#3</a:t>
            </a:r>
            <a:endParaRPr lang="en-US" dirty="0"/>
          </a:p>
        </p:txBody>
      </p:sp>
      <p:sp>
        <p:nvSpPr>
          <p:cNvPr id="3" name="Content Placeholder 2"/>
          <p:cNvSpPr>
            <a:spLocks noGrp="1"/>
          </p:cNvSpPr>
          <p:nvPr>
            <p:ph idx="1"/>
          </p:nvPr>
        </p:nvSpPr>
        <p:spPr/>
        <p:txBody>
          <a:bodyPr/>
          <a:lstStyle/>
          <a:p>
            <a:r>
              <a:rPr lang="en-US" dirty="0"/>
              <a:t>Now consider the following pair of functions: </a:t>
            </a:r>
            <a:endParaRPr lang="en-US" dirty="0" smtClean="0"/>
          </a:p>
          <a:p>
            <a:pPr marL="0" indent="0">
              <a:buNone/>
            </a:pPr>
            <a:endParaRPr lang="en-US" dirty="0"/>
          </a:p>
        </p:txBody>
      </p:sp>
      <p:pic>
        <p:nvPicPr>
          <p:cNvPr id="4" name="Picture 3" descr="Screen Shot 2014-12-01 at 4.2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04874"/>
            <a:ext cx="9144000" cy="2821289"/>
          </a:xfrm>
          <a:prstGeom prst="rect">
            <a:avLst/>
          </a:prstGeom>
        </p:spPr>
      </p:pic>
    </p:spTree>
    <p:extLst>
      <p:ext uri="{BB962C8B-B14F-4D97-AF65-F5344CB8AC3E}">
        <p14:creationId xmlns:p14="http://schemas.microsoft.com/office/powerpoint/2010/main" val="408601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Table #3 (continued)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Given </a:t>
            </a:r>
            <a:r>
              <a:rPr lang="en-US" dirty="0"/>
              <a:t>the table above, a program executes transfer(“</a:t>
            </a:r>
            <a:r>
              <a:rPr lang="en-US" dirty="0" err="1"/>
              <a:t>evan</a:t>
            </a:r>
            <a:r>
              <a:rPr lang="en-US" dirty="0"/>
              <a:t>”, “</a:t>
            </a:r>
            <a:r>
              <a:rPr lang="en-US" dirty="0" err="1"/>
              <a:t>adam</a:t>
            </a:r>
            <a:r>
              <a:rPr lang="en-US" dirty="0"/>
              <a:t>”, 200). While that function is executing, another program executes </a:t>
            </a:r>
            <a:r>
              <a:rPr lang="en-US" dirty="0" err="1"/>
              <a:t>totalAssets</a:t>
            </a:r>
            <a:r>
              <a:rPr lang="en-US" dirty="0"/>
              <a:t>(). What return values from </a:t>
            </a:r>
            <a:r>
              <a:rPr lang="en-US" dirty="0" err="1"/>
              <a:t>totalAssets</a:t>
            </a:r>
            <a:r>
              <a:rPr lang="en-US" dirty="0"/>
              <a:t>() are possible? </a:t>
            </a:r>
            <a:endParaRPr lang="en-US" dirty="0" smtClean="0"/>
          </a:p>
          <a:p>
            <a:pPr marL="0" indent="0">
              <a:buNone/>
            </a:pPr>
            <a:endParaRPr lang="en-US" dirty="0"/>
          </a:p>
          <a:p>
            <a:pPr marL="0" indent="0">
              <a:buNone/>
            </a:pPr>
            <a:r>
              <a:rPr lang="en-US" dirty="0" smtClean="0"/>
              <a:t>For </a:t>
            </a:r>
            <a:r>
              <a:rPr lang="en-US" dirty="0"/>
              <a:t>the purposes of this question, assume there is only one version of each value, and that the values in </a:t>
            </a:r>
            <a:r>
              <a:rPr lang="en-US" dirty="0" err="1"/>
              <a:t>BigTable</a:t>
            </a:r>
            <a:r>
              <a:rPr lang="en-US" dirty="0"/>
              <a:t> are stored and processed in the order given above (i.e., “</a:t>
            </a:r>
            <a:r>
              <a:rPr lang="en-US" dirty="0" err="1"/>
              <a:t>adam</a:t>
            </a:r>
            <a:r>
              <a:rPr lang="en-US" dirty="0"/>
              <a:t>”, “</a:t>
            </a:r>
            <a:r>
              <a:rPr lang="en-US" dirty="0" err="1"/>
              <a:t>evan</a:t>
            </a:r>
            <a:r>
              <a:rPr lang="en-US" dirty="0"/>
              <a:t>”, “</a:t>
            </a:r>
            <a:r>
              <a:rPr lang="en-US" dirty="0" err="1"/>
              <a:t>sam</a:t>
            </a:r>
            <a:r>
              <a:rPr lang="en-US" dirty="0"/>
              <a:t>”). Provide a short explanation for your answer. </a:t>
            </a:r>
            <a:endParaRPr lang="en-US" dirty="0" smtClean="0"/>
          </a:p>
          <a:p>
            <a:endParaRPr lang="en-US" dirty="0"/>
          </a:p>
        </p:txBody>
      </p:sp>
    </p:spTree>
    <p:extLst>
      <p:ext uri="{BB962C8B-B14F-4D97-AF65-F5344CB8AC3E}">
        <p14:creationId xmlns:p14="http://schemas.microsoft.com/office/powerpoint/2010/main" val="276583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i="1" dirty="0"/>
              <a:t>$9,900 is possible if </a:t>
            </a:r>
            <a:r>
              <a:rPr lang="en-US" i="1" dirty="0" err="1"/>
              <a:t>totalAssets</a:t>
            </a:r>
            <a:r>
              <a:rPr lang="en-US" i="1" dirty="0"/>
              <a:t> either reads all the balances before or after the transfer modifies any of them. $9,700 is possible if </a:t>
            </a:r>
            <a:r>
              <a:rPr lang="en-US" i="1" dirty="0" err="1"/>
              <a:t>totalAssets</a:t>
            </a:r>
            <a:r>
              <a:rPr lang="en-US" i="1" dirty="0"/>
              <a:t> reads “</a:t>
            </a:r>
            <a:r>
              <a:rPr lang="en-US" i="1" dirty="0" err="1"/>
              <a:t>adam</a:t>
            </a:r>
            <a:r>
              <a:rPr lang="en-US" i="1" dirty="0"/>
              <a:t>” before the $200 is added, but reads “</a:t>
            </a:r>
            <a:r>
              <a:rPr lang="en-US" i="1" dirty="0" err="1"/>
              <a:t>evan</a:t>
            </a:r>
            <a:r>
              <a:rPr lang="en-US" i="1" dirty="0"/>
              <a:t>” after $200 is deducted. </a:t>
            </a:r>
            <a:endParaRPr lang="en-US" dirty="0" smtClean="0"/>
          </a:p>
          <a:p>
            <a:pPr marL="0" indent="0">
              <a:buNone/>
            </a:pPr>
            <a:endParaRPr lang="en-US" i="1" dirty="0" smtClean="0"/>
          </a:p>
          <a:p>
            <a:pPr marL="0" indent="0">
              <a:buNone/>
            </a:pPr>
            <a:r>
              <a:rPr lang="en-US" i="1" dirty="0" smtClean="0"/>
              <a:t>It </a:t>
            </a:r>
            <a:r>
              <a:rPr lang="en-US" i="1" dirty="0"/>
              <a:t>might seem like $10,100 is possible, by reading “</a:t>
            </a:r>
            <a:r>
              <a:rPr lang="en-US" i="1" dirty="0" err="1"/>
              <a:t>adam</a:t>
            </a:r>
            <a:r>
              <a:rPr lang="en-US" i="1" dirty="0"/>
              <a:t>” after adding $200, and reading “</a:t>
            </a:r>
            <a:r>
              <a:rPr lang="en-US" i="1" dirty="0" err="1"/>
              <a:t>evan</a:t>
            </a:r>
            <a:r>
              <a:rPr lang="en-US" i="1" dirty="0"/>
              <a:t>” before the subtract. However, this is not possible. The transfer function performs the subtract, then the add. The scan in </a:t>
            </a:r>
            <a:r>
              <a:rPr lang="en-US" i="1" dirty="0" err="1"/>
              <a:t>totalAssets</a:t>
            </a:r>
            <a:r>
              <a:rPr lang="en-US" i="1" dirty="0"/>
              <a:t> reads the rows in order. Thus, if it sees the modified version of “</a:t>
            </a:r>
            <a:r>
              <a:rPr lang="en-US" i="1" dirty="0" err="1"/>
              <a:t>adam</a:t>
            </a:r>
            <a:r>
              <a:rPr lang="en-US" i="1" dirty="0"/>
              <a:t>” it will see the modified version of “evan.” However, it would not be a good idea to write an application that depends on this </a:t>
            </a:r>
            <a:r>
              <a:rPr lang="en-US" i="1" dirty="0" err="1"/>
              <a:t>behavour</a:t>
            </a:r>
            <a:r>
              <a:rPr lang="en-US" i="1" dirty="0"/>
              <a:t>, as it depends on the order of the keys and the operations in the code, which could easily change. </a:t>
            </a:r>
            <a:endParaRPr lang="en-US" dirty="0" smtClean="0"/>
          </a:p>
          <a:p>
            <a:endParaRPr lang="en-US" dirty="0"/>
          </a:p>
        </p:txBody>
      </p:sp>
    </p:spTree>
    <p:extLst>
      <p:ext uri="{BB962C8B-B14F-4D97-AF65-F5344CB8AC3E}">
        <p14:creationId xmlns:p14="http://schemas.microsoft.com/office/powerpoint/2010/main" val="39905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457200" y="1646226"/>
            <a:ext cx="8229600" cy="4525963"/>
          </a:xfrm>
        </p:spPr>
        <p:txBody>
          <a:bodyPr>
            <a:normAutofit/>
          </a:bodyPr>
          <a:lstStyle/>
          <a:p>
            <a:pPr marL="0" indent="0">
              <a:buNone/>
            </a:pPr>
            <a:r>
              <a:rPr lang="en-US" sz="2400" dirty="0"/>
              <a:t>You have a database with logging and recovery as described in the ARIES paper. Your database uses strict two-phase locking. Your database has just two items in it, X with starting value 10, and Y with starting value 100. </a:t>
            </a:r>
            <a:endParaRPr lang="en-US" sz="2400" dirty="0" smtClean="0"/>
          </a:p>
          <a:p>
            <a:pPr marL="0" indent="0">
              <a:buNone/>
            </a:pPr>
            <a:r>
              <a:rPr lang="en-US" sz="2400" dirty="0"/>
              <a:t>You start three transactions at the same time, with transaction IDs (TIDs) TA, TB, and TC: </a:t>
            </a:r>
            <a:endParaRPr lang="en-US" sz="2400" dirty="0" smtClean="0"/>
          </a:p>
          <a:p>
            <a:pPr marL="0" indent="0">
              <a:buNone/>
            </a:pPr>
            <a:endParaRPr lang="en-US" sz="2400" dirty="0" smtClean="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990831942"/>
              </p:ext>
            </p:extLst>
          </p:nvPr>
        </p:nvGraphicFramePr>
        <p:xfrm>
          <a:off x="457200" y="4571044"/>
          <a:ext cx="8229600" cy="1601145"/>
        </p:xfrm>
        <a:graphic>
          <a:graphicData uri="http://schemas.openxmlformats.org/drawingml/2006/table">
            <a:tbl>
              <a:tblPr firstRow="1" bandRow="1">
                <a:tableStyleId>{5C22544A-7EE6-4342-B048-85BDC9FD1C3A}</a:tableStyleId>
              </a:tblPr>
              <a:tblGrid>
                <a:gridCol w="2743200"/>
                <a:gridCol w="2743200"/>
                <a:gridCol w="2743200"/>
              </a:tblGrid>
              <a:tr h="308846">
                <a:tc>
                  <a:txBody>
                    <a:bodyPr/>
                    <a:lstStyle/>
                    <a:p>
                      <a:r>
                        <a:rPr lang="en-US" dirty="0" smtClean="0"/>
                        <a:t>TA</a:t>
                      </a:r>
                      <a:endParaRPr lang="en-US" dirty="0"/>
                    </a:p>
                  </a:txBody>
                  <a:tcPr/>
                </a:tc>
                <a:tc>
                  <a:txBody>
                    <a:bodyPr/>
                    <a:lstStyle/>
                    <a:p>
                      <a:r>
                        <a:rPr lang="en-US" dirty="0" smtClean="0"/>
                        <a:t>TB</a:t>
                      </a:r>
                      <a:endParaRPr lang="en-US" dirty="0"/>
                    </a:p>
                  </a:txBody>
                  <a:tcPr/>
                </a:tc>
                <a:tc>
                  <a:txBody>
                    <a:bodyPr/>
                    <a:lstStyle/>
                    <a:p>
                      <a:r>
                        <a:rPr lang="en-US" dirty="0" smtClean="0"/>
                        <a:t>TC</a:t>
                      </a:r>
                      <a:endParaRPr lang="en-US" dirty="0"/>
                    </a:p>
                  </a:txBody>
                  <a:tcPr/>
                </a:tc>
              </a:tr>
              <a:tr h="1235385">
                <a:tc>
                  <a:txBody>
                    <a:bodyPr/>
                    <a:lstStyle/>
                    <a:p>
                      <a:pPr marL="0" indent="0">
                        <a:buNone/>
                      </a:pPr>
                      <a:r>
                        <a:rPr lang="en-US" dirty="0" smtClean="0"/>
                        <a:t>BEGIN TRANSACTION </a:t>
                      </a:r>
                    </a:p>
                    <a:p>
                      <a:pPr marL="0" indent="0">
                        <a:buNone/>
                      </a:pPr>
                      <a:r>
                        <a:rPr lang="en-US" dirty="0" smtClean="0"/>
                        <a:t>	X=X+1 </a:t>
                      </a:r>
                    </a:p>
                    <a:p>
                      <a:pPr marL="0" indent="0">
                        <a:buNone/>
                      </a:pPr>
                      <a:r>
                        <a:rPr lang="en-US" dirty="0" smtClean="0"/>
                        <a:t>	Y=Y*3</a:t>
                      </a:r>
                    </a:p>
                    <a:p>
                      <a:pPr marL="0" indent="0">
                        <a:buNone/>
                      </a:pPr>
                      <a:r>
                        <a:rPr lang="en-US" dirty="0" smtClean="0"/>
                        <a:t> END </a:t>
                      </a:r>
                    </a:p>
                  </a:txBody>
                  <a:tcPr/>
                </a:tc>
                <a:tc>
                  <a:txBody>
                    <a:bodyPr/>
                    <a:lstStyle/>
                    <a:p>
                      <a:pPr marL="0" indent="0">
                        <a:buNone/>
                      </a:pPr>
                      <a:r>
                        <a:rPr lang="en-US" dirty="0" smtClean="0"/>
                        <a:t>BEGIN TRANSACTION</a:t>
                      </a:r>
                    </a:p>
                    <a:p>
                      <a:pPr marL="0" indent="0">
                        <a:buNone/>
                      </a:pPr>
                      <a:r>
                        <a:rPr lang="en-US" dirty="0" smtClean="0"/>
                        <a:t>	 Y=Y*2 </a:t>
                      </a:r>
                    </a:p>
                    <a:p>
                      <a:pPr marL="0" indent="0">
                        <a:buNone/>
                      </a:pPr>
                      <a:r>
                        <a:rPr lang="en-US" dirty="0" smtClean="0"/>
                        <a:t>	X=X+5 </a:t>
                      </a:r>
                    </a:p>
                    <a:p>
                      <a:pPr marL="0" indent="0">
                        <a:buNone/>
                      </a:pPr>
                      <a:r>
                        <a:rPr lang="en-US" dirty="0" smtClean="0"/>
                        <a:t>END </a:t>
                      </a:r>
                    </a:p>
                  </a:txBody>
                  <a:tcPr/>
                </a:tc>
                <a:tc>
                  <a:txBody>
                    <a:bodyPr/>
                    <a:lstStyle/>
                    <a:p>
                      <a:pPr marL="0" indent="0">
                        <a:buNone/>
                      </a:pPr>
                      <a:r>
                        <a:rPr lang="en-US" dirty="0" smtClean="0"/>
                        <a:t>BEGIN TRANSACTION </a:t>
                      </a:r>
                    </a:p>
                    <a:p>
                      <a:pPr marL="0" indent="0">
                        <a:buNone/>
                      </a:pPr>
                      <a:r>
                        <a:rPr lang="en-US" dirty="0" smtClean="0"/>
                        <a:t>	X = X * 10 </a:t>
                      </a:r>
                    </a:p>
                    <a:p>
                      <a:r>
                        <a:rPr lang="en-US" dirty="0" smtClean="0"/>
                        <a:t>END</a:t>
                      </a:r>
                      <a:endParaRPr lang="en-US" dirty="0"/>
                    </a:p>
                  </a:txBody>
                  <a:tcPr/>
                </a:tc>
              </a:tr>
            </a:tbl>
          </a:graphicData>
        </a:graphic>
      </p:graphicFrame>
    </p:spTree>
    <p:extLst>
      <p:ext uri="{BB962C8B-B14F-4D97-AF65-F5344CB8AC3E}">
        <p14:creationId xmlns:p14="http://schemas.microsoft.com/office/powerpoint/2010/main" val="6742580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These three transactions are the only activity in the system. The system crashes due to a power failure soon after you start the transactions. You are not sure whether or not any of them completed. You look at the disk while the system is down and see that, in the heap file, Y has the value 200. You restart the system and let the database recovery procedure complete. You query the database for the value of X, and it returns the value 110. </a:t>
            </a:r>
            <a:endParaRPr lang="en-US" sz="2800" dirty="0" smtClean="0"/>
          </a:p>
          <a:p>
            <a:pPr marL="0" indent="0">
              <a:buNone/>
            </a:pPr>
            <a:endParaRPr lang="en-US" sz="2800" dirty="0"/>
          </a:p>
        </p:txBody>
      </p:sp>
    </p:spTree>
    <p:extLst>
      <p:ext uri="{BB962C8B-B14F-4D97-AF65-F5344CB8AC3E}">
        <p14:creationId xmlns:p14="http://schemas.microsoft.com/office/powerpoint/2010/main" val="25925054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Write </a:t>
            </a:r>
            <a:r>
              <a:rPr lang="en-US" b="1" dirty="0"/>
              <a:t>down a log, as it would have appeared on the disk while the system was down, that is compatible with the above story</a:t>
            </a:r>
            <a:r>
              <a:rPr lang="en-US" dirty="0"/>
              <a:t>. You need only include Update (U), Commit (C), and Abort (A) records. </a:t>
            </a:r>
            <a:endParaRPr lang="en-US" dirty="0" smtClean="0"/>
          </a:p>
          <a:p>
            <a:pPr marL="0" indent="0">
              <a:buNone/>
            </a:pPr>
            <a:endParaRPr lang="en-US" dirty="0"/>
          </a:p>
          <a:p>
            <a:pPr marL="0" indent="0">
              <a:buNone/>
            </a:pPr>
            <a:r>
              <a:rPr lang="en-US" dirty="0" smtClean="0"/>
              <a:t>Specify </a:t>
            </a:r>
            <a:r>
              <a:rPr lang="en-US" dirty="0"/>
              <a:t>the TID (TA, TB, or TC) and record type for each record, and for Updates, the item being written (X or Y) and the new value being written. </a:t>
            </a:r>
            <a:endParaRPr lang="en-US" dirty="0" smtClean="0"/>
          </a:p>
          <a:p>
            <a:endParaRPr lang="en-US" dirty="0"/>
          </a:p>
        </p:txBody>
      </p:sp>
    </p:spTree>
    <p:extLst>
      <p:ext uri="{BB962C8B-B14F-4D97-AF65-F5344CB8AC3E}">
        <p14:creationId xmlns:p14="http://schemas.microsoft.com/office/powerpoint/2010/main" val="1835683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Transactions</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	</a:t>
            </a:r>
            <a:r>
              <a:rPr lang="en-US" sz="2400" dirty="0" smtClean="0"/>
              <a:t>ACID</a:t>
            </a:r>
          </a:p>
          <a:p>
            <a:pPr marL="0" indent="0">
              <a:buNone/>
            </a:pPr>
            <a:r>
              <a:rPr lang="en-US" sz="2400" dirty="0"/>
              <a:t>	</a:t>
            </a:r>
            <a:r>
              <a:rPr lang="en-US" sz="2400" dirty="0" err="1" smtClean="0"/>
              <a:t>Serializability</a:t>
            </a:r>
            <a:endParaRPr lang="en-US" sz="2400" dirty="0" smtClean="0"/>
          </a:p>
          <a:p>
            <a:pPr marL="0" indent="0">
              <a:buNone/>
            </a:pPr>
            <a:r>
              <a:rPr lang="en-US" sz="2400" dirty="0"/>
              <a:t>	</a:t>
            </a:r>
            <a:r>
              <a:rPr lang="en-US" sz="2400" dirty="0" smtClean="0"/>
              <a:t>	Serial equivalence (testing via conflict graph)</a:t>
            </a:r>
          </a:p>
          <a:p>
            <a:pPr marL="0" indent="0">
              <a:buNone/>
            </a:pPr>
            <a:r>
              <a:rPr lang="en-US" sz="2400" dirty="0"/>
              <a:t>	</a:t>
            </a:r>
            <a:r>
              <a:rPr lang="en-US" sz="2400" dirty="0" smtClean="0"/>
              <a:t>	Conflict </a:t>
            </a:r>
            <a:r>
              <a:rPr lang="en-US" sz="2400" dirty="0" err="1" smtClean="0"/>
              <a:t>vs</a:t>
            </a:r>
            <a:r>
              <a:rPr lang="en-US" sz="2400" dirty="0" smtClean="0"/>
              <a:t> view </a:t>
            </a:r>
            <a:r>
              <a:rPr lang="en-US" sz="2400" dirty="0" err="1" smtClean="0"/>
              <a:t>serializability</a:t>
            </a:r>
            <a:endParaRPr lang="en-US" sz="2400" dirty="0" smtClean="0"/>
          </a:p>
          <a:p>
            <a:pPr marL="0" indent="0">
              <a:buNone/>
            </a:pPr>
            <a:r>
              <a:rPr lang="en-US" sz="2400" dirty="0"/>
              <a:t>	</a:t>
            </a:r>
            <a:r>
              <a:rPr lang="en-US" sz="2400" dirty="0" smtClean="0"/>
              <a:t>Two-phase locking (strict/rigorous)</a:t>
            </a:r>
          </a:p>
          <a:p>
            <a:pPr marL="0" indent="0">
              <a:buNone/>
            </a:pPr>
            <a:r>
              <a:rPr lang="en-US" sz="2400" dirty="0"/>
              <a:t>	</a:t>
            </a:r>
            <a:r>
              <a:rPr lang="en-US" sz="2400" dirty="0" smtClean="0"/>
              <a:t>Deadlocks &amp; Deadlock detection (waits-for graph)</a:t>
            </a:r>
          </a:p>
          <a:p>
            <a:pPr marL="0" indent="0">
              <a:buNone/>
            </a:pPr>
            <a:r>
              <a:rPr lang="en-US" sz="2400" dirty="0" smtClean="0"/>
              <a:t>	Optimistic concurrency </a:t>
            </a:r>
            <a:r>
              <a:rPr lang="en-US" sz="2400" dirty="0"/>
              <a:t>c</a:t>
            </a:r>
            <a:r>
              <a:rPr lang="en-US" sz="2400" dirty="0" smtClean="0"/>
              <a:t>ontrol</a:t>
            </a:r>
          </a:p>
          <a:p>
            <a:pPr marL="0" indent="0">
              <a:buNone/>
            </a:pPr>
            <a:r>
              <a:rPr lang="en-US" sz="2400" dirty="0"/>
              <a:t>	</a:t>
            </a:r>
            <a:r>
              <a:rPr lang="en-US" sz="2400" dirty="0" smtClean="0"/>
              <a:t>	Three conditions under which commits allowed</a:t>
            </a:r>
          </a:p>
          <a:p>
            <a:pPr marL="0" indent="0">
              <a:buNone/>
            </a:pPr>
            <a:r>
              <a:rPr lang="en-US" sz="2400" dirty="0"/>
              <a:t>	</a:t>
            </a:r>
            <a:r>
              <a:rPr lang="en-US" sz="2400" dirty="0" smtClean="0"/>
              <a:t>	Serial </a:t>
            </a:r>
            <a:r>
              <a:rPr lang="en-US" sz="2400" dirty="0" err="1" smtClean="0"/>
              <a:t>vs</a:t>
            </a:r>
            <a:r>
              <a:rPr lang="en-US" sz="2400" dirty="0" smtClean="0"/>
              <a:t> Parallel Validation</a:t>
            </a:r>
          </a:p>
          <a:p>
            <a:pPr marL="0" indent="0">
              <a:buNone/>
            </a:pPr>
            <a:r>
              <a:rPr lang="en-US" sz="2400" dirty="0"/>
              <a:t>	</a:t>
            </a:r>
            <a:r>
              <a:rPr lang="en-US" sz="2400" dirty="0" smtClean="0"/>
              <a:t>Granularity of locking (intention locks)</a:t>
            </a:r>
          </a:p>
          <a:p>
            <a:pPr marL="0" indent="0">
              <a:buNone/>
            </a:pPr>
            <a:r>
              <a:rPr lang="en-US" sz="2400" dirty="0" smtClean="0"/>
              <a:t>	Phantoms</a:t>
            </a:r>
          </a:p>
          <a:p>
            <a:pPr marL="0" indent="0">
              <a:buNone/>
            </a:pPr>
            <a:r>
              <a:rPr lang="en-US" sz="2400" dirty="0" smtClean="0"/>
              <a:t>	</a:t>
            </a:r>
          </a:p>
          <a:p>
            <a:pPr marL="0" indent="0">
              <a:buNone/>
            </a:pPr>
            <a:r>
              <a:rPr lang="en-US" sz="2400" dirty="0"/>
              <a:t>	</a:t>
            </a:r>
            <a:endParaRPr lang="en-US" sz="2400" dirty="0" smtClean="0"/>
          </a:p>
        </p:txBody>
      </p:sp>
    </p:spTree>
    <p:extLst>
      <p:ext uri="{BB962C8B-B14F-4D97-AF65-F5344CB8AC3E}">
        <p14:creationId xmlns:p14="http://schemas.microsoft.com/office/powerpoint/2010/main" val="14362056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200" y="1967864"/>
            <a:ext cx="8229600" cy="4525963"/>
          </a:xfrm>
        </p:spPr>
        <p:txBody>
          <a:bodyPr>
            <a:normAutofit fontScale="85000" lnSpcReduction="20000"/>
          </a:bodyPr>
          <a:lstStyle/>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endParaRPr lang="en-US" i="1" dirty="0" smtClean="0"/>
          </a:p>
          <a:p>
            <a:pPr marL="0" indent="0">
              <a:buNone/>
            </a:pPr>
            <a:r>
              <a:rPr lang="en-US" i="1" dirty="0" smtClean="0"/>
              <a:t>The </a:t>
            </a:r>
            <a:r>
              <a:rPr lang="en-US" i="1" dirty="0"/>
              <a:t>buffer manager writes Y to disk after TB sets Y=200, and before TB aborts, which it is allowed to do under a STEAL policy. The buffer manager does not write Y to disk after TA commits, which it is allowed to do under a NO-FORCE policy. One reason TB might abort is that it deadlocks with TA. </a:t>
            </a:r>
            <a:endParaRPr lang="en-US" i="1" dirty="0" smtClean="0"/>
          </a:p>
          <a:p>
            <a:pPr marL="0" indent="0">
              <a:buNone/>
            </a:pPr>
            <a:endParaRPr lang="en-US" dirty="0"/>
          </a:p>
        </p:txBody>
      </p:sp>
      <p:pic>
        <p:nvPicPr>
          <p:cNvPr id="4" name="Picture 3" descr="Screen Shot 2014-12-01 at 10.01.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52" y="1261254"/>
            <a:ext cx="7901819" cy="2782940"/>
          </a:xfrm>
          <a:prstGeom prst="rect">
            <a:avLst/>
          </a:prstGeom>
        </p:spPr>
      </p:pic>
    </p:spTree>
    <p:extLst>
      <p:ext uri="{BB962C8B-B14F-4D97-AF65-F5344CB8AC3E}">
        <p14:creationId xmlns:p14="http://schemas.microsoft.com/office/powerpoint/2010/main" val="9296374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Query Planning Problem</a:t>
            </a:r>
            <a:endParaRPr lang="en-US" dirty="0"/>
          </a:p>
        </p:txBody>
      </p:sp>
      <p:sp>
        <p:nvSpPr>
          <p:cNvPr id="3" name="Content Placeholder 2"/>
          <p:cNvSpPr>
            <a:spLocks noGrp="1"/>
          </p:cNvSpPr>
          <p:nvPr>
            <p:ph idx="1"/>
          </p:nvPr>
        </p:nvSpPr>
        <p:spPr>
          <a:xfrm>
            <a:off x="457200" y="1279195"/>
            <a:ext cx="8460032" cy="4525963"/>
          </a:xfrm>
        </p:spPr>
        <p:txBody>
          <a:bodyPr>
            <a:normAutofit/>
          </a:bodyPr>
          <a:lstStyle/>
          <a:p>
            <a:pPr marL="0" indent="0">
              <a:buNone/>
            </a:pPr>
            <a:r>
              <a:rPr lang="en-US" sz="2400" dirty="0" smtClean="0"/>
              <a:t>You have </a:t>
            </a:r>
            <a:r>
              <a:rPr lang="en-US" sz="2400" dirty="0"/>
              <a:t>a database with two tables with the following schema: </a:t>
            </a:r>
            <a:endParaRPr lang="en-US" sz="2400" dirty="0" smtClean="0"/>
          </a:p>
          <a:p>
            <a:pPr marL="0" indent="0">
              <a:buNone/>
            </a:pPr>
            <a:r>
              <a:rPr lang="en-US" sz="2400" dirty="0">
                <a:latin typeface="Courier"/>
                <a:cs typeface="Courier"/>
              </a:rPr>
              <a:t>T1 : (A </a:t>
            </a:r>
            <a:r>
              <a:rPr lang="en-US" sz="2400" dirty="0" err="1">
                <a:latin typeface="Courier"/>
                <a:cs typeface="Courier"/>
              </a:rPr>
              <a:t>int</a:t>
            </a:r>
            <a:r>
              <a:rPr lang="en-US" sz="2400" dirty="0">
                <a:latin typeface="Courier"/>
                <a:cs typeface="Courier"/>
              </a:rPr>
              <a:t> PRIMARY KEY, B </a:t>
            </a:r>
            <a:r>
              <a:rPr lang="en-US" sz="2400" dirty="0" err="1">
                <a:latin typeface="Courier"/>
                <a:cs typeface="Courier"/>
              </a:rPr>
              <a:t>int</a:t>
            </a:r>
            <a:r>
              <a:rPr lang="en-US" sz="2400" dirty="0">
                <a:latin typeface="Courier"/>
                <a:cs typeface="Courier"/>
              </a:rPr>
              <a:t>, C </a:t>
            </a:r>
            <a:r>
              <a:rPr lang="en-US" sz="2400" dirty="0" err="1">
                <a:latin typeface="Courier"/>
                <a:cs typeface="Courier"/>
              </a:rPr>
              <a:t>varchar</a:t>
            </a:r>
            <a:r>
              <a:rPr lang="en-US" sz="2400" dirty="0">
                <a:latin typeface="Courier"/>
                <a:cs typeface="Courier"/>
              </a:rPr>
              <a:t>) </a:t>
            </a:r>
            <a:endParaRPr lang="en-US" sz="2400" dirty="0" smtClean="0">
              <a:latin typeface="Courier"/>
              <a:cs typeface="Courier"/>
            </a:endParaRPr>
          </a:p>
          <a:p>
            <a:pPr marL="0" indent="0">
              <a:buNone/>
            </a:pPr>
            <a:r>
              <a:rPr lang="en-US" sz="2400" dirty="0" smtClean="0">
                <a:latin typeface="Courier"/>
                <a:cs typeface="Courier"/>
              </a:rPr>
              <a:t>T2 </a:t>
            </a:r>
            <a:r>
              <a:rPr lang="en-US" sz="2400" dirty="0">
                <a:latin typeface="Courier"/>
                <a:cs typeface="Courier"/>
              </a:rPr>
              <a:t>: (D </a:t>
            </a:r>
            <a:r>
              <a:rPr lang="en-US" sz="2400" dirty="0" err="1">
                <a:latin typeface="Courier"/>
                <a:cs typeface="Courier"/>
              </a:rPr>
              <a:t>int</a:t>
            </a:r>
            <a:r>
              <a:rPr lang="en-US" sz="2400" dirty="0">
                <a:latin typeface="Courier"/>
                <a:cs typeface="Courier"/>
              </a:rPr>
              <a:t> REFERENCES T1.A, E </a:t>
            </a:r>
            <a:r>
              <a:rPr lang="en-US" sz="2400" dirty="0" err="1">
                <a:latin typeface="Courier"/>
                <a:cs typeface="Courier"/>
              </a:rPr>
              <a:t>varchar</a:t>
            </a:r>
            <a:r>
              <a:rPr lang="en-US" sz="2400" dirty="0">
                <a:latin typeface="Courier"/>
                <a:cs typeface="Courier"/>
              </a:rPr>
              <a:t>) </a:t>
            </a:r>
            <a:endParaRPr lang="en-US" sz="2400" dirty="0" smtClean="0">
              <a:latin typeface="Courier"/>
              <a:cs typeface="Courier"/>
            </a:endParaRPr>
          </a:p>
          <a:p>
            <a:pPr marL="0" indent="0">
              <a:buNone/>
            </a:pPr>
            <a:endParaRPr lang="en-US" sz="2400" dirty="0"/>
          </a:p>
          <a:p>
            <a:pPr marL="0" indent="0">
              <a:buNone/>
            </a:pPr>
            <a:r>
              <a:rPr lang="en-US" sz="2400" dirty="0" smtClean="0"/>
              <a:t>You </a:t>
            </a:r>
            <a:r>
              <a:rPr lang="en-US" sz="2400" dirty="0"/>
              <a:t>are running the following query: </a:t>
            </a:r>
            <a:endParaRPr lang="en-US" sz="2400" dirty="0" smtClean="0"/>
          </a:p>
          <a:p>
            <a:pPr marL="0" indent="0">
              <a:buNone/>
            </a:pPr>
            <a:r>
              <a:rPr lang="en-US" sz="2400" dirty="0">
                <a:latin typeface="Courier"/>
                <a:cs typeface="Courier"/>
              </a:rPr>
              <a:t>SELECT T1.A,COUNT(*) FROM T1,T2 AND T1.A = T2.D AND T1.B &gt; n GROUP BY T1.A </a:t>
            </a:r>
            <a:endParaRPr lang="en-US" sz="2400" dirty="0" smtClean="0">
              <a:latin typeface="Courier"/>
              <a:cs typeface="Courier"/>
            </a:endParaRPr>
          </a:p>
          <a:p>
            <a:pPr marL="0" indent="0">
              <a:buNone/>
            </a:pPr>
            <a:endParaRPr lang="en-US" sz="2400" dirty="0">
              <a:latin typeface="Courier"/>
              <a:cs typeface="Courier"/>
            </a:endParaRPr>
          </a:p>
          <a:p>
            <a:pPr marL="0" indent="0">
              <a:buNone/>
            </a:pPr>
            <a:r>
              <a:rPr lang="en-US" sz="2400" dirty="0" smtClean="0">
                <a:latin typeface="+mj-lt"/>
                <a:cs typeface="Courier"/>
              </a:rPr>
              <a:t>The database has the </a:t>
            </a:r>
          </a:p>
          <a:p>
            <a:pPr marL="0" indent="0">
              <a:buNone/>
            </a:pPr>
            <a:r>
              <a:rPr lang="en-US" sz="2400" dirty="0" smtClean="0">
                <a:latin typeface="+mj-lt"/>
                <a:cs typeface="Courier"/>
              </a:rPr>
              <a:t>following configuration:</a:t>
            </a:r>
          </a:p>
          <a:p>
            <a:endParaRPr lang="en-US" sz="2400" dirty="0"/>
          </a:p>
        </p:txBody>
      </p:sp>
      <p:pic>
        <p:nvPicPr>
          <p:cNvPr id="4" name="Picture 3" descr="Screen Shot 2014-12-01 at 2.1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882" y="4518435"/>
            <a:ext cx="5619117" cy="2006828"/>
          </a:xfrm>
          <a:prstGeom prst="rect">
            <a:avLst/>
          </a:prstGeom>
        </p:spPr>
      </p:pic>
    </p:spTree>
    <p:extLst>
      <p:ext uri="{BB962C8B-B14F-4D97-AF65-F5344CB8AC3E}">
        <p14:creationId xmlns:p14="http://schemas.microsoft.com/office/powerpoint/2010/main" val="19809846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US" dirty="0"/>
              <a:t>Suppose you run the query on a single node. Assuming there are no indices, and the tables are not sorted, indicate what join algorithm (of the algorithms we have studied in class) would be most efficient, and estimate the time to process the query, ignoring disk seeks and CPU </a:t>
            </a:r>
            <a:r>
              <a:rPr lang="en-US" dirty="0" smtClean="0"/>
              <a:t>costs.</a:t>
            </a:r>
          </a:p>
          <a:p>
            <a:endParaRPr lang="en-US" dirty="0"/>
          </a:p>
        </p:txBody>
      </p:sp>
    </p:spTree>
    <p:extLst>
      <p:ext uri="{BB962C8B-B14F-4D97-AF65-F5344CB8AC3E}">
        <p14:creationId xmlns:p14="http://schemas.microsoft.com/office/powerpoint/2010/main" val="2180986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pic>
        <p:nvPicPr>
          <p:cNvPr id="4" name="Content Placeholder 3" descr="Screen Shot 2014-12-01 at 2.20.13 PM.png"/>
          <p:cNvPicPr>
            <a:picLocks noGrp="1" noChangeAspect="1"/>
          </p:cNvPicPr>
          <p:nvPr>
            <p:ph idx="1"/>
          </p:nvPr>
        </p:nvPicPr>
        <p:blipFill>
          <a:blip r:embed="rId2">
            <a:extLst>
              <a:ext uri="{28A0092B-C50C-407E-A947-70E740481C1C}">
                <a14:useLocalDpi xmlns:a14="http://schemas.microsoft.com/office/drawing/2010/main" val="0"/>
              </a:ext>
            </a:extLst>
          </a:blip>
          <a:srcRect t="-41198" b="-41198"/>
          <a:stretch>
            <a:fillRect/>
          </a:stretch>
        </p:blipFill>
        <p:spPr/>
      </p:pic>
    </p:spTree>
    <p:extLst>
      <p:ext uri="{BB962C8B-B14F-4D97-AF65-F5344CB8AC3E}">
        <p14:creationId xmlns:p14="http://schemas.microsoft.com/office/powerpoint/2010/main" val="29004179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Now suppose you switch to a cluster of 5 machines. If the above query is the only query running in the system, describe a partitioning for the tables and join algorithm that will provide the best performance, and estimate the total processing time (again, ignoring disk seeks and CPU cost). </a:t>
            </a:r>
            <a:endParaRPr lang="en-US" dirty="0" smtClean="0"/>
          </a:p>
          <a:p>
            <a:pPr marL="0" indent="0">
              <a:buNone/>
            </a:pPr>
            <a:endParaRPr lang="en-US" dirty="0"/>
          </a:p>
          <a:p>
            <a:pPr marL="0" indent="0">
              <a:buNone/>
            </a:pPr>
            <a:r>
              <a:rPr lang="en-US" dirty="0" smtClean="0"/>
              <a:t>You </a:t>
            </a:r>
            <a:r>
              <a:rPr lang="en-US" dirty="0"/>
              <a:t>may assume about the same number of T2.D values join with each T1.A </a:t>
            </a:r>
            <a:r>
              <a:rPr lang="en-US" dirty="0" smtClean="0"/>
              <a:t>value.</a:t>
            </a:r>
          </a:p>
          <a:p>
            <a:pPr marL="0" indent="0">
              <a:buNone/>
            </a:pPr>
            <a:endParaRPr lang="en-US" dirty="0"/>
          </a:p>
          <a:p>
            <a:pPr marL="0" indent="0">
              <a:buNone/>
            </a:pPr>
            <a:r>
              <a:rPr lang="en-US" dirty="0" smtClean="0"/>
              <a:t> </a:t>
            </a:r>
            <a:r>
              <a:rPr lang="en-US" dirty="0"/>
              <a:t>You can assume the coordinator can receive an aggregate 50 MB/sec over the network from the five workers transmitting simultaneously at 10 MB/sec. </a:t>
            </a:r>
            <a:endParaRPr lang="en-US" dirty="0" smtClean="0"/>
          </a:p>
          <a:p>
            <a:endParaRPr lang="en-US" dirty="0"/>
          </a:p>
        </p:txBody>
      </p:sp>
    </p:spTree>
    <p:extLst>
      <p:ext uri="{BB962C8B-B14F-4D97-AF65-F5344CB8AC3E}">
        <p14:creationId xmlns:p14="http://schemas.microsoft.com/office/powerpoint/2010/main" val="15822711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pic>
        <p:nvPicPr>
          <p:cNvPr id="4" name="Content Placeholder 3" descr="Screen Shot 2014-12-01 at 2.21.11 PM.png"/>
          <p:cNvPicPr>
            <a:picLocks noGrp="1" noChangeAspect="1"/>
          </p:cNvPicPr>
          <p:nvPr>
            <p:ph idx="1"/>
          </p:nvPr>
        </p:nvPicPr>
        <p:blipFill>
          <a:blip r:embed="rId2">
            <a:extLst>
              <a:ext uri="{28A0092B-C50C-407E-A947-70E740481C1C}">
                <a14:useLocalDpi xmlns:a14="http://schemas.microsoft.com/office/drawing/2010/main" val="0"/>
              </a:ext>
            </a:extLst>
          </a:blip>
          <a:srcRect t="-14607" b="-14607"/>
          <a:stretch>
            <a:fillRect/>
          </a:stretch>
        </p:blipFill>
        <p:spPr/>
      </p:pic>
    </p:spTree>
    <p:extLst>
      <p:ext uri="{BB962C8B-B14F-4D97-AF65-F5344CB8AC3E}">
        <p14:creationId xmlns:p14="http://schemas.microsoft.com/office/powerpoint/2010/main" val="12873537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Commit</a:t>
            </a:r>
            <a:endParaRPr lang="en-US" dirty="0"/>
          </a:p>
        </p:txBody>
      </p:sp>
      <p:sp>
        <p:nvSpPr>
          <p:cNvPr id="3" name="Content Placeholder 2"/>
          <p:cNvSpPr>
            <a:spLocks noGrp="1"/>
          </p:cNvSpPr>
          <p:nvPr>
            <p:ph idx="1"/>
          </p:nvPr>
        </p:nvSpPr>
        <p:spPr/>
        <p:txBody>
          <a:bodyPr/>
          <a:lstStyle/>
          <a:p>
            <a:r>
              <a:rPr lang="en-US" dirty="0" smtClean="0"/>
              <a:t>Consider the following diagram of 2PC:</a:t>
            </a:r>
            <a:endParaRPr lang="en-US" dirty="0"/>
          </a:p>
        </p:txBody>
      </p:sp>
      <p:pic>
        <p:nvPicPr>
          <p:cNvPr id="4" name="Picture 3" descr="Screen Shot 2014-12-01 at 2.2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2531201"/>
            <a:ext cx="3860800" cy="4229100"/>
          </a:xfrm>
          <a:prstGeom prst="rect">
            <a:avLst/>
          </a:prstGeom>
        </p:spPr>
      </p:pic>
    </p:spTree>
    <p:extLst>
      <p:ext uri="{BB962C8B-B14F-4D97-AF65-F5344CB8AC3E}">
        <p14:creationId xmlns:p14="http://schemas.microsoft.com/office/powerpoint/2010/main" val="3413345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Suppose that the force-write at (1) were an unforced log write. Describe, in one or two sentences, what could go </a:t>
            </a:r>
            <a:r>
              <a:rPr lang="en-US" dirty="0" smtClean="0"/>
              <a:t>wrong.</a:t>
            </a:r>
          </a:p>
          <a:p>
            <a:pPr marL="514350" indent="-514350">
              <a:buFont typeface="+mj-lt"/>
              <a:buAutoNum type="arabicPeriod"/>
            </a:pPr>
            <a:r>
              <a:rPr lang="en-US" dirty="0" smtClean="0"/>
              <a:t> </a:t>
            </a:r>
            <a:r>
              <a:rPr lang="en-US" dirty="0"/>
              <a:t>Suppose that the force-write at (2) did not happen. Describe, in one or two sentences, what could go </a:t>
            </a:r>
            <a:r>
              <a:rPr lang="en-US" dirty="0" smtClean="0"/>
              <a:t>wrong.</a:t>
            </a:r>
          </a:p>
          <a:p>
            <a:pPr marL="514350" indent="-514350">
              <a:buFont typeface="+mj-lt"/>
              <a:buAutoNum type="arabicPeriod"/>
            </a:pPr>
            <a:r>
              <a:rPr lang="en-US" dirty="0"/>
              <a:t>Suppose that the force-write at (3) were an unforced log write. Describe, in one or two sentences, what could go </a:t>
            </a:r>
            <a:r>
              <a:rPr lang="en-US" dirty="0" smtClean="0"/>
              <a:t>wrong</a:t>
            </a:r>
            <a:r>
              <a:rPr lang="en-US" dirty="0"/>
              <a:t>.</a:t>
            </a:r>
          </a:p>
          <a:p>
            <a:pPr marL="514350" indent="-514350">
              <a:buFont typeface="+mj-lt"/>
              <a:buAutoNum type="arabicPeriod"/>
            </a:pPr>
            <a:r>
              <a:rPr lang="en-US" dirty="0"/>
              <a:t>Suppose that the unforced write at (4) did not happen. Describe, in one or two sentences, what could go </a:t>
            </a:r>
            <a:r>
              <a:rPr lang="en-US" dirty="0" smtClean="0"/>
              <a:t>wrong</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8854559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a:xfrm>
            <a:off x="125595" y="1600200"/>
            <a:ext cx="8819547" cy="4525963"/>
          </a:xfrm>
        </p:spPr>
        <p:txBody>
          <a:bodyPr>
            <a:normAutofit fontScale="55000" lnSpcReduction="20000"/>
          </a:bodyPr>
          <a:lstStyle/>
          <a:p>
            <a:pPr marL="514350" indent="-514350">
              <a:buFont typeface="+mj-lt"/>
              <a:buAutoNum type="arabicPeriod"/>
            </a:pPr>
            <a:r>
              <a:rPr lang="en-US" i="1" dirty="0"/>
              <a:t>If the worker crashes after sending its vote without writing the log record to disk (which contains the information that it is prepared and voted yes), it will abort the transaction on recovery (since it will assume it crashed before preparing.) This is a problem because the coordinator will assume that it can commit because the worker sent a yes vote. </a:t>
            </a:r>
            <a:endParaRPr lang="en-US" dirty="0" smtClean="0">
              <a:effectLst/>
            </a:endParaRPr>
          </a:p>
          <a:p>
            <a:pPr marL="514350" indent="-514350">
              <a:buFont typeface="+mj-lt"/>
              <a:buAutoNum type="arabicPeriod"/>
            </a:pPr>
            <a:r>
              <a:rPr lang="en-US" i="1" dirty="0"/>
              <a:t>The coordinator may send out a commit message to a subset of the workers and then crash. When it recovers, it will abort the transaction (because it has no commit record for it). When workers poll for the state of the transaction, the coordinator will reply ’abort’, which is inconsistent with the fact that the coordinator has already told some workers to commit. </a:t>
            </a:r>
            <a:endParaRPr lang="en-US" dirty="0" smtClean="0">
              <a:effectLst/>
            </a:endParaRPr>
          </a:p>
          <a:p>
            <a:pPr marL="514350" indent="-514350">
              <a:buFont typeface="+mj-lt"/>
              <a:buAutoNum type="arabicPeriod"/>
            </a:pPr>
            <a:r>
              <a:rPr lang="en-US" i="1" dirty="0"/>
              <a:t>The worker may send the acknowledgment and then crash; since the commit record is not forced, on recovery it will ask the coordinator for the status of the transaction. In the meantime, the coordinator may have heard an from all sites and written the end record and forgotten about the transaction; hence, the coordinator will tell the worker to ’abort’, which is incorrect because all other sites committed the transaction. </a:t>
            </a:r>
            <a:endParaRPr lang="en-US" dirty="0" smtClean="0">
              <a:effectLst/>
            </a:endParaRPr>
          </a:p>
          <a:p>
            <a:pPr marL="514350" indent="-514350">
              <a:buFont typeface="+mj-lt"/>
              <a:buAutoNum type="arabicPeriod"/>
            </a:pPr>
            <a:r>
              <a:rPr lang="en-US" i="1" dirty="0"/>
              <a:t>If the coordinator crashes and there is no end record in the log, the coordinator will resend commit messages to all of this workers. This is not a problem, as they will have already committed and will hence do nothing and simply send an </a:t>
            </a:r>
            <a:r>
              <a:rPr lang="en-US" i="1" dirty="0" err="1"/>
              <a:t>ack</a:t>
            </a:r>
            <a:r>
              <a:rPr lang="en-US" i="1" dirty="0"/>
              <a:t>; hence, this only leads to wasted communication when the coordinator crashes. </a:t>
            </a:r>
            <a:endParaRPr lang="en-US" dirty="0" smtClean="0">
              <a:effectLst/>
            </a:endParaRPr>
          </a:p>
        </p:txBody>
      </p:sp>
    </p:spTree>
    <p:extLst>
      <p:ext uri="{BB962C8B-B14F-4D97-AF65-F5344CB8AC3E}">
        <p14:creationId xmlns:p14="http://schemas.microsoft.com/office/powerpoint/2010/main" val="1340980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70"/>
            <a:ext cx="8229600" cy="1143000"/>
          </a:xfrm>
        </p:spPr>
        <p:txBody>
          <a:bodyPr/>
          <a:lstStyle/>
          <a:p>
            <a:r>
              <a:rPr lang="en-US" dirty="0" smtClean="0"/>
              <a:t>Recovery</a:t>
            </a:r>
            <a:endParaRPr lang="en-US" dirty="0"/>
          </a:p>
        </p:txBody>
      </p:sp>
      <p:sp>
        <p:nvSpPr>
          <p:cNvPr id="3" name="Content Placeholder 2"/>
          <p:cNvSpPr>
            <a:spLocks noGrp="1"/>
          </p:cNvSpPr>
          <p:nvPr>
            <p:ph idx="1"/>
          </p:nvPr>
        </p:nvSpPr>
        <p:spPr>
          <a:xfrm>
            <a:off x="457200" y="1082128"/>
            <a:ext cx="8229600" cy="4525963"/>
          </a:xfrm>
        </p:spPr>
        <p:txBody>
          <a:bodyPr>
            <a:noAutofit/>
          </a:bodyPr>
          <a:lstStyle/>
          <a:p>
            <a:pPr marL="0" indent="0">
              <a:buNone/>
            </a:pPr>
            <a:r>
              <a:rPr lang="en-US" sz="2000" dirty="0" smtClean="0"/>
              <a:t>Goal: losers undone, winners redone</a:t>
            </a:r>
          </a:p>
          <a:p>
            <a:pPr marL="0" indent="0">
              <a:buNone/>
            </a:pPr>
            <a:r>
              <a:rPr lang="en-US" sz="2000" dirty="0" smtClean="0"/>
              <a:t>Write ahead logging</a:t>
            </a:r>
          </a:p>
          <a:p>
            <a:pPr marL="0" indent="0">
              <a:buNone/>
            </a:pPr>
            <a:r>
              <a:rPr lang="en-US" sz="2000" dirty="0"/>
              <a:t>	</a:t>
            </a:r>
            <a:r>
              <a:rPr lang="en-US" sz="2000" dirty="0" smtClean="0"/>
              <a:t>Log all writes, plus </a:t>
            </a:r>
            <a:r>
              <a:rPr lang="en-US" sz="2000" dirty="0" err="1" smtClean="0"/>
              <a:t>xaction</a:t>
            </a:r>
            <a:r>
              <a:rPr lang="en-US" sz="2000" dirty="0" smtClean="0"/>
              <a:t> start / end</a:t>
            </a:r>
          </a:p>
          <a:p>
            <a:pPr marL="0" indent="0">
              <a:buNone/>
            </a:pPr>
            <a:r>
              <a:rPr lang="en-US" sz="2000" dirty="0" smtClean="0"/>
              <a:t>STEAL/FORCE</a:t>
            </a:r>
          </a:p>
          <a:p>
            <a:pPr marL="0" indent="0">
              <a:buNone/>
            </a:pPr>
            <a:r>
              <a:rPr lang="en-US" sz="2000" dirty="0" smtClean="0"/>
              <a:t>ARIES:</a:t>
            </a:r>
          </a:p>
          <a:p>
            <a:pPr marL="0" indent="0">
              <a:buNone/>
            </a:pPr>
            <a:r>
              <a:rPr lang="en-US" sz="2000" dirty="0"/>
              <a:t>	</a:t>
            </a:r>
            <a:r>
              <a:rPr lang="en-US" sz="2000" dirty="0" smtClean="0"/>
              <a:t>3 passes</a:t>
            </a:r>
          </a:p>
          <a:p>
            <a:pPr marL="0" indent="0">
              <a:buNone/>
            </a:pPr>
            <a:r>
              <a:rPr lang="en-US" sz="2000" dirty="0"/>
              <a:t>	</a:t>
            </a:r>
            <a:r>
              <a:rPr lang="en-US" sz="2000" dirty="0" smtClean="0"/>
              <a:t>	ANALYSIS:  determine where to start replay from</a:t>
            </a:r>
          </a:p>
          <a:p>
            <a:pPr marL="0" indent="0">
              <a:buNone/>
            </a:pPr>
            <a:r>
              <a:rPr lang="en-US" sz="2000" dirty="0" smtClean="0"/>
              <a:t>		REDO:</a:t>
            </a:r>
            <a:r>
              <a:rPr lang="en-US" sz="2000" dirty="0"/>
              <a:t>	</a:t>
            </a:r>
            <a:r>
              <a:rPr lang="en-US" sz="2000" dirty="0" smtClean="0"/>
              <a:t>“repeat history”</a:t>
            </a:r>
          </a:p>
          <a:p>
            <a:pPr marL="0" indent="0">
              <a:buNone/>
            </a:pPr>
            <a:r>
              <a:rPr lang="en-US" sz="2000" dirty="0"/>
              <a:t>	</a:t>
            </a:r>
            <a:r>
              <a:rPr lang="en-US" sz="2000" dirty="0" smtClean="0"/>
              <a:t>	UNDO:  remove effects of losers</a:t>
            </a:r>
          </a:p>
          <a:p>
            <a:pPr marL="0" indent="0">
              <a:buNone/>
            </a:pPr>
            <a:r>
              <a:rPr lang="en-US" sz="2000" dirty="0"/>
              <a:t>	</a:t>
            </a:r>
            <a:r>
              <a:rPr lang="en-US" sz="2000" dirty="0" smtClean="0"/>
              <a:t>“physiological logging”</a:t>
            </a:r>
          </a:p>
          <a:p>
            <a:pPr marL="0" indent="0">
              <a:buNone/>
            </a:pPr>
            <a:r>
              <a:rPr lang="en-US" sz="2000" dirty="0"/>
              <a:t>	</a:t>
            </a:r>
            <a:r>
              <a:rPr lang="en-US" sz="2000" dirty="0" smtClean="0"/>
              <a:t>dirty page table (DPT) / transaction table (XT)</a:t>
            </a:r>
          </a:p>
          <a:p>
            <a:pPr marL="0" indent="0">
              <a:buNone/>
            </a:pPr>
            <a:r>
              <a:rPr lang="en-US" sz="2000" dirty="0"/>
              <a:t>	</a:t>
            </a:r>
            <a:r>
              <a:rPr lang="en-US" sz="2000" dirty="0" smtClean="0"/>
              <a:t>cheap checkpoints: just flush DPT/XT</a:t>
            </a:r>
          </a:p>
          <a:p>
            <a:pPr marL="0" indent="0">
              <a:buNone/>
            </a:pPr>
            <a:r>
              <a:rPr lang="en-US" sz="2000" dirty="0"/>
              <a:t>	</a:t>
            </a:r>
            <a:r>
              <a:rPr lang="en-US" sz="2000" dirty="0" smtClean="0"/>
              <a:t>dirty pages flushed (not logged)</a:t>
            </a:r>
          </a:p>
          <a:p>
            <a:pPr marL="0" indent="0">
              <a:buNone/>
            </a:pPr>
            <a:r>
              <a:rPr lang="en-US" sz="2000" dirty="0"/>
              <a:t>	</a:t>
            </a:r>
            <a:r>
              <a:rPr lang="en-US" sz="2000" dirty="0" smtClean="0"/>
              <a:t>CLRs for recovering during crashes in recovery</a:t>
            </a:r>
            <a:endParaRPr lang="en-US" sz="2000" dirty="0"/>
          </a:p>
        </p:txBody>
      </p:sp>
    </p:spTree>
    <p:extLst>
      <p:ext uri="{BB962C8B-B14F-4D97-AF65-F5344CB8AC3E}">
        <p14:creationId xmlns:p14="http://schemas.microsoft.com/office/powerpoint/2010/main" val="8182980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 Distributed Databases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Shared memory </a:t>
            </a:r>
            <a:r>
              <a:rPr lang="en-US" dirty="0" err="1" smtClean="0"/>
              <a:t>vs</a:t>
            </a:r>
            <a:r>
              <a:rPr lang="en-US" dirty="0" smtClean="0"/>
              <a:t> shared nothing</a:t>
            </a:r>
          </a:p>
          <a:p>
            <a:r>
              <a:rPr lang="en-US" dirty="0" smtClean="0"/>
              <a:t>Goal: linear speed up (not always possible)</a:t>
            </a:r>
          </a:p>
          <a:p>
            <a:r>
              <a:rPr lang="en-US" dirty="0" smtClean="0"/>
              <a:t>Horizontal partitioning</a:t>
            </a:r>
          </a:p>
          <a:p>
            <a:pPr lvl="1"/>
            <a:r>
              <a:rPr lang="en-US" dirty="0" smtClean="0"/>
              <a:t>Hash/range/round robin</a:t>
            </a:r>
          </a:p>
          <a:p>
            <a:r>
              <a:rPr lang="en-US" dirty="0" smtClean="0"/>
              <a:t>Parallel query processing</a:t>
            </a:r>
          </a:p>
          <a:p>
            <a:pPr lvl="1"/>
            <a:r>
              <a:rPr lang="en-US" dirty="0" smtClean="0"/>
              <a:t>Filter / projection applied locally</a:t>
            </a:r>
          </a:p>
          <a:p>
            <a:pPr lvl="1"/>
            <a:r>
              <a:rPr lang="en-US" dirty="0" smtClean="0"/>
              <a:t>Joins</a:t>
            </a:r>
          </a:p>
          <a:p>
            <a:pPr lvl="2"/>
            <a:r>
              <a:rPr lang="en-US" dirty="0" smtClean="0"/>
              <a:t>Proper partitioning: done locally</a:t>
            </a:r>
          </a:p>
          <a:p>
            <a:pPr lvl="2"/>
            <a:r>
              <a:rPr lang="en-US" dirty="0" smtClean="0"/>
              <a:t>Improper partitioning: requires repartitioning, or replication of one table on all nodes</a:t>
            </a:r>
          </a:p>
          <a:p>
            <a:pPr lvl="1"/>
            <a:r>
              <a:rPr lang="en-US" dirty="0" smtClean="0"/>
              <a:t>Group BYs</a:t>
            </a:r>
          </a:p>
          <a:p>
            <a:pPr lvl="2"/>
            <a:r>
              <a:rPr lang="en-US" dirty="0" smtClean="0"/>
              <a:t>“Pre-aggregation” – compute partial aggregates locally  (SUMs, COUNTs, </a:t>
            </a:r>
            <a:r>
              <a:rPr lang="en-US" dirty="0" err="1" smtClean="0"/>
              <a:t>etc</a:t>
            </a:r>
            <a:r>
              <a:rPr lang="en-US" dirty="0" smtClean="0"/>
              <a:t>), and then merge</a:t>
            </a:r>
          </a:p>
        </p:txBody>
      </p:sp>
    </p:spTree>
    <p:extLst>
      <p:ext uri="{BB962C8B-B14F-4D97-AF65-F5344CB8AC3E}">
        <p14:creationId xmlns:p14="http://schemas.microsoft.com/office/powerpoint/2010/main" val="29553773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Transactions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Goal: preserve atomicity across multiple machines</a:t>
            </a:r>
          </a:p>
          <a:p>
            <a:r>
              <a:rPr lang="en-US" dirty="0" smtClean="0"/>
              <a:t>Two-phase commit protocol</a:t>
            </a:r>
          </a:p>
          <a:p>
            <a:pPr lvl="1"/>
            <a:r>
              <a:rPr lang="en-US" dirty="0" smtClean="0"/>
              <a:t>Additional logging; some records forced, some not</a:t>
            </a:r>
          </a:p>
          <a:p>
            <a:pPr lvl="1"/>
            <a:r>
              <a:rPr lang="en-US" dirty="0" smtClean="0"/>
              <a:t>Workers “PREPARE” </a:t>
            </a:r>
            <a:r>
              <a:rPr lang="en-US" dirty="0" err="1" smtClean="0"/>
              <a:t>xactions</a:t>
            </a:r>
            <a:r>
              <a:rPr lang="en-US" dirty="0" smtClean="0"/>
              <a:t>;  once prepared a worker must wait for coordinator to determine outcome of a </a:t>
            </a:r>
            <a:r>
              <a:rPr lang="en-US" dirty="0" err="1" smtClean="0"/>
              <a:t>xaction</a:t>
            </a:r>
            <a:endParaRPr lang="en-US" dirty="0" smtClean="0"/>
          </a:p>
          <a:p>
            <a:pPr lvl="1"/>
            <a:r>
              <a:rPr lang="en-US" dirty="0" smtClean="0"/>
              <a:t>Coordinator commits transactions that it and all workers vote “YES” for</a:t>
            </a:r>
          </a:p>
          <a:p>
            <a:pPr lvl="1"/>
            <a:r>
              <a:rPr lang="en-US" dirty="0" smtClean="0"/>
              <a:t>Commit point is when coordinator logs </a:t>
            </a:r>
            <a:r>
              <a:rPr lang="en-US" dirty="0" err="1" smtClean="0"/>
              <a:t>xaction</a:t>
            </a:r>
            <a:r>
              <a:rPr lang="en-US" dirty="0" smtClean="0"/>
              <a:t> outcome</a:t>
            </a:r>
          </a:p>
          <a:p>
            <a:pPr lvl="1"/>
            <a:r>
              <a:rPr lang="en-US" dirty="0" smtClean="0"/>
              <a:t>Presumed abort / presumed commit variants</a:t>
            </a:r>
          </a:p>
          <a:p>
            <a:pPr lvl="1"/>
            <a:endParaRPr lang="en-US" dirty="0"/>
          </a:p>
        </p:txBody>
      </p:sp>
    </p:spTree>
    <p:extLst>
      <p:ext uri="{BB962C8B-B14F-4D97-AF65-F5344CB8AC3E}">
        <p14:creationId xmlns:p14="http://schemas.microsoft.com/office/powerpoint/2010/main" val="35461607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smtClean="0"/>
              <a:t>Key strategy for preserving high-availability</a:t>
            </a:r>
          </a:p>
          <a:p>
            <a:r>
              <a:rPr lang="en-US" dirty="0" smtClean="0"/>
              <a:t>Keep multiple copies of each data item</a:t>
            </a:r>
          </a:p>
          <a:p>
            <a:r>
              <a:rPr lang="en-US" dirty="0" smtClean="0"/>
              <a:t>Single master </a:t>
            </a:r>
            <a:r>
              <a:rPr lang="en-US" dirty="0" err="1" smtClean="0"/>
              <a:t>vs</a:t>
            </a:r>
            <a:r>
              <a:rPr lang="en-US" dirty="0" smtClean="0"/>
              <a:t> multi-master</a:t>
            </a:r>
          </a:p>
          <a:p>
            <a:r>
              <a:rPr lang="en-US" dirty="0" smtClean="0"/>
              <a:t>Asynchronous </a:t>
            </a:r>
            <a:r>
              <a:rPr lang="en-US" dirty="0" err="1" smtClean="0"/>
              <a:t>vs</a:t>
            </a:r>
            <a:r>
              <a:rPr lang="en-US" dirty="0" smtClean="0"/>
              <a:t> synchronous</a:t>
            </a:r>
          </a:p>
        </p:txBody>
      </p:sp>
    </p:spTree>
    <p:extLst>
      <p:ext uri="{BB962C8B-B14F-4D97-AF65-F5344CB8AC3E}">
        <p14:creationId xmlns:p14="http://schemas.microsoft.com/office/powerpoint/2010/main" val="13735698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Dynamo</a:t>
            </a:r>
            <a:endParaRPr lang="en-US" dirty="0"/>
          </a:p>
        </p:txBody>
      </p:sp>
      <p:sp>
        <p:nvSpPr>
          <p:cNvPr id="3" name="Content Placeholder 2"/>
          <p:cNvSpPr>
            <a:spLocks noGrp="1"/>
          </p:cNvSpPr>
          <p:nvPr>
            <p:ph idx="1"/>
          </p:nvPr>
        </p:nvSpPr>
        <p:spPr/>
        <p:txBody>
          <a:bodyPr>
            <a:normAutofit/>
          </a:bodyPr>
          <a:lstStyle/>
          <a:p>
            <a:r>
              <a:rPr lang="en-US" dirty="0" smtClean="0"/>
              <a:t>Dynamo &amp; Eventual Consistency</a:t>
            </a:r>
          </a:p>
          <a:p>
            <a:pPr lvl="1"/>
            <a:r>
              <a:rPr lang="en-US" dirty="0" smtClean="0"/>
              <a:t>CAP theorem &amp; ACID </a:t>
            </a:r>
            <a:r>
              <a:rPr lang="en-US" dirty="0" err="1" smtClean="0"/>
              <a:t>vs</a:t>
            </a:r>
            <a:r>
              <a:rPr lang="en-US" dirty="0" smtClean="0"/>
              <a:t> BASE</a:t>
            </a:r>
          </a:p>
          <a:p>
            <a:pPr lvl="1"/>
            <a:r>
              <a:rPr lang="en-US" dirty="0" smtClean="0"/>
              <a:t>Uses consistent hashing &amp; replication</a:t>
            </a:r>
          </a:p>
          <a:p>
            <a:pPr lvl="1"/>
            <a:r>
              <a:rPr lang="en-US" dirty="0" smtClean="0"/>
              <a:t>Multiple versions of each data item</a:t>
            </a:r>
          </a:p>
          <a:p>
            <a:pPr lvl="1"/>
            <a:r>
              <a:rPr lang="en-US" dirty="0" smtClean="0"/>
              <a:t>Vector clocks to track changes</a:t>
            </a:r>
          </a:p>
          <a:p>
            <a:pPr lvl="1"/>
            <a:r>
              <a:rPr lang="en-US" dirty="0" smtClean="0"/>
              <a:t>Configurable numbers of replicas/readers/writers (N/R/W) to tune consistency guarantees</a:t>
            </a:r>
          </a:p>
          <a:p>
            <a:pPr lvl="1"/>
            <a:r>
              <a:rPr lang="en-US" dirty="0" smtClean="0"/>
              <a:t>Eventual consistency: all replicas eventually agree on state of an </a:t>
            </a:r>
            <a:r>
              <a:rPr lang="en-US" dirty="0" err="1" smtClean="0"/>
              <a:t>tiem</a:t>
            </a:r>
            <a:endParaRPr lang="en-US" dirty="0" smtClean="0"/>
          </a:p>
        </p:txBody>
      </p:sp>
    </p:spTree>
    <p:extLst>
      <p:ext uri="{BB962C8B-B14F-4D97-AF65-F5344CB8AC3E}">
        <p14:creationId xmlns:p14="http://schemas.microsoft.com/office/powerpoint/2010/main" val="17032859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Wide area distributed storage system</a:t>
            </a:r>
          </a:p>
          <a:p>
            <a:r>
              <a:rPr lang="en-US" dirty="0" smtClean="0"/>
              <a:t>Single-record atomicity</a:t>
            </a:r>
          </a:p>
          <a:p>
            <a:r>
              <a:rPr lang="en-US" dirty="0" smtClean="0"/>
              <a:t>3D table:  keys, column groups, columns</a:t>
            </a:r>
          </a:p>
          <a:p>
            <a:r>
              <a:rPr lang="en-US" dirty="0" smtClean="0"/>
              <a:t>Append-only storage</a:t>
            </a:r>
          </a:p>
          <a:p>
            <a:r>
              <a:rPr lang="en-US" dirty="0" smtClean="0"/>
              <a:t>Writes buffered in memory, persistent via WAL</a:t>
            </a:r>
          </a:p>
          <a:p>
            <a:r>
              <a:rPr lang="en-US" dirty="0" smtClean="0"/>
              <a:t>Minor compactions: periodically flush memory to tablets, stored on GFS</a:t>
            </a:r>
          </a:p>
          <a:p>
            <a:r>
              <a:rPr lang="en-US" dirty="0" smtClean="0"/>
              <a:t>Major compactions: merge tablets</a:t>
            </a:r>
          </a:p>
          <a:p>
            <a:r>
              <a:rPr lang="en-US" dirty="0" err="1" smtClean="0"/>
              <a:t>B+Tree</a:t>
            </a:r>
            <a:r>
              <a:rPr lang="en-US" dirty="0" smtClean="0"/>
              <a:t> like structure in metadata tablets</a:t>
            </a:r>
          </a:p>
          <a:p>
            <a:r>
              <a:rPr lang="en-US" dirty="0" smtClean="0"/>
              <a:t>Chubby lock service to find root tablet; master</a:t>
            </a:r>
          </a:p>
          <a:p>
            <a:r>
              <a:rPr lang="en-US" dirty="0" smtClean="0"/>
              <a:t>Master allocates key space to workers, updates metadata</a:t>
            </a:r>
          </a:p>
          <a:p>
            <a:endParaRPr lang="en-US" dirty="0"/>
          </a:p>
        </p:txBody>
      </p:sp>
    </p:spTree>
    <p:extLst>
      <p:ext uri="{BB962C8B-B14F-4D97-AF65-F5344CB8AC3E}">
        <p14:creationId xmlns:p14="http://schemas.microsoft.com/office/powerpoint/2010/main" val="4183307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normAutofit lnSpcReduction="10000"/>
          </a:bodyPr>
          <a:lstStyle/>
          <a:p>
            <a:r>
              <a:rPr lang="en-US" dirty="0" smtClean="0"/>
              <a:t>A better </a:t>
            </a:r>
            <a:r>
              <a:rPr lang="en-US" dirty="0" err="1" smtClean="0"/>
              <a:t>MapReduce</a:t>
            </a:r>
            <a:endParaRPr lang="en-US" dirty="0" smtClean="0"/>
          </a:p>
          <a:p>
            <a:r>
              <a:rPr lang="en-US" dirty="0" smtClean="0"/>
              <a:t>“Data Flow” language allowing users to compose pipelines of filters, maps, joins, aggregates, </a:t>
            </a:r>
            <a:r>
              <a:rPr lang="en-US" dirty="0" err="1" smtClean="0"/>
              <a:t>etc</a:t>
            </a:r>
            <a:endParaRPr lang="en-US" dirty="0" smtClean="0"/>
          </a:p>
          <a:p>
            <a:r>
              <a:rPr lang="en-US" dirty="0" smtClean="0"/>
              <a:t>Resilient Distributed Datasets (RDDs)</a:t>
            </a:r>
          </a:p>
          <a:p>
            <a:pPr lvl="1"/>
            <a:r>
              <a:rPr lang="en-US" dirty="0" smtClean="0"/>
              <a:t>Cached in memory for performance between iterations / operations</a:t>
            </a:r>
          </a:p>
          <a:p>
            <a:pPr lvl="1"/>
            <a:r>
              <a:rPr lang="en-US" dirty="0" smtClean="0"/>
              <a:t>Made recoverably by persistent logging of lineage</a:t>
            </a:r>
          </a:p>
          <a:p>
            <a:pPr lvl="1"/>
            <a:r>
              <a:rPr lang="en-US" dirty="0" smtClean="0"/>
              <a:t>Also periodic checkpoints</a:t>
            </a:r>
          </a:p>
        </p:txBody>
      </p:sp>
    </p:spTree>
    <p:extLst>
      <p:ext uri="{BB962C8B-B14F-4D97-AF65-F5344CB8AC3E}">
        <p14:creationId xmlns:p14="http://schemas.microsoft.com/office/powerpoint/2010/main" val="31312221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418</TotalTime>
  <Words>1843</Words>
  <Application>Microsoft Macintosh PowerPoint</Application>
  <PresentationFormat>On-screen Show (4:3)</PresentationFormat>
  <Paragraphs>178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Quiz 2 Review</vt:lpstr>
      <vt:lpstr>Key Concepts: Transactions</vt:lpstr>
      <vt:lpstr>Recovery</vt:lpstr>
      <vt:lpstr>Parallel / Distributed Databases</vt:lpstr>
      <vt:lpstr>Distributed Transactions</vt:lpstr>
      <vt:lpstr>Replication</vt:lpstr>
      <vt:lpstr>Readings: Dynamo</vt:lpstr>
      <vt:lpstr>BigTable</vt:lpstr>
      <vt:lpstr>Spark</vt:lpstr>
      <vt:lpstr>BigTable Sample Question</vt:lpstr>
      <vt:lpstr>Answer</vt:lpstr>
      <vt:lpstr>BigTable #2</vt:lpstr>
      <vt:lpstr>Answer</vt:lpstr>
      <vt:lpstr>BigTable #3</vt:lpstr>
      <vt:lpstr>Big Table #3 (continued)</vt:lpstr>
      <vt:lpstr>Answer</vt:lpstr>
      <vt:lpstr>Logging</vt:lpstr>
      <vt:lpstr>Logging (con’t)</vt:lpstr>
      <vt:lpstr>Logging (con’t)</vt:lpstr>
      <vt:lpstr>Solution</vt:lpstr>
      <vt:lpstr>Distributed Query Planning Problem</vt:lpstr>
      <vt:lpstr>Question</vt:lpstr>
      <vt:lpstr>Answer</vt:lpstr>
      <vt:lpstr>Question</vt:lpstr>
      <vt:lpstr>Answer</vt:lpstr>
      <vt:lpstr>Two-phase Commit</vt:lpstr>
      <vt:lpstr>Questions</vt:lpstr>
      <vt:lpstr>Answers</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2 Review</dc:title>
  <dc:creator>Sam Madden</dc:creator>
  <cp:lastModifiedBy>Sam Madden</cp:lastModifiedBy>
  <cp:revision>13</cp:revision>
  <cp:lastPrinted>2014-12-01T19:24:39Z</cp:lastPrinted>
  <dcterms:created xsi:type="dcterms:W3CDTF">2014-12-01T14:26:31Z</dcterms:created>
  <dcterms:modified xsi:type="dcterms:W3CDTF">2014-12-01T21:24:49Z</dcterms:modified>
</cp:coreProperties>
</file>