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72" r:id="rId6"/>
    <p:sldId id="267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3" r:id="rId16"/>
    <p:sldId id="258" r:id="rId17"/>
    <p:sldId id="280" r:id="rId18"/>
    <p:sldId id="259" r:id="rId19"/>
    <p:sldId id="282" r:id="rId20"/>
    <p:sldId id="257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7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ihui\AppData\Local\Microsoft\Windows\Temporary%20Internet%20Files\Content.IE5\1HYKKTVI\panda-wordcount-cpu%20(1)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ihui\Desktop\panda-cmean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lihui\AppData\Local\Microsoft\Windows\Temporary%20Internet%20Files\Content.IE5\1HYKKTVI\panda-wordcount-cpu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63509523207216"/>
          <c:y val="5.212450556356512E-2"/>
          <c:w val="0.67437920118076666"/>
          <c:h val="0.81148275479649545"/>
        </c:manualLayout>
      </c:layout>
      <c:barChart>
        <c:barDir val="col"/>
        <c:grouping val="clustered"/>
        <c:varyColors val="0"/>
        <c:ser>
          <c:idx val="2"/>
          <c:order val="0"/>
          <c:tx>
            <c:v>Mars 1GPU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'[panda-wordcount-cpu (1).xlsx]panda c-means'!$C$19:$G$19</c:f>
              <c:numCache>
                <c:formatCode>General</c:formatCode>
                <c:ptCount val="5"/>
                <c:pt idx="0">
                  <c:v>29.4</c:v>
                </c:pt>
                <c:pt idx="1">
                  <c:v>58.3</c:v>
                </c:pt>
                <c:pt idx="2">
                  <c:v>86.9</c:v>
                </c:pt>
                <c:pt idx="3">
                  <c:v>116.2</c:v>
                </c:pt>
                <c:pt idx="4">
                  <c:v>145.78</c:v>
                </c:pt>
              </c:numCache>
            </c:numRef>
          </c:val>
        </c:ser>
        <c:ser>
          <c:idx val="0"/>
          <c:order val="1"/>
          <c:tx>
            <c:v>Panda 1 GPU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'[panda-wordcount-cpu (1).xlsx]panda c-means'!$C$13:$G$13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'[panda-wordcount-cpu (1).xlsx]panda c-means'!$C$14:$G$14</c:f>
              <c:numCache>
                <c:formatCode>General</c:formatCode>
                <c:ptCount val="5"/>
                <c:pt idx="0">
                  <c:v>18.2</c:v>
                </c:pt>
                <c:pt idx="1">
                  <c:v>35.950000000000003</c:v>
                </c:pt>
                <c:pt idx="2">
                  <c:v>53.26</c:v>
                </c:pt>
                <c:pt idx="3">
                  <c:v>71.3</c:v>
                </c:pt>
                <c:pt idx="4">
                  <c:v>90.1</c:v>
                </c:pt>
              </c:numCache>
            </c:numRef>
          </c:val>
        </c:ser>
        <c:ser>
          <c:idx val="1"/>
          <c:order val="2"/>
          <c:tx>
            <c:v>Panda 2 GPU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'[panda-wordcount-cpu (1).xlsx]panda c-means'!$C$13:$G$13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'[panda-wordcount-cpu (1).xlsx]panda c-means'!$C$15:$G$15</c:f>
              <c:numCache>
                <c:formatCode>General</c:formatCode>
                <c:ptCount val="5"/>
                <c:pt idx="0">
                  <c:v>9.76</c:v>
                </c:pt>
                <c:pt idx="1">
                  <c:v>18.559999999999999</c:v>
                </c:pt>
                <c:pt idx="2">
                  <c:v>27.2</c:v>
                </c:pt>
                <c:pt idx="3">
                  <c:v>36.31</c:v>
                </c:pt>
                <c:pt idx="4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41312"/>
        <c:axId val="45996800"/>
      </c:barChart>
      <c:catAx>
        <c:axId val="9454131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6800"/>
        <c:crosses val="autoZero"/>
        <c:auto val="1"/>
        <c:lblAlgn val="ctr"/>
        <c:lblOffset val="100"/>
        <c:noMultiLvlLbl val="0"/>
      </c:catAx>
      <c:valAx>
        <c:axId val="4599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541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279255505497537"/>
          <c:y val="0.3726553547003808"/>
          <c:w val="0.20142918630288814"/>
          <c:h val="0.25468892092713763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96062992125984"/>
          <c:y val="0.16289552347623215"/>
          <c:w val="0.84448381452318466"/>
          <c:h val="0.72112459900845727"/>
        </c:manualLayout>
      </c:layout>
      <c:barChart>
        <c:barDir val="col"/>
        <c:grouping val="clustered"/>
        <c:varyColors val="0"/>
        <c:ser>
          <c:idx val="0"/>
          <c:order val="0"/>
          <c:tx>
            <c:v>without iterative support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'[panda-cmeans.xlsx]c-means sgemm'!$J$13:$N$13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'[panda-cmeans.xlsx]c-means sgemm'!$I$27:$M$27</c:f>
              <c:numCache>
                <c:formatCode>General</c:formatCode>
                <c:ptCount val="5"/>
                <c:pt idx="0">
                  <c:v>18.2</c:v>
                </c:pt>
                <c:pt idx="1">
                  <c:v>35.950000000000003</c:v>
                </c:pt>
                <c:pt idx="2">
                  <c:v>53.26</c:v>
                </c:pt>
                <c:pt idx="3">
                  <c:v>71.3</c:v>
                </c:pt>
                <c:pt idx="4">
                  <c:v>90.1</c:v>
                </c:pt>
              </c:numCache>
            </c:numRef>
          </c:val>
        </c:ser>
        <c:ser>
          <c:idx val="1"/>
          <c:order val="1"/>
          <c:tx>
            <c:v>with iterative support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'[panda-cmeans.xlsx]c-means sgemm'!$J$13:$N$13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'[panda-cmeans.xlsx]c-means sgemm'!$I$28:$M$28</c:f>
              <c:numCache>
                <c:formatCode>General</c:formatCode>
                <c:ptCount val="5"/>
                <c:pt idx="0">
                  <c:v>6.7</c:v>
                </c:pt>
                <c:pt idx="1">
                  <c:v>8.8000000000000007</c:v>
                </c:pt>
                <c:pt idx="2">
                  <c:v>12.95</c:v>
                </c:pt>
                <c:pt idx="3">
                  <c:v>15.89</c:v>
                </c:pt>
                <c:pt idx="4">
                  <c:v>18.7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86368"/>
        <c:axId val="103001472"/>
      </c:barChart>
      <c:catAx>
        <c:axId val="9458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001472"/>
        <c:crosses val="autoZero"/>
        <c:auto val="1"/>
        <c:lblAlgn val="ctr"/>
        <c:lblOffset val="100"/>
        <c:noMultiLvlLbl val="0"/>
      </c:catAx>
      <c:valAx>
        <c:axId val="10300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5863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18285214348207"/>
          <c:y val="0.1347338874307378"/>
          <c:w val="0.63066535433070881"/>
          <c:h val="0.74928623505395164"/>
        </c:manualLayout>
      </c:layout>
      <c:barChart>
        <c:barDir val="col"/>
        <c:grouping val="clustered"/>
        <c:varyColors val="0"/>
        <c:ser>
          <c:idx val="0"/>
          <c:order val="0"/>
          <c:tx>
            <c:v>2GPU+20CPU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'[panda-wordcount-cpu (1).xlsx]panda-wordcount'!$B$5</c:f>
              <c:numCache>
                <c:formatCode>General</c:formatCode>
                <c:ptCount val="1"/>
                <c:pt idx="0">
                  <c:v>35.770000000000003</c:v>
                </c:pt>
              </c:numCache>
            </c:numRef>
          </c:val>
        </c:ser>
        <c:ser>
          <c:idx val="1"/>
          <c:order val="1"/>
          <c:tx>
            <c:v>2GPU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'[panda-wordcount-cpu (1).xlsx]panda-wordcount'!$C$5</c:f>
              <c:numCache>
                <c:formatCode>General</c:formatCode>
                <c:ptCount val="1"/>
                <c:pt idx="0">
                  <c:v>40.700000000000003</c:v>
                </c:pt>
              </c:numCache>
            </c:numRef>
          </c:val>
        </c:ser>
        <c:ser>
          <c:idx val="3"/>
          <c:order val="2"/>
          <c:tx>
            <c:v>1GPU+20CPU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'[panda-wordcount-cpu (1).xlsx]panda-wordcount'!$E$5</c:f>
              <c:numCache>
                <c:formatCode>General</c:formatCode>
                <c:ptCount val="1"/>
                <c:pt idx="0">
                  <c:v>121.1</c:v>
                </c:pt>
              </c:numCache>
            </c:numRef>
          </c:val>
        </c:ser>
        <c:ser>
          <c:idx val="2"/>
          <c:order val="3"/>
          <c:tx>
            <c:v>1GPU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'[panda-wordcount-cpu (1).xlsx]panda-wordcount'!$D$5</c:f>
              <c:numCache>
                <c:formatCode>General</c:formatCode>
                <c:ptCount val="1"/>
                <c:pt idx="0">
                  <c:v>146.6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776448"/>
        <c:axId val="103003776"/>
      </c:barChart>
      <c:catAx>
        <c:axId val="132776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003776"/>
        <c:crosses val="autoZero"/>
        <c:auto val="1"/>
        <c:lblAlgn val="ctr"/>
        <c:lblOffset val="100"/>
        <c:noMultiLvlLbl val="0"/>
      </c:catAx>
      <c:valAx>
        <c:axId val="103003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776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75C10-7602-4848-8904-71EBDD36B6B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F6C0209-0D84-4282-A63B-9BB7AC3CFFAE}">
      <dgm:prSet phldrT="[Text]"/>
      <dgm:spPr/>
      <dgm:t>
        <a:bodyPr/>
        <a:lstStyle/>
        <a:p>
          <a:pPr algn="ctr"/>
          <a:r>
            <a:rPr lang="en-US" dirty="0" smtClean="0"/>
            <a:t>Application Start</a:t>
          </a:r>
          <a:endParaRPr lang="en-US" dirty="0"/>
        </a:p>
      </dgm:t>
    </dgm:pt>
    <dgm:pt modelId="{F0F7D1BF-8256-4941-9C4D-E2A28BC2B4C1}" type="parTrans" cxnId="{8C771090-7221-4126-870A-1FDE5D978851}">
      <dgm:prSet/>
      <dgm:spPr/>
      <dgm:t>
        <a:bodyPr/>
        <a:lstStyle/>
        <a:p>
          <a:pPr algn="ctr"/>
          <a:endParaRPr lang="en-US"/>
        </a:p>
      </dgm:t>
    </dgm:pt>
    <dgm:pt modelId="{33C9ADBF-8759-443C-92F5-D94F043F6190}" type="sibTrans" cxnId="{8C771090-7221-4126-870A-1FDE5D978851}">
      <dgm:prSet/>
      <dgm:spPr/>
      <dgm:t>
        <a:bodyPr/>
        <a:lstStyle/>
        <a:p>
          <a:pPr algn="ctr"/>
          <a:endParaRPr lang="en-US"/>
        </a:p>
      </dgm:t>
    </dgm:pt>
    <dgm:pt modelId="{7951C36B-DCEF-4E43-BA43-7D98CAA9E45A}">
      <dgm:prSet phldrT="[Text]"/>
      <dgm:spPr/>
      <dgm:t>
        <a:bodyPr/>
        <a:lstStyle/>
        <a:p>
          <a:pPr algn="ctr"/>
          <a:r>
            <a:rPr lang="en-US" dirty="0" smtClean="0"/>
            <a:t> Search for CUDA Devices</a:t>
          </a:r>
          <a:endParaRPr lang="en-US" dirty="0"/>
        </a:p>
      </dgm:t>
    </dgm:pt>
    <dgm:pt modelId="{ACA4E85E-C60F-41C4-AB2C-7A542ECDDE09}" type="parTrans" cxnId="{EE5B3A38-246D-45D8-98BE-B0D270264B01}">
      <dgm:prSet/>
      <dgm:spPr/>
      <dgm:t>
        <a:bodyPr/>
        <a:lstStyle/>
        <a:p>
          <a:pPr algn="ctr"/>
          <a:endParaRPr lang="en-US"/>
        </a:p>
      </dgm:t>
    </dgm:pt>
    <dgm:pt modelId="{A04F1AF0-7E30-40FA-B9FD-1E399E7B3B27}" type="sibTrans" cxnId="{EE5B3A38-246D-45D8-98BE-B0D270264B01}">
      <dgm:prSet/>
      <dgm:spPr/>
      <dgm:t>
        <a:bodyPr/>
        <a:lstStyle/>
        <a:p>
          <a:pPr algn="ctr"/>
          <a:endParaRPr lang="en-US"/>
        </a:p>
      </dgm:t>
    </dgm:pt>
    <dgm:pt modelId="{84D635BE-36C4-4D3C-8463-FC8E4F658C2F}">
      <dgm:prSet phldrT="[Text]"/>
      <dgm:spPr/>
      <dgm:t>
        <a:bodyPr/>
        <a:lstStyle/>
        <a:p>
          <a:pPr algn="ctr"/>
          <a:r>
            <a:rPr lang="en-US" dirty="0" smtClean="0"/>
            <a:t>Load data on host</a:t>
          </a:r>
          <a:endParaRPr lang="en-US" dirty="0"/>
        </a:p>
      </dgm:t>
    </dgm:pt>
    <dgm:pt modelId="{402F5664-3A82-4F00-9015-ECC4D09C1F92}" type="parTrans" cxnId="{61A98EA2-7121-4448-A046-BDB2A9A7CFC8}">
      <dgm:prSet/>
      <dgm:spPr/>
      <dgm:t>
        <a:bodyPr/>
        <a:lstStyle/>
        <a:p>
          <a:pPr algn="ctr"/>
          <a:endParaRPr lang="en-US"/>
        </a:p>
      </dgm:t>
    </dgm:pt>
    <dgm:pt modelId="{50870EA9-D604-47EA-B77C-DA35256CFD94}" type="sibTrans" cxnId="{61A98EA2-7121-4448-A046-BDB2A9A7CFC8}">
      <dgm:prSet/>
      <dgm:spPr/>
      <dgm:t>
        <a:bodyPr/>
        <a:lstStyle/>
        <a:p>
          <a:pPr algn="ctr"/>
          <a:endParaRPr lang="en-US"/>
        </a:p>
      </dgm:t>
    </dgm:pt>
    <dgm:pt modelId="{941E509E-5A4D-4429-AB2A-8AE80559BA6E}">
      <dgm:prSet phldrT="[Text]"/>
      <dgm:spPr/>
      <dgm:t>
        <a:bodyPr/>
        <a:lstStyle/>
        <a:p>
          <a:pPr algn="ctr"/>
          <a:r>
            <a:rPr lang="en-US" dirty="0" smtClean="0"/>
            <a:t>Allocate device memory</a:t>
          </a:r>
          <a:endParaRPr lang="en-US" dirty="0"/>
        </a:p>
      </dgm:t>
    </dgm:pt>
    <dgm:pt modelId="{E4DCCB36-0635-4562-9743-2D7D581E640D}" type="parTrans" cxnId="{6B2439EE-D7DA-4284-ACE6-22EBEFDD7B74}">
      <dgm:prSet/>
      <dgm:spPr/>
      <dgm:t>
        <a:bodyPr/>
        <a:lstStyle/>
        <a:p>
          <a:pPr algn="ctr"/>
          <a:endParaRPr lang="en-US"/>
        </a:p>
      </dgm:t>
    </dgm:pt>
    <dgm:pt modelId="{16EF9BFC-035E-41AC-AABD-90B46EECD52E}" type="sibTrans" cxnId="{6B2439EE-D7DA-4284-ACE6-22EBEFDD7B74}">
      <dgm:prSet/>
      <dgm:spPr/>
      <dgm:t>
        <a:bodyPr/>
        <a:lstStyle/>
        <a:p>
          <a:pPr algn="ctr"/>
          <a:endParaRPr lang="en-US"/>
        </a:p>
      </dgm:t>
    </dgm:pt>
    <dgm:pt modelId="{D5420385-6F1E-4028-B9B6-0BE9D4B3D779}">
      <dgm:prSet phldrT="[Text]"/>
      <dgm:spPr/>
      <dgm:t>
        <a:bodyPr/>
        <a:lstStyle/>
        <a:p>
          <a:pPr algn="ctr"/>
          <a:r>
            <a:rPr lang="en-US" dirty="0" smtClean="0"/>
            <a:t>Copy data to device</a:t>
          </a:r>
          <a:endParaRPr lang="en-US" dirty="0"/>
        </a:p>
      </dgm:t>
    </dgm:pt>
    <dgm:pt modelId="{6C922539-E91D-4C68-89CC-1D3F80758875}" type="parTrans" cxnId="{C1BB87E1-D9C6-4500-8F8E-98D30748C62C}">
      <dgm:prSet/>
      <dgm:spPr/>
      <dgm:t>
        <a:bodyPr/>
        <a:lstStyle/>
        <a:p>
          <a:pPr algn="ctr"/>
          <a:endParaRPr lang="en-US"/>
        </a:p>
      </dgm:t>
    </dgm:pt>
    <dgm:pt modelId="{47EC83DC-1647-4430-99FE-A30B6BA721F6}" type="sibTrans" cxnId="{C1BB87E1-D9C6-4500-8F8E-98D30748C62C}">
      <dgm:prSet/>
      <dgm:spPr/>
      <dgm:t>
        <a:bodyPr/>
        <a:lstStyle/>
        <a:p>
          <a:pPr algn="ctr"/>
          <a:endParaRPr lang="en-US"/>
        </a:p>
      </dgm:t>
    </dgm:pt>
    <dgm:pt modelId="{C2B03247-91FD-4F29-8A52-9EA73DCE611C}">
      <dgm:prSet phldrT="[Text]"/>
      <dgm:spPr/>
      <dgm:t>
        <a:bodyPr/>
        <a:lstStyle/>
        <a:p>
          <a:pPr algn="ctr"/>
          <a:r>
            <a:rPr lang="en-US" dirty="0" smtClean="0"/>
            <a:t>Launch device kernels to process data</a:t>
          </a:r>
          <a:endParaRPr lang="en-US" dirty="0"/>
        </a:p>
      </dgm:t>
    </dgm:pt>
    <dgm:pt modelId="{33899EB8-4FC7-4AAC-BD25-679819421B04}" type="parTrans" cxnId="{9BBE3E3F-BECF-44A7-BD15-B848DE7094F6}">
      <dgm:prSet/>
      <dgm:spPr/>
      <dgm:t>
        <a:bodyPr/>
        <a:lstStyle/>
        <a:p>
          <a:pPr algn="ctr"/>
          <a:endParaRPr lang="en-US"/>
        </a:p>
      </dgm:t>
    </dgm:pt>
    <dgm:pt modelId="{B08B65D8-9AFC-41C2-A1CA-8549C81D0E81}" type="sibTrans" cxnId="{9BBE3E3F-BECF-44A7-BD15-B848DE7094F6}">
      <dgm:prSet/>
      <dgm:spPr/>
      <dgm:t>
        <a:bodyPr/>
        <a:lstStyle/>
        <a:p>
          <a:pPr algn="ctr"/>
          <a:endParaRPr lang="en-US"/>
        </a:p>
      </dgm:t>
    </dgm:pt>
    <dgm:pt modelId="{C550B07B-0A31-4236-8780-37ADFF41F056}">
      <dgm:prSet phldrT="[Text]"/>
      <dgm:spPr/>
      <dgm:t>
        <a:bodyPr/>
        <a:lstStyle/>
        <a:p>
          <a:pPr algn="ctr"/>
          <a:r>
            <a:rPr lang="en-US" dirty="0" smtClean="0"/>
            <a:t>Copy results from device to host memory</a:t>
          </a:r>
          <a:endParaRPr lang="en-US" dirty="0"/>
        </a:p>
      </dgm:t>
    </dgm:pt>
    <dgm:pt modelId="{103D8CB5-25F3-4D82-B6BD-BB1E224019FF}" type="parTrans" cxnId="{A879DC6C-905E-45EA-87AE-7E029568E6C4}">
      <dgm:prSet/>
      <dgm:spPr/>
      <dgm:t>
        <a:bodyPr/>
        <a:lstStyle/>
        <a:p>
          <a:pPr algn="ctr"/>
          <a:endParaRPr lang="en-US"/>
        </a:p>
      </dgm:t>
    </dgm:pt>
    <dgm:pt modelId="{B45D1CD5-619B-483F-BCC9-E650C284E337}" type="sibTrans" cxnId="{A879DC6C-905E-45EA-87AE-7E029568E6C4}">
      <dgm:prSet/>
      <dgm:spPr/>
      <dgm:t>
        <a:bodyPr/>
        <a:lstStyle/>
        <a:p>
          <a:pPr algn="ctr"/>
          <a:endParaRPr lang="en-US"/>
        </a:p>
      </dgm:t>
    </dgm:pt>
    <dgm:pt modelId="{A1E55F15-0309-4D03-8560-5054E38F8F2F}" type="pres">
      <dgm:prSet presAssocID="{0E975C10-7602-4848-8904-71EBDD36B6B4}" presName="linearFlow" presStyleCnt="0">
        <dgm:presLayoutVars>
          <dgm:resizeHandles val="exact"/>
        </dgm:presLayoutVars>
      </dgm:prSet>
      <dgm:spPr/>
    </dgm:pt>
    <dgm:pt modelId="{DB2988F2-7877-43FB-B911-475E0A15F369}" type="pres">
      <dgm:prSet presAssocID="{AF6C0209-0D84-4282-A63B-9BB7AC3CFFAE}" presName="node" presStyleLbl="node1" presStyleIdx="0" presStyleCnt="7" custScaleX="172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A1E30-A3A0-4523-8347-26E31A8E9C83}" type="pres">
      <dgm:prSet presAssocID="{33C9ADBF-8759-443C-92F5-D94F043F619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7F67319-AB72-4D51-A8E1-FFB58779B4DA}" type="pres">
      <dgm:prSet presAssocID="{33C9ADBF-8759-443C-92F5-D94F043F6190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9A8A970-C305-4F4F-A8DF-94C3F93FB72F}" type="pres">
      <dgm:prSet presAssocID="{7951C36B-DCEF-4E43-BA43-7D98CAA9E45A}" presName="node" presStyleLbl="node1" presStyleIdx="1" presStyleCnt="7" custScaleX="172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CAD39-6B4D-4DB4-8D4E-9195C9802C3E}" type="pres">
      <dgm:prSet presAssocID="{A04F1AF0-7E30-40FA-B9FD-1E399E7B3B2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7692D5E-B09C-4E27-8BF6-17650317F0D7}" type="pres">
      <dgm:prSet presAssocID="{A04F1AF0-7E30-40FA-B9FD-1E399E7B3B2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86564F45-F08F-4099-9B42-126B6690A702}" type="pres">
      <dgm:prSet presAssocID="{84D635BE-36C4-4D3C-8463-FC8E4F658C2F}" presName="node" presStyleLbl="node1" presStyleIdx="2" presStyleCnt="7" custScaleX="172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03F7-1FCA-4B6C-814E-FBB400BA1D5F}" type="pres">
      <dgm:prSet presAssocID="{50870EA9-D604-47EA-B77C-DA35256CFD94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1297ECF-88BC-4F18-B424-168C29C3BEBF}" type="pres">
      <dgm:prSet presAssocID="{50870EA9-D604-47EA-B77C-DA35256CFD94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13C17CB7-C041-4FB9-B404-1FFDC31DA643}" type="pres">
      <dgm:prSet presAssocID="{941E509E-5A4D-4429-AB2A-8AE80559BA6E}" presName="node" presStyleLbl="node1" presStyleIdx="3" presStyleCnt="7" custScaleX="172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20DD-A2A1-42B8-BD5A-0F713DA76239}" type="pres">
      <dgm:prSet presAssocID="{16EF9BFC-035E-41AC-AABD-90B46EECD52E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5B5F2B0-6394-4EC2-BC43-5F5396DA0D5B}" type="pres">
      <dgm:prSet presAssocID="{16EF9BFC-035E-41AC-AABD-90B46EECD52E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8113A77-0A08-4D0B-AF8C-3A83CC72934E}" type="pres">
      <dgm:prSet presAssocID="{D5420385-6F1E-4028-B9B6-0BE9D4B3D779}" presName="node" presStyleLbl="node1" presStyleIdx="4" presStyleCnt="7" custScaleX="172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D7521-4B9E-49A7-8A09-279AC300BB4B}" type="pres">
      <dgm:prSet presAssocID="{47EC83DC-1647-4430-99FE-A30B6BA721F6}" presName="sibTrans" presStyleLbl="sibTrans2D1" presStyleIdx="4" presStyleCnt="6"/>
      <dgm:spPr/>
      <dgm:t>
        <a:bodyPr/>
        <a:lstStyle/>
        <a:p>
          <a:endParaRPr lang="en-US"/>
        </a:p>
      </dgm:t>
    </dgm:pt>
    <dgm:pt modelId="{F56A66B0-D5AE-412F-9E36-4E00D659114B}" type="pres">
      <dgm:prSet presAssocID="{47EC83DC-1647-4430-99FE-A30B6BA721F6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5C1C5CE0-BDA4-42F8-BD7D-11E67F9EFB68}" type="pres">
      <dgm:prSet presAssocID="{C2B03247-91FD-4F29-8A52-9EA73DCE611C}" presName="node" presStyleLbl="node1" presStyleIdx="5" presStyleCnt="7" custScaleX="17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21C0B-0E14-4B25-81EA-CE0407299931}" type="pres">
      <dgm:prSet presAssocID="{B08B65D8-9AFC-41C2-A1CA-8549C81D0E8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6559E1B-A8D4-4932-BCA1-0A67A8E10463}" type="pres">
      <dgm:prSet presAssocID="{B08B65D8-9AFC-41C2-A1CA-8549C81D0E8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EEACDC5-48AB-4C20-80BE-6FF2F342E6D5}" type="pres">
      <dgm:prSet presAssocID="{C550B07B-0A31-4236-8780-37ADFF41F056}" presName="node" presStyleLbl="node1" presStyleIdx="6" presStyleCnt="7" custScaleX="17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A30A58-5301-42A8-A8BF-53CFEDF80E11}" type="presOf" srcId="{B08B65D8-9AFC-41C2-A1CA-8549C81D0E81}" destId="{86559E1B-A8D4-4932-BCA1-0A67A8E10463}" srcOrd="1" destOrd="0" presId="urn:microsoft.com/office/officeart/2005/8/layout/process2"/>
    <dgm:cxn modelId="{F7686AF8-A272-490E-95FC-DC32F3D17B40}" type="presOf" srcId="{941E509E-5A4D-4429-AB2A-8AE80559BA6E}" destId="{13C17CB7-C041-4FB9-B404-1FFDC31DA643}" srcOrd="0" destOrd="0" presId="urn:microsoft.com/office/officeart/2005/8/layout/process2"/>
    <dgm:cxn modelId="{C1DB6A06-CA1B-422D-9F03-D7A824862BBC}" type="presOf" srcId="{C550B07B-0A31-4236-8780-37ADFF41F056}" destId="{AEEACDC5-48AB-4C20-80BE-6FF2F342E6D5}" srcOrd="0" destOrd="0" presId="urn:microsoft.com/office/officeart/2005/8/layout/process2"/>
    <dgm:cxn modelId="{05F3835A-F40D-487D-ACD1-DB651AA37CB3}" type="presOf" srcId="{50870EA9-D604-47EA-B77C-DA35256CFD94}" destId="{E1297ECF-88BC-4F18-B424-168C29C3BEBF}" srcOrd="1" destOrd="0" presId="urn:microsoft.com/office/officeart/2005/8/layout/process2"/>
    <dgm:cxn modelId="{6B2439EE-D7DA-4284-ACE6-22EBEFDD7B74}" srcId="{0E975C10-7602-4848-8904-71EBDD36B6B4}" destId="{941E509E-5A4D-4429-AB2A-8AE80559BA6E}" srcOrd="3" destOrd="0" parTransId="{E4DCCB36-0635-4562-9743-2D7D581E640D}" sibTransId="{16EF9BFC-035E-41AC-AABD-90B46EECD52E}"/>
    <dgm:cxn modelId="{61A98EA2-7121-4448-A046-BDB2A9A7CFC8}" srcId="{0E975C10-7602-4848-8904-71EBDD36B6B4}" destId="{84D635BE-36C4-4D3C-8463-FC8E4F658C2F}" srcOrd="2" destOrd="0" parTransId="{402F5664-3A82-4F00-9015-ECC4D09C1F92}" sibTransId="{50870EA9-D604-47EA-B77C-DA35256CFD94}"/>
    <dgm:cxn modelId="{EE5B3A38-246D-45D8-98BE-B0D270264B01}" srcId="{0E975C10-7602-4848-8904-71EBDD36B6B4}" destId="{7951C36B-DCEF-4E43-BA43-7D98CAA9E45A}" srcOrd="1" destOrd="0" parTransId="{ACA4E85E-C60F-41C4-AB2C-7A542ECDDE09}" sibTransId="{A04F1AF0-7E30-40FA-B9FD-1E399E7B3B27}"/>
    <dgm:cxn modelId="{EFB97F8C-15F0-4A48-9C78-2D876399E8BE}" type="presOf" srcId="{AF6C0209-0D84-4282-A63B-9BB7AC3CFFAE}" destId="{DB2988F2-7877-43FB-B911-475E0A15F369}" srcOrd="0" destOrd="0" presId="urn:microsoft.com/office/officeart/2005/8/layout/process2"/>
    <dgm:cxn modelId="{ABD612C1-BB62-4719-B52E-E2F9B48F9474}" type="presOf" srcId="{33C9ADBF-8759-443C-92F5-D94F043F6190}" destId="{97F67319-AB72-4D51-A8E1-FFB58779B4DA}" srcOrd="1" destOrd="0" presId="urn:microsoft.com/office/officeart/2005/8/layout/process2"/>
    <dgm:cxn modelId="{13D54318-C1C0-4C05-A5C7-EEEAC1A564CE}" type="presOf" srcId="{0E975C10-7602-4848-8904-71EBDD36B6B4}" destId="{A1E55F15-0309-4D03-8560-5054E38F8F2F}" srcOrd="0" destOrd="0" presId="urn:microsoft.com/office/officeart/2005/8/layout/process2"/>
    <dgm:cxn modelId="{E79F1E7A-A228-4396-B22F-C42A221167CA}" type="presOf" srcId="{16EF9BFC-035E-41AC-AABD-90B46EECD52E}" destId="{85B5F2B0-6394-4EC2-BC43-5F5396DA0D5B}" srcOrd="1" destOrd="0" presId="urn:microsoft.com/office/officeart/2005/8/layout/process2"/>
    <dgm:cxn modelId="{AA24AC35-379F-46CB-BED9-3EFBA468B897}" type="presOf" srcId="{47EC83DC-1647-4430-99FE-A30B6BA721F6}" destId="{F56A66B0-D5AE-412F-9E36-4E00D659114B}" srcOrd="1" destOrd="0" presId="urn:microsoft.com/office/officeart/2005/8/layout/process2"/>
    <dgm:cxn modelId="{A879DC6C-905E-45EA-87AE-7E029568E6C4}" srcId="{0E975C10-7602-4848-8904-71EBDD36B6B4}" destId="{C550B07B-0A31-4236-8780-37ADFF41F056}" srcOrd="6" destOrd="0" parTransId="{103D8CB5-25F3-4D82-B6BD-BB1E224019FF}" sibTransId="{B45D1CD5-619B-483F-BCC9-E650C284E337}"/>
    <dgm:cxn modelId="{186F00C3-3D20-4B85-B208-950AF2C1FD9E}" type="presOf" srcId="{D5420385-6F1E-4028-B9B6-0BE9D4B3D779}" destId="{58113A77-0A08-4D0B-AF8C-3A83CC72934E}" srcOrd="0" destOrd="0" presId="urn:microsoft.com/office/officeart/2005/8/layout/process2"/>
    <dgm:cxn modelId="{2B8A8C8D-F44C-4902-8749-4E4BE4E7AD1E}" type="presOf" srcId="{47EC83DC-1647-4430-99FE-A30B6BA721F6}" destId="{A68D7521-4B9E-49A7-8A09-279AC300BB4B}" srcOrd="0" destOrd="0" presId="urn:microsoft.com/office/officeart/2005/8/layout/process2"/>
    <dgm:cxn modelId="{9BBE3E3F-BECF-44A7-BD15-B848DE7094F6}" srcId="{0E975C10-7602-4848-8904-71EBDD36B6B4}" destId="{C2B03247-91FD-4F29-8A52-9EA73DCE611C}" srcOrd="5" destOrd="0" parTransId="{33899EB8-4FC7-4AAC-BD25-679819421B04}" sibTransId="{B08B65D8-9AFC-41C2-A1CA-8549C81D0E81}"/>
    <dgm:cxn modelId="{1BF7C69E-70BB-4FB8-9B17-92EF1F35BA91}" type="presOf" srcId="{84D635BE-36C4-4D3C-8463-FC8E4F658C2F}" destId="{86564F45-F08F-4099-9B42-126B6690A702}" srcOrd="0" destOrd="0" presId="urn:microsoft.com/office/officeart/2005/8/layout/process2"/>
    <dgm:cxn modelId="{F81ECA41-C487-4857-9ADD-F10D21F31E4D}" type="presOf" srcId="{A04F1AF0-7E30-40FA-B9FD-1E399E7B3B27}" destId="{455CAD39-6B4D-4DB4-8D4E-9195C9802C3E}" srcOrd="0" destOrd="0" presId="urn:microsoft.com/office/officeart/2005/8/layout/process2"/>
    <dgm:cxn modelId="{4DCADB26-0B68-4C9F-800C-CD48B85F76E5}" type="presOf" srcId="{C2B03247-91FD-4F29-8A52-9EA73DCE611C}" destId="{5C1C5CE0-BDA4-42F8-BD7D-11E67F9EFB68}" srcOrd="0" destOrd="0" presId="urn:microsoft.com/office/officeart/2005/8/layout/process2"/>
    <dgm:cxn modelId="{5655283F-BB96-45F3-B701-0275D2B1BBC4}" type="presOf" srcId="{16EF9BFC-035E-41AC-AABD-90B46EECD52E}" destId="{D78320DD-A2A1-42B8-BD5A-0F713DA76239}" srcOrd="0" destOrd="0" presId="urn:microsoft.com/office/officeart/2005/8/layout/process2"/>
    <dgm:cxn modelId="{C1BB87E1-D9C6-4500-8F8E-98D30748C62C}" srcId="{0E975C10-7602-4848-8904-71EBDD36B6B4}" destId="{D5420385-6F1E-4028-B9B6-0BE9D4B3D779}" srcOrd="4" destOrd="0" parTransId="{6C922539-E91D-4C68-89CC-1D3F80758875}" sibTransId="{47EC83DC-1647-4430-99FE-A30B6BA721F6}"/>
    <dgm:cxn modelId="{8C771090-7221-4126-870A-1FDE5D978851}" srcId="{0E975C10-7602-4848-8904-71EBDD36B6B4}" destId="{AF6C0209-0D84-4282-A63B-9BB7AC3CFFAE}" srcOrd="0" destOrd="0" parTransId="{F0F7D1BF-8256-4941-9C4D-E2A28BC2B4C1}" sibTransId="{33C9ADBF-8759-443C-92F5-D94F043F6190}"/>
    <dgm:cxn modelId="{A2FE9457-FC91-433B-B965-FB1F3BF2FF40}" type="presOf" srcId="{B08B65D8-9AFC-41C2-A1CA-8549C81D0E81}" destId="{BFB21C0B-0E14-4B25-81EA-CE0407299931}" srcOrd="0" destOrd="0" presId="urn:microsoft.com/office/officeart/2005/8/layout/process2"/>
    <dgm:cxn modelId="{23C800A8-B4FD-47C9-AD32-B253BB76DFDC}" type="presOf" srcId="{A04F1AF0-7E30-40FA-B9FD-1E399E7B3B27}" destId="{47692D5E-B09C-4E27-8BF6-17650317F0D7}" srcOrd="1" destOrd="0" presId="urn:microsoft.com/office/officeart/2005/8/layout/process2"/>
    <dgm:cxn modelId="{F1F712CB-6904-4057-9F87-9FFBCFF25E75}" type="presOf" srcId="{33C9ADBF-8759-443C-92F5-D94F043F6190}" destId="{CDBA1E30-A3A0-4523-8347-26E31A8E9C83}" srcOrd="0" destOrd="0" presId="urn:microsoft.com/office/officeart/2005/8/layout/process2"/>
    <dgm:cxn modelId="{6AB62D5F-E7F7-4EE5-B3A5-232804E421B9}" type="presOf" srcId="{7951C36B-DCEF-4E43-BA43-7D98CAA9E45A}" destId="{B9A8A970-C305-4F4F-A8DF-94C3F93FB72F}" srcOrd="0" destOrd="0" presId="urn:microsoft.com/office/officeart/2005/8/layout/process2"/>
    <dgm:cxn modelId="{BB62E1FC-6759-4EFA-AED3-B77179862483}" type="presOf" srcId="{50870EA9-D604-47EA-B77C-DA35256CFD94}" destId="{F55C03F7-1FCA-4B6C-814E-FBB400BA1D5F}" srcOrd="0" destOrd="0" presId="urn:microsoft.com/office/officeart/2005/8/layout/process2"/>
    <dgm:cxn modelId="{4528831B-1A5B-4A11-B1C4-11538C261A53}" type="presParOf" srcId="{A1E55F15-0309-4D03-8560-5054E38F8F2F}" destId="{DB2988F2-7877-43FB-B911-475E0A15F369}" srcOrd="0" destOrd="0" presId="urn:microsoft.com/office/officeart/2005/8/layout/process2"/>
    <dgm:cxn modelId="{C78F1675-6F5E-40C7-B95D-886848555FBF}" type="presParOf" srcId="{A1E55F15-0309-4D03-8560-5054E38F8F2F}" destId="{CDBA1E30-A3A0-4523-8347-26E31A8E9C83}" srcOrd="1" destOrd="0" presId="urn:microsoft.com/office/officeart/2005/8/layout/process2"/>
    <dgm:cxn modelId="{3856B0A3-FA49-4714-BCE3-C2FCAAEFF41B}" type="presParOf" srcId="{CDBA1E30-A3A0-4523-8347-26E31A8E9C83}" destId="{97F67319-AB72-4D51-A8E1-FFB58779B4DA}" srcOrd="0" destOrd="0" presId="urn:microsoft.com/office/officeart/2005/8/layout/process2"/>
    <dgm:cxn modelId="{405022CF-50C8-4251-B98D-9BB9702B01FD}" type="presParOf" srcId="{A1E55F15-0309-4D03-8560-5054E38F8F2F}" destId="{B9A8A970-C305-4F4F-A8DF-94C3F93FB72F}" srcOrd="2" destOrd="0" presId="urn:microsoft.com/office/officeart/2005/8/layout/process2"/>
    <dgm:cxn modelId="{77098CE1-5F1A-4C0A-9B52-5D5F785F0A67}" type="presParOf" srcId="{A1E55F15-0309-4D03-8560-5054E38F8F2F}" destId="{455CAD39-6B4D-4DB4-8D4E-9195C9802C3E}" srcOrd="3" destOrd="0" presId="urn:microsoft.com/office/officeart/2005/8/layout/process2"/>
    <dgm:cxn modelId="{B6957AAA-00D0-4460-A941-422A90C4DE57}" type="presParOf" srcId="{455CAD39-6B4D-4DB4-8D4E-9195C9802C3E}" destId="{47692D5E-B09C-4E27-8BF6-17650317F0D7}" srcOrd="0" destOrd="0" presId="urn:microsoft.com/office/officeart/2005/8/layout/process2"/>
    <dgm:cxn modelId="{BF8E3911-14D9-4363-ADF0-9AB0DFD1A7D4}" type="presParOf" srcId="{A1E55F15-0309-4D03-8560-5054E38F8F2F}" destId="{86564F45-F08F-4099-9B42-126B6690A702}" srcOrd="4" destOrd="0" presId="urn:microsoft.com/office/officeart/2005/8/layout/process2"/>
    <dgm:cxn modelId="{9B9BEB4D-38B8-4ECF-8393-795704E56ADD}" type="presParOf" srcId="{A1E55F15-0309-4D03-8560-5054E38F8F2F}" destId="{F55C03F7-1FCA-4B6C-814E-FBB400BA1D5F}" srcOrd="5" destOrd="0" presId="urn:microsoft.com/office/officeart/2005/8/layout/process2"/>
    <dgm:cxn modelId="{43E91043-8538-4010-814D-3E10967C83CD}" type="presParOf" srcId="{F55C03F7-1FCA-4B6C-814E-FBB400BA1D5F}" destId="{E1297ECF-88BC-4F18-B424-168C29C3BEBF}" srcOrd="0" destOrd="0" presId="urn:microsoft.com/office/officeart/2005/8/layout/process2"/>
    <dgm:cxn modelId="{2A289493-3977-4CFB-864D-645B620E6D5D}" type="presParOf" srcId="{A1E55F15-0309-4D03-8560-5054E38F8F2F}" destId="{13C17CB7-C041-4FB9-B404-1FFDC31DA643}" srcOrd="6" destOrd="0" presId="urn:microsoft.com/office/officeart/2005/8/layout/process2"/>
    <dgm:cxn modelId="{F1B205C6-90F1-4AE7-8739-9ECAC3540782}" type="presParOf" srcId="{A1E55F15-0309-4D03-8560-5054E38F8F2F}" destId="{D78320DD-A2A1-42B8-BD5A-0F713DA76239}" srcOrd="7" destOrd="0" presId="urn:microsoft.com/office/officeart/2005/8/layout/process2"/>
    <dgm:cxn modelId="{92A3E2BA-7D74-4E24-B552-B9672474D5E3}" type="presParOf" srcId="{D78320DD-A2A1-42B8-BD5A-0F713DA76239}" destId="{85B5F2B0-6394-4EC2-BC43-5F5396DA0D5B}" srcOrd="0" destOrd="0" presId="urn:microsoft.com/office/officeart/2005/8/layout/process2"/>
    <dgm:cxn modelId="{6DAF71BB-B03B-4045-A308-FA6AA8990225}" type="presParOf" srcId="{A1E55F15-0309-4D03-8560-5054E38F8F2F}" destId="{58113A77-0A08-4D0B-AF8C-3A83CC72934E}" srcOrd="8" destOrd="0" presId="urn:microsoft.com/office/officeart/2005/8/layout/process2"/>
    <dgm:cxn modelId="{DD013F9D-D2A7-4E2E-AAA6-408EE29018D3}" type="presParOf" srcId="{A1E55F15-0309-4D03-8560-5054E38F8F2F}" destId="{A68D7521-4B9E-49A7-8A09-279AC300BB4B}" srcOrd="9" destOrd="0" presId="urn:microsoft.com/office/officeart/2005/8/layout/process2"/>
    <dgm:cxn modelId="{07584DEC-6BCB-408B-948E-CA93AB446304}" type="presParOf" srcId="{A68D7521-4B9E-49A7-8A09-279AC300BB4B}" destId="{F56A66B0-D5AE-412F-9E36-4E00D659114B}" srcOrd="0" destOrd="0" presId="urn:microsoft.com/office/officeart/2005/8/layout/process2"/>
    <dgm:cxn modelId="{3B072734-D92C-4F6F-9228-DC10C19C8F64}" type="presParOf" srcId="{A1E55F15-0309-4D03-8560-5054E38F8F2F}" destId="{5C1C5CE0-BDA4-42F8-BD7D-11E67F9EFB68}" srcOrd="10" destOrd="0" presId="urn:microsoft.com/office/officeart/2005/8/layout/process2"/>
    <dgm:cxn modelId="{DAFAA3AA-DDA6-438B-AA4C-BC5B4AD38AD9}" type="presParOf" srcId="{A1E55F15-0309-4D03-8560-5054E38F8F2F}" destId="{BFB21C0B-0E14-4B25-81EA-CE0407299931}" srcOrd="11" destOrd="0" presId="urn:microsoft.com/office/officeart/2005/8/layout/process2"/>
    <dgm:cxn modelId="{3FDD89BB-075F-40C7-82F4-0F6E863A508F}" type="presParOf" srcId="{BFB21C0B-0E14-4B25-81EA-CE0407299931}" destId="{86559E1B-A8D4-4932-BCA1-0A67A8E10463}" srcOrd="0" destOrd="0" presId="urn:microsoft.com/office/officeart/2005/8/layout/process2"/>
    <dgm:cxn modelId="{7D77A12A-41FF-4069-9584-3F199EABEFE6}" type="presParOf" srcId="{A1E55F15-0309-4D03-8560-5054E38F8F2F}" destId="{AEEACDC5-48AB-4C20-80BE-6FF2F342E6D5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88F2-7877-43FB-B911-475E0A15F369}">
      <dsp:nvSpPr>
        <dsp:cNvPr id="0" name=""/>
        <dsp:cNvSpPr/>
      </dsp:nvSpPr>
      <dsp:spPr>
        <a:xfrm>
          <a:off x="457201" y="552"/>
          <a:ext cx="3124197" cy="452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Application Start</a:t>
          </a:r>
          <a:endParaRPr lang="en-US" sz="1300" kern="1200" dirty="0"/>
        </a:p>
      </dsp:txBody>
      <dsp:txXfrm>
        <a:off x="470454" y="13805"/>
        <a:ext cx="3097691" cy="425979"/>
      </dsp:txXfrm>
    </dsp:sp>
    <dsp:sp modelId="{CDBA1E30-A3A0-4523-8347-26E31A8E9C83}">
      <dsp:nvSpPr>
        <dsp:cNvPr id="0" name=""/>
        <dsp:cNvSpPr/>
      </dsp:nvSpPr>
      <dsp:spPr>
        <a:xfrm rot="5400000">
          <a:off x="1934458" y="464350"/>
          <a:ext cx="169682" cy="203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58215" y="481318"/>
        <a:ext cx="122170" cy="118777"/>
      </dsp:txXfrm>
    </dsp:sp>
    <dsp:sp modelId="{B9A8A970-C305-4F4F-A8DF-94C3F93FB72F}">
      <dsp:nvSpPr>
        <dsp:cNvPr id="0" name=""/>
        <dsp:cNvSpPr/>
      </dsp:nvSpPr>
      <dsp:spPr>
        <a:xfrm>
          <a:off x="457201" y="679281"/>
          <a:ext cx="3124197" cy="452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Search for CUDA Devices</a:t>
          </a:r>
          <a:endParaRPr lang="en-US" sz="1300" kern="1200" dirty="0"/>
        </a:p>
      </dsp:txBody>
      <dsp:txXfrm>
        <a:off x="470454" y="692534"/>
        <a:ext cx="3097691" cy="425979"/>
      </dsp:txXfrm>
    </dsp:sp>
    <dsp:sp modelId="{455CAD39-6B4D-4DB4-8D4E-9195C9802C3E}">
      <dsp:nvSpPr>
        <dsp:cNvPr id="0" name=""/>
        <dsp:cNvSpPr/>
      </dsp:nvSpPr>
      <dsp:spPr>
        <a:xfrm rot="5400000">
          <a:off x="1934458" y="1143079"/>
          <a:ext cx="169682" cy="203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58215" y="1160047"/>
        <a:ext cx="122170" cy="118777"/>
      </dsp:txXfrm>
    </dsp:sp>
    <dsp:sp modelId="{86564F45-F08F-4099-9B42-126B6690A702}">
      <dsp:nvSpPr>
        <dsp:cNvPr id="0" name=""/>
        <dsp:cNvSpPr/>
      </dsp:nvSpPr>
      <dsp:spPr>
        <a:xfrm>
          <a:off x="457201" y="1358009"/>
          <a:ext cx="3124197" cy="452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Load data on host</a:t>
          </a:r>
          <a:endParaRPr lang="en-US" sz="1300" kern="1200" dirty="0"/>
        </a:p>
      </dsp:txBody>
      <dsp:txXfrm>
        <a:off x="470454" y="1371262"/>
        <a:ext cx="3097691" cy="425979"/>
      </dsp:txXfrm>
    </dsp:sp>
    <dsp:sp modelId="{F55C03F7-1FCA-4B6C-814E-FBB400BA1D5F}">
      <dsp:nvSpPr>
        <dsp:cNvPr id="0" name=""/>
        <dsp:cNvSpPr/>
      </dsp:nvSpPr>
      <dsp:spPr>
        <a:xfrm rot="5400000">
          <a:off x="1934458" y="1821807"/>
          <a:ext cx="169682" cy="203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58215" y="1838775"/>
        <a:ext cx="122170" cy="118777"/>
      </dsp:txXfrm>
    </dsp:sp>
    <dsp:sp modelId="{13C17CB7-C041-4FB9-B404-1FFDC31DA643}">
      <dsp:nvSpPr>
        <dsp:cNvPr id="0" name=""/>
        <dsp:cNvSpPr/>
      </dsp:nvSpPr>
      <dsp:spPr>
        <a:xfrm>
          <a:off x="457201" y="2036738"/>
          <a:ext cx="3124197" cy="452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Allocate device memory</a:t>
          </a:r>
          <a:endParaRPr lang="en-US" sz="1300" kern="1200" dirty="0"/>
        </a:p>
      </dsp:txBody>
      <dsp:txXfrm>
        <a:off x="470454" y="2049991"/>
        <a:ext cx="3097691" cy="425979"/>
      </dsp:txXfrm>
    </dsp:sp>
    <dsp:sp modelId="{D78320DD-A2A1-42B8-BD5A-0F713DA76239}">
      <dsp:nvSpPr>
        <dsp:cNvPr id="0" name=""/>
        <dsp:cNvSpPr/>
      </dsp:nvSpPr>
      <dsp:spPr>
        <a:xfrm rot="5400000">
          <a:off x="1934458" y="2500536"/>
          <a:ext cx="169682" cy="203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58215" y="2517504"/>
        <a:ext cx="122170" cy="118777"/>
      </dsp:txXfrm>
    </dsp:sp>
    <dsp:sp modelId="{58113A77-0A08-4D0B-AF8C-3A83CC72934E}">
      <dsp:nvSpPr>
        <dsp:cNvPr id="0" name=""/>
        <dsp:cNvSpPr/>
      </dsp:nvSpPr>
      <dsp:spPr>
        <a:xfrm>
          <a:off x="457201" y="2715467"/>
          <a:ext cx="3124197" cy="452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Copy data to device</a:t>
          </a:r>
          <a:endParaRPr lang="en-US" sz="1300" kern="1200" dirty="0"/>
        </a:p>
      </dsp:txBody>
      <dsp:txXfrm>
        <a:off x="470454" y="2728720"/>
        <a:ext cx="3097691" cy="425979"/>
      </dsp:txXfrm>
    </dsp:sp>
    <dsp:sp modelId="{A68D7521-4B9E-49A7-8A09-279AC300BB4B}">
      <dsp:nvSpPr>
        <dsp:cNvPr id="0" name=""/>
        <dsp:cNvSpPr/>
      </dsp:nvSpPr>
      <dsp:spPr>
        <a:xfrm rot="5400000">
          <a:off x="1934458" y="3179265"/>
          <a:ext cx="169682" cy="203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58215" y="3196233"/>
        <a:ext cx="122170" cy="118777"/>
      </dsp:txXfrm>
    </dsp:sp>
    <dsp:sp modelId="{5C1C5CE0-BDA4-42F8-BD7D-11E67F9EFB68}">
      <dsp:nvSpPr>
        <dsp:cNvPr id="0" name=""/>
        <dsp:cNvSpPr/>
      </dsp:nvSpPr>
      <dsp:spPr>
        <a:xfrm>
          <a:off x="427835" y="3394196"/>
          <a:ext cx="3182929" cy="452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Launch device kernels to process data</a:t>
          </a:r>
          <a:endParaRPr lang="en-US" sz="1300" kern="1200" dirty="0"/>
        </a:p>
      </dsp:txBody>
      <dsp:txXfrm>
        <a:off x="441088" y="3407449"/>
        <a:ext cx="3156423" cy="425979"/>
      </dsp:txXfrm>
    </dsp:sp>
    <dsp:sp modelId="{BFB21C0B-0E14-4B25-81EA-CE0407299931}">
      <dsp:nvSpPr>
        <dsp:cNvPr id="0" name=""/>
        <dsp:cNvSpPr/>
      </dsp:nvSpPr>
      <dsp:spPr>
        <a:xfrm rot="5400000">
          <a:off x="1934458" y="3857993"/>
          <a:ext cx="169682" cy="203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58215" y="3874961"/>
        <a:ext cx="122170" cy="118777"/>
      </dsp:txXfrm>
    </dsp:sp>
    <dsp:sp modelId="{AEEACDC5-48AB-4C20-80BE-6FF2F342E6D5}">
      <dsp:nvSpPr>
        <dsp:cNvPr id="0" name=""/>
        <dsp:cNvSpPr/>
      </dsp:nvSpPr>
      <dsp:spPr>
        <a:xfrm>
          <a:off x="427835" y="4072924"/>
          <a:ext cx="3182929" cy="452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Copy results from device to host memory</a:t>
          </a:r>
          <a:endParaRPr lang="en-US" sz="1300" kern="1200" dirty="0"/>
        </a:p>
      </dsp:txBody>
      <dsp:txXfrm>
        <a:off x="441088" y="4086177"/>
        <a:ext cx="3156423" cy="42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0.40845</cdr:y>
    </cdr:from>
    <cdr:to>
      <cdr:x>0.06067</cdr:x>
      <cdr:y>0.64085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1104901"/>
          <a:ext cx="266700" cy="628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100"/>
            <a:t>seconds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0.44444</cdr:y>
    </cdr:from>
    <cdr:to>
      <cdr:x>0.06042</cdr:x>
      <cdr:y>0.6875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1219200"/>
          <a:ext cx="276225" cy="666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100"/>
            <a:t>seconds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0.00938</cdr:x>
      <cdr:y>0.28472</cdr:y>
    </cdr:from>
    <cdr:to>
      <cdr:x>0.06563</cdr:x>
      <cdr:y>0.51042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63" y="781050"/>
          <a:ext cx="257175" cy="619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100"/>
            <a:t>Seconds</a:t>
          </a:r>
        </a:p>
      </cdr:txBody>
    </cdr:sp>
  </cdr:relSizeAnchor>
  <cdr:relSizeAnchor xmlns:cdr="http://schemas.openxmlformats.org/drawingml/2006/chartDrawing">
    <cdr:from>
      <cdr:x>0.30729</cdr:x>
      <cdr:y>0.02431</cdr:y>
    </cdr:from>
    <cdr:to>
      <cdr:x>0.55521</cdr:x>
      <cdr:y>0.11458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404938" y="66675"/>
          <a:ext cx="1133475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Word Count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F3F46-5DA1-43C3-9751-CBDBBDEFD950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E4207-53AB-4565-A2BB-5D4DB462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CPUs, whose cores are optimized for single-threaded performance, are not designed for work requiring lots of </a:t>
            </a:r>
            <a:r>
              <a:rPr lang="en-US" dirty="0" smtClean="0"/>
              <a:t>throughput FPGA</a:t>
            </a:r>
            <a:endParaRPr lang="en-US" dirty="0" smtClean="0"/>
          </a:p>
          <a:p>
            <a:r>
              <a:rPr lang="en-US" dirty="0" smtClean="0"/>
              <a:t>For that type of computing, much better energy efficiency can be delivered using simpler, slower, but more numerous cores. Both GPUs and the MIC adhere to this paradigm;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013F8-FEA3-4D30-9980-D7D04812B6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0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Single core performance</a:t>
            </a:r>
            <a:r>
              <a:rPr lang="en-US" baseline="0" dirty="0" smtClean="0"/>
              <a:t> gains stagnating</a:t>
            </a:r>
          </a:p>
          <a:p>
            <a:r>
              <a:rPr lang="en-US" baseline="0" dirty="0" smtClean="0"/>
              <a:t>- Focusing more on power optimizations, mobility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31F-B5CC-46B8-A240-4CAE1EBD2A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31F-B5CC-46B8-A240-4CAE1EBD2A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</a:t>
            </a:r>
            <a:r>
              <a:rPr lang="en-US" baseline="0" dirty="0" smtClean="0"/>
              <a:t> task switching overhead by statically allocating thread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31F-B5CC-46B8-A240-4CAE1EBD2A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3A34-B20B-451B-B175-FE094DA890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Panda: MapReduce Framework on GPU’s and CPU’s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Geoffrey 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CUDA: Software Stack</a:t>
            </a:r>
            <a:endParaRPr lang="en-US" dirty="0"/>
          </a:p>
        </p:txBody>
      </p:sp>
      <p:pic>
        <p:nvPicPr>
          <p:cNvPr id="3074" name="Picture 2" descr="C:\Users\Andrew\Documents\thesis\images\cuda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82397" y="1600200"/>
            <a:ext cx="6579205" cy="4525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75947" y="6172200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Image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724400" y="1447800"/>
            <a:ext cx="3962400" cy="12954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CUDA: Program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Rectangle 33"/>
          <p:cNvSpPr/>
          <p:nvPr/>
        </p:nvSpPr>
        <p:spPr>
          <a:xfrm>
            <a:off x="7162800" y="1600200"/>
            <a:ext cx="1346200" cy="98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902200" y="1600200"/>
            <a:ext cx="1346200" cy="9839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48200" y="4551915"/>
            <a:ext cx="4038600" cy="15742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148286" y="4650306"/>
            <a:ext cx="1346200" cy="1377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Memory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40514" y="4650306"/>
            <a:ext cx="1442357" cy="13774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Cores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82871" y="5240649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82871" y="5437430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82871" y="4847087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82871" y="5043868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82871" y="5634211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82871" y="5830992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88127" y="3429000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PCI-Express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848600" y="2819400"/>
            <a:ext cx="0" cy="167640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1905000"/>
            <a:ext cx="914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48400" y="2286000"/>
            <a:ext cx="914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4600" y="4202668"/>
            <a:ext cx="81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Device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98694" y="2754868"/>
            <a:ext cx="6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Host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23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CUDA: Thread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A device function invoked by the host computer</a:t>
            </a:r>
          </a:p>
          <a:p>
            <a:pPr lvl="1"/>
            <a:r>
              <a:rPr lang="en-US" dirty="0" smtClean="0"/>
              <a:t>Launches a grid with multiple blocks, and multiple threads per block</a:t>
            </a:r>
          </a:p>
          <a:p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Independent tasks comprised of multiple threads</a:t>
            </a:r>
          </a:p>
          <a:p>
            <a:pPr lvl="1"/>
            <a:r>
              <a:rPr lang="en-US" dirty="0" smtClean="0"/>
              <a:t>no synchronization between blocks</a:t>
            </a:r>
          </a:p>
          <a:p>
            <a:r>
              <a:rPr lang="en-US" dirty="0" smtClean="0"/>
              <a:t>SIMT: Single-Instruction Multiple-Thread</a:t>
            </a:r>
          </a:p>
          <a:p>
            <a:pPr lvl="1"/>
            <a:r>
              <a:rPr lang="en-US" dirty="0" smtClean="0"/>
              <a:t>Multiple threads executing time instruction on different data (SIMD), can diverge if </a:t>
            </a:r>
            <a:r>
              <a:rPr lang="en-US" dirty="0" err="1" smtClean="0"/>
              <a:t>neccesary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ndrew\Documents\thesis\images\cuda_thread_hierarch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92643" y="1600200"/>
            <a:ext cx="3949713" cy="45259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67400" y="6172200"/>
            <a:ext cx="15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Image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CUDA: Memory Model</a:t>
            </a:r>
            <a:endParaRPr lang="en-US" dirty="0"/>
          </a:p>
        </p:txBody>
      </p:sp>
      <p:pic>
        <p:nvPicPr>
          <p:cNvPr id="5122" name="Picture 2" descr="C:\Users\Andrew\Documents\thesis\images\cuda_memory_hierarchy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851313" y="1600200"/>
            <a:ext cx="3441374" cy="4525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909557" y="6172200"/>
            <a:ext cx="15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Image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Panda: MapReduce Framework on GPU’s and CPU’s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 Version 0.2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Word count</a:t>
            </a:r>
          </a:p>
          <a:p>
            <a:pPr lvl="1"/>
            <a:r>
              <a:rPr lang="en-US" dirty="0" smtClean="0"/>
              <a:t>C-means clustering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Run on two GPUs cards</a:t>
            </a:r>
          </a:p>
          <a:p>
            <a:pPr lvl="1"/>
            <a:r>
              <a:rPr lang="en-US" dirty="0" smtClean="0"/>
              <a:t>Some initial iterative MapReduce support</a:t>
            </a:r>
          </a:p>
          <a:p>
            <a:r>
              <a:rPr lang="en-US" dirty="0" smtClean="0"/>
              <a:t>Next Version 0.3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Run on GPU’s and CPU’s (done for word count)</a:t>
            </a:r>
          </a:p>
          <a:p>
            <a:pPr lvl="1"/>
            <a:r>
              <a:rPr lang="en-US" dirty="0" smtClean="0"/>
              <a:t>Optimized static scheduling (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Panda: Data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1447800"/>
            <a:ext cx="3962400" cy="12954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7600" y="1592234"/>
            <a:ext cx="1346200" cy="98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1592234"/>
            <a:ext cx="1346200" cy="9839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Memory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551915"/>
            <a:ext cx="4038600" cy="15742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1086" y="4650306"/>
            <a:ext cx="1346200" cy="1377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314" y="4650306"/>
            <a:ext cx="1442357" cy="13774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Cores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5671" y="5240649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5671" y="5437430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5671" y="4847087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15671" y="5043868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5671" y="5634211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15671" y="5830992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3713" y="3279154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PCI-Express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37303" y="2828698"/>
            <a:ext cx="0" cy="167640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1905000"/>
            <a:ext cx="914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286000"/>
            <a:ext cx="914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0598" y="4202668"/>
            <a:ext cx="23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GPU accelerator group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3333" y="1698813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Panda Scheduler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4953000" y="4540247"/>
            <a:ext cx="4038600" cy="15742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53086" y="4638638"/>
            <a:ext cx="1346200" cy="13774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45314" y="4638638"/>
            <a:ext cx="1442357" cy="13774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PU Cores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87671" y="5228981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87671" y="5425762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87671" y="4835419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87671" y="5032200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87671" y="5622543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87671" y="5819324"/>
            <a:ext cx="8654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71530" y="4191000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CPU processor group</a:t>
            </a:r>
            <a:endParaRPr lang="en-US" i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2819400"/>
            <a:ext cx="0" cy="167640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23670" y="3279154"/>
            <a:ext cx="103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9207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Architecture of </a:t>
            </a:r>
            <a:r>
              <a:rPr lang="en-US" sz="4000" dirty="0" smtClean="0"/>
              <a:t>Panda Version 0.3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4082717" y="3048000"/>
            <a:ext cx="2030015" cy="12180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0" tIns="209550" rIns="209550" bIns="209550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 kern="1200"/>
          </a:p>
        </p:txBody>
      </p:sp>
      <p:sp>
        <p:nvSpPr>
          <p:cNvPr id="18" name="Rectangle 17"/>
          <p:cNvSpPr/>
          <p:nvPr/>
        </p:nvSpPr>
        <p:spPr>
          <a:xfrm>
            <a:off x="457200" y="2672080"/>
            <a:ext cx="2590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Accelerator Group 1</a:t>
            </a:r>
          </a:p>
          <a:p>
            <a:pPr algn="ctr"/>
            <a:r>
              <a:rPr lang="en-US" sz="1400" dirty="0" err="1" smtClean="0"/>
              <a:t>GPUMapper</a:t>
            </a:r>
            <a:r>
              <a:rPr lang="en-US" sz="1400" dirty="0" smtClean="0"/>
              <a:t>&lt;&lt;&lt;</a:t>
            </a:r>
            <a:r>
              <a:rPr lang="en-US" sz="1400" dirty="0" err="1" smtClean="0"/>
              <a:t>block,thread</a:t>
            </a:r>
            <a:r>
              <a:rPr lang="en-US" sz="1400" dirty="0" smtClean="0"/>
              <a:t>&gt;&gt;&gt;</a:t>
            </a:r>
          </a:p>
          <a:p>
            <a:pPr algn="ctr"/>
            <a:r>
              <a:rPr lang="en-US" sz="1400" dirty="0" smtClean="0"/>
              <a:t>Round-robin </a:t>
            </a:r>
            <a:r>
              <a:rPr lang="en-US" sz="1400" dirty="0" err="1" smtClean="0"/>
              <a:t>Partitioner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83246" y="4048224"/>
            <a:ext cx="5929907" cy="435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Copy intermediate results of mappers from GPU to CPU memory; sort all intermediate key-value pairs in CPU memory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29664" y="6438900"/>
            <a:ext cx="3110507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385293" y="972819"/>
            <a:ext cx="5929907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Panda job, GPU and CPU groups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92129" y="2057400"/>
            <a:ext cx="5929907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scheduling based on GPU and CPU capability</a:t>
            </a:r>
            <a:endParaRPr lang="en-US" dirty="0"/>
          </a:p>
        </p:txBody>
      </p:sp>
      <p:cxnSp>
        <p:nvCxnSpPr>
          <p:cNvPr id="14" name="Curved Connector 13"/>
          <p:cNvCxnSpPr>
            <a:stCxn id="29" idx="0"/>
            <a:endCxn id="24" idx="2"/>
          </p:cNvCxnSpPr>
          <p:nvPr/>
        </p:nvCxnSpPr>
        <p:spPr>
          <a:xfrm rot="16200000" flipH="1">
            <a:off x="1501191" y="3821874"/>
            <a:ext cx="5732781" cy="34671"/>
          </a:xfrm>
          <a:prstGeom prst="curvedConnector5">
            <a:avLst>
              <a:gd name="adj1" fmla="val -3988"/>
              <a:gd name="adj2" fmla="val 11528704"/>
              <a:gd name="adj3" fmla="val 101732"/>
            </a:avLst>
          </a:prstGeom>
          <a:ln w="28575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6542" y="166687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49420" y="2672080"/>
            <a:ext cx="2898979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Accelerator Group 2</a:t>
            </a:r>
          </a:p>
          <a:p>
            <a:pPr algn="ctr"/>
            <a:r>
              <a:rPr lang="en-US" sz="1400" dirty="0" err="1" smtClean="0"/>
              <a:t>GPUMapper</a:t>
            </a:r>
            <a:r>
              <a:rPr lang="en-US" sz="1400" dirty="0" smtClean="0"/>
              <a:t>&lt;&lt;&lt;</a:t>
            </a:r>
            <a:r>
              <a:rPr lang="en-US" sz="1400" dirty="0" err="1" smtClean="0"/>
              <a:t>block,thread</a:t>
            </a:r>
            <a:r>
              <a:rPr lang="en-US" sz="1400" dirty="0" smtClean="0"/>
              <a:t>&gt;&gt;&gt;</a:t>
            </a:r>
          </a:p>
          <a:p>
            <a:pPr algn="ctr"/>
            <a:r>
              <a:rPr lang="en-US" sz="1400" dirty="0" smtClean="0"/>
              <a:t>Round-robin </a:t>
            </a:r>
            <a:r>
              <a:rPr lang="en-US" sz="1400" dirty="0" err="1" smtClean="0"/>
              <a:t>Partitioner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532671" y="2667000"/>
            <a:ext cx="227329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Processor Group 1</a:t>
            </a:r>
          </a:p>
          <a:p>
            <a:pPr algn="ctr"/>
            <a:r>
              <a:rPr lang="en-US" sz="1400" dirty="0" err="1" smtClean="0"/>
              <a:t>CPUMapper</a:t>
            </a:r>
            <a:r>
              <a:rPr lang="en-US" sz="1400" dirty="0" smtClean="0"/>
              <a:t>(</a:t>
            </a:r>
            <a:r>
              <a:rPr lang="en-US" sz="1400" dirty="0" err="1" smtClean="0"/>
              <a:t>num_cpus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Hash </a:t>
            </a:r>
            <a:r>
              <a:rPr lang="en-US" sz="1400" dirty="0" err="1" smtClean="0"/>
              <a:t>Partitioner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274871" y="3749079"/>
            <a:ext cx="325329" cy="133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10833" y="3755429"/>
            <a:ext cx="325329" cy="133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41671" y="3755429"/>
            <a:ext cx="325329" cy="133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9071" y="34493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05214" y="34493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35" name="Rectangle 34"/>
          <p:cNvSpPr/>
          <p:nvPr/>
        </p:nvSpPr>
        <p:spPr>
          <a:xfrm>
            <a:off x="1447800" y="34493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84471" y="34493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22671" y="345062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12</a:t>
            </a:r>
            <a:endParaRPr lang="en-US" sz="1050" dirty="0"/>
          </a:p>
        </p:txBody>
      </p:sp>
      <p:sp>
        <p:nvSpPr>
          <p:cNvPr id="39" name="Rectangle 38"/>
          <p:cNvSpPr/>
          <p:nvPr/>
        </p:nvSpPr>
        <p:spPr>
          <a:xfrm>
            <a:off x="2286000" y="34493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cxnSp>
        <p:nvCxnSpPr>
          <p:cNvPr id="13" name="Straight Arrow Connector 12"/>
          <p:cNvCxnSpPr>
            <a:stCxn id="33" idx="2"/>
            <a:endCxn id="25" idx="0"/>
          </p:cNvCxnSpPr>
          <p:nvPr/>
        </p:nvCxnSpPr>
        <p:spPr>
          <a:xfrm>
            <a:off x="751736" y="3582709"/>
            <a:ext cx="685800" cy="166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25" idx="0"/>
          </p:cNvCxnSpPr>
          <p:nvPr/>
        </p:nvCxnSpPr>
        <p:spPr>
          <a:xfrm flipH="1">
            <a:off x="1437536" y="3582709"/>
            <a:ext cx="609600" cy="166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2"/>
            <a:endCxn id="26" idx="0"/>
          </p:cNvCxnSpPr>
          <p:nvPr/>
        </p:nvCxnSpPr>
        <p:spPr>
          <a:xfrm>
            <a:off x="1167879" y="3582709"/>
            <a:ext cx="805619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26" idx="0"/>
          </p:cNvCxnSpPr>
          <p:nvPr/>
        </p:nvCxnSpPr>
        <p:spPr>
          <a:xfrm flipH="1">
            <a:off x="1973498" y="3582709"/>
            <a:ext cx="475167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28" idx="0"/>
          </p:cNvCxnSpPr>
          <p:nvPr/>
        </p:nvCxnSpPr>
        <p:spPr>
          <a:xfrm>
            <a:off x="1610465" y="3582709"/>
            <a:ext cx="893871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2"/>
            <a:endCxn id="28" idx="0"/>
          </p:cNvCxnSpPr>
          <p:nvPr/>
        </p:nvCxnSpPr>
        <p:spPr>
          <a:xfrm flipH="1">
            <a:off x="2504336" y="3583979"/>
            <a:ext cx="381000" cy="171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191000" y="3761779"/>
            <a:ext cx="325329" cy="133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726962" y="3768129"/>
            <a:ext cx="325329" cy="133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57800" y="3768129"/>
            <a:ext cx="325329" cy="133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408471" y="34620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13</a:t>
            </a:r>
            <a:endParaRPr lang="en-US" sz="1050" dirty="0"/>
          </a:p>
        </p:txBody>
      </p:sp>
      <p:sp>
        <p:nvSpPr>
          <p:cNvPr id="54" name="Rectangle 53"/>
          <p:cNvSpPr/>
          <p:nvPr/>
        </p:nvSpPr>
        <p:spPr>
          <a:xfrm>
            <a:off x="3824614" y="34620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</a:t>
            </a:r>
            <a:endParaRPr lang="en-US" sz="1050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4620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4703871" y="34620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57" name="Rectangle 56"/>
          <p:cNvSpPr/>
          <p:nvPr/>
        </p:nvSpPr>
        <p:spPr>
          <a:xfrm>
            <a:off x="5542071" y="346332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58" name="Rectangle 57"/>
          <p:cNvSpPr/>
          <p:nvPr/>
        </p:nvSpPr>
        <p:spPr>
          <a:xfrm>
            <a:off x="5105400" y="34620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3" idx="2"/>
            <a:endCxn id="50" idx="0"/>
          </p:cNvCxnSpPr>
          <p:nvPr/>
        </p:nvCxnSpPr>
        <p:spPr>
          <a:xfrm>
            <a:off x="3571136" y="3595409"/>
            <a:ext cx="782529" cy="166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65" idx="0"/>
          </p:cNvCxnSpPr>
          <p:nvPr/>
        </p:nvCxnSpPr>
        <p:spPr>
          <a:xfrm>
            <a:off x="4866536" y="3595409"/>
            <a:ext cx="1066800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1" idx="0"/>
          </p:cNvCxnSpPr>
          <p:nvPr/>
        </p:nvCxnSpPr>
        <p:spPr>
          <a:xfrm>
            <a:off x="3987279" y="3595409"/>
            <a:ext cx="902348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50" idx="0"/>
          </p:cNvCxnSpPr>
          <p:nvPr/>
        </p:nvCxnSpPr>
        <p:spPr>
          <a:xfrm flipH="1">
            <a:off x="4353665" y="3595409"/>
            <a:ext cx="914400" cy="166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52" idx="0"/>
          </p:cNvCxnSpPr>
          <p:nvPr/>
        </p:nvCxnSpPr>
        <p:spPr>
          <a:xfrm>
            <a:off x="4429865" y="3595409"/>
            <a:ext cx="990600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1" idx="0"/>
          </p:cNvCxnSpPr>
          <p:nvPr/>
        </p:nvCxnSpPr>
        <p:spPr>
          <a:xfrm flipH="1">
            <a:off x="4889627" y="3596679"/>
            <a:ext cx="815109" cy="171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70671" y="3768129"/>
            <a:ext cx="325329" cy="133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426542" y="3768129"/>
            <a:ext cx="325329" cy="133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999271" y="34620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</a:t>
            </a:r>
            <a:endParaRPr lang="en-US" sz="1050" dirty="0"/>
          </a:p>
        </p:txBody>
      </p:sp>
      <p:sp>
        <p:nvSpPr>
          <p:cNvPr id="69" name="Rectangle 68"/>
          <p:cNvSpPr/>
          <p:nvPr/>
        </p:nvSpPr>
        <p:spPr>
          <a:xfrm>
            <a:off x="6415414" y="34620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>
          <a:xfrm>
            <a:off x="7370871" y="34747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807542" y="3474759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8" idx="2"/>
            <a:endCxn id="52" idx="0"/>
          </p:cNvCxnSpPr>
          <p:nvPr/>
        </p:nvCxnSpPr>
        <p:spPr>
          <a:xfrm flipH="1">
            <a:off x="5420465" y="3595409"/>
            <a:ext cx="741471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2"/>
            <a:endCxn id="65" idx="0"/>
          </p:cNvCxnSpPr>
          <p:nvPr/>
        </p:nvCxnSpPr>
        <p:spPr>
          <a:xfrm flipH="1">
            <a:off x="5933336" y="3595409"/>
            <a:ext cx="644743" cy="172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2"/>
            <a:endCxn id="124" idx="0"/>
          </p:cNvCxnSpPr>
          <p:nvPr/>
        </p:nvCxnSpPr>
        <p:spPr>
          <a:xfrm>
            <a:off x="7533536" y="3608109"/>
            <a:ext cx="457200" cy="16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  <a:endCxn id="66" idx="0"/>
          </p:cNvCxnSpPr>
          <p:nvPr/>
        </p:nvCxnSpPr>
        <p:spPr>
          <a:xfrm flipH="1">
            <a:off x="7589207" y="3608109"/>
            <a:ext cx="381000" cy="16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722671" y="1816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138814" y="1816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581400" y="1816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018071" y="1816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856271" y="18173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419600" y="1816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581400" y="16002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997543" y="16002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440129" y="16002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876800" y="16002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715000" y="16014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278329" y="16002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278328" y="1816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5715000" y="1816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2717591" y="16002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38814" y="16014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828071" y="3768129"/>
            <a:ext cx="325329" cy="133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70071" y="46418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386214" y="46418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134" name="Rectangle 133"/>
          <p:cNvSpPr/>
          <p:nvPr/>
        </p:nvSpPr>
        <p:spPr>
          <a:xfrm>
            <a:off x="1828800" y="46418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265471" y="46418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103671" y="464312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2667000" y="46418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138" name="Rectangle 137"/>
          <p:cNvSpPr/>
          <p:nvPr/>
        </p:nvSpPr>
        <p:spPr>
          <a:xfrm>
            <a:off x="3560871" y="46545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977014" y="46545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419600" y="46545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56271" y="46545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142" name="Rectangle 141"/>
          <p:cNvSpPr/>
          <p:nvPr/>
        </p:nvSpPr>
        <p:spPr>
          <a:xfrm>
            <a:off x="5694471" y="465582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12</a:t>
            </a:r>
            <a:endParaRPr lang="en-US" sz="1050" dirty="0"/>
          </a:p>
        </p:txBody>
      </p:sp>
      <p:sp>
        <p:nvSpPr>
          <p:cNvPr id="143" name="Rectangle 142"/>
          <p:cNvSpPr/>
          <p:nvPr/>
        </p:nvSpPr>
        <p:spPr>
          <a:xfrm>
            <a:off x="5257800" y="46545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144" name="Rectangle 143"/>
          <p:cNvSpPr/>
          <p:nvPr/>
        </p:nvSpPr>
        <p:spPr>
          <a:xfrm>
            <a:off x="6151671" y="46545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13</a:t>
            </a:r>
            <a:endParaRPr lang="en-US" sz="1050" dirty="0"/>
          </a:p>
        </p:txBody>
      </p:sp>
      <p:sp>
        <p:nvSpPr>
          <p:cNvPr id="145" name="Rectangle 144"/>
          <p:cNvSpPr/>
          <p:nvPr/>
        </p:nvSpPr>
        <p:spPr>
          <a:xfrm>
            <a:off x="6567814" y="46545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146" name="Rectangle 145"/>
          <p:cNvSpPr/>
          <p:nvPr/>
        </p:nvSpPr>
        <p:spPr>
          <a:xfrm>
            <a:off x="7086600" y="46672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147" name="Rectangle 146"/>
          <p:cNvSpPr/>
          <p:nvPr/>
        </p:nvSpPr>
        <p:spPr>
          <a:xfrm>
            <a:off x="7523271" y="46672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148" name="Rectangle 147"/>
          <p:cNvSpPr/>
          <p:nvPr/>
        </p:nvSpPr>
        <p:spPr>
          <a:xfrm>
            <a:off x="457200" y="5605780"/>
            <a:ext cx="2590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Accelerator Group 1</a:t>
            </a:r>
          </a:p>
          <a:p>
            <a:pPr algn="ctr"/>
            <a:r>
              <a:rPr lang="en-US" sz="1400" dirty="0" err="1" smtClean="0"/>
              <a:t>GPUReducer</a:t>
            </a:r>
            <a:r>
              <a:rPr lang="en-US" sz="1400" dirty="0" smtClean="0"/>
              <a:t>&lt;&lt;&lt;</a:t>
            </a:r>
            <a:r>
              <a:rPr lang="en-US" sz="1400" dirty="0" err="1" smtClean="0"/>
              <a:t>block,thread</a:t>
            </a:r>
            <a:r>
              <a:rPr lang="en-US" sz="1400" dirty="0" smtClean="0"/>
              <a:t>&gt;&gt;&gt;</a:t>
            </a:r>
          </a:p>
          <a:p>
            <a:pPr algn="ctr"/>
            <a:r>
              <a:rPr lang="en-US" sz="1400" dirty="0" smtClean="0"/>
              <a:t>Round-robin </a:t>
            </a:r>
            <a:r>
              <a:rPr lang="en-US" sz="1400" dirty="0" err="1" smtClean="0"/>
              <a:t>Partitioner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3349420" y="5605780"/>
            <a:ext cx="2898979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Accelerator Group 2</a:t>
            </a:r>
          </a:p>
          <a:p>
            <a:pPr algn="ctr"/>
            <a:r>
              <a:rPr lang="en-US" sz="1400" dirty="0" err="1" smtClean="0"/>
              <a:t>GPUReducer</a:t>
            </a:r>
            <a:r>
              <a:rPr lang="en-US" sz="1400" dirty="0" smtClean="0"/>
              <a:t>&lt;&lt;&lt;</a:t>
            </a:r>
            <a:r>
              <a:rPr lang="en-US" sz="1400" dirty="0" err="1" smtClean="0"/>
              <a:t>block,thread</a:t>
            </a:r>
            <a:r>
              <a:rPr lang="en-US" sz="1400" dirty="0" smtClean="0"/>
              <a:t>&gt;&gt;&gt;</a:t>
            </a:r>
          </a:p>
          <a:p>
            <a:pPr algn="ctr"/>
            <a:r>
              <a:rPr lang="en-US" sz="1400" dirty="0" smtClean="0"/>
              <a:t>Round-robin </a:t>
            </a:r>
            <a:r>
              <a:rPr lang="en-US" sz="1400" dirty="0" err="1" smtClean="0"/>
              <a:t>Partitioner</a:t>
            </a:r>
            <a:endParaRPr 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6532671" y="5600700"/>
            <a:ext cx="227329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Processor Group 1</a:t>
            </a:r>
          </a:p>
          <a:p>
            <a:pPr algn="ctr"/>
            <a:r>
              <a:rPr lang="en-US" sz="1400" dirty="0" err="1" smtClean="0"/>
              <a:t>CPUReducer</a:t>
            </a:r>
            <a:r>
              <a:rPr lang="en-US" sz="1400" dirty="0" smtClean="0"/>
              <a:t>(</a:t>
            </a:r>
            <a:r>
              <a:rPr lang="en-US" sz="1400" dirty="0" err="1" smtClean="0"/>
              <a:t>num_cpus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Hash </a:t>
            </a:r>
            <a:r>
              <a:rPr lang="en-US" sz="1400" dirty="0" err="1" smtClean="0"/>
              <a:t>Partitioner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1544529" y="4953000"/>
            <a:ext cx="5929907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scheduling for reduce tasks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047135" y="3935099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5052291" y="3935098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7726210" y="3934469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1894736" y="5415855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4637936" y="5410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7228736" y="5410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2199535" y="24384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4572000" y="24384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086600" y="24384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Panda’s Performance on GPU’s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GPU: T2075</a:t>
            </a:r>
          </a:p>
          <a:p>
            <a:r>
              <a:rPr lang="en-US" dirty="0" smtClean="0"/>
              <a:t>C-means Clustering (100dim,10c,10iter, 100m) 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453177"/>
              </p:ext>
            </p:extLst>
          </p:nvPr>
        </p:nvGraphicFramePr>
        <p:xfrm>
          <a:off x="1066800" y="2819400"/>
          <a:ext cx="6324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Panda’s Performance on GPU’s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GPU T2075</a:t>
            </a:r>
          </a:p>
          <a:p>
            <a:r>
              <a:rPr lang="en-US" dirty="0" smtClean="0"/>
              <a:t>C-means clustering (100dim,10c,10iter,100m)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35601"/>
              </p:ext>
            </p:extLst>
          </p:nvPr>
        </p:nvGraphicFramePr>
        <p:xfrm>
          <a:off x="2057400" y="2971800"/>
          <a:ext cx="4572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4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uniform </a:t>
            </a:r>
            <a:r>
              <a:rPr lang="en-US" dirty="0" smtClean="0"/>
              <a:t>MapReduce programming </a:t>
            </a:r>
            <a:r>
              <a:rPr lang="en-US" dirty="0"/>
              <a:t>model that works </a:t>
            </a:r>
            <a:r>
              <a:rPr lang="en-US" dirty="0" smtClean="0"/>
              <a:t>on HPC </a:t>
            </a:r>
            <a:r>
              <a:rPr lang="en-US" dirty="0"/>
              <a:t>Clusters or </a:t>
            </a:r>
            <a:r>
              <a:rPr lang="en-US" dirty="0" smtClean="0"/>
              <a:t>Virtual Clusters cores </a:t>
            </a:r>
            <a:r>
              <a:rPr lang="en-US" dirty="0"/>
              <a:t>on traditional Intel architecture chip, cores on </a:t>
            </a:r>
            <a:r>
              <a:rPr lang="en-US" dirty="0" smtClean="0"/>
              <a:t>GPU.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06764"/>
            <a:ext cx="2913888" cy="2340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28" y="4607071"/>
            <a:ext cx="999728" cy="803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07071"/>
            <a:ext cx="999728" cy="803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28" y="4607071"/>
            <a:ext cx="999728" cy="80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616471"/>
            <a:ext cx="999728" cy="8031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72" y="3616471"/>
            <a:ext cx="999728" cy="8031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616471"/>
            <a:ext cx="999728" cy="80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597671"/>
            <a:ext cx="999728" cy="803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72" y="5597671"/>
            <a:ext cx="999728" cy="8031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97671"/>
            <a:ext cx="999728" cy="8031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4944" y="3320774"/>
            <a:ext cx="35052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CUDA, </a:t>
            </a:r>
            <a:r>
              <a:rPr lang="en-US" dirty="0" err="1" smtClean="0">
                <a:solidFill>
                  <a:schemeClr val="bg1"/>
                </a:solidFill>
              </a:rPr>
              <a:t>OpenCL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OpenMP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OpenACC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83" y="2971800"/>
            <a:ext cx="2012478" cy="14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7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Panda’s Performance on CPU’s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CPU Xeon 2.8GHz; 2GPU T2075</a:t>
            </a:r>
          </a:p>
          <a:p>
            <a:r>
              <a:rPr lang="en-US" dirty="0" smtClean="0"/>
              <a:t>Word Count Input File: 50MB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615999"/>
              </p:ext>
            </p:extLst>
          </p:nvPr>
        </p:nvGraphicFramePr>
        <p:xfrm>
          <a:off x="1447800" y="2819400"/>
          <a:ext cx="59436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63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FutureGrid</a:t>
            </a:r>
          </a:p>
          <a:p>
            <a:r>
              <a:rPr lang="en-US" dirty="0" err="1" smtClean="0"/>
              <a:t>SalsaHPC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Core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Sophisticated mechanism in optimizing instruction and caching</a:t>
            </a:r>
          </a:p>
          <a:p>
            <a:r>
              <a:rPr lang="en-US" dirty="0" smtClean="0"/>
              <a:t>Current trends: </a:t>
            </a:r>
          </a:p>
          <a:p>
            <a:pPr lvl="1"/>
            <a:r>
              <a:rPr lang="en-US" dirty="0" smtClean="0"/>
              <a:t>Adding many cores</a:t>
            </a:r>
          </a:p>
          <a:p>
            <a:pPr lvl="1"/>
            <a:r>
              <a:rPr lang="en-US" dirty="0" smtClean="0"/>
              <a:t>More SIMD: SSE3/AVX</a:t>
            </a:r>
          </a:p>
          <a:p>
            <a:pPr lvl="1"/>
            <a:r>
              <a:rPr lang="en-US" dirty="0" smtClean="0"/>
              <a:t>Application specific extensions: VT-x, AES-NI</a:t>
            </a:r>
          </a:p>
          <a:p>
            <a:pPr lvl="1"/>
            <a:r>
              <a:rPr lang="en-US" dirty="0" smtClean="0"/>
              <a:t>Point-to-Point interconnects, higher memory bandwidths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191000" y="1877895"/>
            <a:ext cx="4267200" cy="335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9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Fermi GPU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70037"/>
            <a:ext cx="3785350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" charset="0"/>
              </a:rPr>
              <a:t>Generic many core GPU</a:t>
            </a:r>
          </a:p>
          <a:p>
            <a:pPr marL="400050"/>
            <a:r>
              <a:rPr lang="en-US" sz="2400" dirty="0" smtClean="0">
                <a:latin typeface="Times" charset="0"/>
              </a:rPr>
              <a:t>Not optimized </a:t>
            </a:r>
            <a:r>
              <a:rPr lang="en-US" sz="2400" dirty="0">
                <a:latin typeface="Times" charset="0"/>
              </a:rPr>
              <a:t>for single-threaded performance, are </a:t>
            </a:r>
            <a:r>
              <a:rPr lang="en-US" sz="2400" dirty="0" smtClean="0">
                <a:latin typeface="Times" charset="0"/>
              </a:rPr>
              <a:t>designed </a:t>
            </a:r>
            <a:r>
              <a:rPr lang="en-US" sz="2400" dirty="0">
                <a:latin typeface="Times" charset="0"/>
              </a:rPr>
              <a:t>for work requiring lots of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" charset="0"/>
              </a:rPr>
              <a:t>throughput</a:t>
            </a:r>
          </a:p>
          <a:p>
            <a:r>
              <a:rPr lang="en-US" sz="2400" dirty="0" smtClean="0">
                <a:latin typeface="Times" charset="0"/>
              </a:rPr>
              <a:t>Low </a:t>
            </a:r>
            <a:r>
              <a:rPr lang="en-US" sz="2400" dirty="0">
                <a:latin typeface="Times" charset="0"/>
              </a:rPr>
              <a:t>latency hardware managed thread switching</a:t>
            </a:r>
          </a:p>
          <a:p>
            <a:r>
              <a:rPr lang="en-US" sz="2400" dirty="0">
                <a:latin typeface="Times" charset="0"/>
              </a:rPr>
              <a:t>Large number of ALU per </a:t>
            </a:r>
            <a:r>
              <a:rPr lang="en-US" altLang="en-US" sz="2400" dirty="0">
                <a:latin typeface="Times" charset="0"/>
              </a:rPr>
              <a:t>“</a:t>
            </a:r>
            <a:r>
              <a:rPr lang="en-US" sz="2400" dirty="0">
                <a:latin typeface="Times" charset="0"/>
              </a:rPr>
              <a:t>core</a:t>
            </a:r>
            <a:r>
              <a:rPr lang="en-US" altLang="en-US" sz="2400" dirty="0">
                <a:latin typeface="Times" charset="0"/>
              </a:rPr>
              <a:t>”</a:t>
            </a:r>
            <a:r>
              <a:rPr lang="en-US" sz="2400" dirty="0">
                <a:latin typeface="Times" charset="0"/>
              </a:rPr>
              <a:t> with small user managed cache per core </a:t>
            </a:r>
          </a:p>
          <a:p>
            <a:r>
              <a:rPr lang="en-US" sz="2400" dirty="0">
                <a:latin typeface="Times" charset="0"/>
              </a:rPr>
              <a:t>Memory bus optimized for  bandwidth </a:t>
            </a:r>
          </a:p>
        </p:txBody>
      </p:sp>
    </p:spTree>
    <p:extLst>
      <p:ext uri="{BB962C8B-B14F-4D97-AF65-F5344CB8AC3E}">
        <p14:creationId xmlns:p14="http://schemas.microsoft.com/office/powerpoint/2010/main" val="3530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Architecture Trends</a:t>
            </a:r>
            <a:endParaRPr lang="en-US" dirty="0"/>
          </a:p>
        </p:txBody>
      </p:sp>
      <p:grpSp>
        <p:nvGrpSpPr>
          <p:cNvPr id="23" name="Content Placeholder 22"/>
          <p:cNvGrpSpPr>
            <a:grpSpLocks noGrp="1"/>
          </p:cNvGrpSpPr>
          <p:nvPr/>
        </p:nvGrpSpPr>
        <p:grpSpPr>
          <a:xfrm>
            <a:off x="473855" y="1600200"/>
            <a:ext cx="8212945" cy="4525963"/>
            <a:chOff x="1169945" y="1018401"/>
            <a:chExt cx="7533547" cy="5534799"/>
          </a:xfrm>
        </p:grpSpPr>
        <p:grpSp>
          <p:nvGrpSpPr>
            <p:cNvPr id="24" name="Group 6"/>
            <p:cNvGrpSpPr/>
            <p:nvPr/>
          </p:nvGrpSpPr>
          <p:grpSpPr>
            <a:xfrm>
              <a:off x="1676400" y="1371759"/>
              <a:ext cx="5334794" cy="4191794"/>
              <a:chOff x="1828006" y="838994"/>
              <a:chExt cx="5334794" cy="4191794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1828800" y="5029200"/>
                <a:ext cx="5334000" cy="158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 flipH="1" flipV="1">
                <a:off x="-266700" y="2933700"/>
                <a:ext cx="4191000" cy="158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3048000" y="5638800"/>
              <a:ext cx="2895600" cy="4516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dirty="0"/>
                <a:t>Throughput Performance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109434" y="3346510"/>
              <a:ext cx="2459802" cy="33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dirty="0"/>
                <a:t>Programmability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905000" y="1524000"/>
              <a:ext cx="3429000" cy="7620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>
              <a:off x="4876799" y="3429001"/>
              <a:ext cx="2971802" cy="9906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1926" y="6306979"/>
              <a:ext cx="3807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Figure based on Intel </a:t>
              </a:r>
              <a:r>
                <a:rPr lang="en-US" sz="1000" dirty="0" err="1" smtClean="0"/>
                <a:t>Larabee</a:t>
              </a:r>
              <a:r>
                <a:rPr lang="en-US" sz="1000" dirty="0" smtClean="0"/>
                <a:t> Presentation at </a:t>
              </a:r>
              <a:r>
                <a:rPr lang="en-US" sz="1000" dirty="0" err="1" smtClean="0"/>
                <a:t>SuperComputing</a:t>
              </a:r>
              <a:r>
                <a:rPr lang="en-US" sz="1000" dirty="0" smtClean="0"/>
                <a:t> 2009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10400" y="487680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Fixed Function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10400" y="3059668"/>
              <a:ext cx="1471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Fully Programmable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10400" y="3962400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Partially Programmable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8800" y="1018401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Multi-threaded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52800" y="1018401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Multi-core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1018401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Many-core</a:t>
              </a:r>
              <a:endParaRPr lang="en-US" sz="12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486400" y="1447800"/>
              <a:ext cx="17526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Intel </a:t>
              </a:r>
              <a:r>
                <a:rPr lang="en-US" dirty="0" err="1" smtClean="0"/>
                <a:t>Larabee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NVIDIA CUDA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innovations in NVIDIA Fermi GPU and top 3 next challenges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884680"/>
              </p:ext>
            </p:extLst>
          </p:nvPr>
        </p:nvGraphicFramePr>
        <p:xfrm>
          <a:off x="457200" y="16002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048000"/>
                <a:gridCol w="419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10 innovations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3 next</a:t>
                      </a:r>
                      <a:r>
                        <a:rPr lang="en-US" baseline="0" dirty="0" smtClean="0"/>
                        <a:t> challenges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r>
                        <a:rPr lang="en-US" baseline="0" dirty="0" smtClean="0"/>
                        <a:t> floating point in Quality and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Relatively Small Size of GPU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correcting codes on Main memory and Caches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Inability to do I/O directly to GPU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Context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Glueless</a:t>
                      </a:r>
                      <a:r>
                        <a:rPr lang="en-US" dirty="0" smtClean="0"/>
                        <a:t> multi-socket</a:t>
                      </a:r>
                      <a:r>
                        <a:rPr lang="en-US" baseline="0" dirty="0" smtClean="0"/>
                        <a:t> hardware and software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Address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Programmability</a:t>
                      </a:r>
                      <a:r>
                        <a:rPr lang="en-US" dirty="0" smtClean="0"/>
                        <a:t> ?)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 Atomic Instructions</a:t>
                      </a:r>
                      <a:r>
                        <a:rPr lang="en-US" baseline="0" dirty="0" smtClean="0"/>
                        <a:t> to Support Task-Based Parallel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64-bit Virtual Address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Brand new Instruction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Fermi is</a:t>
                      </a:r>
                      <a:r>
                        <a:rPr lang="en-US" baseline="0" dirty="0" smtClean="0"/>
                        <a:t> faster than G80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GPU clusters hardware systems</a:t>
            </a:r>
          </a:p>
          <a:p>
            <a:pPr lvl="1"/>
            <a:r>
              <a:rPr lang="en-US" dirty="0" smtClean="0"/>
              <a:t>FutureGrid 16-node Tesla 2075 “Delta” 2012</a:t>
            </a:r>
          </a:p>
          <a:p>
            <a:pPr lvl="1"/>
            <a:r>
              <a:rPr lang="en-US" dirty="0" err="1" smtClean="0"/>
              <a:t>Keeneland</a:t>
            </a:r>
            <a:r>
              <a:rPr lang="en-US" dirty="0" smtClean="0"/>
              <a:t> 360-node Fermi GPUs 2010</a:t>
            </a:r>
          </a:p>
          <a:p>
            <a:pPr lvl="1"/>
            <a:r>
              <a:rPr lang="en-US" dirty="0" smtClean="0"/>
              <a:t>NCSA 192-node Tesla S1070 “Lincoln” 2009</a:t>
            </a:r>
          </a:p>
          <a:p>
            <a:r>
              <a:rPr lang="en-US" dirty="0" smtClean="0"/>
              <a:t>GPU clusters software systems</a:t>
            </a:r>
          </a:p>
          <a:p>
            <a:pPr lvl="1"/>
            <a:r>
              <a:rPr lang="en-US" dirty="0" smtClean="0"/>
              <a:t>Software stack similar to CPU cluster</a:t>
            </a:r>
          </a:p>
          <a:p>
            <a:pPr lvl="1"/>
            <a:r>
              <a:rPr lang="en-US" dirty="0" smtClean="0"/>
              <a:t>GPU resources management </a:t>
            </a:r>
          </a:p>
          <a:p>
            <a:r>
              <a:rPr lang="en-US" dirty="0" smtClean="0"/>
              <a:t>GPU clusters runtimes</a:t>
            </a:r>
          </a:p>
          <a:p>
            <a:pPr lvl="1"/>
            <a:r>
              <a:rPr lang="en-US" dirty="0" smtClean="0"/>
              <a:t>MPI/</a:t>
            </a:r>
            <a:r>
              <a:rPr lang="en-US" dirty="0" err="1" smtClean="0"/>
              <a:t>OpenMP</a:t>
            </a:r>
            <a:r>
              <a:rPr lang="en-US" dirty="0" smtClean="0"/>
              <a:t>/CUDA</a:t>
            </a:r>
          </a:p>
          <a:p>
            <a:pPr lvl="1"/>
            <a:r>
              <a:rPr lang="en-US" dirty="0" smtClean="0"/>
              <a:t>Charm++/CUDA</a:t>
            </a:r>
          </a:p>
          <a:p>
            <a:pPr lvl="1"/>
            <a:r>
              <a:rPr lang="en-US" dirty="0" smtClean="0"/>
              <a:t>MapReduce/CUDA</a:t>
            </a:r>
          </a:p>
          <a:p>
            <a:pPr lvl="1"/>
            <a:r>
              <a:rPr lang="en-US" dirty="0" smtClean="0"/>
              <a:t>Hadoop/CUDA</a:t>
            </a:r>
          </a:p>
        </p:txBody>
      </p:sp>
    </p:spTree>
    <p:extLst>
      <p:ext uri="{BB962C8B-B14F-4D97-AF65-F5344CB8AC3E}">
        <p14:creationId xmlns:p14="http://schemas.microsoft.com/office/powerpoint/2010/main" val="37485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Shared memory parallelism (single GPU node)</a:t>
            </a:r>
          </a:p>
          <a:p>
            <a:pPr lvl="1"/>
            <a:r>
              <a:rPr lang="en-US" dirty="0" err="1" smtClean="0"/>
              <a:t>OpenACC</a:t>
            </a:r>
            <a:endParaRPr lang="en-US" dirty="0" smtClean="0"/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/CUDA</a:t>
            </a:r>
          </a:p>
          <a:p>
            <a:pPr lvl="1"/>
            <a:r>
              <a:rPr lang="en-US" dirty="0" smtClean="0"/>
              <a:t>MapReduce/CUDA </a:t>
            </a:r>
          </a:p>
          <a:p>
            <a:r>
              <a:rPr lang="en-US" dirty="0" smtClean="0"/>
              <a:t>Distributed memory parallelism (multiple GPU nodes)</a:t>
            </a:r>
          </a:p>
          <a:p>
            <a:pPr lvl="1"/>
            <a:r>
              <a:rPr lang="en-US" dirty="0" smtClean="0"/>
              <a:t>MPI/</a:t>
            </a:r>
            <a:r>
              <a:rPr lang="en-US" dirty="0" err="1" smtClean="0"/>
              <a:t>OpenMP</a:t>
            </a:r>
            <a:r>
              <a:rPr lang="en-US" dirty="0" smtClean="0"/>
              <a:t>/CUDA</a:t>
            </a:r>
          </a:p>
          <a:p>
            <a:pPr lvl="1"/>
            <a:r>
              <a:rPr lang="en-US" dirty="0" smtClean="0"/>
              <a:t>Charm++/CUDA</a:t>
            </a:r>
          </a:p>
          <a:p>
            <a:pPr lvl="1"/>
            <a:r>
              <a:rPr lang="en-US" dirty="0" smtClean="0"/>
              <a:t>MapReduce/CUDA </a:t>
            </a:r>
          </a:p>
          <a:p>
            <a:r>
              <a:rPr lang="en-US" dirty="0" smtClean="0"/>
              <a:t>Distributed memory parallelism on GPU and CPU nodes</a:t>
            </a:r>
          </a:p>
          <a:p>
            <a:pPr lvl="1"/>
            <a:r>
              <a:rPr lang="en-US" dirty="0" err="1" smtClean="0"/>
              <a:t>MapCG</a:t>
            </a:r>
            <a:r>
              <a:rPr lang="en-US" dirty="0" smtClean="0"/>
              <a:t>/CUDA/C++</a:t>
            </a:r>
          </a:p>
          <a:p>
            <a:pPr lvl="1"/>
            <a:r>
              <a:rPr lang="en-US" dirty="0" smtClean="0"/>
              <a:t>Hadoop/CUDA</a:t>
            </a:r>
          </a:p>
          <a:p>
            <a:pPr lvl="2"/>
            <a:r>
              <a:rPr lang="en-US" dirty="0" smtClean="0"/>
              <a:t>Streaming</a:t>
            </a:r>
          </a:p>
          <a:p>
            <a:pPr lvl="2"/>
            <a:r>
              <a:rPr lang="en-US" dirty="0" smtClean="0"/>
              <a:t>Pipelines</a:t>
            </a:r>
          </a:p>
          <a:p>
            <a:pPr lvl="2"/>
            <a:r>
              <a:rPr lang="en-US" dirty="0" smtClean="0"/>
              <a:t>JNI (Java Native Interface)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Parallel Runtimes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235731"/>
              </p:ext>
            </p:extLst>
          </p:nvPr>
        </p:nvGraphicFramePr>
        <p:xfrm>
          <a:off x="457200" y="2209800"/>
          <a:ext cx="8305801" cy="3081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371600"/>
                <a:gridCol w="1600200"/>
                <a:gridCol w="2011681"/>
              </a:tblGrid>
              <a:tr h="672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 GPUs</a:t>
                      </a:r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Fault Tolerance</a:t>
                      </a:r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r>
                        <a:rPr lang="en-US" baseline="0" dirty="0" smtClean="0"/>
                        <a:t> Programming Interface</a:t>
                      </a:r>
                      <a:endParaRPr lang="en-US" dirty="0"/>
                    </a:p>
                  </a:txBody>
                  <a:tcPr marL="36000" marR="36000" marT="36000" marB="36000"/>
                </a:tc>
              </a:tr>
              <a:tr h="4016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CUDA/C++</a:t>
                      </a:r>
                      <a:endParaRPr lang="en-US" dirty="0"/>
                    </a:p>
                  </a:txBody>
                  <a:tcPr/>
                </a:tc>
              </a:tr>
              <a:tr h="4016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C,C++,Fortran</a:t>
                      </a:r>
                      <a:endParaRPr lang="en-US" dirty="0"/>
                    </a:p>
                  </a:txBody>
                  <a:tcPr/>
                </a:tc>
              </a:tr>
              <a:tr h="4016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MVAPICH2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</a:t>
                      </a:r>
                      <a:endParaRPr lang="en-US" dirty="0"/>
                    </a:p>
                  </a:txBody>
                  <a:tcPr/>
                </a:tc>
              </a:tr>
              <a:tr h="4016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DisMaRC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</a:t>
                      </a:r>
                      <a:endParaRPr lang="en-US" dirty="0"/>
                    </a:p>
                  </a:txBody>
                  <a:tcPr/>
                </a:tc>
              </a:tr>
              <a:tr h="4016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MITHRA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</a:t>
                      </a:r>
                      <a:endParaRPr lang="en-US" dirty="0"/>
                    </a:p>
                  </a:txBody>
                  <a:tcPr/>
                </a:tc>
              </a:tr>
              <a:tr h="4016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MapCG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3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864</Words>
  <Application>Microsoft Office PowerPoint</Application>
  <PresentationFormat>On-screen Show (4:3)</PresentationFormat>
  <Paragraphs>260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Panda: MapReduce Framework on GPU’s and CPU’s</vt:lpstr>
      <vt:lpstr>Research Goal</vt:lpstr>
      <vt:lpstr>Multi Core Architecture</vt:lpstr>
      <vt:lpstr>Fermi GPU Architecture</vt:lpstr>
      <vt:lpstr>GPU Architecture Trends</vt:lpstr>
      <vt:lpstr>Top 10 innovations in NVIDIA Fermi GPU and top 3 next challenges </vt:lpstr>
      <vt:lpstr>GPU Clusters</vt:lpstr>
      <vt:lpstr>GPU Programming Models</vt:lpstr>
      <vt:lpstr>GPU Parallel Runtimes</vt:lpstr>
      <vt:lpstr>CUDA: Software Stack</vt:lpstr>
      <vt:lpstr>CUDA: Program Flow</vt:lpstr>
      <vt:lpstr>CUDA: Thread Model</vt:lpstr>
      <vt:lpstr>CUDA: Memory Model</vt:lpstr>
      <vt:lpstr>Panda: MapReduce Framework on GPU’s and CPU’s</vt:lpstr>
      <vt:lpstr>Panda: Data Flow</vt:lpstr>
      <vt:lpstr>Architecture of Panda Version 0.3</vt:lpstr>
      <vt:lpstr>PowerPoint Presentation</vt:lpstr>
      <vt:lpstr>Panda’s Performance on GPU’s</vt:lpstr>
      <vt:lpstr>Panda’s Performance on GPU’s</vt:lpstr>
      <vt:lpstr>Panda’s Performance on CPU’s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Panda: MapReduce framework on GPU’s and CPU’s</dc:title>
  <dc:creator>lihui</dc:creator>
  <cp:lastModifiedBy>lihui</cp:lastModifiedBy>
  <cp:revision>20</cp:revision>
  <dcterms:created xsi:type="dcterms:W3CDTF">2006-08-16T00:00:00Z</dcterms:created>
  <dcterms:modified xsi:type="dcterms:W3CDTF">2012-08-10T18:51:46Z</dcterms:modified>
</cp:coreProperties>
</file>