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20" r:id="rId2"/>
    <p:sldId id="322" r:id="rId3"/>
    <p:sldId id="323" r:id="rId4"/>
    <p:sldId id="329" r:id="rId5"/>
    <p:sldId id="346" r:id="rId6"/>
    <p:sldId id="327" r:id="rId7"/>
    <p:sldId id="330" r:id="rId8"/>
    <p:sldId id="328" r:id="rId9"/>
    <p:sldId id="343" r:id="rId10"/>
    <p:sldId id="326" r:id="rId11"/>
    <p:sldId id="281" r:id="rId12"/>
    <p:sldId id="282" r:id="rId13"/>
    <p:sldId id="283" r:id="rId14"/>
    <p:sldId id="342" r:id="rId15"/>
    <p:sldId id="336" r:id="rId16"/>
    <p:sldId id="337" r:id="rId17"/>
    <p:sldId id="286" r:id="rId18"/>
    <p:sldId id="287" r:id="rId19"/>
    <p:sldId id="335" r:id="rId20"/>
    <p:sldId id="289" r:id="rId21"/>
    <p:sldId id="290" r:id="rId22"/>
    <p:sldId id="291" r:id="rId23"/>
    <p:sldId id="292" r:id="rId24"/>
    <p:sldId id="334" r:id="rId25"/>
    <p:sldId id="296" r:id="rId26"/>
    <p:sldId id="300" r:id="rId27"/>
    <p:sldId id="341" r:id="rId28"/>
    <p:sldId id="340" r:id="rId29"/>
    <p:sldId id="301" r:id="rId30"/>
    <p:sldId id="313" r:id="rId31"/>
    <p:sldId id="347" r:id="rId32"/>
    <p:sldId id="316" r:id="rId33"/>
    <p:sldId id="318" r:id="rId34"/>
    <p:sldId id="319" r:id="rId35"/>
    <p:sldId id="355" r:id="rId36"/>
    <p:sldId id="354" r:id="rId37"/>
    <p:sldId id="333" r:id="rId38"/>
    <p:sldId id="352" r:id="rId39"/>
    <p:sldId id="349" r:id="rId40"/>
    <p:sldId id="350" r:id="rId41"/>
    <p:sldId id="351" r:id="rId4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931" autoAdjust="0"/>
    <p:restoredTop sz="82540" autoAdjust="0"/>
  </p:normalViewPr>
  <p:slideViewPr>
    <p:cSldViewPr>
      <p:cViewPr>
        <p:scale>
          <a:sx n="100" d="100"/>
          <a:sy n="100" d="100"/>
        </p:scale>
        <p:origin x="-354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BCA17-B7E7-4781-9D95-BD233E518C5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4D4598-F40C-417B-AAB5-4BD67B600359}" type="pres">
      <dgm:prSet presAssocID="{8B8BCA17-B7E7-4781-9D95-BD233E518C5A}" presName="Name0" presStyleCnt="0">
        <dgm:presLayoutVars>
          <dgm:dir/>
          <dgm:resizeHandles val="exact"/>
        </dgm:presLayoutVars>
      </dgm:prSet>
      <dgm:spPr/>
    </dgm:pt>
  </dgm:ptLst>
  <dgm:cxnLst>
    <dgm:cxn modelId="{9E2B99DB-8A0D-4327-B7C2-227ECC4FDA87}" type="presOf" srcId="{8B8BCA17-B7E7-4781-9D95-BD233E518C5A}" destId="{374D4598-F40C-417B-AAB5-4BD67B600359}" srcOrd="0" destOrd="0" presId="urn:microsoft.com/office/officeart/2005/8/layout/hChevron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FA042-1D5B-4386-BDDB-2AA88F7991B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FB5DE-44C8-4FDC-8F40-C6A6DEA9BD22}">
      <dgm:prSet phldrT="[Text]" custT="1"/>
      <dgm:spPr/>
      <dgm:t>
        <a:bodyPr/>
        <a:lstStyle/>
        <a:p>
          <a:r>
            <a:rPr lang="en-US" sz="1600" dirty="0" smtClean="0"/>
            <a:t>Parser</a:t>
          </a:r>
          <a:endParaRPr lang="en-US" sz="1600" dirty="0"/>
        </a:p>
      </dgm:t>
    </dgm:pt>
    <dgm:pt modelId="{BFF5141F-C99B-4A3D-9C13-0E50B8A16C2B}" type="parTrans" cxnId="{BA35A5AB-E19D-4E4D-A561-8AF1D7851AB0}">
      <dgm:prSet/>
      <dgm:spPr/>
      <dgm:t>
        <a:bodyPr/>
        <a:lstStyle/>
        <a:p>
          <a:endParaRPr lang="en-US"/>
        </a:p>
      </dgm:t>
    </dgm:pt>
    <dgm:pt modelId="{682F4780-6F6C-4DAB-833E-5BED871276F9}" type="sibTrans" cxnId="{BA35A5AB-E19D-4E4D-A561-8AF1D7851AB0}">
      <dgm:prSet/>
      <dgm:spPr/>
      <dgm:t>
        <a:bodyPr/>
        <a:lstStyle/>
        <a:p>
          <a:endParaRPr lang="en-US"/>
        </a:p>
      </dgm:t>
    </dgm:pt>
    <dgm:pt modelId="{057C27C2-4F57-49D8-9519-6526DFC3B77C}">
      <dgm:prSet phldrT="[Text]" custT="1"/>
      <dgm:spPr/>
      <dgm:t>
        <a:bodyPr/>
        <a:lstStyle/>
        <a:p>
          <a:pPr algn="l"/>
          <a:r>
            <a:rPr lang="en-US" sz="2500" dirty="0" smtClean="0"/>
            <a:t>Convert into Parse Tree Representation</a:t>
          </a:r>
          <a:endParaRPr lang="en-US" sz="2500" dirty="0"/>
        </a:p>
      </dgm:t>
    </dgm:pt>
    <dgm:pt modelId="{2ECC6219-858B-416B-87AA-07F79F487EF7}" type="parTrans" cxnId="{E783FDBC-3A65-4C87-85FC-76CF6100F1C9}">
      <dgm:prSet/>
      <dgm:spPr/>
      <dgm:t>
        <a:bodyPr/>
        <a:lstStyle/>
        <a:p>
          <a:endParaRPr lang="en-US"/>
        </a:p>
      </dgm:t>
    </dgm:pt>
    <dgm:pt modelId="{AE4CD097-1AB8-4FCC-A30B-5167BA8DF70A}" type="sibTrans" cxnId="{E783FDBC-3A65-4C87-85FC-76CF6100F1C9}">
      <dgm:prSet/>
      <dgm:spPr/>
      <dgm:t>
        <a:bodyPr/>
        <a:lstStyle/>
        <a:p>
          <a:endParaRPr lang="en-US"/>
        </a:p>
      </dgm:t>
    </dgm:pt>
    <dgm:pt modelId="{E8F356A6-6BB1-4CE5-8C5C-0E65B0D9662D}">
      <dgm:prSet phldrT="[Text]" custT="1"/>
      <dgm:spPr/>
      <dgm:t>
        <a:bodyPr/>
        <a:lstStyle/>
        <a:p>
          <a:r>
            <a:rPr lang="en-US" sz="1600" dirty="0" smtClean="0"/>
            <a:t>Semantic Analyzer</a:t>
          </a:r>
          <a:endParaRPr lang="en-US" sz="1600" dirty="0"/>
        </a:p>
      </dgm:t>
    </dgm:pt>
    <dgm:pt modelId="{2F7B8F79-4371-43A2-A543-3FBA73597C52}" type="parTrans" cxnId="{47ACF5C8-529E-403F-8BE9-FDDB8072FEAB}">
      <dgm:prSet/>
      <dgm:spPr/>
      <dgm:t>
        <a:bodyPr/>
        <a:lstStyle/>
        <a:p>
          <a:endParaRPr lang="en-US"/>
        </a:p>
      </dgm:t>
    </dgm:pt>
    <dgm:pt modelId="{2A305467-7C92-4F9A-B19D-2909293195F8}" type="sibTrans" cxnId="{47ACF5C8-529E-403F-8BE9-FDDB8072FEAB}">
      <dgm:prSet/>
      <dgm:spPr/>
      <dgm:t>
        <a:bodyPr/>
        <a:lstStyle/>
        <a:p>
          <a:endParaRPr lang="en-US"/>
        </a:p>
      </dgm:t>
    </dgm:pt>
    <dgm:pt modelId="{7D085C80-614C-4E28-A51A-EDC6B1EC1EA9}">
      <dgm:prSet phldrT="[Text]" custT="1"/>
      <dgm:spPr/>
      <dgm:t>
        <a:bodyPr/>
        <a:lstStyle/>
        <a:p>
          <a:r>
            <a:rPr lang="en-US" sz="2500" dirty="0" smtClean="0"/>
            <a:t>Convert into block-base internal query representation</a:t>
          </a:r>
          <a:endParaRPr lang="en-US" sz="2500" dirty="0"/>
        </a:p>
      </dgm:t>
    </dgm:pt>
    <dgm:pt modelId="{B4297005-1E75-4D42-A0C5-5CA31ED6D0EC}" type="parTrans" cxnId="{9B92A2DA-DAA0-4E8A-9ED1-010301CA4F1A}">
      <dgm:prSet/>
      <dgm:spPr/>
      <dgm:t>
        <a:bodyPr/>
        <a:lstStyle/>
        <a:p>
          <a:endParaRPr lang="en-US"/>
        </a:p>
      </dgm:t>
    </dgm:pt>
    <dgm:pt modelId="{0A235138-A218-4D1C-9A87-C2FC36EE22B3}" type="sibTrans" cxnId="{9B92A2DA-DAA0-4E8A-9ED1-010301CA4F1A}">
      <dgm:prSet/>
      <dgm:spPr/>
      <dgm:t>
        <a:bodyPr/>
        <a:lstStyle/>
        <a:p>
          <a:endParaRPr lang="en-US"/>
        </a:p>
      </dgm:t>
    </dgm:pt>
    <dgm:pt modelId="{9F30BB11-529D-4EE3-9857-10EB68277EB3}">
      <dgm:prSet phldrT="[Text]" custT="1"/>
      <dgm:spPr/>
      <dgm:t>
        <a:bodyPr/>
        <a:lstStyle/>
        <a:p>
          <a:r>
            <a:rPr lang="en-US" sz="1600" dirty="0" smtClean="0"/>
            <a:t>Logical Plan Generator</a:t>
          </a:r>
          <a:endParaRPr lang="en-US" sz="1600" dirty="0"/>
        </a:p>
      </dgm:t>
    </dgm:pt>
    <dgm:pt modelId="{80C7F05C-63EC-4AEC-9D56-0830DE5A730F}" type="parTrans" cxnId="{4308C281-12A0-4627-9EF2-ECA12C3E2C62}">
      <dgm:prSet/>
      <dgm:spPr/>
      <dgm:t>
        <a:bodyPr/>
        <a:lstStyle/>
        <a:p>
          <a:endParaRPr lang="en-US"/>
        </a:p>
      </dgm:t>
    </dgm:pt>
    <dgm:pt modelId="{4D4C98CD-F778-4CF6-9FD0-6BB9C391F463}" type="sibTrans" cxnId="{4308C281-12A0-4627-9EF2-ECA12C3E2C62}">
      <dgm:prSet/>
      <dgm:spPr/>
      <dgm:t>
        <a:bodyPr/>
        <a:lstStyle/>
        <a:p>
          <a:endParaRPr lang="en-US"/>
        </a:p>
      </dgm:t>
    </dgm:pt>
    <dgm:pt modelId="{18AFA9DA-D4AC-4D12-83E2-CF2EB895E182}">
      <dgm:prSet phldrT="[Text]" custT="1"/>
      <dgm:spPr/>
      <dgm:t>
        <a:bodyPr/>
        <a:lstStyle/>
        <a:p>
          <a:r>
            <a:rPr lang="en-US" sz="2500" dirty="0" smtClean="0"/>
            <a:t>Convert into internal query representation</a:t>
          </a:r>
          <a:endParaRPr lang="en-US" sz="2500" dirty="0"/>
        </a:p>
      </dgm:t>
    </dgm:pt>
    <dgm:pt modelId="{662DFF83-A3F2-4FDC-853A-4BDE50E113C8}" type="parTrans" cxnId="{FB6CF34D-0B04-48BF-A2CB-1DDC8CCC33D0}">
      <dgm:prSet/>
      <dgm:spPr/>
      <dgm:t>
        <a:bodyPr/>
        <a:lstStyle/>
        <a:p>
          <a:endParaRPr lang="en-US"/>
        </a:p>
      </dgm:t>
    </dgm:pt>
    <dgm:pt modelId="{5E3CE747-04C4-45B2-97ED-24D6087AE0DF}" type="sibTrans" cxnId="{FB6CF34D-0B04-48BF-A2CB-1DDC8CCC33D0}">
      <dgm:prSet/>
      <dgm:spPr/>
      <dgm:t>
        <a:bodyPr/>
        <a:lstStyle/>
        <a:p>
          <a:endParaRPr lang="en-US"/>
        </a:p>
      </dgm:t>
    </dgm:pt>
    <dgm:pt modelId="{6DD121FB-051B-4CEE-92B5-38B050119865}" type="pres">
      <dgm:prSet presAssocID="{13EFA042-1D5B-4386-BDDB-2AA88F7991B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EA32E8-E3EC-4D26-8A5C-7BBE812F7681}" type="pres">
      <dgm:prSet presAssocID="{0DBFB5DE-44C8-4FDC-8F40-C6A6DEA9BD22}" presName="composite" presStyleCnt="0"/>
      <dgm:spPr/>
    </dgm:pt>
    <dgm:pt modelId="{557DE7B4-FADD-4379-843B-D7A5C554AA63}" type="pres">
      <dgm:prSet presAssocID="{0DBFB5DE-44C8-4FDC-8F40-C6A6DEA9BD2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31A50-4972-4EA7-8115-BE5ADF6760A8}" type="pres">
      <dgm:prSet presAssocID="{0DBFB5DE-44C8-4FDC-8F40-C6A6DEA9BD2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C0292-82EC-49B1-8DAD-DE5CFC42A2AA}" type="pres">
      <dgm:prSet presAssocID="{682F4780-6F6C-4DAB-833E-5BED871276F9}" presName="sp" presStyleCnt="0"/>
      <dgm:spPr/>
    </dgm:pt>
    <dgm:pt modelId="{41CF2CF2-D7A6-4DFD-A668-6D48DB81CAA1}" type="pres">
      <dgm:prSet presAssocID="{E8F356A6-6BB1-4CE5-8C5C-0E65B0D9662D}" presName="composite" presStyleCnt="0"/>
      <dgm:spPr/>
    </dgm:pt>
    <dgm:pt modelId="{735CDBF4-4322-480C-8993-18707DC8C33B}" type="pres">
      <dgm:prSet presAssocID="{E8F356A6-6BB1-4CE5-8C5C-0E65B0D96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6F191-BB4B-4599-9546-AA73311DA3AD}" type="pres">
      <dgm:prSet presAssocID="{E8F356A6-6BB1-4CE5-8C5C-0E65B0D96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22997-EB9F-4E5F-8A5E-6C9AA8B9D3E6}" type="pres">
      <dgm:prSet presAssocID="{2A305467-7C92-4F9A-B19D-2909293195F8}" presName="sp" presStyleCnt="0"/>
      <dgm:spPr/>
    </dgm:pt>
    <dgm:pt modelId="{769A8D57-0833-4AC3-87F1-3BE20CEF83D2}" type="pres">
      <dgm:prSet presAssocID="{9F30BB11-529D-4EE3-9857-10EB68277EB3}" presName="composite" presStyleCnt="0"/>
      <dgm:spPr/>
    </dgm:pt>
    <dgm:pt modelId="{C480E28C-53A9-48A8-B21E-B715225F7B1A}" type="pres">
      <dgm:prSet presAssocID="{9F30BB11-529D-4EE3-9857-10EB68277EB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599EF-70BC-447A-8523-5AC8610A8B9C}" type="pres">
      <dgm:prSet presAssocID="{9F30BB11-529D-4EE3-9857-10EB68277EB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5A5AB-E19D-4E4D-A561-8AF1D7851AB0}" srcId="{13EFA042-1D5B-4386-BDDB-2AA88F7991B0}" destId="{0DBFB5DE-44C8-4FDC-8F40-C6A6DEA9BD22}" srcOrd="0" destOrd="0" parTransId="{BFF5141F-C99B-4A3D-9C13-0E50B8A16C2B}" sibTransId="{682F4780-6F6C-4DAB-833E-5BED871276F9}"/>
    <dgm:cxn modelId="{81C3B91C-82B8-44F0-80FD-880B7F0D9995}" type="presOf" srcId="{9F30BB11-529D-4EE3-9857-10EB68277EB3}" destId="{C480E28C-53A9-48A8-B21E-B715225F7B1A}" srcOrd="0" destOrd="0" presId="urn:microsoft.com/office/officeart/2005/8/layout/chevron2"/>
    <dgm:cxn modelId="{7671E273-2466-4346-AA71-5A1AD8555F92}" type="presOf" srcId="{0DBFB5DE-44C8-4FDC-8F40-C6A6DEA9BD22}" destId="{557DE7B4-FADD-4379-843B-D7A5C554AA63}" srcOrd="0" destOrd="0" presId="urn:microsoft.com/office/officeart/2005/8/layout/chevron2"/>
    <dgm:cxn modelId="{47ACF5C8-529E-403F-8BE9-FDDB8072FEAB}" srcId="{13EFA042-1D5B-4386-BDDB-2AA88F7991B0}" destId="{E8F356A6-6BB1-4CE5-8C5C-0E65B0D9662D}" srcOrd="1" destOrd="0" parTransId="{2F7B8F79-4371-43A2-A543-3FBA73597C52}" sibTransId="{2A305467-7C92-4F9A-B19D-2909293195F8}"/>
    <dgm:cxn modelId="{7EB0E35D-8530-4DB9-9B98-E6DB07942E85}" type="presOf" srcId="{E8F356A6-6BB1-4CE5-8C5C-0E65B0D9662D}" destId="{735CDBF4-4322-480C-8993-18707DC8C33B}" srcOrd="0" destOrd="0" presId="urn:microsoft.com/office/officeart/2005/8/layout/chevron2"/>
    <dgm:cxn modelId="{97A0AECF-7378-4F47-8ABD-791A1279A84C}" type="presOf" srcId="{057C27C2-4F57-49D8-9519-6526DFC3B77C}" destId="{CF031A50-4972-4EA7-8115-BE5ADF6760A8}" srcOrd="0" destOrd="0" presId="urn:microsoft.com/office/officeart/2005/8/layout/chevron2"/>
    <dgm:cxn modelId="{E783FDBC-3A65-4C87-85FC-76CF6100F1C9}" srcId="{0DBFB5DE-44C8-4FDC-8F40-C6A6DEA9BD22}" destId="{057C27C2-4F57-49D8-9519-6526DFC3B77C}" srcOrd="0" destOrd="0" parTransId="{2ECC6219-858B-416B-87AA-07F79F487EF7}" sibTransId="{AE4CD097-1AB8-4FCC-A30B-5167BA8DF70A}"/>
    <dgm:cxn modelId="{F6B9322D-FB85-4B52-84A6-7592A8E45C3C}" type="presOf" srcId="{18AFA9DA-D4AC-4D12-83E2-CF2EB895E182}" destId="{74D599EF-70BC-447A-8523-5AC8610A8B9C}" srcOrd="0" destOrd="0" presId="urn:microsoft.com/office/officeart/2005/8/layout/chevron2"/>
    <dgm:cxn modelId="{2DFFE788-68A7-42DF-B89D-76E9053BCC53}" type="presOf" srcId="{7D085C80-614C-4E28-A51A-EDC6B1EC1EA9}" destId="{4AF6F191-BB4B-4599-9546-AA73311DA3AD}" srcOrd="0" destOrd="0" presId="urn:microsoft.com/office/officeart/2005/8/layout/chevron2"/>
    <dgm:cxn modelId="{4308C281-12A0-4627-9EF2-ECA12C3E2C62}" srcId="{13EFA042-1D5B-4386-BDDB-2AA88F7991B0}" destId="{9F30BB11-529D-4EE3-9857-10EB68277EB3}" srcOrd="2" destOrd="0" parTransId="{80C7F05C-63EC-4AEC-9D56-0830DE5A730F}" sibTransId="{4D4C98CD-F778-4CF6-9FD0-6BB9C391F463}"/>
    <dgm:cxn modelId="{9B92A2DA-DAA0-4E8A-9ED1-010301CA4F1A}" srcId="{E8F356A6-6BB1-4CE5-8C5C-0E65B0D9662D}" destId="{7D085C80-614C-4E28-A51A-EDC6B1EC1EA9}" srcOrd="0" destOrd="0" parTransId="{B4297005-1E75-4D42-A0C5-5CA31ED6D0EC}" sibTransId="{0A235138-A218-4D1C-9A87-C2FC36EE22B3}"/>
    <dgm:cxn modelId="{9F9E8A7D-C014-4992-801F-684C67D0A174}" type="presOf" srcId="{13EFA042-1D5B-4386-BDDB-2AA88F7991B0}" destId="{6DD121FB-051B-4CEE-92B5-38B050119865}" srcOrd="0" destOrd="0" presId="urn:microsoft.com/office/officeart/2005/8/layout/chevron2"/>
    <dgm:cxn modelId="{FB6CF34D-0B04-48BF-A2CB-1DDC8CCC33D0}" srcId="{9F30BB11-529D-4EE3-9857-10EB68277EB3}" destId="{18AFA9DA-D4AC-4D12-83E2-CF2EB895E182}" srcOrd="0" destOrd="0" parTransId="{662DFF83-A3F2-4FDC-853A-4BDE50E113C8}" sibTransId="{5E3CE747-04C4-45B2-97ED-24D6087AE0DF}"/>
    <dgm:cxn modelId="{3915DDF3-5BF5-4BA9-9C60-F8222BE1356F}" type="presParOf" srcId="{6DD121FB-051B-4CEE-92B5-38B050119865}" destId="{CCEA32E8-E3EC-4D26-8A5C-7BBE812F7681}" srcOrd="0" destOrd="0" presId="urn:microsoft.com/office/officeart/2005/8/layout/chevron2"/>
    <dgm:cxn modelId="{BB788BC8-356A-4B56-88CC-0B7552C20878}" type="presParOf" srcId="{CCEA32E8-E3EC-4D26-8A5C-7BBE812F7681}" destId="{557DE7B4-FADD-4379-843B-D7A5C554AA63}" srcOrd="0" destOrd="0" presId="urn:microsoft.com/office/officeart/2005/8/layout/chevron2"/>
    <dgm:cxn modelId="{4472F9B2-C97B-409A-8946-DD86F2FF3799}" type="presParOf" srcId="{CCEA32E8-E3EC-4D26-8A5C-7BBE812F7681}" destId="{CF031A50-4972-4EA7-8115-BE5ADF6760A8}" srcOrd="1" destOrd="0" presId="urn:microsoft.com/office/officeart/2005/8/layout/chevron2"/>
    <dgm:cxn modelId="{45991A9D-808F-41BA-8D42-651C439A284F}" type="presParOf" srcId="{6DD121FB-051B-4CEE-92B5-38B050119865}" destId="{C7FC0292-82EC-49B1-8DAD-DE5CFC42A2AA}" srcOrd="1" destOrd="0" presId="urn:microsoft.com/office/officeart/2005/8/layout/chevron2"/>
    <dgm:cxn modelId="{938E288E-795E-4A25-BAD2-7471D13F8BA1}" type="presParOf" srcId="{6DD121FB-051B-4CEE-92B5-38B050119865}" destId="{41CF2CF2-D7A6-4DFD-A668-6D48DB81CAA1}" srcOrd="2" destOrd="0" presId="urn:microsoft.com/office/officeart/2005/8/layout/chevron2"/>
    <dgm:cxn modelId="{9EFA4E06-C58B-4785-917C-0DAD9414D737}" type="presParOf" srcId="{41CF2CF2-D7A6-4DFD-A668-6D48DB81CAA1}" destId="{735CDBF4-4322-480C-8993-18707DC8C33B}" srcOrd="0" destOrd="0" presId="urn:microsoft.com/office/officeart/2005/8/layout/chevron2"/>
    <dgm:cxn modelId="{583A4D9C-45E1-4CF9-BE2D-307EDB55E58B}" type="presParOf" srcId="{41CF2CF2-D7A6-4DFD-A668-6D48DB81CAA1}" destId="{4AF6F191-BB4B-4599-9546-AA73311DA3AD}" srcOrd="1" destOrd="0" presId="urn:microsoft.com/office/officeart/2005/8/layout/chevron2"/>
    <dgm:cxn modelId="{43E03E5A-3189-4D4E-981D-7FFDF1E91AEF}" type="presParOf" srcId="{6DD121FB-051B-4CEE-92B5-38B050119865}" destId="{4DC22997-EB9F-4E5F-8A5E-6C9AA8B9D3E6}" srcOrd="3" destOrd="0" presId="urn:microsoft.com/office/officeart/2005/8/layout/chevron2"/>
    <dgm:cxn modelId="{B2C025F6-12EC-42EC-AB8B-BE32136C0214}" type="presParOf" srcId="{6DD121FB-051B-4CEE-92B5-38B050119865}" destId="{769A8D57-0833-4AC3-87F1-3BE20CEF83D2}" srcOrd="4" destOrd="0" presId="urn:microsoft.com/office/officeart/2005/8/layout/chevron2"/>
    <dgm:cxn modelId="{00A20BB0-8CCF-4834-BAC4-A0CFB6155CED}" type="presParOf" srcId="{769A8D57-0833-4AC3-87F1-3BE20CEF83D2}" destId="{C480E28C-53A9-48A8-B21E-B715225F7B1A}" srcOrd="0" destOrd="0" presId="urn:microsoft.com/office/officeart/2005/8/layout/chevron2"/>
    <dgm:cxn modelId="{C59A90C5-56AF-403B-A8EE-22118144C950}" type="presParOf" srcId="{769A8D57-0833-4AC3-87F1-3BE20CEF83D2}" destId="{74D599EF-70BC-447A-8523-5AC8610A8B9C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BCA17-B7E7-4781-9D95-BD233E518C5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74D4598-F40C-417B-AAB5-4BD67B600359}" type="pres">
      <dgm:prSet presAssocID="{8B8BCA17-B7E7-4781-9D95-BD233E518C5A}" presName="Name0" presStyleCnt="0">
        <dgm:presLayoutVars>
          <dgm:dir/>
          <dgm:resizeHandles val="exact"/>
        </dgm:presLayoutVars>
      </dgm:prSet>
      <dgm:spPr/>
    </dgm:pt>
  </dgm:ptLst>
  <dgm:cxnLst>
    <dgm:cxn modelId="{8F6FBD68-EBA1-4A88-804D-402AF0662F60}" type="presOf" srcId="{8B8BCA17-B7E7-4781-9D95-BD233E518C5A}" destId="{374D4598-F40C-417B-AAB5-4BD67B600359}" srcOrd="0" destOrd="0" presId="urn:microsoft.com/office/officeart/2005/8/layout/hChevron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FA042-1D5B-4386-BDDB-2AA88F7991B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FB5DE-44C8-4FDC-8F40-C6A6DEA9BD22}">
      <dgm:prSet phldrT="[Text]"/>
      <dgm:spPr/>
      <dgm:t>
        <a:bodyPr/>
        <a:lstStyle/>
        <a:p>
          <a:r>
            <a:rPr lang="en-US" dirty="0" smtClean="0"/>
            <a:t>Logical</a:t>
          </a:r>
          <a:br>
            <a:rPr lang="en-US" dirty="0" smtClean="0"/>
          </a:br>
          <a:r>
            <a:rPr lang="en-US" dirty="0" smtClean="0"/>
            <a:t>Optimizer</a:t>
          </a:r>
          <a:endParaRPr lang="en-US" dirty="0"/>
        </a:p>
      </dgm:t>
    </dgm:pt>
    <dgm:pt modelId="{BFF5141F-C99B-4A3D-9C13-0E50B8A16C2B}" type="parTrans" cxnId="{BA35A5AB-E19D-4E4D-A561-8AF1D7851AB0}">
      <dgm:prSet/>
      <dgm:spPr/>
      <dgm:t>
        <a:bodyPr/>
        <a:lstStyle/>
        <a:p>
          <a:endParaRPr lang="en-US"/>
        </a:p>
      </dgm:t>
    </dgm:pt>
    <dgm:pt modelId="{682F4780-6F6C-4DAB-833E-5BED871276F9}" type="sibTrans" cxnId="{BA35A5AB-E19D-4E4D-A561-8AF1D7851AB0}">
      <dgm:prSet/>
      <dgm:spPr/>
      <dgm:t>
        <a:bodyPr/>
        <a:lstStyle/>
        <a:p>
          <a:endParaRPr lang="en-US"/>
        </a:p>
      </dgm:t>
    </dgm:pt>
    <dgm:pt modelId="{057C27C2-4F57-49D8-9519-6526DFC3B77C}">
      <dgm:prSet phldrT="[Text]" custT="1"/>
      <dgm:spPr/>
      <dgm:t>
        <a:bodyPr/>
        <a:lstStyle/>
        <a:p>
          <a:r>
            <a:rPr lang="en-US" sz="2400" dirty="0" smtClean="0"/>
            <a:t>Rewrite plans into more optimized plans</a:t>
          </a:r>
          <a:endParaRPr lang="en-US" sz="2400" dirty="0"/>
        </a:p>
      </dgm:t>
    </dgm:pt>
    <dgm:pt modelId="{2ECC6219-858B-416B-87AA-07F79F487EF7}" type="parTrans" cxnId="{E783FDBC-3A65-4C87-85FC-76CF6100F1C9}">
      <dgm:prSet/>
      <dgm:spPr/>
      <dgm:t>
        <a:bodyPr/>
        <a:lstStyle/>
        <a:p>
          <a:endParaRPr lang="en-US"/>
        </a:p>
      </dgm:t>
    </dgm:pt>
    <dgm:pt modelId="{AE4CD097-1AB8-4FCC-A30B-5167BA8DF70A}" type="sibTrans" cxnId="{E783FDBC-3A65-4C87-85FC-76CF6100F1C9}">
      <dgm:prSet/>
      <dgm:spPr/>
      <dgm:t>
        <a:bodyPr/>
        <a:lstStyle/>
        <a:p>
          <a:endParaRPr lang="en-US"/>
        </a:p>
      </dgm:t>
    </dgm:pt>
    <dgm:pt modelId="{E8F356A6-6BB1-4CE5-8C5C-0E65B0D9662D}">
      <dgm:prSet phldrT="[Text]"/>
      <dgm:spPr/>
      <dgm:t>
        <a:bodyPr/>
        <a:lstStyle/>
        <a:p>
          <a:r>
            <a:rPr lang="en-US" dirty="0" smtClean="0"/>
            <a:t>Physical Plan Generator</a:t>
          </a:r>
          <a:endParaRPr lang="en-US" dirty="0"/>
        </a:p>
      </dgm:t>
    </dgm:pt>
    <dgm:pt modelId="{2F7B8F79-4371-43A2-A543-3FBA73597C52}" type="parTrans" cxnId="{47ACF5C8-529E-403F-8BE9-FDDB8072FEAB}">
      <dgm:prSet/>
      <dgm:spPr/>
      <dgm:t>
        <a:bodyPr/>
        <a:lstStyle/>
        <a:p>
          <a:endParaRPr lang="en-US"/>
        </a:p>
      </dgm:t>
    </dgm:pt>
    <dgm:pt modelId="{2A305467-7C92-4F9A-B19D-2909293195F8}" type="sibTrans" cxnId="{47ACF5C8-529E-403F-8BE9-FDDB8072FEAB}">
      <dgm:prSet/>
      <dgm:spPr/>
      <dgm:t>
        <a:bodyPr/>
        <a:lstStyle/>
        <a:p>
          <a:endParaRPr lang="en-US"/>
        </a:p>
      </dgm:t>
    </dgm:pt>
    <dgm:pt modelId="{7D085C80-614C-4E28-A51A-EDC6B1EC1EA9}">
      <dgm:prSet phldrT="[Text]" custT="1"/>
      <dgm:spPr/>
      <dgm:t>
        <a:bodyPr/>
        <a:lstStyle/>
        <a:p>
          <a:r>
            <a:rPr lang="en-US" sz="2400" dirty="0" smtClean="0"/>
            <a:t>Convert into physical plans ( M/R jobs )</a:t>
          </a:r>
          <a:endParaRPr lang="en-US" sz="2400" dirty="0"/>
        </a:p>
      </dgm:t>
    </dgm:pt>
    <dgm:pt modelId="{B4297005-1E75-4D42-A0C5-5CA31ED6D0EC}" type="parTrans" cxnId="{9B92A2DA-DAA0-4E8A-9ED1-010301CA4F1A}">
      <dgm:prSet/>
      <dgm:spPr/>
      <dgm:t>
        <a:bodyPr/>
        <a:lstStyle/>
        <a:p>
          <a:endParaRPr lang="en-US"/>
        </a:p>
      </dgm:t>
    </dgm:pt>
    <dgm:pt modelId="{0A235138-A218-4D1C-9A87-C2FC36EE22B3}" type="sibTrans" cxnId="{9B92A2DA-DAA0-4E8A-9ED1-010301CA4F1A}">
      <dgm:prSet/>
      <dgm:spPr/>
      <dgm:t>
        <a:bodyPr/>
        <a:lstStyle/>
        <a:p>
          <a:endParaRPr lang="en-US"/>
        </a:p>
      </dgm:t>
    </dgm:pt>
    <dgm:pt modelId="{9F30BB11-529D-4EE3-9857-10EB68277EB3}">
      <dgm:prSet phldrT="[Text]"/>
      <dgm:spPr/>
      <dgm:t>
        <a:bodyPr/>
        <a:lstStyle/>
        <a:p>
          <a:r>
            <a:rPr lang="en-US" dirty="0" smtClean="0"/>
            <a:t>Physical</a:t>
          </a:r>
          <a:br>
            <a:rPr lang="en-US" dirty="0" smtClean="0"/>
          </a:br>
          <a:r>
            <a:rPr lang="en-US" dirty="0" smtClean="0"/>
            <a:t>Optimizer</a:t>
          </a:r>
          <a:endParaRPr lang="en-US" dirty="0"/>
        </a:p>
      </dgm:t>
    </dgm:pt>
    <dgm:pt modelId="{80C7F05C-63EC-4AEC-9D56-0830DE5A730F}" type="parTrans" cxnId="{4308C281-12A0-4627-9EF2-ECA12C3E2C62}">
      <dgm:prSet/>
      <dgm:spPr/>
      <dgm:t>
        <a:bodyPr/>
        <a:lstStyle/>
        <a:p>
          <a:endParaRPr lang="en-US"/>
        </a:p>
      </dgm:t>
    </dgm:pt>
    <dgm:pt modelId="{4D4C98CD-F778-4CF6-9FD0-6BB9C391F463}" type="sibTrans" cxnId="{4308C281-12A0-4627-9EF2-ECA12C3E2C62}">
      <dgm:prSet/>
      <dgm:spPr/>
      <dgm:t>
        <a:bodyPr/>
        <a:lstStyle/>
        <a:p>
          <a:endParaRPr lang="en-US"/>
        </a:p>
      </dgm:t>
    </dgm:pt>
    <dgm:pt modelId="{18AFA9DA-D4AC-4D12-83E2-CF2EB895E182}">
      <dgm:prSet phldrT="[Text]" custT="1"/>
      <dgm:spPr/>
      <dgm:t>
        <a:bodyPr/>
        <a:lstStyle/>
        <a:p>
          <a:r>
            <a:rPr lang="en-US" sz="2400" dirty="0" smtClean="0"/>
            <a:t>Adopt join strategy</a:t>
          </a:r>
          <a:endParaRPr lang="en-US" sz="2400" dirty="0"/>
        </a:p>
      </dgm:t>
    </dgm:pt>
    <dgm:pt modelId="{662DFF83-A3F2-4FDC-853A-4BDE50E113C8}" type="parTrans" cxnId="{FB6CF34D-0B04-48BF-A2CB-1DDC8CCC33D0}">
      <dgm:prSet/>
      <dgm:spPr/>
      <dgm:t>
        <a:bodyPr/>
        <a:lstStyle/>
        <a:p>
          <a:endParaRPr lang="en-US"/>
        </a:p>
      </dgm:t>
    </dgm:pt>
    <dgm:pt modelId="{5E3CE747-04C4-45B2-97ED-24D6087AE0DF}" type="sibTrans" cxnId="{FB6CF34D-0B04-48BF-A2CB-1DDC8CCC33D0}">
      <dgm:prSet/>
      <dgm:spPr/>
      <dgm:t>
        <a:bodyPr/>
        <a:lstStyle/>
        <a:p>
          <a:endParaRPr lang="en-US"/>
        </a:p>
      </dgm:t>
    </dgm:pt>
    <dgm:pt modelId="{6DD121FB-051B-4CEE-92B5-38B050119865}" type="pres">
      <dgm:prSet presAssocID="{13EFA042-1D5B-4386-BDDB-2AA88F7991B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EA32E8-E3EC-4D26-8A5C-7BBE812F7681}" type="pres">
      <dgm:prSet presAssocID="{0DBFB5DE-44C8-4FDC-8F40-C6A6DEA9BD22}" presName="composite" presStyleCnt="0"/>
      <dgm:spPr/>
    </dgm:pt>
    <dgm:pt modelId="{557DE7B4-FADD-4379-843B-D7A5C554AA63}" type="pres">
      <dgm:prSet presAssocID="{0DBFB5DE-44C8-4FDC-8F40-C6A6DEA9BD22}" presName="parentText" presStyleLbl="alignNode1" presStyleIdx="0" presStyleCnt="3" custLinFactNeighborY="-7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31A50-4972-4EA7-8115-BE5ADF6760A8}" type="pres">
      <dgm:prSet presAssocID="{0DBFB5DE-44C8-4FDC-8F40-C6A6DEA9BD2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C0292-82EC-49B1-8DAD-DE5CFC42A2AA}" type="pres">
      <dgm:prSet presAssocID="{682F4780-6F6C-4DAB-833E-5BED871276F9}" presName="sp" presStyleCnt="0"/>
      <dgm:spPr/>
    </dgm:pt>
    <dgm:pt modelId="{41CF2CF2-D7A6-4DFD-A668-6D48DB81CAA1}" type="pres">
      <dgm:prSet presAssocID="{E8F356A6-6BB1-4CE5-8C5C-0E65B0D9662D}" presName="composite" presStyleCnt="0"/>
      <dgm:spPr/>
    </dgm:pt>
    <dgm:pt modelId="{735CDBF4-4322-480C-8993-18707DC8C33B}" type="pres">
      <dgm:prSet presAssocID="{E8F356A6-6BB1-4CE5-8C5C-0E65B0D96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6F191-BB4B-4599-9546-AA73311DA3AD}" type="pres">
      <dgm:prSet presAssocID="{E8F356A6-6BB1-4CE5-8C5C-0E65B0D96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22997-EB9F-4E5F-8A5E-6C9AA8B9D3E6}" type="pres">
      <dgm:prSet presAssocID="{2A305467-7C92-4F9A-B19D-2909293195F8}" presName="sp" presStyleCnt="0"/>
      <dgm:spPr/>
    </dgm:pt>
    <dgm:pt modelId="{769A8D57-0833-4AC3-87F1-3BE20CEF83D2}" type="pres">
      <dgm:prSet presAssocID="{9F30BB11-529D-4EE3-9857-10EB68277EB3}" presName="composite" presStyleCnt="0"/>
      <dgm:spPr/>
    </dgm:pt>
    <dgm:pt modelId="{C480E28C-53A9-48A8-B21E-B715225F7B1A}" type="pres">
      <dgm:prSet presAssocID="{9F30BB11-529D-4EE3-9857-10EB68277EB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599EF-70BC-447A-8523-5AC8610A8B9C}" type="pres">
      <dgm:prSet presAssocID="{9F30BB11-529D-4EE3-9857-10EB68277EB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68CB1D-F7F3-41C6-90FD-DBA746F41754}" type="presOf" srcId="{13EFA042-1D5B-4386-BDDB-2AA88F7991B0}" destId="{6DD121FB-051B-4CEE-92B5-38B050119865}" srcOrd="0" destOrd="0" presId="urn:microsoft.com/office/officeart/2005/8/layout/chevron2"/>
    <dgm:cxn modelId="{D11B3F5D-607A-46F9-9576-75CA113DBB47}" type="presOf" srcId="{7D085C80-614C-4E28-A51A-EDC6B1EC1EA9}" destId="{4AF6F191-BB4B-4599-9546-AA73311DA3AD}" srcOrd="0" destOrd="0" presId="urn:microsoft.com/office/officeart/2005/8/layout/chevron2"/>
    <dgm:cxn modelId="{4308C281-12A0-4627-9EF2-ECA12C3E2C62}" srcId="{13EFA042-1D5B-4386-BDDB-2AA88F7991B0}" destId="{9F30BB11-529D-4EE3-9857-10EB68277EB3}" srcOrd="2" destOrd="0" parTransId="{80C7F05C-63EC-4AEC-9D56-0830DE5A730F}" sibTransId="{4D4C98CD-F778-4CF6-9FD0-6BB9C391F463}"/>
    <dgm:cxn modelId="{BA35A5AB-E19D-4E4D-A561-8AF1D7851AB0}" srcId="{13EFA042-1D5B-4386-BDDB-2AA88F7991B0}" destId="{0DBFB5DE-44C8-4FDC-8F40-C6A6DEA9BD22}" srcOrd="0" destOrd="0" parTransId="{BFF5141F-C99B-4A3D-9C13-0E50B8A16C2B}" sibTransId="{682F4780-6F6C-4DAB-833E-5BED871276F9}"/>
    <dgm:cxn modelId="{9B92A2DA-DAA0-4E8A-9ED1-010301CA4F1A}" srcId="{E8F356A6-6BB1-4CE5-8C5C-0E65B0D9662D}" destId="{7D085C80-614C-4E28-A51A-EDC6B1EC1EA9}" srcOrd="0" destOrd="0" parTransId="{B4297005-1E75-4D42-A0C5-5CA31ED6D0EC}" sibTransId="{0A235138-A218-4D1C-9A87-C2FC36EE22B3}"/>
    <dgm:cxn modelId="{00B1144C-4048-4516-A85E-BEFB3B493315}" type="presOf" srcId="{057C27C2-4F57-49D8-9519-6526DFC3B77C}" destId="{CF031A50-4972-4EA7-8115-BE5ADF6760A8}" srcOrd="0" destOrd="0" presId="urn:microsoft.com/office/officeart/2005/8/layout/chevron2"/>
    <dgm:cxn modelId="{83C87151-79A4-4DDD-9A49-CF4729250A98}" type="presOf" srcId="{9F30BB11-529D-4EE3-9857-10EB68277EB3}" destId="{C480E28C-53A9-48A8-B21E-B715225F7B1A}" srcOrd="0" destOrd="0" presId="urn:microsoft.com/office/officeart/2005/8/layout/chevron2"/>
    <dgm:cxn modelId="{FB6CF34D-0B04-48BF-A2CB-1DDC8CCC33D0}" srcId="{9F30BB11-529D-4EE3-9857-10EB68277EB3}" destId="{18AFA9DA-D4AC-4D12-83E2-CF2EB895E182}" srcOrd="0" destOrd="0" parTransId="{662DFF83-A3F2-4FDC-853A-4BDE50E113C8}" sibTransId="{5E3CE747-04C4-45B2-97ED-24D6087AE0DF}"/>
    <dgm:cxn modelId="{A1D162FF-8268-493A-81A4-C95018A79329}" type="presOf" srcId="{18AFA9DA-D4AC-4D12-83E2-CF2EB895E182}" destId="{74D599EF-70BC-447A-8523-5AC8610A8B9C}" srcOrd="0" destOrd="0" presId="urn:microsoft.com/office/officeart/2005/8/layout/chevron2"/>
    <dgm:cxn modelId="{6960EC2E-6C58-4058-BC22-4BB3260C2C20}" type="presOf" srcId="{E8F356A6-6BB1-4CE5-8C5C-0E65B0D9662D}" destId="{735CDBF4-4322-480C-8993-18707DC8C33B}" srcOrd="0" destOrd="0" presId="urn:microsoft.com/office/officeart/2005/8/layout/chevron2"/>
    <dgm:cxn modelId="{47ACF5C8-529E-403F-8BE9-FDDB8072FEAB}" srcId="{13EFA042-1D5B-4386-BDDB-2AA88F7991B0}" destId="{E8F356A6-6BB1-4CE5-8C5C-0E65B0D9662D}" srcOrd="1" destOrd="0" parTransId="{2F7B8F79-4371-43A2-A543-3FBA73597C52}" sibTransId="{2A305467-7C92-4F9A-B19D-2909293195F8}"/>
    <dgm:cxn modelId="{10EF09BB-A06F-4B15-8D90-80704BF79F9D}" type="presOf" srcId="{0DBFB5DE-44C8-4FDC-8F40-C6A6DEA9BD22}" destId="{557DE7B4-FADD-4379-843B-D7A5C554AA63}" srcOrd="0" destOrd="0" presId="urn:microsoft.com/office/officeart/2005/8/layout/chevron2"/>
    <dgm:cxn modelId="{E783FDBC-3A65-4C87-85FC-76CF6100F1C9}" srcId="{0DBFB5DE-44C8-4FDC-8F40-C6A6DEA9BD22}" destId="{057C27C2-4F57-49D8-9519-6526DFC3B77C}" srcOrd="0" destOrd="0" parTransId="{2ECC6219-858B-416B-87AA-07F79F487EF7}" sibTransId="{AE4CD097-1AB8-4FCC-A30B-5167BA8DF70A}"/>
    <dgm:cxn modelId="{16D613DE-C469-40BF-8D98-B34AD064491D}" type="presParOf" srcId="{6DD121FB-051B-4CEE-92B5-38B050119865}" destId="{CCEA32E8-E3EC-4D26-8A5C-7BBE812F7681}" srcOrd="0" destOrd="0" presId="urn:microsoft.com/office/officeart/2005/8/layout/chevron2"/>
    <dgm:cxn modelId="{890D2FAD-491C-477A-BB4B-091D175394F6}" type="presParOf" srcId="{CCEA32E8-E3EC-4D26-8A5C-7BBE812F7681}" destId="{557DE7B4-FADD-4379-843B-D7A5C554AA63}" srcOrd="0" destOrd="0" presId="urn:microsoft.com/office/officeart/2005/8/layout/chevron2"/>
    <dgm:cxn modelId="{4027F786-E7C9-4854-A85E-78A30B91D077}" type="presParOf" srcId="{CCEA32E8-E3EC-4D26-8A5C-7BBE812F7681}" destId="{CF031A50-4972-4EA7-8115-BE5ADF6760A8}" srcOrd="1" destOrd="0" presId="urn:microsoft.com/office/officeart/2005/8/layout/chevron2"/>
    <dgm:cxn modelId="{D57F5D71-9812-4768-AA63-E9F4F3000390}" type="presParOf" srcId="{6DD121FB-051B-4CEE-92B5-38B050119865}" destId="{C7FC0292-82EC-49B1-8DAD-DE5CFC42A2AA}" srcOrd="1" destOrd="0" presId="urn:microsoft.com/office/officeart/2005/8/layout/chevron2"/>
    <dgm:cxn modelId="{9020DEA4-F886-45E5-85A9-F03FD06E6908}" type="presParOf" srcId="{6DD121FB-051B-4CEE-92B5-38B050119865}" destId="{41CF2CF2-D7A6-4DFD-A668-6D48DB81CAA1}" srcOrd="2" destOrd="0" presId="urn:microsoft.com/office/officeart/2005/8/layout/chevron2"/>
    <dgm:cxn modelId="{69407539-A87C-458F-A398-6698CF028E70}" type="presParOf" srcId="{41CF2CF2-D7A6-4DFD-A668-6D48DB81CAA1}" destId="{735CDBF4-4322-480C-8993-18707DC8C33B}" srcOrd="0" destOrd="0" presId="urn:microsoft.com/office/officeart/2005/8/layout/chevron2"/>
    <dgm:cxn modelId="{692D2EE2-92E7-4EA8-B9C6-32272B438E19}" type="presParOf" srcId="{41CF2CF2-D7A6-4DFD-A668-6D48DB81CAA1}" destId="{4AF6F191-BB4B-4599-9546-AA73311DA3AD}" srcOrd="1" destOrd="0" presId="urn:microsoft.com/office/officeart/2005/8/layout/chevron2"/>
    <dgm:cxn modelId="{432D76B4-45B1-4465-9408-B066E25EDFB6}" type="presParOf" srcId="{6DD121FB-051B-4CEE-92B5-38B050119865}" destId="{4DC22997-EB9F-4E5F-8A5E-6C9AA8B9D3E6}" srcOrd="3" destOrd="0" presId="urn:microsoft.com/office/officeart/2005/8/layout/chevron2"/>
    <dgm:cxn modelId="{F7A90D32-578D-4809-B7D2-8BEE1F50963B}" type="presParOf" srcId="{6DD121FB-051B-4CEE-92B5-38B050119865}" destId="{769A8D57-0833-4AC3-87F1-3BE20CEF83D2}" srcOrd="4" destOrd="0" presId="urn:microsoft.com/office/officeart/2005/8/layout/chevron2"/>
    <dgm:cxn modelId="{91BC9E7B-D5D3-4635-9AD9-CBF9E697A2C7}" type="presParOf" srcId="{769A8D57-0833-4AC3-87F1-3BE20CEF83D2}" destId="{C480E28C-53A9-48A8-B21E-B715225F7B1A}" srcOrd="0" destOrd="0" presId="urn:microsoft.com/office/officeart/2005/8/layout/chevron2"/>
    <dgm:cxn modelId="{17B3DF3E-400F-46C9-849A-46FEC1E62387}" type="presParOf" srcId="{769A8D57-0833-4AC3-87F1-3BE20CEF83D2}" destId="{74D599EF-70BC-447A-8523-5AC8610A8B9C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7" charset="0"/>
              </a:defRPr>
            </a:lvl1pPr>
          </a:lstStyle>
          <a:p>
            <a:endParaRPr lang="ja-JP" alt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BC615A82-4183-40D4-823C-F7D4616DC90B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4759" tIns="47380" rIns="94759" bIns="4738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7" charset="0"/>
              </a:defRPr>
            </a:lvl1pPr>
          </a:lstStyle>
          <a:p>
            <a:endParaRPr lang="ja-JP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15CA6513-9A16-4B36-9487-5C265A6CE512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Thank you for making</a:t>
            </a:r>
            <a:r>
              <a:rPr kumimoji="1" lang="en-US" altLang="ja-JP" baseline="0" dirty="0" smtClean="0"/>
              <a:t> this </a:t>
            </a:r>
            <a:r>
              <a:rPr kumimoji="1" lang="en-US" altLang="ja-JP" baseline="0" dirty="0" smtClean="0"/>
              <a:t>conference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My name is Takeshi NAKANO and work for Recruit Co.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This is my first time using English at conference.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On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the following slides, </a:t>
            </a:r>
            <a:r>
              <a:rPr kumimoji="1" lang="en-US" altLang="ja-JP" baseline="0" dirty="0" smtClean="0"/>
              <a:t>I will explain that our data </a:t>
            </a:r>
            <a:r>
              <a:rPr kumimoji="1" lang="en-US" altLang="ja-JP" baseline="0" dirty="0" smtClean="0"/>
              <a:t>is </a:t>
            </a:r>
            <a:r>
              <a:rPr kumimoji="1" lang="en-US" altLang="ja-JP" baseline="0" dirty="0" err="1" smtClean="0"/>
              <a:t>transofrmed</a:t>
            </a:r>
            <a:r>
              <a:rPr kumimoji="1" lang="en-US" altLang="ja-JP" baseline="0" dirty="0" smtClean="0"/>
              <a:t> by the compiler </a:t>
            </a:r>
            <a:r>
              <a:rPr kumimoji="1" lang="en-US" altLang="ja-JP" baseline="0" dirty="0" smtClean="0"/>
              <a:t>on hive</a:t>
            </a:r>
            <a:r>
              <a:rPr kumimoji="1" lang="en-US" altLang="ja-JP" baseline="0" dirty="0" smtClean="0"/>
              <a:t>.</a:t>
            </a:r>
            <a:endParaRPr kumimoji="1" lang="en-US" altLang="ja-JP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When driver invokes compiler with </a:t>
            </a:r>
            <a:r>
              <a:rPr lang="en-US" altLang="ja-JP" dirty="0" err="1" smtClean="0"/>
              <a:t>HiveQL</a:t>
            </a:r>
            <a:r>
              <a:rPr lang="en-US" altLang="ja-JP" dirty="0" smtClean="0"/>
              <a:t>, the compiler converts string, </a:t>
            </a:r>
            <a:r>
              <a:rPr lang="en-US" altLang="ja-JP" dirty="0" err="1" smtClean="0"/>
              <a:t>HiveQL</a:t>
            </a:r>
            <a:r>
              <a:rPr lang="en-US" altLang="ja-JP" dirty="0" smtClean="0"/>
              <a:t> into a plan.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And</a:t>
            </a:r>
            <a:r>
              <a:rPr lang="en-US" altLang="ja-JP" baseline="0" dirty="0" smtClean="0"/>
              <a:t> then we focus on the compiler.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dirty="0" smtClean="0">
                <a:solidFill>
                  <a:srgbClr val="FF0000"/>
                </a:solidFill>
              </a:rPr>
              <a:t>This is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the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 first half of compiler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 phases.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ja-JP" dirty="0" smtClean="0">
                <a:solidFill>
                  <a:srgbClr val="FF0000"/>
                </a:solidFill>
              </a:rPr>
              <a:t>-</a:t>
            </a:r>
            <a:r>
              <a:rPr lang="en-US" altLang="ja-JP" baseline="0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Parser</a:t>
            </a:r>
            <a:r>
              <a:rPr lang="en-US" altLang="ja-JP" dirty="0" smtClean="0"/>
              <a:t> </a:t>
            </a:r>
            <a:r>
              <a:rPr lang="en-US" altLang="ja-JP" dirty="0" smtClean="0"/>
              <a:t>transform query into a parse tree </a:t>
            </a:r>
            <a:r>
              <a:rPr lang="en-US" altLang="ja-JP" dirty="0" smtClean="0"/>
              <a:t>representation</a:t>
            </a:r>
            <a:endParaRPr lang="en-US" altLang="ja-JP" dirty="0" smtClean="0"/>
          </a:p>
          <a:p>
            <a:pPr>
              <a:lnSpc>
                <a:spcPct val="90000"/>
              </a:lnSpc>
            </a:pPr>
            <a:r>
              <a:rPr lang="en-US" altLang="ja-JP" dirty="0" smtClean="0">
                <a:solidFill>
                  <a:srgbClr val="FF0000"/>
                </a:solidFill>
              </a:rPr>
              <a:t>- Semantic </a:t>
            </a:r>
            <a:r>
              <a:rPr lang="en-US" altLang="ja-JP" dirty="0" smtClean="0">
                <a:solidFill>
                  <a:srgbClr val="FF0000"/>
                </a:solidFill>
              </a:rPr>
              <a:t>Analyzer </a:t>
            </a:r>
            <a:r>
              <a:rPr lang="en-US" altLang="ja-JP" dirty="0" smtClean="0"/>
              <a:t>transform parse tree to a block-based internal query representation – retrieve schema information of the input table from </a:t>
            </a:r>
            <a:r>
              <a:rPr lang="en-US" altLang="ja-JP" dirty="0" err="1" smtClean="0"/>
              <a:t>metastore</a:t>
            </a:r>
            <a:r>
              <a:rPr lang="en-US" altLang="ja-JP" dirty="0" smtClean="0"/>
              <a:t> and verifies the column names</a:t>
            </a:r>
            <a:r>
              <a:rPr lang="en-US" altLang="ja-JP" baseline="0" dirty="0" smtClean="0"/>
              <a:t> and so on</a:t>
            </a:r>
            <a:r>
              <a:rPr lang="en-US" altLang="ja-JP" baseline="0" dirty="0" smtClean="0"/>
              <a:t>.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- Logical </a:t>
            </a:r>
            <a:r>
              <a:rPr lang="en-US" altLang="ja-JP" dirty="0" smtClean="0">
                <a:solidFill>
                  <a:srgbClr val="FF0000"/>
                </a:solidFill>
              </a:rPr>
              <a:t>Plan Generator </a:t>
            </a:r>
            <a:r>
              <a:rPr lang="en-US" altLang="ja-JP" dirty="0" smtClean="0"/>
              <a:t>converts internal query representation to a logical plan consists of a tree of logical operators.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This is the latter half .</a:t>
            </a:r>
          </a:p>
          <a:p>
            <a:pPr>
              <a:lnSpc>
                <a:spcPct val="90000"/>
              </a:lnSpc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- </a:t>
            </a:r>
            <a:r>
              <a:rPr lang="en-US" altLang="ja-JP" dirty="0" smtClean="0">
                <a:solidFill>
                  <a:srgbClr val="FF0000"/>
                </a:solidFill>
              </a:rPr>
              <a:t>Logical</a:t>
            </a:r>
            <a:r>
              <a:rPr lang="en-US" altLang="ja-JP" baseline="0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optimizer</a:t>
            </a:r>
            <a:r>
              <a:rPr lang="en-US" altLang="ja-JP" dirty="0" smtClean="0"/>
              <a:t> perform multiple passes over logical plan and rewrites in several ways</a:t>
            </a:r>
            <a:r>
              <a:rPr lang="en-US" altLang="ja-JP" baseline="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ja-JP" baseline="0" dirty="0" smtClean="0"/>
              <a:t>For example, </a:t>
            </a:r>
            <a:r>
              <a:rPr lang="en-US" altLang="ja-JP" dirty="0" smtClean="0"/>
              <a:t>Combine multiple joins which share the join key into a single multi-way JOIN</a:t>
            </a:r>
            <a:r>
              <a:rPr lang="en-US" altLang="ja-JP" baseline="0" dirty="0" smtClean="0"/>
              <a:t> which is done by a single M/R job.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ja-JP" dirty="0" smtClean="0">
                <a:solidFill>
                  <a:srgbClr val="FF0000"/>
                </a:solidFill>
              </a:rPr>
              <a:t> Physical </a:t>
            </a:r>
            <a:r>
              <a:rPr lang="en-US" altLang="ja-JP" dirty="0" smtClean="0">
                <a:solidFill>
                  <a:srgbClr val="FF0000"/>
                </a:solidFill>
              </a:rPr>
              <a:t>Plan Generator </a:t>
            </a:r>
            <a:r>
              <a:rPr lang="en-US" altLang="ja-JP" dirty="0" smtClean="0"/>
              <a:t>converts logical plan into physical.</a:t>
            </a:r>
          </a:p>
          <a:p>
            <a:pPr defTabSz="947593">
              <a:buFontTx/>
              <a:buChar char="-"/>
              <a:defRPr/>
            </a:pPr>
            <a:r>
              <a:rPr lang="en-US" dirty="0" smtClean="0"/>
              <a:t> Physical</a:t>
            </a:r>
            <a:r>
              <a:rPr lang="en-US" baseline="0" dirty="0" smtClean="0"/>
              <a:t> </a:t>
            </a:r>
            <a:r>
              <a:rPr lang="en-US" dirty="0" smtClean="0"/>
              <a:t>Optimizer</a:t>
            </a:r>
            <a:r>
              <a:rPr lang="en-US" baseline="0" dirty="0" smtClean="0"/>
              <a:t> changes the real, physical processing way to optimized one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C8A0-81F7-41A6-9C53-E8FD24A1B55B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Here is the phases of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hive compiler.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先に示した段階を一覧するとこうなります。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This</a:t>
            </a:r>
            <a:r>
              <a:rPr kumimoji="1" lang="en-US" altLang="ja-JP" baseline="0" dirty="0" smtClean="0"/>
              <a:t> slide shows the </a:t>
            </a:r>
            <a:r>
              <a:rPr kumimoji="1" lang="en-US" altLang="ja-JP" baseline="0" dirty="0" smtClean="0"/>
              <a:t>data format types on compiler transformation.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そして、それぞれの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OUT</a:t>
            </a:r>
            <a:r>
              <a:rPr kumimoji="1" lang="ja-JP" altLang="en-US" dirty="0" smtClean="0"/>
              <a:t>について、データ形式を示すとこうなります。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Here</a:t>
            </a:r>
            <a:r>
              <a:rPr kumimoji="1" lang="en-US" altLang="ja-JP" baseline="0" dirty="0" smtClean="0"/>
              <a:t> is the example what Hive can do on our order</a:t>
            </a:r>
            <a:r>
              <a:rPr kumimoji="1" lang="en-US" altLang="ja-JP" baseline="0" dirty="0" smtClean="0"/>
              <a:t>.</a:t>
            </a:r>
            <a:endParaRPr kumimoji="1" lang="en-US" altLang="ja-JP" dirty="0" smtClean="0"/>
          </a:p>
          <a:p>
            <a:r>
              <a:rPr kumimoji="1" lang="en-US" altLang="ja-JP" dirty="0" smtClean="0"/>
              <a:t>First,</a:t>
            </a:r>
            <a:r>
              <a:rPr kumimoji="1" lang="en-US" altLang="ja-JP" baseline="0" dirty="0" smtClean="0"/>
              <a:t> compiler transform </a:t>
            </a:r>
            <a:r>
              <a:rPr kumimoji="1" lang="en-US" altLang="ja-JP" baseline="0" dirty="0" err="1" smtClean="0"/>
              <a:t>HiveQL</a:t>
            </a:r>
            <a:r>
              <a:rPr kumimoji="1" lang="en-US" altLang="ja-JP" baseline="0" dirty="0" smtClean="0"/>
              <a:t> to AST(</a:t>
            </a:r>
            <a:r>
              <a:rPr kumimoji="1" lang="en-US" altLang="ja-JP" baseline="0" dirty="0" err="1" smtClean="0"/>
              <a:t>Abstruct</a:t>
            </a:r>
            <a:r>
              <a:rPr kumimoji="1" lang="en-US" altLang="ja-JP" baseline="0" dirty="0" smtClean="0"/>
              <a:t> </a:t>
            </a:r>
            <a:r>
              <a:rPr lang="en-US" dirty="0" smtClean="0"/>
              <a:t> Syntax Tree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And then, </a:t>
            </a:r>
            <a:r>
              <a:rPr kumimoji="1" lang="en-US" altLang="ja-JP" dirty="0" err="1" smtClean="0"/>
              <a:t>ths</a:t>
            </a:r>
            <a:r>
              <a:rPr kumimoji="1" lang="en-US" altLang="ja-JP" dirty="0" smtClean="0"/>
              <a:t> AST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is divided </a:t>
            </a:r>
            <a:r>
              <a:rPr kumimoji="1" lang="en-US" altLang="ja-JP" baseline="0" dirty="0" smtClean="0"/>
              <a:t>to 3 parts like this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In the next phase, these parts are converted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respectively.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 *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And </a:t>
            </a:r>
            <a:r>
              <a:rPr kumimoji="1" lang="en-US" altLang="ja-JP" dirty="0" smtClean="0"/>
              <a:t>in the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next phase, semantic analyzer </a:t>
            </a:r>
            <a:r>
              <a:rPr kumimoji="1" lang="en-US" altLang="ja-JP" baseline="0" dirty="0" smtClean="0"/>
              <a:t>transforms </a:t>
            </a:r>
            <a:r>
              <a:rPr kumimoji="1" lang="en-US" altLang="ja-JP" baseline="0" dirty="0" smtClean="0"/>
              <a:t>part 1 AST to 2 </a:t>
            </a:r>
            <a:r>
              <a:rPr kumimoji="1" lang="en-US" altLang="ja-JP" baseline="0" dirty="0" smtClean="0"/>
              <a:t>pieces of data in </a:t>
            </a:r>
            <a:r>
              <a:rPr kumimoji="1" lang="en-US" altLang="ja-JP" baseline="0" dirty="0" smtClean="0"/>
              <a:t>Query Block type/format.</a:t>
            </a:r>
          </a:p>
          <a:p>
            <a:r>
              <a:rPr kumimoji="1" lang="en-US" altLang="ja-JP" baseline="0" dirty="0" smtClean="0"/>
              <a:t>The </a:t>
            </a:r>
            <a:r>
              <a:rPr kumimoji="1" lang="en-US" altLang="ja-JP" baseline="0" dirty="0" err="1" smtClean="0"/>
              <a:t>uppper</a:t>
            </a:r>
            <a:r>
              <a:rPr kumimoji="1" lang="en-US" altLang="ja-JP" baseline="0" dirty="0" smtClean="0"/>
              <a:t> data has the information of accessing tables</a:t>
            </a:r>
          </a:p>
          <a:p>
            <a:r>
              <a:rPr kumimoji="1" lang="en-US" altLang="ja-JP" baseline="0" dirty="0" smtClean="0"/>
              <a:t>and The lower data contains the reference of tables and how to join data. 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Part</a:t>
            </a:r>
            <a:r>
              <a:rPr kumimoji="1" lang="en-US" altLang="ja-JP" baseline="0" dirty="0" smtClean="0"/>
              <a:t> 2 has </a:t>
            </a:r>
            <a:r>
              <a:rPr kumimoji="1" lang="en-US" altLang="ja-JP" baseline="0" dirty="0" smtClean="0"/>
              <a:t>the </a:t>
            </a:r>
            <a:r>
              <a:rPr kumimoji="1" lang="en-US" altLang="ja-JP" baseline="0" dirty="0" smtClean="0"/>
              <a:t>information of the destination table which hive </a:t>
            </a:r>
            <a:r>
              <a:rPr kumimoji="1" lang="en-US" altLang="ja-JP" baseline="0" dirty="0" smtClean="0"/>
              <a:t>will write </a:t>
            </a:r>
            <a:r>
              <a:rPr kumimoji="1" lang="en-US" altLang="ja-JP" baseline="0" dirty="0" smtClean="0"/>
              <a:t>to.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7593">
              <a:defRPr/>
            </a:pPr>
            <a:r>
              <a:rPr kumimoji="1" lang="en-US" altLang="ja-JP" baseline="0" dirty="0" smtClean="0"/>
              <a:t>The original </a:t>
            </a:r>
            <a:r>
              <a:rPr kumimoji="1" lang="en-US" altLang="ja-JP" baseline="0" dirty="0" err="1" smtClean="0"/>
              <a:t>HiveQL</a:t>
            </a:r>
            <a:r>
              <a:rPr kumimoji="1" lang="en-US" altLang="ja-JP" baseline="0" dirty="0" smtClean="0"/>
              <a:t> has </a:t>
            </a:r>
            <a:r>
              <a:rPr kumimoji="1" lang="en-US" altLang="ja-JP" baseline="0" dirty="0" smtClean="0"/>
              <a:t>declarations of which </a:t>
            </a:r>
            <a:r>
              <a:rPr kumimoji="1" lang="en-US" altLang="ja-JP" baseline="0" dirty="0" smtClean="0"/>
              <a:t>columns we want to get.</a:t>
            </a:r>
            <a:r>
              <a:rPr kumimoji="1" lang="ja-JP" altLang="en-US" dirty="0" smtClean="0"/>
              <a:t>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</a:p>
          <a:p>
            <a:r>
              <a:rPr kumimoji="1" lang="en-US" altLang="ja-JP" dirty="0" smtClean="0"/>
              <a:t>So, 3rd part has</a:t>
            </a:r>
            <a:r>
              <a:rPr kumimoji="1" lang="en-US" altLang="ja-JP" baseline="0" dirty="0" smtClean="0"/>
              <a:t> the information </a:t>
            </a:r>
            <a:r>
              <a:rPr kumimoji="1" lang="en-US" altLang="ja-JP" baseline="0" dirty="0" smtClean="0"/>
              <a:t>on which </a:t>
            </a:r>
            <a:r>
              <a:rPr kumimoji="1" lang="en-US" altLang="ja-JP" baseline="0" dirty="0" smtClean="0"/>
              <a:t>columns are shown </a:t>
            </a:r>
            <a:r>
              <a:rPr kumimoji="1" lang="en-US" altLang="ja-JP" baseline="0" dirty="0" smtClean="0"/>
              <a:t>in </a:t>
            </a:r>
            <a:r>
              <a:rPr kumimoji="1" lang="en-US" altLang="ja-JP" baseline="0" dirty="0" smtClean="0"/>
              <a:t>the result.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19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aseline="0" dirty="0" smtClean="0"/>
              <a:t>This presentation is </a:t>
            </a:r>
            <a:r>
              <a:rPr kumimoji="1" lang="en-US" altLang="ja-JP" baseline="0" dirty="0" smtClean="0"/>
              <a:t>to help you understand the </a:t>
            </a:r>
            <a:r>
              <a:rPr kumimoji="1" lang="en-US" altLang="ja-JP" baseline="0" dirty="0" smtClean="0"/>
              <a:t>HIVE </a:t>
            </a:r>
            <a:r>
              <a:rPr kumimoji="1" lang="en-US" altLang="ja-JP" baseline="0" dirty="0" smtClean="0"/>
              <a:t>system better.</a:t>
            </a:r>
            <a:endParaRPr kumimoji="1" lang="en-US" altLang="ja-JP" dirty="0" smtClean="0"/>
          </a:p>
          <a:p>
            <a:r>
              <a:rPr kumimoji="1" lang="en-US" altLang="ja-JP" dirty="0" smtClean="0"/>
              <a:t>Because most of </a:t>
            </a:r>
            <a:r>
              <a:rPr kumimoji="1" lang="en-US" altLang="ja-JP" dirty="0" smtClean="0"/>
              <a:t>Hadoop jobs</a:t>
            </a:r>
            <a:r>
              <a:rPr kumimoji="1" lang="en-US" altLang="ja-JP" baseline="0" dirty="0" smtClean="0"/>
              <a:t> in </a:t>
            </a:r>
            <a:r>
              <a:rPr kumimoji="1" lang="en-US" altLang="ja-JP" dirty="0" smtClean="0"/>
              <a:t>our</a:t>
            </a:r>
            <a:r>
              <a:rPr kumimoji="1" lang="en-US" altLang="ja-JP" baseline="0" dirty="0" smtClean="0"/>
              <a:t> company are </a:t>
            </a:r>
            <a:r>
              <a:rPr kumimoji="1" lang="en-US" altLang="ja-JP" baseline="0" dirty="0" smtClean="0"/>
              <a:t>done </a:t>
            </a:r>
            <a:r>
              <a:rPr kumimoji="1" lang="en-US" altLang="ja-JP" baseline="0" dirty="0" smtClean="0"/>
              <a:t>with Hive.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We </a:t>
            </a:r>
            <a:r>
              <a:rPr kumimoji="1" lang="en-US" altLang="ja-JP" baseline="0" dirty="0" smtClean="0"/>
              <a:t>will begin looking at </a:t>
            </a:r>
            <a:r>
              <a:rPr kumimoji="1" lang="en-US" altLang="ja-JP" baseline="0" dirty="0" smtClean="0"/>
              <a:t>Hive with these 2 questions.</a:t>
            </a:r>
          </a:p>
          <a:p>
            <a:r>
              <a:rPr kumimoji="1" lang="en-US" altLang="ja-JP" baseline="0" dirty="0" smtClean="0"/>
              <a:t>- How does </a:t>
            </a:r>
            <a:r>
              <a:rPr lang="en-US" dirty="0" smtClean="0"/>
              <a:t>Hive convert </a:t>
            </a:r>
            <a:r>
              <a:rPr kumimoji="1" lang="en-US" altLang="ja-JP" dirty="0" err="1" smtClean="0"/>
              <a:t>HiveQL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 M/R jobs?</a:t>
            </a:r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Hive</a:t>
            </a:r>
            <a:r>
              <a:rPr kumimoji="1" lang="ja-JP" altLang="en-US" dirty="0" smtClean="0"/>
              <a:t>はどうやって</a:t>
            </a:r>
            <a:r>
              <a:rPr kumimoji="1" lang="en-US" altLang="ja-JP" dirty="0" err="1" smtClean="0"/>
              <a:t>HiveQL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M/R</a:t>
            </a:r>
            <a:r>
              <a:rPr kumimoji="1" lang="ja-JP" altLang="en-US" dirty="0" smtClean="0"/>
              <a:t>ジョブに変換するのか。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- On this, what optimizing processes are adopted?</a:t>
            </a:r>
          </a:p>
          <a:p>
            <a:r>
              <a:rPr kumimoji="1" lang="ja-JP" altLang="en-US" baseline="0" dirty="0" smtClean="0"/>
              <a:t>　どんな最適化処理が行われるのか。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In </a:t>
            </a:r>
            <a:r>
              <a:rPr kumimoji="1" lang="en-US" altLang="ja-JP" dirty="0" smtClean="0"/>
              <a:t>the next phase,</a:t>
            </a:r>
            <a:r>
              <a:rPr kumimoji="1" lang="en-US" altLang="ja-JP" baseline="0" dirty="0" smtClean="0"/>
              <a:t> Logical plan generator  </a:t>
            </a:r>
            <a:r>
              <a:rPr kumimoji="1" lang="en-US" altLang="ja-JP" baseline="0" dirty="0" smtClean="0"/>
              <a:t>converts </a:t>
            </a:r>
            <a:r>
              <a:rPr kumimoji="1" lang="en-US" altLang="ja-JP" baseline="0" dirty="0" smtClean="0"/>
              <a:t>a QB which was made by </a:t>
            </a:r>
            <a:r>
              <a:rPr lang="en-US" altLang="ja-JP" dirty="0" smtClean="0">
                <a:ea typeface="HGS創英角ｺﾞｼｯｸUB" pitchFamily="50" charset="-128"/>
              </a:rPr>
              <a:t>Semantic </a:t>
            </a:r>
            <a:r>
              <a:rPr lang="en-US" altLang="ja-JP" dirty="0" smtClean="0">
                <a:ea typeface="HGS創英角ｺﾞｼｯｸUB" pitchFamily="50" charset="-128"/>
              </a:rPr>
              <a:t>Analyzer to 2 table</a:t>
            </a:r>
            <a:r>
              <a:rPr lang="en-US" altLang="ja-JP" baseline="0" dirty="0" smtClean="0">
                <a:ea typeface="HGS創英角ｺﾞｼｯｸUB" pitchFamily="50" charset="-128"/>
              </a:rPr>
              <a:t>-scan-operators.</a:t>
            </a:r>
            <a:r>
              <a:rPr lang="en-US" altLang="ja-JP" dirty="0" smtClean="0">
                <a:ea typeface="HGS創英角ｺﾞｼｯｸUB" pitchFamily="50" charset="-128"/>
              </a:rPr>
              <a:t>.</a:t>
            </a:r>
            <a:endParaRPr lang="en-US" altLang="ja-JP" dirty="0" smtClean="0">
              <a:ea typeface="HGS創英角ｺﾞｼｯｸUB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Join</a:t>
            </a:r>
            <a:r>
              <a:rPr kumimoji="1" lang="en-US" altLang="ja-JP" baseline="0" dirty="0" smtClean="0"/>
              <a:t> part is converted to these 3 tasks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The Reduce-sink-operator controls the output format of map process.</a:t>
            </a:r>
          </a:p>
          <a:p>
            <a:r>
              <a:rPr kumimoji="1" lang="en-US" altLang="ja-JP" baseline="0" dirty="0" smtClean="0"/>
              <a:t>So, t</a:t>
            </a:r>
            <a:r>
              <a:rPr kumimoji="1" lang="en-US" altLang="ja-JP" dirty="0" smtClean="0"/>
              <a:t>he </a:t>
            </a:r>
            <a:r>
              <a:rPr kumimoji="1" lang="en-US" altLang="ja-JP" dirty="0" smtClean="0"/>
              <a:t>information </a:t>
            </a:r>
            <a:r>
              <a:rPr kumimoji="1" lang="en-US" altLang="ja-JP" dirty="0" smtClean="0"/>
              <a:t>on which </a:t>
            </a:r>
            <a:r>
              <a:rPr kumimoji="1" lang="en-US" altLang="ja-JP" dirty="0" smtClean="0"/>
              <a:t>key</a:t>
            </a:r>
            <a:r>
              <a:rPr kumimoji="1" lang="en-US" altLang="ja-JP" baseline="0" dirty="0" smtClean="0"/>
              <a:t> we use to join </a:t>
            </a:r>
            <a:r>
              <a:rPr kumimoji="1" lang="en-US" altLang="ja-JP" baseline="0" dirty="0" smtClean="0"/>
              <a:t>data is </a:t>
            </a:r>
            <a:r>
              <a:rPr kumimoji="1" lang="en-US" altLang="ja-JP" baseline="0" dirty="0" smtClean="0"/>
              <a:t>represented </a:t>
            </a:r>
            <a:r>
              <a:rPr kumimoji="1" lang="en-US" altLang="ja-JP" baseline="0" dirty="0" smtClean="0"/>
              <a:t>in </a:t>
            </a:r>
            <a:r>
              <a:rPr kumimoji="1" lang="en-US" altLang="ja-JP" baseline="0" dirty="0" smtClean="0"/>
              <a:t>shuffle phase on </a:t>
            </a:r>
            <a:r>
              <a:rPr kumimoji="1" lang="en-US" altLang="ja-JP" baseline="0" dirty="0" err="1" smtClean="0"/>
              <a:t>hadoop</a:t>
            </a:r>
            <a:r>
              <a:rPr kumimoji="1" lang="en-US" altLang="ja-JP" baseline="0" dirty="0" smtClean="0"/>
              <a:t>. *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Select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which </a:t>
            </a:r>
            <a:r>
              <a:rPr kumimoji="1" lang="en-US" altLang="ja-JP" baseline="0" dirty="0" smtClean="0"/>
              <a:t>reduces </a:t>
            </a:r>
            <a:r>
              <a:rPr kumimoji="1" lang="en-US" altLang="ja-JP" baseline="0" dirty="0" smtClean="0"/>
              <a:t>our output columns is converted one operator.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The final</a:t>
            </a:r>
            <a:r>
              <a:rPr kumimoji="1" lang="en-US" altLang="ja-JP" baseline="0" dirty="0" smtClean="0"/>
              <a:t> step is inserting </a:t>
            </a:r>
            <a:r>
              <a:rPr kumimoji="1" lang="en-US" altLang="ja-JP" baseline="0" dirty="0" smtClean="0"/>
              <a:t>part of </a:t>
            </a:r>
            <a:r>
              <a:rPr kumimoji="1" lang="en-US" altLang="ja-JP" baseline="0" dirty="0" err="1" smtClean="0"/>
              <a:t>HiveQL</a:t>
            </a:r>
            <a:r>
              <a:rPr kumimoji="1" lang="en-US" altLang="ja-JP" baseline="0" dirty="0" smtClean="0"/>
              <a:t> which </a:t>
            </a:r>
            <a:r>
              <a:rPr kumimoji="1" lang="en-US" altLang="ja-JP" baseline="0" dirty="0" smtClean="0"/>
              <a:t>orders </a:t>
            </a:r>
            <a:r>
              <a:rPr kumimoji="1" lang="en-US" altLang="ja-JP" baseline="0" dirty="0" smtClean="0"/>
              <a:t>hive to write our result to the </a:t>
            </a:r>
            <a:r>
              <a:rPr kumimoji="1" lang="en-US" altLang="ja-JP" baseline="0" dirty="0" err="1" smtClean="0"/>
              <a:t>paticular</a:t>
            </a:r>
            <a:r>
              <a:rPr kumimoji="1" lang="en-US" altLang="ja-JP" baseline="0" dirty="0" smtClean="0"/>
              <a:t> table.</a:t>
            </a:r>
          </a:p>
          <a:p>
            <a:r>
              <a:rPr kumimoji="1" lang="en-US" altLang="ja-JP" baseline="0" dirty="0" smtClean="0"/>
              <a:t>This </a:t>
            </a:r>
            <a:r>
              <a:rPr kumimoji="1" lang="en-US" altLang="ja-JP" baseline="0" dirty="0" smtClean="0"/>
              <a:t>file-sink-operator </a:t>
            </a:r>
            <a:r>
              <a:rPr kumimoji="1" lang="en-US" altLang="ja-JP" baseline="0" dirty="0" smtClean="0"/>
              <a:t>has this information.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With the explanation</a:t>
            </a:r>
            <a:r>
              <a:rPr kumimoji="1" lang="en-US" altLang="ja-JP" baseline="0" dirty="0" smtClean="0"/>
              <a:t> so far, </a:t>
            </a:r>
            <a:r>
              <a:rPr kumimoji="1" lang="en-US" altLang="ja-JP" dirty="0" smtClean="0"/>
              <a:t>we </a:t>
            </a:r>
            <a:r>
              <a:rPr kumimoji="1" lang="en-US" altLang="ja-JP" dirty="0" smtClean="0"/>
              <a:t>can </a:t>
            </a:r>
            <a:r>
              <a:rPr kumimoji="1" lang="en-US" altLang="ja-JP" dirty="0" smtClean="0"/>
              <a:t>now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get </a:t>
            </a:r>
            <a:r>
              <a:rPr kumimoji="1" lang="en-US" altLang="ja-JP" dirty="0" smtClean="0"/>
              <a:t>this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tree.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next phase is optimizer which we have a great interest in.</a:t>
            </a:r>
          </a:p>
          <a:p>
            <a:r>
              <a:rPr kumimoji="1" lang="en-US" altLang="ja-JP" baseline="0" dirty="0" smtClean="0"/>
              <a:t>the latest </a:t>
            </a:r>
            <a:r>
              <a:rPr kumimoji="1" lang="en-US" altLang="ja-JP" baseline="0" dirty="0" smtClean="0"/>
              <a:t>version of Hive </a:t>
            </a:r>
            <a:r>
              <a:rPr kumimoji="1" lang="en-US" altLang="ja-JP" baseline="0" dirty="0" smtClean="0"/>
              <a:t>has these optimizers.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</a:t>
            </a:r>
            <a:r>
              <a:rPr kumimoji="1" lang="en-US" altLang="ja-JP" baseline="0" dirty="0" smtClean="0"/>
              <a:t>will explain </a:t>
            </a:r>
            <a:r>
              <a:rPr kumimoji="1" lang="en-US" altLang="ja-JP" baseline="0" dirty="0" smtClean="0"/>
              <a:t>this Predicate push down optimizer with </a:t>
            </a:r>
            <a:r>
              <a:rPr kumimoji="1" lang="en-US" altLang="ja-JP" baseline="0" dirty="0" smtClean="0"/>
              <a:t>the next </a:t>
            </a:r>
            <a:r>
              <a:rPr kumimoji="1" lang="en-US" altLang="ja-JP" baseline="0" dirty="0" smtClean="0"/>
              <a:t>slides.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But.. </a:t>
            </a:r>
          </a:p>
          <a:p>
            <a:r>
              <a:rPr kumimoji="1" lang="en-US" altLang="ja-JP" dirty="0" smtClean="0"/>
              <a:t>first </a:t>
            </a:r>
            <a:r>
              <a:rPr kumimoji="1" lang="en-US" altLang="ja-JP" dirty="0" err="1" smtClean="0"/>
              <a:t>HiveQL</a:t>
            </a:r>
            <a:r>
              <a:rPr kumimoji="1" lang="en-US" altLang="ja-JP" dirty="0" smtClean="0"/>
              <a:t> I</a:t>
            </a:r>
            <a:r>
              <a:rPr kumimoji="1" lang="en-US" altLang="ja-JP" baseline="0" dirty="0" smtClean="0"/>
              <a:t> use </a:t>
            </a:r>
            <a:r>
              <a:rPr kumimoji="1" lang="en-US" altLang="ja-JP" baseline="0" dirty="0" smtClean="0"/>
              <a:t>is </a:t>
            </a:r>
            <a:r>
              <a:rPr kumimoji="1" lang="en-US" altLang="ja-JP" baseline="0" dirty="0" smtClean="0"/>
              <a:t>not </a:t>
            </a:r>
            <a:r>
              <a:rPr kumimoji="1" lang="en-US" altLang="ja-JP" baseline="0" dirty="0" smtClean="0"/>
              <a:t>suited for this </a:t>
            </a:r>
            <a:r>
              <a:rPr kumimoji="1" lang="en-US" altLang="ja-JP" baseline="0" dirty="0" smtClean="0"/>
              <a:t>explanation,</a:t>
            </a:r>
          </a:p>
          <a:p>
            <a:r>
              <a:rPr kumimoji="1" lang="en-US" altLang="ja-JP" baseline="0" dirty="0" smtClean="0"/>
              <a:t>so let me add where </a:t>
            </a:r>
            <a:r>
              <a:rPr lang="en-US" dirty="0" smtClean="0"/>
              <a:t>clause </a:t>
            </a:r>
            <a:r>
              <a:rPr kumimoji="1" lang="en-US" altLang="ja-JP" baseline="0" dirty="0" smtClean="0"/>
              <a:t>like this.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This is </a:t>
            </a:r>
            <a:r>
              <a:rPr kumimoji="1" lang="en-US" altLang="ja-JP" dirty="0" smtClean="0"/>
              <a:t>an </a:t>
            </a:r>
            <a:r>
              <a:rPr kumimoji="1" lang="en-US" altLang="ja-JP" dirty="0" smtClean="0"/>
              <a:t>operator</a:t>
            </a:r>
            <a:r>
              <a:rPr kumimoji="1" lang="en-US" altLang="ja-JP" baseline="0" dirty="0" smtClean="0"/>
              <a:t> tree which has no </a:t>
            </a:r>
            <a:r>
              <a:rPr kumimoji="1" lang="en-US" altLang="ja-JP" baseline="0" dirty="0" smtClean="0"/>
              <a:t>“where </a:t>
            </a:r>
            <a:r>
              <a:rPr lang="en-US" dirty="0" smtClean="0"/>
              <a:t>clause”.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これが、</a:t>
            </a:r>
            <a:r>
              <a:rPr kumimoji="1" lang="en-US" altLang="ja-JP" dirty="0" smtClean="0"/>
              <a:t>where</a:t>
            </a:r>
            <a:r>
              <a:rPr kumimoji="1" lang="ja-JP" altLang="en-US" dirty="0" smtClean="0"/>
              <a:t>句の無い時のツリーでしたが、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 </a:t>
            </a:r>
            <a:r>
              <a:rPr kumimoji="1" lang="en-US" altLang="ja-JP" dirty="0" smtClean="0"/>
              <a:t>have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added a </a:t>
            </a:r>
            <a:r>
              <a:rPr lang="en-US" dirty="0" smtClean="0"/>
              <a:t>clause</a:t>
            </a:r>
            <a:r>
              <a:rPr lang="en-US" dirty="0" smtClean="0"/>
              <a:t>.</a:t>
            </a:r>
          </a:p>
          <a:p>
            <a:r>
              <a:rPr lang="en-US" altLang="ja-JP" dirty="0" smtClean="0"/>
              <a:t>This is the initial tree.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where</a:t>
            </a:r>
            <a:r>
              <a:rPr kumimoji="1" lang="ja-JP" altLang="en-US" dirty="0" smtClean="0"/>
              <a:t>句を入れて生成したツリーには、</a:t>
            </a:r>
            <a:r>
              <a:rPr kumimoji="1" lang="en-US" altLang="ja-JP" dirty="0" err="1" smtClean="0"/>
              <a:t>FilterOperator</a:t>
            </a:r>
            <a:r>
              <a:rPr kumimoji="1" lang="ja-JP" altLang="en-US" dirty="0" smtClean="0"/>
              <a:t>が入りました。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This</a:t>
            </a:r>
            <a:r>
              <a:rPr kumimoji="1" lang="en-US" altLang="ja-JP" baseline="0" dirty="0" smtClean="0"/>
              <a:t> a tree which PPD optimized.</a:t>
            </a:r>
          </a:p>
          <a:p>
            <a:r>
              <a:rPr kumimoji="1" lang="en-US" altLang="ja-JP" baseline="0" dirty="0" smtClean="0"/>
              <a:t>The filter information which means “where </a:t>
            </a:r>
            <a:r>
              <a:rPr lang="en-US" dirty="0" smtClean="0"/>
              <a:t>clause” is located on </a:t>
            </a:r>
            <a:r>
              <a:rPr lang="en-US" dirty="0" smtClean="0"/>
              <a:t>the upper </a:t>
            </a:r>
            <a:r>
              <a:rPr lang="en-US" dirty="0" smtClean="0"/>
              <a:t>of </a:t>
            </a:r>
            <a:r>
              <a:rPr lang="en-US" dirty="0" smtClean="0"/>
              <a:t>the reduce-sink-operator</a:t>
            </a:r>
            <a:r>
              <a:rPr lang="en-US" dirty="0" smtClean="0"/>
              <a:t>.</a:t>
            </a:r>
          </a:p>
          <a:p>
            <a:r>
              <a:rPr kumimoji="1" lang="en-US" altLang="ja-JP" dirty="0" smtClean="0"/>
              <a:t>This means we can reduce the amount of data to read.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そして、これが</a:t>
            </a:r>
            <a:r>
              <a:rPr kumimoji="1" lang="en-US" altLang="ja-JP" dirty="0" smtClean="0"/>
              <a:t>Optimizer(PPD)</a:t>
            </a:r>
            <a:r>
              <a:rPr kumimoji="1" lang="ja-JP" altLang="en-US" dirty="0" smtClean="0"/>
              <a:t>をかけると、このように、</a:t>
            </a:r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の手前で</a:t>
            </a:r>
            <a:r>
              <a:rPr kumimoji="1" lang="en-US" altLang="ja-JP" dirty="0" smtClean="0"/>
              <a:t>Filter</a:t>
            </a:r>
            <a:r>
              <a:rPr kumimoji="1" lang="ja-JP" altLang="en-US" dirty="0" smtClean="0"/>
              <a:t>をかけるように変更されました。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おわかりの通り、この最適化により</a:t>
            </a:r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の計算量が軽減されます。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29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You </a:t>
            </a:r>
            <a:r>
              <a:rPr kumimoji="1" lang="en-US" altLang="ja-JP" baseline="0" dirty="0" smtClean="0"/>
              <a:t>can </a:t>
            </a:r>
            <a:r>
              <a:rPr kumimoji="1" lang="en-US" altLang="ja-JP" baseline="0" dirty="0" smtClean="0"/>
              <a:t>get </a:t>
            </a:r>
            <a:r>
              <a:rPr kumimoji="1" lang="en-US" altLang="ja-JP" baseline="0" dirty="0" smtClean="0"/>
              <a:t>a lot of information </a:t>
            </a:r>
            <a:r>
              <a:rPr kumimoji="1" lang="en-US" altLang="ja-JP" baseline="0" dirty="0" smtClean="0"/>
              <a:t>from this paper.</a:t>
            </a:r>
          </a:p>
          <a:p>
            <a:r>
              <a:rPr kumimoji="1" lang="en-US" altLang="ja-JP" baseline="0" dirty="0" smtClean="0"/>
              <a:t>But the explanation has some gaps from latest </a:t>
            </a:r>
            <a:r>
              <a:rPr kumimoji="1" lang="en-US" altLang="ja-JP" baseline="0" dirty="0" smtClean="0"/>
              <a:t>version of Hive(v0.7</a:t>
            </a:r>
            <a:r>
              <a:rPr kumimoji="1" lang="en-US" altLang="ja-JP" baseline="0" dirty="0" smtClean="0"/>
              <a:t>).</a:t>
            </a:r>
            <a:endParaRPr kumimoji="1" lang="en-US" altLang="ja-JP" baseline="0" dirty="0"/>
          </a:p>
          <a:p>
            <a:r>
              <a:rPr kumimoji="1" lang="en-US" altLang="ja-JP" baseline="0" dirty="0" smtClean="0"/>
              <a:t>So today I will tell you them </a:t>
            </a:r>
            <a:r>
              <a:rPr kumimoji="1" lang="en-US" altLang="ja-JP" baseline="0" dirty="0" smtClean="0"/>
              <a:t>in </a:t>
            </a:r>
            <a:r>
              <a:rPr kumimoji="1" lang="en-US" altLang="ja-JP" baseline="0" dirty="0" smtClean="0"/>
              <a:t>this presentation.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return </a:t>
            </a:r>
            <a:r>
              <a:rPr lang="en-US" dirty="0" smtClean="0"/>
              <a:t>to</a:t>
            </a:r>
            <a:r>
              <a:rPr lang="en-US" baseline="0" dirty="0" smtClean="0"/>
              <a:t> our main topic.</a:t>
            </a:r>
            <a:endParaRPr lang="en-US" dirty="0" smtClean="0"/>
          </a:p>
          <a:p>
            <a:r>
              <a:rPr lang="ja-JP" altLang="en-US" dirty="0" smtClean="0"/>
              <a:t>　元の話題に戻りましょう。</a:t>
            </a:r>
            <a:endParaRPr lang="en-US" dirty="0" smtClean="0"/>
          </a:p>
          <a:p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next phase is </a:t>
            </a:r>
            <a:r>
              <a:rPr kumimoji="1" lang="en-US" altLang="ja-JP" baseline="0" dirty="0" smtClean="0"/>
              <a:t>the Physical </a:t>
            </a:r>
            <a:r>
              <a:rPr kumimoji="1" lang="en-US" altLang="ja-JP" baseline="0" dirty="0" smtClean="0"/>
              <a:t>Plan Generator.</a:t>
            </a:r>
          </a:p>
          <a:p>
            <a:r>
              <a:rPr kumimoji="1" lang="en-US" altLang="ja-JP" baseline="0" dirty="0" smtClean="0"/>
              <a:t>In </a:t>
            </a:r>
            <a:r>
              <a:rPr kumimoji="1" lang="en-US" altLang="ja-JP" baseline="0" dirty="0" smtClean="0"/>
              <a:t>this phase, operators are taken together </a:t>
            </a:r>
            <a:r>
              <a:rPr kumimoji="1" lang="en-US" altLang="ja-JP" baseline="0" dirty="0" smtClean="0"/>
              <a:t>for </a:t>
            </a:r>
            <a:r>
              <a:rPr kumimoji="1" lang="en-US" altLang="ja-JP" baseline="0" dirty="0" smtClean="0"/>
              <a:t>some tasks.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tasks is first appeared, I don’t explain.</a:t>
            </a:r>
          </a:p>
          <a:p>
            <a:r>
              <a:rPr kumimoji="1" lang="en-US" altLang="ja-JP" baseline="0" dirty="0" smtClean="0"/>
              <a:t>That is a unit for real, physical processing with HDFS </a:t>
            </a:r>
            <a:r>
              <a:rPr kumimoji="1" lang="en-US" altLang="ja-JP" baseline="0" dirty="0" err="1" smtClean="0"/>
              <a:t>opetration</a:t>
            </a:r>
            <a:r>
              <a:rPr kumimoji="1" lang="en-US" altLang="ja-JP" baseline="0" dirty="0" smtClean="0"/>
              <a:t> and M/R job.</a:t>
            </a:r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 </a:t>
            </a:r>
            <a:r>
              <a:rPr kumimoji="1" lang="en-US" altLang="ja-JP" baseline="0" dirty="0" smtClean="0"/>
              <a:t>our example, almost all operators are housed </a:t>
            </a:r>
            <a:r>
              <a:rPr kumimoji="1" lang="en-US" altLang="ja-JP" baseline="0" dirty="0" smtClean="0"/>
              <a:t>in </a:t>
            </a:r>
            <a:r>
              <a:rPr kumimoji="1" lang="en-US" altLang="ja-JP" baseline="0" dirty="0" smtClean="0"/>
              <a:t>a task which is named </a:t>
            </a:r>
            <a:r>
              <a:rPr kumimoji="1" lang="en-US" altLang="ja-JP" baseline="0" dirty="0" err="1" smtClean="0"/>
              <a:t>MapRedTask</a:t>
            </a:r>
            <a:r>
              <a:rPr kumimoji="1" lang="en-US" altLang="ja-JP" baseline="0" dirty="0" smtClean="0"/>
              <a:t>.</a:t>
            </a:r>
          </a:p>
          <a:p>
            <a:pPr defTabSz="947593">
              <a:defRPr/>
            </a:pPr>
            <a:r>
              <a:rPr kumimoji="1" lang="ja-JP" altLang="en-US" dirty="0" smtClean="0"/>
              <a:t>　私たちの例では、ほとんどのオペレータは</a:t>
            </a:r>
            <a:r>
              <a:rPr kumimoji="1" lang="en-US" altLang="ja-JP" dirty="0" err="1" smtClean="0"/>
              <a:t>MapRedTask</a:t>
            </a:r>
            <a:r>
              <a:rPr kumimoji="1" lang="ja-JP" altLang="en-US" dirty="0" smtClean="0"/>
              <a:t>というタスクに格納されました。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30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In this box named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err="1" smtClean="0"/>
              <a:t>MapRedTask</a:t>
            </a:r>
            <a:r>
              <a:rPr kumimoji="1" lang="en-US" altLang="ja-JP" dirty="0" smtClean="0"/>
              <a:t>,</a:t>
            </a:r>
          </a:p>
          <a:p>
            <a:r>
              <a:rPr kumimoji="1" lang="en-US" altLang="ja-JP" dirty="0" smtClean="0"/>
              <a:t>Operators</a:t>
            </a:r>
            <a:r>
              <a:rPr kumimoji="1" lang="en-US" altLang="ja-JP" baseline="0" dirty="0" smtClean="0"/>
              <a:t> are placed </a:t>
            </a:r>
            <a:r>
              <a:rPr kumimoji="1" lang="en-US" altLang="ja-JP" baseline="0" dirty="0" smtClean="0"/>
              <a:t>in the Map </a:t>
            </a:r>
            <a:r>
              <a:rPr kumimoji="1" lang="en-US" altLang="ja-JP" baseline="0" dirty="0" smtClean="0"/>
              <a:t>phase or Reduce phase.</a:t>
            </a:r>
          </a:p>
          <a:p>
            <a:r>
              <a:rPr kumimoji="1" lang="en-US" altLang="ja-JP" baseline="0" dirty="0" err="1" smtClean="0"/>
              <a:t>ReduceSinkOperator</a:t>
            </a:r>
            <a:r>
              <a:rPr kumimoji="1" lang="en-US" altLang="ja-JP" baseline="0" dirty="0" smtClean="0"/>
              <a:t> defines the output format to Reduce phase. </a:t>
            </a:r>
            <a:r>
              <a:rPr kumimoji="1" lang="en-US" altLang="ja-JP" baseline="0" dirty="0" smtClean="0"/>
              <a:t>such as what </a:t>
            </a:r>
            <a:r>
              <a:rPr kumimoji="1" lang="en-US" altLang="ja-JP" baseline="0" dirty="0" smtClean="0"/>
              <a:t>key is used for </a:t>
            </a:r>
            <a:r>
              <a:rPr kumimoji="1" lang="en-US" altLang="ja-JP" baseline="0" dirty="0" smtClean="0"/>
              <a:t>shuffling.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31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 dirty="0" smtClean="0">
                <a:ea typeface="ＭＳ Ｐ明朝" charset="-128"/>
              </a:rPr>
              <a:t>This is </a:t>
            </a:r>
            <a:r>
              <a:rPr lang="en-US" altLang="ja-JP" dirty="0" smtClean="0">
                <a:ea typeface="ＭＳ Ｐ明朝" charset="-128"/>
              </a:rPr>
              <a:t>the </a:t>
            </a:r>
            <a:r>
              <a:rPr lang="en-US" altLang="ja-JP" dirty="0" smtClean="0">
                <a:ea typeface="ＭＳ Ｐ明朝" charset="-128"/>
              </a:rPr>
              <a:t>final phase</a:t>
            </a:r>
            <a:r>
              <a:rPr lang="en-US" altLang="ja-JP" baseline="0" dirty="0" smtClean="0">
                <a:ea typeface="ＭＳ Ｐ明朝" charset="-128"/>
              </a:rPr>
              <a:t> and hive v0.6 doesn’t have this explicitly.</a:t>
            </a:r>
          </a:p>
          <a:p>
            <a:r>
              <a:rPr lang="en-US" altLang="ja-JP" baseline="0" dirty="0" smtClean="0">
                <a:ea typeface="ＭＳ Ｐ明朝" charset="-128"/>
              </a:rPr>
              <a:t>Now </a:t>
            </a:r>
            <a:r>
              <a:rPr lang="en-US" altLang="ja-JP" baseline="0" dirty="0" smtClean="0">
                <a:ea typeface="ＭＳ Ｐ明朝" charset="-128"/>
              </a:rPr>
              <a:t>There are optimizers </a:t>
            </a:r>
            <a:r>
              <a:rPr lang="en-US" altLang="ja-JP" baseline="0" dirty="0" smtClean="0">
                <a:ea typeface="ＭＳ Ｐ明朝" charset="-128"/>
              </a:rPr>
              <a:t>just for join </a:t>
            </a:r>
            <a:r>
              <a:rPr lang="en-US" altLang="ja-JP" baseline="0" dirty="0" smtClean="0">
                <a:ea typeface="ＭＳ Ｐ明朝" charset="-128"/>
              </a:rPr>
              <a:t>operations.</a:t>
            </a:r>
            <a:endParaRPr lang="en-US" altLang="ja-JP" baseline="0" dirty="0" smtClean="0">
              <a:ea typeface="ＭＳ Ｐ明朝" charset="-128"/>
            </a:endParaRPr>
          </a:p>
          <a:p>
            <a:endParaRPr lang="en-US" altLang="ja-JP" baseline="0" dirty="0" smtClean="0">
              <a:ea typeface="ＭＳ Ｐ明朝" charset="-128"/>
            </a:endParaRPr>
          </a:p>
          <a:p>
            <a:r>
              <a:rPr lang="en-US" altLang="ja-JP" baseline="0" dirty="0" smtClean="0">
                <a:ea typeface="ＭＳ Ｐ明朝" charset="-128"/>
              </a:rPr>
              <a:t>Now I will explain </a:t>
            </a:r>
            <a:r>
              <a:rPr lang="en-US" altLang="ja-JP" baseline="0" dirty="0" smtClean="0">
                <a:ea typeface="ＭＳ Ｐ明朝" charset="-128"/>
              </a:rPr>
              <a:t>about this </a:t>
            </a:r>
            <a:r>
              <a:rPr lang="en-US" altLang="ja-JP" baseline="0" dirty="0" err="1" smtClean="0">
                <a:ea typeface="ＭＳ Ｐ明朝" charset="-128"/>
              </a:rPr>
              <a:t>MapJoinResolver</a:t>
            </a:r>
            <a:r>
              <a:rPr lang="en-US" altLang="ja-JP" baseline="0" dirty="0" smtClean="0">
                <a:ea typeface="ＭＳ Ｐ明朝" charset="-128"/>
              </a:rPr>
              <a:t>.</a:t>
            </a:r>
            <a:endParaRPr lang="en-US" altLang="ja-JP" dirty="0" smtClean="0">
              <a:ea typeface="ＭＳ Ｐ明朝" charset="-128"/>
            </a:endParaRPr>
          </a:p>
          <a:p>
            <a:endParaRPr lang="en-US" altLang="ja-JP" dirty="0" smtClean="0">
              <a:ea typeface="ＭＳ Ｐ明朝" charset="-128"/>
            </a:endParaRPr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61B0E-1D4A-4883-BE7C-3B8526949D3B}" type="slidenum">
              <a:rPr lang="ja-JP" altLang="en-US" smtClean="0">
                <a:ea typeface="ＭＳ Ｐゴシック" pitchFamily="-107" charset="-128"/>
              </a:rPr>
              <a:pPr/>
              <a:t>32</a:t>
            </a:fld>
            <a:endParaRPr lang="en-US" altLang="ja-JP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Let's assume we have this tree.</a:t>
            </a:r>
          </a:p>
          <a:p>
            <a:r>
              <a:rPr lang="ja-JP" altLang="en-US" dirty="0" smtClean="0"/>
              <a:t>　こんなツリーがあると仮定しましょう。</a:t>
            </a:r>
            <a:endParaRPr lang="en-US" altLang="ja-JP" dirty="0" smtClean="0">
              <a:ea typeface="ＭＳ Ｐ明朝" charset="-128"/>
            </a:endParaRPr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1CA83-6106-407D-B8F0-C0CD1A52AF99}" type="slidenum">
              <a:rPr lang="ja-JP" altLang="en-US" smtClean="0">
                <a:ea typeface="ＭＳ Ｐゴシック" pitchFamily="-107" charset="-128"/>
              </a:rPr>
              <a:pPr/>
              <a:t>33</a:t>
            </a:fld>
            <a:endParaRPr lang="en-US" altLang="ja-JP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 dirty="0" smtClean="0">
                <a:ea typeface="ＭＳ Ｐ明朝" charset="-128"/>
              </a:rPr>
              <a:t>This </a:t>
            </a:r>
            <a:r>
              <a:rPr lang="en-US" altLang="ja-JP" dirty="0" err="1" smtClean="0">
                <a:ea typeface="ＭＳ Ｐ明朝" charset="-128"/>
              </a:rPr>
              <a:t>MapJoinResolver</a:t>
            </a:r>
            <a:r>
              <a:rPr lang="en-US" altLang="ja-JP" baseline="0" dirty="0" smtClean="0">
                <a:ea typeface="ＭＳ Ｐ明朝" charset="-128"/>
              </a:rPr>
              <a:t> </a:t>
            </a:r>
            <a:r>
              <a:rPr lang="en-US" altLang="ja-JP" baseline="0" dirty="0" smtClean="0">
                <a:ea typeface="ＭＳ Ｐ明朝" charset="-128"/>
              </a:rPr>
              <a:t>transforms </a:t>
            </a:r>
            <a:r>
              <a:rPr lang="en-US" altLang="ja-JP" baseline="0" dirty="0" smtClean="0">
                <a:ea typeface="ＭＳ Ｐ明朝" charset="-128"/>
              </a:rPr>
              <a:t>this tree to better one.</a:t>
            </a:r>
          </a:p>
          <a:p>
            <a:r>
              <a:rPr lang="en-US" altLang="ja-JP" baseline="0" dirty="0" smtClean="0">
                <a:ea typeface="ＭＳ Ｐ明朝" charset="-128"/>
              </a:rPr>
              <a:t>Which has 2 M/R jobs.</a:t>
            </a:r>
          </a:p>
          <a:p>
            <a:endParaRPr lang="en-US" altLang="ja-JP" baseline="0" dirty="0" smtClean="0">
              <a:ea typeface="ＭＳ Ｐ明朝" charset="-128"/>
            </a:endParaRPr>
          </a:p>
          <a:p>
            <a:r>
              <a:rPr lang="en-US" altLang="ja-JP" baseline="0" dirty="0" smtClean="0">
                <a:ea typeface="ＭＳ Ｐ明朝" charset="-128"/>
              </a:rPr>
              <a:t>On this first job, Hive get the data of one of joined tables and send them </a:t>
            </a:r>
            <a:r>
              <a:rPr lang="en-US" altLang="ja-JP" baseline="0" dirty="0" smtClean="0">
                <a:ea typeface="ＭＳ Ｐ明朝" charset="-128"/>
              </a:rPr>
              <a:t>to </a:t>
            </a:r>
            <a:r>
              <a:rPr lang="en-US" altLang="ja-JP" baseline="0" dirty="0" err="1" smtClean="0">
                <a:ea typeface="ＭＳ Ｐ明朝" charset="-128"/>
              </a:rPr>
              <a:t>DistributedCache</a:t>
            </a:r>
            <a:r>
              <a:rPr lang="en-US" altLang="ja-JP" baseline="0" dirty="0" smtClean="0">
                <a:ea typeface="ＭＳ Ｐ明朝" charset="-128"/>
              </a:rPr>
              <a:t> on </a:t>
            </a:r>
            <a:r>
              <a:rPr lang="en-US" altLang="ja-JP" baseline="0" dirty="0" err="1" smtClean="0">
                <a:ea typeface="ＭＳ Ｐ明朝" charset="-128"/>
              </a:rPr>
              <a:t>hadoop</a:t>
            </a:r>
            <a:r>
              <a:rPr lang="en-US" altLang="ja-JP" baseline="0" dirty="0" smtClean="0">
                <a:ea typeface="ＭＳ Ｐ明朝" charset="-128"/>
              </a:rPr>
              <a:t>.</a:t>
            </a:r>
            <a:endParaRPr lang="en-US" altLang="ja-JP" dirty="0" smtClean="0">
              <a:ea typeface="ＭＳ Ｐ明朝" charset="-128"/>
            </a:endParaRPr>
          </a:p>
          <a:p>
            <a:r>
              <a:rPr lang="en-US" altLang="ja-JP" dirty="0" smtClean="0">
                <a:ea typeface="ＭＳ Ｐ明朝" charset="-128"/>
              </a:rPr>
              <a:t>with</a:t>
            </a:r>
            <a:r>
              <a:rPr lang="en-US" altLang="ja-JP" baseline="0" dirty="0" smtClean="0">
                <a:ea typeface="ＭＳ Ｐ明朝" charset="-128"/>
              </a:rPr>
              <a:t> this, we have no need to read the data from all of </a:t>
            </a:r>
            <a:r>
              <a:rPr lang="en-US" altLang="ja-JP" baseline="0" dirty="0" err="1" smtClean="0">
                <a:ea typeface="ＭＳ Ｐ明朝" charset="-128"/>
              </a:rPr>
              <a:t>hadoop</a:t>
            </a:r>
            <a:r>
              <a:rPr lang="en-US" altLang="ja-JP" baseline="0" dirty="0" smtClean="0">
                <a:ea typeface="ＭＳ Ｐ明朝" charset="-128"/>
              </a:rPr>
              <a:t> task nodes.</a:t>
            </a:r>
            <a:endParaRPr lang="en-US" altLang="ja-JP" dirty="0" smtClean="0">
              <a:ea typeface="ＭＳ Ｐ明朝" charset="-128"/>
            </a:endParaRPr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3DB26-D2E3-400E-B4B4-721F9D288856}" type="slidenum">
              <a:rPr lang="ja-JP" altLang="en-US" smtClean="0">
                <a:ea typeface="ＭＳ Ｐゴシック" pitchFamily="-107" charset="-128"/>
              </a:rPr>
              <a:pPr/>
              <a:t>34</a:t>
            </a:fld>
            <a:endParaRPr lang="en-US" altLang="ja-JP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So In </a:t>
            </a:r>
            <a:r>
              <a:rPr kumimoji="1" lang="en-US" altLang="ja-JP" dirty="0" smtClean="0"/>
              <a:t>today’s presentation.</a:t>
            </a:r>
          </a:p>
          <a:p>
            <a:r>
              <a:rPr kumimoji="1" lang="en-US" altLang="ja-JP" dirty="0" smtClean="0"/>
              <a:t>I introduced the hive structure.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35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And the</a:t>
            </a:r>
            <a:r>
              <a:rPr kumimoji="1" lang="en-US" altLang="ja-JP" baseline="0" dirty="0" smtClean="0"/>
              <a:t> second is the topic about inside the compiler.</a:t>
            </a:r>
          </a:p>
          <a:p>
            <a:r>
              <a:rPr kumimoji="1" lang="en-US" altLang="ja-JP" baseline="0" dirty="0" smtClean="0"/>
              <a:t>What phases hive has and </a:t>
            </a:r>
            <a:r>
              <a:rPr kumimoji="1" lang="en-US" altLang="ja-JP" baseline="0" dirty="0" smtClean="0"/>
              <a:t>how </a:t>
            </a:r>
            <a:r>
              <a:rPr kumimoji="1" lang="en-US" altLang="ja-JP" baseline="0" dirty="0" err="1" smtClean="0"/>
              <a:t>toransformations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are done with our order.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hope this information </a:t>
            </a:r>
            <a:r>
              <a:rPr lang="en-US" dirty="0" smtClean="0"/>
              <a:t>make you feel hive close to you!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36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ea typeface="ＭＳ Ｐゴシック" charset="-128"/>
              </a:rPr>
              <a:t>これ</a:t>
            </a:r>
            <a:r>
              <a:rPr lang="ja-JP" altLang="en-US" dirty="0" smtClean="0">
                <a:ea typeface="ＭＳ Ｐゴシック" charset="-128"/>
              </a:rPr>
              <a:t>で、私のプレゼンテーションを終わります。お時間を頂きありがとうございました。</a:t>
            </a:r>
            <a:endParaRPr lang="en-US" altLang="ja-JP" dirty="0" smtClean="0">
              <a:ea typeface="ＭＳ Ｐゴシック" charset="-128"/>
            </a:endParaRPr>
          </a:p>
          <a:p>
            <a:r>
              <a:rPr lang="en-US" altLang="ja-JP" dirty="0" smtClean="0">
                <a:ea typeface="ＭＳ Ｐゴシック" charset="-128"/>
              </a:rPr>
              <a:t>This </a:t>
            </a:r>
            <a:r>
              <a:rPr lang="en-US" altLang="ja-JP" dirty="0" smtClean="0">
                <a:ea typeface="ＭＳ Ｐゴシック" charset="-128"/>
              </a:rPr>
              <a:t>concludes my presentation. Thank you for your time.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37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7593">
              <a:defRPr/>
            </a:pPr>
            <a:r>
              <a:rPr kumimoji="1" lang="en-US" altLang="ja-JP" dirty="0" smtClean="0"/>
              <a:t>I will talk about </a:t>
            </a:r>
            <a:r>
              <a:rPr lang="en-US" altLang="ja-JP" dirty="0" smtClean="0">
                <a:ea typeface="ＭＳ Ｐ明朝" charset="-128"/>
              </a:rPr>
              <a:t>the</a:t>
            </a:r>
            <a:r>
              <a:rPr lang="en-US" altLang="ja-JP" baseline="0" dirty="0" smtClean="0">
                <a:ea typeface="ＭＳ Ｐ明朝" charset="-128"/>
              </a:rPr>
              <a:t> relation with explain clause and my explanation.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38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 dirty="0" smtClean="0">
                <a:ea typeface="ＭＳ Ｐ明朝" charset="-128"/>
              </a:rPr>
              <a:t>we</a:t>
            </a:r>
            <a:r>
              <a:rPr lang="en-US" altLang="ja-JP" baseline="0" dirty="0" smtClean="0">
                <a:ea typeface="ＭＳ Ｐ明朝" charset="-128"/>
              </a:rPr>
              <a:t> can get this result with </a:t>
            </a:r>
            <a:r>
              <a:rPr lang="en-US" altLang="ja-JP" baseline="0" dirty="0" smtClean="0">
                <a:ea typeface="ＭＳ Ｐ明朝" charset="-128"/>
              </a:rPr>
              <a:t>an EXPLAIN </a:t>
            </a:r>
            <a:r>
              <a:rPr lang="en-US" altLang="ja-JP" baseline="0" dirty="0" smtClean="0">
                <a:ea typeface="ＭＳ Ｐ明朝" charset="-128"/>
              </a:rPr>
              <a:t>clause.</a:t>
            </a:r>
            <a:endParaRPr lang="en-US" altLang="ja-JP" dirty="0" smtClean="0">
              <a:ea typeface="ＭＳ Ｐ明朝" charset="-128"/>
            </a:endParaRPr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1CA83-6106-407D-B8F0-C0CD1A52AF99}" type="slidenum">
              <a:rPr lang="ja-JP" altLang="en-US" smtClean="0">
                <a:ea typeface="ＭＳ Ｐゴシック" pitchFamily="-107" charset="-128"/>
              </a:rPr>
              <a:pPr/>
              <a:t>39</a:t>
            </a:fld>
            <a:endParaRPr lang="en-US" altLang="ja-JP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first </a:t>
            </a:r>
            <a:r>
              <a:rPr kumimoji="1" lang="en-US" altLang="ja-JP" baseline="0" dirty="0" smtClean="0"/>
              <a:t>I will </a:t>
            </a:r>
            <a:r>
              <a:rPr kumimoji="1" lang="en-US" altLang="ja-JP" baseline="0" dirty="0" smtClean="0"/>
              <a:t>introduce the architecture of hive.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 dirty="0" smtClean="0">
                <a:ea typeface="ＭＳ Ｐ明朝" charset="-128"/>
              </a:rPr>
              <a:t>The</a:t>
            </a:r>
            <a:r>
              <a:rPr lang="en-US" altLang="ja-JP" baseline="0" dirty="0" smtClean="0">
                <a:ea typeface="ＭＳ Ｐ明朝" charset="-128"/>
              </a:rPr>
              <a:t> </a:t>
            </a:r>
            <a:r>
              <a:rPr lang="en-US" altLang="ja-JP" baseline="0" dirty="0" smtClean="0">
                <a:ea typeface="ＭＳ Ｐ明朝" charset="-128"/>
              </a:rPr>
              <a:t>result is huge and I think we cannot </a:t>
            </a:r>
            <a:r>
              <a:rPr lang="en-US" dirty="0" smtClean="0"/>
              <a:t>grasp all of </a:t>
            </a:r>
            <a:r>
              <a:rPr lang="en-US" dirty="0" smtClean="0"/>
              <a:t>it easily.</a:t>
            </a:r>
            <a:endParaRPr lang="en-US" dirty="0" smtClean="0"/>
          </a:p>
          <a:p>
            <a:r>
              <a:rPr lang="en-US" altLang="ja-JP" dirty="0" smtClean="0"/>
              <a:t>But </a:t>
            </a:r>
            <a:r>
              <a:rPr lang="en-US" altLang="ja-JP" dirty="0" smtClean="0"/>
              <a:t>looking </a:t>
            </a:r>
            <a:r>
              <a:rPr lang="en-US" dirty="0" smtClean="0"/>
              <a:t>closely, we can find </a:t>
            </a:r>
            <a:r>
              <a:rPr lang="en-US" dirty="0" smtClean="0"/>
              <a:t>known structures </a:t>
            </a:r>
            <a:r>
              <a:rPr lang="en-US" dirty="0" smtClean="0"/>
              <a:t>and </a:t>
            </a:r>
            <a:r>
              <a:rPr lang="en-US" dirty="0" smtClean="0"/>
              <a:t>sentences.</a:t>
            </a:r>
            <a:endParaRPr lang="en-US" altLang="ja-JP" dirty="0" smtClean="0">
              <a:ea typeface="ＭＳ Ｐ明朝" charset="-128"/>
            </a:endParaRPr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1CA83-6106-407D-B8F0-C0CD1A52AF99}" type="slidenum">
              <a:rPr lang="ja-JP" altLang="en-US" smtClean="0">
                <a:ea typeface="ＭＳ Ｐゴシック" pitchFamily="-107" charset="-128"/>
              </a:rPr>
              <a:pPr/>
              <a:t>40</a:t>
            </a:fld>
            <a:endParaRPr lang="en-US" altLang="ja-JP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 dirty="0" smtClean="0">
                <a:ea typeface="ＭＳ Ｐ明朝" charset="-128"/>
              </a:rPr>
              <a:t>This result </a:t>
            </a:r>
            <a:r>
              <a:rPr lang="en-US" altLang="ja-JP" dirty="0" smtClean="0">
                <a:ea typeface="ＭＳ Ｐ明朝" charset="-128"/>
              </a:rPr>
              <a:t>has </a:t>
            </a:r>
            <a:r>
              <a:rPr lang="en-US" altLang="ja-JP" dirty="0" smtClean="0">
                <a:ea typeface="ＭＳ Ｐ明朝" charset="-128"/>
              </a:rPr>
              <a:t>information where</a:t>
            </a:r>
            <a:r>
              <a:rPr lang="en-US" altLang="ja-JP" baseline="0" dirty="0" smtClean="0">
                <a:ea typeface="ＭＳ Ｐ明朝" charset="-128"/>
              </a:rPr>
              <a:t> operators are processed ( map phase ? reduce phase ? )</a:t>
            </a:r>
          </a:p>
          <a:p>
            <a:r>
              <a:rPr lang="en-US" altLang="ja-JP" baseline="0" dirty="0" smtClean="0">
                <a:ea typeface="ＭＳ Ｐ明朝" charset="-128"/>
              </a:rPr>
              <a:t>This information is useful for imaging how </a:t>
            </a:r>
            <a:r>
              <a:rPr lang="en-US" altLang="ja-JP" baseline="0" dirty="0" err="1" smtClean="0">
                <a:ea typeface="ＭＳ Ｐ明朝" charset="-128"/>
              </a:rPr>
              <a:t>HiveQL</a:t>
            </a:r>
            <a:r>
              <a:rPr lang="en-US" altLang="ja-JP" baseline="0" dirty="0" smtClean="0">
                <a:ea typeface="ＭＳ Ｐ明朝" charset="-128"/>
              </a:rPr>
              <a:t> </a:t>
            </a:r>
            <a:r>
              <a:rPr lang="en-US" altLang="ja-JP" baseline="0" smtClean="0">
                <a:ea typeface="ＭＳ Ｐ明朝" charset="-128"/>
              </a:rPr>
              <a:t>is processed on </a:t>
            </a:r>
            <a:r>
              <a:rPr lang="en-US" altLang="ja-JP" baseline="0" dirty="0" smtClean="0">
                <a:ea typeface="ＭＳ Ｐ明朝" charset="-128"/>
              </a:rPr>
              <a:t>hive.</a:t>
            </a:r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1CA83-6106-407D-B8F0-C0CD1A52AF99}" type="slidenum">
              <a:rPr lang="ja-JP" altLang="en-US" smtClean="0">
                <a:ea typeface="ＭＳ Ｐゴシック" pitchFamily="-107" charset="-128"/>
              </a:rPr>
              <a:pPr/>
              <a:t>41</a:t>
            </a:fld>
            <a:endParaRPr lang="en-US" altLang="ja-JP" smtClean="0">
              <a:ea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ja-JP" dirty="0" smtClean="0"/>
              <a:t>This is the overview.</a:t>
            </a:r>
          </a:p>
          <a:p>
            <a:pPr rtl="0"/>
            <a:endParaRPr lang="en-US" altLang="ja-JP" dirty="0" smtClean="0"/>
          </a:p>
          <a:p>
            <a:pPr rtl="0"/>
            <a:r>
              <a:rPr lang="en-US" altLang="ja-JP" dirty="0" smtClean="0"/>
              <a:t>Clients </a:t>
            </a:r>
            <a:r>
              <a:rPr lang="en-US" altLang="ja-JP" dirty="0" smtClean="0"/>
              <a:t>are User Interfaces both </a:t>
            </a:r>
            <a:r>
              <a:rPr lang="en-US" altLang="ja-JP" dirty="0" smtClean="0"/>
              <a:t>CLI, Web </a:t>
            </a:r>
            <a:r>
              <a:rPr lang="en-US" altLang="ja-JP" dirty="0" smtClean="0"/>
              <a:t>UI and API likes JDBC and ODBC</a:t>
            </a:r>
            <a:r>
              <a:rPr lang="en-US" altLang="ja-JP" dirty="0" smtClean="0"/>
              <a:t>.</a:t>
            </a:r>
            <a:endParaRPr lang="ja-JP" altLang="en-US" dirty="0" smtClean="0"/>
          </a:p>
          <a:p>
            <a:pPr rtl="0"/>
            <a:r>
              <a:rPr lang="en-US" altLang="ja-JP" dirty="0" err="1" smtClean="0"/>
              <a:t>Metastore</a:t>
            </a:r>
            <a:r>
              <a:rPr lang="en-US" altLang="ja-JP" dirty="0" smtClean="0"/>
              <a:t> is system catalog which has the schema information for hive tables</a:t>
            </a:r>
            <a:r>
              <a:rPr lang="en-US" altLang="ja-JP" dirty="0" smtClean="0"/>
              <a:t>.</a:t>
            </a:r>
            <a:endParaRPr lang="ja-JP" altLang="en-US" dirty="0" smtClean="0"/>
          </a:p>
          <a:p>
            <a:pPr rtl="0"/>
            <a:r>
              <a:rPr lang="en-US" altLang="ja-JP" dirty="0" smtClean="0"/>
              <a:t>Driver manages the lifecycle of </a:t>
            </a:r>
            <a:r>
              <a:rPr lang="en-US" altLang="ja-JP" dirty="0" err="1" smtClean="0"/>
              <a:t>HiveQL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 compilation, optimization and execution</a:t>
            </a:r>
            <a:r>
              <a:rPr lang="en-US" altLang="ja-JP" dirty="0" smtClean="0"/>
              <a:t>.</a:t>
            </a:r>
            <a:endParaRPr lang="ja-JP" altLang="en-US" dirty="0" smtClean="0"/>
          </a:p>
          <a:p>
            <a:pPr rtl="0"/>
            <a:r>
              <a:rPr lang="en-US" altLang="ja-JP" dirty="0" smtClean="0"/>
              <a:t>Compiler </a:t>
            </a:r>
            <a:r>
              <a:rPr lang="en-US" dirty="0" smtClean="0"/>
              <a:t>transforms </a:t>
            </a:r>
            <a:r>
              <a:rPr lang="en-US" altLang="ja-JP" dirty="0" err="1" smtClean="0"/>
              <a:t>HiveQL</a:t>
            </a:r>
            <a:r>
              <a:rPr lang="ja-JP" altLang="en-US" dirty="0" smtClean="0"/>
              <a:t> </a:t>
            </a:r>
            <a:r>
              <a:rPr lang="en-US" altLang="ja-JP" dirty="0" smtClean="0"/>
              <a:t>to Operators </a:t>
            </a:r>
            <a:r>
              <a:rPr lang="en-US" altLang="ja-JP" dirty="0" smtClean="0"/>
              <a:t>using </a:t>
            </a:r>
            <a:r>
              <a:rPr lang="en-US" altLang="ja-JP" dirty="0" smtClean="0"/>
              <a:t>some optimizers.</a:t>
            </a:r>
            <a:endParaRPr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On</a:t>
            </a:r>
            <a:r>
              <a:rPr kumimoji="1" lang="en-US" altLang="ja-JP" baseline="0" dirty="0" smtClean="0"/>
              <a:t> this slide the most important point is that</a:t>
            </a:r>
          </a:p>
          <a:p>
            <a:r>
              <a:rPr kumimoji="1" lang="en-US" altLang="ja-JP" baseline="0" dirty="0" smtClean="0"/>
              <a:t>Hive converts our order(</a:t>
            </a:r>
            <a:r>
              <a:rPr kumimoji="1" lang="en-US" altLang="ja-JP" baseline="0" dirty="0" err="1" smtClean="0"/>
              <a:t>HiveQL</a:t>
            </a:r>
            <a:r>
              <a:rPr kumimoji="1" lang="en-US" altLang="ja-JP" baseline="0" dirty="0" smtClean="0"/>
              <a:t>) to operators which are made with M/R jobs.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Operaters</a:t>
            </a:r>
            <a:r>
              <a:rPr kumimoji="1" lang="en-US" altLang="ja-JP" baseline="0" dirty="0" smtClean="0"/>
              <a:t> are listed here.</a:t>
            </a:r>
          </a:p>
          <a:p>
            <a:r>
              <a:rPr kumimoji="1" lang="en-US" altLang="ja-JP" dirty="0" smtClean="0"/>
              <a:t>Most</a:t>
            </a:r>
            <a:r>
              <a:rPr kumimoji="1" lang="en-US" altLang="ja-JP" baseline="0" dirty="0" smtClean="0"/>
              <a:t> of them </a:t>
            </a:r>
            <a:r>
              <a:rPr kumimoji="1" lang="en-US" altLang="ja-JP" baseline="0" dirty="0" smtClean="0"/>
              <a:t>can be recognized by </a:t>
            </a:r>
            <a:r>
              <a:rPr kumimoji="1" lang="en-US" altLang="ja-JP" baseline="0" dirty="0" smtClean="0"/>
              <a:t>their name.</a:t>
            </a:r>
          </a:p>
          <a:p>
            <a:r>
              <a:rPr kumimoji="1" lang="ja-JP" altLang="en-US" baseline="0" dirty="0" smtClean="0"/>
              <a:t>おおよそのものは、名前を見れば内容が想像できます。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Hive’s M/R job are done</a:t>
            </a:r>
            <a:r>
              <a:rPr kumimoji="1" lang="en-US" altLang="ja-JP" baseline="0" dirty="0" smtClean="0"/>
              <a:t> by </a:t>
            </a:r>
            <a:r>
              <a:rPr kumimoji="1" lang="en-US" altLang="ja-JP" baseline="0" dirty="0" err="1" smtClean="0"/>
              <a:t>ExecMapper</a:t>
            </a:r>
            <a:r>
              <a:rPr kumimoji="1" lang="en-US" altLang="ja-JP" baseline="0" dirty="0" smtClean="0"/>
              <a:t> and </a:t>
            </a:r>
            <a:r>
              <a:rPr kumimoji="1" lang="en-US" altLang="ja-JP" baseline="0" dirty="0" err="1" smtClean="0"/>
              <a:t>ExecReducer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They read </a:t>
            </a:r>
            <a:r>
              <a:rPr kumimoji="1" lang="en-US" altLang="ja-JP" baseline="0" dirty="0" smtClean="0"/>
              <a:t>plans </a:t>
            </a:r>
            <a:r>
              <a:rPr kumimoji="1" lang="en-US" altLang="ja-JP" baseline="0" dirty="0" smtClean="0"/>
              <a:t>and </a:t>
            </a:r>
            <a:r>
              <a:rPr kumimoji="1" lang="en-US" altLang="ja-JP" baseline="0" dirty="0" smtClean="0"/>
              <a:t>process them dynamically.</a:t>
            </a:r>
            <a:endParaRPr kumimoji="1" lang="en-US" altLang="ja-JP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In addition, </a:t>
            </a:r>
            <a:r>
              <a:rPr kumimoji="1" lang="en-US" altLang="ja-JP" baseline="0" dirty="0" smtClean="0"/>
              <a:t>Hive </a:t>
            </a:r>
            <a:r>
              <a:rPr kumimoji="1" lang="en-US" altLang="ja-JP" baseline="0" dirty="0" smtClean="0"/>
              <a:t>has 2 modes for processing M/R </a:t>
            </a:r>
            <a:r>
              <a:rPr kumimoji="1" lang="en-US" altLang="ja-JP" baseline="0" dirty="0" smtClean="0"/>
              <a:t>jobs.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First is local</a:t>
            </a:r>
            <a:r>
              <a:rPr kumimoji="1" lang="en-US" altLang="ja-JP" baseline="0" dirty="0" smtClean="0"/>
              <a:t> mode, the benefit of this is we have no need to execute new java </a:t>
            </a:r>
            <a:r>
              <a:rPr kumimoji="1" lang="en-US" altLang="ja-JP" baseline="0" dirty="0" smtClean="0"/>
              <a:t>processes </a:t>
            </a:r>
            <a:r>
              <a:rPr kumimoji="1" lang="en-US" altLang="ja-JP" baseline="0" dirty="0" smtClean="0"/>
              <a:t>and this reduces processing time.</a:t>
            </a:r>
          </a:p>
          <a:p>
            <a:r>
              <a:rPr kumimoji="1" lang="en-US" altLang="ja-JP" baseline="0" dirty="0" smtClean="0"/>
              <a:t>Second is distributed mode, and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understandably, we can process huge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amounts of data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ＭＳ Ｐゴシック" pitchFamily="-107" charset="-128"/>
                <a:cs typeface="+mn-cs"/>
              </a:rPr>
              <a:t>with this mode.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6513-9A16-4B36-9487-5C265A6CE512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/>
            <a:gdLst>
              <a:gd name="T0" fmla="*/ 0 w 5760"/>
              <a:gd name="T1" fmla="*/ 1066 h 1331"/>
              <a:gd name="T2" fmla="*/ 0 w 5760"/>
              <a:gd name="T3" fmla="*/ 1331 h 1331"/>
              <a:gd name="T4" fmla="*/ 5760 w 5760"/>
              <a:gd name="T5" fmla="*/ 1331 h 1331"/>
              <a:gd name="T6" fmla="*/ 5760 w 5760"/>
              <a:gd name="T7" fmla="*/ 0 h 1331"/>
              <a:gd name="T8" fmla="*/ 0 w 5760"/>
              <a:gd name="T9" fmla="*/ 1066 h 1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0"/>
              <a:gd name="T16" fmla="*/ 0 h 1331"/>
              <a:gd name="T17" fmla="*/ 5760 w 5760"/>
              <a:gd name="T18" fmla="*/ 1331 h 1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5097"/>
            </a:srgbClr>
          </a:solidFill>
          <a:ln w="9525">
            <a:noFill/>
            <a:round/>
            <a:headEnd/>
            <a:tailEnd/>
          </a:ln>
          <a:effectLst>
            <a:outerShdw dist="44450" dir="16200000" algn="ctr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endParaRPr lang="ja-JP" altLang="ja-JP"/>
          </a:p>
        </p:txBody>
      </p:sp>
      <p:sp>
        <p:nvSpPr>
          <p:cNvPr id="5" name="Freeform 12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T0" fmla="*/ 3038475 w 1914"/>
              <a:gd name="T1" fmla="*/ 14258 h 4329"/>
              <a:gd name="T2" fmla="*/ 3038475 w 1914"/>
              <a:gd name="T3" fmla="*/ 6858000 h 4329"/>
              <a:gd name="T4" fmla="*/ 323850 w 1914"/>
              <a:gd name="T5" fmla="*/ 6854832 h 4329"/>
              <a:gd name="T6" fmla="*/ 0 w 1914"/>
              <a:gd name="T7" fmla="*/ 0 h 4329"/>
              <a:gd name="T8" fmla="*/ 3038475 w 1914"/>
              <a:gd name="T9" fmla="*/ 14258 h 4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4"/>
              <a:gd name="T16" fmla="*/ 0 h 4329"/>
              <a:gd name="T17" fmla="*/ 1914 w 1914"/>
              <a:gd name="T18" fmla="*/ 4329 h 4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dist="50800" dir="10800000" algn="ctr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endParaRPr lang="ja-JP" alt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A7C378-53FE-4232-903D-A431C6BF7C3F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7823A-86DA-49ED-B6CB-E781CF856FC1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69F877-42F6-42D3-A0C9-F42A41F0B138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A4DAD-0308-45FE-8528-59C9F822A43C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5C0C3-D483-4C99-9A76-5C675052523B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5F982-96B8-4CDF-9A53-BE9F48FC43AB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4675" y="333375"/>
            <a:ext cx="8001000" cy="674688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6259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6259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2637F-B234-490F-A0CE-8C010B99D817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LCF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D3ABEC-C97C-4E51-9092-AA28A6042188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01D74-CA03-43F0-92FA-37033EE906E5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/>
            <a:gdLst>
              <a:gd name="T0" fmla="*/ 0 w 5760"/>
              <a:gd name="T1" fmla="*/ 1066 h 1331"/>
              <a:gd name="T2" fmla="*/ 0 w 5760"/>
              <a:gd name="T3" fmla="*/ 1331 h 1331"/>
              <a:gd name="T4" fmla="*/ 5760 w 5760"/>
              <a:gd name="T5" fmla="*/ 1331 h 1331"/>
              <a:gd name="T6" fmla="*/ 5760 w 5760"/>
              <a:gd name="T7" fmla="*/ 0 h 1331"/>
              <a:gd name="T8" fmla="*/ 0 w 5760"/>
              <a:gd name="T9" fmla="*/ 1066 h 1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0"/>
              <a:gd name="T16" fmla="*/ 0 h 1331"/>
              <a:gd name="T17" fmla="*/ 5760 w 5760"/>
              <a:gd name="T18" fmla="*/ 1331 h 1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5097"/>
            </a:srgbClr>
          </a:solidFill>
          <a:ln w="9525">
            <a:noFill/>
            <a:round/>
            <a:headEnd/>
            <a:tailEnd/>
          </a:ln>
          <a:effectLst>
            <a:outerShdw dist="44450" dir="16200000" algn="ctr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endParaRPr lang="ja-JP" altLang="ja-JP"/>
          </a:p>
        </p:txBody>
      </p:sp>
      <p:sp>
        <p:nvSpPr>
          <p:cNvPr id="5" name="Freeform 12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T0" fmla="*/ 3038475 w 1914"/>
              <a:gd name="T1" fmla="*/ 14258 h 4329"/>
              <a:gd name="T2" fmla="*/ 3038475 w 1914"/>
              <a:gd name="T3" fmla="*/ 6858000 h 4329"/>
              <a:gd name="T4" fmla="*/ 323850 w 1914"/>
              <a:gd name="T5" fmla="*/ 6854832 h 4329"/>
              <a:gd name="T6" fmla="*/ 0 w 1914"/>
              <a:gd name="T7" fmla="*/ 0 h 4329"/>
              <a:gd name="T8" fmla="*/ 3038475 w 1914"/>
              <a:gd name="T9" fmla="*/ 14258 h 4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4"/>
              <a:gd name="T16" fmla="*/ 0 h 4329"/>
              <a:gd name="T17" fmla="*/ 1914 w 1914"/>
              <a:gd name="T18" fmla="*/ 4329 h 4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dist="50800" dir="10800000" algn="ctr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endParaRPr lang="ja-JP" altLang="ja-JP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C5FA0-8F40-4FA0-AF73-1445657660B5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0CED9-2FCD-41E8-92F5-81FFC88F3750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F2454F-7266-4BAE-A6EE-F40302E8C6ED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00530-7657-4C2B-8B3E-4913D99A999F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E868C4-6899-40C0-A1E8-C48371382267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BE1AF-5125-4782-8061-D3225AD2FA3D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F22AEA-7C86-4044-99B7-00795E5AAC6F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749C6-0FD4-4AC1-9CED-9DCE501D25E7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115DEB-A747-4F39-97AF-9F85D6890085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08A11-FE6A-4E55-84BE-5630A72FAF69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B69BC-ED5D-4B42-B2B9-1EA037DD4052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016E5CC4-623A-476A-8CC6-D0246FB9A16B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F675C0-8EBC-4714-BD64-F1BB23A3D248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6256F-7EAD-4F91-91D8-5FB8F4575A5E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/>
            <a:gdLst>
              <a:gd name="T0" fmla="*/ 0 w 5760"/>
              <a:gd name="T1" fmla="*/ 1066 h 1331"/>
              <a:gd name="T2" fmla="*/ 0 w 5760"/>
              <a:gd name="T3" fmla="*/ 1331 h 1331"/>
              <a:gd name="T4" fmla="*/ 5760 w 5760"/>
              <a:gd name="T5" fmla="*/ 1331 h 1331"/>
              <a:gd name="T6" fmla="*/ 5760 w 5760"/>
              <a:gd name="T7" fmla="*/ 0 h 1331"/>
              <a:gd name="T8" fmla="*/ 0 w 5760"/>
              <a:gd name="T9" fmla="*/ 1066 h 13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0"/>
              <a:gd name="T16" fmla="*/ 0 h 1331"/>
              <a:gd name="T17" fmla="*/ 5760 w 5760"/>
              <a:gd name="T18" fmla="*/ 1331 h 13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7C7C7C">
              <a:alpha val="45097"/>
            </a:srgbClr>
          </a:solidFill>
          <a:ln w="9525">
            <a:noFill/>
            <a:round/>
            <a:headEnd/>
            <a:tailEnd/>
          </a:ln>
          <a:effectLst>
            <a:outerShdw dist="44450" dir="16200000" algn="ctr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endParaRPr lang="ja-JP" altLang="ja-JP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T0" fmla="*/ 1828800 w 1914"/>
              <a:gd name="T1" fmla="*/ 14258 h 4329"/>
              <a:gd name="T2" fmla="*/ 1828800 w 1914"/>
              <a:gd name="T3" fmla="*/ 6858000 h 4329"/>
              <a:gd name="T4" fmla="*/ 194919 w 1914"/>
              <a:gd name="T5" fmla="*/ 6854832 h 4329"/>
              <a:gd name="T6" fmla="*/ 0 w 1914"/>
              <a:gd name="T7" fmla="*/ 0 h 4329"/>
              <a:gd name="T8" fmla="*/ 1828800 w 1914"/>
              <a:gd name="T9" fmla="*/ 14258 h 4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4"/>
              <a:gd name="T16" fmla="*/ 0 h 4329"/>
              <a:gd name="T17" fmla="*/ 1914 w 1914"/>
              <a:gd name="T18" fmla="*/ 4329 h 4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595959">
              <a:alpha val="39999"/>
            </a:srgbClr>
          </a:solidFill>
          <a:ln w="9525">
            <a:noFill/>
            <a:round/>
            <a:headEnd/>
            <a:tailEnd/>
          </a:ln>
          <a:effectLst>
            <a:outerShdw dist="50800" dir="10800000" algn="ctr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endParaRPr lang="ja-JP" altLang="ja-JP"/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B9A98"/>
                </a:solidFill>
              </a:defRPr>
            </a:lvl1pPr>
          </a:lstStyle>
          <a:p>
            <a:fld id="{8643C017-0476-41BB-B4F7-387ACC79086F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9B9A98"/>
                </a:solidFill>
              </a:defRPr>
            </a:lvl1pPr>
          </a:lstStyle>
          <a:p>
            <a:r>
              <a:rPr lang="en-US" altLang="ja-JP"/>
              <a:t>HIVE - A warehouse solution over Map Reduce Framework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fld id="{A60ADABC-F3B9-4EFD-9F33-A4E8557AB128}" type="slidenum">
              <a:rPr lang="en-US" altLang="ja-JP"/>
              <a:pPr/>
              <a:t>&lt;#&gt;</a:t>
            </a:fld>
            <a:endParaRPr lang="en-US" altLang="ja-JP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84" r:id="rId3"/>
    <p:sldLayoutId id="2147483678" r:id="rId4"/>
    <p:sldLayoutId id="2147483685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  <p:sldLayoutId id="2147483688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ＭＳ Ｐゴシック" pitchFamily="-107" charset="-128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-107" charset="0"/>
          <a:ea typeface="ＭＳ Ｐゴシック" pitchFamily="-107" charset="-128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-107" charset="0"/>
          <a:ea typeface="ＭＳ Ｐゴシック" pitchFamily="-107" charset="-128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-107" charset="0"/>
          <a:ea typeface="ＭＳ Ｐゴシック" pitchFamily="-107" charset="-128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-107" charset="0"/>
          <a:ea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-107" charset="0"/>
          <a:ea typeface="ＭＳ Ｐゴシック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-107" charset="0"/>
          <a:ea typeface="ＭＳ Ｐゴシック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-107" charset="0"/>
          <a:ea typeface="ＭＳ Ｐゴシック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-107" charset="0"/>
          <a:ea typeface="ＭＳ Ｐゴシック" pitchFamily="-107" charset="-128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-107" charset="2"/>
        <a:buChar char=""/>
        <a:defRPr sz="3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-107" charset="2"/>
        <a:buChar char=""/>
        <a:defRPr sz="26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-107" charset="2"/>
        <a:buChar char="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299386" y="1544812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400" dirty="0" smtClean="0">
                <a:latin typeface="+mj-lt"/>
              </a:rPr>
              <a:t>Inside Hive (for beginners)</a:t>
            </a:r>
            <a:endParaRPr kumimoji="1" lang="ja-JP" altLang="en-US" sz="4400" dirty="0">
              <a:latin typeface="+mj-lt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1</a:t>
            </a:fld>
            <a:endParaRPr lang="en-US" altLang="ja-JP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サブタイトル 7"/>
          <p:cNvSpPr txBox="1">
            <a:spLocks/>
          </p:cNvSpPr>
          <p:nvPr/>
        </p:nvSpPr>
        <p:spPr bwMode="auto">
          <a:xfrm>
            <a:off x="1299386" y="3505200"/>
            <a:ext cx="648004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4572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-107" charset="2"/>
              <a:buNone/>
              <a:tabLst/>
              <a:defRPr/>
            </a:pPr>
            <a:r>
              <a:rPr kumimoji="1" lang="en-US" altLang="ja-JP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107" charset="-128"/>
                <a:cs typeface="+mn-cs"/>
              </a:rPr>
              <a:t>Takeshi NAKANO / Recruit Co. Ltd</a:t>
            </a:r>
            <a:r>
              <a:rPr kumimoji="1" lang="en-US" altLang="ja-JP" sz="3000" dirty="0">
                <a:latin typeface="+mj-lt"/>
              </a:rPr>
              <a:t>.</a:t>
            </a:r>
            <a:endParaRPr kumimoji="1" lang="ja-JP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-107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Compiler : How to Process </a:t>
            </a:r>
            <a:r>
              <a:rPr kumimoji="1" lang="en-US" altLang="ja-JP" dirty="0" err="1" smtClean="0"/>
              <a:t>HiveQL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10</a:t>
            </a:fld>
            <a:endParaRPr lang="en-US" altLang="ja-JP"/>
          </a:p>
        </p:txBody>
      </p:sp>
      <p:sp>
        <p:nvSpPr>
          <p:cNvPr id="7" name="角丸四角形 6"/>
          <p:cNvSpPr/>
          <p:nvPr/>
        </p:nvSpPr>
        <p:spPr>
          <a:xfrm>
            <a:off x="3886200" y="376109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Driver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886200" y="475965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Compiler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5763904" y="35461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Hadoop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3886200" y="27432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1" name="下矢印 10"/>
          <p:cNvSpPr/>
          <p:nvPr/>
        </p:nvSpPr>
        <p:spPr>
          <a:xfrm>
            <a:off x="4419600" y="34290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114800" y="44332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10800000">
            <a:off x="4648200" y="4405952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 rot="16200000">
            <a:off x="5334000" y="38998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柱 14"/>
          <p:cNvSpPr/>
          <p:nvPr/>
        </p:nvSpPr>
        <p:spPr>
          <a:xfrm>
            <a:off x="2209800" y="35461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Metastore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3505200" y="4062350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521900" y="4572000"/>
            <a:ext cx="2169225" cy="9906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“Plumbing” of HIVE compiler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33400" y="13716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526BDDF4-8789-4DBF-B7AB-0BE64682E9F1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DA6-770A-4EEB-804F-7C221E85A071}" type="slidenum">
              <a:rPr lang="en-US" altLang="ja-JP"/>
              <a:pPr/>
              <a:t>11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HIVE - A warehouse solution over Map Reduce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“Plumbing” of HIVE compiler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526BDDF4-8789-4DBF-B7AB-0BE64682E9F1}" type="datetime1">
              <a:rPr lang="en-US" altLang="ja-JP"/>
              <a:pPr/>
              <a:t>7/6/2011</a:t>
            </a:fld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DA6-770A-4EEB-804F-7C221E85A071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HIVE - A warehouse solution over Map Reduce Framework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34600" y="1371600"/>
          <a:ext cx="7923600" cy="51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Compiler Overview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13</a:t>
            </a:fld>
            <a:endParaRPr lang="en-US" altLang="ja-JP"/>
          </a:p>
        </p:txBody>
      </p:sp>
      <p:sp>
        <p:nvSpPr>
          <p:cNvPr id="53" name="山形 52"/>
          <p:cNvSpPr/>
          <p:nvPr/>
        </p:nvSpPr>
        <p:spPr>
          <a:xfrm>
            <a:off x="1920240" y="275844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山形 53"/>
          <p:cNvSpPr/>
          <p:nvPr/>
        </p:nvSpPr>
        <p:spPr>
          <a:xfrm>
            <a:off x="3154680" y="345948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山形 54"/>
          <p:cNvSpPr/>
          <p:nvPr/>
        </p:nvSpPr>
        <p:spPr>
          <a:xfrm>
            <a:off x="4389120" y="416052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山形 55"/>
          <p:cNvSpPr/>
          <p:nvPr/>
        </p:nvSpPr>
        <p:spPr>
          <a:xfrm>
            <a:off x="5623560" y="486156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山形 56"/>
          <p:cNvSpPr/>
          <p:nvPr/>
        </p:nvSpPr>
        <p:spPr>
          <a:xfrm>
            <a:off x="6858000" y="556260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58" name="山形 57"/>
          <p:cNvSpPr/>
          <p:nvPr/>
        </p:nvSpPr>
        <p:spPr>
          <a:xfrm>
            <a:off x="685800" y="205740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Parser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Compiler Overview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14</a:t>
            </a:fld>
            <a:endParaRPr lang="en-US" altLang="ja-JP"/>
          </a:p>
        </p:txBody>
      </p:sp>
      <p:sp>
        <p:nvSpPr>
          <p:cNvPr id="53" name="山形 52"/>
          <p:cNvSpPr/>
          <p:nvPr/>
        </p:nvSpPr>
        <p:spPr>
          <a:xfrm>
            <a:off x="1920240" y="275844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山形 53"/>
          <p:cNvSpPr/>
          <p:nvPr/>
        </p:nvSpPr>
        <p:spPr>
          <a:xfrm>
            <a:off x="3154680" y="345948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山形 54"/>
          <p:cNvSpPr/>
          <p:nvPr/>
        </p:nvSpPr>
        <p:spPr>
          <a:xfrm>
            <a:off x="4389120" y="416052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山形 55"/>
          <p:cNvSpPr/>
          <p:nvPr/>
        </p:nvSpPr>
        <p:spPr>
          <a:xfrm>
            <a:off x="5623560" y="486156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山形 56"/>
          <p:cNvSpPr/>
          <p:nvPr/>
        </p:nvSpPr>
        <p:spPr>
          <a:xfrm>
            <a:off x="6858000" y="556260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58" name="山形 57"/>
          <p:cNvSpPr/>
          <p:nvPr/>
        </p:nvSpPr>
        <p:spPr>
          <a:xfrm>
            <a:off x="685800" y="205740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Parser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57200" y="1752600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 smtClean="0">
                <a:solidFill>
                  <a:schemeClr val="bg1"/>
                </a:solidFill>
                <a:ea typeface="HGS創英角ｺﾞｼｯｸUB" pitchFamily="50" charset="-128"/>
              </a:rPr>
              <a:t>Hive</a:t>
            </a:r>
          </a:p>
          <a:p>
            <a:pPr algn="ctr">
              <a:defRPr/>
            </a:pPr>
            <a:r>
              <a:rPr lang="en-US" altLang="ja-JP" sz="1600" dirty="0" smtClean="0">
                <a:solidFill>
                  <a:schemeClr val="bg1"/>
                </a:solidFill>
                <a:ea typeface="HGS創英角ｺﾞｼｯｸUB" pitchFamily="50" charset="-128"/>
              </a:rPr>
              <a:t>QL</a:t>
            </a:r>
            <a:endParaRPr lang="ja-JP" altLang="en-US" sz="16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00200" y="2438400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810000" y="3810000"/>
            <a:ext cx="1145042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Operator </a:t>
            </a:r>
          </a:p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819400" y="3124200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105400" y="4495800"/>
            <a:ext cx="114504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Operator </a:t>
            </a:r>
          </a:p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Tree</a:t>
            </a:r>
            <a:endParaRPr lang="ja-JP" altLang="en-US" sz="1600" dirty="0">
              <a:solidFill>
                <a:schemeClr val="bg1">
                  <a:lumMod val="50000"/>
                  <a:lumOff val="50000"/>
                </a:schemeClr>
              </a:solidFill>
              <a:ea typeface="HGS創英角ｺﾞｼｯｸUB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00800" y="5181600"/>
            <a:ext cx="93685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Task Tree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696200" y="5867400"/>
            <a:ext cx="93685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Task Tree</a:t>
            </a:r>
            <a:endParaRPr lang="ja-JP" altLang="en-US" sz="1600">
              <a:solidFill>
                <a:schemeClr val="bg1">
                  <a:lumMod val="50000"/>
                  <a:lumOff val="50000"/>
                </a:schemeClr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山形 16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山形 19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山形 20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2" name="山形 21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Parser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990600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Hive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QL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52" name="メモ 51"/>
          <p:cNvSpPr/>
          <p:nvPr/>
        </p:nvSpPr>
        <p:spPr>
          <a:xfrm>
            <a:off x="1928813" y="1147762"/>
            <a:ext cx="5500687" cy="642937"/>
          </a:xfrm>
          <a:prstGeom prst="foldedCorner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p.price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p.prono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);</a:t>
            </a:r>
          </a:p>
        </p:txBody>
      </p:sp>
      <p:sp>
        <p:nvSpPr>
          <p:cNvPr id="57" name="メモ 56"/>
          <p:cNvSpPr/>
          <p:nvPr/>
        </p:nvSpPr>
        <p:spPr>
          <a:xfrm>
            <a:off x="1928813" y="1909762"/>
            <a:ext cx="2714625" cy="4186238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TOK_QUERY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+ TOK_FROM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TOK_JOIN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a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"="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“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219200" y="1147762"/>
            <a:ext cx="638175" cy="64293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Hive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QL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219200" y="1909762"/>
            <a:ext cx="638175" cy="4191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71" name="下矢印 70"/>
          <p:cNvSpPr/>
          <p:nvPr/>
        </p:nvSpPr>
        <p:spPr>
          <a:xfrm>
            <a:off x="785813" y="1824037"/>
            <a:ext cx="500062" cy="642938"/>
          </a:xfrm>
          <a:prstGeom prst="down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25" name="直線矢印コネクタ 24"/>
          <p:cNvCxnSpPr>
            <a:stCxn id="48" idx="3"/>
            <a:endCxn id="49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メモ 22"/>
          <p:cNvSpPr/>
          <p:nvPr/>
        </p:nvSpPr>
        <p:spPr>
          <a:xfrm>
            <a:off x="4714875" y="1909762"/>
            <a:ext cx="2714625" cy="489600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+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TOK_INSERT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TOK_DESTINATION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"access_log_temp2"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TOK_SELECT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"user"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"maker"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"price"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山形 16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山形 19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山形 20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2" name="山形 21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Parser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990600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SQL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52" name="メモ 51"/>
          <p:cNvSpPr/>
          <p:nvPr/>
        </p:nvSpPr>
        <p:spPr>
          <a:xfrm>
            <a:off x="1928813" y="1147762"/>
            <a:ext cx="5500687" cy="642937"/>
          </a:xfrm>
          <a:prstGeom prst="foldedCorner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INSERT 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p.price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p.prono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);</a:t>
            </a:r>
          </a:p>
        </p:txBody>
      </p:sp>
      <p:sp>
        <p:nvSpPr>
          <p:cNvPr id="57" name="メモ 56"/>
          <p:cNvSpPr/>
          <p:nvPr/>
        </p:nvSpPr>
        <p:spPr>
          <a:xfrm>
            <a:off x="1928813" y="1909762"/>
            <a:ext cx="2714625" cy="4186238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TOK_QUERY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+ TOK_FROM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TOK_JOIN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a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"="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“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59" name="メモ 58"/>
          <p:cNvSpPr/>
          <p:nvPr/>
        </p:nvSpPr>
        <p:spPr>
          <a:xfrm>
            <a:off x="4714875" y="1909762"/>
            <a:ext cx="2714625" cy="489600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+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TOK_INSERT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TOK_DESTINATION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"access_log_temp2"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TOK_SELECT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"user"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"maker"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"price"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1219200" y="1147762"/>
            <a:ext cx="638175" cy="64293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SQL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219200" y="1909762"/>
            <a:ext cx="638175" cy="4191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71" name="下矢印 70"/>
          <p:cNvSpPr/>
          <p:nvPr/>
        </p:nvSpPr>
        <p:spPr>
          <a:xfrm>
            <a:off x="785813" y="1824037"/>
            <a:ext cx="500062" cy="642938"/>
          </a:xfrm>
          <a:prstGeom prst="down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cxnSp>
        <p:nvCxnSpPr>
          <p:cNvPr id="25" name="直線矢印コネクタ 24"/>
          <p:cNvCxnSpPr>
            <a:stCxn id="48" idx="3"/>
            <a:endCxn id="49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981200" y="2133600"/>
            <a:ext cx="2590800" cy="350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3300" dirty="0" smtClean="0">
                <a:solidFill>
                  <a:srgbClr val="FF0000"/>
                </a:solidFill>
              </a:rPr>
              <a:t>1</a:t>
            </a:r>
            <a:endParaRPr kumimoji="1" lang="ja-JP" altLang="en-US" sz="3300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83348" y="2150852"/>
            <a:ext cx="2590800" cy="73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3300" dirty="0" smtClean="0">
                <a:solidFill>
                  <a:srgbClr val="FF0000"/>
                </a:solidFill>
              </a:rPr>
              <a:t>2</a:t>
            </a:r>
            <a:endParaRPr kumimoji="1" lang="ja-JP" altLang="en-US" sz="33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783348" y="2878348"/>
            <a:ext cx="2590800" cy="382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3300" dirty="0" smtClean="0">
                <a:solidFill>
                  <a:srgbClr val="FF0000"/>
                </a:solidFill>
              </a:rPr>
              <a:t>3</a:t>
            </a:r>
            <a:endParaRPr kumimoji="1" lang="ja-JP" altLang="en-US" sz="3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F842249-960E-4EF8-BCE0-0D67215FECBB}" type="slidenum">
              <a:rPr lang="ja-JP" altLang="en-US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Semantic Analyzer (1/2)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57" name="メモ 56"/>
          <p:cNvSpPr/>
          <p:nvPr/>
        </p:nvSpPr>
        <p:spPr>
          <a:xfrm>
            <a:off x="1285875" y="1678875"/>
            <a:ext cx="2752725" cy="377190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/>
          <a:lstStyle/>
          <a:p>
            <a:pPr>
              <a:defRPr/>
            </a:pPr>
            <a:r>
              <a:rPr lang="ja-JP" altLang="en-US" sz="1200">
                <a:solidFill>
                  <a:schemeClr val="bg1"/>
                </a:solidFill>
                <a:ea typeface="HGS創英角ｺﾞｼｯｸUB" pitchFamily="50" charset="-128"/>
              </a:rPr>
              <a:t>  </a:t>
            </a: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+ TOK_FROM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+ TOK_JOIN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+ a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+ "p"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+ "="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“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4605337" y="1905000"/>
            <a:ext cx="500063" cy="35814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09600" y="1714500"/>
            <a:ext cx="625893" cy="37719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>
            <a:off x="4114800" y="3200400"/>
            <a:ext cx="428625" cy="571500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5344803" y="3505200"/>
            <a:ext cx="3522903" cy="19812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ParseInfo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2" name="メモ 31"/>
          <p:cNvSpPr/>
          <p:nvPr/>
        </p:nvSpPr>
        <p:spPr>
          <a:xfrm>
            <a:off x="5416242" y="3776785"/>
            <a:ext cx="3346758" cy="163341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 Node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+ TOK_JOIN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…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…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“=”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…</a:t>
            </a:r>
          </a:p>
        </p:txBody>
      </p:sp>
      <p:sp>
        <p:nvSpPr>
          <p:cNvPr id="24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山形 36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1" name="山形 40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4" name="直線矢印コネクタ 43"/>
          <p:cNvCxnSpPr>
            <a:stCxn id="42" idx="3"/>
            <a:endCxn id="43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5338762" y="1905000"/>
            <a:ext cx="3505200" cy="12192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err="1">
                <a:solidFill>
                  <a:schemeClr val="bg2"/>
                </a:solidFill>
                <a:ea typeface="HGS創英角ｺﾞｼｯｸUB" pitchFamily="50" charset="-128"/>
              </a:rPr>
              <a:t>MetaData</a:t>
            </a:r>
            <a:endParaRPr lang="ja-JP" altLang="en-US" sz="1200">
              <a:solidFill>
                <a:schemeClr val="bg2"/>
              </a:solidFill>
              <a:ea typeface="HGS創英角ｺﾞｼｯｸUB" pitchFamily="50" charset="-128"/>
            </a:endParaRPr>
          </a:p>
        </p:txBody>
      </p:sp>
      <p:sp>
        <p:nvSpPr>
          <p:cNvPr id="49" name="メモ 48"/>
          <p:cNvSpPr/>
          <p:nvPr/>
        </p:nvSpPr>
        <p:spPr>
          <a:xfrm>
            <a:off x="5410200" y="2223448"/>
            <a:ext cx="3299012" cy="78105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>
                <a:solidFill>
                  <a:schemeClr val="bg2"/>
                </a:solidFill>
                <a:ea typeface="HGS創英角ｺﾞｼｯｸUB" pitchFamily="50" charset="-128"/>
              </a:rPr>
              <a:t>Alias</a:t>
            </a:r>
            <a:r>
              <a:rPr lang="ja-JP" altLang="en-US" sz="1200">
                <a:solidFill>
                  <a:schemeClr val="bg2"/>
                </a:solidFill>
                <a:ea typeface="HGS創英角ｺﾞｼｯｸUB" pitchFamily="50" charset="-128"/>
              </a:rPr>
              <a:t> </a:t>
            </a:r>
            <a:r>
              <a:rPr lang="en-US" altLang="ja-JP" sz="1200">
                <a:solidFill>
                  <a:schemeClr val="bg2"/>
                </a:solidFill>
                <a:ea typeface="HGS創英角ｺﾞｼｯｸUB" pitchFamily="50" charset="-128"/>
              </a:rPr>
              <a:t>To Table Info</a:t>
            </a:r>
          </a:p>
          <a:p>
            <a:pPr>
              <a:defRPr/>
            </a:pPr>
            <a:r>
              <a:rPr lang="en-US" altLang="ja-JP" sz="1200">
                <a:solidFill>
                  <a:schemeClr val="bg2"/>
                </a:solidFill>
                <a:ea typeface="HGS創英角ｺﾞｼｯｸUB" pitchFamily="50" charset="-128"/>
              </a:rPr>
              <a:t>“a”=Table Info(“</a:t>
            </a:r>
            <a:r>
              <a:rPr lang="en-US" altLang="ja-JP" sz="1200" err="1">
                <a:solidFill>
                  <a:schemeClr val="bg2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>
                <a:solidFill>
                  <a:schemeClr val="bg2"/>
                </a:solidFill>
                <a:ea typeface="HGS創英角ｺﾞｼｯｸUB" pitchFamily="50" charset="-128"/>
              </a:rPr>
              <a:t>”)</a:t>
            </a:r>
          </a:p>
          <a:p>
            <a:pPr>
              <a:defRPr/>
            </a:pPr>
            <a:r>
              <a:rPr lang="en-US" altLang="ja-JP" sz="1200">
                <a:solidFill>
                  <a:schemeClr val="bg2"/>
                </a:solidFill>
                <a:ea typeface="HGS創英角ｺﾞｼｯｸUB" pitchFamily="50" charset="-128"/>
              </a:rPr>
              <a:t>“p”=Table Info(“</a:t>
            </a:r>
            <a:r>
              <a:rPr lang="en-US" altLang="ja-JP" sz="1200" err="1">
                <a:solidFill>
                  <a:schemeClr val="bg2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>
                <a:solidFill>
                  <a:schemeClr val="bg2"/>
                </a:solidFill>
                <a:ea typeface="HGS創英角ｺﾞｼｯｸUB" pitchFamily="50" charset="-128"/>
              </a:rPr>
              <a:t>”)</a:t>
            </a:r>
          </a:p>
          <a:p>
            <a:pPr>
              <a:defRPr/>
            </a:pPr>
            <a:endParaRPr lang="en-US" altLang="ja-JP" sz="1200">
              <a:solidFill>
                <a:schemeClr val="bg2"/>
              </a:solidFill>
              <a:ea typeface="HGS創英角ｺﾞｼｯｸUB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371600" y="1752600"/>
            <a:ext cx="2590800" cy="358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3300" dirty="0" smtClean="0">
                <a:solidFill>
                  <a:srgbClr val="FF0000"/>
                </a:solidFill>
              </a:rPr>
              <a:t>1</a:t>
            </a:r>
            <a:endParaRPr kumimoji="1" lang="ja-JP" altLang="en-US" sz="3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1B5985E-84CD-4E3C-BD2A-44F8A1BF78BC}" type="slidenum">
              <a:rPr lang="ja-JP" altLang="en-US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Semantic Analyzer (2/2)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59" name="メモ 58"/>
          <p:cNvSpPr/>
          <p:nvPr/>
        </p:nvSpPr>
        <p:spPr>
          <a:xfrm>
            <a:off x="1524000" y="1981200"/>
            <a:ext cx="2714625" cy="87630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TOK_DESTINATION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"access_log_temp2”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847726" y="1981200"/>
            <a:ext cx="604838" cy="8763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657600" y="3276600"/>
            <a:ext cx="609601" cy="1600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4310063" y="2052638"/>
            <a:ext cx="428625" cy="571500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343400" y="3276600"/>
            <a:ext cx="3657600" cy="16002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ParseInfo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4414837" y="3562350"/>
            <a:ext cx="3483429" cy="1100138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Name</a:t>
            </a:r>
            <a:r>
              <a:rPr lang="ja-JP" altLang="en-US" sz="120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To Destination Node</a:t>
            </a:r>
          </a:p>
          <a:p>
            <a:pPr>
              <a:defRPr/>
            </a:pP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486399" y="3776662"/>
            <a:ext cx="2090057" cy="719137"/>
          </a:xfrm>
          <a:prstGeom prst="rect">
            <a:avLst/>
          </a:prstGeom>
          <a:solidFill>
            <a:schemeClr val="tx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+ TOK_TAB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+"access_log_temp2”</a:t>
            </a:r>
          </a:p>
        </p:txBody>
      </p:sp>
      <p:sp>
        <p:nvSpPr>
          <p:cNvPr id="2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7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8" name="山形 2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山形 28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山形 29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山形 30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山形 31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5" name="山形 44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8" name="直線矢印コネクタ 47"/>
          <p:cNvCxnSpPr>
            <a:stCxn id="46" idx="3"/>
            <a:endCxn id="47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75090" y="2060865"/>
            <a:ext cx="2590800" cy="73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3300" dirty="0" smtClean="0">
                <a:solidFill>
                  <a:srgbClr val="FF0000"/>
                </a:solidFill>
              </a:rPr>
              <a:t>2</a:t>
            </a:r>
            <a:endParaRPr kumimoji="1" lang="ja-JP" altLang="en-US" sz="3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1B5985E-84CD-4E3C-BD2A-44F8A1BF78BC}" type="slidenum">
              <a:rPr lang="ja-JP" altLang="en-US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Semantic Analyzer (2/2)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4" name="メモ 23"/>
          <p:cNvSpPr/>
          <p:nvPr/>
        </p:nvSpPr>
        <p:spPr>
          <a:xfrm>
            <a:off x="1447800" y="1933575"/>
            <a:ext cx="2743200" cy="401002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+ TOK_SELECT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"user"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"maker"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"price"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771526" y="1933575"/>
            <a:ext cx="604838" cy="3933825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733925" y="1933575"/>
            <a:ext cx="500063" cy="2486025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5305425" y="1933575"/>
            <a:ext cx="3000375" cy="2486025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ParseInfo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1" name="メモ 40"/>
          <p:cNvSpPr/>
          <p:nvPr/>
        </p:nvSpPr>
        <p:spPr>
          <a:xfrm>
            <a:off x="5376863" y="2219325"/>
            <a:ext cx="2857500" cy="2007944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Name To Select Node</a:t>
            </a:r>
          </a:p>
          <a:p>
            <a:pPr>
              <a:defRPr/>
            </a:pP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48400" y="2433638"/>
            <a:ext cx="1914525" cy="1681162"/>
          </a:xfrm>
          <a:prstGeom prst="rect">
            <a:avLst/>
          </a:prstGeom>
          <a:solidFill>
            <a:schemeClr val="tx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+ TOK_SELECT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… 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…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…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    …</a:t>
            </a:r>
          </a:p>
        </p:txBody>
      </p:sp>
      <p:sp>
        <p:nvSpPr>
          <p:cNvPr id="44" name="右矢印 43"/>
          <p:cNvSpPr/>
          <p:nvPr/>
        </p:nvSpPr>
        <p:spPr>
          <a:xfrm>
            <a:off x="4233863" y="2576513"/>
            <a:ext cx="428625" cy="571500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2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7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8" name="山形 2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山形 28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山形 29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山形 30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山形 31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5" name="山形 44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8" name="直線矢印コネクタ 47"/>
          <p:cNvCxnSpPr>
            <a:stCxn id="46" idx="3"/>
            <a:endCxn id="47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47750" y="1981200"/>
            <a:ext cx="2590800" cy="38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3300" dirty="0" smtClean="0">
                <a:solidFill>
                  <a:srgbClr val="FF0000"/>
                </a:solidFill>
              </a:rPr>
              <a:t>3</a:t>
            </a:r>
            <a:endParaRPr kumimoji="1" lang="ja-JP" altLang="en-US" sz="3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kumimoji="1" lang="en-US" altLang="ja-JP" sz="2400" dirty="0" smtClean="0"/>
              <a:t>Hive is good tool for non-specialist!</a:t>
            </a:r>
          </a:p>
          <a:p>
            <a:r>
              <a:rPr kumimoji="1" lang="en-US" altLang="ja-JP" sz="2400" dirty="0" smtClean="0"/>
              <a:t>The number of M/R controls the Hive processing time.</a:t>
            </a:r>
          </a:p>
          <a:p>
            <a:pPr>
              <a:buNone/>
            </a:pP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↓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How can we reduce the number?</a:t>
            </a:r>
          </a:p>
          <a:p>
            <a:r>
              <a:rPr kumimoji="1" lang="en-US" altLang="ja-JP" sz="2400" dirty="0" smtClean="0"/>
              <a:t>What can we do for this on writing </a:t>
            </a:r>
            <a:r>
              <a:rPr kumimoji="1" lang="en-US" altLang="ja-JP" sz="2400" dirty="0" err="1" smtClean="0"/>
              <a:t>HiveQL</a:t>
            </a:r>
            <a:r>
              <a:rPr kumimoji="1" lang="en-US" altLang="ja-JP" sz="2400" dirty="0" smtClean="0"/>
              <a:t>?</a:t>
            </a:r>
          </a:p>
          <a:p>
            <a:pPr>
              <a:buNone/>
            </a:pP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↓</a:t>
            </a:r>
            <a:endParaRPr kumimoji="1" lang="en-US" altLang="ja-JP" sz="2400" dirty="0" smtClean="0"/>
          </a:p>
          <a:p>
            <a:r>
              <a:rPr lang="en-US" sz="2400" dirty="0" smtClean="0"/>
              <a:t>How does Hive convert </a:t>
            </a:r>
            <a:r>
              <a:rPr kumimoji="1" lang="en-US" altLang="ja-JP" sz="2400" dirty="0" err="1" smtClean="0"/>
              <a:t>HiveQL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to M/R jobs?</a:t>
            </a:r>
          </a:p>
          <a:p>
            <a:r>
              <a:rPr kumimoji="1" lang="en-US" altLang="ja-JP" sz="2400" dirty="0" smtClean="0"/>
              <a:t>On this, what optimizing processes are adopted?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838200" y="4267200"/>
            <a:ext cx="7391400" cy="838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8C77EF3-E503-4F31-BFB1-741C35651DD1}" type="slidenum">
              <a:rPr lang="ja-JP" altLang="en-US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Logical Plan Generator (1/4)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876300" y="2667000"/>
            <a:ext cx="677419" cy="1524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048000" y="4572000"/>
            <a:ext cx="677419" cy="762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1" name="メモ 40"/>
          <p:cNvSpPr/>
          <p:nvPr/>
        </p:nvSpPr>
        <p:spPr>
          <a:xfrm>
            <a:off x="3886200" y="4572000"/>
            <a:ext cx="4000500" cy="76200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(“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”)</a:t>
            </a:r>
          </a:p>
          <a:p>
            <a:pPr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(“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”)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1676400" y="2667000"/>
            <a:ext cx="4048125" cy="150876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MetaData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52" name="メモ 51"/>
          <p:cNvSpPr/>
          <p:nvPr/>
        </p:nvSpPr>
        <p:spPr>
          <a:xfrm>
            <a:off x="1747839" y="2952751"/>
            <a:ext cx="3810000" cy="1000126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Alias</a:t>
            </a:r>
            <a:r>
              <a:rPr lang="ja-JP" altLang="en-US" sz="120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To Table Info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“a”=Table Info(“</a:t>
            </a: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”)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“p”=Table Info(“</a:t>
            </a: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”)</a:t>
            </a:r>
          </a:p>
          <a:p>
            <a:pPr>
              <a:defRPr/>
            </a:pP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8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9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0" name="山形 19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山形 20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山形 21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5" name="山形 24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31" name="直線矢印コネクタ 30"/>
          <p:cNvCxnSpPr>
            <a:stCxn id="29" idx="3"/>
            <a:endCxn id="30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5953125" y="3200400"/>
            <a:ext cx="428625" cy="571500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77B21F8-3826-4E92-8865-64AA2FE6BCF0}" type="slidenum">
              <a:rPr lang="ja-JP" altLang="en-US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Logical Plan Generator (2/4)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714375" y="1714500"/>
            <a:ext cx="500063" cy="39243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1285875" y="1714500"/>
            <a:ext cx="3057525" cy="39243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ParseInfo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3" name="メモ 82"/>
          <p:cNvSpPr/>
          <p:nvPr/>
        </p:nvSpPr>
        <p:spPr>
          <a:xfrm>
            <a:off x="1357312" y="2000250"/>
            <a:ext cx="2833688" cy="3486150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+ TOK_JOIN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a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TOK_TABREF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TOK_TABNAME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+ "="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“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4495800" y="3276600"/>
            <a:ext cx="666750" cy="1524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6" name="メモ 25"/>
          <p:cNvSpPr/>
          <p:nvPr/>
        </p:nvSpPr>
        <p:spPr>
          <a:xfrm>
            <a:off x="5295900" y="3276599"/>
            <a:ext cx="3571875" cy="869949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(“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”)</a:t>
            </a:r>
          </a:p>
          <a:p>
            <a:pPr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(“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”)</a:t>
            </a:r>
          </a:p>
        </p:txBody>
      </p:sp>
      <p:sp>
        <p:nvSpPr>
          <p:cNvPr id="29" name="メモ 28"/>
          <p:cNvSpPr/>
          <p:nvPr/>
        </p:nvSpPr>
        <p:spPr>
          <a:xfrm>
            <a:off x="5295900" y="4224338"/>
            <a:ext cx="3571875" cy="576262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8" name="山形 2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山形 29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山形 30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山形 31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1" name="山形 40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4" name="直線矢印コネクタ 43"/>
          <p:cNvCxnSpPr>
            <a:stCxn id="42" idx="3"/>
            <a:endCxn id="43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0D7C464-C8F3-4676-A6A7-D6F455E5AA89}" type="slidenum">
              <a:rPr lang="ja-JP" altLang="en-US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Logical Plan Generator (3/4)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5486400" y="2428875"/>
            <a:ext cx="681037" cy="500063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5" name="メモ 84"/>
          <p:cNvSpPr/>
          <p:nvPr/>
        </p:nvSpPr>
        <p:spPr>
          <a:xfrm>
            <a:off x="6215063" y="2428875"/>
            <a:ext cx="2214562" cy="500063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4953000" y="2428875"/>
            <a:ext cx="428625" cy="571500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47701" y="1295400"/>
            <a:ext cx="544723" cy="46863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219201" y="1295400"/>
            <a:ext cx="3581400" cy="4686300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ParseInfo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2" name="メモ 31"/>
          <p:cNvSpPr/>
          <p:nvPr/>
        </p:nvSpPr>
        <p:spPr>
          <a:xfrm>
            <a:off x="1290639" y="1581150"/>
            <a:ext cx="3357561" cy="4198144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Name To Select Node</a:t>
            </a:r>
          </a:p>
          <a:p>
            <a:pPr>
              <a:defRPr/>
            </a:pP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981200" y="1819212"/>
            <a:ext cx="2490158" cy="3895787"/>
          </a:xfrm>
          <a:prstGeom prst="rect">
            <a:avLst/>
          </a:prstGeom>
          <a:solidFill>
            <a:schemeClr val="tx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+ TOK_SELECT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"user"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+ "a"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"</a:t>
            </a: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"maker"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+ TOK_SELEXPR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+ "."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TOK_TABLE_OR_COL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    + "p"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            + "price"</a:t>
            </a:r>
          </a:p>
        </p:txBody>
      </p:sp>
      <p:sp>
        <p:nvSpPr>
          <p:cNvPr id="18" name="山形 1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山形 19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山形 20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4" name="山形 23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7" name="直線矢印コネクタ 26"/>
          <p:cNvCxnSpPr>
            <a:stCxn id="25" idx="3"/>
            <a:endCxn id="26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8052BEF-90CE-43F6-B7DC-3D1B1AAD0D7A}" type="slidenum">
              <a:rPr lang="ja-JP" altLang="en-US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Logical Plan Generator (4/4)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4433888" y="4114800"/>
            <a:ext cx="566738" cy="709613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5" name="メモ 84"/>
          <p:cNvSpPr/>
          <p:nvPr/>
        </p:nvSpPr>
        <p:spPr>
          <a:xfrm>
            <a:off x="5181600" y="4114800"/>
            <a:ext cx="2509838" cy="709613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23900" y="2362200"/>
            <a:ext cx="566738" cy="1216479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295400" y="2362200"/>
            <a:ext cx="2752725" cy="1216479"/>
          </a:xfrm>
          <a:prstGeom prst="roundRect">
            <a:avLst>
              <a:gd name="adj" fmla="val 405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MetaData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9" name="メモ 18"/>
          <p:cNvSpPr/>
          <p:nvPr/>
        </p:nvSpPr>
        <p:spPr>
          <a:xfrm>
            <a:off x="1366838" y="2647951"/>
            <a:ext cx="2590800" cy="709613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Name To Destination Table Info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“insclause-0”=</a:t>
            </a:r>
          </a:p>
          <a:p>
            <a:pPr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    Table Info(“access_log_temp2”)</a:t>
            </a:r>
          </a:p>
        </p:txBody>
      </p:sp>
      <p:sp>
        <p:nvSpPr>
          <p:cNvPr id="23" name="右矢印 22"/>
          <p:cNvSpPr/>
          <p:nvPr/>
        </p:nvSpPr>
        <p:spPr>
          <a:xfrm>
            <a:off x="4267200" y="2590800"/>
            <a:ext cx="485775" cy="810986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20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山形 21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山形 25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7" name="山形 26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32" name="直線矢印コネクタ 31"/>
          <p:cNvCxnSpPr>
            <a:stCxn id="28" idx="3"/>
            <a:endCxn id="29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>
                <a:ea typeface="HGS創英角ｺﾞｼｯｸUB" pitchFamily="50" charset="-128"/>
              </a:rPr>
              <a:t>Logical Plan Generator (result)</a:t>
            </a:r>
            <a:endParaRPr kumimoji="1" lang="ja-JP" altLang="en-US" sz="3600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2C2637F-B234-490F-A0CE-8C010B99D817}" type="slidenum">
              <a:rPr lang="ja-JP" altLang="en-US" smtClean="0"/>
              <a:pPr>
                <a:defRPr/>
              </a:pPr>
              <a:t>24</a:t>
            </a:fld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LCF </a:t>
            </a:r>
            <a:endParaRPr lang="en-US" altLang="ja-JP"/>
          </a:p>
        </p:txBody>
      </p:sp>
      <p:sp>
        <p:nvSpPr>
          <p:cNvPr id="7" name="角丸四角形 6"/>
          <p:cNvSpPr/>
          <p:nvPr/>
        </p:nvSpPr>
        <p:spPr>
          <a:xfrm>
            <a:off x="2438400" y="2057400"/>
            <a:ext cx="2028825" cy="51435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4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4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652963" y="2057400"/>
            <a:ext cx="2028825" cy="51435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4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4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438400" y="2742010"/>
            <a:ext cx="2028825" cy="51435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4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40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52963" y="2742010"/>
            <a:ext cx="2028825" cy="51435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4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4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581400" y="3602833"/>
            <a:ext cx="2028825" cy="514349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err="1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  <a:endParaRPr lang="en-US" altLang="ja-JP" sz="14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40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581400" y="4287442"/>
            <a:ext cx="2028825" cy="514349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14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40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14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3" name="直線矢印コネクタ 12"/>
          <p:cNvCxnSpPr>
            <a:stCxn id="7" idx="2"/>
            <a:endCxn id="9" idx="0"/>
          </p:cNvCxnSpPr>
          <p:nvPr/>
        </p:nvCxnSpPr>
        <p:spPr>
          <a:xfrm rot="5400000">
            <a:off x="3367683" y="2656880"/>
            <a:ext cx="17026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10" idx="0"/>
          </p:cNvCxnSpPr>
          <p:nvPr/>
        </p:nvCxnSpPr>
        <p:spPr>
          <a:xfrm rot="5400000">
            <a:off x="5582246" y="2656880"/>
            <a:ext cx="17026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11" idx="0"/>
          </p:cNvCxnSpPr>
          <p:nvPr/>
        </p:nvCxnSpPr>
        <p:spPr>
          <a:xfrm rot="16200000" flipH="1">
            <a:off x="3851077" y="2858096"/>
            <a:ext cx="346473" cy="1143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10" idx="2"/>
            <a:endCxn id="11" idx="0"/>
          </p:cNvCxnSpPr>
          <p:nvPr/>
        </p:nvCxnSpPr>
        <p:spPr>
          <a:xfrm rot="5400000">
            <a:off x="4958359" y="2893815"/>
            <a:ext cx="346473" cy="10715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12" idx="0"/>
          </p:cNvCxnSpPr>
          <p:nvPr/>
        </p:nvCxnSpPr>
        <p:spPr>
          <a:xfrm rot="5400000">
            <a:off x="4567238" y="4371975"/>
            <a:ext cx="5715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3581400" y="4972051"/>
            <a:ext cx="2028825" cy="514349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14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400" dirty="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14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 rot="5400000">
            <a:off x="4567238" y="4943475"/>
            <a:ext cx="5715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山形 20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山形 21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6" name="山形 25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>
          <a:xfrm>
            <a:off x="3169065" y="6492875"/>
            <a:ext cx="2895600" cy="365125"/>
          </a:xfrm>
        </p:spPr>
        <p:txBody>
          <a:bodyPr/>
          <a:lstStyle/>
          <a:p>
            <a:pPr>
              <a:defRPr/>
            </a:pPr>
            <a:fld id="{54E682CD-3658-497B-8977-2BFE8A8AB07E}" type="slidenum">
              <a:rPr lang="ja-JP" altLang="en-US"/>
              <a:pPr>
                <a:defRPr/>
              </a:pPr>
              <a:t>25</a:t>
            </a:fld>
            <a:endParaRPr lang="en-US" altLang="ja-JP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Logical Optimizer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/>
        </p:nvGraphicFramePr>
        <p:xfrm>
          <a:off x="219132" y="1447800"/>
          <a:ext cx="4324293" cy="27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21"/>
                <a:gridCol w="2798072"/>
              </a:tblGrid>
              <a:tr h="32392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概要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37675"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LineageGenerator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各</a:t>
                      </a:r>
                      <a:r>
                        <a:rPr kumimoji="1" lang="en-US" altLang="ja-JP" sz="1200" dirty="0" smtClean="0"/>
                        <a:t>Operator</a:t>
                      </a:r>
                      <a:r>
                        <a:rPr kumimoji="1" lang="ja-JP" altLang="en-US" sz="1200" dirty="0" smtClean="0"/>
                        <a:t>が操作するカラムの情報を設定する。</a:t>
                      </a:r>
                      <a:endParaRPr kumimoji="1" lang="en-US" altLang="ja-JP" sz="1200" dirty="0" smtClean="0"/>
                    </a:p>
                  </a:txBody>
                  <a:tcPr/>
                </a:tc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ColumnPruner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出力に応じて、各</a:t>
                      </a:r>
                      <a:r>
                        <a:rPr kumimoji="1" lang="en-US" altLang="ja-JP" sz="1200" dirty="0" smtClean="0"/>
                        <a:t>Operator</a:t>
                      </a:r>
                      <a:r>
                        <a:rPr kumimoji="1" lang="ja-JP" altLang="en-US" sz="1200" dirty="0" smtClean="0"/>
                        <a:t>が入出力するカラムを絞り込む。</a:t>
                      </a:r>
                      <a:endParaRPr kumimoji="1" lang="en-US" altLang="ja-JP" sz="1200" dirty="0" smtClean="0"/>
                    </a:p>
                  </a:txBody>
                  <a:tcPr/>
                </a:tc>
              </a:tr>
              <a:tr h="250431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Predicate</a:t>
                      </a:r>
                    </a:p>
                    <a:p>
                      <a:r>
                        <a:rPr kumimoji="1" lang="en-US" altLang="ja-JP" sz="1200" dirty="0" err="1" smtClean="0"/>
                        <a:t>PushDown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条件に応じて、</a:t>
                      </a:r>
                      <a:r>
                        <a:rPr kumimoji="1" lang="en-US" altLang="ja-JP" sz="1200" dirty="0" smtClean="0"/>
                        <a:t>Filter</a:t>
                      </a:r>
                      <a:r>
                        <a:rPr kumimoji="1" lang="ja-JP" altLang="en-US" sz="1200" dirty="0" smtClean="0"/>
                        <a:t>の順番を最適化する。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PartitionPruner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条件に応じて、入力対象となるパーティションを絞り込む。</a:t>
                      </a:r>
                      <a:endParaRPr kumimoji="1" lang="en-US" altLang="ja-JP" sz="1200" dirty="0" smtClean="0"/>
                    </a:p>
                  </a:txBody>
                  <a:tcPr/>
                </a:tc>
              </a:tr>
              <a:tr h="261452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PartitionCondition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Remover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PartitionPruner</a:t>
                      </a:r>
                      <a:r>
                        <a:rPr kumimoji="1" lang="ja-JP" altLang="en-US" sz="1200" dirty="0" smtClean="0"/>
                        <a:t>で対象のパーティションを絞り込む際に、元となった</a:t>
                      </a:r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ja-JP" altLang="en-US" sz="1200" dirty="0" err="1" smtClean="0"/>
                        <a:t>を削</a:t>
                      </a:r>
                      <a:r>
                        <a:rPr kumimoji="1" lang="ja-JP" altLang="en-US" sz="1200" dirty="0" smtClean="0"/>
                        <a:t>除する。</a:t>
                      </a:r>
                      <a:endParaRPr kumimoji="1" lang="en-US" altLang="ja-JP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4638732" y="1452733"/>
          <a:ext cx="4324293" cy="379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21"/>
                <a:gridCol w="2798072"/>
              </a:tblGrid>
              <a:tr h="32392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概要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GroupByOptimizer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Group by</a:t>
                      </a:r>
                      <a:r>
                        <a:rPr kumimoji="1" lang="ja-JP" altLang="en-US" sz="1200" smtClean="0"/>
                        <a:t>での最適化を行う？</a:t>
                      </a:r>
                    </a:p>
                  </a:txBody>
                  <a:tcPr/>
                </a:tc>
              </a:tr>
              <a:tr h="249598"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SamplePruner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Sampling</a:t>
                      </a:r>
                      <a:r>
                        <a:rPr kumimoji="1" lang="ja-JP" altLang="en-US" sz="1200" smtClean="0"/>
                        <a:t>での最適化を行う？</a:t>
                      </a:r>
                      <a:endParaRPr kumimoji="1" lang="ja-JP" altLang="en-US" sz="1200"/>
                    </a:p>
                  </a:txBody>
                  <a:tcPr/>
                </a:tc>
              </a:tr>
              <a:tr h="21261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MapJoinProcessor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MAPJOIN</a:t>
                      </a:r>
                      <a:r>
                        <a:rPr kumimoji="1" lang="ja-JP" altLang="en-US" sz="1200" dirty="0" smtClean="0"/>
                        <a:t>が指定されていた場合に、</a:t>
                      </a:r>
                      <a:r>
                        <a:rPr kumimoji="1" lang="en-US" altLang="ja-JP" sz="1200" dirty="0" err="1" smtClean="0"/>
                        <a:t>JoinOperator</a:t>
                      </a:r>
                      <a:r>
                        <a:rPr kumimoji="1" lang="ja-JP" altLang="en-US" sz="1200" dirty="0" smtClean="0"/>
                        <a:t>を</a:t>
                      </a:r>
                      <a:r>
                        <a:rPr kumimoji="1" lang="en-US" altLang="ja-JP" sz="1200" dirty="0" err="1" smtClean="0"/>
                        <a:t>MapJoinOperator</a:t>
                      </a:r>
                      <a:r>
                        <a:rPr kumimoji="1" lang="ja-JP" altLang="en-US" sz="1200" dirty="0" smtClean="0"/>
                        <a:t>にコンバートする。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744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BucketMapJoin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Optimizer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1744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SortedMergeBucket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err="1" smtClean="0"/>
                        <a:t>MapJoinOptimizer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174447"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UnionProcessor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Identify if both the </a:t>
                      </a:r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subqueries</a:t>
                      </a: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UNION are map-only. 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333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JoinReader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/*+ STREAMTABLE(A) */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ReduceSink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err="1" smtClean="0"/>
                        <a:t>DeDuplication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two reducer sink operators share the same partition/sort columns, we</a:t>
                      </a:r>
                      <a:r>
                        <a:rPr kumimoji="0" lang="ja-JP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kumimoji="0" lang="en-US" sz="12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should merge them.</a:t>
                      </a:r>
                      <a:endParaRPr kumimoji="0"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2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3" name="山形 22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山形 25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山形 26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8" name="山形 27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152400" y="2647950"/>
            <a:ext cx="2057400" cy="5334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Logical Optimizer (Predicate Push Down)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5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7" name="山形 36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山形 40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2" name="山形 41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メモ 55"/>
          <p:cNvSpPr/>
          <p:nvPr/>
        </p:nvSpPr>
        <p:spPr>
          <a:xfrm>
            <a:off x="1600200" y="36576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INSERT </a:t>
            </a:r>
            <a:r>
              <a:rPr lang="en-US" altLang="ja-JP" sz="1200" dirty="0">
                <a:solidFill>
                  <a:schemeClr val="bg1"/>
                </a:solidFill>
              </a:rPr>
              <a:t>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p.price</a:t>
            </a:r>
            <a:endParaRPr lang="en-US" altLang="ja-JP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</a:rPr>
              <a:t>p.prono</a:t>
            </a:r>
            <a:r>
              <a:rPr lang="en-US" altLang="ja-JP" sz="12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WHERE </a:t>
            </a:r>
            <a:r>
              <a:rPr lang="en-US" altLang="ja-JP" sz="1200" dirty="0" err="1">
                <a:solidFill>
                  <a:srgbClr val="FF0000"/>
                </a:solidFill>
              </a:rPr>
              <a:t>p.maker</a:t>
            </a:r>
            <a:r>
              <a:rPr lang="en-US" altLang="ja-JP" sz="1200" dirty="0">
                <a:solidFill>
                  <a:srgbClr val="FF0000"/>
                </a:solidFill>
              </a:rPr>
              <a:t> = '</a:t>
            </a:r>
            <a:r>
              <a:rPr lang="en-US" altLang="ja-JP" sz="1200" dirty="0" err="1">
                <a:solidFill>
                  <a:srgbClr val="FF0000"/>
                </a:solidFill>
              </a:rPr>
              <a:t>honda</a:t>
            </a:r>
            <a:r>
              <a:rPr lang="en-US" altLang="ja-JP" sz="1200" dirty="0" smtClean="0">
                <a:solidFill>
                  <a:srgbClr val="FF0000"/>
                </a:solidFill>
              </a:rPr>
              <a:t>';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57" name="メモ 56"/>
          <p:cNvSpPr/>
          <p:nvPr/>
        </p:nvSpPr>
        <p:spPr>
          <a:xfrm>
            <a:off x="1600200" y="19050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INSERT </a:t>
            </a:r>
            <a:r>
              <a:rPr lang="en-US" altLang="ja-JP" sz="1200" dirty="0">
                <a:solidFill>
                  <a:schemeClr val="bg1"/>
                </a:solidFill>
              </a:rPr>
              <a:t>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p.price</a:t>
            </a:r>
            <a:endParaRPr lang="en-US" altLang="ja-JP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</a:rPr>
              <a:t>p.prono</a:t>
            </a:r>
            <a:r>
              <a:rPr lang="en-US" altLang="ja-JP" sz="1200" dirty="0" smtClean="0">
                <a:solidFill>
                  <a:schemeClr val="bg1"/>
                </a:solidFill>
              </a:rPr>
              <a:t>);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58" name="下矢印 57"/>
          <p:cNvSpPr/>
          <p:nvPr/>
        </p:nvSpPr>
        <p:spPr>
          <a:xfrm>
            <a:off x="4294910" y="3061855"/>
            <a:ext cx="533400" cy="5334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矢印 27"/>
          <p:cNvSpPr/>
          <p:nvPr/>
        </p:nvSpPr>
        <p:spPr>
          <a:xfrm>
            <a:off x="4294910" y="3061855"/>
            <a:ext cx="533400" cy="533400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5" name="メモ 54"/>
          <p:cNvSpPr/>
          <p:nvPr/>
        </p:nvSpPr>
        <p:spPr>
          <a:xfrm>
            <a:off x="1600200" y="36576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INSERT </a:t>
            </a:r>
            <a:r>
              <a:rPr lang="en-US" altLang="ja-JP" sz="1200" dirty="0">
                <a:solidFill>
                  <a:schemeClr val="bg1"/>
                </a:solidFill>
              </a:rPr>
              <a:t>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p.price</a:t>
            </a:r>
            <a:endParaRPr lang="en-US" altLang="ja-JP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</a:rPr>
              <a:t>p.prono</a:t>
            </a:r>
            <a:r>
              <a:rPr lang="en-US" altLang="ja-JP" sz="12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WHERE </a:t>
            </a:r>
            <a:r>
              <a:rPr lang="en-US" altLang="ja-JP" sz="1200" dirty="0" err="1">
                <a:solidFill>
                  <a:srgbClr val="FF0000"/>
                </a:solidFill>
              </a:rPr>
              <a:t>p.maker</a:t>
            </a:r>
            <a:r>
              <a:rPr lang="en-US" altLang="ja-JP" sz="1200" dirty="0">
                <a:solidFill>
                  <a:srgbClr val="FF0000"/>
                </a:solidFill>
              </a:rPr>
              <a:t> = '</a:t>
            </a:r>
            <a:r>
              <a:rPr lang="en-US" altLang="ja-JP" sz="1200" dirty="0" err="1">
                <a:solidFill>
                  <a:srgbClr val="FF0000"/>
                </a:solidFill>
              </a:rPr>
              <a:t>honda</a:t>
            </a:r>
            <a:r>
              <a:rPr lang="en-US" altLang="ja-JP" sz="1200" dirty="0" smtClean="0">
                <a:solidFill>
                  <a:srgbClr val="FF0000"/>
                </a:solidFill>
              </a:rPr>
              <a:t>';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43" name="メモ 42"/>
          <p:cNvSpPr/>
          <p:nvPr/>
        </p:nvSpPr>
        <p:spPr>
          <a:xfrm>
            <a:off x="1600200" y="19050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INSERT </a:t>
            </a:r>
            <a:r>
              <a:rPr lang="en-US" altLang="ja-JP" sz="1200" dirty="0">
                <a:solidFill>
                  <a:schemeClr val="bg1"/>
                </a:solidFill>
              </a:rPr>
              <a:t>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p.price</a:t>
            </a:r>
            <a:endParaRPr lang="en-US" altLang="ja-JP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</a:rPr>
              <a:t>p.prono</a:t>
            </a:r>
            <a:r>
              <a:rPr lang="en-US" altLang="ja-JP" sz="1200" dirty="0" smtClean="0">
                <a:solidFill>
                  <a:schemeClr val="bg1"/>
                </a:solidFill>
              </a:rPr>
              <a:t>);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Logical Optimizer (Predicate Push Down)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2680855" y="1903811"/>
            <a:ext cx="1666967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4784293" y="1903811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2680855" y="2696840"/>
            <a:ext cx="1666967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4784293" y="2692797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3717493" y="3481783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97" name="直線矢印コネクタ 96"/>
          <p:cNvCxnSpPr>
            <a:stCxn id="91" idx="2"/>
            <a:endCxn id="93" idx="0"/>
          </p:cNvCxnSpPr>
          <p:nvPr/>
        </p:nvCxnSpPr>
        <p:spPr>
          <a:xfrm rot="5400000">
            <a:off x="3371625" y="2554125"/>
            <a:ext cx="2854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92" idx="2"/>
            <a:endCxn id="94" idx="0"/>
          </p:cNvCxnSpPr>
          <p:nvPr/>
        </p:nvCxnSpPr>
        <p:spPr>
          <a:xfrm rot="5400000">
            <a:off x="5496881" y="2552104"/>
            <a:ext cx="28138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93" idx="2"/>
            <a:endCxn id="95" idx="0"/>
          </p:cNvCxnSpPr>
          <p:nvPr/>
        </p:nvCxnSpPr>
        <p:spPr>
          <a:xfrm rot="16200000" flipH="1">
            <a:off x="3903885" y="2814893"/>
            <a:ext cx="277343" cy="1056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94" idx="2"/>
            <a:endCxn id="95" idx="0"/>
          </p:cNvCxnSpPr>
          <p:nvPr/>
        </p:nvCxnSpPr>
        <p:spPr>
          <a:xfrm rot="5400000">
            <a:off x="4963481" y="2807690"/>
            <a:ext cx="281386" cy="1066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角丸四角形 101"/>
          <p:cNvSpPr/>
          <p:nvPr/>
        </p:nvSpPr>
        <p:spPr>
          <a:xfrm>
            <a:off x="3717493" y="4266011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SEL_6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3717493" y="5055000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FS_7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11" name="直線矢印コネクタ 110"/>
          <p:cNvCxnSpPr>
            <a:stCxn id="102" idx="2"/>
            <a:endCxn id="110" idx="0"/>
          </p:cNvCxnSpPr>
          <p:nvPr/>
        </p:nvCxnSpPr>
        <p:spPr>
          <a:xfrm rot="5400000">
            <a:off x="4430080" y="4914305"/>
            <a:ext cx="2813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7" name="山形 36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山形 40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2" name="山形 41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102" idx="2"/>
          </p:cNvCxnSpPr>
          <p:nvPr/>
        </p:nvCxnSpPr>
        <p:spPr>
          <a:xfrm rot="16200000" flipH="1">
            <a:off x="4405870" y="4938514"/>
            <a:ext cx="344889" cy="15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95" idx="2"/>
          </p:cNvCxnSpPr>
          <p:nvPr/>
        </p:nvCxnSpPr>
        <p:spPr>
          <a:xfrm rot="5400000">
            <a:off x="4430080" y="4130077"/>
            <a:ext cx="2813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0" name="メモ 29"/>
          <p:cNvSpPr/>
          <p:nvPr/>
        </p:nvSpPr>
        <p:spPr>
          <a:xfrm>
            <a:off x="1600200" y="36576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INSERT </a:t>
            </a:r>
            <a:r>
              <a:rPr lang="en-US" altLang="ja-JP" sz="1200" dirty="0">
                <a:solidFill>
                  <a:schemeClr val="bg1"/>
                </a:solidFill>
              </a:rPr>
              <a:t>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p.price</a:t>
            </a:r>
            <a:endParaRPr lang="en-US" altLang="ja-JP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</a:rPr>
              <a:t>p.prono</a:t>
            </a:r>
            <a:r>
              <a:rPr lang="en-US" altLang="ja-JP" sz="12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WHERE </a:t>
            </a:r>
            <a:r>
              <a:rPr lang="en-US" altLang="ja-JP" sz="1200" dirty="0" err="1">
                <a:solidFill>
                  <a:srgbClr val="FF0000"/>
                </a:solidFill>
              </a:rPr>
              <a:t>p.maker</a:t>
            </a:r>
            <a:r>
              <a:rPr lang="en-US" altLang="ja-JP" sz="1200" dirty="0">
                <a:solidFill>
                  <a:srgbClr val="FF0000"/>
                </a:solidFill>
              </a:rPr>
              <a:t> = '</a:t>
            </a:r>
            <a:r>
              <a:rPr lang="en-US" altLang="ja-JP" sz="1200" dirty="0" err="1">
                <a:solidFill>
                  <a:srgbClr val="FF0000"/>
                </a:solidFill>
              </a:rPr>
              <a:t>honda</a:t>
            </a:r>
            <a:r>
              <a:rPr lang="en-US" altLang="ja-JP" sz="1200" dirty="0" smtClean="0">
                <a:solidFill>
                  <a:srgbClr val="FF0000"/>
                </a:solidFill>
              </a:rPr>
              <a:t>';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31" name="メモ 30"/>
          <p:cNvSpPr/>
          <p:nvPr/>
        </p:nvSpPr>
        <p:spPr>
          <a:xfrm>
            <a:off x="1600200" y="19050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INSERT </a:t>
            </a:r>
            <a:r>
              <a:rPr lang="en-US" altLang="ja-JP" sz="1200" dirty="0">
                <a:solidFill>
                  <a:schemeClr val="bg1"/>
                </a:solidFill>
              </a:rPr>
              <a:t>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p.price</a:t>
            </a:r>
            <a:endParaRPr lang="en-US" altLang="ja-JP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</a:rPr>
              <a:t>p.prono</a:t>
            </a:r>
            <a:r>
              <a:rPr lang="en-US" altLang="ja-JP" sz="1200" dirty="0" smtClean="0">
                <a:solidFill>
                  <a:schemeClr val="bg1"/>
                </a:solidFill>
              </a:rPr>
              <a:t>);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294910" y="3061855"/>
            <a:ext cx="533400" cy="533400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Logical Optimizer (Predicate Push Down)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2680855" y="1482440"/>
            <a:ext cx="1666967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4784293" y="1482440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2680855" y="2275469"/>
            <a:ext cx="1666967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4784293" y="2271426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3717493" y="3060412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3717493" y="3849400"/>
            <a:ext cx="1706562" cy="570200"/>
          </a:xfrm>
          <a:prstGeom prst="roundRect">
            <a:avLst/>
          </a:prstGeom>
          <a:solidFill>
            <a:srgbClr val="FFFF9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FilterOperator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FIL_5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(_col8 = '</a:t>
            </a:r>
            <a:r>
              <a:rPr lang="en-US" altLang="ja-JP" sz="1200" dirty="0" err="1">
                <a:solidFill>
                  <a:schemeClr val="bg1"/>
                </a:solidFill>
              </a:rPr>
              <a:t>honda</a:t>
            </a:r>
            <a:r>
              <a:rPr lang="en-US" altLang="ja-JP" sz="1200" dirty="0">
                <a:solidFill>
                  <a:schemeClr val="bg1"/>
                </a:solidFill>
              </a:rPr>
              <a:t>')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97" name="直線矢印コネクタ 96"/>
          <p:cNvCxnSpPr>
            <a:stCxn id="91" idx="2"/>
            <a:endCxn id="93" idx="0"/>
          </p:cNvCxnSpPr>
          <p:nvPr/>
        </p:nvCxnSpPr>
        <p:spPr>
          <a:xfrm rot="5400000">
            <a:off x="3371625" y="2132754"/>
            <a:ext cx="2854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92" idx="2"/>
            <a:endCxn id="94" idx="0"/>
          </p:cNvCxnSpPr>
          <p:nvPr/>
        </p:nvCxnSpPr>
        <p:spPr>
          <a:xfrm rot="5400000">
            <a:off x="5496881" y="2130733"/>
            <a:ext cx="28138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93" idx="2"/>
            <a:endCxn id="95" idx="0"/>
          </p:cNvCxnSpPr>
          <p:nvPr/>
        </p:nvCxnSpPr>
        <p:spPr>
          <a:xfrm rot="16200000" flipH="1">
            <a:off x="3903885" y="2393522"/>
            <a:ext cx="277343" cy="1056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94" idx="2"/>
            <a:endCxn id="95" idx="0"/>
          </p:cNvCxnSpPr>
          <p:nvPr/>
        </p:nvCxnSpPr>
        <p:spPr>
          <a:xfrm rot="5400000">
            <a:off x="4963481" y="2386319"/>
            <a:ext cx="281386" cy="1066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角丸四角形 101"/>
          <p:cNvSpPr/>
          <p:nvPr/>
        </p:nvSpPr>
        <p:spPr>
          <a:xfrm>
            <a:off x="3717493" y="4638388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SEL_6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03" name="直線矢印コネクタ 102"/>
          <p:cNvCxnSpPr>
            <a:stCxn id="96" idx="2"/>
            <a:endCxn id="102" idx="0"/>
          </p:cNvCxnSpPr>
          <p:nvPr/>
        </p:nvCxnSpPr>
        <p:spPr>
          <a:xfrm rot="5400000">
            <a:off x="4461380" y="4528994"/>
            <a:ext cx="2187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角丸四角形 109"/>
          <p:cNvSpPr/>
          <p:nvPr/>
        </p:nvSpPr>
        <p:spPr>
          <a:xfrm>
            <a:off x="3717493" y="5427377"/>
            <a:ext cx="1706562" cy="507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FS_7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11" name="直線矢印コネクタ 110"/>
          <p:cNvCxnSpPr>
            <a:stCxn id="102" idx="2"/>
            <a:endCxn id="110" idx="0"/>
          </p:cNvCxnSpPr>
          <p:nvPr/>
        </p:nvCxnSpPr>
        <p:spPr>
          <a:xfrm rot="5400000">
            <a:off x="4430080" y="5286682"/>
            <a:ext cx="2813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7" name="山形 36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山形 40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2" name="山形 41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102" idx="2"/>
          </p:cNvCxnSpPr>
          <p:nvPr/>
        </p:nvCxnSpPr>
        <p:spPr>
          <a:xfrm rot="16200000" flipH="1">
            <a:off x="4405870" y="5310891"/>
            <a:ext cx="344889" cy="150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96" idx="2"/>
            <a:endCxn id="102" idx="0"/>
          </p:cNvCxnSpPr>
          <p:nvPr/>
        </p:nvCxnSpPr>
        <p:spPr>
          <a:xfrm rot="5400000">
            <a:off x="4461380" y="4528994"/>
            <a:ext cx="2187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95" idx="2"/>
            <a:endCxn id="96" idx="0"/>
          </p:cNvCxnSpPr>
          <p:nvPr/>
        </p:nvCxnSpPr>
        <p:spPr>
          <a:xfrm rot="5400000">
            <a:off x="4430080" y="3708706"/>
            <a:ext cx="28138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下矢印 30"/>
          <p:cNvSpPr/>
          <p:nvPr/>
        </p:nvSpPr>
        <p:spPr>
          <a:xfrm>
            <a:off x="4294910" y="3061855"/>
            <a:ext cx="533400" cy="533400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9" name="メモ 28"/>
          <p:cNvSpPr/>
          <p:nvPr/>
        </p:nvSpPr>
        <p:spPr>
          <a:xfrm>
            <a:off x="1600200" y="36576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INSERT </a:t>
            </a:r>
            <a:r>
              <a:rPr lang="en-US" altLang="ja-JP" sz="1200" dirty="0">
                <a:solidFill>
                  <a:schemeClr val="bg1"/>
                </a:solidFill>
              </a:rPr>
              <a:t>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p.price</a:t>
            </a:r>
            <a:endParaRPr lang="en-US" altLang="ja-JP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</a:rPr>
              <a:t>p.prono</a:t>
            </a:r>
            <a:r>
              <a:rPr lang="en-US" altLang="ja-JP" sz="12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WHERE </a:t>
            </a:r>
            <a:r>
              <a:rPr lang="en-US" altLang="ja-JP" sz="1200" dirty="0" err="1">
                <a:solidFill>
                  <a:srgbClr val="FF0000"/>
                </a:solidFill>
              </a:rPr>
              <a:t>p.maker</a:t>
            </a:r>
            <a:r>
              <a:rPr lang="en-US" altLang="ja-JP" sz="1200" dirty="0">
                <a:solidFill>
                  <a:srgbClr val="FF0000"/>
                </a:solidFill>
              </a:rPr>
              <a:t> = '</a:t>
            </a:r>
            <a:r>
              <a:rPr lang="en-US" altLang="ja-JP" sz="1200" dirty="0" err="1">
                <a:solidFill>
                  <a:srgbClr val="FF0000"/>
                </a:solidFill>
              </a:rPr>
              <a:t>honda</a:t>
            </a:r>
            <a:r>
              <a:rPr lang="en-US" altLang="ja-JP" sz="1200" dirty="0" smtClean="0">
                <a:solidFill>
                  <a:srgbClr val="FF0000"/>
                </a:solidFill>
              </a:rPr>
              <a:t>';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30" name="メモ 29"/>
          <p:cNvSpPr/>
          <p:nvPr/>
        </p:nvSpPr>
        <p:spPr>
          <a:xfrm>
            <a:off x="1600200" y="1905000"/>
            <a:ext cx="5943600" cy="1066800"/>
          </a:xfrm>
          <a:prstGeom prst="foldedCorner">
            <a:avLst>
              <a:gd name="adj" fmla="val 6167"/>
            </a:avLst>
          </a:prstGeom>
          <a:solidFill>
            <a:schemeClr val="tx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</a:rPr>
              <a:t>INSERT </a:t>
            </a:r>
            <a:r>
              <a:rPr lang="en-US" altLang="ja-JP" sz="1200" dirty="0">
                <a:solidFill>
                  <a:schemeClr val="bg1"/>
                </a:solidFill>
              </a:rPr>
              <a:t>OVERWRITE TABLE access_log_temp2</a:t>
            </a: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SELECT </a:t>
            </a:r>
            <a:r>
              <a:rPr lang="en-US" altLang="ja-JP" sz="1200" dirty="0" err="1">
                <a:solidFill>
                  <a:schemeClr val="bg1"/>
                </a:solidFill>
              </a:rPr>
              <a:t>a.user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p.maker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p.price</a:t>
            </a:r>
            <a:endParaRPr lang="en-US" altLang="ja-JP" sz="12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 FROM </a:t>
            </a:r>
            <a:r>
              <a:rPr lang="en-US" altLang="ja-JP" sz="1200" dirty="0" err="1">
                <a:solidFill>
                  <a:schemeClr val="bg1"/>
                </a:solidFill>
              </a:rPr>
              <a:t>access_log_hbase</a:t>
            </a:r>
            <a:r>
              <a:rPr lang="en-US" altLang="ja-JP" sz="1200" dirty="0">
                <a:solidFill>
                  <a:schemeClr val="bg1"/>
                </a:solidFill>
              </a:rPr>
              <a:t> a JOIN </a:t>
            </a:r>
            <a:r>
              <a:rPr lang="en-US" altLang="ja-JP" sz="1200" dirty="0" err="1">
                <a:solidFill>
                  <a:schemeClr val="bg1"/>
                </a:solidFill>
              </a:rPr>
              <a:t>product_hbase</a:t>
            </a:r>
            <a:r>
              <a:rPr lang="en-US" altLang="ja-JP" sz="1200" dirty="0">
                <a:solidFill>
                  <a:schemeClr val="bg1"/>
                </a:solidFill>
              </a:rPr>
              <a:t> p ON (</a:t>
            </a:r>
            <a:r>
              <a:rPr lang="en-US" altLang="ja-JP" sz="1200" dirty="0" err="1">
                <a:solidFill>
                  <a:schemeClr val="bg1"/>
                </a:solidFill>
              </a:rPr>
              <a:t>a.prono</a:t>
            </a:r>
            <a:r>
              <a:rPr lang="en-US" altLang="ja-JP" sz="1200" dirty="0">
                <a:solidFill>
                  <a:schemeClr val="bg1"/>
                </a:solidFill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</a:rPr>
              <a:t>p.prono</a:t>
            </a:r>
            <a:r>
              <a:rPr lang="en-US" altLang="ja-JP" sz="1200" dirty="0" smtClean="0">
                <a:solidFill>
                  <a:schemeClr val="bg1"/>
                </a:solidFill>
              </a:rPr>
              <a:t>);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Logical Optimizer (Predicate Push Down)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2685328" y="1371600"/>
            <a:ext cx="1666967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4818928" y="1371600"/>
            <a:ext cx="1706562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2685328" y="2743200"/>
            <a:ext cx="1666967" cy="508002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4818928" y="2743200"/>
            <a:ext cx="1706562" cy="508002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3721967" y="3429001"/>
            <a:ext cx="1706562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3721967" y="4094534"/>
            <a:ext cx="1706562" cy="568800"/>
          </a:xfrm>
          <a:prstGeom prst="roundRect">
            <a:avLst/>
          </a:prstGeom>
          <a:solidFill>
            <a:srgbClr val="FFFF9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FilterOperator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FIL_5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(_col8 = '</a:t>
            </a:r>
            <a:r>
              <a:rPr lang="en-US" altLang="ja-JP" sz="1200" dirty="0" err="1">
                <a:solidFill>
                  <a:schemeClr val="bg1"/>
                </a:solidFill>
              </a:rPr>
              <a:t>honda</a:t>
            </a:r>
            <a:r>
              <a:rPr lang="en-US" altLang="ja-JP" sz="1200" dirty="0">
                <a:solidFill>
                  <a:schemeClr val="bg1"/>
                </a:solidFill>
              </a:rPr>
              <a:t>')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97" name="直線矢印コネクタ 96"/>
          <p:cNvCxnSpPr>
            <a:stCxn id="91" idx="2"/>
            <a:endCxn id="93" idx="0"/>
          </p:cNvCxnSpPr>
          <p:nvPr/>
        </p:nvCxnSpPr>
        <p:spPr>
          <a:xfrm rot="5400000">
            <a:off x="3087012" y="2311400"/>
            <a:ext cx="863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92" idx="2"/>
            <a:endCxn id="37" idx="0"/>
          </p:cNvCxnSpPr>
          <p:nvPr/>
        </p:nvCxnSpPr>
        <p:spPr>
          <a:xfrm rot="5400000">
            <a:off x="5583310" y="1968499"/>
            <a:ext cx="1777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93" idx="2"/>
            <a:endCxn id="95" idx="0"/>
          </p:cNvCxnSpPr>
          <p:nvPr/>
        </p:nvCxnSpPr>
        <p:spPr>
          <a:xfrm rot="16200000" flipH="1">
            <a:off x="3958131" y="2811883"/>
            <a:ext cx="177799" cy="10564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94" idx="2"/>
            <a:endCxn id="95" idx="0"/>
          </p:cNvCxnSpPr>
          <p:nvPr/>
        </p:nvCxnSpPr>
        <p:spPr>
          <a:xfrm rot="5400000">
            <a:off x="5034830" y="2791621"/>
            <a:ext cx="177799" cy="1096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2"/>
            <a:endCxn id="96" idx="0"/>
          </p:cNvCxnSpPr>
          <p:nvPr/>
        </p:nvCxnSpPr>
        <p:spPr>
          <a:xfrm rot="5400000">
            <a:off x="4486349" y="4025900"/>
            <a:ext cx="1777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角丸四角形 101"/>
          <p:cNvSpPr/>
          <p:nvPr/>
        </p:nvSpPr>
        <p:spPr>
          <a:xfrm>
            <a:off x="3721967" y="4820867"/>
            <a:ext cx="1706562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SEL_6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03" name="直線矢印コネクタ 102"/>
          <p:cNvCxnSpPr>
            <a:stCxn id="96" idx="2"/>
            <a:endCxn id="102" idx="0"/>
          </p:cNvCxnSpPr>
          <p:nvPr/>
        </p:nvCxnSpPr>
        <p:spPr>
          <a:xfrm rot="5400000">
            <a:off x="4516749" y="4742099"/>
            <a:ext cx="1169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角丸四角形 109"/>
          <p:cNvSpPr/>
          <p:nvPr/>
        </p:nvSpPr>
        <p:spPr>
          <a:xfrm>
            <a:off x="3721967" y="5486400"/>
            <a:ext cx="1706562" cy="5080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FS_7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11" name="直線矢印コネクタ 110"/>
          <p:cNvCxnSpPr>
            <a:stCxn id="102" idx="2"/>
            <a:endCxn id="110" idx="0"/>
          </p:cNvCxnSpPr>
          <p:nvPr/>
        </p:nvCxnSpPr>
        <p:spPr>
          <a:xfrm rot="5400000">
            <a:off x="4433433" y="5344584"/>
            <a:ext cx="28363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4818928" y="2027000"/>
            <a:ext cx="1706562" cy="568800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FilterOperator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FIL_8</a:t>
            </a:r>
          </a:p>
          <a:p>
            <a:pPr algn="ctr">
              <a:defRPr/>
            </a:pPr>
            <a:r>
              <a:rPr lang="en-US" altLang="ja-JP" sz="1200" dirty="0">
                <a:solidFill>
                  <a:schemeClr val="bg1"/>
                </a:solidFill>
              </a:rPr>
              <a:t>(maker = '</a:t>
            </a:r>
            <a:r>
              <a:rPr lang="en-US" altLang="ja-JP" sz="1200" dirty="0" err="1">
                <a:solidFill>
                  <a:schemeClr val="bg1"/>
                </a:solidFill>
              </a:rPr>
              <a:t>honda</a:t>
            </a:r>
            <a:r>
              <a:rPr lang="en-US" altLang="ja-JP" sz="1200" dirty="0">
                <a:solidFill>
                  <a:schemeClr val="bg1"/>
                </a:solidFill>
              </a:rPr>
              <a:t>')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39" name="直線矢印コネクタ 38"/>
          <p:cNvCxnSpPr>
            <a:stCxn id="37" idx="2"/>
            <a:endCxn id="94" idx="0"/>
          </p:cNvCxnSpPr>
          <p:nvPr/>
        </p:nvCxnSpPr>
        <p:spPr>
          <a:xfrm rot="5400000">
            <a:off x="5613709" y="2684699"/>
            <a:ext cx="11700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41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43" name="山形 42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山形 43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山形 45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山形 46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山形 47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9" name="山形 48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Don’t you have..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</a:t>
            </a:r>
            <a:r>
              <a:rPr kumimoji="1" lang="en-US" altLang="ja-JP" dirty="0" err="1" smtClean="0"/>
              <a:t>fb’s</a:t>
            </a:r>
            <a:r>
              <a:rPr kumimoji="1" lang="en-US" altLang="ja-JP" dirty="0" smtClean="0"/>
              <a:t> paper has a lot of information!</a:t>
            </a:r>
          </a:p>
          <a:p>
            <a:r>
              <a:rPr kumimoji="1" lang="en-US" altLang="ja-JP" dirty="0" smtClean="0"/>
              <a:t>But this is a little old..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3</a:t>
            </a:fld>
            <a:endParaRPr lang="en-US" altLang="ja-JP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200400"/>
            <a:ext cx="5181600" cy="290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BEBA119-80F5-4319-AA55-3898E5352492}" type="slidenum">
              <a:rPr lang="ja-JP" altLang="en-US"/>
              <a:pPr>
                <a:defRPr/>
              </a:pPr>
              <a:t>30</a:t>
            </a:fld>
            <a:endParaRPr lang="en-US" altLang="ja-JP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Physical Plan Generator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63" y="1143000"/>
            <a:ext cx="8037512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r>
              <a:rPr lang="en-US" altLang="ja-JP" sz="2000" dirty="0" smtClean="0">
                <a:latin typeface="HGS創英角ｺﾞｼｯｸUB" pitchFamily="50" charset="-128"/>
                <a:ea typeface="HGS創英角ｺﾞｼｯｸUB" pitchFamily="50" charset="-128"/>
              </a:rPr>
              <a:t> </a:t>
            </a:r>
            <a:endParaRPr lang="ja-JP" altLang="en-US" sz="20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5843588" y="1676400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MoveTask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(Stage-0)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914400" y="1676400"/>
            <a:ext cx="681039" cy="39624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Ope</a:t>
            </a: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1666875" y="1676400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LoadTableDesc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1" name="メモ 20"/>
          <p:cNvSpPr/>
          <p:nvPr/>
        </p:nvSpPr>
        <p:spPr>
          <a:xfrm>
            <a:off x="5843588" y="3438525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MapRedTask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Stage-1/root)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2" name="メモ 21"/>
          <p:cNvSpPr/>
          <p:nvPr/>
        </p:nvSpPr>
        <p:spPr>
          <a:xfrm>
            <a:off x="1666875" y="2680608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(TS_1)</a:t>
            </a:r>
          </a:p>
        </p:txBody>
      </p:sp>
      <p:sp>
        <p:nvSpPr>
          <p:cNvPr id="23" name="メモ 22"/>
          <p:cNvSpPr/>
          <p:nvPr/>
        </p:nvSpPr>
        <p:spPr>
          <a:xfrm>
            <a:off x="1666875" y="4186920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(JOIN_4)</a:t>
            </a:r>
          </a:p>
        </p:txBody>
      </p:sp>
      <p:sp>
        <p:nvSpPr>
          <p:cNvPr id="38" name="メモ 37"/>
          <p:cNvSpPr/>
          <p:nvPr/>
        </p:nvSpPr>
        <p:spPr>
          <a:xfrm>
            <a:off x="1666875" y="3684816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RS_3)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0" name="メモ 39"/>
          <p:cNvSpPr/>
          <p:nvPr/>
        </p:nvSpPr>
        <p:spPr>
          <a:xfrm>
            <a:off x="1666875" y="5191125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(FS_6) </a:t>
            </a:r>
          </a:p>
        </p:txBody>
      </p:sp>
      <p:cxnSp>
        <p:nvCxnSpPr>
          <p:cNvPr id="43" name="直線矢印コネクタ 42"/>
          <p:cNvCxnSpPr>
            <a:stCxn id="22" idx="3"/>
            <a:endCxn id="21" idx="1"/>
          </p:cNvCxnSpPr>
          <p:nvPr/>
        </p:nvCxnSpPr>
        <p:spPr>
          <a:xfrm>
            <a:off x="3881438" y="2904446"/>
            <a:ext cx="1962150" cy="757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8" idx="3"/>
            <a:endCxn id="21" idx="1"/>
          </p:cNvCxnSpPr>
          <p:nvPr/>
        </p:nvCxnSpPr>
        <p:spPr>
          <a:xfrm flipV="1">
            <a:off x="3881438" y="3662363"/>
            <a:ext cx="1962150" cy="2462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3" idx="3"/>
            <a:endCxn id="21" idx="1"/>
          </p:cNvCxnSpPr>
          <p:nvPr/>
        </p:nvCxnSpPr>
        <p:spPr>
          <a:xfrm flipV="1">
            <a:off x="3881438" y="3662363"/>
            <a:ext cx="1962150" cy="748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0" idx="3"/>
            <a:endCxn id="18" idx="1"/>
          </p:cNvCxnSpPr>
          <p:nvPr/>
        </p:nvCxnSpPr>
        <p:spPr>
          <a:xfrm>
            <a:off x="3881438" y="1900238"/>
            <a:ext cx="196215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メモ 49"/>
          <p:cNvSpPr/>
          <p:nvPr/>
        </p:nvSpPr>
        <p:spPr>
          <a:xfrm>
            <a:off x="5843588" y="5191125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StatsTask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(Stage-2)</a:t>
            </a:r>
          </a:p>
        </p:txBody>
      </p:sp>
      <p:cxnSp>
        <p:nvCxnSpPr>
          <p:cNvPr id="52" name="直線矢印コネクタ 51"/>
          <p:cNvCxnSpPr>
            <a:stCxn id="40" idx="3"/>
            <a:endCxn id="50" idx="1"/>
          </p:cNvCxnSpPr>
          <p:nvPr/>
        </p:nvCxnSpPr>
        <p:spPr>
          <a:xfrm>
            <a:off x="3881438" y="5414963"/>
            <a:ext cx="196215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18" idx="2"/>
            <a:endCxn id="21" idx="0"/>
          </p:cNvCxnSpPr>
          <p:nvPr/>
        </p:nvCxnSpPr>
        <p:spPr>
          <a:xfrm rot="5400000">
            <a:off x="6293645" y="2781300"/>
            <a:ext cx="131445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50" idx="3"/>
            <a:endCxn id="18" idx="3"/>
          </p:cNvCxnSpPr>
          <p:nvPr/>
        </p:nvCxnSpPr>
        <p:spPr>
          <a:xfrm flipV="1">
            <a:off x="8058151" y="1900238"/>
            <a:ext cx="1588" cy="3514725"/>
          </a:xfrm>
          <a:prstGeom prst="bentConnector3">
            <a:avLst>
              <a:gd name="adj1" fmla="val 1439546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7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8" name="山形 27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山形 28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山形 29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山形 30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山形 32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36" name="山形 35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1" name="直線矢印コネクタ 40"/>
          <p:cNvCxnSpPr>
            <a:stCxn id="37" idx="3"/>
            <a:endCxn id="39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メモ 45"/>
          <p:cNvSpPr/>
          <p:nvPr/>
        </p:nvSpPr>
        <p:spPr>
          <a:xfrm>
            <a:off x="1666875" y="2178504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TS_0)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8" name="メモ 47"/>
          <p:cNvSpPr/>
          <p:nvPr/>
        </p:nvSpPr>
        <p:spPr>
          <a:xfrm>
            <a:off x="1666875" y="3182712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(RS_2)</a:t>
            </a:r>
          </a:p>
        </p:txBody>
      </p:sp>
      <p:sp>
        <p:nvSpPr>
          <p:cNvPr id="53" name="メモ 52"/>
          <p:cNvSpPr/>
          <p:nvPr/>
        </p:nvSpPr>
        <p:spPr>
          <a:xfrm>
            <a:off x="1666875" y="4689024"/>
            <a:ext cx="2214563" cy="447675"/>
          </a:xfrm>
          <a:prstGeom prst="foldedCorner">
            <a:avLst>
              <a:gd name="adj" fmla="val 4701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(SEL_5)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55" name="直線矢印コネクタ 54"/>
          <p:cNvCxnSpPr>
            <a:stCxn id="53" idx="3"/>
            <a:endCxn id="21" idx="1"/>
          </p:cNvCxnSpPr>
          <p:nvPr/>
        </p:nvCxnSpPr>
        <p:spPr>
          <a:xfrm flipV="1">
            <a:off x="3881438" y="3662363"/>
            <a:ext cx="1962150" cy="12504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8" idx="3"/>
            <a:endCxn id="21" idx="1"/>
          </p:cNvCxnSpPr>
          <p:nvPr/>
        </p:nvCxnSpPr>
        <p:spPr>
          <a:xfrm>
            <a:off x="3881438" y="3406550"/>
            <a:ext cx="1962150" cy="2558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46" idx="3"/>
            <a:endCxn id="21" idx="1"/>
          </p:cNvCxnSpPr>
          <p:nvPr/>
        </p:nvCxnSpPr>
        <p:spPr>
          <a:xfrm>
            <a:off x="3881438" y="2402342"/>
            <a:ext cx="1962150" cy="126002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1666875" y="2178504"/>
            <a:ext cx="6391276" cy="2958195"/>
            <a:chOff x="1666875" y="2178504"/>
            <a:chExt cx="6391276" cy="2958195"/>
          </a:xfrm>
        </p:grpSpPr>
        <p:sp>
          <p:nvSpPr>
            <p:cNvPr id="35" name="メモ 34"/>
            <p:cNvSpPr/>
            <p:nvPr/>
          </p:nvSpPr>
          <p:spPr>
            <a:xfrm>
              <a:off x="5843588" y="3438525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 err="1" smtClean="0">
                  <a:solidFill>
                    <a:schemeClr val="bg1"/>
                  </a:solidFill>
                  <a:ea typeface="HGS創英角ｺﾞｼｯｸUB" pitchFamily="50" charset="-128"/>
                </a:rPr>
                <a:t>MapRedTask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 </a:t>
              </a: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(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Stage-1/root)</a:t>
              </a:r>
              <a:endParaRPr lang="en-US" altLang="ja-JP" sz="1200" dirty="0">
                <a:solidFill>
                  <a:schemeClr val="bg1"/>
                </a:solidFill>
                <a:ea typeface="HGS創英角ｺﾞｼｯｸUB" pitchFamily="50" charset="-128"/>
              </a:endParaRPr>
            </a:p>
          </p:txBody>
        </p:sp>
        <p:sp>
          <p:nvSpPr>
            <p:cNvPr id="36" name="メモ 35"/>
            <p:cNvSpPr/>
            <p:nvPr/>
          </p:nvSpPr>
          <p:spPr>
            <a:xfrm>
              <a:off x="1666875" y="2680608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 err="1" smtClean="0">
                  <a:solidFill>
                    <a:schemeClr val="bg1"/>
                  </a:solidFill>
                  <a:ea typeface="HGS創英角ｺﾞｼｯｸUB" pitchFamily="50" charset="-128"/>
                </a:rPr>
                <a:t>TableScanOperator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 </a:t>
              </a: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(TS_1)</a:t>
              </a:r>
            </a:p>
          </p:txBody>
        </p:sp>
        <p:sp>
          <p:nvSpPr>
            <p:cNvPr id="37" name="メモ 36"/>
            <p:cNvSpPr/>
            <p:nvPr/>
          </p:nvSpPr>
          <p:spPr>
            <a:xfrm>
              <a:off x="1666875" y="4186920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 err="1" smtClean="0">
                  <a:solidFill>
                    <a:schemeClr val="bg1"/>
                  </a:solidFill>
                  <a:ea typeface="HGS創英角ｺﾞｼｯｸUB" pitchFamily="50" charset="-128"/>
                </a:rPr>
                <a:t>JoinOperator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 </a:t>
              </a: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(JOIN_4)</a:t>
              </a:r>
            </a:p>
          </p:txBody>
        </p:sp>
        <p:sp>
          <p:nvSpPr>
            <p:cNvPr id="38" name="メモ 37"/>
            <p:cNvSpPr/>
            <p:nvPr/>
          </p:nvSpPr>
          <p:spPr>
            <a:xfrm>
              <a:off x="1666875" y="3684816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 err="1" smtClean="0">
                  <a:solidFill>
                    <a:schemeClr val="bg1"/>
                  </a:solidFill>
                  <a:ea typeface="HGS創英角ｺﾞｼｯｸUB" pitchFamily="50" charset="-128"/>
                </a:rPr>
                <a:t>ReduceSinkOperator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 </a:t>
              </a: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(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RS_3)</a:t>
              </a:r>
              <a:endParaRPr lang="en-US" altLang="ja-JP" sz="1200" dirty="0">
                <a:solidFill>
                  <a:schemeClr val="bg1"/>
                </a:solidFill>
                <a:ea typeface="HGS創英角ｺﾞｼｯｸUB" pitchFamily="50" charset="-128"/>
              </a:endParaRPr>
            </a:p>
          </p:txBody>
        </p:sp>
        <p:cxnSp>
          <p:nvCxnSpPr>
            <p:cNvPr id="39" name="直線矢印コネクタ 38"/>
            <p:cNvCxnSpPr>
              <a:stCxn id="36" idx="3"/>
              <a:endCxn id="35" idx="1"/>
            </p:cNvCxnSpPr>
            <p:nvPr/>
          </p:nvCxnSpPr>
          <p:spPr>
            <a:xfrm>
              <a:off x="3881438" y="2904446"/>
              <a:ext cx="1962150" cy="757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stCxn id="38" idx="3"/>
              <a:endCxn id="35" idx="1"/>
            </p:cNvCxnSpPr>
            <p:nvPr/>
          </p:nvCxnSpPr>
          <p:spPr>
            <a:xfrm flipV="1">
              <a:off x="3881438" y="3662363"/>
              <a:ext cx="1962150" cy="2462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7" idx="3"/>
              <a:endCxn id="35" idx="1"/>
            </p:cNvCxnSpPr>
            <p:nvPr/>
          </p:nvCxnSpPr>
          <p:spPr>
            <a:xfrm flipV="1">
              <a:off x="3881438" y="3662363"/>
              <a:ext cx="1962150" cy="7483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メモ 42"/>
            <p:cNvSpPr/>
            <p:nvPr/>
          </p:nvSpPr>
          <p:spPr>
            <a:xfrm>
              <a:off x="1666875" y="2178504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 err="1" smtClean="0">
                  <a:solidFill>
                    <a:schemeClr val="bg1"/>
                  </a:solidFill>
                  <a:ea typeface="HGS創英角ｺﾞｼｯｸUB" pitchFamily="50" charset="-128"/>
                </a:rPr>
                <a:t>TableScanOperator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 </a:t>
              </a: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(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TS_0)</a:t>
              </a:r>
              <a:endParaRPr lang="en-US" altLang="ja-JP" sz="1200" dirty="0">
                <a:solidFill>
                  <a:schemeClr val="bg1"/>
                </a:solidFill>
                <a:ea typeface="HGS創英角ｺﾞｼｯｸUB" pitchFamily="50" charset="-128"/>
              </a:endParaRPr>
            </a:p>
          </p:txBody>
        </p:sp>
        <p:sp>
          <p:nvSpPr>
            <p:cNvPr id="44" name="メモ 43"/>
            <p:cNvSpPr/>
            <p:nvPr/>
          </p:nvSpPr>
          <p:spPr>
            <a:xfrm>
              <a:off x="1666875" y="3182712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 err="1" smtClean="0">
                  <a:solidFill>
                    <a:schemeClr val="bg1"/>
                  </a:solidFill>
                  <a:ea typeface="HGS創英角ｺﾞｼｯｸUB" pitchFamily="50" charset="-128"/>
                </a:rPr>
                <a:t>ReduceSinkOperator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 </a:t>
              </a:r>
              <a:r>
                <a:rPr lang="en-US" altLang="ja-JP" sz="1200" dirty="0">
                  <a:solidFill>
                    <a:schemeClr val="bg1"/>
                  </a:solidFill>
                  <a:ea typeface="HGS創英角ｺﾞｼｯｸUB" pitchFamily="50" charset="-128"/>
                </a:rPr>
                <a:t>(RS_2)</a:t>
              </a:r>
            </a:p>
          </p:txBody>
        </p:sp>
        <p:sp>
          <p:nvSpPr>
            <p:cNvPr id="45" name="メモ 44"/>
            <p:cNvSpPr/>
            <p:nvPr/>
          </p:nvSpPr>
          <p:spPr>
            <a:xfrm>
              <a:off x="1666875" y="4689024"/>
              <a:ext cx="2214563" cy="447675"/>
            </a:xfrm>
            <a:prstGeom prst="foldedCorner">
              <a:avLst>
                <a:gd name="adj" fmla="val 4701"/>
              </a:avLst>
            </a:prstGeom>
            <a:solidFill>
              <a:schemeClr val="tx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200" dirty="0" err="1" smtClean="0">
                  <a:solidFill>
                    <a:schemeClr val="bg1"/>
                  </a:solidFill>
                  <a:ea typeface="HGS創英角ｺﾞｼｯｸUB" pitchFamily="50" charset="-128"/>
                </a:rPr>
                <a:t>SelectOperator</a:t>
              </a:r>
              <a:r>
                <a:rPr lang="en-US" altLang="ja-JP" sz="1200" dirty="0" smtClean="0">
                  <a:solidFill>
                    <a:schemeClr val="bg1"/>
                  </a:solidFill>
                  <a:ea typeface="HGS創英角ｺﾞｼｯｸUB" pitchFamily="50" charset="-128"/>
                </a:rPr>
                <a:t>(SEL_5)</a:t>
              </a:r>
              <a:endParaRPr lang="en-US" altLang="ja-JP" sz="1200" dirty="0">
                <a:solidFill>
                  <a:schemeClr val="bg1"/>
                </a:solidFill>
                <a:ea typeface="HGS創英角ｺﾞｼｯｸUB" pitchFamily="50" charset="-128"/>
              </a:endParaRPr>
            </a:p>
          </p:txBody>
        </p:sp>
        <p:cxnSp>
          <p:nvCxnSpPr>
            <p:cNvPr id="46" name="直線矢印コネクタ 45"/>
            <p:cNvCxnSpPr>
              <a:stCxn id="45" idx="3"/>
              <a:endCxn id="35" idx="1"/>
            </p:cNvCxnSpPr>
            <p:nvPr/>
          </p:nvCxnSpPr>
          <p:spPr>
            <a:xfrm flipV="1">
              <a:off x="3881438" y="3662363"/>
              <a:ext cx="1962150" cy="1250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stCxn id="44" idx="3"/>
              <a:endCxn id="35" idx="1"/>
            </p:cNvCxnSpPr>
            <p:nvPr/>
          </p:nvCxnSpPr>
          <p:spPr>
            <a:xfrm>
              <a:off x="3881438" y="3406550"/>
              <a:ext cx="1962150" cy="2558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stCxn id="43" idx="3"/>
              <a:endCxn id="35" idx="1"/>
            </p:cNvCxnSpPr>
            <p:nvPr/>
          </p:nvCxnSpPr>
          <p:spPr>
            <a:xfrm>
              <a:off x="3881438" y="2402342"/>
              <a:ext cx="1962150" cy="1260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>
                <a:ea typeface="HGS創英角ｺﾞｼｯｸUB" pitchFamily="50" charset="-128"/>
              </a:rPr>
              <a:t>Physical Plan Generator (result)</a:t>
            </a:r>
            <a:endParaRPr kumimoji="1" lang="ja-JP" altLang="en-US" sz="3600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2C2637F-B234-490F-A0CE-8C010B99D817}" type="slidenum">
              <a:rPr lang="ja-JP" altLang="en-US" smtClean="0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LCF </a:t>
            </a:r>
            <a:endParaRPr lang="en-US" altLang="ja-JP"/>
          </a:p>
        </p:txBody>
      </p:sp>
      <p:sp>
        <p:nvSpPr>
          <p:cNvPr id="7" name="角丸四角形 6"/>
          <p:cNvSpPr/>
          <p:nvPr/>
        </p:nvSpPr>
        <p:spPr>
          <a:xfrm>
            <a:off x="2286000" y="2021774"/>
            <a:ext cx="4572000" cy="3540826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MapRedTask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(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Stage-1/root)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428874" y="2361562"/>
            <a:ext cx="4262757" cy="1322664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1200">
                <a:solidFill>
                  <a:srgbClr val="FF0000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635328" y="2456750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849890" y="2456750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635328" y="3028250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849890" y="3028250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3" name="直線矢印コネクタ 12"/>
          <p:cNvCxnSpPr>
            <a:stCxn id="9" idx="2"/>
            <a:endCxn id="11" idx="0"/>
          </p:cNvCxnSpPr>
          <p:nvPr/>
        </p:nvCxnSpPr>
        <p:spPr>
          <a:xfrm rot="5400000">
            <a:off x="3388291" y="2935495"/>
            <a:ext cx="185510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2"/>
            <a:endCxn id="12" idx="0"/>
          </p:cNvCxnSpPr>
          <p:nvPr/>
        </p:nvCxnSpPr>
        <p:spPr>
          <a:xfrm rot="5400000">
            <a:off x="5602853" y="2935495"/>
            <a:ext cx="185510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2428874" y="3750565"/>
            <a:ext cx="4262757" cy="1712085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1200">
                <a:solidFill>
                  <a:srgbClr val="FF0000"/>
                </a:solidFill>
                <a:ea typeface="HGS創英角ｺﾞｼｯｸUB" pitchFamily="50" charset="-128"/>
              </a:rPr>
              <a:t>Reducer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3778328" y="3829649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778328" y="4401149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8" name="直線矢印コネクタ 17"/>
          <p:cNvCxnSpPr>
            <a:stCxn id="16" idx="2"/>
            <a:endCxn id="17" idx="0"/>
          </p:cNvCxnSpPr>
          <p:nvPr/>
        </p:nvCxnSpPr>
        <p:spPr>
          <a:xfrm rot="5400000">
            <a:off x="4531292" y="4308394"/>
            <a:ext cx="185509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3778328" y="4972649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0" name="直線矢印コネクタ 19"/>
          <p:cNvCxnSpPr>
            <a:stCxn id="17" idx="2"/>
            <a:endCxn id="19" idx="0"/>
          </p:cNvCxnSpPr>
          <p:nvPr/>
        </p:nvCxnSpPr>
        <p:spPr>
          <a:xfrm rot="5400000">
            <a:off x="4531292" y="4879894"/>
            <a:ext cx="185509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2"/>
            <a:endCxn id="16" idx="0"/>
          </p:cNvCxnSpPr>
          <p:nvPr/>
        </p:nvCxnSpPr>
        <p:spPr>
          <a:xfrm rot="16200000" flipH="1">
            <a:off x="3844842" y="3050444"/>
            <a:ext cx="415409" cy="1143000"/>
          </a:xfrm>
          <a:prstGeom prst="bentConnector3">
            <a:avLst>
              <a:gd name="adj1" fmla="val 32848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2" idx="2"/>
            <a:endCxn id="16" idx="0"/>
          </p:cNvCxnSpPr>
          <p:nvPr/>
        </p:nvCxnSpPr>
        <p:spPr>
          <a:xfrm rot="5400000">
            <a:off x="4952123" y="3086163"/>
            <a:ext cx="415409" cy="1071562"/>
          </a:xfrm>
          <a:prstGeom prst="bentConnector3">
            <a:avLst>
              <a:gd name="adj1" fmla="val 3284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EBA119-80F5-4319-AA55-3898E5352492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4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842249-960E-4EF8-BCE0-0D67215FECBB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5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CAD38C-6763-49F3-85D3-78F0885AEC3A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6" name="山形 25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山形 26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山形 27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山形 28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山形 29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31" name="山形 30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OP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34" name="直線矢印コネクタ 33"/>
          <p:cNvCxnSpPr>
            <a:stCxn id="32" idx="3"/>
            <a:endCxn id="33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4C49355-0734-42E5-B201-7078ABD9BCA2}" type="slidenum">
              <a:rPr lang="ja-JP" altLang="en-US"/>
              <a:pPr>
                <a:defRPr/>
              </a:pPr>
              <a:t>32</a:t>
            </a:fld>
            <a:endParaRPr lang="en-US" altLang="ja-JP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Physical Optimizer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9"/>
            <a:ext cx="8037513" cy="995362"/>
          </a:xfrm>
        </p:spPr>
        <p:txBody>
          <a:bodyPr/>
          <a:lstStyle/>
          <a:p>
            <a:pPr marL="361950" indent="-361950" defTabSz="809625">
              <a:buNone/>
            </a:pPr>
            <a:r>
              <a:rPr lang="en-US" altLang="ja-JP" sz="1600" dirty="0" smtClean="0">
                <a:ea typeface="HGS創英角ｺﾞｼｯｸUB" pitchFamily="50" charset="-128"/>
              </a:rPr>
              <a:t>java/org/apache/</a:t>
            </a:r>
            <a:r>
              <a:rPr lang="en-US" altLang="ja-JP" sz="1600" dirty="0" err="1" smtClean="0">
                <a:ea typeface="HGS創英角ｺﾞｼｯｸUB" pitchFamily="50" charset="-128"/>
              </a:rPr>
              <a:t>hadoop</a:t>
            </a:r>
            <a:r>
              <a:rPr lang="en-US" altLang="ja-JP" sz="1600" dirty="0" smtClean="0">
                <a:ea typeface="HGS創英角ｺﾞｼｯｸUB" pitchFamily="50" charset="-128"/>
              </a:rPr>
              <a:t>/hive/</a:t>
            </a:r>
            <a:r>
              <a:rPr lang="en-US" altLang="ja-JP" sz="1600" dirty="0" err="1" smtClean="0">
                <a:ea typeface="HGS創英角ｺﾞｼｯｸUB" pitchFamily="50" charset="-128"/>
              </a:rPr>
              <a:t>ql</a:t>
            </a:r>
            <a:r>
              <a:rPr lang="en-US" altLang="ja-JP" sz="1600" dirty="0" smtClean="0">
                <a:ea typeface="HGS創英角ｺﾞｼｯｸUB" pitchFamily="50" charset="-128"/>
              </a:rPr>
              <a:t>/optimizer/physical/</a:t>
            </a:r>
            <a:r>
              <a:rPr lang="ja-JP" altLang="en-US" sz="1600" dirty="0" smtClean="0">
                <a:ea typeface="HGS創英角ｺﾞｼｯｸUB" pitchFamily="50" charset="-128"/>
              </a:rPr>
              <a:t>以下</a:t>
            </a:r>
          </a:p>
          <a:p>
            <a:pPr marL="361950" indent="-361950" defTabSz="809625" eaLnBrk="1" hangingPunct="1">
              <a:buFont typeface="Wingdings" pitchFamily="2" charset="2"/>
              <a:buNone/>
            </a:pPr>
            <a:endParaRPr lang="ja-JP" altLang="en-US" sz="1600" dirty="0" smtClean="0">
              <a:ea typeface="HGS創英角ｺﾞｼｯｸUB" pitchFamily="50" charset="-128"/>
            </a:endParaRPr>
          </a:p>
        </p:txBody>
      </p:sp>
      <p:graphicFrame>
        <p:nvGraphicFramePr>
          <p:cNvPr id="63" name="表 62"/>
          <p:cNvGraphicFramePr>
            <a:graphicFrameLocks noGrp="1"/>
          </p:cNvGraphicFramePr>
          <p:nvPr/>
        </p:nvGraphicFramePr>
        <p:xfrm>
          <a:off x="2057400" y="2743200"/>
          <a:ext cx="4857787" cy="20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3"/>
                <a:gridCol w="3143274"/>
              </a:tblGrid>
              <a:tr h="323920"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概要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3767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MapJoinResolver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MapJoin</a:t>
                      </a:r>
                      <a:r>
                        <a:rPr kumimoji="1" lang="ja-JP" altLang="en-US" sz="1200" dirty="0" smtClean="0"/>
                        <a:t>の処理を、ローカル</a:t>
                      </a:r>
                      <a:r>
                        <a:rPr kumimoji="1" lang="en-US" altLang="ja-JP" sz="1200" dirty="0" smtClean="0"/>
                        <a:t>M/R</a:t>
                      </a:r>
                      <a:r>
                        <a:rPr kumimoji="1" lang="ja-JP" altLang="en-US" sz="1200" dirty="0" err="1" smtClean="0"/>
                        <a:t>での</a:t>
                      </a:r>
                      <a:r>
                        <a:rPr kumimoji="1" lang="ja-JP" altLang="en-US" sz="1200" dirty="0" smtClean="0"/>
                        <a:t>キャッシュ化と実</a:t>
                      </a:r>
                      <a:r>
                        <a:rPr kumimoji="1" lang="en-US" altLang="ja-JP" sz="1200" dirty="0" smtClean="0"/>
                        <a:t>JOIN</a:t>
                      </a:r>
                      <a:r>
                        <a:rPr kumimoji="1" lang="ja-JP" altLang="en-US" sz="1200" dirty="0" smtClean="0"/>
                        <a:t>のセット、に変換。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SkewJoinResolver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キーが偏っているテーブルでの</a:t>
                      </a:r>
                      <a:r>
                        <a:rPr kumimoji="1" lang="en-US" altLang="ja-JP" sz="1200" dirty="0" smtClean="0"/>
                        <a:t>JOIN</a:t>
                      </a:r>
                      <a:r>
                        <a:rPr kumimoji="1" lang="ja-JP" altLang="en-US" sz="1200" dirty="0" smtClean="0"/>
                        <a:t>処理を高速化する</a:t>
                      </a:r>
                      <a:endParaRPr kumimoji="1" lang="en-US" altLang="ja-JP" sz="1200" dirty="0" smtClean="0"/>
                    </a:p>
                  </a:txBody>
                  <a:tcPr/>
                </a:tc>
              </a:tr>
              <a:tr h="250431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CommonJoinResolver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MapJoin</a:t>
                      </a:r>
                      <a:r>
                        <a:rPr kumimoji="1" lang="ja-JP" altLang="en-US" sz="1200" dirty="0" err="1" smtClean="0"/>
                        <a:t>への</a:t>
                      </a:r>
                      <a:r>
                        <a:rPr kumimoji="1" lang="ja-JP" altLang="en-US" sz="1200" dirty="0" smtClean="0"/>
                        <a:t>変換を行う？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8438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61452"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山形 19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山形 20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山形 21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25" name="山形 24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0104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8001000" y="5334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4" name="直線矢印コネクタ 13"/>
          <p:cNvCxnSpPr>
            <a:stCxn id="12" idx="3"/>
            <a:endCxn id="13" idx="1"/>
          </p:cNvCxnSpPr>
          <p:nvPr/>
        </p:nvCxnSpPr>
        <p:spPr>
          <a:xfrm>
            <a:off x="7667625" y="7620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981200" y="3028950"/>
            <a:ext cx="1905000" cy="5334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0330528-FF07-41EC-9B34-3B651BF8FC19}" type="slidenum">
              <a:rPr lang="ja-JP" altLang="en-US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Physical Optimizer (</a:t>
            </a:r>
            <a:r>
              <a:rPr lang="en-US" altLang="ja-JP" sz="3600" dirty="0" err="1" smtClean="0">
                <a:ea typeface="HGS創英角ｺﾞｼｯｸUB" pitchFamily="50" charset="-128"/>
              </a:rPr>
              <a:t>MapJoinResolver</a:t>
            </a:r>
            <a:r>
              <a:rPr lang="en-US" altLang="ja-JP" sz="3600" dirty="0" smtClean="0">
                <a:ea typeface="HGS創英角ｺﾞｼｯｸUB" pitchFamily="50" charset="-128"/>
              </a:rPr>
              <a:t>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endParaRPr lang="ja-JP" altLang="en-US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0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C49355-0734-42E5-B201-7078ABD9BCA2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1" name="山形 30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山形 31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山形 32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山形 33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山形 35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0" name="山形 39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010400" y="9906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8001000" y="9906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3" name="直線矢印コネクタ 42"/>
          <p:cNvCxnSpPr>
            <a:stCxn id="41" idx="3"/>
            <a:endCxn id="42" idx="1"/>
          </p:cNvCxnSpPr>
          <p:nvPr/>
        </p:nvCxnSpPr>
        <p:spPr>
          <a:xfrm>
            <a:off x="7667625" y="12192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2728912" y="2133600"/>
            <a:ext cx="3671888" cy="2951162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MapRedTask (Stage-1)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883662" y="2397000"/>
            <a:ext cx="3386138" cy="2592387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956687" y="2468437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599750" y="2468437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3790919" y="3055812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MapJoinOperator</a:t>
            </a: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MAPJOIN_7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3790919" y="4052762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6" name="直線矢印コネクタ 45"/>
          <p:cNvCxnSpPr>
            <a:stCxn id="51" idx="2"/>
            <a:endCxn id="45" idx="0"/>
          </p:cNvCxnSpPr>
          <p:nvPr/>
        </p:nvCxnSpPr>
        <p:spPr>
          <a:xfrm rot="5400000">
            <a:off x="4504501" y="3980531"/>
            <a:ext cx="14446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3790919" y="4559175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dirty="0" err="1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800" dirty="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8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8" name="直線矢印コネクタ 47"/>
          <p:cNvCxnSpPr>
            <a:stCxn id="45" idx="2"/>
            <a:endCxn id="47" idx="0"/>
          </p:cNvCxnSpPr>
          <p:nvPr/>
        </p:nvCxnSpPr>
        <p:spPr>
          <a:xfrm rot="5400000">
            <a:off x="4502120" y="4484562"/>
            <a:ext cx="149225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38" idx="2"/>
            <a:endCxn id="44" idx="0"/>
          </p:cNvCxnSpPr>
          <p:nvPr/>
        </p:nvCxnSpPr>
        <p:spPr>
          <a:xfrm rot="16200000" flipH="1">
            <a:off x="4044523" y="2523602"/>
            <a:ext cx="230187" cy="83423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39" idx="2"/>
            <a:endCxn id="44" idx="0"/>
          </p:cNvCxnSpPr>
          <p:nvPr/>
        </p:nvCxnSpPr>
        <p:spPr>
          <a:xfrm rot="5400000">
            <a:off x="4866055" y="2536303"/>
            <a:ext cx="230187" cy="8088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/>
          <p:cNvSpPr/>
          <p:nvPr/>
        </p:nvSpPr>
        <p:spPr>
          <a:xfrm>
            <a:off x="3790919" y="3551112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SEL_8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52" name="直線矢印コネクタ 51"/>
          <p:cNvCxnSpPr>
            <a:stCxn id="44" idx="2"/>
            <a:endCxn id="51" idx="0"/>
          </p:cNvCxnSpPr>
          <p:nvPr/>
        </p:nvCxnSpPr>
        <p:spPr>
          <a:xfrm rot="5400000">
            <a:off x="4507676" y="3482056"/>
            <a:ext cx="13811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1F81F13-6780-4C5A-91D6-D6C9A75466B3}" type="slidenum">
              <a:rPr lang="ja-JP" altLang="en-US"/>
              <a:pPr>
                <a:defRPr/>
              </a:pPr>
              <a:t>34</a:t>
            </a:fld>
            <a:endParaRPr lang="en-US" altLang="ja-JP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HGS創英角ｺﾞｼｯｸUB" pitchFamily="50" charset="-128"/>
              </a:rPr>
              <a:t>Physical Optimizer (</a:t>
            </a:r>
            <a:r>
              <a:rPr lang="en-US" altLang="ja-JP" sz="3600" dirty="0" err="1" smtClean="0">
                <a:ea typeface="HGS創英角ｺﾞｼｯｸUB" pitchFamily="50" charset="-128"/>
              </a:rPr>
              <a:t>MapJoinResolver</a:t>
            </a:r>
            <a:r>
              <a:rPr lang="en-US" altLang="ja-JP" sz="3600" dirty="0" smtClean="0">
                <a:ea typeface="HGS創英角ｺﾞｼｯｸUB" pitchFamily="50" charset="-128"/>
              </a:rPr>
              <a:t>)</a:t>
            </a:r>
            <a:endParaRPr lang="ja-JP" altLang="en-US" sz="3600" dirty="0" smtClean="0">
              <a:ea typeface="HGS創英角ｺﾞｼｯｸUB" pitchFamily="50" charset="-128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8"/>
            <a:ext cx="8037513" cy="4625975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endParaRPr lang="ja-JP" altLang="en-US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859338" y="3135313"/>
            <a:ext cx="3529012" cy="2808287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MapRedTask (Stage-1)</a:t>
            </a:r>
          </a:p>
        </p:txBody>
      </p:sp>
      <p:sp>
        <p:nvSpPr>
          <p:cNvPr id="59" name="角丸四角形 58"/>
          <p:cNvSpPr/>
          <p:nvPr/>
        </p:nvSpPr>
        <p:spPr>
          <a:xfrm>
            <a:off x="5002213" y="3351213"/>
            <a:ext cx="3241675" cy="2519362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5855494" y="3425825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855494" y="3938588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MapJoinOperator</a:t>
            </a: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MAPJOIN_7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855494" y="493395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71" name="直線矢印コネクタ 70"/>
          <p:cNvCxnSpPr>
            <a:stCxn id="105" idx="2"/>
            <a:endCxn id="70" idx="0"/>
          </p:cNvCxnSpPr>
          <p:nvPr/>
        </p:nvCxnSpPr>
        <p:spPr>
          <a:xfrm rot="5400000">
            <a:off x="6569870" y="4862512"/>
            <a:ext cx="142875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5855494" y="544195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73" name="直線矢印コネクタ 72"/>
          <p:cNvCxnSpPr>
            <a:stCxn id="70" idx="2"/>
            <a:endCxn id="72" idx="0"/>
          </p:cNvCxnSpPr>
          <p:nvPr/>
        </p:nvCxnSpPr>
        <p:spPr>
          <a:xfrm rot="5400000">
            <a:off x="6565901" y="5366544"/>
            <a:ext cx="15081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5855494" y="4433888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SEL_8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08" name="直線矢印コネクタ 107"/>
          <p:cNvCxnSpPr>
            <a:stCxn id="69" idx="2"/>
            <a:endCxn id="105" idx="0"/>
          </p:cNvCxnSpPr>
          <p:nvPr/>
        </p:nvCxnSpPr>
        <p:spPr>
          <a:xfrm rot="5400000">
            <a:off x="6572251" y="4364831"/>
            <a:ext cx="138113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4859338" y="1628775"/>
            <a:ext cx="3529012" cy="1266825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800" dirty="0" err="1">
                <a:solidFill>
                  <a:schemeClr val="bg1"/>
                </a:solidFill>
                <a:ea typeface="HGS創英角ｺﾞｼｯｸUB" pitchFamily="50" charset="-128"/>
              </a:rPr>
              <a:t>Mapred</a:t>
            </a:r>
            <a:r>
              <a:rPr lang="en-US" altLang="ja-JP" sz="800" dirty="0" err="1">
                <a:solidFill>
                  <a:srgbClr val="FF0000"/>
                </a:solidFill>
                <a:ea typeface="HGS創英角ｺﾞｼｯｸUB" pitchFamily="50" charset="-128"/>
              </a:rPr>
              <a:t>Local</a:t>
            </a:r>
            <a:r>
              <a:rPr lang="en-US" altLang="ja-JP" sz="800" dirty="0" err="1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  <a:r>
              <a:rPr lang="ja-JP" altLang="en-US" sz="800" dirty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800" dirty="0">
                <a:solidFill>
                  <a:schemeClr val="bg1"/>
                </a:solidFill>
                <a:ea typeface="HGS創英角ｺﾞｼｯｸUB" pitchFamily="50" charset="-128"/>
              </a:rPr>
              <a:t>(Stage-7)</a:t>
            </a:r>
          </a:p>
        </p:txBody>
      </p:sp>
      <p:cxnSp>
        <p:nvCxnSpPr>
          <p:cNvPr id="31" name="直線矢印コネクタ 30"/>
          <p:cNvCxnSpPr>
            <a:stCxn id="29" idx="2"/>
            <a:endCxn id="37" idx="0"/>
          </p:cNvCxnSpPr>
          <p:nvPr/>
        </p:nvCxnSpPr>
        <p:spPr>
          <a:xfrm rot="5400000">
            <a:off x="6503988" y="3015456"/>
            <a:ext cx="23971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5855494" y="1916113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855494" y="2424113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HashTableSinkOperator</a:t>
            </a: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</a:rPr>
              <a:t>HASHTABLESINK_11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45" name="直線矢印コネクタ 44"/>
          <p:cNvCxnSpPr>
            <a:stCxn id="61" idx="2"/>
            <a:endCxn id="69" idx="0"/>
          </p:cNvCxnSpPr>
          <p:nvPr/>
        </p:nvCxnSpPr>
        <p:spPr>
          <a:xfrm rot="5400000">
            <a:off x="6563520" y="3860800"/>
            <a:ext cx="155575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endCxn id="33" idx="0"/>
          </p:cNvCxnSpPr>
          <p:nvPr/>
        </p:nvCxnSpPr>
        <p:spPr>
          <a:xfrm rot="16200000" flipH="1">
            <a:off x="6564709" y="2347515"/>
            <a:ext cx="147638" cy="5557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755650" y="1773238"/>
            <a:ext cx="3671888" cy="2951162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MapRedTask (Stage-1)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910400" y="2036638"/>
            <a:ext cx="3386138" cy="2592387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58" name="角丸四角形 57"/>
          <p:cNvSpPr/>
          <p:nvPr/>
        </p:nvSpPr>
        <p:spPr>
          <a:xfrm>
            <a:off x="983425" y="2108075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2626488" y="2108075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817657" y="269545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MapJoinOperator</a:t>
            </a: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MAPJOIN_7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1817657" y="369240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65" name="直線矢印コネクタ 64"/>
          <p:cNvCxnSpPr>
            <a:stCxn id="77" idx="2"/>
            <a:endCxn id="64" idx="0"/>
          </p:cNvCxnSpPr>
          <p:nvPr/>
        </p:nvCxnSpPr>
        <p:spPr>
          <a:xfrm rot="5400000">
            <a:off x="2531239" y="3620169"/>
            <a:ext cx="14446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1817657" y="4198813"/>
            <a:ext cx="1571625" cy="357187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67" name="直線矢印コネクタ 66"/>
          <p:cNvCxnSpPr>
            <a:stCxn id="64" idx="2"/>
            <a:endCxn id="66" idx="0"/>
          </p:cNvCxnSpPr>
          <p:nvPr/>
        </p:nvCxnSpPr>
        <p:spPr>
          <a:xfrm rot="5400000">
            <a:off x="2528858" y="4124200"/>
            <a:ext cx="149225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58" idx="2"/>
            <a:endCxn id="63" idx="0"/>
          </p:cNvCxnSpPr>
          <p:nvPr/>
        </p:nvCxnSpPr>
        <p:spPr>
          <a:xfrm rot="16200000" flipH="1">
            <a:off x="2071261" y="2163240"/>
            <a:ext cx="230187" cy="83423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0" idx="2"/>
            <a:endCxn id="63" idx="0"/>
          </p:cNvCxnSpPr>
          <p:nvPr/>
        </p:nvCxnSpPr>
        <p:spPr>
          <a:xfrm rot="5400000">
            <a:off x="2892793" y="2175941"/>
            <a:ext cx="230187" cy="8088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1817657" y="3190750"/>
            <a:ext cx="1571625" cy="357188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80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8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800">
                <a:solidFill>
                  <a:schemeClr val="bg1"/>
                </a:solidFill>
                <a:ea typeface="HGS創英角ｺﾞｼｯｸUB" pitchFamily="50" charset="-128"/>
              </a:rPr>
              <a:t>SEL_8</a:t>
            </a:r>
            <a:endParaRPr lang="ja-JP" altLang="en-US" sz="8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78" name="直線矢印コネクタ 77"/>
          <p:cNvCxnSpPr>
            <a:stCxn id="63" idx="2"/>
            <a:endCxn id="77" idx="0"/>
          </p:cNvCxnSpPr>
          <p:nvPr/>
        </p:nvCxnSpPr>
        <p:spPr>
          <a:xfrm rot="5400000">
            <a:off x="2534414" y="3121694"/>
            <a:ext cx="138112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右矢印 80"/>
          <p:cNvSpPr/>
          <p:nvPr/>
        </p:nvSpPr>
        <p:spPr>
          <a:xfrm>
            <a:off x="4500563" y="2781300"/>
            <a:ext cx="358775" cy="503238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9" name="フッター プレースホルダ 4"/>
          <p:cNvSpPr txBox="1">
            <a:spLocks/>
          </p:cNvSpPr>
          <p:nvPr/>
        </p:nvSpPr>
        <p:spPr>
          <a:xfrm>
            <a:off x="3124200" y="6421438"/>
            <a:ext cx="2895600" cy="365125"/>
          </a:xfrm>
          <a:prstGeom prst="rect">
            <a:avLst/>
          </a:prstGeom>
          <a:ln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C49355-0734-42E5-B201-7078ABD9BCA2}" type="slidenum">
              <a:rPr kumimoji="0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9B9A98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ja-JP" sz="1000" b="0" i="0" u="none" strike="noStrike" kern="1200" cap="none" spc="0" normalizeH="0" baseline="0" noProof="0">
              <a:ln>
                <a:noFill/>
              </a:ln>
              <a:solidFill>
                <a:srgbClr val="9B9A98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324612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山形 40"/>
          <p:cNvSpPr/>
          <p:nvPr/>
        </p:nvSpPr>
        <p:spPr>
          <a:xfrm>
            <a:off x="435864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山形 41"/>
          <p:cNvSpPr/>
          <p:nvPr/>
        </p:nvSpPr>
        <p:spPr>
          <a:xfrm>
            <a:off x="547116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山形 42"/>
          <p:cNvSpPr/>
          <p:nvPr/>
        </p:nvSpPr>
        <p:spPr>
          <a:xfrm>
            <a:off x="658368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山形 43"/>
          <p:cNvSpPr/>
          <p:nvPr/>
        </p:nvSpPr>
        <p:spPr>
          <a:xfrm>
            <a:off x="76962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46" name="山形 45"/>
          <p:cNvSpPr/>
          <p:nvPr/>
        </p:nvSpPr>
        <p:spPr>
          <a:xfrm>
            <a:off x="2133600" y="6220968"/>
            <a:ext cx="1143000" cy="484632"/>
          </a:xfrm>
          <a:prstGeom prst="chevron">
            <a:avLst>
              <a:gd name="adj" fmla="val 23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Parser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7010400" y="9906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8001000" y="990600"/>
            <a:ext cx="657225" cy="4572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Task</a:t>
            </a:r>
          </a:p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53" name="直線矢印コネクタ 52"/>
          <p:cNvCxnSpPr>
            <a:stCxn id="50" idx="3"/>
            <a:endCxn id="51" idx="1"/>
          </p:cNvCxnSpPr>
          <p:nvPr/>
        </p:nvCxnSpPr>
        <p:spPr>
          <a:xfrm>
            <a:off x="7667625" y="1219200"/>
            <a:ext cx="333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 the end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35</a:t>
            </a:fld>
            <a:endParaRPr lang="en-US" altLang="ja-JP"/>
          </a:p>
        </p:txBody>
      </p:sp>
      <p:sp>
        <p:nvSpPr>
          <p:cNvPr id="7" name="角丸四角形 6"/>
          <p:cNvSpPr/>
          <p:nvPr/>
        </p:nvSpPr>
        <p:spPr>
          <a:xfrm>
            <a:off x="3838575" y="345629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Driver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838575" y="445485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Compiler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5716279" y="32413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Hadoop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3838575" y="24384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1" name="下矢印 10"/>
          <p:cNvSpPr/>
          <p:nvPr/>
        </p:nvSpPr>
        <p:spPr>
          <a:xfrm>
            <a:off x="4371975" y="31242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067175" y="41284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10800000">
            <a:off x="4600575" y="4101152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 rot="16200000">
            <a:off x="5286375" y="35950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柱 14"/>
          <p:cNvSpPr/>
          <p:nvPr/>
        </p:nvSpPr>
        <p:spPr>
          <a:xfrm>
            <a:off x="2162175" y="32413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Metastore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3457575" y="3757550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3445700" y="4267200"/>
            <a:ext cx="2169225" cy="9906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 the end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36</a:t>
            </a:fld>
            <a:endParaRPr lang="en-US" altLang="ja-JP"/>
          </a:p>
        </p:txBody>
      </p:sp>
      <p:sp>
        <p:nvSpPr>
          <p:cNvPr id="53" name="山形 52"/>
          <p:cNvSpPr/>
          <p:nvPr/>
        </p:nvSpPr>
        <p:spPr>
          <a:xfrm>
            <a:off x="1920240" y="275844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Semantic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Analyzer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山形 53"/>
          <p:cNvSpPr/>
          <p:nvPr/>
        </p:nvSpPr>
        <p:spPr>
          <a:xfrm>
            <a:off x="3154680" y="345948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山形 54"/>
          <p:cNvSpPr/>
          <p:nvPr/>
        </p:nvSpPr>
        <p:spPr>
          <a:xfrm>
            <a:off x="4389120" y="416052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Logical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Optimizer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山形 55"/>
          <p:cNvSpPr/>
          <p:nvPr/>
        </p:nvSpPr>
        <p:spPr>
          <a:xfrm>
            <a:off x="5623560" y="486156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Plan Gen.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山形 56"/>
          <p:cNvSpPr/>
          <p:nvPr/>
        </p:nvSpPr>
        <p:spPr>
          <a:xfrm>
            <a:off x="6858000" y="556260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Optimizer</a:t>
            </a:r>
          </a:p>
        </p:txBody>
      </p:sp>
      <p:sp>
        <p:nvSpPr>
          <p:cNvPr id="58" name="山形 57"/>
          <p:cNvSpPr/>
          <p:nvPr/>
        </p:nvSpPr>
        <p:spPr>
          <a:xfrm>
            <a:off x="685800" y="2057400"/>
            <a:ext cx="1445281" cy="646176"/>
          </a:xfrm>
          <a:prstGeom prst="chevron">
            <a:avLst>
              <a:gd name="adj" fmla="val 23425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Parser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57200" y="1752600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 smtClean="0">
                <a:solidFill>
                  <a:schemeClr val="bg1"/>
                </a:solidFill>
                <a:ea typeface="HGS創英角ｺﾞｼｯｸUB" pitchFamily="50" charset="-128"/>
              </a:rPr>
              <a:t>Hive</a:t>
            </a:r>
          </a:p>
          <a:p>
            <a:pPr algn="ctr">
              <a:defRPr/>
            </a:pPr>
            <a:r>
              <a:rPr lang="en-US" altLang="ja-JP" sz="1600" dirty="0" smtClean="0">
                <a:solidFill>
                  <a:schemeClr val="bg1"/>
                </a:solidFill>
                <a:ea typeface="HGS創英角ｺﾞｼｯｸUB" pitchFamily="50" charset="-128"/>
              </a:rPr>
              <a:t>QL</a:t>
            </a:r>
            <a:endParaRPr lang="ja-JP" altLang="en-US" sz="16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600200" y="2438400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AST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810000" y="3810000"/>
            <a:ext cx="1145042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Operator </a:t>
            </a:r>
          </a:p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Tree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819400" y="3124200"/>
            <a:ext cx="728663" cy="60960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QB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105400" y="4495800"/>
            <a:ext cx="114504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Operator </a:t>
            </a:r>
          </a:p>
          <a:p>
            <a:pPr algn="ctr">
              <a:defRPr/>
            </a:pPr>
            <a:r>
              <a:rPr lang="en-US" altLang="ja-JP" sz="1600" dirty="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Tree</a:t>
            </a:r>
            <a:endParaRPr lang="ja-JP" altLang="en-US" sz="1600" dirty="0">
              <a:solidFill>
                <a:schemeClr val="bg1">
                  <a:lumMod val="50000"/>
                  <a:lumOff val="50000"/>
                </a:schemeClr>
              </a:solidFill>
              <a:ea typeface="HGS創英角ｺﾞｼｯｸUB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400800" y="5181600"/>
            <a:ext cx="93685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/>
                </a:solidFill>
                <a:ea typeface="HGS創英角ｺﾞｼｯｸUB" pitchFamily="50" charset="-128"/>
              </a:rPr>
              <a:t>Task Tree</a:t>
            </a:r>
            <a:endParaRPr lang="ja-JP" altLang="en-US" sz="16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7696200" y="5867400"/>
            <a:ext cx="936850" cy="60960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600">
                <a:solidFill>
                  <a:schemeClr val="bg1">
                    <a:lumMod val="50000"/>
                    <a:lumOff val="50000"/>
                  </a:schemeClr>
                </a:solidFill>
                <a:ea typeface="HGS創英角ｺﾞｼｯｸUB" pitchFamily="50" charset="-128"/>
              </a:rPr>
              <a:t>Task Tree</a:t>
            </a:r>
            <a:endParaRPr lang="ja-JP" altLang="en-US" sz="1600">
              <a:solidFill>
                <a:schemeClr val="bg1">
                  <a:lumMod val="50000"/>
                  <a:lumOff val="50000"/>
                </a:schemeClr>
              </a:solidFill>
              <a:ea typeface="HGS創英角ｺﾞｼｯｸUB" pitchFamily="5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8200" y="1600200"/>
            <a:ext cx="7467600" cy="4525963"/>
          </a:xfrm>
        </p:spPr>
        <p:txBody>
          <a:bodyPr anchor="ctr"/>
          <a:lstStyle/>
          <a:p>
            <a:pPr algn="ctr">
              <a:buNone/>
            </a:pPr>
            <a:r>
              <a:rPr kumimoji="1" lang="en-US" altLang="ja-JP" dirty="0" smtClean="0"/>
              <a:t>End</a:t>
            </a:r>
          </a:p>
          <a:p>
            <a:pPr algn="ctr">
              <a:buNone/>
            </a:pP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37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Appendix: What does Explain show?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38</a:t>
            </a:fld>
            <a:endParaRPr lang="en-US" altLang="ja-JP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819400"/>
            <a:ext cx="2438400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674688"/>
          </a:xfrm>
        </p:spPr>
        <p:txBody>
          <a:bodyPr/>
          <a:lstStyle/>
          <a:p>
            <a:r>
              <a:rPr kumimoji="1" lang="en-US" altLang="ja-JP" sz="3600" dirty="0" smtClean="0"/>
              <a:t>Appendix: What does Explain show?</a:t>
            </a:r>
            <a:endParaRPr kumimoji="1" lang="ja-JP" altLang="en-US" sz="3600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9"/>
            <a:ext cx="8037513" cy="461962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endParaRPr lang="ja-JP" altLang="en-US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33400" y="1600200"/>
            <a:ext cx="2362200" cy="3733800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hive&gt; explain INSERT OVERWRITE TABLE access_log_temp2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&gt;  SELECT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a.user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a.prono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p.maker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p.price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&gt;  FROM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a JOIN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p ON (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a.prono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=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p.prono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);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OK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ABSTRACT SYNTAX TREE: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(TOK_QUERY (TOK_FROM (TOK_JOIN (TOK_TABREF (TOK_TABNAME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 a) (TOK_TABREF (TOK_TABNAME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 p) (= (. (TOK_TABLE_OR_COL a)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 (. (TOK_TABLE_OR_COL p)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)))) (TOK_INSERT (TOK_DESTINATION (TOK_TAB (TOK_TABNAME access_log_temp2))) (TOK_SELECT (TOK_SELEXPR (. (TOK_TABLE_OR_COL a) user)) (TOK_SELEXPR (. (TOK_TABLE_OR_COL a)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)) (TOK_SELEXPR (. (TOK_TABLE_OR_COL p) maker)) (TOK_SELEXPR (. (TOK_TABLE_OR_COL p) price)))))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STAGE DEPENDENCIES: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Stage-1 is a root stage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Stage-0 depends on stages: Stage-1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Stage-2 depends on stages: Stage-0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STAGE PLANS: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Stage: Stage-1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Map Reduce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Alias -&gt; Map Operator Tree: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a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TableScan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alias: a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key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sort order: +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Map-reduce partition columns: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tag: 0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value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user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string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p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TableScan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alias: p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key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sort order: +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Map-reduce partition columns: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tag: 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value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maker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string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price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2133600" y="2650175"/>
            <a:ext cx="2362200" cy="3733800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Reduce Operator Tree: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Join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condition map: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Inner Join 0 to 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condition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0 {VALUE._col0} {VALUE._col2}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1 {VALUE._col1} {VALUE._col2}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handleSkewJoin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false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outputColumnNames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_col0, _col2, _col6, _col7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Select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_col0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type: string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_col2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_col6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type: string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_col7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outputColumnNames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_col0, _col1, _col2, _col3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File Output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compressed: false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GlobalTableId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table: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input format: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org.apache.hadoop.mapred.TextInputFormat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output format: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org.apache.hadoop.hive.ql.io.HiveIgnoreKeyTextOutputFormat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serde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org.apache.hadoop.hive.serde2.lazy.LazySimpleSerDe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name: default.access_log_temp2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Stage: Stage-0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Move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tables: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replace: true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table: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input format: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org.apache.hadoop.mapred.TextInputFormat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output format: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org.apache.hadoop.hive.ql.io.HiveIgnoreKeyTextOutputFormat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serde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org.apache.hadoop.hive.serde2.lazy.LazySimpleSerDe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name: default.access_log_temp2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Stage: Stage-2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Stats-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Aggr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Operator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Time taken: 0.1 seconds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hive&gt;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Component Level Analysis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4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819400"/>
            <a:ext cx="2438400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Appendix: What does Explain show?</a:t>
            </a:r>
            <a:endParaRPr kumimoji="1" lang="ja-JP" altLang="en-US" sz="3600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9"/>
            <a:ext cx="8037513" cy="461962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endParaRPr lang="ja-JP" altLang="en-US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33400" y="1600200"/>
            <a:ext cx="2362200" cy="3733800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hive&gt; explain INSERT OVERWRITE TABLE access_log_temp2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&gt;  SELECT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a.user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a.prono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p.maker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,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p.price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&gt;  FROM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a JOIN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p ON (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a.prono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=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p.prono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);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OK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ABSTRACT SYNTAX TREE: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(TOK_QUERY (TOK_FROM (TOK_JOIN (TOK_TABREF (TOK_TABNAME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access_log_hbase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 a) (TOK_TABREF (TOK_TABNAME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product_hbase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 p) (= (. (TOK_TABLE_OR_COL a)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 (. (TOK_TABLE_OR_COL p)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)))) (TOK_INSERT (TOK_DESTINATION (TOK_TAB (TOK_TABNAME access_log_temp2))) (TOK_SELECT (TOK_SELEXPR (. (TOK_TABLE_OR_COL a) user)) (TOK_SELEXPR (. (TOK_TABLE_OR_COL a)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)) (TOK_SELEXPR (. (TOK_TABLE_OR_COL p) maker)) (TOK_SELEXPR (. (TOK_TABLE_OR_COL p) price)))))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STAGE DEPENDENCIES: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Stage-1 is a root stage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Stage-0 depends on stages: Stage-1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Stage-2 depends on stages: Stage-0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STAGE PLANS: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Stage: Stage-1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  Map Reduce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Alias -&gt; </a:t>
            </a: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Map Operator Tree: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a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400" dirty="0" err="1" smtClean="0">
                <a:solidFill>
                  <a:srgbClr val="FF0000"/>
                </a:solidFill>
                <a:ea typeface="HGS創英角ｺﾞｼｯｸUB" pitchFamily="50" charset="-128"/>
              </a:rPr>
              <a:t>TableScan</a:t>
            </a:r>
            <a:endParaRPr lang="en-US" altLang="ja-JP" sz="400" dirty="0" smtClean="0">
              <a:solidFill>
                <a:srgbClr val="FF0000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alias: a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</a:t>
            </a: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Reduce Output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key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sort order: +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Map-reduce partition columns: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tag: 0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value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user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string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p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400" dirty="0" err="1" smtClean="0">
                <a:solidFill>
                  <a:srgbClr val="FF0000"/>
                </a:solidFill>
                <a:ea typeface="HGS創英角ｺﾞｼｯｸUB" pitchFamily="50" charset="-128"/>
              </a:rPr>
              <a:t>TableScan</a:t>
            </a:r>
            <a:endParaRPr lang="en-US" altLang="ja-JP" sz="400" dirty="0" smtClean="0">
              <a:solidFill>
                <a:srgbClr val="FF0000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alias: p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</a:t>
            </a: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Reduce Output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key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sort order: +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Map-reduce partition columns: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prono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tag: 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value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maker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string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price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133600" y="2650175"/>
            <a:ext cx="2362200" cy="3733800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Reduce Operator Tree: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      Join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condition map: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Inner Join 0 to 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condition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0 {VALUE._col0} {VALUE._col2}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1 {VALUE._col1} {VALUE._col2}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handleSkewJoin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false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outputColumnNames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_col0, _col2, _col6, _col7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        Select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expressions: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_col0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type: string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_col2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_col6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type: string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expr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_col7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type: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int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outputColumnNames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_col0, _col1, _col2, _col3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</a:t>
            </a: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File Output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compressed: false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GlobalTableId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1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table: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input format: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org.apache.hadoop.mapred.TextInputFormat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output format: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org.apache.hadoop.hive.ql.io.HiveIgnoreKeyTextOutputFormat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serde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org.apache.hadoop.hive.serde2.lazy.LazySimpleSerDe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    name: default.access_log_temp2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Stage: Stage-0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  Move Operator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tables: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replace: true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table: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input format: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org.apache.hadoop.mapred.TextInputFormat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output format: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org.apache.hadoop.hive.ql.io.HiveIgnoreKeyTextOutputFormat</a:t>
            </a: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</a:t>
            </a:r>
            <a:r>
              <a:rPr lang="en-US" altLang="ja-JP" sz="400" dirty="0" err="1" smtClean="0">
                <a:solidFill>
                  <a:schemeClr val="bg1"/>
                </a:solidFill>
                <a:ea typeface="HGS創英角ｺﾞｼｯｸUB" pitchFamily="50" charset="-128"/>
              </a:rPr>
              <a:t>serde</a:t>
            </a: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: org.apache.hadoop.hive.serde2.lazy.LazySimpleSerDe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  name: default.access_log_temp2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Stage: Stage-2</a:t>
            </a:r>
          </a:p>
          <a:p>
            <a:pPr>
              <a:defRPr/>
            </a:pP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   Stats-</a:t>
            </a:r>
            <a:r>
              <a:rPr lang="en-US" altLang="ja-JP" sz="400" dirty="0" err="1" smtClean="0">
                <a:solidFill>
                  <a:srgbClr val="FF0000"/>
                </a:solidFill>
                <a:ea typeface="HGS創英角ｺﾞｼｯｸUB" pitchFamily="50" charset="-128"/>
              </a:rPr>
              <a:t>Aggr</a:t>
            </a:r>
            <a:r>
              <a:rPr lang="en-US" altLang="ja-JP" sz="400" dirty="0" smtClean="0">
                <a:solidFill>
                  <a:srgbClr val="FF0000"/>
                </a:solidFill>
                <a:ea typeface="HGS創英角ｺﾞｼｯｸUB" pitchFamily="50" charset="-128"/>
              </a:rPr>
              <a:t> Operator</a:t>
            </a:r>
          </a:p>
          <a:p>
            <a:pPr>
              <a:defRPr/>
            </a:pPr>
            <a:endParaRPr lang="en-US" altLang="ja-JP" sz="4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Time taken: 0.1 seconds</a:t>
            </a:r>
          </a:p>
          <a:p>
            <a:pPr>
              <a:defRPr/>
            </a:pPr>
            <a:r>
              <a:rPr lang="en-US" altLang="ja-JP" sz="400" dirty="0" smtClean="0">
                <a:solidFill>
                  <a:schemeClr val="bg1"/>
                </a:solidFill>
                <a:ea typeface="HGS創英角ｺﾞｼｯｸUB" pitchFamily="50" charset="-128"/>
              </a:rPr>
              <a:t>hive&gt;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5410200" y="1600200"/>
            <a:ext cx="3130550" cy="4800600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ABSTRACT SYNTAX TREE:</a:t>
            </a:r>
          </a:p>
          <a:p>
            <a:pPr>
              <a:defRPr/>
            </a:pP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STAGE DEPENDENCIES: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Stage-1 is a root stage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Stage-0 depends on stages: Stage-1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Stage-2 depends on stages: Stage-0</a:t>
            </a:r>
          </a:p>
          <a:p>
            <a:pPr>
              <a:defRPr/>
            </a:pP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STAGE PLANS: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Stage: Stage-1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Map Reduce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Map Operator Tree: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TableScan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TableScan</a:t>
            </a: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Reduce Operator Tree: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Join Operator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Select Operator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File Output Operator</a:t>
            </a:r>
          </a:p>
          <a:p>
            <a:pPr>
              <a:defRPr/>
            </a:pP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Stage: Stage-0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Move Operator</a:t>
            </a:r>
          </a:p>
          <a:p>
            <a:pPr>
              <a:defRPr/>
            </a:pP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Stage: Stage-2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Stats-</a:t>
            </a: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Aggr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Operator</a:t>
            </a:r>
          </a:p>
        </p:txBody>
      </p:sp>
      <p:sp>
        <p:nvSpPr>
          <p:cNvPr id="9" name="右矢印 8"/>
          <p:cNvSpPr/>
          <p:nvPr/>
        </p:nvSpPr>
        <p:spPr>
          <a:xfrm>
            <a:off x="4800600" y="3429000"/>
            <a:ext cx="358775" cy="503238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800" dirty="0">
              <a:solidFill>
                <a:schemeClr val="bg1"/>
              </a:solidFill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Appendix: What does Explain show?</a:t>
            </a:r>
            <a:endParaRPr kumimoji="1" lang="ja-JP" altLang="en-US" sz="3600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214439"/>
            <a:ext cx="8037513" cy="461962"/>
          </a:xfrm>
        </p:spPr>
        <p:txBody>
          <a:bodyPr/>
          <a:lstStyle/>
          <a:p>
            <a:pPr marL="361950" indent="-361950" defTabSz="809625" eaLnBrk="1" hangingPunct="1">
              <a:buFont typeface="Wingdings" pitchFamily="2" charset="2"/>
              <a:buNone/>
            </a:pPr>
            <a:endParaRPr lang="ja-JP" altLang="en-US" sz="1600" dirty="0" smtClean="0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57200" y="1524000"/>
            <a:ext cx="3130550" cy="4800600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ABSTRACT SYNTAX TREE:</a:t>
            </a:r>
          </a:p>
          <a:p>
            <a:pPr>
              <a:defRPr/>
            </a:pP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STAGE DEPENDENCIES: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Stage-1 is a root stage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Stage-0 depends on stages: Stage-1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Stage-2 depends on stages: Stage-0</a:t>
            </a:r>
          </a:p>
          <a:p>
            <a:pPr>
              <a:defRPr/>
            </a:pP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STAGE PLANS: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Stage: Stage-1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Map Reduce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Map Operator Tree: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TableScan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</a:t>
            </a: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TableScan</a:t>
            </a: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Reduce Output Operator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Reduce Operator Tree: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Join Operator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Select Operator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        File Output Operator</a:t>
            </a:r>
          </a:p>
          <a:p>
            <a:pPr>
              <a:defRPr/>
            </a:pP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Stage: Stage-0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Move Operator</a:t>
            </a:r>
          </a:p>
          <a:p>
            <a:pPr>
              <a:defRPr/>
            </a:pPr>
            <a:endParaRPr lang="en-US" altLang="ja-JP" sz="1200" dirty="0" smtClean="0">
              <a:solidFill>
                <a:schemeClr val="bg1"/>
              </a:solidFill>
              <a:ea typeface="HGS創英角ｺﾞｼｯｸUB" pitchFamily="50" charset="-128"/>
            </a:endParaRP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Stage: Stage-2</a:t>
            </a:r>
          </a:p>
          <a:p>
            <a:pPr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   Stats-</a:t>
            </a:r>
            <a:r>
              <a:rPr lang="en-US" altLang="ja-JP" sz="1200" dirty="0" err="1" smtClean="0">
                <a:solidFill>
                  <a:schemeClr val="bg1"/>
                </a:solidFill>
                <a:ea typeface="HGS創英角ｺﾞｼｯｸUB" pitchFamily="50" charset="-128"/>
              </a:rPr>
              <a:t>Aggr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Operator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4191000" y="1600200"/>
            <a:ext cx="4572000" cy="3540826"/>
          </a:xfrm>
          <a:prstGeom prst="roundRect">
            <a:avLst>
              <a:gd name="adj" fmla="val 3724"/>
            </a:avLst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ja-JP" sz="1200" dirty="0" err="1">
                <a:solidFill>
                  <a:schemeClr val="bg1"/>
                </a:solidFill>
                <a:ea typeface="HGS創英角ｺﾞｼｯｸUB" pitchFamily="50" charset="-128"/>
              </a:rPr>
              <a:t>MapRedTask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 (</a:t>
            </a: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Stage-1/root)</a:t>
            </a:r>
            <a:endParaRPr lang="en-US" altLang="ja-JP" sz="1200" dirty="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3874" y="1939988"/>
            <a:ext cx="4262757" cy="1322664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1200">
                <a:solidFill>
                  <a:srgbClr val="FF0000"/>
                </a:solidFill>
                <a:ea typeface="HGS創英角ｺﾞｼｯｸUB" pitchFamily="50" charset="-128"/>
              </a:rPr>
              <a:t>Mapper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540328" y="2035176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TS_1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754890" y="2035176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TableScanOperator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TS_0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540328" y="2606676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RS_2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754890" y="2606676"/>
            <a:ext cx="1691435" cy="385990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ReduceSinkOperator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RS_3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18" name="直線矢印コネクタ 17"/>
          <p:cNvCxnSpPr>
            <a:stCxn id="14" idx="2"/>
            <a:endCxn id="16" idx="0"/>
          </p:cNvCxnSpPr>
          <p:nvPr/>
        </p:nvCxnSpPr>
        <p:spPr>
          <a:xfrm rot="5400000">
            <a:off x="5293291" y="2513921"/>
            <a:ext cx="185510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rot="5400000">
            <a:off x="7507853" y="2513921"/>
            <a:ext cx="185510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333874" y="3328991"/>
            <a:ext cx="4262757" cy="1712085"/>
          </a:xfrm>
          <a:prstGeom prst="roundRect">
            <a:avLst>
              <a:gd name="adj" fmla="val 6145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ja-JP" sz="1200">
                <a:solidFill>
                  <a:srgbClr val="FF0000"/>
                </a:solidFill>
                <a:ea typeface="HGS創英角ｺﾞｼｯｸUB" pitchFamily="50" charset="-128"/>
              </a:rPr>
              <a:t>Reducer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5683328" y="3408075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JoinOperator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JOIN_4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5683328" y="3979575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SelectOperator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SEL_5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3" name="直線矢印コネクタ 22"/>
          <p:cNvCxnSpPr>
            <a:stCxn id="21" idx="2"/>
            <a:endCxn id="22" idx="0"/>
          </p:cNvCxnSpPr>
          <p:nvPr/>
        </p:nvCxnSpPr>
        <p:spPr>
          <a:xfrm rot="5400000">
            <a:off x="6436292" y="3886820"/>
            <a:ext cx="185509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5683328" y="4551075"/>
            <a:ext cx="1691435" cy="385991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err="1">
                <a:solidFill>
                  <a:schemeClr val="bg1"/>
                </a:solidFill>
                <a:ea typeface="HGS創英角ｺﾞｼｯｸUB" pitchFamily="50" charset="-128"/>
              </a:rPr>
              <a:t>FileSinkOperator</a:t>
            </a:r>
            <a:endParaRPr lang="en-US" altLang="ja-JP" sz="1200">
              <a:solidFill>
                <a:schemeClr val="bg1"/>
              </a:solidFill>
              <a:ea typeface="HGS創英角ｺﾞｼｯｸUB" pitchFamily="50" charset="-128"/>
            </a:endParaRPr>
          </a:p>
          <a:p>
            <a:pPr algn="ctr">
              <a:defRPr/>
            </a:pPr>
            <a:r>
              <a:rPr lang="en-US" altLang="ja-JP" sz="1200">
                <a:solidFill>
                  <a:schemeClr val="bg1"/>
                </a:solidFill>
                <a:ea typeface="HGS創英角ｺﾞｼｯｸUB" pitchFamily="50" charset="-128"/>
              </a:rPr>
              <a:t>FS_6</a:t>
            </a:r>
            <a:endParaRPr lang="ja-JP" altLang="en-US" sz="1200">
              <a:solidFill>
                <a:schemeClr val="bg1"/>
              </a:solidFill>
              <a:ea typeface="HGS創英角ｺﾞｼｯｸUB" pitchFamily="50" charset="-128"/>
            </a:endParaRPr>
          </a:p>
        </p:txBody>
      </p:sp>
      <p:cxnSp>
        <p:nvCxnSpPr>
          <p:cNvPr id="25" name="直線矢印コネクタ 24"/>
          <p:cNvCxnSpPr>
            <a:stCxn id="22" idx="2"/>
            <a:endCxn id="24" idx="0"/>
          </p:cNvCxnSpPr>
          <p:nvPr/>
        </p:nvCxnSpPr>
        <p:spPr>
          <a:xfrm rot="5400000">
            <a:off x="6436292" y="4458320"/>
            <a:ext cx="185509" cy="1588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6" idx="2"/>
            <a:endCxn id="21" idx="0"/>
          </p:cNvCxnSpPr>
          <p:nvPr/>
        </p:nvCxnSpPr>
        <p:spPr>
          <a:xfrm rot="16200000" flipH="1">
            <a:off x="5749842" y="2628870"/>
            <a:ext cx="415409" cy="1143000"/>
          </a:xfrm>
          <a:prstGeom prst="bentConnector3">
            <a:avLst>
              <a:gd name="adj1" fmla="val 32848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7" idx="2"/>
            <a:endCxn id="21" idx="0"/>
          </p:cNvCxnSpPr>
          <p:nvPr/>
        </p:nvCxnSpPr>
        <p:spPr>
          <a:xfrm rot="5400000">
            <a:off x="6857123" y="2664589"/>
            <a:ext cx="415409" cy="1071562"/>
          </a:xfrm>
          <a:prstGeom prst="bentConnector3">
            <a:avLst>
              <a:gd name="adj1" fmla="val 32847"/>
            </a:avLst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581400" y="3440875"/>
            <a:ext cx="6206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400" dirty="0" smtClean="0"/>
              <a:t>≒</a:t>
            </a:r>
            <a:endParaRPr kumimoji="1" lang="ja-JP" altLang="en-US" sz="3400" dirty="0"/>
          </a:p>
        </p:txBody>
      </p:sp>
      <p:sp>
        <p:nvSpPr>
          <p:cNvPr id="29" name="角丸四角形 28"/>
          <p:cNvSpPr/>
          <p:nvPr/>
        </p:nvSpPr>
        <p:spPr>
          <a:xfrm>
            <a:off x="4191000" y="5341938"/>
            <a:ext cx="4572000" cy="360362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Move</a:t>
            </a:r>
            <a:r>
              <a:rPr lang="ja-JP" altLang="en-US" sz="1200" dirty="0" smtClean="0">
                <a:solidFill>
                  <a:schemeClr val="bg1"/>
                </a:solidFill>
                <a:ea typeface="HGS創英角ｺﾞｼｯｸUB" pitchFamily="50" charset="-128"/>
              </a:rPr>
              <a:t> </a:t>
            </a:r>
            <a:r>
              <a:rPr lang="en-US" altLang="ja-JP" sz="1200" smtClean="0">
                <a:solidFill>
                  <a:schemeClr val="bg1"/>
                </a:solidFill>
                <a:ea typeface="HGS創英角ｺﾞｼｯｸUB" pitchFamily="50" charset="-128"/>
              </a:rPr>
              <a:t>Task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(Stage-0)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4191000" y="5888038"/>
            <a:ext cx="4572000" cy="360362"/>
          </a:xfrm>
          <a:prstGeom prst="round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HGS創英角ｺﾞｼｯｸUB" pitchFamily="50" charset="-128"/>
              </a:rPr>
              <a:t>Stats Task </a:t>
            </a:r>
            <a:r>
              <a:rPr lang="en-US" altLang="ja-JP" sz="1200" dirty="0">
                <a:solidFill>
                  <a:schemeClr val="bg1"/>
                </a:solidFill>
                <a:ea typeface="HGS創英角ｺﾞｼｯｸUB" pitchFamily="50" charset="-128"/>
              </a:rPr>
              <a:t>(Stage-2)</a:t>
            </a:r>
          </a:p>
        </p:txBody>
      </p:sp>
      <p:cxnSp>
        <p:nvCxnSpPr>
          <p:cNvPr id="31" name="直線矢印コネクタ 30"/>
          <p:cNvCxnSpPr>
            <a:stCxn id="29" idx="2"/>
            <a:endCxn id="30" idx="0"/>
          </p:cNvCxnSpPr>
          <p:nvPr/>
        </p:nvCxnSpPr>
        <p:spPr>
          <a:xfrm rot="5400000">
            <a:off x="6384131" y="5795169"/>
            <a:ext cx="1857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2" idx="2"/>
            <a:endCxn id="29" idx="0"/>
          </p:cNvCxnSpPr>
          <p:nvPr/>
        </p:nvCxnSpPr>
        <p:spPr>
          <a:xfrm rot="5400000">
            <a:off x="6376544" y="5241482"/>
            <a:ext cx="20091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Hive Architecture / Exec Flow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7" name="角丸四角形 6"/>
          <p:cNvSpPr/>
          <p:nvPr/>
        </p:nvSpPr>
        <p:spPr>
          <a:xfrm>
            <a:off x="3886200" y="376109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Driver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886200" y="475965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Compiler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5763904" y="35461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Hadoop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3886200" y="27432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1" name="下矢印 10"/>
          <p:cNvSpPr/>
          <p:nvPr/>
        </p:nvSpPr>
        <p:spPr>
          <a:xfrm>
            <a:off x="4419600" y="34290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4114800" y="44332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10800000">
            <a:off x="4648200" y="4405952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 rot="16200000">
            <a:off x="5334000" y="38998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柱 16"/>
          <p:cNvSpPr/>
          <p:nvPr/>
        </p:nvSpPr>
        <p:spPr>
          <a:xfrm>
            <a:off x="2209800" y="35461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Metastore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505200" y="4062350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638800" y="482789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Driver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638800" y="582645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Compiler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7516504" y="46129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Hadoop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5638800" y="38100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1" name="下矢印 10"/>
          <p:cNvSpPr/>
          <p:nvPr/>
        </p:nvSpPr>
        <p:spPr>
          <a:xfrm>
            <a:off x="6162675" y="4486275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Hive Workflow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Hive has the operators which are minimum processing units.</a:t>
            </a:r>
          </a:p>
          <a:p>
            <a:r>
              <a:rPr kumimoji="1" lang="en-US" altLang="ja-JP" dirty="0" smtClean="0"/>
              <a:t>The process of each operator is done with HDFS operation or M/R jobs.</a:t>
            </a:r>
          </a:p>
          <a:p>
            <a:r>
              <a:rPr kumimoji="1" lang="en-US" altLang="ja-JP" dirty="0" smtClean="0"/>
              <a:t>The compiler converts </a:t>
            </a:r>
            <a:r>
              <a:rPr kumimoji="1" lang="en-US" altLang="ja-JP" dirty="0" err="1" smtClean="0"/>
              <a:t>HiveQL</a:t>
            </a:r>
            <a:r>
              <a:rPr kumimoji="1" lang="en-US" altLang="ja-JP" dirty="0" smtClean="0"/>
              <a:t> to the sets of operators.</a:t>
            </a:r>
          </a:p>
          <a:p>
            <a:endParaRPr kumimoji="1"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6</a:t>
            </a:fld>
            <a:endParaRPr lang="en-US" altLang="ja-JP"/>
          </a:p>
        </p:txBody>
      </p:sp>
      <p:sp>
        <p:nvSpPr>
          <p:cNvPr id="16" name="円柱 15"/>
          <p:cNvSpPr/>
          <p:nvPr/>
        </p:nvSpPr>
        <p:spPr>
          <a:xfrm>
            <a:off x="3943350" y="4619625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Metastore</a:t>
            </a:r>
            <a:endParaRPr kumimoji="1"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5238750" y="5135831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矢印 14"/>
          <p:cNvSpPr/>
          <p:nvPr/>
        </p:nvSpPr>
        <p:spPr>
          <a:xfrm rot="16200000">
            <a:off x="7086600" y="49666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5867400" y="55000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 rot="10800000">
            <a:off x="6400800" y="5472752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Hive Workflow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09600"/>
          </a:xfrm>
        </p:spPr>
        <p:txBody>
          <a:bodyPr/>
          <a:lstStyle/>
          <a:p>
            <a:r>
              <a:rPr kumimoji="1" lang="en-US" altLang="ja-JP" dirty="0" smtClean="0"/>
              <a:t>Operators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7</a:t>
            </a:fld>
            <a:endParaRPr lang="en-US" altLang="ja-JP"/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1669035" y="2514600"/>
          <a:ext cx="5798565" cy="33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166"/>
                <a:gridCol w="3600399"/>
              </a:tblGrid>
              <a:tr h="32392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Operators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Descriptions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3767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TableScanOperator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Read the data from table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ReduceSinkOperator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Build the</a:t>
                      </a:r>
                      <a:r>
                        <a:rPr kumimoji="1" lang="en-US" altLang="ja-JP" sz="1200" baseline="0" dirty="0" smtClean="0"/>
                        <a:t> result data to </a:t>
                      </a:r>
                      <a:r>
                        <a:rPr kumimoji="1" lang="en-US" altLang="ja-JP" sz="1200" dirty="0" smtClean="0"/>
                        <a:t>Reducer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0431"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JoinOperator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Join 2 data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SelectOperator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Reduce</a:t>
                      </a:r>
                      <a:r>
                        <a:rPr kumimoji="1" lang="en-US" altLang="ja-JP" sz="1200" baseline="0" dirty="0" smtClean="0"/>
                        <a:t> the output columns.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61452"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FileSinkOperator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Build the</a:t>
                      </a:r>
                      <a:r>
                        <a:rPr kumimoji="1" lang="en-US" altLang="ja-JP" sz="1200" baseline="0" dirty="0" smtClean="0"/>
                        <a:t> result data to output (file).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8438">
                <a:tc>
                  <a:txBody>
                    <a:bodyPr/>
                    <a:lstStyle/>
                    <a:p>
                      <a:r>
                        <a:rPr kumimoji="1" lang="en-US" altLang="ja-JP" sz="1200" err="1" smtClean="0"/>
                        <a:t>FilterOperator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Filter the input data.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49598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GroupByOperator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・・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1261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MapJoinOperator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・・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74447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LimitOperator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・・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333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UnionOperator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・・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1431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/>
          <p:cNvSpPr/>
          <p:nvPr/>
        </p:nvSpPr>
        <p:spPr>
          <a:xfrm>
            <a:off x="5638800" y="482789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Driver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638800" y="582645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Compiler</a:t>
            </a:r>
            <a:endParaRPr kumimoji="1" lang="ja-JP" altLang="en-US" dirty="0"/>
          </a:p>
        </p:txBody>
      </p:sp>
      <p:sp>
        <p:nvSpPr>
          <p:cNvPr id="18" name="円柱 17"/>
          <p:cNvSpPr/>
          <p:nvPr/>
        </p:nvSpPr>
        <p:spPr>
          <a:xfrm>
            <a:off x="7516504" y="46129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Hadoop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5638800" y="38100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6172200" y="44958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5867400" y="55000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0800000">
            <a:off x="6400800" y="5472752"/>
            <a:ext cx="457200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 rot="16200000">
            <a:off x="7086600" y="4966648"/>
            <a:ext cx="457200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Hive Workflow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M/R processing, Hive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uses </a:t>
            </a:r>
            <a:r>
              <a:rPr kumimoji="1" lang="en-US" altLang="ja-JP" dirty="0" err="1" smtClean="0"/>
              <a:t>ExecMaper</a:t>
            </a:r>
            <a:r>
              <a:rPr kumimoji="1" lang="en-US" altLang="ja-JP" dirty="0" smtClean="0"/>
              <a:t> and </a:t>
            </a:r>
            <a:r>
              <a:rPr kumimoji="1" lang="en-US" altLang="ja-JP" dirty="0" err="1" smtClean="0"/>
              <a:t>ExecReducer</a:t>
            </a:r>
            <a:r>
              <a:rPr kumimoji="1" lang="en-US" altLang="ja-JP" dirty="0" smtClean="0"/>
              <a:t>.</a:t>
            </a:r>
          </a:p>
          <a:p>
            <a:r>
              <a:rPr kumimoji="1" lang="en-US" altLang="ja-JP" dirty="0" smtClean="0"/>
              <a:t>On processing, we have 2 modes.</a:t>
            </a:r>
          </a:p>
          <a:p>
            <a:pPr marL="963613" lvl="1" indent="-514350">
              <a:buFont typeface="+mj-lt"/>
              <a:buAutoNum type="arabicPeriod"/>
            </a:pPr>
            <a:r>
              <a:rPr kumimoji="1" lang="en-US" altLang="ja-JP" dirty="0" smtClean="0"/>
              <a:t>Local processing mode</a:t>
            </a:r>
          </a:p>
          <a:p>
            <a:pPr marL="963613" lvl="1" indent="-514350">
              <a:buFont typeface="+mj-lt"/>
              <a:buAutoNum type="arabicPeriod"/>
            </a:pPr>
            <a:r>
              <a:rPr kumimoji="1" lang="en-US" altLang="ja-JP" dirty="0" smtClean="0"/>
              <a:t>Distributed processing mode</a:t>
            </a:r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8</a:t>
            </a:fld>
            <a:endParaRPr lang="en-US" altLang="ja-JP"/>
          </a:p>
        </p:txBody>
      </p:sp>
      <p:sp>
        <p:nvSpPr>
          <p:cNvPr id="15" name="円柱 14"/>
          <p:cNvSpPr/>
          <p:nvPr/>
        </p:nvSpPr>
        <p:spPr>
          <a:xfrm>
            <a:off x="3952875" y="4619625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Metastore</a:t>
            </a:r>
            <a:endParaRPr kumimoji="1" lang="ja-JP" altLang="en-US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5248275" y="5135831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円柱 24"/>
          <p:cNvSpPr/>
          <p:nvPr/>
        </p:nvSpPr>
        <p:spPr>
          <a:xfrm>
            <a:off x="3943350" y="4619625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>
                    <a:lumMod val="75000"/>
                  </a:schemeClr>
                </a:solidFill>
              </a:rPr>
              <a:t>Metastore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5238750" y="5135831"/>
            <a:ext cx="304800" cy="1588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5638800" y="482789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</a:schemeClr>
                </a:solidFill>
              </a:rPr>
              <a:t>Driver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638800" y="582645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</a:schemeClr>
                </a:solidFill>
              </a:rPr>
              <a:t>Compiler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円柱 17"/>
          <p:cNvSpPr/>
          <p:nvPr/>
        </p:nvSpPr>
        <p:spPr>
          <a:xfrm>
            <a:off x="7516504" y="4612944"/>
            <a:ext cx="12192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</a:schemeClr>
                </a:solidFill>
              </a:rPr>
              <a:t>Hadoop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638800" y="38100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</a:schemeClr>
                </a:solidFill>
              </a:rPr>
              <a:t>Client</a:t>
            </a:r>
            <a:endParaRPr kumimoji="1" lang="ja-JP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下矢印 19"/>
          <p:cNvSpPr/>
          <p:nvPr/>
        </p:nvSpPr>
        <p:spPr>
          <a:xfrm>
            <a:off x="6172200" y="44958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5867400" y="5500048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 rot="10800000">
            <a:off x="6400800" y="5472752"/>
            <a:ext cx="457200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3" name="下矢印 22"/>
          <p:cNvSpPr/>
          <p:nvPr/>
        </p:nvSpPr>
        <p:spPr>
          <a:xfrm rot="16200000">
            <a:off x="7086600" y="4966648"/>
            <a:ext cx="457200" cy="3048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Hive Workflow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On 1(Local mode)</a:t>
            </a:r>
            <a:br>
              <a:rPr kumimoji="1" lang="en-US" altLang="ja-JP" dirty="0" smtClean="0"/>
            </a:br>
            <a:r>
              <a:rPr kumimoji="1" lang="en-US" altLang="ja-JP" dirty="0" smtClean="0"/>
              <a:t>Hive fork the process with </a:t>
            </a:r>
            <a:r>
              <a:rPr kumimoji="1" lang="en-US" altLang="ja-JP" dirty="0" err="1" smtClean="0"/>
              <a:t>hadoop</a:t>
            </a:r>
            <a:r>
              <a:rPr kumimoji="1" lang="en-US" altLang="ja-JP" dirty="0" smtClean="0"/>
              <a:t> command.</a:t>
            </a:r>
            <a:br>
              <a:rPr kumimoji="1" lang="en-US" altLang="ja-JP" dirty="0" smtClean="0"/>
            </a:br>
            <a:r>
              <a:rPr kumimoji="1" lang="en-US" altLang="ja-JP" dirty="0" smtClean="0"/>
              <a:t>The plan.xml is made just on 1 and the single node processes this.</a:t>
            </a:r>
          </a:p>
          <a:p>
            <a:r>
              <a:rPr kumimoji="1" lang="en-US" altLang="ja-JP" dirty="0" smtClean="0"/>
              <a:t>On 2(Distributed mode).</a:t>
            </a:r>
            <a:br>
              <a:rPr kumimoji="1" lang="en-US" altLang="ja-JP" dirty="0" smtClean="0"/>
            </a:br>
            <a:r>
              <a:rPr kumimoji="1" lang="en-US" altLang="ja-JP" dirty="0" smtClean="0"/>
              <a:t>Hive send the process to </a:t>
            </a:r>
            <a:r>
              <a:rPr kumimoji="1" lang="en-US" altLang="ja-JP" dirty="0" err="1" smtClean="0"/>
              <a:t>exsisting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JobTracker</a:t>
            </a:r>
            <a:r>
              <a:rPr kumimoji="1" lang="en-US" altLang="ja-JP" dirty="0" smtClean="0"/>
              <a:t>.</a:t>
            </a:r>
            <a:br>
              <a:rPr kumimoji="1" lang="en-US" altLang="ja-JP" dirty="0" smtClean="0"/>
            </a:br>
            <a:r>
              <a:rPr kumimoji="1" lang="en-US" altLang="ja-JP" dirty="0" smtClean="0"/>
              <a:t>The information is </a:t>
            </a:r>
            <a:r>
              <a:rPr lang="en-US" dirty="0" smtClean="0"/>
              <a:t>housed on </a:t>
            </a:r>
            <a:r>
              <a:rPr kumimoji="1" lang="en-US" altLang="ja-JP" dirty="0" err="1" smtClean="0"/>
              <a:t>DistributedCache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 processed on multi nodes.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ABEC-C97C-4E51-9092-AA28A6042188}" type="datetime1">
              <a:rPr lang="en-US" altLang="ja-JP" smtClean="0"/>
              <a:pPr/>
              <a:t>7/6/2011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HIVE - A warehouse solution over Map Reduce Framework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1D74-CA03-43F0-92FA-37033EE906E5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7830</TotalTime>
  <Words>4909</Words>
  <Application>Microsoft Macintosh PowerPoint</Application>
  <PresentationFormat>画面に合わせる (4:3)</PresentationFormat>
  <Paragraphs>1438</Paragraphs>
  <Slides>41</Slides>
  <Notes>41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Technic</vt:lpstr>
      <vt:lpstr>スライド 1</vt:lpstr>
      <vt:lpstr>Why?</vt:lpstr>
      <vt:lpstr>Don’t you have..</vt:lpstr>
      <vt:lpstr>スライド 4</vt:lpstr>
      <vt:lpstr>Hive Architecture / Exec Flow</vt:lpstr>
      <vt:lpstr>Hive Workflow</vt:lpstr>
      <vt:lpstr>Hive Workflow</vt:lpstr>
      <vt:lpstr>Hive Workflow</vt:lpstr>
      <vt:lpstr>Hive Workflow</vt:lpstr>
      <vt:lpstr>スライド 10</vt:lpstr>
      <vt:lpstr>“Plumbing” of HIVE compiler</vt:lpstr>
      <vt:lpstr>“Plumbing” of HIVE compiler</vt:lpstr>
      <vt:lpstr>Compiler Overview</vt:lpstr>
      <vt:lpstr>Compiler Overview</vt:lpstr>
      <vt:lpstr>Parser</vt:lpstr>
      <vt:lpstr>Parser</vt:lpstr>
      <vt:lpstr>Semantic Analyzer (1/2)</vt:lpstr>
      <vt:lpstr>Semantic Analyzer (2/2)</vt:lpstr>
      <vt:lpstr>Semantic Analyzer (2/2)</vt:lpstr>
      <vt:lpstr>Logical Plan Generator (1/4)</vt:lpstr>
      <vt:lpstr>Logical Plan Generator (2/4)</vt:lpstr>
      <vt:lpstr>Logical Plan Generator (3/4)</vt:lpstr>
      <vt:lpstr>Logical Plan Generator (4/4)</vt:lpstr>
      <vt:lpstr>Logical Plan Generator (result)</vt:lpstr>
      <vt:lpstr>Logical Optimizer</vt:lpstr>
      <vt:lpstr>Logical Optimizer (Predicate Push Down)</vt:lpstr>
      <vt:lpstr>Logical Optimizer (Predicate Push Down)</vt:lpstr>
      <vt:lpstr>Logical Optimizer (Predicate Push Down)</vt:lpstr>
      <vt:lpstr>Logical Optimizer (Predicate Push Down)</vt:lpstr>
      <vt:lpstr>Physical Plan Generator</vt:lpstr>
      <vt:lpstr>Physical Plan Generator (result)</vt:lpstr>
      <vt:lpstr>Physical Optimizer</vt:lpstr>
      <vt:lpstr>Physical Optimizer (MapJoinResolver)</vt:lpstr>
      <vt:lpstr>Physical Optimizer (MapJoinResolver)</vt:lpstr>
      <vt:lpstr>In the end</vt:lpstr>
      <vt:lpstr>In the end</vt:lpstr>
      <vt:lpstr>スライド 37</vt:lpstr>
      <vt:lpstr>スライド 38</vt:lpstr>
      <vt:lpstr>Appendix: What does Explain show?</vt:lpstr>
      <vt:lpstr>Appendix: What does Explain show?</vt:lpstr>
      <vt:lpstr>Appendix: What does Explain show?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– A </dc:title>
  <dc:creator> </dc:creator>
  <cp:lastModifiedBy>NAKANO Takeshi</cp:lastModifiedBy>
  <cp:revision>391</cp:revision>
  <dcterms:created xsi:type="dcterms:W3CDTF">2010-06-06T23:25:09Z</dcterms:created>
  <dcterms:modified xsi:type="dcterms:W3CDTF">2011-07-06T04:58:18Z</dcterms:modified>
</cp:coreProperties>
</file>