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628" r:id="rId2"/>
    <p:sldId id="635" r:id="rId3"/>
    <p:sldId id="631" r:id="rId4"/>
    <p:sldId id="608" r:id="rId5"/>
    <p:sldId id="663" r:id="rId6"/>
    <p:sldId id="671" r:id="rId7"/>
    <p:sldId id="668" r:id="rId8"/>
    <p:sldId id="669" r:id="rId9"/>
    <p:sldId id="670" r:id="rId10"/>
    <p:sldId id="673" r:id="rId11"/>
    <p:sldId id="674" r:id="rId12"/>
    <p:sldId id="659" r:id="rId13"/>
    <p:sldId id="675" r:id="rId14"/>
    <p:sldId id="658" r:id="rId15"/>
    <p:sldId id="632" r:id="rId16"/>
    <p:sldId id="642" r:id="rId17"/>
    <p:sldId id="650" r:id="rId18"/>
    <p:sldId id="645" r:id="rId19"/>
    <p:sldId id="651" r:id="rId20"/>
    <p:sldId id="654" r:id="rId21"/>
    <p:sldId id="652" r:id="rId22"/>
    <p:sldId id="646" r:id="rId23"/>
    <p:sldId id="664" r:id="rId24"/>
    <p:sldId id="676" r:id="rId25"/>
    <p:sldId id="661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9A99"/>
    <a:srgbClr val="C32A2E"/>
    <a:srgbClr val="8000FF"/>
    <a:srgbClr val="FF0080"/>
    <a:srgbClr val="FF00FF"/>
    <a:srgbClr val="6666FF"/>
    <a:srgbClr val="CC4B44"/>
    <a:srgbClr val="919191"/>
    <a:srgbClr val="B8B8B8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1" autoAdjust="0"/>
    <p:restoredTop sz="98974" autoAdjust="0"/>
  </p:normalViewPr>
  <p:slideViewPr>
    <p:cSldViewPr snapToObjects="1">
      <p:cViewPr>
        <p:scale>
          <a:sx n="100" d="100"/>
          <a:sy n="100" d="100"/>
        </p:scale>
        <p:origin x="-1272" y="-96"/>
      </p:cViewPr>
      <p:guideLst>
        <p:guide orient="horz" pos="2160"/>
        <p:guide pos="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istoica:slides:2013:BigData-ML-Paris: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istoica:slides:2013:BigData-ML-Paris: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Query (s)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Full Data</c:v>
                </c:pt>
                <c:pt idx="1">
                  <c:v>f = 0.1</c:v>
                </c:pt>
                <c:pt idx="2">
                  <c:v>f = 0.01</c:v>
                </c:pt>
                <c:pt idx="3">
                  <c:v>f = 0.001</c:v>
                </c:pt>
                <c:pt idx="4">
                  <c:v>f = 0.0001</c:v>
                </c:pt>
                <c:pt idx="5">
                  <c:v>f = 0.00001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1020.0</c:v>
                </c:pt>
                <c:pt idx="1">
                  <c:v>103.0</c:v>
                </c:pt>
                <c:pt idx="2">
                  <c:v>18.0</c:v>
                </c:pt>
                <c:pt idx="3">
                  <c:v>13.0</c:v>
                </c:pt>
                <c:pt idx="4">
                  <c:v>10.0</c:v>
                </c:pt>
                <c:pt idx="5">
                  <c:v>7.8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26281544"/>
        <c:axId val="-2086230552"/>
      </c:barChart>
      <c:catAx>
        <c:axId val="-2126281544"/>
        <c:scaling>
          <c:orientation val="minMax"/>
        </c:scaling>
        <c:delete val="1"/>
        <c:axPos val="b"/>
        <c:majorTickMark val="out"/>
        <c:minorTickMark val="none"/>
        <c:tickLblPos val="nextTo"/>
        <c:crossAx val="-2086230552"/>
        <c:crosses val="autoZero"/>
        <c:auto val="1"/>
        <c:lblAlgn val="ctr"/>
        <c:lblOffset val="100"/>
        <c:noMultiLvlLbl val="0"/>
      </c:catAx>
      <c:valAx>
        <c:axId val="-2086230552"/>
        <c:scaling>
          <c:orientation val="minMax"/>
          <c:max val="10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>
                <a:latin typeface="Calibri"/>
                <a:cs typeface="Calibri"/>
              </a:defRPr>
            </a:pPr>
            <a:endParaRPr lang="en-US"/>
          </a:p>
        </c:txPr>
        <c:crossAx val="-21262815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Query (s)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Full Data</c:v>
                </c:pt>
                <c:pt idx="1">
                  <c:v>f = 0.1</c:v>
                </c:pt>
                <c:pt idx="2">
                  <c:v>f = 0.01</c:v>
                </c:pt>
                <c:pt idx="3">
                  <c:v>f = 0.001</c:v>
                </c:pt>
                <c:pt idx="4">
                  <c:v>f = 0.0001</c:v>
                </c:pt>
                <c:pt idx="5">
                  <c:v>f = 0.00001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1020.0</c:v>
                </c:pt>
                <c:pt idx="1">
                  <c:v>103.0</c:v>
                </c:pt>
                <c:pt idx="2">
                  <c:v>18.0</c:v>
                </c:pt>
                <c:pt idx="3">
                  <c:v>13.0</c:v>
                </c:pt>
                <c:pt idx="4">
                  <c:v>10.0</c:v>
                </c:pt>
                <c:pt idx="5">
                  <c:v>7.8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85709560"/>
        <c:axId val="-2086443272"/>
      </c:barChart>
      <c:catAx>
        <c:axId val="-2085709560"/>
        <c:scaling>
          <c:orientation val="minMax"/>
        </c:scaling>
        <c:delete val="1"/>
        <c:axPos val="b"/>
        <c:majorTickMark val="out"/>
        <c:minorTickMark val="none"/>
        <c:tickLblPos val="nextTo"/>
        <c:crossAx val="-2086443272"/>
        <c:crosses val="autoZero"/>
        <c:auto val="1"/>
        <c:lblAlgn val="ctr"/>
        <c:lblOffset val="100"/>
        <c:noMultiLvlLbl val="0"/>
      </c:catAx>
      <c:valAx>
        <c:axId val="-2086443272"/>
        <c:scaling>
          <c:orientation val="minMax"/>
          <c:max val="10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>
                <a:latin typeface="Calibri"/>
                <a:cs typeface="Calibri"/>
              </a:defRPr>
            </a:pPr>
            <a:endParaRPr lang="en-US"/>
          </a:p>
        </c:txPr>
        <c:crossAx val="-20857095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E10913-BBA3-C54D-8904-2DA442D9D33D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696914-B868-AB4F-B135-4F19F62F5361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Algorithms</a:t>
          </a:r>
          <a:endParaRPr lang="en-US" dirty="0">
            <a:solidFill>
              <a:srgbClr val="FFFF00"/>
            </a:solidFill>
          </a:endParaRPr>
        </a:p>
      </dgm:t>
    </dgm:pt>
    <dgm:pt modelId="{7BB0E5A2-AEC2-C84F-9363-C9A7D3AE25C7}" type="parTrans" cxnId="{2DA0DF87-2CB8-6B40-9746-115C6BD4D9B4}">
      <dgm:prSet/>
      <dgm:spPr/>
      <dgm:t>
        <a:bodyPr/>
        <a:lstStyle/>
        <a:p>
          <a:endParaRPr lang="en-US"/>
        </a:p>
      </dgm:t>
    </dgm:pt>
    <dgm:pt modelId="{CB48810B-651B-2A4C-8750-798B1E9D5B0E}" type="sibTrans" cxnId="{2DA0DF87-2CB8-6B40-9746-115C6BD4D9B4}">
      <dgm:prSet/>
      <dgm:spPr/>
      <dgm:t>
        <a:bodyPr/>
        <a:lstStyle/>
        <a:p>
          <a:endParaRPr lang="en-US"/>
        </a:p>
      </dgm:t>
    </dgm:pt>
    <dgm:pt modelId="{B742F2EF-AB9C-6246-8ECD-282FE992E8F3}">
      <dgm:prSet phldrT="[Text]"/>
      <dgm:spPr/>
      <dgm:t>
        <a:bodyPr/>
        <a:lstStyle/>
        <a:p>
          <a:r>
            <a:rPr lang="en-US" dirty="0" smtClean="0"/>
            <a:t>Machine Learning, Statistical Methods</a:t>
          </a:r>
          <a:endParaRPr lang="en-US" dirty="0"/>
        </a:p>
      </dgm:t>
    </dgm:pt>
    <dgm:pt modelId="{4BDB46C9-E4B0-6648-A642-7F184EABF502}" type="parTrans" cxnId="{35703376-CD65-AC49-BB90-BBEC10FAE3E5}">
      <dgm:prSet/>
      <dgm:spPr/>
      <dgm:t>
        <a:bodyPr/>
        <a:lstStyle/>
        <a:p>
          <a:endParaRPr lang="en-US"/>
        </a:p>
      </dgm:t>
    </dgm:pt>
    <dgm:pt modelId="{5AF31269-2755-5A4E-A2BB-639A1093AD90}" type="sibTrans" cxnId="{35703376-CD65-AC49-BB90-BBEC10FAE3E5}">
      <dgm:prSet/>
      <dgm:spPr/>
      <dgm:t>
        <a:bodyPr/>
        <a:lstStyle/>
        <a:p>
          <a:endParaRPr lang="en-US"/>
        </a:p>
      </dgm:t>
    </dgm:pt>
    <dgm:pt modelId="{60FF69F7-187B-DC4A-A980-A9B62D4573C6}">
      <dgm:prSet phldrT="[Text]"/>
      <dgm:spPr/>
      <dgm:t>
        <a:bodyPr/>
        <a:lstStyle/>
        <a:p>
          <a:r>
            <a:rPr lang="en-US" dirty="0" smtClean="0"/>
            <a:t>Prediction, Business Intelligence</a:t>
          </a:r>
          <a:endParaRPr lang="en-US" dirty="0"/>
        </a:p>
      </dgm:t>
    </dgm:pt>
    <dgm:pt modelId="{40B7569A-6B50-B941-A109-E1932F705465}" type="parTrans" cxnId="{CC600D47-9282-5E47-9F8C-EB1F9D972101}">
      <dgm:prSet/>
      <dgm:spPr/>
      <dgm:t>
        <a:bodyPr/>
        <a:lstStyle/>
        <a:p>
          <a:endParaRPr lang="en-US"/>
        </a:p>
      </dgm:t>
    </dgm:pt>
    <dgm:pt modelId="{42EE9CE7-6112-7042-B00B-3D24085965D1}" type="sibTrans" cxnId="{CC600D47-9282-5E47-9F8C-EB1F9D972101}">
      <dgm:prSet/>
      <dgm:spPr/>
      <dgm:t>
        <a:bodyPr/>
        <a:lstStyle/>
        <a:p>
          <a:endParaRPr lang="en-US"/>
        </a:p>
      </dgm:t>
    </dgm:pt>
    <dgm:pt modelId="{CC1F4EC0-08CB-664D-B5D2-A8A36FC88E39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Machines</a:t>
          </a:r>
          <a:endParaRPr lang="en-US" dirty="0">
            <a:solidFill>
              <a:srgbClr val="FFFF00"/>
            </a:solidFill>
          </a:endParaRPr>
        </a:p>
      </dgm:t>
    </dgm:pt>
    <dgm:pt modelId="{1DE1CE79-FD08-5647-B78E-6E4742898684}" type="parTrans" cxnId="{D26B119D-17E3-2646-8589-6AA3A5AC3D41}">
      <dgm:prSet/>
      <dgm:spPr/>
      <dgm:t>
        <a:bodyPr/>
        <a:lstStyle/>
        <a:p>
          <a:endParaRPr lang="en-US"/>
        </a:p>
      </dgm:t>
    </dgm:pt>
    <dgm:pt modelId="{5E8E9463-869B-9141-89E7-DDB2F09B2524}" type="sibTrans" cxnId="{D26B119D-17E3-2646-8589-6AA3A5AC3D41}">
      <dgm:prSet/>
      <dgm:spPr/>
      <dgm:t>
        <a:bodyPr/>
        <a:lstStyle/>
        <a:p>
          <a:endParaRPr lang="en-US"/>
        </a:p>
      </dgm:t>
    </dgm:pt>
    <dgm:pt modelId="{318D00C3-84AE-8F48-8307-62522A70D7D3}">
      <dgm:prSet phldrT="[Text]"/>
      <dgm:spPr/>
      <dgm:t>
        <a:bodyPr/>
        <a:lstStyle/>
        <a:p>
          <a:r>
            <a:rPr lang="en-US" dirty="0" smtClean="0"/>
            <a:t>Clusters and Clouds</a:t>
          </a:r>
          <a:endParaRPr lang="en-US" dirty="0"/>
        </a:p>
      </dgm:t>
    </dgm:pt>
    <dgm:pt modelId="{C0100D75-8ABD-8944-BE17-955DF8CD463E}" type="parTrans" cxnId="{0CE6A9B4-3233-AF4A-A7A9-28191D47AC83}">
      <dgm:prSet/>
      <dgm:spPr/>
      <dgm:t>
        <a:bodyPr/>
        <a:lstStyle/>
        <a:p>
          <a:endParaRPr lang="en-US"/>
        </a:p>
      </dgm:t>
    </dgm:pt>
    <dgm:pt modelId="{17B2362A-BA44-5441-939A-F260281ADA09}" type="sibTrans" cxnId="{0CE6A9B4-3233-AF4A-A7A9-28191D47AC83}">
      <dgm:prSet/>
      <dgm:spPr/>
      <dgm:t>
        <a:bodyPr/>
        <a:lstStyle/>
        <a:p>
          <a:endParaRPr lang="en-US"/>
        </a:p>
      </dgm:t>
    </dgm:pt>
    <dgm:pt modelId="{FA87C964-A262-5C43-82D9-02D47C1BD18D}">
      <dgm:prSet phldrT="[Text]"/>
      <dgm:spPr/>
      <dgm:t>
        <a:bodyPr/>
        <a:lstStyle/>
        <a:p>
          <a:r>
            <a:rPr lang="en-US" dirty="0" smtClean="0"/>
            <a:t>Warehouse Scale Computing</a:t>
          </a:r>
          <a:endParaRPr lang="en-US" dirty="0"/>
        </a:p>
      </dgm:t>
    </dgm:pt>
    <dgm:pt modelId="{172E1C9A-1C05-C44F-B242-5006E6E0C683}" type="parTrans" cxnId="{8A71E0B9-B1C6-6A46-8BBD-CF186108D360}">
      <dgm:prSet/>
      <dgm:spPr/>
      <dgm:t>
        <a:bodyPr/>
        <a:lstStyle/>
        <a:p>
          <a:endParaRPr lang="en-US"/>
        </a:p>
      </dgm:t>
    </dgm:pt>
    <dgm:pt modelId="{FBD2C19B-CC91-0A45-9169-C6729CB828A6}" type="sibTrans" cxnId="{8A71E0B9-B1C6-6A46-8BBD-CF186108D360}">
      <dgm:prSet/>
      <dgm:spPr/>
      <dgm:t>
        <a:bodyPr/>
        <a:lstStyle/>
        <a:p>
          <a:endParaRPr lang="en-US"/>
        </a:p>
      </dgm:t>
    </dgm:pt>
    <dgm:pt modelId="{D868C172-0EBE-E841-A1A6-ACC506FB47D3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People</a:t>
          </a:r>
          <a:endParaRPr lang="en-US" dirty="0">
            <a:solidFill>
              <a:srgbClr val="FFFF00"/>
            </a:solidFill>
          </a:endParaRPr>
        </a:p>
      </dgm:t>
    </dgm:pt>
    <dgm:pt modelId="{AA39C51B-CC28-1B44-A54F-A86DD7879E02}" type="parTrans" cxnId="{64CDAF62-349A-D840-A435-87F06EBA9617}">
      <dgm:prSet/>
      <dgm:spPr/>
      <dgm:t>
        <a:bodyPr/>
        <a:lstStyle/>
        <a:p>
          <a:endParaRPr lang="en-US"/>
        </a:p>
      </dgm:t>
    </dgm:pt>
    <dgm:pt modelId="{2E2D4240-5763-5843-8808-05678171EA98}" type="sibTrans" cxnId="{64CDAF62-349A-D840-A435-87F06EBA9617}">
      <dgm:prSet/>
      <dgm:spPr/>
      <dgm:t>
        <a:bodyPr/>
        <a:lstStyle/>
        <a:p>
          <a:endParaRPr lang="en-US"/>
        </a:p>
      </dgm:t>
    </dgm:pt>
    <dgm:pt modelId="{363C2E24-25C4-614A-92FA-764462F0D00F}">
      <dgm:prSet phldrT="[Text]"/>
      <dgm:spPr/>
      <dgm:t>
        <a:bodyPr/>
        <a:lstStyle/>
        <a:p>
          <a:r>
            <a:rPr lang="en-US" dirty="0" smtClean="0"/>
            <a:t>Crowdsourcing, Human Computation</a:t>
          </a:r>
          <a:endParaRPr lang="en-US" dirty="0"/>
        </a:p>
      </dgm:t>
    </dgm:pt>
    <dgm:pt modelId="{7236545F-A2DF-6A46-B74D-74DD60467C0E}" type="parTrans" cxnId="{1F91FE39-85B7-484F-83EE-832BB411189A}">
      <dgm:prSet/>
      <dgm:spPr/>
      <dgm:t>
        <a:bodyPr/>
        <a:lstStyle/>
        <a:p>
          <a:endParaRPr lang="en-US"/>
        </a:p>
      </dgm:t>
    </dgm:pt>
    <dgm:pt modelId="{174ACFEB-3D80-6B4B-9BBF-8B8E90DD9124}" type="sibTrans" cxnId="{1F91FE39-85B7-484F-83EE-832BB411189A}">
      <dgm:prSet/>
      <dgm:spPr/>
      <dgm:t>
        <a:bodyPr/>
        <a:lstStyle/>
        <a:p>
          <a:endParaRPr lang="en-US"/>
        </a:p>
      </dgm:t>
    </dgm:pt>
    <dgm:pt modelId="{8E8604FF-59F6-CE48-83F6-B32BA6FCFB03}">
      <dgm:prSet phldrT="[Text]"/>
      <dgm:spPr/>
      <dgm:t>
        <a:bodyPr/>
        <a:lstStyle/>
        <a:p>
          <a:r>
            <a:rPr lang="en-US" dirty="0" smtClean="0"/>
            <a:t>Data Scientists, Analysts</a:t>
          </a:r>
          <a:endParaRPr lang="en-US" dirty="0"/>
        </a:p>
      </dgm:t>
    </dgm:pt>
    <dgm:pt modelId="{B057603B-5508-EF4D-86B3-C467F1207179}" type="parTrans" cxnId="{E7C77E01-F798-3648-BB2F-6B885734360E}">
      <dgm:prSet/>
      <dgm:spPr/>
      <dgm:t>
        <a:bodyPr/>
        <a:lstStyle/>
        <a:p>
          <a:endParaRPr lang="en-US"/>
        </a:p>
      </dgm:t>
    </dgm:pt>
    <dgm:pt modelId="{A02EE6DF-B559-8140-A1F2-25D6F4650E56}" type="sibTrans" cxnId="{E7C77E01-F798-3648-BB2F-6B885734360E}">
      <dgm:prSet/>
      <dgm:spPr/>
      <dgm:t>
        <a:bodyPr/>
        <a:lstStyle/>
        <a:p>
          <a:endParaRPr lang="en-US"/>
        </a:p>
      </dgm:t>
    </dgm:pt>
    <dgm:pt modelId="{C6371739-C21C-E742-812F-A5B345637C89}" type="pres">
      <dgm:prSet presAssocID="{1CE10913-BBA3-C54D-8904-2DA442D9D33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BF5F99-902E-F54B-B002-B05661C58D49}" type="pres">
      <dgm:prSet presAssocID="{11696914-B868-AB4F-B135-4F19F62F5361}" presName="composite" presStyleCnt="0"/>
      <dgm:spPr/>
    </dgm:pt>
    <dgm:pt modelId="{75BF7F9C-6E6D-9D4C-9578-17C0527B4F2C}" type="pres">
      <dgm:prSet presAssocID="{11696914-B868-AB4F-B135-4F19F62F536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9E117-49C9-A04D-96FA-6D71D574829B}" type="pres">
      <dgm:prSet presAssocID="{11696914-B868-AB4F-B135-4F19F62F536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513B4-CE23-5842-A768-5794EC161001}" type="pres">
      <dgm:prSet presAssocID="{CB48810B-651B-2A4C-8750-798B1E9D5B0E}" presName="sp" presStyleCnt="0"/>
      <dgm:spPr/>
    </dgm:pt>
    <dgm:pt modelId="{08CEF8E6-4CA8-FD4A-B1E6-48B8B0816A03}" type="pres">
      <dgm:prSet presAssocID="{CC1F4EC0-08CB-664D-B5D2-A8A36FC88E39}" presName="composite" presStyleCnt="0"/>
      <dgm:spPr/>
    </dgm:pt>
    <dgm:pt modelId="{9AD9AF47-EA02-7849-9A76-BE37905F87F0}" type="pres">
      <dgm:prSet presAssocID="{CC1F4EC0-08CB-664D-B5D2-A8A36FC88E3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A665E2-C6FF-2441-8763-6E8133B06172}" type="pres">
      <dgm:prSet presAssocID="{CC1F4EC0-08CB-664D-B5D2-A8A36FC88E3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D53B3-3BA8-634A-9D2D-0D0831D7B829}" type="pres">
      <dgm:prSet presAssocID="{5E8E9463-869B-9141-89E7-DDB2F09B2524}" presName="sp" presStyleCnt="0"/>
      <dgm:spPr/>
    </dgm:pt>
    <dgm:pt modelId="{E8B18C26-5CA2-2545-8A5C-DFED06C15C94}" type="pres">
      <dgm:prSet presAssocID="{D868C172-0EBE-E841-A1A6-ACC506FB47D3}" presName="composite" presStyleCnt="0"/>
      <dgm:spPr/>
    </dgm:pt>
    <dgm:pt modelId="{510F1842-9AF3-2545-B545-E4F314A63974}" type="pres">
      <dgm:prSet presAssocID="{D868C172-0EBE-E841-A1A6-ACC506FB47D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EC009-2146-DD45-B685-BA0095A63F71}" type="pres">
      <dgm:prSet presAssocID="{D868C172-0EBE-E841-A1A6-ACC506FB47D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600D47-9282-5E47-9F8C-EB1F9D972101}" srcId="{11696914-B868-AB4F-B135-4F19F62F5361}" destId="{60FF69F7-187B-DC4A-A980-A9B62D4573C6}" srcOrd="1" destOrd="0" parTransId="{40B7569A-6B50-B941-A109-E1932F705465}" sibTransId="{42EE9CE7-6112-7042-B00B-3D24085965D1}"/>
    <dgm:cxn modelId="{DD562804-9B67-5F4F-82A0-80A6C923D1CD}" type="presOf" srcId="{8E8604FF-59F6-CE48-83F6-B32BA6FCFB03}" destId="{8DDEC009-2146-DD45-B685-BA0095A63F71}" srcOrd="0" destOrd="1" presId="urn:microsoft.com/office/officeart/2005/8/layout/chevron2"/>
    <dgm:cxn modelId="{1F91FE39-85B7-484F-83EE-832BB411189A}" srcId="{D868C172-0EBE-E841-A1A6-ACC506FB47D3}" destId="{363C2E24-25C4-614A-92FA-764462F0D00F}" srcOrd="0" destOrd="0" parTransId="{7236545F-A2DF-6A46-B74D-74DD60467C0E}" sibTransId="{174ACFEB-3D80-6B4B-9BBF-8B8E90DD9124}"/>
    <dgm:cxn modelId="{2DA0DF87-2CB8-6B40-9746-115C6BD4D9B4}" srcId="{1CE10913-BBA3-C54D-8904-2DA442D9D33D}" destId="{11696914-B868-AB4F-B135-4F19F62F5361}" srcOrd="0" destOrd="0" parTransId="{7BB0E5A2-AEC2-C84F-9363-C9A7D3AE25C7}" sibTransId="{CB48810B-651B-2A4C-8750-798B1E9D5B0E}"/>
    <dgm:cxn modelId="{E54B5881-B726-D44C-A9D7-3142ACD4F14F}" type="presOf" srcId="{363C2E24-25C4-614A-92FA-764462F0D00F}" destId="{8DDEC009-2146-DD45-B685-BA0095A63F71}" srcOrd="0" destOrd="0" presId="urn:microsoft.com/office/officeart/2005/8/layout/chevron2"/>
    <dgm:cxn modelId="{B219CFF9-413A-3248-B6C1-B7CFBD85B40B}" type="presOf" srcId="{318D00C3-84AE-8F48-8307-62522A70D7D3}" destId="{D3A665E2-C6FF-2441-8763-6E8133B06172}" srcOrd="0" destOrd="0" presId="urn:microsoft.com/office/officeart/2005/8/layout/chevron2"/>
    <dgm:cxn modelId="{A4583304-0005-504A-A07B-ECDFFCE521EC}" type="presOf" srcId="{FA87C964-A262-5C43-82D9-02D47C1BD18D}" destId="{D3A665E2-C6FF-2441-8763-6E8133B06172}" srcOrd="0" destOrd="1" presId="urn:microsoft.com/office/officeart/2005/8/layout/chevron2"/>
    <dgm:cxn modelId="{EA9AC3C9-0101-DC4B-B289-87823383ABB9}" type="presOf" srcId="{B742F2EF-AB9C-6246-8ECD-282FE992E8F3}" destId="{ABB9E117-49C9-A04D-96FA-6D71D574829B}" srcOrd="0" destOrd="0" presId="urn:microsoft.com/office/officeart/2005/8/layout/chevron2"/>
    <dgm:cxn modelId="{41587271-A464-A245-9006-34551009688E}" type="presOf" srcId="{1CE10913-BBA3-C54D-8904-2DA442D9D33D}" destId="{C6371739-C21C-E742-812F-A5B345637C89}" srcOrd="0" destOrd="0" presId="urn:microsoft.com/office/officeart/2005/8/layout/chevron2"/>
    <dgm:cxn modelId="{0CE6A9B4-3233-AF4A-A7A9-28191D47AC83}" srcId="{CC1F4EC0-08CB-664D-B5D2-A8A36FC88E39}" destId="{318D00C3-84AE-8F48-8307-62522A70D7D3}" srcOrd="0" destOrd="0" parTransId="{C0100D75-8ABD-8944-BE17-955DF8CD463E}" sibTransId="{17B2362A-BA44-5441-939A-F260281ADA09}"/>
    <dgm:cxn modelId="{16B2FE7E-FC11-ED40-81C5-BBE67A6646E8}" type="presOf" srcId="{D868C172-0EBE-E841-A1A6-ACC506FB47D3}" destId="{510F1842-9AF3-2545-B545-E4F314A63974}" srcOrd="0" destOrd="0" presId="urn:microsoft.com/office/officeart/2005/8/layout/chevron2"/>
    <dgm:cxn modelId="{64CDAF62-349A-D840-A435-87F06EBA9617}" srcId="{1CE10913-BBA3-C54D-8904-2DA442D9D33D}" destId="{D868C172-0EBE-E841-A1A6-ACC506FB47D3}" srcOrd="2" destOrd="0" parTransId="{AA39C51B-CC28-1B44-A54F-A86DD7879E02}" sibTransId="{2E2D4240-5763-5843-8808-05678171EA98}"/>
    <dgm:cxn modelId="{735CC13F-5A1A-7845-A91F-8F40BBD71C6B}" type="presOf" srcId="{CC1F4EC0-08CB-664D-B5D2-A8A36FC88E39}" destId="{9AD9AF47-EA02-7849-9A76-BE37905F87F0}" srcOrd="0" destOrd="0" presId="urn:microsoft.com/office/officeart/2005/8/layout/chevron2"/>
    <dgm:cxn modelId="{E7C77E01-F798-3648-BB2F-6B885734360E}" srcId="{D868C172-0EBE-E841-A1A6-ACC506FB47D3}" destId="{8E8604FF-59F6-CE48-83F6-B32BA6FCFB03}" srcOrd="1" destOrd="0" parTransId="{B057603B-5508-EF4D-86B3-C467F1207179}" sibTransId="{A02EE6DF-B559-8140-A1F2-25D6F4650E56}"/>
    <dgm:cxn modelId="{8A71E0B9-B1C6-6A46-8BBD-CF186108D360}" srcId="{CC1F4EC0-08CB-664D-B5D2-A8A36FC88E39}" destId="{FA87C964-A262-5C43-82D9-02D47C1BD18D}" srcOrd="1" destOrd="0" parTransId="{172E1C9A-1C05-C44F-B242-5006E6E0C683}" sibTransId="{FBD2C19B-CC91-0A45-9169-C6729CB828A6}"/>
    <dgm:cxn modelId="{D26B119D-17E3-2646-8589-6AA3A5AC3D41}" srcId="{1CE10913-BBA3-C54D-8904-2DA442D9D33D}" destId="{CC1F4EC0-08CB-664D-B5D2-A8A36FC88E39}" srcOrd="1" destOrd="0" parTransId="{1DE1CE79-FD08-5647-B78E-6E4742898684}" sibTransId="{5E8E9463-869B-9141-89E7-DDB2F09B2524}"/>
    <dgm:cxn modelId="{E368DFA0-E4C5-4B47-8EF5-4B5667E9132C}" type="presOf" srcId="{11696914-B868-AB4F-B135-4F19F62F5361}" destId="{75BF7F9C-6E6D-9D4C-9578-17C0527B4F2C}" srcOrd="0" destOrd="0" presId="urn:microsoft.com/office/officeart/2005/8/layout/chevron2"/>
    <dgm:cxn modelId="{CE6A6D0F-16B8-2B45-9A6F-B0E3349D6F02}" type="presOf" srcId="{60FF69F7-187B-DC4A-A980-A9B62D4573C6}" destId="{ABB9E117-49C9-A04D-96FA-6D71D574829B}" srcOrd="0" destOrd="1" presId="urn:microsoft.com/office/officeart/2005/8/layout/chevron2"/>
    <dgm:cxn modelId="{35703376-CD65-AC49-BB90-BBEC10FAE3E5}" srcId="{11696914-B868-AB4F-B135-4F19F62F5361}" destId="{B742F2EF-AB9C-6246-8ECD-282FE992E8F3}" srcOrd="0" destOrd="0" parTransId="{4BDB46C9-E4B0-6648-A642-7F184EABF502}" sibTransId="{5AF31269-2755-5A4E-A2BB-639A1093AD90}"/>
    <dgm:cxn modelId="{C6E8F0A1-EC41-C741-B882-C074B0D46196}" type="presParOf" srcId="{C6371739-C21C-E742-812F-A5B345637C89}" destId="{BCBF5F99-902E-F54B-B002-B05661C58D49}" srcOrd="0" destOrd="0" presId="urn:microsoft.com/office/officeart/2005/8/layout/chevron2"/>
    <dgm:cxn modelId="{BB1D7068-F683-9D46-98C1-A6A829CC0EAD}" type="presParOf" srcId="{BCBF5F99-902E-F54B-B002-B05661C58D49}" destId="{75BF7F9C-6E6D-9D4C-9578-17C0527B4F2C}" srcOrd="0" destOrd="0" presId="urn:microsoft.com/office/officeart/2005/8/layout/chevron2"/>
    <dgm:cxn modelId="{7446E756-726F-B14A-A9B1-088257C4B9F0}" type="presParOf" srcId="{BCBF5F99-902E-F54B-B002-B05661C58D49}" destId="{ABB9E117-49C9-A04D-96FA-6D71D574829B}" srcOrd="1" destOrd="0" presId="urn:microsoft.com/office/officeart/2005/8/layout/chevron2"/>
    <dgm:cxn modelId="{C02B828C-684C-824E-9133-6697EEE1BDEC}" type="presParOf" srcId="{C6371739-C21C-E742-812F-A5B345637C89}" destId="{94A513B4-CE23-5842-A768-5794EC161001}" srcOrd="1" destOrd="0" presId="urn:microsoft.com/office/officeart/2005/8/layout/chevron2"/>
    <dgm:cxn modelId="{BC976FB1-BC10-934A-8BF8-4135ECB0383A}" type="presParOf" srcId="{C6371739-C21C-E742-812F-A5B345637C89}" destId="{08CEF8E6-4CA8-FD4A-B1E6-48B8B0816A03}" srcOrd="2" destOrd="0" presId="urn:microsoft.com/office/officeart/2005/8/layout/chevron2"/>
    <dgm:cxn modelId="{C9891857-1EF7-4047-8B0C-B32DEB881861}" type="presParOf" srcId="{08CEF8E6-4CA8-FD4A-B1E6-48B8B0816A03}" destId="{9AD9AF47-EA02-7849-9A76-BE37905F87F0}" srcOrd="0" destOrd="0" presId="urn:microsoft.com/office/officeart/2005/8/layout/chevron2"/>
    <dgm:cxn modelId="{0737759B-3736-744B-AD1C-E119F1B0090A}" type="presParOf" srcId="{08CEF8E6-4CA8-FD4A-B1E6-48B8B0816A03}" destId="{D3A665E2-C6FF-2441-8763-6E8133B06172}" srcOrd="1" destOrd="0" presId="urn:microsoft.com/office/officeart/2005/8/layout/chevron2"/>
    <dgm:cxn modelId="{FCFEB495-FB49-6946-B325-A4CACFC34FE2}" type="presParOf" srcId="{C6371739-C21C-E742-812F-A5B345637C89}" destId="{F52D53B3-3BA8-634A-9D2D-0D0831D7B829}" srcOrd="3" destOrd="0" presId="urn:microsoft.com/office/officeart/2005/8/layout/chevron2"/>
    <dgm:cxn modelId="{4E154A00-D712-5D40-941D-61AC1F3AE14C}" type="presParOf" srcId="{C6371739-C21C-E742-812F-A5B345637C89}" destId="{E8B18C26-5CA2-2545-8A5C-DFED06C15C94}" srcOrd="4" destOrd="0" presId="urn:microsoft.com/office/officeart/2005/8/layout/chevron2"/>
    <dgm:cxn modelId="{57386E6F-DA43-8F41-826E-0B6D690310F2}" type="presParOf" srcId="{E8B18C26-5CA2-2545-8A5C-DFED06C15C94}" destId="{510F1842-9AF3-2545-B545-E4F314A63974}" srcOrd="0" destOrd="0" presId="urn:microsoft.com/office/officeart/2005/8/layout/chevron2"/>
    <dgm:cxn modelId="{C172D7C3-5A7B-0D43-BC48-3E5EC98B4C10}" type="presParOf" srcId="{E8B18C26-5CA2-2545-8A5C-DFED06C15C94}" destId="{8DDEC009-2146-DD45-B685-BA0095A63F7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E1DE94-CC9C-7A40-A804-B0E144D381EF}" type="doc">
      <dgm:prSet loTypeId="urn:microsoft.com/office/officeart/2005/8/layout/cycle7" loCatId="cycle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3BD7D44-0A77-FD47-8470-EE7577323EBA}">
      <dgm:prSet phldrT="[Text]"/>
      <dgm:spPr/>
      <dgm:t>
        <a:bodyPr/>
        <a:lstStyle/>
        <a:p>
          <a:r>
            <a:rPr lang="en-US" dirty="0" smtClean="0"/>
            <a:t>Time</a:t>
          </a:r>
          <a:endParaRPr lang="en-US" dirty="0"/>
        </a:p>
      </dgm:t>
    </dgm:pt>
    <dgm:pt modelId="{FDE82FAA-D354-CD42-84DA-74E8239A73A7}" type="parTrans" cxnId="{EE818C22-ED4B-634B-A596-48DD7847A881}">
      <dgm:prSet/>
      <dgm:spPr/>
      <dgm:t>
        <a:bodyPr/>
        <a:lstStyle/>
        <a:p>
          <a:endParaRPr lang="en-US"/>
        </a:p>
      </dgm:t>
    </dgm:pt>
    <dgm:pt modelId="{2FF5504B-4A55-6442-8E7E-26B57D76C734}" type="sibTrans" cxnId="{EE818C22-ED4B-634B-A596-48DD7847A881}">
      <dgm:prSet/>
      <dgm:spPr/>
      <dgm:t>
        <a:bodyPr/>
        <a:lstStyle/>
        <a:p>
          <a:endParaRPr lang="en-US"/>
        </a:p>
      </dgm:t>
    </dgm:pt>
    <dgm:pt modelId="{0C6F1F6F-E139-174D-8CCB-2B39CEFD5CF6}">
      <dgm:prSet phldrT="[Text]"/>
      <dgm:spPr/>
      <dgm:t>
        <a:bodyPr/>
        <a:lstStyle/>
        <a:p>
          <a:pPr>
            <a:lnSpc>
              <a:spcPct val="60000"/>
            </a:lnSpc>
          </a:pPr>
          <a:r>
            <a:rPr lang="en-US" dirty="0" smtClean="0"/>
            <a:t>Answer</a:t>
          </a:r>
        </a:p>
        <a:p>
          <a:pPr>
            <a:lnSpc>
              <a:spcPct val="60000"/>
            </a:lnSpc>
          </a:pPr>
          <a:r>
            <a:rPr lang="en-US" dirty="0" smtClean="0"/>
            <a:t>Quality</a:t>
          </a:r>
          <a:endParaRPr lang="en-US" dirty="0"/>
        </a:p>
      </dgm:t>
    </dgm:pt>
    <dgm:pt modelId="{F5060687-D600-8F49-93C6-BE951499826D}" type="parTrans" cxnId="{323BFB35-4B6A-A54B-85A0-4C8C7FE09113}">
      <dgm:prSet/>
      <dgm:spPr/>
      <dgm:t>
        <a:bodyPr/>
        <a:lstStyle/>
        <a:p>
          <a:endParaRPr lang="en-US"/>
        </a:p>
      </dgm:t>
    </dgm:pt>
    <dgm:pt modelId="{D16A68CD-DF08-7F41-9DC5-7B78FE568CE5}" type="sibTrans" cxnId="{323BFB35-4B6A-A54B-85A0-4C8C7FE09113}">
      <dgm:prSet/>
      <dgm:spPr/>
      <dgm:t>
        <a:bodyPr/>
        <a:lstStyle/>
        <a:p>
          <a:endParaRPr lang="en-US"/>
        </a:p>
      </dgm:t>
    </dgm:pt>
    <dgm:pt modelId="{BF314373-8866-094C-AD32-CDFED70102A1}">
      <dgm:prSet phldrT="[Text]"/>
      <dgm:spPr/>
      <dgm:t>
        <a:bodyPr/>
        <a:lstStyle/>
        <a:p>
          <a:r>
            <a:rPr lang="en-US" dirty="0" smtClean="0"/>
            <a:t>Money</a:t>
          </a:r>
          <a:endParaRPr lang="en-US" dirty="0"/>
        </a:p>
      </dgm:t>
    </dgm:pt>
    <dgm:pt modelId="{2D2316E7-6C6F-D445-B2D4-F1CFB87B967C}" type="parTrans" cxnId="{70246268-2C47-5C40-824D-05114ED65945}">
      <dgm:prSet/>
      <dgm:spPr/>
      <dgm:t>
        <a:bodyPr/>
        <a:lstStyle/>
        <a:p>
          <a:endParaRPr lang="en-US"/>
        </a:p>
      </dgm:t>
    </dgm:pt>
    <dgm:pt modelId="{AA7CDB3F-6102-F748-A4A6-69FA2C993F13}" type="sibTrans" cxnId="{70246268-2C47-5C40-824D-05114ED65945}">
      <dgm:prSet/>
      <dgm:spPr/>
      <dgm:t>
        <a:bodyPr/>
        <a:lstStyle/>
        <a:p>
          <a:endParaRPr lang="en-US"/>
        </a:p>
      </dgm:t>
    </dgm:pt>
    <dgm:pt modelId="{BCBC697C-B849-4840-9BDA-CF8A0B29B532}" type="pres">
      <dgm:prSet presAssocID="{83E1DE94-CC9C-7A40-A804-B0E144D381E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3F066A-947B-1A47-ACDC-49C6F590F455}" type="pres">
      <dgm:prSet presAssocID="{93BD7D44-0A77-FD47-8470-EE7577323EB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E1017-8B85-F14D-8F1E-C89CCBE6C750}" type="pres">
      <dgm:prSet presAssocID="{2FF5504B-4A55-6442-8E7E-26B57D76C734}" presName="sibTrans" presStyleLbl="sibTrans2D1" presStyleIdx="0" presStyleCnt="3" custLinFactNeighborX="64581" custLinFactNeighborY="0"/>
      <dgm:spPr/>
      <dgm:t>
        <a:bodyPr/>
        <a:lstStyle/>
        <a:p>
          <a:endParaRPr lang="en-US"/>
        </a:p>
      </dgm:t>
    </dgm:pt>
    <dgm:pt modelId="{4A08206C-827C-5642-9541-980F203129C1}" type="pres">
      <dgm:prSet presAssocID="{2FF5504B-4A55-6442-8E7E-26B57D76C73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F576664-EDFB-BA49-83C9-0066C4FF72AD}" type="pres">
      <dgm:prSet presAssocID="{0C6F1F6F-E139-174D-8CCB-2B39CEFD5CF6}" presName="node" presStyleLbl="node1" presStyleIdx="1" presStyleCnt="3" custRadScaleRad="101829" custRadScaleInc="-9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AB907-5EE8-2745-9813-727A0539C0C7}" type="pres">
      <dgm:prSet presAssocID="{D16A68CD-DF08-7F41-9DC5-7B78FE568CE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4C2D6EC-D85D-6D45-82EB-68A77DFFA252}" type="pres">
      <dgm:prSet presAssocID="{D16A68CD-DF08-7F41-9DC5-7B78FE568CE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551CE52-95DF-734D-86A5-E19943434109}" type="pres">
      <dgm:prSet presAssocID="{BF314373-8866-094C-AD32-CDFED70102A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54164-D0D6-B947-8C2C-2730E9A4AEAF}" type="pres">
      <dgm:prSet presAssocID="{AA7CDB3F-6102-F748-A4A6-69FA2C993F13}" presName="sibTrans" presStyleLbl="sibTrans2D1" presStyleIdx="2" presStyleCnt="3" custLinFactNeighborX="-55500"/>
      <dgm:spPr/>
      <dgm:t>
        <a:bodyPr/>
        <a:lstStyle/>
        <a:p>
          <a:endParaRPr lang="en-US"/>
        </a:p>
      </dgm:t>
    </dgm:pt>
    <dgm:pt modelId="{8AB1AC65-BA62-9941-A96C-E39DECCEE536}" type="pres">
      <dgm:prSet presAssocID="{AA7CDB3F-6102-F748-A4A6-69FA2C993F13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EE818C22-ED4B-634B-A596-48DD7847A881}" srcId="{83E1DE94-CC9C-7A40-A804-B0E144D381EF}" destId="{93BD7D44-0A77-FD47-8470-EE7577323EBA}" srcOrd="0" destOrd="0" parTransId="{FDE82FAA-D354-CD42-84DA-74E8239A73A7}" sibTransId="{2FF5504B-4A55-6442-8E7E-26B57D76C734}"/>
    <dgm:cxn modelId="{5EB4890B-11AD-4342-AE9D-28E35AF0D52E}" type="presOf" srcId="{83E1DE94-CC9C-7A40-A804-B0E144D381EF}" destId="{BCBC697C-B849-4840-9BDA-CF8A0B29B532}" srcOrd="0" destOrd="0" presId="urn:microsoft.com/office/officeart/2005/8/layout/cycle7"/>
    <dgm:cxn modelId="{10298214-77F7-8249-9305-6A898C4FAB7C}" type="presOf" srcId="{AA7CDB3F-6102-F748-A4A6-69FA2C993F13}" destId="{8AB1AC65-BA62-9941-A96C-E39DECCEE536}" srcOrd="1" destOrd="0" presId="urn:microsoft.com/office/officeart/2005/8/layout/cycle7"/>
    <dgm:cxn modelId="{8B0D2FB5-5812-764E-9898-03B63A83CA46}" type="presOf" srcId="{D16A68CD-DF08-7F41-9DC5-7B78FE568CE5}" destId="{F4C2D6EC-D85D-6D45-82EB-68A77DFFA252}" srcOrd="1" destOrd="0" presId="urn:microsoft.com/office/officeart/2005/8/layout/cycle7"/>
    <dgm:cxn modelId="{70246268-2C47-5C40-824D-05114ED65945}" srcId="{83E1DE94-CC9C-7A40-A804-B0E144D381EF}" destId="{BF314373-8866-094C-AD32-CDFED70102A1}" srcOrd="2" destOrd="0" parTransId="{2D2316E7-6C6F-D445-B2D4-F1CFB87B967C}" sibTransId="{AA7CDB3F-6102-F748-A4A6-69FA2C993F13}"/>
    <dgm:cxn modelId="{887A1A9C-0381-324D-A220-03592438A2AD}" type="presOf" srcId="{2FF5504B-4A55-6442-8E7E-26B57D76C734}" destId="{4A08206C-827C-5642-9541-980F203129C1}" srcOrd="1" destOrd="0" presId="urn:microsoft.com/office/officeart/2005/8/layout/cycle7"/>
    <dgm:cxn modelId="{A489D159-9362-6B46-9C7F-14FFDEEEDEB2}" type="presOf" srcId="{2FF5504B-4A55-6442-8E7E-26B57D76C734}" destId="{F5EE1017-8B85-F14D-8F1E-C89CCBE6C750}" srcOrd="0" destOrd="0" presId="urn:microsoft.com/office/officeart/2005/8/layout/cycle7"/>
    <dgm:cxn modelId="{DEDA1B7E-B399-5643-AA47-D09C3FBB4C65}" type="presOf" srcId="{BF314373-8866-094C-AD32-CDFED70102A1}" destId="{3551CE52-95DF-734D-86A5-E19943434109}" srcOrd="0" destOrd="0" presId="urn:microsoft.com/office/officeart/2005/8/layout/cycle7"/>
    <dgm:cxn modelId="{2A531AD7-F433-E34C-8F47-B75A47B88725}" type="presOf" srcId="{93BD7D44-0A77-FD47-8470-EE7577323EBA}" destId="{EF3F066A-947B-1A47-ACDC-49C6F590F455}" srcOrd="0" destOrd="0" presId="urn:microsoft.com/office/officeart/2005/8/layout/cycle7"/>
    <dgm:cxn modelId="{323BFB35-4B6A-A54B-85A0-4C8C7FE09113}" srcId="{83E1DE94-CC9C-7A40-A804-B0E144D381EF}" destId="{0C6F1F6F-E139-174D-8CCB-2B39CEFD5CF6}" srcOrd="1" destOrd="0" parTransId="{F5060687-D600-8F49-93C6-BE951499826D}" sibTransId="{D16A68CD-DF08-7F41-9DC5-7B78FE568CE5}"/>
    <dgm:cxn modelId="{01F37755-4F4E-6B4E-BC0F-D73DFC640A0F}" type="presOf" srcId="{D16A68CD-DF08-7F41-9DC5-7B78FE568CE5}" destId="{50AAB907-5EE8-2745-9813-727A0539C0C7}" srcOrd="0" destOrd="0" presId="urn:microsoft.com/office/officeart/2005/8/layout/cycle7"/>
    <dgm:cxn modelId="{3352551E-4602-E641-9874-6B1BB76B2B12}" type="presOf" srcId="{AA7CDB3F-6102-F748-A4A6-69FA2C993F13}" destId="{8D654164-D0D6-B947-8C2C-2730E9A4AEAF}" srcOrd="0" destOrd="0" presId="urn:microsoft.com/office/officeart/2005/8/layout/cycle7"/>
    <dgm:cxn modelId="{BA5F1822-7036-7C45-B613-4B38F5109B00}" type="presOf" srcId="{0C6F1F6F-E139-174D-8CCB-2B39CEFD5CF6}" destId="{FF576664-EDFB-BA49-83C9-0066C4FF72AD}" srcOrd="0" destOrd="0" presId="urn:microsoft.com/office/officeart/2005/8/layout/cycle7"/>
    <dgm:cxn modelId="{A2DDBB99-1E46-C148-8C7B-A2AC1CEBEE65}" type="presParOf" srcId="{BCBC697C-B849-4840-9BDA-CF8A0B29B532}" destId="{EF3F066A-947B-1A47-ACDC-49C6F590F455}" srcOrd="0" destOrd="0" presId="urn:microsoft.com/office/officeart/2005/8/layout/cycle7"/>
    <dgm:cxn modelId="{C3A75DFB-4A7D-834B-9DAC-A0070B70DFC7}" type="presParOf" srcId="{BCBC697C-B849-4840-9BDA-CF8A0B29B532}" destId="{F5EE1017-8B85-F14D-8F1E-C89CCBE6C750}" srcOrd="1" destOrd="0" presId="urn:microsoft.com/office/officeart/2005/8/layout/cycle7"/>
    <dgm:cxn modelId="{94C6673B-E192-9242-9E51-4E62957EB89D}" type="presParOf" srcId="{F5EE1017-8B85-F14D-8F1E-C89CCBE6C750}" destId="{4A08206C-827C-5642-9541-980F203129C1}" srcOrd="0" destOrd="0" presId="urn:microsoft.com/office/officeart/2005/8/layout/cycle7"/>
    <dgm:cxn modelId="{3DC3D6E6-9E87-F047-BEA4-DFE856B28E4F}" type="presParOf" srcId="{BCBC697C-B849-4840-9BDA-CF8A0B29B532}" destId="{FF576664-EDFB-BA49-83C9-0066C4FF72AD}" srcOrd="2" destOrd="0" presId="urn:microsoft.com/office/officeart/2005/8/layout/cycle7"/>
    <dgm:cxn modelId="{D7B862A8-66F6-744A-9E6B-0FCDE351B3F2}" type="presParOf" srcId="{BCBC697C-B849-4840-9BDA-CF8A0B29B532}" destId="{50AAB907-5EE8-2745-9813-727A0539C0C7}" srcOrd="3" destOrd="0" presId="urn:microsoft.com/office/officeart/2005/8/layout/cycle7"/>
    <dgm:cxn modelId="{DA8C6038-76A0-2B40-8BAD-B83A2A8CA800}" type="presParOf" srcId="{50AAB907-5EE8-2745-9813-727A0539C0C7}" destId="{F4C2D6EC-D85D-6D45-82EB-68A77DFFA252}" srcOrd="0" destOrd="0" presId="urn:microsoft.com/office/officeart/2005/8/layout/cycle7"/>
    <dgm:cxn modelId="{C555CA32-B1B7-1945-981D-8904421BC72E}" type="presParOf" srcId="{BCBC697C-B849-4840-9BDA-CF8A0B29B532}" destId="{3551CE52-95DF-734D-86A5-E19943434109}" srcOrd="4" destOrd="0" presId="urn:microsoft.com/office/officeart/2005/8/layout/cycle7"/>
    <dgm:cxn modelId="{90187F77-3DD5-2349-A549-396D7343A49D}" type="presParOf" srcId="{BCBC697C-B849-4840-9BDA-CF8A0B29B532}" destId="{8D654164-D0D6-B947-8C2C-2730E9A4AEAF}" srcOrd="5" destOrd="0" presId="urn:microsoft.com/office/officeart/2005/8/layout/cycle7"/>
    <dgm:cxn modelId="{53977D58-298E-B444-B250-6381AFB6B817}" type="presParOf" srcId="{8D654164-D0D6-B947-8C2C-2730E9A4AEAF}" destId="{8AB1AC65-BA62-9941-A96C-E39DECCEE536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E10913-BBA3-C54D-8904-2DA442D9D33D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696914-B868-AB4F-B135-4F19F62F5361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Algorithms</a:t>
          </a:r>
          <a:endParaRPr lang="en-US" dirty="0">
            <a:solidFill>
              <a:srgbClr val="FFFF00"/>
            </a:solidFill>
          </a:endParaRPr>
        </a:p>
      </dgm:t>
    </dgm:pt>
    <dgm:pt modelId="{7BB0E5A2-AEC2-C84F-9363-C9A7D3AE25C7}" type="parTrans" cxnId="{2DA0DF87-2CB8-6B40-9746-115C6BD4D9B4}">
      <dgm:prSet/>
      <dgm:spPr/>
      <dgm:t>
        <a:bodyPr/>
        <a:lstStyle/>
        <a:p>
          <a:endParaRPr lang="en-US"/>
        </a:p>
      </dgm:t>
    </dgm:pt>
    <dgm:pt modelId="{CB48810B-651B-2A4C-8750-798B1E9D5B0E}" type="sibTrans" cxnId="{2DA0DF87-2CB8-6B40-9746-115C6BD4D9B4}">
      <dgm:prSet/>
      <dgm:spPr/>
      <dgm:t>
        <a:bodyPr/>
        <a:lstStyle/>
        <a:p>
          <a:endParaRPr lang="en-US"/>
        </a:p>
      </dgm:t>
    </dgm:pt>
    <dgm:pt modelId="{B742F2EF-AB9C-6246-8ECD-282FE992E8F3}">
      <dgm:prSet phldrT="[Text]"/>
      <dgm:spPr/>
      <dgm:t>
        <a:bodyPr/>
        <a:lstStyle/>
        <a:p>
          <a:r>
            <a:rPr lang="en-US" dirty="0" smtClean="0"/>
            <a:t>Approximate Answers</a:t>
          </a:r>
          <a:endParaRPr lang="en-US" dirty="0"/>
        </a:p>
      </dgm:t>
    </dgm:pt>
    <dgm:pt modelId="{4BDB46C9-E4B0-6648-A642-7F184EABF502}" type="parTrans" cxnId="{35703376-CD65-AC49-BB90-BBEC10FAE3E5}">
      <dgm:prSet/>
      <dgm:spPr/>
      <dgm:t>
        <a:bodyPr/>
        <a:lstStyle/>
        <a:p>
          <a:endParaRPr lang="en-US"/>
        </a:p>
      </dgm:t>
    </dgm:pt>
    <dgm:pt modelId="{5AF31269-2755-5A4E-A2BB-639A1093AD90}" type="sibTrans" cxnId="{35703376-CD65-AC49-BB90-BBEC10FAE3E5}">
      <dgm:prSet/>
      <dgm:spPr/>
      <dgm:t>
        <a:bodyPr/>
        <a:lstStyle/>
        <a:p>
          <a:endParaRPr lang="en-US"/>
        </a:p>
      </dgm:t>
    </dgm:pt>
    <dgm:pt modelId="{CC1F4EC0-08CB-664D-B5D2-A8A36FC88E39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Machines</a:t>
          </a:r>
          <a:endParaRPr lang="en-US" dirty="0">
            <a:solidFill>
              <a:srgbClr val="FFFF00"/>
            </a:solidFill>
          </a:endParaRPr>
        </a:p>
      </dgm:t>
    </dgm:pt>
    <dgm:pt modelId="{1DE1CE79-FD08-5647-B78E-6E4742898684}" type="parTrans" cxnId="{D26B119D-17E3-2646-8589-6AA3A5AC3D41}">
      <dgm:prSet/>
      <dgm:spPr/>
      <dgm:t>
        <a:bodyPr/>
        <a:lstStyle/>
        <a:p>
          <a:endParaRPr lang="en-US"/>
        </a:p>
      </dgm:t>
    </dgm:pt>
    <dgm:pt modelId="{5E8E9463-869B-9141-89E7-DDB2F09B2524}" type="sibTrans" cxnId="{D26B119D-17E3-2646-8589-6AA3A5AC3D41}">
      <dgm:prSet/>
      <dgm:spPr/>
      <dgm:t>
        <a:bodyPr/>
        <a:lstStyle/>
        <a:p>
          <a:endParaRPr lang="en-US"/>
        </a:p>
      </dgm:t>
    </dgm:pt>
    <dgm:pt modelId="{318D00C3-84AE-8F48-8307-62522A70D7D3}">
      <dgm:prSet phldrT="[Text]"/>
      <dgm:spPr/>
      <dgm:t>
        <a:bodyPr/>
        <a:lstStyle/>
        <a:p>
          <a:r>
            <a:rPr lang="en-US" dirty="0" smtClean="0"/>
            <a:t>Cloud Computing – esp. Spot Instances</a:t>
          </a:r>
          <a:endParaRPr lang="en-US" dirty="0"/>
        </a:p>
      </dgm:t>
    </dgm:pt>
    <dgm:pt modelId="{C0100D75-8ABD-8944-BE17-955DF8CD463E}" type="parTrans" cxnId="{0CE6A9B4-3233-AF4A-A7A9-28191D47AC83}">
      <dgm:prSet/>
      <dgm:spPr/>
      <dgm:t>
        <a:bodyPr/>
        <a:lstStyle/>
        <a:p>
          <a:endParaRPr lang="en-US"/>
        </a:p>
      </dgm:t>
    </dgm:pt>
    <dgm:pt modelId="{17B2362A-BA44-5441-939A-F260281ADA09}" type="sibTrans" cxnId="{0CE6A9B4-3233-AF4A-A7A9-28191D47AC83}">
      <dgm:prSet/>
      <dgm:spPr/>
      <dgm:t>
        <a:bodyPr/>
        <a:lstStyle/>
        <a:p>
          <a:endParaRPr lang="en-US"/>
        </a:p>
      </dgm:t>
    </dgm:pt>
    <dgm:pt modelId="{FA87C964-A262-5C43-82D9-02D47C1BD18D}">
      <dgm:prSet phldrT="[Text]"/>
      <dgm:spPr/>
      <dgm:t>
        <a:bodyPr/>
        <a:lstStyle/>
        <a:p>
          <a:r>
            <a:rPr lang="en-US" dirty="0" smtClean="0"/>
            <a:t>Multi-tenancy	</a:t>
          </a:r>
          <a:endParaRPr lang="en-US" dirty="0"/>
        </a:p>
      </dgm:t>
    </dgm:pt>
    <dgm:pt modelId="{172E1C9A-1C05-C44F-B242-5006E6E0C683}" type="parTrans" cxnId="{8A71E0B9-B1C6-6A46-8BBD-CF186108D360}">
      <dgm:prSet/>
      <dgm:spPr/>
      <dgm:t>
        <a:bodyPr/>
        <a:lstStyle/>
        <a:p>
          <a:endParaRPr lang="en-US"/>
        </a:p>
      </dgm:t>
    </dgm:pt>
    <dgm:pt modelId="{FBD2C19B-CC91-0A45-9169-C6729CB828A6}" type="sibTrans" cxnId="{8A71E0B9-B1C6-6A46-8BBD-CF186108D360}">
      <dgm:prSet/>
      <dgm:spPr/>
      <dgm:t>
        <a:bodyPr/>
        <a:lstStyle/>
        <a:p>
          <a:endParaRPr lang="en-US"/>
        </a:p>
      </dgm:t>
    </dgm:pt>
    <dgm:pt modelId="{D868C172-0EBE-E841-A1A6-ACC506FB47D3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People</a:t>
          </a:r>
          <a:endParaRPr lang="en-US" dirty="0">
            <a:solidFill>
              <a:srgbClr val="FFFF00"/>
            </a:solidFill>
          </a:endParaRPr>
        </a:p>
      </dgm:t>
    </dgm:pt>
    <dgm:pt modelId="{AA39C51B-CC28-1B44-A54F-A86DD7879E02}" type="parTrans" cxnId="{64CDAF62-349A-D840-A435-87F06EBA9617}">
      <dgm:prSet/>
      <dgm:spPr/>
      <dgm:t>
        <a:bodyPr/>
        <a:lstStyle/>
        <a:p>
          <a:endParaRPr lang="en-US"/>
        </a:p>
      </dgm:t>
    </dgm:pt>
    <dgm:pt modelId="{2E2D4240-5763-5843-8808-05678171EA98}" type="sibTrans" cxnId="{64CDAF62-349A-D840-A435-87F06EBA9617}">
      <dgm:prSet/>
      <dgm:spPr/>
      <dgm:t>
        <a:bodyPr/>
        <a:lstStyle/>
        <a:p>
          <a:endParaRPr lang="en-US"/>
        </a:p>
      </dgm:t>
    </dgm:pt>
    <dgm:pt modelId="{363C2E24-25C4-614A-92FA-764462F0D00F}">
      <dgm:prSet phldrT="[Text]"/>
      <dgm:spPr/>
      <dgm:t>
        <a:bodyPr/>
        <a:lstStyle/>
        <a:p>
          <a:r>
            <a:rPr lang="en-US" dirty="0" smtClean="0"/>
            <a:t>Dynamic Task and </a:t>
          </a:r>
          <a:r>
            <a:rPr lang="en-US" dirty="0" err="1" smtClean="0"/>
            <a:t>Microtask</a:t>
          </a:r>
          <a:r>
            <a:rPr lang="en-US" dirty="0" smtClean="0"/>
            <a:t> Marketplaces</a:t>
          </a:r>
          <a:endParaRPr lang="en-US" dirty="0"/>
        </a:p>
      </dgm:t>
    </dgm:pt>
    <dgm:pt modelId="{7236545F-A2DF-6A46-B74D-74DD60467C0E}" type="parTrans" cxnId="{1F91FE39-85B7-484F-83EE-832BB411189A}">
      <dgm:prSet/>
      <dgm:spPr/>
      <dgm:t>
        <a:bodyPr/>
        <a:lstStyle/>
        <a:p>
          <a:endParaRPr lang="en-US"/>
        </a:p>
      </dgm:t>
    </dgm:pt>
    <dgm:pt modelId="{174ACFEB-3D80-6B4B-9BBF-8B8E90DD9124}" type="sibTrans" cxnId="{1F91FE39-85B7-484F-83EE-832BB411189A}">
      <dgm:prSet/>
      <dgm:spPr/>
      <dgm:t>
        <a:bodyPr/>
        <a:lstStyle/>
        <a:p>
          <a:endParaRPr lang="en-US"/>
        </a:p>
      </dgm:t>
    </dgm:pt>
    <dgm:pt modelId="{8E8604FF-59F6-CE48-83F6-B32BA6FCFB03}">
      <dgm:prSet phldrT="[Text]"/>
      <dgm:spPr/>
      <dgm:t>
        <a:bodyPr/>
        <a:lstStyle/>
        <a:p>
          <a:r>
            <a:rPr lang="en-US" dirty="0" smtClean="0"/>
            <a:t>Visual analytics</a:t>
          </a:r>
          <a:endParaRPr lang="en-US" dirty="0"/>
        </a:p>
      </dgm:t>
    </dgm:pt>
    <dgm:pt modelId="{B057603B-5508-EF4D-86B3-C467F1207179}" type="parTrans" cxnId="{E7C77E01-F798-3648-BB2F-6B885734360E}">
      <dgm:prSet/>
      <dgm:spPr/>
      <dgm:t>
        <a:bodyPr/>
        <a:lstStyle/>
        <a:p>
          <a:endParaRPr lang="en-US"/>
        </a:p>
      </dgm:t>
    </dgm:pt>
    <dgm:pt modelId="{A02EE6DF-B559-8140-A1F2-25D6F4650E56}" type="sibTrans" cxnId="{E7C77E01-F798-3648-BB2F-6B885734360E}">
      <dgm:prSet/>
      <dgm:spPr/>
      <dgm:t>
        <a:bodyPr/>
        <a:lstStyle/>
        <a:p>
          <a:endParaRPr lang="en-US"/>
        </a:p>
      </dgm:t>
    </dgm:pt>
    <dgm:pt modelId="{677B6F81-63EC-2349-91E8-FA3AB7E3D8E4}">
      <dgm:prSet phldrT="[Text]"/>
      <dgm:spPr/>
      <dgm:t>
        <a:bodyPr/>
        <a:lstStyle/>
        <a:p>
          <a:r>
            <a:rPr lang="en-US" dirty="0" smtClean="0"/>
            <a:t>ML Libraries and Ensemble Methods</a:t>
          </a:r>
          <a:endParaRPr lang="en-US" dirty="0"/>
        </a:p>
      </dgm:t>
    </dgm:pt>
    <dgm:pt modelId="{54B57013-2F43-6143-85C0-BAE89C9BBCD2}" type="parTrans" cxnId="{EC24CFC8-2759-FE4E-B10A-22A21338D8DE}">
      <dgm:prSet/>
      <dgm:spPr/>
      <dgm:t>
        <a:bodyPr/>
        <a:lstStyle/>
        <a:p>
          <a:endParaRPr lang="en-US"/>
        </a:p>
      </dgm:t>
    </dgm:pt>
    <dgm:pt modelId="{7378C0D5-59C8-464F-A3E3-0AABBE252296}" type="sibTrans" cxnId="{EC24CFC8-2759-FE4E-B10A-22A21338D8DE}">
      <dgm:prSet/>
      <dgm:spPr/>
      <dgm:t>
        <a:bodyPr/>
        <a:lstStyle/>
        <a:p>
          <a:endParaRPr lang="en-US"/>
        </a:p>
      </dgm:t>
    </dgm:pt>
    <dgm:pt modelId="{FA31EEC4-B71C-B948-A593-3E858D063093}">
      <dgm:prSet phldrT="[Text]"/>
      <dgm:spPr/>
      <dgm:t>
        <a:bodyPr/>
        <a:lstStyle/>
        <a:p>
          <a:r>
            <a:rPr lang="en-US" dirty="0" smtClean="0"/>
            <a:t>Relaxed (eventual) consistency/ Multi-version methods</a:t>
          </a:r>
          <a:endParaRPr lang="en-US" dirty="0"/>
        </a:p>
      </dgm:t>
    </dgm:pt>
    <dgm:pt modelId="{36501AA2-F555-314F-9EFB-096859A5D56C}" type="parTrans" cxnId="{13539A8A-7848-1A41-AC98-A6F2C988B5DA}">
      <dgm:prSet/>
      <dgm:spPr/>
      <dgm:t>
        <a:bodyPr/>
        <a:lstStyle/>
        <a:p>
          <a:endParaRPr lang="en-US"/>
        </a:p>
      </dgm:t>
    </dgm:pt>
    <dgm:pt modelId="{D215D0EC-CF58-5348-B035-414A187D19E4}" type="sibTrans" cxnId="{13539A8A-7848-1A41-AC98-A6F2C988B5DA}">
      <dgm:prSet/>
      <dgm:spPr/>
      <dgm:t>
        <a:bodyPr/>
        <a:lstStyle/>
        <a:p>
          <a:endParaRPr lang="en-US"/>
        </a:p>
      </dgm:t>
    </dgm:pt>
    <dgm:pt modelId="{EC0D07C8-107C-9E40-AC4C-D8EF86A1FED9}">
      <dgm:prSet phldrT="[Text]"/>
      <dgm:spPr/>
      <dgm:t>
        <a:bodyPr/>
        <a:lstStyle/>
        <a:p>
          <a:r>
            <a:rPr lang="en-US" dirty="0" smtClean="0"/>
            <a:t>Active Learning </a:t>
          </a:r>
          <a:endParaRPr lang="en-US" dirty="0"/>
        </a:p>
      </dgm:t>
    </dgm:pt>
    <dgm:pt modelId="{516BAB37-2C40-0145-9D61-5CD5F03D4DA6}" type="parTrans" cxnId="{0586416C-689F-AD46-8C9E-523D3D408269}">
      <dgm:prSet/>
      <dgm:spPr/>
      <dgm:t>
        <a:bodyPr/>
        <a:lstStyle/>
        <a:p>
          <a:endParaRPr lang="en-US"/>
        </a:p>
      </dgm:t>
    </dgm:pt>
    <dgm:pt modelId="{BA869279-430E-BA4A-9640-E96D51CBE178}" type="sibTrans" cxnId="{0586416C-689F-AD46-8C9E-523D3D408269}">
      <dgm:prSet/>
      <dgm:spPr/>
      <dgm:t>
        <a:bodyPr/>
        <a:lstStyle/>
        <a:p>
          <a:endParaRPr lang="en-US"/>
        </a:p>
      </dgm:t>
    </dgm:pt>
    <dgm:pt modelId="{543350AB-B283-604C-8053-9DD0FC46CD5A}">
      <dgm:prSet phldrT="[Text]"/>
      <dgm:spPr/>
      <dgm:t>
        <a:bodyPr/>
        <a:lstStyle/>
        <a:p>
          <a:r>
            <a:rPr lang="en-US" dirty="0" smtClean="0"/>
            <a:t>Manipulative interfaces and mixed mode operation</a:t>
          </a:r>
          <a:endParaRPr lang="en-US" dirty="0"/>
        </a:p>
      </dgm:t>
    </dgm:pt>
    <dgm:pt modelId="{D5A33D80-63D5-2A4C-B3E5-4F7C9947952E}" type="parTrans" cxnId="{86535BE4-9677-844D-B0E4-C6678CFDE865}">
      <dgm:prSet/>
      <dgm:spPr/>
      <dgm:t>
        <a:bodyPr/>
        <a:lstStyle/>
        <a:p>
          <a:endParaRPr lang="en-US"/>
        </a:p>
      </dgm:t>
    </dgm:pt>
    <dgm:pt modelId="{11FECB5E-9B2C-584F-9164-44845D961610}" type="sibTrans" cxnId="{86535BE4-9677-844D-B0E4-C6678CFDE865}">
      <dgm:prSet/>
      <dgm:spPr/>
      <dgm:t>
        <a:bodyPr/>
        <a:lstStyle/>
        <a:p>
          <a:endParaRPr lang="en-US"/>
        </a:p>
      </dgm:t>
    </dgm:pt>
    <dgm:pt modelId="{C6371739-C21C-E742-812F-A5B345637C89}" type="pres">
      <dgm:prSet presAssocID="{1CE10913-BBA3-C54D-8904-2DA442D9D33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BF5F99-902E-F54B-B002-B05661C58D49}" type="pres">
      <dgm:prSet presAssocID="{11696914-B868-AB4F-B135-4F19F62F5361}" presName="composite" presStyleCnt="0"/>
      <dgm:spPr/>
    </dgm:pt>
    <dgm:pt modelId="{75BF7F9C-6E6D-9D4C-9578-17C0527B4F2C}" type="pres">
      <dgm:prSet presAssocID="{11696914-B868-AB4F-B135-4F19F62F536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9E117-49C9-A04D-96FA-6D71D574829B}" type="pres">
      <dgm:prSet presAssocID="{11696914-B868-AB4F-B135-4F19F62F536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513B4-CE23-5842-A768-5794EC161001}" type="pres">
      <dgm:prSet presAssocID="{CB48810B-651B-2A4C-8750-798B1E9D5B0E}" presName="sp" presStyleCnt="0"/>
      <dgm:spPr/>
    </dgm:pt>
    <dgm:pt modelId="{08CEF8E6-4CA8-FD4A-B1E6-48B8B0816A03}" type="pres">
      <dgm:prSet presAssocID="{CC1F4EC0-08CB-664D-B5D2-A8A36FC88E39}" presName="composite" presStyleCnt="0"/>
      <dgm:spPr/>
    </dgm:pt>
    <dgm:pt modelId="{9AD9AF47-EA02-7849-9A76-BE37905F87F0}" type="pres">
      <dgm:prSet presAssocID="{CC1F4EC0-08CB-664D-B5D2-A8A36FC88E3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A665E2-C6FF-2441-8763-6E8133B06172}" type="pres">
      <dgm:prSet presAssocID="{CC1F4EC0-08CB-664D-B5D2-A8A36FC88E3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D53B3-3BA8-634A-9D2D-0D0831D7B829}" type="pres">
      <dgm:prSet presAssocID="{5E8E9463-869B-9141-89E7-DDB2F09B2524}" presName="sp" presStyleCnt="0"/>
      <dgm:spPr/>
    </dgm:pt>
    <dgm:pt modelId="{E8B18C26-5CA2-2545-8A5C-DFED06C15C94}" type="pres">
      <dgm:prSet presAssocID="{D868C172-0EBE-E841-A1A6-ACC506FB47D3}" presName="composite" presStyleCnt="0"/>
      <dgm:spPr/>
    </dgm:pt>
    <dgm:pt modelId="{510F1842-9AF3-2545-B545-E4F314A63974}" type="pres">
      <dgm:prSet presAssocID="{D868C172-0EBE-E841-A1A6-ACC506FB47D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EC009-2146-DD45-B685-BA0095A63F71}" type="pres">
      <dgm:prSet presAssocID="{D868C172-0EBE-E841-A1A6-ACC506FB47D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2461F7-AC61-8643-9206-C2F2BF17A087}" type="presOf" srcId="{D868C172-0EBE-E841-A1A6-ACC506FB47D3}" destId="{510F1842-9AF3-2545-B545-E4F314A63974}" srcOrd="0" destOrd="0" presId="urn:microsoft.com/office/officeart/2005/8/layout/chevron2"/>
    <dgm:cxn modelId="{0586416C-689F-AD46-8C9E-523D3D408269}" srcId="{11696914-B868-AB4F-B135-4F19F62F5361}" destId="{EC0D07C8-107C-9E40-AC4C-D8EF86A1FED9}" srcOrd="2" destOrd="0" parTransId="{516BAB37-2C40-0145-9D61-5CD5F03D4DA6}" sibTransId="{BA869279-430E-BA4A-9640-E96D51CBE178}"/>
    <dgm:cxn modelId="{703067E1-EE3B-F644-A10E-A19597FF3299}" type="presOf" srcId="{EC0D07C8-107C-9E40-AC4C-D8EF86A1FED9}" destId="{ABB9E117-49C9-A04D-96FA-6D71D574829B}" srcOrd="0" destOrd="2" presId="urn:microsoft.com/office/officeart/2005/8/layout/chevron2"/>
    <dgm:cxn modelId="{EAF3DAB6-28ED-034F-9D62-BFFF228F5694}" type="presOf" srcId="{CC1F4EC0-08CB-664D-B5D2-A8A36FC88E39}" destId="{9AD9AF47-EA02-7849-9A76-BE37905F87F0}" srcOrd="0" destOrd="0" presId="urn:microsoft.com/office/officeart/2005/8/layout/chevron2"/>
    <dgm:cxn modelId="{1F91FE39-85B7-484F-83EE-832BB411189A}" srcId="{D868C172-0EBE-E841-A1A6-ACC506FB47D3}" destId="{363C2E24-25C4-614A-92FA-764462F0D00F}" srcOrd="0" destOrd="0" parTransId="{7236545F-A2DF-6A46-B74D-74DD60467C0E}" sibTransId="{174ACFEB-3D80-6B4B-9BBF-8B8E90DD9124}"/>
    <dgm:cxn modelId="{13539A8A-7848-1A41-AC98-A6F2C988B5DA}" srcId="{CC1F4EC0-08CB-664D-B5D2-A8A36FC88E39}" destId="{FA31EEC4-B71C-B948-A593-3E858D063093}" srcOrd="2" destOrd="0" parTransId="{36501AA2-F555-314F-9EFB-096859A5D56C}" sibTransId="{D215D0EC-CF58-5348-B035-414A187D19E4}"/>
    <dgm:cxn modelId="{CF4ABAED-E5A2-0742-AD5C-C03DB06E86C9}" type="presOf" srcId="{B742F2EF-AB9C-6246-8ECD-282FE992E8F3}" destId="{ABB9E117-49C9-A04D-96FA-6D71D574829B}" srcOrd="0" destOrd="0" presId="urn:microsoft.com/office/officeart/2005/8/layout/chevron2"/>
    <dgm:cxn modelId="{6E279E3E-5975-7246-ACEC-97D559D7266E}" type="presOf" srcId="{363C2E24-25C4-614A-92FA-764462F0D00F}" destId="{8DDEC009-2146-DD45-B685-BA0095A63F71}" srcOrd="0" destOrd="0" presId="urn:microsoft.com/office/officeart/2005/8/layout/chevron2"/>
    <dgm:cxn modelId="{2DA0DF87-2CB8-6B40-9746-115C6BD4D9B4}" srcId="{1CE10913-BBA3-C54D-8904-2DA442D9D33D}" destId="{11696914-B868-AB4F-B135-4F19F62F5361}" srcOrd="0" destOrd="0" parTransId="{7BB0E5A2-AEC2-C84F-9363-C9A7D3AE25C7}" sibTransId="{CB48810B-651B-2A4C-8750-798B1E9D5B0E}"/>
    <dgm:cxn modelId="{51E42985-A264-114C-BB44-0371D8F530F8}" type="presOf" srcId="{318D00C3-84AE-8F48-8307-62522A70D7D3}" destId="{D3A665E2-C6FF-2441-8763-6E8133B06172}" srcOrd="0" destOrd="0" presId="urn:microsoft.com/office/officeart/2005/8/layout/chevron2"/>
    <dgm:cxn modelId="{EC24CFC8-2759-FE4E-B10A-22A21338D8DE}" srcId="{11696914-B868-AB4F-B135-4F19F62F5361}" destId="{677B6F81-63EC-2349-91E8-FA3AB7E3D8E4}" srcOrd="1" destOrd="0" parTransId="{54B57013-2F43-6143-85C0-BAE89C9BBCD2}" sibTransId="{7378C0D5-59C8-464F-A3E3-0AABBE252296}"/>
    <dgm:cxn modelId="{F94111EE-A07E-364D-9EE5-BC0E0A7DA4ED}" type="presOf" srcId="{8E8604FF-59F6-CE48-83F6-B32BA6FCFB03}" destId="{8DDEC009-2146-DD45-B685-BA0095A63F71}" srcOrd="0" destOrd="1" presId="urn:microsoft.com/office/officeart/2005/8/layout/chevron2"/>
    <dgm:cxn modelId="{0CE6A9B4-3233-AF4A-A7A9-28191D47AC83}" srcId="{CC1F4EC0-08CB-664D-B5D2-A8A36FC88E39}" destId="{318D00C3-84AE-8F48-8307-62522A70D7D3}" srcOrd="0" destOrd="0" parTransId="{C0100D75-8ABD-8944-BE17-955DF8CD463E}" sibTransId="{17B2362A-BA44-5441-939A-F260281ADA09}"/>
    <dgm:cxn modelId="{64CDAF62-349A-D840-A435-87F06EBA9617}" srcId="{1CE10913-BBA3-C54D-8904-2DA442D9D33D}" destId="{D868C172-0EBE-E841-A1A6-ACC506FB47D3}" srcOrd="2" destOrd="0" parTransId="{AA39C51B-CC28-1B44-A54F-A86DD7879E02}" sibTransId="{2E2D4240-5763-5843-8808-05678171EA98}"/>
    <dgm:cxn modelId="{5C0BCE39-CF71-9342-B4F6-D8EAA34FFF84}" type="presOf" srcId="{1CE10913-BBA3-C54D-8904-2DA442D9D33D}" destId="{C6371739-C21C-E742-812F-A5B345637C89}" srcOrd="0" destOrd="0" presId="urn:microsoft.com/office/officeart/2005/8/layout/chevron2"/>
    <dgm:cxn modelId="{E7C77E01-F798-3648-BB2F-6B885734360E}" srcId="{D868C172-0EBE-E841-A1A6-ACC506FB47D3}" destId="{8E8604FF-59F6-CE48-83F6-B32BA6FCFB03}" srcOrd="1" destOrd="0" parTransId="{B057603B-5508-EF4D-86B3-C467F1207179}" sibTransId="{A02EE6DF-B559-8140-A1F2-25D6F4650E56}"/>
    <dgm:cxn modelId="{8A71E0B9-B1C6-6A46-8BBD-CF186108D360}" srcId="{CC1F4EC0-08CB-664D-B5D2-A8A36FC88E39}" destId="{FA87C964-A262-5C43-82D9-02D47C1BD18D}" srcOrd="1" destOrd="0" parTransId="{172E1C9A-1C05-C44F-B242-5006E6E0C683}" sibTransId="{FBD2C19B-CC91-0A45-9169-C6729CB828A6}"/>
    <dgm:cxn modelId="{9CF6B083-C669-7D4A-A5B2-4CD978297D28}" type="presOf" srcId="{543350AB-B283-604C-8053-9DD0FC46CD5A}" destId="{8DDEC009-2146-DD45-B685-BA0095A63F71}" srcOrd="0" destOrd="2" presId="urn:microsoft.com/office/officeart/2005/8/layout/chevron2"/>
    <dgm:cxn modelId="{D26B119D-17E3-2646-8589-6AA3A5AC3D41}" srcId="{1CE10913-BBA3-C54D-8904-2DA442D9D33D}" destId="{CC1F4EC0-08CB-664D-B5D2-A8A36FC88E39}" srcOrd="1" destOrd="0" parTransId="{1DE1CE79-FD08-5647-B78E-6E4742898684}" sibTransId="{5E8E9463-869B-9141-89E7-DDB2F09B2524}"/>
    <dgm:cxn modelId="{D1CEF149-AA4B-C845-8AEB-BBD25B057434}" type="presOf" srcId="{11696914-B868-AB4F-B135-4F19F62F5361}" destId="{75BF7F9C-6E6D-9D4C-9578-17C0527B4F2C}" srcOrd="0" destOrd="0" presId="urn:microsoft.com/office/officeart/2005/8/layout/chevron2"/>
    <dgm:cxn modelId="{254E4298-170F-9144-B2FB-D2E68760154C}" type="presOf" srcId="{677B6F81-63EC-2349-91E8-FA3AB7E3D8E4}" destId="{ABB9E117-49C9-A04D-96FA-6D71D574829B}" srcOrd="0" destOrd="1" presId="urn:microsoft.com/office/officeart/2005/8/layout/chevron2"/>
    <dgm:cxn modelId="{73059F32-2C65-494B-A0F1-114A2DB69A39}" type="presOf" srcId="{FA31EEC4-B71C-B948-A593-3E858D063093}" destId="{D3A665E2-C6FF-2441-8763-6E8133B06172}" srcOrd="0" destOrd="2" presId="urn:microsoft.com/office/officeart/2005/8/layout/chevron2"/>
    <dgm:cxn modelId="{86535BE4-9677-844D-B0E4-C6678CFDE865}" srcId="{D868C172-0EBE-E841-A1A6-ACC506FB47D3}" destId="{543350AB-B283-604C-8053-9DD0FC46CD5A}" srcOrd="2" destOrd="0" parTransId="{D5A33D80-63D5-2A4C-B3E5-4F7C9947952E}" sibTransId="{11FECB5E-9B2C-584F-9164-44845D961610}"/>
    <dgm:cxn modelId="{35703376-CD65-AC49-BB90-BBEC10FAE3E5}" srcId="{11696914-B868-AB4F-B135-4F19F62F5361}" destId="{B742F2EF-AB9C-6246-8ECD-282FE992E8F3}" srcOrd="0" destOrd="0" parTransId="{4BDB46C9-E4B0-6648-A642-7F184EABF502}" sibTransId="{5AF31269-2755-5A4E-A2BB-639A1093AD90}"/>
    <dgm:cxn modelId="{624442AA-0B10-824F-9ED0-69C7209B7419}" type="presOf" srcId="{FA87C964-A262-5C43-82D9-02D47C1BD18D}" destId="{D3A665E2-C6FF-2441-8763-6E8133B06172}" srcOrd="0" destOrd="1" presId="urn:microsoft.com/office/officeart/2005/8/layout/chevron2"/>
    <dgm:cxn modelId="{503E957D-2BE2-E141-932F-BDBECBB023D3}" type="presParOf" srcId="{C6371739-C21C-E742-812F-A5B345637C89}" destId="{BCBF5F99-902E-F54B-B002-B05661C58D49}" srcOrd="0" destOrd="0" presId="urn:microsoft.com/office/officeart/2005/8/layout/chevron2"/>
    <dgm:cxn modelId="{B6C5F947-E066-DB4E-A627-F8C044DF1B56}" type="presParOf" srcId="{BCBF5F99-902E-F54B-B002-B05661C58D49}" destId="{75BF7F9C-6E6D-9D4C-9578-17C0527B4F2C}" srcOrd="0" destOrd="0" presId="urn:microsoft.com/office/officeart/2005/8/layout/chevron2"/>
    <dgm:cxn modelId="{7EEB2A6C-6F3D-7F40-9553-21AA01D5D731}" type="presParOf" srcId="{BCBF5F99-902E-F54B-B002-B05661C58D49}" destId="{ABB9E117-49C9-A04D-96FA-6D71D574829B}" srcOrd="1" destOrd="0" presId="urn:microsoft.com/office/officeart/2005/8/layout/chevron2"/>
    <dgm:cxn modelId="{86400F4A-0F15-FE42-AF60-7AEAF14C6B53}" type="presParOf" srcId="{C6371739-C21C-E742-812F-A5B345637C89}" destId="{94A513B4-CE23-5842-A768-5794EC161001}" srcOrd="1" destOrd="0" presId="urn:microsoft.com/office/officeart/2005/8/layout/chevron2"/>
    <dgm:cxn modelId="{56610740-501B-FF49-A377-838616E43323}" type="presParOf" srcId="{C6371739-C21C-E742-812F-A5B345637C89}" destId="{08CEF8E6-4CA8-FD4A-B1E6-48B8B0816A03}" srcOrd="2" destOrd="0" presId="urn:microsoft.com/office/officeart/2005/8/layout/chevron2"/>
    <dgm:cxn modelId="{C7237B69-D22F-2443-9974-40A22E6C8699}" type="presParOf" srcId="{08CEF8E6-4CA8-FD4A-B1E6-48B8B0816A03}" destId="{9AD9AF47-EA02-7849-9A76-BE37905F87F0}" srcOrd="0" destOrd="0" presId="urn:microsoft.com/office/officeart/2005/8/layout/chevron2"/>
    <dgm:cxn modelId="{9FD4F1CF-C3B2-7346-8F40-7EC50CA8CCBC}" type="presParOf" srcId="{08CEF8E6-4CA8-FD4A-B1E6-48B8B0816A03}" destId="{D3A665E2-C6FF-2441-8763-6E8133B06172}" srcOrd="1" destOrd="0" presId="urn:microsoft.com/office/officeart/2005/8/layout/chevron2"/>
    <dgm:cxn modelId="{DFC0ED55-E37A-164B-B3B3-773F4CF6188E}" type="presParOf" srcId="{C6371739-C21C-E742-812F-A5B345637C89}" destId="{F52D53B3-3BA8-634A-9D2D-0D0831D7B829}" srcOrd="3" destOrd="0" presId="urn:microsoft.com/office/officeart/2005/8/layout/chevron2"/>
    <dgm:cxn modelId="{91676AB7-BAB3-8748-BF8B-E49525E73B83}" type="presParOf" srcId="{C6371739-C21C-E742-812F-A5B345637C89}" destId="{E8B18C26-5CA2-2545-8A5C-DFED06C15C94}" srcOrd="4" destOrd="0" presId="urn:microsoft.com/office/officeart/2005/8/layout/chevron2"/>
    <dgm:cxn modelId="{BA8F730F-D50E-8043-87E9-2224820A24E2}" type="presParOf" srcId="{E8B18C26-5CA2-2545-8A5C-DFED06C15C94}" destId="{510F1842-9AF3-2545-B545-E4F314A63974}" srcOrd="0" destOrd="0" presId="urn:microsoft.com/office/officeart/2005/8/layout/chevron2"/>
    <dgm:cxn modelId="{475D5912-7917-494A-B71A-1077BDE2735D}" type="presParOf" srcId="{E8B18C26-5CA2-2545-8A5C-DFED06C15C94}" destId="{8DDEC009-2146-DD45-B685-BA0095A63F7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F7F9C-6E6D-9D4C-9578-17C0527B4F2C}">
      <dsp:nvSpPr>
        <dsp:cNvPr id="0" name=""/>
        <dsp:cNvSpPr/>
      </dsp:nvSpPr>
      <dsp:spPr>
        <a:xfrm rot="5400000">
          <a:off x="-230329" y="232479"/>
          <a:ext cx="1535530" cy="107487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FF00"/>
              </a:solidFill>
            </a:rPr>
            <a:t>Algorithms</a:t>
          </a:r>
          <a:endParaRPr lang="en-US" sz="1800" kern="1200" dirty="0">
            <a:solidFill>
              <a:srgbClr val="FFFF00"/>
            </a:solidFill>
          </a:endParaRPr>
        </a:p>
      </dsp:txBody>
      <dsp:txXfrm rot="-5400000">
        <a:off x="1" y="539586"/>
        <a:ext cx="1074871" cy="460659"/>
      </dsp:txXfrm>
    </dsp:sp>
    <dsp:sp modelId="{ABB9E117-49C9-A04D-96FA-6D71D574829B}">
      <dsp:nvSpPr>
        <dsp:cNvPr id="0" name=""/>
        <dsp:cNvSpPr/>
      </dsp:nvSpPr>
      <dsp:spPr>
        <a:xfrm rot="5400000">
          <a:off x="3263129" y="-2186108"/>
          <a:ext cx="998094" cy="53746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Machine Learning, Statistical Methods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Prediction, Business Intelligence</a:t>
          </a:r>
          <a:endParaRPr lang="en-US" sz="2400" kern="1200" dirty="0"/>
        </a:p>
      </dsp:txBody>
      <dsp:txXfrm rot="-5400000">
        <a:off x="1074871" y="50873"/>
        <a:ext cx="5325888" cy="900648"/>
      </dsp:txXfrm>
    </dsp:sp>
    <dsp:sp modelId="{9AD9AF47-EA02-7849-9A76-BE37905F87F0}">
      <dsp:nvSpPr>
        <dsp:cNvPr id="0" name=""/>
        <dsp:cNvSpPr/>
      </dsp:nvSpPr>
      <dsp:spPr>
        <a:xfrm rot="5400000">
          <a:off x="-230329" y="1573145"/>
          <a:ext cx="1535530" cy="107487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FF00"/>
              </a:solidFill>
            </a:rPr>
            <a:t>Machines</a:t>
          </a:r>
          <a:endParaRPr lang="en-US" sz="1800" kern="1200" dirty="0">
            <a:solidFill>
              <a:srgbClr val="FFFF00"/>
            </a:solidFill>
          </a:endParaRPr>
        </a:p>
      </dsp:txBody>
      <dsp:txXfrm rot="-5400000">
        <a:off x="1" y="1880252"/>
        <a:ext cx="1074871" cy="460659"/>
      </dsp:txXfrm>
    </dsp:sp>
    <dsp:sp modelId="{D3A665E2-C6FF-2441-8763-6E8133B06172}">
      <dsp:nvSpPr>
        <dsp:cNvPr id="0" name=""/>
        <dsp:cNvSpPr/>
      </dsp:nvSpPr>
      <dsp:spPr>
        <a:xfrm rot="5400000">
          <a:off x="3263129" y="-845442"/>
          <a:ext cx="998094" cy="53746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Clusters and Clouds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Warehouse Scale Computing</a:t>
          </a:r>
          <a:endParaRPr lang="en-US" sz="2400" kern="1200" dirty="0"/>
        </a:p>
      </dsp:txBody>
      <dsp:txXfrm rot="-5400000">
        <a:off x="1074871" y="1391539"/>
        <a:ext cx="5325888" cy="900648"/>
      </dsp:txXfrm>
    </dsp:sp>
    <dsp:sp modelId="{510F1842-9AF3-2545-B545-E4F314A63974}">
      <dsp:nvSpPr>
        <dsp:cNvPr id="0" name=""/>
        <dsp:cNvSpPr/>
      </dsp:nvSpPr>
      <dsp:spPr>
        <a:xfrm rot="5400000">
          <a:off x="-230329" y="2913811"/>
          <a:ext cx="1535530" cy="107487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FF00"/>
              </a:solidFill>
            </a:rPr>
            <a:t>People</a:t>
          </a:r>
          <a:endParaRPr lang="en-US" sz="1800" kern="1200" dirty="0">
            <a:solidFill>
              <a:srgbClr val="FFFF00"/>
            </a:solidFill>
          </a:endParaRPr>
        </a:p>
      </dsp:txBody>
      <dsp:txXfrm rot="-5400000">
        <a:off x="1" y="3220918"/>
        <a:ext cx="1074871" cy="460659"/>
      </dsp:txXfrm>
    </dsp:sp>
    <dsp:sp modelId="{8DDEC009-2146-DD45-B685-BA0095A63F71}">
      <dsp:nvSpPr>
        <dsp:cNvPr id="0" name=""/>
        <dsp:cNvSpPr/>
      </dsp:nvSpPr>
      <dsp:spPr>
        <a:xfrm rot="5400000">
          <a:off x="3263129" y="495223"/>
          <a:ext cx="998094" cy="53746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Crowdsourcing, Human Computation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Data Scientists, Analysts</a:t>
          </a:r>
          <a:endParaRPr lang="en-US" sz="2400" kern="1200" dirty="0"/>
        </a:p>
      </dsp:txBody>
      <dsp:txXfrm rot="-5400000">
        <a:off x="1074871" y="2732205"/>
        <a:ext cx="5325888" cy="900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F066A-947B-1A47-ACDC-49C6F590F455}">
      <dsp:nvSpPr>
        <dsp:cNvPr id="0" name=""/>
        <dsp:cNvSpPr/>
      </dsp:nvSpPr>
      <dsp:spPr>
        <a:xfrm>
          <a:off x="2943448" y="1529"/>
          <a:ext cx="2342703" cy="1171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Time</a:t>
          </a:r>
          <a:endParaRPr lang="en-US" sz="3400" kern="1200" dirty="0"/>
        </a:p>
      </dsp:txBody>
      <dsp:txXfrm>
        <a:off x="2977756" y="35837"/>
        <a:ext cx="2274087" cy="1102735"/>
      </dsp:txXfrm>
    </dsp:sp>
    <dsp:sp modelId="{F5EE1017-8B85-F14D-8F1E-C89CCBE6C750}">
      <dsp:nvSpPr>
        <dsp:cNvPr id="0" name=""/>
        <dsp:cNvSpPr/>
      </dsp:nvSpPr>
      <dsp:spPr>
        <a:xfrm rot="3565362">
          <a:off x="5288953" y="2058755"/>
          <a:ext cx="1258820" cy="40997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411945" y="2140750"/>
        <a:ext cx="1012836" cy="245983"/>
      </dsp:txXfrm>
    </dsp:sp>
    <dsp:sp modelId="{FF576664-EDFB-BA49-83C9-0066C4FF72AD}">
      <dsp:nvSpPr>
        <dsp:cNvPr id="0" name=""/>
        <dsp:cNvSpPr/>
      </dsp:nvSpPr>
      <dsp:spPr>
        <a:xfrm>
          <a:off x="4924657" y="3354603"/>
          <a:ext cx="2342703" cy="1171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Answer</a:t>
          </a:r>
        </a:p>
        <a:p>
          <a:pPr lvl="0" algn="ctr" defTabSz="1511300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Quality</a:t>
          </a:r>
          <a:endParaRPr lang="en-US" sz="3400" kern="1200" dirty="0"/>
        </a:p>
      </dsp:txBody>
      <dsp:txXfrm>
        <a:off x="4958965" y="3388911"/>
        <a:ext cx="2274087" cy="1102735"/>
      </dsp:txXfrm>
    </dsp:sp>
    <dsp:sp modelId="{50AAB907-5EE8-2745-9813-727A0539C0C7}">
      <dsp:nvSpPr>
        <dsp:cNvPr id="0" name=""/>
        <dsp:cNvSpPr/>
      </dsp:nvSpPr>
      <dsp:spPr>
        <a:xfrm rot="10801336">
          <a:off x="3508484" y="3734532"/>
          <a:ext cx="1258820" cy="40997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3631476" y="3816527"/>
        <a:ext cx="1012836" cy="245983"/>
      </dsp:txXfrm>
    </dsp:sp>
    <dsp:sp modelId="{3551CE52-95DF-734D-86A5-E19943434109}">
      <dsp:nvSpPr>
        <dsp:cNvPr id="0" name=""/>
        <dsp:cNvSpPr/>
      </dsp:nvSpPr>
      <dsp:spPr>
        <a:xfrm>
          <a:off x="1008428" y="3353082"/>
          <a:ext cx="2342703" cy="1171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Money</a:t>
          </a:r>
          <a:endParaRPr lang="en-US" sz="3400" kern="1200" dirty="0"/>
        </a:p>
      </dsp:txBody>
      <dsp:txXfrm>
        <a:off x="1042736" y="3387390"/>
        <a:ext cx="2274087" cy="1102735"/>
      </dsp:txXfrm>
    </dsp:sp>
    <dsp:sp modelId="{8D654164-D0D6-B947-8C2C-2730E9A4AEAF}">
      <dsp:nvSpPr>
        <dsp:cNvPr id="0" name=""/>
        <dsp:cNvSpPr/>
      </dsp:nvSpPr>
      <dsp:spPr>
        <a:xfrm rot="18000000">
          <a:off x="1819233" y="2057994"/>
          <a:ext cx="1258820" cy="40997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942225" y="2139989"/>
        <a:ext cx="1012836" cy="2459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F7F9C-6E6D-9D4C-9578-17C0527B4F2C}">
      <dsp:nvSpPr>
        <dsp:cNvPr id="0" name=""/>
        <dsp:cNvSpPr/>
      </dsp:nvSpPr>
      <dsp:spPr>
        <a:xfrm rot="5400000">
          <a:off x="-285582" y="287959"/>
          <a:ext cx="1903883" cy="13327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FFFF00"/>
              </a:solidFill>
            </a:rPr>
            <a:t>Algorithms</a:t>
          </a:r>
          <a:endParaRPr lang="en-US" sz="2200" kern="1200" dirty="0">
            <a:solidFill>
              <a:srgbClr val="FFFF00"/>
            </a:solidFill>
          </a:endParaRPr>
        </a:p>
      </dsp:txBody>
      <dsp:txXfrm rot="-5400000">
        <a:off x="1" y="668735"/>
        <a:ext cx="1332718" cy="571165"/>
      </dsp:txXfrm>
    </dsp:sp>
    <dsp:sp modelId="{ABB9E117-49C9-A04D-96FA-6D71D574829B}">
      <dsp:nvSpPr>
        <dsp:cNvPr id="0" name=""/>
        <dsp:cNvSpPr/>
      </dsp:nvSpPr>
      <dsp:spPr>
        <a:xfrm rot="5400000">
          <a:off x="4200497" y="-2865401"/>
          <a:ext cx="1237524" cy="69730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Approximate Answers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ML Libraries and Ensemble Methods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Active Learning </a:t>
          </a:r>
          <a:endParaRPr lang="en-US" sz="2200" kern="1200" dirty="0"/>
        </a:p>
      </dsp:txBody>
      <dsp:txXfrm rot="-5400000">
        <a:off x="1332719" y="62788"/>
        <a:ext cx="6912670" cy="1116702"/>
      </dsp:txXfrm>
    </dsp:sp>
    <dsp:sp modelId="{9AD9AF47-EA02-7849-9A76-BE37905F87F0}">
      <dsp:nvSpPr>
        <dsp:cNvPr id="0" name=""/>
        <dsp:cNvSpPr/>
      </dsp:nvSpPr>
      <dsp:spPr>
        <a:xfrm rot="5400000">
          <a:off x="-285582" y="2000640"/>
          <a:ext cx="1903883" cy="13327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FFFF00"/>
              </a:solidFill>
            </a:rPr>
            <a:t>Machines</a:t>
          </a:r>
          <a:endParaRPr lang="en-US" sz="2200" kern="1200" dirty="0">
            <a:solidFill>
              <a:srgbClr val="FFFF00"/>
            </a:solidFill>
          </a:endParaRPr>
        </a:p>
      </dsp:txBody>
      <dsp:txXfrm rot="-5400000">
        <a:off x="1" y="2381416"/>
        <a:ext cx="1332718" cy="571165"/>
      </dsp:txXfrm>
    </dsp:sp>
    <dsp:sp modelId="{D3A665E2-C6FF-2441-8763-6E8133B06172}">
      <dsp:nvSpPr>
        <dsp:cNvPr id="0" name=""/>
        <dsp:cNvSpPr/>
      </dsp:nvSpPr>
      <dsp:spPr>
        <a:xfrm rot="5400000">
          <a:off x="4200497" y="-1152720"/>
          <a:ext cx="1237524" cy="69730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Cloud Computing – esp. Spot Instances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Multi-tenancy	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Relaxed (eventual) consistency/ Multi-version methods</a:t>
          </a:r>
          <a:endParaRPr lang="en-US" sz="2200" kern="1200" dirty="0"/>
        </a:p>
      </dsp:txBody>
      <dsp:txXfrm rot="-5400000">
        <a:off x="1332719" y="1775469"/>
        <a:ext cx="6912670" cy="1116702"/>
      </dsp:txXfrm>
    </dsp:sp>
    <dsp:sp modelId="{510F1842-9AF3-2545-B545-E4F314A63974}">
      <dsp:nvSpPr>
        <dsp:cNvPr id="0" name=""/>
        <dsp:cNvSpPr/>
      </dsp:nvSpPr>
      <dsp:spPr>
        <a:xfrm rot="5400000">
          <a:off x="-285582" y="3713322"/>
          <a:ext cx="1903883" cy="13327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FFFF00"/>
              </a:solidFill>
            </a:rPr>
            <a:t>People</a:t>
          </a:r>
          <a:endParaRPr lang="en-US" sz="2200" kern="1200" dirty="0">
            <a:solidFill>
              <a:srgbClr val="FFFF00"/>
            </a:solidFill>
          </a:endParaRPr>
        </a:p>
      </dsp:txBody>
      <dsp:txXfrm rot="-5400000">
        <a:off x="1" y="4094098"/>
        <a:ext cx="1332718" cy="571165"/>
      </dsp:txXfrm>
    </dsp:sp>
    <dsp:sp modelId="{8DDEC009-2146-DD45-B685-BA0095A63F71}">
      <dsp:nvSpPr>
        <dsp:cNvPr id="0" name=""/>
        <dsp:cNvSpPr/>
      </dsp:nvSpPr>
      <dsp:spPr>
        <a:xfrm rot="5400000">
          <a:off x="4200497" y="559961"/>
          <a:ext cx="1237524" cy="69730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Dynamic Task and </a:t>
          </a:r>
          <a:r>
            <a:rPr lang="en-US" sz="2200" kern="1200" dirty="0" err="1" smtClean="0"/>
            <a:t>Microtask</a:t>
          </a:r>
          <a:r>
            <a:rPr lang="en-US" sz="2200" kern="1200" dirty="0" smtClean="0"/>
            <a:t> Marketplaces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Visual analytics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Manipulative interfaces and mixed mode operation</a:t>
          </a:r>
          <a:endParaRPr lang="en-US" sz="2200" kern="1200" dirty="0"/>
        </a:p>
      </dsp:txBody>
      <dsp:txXfrm rot="-5400000">
        <a:off x="1332719" y="3488151"/>
        <a:ext cx="6912670" cy="1116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10DBB-FA3E-BA4C-AFAB-ED4147FA32B1}" type="datetimeFigureOut">
              <a:rPr lang="en-US" smtClean="0"/>
              <a:t>12/1/13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FF5B2-048D-0344-B140-24CAAF7F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0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1EAA98-0FDA-CD43-AE85-312F9266063F}" type="datetime1">
              <a:rPr lang="en-US"/>
              <a:pPr>
                <a:defRPr/>
              </a:pPr>
              <a:t>12/1/13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19AE34-0624-8F4B-9FB8-27D0EFDF7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7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DC69FE-82EB-ED4A-895C-6DF3FE534FB7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1600" dirty="0" smtClean="0">
                <a:solidFill>
                  <a:srgbClr val="FF0000"/>
                </a:solidFill>
                <a:latin typeface="Calibri" charset="0"/>
                <a:cs typeface="Calibri" charset="0"/>
                <a:sym typeface="Calibri" charset="0"/>
              </a:rPr>
              <a:t>Turn ML into an engineering discipline</a:t>
            </a:r>
          </a:p>
          <a:p>
            <a:pPr eaLnBrk="1" hangingPunct="1">
              <a:defRPr/>
            </a:pPr>
            <a:r>
              <a:rPr lang="en-US" sz="1600" dirty="0" err="1" smtClean="0">
                <a:solidFill>
                  <a:srgbClr val="FF0000"/>
                </a:solidFill>
                <a:latin typeface="Calibri" charset="0"/>
                <a:cs typeface="Calibri" charset="0"/>
                <a:sym typeface="Calibri" charset="0"/>
              </a:rPr>
              <a:t>Mlbase</a:t>
            </a:r>
            <a:r>
              <a:rPr lang="en-US" sz="1600" dirty="0" smtClean="0">
                <a:solidFill>
                  <a:srgbClr val="FF0000"/>
                </a:solidFill>
                <a:latin typeface="Calibri" charset="0"/>
                <a:cs typeface="Calibri" charset="0"/>
                <a:sym typeface="Calibri" charset="0"/>
              </a:rPr>
              <a:t> is a system which consists of a library of distributed machine learning algorithms, programming abstractions to support the development of these, and a suite of tools to make building and deploying models in a distributed setting easy for end users.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DC69FE-82EB-ED4A-895C-6DF3FE534FB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3ED75-D9AD-BE44-A923-67502964FC0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221E382-D0F1-5E49-A964-B856B1E56374}" type="datetime1">
              <a:rPr lang="en-US" smtClean="0"/>
              <a:pPr>
                <a:defRPr/>
              </a:pPr>
              <a:t>12/1/13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AMPLab Overview - franklin@cs.berkeley.edu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8209C-5C40-B34F-97A9-AF7E78FE04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59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8209C-5C40-B34F-97A9-AF7E78FE04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05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8198C8-78FB-5C4C-B14F-A07EF6C0DE8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28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8209C-5C40-B34F-97A9-AF7E78FE04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47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8209C-5C40-B34F-97A9-AF7E78FE04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47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A355248-639E-EA40-96B7-5B77A4656480}" type="datetime1">
              <a:rPr lang="en-US" smtClean="0"/>
              <a:pPr>
                <a:defRPr/>
              </a:pPr>
              <a:t>12/1/13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AMPLab Overview - franklin@cs.berkeley.edu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4D02C-FD10-984D-B3FC-F904D9D4AA1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9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69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9F4B6-8681-E04D-9255-0297A3D32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C13E-E4C7-D24A-8B56-ECE664E03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463FC-7912-AC48-B1D7-F0AD74BF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177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F212-E36A-6C44-B33E-311474828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E3AE0-77FC-6A46-AAD7-7484B6419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58E1-AD50-B54D-AB38-8CD397ACE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64161-BD14-6B44-8A5D-DA5F390B3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3E74-89E2-C64C-9005-6CEB91907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Gill Sans Ligh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Gill Sans Ligh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Gill Sans Light"/>
              </a:defRPr>
            </a:lvl1pPr>
          </a:lstStyle>
          <a:p>
            <a:pPr>
              <a:defRPr/>
            </a:pPr>
            <a:fld id="{6EC0E81C-C778-DC40-90D0-8BC73B3804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5000" b="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indent="0" algn="l" defTabSz="457200" rtl="0" eaLnBrk="0" fontAlgn="base" hangingPunct="0">
        <a:spcBef>
          <a:spcPts val="2000"/>
        </a:spcBef>
        <a:spcAft>
          <a:spcPct val="0"/>
        </a:spcAft>
        <a:buNone/>
        <a:defRPr sz="320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2pPr>
      <a:lvl3pPr marL="77724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3.png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0" Type="http://schemas.openxmlformats.org/officeDocument/2006/relationships/hyperlink" Target="http://www.nsf.gov/start.htm" TargetMode="External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23" Type="http://schemas.openxmlformats.org/officeDocument/2006/relationships/image" Target="../media/image20.png"/><Relationship Id="rId24" Type="http://schemas.openxmlformats.org/officeDocument/2006/relationships/image" Target="../media/image21.png"/><Relationship Id="rId25" Type="http://schemas.openxmlformats.org/officeDocument/2006/relationships/image" Target="../media/image22.png"/><Relationship Id="rId26" Type="http://schemas.openxmlformats.org/officeDocument/2006/relationships/image" Target="../media/image23.png"/><Relationship Id="rId27" Type="http://schemas.openxmlformats.org/officeDocument/2006/relationships/image" Target="../media/image24.png"/><Relationship Id="rId28" Type="http://schemas.openxmlformats.org/officeDocument/2006/relationships/image" Target="../media/image25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30" Type="http://schemas.openxmlformats.org/officeDocument/2006/relationships/image" Target="../media/image27.png"/><Relationship Id="rId31" Type="http://schemas.openxmlformats.org/officeDocument/2006/relationships/image" Target="../media/image28.png"/><Relationship Id="rId32" Type="http://schemas.openxmlformats.org/officeDocument/2006/relationships/image" Target="../media/image29.png"/><Relationship Id="rId9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33" Type="http://schemas.openxmlformats.org/officeDocument/2006/relationships/image" Target="../media/image30.jpeg"/><Relationship Id="rId34" Type="http://schemas.openxmlformats.org/officeDocument/2006/relationships/image" Target="../media/image31.png"/><Relationship Id="rId35" Type="http://schemas.openxmlformats.org/officeDocument/2006/relationships/image" Target="../media/image32.png"/><Relationship Id="rId36" Type="http://schemas.openxmlformats.org/officeDocument/2006/relationships/image" Target="../media/image33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gif"/><Relationship Id="rId16" Type="http://schemas.openxmlformats.org/officeDocument/2006/relationships/image" Target="../media/image14.png"/><Relationship Id="rId17" Type="http://schemas.openxmlformats.org/officeDocument/2006/relationships/image" Target="../media/image15.jpe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37" Type="http://schemas.openxmlformats.org/officeDocument/2006/relationships/image" Target="../media/image34.png"/><Relationship Id="rId38" Type="http://schemas.openxmlformats.org/officeDocument/2006/relationships/image" Target="../media/image35.png"/><Relationship Id="rId39" Type="http://schemas.openxmlformats.org/officeDocument/2006/relationships/image" Target="../media/image3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4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ctrTitle"/>
          </p:nvPr>
        </p:nvSpPr>
        <p:spPr>
          <a:xfrm>
            <a:off x="838200" y="337837"/>
            <a:ext cx="7969479" cy="28803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Big Data Research in the AMPLab:</a:t>
            </a:r>
            <a:br>
              <a:rPr lang="en-US" sz="4800" dirty="0" smtClean="0"/>
            </a:br>
            <a:r>
              <a:rPr lang="en-US" sz="4800" dirty="0" smtClean="0"/>
              <a:t>BDAS and Beyond</a:t>
            </a:r>
            <a:endParaRPr lang="en-US" sz="4800" dirty="0" smtClean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2971800" y="5410200"/>
            <a:ext cx="3255417" cy="1092200"/>
            <a:chOff x="5105400" y="5181601"/>
            <a:chExt cx="3848288" cy="1291110"/>
          </a:xfrm>
        </p:grpSpPr>
        <p:pic>
          <p:nvPicPr>
            <p:cNvPr id="8" name="Picture 7" descr="amplab_hires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05400" y="5181601"/>
              <a:ext cx="3848288" cy="129111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724939" y="6132997"/>
              <a:ext cx="1274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2A736"/>
                  </a:solidFill>
                  <a:latin typeface="Corbel"/>
                  <a:cs typeface="Corbel"/>
                </a:rPr>
                <a:t>UC BERKELEY</a:t>
              </a:r>
              <a:endParaRPr lang="en-US" sz="1400" dirty="0">
                <a:solidFill>
                  <a:srgbClr val="F2A736"/>
                </a:solidFill>
                <a:latin typeface="Corbel"/>
                <a:cs typeface="Corbel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698500" y="7874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6256" y="3341373"/>
            <a:ext cx="24500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Michael Franklin </a:t>
            </a:r>
            <a:endParaRPr lang="en-US" dirty="0" smtClean="0">
              <a:latin typeface="Gill Sans Light"/>
              <a:cs typeface="Gill Sans Light"/>
            </a:endParaRPr>
          </a:p>
          <a:p>
            <a:pPr algn="ctr"/>
            <a:r>
              <a:rPr lang="en-US" dirty="0">
                <a:latin typeface="Gill Sans Light"/>
                <a:cs typeface="Gill Sans Light"/>
              </a:rPr>
              <a:t>U</a:t>
            </a:r>
            <a:r>
              <a:rPr lang="en-US" dirty="0" smtClean="0">
                <a:latin typeface="Gill Sans Light"/>
                <a:cs typeface="Gill Sans Light"/>
              </a:rPr>
              <a:t>C </a:t>
            </a:r>
            <a:r>
              <a:rPr lang="en-US" dirty="0" smtClean="0">
                <a:latin typeface="Gill Sans Light"/>
                <a:cs typeface="Gill Sans Light"/>
              </a:rPr>
              <a:t>Berkeley</a:t>
            </a:r>
          </a:p>
          <a:p>
            <a:pPr algn="ctr"/>
            <a:endParaRPr lang="en-US" dirty="0">
              <a:latin typeface="Gill Sans Light"/>
              <a:cs typeface="Gill Sans Light"/>
            </a:endParaRP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1</a:t>
            </a:r>
            <a:r>
              <a:rPr lang="en-US" baseline="30000" dirty="0" smtClean="0">
                <a:latin typeface="Gill Sans Light"/>
                <a:cs typeface="Gill Sans Light"/>
              </a:rPr>
              <a:t>st</a:t>
            </a:r>
            <a:r>
              <a:rPr lang="en-US" dirty="0" smtClean="0">
                <a:latin typeface="Gill Sans Light"/>
                <a:cs typeface="Gill Sans Light"/>
              </a:rPr>
              <a:t> Spark Summit</a:t>
            </a:r>
            <a:endParaRPr lang="en-US" dirty="0" smtClean="0">
              <a:latin typeface="Gill Sans Light"/>
              <a:cs typeface="Gill Sans Light"/>
            </a:endParaRP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December 2, </a:t>
            </a:r>
            <a:r>
              <a:rPr lang="en-US" dirty="0" smtClean="0">
                <a:latin typeface="Gill Sans Light"/>
                <a:cs typeface="Gill Sans Light"/>
              </a:rPr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187882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98"/>
    </mc:Choice>
    <mc:Fallback xmlns="" xmlns:mv="urn:schemas-microsoft-com:mac:vml">
      <p:transition spd="slow" advTm="248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Calibri"/>
                <a:cs typeface="Calibri"/>
              </a:rPr>
              <a:t>Sampling Vs. </a:t>
            </a:r>
            <a:r>
              <a:rPr lang="en-US" dirty="0" smtClean="0">
                <a:latin typeface="Calibri"/>
                <a:cs typeface="Calibri"/>
              </a:rPr>
              <a:t>No Sampling</a:t>
            </a:r>
            <a:endParaRPr lang="en-US" b="1" dirty="0">
              <a:latin typeface="Calibri"/>
              <a:cs typeface="Calibri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327870"/>
              </p:ext>
            </p:extLst>
          </p:nvPr>
        </p:nvGraphicFramePr>
        <p:xfrm>
          <a:off x="461792" y="1387800"/>
          <a:ext cx="794844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47823" y="595938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1</a:t>
            </a:r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6392" y="5955335"/>
            <a:ext cx="66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</a:t>
            </a:r>
            <a:r>
              <a:rPr lang="en-US" baseline="30000" dirty="0" smtClean="0">
                <a:latin typeface="Calibri"/>
                <a:cs typeface="Calibri"/>
              </a:rPr>
              <a:t>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3192" y="5959800"/>
            <a:ext cx="66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</a:t>
            </a:r>
            <a:r>
              <a:rPr lang="en-US" baseline="30000" dirty="0" smtClean="0">
                <a:latin typeface="Calibri"/>
                <a:cs typeface="Calibri"/>
              </a:rPr>
              <a:t>-2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62543" y="5959800"/>
            <a:ext cx="66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</a:t>
            </a:r>
            <a:r>
              <a:rPr lang="en-US" baseline="30000" dirty="0" smtClean="0">
                <a:latin typeface="Calibri"/>
                <a:cs typeface="Calibri"/>
              </a:rPr>
              <a:t>-3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52992" y="5959800"/>
            <a:ext cx="66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</a:t>
            </a:r>
            <a:r>
              <a:rPr lang="en-US" baseline="30000" dirty="0" smtClean="0">
                <a:latin typeface="Calibri"/>
                <a:cs typeface="Calibri"/>
              </a:rPr>
              <a:t>-4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9792" y="5959800"/>
            <a:ext cx="66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</a:t>
            </a:r>
            <a:r>
              <a:rPr lang="en-US" baseline="30000" dirty="0" smtClean="0">
                <a:latin typeface="Calibri"/>
                <a:cs typeface="Calibri"/>
              </a:rPr>
              <a:t>-5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59873" y="6307356"/>
            <a:ext cx="3620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latin typeface="Calibri"/>
                <a:cs typeface="Calibri"/>
              </a:rPr>
              <a:t>Fraction  of full data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906187" y="3553075"/>
            <a:ext cx="44476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alibri"/>
                <a:cs typeface="Calibri"/>
              </a:rPr>
              <a:t>Query Response Time (Seconds)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23992" y="5045400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103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4792" y="1235400"/>
            <a:ext cx="808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1020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43192" y="5421935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18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2585" y="5421935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13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35585" y="5426400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97355" y="54264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8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2671592" y="1611935"/>
            <a:ext cx="20844" cy="3895131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Line Callout 1 (Border and Accent Bar) 30"/>
          <p:cNvSpPr/>
          <p:nvPr/>
        </p:nvSpPr>
        <p:spPr>
          <a:xfrm>
            <a:off x="5828732" y="2590801"/>
            <a:ext cx="2503616" cy="838199"/>
          </a:xfrm>
          <a:prstGeom prst="accentBorderCallout1">
            <a:avLst>
              <a:gd name="adj1" fmla="val 18750"/>
              <a:gd name="adj2" fmla="val -8333"/>
              <a:gd name="adj3" fmla="val -12470"/>
              <a:gd name="adj4" fmla="val -81006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10x</a:t>
            </a:r>
            <a:r>
              <a:rPr lang="en-US" sz="2000" dirty="0">
                <a:latin typeface="Calibri"/>
                <a:cs typeface="Calibri"/>
              </a:rPr>
              <a:t> as response time</a:t>
            </a:r>
          </a:p>
          <a:p>
            <a:pPr algn="ctr"/>
            <a:r>
              <a:rPr lang="en-US" sz="2000" dirty="0">
                <a:latin typeface="Calibri"/>
                <a:cs typeface="Calibri"/>
              </a:rPr>
              <a:t>is dominated by I/O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604792" y="1295400"/>
            <a:ext cx="2205208" cy="51054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3010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Calibri"/>
                <a:cs typeface="Calibri"/>
              </a:rPr>
              <a:t>Sampling Vs. </a:t>
            </a:r>
            <a:r>
              <a:rPr lang="en-US" dirty="0" smtClean="0">
                <a:latin typeface="Calibri"/>
                <a:cs typeface="Calibri"/>
              </a:rPr>
              <a:t>No Sampling</a:t>
            </a:r>
            <a:endParaRPr lang="en-US" b="1" dirty="0">
              <a:latin typeface="Calibri"/>
              <a:cs typeface="Calibri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713936"/>
              </p:ext>
            </p:extLst>
          </p:nvPr>
        </p:nvGraphicFramePr>
        <p:xfrm>
          <a:off x="461792" y="1387800"/>
          <a:ext cx="794844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47823" y="595938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1</a:t>
            </a:r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6392" y="5955335"/>
            <a:ext cx="66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</a:t>
            </a:r>
            <a:r>
              <a:rPr lang="en-US" baseline="30000" dirty="0" smtClean="0">
                <a:latin typeface="Calibri"/>
                <a:cs typeface="Calibri"/>
              </a:rPr>
              <a:t>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3192" y="5959800"/>
            <a:ext cx="66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</a:t>
            </a:r>
            <a:r>
              <a:rPr lang="en-US" baseline="30000" dirty="0" smtClean="0">
                <a:latin typeface="Calibri"/>
                <a:cs typeface="Calibri"/>
              </a:rPr>
              <a:t>-2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62543" y="5959800"/>
            <a:ext cx="66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</a:t>
            </a:r>
            <a:r>
              <a:rPr lang="en-US" baseline="30000" dirty="0" smtClean="0">
                <a:latin typeface="Calibri"/>
                <a:cs typeface="Calibri"/>
              </a:rPr>
              <a:t>-3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52992" y="5959800"/>
            <a:ext cx="66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</a:t>
            </a:r>
            <a:r>
              <a:rPr lang="en-US" baseline="30000" dirty="0" smtClean="0">
                <a:latin typeface="Calibri"/>
                <a:cs typeface="Calibri"/>
              </a:rPr>
              <a:t>-4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9792" y="5959800"/>
            <a:ext cx="66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</a:t>
            </a:r>
            <a:r>
              <a:rPr lang="en-US" baseline="30000" dirty="0" smtClean="0">
                <a:latin typeface="Calibri"/>
                <a:cs typeface="Calibri"/>
              </a:rPr>
              <a:t>-5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59873" y="6307356"/>
            <a:ext cx="3620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latin typeface="Calibri"/>
                <a:cs typeface="Calibri"/>
              </a:rPr>
              <a:t>Fraction  of full data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906187" y="3553075"/>
            <a:ext cx="44476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alibri"/>
                <a:cs typeface="Calibri"/>
              </a:rPr>
              <a:t>Query Response Time (Seconds)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23992" y="5045400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103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4792" y="1235400"/>
            <a:ext cx="808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1020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43192" y="5421935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18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2585" y="5421935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13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35585" y="5426400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97355" y="54264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43747" y="4670730"/>
            <a:ext cx="1150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Calibri"/>
                <a:cs typeface="Calibri"/>
              </a:rPr>
              <a:t>(0.02%)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814592" y="4964735"/>
            <a:ext cx="4341780" cy="466130"/>
            <a:chOff x="3352800" y="5253335"/>
            <a:chExt cx="4341780" cy="466130"/>
          </a:xfrm>
        </p:grpSpPr>
        <p:sp>
          <p:nvSpPr>
            <p:cNvPr id="36" name="TextBox 35"/>
            <p:cNvSpPr txBox="1"/>
            <p:nvPr/>
          </p:nvSpPr>
          <p:spPr>
            <a:xfrm>
              <a:off x="3352800" y="5257800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  <a:latin typeface="Calibri"/>
                  <a:cs typeface="Calibri"/>
                </a:rPr>
                <a:t>(0.07%)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72000" y="5257800"/>
              <a:ext cx="994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  <a:latin typeface="Calibri"/>
                  <a:cs typeface="Calibri"/>
                </a:rPr>
                <a:t>(1.1%)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38800" y="5257800"/>
              <a:ext cx="994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  <a:latin typeface="Calibri"/>
                  <a:cs typeface="Calibri"/>
                </a:rPr>
                <a:t>(3.4%)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81800" y="5253335"/>
              <a:ext cx="912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  <a:latin typeface="Calibri"/>
                  <a:cs typeface="Calibri"/>
                </a:rPr>
                <a:t>(11%)</a:t>
              </a:r>
            </a:p>
          </p:txBody>
        </p:sp>
      </p:grpSp>
      <p:sp>
        <p:nvSpPr>
          <p:cNvPr id="33" name="Line Callout 1 (Border and Accent Bar) 32"/>
          <p:cNvSpPr/>
          <p:nvPr/>
        </p:nvSpPr>
        <p:spPr>
          <a:xfrm>
            <a:off x="6042790" y="3403600"/>
            <a:ext cx="1700411" cy="533400"/>
          </a:xfrm>
          <a:prstGeom prst="accentBorderCallout1">
            <a:avLst>
              <a:gd name="adj1" fmla="val 18750"/>
              <a:gd name="adj2" fmla="val -8333"/>
              <a:gd name="adj3" fmla="val 289692"/>
              <a:gd name="adj4" fmla="val -94913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"/>
                <a:cs typeface="Calibri"/>
              </a:rPr>
              <a:t>Error Bars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0008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People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61408"/>
            <a:ext cx="4572000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Hybrid Human-Machine Computation</a:t>
            </a:r>
          </a:p>
          <a:p>
            <a:pPr marL="1028700" lvl="1" indent="-571500">
              <a:buFont typeface="Arial"/>
              <a:buChar char="•"/>
            </a:pPr>
            <a:r>
              <a:rPr lang="en-US" dirty="0"/>
              <a:t>Data Cleaning</a:t>
            </a:r>
          </a:p>
          <a:p>
            <a:pPr marL="1028700" lvl="1" indent="-571500">
              <a:buFont typeface="Arial"/>
              <a:buChar char="•"/>
            </a:pPr>
            <a:r>
              <a:rPr lang="en-US" dirty="0"/>
              <a:t>Active Learning</a:t>
            </a:r>
          </a:p>
          <a:p>
            <a:pPr marL="1028700" lvl="1" indent="-571500">
              <a:buFont typeface="Arial"/>
              <a:buChar char="•"/>
            </a:pPr>
            <a:r>
              <a:rPr lang="en-US" dirty="0"/>
              <a:t>Handling </a:t>
            </a:r>
            <a:r>
              <a:rPr lang="en-US" dirty="0" smtClean="0"/>
              <a:t>the last </a:t>
            </a:r>
            <a:r>
              <a:rPr lang="en-US" dirty="0"/>
              <a:t>5%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6" name="Picture 5" descr="arch_simple_crowdd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8071" y="1600200"/>
            <a:ext cx="3500706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52400" y="5943600"/>
            <a:ext cx="86711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	Franklin et al., CrowdDB: Answering Queries with Crowdsourcing, </a:t>
            </a:r>
            <a:r>
              <a:rPr lang="en-US" sz="1600" i="1" dirty="0" smtClean="0"/>
              <a:t>SIGMOD 2011</a:t>
            </a:r>
          </a:p>
          <a:p>
            <a:r>
              <a:rPr lang="en-US" sz="1600" i="1" dirty="0"/>
              <a:t>	</a:t>
            </a:r>
            <a:r>
              <a:rPr lang="en-US" sz="1600" dirty="0" smtClean="0"/>
              <a:t>Wang et al., </a:t>
            </a:r>
            <a:r>
              <a:rPr lang="en-US" sz="1600" dirty="0" err="1" smtClean="0"/>
              <a:t>CrowdER</a:t>
            </a:r>
            <a:r>
              <a:rPr lang="en-US" sz="1600" dirty="0" smtClean="0"/>
              <a:t>: Crowdsourcing Entity Resolution, VLDB 2012</a:t>
            </a:r>
            <a:endParaRPr lang="en-US" sz="1600" i="1" dirty="0" smtClean="0"/>
          </a:p>
          <a:p>
            <a:r>
              <a:rPr lang="en-US" sz="1600" i="1" dirty="0"/>
              <a:t>	</a:t>
            </a:r>
            <a:r>
              <a:rPr lang="en-US" sz="1600" dirty="0" err="1" smtClean="0"/>
              <a:t>Trushkowsky</a:t>
            </a:r>
            <a:r>
              <a:rPr lang="en-US" sz="1600" dirty="0" smtClean="0"/>
              <a:t> et al., Crowdsourcing Enumeration Queries,</a:t>
            </a:r>
            <a:r>
              <a:rPr lang="en-US" sz="1600" i="1" dirty="0" smtClean="0"/>
              <a:t> ICDE 2013 Best Paper Award</a:t>
            </a:r>
          </a:p>
          <a:p>
            <a:r>
              <a:rPr lang="en-US" sz="1800" i="1" dirty="0"/>
              <a:t>	</a:t>
            </a:r>
            <a:r>
              <a:rPr lang="en-US" sz="1800" i="1" dirty="0" smtClean="0"/>
              <a:t> </a:t>
            </a:r>
            <a:endParaRPr lang="en-US" sz="1800" i="1" dirty="0"/>
          </a:p>
        </p:txBody>
      </p:sp>
      <p:sp>
        <p:nvSpPr>
          <p:cNvPr id="3" name="Rectangle 2"/>
          <p:cNvSpPr/>
          <p:nvPr/>
        </p:nvSpPr>
        <p:spPr>
          <a:xfrm>
            <a:off x="381000" y="3699808"/>
            <a:ext cx="5181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latin typeface="Gill Sans Light"/>
                <a:ea typeface="ＭＳ Ｐゴシック" pitchFamily="-65" charset="-128"/>
                <a:cs typeface="Gill Sans Light"/>
              </a:rPr>
              <a:t>Supporting Data Scientists</a:t>
            </a:r>
          </a:p>
          <a:p>
            <a:pPr marL="914400" lvl="1" indent="-457200" eaLnBrk="0" hangingPunct="0">
              <a:buFont typeface="Arial"/>
              <a:buChar char="•"/>
            </a:pPr>
            <a:r>
              <a:rPr lang="en-US" sz="2800" dirty="0">
                <a:latin typeface="Gill Sans Light"/>
                <a:ea typeface="ＭＳ Ｐゴシック" pitchFamily="-65" charset="-128"/>
                <a:cs typeface="Gill Sans Light"/>
              </a:rPr>
              <a:t>Interactive Analytics</a:t>
            </a:r>
          </a:p>
          <a:p>
            <a:pPr marL="914400" lvl="1" indent="-457200" eaLnBrk="0" hangingPunct="0">
              <a:buFont typeface="Arial"/>
              <a:buChar char="•"/>
            </a:pPr>
            <a:r>
              <a:rPr lang="en-US" sz="2800" dirty="0">
                <a:latin typeface="Gill Sans Light"/>
                <a:ea typeface="ＭＳ Ｐゴシック" pitchFamily="-65" charset="-128"/>
                <a:cs typeface="Gill Sans Light"/>
              </a:rPr>
              <a:t>Visual Analytics</a:t>
            </a:r>
          </a:p>
          <a:p>
            <a:pPr marL="914400" lvl="1" indent="-457200" eaLnBrk="0" hangingPunct="0">
              <a:buFont typeface="Arial"/>
              <a:buChar char="•"/>
            </a:pPr>
            <a:r>
              <a:rPr lang="en-US" sz="2800" dirty="0">
                <a:latin typeface="Gill Sans Light"/>
                <a:ea typeface="ＭＳ Ｐゴシック" pitchFamily="-65" charset="-128"/>
                <a:cs typeface="Gill Sans Light"/>
              </a:rPr>
              <a:t>Collaboration</a:t>
            </a:r>
          </a:p>
        </p:txBody>
      </p:sp>
    </p:spTree>
    <p:extLst>
      <p:ext uri="{BB962C8B-B14F-4D97-AF65-F5344CB8AC3E}">
        <p14:creationId xmlns:p14="http://schemas.microsoft.com/office/powerpoint/2010/main" val="220762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066"/>
    </mc:Choice>
    <mc:Fallback xmlns="">
      <p:transition xmlns:p14="http://schemas.microsoft.com/office/powerpoint/2010/main" spd="slow" advTm="11606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Less is More?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 Cleaning + Sampling</a:t>
            </a:r>
            <a:endParaRPr lang="en-US" dirty="0"/>
          </a:p>
        </p:txBody>
      </p:sp>
      <p:pic>
        <p:nvPicPr>
          <p:cNvPr id="4" name="Content Placeholder 3" descr="Screen Shot 2013-12-01 at 4.15.3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28" b="-1328"/>
          <a:stretch/>
        </p:blipFill>
        <p:spPr>
          <a:xfrm>
            <a:off x="1848938" y="1600200"/>
            <a:ext cx="6685462" cy="4800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412" y="1981200"/>
            <a:ext cx="1850887" cy="1576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8244" r="27747"/>
          <a:stretch/>
        </p:blipFill>
        <p:spPr>
          <a:xfrm>
            <a:off x="934538" y="4343401"/>
            <a:ext cx="1956474" cy="838200"/>
          </a:xfrm>
          <a:prstGeom prst="rect">
            <a:avLst/>
          </a:prstGeom>
        </p:spPr>
      </p:pic>
      <p:pic>
        <p:nvPicPr>
          <p:cNvPr id="7" name="Picture 6" descr="Screen Shot 2013-12-01 at 4.21.2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12" y="2667000"/>
            <a:ext cx="2984500" cy="2692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6248400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J. Wang </a:t>
            </a:r>
            <a:r>
              <a:rPr lang="en-US" sz="1800" dirty="0" smtClean="0"/>
              <a:t>et al.</a:t>
            </a:r>
            <a:r>
              <a:rPr lang="en-US" sz="1800" dirty="0" smtClean="0"/>
              <a:t>, </a:t>
            </a:r>
            <a:r>
              <a:rPr lang="en-US" sz="1800" i="1" dirty="0" smtClean="0"/>
              <a:t>Work in Progress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3808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198780"/>
            <a:ext cx="4114800" cy="2350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Working with the Crowd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3" name="Content Placeholder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982"/>
          <a:stretch/>
        </p:blipFill>
        <p:spPr>
          <a:xfrm>
            <a:off x="6934200" y="1447800"/>
            <a:ext cx="1584979" cy="459225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14871" y="3755218"/>
            <a:ext cx="4014529" cy="3178982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sz="2000" dirty="0" smtClean="0"/>
              <a:t>Incentives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/>
              <a:t>Fatigue, Fraud, &amp; other Failure Modes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/>
              <a:t>Latency &amp; Prediction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/>
              <a:t>Work Conditions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/>
              <a:t>Interface Impacts </a:t>
            </a:r>
            <a:r>
              <a:rPr lang="en-US" sz="2000" dirty="0" smtClean="0"/>
              <a:t>Answer Quality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/>
              <a:t>Task Structuring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/>
              <a:t>Task Routing </a:t>
            </a:r>
          </a:p>
        </p:txBody>
      </p:sp>
      <p:sp>
        <p:nvSpPr>
          <p:cNvPr id="6" name="Not Equal 5"/>
          <p:cNvSpPr/>
          <p:nvPr/>
        </p:nvSpPr>
        <p:spPr>
          <a:xfrm>
            <a:off x="4876800" y="2260600"/>
            <a:ext cx="1828800" cy="914400"/>
          </a:xfrm>
          <a:prstGeom prst="mathNotEqual">
            <a:avLst/>
          </a:prstGeom>
          <a:solidFill>
            <a:schemeClr val="accent2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90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The 3E’s of Big Data:</a:t>
            </a:r>
            <a:br>
              <a:rPr lang="en-US" dirty="0" smtClean="0"/>
            </a:br>
            <a:r>
              <a:rPr lang="en-US" dirty="0" smtClean="0"/>
              <a:t>Extreme Elasticity Everywhere</a:t>
            </a:r>
            <a:endParaRPr lang="en-US" dirty="0"/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428271"/>
              </p:ext>
            </p:extLst>
          </p:nvPr>
        </p:nvGraphicFramePr>
        <p:xfrm>
          <a:off x="457200" y="1524000"/>
          <a:ext cx="8305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749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5BF7F9C-6E6D-9D4C-9578-17C0527B4F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BB9E117-49C9-A04D-96FA-6D71D57482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9AD9AF47-EA02-7849-9A76-BE37905F87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3A665E2-C6FF-2441-8763-6E8133B061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510F1842-9AF3-2545-B545-E4F314A639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8DDEC009-2146-DD45-B685-BA0095A63F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lvlOne"/>
        </p:bldSub>
      </p:bldGraphic>
      <p:bldGraphic spid="14" grpId="1">
        <p:bldSub>
          <a:bldDgm bld="lvlOne"/>
        </p:bldSub>
      </p:bldGraphic>
      <p:bldGraphic spid="14" grpId="2">
        <p:bldSub>
          <a:bldDgm bld="lvl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421650"/>
            <a:ext cx="1157796" cy="11503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508919"/>
            <a:ext cx="8229600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AMP</a:t>
            </a:r>
            <a:r>
              <a:rPr lang="en-US" sz="4800" dirty="0"/>
              <a:t> </a:t>
            </a:r>
            <a:r>
              <a:rPr lang="en-US" sz="4800" dirty="0" smtClean="0"/>
              <a:t>Integration +</a:t>
            </a:r>
            <a:endParaRPr lang="en-US" sz="4800" dirty="0"/>
          </a:p>
          <a:p>
            <a:r>
              <a:rPr lang="en-US" sz="4800" dirty="0" smtClean="0"/>
              <a:t>Extreme Elasticity +</a:t>
            </a:r>
            <a:endParaRPr lang="en-US" sz="4800" dirty="0" smtClean="0"/>
          </a:p>
          <a:p>
            <a:r>
              <a:rPr lang="en-US" sz="4800" dirty="0" smtClean="0"/>
              <a:t>		Tradeoffs +</a:t>
            </a:r>
          </a:p>
          <a:p>
            <a:r>
              <a:rPr lang="en-US" sz="4800" dirty="0" smtClean="0"/>
              <a:t>More Sophisticated Analytics</a:t>
            </a:r>
            <a:endParaRPr lang="en-US" sz="4800" dirty="0" smtClean="0"/>
          </a:p>
          <a:p>
            <a:r>
              <a:rPr lang="en-US" sz="4800" dirty="0" smtClean="0"/>
              <a:t>= </a:t>
            </a:r>
            <a:r>
              <a:rPr lang="en-US" sz="4800" dirty="0" smtClean="0"/>
              <a:t>Extreme </a:t>
            </a:r>
            <a:r>
              <a:rPr lang="en-US" sz="4800" dirty="0" smtClean="0"/>
              <a:t>Complexity</a:t>
            </a:r>
            <a:endParaRPr lang="en-US" sz="48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Research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0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ln/>
        </p:spPr>
        <p:txBody>
          <a:bodyPr/>
          <a:lstStyle/>
          <a:p>
            <a:r>
              <a:rPr lang="en-US" dirty="0" smtClean="0"/>
              <a:t>Can we </a:t>
            </a:r>
            <a:r>
              <a:rPr lang="en-US" dirty="0" smtClean="0"/>
              <a:t>Take a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Declarative </a:t>
            </a:r>
            <a:r>
              <a:rPr lang="en-US" dirty="0" smtClean="0"/>
              <a:t>Approach?</a:t>
            </a:r>
            <a:endParaRPr lang="en-US" dirty="0"/>
          </a:p>
        </p:txBody>
      </p:sp>
      <p:sp>
        <p:nvSpPr>
          <p:cNvPr id="72706" name="Rectangle 2"/>
          <p:cNvSpPr>
            <a:spLocks/>
          </p:cNvSpPr>
          <p:nvPr/>
        </p:nvSpPr>
        <p:spPr bwMode="auto">
          <a:xfrm>
            <a:off x="1836168" y="3153147"/>
            <a:ext cx="5575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SQL</a:t>
            </a:r>
          </a:p>
        </p:txBody>
      </p:sp>
      <p:grpSp>
        <p:nvGrpSpPr>
          <p:cNvPr id="72710" name="Group 6"/>
          <p:cNvGrpSpPr>
            <a:grpSpLocks/>
          </p:cNvGrpSpPr>
          <p:nvPr/>
        </p:nvGrpSpPr>
        <p:grpSpPr bwMode="auto">
          <a:xfrm>
            <a:off x="2171031" y="4981500"/>
            <a:ext cx="1503536" cy="1266900"/>
            <a:chOff x="0" y="0"/>
            <a:chExt cx="1347" cy="1135"/>
          </a:xfrm>
        </p:grpSpPr>
        <p:sp>
          <p:nvSpPr>
            <p:cNvPr id="72707" name="AutoShape 3"/>
            <p:cNvSpPr>
              <a:spLocks/>
            </p:cNvSpPr>
            <p:nvPr/>
          </p:nvSpPr>
          <p:spPr bwMode="auto">
            <a:xfrm>
              <a:off x="0" y="0"/>
              <a:ext cx="1347" cy="113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  <a:moveTo>
                    <a:pt x="0" y="2700"/>
                  </a:moveTo>
                </a:path>
              </a:pathLst>
            </a:cu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5400000" scaled="1"/>
            </a:gradFill>
            <a:ln>
              <a:noFill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A7DBB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708" name="AutoShape 4"/>
            <p:cNvSpPr>
              <a:spLocks/>
            </p:cNvSpPr>
            <p:nvPr/>
          </p:nvSpPr>
          <p:spPr bwMode="auto">
            <a:xfrm>
              <a:off x="0" y="0"/>
              <a:ext cx="1347" cy="28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</a:path>
              </a:pathLst>
            </a:cu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4A7DBB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709" name="AutoShape 5"/>
            <p:cNvSpPr>
              <a:spLocks/>
            </p:cNvSpPr>
            <p:nvPr/>
          </p:nvSpPr>
          <p:spPr bwMode="auto">
            <a:xfrm>
              <a:off x="0" y="0"/>
              <a:ext cx="1347" cy="113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2181077" y="3649861"/>
            <a:ext cx="396255" cy="1331639"/>
          </a:xfrm>
          <a:prstGeom prst="line">
            <a:avLst/>
          </a:prstGeom>
          <a:noFill/>
          <a:ln w="76200" cap="flat">
            <a:solidFill>
              <a:srgbClr val="4F81BD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 rot="10800000" flipH="1">
            <a:off x="3156645" y="3614143"/>
            <a:ext cx="431974" cy="1331639"/>
          </a:xfrm>
          <a:prstGeom prst="line">
            <a:avLst/>
          </a:prstGeom>
          <a:noFill/>
          <a:ln w="76200" cap="flat">
            <a:solidFill>
              <a:srgbClr val="4F81BD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13" name="Rectangle 9"/>
          <p:cNvSpPr>
            <a:spLocks/>
          </p:cNvSpPr>
          <p:nvPr/>
        </p:nvSpPr>
        <p:spPr bwMode="auto">
          <a:xfrm>
            <a:off x="3069580" y="3153147"/>
            <a:ext cx="905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Result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685854" y="3153147"/>
            <a:ext cx="2449608" cy="3095253"/>
            <a:chOff x="4685854" y="3153147"/>
            <a:chExt cx="2449608" cy="3095253"/>
          </a:xfrm>
        </p:grpSpPr>
        <p:sp>
          <p:nvSpPr>
            <p:cNvPr id="72714" name="Rectangle 10"/>
            <p:cNvSpPr>
              <a:spLocks/>
            </p:cNvSpPr>
            <p:nvPr/>
          </p:nvSpPr>
          <p:spPr bwMode="auto">
            <a:xfrm>
              <a:off x="4685854" y="3153147"/>
              <a:ext cx="69956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latin typeface="Calibri Bold" charset="0"/>
                  <a:ea typeface="ＭＳ Ｐゴシック" charset="0"/>
                  <a:cs typeface="Calibri Bold" charset="0"/>
                  <a:sym typeface="Calibri Bold" charset="0"/>
                </a:rPr>
                <a:t>MQL</a:t>
              </a:r>
            </a:p>
          </p:txBody>
        </p:sp>
        <p:grpSp>
          <p:nvGrpSpPr>
            <p:cNvPr id="72718" name="Group 14"/>
            <p:cNvGrpSpPr>
              <a:grpSpLocks/>
            </p:cNvGrpSpPr>
            <p:nvPr/>
          </p:nvGrpSpPr>
          <p:grpSpPr bwMode="auto">
            <a:xfrm>
              <a:off x="5102200" y="4981500"/>
              <a:ext cx="1503536" cy="1266900"/>
              <a:chOff x="0" y="0"/>
              <a:chExt cx="1347" cy="1135"/>
            </a:xfrm>
          </p:grpSpPr>
          <p:sp>
            <p:nvSpPr>
              <p:cNvPr id="72715" name="AutoShape 11"/>
              <p:cNvSpPr>
                <a:spLocks/>
              </p:cNvSpPr>
              <p:nvPr/>
            </p:nvSpPr>
            <p:spPr bwMode="auto">
              <a:xfrm>
                <a:off x="0" y="0"/>
                <a:ext cx="1347" cy="11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2700"/>
                    </a:move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close/>
                    <a:moveTo>
                      <a:pt x="0" y="2700"/>
                    </a:moveTo>
                  </a:path>
                </a:pathLst>
              </a:custGeom>
              <a:gradFill rotWithShape="0">
                <a:gsLst>
                  <a:gs pos="0">
                    <a:srgbClr val="BDDBFE"/>
                  </a:gs>
                  <a:gs pos="100000">
                    <a:srgbClr val="3E7FCD"/>
                  </a:gs>
                </a:gsLst>
                <a:lin ang="5400000" scaled="1"/>
              </a:gradFill>
              <a:ln>
                <a:noFill/>
              </a:ln>
              <a:effectLst>
                <a:outerShdw blurRad="38100" dist="23000" dir="5400000" algn="ctr" rotWithShape="0">
                  <a:schemeClr val="bg2">
                    <a:alpha val="34999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4A7DBB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2716" name="AutoShape 12"/>
              <p:cNvSpPr>
                <a:spLocks/>
              </p:cNvSpPr>
              <p:nvPr/>
            </p:nvSpPr>
            <p:spPr bwMode="auto">
              <a:xfrm>
                <a:off x="0" y="0"/>
                <a:ext cx="1347" cy="28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0" y="10800"/>
                    </a:moveTo>
                  </a:path>
                </a:pathLst>
              </a:custGeom>
              <a:solidFill>
                <a:schemeClr val="accent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4A7DBB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2717" name="AutoShape 13"/>
              <p:cNvSpPr>
                <a:spLocks/>
              </p:cNvSpPr>
              <p:nvPr/>
            </p:nvSpPr>
            <p:spPr bwMode="auto">
              <a:xfrm>
                <a:off x="0" y="0"/>
                <a:ext cx="1347" cy="11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2700"/>
                    </a:moveTo>
                    <a:cubicBezTo>
                      <a:pt x="21600" y="4191"/>
                      <a:pt x="16765" y="5400"/>
                      <a:pt x="10800" y="5400"/>
                    </a:cubicBezTo>
                    <a:cubicBezTo>
                      <a:pt x="4835" y="5400"/>
                      <a:pt x="0" y="4191"/>
                      <a:pt x="0" y="2700"/>
                    </a:cubicBez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lnTo>
                      <a:pt x="0" y="2700"/>
                    </a:lnTo>
                  </a:path>
                </a:pathLst>
              </a:custGeom>
              <a:noFill/>
              <a:ln w="9525" cap="flat">
                <a:solidFill>
                  <a:srgbClr val="4A7DBB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72719" name="Line 15"/>
            <p:cNvSpPr>
              <a:spLocks noChangeShapeType="1"/>
            </p:cNvSpPr>
            <p:nvPr/>
          </p:nvSpPr>
          <p:spPr bwMode="auto">
            <a:xfrm>
              <a:off x="5102201" y="3649861"/>
              <a:ext cx="416346" cy="1331639"/>
            </a:xfrm>
            <a:prstGeom prst="line">
              <a:avLst/>
            </a:prstGeom>
            <a:noFill/>
            <a:ln w="76200" cap="flat">
              <a:solidFill>
                <a:srgbClr val="4F81BD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 rot="10800000" flipH="1">
              <a:off x="6087814" y="3632002"/>
              <a:ext cx="517922" cy="1286991"/>
            </a:xfrm>
            <a:prstGeom prst="line">
              <a:avLst/>
            </a:prstGeom>
            <a:noFill/>
            <a:ln w="76200" cap="flat">
              <a:solidFill>
                <a:srgbClr val="4F81BD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721" name="Rectangle 17"/>
            <p:cNvSpPr>
              <a:spLocks/>
            </p:cNvSpPr>
            <p:nvPr/>
          </p:nvSpPr>
          <p:spPr bwMode="auto">
            <a:xfrm>
              <a:off x="6189390" y="3177703"/>
              <a:ext cx="94607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Model</a:t>
              </a:r>
            </a:p>
          </p:txBody>
        </p:sp>
      </p:grpSp>
      <p:sp>
        <p:nvSpPr>
          <p:cNvPr id="72722" name="Rectangle 18"/>
          <p:cNvSpPr>
            <a:spLocks/>
          </p:cNvSpPr>
          <p:nvPr/>
        </p:nvSpPr>
        <p:spPr bwMode="auto">
          <a:xfrm>
            <a:off x="250031" y="1940942"/>
            <a:ext cx="8536781" cy="105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35717" tIns="35717" rIns="35717" bIns="35717"/>
          <a:lstStyle/>
          <a:p>
            <a:pPr marL="589338" indent="-401822">
              <a:spcBef>
                <a:spcPts val="492"/>
              </a:spcBef>
              <a:buSzPct val="75000"/>
              <a:buFont typeface="Zapf Dingbats" charset="0"/>
              <a:buChar char="✦"/>
            </a:pPr>
            <a:r>
              <a:rPr lang="en-US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Can reduce complexity through automation</a:t>
            </a:r>
          </a:p>
          <a:p>
            <a:pPr marL="589338" indent="-401822">
              <a:spcBef>
                <a:spcPts val="492"/>
              </a:spcBef>
              <a:buSzPct val="75000"/>
              <a:buFont typeface="Zapf Dingbats" charset="0"/>
              <a:buChar char="✦"/>
            </a:pPr>
            <a:r>
              <a:rPr lang="en-US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End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Users tell the system what they want, not how to get it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495" y="4293122"/>
            <a:ext cx="1869305" cy="125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AutoShape 1"/>
          <p:cNvSpPr>
            <a:spLocks/>
          </p:cNvSpPr>
          <p:nvPr/>
        </p:nvSpPr>
        <p:spPr bwMode="auto">
          <a:xfrm>
            <a:off x="264542" y="3760515"/>
            <a:ext cx="8679656" cy="1125141"/>
          </a:xfrm>
          <a:prstGeom prst="roundRect">
            <a:avLst>
              <a:gd name="adj" fmla="val 24444"/>
            </a:avLst>
          </a:prstGeom>
          <a:solidFill>
            <a:srgbClr val="C0504D"/>
          </a:solidFill>
          <a:ln w="25400">
            <a:solidFill>
              <a:srgbClr val="8C3A3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4210" name="Rectangle 2"/>
          <p:cNvSpPr>
            <a:spLocks/>
          </p:cNvSpPr>
          <p:nvPr/>
        </p:nvSpPr>
        <p:spPr bwMode="auto">
          <a:xfrm>
            <a:off x="378396" y="3815209"/>
            <a:ext cx="8447484" cy="224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26788" tIns="26788" rIns="26788" bIns="26788" anchor="ctr"/>
          <a:lstStyle/>
          <a:p>
            <a:pPr marL="334851" indent="-334851">
              <a:buFontTx/>
              <a:buAutoNum type="arabicPeriod"/>
            </a:pPr>
            <a:r>
              <a:rPr lang="en-US" sz="2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  <a:sym typeface="Calibri" charset="0"/>
              </a:rPr>
              <a:t>Easy scalable ML development (</a:t>
            </a:r>
            <a:r>
              <a:rPr lang="en-US" sz="2800">
                <a:solidFill>
                  <a:srgbClr val="FFFFFF"/>
                </a:solidFill>
                <a:latin typeface="Calibri Italic" charset="0"/>
                <a:ea typeface="ＭＳ Ｐゴシック" charset="0"/>
                <a:cs typeface="ＭＳ Ｐゴシック" charset="0"/>
                <a:sym typeface="Calibri Italic" charset="0"/>
              </a:rPr>
              <a:t>ML Developers</a:t>
            </a:r>
            <a:r>
              <a:rPr lang="en-US" sz="2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  <a:sym typeface="Calibri" charset="0"/>
              </a:rPr>
              <a:t>)</a:t>
            </a:r>
            <a:endParaRPr lang="en-US" sz="17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  <a:sym typeface="Calibri" charset="0"/>
            </a:endParaRPr>
          </a:p>
          <a:p>
            <a:pPr marL="334851" indent="-334851">
              <a:buFontTx/>
              <a:buAutoNum type="arabicPeriod"/>
            </a:pPr>
            <a:r>
              <a:rPr lang="en-US" sz="2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  <a:sym typeface="Calibri" charset="0"/>
              </a:rPr>
              <a:t>Easy/user-friendly ML at scale (</a:t>
            </a:r>
            <a:r>
              <a:rPr lang="en-US" sz="2800">
                <a:solidFill>
                  <a:srgbClr val="FFFFFF"/>
                </a:solidFill>
                <a:latin typeface="Calibri Italic" charset="0"/>
                <a:ea typeface="ＭＳ Ｐゴシック" charset="0"/>
                <a:cs typeface="ＭＳ Ｐゴシック" charset="0"/>
                <a:sym typeface="Calibri Italic" charset="0"/>
              </a:rPr>
              <a:t>End Users</a:t>
            </a:r>
            <a:r>
              <a:rPr lang="en-US" sz="2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  <a:sym typeface="Calibri" charset="0"/>
              </a:rPr>
              <a:t>)</a:t>
            </a:r>
            <a:endParaRPr lang="en-US" sz="17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  <a:sym typeface="Calibri" charset="0"/>
            </a:endParaRPr>
          </a:p>
          <a:p>
            <a:pPr marL="334851" indent="-334851"/>
            <a:endParaRPr lang="en-US" sz="28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  <a:sym typeface="Calibri" charset="0"/>
            </a:endParaRPr>
          </a:p>
          <a:p>
            <a:pPr marL="334851" indent="-334851"/>
            <a:r>
              <a:rPr lang="en-US" sz="2800">
                <a:latin typeface="Calibri" charset="0"/>
                <a:ea typeface="ＭＳ Ｐゴシック" charset="0"/>
                <a:cs typeface="ＭＳ Ｐゴシック" charset="0"/>
                <a:sym typeface="Calibri" charset="0"/>
              </a:rPr>
              <a:t>Along the way, we gain insight into data intensive computing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Goals of MLbase</a:t>
            </a:r>
          </a:p>
        </p:txBody>
      </p:sp>
      <p:grpSp>
        <p:nvGrpSpPr>
          <p:cNvPr id="94214" name="Group 6"/>
          <p:cNvGrpSpPr>
            <a:grpSpLocks/>
          </p:cNvGrpSpPr>
          <p:nvPr/>
        </p:nvGrpSpPr>
        <p:grpSpPr bwMode="auto">
          <a:xfrm>
            <a:off x="191988" y="1607344"/>
            <a:ext cx="3283893" cy="1375172"/>
            <a:chOff x="0" y="0"/>
            <a:chExt cx="2942" cy="1232"/>
          </a:xfrm>
        </p:grpSpPr>
        <p:sp>
          <p:nvSpPr>
            <p:cNvPr id="94212" name="AutoShape 4"/>
            <p:cNvSpPr>
              <a:spLocks/>
            </p:cNvSpPr>
            <p:nvPr/>
          </p:nvSpPr>
          <p:spPr bwMode="auto">
            <a:xfrm>
              <a:off x="0" y="0"/>
              <a:ext cx="2942" cy="1232"/>
            </a:xfrm>
            <a:prstGeom prst="rightArrow">
              <a:avLst>
                <a:gd name="adj1" fmla="val 58519"/>
                <a:gd name="adj2" fmla="val 35068"/>
              </a:avLst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5400000" scaled="1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293" name="Rectangle 5"/>
            <p:cNvSpPr>
              <a:spLocks/>
            </p:cNvSpPr>
            <p:nvPr/>
          </p:nvSpPr>
          <p:spPr bwMode="auto">
            <a:xfrm>
              <a:off x="0" y="374"/>
              <a:ext cx="258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3100" dirty="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  <a:sym typeface="Calibri" charset="0"/>
                </a:rPr>
                <a:t>ML </a:t>
              </a:r>
              <a:r>
                <a:rPr lang="en-US" sz="3100" dirty="0" smtClean="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  <a:sym typeface="Calibri" charset="0"/>
                </a:rPr>
                <a:t>Insights</a:t>
              </a:r>
              <a:endParaRPr lang="en-US" sz="3100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  <a:sym typeface="Calibri" charset="0"/>
              </a:endParaRPr>
            </a:p>
          </p:txBody>
        </p:sp>
      </p:grpSp>
      <p:grpSp>
        <p:nvGrpSpPr>
          <p:cNvPr id="94217" name="Group 9"/>
          <p:cNvGrpSpPr>
            <a:grpSpLocks/>
          </p:cNvGrpSpPr>
          <p:nvPr/>
        </p:nvGrpSpPr>
        <p:grpSpPr bwMode="auto">
          <a:xfrm>
            <a:off x="5707187" y="1607344"/>
            <a:ext cx="3295055" cy="1375172"/>
            <a:chOff x="0" y="0"/>
            <a:chExt cx="2952" cy="1232"/>
          </a:xfrm>
        </p:grpSpPr>
        <p:sp>
          <p:nvSpPr>
            <p:cNvPr id="94215" name="AutoShape 7"/>
            <p:cNvSpPr>
              <a:spLocks/>
            </p:cNvSpPr>
            <p:nvPr/>
          </p:nvSpPr>
          <p:spPr bwMode="auto">
            <a:xfrm>
              <a:off x="0" y="0"/>
              <a:ext cx="2949" cy="1232"/>
            </a:xfrm>
            <a:prstGeom prst="leftArrow">
              <a:avLst>
                <a:gd name="adj1" fmla="val 52065"/>
                <a:gd name="adj2" fmla="val 35063"/>
              </a:avLst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5400000" scaled="1"/>
            </a:gradFill>
            <a:ln w="9525" cap="flat">
              <a:solidFill>
                <a:srgbClr val="4A7DBB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291" name="Rectangle 8"/>
            <p:cNvSpPr>
              <a:spLocks/>
            </p:cNvSpPr>
            <p:nvPr/>
          </p:nvSpPr>
          <p:spPr bwMode="auto">
            <a:xfrm>
              <a:off x="320" y="374"/>
              <a:ext cx="263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3100" dirty="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  <a:sym typeface="Calibri" charset="0"/>
                </a:rPr>
                <a:t>Systems </a:t>
              </a:r>
              <a:r>
                <a:rPr lang="en-US" sz="3100" dirty="0" smtClean="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  <a:sym typeface="Calibri" charset="0"/>
                </a:rPr>
                <a:t>Insights</a:t>
              </a:r>
              <a:endParaRPr lang="en-US" sz="3100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  <a:sym typeface="Calibri" charset="0"/>
              </a:endParaRPr>
            </a:p>
          </p:txBody>
        </p:sp>
      </p:grpSp>
      <p:sp>
        <p:nvSpPr>
          <p:cNvPr id="94218" name="AutoShape 10"/>
          <p:cNvSpPr>
            <a:spLocks/>
          </p:cNvSpPr>
          <p:nvPr/>
        </p:nvSpPr>
        <p:spPr bwMode="auto">
          <a:xfrm>
            <a:off x="4179094" y="2845222"/>
            <a:ext cx="885156" cy="819299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gradFill rotWithShape="0">
            <a:gsLst>
              <a:gs pos="0">
                <a:srgbClr val="BDDBFE"/>
              </a:gs>
              <a:gs pos="100000">
                <a:srgbClr val="3E7FCD"/>
              </a:gs>
            </a:gsLst>
            <a:lin ang="5400000" scaled="1"/>
          </a:gra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grpSp>
        <p:nvGrpSpPr>
          <p:cNvPr id="97287" name="Group 13"/>
          <p:cNvGrpSpPr>
            <a:grpSpLocks/>
          </p:cNvGrpSpPr>
          <p:nvPr/>
        </p:nvGrpSpPr>
        <p:grpSpPr bwMode="auto">
          <a:xfrm>
            <a:off x="3603129" y="1890861"/>
            <a:ext cx="1976810" cy="803672"/>
            <a:chOff x="0" y="0"/>
            <a:chExt cx="1771" cy="720"/>
          </a:xfrm>
        </p:grpSpPr>
        <p:sp>
          <p:nvSpPr>
            <p:cNvPr id="94219" name="AutoShape 11"/>
            <p:cNvSpPr>
              <a:spLocks/>
            </p:cNvSpPr>
            <p:nvPr/>
          </p:nvSpPr>
          <p:spPr bwMode="auto">
            <a:xfrm>
              <a:off x="0" y="0"/>
              <a:ext cx="1771" cy="720"/>
            </a:xfrm>
            <a:prstGeom prst="roundRect">
              <a:avLst>
                <a:gd name="adj" fmla="val 11718"/>
              </a:avLst>
            </a:prstGeom>
            <a:solidFill>
              <a:srgbClr val="9BBB59">
                <a:alpha val="59999"/>
              </a:srgbClr>
            </a:solidFill>
            <a:ln w="9525" cap="flat">
              <a:solidFill>
                <a:srgbClr val="9BBB5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289" name="Rectangle 12"/>
            <p:cNvSpPr>
              <a:spLocks/>
            </p:cNvSpPr>
            <p:nvPr/>
          </p:nvSpPr>
          <p:spPr bwMode="auto">
            <a:xfrm>
              <a:off x="32" y="91"/>
              <a:ext cx="1704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sz="3500" dirty="0">
                  <a:latin typeface="Calibri Bold" charset="0"/>
                  <a:ea typeface="ＭＳ Ｐゴシック" charset="0"/>
                  <a:cs typeface="ＭＳ Ｐゴシック" charset="0"/>
                  <a:sym typeface="Calibri Bold" charset="0"/>
                </a:rPr>
                <a:t>MLbase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4312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9" grpId="0" animBg="1"/>
      <p:bldP spid="94210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/>
          </p:cNvSpPr>
          <p:nvPr/>
        </p:nvSpPr>
        <p:spPr bwMode="auto">
          <a:xfrm>
            <a:off x="1685478" y="3968130"/>
            <a:ext cx="5893594" cy="1151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26788" tIns="26788" rIns="26788" bIns="26788"/>
          <a:lstStyle/>
          <a:p>
            <a:pPr algn="l"/>
            <a:r>
              <a:rPr lang="en-US">
                <a:latin typeface="Calibri Italic" charset="0"/>
                <a:ea typeface="ＭＳ Ｐゴシック" charset="0"/>
                <a:cs typeface="Calibri Italic" charset="0"/>
                <a:sym typeface="Calibri Italic" charset="0"/>
              </a:rPr>
              <a:t>var X = load(</a:t>
            </a:r>
            <a:r>
              <a:rPr lang="ja-JP" altLang="en-US">
                <a:latin typeface="Arial"/>
                <a:ea typeface="ＭＳ Ｐゴシック" charset="0"/>
                <a:cs typeface="Calibri Italic" charset="0"/>
                <a:sym typeface="Calibri Italic" charset="0"/>
              </a:rPr>
              <a:t>”</a:t>
            </a:r>
            <a:r>
              <a:rPr lang="en-US">
                <a:latin typeface="Calibri Italic" charset="0"/>
                <a:ea typeface="ＭＳ Ｐゴシック" charset="0"/>
                <a:cs typeface="Calibri Italic" charset="0"/>
                <a:sym typeface="Calibri Italic" charset="0"/>
              </a:rPr>
              <a:t>als_clinical</a:t>
            </a:r>
            <a:r>
              <a:rPr lang="ja-JP" altLang="en-US">
                <a:latin typeface="Arial"/>
                <a:ea typeface="ＭＳ Ｐゴシック" charset="0"/>
                <a:cs typeface="Calibri Italic" charset="0"/>
                <a:sym typeface="Calibri Italic" charset="0"/>
              </a:rPr>
              <a:t>”</a:t>
            </a:r>
            <a:r>
              <a:rPr lang="en-US">
                <a:latin typeface="Calibri Italic" charset="0"/>
                <a:ea typeface="ＭＳ Ｐゴシック" charset="0"/>
                <a:cs typeface="Calibri Italic" charset="0"/>
                <a:sym typeface="Calibri Italic" charset="0"/>
              </a:rPr>
              <a:t>, 2 to 10)</a:t>
            </a:r>
            <a:endParaRPr lang="en-US" sz="170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algn="l"/>
            <a:r>
              <a:rPr lang="en-US">
                <a:latin typeface="Calibri Italic" charset="0"/>
                <a:ea typeface="ＭＳ Ｐゴシック" charset="0"/>
                <a:cs typeface="Calibri Italic" charset="0"/>
                <a:sym typeface="Calibri Italic" charset="0"/>
              </a:rPr>
              <a:t>var y = load(</a:t>
            </a:r>
            <a:r>
              <a:rPr lang="ja-JP" altLang="en-US">
                <a:latin typeface="Arial"/>
                <a:ea typeface="ＭＳ Ｐゴシック" charset="0"/>
                <a:cs typeface="Calibri Italic" charset="0"/>
                <a:sym typeface="Calibri Italic" charset="0"/>
              </a:rPr>
              <a:t>”</a:t>
            </a:r>
            <a:r>
              <a:rPr lang="en-US">
                <a:latin typeface="Calibri Italic" charset="0"/>
                <a:ea typeface="ＭＳ Ｐゴシック" charset="0"/>
                <a:cs typeface="Calibri Italic" charset="0"/>
                <a:sym typeface="Calibri Italic" charset="0"/>
              </a:rPr>
              <a:t>als_clinical</a:t>
            </a:r>
            <a:r>
              <a:rPr lang="ja-JP" altLang="en-US">
                <a:latin typeface="Arial"/>
                <a:ea typeface="ＭＳ Ｐゴシック" charset="0"/>
                <a:cs typeface="Calibri Italic" charset="0"/>
                <a:sym typeface="Calibri Italic" charset="0"/>
              </a:rPr>
              <a:t>”</a:t>
            </a:r>
            <a:r>
              <a:rPr lang="en-US">
                <a:latin typeface="Calibri Italic" charset="0"/>
                <a:ea typeface="ＭＳ Ｐゴシック" charset="0"/>
                <a:cs typeface="Calibri Italic" charset="0"/>
                <a:sym typeface="Calibri Italic" charset="0"/>
              </a:rPr>
              <a:t>, 1)</a:t>
            </a:r>
            <a:endParaRPr lang="en-US" sz="170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algn="l"/>
            <a:r>
              <a:rPr lang="en-US">
                <a:latin typeface="Calibri Italic" charset="0"/>
                <a:ea typeface="ＭＳ Ｐゴシック" charset="0"/>
                <a:cs typeface="Calibri Italic" charset="0"/>
                <a:sym typeface="Calibri Italic" charset="0"/>
              </a:rPr>
              <a:t>var (fn-model, summary) = doClassify(X, y)</a:t>
            </a:r>
          </a:p>
        </p:txBody>
      </p:sp>
      <p:sp>
        <p:nvSpPr>
          <p:cNvPr id="73730" name="Rectangle 2"/>
          <p:cNvSpPr>
            <a:spLocks/>
          </p:cNvSpPr>
          <p:nvPr/>
        </p:nvSpPr>
        <p:spPr bwMode="auto">
          <a:xfrm>
            <a:off x="1740173" y="3411141"/>
            <a:ext cx="4873008" cy="46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26788" tIns="26788" rIns="26788" bIns="26788">
            <a:spAutoFit/>
          </a:bodyPr>
          <a:lstStyle/>
          <a:p>
            <a:pPr algn="l"/>
            <a:r>
              <a:rPr lang="en-US" sz="2700"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Example: Supervised Classification</a:t>
            </a:r>
          </a:p>
        </p:txBody>
      </p:sp>
      <p:grpSp>
        <p:nvGrpSpPr>
          <p:cNvPr id="73733" name="Group 5"/>
          <p:cNvGrpSpPr>
            <a:grpSpLocks/>
          </p:cNvGrpSpPr>
          <p:nvPr/>
        </p:nvGrpSpPr>
        <p:grpSpPr bwMode="auto">
          <a:xfrm rot="-1560000">
            <a:off x="2185541" y="4184675"/>
            <a:ext cx="3940225" cy="366117"/>
            <a:chOff x="0" y="0"/>
            <a:chExt cx="3529" cy="328"/>
          </a:xfrm>
        </p:grpSpPr>
        <p:sp>
          <p:nvSpPr>
            <p:cNvPr id="73731" name="AutoShape 3"/>
            <p:cNvSpPr>
              <a:spLocks/>
            </p:cNvSpPr>
            <p:nvPr/>
          </p:nvSpPr>
          <p:spPr bwMode="auto">
            <a:xfrm>
              <a:off x="0" y="1"/>
              <a:ext cx="3529" cy="320"/>
            </a:xfrm>
            <a:prstGeom prst="roundRect">
              <a:avLst>
                <a:gd name="adj" fmla="val 11718"/>
              </a:avLst>
            </a:prstGeom>
            <a:gradFill rotWithShape="0">
              <a:gsLst>
                <a:gs pos="0">
                  <a:srgbClr val="FFBFBD"/>
                </a:gs>
                <a:gs pos="100000">
                  <a:srgbClr val="D13F3B"/>
                </a:gs>
              </a:gsLst>
              <a:lin ang="5400000" scaled="1"/>
            </a:gradFill>
            <a:ln w="9525" cap="flat">
              <a:solidFill>
                <a:srgbClr val="BE4B4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732" name="Rectangle 4"/>
            <p:cNvSpPr>
              <a:spLocks/>
            </p:cNvSpPr>
            <p:nvPr/>
          </p:nvSpPr>
          <p:spPr bwMode="auto">
            <a:xfrm>
              <a:off x="17" y="0"/>
              <a:ext cx="349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200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Algorithm Independent </a:t>
              </a:r>
            </a:p>
          </p:txBody>
        </p:sp>
      </p:grpSp>
      <p:sp>
        <p:nvSpPr>
          <p:cNvPr id="73734" name="Rectangle 6"/>
          <p:cNvSpPr>
            <a:spLocks/>
          </p:cNvSpPr>
          <p:nvPr/>
        </p:nvSpPr>
        <p:spPr bwMode="auto">
          <a:xfrm>
            <a:off x="250031" y="1669852"/>
            <a:ext cx="8536781" cy="105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35717" tIns="35717" rIns="35717" bIns="35717"/>
          <a:lstStyle/>
          <a:p>
            <a:pPr marL="589338" indent="-401822">
              <a:spcBef>
                <a:spcPts val="492"/>
              </a:spcBef>
              <a:buSzPct val="75000"/>
              <a:buFont typeface="Zapf Dingbats" charset="0"/>
              <a:buChar char="✦"/>
            </a:pPr>
            <a:r>
              <a:rPr lang="en-US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End Users tell the system what they want, not how to get it</a:t>
            </a:r>
          </a:p>
        </p:txBody>
      </p:sp>
      <p:sp>
        <p:nvSpPr>
          <p:cNvPr id="73735" name="Rectangle 7"/>
          <p:cNvSpPr>
            <a:spLocks/>
          </p:cNvSpPr>
          <p:nvPr/>
        </p:nvSpPr>
        <p:spPr bwMode="auto">
          <a:xfrm>
            <a:off x="455414" y="274588"/>
            <a:ext cx="823317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400" dirty="0" smtClean="0">
                <a:solidFill>
                  <a:srgbClr val="0000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A</a:t>
            </a:r>
            <a:r>
              <a:rPr lang="en-US" sz="4400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Declarative Approach</a:t>
            </a:r>
          </a:p>
        </p:txBody>
      </p:sp>
    </p:spTree>
    <p:extLst>
      <p:ext uri="{BB962C8B-B14F-4D97-AF65-F5344CB8AC3E}">
        <p14:creationId xmlns:p14="http://schemas.microsoft.com/office/powerpoint/2010/main" val="171555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ctrTitle"/>
          </p:nvPr>
        </p:nvSpPr>
        <p:spPr>
          <a:xfrm>
            <a:off x="-76200" y="0"/>
            <a:ext cx="9220200" cy="1905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AMPLab: Collaborative </a:t>
            </a:r>
            <a:r>
              <a:rPr lang="en-US" sz="4000" dirty="0"/>
              <a:t>Big Data Research</a:t>
            </a:r>
            <a:endParaRPr lang="en-US" sz="4000" dirty="0" smtClean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6781800" y="914400"/>
            <a:ext cx="1829346" cy="613750"/>
            <a:chOff x="5105400" y="5181601"/>
            <a:chExt cx="3848288" cy="1291110"/>
          </a:xfrm>
        </p:grpSpPr>
        <p:pic>
          <p:nvPicPr>
            <p:cNvPr id="8" name="Picture 7" descr="amplab_hires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05400" y="5181601"/>
              <a:ext cx="3848288" cy="129111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724939" y="6132997"/>
              <a:ext cx="1274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2A736"/>
                  </a:solidFill>
                  <a:latin typeface="Corbel"/>
                  <a:cs typeface="Corbel"/>
                </a:rPr>
                <a:t>UC BERKELEY</a:t>
              </a:r>
              <a:endParaRPr lang="en-US" sz="1400" dirty="0">
                <a:solidFill>
                  <a:srgbClr val="F2A736"/>
                </a:solidFill>
                <a:latin typeface="Corbel"/>
                <a:cs typeface="Corbel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698500" y="7874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4800" y="2743200"/>
            <a:ext cx="8306350" cy="1272072"/>
            <a:chOff x="321906" y="2895600"/>
            <a:chExt cx="8517294" cy="1351849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0165" y="2902956"/>
              <a:ext cx="851115" cy="1276672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31212" y="2944647"/>
              <a:ext cx="893268" cy="1253709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28858" y="2944646"/>
              <a:ext cx="890164" cy="126106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90658" y="2955508"/>
              <a:ext cx="838200" cy="124284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12100" y="2944604"/>
              <a:ext cx="927100" cy="1297941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78746" y="2895600"/>
              <a:ext cx="1050999" cy="1313749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8692" r="-9346"/>
            <a:stretch/>
          </p:blipFill>
          <p:spPr>
            <a:xfrm>
              <a:off x="7141071" y="2934471"/>
              <a:ext cx="886968" cy="1312978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81280" y="2902957"/>
              <a:ext cx="913190" cy="127846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12"/>
            <a:srcRect l="8333" r="16667"/>
            <a:stretch/>
          </p:blipFill>
          <p:spPr>
            <a:xfrm>
              <a:off x="4703984" y="2944647"/>
              <a:ext cx="822960" cy="123498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13"/>
            <a:srcRect l="4928" r="4928"/>
            <a:stretch/>
          </p:blipFill>
          <p:spPr>
            <a:xfrm>
              <a:off x="321906" y="2903757"/>
              <a:ext cx="813816" cy="1263915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74739" y="4267200"/>
            <a:ext cx="8560581" cy="2367469"/>
            <a:chOff x="174739" y="4267200"/>
            <a:chExt cx="8560581" cy="2367469"/>
          </a:xfrm>
        </p:grpSpPr>
        <p:grpSp>
          <p:nvGrpSpPr>
            <p:cNvPr id="23" name="Group 22"/>
            <p:cNvGrpSpPr/>
            <p:nvPr/>
          </p:nvGrpSpPr>
          <p:grpSpPr>
            <a:xfrm>
              <a:off x="174739" y="4349918"/>
              <a:ext cx="4222521" cy="692727"/>
              <a:chOff x="1889306" y="4343400"/>
              <a:chExt cx="4758069" cy="73450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3434868" y="4343400"/>
                <a:ext cx="3212507" cy="734502"/>
                <a:chOff x="2436934" y="4495800"/>
                <a:chExt cx="4256901" cy="1014730"/>
              </a:xfrm>
            </p:grpSpPr>
            <p:pic>
              <p:nvPicPr>
                <p:cNvPr id="26" name="Picture 15"/>
                <p:cNvPicPr>
                  <a:picLocks noChangeAspect="1"/>
                </p:cNvPicPr>
                <p:nvPr/>
              </p:nvPicPr>
              <p:blipFill>
                <a:blip r:embed="rId1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36934" y="4597870"/>
                  <a:ext cx="2438399" cy="8702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7" name="Picture 26" descr="sap_logo.gif"/>
                <p:cNvPicPr>
                  <a:picLocks noChangeAspect="1"/>
                </p:cNvPicPr>
                <p:nvPr/>
              </p:nvPicPr>
              <p:blipFill>
                <a:blip r:embed="rId1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6300" y="4495800"/>
                  <a:ext cx="1867535" cy="1014730"/>
                </a:xfrm>
                <a:prstGeom prst="rect">
                  <a:avLst/>
                </a:prstGeom>
              </p:spPr>
            </p:pic>
          </p:grp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1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889306" y="4447098"/>
                <a:ext cx="1567747" cy="609600"/>
              </a:xfrm>
              <a:prstGeom prst="rect">
                <a:avLst/>
              </a:prstGeom>
            </p:spPr>
          </p:pic>
        </p:grpSp>
        <p:pic>
          <p:nvPicPr>
            <p:cNvPr id="49" name="Picture 48" descr="ericsson-logo.jpg"/>
            <p:cNvPicPr>
              <a:picLocks noChangeAspect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57800" y="5080745"/>
              <a:ext cx="1072385" cy="563549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86000" y="5095819"/>
              <a:ext cx="877824" cy="533400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4876800" y="4267200"/>
              <a:ext cx="3858520" cy="883920"/>
              <a:chOff x="585364" y="4221480"/>
              <a:chExt cx="3858520" cy="883920"/>
            </a:xfrm>
          </p:grpSpPr>
          <p:pic>
            <p:nvPicPr>
              <p:cNvPr id="21" name="Picture 20" descr="Screen shot 2010-10-07 at 9.16.37 PM.png"/>
              <p:cNvPicPr>
                <a:picLocks noChangeAspect="1"/>
              </p:cNvPicPr>
              <p:nvPr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575964" y="4343400"/>
                <a:ext cx="1480322" cy="685800"/>
              </a:xfrm>
              <a:prstGeom prst="rect">
                <a:avLst/>
              </a:prstGeom>
            </p:spPr>
          </p:pic>
          <p:pic>
            <p:nvPicPr>
              <p:cNvPr id="22" name="Picture 1" descr="NSF Home Page">
                <a:hlinkClick r:id="rId20"/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364" y="4221480"/>
                <a:ext cx="914400" cy="8839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106904" y="4251857"/>
                <a:ext cx="1336980" cy="824383"/>
              </a:xfrm>
              <a:prstGeom prst="rect">
                <a:avLst/>
              </a:prstGeom>
            </p:spPr>
          </p:pic>
        </p:grpSp>
        <p:grpSp>
          <p:nvGrpSpPr>
            <p:cNvPr id="2" name="Group 1"/>
            <p:cNvGrpSpPr/>
            <p:nvPr/>
          </p:nvGrpSpPr>
          <p:grpSpPr>
            <a:xfrm>
              <a:off x="990600" y="5172019"/>
              <a:ext cx="7576564" cy="1462650"/>
              <a:chOff x="990600" y="5172019"/>
              <a:chExt cx="7576564" cy="1462650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2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800497" y="6302545"/>
                <a:ext cx="1184361" cy="327991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840894" y="6385049"/>
                <a:ext cx="889000" cy="162983"/>
              </a:xfrm>
              <a:prstGeom prst="rect">
                <a:avLst/>
              </a:prstGeom>
            </p:spPr>
          </p:pic>
          <p:pic>
            <p:nvPicPr>
              <p:cNvPr id="50" name="Picture 49" descr="splunk_logo1.png"/>
              <p:cNvPicPr>
                <a:picLocks noChangeAspect="1"/>
              </p:cNvPicPr>
              <p:nvPr/>
            </p:nvPicPr>
            <p:blipFill>
              <a:blip r:embed="rId2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662724" y="6326359"/>
                <a:ext cx="953496" cy="280362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600200" y="6298412"/>
                <a:ext cx="950291" cy="336257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2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76400" y="5611564"/>
                <a:ext cx="834077" cy="634255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85548" y="5600700"/>
                <a:ext cx="655346" cy="655983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 rotWithShape="1">
              <a:blip r:embed="rId2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514600" y="5742631"/>
                <a:ext cx="1012808" cy="372121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657600" y="5660335"/>
                <a:ext cx="536192" cy="536713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3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258158" y="5217774"/>
                <a:ext cx="923442" cy="289490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 rotWithShape="1">
              <a:blip r:embed="rId3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858000" y="5778632"/>
                <a:ext cx="1103365" cy="300119"/>
              </a:xfrm>
              <a:prstGeom prst="rect">
                <a:avLst/>
              </a:prstGeom>
            </p:spPr>
          </p:pic>
          <p:pic>
            <p:nvPicPr>
              <p:cNvPr id="53" name="Picture 52" descr="gelogo.jpeg"/>
              <p:cNvPicPr>
                <a:picLocks noChangeAspect="1"/>
              </p:cNvPicPr>
              <p:nvPr/>
            </p:nvPicPr>
            <p:blipFill>
              <a:blip r:embed="rId3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140986" y="5603319"/>
                <a:ext cx="1131962" cy="650745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254188" y="5210119"/>
                <a:ext cx="860612" cy="304800"/>
              </a:xfrm>
              <a:prstGeom prst="rect">
                <a:avLst/>
              </a:prstGeom>
            </p:spPr>
          </p:pic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77000" y="5172019"/>
                <a:ext cx="997857" cy="381000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284862" y="5738191"/>
                <a:ext cx="800100" cy="381000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3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543800" y="5205433"/>
                <a:ext cx="1023364" cy="314172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233396" y="6397452"/>
                <a:ext cx="1295400" cy="138176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90600" y="5239832"/>
                <a:ext cx="1264828" cy="322768"/>
              </a:xfrm>
              <a:prstGeom prst="rect">
                <a:avLst/>
              </a:prstGeom>
            </p:spPr>
          </p:pic>
        </p:grpSp>
      </p:grpSp>
      <p:sp>
        <p:nvSpPr>
          <p:cNvPr id="54" name="TextBox 53"/>
          <p:cNvSpPr txBox="1"/>
          <p:nvPr/>
        </p:nvSpPr>
        <p:spPr>
          <a:xfrm>
            <a:off x="360633" y="944940"/>
            <a:ext cx="83261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Launched:  January </a:t>
            </a:r>
            <a:r>
              <a:rPr lang="en-US" dirty="0" smtClean="0">
                <a:latin typeface="Gill Sans Light"/>
                <a:cs typeface="Gill Sans Light"/>
              </a:rPr>
              <a:t>2011, 6 year planned duration</a:t>
            </a:r>
            <a:endParaRPr lang="en-US" dirty="0" smtClean="0">
              <a:latin typeface="Gill Sans Light"/>
              <a:cs typeface="Gill Sans Light"/>
            </a:endParaRPr>
          </a:p>
          <a:p>
            <a:r>
              <a:rPr lang="en-US" dirty="0" smtClean="0">
                <a:latin typeface="Gill Sans Light"/>
                <a:cs typeface="Gill Sans Light"/>
              </a:rPr>
              <a:t>Personnel:  </a:t>
            </a:r>
            <a:r>
              <a:rPr lang="en-US" dirty="0" smtClean="0">
                <a:latin typeface="Gill Sans Light"/>
                <a:cs typeface="Gill Sans Light"/>
              </a:rPr>
              <a:t>~60 </a:t>
            </a:r>
            <a:r>
              <a:rPr lang="en-US" dirty="0" smtClean="0">
                <a:latin typeface="Gill Sans Light"/>
                <a:cs typeface="Gill Sans Light"/>
              </a:rPr>
              <a:t>Students, Postdocs, Faculty and Staff</a:t>
            </a:r>
          </a:p>
          <a:p>
            <a:r>
              <a:rPr lang="en-US" dirty="0" smtClean="0">
                <a:latin typeface="Gill Sans Light"/>
                <a:cs typeface="Gill Sans Light"/>
              </a:rPr>
              <a:t>Expertise:  Systems, Networking, Databases and</a:t>
            </a:r>
            <a:r>
              <a:rPr lang="en-US" dirty="0">
                <a:latin typeface="Gill Sans Light"/>
                <a:cs typeface="Gill Sans Light"/>
              </a:rPr>
              <a:t> </a:t>
            </a:r>
            <a:r>
              <a:rPr lang="en-US" dirty="0" smtClean="0">
                <a:latin typeface="Gill Sans Light"/>
                <a:cs typeface="Gill Sans Light"/>
              </a:rPr>
              <a:t>Machine </a:t>
            </a:r>
            <a:r>
              <a:rPr lang="en-US" dirty="0" smtClean="0">
                <a:latin typeface="Gill Sans Light"/>
                <a:cs typeface="Gill Sans Light"/>
              </a:rPr>
              <a:t>Learning</a:t>
            </a:r>
          </a:p>
          <a:p>
            <a:r>
              <a:rPr lang="en-US" dirty="0" smtClean="0">
                <a:latin typeface="Gill Sans Light"/>
                <a:cs typeface="Gill Sans Light"/>
              </a:rPr>
              <a:t>In-House Apps</a:t>
            </a:r>
            <a:r>
              <a:rPr lang="en-US" dirty="0" smtClean="0">
                <a:latin typeface="Gill Sans Light"/>
                <a:cs typeface="Gill Sans Light"/>
              </a:rPr>
              <a:t>:  Crowdsourcing,  Mobile Sensing, </a:t>
            </a:r>
            <a:r>
              <a:rPr lang="en-US" dirty="0" smtClean="0">
                <a:latin typeface="Gill Sans Light"/>
                <a:cs typeface="Gill Sans Light"/>
              </a:rPr>
              <a:t>Cancer Genomics</a:t>
            </a:r>
            <a:endParaRPr lang="en-US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29595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98"/>
    </mc:Choice>
    <mc:Fallback xmlns="" xmlns:mv="urn:schemas-microsoft-com:mac:vml">
      <p:transition spd="slow" advTm="2489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955"/>
            <a:ext cx="8229600" cy="1143000"/>
          </a:xfrm>
        </p:spPr>
        <p:txBody>
          <a:bodyPr/>
          <a:lstStyle/>
          <a:p>
            <a:r>
              <a:rPr lang="en-US" dirty="0" err="1" smtClean="0"/>
              <a:t>MLBase</a:t>
            </a:r>
            <a:r>
              <a:rPr lang="en-US" dirty="0" smtClean="0"/>
              <a:t> – Query Compilation</a:t>
            </a:r>
            <a:endParaRPr lang="en-US" dirty="0"/>
          </a:p>
        </p:txBody>
      </p:sp>
      <p:pic>
        <p:nvPicPr>
          <p:cNvPr id="5" name="Content Placeholder 4" descr="Screen Shot 2013-03-12 at 8.36.1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27" r="-14227"/>
          <a:stretch>
            <a:fillRect/>
          </a:stretch>
        </p:blipFill>
        <p:spPr>
          <a:xfrm>
            <a:off x="-457200" y="990599"/>
            <a:ext cx="10633441" cy="584798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00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-595"/>
            <a:ext cx="9144000" cy="991195"/>
          </a:xfrm>
          <a:ln/>
        </p:spPr>
        <p:txBody>
          <a:bodyPr>
            <a:normAutofit fontScale="90000"/>
          </a:bodyPr>
          <a:lstStyle/>
          <a:p>
            <a:r>
              <a:rPr lang="en-US" dirty="0"/>
              <a:t> Query Optimizer: A Search Problem</a:t>
            </a:r>
          </a:p>
        </p:txBody>
      </p:sp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4124400" y="1939975"/>
            <a:ext cx="4856633" cy="3481462"/>
            <a:chOff x="0" y="0"/>
            <a:chExt cx="4351" cy="3119"/>
          </a:xfrm>
        </p:grpSpPr>
        <p:pic>
          <p:nvPicPr>
            <p:cNvPr id="74754" name="Picture 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351" cy="3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55" name="Line 3"/>
            <p:cNvSpPr>
              <a:spLocks noChangeShapeType="1"/>
            </p:cNvSpPr>
            <p:nvPr/>
          </p:nvSpPr>
          <p:spPr bwMode="auto">
            <a:xfrm>
              <a:off x="3174" y="370"/>
              <a:ext cx="1" cy="2297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53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4756" name="Rectangle 4"/>
            <p:cNvSpPr>
              <a:spLocks/>
            </p:cNvSpPr>
            <p:nvPr/>
          </p:nvSpPr>
          <p:spPr bwMode="auto">
            <a:xfrm>
              <a:off x="3172" y="576"/>
              <a:ext cx="711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63500" tIns="63500" rIns="130046" bIns="63500"/>
            <a:lstStyle/>
            <a:p>
              <a:pPr marL="1117"/>
              <a:r>
                <a:rPr lang="en-US" sz="1400" dirty="0">
                  <a:ea typeface="ＭＳ Ｐゴシック" charset="0"/>
                  <a:cs typeface="Gill Sans" charset="0"/>
                </a:rPr>
                <a:t>5min</a:t>
              </a:r>
            </a:p>
          </p:txBody>
        </p:sp>
        <p:sp>
          <p:nvSpPr>
            <p:cNvPr id="74757" name="Rectangle 5"/>
            <p:cNvSpPr>
              <a:spLocks/>
            </p:cNvSpPr>
            <p:nvPr/>
          </p:nvSpPr>
          <p:spPr bwMode="auto">
            <a:xfrm>
              <a:off x="526" y="1394"/>
              <a:ext cx="841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63500" tIns="63500" rIns="130046" bIns="63500"/>
            <a:lstStyle/>
            <a:p>
              <a:pPr marL="1117"/>
              <a:r>
                <a:rPr lang="en-US" sz="1400">
                  <a:solidFill>
                    <a:srgbClr val="B12C6F"/>
                  </a:solidFill>
                  <a:ea typeface="ＭＳ Ｐゴシック" charset="0"/>
                  <a:cs typeface="Gill Sans" charset="0"/>
                </a:rPr>
                <a:t>Boosting</a:t>
              </a:r>
            </a:p>
          </p:txBody>
        </p:sp>
        <p:sp>
          <p:nvSpPr>
            <p:cNvPr id="74758" name="Rectangle 6"/>
            <p:cNvSpPr>
              <a:spLocks/>
            </p:cNvSpPr>
            <p:nvPr/>
          </p:nvSpPr>
          <p:spPr bwMode="auto">
            <a:xfrm>
              <a:off x="1883" y="759"/>
              <a:ext cx="634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63500" tIns="63500" rIns="130046" bIns="63500"/>
            <a:lstStyle/>
            <a:p>
              <a:pPr marL="1117"/>
              <a:r>
                <a:rPr lang="en-US" sz="1400" dirty="0">
                  <a:solidFill>
                    <a:srgbClr val="6378FF"/>
                  </a:solidFill>
                  <a:ea typeface="ＭＳ Ｐゴシック" charset="0"/>
                  <a:cs typeface="Gill Sans" charset="0"/>
                </a:rPr>
                <a:t>SVM</a:t>
              </a:r>
            </a:p>
          </p:txBody>
        </p:sp>
      </p:grpSp>
      <p:sp>
        <p:nvSpPr>
          <p:cNvPr id="74760" name="Rectangle 8"/>
          <p:cNvSpPr>
            <a:spLocks/>
          </p:cNvSpPr>
          <p:nvPr/>
        </p:nvSpPr>
        <p:spPr bwMode="auto">
          <a:xfrm>
            <a:off x="107156" y="2250281"/>
            <a:ext cx="4027289" cy="3696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401822" indent="-401822">
              <a:spcBef>
                <a:spcPts val="492"/>
              </a:spcBef>
              <a:buSzPct val="75000"/>
              <a:buFont typeface="Zapf Dingbats" charset="0"/>
              <a:buChar char="✦"/>
            </a:pPr>
            <a:r>
              <a:rPr lang="en-US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System is responsible for searching through model space</a:t>
            </a:r>
            <a:br>
              <a:rPr lang="en-US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</a:br>
            <a:endParaRPr lang="en-US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marL="401822" indent="-401822">
              <a:spcBef>
                <a:spcPts val="492"/>
              </a:spcBef>
              <a:buSzPct val="75000"/>
              <a:buFont typeface="Zapf Dingbats" charset="0"/>
              <a:buChar char="✦"/>
            </a:pPr>
            <a:r>
              <a:rPr lang="en-US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Opportunities for physical optimization</a:t>
            </a:r>
          </a:p>
        </p:txBody>
      </p:sp>
    </p:spTree>
    <p:extLst>
      <p:ext uri="{BB962C8B-B14F-4D97-AF65-F5344CB8AC3E}">
        <p14:creationId xmlns:p14="http://schemas.microsoft.com/office/powerpoint/2010/main" val="12693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1"/>
          <p:cNvSpPr>
            <a:spLocks/>
          </p:cNvSpPr>
          <p:nvPr/>
        </p:nvSpPr>
        <p:spPr bwMode="auto">
          <a:xfrm>
            <a:off x="4953772" y="3268267"/>
            <a:ext cx="1510132" cy="819316"/>
          </a:xfrm>
          <a:prstGeom prst="roundRect">
            <a:avLst>
              <a:gd name="adj" fmla="val 17440"/>
            </a:avLst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700" b="1" dirty="0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0"/>
                <a:cs typeface="Gill Sans" charset="0"/>
              </a:rPr>
              <a:t>Query Planner / Optimizer</a:t>
            </a:r>
          </a:p>
        </p:txBody>
      </p:sp>
      <p:sp>
        <p:nvSpPr>
          <p:cNvPr id="15362" name="AutoShape 2"/>
          <p:cNvSpPr>
            <a:spLocks/>
          </p:cNvSpPr>
          <p:nvPr/>
        </p:nvSpPr>
        <p:spPr bwMode="auto">
          <a:xfrm>
            <a:off x="4962296" y="4681110"/>
            <a:ext cx="1510132" cy="559981"/>
          </a:xfrm>
          <a:prstGeom prst="roundRect">
            <a:avLst>
              <a:gd name="adj" fmla="val 23435"/>
            </a:avLst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700" b="1" dirty="0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0"/>
                <a:cs typeface="Gill Sans" charset="0"/>
              </a:rPr>
              <a:t>Runtime</a:t>
            </a:r>
          </a:p>
        </p:txBody>
      </p:sp>
      <p:grpSp>
        <p:nvGrpSpPr>
          <p:cNvPr id="99335" name="Group 8"/>
          <p:cNvGrpSpPr>
            <a:grpSpLocks/>
          </p:cNvGrpSpPr>
          <p:nvPr/>
        </p:nvGrpSpPr>
        <p:grpSpPr bwMode="auto">
          <a:xfrm>
            <a:off x="4245993" y="5975077"/>
            <a:ext cx="450949" cy="561454"/>
            <a:chOff x="0" y="0"/>
            <a:chExt cx="408" cy="513"/>
          </a:xfrm>
        </p:grpSpPr>
        <p:sp>
          <p:nvSpPr>
            <p:cNvPr id="98362" name="Oval 3"/>
            <p:cNvSpPr>
              <a:spLocks/>
            </p:cNvSpPr>
            <p:nvPr/>
          </p:nvSpPr>
          <p:spPr bwMode="auto">
            <a:xfrm>
              <a:off x="8" y="429"/>
              <a:ext cx="391" cy="84"/>
            </a:xfrm>
            <a:prstGeom prst="ellipse">
              <a:avLst/>
            </a:prstGeom>
            <a:blipFill dpi="0" rotWithShape="0">
              <a:blip r:embed="rId2">
                <a:duotone>
                  <a:prstClr val="black"/>
                  <a:srgbClr val="800040">
                    <a:tint val="45000"/>
                    <a:satMod val="400000"/>
                  </a:srgbClr>
                </a:duotone>
              </a:blip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63" name="Rectangle 4"/>
            <p:cNvSpPr>
              <a:spLocks/>
            </p:cNvSpPr>
            <p:nvPr/>
          </p:nvSpPr>
          <p:spPr bwMode="auto">
            <a:xfrm>
              <a:off x="4" y="46"/>
              <a:ext cx="399" cy="421"/>
            </a:xfrm>
            <a:prstGeom prst="rect">
              <a:avLst/>
            </a:prstGeom>
            <a:blipFill dpi="0" rotWithShape="0">
              <a:blip r:embed="rId2">
                <a:duotone>
                  <a:prstClr val="black"/>
                  <a:srgbClr val="800040">
                    <a:tint val="45000"/>
                    <a:satMod val="400000"/>
                  </a:srgbClr>
                </a:duotone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64" name="Oval 5"/>
            <p:cNvSpPr>
              <a:spLocks/>
            </p:cNvSpPr>
            <p:nvPr/>
          </p:nvSpPr>
          <p:spPr bwMode="auto">
            <a:xfrm>
              <a:off x="8" y="0"/>
              <a:ext cx="391" cy="84"/>
            </a:xfrm>
            <a:prstGeom prst="ellipse">
              <a:avLst/>
            </a:prstGeom>
            <a:blipFill dpi="0" rotWithShape="0">
              <a:blip r:embed="rId2">
                <a:duotone>
                  <a:prstClr val="black"/>
                  <a:srgbClr val="800040">
                    <a:tint val="45000"/>
                    <a:satMod val="400000"/>
                  </a:srgbClr>
                </a:duotone>
              </a:blip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437" name="Line 6"/>
            <p:cNvSpPr>
              <a:spLocks noChangeShapeType="1"/>
            </p:cNvSpPr>
            <p:nvPr/>
          </p:nvSpPr>
          <p:spPr bwMode="auto">
            <a:xfrm flipH="1">
              <a:off x="400" y="46"/>
              <a:ext cx="0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9438" name="Line 7"/>
            <p:cNvSpPr>
              <a:spLocks noChangeShapeType="1"/>
            </p:cNvSpPr>
            <p:nvPr/>
          </p:nvSpPr>
          <p:spPr bwMode="auto">
            <a:xfrm flipH="1">
              <a:off x="7" y="50"/>
              <a:ext cx="0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99336" name="Group 14"/>
          <p:cNvGrpSpPr>
            <a:grpSpLocks/>
          </p:cNvGrpSpPr>
          <p:nvPr/>
        </p:nvGrpSpPr>
        <p:grpSpPr bwMode="auto">
          <a:xfrm>
            <a:off x="4750520" y="5975077"/>
            <a:ext cx="450949" cy="561454"/>
            <a:chOff x="0" y="0"/>
            <a:chExt cx="408" cy="513"/>
          </a:xfrm>
        </p:grpSpPr>
        <p:sp>
          <p:nvSpPr>
            <p:cNvPr id="98357" name="Oval 9"/>
            <p:cNvSpPr>
              <a:spLocks/>
            </p:cNvSpPr>
            <p:nvPr/>
          </p:nvSpPr>
          <p:spPr bwMode="auto">
            <a:xfrm>
              <a:off x="8" y="429"/>
              <a:ext cx="391" cy="84"/>
            </a:xfrm>
            <a:prstGeom prst="ellipse">
              <a:avLst/>
            </a:prstGeom>
            <a:blipFill dpi="0" rotWithShape="0">
              <a:blip r:embed="rId2">
                <a:duotone>
                  <a:prstClr val="black"/>
                  <a:srgbClr val="800040">
                    <a:tint val="45000"/>
                    <a:satMod val="400000"/>
                  </a:srgbClr>
                </a:duotone>
              </a:blip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Rectangle 10"/>
            <p:cNvSpPr>
              <a:spLocks/>
            </p:cNvSpPr>
            <p:nvPr/>
          </p:nvSpPr>
          <p:spPr bwMode="auto">
            <a:xfrm>
              <a:off x="4" y="46"/>
              <a:ext cx="399" cy="421"/>
            </a:xfrm>
            <a:prstGeom prst="rect">
              <a:avLst/>
            </a:prstGeom>
            <a:blipFill dpi="0" rotWithShape="0">
              <a:blip r:embed="rId2">
                <a:duotone>
                  <a:prstClr val="black"/>
                  <a:srgbClr val="800040">
                    <a:tint val="45000"/>
                    <a:satMod val="400000"/>
                  </a:srgbClr>
                </a:duotone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Oval 11"/>
            <p:cNvSpPr>
              <a:spLocks/>
            </p:cNvSpPr>
            <p:nvPr/>
          </p:nvSpPr>
          <p:spPr bwMode="auto">
            <a:xfrm>
              <a:off x="8" y="0"/>
              <a:ext cx="391" cy="84"/>
            </a:xfrm>
            <a:prstGeom prst="ellipse">
              <a:avLst/>
            </a:prstGeom>
            <a:blipFill dpi="0" rotWithShape="0">
              <a:blip r:embed="rId2">
                <a:duotone>
                  <a:prstClr val="black"/>
                  <a:srgbClr val="800040">
                    <a:tint val="45000"/>
                    <a:satMod val="400000"/>
                  </a:srgbClr>
                </a:duotone>
              </a:blip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426" name="Line 12"/>
            <p:cNvSpPr>
              <a:spLocks noChangeShapeType="1"/>
            </p:cNvSpPr>
            <p:nvPr/>
          </p:nvSpPr>
          <p:spPr bwMode="auto">
            <a:xfrm flipH="1">
              <a:off x="400" y="46"/>
              <a:ext cx="0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9427" name="Line 13"/>
            <p:cNvSpPr>
              <a:spLocks noChangeShapeType="1"/>
            </p:cNvSpPr>
            <p:nvPr/>
          </p:nvSpPr>
          <p:spPr bwMode="auto">
            <a:xfrm flipH="1">
              <a:off x="7" y="50"/>
              <a:ext cx="0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99337" name="Group 20"/>
          <p:cNvGrpSpPr>
            <a:grpSpLocks/>
          </p:cNvGrpSpPr>
          <p:nvPr/>
        </p:nvGrpSpPr>
        <p:grpSpPr bwMode="auto">
          <a:xfrm>
            <a:off x="5253932" y="5975077"/>
            <a:ext cx="449833" cy="561454"/>
            <a:chOff x="0" y="0"/>
            <a:chExt cx="408" cy="513"/>
          </a:xfrm>
        </p:grpSpPr>
        <p:sp>
          <p:nvSpPr>
            <p:cNvPr id="98352" name="Oval 15"/>
            <p:cNvSpPr>
              <a:spLocks/>
            </p:cNvSpPr>
            <p:nvPr/>
          </p:nvSpPr>
          <p:spPr bwMode="auto">
            <a:xfrm>
              <a:off x="8" y="429"/>
              <a:ext cx="391" cy="84"/>
            </a:xfrm>
            <a:prstGeom prst="ellipse">
              <a:avLst/>
            </a:prstGeom>
            <a:blipFill dpi="0" rotWithShape="0">
              <a:blip r:embed="rId2">
                <a:duotone>
                  <a:prstClr val="black"/>
                  <a:srgbClr val="800040">
                    <a:tint val="45000"/>
                    <a:satMod val="400000"/>
                  </a:srgbClr>
                </a:duotone>
              </a:blip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53" name="Rectangle 16"/>
            <p:cNvSpPr>
              <a:spLocks/>
            </p:cNvSpPr>
            <p:nvPr/>
          </p:nvSpPr>
          <p:spPr bwMode="auto">
            <a:xfrm>
              <a:off x="4" y="46"/>
              <a:ext cx="399" cy="421"/>
            </a:xfrm>
            <a:prstGeom prst="rect">
              <a:avLst/>
            </a:prstGeom>
            <a:blipFill dpi="0" rotWithShape="0">
              <a:blip r:embed="rId2">
                <a:duotone>
                  <a:prstClr val="black"/>
                  <a:srgbClr val="800040">
                    <a:tint val="45000"/>
                    <a:satMod val="400000"/>
                  </a:srgbClr>
                </a:duotone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54" name="Oval 17"/>
            <p:cNvSpPr>
              <a:spLocks/>
            </p:cNvSpPr>
            <p:nvPr/>
          </p:nvSpPr>
          <p:spPr bwMode="auto">
            <a:xfrm>
              <a:off x="8" y="0"/>
              <a:ext cx="391" cy="84"/>
            </a:xfrm>
            <a:prstGeom prst="ellipse">
              <a:avLst/>
            </a:prstGeom>
            <a:blipFill dpi="0" rotWithShape="0">
              <a:blip r:embed="rId2">
                <a:duotone>
                  <a:prstClr val="black"/>
                  <a:srgbClr val="800040">
                    <a:tint val="45000"/>
                    <a:satMod val="400000"/>
                  </a:srgbClr>
                </a:duotone>
              </a:blip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415" name="Line 18"/>
            <p:cNvSpPr>
              <a:spLocks noChangeShapeType="1"/>
            </p:cNvSpPr>
            <p:nvPr/>
          </p:nvSpPr>
          <p:spPr bwMode="auto">
            <a:xfrm flipH="1">
              <a:off x="400" y="46"/>
              <a:ext cx="0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9416" name="Line 19"/>
            <p:cNvSpPr>
              <a:spLocks noChangeShapeType="1"/>
            </p:cNvSpPr>
            <p:nvPr/>
          </p:nvSpPr>
          <p:spPr bwMode="auto">
            <a:xfrm flipH="1">
              <a:off x="7" y="50"/>
              <a:ext cx="0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99338" name="Group 26"/>
          <p:cNvGrpSpPr>
            <a:grpSpLocks/>
          </p:cNvGrpSpPr>
          <p:nvPr/>
        </p:nvGrpSpPr>
        <p:grpSpPr bwMode="auto">
          <a:xfrm>
            <a:off x="5756226" y="5975077"/>
            <a:ext cx="450949" cy="561454"/>
            <a:chOff x="0" y="0"/>
            <a:chExt cx="408" cy="513"/>
          </a:xfrm>
        </p:grpSpPr>
        <p:sp>
          <p:nvSpPr>
            <p:cNvPr id="98347" name="Oval 21"/>
            <p:cNvSpPr>
              <a:spLocks/>
            </p:cNvSpPr>
            <p:nvPr/>
          </p:nvSpPr>
          <p:spPr bwMode="auto">
            <a:xfrm>
              <a:off x="8" y="429"/>
              <a:ext cx="391" cy="84"/>
            </a:xfrm>
            <a:prstGeom prst="ellipse">
              <a:avLst/>
            </a:prstGeom>
            <a:blipFill dpi="0" rotWithShape="0">
              <a:blip r:embed="rId2">
                <a:duotone>
                  <a:prstClr val="black"/>
                  <a:srgbClr val="800040">
                    <a:tint val="45000"/>
                    <a:satMod val="400000"/>
                  </a:srgbClr>
                </a:duotone>
              </a:blip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48" name="Rectangle 22"/>
            <p:cNvSpPr>
              <a:spLocks/>
            </p:cNvSpPr>
            <p:nvPr/>
          </p:nvSpPr>
          <p:spPr bwMode="auto">
            <a:xfrm>
              <a:off x="4" y="46"/>
              <a:ext cx="399" cy="421"/>
            </a:xfrm>
            <a:prstGeom prst="rect">
              <a:avLst/>
            </a:prstGeom>
            <a:blipFill dpi="0" rotWithShape="0">
              <a:blip r:embed="rId2">
                <a:duotone>
                  <a:prstClr val="black"/>
                  <a:srgbClr val="800040">
                    <a:tint val="45000"/>
                    <a:satMod val="400000"/>
                  </a:srgbClr>
                </a:duotone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49" name="Oval 23"/>
            <p:cNvSpPr>
              <a:spLocks/>
            </p:cNvSpPr>
            <p:nvPr/>
          </p:nvSpPr>
          <p:spPr bwMode="auto">
            <a:xfrm>
              <a:off x="8" y="0"/>
              <a:ext cx="391" cy="84"/>
            </a:xfrm>
            <a:prstGeom prst="ellipse">
              <a:avLst/>
            </a:prstGeom>
            <a:blipFill dpi="0" rotWithShape="0">
              <a:blip r:embed="rId2">
                <a:duotone>
                  <a:prstClr val="black"/>
                  <a:srgbClr val="800040">
                    <a:tint val="45000"/>
                    <a:satMod val="400000"/>
                  </a:srgbClr>
                </a:duotone>
              </a:blip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404" name="Line 24"/>
            <p:cNvSpPr>
              <a:spLocks noChangeShapeType="1"/>
            </p:cNvSpPr>
            <p:nvPr/>
          </p:nvSpPr>
          <p:spPr bwMode="auto">
            <a:xfrm flipH="1">
              <a:off x="400" y="46"/>
              <a:ext cx="0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9405" name="Line 25"/>
            <p:cNvSpPr>
              <a:spLocks noChangeShapeType="1"/>
            </p:cNvSpPr>
            <p:nvPr/>
          </p:nvSpPr>
          <p:spPr bwMode="auto">
            <a:xfrm flipH="1">
              <a:off x="7" y="50"/>
              <a:ext cx="0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99339" name="Group 32"/>
          <p:cNvGrpSpPr>
            <a:grpSpLocks/>
          </p:cNvGrpSpPr>
          <p:nvPr/>
        </p:nvGrpSpPr>
        <p:grpSpPr bwMode="auto">
          <a:xfrm>
            <a:off x="6260754" y="5975077"/>
            <a:ext cx="449833" cy="561454"/>
            <a:chOff x="0" y="0"/>
            <a:chExt cx="408" cy="513"/>
          </a:xfrm>
        </p:grpSpPr>
        <p:sp>
          <p:nvSpPr>
            <p:cNvPr id="6" name="Oval 27"/>
            <p:cNvSpPr>
              <a:spLocks/>
            </p:cNvSpPr>
            <p:nvPr/>
          </p:nvSpPr>
          <p:spPr bwMode="auto">
            <a:xfrm>
              <a:off x="8" y="429"/>
              <a:ext cx="391" cy="84"/>
            </a:xfrm>
            <a:prstGeom prst="ellipse">
              <a:avLst/>
            </a:prstGeom>
            <a:blipFill dpi="0" rotWithShape="0">
              <a:blip r:embed="rId2">
                <a:duotone>
                  <a:prstClr val="black"/>
                  <a:srgbClr val="800040">
                    <a:tint val="45000"/>
                    <a:satMod val="400000"/>
                  </a:srgbClr>
                </a:duotone>
              </a:blip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Rectangle 28"/>
            <p:cNvSpPr>
              <a:spLocks/>
            </p:cNvSpPr>
            <p:nvPr/>
          </p:nvSpPr>
          <p:spPr bwMode="auto">
            <a:xfrm>
              <a:off x="4" y="46"/>
              <a:ext cx="399" cy="421"/>
            </a:xfrm>
            <a:prstGeom prst="rect">
              <a:avLst/>
            </a:prstGeom>
            <a:blipFill dpi="0" rotWithShape="0">
              <a:blip r:embed="rId2">
                <a:duotone>
                  <a:prstClr val="black"/>
                  <a:srgbClr val="800040">
                    <a:tint val="45000"/>
                    <a:satMod val="400000"/>
                  </a:srgbClr>
                </a:duotone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29"/>
            <p:cNvSpPr>
              <a:spLocks/>
            </p:cNvSpPr>
            <p:nvPr/>
          </p:nvSpPr>
          <p:spPr bwMode="auto">
            <a:xfrm>
              <a:off x="8" y="0"/>
              <a:ext cx="391" cy="84"/>
            </a:xfrm>
            <a:prstGeom prst="ellipse">
              <a:avLst/>
            </a:prstGeom>
            <a:blipFill dpi="0" rotWithShape="0">
              <a:blip r:embed="rId2">
                <a:duotone>
                  <a:prstClr val="black"/>
                  <a:srgbClr val="800040">
                    <a:tint val="45000"/>
                    <a:satMod val="400000"/>
                  </a:srgbClr>
                </a:duotone>
              </a:blip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93" name="Line 30"/>
            <p:cNvSpPr>
              <a:spLocks noChangeShapeType="1"/>
            </p:cNvSpPr>
            <p:nvPr/>
          </p:nvSpPr>
          <p:spPr bwMode="auto">
            <a:xfrm flipH="1">
              <a:off x="400" y="46"/>
              <a:ext cx="0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9394" name="Line 31"/>
            <p:cNvSpPr>
              <a:spLocks noChangeShapeType="1"/>
            </p:cNvSpPr>
            <p:nvPr/>
          </p:nvSpPr>
          <p:spPr bwMode="auto">
            <a:xfrm flipH="1">
              <a:off x="7" y="50"/>
              <a:ext cx="0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99340" name="Group 38"/>
          <p:cNvGrpSpPr>
            <a:grpSpLocks/>
          </p:cNvGrpSpPr>
          <p:nvPr/>
        </p:nvGrpSpPr>
        <p:grpSpPr bwMode="auto">
          <a:xfrm>
            <a:off x="6764165" y="5975077"/>
            <a:ext cx="449833" cy="561454"/>
            <a:chOff x="0" y="0"/>
            <a:chExt cx="408" cy="513"/>
          </a:xfrm>
        </p:grpSpPr>
        <p:sp>
          <p:nvSpPr>
            <p:cNvPr id="9" name="Oval 33"/>
            <p:cNvSpPr>
              <a:spLocks/>
            </p:cNvSpPr>
            <p:nvPr/>
          </p:nvSpPr>
          <p:spPr bwMode="auto">
            <a:xfrm>
              <a:off x="8" y="429"/>
              <a:ext cx="391" cy="84"/>
            </a:xfrm>
            <a:prstGeom prst="ellipse">
              <a:avLst/>
            </a:prstGeom>
            <a:blipFill dpi="0" rotWithShape="0">
              <a:blip r:embed="rId2">
                <a:duotone>
                  <a:prstClr val="black"/>
                  <a:srgbClr val="800040">
                    <a:tint val="45000"/>
                    <a:satMod val="400000"/>
                  </a:srgbClr>
                </a:duotone>
              </a:blip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Rectangle 34"/>
            <p:cNvSpPr>
              <a:spLocks/>
            </p:cNvSpPr>
            <p:nvPr/>
          </p:nvSpPr>
          <p:spPr bwMode="auto">
            <a:xfrm>
              <a:off x="4" y="46"/>
              <a:ext cx="399" cy="421"/>
            </a:xfrm>
            <a:prstGeom prst="rect">
              <a:avLst/>
            </a:prstGeom>
            <a:blipFill dpi="0" rotWithShape="0">
              <a:blip r:embed="rId2">
                <a:duotone>
                  <a:prstClr val="black"/>
                  <a:srgbClr val="800040">
                    <a:tint val="45000"/>
                    <a:satMod val="400000"/>
                  </a:srgbClr>
                </a:duotone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35"/>
            <p:cNvSpPr>
              <a:spLocks/>
            </p:cNvSpPr>
            <p:nvPr/>
          </p:nvSpPr>
          <p:spPr bwMode="auto">
            <a:xfrm>
              <a:off x="8" y="0"/>
              <a:ext cx="391" cy="84"/>
            </a:xfrm>
            <a:prstGeom prst="ellipse">
              <a:avLst/>
            </a:prstGeom>
            <a:blipFill dpi="0" rotWithShape="0">
              <a:blip r:embed="rId2">
                <a:duotone>
                  <a:prstClr val="black"/>
                  <a:srgbClr val="800040">
                    <a:tint val="45000"/>
                    <a:satMod val="400000"/>
                  </a:srgbClr>
                </a:duotone>
              </a:blip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82" name="Line 36"/>
            <p:cNvSpPr>
              <a:spLocks noChangeShapeType="1"/>
            </p:cNvSpPr>
            <p:nvPr/>
          </p:nvSpPr>
          <p:spPr bwMode="auto">
            <a:xfrm flipH="1">
              <a:off x="400" y="46"/>
              <a:ext cx="0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9383" name="Line 37"/>
            <p:cNvSpPr>
              <a:spLocks noChangeShapeType="1"/>
            </p:cNvSpPr>
            <p:nvPr/>
          </p:nvSpPr>
          <p:spPr bwMode="auto">
            <a:xfrm flipH="1">
              <a:off x="7" y="50"/>
              <a:ext cx="0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99341" name="Line 39"/>
          <p:cNvSpPr>
            <a:spLocks noChangeShapeType="1"/>
          </p:cNvSpPr>
          <p:nvPr/>
        </p:nvSpPr>
        <p:spPr bwMode="auto">
          <a:xfrm flipH="1">
            <a:off x="4441330" y="5291957"/>
            <a:ext cx="1002357" cy="62731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9342" name="Line 40"/>
          <p:cNvSpPr>
            <a:spLocks noChangeShapeType="1"/>
          </p:cNvSpPr>
          <p:nvPr/>
        </p:nvSpPr>
        <p:spPr bwMode="auto">
          <a:xfrm flipH="1">
            <a:off x="4949206" y="5314281"/>
            <a:ext cx="651867" cy="61056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9343" name="Line 41"/>
          <p:cNvSpPr>
            <a:spLocks noChangeShapeType="1"/>
          </p:cNvSpPr>
          <p:nvPr/>
        </p:nvSpPr>
        <p:spPr bwMode="auto">
          <a:xfrm>
            <a:off x="5986166" y="5294189"/>
            <a:ext cx="1002357" cy="62842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9344" name="Line 42"/>
          <p:cNvSpPr>
            <a:spLocks noChangeShapeType="1"/>
          </p:cNvSpPr>
          <p:nvPr/>
        </p:nvSpPr>
        <p:spPr bwMode="auto">
          <a:xfrm>
            <a:off x="5845523" y="5310932"/>
            <a:ext cx="652984" cy="61056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9345" name="Line 43"/>
          <p:cNvSpPr>
            <a:spLocks noChangeShapeType="1"/>
          </p:cNvSpPr>
          <p:nvPr/>
        </p:nvSpPr>
        <p:spPr bwMode="auto">
          <a:xfrm flipH="1">
            <a:off x="5441455" y="5319862"/>
            <a:ext cx="261193" cy="61949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9346" name="Line 44"/>
          <p:cNvSpPr>
            <a:spLocks noChangeShapeType="1"/>
          </p:cNvSpPr>
          <p:nvPr/>
        </p:nvSpPr>
        <p:spPr bwMode="auto">
          <a:xfrm>
            <a:off x="5748413" y="5310932"/>
            <a:ext cx="261193" cy="61949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9347" name="Line 45"/>
          <p:cNvSpPr>
            <a:spLocks noChangeShapeType="1"/>
          </p:cNvSpPr>
          <p:nvPr/>
        </p:nvSpPr>
        <p:spPr bwMode="auto">
          <a:xfrm rot="10800000" flipH="1">
            <a:off x="5722740" y="4140027"/>
            <a:ext cx="0" cy="50676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06" name="AutoShape 46"/>
          <p:cNvSpPr>
            <a:spLocks/>
          </p:cNvSpPr>
          <p:nvPr/>
        </p:nvSpPr>
        <p:spPr bwMode="auto">
          <a:xfrm>
            <a:off x="1076867" y="4602403"/>
            <a:ext cx="1501609" cy="752233"/>
          </a:xfrm>
          <a:prstGeom prst="roundRect">
            <a:avLst>
              <a:gd name="adj" fmla="val 17440"/>
            </a:avLst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700" b="1" dirty="0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0"/>
                <a:cs typeface="Gill Sans" charset="0"/>
              </a:rPr>
              <a:t>ML Developer API</a:t>
            </a:r>
          </a:p>
        </p:txBody>
      </p:sp>
      <p:sp>
        <p:nvSpPr>
          <p:cNvPr id="15407" name="AutoShape 47"/>
          <p:cNvSpPr>
            <a:spLocks/>
          </p:cNvSpPr>
          <p:nvPr/>
        </p:nvSpPr>
        <p:spPr bwMode="auto">
          <a:xfrm>
            <a:off x="1076866" y="3439862"/>
            <a:ext cx="1510133" cy="559981"/>
          </a:xfrm>
          <a:prstGeom prst="roundRect">
            <a:avLst>
              <a:gd name="adj" fmla="val 23435"/>
            </a:avLst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700" b="1" dirty="0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0"/>
                <a:cs typeface="Gill Sans" charset="0"/>
              </a:rPr>
              <a:t>ML Library</a:t>
            </a:r>
          </a:p>
        </p:txBody>
      </p:sp>
      <p:pic>
        <p:nvPicPr>
          <p:cNvPr id="99354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82" y="1471167"/>
            <a:ext cx="1141884" cy="131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10" name="AutoShape 50"/>
          <p:cNvSpPr>
            <a:spLocks/>
          </p:cNvSpPr>
          <p:nvPr/>
        </p:nvSpPr>
        <p:spPr bwMode="auto">
          <a:xfrm>
            <a:off x="4953772" y="2198614"/>
            <a:ext cx="1510132" cy="523853"/>
          </a:xfrm>
          <a:prstGeom prst="roundRect">
            <a:avLst>
              <a:gd name="adj" fmla="val 25000"/>
            </a:avLst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700" b="1" dirty="0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0"/>
                <a:cs typeface="Gill Sans" charset="0"/>
              </a:rPr>
              <a:t>MQL Parser</a:t>
            </a:r>
          </a:p>
        </p:txBody>
      </p:sp>
      <p:sp>
        <p:nvSpPr>
          <p:cNvPr id="99358" name="Line 51"/>
          <p:cNvSpPr>
            <a:spLocks noChangeShapeType="1"/>
          </p:cNvSpPr>
          <p:nvPr/>
        </p:nvSpPr>
        <p:spPr bwMode="auto">
          <a:xfrm rot="10800000" flipH="1">
            <a:off x="5722740" y="1603996"/>
            <a:ext cx="0" cy="50564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9359" name="Line 52"/>
          <p:cNvSpPr>
            <a:spLocks noChangeShapeType="1"/>
          </p:cNvSpPr>
          <p:nvPr/>
        </p:nvSpPr>
        <p:spPr bwMode="auto">
          <a:xfrm rot="10800000" flipH="1">
            <a:off x="1845023" y="2819549"/>
            <a:ext cx="0" cy="50564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9360" name="Line 53"/>
          <p:cNvSpPr>
            <a:spLocks noChangeShapeType="1"/>
          </p:cNvSpPr>
          <p:nvPr/>
        </p:nvSpPr>
        <p:spPr bwMode="auto">
          <a:xfrm flipH="1">
            <a:off x="2687763" y="3741539"/>
            <a:ext cx="2165449" cy="334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9361" name="Rectangle 54"/>
          <p:cNvSpPr>
            <a:spLocks/>
          </p:cNvSpPr>
          <p:nvPr/>
        </p:nvSpPr>
        <p:spPr bwMode="auto">
          <a:xfrm>
            <a:off x="3158803" y="3409817"/>
            <a:ext cx="11627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700" b="1">
                <a:ea typeface="ＭＳ Ｐゴシック" charset="0"/>
                <a:cs typeface="ＭＳ Ｐゴシック" charset="0"/>
              </a:rPr>
              <a:t>(Contracts)</a:t>
            </a:r>
          </a:p>
        </p:txBody>
      </p:sp>
      <p:sp>
        <p:nvSpPr>
          <p:cNvPr id="99362" name="Line 55"/>
          <p:cNvSpPr>
            <a:spLocks noChangeShapeType="1"/>
          </p:cNvSpPr>
          <p:nvPr/>
        </p:nvSpPr>
        <p:spPr bwMode="auto">
          <a:xfrm rot="10800000" flipH="1">
            <a:off x="1837210" y="4044033"/>
            <a:ext cx="0" cy="50564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9363" name="Line 56"/>
          <p:cNvSpPr>
            <a:spLocks noChangeShapeType="1"/>
          </p:cNvSpPr>
          <p:nvPr/>
        </p:nvSpPr>
        <p:spPr bwMode="auto">
          <a:xfrm rot="10800000">
            <a:off x="5713810" y="2786062"/>
            <a:ext cx="8930" cy="44202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9364" name="Line 57"/>
          <p:cNvSpPr>
            <a:spLocks noChangeShapeType="1"/>
          </p:cNvSpPr>
          <p:nvPr/>
        </p:nvSpPr>
        <p:spPr bwMode="auto">
          <a:xfrm flipH="1">
            <a:off x="2683297" y="4970488"/>
            <a:ext cx="2164333" cy="334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9365" name="Line 58"/>
          <p:cNvSpPr>
            <a:spLocks noChangeShapeType="1"/>
          </p:cNvSpPr>
          <p:nvPr/>
        </p:nvSpPr>
        <p:spPr bwMode="auto">
          <a:xfrm flipH="1">
            <a:off x="6988523" y="1017984"/>
            <a:ext cx="11162" cy="39513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9366" name="Line 59"/>
          <p:cNvSpPr>
            <a:spLocks noChangeShapeType="1"/>
          </p:cNvSpPr>
          <p:nvPr/>
        </p:nvSpPr>
        <p:spPr bwMode="auto">
          <a:xfrm flipH="1">
            <a:off x="6506320" y="4957093"/>
            <a:ext cx="484436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9367" name="Line 60"/>
          <p:cNvSpPr>
            <a:spLocks noChangeShapeType="1"/>
          </p:cNvSpPr>
          <p:nvPr/>
        </p:nvSpPr>
        <p:spPr bwMode="auto">
          <a:xfrm flipH="1">
            <a:off x="6198246" y="1017984"/>
            <a:ext cx="79251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9368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185" y="321469"/>
            <a:ext cx="825996" cy="1232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69" name="Rounded Rectangle 14"/>
          <p:cNvSpPr>
            <a:spLocks noChangeArrowheads="1"/>
          </p:cNvSpPr>
          <p:nvPr/>
        </p:nvSpPr>
        <p:spPr bwMode="auto">
          <a:xfrm>
            <a:off x="3088482" y="2035969"/>
            <a:ext cx="3589734" cy="2196703"/>
          </a:xfrm>
          <a:prstGeom prst="roundRect">
            <a:avLst>
              <a:gd name="adj" fmla="val 16667"/>
            </a:avLst>
          </a:prstGeom>
          <a:solidFill>
            <a:srgbClr val="3366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99370" name="Rounded Rectangle 15"/>
          <p:cNvSpPr>
            <a:spLocks/>
          </p:cNvSpPr>
          <p:nvPr/>
        </p:nvSpPr>
        <p:spPr bwMode="auto">
          <a:xfrm>
            <a:off x="838200" y="3268266"/>
            <a:ext cx="5840016" cy="2196703"/>
          </a:xfrm>
          <a:custGeom>
            <a:avLst/>
            <a:gdLst>
              <a:gd name="T0" fmla="*/ 1080617 w 7162801"/>
              <a:gd name="T1" fmla="*/ 0 h 3733800"/>
              <a:gd name="T2" fmla="*/ 5402955 w 7162801"/>
              <a:gd name="T3" fmla="*/ 0 h 3733800"/>
              <a:gd name="T4" fmla="*/ 6483575 w 7162801"/>
              <a:gd name="T5" fmla="*/ 152548 h 3733800"/>
              <a:gd name="T6" fmla="*/ 6483575 w 7162801"/>
              <a:gd name="T7" fmla="*/ 706066 h 3733800"/>
              <a:gd name="T8" fmla="*/ 16733786 w 7162801"/>
              <a:gd name="T9" fmla="*/ 706066 h 3733800"/>
              <a:gd name="T10" fmla="*/ 17413032 w 7162801"/>
              <a:gd name="T11" fmla="*/ 801954 h 3733800"/>
              <a:gd name="T12" fmla="*/ 17413032 w 7162801"/>
              <a:gd name="T13" fmla="*/ 1185492 h 3733800"/>
              <a:gd name="T14" fmla="*/ 16733786 w 7162801"/>
              <a:gd name="T15" fmla="*/ 1281380 h 3733800"/>
              <a:gd name="T16" fmla="*/ 5402955 w 7162801"/>
              <a:gd name="T17" fmla="*/ 1281380 h 3733800"/>
              <a:gd name="T18" fmla="*/ 1080617 w 7162801"/>
              <a:gd name="T19" fmla="*/ 1281380 h 3733800"/>
              <a:gd name="T20" fmla="*/ 679248 w 7162801"/>
              <a:gd name="T21" fmla="*/ 1281380 h 3733800"/>
              <a:gd name="T22" fmla="*/ 1 w 7162801"/>
              <a:gd name="T23" fmla="*/ 1185492 h 3733800"/>
              <a:gd name="T24" fmla="*/ 1 w 7162801"/>
              <a:gd name="T25" fmla="*/ 1128835 h 3733800"/>
              <a:gd name="T26" fmla="*/ 0 w 7162801"/>
              <a:gd name="T27" fmla="*/ 1128831 h 3733800"/>
              <a:gd name="T28" fmla="*/ 0 w 7162801"/>
              <a:gd name="T29" fmla="*/ 152548 h 3733800"/>
              <a:gd name="T30" fmla="*/ 1080617 w 7162801"/>
              <a:gd name="T31" fmla="*/ 0 h 37338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162801" h="3733800">
                <a:moveTo>
                  <a:pt x="444509" y="0"/>
                </a:moveTo>
                <a:lnTo>
                  <a:pt x="2222491" y="0"/>
                </a:lnTo>
                <a:cubicBezTo>
                  <a:pt x="2467987" y="0"/>
                  <a:pt x="2667000" y="199013"/>
                  <a:pt x="2667000" y="444509"/>
                </a:cubicBezTo>
                <a:lnTo>
                  <a:pt x="2667000" y="2057400"/>
                </a:lnTo>
                <a:lnTo>
                  <a:pt x="6883395" y="2057400"/>
                </a:lnTo>
                <a:cubicBezTo>
                  <a:pt x="7037707" y="2057400"/>
                  <a:pt x="7162801" y="2182494"/>
                  <a:pt x="7162801" y="2336806"/>
                </a:cubicBezTo>
                <a:lnTo>
                  <a:pt x="7162801" y="3454394"/>
                </a:lnTo>
                <a:cubicBezTo>
                  <a:pt x="7162801" y="3608706"/>
                  <a:pt x="7037707" y="3733800"/>
                  <a:pt x="6883395" y="3733800"/>
                </a:cubicBezTo>
                <a:lnTo>
                  <a:pt x="2222491" y="3733800"/>
                </a:lnTo>
                <a:lnTo>
                  <a:pt x="444509" y="3733800"/>
                </a:lnTo>
                <a:lnTo>
                  <a:pt x="279407" y="3733800"/>
                </a:lnTo>
                <a:cubicBezTo>
                  <a:pt x="125095" y="3733800"/>
                  <a:pt x="1" y="3608706"/>
                  <a:pt x="1" y="3454394"/>
                </a:cubicBezTo>
                <a:lnTo>
                  <a:pt x="1" y="3289301"/>
                </a:lnTo>
                <a:lnTo>
                  <a:pt x="0" y="3289291"/>
                </a:lnTo>
                <a:lnTo>
                  <a:pt x="0" y="444509"/>
                </a:lnTo>
                <a:cubicBezTo>
                  <a:pt x="0" y="199013"/>
                  <a:pt x="199013" y="0"/>
                  <a:pt x="444509" y="0"/>
                </a:cubicBezTo>
                <a:close/>
              </a:path>
            </a:pathLst>
          </a:custGeom>
          <a:solidFill>
            <a:srgbClr val="008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83964" y="5464969"/>
            <a:ext cx="2204517" cy="135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dirty="0" smtClean="0"/>
              <a:t>Released</a:t>
            </a:r>
          </a:p>
          <a:p>
            <a:pPr eaLnBrk="1" hangingPunct="1"/>
            <a:r>
              <a:rPr lang="en-US" dirty="0" smtClean="0"/>
              <a:t>July 2013</a:t>
            </a:r>
            <a:endParaRPr 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204075" y="687650"/>
            <a:ext cx="1779591" cy="2650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91" tIns="32146" rIns="64291" bIns="32146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dirty="0" smtClean="0"/>
              <a:t>initial</a:t>
            </a:r>
          </a:p>
          <a:p>
            <a:pPr eaLnBrk="1" hangingPunct="1"/>
            <a:r>
              <a:rPr lang="en-US" dirty="0" smtClean="0"/>
              <a:t>release:</a:t>
            </a:r>
          </a:p>
          <a:p>
            <a:pPr eaLnBrk="1" hangingPunct="1"/>
            <a:r>
              <a:rPr lang="en-US" dirty="0" smtClean="0"/>
              <a:t>Spring</a:t>
            </a:r>
          </a:p>
          <a:p>
            <a:pPr eaLnBrk="1" hangingPunct="1"/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66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-595"/>
            <a:ext cx="9144000" cy="991195"/>
          </a:xfrm>
          <a:ln/>
        </p:spPr>
        <p:txBody>
          <a:bodyPr>
            <a:normAutofit/>
          </a:bodyPr>
          <a:lstStyle/>
          <a:p>
            <a:pPr algn="l"/>
            <a:r>
              <a:rPr lang="en-US" dirty="0"/>
              <a:t> </a:t>
            </a:r>
            <a:r>
              <a:rPr lang="en-US" dirty="0" smtClean="0"/>
              <a:t>MLbase: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2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69" grpId="0" animBg="1"/>
      <p:bldP spid="99370" grpId="0" animBg="1"/>
      <p:bldP spid="2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534400" cy="1143000"/>
          </a:xfrm>
        </p:spPr>
        <p:txBody>
          <a:bodyPr/>
          <a:lstStyle/>
          <a:p>
            <a:r>
              <a:rPr lang="en-US" dirty="0" smtClean="0"/>
              <a:t>Other Things We’re Working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9144000" cy="4221162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GraphX</a:t>
            </a:r>
            <a:r>
              <a:rPr lang="en-US" dirty="0" smtClean="0"/>
              <a:t>: </a:t>
            </a:r>
            <a:r>
              <a:rPr lang="en-US" sz="2400" dirty="0" smtClean="0"/>
              <a:t>Unifying Graph Parallel &amp; Data Parallel Analytics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OLTP and Serving Workloads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/>
              <a:t>MDCC: </a:t>
            </a:r>
            <a:r>
              <a:rPr lang="en-US" sz="2400" dirty="0" err="1" smtClean="0"/>
              <a:t>Mutli</a:t>
            </a:r>
            <a:r>
              <a:rPr lang="en-US" sz="2400" dirty="0" smtClean="0"/>
              <a:t> Data Center Consistency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/>
              <a:t>HAT: Highly-Available Transactions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/>
              <a:t>PBS: Probabilistically Bounded Staleness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/>
              <a:t>PLANET: </a:t>
            </a:r>
            <a:r>
              <a:rPr lang="en-US" sz="2000" dirty="0" smtClean="0"/>
              <a:t> Predictive Latency-Aware Networked Transactions</a:t>
            </a: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Fast Matrix Manipulation Libraries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Cold Storage, Partitioning, Distributed Caching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Machine Learning Pipelines, GPUs,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…</a:t>
            </a:r>
          </a:p>
          <a:p>
            <a:pPr marL="457200" indent="-457200">
              <a:buFont typeface="Arial"/>
              <a:buChar char="•"/>
            </a:pPr>
            <a:endParaRPr lang="en-US" sz="3600" dirty="0" smtClean="0"/>
          </a:p>
          <a:p>
            <a:pPr marL="457200" indent="-457200">
              <a:buFont typeface="Arial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1498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Been a Busy 3 Years</a:t>
            </a:r>
            <a:endParaRPr lang="en-US" dirty="0"/>
          </a:p>
        </p:txBody>
      </p:sp>
      <p:pic>
        <p:nvPicPr>
          <p:cNvPr id="3" name="Picture 2" descr="Screen Shot 2013-12-01 at 5.11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47800"/>
            <a:ext cx="2578100" cy="879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447801"/>
            <a:ext cx="3810000" cy="1913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50" y="2743200"/>
            <a:ext cx="1543050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0" y="3733800"/>
            <a:ext cx="1828800" cy="1828800"/>
          </a:xfrm>
          <a:prstGeom prst="rect">
            <a:avLst/>
          </a:prstGeom>
        </p:spPr>
      </p:pic>
      <p:pic>
        <p:nvPicPr>
          <p:cNvPr id="8" name="Picture 7" descr="Screen Shot 2013-12-01 at 5.17.31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7" y="5181601"/>
            <a:ext cx="2661493" cy="13170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0400" y="4648200"/>
            <a:ext cx="2057400" cy="16215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0400" y="1498600"/>
            <a:ext cx="1853372" cy="1244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7346" y="5410200"/>
            <a:ext cx="1964654" cy="1193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/>
          <a:srcRect l="28244" r="27747"/>
          <a:stretch/>
        </p:blipFill>
        <p:spPr>
          <a:xfrm>
            <a:off x="5105400" y="3302394"/>
            <a:ext cx="2667000" cy="114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77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610600" cy="1143000"/>
          </a:xfrm>
        </p:spPr>
        <p:txBody>
          <a:bodyPr/>
          <a:lstStyle/>
          <a:p>
            <a:r>
              <a:rPr lang="en-US" dirty="0" smtClean="0"/>
              <a:t>Be Sure to Join us for the Next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3779877"/>
            <a:ext cx="4419600" cy="792123"/>
          </a:xfrm>
        </p:spPr>
        <p:txBody>
          <a:bodyPr/>
          <a:lstStyle/>
          <a:p>
            <a:pPr algn="ctr"/>
            <a:r>
              <a:rPr lang="en-US" sz="3600" dirty="0" err="1" smtClean="0"/>
              <a:t>amplab.cs.berkeley.edu</a:t>
            </a:r>
            <a:endParaRPr lang="en-US" sz="3600" dirty="0" smtClean="0"/>
          </a:p>
          <a:p>
            <a:pPr algn="ctr"/>
            <a:r>
              <a:rPr lang="en-US" sz="3600" dirty="0" smtClean="0"/>
              <a:t>@</a:t>
            </a:r>
            <a:r>
              <a:rPr lang="en-US" sz="3600" dirty="0" err="1" smtClean="0"/>
              <a:t>amplab</a:t>
            </a:r>
            <a:endParaRPr lang="en-US" sz="3600" dirty="0" smtClean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944292" y="2535277"/>
            <a:ext cx="3255417" cy="1092200"/>
            <a:chOff x="5105400" y="5181601"/>
            <a:chExt cx="3848288" cy="1291110"/>
          </a:xfrm>
        </p:grpSpPr>
        <p:pic>
          <p:nvPicPr>
            <p:cNvPr id="5" name="Picture 4" descr="amplab_hires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05400" y="5181601"/>
              <a:ext cx="3848288" cy="129111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724939" y="6132997"/>
              <a:ext cx="1274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2A736"/>
                  </a:solidFill>
                  <a:latin typeface="Corbel"/>
                  <a:cs typeface="Corbel"/>
                </a:rPr>
                <a:t>UC BERKELEY</a:t>
              </a:r>
              <a:endParaRPr lang="en-US" sz="1400" dirty="0">
                <a:solidFill>
                  <a:srgbClr val="F2A736"/>
                </a:solidFill>
                <a:latin typeface="Corbel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37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696200" cy="1143000"/>
          </a:xfrm>
        </p:spPr>
        <p:txBody>
          <a:bodyPr/>
          <a:lstStyle/>
          <a:p>
            <a:r>
              <a:rPr lang="en-US" dirty="0" smtClean="0"/>
              <a:t>AMPLab: Integrating </a:t>
            </a:r>
            <a:r>
              <a:rPr lang="en-US" dirty="0" smtClean="0"/>
              <a:t>Diverse Resources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911773"/>
              </p:ext>
            </p:extLst>
          </p:nvPr>
        </p:nvGraphicFramePr>
        <p:xfrm>
          <a:off x="457200" y="1951038"/>
          <a:ext cx="6449483" cy="4221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5047" y="1743172"/>
            <a:ext cx="1747332" cy="1310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6645" y="3217511"/>
            <a:ext cx="1862667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3025" y="4953000"/>
            <a:ext cx="1850887" cy="157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9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BF7F9C-6E6D-9D4C-9578-17C0527B4F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B9E117-49C9-A04D-96FA-6D71D57482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D9AF47-EA02-7849-9A76-BE37905F87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A665E2-C6FF-2441-8763-6E8133B061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0F1842-9AF3-2545-B545-E4F314A639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DEC009-2146-DD45-B685-BA0095A63F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  <p:bldGraphic spid="4" grpId="1" uiExpand="1">
        <p:bldSub>
          <a:bldDgm bld="lvlOne"/>
        </p:bldSub>
      </p:bldGraphic>
      <p:bldGraphic spid="4" grpId="2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Big Data Landscape – Our Corner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27100"/>
            <a:ext cx="8185336" cy="5930900"/>
          </a:xfrm>
          <a:prstGeom prst="rect">
            <a:avLst/>
          </a:prstGeom>
        </p:spPr>
      </p:pic>
      <p:pic>
        <p:nvPicPr>
          <p:cNvPr id="8" name="Picture 7" descr="Screen Shot 2013-01-13 at 11.12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1190" y="1993900"/>
            <a:ext cx="2874309" cy="27432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477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34 -0.18889 L -8.33333E-6 1.11111E-6 " pathEditMode="relative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3534" y="2713349"/>
            <a:ext cx="5697466" cy="1172852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 smtClean="0">
              <a:latin typeface="Gill Sans Light"/>
            </a:endParaRPr>
          </a:p>
          <a:p>
            <a:pPr algn="ctr"/>
            <a:r>
              <a:rPr lang="en-US" sz="2200" dirty="0" smtClean="0">
                <a:latin typeface="Gill Sans Light"/>
              </a:rPr>
              <a:t>Apache Spark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13334" y="2705100"/>
            <a:ext cx="1524000" cy="585313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0000"/>
              </a:lnSpc>
            </a:pPr>
            <a:r>
              <a:rPr lang="en-US" sz="2200" dirty="0">
                <a:solidFill>
                  <a:schemeClr val="bg1"/>
                </a:solidFill>
                <a:latin typeface="Gill Sans Light"/>
              </a:rPr>
              <a:t>Spark Streaming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Berkeley Data Analytics Stack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03534" y="1447800"/>
            <a:ext cx="1317883" cy="1149634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>
                <a:latin typeface="Gill Sans Light"/>
              </a:rPr>
              <a:t>Shark (SQL)</a:t>
            </a:r>
          </a:p>
        </p:txBody>
      </p:sp>
      <p:sp>
        <p:nvSpPr>
          <p:cNvPr id="7" name="Rectangle 6"/>
          <p:cNvSpPr/>
          <p:nvPr/>
        </p:nvSpPr>
        <p:spPr>
          <a:xfrm>
            <a:off x="2303533" y="4562367"/>
            <a:ext cx="5697466" cy="585313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>
                <a:latin typeface="Gill Sans Light"/>
              </a:rPr>
              <a:t>HDFS / </a:t>
            </a:r>
            <a:r>
              <a:rPr lang="en-US" sz="2200" dirty="0" err="1" smtClean="0">
                <a:latin typeface="Gill Sans Light"/>
              </a:rPr>
              <a:t>Hadoop</a:t>
            </a:r>
            <a:r>
              <a:rPr lang="en-US" sz="2200" dirty="0" smtClean="0">
                <a:latin typeface="Gill Sans Light"/>
              </a:rPr>
              <a:t> Storage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2303533" y="5289820"/>
            <a:ext cx="2438400" cy="577580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>
                <a:latin typeface="Gill Sans Light"/>
              </a:rPr>
              <a:t>Apache Mesos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62511" y="1447800"/>
            <a:ext cx="1317883" cy="1149634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 cmpd="sng">
            <a:solidFill>
              <a:schemeClr val="accent1">
                <a:shade val="50000"/>
                <a:alpha val="40000"/>
              </a:schemeClr>
            </a:solidFill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Gill Sans Light"/>
              </a:rPr>
              <a:t>BlinkDB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21617" y="1447800"/>
            <a:ext cx="1317883" cy="1149634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 cmpd="sng">
            <a:solidFill>
              <a:schemeClr val="accent1">
                <a:shade val="50000"/>
                <a:alpha val="40000"/>
              </a:schemeClr>
            </a:solidFill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Gill Sans Light"/>
              </a:rPr>
              <a:t>GraphX</a:t>
            </a:r>
            <a:endParaRPr lang="en-US" sz="2200" dirty="0" smtClean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83116" y="1447800"/>
            <a:ext cx="1317883" cy="1149634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 cmpd="sng">
            <a:solidFill>
              <a:schemeClr val="accent1">
                <a:shade val="50000"/>
                <a:alpha val="40000"/>
              </a:schemeClr>
            </a:solidFill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>
                <a:solidFill>
                  <a:schemeClr val="tx1"/>
                </a:solidFill>
                <a:latin typeface="Gill Sans Light"/>
              </a:rPr>
              <a:t>MLBase</a:t>
            </a:r>
            <a:endParaRPr lang="en-US" sz="22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41933" y="5289820"/>
            <a:ext cx="3259067" cy="577580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>
                <a:latin typeface="Gill Sans Light"/>
              </a:rPr>
              <a:t>YARN Resource Manager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60932" y="3986687"/>
            <a:ext cx="3640067" cy="585313"/>
          </a:xfrm>
          <a:prstGeom prst="rect">
            <a:avLst/>
          </a:prstGeom>
          <a:ln w="12700" cmpd="sng">
            <a:noFill/>
            <a:headEnd type="none" w="med" len="med"/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200" dirty="0" smtClean="0">
              <a:latin typeface="Gill Sans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3533" y="3986687"/>
            <a:ext cx="2918084" cy="585313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>
                <a:latin typeface="Gill Sans Light"/>
              </a:rPr>
              <a:t> Tachyon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37333" y="2713348"/>
            <a:ext cx="1963667" cy="585313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>
                <a:latin typeface="Gill Sans Light"/>
              </a:rPr>
              <a:t>ML-lib</a:t>
            </a: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478730" y="2038576"/>
            <a:ext cx="1096070" cy="857024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 cmpd="sng">
            <a:solidFill>
              <a:schemeClr val="accent1">
                <a:shade val="50000"/>
                <a:alpha val="40000"/>
              </a:schemeClr>
            </a:solidFill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Gill Sans Light"/>
              </a:rPr>
              <a:t>AMP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Gill Sans Light"/>
              </a:rPr>
              <a:t>Alpha</a:t>
            </a:r>
            <a:r>
              <a:rPr lang="en-US" sz="1600" dirty="0">
                <a:solidFill>
                  <a:schemeClr val="tx1"/>
                </a:solidFill>
                <a:latin typeface="Gill Sans Light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Gill Sans Light"/>
              </a:rPr>
              <a:t>or Soon</a:t>
            </a:r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457202" y="3048001"/>
            <a:ext cx="1136094" cy="857024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latin typeface="Gill Sans Light"/>
              </a:rPr>
              <a:t>AMP</a:t>
            </a:r>
          </a:p>
          <a:p>
            <a:pPr algn="ctr"/>
            <a:r>
              <a:rPr lang="en-US" sz="1600" dirty="0" smtClean="0">
                <a:latin typeface="Gill Sans Light"/>
              </a:rPr>
              <a:t>Released</a:t>
            </a:r>
          </a:p>
          <a:p>
            <a:pPr algn="ctr"/>
            <a:r>
              <a:rPr lang="en-US" sz="1600" dirty="0" smtClean="0">
                <a:latin typeface="Gill Sans Light"/>
              </a:rPr>
              <a:t>BSD/Apache</a:t>
            </a:r>
            <a:endParaRPr lang="en-US" sz="1600" dirty="0">
              <a:latin typeface="Gill Sans Light"/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457219" y="4019267"/>
            <a:ext cx="1164497" cy="857024"/>
          </a:xfrm>
          <a:prstGeom prst="rect">
            <a:avLst/>
          </a:prstGeom>
          <a:ln w="12700" cmpd="sng">
            <a:noFill/>
            <a:headEnd type="none" w="med" len="med"/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latin typeface="Gill Sans Light"/>
              </a:rPr>
              <a:t>3</a:t>
            </a:r>
            <a:r>
              <a:rPr lang="en-US" sz="1600" baseline="30000" dirty="0" smtClean="0">
                <a:latin typeface="Gill Sans Light"/>
              </a:rPr>
              <a:t>rd</a:t>
            </a:r>
            <a:r>
              <a:rPr lang="en-US" sz="1600" dirty="0" smtClean="0">
                <a:latin typeface="Gill Sans Light"/>
              </a:rPr>
              <a:t> Party Open Source</a:t>
            </a:r>
            <a:endParaRPr lang="en-US" sz="160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9468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023545"/>
              </p:ext>
            </p:extLst>
          </p:nvPr>
        </p:nvGraphicFramePr>
        <p:xfrm>
          <a:off x="457200" y="146783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Oval 9"/>
          <p:cNvSpPr/>
          <p:nvPr/>
        </p:nvSpPr>
        <p:spPr>
          <a:xfrm>
            <a:off x="3200400" y="2667000"/>
            <a:ext cx="2743200" cy="2438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Massive  </a:t>
            </a:r>
            <a:endParaRPr lang="en-US" sz="2000" dirty="0" smtClean="0"/>
          </a:p>
          <a:p>
            <a:pPr algn="ctr"/>
            <a:r>
              <a:rPr lang="en-US" sz="2000" dirty="0" smtClean="0"/>
              <a:t>Diverse </a:t>
            </a:r>
          </a:p>
          <a:p>
            <a:pPr algn="ctr"/>
            <a:r>
              <a:rPr lang="en-US" sz="2000" dirty="0" smtClean="0"/>
              <a:t>and </a:t>
            </a:r>
          </a:p>
          <a:p>
            <a:pPr algn="ctr"/>
            <a:r>
              <a:rPr lang="en-US" sz="2000" dirty="0" smtClean="0"/>
              <a:t>Growing</a:t>
            </a:r>
            <a:endParaRPr lang="en-US" sz="2000" dirty="0" smtClean="0"/>
          </a:p>
          <a:p>
            <a:pPr algn="ctr"/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63500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View of  the </a:t>
            </a:r>
            <a:r>
              <a:rPr lang="en-US" sz="4000" dirty="0" smtClean="0"/>
              <a:t>Big Data </a:t>
            </a:r>
            <a:r>
              <a:rPr lang="en-US" sz="4000" dirty="0" smtClean="0"/>
              <a:t>Challenge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40BA-FDB7-4F4C-BCBC-1C0E4D8C02F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" y="1206500"/>
            <a:ext cx="2392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smtClean="0">
                <a:latin typeface="Gill Sans Light"/>
                <a:cs typeface="Gill Sans Light"/>
              </a:rPr>
              <a:t>Something’s</a:t>
            </a:r>
          </a:p>
          <a:p>
            <a:pPr algn="r"/>
            <a:r>
              <a:rPr lang="en-US" sz="3600" b="1" dirty="0" err="1" smtClean="0">
                <a:latin typeface="Gill Sans Light"/>
                <a:cs typeface="Gill Sans Light"/>
              </a:rPr>
              <a:t>gotta</a:t>
            </a:r>
            <a:r>
              <a:rPr lang="en-US" sz="3600" b="1" dirty="0" smtClean="0">
                <a:latin typeface="Gill Sans Light"/>
                <a:cs typeface="Gill Sans Light"/>
              </a:rPr>
              <a:t> give…</a:t>
            </a:r>
            <a:endParaRPr lang="en-US" sz="2000" b="1" dirty="0" smtClean="0">
              <a:latin typeface="Gill Sans Light"/>
              <a:cs typeface="Gill Sans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16308" y="2995747"/>
            <a:ext cx="1911384" cy="178090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Massive  Diverse and Growing</a:t>
            </a:r>
          </a:p>
          <a:p>
            <a:pPr algn="ctr"/>
            <a:r>
              <a:rPr lang="en-US" sz="2000" dirty="0" smtClean="0"/>
              <a:t>Data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2514600"/>
            <a:ext cx="1462596" cy="145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78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8" grpId="1" animBg="1"/>
      <p:bldP spid="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3468" cy="11430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latin typeface="Calibri"/>
                <a:cs typeface="Calibri"/>
              </a:rPr>
              <a:t>Speed/Accuracy Trade-off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172330" y="5642247"/>
            <a:ext cx="375213" cy="372361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69952" y="5844267"/>
            <a:ext cx="7143466" cy="0"/>
          </a:xfrm>
          <a:prstGeom prst="line">
            <a:avLst/>
          </a:prstGeom>
          <a:ln w="76200" cmpd="sng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67683" y="1832647"/>
            <a:ext cx="0" cy="4444530"/>
          </a:xfrm>
          <a:prstGeom prst="line">
            <a:avLst/>
          </a:prstGeom>
          <a:ln w="76200" cmpd="sng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207" y="6288778"/>
            <a:ext cx="26273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000000"/>
                </a:solidFill>
                <a:latin typeface="Calibri"/>
                <a:cs typeface="Calibri"/>
              </a:rPr>
              <a:t>Execution Time</a:t>
            </a:r>
            <a:endParaRPr lang="en-US" sz="3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504064" y="3626289"/>
            <a:ext cx="9777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Calibri"/>
                <a:cs typeface="Calibri"/>
              </a:rPr>
              <a:t>Error</a:t>
            </a:r>
            <a:endParaRPr lang="en-US" sz="3000" dirty="0">
              <a:latin typeface="Calibri"/>
              <a:cs typeface="Calibri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919356" y="2337709"/>
            <a:ext cx="5440581" cy="3506558"/>
          </a:xfrm>
          <a:custGeom>
            <a:avLst/>
            <a:gdLst>
              <a:gd name="connsiteX0" fmla="*/ 0 w 5007643"/>
              <a:gd name="connsiteY0" fmla="*/ 0 h 3925042"/>
              <a:gd name="connsiteX1" fmla="*/ 43294 w 5007643"/>
              <a:gd name="connsiteY1" fmla="*/ 937969 h 3925042"/>
              <a:gd name="connsiteX2" fmla="*/ 158744 w 5007643"/>
              <a:gd name="connsiteY2" fmla="*/ 1659484 h 3925042"/>
              <a:gd name="connsiteX3" fmla="*/ 346350 w 5007643"/>
              <a:gd name="connsiteY3" fmla="*/ 2409860 h 3925042"/>
              <a:gd name="connsiteX4" fmla="*/ 533956 w 5007643"/>
              <a:gd name="connsiteY4" fmla="*/ 3044793 h 3925042"/>
              <a:gd name="connsiteX5" fmla="*/ 1212225 w 5007643"/>
              <a:gd name="connsiteY5" fmla="*/ 3520993 h 3925042"/>
              <a:gd name="connsiteX6" fmla="*/ 3593381 w 5007643"/>
              <a:gd name="connsiteY6" fmla="*/ 3838460 h 3925042"/>
              <a:gd name="connsiteX7" fmla="*/ 5007643 w 5007643"/>
              <a:gd name="connsiteY7" fmla="*/ 3925042 h 392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7643" h="3925042">
                <a:moveTo>
                  <a:pt x="0" y="0"/>
                </a:moveTo>
                <a:cubicBezTo>
                  <a:pt x="8418" y="330694"/>
                  <a:pt x="16837" y="661388"/>
                  <a:pt x="43294" y="937969"/>
                </a:cubicBezTo>
                <a:cubicBezTo>
                  <a:pt x="69751" y="1214550"/>
                  <a:pt x="108235" y="1414169"/>
                  <a:pt x="158744" y="1659484"/>
                </a:cubicBezTo>
                <a:cubicBezTo>
                  <a:pt x="209253" y="1904799"/>
                  <a:pt x="283815" y="2178975"/>
                  <a:pt x="346350" y="2409860"/>
                </a:cubicBezTo>
                <a:cubicBezTo>
                  <a:pt x="408885" y="2640745"/>
                  <a:pt x="389644" y="2859604"/>
                  <a:pt x="533956" y="3044793"/>
                </a:cubicBezTo>
                <a:cubicBezTo>
                  <a:pt x="678268" y="3229982"/>
                  <a:pt x="702321" y="3388715"/>
                  <a:pt x="1212225" y="3520993"/>
                </a:cubicBezTo>
                <a:cubicBezTo>
                  <a:pt x="1722129" y="3653271"/>
                  <a:pt x="2960811" y="3771119"/>
                  <a:pt x="3593381" y="3838460"/>
                </a:cubicBezTo>
                <a:cubicBezTo>
                  <a:pt x="4225951" y="3905801"/>
                  <a:pt x="5007643" y="3925042"/>
                  <a:pt x="5007643" y="3925042"/>
                </a:cubicBezTo>
              </a:path>
            </a:pathLst>
          </a:custGeom>
          <a:ln w="76200" cmpd="sng">
            <a:solidFill>
              <a:srgbClr val="3366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7359937" y="5728827"/>
            <a:ext cx="0" cy="2020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28394" y="5847194"/>
            <a:ext cx="12630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libri"/>
                <a:cs typeface="Calibri"/>
              </a:rPr>
              <a:t>30 </a:t>
            </a:r>
            <a:r>
              <a:rPr lang="en-US" sz="2600" b="1" dirty="0" err="1" smtClean="0">
                <a:latin typeface="Calibri"/>
                <a:cs typeface="Calibri"/>
              </a:rPr>
              <a:t>mins</a:t>
            </a:r>
            <a:endParaRPr lang="en-US" sz="2600" b="1" dirty="0">
              <a:latin typeface="Calibri"/>
              <a:cs typeface="Calibri"/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6742825" y="4051671"/>
            <a:ext cx="1988080" cy="129872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Calibri"/>
                <a:cs typeface="Calibri"/>
              </a:rPr>
              <a:t>Time to Execute on</a:t>
            </a:r>
          </a:p>
          <a:p>
            <a:pPr algn="ctr"/>
            <a:r>
              <a:rPr lang="en-US" sz="2200" b="1" dirty="0" smtClean="0">
                <a:latin typeface="Calibri"/>
                <a:cs typeface="Calibri"/>
              </a:rPr>
              <a:t>Entire Dataset</a:t>
            </a:r>
            <a:endParaRPr lang="en-US" sz="2200" b="1" dirty="0">
              <a:latin typeface="Calibri"/>
              <a:cs typeface="Calibri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39837" y="2337709"/>
            <a:ext cx="1680369" cy="3463268"/>
          </a:xfrm>
          <a:prstGeom prst="rect">
            <a:avLst/>
          </a:prstGeom>
          <a:solidFill>
            <a:schemeClr val="accent4">
              <a:lumMod val="20000"/>
              <a:lumOff val="80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3749212" y="2337709"/>
            <a:ext cx="1988080" cy="1298727"/>
          </a:xfrm>
          <a:prstGeom prst="wedgeRectCallout">
            <a:avLst>
              <a:gd name="adj1" fmla="val -60757"/>
              <a:gd name="adj2" fmla="val 9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Calibri"/>
                <a:cs typeface="Calibri"/>
              </a:rPr>
              <a:t>Interactive</a:t>
            </a:r>
          </a:p>
          <a:p>
            <a:pPr algn="ctr"/>
            <a:r>
              <a:rPr lang="en-US" sz="2200" b="1" dirty="0" smtClean="0">
                <a:latin typeface="Calibri"/>
                <a:cs typeface="Calibri"/>
              </a:rPr>
              <a:t>Queries</a:t>
            </a:r>
            <a:endParaRPr lang="en-US" sz="2200" b="1" dirty="0">
              <a:latin typeface="Calibri"/>
              <a:cs typeface="Calibri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5250" y="5842673"/>
            <a:ext cx="8694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libri"/>
                <a:cs typeface="Calibri"/>
              </a:rPr>
              <a:t>5 sec</a:t>
            </a:r>
            <a:endParaRPr lang="en-US" sz="2600" b="1" dirty="0">
              <a:latin typeface="Calibri"/>
              <a:cs typeface="Calibri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420207" y="5754277"/>
            <a:ext cx="0" cy="2020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32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"/>
    </mc:Choice>
    <mc:Fallback xmlns="">
      <p:transition xmlns:p14="http://schemas.microsoft.com/office/powerpoint/2010/main" spd="slow" advTm="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7172330" y="5642247"/>
            <a:ext cx="375213" cy="372361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69952" y="5844267"/>
            <a:ext cx="7143466" cy="0"/>
          </a:xfrm>
          <a:prstGeom prst="line">
            <a:avLst/>
          </a:prstGeom>
          <a:ln w="76200" cmpd="sng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207" y="6288778"/>
            <a:ext cx="26273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000000"/>
                </a:solidFill>
                <a:latin typeface="Calibri"/>
                <a:cs typeface="Calibri"/>
              </a:rPr>
              <a:t>Execution Time</a:t>
            </a:r>
            <a:endParaRPr lang="en-US" sz="3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498241" y="3626289"/>
            <a:ext cx="9894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000000"/>
                </a:solidFill>
                <a:latin typeface="Calibri"/>
                <a:cs typeface="Calibri"/>
              </a:rPr>
              <a:t>Error</a:t>
            </a:r>
            <a:endParaRPr lang="en-US" sz="3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7359937" y="5728827"/>
            <a:ext cx="0" cy="2020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28394" y="5847194"/>
            <a:ext cx="12630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libri"/>
                <a:cs typeface="Calibri"/>
              </a:rPr>
              <a:t>30 </a:t>
            </a:r>
            <a:r>
              <a:rPr lang="en-US" sz="2600" b="1" dirty="0" err="1" smtClean="0">
                <a:latin typeface="Calibri"/>
                <a:cs typeface="Calibri"/>
              </a:rPr>
              <a:t>mins</a:t>
            </a:r>
            <a:endParaRPr lang="en-US" sz="2600" b="1" dirty="0">
              <a:latin typeface="Calibri"/>
              <a:cs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39837" y="2323278"/>
            <a:ext cx="6991068" cy="3506559"/>
            <a:chOff x="1739837" y="1832658"/>
            <a:chExt cx="6991068" cy="3506559"/>
          </a:xfrm>
        </p:grpSpPr>
        <p:sp>
          <p:nvSpPr>
            <p:cNvPr id="21" name="Freeform 20"/>
            <p:cNvSpPr/>
            <p:nvPr/>
          </p:nvSpPr>
          <p:spPr>
            <a:xfrm>
              <a:off x="1919356" y="1832659"/>
              <a:ext cx="5440581" cy="3506558"/>
            </a:xfrm>
            <a:custGeom>
              <a:avLst/>
              <a:gdLst>
                <a:gd name="connsiteX0" fmla="*/ 0 w 5007643"/>
                <a:gd name="connsiteY0" fmla="*/ 0 h 3925042"/>
                <a:gd name="connsiteX1" fmla="*/ 43294 w 5007643"/>
                <a:gd name="connsiteY1" fmla="*/ 937969 h 3925042"/>
                <a:gd name="connsiteX2" fmla="*/ 158744 w 5007643"/>
                <a:gd name="connsiteY2" fmla="*/ 1659484 h 3925042"/>
                <a:gd name="connsiteX3" fmla="*/ 346350 w 5007643"/>
                <a:gd name="connsiteY3" fmla="*/ 2409860 h 3925042"/>
                <a:gd name="connsiteX4" fmla="*/ 533956 w 5007643"/>
                <a:gd name="connsiteY4" fmla="*/ 3044793 h 3925042"/>
                <a:gd name="connsiteX5" fmla="*/ 1212225 w 5007643"/>
                <a:gd name="connsiteY5" fmla="*/ 3520993 h 3925042"/>
                <a:gd name="connsiteX6" fmla="*/ 3593381 w 5007643"/>
                <a:gd name="connsiteY6" fmla="*/ 3838460 h 3925042"/>
                <a:gd name="connsiteX7" fmla="*/ 5007643 w 5007643"/>
                <a:gd name="connsiteY7" fmla="*/ 3925042 h 3925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07643" h="3925042">
                  <a:moveTo>
                    <a:pt x="0" y="0"/>
                  </a:moveTo>
                  <a:cubicBezTo>
                    <a:pt x="8418" y="330694"/>
                    <a:pt x="16837" y="661388"/>
                    <a:pt x="43294" y="937969"/>
                  </a:cubicBezTo>
                  <a:cubicBezTo>
                    <a:pt x="69751" y="1214550"/>
                    <a:pt x="108235" y="1414169"/>
                    <a:pt x="158744" y="1659484"/>
                  </a:cubicBezTo>
                  <a:cubicBezTo>
                    <a:pt x="209253" y="1904799"/>
                    <a:pt x="283815" y="2178975"/>
                    <a:pt x="346350" y="2409860"/>
                  </a:cubicBezTo>
                  <a:cubicBezTo>
                    <a:pt x="408885" y="2640745"/>
                    <a:pt x="389644" y="2859604"/>
                    <a:pt x="533956" y="3044793"/>
                  </a:cubicBezTo>
                  <a:cubicBezTo>
                    <a:pt x="678268" y="3229982"/>
                    <a:pt x="702321" y="3388715"/>
                    <a:pt x="1212225" y="3520993"/>
                  </a:cubicBezTo>
                  <a:cubicBezTo>
                    <a:pt x="1722129" y="3653271"/>
                    <a:pt x="2960811" y="3771119"/>
                    <a:pt x="3593381" y="3838460"/>
                  </a:cubicBezTo>
                  <a:cubicBezTo>
                    <a:pt x="4225951" y="3905801"/>
                    <a:pt x="5007643" y="3925042"/>
                    <a:pt x="5007643" y="3925042"/>
                  </a:cubicBezTo>
                </a:path>
              </a:pathLst>
            </a:custGeom>
            <a:ln w="76200" cmpd="sng">
              <a:solidFill>
                <a:srgbClr val="3366FF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9" name="Rectangular Callout 28"/>
            <p:cNvSpPr/>
            <p:nvPr/>
          </p:nvSpPr>
          <p:spPr>
            <a:xfrm>
              <a:off x="6742825" y="3546621"/>
              <a:ext cx="1988080" cy="1298727"/>
            </a:xfrm>
            <a:prstGeom prst="wedge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latin typeface="Calibri"/>
                  <a:cs typeface="Calibri"/>
                </a:rPr>
                <a:t>Time to Execute on</a:t>
              </a:r>
            </a:p>
            <a:p>
              <a:pPr algn="ctr"/>
              <a:r>
                <a:rPr lang="en-US" sz="2200" b="1" dirty="0" smtClean="0">
                  <a:latin typeface="Calibri"/>
                  <a:cs typeface="Calibri"/>
                </a:rPr>
                <a:t>Entire Dataset</a:t>
              </a:r>
              <a:endParaRPr lang="en-US" sz="2200" b="1" dirty="0">
                <a:latin typeface="Calibri"/>
                <a:cs typeface="Calibri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739837" y="1832658"/>
              <a:ext cx="1680369" cy="3430999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41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4" name="Rectangular Callout 33"/>
            <p:cNvSpPr/>
            <p:nvPr/>
          </p:nvSpPr>
          <p:spPr>
            <a:xfrm>
              <a:off x="3749212" y="1832659"/>
              <a:ext cx="1988080" cy="1298727"/>
            </a:xfrm>
            <a:prstGeom prst="wedgeRectCallout">
              <a:avLst>
                <a:gd name="adj1" fmla="val -60757"/>
                <a:gd name="adj2" fmla="val 947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latin typeface="Calibri"/>
                  <a:cs typeface="Calibri"/>
                </a:rPr>
                <a:t>Interactive</a:t>
              </a:r>
            </a:p>
            <a:p>
              <a:pPr algn="ctr"/>
              <a:r>
                <a:rPr lang="en-US" sz="2200" b="1" dirty="0" smtClean="0">
                  <a:latin typeface="Calibri"/>
                  <a:cs typeface="Calibri"/>
                </a:rPr>
                <a:t>Queries</a:t>
              </a:r>
              <a:endParaRPr lang="en-US" sz="2200" b="1" dirty="0">
                <a:latin typeface="Calibri"/>
                <a:cs typeface="Calibri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875250" y="5842673"/>
            <a:ext cx="8694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libri"/>
                <a:cs typeface="Calibri"/>
              </a:rPr>
              <a:t>5 sec</a:t>
            </a:r>
            <a:endParaRPr lang="en-US" sz="2600" b="1" dirty="0">
              <a:latin typeface="Calibri"/>
              <a:cs typeface="Calibri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515281" y="5353647"/>
            <a:ext cx="6219868" cy="0"/>
          </a:xfrm>
          <a:prstGeom prst="line">
            <a:avLst/>
          </a:prstGeom>
          <a:ln w="57150" cmpd="sng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>
            <a:off x="1286681" y="5411941"/>
            <a:ext cx="228600" cy="304800"/>
          </a:xfrm>
          <a:prstGeom prst="leftBrac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93720" y="5564341"/>
            <a:ext cx="420806" cy="435838"/>
          </a:xfrm>
          <a:prstGeom prst="straightConnector1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20207" y="5754277"/>
            <a:ext cx="0" cy="2020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667683" y="1832647"/>
            <a:ext cx="0" cy="4444530"/>
          </a:xfrm>
          <a:prstGeom prst="line">
            <a:avLst/>
          </a:prstGeom>
          <a:ln w="76200" cmpd="sng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3468" cy="11430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latin typeface="Calibri"/>
                <a:cs typeface="Calibri"/>
              </a:rPr>
              <a:t>Speed/Accuracy Trade-off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600" y="5886496"/>
            <a:ext cx="20641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accent2"/>
                </a:solidFill>
                <a:latin typeface="Calibri"/>
                <a:cs typeface="Calibri"/>
              </a:rPr>
              <a:t>Pre-Existing</a:t>
            </a:r>
          </a:p>
          <a:p>
            <a:pPr algn="ctr"/>
            <a:r>
              <a:rPr lang="en-US" sz="3000" b="1" dirty="0" smtClean="0">
                <a:solidFill>
                  <a:schemeClr val="accent2"/>
                </a:solidFill>
                <a:latin typeface="Calibri"/>
                <a:cs typeface="Calibri"/>
              </a:rPr>
              <a:t>Noise</a:t>
            </a:r>
            <a:endParaRPr lang="en-US" sz="3000" b="1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795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"/>
    </mc:Choice>
    <mc:Fallback xmlns="">
      <p:transition xmlns:p14="http://schemas.microsoft.com/office/powerpoint/2010/main" spd="slow" advTm="4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643E-6 -2.38073E-6 L -1.38643E-6 -0.0673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458200" cy="5105400"/>
          </a:xfrm>
        </p:spPr>
        <p:txBody>
          <a:bodyPr/>
          <a:lstStyle/>
          <a:p>
            <a:pPr marL="0" indent="0"/>
            <a:r>
              <a:rPr lang="en-US" sz="3000" dirty="0" smtClean="0"/>
              <a:t>A data analysis (warehouse) system that … </a:t>
            </a:r>
          </a:p>
          <a:p>
            <a:pPr marL="457200" indent="-457200">
              <a:buFont typeface="Lucida Grande"/>
              <a:buChar char="-"/>
            </a:pPr>
            <a:r>
              <a:rPr lang="en-US" sz="3000" dirty="0"/>
              <a:t>b</a:t>
            </a:r>
            <a:r>
              <a:rPr lang="en-US" sz="3000" dirty="0" smtClean="0"/>
              <a:t>uilds on Shark and Spark</a:t>
            </a:r>
          </a:p>
          <a:p>
            <a:pPr marL="457200" indent="-457200">
              <a:buFont typeface="Lucida Grande"/>
              <a:buChar char="-"/>
            </a:pPr>
            <a:r>
              <a:rPr lang="en-US" sz="3000" dirty="0"/>
              <a:t>r</a:t>
            </a:r>
            <a:r>
              <a:rPr lang="en-US" sz="3000" dirty="0" smtClean="0"/>
              <a:t>eturns fast, approximate answers with error bars by executing queries on small samples of data</a:t>
            </a:r>
          </a:p>
          <a:p>
            <a:pPr marL="457200" indent="-457200">
              <a:buFont typeface="Lucida Grande"/>
              <a:buChar char="-"/>
            </a:pPr>
            <a:r>
              <a:rPr lang="en-US" sz="3000" dirty="0" smtClean="0"/>
              <a:t>is </a:t>
            </a:r>
            <a:r>
              <a:rPr lang="en-US" sz="3000" dirty="0"/>
              <a:t>compatible with Apache Hive (storage, </a:t>
            </a:r>
            <a:r>
              <a:rPr lang="en-US" sz="3000" dirty="0" err="1"/>
              <a:t>serdes</a:t>
            </a:r>
            <a:r>
              <a:rPr lang="en-US" sz="3000" dirty="0"/>
              <a:t>, UDFs, types, metadata</a:t>
            </a:r>
            <a:r>
              <a:rPr lang="en-US" sz="3000" dirty="0" smtClean="0"/>
              <a:t>) and </a:t>
            </a:r>
            <a:r>
              <a:rPr lang="en-US" sz="3000" dirty="0"/>
              <a:t>supports </a:t>
            </a:r>
            <a:r>
              <a:rPr lang="en-US" sz="3000" dirty="0" smtClean="0"/>
              <a:t> Hive’s SQL-like query structure with minor modifications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8244" r="27747"/>
          <a:stretch/>
        </p:blipFill>
        <p:spPr>
          <a:xfrm>
            <a:off x="2514600" y="98489"/>
            <a:ext cx="3505200" cy="15017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60198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Agarwal</a:t>
            </a:r>
            <a:r>
              <a:rPr lang="en-US" sz="1800" dirty="0" smtClean="0"/>
              <a:t> et al., </a:t>
            </a:r>
            <a:r>
              <a:rPr lang="en-US" sz="1800" dirty="0"/>
              <a:t>BlinkDB: Queries with Bounded Errors and Bounded Response Times on Very Large Data. </a:t>
            </a:r>
            <a:r>
              <a:rPr lang="en-US" sz="1800" i="1" dirty="0"/>
              <a:t>ACM </a:t>
            </a:r>
            <a:r>
              <a:rPr lang="en-US" sz="1800" i="1" dirty="0" err="1"/>
              <a:t>EuroSys</a:t>
            </a:r>
            <a:r>
              <a:rPr lang="en-US" sz="1800" i="1" dirty="0"/>
              <a:t> 2013</a:t>
            </a:r>
            <a:r>
              <a:rPr lang="en-US" sz="1800" i="1" dirty="0" smtClean="0"/>
              <a:t>, Best </a:t>
            </a:r>
            <a:r>
              <a:rPr lang="en-US" sz="1800" i="1" dirty="0"/>
              <a:t>Paper </a:t>
            </a:r>
            <a:r>
              <a:rPr lang="en-US" sz="1800" i="1" dirty="0" smtClean="0"/>
              <a:t>Award 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45111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Gill Sans Light"/>
            <a:cs typeface="Gill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104122</TotalTime>
  <Words>870</Words>
  <Application>Microsoft Macintosh PowerPoint</Application>
  <PresentationFormat>On-screen Show (4:3)</PresentationFormat>
  <Paragraphs>241</Paragraphs>
  <Slides>25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Big Data Research in the AMPLab: BDAS and Beyond</vt:lpstr>
      <vt:lpstr>AMPLab: Collaborative Big Data Research</vt:lpstr>
      <vt:lpstr>AMPLab: Integrating Diverse Resources </vt:lpstr>
      <vt:lpstr>Big Data Landscape – Our Corner</vt:lpstr>
      <vt:lpstr>Berkeley Data Analytics Stack</vt:lpstr>
      <vt:lpstr>Our View of  the Big Data Challenge</vt:lpstr>
      <vt:lpstr>Speed/Accuracy Trade-off</vt:lpstr>
      <vt:lpstr>Speed/Accuracy Trade-off</vt:lpstr>
      <vt:lpstr>PowerPoint Presentation</vt:lpstr>
      <vt:lpstr>Sampling Vs. No Sampling</vt:lpstr>
      <vt:lpstr>Sampling Vs. No Sampling</vt:lpstr>
      <vt:lpstr>People Resources</vt:lpstr>
      <vt:lpstr>Less is More?  Data Cleaning + Sampling</vt:lpstr>
      <vt:lpstr>Working with the Crowd</vt:lpstr>
      <vt:lpstr>The 3E’s of Big Data: Extreme Elasticity Everywhere</vt:lpstr>
      <vt:lpstr>The Research Challenge</vt:lpstr>
      <vt:lpstr>Can we Take a  Declarative Approach?</vt:lpstr>
      <vt:lpstr>Goals of MLbase</vt:lpstr>
      <vt:lpstr>PowerPoint Presentation</vt:lpstr>
      <vt:lpstr>MLBase – Query Compilation</vt:lpstr>
      <vt:lpstr> Query Optimizer: A Search Problem</vt:lpstr>
      <vt:lpstr> MLbase: Progress</vt:lpstr>
      <vt:lpstr>Other Things We’re Working On</vt:lpstr>
      <vt:lpstr>It’s Been a Busy 3 Years</vt:lpstr>
      <vt:lpstr>Be Sure to Join us for the Next 3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Konwinski</dc:creator>
  <cp:lastModifiedBy>Michael Franklin</cp:lastModifiedBy>
  <cp:revision>5545</cp:revision>
  <cp:lastPrinted>2013-02-11T05:20:40Z</cp:lastPrinted>
  <dcterms:created xsi:type="dcterms:W3CDTF">2010-06-28T20:28:41Z</dcterms:created>
  <dcterms:modified xsi:type="dcterms:W3CDTF">2013-12-02T01:24:52Z</dcterms:modified>
</cp:coreProperties>
</file>