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6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7" r:id="rId33"/>
    <p:sldId id="404" r:id="rId34"/>
    <p:sldId id="405" r:id="rId35"/>
    <p:sldId id="408" r:id="rId36"/>
    <p:sldId id="409" r:id="rId37"/>
    <p:sldId id="406" r:id="rId38"/>
    <p:sldId id="331" r:id="rId39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31">
          <p15:clr>
            <a:srgbClr val="A4A3A4"/>
          </p15:clr>
        </p15:guide>
        <p15:guide id="4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A4"/>
    <a:srgbClr val="20232E"/>
    <a:srgbClr val="275294"/>
    <a:srgbClr val="82D242"/>
    <a:srgbClr val="1FA2C7"/>
    <a:srgbClr val="F2F2F2"/>
    <a:srgbClr val="80D439"/>
    <a:srgbClr val="2AA2C2"/>
    <a:srgbClr val="67B024"/>
    <a:srgbClr val="217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4" autoAdjust="0"/>
    <p:restoredTop sz="89868" autoAdjust="0"/>
  </p:normalViewPr>
  <p:slideViewPr>
    <p:cSldViewPr snapToGrid="0" snapToObjects="1">
      <p:cViewPr varScale="1">
        <p:scale>
          <a:sx n="140" d="100"/>
          <a:sy n="140" d="100"/>
        </p:scale>
        <p:origin x="678" y="114"/>
      </p:cViewPr>
      <p:guideLst>
        <p:guide orient="horz" pos="1620"/>
        <p:guide pos="2880"/>
        <p:guide orient="horz" pos="1131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4DBB6-DE2B-2E47-9588-B7EA6459E672}" type="datetimeFigureOut">
              <a:rPr lang="en-US" smtClean="0"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C589B3-B619-1F4E-BF72-2728D6B5B3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83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25141-08DD-B24F-B66D-B3CBEB2E280E}" type="datetimeFigureOut">
              <a:rPr lang="en-US" smtClean="0"/>
              <a:pPr/>
              <a:t>10/8/2014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1A5F88-A15C-9448-9028-23AB073B2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43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(send as a follow-up).</a:t>
            </a:r>
          </a:p>
          <a:p>
            <a:r>
              <a:rPr lang="en-US" dirty="0" smtClean="0"/>
              <a:t>+ Use cases.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 You are new wave ETL, you do it once, you do it better.</a:t>
            </a:r>
            <a:r>
              <a:rPr lang="en-US" baseline="0" dirty="0" smtClean="0"/>
              <a:t> Not true. We </a:t>
            </a:r>
          </a:p>
          <a:p>
            <a:r>
              <a:rPr lang="en-US" baseline="0" dirty="0" smtClean="0"/>
              <a:t>Continuous Improvement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unified view/theme.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A5F88-A15C-9448-9028-23AB073B2E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10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1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11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709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12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20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13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4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14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27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15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463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16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911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17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155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9755-9607-0D46-A883-2B826E07315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18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95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C0E42-7790-5D40-B1A9-67813E4C9724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19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75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2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7369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C0E42-7790-5D40-B1A9-67813E4C9724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20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786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75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D44A3-D9D7-8447-A3C3-5B04A184D037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28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291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D44A3-D9D7-8447-A3C3-5B04A184D037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29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54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FB364-60B0-F64C-A492-CA350861A8F0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30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336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5A2AF-0188-464F-AEC9-620401560410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31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899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5A2AF-0188-464F-AEC9-620401560410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32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418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5A2AF-0188-464F-AEC9-620401560410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33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57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16873-6DCA-3F46-91EA-E45A72132AAA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34</a:t>
            </a:fld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792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>
              <a:buSzPct val="25000"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22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3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64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4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96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5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41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6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23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7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52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8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077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8039-971D-EE4B-97F9-3E0C6F8820C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9</a:t>
            </a:fld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3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59" y="4767263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6082" y="4762259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Tamr_Logo_F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33463"/>
            <a:ext cx="3352800" cy="12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59" y="4767263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6082" y="4762259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59" y="4767263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96082" y="4762259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59" y="4767263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96082" y="4762259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4"/>
            <a:ext cx="9159643" cy="51608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6082" y="4762259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6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r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5187"/>
            <a:ext cx="7772400" cy="1102519"/>
          </a:xfrm>
        </p:spPr>
        <p:txBody>
          <a:bodyPr>
            <a:noAutofit/>
          </a:bodyPr>
          <a:lstStyle/>
          <a:p>
            <a:r>
              <a:rPr lang="en-US" sz="4000" dirty="0"/>
              <a:t>Tackling Data Curation in</a:t>
            </a:r>
            <a:br>
              <a:rPr lang="en-US" sz="4000" dirty="0"/>
            </a:br>
            <a:r>
              <a:rPr lang="en-US" sz="4000" dirty="0"/>
              <a:t>Three Generations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100" y="3338361"/>
            <a:ext cx="7416800" cy="100008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Mike Stonebraker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1143000"/>
            <a:ext cx="4269874" cy="65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Biggest problem facing many enterprises</a:t>
            </a:r>
          </a:p>
        </p:txBody>
      </p:sp>
      <p:pic>
        <p:nvPicPr>
          <p:cNvPr id="4" name="Picture 3" descr="462px-Facepalm2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74" y="1143000"/>
            <a:ext cx="2836929" cy="365362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is a </a:t>
            </a:r>
            <a:r>
              <a:rPr lang="en-US" b="1" dirty="0"/>
              <a:t>VERY</a:t>
            </a:r>
            <a:r>
              <a:rPr lang="en-US" dirty="0"/>
              <a:t> Big </a:t>
            </a:r>
            <a:r>
              <a:rPr lang="en-US" dirty="0" smtClean="0"/>
              <a:t>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369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Ingest 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data source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Validate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Have to get rid of (or correct) garbage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Transform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E.g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.,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Euros to dollar; Airport code to city name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Match Schemas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Your salary is my wages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Consolidate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(dedup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)(entity resolution)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E.g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.,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Mike Stonebraker and Michael Stonebraker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Requirement: Data Curation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222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Gen 1 (1990s): Traditional ETL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Gen 2 (2000s): ETL on steroids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Gen 3 (appearing now): Scalable Data Curation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Generations of Data Curation </a:t>
            </a:r>
            <a:r>
              <a:rPr lang="en-US" dirty="0" smtClean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1200151"/>
            <a:ext cx="8534400" cy="35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Retail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sector started integrating sales data into a data warehouse in the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mid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1990’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 make better stock decisions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Pet rocks are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out,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Barbie dolls are in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Tie up the Barbie doll factory with a big order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Send the pet rocks back or discount them up front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Warehouse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paid for itself within 6 months with smarter buying decisions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!</a:t>
            </a: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1 (Early Data Warehouses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176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Essentially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all enterprises followed suit and built warehouses of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customer-facing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data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Serviced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by so-called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Extract-Transform-and-Load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(ETL) tools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Pile-On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063229"/>
            <a:ext cx="8534400" cy="18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Average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system was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2-3X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over budget 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2-3X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late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Because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of data integration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headaches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.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29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$100K of widgets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IBM, Inc.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800K Euros of m-widgets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IBM,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SA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-9999 of *wids* from 500 Madison Ave., NY, NY 10022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Insufficient/incomplete meta-data:  May not know that 800K is in Euros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Missing data:  -9999 is a code for “I don’t know”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Dirty data:  *wids* means what?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Data Integration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332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$100K of widgets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IBM, Inc.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800K Euros of m-widgets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IBM,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SA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Bought -9999 of *wids* from 500 Madison Ave., NY, NY 10022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Disparate fields:  Have to translate currencies to a common form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Entity resolution:  Is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IBM, SA the same as IBM,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Inc.?</a:t>
            </a: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Entity resolution: Are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m-widgets the same as widgets?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Data Integration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666" y="1361961"/>
            <a:ext cx="260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Local data Source(s)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156166"/>
            <a:ext cx="199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Local Schema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9632" y="1361961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arehouse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2668" y="3240032"/>
            <a:ext cx="202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Global Schema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81707" y="313454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ETL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Architecture</a:t>
            </a:r>
            <a:endParaRPr lang="en-US" dirty="0"/>
          </a:p>
        </p:txBody>
      </p:sp>
      <p:pic>
        <p:nvPicPr>
          <p:cNvPr id="28" name="Picture 27" descr="variet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t="24395" r="21042" b="59273"/>
          <a:stretch/>
        </p:blipFill>
        <p:spPr>
          <a:xfrm>
            <a:off x="7249231" y="1869792"/>
            <a:ext cx="1142452" cy="1282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5639" y="1869792"/>
            <a:ext cx="1371957" cy="1031957"/>
            <a:chOff x="5688890" y="4809178"/>
            <a:chExt cx="759334" cy="571155"/>
          </a:xfrm>
        </p:grpSpPr>
        <p:pic>
          <p:nvPicPr>
            <p:cNvPr id="35" name="Picture 34" descr="variety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7" t="27944" r="33318" b="54293"/>
            <a:stretch/>
          </p:blipFill>
          <p:spPr>
            <a:xfrm>
              <a:off x="5849873" y="4809178"/>
              <a:ext cx="374379" cy="424949"/>
            </a:xfrm>
            <a:prstGeom prst="rect">
              <a:avLst/>
            </a:prstGeom>
          </p:spPr>
        </p:pic>
        <p:pic>
          <p:nvPicPr>
            <p:cNvPr id="39" name="Picture 38" descr="variety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8" t="33097" r="45617" b="50597"/>
            <a:stretch/>
          </p:blipFill>
          <p:spPr>
            <a:xfrm>
              <a:off x="6037063" y="4892828"/>
              <a:ext cx="411161" cy="390077"/>
            </a:xfrm>
            <a:prstGeom prst="rect">
              <a:avLst/>
            </a:prstGeom>
          </p:spPr>
        </p:pic>
        <p:pic>
          <p:nvPicPr>
            <p:cNvPr id="40" name="Picture 39" descr="variety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1" t="24395" r="21042" b="59273"/>
            <a:stretch/>
          </p:blipFill>
          <p:spPr>
            <a:xfrm>
              <a:off x="5688890" y="4989607"/>
              <a:ext cx="348173" cy="390726"/>
            </a:xfrm>
            <a:prstGeom prst="rect">
              <a:avLst/>
            </a:prstGeom>
          </p:spPr>
        </p:pic>
      </p:grpSp>
      <p:sp>
        <p:nvSpPr>
          <p:cNvPr id="45" name="Up Arrow 44"/>
          <p:cNvSpPr/>
          <p:nvPr/>
        </p:nvSpPr>
        <p:spPr>
          <a:xfrm rot="5400000">
            <a:off x="2561988" y="1796239"/>
            <a:ext cx="283280" cy="110784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89" name="Group 16388"/>
          <p:cNvGrpSpPr/>
          <p:nvPr/>
        </p:nvGrpSpPr>
        <p:grpSpPr>
          <a:xfrm>
            <a:off x="931438" y="3678050"/>
            <a:ext cx="909972" cy="909972"/>
            <a:chOff x="552078" y="3505652"/>
            <a:chExt cx="909972" cy="909972"/>
          </a:xfrm>
        </p:grpSpPr>
        <p:grpSp>
          <p:nvGrpSpPr>
            <p:cNvPr id="47" name="Group 46"/>
            <p:cNvGrpSpPr/>
            <p:nvPr/>
          </p:nvGrpSpPr>
          <p:grpSpPr>
            <a:xfrm>
              <a:off x="552078" y="3505652"/>
              <a:ext cx="909972" cy="909972"/>
              <a:chOff x="5726468" y="1379979"/>
              <a:chExt cx="1441372" cy="144137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726468" y="1379979"/>
                <a:ext cx="1441372" cy="144137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828067" y="1477005"/>
                <a:ext cx="1244600" cy="1244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388" name="Group 16387"/>
            <p:cNvGrpSpPr/>
            <p:nvPr/>
          </p:nvGrpSpPr>
          <p:grpSpPr>
            <a:xfrm>
              <a:off x="724913" y="3642507"/>
              <a:ext cx="543175" cy="511055"/>
              <a:chOff x="876239" y="3744994"/>
              <a:chExt cx="916710" cy="86250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210587" y="3744994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76239" y="4065230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552791" y="4065230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76239" y="4367337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52791" y="4367337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84" name="Straight Connector 16383"/>
              <p:cNvCxnSpPr>
                <a:stCxn id="50" idx="3"/>
                <a:endCxn id="52" idx="1"/>
              </p:cNvCxnSpPr>
              <p:nvPr/>
            </p:nvCxnSpPr>
            <p:spPr>
              <a:xfrm>
                <a:off x="1116397" y="4185309"/>
                <a:ext cx="436394" cy="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1213098" y="4060370"/>
                <a:ext cx="240158" cy="240158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rgbClr val="FF66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87" name="Elbow Connector 16386"/>
              <p:cNvCxnSpPr>
                <a:stCxn id="51" idx="2"/>
                <a:endCxn id="54" idx="1"/>
              </p:cNvCxnSpPr>
              <p:nvPr/>
            </p:nvCxnSpPr>
            <p:spPr>
              <a:xfrm rot="16200000" flipH="1">
                <a:off x="1349540" y="4284165"/>
                <a:ext cx="186888" cy="219614"/>
              </a:xfrm>
              <a:prstGeom prst="bentConnector2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90" name="Rectangle 16389"/>
          <p:cNvSpPr/>
          <p:nvPr/>
        </p:nvSpPr>
        <p:spPr>
          <a:xfrm>
            <a:off x="3449598" y="1866584"/>
            <a:ext cx="732109" cy="1035165"/>
          </a:xfrm>
          <a:prstGeom prst="rect">
            <a:avLst/>
          </a:prstGeom>
          <a:solidFill>
            <a:srgbClr val="82D2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181707" y="1866584"/>
            <a:ext cx="732109" cy="1035165"/>
          </a:xfrm>
          <a:prstGeom prst="rect">
            <a:avLst/>
          </a:prstGeom>
          <a:solidFill>
            <a:srgbClr val="1FA2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902666" y="1866584"/>
            <a:ext cx="732109" cy="1035165"/>
          </a:xfrm>
          <a:prstGeom prst="rect">
            <a:avLst/>
          </a:prstGeom>
          <a:solidFill>
            <a:srgbClr val="2752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Up Arrow 63"/>
          <p:cNvSpPr/>
          <p:nvPr/>
        </p:nvSpPr>
        <p:spPr>
          <a:xfrm rot="5400000">
            <a:off x="6297111" y="1767610"/>
            <a:ext cx="283280" cy="110784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92" name="Group 16391"/>
          <p:cNvGrpSpPr/>
          <p:nvPr/>
        </p:nvGrpSpPr>
        <p:grpSpPr>
          <a:xfrm>
            <a:off x="7349006" y="3678050"/>
            <a:ext cx="909972" cy="909972"/>
            <a:chOff x="6154765" y="3870974"/>
            <a:chExt cx="909972" cy="909972"/>
          </a:xfrm>
        </p:grpSpPr>
        <p:grpSp>
          <p:nvGrpSpPr>
            <p:cNvPr id="16391" name="Group 16390"/>
            <p:cNvGrpSpPr/>
            <p:nvPr/>
          </p:nvGrpSpPr>
          <p:grpSpPr>
            <a:xfrm>
              <a:off x="6154765" y="3870974"/>
              <a:ext cx="909972" cy="909972"/>
              <a:chOff x="6154765" y="3870974"/>
              <a:chExt cx="909972" cy="90997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6154765" y="3870974"/>
                <a:ext cx="909972" cy="909972"/>
              </a:xfrm>
              <a:prstGeom prst="ellipse">
                <a:avLst/>
              </a:prstGeom>
              <a:solidFill>
                <a:srgbClr val="67B02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218907" y="3932229"/>
                <a:ext cx="785745" cy="78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34640" y="4009085"/>
              <a:ext cx="543175" cy="511055"/>
              <a:chOff x="876239" y="3744994"/>
              <a:chExt cx="916710" cy="86250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210587" y="3744994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76239" y="4065230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552791" y="4065230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76239" y="4367337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52791" y="4367337"/>
                <a:ext cx="240158" cy="240158"/>
              </a:xfrm>
              <a:prstGeom prst="rect">
                <a:avLst/>
              </a:prstGeom>
              <a:noFill/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69" idx="3"/>
                <a:endCxn id="70" idx="1"/>
              </p:cNvCxnSpPr>
              <p:nvPr/>
            </p:nvCxnSpPr>
            <p:spPr>
              <a:xfrm>
                <a:off x="1116397" y="4185309"/>
                <a:ext cx="436394" cy="0"/>
              </a:xfrm>
              <a:prstGeom prst="line">
                <a:avLst/>
              </a:prstGeom>
              <a:ln>
                <a:solidFill>
                  <a:srgbClr val="67B02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1213098" y="4060370"/>
                <a:ext cx="240158" cy="240158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rgbClr val="67B02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Elbow Connector 74"/>
              <p:cNvCxnSpPr>
                <a:stCxn id="74" idx="2"/>
                <a:endCxn id="72" idx="1"/>
              </p:cNvCxnSpPr>
              <p:nvPr/>
            </p:nvCxnSpPr>
            <p:spPr>
              <a:xfrm rot="16200000" flipH="1">
                <a:off x="1349540" y="4284165"/>
                <a:ext cx="186888" cy="219614"/>
              </a:xfrm>
              <a:prstGeom prst="bentConnector2">
                <a:avLst/>
              </a:prstGeom>
              <a:ln>
                <a:solidFill>
                  <a:srgbClr val="67B02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Up Arrow 79"/>
          <p:cNvSpPr/>
          <p:nvPr/>
        </p:nvSpPr>
        <p:spPr>
          <a:xfrm rot="5400000">
            <a:off x="4040067" y="2167049"/>
            <a:ext cx="283280" cy="366222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Up Arrow 80"/>
          <p:cNvSpPr/>
          <p:nvPr/>
        </p:nvSpPr>
        <p:spPr>
          <a:xfrm rot="5400000">
            <a:off x="4761026" y="2167049"/>
            <a:ext cx="283280" cy="366222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857250"/>
            <a:ext cx="8534400" cy="422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Human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defines a global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schema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Up front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b="1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Assign a programmer to each data source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</a:t>
            </a: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Understand it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Write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local to global mapping (in a scripting language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Write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cleaning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routine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Run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the ETL</a:t>
            </a:r>
          </a:p>
          <a:p>
            <a:pPr lvl="1" indent="-285750">
              <a:lnSpc>
                <a:spcPts val="2800"/>
              </a:lnSpc>
              <a:spcAft>
                <a:spcPts val="200"/>
              </a:spcAft>
              <a:buChar char="–"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Scales to (maybe) 25 data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sources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Twist my arm, and I will give you 50</a:t>
            </a: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ETL Wisdom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84921" y="4212421"/>
            <a:ext cx="292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Silos everywhere….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Current State of Affairs</a:t>
            </a:r>
            <a:endParaRPr lang="en-US" dirty="0"/>
          </a:p>
        </p:txBody>
      </p:sp>
      <p:pic>
        <p:nvPicPr>
          <p:cNvPr id="14" name="Picture 13" descr="Weather-Clouds-icon.png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4" b="21108"/>
          <a:stretch/>
        </p:blipFill>
        <p:spPr>
          <a:xfrm>
            <a:off x="6705600" y="2844801"/>
            <a:ext cx="1754447" cy="1041400"/>
          </a:xfrm>
          <a:prstGeom prst="rect">
            <a:avLst/>
          </a:prstGeom>
        </p:spPr>
      </p:pic>
      <p:pic>
        <p:nvPicPr>
          <p:cNvPr id="17" name="Picture 16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8" t="33097" r="45617" b="50597"/>
          <a:stretch/>
        </p:blipFill>
        <p:spPr>
          <a:xfrm>
            <a:off x="1077807" y="1563977"/>
            <a:ext cx="411161" cy="390077"/>
          </a:xfrm>
          <a:prstGeom prst="rect">
            <a:avLst/>
          </a:prstGeom>
        </p:spPr>
      </p:pic>
      <p:pic>
        <p:nvPicPr>
          <p:cNvPr id="20" name="Picture 19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8" t="33097" r="45617" b="50597"/>
          <a:stretch/>
        </p:blipFill>
        <p:spPr>
          <a:xfrm>
            <a:off x="2884921" y="1652989"/>
            <a:ext cx="411161" cy="390077"/>
          </a:xfrm>
          <a:prstGeom prst="rect">
            <a:avLst/>
          </a:prstGeom>
        </p:spPr>
      </p:pic>
      <p:pic>
        <p:nvPicPr>
          <p:cNvPr id="22" name="Picture 21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t="24395" r="21042" b="59273"/>
          <a:stretch/>
        </p:blipFill>
        <p:spPr>
          <a:xfrm>
            <a:off x="1669613" y="2348447"/>
            <a:ext cx="348173" cy="390726"/>
          </a:xfrm>
          <a:prstGeom prst="rect">
            <a:avLst/>
          </a:prstGeom>
        </p:spPr>
      </p:pic>
      <p:pic>
        <p:nvPicPr>
          <p:cNvPr id="23" name="Picture 22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t="24395" r="21042" b="59273"/>
          <a:stretch/>
        </p:blipFill>
        <p:spPr>
          <a:xfrm>
            <a:off x="4815500" y="2543810"/>
            <a:ext cx="348173" cy="390726"/>
          </a:xfrm>
          <a:prstGeom prst="rect">
            <a:avLst/>
          </a:prstGeom>
        </p:spPr>
      </p:pic>
      <p:grpSp>
        <p:nvGrpSpPr>
          <p:cNvPr id="16387" name="Group 16386"/>
          <p:cNvGrpSpPr/>
          <p:nvPr/>
        </p:nvGrpSpPr>
        <p:grpSpPr>
          <a:xfrm>
            <a:off x="108734" y="2146669"/>
            <a:ext cx="1754447" cy="1214625"/>
            <a:chOff x="101953" y="2502082"/>
            <a:chExt cx="1754447" cy="1214625"/>
          </a:xfrm>
        </p:grpSpPr>
        <p:pic>
          <p:nvPicPr>
            <p:cNvPr id="13" name="Picture 12" descr="Weather-Clouds-icon.png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35" b="15334"/>
            <a:stretch/>
          </p:blipFill>
          <p:spPr>
            <a:xfrm>
              <a:off x="101953" y="2502082"/>
              <a:ext cx="1754447" cy="1214625"/>
            </a:xfrm>
            <a:prstGeom prst="rect">
              <a:avLst/>
            </a:prstGeom>
          </p:spPr>
        </p:pic>
        <p:pic>
          <p:nvPicPr>
            <p:cNvPr id="21" name="Picture 20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8" t="33097" r="45617" b="50597"/>
            <a:stretch/>
          </p:blipFill>
          <p:spPr>
            <a:xfrm>
              <a:off x="859749" y="2971217"/>
              <a:ext cx="411161" cy="390077"/>
            </a:xfrm>
            <a:prstGeom prst="rect">
              <a:avLst/>
            </a:prstGeom>
          </p:spPr>
        </p:pic>
        <p:pic>
          <p:nvPicPr>
            <p:cNvPr id="24" name="Picture 23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7" t="27944" r="33318" b="54293"/>
            <a:stretch/>
          </p:blipFill>
          <p:spPr>
            <a:xfrm>
              <a:off x="703428" y="3030049"/>
              <a:ext cx="374379" cy="424949"/>
            </a:xfrm>
            <a:prstGeom prst="rect">
              <a:avLst/>
            </a:prstGeom>
          </p:spPr>
        </p:pic>
      </p:grpSp>
      <p:pic>
        <p:nvPicPr>
          <p:cNvPr id="25" name="Picture 24" descr="Weather-Clouds-icon.png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5" b="21757"/>
          <a:stretch/>
        </p:blipFill>
        <p:spPr>
          <a:xfrm>
            <a:off x="5321300" y="1621233"/>
            <a:ext cx="1663700" cy="1007667"/>
          </a:xfrm>
          <a:prstGeom prst="rect">
            <a:avLst/>
          </a:prstGeom>
        </p:spPr>
      </p:pic>
      <p:pic>
        <p:nvPicPr>
          <p:cNvPr id="26" name="Picture 25" descr="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4" t="58139" r="34949" b="13712"/>
          <a:stretch/>
        </p:blipFill>
        <p:spPr>
          <a:xfrm>
            <a:off x="5835152" y="2036772"/>
            <a:ext cx="627175" cy="465310"/>
          </a:xfrm>
          <a:prstGeom prst="rect">
            <a:avLst/>
          </a:prstGeom>
        </p:spPr>
      </p:pic>
      <p:grpSp>
        <p:nvGrpSpPr>
          <p:cNvPr id="16385" name="Group 16384"/>
          <p:cNvGrpSpPr/>
          <p:nvPr/>
        </p:nvGrpSpPr>
        <p:grpSpPr>
          <a:xfrm>
            <a:off x="2884921" y="2824441"/>
            <a:ext cx="1754447" cy="1041400"/>
            <a:chOff x="2327350" y="2844801"/>
            <a:chExt cx="1754447" cy="1041400"/>
          </a:xfrm>
        </p:grpSpPr>
        <p:pic>
          <p:nvPicPr>
            <p:cNvPr id="27" name="Picture 26" descr="Weather-Clouds-icon.png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4" b="21108"/>
            <a:stretch/>
          </p:blipFill>
          <p:spPr>
            <a:xfrm>
              <a:off x="2327350" y="2844801"/>
              <a:ext cx="1754447" cy="1041400"/>
            </a:xfrm>
            <a:prstGeom prst="rect">
              <a:avLst/>
            </a:prstGeom>
          </p:spPr>
        </p:pic>
        <p:pic>
          <p:nvPicPr>
            <p:cNvPr id="28" name="Picture 27" descr="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4" t="58139" r="34949" b="13712"/>
            <a:stretch/>
          </p:blipFill>
          <p:spPr>
            <a:xfrm>
              <a:off x="2816687" y="3242524"/>
              <a:ext cx="639135" cy="474183"/>
            </a:xfrm>
            <a:prstGeom prst="rect">
              <a:avLst/>
            </a:prstGeom>
          </p:spPr>
        </p:pic>
      </p:grpSp>
      <p:pic>
        <p:nvPicPr>
          <p:cNvPr id="29" name="Picture 28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7" t="27944" r="33318" b="54293"/>
          <a:stretch/>
        </p:blipFill>
        <p:spPr>
          <a:xfrm>
            <a:off x="1990362" y="1627761"/>
            <a:ext cx="374379" cy="424949"/>
          </a:xfrm>
          <a:prstGeom prst="rect">
            <a:avLst/>
          </a:prstGeom>
        </p:spPr>
      </p:pic>
      <p:pic>
        <p:nvPicPr>
          <p:cNvPr id="31" name="Picture 30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8" t="33097" r="45617" b="50597"/>
          <a:stretch/>
        </p:blipFill>
        <p:spPr>
          <a:xfrm>
            <a:off x="3670636" y="2177680"/>
            <a:ext cx="411161" cy="390077"/>
          </a:xfrm>
          <a:prstGeom prst="rect">
            <a:avLst/>
          </a:prstGeom>
        </p:spPr>
      </p:pic>
      <p:pic>
        <p:nvPicPr>
          <p:cNvPr id="32" name="Picture 31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8" t="33097" r="45617" b="50597"/>
          <a:stretch/>
        </p:blipFill>
        <p:spPr>
          <a:xfrm>
            <a:off x="5115719" y="3438211"/>
            <a:ext cx="411161" cy="390077"/>
          </a:xfrm>
          <a:prstGeom prst="rect">
            <a:avLst/>
          </a:prstGeom>
        </p:spPr>
      </p:pic>
      <p:pic>
        <p:nvPicPr>
          <p:cNvPr id="33" name="Picture 32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t="24395" r="21042" b="59273"/>
          <a:stretch/>
        </p:blipFill>
        <p:spPr>
          <a:xfrm>
            <a:off x="7415289" y="3242524"/>
            <a:ext cx="348173" cy="390726"/>
          </a:xfrm>
          <a:prstGeom prst="rect">
            <a:avLst/>
          </a:prstGeom>
        </p:spPr>
      </p:pic>
      <p:grpSp>
        <p:nvGrpSpPr>
          <p:cNvPr id="16384" name="Group 16383"/>
          <p:cNvGrpSpPr/>
          <p:nvPr/>
        </p:nvGrpSpPr>
        <p:grpSpPr>
          <a:xfrm>
            <a:off x="7067116" y="1667599"/>
            <a:ext cx="759334" cy="571155"/>
            <a:chOff x="7067116" y="1667599"/>
            <a:chExt cx="759334" cy="571155"/>
          </a:xfrm>
        </p:grpSpPr>
        <p:pic>
          <p:nvPicPr>
            <p:cNvPr id="30" name="Picture 29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7" t="27944" r="33318" b="54293"/>
            <a:stretch/>
          </p:blipFill>
          <p:spPr>
            <a:xfrm>
              <a:off x="7228099" y="1667599"/>
              <a:ext cx="374379" cy="424949"/>
            </a:xfrm>
            <a:prstGeom prst="rect">
              <a:avLst/>
            </a:prstGeom>
          </p:spPr>
        </p:pic>
        <p:pic>
          <p:nvPicPr>
            <p:cNvPr id="34" name="Picture 33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8" t="33097" r="45617" b="50597"/>
            <a:stretch/>
          </p:blipFill>
          <p:spPr>
            <a:xfrm>
              <a:off x="7415289" y="1751249"/>
              <a:ext cx="411161" cy="390077"/>
            </a:xfrm>
            <a:prstGeom prst="rect">
              <a:avLst/>
            </a:prstGeom>
          </p:spPr>
        </p:pic>
        <p:pic>
          <p:nvPicPr>
            <p:cNvPr id="35" name="Picture 34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1" t="24395" r="21042" b="59273"/>
            <a:stretch/>
          </p:blipFill>
          <p:spPr>
            <a:xfrm>
              <a:off x="7067116" y="1848028"/>
              <a:ext cx="348173" cy="390726"/>
            </a:xfrm>
            <a:prstGeom prst="rect">
              <a:avLst/>
            </a:prstGeom>
          </p:spPr>
        </p:pic>
      </p:grpSp>
      <p:pic>
        <p:nvPicPr>
          <p:cNvPr id="36" name="Picture 35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t="24395" r="21042" b="59273"/>
          <a:stretch/>
        </p:blipFill>
        <p:spPr>
          <a:xfrm>
            <a:off x="7589778" y="3325981"/>
            <a:ext cx="348173" cy="390726"/>
          </a:xfrm>
          <a:prstGeom prst="rect">
            <a:avLst/>
          </a:prstGeom>
        </p:spPr>
      </p:pic>
      <p:pic>
        <p:nvPicPr>
          <p:cNvPr id="37" name="Picture 36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7" t="27944" r="33318" b="54293"/>
          <a:stretch/>
        </p:blipFill>
        <p:spPr>
          <a:xfrm>
            <a:off x="4441121" y="1800303"/>
            <a:ext cx="374379" cy="424949"/>
          </a:xfrm>
          <a:prstGeom prst="rect">
            <a:avLst/>
          </a:prstGeom>
        </p:spPr>
      </p:pic>
      <p:pic>
        <p:nvPicPr>
          <p:cNvPr id="38" name="Picture 37" descr="varie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7" t="27944" r="33318" b="54293"/>
          <a:stretch/>
        </p:blipFill>
        <p:spPr>
          <a:xfrm>
            <a:off x="7215399" y="3325981"/>
            <a:ext cx="374379" cy="42494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124279" y="2883843"/>
            <a:ext cx="759334" cy="571155"/>
            <a:chOff x="1495526" y="3836629"/>
            <a:chExt cx="759334" cy="571155"/>
          </a:xfrm>
        </p:grpSpPr>
        <p:pic>
          <p:nvPicPr>
            <p:cNvPr id="39" name="Picture 38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7" t="27944" r="33318" b="54293"/>
            <a:stretch/>
          </p:blipFill>
          <p:spPr>
            <a:xfrm>
              <a:off x="1656509" y="3836629"/>
              <a:ext cx="374379" cy="424949"/>
            </a:xfrm>
            <a:prstGeom prst="rect">
              <a:avLst/>
            </a:prstGeom>
          </p:spPr>
        </p:pic>
        <p:pic>
          <p:nvPicPr>
            <p:cNvPr id="40" name="Picture 39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8" t="33097" r="45617" b="50597"/>
            <a:stretch/>
          </p:blipFill>
          <p:spPr>
            <a:xfrm>
              <a:off x="1843699" y="3920279"/>
              <a:ext cx="411161" cy="390077"/>
            </a:xfrm>
            <a:prstGeom prst="rect">
              <a:avLst/>
            </a:prstGeom>
          </p:spPr>
        </p:pic>
        <p:pic>
          <p:nvPicPr>
            <p:cNvPr id="41" name="Picture 40" descr="varie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1" t="24395" r="21042" b="59273"/>
            <a:stretch/>
          </p:blipFill>
          <p:spPr>
            <a:xfrm>
              <a:off x="1495526" y="4017058"/>
              <a:ext cx="348173" cy="390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2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857250"/>
            <a:ext cx="8534400" cy="33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Bigger global schema upfront is really hard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Too much manual heavy lifting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By a trained programmer</a:t>
            </a:r>
          </a:p>
          <a:p>
            <a:pPr marL="800100" lvl="1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No automation</a:t>
            </a:r>
          </a:p>
          <a:p>
            <a:pPr marL="800100" lvl="1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514350" lvl="1" indent="-342900">
              <a:lnSpc>
                <a:spcPts val="2800"/>
              </a:lnSpc>
              <a:spcAft>
                <a:spcPts val="200"/>
              </a:spcAft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</a:t>
            </a:r>
            <a:r>
              <a:rPr lang="en-US" dirty="0"/>
              <a:t>2 – Curation Tools Added to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028700"/>
            <a:ext cx="8610600" cy="33246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Deduplication systems 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For addresses, names, …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Outlier detection for data cleaning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Standard domains for data cleaning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…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Augments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the generation 1 architecture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Still only scales to 25 data sources!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endParaRPr lang="en-US" b="1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 marL="457200" lvl="1">
              <a:spcAft>
                <a:spcPct val="0"/>
              </a:spcAft>
            </a:pP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2115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229356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>
                <a:solidFill>
                  <a:srgbClr val="000000"/>
                </a:solidFill>
                <a:ea typeface="ＭＳ Ｐゴシック" charset="0"/>
              </a:rPr>
              <a:t>Enterprises want to integrate more and more data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sources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endParaRPr lang="en-US" sz="2000" b="1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 marL="457200" lvl="1">
              <a:spcAft>
                <a:spcPts val="200"/>
              </a:spcAft>
            </a:pPr>
            <a:r>
              <a:rPr lang="en-US" kern="1200" dirty="0" smtClean="0">
                <a:solidFill>
                  <a:srgbClr val="000000"/>
                </a:solidFill>
              </a:rPr>
              <a:t>Milwaukee </a:t>
            </a:r>
            <a:r>
              <a:rPr lang="en-US" kern="1200" dirty="0">
                <a:solidFill>
                  <a:srgbClr val="000000"/>
                </a:solidFill>
              </a:rPr>
              <a:t>beer </a:t>
            </a:r>
            <a:r>
              <a:rPr lang="en-US" kern="1200" dirty="0" smtClean="0">
                <a:solidFill>
                  <a:srgbClr val="000000"/>
                </a:solidFill>
              </a:rPr>
              <a:t>example  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Weather data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Business analysts have an insatiable demand for “MORE”</a:t>
            </a:r>
            <a:endParaRPr lang="en-US" kern="1200" dirty="0" smtClean="0">
              <a:solidFill>
                <a:srgbClr val="000000"/>
              </a:solidFill>
            </a:endParaRPr>
          </a:p>
          <a:p>
            <a:pPr marL="457200" lvl="1">
              <a:spcAft>
                <a:spcPct val="0"/>
              </a:spcAft>
            </a:pPr>
            <a:endParaRPr lang="en-US" kern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38119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>
                <a:solidFill>
                  <a:srgbClr val="000000"/>
                </a:solidFill>
                <a:ea typeface="ＭＳ Ｐゴシック" charset="0"/>
              </a:rPr>
              <a:t>Enterprises want to integrate more and more data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sources</a:t>
            </a:r>
          </a:p>
          <a:p>
            <a:pPr marL="457200" lvl="1">
              <a:spcAft>
                <a:spcPts val="200"/>
              </a:spcAft>
              <a:buNone/>
            </a:pPr>
            <a:endParaRPr lang="en-US" kern="1200" dirty="0" smtClean="0">
              <a:solidFill>
                <a:srgbClr val="000000"/>
              </a:solidFill>
            </a:endParaRPr>
          </a:p>
          <a:p>
            <a:pPr marL="457200" lvl="1">
              <a:spcAft>
                <a:spcPts val="200"/>
              </a:spcAft>
            </a:pPr>
            <a:r>
              <a:rPr lang="en-US" kern="1200" dirty="0" smtClean="0">
                <a:solidFill>
                  <a:srgbClr val="000000"/>
                </a:solidFill>
              </a:rPr>
              <a:t>Big Pharma example 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Has a traditional data warehouse of </a:t>
            </a:r>
            <a:r>
              <a:rPr lang="en-US" sz="2000" kern="1200" dirty="0" smtClean="0">
                <a:solidFill>
                  <a:srgbClr val="000000"/>
                </a:solidFill>
              </a:rPr>
              <a:t>customer-facing </a:t>
            </a:r>
            <a:r>
              <a:rPr lang="en-US" sz="2000" kern="1200" dirty="0" smtClean="0">
                <a:solidFill>
                  <a:srgbClr val="000000"/>
                </a:solidFill>
              </a:rPr>
              <a:t>data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Has ~10,000 scientists doing “wet” biology and chemistry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And writing results in an electronic lab notebook (think 10,000 spreadsheets)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No standard vocabulary (Is an ICU-50 the same as an </a:t>
            </a:r>
            <a:r>
              <a:rPr lang="en-US" sz="2000" kern="1200" dirty="0" smtClean="0">
                <a:solidFill>
                  <a:srgbClr val="000000"/>
                </a:solidFill>
              </a:rPr>
              <a:t>ICE-50?)</a:t>
            </a:r>
            <a:endParaRPr lang="en-US" sz="2000" kern="1200" dirty="0" smtClean="0">
              <a:solidFill>
                <a:srgbClr val="000000"/>
              </a:solidFill>
            </a:endParaRP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No standard units and units may not even be recorded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No standard language (e.g</a:t>
            </a:r>
            <a:r>
              <a:rPr lang="en-US" sz="2000" kern="1200" dirty="0" smtClean="0">
                <a:solidFill>
                  <a:srgbClr val="000000"/>
                </a:solidFill>
              </a:rPr>
              <a:t>., </a:t>
            </a:r>
            <a:r>
              <a:rPr lang="en-US" sz="2000" kern="1200" dirty="0" smtClean="0">
                <a:solidFill>
                  <a:srgbClr val="000000"/>
                </a:solidFill>
              </a:rPr>
              <a:t>English)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6491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35687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>
                <a:solidFill>
                  <a:srgbClr val="000000"/>
                </a:solidFill>
                <a:ea typeface="ＭＳ Ｐゴシック" charset="0"/>
              </a:rPr>
              <a:t>Enterprises want to integrate more and more data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sources</a:t>
            </a:r>
          </a:p>
          <a:p>
            <a:pPr marL="457200" lvl="1">
              <a:spcAft>
                <a:spcPts val="200"/>
              </a:spcAft>
              <a:buNone/>
            </a:pPr>
            <a:endParaRPr lang="en-US" kern="1200" dirty="0" smtClean="0">
              <a:solidFill>
                <a:srgbClr val="000000"/>
              </a:solidFill>
            </a:endParaRPr>
          </a:p>
          <a:p>
            <a:pPr marL="457200" lvl="1">
              <a:spcAft>
                <a:spcPts val="200"/>
              </a:spcAft>
            </a:pPr>
            <a:r>
              <a:rPr lang="en-US" kern="1200" dirty="0" smtClean="0">
                <a:solidFill>
                  <a:srgbClr val="000000"/>
                </a:solidFill>
              </a:rPr>
              <a:t>Web aggregator example 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Currently integrating 80,000 web URLs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With “event” and “things to do” data</a:t>
            </a:r>
          </a:p>
          <a:p>
            <a:pPr marL="857250" lvl="2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All the standard headaches </a:t>
            </a:r>
          </a:p>
          <a:p>
            <a:pPr marL="1314450" lvl="3">
              <a:spcAft>
                <a:spcPts val="200"/>
              </a:spcAft>
            </a:pPr>
            <a:r>
              <a:rPr lang="en-US" sz="2000" kern="1200" dirty="0" smtClean="0">
                <a:solidFill>
                  <a:srgbClr val="000000"/>
                </a:solidFill>
              </a:rPr>
              <a:t>At scale 80,000</a:t>
            </a:r>
          </a:p>
          <a:p>
            <a:pPr marL="457200" lvl="1">
              <a:spcAft>
                <a:spcPts val="200"/>
              </a:spcAft>
              <a:buNone/>
            </a:pPr>
            <a:endParaRPr lang="en-US" kern="1200" dirty="0" smtClean="0">
              <a:solidFill>
                <a:srgbClr val="000000"/>
              </a:solidFill>
            </a:endParaRPr>
          </a:p>
          <a:p>
            <a:pPr marL="457200" lvl="1">
              <a:spcAft>
                <a:spcPct val="0"/>
              </a:spcAft>
            </a:pPr>
            <a:endParaRPr lang="en-US" kern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2179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610600" cy="33246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Traditional </a:t>
            </a:r>
            <a:r>
              <a:rPr lang="en-US" sz="2000" b="1" kern="1200" dirty="0">
                <a:solidFill>
                  <a:srgbClr val="000000"/>
                </a:solidFill>
                <a:ea typeface="ＭＳ Ｐゴシック" charset="0"/>
              </a:rPr>
              <a:t>ETL won’t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scale to these kinds of numbers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Too much manual effort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I.e</a:t>
            </a: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., </a:t>
            </a: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traditional </a:t>
            </a:r>
            <a:r>
              <a:rPr lang="en-US" kern="1200" dirty="0">
                <a:solidFill>
                  <a:srgbClr val="000000"/>
                </a:solidFill>
                <a:ea typeface="ＭＳ Ｐゴシック" charset="0"/>
              </a:rPr>
              <a:t>ETL way too heavy-</a:t>
            </a: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weight!!!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endParaRPr lang="en-US" b="1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Also a personnel mismatch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Are widgets and m-widgets the same thing?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Only a business expert knows the answer</a:t>
            </a:r>
          </a:p>
          <a:p>
            <a:pPr marL="798479" lvl="1" indent="-285717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The ETL programmer certainly does not!!!!</a:t>
            </a:r>
          </a:p>
          <a:p>
            <a:pPr marL="457200" lvl="1">
              <a:spcAft>
                <a:spcPct val="0"/>
              </a:spcAft>
            </a:pPr>
            <a:endParaRPr lang="en-US" kern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25981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3</a:t>
            </a:r>
            <a:r>
              <a:rPr lang="en-US" dirty="0"/>
              <a:t>:  Scalability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742B95EF-AEA0-4E44-A05D-D0734585B26B}" type="slidenum">
              <a:rPr lang="en-US">
                <a:ea typeface="ＭＳ Ｐゴシック" pitchFamily="-103" charset="-128"/>
                <a:cs typeface="ＭＳ Ｐゴシック" pitchFamily="-103" charset="-128"/>
              </a:rPr>
              <a:pPr algn="l">
                <a:defRPr/>
              </a:pPr>
              <a:t>26</a:t>
            </a:fld>
            <a:endParaRPr lang="en-US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1040" y="914400"/>
            <a:ext cx="8610600" cy="32374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Must pick the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low-hanging </a:t>
            </a: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fruit automatically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Machine learning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S</a:t>
            </a: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tatistics</a:t>
            </a:r>
            <a:endParaRPr lang="en-US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endParaRPr lang="en-US" sz="2000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Rarely an upfront global schema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kern="1200" dirty="0" smtClean="0">
                <a:solidFill>
                  <a:srgbClr val="000000"/>
                </a:solidFill>
                <a:ea typeface="ＭＳ Ｐゴシック" charset="0"/>
              </a:rPr>
              <a:t>Must build it “bottom up”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endParaRPr lang="en-US" kern="1200" dirty="0" smtClean="0">
              <a:solidFill>
                <a:srgbClr val="0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sz="2000" b="1" kern="1200" dirty="0" smtClean="0">
                <a:solidFill>
                  <a:srgbClr val="000000"/>
                </a:solidFill>
                <a:ea typeface="ＭＳ Ｐゴシック" charset="0"/>
              </a:rPr>
              <a:t>Must involve human (non-programmer) experts to help with the cleaning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5" y="4236365"/>
            <a:ext cx="741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Tamr is an example of this 3</a:t>
            </a:r>
            <a:r>
              <a:rPr lang="en-US" sz="2800" b="1" baseline="30000" dirty="0" smtClean="0">
                <a:latin typeface="Arial"/>
                <a:cs typeface="Arial"/>
              </a:rPr>
              <a:t>rd</a:t>
            </a:r>
            <a:r>
              <a:rPr lang="en-US" sz="2800" b="1" dirty="0" smtClean="0">
                <a:latin typeface="Arial"/>
                <a:cs typeface="Arial"/>
              </a:rPr>
              <a:t> generation!</a:t>
            </a:r>
            <a:endParaRPr lang="en-U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2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68904" y="2660304"/>
            <a:ext cx="5172239" cy="922421"/>
          </a:xfrm>
          <a:prstGeom prst="rect">
            <a:avLst/>
          </a:prstGeom>
          <a:solidFill>
            <a:srgbClr val="2574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2740512"/>
            <a:ext cx="1227216" cy="748632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75294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I</a:t>
            </a:r>
            <a:r>
              <a:rPr lang="en-US" sz="1600" dirty="0" smtClean="0">
                <a:latin typeface="Arial"/>
                <a:cs typeface="Arial"/>
              </a:rPr>
              <a:t>ngest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1922376" y="2740512"/>
            <a:ext cx="1676400" cy="748632"/>
          </a:xfrm>
          <a:prstGeom prst="rect">
            <a:avLst/>
          </a:prstGeom>
          <a:solidFill>
            <a:schemeClr val="bg1"/>
          </a:solidFill>
          <a:ln w="9525">
            <a:solidFill>
              <a:srgbClr val="275294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Schema</a:t>
            </a:r>
          </a:p>
          <a:p>
            <a:pPr algn="ctr"/>
            <a:r>
              <a:rPr lang="en-US" sz="1600" dirty="0">
                <a:latin typeface="Arial"/>
                <a:cs typeface="Arial"/>
              </a:rPr>
              <a:t>integration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970416" y="2740512"/>
            <a:ext cx="1295400" cy="748632"/>
          </a:xfrm>
          <a:prstGeom prst="rect">
            <a:avLst/>
          </a:prstGeom>
          <a:solidFill>
            <a:schemeClr val="bg1"/>
          </a:solidFill>
          <a:ln w="9525">
            <a:solidFill>
              <a:srgbClr val="275294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Crowd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Sourcing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5570615" y="2740512"/>
            <a:ext cx="1410483" cy="748632"/>
          </a:xfrm>
          <a:prstGeom prst="rect">
            <a:avLst/>
          </a:prstGeom>
          <a:solidFill>
            <a:schemeClr val="bg1"/>
          </a:solidFill>
          <a:ln w="9525">
            <a:solidFill>
              <a:srgbClr val="275294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De-Duplication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7094616" y="2740512"/>
            <a:ext cx="1371600" cy="748632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75294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Vis/XForm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Cleaning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2781" name="Straight Connector 24"/>
          <p:cNvCxnSpPr>
            <a:cxnSpLocks noChangeShapeType="1"/>
            <a:stCxn id="32775" idx="3"/>
            <a:endCxn id="32776" idx="1"/>
          </p:cNvCxnSpPr>
          <p:nvPr/>
        </p:nvCxnSpPr>
        <p:spPr bwMode="auto">
          <a:xfrm>
            <a:off x="3598776" y="3114828"/>
            <a:ext cx="371640" cy="0"/>
          </a:xfrm>
          <a:prstGeom prst="line">
            <a:avLst/>
          </a:prstGeom>
          <a:noFill/>
          <a:ln w="2857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2782" name="Straight Connector 26"/>
          <p:cNvCxnSpPr>
            <a:cxnSpLocks noChangeShapeType="1"/>
            <a:stCxn id="32777" idx="1"/>
            <a:endCxn id="32776" idx="3"/>
          </p:cNvCxnSpPr>
          <p:nvPr/>
        </p:nvCxnSpPr>
        <p:spPr bwMode="auto">
          <a:xfrm flipH="1">
            <a:off x="5265816" y="3114828"/>
            <a:ext cx="304799" cy="0"/>
          </a:xfrm>
          <a:prstGeom prst="line">
            <a:avLst/>
          </a:prstGeom>
          <a:noFill/>
          <a:ln w="2857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Tamr Architecture</a:t>
            </a:r>
            <a:endParaRPr lang="en-US" dirty="0"/>
          </a:p>
        </p:txBody>
      </p:sp>
      <p:sp>
        <p:nvSpPr>
          <p:cNvPr id="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40754" y="1076596"/>
            <a:ext cx="1489558" cy="1191204"/>
            <a:chOff x="3651938" y="879208"/>
            <a:chExt cx="1489558" cy="1191204"/>
          </a:xfrm>
        </p:grpSpPr>
        <p:sp>
          <p:nvSpPr>
            <p:cNvPr id="32770" name="Rectangle 1"/>
            <p:cNvSpPr>
              <a:spLocks noChangeArrowheads="1"/>
            </p:cNvSpPr>
            <p:nvPr/>
          </p:nvSpPr>
          <p:spPr bwMode="auto">
            <a:xfrm>
              <a:off x="3651938" y="879208"/>
              <a:ext cx="1489558" cy="1191204"/>
            </a:xfrm>
            <a:prstGeom prst="rect">
              <a:avLst/>
            </a:prstGeom>
            <a:noFill/>
            <a:ln w="28575" cmpd="sng">
              <a:solidFill>
                <a:srgbClr val="2574A4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dirty="0"/>
                <a:t>          </a:t>
              </a:r>
            </a:p>
          </p:txBody>
        </p:sp>
        <p:pic>
          <p:nvPicPr>
            <p:cNvPr id="90" name="Shape 24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57601" y="892575"/>
              <a:ext cx="1480666" cy="1177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5274971" y="938049"/>
            <a:ext cx="103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Tamr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Console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83784" y="4111486"/>
            <a:ext cx="1247427" cy="685800"/>
            <a:chOff x="1117176" y="4000500"/>
            <a:chExt cx="1247427" cy="685800"/>
          </a:xfrm>
        </p:grpSpPr>
        <p:sp>
          <p:nvSpPr>
            <p:cNvPr id="92" name="Magnetic Disk 91"/>
            <p:cNvSpPr/>
            <p:nvPr/>
          </p:nvSpPr>
          <p:spPr>
            <a:xfrm>
              <a:off x="1117176" y="4000500"/>
              <a:ext cx="1247427" cy="685800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1099" y="4232139"/>
              <a:ext cx="1018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RDBMS</a:t>
              </a:r>
            </a:p>
          </p:txBody>
        </p:sp>
      </p:grpSp>
      <p:cxnSp>
        <p:nvCxnSpPr>
          <p:cNvPr id="20" name="Elbow Connector 19"/>
          <p:cNvCxnSpPr/>
          <p:nvPr/>
        </p:nvCxnSpPr>
        <p:spPr>
          <a:xfrm rot="10800000" flipV="1">
            <a:off x="5265816" y="3489141"/>
            <a:ext cx="1000032" cy="773775"/>
          </a:xfrm>
          <a:prstGeom prst="bentConnector3">
            <a:avLst>
              <a:gd name="adj1" fmla="val 538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2772" idx="2"/>
            <a:endCxn id="92" idx="2"/>
          </p:cNvCxnSpPr>
          <p:nvPr/>
        </p:nvCxnSpPr>
        <p:spPr>
          <a:xfrm rot="16200000" flipH="1">
            <a:off x="2044675" y="2515277"/>
            <a:ext cx="965242" cy="2912976"/>
          </a:xfrm>
          <a:prstGeom prst="bentConnector2">
            <a:avLst/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>
            <a:off x="5204475" y="1583250"/>
            <a:ext cx="2581448" cy="1157264"/>
          </a:xfrm>
          <a:prstGeom prst="bentConnector3">
            <a:avLst>
              <a:gd name="adj1" fmla="val -751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2778" idx="2"/>
            <a:endCxn id="92" idx="4"/>
          </p:cNvCxnSpPr>
          <p:nvPr/>
        </p:nvCxnSpPr>
        <p:spPr>
          <a:xfrm rot="5400000">
            <a:off x="6023193" y="2697163"/>
            <a:ext cx="965242" cy="2549205"/>
          </a:xfrm>
          <a:prstGeom prst="bentConnector2">
            <a:avLst/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2737848" y="1975581"/>
            <a:ext cx="1008569" cy="770278"/>
          </a:xfrm>
          <a:prstGeom prst="bentConnector3">
            <a:avLst>
              <a:gd name="adj1" fmla="val 957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>
            <a:off x="5265816" y="1975581"/>
            <a:ext cx="1000030" cy="776500"/>
          </a:xfrm>
          <a:prstGeom prst="bentConnector3">
            <a:avLst>
              <a:gd name="adj1" fmla="val -798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>
            <a:off x="2724817" y="3489144"/>
            <a:ext cx="1245599" cy="773773"/>
          </a:xfrm>
          <a:prstGeom prst="bentConnector3">
            <a:avLst>
              <a:gd name="adj1" fmla="val -443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flipV="1">
            <a:off x="1070808" y="1583250"/>
            <a:ext cx="2675609" cy="1157262"/>
          </a:xfrm>
          <a:prstGeom prst="bentConnector3">
            <a:avLst>
              <a:gd name="adj1" fmla="val -464"/>
            </a:avLst>
          </a:prstGeom>
          <a:ln w="12700" cmpd="sng">
            <a:solidFill>
              <a:srgbClr val="275294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04800" y="1200150"/>
            <a:ext cx="8534400" cy="270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Starts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integrating data sources</a:t>
            </a: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r>
              <a:rPr lang="en-US" sz="2000" dirty="0">
                <a:latin typeface="Arial"/>
                <a:ea typeface="ＭＳ Ｐゴシック" charset="-128"/>
                <a:cs typeface="Arial"/>
              </a:rPr>
              <a:t>Using synonyms, templates, and authoritative tables for help</a:t>
            </a: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r>
              <a:rPr lang="en-US" sz="2000" dirty="0">
                <a:latin typeface="Arial"/>
                <a:ea typeface="ＭＳ Ｐゴシック" charset="-128"/>
                <a:cs typeface="Arial"/>
              </a:rPr>
              <a:t>1st couple of sources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 may require help from </a:t>
            </a:r>
            <a:r>
              <a:rPr lang="en-US" sz="2000" dirty="0">
                <a:latin typeface="Arial"/>
                <a:ea typeface="ＭＳ Ｐゴシック" charset="-128"/>
                <a:cs typeface="Arial"/>
              </a:rPr>
              <a:t>the 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human experts </a:t>
            </a: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r>
              <a:rPr lang="en-US" sz="2000" dirty="0">
                <a:latin typeface="Arial"/>
                <a:ea typeface="ＭＳ Ｐゴシック" charset="-128"/>
                <a:cs typeface="Arial"/>
              </a:rPr>
              <a:t>System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 learns over time and gets </a:t>
            </a:r>
            <a:r>
              <a:rPr lang="en-US" sz="2000" dirty="0">
                <a:latin typeface="Arial"/>
                <a:ea typeface="ＭＳ Ｐゴシック" charset="-128"/>
                <a:cs typeface="Arial"/>
              </a:rPr>
              <a:t>better and 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better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 – </a:t>
            </a:r>
            <a:r>
              <a:rPr lang="en-US" dirty="0" smtClean="0"/>
              <a:t>Schema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4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 – </a:t>
            </a:r>
            <a:r>
              <a:rPr lang="en-US" dirty="0" smtClean="0"/>
              <a:t>Schema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877974"/>
            <a:ext cx="8534400" cy="48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Inner loop is a collection of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“experts” (programs)</a:t>
            </a:r>
            <a:endParaRPr lang="en-US" sz="2000" b="1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800100" lvl="1" indent="-342900">
              <a:lnSpc>
                <a:spcPts val="2800"/>
              </a:lnSpc>
              <a:spcAft>
                <a:spcPts val="1400"/>
              </a:spcAft>
              <a:buFont typeface="Arial"/>
              <a:buChar char="•"/>
            </a:pPr>
            <a:r>
              <a:rPr lang="en-US" sz="2000" dirty="0">
                <a:latin typeface="Arial"/>
                <a:ea typeface="ＭＳ Ｐゴシック" charset="-128"/>
                <a:cs typeface="Arial"/>
              </a:rPr>
              <a:t>T-test on the 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data</a:t>
            </a:r>
          </a:p>
          <a:p>
            <a:pPr marL="800100" lvl="1" indent="-342900">
              <a:lnSpc>
                <a:spcPts val="2800"/>
              </a:lnSpc>
              <a:spcAft>
                <a:spcPts val="14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Cosine </a:t>
            </a:r>
            <a:r>
              <a:rPr lang="en-US" sz="2000" dirty="0">
                <a:latin typeface="Arial"/>
                <a:ea typeface="ＭＳ Ｐゴシック" charset="-128"/>
                <a:cs typeface="Arial"/>
              </a:rPr>
              <a:t>similarity on attribute names</a:t>
            </a:r>
          </a:p>
          <a:p>
            <a:pPr marL="800100" lvl="1" indent="-342900">
              <a:lnSpc>
                <a:spcPts val="2800"/>
              </a:lnSpc>
              <a:spcAft>
                <a:spcPts val="1400"/>
              </a:spcAft>
              <a:buFont typeface="Arial"/>
              <a:buChar char="•"/>
            </a:pPr>
            <a:r>
              <a:rPr lang="en-US" sz="2000" dirty="0">
                <a:latin typeface="Arial"/>
                <a:ea typeface="ＭＳ Ｐゴシック" charset="-128"/>
                <a:cs typeface="Arial"/>
              </a:rPr>
              <a:t>Cosine similarity on the 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data</a:t>
            </a: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Scores combined heuristically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After modest training,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gets 90+%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of the matching attributes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automatically</a:t>
            </a:r>
          </a:p>
          <a:p>
            <a:pPr marL="800100" lvl="1" indent="-342900">
              <a:lnSpc>
                <a:spcPts val="2800"/>
              </a:lnSpc>
              <a:spcAft>
                <a:spcPts val="14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In several domains</a:t>
            </a:r>
          </a:p>
          <a:p>
            <a:pPr marL="800100" lvl="1" indent="-342900">
              <a:lnSpc>
                <a:spcPts val="2800"/>
              </a:lnSpc>
              <a:spcAft>
                <a:spcPts val="14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Cuts </a:t>
            </a:r>
            <a:r>
              <a:rPr lang="en-US" sz="2000" dirty="0">
                <a:latin typeface="Arial"/>
                <a:ea typeface="ＭＳ Ｐゴシック" charset="-128"/>
                <a:cs typeface="Arial"/>
              </a:rPr>
              <a:t>human cost </a:t>
            </a: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dramatically!!!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SzPct val="100000"/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By the Numbers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570" y="2606847"/>
            <a:ext cx="3609474" cy="183147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570" y="1097993"/>
            <a:ext cx="3609474" cy="1508854"/>
          </a:xfrm>
          <a:prstGeom prst="rect">
            <a:avLst/>
          </a:prstGeom>
          <a:solidFill>
            <a:srgbClr val="FF6600"/>
          </a:solidFill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726" y="1231673"/>
            <a:ext cx="2921011" cy="109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rPr>
              <a:t>Number of data stores in a typical enterprise: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65185" y="2821442"/>
            <a:ext cx="3173664" cy="122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8000" dirty="0" smtClean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5,000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37233" y="2606847"/>
            <a:ext cx="3609474" cy="183147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7233" y="1097993"/>
            <a:ext cx="3609474" cy="1508854"/>
          </a:xfrm>
          <a:prstGeom prst="rect">
            <a:avLst/>
          </a:prstGeom>
          <a:solidFill>
            <a:srgbClr val="FF6600"/>
          </a:solidFill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38021" y="1191569"/>
            <a:ext cx="3089442" cy="109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rPr>
              <a:t>Number of data stores in a LARGE telco company: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93383" y="2821442"/>
            <a:ext cx="3561363" cy="122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8000" dirty="0" smtClean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21967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1000" y="1143000"/>
            <a:ext cx="8534400" cy="347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Hierarchy of experts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With specializations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With algorithms to adjust the “expertness” of experts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And a marketplace to perform load balancing</a:t>
            </a: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Working well at scale!!! 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Biggest problem:  getting the experts to participate.  </a:t>
            </a: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 smtClean="0">
              <a:latin typeface="Arial"/>
              <a:ea typeface="ＭＳ Ｐゴシック" charset="-128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 – Expert 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968339"/>
            <a:ext cx="8534400" cy="238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Can adjust the threshold for automatic acceptance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Cost-accuracy tradeoff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Even if a human checks everything (threshold is certainty), you still save money  -- Tamr organizes the information and makes humans more productive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 – Entity Consolidation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968339"/>
            <a:ext cx="8534400" cy="360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ajor consolidator of financial data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Entity consolidation and expert sourcing on a collection of internal and external sources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ROI relative to existing homebrew system 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major manufacturing conglomerate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Combine disparate ERP systems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ROI is better procurement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</a:t>
            </a:r>
            <a:r>
              <a:rPr lang="en-US" dirty="0"/>
              <a:t> </a:t>
            </a:r>
            <a:r>
              <a:rPr lang="en-US" dirty="0" smtClean="0"/>
              <a:t>Customer Success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968339"/>
            <a:ext cx="8534400" cy="43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major bio-pharm company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Combining inputs from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2000 medical-diagnostic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pieces of equipment by equipment type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Decision support – how is stuff used?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ROI is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order-of-magnitude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faster integration</a:t>
            </a:r>
            <a:endParaRPr lang="en-US" sz="2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major car company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Customer data from multiple countries in Europe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ROI is better marketing across a continent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ROI is more effective sales engagement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742950" lvl="1" indent="-285750">
              <a:lnSpc>
                <a:spcPts val="2800"/>
              </a:lnSpc>
              <a:spcAft>
                <a:spcPts val="1400"/>
              </a:spcAft>
              <a:buChar char="–"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</a:t>
            </a:r>
            <a:r>
              <a:rPr lang="en-US" dirty="0"/>
              <a:t> </a:t>
            </a:r>
            <a:r>
              <a:rPr lang="en-US" dirty="0" smtClean="0"/>
              <a:t>Customer Success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1000" y="1200150"/>
            <a:ext cx="7848600" cy="332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Text sources</a:t>
            </a:r>
            <a:endParaRPr lang="en-US" sz="2000" b="1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Relationships</a:t>
            </a:r>
            <a:endParaRPr lang="en-US" sz="2000" b="1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More adaptors for different data sources and sinks</a:t>
            </a:r>
            <a:endParaRPr lang="en-US" sz="2000" b="1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Better algorithms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User-defined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operations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For popular cleaning tools like Google Refine</a:t>
            </a:r>
          </a:p>
          <a:p>
            <a:pPr marL="230188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Web transformation tool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Syntactic transformations (e.g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.,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dates)</a:t>
            </a:r>
          </a:p>
          <a:p>
            <a:pPr marL="687388" lvl="1" indent="-230188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Semantic transformations (e.g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.,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airport codes)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Tamr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527050" y="2055036"/>
            <a:ext cx="793115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dirty="0" smtClean="0">
                <a:hlinkClick r:id="rId3"/>
              </a:rPr>
              <a:t>www.tamr.com</a:t>
            </a: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/>
              <a:t/>
            </a:r>
            <a:br>
              <a:rPr lang="en" sz="1800" dirty="0"/>
            </a:br>
            <a:r>
              <a:rPr lang="en-US" sz="1800" dirty="0" smtClean="0"/>
              <a:t>Thank you!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3114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1"/>
            <a:ext cx="8534400" cy="203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Enterprises are divided into business units, which are typically independent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With independent data stores</a:t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</a:b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One large money center bank had hundreds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last time I looked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so many data stores?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1"/>
            <a:ext cx="8534400" cy="24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Enterprises buy other enterprises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With great regularity</a:t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</a:b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Such acquired silos are difficult to remove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Customer contracts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Different mechanisms for treating employees,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retirees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….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data stores?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1"/>
            <a:ext cx="8534400" cy="24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CFO’s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budget is on a spreadsheet on his PC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Lots of Excel data </a:t>
            </a:r>
            <a:b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</a:b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And there is public data from the web with business value 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eather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population, census tracts,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ZIP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codes …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Data.gov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to Mention .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35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Business units are independent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Different customer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ids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product ids, …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Enterprises have tried to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construct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such models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past…..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Multi-year project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Out-of-date on day 1 of the project, let alone on the proposed completion date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Standards are difficult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Remember how difficult it is to stamp out multiple DBMSs in an enterprise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Let alone Macs…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there is </a:t>
            </a:r>
            <a:r>
              <a:rPr lang="en-US" b="1" dirty="0"/>
              <a:t>NO</a:t>
            </a:r>
            <a:r>
              <a:rPr lang="en-US" dirty="0"/>
              <a:t> Global Data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222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sins of your predecessors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Your CEO is not in IT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May not have the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COBOL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source code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Politics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Data is power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Silos is a Fact of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71550"/>
            <a:ext cx="8534400" cy="29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1" tIns="46032" rIns="92061" bIns="46032" numCol="1" anchor="t" anchorCtr="0" compatLnSpc="1">
            <a:prstTxWarp prst="textNoShape">
              <a:avLst/>
            </a:prstTxWarp>
            <a:spAutoFit/>
          </a:bodyPr>
          <a:lstStyle/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Cross selling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Combining procurement orders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 get better pricing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Social networking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People working on the same thing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Rollups/better information</a:t>
            </a:r>
          </a:p>
          <a:p>
            <a:pPr marL="742917" lvl="1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How many employees do we have?</a:t>
            </a:r>
          </a:p>
          <a:p>
            <a:pPr marL="285717" indent="-285717">
              <a:lnSpc>
                <a:spcPct val="90000"/>
              </a:lnSpc>
              <a:spcBef>
                <a:spcPct val="30000"/>
              </a:spcBef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Etc….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Integrate Silos?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sharepoint/v3/fields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21371</TotalTime>
  <Words>1329</Words>
  <Application>Microsoft Office PowerPoint</Application>
  <PresentationFormat>On-screen Show (16:9)</PresentationFormat>
  <Paragraphs>289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ＭＳ Ｐゴシック</vt:lpstr>
      <vt:lpstr>Arial</vt:lpstr>
      <vt:lpstr>Calibri</vt:lpstr>
      <vt:lpstr>2_Office Theme</vt:lpstr>
      <vt:lpstr>Tackling Data Curation in Three Generations</vt:lpstr>
      <vt:lpstr>The Current State of Affairs</vt:lpstr>
      <vt:lpstr>By the Numbers</vt:lpstr>
      <vt:lpstr>Why so many data stores?</vt:lpstr>
      <vt:lpstr>Why so many data stores?</vt:lpstr>
      <vt:lpstr>Not to Mention . . . </vt:lpstr>
      <vt:lpstr>And there is NO Global Data Model</vt:lpstr>
      <vt:lpstr>Lots of Silos is a Fact of Life</vt:lpstr>
      <vt:lpstr>Why Integrate Silos?</vt:lpstr>
      <vt:lpstr>Data Integration is a VERY Big Deal</vt:lpstr>
      <vt:lpstr>Requirement: Data Curation</vt:lpstr>
      <vt:lpstr>Three Generations of Data Curation Products</vt:lpstr>
      <vt:lpstr>Gen 1 (Early Data Warehouses)</vt:lpstr>
      <vt:lpstr>The Pile-On</vt:lpstr>
      <vt:lpstr>The Dark Side . . . </vt:lpstr>
      <vt:lpstr>Why is Data Integration Hard?</vt:lpstr>
      <vt:lpstr>Why is Data Integration Hard?</vt:lpstr>
      <vt:lpstr>ETL Architecture</vt:lpstr>
      <vt:lpstr>Traditional ETL Wisdom</vt:lpstr>
      <vt:lpstr>Why?</vt:lpstr>
      <vt:lpstr>Gen 2 – Curation Tools Added to ETL</vt:lpstr>
      <vt:lpstr>Current Situation</vt:lpstr>
      <vt:lpstr>Current Situation</vt:lpstr>
      <vt:lpstr>Current Situation</vt:lpstr>
      <vt:lpstr>Current Situation</vt:lpstr>
      <vt:lpstr>Gen 3:  Scalability</vt:lpstr>
      <vt:lpstr>Tamr Architecture</vt:lpstr>
      <vt:lpstr>Tamr – Schema Integration</vt:lpstr>
      <vt:lpstr>Tamr – Schema Integration</vt:lpstr>
      <vt:lpstr>Tamr – Expert Sourcing</vt:lpstr>
      <vt:lpstr>Tamr – Entity Consolidation</vt:lpstr>
      <vt:lpstr>Tamr Customer Success Stories</vt:lpstr>
      <vt:lpstr>Tamr Customer Success Stories</vt:lpstr>
      <vt:lpstr>Tamr Future</vt:lpstr>
      <vt:lpstr>www.tamr.com  Thank you!</vt:lpstr>
    </vt:vector>
  </TitlesOfParts>
  <Company>Tamr,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Strata + Hadoop World 2014 Michael Stonebraker Presentation</dc:title>
  <dc:subject>Tackling Data Curation in Three Generations</dc:subject>
  <dc:creator>Michael Stonebraker</dc:creator>
  <cp:lastModifiedBy>Janice Brown</cp:lastModifiedBy>
  <cp:revision>481</cp:revision>
  <cp:lastPrinted>2014-10-08T20:16:21Z</cp:lastPrinted>
  <dcterms:created xsi:type="dcterms:W3CDTF">2014-04-01T14:28:44Z</dcterms:created>
  <dcterms:modified xsi:type="dcterms:W3CDTF">2014-10-08T20:31:04Z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