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7" r:id="rId3"/>
    <p:sldId id="257" r:id="rId4"/>
    <p:sldId id="258" r:id="rId5"/>
    <p:sldId id="259" r:id="rId6"/>
    <p:sldId id="285" r:id="rId7"/>
    <p:sldId id="262" r:id="rId8"/>
    <p:sldId id="263" r:id="rId9"/>
    <p:sldId id="264" r:id="rId10"/>
    <p:sldId id="265" r:id="rId11"/>
    <p:sldId id="266" r:id="rId12"/>
    <p:sldId id="296" r:id="rId13"/>
    <p:sldId id="267" r:id="rId14"/>
    <p:sldId id="286" r:id="rId15"/>
    <p:sldId id="287" r:id="rId16"/>
    <p:sldId id="283" r:id="rId17"/>
    <p:sldId id="282" r:id="rId18"/>
    <p:sldId id="272" r:id="rId19"/>
    <p:sldId id="280" r:id="rId20"/>
    <p:sldId id="288" r:id="rId21"/>
    <p:sldId id="289" r:id="rId22"/>
    <p:sldId id="290" r:id="rId23"/>
    <p:sldId id="274" r:id="rId24"/>
    <p:sldId id="279" r:id="rId25"/>
    <p:sldId id="292" r:id="rId26"/>
    <p:sldId id="277" r:id="rId27"/>
    <p:sldId id="278" r:id="rId28"/>
    <p:sldId id="293" r:id="rId29"/>
    <p:sldId id="295" r:id="rId30"/>
    <p:sldId id="298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QUERY 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MYTHILI.K</a:t>
            </a:r>
          </a:p>
        </p:txBody>
      </p:sp>
    </p:spTree>
    <p:extLst>
      <p:ext uri="{BB962C8B-B14F-4D97-AF65-F5344CB8AC3E}">
        <p14:creationId xmlns:p14="http://schemas.microsoft.com/office/powerpoint/2010/main" val="35332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dirty="0"/>
              <a:t>) Normalization: Rewriting the query in a normalized form,</a:t>
            </a:r>
          </a:p>
          <a:p>
            <a:pPr marL="0" indent="0">
              <a:buNone/>
            </a:pPr>
            <a:r>
              <a:rPr lang="en-IN" dirty="0" smtClean="0"/>
              <a:t>     that </a:t>
            </a:r>
            <a:r>
              <a:rPr lang="en-IN" dirty="0"/>
              <a:t>is useful for further manipulations</a:t>
            </a:r>
          </a:p>
          <a:p>
            <a:pPr marL="0" indent="0">
              <a:buNone/>
            </a:pPr>
            <a:r>
              <a:rPr lang="en-IN" dirty="0"/>
              <a:t> 2) Analysis: Query is analysed semantically so that incorrect</a:t>
            </a:r>
          </a:p>
          <a:p>
            <a:pPr marL="0" indent="0">
              <a:buNone/>
            </a:pPr>
            <a:r>
              <a:rPr lang="en-IN" dirty="0" smtClean="0"/>
              <a:t>      queries </a:t>
            </a:r>
            <a:r>
              <a:rPr lang="en-IN" dirty="0"/>
              <a:t>are detected and rejected</a:t>
            </a:r>
          </a:p>
          <a:p>
            <a:pPr marL="0" indent="0">
              <a:buNone/>
            </a:pPr>
            <a:r>
              <a:rPr lang="en-IN" dirty="0" smtClean="0"/>
              <a:t>3</a:t>
            </a:r>
            <a:r>
              <a:rPr lang="en-IN" dirty="0"/>
              <a:t>) Elimination of redundancy: Simplifying query to</a:t>
            </a:r>
          </a:p>
          <a:p>
            <a:pPr marL="0" indent="0">
              <a:buNone/>
            </a:pPr>
            <a:r>
              <a:rPr lang="en-IN" dirty="0" smtClean="0"/>
              <a:t>     eliminate </a:t>
            </a:r>
            <a:r>
              <a:rPr lang="en-IN" dirty="0"/>
              <a:t>redundant predicates</a:t>
            </a:r>
          </a:p>
          <a:p>
            <a:pPr marL="0" indent="0">
              <a:buNone/>
            </a:pPr>
            <a:r>
              <a:rPr lang="en-IN" dirty="0"/>
              <a:t> 4) Rewriting: The relational calculus query is translated in a</a:t>
            </a:r>
          </a:p>
          <a:p>
            <a:pPr marL="0" indent="0">
              <a:buNone/>
            </a:pPr>
            <a:r>
              <a:rPr lang="en-IN" dirty="0" smtClean="0"/>
              <a:t>      equivalent </a:t>
            </a:r>
            <a:r>
              <a:rPr lang="en-IN" dirty="0"/>
              <a:t>algebraic 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of query decomposition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7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Conjunctive </a:t>
            </a:r>
            <a:r>
              <a:rPr lang="en-IN" dirty="0"/>
              <a:t>normal form</a:t>
            </a:r>
          </a:p>
          <a:p>
            <a:pPr marL="0" indent="0">
              <a:buNone/>
            </a:pPr>
            <a:r>
              <a:rPr lang="en-IN" dirty="0" smtClean="0"/>
              <a:t>     (</a:t>
            </a:r>
            <a:r>
              <a:rPr lang="en-IN" i="1" dirty="0"/>
              <a:t>p</a:t>
            </a:r>
            <a:r>
              <a:rPr lang="en-IN" dirty="0"/>
              <a:t>11∨</a:t>
            </a:r>
            <a:r>
              <a:rPr lang="en-IN" i="1" dirty="0"/>
              <a:t>p</a:t>
            </a:r>
            <a:r>
              <a:rPr lang="en-IN" dirty="0"/>
              <a:t>12∨…∨</a:t>
            </a:r>
            <a:r>
              <a:rPr lang="en-IN" i="1" dirty="0"/>
              <a:t>p</a:t>
            </a:r>
            <a:r>
              <a:rPr lang="en-IN" dirty="0"/>
              <a:t>1</a:t>
            </a:r>
            <a:r>
              <a:rPr lang="en-IN" i="1" dirty="0"/>
              <a:t>n</a:t>
            </a:r>
            <a:r>
              <a:rPr lang="en-IN" dirty="0"/>
              <a:t>) ∧…∧ (</a:t>
            </a:r>
            <a:r>
              <a:rPr lang="en-IN" i="1" dirty="0"/>
              <a:t>pm</a:t>
            </a:r>
            <a:r>
              <a:rPr lang="en-IN" dirty="0"/>
              <a:t>1∨</a:t>
            </a:r>
            <a:r>
              <a:rPr lang="en-IN" i="1" dirty="0"/>
              <a:t>pm</a:t>
            </a:r>
            <a:r>
              <a:rPr lang="en-IN" dirty="0"/>
              <a:t>2∨…∨</a:t>
            </a:r>
            <a:r>
              <a:rPr lang="en-IN" i="1" dirty="0" smtClean="0"/>
              <a:t>pmn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Disjunctive normal form</a:t>
            </a:r>
          </a:p>
          <a:p>
            <a:pPr marL="0" indent="0">
              <a:buNone/>
            </a:pPr>
            <a:r>
              <a:rPr lang="en-IN" dirty="0" smtClean="0"/>
              <a:t>      (</a:t>
            </a:r>
            <a:r>
              <a:rPr lang="en-IN" i="1" dirty="0"/>
              <a:t>p</a:t>
            </a:r>
            <a:r>
              <a:rPr lang="en-IN" dirty="0"/>
              <a:t>11∧</a:t>
            </a:r>
            <a:r>
              <a:rPr lang="en-IN" i="1" dirty="0"/>
              <a:t>p</a:t>
            </a:r>
            <a:r>
              <a:rPr lang="en-IN" dirty="0"/>
              <a:t>12 ∧…∧</a:t>
            </a:r>
            <a:r>
              <a:rPr lang="en-IN" i="1" dirty="0"/>
              <a:t>p</a:t>
            </a:r>
            <a:r>
              <a:rPr lang="en-IN" dirty="0"/>
              <a:t>1</a:t>
            </a:r>
            <a:r>
              <a:rPr lang="en-IN" i="1" dirty="0"/>
              <a:t>n</a:t>
            </a:r>
            <a:r>
              <a:rPr lang="en-IN" dirty="0"/>
              <a:t>) ∨…∨ (</a:t>
            </a:r>
            <a:r>
              <a:rPr lang="en-IN" i="1" dirty="0"/>
              <a:t>pm</a:t>
            </a:r>
            <a:r>
              <a:rPr lang="en-IN" dirty="0"/>
              <a:t>1 ∧</a:t>
            </a:r>
            <a:r>
              <a:rPr lang="en-IN" i="1" dirty="0"/>
              <a:t>pm</a:t>
            </a:r>
            <a:r>
              <a:rPr lang="en-IN" dirty="0"/>
              <a:t>2∧…∧ </a:t>
            </a:r>
            <a:r>
              <a:rPr lang="en-IN" i="1" dirty="0" smtClean="0"/>
              <a:t>pmn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OR's </a:t>
            </a:r>
            <a:r>
              <a:rPr lang="en-IN" dirty="0"/>
              <a:t>mapped into union</a:t>
            </a:r>
          </a:p>
          <a:p>
            <a:r>
              <a:rPr lang="en-IN" dirty="0" smtClean="0"/>
              <a:t>AND's </a:t>
            </a:r>
            <a:r>
              <a:rPr lang="en-IN" dirty="0"/>
              <a:t>mapped into join or selection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8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Conjunctive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(</a:t>
            </a:r>
            <a:r>
              <a:rPr lang="en-IN" i="1" dirty="0"/>
              <a:t>p.TID </a:t>
            </a:r>
            <a:r>
              <a:rPr lang="en-IN" dirty="0"/>
              <a:t>= t.TID) ∧ (</a:t>
            </a:r>
            <a:r>
              <a:rPr lang="en-IN" i="1" dirty="0"/>
              <a:t>p.Name </a:t>
            </a:r>
            <a:r>
              <a:rPr lang="en-IN" dirty="0"/>
              <a:t>=“Muller” ∨ </a:t>
            </a:r>
            <a:r>
              <a:rPr lang="en-IN" i="1" dirty="0"/>
              <a:t>p.Name </a:t>
            </a:r>
            <a:r>
              <a:rPr lang="en-IN" dirty="0"/>
              <a:t>=“Kim”)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Disjunctive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IN" dirty="0" smtClean="0"/>
              <a:t>(</a:t>
            </a:r>
            <a:r>
              <a:rPr lang="en-IN" i="1" dirty="0" smtClean="0"/>
              <a:t>p.TID </a:t>
            </a:r>
            <a:r>
              <a:rPr lang="en-IN" dirty="0"/>
              <a:t>= </a:t>
            </a:r>
            <a:r>
              <a:rPr lang="en-IN" dirty="0" smtClean="0"/>
              <a:t>t.TID) ∧ (</a:t>
            </a:r>
            <a:r>
              <a:rPr lang="en-IN" i="1" dirty="0" smtClean="0"/>
              <a:t>p.Name </a:t>
            </a:r>
            <a:r>
              <a:rPr lang="en-IN" dirty="0" smtClean="0"/>
              <a:t>=“Muller”)) ∨ 	 	</a:t>
            </a:r>
            <a:r>
              <a:rPr lang="en-US" dirty="0" smtClean="0"/>
              <a:t>(</a:t>
            </a:r>
            <a:r>
              <a:rPr lang="en-IN" dirty="0"/>
              <a:t>(</a:t>
            </a:r>
            <a:r>
              <a:rPr lang="en-IN" i="1" dirty="0"/>
              <a:t>p.TID </a:t>
            </a:r>
            <a:r>
              <a:rPr lang="en-IN" dirty="0"/>
              <a:t>= t.TID) ∧ </a:t>
            </a:r>
            <a:r>
              <a:rPr lang="en-IN" dirty="0" smtClean="0"/>
              <a:t>(</a:t>
            </a:r>
            <a:r>
              <a:rPr lang="en-IN" i="1" dirty="0" smtClean="0"/>
              <a:t>p.Name </a:t>
            </a:r>
            <a:r>
              <a:rPr lang="en-IN" dirty="0" smtClean="0"/>
              <a:t>=“Kim”))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sz="2400" dirty="0"/>
              <a:t>SELECT </a:t>
            </a:r>
            <a:r>
              <a:rPr lang="en-IN" sz="2400" dirty="0" smtClean="0"/>
              <a:t>p.Name FROM </a:t>
            </a:r>
            <a:r>
              <a:rPr lang="en-IN" sz="2400" dirty="0"/>
              <a:t>Players p, Teams </a:t>
            </a:r>
            <a:r>
              <a:rPr lang="en-IN" sz="2400" dirty="0" smtClean="0"/>
              <a:t>t           WHERE p.TID = t.TID</a:t>
            </a:r>
            <a:r>
              <a:rPr lang="en-IN" sz="2400" dirty="0"/>
              <a:t> </a:t>
            </a:r>
            <a:r>
              <a:rPr lang="en-IN" sz="2400" dirty="0" smtClean="0"/>
              <a:t>AND (p.Name </a:t>
            </a:r>
            <a:r>
              <a:rPr lang="en-IN" sz="2400" dirty="0"/>
              <a:t>LIKE " </a:t>
            </a:r>
            <a:r>
              <a:rPr lang="en-IN" sz="2400" dirty="0" smtClean="0"/>
              <a:t>Muller“ OR p.Name LIKE “Kim”)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37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Rejecting normalized queries for which further processing </a:t>
            </a:r>
            <a:r>
              <a:rPr lang="en-IN" dirty="0" smtClean="0"/>
              <a:t>is impossible </a:t>
            </a:r>
            <a:r>
              <a:rPr lang="en-IN" dirty="0"/>
              <a:t>or unnecessary</a:t>
            </a:r>
          </a:p>
          <a:p>
            <a:r>
              <a:rPr lang="en-IN" dirty="0"/>
              <a:t> Two main reasons for rejection:</a:t>
            </a:r>
          </a:p>
          <a:p>
            <a:pPr marL="0" indent="0">
              <a:buNone/>
            </a:pPr>
            <a:r>
              <a:rPr lang="en-IN" b="1" dirty="0" smtClean="0"/>
              <a:t>	1)Type </a:t>
            </a:r>
            <a:r>
              <a:rPr lang="en-IN" b="1" dirty="0"/>
              <a:t>incorrectness</a:t>
            </a:r>
            <a:r>
              <a:rPr lang="en-IN" dirty="0"/>
              <a:t>: Using a relation or an attribute which </a:t>
            </a:r>
            <a:r>
              <a:rPr lang="en-IN" dirty="0" smtClean="0"/>
              <a:t>is unknown </a:t>
            </a:r>
            <a:r>
              <a:rPr lang="en-IN" dirty="0"/>
              <a:t>in the global schema or using wrong datatype for </a:t>
            </a:r>
            <a:r>
              <a:rPr lang="en-IN" dirty="0" smtClean="0"/>
              <a:t>an operation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2)Semantical </a:t>
            </a:r>
            <a:r>
              <a:rPr lang="en-IN" b="1" dirty="0"/>
              <a:t>incorrectness: </a:t>
            </a:r>
            <a:r>
              <a:rPr lang="en-IN" dirty="0"/>
              <a:t>If the components of a query </a:t>
            </a:r>
            <a:r>
              <a:rPr lang="en-IN" dirty="0" smtClean="0"/>
              <a:t>do not </a:t>
            </a:r>
            <a:r>
              <a:rPr lang="en-IN" dirty="0"/>
              <a:t>contribute in any way to generate a valid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br>
              <a:rPr lang="en-US" dirty="0" smtClean="0"/>
            </a:b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200" dirty="0" smtClean="0">
                <a:solidFill>
                  <a:schemeClr val="tx1"/>
                </a:solidFill>
              </a:rPr>
              <a:t>r</a:t>
            </a:r>
            <a:r>
              <a:rPr lang="en-US" sz="3600" dirty="0" smtClean="0">
                <a:solidFill>
                  <a:schemeClr val="tx1"/>
                </a:solidFill>
              </a:rPr>
              <a:t>emoving redundancy)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SELECT DISTINCT </a:t>
            </a:r>
            <a:r>
              <a:rPr lang="en-IN" dirty="0" smtClean="0"/>
              <a:t>f.Position</a:t>
            </a:r>
          </a:p>
          <a:p>
            <a:pPr marL="0" indent="0">
              <a:buNone/>
            </a:pPr>
            <a:r>
              <a:rPr lang="en-IN" dirty="0" smtClean="0"/>
              <a:t>FROM </a:t>
            </a:r>
            <a:r>
              <a:rPr lang="en-IN" dirty="0"/>
              <a:t>Players p, Formation f</a:t>
            </a:r>
          </a:p>
          <a:p>
            <a:pPr marL="0" indent="0">
              <a:buNone/>
            </a:pPr>
            <a:r>
              <a:rPr lang="en-IN" dirty="0"/>
              <a:t>WHERE (NOT(f.Position = </a:t>
            </a:r>
            <a:r>
              <a:rPr lang="en-IN" dirty="0" smtClean="0"/>
              <a:t>striker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AND (f.Position = "striker" OR f.Position="keeper")</a:t>
            </a:r>
          </a:p>
          <a:p>
            <a:pPr marL="0" indent="0">
              <a:buNone/>
            </a:pPr>
            <a:r>
              <a:rPr lang="en-IN" dirty="0"/>
              <a:t>AND NOT(f.Position = "keeper"))</a:t>
            </a:r>
          </a:p>
          <a:p>
            <a:pPr marL="0" indent="0">
              <a:buNone/>
            </a:pPr>
            <a:r>
              <a:rPr lang="en-IN" dirty="0"/>
              <a:t>OR (f.PID = p.PID</a:t>
            </a:r>
          </a:p>
          <a:p>
            <a:pPr marL="0" indent="0">
              <a:buNone/>
            </a:pPr>
            <a:r>
              <a:rPr lang="en-IN" dirty="0"/>
              <a:t>AND p.Name = "Thomas </a:t>
            </a:r>
            <a:r>
              <a:rPr lang="en-IN" dirty="0" smtClean="0"/>
              <a:t>Muller</a:t>
            </a:r>
            <a:r>
              <a:rPr lang="en-IN" dirty="0"/>
              <a:t>")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smtClean="0"/>
              <a:t>DISTINCT f.Position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Players p, Formation f</a:t>
            </a:r>
          </a:p>
          <a:p>
            <a:pPr marL="0" indent="0">
              <a:buNone/>
            </a:pPr>
            <a:r>
              <a:rPr lang="en-IN" dirty="0"/>
              <a:t>WHERE f.PID = p.PID</a:t>
            </a:r>
          </a:p>
          <a:p>
            <a:pPr marL="0" indent="0">
              <a:buNone/>
            </a:pPr>
            <a:r>
              <a:rPr lang="en-IN" dirty="0"/>
              <a:t>AND p.Name = "Thomas Muller"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2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609601"/>
            <a:ext cx="3728421" cy="2955516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chemeClr val="accent5"/>
                </a:solidFill>
              </a:rPr>
              <a:t>SELECT p.Name, t.Name</a:t>
            </a:r>
            <a:br>
              <a:rPr lang="en-IN" sz="1800" dirty="0">
                <a:solidFill>
                  <a:schemeClr val="accent5"/>
                </a:solidFill>
              </a:rPr>
            </a:br>
            <a:r>
              <a:rPr lang="en-IN" sz="1800" dirty="0" smtClean="0">
                <a:solidFill>
                  <a:schemeClr val="accent5"/>
                </a:solidFill>
              </a:rPr>
              <a:t>FROM </a:t>
            </a:r>
            <a:r>
              <a:rPr lang="en-IN" sz="1800" dirty="0">
                <a:solidFill>
                  <a:schemeClr val="accent5"/>
                </a:solidFill>
              </a:rPr>
              <a:t>Players p, Team t, Formation f</a:t>
            </a:r>
            <a:br>
              <a:rPr lang="en-IN" sz="1800" dirty="0">
                <a:solidFill>
                  <a:schemeClr val="accent5"/>
                </a:solidFill>
              </a:rPr>
            </a:br>
            <a:r>
              <a:rPr lang="en-IN" sz="1800" dirty="0" smtClean="0">
                <a:solidFill>
                  <a:schemeClr val="accent5"/>
                </a:solidFill>
              </a:rPr>
              <a:t>WHERE </a:t>
            </a:r>
            <a:r>
              <a:rPr lang="en-IN" sz="1800" dirty="0">
                <a:solidFill>
                  <a:schemeClr val="accent5"/>
                </a:solidFill>
              </a:rPr>
              <a:t>p.TID = t.TID</a:t>
            </a:r>
            <a:br>
              <a:rPr lang="en-IN" sz="1800" dirty="0">
                <a:solidFill>
                  <a:schemeClr val="accent5"/>
                </a:solidFill>
              </a:rPr>
            </a:br>
            <a:r>
              <a:rPr lang="en-IN" sz="1800" dirty="0" smtClean="0">
                <a:solidFill>
                  <a:schemeClr val="accent5"/>
                </a:solidFill>
              </a:rPr>
              <a:t>AND </a:t>
            </a:r>
            <a:r>
              <a:rPr lang="en-IN" sz="1800" dirty="0">
                <a:solidFill>
                  <a:schemeClr val="accent5"/>
                </a:solidFill>
              </a:rPr>
              <a:t>p.PID = f.PID</a:t>
            </a:r>
            <a:br>
              <a:rPr lang="en-IN" sz="1800" dirty="0">
                <a:solidFill>
                  <a:schemeClr val="accent5"/>
                </a:solidFill>
              </a:rPr>
            </a:br>
            <a:r>
              <a:rPr lang="en-IN" sz="1800" dirty="0" smtClean="0">
                <a:solidFill>
                  <a:schemeClr val="accent5"/>
                </a:solidFill>
              </a:rPr>
              <a:t>AND </a:t>
            </a:r>
            <a:r>
              <a:rPr lang="en-IN" sz="1800" dirty="0">
                <a:solidFill>
                  <a:schemeClr val="accent5"/>
                </a:solidFill>
              </a:rPr>
              <a:t>p.Active = 1</a:t>
            </a:r>
            <a:br>
              <a:rPr lang="en-IN" sz="1800" dirty="0">
                <a:solidFill>
                  <a:schemeClr val="accent5"/>
                </a:solidFill>
              </a:rPr>
            </a:br>
            <a:r>
              <a:rPr lang="en-IN" sz="1800" dirty="0" smtClean="0">
                <a:solidFill>
                  <a:schemeClr val="accent5"/>
                </a:solidFill>
              </a:rPr>
              <a:t>AND </a:t>
            </a:r>
            <a:r>
              <a:rPr lang="en-IN" sz="1800" dirty="0">
                <a:solidFill>
                  <a:schemeClr val="accent5"/>
                </a:solidFill>
              </a:rPr>
              <a:t>(t.Name = "FC Bayern Munchen“ OR t.Name = "Borussia Dortmund")</a:t>
            </a:r>
            <a:br>
              <a:rPr lang="en-IN" sz="1800" dirty="0">
                <a:solidFill>
                  <a:schemeClr val="accent5"/>
                </a:solidFill>
              </a:rPr>
            </a:br>
            <a:r>
              <a:rPr lang="en-IN" sz="1800" dirty="0">
                <a:solidFill>
                  <a:schemeClr val="accent5"/>
                </a:solidFill>
              </a:rPr>
              <a:t>AND f.Position = "striker"</a:t>
            </a: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33" y="533400"/>
            <a:ext cx="4116667" cy="5566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600" b="1" dirty="0" smtClean="0">
                <a:solidFill>
                  <a:schemeClr val="tx2"/>
                </a:solidFill>
              </a:rPr>
              <a:t>Rewriting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IN" dirty="0" smtClean="0"/>
              <a:t>Two </a:t>
            </a:r>
            <a:r>
              <a:rPr lang="en-IN" dirty="0"/>
              <a:t>Steps:</a:t>
            </a:r>
          </a:p>
          <a:p>
            <a:pPr marL="0" indent="0">
              <a:buNone/>
            </a:pPr>
            <a:r>
              <a:rPr lang="en-IN" dirty="0" smtClean="0"/>
              <a:t>	1</a:t>
            </a:r>
            <a:r>
              <a:rPr lang="en-IN" dirty="0"/>
              <a:t>. Transforming the query into </a:t>
            </a:r>
            <a:r>
              <a:rPr lang="en-IN" dirty="0" smtClean="0"/>
              <a:t>an algebraic </a:t>
            </a:r>
            <a:r>
              <a:rPr lang="en-IN" dirty="0"/>
              <a:t>relational query tree.</a:t>
            </a:r>
          </a:p>
          <a:p>
            <a:pPr marL="0" indent="0">
              <a:buNone/>
            </a:pPr>
            <a:r>
              <a:rPr lang="en-IN" dirty="0" smtClean="0"/>
              <a:t>	2</a:t>
            </a:r>
            <a:r>
              <a:rPr lang="en-IN" dirty="0"/>
              <a:t>. Restructuring the algebraic tree </a:t>
            </a:r>
            <a:r>
              <a:rPr lang="en-IN" dirty="0" smtClean="0"/>
              <a:t>to improve </a:t>
            </a:r>
            <a:r>
              <a:rPr lang="en-IN" dirty="0"/>
              <a:t>performance</a:t>
            </a:r>
            <a:endParaRPr lang="en-IN" dirty="0" smtClean="0"/>
          </a:p>
          <a:p>
            <a:r>
              <a:rPr lang="en-US" dirty="0" smtClean="0"/>
              <a:t>Ex:</a:t>
            </a:r>
            <a:r>
              <a:rPr lang="en-IN" dirty="0"/>
              <a:t>All active strikers of "FC Bayern Munchen" and "Borussia Dortmund"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09998"/>
            <a:ext cx="51244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94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514600"/>
            <a:ext cx="7745505" cy="3877815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 smtClean="0"/>
              <a:t>Separating </a:t>
            </a:r>
            <a:r>
              <a:rPr lang="en-IN" dirty="0"/>
              <a:t>of unary operators </a:t>
            </a:r>
            <a:r>
              <a:rPr lang="en-IN" dirty="0" smtClean="0"/>
              <a:t>(selection, projection)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IN" dirty="0" smtClean="0"/>
              <a:t>Grouping </a:t>
            </a:r>
            <a:r>
              <a:rPr lang="en-IN" dirty="0"/>
              <a:t>unary operators on the same </a:t>
            </a:r>
            <a:r>
              <a:rPr lang="en-IN" dirty="0" smtClean="0"/>
              <a:t>relation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IN" dirty="0" smtClean="0"/>
              <a:t>Commuting </a:t>
            </a:r>
            <a:r>
              <a:rPr lang="en-IN" dirty="0"/>
              <a:t>unary operators with binary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 smtClean="0"/>
              <a:t>Changing </a:t>
            </a:r>
            <a:r>
              <a:rPr lang="en-IN" dirty="0"/>
              <a:t>order of binary 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56263" cy="1054250"/>
          </a:xfrm>
        </p:spPr>
        <p:txBody>
          <a:bodyPr/>
          <a:lstStyle/>
          <a:p>
            <a:r>
              <a:rPr lang="en-IN" sz="4000" dirty="0"/>
              <a:t>How to improve a "</a:t>
            </a:r>
            <a:r>
              <a:rPr lang="en-IN" sz="4000" dirty="0" smtClean="0"/>
              <a:t>bad-algebraic-tree</a:t>
            </a:r>
            <a:r>
              <a:rPr lang="en-IN" sz="4000" dirty="0"/>
              <a:t>"?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1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Tree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572348"/>
            <a:ext cx="7747000" cy="322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1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Input: Algebraic query on distributed relations</a:t>
            </a:r>
          </a:p>
          <a:p>
            <a:r>
              <a:rPr lang="en-IN" dirty="0" smtClean="0"/>
              <a:t>Purpose: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∗ Apply </a:t>
            </a:r>
            <a:r>
              <a:rPr lang="en-IN" dirty="0"/>
              <a:t>data distribution information to the algebra operations and determine which fragments are </a:t>
            </a:r>
            <a:r>
              <a:rPr lang="en-IN" dirty="0" smtClean="0"/>
              <a:t>involved</a:t>
            </a:r>
          </a:p>
          <a:p>
            <a:pPr marL="0" indent="0">
              <a:buNone/>
            </a:pPr>
            <a:r>
              <a:rPr lang="en-IN" dirty="0" smtClean="0"/>
              <a:t>	∗ </a:t>
            </a:r>
            <a:r>
              <a:rPr lang="en-IN" dirty="0"/>
              <a:t>Substitute global query with queries on fragments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∗ </a:t>
            </a:r>
            <a:r>
              <a:rPr lang="en-IN" dirty="0"/>
              <a:t>Optimize the global query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Localization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6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Query</a:t>
            </a:r>
            <a:r>
              <a:rPr lang="en-IN" dirty="0"/>
              <a:t>: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SELECT </a:t>
            </a:r>
            <a:r>
              <a:rPr lang="en-IN" dirty="0"/>
              <a:t>* FROM EMP, ASG </a:t>
            </a:r>
            <a:r>
              <a:rPr lang="en-IN" dirty="0" smtClean="0"/>
              <a:t>WHERE	  		    EMP.ENO=ASG.ENO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Horizontal fragmentation: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∗ </a:t>
            </a:r>
            <a:r>
              <a:rPr lang="en-IN" dirty="0"/>
              <a:t>EMP1 = </a:t>
            </a:r>
            <a:r>
              <a:rPr lang="el-GR" dirty="0" smtClean="0"/>
              <a:t>σ</a:t>
            </a:r>
            <a:r>
              <a:rPr lang="en-US" dirty="0" smtClean="0"/>
              <a:t>(</a:t>
            </a:r>
            <a:r>
              <a:rPr lang="en-IN" dirty="0" smtClean="0"/>
              <a:t>ENO </a:t>
            </a:r>
            <a:r>
              <a:rPr lang="en-IN" dirty="0"/>
              <a:t>≤ ” E3”(EMP</a:t>
            </a:r>
            <a:r>
              <a:rPr lang="en-IN" dirty="0" smtClean="0"/>
              <a:t>)) </a:t>
            </a:r>
          </a:p>
          <a:p>
            <a:pPr marL="0" indent="0">
              <a:buNone/>
            </a:pPr>
            <a:r>
              <a:rPr lang="en-IN" dirty="0" smtClean="0"/>
              <a:t>	∗ </a:t>
            </a:r>
            <a:r>
              <a:rPr lang="en-IN" dirty="0"/>
              <a:t>EMP2 = </a:t>
            </a:r>
            <a:r>
              <a:rPr lang="el-GR" dirty="0"/>
              <a:t>σ </a:t>
            </a:r>
            <a:r>
              <a:rPr lang="en-US" dirty="0" smtClean="0"/>
              <a:t>(</a:t>
            </a:r>
            <a:r>
              <a:rPr lang="el-GR" dirty="0" smtClean="0"/>
              <a:t>” </a:t>
            </a:r>
            <a:r>
              <a:rPr lang="en-IN" dirty="0"/>
              <a:t>E3</a:t>
            </a:r>
            <a:r>
              <a:rPr lang="en-IN" dirty="0" smtClean="0"/>
              <a:t>”</a:t>
            </a:r>
            <a:r>
              <a:rPr lang="en-IN" dirty="0"/>
              <a:t> </a:t>
            </a:r>
            <a:r>
              <a:rPr lang="en-IN" dirty="0" smtClean="0"/>
              <a:t>≤ENO&gt;” </a:t>
            </a:r>
            <a:r>
              <a:rPr lang="en-IN" dirty="0"/>
              <a:t>E6”(EMP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 smtClean="0"/>
              <a:t>	∗ </a:t>
            </a:r>
            <a:r>
              <a:rPr lang="en-IN" dirty="0"/>
              <a:t>EMP3 = </a:t>
            </a:r>
            <a:r>
              <a:rPr lang="el-GR" dirty="0"/>
              <a:t>σ</a:t>
            </a:r>
            <a:r>
              <a:rPr lang="en-IN" dirty="0"/>
              <a:t>ENO&gt; ” E6”(EMP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	∗ </a:t>
            </a:r>
            <a:r>
              <a:rPr lang="en-IN" dirty="0"/>
              <a:t>ASG1 = </a:t>
            </a:r>
            <a:r>
              <a:rPr lang="el-GR" dirty="0"/>
              <a:t>σ</a:t>
            </a:r>
            <a:r>
              <a:rPr lang="en-IN" dirty="0"/>
              <a:t>ENO ≤ ” E3”(ASG)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∗ </a:t>
            </a:r>
            <a:r>
              <a:rPr lang="en-IN" dirty="0"/>
              <a:t>ASG2 = </a:t>
            </a:r>
            <a:r>
              <a:rPr lang="el-GR" dirty="0"/>
              <a:t>σ</a:t>
            </a:r>
            <a:r>
              <a:rPr lang="en-IN" dirty="0"/>
              <a:t>ENO&gt; ” E3”(ASG)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Fragmentation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2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database</a:t>
            </a:r>
          </a:p>
          <a:p>
            <a:r>
              <a:rPr lang="en-US" dirty="0" smtClean="0"/>
              <a:t>Query processing</a:t>
            </a:r>
          </a:p>
          <a:p>
            <a:r>
              <a:rPr lang="en-US" dirty="0" smtClean="0"/>
              <a:t>Distributed query processing methodology</a:t>
            </a:r>
            <a:endParaRPr lang="en-IN" dirty="0" smtClean="0"/>
          </a:p>
          <a:p>
            <a:pPr lvl="1"/>
            <a:r>
              <a:rPr lang="en-US" dirty="0" smtClean="0"/>
              <a:t>Query decomposition</a:t>
            </a:r>
          </a:p>
          <a:p>
            <a:pPr lvl="1"/>
            <a:r>
              <a:rPr lang="en-US" dirty="0" smtClean="0"/>
              <a:t>Data localization</a:t>
            </a:r>
          </a:p>
          <a:p>
            <a:pPr lvl="1"/>
            <a:r>
              <a:rPr lang="en-US" dirty="0" smtClean="0"/>
              <a:t>Global query optimization</a:t>
            </a:r>
          </a:p>
          <a:p>
            <a:pPr lvl="2"/>
            <a:r>
              <a:rPr lang="en-US" dirty="0" smtClean="0"/>
              <a:t>Join ordering</a:t>
            </a:r>
          </a:p>
          <a:p>
            <a:pPr lvl="2"/>
            <a:r>
              <a:rPr lang="en-US" dirty="0" smtClean="0"/>
              <a:t>Semi join</a:t>
            </a:r>
          </a:p>
          <a:p>
            <a:pPr lvl="1"/>
            <a:r>
              <a:rPr lang="en-US" dirty="0" smtClean="0"/>
              <a:t>Local query optimization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116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Query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Reduced Query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38036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4343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0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Query: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SELECT </a:t>
            </a:r>
            <a:r>
              <a:rPr lang="en-IN" dirty="0"/>
              <a:t>ENAME FROM EMP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Fragmentation</a:t>
            </a:r>
            <a:r>
              <a:rPr lang="en-IN" dirty="0"/>
              <a:t>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∗ </a:t>
            </a:r>
            <a:r>
              <a:rPr lang="en-IN" dirty="0"/>
              <a:t>EMP1 = </a:t>
            </a:r>
            <a:r>
              <a:rPr lang="el-GR" dirty="0"/>
              <a:t>Π</a:t>
            </a:r>
            <a:r>
              <a:rPr lang="en-IN" dirty="0"/>
              <a:t>ENO,ENAME (EMP 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∗ </a:t>
            </a:r>
            <a:r>
              <a:rPr lang="en-IN" dirty="0"/>
              <a:t>EMP2 = </a:t>
            </a:r>
            <a:r>
              <a:rPr lang="el-GR" dirty="0"/>
              <a:t>Π</a:t>
            </a:r>
            <a:r>
              <a:rPr lang="en-IN" dirty="0"/>
              <a:t>ENO,TITLE (EMP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Fragmentation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8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SELECT ENAME FROM EMP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Query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Reduced Query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581400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3048000"/>
            <a:ext cx="1917700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9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Input: Fragment query</a:t>
            </a:r>
          </a:p>
          <a:p>
            <a:r>
              <a:rPr lang="en-IN" dirty="0" smtClean="0"/>
              <a:t> </a:t>
            </a:r>
            <a:r>
              <a:rPr lang="en-IN" dirty="0"/>
              <a:t>Find the </a:t>
            </a:r>
            <a:r>
              <a:rPr lang="en-IN" i="1" dirty="0"/>
              <a:t>best </a:t>
            </a:r>
            <a:r>
              <a:rPr lang="en-IN" dirty="0"/>
              <a:t>(not necessarily optimal) </a:t>
            </a:r>
            <a:r>
              <a:rPr lang="en-IN" dirty="0" smtClean="0"/>
              <a:t>global schedule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➠ </a:t>
            </a:r>
            <a:r>
              <a:rPr lang="en-IN" dirty="0"/>
              <a:t>Minimize a cost function</a:t>
            </a:r>
          </a:p>
          <a:p>
            <a:pPr marL="0" indent="0">
              <a:buNone/>
            </a:pPr>
            <a:r>
              <a:rPr lang="en-IN" dirty="0" smtClean="0"/>
              <a:t>	➠ </a:t>
            </a:r>
            <a:r>
              <a:rPr lang="en-IN" dirty="0"/>
              <a:t>Distributed join processing</a:t>
            </a:r>
          </a:p>
          <a:p>
            <a:pPr lvl="4"/>
            <a:r>
              <a:rPr lang="en-IN" sz="2400" dirty="0" smtClean="0"/>
              <a:t>Which </a:t>
            </a:r>
            <a:r>
              <a:rPr lang="en-IN" sz="2400" dirty="0"/>
              <a:t>relation to ship where?</a:t>
            </a:r>
          </a:p>
          <a:p>
            <a:pPr lvl="4"/>
            <a:r>
              <a:rPr lang="en-IN" sz="2400" dirty="0" smtClean="0"/>
              <a:t>Ship-whole vs. </a:t>
            </a:r>
            <a:r>
              <a:rPr lang="en-IN" sz="2400" dirty="0"/>
              <a:t>ship-as-needed</a:t>
            </a:r>
          </a:p>
          <a:p>
            <a:pPr marL="0" indent="0">
              <a:buNone/>
            </a:pPr>
            <a:r>
              <a:rPr lang="en-IN" dirty="0" smtClean="0"/>
              <a:t>	➠ </a:t>
            </a:r>
            <a:r>
              <a:rPr lang="en-IN" dirty="0"/>
              <a:t>Decide on the use of </a:t>
            </a:r>
            <a:r>
              <a:rPr lang="en-IN" dirty="0" smtClean="0"/>
              <a:t>semi joins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Global </a:t>
            </a:r>
            <a:r>
              <a:rPr lang="en-US" dirty="0"/>
              <a:t>Query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9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04800" y="2057400"/>
            <a:ext cx="8915400" cy="4373562"/>
          </a:xfrm>
        </p:spPr>
        <p:txBody>
          <a:bodyPr>
            <a:noAutofit/>
          </a:bodyPr>
          <a:lstStyle/>
          <a:p>
            <a:pPr lvl="2"/>
            <a:r>
              <a:rPr lang="en-US" sz="2800" dirty="0"/>
              <a:t>Example relations: Employee at site 1 and Department at Site 2</a:t>
            </a:r>
          </a:p>
          <a:p>
            <a:pPr lvl="3"/>
            <a:r>
              <a:rPr lang="en-US" sz="2400" dirty="0"/>
              <a:t>Employee at site 1. 10,000 rows. Row size = 100 bytes.  Table size = 10</a:t>
            </a:r>
            <a:r>
              <a:rPr lang="en-US" sz="2400" baseline="30000" dirty="0"/>
              <a:t>6</a:t>
            </a:r>
            <a:r>
              <a:rPr lang="en-US" sz="2400" dirty="0"/>
              <a:t> bytes.</a:t>
            </a:r>
          </a:p>
          <a:p>
            <a:pPr lvl="3"/>
            <a:r>
              <a:rPr lang="en-US" sz="2400" dirty="0"/>
              <a:t>Department at Site 2. 100 rows.  Row size = 35 bytes.  Table size = 3,500 bytes.</a:t>
            </a:r>
          </a:p>
          <a:p>
            <a:pPr lvl="2"/>
            <a:r>
              <a:rPr lang="en-US" sz="2800" dirty="0"/>
              <a:t>Q: For each employee, retrieve </a:t>
            </a:r>
            <a:r>
              <a:rPr lang="en-US" sz="2800" dirty="0" smtClean="0"/>
              <a:t> employee </a:t>
            </a:r>
            <a:r>
              <a:rPr lang="en-US" sz="2800" dirty="0"/>
              <a:t>name and department name Where the employee works.</a:t>
            </a:r>
          </a:p>
          <a:p>
            <a:pPr lvl="2"/>
            <a:r>
              <a:rPr lang="en-US" sz="2800" dirty="0"/>
              <a:t>Q: </a:t>
            </a:r>
            <a:r>
              <a:rPr lang="en-US" sz="2800" dirty="0">
                <a:latin typeface="Symbol" pitchFamily="71" charset="2"/>
              </a:rPr>
              <a:t></a:t>
            </a:r>
            <a:r>
              <a:rPr lang="en-US" sz="2800" baseline="-25000" dirty="0"/>
              <a:t>Fname,Lname,Dname</a:t>
            </a:r>
            <a:r>
              <a:rPr lang="en-US" sz="2800" dirty="0"/>
              <a:t> (Employee      </a:t>
            </a:r>
            <a:r>
              <a:rPr lang="en-US" sz="2800" baseline="-25000" dirty="0"/>
              <a:t>Dno = Dnumber</a:t>
            </a:r>
            <a:r>
              <a:rPr lang="en-US" sz="2800" dirty="0"/>
              <a:t> Department)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Ordering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5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Strategies:</a:t>
            </a:r>
          </a:p>
          <a:p>
            <a:pPr marL="781050" lvl="1" indent="-323850">
              <a:buFont typeface="Wingdings" pitchFamily="2" charset="2"/>
              <a:buAutoNum type="arabicPeriod"/>
            </a:pPr>
            <a:r>
              <a:rPr lang="en-US" dirty="0"/>
              <a:t>Transfer Employee and Department to site 3.</a:t>
            </a:r>
          </a:p>
          <a:p>
            <a:pPr marL="1219200" lvl="2" indent="-304800"/>
            <a:r>
              <a:rPr lang="en-US" dirty="0"/>
              <a:t>Total transfer bytes = 1,000,000 + 3500 </a:t>
            </a:r>
            <a:r>
              <a:rPr lang="en-US" b="1" dirty="0"/>
              <a:t>= 1,003,500 bytes</a:t>
            </a:r>
            <a:r>
              <a:rPr lang="en-US" dirty="0"/>
              <a:t>.</a:t>
            </a:r>
          </a:p>
          <a:p>
            <a:pPr marL="781050" lvl="1" indent="-323850">
              <a:buFont typeface="Wingdings" pitchFamily="2" charset="2"/>
              <a:buAutoNum type="arabicPeriod"/>
            </a:pPr>
            <a:r>
              <a:rPr lang="en-US" dirty="0"/>
              <a:t>Transfer Employee to site 2, execute join at site 2 and send the result to site 3. </a:t>
            </a:r>
          </a:p>
          <a:p>
            <a:pPr marL="1219200" lvl="2" indent="-304800"/>
            <a:r>
              <a:rPr lang="en-US" dirty="0"/>
              <a:t>Query result size = 40 * 10,000 = 400,000 bytes.  Total transfer size = 400,000 + 1,000,000 = </a:t>
            </a:r>
            <a:r>
              <a:rPr lang="en-US" b="1" dirty="0"/>
              <a:t>1,400,000 bytes.</a:t>
            </a:r>
          </a:p>
          <a:p>
            <a:pPr marL="781050" lvl="1" indent="-323850">
              <a:buFont typeface="Wingdings" pitchFamily="2" charset="2"/>
              <a:buAutoNum type="arabicPeriod"/>
            </a:pPr>
            <a:r>
              <a:rPr lang="en-US" dirty="0"/>
              <a:t>Transfer Department relation to site 1, execute the join at site 1, and send the result to site 3.</a:t>
            </a:r>
          </a:p>
          <a:p>
            <a:pPr marL="1219200" lvl="2" indent="-304800"/>
            <a:r>
              <a:rPr lang="en-US" dirty="0"/>
              <a:t>Total bytes transferred = 400,000 + 3500 </a:t>
            </a:r>
            <a:r>
              <a:rPr lang="en-US" b="1" dirty="0"/>
              <a:t>= 403,500 bytes.</a:t>
            </a:r>
          </a:p>
          <a:p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6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It is used t</a:t>
            </a:r>
            <a:r>
              <a:rPr lang="en-US" dirty="0" smtClean="0"/>
              <a:t>o reduce the data transmission cost.</a:t>
            </a:r>
          </a:p>
          <a:p>
            <a:r>
              <a:rPr lang="en-US" sz="2600" dirty="0" smtClean="0"/>
              <a:t>Computing </a:t>
            </a:r>
            <a:r>
              <a:rPr lang="en-US" sz="2600" dirty="0"/>
              <a:t>steps:</a:t>
            </a:r>
          </a:p>
          <a:p>
            <a:pPr marL="1752600" lvl="3" indent="-381000">
              <a:lnSpc>
                <a:spcPct val="90000"/>
              </a:lnSpc>
              <a:buClr>
                <a:schemeClr val="tx2"/>
              </a:buClr>
              <a:buSzPct val="60000"/>
              <a:buFontTx/>
              <a:buAutoNum type="arabicParenR"/>
            </a:pPr>
            <a:r>
              <a:rPr lang="en-US" sz="2600" dirty="0">
                <a:sym typeface="Wingdings" pitchFamily="2" charset="2"/>
              </a:rPr>
              <a:t>Project </a:t>
            </a:r>
            <a:r>
              <a:rPr lang="en-US" sz="2600" i="1" dirty="0"/>
              <a:t>R</a:t>
            </a:r>
            <a:r>
              <a:rPr lang="en-US" sz="2600" i="1" baseline="-25000" dirty="0"/>
              <a:t>i</a:t>
            </a:r>
            <a:r>
              <a:rPr lang="en-US" sz="2600" dirty="0">
                <a:sym typeface="Wingdings" pitchFamily="2" charset="2"/>
              </a:rPr>
              <a:t> on attribute A (</a:t>
            </a:r>
            <a:r>
              <a:rPr lang="en-US" sz="2600" i="1" dirty="0"/>
              <a:t>R</a:t>
            </a:r>
            <a:r>
              <a:rPr lang="en-US" sz="2600" i="1" baseline="-25000" dirty="0"/>
              <a:t>i</a:t>
            </a:r>
            <a:r>
              <a:rPr lang="en-US" sz="2600" i="1" dirty="0">
                <a:sym typeface="Wingdings" pitchFamily="2" charset="2"/>
              </a:rPr>
              <a:t>[A]</a:t>
            </a:r>
            <a:r>
              <a:rPr lang="en-US" sz="2600" dirty="0">
                <a:sym typeface="Wingdings" pitchFamily="2" charset="2"/>
              </a:rPr>
              <a:t> ) and </a:t>
            </a:r>
            <a:r>
              <a:rPr lang="en-US" sz="2600" i="1" dirty="0">
                <a:solidFill>
                  <a:schemeClr val="tx2"/>
                </a:solidFill>
                <a:sym typeface="Wingdings" pitchFamily="2" charset="2"/>
              </a:rPr>
              <a:t>ship this projection </a:t>
            </a:r>
            <a:r>
              <a:rPr lang="en-US" sz="2600" dirty="0">
                <a:sym typeface="Wingdings" pitchFamily="2" charset="2"/>
              </a:rPr>
              <a:t>( a semijoin projection) from the site of </a:t>
            </a:r>
            <a:r>
              <a:rPr lang="en-US" sz="2600" i="1" dirty="0"/>
              <a:t>R</a:t>
            </a:r>
            <a:r>
              <a:rPr lang="en-US" sz="2600" i="1" baseline="-25000" dirty="0"/>
              <a:t>i</a:t>
            </a:r>
            <a:r>
              <a:rPr lang="en-US" sz="2600" dirty="0">
                <a:sym typeface="Wingdings" pitchFamily="2" charset="2"/>
              </a:rPr>
              <a:t> to the site of </a:t>
            </a:r>
            <a:r>
              <a:rPr lang="en-US" sz="2600" i="1" dirty="0">
                <a:sym typeface="Wingdings" pitchFamily="2" charset="2"/>
              </a:rPr>
              <a:t>R</a:t>
            </a:r>
            <a:r>
              <a:rPr lang="en-US" sz="2600" i="1" baseline="-25000" dirty="0">
                <a:sym typeface="Wingdings" pitchFamily="2" charset="2"/>
              </a:rPr>
              <a:t>j</a:t>
            </a:r>
            <a:r>
              <a:rPr lang="en-US" sz="2600" i="1" dirty="0">
                <a:sym typeface="Wingdings" pitchFamily="2" charset="2"/>
              </a:rPr>
              <a:t> </a:t>
            </a:r>
            <a:r>
              <a:rPr lang="en-US" sz="2600" dirty="0">
                <a:sym typeface="Wingdings" pitchFamily="2" charset="2"/>
              </a:rPr>
              <a:t>;</a:t>
            </a:r>
          </a:p>
          <a:p>
            <a:pPr marL="1752600" lvl="3" indent="-381000">
              <a:lnSpc>
                <a:spcPct val="90000"/>
              </a:lnSpc>
              <a:buClr>
                <a:schemeClr val="tx2"/>
              </a:buClr>
              <a:buSzPct val="60000"/>
              <a:buFontTx/>
              <a:buAutoNum type="arabicParenR"/>
            </a:pPr>
            <a:r>
              <a:rPr lang="en-US" sz="2600" dirty="0">
                <a:sym typeface="Wingdings" pitchFamily="2" charset="2"/>
              </a:rPr>
              <a:t>Reduce </a:t>
            </a:r>
            <a:r>
              <a:rPr lang="en-US" sz="2600" i="1" dirty="0">
                <a:sym typeface="Wingdings" pitchFamily="2" charset="2"/>
              </a:rPr>
              <a:t>R</a:t>
            </a:r>
            <a:r>
              <a:rPr lang="en-US" sz="3000" i="1" baseline="-25000" dirty="0">
                <a:sym typeface="Wingdings" pitchFamily="2" charset="2"/>
              </a:rPr>
              <a:t>j</a:t>
            </a:r>
            <a:r>
              <a:rPr lang="en-US" sz="2600" i="1" dirty="0">
                <a:sym typeface="Wingdings" pitchFamily="2" charset="2"/>
              </a:rPr>
              <a:t> </a:t>
            </a:r>
            <a:r>
              <a:rPr lang="en-US" sz="2600" dirty="0">
                <a:sym typeface="Wingdings" pitchFamily="2" charset="2"/>
              </a:rPr>
              <a:t>to</a:t>
            </a:r>
            <a:r>
              <a:rPr lang="en-US" sz="2600" i="1" dirty="0">
                <a:sym typeface="Wingdings" pitchFamily="2" charset="2"/>
              </a:rPr>
              <a:t> R</a:t>
            </a:r>
            <a:r>
              <a:rPr lang="en-US" sz="3000" i="1" baseline="-25000" dirty="0">
                <a:sym typeface="Wingdings" pitchFamily="2" charset="2"/>
              </a:rPr>
              <a:t>j</a:t>
            </a:r>
            <a:r>
              <a:rPr lang="en-US" sz="2600" i="1" dirty="0">
                <a:sym typeface="Wingdings" pitchFamily="2" charset="2"/>
              </a:rPr>
              <a:t>’  </a:t>
            </a:r>
            <a:r>
              <a:rPr lang="en-US" sz="2600" dirty="0">
                <a:sym typeface="Wingdings" pitchFamily="2" charset="2"/>
              </a:rPr>
              <a:t>by eliminating tuples where attribute A are not matching any value in </a:t>
            </a:r>
            <a:r>
              <a:rPr lang="en-US" sz="2600" i="1" dirty="0"/>
              <a:t>R</a:t>
            </a:r>
            <a:r>
              <a:rPr lang="en-US" sz="2600" i="1" baseline="-25000" dirty="0"/>
              <a:t>i</a:t>
            </a:r>
            <a:r>
              <a:rPr lang="en-US" sz="2600" i="1" dirty="0">
                <a:sym typeface="Wingdings" pitchFamily="2" charset="2"/>
              </a:rPr>
              <a:t>[A] .</a:t>
            </a:r>
            <a:endParaRPr lang="en-US" sz="1700" dirty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Semijoin </a:t>
            </a:r>
            <a:r>
              <a:rPr lang="en-US" i="1" dirty="0"/>
              <a:t>R</a:t>
            </a:r>
            <a:r>
              <a:rPr lang="en-US" i="1" baseline="-25000" dirty="0"/>
              <a:t>j</a:t>
            </a:r>
            <a:r>
              <a:rPr lang="en-US" i="1" dirty="0">
                <a:ea typeface="Lucida Sans Unicode" pitchFamily="34" charset="0"/>
                <a:cs typeface="Lucida Sans Unicode" pitchFamily="34" charset="0"/>
              </a:rPr>
              <a:t>⋉</a:t>
            </a:r>
            <a:r>
              <a:rPr lang="en-US" i="1" baseline="-25000" dirty="0"/>
              <a:t> </a:t>
            </a:r>
            <a:r>
              <a:rPr lang="en-US" i="1" dirty="0">
                <a:sym typeface="Wingdings" pitchFamily="2" charset="2"/>
              </a:rPr>
              <a:t> R</a:t>
            </a:r>
            <a:r>
              <a:rPr lang="en-US" i="1" baseline="-25000" dirty="0">
                <a:sym typeface="Wingdings" pitchFamily="2" charset="2"/>
              </a:rPr>
              <a:t>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5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83531" y="2324101"/>
            <a:ext cx="5715000" cy="2209800"/>
            <a:chOff x="816" y="1344"/>
            <a:chExt cx="3600" cy="1392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16" y="1680"/>
              <a:ext cx="3600" cy="1056"/>
              <a:chOff x="816" y="1680"/>
              <a:chExt cx="3600" cy="1056"/>
            </a:xfrm>
          </p:grpSpPr>
          <p:grpSp>
            <p:nvGrpSpPr>
              <p:cNvPr id="13" name="Group 6"/>
              <p:cNvGrpSpPr>
                <a:grpSpLocks/>
              </p:cNvGrpSpPr>
              <p:nvPr/>
            </p:nvGrpSpPr>
            <p:grpSpPr bwMode="auto">
              <a:xfrm>
                <a:off x="3792" y="1680"/>
                <a:ext cx="624" cy="1056"/>
                <a:chOff x="3792" y="1680"/>
                <a:chExt cx="624" cy="1056"/>
              </a:xfrm>
            </p:grpSpPr>
            <p:grpSp>
              <p:nvGrpSpPr>
                <p:cNvPr id="26" name="Group 7"/>
                <p:cNvGrpSpPr>
                  <a:grpSpLocks/>
                </p:cNvGrpSpPr>
                <p:nvPr/>
              </p:nvGrpSpPr>
              <p:grpSpPr bwMode="auto">
                <a:xfrm>
                  <a:off x="3792" y="1920"/>
                  <a:ext cx="624" cy="816"/>
                  <a:chOff x="7020" y="1800"/>
                  <a:chExt cx="1080" cy="1440"/>
                </a:xfrm>
              </p:grpSpPr>
              <p:grpSp>
                <p:nvGrpSpPr>
                  <p:cNvPr id="2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7020" y="2160"/>
                    <a:ext cx="540" cy="1080"/>
                    <a:chOff x="1800" y="2160"/>
                    <a:chExt cx="540" cy="1080"/>
                  </a:xfrm>
                </p:grpSpPr>
                <p:sp>
                  <p:nvSpPr>
                    <p:cNvPr id="35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00" y="216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36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00" y="252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37" name="Text Box 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00" y="288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29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7560" y="2160"/>
                    <a:ext cx="540" cy="1080"/>
                    <a:chOff x="1800" y="2160"/>
                    <a:chExt cx="540" cy="1080"/>
                  </a:xfrm>
                </p:grpSpPr>
                <p:sp>
                  <p:nvSpPr>
                    <p:cNvPr id="32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00" y="216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33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00" y="252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p:txBody>
                </p:sp>
                <p:sp>
                  <p:nvSpPr>
                    <p:cNvPr id="34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00" y="288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p:txBody>
                </p:sp>
              </p:grpSp>
              <p:sp>
                <p:nvSpPr>
                  <p:cNvPr id="30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0" y="180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 dirty="0">
                        <a:solidFill>
                          <a:schemeClr val="tx2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3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60" y="180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 dirty="0">
                        <a:solidFill>
                          <a:schemeClr val="tx2"/>
                        </a:solidFill>
                      </a:rPr>
                      <a:t>C</a:t>
                    </a:r>
                  </a:p>
                </p:txBody>
              </p:sp>
            </p:grpSp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792" y="1680"/>
                  <a:ext cx="23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hlink"/>
                      </a:solidFill>
                    </a:rPr>
                    <a:t>R</a:t>
                  </a:r>
                  <a:r>
                    <a:rPr lang="en-US" sz="1400" b="1" baseline="-25000" dirty="0">
                      <a:solidFill>
                        <a:schemeClr val="hlink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816" y="1709"/>
                <a:ext cx="624" cy="979"/>
                <a:chOff x="816" y="1709"/>
                <a:chExt cx="624" cy="979"/>
              </a:xfrm>
            </p:grpSpPr>
            <p:grpSp>
              <p:nvGrpSpPr>
                <p:cNvPr id="15" name="Group 20"/>
                <p:cNvGrpSpPr>
                  <a:grpSpLocks/>
                </p:cNvGrpSpPr>
                <p:nvPr/>
              </p:nvGrpSpPr>
              <p:grpSpPr bwMode="auto">
                <a:xfrm>
                  <a:off x="816" y="1920"/>
                  <a:ext cx="624" cy="768"/>
                  <a:chOff x="1800" y="1800"/>
                  <a:chExt cx="1080" cy="1440"/>
                </a:xfrm>
              </p:grpSpPr>
              <p:sp>
                <p:nvSpPr>
                  <p:cNvPr id="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180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 dirty="0">
                        <a:solidFill>
                          <a:schemeClr val="tx2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1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0" y="180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 dirty="0">
                        <a:solidFill>
                          <a:schemeClr val="tx2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1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16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dirty="0">
                        <a:solidFill>
                          <a:schemeClr val="tx2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0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52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dirty="0">
                        <a:solidFill>
                          <a:schemeClr val="tx2"/>
                        </a:solidFill>
                      </a:rPr>
                      <a:t>2</a:t>
                    </a:r>
                  </a:p>
                </p:txBody>
              </p:sp>
              <p:grpSp>
                <p:nvGrpSpPr>
                  <p:cNvPr id="21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340" y="2160"/>
                    <a:ext cx="540" cy="720"/>
                    <a:chOff x="2340" y="2160"/>
                    <a:chExt cx="540" cy="720"/>
                  </a:xfrm>
                </p:grpSpPr>
                <p:sp>
                  <p:nvSpPr>
                    <p:cNvPr id="2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40" y="216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25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40" y="252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p:txBody>
                </p:sp>
              </p:grpSp>
              <p:sp>
                <p:nvSpPr>
                  <p:cNvPr id="2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88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dirty="0">
                        <a:solidFill>
                          <a:schemeClr val="tx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0" y="288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dirty="0">
                        <a:solidFill>
                          <a:schemeClr val="tx2"/>
                        </a:solidFill>
                      </a:rPr>
                      <a:t>6</a:t>
                    </a:r>
                  </a:p>
                </p:txBody>
              </p:sp>
            </p:grpSp>
            <p:sp>
              <p:nvSpPr>
                <p:cNvPr id="1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816" y="1709"/>
                  <a:ext cx="261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0000"/>
                      </a:solidFill>
                      <a:cs typeface="Times New Roman" pitchFamily="18" charset="0"/>
                    </a:rPr>
                    <a:t>R</a:t>
                  </a:r>
                  <a:r>
                    <a:rPr lang="en-US" sz="1400" b="1" baseline="-30000" dirty="0">
                      <a:solidFill>
                        <a:srgbClr val="FF0000"/>
                      </a:solidFill>
                      <a:cs typeface="Times New Roman" pitchFamily="18" charset="0"/>
                    </a:rPr>
                    <a:t>1</a:t>
                  </a:r>
                  <a:r>
                    <a:rPr lang="en-US" sz="1400" b="1" dirty="0"/>
                    <a:t> </a:t>
                  </a:r>
                </a:p>
              </p:txBody>
            </p:sp>
          </p:grp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816" y="1440"/>
              <a:ext cx="624" cy="288"/>
              <a:chOff x="864" y="1440"/>
              <a:chExt cx="624" cy="288"/>
            </a:xfrm>
          </p:grpSpPr>
          <p:sp>
            <p:nvSpPr>
              <p:cNvPr id="11" name="Oval 3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dirty="0"/>
              </a:p>
            </p:txBody>
          </p:sp>
          <p:sp>
            <p:nvSpPr>
              <p:cNvPr id="12" name="Text Box 33"/>
              <p:cNvSpPr txBox="1">
                <a:spLocks noChangeArrowheads="1"/>
              </p:cNvSpPr>
              <p:nvPr/>
            </p:nvSpPr>
            <p:spPr bwMode="auto">
              <a:xfrm>
                <a:off x="864" y="144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solidFill>
                      <a:schemeClr val="bg2"/>
                    </a:solidFill>
                  </a:rPr>
                  <a:t>Site 1</a:t>
                </a:r>
              </a:p>
            </p:txBody>
          </p:sp>
        </p:grp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792" y="1344"/>
              <a:ext cx="624" cy="288"/>
              <a:chOff x="864" y="1440"/>
              <a:chExt cx="624" cy="288"/>
            </a:xfrm>
          </p:grpSpPr>
          <p:sp>
            <p:nvSpPr>
              <p:cNvPr id="9" name="Oval 35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dirty="0"/>
              </a:p>
            </p:txBody>
          </p:sp>
          <p:sp>
            <p:nvSpPr>
              <p:cNvPr id="10" name="Text Box 36"/>
              <p:cNvSpPr txBox="1">
                <a:spLocks noChangeArrowheads="1"/>
              </p:cNvSpPr>
              <p:nvPr/>
            </p:nvSpPr>
            <p:spPr bwMode="auto">
              <a:xfrm>
                <a:off x="864" y="144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solidFill>
                      <a:schemeClr val="bg2"/>
                    </a:solidFill>
                  </a:rPr>
                  <a:t>Site 2</a:t>
                </a: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574131" y="2146300"/>
            <a:ext cx="3581400" cy="1600200"/>
            <a:chOff x="1488" y="1392"/>
            <a:chExt cx="2256" cy="1008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1488" y="1392"/>
              <a:ext cx="1156" cy="1008"/>
              <a:chOff x="1488" y="1392"/>
              <a:chExt cx="1156" cy="1008"/>
            </a:xfrm>
          </p:grpSpPr>
          <p:grpSp>
            <p:nvGrpSpPr>
              <p:cNvPr id="43" name="Group 39"/>
              <p:cNvGrpSpPr>
                <a:grpSpLocks/>
              </p:cNvGrpSpPr>
              <p:nvPr/>
            </p:nvGrpSpPr>
            <p:grpSpPr bwMode="auto">
              <a:xfrm>
                <a:off x="2208" y="1392"/>
                <a:ext cx="436" cy="720"/>
                <a:chOff x="2208" y="1392"/>
                <a:chExt cx="436" cy="720"/>
              </a:xfrm>
            </p:grpSpPr>
            <p:grpSp>
              <p:nvGrpSpPr>
                <p:cNvPr id="47" name="Group 40"/>
                <p:cNvGrpSpPr>
                  <a:grpSpLocks/>
                </p:cNvGrpSpPr>
                <p:nvPr/>
              </p:nvGrpSpPr>
              <p:grpSpPr bwMode="auto">
                <a:xfrm>
                  <a:off x="2304" y="1680"/>
                  <a:ext cx="216" cy="432"/>
                  <a:chOff x="1800" y="2160"/>
                  <a:chExt cx="540" cy="1080"/>
                </a:xfrm>
              </p:grpSpPr>
              <p:sp>
                <p:nvSpPr>
                  <p:cNvPr id="4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16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dirty="0">
                        <a:solidFill>
                          <a:schemeClr val="tx2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50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52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dirty="0">
                        <a:solidFill>
                          <a:schemeClr val="tx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51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880"/>
                    <a:ext cx="54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dirty="0">
                        <a:solidFill>
                          <a:schemeClr val="tx2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4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208" y="1392"/>
                  <a:ext cx="4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0000"/>
                      </a:solidFill>
                      <a:cs typeface="Times New Roman" pitchFamily="18" charset="0"/>
                    </a:rPr>
                    <a:t>R</a:t>
                  </a:r>
                  <a:r>
                    <a:rPr lang="en-US" sz="1400" b="1" baseline="-30000" dirty="0">
                      <a:solidFill>
                        <a:srgbClr val="FF0000"/>
                      </a:solidFill>
                      <a:cs typeface="Times New Roman" pitchFamily="18" charset="0"/>
                    </a:rPr>
                    <a:t>1</a:t>
                  </a:r>
                  <a:r>
                    <a:rPr lang="en-US" sz="1400" b="1" dirty="0">
                      <a:solidFill>
                        <a:srgbClr val="FF0000"/>
                      </a:solidFill>
                      <a:cs typeface="Times New Roman" pitchFamily="18" charset="0"/>
                    </a:rPr>
                    <a:t>[A]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44" name="Group 45"/>
              <p:cNvGrpSpPr>
                <a:grpSpLocks/>
              </p:cNvGrpSpPr>
              <p:nvPr/>
            </p:nvGrpSpPr>
            <p:grpSpPr bwMode="auto">
              <a:xfrm>
                <a:off x="1488" y="1872"/>
                <a:ext cx="768" cy="528"/>
                <a:chOff x="1488" y="1872"/>
                <a:chExt cx="768" cy="528"/>
              </a:xfrm>
            </p:grpSpPr>
            <p:sp>
              <p:nvSpPr>
                <p:cNvPr id="45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488" y="1872"/>
                  <a:ext cx="768" cy="5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4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32" y="2016"/>
                  <a:ext cx="57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projection</a:t>
                  </a:r>
                </a:p>
              </p:txBody>
            </p:sp>
          </p:grpSp>
        </p:grpSp>
        <p:grpSp>
          <p:nvGrpSpPr>
            <p:cNvPr id="40" name="Group 48"/>
            <p:cNvGrpSpPr>
              <a:grpSpLocks/>
            </p:cNvGrpSpPr>
            <p:nvPr/>
          </p:nvGrpSpPr>
          <p:grpSpPr bwMode="auto">
            <a:xfrm>
              <a:off x="2544" y="1872"/>
              <a:ext cx="1200" cy="480"/>
              <a:chOff x="2544" y="1872"/>
              <a:chExt cx="1200" cy="480"/>
            </a:xfrm>
          </p:grpSpPr>
          <p:sp>
            <p:nvSpPr>
              <p:cNvPr id="41" name="Line 49"/>
              <p:cNvSpPr>
                <a:spLocks noChangeShapeType="1"/>
              </p:cNvSpPr>
              <p:nvPr/>
            </p:nvSpPr>
            <p:spPr bwMode="auto">
              <a:xfrm>
                <a:off x="2544" y="1872"/>
                <a:ext cx="120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42" name="Text Box 5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45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Ship(</a:t>
                </a:r>
                <a:r>
                  <a:rPr lang="en-US" sz="1400" dirty="0">
                    <a:solidFill>
                      <a:schemeClr val="hlink"/>
                    </a:solidFill>
                  </a:rPr>
                  <a:t>3</a:t>
                </a:r>
                <a:r>
                  <a:rPr lang="en-US" sz="1400" dirty="0"/>
                  <a:t>)</a:t>
                </a:r>
              </a:p>
            </p:txBody>
          </p:sp>
        </p:grp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2116931" y="4762500"/>
            <a:ext cx="4191000" cy="1066800"/>
            <a:chOff x="1104" y="2736"/>
            <a:chExt cx="2640" cy="672"/>
          </a:xfrm>
        </p:grpSpPr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104" y="2736"/>
              <a:ext cx="120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54" name="Group 53"/>
            <p:cNvGrpSpPr>
              <a:grpSpLocks/>
            </p:cNvGrpSpPr>
            <p:nvPr/>
          </p:nvGrpSpPr>
          <p:grpSpPr bwMode="auto">
            <a:xfrm>
              <a:off x="1680" y="2880"/>
              <a:ext cx="2064" cy="528"/>
              <a:chOff x="1680" y="2880"/>
              <a:chExt cx="2064" cy="528"/>
            </a:xfrm>
          </p:grpSpPr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84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dirty="0"/>
              </a:p>
            </p:txBody>
          </p:sp>
          <p:sp>
            <p:nvSpPr>
              <p:cNvPr id="56" name="Text Box 55"/>
              <p:cNvSpPr txBox="1">
                <a:spLocks noChangeArrowheads="1"/>
              </p:cNvSpPr>
              <p:nvPr/>
            </p:nvSpPr>
            <p:spPr bwMode="auto">
              <a:xfrm>
                <a:off x="2400" y="3138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bg2"/>
                    </a:solidFill>
                  </a:rPr>
                  <a:t>qs</a:t>
                </a:r>
              </a:p>
            </p:txBody>
          </p:sp>
          <p:grpSp>
            <p:nvGrpSpPr>
              <p:cNvPr id="57" name="Group 56"/>
              <p:cNvGrpSpPr>
                <a:grpSpLocks/>
              </p:cNvGrpSpPr>
              <p:nvPr/>
            </p:nvGrpSpPr>
            <p:grpSpPr bwMode="auto">
              <a:xfrm>
                <a:off x="2736" y="2976"/>
                <a:ext cx="1008" cy="288"/>
                <a:chOff x="2736" y="2976"/>
                <a:chExt cx="1008" cy="288"/>
              </a:xfrm>
            </p:grpSpPr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736" y="3120"/>
                  <a:ext cx="1008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6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20" y="2976"/>
                  <a:ext cx="451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Ship(</a:t>
                  </a:r>
                  <a:r>
                    <a:rPr lang="en-US" sz="1400" dirty="0">
                      <a:solidFill>
                        <a:schemeClr val="hlink"/>
                      </a:solidFill>
                    </a:rPr>
                    <a:t>2</a:t>
                  </a:r>
                  <a:r>
                    <a:rPr lang="en-US" sz="1400" dirty="0"/>
                    <a:t>)</a:t>
                  </a:r>
                </a:p>
              </p:txBody>
            </p:sp>
          </p:grpSp>
          <p:sp>
            <p:nvSpPr>
              <p:cNvPr id="58" name="Text Box 59"/>
              <p:cNvSpPr txBox="1">
                <a:spLocks noChangeArrowheads="1"/>
              </p:cNvSpPr>
              <p:nvPr/>
            </p:nvSpPr>
            <p:spPr bwMode="auto">
              <a:xfrm>
                <a:off x="1680" y="2880"/>
                <a:ext cx="45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Ship(</a:t>
                </a:r>
                <a:r>
                  <a:rPr lang="en-US" sz="1400" dirty="0">
                    <a:solidFill>
                      <a:schemeClr val="hlink"/>
                    </a:solidFill>
                  </a:rPr>
                  <a:t>6</a:t>
                </a:r>
                <a:r>
                  <a:rPr lang="en-US" sz="1400" dirty="0"/>
                  <a:t>)</a:t>
                </a:r>
              </a:p>
            </p:txBody>
          </p:sp>
        </p:grp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6131718" y="4508501"/>
            <a:ext cx="1343025" cy="762000"/>
            <a:chOff x="3840" y="2736"/>
            <a:chExt cx="846" cy="480"/>
          </a:xfrm>
        </p:grpSpPr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3840" y="2976"/>
              <a:ext cx="846" cy="240"/>
              <a:chOff x="3840" y="2976"/>
              <a:chExt cx="846" cy="240"/>
            </a:xfrm>
          </p:grpSpPr>
          <p:grpSp>
            <p:nvGrpSpPr>
              <p:cNvPr id="66" name="Group 62"/>
              <p:cNvGrpSpPr>
                <a:grpSpLocks/>
              </p:cNvGrpSpPr>
              <p:nvPr/>
            </p:nvGrpSpPr>
            <p:grpSpPr bwMode="auto">
              <a:xfrm>
                <a:off x="3840" y="2976"/>
                <a:ext cx="528" cy="240"/>
                <a:chOff x="1800" y="2880"/>
                <a:chExt cx="1080" cy="360"/>
              </a:xfrm>
            </p:grpSpPr>
            <p:sp>
              <p:nvSpPr>
                <p:cNvPr id="6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800" y="288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dirty="0">
                      <a:solidFill>
                        <a:schemeClr val="tx2"/>
                      </a:solidFill>
                    </a:rPr>
                    <a:t>3</a:t>
                  </a:r>
                </a:p>
              </p:txBody>
            </p:sp>
            <p:sp>
              <p:nvSpPr>
                <p:cNvPr id="6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340" y="2880"/>
                  <a:ext cx="5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dirty="0">
                      <a:solidFill>
                        <a:schemeClr val="tx2"/>
                      </a:solidFill>
                    </a:rPr>
                    <a:t>7</a:t>
                  </a:r>
                </a:p>
              </p:txBody>
            </p:sp>
          </p:grpSp>
          <p:sp>
            <p:nvSpPr>
              <p:cNvPr id="67" name="Text Box 65"/>
              <p:cNvSpPr txBox="1">
                <a:spLocks noChangeArrowheads="1"/>
              </p:cNvSpPr>
              <p:nvPr/>
            </p:nvSpPr>
            <p:spPr bwMode="auto">
              <a:xfrm>
                <a:off x="4416" y="3024"/>
                <a:ext cx="27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hlink"/>
                    </a:solidFill>
                  </a:rPr>
                  <a:t>R</a:t>
                </a:r>
                <a:r>
                  <a:rPr lang="en-US" sz="1400" b="1" baseline="-25000" dirty="0">
                    <a:solidFill>
                      <a:schemeClr val="hlink"/>
                    </a:solidFill>
                  </a:rPr>
                  <a:t>2</a:t>
                </a:r>
                <a:r>
                  <a:rPr lang="en-US" sz="1400" b="1" dirty="0">
                    <a:solidFill>
                      <a:schemeClr val="hlink"/>
                    </a:solidFill>
                  </a:rPr>
                  <a:t>’</a:t>
                </a:r>
              </a:p>
            </p:txBody>
          </p:sp>
        </p:grpSp>
        <p:grpSp>
          <p:nvGrpSpPr>
            <p:cNvPr id="63" name="Group 66"/>
            <p:cNvGrpSpPr>
              <a:grpSpLocks/>
            </p:cNvGrpSpPr>
            <p:nvPr/>
          </p:nvGrpSpPr>
          <p:grpSpPr bwMode="auto">
            <a:xfrm>
              <a:off x="4032" y="2736"/>
              <a:ext cx="432" cy="240"/>
              <a:chOff x="4032" y="2736"/>
              <a:chExt cx="432" cy="240"/>
            </a:xfrm>
          </p:grpSpPr>
          <p:sp>
            <p:nvSpPr>
              <p:cNvPr id="64" name="Line 67"/>
              <p:cNvSpPr>
                <a:spLocks noChangeShapeType="1"/>
              </p:cNvSpPr>
              <p:nvPr/>
            </p:nvSpPr>
            <p:spPr bwMode="auto">
              <a:xfrm>
                <a:off x="4032" y="2736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 dirty="0"/>
              </a:p>
            </p:txBody>
          </p:sp>
          <p:sp>
            <p:nvSpPr>
              <p:cNvPr id="65" name="Text Box 68"/>
              <p:cNvSpPr txBox="1">
                <a:spLocks noChangeArrowheads="1"/>
              </p:cNvSpPr>
              <p:nvPr/>
            </p:nvSpPr>
            <p:spPr bwMode="auto">
              <a:xfrm>
                <a:off x="4032" y="273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reduce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1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300" lvl="1" indent="-4191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dirty="0"/>
              <a:t>Project the join attributes of Department at site 2, and transfer them to site 1.  For Q, 4 * 100 = 400 bytes are transferred </a:t>
            </a:r>
            <a:endParaRPr lang="en-US" dirty="0" smtClean="0"/>
          </a:p>
          <a:p>
            <a:pPr marL="876300" lvl="1" indent="-4191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dirty="0" smtClean="0"/>
              <a:t>Join </a:t>
            </a:r>
            <a:r>
              <a:rPr lang="en-US" dirty="0"/>
              <a:t>the transferred file with the Employee relation at site 1, and transfer the required attributes from the resulting file to site 2.  For Q, 34 * 10,000 = 340,000 bytes are </a:t>
            </a:r>
            <a:r>
              <a:rPr lang="en-US" dirty="0" smtClean="0"/>
              <a:t>transferred.</a:t>
            </a:r>
            <a:endParaRPr lang="en-US" dirty="0"/>
          </a:p>
          <a:p>
            <a:pPr marL="876300" lvl="1" indent="-4191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dirty="0"/>
              <a:t>Execute the query by joining the transferred file with Department and present the result to the user at site 2.</a:t>
            </a:r>
          </a:p>
          <a:p>
            <a:r>
              <a:rPr lang="en-IN" dirty="0"/>
              <a:t>Using this strategy, we transfer </a:t>
            </a:r>
            <a:r>
              <a:rPr lang="en-IN" b="1" dirty="0"/>
              <a:t>340,400 bytes </a:t>
            </a:r>
            <a:r>
              <a:rPr lang="en-IN" dirty="0"/>
              <a:t>for Q.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4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590800"/>
            <a:ext cx="7745505" cy="3877815"/>
          </a:xfrm>
        </p:spPr>
        <p:txBody>
          <a:bodyPr/>
          <a:lstStyle/>
          <a:p>
            <a:r>
              <a:rPr lang="en-IN" dirty="0"/>
              <a:t>Input: Best global execution </a:t>
            </a:r>
            <a:r>
              <a:rPr lang="en-IN" dirty="0" smtClean="0"/>
              <a:t>schedule</a:t>
            </a:r>
          </a:p>
          <a:p>
            <a:pPr lvl="2">
              <a:buFont typeface="Arial" pitchFamily="34" charset="0"/>
              <a:buChar char="•"/>
            </a:pPr>
            <a:r>
              <a:rPr lang="en-IN" sz="2800" dirty="0" smtClean="0"/>
              <a:t>Use the centralized optimization techniques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Local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3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2819400"/>
            <a:ext cx="7377952" cy="3078162"/>
          </a:xfrm>
        </p:spPr>
        <p:txBody>
          <a:bodyPr/>
          <a:lstStyle/>
          <a:p>
            <a:r>
              <a:rPr lang="en-US" dirty="0" smtClean="0"/>
              <a:t>Multiple, Logically interrelated Databases distributed over a complete network.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/>
              <a:t>. </a:t>
            </a:r>
            <a:r>
              <a:rPr lang="en-US" dirty="0" err="1"/>
              <a:t>Elmasri</a:t>
            </a:r>
            <a:r>
              <a:rPr lang="en-US" dirty="0"/>
              <a:t>, S.B. </a:t>
            </a:r>
            <a:r>
              <a:rPr lang="en-US" dirty="0" err="1"/>
              <a:t>Navathe</a:t>
            </a:r>
            <a:r>
              <a:rPr lang="en-US" dirty="0"/>
              <a:t>, “Fundamentals of Database Systems”, Fifth </a:t>
            </a:r>
            <a:r>
              <a:rPr lang="en-US" dirty="0" err="1"/>
              <a:t>Edition,Pearson</a:t>
            </a:r>
            <a:r>
              <a:rPr lang="en-US" dirty="0"/>
              <a:t> Education/Addison Wesley, 2007.</a:t>
            </a:r>
            <a:endParaRPr lang="en-IN" dirty="0"/>
          </a:p>
          <a:p>
            <a:r>
              <a:rPr lang="en-IN" dirty="0" smtClean="0"/>
              <a:t>Henry </a:t>
            </a:r>
            <a:r>
              <a:rPr lang="en-IN" dirty="0"/>
              <a:t>F </a:t>
            </a:r>
            <a:r>
              <a:rPr lang="en-IN" dirty="0" err="1"/>
              <a:t>Korth</a:t>
            </a:r>
            <a:r>
              <a:rPr lang="en-IN" dirty="0"/>
              <a:t>, Abraham </a:t>
            </a:r>
            <a:r>
              <a:rPr lang="en-IN" dirty="0" err="1"/>
              <a:t>Silberschatz</a:t>
            </a:r>
            <a:r>
              <a:rPr lang="en-IN" dirty="0"/>
              <a:t>, S. </a:t>
            </a:r>
            <a:r>
              <a:rPr lang="en-IN" dirty="0" err="1"/>
              <a:t>Sudharshan</a:t>
            </a:r>
            <a:r>
              <a:rPr lang="en-IN" dirty="0"/>
              <a:t>, “Database System Concepts”, Fifth Edition, McGraw Hill, 2006.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409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767021" cy="2113147"/>
          </a:xfrm>
        </p:spPr>
        <p:txBody>
          <a:bodyPr/>
          <a:lstStyle/>
          <a:p>
            <a:r>
              <a:rPr lang="en-US" sz="8800" dirty="0" smtClean="0"/>
              <a:t>THANK YOU</a:t>
            </a:r>
            <a:endParaRPr lang="en-IN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590800"/>
            <a:ext cx="7745505" cy="3877815"/>
          </a:xfrm>
        </p:spPr>
        <p:txBody>
          <a:bodyPr/>
          <a:lstStyle/>
          <a:p>
            <a:r>
              <a:rPr lang="en-IN" dirty="0"/>
              <a:t>Translating a high level query (relational calculus) in </a:t>
            </a:r>
            <a:r>
              <a:rPr lang="en-IN" dirty="0" smtClean="0"/>
              <a:t>a sequence </a:t>
            </a:r>
            <a:r>
              <a:rPr lang="en-IN" dirty="0"/>
              <a:t>of database operators (relational algebra </a:t>
            </a:r>
            <a:r>
              <a:rPr lang="en-IN" dirty="0" smtClean="0"/>
              <a:t>+ communication </a:t>
            </a:r>
            <a:r>
              <a:rPr lang="en-IN" dirty="0"/>
              <a:t>operators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One high level query can have many </a:t>
            </a:r>
            <a:r>
              <a:rPr lang="en-IN" dirty="0" smtClean="0"/>
              <a:t>equivalent transformations</a:t>
            </a:r>
            <a:r>
              <a:rPr lang="en-IN" dirty="0"/>
              <a:t>, the main </a:t>
            </a:r>
            <a:r>
              <a:rPr lang="en-IN" dirty="0" smtClean="0"/>
              <a:t>difficulty </a:t>
            </a:r>
            <a:r>
              <a:rPr lang="en-IN" dirty="0"/>
              <a:t>is to select the </a:t>
            </a:r>
            <a:r>
              <a:rPr lang="en-IN" dirty="0" smtClean="0"/>
              <a:t>most efficient </a:t>
            </a:r>
            <a:r>
              <a:rPr lang="en-IN" dirty="0"/>
              <a:t>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Example </a:t>
            </a:r>
            <a:r>
              <a:rPr lang="en-IN" dirty="0" smtClean="0"/>
              <a:t>– Input</a:t>
            </a:r>
          </a:p>
          <a:p>
            <a:r>
              <a:rPr lang="en-IN" dirty="0"/>
              <a:t>All players called </a:t>
            </a:r>
            <a:r>
              <a:rPr lang="en-IN" dirty="0" smtClean="0"/>
              <a:t>“Muller", </a:t>
            </a:r>
            <a:r>
              <a:rPr lang="en-IN" dirty="0"/>
              <a:t>who are playing for a team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QUERY:         SELECT p.Name 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smtClean="0"/>
              <a:t>	FROM </a:t>
            </a:r>
            <a:r>
              <a:rPr lang="en-IN" dirty="0"/>
              <a:t>Players p, Teams 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WHERE </a:t>
            </a:r>
            <a:r>
              <a:rPr lang="en-IN" dirty="0"/>
              <a:t>p.TID = t.TID</a:t>
            </a:r>
          </a:p>
          <a:p>
            <a:pPr marL="0" indent="0">
              <a:buNone/>
            </a:pPr>
            <a:r>
              <a:rPr lang="en-IN" dirty="0" smtClean="0"/>
              <a:t>                        AND </a:t>
            </a:r>
            <a:r>
              <a:rPr lang="en-IN" dirty="0"/>
              <a:t>p.Name LIKE " </a:t>
            </a:r>
            <a:r>
              <a:rPr lang="en-IN" dirty="0" smtClean="0"/>
              <a:t>Muller"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0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>QUERY:         SELECT p.Name  FROM Players p, Teams t WHERE p.TID = t.TID</a:t>
            </a:r>
            <a:br>
              <a:rPr lang="en-IN" sz="2400" dirty="0"/>
            </a:br>
            <a:r>
              <a:rPr lang="en-IN" sz="2400" dirty="0"/>
              <a:t>AND p.Name LIKE " Muller"</a:t>
            </a:r>
            <a:br>
              <a:rPr lang="en-IN" sz="2400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3803650" cy="246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800"/>
            <a:ext cx="3800475" cy="254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1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retrieval of data from different sites in a network.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DISTRIBUTED QUERY PROCESSING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5165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0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895600"/>
            <a:ext cx="7745505" cy="3877815"/>
          </a:xfrm>
        </p:spPr>
        <p:txBody>
          <a:bodyPr/>
          <a:lstStyle/>
          <a:p>
            <a:r>
              <a:rPr lang="en-IN" dirty="0" smtClean="0"/>
              <a:t>Decomposing </a:t>
            </a:r>
            <a:r>
              <a:rPr lang="en-IN" dirty="0"/>
              <a:t>a high level query (relational calculus) into </a:t>
            </a:r>
            <a:r>
              <a:rPr lang="en-IN" dirty="0" smtClean="0"/>
              <a:t>an algebraic </a:t>
            </a:r>
            <a:r>
              <a:rPr lang="en-IN" dirty="0"/>
              <a:t>query (relational algebra) on global relations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Query Decomposition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542</TotalTime>
  <Words>941</Words>
  <Application>Microsoft Office PowerPoint</Application>
  <PresentationFormat>On-screen Show (4:3)</PresentationFormat>
  <Paragraphs>190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Hardcover</vt:lpstr>
      <vt:lpstr>DISTRIBUTED QUERY PROCESSING</vt:lpstr>
      <vt:lpstr>Topics Covered</vt:lpstr>
      <vt:lpstr>Distributed Database</vt:lpstr>
      <vt:lpstr>Query Processing</vt:lpstr>
      <vt:lpstr>Contd..</vt:lpstr>
      <vt:lpstr> QUERY:         SELECT p.Name  FROM Players p, Teams t WHERE p.TID = t.TID AND p.Name LIKE " Muller" </vt:lpstr>
      <vt:lpstr>DISTRIBUTED QUERY PROCESSING</vt:lpstr>
      <vt:lpstr>Methodology</vt:lpstr>
      <vt:lpstr>1. Query Decomposition</vt:lpstr>
      <vt:lpstr>Steps of query decomposition </vt:lpstr>
      <vt:lpstr>Normalization</vt:lpstr>
      <vt:lpstr>SELECT p.Name FROM Players p, Teams t           WHERE p.TID = t.TID AND (p.Name LIKE " Muller“ OR p.Name LIKE “Kim”) </vt:lpstr>
      <vt:lpstr>Analysis</vt:lpstr>
      <vt:lpstr>Simplification (removing redundancy)</vt:lpstr>
      <vt:lpstr>SELECT p.Name, t.Name FROM Players p, Team t, Formation f WHERE p.TID = t.TID AND p.PID = f.PID AND p.Active = 1 AND (t.Name = "FC Bayern Munchen“ OR t.Name = "Borussia Dortmund") AND f.Position = "striker" </vt:lpstr>
      <vt:lpstr>How to improve a "bad-algebraic-tree"? </vt:lpstr>
      <vt:lpstr>Algebraic Tree</vt:lpstr>
      <vt:lpstr>2. Data Localization</vt:lpstr>
      <vt:lpstr>Horizontal Fragmentation</vt:lpstr>
      <vt:lpstr>Contd..</vt:lpstr>
      <vt:lpstr>Vertical Fragmentation</vt:lpstr>
      <vt:lpstr>SELECT ENAME FROM EMP </vt:lpstr>
      <vt:lpstr>3. Global Query Optimization</vt:lpstr>
      <vt:lpstr>Join Ordering</vt:lpstr>
      <vt:lpstr>Contd..</vt:lpstr>
      <vt:lpstr>Semijoin Rj⋉  Ri </vt:lpstr>
      <vt:lpstr>Contd..</vt:lpstr>
      <vt:lpstr>Contd..</vt:lpstr>
      <vt:lpstr>4. Local Optimization</vt:lpstr>
      <vt:lpstr>References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QUERY PROCESSING</dc:title>
  <dc:creator>Mythili Kannan</dc:creator>
  <cp:lastModifiedBy>DELL</cp:lastModifiedBy>
  <cp:revision>38</cp:revision>
  <dcterms:created xsi:type="dcterms:W3CDTF">2006-08-16T00:00:00Z</dcterms:created>
  <dcterms:modified xsi:type="dcterms:W3CDTF">2015-03-08T11:13:15Z</dcterms:modified>
</cp:coreProperties>
</file>