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79" r:id="rId3"/>
    <p:sldId id="260" r:id="rId4"/>
    <p:sldId id="271" r:id="rId5"/>
    <p:sldId id="272" r:id="rId6"/>
    <p:sldId id="273" r:id="rId7"/>
    <p:sldId id="274" r:id="rId8"/>
    <p:sldId id="276" r:id="rId9"/>
    <p:sldId id="275" r:id="rId10"/>
    <p:sldId id="277" r:id="rId11"/>
    <p:sldId id="278" r:id="rId12"/>
    <p:sldId id="270" r:id="rId13"/>
    <p:sldId id="267" r:id="rId14"/>
    <p:sldId id="268" r:id="rId15"/>
    <p:sldId id="269" r:id="rId16"/>
    <p:sldId id="261" r:id="rId17"/>
    <p:sldId id="262" r:id="rId18"/>
    <p:sldId id="264" r:id="rId19"/>
    <p:sldId id="265"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84055" autoAdjust="0"/>
  </p:normalViewPr>
  <p:slideViewPr>
    <p:cSldViewPr>
      <p:cViewPr varScale="1">
        <p:scale>
          <a:sx n="78" d="100"/>
          <a:sy n="78" d="100"/>
        </p:scale>
        <p:origin x="-1574"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026A0-8691-4E96-A3DC-BB0D89DCDCBB}" type="datetimeFigureOut">
              <a:rPr lang="en-US" smtClean="0"/>
              <a:pPr/>
              <a:t>2/23/2015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35888-10B6-4B94-92E0-0ED70AD08322}" type="slidenum">
              <a:rPr lang="en-IE" smtClean="0"/>
              <a:pPr/>
              <a:t>‹#›</a:t>
            </a:fld>
            <a:endParaRPr lang="en-IE"/>
          </a:p>
        </p:txBody>
      </p:sp>
    </p:spTree>
    <p:extLst>
      <p:ext uri="{BB962C8B-B14F-4D97-AF65-F5344CB8AC3E}">
        <p14:creationId xmlns:p14="http://schemas.microsoft.com/office/powerpoint/2010/main" val="74182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E" altLang="en-US" dirty="0" smtClean="0"/>
              <a:t>The estimation will create a lot of problem: </a:t>
            </a:r>
          </a:p>
          <a:p>
            <a:pPr eaLnBrk="1" hangingPunct="1">
              <a:spcBef>
                <a:spcPct val="0"/>
              </a:spcBef>
            </a:pPr>
            <a:r>
              <a:rPr lang="en-IE" altLang="en-US" dirty="0" smtClean="0"/>
              <a:t>Each</a:t>
            </a:r>
            <a:r>
              <a:rPr lang="en-IE" altLang="en-US" baseline="0" dirty="0" smtClean="0"/>
              <a:t> maintenance requires a summarization of a different world with different freshness.</a:t>
            </a:r>
          </a:p>
          <a:p>
            <a:pPr eaLnBrk="1" hangingPunct="1">
              <a:spcBef>
                <a:spcPct val="0"/>
              </a:spcBef>
            </a:pPr>
            <a:r>
              <a:rPr lang="en-IE" altLang="en-US" dirty="0" smtClean="0"/>
              <a:t>how to summarize the data? Which snapshot of data to summarize?</a:t>
            </a:r>
            <a:r>
              <a:rPr lang="en-IE" altLang="en-US" baseline="0" dirty="0" smtClean="0"/>
              <a:t> (fully fresh or partially fresh)</a:t>
            </a:r>
            <a:endParaRPr lang="en-IE" altLang="en-US" dirty="0" smtClean="0"/>
          </a:p>
          <a:p>
            <a:pPr eaLnBrk="1" hangingPunct="1">
              <a:spcBef>
                <a:spcPct val="0"/>
              </a:spcBef>
            </a:pPr>
            <a:endParaRPr lang="en-IE" altLang="en-US" dirty="0" smtClean="0"/>
          </a:p>
          <a:p>
            <a:pPr eaLnBrk="1" hangingPunct="1">
              <a:spcBef>
                <a:spcPct val="0"/>
              </a:spcBef>
            </a:pPr>
            <a:r>
              <a:rPr lang="en-IE" altLang="en-US" dirty="0" smtClean="0"/>
              <a:t>If </a:t>
            </a:r>
            <a:r>
              <a:rPr lang="en-IE" altLang="en-US" dirty="0" err="1" smtClean="0"/>
              <a:t>qp</a:t>
            </a:r>
            <a:r>
              <a:rPr lang="en-IE" altLang="en-US" baseline="0" dirty="0" smtClean="0"/>
              <a:t> frequently </a:t>
            </a:r>
            <a:r>
              <a:rPr lang="en-IE" altLang="en-US" dirty="0" smtClean="0"/>
              <a:t>maintain</a:t>
            </a:r>
            <a:r>
              <a:rPr lang="en-IE" altLang="en-US" baseline="0" dirty="0" smtClean="0"/>
              <a:t> their local </a:t>
            </a:r>
            <a:r>
              <a:rPr lang="en-IE" altLang="en-US" baseline="0" dirty="0" err="1" smtClean="0"/>
              <a:t>strore</a:t>
            </a:r>
            <a:r>
              <a:rPr lang="en-IE" altLang="en-US" baseline="0" dirty="0" smtClean="0"/>
              <a:t>, less resources will be available for the </a:t>
            </a:r>
            <a:r>
              <a:rPr lang="en-IE" altLang="en-US" baseline="0" dirty="0" err="1" smtClean="0"/>
              <a:t>qp</a:t>
            </a:r>
            <a:r>
              <a:rPr lang="en-IE" altLang="en-US" baseline="0" dirty="0" smtClean="0"/>
              <a:t> and the </a:t>
            </a:r>
            <a:r>
              <a:rPr lang="en-IE" altLang="en-US" baseline="0" dirty="0" err="1" smtClean="0"/>
              <a:t>reponse</a:t>
            </a:r>
            <a:r>
              <a:rPr lang="en-IE" altLang="en-US" baseline="0" dirty="0" smtClean="0"/>
              <a:t> time becomes longer.</a:t>
            </a:r>
          </a:p>
          <a:p>
            <a:pPr eaLnBrk="1" hangingPunct="1">
              <a:spcBef>
                <a:spcPct val="0"/>
              </a:spcBef>
            </a:pPr>
            <a:r>
              <a:rPr lang="en-IE" altLang="en-US" baseline="0" dirty="0" smtClean="0"/>
              <a:t>On the other hand if </a:t>
            </a:r>
            <a:r>
              <a:rPr lang="en-IE" altLang="en-US" baseline="0" dirty="0" err="1" smtClean="0"/>
              <a:t>qp</a:t>
            </a:r>
            <a:r>
              <a:rPr lang="en-IE" altLang="en-US" baseline="0" dirty="0" smtClean="0"/>
              <a:t> dedicate more resources for </a:t>
            </a:r>
            <a:r>
              <a:rPr lang="en-IE" altLang="en-US" baseline="0" dirty="0" err="1" smtClean="0"/>
              <a:t>qp</a:t>
            </a:r>
            <a:r>
              <a:rPr lang="en-IE" altLang="en-US" baseline="0" dirty="0" smtClean="0"/>
              <a:t> then the maintenance procedure will be less frequent and data becomes stale.</a:t>
            </a:r>
            <a:endParaRPr lang="en-IE" altLang="en-US" dirty="0" smtClean="0"/>
          </a:p>
          <a:p>
            <a:pPr eaLnBrk="1" hangingPunct="1">
              <a:spcBef>
                <a:spcPct val="0"/>
              </a:spcBef>
            </a:pPr>
            <a:endParaRPr lang="en-IE" altLang="en-US" dirty="0" smtClean="0"/>
          </a:p>
          <a:p>
            <a:pPr eaLnBrk="1" hangingPunct="1">
              <a:spcBef>
                <a:spcPct val="0"/>
              </a:spcBef>
            </a:pPr>
            <a:r>
              <a:rPr lang="en-IE" altLang="en-US" dirty="0" smtClean="0"/>
              <a:t>We determine</a:t>
            </a:r>
            <a:r>
              <a:rPr lang="en-IE" altLang="en-US" baseline="0" dirty="0" smtClean="0"/>
              <a:t> the best maintenance plan and execute “only” that maintenance “lively”. </a:t>
            </a:r>
          </a:p>
          <a:p>
            <a:pPr eaLnBrk="1" hangingPunct="1">
              <a:spcBef>
                <a:spcPct val="0"/>
              </a:spcBef>
            </a:pPr>
            <a:endParaRPr lang="en-IE" altLang="en-US" dirty="0" smtClean="0"/>
          </a:p>
          <a:p>
            <a:pPr eaLnBrk="1" hangingPunct="1">
              <a:spcBef>
                <a:spcPct val="0"/>
              </a:spcBef>
            </a:pPr>
            <a:r>
              <a:rPr lang="en-IE" altLang="en-US" dirty="0" smtClean="0"/>
              <a:t>If I want to estimate the quality of a specific maintenance</a:t>
            </a:r>
            <a:r>
              <a:rPr lang="en-IE" altLang="en-US" baseline="0" dirty="0" smtClean="0"/>
              <a:t> strategy, I should have the summarization which have that particular maintenance. </a:t>
            </a:r>
          </a:p>
          <a:p>
            <a:pPr eaLnBrk="1" hangingPunct="1">
              <a:spcBef>
                <a:spcPct val="0"/>
              </a:spcBef>
            </a:pPr>
            <a:endParaRPr lang="en-IE" altLang="en-US" dirty="0" smtClean="0"/>
          </a:p>
          <a:p>
            <a:pPr eaLnBrk="1" hangingPunct="1">
              <a:spcBef>
                <a:spcPct val="0"/>
              </a:spcBef>
            </a:pPr>
            <a:r>
              <a:rPr lang="en-IE" altLang="en-US" dirty="0" smtClean="0"/>
              <a:t>Estimating the quality of each maintenance</a:t>
            </a:r>
            <a:r>
              <a:rPr lang="en-IE" altLang="en-US" baseline="0" dirty="0" smtClean="0"/>
              <a:t> strategy requires summarizing the data that was in a similar situation or trying to design a dynamic summarization. For example if I want to estimate the quality of response of a query with live executing sub-query1 and sub-query2 I should have a summarization of a situation that those 2 have been fresh and </a:t>
            </a:r>
          </a:p>
          <a:p>
            <a:pPr eaLnBrk="1" hangingPunct="1">
              <a:spcBef>
                <a:spcPct val="0"/>
              </a:spcBef>
            </a:pPr>
            <a:endParaRPr lang="en-IE" altLang="en-US" baseline="0" dirty="0" smtClean="0"/>
          </a:p>
          <a:p>
            <a:pPr eaLnBrk="1" hangingPunct="1">
              <a:spcBef>
                <a:spcPct val="0"/>
              </a:spcBef>
            </a:pPr>
            <a:r>
              <a:rPr lang="en-IE" altLang="en-US" baseline="0" dirty="0" smtClean="0"/>
              <a:t>These summarization becomes out-of-date according to the real situation. For example, if I summarize a situation where 2 views are fresh would that be always valid for evaluating scenarios where these 2 are fresh? And does that make sense to have a summary for each combination of fresh views? 2^number of fresh views.</a:t>
            </a:r>
          </a:p>
          <a:p>
            <a:pPr eaLnBrk="1" hangingPunct="1">
              <a:spcBef>
                <a:spcPct val="0"/>
              </a:spcBef>
            </a:pPr>
            <a:endParaRPr lang="en-IE" altLang="en-US" baseline="0" dirty="0" smtClean="0"/>
          </a:p>
          <a:p>
            <a:pPr eaLnBrk="1" hangingPunct="1">
              <a:spcBef>
                <a:spcPct val="0"/>
              </a:spcBef>
            </a:pPr>
            <a:r>
              <a:rPr lang="en-IE" altLang="en-US" baseline="0" dirty="0" smtClean="0"/>
              <a:t>What would happen if I update </a:t>
            </a:r>
          </a:p>
          <a:p>
            <a:pPr eaLnBrk="1" hangingPunct="1">
              <a:spcBef>
                <a:spcPct val="0"/>
              </a:spcBef>
            </a:pPr>
            <a:r>
              <a:rPr lang="en-IE" altLang="en-US" baseline="0" dirty="0" smtClean="0"/>
              <a:t>Even if I have the summarization of that situation, it </a:t>
            </a:r>
            <a:r>
              <a:rPr lang="en-IE" altLang="en-US" baseline="0" dirty="0" err="1" smtClean="0"/>
              <a:t>stil</a:t>
            </a:r>
            <a:endParaRPr lang="en-IE" altLang="en-US" baseline="0" dirty="0" smtClean="0"/>
          </a:p>
          <a:p>
            <a:pPr eaLnBrk="1" hangingPunct="1">
              <a:spcBef>
                <a:spcPct val="0"/>
              </a:spcBef>
            </a:pPr>
            <a:endParaRPr lang="en-IE" altLang="en-US" dirty="0" smtClean="0"/>
          </a:p>
          <a:p>
            <a:pPr eaLnBrk="1" hangingPunct="1">
              <a:spcBef>
                <a:spcPct val="0"/>
              </a:spcBef>
            </a:pPr>
            <a:r>
              <a:rPr lang="en-IE" altLang="en-US" dirty="0" smtClean="0"/>
              <a:t>The main problem in query processing is to </a:t>
            </a:r>
          </a:p>
          <a:p>
            <a:pPr eaLnBrk="1" hangingPunct="1">
              <a:spcBef>
                <a:spcPct val="0"/>
              </a:spcBef>
            </a:pPr>
            <a:r>
              <a:rPr lang="en-IE" altLang="en-US" dirty="0" smtClean="0"/>
              <a:t>------------</a:t>
            </a:r>
          </a:p>
          <a:p>
            <a:pPr eaLnBrk="1" hangingPunct="1">
              <a:spcBef>
                <a:spcPct val="0"/>
              </a:spcBef>
            </a:pPr>
            <a:r>
              <a:rPr lang="en-IE" altLang="en-US" dirty="0" smtClean="0"/>
              <a:t>To process queries over web one naïve approach is to process queries over individual data sources which is not realistic because it takes an infinite amount of time.</a:t>
            </a:r>
          </a:p>
          <a:p>
            <a:pPr eaLnBrk="1" hangingPunct="1">
              <a:spcBef>
                <a:spcPct val="0"/>
              </a:spcBef>
            </a:pPr>
            <a:r>
              <a:rPr lang="en-IE" altLang="en-US" dirty="0" smtClean="0"/>
              <a:t>The solution to this problem was to replicate or cache data in a local store and process queries over it. however, this solution arises another problem which is changes to original data is not reflected on local store. The maintenance procedure is responsible to keep the local copy up-to-date. Depending on the change reporting mechanism, maintenance should be done with different strategies. </a:t>
            </a:r>
          </a:p>
          <a:p>
            <a:pPr eaLnBrk="1" hangingPunct="1">
              <a:spcBef>
                <a:spcPct val="0"/>
              </a:spcBef>
            </a:pPr>
            <a:endParaRPr lang="en-IE" altLang="en-US" dirty="0" smtClean="0"/>
          </a:p>
          <a:p>
            <a:pPr eaLnBrk="1" hangingPunct="1">
              <a:spcBef>
                <a:spcPct val="0"/>
              </a:spcBef>
            </a:pPr>
            <a:r>
              <a:rPr lang="en-IE" altLang="en-US" dirty="0" smtClean="0"/>
              <a:t>In the second maintenance type I should mention that “here maintenance translates to live execution”.</a:t>
            </a:r>
          </a:p>
          <a:p>
            <a:pPr eaLnBrk="1" hangingPunct="1">
              <a:spcBef>
                <a:spcPct val="0"/>
              </a:spcBef>
            </a:pPr>
            <a:endParaRPr lang="en-IE" altLang="en-US" dirty="0" smtClean="0"/>
          </a:p>
          <a:p>
            <a:pPr eaLnBrk="1" hangingPunct="1">
              <a:spcBef>
                <a:spcPct val="0"/>
              </a:spcBef>
            </a:pPr>
            <a:r>
              <a:rPr lang="en-IE" altLang="en-US" dirty="0" smtClean="0"/>
              <a:t>We get the query, we estimate</a:t>
            </a:r>
            <a:r>
              <a:rPr lang="en-IE" altLang="en-US" baseline="0" dirty="0" smtClean="0"/>
              <a:t> the quality of each underlying view (this view has been update 10 </a:t>
            </a:r>
            <a:r>
              <a:rPr lang="en-IE" altLang="en-US" baseline="0" dirty="0" err="1" smtClean="0"/>
              <a:t>mins</a:t>
            </a:r>
            <a:r>
              <a:rPr lang="en-IE" altLang="en-US" baseline="0" dirty="0" smtClean="0"/>
              <a:t> ago and it decreases freshness 10% a minutes. The only problem is the actual updates are happening in burst) , we choose the corresponding summarization for each maintenance and use that to estimate the quality of join. </a:t>
            </a:r>
            <a:endParaRPr lang="en-IE" altLang="en-US"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EEC9F23-5899-46BA-9EF9-21B6C2C9D716}" type="slidenum">
              <a:rPr lang="en-IE" altLang="en-US" smtClean="0"/>
              <a:pPr eaLnBrk="1" hangingPunct="1">
                <a:spcBef>
                  <a:spcPct val="0"/>
                </a:spcBef>
              </a:pPr>
              <a:t>3</a:t>
            </a:fld>
            <a:endParaRPr lang="en-IE"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E" altLang="en-US" smtClean="0"/>
              <a:t>Provide an argument, based either on common knowledge or on evidence that you have accumulated, the your approach is likely to succeed.</a:t>
            </a:r>
          </a:p>
          <a:p>
            <a:pPr eaLnBrk="1" hangingPunct="1">
              <a:spcBef>
                <a:spcPct val="0"/>
              </a:spcBef>
            </a:pPr>
            <a:endParaRPr lang="en-IE"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2F7A543-F9B3-47C6-9284-A7FF991B8E61}" type="slidenum">
              <a:rPr lang="en-IE" altLang="en-US" smtClean="0"/>
              <a:pPr eaLnBrk="1" hangingPunct="1">
                <a:spcBef>
                  <a:spcPct val="0"/>
                </a:spcBef>
              </a:pPr>
              <a:t>20</a:t>
            </a:fld>
            <a:endParaRPr lang="en-IE"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lnSpc>
                <a:spcPct val="100000"/>
              </a:lnSpc>
            </a:pPr>
            <a:r>
              <a:rPr lang="en-IE" altLang="en-US" sz="1200" dirty="0" smtClean="0"/>
              <a:t>For that I need to define the quality and a way to specify threshold.</a:t>
            </a:r>
          </a:p>
          <a:p>
            <a:pPr algn="just">
              <a:lnSpc>
                <a:spcPct val="100000"/>
              </a:lnSpc>
            </a:pPr>
            <a:endParaRPr lang="en-IE" altLang="en-US" sz="1200" dirty="0" smtClean="0"/>
          </a:p>
          <a:p>
            <a:pPr algn="just">
              <a:lnSpc>
                <a:spcPct val="100000"/>
              </a:lnSpc>
            </a:pPr>
            <a:r>
              <a:rPr lang="en-IE" altLang="en-US" sz="1200" dirty="0" smtClean="0"/>
              <a:t>We discovered</a:t>
            </a:r>
            <a:r>
              <a:rPr lang="en-IE" altLang="en-US" sz="1200" baseline="0" dirty="0" smtClean="0"/>
              <a:t> that quality requirements of a user response can be summarized based on 2 factors freshness and completeness and we define them as follows: imagine user could run the query on the real data and get the transparent circle and I provide him with the response on my materialized data the shaded circle. If A turns out empty, you will say, see my responses are fresh even though they are not complete. If C turns out empty then you will say my responses are complete even though some of them are out of data.  We didn’t include C in detention of freshness because in our intuition changing C doesn’t affect freshness and changing A doesn’t affect completeness either. </a:t>
            </a:r>
          </a:p>
          <a:p>
            <a:pPr algn="just">
              <a:lnSpc>
                <a:spcPct val="100000"/>
              </a:lnSpc>
            </a:pPr>
            <a:endParaRPr lang="en-IE" altLang="en-US" sz="1200" dirty="0" smtClean="0"/>
          </a:p>
          <a:p>
            <a:pPr algn="just">
              <a:lnSpc>
                <a:spcPct val="100000"/>
              </a:lnSpc>
            </a:pPr>
            <a:r>
              <a:rPr lang="en-IE" altLang="en-US" sz="1200" dirty="0" smtClean="0"/>
              <a:t>Now a way to specify threshold.</a:t>
            </a:r>
          </a:p>
          <a:p>
            <a:pPr algn="just">
              <a:lnSpc>
                <a:spcPct val="100000"/>
              </a:lnSpc>
            </a:pPr>
            <a:r>
              <a:rPr lang="en-IE" altLang="en-US" sz="1200" baseline="0" dirty="0" smtClean="0"/>
              <a:t>And having the user specified quality dimensions for their response, we should translate it to quality dimensions for underlying views.</a:t>
            </a:r>
          </a:p>
          <a:p>
            <a:pPr algn="just">
              <a:lnSpc>
                <a:spcPct val="100000"/>
              </a:lnSpc>
            </a:pPr>
            <a:endParaRPr lang="en-IE" altLang="en-US" sz="1200" baseline="0" dirty="0" smtClean="0"/>
          </a:p>
          <a:p>
            <a:pPr algn="just">
              <a:lnSpc>
                <a:spcPct val="100000"/>
              </a:lnSpc>
            </a:pPr>
            <a:endParaRPr lang="en-IE" altLang="en-US" sz="1200" dirty="0" smtClean="0"/>
          </a:p>
          <a:p>
            <a:pPr algn="just">
              <a:lnSpc>
                <a:spcPct val="100000"/>
              </a:lnSpc>
            </a:pPr>
            <a:endParaRPr lang="en-IE" altLang="en-US" sz="1200" dirty="0" smtClean="0"/>
          </a:p>
          <a:p>
            <a:pPr algn="just">
              <a:lnSpc>
                <a:spcPct val="100000"/>
              </a:lnSpc>
            </a:pPr>
            <a:endParaRPr lang="en-IE" altLang="en-US" sz="1200" dirty="0" smtClean="0"/>
          </a:p>
          <a:p>
            <a:pPr algn="just">
              <a:lnSpc>
                <a:spcPct val="100000"/>
              </a:lnSpc>
            </a:pPr>
            <a:endParaRPr lang="en-IE" altLang="en-US" sz="1200" dirty="0" smtClean="0"/>
          </a:p>
          <a:p>
            <a:pPr algn="just">
              <a:lnSpc>
                <a:spcPct val="100000"/>
              </a:lnSpc>
            </a:pPr>
            <a:endParaRPr lang="en-IE" altLang="en-US" sz="1200" dirty="0" smtClean="0"/>
          </a:p>
          <a:p>
            <a:pPr algn="just">
              <a:lnSpc>
                <a:spcPct val="100000"/>
              </a:lnSpc>
            </a:pPr>
            <a:endParaRPr lang="en-IE" altLang="en-US" sz="1200" dirty="0" smtClean="0"/>
          </a:p>
          <a:p>
            <a:pPr algn="just">
              <a:lnSpc>
                <a:spcPct val="100000"/>
              </a:lnSpc>
            </a:pPr>
            <a:r>
              <a:rPr lang="en-IE" altLang="en-US" sz="1200" dirty="0" smtClean="0"/>
              <a:t>Problem: We want on-demand maintenance according to required quality to prevent unnecessary maintenance. </a:t>
            </a:r>
          </a:p>
          <a:p>
            <a:pPr algn="just">
              <a:lnSpc>
                <a:spcPct val="100000"/>
              </a:lnSpc>
            </a:pPr>
            <a:r>
              <a:rPr lang="en-IE" altLang="en-US" sz="1200" dirty="0" smtClean="0"/>
              <a:t>This approach will work very well on the query workloads that hugely share views and the views become out-of-date very soon.(frequently used and updated)</a:t>
            </a:r>
          </a:p>
          <a:p>
            <a:pPr algn="just">
              <a:lnSpc>
                <a:spcPct val="100000"/>
              </a:lnSpc>
            </a:pPr>
            <a:r>
              <a:rPr lang="en-IE" altLang="en-US" sz="1200" dirty="0" smtClean="0"/>
              <a:t>This require estimating the quality of response that each maintenance strategy will provide without actually executing maintenance.</a:t>
            </a:r>
          </a:p>
          <a:p>
            <a:pPr algn="just">
              <a:lnSpc>
                <a:spcPct val="100000"/>
              </a:lnSpc>
            </a:pPr>
            <a:r>
              <a:rPr lang="en-IE" altLang="en-US" sz="1200" dirty="0" smtClean="0"/>
              <a:t>Why it is important? It eliminates unnecessary maintenance (live executions/update processing) and leads to faster response and better scalability.</a:t>
            </a:r>
          </a:p>
          <a:p>
            <a:endParaRPr lang="en-IE" dirty="0" smtClean="0"/>
          </a:p>
          <a:p>
            <a:endParaRPr lang="en-IE" dirty="0"/>
          </a:p>
        </p:txBody>
      </p:sp>
      <p:sp>
        <p:nvSpPr>
          <p:cNvPr id="4" name="Slide Number Placeholder 3"/>
          <p:cNvSpPr>
            <a:spLocks noGrp="1"/>
          </p:cNvSpPr>
          <p:nvPr>
            <p:ph type="sldNum" sz="quarter" idx="10"/>
          </p:nvPr>
        </p:nvSpPr>
        <p:spPr/>
        <p:txBody>
          <a:bodyPr/>
          <a:lstStyle/>
          <a:p>
            <a:fld id="{3A335888-10B6-4B94-92E0-0ED70AD08322}" type="slidenum">
              <a:rPr lang="en-IE" smtClean="0"/>
              <a:pPr/>
              <a:t>4</a:t>
            </a:fld>
            <a:endParaRPr lang="en-IE"/>
          </a:p>
        </p:txBody>
      </p:sp>
    </p:spTree>
    <p:extLst>
      <p:ext uri="{BB962C8B-B14F-4D97-AF65-F5344CB8AC3E}">
        <p14:creationId xmlns:p14="http://schemas.microsoft.com/office/powerpoint/2010/main" val="373340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is for one snapshot but</a:t>
            </a:r>
            <a:r>
              <a:rPr lang="en-IE" baseline="0" dirty="0" smtClean="0"/>
              <a:t> since quality is changing rapidly we have to design several synopsis for various snapshots or design a dynamic histogram.</a:t>
            </a:r>
            <a:endParaRPr lang="en-IE" dirty="0"/>
          </a:p>
        </p:txBody>
      </p:sp>
      <p:sp>
        <p:nvSpPr>
          <p:cNvPr id="4" name="Slide Number Placeholder 3"/>
          <p:cNvSpPr>
            <a:spLocks noGrp="1"/>
          </p:cNvSpPr>
          <p:nvPr>
            <p:ph type="sldNum" sz="quarter" idx="10"/>
          </p:nvPr>
        </p:nvSpPr>
        <p:spPr/>
        <p:txBody>
          <a:bodyPr/>
          <a:lstStyle/>
          <a:p>
            <a:fld id="{3A335888-10B6-4B94-92E0-0ED70AD08322}" type="slidenum">
              <a:rPr lang="en-IE" smtClean="0"/>
              <a:pPr/>
              <a:t>5</a:t>
            </a:fld>
            <a:endParaRPr lang="en-IE"/>
          </a:p>
        </p:txBody>
      </p:sp>
    </p:spTree>
    <p:extLst>
      <p:ext uri="{BB962C8B-B14F-4D97-AF65-F5344CB8AC3E}">
        <p14:creationId xmlns:p14="http://schemas.microsoft.com/office/powerpoint/2010/main" val="81130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Less accurate but save required space and response time.</a:t>
            </a:r>
          </a:p>
          <a:p>
            <a:r>
              <a:rPr lang="en-IE" dirty="0" smtClean="0"/>
              <a:t>More granularity in bucket </a:t>
            </a:r>
            <a:r>
              <a:rPr lang="en-IE" dirty="0" smtClean="0">
                <a:sym typeface="Wingdings" panose="05000000000000000000" pitchFamily="2" charset="2"/>
              </a:rPr>
              <a:t> more space</a:t>
            </a:r>
            <a:r>
              <a:rPr lang="en-IE" baseline="0" dirty="0" smtClean="0">
                <a:sym typeface="Wingdings" panose="05000000000000000000" pitchFamily="2" charset="2"/>
              </a:rPr>
              <a:t>, longer response time but higher accuracy.</a:t>
            </a:r>
            <a:endParaRPr lang="en-IE" dirty="0"/>
          </a:p>
        </p:txBody>
      </p:sp>
      <p:sp>
        <p:nvSpPr>
          <p:cNvPr id="4" name="Slide Number Placeholder 3"/>
          <p:cNvSpPr>
            <a:spLocks noGrp="1"/>
          </p:cNvSpPr>
          <p:nvPr>
            <p:ph type="sldNum" sz="quarter" idx="10"/>
          </p:nvPr>
        </p:nvSpPr>
        <p:spPr/>
        <p:txBody>
          <a:bodyPr/>
          <a:lstStyle/>
          <a:p>
            <a:fld id="{3A335888-10B6-4B94-92E0-0ED70AD08322}" type="slidenum">
              <a:rPr lang="en-IE" smtClean="0"/>
              <a:pPr/>
              <a:t>6</a:t>
            </a:fld>
            <a:endParaRPr lang="en-IE"/>
          </a:p>
        </p:txBody>
      </p:sp>
    </p:spTree>
    <p:extLst>
      <p:ext uri="{BB962C8B-B14F-4D97-AF65-F5344CB8AC3E}">
        <p14:creationId xmlns:p14="http://schemas.microsoft.com/office/powerpoint/2010/main" val="282034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E" altLang="en-US" smtClean="0"/>
              <a:t>(Do you have any preliminary results that demonstrate that your approach is promising)</a:t>
            </a:r>
          </a:p>
          <a:p>
            <a:pPr eaLnBrk="1" hangingPunct="1">
              <a:spcBef>
                <a:spcPct val="0"/>
              </a:spcBef>
            </a:pPr>
            <a:r>
              <a:rPr lang="en-IE" altLang="en-US" smtClean="0"/>
              <a:t>It is obvious that to capture freshness distribution per entry using histogram, our summary requires more space.</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8B6ED70-71B6-4E2E-91C9-A871E20EA159}" type="slidenum">
              <a:rPr lang="en-IE" altLang="en-US" smtClean="0"/>
              <a:pPr eaLnBrk="1" hangingPunct="1">
                <a:spcBef>
                  <a:spcPct val="0"/>
                </a:spcBef>
              </a:pPr>
              <a:t>9</a:t>
            </a:fld>
            <a:endParaRPr lang="en-IE"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E" altLang="en-US" smtClean="0"/>
              <a:t>(What is the object of your study? What is the hypothesis that you will test? )</a:t>
            </a:r>
          </a:p>
          <a:p>
            <a:pPr eaLnBrk="1" hangingPunct="1">
              <a:spcBef>
                <a:spcPct val="0"/>
              </a:spcBef>
            </a:pPr>
            <a:r>
              <a:rPr lang="en-IE" altLang="en-US" smtClean="0"/>
              <a:t>We want to minimize maintenance</a:t>
            </a:r>
          </a:p>
          <a:p>
            <a:pPr eaLnBrk="1" hangingPunct="1">
              <a:spcBef>
                <a:spcPct val="0"/>
              </a:spcBef>
            </a:pPr>
            <a:endParaRPr lang="en-IE" altLang="en-US" smtClean="0"/>
          </a:p>
          <a:p>
            <a:pPr eaLnBrk="1" hangingPunct="1">
              <a:spcBef>
                <a:spcPct val="0"/>
              </a:spcBef>
            </a:pPr>
            <a:r>
              <a:rPr lang="en-IE" altLang="en-US" smtClean="0"/>
              <a:t>Maintained join is a join with updated join counterparts</a:t>
            </a:r>
          </a:p>
          <a:p>
            <a:pPr eaLnBrk="1" hangingPunct="1">
              <a:spcBef>
                <a:spcPct val="0"/>
              </a:spcBef>
            </a:pPr>
            <a:endParaRPr lang="en-IE" alt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06D0BB7-CF2D-4D40-91DB-75E4B2A0D94D}" type="slidenum">
              <a:rPr lang="en-IE" altLang="en-US" smtClean="0"/>
              <a:pPr eaLnBrk="1" hangingPunct="1">
                <a:spcBef>
                  <a:spcPct val="0"/>
                </a:spcBef>
              </a:pPr>
              <a:t>16</a:t>
            </a:fld>
            <a:endParaRPr lang="en-IE"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E" altLang="en-US" smtClean="0"/>
              <a:t>(What is the main idea behind your approach? The key innovation?)</a:t>
            </a:r>
          </a:p>
          <a:p>
            <a:pPr eaLnBrk="1" hangingPunct="1">
              <a:spcBef>
                <a:spcPct val="0"/>
              </a:spcBef>
            </a:pPr>
            <a:r>
              <a:rPr lang="en-IE" altLang="en-US" smtClean="0"/>
              <a:t>We use summarization to estimate join freshness based on freshness of join counterparts.</a:t>
            </a:r>
          </a:p>
          <a:p>
            <a:pPr eaLnBrk="1" hangingPunct="1">
              <a:spcBef>
                <a:spcPct val="0"/>
              </a:spcBef>
            </a:pPr>
            <a:endParaRPr lang="en-IE" altLang="en-US" smtClean="0"/>
          </a:p>
          <a:p>
            <a:pPr eaLnBrk="1" hangingPunct="1">
              <a:spcBef>
                <a:spcPct val="0"/>
              </a:spcBef>
            </a:pPr>
            <a:r>
              <a:rPr lang="en-IE" altLang="en-US" smtClean="0"/>
              <a:t>Can we expect the summary (build from one snapshot) to respond properly for other snapshots? If it captures the joint distribution properly then we can…</a:t>
            </a:r>
          </a:p>
          <a:p>
            <a:pPr eaLnBrk="1" hangingPunct="1">
              <a:spcBef>
                <a:spcPct val="0"/>
              </a:spcBef>
            </a:pPr>
            <a:endParaRPr lang="en-IE" altLang="en-US" smtClean="0"/>
          </a:p>
          <a:p>
            <a:pPr eaLnBrk="1" hangingPunct="1">
              <a:spcBef>
                <a:spcPct val="0"/>
              </a:spcBef>
            </a:pPr>
            <a:r>
              <a:rPr lang="en-IE" altLang="en-US" smtClean="0"/>
              <a:t>We just want to summarize cache </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99C9568-9722-423D-9179-8CB9D82F3818}" type="slidenum">
              <a:rPr lang="en-IE" altLang="en-US" smtClean="0"/>
              <a:pPr eaLnBrk="1" hangingPunct="1">
                <a:spcBef>
                  <a:spcPct val="0"/>
                </a:spcBef>
              </a:pPr>
              <a:t>17</a:t>
            </a:fld>
            <a:endParaRPr lang="en-IE"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E" altLang="en-US" smtClean="0"/>
              <a:t>(Why is the problem difficult? What have others tried to do? )</a:t>
            </a:r>
          </a:p>
          <a:p>
            <a:pPr eaLnBrk="1" hangingPunct="1">
              <a:spcBef>
                <a:spcPct val="0"/>
              </a:spcBef>
            </a:pPr>
            <a:r>
              <a:rPr lang="en-IE" altLang="en-US" smtClean="0"/>
              <a:t>Estimating the freshness of selection condition still requires join distribution. Thus we need to capture join distribution anyways. </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24CA5DD-D5CF-46E5-B8C1-767B7ADBC800}" type="slidenum">
              <a:rPr lang="en-IE" altLang="en-US" smtClean="0"/>
              <a:pPr eaLnBrk="1" hangingPunct="1">
                <a:spcBef>
                  <a:spcPct val="0"/>
                </a:spcBef>
              </a:pPr>
              <a:t>18</a:t>
            </a:fld>
            <a:endParaRPr lang="en-IE"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E" altLang="en-US" smtClean="0"/>
              <a:t>How do you plan to test your hypothesis? What will you measure? What will you compare to?</a:t>
            </a:r>
          </a:p>
          <a:p>
            <a:pPr eaLnBrk="1" hangingPunct="1">
              <a:spcBef>
                <a:spcPct val="0"/>
              </a:spcBef>
            </a:pPr>
            <a:endParaRPr lang="en-IE"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1F31288-FB37-4447-A2DB-24A67E3BAFF5}" type="slidenum">
              <a:rPr lang="en-IE" altLang="en-US" smtClean="0"/>
              <a:pPr eaLnBrk="1" hangingPunct="1">
                <a:spcBef>
                  <a:spcPct val="0"/>
                </a:spcBef>
              </a:pPr>
              <a:t>19</a:t>
            </a:fld>
            <a:endParaRPr lang="en-IE"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7772400" cy="714372"/>
          </a:xfrm>
        </p:spPr>
        <p:txBody>
          <a:bodyPr lIns="0" tIns="0" rIns="0" bIns="0" anchor="t">
            <a:normAutofit/>
          </a:bodyPr>
          <a:lstStyle>
            <a:lvl1pPr algn="l">
              <a:lnSpc>
                <a:spcPts val="5600"/>
              </a:lnSpc>
              <a:defRPr sz="4000" b="1">
                <a:solidFill>
                  <a:schemeClr val="accent2"/>
                </a:solidFill>
              </a:defRPr>
            </a:lvl1pPr>
          </a:lstStyle>
          <a:p>
            <a:r>
              <a:rPr lang="en-US" dirty="0" smtClean="0"/>
              <a:t>Click to edit Master title style</a:t>
            </a:r>
            <a:endParaRPr lang="en-IE" dirty="0"/>
          </a:p>
        </p:txBody>
      </p:sp>
      <p:sp>
        <p:nvSpPr>
          <p:cNvPr id="3" name="Subtitle 2"/>
          <p:cNvSpPr>
            <a:spLocks noGrp="1"/>
          </p:cNvSpPr>
          <p:nvPr>
            <p:ph type="subTitle" idx="1"/>
          </p:nvPr>
        </p:nvSpPr>
        <p:spPr>
          <a:xfrm>
            <a:off x="457200" y="2980800"/>
            <a:ext cx="7758138" cy="1376894"/>
          </a:xfrm>
        </p:spPr>
        <p:txBody>
          <a:bodyPr lIns="0" tIns="0" rIns="0" bIns="0">
            <a:normAutofit/>
          </a:bodyPr>
          <a:lstStyle>
            <a:lvl1pPr marL="0" indent="0" algn="l">
              <a:lnSpc>
                <a:spcPts val="5200"/>
              </a:lnSpc>
              <a:spcBef>
                <a:spcPts val="0"/>
              </a:spcBef>
              <a:buNone/>
              <a:defRPr sz="4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IE" dirty="0"/>
          </a:p>
        </p:txBody>
      </p:sp>
      <p:sp>
        <p:nvSpPr>
          <p:cNvPr id="4" name="Date Placeholder 3"/>
          <p:cNvSpPr>
            <a:spLocks noGrp="1"/>
          </p:cNvSpPr>
          <p:nvPr>
            <p:ph type="dt" sz="half" idx="10"/>
          </p:nvPr>
        </p:nvSpPr>
        <p:spPr>
          <a:xfrm>
            <a:off x="457200" y="5572139"/>
            <a:ext cx="3857652" cy="457200"/>
          </a:xfrm>
        </p:spPr>
        <p:txBody>
          <a:bodyPr lIns="0" tIns="0" rIns="0" bIns="0" anchor="t" anchorCtr="0"/>
          <a:lstStyle>
            <a:lvl1pPr>
              <a:lnSpc>
                <a:spcPts val="2200"/>
              </a:lnSpc>
              <a:defRPr sz="1800" b="1">
                <a:solidFill>
                  <a:schemeClr val="accent1"/>
                </a:solidFill>
                <a:latin typeface="Ubuntu Light" pitchFamily="34" charset="0"/>
              </a:defRPr>
            </a:lvl1pPr>
          </a:lstStyle>
          <a:p>
            <a:r>
              <a:rPr lang="en-US" dirty="0" smtClean="0"/>
              <a:t>20 October 2014</a:t>
            </a:r>
            <a:endParaRPr lang="en-IE" dirty="0"/>
          </a:p>
        </p:txBody>
      </p:sp>
      <p:sp>
        <p:nvSpPr>
          <p:cNvPr id="8" name="Text Placeholder 7"/>
          <p:cNvSpPr>
            <a:spLocks noGrp="1"/>
          </p:cNvSpPr>
          <p:nvPr>
            <p:ph type="body" sz="quarter" idx="11"/>
          </p:nvPr>
        </p:nvSpPr>
        <p:spPr>
          <a:xfrm>
            <a:off x="457200" y="4341600"/>
            <a:ext cx="7758138" cy="1000125"/>
          </a:xfrm>
        </p:spPr>
        <p:txBody>
          <a:bodyPr lIns="0" tIns="0" rIns="0" bIns="0">
            <a:normAutofit/>
          </a:bodyPr>
          <a:lstStyle>
            <a:lvl1pPr>
              <a:lnSpc>
                <a:spcPts val="3200"/>
              </a:lnSpc>
              <a:spcBef>
                <a:spcPts val="0"/>
              </a:spcBef>
              <a:buNone/>
              <a:defRPr sz="2400" b="1" baseline="0">
                <a:solidFill>
                  <a:schemeClr val="tx1"/>
                </a:solidFill>
                <a:latin typeface="Ubuntu Light" pitchFamily="34" charset="0"/>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Footer Placeholder 4"/>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IE" sz="1000" baseline="0" smtClean="0"/>
            </a:lvl1pPr>
          </a:lstStyle>
          <a:p>
            <a:r>
              <a:rPr lang="en-IE" dirty="0" smtClean="0"/>
              <a:t>Insight Centre for Data Analytics</a:t>
            </a:r>
            <a:endParaRPr lang="en-IE" dirty="0"/>
          </a:p>
        </p:txBody>
      </p:sp>
      <p:sp>
        <p:nvSpPr>
          <p:cNvPr id="6" name="Slide Number Placeholder 5"/>
          <p:cNvSpPr>
            <a:spLocks noGrp="1"/>
          </p:cNvSpPr>
          <p:nvPr>
            <p:ph type="sldNum" sz="quarter" idx="4"/>
          </p:nvPr>
        </p:nvSpPr>
        <p:spPr>
          <a:xfrm>
            <a:off x="8100392" y="6523200"/>
            <a:ext cx="720080" cy="147600"/>
          </a:xfrm>
          <a:prstGeom prst="rect">
            <a:avLst/>
          </a:prstGeom>
        </p:spPr>
        <p:txBody>
          <a:bodyPr vert="horz" lIns="91440" tIns="45720" rIns="91440" bIns="45720" rtlCol="0" anchor="ctr"/>
          <a:lstStyle>
            <a:lvl1pPr algn="r">
              <a:defRPr sz="1000">
                <a:solidFill>
                  <a:schemeClr val="tx1"/>
                </a:solidFill>
              </a:defRPr>
            </a:lvl1pPr>
          </a:lstStyle>
          <a:p>
            <a:r>
              <a:rPr lang="en-IE" dirty="0" smtClean="0"/>
              <a:t>Slide </a:t>
            </a:r>
            <a:fld id="{E9E40677-34F5-4F99-8E9A-3AEB99CC993B}" type="slidenum">
              <a:rPr lang="en-IE" smtClean="0"/>
              <a:pPr/>
              <a:t>‹#›</a:t>
            </a:fld>
            <a:endParaRPr lang="en-IE"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080000"/>
          </a:xfrm>
          <a:prstGeom prst="rect">
            <a:avLst/>
          </a:prstGeom>
        </p:spPr>
        <p:txBody>
          <a:bodyPr vert="horz" lIns="0" tIns="0" rIns="0" bIns="0" rtlCol="0" anchor="t">
            <a:normAutofit/>
          </a:bodyPr>
          <a:lstStyle/>
          <a:p>
            <a:r>
              <a:rPr lang="en-US" dirty="0" smtClean="0"/>
              <a:t>Click to edit Master title style</a:t>
            </a:r>
            <a:endParaRPr lang="en-IE" dirty="0"/>
          </a:p>
        </p:txBody>
      </p:sp>
      <p:sp>
        <p:nvSpPr>
          <p:cNvPr id="3" name="Text Placeholder 2"/>
          <p:cNvSpPr>
            <a:spLocks noGrp="1"/>
          </p:cNvSpPr>
          <p:nvPr>
            <p:ph type="body" idx="1"/>
          </p:nvPr>
        </p:nvSpPr>
        <p:spPr>
          <a:xfrm>
            <a:off x="457200" y="1828801"/>
            <a:ext cx="8229600" cy="43862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2"/>
          </p:nvPr>
        </p:nvSpPr>
        <p:spPr>
          <a:xfrm>
            <a:off x="6876256" y="6523200"/>
            <a:ext cx="1008064" cy="146160"/>
          </a:xfrm>
          <a:prstGeom prst="rect">
            <a:avLst/>
          </a:prstGeom>
        </p:spPr>
        <p:txBody>
          <a:bodyPr vert="horz" lIns="0" tIns="0" rIns="0" bIns="0" rtlCol="0" anchor="ctr"/>
          <a:lstStyle>
            <a:lvl1pPr algn="l">
              <a:defRPr sz="1000">
                <a:solidFill>
                  <a:schemeClr val="tx1">
                    <a:tint val="75000"/>
                  </a:schemeClr>
                </a:solidFill>
              </a:defRPr>
            </a:lvl1pPr>
          </a:lstStyle>
          <a:p>
            <a:r>
              <a:rPr lang="en-US" dirty="0" smtClean="0"/>
              <a:t>20 October 2014</a:t>
            </a:r>
            <a:endParaRPr lang="en-IE" dirty="0"/>
          </a:p>
        </p:txBody>
      </p:sp>
      <p:sp>
        <p:nvSpPr>
          <p:cNvPr id="5" name="Footer Placeholder 4"/>
          <p:cNvSpPr>
            <a:spLocks noGrp="1"/>
          </p:cNvSpPr>
          <p:nvPr>
            <p:ph type="ftr" sz="quarter" idx="3"/>
          </p:nvPr>
        </p:nvSpPr>
        <p:spPr>
          <a:xfrm>
            <a:off x="457200" y="6523200"/>
            <a:ext cx="2160000" cy="144000"/>
          </a:xfrm>
          <a:prstGeom prst="rect">
            <a:avLst/>
          </a:prstGeom>
        </p:spPr>
        <p:txBody>
          <a:bodyPr vert="horz" lIns="0" tIns="0" rIns="0" bIns="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tint val="75000"/>
                  </a:schemeClr>
                </a:solidFill>
                <a:latin typeface="Ubuntu Light" pitchFamily="34" charset="0"/>
              </a:defRPr>
            </a:lvl1pPr>
          </a:lstStyle>
          <a:p>
            <a:r>
              <a:rPr lang="en-IE" dirty="0" smtClean="0"/>
              <a:t>Insight Centre for Data Analytics</a:t>
            </a:r>
            <a:endParaRPr lang="en-IE" dirty="0"/>
          </a:p>
        </p:txBody>
      </p:sp>
      <p:sp>
        <p:nvSpPr>
          <p:cNvPr id="6" name="Slide Number Placeholder 5"/>
          <p:cNvSpPr>
            <a:spLocks noGrp="1"/>
          </p:cNvSpPr>
          <p:nvPr>
            <p:ph type="sldNum" sz="quarter" idx="4"/>
          </p:nvPr>
        </p:nvSpPr>
        <p:spPr>
          <a:xfrm>
            <a:off x="8100392" y="6523200"/>
            <a:ext cx="720080" cy="147600"/>
          </a:xfrm>
          <a:prstGeom prst="rect">
            <a:avLst/>
          </a:prstGeom>
        </p:spPr>
        <p:txBody>
          <a:bodyPr vert="horz" lIns="91440" tIns="45720" rIns="91440" bIns="45720" rtlCol="0" anchor="ctr"/>
          <a:lstStyle>
            <a:lvl1pPr algn="r">
              <a:defRPr sz="1000">
                <a:solidFill>
                  <a:schemeClr val="tx1"/>
                </a:solidFill>
              </a:defRPr>
            </a:lvl1pPr>
          </a:lstStyle>
          <a:p>
            <a:r>
              <a:rPr lang="en-IE" dirty="0" smtClean="0"/>
              <a:t>Slide </a:t>
            </a:r>
            <a:fld id="{E9E40677-34F5-4F99-8E9A-3AEB99CC993B}" type="slidenum">
              <a:rPr lang="en-IE" smtClean="0"/>
              <a:pPr/>
              <a:t>‹#›</a:t>
            </a:fld>
            <a:endParaRPr lang="en-IE"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Lst>
  <p:hf hdr="0"/>
  <p:txStyles>
    <p:titleStyle>
      <a:lvl1pPr algn="l" defTabSz="914400" rtl="0" eaLnBrk="1" latinLnBrk="0" hangingPunct="1">
        <a:spcBef>
          <a:spcPct val="0"/>
        </a:spcBef>
        <a:buNone/>
        <a:defRPr sz="3600" b="1" kern="1200">
          <a:solidFill>
            <a:srgbClr val="0095B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360000" algn="l" defTabSz="914400" rtl="0" eaLnBrk="1" latinLnBrk="0" hangingPunct="1">
        <a:lnSpc>
          <a:spcPts val="2600"/>
        </a:lnSpc>
        <a:spcBef>
          <a:spcPts val="2000"/>
        </a:spcBef>
        <a:buFont typeface="Arial" pitchFamily="34" charset="0"/>
        <a:buChar char="•"/>
        <a:defRPr sz="2200" b="1" kern="1200">
          <a:solidFill>
            <a:schemeClr val="bg2"/>
          </a:solidFill>
          <a:latin typeface="Ubuntu Light" pitchFamily="34" charset="0"/>
          <a:ea typeface="+mn-ea"/>
          <a:cs typeface="+mn-cs"/>
        </a:defRPr>
      </a:lvl1pPr>
      <a:lvl2pPr marL="936000" indent="-360000" algn="l" defTabSz="914400" rtl="0" eaLnBrk="1" latinLnBrk="0" hangingPunct="1">
        <a:lnSpc>
          <a:spcPts val="2500"/>
        </a:lnSpc>
        <a:spcBef>
          <a:spcPts val="0"/>
        </a:spcBef>
        <a:buFont typeface="Arial" pitchFamily="34" charset="0"/>
        <a:buChar char="•"/>
        <a:defRPr sz="1900" b="0" kern="1200">
          <a:solidFill>
            <a:schemeClr val="tx2"/>
          </a:solidFill>
          <a:latin typeface="+mn-lt"/>
          <a:ea typeface="+mn-ea"/>
          <a:cs typeface="+mn-cs"/>
        </a:defRPr>
      </a:lvl2pPr>
      <a:lvl3pPr marL="1296000" indent="-248400" algn="l" defTabSz="914400" rtl="0" eaLnBrk="1" latinLnBrk="0" hangingPunct="1">
        <a:lnSpc>
          <a:spcPts val="2200"/>
        </a:lnSpc>
        <a:spcBef>
          <a:spcPts val="0"/>
        </a:spcBef>
        <a:buFont typeface="Arial" pitchFamily="34" charset="0"/>
        <a:buChar char="•"/>
        <a:defRPr sz="1600" b="0" kern="1200">
          <a:solidFill>
            <a:schemeClr val="tx2"/>
          </a:solidFill>
          <a:latin typeface="+mn-lt"/>
          <a:ea typeface="+mn-ea"/>
          <a:cs typeface="+mn-cs"/>
        </a:defRPr>
      </a:lvl3pPr>
      <a:lvl4pPr marL="0" indent="0" algn="l" defTabSz="914400" rtl="0" eaLnBrk="1" latinLnBrk="0" hangingPunct="1">
        <a:lnSpc>
          <a:spcPts val="2600"/>
        </a:lnSpc>
        <a:spcBef>
          <a:spcPts val="0"/>
        </a:spcBef>
        <a:buFont typeface="Arial" pitchFamily="34" charset="0"/>
        <a:buNone/>
        <a:defRPr sz="1900" b="0" kern="1200">
          <a:solidFill>
            <a:schemeClr val="tx2"/>
          </a:solidFill>
          <a:latin typeface="+mn-lt"/>
          <a:ea typeface="+mn-ea"/>
          <a:cs typeface="+mn-cs"/>
        </a:defRPr>
      </a:lvl4pPr>
      <a:lvl5pPr marL="2057400" indent="-228600" algn="l" defTabSz="914400" rtl="0" eaLnBrk="1" latinLnBrk="0" hangingPunct="1">
        <a:lnSpc>
          <a:spcPts val="2600"/>
        </a:lnSpc>
        <a:spcBef>
          <a:spcPts val="0"/>
        </a:spcBef>
        <a:buFont typeface="Arial" pitchFamily="34" charset="0"/>
        <a:buNone/>
        <a:defRPr sz="2200" b="1" kern="1200">
          <a:solidFill>
            <a:srgbClr val="0095BF"/>
          </a:solidFill>
          <a:latin typeface="Ubuntu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normAutofit fontScale="70000" lnSpcReduction="20000"/>
          </a:bodyPr>
          <a:lstStyle/>
          <a:p>
            <a:pPr algn="ctr"/>
            <a:r>
              <a:rPr lang="en-IE" altLang="en-US" dirty="0"/>
              <a:t>Approximate Continuous Query Answering Over Streams and Dynamic Linked Data Sets</a:t>
            </a:r>
            <a:endParaRPr lang="en-IE" dirty="0"/>
          </a:p>
        </p:txBody>
      </p:sp>
      <p:sp>
        <p:nvSpPr>
          <p:cNvPr id="9" name="Text Placeholder 8"/>
          <p:cNvSpPr>
            <a:spLocks noGrp="1"/>
          </p:cNvSpPr>
          <p:nvPr>
            <p:ph type="body" sz="quarter" idx="11"/>
          </p:nvPr>
        </p:nvSpPr>
        <p:spPr/>
        <p:txBody>
          <a:bodyPr>
            <a:normAutofit/>
          </a:bodyPr>
          <a:lstStyle/>
          <a:p>
            <a:pPr algn="ctr"/>
            <a:r>
              <a:rPr lang="en-IE" sz="1200" dirty="0" smtClean="0"/>
              <a:t>Soheila Dehghanzadeh, Daniele </a:t>
            </a:r>
            <a:r>
              <a:rPr lang="en-IE" sz="1200" dirty="0" err="1" smtClean="0"/>
              <a:t>Dell’Aglio</a:t>
            </a:r>
            <a:r>
              <a:rPr lang="en-IE" sz="1200" dirty="0" smtClean="0"/>
              <a:t>, Shen Gao,</a:t>
            </a:r>
          </a:p>
          <a:p>
            <a:pPr algn="ctr"/>
            <a:r>
              <a:rPr lang="en-IE" sz="1200" dirty="0" smtClean="0"/>
              <a:t> Emanuele Della Valle, Alessandra Mileo, Abraham Bernstein</a:t>
            </a:r>
          </a:p>
        </p:txBody>
      </p:sp>
      <p:sp>
        <p:nvSpPr>
          <p:cNvPr id="6" name="Date Placeholder 5"/>
          <p:cNvSpPr>
            <a:spLocks noGrp="1"/>
          </p:cNvSpPr>
          <p:nvPr>
            <p:ph type="dt" sz="half" idx="10"/>
          </p:nvPr>
        </p:nvSpPr>
        <p:spPr/>
        <p:txBody>
          <a:bodyPr/>
          <a:lstStyle/>
          <a:p>
            <a:pPr>
              <a:defRPr/>
            </a:pPr>
            <a:r>
              <a:rPr lang="en-IE" dirty="0" smtClean="0"/>
              <a:t>3 March 2015</a:t>
            </a:r>
            <a:endParaRPr lang="en-IE"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Conclusion </a:t>
            </a:r>
            <a:endParaRPr lang="en-IE" dirty="0"/>
          </a:p>
        </p:txBody>
      </p:sp>
      <p:sp>
        <p:nvSpPr>
          <p:cNvPr id="3" name="Content Placeholder 2"/>
          <p:cNvSpPr>
            <a:spLocks noGrp="1"/>
          </p:cNvSpPr>
          <p:nvPr>
            <p:ph idx="1"/>
          </p:nvPr>
        </p:nvSpPr>
        <p:spPr/>
        <p:txBody>
          <a:bodyPr/>
          <a:lstStyle/>
          <a:p>
            <a:r>
              <a:rPr lang="en-IE" dirty="0" smtClean="0"/>
              <a:t>We proposed a new approach for on-demand view maintenance based on the response quality requirements.</a:t>
            </a:r>
          </a:p>
          <a:p>
            <a:r>
              <a:rPr lang="en-IE" dirty="0" smtClean="0"/>
              <a:t>We defined quality requirements based freshness and completeness. </a:t>
            </a:r>
          </a:p>
          <a:p>
            <a:r>
              <a:rPr lang="en-IE" dirty="0" smtClean="0"/>
              <a:t>We summarized a synthetic dataset to estimate the freshness of various queries using indexing and histogram. </a:t>
            </a:r>
          </a:p>
          <a:p>
            <a:r>
              <a:rPr lang="en-IE" dirty="0" smtClean="0"/>
              <a:t>Combining the idea of probabilistic graphical model with histogram to capture both the distribution and dependencies among various join predicates is the next promising step.</a:t>
            </a:r>
            <a:endParaRPr lang="en-IE" dirty="0"/>
          </a:p>
        </p:txBody>
      </p:sp>
      <p:sp>
        <p:nvSpPr>
          <p:cNvPr id="4" name="Footer Placeholder 3"/>
          <p:cNvSpPr>
            <a:spLocks noGrp="1"/>
          </p:cNvSpPr>
          <p:nvPr>
            <p:ph type="ftr" sz="quarter" idx="11"/>
          </p:nvPr>
        </p:nvSpPr>
        <p:spPr/>
        <p:txBody>
          <a:bodyPr/>
          <a:lstStyle/>
          <a:p>
            <a:r>
              <a:rPr lang="en-IE" smtClean="0"/>
              <a:t>Insight Centre for Data Analytics</a:t>
            </a:r>
            <a:endParaRPr lang="en-IE" dirty="0"/>
          </a:p>
        </p:txBody>
      </p:sp>
      <p:sp>
        <p:nvSpPr>
          <p:cNvPr id="5" name="Slide Number Placeholder 4"/>
          <p:cNvSpPr>
            <a:spLocks noGrp="1"/>
          </p:cNvSpPr>
          <p:nvPr>
            <p:ph type="sldNum" sz="quarter" idx="4"/>
          </p:nvPr>
        </p:nvSpPr>
        <p:spPr/>
        <p:txBody>
          <a:bodyPr/>
          <a:lstStyle/>
          <a:p>
            <a:r>
              <a:rPr lang="en-IE" smtClean="0"/>
              <a:t>Slide </a:t>
            </a:r>
            <a:fld id="{E9E40677-34F5-4F99-8E9A-3AEB99CC993B}" type="slidenum">
              <a:rPr lang="en-IE" smtClean="0"/>
              <a:pPr/>
              <a:t>10</a:t>
            </a:fld>
            <a:endParaRPr lang="en-IE" dirty="0"/>
          </a:p>
        </p:txBody>
      </p:sp>
    </p:spTree>
    <p:extLst>
      <p:ext uri="{BB962C8B-B14F-4D97-AF65-F5344CB8AC3E}">
        <p14:creationId xmlns:p14="http://schemas.microsoft.com/office/powerpoint/2010/main" val="1997956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a:xfrm>
            <a:off x="611560" y="2852936"/>
            <a:ext cx="8229600" cy="1080120"/>
          </a:xfrm>
        </p:spPr>
        <p:txBody>
          <a:bodyPr>
            <a:normAutofit/>
          </a:bodyPr>
          <a:lstStyle/>
          <a:p>
            <a:r>
              <a:rPr lang="en-IE" sz="4000" dirty="0" smtClean="0">
                <a:latin typeface="Tempus Sans ITC" panose="04020404030D07020202" pitchFamily="82" charset="0"/>
              </a:rPr>
              <a:t>Thanks a lot for your attention !</a:t>
            </a:r>
          </a:p>
          <a:p>
            <a:pPr algn="ctr"/>
            <a:r>
              <a:rPr lang="en-IE" sz="4000" dirty="0" smtClean="0">
                <a:latin typeface="Tempus Sans ITC" panose="04020404030D07020202" pitchFamily="82" charset="0"/>
              </a:rPr>
              <a:t>Any </a:t>
            </a:r>
            <a:r>
              <a:rPr lang="en-IE" sz="4000" dirty="0">
                <a:latin typeface="Tempus Sans ITC" panose="04020404030D07020202" pitchFamily="82" charset="0"/>
              </a:rPr>
              <a:t>comment is welcomed!</a:t>
            </a:r>
          </a:p>
        </p:txBody>
      </p:sp>
      <p:sp>
        <p:nvSpPr>
          <p:cNvPr id="4" name="Footer Placeholder 3"/>
          <p:cNvSpPr>
            <a:spLocks noGrp="1"/>
          </p:cNvSpPr>
          <p:nvPr>
            <p:ph type="ftr" sz="quarter" idx="11"/>
          </p:nvPr>
        </p:nvSpPr>
        <p:spPr/>
        <p:txBody>
          <a:bodyPr/>
          <a:lstStyle/>
          <a:p>
            <a:r>
              <a:rPr lang="en-IE" smtClean="0"/>
              <a:t>Insight Centre for Data Analytics</a:t>
            </a:r>
            <a:endParaRPr lang="en-IE" dirty="0"/>
          </a:p>
        </p:txBody>
      </p:sp>
      <p:sp>
        <p:nvSpPr>
          <p:cNvPr id="5" name="Slide Number Placeholder 4"/>
          <p:cNvSpPr>
            <a:spLocks noGrp="1"/>
          </p:cNvSpPr>
          <p:nvPr>
            <p:ph type="sldNum" sz="quarter" idx="4"/>
          </p:nvPr>
        </p:nvSpPr>
        <p:spPr/>
        <p:txBody>
          <a:bodyPr/>
          <a:lstStyle/>
          <a:p>
            <a:r>
              <a:rPr lang="en-IE" smtClean="0"/>
              <a:t>Slide </a:t>
            </a:r>
            <a:fld id="{E9E40677-34F5-4F99-8E9A-3AEB99CC993B}" type="slidenum">
              <a:rPr lang="en-IE" smtClean="0"/>
              <a:pPr/>
              <a:t>11</a:t>
            </a:fld>
            <a:endParaRPr lang="en-IE" dirty="0"/>
          </a:p>
        </p:txBody>
      </p:sp>
    </p:spTree>
    <p:extLst>
      <p:ext uri="{BB962C8B-B14F-4D97-AF65-F5344CB8AC3E}">
        <p14:creationId xmlns:p14="http://schemas.microsoft.com/office/powerpoint/2010/main" val="2204883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fontScale="92500" lnSpcReduction="10000"/>
          </a:bodyPr>
          <a:lstStyle/>
          <a:p>
            <a:pPr algn="just">
              <a:lnSpc>
                <a:spcPct val="100000"/>
              </a:lnSpc>
            </a:pPr>
            <a:r>
              <a:rPr lang="en-IE" altLang="en-US" sz="2400" dirty="0" smtClean="0"/>
              <a:t>Problem: We want on-demand maintenance according to required quality to prevent unnecessary maintenance. </a:t>
            </a:r>
          </a:p>
          <a:p>
            <a:pPr algn="just">
              <a:lnSpc>
                <a:spcPct val="100000"/>
              </a:lnSpc>
            </a:pPr>
            <a:r>
              <a:rPr lang="en-IE" altLang="en-US" sz="2400" dirty="0" smtClean="0"/>
              <a:t>This </a:t>
            </a:r>
            <a:r>
              <a:rPr lang="en-IE" altLang="en-US" sz="2400" dirty="0"/>
              <a:t>approach will work very well on the query workloads that hugely share views and the views become out-of-date very soon.(frequently used and updated)</a:t>
            </a:r>
          </a:p>
          <a:p>
            <a:pPr algn="just">
              <a:lnSpc>
                <a:spcPct val="100000"/>
              </a:lnSpc>
            </a:pPr>
            <a:r>
              <a:rPr lang="en-IE" altLang="en-US" sz="2400" dirty="0"/>
              <a:t>This require estimating the quality of response that each maintenance strategy will provide without actually executing maintenance.</a:t>
            </a:r>
          </a:p>
          <a:p>
            <a:pPr algn="just">
              <a:lnSpc>
                <a:spcPct val="100000"/>
              </a:lnSpc>
            </a:pPr>
            <a:r>
              <a:rPr lang="en-IE" altLang="en-US" sz="2400" dirty="0"/>
              <a:t>Why it is important? It eliminates unnecessary maintenance (live executions/update processing) and leads to faster response and better scalability.</a:t>
            </a:r>
          </a:p>
          <a:p>
            <a:endParaRPr lang="en-IE" dirty="0"/>
          </a:p>
        </p:txBody>
      </p:sp>
      <p:sp>
        <p:nvSpPr>
          <p:cNvPr id="5" name="Footer Placeholder 4"/>
          <p:cNvSpPr>
            <a:spLocks noGrp="1"/>
          </p:cNvSpPr>
          <p:nvPr>
            <p:ph type="ftr" sz="quarter" idx="11"/>
          </p:nvPr>
        </p:nvSpPr>
        <p:spPr/>
        <p:txBody>
          <a:bodyPr/>
          <a:lstStyle/>
          <a:p>
            <a:r>
              <a:rPr lang="en-IE" smtClean="0"/>
              <a:t>Insight Centre for Data Analytics</a:t>
            </a:r>
            <a:endParaRPr lang="en-IE" dirty="0"/>
          </a:p>
        </p:txBody>
      </p:sp>
      <p:sp>
        <p:nvSpPr>
          <p:cNvPr id="6" name="Slide Number Placeholder 5"/>
          <p:cNvSpPr>
            <a:spLocks noGrp="1"/>
          </p:cNvSpPr>
          <p:nvPr>
            <p:ph type="sldNum" sz="quarter" idx="4"/>
          </p:nvPr>
        </p:nvSpPr>
        <p:spPr/>
        <p:txBody>
          <a:bodyPr/>
          <a:lstStyle/>
          <a:p>
            <a:r>
              <a:rPr lang="en-IE" smtClean="0"/>
              <a:t>Slide </a:t>
            </a:r>
            <a:fld id="{E9E40677-34F5-4F99-8E9A-3AEB99CC993B}" type="slidenum">
              <a:rPr lang="en-IE" smtClean="0"/>
              <a:pPr/>
              <a:t>12</a:t>
            </a:fld>
            <a:endParaRPr lang="en-IE" dirty="0"/>
          </a:p>
        </p:txBody>
      </p:sp>
    </p:spTree>
    <p:extLst>
      <p:ext uri="{BB962C8B-B14F-4D97-AF65-F5344CB8AC3E}">
        <p14:creationId xmlns:p14="http://schemas.microsoft.com/office/powerpoint/2010/main" val="3593744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Estimating the quality of response for different maintenance strategies</a:t>
            </a:r>
            <a:endParaRPr lang="en-IE" dirty="0"/>
          </a:p>
        </p:txBody>
      </p:sp>
      <p:sp>
        <p:nvSpPr>
          <p:cNvPr id="3" name="Content Placeholder 2"/>
          <p:cNvSpPr>
            <a:spLocks noGrp="1"/>
          </p:cNvSpPr>
          <p:nvPr>
            <p:ph idx="1"/>
          </p:nvPr>
        </p:nvSpPr>
        <p:spPr/>
        <p:txBody>
          <a:bodyPr/>
          <a:lstStyle/>
          <a:p>
            <a:pPr>
              <a:spcBef>
                <a:spcPct val="0"/>
              </a:spcBef>
            </a:pPr>
            <a:r>
              <a:rPr lang="en-IE" altLang="en-US" dirty="0" smtClean="0"/>
              <a:t>Each </a:t>
            </a:r>
            <a:r>
              <a:rPr lang="en-IE" altLang="en-US" dirty="0"/>
              <a:t>maintenance requires a summarization of a different world with different freshness.</a:t>
            </a:r>
          </a:p>
          <a:p>
            <a:pPr>
              <a:spcBef>
                <a:spcPct val="0"/>
              </a:spcBef>
            </a:pPr>
            <a:r>
              <a:rPr lang="en-IE" altLang="en-US" dirty="0"/>
              <a:t>how to summarize the data? </a:t>
            </a:r>
            <a:endParaRPr lang="en-IE" altLang="en-US" dirty="0" smtClean="0"/>
          </a:p>
          <a:p>
            <a:pPr>
              <a:spcBef>
                <a:spcPct val="0"/>
              </a:spcBef>
            </a:pPr>
            <a:r>
              <a:rPr lang="en-IE" altLang="en-US" dirty="0" smtClean="0"/>
              <a:t>Which </a:t>
            </a:r>
            <a:r>
              <a:rPr lang="en-IE" altLang="en-US" dirty="0"/>
              <a:t>snapshot of data to summarize? (fully fresh or partially fresh)</a:t>
            </a:r>
          </a:p>
        </p:txBody>
      </p:sp>
      <p:sp>
        <p:nvSpPr>
          <p:cNvPr id="4" name="Date Placeholder 3"/>
          <p:cNvSpPr>
            <a:spLocks noGrp="1"/>
          </p:cNvSpPr>
          <p:nvPr>
            <p:ph type="dt" sz="half" idx="4294967295"/>
          </p:nvPr>
        </p:nvSpPr>
        <p:spPr>
          <a:xfrm>
            <a:off x="6804248" y="6525344"/>
            <a:ext cx="1080120" cy="141856"/>
          </a:xfrm>
        </p:spPr>
        <p:txBody>
          <a:bodyPr/>
          <a:lstStyle/>
          <a:p>
            <a:r>
              <a:rPr lang="en-US" smtClean="0"/>
              <a:t>20 October 2014</a:t>
            </a:r>
            <a:endParaRPr lang="en-IE" dirty="0"/>
          </a:p>
        </p:txBody>
      </p:sp>
      <p:sp>
        <p:nvSpPr>
          <p:cNvPr id="5" name="Footer Placeholder 4"/>
          <p:cNvSpPr>
            <a:spLocks noGrp="1"/>
          </p:cNvSpPr>
          <p:nvPr>
            <p:ph type="ftr" sz="quarter" idx="11"/>
          </p:nvPr>
        </p:nvSpPr>
        <p:spPr/>
        <p:txBody>
          <a:bodyPr/>
          <a:lstStyle/>
          <a:p>
            <a:r>
              <a:rPr lang="en-IE" smtClean="0"/>
              <a:t>Insight Centre for Data Analytics</a:t>
            </a:r>
            <a:endParaRPr lang="en-IE" dirty="0"/>
          </a:p>
        </p:txBody>
      </p:sp>
      <p:sp>
        <p:nvSpPr>
          <p:cNvPr id="6" name="Slide Number Placeholder 5"/>
          <p:cNvSpPr>
            <a:spLocks noGrp="1"/>
          </p:cNvSpPr>
          <p:nvPr>
            <p:ph type="sldNum" sz="quarter" idx="4"/>
          </p:nvPr>
        </p:nvSpPr>
        <p:spPr/>
        <p:txBody>
          <a:bodyPr/>
          <a:lstStyle/>
          <a:p>
            <a:r>
              <a:rPr lang="en-IE" smtClean="0"/>
              <a:t>Slide </a:t>
            </a:r>
            <a:fld id="{E9E40677-34F5-4F99-8E9A-3AEB99CC993B}" type="slidenum">
              <a:rPr lang="en-IE" smtClean="0"/>
              <a:pPr/>
              <a:t>13</a:t>
            </a:fld>
            <a:endParaRPr lang="en-IE" dirty="0"/>
          </a:p>
        </p:txBody>
      </p:sp>
    </p:spTree>
    <p:extLst>
      <p:ext uri="{BB962C8B-B14F-4D97-AF65-F5344CB8AC3E}">
        <p14:creationId xmlns:p14="http://schemas.microsoft.com/office/powerpoint/2010/main" val="2090561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44450"/>
            <a:ext cx="8229600" cy="1143000"/>
          </a:xfrm>
        </p:spPr>
        <p:txBody>
          <a:bodyPr>
            <a:normAutofit/>
          </a:bodyPr>
          <a:lstStyle/>
          <a:p>
            <a:pPr algn="just"/>
            <a:r>
              <a:rPr lang="en-IE" altLang="en-US" sz="2800" dirty="0" smtClean="0"/>
              <a:t>Freshness of Q=(?x Job ?y) Join (?x </a:t>
            </a:r>
            <a:r>
              <a:rPr lang="en-IE" altLang="en-US" sz="2800" dirty="0" err="1" smtClean="0"/>
              <a:t>livesin</a:t>
            </a:r>
            <a:r>
              <a:rPr lang="en-IE" altLang="en-US" sz="2800" dirty="0" smtClean="0"/>
              <a:t> ?</a:t>
            </a:r>
            <a:r>
              <a:rPr lang="en-IE" altLang="en-US" sz="2800" smtClean="0"/>
              <a:t>z)</a:t>
            </a:r>
            <a:endParaRPr lang="en-IE" altLang="en-US" sz="2800" dirty="0" smtClean="0"/>
          </a:p>
        </p:txBody>
      </p:sp>
      <p:graphicFrame>
        <p:nvGraphicFramePr>
          <p:cNvPr id="4" name="Content Placeholder 3"/>
          <p:cNvGraphicFramePr>
            <a:graphicFrameLocks noGrp="1"/>
          </p:cNvGraphicFramePr>
          <p:nvPr>
            <p:ph idx="1"/>
          </p:nvPr>
        </p:nvGraphicFramePr>
        <p:xfrm>
          <a:off x="457200" y="1268413"/>
          <a:ext cx="2314576" cy="895350"/>
        </p:xfrm>
        <a:graphic>
          <a:graphicData uri="http://schemas.openxmlformats.org/drawingml/2006/table">
            <a:tbl>
              <a:tblPr firstRow="1" bandRow="1">
                <a:tableStyleId>{5C22544A-7EE6-4342-B048-85BDC9FD1C3A}</a:tableStyleId>
              </a:tblPr>
              <a:tblGrid>
                <a:gridCol w="578644"/>
                <a:gridCol w="578644"/>
                <a:gridCol w="578644"/>
                <a:gridCol w="578644"/>
              </a:tblGrid>
              <a:tr h="316021">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4" marB="45734"/>
                </a:tc>
              </a:tr>
              <a:tr h="213427">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 </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4" marB="45734"/>
                </a:tc>
              </a:tr>
              <a:tr h="365902">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Professor</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4" marB="45734"/>
                </a:tc>
              </a:tr>
            </a:tbl>
          </a:graphicData>
        </a:graphic>
      </p:graphicFrame>
      <p:graphicFrame>
        <p:nvGraphicFramePr>
          <p:cNvPr id="5" name="Content Placeholder 3"/>
          <p:cNvGraphicFramePr>
            <a:graphicFrameLocks/>
          </p:cNvGraphicFramePr>
          <p:nvPr/>
        </p:nvGraphicFramePr>
        <p:xfrm>
          <a:off x="468313" y="2678113"/>
          <a:ext cx="2314576" cy="895350"/>
        </p:xfrm>
        <a:graphic>
          <a:graphicData uri="http://schemas.openxmlformats.org/drawingml/2006/table">
            <a:tbl>
              <a:tblPr firstRow="1" bandRow="1">
                <a:tableStyleId>{5C22544A-7EE6-4342-B048-85BDC9FD1C3A}</a:tableStyleId>
              </a:tblPr>
              <a:tblGrid>
                <a:gridCol w="578644"/>
                <a:gridCol w="578644"/>
                <a:gridCol w="578644"/>
                <a:gridCol w="578644"/>
              </a:tblGrid>
              <a:tr h="316021">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4" marB="45734"/>
                </a:tc>
              </a:tr>
              <a:tr h="213427">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 </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4" marB="45734"/>
                </a:tc>
              </a:tr>
              <a:tr h="365902">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Professor</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4" marB="45734"/>
                </a:tc>
              </a:tr>
            </a:tbl>
          </a:graphicData>
        </a:graphic>
      </p:graphicFrame>
      <p:graphicFrame>
        <p:nvGraphicFramePr>
          <p:cNvPr id="6" name="Content Placeholder 3"/>
          <p:cNvGraphicFramePr>
            <a:graphicFrameLocks/>
          </p:cNvGraphicFramePr>
          <p:nvPr/>
        </p:nvGraphicFramePr>
        <p:xfrm>
          <a:off x="468313" y="3973513"/>
          <a:ext cx="2314576" cy="895350"/>
        </p:xfrm>
        <a:graphic>
          <a:graphicData uri="http://schemas.openxmlformats.org/drawingml/2006/table">
            <a:tbl>
              <a:tblPr firstRow="1" bandRow="1">
                <a:tableStyleId>{5C22544A-7EE6-4342-B048-85BDC9FD1C3A}</a:tableStyleId>
              </a:tblPr>
              <a:tblGrid>
                <a:gridCol w="578644"/>
                <a:gridCol w="578644"/>
                <a:gridCol w="578644"/>
                <a:gridCol w="578644"/>
              </a:tblGrid>
              <a:tr h="316021">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4" marB="45734"/>
                </a:tc>
              </a:tr>
              <a:tr h="213427">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 </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4" marB="45734"/>
                </a:tc>
              </a:tr>
              <a:tr h="365902">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Professor</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4" marB="45734"/>
                </a:tc>
              </a:tr>
            </a:tbl>
          </a:graphicData>
        </a:graphic>
      </p:graphicFrame>
      <p:graphicFrame>
        <p:nvGraphicFramePr>
          <p:cNvPr id="7" name="Content Placeholder 3"/>
          <p:cNvGraphicFramePr>
            <a:graphicFrameLocks/>
          </p:cNvGraphicFramePr>
          <p:nvPr/>
        </p:nvGraphicFramePr>
        <p:xfrm>
          <a:off x="468313" y="5557838"/>
          <a:ext cx="2314576" cy="895350"/>
        </p:xfrm>
        <a:graphic>
          <a:graphicData uri="http://schemas.openxmlformats.org/drawingml/2006/table">
            <a:tbl>
              <a:tblPr firstRow="1" bandRow="1">
                <a:tableStyleId>{5C22544A-7EE6-4342-B048-85BDC9FD1C3A}</a:tableStyleId>
              </a:tblPr>
              <a:tblGrid>
                <a:gridCol w="578644"/>
                <a:gridCol w="578644"/>
                <a:gridCol w="578644"/>
                <a:gridCol w="578644"/>
              </a:tblGrid>
              <a:tr h="316021">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4" marB="45734"/>
                </a:tc>
              </a:tr>
              <a:tr h="213427">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 </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4" marB="45734"/>
                </a:tc>
              </a:tr>
              <a:tr h="365902">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Job</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Professor</a:t>
                      </a:r>
                      <a:endParaRPr lang="en-IE" sz="800" kern="1200" dirty="0">
                        <a:solidFill>
                          <a:schemeClr val="dk1"/>
                        </a:solidFill>
                        <a:latin typeface="+mn-lt"/>
                        <a:ea typeface="+mn-ea"/>
                        <a:cs typeface="+mn-cs"/>
                      </a:endParaRPr>
                    </a:p>
                  </a:txBody>
                  <a:tcPr marL="91439" marR="91439" marT="45734" marB="45734"/>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4" marB="45734"/>
                </a:tc>
              </a:tr>
            </a:tbl>
          </a:graphicData>
        </a:graphic>
      </p:graphicFrame>
      <p:graphicFrame>
        <p:nvGraphicFramePr>
          <p:cNvPr id="8" name="Content Placeholder 3"/>
          <p:cNvGraphicFramePr>
            <a:graphicFrameLocks/>
          </p:cNvGraphicFramePr>
          <p:nvPr/>
        </p:nvGraphicFramePr>
        <p:xfrm>
          <a:off x="3132138" y="1268413"/>
          <a:ext cx="2314576" cy="1230569"/>
        </p:xfrm>
        <a:graphic>
          <a:graphicData uri="http://schemas.openxmlformats.org/drawingml/2006/table">
            <a:tbl>
              <a:tblPr firstRow="1" bandRow="1">
                <a:tableStyleId>{5C22544A-7EE6-4342-B048-85BDC9FD1C3A}</a:tableStyleId>
              </a:tblPr>
              <a:tblGrid>
                <a:gridCol w="578644"/>
                <a:gridCol w="578644"/>
                <a:gridCol w="578644"/>
                <a:gridCol w="578644"/>
              </a:tblGrid>
              <a:tr h="315993">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0" marB="45730"/>
                </a:tc>
              </a:tr>
              <a:tr h="315993">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0" marB="45730"/>
                </a:tc>
              </a:tr>
              <a:tr h="213407">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Dublin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0" marB="45730"/>
                </a:tc>
              </a:tr>
              <a:tr h="365869">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Cork</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0" marB="45730"/>
                </a:tc>
              </a:tr>
            </a:tbl>
          </a:graphicData>
        </a:graphic>
      </p:graphicFrame>
      <p:graphicFrame>
        <p:nvGraphicFramePr>
          <p:cNvPr id="9" name="Content Placeholder 3"/>
          <p:cNvGraphicFramePr>
            <a:graphicFrameLocks/>
          </p:cNvGraphicFramePr>
          <p:nvPr/>
        </p:nvGraphicFramePr>
        <p:xfrm>
          <a:off x="3132138" y="2722563"/>
          <a:ext cx="2314576" cy="1230569"/>
        </p:xfrm>
        <a:graphic>
          <a:graphicData uri="http://schemas.openxmlformats.org/drawingml/2006/table">
            <a:tbl>
              <a:tblPr firstRow="1" bandRow="1">
                <a:tableStyleId>{5C22544A-7EE6-4342-B048-85BDC9FD1C3A}</a:tableStyleId>
              </a:tblPr>
              <a:tblGrid>
                <a:gridCol w="578644"/>
                <a:gridCol w="578644"/>
                <a:gridCol w="578644"/>
                <a:gridCol w="578644"/>
              </a:tblGrid>
              <a:tr h="315993">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0" marB="45730"/>
                </a:tc>
              </a:tr>
              <a:tr h="315993">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0" marB="45730"/>
                </a:tc>
              </a:tr>
              <a:tr h="213407">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Dublin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0" marB="45730"/>
                </a:tc>
              </a:tr>
              <a:tr h="365869">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Cork</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0" marB="45730"/>
                </a:tc>
              </a:tr>
            </a:tbl>
          </a:graphicData>
        </a:graphic>
      </p:graphicFrame>
      <p:graphicFrame>
        <p:nvGraphicFramePr>
          <p:cNvPr id="10" name="Content Placeholder 3"/>
          <p:cNvGraphicFramePr>
            <a:graphicFrameLocks/>
          </p:cNvGraphicFramePr>
          <p:nvPr/>
        </p:nvGraphicFramePr>
        <p:xfrm>
          <a:off x="3132138" y="4162425"/>
          <a:ext cx="2314576" cy="1230569"/>
        </p:xfrm>
        <a:graphic>
          <a:graphicData uri="http://schemas.openxmlformats.org/drawingml/2006/table">
            <a:tbl>
              <a:tblPr firstRow="1" bandRow="1">
                <a:tableStyleId>{5C22544A-7EE6-4342-B048-85BDC9FD1C3A}</a:tableStyleId>
              </a:tblPr>
              <a:tblGrid>
                <a:gridCol w="578644"/>
                <a:gridCol w="578644"/>
                <a:gridCol w="578644"/>
                <a:gridCol w="578644"/>
              </a:tblGrid>
              <a:tr h="315993">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0" marB="45730"/>
                </a:tc>
              </a:tr>
              <a:tr h="315993">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0" marB="45730"/>
                </a:tc>
              </a:tr>
              <a:tr h="213407">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Dublin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0" marB="45730"/>
                </a:tc>
              </a:tr>
              <a:tr h="365869">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Cork</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0" marB="45730"/>
                </a:tc>
              </a:tr>
            </a:tbl>
          </a:graphicData>
        </a:graphic>
      </p:graphicFrame>
      <p:graphicFrame>
        <p:nvGraphicFramePr>
          <p:cNvPr id="11" name="Content Placeholder 3"/>
          <p:cNvGraphicFramePr>
            <a:graphicFrameLocks/>
          </p:cNvGraphicFramePr>
          <p:nvPr/>
        </p:nvGraphicFramePr>
        <p:xfrm>
          <a:off x="3132138" y="5530850"/>
          <a:ext cx="2314576" cy="1230569"/>
        </p:xfrm>
        <a:graphic>
          <a:graphicData uri="http://schemas.openxmlformats.org/drawingml/2006/table">
            <a:tbl>
              <a:tblPr firstRow="1" bandRow="1">
                <a:tableStyleId>{5C22544A-7EE6-4342-B048-85BDC9FD1C3A}</a:tableStyleId>
              </a:tblPr>
              <a:tblGrid>
                <a:gridCol w="578644"/>
                <a:gridCol w="578644"/>
                <a:gridCol w="578644"/>
                <a:gridCol w="578644"/>
              </a:tblGrid>
              <a:tr h="315993">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0" marB="45730"/>
                </a:tc>
              </a:tr>
              <a:tr h="315993">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0" marB="45730"/>
                </a:tc>
              </a:tr>
              <a:tr h="213407">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Dublin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30" marB="45730"/>
                </a:tc>
              </a:tr>
              <a:tr h="365869">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Lives in</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Cork</a:t>
                      </a:r>
                      <a:endParaRPr lang="en-IE" sz="800" kern="1200" dirty="0">
                        <a:solidFill>
                          <a:schemeClr val="dk1"/>
                        </a:solidFill>
                        <a:latin typeface="+mn-lt"/>
                        <a:ea typeface="+mn-ea"/>
                        <a:cs typeface="+mn-cs"/>
                      </a:endParaRPr>
                    </a:p>
                  </a:txBody>
                  <a:tcPr marL="91439" marR="91439" marT="45730" marB="45730"/>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30" marB="45730"/>
                </a:tc>
              </a:tr>
            </a:tbl>
          </a:graphicData>
        </a:graphic>
      </p:graphicFrame>
      <p:graphicFrame>
        <p:nvGraphicFramePr>
          <p:cNvPr id="13" name="Content Placeholder 3"/>
          <p:cNvGraphicFramePr>
            <a:graphicFrameLocks/>
          </p:cNvGraphicFramePr>
          <p:nvPr/>
        </p:nvGraphicFramePr>
        <p:xfrm>
          <a:off x="5713413" y="1052513"/>
          <a:ext cx="2314576" cy="1657310"/>
        </p:xfrm>
        <a:graphic>
          <a:graphicData uri="http://schemas.openxmlformats.org/drawingml/2006/table">
            <a:tbl>
              <a:tblPr firstRow="1" bandRow="1">
                <a:tableStyleId>{5C22544A-7EE6-4342-B048-85BDC9FD1C3A}</a:tableStyleId>
              </a:tblPr>
              <a:tblGrid>
                <a:gridCol w="578644"/>
                <a:gridCol w="578644"/>
                <a:gridCol w="578644"/>
                <a:gridCol w="578644"/>
              </a:tblGrid>
              <a:tr h="21335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15" marB="45715"/>
                </a:tc>
              </a:tr>
              <a:tr h="21335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15" marB="45715"/>
                </a:tc>
              </a:tr>
              <a:tr h="21335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15" marB="45715"/>
                </a:tc>
              </a:tr>
              <a:tr h="22480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15" marB="45715"/>
                </a:tc>
              </a:tr>
              <a:tr h="224800">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Professor</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Dublin</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15" marB="45715"/>
                </a:tc>
              </a:tr>
              <a:tr h="22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kern="1200" dirty="0" smtClean="0">
                          <a:solidFill>
                            <a:schemeClr val="dk1"/>
                          </a:solidFill>
                          <a:latin typeface="+mn-lt"/>
                          <a:ea typeface="+mn-ea"/>
                          <a:cs typeface="+mn-cs"/>
                        </a:rPr>
                        <a:t>Alice</a:t>
                      </a:r>
                    </a:p>
                  </a:txBody>
                  <a:tcPr marL="91439" marR="91439"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kern="1200" dirty="0" smtClean="0">
                          <a:solidFill>
                            <a:schemeClr val="dk1"/>
                          </a:solidFill>
                          <a:latin typeface="+mn-lt"/>
                          <a:ea typeface="+mn-ea"/>
                          <a:cs typeface="+mn-cs"/>
                        </a:rPr>
                        <a:t>Professor</a:t>
                      </a: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Cork</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15" marB="45715"/>
                </a:tc>
              </a:tr>
            </a:tbl>
          </a:graphicData>
        </a:graphic>
      </p:graphicFrame>
      <p:graphicFrame>
        <p:nvGraphicFramePr>
          <p:cNvPr id="14" name="Content Placeholder 3"/>
          <p:cNvGraphicFramePr>
            <a:graphicFrameLocks/>
          </p:cNvGraphicFramePr>
          <p:nvPr/>
        </p:nvGraphicFramePr>
        <p:xfrm>
          <a:off x="5713413" y="2492375"/>
          <a:ext cx="2314576" cy="1657310"/>
        </p:xfrm>
        <a:graphic>
          <a:graphicData uri="http://schemas.openxmlformats.org/drawingml/2006/table">
            <a:tbl>
              <a:tblPr firstRow="1" bandRow="1">
                <a:tableStyleId>{5C22544A-7EE6-4342-B048-85BDC9FD1C3A}</a:tableStyleId>
              </a:tblPr>
              <a:tblGrid>
                <a:gridCol w="578644"/>
                <a:gridCol w="578644"/>
                <a:gridCol w="578644"/>
                <a:gridCol w="578644"/>
              </a:tblGrid>
              <a:tr h="21335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15" marB="45715"/>
                </a:tc>
              </a:tr>
              <a:tr h="21335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15" marB="45715"/>
                </a:tc>
              </a:tr>
              <a:tr h="21335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15" marB="45715"/>
                </a:tc>
              </a:tr>
              <a:tr h="22480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15" marB="45715"/>
                </a:tc>
              </a:tr>
              <a:tr h="224800">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Professor</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Dublin</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15" marB="45715"/>
                </a:tc>
              </a:tr>
              <a:tr h="22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kern="1200" dirty="0" smtClean="0">
                          <a:solidFill>
                            <a:schemeClr val="dk1"/>
                          </a:solidFill>
                          <a:latin typeface="+mn-lt"/>
                          <a:ea typeface="+mn-ea"/>
                          <a:cs typeface="+mn-cs"/>
                        </a:rPr>
                        <a:t>Alice</a:t>
                      </a:r>
                    </a:p>
                  </a:txBody>
                  <a:tcPr marL="91439" marR="91439"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kern="1200" dirty="0" smtClean="0">
                          <a:solidFill>
                            <a:schemeClr val="dk1"/>
                          </a:solidFill>
                          <a:latin typeface="+mn-lt"/>
                          <a:ea typeface="+mn-ea"/>
                          <a:cs typeface="+mn-cs"/>
                        </a:rPr>
                        <a:t>Professor</a:t>
                      </a: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Cork</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15" marB="45715"/>
                </a:tc>
              </a:tr>
            </a:tbl>
          </a:graphicData>
        </a:graphic>
      </p:graphicFrame>
      <p:graphicFrame>
        <p:nvGraphicFramePr>
          <p:cNvPr id="15" name="Content Placeholder 3"/>
          <p:cNvGraphicFramePr>
            <a:graphicFrameLocks/>
          </p:cNvGraphicFramePr>
          <p:nvPr/>
        </p:nvGraphicFramePr>
        <p:xfrm>
          <a:off x="5713413" y="3933825"/>
          <a:ext cx="2314576" cy="1657310"/>
        </p:xfrm>
        <a:graphic>
          <a:graphicData uri="http://schemas.openxmlformats.org/drawingml/2006/table">
            <a:tbl>
              <a:tblPr firstRow="1" bandRow="1">
                <a:tableStyleId>{5C22544A-7EE6-4342-B048-85BDC9FD1C3A}</a:tableStyleId>
              </a:tblPr>
              <a:tblGrid>
                <a:gridCol w="578644"/>
                <a:gridCol w="578644"/>
                <a:gridCol w="578644"/>
                <a:gridCol w="578644"/>
              </a:tblGrid>
              <a:tr h="21335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True</a:t>
                      </a:r>
                      <a:endParaRPr lang="en-IE" sz="800" kern="1200" dirty="0">
                        <a:solidFill>
                          <a:schemeClr val="dk1"/>
                        </a:solidFill>
                        <a:latin typeface="+mn-lt"/>
                        <a:ea typeface="+mn-ea"/>
                        <a:cs typeface="+mn-cs"/>
                      </a:endParaRPr>
                    </a:p>
                  </a:txBody>
                  <a:tcPr marL="91439" marR="91439" marT="45715" marB="45715"/>
                </a:tc>
              </a:tr>
              <a:tr h="21335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15" marB="45715"/>
                </a:tc>
              </a:tr>
              <a:tr h="21335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15" marB="45715"/>
                </a:tc>
              </a:tr>
              <a:tr h="224800">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15" marB="45715"/>
                </a:tc>
              </a:tr>
              <a:tr h="224800">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Professor</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Dublin</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15" marB="45715"/>
                </a:tc>
              </a:tr>
              <a:tr h="22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kern="1200" dirty="0" smtClean="0">
                          <a:solidFill>
                            <a:schemeClr val="dk1"/>
                          </a:solidFill>
                          <a:latin typeface="+mn-lt"/>
                          <a:ea typeface="+mn-ea"/>
                          <a:cs typeface="+mn-cs"/>
                        </a:rPr>
                        <a:t>Alice</a:t>
                      </a:r>
                    </a:p>
                  </a:txBody>
                  <a:tcPr marL="91439" marR="91439"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kern="1200" dirty="0" smtClean="0">
                          <a:solidFill>
                            <a:schemeClr val="dk1"/>
                          </a:solidFill>
                          <a:latin typeface="+mn-lt"/>
                          <a:ea typeface="+mn-ea"/>
                          <a:cs typeface="+mn-cs"/>
                        </a:rPr>
                        <a:t>Professor</a:t>
                      </a: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Cork</a:t>
                      </a:r>
                      <a:endParaRPr lang="en-IE" sz="800" kern="1200" dirty="0">
                        <a:solidFill>
                          <a:schemeClr val="dk1"/>
                        </a:solidFill>
                        <a:latin typeface="+mn-lt"/>
                        <a:ea typeface="+mn-ea"/>
                        <a:cs typeface="+mn-cs"/>
                      </a:endParaRPr>
                    </a:p>
                  </a:txBody>
                  <a:tcPr marL="91439" marR="91439" marT="45715" marB="45715"/>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15" marB="45715"/>
                </a:tc>
              </a:tr>
            </a:tbl>
          </a:graphicData>
        </a:graphic>
      </p:graphicFrame>
      <p:graphicFrame>
        <p:nvGraphicFramePr>
          <p:cNvPr id="16" name="Content Placeholder 3"/>
          <p:cNvGraphicFramePr>
            <a:graphicFrameLocks/>
          </p:cNvGraphicFramePr>
          <p:nvPr/>
        </p:nvGraphicFramePr>
        <p:xfrm>
          <a:off x="5724525" y="5426075"/>
          <a:ext cx="2314576" cy="1658425"/>
        </p:xfrm>
        <a:graphic>
          <a:graphicData uri="http://schemas.openxmlformats.org/drawingml/2006/table">
            <a:tbl>
              <a:tblPr firstRow="1" bandRow="1">
                <a:tableStyleId>{5C22544A-7EE6-4342-B048-85BDC9FD1C3A}</a:tableStyleId>
              </a:tblPr>
              <a:tblGrid>
                <a:gridCol w="578644"/>
                <a:gridCol w="578644"/>
                <a:gridCol w="578644"/>
                <a:gridCol w="578644"/>
              </a:tblGrid>
              <a:tr h="213599">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71" marB="45771"/>
                </a:tc>
              </a:tr>
              <a:tr h="213599">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Teacher</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71" marB="45771"/>
                </a:tc>
              </a:tr>
              <a:tr h="213599">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Limerick</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71" marB="45771"/>
                </a:tc>
              </a:tr>
              <a:tr h="225081">
                <a:tc>
                  <a:txBody>
                    <a:bodyPr/>
                    <a:lstStyle/>
                    <a:p>
                      <a:pPr marL="0" algn="l" defTabSz="914400" rtl="0" eaLnBrk="1" latinLnBrk="0" hangingPunct="1"/>
                      <a:r>
                        <a:rPr lang="en-IE" sz="800" kern="1200" dirty="0" smtClean="0">
                          <a:solidFill>
                            <a:schemeClr val="dk1"/>
                          </a:solidFill>
                          <a:latin typeface="+mn-lt"/>
                          <a:ea typeface="+mn-ea"/>
                          <a:cs typeface="+mn-cs"/>
                        </a:rPr>
                        <a:t>Bob</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PhD</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Galway</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71" marB="45771"/>
                </a:tc>
              </a:tr>
              <a:tr h="225081">
                <a:tc>
                  <a:txBody>
                    <a:bodyPr/>
                    <a:lstStyle/>
                    <a:p>
                      <a:pPr marL="0" algn="l" defTabSz="914400" rtl="0" eaLnBrk="1" latinLnBrk="0" hangingPunct="1"/>
                      <a:r>
                        <a:rPr lang="en-IE" sz="800" kern="1200" dirty="0" smtClean="0">
                          <a:solidFill>
                            <a:schemeClr val="dk1"/>
                          </a:solidFill>
                          <a:latin typeface="+mn-lt"/>
                          <a:ea typeface="+mn-ea"/>
                          <a:cs typeface="+mn-cs"/>
                        </a:rPr>
                        <a:t>Alice</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Professor</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Dublin</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71" marB="45771"/>
                </a:tc>
              </a:tr>
              <a:tr h="22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kern="1200" dirty="0" smtClean="0">
                          <a:solidFill>
                            <a:schemeClr val="dk1"/>
                          </a:solidFill>
                          <a:latin typeface="+mn-lt"/>
                          <a:ea typeface="+mn-ea"/>
                          <a:cs typeface="+mn-cs"/>
                        </a:rPr>
                        <a:t>Alice</a:t>
                      </a:r>
                    </a:p>
                  </a:txBody>
                  <a:tcPr marL="91439" marR="91439" marT="45771" marB="4577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kern="1200" dirty="0" smtClean="0">
                          <a:solidFill>
                            <a:schemeClr val="dk1"/>
                          </a:solidFill>
                          <a:latin typeface="+mn-lt"/>
                          <a:ea typeface="+mn-ea"/>
                          <a:cs typeface="+mn-cs"/>
                        </a:rPr>
                        <a:t>Professor</a:t>
                      </a: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Cork</a:t>
                      </a:r>
                      <a:endParaRPr lang="en-IE" sz="800" kern="1200" dirty="0">
                        <a:solidFill>
                          <a:schemeClr val="dk1"/>
                        </a:solidFill>
                        <a:latin typeface="+mn-lt"/>
                        <a:ea typeface="+mn-ea"/>
                        <a:cs typeface="+mn-cs"/>
                      </a:endParaRPr>
                    </a:p>
                  </a:txBody>
                  <a:tcPr marL="91439" marR="91439" marT="45771" marB="45771"/>
                </a:tc>
                <a:tc>
                  <a:txBody>
                    <a:bodyPr/>
                    <a:lstStyle/>
                    <a:p>
                      <a:pPr marL="0" algn="l" defTabSz="914400" rtl="0" eaLnBrk="1" latinLnBrk="0" hangingPunct="1"/>
                      <a:r>
                        <a:rPr lang="en-IE" sz="800" kern="1200" dirty="0" smtClean="0">
                          <a:solidFill>
                            <a:schemeClr val="dk1"/>
                          </a:solidFill>
                          <a:latin typeface="+mn-lt"/>
                          <a:ea typeface="+mn-ea"/>
                          <a:cs typeface="+mn-cs"/>
                        </a:rPr>
                        <a:t>False</a:t>
                      </a:r>
                      <a:endParaRPr lang="en-IE" sz="800" kern="1200" dirty="0">
                        <a:solidFill>
                          <a:schemeClr val="dk1"/>
                        </a:solidFill>
                        <a:latin typeface="+mn-lt"/>
                        <a:ea typeface="+mn-ea"/>
                        <a:cs typeface="+mn-cs"/>
                      </a:endParaRPr>
                    </a:p>
                  </a:txBody>
                  <a:tcPr marL="91439" marR="91439" marT="45771" marB="45771"/>
                </a:tc>
              </a:tr>
            </a:tbl>
          </a:graphicData>
        </a:graphic>
      </p:graphicFrame>
      <p:sp>
        <p:nvSpPr>
          <p:cNvPr id="17" name="TextBox 16"/>
          <p:cNvSpPr txBox="1">
            <a:spLocks noChangeArrowheads="1"/>
          </p:cNvSpPr>
          <p:nvPr/>
        </p:nvSpPr>
        <p:spPr bwMode="auto">
          <a:xfrm>
            <a:off x="1331913" y="197961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100%</a:t>
            </a:r>
          </a:p>
        </p:txBody>
      </p:sp>
      <p:sp>
        <p:nvSpPr>
          <p:cNvPr id="18" name="TextBox 17"/>
          <p:cNvSpPr txBox="1">
            <a:spLocks noChangeArrowheads="1"/>
          </p:cNvSpPr>
          <p:nvPr/>
        </p:nvSpPr>
        <p:spPr bwMode="auto">
          <a:xfrm>
            <a:off x="3779838" y="197961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100%</a:t>
            </a:r>
          </a:p>
        </p:txBody>
      </p:sp>
      <p:sp>
        <p:nvSpPr>
          <p:cNvPr id="19" name="TextBox 18"/>
          <p:cNvSpPr txBox="1">
            <a:spLocks noChangeArrowheads="1"/>
          </p:cNvSpPr>
          <p:nvPr/>
        </p:nvSpPr>
        <p:spPr bwMode="auto">
          <a:xfrm>
            <a:off x="6494463" y="197961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100%</a:t>
            </a:r>
          </a:p>
        </p:txBody>
      </p:sp>
      <p:sp>
        <p:nvSpPr>
          <p:cNvPr id="20" name="TextBox 19"/>
          <p:cNvSpPr txBox="1">
            <a:spLocks noChangeArrowheads="1"/>
          </p:cNvSpPr>
          <p:nvPr/>
        </p:nvSpPr>
        <p:spPr bwMode="auto">
          <a:xfrm>
            <a:off x="1116013" y="3284538"/>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66%</a:t>
            </a:r>
          </a:p>
        </p:txBody>
      </p:sp>
      <p:sp>
        <p:nvSpPr>
          <p:cNvPr id="21" name="TextBox 20"/>
          <p:cNvSpPr txBox="1">
            <a:spLocks noChangeArrowheads="1"/>
          </p:cNvSpPr>
          <p:nvPr/>
        </p:nvSpPr>
        <p:spPr bwMode="auto">
          <a:xfrm>
            <a:off x="4067175" y="3284538"/>
            <a:ext cx="865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75%</a:t>
            </a:r>
          </a:p>
        </p:txBody>
      </p:sp>
      <p:sp>
        <p:nvSpPr>
          <p:cNvPr id="22" name="TextBox 21"/>
          <p:cNvSpPr txBox="1">
            <a:spLocks noChangeArrowheads="1"/>
          </p:cNvSpPr>
          <p:nvPr/>
        </p:nvSpPr>
        <p:spPr bwMode="auto">
          <a:xfrm>
            <a:off x="6659563" y="3213100"/>
            <a:ext cx="865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50%</a:t>
            </a:r>
          </a:p>
        </p:txBody>
      </p:sp>
      <p:sp>
        <p:nvSpPr>
          <p:cNvPr id="23" name="TextBox 22"/>
          <p:cNvSpPr txBox="1">
            <a:spLocks noChangeArrowheads="1"/>
          </p:cNvSpPr>
          <p:nvPr/>
        </p:nvSpPr>
        <p:spPr bwMode="auto">
          <a:xfrm>
            <a:off x="1258888" y="4427538"/>
            <a:ext cx="865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33%</a:t>
            </a:r>
          </a:p>
        </p:txBody>
      </p:sp>
      <p:sp>
        <p:nvSpPr>
          <p:cNvPr id="24" name="TextBox 23"/>
          <p:cNvSpPr txBox="1">
            <a:spLocks noChangeArrowheads="1"/>
          </p:cNvSpPr>
          <p:nvPr/>
        </p:nvSpPr>
        <p:spPr bwMode="auto">
          <a:xfrm>
            <a:off x="3924300" y="443706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50%</a:t>
            </a:r>
          </a:p>
        </p:txBody>
      </p:sp>
      <p:sp>
        <p:nvSpPr>
          <p:cNvPr id="25" name="TextBox 24"/>
          <p:cNvSpPr txBox="1">
            <a:spLocks noChangeArrowheads="1"/>
          </p:cNvSpPr>
          <p:nvPr/>
        </p:nvSpPr>
        <p:spPr bwMode="auto">
          <a:xfrm>
            <a:off x="6588125" y="443706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16%</a:t>
            </a:r>
          </a:p>
        </p:txBody>
      </p:sp>
      <p:sp>
        <p:nvSpPr>
          <p:cNvPr id="26" name="TextBox 25"/>
          <p:cNvSpPr txBox="1">
            <a:spLocks noChangeArrowheads="1"/>
          </p:cNvSpPr>
          <p:nvPr/>
        </p:nvSpPr>
        <p:spPr bwMode="auto">
          <a:xfrm>
            <a:off x="1331913" y="58674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0%</a:t>
            </a:r>
          </a:p>
        </p:txBody>
      </p:sp>
      <p:sp>
        <p:nvSpPr>
          <p:cNvPr id="27" name="TextBox 26"/>
          <p:cNvSpPr txBox="1">
            <a:spLocks noChangeArrowheads="1"/>
          </p:cNvSpPr>
          <p:nvPr/>
        </p:nvSpPr>
        <p:spPr bwMode="auto">
          <a:xfrm>
            <a:off x="3995738" y="58674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25%</a:t>
            </a:r>
          </a:p>
        </p:txBody>
      </p:sp>
      <p:sp>
        <p:nvSpPr>
          <p:cNvPr id="28" name="TextBox 27"/>
          <p:cNvSpPr txBox="1">
            <a:spLocks noChangeArrowheads="1"/>
          </p:cNvSpPr>
          <p:nvPr/>
        </p:nvSpPr>
        <p:spPr bwMode="auto">
          <a:xfrm>
            <a:off x="6516688" y="5876925"/>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0%</a:t>
            </a:r>
          </a:p>
        </p:txBody>
      </p:sp>
      <p:sp>
        <p:nvSpPr>
          <p:cNvPr id="30" name="TextBox 29"/>
          <p:cNvSpPr txBox="1">
            <a:spLocks noChangeArrowheads="1"/>
          </p:cNvSpPr>
          <p:nvPr/>
        </p:nvSpPr>
        <p:spPr bwMode="auto">
          <a:xfrm>
            <a:off x="2627313" y="2897256"/>
            <a:ext cx="431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000" dirty="0">
                <a:solidFill>
                  <a:schemeClr val="bg1"/>
                </a:solidFill>
              </a:rPr>
              <a:t>True</a:t>
            </a:r>
          </a:p>
        </p:txBody>
      </p:sp>
      <p:sp>
        <p:nvSpPr>
          <p:cNvPr id="31" name="TextBox 30"/>
          <p:cNvSpPr txBox="1">
            <a:spLocks noChangeArrowheads="1"/>
          </p:cNvSpPr>
          <p:nvPr/>
        </p:nvSpPr>
        <p:spPr bwMode="auto">
          <a:xfrm>
            <a:off x="2555875" y="3182938"/>
            <a:ext cx="5032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0"/>
              </a:spcBef>
              <a:buFontTx/>
              <a:buNone/>
              <a:defRPr sz="1000">
                <a:solidFill>
                  <a:schemeClr val="bg1"/>
                </a:solidFill>
                <a:latin typeface="Calibri" pitchFamily="34" charset="0"/>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r>
              <a:rPr lang="en-IE" altLang="en-US" dirty="0"/>
              <a:t>False</a:t>
            </a:r>
          </a:p>
        </p:txBody>
      </p:sp>
      <p:sp>
        <p:nvSpPr>
          <p:cNvPr id="32" name="TextBox 31"/>
          <p:cNvSpPr txBox="1">
            <a:spLocks noChangeArrowheads="1"/>
          </p:cNvSpPr>
          <p:nvPr/>
        </p:nvSpPr>
        <p:spPr bwMode="auto">
          <a:xfrm>
            <a:off x="7885113" y="2894013"/>
            <a:ext cx="431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0"/>
              </a:spcBef>
              <a:buFontTx/>
              <a:buNone/>
              <a:defRPr sz="1000">
                <a:solidFill>
                  <a:schemeClr val="bg1"/>
                </a:solidFill>
                <a:latin typeface="Calibri" pitchFamily="34" charset="0"/>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r>
              <a:rPr lang="en-IE" altLang="en-US" dirty="0"/>
              <a:t>True</a:t>
            </a:r>
          </a:p>
        </p:txBody>
      </p:sp>
      <p:sp>
        <p:nvSpPr>
          <p:cNvPr id="33" name="TextBox 32"/>
          <p:cNvSpPr txBox="1">
            <a:spLocks noChangeArrowheads="1"/>
          </p:cNvSpPr>
          <p:nvPr/>
        </p:nvSpPr>
        <p:spPr bwMode="auto">
          <a:xfrm>
            <a:off x="7885113" y="3111500"/>
            <a:ext cx="431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0"/>
              </a:spcBef>
              <a:buFontTx/>
              <a:buNone/>
              <a:defRPr sz="1000">
                <a:solidFill>
                  <a:schemeClr val="bg1"/>
                </a:solidFill>
                <a:latin typeface="Calibri" pitchFamily="34" charset="0"/>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r>
              <a:rPr lang="en-IE" altLang="en-US"/>
              <a:t>True</a:t>
            </a:r>
          </a:p>
        </p:txBody>
      </p:sp>
      <p:sp>
        <p:nvSpPr>
          <p:cNvPr id="34" name="TextBox 33"/>
          <p:cNvSpPr txBox="1">
            <a:spLocks noChangeArrowheads="1"/>
          </p:cNvSpPr>
          <p:nvPr/>
        </p:nvSpPr>
        <p:spPr bwMode="auto">
          <a:xfrm>
            <a:off x="7885113" y="3327400"/>
            <a:ext cx="5032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spcBef>
                <a:spcPct val="0"/>
              </a:spcBef>
              <a:buFontTx/>
              <a:buNone/>
              <a:defRPr sz="1000">
                <a:solidFill>
                  <a:schemeClr val="bg1"/>
                </a:solidFill>
                <a:latin typeface="Calibri" pitchFamily="34" charset="0"/>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r>
              <a:rPr lang="en-IE" altLang="en-US" dirty="0"/>
              <a:t>False</a:t>
            </a:r>
          </a:p>
        </p:txBody>
      </p:sp>
      <p:sp>
        <p:nvSpPr>
          <p:cNvPr id="35" name="TextBox 34"/>
          <p:cNvSpPr txBox="1">
            <a:spLocks noChangeArrowheads="1"/>
          </p:cNvSpPr>
          <p:nvPr/>
        </p:nvSpPr>
        <p:spPr bwMode="auto">
          <a:xfrm>
            <a:off x="8243888" y="3068638"/>
            <a:ext cx="865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66%</a:t>
            </a:r>
          </a:p>
        </p:txBody>
      </p:sp>
    </p:spTree>
    <p:extLst>
      <p:ext uri="{BB962C8B-B14F-4D97-AF65-F5344CB8AC3E}">
        <p14:creationId xmlns:p14="http://schemas.microsoft.com/office/powerpoint/2010/main" val="3988387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heel(1)">
                                      <p:cBhvr>
                                        <p:cTn id="10" dur="2000"/>
                                        <p:tgtEl>
                                          <p:spTgt spid="18"/>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heel(1)">
                                      <p:cBhvr>
                                        <p:cTn id="13" dur="2000"/>
                                        <p:tgtEl>
                                          <p:spTgt spid="1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heel(1)">
                                      <p:cBhvr>
                                        <p:cTn id="16" dur="2000"/>
                                        <p:tgtEl>
                                          <p:spTgt spid="2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heel(1)">
                                      <p:cBhvr>
                                        <p:cTn id="19" dur="2000"/>
                                        <p:tgtEl>
                                          <p:spTgt spid="21"/>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heel(1)">
                                      <p:cBhvr>
                                        <p:cTn id="22" dur="2000"/>
                                        <p:tgtEl>
                                          <p:spTgt spid="2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heel(1)">
                                      <p:cBhvr>
                                        <p:cTn id="25" dur="2000"/>
                                        <p:tgtEl>
                                          <p:spTgt spid="2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heel(1)">
                                      <p:cBhvr>
                                        <p:cTn id="28" dur="2000"/>
                                        <p:tgtEl>
                                          <p:spTgt spid="24"/>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heel(1)">
                                      <p:cBhvr>
                                        <p:cTn id="31" dur="2000"/>
                                        <p:tgtEl>
                                          <p:spTgt spid="2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heel(1)">
                                      <p:cBhvr>
                                        <p:cTn id="34" dur="2000"/>
                                        <p:tgtEl>
                                          <p:spTgt spid="26"/>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heel(1)">
                                      <p:cBhvr>
                                        <p:cTn id="37" dur="2000"/>
                                        <p:tgtEl>
                                          <p:spTgt spid="27"/>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heel(1)">
                                      <p:cBhvr>
                                        <p:cTn id="40" dur="2000"/>
                                        <p:tgtEl>
                                          <p:spTgt spid="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heel(1)">
                                      <p:cBhvr>
                                        <p:cTn id="45" dur="2000"/>
                                        <p:tgtEl>
                                          <p:spTgt spid="30"/>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heel(1)">
                                      <p:cBhvr>
                                        <p:cTn id="48" dur="2000"/>
                                        <p:tgtEl>
                                          <p:spTgt spid="31"/>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heel(1)">
                                      <p:cBhvr>
                                        <p:cTn id="51" dur="2000"/>
                                        <p:tgtEl>
                                          <p:spTgt spid="32"/>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heel(1)">
                                      <p:cBhvr>
                                        <p:cTn id="54" dur="2000"/>
                                        <p:tgtEl>
                                          <p:spTgt spid="33"/>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heel(1)">
                                      <p:cBhvr>
                                        <p:cTn id="57" dur="2000"/>
                                        <p:tgtEl>
                                          <p:spTgt spid="34"/>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heel(1)">
                                      <p:cBhvr>
                                        <p:cTn id="60"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P spid="27" grpId="0"/>
      <p:bldP spid="28" grpId="0"/>
      <p:bldP spid="30" grpId="0"/>
      <p:bldP spid="31" grpId="0"/>
      <p:bldP spid="32" grpId="0"/>
      <p:bldP spid="33"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10200" cy="850900"/>
          </a:xfrm>
        </p:spPr>
        <p:txBody>
          <a:bodyPr>
            <a:normAutofit fontScale="90000"/>
          </a:bodyPr>
          <a:lstStyle/>
          <a:p>
            <a:pPr algn="l">
              <a:defRPr/>
            </a:pPr>
            <a:r>
              <a:rPr lang="en-IE" sz="2800" dirty="0"/>
              <a:t>Joint distribution of deletion rate </a:t>
            </a:r>
            <a:r>
              <a:rPr lang="en-IE" sz="2800" dirty="0" smtClean="0"/>
              <a:t>for</a:t>
            </a:r>
            <a:endParaRPr lang="en-IE" sz="2800" dirty="0"/>
          </a:p>
        </p:txBody>
      </p:sp>
      <p:sp>
        <p:nvSpPr>
          <p:cNvPr id="4" name="Flowchart: Connector 3"/>
          <p:cNvSpPr/>
          <p:nvPr/>
        </p:nvSpPr>
        <p:spPr>
          <a:xfrm>
            <a:off x="107950" y="2852738"/>
            <a:ext cx="576263" cy="5762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cxnSp>
        <p:nvCxnSpPr>
          <p:cNvPr id="6" name="Straight Arrow Connector 5"/>
          <p:cNvCxnSpPr>
            <a:stCxn id="4" idx="7"/>
            <a:endCxn id="13" idx="2"/>
          </p:cNvCxnSpPr>
          <p:nvPr/>
        </p:nvCxnSpPr>
        <p:spPr>
          <a:xfrm flipV="1">
            <a:off x="598488" y="2703513"/>
            <a:ext cx="733425" cy="233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6"/>
          </p:cNvCxnSpPr>
          <p:nvPr/>
        </p:nvCxnSpPr>
        <p:spPr>
          <a:xfrm>
            <a:off x="684213" y="3141663"/>
            <a:ext cx="647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5"/>
          </p:cNvCxnSpPr>
          <p:nvPr/>
        </p:nvCxnSpPr>
        <p:spPr>
          <a:xfrm>
            <a:off x="598488" y="3344863"/>
            <a:ext cx="733425" cy="300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Flowchart: Connector 11"/>
          <p:cNvSpPr/>
          <p:nvPr/>
        </p:nvSpPr>
        <p:spPr>
          <a:xfrm>
            <a:off x="1331913" y="3494088"/>
            <a:ext cx="287337" cy="3016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13" name="Flowchart: Connector 12"/>
          <p:cNvSpPr/>
          <p:nvPr/>
        </p:nvSpPr>
        <p:spPr>
          <a:xfrm>
            <a:off x="1331913" y="2552700"/>
            <a:ext cx="287337" cy="3000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14" name="Flowchart: Connector 13"/>
          <p:cNvSpPr/>
          <p:nvPr/>
        </p:nvSpPr>
        <p:spPr>
          <a:xfrm>
            <a:off x="1331913" y="2990850"/>
            <a:ext cx="287337" cy="3000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10" name="Flowchart: Connector 9"/>
          <p:cNvSpPr/>
          <p:nvPr/>
        </p:nvSpPr>
        <p:spPr>
          <a:xfrm>
            <a:off x="107950" y="4935538"/>
            <a:ext cx="576263" cy="5762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cxnSp>
        <p:nvCxnSpPr>
          <p:cNvPr id="15" name="Straight Arrow Connector 14"/>
          <p:cNvCxnSpPr>
            <a:stCxn id="10" idx="7"/>
            <a:endCxn id="19" idx="2"/>
          </p:cNvCxnSpPr>
          <p:nvPr/>
        </p:nvCxnSpPr>
        <p:spPr>
          <a:xfrm flipV="1">
            <a:off x="598488" y="4784725"/>
            <a:ext cx="733425" cy="234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6"/>
          </p:cNvCxnSpPr>
          <p:nvPr/>
        </p:nvCxnSpPr>
        <p:spPr>
          <a:xfrm>
            <a:off x="684213" y="5222875"/>
            <a:ext cx="647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5"/>
          </p:cNvCxnSpPr>
          <p:nvPr/>
        </p:nvCxnSpPr>
        <p:spPr>
          <a:xfrm>
            <a:off x="598488" y="5426075"/>
            <a:ext cx="733425" cy="30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1331913" y="5576888"/>
            <a:ext cx="287337" cy="3000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19" name="Flowchart: Connector 18"/>
          <p:cNvSpPr/>
          <p:nvPr/>
        </p:nvSpPr>
        <p:spPr>
          <a:xfrm>
            <a:off x="1331913" y="4633913"/>
            <a:ext cx="287337" cy="3016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20" name="Flowchart: Connector 19"/>
          <p:cNvSpPr/>
          <p:nvPr/>
        </p:nvSpPr>
        <p:spPr>
          <a:xfrm>
            <a:off x="1331913" y="5072063"/>
            <a:ext cx="287337" cy="3016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21" name="Flowchart: Connector 20"/>
          <p:cNvSpPr/>
          <p:nvPr/>
        </p:nvSpPr>
        <p:spPr>
          <a:xfrm>
            <a:off x="1331913" y="3921125"/>
            <a:ext cx="287337" cy="3000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cxnSp>
        <p:nvCxnSpPr>
          <p:cNvPr id="8" name="Straight Arrow Connector 7"/>
          <p:cNvCxnSpPr>
            <a:stCxn id="4" idx="4"/>
            <a:endCxn id="21" idx="2"/>
          </p:cNvCxnSpPr>
          <p:nvPr/>
        </p:nvCxnSpPr>
        <p:spPr>
          <a:xfrm>
            <a:off x="395288" y="3429000"/>
            <a:ext cx="936625" cy="641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07" name="TextBox 8"/>
          <p:cNvSpPr txBox="1">
            <a:spLocks noChangeArrowheads="1"/>
          </p:cNvSpPr>
          <p:nvPr/>
        </p:nvSpPr>
        <p:spPr bwMode="auto">
          <a:xfrm>
            <a:off x="107950" y="2997200"/>
            <a:ext cx="5762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800" b="1"/>
              <a:t>person</a:t>
            </a:r>
          </a:p>
        </p:txBody>
      </p:sp>
      <p:sp>
        <p:nvSpPr>
          <p:cNvPr id="12308" name="TextBox 21"/>
          <p:cNvSpPr txBox="1">
            <a:spLocks noChangeArrowheads="1"/>
          </p:cNvSpPr>
          <p:nvPr/>
        </p:nvSpPr>
        <p:spPr bwMode="auto">
          <a:xfrm>
            <a:off x="665163" y="3375025"/>
            <a:ext cx="5762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800" b="1"/>
              <a:t>income</a:t>
            </a:r>
          </a:p>
        </p:txBody>
      </p:sp>
      <p:sp>
        <p:nvSpPr>
          <p:cNvPr id="12309" name="TextBox 22"/>
          <p:cNvSpPr txBox="1">
            <a:spLocks noChangeArrowheads="1"/>
          </p:cNvSpPr>
          <p:nvPr/>
        </p:nvSpPr>
        <p:spPr bwMode="auto">
          <a:xfrm>
            <a:off x="676275" y="2979738"/>
            <a:ext cx="5762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800" b="1"/>
              <a:t>position</a:t>
            </a:r>
          </a:p>
        </p:txBody>
      </p:sp>
      <p:sp>
        <p:nvSpPr>
          <p:cNvPr id="12310" name="TextBox 23"/>
          <p:cNvSpPr txBox="1">
            <a:spLocks noChangeArrowheads="1"/>
          </p:cNvSpPr>
          <p:nvPr/>
        </p:nvSpPr>
        <p:spPr bwMode="auto">
          <a:xfrm>
            <a:off x="525463" y="3740150"/>
            <a:ext cx="6667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800" b="1"/>
              <a:t>Teacher of</a:t>
            </a:r>
          </a:p>
        </p:txBody>
      </p:sp>
      <p:sp>
        <p:nvSpPr>
          <p:cNvPr id="12311" name="TextBox 24"/>
          <p:cNvSpPr txBox="1">
            <a:spLocks noChangeArrowheads="1"/>
          </p:cNvSpPr>
          <p:nvPr/>
        </p:nvSpPr>
        <p:spPr bwMode="auto">
          <a:xfrm>
            <a:off x="576263" y="2709863"/>
            <a:ext cx="7556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800" b="1"/>
              <a:t>education</a:t>
            </a:r>
          </a:p>
        </p:txBody>
      </p:sp>
      <p:sp>
        <p:nvSpPr>
          <p:cNvPr id="12312" name="TextBox 25"/>
          <p:cNvSpPr txBox="1">
            <a:spLocks noChangeArrowheads="1"/>
          </p:cNvSpPr>
          <p:nvPr/>
        </p:nvSpPr>
        <p:spPr bwMode="auto">
          <a:xfrm>
            <a:off x="107950" y="5114925"/>
            <a:ext cx="5762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800" b="1"/>
              <a:t>course</a:t>
            </a:r>
          </a:p>
        </p:txBody>
      </p:sp>
      <p:sp>
        <p:nvSpPr>
          <p:cNvPr id="12313" name="TextBox 26"/>
          <p:cNvSpPr txBox="1">
            <a:spLocks noChangeArrowheads="1"/>
          </p:cNvSpPr>
          <p:nvPr/>
        </p:nvSpPr>
        <p:spPr bwMode="auto">
          <a:xfrm>
            <a:off x="719138" y="5114925"/>
            <a:ext cx="5762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800" b="1"/>
              <a:t>difficulty</a:t>
            </a:r>
          </a:p>
        </p:txBody>
      </p:sp>
      <p:sp>
        <p:nvSpPr>
          <p:cNvPr id="12314" name="TextBox 27"/>
          <p:cNvSpPr txBox="1">
            <a:spLocks noChangeArrowheads="1"/>
          </p:cNvSpPr>
          <p:nvPr/>
        </p:nvSpPr>
        <p:spPr bwMode="auto">
          <a:xfrm>
            <a:off x="622300" y="4784725"/>
            <a:ext cx="5762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800" b="1"/>
              <a:t>location</a:t>
            </a:r>
          </a:p>
        </p:txBody>
      </p:sp>
      <p:sp>
        <p:nvSpPr>
          <p:cNvPr id="12315" name="TextBox 28"/>
          <p:cNvSpPr txBox="1">
            <a:spLocks noChangeArrowheads="1"/>
          </p:cNvSpPr>
          <p:nvPr/>
        </p:nvSpPr>
        <p:spPr bwMode="auto">
          <a:xfrm>
            <a:off x="723900" y="5468938"/>
            <a:ext cx="5762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800" b="1"/>
              <a:t>name</a:t>
            </a:r>
          </a:p>
        </p:txBody>
      </p:sp>
      <p:graphicFrame>
        <p:nvGraphicFramePr>
          <p:cNvPr id="30" name="Table 29"/>
          <p:cNvGraphicFramePr>
            <a:graphicFrameLocks noGrp="1"/>
          </p:cNvGraphicFramePr>
          <p:nvPr/>
        </p:nvGraphicFramePr>
        <p:xfrm>
          <a:off x="1835150" y="2492375"/>
          <a:ext cx="2016124" cy="731653"/>
        </p:xfrm>
        <a:graphic>
          <a:graphicData uri="http://schemas.openxmlformats.org/drawingml/2006/table">
            <a:tbl>
              <a:tblPr firstRow="1" bandRow="1">
                <a:tableStyleId>{5C22544A-7EE6-4342-B048-85BDC9FD1C3A}</a:tableStyleId>
              </a:tblPr>
              <a:tblGrid>
                <a:gridCol w="336021"/>
                <a:gridCol w="336021"/>
                <a:gridCol w="336019"/>
                <a:gridCol w="336021"/>
                <a:gridCol w="336021"/>
                <a:gridCol w="336021"/>
              </a:tblGrid>
              <a:tr h="239964">
                <a:tc>
                  <a:txBody>
                    <a:bodyPr/>
                    <a:lstStyle/>
                    <a:p>
                      <a:r>
                        <a:rPr lang="en-IE" sz="800" kern="1200" dirty="0" smtClean="0">
                          <a:solidFill>
                            <a:schemeClr val="dk1"/>
                          </a:solidFill>
                          <a:latin typeface="+mn-lt"/>
                          <a:ea typeface="+mn-ea"/>
                          <a:cs typeface="+mn-cs"/>
                        </a:rPr>
                        <a:t>P1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PhD</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lecturer</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p2</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M.S.</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lecturer</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p3</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B.S.</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prof</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bl>
          </a:graphicData>
        </a:graphic>
      </p:graphicFrame>
      <p:graphicFrame>
        <p:nvGraphicFramePr>
          <p:cNvPr id="31" name="Table 30"/>
          <p:cNvGraphicFramePr>
            <a:graphicFrameLocks noGrp="1"/>
          </p:cNvGraphicFramePr>
          <p:nvPr/>
        </p:nvGraphicFramePr>
        <p:xfrm>
          <a:off x="1835150" y="3352800"/>
          <a:ext cx="2016124" cy="731653"/>
        </p:xfrm>
        <a:graphic>
          <a:graphicData uri="http://schemas.openxmlformats.org/drawingml/2006/table">
            <a:tbl>
              <a:tblPr firstRow="1" bandRow="1">
                <a:tableStyleId>{5C22544A-7EE6-4342-B048-85BDC9FD1C3A}</a:tableStyleId>
              </a:tblPr>
              <a:tblGrid>
                <a:gridCol w="336021"/>
                <a:gridCol w="336021"/>
                <a:gridCol w="336019"/>
                <a:gridCol w="336021"/>
                <a:gridCol w="336021"/>
                <a:gridCol w="336021"/>
              </a:tblGrid>
              <a:tr h="239964">
                <a:tc>
                  <a:txBody>
                    <a:bodyPr/>
                    <a:lstStyle/>
                    <a:p>
                      <a:r>
                        <a:rPr lang="en-IE" sz="800" kern="1200" dirty="0" smtClean="0">
                          <a:solidFill>
                            <a:schemeClr val="dk1"/>
                          </a:solidFill>
                          <a:latin typeface="+mn-lt"/>
                          <a:ea typeface="+mn-ea"/>
                          <a:cs typeface="+mn-cs"/>
                        </a:rPr>
                        <a:t>P1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PhD</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lecturer</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p2</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PhD</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lecturer</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p3</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PhD</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prof</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bl>
          </a:graphicData>
        </a:graphic>
      </p:graphicFrame>
      <p:graphicFrame>
        <p:nvGraphicFramePr>
          <p:cNvPr id="32" name="Table 31"/>
          <p:cNvGraphicFramePr>
            <a:graphicFrameLocks noGrp="1"/>
          </p:cNvGraphicFramePr>
          <p:nvPr/>
        </p:nvGraphicFramePr>
        <p:xfrm>
          <a:off x="1835150" y="4221163"/>
          <a:ext cx="2016124" cy="731653"/>
        </p:xfrm>
        <a:graphic>
          <a:graphicData uri="http://schemas.openxmlformats.org/drawingml/2006/table">
            <a:tbl>
              <a:tblPr firstRow="1" bandRow="1">
                <a:tableStyleId>{5C22544A-7EE6-4342-B048-85BDC9FD1C3A}</a:tableStyleId>
              </a:tblPr>
              <a:tblGrid>
                <a:gridCol w="336021"/>
                <a:gridCol w="336021"/>
                <a:gridCol w="336019"/>
                <a:gridCol w="336021"/>
                <a:gridCol w="336021"/>
                <a:gridCol w="336021"/>
              </a:tblGrid>
              <a:tr h="239964">
                <a:tc>
                  <a:txBody>
                    <a:bodyPr/>
                    <a:lstStyle/>
                    <a:p>
                      <a:r>
                        <a:rPr lang="en-IE" sz="800" kern="1200" dirty="0" smtClean="0">
                          <a:solidFill>
                            <a:schemeClr val="dk1"/>
                          </a:solidFill>
                          <a:latin typeface="+mn-lt"/>
                          <a:ea typeface="+mn-ea"/>
                          <a:cs typeface="+mn-cs"/>
                        </a:rPr>
                        <a:t>P1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PhD</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lecturer</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p2</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PhD</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lecturer</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p3</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PhD</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prof</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false</a:t>
                      </a:r>
                      <a:endParaRPr lang="en-IE" sz="800" b="1" kern="1200" dirty="0">
                        <a:solidFill>
                          <a:schemeClr val="dk1"/>
                        </a:solidFill>
                        <a:latin typeface="+mn-lt"/>
                        <a:ea typeface="+mn-ea"/>
                        <a:cs typeface="+mn-cs"/>
                      </a:endParaRPr>
                    </a:p>
                  </a:txBody>
                  <a:tcPr marL="0" marR="0" marT="0" marB="0"/>
                </a:tc>
              </a:tr>
            </a:tbl>
          </a:graphicData>
        </a:graphic>
      </p:graphicFrame>
      <p:graphicFrame>
        <p:nvGraphicFramePr>
          <p:cNvPr id="33" name="Table 32"/>
          <p:cNvGraphicFramePr>
            <a:graphicFrameLocks noGrp="1"/>
          </p:cNvGraphicFramePr>
          <p:nvPr/>
        </p:nvGraphicFramePr>
        <p:xfrm>
          <a:off x="1835150" y="5081588"/>
          <a:ext cx="2016124" cy="731653"/>
        </p:xfrm>
        <a:graphic>
          <a:graphicData uri="http://schemas.openxmlformats.org/drawingml/2006/table">
            <a:tbl>
              <a:tblPr firstRow="1" bandRow="1">
                <a:tableStyleId>{5C22544A-7EE6-4342-B048-85BDC9FD1C3A}</a:tableStyleId>
              </a:tblPr>
              <a:tblGrid>
                <a:gridCol w="336021"/>
                <a:gridCol w="336021"/>
                <a:gridCol w="336019"/>
                <a:gridCol w="336021"/>
                <a:gridCol w="336021"/>
                <a:gridCol w="336021"/>
              </a:tblGrid>
              <a:tr h="239964">
                <a:tc>
                  <a:txBody>
                    <a:bodyPr/>
                    <a:lstStyle/>
                    <a:p>
                      <a:r>
                        <a:rPr lang="en-IE" sz="800" kern="1200" dirty="0" smtClean="0">
                          <a:solidFill>
                            <a:schemeClr val="dk1"/>
                          </a:solidFill>
                          <a:latin typeface="+mn-lt"/>
                          <a:ea typeface="+mn-ea"/>
                          <a:cs typeface="+mn-cs"/>
                        </a:rPr>
                        <a:t>P1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PhD</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lecturer</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p2</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PhD</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lecturer</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p3</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PhD</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prof</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&lt;70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bl>
          </a:graphicData>
        </a:graphic>
      </p:graphicFrame>
      <p:graphicFrame>
        <p:nvGraphicFramePr>
          <p:cNvPr id="34" name="Table 33"/>
          <p:cNvGraphicFramePr>
            <a:graphicFrameLocks noGrp="1"/>
          </p:cNvGraphicFramePr>
          <p:nvPr/>
        </p:nvGraphicFramePr>
        <p:xfrm>
          <a:off x="4140200" y="2492375"/>
          <a:ext cx="1679575" cy="723901"/>
        </p:xfrm>
        <a:graphic>
          <a:graphicData uri="http://schemas.openxmlformats.org/drawingml/2006/table">
            <a:tbl>
              <a:tblPr firstRow="1" bandRow="1">
                <a:tableStyleId>{5C22544A-7EE6-4342-B048-85BDC9FD1C3A}</a:tableStyleId>
              </a:tblPr>
              <a:tblGrid>
                <a:gridCol w="335915"/>
                <a:gridCol w="335915"/>
                <a:gridCol w="335915"/>
                <a:gridCol w="335915"/>
                <a:gridCol w="335915"/>
              </a:tblGrid>
              <a:tr h="239964">
                <a:tc>
                  <a:txBody>
                    <a:bodyPr/>
                    <a:lstStyle/>
                    <a:p>
                      <a:r>
                        <a:rPr lang="en-IE" sz="800" kern="1200" dirty="0" smtClean="0">
                          <a:solidFill>
                            <a:schemeClr val="dk1"/>
                          </a:solidFill>
                          <a:latin typeface="+mn-lt"/>
                          <a:ea typeface="+mn-ea"/>
                          <a:cs typeface="+mn-cs"/>
                        </a:rPr>
                        <a:t>prc1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math</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EB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DOS</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lab1</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LB</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&gt;10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OSLAB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bl>
          </a:graphicData>
        </a:graphic>
      </p:graphicFrame>
      <p:sp>
        <p:nvSpPr>
          <p:cNvPr id="12462" name="TextBox 34"/>
          <p:cNvSpPr txBox="1">
            <a:spLocks noChangeArrowheads="1"/>
          </p:cNvSpPr>
          <p:nvPr/>
        </p:nvSpPr>
        <p:spPr bwMode="auto">
          <a:xfrm>
            <a:off x="5364163" y="260350"/>
            <a:ext cx="2717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200"/>
              <a:t>Select ?x,?y,?a4</a:t>
            </a:r>
          </a:p>
          <a:p>
            <a:pPr eaLnBrk="1" hangingPunct="1">
              <a:spcBef>
                <a:spcPct val="0"/>
              </a:spcBef>
              <a:buFontTx/>
              <a:buNone/>
            </a:pPr>
            <a:r>
              <a:rPr lang="en-IE" altLang="en-US" sz="1200"/>
              <a:t>WHERE</a:t>
            </a:r>
          </a:p>
          <a:p>
            <a:pPr eaLnBrk="1" hangingPunct="1">
              <a:spcBef>
                <a:spcPct val="0"/>
              </a:spcBef>
              <a:buFontTx/>
              <a:buNone/>
            </a:pPr>
            <a:r>
              <a:rPr lang="en-IE" altLang="en-US" sz="1200"/>
              <a:t>?x income ?a1</a:t>
            </a:r>
          </a:p>
          <a:p>
            <a:pPr eaLnBrk="1" hangingPunct="1">
              <a:spcBef>
                <a:spcPct val="0"/>
              </a:spcBef>
              <a:buFontTx/>
              <a:buNone/>
            </a:pPr>
            <a:r>
              <a:rPr lang="en-IE" altLang="en-US" sz="1200"/>
              <a:t>?x position ?a2</a:t>
            </a:r>
          </a:p>
          <a:p>
            <a:pPr eaLnBrk="1" hangingPunct="1">
              <a:spcBef>
                <a:spcPct val="0"/>
              </a:spcBef>
              <a:buFontTx/>
              <a:buNone/>
            </a:pPr>
            <a:r>
              <a:rPr lang="en-IE" altLang="en-US" sz="1200"/>
              <a:t>?x teacherof ?y</a:t>
            </a:r>
          </a:p>
          <a:p>
            <a:pPr eaLnBrk="1" hangingPunct="1">
              <a:spcBef>
                <a:spcPct val="0"/>
              </a:spcBef>
              <a:buFontTx/>
              <a:buNone/>
            </a:pPr>
            <a:r>
              <a:rPr lang="en-IE" altLang="en-US" sz="1200"/>
              <a:t>?x education ?a3</a:t>
            </a:r>
          </a:p>
          <a:p>
            <a:pPr eaLnBrk="1" hangingPunct="1">
              <a:spcBef>
                <a:spcPct val="0"/>
              </a:spcBef>
              <a:buFontTx/>
              <a:buNone/>
            </a:pPr>
            <a:r>
              <a:rPr lang="en-IE" altLang="en-US" sz="1200"/>
              <a:t>?y location ?a4</a:t>
            </a:r>
          </a:p>
          <a:p>
            <a:pPr eaLnBrk="1" hangingPunct="1">
              <a:spcBef>
                <a:spcPct val="0"/>
              </a:spcBef>
              <a:buFontTx/>
              <a:buNone/>
            </a:pPr>
            <a:r>
              <a:rPr lang="en-IE" altLang="en-US" sz="1200"/>
              <a:t>?y difficulty ?a5</a:t>
            </a:r>
          </a:p>
          <a:p>
            <a:pPr eaLnBrk="1" hangingPunct="1">
              <a:spcBef>
                <a:spcPct val="0"/>
              </a:spcBef>
              <a:buFontTx/>
              <a:buNone/>
            </a:pPr>
            <a:r>
              <a:rPr lang="en-IE" altLang="en-US" sz="1200"/>
              <a:t>?y name ?a6</a:t>
            </a:r>
          </a:p>
        </p:txBody>
      </p:sp>
      <p:sp>
        <p:nvSpPr>
          <p:cNvPr id="36" name="TextBox 35"/>
          <p:cNvSpPr txBox="1">
            <a:spLocks noChangeArrowheads="1"/>
          </p:cNvSpPr>
          <p:nvPr/>
        </p:nvSpPr>
        <p:spPr bwMode="auto">
          <a:xfrm>
            <a:off x="2339975" y="262731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100%</a:t>
            </a:r>
          </a:p>
        </p:txBody>
      </p:sp>
      <p:sp>
        <p:nvSpPr>
          <p:cNvPr id="37" name="TextBox 36"/>
          <p:cNvSpPr txBox="1">
            <a:spLocks noChangeArrowheads="1"/>
          </p:cNvSpPr>
          <p:nvPr/>
        </p:nvSpPr>
        <p:spPr bwMode="auto">
          <a:xfrm>
            <a:off x="4716463" y="2555875"/>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100%</a:t>
            </a:r>
          </a:p>
        </p:txBody>
      </p:sp>
      <p:graphicFrame>
        <p:nvGraphicFramePr>
          <p:cNvPr id="38" name="Table 37"/>
          <p:cNvGraphicFramePr>
            <a:graphicFrameLocks noGrp="1"/>
          </p:cNvGraphicFramePr>
          <p:nvPr/>
        </p:nvGraphicFramePr>
        <p:xfrm>
          <a:off x="6443663" y="2492375"/>
          <a:ext cx="1008064" cy="723901"/>
        </p:xfrm>
        <a:graphic>
          <a:graphicData uri="http://schemas.openxmlformats.org/drawingml/2006/table">
            <a:tbl>
              <a:tblPr firstRow="1" bandRow="1">
                <a:tableStyleId>{5C22544A-7EE6-4342-B048-85BDC9FD1C3A}</a:tableStyleId>
              </a:tblPr>
              <a:tblGrid>
                <a:gridCol w="252016"/>
                <a:gridCol w="252016"/>
                <a:gridCol w="252016"/>
                <a:gridCol w="252016"/>
              </a:tblGrid>
              <a:tr h="239964">
                <a:tc>
                  <a:txBody>
                    <a:bodyPr/>
                    <a:lstStyle/>
                    <a:p>
                      <a:r>
                        <a:rPr lang="en-IE" sz="800" kern="1200" dirty="0" smtClean="0">
                          <a:solidFill>
                            <a:schemeClr val="dk1"/>
                          </a:solidFill>
                          <a:latin typeface="+mn-lt"/>
                          <a:ea typeface="+mn-ea"/>
                          <a:cs typeface="+mn-cs"/>
                        </a:rPr>
                        <a:t>prc1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P1</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P2</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P3</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EB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bl>
          </a:graphicData>
        </a:graphic>
      </p:graphicFrame>
      <p:sp>
        <p:nvSpPr>
          <p:cNvPr id="40" name="TextBox 39"/>
          <p:cNvSpPr txBox="1">
            <a:spLocks noChangeArrowheads="1"/>
          </p:cNvSpPr>
          <p:nvPr/>
        </p:nvSpPr>
        <p:spPr bwMode="auto">
          <a:xfrm>
            <a:off x="6588125" y="2565400"/>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100%</a:t>
            </a:r>
          </a:p>
        </p:txBody>
      </p:sp>
      <p:graphicFrame>
        <p:nvGraphicFramePr>
          <p:cNvPr id="41" name="Table 40"/>
          <p:cNvGraphicFramePr>
            <a:graphicFrameLocks noGrp="1"/>
          </p:cNvGraphicFramePr>
          <p:nvPr/>
        </p:nvGraphicFramePr>
        <p:xfrm>
          <a:off x="4140200" y="3357563"/>
          <a:ext cx="1679575" cy="722312"/>
        </p:xfrm>
        <a:graphic>
          <a:graphicData uri="http://schemas.openxmlformats.org/drawingml/2006/table">
            <a:tbl>
              <a:tblPr firstRow="1" bandRow="1">
                <a:tableStyleId>{5C22544A-7EE6-4342-B048-85BDC9FD1C3A}</a:tableStyleId>
              </a:tblPr>
              <a:tblGrid>
                <a:gridCol w="335915"/>
                <a:gridCol w="335915"/>
                <a:gridCol w="335915"/>
                <a:gridCol w="335915"/>
                <a:gridCol w="335915"/>
              </a:tblGrid>
              <a:tr h="239236">
                <a:tc>
                  <a:txBody>
                    <a:bodyPr/>
                    <a:lstStyle/>
                    <a:p>
                      <a:r>
                        <a:rPr lang="en-IE" sz="800" kern="1200" dirty="0" smtClean="0">
                          <a:solidFill>
                            <a:schemeClr val="dk1"/>
                          </a:solidFill>
                          <a:latin typeface="+mn-lt"/>
                          <a:ea typeface="+mn-ea"/>
                          <a:cs typeface="+mn-cs"/>
                        </a:rPr>
                        <a:t>prc1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math</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236">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EB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DOS</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false</a:t>
                      </a:r>
                    </a:p>
                  </a:txBody>
                  <a:tcPr marL="0" marR="0" marT="0" marB="0"/>
                </a:tc>
              </a:tr>
              <a:tr h="243839">
                <a:tc>
                  <a:txBody>
                    <a:bodyPr/>
                    <a:lstStyle/>
                    <a:p>
                      <a:r>
                        <a:rPr lang="en-IE" sz="800" b="1" kern="1200" dirty="0" smtClean="0">
                          <a:solidFill>
                            <a:schemeClr val="dk1"/>
                          </a:solidFill>
                          <a:latin typeface="+mn-lt"/>
                          <a:ea typeface="+mn-ea"/>
                          <a:cs typeface="+mn-cs"/>
                        </a:rPr>
                        <a:t>lab1</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LB</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&gt;10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OSLAB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bl>
          </a:graphicData>
        </a:graphic>
      </p:graphicFrame>
      <p:graphicFrame>
        <p:nvGraphicFramePr>
          <p:cNvPr id="42" name="Table 41"/>
          <p:cNvGraphicFramePr>
            <a:graphicFrameLocks noGrp="1"/>
          </p:cNvGraphicFramePr>
          <p:nvPr/>
        </p:nvGraphicFramePr>
        <p:xfrm>
          <a:off x="4140200" y="4217988"/>
          <a:ext cx="1679575" cy="723901"/>
        </p:xfrm>
        <a:graphic>
          <a:graphicData uri="http://schemas.openxmlformats.org/drawingml/2006/table">
            <a:tbl>
              <a:tblPr firstRow="1" bandRow="1">
                <a:tableStyleId>{5C22544A-7EE6-4342-B048-85BDC9FD1C3A}</a:tableStyleId>
              </a:tblPr>
              <a:tblGrid>
                <a:gridCol w="335915"/>
                <a:gridCol w="335915"/>
                <a:gridCol w="335915"/>
                <a:gridCol w="335915"/>
                <a:gridCol w="335915"/>
              </a:tblGrid>
              <a:tr h="239964">
                <a:tc>
                  <a:txBody>
                    <a:bodyPr/>
                    <a:lstStyle/>
                    <a:p>
                      <a:r>
                        <a:rPr lang="en-IE" sz="800" kern="1200" dirty="0" smtClean="0">
                          <a:solidFill>
                            <a:schemeClr val="dk1"/>
                          </a:solidFill>
                          <a:latin typeface="+mn-lt"/>
                          <a:ea typeface="+mn-ea"/>
                          <a:cs typeface="+mn-cs"/>
                        </a:rPr>
                        <a:t>prc1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math</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EB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DOS</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lab1</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LB</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&gt;10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OSLAB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false</a:t>
                      </a:r>
                      <a:endParaRPr lang="en-IE" sz="800" b="1" kern="1200" dirty="0">
                        <a:solidFill>
                          <a:schemeClr val="dk1"/>
                        </a:solidFill>
                        <a:latin typeface="+mn-lt"/>
                        <a:ea typeface="+mn-ea"/>
                        <a:cs typeface="+mn-cs"/>
                      </a:endParaRPr>
                    </a:p>
                  </a:txBody>
                  <a:tcPr marL="0" marR="0" marT="0" marB="0"/>
                </a:tc>
              </a:tr>
            </a:tbl>
          </a:graphicData>
        </a:graphic>
      </p:graphicFrame>
      <p:graphicFrame>
        <p:nvGraphicFramePr>
          <p:cNvPr id="43" name="Table 42"/>
          <p:cNvGraphicFramePr>
            <a:graphicFrameLocks noGrp="1"/>
          </p:cNvGraphicFramePr>
          <p:nvPr/>
        </p:nvGraphicFramePr>
        <p:xfrm>
          <a:off x="4140200" y="5084763"/>
          <a:ext cx="1679575" cy="723901"/>
        </p:xfrm>
        <a:graphic>
          <a:graphicData uri="http://schemas.openxmlformats.org/drawingml/2006/table">
            <a:tbl>
              <a:tblPr firstRow="1" bandRow="1">
                <a:tableStyleId>{5C22544A-7EE6-4342-B048-85BDC9FD1C3A}</a:tableStyleId>
              </a:tblPr>
              <a:tblGrid>
                <a:gridCol w="335915"/>
                <a:gridCol w="335915"/>
                <a:gridCol w="335915"/>
                <a:gridCol w="335915"/>
                <a:gridCol w="335915"/>
              </a:tblGrid>
              <a:tr h="239964">
                <a:tc>
                  <a:txBody>
                    <a:bodyPr/>
                    <a:lstStyle/>
                    <a:p>
                      <a:r>
                        <a:rPr lang="en-IE" sz="800" kern="1200" dirty="0" smtClean="0">
                          <a:solidFill>
                            <a:schemeClr val="dk1"/>
                          </a:solidFill>
                          <a:latin typeface="+mn-lt"/>
                          <a:ea typeface="+mn-ea"/>
                          <a:cs typeface="+mn-cs"/>
                        </a:rPr>
                        <a:t>prc1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math</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EB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&lt;10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DOS</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false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lab1</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LB</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&gt;10</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OSLAB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false</a:t>
                      </a:r>
                      <a:endParaRPr lang="en-IE" sz="800" b="1" kern="1200" dirty="0">
                        <a:solidFill>
                          <a:schemeClr val="dk1"/>
                        </a:solidFill>
                        <a:latin typeface="+mn-lt"/>
                        <a:ea typeface="+mn-ea"/>
                        <a:cs typeface="+mn-cs"/>
                      </a:endParaRPr>
                    </a:p>
                  </a:txBody>
                  <a:tcPr marL="0" marR="0" marT="0" marB="0"/>
                </a:tc>
              </a:tr>
            </a:tbl>
          </a:graphicData>
        </a:graphic>
      </p:graphicFrame>
      <p:graphicFrame>
        <p:nvGraphicFramePr>
          <p:cNvPr id="44" name="Table 43"/>
          <p:cNvGraphicFramePr>
            <a:graphicFrameLocks noGrp="1"/>
          </p:cNvGraphicFramePr>
          <p:nvPr/>
        </p:nvGraphicFramePr>
        <p:xfrm>
          <a:off x="6443663" y="3425825"/>
          <a:ext cx="1008064" cy="723901"/>
        </p:xfrm>
        <a:graphic>
          <a:graphicData uri="http://schemas.openxmlformats.org/drawingml/2006/table">
            <a:tbl>
              <a:tblPr firstRow="1" bandRow="1">
                <a:tableStyleId>{5C22544A-7EE6-4342-B048-85BDC9FD1C3A}</a:tableStyleId>
              </a:tblPr>
              <a:tblGrid>
                <a:gridCol w="252016"/>
                <a:gridCol w="252016"/>
                <a:gridCol w="252016"/>
                <a:gridCol w="252016"/>
              </a:tblGrid>
              <a:tr h="239964">
                <a:tc>
                  <a:txBody>
                    <a:bodyPr/>
                    <a:lstStyle/>
                    <a:p>
                      <a:r>
                        <a:rPr lang="en-IE" sz="800" kern="1200" dirty="0" smtClean="0">
                          <a:solidFill>
                            <a:schemeClr val="dk1"/>
                          </a:solidFill>
                          <a:latin typeface="+mn-lt"/>
                          <a:ea typeface="+mn-ea"/>
                          <a:cs typeface="+mn-cs"/>
                        </a:rPr>
                        <a:t>prc1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P1</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P2</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P3</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EB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false</a:t>
                      </a:r>
                      <a:endParaRPr lang="en-IE" sz="800" b="1" kern="1200" dirty="0">
                        <a:solidFill>
                          <a:schemeClr val="dk1"/>
                        </a:solidFill>
                        <a:latin typeface="+mn-lt"/>
                        <a:ea typeface="+mn-ea"/>
                        <a:cs typeface="+mn-cs"/>
                      </a:endParaRPr>
                    </a:p>
                  </a:txBody>
                  <a:tcPr marL="0" marR="0" marT="0" marB="0"/>
                </a:tc>
              </a:tr>
            </a:tbl>
          </a:graphicData>
        </a:graphic>
      </p:graphicFrame>
      <p:graphicFrame>
        <p:nvGraphicFramePr>
          <p:cNvPr id="45" name="Table 44"/>
          <p:cNvGraphicFramePr>
            <a:graphicFrameLocks noGrp="1"/>
          </p:cNvGraphicFramePr>
          <p:nvPr/>
        </p:nvGraphicFramePr>
        <p:xfrm>
          <a:off x="6372225" y="4221163"/>
          <a:ext cx="1008064" cy="723901"/>
        </p:xfrm>
        <a:graphic>
          <a:graphicData uri="http://schemas.openxmlformats.org/drawingml/2006/table">
            <a:tbl>
              <a:tblPr firstRow="1" bandRow="1">
                <a:tableStyleId>{5C22544A-7EE6-4342-B048-85BDC9FD1C3A}</a:tableStyleId>
              </a:tblPr>
              <a:tblGrid>
                <a:gridCol w="252016"/>
                <a:gridCol w="252016"/>
                <a:gridCol w="252016"/>
                <a:gridCol w="252016"/>
              </a:tblGrid>
              <a:tr h="239964">
                <a:tc>
                  <a:txBody>
                    <a:bodyPr/>
                    <a:lstStyle/>
                    <a:p>
                      <a:r>
                        <a:rPr lang="en-IE" sz="800" kern="1200" dirty="0" smtClean="0">
                          <a:solidFill>
                            <a:schemeClr val="dk1"/>
                          </a:solidFill>
                          <a:latin typeface="+mn-lt"/>
                          <a:ea typeface="+mn-ea"/>
                          <a:cs typeface="+mn-cs"/>
                        </a:rPr>
                        <a:t>prc1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P1</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P2</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P3</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EB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bl>
          </a:graphicData>
        </a:graphic>
      </p:graphicFrame>
      <p:graphicFrame>
        <p:nvGraphicFramePr>
          <p:cNvPr id="46" name="Table 45"/>
          <p:cNvGraphicFramePr>
            <a:graphicFrameLocks noGrp="1"/>
          </p:cNvGraphicFramePr>
          <p:nvPr/>
        </p:nvGraphicFramePr>
        <p:xfrm>
          <a:off x="6372225" y="5084763"/>
          <a:ext cx="1008064" cy="723901"/>
        </p:xfrm>
        <a:graphic>
          <a:graphicData uri="http://schemas.openxmlformats.org/drawingml/2006/table">
            <a:tbl>
              <a:tblPr firstRow="1" bandRow="1">
                <a:tableStyleId>{5C22544A-7EE6-4342-B048-85BDC9FD1C3A}</a:tableStyleId>
              </a:tblPr>
              <a:tblGrid>
                <a:gridCol w="252016"/>
                <a:gridCol w="252016"/>
                <a:gridCol w="252016"/>
                <a:gridCol w="252016"/>
              </a:tblGrid>
              <a:tr h="239964">
                <a:tc>
                  <a:txBody>
                    <a:bodyPr/>
                    <a:lstStyle/>
                    <a:p>
                      <a:r>
                        <a:rPr lang="en-IE" sz="800" kern="1200" dirty="0" smtClean="0">
                          <a:solidFill>
                            <a:schemeClr val="dk1"/>
                          </a:solidFill>
                          <a:latin typeface="+mn-lt"/>
                          <a:ea typeface="+mn-ea"/>
                          <a:cs typeface="+mn-cs"/>
                        </a:rPr>
                        <a:t>prc1</a:t>
                      </a:r>
                      <a:endParaRPr lang="en-IE" sz="8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P1</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39964">
                <a:tc>
                  <a:txBody>
                    <a:bodyPr/>
                    <a:lstStyle/>
                    <a:p>
                      <a:r>
                        <a:rPr lang="en-IE" sz="800" b="1" kern="1200" dirty="0" smtClean="0">
                          <a:solidFill>
                            <a:schemeClr val="dk1"/>
                          </a:solidFill>
                          <a:latin typeface="+mn-lt"/>
                          <a:ea typeface="+mn-ea"/>
                          <a:cs typeface="+mn-cs"/>
                        </a:rPr>
                        <a:t>prc1</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P2</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GB</a:t>
                      </a:r>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true</a:t>
                      </a:r>
                      <a:endParaRPr lang="en-IE" sz="800" b="1" kern="1200" dirty="0">
                        <a:solidFill>
                          <a:schemeClr val="dk1"/>
                        </a:solidFill>
                        <a:latin typeface="+mn-lt"/>
                        <a:ea typeface="+mn-ea"/>
                        <a:cs typeface="+mn-cs"/>
                      </a:endParaRPr>
                    </a:p>
                  </a:txBody>
                  <a:tcPr marL="0" marR="0" marT="0" marB="0"/>
                </a:tc>
              </a:tr>
              <a:tr h="243973">
                <a:tc>
                  <a:txBody>
                    <a:bodyPr/>
                    <a:lstStyle/>
                    <a:p>
                      <a:r>
                        <a:rPr lang="en-IE" sz="800" b="1" kern="1200" dirty="0" smtClean="0">
                          <a:solidFill>
                            <a:schemeClr val="dk1"/>
                          </a:solidFill>
                          <a:latin typeface="+mn-lt"/>
                          <a:ea typeface="+mn-ea"/>
                          <a:cs typeface="+mn-cs"/>
                        </a:rPr>
                        <a:t>adc1</a:t>
                      </a:r>
                      <a:endParaRPr lang="en-IE" sz="800" b="1" kern="1200" dirty="0">
                        <a:solidFill>
                          <a:schemeClr val="dk1"/>
                        </a:solidFill>
                        <a:latin typeface="+mn-lt"/>
                        <a:ea typeface="+mn-ea"/>
                        <a:cs typeface="+mn-cs"/>
                      </a:endParaRPr>
                    </a:p>
                  </a:txBody>
                  <a:tcPr marL="0" marR="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800" b="1" kern="1200" dirty="0" smtClean="0">
                          <a:solidFill>
                            <a:schemeClr val="dk1"/>
                          </a:solidFill>
                          <a:latin typeface="+mn-lt"/>
                          <a:ea typeface="+mn-ea"/>
                          <a:cs typeface="+mn-cs"/>
                        </a:rPr>
                        <a:t>P3</a:t>
                      </a:r>
                    </a:p>
                    <a:p>
                      <a:endParaRPr lang="en-IE" sz="800" b="1" kern="1200" dirty="0">
                        <a:solidFill>
                          <a:schemeClr val="dk1"/>
                        </a:solidFill>
                        <a:latin typeface="+mn-lt"/>
                        <a:ea typeface="+mn-ea"/>
                        <a:cs typeface="+mn-cs"/>
                      </a:endParaRPr>
                    </a:p>
                  </a:txBody>
                  <a:tcPr marL="0" marR="0" marT="0" marB="0"/>
                </a:tc>
                <a:tc>
                  <a:txBody>
                    <a:bodyPr/>
                    <a:lstStyle/>
                    <a:p>
                      <a:r>
                        <a:rPr lang="en-IE" sz="800" b="1" kern="1200" dirty="0" smtClean="0">
                          <a:solidFill>
                            <a:schemeClr val="dk1"/>
                          </a:solidFill>
                          <a:latin typeface="+mn-lt"/>
                          <a:ea typeface="+mn-ea"/>
                          <a:cs typeface="+mn-cs"/>
                        </a:rPr>
                        <a:t>EB</a:t>
                      </a:r>
                      <a:endParaRPr lang="en-IE" sz="800" b="1" kern="1200" dirty="0">
                        <a:solidFill>
                          <a:schemeClr val="dk1"/>
                        </a:solidFill>
                        <a:latin typeface="+mn-lt"/>
                        <a:ea typeface="+mn-ea"/>
                        <a:cs typeface="+mn-cs"/>
                      </a:endParaRPr>
                    </a:p>
                  </a:txBody>
                  <a:tcPr marL="0" marR="0" marT="0" marB="0"/>
                </a:tc>
                <a:tc>
                  <a:txBody>
                    <a:bodyPr/>
                    <a:lstStyle/>
                    <a:p>
                      <a:r>
                        <a:rPr lang="en-IE" sz="800" b="1" kern="1200" dirty="0" err="1" smtClean="0">
                          <a:solidFill>
                            <a:schemeClr val="dk1"/>
                          </a:solidFill>
                          <a:latin typeface="+mn-lt"/>
                          <a:ea typeface="+mn-ea"/>
                          <a:cs typeface="+mn-cs"/>
                        </a:rPr>
                        <a:t>flase</a:t>
                      </a:r>
                      <a:endParaRPr lang="en-IE" sz="800" b="1" kern="1200" dirty="0">
                        <a:solidFill>
                          <a:schemeClr val="dk1"/>
                        </a:solidFill>
                        <a:latin typeface="+mn-lt"/>
                        <a:ea typeface="+mn-ea"/>
                        <a:cs typeface="+mn-cs"/>
                      </a:endParaRPr>
                    </a:p>
                  </a:txBody>
                  <a:tcPr marL="0" marR="0" marT="0" marB="0"/>
                </a:tc>
              </a:tr>
            </a:tbl>
          </a:graphicData>
        </a:graphic>
      </p:graphicFrame>
      <p:sp>
        <p:nvSpPr>
          <p:cNvPr id="47" name="TextBox 46"/>
          <p:cNvSpPr txBox="1">
            <a:spLocks noChangeArrowheads="1"/>
          </p:cNvSpPr>
          <p:nvPr/>
        </p:nvSpPr>
        <p:spPr bwMode="auto">
          <a:xfrm>
            <a:off x="2339975" y="3563938"/>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100%</a:t>
            </a:r>
          </a:p>
        </p:txBody>
      </p:sp>
      <p:sp>
        <p:nvSpPr>
          <p:cNvPr id="48" name="TextBox 47"/>
          <p:cNvSpPr txBox="1">
            <a:spLocks noChangeArrowheads="1"/>
          </p:cNvSpPr>
          <p:nvPr/>
        </p:nvSpPr>
        <p:spPr bwMode="auto">
          <a:xfrm>
            <a:off x="2339975" y="4414838"/>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100%</a:t>
            </a:r>
          </a:p>
        </p:txBody>
      </p:sp>
      <p:sp>
        <p:nvSpPr>
          <p:cNvPr id="49" name="TextBox 48"/>
          <p:cNvSpPr txBox="1">
            <a:spLocks noChangeArrowheads="1"/>
          </p:cNvSpPr>
          <p:nvPr/>
        </p:nvSpPr>
        <p:spPr bwMode="auto">
          <a:xfrm>
            <a:off x="4643438" y="3492500"/>
            <a:ext cx="865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66%</a:t>
            </a:r>
          </a:p>
        </p:txBody>
      </p:sp>
      <p:sp>
        <p:nvSpPr>
          <p:cNvPr id="50" name="TextBox 49"/>
          <p:cNvSpPr txBox="1">
            <a:spLocks noChangeArrowheads="1"/>
          </p:cNvSpPr>
          <p:nvPr/>
        </p:nvSpPr>
        <p:spPr bwMode="auto">
          <a:xfrm>
            <a:off x="6516688" y="3609975"/>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66%</a:t>
            </a:r>
          </a:p>
        </p:txBody>
      </p:sp>
      <p:sp>
        <p:nvSpPr>
          <p:cNvPr id="51" name="TextBox 50"/>
          <p:cNvSpPr txBox="1">
            <a:spLocks noChangeArrowheads="1"/>
          </p:cNvSpPr>
          <p:nvPr/>
        </p:nvSpPr>
        <p:spPr bwMode="auto">
          <a:xfrm>
            <a:off x="4598988" y="4449763"/>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66%</a:t>
            </a:r>
          </a:p>
        </p:txBody>
      </p:sp>
      <p:sp>
        <p:nvSpPr>
          <p:cNvPr id="52" name="TextBox 51"/>
          <p:cNvSpPr txBox="1">
            <a:spLocks noChangeArrowheads="1"/>
          </p:cNvSpPr>
          <p:nvPr/>
        </p:nvSpPr>
        <p:spPr bwMode="auto">
          <a:xfrm>
            <a:off x="6443663" y="4397375"/>
            <a:ext cx="865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100%</a:t>
            </a:r>
          </a:p>
        </p:txBody>
      </p:sp>
      <p:sp>
        <p:nvSpPr>
          <p:cNvPr id="53" name="TextBox 52"/>
          <p:cNvSpPr txBox="1">
            <a:spLocks noChangeArrowheads="1"/>
          </p:cNvSpPr>
          <p:nvPr/>
        </p:nvSpPr>
        <p:spPr bwMode="auto">
          <a:xfrm>
            <a:off x="2295525" y="5241925"/>
            <a:ext cx="865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100%</a:t>
            </a:r>
          </a:p>
        </p:txBody>
      </p:sp>
      <p:sp>
        <p:nvSpPr>
          <p:cNvPr id="54" name="TextBox 53"/>
          <p:cNvSpPr txBox="1">
            <a:spLocks noChangeArrowheads="1"/>
          </p:cNvSpPr>
          <p:nvPr/>
        </p:nvSpPr>
        <p:spPr bwMode="auto">
          <a:xfrm>
            <a:off x="4643438" y="5291138"/>
            <a:ext cx="865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33%</a:t>
            </a:r>
          </a:p>
        </p:txBody>
      </p:sp>
      <p:sp>
        <p:nvSpPr>
          <p:cNvPr id="55" name="TextBox 54"/>
          <p:cNvSpPr txBox="1">
            <a:spLocks noChangeArrowheads="1"/>
          </p:cNvSpPr>
          <p:nvPr/>
        </p:nvSpPr>
        <p:spPr bwMode="auto">
          <a:xfrm>
            <a:off x="6454775" y="5233988"/>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a:solidFill>
                  <a:srgbClr val="FF0000"/>
                </a:solidFill>
              </a:rPr>
              <a:t>66%</a:t>
            </a:r>
          </a:p>
        </p:txBody>
      </p:sp>
    </p:spTree>
    <p:extLst>
      <p:ext uri="{BB962C8B-B14F-4D97-AF65-F5344CB8AC3E}">
        <p14:creationId xmlns:p14="http://schemas.microsoft.com/office/powerpoint/2010/main" val="462192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heel(1)">
                                      <p:cBhvr>
                                        <p:cTn id="10" dur="2000"/>
                                        <p:tgtEl>
                                          <p:spTgt spid="3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heel(1)">
                                      <p:cBhvr>
                                        <p:cTn id="13" dur="2000"/>
                                        <p:tgtEl>
                                          <p:spTgt spid="40"/>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heel(1)">
                                      <p:cBhvr>
                                        <p:cTn id="16" dur="2000"/>
                                        <p:tgtEl>
                                          <p:spTgt spid="47"/>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heel(1)">
                                      <p:cBhvr>
                                        <p:cTn id="19" dur="2000"/>
                                        <p:tgtEl>
                                          <p:spTgt spid="4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heel(1)">
                                      <p:cBhvr>
                                        <p:cTn id="22" dur="2000"/>
                                        <p:tgtEl>
                                          <p:spTgt spid="49"/>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heel(1)">
                                      <p:cBhvr>
                                        <p:cTn id="25" dur="2000"/>
                                        <p:tgtEl>
                                          <p:spTgt spid="50"/>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heel(1)">
                                      <p:cBhvr>
                                        <p:cTn id="28" dur="2000"/>
                                        <p:tgtEl>
                                          <p:spTgt spid="51"/>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heel(1)">
                                      <p:cBhvr>
                                        <p:cTn id="31" dur="2000"/>
                                        <p:tgtEl>
                                          <p:spTgt spid="52"/>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heel(1)">
                                      <p:cBhvr>
                                        <p:cTn id="34" dur="2000"/>
                                        <p:tgtEl>
                                          <p:spTgt spid="53"/>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wheel(1)">
                                      <p:cBhvr>
                                        <p:cTn id="37" dur="2000"/>
                                        <p:tgtEl>
                                          <p:spTgt spid="54"/>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wheel(1)">
                                      <p:cBhvr>
                                        <p:cTn id="40"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7" grpId="0"/>
      <p:bldP spid="48" grpId="0"/>
      <p:bldP spid="49" grpId="0"/>
      <p:bldP spid="50" grpId="0"/>
      <p:bldP spid="51" grpId="0"/>
      <p:bldP spid="52" grpId="0"/>
      <p:bldP spid="53" grpId="0"/>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6988"/>
            <a:ext cx="8229600" cy="1143001"/>
          </a:xfrm>
        </p:spPr>
        <p:txBody>
          <a:bodyPr/>
          <a:lstStyle/>
          <a:p>
            <a:pPr algn="l" eaLnBrk="1" hangingPunct="1"/>
            <a:r>
              <a:rPr lang="en-IE" altLang="en-US" smtClean="0"/>
              <a:t>Research questions and hypothesis</a:t>
            </a:r>
            <a:endParaRPr lang="en-IE" altLang="en-US" sz="1100" smtClean="0"/>
          </a:p>
        </p:txBody>
      </p:sp>
      <p:sp>
        <p:nvSpPr>
          <p:cNvPr id="5123" name="Content Placeholder 2"/>
          <p:cNvSpPr>
            <a:spLocks noGrp="1"/>
          </p:cNvSpPr>
          <p:nvPr>
            <p:ph idx="1"/>
          </p:nvPr>
        </p:nvSpPr>
        <p:spPr>
          <a:xfrm>
            <a:off x="468313" y="836613"/>
            <a:ext cx="8229600" cy="5329237"/>
          </a:xfrm>
        </p:spPr>
        <p:txBody>
          <a:bodyPr/>
          <a:lstStyle/>
          <a:p>
            <a:pPr algn="just" eaLnBrk="1" hangingPunct="1"/>
            <a:r>
              <a:rPr lang="en-IE" altLang="en-US" sz="2400" dirty="0" smtClean="0"/>
              <a:t>How to adjust the maintenance according to response quality requirements.</a:t>
            </a:r>
          </a:p>
          <a:p>
            <a:pPr lvl="1" algn="just"/>
            <a:r>
              <a:rPr lang="en-IE" altLang="en-US" dirty="0" smtClean="0">
                <a:solidFill>
                  <a:schemeClr val="bg1"/>
                </a:solidFill>
              </a:rPr>
              <a:t>What is the quality of response provided without maintenance (current materialized data)?</a:t>
            </a:r>
          </a:p>
          <a:p>
            <a:pPr lvl="1" algn="just"/>
            <a:r>
              <a:rPr lang="en-IE" altLang="en-US" dirty="0" smtClean="0">
                <a:solidFill>
                  <a:schemeClr val="bg1"/>
                </a:solidFill>
              </a:rPr>
              <a:t>Which maintenance strategy can boost the response quality up-to the required level with lowest maintenance cost ( live execution/update processing).</a:t>
            </a:r>
          </a:p>
          <a:p>
            <a:pPr eaLnBrk="1" hangingPunct="1"/>
            <a:r>
              <a:rPr lang="en-IE" altLang="en-US" sz="2400" dirty="0" smtClean="0"/>
              <a:t>Hypothesis: </a:t>
            </a:r>
          </a:p>
          <a:p>
            <a:pPr lvl="1"/>
            <a:r>
              <a:rPr lang="en-IE" altLang="en-US" dirty="0" smtClean="0">
                <a:solidFill>
                  <a:schemeClr val="bg1"/>
                </a:solidFill>
              </a:rPr>
              <a:t>Having quality of join counterparts, we “CAN” estimate the quality of (maintained) join results and choose the best maintenance which can fulfil the required quality in shortest time.</a:t>
            </a:r>
          </a:p>
        </p:txBody>
      </p:sp>
    </p:spTree>
    <p:extLst>
      <p:ext uri="{BB962C8B-B14F-4D97-AF65-F5344CB8AC3E}">
        <p14:creationId xmlns:p14="http://schemas.microsoft.com/office/powerpoint/2010/main" val="3313348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l" eaLnBrk="1" hangingPunct="1"/>
            <a:r>
              <a:rPr lang="en-IE" altLang="en-US" dirty="0" smtClean="0"/>
              <a:t>My approach</a:t>
            </a:r>
            <a:endParaRPr lang="en-IE" altLang="en-US" sz="1100" dirty="0" smtClean="0"/>
          </a:p>
        </p:txBody>
      </p:sp>
      <p:sp>
        <p:nvSpPr>
          <p:cNvPr id="6147" name="Content Placeholder 2"/>
          <p:cNvSpPr>
            <a:spLocks noGrp="1"/>
          </p:cNvSpPr>
          <p:nvPr>
            <p:ph idx="1"/>
          </p:nvPr>
        </p:nvSpPr>
        <p:spPr>
          <a:xfrm>
            <a:off x="457200" y="1350963"/>
            <a:ext cx="8229600" cy="4525962"/>
          </a:xfrm>
        </p:spPr>
        <p:txBody>
          <a:bodyPr>
            <a:normAutofit fontScale="25000" lnSpcReduction="20000"/>
          </a:bodyPr>
          <a:lstStyle/>
          <a:p>
            <a:pPr eaLnBrk="1" hangingPunct="1">
              <a:lnSpc>
                <a:spcPct val="120000"/>
              </a:lnSpc>
            </a:pPr>
            <a:r>
              <a:rPr lang="en-IE" altLang="en-US" sz="9600" b="0" dirty="0"/>
              <a:t>There are two quality metrics: </a:t>
            </a:r>
            <a:r>
              <a:rPr lang="en-IE" altLang="en-US" sz="9600" b="0" dirty="0" smtClean="0"/>
              <a:t>freshness(B/(A+B)), completeness(B/(B+C)).</a:t>
            </a:r>
            <a:endParaRPr lang="en-IE" altLang="en-US" sz="9600" b="0" dirty="0"/>
          </a:p>
          <a:p>
            <a:pPr>
              <a:lnSpc>
                <a:spcPct val="120000"/>
              </a:lnSpc>
            </a:pPr>
            <a:r>
              <a:rPr lang="en-IE" altLang="en-US" sz="9600" b="0" dirty="0" smtClean="0"/>
              <a:t>First </a:t>
            </a:r>
            <a:r>
              <a:rPr lang="en-IE" altLang="en-US" sz="9600" b="0" dirty="0"/>
              <a:t>research question: </a:t>
            </a:r>
            <a:r>
              <a:rPr lang="en-IE" altLang="en-US" sz="9600" b="0" dirty="0" smtClean="0"/>
              <a:t>What </a:t>
            </a:r>
            <a:r>
              <a:rPr lang="en-IE" altLang="en-US" sz="9600" b="0" dirty="0"/>
              <a:t>is the </a:t>
            </a:r>
            <a:r>
              <a:rPr lang="en-IE" altLang="en-US" sz="9600" b="0" dirty="0" smtClean="0"/>
              <a:t>freshness </a:t>
            </a:r>
            <a:r>
              <a:rPr lang="en-IE" altLang="en-US" sz="9600" b="0" dirty="0"/>
              <a:t>of the response </a:t>
            </a:r>
            <a:r>
              <a:rPr lang="en-IE" altLang="en-US" sz="9600" b="0" dirty="0" smtClean="0"/>
              <a:t>provided with cache (without maintenance)?</a:t>
            </a:r>
            <a:endParaRPr lang="en-IE" altLang="en-US" sz="9600" b="0" dirty="0"/>
          </a:p>
          <a:p>
            <a:pPr lvl="1" eaLnBrk="1" hangingPunct="1">
              <a:lnSpc>
                <a:spcPct val="120000"/>
              </a:lnSpc>
            </a:pPr>
            <a:r>
              <a:rPr lang="en-IE" altLang="en-US" sz="5800" dirty="0">
                <a:solidFill>
                  <a:schemeClr val="bg1"/>
                </a:solidFill>
              </a:rPr>
              <a:t>We summarize cache snapshot with fresh/stale </a:t>
            </a:r>
            <a:r>
              <a:rPr lang="en-IE" altLang="en-US" sz="5800" dirty="0" err="1">
                <a:solidFill>
                  <a:schemeClr val="bg1"/>
                </a:solidFill>
              </a:rPr>
              <a:t>labeled</a:t>
            </a:r>
            <a:r>
              <a:rPr lang="en-IE" altLang="en-US" sz="5800" dirty="0">
                <a:solidFill>
                  <a:schemeClr val="bg1"/>
                </a:solidFill>
              </a:rPr>
              <a:t> triples to estimate the freshness of queries.</a:t>
            </a:r>
          </a:p>
          <a:p>
            <a:pPr lvl="1" eaLnBrk="1" hangingPunct="1">
              <a:lnSpc>
                <a:spcPct val="120000"/>
              </a:lnSpc>
            </a:pPr>
            <a:r>
              <a:rPr lang="en-IE" altLang="en-US" sz="5800" dirty="0">
                <a:solidFill>
                  <a:schemeClr val="bg1"/>
                </a:solidFill>
              </a:rPr>
              <a:t>Summarization </a:t>
            </a:r>
          </a:p>
          <a:p>
            <a:pPr lvl="2" eaLnBrk="1" hangingPunct="1">
              <a:lnSpc>
                <a:spcPct val="120000"/>
              </a:lnSpc>
            </a:pPr>
            <a:r>
              <a:rPr lang="en-IE" altLang="en-US" sz="5800" dirty="0">
                <a:solidFill>
                  <a:schemeClr val="bg1"/>
                </a:solidFill>
              </a:rPr>
              <a:t>Capture dependencies between join counterparts.</a:t>
            </a:r>
          </a:p>
          <a:p>
            <a:pPr lvl="2" eaLnBrk="1" hangingPunct="1">
              <a:lnSpc>
                <a:spcPct val="120000"/>
              </a:lnSpc>
            </a:pPr>
            <a:r>
              <a:rPr lang="en-IE" altLang="en-US" sz="5800" dirty="0">
                <a:solidFill>
                  <a:schemeClr val="bg1"/>
                </a:solidFill>
              </a:rPr>
              <a:t>Capture the distribution of freshness for each </a:t>
            </a:r>
            <a:r>
              <a:rPr lang="en-IE" altLang="en-US" sz="5800" dirty="0" smtClean="0">
                <a:solidFill>
                  <a:schemeClr val="bg1"/>
                </a:solidFill>
              </a:rPr>
              <a:t>summarization dimension. </a:t>
            </a:r>
            <a:endParaRPr lang="en-IE" altLang="en-US" sz="5800" dirty="0">
              <a:solidFill>
                <a:schemeClr val="bg1"/>
              </a:solidFill>
            </a:endParaRPr>
          </a:p>
          <a:p>
            <a:pPr lvl="1">
              <a:lnSpc>
                <a:spcPct val="120000"/>
              </a:lnSpc>
            </a:pPr>
            <a:r>
              <a:rPr lang="en-IE" altLang="en-US" sz="6000" dirty="0">
                <a:solidFill>
                  <a:schemeClr val="bg1"/>
                </a:solidFill>
              </a:rPr>
              <a:t>Our first summarization approach assumes total independence and uniform distribution.</a:t>
            </a:r>
          </a:p>
          <a:p>
            <a:pPr lvl="1">
              <a:lnSpc>
                <a:spcPct val="120000"/>
              </a:lnSpc>
            </a:pPr>
            <a:r>
              <a:rPr lang="en-IE" altLang="en-US" sz="6000" dirty="0">
                <a:solidFill>
                  <a:schemeClr val="bg1"/>
                </a:solidFill>
              </a:rPr>
              <a:t>In the histogram approach we try to address uniform distribution assumption. This requires more space to achieve better estimations.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188640"/>
            <a:ext cx="1899994" cy="1038984"/>
          </a:xfrm>
          <a:prstGeom prst="rect">
            <a:avLst/>
          </a:prstGeom>
        </p:spPr>
      </p:pic>
    </p:spTree>
    <p:extLst>
      <p:ext uri="{BB962C8B-B14F-4D97-AF65-F5344CB8AC3E}">
        <p14:creationId xmlns:p14="http://schemas.microsoft.com/office/powerpoint/2010/main" val="1779631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eaLnBrk="1" hangingPunct="1"/>
            <a:r>
              <a:rPr lang="en-IE" altLang="en-US" smtClean="0"/>
              <a:t>State of the art</a:t>
            </a:r>
            <a:endParaRPr lang="en-IE" altLang="en-US" sz="1100" smtClean="0"/>
          </a:p>
        </p:txBody>
      </p:sp>
      <p:sp>
        <p:nvSpPr>
          <p:cNvPr id="8195" name="Content Placeholder 2"/>
          <p:cNvSpPr>
            <a:spLocks noGrp="1"/>
          </p:cNvSpPr>
          <p:nvPr>
            <p:ph idx="1"/>
          </p:nvPr>
        </p:nvSpPr>
        <p:spPr>
          <a:xfrm>
            <a:off x="457200" y="1196975"/>
            <a:ext cx="8229600" cy="4525963"/>
          </a:xfrm>
        </p:spPr>
        <p:txBody>
          <a:bodyPr>
            <a:normAutofit fontScale="70000" lnSpcReduction="20000"/>
          </a:bodyPr>
          <a:lstStyle/>
          <a:p>
            <a:pPr eaLnBrk="1" hangingPunct="1"/>
            <a:r>
              <a:rPr lang="en-IE" altLang="en-US" sz="2400" dirty="0" smtClean="0"/>
              <a:t>Difficulty? Capturing all the dependencies among various sub-queries and learn distribution of fresh entries in a summary to estimate the freshness of join results is a very complicated task. Most summarizations assumes independence and uniform distribution. </a:t>
            </a:r>
          </a:p>
          <a:p>
            <a:pPr eaLnBrk="1" hangingPunct="1"/>
            <a:r>
              <a:rPr lang="en-IE" altLang="en-US" sz="2400" dirty="0" smtClean="0"/>
              <a:t>In RDBMS </a:t>
            </a:r>
          </a:p>
          <a:p>
            <a:pPr lvl="1" algn="just" eaLnBrk="1" hangingPunct="1"/>
            <a:r>
              <a:rPr lang="en-IE" altLang="en-US" sz="2100" dirty="0">
                <a:solidFill>
                  <a:schemeClr val="bg1"/>
                </a:solidFill>
              </a:rPr>
              <a:t>Join has been modelled as a selection over the Cartesian product. (selection condition over the Cartesian product is the join condition)</a:t>
            </a:r>
          </a:p>
          <a:p>
            <a:pPr lvl="1" algn="just" eaLnBrk="1" hangingPunct="1"/>
            <a:r>
              <a:rPr lang="en-IE" altLang="en-US" sz="2100" dirty="0">
                <a:solidFill>
                  <a:schemeClr val="bg1"/>
                </a:solidFill>
              </a:rPr>
              <a:t>Estimation of query response quality boils down to quality estimation of selection conditions.</a:t>
            </a:r>
          </a:p>
          <a:p>
            <a:pPr lvl="1" algn="just" eaLnBrk="1" hangingPunct="1"/>
            <a:r>
              <a:rPr lang="en-IE" altLang="en-US" sz="2100" dirty="0">
                <a:solidFill>
                  <a:schemeClr val="bg1"/>
                </a:solidFill>
              </a:rPr>
              <a:t>Heavily influenced by the role of identity key per tuple which doesn’t exist in RDF data model.</a:t>
            </a:r>
          </a:p>
          <a:p>
            <a:pPr lvl="1" algn="just" eaLnBrk="1" hangingPunct="1"/>
            <a:r>
              <a:rPr lang="en-IE" altLang="en-US" sz="2100" dirty="0">
                <a:solidFill>
                  <a:schemeClr val="bg1"/>
                </a:solidFill>
              </a:rPr>
              <a:t>Goal is to estimate the quality of different selection conditions using different formula and probabilities based on if the selection condition (partially) contains the identity key.  </a:t>
            </a:r>
          </a:p>
        </p:txBody>
      </p:sp>
    </p:spTree>
    <p:extLst>
      <p:ext uri="{BB962C8B-B14F-4D97-AF65-F5344CB8AC3E}">
        <p14:creationId xmlns:p14="http://schemas.microsoft.com/office/powerpoint/2010/main" val="473235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eaLnBrk="1" hangingPunct="1"/>
            <a:r>
              <a:rPr lang="en-IE" altLang="en-US" smtClean="0"/>
              <a:t>Evaluation plan</a:t>
            </a:r>
          </a:p>
        </p:txBody>
      </p:sp>
      <p:sp>
        <p:nvSpPr>
          <p:cNvPr id="9219" name="Content Placeholder 2"/>
          <p:cNvSpPr>
            <a:spLocks noGrp="1"/>
          </p:cNvSpPr>
          <p:nvPr>
            <p:ph idx="1"/>
          </p:nvPr>
        </p:nvSpPr>
        <p:spPr>
          <a:xfrm>
            <a:off x="457200" y="1341438"/>
            <a:ext cx="8229600" cy="4525962"/>
          </a:xfrm>
        </p:spPr>
        <p:txBody>
          <a:bodyPr>
            <a:normAutofit fontScale="92500"/>
          </a:bodyPr>
          <a:lstStyle/>
          <a:p>
            <a:pPr algn="just" eaLnBrk="1" hangingPunct="1"/>
            <a:r>
              <a:rPr lang="en-IE" altLang="en-US" sz="2400" dirty="0" smtClean="0"/>
              <a:t>I’ll test the hypothesis by measuring the difference between actual freshness and estimated freshness.</a:t>
            </a:r>
          </a:p>
          <a:p>
            <a:pPr algn="just" eaLnBrk="1" hangingPunct="1"/>
            <a:r>
              <a:rPr lang="en-IE" altLang="en-US" sz="2400" dirty="0" smtClean="0"/>
              <a:t>Baseline is freshness estimation with independent assumption and uniform freshness distribution between join counterparts.</a:t>
            </a:r>
          </a:p>
          <a:p>
            <a:pPr algn="just" eaLnBrk="1" hangingPunct="1"/>
            <a:r>
              <a:rPr lang="en-IE" altLang="en-US" sz="2400" dirty="0" smtClean="0"/>
              <a:t>Capturing more dependencies and accurate distribution of freshness leads to more accurate freshness estimation.</a:t>
            </a:r>
          </a:p>
          <a:p>
            <a:pPr algn="just" eaLnBrk="1" hangingPunct="1"/>
            <a:r>
              <a:rPr lang="en-IE" altLang="en-US" sz="2400" dirty="0" smtClean="0"/>
              <a:t>Probabilistic graphical models can capture more dependencies which leads to more accurate freshness estimation and response quality and optimization in maintenance.</a:t>
            </a:r>
          </a:p>
        </p:txBody>
      </p:sp>
    </p:spTree>
    <p:extLst>
      <p:ext uri="{BB962C8B-B14F-4D97-AF65-F5344CB8AC3E}">
        <p14:creationId xmlns:p14="http://schemas.microsoft.com/office/powerpoint/2010/main" val="669586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Outline </a:t>
            </a:r>
            <a:endParaRPr lang="en-IE" dirty="0"/>
          </a:p>
        </p:txBody>
      </p:sp>
      <p:sp>
        <p:nvSpPr>
          <p:cNvPr id="3" name="Content Placeholder 2"/>
          <p:cNvSpPr>
            <a:spLocks noGrp="1"/>
          </p:cNvSpPr>
          <p:nvPr>
            <p:ph idx="1"/>
          </p:nvPr>
        </p:nvSpPr>
        <p:spPr/>
        <p:txBody>
          <a:bodyPr/>
          <a:lstStyle/>
          <a:p>
            <a:r>
              <a:rPr lang="en-IE" dirty="0" smtClean="0"/>
              <a:t>Introduction </a:t>
            </a:r>
          </a:p>
          <a:p>
            <a:r>
              <a:rPr lang="en-IE" smtClean="0"/>
              <a:t>Motivating example</a:t>
            </a:r>
            <a:endParaRPr lang="en-IE" dirty="0" smtClean="0"/>
          </a:p>
          <a:p>
            <a:r>
              <a:rPr lang="en-IE" dirty="0" smtClean="0"/>
              <a:t>Problem definition </a:t>
            </a:r>
          </a:p>
          <a:p>
            <a:r>
              <a:rPr lang="en-IE" dirty="0" smtClean="0"/>
              <a:t>Proposed solution</a:t>
            </a:r>
          </a:p>
          <a:p>
            <a:r>
              <a:rPr lang="en-IE" dirty="0" smtClean="0"/>
              <a:t>Experimental results</a:t>
            </a:r>
          </a:p>
          <a:p>
            <a:r>
              <a:rPr lang="en-IE" dirty="0" smtClean="0"/>
              <a:t>Conclusion </a:t>
            </a:r>
          </a:p>
          <a:p>
            <a:endParaRPr lang="en-IE" dirty="0"/>
          </a:p>
        </p:txBody>
      </p:sp>
      <p:sp>
        <p:nvSpPr>
          <p:cNvPr id="4" name="Footer Placeholder 3"/>
          <p:cNvSpPr>
            <a:spLocks noGrp="1"/>
          </p:cNvSpPr>
          <p:nvPr>
            <p:ph type="ftr" sz="quarter" idx="11"/>
          </p:nvPr>
        </p:nvSpPr>
        <p:spPr/>
        <p:txBody>
          <a:bodyPr/>
          <a:lstStyle/>
          <a:p>
            <a:r>
              <a:rPr lang="en-IE" smtClean="0"/>
              <a:t>Insight Centre for Data Analytics</a:t>
            </a:r>
            <a:endParaRPr lang="en-IE" dirty="0"/>
          </a:p>
        </p:txBody>
      </p:sp>
      <p:sp>
        <p:nvSpPr>
          <p:cNvPr id="5" name="Slide Number Placeholder 4"/>
          <p:cNvSpPr>
            <a:spLocks noGrp="1"/>
          </p:cNvSpPr>
          <p:nvPr>
            <p:ph type="sldNum" sz="quarter" idx="4"/>
          </p:nvPr>
        </p:nvSpPr>
        <p:spPr/>
        <p:txBody>
          <a:bodyPr/>
          <a:lstStyle/>
          <a:p>
            <a:r>
              <a:rPr lang="en-IE" smtClean="0"/>
              <a:t>Slide </a:t>
            </a:r>
            <a:fld id="{E9E40677-34F5-4F99-8E9A-3AEB99CC993B}" type="slidenum">
              <a:rPr lang="en-IE" smtClean="0"/>
              <a:pPr/>
              <a:t>2</a:t>
            </a:fld>
            <a:endParaRPr lang="en-IE" dirty="0"/>
          </a:p>
        </p:txBody>
      </p:sp>
    </p:spTree>
    <p:extLst>
      <p:ext uri="{BB962C8B-B14F-4D97-AF65-F5344CB8AC3E}">
        <p14:creationId xmlns:p14="http://schemas.microsoft.com/office/powerpoint/2010/main" val="3717003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eaLnBrk="1" hangingPunct="1"/>
            <a:r>
              <a:rPr lang="en-IE" altLang="en-US" dirty="0" smtClean="0"/>
              <a:t>Reflections</a:t>
            </a:r>
          </a:p>
        </p:txBody>
      </p:sp>
      <p:sp>
        <p:nvSpPr>
          <p:cNvPr id="10243" name="Content Placeholder 2"/>
          <p:cNvSpPr>
            <a:spLocks noGrp="1"/>
          </p:cNvSpPr>
          <p:nvPr>
            <p:ph idx="1"/>
          </p:nvPr>
        </p:nvSpPr>
        <p:spPr>
          <a:xfrm>
            <a:off x="468313" y="1125538"/>
            <a:ext cx="8229600" cy="4525962"/>
          </a:xfrm>
        </p:spPr>
        <p:txBody>
          <a:bodyPr>
            <a:normAutofit/>
          </a:bodyPr>
          <a:lstStyle/>
          <a:p>
            <a:pPr algn="just" eaLnBrk="1" hangingPunct="1"/>
            <a:r>
              <a:rPr lang="en-IE" altLang="en-US" sz="2400" dirty="0" smtClean="0"/>
              <a:t>The ideal case is to run query on the actual cache without summarization which leads to 100% accuracy in freshness estimation which is not feasible due to huge space requirements and long response time. </a:t>
            </a:r>
          </a:p>
          <a:p>
            <a:pPr algn="just" eaLnBrk="1" hangingPunct="1"/>
            <a:r>
              <a:rPr lang="en-IE" altLang="en-US" sz="2400" dirty="0" smtClean="0"/>
              <a:t>Summarization will provide faster but approximate results with lower space requirements.</a:t>
            </a:r>
          </a:p>
          <a:p>
            <a:pPr algn="just" eaLnBrk="1" hangingPunct="1"/>
            <a:r>
              <a:rPr lang="en-IE" altLang="en-US" sz="2400" dirty="0" smtClean="0"/>
              <a:t>Summarization techniques require capturing the distribution and the dependencies. The more accurate distribution and capturing more dependency leads to more accurate estimations.</a:t>
            </a:r>
          </a:p>
        </p:txBody>
      </p:sp>
    </p:spTree>
    <p:extLst>
      <p:ext uri="{BB962C8B-B14F-4D97-AF65-F5344CB8AC3E}">
        <p14:creationId xmlns:p14="http://schemas.microsoft.com/office/powerpoint/2010/main" val="387571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16632"/>
            <a:ext cx="8229600" cy="720726"/>
          </a:xfrm>
        </p:spPr>
        <p:txBody>
          <a:bodyPr>
            <a:normAutofit/>
          </a:bodyPr>
          <a:lstStyle/>
          <a:p>
            <a:pPr algn="l"/>
            <a:r>
              <a:rPr lang="en-IE" altLang="en-US" sz="2400" dirty="0" smtClean="0"/>
              <a:t>Introduction: Query Processing On Linked Data?</a:t>
            </a:r>
          </a:p>
        </p:txBody>
      </p:sp>
      <p:sp>
        <p:nvSpPr>
          <p:cNvPr id="3" name="Content Placeholder 2"/>
          <p:cNvSpPr>
            <a:spLocks noGrp="1"/>
          </p:cNvSpPr>
          <p:nvPr>
            <p:ph idx="1"/>
          </p:nvPr>
        </p:nvSpPr>
        <p:spPr>
          <a:xfrm>
            <a:off x="539750" y="2492896"/>
            <a:ext cx="8135938" cy="3454400"/>
          </a:xfrm>
        </p:spPr>
        <p:txBody>
          <a:bodyPr>
            <a:noAutofit/>
          </a:bodyPr>
          <a:lstStyle/>
          <a:p>
            <a:pPr algn="just">
              <a:lnSpc>
                <a:spcPct val="100000"/>
              </a:lnSpc>
            </a:pPr>
            <a:r>
              <a:rPr lang="en-IE" altLang="en-US" sz="1600" dirty="0" smtClean="0"/>
              <a:t>Report changes to the local store (maintenance)</a:t>
            </a:r>
          </a:p>
          <a:p>
            <a:pPr lvl="2" algn="just">
              <a:lnSpc>
                <a:spcPct val="100000"/>
              </a:lnSpc>
            </a:pPr>
            <a:r>
              <a:rPr lang="en-IE" altLang="en-US" dirty="0" smtClean="0">
                <a:solidFill>
                  <a:schemeClr val="bg1"/>
                </a:solidFill>
              </a:rPr>
              <a:t>sources pro-actively report changes or their existence (pushing).</a:t>
            </a:r>
          </a:p>
          <a:p>
            <a:pPr lvl="2" algn="just">
              <a:lnSpc>
                <a:spcPct val="100000"/>
              </a:lnSpc>
            </a:pPr>
            <a:r>
              <a:rPr lang="en-IE" altLang="en-US" dirty="0" smtClean="0">
                <a:solidFill>
                  <a:schemeClr val="bg1"/>
                </a:solidFill>
              </a:rPr>
              <a:t>query processor discover new sources and changes by frequent crawling (pulling).</a:t>
            </a:r>
          </a:p>
          <a:p>
            <a:pPr algn="just">
              <a:lnSpc>
                <a:spcPct val="100000"/>
              </a:lnSpc>
            </a:pPr>
            <a:r>
              <a:rPr lang="en-IE" altLang="en-US" sz="1600" dirty="0" smtClean="0"/>
              <a:t>Fast maintenance leads high quality but slow response and vice versa.</a:t>
            </a:r>
          </a:p>
          <a:p>
            <a:pPr algn="just">
              <a:lnSpc>
                <a:spcPct val="100000"/>
              </a:lnSpc>
            </a:pPr>
            <a:r>
              <a:rPr lang="en-IE" altLang="en-US" sz="1600" dirty="0" smtClean="0"/>
              <a:t>Varying maintenance frequency can adjust the </a:t>
            </a:r>
            <a:r>
              <a:rPr lang="en-IE" altLang="en-US" sz="1600" b="1" dirty="0" smtClean="0">
                <a:solidFill>
                  <a:srgbClr val="FF0000"/>
                </a:solidFill>
              </a:rPr>
              <a:t>quality</a:t>
            </a:r>
            <a:r>
              <a:rPr lang="en-IE" altLang="en-US" sz="1600" dirty="0" smtClean="0"/>
              <a:t> and </a:t>
            </a:r>
            <a:r>
              <a:rPr lang="en-IE" altLang="en-US" sz="1600" b="1" dirty="0" smtClean="0">
                <a:solidFill>
                  <a:srgbClr val="FF0000"/>
                </a:solidFill>
              </a:rPr>
              <a:t>time</a:t>
            </a:r>
            <a:r>
              <a:rPr lang="en-IE" altLang="en-US" sz="1600" dirty="0" smtClean="0"/>
              <a:t> of provided response.</a:t>
            </a:r>
          </a:p>
          <a:p>
            <a:pPr algn="just">
              <a:lnSpc>
                <a:spcPct val="100000"/>
              </a:lnSpc>
            </a:pPr>
            <a:r>
              <a:rPr lang="en-IE" altLang="en-US" sz="1600" dirty="0" smtClean="0"/>
              <a:t>Current literature are minimizing the maintenance as much as they can </a:t>
            </a:r>
          </a:p>
          <a:p>
            <a:pPr lvl="1" algn="just">
              <a:lnSpc>
                <a:spcPct val="100000"/>
              </a:lnSpc>
            </a:pPr>
            <a:r>
              <a:rPr lang="en-IE" altLang="en-US" sz="1300" dirty="0" smtClean="0">
                <a:solidFill>
                  <a:schemeClr val="bg1"/>
                </a:solidFill>
              </a:rPr>
              <a:t>Minimize materialized data by analysing the query workload. (view selection).</a:t>
            </a:r>
          </a:p>
          <a:p>
            <a:pPr lvl="1" algn="just">
              <a:lnSpc>
                <a:spcPct val="100000"/>
              </a:lnSpc>
            </a:pPr>
            <a:r>
              <a:rPr lang="en-IE" altLang="en-US" sz="1300" dirty="0" smtClean="0">
                <a:solidFill>
                  <a:schemeClr val="bg1"/>
                </a:solidFill>
              </a:rPr>
              <a:t>On-demand maintenance of materialized data.</a:t>
            </a:r>
          </a:p>
          <a:p>
            <a:pPr lvl="1" algn="just">
              <a:lnSpc>
                <a:spcPct val="100000"/>
              </a:lnSpc>
            </a:pPr>
            <a:r>
              <a:rPr lang="en-IE" altLang="en-US" sz="1300" dirty="0" smtClean="0">
                <a:solidFill>
                  <a:schemeClr val="bg1"/>
                </a:solidFill>
              </a:rPr>
              <a:t>Optimize the maintenance code (</a:t>
            </a:r>
            <a:r>
              <a:rPr lang="en-IE" altLang="en-US" sz="1300" dirty="0" err="1" smtClean="0">
                <a:solidFill>
                  <a:schemeClr val="bg1"/>
                </a:solidFill>
              </a:rPr>
              <a:t>DBToaster</a:t>
            </a:r>
            <a:r>
              <a:rPr lang="en-IE" altLang="en-US" sz="1300" dirty="0" smtClean="0">
                <a:solidFill>
                  <a:schemeClr val="bg1"/>
                </a:solidFill>
              </a:rPr>
              <a:t>).</a:t>
            </a:r>
          </a:p>
          <a:p>
            <a:pPr lvl="1" algn="just">
              <a:lnSpc>
                <a:spcPct val="100000"/>
              </a:lnSpc>
            </a:pPr>
            <a:r>
              <a:rPr lang="en-IE" altLang="en-US" sz="1300" dirty="0" smtClean="0">
                <a:solidFill>
                  <a:schemeClr val="bg1"/>
                </a:solidFill>
              </a:rPr>
              <a:t>A few have touched the Quality-Time trade-off to minimize the maintenance.</a:t>
            </a:r>
          </a:p>
        </p:txBody>
      </p:sp>
      <p:sp>
        <p:nvSpPr>
          <p:cNvPr id="6" name="Content Placeholder 2"/>
          <p:cNvSpPr txBox="1">
            <a:spLocks/>
          </p:cNvSpPr>
          <p:nvPr/>
        </p:nvSpPr>
        <p:spPr bwMode="auto">
          <a:xfrm>
            <a:off x="4759008" y="1030606"/>
            <a:ext cx="276532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indent="0">
              <a:buNone/>
            </a:pPr>
            <a:r>
              <a:rPr lang="en-IE" altLang="en-US" sz="1200" b="1" dirty="0">
                <a:solidFill>
                  <a:schemeClr val="bg1"/>
                </a:solidFill>
              </a:rPr>
              <a:t>Replication (database) or </a:t>
            </a:r>
            <a:r>
              <a:rPr lang="en-IE" altLang="en-US" sz="1200" b="1" dirty="0" smtClean="0">
                <a:solidFill>
                  <a:schemeClr val="bg1"/>
                </a:solidFill>
              </a:rPr>
              <a:t>Caching </a:t>
            </a:r>
            <a:r>
              <a:rPr lang="en-IE" altLang="en-US" sz="1200" b="1" dirty="0">
                <a:solidFill>
                  <a:schemeClr val="bg1"/>
                </a:solidFill>
              </a:rPr>
              <a:t>(web)</a:t>
            </a:r>
          </a:p>
        </p:txBody>
      </p:sp>
      <p:sp>
        <p:nvSpPr>
          <p:cNvPr id="7" name="Notched Right Arrow 6"/>
          <p:cNvSpPr/>
          <p:nvPr/>
        </p:nvSpPr>
        <p:spPr>
          <a:xfrm>
            <a:off x="2930525" y="1125538"/>
            <a:ext cx="1152525" cy="6477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Ins="0" anchor="ctr"/>
          <a:lstStyle/>
          <a:p>
            <a:pPr algn="ctr">
              <a:defRPr/>
            </a:pPr>
            <a:r>
              <a:rPr lang="en-IE" sz="800" b="1" dirty="0">
                <a:solidFill>
                  <a:schemeClr val="bg1"/>
                </a:solidFill>
              </a:rPr>
              <a:t>Off-line materialization</a:t>
            </a:r>
          </a:p>
        </p:txBody>
      </p:sp>
      <p:sp>
        <p:nvSpPr>
          <p:cNvPr id="8" name="Flowchart: Magnetic Disk 7"/>
          <p:cNvSpPr/>
          <p:nvPr/>
        </p:nvSpPr>
        <p:spPr>
          <a:xfrm>
            <a:off x="4083050" y="1196975"/>
            <a:ext cx="647700" cy="50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sz="800" b="1" dirty="0">
                <a:solidFill>
                  <a:schemeClr val="bg1"/>
                </a:solidFill>
              </a:rPr>
              <a:t>Local Store</a:t>
            </a:r>
          </a:p>
        </p:txBody>
      </p:sp>
      <p:sp>
        <p:nvSpPr>
          <p:cNvPr id="9" name="Smiley Face 8"/>
          <p:cNvSpPr/>
          <p:nvPr/>
        </p:nvSpPr>
        <p:spPr>
          <a:xfrm>
            <a:off x="5795963" y="1630363"/>
            <a:ext cx="431800" cy="39528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10" name="Rectangle 9"/>
          <p:cNvSpPr/>
          <p:nvPr/>
        </p:nvSpPr>
        <p:spPr>
          <a:xfrm>
            <a:off x="4032250" y="1709738"/>
            <a:ext cx="719138" cy="26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sz="800" b="1" dirty="0">
                <a:solidFill>
                  <a:schemeClr val="bg1"/>
                </a:solidFill>
              </a:rPr>
              <a:t>Query Processor</a:t>
            </a:r>
          </a:p>
        </p:txBody>
      </p:sp>
      <p:sp>
        <p:nvSpPr>
          <p:cNvPr id="11" name="Left-Right Arrow 10"/>
          <p:cNvSpPr/>
          <p:nvPr/>
        </p:nvSpPr>
        <p:spPr>
          <a:xfrm>
            <a:off x="4751388" y="1684338"/>
            <a:ext cx="993775" cy="287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sz="800" b="1" dirty="0">
                <a:solidFill>
                  <a:schemeClr val="bg1"/>
                </a:solidFill>
              </a:rPr>
              <a:t>Query</a:t>
            </a:r>
          </a:p>
          <a:p>
            <a:pPr algn="ctr">
              <a:defRPr/>
            </a:pPr>
            <a:r>
              <a:rPr lang="en-IE" sz="800" b="1" dirty="0">
                <a:solidFill>
                  <a:schemeClr val="bg1"/>
                </a:solidFill>
              </a:rPr>
              <a:t> Response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806281"/>
            <a:ext cx="1944414" cy="1282169"/>
          </a:xfrm>
          <a:prstGeom prst="rect">
            <a:avLst/>
          </a:prstGeom>
        </p:spPr>
      </p:pic>
      <p:sp>
        <p:nvSpPr>
          <p:cNvPr id="13" name="Lightning Bolt 12"/>
          <p:cNvSpPr/>
          <p:nvPr/>
        </p:nvSpPr>
        <p:spPr>
          <a:xfrm>
            <a:off x="1042988" y="692150"/>
            <a:ext cx="735012" cy="1706563"/>
          </a:xfrm>
          <a:prstGeom prst="lightningBol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a:defRPr/>
            </a:pPr>
            <a:endParaRPr lang="en-IE" sz="800" b="1" dirty="0">
              <a:solidFill>
                <a:schemeClr val="tx1"/>
              </a:solidFill>
            </a:endParaRPr>
          </a:p>
        </p:txBody>
      </p:sp>
      <p:sp>
        <p:nvSpPr>
          <p:cNvPr id="14" name="TextBox 13"/>
          <p:cNvSpPr txBox="1">
            <a:spLocks noChangeArrowheads="1"/>
          </p:cNvSpPr>
          <p:nvPr/>
        </p:nvSpPr>
        <p:spPr bwMode="auto">
          <a:xfrm rot="3694652">
            <a:off x="916782" y="1372394"/>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IE" altLang="en-US" sz="1800" b="1" dirty="0">
                <a:solidFill>
                  <a:schemeClr val="bg1"/>
                </a:solidFill>
              </a:rPr>
              <a:t>UPDATES</a:t>
            </a:r>
            <a:endParaRPr lang="en-IE" altLang="en-US" sz="1800" dirty="0">
              <a:solidFill>
                <a:schemeClr val="bg1"/>
              </a:solidFill>
            </a:endParaRPr>
          </a:p>
        </p:txBody>
      </p:sp>
      <p:sp>
        <p:nvSpPr>
          <p:cNvPr id="15" name="Cloud Callout 14"/>
          <p:cNvSpPr/>
          <p:nvPr/>
        </p:nvSpPr>
        <p:spPr>
          <a:xfrm>
            <a:off x="1835696" y="1844824"/>
            <a:ext cx="1439863" cy="503237"/>
          </a:xfrm>
          <a:prstGeom prst="cloudCallout">
            <a:avLst>
              <a:gd name="adj1" fmla="val -1844"/>
              <a:gd name="adj2" fmla="val 18419"/>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sz="1400" b="1" dirty="0">
                <a:solidFill>
                  <a:schemeClr val="bg1"/>
                </a:solidFill>
              </a:rPr>
              <a:t>NEW sources</a:t>
            </a:r>
          </a:p>
        </p:txBody>
      </p:sp>
      <p:sp>
        <p:nvSpPr>
          <p:cNvPr id="16" name="Slide Number Placeholder 5"/>
          <p:cNvSpPr>
            <a:spLocks noGrp="1"/>
          </p:cNvSpPr>
          <p:nvPr>
            <p:ph type="sldNum" sz="quarter" idx="4"/>
          </p:nvPr>
        </p:nvSpPr>
        <p:spPr>
          <a:xfrm>
            <a:off x="8100392" y="6523200"/>
            <a:ext cx="720080" cy="147600"/>
          </a:xfrm>
          <a:prstGeom prst="rect">
            <a:avLst/>
          </a:prstGeom>
        </p:spPr>
        <p:txBody>
          <a:bodyPr vert="horz" lIns="91440" tIns="45720" rIns="91440" bIns="45720" rtlCol="0" anchor="ctr"/>
          <a:lstStyle>
            <a:lvl1pPr algn="r">
              <a:defRPr sz="1000">
                <a:solidFill>
                  <a:schemeClr val="tx1"/>
                </a:solidFill>
              </a:defRPr>
            </a:lvl1pPr>
          </a:lstStyle>
          <a:p>
            <a:r>
              <a:rPr lang="en-IE" dirty="0" smtClean="0"/>
              <a:t>Slide </a:t>
            </a:r>
            <a:fld id="{E9E40677-34F5-4F99-8E9A-3AEB99CC993B}" type="slidenum">
              <a:rPr lang="en-IE" smtClean="0"/>
              <a:pPr/>
              <a:t>3</a:t>
            </a:fld>
            <a:endParaRPr lang="en-IE" dirty="0"/>
          </a:p>
        </p:txBody>
      </p:sp>
      <p:sp>
        <p:nvSpPr>
          <p:cNvPr id="17" name="Footer Placeholder 4"/>
          <p:cNvSpPr>
            <a:spLocks noGrp="1"/>
          </p:cNvSpPr>
          <p:nvPr>
            <p:ph type="ftr" sz="quarter" idx="11"/>
          </p:nvPr>
        </p:nvSpPr>
        <p:spPr>
          <a:xfrm>
            <a:off x="457200" y="6523200"/>
            <a:ext cx="2160000" cy="144000"/>
          </a:xfrm>
        </p:spPr>
        <p:txBody>
          <a:bodyPr/>
          <a:lstStyle/>
          <a:p>
            <a:r>
              <a:rPr lang="en-IE" dirty="0" smtClean="0"/>
              <a:t>Insight Centre for Data Analytics</a:t>
            </a:r>
            <a:endParaRPr lang="en-IE" dirty="0"/>
          </a:p>
        </p:txBody>
      </p:sp>
      <p:sp>
        <p:nvSpPr>
          <p:cNvPr id="4" name="Oval Callout 3"/>
          <p:cNvSpPr/>
          <p:nvPr/>
        </p:nvSpPr>
        <p:spPr>
          <a:xfrm>
            <a:off x="683568" y="2996952"/>
            <a:ext cx="936104" cy="36004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solidFill>
                  <a:schemeClr val="bg1"/>
                </a:solidFill>
              </a:rPr>
              <a:t>Web</a:t>
            </a:r>
            <a:endParaRPr lang="en-IE" dirty="0">
              <a:solidFill>
                <a:schemeClr val="bg1"/>
              </a:solidFill>
            </a:endParaRPr>
          </a:p>
        </p:txBody>
      </p:sp>
    </p:spTree>
    <p:extLst>
      <p:ext uri="{BB962C8B-B14F-4D97-AF65-F5344CB8AC3E}">
        <p14:creationId xmlns:p14="http://schemas.microsoft.com/office/powerpoint/2010/main" val="3045448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additive="base">
                                        <p:cTn id="2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 calcmode="lin" valueType="num">
                                      <p:cBhvr additive="base">
                                        <p:cTn id="5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 calcmode="lin" valueType="num">
                                      <p:cBhvr additive="base">
                                        <p:cTn id="5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additive="base">
                                        <p:cTn id="6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anim calcmode="lin" valueType="num">
                                      <p:cBhvr additive="base">
                                        <p:cTn id="6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13" grpId="0" animBg="1"/>
      <p:bldP spid="14" grpId="0"/>
      <p:bldP spid="1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80000"/>
          </a:xfrm>
        </p:spPr>
        <p:txBody>
          <a:bodyPr>
            <a:normAutofit fontScale="90000"/>
          </a:bodyPr>
          <a:lstStyle/>
          <a:p>
            <a:r>
              <a:rPr lang="en-IE" dirty="0" smtClean="0"/>
              <a:t>My suggestion to minimize the maintenance</a:t>
            </a:r>
            <a:endParaRPr lang="en-IE" dirty="0"/>
          </a:p>
        </p:txBody>
      </p:sp>
      <p:sp>
        <p:nvSpPr>
          <p:cNvPr id="3" name="Content Placeholder 2"/>
          <p:cNvSpPr>
            <a:spLocks noGrp="1"/>
          </p:cNvSpPr>
          <p:nvPr>
            <p:ph idx="1"/>
          </p:nvPr>
        </p:nvSpPr>
        <p:spPr>
          <a:xfrm>
            <a:off x="457200" y="1196752"/>
            <a:ext cx="8229600" cy="4386282"/>
          </a:xfrm>
        </p:spPr>
        <p:txBody>
          <a:bodyPr/>
          <a:lstStyle/>
          <a:p>
            <a:r>
              <a:rPr lang="en-IE" dirty="0" smtClean="0"/>
              <a:t>Maintain a view only </a:t>
            </a:r>
            <a:r>
              <a:rPr lang="en-IE" smtClean="0"/>
              <a:t>if its </a:t>
            </a:r>
            <a:r>
              <a:rPr lang="en-IE" dirty="0" smtClean="0"/>
              <a:t>“quality</a:t>
            </a:r>
            <a:r>
              <a:rPr lang="en-IE" smtClean="0"/>
              <a:t>” is </a:t>
            </a:r>
            <a:r>
              <a:rPr lang="en-IE" dirty="0" smtClean="0"/>
              <a:t>below a “threshold”.</a:t>
            </a:r>
          </a:p>
          <a:p>
            <a:r>
              <a:rPr lang="en-IE" dirty="0" smtClean="0"/>
              <a:t>Quality?</a:t>
            </a:r>
          </a:p>
          <a:p>
            <a:pPr lvl="1"/>
            <a:r>
              <a:rPr lang="en-IE" dirty="0" smtClean="0"/>
              <a:t>Freshness of a view B/(B+A) (A=0 fully fresh).</a:t>
            </a:r>
          </a:p>
          <a:p>
            <a:pPr lvl="1"/>
            <a:r>
              <a:rPr lang="en-IE" dirty="0" smtClean="0"/>
              <a:t>Completeness of a view B/(B+C) (C=0 fully complete).</a:t>
            </a:r>
          </a:p>
          <a:p>
            <a:r>
              <a:rPr lang="en-IE" dirty="0" smtClean="0"/>
              <a:t>Threshold?</a:t>
            </a:r>
          </a:p>
          <a:p>
            <a:pPr lvl="1"/>
            <a:r>
              <a:rPr lang="en-IE" dirty="0" smtClean="0"/>
              <a:t>Response quality requirements should be translated to view quality requirements. </a:t>
            </a:r>
          </a:p>
          <a:p>
            <a:pPr lvl="1"/>
            <a:r>
              <a:rPr lang="en-IE" dirty="0" smtClean="0"/>
              <a:t>Estimate the quality of response based on the quality of views without actually computing the response.</a:t>
            </a:r>
            <a:endParaRPr lang="en-IE" dirty="0"/>
          </a:p>
        </p:txBody>
      </p:sp>
      <p:sp>
        <p:nvSpPr>
          <p:cNvPr id="5" name="Footer Placeholder 4"/>
          <p:cNvSpPr>
            <a:spLocks noGrp="1"/>
          </p:cNvSpPr>
          <p:nvPr>
            <p:ph type="ftr" sz="quarter" idx="11"/>
          </p:nvPr>
        </p:nvSpPr>
        <p:spPr/>
        <p:txBody>
          <a:bodyPr/>
          <a:lstStyle/>
          <a:p>
            <a:r>
              <a:rPr lang="en-IE" dirty="0" smtClean="0"/>
              <a:t>Insight Centre for Data Analytics</a:t>
            </a:r>
            <a:endParaRPr lang="en-IE" dirty="0"/>
          </a:p>
        </p:txBody>
      </p:sp>
      <p:sp>
        <p:nvSpPr>
          <p:cNvPr id="6" name="Slide Number Placeholder 5"/>
          <p:cNvSpPr>
            <a:spLocks noGrp="1"/>
          </p:cNvSpPr>
          <p:nvPr>
            <p:ph type="sldNum" sz="quarter" idx="4"/>
          </p:nvPr>
        </p:nvSpPr>
        <p:spPr/>
        <p:txBody>
          <a:bodyPr/>
          <a:lstStyle/>
          <a:p>
            <a:r>
              <a:rPr lang="en-IE" smtClean="0"/>
              <a:t>Slide </a:t>
            </a:r>
            <a:fld id="{E9E40677-34F5-4F99-8E9A-3AEB99CC993B}" type="slidenum">
              <a:rPr lang="en-IE" smtClean="0"/>
              <a:pPr/>
              <a:t>4</a:t>
            </a:fld>
            <a:endParaRPr lang="en-IE"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1556792"/>
            <a:ext cx="1899994" cy="1038984"/>
          </a:xfrm>
          <a:prstGeom prst="rect">
            <a:avLst/>
          </a:prstGeom>
        </p:spPr>
      </p:pic>
      <p:sp>
        <p:nvSpPr>
          <p:cNvPr id="8" name="Flowchart: Magnetic Disk 7"/>
          <p:cNvSpPr/>
          <p:nvPr/>
        </p:nvSpPr>
        <p:spPr>
          <a:xfrm>
            <a:off x="4572000" y="5534655"/>
            <a:ext cx="504056" cy="2880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V1</a:t>
            </a:r>
            <a:endParaRPr lang="en-IE" dirty="0"/>
          </a:p>
        </p:txBody>
      </p:sp>
      <p:sp>
        <p:nvSpPr>
          <p:cNvPr id="12" name="Right Brace 11"/>
          <p:cNvSpPr/>
          <p:nvPr/>
        </p:nvSpPr>
        <p:spPr>
          <a:xfrm rot="16200000">
            <a:off x="5814138" y="3968481"/>
            <a:ext cx="180019" cy="28083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13" name="Flowchart: Magnetic Disk 12"/>
          <p:cNvSpPr/>
          <p:nvPr/>
        </p:nvSpPr>
        <p:spPr>
          <a:xfrm>
            <a:off x="5220072" y="5534655"/>
            <a:ext cx="504056" cy="2880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V2</a:t>
            </a:r>
            <a:endParaRPr lang="en-IE" dirty="0"/>
          </a:p>
        </p:txBody>
      </p:sp>
      <p:sp>
        <p:nvSpPr>
          <p:cNvPr id="14" name="Flowchart: Magnetic Disk 13"/>
          <p:cNvSpPr/>
          <p:nvPr/>
        </p:nvSpPr>
        <p:spPr>
          <a:xfrm>
            <a:off x="5904148" y="5534655"/>
            <a:ext cx="504056" cy="2880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V3</a:t>
            </a:r>
            <a:endParaRPr lang="en-IE" dirty="0"/>
          </a:p>
        </p:txBody>
      </p:sp>
      <p:sp>
        <p:nvSpPr>
          <p:cNvPr id="15" name="Flowchart: Magnetic Disk 14"/>
          <p:cNvSpPr/>
          <p:nvPr/>
        </p:nvSpPr>
        <p:spPr>
          <a:xfrm>
            <a:off x="6652109" y="5534655"/>
            <a:ext cx="504056" cy="2880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V4</a:t>
            </a:r>
            <a:endParaRPr lang="en-IE" dirty="0"/>
          </a:p>
        </p:txBody>
      </p:sp>
      <p:sp>
        <p:nvSpPr>
          <p:cNvPr id="16" name="Smiley Face 15"/>
          <p:cNvSpPr/>
          <p:nvPr/>
        </p:nvSpPr>
        <p:spPr>
          <a:xfrm>
            <a:off x="5724128" y="4814575"/>
            <a:ext cx="432048" cy="39604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TextBox 16"/>
          <p:cNvSpPr txBox="1"/>
          <p:nvPr/>
        </p:nvSpPr>
        <p:spPr>
          <a:xfrm>
            <a:off x="6256064" y="4797152"/>
            <a:ext cx="2276375" cy="430887"/>
          </a:xfrm>
          <a:prstGeom prst="rect">
            <a:avLst/>
          </a:prstGeom>
          <a:noFill/>
        </p:spPr>
        <p:txBody>
          <a:bodyPr wrap="square" rtlCol="0">
            <a:spAutoFit/>
          </a:bodyPr>
          <a:lstStyle/>
          <a:p>
            <a:r>
              <a:rPr lang="en-IE" sz="2200" dirty="0" smtClean="0">
                <a:solidFill>
                  <a:schemeClr val="bg2"/>
                </a:solidFill>
              </a:rPr>
              <a:t>80% freshness</a:t>
            </a:r>
          </a:p>
        </p:txBody>
      </p:sp>
      <p:sp>
        <p:nvSpPr>
          <p:cNvPr id="18" name="TextBox 17"/>
          <p:cNvSpPr txBox="1"/>
          <p:nvPr/>
        </p:nvSpPr>
        <p:spPr>
          <a:xfrm>
            <a:off x="4373978" y="5813282"/>
            <a:ext cx="900100" cy="430887"/>
          </a:xfrm>
          <a:prstGeom prst="rect">
            <a:avLst/>
          </a:prstGeom>
          <a:noFill/>
        </p:spPr>
        <p:txBody>
          <a:bodyPr wrap="square" rtlCol="0">
            <a:spAutoFit/>
          </a:bodyPr>
          <a:lstStyle/>
          <a:p>
            <a:r>
              <a:rPr lang="en-IE" sz="2200" dirty="0" smtClean="0">
                <a:solidFill>
                  <a:schemeClr val="bg2"/>
                </a:solidFill>
              </a:rPr>
              <a:t>20%</a:t>
            </a:r>
          </a:p>
        </p:txBody>
      </p:sp>
      <p:sp>
        <p:nvSpPr>
          <p:cNvPr id="19" name="TextBox 18"/>
          <p:cNvSpPr txBox="1"/>
          <p:nvPr/>
        </p:nvSpPr>
        <p:spPr>
          <a:xfrm>
            <a:off x="5024319" y="5822687"/>
            <a:ext cx="900100" cy="430887"/>
          </a:xfrm>
          <a:prstGeom prst="rect">
            <a:avLst/>
          </a:prstGeom>
          <a:noFill/>
        </p:spPr>
        <p:txBody>
          <a:bodyPr wrap="square" rtlCol="0">
            <a:spAutoFit/>
          </a:bodyPr>
          <a:lstStyle/>
          <a:p>
            <a:r>
              <a:rPr lang="en-IE" sz="2200" dirty="0" smtClean="0">
                <a:solidFill>
                  <a:schemeClr val="bg2"/>
                </a:solidFill>
              </a:rPr>
              <a:t>100%</a:t>
            </a:r>
          </a:p>
        </p:txBody>
      </p:sp>
      <p:sp>
        <p:nvSpPr>
          <p:cNvPr id="20" name="TextBox 19"/>
          <p:cNvSpPr txBox="1"/>
          <p:nvPr/>
        </p:nvSpPr>
        <p:spPr>
          <a:xfrm>
            <a:off x="5882190" y="5822687"/>
            <a:ext cx="900100" cy="430887"/>
          </a:xfrm>
          <a:prstGeom prst="rect">
            <a:avLst/>
          </a:prstGeom>
          <a:noFill/>
        </p:spPr>
        <p:txBody>
          <a:bodyPr wrap="square" rtlCol="0">
            <a:spAutoFit/>
          </a:bodyPr>
          <a:lstStyle/>
          <a:p>
            <a:r>
              <a:rPr lang="en-IE" sz="2200" dirty="0" smtClean="0">
                <a:solidFill>
                  <a:schemeClr val="bg2"/>
                </a:solidFill>
              </a:rPr>
              <a:t>10%</a:t>
            </a:r>
          </a:p>
        </p:txBody>
      </p:sp>
      <p:sp>
        <p:nvSpPr>
          <p:cNvPr id="21" name="TextBox 20"/>
          <p:cNvSpPr txBox="1"/>
          <p:nvPr/>
        </p:nvSpPr>
        <p:spPr>
          <a:xfrm>
            <a:off x="6620425" y="5822687"/>
            <a:ext cx="900100" cy="430887"/>
          </a:xfrm>
          <a:prstGeom prst="rect">
            <a:avLst/>
          </a:prstGeom>
          <a:noFill/>
        </p:spPr>
        <p:txBody>
          <a:bodyPr wrap="square" rtlCol="0">
            <a:spAutoFit/>
          </a:bodyPr>
          <a:lstStyle/>
          <a:p>
            <a:r>
              <a:rPr lang="en-IE" sz="2200" dirty="0" smtClean="0">
                <a:solidFill>
                  <a:schemeClr val="bg2"/>
                </a:solidFill>
              </a:rPr>
              <a:t>80%</a:t>
            </a:r>
          </a:p>
        </p:txBody>
      </p:sp>
    </p:spTree>
    <p:extLst>
      <p:ext uri="{BB962C8B-B14F-4D97-AF65-F5344CB8AC3E}">
        <p14:creationId xmlns:p14="http://schemas.microsoft.com/office/powerpoint/2010/main" val="281339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My Experiment</a:t>
            </a:r>
            <a:endParaRPr lang="en-IE" dirty="0"/>
          </a:p>
        </p:txBody>
      </p:sp>
      <p:sp>
        <p:nvSpPr>
          <p:cNvPr id="3" name="Content Placeholder 2"/>
          <p:cNvSpPr>
            <a:spLocks noGrp="1"/>
          </p:cNvSpPr>
          <p:nvPr>
            <p:ph idx="1"/>
          </p:nvPr>
        </p:nvSpPr>
        <p:spPr/>
        <p:txBody>
          <a:bodyPr>
            <a:normAutofit/>
          </a:bodyPr>
          <a:lstStyle/>
          <a:p>
            <a:r>
              <a:rPr lang="en-IE" dirty="0" smtClean="0"/>
              <a:t>I simplified the problem.</a:t>
            </a:r>
          </a:p>
          <a:p>
            <a:r>
              <a:rPr lang="en-IE" dirty="0" smtClean="0"/>
              <a:t>I assumed that I have a cache in which all triples have been assigned with a label specifying their freshness status. </a:t>
            </a:r>
          </a:p>
          <a:p>
            <a:r>
              <a:rPr lang="en-IE" dirty="0" smtClean="0"/>
              <a:t>I want to estimate the quality of a query response over this cache using a synopsis that I built without actually executing the query.</a:t>
            </a:r>
          </a:p>
          <a:p>
            <a:r>
              <a:rPr lang="en-IE" dirty="0" smtClean="0"/>
              <a:t>I decided to extend the synopsis of cardinality estimation for my freshness estimation. How?</a:t>
            </a:r>
            <a:endParaRPr lang="en-IE" dirty="0"/>
          </a:p>
        </p:txBody>
      </p:sp>
      <p:sp>
        <p:nvSpPr>
          <p:cNvPr id="5" name="Footer Placeholder 4"/>
          <p:cNvSpPr>
            <a:spLocks noGrp="1"/>
          </p:cNvSpPr>
          <p:nvPr>
            <p:ph type="ftr" sz="quarter" idx="11"/>
          </p:nvPr>
        </p:nvSpPr>
        <p:spPr/>
        <p:txBody>
          <a:bodyPr/>
          <a:lstStyle/>
          <a:p>
            <a:r>
              <a:rPr lang="en-IE" smtClean="0"/>
              <a:t>Insight Centre for Data Analytics</a:t>
            </a:r>
            <a:endParaRPr lang="en-IE" dirty="0"/>
          </a:p>
        </p:txBody>
      </p:sp>
      <p:sp>
        <p:nvSpPr>
          <p:cNvPr id="6" name="Slide Number Placeholder 5"/>
          <p:cNvSpPr>
            <a:spLocks noGrp="1"/>
          </p:cNvSpPr>
          <p:nvPr>
            <p:ph type="sldNum" sz="quarter" idx="4"/>
          </p:nvPr>
        </p:nvSpPr>
        <p:spPr/>
        <p:txBody>
          <a:bodyPr/>
          <a:lstStyle/>
          <a:p>
            <a:r>
              <a:rPr lang="en-IE" smtClean="0"/>
              <a:t>Slide </a:t>
            </a:r>
            <a:fld id="{E9E40677-34F5-4F99-8E9A-3AEB99CC993B}" type="slidenum">
              <a:rPr lang="en-IE" smtClean="0"/>
              <a:pPr/>
              <a:t>5</a:t>
            </a:fld>
            <a:endParaRPr lang="en-IE" dirty="0"/>
          </a:p>
        </p:txBody>
      </p:sp>
      <p:graphicFrame>
        <p:nvGraphicFramePr>
          <p:cNvPr id="4" name="Table 3"/>
          <p:cNvGraphicFramePr>
            <a:graphicFrameLocks noGrp="1"/>
          </p:cNvGraphicFramePr>
          <p:nvPr>
            <p:extLst>
              <p:ext uri="{D42A27DB-BD31-4B8C-83A1-F6EECF244321}">
                <p14:modId xmlns:p14="http://schemas.microsoft.com/office/powerpoint/2010/main" val="1009879761"/>
              </p:ext>
            </p:extLst>
          </p:nvPr>
        </p:nvGraphicFramePr>
        <p:xfrm>
          <a:off x="3923928" y="116632"/>
          <a:ext cx="5087888" cy="1463040"/>
        </p:xfrm>
        <a:graphic>
          <a:graphicData uri="http://schemas.openxmlformats.org/drawingml/2006/table">
            <a:tbl>
              <a:tblPr firstRow="1" bandRow="1">
                <a:tableStyleId>{2D5ABB26-0587-4C30-8999-92F81FD0307C}</a:tableStyleId>
              </a:tblPr>
              <a:tblGrid>
                <a:gridCol w="1271972"/>
                <a:gridCol w="1271972"/>
                <a:gridCol w="1271972"/>
                <a:gridCol w="1271972"/>
              </a:tblGrid>
              <a:tr h="360040">
                <a:tc>
                  <a:txBody>
                    <a:bodyPr/>
                    <a:lstStyle/>
                    <a:p>
                      <a:r>
                        <a:rPr lang="en-IE" dirty="0" smtClean="0">
                          <a:solidFill>
                            <a:schemeClr val="bg1"/>
                          </a:solidFill>
                        </a:rPr>
                        <a:t>Alice</a:t>
                      </a:r>
                      <a:endParaRPr lang="en-IE" dirty="0">
                        <a:solidFill>
                          <a:schemeClr val="bg1"/>
                        </a:solidFill>
                      </a:endParaRPr>
                    </a:p>
                  </a:txBody>
                  <a:tcPr/>
                </a:tc>
                <a:tc>
                  <a:txBody>
                    <a:bodyPr/>
                    <a:lstStyle/>
                    <a:p>
                      <a:r>
                        <a:rPr lang="en-IE" dirty="0" smtClean="0">
                          <a:solidFill>
                            <a:schemeClr val="bg1"/>
                          </a:solidFill>
                        </a:rPr>
                        <a:t>Lives </a:t>
                      </a:r>
                      <a:endParaRPr lang="en-IE" dirty="0">
                        <a:solidFill>
                          <a:schemeClr val="bg1"/>
                        </a:solidFill>
                      </a:endParaRPr>
                    </a:p>
                  </a:txBody>
                  <a:tcPr/>
                </a:tc>
                <a:tc>
                  <a:txBody>
                    <a:bodyPr/>
                    <a:lstStyle/>
                    <a:p>
                      <a:r>
                        <a:rPr lang="en-IE" dirty="0" smtClean="0">
                          <a:solidFill>
                            <a:schemeClr val="bg1"/>
                          </a:solidFill>
                        </a:rPr>
                        <a:t>Dublin </a:t>
                      </a:r>
                      <a:endParaRPr lang="en-IE" dirty="0">
                        <a:solidFill>
                          <a:schemeClr val="bg1"/>
                        </a:solidFill>
                      </a:endParaRPr>
                    </a:p>
                  </a:txBody>
                  <a:tcPr/>
                </a:tc>
                <a:tc>
                  <a:txBody>
                    <a:bodyPr/>
                    <a:lstStyle/>
                    <a:p>
                      <a:r>
                        <a:rPr lang="en-IE" b="1" dirty="0" smtClean="0">
                          <a:solidFill>
                            <a:srgbClr val="92D050"/>
                          </a:solidFill>
                        </a:rPr>
                        <a:t>True </a:t>
                      </a:r>
                      <a:endParaRPr lang="en-IE" b="1" dirty="0">
                        <a:solidFill>
                          <a:srgbClr val="92D050"/>
                        </a:solidFill>
                      </a:endParaRPr>
                    </a:p>
                  </a:txBody>
                  <a:tcPr/>
                </a:tc>
              </a:tr>
              <a:tr h="360040">
                <a:tc>
                  <a:txBody>
                    <a:bodyPr/>
                    <a:lstStyle/>
                    <a:p>
                      <a:r>
                        <a:rPr lang="en-IE" dirty="0" smtClean="0">
                          <a:solidFill>
                            <a:schemeClr val="bg1"/>
                          </a:solidFill>
                        </a:rPr>
                        <a:t>Bob</a:t>
                      </a:r>
                      <a:endParaRPr lang="en-IE" dirty="0">
                        <a:solidFill>
                          <a:schemeClr val="bg1"/>
                        </a:solidFill>
                      </a:endParaRPr>
                    </a:p>
                  </a:txBody>
                  <a:tcPr/>
                </a:tc>
                <a:tc>
                  <a:txBody>
                    <a:bodyPr/>
                    <a:lstStyle/>
                    <a:p>
                      <a:r>
                        <a:rPr lang="en-IE" dirty="0" smtClean="0">
                          <a:solidFill>
                            <a:schemeClr val="bg1"/>
                          </a:solidFill>
                        </a:rPr>
                        <a:t>Lives </a:t>
                      </a:r>
                      <a:endParaRPr lang="en-IE" dirty="0">
                        <a:solidFill>
                          <a:schemeClr val="bg1"/>
                        </a:solidFill>
                      </a:endParaRPr>
                    </a:p>
                  </a:txBody>
                  <a:tcPr/>
                </a:tc>
                <a:tc>
                  <a:txBody>
                    <a:bodyPr/>
                    <a:lstStyle/>
                    <a:p>
                      <a:r>
                        <a:rPr lang="en-IE" dirty="0" smtClean="0">
                          <a:solidFill>
                            <a:schemeClr val="bg1"/>
                          </a:solidFill>
                        </a:rPr>
                        <a:t>Berlin </a:t>
                      </a:r>
                      <a:endParaRPr lang="en-IE" dirty="0">
                        <a:solidFill>
                          <a:schemeClr val="bg1"/>
                        </a:solidFill>
                      </a:endParaRPr>
                    </a:p>
                  </a:txBody>
                  <a:tcPr/>
                </a:tc>
                <a:tc>
                  <a:txBody>
                    <a:bodyPr/>
                    <a:lstStyle/>
                    <a:p>
                      <a:r>
                        <a:rPr lang="en-IE" b="1" dirty="0" smtClean="0">
                          <a:solidFill>
                            <a:srgbClr val="FF0000"/>
                          </a:solidFill>
                        </a:rPr>
                        <a:t>False</a:t>
                      </a:r>
                      <a:endParaRPr lang="en-IE" b="1" dirty="0">
                        <a:solidFill>
                          <a:srgbClr val="FF0000"/>
                        </a:solidFill>
                      </a:endParaRPr>
                    </a:p>
                  </a:txBody>
                  <a:tcPr/>
                </a:tc>
              </a:tr>
              <a:tr h="360040">
                <a:tc>
                  <a:txBody>
                    <a:bodyPr/>
                    <a:lstStyle/>
                    <a:p>
                      <a:r>
                        <a:rPr lang="en-IE" dirty="0" smtClean="0">
                          <a:solidFill>
                            <a:schemeClr val="bg1"/>
                          </a:solidFill>
                        </a:rPr>
                        <a:t>Alice </a:t>
                      </a:r>
                      <a:endParaRPr lang="en-IE" dirty="0">
                        <a:solidFill>
                          <a:schemeClr val="bg1"/>
                        </a:solidFill>
                      </a:endParaRPr>
                    </a:p>
                  </a:txBody>
                  <a:tcPr/>
                </a:tc>
                <a:tc>
                  <a:txBody>
                    <a:bodyPr/>
                    <a:lstStyle/>
                    <a:p>
                      <a:r>
                        <a:rPr lang="en-IE" dirty="0" smtClean="0">
                          <a:solidFill>
                            <a:schemeClr val="bg1"/>
                          </a:solidFill>
                        </a:rPr>
                        <a:t>Job </a:t>
                      </a:r>
                      <a:endParaRPr lang="en-IE" dirty="0">
                        <a:solidFill>
                          <a:schemeClr val="bg1"/>
                        </a:solidFill>
                      </a:endParaRPr>
                    </a:p>
                  </a:txBody>
                  <a:tcPr/>
                </a:tc>
                <a:tc>
                  <a:txBody>
                    <a:bodyPr/>
                    <a:lstStyle/>
                    <a:p>
                      <a:r>
                        <a:rPr lang="en-IE" dirty="0" smtClean="0">
                          <a:solidFill>
                            <a:schemeClr val="bg1"/>
                          </a:solidFill>
                        </a:rPr>
                        <a:t>Teacher </a:t>
                      </a:r>
                      <a:endParaRPr lang="en-IE" dirty="0">
                        <a:solidFill>
                          <a:schemeClr val="bg1"/>
                        </a:solidFill>
                      </a:endParaRPr>
                    </a:p>
                  </a:txBody>
                  <a:tcPr/>
                </a:tc>
                <a:tc>
                  <a:txBody>
                    <a:bodyPr/>
                    <a:lstStyle/>
                    <a:p>
                      <a:pPr marL="0" algn="l" defTabSz="914400" rtl="0" eaLnBrk="1" latinLnBrk="0" hangingPunct="1"/>
                      <a:r>
                        <a:rPr lang="en-IE" sz="1800" b="1" kern="1200" dirty="0" smtClean="0">
                          <a:solidFill>
                            <a:srgbClr val="92D050"/>
                          </a:solidFill>
                          <a:latin typeface="+mn-lt"/>
                          <a:ea typeface="+mn-ea"/>
                          <a:cs typeface="+mn-cs"/>
                        </a:rPr>
                        <a:t>True</a:t>
                      </a:r>
                      <a:endParaRPr lang="en-IE" sz="1800" b="1" kern="1200" dirty="0">
                        <a:solidFill>
                          <a:srgbClr val="92D050"/>
                        </a:solidFill>
                        <a:latin typeface="+mn-lt"/>
                        <a:ea typeface="+mn-ea"/>
                        <a:cs typeface="+mn-cs"/>
                      </a:endParaRPr>
                    </a:p>
                  </a:txBody>
                  <a:tcPr/>
                </a:tc>
              </a:tr>
              <a:tr h="360040">
                <a:tc>
                  <a:txBody>
                    <a:bodyPr/>
                    <a:lstStyle/>
                    <a:p>
                      <a:r>
                        <a:rPr lang="en-IE" dirty="0" smtClean="0">
                          <a:solidFill>
                            <a:schemeClr val="bg1"/>
                          </a:solidFill>
                        </a:rPr>
                        <a:t>Bob</a:t>
                      </a:r>
                      <a:endParaRPr lang="en-IE" dirty="0">
                        <a:solidFill>
                          <a:schemeClr val="bg1"/>
                        </a:solidFill>
                      </a:endParaRPr>
                    </a:p>
                  </a:txBody>
                  <a:tcPr/>
                </a:tc>
                <a:tc>
                  <a:txBody>
                    <a:bodyPr/>
                    <a:lstStyle/>
                    <a:p>
                      <a:r>
                        <a:rPr lang="en-IE" dirty="0" smtClean="0">
                          <a:solidFill>
                            <a:schemeClr val="bg1"/>
                          </a:solidFill>
                        </a:rPr>
                        <a:t>Job</a:t>
                      </a:r>
                      <a:r>
                        <a:rPr lang="en-IE" baseline="0" dirty="0" smtClean="0">
                          <a:solidFill>
                            <a:schemeClr val="bg1"/>
                          </a:solidFill>
                        </a:rPr>
                        <a:t> </a:t>
                      </a:r>
                      <a:endParaRPr lang="en-IE" dirty="0">
                        <a:solidFill>
                          <a:schemeClr val="bg1"/>
                        </a:solidFill>
                      </a:endParaRPr>
                    </a:p>
                  </a:txBody>
                  <a:tcPr/>
                </a:tc>
                <a:tc>
                  <a:txBody>
                    <a:bodyPr/>
                    <a:lstStyle/>
                    <a:p>
                      <a:r>
                        <a:rPr lang="en-IE" dirty="0" smtClean="0">
                          <a:solidFill>
                            <a:schemeClr val="bg1"/>
                          </a:solidFill>
                        </a:rPr>
                        <a:t>Developer</a:t>
                      </a:r>
                      <a:endParaRPr lang="en-IE" dirty="0">
                        <a:solidFill>
                          <a:schemeClr val="bg1"/>
                        </a:solidFill>
                      </a:endParaRPr>
                    </a:p>
                  </a:txBody>
                  <a:tcPr/>
                </a:tc>
                <a:tc>
                  <a:txBody>
                    <a:bodyPr/>
                    <a:lstStyle/>
                    <a:p>
                      <a:pPr marL="0" algn="l" defTabSz="914400" rtl="0" eaLnBrk="1" latinLnBrk="0" hangingPunct="1"/>
                      <a:r>
                        <a:rPr lang="en-IE" sz="1800" b="1" kern="1200" dirty="0" smtClean="0">
                          <a:solidFill>
                            <a:srgbClr val="FF0000"/>
                          </a:solidFill>
                          <a:latin typeface="+mn-lt"/>
                          <a:ea typeface="+mn-ea"/>
                          <a:cs typeface="+mn-cs"/>
                        </a:rPr>
                        <a:t>False </a:t>
                      </a:r>
                      <a:endParaRPr lang="en-IE" sz="1800" b="1" kern="1200" dirty="0">
                        <a:solidFill>
                          <a:srgbClr val="FF0000"/>
                        </a:solidFill>
                        <a:latin typeface="+mn-lt"/>
                        <a:ea typeface="+mn-ea"/>
                        <a:cs typeface="+mn-cs"/>
                      </a:endParaRPr>
                    </a:p>
                  </a:txBody>
                  <a:tcPr/>
                </a:tc>
              </a:tr>
            </a:tbl>
          </a:graphicData>
        </a:graphic>
      </p:graphicFrame>
    </p:spTree>
    <p:extLst>
      <p:ext uri="{BB962C8B-B14F-4D97-AF65-F5344CB8AC3E}">
        <p14:creationId xmlns:p14="http://schemas.microsoft.com/office/powerpoint/2010/main" val="3539527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Cardinality </a:t>
            </a:r>
            <a:r>
              <a:rPr lang="en-IE" dirty="0"/>
              <a:t>Estimation</a:t>
            </a:r>
          </a:p>
        </p:txBody>
      </p:sp>
      <p:sp>
        <p:nvSpPr>
          <p:cNvPr id="3" name="Content Placeholder 2"/>
          <p:cNvSpPr>
            <a:spLocks noGrp="1"/>
          </p:cNvSpPr>
          <p:nvPr>
            <p:ph idx="1"/>
          </p:nvPr>
        </p:nvSpPr>
        <p:spPr>
          <a:xfrm>
            <a:off x="457200" y="1124744"/>
            <a:ext cx="8229600" cy="736103"/>
          </a:xfrm>
        </p:spPr>
        <p:txBody>
          <a:bodyPr/>
          <a:lstStyle/>
          <a:p>
            <a:r>
              <a:rPr lang="en-IE" dirty="0" smtClean="0"/>
              <a:t>Summarize the data distribution into buckets and keep the bucket cardinality. Trade space and time with accuracy.</a:t>
            </a:r>
          </a:p>
          <a:p>
            <a:pPr indent="0">
              <a:buNone/>
            </a:pPr>
            <a:endParaRPr lang="en-IE" dirty="0"/>
          </a:p>
        </p:txBody>
      </p:sp>
      <p:sp>
        <p:nvSpPr>
          <p:cNvPr id="4" name="Footer Placeholder 3"/>
          <p:cNvSpPr>
            <a:spLocks noGrp="1"/>
          </p:cNvSpPr>
          <p:nvPr>
            <p:ph type="ftr" sz="quarter" idx="11"/>
          </p:nvPr>
        </p:nvSpPr>
        <p:spPr/>
        <p:txBody>
          <a:bodyPr/>
          <a:lstStyle/>
          <a:p>
            <a:r>
              <a:rPr lang="en-IE" smtClean="0"/>
              <a:t>Insight Centre for Data Analytics</a:t>
            </a:r>
            <a:endParaRPr lang="en-IE" dirty="0"/>
          </a:p>
        </p:txBody>
      </p:sp>
      <p:sp>
        <p:nvSpPr>
          <p:cNvPr id="5" name="Slide Number Placeholder 4"/>
          <p:cNvSpPr>
            <a:spLocks noGrp="1"/>
          </p:cNvSpPr>
          <p:nvPr>
            <p:ph type="sldNum" sz="quarter" idx="4"/>
          </p:nvPr>
        </p:nvSpPr>
        <p:spPr/>
        <p:txBody>
          <a:bodyPr/>
          <a:lstStyle/>
          <a:p>
            <a:r>
              <a:rPr lang="en-IE" smtClean="0"/>
              <a:t>Slide </a:t>
            </a:r>
            <a:fld id="{E9E40677-34F5-4F99-8E9A-3AEB99CC993B}" type="slidenum">
              <a:rPr lang="en-IE" smtClean="0"/>
              <a:pPr/>
              <a:t>6</a:t>
            </a:fld>
            <a:endParaRPr lang="en-IE" dirty="0"/>
          </a:p>
        </p:txBody>
      </p:sp>
      <p:graphicFrame>
        <p:nvGraphicFramePr>
          <p:cNvPr id="6" name="Table 5"/>
          <p:cNvGraphicFramePr>
            <a:graphicFrameLocks noGrp="1"/>
          </p:cNvGraphicFramePr>
          <p:nvPr>
            <p:extLst>
              <p:ext uri="{D42A27DB-BD31-4B8C-83A1-F6EECF244321}">
                <p14:modId xmlns:p14="http://schemas.microsoft.com/office/powerpoint/2010/main" val="3912355032"/>
              </p:ext>
            </p:extLst>
          </p:nvPr>
        </p:nvGraphicFramePr>
        <p:xfrm>
          <a:off x="1" y="1931640"/>
          <a:ext cx="3275855" cy="3657600"/>
        </p:xfrm>
        <a:graphic>
          <a:graphicData uri="http://schemas.openxmlformats.org/drawingml/2006/table">
            <a:tbl>
              <a:tblPr firstRow="1" bandRow="1">
                <a:tableStyleId>{2D5ABB26-0587-4C30-8999-92F81FD0307C}</a:tableStyleId>
              </a:tblPr>
              <a:tblGrid>
                <a:gridCol w="1030433"/>
                <a:gridCol w="1030433"/>
                <a:gridCol w="1214989"/>
              </a:tblGrid>
              <a:tr h="234857">
                <a:tc>
                  <a:txBody>
                    <a:bodyPr/>
                    <a:lstStyle/>
                    <a:p>
                      <a:r>
                        <a:rPr lang="en-IE" sz="1400" dirty="0" smtClean="0">
                          <a:solidFill>
                            <a:schemeClr val="bg1"/>
                          </a:solidFill>
                        </a:rPr>
                        <a:t>Alice</a:t>
                      </a:r>
                      <a:endParaRPr lang="en-IE" sz="1400" dirty="0">
                        <a:solidFill>
                          <a:schemeClr val="bg1"/>
                        </a:solidFill>
                      </a:endParaRPr>
                    </a:p>
                  </a:txBody>
                  <a:tcPr/>
                </a:tc>
                <a:tc>
                  <a:txBody>
                    <a:bodyPr/>
                    <a:lstStyle/>
                    <a:p>
                      <a:r>
                        <a:rPr lang="en-IE" sz="1400" dirty="0" smtClean="0">
                          <a:solidFill>
                            <a:schemeClr val="bg1"/>
                          </a:solidFill>
                        </a:rPr>
                        <a:t>Job </a:t>
                      </a:r>
                      <a:endParaRPr lang="en-IE" sz="1400" dirty="0">
                        <a:solidFill>
                          <a:schemeClr val="bg1"/>
                        </a:solidFill>
                      </a:endParaRPr>
                    </a:p>
                  </a:txBody>
                  <a:tcPr/>
                </a:tc>
                <a:tc>
                  <a:txBody>
                    <a:bodyPr/>
                    <a:lstStyle/>
                    <a:p>
                      <a:r>
                        <a:rPr lang="en-IE" sz="1400" dirty="0" smtClean="0">
                          <a:solidFill>
                            <a:schemeClr val="bg1"/>
                          </a:solidFill>
                        </a:rPr>
                        <a:t>Teacher</a:t>
                      </a:r>
                      <a:endParaRPr lang="en-IE" sz="1400" dirty="0">
                        <a:solidFill>
                          <a:schemeClr val="bg1"/>
                        </a:solidFill>
                      </a:endParaRPr>
                    </a:p>
                  </a:txBody>
                  <a:tcPr/>
                </a:tc>
              </a:tr>
              <a:tr h="234857">
                <a:tc>
                  <a:txBody>
                    <a:bodyPr/>
                    <a:lstStyle/>
                    <a:p>
                      <a:r>
                        <a:rPr lang="en-IE" sz="1400" dirty="0" smtClean="0">
                          <a:solidFill>
                            <a:schemeClr val="bg1"/>
                          </a:solidFill>
                        </a:rPr>
                        <a:t>Alice</a:t>
                      </a:r>
                      <a:endParaRPr lang="en-IE" sz="1400" dirty="0">
                        <a:solidFill>
                          <a:schemeClr val="bg1"/>
                        </a:solidFill>
                      </a:endParaRPr>
                    </a:p>
                  </a:txBody>
                  <a:tcPr/>
                </a:tc>
                <a:tc>
                  <a:txBody>
                    <a:bodyPr/>
                    <a:lstStyle/>
                    <a:p>
                      <a:r>
                        <a:rPr lang="en-IE" sz="1400" dirty="0" smtClean="0">
                          <a:solidFill>
                            <a:schemeClr val="bg1"/>
                          </a:solidFill>
                        </a:rPr>
                        <a:t>Lives</a:t>
                      </a:r>
                      <a:endParaRPr lang="en-IE" sz="1400" dirty="0">
                        <a:solidFill>
                          <a:schemeClr val="bg1"/>
                        </a:solidFill>
                      </a:endParaRPr>
                    </a:p>
                  </a:txBody>
                  <a:tcPr/>
                </a:tc>
                <a:tc>
                  <a:txBody>
                    <a:bodyPr/>
                    <a:lstStyle/>
                    <a:p>
                      <a:r>
                        <a:rPr lang="en-IE" sz="1400" dirty="0" smtClean="0">
                          <a:solidFill>
                            <a:schemeClr val="bg1"/>
                          </a:solidFill>
                        </a:rPr>
                        <a:t>Dublin</a:t>
                      </a:r>
                      <a:endParaRPr lang="en-IE" sz="1400" dirty="0">
                        <a:solidFill>
                          <a:schemeClr val="bg1"/>
                        </a:solidFill>
                      </a:endParaRPr>
                    </a:p>
                  </a:txBody>
                  <a:tcPr/>
                </a:tc>
              </a:tr>
              <a:tr h="234857">
                <a:tc>
                  <a:txBody>
                    <a:bodyPr/>
                    <a:lstStyle/>
                    <a:p>
                      <a:r>
                        <a:rPr lang="en-IE" sz="1400" dirty="0" smtClean="0">
                          <a:solidFill>
                            <a:schemeClr val="bg1"/>
                          </a:solidFill>
                        </a:rPr>
                        <a:t>Alice </a:t>
                      </a:r>
                      <a:endParaRPr lang="en-IE" sz="1400" dirty="0">
                        <a:solidFill>
                          <a:schemeClr val="bg1"/>
                        </a:solidFill>
                      </a:endParaRPr>
                    </a:p>
                  </a:txBody>
                  <a:tcPr/>
                </a:tc>
                <a:tc>
                  <a:txBody>
                    <a:bodyPr/>
                    <a:lstStyle/>
                    <a:p>
                      <a:r>
                        <a:rPr lang="en-IE" sz="1400" dirty="0" smtClean="0">
                          <a:solidFill>
                            <a:schemeClr val="bg1"/>
                          </a:solidFill>
                        </a:rPr>
                        <a:t>Job</a:t>
                      </a:r>
                      <a:endParaRPr lang="en-IE" sz="1400" dirty="0">
                        <a:solidFill>
                          <a:schemeClr val="bg1"/>
                        </a:solidFill>
                      </a:endParaRPr>
                    </a:p>
                  </a:txBody>
                  <a:tcPr/>
                </a:tc>
                <a:tc>
                  <a:txBody>
                    <a:bodyPr/>
                    <a:lstStyle/>
                    <a:p>
                      <a:r>
                        <a:rPr lang="en-IE" sz="1400" dirty="0" smtClean="0">
                          <a:solidFill>
                            <a:schemeClr val="bg1"/>
                          </a:solidFill>
                        </a:rPr>
                        <a:t>PhD student</a:t>
                      </a:r>
                      <a:endParaRPr lang="en-IE" sz="1400" dirty="0">
                        <a:solidFill>
                          <a:schemeClr val="bg1"/>
                        </a:solidFill>
                      </a:endParaRPr>
                    </a:p>
                  </a:txBody>
                  <a:tcPr/>
                </a:tc>
              </a:tr>
              <a:tr h="234857">
                <a:tc>
                  <a:txBody>
                    <a:bodyPr/>
                    <a:lstStyle/>
                    <a:p>
                      <a:r>
                        <a:rPr lang="en-IE" sz="1400" dirty="0" smtClean="0">
                          <a:solidFill>
                            <a:schemeClr val="bg1"/>
                          </a:solidFill>
                        </a:rPr>
                        <a:t>Alice</a:t>
                      </a:r>
                      <a:endParaRPr lang="en-IE" sz="1400" dirty="0">
                        <a:solidFill>
                          <a:schemeClr val="bg1"/>
                        </a:solidFill>
                      </a:endParaRPr>
                    </a:p>
                  </a:txBody>
                  <a:tcPr/>
                </a:tc>
                <a:tc>
                  <a:txBody>
                    <a:bodyPr/>
                    <a:lstStyle/>
                    <a:p>
                      <a:r>
                        <a:rPr lang="en-IE" sz="1400" dirty="0" smtClean="0">
                          <a:solidFill>
                            <a:schemeClr val="bg1"/>
                          </a:solidFill>
                        </a:rPr>
                        <a:t>Lives</a:t>
                      </a:r>
                      <a:endParaRPr lang="en-IE" sz="1400" dirty="0">
                        <a:solidFill>
                          <a:schemeClr val="bg1"/>
                        </a:solidFill>
                      </a:endParaRPr>
                    </a:p>
                  </a:txBody>
                  <a:tcPr/>
                </a:tc>
                <a:tc>
                  <a:txBody>
                    <a:bodyPr/>
                    <a:lstStyle/>
                    <a:p>
                      <a:r>
                        <a:rPr lang="en-IE" sz="1400" dirty="0" smtClean="0">
                          <a:solidFill>
                            <a:schemeClr val="bg1"/>
                          </a:solidFill>
                        </a:rPr>
                        <a:t>Athlon </a:t>
                      </a:r>
                      <a:endParaRPr lang="en-IE" sz="1400" dirty="0">
                        <a:solidFill>
                          <a:schemeClr val="bg1"/>
                        </a:solidFill>
                      </a:endParaRPr>
                    </a:p>
                  </a:txBody>
                  <a:tcPr/>
                </a:tc>
              </a:tr>
              <a:tr h="234857">
                <a:tc>
                  <a:txBody>
                    <a:bodyPr/>
                    <a:lstStyle/>
                    <a:p>
                      <a:r>
                        <a:rPr lang="en-IE" sz="1400" dirty="0" smtClean="0">
                          <a:solidFill>
                            <a:schemeClr val="bg1"/>
                          </a:solidFill>
                        </a:rPr>
                        <a:t>Bob</a:t>
                      </a:r>
                      <a:endParaRPr lang="en-IE" sz="1400" dirty="0">
                        <a:solidFill>
                          <a:schemeClr val="bg1"/>
                        </a:solidFill>
                      </a:endParaRPr>
                    </a:p>
                  </a:txBody>
                  <a:tcPr/>
                </a:tc>
                <a:tc>
                  <a:txBody>
                    <a:bodyPr/>
                    <a:lstStyle/>
                    <a:p>
                      <a:r>
                        <a:rPr lang="en-IE" sz="1400" dirty="0" smtClean="0">
                          <a:solidFill>
                            <a:schemeClr val="bg1"/>
                          </a:solidFill>
                        </a:rPr>
                        <a:t>Job </a:t>
                      </a:r>
                      <a:endParaRPr lang="en-IE" sz="1400" dirty="0">
                        <a:solidFill>
                          <a:schemeClr val="bg1"/>
                        </a:solidFill>
                      </a:endParaRPr>
                    </a:p>
                  </a:txBody>
                  <a:tcPr/>
                </a:tc>
                <a:tc>
                  <a:txBody>
                    <a:bodyPr/>
                    <a:lstStyle/>
                    <a:p>
                      <a:r>
                        <a:rPr lang="en-IE" sz="1400" dirty="0" smtClean="0">
                          <a:solidFill>
                            <a:schemeClr val="bg1"/>
                          </a:solidFill>
                        </a:rPr>
                        <a:t>Manager</a:t>
                      </a:r>
                      <a:endParaRPr lang="en-IE" sz="1400" dirty="0">
                        <a:solidFill>
                          <a:schemeClr val="bg1"/>
                        </a:solidFill>
                      </a:endParaRPr>
                    </a:p>
                  </a:txBody>
                  <a:tcPr/>
                </a:tc>
              </a:tr>
              <a:tr h="234857">
                <a:tc>
                  <a:txBody>
                    <a:bodyPr/>
                    <a:lstStyle/>
                    <a:p>
                      <a:r>
                        <a:rPr lang="en-IE" sz="1400" dirty="0" smtClean="0">
                          <a:solidFill>
                            <a:schemeClr val="bg1"/>
                          </a:solidFill>
                        </a:rPr>
                        <a:t>Bob </a:t>
                      </a:r>
                      <a:endParaRPr lang="en-IE" sz="1400" dirty="0">
                        <a:solidFill>
                          <a:schemeClr val="bg1"/>
                        </a:solidFill>
                      </a:endParaRPr>
                    </a:p>
                  </a:txBody>
                  <a:tcPr/>
                </a:tc>
                <a:tc>
                  <a:txBody>
                    <a:bodyPr/>
                    <a:lstStyle/>
                    <a:p>
                      <a:r>
                        <a:rPr lang="en-IE" sz="1400" dirty="0" smtClean="0">
                          <a:solidFill>
                            <a:schemeClr val="bg1"/>
                          </a:solidFill>
                        </a:rPr>
                        <a:t>Lives </a:t>
                      </a:r>
                      <a:endParaRPr lang="en-IE" sz="1400" dirty="0">
                        <a:solidFill>
                          <a:schemeClr val="bg1"/>
                        </a:solidFill>
                      </a:endParaRPr>
                    </a:p>
                  </a:txBody>
                  <a:tcPr/>
                </a:tc>
                <a:tc>
                  <a:txBody>
                    <a:bodyPr/>
                    <a:lstStyle/>
                    <a:p>
                      <a:r>
                        <a:rPr lang="en-IE" sz="1400" dirty="0" smtClean="0">
                          <a:solidFill>
                            <a:schemeClr val="bg1"/>
                          </a:solidFill>
                        </a:rPr>
                        <a:t>Berlin</a:t>
                      </a:r>
                      <a:endParaRPr lang="en-IE" sz="1400" dirty="0">
                        <a:solidFill>
                          <a:schemeClr val="bg1"/>
                        </a:solidFill>
                      </a:endParaRPr>
                    </a:p>
                  </a:txBody>
                  <a:tcPr/>
                </a:tc>
              </a:tr>
              <a:tr h="234857">
                <a:tc>
                  <a:txBody>
                    <a:bodyPr/>
                    <a:lstStyle/>
                    <a:p>
                      <a:r>
                        <a:rPr lang="en-IE" sz="1400" dirty="0" smtClean="0">
                          <a:solidFill>
                            <a:schemeClr val="bg1"/>
                          </a:solidFill>
                        </a:rPr>
                        <a:t>Bob </a:t>
                      </a:r>
                      <a:endParaRPr lang="en-IE" sz="1400" dirty="0">
                        <a:solidFill>
                          <a:schemeClr val="bg1"/>
                        </a:solidFill>
                      </a:endParaRPr>
                    </a:p>
                  </a:txBody>
                  <a:tcPr/>
                </a:tc>
                <a:tc>
                  <a:txBody>
                    <a:bodyPr/>
                    <a:lstStyle/>
                    <a:p>
                      <a:r>
                        <a:rPr lang="en-IE" sz="1400" dirty="0" smtClean="0">
                          <a:solidFill>
                            <a:schemeClr val="bg1"/>
                          </a:solidFill>
                        </a:rPr>
                        <a:t>Lives </a:t>
                      </a:r>
                      <a:endParaRPr lang="en-IE" sz="1400" dirty="0">
                        <a:solidFill>
                          <a:schemeClr val="bg1"/>
                        </a:solidFill>
                      </a:endParaRPr>
                    </a:p>
                  </a:txBody>
                  <a:tcPr/>
                </a:tc>
                <a:tc>
                  <a:txBody>
                    <a:bodyPr/>
                    <a:lstStyle/>
                    <a:p>
                      <a:r>
                        <a:rPr lang="en-IE" sz="1400" dirty="0" smtClean="0">
                          <a:solidFill>
                            <a:schemeClr val="bg1"/>
                          </a:solidFill>
                        </a:rPr>
                        <a:t>Chicago</a:t>
                      </a:r>
                      <a:endParaRPr lang="en-IE" sz="1400" dirty="0">
                        <a:solidFill>
                          <a:schemeClr val="bg1"/>
                        </a:solidFill>
                      </a:endParaRPr>
                    </a:p>
                  </a:txBody>
                  <a:tcPr/>
                </a:tc>
              </a:tr>
              <a:tr h="234857">
                <a:tc>
                  <a:txBody>
                    <a:bodyPr/>
                    <a:lstStyle/>
                    <a:p>
                      <a:r>
                        <a:rPr lang="en-IE" sz="1400" dirty="0" smtClean="0">
                          <a:solidFill>
                            <a:schemeClr val="bg1"/>
                          </a:solidFill>
                        </a:rPr>
                        <a:t>Bob </a:t>
                      </a:r>
                      <a:endParaRPr lang="en-IE" sz="1400" dirty="0">
                        <a:solidFill>
                          <a:schemeClr val="bg1"/>
                        </a:solidFill>
                      </a:endParaRPr>
                    </a:p>
                  </a:txBody>
                  <a:tcPr/>
                </a:tc>
                <a:tc>
                  <a:txBody>
                    <a:bodyPr/>
                    <a:lstStyle/>
                    <a:p>
                      <a:r>
                        <a:rPr lang="en-IE" sz="1400" dirty="0" smtClean="0">
                          <a:solidFill>
                            <a:schemeClr val="bg1"/>
                          </a:solidFill>
                        </a:rPr>
                        <a:t>Lives </a:t>
                      </a:r>
                      <a:endParaRPr lang="en-IE" sz="1400" dirty="0">
                        <a:solidFill>
                          <a:schemeClr val="bg1"/>
                        </a:solidFill>
                      </a:endParaRPr>
                    </a:p>
                  </a:txBody>
                  <a:tcPr/>
                </a:tc>
                <a:tc>
                  <a:txBody>
                    <a:bodyPr/>
                    <a:lstStyle/>
                    <a:p>
                      <a:r>
                        <a:rPr lang="en-IE" sz="1400" dirty="0" smtClean="0">
                          <a:solidFill>
                            <a:schemeClr val="bg1"/>
                          </a:solidFill>
                        </a:rPr>
                        <a:t>Munich</a:t>
                      </a:r>
                      <a:endParaRPr lang="en-IE" sz="1400" dirty="0">
                        <a:solidFill>
                          <a:schemeClr val="bg1"/>
                        </a:solidFill>
                      </a:endParaRPr>
                    </a:p>
                  </a:txBody>
                  <a:tcPr/>
                </a:tc>
              </a:tr>
              <a:tr h="234857">
                <a:tc>
                  <a:txBody>
                    <a:bodyPr/>
                    <a:lstStyle/>
                    <a:p>
                      <a:r>
                        <a:rPr lang="en-IE" sz="1400" dirty="0" smtClean="0">
                          <a:solidFill>
                            <a:schemeClr val="bg1"/>
                          </a:solidFill>
                        </a:rPr>
                        <a:t>Bob </a:t>
                      </a:r>
                      <a:endParaRPr lang="en-IE" sz="1400" dirty="0">
                        <a:solidFill>
                          <a:schemeClr val="bg1"/>
                        </a:solidFill>
                      </a:endParaRPr>
                    </a:p>
                  </a:txBody>
                  <a:tcPr/>
                </a:tc>
                <a:tc>
                  <a:txBody>
                    <a:bodyPr/>
                    <a:lstStyle/>
                    <a:p>
                      <a:r>
                        <a:rPr lang="en-IE" sz="1400" dirty="0" smtClean="0">
                          <a:solidFill>
                            <a:schemeClr val="bg1"/>
                          </a:solidFill>
                        </a:rPr>
                        <a:t>Lives</a:t>
                      </a:r>
                      <a:endParaRPr lang="en-IE" sz="1400" dirty="0">
                        <a:solidFill>
                          <a:schemeClr val="bg1"/>
                        </a:solidFill>
                      </a:endParaRPr>
                    </a:p>
                  </a:txBody>
                  <a:tcPr/>
                </a:tc>
                <a:tc>
                  <a:txBody>
                    <a:bodyPr/>
                    <a:lstStyle/>
                    <a:p>
                      <a:r>
                        <a:rPr lang="en-IE" sz="1400" dirty="0" smtClean="0">
                          <a:solidFill>
                            <a:schemeClr val="bg1"/>
                          </a:solidFill>
                        </a:rPr>
                        <a:t>Belfast </a:t>
                      </a:r>
                      <a:endParaRPr lang="en-IE" sz="1400" dirty="0">
                        <a:solidFill>
                          <a:schemeClr val="bg1"/>
                        </a:solidFill>
                      </a:endParaRPr>
                    </a:p>
                  </a:txBody>
                  <a:tcPr/>
                </a:tc>
              </a:tr>
              <a:tr h="234857">
                <a:tc>
                  <a:txBody>
                    <a:bodyPr/>
                    <a:lstStyle/>
                    <a:p>
                      <a:r>
                        <a:rPr lang="en-IE" sz="1400" dirty="0" smtClean="0">
                          <a:solidFill>
                            <a:schemeClr val="bg1"/>
                          </a:solidFill>
                        </a:rPr>
                        <a:t>Bob  </a:t>
                      </a:r>
                      <a:endParaRPr lang="en-IE" sz="1400" dirty="0">
                        <a:solidFill>
                          <a:schemeClr val="bg1"/>
                        </a:solidFill>
                      </a:endParaRPr>
                    </a:p>
                  </a:txBody>
                  <a:tcPr/>
                </a:tc>
                <a:tc>
                  <a:txBody>
                    <a:bodyPr/>
                    <a:lstStyle/>
                    <a:p>
                      <a:r>
                        <a:rPr lang="en-IE" sz="1400" dirty="0" smtClean="0">
                          <a:solidFill>
                            <a:schemeClr val="bg1"/>
                          </a:solidFill>
                        </a:rPr>
                        <a:t>Lives</a:t>
                      </a:r>
                      <a:endParaRPr lang="en-IE" sz="1400" dirty="0">
                        <a:solidFill>
                          <a:schemeClr val="bg1"/>
                        </a:solidFill>
                      </a:endParaRPr>
                    </a:p>
                  </a:txBody>
                  <a:tcPr/>
                </a:tc>
                <a:tc>
                  <a:txBody>
                    <a:bodyPr/>
                    <a:lstStyle/>
                    <a:p>
                      <a:r>
                        <a:rPr lang="en-IE" sz="1400" dirty="0" smtClean="0">
                          <a:solidFill>
                            <a:schemeClr val="bg1"/>
                          </a:solidFill>
                        </a:rPr>
                        <a:t>Limerick</a:t>
                      </a:r>
                      <a:endParaRPr lang="en-IE" sz="1400" dirty="0">
                        <a:solidFill>
                          <a:schemeClr val="bg1"/>
                        </a:solidFill>
                      </a:endParaRPr>
                    </a:p>
                  </a:txBody>
                  <a:tcPr/>
                </a:tc>
              </a:tr>
              <a:tr h="234857">
                <a:tc>
                  <a:txBody>
                    <a:bodyPr/>
                    <a:lstStyle/>
                    <a:p>
                      <a:r>
                        <a:rPr lang="en-IE" sz="1400" dirty="0" smtClean="0">
                          <a:solidFill>
                            <a:schemeClr val="bg1"/>
                          </a:solidFill>
                        </a:rPr>
                        <a:t>Bob</a:t>
                      </a:r>
                      <a:endParaRPr lang="en-IE" sz="1400" dirty="0">
                        <a:solidFill>
                          <a:schemeClr val="bg1"/>
                        </a:solidFill>
                      </a:endParaRPr>
                    </a:p>
                  </a:txBody>
                  <a:tcPr/>
                </a:tc>
                <a:tc>
                  <a:txBody>
                    <a:bodyPr/>
                    <a:lstStyle/>
                    <a:p>
                      <a:r>
                        <a:rPr lang="en-IE" sz="1400" dirty="0" smtClean="0">
                          <a:solidFill>
                            <a:schemeClr val="bg1"/>
                          </a:solidFill>
                        </a:rPr>
                        <a:t>Job</a:t>
                      </a:r>
                      <a:endParaRPr lang="en-IE" sz="1400" dirty="0">
                        <a:solidFill>
                          <a:schemeClr val="bg1"/>
                        </a:solidFill>
                      </a:endParaRPr>
                    </a:p>
                  </a:txBody>
                  <a:tcPr/>
                </a:tc>
                <a:tc>
                  <a:txBody>
                    <a:bodyPr/>
                    <a:lstStyle/>
                    <a:p>
                      <a:r>
                        <a:rPr lang="en-IE" sz="1400" dirty="0" smtClean="0">
                          <a:solidFill>
                            <a:schemeClr val="bg1"/>
                          </a:solidFill>
                        </a:rPr>
                        <a:t>CEO</a:t>
                      </a:r>
                      <a:endParaRPr lang="en-IE" sz="1400" dirty="0">
                        <a:solidFill>
                          <a:schemeClr val="bg1"/>
                        </a:solidFill>
                      </a:endParaRPr>
                    </a:p>
                  </a:txBody>
                  <a:tcPr/>
                </a:tc>
              </a:tr>
              <a:tr h="234857">
                <a:tc>
                  <a:txBody>
                    <a:bodyPr/>
                    <a:lstStyle/>
                    <a:p>
                      <a:r>
                        <a:rPr lang="en-IE" sz="1400" dirty="0" smtClean="0">
                          <a:solidFill>
                            <a:schemeClr val="bg1"/>
                          </a:solidFill>
                        </a:rPr>
                        <a:t>Bob</a:t>
                      </a:r>
                      <a:endParaRPr lang="en-IE" sz="1400" dirty="0">
                        <a:solidFill>
                          <a:schemeClr val="bg1"/>
                        </a:solidFill>
                      </a:endParaRPr>
                    </a:p>
                  </a:txBody>
                  <a:tcPr/>
                </a:tc>
                <a:tc>
                  <a:txBody>
                    <a:bodyPr/>
                    <a:lstStyle/>
                    <a:p>
                      <a:r>
                        <a:rPr lang="en-IE" sz="1400" dirty="0" smtClean="0">
                          <a:solidFill>
                            <a:schemeClr val="bg1"/>
                          </a:solidFill>
                        </a:rPr>
                        <a:t>Job</a:t>
                      </a:r>
                      <a:endParaRPr lang="en-IE" sz="1400" dirty="0">
                        <a:solidFill>
                          <a:schemeClr val="bg1"/>
                        </a:solidFill>
                      </a:endParaRPr>
                    </a:p>
                  </a:txBody>
                  <a:tcPr/>
                </a:tc>
                <a:tc>
                  <a:txBody>
                    <a:bodyPr/>
                    <a:lstStyle/>
                    <a:p>
                      <a:r>
                        <a:rPr lang="en-IE" sz="1400" dirty="0" smtClean="0">
                          <a:solidFill>
                            <a:schemeClr val="bg1"/>
                          </a:solidFill>
                        </a:rPr>
                        <a:t>Consultant </a:t>
                      </a:r>
                      <a:endParaRPr lang="en-IE" sz="1400" dirty="0">
                        <a:solidFill>
                          <a:schemeClr val="bg1"/>
                        </a:solidFill>
                      </a:endParaRPr>
                    </a:p>
                  </a:txBody>
                  <a:tcPr/>
                </a:tc>
              </a:tr>
            </a:tbl>
          </a:graphicData>
        </a:graphic>
      </p:graphicFrame>
      <p:sp>
        <p:nvSpPr>
          <p:cNvPr id="10" name="TextBox 9"/>
          <p:cNvSpPr txBox="1"/>
          <p:nvPr/>
        </p:nvSpPr>
        <p:spPr>
          <a:xfrm>
            <a:off x="5148064" y="3861048"/>
            <a:ext cx="2664296" cy="1446550"/>
          </a:xfrm>
          <a:prstGeom prst="rect">
            <a:avLst/>
          </a:prstGeom>
          <a:noFill/>
          <a:ln>
            <a:solidFill>
              <a:schemeClr val="accent3"/>
            </a:solidFill>
          </a:ln>
        </p:spPr>
        <p:txBody>
          <a:bodyPr wrap="square" rtlCol="0">
            <a:spAutoFit/>
          </a:bodyPr>
          <a:lstStyle/>
          <a:p>
            <a:r>
              <a:rPr lang="en-IE" sz="2200" dirty="0" smtClean="0">
                <a:solidFill>
                  <a:schemeClr val="bg2"/>
                </a:solidFill>
              </a:rPr>
              <a:t>Alice   Job    *       2      </a:t>
            </a:r>
          </a:p>
          <a:p>
            <a:r>
              <a:rPr lang="en-IE" sz="2200" dirty="0" smtClean="0">
                <a:solidFill>
                  <a:schemeClr val="bg2"/>
                </a:solidFill>
              </a:rPr>
              <a:t>Bob     Job    *      3      Alice    Lives  *     2       Bob      Lives  *    5        </a:t>
            </a:r>
          </a:p>
        </p:txBody>
      </p:sp>
      <p:sp>
        <p:nvSpPr>
          <p:cNvPr id="11" name="TextBox 10"/>
          <p:cNvSpPr txBox="1"/>
          <p:nvPr/>
        </p:nvSpPr>
        <p:spPr>
          <a:xfrm>
            <a:off x="5148064" y="2852936"/>
            <a:ext cx="2232248" cy="769441"/>
          </a:xfrm>
          <a:prstGeom prst="rect">
            <a:avLst/>
          </a:prstGeom>
          <a:noFill/>
          <a:ln>
            <a:solidFill>
              <a:schemeClr val="accent3"/>
            </a:solidFill>
          </a:ln>
        </p:spPr>
        <p:txBody>
          <a:bodyPr wrap="square" rtlCol="0">
            <a:spAutoFit/>
          </a:bodyPr>
          <a:lstStyle/>
          <a:p>
            <a:r>
              <a:rPr lang="en-IE" sz="2200" dirty="0" smtClean="0">
                <a:solidFill>
                  <a:schemeClr val="bg2"/>
                </a:solidFill>
              </a:rPr>
              <a:t>*   Job     *      5     </a:t>
            </a:r>
          </a:p>
          <a:p>
            <a:r>
              <a:rPr lang="en-IE" sz="2200" dirty="0" smtClean="0">
                <a:solidFill>
                  <a:schemeClr val="bg2"/>
                </a:solidFill>
              </a:rPr>
              <a:t>*   Lives   *      </a:t>
            </a:r>
            <a:r>
              <a:rPr lang="en-IE" sz="2200" dirty="0">
                <a:solidFill>
                  <a:schemeClr val="bg2"/>
                </a:solidFill>
              </a:rPr>
              <a:t>7</a:t>
            </a:r>
            <a:endParaRPr lang="en-IE" sz="2200" dirty="0" smtClean="0">
              <a:solidFill>
                <a:schemeClr val="bg2"/>
              </a:solidFill>
            </a:endParaRPr>
          </a:p>
        </p:txBody>
      </p:sp>
      <p:sp>
        <p:nvSpPr>
          <p:cNvPr id="12" name="Flowchart: Process 11"/>
          <p:cNvSpPr/>
          <p:nvPr/>
        </p:nvSpPr>
        <p:spPr>
          <a:xfrm>
            <a:off x="323528" y="404664"/>
            <a:ext cx="2592288" cy="648072"/>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IE" sz="3600" b="1" dirty="0">
                <a:solidFill>
                  <a:srgbClr val="0095BF"/>
                </a:solidFill>
                <a:latin typeface="+mj-lt"/>
                <a:ea typeface="+mj-ea"/>
                <a:cs typeface="+mj-cs"/>
              </a:rPr>
              <a:t>Freshness</a:t>
            </a:r>
          </a:p>
        </p:txBody>
      </p:sp>
      <p:graphicFrame>
        <p:nvGraphicFramePr>
          <p:cNvPr id="14" name="Table 13"/>
          <p:cNvGraphicFramePr>
            <a:graphicFrameLocks noGrp="1"/>
          </p:cNvGraphicFramePr>
          <p:nvPr>
            <p:extLst>
              <p:ext uri="{D42A27DB-BD31-4B8C-83A1-F6EECF244321}">
                <p14:modId xmlns:p14="http://schemas.microsoft.com/office/powerpoint/2010/main" val="1213782317"/>
              </p:ext>
            </p:extLst>
          </p:nvPr>
        </p:nvGraphicFramePr>
        <p:xfrm>
          <a:off x="3347864" y="1924743"/>
          <a:ext cx="743744" cy="3657600"/>
        </p:xfrm>
        <a:graphic>
          <a:graphicData uri="http://schemas.openxmlformats.org/drawingml/2006/table">
            <a:tbl>
              <a:tblPr firstRow="1" bandRow="1">
                <a:tableStyleId>{2D5ABB26-0587-4C30-8999-92F81FD0307C}</a:tableStyleId>
              </a:tblPr>
              <a:tblGrid>
                <a:gridCol w="743744"/>
              </a:tblGrid>
              <a:tr h="304034">
                <a:tc>
                  <a:txBody>
                    <a:bodyPr/>
                    <a:lstStyle/>
                    <a:p>
                      <a:r>
                        <a:rPr lang="en-IE" sz="1400" dirty="0" smtClean="0">
                          <a:solidFill>
                            <a:schemeClr val="bg1"/>
                          </a:solidFill>
                        </a:rPr>
                        <a:t>True</a:t>
                      </a:r>
                      <a:endParaRPr lang="en-IE" sz="1400" dirty="0">
                        <a:solidFill>
                          <a:schemeClr val="bg1"/>
                        </a:solidFill>
                      </a:endParaRPr>
                    </a:p>
                  </a:txBody>
                  <a:tcPr/>
                </a:tc>
              </a:tr>
              <a:tr h="304034">
                <a:tc>
                  <a:txBody>
                    <a:bodyPr/>
                    <a:lstStyle/>
                    <a:p>
                      <a:r>
                        <a:rPr lang="en-IE" sz="1400" dirty="0" smtClean="0">
                          <a:solidFill>
                            <a:schemeClr val="bg1"/>
                          </a:solidFill>
                        </a:rPr>
                        <a:t>True </a:t>
                      </a:r>
                      <a:endParaRPr lang="en-IE" sz="1400" dirty="0">
                        <a:solidFill>
                          <a:schemeClr val="bg1"/>
                        </a:solidFill>
                      </a:endParaRPr>
                    </a:p>
                  </a:txBody>
                  <a:tcPr/>
                </a:tc>
              </a:tr>
              <a:tr h="304034">
                <a:tc>
                  <a:txBody>
                    <a:bodyPr/>
                    <a:lstStyle/>
                    <a:p>
                      <a:r>
                        <a:rPr lang="en-IE" sz="1400" dirty="0" smtClean="0">
                          <a:solidFill>
                            <a:schemeClr val="bg1"/>
                          </a:solidFill>
                        </a:rPr>
                        <a:t>False</a:t>
                      </a:r>
                      <a:endParaRPr lang="en-IE" sz="1400" dirty="0">
                        <a:solidFill>
                          <a:schemeClr val="bg1"/>
                        </a:solidFill>
                      </a:endParaRPr>
                    </a:p>
                  </a:txBody>
                  <a:tcPr/>
                </a:tc>
              </a:tr>
              <a:tr h="304034">
                <a:tc>
                  <a:txBody>
                    <a:bodyPr/>
                    <a:lstStyle/>
                    <a:p>
                      <a:r>
                        <a:rPr lang="en-IE" sz="1400" dirty="0" smtClean="0">
                          <a:solidFill>
                            <a:schemeClr val="bg1"/>
                          </a:solidFill>
                        </a:rPr>
                        <a:t>False</a:t>
                      </a:r>
                      <a:endParaRPr lang="en-IE" sz="1400" dirty="0">
                        <a:solidFill>
                          <a:schemeClr val="bg1"/>
                        </a:solidFill>
                      </a:endParaRPr>
                    </a:p>
                  </a:txBody>
                  <a:tcPr/>
                </a:tc>
              </a:tr>
              <a:tr h="304034">
                <a:tc>
                  <a:txBody>
                    <a:bodyPr/>
                    <a:lstStyle/>
                    <a:p>
                      <a:r>
                        <a:rPr lang="en-IE" sz="1400" dirty="0" smtClean="0">
                          <a:solidFill>
                            <a:schemeClr val="bg1"/>
                          </a:solidFill>
                        </a:rPr>
                        <a:t>True</a:t>
                      </a:r>
                      <a:endParaRPr lang="en-IE" sz="1400" dirty="0">
                        <a:solidFill>
                          <a:schemeClr val="bg1"/>
                        </a:solidFill>
                      </a:endParaRPr>
                    </a:p>
                  </a:txBody>
                  <a:tcPr/>
                </a:tc>
              </a:tr>
              <a:tr h="304034">
                <a:tc>
                  <a:txBody>
                    <a:bodyPr/>
                    <a:lstStyle/>
                    <a:p>
                      <a:r>
                        <a:rPr lang="en-IE" sz="1400" dirty="0" smtClean="0">
                          <a:solidFill>
                            <a:schemeClr val="bg1"/>
                          </a:solidFill>
                        </a:rPr>
                        <a:t>True</a:t>
                      </a:r>
                      <a:endParaRPr lang="en-IE" sz="1400" dirty="0">
                        <a:solidFill>
                          <a:schemeClr val="bg1"/>
                        </a:solidFill>
                      </a:endParaRPr>
                    </a:p>
                  </a:txBody>
                  <a:tcPr/>
                </a:tc>
              </a:tr>
              <a:tr h="304034">
                <a:tc>
                  <a:txBody>
                    <a:bodyPr/>
                    <a:lstStyle/>
                    <a:p>
                      <a:r>
                        <a:rPr lang="en-IE" sz="1400" dirty="0" smtClean="0">
                          <a:solidFill>
                            <a:schemeClr val="bg1"/>
                          </a:solidFill>
                        </a:rPr>
                        <a:t>True</a:t>
                      </a:r>
                      <a:endParaRPr lang="en-IE" sz="1400" dirty="0">
                        <a:solidFill>
                          <a:schemeClr val="bg1"/>
                        </a:solidFill>
                      </a:endParaRPr>
                    </a:p>
                  </a:txBody>
                  <a:tcPr/>
                </a:tc>
              </a:tr>
              <a:tr h="304034">
                <a:tc>
                  <a:txBody>
                    <a:bodyPr/>
                    <a:lstStyle/>
                    <a:p>
                      <a:r>
                        <a:rPr lang="en-IE" sz="1400" dirty="0" smtClean="0">
                          <a:solidFill>
                            <a:schemeClr val="bg1"/>
                          </a:solidFill>
                        </a:rPr>
                        <a:t>False</a:t>
                      </a:r>
                      <a:endParaRPr lang="en-IE" sz="1400" dirty="0">
                        <a:solidFill>
                          <a:schemeClr val="bg1"/>
                        </a:solidFill>
                      </a:endParaRPr>
                    </a:p>
                  </a:txBody>
                  <a:tcPr/>
                </a:tc>
              </a:tr>
              <a:tr h="304034">
                <a:tc>
                  <a:txBody>
                    <a:bodyPr/>
                    <a:lstStyle/>
                    <a:p>
                      <a:r>
                        <a:rPr lang="en-IE" sz="1400" dirty="0" smtClean="0">
                          <a:solidFill>
                            <a:schemeClr val="bg1"/>
                          </a:solidFill>
                        </a:rPr>
                        <a:t>False </a:t>
                      </a:r>
                      <a:endParaRPr lang="en-IE" sz="1400" dirty="0">
                        <a:solidFill>
                          <a:schemeClr val="bg1"/>
                        </a:solidFill>
                      </a:endParaRPr>
                    </a:p>
                  </a:txBody>
                  <a:tcPr/>
                </a:tc>
              </a:tr>
              <a:tr h="304034">
                <a:tc>
                  <a:txBody>
                    <a:bodyPr/>
                    <a:lstStyle/>
                    <a:p>
                      <a:r>
                        <a:rPr lang="en-IE" sz="1400" dirty="0" smtClean="0">
                          <a:solidFill>
                            <a:schemeClr val="bg1"/>
                          </a:solidFill>
                        </a:rPr>
                        <a:t>False </a:t>
                      </a:r>
                      <a:endParaRPr lang="en-IE" sz="1400" dirty="0">
                        <a:solidFill>
                          <a:schemeClr val="bg1"/>
                        </a:solidFill>
                      </a:endParaRPr>
                    </a:p>
                  </a:txBody>
                  <a:tcPr/>
                </a:tc>
              </a:tr>
              <a:tr h="304034">
                <a:tc>
                  <a:txBody>
                    <a:bodyPr/>
                    <a:lstStyle/>
                    <a:p>
                      <a:r>
                        <a:rPr lang="en-IE" sz="1400" dirty="0" smtClean="0">
                          <a:solidFill>
                            <a:schemeClr val="bg1"/>
                          </a:solidFill>
                        </a:rPr>
                        <a:t>False </a:t>
                      </a:r>
                      <a:endParaRPr lang="en-IE" sz="1400" dirty="0">
                        <a:solidFill>
                          <a:schemeClr val="bg1"/>
                        </a:solidFill>
                      </a:endParaRPr>
                    </a:p>
                  </a:txBody>
                  <a:tcPr/>
                </a:tc>
              </a:tr>
              <a:tr h="304034">
                <a:tc>
                  <a:txBody>
                    <a:bodyPr/>
                    <a:lstStyle/>
                    <a:p>
                      <a:r>
                        <a:rPr lang="en-IE" sz="1400" dirty="0" smtClean="0">
                          <a:solidFill>
                            <a:schemeClr val="bg1"/>
                          </a:solidFill>
                        </a:rPr>
                        <a:t>False</a:t>
                      </a:r>
                      <a:endParaRPr lang="en-IE" sz="1400" dirty="0">
                        <a:solidFill>
                          <a:schemeClr val="bg1"/>
                        </a:solidFill>
                      </a:endParaRPr>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281281110"/>
              </p:ext>
            </p:extLst>
          </p:nvPr>
        </p:nvGraphicFramePr>
        <p:xfrm>
          <a:off x="7416241" y="2852936"/>
          <a:ext cx="311696" cy="741680"/>
        </p:xfrm>
        <a:graphic>
          <a:graphicData uri="http://schemas.openxmlformats.org/drawingml/2006/table">
            <a:tbl>
              <a:tblPr firstRow="1" bandRow="1">
                <a:tableStyleId>{2D5ABB26-0587-4C30-8999-92F81FD0307C}</a:tableStyleId>
              </a:tblPr>
              <a:tblGrid>
                <a:gridCol w="311696"/>
              </a:tblGrid>
              <a:tr h="370840">
                <a:tc>
                  <a:txBody>
                    <a:bodyPr/>
                    <a:lstStyle/>
                    <a:p>
                      <a:r>
                        <a:rPr lang="en-IE" dirty="0" smtClean="0">
                          <a:solidFill>
                            <a:schemeClr val="bg1"/>
                          </a:solidFill>
                        </a:rPr>
                        <a:t>2</a:t>
                      </a:r>
                      <a:endParaRPr lang="en-IE" dirty="0">
                        <a:solidFill>
                          <a:schemeClr val="bg1"/>
                        </a:solidFill>
                      </a:endParaRPr>
                    </a:p>
                  </a:txBody>
                  <a:tcPr/>
                </a:tc>
              </a:tr>
              <a:tr h="370840">
                <a:tc>
                  <a:txBody>
                    <a:bodyPr/>
                    <a:lstStyle/>
                    <a:p>
                      <a:r>
                        <a:rPr lang="en-IE" dirty="0" smtClean="0">
                          <a:solidFill>
                            <a:schemeClr val="bg1"/>
                          </a:solidFill>
                        </a:rPr>
                        <a:t>3</a:t>
                      </a:r>
                      <a:endParaRPr lang="en-IE" dirty="0">
                        <a:solidFill>
                          <a:schemeClr val="bg1"/>
                        </a:solidFill>
                      </a:endParaRPr>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151750206"/>
              </p:ext>
            </p:extLst>
          </p:nvPr>
        </p:nvGraphicFramePr>
        <p:xfrm>
          <a:off x="7889215" y="3849671"/>
          <a:ext cx="383704" cy="1483360"/>
        </p:xfrm>
        <a:graphic>
          <a:graphicData uri="http://schemas.openxmlformats.org/drawingml/2006/table">
            <a:tbl>
              <a:tblPr firstRow="1" bandRow="1">
                <a:tableStyleId>{2D5ABB26-0587-4C30-8999-92F81FD0307C}</a:tableStyleId>
              </a:tblPr>
              <a:tblGrid>
                <a:gridCol w="383704"/>
              </a:tblGrid>
              <a:tr h="370840">
                <a:tc>
                  <a:txBody>
                    <a:bodyPr/>
                    <a:lstStyle/>
                    <a:p>
                      <a:r>
                        <a:rPr lang="en-IE" dirty="0" smtClean="0">
                          <a:solidFill>
                            <a:schemeClr val="bg1"/>
                          </a:solidFill>
                        </a:rPr>
                        <a:t>1</a:t>
                      </a:r>
                      <a:endParaRPr lang="en-IE" dirty="0">
                        <a:solidFill>
                          <a:schemeClr val="bg1"/>
                        </a:solidFill>
                      </a:endParaRPr>
                    </a:p>
                  </a:txBody>
                  <a:tcPr/>
                </a:tc>
              </a:tr>
              <a:tr h="370840">
                <a:tc>
                  <a:txBody>
                    <a:bodyPr/>
                    <a:lstStyle/>
                    <a:p>
                      <a:r>
                        <a:rPr lang="en-IE" dirty="0" smtClean="0">
                          <a:solidFill>
                            <a:schemeClr val="bg1"/>
                          </a:solidFill>
                        </a:rPr>
                        <a:t>1</a:t>
                      </a:r>
                      <a:endParaRPr lang="en-IE" dirty="0">
                        <a:solidFill>
                          <a:schemeClr val="bg1"/>
                        </a:solidFill>
                      </a:endParaRPr>
                    </a:p>
                  </a:txBody>
                  <a:tcPr/>
                </a:tc>
              </a:tr>
              <a:tr h="370840">
                <a:tc>
                  <a:txBody>
                    <a:bodyPr/>
                    <a:lstStyle/>
                    <a:p>
                      <a:r>
                        <a:rPr lang="en-IE" dirty="0" smtClean="0">
                          <a:solidFill>
                            <a:schemeClr val="bg1"/>
                          </a:solidFill>
                        </a:rPr>
                        <a:t>1</a:t>
                      </a:r>
                      <a:endParaRPr lang="en-IE" dirty="0">
                        <a:solidFill>
                          <a:schemeClr val="bg1"/>
                        </a:solidFill>
                      </a:endParaRPr>
                    </a:p>
                  </a:txBody>
                  <a:tcPr/>
                </a:tc>
              </a:tr>
              <a:tr h="370840">
                <a:tc>
                  <a:txBody>
                    <a:bodyPr/>
                    <a:lstStyle/>
                    <a:p>
                      <a:r>
                        <a:rPr lang="en-IE" dirty="0" smtClean="0">
                          <a:solidFill>
                            <a:schemeClr val="bg1"/>
                          </a:solidFill>
                        </a:rPr>
                        <a:t>2</a:t>
                      </a:r>
                      <a:endParaRPr lang="en-IE" dirty="0">
                        <a:solidFill>
                          <a:schemeClr val="bg1"/>
                        </a:solidFill>
                      </a:endParaRPr>
                    </a:p>
                  </a:txBody>
                  <a:tcPr/>
                </a:tc>
              </a:tr>
            </a:tbl>
          </a:graphicData>
        </a:graphic>
      </p:graphicFrame>
      <p:sp>
        <p:nvSpPr>
          <p:cNvPr id="17" name="TextBox 16"/>
          <p:cNvSpPr txBox="1"/>
          <p:nvPr/>
        </p:nvSpPr>
        <p:spPr>
          <a:xfrm>
            <a:off x="457317" y="5517232"/>
            <a:ext cx="4716016" cy="769441"/>
          </a:xfrm>
          <a:prstGeom prst="rect">
            <a:avLst/>
          </a:prstGeom>
          <a:noFill/>
        </p:spPr>
        <p:txBody>
          <a:bodyPr wrap="square" rtlCol="0">
            <a:spAutoFit/>
          </a:bodyPr>
          <a:lstStyle/>
          <a:p>
            <a:r>
              <a:rPr lang="en-IE" sz="2200" dirty="0" smtClean="0">
                <a:solidFill>
                  <a:schemeClr val="bg2"/>
                </a:solidFill>
              </a:rPr>
              <a:t>Q1:    ?a  Job   ?b</a:t>
            </a:r>
          </a:p>
          <a:p>
            <a:r>
              <a:rPr lang="en-IE" sz="2200" dirty="0" smtClean="0">
                <a:solidFill>
                  <a:schemeClr val="bg2"/>
                </a:solidFill>
              </a:rPr>
              <a:t>Q2:    (?a   Job  ?b)^(?a   Lives   ?c)</a:t>
            </a:r>
          </a:p>
        </p:txBody>
      </p:sp>
      <p:graphicFrame>
        <p:nvGraphicFramePr>
          <p:cNvPr id="18" name="Table 17"/>
          <p:cNvGraphicFramePr>
            <a:graphicFrameLocks noGrp="1"/>
          </p:cNvGraphicFramePr>
          <p:nvPr>
            <p:extLst>
              <p:ext uri="{D42A27DB-BD31-4B8C-83A1-F6EECF244321}">
                <p14:modId xmlns:p14="http://schemas.microsoft.com/office/powerpoint/2010/main" val="3022202862"/>
              </p:ext>
            </p:extLst>
          </p:nvPr>
        </p:nvGraphicFramePr>
        <p:xfrm>
          <a:off x="5016388" y="5351292"/>
          <a:ext cx="1643844" cy="886020"/>
        </p:xfrm>
        <a:graphic>
          <a:graphicData uri="http://schemas.openxmlformats.org/drawingml/2006/table">
            <a:tbl>
              <a:tblPr firstRow="1" bandRow="1">
                <a:tableStyleId>{2D5ABB26-0587-4C30-8999-92F81FD0307C}</a:tableStyleId>
              </a:tblPr>
              <a:tblGrid>
                <a:gridCol w="936104"/>
                <a:gridCol w="707740"/>
              </a:tblGrid>
              <a:tr h="295340">
                <a:tc>
                  <a:txBody>
                    <a:bodyPr/>
                    <a:lstStyle/>
                    <a:p>
                      <a:r>
                        <a:rPr lang="en-IE" sz="1200" b="1" dirty="0" smtClean="0">
                          <a:solidFill>
                            <a:schemeClr val="bg1"/>
                          </a:solidFill>
                        </a:rPr>
                        <a:t>Estimated</a:t>
                      </a:r>
                      <a:endParaRPr lang="en-IE" sz="1200" b="1" dirty="0">
                        <a:solidFill>
                          <a:schemeClr val="bg1"/>
                        </a:solidFill>
                      </a:endParaRPr>
                    </a:p>
                  </a:txBody>
                  <a:tcPr/>
                </a:tc>
                <a:tc>
                  <a:txBody>
                    <a:bodyPr/>
                    <a:lstStyle/>
                    <a:p>
                      <a:r>
                        <a:rPr lang="en-IE" sz="1200" b="1" dirty="0" smtClean="0">
                          <a:solidFill>
                            <a:schemeClr val="bg1"/>
                          </a:solidFill>
                        </a:rPr>
                        <a:t>Actual </a:t>
                      </a:r>
                      <a:endParaRPr lang="en-IE" sz="1200" b="1" dirty="0">
                        <a:solidFill>
                          <a:schemeClr val="bg1"/>
                        </a:solidFill>
                      </a:endParaRPr>
                    </a:p>
                  </a:txBody>
                  <a:tcPr/>
                </a:tc>
              </a:tr>
              <a:tr h="295340">
                <a:tc>
                  <a:txBody>
                    <a:bodyPr/>
                    <a:lstStyle/>
                    <a:p>
                      <a:r>
                        <a:rPr lang="en-IE" sz="1200" b="1" dirty="0" smtClean="0">
                          <a:solidFill>
                            <a:schemeClr val="bg1"/>
                          </a:solidFill>
                        </a:rPr>
                        <a:t>5</a:t>
                      </a:r>
                      <a:endParaRPr lang="en-IE" sz="1200" b="1" dirty="0">
                        <a:solidFill>
                          <a:schemeClr val="bg1"/>
                        </a:solidFill>
                      </a:endParaRPr>
                    </a:p>
                  </a:txBody>
                  <a:tcPr/>
                </a:tc>
                <a:tc>
                  <a:txBody>
                    <a:bodyPr/>
                    <a:lstStyle/>
                    <a:p>
                      <a:r>
                        <a:rPr lang="en-IE" sz="1200" b="1" dirty="0" smtClean="0">
                          <a:solidFill>
                            <a:schemeClr val="bg1"/>
                          </a:solidFill>
                        </a:rPr>
                        <a:t>5</a:t>
                      </a:r>
                      <a:endParaRPr lang="en-IE" sz="1200" b="1" dirty="0">
                        <a:solidFill>
                          <a:schemeClr val="bg1"/>
                        </a:solidFill>
                      </a:endParaRPr>
                    </a:p>
                  </a:txBody>
                  <a:tcPr/>
                </a:tc>
              </a:tr>
              <a:tr h="295340">
                <a:tc>
                  <a:txBody>
                    <a:bodyPr/>
                    <a:lstStyle/>
                    <a:p>
                      <a:r>
                        <a:rPr lang="en-IE" sz="1200" b="1" dirty="0" smtClean="0">
                          <a:solidFill>
                            <a:schemeClr val="bg1"/>
                          </a:solidFill>
                        </a:rPr>
                        <a:t>35</a:t>
                      </a:r>
                      <a:endParaRPr lang="en-IE" sz="1200" b="1" dirty="0">
                        <a:solidFill>
                          <a:schemeClr val="bg1"/>
                        </a:solidFill>
                      </a:endParaRPr>
                    </a:p>
                  </a:txBody>
                  <a:tcPr/>
                </a:tc>
                <a:tc>
                  <a:txBody>
                    <a:bodyPr/>
                    <a:lstStyle/>
                    <a:p>
                      <a:r>
                        <a:rPr lang="en-IE" sz="1200" b="1" dirty="0" smtClean="0">
                          <a:solidFill>
                            <a:schemeClr val="bg1"/>
                          </a:solidFill>
                        </a:rPr>
                        <a:t>19</a:t>
                      </a:r>
                      <a:endParaRPr lang="en-IE" sz="1200" b="1" dirty="0">
                        <a:solidFill>
                          <a:schemeClr val="bg1"/>
                        </a:solidFill>
                      </a:endParaRPr>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803677197"/>
              </p:ext>
            </p:extLst>
          </p:nvPr>
        </p:nvGraphicFramePr>
        <p:xfrm>
          <a:off x="6156176" y="5301208"/>
          <a:ext cx="1584176" cy="972108"/>
        </p:xfrm>
        <a:graphic>
          <a:graphicData uri="http://schemas.openxmlformats.org/drawingml/2006/table">
            <a:tbl>
              <a:tblPr firstRow="1" bandRow="1">
                <a:tableStyleId>{2D5ABB26-0587-4C30-8999-92F81FD0307C}</a:tableStyleId>
              </a:tblPr>
              <a:tblGrid>
                <a:gridCol w="864096"/>
                <a:gridCol w="720080"/>
              </a:tblGrid>
              <a:tr h="324036">
                <a:tc>
                  <a:txBody>
                    <a:bodyPr/>
                    <a:lstStyle/>
                    <a:p>
                      <a:r>
                        <a:rPr lang="en-IE" sz="1100" b="1" dirty="0" smtClean="0">
                          <a:solidFill>
                            <a:schemeClr val="bg1"/>
                          </a:solidFill>
                        </a:rPr>
                        <a:t>Estimated</a:t>
                      </a:r>
                      <a:endParaRPr lang="en-IE" sz="1100" b="1" dirty="0">
                        <a:solidFill>
                          <a:schemeClr val="bg1"/>
                        </a:solidFill>
                      </a:endParaRPr>
                    </a:p>
                  </a:txBody>
                  <a:tcPr/>
                </a:tc>
                <a:tc>
                  <a:txBody>
                    <a:bodyPr/>
                    <a:lstStyle/>
                    <a:p>
                      <a:r>
                        <a:rPr lang="en-IE" sz="1100" b="1" dirty="0" smtClean="0">
                          <a:solidFill>
                            <a:schemeClr val="bg1"/>
                          </a:solidFill>
                        </a:rPr>
                        <a:t>Actual </a:t>
                      </a:r>
                      <a:endParaRPr lang="en-IE" sz="1100" b="1" dirty="0">
                        <a:solidFill>
                          <a:schemeClr val="bg1"/>
                        </a:solidFill>
                      </a:endParaRPr>
                    </a:p>
                  </a:txBody>
                  <a:tcPr/>
                </a:tc>
              </a:tr>
              <a:tr h="324036">
                <a:tc>
                  <a:txBody>
                    <a:bodyPr/>
                    <a:lstStyle/>
                    <a:p>
                      <a:r>
                        <a:rPr lang="en-IE" sz="1100" b="1" dirty="0" smtClean="0">
                          <a:solidFill>
                            <a:schemeClr val="bg1"/>
                          </a:solidFill>
                        </a:rPr>
                        <a:t>5</a:t>
                      </a:r>
                      <a:endParaRPr lang="en-IE" sz="1100" b="1" dirty="0">
                        <a:solidFill>
                          <a:schemeClr val="bg1"/>
                        </a:solidFill>
                      </a:endParaRPr>
                    </a:p>
                  </a:txBody>
                  <a:tcPr/>
                </a:tc>
                <a:tc>
                  <a:txBody>
                    <a:bodyPr/>
                    <a:lstStyle/>
                    <a:p>
                      <a:r>
                        <a:rPr lang="en-IE" sz="1100" b="1" dirty="0" smtClean="0">
                          <a:solidFill>
                            <a:schemeClr val="bg1"/>
                          </a:solidFill>
                        </a:rPr>
                        <a:t>5</a:t>
                      </a:r>
                      <a:endParaRPr lang="en-IE" sz="1100" b="1" dirty="0">
                        <a:solidFill>
                          <a:schemeClr val="bg1"/>
                        </a:solidFill>
                      </a:endParaRPr>
                    </a:p>
                  </a:txBody>
                  <a:tcPr/>
                </a:tc>
              </a:tr>
              <a:tr h="324036">
                <a:tc>
                  <a:txBody>
                    <a:bodyPr/>
                    <a:lstStyle/>
                    <a:p>
                      <a:r>
                        <a:rPr lang="en-IE" sz="1100" b="1" dirty="0" smtClean="0">
                          <a:solidFill>
                            <a:schemeClr val="bg1"/>
                          </a:solidFill>
                        </a:rPr>
                        <a:t>19</a:t>
                      </a:r>
                      <a:endParaRPr lang="en-IE" sz="1100" b="1" dirty="0">
                        <a:solidFill>
                          <a:schemeClr val="bg1"/>
                        </a:solidFill>
                      </a:endParaRPr>
                    </a:p>
                  </a:txBody>
                  <a:tcPr/>
                </a:tc>
                <a:tc>
                  <a:txBody>
                    <a:bodyPr/>
                    <a:lstStyle/>
                    <a:p>
                      <a:r>
                        <a:rPr lang="en-IE" sz="1100" b="1" dirty="0" smtClean="0">
                          <a:solidFill>
                            <a:schemeClr val="bg1"/>
                          </a:solidFill>
                        </a:rPr>
                        <a:t>19</a:t>
                      </a:r>
                      <a:endParaRPr lang="en-IE" sz="1100" b="1" dirty="0">
                        <a:solidFill>
                          <a:schemeClr val="bg1"/>
                        </a:solidFill>
                      </a:endParaRP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85121813"/>
              </p:ext>
            </p:extLst>
          </p:nvPr>
        </p:nvGraphicFramePr>
        <p:xfrm>
          <a:off x="7704540" y="2825402"/>
          <a:ext cx="1440160" cy="972108"/>
        </p:xfrm>
        <a:graphic>
          <a:graphicData uri="http://schemas.openxmlformats.org/drawingml/2006/table">
            <a:tbl>
              <a:tblPr firstRow="1" bandRow="1">
                <a:tableStyleId>{2D5ABB26-0587-4C30-8999-92F81FD0307C}</a:tableStyleId>
              </a:tblPr>
              <a:tblGrid>
                <a:gridCol w="827900"/>
                <a:gridCol w="612260"/>
              </a:tblGrid>
              <a:tr h="324036">
                <a:tc>
                  <a:txBody>
                    <a:bodyPr/>
                    <a:lstStyle/>
                    <a:p>
                      <a:r>
                        <a:rPr lang="en-IE" sz="1000" b="1" dirty="0" smtClean="0">
                          <a:solidFill>
                            <a:schemeClr val="bg1"/>
                          </a:solidFill>
                        </a:rPr>
                        <a:t>Estimated </a:t>
                      </a:r>
                      <a:endParaRPr lang="en-IE" sz="1000" b="1" dirty="0">
                        <a:solidFill>
                          <a:schemeClr val="bg1"/>
                        </a:solidFill>
                      </a:endParaRPr>
                    </a:p>
                  </a:txBody>
                  <a:tcPr/>
                </a:tc>
                <a:tc>
                  <a:txBody>
                    <a:bodyPr/>
                    <a:lstStyle/>
                    <a:p>
                      <a:r>
                        <a:rPr lang="en-IE" sz="1000" b="1" dirty="0" smtClean="0">
                          <a:solidFill>
                            <a:schemeClr val="bg1"/>
                          </a:solidFill>
                        </a:rPr>
                        <a:t>Actual</a:t>
                      </a:r>
                      <a:endParaRPr lang="en-IE" sz="1000" b="1" dirty="0">
                        <a:solidFill>
                          <a:schemeClr val="bg1"/>
                        </a:solidFill>
                      </a:endParaRPr>
                    </a:p>
                  </a:txBody>
                  <a:tcPr/>
                </a:tc>
              </a:tr>
              <a:tr h="324036">
                <a:tc>
                  <a:txBody>
                    <a:bodyPr/>
                    <a:lstStyle/>
                    <a:p>
                      <a:r>
                        <a:rPr lang="en-IE" sz="1000" b="1" dirty="0" smtClean="0">
                          <a:solidFill>
                            <a:schemeClr val="bg1"/>
                          </a:solidFill>
                        </a:rPr>
                        <a:t>2/5</a:t>
                      </a:r>
                      <a:endParaRPr lang="en-IE" sz="1000" b="1" dirty="0">
                        <a:solidFill>
                          <a:schemeClr val="bg1"/>
                        </a:solidFill>
                      </a:endParaRPr>
                    </a:p>
                  </a:txBody>
                  <a:tcPr/>
                </a:tc>
                <a:tc>
                  <a:txBody>
                    <a:bodyPr/>
                    <a:lstStyle/>
                    <a:p>
                      <a:r>
                        <a:rPr lang="en-IE" sz="1000" b="1" dirty="0" smtClean="0">
                          <a:solidFill>
                            <a:schemeClr val="bg1"/>
                          </a:solidFill>
                        </a:rPr>
                        <a:t>2/5</a:t>
                      </a:r>
                      <a:endParaRPr lang="en-IE" sz="1000" b="1" dirty="0">
                        <a:solidFill>
                          <a:schemeClr val="bg1"/>
                        </a:solidFill>
                      </a:endParaRPr>
                    </a:p>
                  </a:txBody>
                  <a:tcPr/>
                </a:tc>
              </a:tr>
              <a:tr h="324036">
                <a:tc>
                  <a:txBody>
                    <a:bodyPr/>
                    <a:lstStyle/>
                    <a:p>
                      <a:r>
                        <a:rPr lang="en-IE" sz="1000" b="1" dirty="0" smtClean="0">
                          <a:solidFill>
                            <a:schemeClr val="bg1"/>
                          </a:solidFill>
                        </a:rPr>
                        <a:t>6/35</a:t>
                      </a:r>
                      <a:endParaRPr lang="en-IE" sz="1000" b="1" dirty="0">
                        <a:solidFill>
                          <a:schemeClr val="bg1"/>
                        </a:solidFill>
                      </a:endParaRPr>
                    </a:p>
                  </a:txBody>
                  <a:tcPr/>
                </a:tc>
                <a:tc>
                  <a:txBody>
                    <a:bodyPr/>
                    <a:lstStyle/>
                    <a:p>
                      <a:r>
                        <a:rPr lang="en-IE" sz="1000" b="1" dirty="0" smtClean="0">
                          <a:solidFill>
                            <a:schemeClr val="bg1"/>
                          </a:solidFill>
                        </a:rPr>
                        <a:t>3/19</a:t>
                      </a:r>
                      <a:endParaRPr lang="en-IE" sz="1000" b="1" dirty="0">
                        <a:solidFill>
                          <a:schemeClr val="bg1"/>
                        </a:solidFill>
                      </a:endParaRPr>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520894741"/>
              </p:ext>
            </p:extLst>
          </p:nvPr>
        </p:nvGraphicFramePr>
        <p:xfrm>
          <a:off x="7812360" y="5373216"/>
          <a:ext cx="1440160" cy="972108"/>
        </p:xfrm>
        <a:graphic>
          <a:graphicData uri="http://schemas.openxmlformats.org/drawingml/2006/table">
            <a:tbl>
              <a:tblPr firstRow="1" bandRow="1">
                <a:tableStyleId>{2D5ABB26-0587-4C30-8999-92F81FD0307C}</a:tableStyleId>
              </a:tblPr>
              <a:tblGrid>
                <a:gridCol w="792088"/>
                <a:gridCol w="648072"/>
              </a:tblGrid>
              <a:tr h="324036">
                <a:tc>
                  <a:txBody>
                    <a:bodyPr/>
                    <a:lstStyle/>
                    <a:p>
                      <a:r>
                        <a:rPr lang="en-IE" sz="1000" b="1" dirty="0" smtClean="0">
                          <a:solidFill>
                            <a:schemeClr val="bg1"/>
                          </a:solidFill>
                        </a:rPr>
                        <a:t>Estimated </a:t>
                      </a:r>
                      <a:endParaRPr lang="en-IE" sz="1000" b="1" dirty="0">
                        <a:solidFill>
                          <a:schemeClr val="bg1"/>
                        </a:solidFill>
                      </a:endParaRPr>
                    </a:p>
                  </a:txBody>
                  <a:tcPr/>
                </a:tc>
                <a:tc>
                  <a:txBody>
                    <a:bodyPr/>
                    <a:lstStyle/>
                    <a:p>
                      <a:r>
                        <a:rPr lang="en-IE" sz="1000" b="1" dirty="0" smtClean="0">
                          <a:solidFill>
                            <a:schemeClr val="bg1"/>
                          </a:solidFill>
                        </a:rPr>
                        <a:t>Actual</a:t>
                      </a:r>
                      <a:endParaRPr lang="en-IE" sz="1000" b="1" dirty="0">
                        <a:solidFill>
                          <a:schemeClr val="bg1"/>
                        </a:solidFill>
                      </a:endParaRPr>
                    </a:p>
                  </a:txBody>
                  <a:tcPr/>
                </a:tc>
              </a:tr>
              <a:tr h="324036">
                <a:tc>
                  <a:txBody>
                    <a:bodyPr/>
                    <a:lstStyle/>
                    <a:p>
                      <a:r>
                        <a:rPr lang="en-IE" sz="1000" b="1" dirty="0" smtClean="0">
                          <a:solidFill>
                            <a:schemeClr val="bg1"/>
                          </a:solidFill>
                        </a:rPr>
                        <a:t>2/5</a:t>
                      </a:r>
                      <a:endParaRPr lang="en-IE" sz="1000" b="1" dirty="0">
                        <a:solidFill>
                          <a:schemeClr val="bg1"/>
                        </a:solidFill>
                      </a:endParaRPr>
                    </a:p>
                  </a:txBody>
                  <a:tcPr/>
                </a:tc>
                <a:tc>
                  <a:txBody>
                    <a:bodyPr/>
                    <a:lstStyle/>
                    <a:p>
                      <a:r>
                        <a:rPr lang="en-IE" sz="1000" b="1" dirty="0" smtClean="0">
                          <a:solidFill>
                            <a:schemeClr val="bg1"/>
                          </a:solidFill>
                        </a:rPr>
                        <a:t>2/5</a:t>
                      </a:r>
                      <a:endParaRPr lang="en-IE" sz="1000" b="1" dirty="0">
                        <a:solidFill>
                          <a:schemeClr val="bg1"/>
                        </a:solidFill>
                      </a:endParaRPr>
                    </a:p>
                  </a:txBody>
                  <a:tcPr/>
                </a:tc>
              </a:tr>
              <a:tr h="324036">
                <a:tc>
                  <a:txBody>
                    <a:bodyPr/>
                    <a:lstStyle/>
                    <a:p>
                      <a:r>
                        <a:rPr lang="en-IE" sz="1000" b="1" dirty="0" smtClean="0">
                          <a:solidFill>
                            <a:schemeClr val="bg1"/>
                          </a:solidFill>
                        </a:rPr>
                        <a:t>3/19</a:t>
                      </a:r>
                      <a:endParaRPr lang="en-IE" sz="1000" b="1" dirty="0">
                        <a:solidFill>
                          <a:schemeClr val="bg1"/>
                        </a:solidFill>
                      </a:endParaRPr>
                    </a:p>
                  </a:txBody>
                  <a:tcPr/>
                </a:tc>
                <a:tc>
                  <a:txBody>
                    <a:bodyPr/>
                    <a:lstStyle/>
                    <a:p>
                      <a:r>
                        <a:rPr lang="en-IE" sz="1000" b="1" dirty="0" smtClean="0">
                          <a:solidFill>
                            <a:schemeClr val="bg1"/>
                          </a:solidFill>
                        </a:rPr>
                        <a:t>3/19</a:t>
                      </a:r>
                      <a:endParaRPr lang="en-IE" sz="1000" b="1" dirty="0">
                        <a:solidFill>
                          <a:schemeClr val="bg1"/>
                        </a:solidFill>
                      </a:endParaRPr>
                    </a:p>
                  </a:txBody>
                  <a:tcPr/>
                </a:tc>
              </a:tr>
            </a:tbl>
          </a:graphicData>
        </a:graphic>
      </p:graphicFrame>
    </p:spTree>
    <p:extLst>
      <p:ext uri="{BB962C8B-B14F-4D97-AF65-F5344CB8AC3E}">
        <p14:creationId xmlns:p14="http://schemas.microsoft.com/office/powerpoint/2010/main" val="269801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ppt_x"/>
                                          </p:val>
                                        </p:tav>
                                        <p:tav tm="100000">
                                          <p:val>
                                            <p:strVal val="#ppt_x"/>
                                          </p:val>
                                        </p:tav>
                                      </p:tavLst>
                                    </p:anim>
                                    <p:anim calcmode="lin" valueType="num">
                                      <p:cBhvr additive="base">
                                        <p:cTn id="11" dur="500" fill="hold"/>
                                        <p:tgtEl>
                                          <p:spTgt spid="10"/>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par>
                                <p:cTn id="34" presetID="2" presetClass="exit" presetSubtype="4" fill="hold" nodeType="withEffect">
                                  <p:stCondLst>
                                    <p:cond delay="0"/>
                                  </p:stCondLst>
                                  <p:childTnLst>
                                    <p:anim calcmode="lin" valueType="num">
                                      <p:cBhvr additive="base">
                                        <p:cTn id="35" dur="500"/>
                                        <p:tgtEl>
                                          <p:spTgt spid="19"/>
                                        </p:tgtEl>
                                        <p:attrNameLst>
                                          <p:attrName>ppt_x</p:attrName>
                                        </p:attrNameLst>
                                      </p:cBhvr>
                                      <p:tavLst>
                                        <p:tav tm="0">
                                          <p:val>
                                            <p:strVal val="ppt_x"/>
                                          </p:val>
                                        </p:tav>
                                        <p:tav tm="100000">
                                          <p:val>
                                            <p:strVal val="ppt_x"/>
                                          </p:val>
                                        </p:tav>
                                      </p:tavLst>
                                    </p:anim>
                                    <p:anim calcmode="lin" valueType="num">
                                      <p:cBhvr additive="base">
                                        <p:cTn id="36" dur="500"/>
                                        <p:tgtEl>
                                          <p:spTgt spid="19"/>
                                        </p:tgtEl>
                                        <p:attrNameLst>
                                          <p:attrName>ppt_y</p:attrName>
                                        </p:attrNameLst>
                                      </p:cBhvr>
                                      <p:tavLst>
                                        <p:tav tm="0">
                                          <p:val>
                                            <p:strVal val="ppt_y"/>
                                          </p:val>
                                        </p:tav>
                                        <p:tav tm="100000">
                                          <p:val>
                                            <p:strVal val="1+ppt_h/2"/>
                                          </p:val>
                                        </p:tav>
                                      </p:tavLst>
                                    </p:anim>
                                    <p:set>
                                      <p:cBhvr>
                                        <p:cTn id="37" dur="1" fill="hold">
                                          <p:stCondLst>
                                            <p:cond delay="499"/>
                                          </p:stCondLst>
                                        </p:cTn>
                                        <p:tgtEl>
                                          <p:spTgt spid="19"/>
                                        </p:tgtEl>
                                        <p:attrNameLst>
                                          <p:attrName>style.visibility</p:attrName>
                                        </p:attrNameLst>
                                      </p:cBhvr>
                                      <p:to>
                                        <p:strVal val="hidden"/>
                                      </p:to>
                                    </p:set>
                                  </p:childTnLst>
                                </p:cTn>
                              </p:par>
                              <p:par>
                                <p:cTn id="38" presetID="2" presetClass="entr" presetSubtype="4"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20"/>
                                        </p:tgtEl>
                                        <p:attrNameLst>
                                          <p:attrName>ppt_x</p:attrName>
                                        </p:attrNameLst>
                                      </p:cBhvr>
                                      <p:tavLst>
                                        <p:tav tm="0">
                                          <p:val>
                                            <p:strVal val="ppt_x"/>
                                          </p:val>
                                        </p:tav>
                                        <p:tav tm="100000">
                                          <p:val>
                                            <p:strVal val="ppt_x"/>
                                          </p:val>
                                        </p:tav>
                                      </p:tavLst>
                                    </p:anim>
                                    <p:anim calcmode="lin" valueType="num">
                                      <p:cBhvr additive="base">
                                        <p:cTn id="46" dur="500"/>
                                        <p:tgtEl>
                                          <p:spTgt spid="20"/>
                                        </p:tgtEl>
                                        <p:attrNameLst>
                                          <p:attrName>ppt_y</p:attrName>
                                        </p:attrNameLst>
                                      </p:cBhvr>
                                      <p:tavLst>
                                        <p:tav tm="0">
                                          <p:val>
                                            <p:strVal val="ppt_y"/>
                                          </p:val>
                                        </p:tav>
                                        <p:tav tm="100000">
                                          <p:val>
                                            <p:strVal val="1+ppt_h/2"/>
                                          </p:val>
                                        </p:tav>
                                      </p:tavLst>
                                    </p:anim>
                                    <p:set>
                                      <p:cBhvr>
                                        <p:cTn id="47" dur="1" fill="hold">
                                          <p:stCondLst>
                                            <p:cond delay="499"/>
                                          </p:stCondLst>
                                        </p:cTn>
                                        <p:tgtEl>
                                          <p:spTgt spid="20"/>
                                        </p:tgtEl>
                                        <p:attrNameLst>
                                          <p:attrName>style.visibility</p:attrName>
                                        </p:attrNameLst>
                                      </p:cBhvr>
                                      <p:to>
                                        <p:strVal val="hidden"/>
                                      </p:to>
                                    </p:set>
                                  </p:childTnLst>
                                </p:cTn>
                              </p:par>
                              <p:par>
                                <p:cTn id="48" presetID="2" presetClass="entr" presetSubtype="4"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nodeType="clickEffect">
                                  <p:stCondLst>
                                    <p:cond delay="0"/>
                                  </p:stCondLst>
                                  <p:childTnLst>
                                    <p:anim calcmode="lin" valueType="num">
                                      <p:cBhvr additive="base">
                                        <p:cTn id="55" dur="500"/>
                                        <p:tgtEl>
                                          <p:spTgt spid="21"/>
                                        </p:tgtEl>
                                        <p:attrNameLst>
                                          <p:attrName>ppt_x</p:attrName>
                                        </p:attrNameLst>
                                      </p:cBhvr>
                                      <p:tavLst>
                                        <p:tav tm="0">
                                          <p:val>
                                            <p:strVal val="ppt_x"/>
                                          </p:val>
                                        </p:tav>
                                        <p:tav tm="100000">
                                          <p:val>
                                            <p:strVal val="ppt_x"/>
                                          </p:val>
                                        </p:tav>
                                      </p:tavLst>
                                    </p:anim>
                                    <p:anim calcmode="lin" valueType="num">
                                      <p:cBhvr additive="base">
                                        <p:cTn id="56" dur="500"/>
                                        <p:tgtEl>
                                          <p:spTgt spid="21"/>
                                        </p:tgtEl>
                                        <p:attrNameLst>
                                          <p:attrName>ppt_y</p:attrName>
                                        </p:attrNameLst>
                                      </p:cBhvr>
                                      <p:tavLst>
                                        <p:tav tm="0">
                                          <p:val>
                                            <p:strVal val="ppt_y"/>
                                          </p:val>
                                        </p:tav>
                                        <p:tav tm="100000">
                                          <p:val>
                                            <p:strVal val="1+ppt_h/2"/>
                                          </p:val>
                                        </p:tav>
                                      </p:tavLst>
                                    </p:anim>
                                    <p:set>
                                      <p:cBhvr>
                                        <p:cTn id="5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Cardinality Estimation Approaches</a:t>
            </a:r>
            <a:endParaRPr lang="en-IE" dirty="0"/>
          </a:p>
        </p:txBody>
      </p:sp>
      <p:sp>
        <p:nvSpPr>
          <p:cNvPr id="3" name="Content Placeholder 2"/>
          <p:cNvSpPr>
            <a:spLocks noGrp="1"/>
          </p:cNvSpPr>
          <p:nvPr>
            <p:ph idx="1"/>
          </p:nvPr>
        </p:nvSpPr>
        <p:spPr/>
        <p:txBody>
          <a:bodyPr/>
          <a:lstStyle/>
          <a:p>
            <a:r>
              <a:rPr lang="en-IE" dirty="0" smtClean="0"/>
              <a:t>Summaries should capture the distribution of attributes and the dependencies among join predicates.</a:t>
            </a:r>
          </a:p>
          <a:p>
            <a:r>
              <a:rPr lang="en-IE" dirty="0" smtClean="0"/>
              <a:t>Indexing approaches relax both assumptions.</a:t>
            </a:r>
          </a:p>
          <a:p>
            <a:r>
              <a:rPr lang="en-IE" dirty="0" smtClean="0"/>
              <a:t>Histogram captures the distribution of attributes for more accurate estimation.</a:t>
            </a:r>
          </a:p>
          <a:p>
            <a:r>
              <a:rPr lang="en-IE" dirty="0" smtClean="0"/>
              <a:t>Probabilistic Graphical Models captures dependencies among attributes by learning Bayesian network of the underlying data and estimate the cardinality of a query.</a:t>
            </a:r>
            <a:endParaRPr lang="en-IE" dirty="0"/>
          </a:p>
        </p:txBody>
      </p:sp>
      <p:sp>
        <p:nvSpPr>
          <p:cNvPr id="4" name="Footer Placeholder 3"/>
          <p:cNvSpPr>
            <a:spLocks noGrp="1"/>
          </p:cNvSpPr>
          <p:nvPr>
            <p:ph type="ftr" sz="quarter" idx="11"/>
          </p:nvPr>
        </p:nvSpPr>
        <p:spPr/>
        <p:txBody>
          <a:bodyPr/>
          <a:lstStyle/>
          <a:p>
            <a:r>
              <a:rPr lang="en-IE" smtClean="0"/>
              <a:t>Insight Centre for Data Analytics</a:t>
            </a:r>
            <a:endParaRPr lang="en-IE" dirty="0"/>
          </a:p>
        </p:txBody>
      </p:sp>
      <p:sp>
        <p:nvSpPr>
          <p:cNvPr id="5" name="Slide Number Placeholder 4"/>
          <p:cNvSpPr>
            <a:spLocks noGrp="1"/>
          </p:cNvSpPr>
          <p:nvPr>
            <p:ph type="sldNum" sz="quarter" idx="4"/>
          </p:nvPr>
        </p:nvSpPr>
        <p:spPr/>
        <p:txBody>
          <a:bodyPr/>
          <a:lstStyle/>
          <a:p>
            <a:r>
              <a:rPr lang="en-IE" smtClean="0"/>
              <a:t>Slide </a:t>
            </a:r>
            <a:fld id="{E9E40677-34F5-4F99-8E9A-3AEB99CC993B}" type="slidenum">
              <a:rPr lang="en-IE" smtClean="0"/>
              <a:pPr/>
              <a:t>7</a:t>
            </a:fld>
            <a:endParaRPr lang="en-IE" dirty="0"/>
          </a:p>
        </p:txBody>
      </p:sp>
    </p:spTree>
    <p:extLst>
      <p:ext uri="{BB962C8B-B14F-4D97-AF65-F5344CB8AC3E}">
        <p14:creationId xmlns:p14="http://schemas.microsoft.com/office/powerpoint/2010/main" val="1622458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Measure Performance of The </a:t>
            </a:r>
            <a:r>
              <a:rPr lang="en-IE" dirty="0"/>
              <a:t>E</a:t>
            </a:r>
            <a:r>
              <a:rPr lang="en-IE" dirty="0" smtClean="0"/>
              <a:t>stimation </a:t>
            </a:r>
            <a:r>
              <a:rPr lang="en-IE" dirty="0"/>
              <a:t>A</a:t>
            </a:r>
            <a:r>
              <a:rPr lang="en-IE" dirty="0" smtClean="0"/>
              <a:t>pproach</a:t>
            </a:r>
            <a:endParaRPr lang="en-IE" dirty="0"/>
          </a:p>
        </p:txBody>
      </p:sp>
      <p:sp>
        <p:nvSpPr>
          <p:cNvPr id="4" name="Footer Placeholder 3"/>
          <p:cNvSpPr>
            <a:spLocks noGrp="1"/>
          </p:cNvSpPr>
          <p:nvPr>
            <p:ph type="ftr" sz="quarter" idx="11"/>
          </p:nvPr>
        </p:nvSpPr>
        <p:spPr/>
        <p:txBody>
          <a:bodyPr/>
          <a:lstStyle/>
          <a:p>
            <a:r>
              <a:rPr lang="en-IE" smtClean="0"/>
              <a:t>Insight Centre for Data Analytics</a:t>
            </a:r>
            <a:endParaRPr lang="en-IE" dirty="0"/>
          </a:p>
        </p:txBody>
      </p:sp>
      <p:sp>
        <p:nvSpPr>
          <p:cNvPr id="5" name="Slide Number Placeholder 4"/>
          <p:cNvSpPr>
            <a:spLocks noGrp="1"/>
          </p:cNvSpPr>
          <p:nvPr>
            <p:ph type="sldNum" sz="quarter" idx="4"/>
          </p:nvPr>
        </p:nvSpPr>
        <p:spPr/>
        <p:txBody>
          <a:bodyPr/>
          <a:lstStyle/>
          <a:p>
            <a:r>
              <a:rPr lang="en-IE" smtClean="0"/>
              <a:t>Slide </a:t>
            </a:r>
            <a:fld id="{E9E40677-34F5-4F99-8E9A-3AEB99CC993B}" type="slidenum">
              <a:rPr lang="en-IE" smtClean="0"/>
              <a:pPr/>
              <a:t>8</a:t>
            </a:fld>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947988"/>
            <a:ext cx="27432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419872" y="4149080"/>
            <a:ext cx="3744416" cy="430887"/>
          </a:xfrm>
          <a:prstGeom prst="rect">
            <a:avLst/>
          </a:prstGeom>
          <a:noFill/>
        </p:spPr>
        <p:txBody>
          <a:bodyPr wrap="square" rtlCol="0">
            <a:spAutoFit/>
          </a:bodyPr>
          <a:lstStyle/>
          <a:p>
            <a:r>
              <a:rPr lang="en-IE" sz="2200" dirty="0" smtClean="0">
                <a:solidFill>
                  <a:schemeClr val="bg2"/>
                </a:solidFill>
              </a:rPr>
              <a:t>n is the number of queries</a:t>
            </a:r>
          </a:p>
        </p:txBody>
      </p:sp>
      <p:sp>
        <p:nvSpPr>
          <p:cNvPr id="7" name="TextBox 6"/>
          <p:cNvSpPr txBox="1"/>
          <p:nvPr/>
        </p:nvSpPr>
        <p:spPr>
          <a:xfrm>
            <a:off x="611560" y="2132856"/>
            <a:ext cx="7920880" cy="769441"/>
          </a:xfrm>
          <a:prstGeom prst="rect">
            <a:avLst/>
          </a:prstGeom>
          <a:noFill/>
        </p:spPr>
        <p:txBody>
          <a:bodyPr wrap="square" rtlCol="0">
            <a:spAutoFit/>
          </a:bodyPr>
          <a:lstStyle/>
          <a:p>
            <a:r>
              <a:rPr lang="en-IE" sz="2200" dirty="0" smtClean="0">
                <a:solidFill>
                  <a:schemeClr val="bg2"/>
                </a:solidFill>
              </a:rPr>
              <a:t>Measure the difference between the actual and estimated freshness  of queries in a query set. </a:t>
            </a:r>
          </a:p>
        </p:txBody>
      </p:sp>
    </p:spTree>
    <p:extLst>
      <p:ext uri="{BB962C8B-B14F-4D97-AF65-F5344CB8AC3E}">
        <p14:creationId xmlns:p14="http://schemas.microsoft.com/office/powerpoint/2010/main" val="3860394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l" eaLnBrk="1" hangingPunct="1"/>
            <a:r>
              <a:rPr lang="en-IE" altLang="en-US" smtClean="0"/>
              <a:t>Preliminary results</a:t>
            </a:r>
            <a:endParaRPr lang="en-IE" altLang="en-US" sz="1100" smtClean="0"/>
          </a:p>
        </p:txBody>
      </p:sp>
      <p:pic>
        <p:nvPicPr>
          <p:cNvPr id="717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1616075"/>
            <a:ext cx="658495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3397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sight_MasterTheme">
  <a:themeElements>
    <a:clrScheme name="Insight Master Colours">
      <a:dk1>
        <a:srgbClr val="000000"/>
      </a:dk1>
      <a:lt1>
        <a:srgbClr val="FFFFFF"/>
      </a:lt1>
      <a:dk2>
        <a:srgbClr val="006B94"/>
      </a:dk2>
      <a:lt2>
        <a:srgbClr val="7F8A9A"/>
      </a:lt2>
      <a:accent1>
        <a:srgbClr val="72CAC3"/>
      </a:accent1>
      <a:accent2>
        <a:srgbClr val="92C83E"/>
      </a:accent2>
      <a:accent3>
        <a:srgbClr val="00696A"/>
      </a:accent3>
      <a:accent4>
        <a:srgbClr val="4CB748"/>
      </a:accent4>
      <a:accent5>
        <a:srgbClr val="B0D7E3"/>
      </a:accent5>
      <a:accent6>
        <a:srgbClr val="910045"/>
      </a:accent6>
      <a:hlink>
        <a:srgbClr val="3D5BA9"/>
      </a:hlink>
      <a:folHlink>
        <a:srgbClr val="692C7A"/>
      </a:folHlink>
    </a:clrScheme>
    <a:fontScheme name="Insight">
      <a:majorFont>
        <a:latin typeface="Ubuntu"/>
        <a:ea typeface=""/>
        <a:cs typeface=""/>
      </a:majorFont>
      <a:minorFont>
        <a:latin typeface="Ubuntu"/>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200" dirty="0"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Insight_MasterTheme</Template>
  <TotalTime>1714</TotalTime>
  <Words>2868</Words>
  <Application>Microsoft Office PowerPoint</Application>
  <PresentationFormat>On-screen Show (4:3)</PresentationFormat>
  <Paragraphs>744</Paragraphs>
  <Slides>20</Slides>
  <Notes>10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Insight_MasterTheme</vt:lpstr>
      <vt:lpstr>PowerPoint Presentation</vt:lpstr>
      <vt:lpstr>Outline </vt:lpstr>
      <vt:lpstr>Introduction: Query Processing On Linked Data?</vt:lpstr>
      <vt:lpstr>My suggestion to minimize the maintenance</vt:lpstr>
      <vt:lpstr>My Experiment</vt:lpstr>
      <vt:lpstr>Cardinality Estimation</vt:lpstr>
      <vt:lpstr>Cardinality Estimation Approaches</vt:lpstr>
      <vt:lpstr>Measure Performance of The Estimation Approach</vt:lpstr>
      <vt:lpstr>Preliminary results</vt:lpstr>
      <vt:lpstr>Conclusion </vt:lpstr>
      <vt:lpstr>PowerPoint Presentation</vt:lpstr>
      <vt:lpstr>PowerPoint Presentation</vt:lpstr>
      <vt:lpstr>Estimating the quality of response for different maintenance strategies</vt:lpstr>
      <vt:lpstr>Freshness of Q=(?x Job ?y) Join (?x livesin ?z)</vt:lpstr>
      <vt:lpstr>Joint distribution of deletion rate for</vt:lpstr>
      <vt:lpstr>Research questions and hypothesis</vt:lpstr>
      <vt:lpstr>My approach</vt:lpstr>
      <vt:lpstr>State of the art</vt:lpstr>
      <vt:lpstr>Evaluation plan</vt:lpstr>
      <vt:lpstr>Reflections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Valerie Haslam</dc:creator>
  <cp:lastModifiedBy>Soheila Dehghanzadeh</cp:lastModifiedBy>
  <cp:revision>252</cp:revision>
  <dcterms:created xsi:type="dcterms:W3CDTF">2013-11-26T13:27:39Z</dcterms:created>
  <dcterms:modified xsi:type="dcterms:W3CDTF">2015-02-23T20:15:40Z</dcterms:modified>
</cp:coreProperties>
</file>