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55"/>
  </p:notesMasterIdLst>
  <p:handoutMasterIdLst>
    <p:handoutMasterId r:id="rId56"/>
  </p:handoutMasterIdLst>
  <p:sldIdLst>
    <p:sldId id="256" r:id="rId5"/>
    <p:sldId id="450" r:id="rId6"/>
    <p:sldId id="421" r:id="rId7"/>
    <p:sldId id="532" r:id="rId8"/>
    <p:sldId id="529" r:id="rId9"/>
    <p:sldId id="534" r:id="rId10"/>
    <p:sldId id="565" r:id="rId11"/>
    <p:sldId id="577" r:id="rId12"/>
    <p:sldId id="569" r:id="rId13"/>
    <p:sldId id="570" r:id="rId14"/>
    <p:sldId id="571" r:id="rId15"/>
    <p:sldId id="511" r:id="rId16"/>
    <p:sldId id="540" r:id="rId17"/>
    <p:sldId id="465" r:id="rId18"/>
    <p:sldId id="472" r:id="rId19"/>
    <p:sldId id="277" r:id="rId20"/>
    <p:sldId id="275" r:id="rId21"/>
    <p:sldId id="279" r:id="rId22"/>
    <p:sldId id="429" r:id="rId23"/>
    <p:sldId id="545" r:id="rId24"/>
    <p:sldId id="546" r:id="rId25"/>
    <p:sldId id="547" r:id="rId26"/>
    <p:sldId id="549" r:id="rId27"/>
    <p:sldId id="541" r:id="rId28"/>
    <p:sldId id="542" r:id="rId29"/>
    <p:sldId id="558" r:id="rId30"/>
    <p:sldId id="559" r:id="rId31"/>
    <p:sldId id="560" r:id="rId32"/>
    <p:sldId id="572" r:id="rId33"/>
    <p:sldId id="548" r:id="rId34"/>
    <p:sldId id="521" r:id="rId35"/>
    <p:sldId id="550" r:id="rId36"/>
    <p:sldId id="551" r:id="rId37"/>
    <p:sldId id="552" r:id="rId38"/>
    <p:sldId id="562" r:id="rId39"/>
    <p:sldId id="568" r:id="rId40"/>
    <p:sldId id="553" r:id="rId41"/>
    <p:sldId id="526" r:id="rId42"/>
    <p:sldId id="554" r:id="rId43"/>
    <p:sldId id="538" r:id="rId44"/>
    <p:sldId id="573" r:id="rId45"/>
    <p:sldId id="574" r:id="rId46"/>
    <p:sldId id="575" r:id="rId47"/>
    <p:sldId id="576" r:id="rId48"/>
    <p:sldId id="527" r:id="rId49"/>
    <p:sldId id="563" r:id="rId50"/>
    <p:sldId id="514" r:id="rId51"/>
    <p:sldId id="539" r:id="rId52"/>
    <p:sldId id="505" r:id="rId53"/>
    <p:sldId id="51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2934" autoAdjust="0"/>
  </p:normalViewPr>
  <p:slideViewPr>
    <p:cSldViewPr snapToGrid="0" snapToObjects="1">
      <p:cViewPr varScale="1">
        <p:scale>
          <a:sx n="75" d="100"/>
          <a:sy n="75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23893-892E-BF46-883A-BCD91640776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8EB90-BC9E-1D41-A311-493D086F9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D5CE4-5B7F-F64D-A9A2-38A7F33DCC4A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3F192-5182-2E41-9F24-C6FE91598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6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algorithms, L = maximum load.</a:t>
            </a:r>
            <a:r>
              <a:rPr lang="en-US" baseline="0" dirty="0" smtClean="0"/>
              <a:t>  In lower bounds, L = average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edges = 4532185</a:t>
            </a:r>
          </a:p>
          <a:p>
            <a:r>
              <a:rPr lang="en-US" dirty="0" err="1" smtClean="0"/>
              <a:t>Followee</a:t>
            </a:r>
            <a:r>
              <a:rPr lang="en-US" dirty="0" smtClean="0"/>
              <a:t> = 152556</a:t>
            </a:r>
          </a:p>
          <a:p>
            <a:r>
              <a:rPr lang="en-US" dirty="0" smtClean="0"/>
              <a:t>Follower</a:t>
            </a:r>
            <a:r>
              <a:rPr lang="en-US" baseline="0" dirty="0" smtClean="0"/>
              <a:t> = 154310</a:t>
            </a:r>
          </a:p>
          <a:p>
            <a:endParaRPr lang="en-US" baseline="0" dirty="0" smtClean="0"/>
          </a:p>
          <a:p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outdegree</a:t>
            </a:r>
            <a:r>
              <a:rPr lang="en-US" dirty="0" smtClean="0"/>
              <a:t>) = 29, max(</a:t>
            </a:r>
            <a:r>
              <a:rPr lang="en-US" dirty="0" err="1" smtClean="0"/>
              <a:t>outdegree</a:t>
            </a:r>
            <a:r>
              <a:rPr lang="en-US" dirty="0" smtClean="0"/>
              <a:t>)</a:t>
            </a:r>
            <a:r>
              <a:rPr lang="en-US" baseline="0" dirty="0" smtClean="0"/>
              <a:t> = 21510, 15006, 14853, …</a:t>
            </a:r>
            <a:endParaRPr lang="en-US" dirty="0" smtClean="0"/>
          </a:p>
          <a:p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indegree</a:t>
            </a:r>
            <a:r>
              <a:rPr lang="en-US" dirty="0" smtClean="0"/>
              <a:t>) = 29,  max(</a:t>
            </a:r>
            <a:r>
              <a:rPr lang="en-US" dirty="0" err="1" smtClean="0"/>
              <a:t>indegree</a:t>
            </a:r>
            <a:r>
              <a:rPr lang="en-US" dirty="0" smtClean="0"/>
              <a:t>) = 20383, 13961,</a:t>
            </a:r>
            <a:r>
              <a:rPr lang="en-US" baseline="0" dirty="0" smtClean="0"/>
              <a:t> 9609, 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</a:t>
            </a:r>
            <a:r>
              <a:rPr lang="en-US" baseline="0" dirty="0" smtClean="0"/>
              <a:t> of pairs (</a:t>
            </a:r>
            <a:r>
              <a:rPr lang="en-US" baseline="0" dirty="0" err="1" smtClean="0"/>
              <a:t>x,z</a:t>
            </a:r>
            <a:r>
              <a:rPr lang="en-US" baseline="0" dirty="0" smtClean="0"/>
              <a:t>) connected by a path of length 2 =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Latexit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{Q(x_1,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S_1(\bar x_1), S_2(\bar x_2),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S_\ell(\bar x_\ell)}}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5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\mathbf{|{\color[rgb]{0.000000,0.000000,1.000000}S_1}| = {\color[rgb]{1.000000,0.000000,0.000000}m_1}, |{\color[rgb]{0.000000,0.000000,1.000000}S_2}| = {\color[rgb]{1.000000,0.000000,0.000000}m_2}, \ldots, |{\color[rgb]{0.000000,0.000000,1.000000}S_\ell}| = {\color[rgb]{1.000000,0.000000,0.000000}m_\ell}}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4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{j: } \sum_{\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\in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]{0.000000,0.000000,0.000000}{\color[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]{0.000000,0.000000,0.000000}1}}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8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{minimize } {\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{j: }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]{1.000000,0.000000,0.000000}\lambda} + \sum_{\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\in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]{1.000000,0.000000,0.000000}\mu}}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------------------------------------------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{minimize } {\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tr-T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</a:t>
            </a:r>
            <a:r>
              <a:rPr lang="tr-T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]{1.000000,0.000000,0.000000}\mu}-{\color[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]{1.000000,0.000000,0.000000}\lambda}}}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]{1.000000,0.000000,0.000000}\mu}-{\color[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]{1.000000,0.000000,0.000000}\lambda}}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{j: } \sum_{\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\in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]{1.000000,0.000000,0.000000}\mu}-{\color[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]{1.000000,0.000000,0.000000}\lambda}}}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7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{\prod_{\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{j}}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{1}{\sum_{\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{j}}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{L_{\text{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}}}} =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]{1.000000,0.000000,0.000000}m_2}}}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\right)^{{\color[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Latexit</a:t>
            </a:r>
            <a:r>
              <a:rPr lang="en-US" dirty="0" smtClean="0"/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{L}} =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]{1.000000,0.000000,0.000000}m_2}}}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\right)^{{\color[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7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{j: } \sum_{\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\in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 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]{0.000000,0.000000,0.000000}{\color[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]{0.000000,0.000000,0.000000}1}}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8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Preamble: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usepackage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helvet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renewcommand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familydefault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sfdefault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----------------------------------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{\prod_{\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{j}}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{1}{\sum_{\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{j}}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}}}}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{L} }= 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m_2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\right)^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]{1.000000,0.000000,0.000000}m_{j_1}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m_{j_2}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\right)^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\frac{1}{{\color[rgb]{0.000000,0.000000,1.000000}t}}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{L}(\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]{0.000000,0.000000,1.000000}u}})} = 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]{1.000000,0.000000,0.000000}m_1}}^{{\color[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]{1.000000,0.000000,0.000000}m_2}}^{{\color[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]{1.000000,0.000000,0.000000}m_\ell}}^{{\color[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]{0.000000,0.000000,1.000000}u_\ell}}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]{0.000000,0.000000,1.000000}u_\ell}}}}}}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0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]{1.000000,0.000000,0.000000}m_2}}^{\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]{1.000000,0.000000,0.000000}m_3}}^{\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4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]{1.000000,0.000000,0.000000}m_2}}^{\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]{1.000000,0.000000,0.000000}m_3}}^{\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algorithms, L = maximum load.</a:t>
            </a:r>
            <a:r>
              <a:rPr lang="en-US" baseline="0" dirty="0" smtClean="0"/>
              <a:t>  In lower bounds, L = average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]{1.000000,0.000000,0.000000}m_2}}^{\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]{1.000000,0.000000,0.000000}m_3}}^{\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4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]{1.000000,0.000000,0.000000}m_2}}^{\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]{1.000000,0.000000,0.000000}m_3}}^{\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4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Latexit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]{1.000000,0.000000,0.000000}m_2}}^{\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]{1.000000,0.000000,0.000000}m_3}}^{\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]{0.000000,0.000000,1.000000}u_3}}}}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4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{L}} = 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\max_{\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]{1.000000,0.000000,0.000000}m_1}}^{{\color[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]{1.000000,0.000000,0.000000}m_2}}^{{\color[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]{1.000000,0.000000,0.000000}m_\ell}}^{{\color[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]{0.000000,0.000000,1.000000}u_\ell}}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]{1.000000,0.000000,0.000000}p}}}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]{0.000000,0.000000,1.000000}u_1}}+\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]{0.000000,0.000000,1.000000}u_2+\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{{\color[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]{0.000000,0.000000,1.000000}u_\ell}}}}}}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algorithms, L = maximum load.</a:t>
            </a:r>
            <a:r>
              <a:rPr lang="en-US" baseline="0" dirty="0" smtClean="0"/>
              <a:t>  In lower bounds, L = average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algorithms, L = maximum load.</a:t>
            </a:r>
            <a:r>
              <a:rPr lang="en-US" baseline="0" dirty="0" smtClean="0"/>
              <a:t>  In lower bounds, L = average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algorithms, L = maximum load.</a:t>
            </a:r>
            <a:r>
              <a:rPr lang="en-US" baseline="0" dirty="0" smtClean="0"/>
              <a:t>  In lower bounds, L = average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algorithms, L = maximum load.</a:t>
            </a:r>
            <a:r>
              <a:rPr lang="en-US" baseline="0" dirty="0" smtClean="0"/>
              <a:t>  In lower bounds, L = average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algorithms, L = maximum load.</a:t>
            </a:r>
            <a:r>
              <a:rPr lang="en-US" baseline="0" dirty="0" smtClean="0"/>
              <a:t>  In lower bounds, L = average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algorithms, L = maximum load.</a:t>
            </a:r>
            <a:r>
              <a:rPr lang="en-US" baseline="0" dirty="0" smtClean="0"/>
              <a:t>  In lower bounds, L = average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in algorithms, L = maximum load.</a:t>
            </a:r>
            <a:r>
              <a:rPr lang="en-US" baseline="0" dirty="0" smtClean="0"/>
              <a:t>  In lower bounds, L = average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3F192-5182-2E41-9F24-C6FE91598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Dan Suciu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dopen.mimuw.edu.pl/index.php?page=l15w1" TargetMode="External"/><Relationship Id="rId3" Type="http://schemas.openxmlformats.org/officeDocument/2006/relationships/hyperlink" Target="http://myria.cs.washington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Cost in Parallel Query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Dan Suciu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Joint work with Paul </a:t>
            </a:r>
            <a:r>
              <a:rPr lang="en-US" dirty="0" err="1" smtClean="0">
                <a:solidFill>
                  <a:schemeClr val="tx1"/>
                </a:solidFill>
              </a:rPr>
              <a:t>Beame</a:t>
            </a:r>
            <a:r>
              <a:rPr lang="en-US" dirty="0" smtClean="0">
                <a:solidFill>
                  <a:schemeClr val="tx1"/>
                </a:solidFill>
              </a:rPr>
              <a:t>, Paris </a:t>
            </a:r>
            <a:r>
              <a:rPr lang="en-US" dirty="0" err="1" smtClean="0">
                <a:solidFill>
                  <a:schemeClr val="tx1"/>
                </a:solidFill>
              </a:rPr>
              <a:t>Koutris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and the </a:t>
            </a:r>
            <a:r>
              <a:rPr lang="en-US" dirty="0" err="1" smtClean="0">
                <a:solidFill>
                  <a:schemeClr val="tx1"/>
                </a:solidFill>
              </a:rPr>
              <a:t>Myria</a:t>
            </a:r>
            <a:r>
              <a:rPr lang="en-US" dirty="0" smtClean="0">
                <a:solidFill>
                  <a:schemeClr val="tx1"/>
                </a:solidFill>
              </a:rPr>
              <a:t> 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Beyond MR - March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5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Massively Parallel Communication Model (MPC)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9935" y="3108773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84529" y="3110547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2989" y="3130299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49935" y="4172464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84529" y="4174238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2989" y="4193990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608" y="1329368"/>
            <a:ext cx="1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(size=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9" idx="0"/>
          </p:cNvCxnSpPr>
          <p:nvPr/>
        </p:nvCxnSpPr>
        <p:spPr>
          <a:xfrm flipH="1">
            <a:off x="5393795" y="1514034"/>
            <a:ext cx="568813" cy="581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0" idx="0"/>
          </p:cNvCxnSpPr>
          <p:nvPr/>
        </p:nvCxnSpPr>
        <p:spPr>
          <a:xfrm>
            <a:off x="7616126" y="1514034"/>
            <a:ext cx="312263" cy="5830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5393795" y="2503934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3" idx="0"/>
          </p:cNvCxnSpPr>
          <p:nvPr/>
        </p:nvCxnSpPr>
        <p:spPr>
          <a:xfrm>
            <a:off x="5393795" y="2503934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7928389" y="2505708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393795" y="2505708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 flipH="1">
            <a:off x="5393794" y="3517396"/>
            <a:ext cx="1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5393795" y="3517396"/>
            <a:ext cx="2534593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7928389" y="3519170"/>
            <a:ext cx="0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 flipH="1">
            <a:off x="5393795" y="3519170"/>
            <a:ext cx="2534594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93794" y="4582861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3794" y="4582861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8388" y="4584635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93794" y="4584635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0797" y="2633462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98624" y="3646924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8624" y="4717790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95" y="1711617"/>
            <a:ext cx="23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Input data </a:t>
            </a:r>
            <a:r>
              <a:rPr lang="en-US" sz="2000" dirty="0"/>
              <a:t>= size </a:t>
            </a:r>
            <a:r>
              <a:rPr lang="en-US" sz="2000" dirty="0" smtClean="0">
                <a:solidFill>
                  <a:srgbClr val="FF0000"/>
                </a:solidFill>
              </a:rPr>
              <a:t>m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6895" y="4693437"/>
            <a:ext cx="524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Max communication load / round / server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L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895" y="3947982"/>
            <a:ext cx="329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Algorithm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Several rounds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6895" y="3202527"/>
            <a:ext cx="428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One </a:t>
            </a:r>
            <a:r>
              <a:rPr lang="en-US" sz="2000" dirty="0">
                <a:solidFill>
                  <a:srgbClr val="0000FF"/>
                </a:solidFill>
              </a:rPr>
              <a:t>round </a:t>
            </a:r>
            <a:r>
              <a:rPr lang="en-US" sz="2000" dirty="0" smtClean="0"/>
              <a:t>= </a:t>
            </a:r>
            <a:r>
              <a:rPr lang="en-US" dirty="0" smtClean="0"/>
              <a:t>Compute &amp; communicate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895" y="2457072"/>
            <a:ext cx="272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Number </a:t>
            </a:r>
            <a:r>
              <a:rPr lang="en-US" sz="2000" dirty="0">
                <a:solidFill>
                  <a:srgbClr val="0000FF"/>
                </a:solidFill>
              </a:rPr>
              <a:t>of servers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506412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6412" y="365744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06412" y="4693437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03798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03798" y="366831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03798" y="4714644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95" y="1290632"/>
            <a:ext cx="246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BSP [Valiant]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27490"/>
              </p:ext>
            </p:extLst>
          </p:nvPr>
        </p:nvGraphicFramePr>
        <p:xfrm>
          <a:off x="88073" y="5351830"/>
          <a:ext cx="89428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508"/>
                <a:gridCol w="1237957"/>
                <a:gridCol w="2893925"/>
                <a:gridCol w="1623814"/>
                <a:gridCol w="169967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Cost: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Ideal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Practical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FFFFFF"/>
                          </a:solidFill>
                        </a:rPr>
                        <a:t>ε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∈(0,1)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Naïve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Naïve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Load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L = m/p</a:t>
                      </a:r>
                      <a:r>
                        <a:rPr lang="en-US" sz="2400" baseline="30000" dirty="0" smtClean="0">
                          <a:solidFill>
                            <a:srgbClr val="FFFFFF"/>
                          </a:solidFill>
                        </a:rPr>
                        <a:t>1-ε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Rounds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O(1)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03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Massively Parallel Communication Model (MPC)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9935" y="3108773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84529" y="3110547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2989" y="3130299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49935" y="4172464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84529" y="4174238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2989" y="4193990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608" y="1329368"/>
            <a:ext cx="1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(size=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9" idx="0"/>
          </p:cNvCxnSpPr>
          <p:nvPr/>
        </p:nvCxnSpPr>
        <p:spPr>
          <a:xfrm flipH="1">
            <a:off x="5393795" y="1514034"/>
            <a:ext cx="568813" cy="581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0" idx="0"/>
          </p:cNvCxnSpPr>
          <p:nvPr/>
        </p:nvCxnSpPr>
        <p:spPr>
          <a:xfrm>
            <a:off x="7616126" y="1514034"/>
            <a:ext cx="312263" cy="5830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5393795" y="2503934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3" idx="0"/>
          </p:cNvCxnSpPr>
          <p:nvPr/>
        </p:nvCxnSpPr>
        <p:spPr>
          <a:xfrm>
            <a:off x="5393795" y="2503934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7928389" y="2505708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393795" y="2505708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 flipH="1">
            <a:off x="5393794" y="3517396"/>
            <a:ext cx="1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5393795" y="3517396"/>
            <a:ext cx="2534593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7928389" y="3519170"/>
            <a:ext cx="0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 flipH="1">
            <a:off x="5393795" y="3519170"/>
            <a:ext cx="2534594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93794" y="4582861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3794" y="4582861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8388" y="4584635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93794" y="4584635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0797" y="2633462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98624" y="3646924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8624" y="4717790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95" y="1711617"/>
            <a:ext cx="23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Input data </a:t>
            </a:r>
            <a:r>
              <a:rPr lang="en-US" sz="2000" dirty="0"/>
              <a:t>= size </a:t>
            </a:r>
            <a:r>
              <a:rPr lang="en-US" sz="2000" dirty="0" smtClean="0">
                <a:solidFill>
                  <a:srgbClr val="FF0000"/>
                </a:solidFill>
              </a:rPr>
              <a:t>m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6895" y="4693437"/>
            <a:ext cx="524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Max communication load / round / server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L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895" y="3947982"/>
            <a:ext cx="329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Algorithm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Several rounds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6895" y="3202527"/>
            <a:ext cx="428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One </a:t>
            </a:r>
            <a:r>
              <a:rPr lang="en-US" sz="2000" dirty="0">
                <a:solidFill>
                  <a:srgbClr val="0000FF"/>
                </a:solidFill>
              </a:rPr>
              <a:t>round </a:t>
            </a:r>
            <a:r>
              <a:rPr lang="en-US" sz="2000" dirty="0" smtClean="0"/>
              <a:t>= </a:t>
            </a:r>
            <a:r>
              <a:rPr lang="en-US" dirty="0" smtClean="0"/>
              <a:t>Compute &amp; communicate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895" y="2457072"/>
            <a:ext cx="272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Number </a:t>
            </a:r>
            <a:r>
              <a:rPr lang="en-US" sz="2000" dirty="0">
                <a:solidFill>
                  <a:srgbClr val="0000FF"/>
                </a:solidFill>
              </a:rPr>
              <a:t>of servers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506412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6412" y="365744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06412" y="4693437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03798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03798" y="366831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03798" y="4714644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95" y="1290632"/>
            <a:ext cx="246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BSP [Valiant]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00677"/>
              </p:ext>
            </p:extLst>
          </p:nvPr>
        </p:nvGraphicFramePr>
        <p:xfrm>
          <a:off x="88073" y="5351830"/>
          <a:ext cx="89428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508"/>
                <a:gridCol w="1237957"/>
                <a:gridCol w="2893925"/>
                <a:gridCol w="1623814"/>
                <a:gridCol w="169967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Cost: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Ideal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Practical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ε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∈(0,1)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Naïve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Naïve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Load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2400" baseline="30000" dirty="0" smtClean="0">
                          <a:solidFill>
                            <a:srgbClr val="FF0000"/>
                          </a:solidFill>
                        </a:rPr>
                        <a:t>1-ε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Rounds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O(1)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03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0000FF"/>
                </a:solidFill>
              </a:rPr>
              <a:t>Join(</a:t>
            </a:r>
            <a:r>
              <a:rPr lang="en-US" dirty="0" err="1">
                <a:solidFill>
                  <a:srgbClr val="0000FF"/>
                </a:solidFill>
              </a:rPr>
              <a:t>x,y,z</a:t>
            </a:r>
            <a:r>
              <a:rPr lang="en-US" dirty="0">
                <a:solidFill>
                  <a:srgbClr val="0000FF"/>
                </a:solidFill>
              </a:rPr>
              <a:t>) = R(</a:t>
            </a:r>
            <a:r>
              <a:rPr lang="en-US" dirty="0" err="1">
                <a:solidFill>
                  <a:srgbClr val="0000FF"/>
                </a:solidFill>
              </a:rPr>
              <a:t>x,y</a:t>
            </a:r>
            <a:r>
              <a:rPr lang="en-US" dirty="0" smtClean="0">
                <a:solidFill>
                  <a:srgbClr val="0000FF"/>
                </a:solidFill>
              </a:rPr>
              <a:t>), 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y,z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7440" y="3595384"/>
            <a:ext cx="8771625" cy="3024040"/>
            <a:chOff x="147440" y="3595384"/>
            <a:chExt cx="8771625" cy="3024040"/>
          </a:xfrm>
        </p:grpSpPr>
        <p:sp>
          <p:nvSpPr>
            <p:cNvPr id="24" name="TextBox 23"/>
            <p:cNvSpPr txBox="1"/>
            <p:nvPr/>
          </p:nvSpPr>
          <p:spPr>
            <a:xfrm>
              <a:off x="4666671" y="3625982"/>
              <a:ext cx="1629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R(</a:t>
              </a:r>
              <a:r>
                <a:rPr lang="en-US" dirty="0" err="1">
                  <a:solidFill>
                    <a:srgbClr val="0000FF"/>
                  </a:solidFill>
                </a:rPr>
                <a:t>x,y</a:t>
              </a:r>
              <a:r>
                <a:rPr lang="en-US" dirty="0">
                  <a:solidFill>
                    <a:srgbClr val="0000FF"/>
                  </a:solidFill>
                </a:rPr>
                <a:t>) </a:t>
              </a:r>
              <a:r>
                <a:rPr lang="en-US" b="1" dirty="0">
                  <a:solidFill>
                    <a:srgbClr val="0000FF"/>
                  </a:solidFill>
                </a:rPr>
                <a:t>⋈</a:t>
              </a:r>
              <a:r>
                <a:rPr lang="en-US" dirty="0">
                  <a:solidFill>
                    <a:srgbClr val="0000FF"/>
                  </a:solidFill>
                </a:rPr>
                <a:t> S(</a:t>
              </a:r>
              <a:r>
                <a:rPr lang="en-US" dirty="0" err="1">
                  <a:solidFill>
                    <a:srgbClr val="0000FF"/>
                  </a:solidFill>
                </a:rPr>
                <a:t>y,z</a:t>
              </a:r>
              <a:r>
                <a:rPr lang="en-US" dirty="0" smtClean="0">
                  <a:solidFill>
                    <a:srgbClr val="0000FF"/>
                  </a:solidFill>
                </a:rPr>
                <a:t>)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89780" y="3595384"/>
              <a:ext cx="1629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R(</a:t>
              </a:r>
              <a:r>
                <a:rPr lang="en-US" dirty="0" err="1">
                  <a:solidFill>
                    <a:srgbClr val="0000FF"/>
                  </a:solidFill>
                </a:rPr>
                <a:t>x,y</a:t>
              </a:r>
              <a:r>
                <a:rPr lang="en-US" dirty="0">
                  <a:solidFill>
                    <a:srgbClr val="0000FF"/>
                  </a:solidFill>
                </a:rPr>
                <a:t>) </a:t>
              </a:r>
              <a:r>
                <a:rPr lang="en-US" b="1" dirty="0">
                  <a:solidFill>
                    <a:srgbClr val="0000FF"/>
                  </a:solidFill>
                </a:rPr>
                <a:t>⋈</a:t>
              </a:r>
              <a:r>
                <a:rPr lang="en-US" dirty="0">
                  <a:solidFill>
                    <a:srgbClr val="0000FF"/>
                  </a:solidFill>
                </a:rPr>
                <a:t> S(</a:t>
              </a:r>
              <a:r>
                <a:rPr lang="en-US" dirty="0" err="1">
                  <a:solidFill>
                    <a:srgbClr val="0000FF"/>
                  </a:solidFill>
                </a:rPr>
                <a:t>y,z</a:t>
              </a:r>
              <a:r>
                <a:rPr lang="en-US" dirty="0" smtClean="0">
                  <a:solidFill>
                    <a:srgbClr val="0000FF"/>
                  </a:solidFill>
                </a:rPr>
                <a:t>)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440" y="5419096"/>
              <a:ext cx="4195830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Output</a:t>
              </a:r>
              <a:r>
                <a:rPr lang="en-US" sz="2400" dirty="0" smtClean="0"/>
                <a:t>: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Each </a:t>
              </a:r>
              <a:r>
                <a:rPr lang="en-US" sz="2400" dirty="0"/>
                <a:t>server </a:t>
              </a:r>
              <a:r>
                <a:rPr lang="en-US" sz="2400" dirty="0" smtClean="0"/>
                <a:t>computes </a:t>
              </a:r>
              <a:br>
                <a:rPr lang="en-US" sz="2400" dirty="0" smtClean="0"/>
              </a:br>
              <a:r>
                <a:rPr lang="en-US" sz="2400" dirty="0" smtClean="0"/>
                <a:t>the </a:t>
              </a:r>
              <a:r>
                <a:rPr lang="en-US" sz="2400" dirty="0"/>
                <a:t>local </a:t>
              </a:r>
              <a:r>
                <a:rPr lang="en-US" sz="2400" dirty="0" smtClean="0"/>
                <a:t>join </a:t>
              </a:r>
              <a:r>
                <a:rPr lang="en-US" sz="2400" dirty="0" smtClean="0">
                  <a:solidFill>
                    <a:srgbClr val="0000FF"/>
                  </a:solidFill>
                </a:rPr>
                <a:t>R</a:t>
              </a:r>
              <a:r>
                <a:rPr lang="en-US" sz="2400" dirty="0">
                  <a:solidFill>
                    <a:srgbClr val="0000FF"/>
                  </a:solidFill>
                </a:rPr>
                <a:t>(</a:t>
              </a:r>
              <a:r>
                <a:rPr lang="en-US" sz="2400" dirty="0" err="1">
                  <a:solidFill>
                    <a:srgbClr val="0000FF"/>
                  </a:solidFill>
                </a:rPr>
                <a:t>x,y</a:t>
              </a:r>
              <a:r>
                <a:rPr lang="en-US" sz="2400" dirty="0">
                  <a:solidFill>
                    <a:srgbClr val="0000FF"/>
                  </a:solidFill>
                </a:rPr>
                <a:t>) </a:t>
              </a:r>
              <a:r>
                <a:rPr lang="en-US" sz="2400" b="1" dirty="0">
                  <a:solidFill>
                    <a:srgbClr val="0000FF"/>
                  </a:solidFill>
                </a:rPr>
                <a:t>⋈</a:t>
              </a:r>
              <a:r>
                <a:rPr lang="en-US" sz="2400" dirty="0">
                  <a:solidFill>
                    <a:srgbClr val="0000FF"/>
                  </a:solidFill>
                </a:rPr>
                <a:t> S(</a:t>
              </a:r>
              <a:r>
                <a:rPr lang="en-US" sz="2400" dirty="0" err="1">
                  <a:solidFill>
                    <a:srgbClr val="0000FF"/>
                  </a:solidFill>
                </a:rPr>
                <a:t>y,z</a:t>
              </a:r>
              <a:r>
                <a:rPr lang="en-US" sz="2400" dirty="0" smtClean="0">
                  <a:solidFill>
                    <a:srgbClr val="0000FF"/>
                  </a:solidFill>
                </a:rPr>
                <a:t>)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7440" y="2503934"/>
            <a:ext cx="8961240" cy="2368392"/>
            <a:chOff x="147440" y="2503934"/>
            <a:chExt cx="8961240" cy="2368392"/>
          </a:xfrm>
        </p:grpSpPr>
        <p:sp>
          <p:nvSpPr>
            <p:cNvPr id="9" name="Rounded Rectangle 8"/>
            <p:cNvSpPr/>
            <p:nvPr/>
          </p:nvSpPr>
          <p:spPr>
            <a:xfrm>
              <a:off x="4849935" y="3108773"/>
              <a:ext cx="1087719" cy="40862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Server 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384529" y="3110547"/>
              <a:ext cx="1087719" cy="40862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Server </a:t>
              </a:r>
              <a:r>
                <a:rPr lang="en-US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92989" y="3130299"/>
              <a:ext cx="574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 .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6" idx="2"/>
              <a:endCxn id="9" idx="0"/>
            </p:cNvCxnSpPr>
            <p:nvPr/>
          </p:nvCxnSpPr>
          <p:spPr>
            <a:xfrm>
              <a:off x="5393795" y="2503934"/>
              <a:ext cx="0" cy="6048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10" idx="0"/>
            </p:cNvCxnSpPr>
            <p:nvPr/>
          </p:nvCxnSpPr>
          <p:spPr>
            <a:xfrm>
              <a:off x="5393795" y="2503934"/>
              <a:ext cx="2534594" cy="6066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2"/>
              <a:endCxn id="10" idx="0"/>
            </p:cNvCxnSpPr>
            <p:nvPr/>
          </p:nvCxnSpPr>
          <p:spPr>
            <a:xfrm>
              <a:off x="7928389" y="2505708"/>
              <a:ext cx="0" cy="6048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9" idx="0"/>
            </p:cNvCxnSpPr>
            <p:nvPr/>
          </p:nvCxnSpPr>
          <p:spPr>
            <a:xfrm flipH="1">
              <a:off x="5393795" y="2505708"/>
              <a:ext cx="2534594" cy="6030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000797" y="2633462"/>
              <a:ext cx="1107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Round 1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440" y="3671998"/>
              <a:ext cx="6096541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Round 1</a:t>
              </a:r>
              <a:r>
                <a:rPr lang="en-US" sz="2400" dirty="0"/>
                <a:t>: each server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/>
                <a:t>Sends record </a:t>
              </a:r>
              <a:r>
                <a:rPr lang="en-US" sz="2400" dirty="0">
                  <a:solidFill>
                    <a:srgbClr val="0000FF"/>
                  </a:solidFill>
                </a:rPr>
                <a:t>R(</a:t>
              </a:r>
              <a:r>
                <a:rPr lang="en-US" sz="2400" dirty="0" err="1">
                  <a:solidFill>
                    <a:srgbClr val="0000FF"/>
                  </a:solidFill>
                </a:rPr>
                <a:t>x,y</a:t>
              </a:r>
              <a:r>
                <a:rPr lang="en-US" sz="2400" dirty="0">
                  <a:solidFill>
                    <a:srgbClr val="0000FF"/>
                  </a:solidFill>
                </a:rPr>
                <a:t>)</a:t>
              </a:r>
              <a:r>
                <a:rPr lang="en-US" sz="2400" dirty="0"/>
                <a:t> </a:t>
              </a:r>
              <a:r>
                <a:rPr lang="en-US" sz="2400" dirty="0" smtClean="0"/>
                <a:t>to </a:t>
              </a:r>
              <a:r>
                <a:rPr lang="en-US" sz="2400" dirty="0"/>
                <a:t>server </a:t>
              </a:r>
              <a:r>
                <a:rPr lang="en-US" sz="2400" dirty="0">
                  <a:solidFill>
                    <a:srgbClr val="FF0000"/>
                  </a:solidFill>
                </a:rPr>
                <a:t>h(y</a:t>
              </a:r>
              <a:r>
                <a:rPr lang="en-US" sz="2400" dirty="0" smtClean="0">
                  <a:solidFill>
                    <a:srgbClr val="FF0000"/>
                  </a:solidFill>
                </a:rPr>
                <a:t>) mod p</a:t>
              </a:r>
              <a:endParaRPr lang="en-US" sz="2400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2400" dirty="0"/>
                <a:t>Sends record </a:t>
              </a:r>
              <a:r>
                <a:rPr lang="en-US" sz="2400" dirty="0">
                  <a:solidFill>
                    <a:srgbClr val="0000FF"/>
                  </a:solidFill>
                </a:rPr>
                <a:t>S(</a:t>
              </a:r>
              <a:r>
                <a:rPr lang="en-US" sz="2400" dirty="0" err="1">
                  <a:solidFill>
                    <a:srgbClr val="0000FF"/>
                  </a:solidFill>
                </a:rPr>
                <a:t>y,z</a:t>
              </a:r>
              <a:r>
                <a:rPr lang="en-US" sz="2400" dirty="0" smtClean="0">
                  <a:solidFill>
                    <a:srgbClr val="0000FF"/>
                  </a:solidFill>
                </a:rPr>
                <a:t>)  </a:t>
              </a:r>
              <a:r>
                <a:rPr lang="en-US" sz="2400" dirty="0" smtClean="0"/>
                <a:t>to </a:t>
              </a:r>
              <a:r>
                <a:rPr lang="en-US" sz="2400" dirty="0"/>
                <a:t>server </a:t>
              </a:r>
              <a:r>
                <a:rPr lang="en-US" sz="2400" dirty="0">
                  <a:solidFill>
                    <a:srgbClr val="FF0000"/>
                  </a:solidFill>
                </a:rPr>
                <a:t>h(y</a:t>
              </a:r>
              <a:r>
                <a:rPr lang="en-US" sz="2400" dirty="0" smtClean="0">
                  <a:solidFill>
                    <a:srgbClr val="FF0000"/>
                  </a:solidFill>
                </a:rPr>
                <a:t>) mod 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7440" y="2110779"/>
            <a:ext cx="5057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Input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rgbClr val="0000FF"/>
                </a:solidFill>
              </a:rPr>
              <a:t> R, S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Uniformly</a:t>
            </a:r>
            <a:r>
              <a:rPr lang="en-US" sz="2400" dirty="0"/>
              <a:t> </a:t>
            </a:r>
            <a:r>
              <a:rPr lang="en-US" sz="2400" dirty="0" smtClean="0"/>
              <a:t>partitioned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servers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2923" y="1210668"/>
            <a:ext cx="12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|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|=|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|=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30" idx="1"/>
            <a:endCxn id="6" idx="0"/>
          </p:cNvCxnSpPr>
          <p:nvPr/>
        </p:nvCxnSpPr>
        <p:spPr>
          <a:xfrm flipH="1">
            <a:off x="5393795" y="1395334"/>
            <a:ext cx="789128" cy="6999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  <a:endCxn id="7" idx="0"/>
          </p:cNvCxnSpPr>
          <p:nvPr/>
        </p:nvCxnSpPr>
        <p:spPr>
          <a:xfrm>
            <a:off x="7389992" y="1395334"/>
            <a:ext cx="538397" cy="7017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942473" y="5159420"/>
            <a:ext cx="6033300" cy="1214033"/>
            <a:chOff x="2496209" y="5159420"/>
            <a:chExt cx="6033300" cy="1214033"/>
          </a:xfrm>
        </p:grpSpPr>
        <p:sp>
          <p:nvSpPr>
            <p:cNvPr id="29" name="TextBox 28"/>
            <p:cNvSpPr txBox="1"/>
            <p:nvPr/>
          </p:nvSpPr>
          <p:spPr>
            <a:xfrm>
              <a:off x="5217034" y="5542456"/>
              <a:ext cx="3312475" cy="83099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Load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</a:rPr>
                <a:t>L </a:t>
              </a:r>
              <a:r>
                <a:rPr lang="en-US" sz="2400" dirty="0" smtClean="0">
                  <a:solidFill>
                    <a:srgbClr val="000000"/>
                  </a:solidFill>
                </a:rPr>
                <a:t>= O(</a:t>
              </a:r>
              <a:r>
                <a:rPr lang="en-US" sz="2400" dirty="0" smtClean="0">
                  <a:solidFill>
                    <a:srgbClr val="FF0000"/>
                  </a:solidFill>
                </a:rPr>
                <a:t>m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smtClean="0">
                  <a:solidFill>
                    <a:srgbClr val="FF0000"/>
                  </a:solidFill>
                </a:rPr>
                <a:t>p</a:t>
              </a:r>
              <a:r>
                <a:rPr lang="en-US" sz="2400" dirty="0" smtClean="0">
                  <a:solidFill>
                    <a:srgbClr val="000000"/>
                  </a:solidFill>
                </a:rPr>
                <a:t>)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w.h.p</a:t>
              </a:r>
              <a:r>
                <a:rPr lang="en-US" sz="2400" dirty="0" smtClean="0">
                  <a:solidFill>
                    <a:srgbClr val="000000"/>
                  </a:solidFill>
                </a:rPr>
                <a:t>.</a:t>
              </a: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Rounds </a:t>
              </a:r>
              <a:r>
                <a:rPr lang="en-US" sz="2400" dirty="0" smtClean="0">
                  <a:solidFill>
                    <a:srgbClr val="0000FF"/>
                  </a:solidFill>
                </a:rPr>
                <a:t>r </a:t>
              </a:r>
              <a:r>
                <a:rPr lang="en-US" sz="2400" dirty="0" smtClean="0">
                  <a:solidFill>
                    <a:srgbClr val="000000"/>
                  </a:solidFill>
                </a:rPr>
                <a:t>= </a:t>
              </a:r>
              <a:r>
                <a:rPr lang="en-US" sz="2400" dirty="0" smtClean="0">
                  <a:solidFill>
                    <a:srgbClr val="0000FF"/>
                  </a:solidFill>
                </a:rPr>
                <a:t>1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endParaRPr lang="en-US" sz="2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2496209" y="5159420"/>
              <a:ext cx="3000693" cy="519351"/>
            </a:xfrm>
            <a:prstGeom prst="wedgeEllipseCallout">
              <a:avLst>
                <a:gd name="adj1" fmla="val 50643"/>
                <a:gd name="adj2" fmla="val 43414"/>
              </a:avLst>
            </a:prstGeom>
            <a:noFill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Assuming </a:t>
              </a:r>
              <a:r>
                <a:rPr lang="en-US" dirty="0">
                  <a:solidFill>
                    <a:srgbClr val="000000"/>
                  </a:solidFill>
                </a:rPr>
                <a:t>no skew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36468"/>
              </p:ext>
            </p:extLst>
          </p:nvPr>
        </p:nvGraphicFramePr>
        <p:xfrm>
          <a:off x="2078918" y="1265632"/>
          <a:ext cx="906538" cy="121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269"/>
                <a:gridCol w="453269"/>
              </a:tblGrid>
              <a:tr h="182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82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2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2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05357"/>
              </p:ext>
            </p:extLst>
          </p:nvPr>
        </p:nvGraphicFramePr>
        <p:xfrm>
          <a:off x="3484880" y="1253082"/>
          <a:ext cx="906538" cy="121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269"/>
                <a:gridCol w="453269"/>
              </a:tblGrid>
              <a:tr h="182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z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82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2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22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18444" y="164921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⋈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91389" y="125308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3133502" y="121066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44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87149" y="1742260"/>
            <a:ext cx="5373889" cy="3410546"/>
            <a:chOff x="838200" y="1524001"/>
            <a:chExt cx="9924508" cy="5242239"/>
          </a:xfrm>
        </p:grpSpPr>
        <p:cxnSp>
          <p:nvCxnSpPr>
            <p:cNvPr id="4" name="Straight Arrow Connector 6"/>
            <p:cNvCxnSpPr>
              <a:cxnSpLocks noChangeShapeType="1"/>
            </p:cNvCxnSpPr>
            <p:nvPr/>
          </p:nvCxnSpPr>
          <p:spPr bwMode="auto">
            <a:xfrm>
              <a:off x="838200" y="5791200"/>
              <a:ext cx="7772400" cy="1588"/>
            </a:xfrm>
            <a:prstGeom prst="straightConnector1">
              <a:avLst/>
            </a:prstGeom>
            <a:ln w="57150" cmpd="sng">
              <a:headEnd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-722313" y="3922715"/>
              <a:ext cx="4800602" cy="3173"/>
            </a:xfrm>
            <a:prstGeom prst="straightConnector1">
              <a:avLst/>
            </a:prstGeom>
            <a:ln w="57150" cmpd="sng">
              <a:headEnd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1"/>
            <p:cNvCxnSpPr>
              <a:cxnSpLocks noChangeShapeType="1"/>
            </p:cNvCxnSpPr>
            <p:nvPr/>
          </p:nvCxnSpPr>
          <p:spPr bwMode="auto">
            <a:xfrm flipV="1">
              <a:off x="1742690" y="2399187"/>
              <a:ext cx="5486401" cy="3200400"/>
            </a:xfrm>
            <a:prstGeom prst="line">
              <a:avLst/>
            </a:prstGeom>
            <a:ln w="57150" cmpd="sng"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742690" y="1549421"/>
              <a:ext cx="9020018" cy="5216819"/>
              <a:chOff x="1742690" y="1549421"/>
              <a:chExt cx="9020018" cy="5216819"/>
            </a:xfrm>
          </p:grpSpPr>
          <p:sp>
            <p:nvSpPr>
              <p:cNvPr id="8" name="TextBox 12"/>
              <p:cNvSpPr txBox="1">
                <a:spLocks noChangeArrowheads="1"/>
              </p:cNvSpPr>
              <p:nvPr/>
            </p:nvSpPr>
            <p:spPr bwMode="auto">
              <a:xfrm>
                <a:off x="4503769" y="5867400"/>
                <a:ext cx="6258939" cy="898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 smtClean="0"/>
                  <a:t># processors (=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3200" dirty="0" smtClean="0"/>
                  <a:t>)</a:t>
                </a:r>
                <a:endParaRPr lang="en-US" sz="3200" dirty="0"/>
              </a:p>
            </p:txBody>
          </p:sp>
          <p:sp>
            <p:nvSpPr>
              <p:cNvPr id="9" name="TextBox 13"/>
              <p:cNvSpPr txBox="1">
                <a:spLocks noChangeArrowheads="1"/>
              </p:cNvSpPr>
              <p:nvPr/>
            </p:nvSpPr>
            <p:spPr bwMode="auto">
              <a:xfrm>
                <a:off x="1742690" y="1549421"/>
                <a:ext cx="2532499" cy="898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 smtClean="0"/>
                  <a:t>Speed</a:t>
                </a:r>
              </a:p>
            </p:txBody>
          </p:sp>
        </p:grpSp>
        <p:sp>
          <p:nvSpPr>
            <p:cNvPr id="10" name="Freeform 16"/>
            <p:cNvSpPr>
              <a:spLocks noChangeArrowheads="1"/>
            </p:cNvSpPr>
            <p:nvPr/>
          </p:nvSpPr>
          <p:spPr bwMode="auto">
            <a:xfrm>
              <a:off x="2110814" y="3542186"/>
              <a:ext cx="5672137" cy="2057401"/>
            </a:xfrm>
            <a:custGeom>
              <a:avLst/>
              <a:gdLst>
                <a:gd name="T0" fmla="*/ 0 w 5672667"/>
                <a:gd name="T1" fmla="*/ 2057400 h 2057400"/>
                <a:gd name="T2" fmla="*/ 1456131 w 5672667"/>
                <a:gd name="T3" fmla="*/ 1244600 h 2057400"/>
                <a:gd name="T4" fmla="*/ 2759876 w 5672667"/>
                <a:gd name="T5" fmla="*/ 584200 h 2057400"/>
                <a:gd name="T6" fmla="*/ 4182143 w 5672667"/>
                <a:gd name="T7" fmla="*/ 177800 h 2057400"/>
                <a:gd name="T8" fmla="*/ 5181116 w 5672667"/>
                <a:gd name="T9" fmla="*/ 25400 h 2057400"/>
                <a:gd name="T10" fmla="*/ 5672137 w 5672667"/>
                <a:gd name="T11" fmla="*/ 25400 h 2057400"/>
                <a:gd name="T12" fmla="*/ 5672137 w 5672667"/>
                <a:gd name="T13" fmla="*/ 25400 h 2057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72667"/>
                <a:gd name="T22" fmla="*/ 0 h 2057400"/>
                <a:gd name="T23" fmla="*/ 5672667 w 5672667"/>
                <a:gd name="T24" fmla="*/ 2057400 h 20574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72667" h="2057400">
                  <a:moveTo>
                    <a:pt x="0" y="2057400"/>
                  </a:moveTo>
                  <a:cubicBezTo>
                    <a:pt x="498122" y="1773766"/>
                    <a:pt x="996245" y="1490133"/>
                    <a:pt x="1456267" y="1244600"/>
                  </a:cubicBezTo>
                  <a:cubicBezTo>
                    <a:pt x="1916289" y="999067"/>
                    <a:pt x="2305756" y="762000"/>
                    <a:pt x="2760134" y="584200"/>
                  </a:cubicBezTo>
                  <a:cubicBezTo>
                    <a:pt x="3214512" y="406400"/>
                    <a:pt x="3778957" y="270933"/>
                    <a:pt x="4182534" y="177800"/>
                  </a:cubicBezTo>
                  <a:cubicBezTo>
                    <a:pt x="4586111" y="84667"/>
                    <a:pt x="4933245" y="50800"/>
                    <a:pt x="5181600" y="25400"/>
                  </a:cubicBezTo>
                  <a:cubicBezTo>
                    <a:pt x="5429955" y="0"/>
                    <a:pt x="5672667" y="25400"/>
                    <a:pt x="5672667" y="25400"/>
                  </a:cubicBezTo>
                </a:path>
              </a:pathLst>
            </a:custGeom>
            <a:ln w="57150" cmpd="sng">
              <a:prstDash val="lgDash"/>
              <a:headEnd/>
              <a:tailEnd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71476" y="2230428"/>
            <a:ext cx="250581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load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corresponds to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linear</a:t>
            </a:r>
            <a:r>
              <a:rPr lang="en-US" sz="2400" dirty="0">
                <a:solidFill>
                  <a:srgbClr val="000000"/>
                </a:solidFill>
              </a:rPr>
              <a:t> speedup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4706" y="4001289"/>
            <a:ext cx="281539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load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baseline="30000" dirty="0">
                <a:solidFill>
                  <a:srgbClr val="FF0000"/>
                </a:solidFill>
              </a:rPr>
              <a:t>1-</a:t>
            </a:r>
            <a:r>
              <a:rPr lang="en-US" sz="2400" baseline="30000" dirty="0" smtClean="0">
                <a:solidFill>
                  <a:srgbClr val="FF0000"/>
                </a:solidFill>
              </a:rPr>
              <a:t>ε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corresponds to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sub-linear </a:t>
            </a:r>
            <a:r>
              <a:rPr lang="en-US" sz="2400" dirty="0">
                <a:solidFill>
                  <a:srgbClr val="000000"/>
                </a:solidFill>
              </a:rPr>
              <a:t>speedup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6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MPC Model</a:t>
            </a:r>
          </a:p>
          <a:p>
            <a:endParaRPr lang="en-US" dirty="0"/>
          </a:p>
          <a:p>
            <a:r>
              <a:rPr lang="en-US" dirty="0"/>
              <a:t>The Algorithm</a:t>
            </a:r>
          </a:p>
          <a:p>
            <a:endParaRPr lang="en-US" dirty="0"/>
          </a:p>
          <a:p>
            <a:r>
              <a:rPr lang="en-US" dirty="0"/>
              <a:t>Skew matters</a:t>
            </a:r>
          </a:p>
          <a:p>
            <a:endParaRPr lang="en-US" dirty="0"/>
          </a:p>
          <a:p>
            <a:r>
              <a:rPr lang="en-US" dirty="0"/>
              <a:t>Statistics matter</a:t>
            </a:r>
          </a:p>
          <a:p>
            <a:endParaRPr lang="en-US" dirty="0"/>
          </a:p>
          <a:p>
            <a:r>
              <a:rPr lang="en-US" dirty="0"/>
              <a:t>Extensions and Open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2469132"/>
            <a:ext cx="6899820" cy="610785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Computes a full conjunctive query </a:t>
            </a:r>
            <a:br>
              <a:rPr lang="en-US" dirty="0" smtClean="0"/>
            </a:br>
            <a:r>
              <a:rPr lang="en-US" dirty="0" smtClean="0"/>
              <a:t>in one round of communication, </a:t>
            </a:r>
            <a:br>
              <a:rPr lang="en-US" dirty="0" smtClean="0"/>
            </a:br>
            <a:r>
              <a:rPr lang="en-US" dirty="0" smtClean="0"/>
              <a:t>by partial replication.</a:t>
            </a:r>
          </a:p>
          <a:p>
            <a:endParaRPr lang="en-US" dirty="0" smtClean="0"/>
          </a:p>
          <a:p>
            <a:r>
              <a:rPr lang="en-US" dirty="0" smtClean="0"/>
              <a:t>The tradeoff was discussed [Ganguli’92]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Shares Algorithm: </a:t>
            </a:r>
            <a:r>
              <a:rPr lang="en-US" dirty="0" smtClean="0"/>
              <a:t>[</a:t>
            </a:r>
            <a:r>
              <a:rPr lang="en-US" dirty="0"/>
              <a:t>Afrati&amp;Ullman’10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HyperCube</a:t>
            </a:r>
            <a:r>
              <a:rPr lang="en-US" dirty="0" smtClean="0">
                <a:solidFill>
                  <a:srgbClr val="0000FF"/>
                </a:solidFill>
              </a:rPr>
              <a:t> Algorithm </a:t>
            </a:r>
            <a:r>
              <a:rPr lang="en-US" dirty="0" smtClean="0"/>
              <a:t>[</a:t>
            </a:r>
            <a:r>
              <a:rPr lang="en-US" dirty="0"/>
              <a:t>Beame’13,’</a:t>
            </a:r>
            <a:r>
              <a:rPr lang="en-US" dirty="0" smtClean="0"/>
              <a:t>14]</a:t>
            </a:r>
          </a:p>
          <a:p>
            <a:pPr lvl="1"/>
            <a:r>
              <a:rPr lang="en-US" dirty="0" smtClean="0"/>
              <a:t>Same as in </a:t>
            </a:r>
            <a:r>
              <a:rPr lang="en-US" dirty="0" smtClean="0">
                <a:solidFill>
                  <a:srgbClr val="0000FF"/>
                </a:solidFill>
              </a:rPr>
              <a:t>Shares</a:t>
            </a:r>
          </a:p>
          <a:p>
            <a:pPr lvl="1"/>
            <a:r>
              <a:rPr lang="en-US" dirty="0" smtClean="0"/>
              <a:t>But different optimization/analysis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Triangle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72489"/>
            <a:ext cx="7391400" cy="44253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</a:t>
            </a:r>
            <a:r>
              <a:rPr lang="en-US" sz="2400" dirty="0"/>
              <a:t>: </a:t>
            </a:r>
            <a:r>
              <a:rPr lang="en-US" sz="2400" dirty="0" smtClean="0"/>
              <a:t>three tables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R(X, Y),  S(Y, Z),  T(Z, X)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/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/>
              <a:t>|</a:t>
            </a:r>
            <a:r>
              <a:rPr lang="en-US" sz="2400" dirty="0" smtClean="0">
                <a:solidFill>
                  <a:srgbClr val="0000FF"/>
                </a:solidFill>
              </a:rPr>
              <a:t>R</a:t>
            </a:r>
            <a:r>
              <a:rPr lang="en-US" sz="2400" dirty="0" smtClean="0"/>
              <a:t>| = |</a:t>
            </a:r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| = |</a:t>
            </a:r>
            <a:r>
              <a:rPr lang="en-US" sz="2400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| = </a:t>
            </a:r>
            <a:r>
              <a:rPr lang="en-US" sz="2400" dirty="0" smtClean="0">
                <a:solidFill>
                  <a:srgbClr val="FF0000"/>
                </a:solidFill>
              </a:rPr>
              <a:t>m </a:t>
            </a:r>
            <a:r>
              <a:rPr lang="en-US" sz="2400" dirty="0" smtClean="0">
                <a:solidFill>
                  <a:srgbClr val="000000"/>
                </a:solidFill>
              </a:rPr>
              <a:t>tuples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Output</a:t>
            </a:r>
            <a:r>
              <a:rPr lang="en-US" sz="2400" dirty="0"/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compute all triangles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err="1" smtClean="0">
                <a:solidFill>
                  <a:srgbClr val="0000FF"/>
                </a:solidFill>
              </a:rPr>
              <a:t>Trianges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x,y,z</a:t>
            </a:r>
            <a:r>
              <a:rPr lang="en-US" sz="2400" dirty="0" smtClean="0">
                <a:solidFill>
                  <a:srgbClr val="0000FF"/>
                </a:solidFill>
              </a:rPr>
              <a:t>) = R(</a:t>
            </a:r>
            <a:r>
              <a:rPr lang="en-US" sz="2400" dirty="0" err="1" smtClean="0">
                <a:solidFill>
                  <a:srgbClr val="0000FF"/>
                </a:solidFill>
              </a:rPr>
              <a:t>x,y</a:t>
            </a:r>
            <a:r>
              <a:rPr lang="en-US" sz="2400" dirty="0" smtClean="0">
                <a:solidFill>
                  <a:srgbClr val="0000FF"/>
                </a:solidFill>
              </a:rPr>
              <a:t>), S(</a:t>
            </a:r>
            <a:r>
              <a:rPr lang="en-US" sz="2400" dirty="0" err="1" smtClean="0">
                <a:solidFill>
                  <a:srgbClr val="0000FF"/>
                </a:solidFill>
              </a:rPr>
              <a:t>y,z</a:t>
            </a:r>
            <a:r>
              <a:rPr lang="en-US" sz="2400" dirty="0" smtClean="0">
                <a:solidFill>
                  <a:srgbClr val="0000FF"/>
                </a:solidFill>
              </a:rPr>
              <a:t>), T(</a:t>
            </a:r>
            <a:r>
              <a:rPr lang="en-US" sz="2400" dirty="0" err="1" smtClean="0">
                <a:solidFill>
                  <a:srgbClr val="0000FF"/>
                </a:solidFill>
              </a:rPr>
              <a:t>z,x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28351"/>
              </p:ext>
            </p:extLst>
          </p:nvPr>
        </p:nvGraphicFramePr>
        <p:xfrm>
          <a:off x="7054900" y="1325722"/>
          <a:ext cx="1949642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Z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Carol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88240"/>
              </p:ext>
            </p:extLst>
          </p:nvPr>
        </p:nvGraphicFramePr>
        <p:xfrm>
          <a:off x="6357811" y="1969246"/>
          <a:ext cx="1949642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Z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Carol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36843"/>
              </p:ext>
            </p:extLst>
          </p:nvPr>
        </p:nvGraphicFramePr>
        <p:xfrm>
          <a:off x="5674669" y="2615266"/>
          <a:ext cx="1949642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Carol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23291" y="25049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06433" y="1872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29170" y="12329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8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Triangles in </a:t>
            </a:r>
            <a:r>
              <a:rPr lang="en-US" dirty="0" smtClean="0"/>
              <a:t>One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51" y="1738747"/>
            <a:ext cx="8526949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Place servers in a cube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30000" dirty="0" smtClean="0">
                <a:solidFill>
                  <a:srgbClr val="FF0000"/>
                </a:solidFill>
              </a:rPr>
              <a:t>1/3</a:t>
            </a:r>
            <a:r>
              <a:rPr lang="en-US" dirty="0" smtClean="0"/>
              <a:t> ×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30000" dirty="0" smtClean="0">
                <a:solidFill>
                  <a:srgbClr val="FF0000"/>
                </a:solidFill>
              </a:rPr>
              <a:t>1/3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×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30000" dirty="0" smtClean="0">
                <a:solidFill>
                  <a:srgbClr val="FF0000"/>
                </a:solidFill>
              </a:rPr>
              <a:t>1/3</a:t>
            </a:r>
            <a:r>
              <a:rPr lang="en-US" baseline="30000" dirty="0" smtClean="0"/>
              <a:t> </a:t>
            </a:r>
          </a:p>
          <a:p>
            <a:r>
              <a:rPr lang="en-US" dirty="0" smtClean="0"/>
              <a:t>Each server identified by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FF0000"/>
                </a:solidFill>
              </a:rPr>
              <a:t>j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67200" y="3640654"/>
            <a:ext cx="4557800" cy="2853155"/>
            <a:chOff x="4495800" y="3810000"/>
            <a:chExt cx="4557800" cy="2853155"/>
          </a:xfrm>
        </p:grpSpPr>
        <p:pic>
          <p:nvPicPr>
            <p:cNvPr id="4" name="Picture 3" descr="url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3810000"/>
              <a:ext cx="2819400" cy="283323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172200" y="6324601"/>
              <a:ext cx="21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i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5800" y="5791201"/>
              <a:ext cx="23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55626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sz="1200" dirty="0"/>
            </a:p>
          </p:txBody>
        </p:sp>
        <p:pic>
          <p:nvPicPr>
            <p:cNvPr id="8" name="Picture 7" descr="Necker_cube.sv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4953001"/>
              <a:ext cx="350832" cy="31574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19800" y="4648201"/>
              <a:ext cx="517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(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i,j,k</a:t>
              </a:r>
              <a:r>
                <a:rPr lang="en-US" sz="1200" dirty="0" smtClean="0">
                  <a:solidFill>
                    <a:srgbClr val="FF0000"/>
                  </a:solidFill>
                </a:rPr>
                <a:t>)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81800" y="6324601"/>
              <a:ext cx="4889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p</a:t>
              </a:r>
              <a:r>
                <a:rPr lang="en-US" sz="1600" baseline="30000" dirty="0" smtClean="0">
                  <a:solidFill>
                    <a:srgbClr val="000000"/>
                  </a:solidFill>
                </a:rPr>
                <a:t>1/3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9000" y="4114800"/>
              <a:ext cx="1814600" cy="476071"/>
            </a:xfrm>
            <a:prstGeom prst="wedgeEllipseCallout">
              <a:avLst>
                <a:gd name="adj1" fmla="val -85377"/>
                <a:gd name="adj2" fmla="val 136602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Server </a:t>
              </a:r>
              <a:r>
                <a:rPr lang="en-US" sz="1600" dirty="0" smtClean="0">
                  <a:solidFill>
                    <a:srgbClr val="FF0000"/>
                  </a:solidFill>
                </a:rPr>
                <a:t>(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i,j,k</a:t>
              </a:r>
              <a:r>
                <a:rPr lang="en-US" sz="1600" dirty="0" smtClean="0">
                  <a:solidFill>
                    <a:srgbClr val="FF0000"/>
                  </a:solidFill>
                </a:rPr>
                <a:t>)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920" y="101845"/>
            <a:ext cx="441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Trianges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x,y,z</a:t>
            </a:r>
            <a:r>
              <a:rPr lang="en-US" sz="2000" dirty="0">
                <a:solidFill>
                  <a:srgbClr val="0000FF"/>
                </a:solidFill>
              </a:rPr>
              <a:t>) = R(</a:t>
            </a:r>
            <a:r>
              <a:rPr lang="en-US" sz="2000" dirty="0" err="1">
                <a:solidFill>
                  <a:srgbClr val="0000FF"/>
                </a:solidFill>
              </a:rPr>
              <a:t>x,y</a:t>
            </a:r>
            <a:r>
              <a:rPr lang="en-US" sz="2000" dirty="0">
                <a:solidFill>
                  <a:srgbClr val="0000FF"/>
                </a:solidFill>
              </a:rPr>
              <a:t>), S(</a:t>
            </a:r>
            <a:r>
              <a:rPr lang="en-US" sz="2000" dirty="0" err="1">
                <a:solidFill>
                  <a:srgbClr val="0000FF"/>
                </a:solidFill>
              </a:rPr>
              <a:t>y,z</a:t>
            </a:r>
            <a:r>
              <a:rPr lang="en-US" sz="2000" dirty="0">
                <a:solidFill>
                  <a:srgbClr val="0000FF"/>
                </a:solidFill>
              </a:rPr>
              <a:t>), T(</a:t>
            </a:r>
            <a:r>
              <a:rPr lang="en-US" sz="2000" dirty="0" err="1">
                <a:solidFill>
                  <a:srgbClr val="0000FF"/>
                </a:solidFill>
              </a:rPr>
              <a:t>z,x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81272" y="101238"/>
            <a:ext cx="305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|</a:t>
            </a:r>
            <a:r>
              <a:rPr lang="en-US" sz="2000" dirty="0">
                <a:solidFill>
                  <a:srgbClr val="0000FF"/>
                </a:solidFill>
              </a:rPr>
              <a:t>R</a:t>
            </a:r>
            <a:r>
              <a:rPr lang="en-US" sz="2000" dirty="0"/>
              <a:t>| </a:t>
            </a:r>
            <a:r>
              <a:rPr lang="en-US" sz="2000" dirty="0" smtClean="0"/>
              <a:t>= </a:t>
            </a:r>
            <a:r>
              <a:rPr lang="en-US" sz="2000" dirty="0"/>
              <a:t>|</a:t>
            </a:r>
            <a:r>
              <a:rPr lang="en-US" sz="2000" dirty="0">
                <a:solidFill>
                  <a:srgbClr val="0000FF"/>
                </a:solidFill>
              </a:rPr>
              <a:t>S</a:t>
            </a:r>
            <a:r>
              <a:rPr lang="en-US" sz="2000" dirty="0"/>
              <a:t>| </a:t>
            </a:r>
            <a:r>
              <a:rPr lang="en-US" sz="2000" dirty="0" smtClean="0"/>
              <a:t>= </a:t>
            </a:r>
            <a:r>
              <a:rPr lang="en-US" sz="2000" dirty="0"/>
              <a:t>|</a:t>
            </a:r>
            <a:r>
              <a:rPr lang="en-US" sz="2000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| = </a:t>
            </a:r>
            <a:r>
              <a:rPr lang="en-US" sz="2000" dirty="0">
                <a:solidFill>
                  <a:srgbClr val="FF0000"/>
                </a:solidFill>
              </a:rPr>
              <a:t>m </a:t>
            </a:r>
            <a:r>
              <a:rPr lang="en-US" sz="2000" dirty="0">
                <a:solidFill>
                  <a:srgbClr val="000000"/>
                </a:solidFill>
              </a:rPr>
              <a:t>tuples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0" y="573981"/>
            <a:ext cx="9144000" cy="145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Triangles in One Round</a:t>
            </a:r>
          </a:p>
        </p:txBody>
      </p:sp>
      <p:pic>
        <p:nvPicPr>
          <p:cNvPr id="4" name="Picture 3" descr="ur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40654"/>
            <a:ext cx="2819400" cy="2833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1600" y="539325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pic>
        <p:nvPicPr>
          <p:cNvPr id="8" name="Picture 7" descr="Necker_cube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783655"/>
            <a:ext cx="350832" cy="315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4478855"/>
            <a:ext cx="5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i,j,k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30759"/>
              </p:ext>
            </p:extLst>
          </p:nvPr>
        </p:nvGraphicFramePr>
        <p:xfrm>
          <a:off x="1887922" y="1308039"/>
          <a:ext cx="1949642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Z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Carol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49672"/>
              </p:ext>
            </p:extLst>
          </p:nvPr>
        </p:nvGraphicFramePr>
        <p:xfrm>
          <a:off x="1884747" y="2064601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39170"/>
              </p:ext>
            </p:extLst>
          </p:nvPr>
        </p:nvGraphicFramePr>
        <p:xfrm>
          <a:off x="1190833" y="1951563"/>
          <a:ext cx="1949642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Z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Carol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35487"/>
              </p:ext>
            </p:extLst>
          </p:nvPr>
        </p:nvGraphicFramePr>
        <p:xfrm>
          <a:off x="1184647" y="3862052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01502"/>
              </p:ext>
            </p:extLst>
          </p:nvPr>
        </p:nvGraphicFramePr>
        <p:xfrm>
          <a:off x="507691" y="2597583"/>
          <a:ext cx="1949642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Carol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6313" y="24872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9455" y="18550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62192" y="121528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81556" y="5452578"/>
            <a:ext cx="2284349" cy="1306418"/>
            <a:chOff x="3981556" y="5452578"/>
            <a:chExt cx="2284349" cy="1306418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451866" y="5754271"/>
              <a:ext cx="1163763" cy="608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15629" y="5754271"/>
              <a:ext cx="0" cy="6892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181600" y="6451219"/>
              <a:ext cx="10843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FF0000"/>
                  </a:solidFill>
                </a:rPr>
                <a:t>i</a:t>
              </a:r>
              <a:r>
                <a:rPr lang="en-US" sz="1400" dirty="0">
                  <a:solidFill>
                    <a:srgbClr val="FF0000"/>
                  </a:solidFill>
                </a:rPr>
                <a:t> = </a:t>
              </a:r>
              <a:r>
                <a:rPr lang="en-US" sz="1400" dirty="0" smtClean="0">
                  <a:solidFill>
                    <a:srgbClr val="FF0000"/>
                  </a:solidFill>
                </a:rPr>
                <a:t>h</a:t>
              </a:r>
              <a:r>
                <a:rPr lang="en-US" sz="1400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sz="1400" dirty="0" smtClean="0">
                  <a:solidFill>
                    <a:srgbClr val="FF0000"/>
                  </a:solidFill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</a:rPr>
                <a:t>Fred)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81556" y="5452578"/>
              <a:ext cx="1007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j = </a:t>
              </a:r>
              <a:r>
                <a:rPr lang="en-US" sz="1400" dirty="0" smtClean="0">
                  <a:solidFill>
                    <a:srgbClr val="FF0000"/>
                  </a:solidFill>
                </a:rPr>
                <a:t>h</a:t>
              </a:r>
              <a:r>
                <a:rPr lang="en-US" sz="1400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1400" dirty="0" smtClean="0">
                  <a:solidFill>
                    <a:srgbClr val="FF0000"/>
                  </a:solidFill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</a:rPr>
                <a:t>Jim</a:t>
              </a:r>
              <a:r>
                <a:rPr lang="en-US" sz="1400" dirty="0" smtClean="0">
                  <a:solidFill>
                    <a:srgbClr val="FF0000"/>
                  </a:solidFill>
                </a:rPr>
                <a:t>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6288"/>
              </p:ext>
            </p:extLst>
          </p:nvPr>
        </p:nvGraphicFramePr>
        <p:xfrm>
          <a:off x="6737158" y="4262102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10084"/>
              </p:ext>
            </p:extLst>
          </p:nvPr>
        </p:nvGraphicFramePr>
        <p:xfrm>
          <a:off x="6398869" y="4452661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73332"/>
              </p:ext>
            </p:extLst>
          </p:nvPr>
        </p:nvGraphicFramePr>
        <p:xfrm>
          <a:off x="6060580" y="4643220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91036"/>
              </p:ext>
            </p:extLst>
          </p:nvPr>
        </p:nvGraphicFramePr>
        <p:xfrm>
          <a:off x="5722291" y="4833779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826"/>
              </p:ext>
            </p:extLst>
          </p:nvPr>
        </p:nvGraphicFramePr>
        <p:xfrm>
          <a:off x="5193608" y="4538381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04113"/>
              </p:ext>
            </p:extLst>
          </p:nvPr>
        </p:nvGraphicFramePr>
        <p:xfrm>
          <a:off x="5193608" y="4052552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86348"/>
              </p:ext>
            </p:extLst>
          </p:nvPr>
        </p:nvGraphicFramePr>
        <p:xfrm>
          <a:off x="5384002" y="5024338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18441"/>
              </p:ext>
            </p:extLst>
          </p:nvPr>
        </p:nvGraphicFramePr>
        <p:xfrm>
          <a:off x="5193608" y="5009273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38388"/>
              </p:ext>
            </p:extLst>
          </p:nvPr>
        </p:nvGraphicFramePr>
        <p:xfrm>
          <a:off x="5193608" y="5479754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16595"/>
              </p:ext>
            </p:extLst>
          </p:nvPr>
        </p:nvGraphicFramePr>
        <p:xfrm>
          <a:off x="5045713" y="5214898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00990"/>
              </p:ext>
            </p:extLst>
          </p:nvPr>
        </p:nvGraphicFramePr>
        <p:xfrm>
          <a:off x="508676" y="3742879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5615629" y="4643220"/>
            <a:ext cx="937571" cy="109467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03279"/>
              </p:ext>
            </p:extLst>
          </p:nvPr>
        </p:nvGraphicFramePr>
        <p:xfrm>
          <a:off x="4940355" y="5202755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58457"/>
              </p:ext>
            </p:extLst>
          </p:nvPr>
        </p:nvGraphicFramePr>
        <p:xfrm>
          <a:off x="5859058" y="5299705"/>
          <a:ext cx="194964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821"/>
                <a:gridCol w="97482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Jack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Jim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350292" y="1255822"/>
            <a:ext cx="478091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1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Send </a:t>
            </a:r>
            <a:r>
              <a:rPr lang="en-US" dirty="0" smtClean="0">
                <a:solidFill>
                  <a:srgbClr val="0000FF"/>
                </a:solidFill>
              </a:rPr>
              <a:t>R(</a:t>
            </a:r>
            <a:r>
              <a:rPr lang="en-US" dirty="0" err="1" smtClean="0">
                <a:solidFill>
                  <a:srgbClr val="0000FF"/>
                </a:solidFill>
              </a:rPr>
              <a:t>x,y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to all servers (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(y)</a:t>
            </a:r>
            <a:r>
              <a:rPr lang="en-US" dirty="0" smtClean="0"/>
              <a:t>,*)</a:t>
            </a:r>
          </a:p>
          <a:p>
            <a:pPr lvl="1"/>
            <a:r>
              <a:rPr lang="en-US" dirty="0" smtClean="0"/>
              <a:t>Send </a:t>
            </a:r>
            <a:r>
              <a:rPr lang="en-US" dirty="0">
                <a:solidFill>
                  <a:srgbClr val="0000FF"/>
                </a:solidFill>
              </a:rPr>
              <a:t>S(</a:t>
            </a:r>
            <a:r>
              <a:rPr lang="en-US" dirty="0" err="1">
                <a:solidFill>
                  <a:srgbClr val="0000FF"/>
                </a:solidFill>
              </a:rPr>
              <a:t>y,z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 smtClean="0"/>
              <a:t> to all servers (*,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(y)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(z)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Send </a:t>
            </a:r>
            <a:r>
              <a:rPr lang="en-US" dirty="0">
                <a:solidFill>
                  <a:srgbClr val="0000FF"/>
                </a:solidFill>
              </a:rPr>
              <a:t>T(</a:t>
            </a:r>
            <a:r>
              <a:rPr lang="en-US" dirty="0" err="1">
                <a:solidFill>
                  <a:srgbClr val="0000FF"/>
                </a:solidFill>
              </a:rPr>
              <a:t>z,x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 smtClean="0"/>
              <a:t>to all servers (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  <a:r>
              <a:rPr lang="en-US" dirty="0" smtClean="0"/>
              <a:t>, *,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(z)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Output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compute locally </a:t>
            </a:r>
            <a:r>
              <a:rPr lang="en-US" dirty="0">
                <a:solidFill>
                  <a:srgbClr val="0000FF"/>
                </a:solidFill>
              </a:rPr>
              <a:t>R(</a:t>
            </a:r>
            <a:r>
              <a:rPr lang="en-US" dirty="0" err="1">
                <a:solidFill>
                  <a:srgbClr val="0000FF"/>
                </a:solidFill>
              </a:rPr>
              <a:t>x,y</a:t>
            </a:r>
            <a:r>
              <a:rPr lang="en-US" dirty="0">
                <a:solidFill>
                  <a:srgbClr val="0000FF"/>
                </a:solidFill>
              </a:rPr>
              <a:t>) ⋈ S(</a:t>
            </a:r>
            <a:r>
              <a:rPr lang="en-US" dirty="0" err="1">
                <a:solidFill>
                  <a:srgbClr val="0000FF"/>
                </a:solidFill>
              </a:rPr>
              <a:t>y,z</a:t>
            </a:r>
            <a:r>
              <a:rPr lang="en-US" dirty="0">
                <a:solidFill>
                  <a:srgbClr val="0000FF"/>
                </a:solidFill>
              </a:rPr>
              <a:t>) ⋈ T(</a:t>
            </a:r>
            <a:r>
              <a:rPr lang="en-US" dirty="0" err="1">
                <a:solidFill>
                  <a:srgbClr val="0000FF"/>
                </a:solidFill>
              </a:rPr>
              <a:t>z,x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53200" y="6155255"/>
            <a:ext cx="48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</a:t>
            </a:r>
            <a:r>
              <a:rPr lang="en-US" sz="1600" baseline="30000" dirty="0" smtClean="0">
                <a:solidFill>
                  <a:srgbClr val="000000"/>
                </a:solidFill>
              </a:rPr>
              <a:t>1/3</a:t>
            </a:r>
            <a:endParaRPr lang="en-US" sz="1600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0" y="573981"/>
            <a:ext cx="9144000" cy="145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920" y="101845"/>
            <a:ext cx="441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Trianges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x,y,z</a:t>
            </a:r>
            <a:r>
              <a:rPr lang="en-US" sz="2000" dirty="0">
                <a:solidFill>
                  <a:srgbClr val="0000FF"/>
                </a:solidFill>
              </a:rPr>
              <a:t>) = R(</a:t>
            </a:r>
            <a:r>
              <a:rPr lang="en-US" sz="2000" dirty="0" err="1">
                <a:solidFill>
                  <a:srgbClr val="0000FF"/>
                </a:solidFill>
              </a:rPr>
              <a:t>x,y</a:t>
            </a:r>
            <a:r>
              <a:rPr lang="en-US" sz="2000" dirty="0">
                <a:solidFill>
                  <a:srgbClr val="0000FF"/>
                </a:solidFill>
              </a:rPr>
              <a:t>), S(</a:t>
            </a:r>
            <a:r>
              <a:rPr lang="en-US" sz="2000" dirty="0" err="1">
                <a:solidFill>
                  <a:srgbClr val="0000FF"/>
                </a:solidFill>
              </a:rPr>
              <a:t>y,z</a:t>
            </a:r>
            <a:r>
              <a:rPr lang="en-US" sz="2000" dirty="0">
                <a:solidFill>
                  <a:srgbClr val="0000FF"/>
                </a:solidFill>
              </a:rPr>
              <a:t>), T(</a:t>
            </a:r>
            <a:r>
              <a:rPr lang="en-US" sz="2000" dirty="0" err="1">
                <a:solidFill>
                  <a:srgbClr val="0000FF"/>
                </a:solidFill>
              </a:rPr>
              <a:t>z,x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81272" y="101238"/>
            <a:ext cx="305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|</a:t>
            </a:r>
            <a:r>
              <a:rPr lang="en-US" sz="2000" dirty="0">
                <a:solidFill>
                  <a:srgbClr val="0000FF"/>
                </a:solidFill>
              </a:rPr>
              <a:t>R</a:t>
            </a:r>
            <a:r>
              <a:rPr lang="en-US" sz="2000" dirty="0"/>
              <a:t>| = |</a:t>
            </a:r>
            <a:r>
              <a:rPr lang="en-US" sz="2000" dirty="0">
                <a:solidFill>
                  <a:srgbClr val="0000FF"/>
                </a:solidFill>
              </a:rPr>
              <a:t>S</a:t>
            </a:r>
            <a:r>
              <a:rPr lang="en-US" sz="2000" dirty="0"/>
              <a:t>| = |</a:t>
            </a:r>
            <a:r>
              <a:rPr lang="en-US" sz="2000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| = </a:t>
            </a:r>
            <a:r>
              <a:rPr lang="en-US" sz="2000" dirty="0">
                <a:solidFill>
                  <a:srgbClr val="FF0000"/>
                </a:solidFill>
              </a:rPr>
              <a:t>m </a:t>
            </a:r>
            <a:r>
              <a:rPr lang="en-US" sz="2000" dirty="0">
                <a:solidFill>
                  <a:srgbClr val="000000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9254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0573E-6 3.20519E-6 C 0.01093 0.07086 0.01596 0.14127 0.05744 0.20542 C 0.09892 0.26957 0.19611 0.35502 0.24904 0.38559 C 0.30197 0.41616 0.34363 0.39926 0.37487 0.3886 C 0.40611 0.37795 0.42415 0.34228 0.43665 0.32191 C 0.44915 0.30153 0.44741 0.2779 0.45019 0.26632 " pathEditMode="relative" rAng="0" ptsTypes="aaaa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10" y="207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261E-6 4.0528E-6 C 0.01077 0.05419 0.02675 0.25799 0.06496 0.32515 C 0.10316 0.39231 0.17819 0.39555 0.22942 0.40296 C 0.28066 0.41037 0.3397 0.38397 0.37253 0.36915 C 0.40535 0.35433 0.41543 0.32839 0.42671 0.31403 C 0.438 0.29967 0.43766 0.28925 0.44043 0.28277 " pathEditMode="relative" rAng="0" ptsTypes="aaaaaa">
                                      <p:cBhvr>
                                        <p:cTn id="4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22" y="20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2.45947E-6 C -0.0132 0.09819 -0.03247 0.19638 -0.01841 0.26656 C -0.00417 0.33673 0.05315 0.39069 0.09101 0.42172 C 0.12887 0.45275 0.16898 0.45229 0.20945 0.45206 " pathEditMode="relative" rAng="0" ptsTypes="aa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7" y="226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load per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925" y="1680886"/>
            <a:ext cx="9025627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Theorem</a:t>
            </a:r>
            <a:r>
              <a:rPr lang="en-US" sz="3200" dirty="0" smtClean="0"/>
              <a:t> </a:t>
            </a:r>
            <a:r>
              <a:rPr lang="en-US" sz="3200" dirty="0"/>
              <a:t> </a:t>
            </a:r>
            <a:r>
              <a:rPr lang="en-US" sz="3200" dirty="0" smtClean="0"/>
              <a:t>If the data has “no skew”, then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 err="1" smtClean="0"/>
              <a:t>HyperCube</a:t>
            </a:r>
            <a:r>
              <a:rPr lang="en-US" sz="3200" dirty="0" smtClean="0"/>
              <a:t> computes </a:t>
            </a:r>
            <a:r>
              <a:rPr lang="en-US" sz="3200" dirty="0" smtClean="0">
                <a:solidFill>
                  <a:srgbClr val="0000FF"/>
                </a:solidFill>
              </a:rPr>
              <a:t>Triangles</a:t>
            </a:r>
            <a:r>
              <a:rPr lang="en-US" sz="3200" dirty="0" smtClean="0"/>
              <a:t> in one round</a:t>
            </a:r>
          </a:p>
          <a:p>
            <a:r>
              <a:rPr lang="en-US" sz="3200" dirty="0" smtClean="0"/>
              <a:t>with communication load/server O(</a:t>
            </a:r>
            <a:r>
              <a:rPr lang="en-US" sz="3200" dirty="0">
                <a:solidFill>
                  <a:srgbClr val="FF0000"/>
                </a:solidFill>
              </a:rPr>
              <a:t>m</a:t>
            </a:r>
            <a:r>
              <a:rPr lang="en-US" sz="3200" dirty="0">
                <a:solidFill>
                  <a:srgbClr val="000000"/>
                </a:solidFill>
              </a:rPr>
              <a:t>/</a:t>
            </a:r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baseline="30000" dirty="0">
                <a:solidFill>
                  <a:srgbClr val="FF0000"/>
                </a:solidFill>
              </a:rPr>
              <a:t>2/3</a:t>
            </a:r>
            <a:r>
              <a:rPr lang="en-US" sz="3200" dirty="0" smtClean="0"/>
              <a:t>) </a:t>
            </a:r>
            <a:r>
              <a:rPr lang="en-US" sz="3200" dirty="0" err="1" smtClean="0"/>
              <a:t>w.h.p</a:t>
            </a:r>
            <a:r>
              <a:rPr lang="en-US" sz="3200" dirty="0" smtClean="0"/>
              <a:t>.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573981"/>
            <a:ext cx="9144000" cy="145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925" y="5860134"/>
            <a:ext cx="8600030" cy="5847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Theorem</a:t>
            </a:r>
            <a:r>
              <a:rPr lang="en-US" sz="3200" dirty="0" smtClean="0"/>
              <a:t> Any 1-round </a:t>
            </a:r>
            <a:r>
              <a:rPr lang="en-US" sz="3200" dirty="0" err="1" smtClean="0"/>
              <a:t>algo</a:t>
            </a:r>
            <a:r>
              <a:rPr lang="en-US" sz="3200" dirty="0" smtClean="0"/>
              <a:t>. has </a:t>
            </a:r>
            <a:r>
              <a:rPr lang="en-US" sz="3200" dirty="0" smtClean="0">
                <a:solidFill>
                  <a:srgbClr val="FF0000"/>
                </a:solidFill>
              </a:rPr>
              <a:t>L</a:t>
            </a:r>
            <a:r>
              <a:rPr lang="en-US" sz="3200" dirty="0" smtClean="0"/>
              <a:t> = </a:t>
            </a:r>
            <a:r>
              <a:rPr lang="en-US" sz="3200" dirty="0" err="1" smtClean="0"/>
              <a:t>Ω</a:t>
            </a:r>
            <a:r>
              <a:rPr lang="en-US" sz="3200" dirty="0" smtClean="0"/>
              <a:t>(</a:t>
            </a:r>
            <a:r>
              <a:rPr lang="en-US" sz="3200" dirty="0">
                <a:solidFill>
                  <a:srgbClr val="FF0000"/>
                </a:solidFill>
              </a:rPr>
              <a:t>m</a:t>
            </a:r>
            <a:r>
              <a:rPr lang="en-US" sz="3200" dirty="0">
                <a:solidFill>
                  <a:srgbClr val="000000"/>
                </a:solidFill>
              </a:rPr>
              <a:t>/</a:t>
            </a:r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baseline="30000" dirty="0">
                <a:solidFill>
                  <a:srgbClr val="FF0000"/>
                </a:solidFill>
              </a:rPr>
              <a:t>2/3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25" y="3627966"/>
            <a:ext cx="6667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Sub</a:t>
            </a:r>
            <a:r>
              <a:rPr lang="en-US" dirty="0"/>
              <a:t>-linear </a:t>
            </a:r>
            <a:r>
              <a:rPr lang="en-US" dirty="0" smtClean="0"/>
              <a:t>speedup</a:t>
            </a:r>
          </a:p>
          <a:p>
            <a:r>
              <a:rPr lang="en-US" dirty="0" smtClean="0"/>
              <a:t>Can we compute </a:t>
            </a:r>
            <a:r>
              <a:rPr lang="en-US" dirty="0" smtClean="0">
                <a:solidFill>
                  <a:srgbClr val="0000FF"/>
                </a:solidFill>
              </a:rPr>
              <a:t>Triangles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L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20" y="101845"/>
            <a:ext cx="441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Trianges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x,y,z</a:t>
            </a:r>
            <a:r>
              <a:rPr lang="en-US" sz="2000" dirty="0">
                <a:solidFill>
                  <a:srgbClr val="0000FF"/>
                </a:solidFill>
              </a:rPr>
              <a:t>) = R(</a:t>
            </a:r>
            <a:r>
              <a:rPr lang="en-US" sz="2000" dirty="0" err="1">
                <a:solidFill>
                  <a:srgbClr val="0000FF"/>
                </a:solidFill>
              </a:rPr>
              <a:t>x,y</a:t>
            </a:r>
            <a:r>
              <a:rPr lang="en-US" sz="2000" dirty="0">
                <a:solidFill>
                  <a:srgbClr val="0000FF"/>
                </a:solidFill>
              </a:rPr>
              <a:t>), S(</a:t>
            </a:r>
            <a:r>
              <a:rPr lang="en-US" sz="2000" dirty="0" err="1">
                <a:solidFill>
                  <a:srgbClr val="0000FF"/>
                </a:solidFill>
              </a:rPr>
              <a:t>y,z</a:t>
            </a:r>
            <a:r>
              <a:rPr lang="en-US" sz="2000" dirty="0">
                <a:solidFill>
                  <a:srgbClr val="0000FF"/>
                </a:solidFill>
              </a:rPr>
              <a:t>), T(</a:t>
            </a:r>
            <a:r>
              <a:rPr lang="en-US" sz="2000" dirty="0" err="1">
                <a:solidFill>
                  <a:srgbClr val="0000FF"/>
                </a:solidFill>
              </a:rPr>
              <a:t>z,x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1272" y="101238"/>
            <a:ext cx="305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|</a:t>
            </a:r>
            <a:r>
              <a:rPr lang="en-US" sz="2000" dirty="0">
                <a:solidFill>
                  <a:srgbClr val="0000FF"/>
                </a:solidFill>
              </a:rPr>
              <a:t>R</a:t>
            </a:r>
            <a:r>
              <a:rPr lang="en-US" sz="2000" dirty="0"/>
              <a:t>| = |</a:t>
            </a:r>
            <a:r>
              <a:rPr lang="en-US" sz="2000" dirty="0">
                <a:solidFill>
                  <a:srgbClr val="0000FF"/>
                </a:solidFill>
              </a:rPr>
              <a:t>S</a:t>
            </a:r>
            <a:r>
              <a:rPr lang="en-US" sz="2000" dirty="0"/>
              <a:t>| = |</a:t>
            </a:r>
            <a:r>
              <a:rPr lang="en-US" sz="2000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| = </a:t>
            </a:r>
            <a:r>
              <a:rPr lang="en-US" sz="2000" dirty="0">
                <a:solidFill>
                  <a:srgbClr val="FF0000"/>
                </a:solidFill>
              </a:rPr>
              <a:t>m </a:t>
            </a:r>
            <a:r>
              <a:rPr lang="en-US" sz="2000" dirty="0">
                <a:solidFill>
                  <a:srgbClr val="000000"/>
                </a:solidFill>
              </a:rPr>
              <a:t>tuples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25" y="4959493"/>
            <a:ext cx="74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</a:t>
            </a:r>
            <a:r>
              <a:rPr lang="en-US" sz="28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41710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communication is needed to compute a query </a:t>
            </a:r>
            <a:r>
              <a:rPr lang="en-US" dirty="0" smtClean="0">
                <a:solidFill>
                  <a:srgbClr val="0000FF"/>
                </a:solidFill>
              </a:rPr>
              <a:t>Q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servers?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6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19" y="274638"/>
            <a:ext cx="8526107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1.1M</a:t>
            </a:r>
            <a:r>
              <a:rPr lang="en-US" sz="2800" dirty="0"/>
              <a:t> triples of Twitter data </a:t>
            </a:r>
            <a:r>
              <a:rPr lang="en-US" sz="2800" dirty="0">
                <a:sym typeface="Wingdings"/>
              </a:rPr>
              <a:t> 220k triangles;  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p</a:t>
            </a:r>
            <a:r>
              <a:rPr lang="en-US" sz="2800" dirty="0">
                <a:sym typeface="Wingdings"/>
              </a:rPr>
              <a:t>=64</a:t>
            </a:r>
            <a:r>
              <a:rPr lang="en-US" sz="28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" y="2057399"/>
            <a:ext cx="9045812" cy="301527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64254" y="2349500"/>
            <a:ext cx="3978316" cy="4371975"/>
            <a:chOff x="164254" y="2349500"/>
            <a:chExt cx="3978316" cy="4371975"/>
          </a:xfrm>
        </p:grpSpPr>
        <p:sp>
          <p:nvSpPr>
            <p:cNvPr id="6" name="Rounded Rectangle 5"/>
            <p:cNvSpPr/>
            <p:nvPr/>
          </p:nvSpPr>
          <p:spPr>
            <a:xfrm>
              <a:off x="273147" y="2349500"/>
              <a:ext cx="934954" cy="2080512"/>
            </a:xfrm>
            <a:prstGeom prst="roundRect">
              <a:avLst>
                <a:gd name="adj" fmla="val 45107"/>
              </a:avLst>
            </a:prstGeom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Oval Callout 6"/>
            <p:cNvSpPr/>
            <p:nvPr/>
          </p:nvSpPr>
          <p:spPr>
            <a:xfrm>
              <a:off x="164254" y="4683883"/>
              <a:ext cx="1576913" cy="908864"/>
            </a:xfrm>
            <a:prstGeom prst="wedgeEllipseCallout">
              <a:avLst>
                <a:gd name="adj1" fmla="val -12170"/>
                <a:gd name="adj2" fmla="val -93468"/>
              </a:avLst>
            </a:prstGeom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2 rounds</a:t>
              </a:r>
              <a:br>
                <a:rPr lang="en-US" dirty="0" smtClean="0"/>
              </a:br>
              <a:r>
                <a:rPr lang="en-US" dirty="0" smtClean="0"/>
                <a:t>hash-join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71254" y="3092450"/>
              <a:ext cx="706902" cy="1250950"/>
            </a:xfrm>
            <a:prstGeom prst="roundRect">
              <a:avLst>
                <a:gd name="adj" fmla="val 45107"/>
              </a:avLst>
            </a:prstGeom>
            <a:ln>
              <a:solidFill>
                <a:srgbClr val="00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1126156" y="5410736"/>
              <a:ext cx="1685163" cy="908864"/>
            </a:xfrm>
            <a:prstGeom prst="wedgeEllipseCallout">
              <a:avLst>
                <a:gd name="adj1" fmla="val -18411"/>
                <a:gd name="adj2" fmla="val -138202"/>
              </a:avLst>
            </a:prstGeom>
            <a:ln>
              <a:solidFill>
                <a:srgbClr val="00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 round</a:t>
              </a:r>
              <a:br>
                <a:rPr lang="en-US" dirty="0" smtClean="0"/>
              </a:br>
              <a:r>
                <a:rPr lang="en-US" dirty="0" smtClean="0"/>
                <a:t>broadcast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71354" y="3416300"/>
              <a:ext cx="706902" cy="1003300"/>
            </a:xfrm>
            <a:prstGeom prst="roundRect">
              <a:avLst>
                <a:gd name="adj" fmla="val 48700"/>
              </a:avLst>
            </a:prstGeom>
            <a:ln>
              <a:solidFill>
                <a:srgbClr val="00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2367065" y="5812611"/>
              <a:ext cx="1775505" cy="908864"/>
            </a:xfrm>
            <a:prstGeom prst="wedgeEllipseCallout">
              <a:avLst>
                <a:gd name="adj1" fmla="val -40143"/>
                <a:gd name="adj2" fmla="val -175344"/>
              </a:avLst>
            </a:prstGeom>
            <a:ln>
              <a:solidFill>
                <a:srgbClr val="00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1 round</a:t>
              </a:r>
              <a:br>
                <a:rPr lang="en-US" dirty="0" smtClean="0"/>
              </a:br>
              <a:r>
                <a:rPr lang="en-US" dirty="0" smtClean="0"/>
                <a:t>hypercube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9368" y="1363507"/>
            <a:ext cx="8650400" cy="2317670"/>
            <a:chOff x="259368" y="1363507"/>
            <a:chExt cx="8650400" cy="2317670"/>
          </a:xfrm>
        </p:grpSpPr>
        <p:sp>
          <p:nvSpPr>
            <p:cNvPr id="11" name="TextBox 10"/>
            <p:cNvSpPr txBox="1"/>
            <p:nvPr/>
          </p:nvSpPr>
          <p:spPr>
            <a:xfrm>
              <a:off x="259368" y="1363507"/>
              <a:ext cx="8650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9C7E35"/>
                  </a:solidFill>
                </a:rPr>
                <a:t>local 1 or 2-step hash-join</a:t>
              </a:r>
              <a:r>
                <a:rPr lang="en-US" b="1" dirty="0" smtClean="0"/>
                <a:t>; </a:t>
              </a:r>
              <a:r>
                <a:rPr lang="en-US" b="1" dirty="0" smtClean="0">
                  <a:solidFill>
                    <a:srgbClr val="96679F"/>
                  </a:solidFill>
                </a:rPr>
                <a:t>local 1-step Leapfrog </a:t>
              </a:r>
              <a:r>
                <a:rPr lang="en-US" b="1" dirty="0" err="1" smtClean="0">
                  <a:solidFill>
                    <a:srgbClr val="96679F"/>
                  </a:solidFill>
                </a:rPr>
                <a:t>Trie</a:t>
              </a:r>
              <a:r>
                <a:rPr lang="en-US" b="1" dirty="0" smtClean="0">
                  <a:solidFill>
                    <a:srgbClr val="96679F"/>
                  </a:solidFill>
                </a:rPr>
                <a:t>-join (a.k.a. Generic-Join)</a:t>
              </a:r>
              <a:endParaRPr lang="en-US" b="1" dirty="0">
                <a:solidFill>
                  <a:srgbClr val="96679F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623814" y="1896851"/>
              <a:ext cx="562707" cy="17843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636687" y="1896851"/>
              <a:ext cx="385860" cy="16718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399859" y="2343150"/>
            <a:ext cx="2364877" cy="2019300"/>
            <a:chOff x="3399859" y="2343150"/>
            <a:chExt cx="2364877" cy="2019300"/>
          </a:xfrm>
        </p:grpSpPr>
        <p:sp>
          <p:nvSpPr>
            <p:cNvPr id="25" name="Rounded Rectangle 24"/>
            <p:cNvSpPr/>
            <p:nvPr/>
          </p:nvSpPr>
          <p:spPr>
            <a:xfrm>
              <a:off x="3399859" y="3035300"/>
              <a:ext cx="829241" cy="1308100"/>
            </a:xfrm>
            <a:prstGeom prst="roundRect">
              <a:avLst>
                <a:gd name="adj" fmla="val 45107"/>
              </a:avLst>
            </a:prstGeom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83666" y="2343150"/>
              <a:ext cx="706902" cy="2014302"/>
            </a:xfrm>
            <a:prstGeom prst="roundRect">
              <a:avLst>
                <a:gd name="adj" fmla="val 45107"/>
              </a:avLst>
            </a:prstGeom>
            <a:ln>
              <a:solidFill>
                <a:srgbClr val="00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57834" y="3359150"/>
              <a:ext cx="706902" cy="1003300"/>
            </a:xfrm>
            <a:prstGeom prst="roundRect">
              <a:avLst>
                <a:gd name="adj" fmla="val 48700"/>
              </a:avLst>
            </a:prstGeom>
            <a:ln>
              <a:solidFill>
                <a:srgbClr val="00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16418" y="2315284"/>
            <a:ext cx="2295782" cy="2047165"/>
            <a:chOff x="6416418" y="2315284"/>
            <a:chExt cx="2295782" cy="2047165"/>
          </a:xfrm>
        </p:grpSpPr>
        <p:sp>
          <p:nvSpPr>
            <p:cNvPr id="28" name="Rounded Rectangle 27"/>
            <p:cNvSpPr/>
            <p:nvPr/>
          </p:nvSpPr>
          <p:spPr>
            <a:xfrm>
              <a:off x="6416418" y="3200400"/>
              <a:ext cx="759082" cy="1143000"/>
            </a:xfrm>
            <a:prstGeom prst="roundRect">
              <a:avLst>
                <a:gd name="adj" fmla="val 45107"/>
              </a:avLst>
            </a:prstGeom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35825" y="2315284"/>
              <a:ext cx="698500" cy="2047165"/>
            </a:xfrm>
            <a:prstGeom prst="roundRect">
              <a:avLst>
                <a:gd name="adj" fmla="val 45107"/>
              </a:avLst>
            </a:prstGeom>
            <a:ln>
              <a:solidFill>
                <a:srgbClr val="00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005298" y="3757377"/>
              <a:ext cx="706902" cy="501650"/>
            </a:xfrm>
            <a:prstGeom prst="roundRect">
              <a:avLst>
                <a:gd name="adj" fmla="val 48700"/>
              </a:avLst>
            </a:prstGeom>
            <a:ln>
              <a:solidFill>
                <a:srgbClr val="000000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920" y="101845"/>
            <a:ext cx="441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Trianges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x,y,z</a:t>
            </a:r>
            <a:r>
              <a:rPr lang="en-US" sz="2000" dirty="0">
                <a:solidFill>
                  <a:srgbClr val="0000FF"/>
                </a:solidFill>
              </a:rPr>
              <a:t>) = R(</a:t>
            </a:r>
            <a:r>
              <a:rPr lang="en-US" sz="2000" dirty="0" err="1">
                <a:solidFill>
                  <a:srgbClr val="0000FF"/>
                </a:solidFill>
              </a:rPr>
              <a:t>x,y</a:t>
            </a:r>
            <a:r>
              <a:rPr lang="en-US" sz="2000" dirty="0">
                <a:solidFill>
                  <a:srgbClr val="0000FF"/>
                </a:solidFill>
              </a:rPr>
              <a:t>), S(</a:t>
            </a:r>
            <a:r>
              <a:rPr lang="en-US" sz="2000" dirty="0" err="1">
                <a:solidFill>
                  <a:srgbClr val="0000FF"/>
                </a:solidFill>
              </a:rPr>
              <a:t>y,z</a:t>
            </a:r>
            <a:r>
              <a:rPr lang="en-US" sz="2000" dirty="0">
                <a:solidFill>
                  <a:srgbClr val="0000FF"/>
                </a:solidFill>
              </a:rPr>
              <a:t>), T(</a:t>
            </a:r>
            <a:r>
              <a:rPr lang="en-US" sz="2000" dirty="0" err="1">
                <a:solidFill>
                  <a:srgbClr val="0000FF"/>
                </a:solidFill>
              </a:rPr>
              <a:t>z,x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81272" y="101238"/>
            <a:ext cx="2544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|</a:t>
            </a:r>
            <a:r>
              <a:rPr lang="en-US" sz="2000" dirty="0">
                <a:solidFill>
                  <a:srgbClr val="0000FF"/>
                </a:solidFill>
              </a:rPr>
              <a:t>R</a:t>
            </a:r>
            <a:r>
              <a:rPr lang="en-US" sz="2000" dirty="0"/>
              <a:t>| </a:t>
            </a:r>
            <a:r>
              <a:rPr lang="en-US" sz="2000" dirty="0" smtClean="0"/>
              <a:t>= </a:t>
            </a:r>
            <a:r>
              <a:rPr lang="en-US" sz="2000" dirty="0"/>
              <a:t>|</a:t>
            </a:r>
            <a:r>
              <a:rPr lang="en-US" sz="2000" dirty="0">
                <a:solidFill>
                  <a:srgbClr val="0000FF"/>
                </a:solidFill>
              </a:rPr>
              <a:t>S</a:t>
            </a:r>
            <a:r>
              <a:rPr lang="en-US" sz="2000" dirty="0"/>
              <a:t>| </a:t>
            </a:r>
            <a:r>
              <a:rPr lang="en-US" sz="2000" dirty="0" smtClean="0"/>
              <a:t>= </a:t>
            </a:r>
            <a:r>
              <a:rPr lang="en-US" sz="2000" dirty="0"/>
              <a:t>|</a:t>
            </a:r>
            <a:r>
              <a:rPr lang="en-US" sz="2000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| = </a:t>
            </a:r>
            <a:r>
              <a:rPr lang="en-US" sz="2000" dirty="0" smtClean="0">
                <a:solidFill>
                  <a:srgbClr val="FF0000"/>
                </a:solidFill>
              </a:rPr>
              <a:t>1.1M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8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19" y="274638"/>
            <a:ext cx="8526107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1.1M</a:t>
            </a:r>
            <a:r>
              <a:rPr lang="en-US" sz="2800" dirty="0"/>
              <a:t> triples of Twitter data </a:t>
            </a:r>
            <a:r>
              <a:rPr lang="en-US" sz="2800" dirty="0">
                <a:sym typeface="Wingdings"/>
              </a:rPr>
              <a:t> 220k triangles;  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p</a:t>
            </a:r>
            <a:r>
              <a:rPr lang="en-US" sz="2800" dirty="0">
                <a:sym typeface="Wingdings"/>
              </a:rPr>
              <a:t>=64</a:t>
            </a:r>
            <a:r>
              <a:rPr lang="en-US" sz="2800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" y="1191606"/>
            <a:ext cx="8930711" cy="5705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20" y="101845"/>
            <a:ext cx="441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Trianges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x,y,z</a:t>
            </a:r>
            <a:r>
              <a:rPr lang="en-US" sz="2000" dirty="0">
                <a:solidFill>
                  <a:srgbClr val="0000FF"/>
                </a:solidFill>
              </a:rPr>
              <a:t>) = R(</a:t>
            </a:r>
            <a:r>
              <a:rPr lang="en-US" sz="2000" dirty="0" err="1">
                <a:solidFill>
                  <a:srgbClr val="0000FF"/>
                </a:solidFill>
              </a:rPr>
              <a:t>x,y</a:t>
            </a:r>
            <a:r>
              <a:rPr lang="en-US" sz="2000" dirty="0">
                <a:solidFill>
                  <a:srgbClr val="0000FF"/>
                </a:solidFill>
              </a:rPr>
              <a:t>), S(</a:t>
            </a:r>
            <a:r>
              <a:rPr lang="en-US" sz="2000" dirty="0" err="1">
                <a:solidFill>
                  <a:srgbClr val="0000FF"/>
                </a:solidFill>
              </a:rPr>
              <a:t>y,z</a:t>
            </a:r>
            <a:r>
              <a:rPr lang="en-US" sz="2000" dirty="0">
                <a:solidFill>
                  <a:srgbClr val="0000FF"/>
                </a:solidFill>
              </a:rPr>
              <a:t>), T(</a:t>
            </a:r>
            <a:r>
              <a:rPr lang="en-US" sz="2000" dirty="0" err="1">
                <a:solidFill>
                  <a:srgbClr val="0000FF"/>
                </a:solidFill>
              </a:rPr>
              <a:t>z,x</a:t>
            </a:r>
            <a:r>
              <a:rPr lang="en-US" sz="20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1272" y="101238"/>
            <a:ext cx="2544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|</a:t>
            </a:r>
            <a:r>
              <a:rPr lang="en-US" sz="2000" dirty="0">
                <a:solidFill>
                  <a:srgbClr val="0000FF"/>
                </a:solidFill>
              </a:rPr>
              <a:t>R</a:t>
            </a:r>
            <a:r>
              <a:rPr lang="en-US" sz="2000" dirty="0"/>
              <a:t>| = |</a:t>
            </a:r>
            <a:r>
              <a:rPr lang="en-US" sz="2000" dirty="0">
                <a:solidFill>
                  <a:srgbClr val="0000FF"/>
                </a:solidFill>
              </a:rPr>
              <a:t>S</a:t>
            </a:r>
            <a:r>
              <a:rPr lang="en-US" sz="2000" dirty="0"/>
              <a:t>| = |</a:t>
            </a:r>
            <a:r>
              <a:rPr lang="en-US" sz="2000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| = </a:t>
            </a:r>
            <a:r>
              <a:rPr lang="en-US" sz="2000" dirty="0">
                <a:solidFill>
                  <a:srgbClr val="FF0000"/>
                </a:solidFill>
              </a:rPr>
              <a:t>1.1M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47976" y="1649383"/>
            <a:ext cx="914400" cy="1169719"/>
          </a:xfrm>
          <a:prstGeom prst="ellipse">
            <a:avLst/>
          </a:prstGeom>
          <a:ln w="57150" cmpd="sng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88953" y="4667353"/>
            <a:ext cx="914400" cy="1203187"/>
          </a:xfrm>
          <a:prstGeom prst="ellipse">
            <a:avLst/>
          </a:prstGeom>
          <a:ln w="57150" cmpd="sng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891128" y="2127068"/>
            <a:ext cx="914400" cy="738504"/>
          </a:xfrm>
          <a:prstGeom prst="ellipse">
            <a:avLst/>
          </a:prstGeom>
          <a:ln w="57150" cmpd="sng">
            <a:solidFill>
              <a:schemeClr val="accent6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13188" y="4726820"/>
            <a:ext cx="1594273" cy="1143720"/>
          </a:xfrm>
          <a:prstGeom prst="ellipse">
            <a:avLst/>
          </a:prstGeom>
          <a:ln w="57150" cmpd="sng"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343320" y="1905216"/>
            <a:ext cx="1439392" cy="1024210"/>
          </a:xfrm>
          <a:prstGeom prst="ellipse">
            <a:avLst/>
          </a:prstGeom>
          <a:ln w="57150" cmpd="sng">
            <a:solidFill>
              <a:schemeClr val="accent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6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HperCube</a:t>
            </a:r>
            <a:r>
              <a:rPr lang="en-US" dirty="0" smtClean="0"/>
              <a:t> Algorithm for Full 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295"/>
            <a:ext cx="8229600" cy="349396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Write: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*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* … *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Round 1:  </a:t>
            </a:r>
            <a:r>
              <a:rPr lang="en-US" dirty="0" smtClean="0">
                <a:solidFill>
                  <a:srgbClr val="000000"/>
                </a:solidFill>
              </a:rPr>
              <a:t>send 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>
                <a:solidFill>
                  <a:srgbClr val="0000FF"/>
                </a:solidFill>
              </a:rPr>
              <a:t>(x</a:t>
            </a:r>
            <a:r>
              <a:rPr lang="en-US" baseline="-25000" dirty="0" smtClean="0">
                <a:solidFill>
                  <a:srgbClr val="0000FF"/>
                </a:solidFill>
              </a:rPr>
              <a:t>j1</a:t>
            </a:r>
            <a:r>
              <a:rPr lang="en-US" dirty="0" smtClean="0">
                <a:solidFill>
                  <a:srgbClr val="0000FF"/>
                </a:solidFill>
              </a:rPr>
              <a:t>, x</a:t>
            </a:r>
            <a:r>
              <a:rPr lang="en-US" baseline="-25000" dirty="0" smtClean="0">
                <a:solidFill>
                  <a:srgbClr val="0000FF"/>
                </a:solidFill>
              </a:rPr>
              <a:t>j2</a:t>
            </a:r>
            <a:r>
              <a:rPr lang="en-US" dirty="0" smtClean="0">
                <a:solidFill>
                  <a:srgbClr val="0000FF"/>
                </a:solidFill>
              </a:rPr>
              <a:t>, …)</a:t>
            </a:r>
            <a:r>
              <a:rPr lang="en-US" dirty="0" smtClean="0">
                <a:solidFill>
                  <a:srgbClr val="000000"/>
                </a:solidFill>
              </a:rPr>
              <a:t> to </a:t>
            </a:r>
            <a:r>
              <a:rPr lang="en-US" b="1" i="1" u="sng" dirty="0" smtClean="0">
                <a:solidFill>
                  <a:srgbClr val="000000"/>
                </a:solidFill>
              </a:rPr>
              <a:t>all</a:t>
            </a:r>
            <a:r>
              <a:rPr lang="en-US" dirty="0" smtClean="0">
                <a:solidFill>
                  <a:srgbClr val="000000"/>
                </a:solidFill>
              </a:rPr>
              <a:t> servers whose coordinates agree with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j1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j1</a:t>
            </a:r>
            <a:r>
              <a:rPr lang="en-US" dirty="0" smtClean="0">
                <a:solidFill>
                  <a:srgbClr val="000000"/>
                </a:solidFill>
              </a:rPr>
              <a:t>),  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j2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j2</a:t>
            </a:r>
            <a:r>
              <a:rPr lang="en-US" dirty="0" smtClean="0">
                <a:solidFill>
                  <a:srgbClr val="000000"/>
                </a:solidFill>
              </a:rPr>
              <a:t>),   …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Output</a:t>
            </a:r>
            <a:r>
              <a:rPr lang="en-US" dirty="0" smtClean="0">
                <a:solidFill>
                  <a:srgbClr val="000000"/>
                </a:solidFill>
              </a:rPr>
              <a:t>: compute </a:t>
            </a:r>
            <a:r>
              <a:rPr lang="en-US" dirty="0" smtClean="0">
                <a:solidFill>
                  <a:srgbClr val="0000FF"/>
                </a:solidFill>
              </a:rPr>
              <a:t>Q</a:t>
            </a:r>
            <a:r>
              <a:rPr lang="en-US" dirty="0" smtClean="0">
                <a:solidFill>
                  <a:srgbClr val="000000"/>
                </a:solidFill>
              </a:rPr>
              <a:t> locally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32008" y="1440891"/>
            <a:ext cx="8777660" cy="647183"/>
            <a:chOff x="366340" y="1367631"/>
            <a:chExt cx="8777660" cy="647183"/>
          </a:xfrm>
        </p:grpSpPr>
        <p:sp>
          <p:nvSpPr>
            <p:cNvPr id="4" name="Rectangle 3"/>
            <p:cNvSpPr/>
            <p:nvPr/>
          </p:nvSpPr>
          <p:spPr>
            <a:xfrm>
              <a:off x="366340" y="1367631"/>
              <a:ext cx="8777660" cy="6471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450899"/>
              <a:ext cx="8585200" cy="469900"/>
            </a:xfrm>
            <a:prstGeom prst="rect">
              <a:avLst/>
            </a:prstGeom>
          </p:spPr>
        </p:pic>
      </p:grpSp>
      <p:sp>
        <p:nvSpPr>
          <p:cNvPr id="10" name="Oval Callout 9"/>
          <p:cNvSpPr/>
          <p:nvPr/>
        </p:nvSpPr>
        <p:spPr>
          <a:xfrm>
            <a:off x="6284801" y="2375584"/>
            <a:ext cx="2859199" cy="995422"/>
          </a:xfrm>
          <a:prstGeom prst="wedgeEllipseCallout">
            <a:avLst>
              <a:gd name="adj1" fmla="val -68482"/>
              <a:gd name="adj2" fmla="val 2270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= the “</a:t>
            </a:r>
            <a:r>
              <a:rPr lang="en-US" sz="2000" i="1" dirty="0" smtClean="0">
                <a:solidFill>
                  <a:srgbClr val="000000"/>
                </a:solidFill>
              </a:rPr>
              <a:t>share”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of the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variable </a:t>
            </a:r>
            <a:r>
              <a:rPr lang="en-US" sz="2000" dirty="0">
                <a:solidFill>
                  <a:srgbClr val="0000FF"/>
                </a:solidFill>
              </a:rPr>
              <a:t>x</a:t>
            </a:r>
            <a:r>
              <a:rPr lang="en-US" sz="20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6631029" y="4990275"/>
            <a:ext cx="2245243" cy="1861006"/>
          </a:xfrm>
          <a:prstGeom prst="wedgeEllipseCallout">
            <a:avLst>
              <a:gd name="adj1" fmla="val -61803"/>
              <a:gd name="adj2" fmla="val -3391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, …, </a:t>
            </a:r>
            <a:r>
              <a:rPr lang="en-US" sz="2000" dirty="0" err="1">
                <a:solidFill>
                  <a:srgbClr val="FF0000"/>
                </a:solidFill>
              </a:rPr>
              <a:t>h</a:t>
            </a:r>
            <a:r>
              <a:rPr lang="en-US" sz="2000" baseline="-25000" dirty="0" err="1">
                <a:solidFill>
                  <a:srgbClr val="FF0000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=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independent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random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functions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2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</a:t>
            </a:r>
            <a:r>
              <a:rPr lang="en-US" dirty="0" smtClean="0"/>
              <a:t>Shares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…,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7" y="1644577"/>
            <a:ext cx="7999213" cy="4378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0816" y="5101321"/>
            <a:ext cx="6882058" cy="584776"/>
            <a:chOff x="129168" y="5180650"/>
            <a:chExt cx="6882058" cy="584776"/>
          </a:xfrm>
        </p:grpSpPr>
        <p:sp>
          <p:nvSpPr>
            <p:cNvPr id="10" name="TextBox 9"/>
            <p:cNvSpPr txBox="1"/>
            <p:nvPr/>
          </p:nvSpPr>
          <p:spPr>
            <a:xfrm>
              <a:off x="4376237" y="5180650"/>
              <a:ext cx="2634989" cy="5847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dirty="0" smtClean="0"/>
                <a:t>Minimize </a:t>
              </a:r>
              <a:r>
                <a:rPr lang="en-US" sz="3200" dirty="0" err="1" smtClean="0"/>
                <a:t>Σ</a:t>
              </a:r>
              <a:r>
                <a:rPr lang="en-US" sz="3200" baseline="-25000" dirty="0" err="1" smtClean="0"/>
                <a:t>j</a:t>
              </a:r>
              <a:r>
                <a:rPr lang="en-US" sz="3200" dirty="0" smtClean="0"/>
                <a:t> </a:t>
              </a:r>
              <a:r>
                <a:rPr lang="en-US" sz="3200" dirty="0" err="1">
                  <a:solidFill>
                    <a:srgbClr val="FF0000"/>
                  </a:solidFill>
                </a:rPr>
                <a:t>L</a:t>
              </a:r>
              <a:r>
                <a:rPr lang="en-US" sz="3200" baseline="-25000" dirty="0" err="1">
                  <a:solidFill>
                    <a:srgbClr val="FF0000"/>
                  </a:solidFill>
                </a:rPr>
                <a:t>j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168" y="5211428"/>
              <a:ext cx="39771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[Afrati’10] nonlinear </a:t>
              </a:r>
              <a:r>
                <a:rPr lang="en-US" sz="2800" dirty="0" smtClean="0"/>
                <a:t>opt:</a:t>
              </a:r>
              <a:endParaRPr lang="en-US" sz="2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0816" y="6037385"/>
            <a:ext cx="7403635" cy="584776"/>
            <a:chOff x="129168" y="6037385"/>
            <a:chExt cx="7403635" cy="584776"/>
          </a:xfrm>
        </p:grpSpPr>
        <p:sp>
          <p:nvSpPr>
            <p:cNvPr id="11" name="TextBox 10"/>
            <p:cNvSpPr txBox="1"/>
            <p:nvPr/>
          </p:nvSpPr>
          <p:spPr>
            <a:xfrm>
              <a:off x="4376237" y="6037385"/>
              <a:ext cx="3156566" cy="5847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00"/>
                  </a:solidFill>
                </a:rPr>
                <a:t>Minimize </a:t>
              </a:r>
              <a:r>
                <a:rPr lang="en-US" sz="3200" dirty="0" err="1" smtClean="0">
                  <a:solidFill>
                    <a:srgbClr val="000000"/>
                  </a:solidFill>
                </a:rPr>
                <a:t>max</a:t>
              </a:r>
              <a:r>
                <a:rPr lang="en-US" sz="3200" baseline="-25000" dirty="0" err="1" smtClean="0">
                  <a:solidFill>
                    <a:srgbClr val="000000"/>
                  </a:solidFill>
                </a:rPr>
                <a:t>j</a:t>
              </a:r>
              <a:r>
                <a:rPr lang="en-US" sz="3200" dirty="0" smtClean="0"/>
                <a:t> </a:t>
              </a:r>
              <a:r>
                <a:rPr lang="en-US" sz="3200" dirty="0" err="1" smtClean="0">
                  <a:solidFill>
                    <a:srgbClr val="FF0000"/>
                  </a:solidFill>
                </a:rPr>
                <a:t>L</a:t>
              </a:r>
              <a:r>
                <a:rPr lang="en-US" sz="3200" baseline="-25000" dirty="0" err="1" smtClean="0">
                  <a:solidFill>
                    <a:srgbClr val="FF0000"/>
                  </a:solidFill>
                </a:rPr>
                <a:t>j</a:t>
              </a:r>
              <a:r>
                <a:rPr lang="en-US" sz="3200" dirty="0" smtClean="0"/>
                <a:t>	</a:t>
              </a:r>
              <a:endParaRPr 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168" y="6068163"/>
              <a:ext cx="3777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[Beame’</a:t>
              </a:r>
              <a:r>
                <a:rPr lang="en-US" sz="2800" dirty="0" smtClean="0"/>
                <a:t>13] </a:t>
              </a:r>
              <a:r>
                <a:rPr lang="en-US" sz="2800" dirty="0"/>
                <a:t>linear </a:t>
              </a:r>
              <a:r>
                <a:rPr lang="en-US" sz="2800" dirty="0" smtClean="0"/>
                <a:t>opt:</a:t>
              </a:r>
              <a:endParaRPr lang="en-US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0816" y="3229193"/>
            <a:ext cx="8332063" cy="584776"/>
            <a:chOff x="234191" y="3399815"/>
            <a:chExt cx="8332063" cy="584776"/>
          </a:xfrm>
        </p:grpSpPr>
        <p:sp>
          <p:nvSpPr>
            <p:cNvPr id="6" name="TextBox 5"/>
            <p:cNvSpPr txBox="1"/>
            <p:nvPr/>
          </p:nvSpPr>
          <p:spPr>
            <a:xfrm>
              <a:off x="234191" y="3399815"/>
              <a:ext cx="392500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Load/server from </a:t>
              </a:r>
              <a:r>
                <a:rPr lang="en-US" sz="3200" dirty="0" err="1">
                  <a:solidFill>
                    <a:srgbClr val="0000FF"/>
                  </a:solidFill>
                </a:rPr>
                <a:t>S</a:t>
              </a:r>
              <a:r>
                <a:rPr lang="en-US" sz="3200" baseline="-25000" dirty="0" err="1">
                  <a:solidFill>
                    <a:srgbClr val="0000FF"/>
                  </a:solidFill>
                </a:rPr>
                <a:t>j</a:t>
              </a:r>
              <a:r>
                <a:rPr lang="en-US" sz="3200" baseline="-25000" dirty="0">
                  <a:solidFill>
                    <a:srgbClr val="0000FF"/>
                  </a:solidFill>
                </a:rPr>
                <a:t> </a:t>
              </a:r>
              <a:r>
                <a:rPr lang="en-US" sz="3200" dirty="0" smtClean="0"/>
                <a:t>: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2781" y="3399815"/>
              <a:ext cx="4103473" cy="5847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</a:rPr>
                <a:t>L</a:t>
              </a:r>
              <a:r>
                <a:rPr lang="en-US" sz="3200" baseline="-25000" dirty="0" err="1">
                  <a:solidFill>
                    <a:srgbClr val="FF0000"/>
                  </a:solidFill>
                </a:rPr>
                <a:t>j</a:t>
              </a:r>
              <a:r>
                <a:rPr lang="en-US" sz="3200" dirty="0"/>
                <a:t> = </a:t>
              </a:r>
              <a:r>
                <a:rPr lang="en-US" sz="3200" dirty="0" smtClean="0">
                  <a:solidFill>
                    <a:srgbClr val="FF0000"/>
                  </a:solidFill>
                </a:rPr>
                <a:t>m</a:t>
              </a:r>
              <a:r>
                <a:rPr lang="en-US" sz="3200" dirty="0" smtClean="0"/>
                <a:t> </a:t>
              </a:r>
              <a:r>
                <a:rPr lang="en-US" sz="3200" dirty="0"/>
                <a:t>/ (</a:t>
              </a:r>
              <a:r>
                <a:rPr lang="en-US" sz="3200" dirty="0">
                  <a:solidFill>
                    <a:srgbClr val="FF0000"/>
                  </a:solidFill>
                </a:rPr>
                <a:t>p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j1</a:t>
              </a:r>
              <a:r>
                <a:rPr lang="en-US" sz="3200" dirty="0"/>
                <a:t> * </a:t>
              </a:r>
              <a:r>
                <a:rPr lang="en-US" sz="3200" dirty="0">
                  <a:solidFill>
                    <a:srgbClr val="FF0000"/>
                  </a:solidFill>
                </a:rPr>
                <a:t>p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j2 </a:t>
              </a:r>
              <a:r>
                <a:rPr lang="en-US" sz="3200" dirty="0"/>
                <a:t>* … 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0816" y="4165257"/>
            <a:ext cx="8460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Optimization problem: find 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r>
              <a:rPr lang="en-US" sz="3200" baseline="-250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* </a:t>
            </a:r>
            <a:r>
              <a:rPr lang="en-US" sz="3200" dirty="0">
                <a:solidFill>
                  <a:srgbClr val="FF0000"/>
                </a:solidFill>
              </a:rPr>
              <a:t>p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 * … * </a:t>
            </a:r>
            <a:r>
              <a:rPr lang="en-US" sz="3200" dirty="0" err="1" smtClean="0">
                <a:solidFill>
                  <a:srgbClr val="FF0000"/>
                </a:solidFill>
              </a:rPr>
              <a:t>p</a:t>
            </a:r>
            <a:r>
              <a:rPr lang="en-US" sz="32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3200" dirty="0">
                <a:solidFill>
                  <a:srgbClr val="000000"/>
                </a:solidFill>
              </a:rPr>
              <a:t> = 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514" y="2195953"/>
            <a:ext cx="82139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all </a:t>
            </a:r>
            <a:r>
              <a:rPr lang="en-US" sz="3200" dirty="0"/>
              <a:t>relations have the same </a:t>
            </a:r>
            <a:r>
              <a:rPr lang="en-US" sz="3200" dirty="0" smtClean="0"/>
              <a:t>size </a:t>
            </a:r>
            <a:r>
              <a:rPr lang="en-US" sz="3200" dirty="0" smtClean="0">
                <a:solidFill>
                  <a:srgbClr val="FF0000"/>
                </a:solidFill>
              </a:rPr>
              <a:t>m</a:t>
            </a:r>
            <a:endParaRPr lang="en-US" sz="32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Vertex Cover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Hyper-graph: nodes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…, hyper-edges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…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Vertex cover</a:t>
            </a:r>
            <a:r>
              <a:rPr lang="en-US" dirty="0"/>
              <a:t>:</a:t>
            </a:r>
            <a:r>
              <a:rPr lang="en-US" dirty="0" smtClean="0"/>
              <a:t> a set of nodes that includes at least one node from each hyper-edge 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endParaRPr lang="en-US" i="1" u="sng" dirty="0" smtClean="0"/>
          </a:p>
          <a:p>
            <a:r>
              <a:rPr lang="en-US" i="1" u="sng" dirty="0" smtClean="0"/>
              <a:t>Fractional vertex cover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v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v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… </a:t>
            </a: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≥ 0 </a:t>
            </a:r>
            <a:r>
              <a:rPr lang="en-US" dirty="0" err="1" smtClean="0"/>
              <a:t>s.t.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i="1" u="sng" dirty="0" smtClean="0"/>
          </a:p>
          <a:p>
            <a:r>
              <a:rPr lang="en-US" i="1" u="sng" dirty="0" smtClean="0"/>
              <a:t>Fractional vertex cover value</a:t>
            </a:r>
            <a:r>
              <a:rPr lang="en-US" i="1" u="sng" dirty="0"/>
              <a:t> </a:t>
            </a:r>
            <a:r>
              <a:rPr lang="en-US" i="1" u="sng" dirty="0" smtClean="0"/>
              <a:t> 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τ</a:t>
            </a:r>
            <a:r>
              <a:rPr lang="en-US" baseline="30000" dirty="0">
                <a:solidFill>
                  <a:srgbClr val="0000FF"/>
                </a:solidFill>
              </a:rPr>
              <a:t>*</a:t>
            </a:r>
            <a:r>
              <a:rPr lang="en-US" dirty="0"/>
              <a:t> </a:t>
            </a:r>
            <a:r>
              <a:rPr lang="en-US" dirty="0" smtClean="0"/>
              <a:t>= min</a:t>
            </a:r>
            <a:r>
              <a:rPr lang="en-US" baseline="-25000" dirty="0" smtClean="0">
                <a:solidFill>
                  <a:srgbClr val="0000FF"/>
                </a:solidFill>
              </a:rPr>
              <a:t>v1</a:t>
            </a:r>
            <a:r>
              <a:rPr lang="en-US" baseline="-25000" dirty="0" smtClean="0"/>
              <a:t>,… </a:t>
            </a:r>
            <a:r>
              <a:rPr lang="en-US" baseline="-25000" dirty="0" err="1">
                <a:solidFill>
                  <a:srgbClr val="0000FF"/>
                </a:solidFill>
              </a:rPr>
              <a:t>vk</a:t>
            </a:r>
            <a:r>
              <a:rPr lang="en-US" dirty="0"/>
              <a:t>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783801" y="4197644"/>
            <a:ext cx="3775945" cy="1236229"/>
            <a:chOff x="457200" y="5469371"/>
            <a:chExt cx="3775945" cy="1236229"/>
          </a:xfrm>
        </p:grpSpPr>
        <p:sp>
          <p:nvSpPr>
            <p:cNvPr id="11" name="Rectangle 10"/>
            <p:cNvSpPr/>
            <p:nvPr/>
          </p:nvSpPr>
          <p:spPr>
            <a:xfrm>
              <a:off x="457200" y="5469371"/>
              <a:ext cx="3775945" cy="1202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00" y="5613400"/>
              <a:ext cx="3238500" cy="1092200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Shares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…, 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696" y="3867992"/>
            <a:ext cx="862365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/>
              <a:t>Theorem</a:t>
            </a:r>
            <a:r>
              <a:rPr lang="en-US" sz="3600" dirty="0" smtClean="0"/>
              <a:t>. </a:t>
            </a:r>
            <a:r>
              <a:rPr lang="en-US" sz="3600" dirty="0" smtClean="0">
                <a:solidFill>
                  <a:srgbClr val="000000"/>
                </a:solidFill>
              </a:rPr>
              <a:t>Optimal shares are: </a:t>
            </a: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sz="3600" baseline="-25000" dirty="0">
                <a:solidFill>
                  <a:srgbClr val="FF0000"/>
                </a:solidFill>
              </a:rPr>
              <a:t>i</a:t>
            </a:r>
            <a:r>
              <a:rPr lang="en-US" sz="3600" dirty="0">
                <a:solidFill>
                  <a:srgbClr val="000000"/>
                </a:solidFill>
              </a:rPr>
              <a:t> = </a:t>
            </a: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baseline="30000" dirty="0" smtClean="0">
                <a:solidFill>
                  <a:srgbClr val="0000FF"/>
                </a:solidFill>
              </a:rPr>
              <a:t>vi* </a:t>
            </a:r>
            <a:r>
              <a:rPr lang="en-US" sz="3600" baseline="30000" dirty="0">
                <a:solidFill>
                  <a:srgbClr val="0000FF"/>
                </a:solidFill>
              </a:rPr>
              <a:t>/ </a:t>
            </a:r>
            <a:r>
              <a:rPr lang="en-US" sz="3600" baseline="30000" dirty="0" err="1">
                <a:solidFill>
                  <a:srgbClr val="0000FF"/>
                </a:solidFill>
              </a:rPr>
              <a:t>τ</a:t>
            </a:r>
            <a:r>
              <a:rPr lang="en-US" sz="3600" baseline="30000" dirty="0">
                <a:solidFill>
                  <a:srgbClr val="0000FF"/>
                </a:solidFill>
              </a:rPr>
              <a:t>*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dirty="0" smtClean="0"/>
              <a:t>Optimal load per server is: </a:t>
            </a:r>
            <a:r>
              <a:rPr lang="en-US" sz="3600" dirty="0" smtClean="0">
                <a:solidFill>
                  <a:srgbClr val="FF0000"/>
                </a:solidFill>
              </a:rPr>
              <a:t>L</a:t>
            </a:r>
            <a:r>
              <a:rPr lang="en-US" sz="3600" dirty="0" smtClean="0"/>
              <a:t> = </a:t>
            </a:r>
            <a:r>
              <a:rPr lang="en-US" sz="3600" dirty="0">
                <a:solidFill>
                  <a:srgbClr val="FF0000"/>
                </a:solidFill>
              </a:rPr>
              <a:t>m</a:t>
            </a:r>
            <a:r>
              <a:rPr lang="en-US" sz="3600" dirty="0"/>
              <a:t> / </a:t>
            </a: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sz="3600" baseline="30000" dirty="0">
                <a:solidFill>
                  <a:srgbClr val="0000FF"/>
                </a:solidFill>
              </a:rPr>
              <a:t>1/</a:t>
            </a:r>
            <a:r>
              <a:rPr lang="en-US" sz="3600" baseline="30000" dirty="0" err="1">
                <a:solidFill>
                  <a:srgbClr val="0000FF"/>
                </a:solidFill>
              </a:rPr>
              <a:t>τ</a:t>
            </a:r>
            <a:r>
              <a:rPr lang="en-US" sz="3600" baseline="30000" dirty="0" smtClean="0">
                <a:solidFill>
                  <a:srgbClr val="0000FF"/>
                </a:solidFill>
              </a:rPr>
              <a:t>*</a:t>
            </a:r>
            <a:endParaRPr lang="en-US" sz="3600" dirty="0" smtClean="0"/>
          </a:p>
        </p:txBody>
      </p:sp>
      <p:sp>
        <p:nvSpPr>
          <p:cNvPr id="38" name="Oval Callout 37"/>
          <p:cNvSpPr/>
          <p:nvPr/>
        </p:nvSpPr>
        <p:spPr>
          <a:xfrm>
            <a:off x="5243699" y="5450065"/>
            <a:ext cx="4159359" cy="735747"/>
          </a:xfrm>
          <a:prstGeom prst="wedgeEllipseCallout">
            <a:avLst>
              <a:gd name="adj1" fmla="val 13569"/>
              <a:gd name="adj2" fmla="val -10060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/>
              <a:t>1/</a:t>
            </a:r>
            <a:r>
              <a:rPr lang="en-US" sz="2800" dirty="0" smtClean="0">
                <a:solidFill>
                  <a:srgbClr val="FF0000"/>
                </a:solidFill>
              </a:rPr>
              <a:t>p</a:t>
            </a:r>
            <a:r>
              <a:rPr lang="en-US" sz="2800" baseline="30000" dirty="0" smtClean="0">
                <a:solidFill>
                  <a:srgbClr val="0000FF"/>
                </a:solidFill>
              </a:rPr>
              <a:t>1</a:t>
            </a:r>
            <a:r>
              <a:rPr lang="en-US" sz="2800" baseline="30000" dirty="0">
                <a:solidFill>
                  <a:srgbClr val="0000FF"/>
                </a:solidFill>
              </a:rPr>
              <a:t>/</a:t>
            </a:r>
            <a:r>
              <a:rPr lang="en-US" sz="2800" baseline="30000" dirty="0" err="1">
                <a:solidFill>
                  <a:srgbClr val="0000FF"/>
                </a:solidFill>
              </a:rPr>
              <a:t>τ</a:t>
            </a:r>
            <a:r>
              <a:rPr lang="en-US" sz="2800" baseline="30000" dirty="0" smtClean="0">
                <a:solidFill>
                  <a:srgbClr val="0000FF"/>
                </a:solidFill>
              </a:rPr>
              <a:t>*</a:t>
            </a:r>
            <a:r>
              <a:rPr lang="en-US" sz="2800" dirty="0" smtClean="0"/>
              <a:t>  = speedup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7410" y="3127124"/>
            <a:ext cx="8738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v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r>
              <a:rPr lang="en-US" sz="3200" dirty="0" smtClean="0">
                <a:solidFill>
                  <a:srgbClr val="0000FF"/>
                </a:solidFill>
              </a:rPr>
              <a:t>*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0000FF"/>
                </a:solidFill>
              </a:rPr>
              <a:t>v</a:t>
            </a:r>
            <a:r>
              <a:rPr lang="en-US" sz="3200" baseline="-250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>
                <a:solidFill>
                  <a:srgbClr val="0000FF"/>
                </a:solidFill>
              </a:rPr>
              <a:t>*</a:t>
            </a:r>
            <a:r>
              <a:rPr lang="en-US" sz="3200" dirty="0" smtClean="0"/>
              <a:t>, …, </a:t>
            </a:r>
            <a:r>
              <a:rPr lang="en-US" sz="3200" dirty="0" err="1" smtClean="0">
                <a:solidFill>
                  <a:srgbClr val="0000FF"/>
                </a:solidFill>
              </a:rPr>
              <a:t>v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3200" dirty="0" smtClean="0">
                <a:solidFill>
                  <a:srgbClr val="0000FF"/>
                </a:solidFill>
              </a:rPr>
              <a:t>* </a:t>
            </a:r>
            <a:r>
              <a:rPr lang="en-US" sz="3200" dirty="0" smtClean="0"/>
              <a:t>= optimal fractional vertex cover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10" y="5414849"/>
            <a:ext cx="42907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Can we do better? No: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7" y="1644577"/>
            <a:ext cx="7999213" cy="437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5514" y="2195953"/>
            <a:ext cx="82139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all </a:t>
            </a:r>
            <a:r>
              <a:rPr lang="en-US" sz="3200" dirty="0"/>
              <a:t>relations have the same </a:t>
            </a:r>
            <a:r>
              <a:rPr lang="en-US" sz="3200" dirty="0" smtClean="0"/>
              <a:t>size </a:t>
            </a:r>
            <a:r>
              <a:rPr lang="en-US" sz="3200" dirty="0" smtClean="0">
                <a:solidFill>
                  <a:srgbClr val="FF0000"/>
                </a:solidFill>
              </a:rPr>
              <a:t>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15514" y="6201887"/>
            <a:ext cx="7154731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Theorem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L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FF0000"/>
                </a:solidFill>
              </a:rPr>
              <a:t>m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baseline="30000" dirty="0">
                <a:solidFill>
                  <a:srgbClr val="0000FF"/>
                </a:solidFill>
              </a:rPr>
              <a:t>1/</a:t>
            </a:r>
            <a:r>
              <a:rPr lang="en-US" sz="2800" baseline="30000" dirty="0" err="1">
                <a:solidFill>
                  <a:srgbClr val="0000FF"/>
                </a:solidFill>
              </a:rPr>
              <a:t>τ</a:t>
            </a:r>
            <a:r>
              <a:rPr lang="en-US" sz="2800" baseline="30000" dirty="0" smtClean="0">
                <a:solidFill>
                  <a:srgbClr val="0000FF"/>
                </a:solidFill>
              </a:rPr>
              <a:t>*</a:t>
            </a:r>
            <a:r>
              <a:rPr lang="en-US" sz="2800" dirty="0" smtClean="0"/>
              <a:t> is also a lower bound.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40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 animBg="1"/>
      <p:bldP spid="3" grpId="0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296156" y="1886068"/>
            <a:ext cx="2477696" cy="1024303"/>
            <a:chOff x="6296156" y="1886068"/>
            <a:chExt cx="2477696" cy="1024303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6296156" y="2803726"/>
              <a:ext cx="106645" cy="106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7466437" y="2803726"/>
              <a:ext cx="106645" cy="106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881297" y="1886068"/>
              <a:ext cx="106645" cy="1066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7" name="Curved Connector 27"/>
            <p:cNvCxnSpPr>
              <a:stCxn id="5" idx="0"/>
              <a:endCxn id="6" idx="5"/>
            </p:cNvCxnSpPr>
            <p:nvPr/>
          </p:nvCxnSpPr>
          <p:spPr>
            <a:xfrm flipH="1" flipV="1">
              <a:off x="6972324" y="1977095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27"/>
            <p:cNvCxnSpPr>
              <a:stCxn id="5" idx="2"/>
              <a:endCxn id="4" idx="6"/>
            </p:cNvCxnSpPr>
            <p:nvPr/>
          </p:nvCxnSpPr>
          <p:spPr>
            <a:xfrm flipH="1">
              <a:off x="6402801" y="2857049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27"/>
            <p:cNvCxnSpPr>
              <a:stCxn id="6" idx="3"/>
              <a:endCxn id="4" idx="7"/>
            </p:cNvCxnSpPr>
            <p:nvPr/>
          </p:nvCxnSpPr>
          <p:spPr>
            <a:xfrm flipH="1">
              <a:off x="6387183" y="1977095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031041" y="2381461"/>
              <a:ext cx="74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t* = 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2582831"/>
            <a:ext cx="532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Triangles(</a:t>
            </a:r>
            <a:r>
              <a:rPr lang="en-US" sz="2400" dirty="0" err="1" smtClean="0">
                <a:solidFill>
                  <a:srgbClr val="0000FF"/>
                </a:solidFill>
              </a:rPr>
              <a:t>x,y,z</a:t>
            </a:r>
            <a:r>
              <a:rPr lang="en-US" sz="2400" dirty="0" smtClean="0">
                <a:solidFill>
                  <a:srgbClr val="0000FF"/>
                </a:solidFill>
              </a:rPr>
              <a:t>) = R(</a:t>
            </a:r>
            <a:r>
              <a:rPr lang="en-US" sz="2400" dirty="0" err="1" smtClean="0">
                <a:solidFill>
                  <a:srgbClr val="0000FF"/>
                </a:solidFill>
              </a:rPr>
              <a:t>x,y</a:t>
            </a:r>
            <a:r>
              <a:rPr lang="en-US" sz="2400" dirty="0" smtClean="0">
                <a:solidFill>
                  <a:srgbClr val="0000FF"/>
                </a:solidFill>
              </a:rPr>
              <a:t>), S(</a:t>
            </a:r>
            <a:r>
              <a:rPr lang="en-US" sz="2400" dirty="0" err="1" smtClean="0">
                <a:solidFill>
                  <a:srgbClr val="0000FF"/>
                </a:solidFill>
              </a:rPr>
              <a:t>y,z</a:t>
            </a:r>
            <a:r>
              <a:rPr lang="en-US" sz="2400" dirty="0" smtClean="0">
                <a:solidFill>
                  <a:srgbClr val="0000FF"/>
                </a:solidFill>
              </a:rPr>
              <a:t>), T(</a:t>
            </a:r>
            <a:r>
              <a:rPr lang="en-US" sz="2400" dirty="0" err="1" smtClean="0">
                <a:solidFill>
                  <a:srgbClr val="0000FF"/>
                </a:solidFill>
              </a:rPr>
              <a:t>z,x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21664" y="133020"/>
            <a:ext cx="1965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m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baseline="30000" dirty="0">
                <a:solidFill>
                  <a:srgbClr val="0000FF"/>
                </a:solidFill>
              </a:rPr>
              <a:t>1/</a:t>
            </a:r>
            <a:r>
              <a:rPr lang="en-US" sz="2800" baseline="30000" dirty="0" err="1">
                <a:solidFill>
                  <a:srgbClr val="0000FF"/>
                </a:solidFill>
              </a:rPr>
              <a:t>τ</a:t>
            </a:r>
            <a:r>
              <a:rPr lang="en-US" sz="2800" baseline="30000" dirty="0">
                <a:solidFill>
                  <a:srgbClr val="0000FF"/>
                </a:solidFill>
              </a:rPr>
              <a:t>*</a:t>
            </a:r>
            <a:endParaRPr lang="en-US" sz="2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68994" y="5173516"/>
            <a:ext cx="8737158" cy="959029"/>
            <a:chOff x="68994" y="5173516"/>
            <a:chExt cx="8737158" cy="959029"/>
          </a:xfrm>
        </p:grpSpPr>
        <p:sp>
          <p:nvSpPr>
            <p:cNvPr id="26" name="TextBox 25"/>
            <p:cNvSpPr txBox="1"/>
            <p:nvPr/>
          </p:nvSpPr>
          <p:spPr>
            <a:xfrm>
              <a:off x="68994" y="5592224"/>
              <a:ext cx="6237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5-cycle:    </a:t>
              </a:r>
              <a:r>
                <a:rPr lang="en-US" sz="2400" dirty="0" smtClean="0">
                  <a:solidFill>
                    <a:srgbClr val="0000FF"/>
                  </a:solidFill>
                </a:rPr>
                <a:t>R(</a:t>
              </a:r>
              <a:r>
                <a:rPr lang="en-US" sz="2400" dirty="0" err="1" smtClean="0">
                  <a:solidFill>
                    <a:srgbClr val="0000FF"/>
                  </a:solidFill>
                </a:rPr>
                <a:t>x,y</a:t>
              </a:r>
              <a:r>
                <a:rPr lang="en-US" sz="2400" dirty="0" smtClean="0">
                  <a:solidFill>
                    <a:srgbClr val="0000FF"/>
                  </a:solidFill>
                </a:rPr>
                <a:t>), S(</a:t>
              </a:r>
              <a:r>
                <a:rPr lang="en-US" sz="2400" dirty="0" err="1" smtClean="0">
                  <a:solidFill>
                    <a:srgbClr val="0000FF"/>
                  </a:solidFill>
                </a:rPr>
                <a:t>y,z</a:t>
              </a:r>
              <a:r>
                <a:rPr lang="en-US" sz="2400" dirty="0" smtClean="0">
                  <a:solidFill>
                    <a:srgbClr val="0000FF"/>
                  </a:solidFill>
                </a:rPr>
                <a:t>), T(</a:t>
              </a:r>
              <a:r>
                <a:rPr lang="en-US" sz="2400" dirty="0" err="1" smtClean="0">
                  <a:solidFill>
                    <a:srgbClr val="0000FF"/>
                  </a:solidFill>
                </a:rPr>
                <a:t>z,u</a:t>
              </a:r>
              <a:r>
                <a:rPr lang="en-US" sz="2400" dirty="0" smtClean="0">
                  <a:solidFill>
                    <a:srgbClr val="0000FF"/>
                  </a:solidFill>
                </a:rPr>
                <a:t>), K(</a:t>
              </a:r>
              <a:r>
                <a:rPr lang="en-US" sz="2400" dirty="0" err="1" smtClean="0">
                  <a:solidFill>
                    <a:srgbClr val="0000FF"/>
                  </a:solidFill>
                </a:rPr>
                <a:t>u,v</a:t>
              </a:r>
              <a:r>
                <a:rPr lang="en-US" sz="2400" dirty="0" smtClean="0">
                  <a:solidFill>
                    <a:srgbClr val="0000FF"/>
                  </a:solidFill>
                </a:rPr>
                <a:t>), L(</a:t>
              </a:r>
              <a:r>
                <a:rPr lang="en-US" sz="2400" dirty="0" err="1" smtClean="0">
                  <a:solidFill>
                    <a:srgbClr val="0000FF"/>
                  </a:solidFill>
                </a:rPr>
                <a:t>v,x</a:t>
              </a:r>
              <a:r>
                <a:rPr lang="en-US" sz="2400" dirty="0" smtClean="0">
                  <a:solidFill>
                    <a:srgbClr val="0000FF"/>
                  </a:solidFill>
                </a:rPr>
                <a:t>) 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557075" y="6025900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329638" y="6025900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418472" y="5495044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0" name="Curved Connector 27"/>
            <p:cNvCxnSpPr>
              <a:stCxn id="28" idx="0"/>
              <a:endCxn id="33" idx="4"/>
            </p:cNvCxnSpPr>
            <p:nvPr/>
          </p:nvCxnSpPr>
          <p:spPr>
            <a:xfrm flipV="1">
              <a:off x="7382961" y="5601689"/>
              <a:ext cx="97607" cy="42421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27"/>
            <p:cNvCxnSpPr>
              <a:stCxn id="28" idx="2"/>
              <a:endCxn id="27" idx="6"/>
            </p:cNvCxnSpPr>
            <p:nvPr/>
          </p:nvCxnSpPr>
          <p:spPr>
            <a:xfrm flipH="1">
              <a:off x="6663720" y="6079223"/>
              <a:ext cx="665918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27"/>
            <p:cNvCxnSpPr>
              <a:stCxn id="29" idx="4"/>
              <a:endCxn id="27" idx="0"/>
            </p:cNvCxnSpPr>
            <p:nvPr/>
          </p:nvCxnSpPr>
          <p:spPr>
            <a:xfrm>
              <a:off x="6471795" y="5601689"/>
              <a:ext cx="138603" cy="42421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427245" y="5495044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Curved Connector 27"/>
            <p:cNvCxnSpPr>
              <a:stCxn id="33" idx="0"/>
              <a:endCxn id="35" idx="6"/>
            </p:cNvCxnSpPr>
            <p:nvPr/>
          </p:nvCxnSpPr>
          <p:spPr>
            <a:xfrm flipH="1" flipV="1">
              <a:off x="7029503" y="5226839"/>
              <a:ext cx="451065" cy="268205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922858" y="5173516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6" name="Curved Connector 27"/>
            <p:cNvCxnSpPr>
              <a:stCxn id="35" idx="2"/>
              <a:endCxn id="29" idx="7"/>
            </p:cNvCxnSpPr>
            <p:nvPr/>
          </p:nvCxnSpPr>
          <p:spPr>
            <a:xfrm flipH="1">
              <a:off x="6509499" y="5226839"/>
              <a:ext cx="413359" cy="283823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44681" y="5577773"/>
              <a:ext cx="961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</a:rPr>
                <a:t>τ</a:t>
              </a:r>
              <a:r>
                <a:rPr lang="en-US" b="1" dirty="0">
                  <a:solidFill>
                    <a:srgbClr val="0000FF"/>
                  </a:solidFill>
                </a:rPr>
                <a:t>* </a:t>
              </a:r>
              <a:r>
                <a:rPr lang="en-US" b="1" dirty="0" smtClean="0">
                  <a:solidFill>
                    <a:srgbClr val="0000FF"/>
                  </a:solidFill>
                </a:rPr>
                <a:t>= 5/2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37437" y="5744954"/>
              <a:ext cx="37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½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11994" y="5232357"/>
              <a:ext cx="37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½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27615" y="5709891"/>
              <a:ext cx="37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½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12168" y="5173516"/>
              <a:ext cx="37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½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46473" y="1327906"/>
            <a:ext cx="1360376" cy="1298377"/>
          </a:xfrm>
          <a:prstGeom prst="wedgeEllipseCallout">
            <a:avLst>
              <a:gd name="adj1" fmla="val 85355"/>
              <a:gd name="adj2" fmla="val -2869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Integral</a:t>
            </a:r>
            <a:br>
              <a:rPr lang="en-US" dirty="0" smtClean="0"/>
            </a:br>
            <a:r>
              <a:rPr lang="en-US" dirty="0" smtClean="0"/>
              <a:t>vertex</a:t>
            </a:r>
            <a:br>
              <a:rPr lang="en-US" dirty="0" smtClean="0"/>
            </a:br>
            <a:r>
              <a:rPr lang="en-US" dirty="0" smtClean="0"/>
              <a:t>cover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104050" y="3120556"/>
            <a:ext cx="4702102" cy="1579950"/>
            <a:chOff x="4104050" y="3120556"/>
            <a:chExt cx="4702102" cy="15799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83267" y="3120556"/>
              <a:ext cx="2822885" cy="1263468"/>
              <a:chOff x="5983267" y="3120556"/>
              <a:chExt cx="2822885" cy="1263468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6365150" y="4228760"/>
                <a:ext cx="106645" cy="106645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7535431" y="4228760"/>
                <a:ext cx="106645" cy="106645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6950291" y="3311102"/>
                <a:ext cx="106645" cy="106645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Curved Connector 27"/>
              <p:cNvCxnSpPr>
                <a:stCxn id="13" idx="0"/>
                <a:endCxn id="14" idx="5"/>
              </p:cNvCxnSpPr>
              <p:nvPr/>
            </p:nvCxnSpPr>
            <p:spPr>
              <a:xfrm flipH="1" flipV="1">
                <a:off x="7041318" y="3402129"/>
                <a:ext cx="547436" cy="826631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27"/>
              <p:cNvCxnSpPr>
                <a:stCxn id="13" idx="2"/>
                <a:endCxn id="12" idx="6"/>
              </p:cNvCxnSpPr>
              <p:nvPr/>
            </p:nvCxnSpPr>
            <p:spPr>
              <a:xfrm flipH="1">
                <a:off x="6471795" y="4282083"/>
                <a:ext cx="10636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27"/>
              <p:cNvCxnSpPr>
                <a:stCxn id="14" idx="3"/>
                <a:endCxn id="12" idx="7"/>
              </p:cNvCxnSpPr>
              <p:nvPr/>
            </p:nvCxnSpPr>
            <p:spPr>
              <a:xfrm flipH="1">
                <a:off x="6456177" y="3402129"/>
                <a:ext cx="509732" cy="842249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844681" y="3549912"/>
                <a:ext cx="96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>
                    <a:solidFill>
                      <a:srgbClr val="0000FF"/>
                    </a:solidFill>
                  </a:rPr>
                  <a:t>τ</a:t>
                </a:r>
                <a:r>
                  <a:rPr lang="en-US" b="1" dirty="0">
                    <a:solidFill>
                      <a:srgbClr val="0000FF"/>
                    </a:solidFill>
                  </a:rPr>
                  <a:t>* =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3/2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012020" y="3120556"/>
                <a:ext cx="37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½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66053" y="3980011"/>
                <a:ext cx="37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½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983267" y="4014692"/>
                <a:ext cx="37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½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104050" y="3402129"/>
              <a:ext cx="1684846" cy="1298377"/>
            </a:xfrm>
            <a:prstGeom prst="wedgeEllipseCallout">
              <a:avLst>
                <a:gd name="adj1" fmla="val 66336"/>
                <a:gd name="adj2" fmla="val -2484"/>
              </a:avLst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Fractional</a:t>
              </a:r>
              <a:br>
                <a:rPr lang="en-US" dirty="0" smtClean="0"/>
              </a:br>
              <a:r>
                <a:rPr lang="en-US" dirty="0" smtClean="0"/>
                <a:t>vertex</a:t>
              </a:r>
              <a:br>
                <a:rPr lang="en-US" dirty="0" smtClean="0"/>
              </a:br>
              <a:r>
                <a:rPr lang="en-US" dirty="0" smtClean="0"/>
                <a:t>cover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8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So Far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MPC model: cost = communication load + rounds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HyperCube</a:t>
            </a:r>
            <a:r>
              <a:rPr lang="en-US" dirty="0" smtClean="0"/>
              <a:t>: rounds=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30000" dirty="0" smtClean="0"/>
              <a:t>1</a:t>
            </a:r>
            <a:r>
              <a:rPr lang="en-US" baseline="30000" dirty="0"/>
              <a:t>/</a:t>
            </a:r>
            <a:r>
              <a:rPr lang="en-US" baseline="30000" dirty="0" err="1">
                <a:solidFill>
                  <a:srgbClr val="0000FF"/>
                </a:solidFill>
              </a:rPr>
              <a:t>τ</a:t>
            </a:r>
            <a:r>
              <a:rPr lang="en-US" baseline="30000" dirty="0">
                <a:solidFill>
                  <a:srgbClr val="0000FF"/>
                </a:solidFill>
              </a:rPr>
              <a:t>*</a:t>
            </a:r>
            <a:r>
              <a:rPr lang="en-US" dirty="0"/>
              <a:t>  </a:t>
            </a:r>
            <a:r>
              <a:rPr lang="en-US" dirty="0" smtClean="0"/>
              <a:t> Sub-linear speedup</a:t>
            </a:r>
            <a:br>
              <a:rPr lang="en-US" dirty="0" smtClean="0"/>
            </a:br>
            <a:r>
              <a:rPr lang="en-US" dirty="0" smtClean="0"/>
              <a:t>Note: it only shuffles data! Still need to compute </a:t>
            </a:r>
            <a:r>
              <a:rPr lang="en-US" dirty="0" smtClean="0">
                <a:solidFill>
                  <a:srgbClr val="0000FF"/>
                </a:solidFill>
              </a:rPr>
              <a:t>Q</a:t>
            </a:r>
            <a:r>
              <a:rPr lang="en-US" dirty="0" smtClean="0"/>
              <a:t> locally.</a:t>
            </a:r>
          </a:p>
          <a:p>
            <a:endParaRPr lang="en-US" dirty="0" smtClean="0"/>
          </a:p>
          <a:p>
            <a:r>
              <a:rPr lang="en-US" dirty="0" smtClean="0"/>
              <a:t>Strong optimality guarantee: any algorithm </a:t>
            </a:r>
            <a:r>
              <a:rPr lang="en-US" dirty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better load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baseline="30000" dirty="0" err="1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reports </a:t>
            </a:r>
            <a:r>
              <a:rPr lang="en-US" dirty="0"/>
              <a:t>only </a:t>
            </a:r>
            <a:r>
              <a:rPr lang="en-US" dirty="0" smtClean="0"/>
              <a:t>1</a:t>
            </a:r>
            <a:r>
              <a:rPr lang="en-US" dirty="0"/>
              <a:t>/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baseline="30000" dirty="0" err="1">
                <a:solidFill>
                  <a:srgbClr val="0000FF"/>
                </a:solidFill>
              </a:rPr>
              <a:t>s</a:t>
            </a:r>
            <a:r>
              <a:rPr lang="en-US" baseline="30000" dirty="0" err="1"/>
              <a:t>×</a:t>
            </a:r>
            <a:r>
              <a:rPr lang="en-US" baseline="30000" dirty="0" err="1">
                <a:solidFill>
                  <a:srgbClr val="0000FF"/>
                </a:solidFill>
              </a:rPr>
              <a:t>τ</a:t>
            </a:r>
            <a:r>
              <a:rPr lang="en-US" baseline="30000" dirty="0">
                <a:solidFill>
                  <a:srgbClr val="0000FF"/>
                </a:solidFill>
              </a:rPr>
              <a:t>*</a:t>
            </a:r>
            <a:r>
              <a:rPr lang="en-US" baseline="30000" dirty="0"/>
              <a:t>-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fraction of answers.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Parallelism </a:t>
            </a:r>
            <a:r>
              <a:rPr lang="en-US" dirty="0"/>
              <a:t>gets harder as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increases!</a:t>
            </a:r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communication = 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/>
              <a:t>×</a:t>
            </a:r>
            <a:r>
              <a:rPr lang="en-US" dirty="0" err="1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= 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30000" dirty="0"/>
              <a:t>1-1/</a:t>
            </a:r>
            <a:r>
              <a:rPr lang="en-US" baseline="30000" dirty="0" err="1">
                <a:solidFill>
                  <a:srgbClr val="0000FF"/>
                </a:solidFill>
              </a:rPr>
              <a:t>τ</a:t>
            </a:r>
            <a:r>
              <a:rPr lang="en-US" baseline="30000" dirty="0">
                <a:solidFill>
                  <a:srgbClr val="0000FF"/>
                </a:solidFill>
              </a:rPr>
              <a:t>*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MapReduce</a:t>
            </a:r>
            <a:r>
              <a:rPr lang="en-US" dirty="0"/>
              <a:t> model is wrong! It encourages many reducers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MPC Model</a:t>
            </a:r>
          </a:p>
          <a:p>
            <a:endParaRPr lang="en-US" dirty="0"/>
          </a:p>
          <a:p>
            <a:r>
              <a:rPr lang="en-US" dirty="0"/>
              <a:t>The Algorithm</a:t>
            </a:r>
          </a:p>
          <a:p>
            <a:endParaRPr lang="en-US" dirty="0"/>
          </a:p>
          <a:p>
            <a:r>
              <a:rPr lang="en-US" dirty="0"/>
              <a:t>Skew matters</a:t>
            </a:r>
          </a:p>
          <a:p>
            <a:endParaRPr lang="en-US" dirty="0"/>
          </a:p>
          <a:p>
            <a:r>
              <a:rPr lang="en-US" dirty="0"/>
              <a:t>Statistics matter</a:t>
            </a:r>
          </a:p>
          <a:p>
            <a:endParaRPr lang="en-US" dirty="0"/>
          </a:p>
          <a:p>
            <a:r>
              <a:rPr lang="en-US" dirty="0"/>
              <a:t>Extensions and Open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550" y="3345326"/>
            <a:ext cx="6899820" cy="610785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database is skewed, the query becomes provably harder. We want to optimize for the common case (skew-free) and treat skew separately</a:t>
            </a:r>
          </a:p>
          <a:p>
            <a:endParaRPr lang="en-US" dirty="0"/>
          </a:p>
          <a:p>
            <a:r>
              <a:rPr lang="en-US" dirty="0" smtClean="0"/>
              <a:t>This is different from sequential query processing, were worst-case optimal algorithms (LFTJ, generic-join) are for arbitrary instances, skewed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Massively Parallel Communication Model (MPC)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608" y="1329368"/>
            <a:ext cx="1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(size=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9" idx="0"/>
          </p:cNvCxnSpPr>
          <p:nvPr/>
        </p:nvCxnSpPr>
        <p:spPr>
          <a:xfrm flipH="1">
            <a:off x="5393795" y="1514034"/>
            <a:ext cx="568813" cy="581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0" idx="0"/>
          </p:cNvCxnSpPr>
          <p:nvPr/>
        </p:nvCxnSpPr>
        <p:spPr>
          <a:xfrm>
            <a:off x="7616126" y="1514034"/>
            <a:ext cx="312263" cy="5830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95" y="1711617"/>
            <a:ext cx="23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Input data </a:t>
            </a:r>
            <a:r>
              <a:rPr lang="en-US" sz="2000" dirty="0"/>
              <a:t>= size </a:t>
            </a:r>
            <a:r>
              <a:rPr lang="en-US" sz="2000" dirty="0" smtClean="0">
                <a:solidFill>
                  <a:srgbClr val="FF0000"/>
                </a:solidFill>
              </a:rPr>
              <a:t>m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86895" y="2457072"/>
            <a:ext cx="272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Number </a:t>
            </a:r>
            <a:r>
              <a:rPr lang="en-US" sz="2000" dirty="0">
                <a:solidFill>
                  <a:srgbClr val="0000FF"/>
                </a:solidFill>
              </a:rPr>
              <a:t>of servers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95" y="1290632"/>
            <a:ext cx="246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BSP [Valiant]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Matters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Join(</a:t>
            </a:r>
            <a:r>
              <a:rPr lang="en-US" dirty="0" err="1" smtClean="0">
                <a:solidFill>
                  <a:srgbClr val="0000FF"/>
                </a:solidFill>
              </a:rPr>
              <a:t>x,y,z</a:t>
            </a:r>
            <a:r>
              <a:rPr lang="en-US" dirty="0" smtClean="0">
                <a:solidFill>
                  <a:srgbClr val="0000FF"/>
                </a:solidFill>
              </a:rPr>
              <a:t>) = R(</a:t>
            </a:r>
            <a:r>
              <a:rPr lang="en-US" dirty="0" err="1" smtClean="0">
                <a:solidFill>
                  <a:srgbClr val="0000FF"/>
                </a:solidFill>
              </a:rPr>
              <a:t>x,y</a:t>
            </a:r>
            <a:r>
              <a:rPr lang="en-US" dirty="0" smtClean="0">
                <a:solidFill>
                  <a:srgbClr val="0000FF"/>
                </a:solidFill>
              </a:rPr>
              <a:t>),S(</a:t>
            </a:r>
            <a:r>
              <a:rPr lang="en-US" dirty="0" err="1" smtClean="0">
                <a:solidFill>
                  <a:srgbClr val="0000FF"/>
                </a:solidFill>
              </a:rPr>
              <a:t>y,z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Suppose R, S are skewed, e.g. single value y</a:t>
            </a:r>
          </a:p>
          <a:p>
            <a:endParaRPr lang="en-US" dirty="0"/>
          </a:p>
          <a:p>
            <a:r>
              <a:rPr lang="en-US" dirty="0" smtClean="0"/>
              <a:t>The query becomes a </a:t>
            </a:r>
            <a:r>
              <a:rPr lang="en-US" dirty="0" err="1" smtClean="0"/>
              <a:t>cartesian</a:t>
            </a:r>
            <a:r>
              <a:rPr lang="en-US" dirty="0" smtClean="0"/>
              <a:t> product!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Product(</a:t>
            </a:r>
            <a:r>
              <a:rPr lang="en-US" dirty="0" err="1" smtClean="0">
                <a:solidFill>
                  <a:srgbClr val="0000FF"/>
                </a:solidFill>
              </a:rPr>
              <a:t>x,z</a:t>
            </a:r>
            <a:r>
              <a:rPr lang="en-US" dirty="0" smtClean="0">
                <a:solidFill>
                  <a:srgbClr val="0000FF"/>
                </a:solidFill>
              </a:rPr>
              <a:t>) = R(x),S(z)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30000" dirty="0" smtClean="0">
                <a:solidFill>
                  <a:srgbClr val="FF0000"/>
                </a:solidFill>
              </a:rPr>
              <a:t>1/2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518651" y="1379722"/>
            <a:ext cx="3210791" cy="688997"/>
            <a:chOff x="5044840" y="2342861"/>
            <a:chExt cx="3210791" cy="688997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5187041" y="2887626"/>
              <a:ext cx="106645" cy="106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114972" y="2887626"/>
              <a:ext cx="106645" cy="106645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062291" y="2916711"/>
              <a:ext cx="106645" cy="106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8" name="Curved Connector 7"/>
            <p:cNvCxnSpPr>
              <a:stCxn id="5" idx="7"/>
              <a:endCxn id="6" idx="1"/>
            </p:cNvCxnSpPr>
            <p:nvPr/>
          </p:nvCxnSpPr>
          <p:spPr>
            <a:xfrm rot="5400000" flipH="1" flipV="1">
              <a:off x="5704329" y="2476983"/>
              <a:ext cx="12700" cy="852522"/>
            </a:xfrm>
            <a:prstGeom prst="curvedConnector3">
              <a:avLst>
                <a:gd name="adj1" fmla="val 192297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6" idx="7"/>
              <a:endCxn id="7" idx="1"/>
            </p:cNvCxnSpPr>
            <p:nvPr/>
          </p:nvCxnSpPr>
          <p:spPr>
            <a:xfrm rot="16200000" flipH="1">
              <a:off x="6627411" y="2481831"/>
              <a:ext cx="29085" cy="871910"/>
            </a:xfrm>
            <a:prstGeom prst="curvedConnector3">
              <a:avLst>
                <a:gd name="adj1" fmla="val -83967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486670" y="2662526"/>
              <a:ext cx="768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3366FF"/>
                  </a:solidFill>
                </a:rPr>
                <a:t>τ</a:t>
              </a:r>
              <a:r>
                <a:rPr lang="en-US" b="1" dirty="0">
                  <a:solidFill>
                    <a:srgbClr val="000000"/>
                  </a:solidFill>
                </a:rPr>
                <a:t>* = </a:t>
              </a:r>
              <a:r>
                <a:rPr lang="en-US" b="1" dirty="0" smtClean="0">
                  <a:solidFill>
                    <a:srgbClr val="000000"/>
                  </a:solidFill>
                </a:rPr>
                <a:t>1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44840" y="23428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54971" y="23428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9906" y="234286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05607" y="4679622"/>
            <a:ext cx="3458599" cy="927506"/>
            <a:chOff x="5205607" y="4679622"/>
            <a:chExt cx="3458599" cy="927506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7233337" y="5200149"/>
              <a:ext cx="106645" cy="106645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95245" y="4999287"/>
              <a:ext cx="768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3366FF"/>
                  </a:solidFill>
                </a:rPr>
                <a:t>τ</a:t>
              </a:r>
              <a:r>
                <a:rPr lang="en-US" b="1" dirty="0">
                  <a:solidFill>
                    <a:srgbClr val="3366FF"/>
                  </a:solidFill>
                </a:rPr>
                <a:t>* </a:t>
              </a:r>
              <a:r>
                <a:rPr lang="en-US" b="1" dirty="0"/>
                <a:t>= </a:t>
              </a:r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05607" y="467962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76346" y="467962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347244" y="5200149"/>
              <a:ext cx="106645" cy="106645"/>
            </a:xfrm>
            <a:prstGeom prst="ellipse">
              <a:avLst/>
            </a:prstGeom>
            <a:solidFill>
              <a:srgbClr val="3366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214048" y="5070760"/>
              <a:ext cx="511112" cy="5363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7129716" y="4951062"/>
              <a:ext cx="511112" cy="5363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27320" y="6158351"/>
            <a:ext cx="359725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Lets examine skew…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You Need to Know About Skew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Hash-partition a bag of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 data values to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</a:t>
            </a:r>
            <a:r>
              <a:rPr lang="en-US" sz="2400" dirty="0" smtClean="0"/>
              <a:t>bins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Fact 1</a:t>
            </a:r>
            <a:r>
              <a:rPr lang="en-US" sz="2400" dirty="0" smtClean="0"/>
              <a:t> Expected size of any </a:t>
            </a:r>
            <a:r>
              <a:rPr lang="en-US" sz="2400" b="1" dirty="0" smtClean="0"/>
              <a:t>one</a:t>
            </a:r>
            <a:r>
              <a:rPr lang="en-US" sz="2400" dirty="0" smtClean="0"/>
              <a:t> fixed bin is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Fact 2 </a:t>
            </a:r>
            <a:r>
              <a:rPr lang="en-US" sz="2400" dirty="0" smtClean="0"/>
              <a:t>Say that database is </a:t>
            </a:r>
            <a:r>
              <a:rPr lang="en-US" sz="2400" i="1" dirty="0" smtClean="0">
                <a:solidFill>
                  <a:srgbClr val="0000FF"/>
                </a:solidFill>
              </a:rPr>
              <a:t>skewed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if some value has degree &gt;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/>
              <a:t>. Then </a:t>
            </a:r>
            <a:r>
              <a:rPr lang="en-US" sz="2400" b="1" dirty="0" smtClean="0"/>
              <a:t>some</a:t>
            </a:r>
            <a:r>
              <a:rPr lang="en-US" sz="2400" dirty="0" smtClean="0"/>
              <a:t> bin has load 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Fact 3  </a:t>
            </a:r>
            <a:r>
              <a:rPr lang="en-US" sz="2400" dirty="0" smtClean="0"/>
              <a:t>Conversely, if the database is </a:t>
            </a:r>
            <a:r>
              <a:rPr lang="en-US" sz="2400" i="1" dirty="0" smtClean="0">
                <a:solidFill>
                  <a:srgbClr val="0000FF"/>
                </a:solidFill>
              </a:rPr>
              <a:t>skew-free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then max size of </a:t>
            </a:r>
            <a:r>
              <a:rPr lang="en-US" sz="2400" b="1" dirty="0" smtClean="0"/>
              <a:t>all</a:t>
            </a:r>
            <a:r>
              <a:rPr lang="en-US" sz="2400" dirty="0" smtClean="0"/>
              <a:t> bins = </a:t>
            </a:r>
            <a:r>
              <a:rPr lang="en-US" sz="2400" dirty="0"/>
              <a:t>O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/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) </a:t>
            </a:r>
            <a:r>
              <a:rPr lang="en-US" sz="2400" dirty="0" err="1"/>
              <a:t>w.h.p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Join</a:t>
            </a:r>
            <a:r>
              <a:rPr lang="en-US" sz="2400" dirty="0" smtClean="0"/>
              <a:t>:			if ∀degree &lt;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p </a:t>
            </a:r>
            <a:r>
              <a:rPr lang="en-US" sz="2400" dirty="0" smtClean="0"/>
              <a:t>then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/>
              <a:t>O(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dirty="0"/>
              <a:t>) </a:t>
            </a:r>
            <a:r>
              <a:rPr lang="en-US" sz="2400" dirty="0" err="1"/>
              <a:t>w.h.p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Triangles</a:t>
            </a:r>
            <a:r>
              <a:rPr lang="en-US" sz="2400" dirty="0" smtClean="0"/>
              <a:t>:		if ∀degree &lt;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30000" dirty="0" smtClean="0">
                <a:solidFill>
                  <a:srgbClr val="FF0000"/>
                </a:solidFill>
              </a:rPr>
              <a:t>1/3 </a:t>
            </a:r>
            <a:r>
              <a:rPr lang="en-US" sz="2400" dirty="0" smtClean="0"/>
              <a:t>then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000000"/>
                </a:solidFill>
              </a:rPr>
              <a:t>=</a:t>
            </a:r>
            <a:r>
              <a:rPr lang="en-US" sz="2400" dirty="0"/>
              <a:t> O(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baseline="30000" dirty="0">
                <a:solidFill>
                  <a:srgbClr val="FF0000"/>
                </a:solidFill>
              </a:rPr>
              <a:t>2/3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) </a:t>
            </a:r>
            <a:r>
              <a:rPr lang="en-US" sz="2400" dirty="0" err="1"/>
              <a:t>w.h.p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7440815" y="4508201"/>
            <a:ext cx="2136849" cy="983873"/>
          </a:xfrm>
          <a:prstGeom prst="cloudCallout">
            <a:avLst>
              <a:gd name="adj1" fmla="val -74213"/>
              <a:gd name="adj2" fmla="val -5566"/>
            </a:avLst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Hiding log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AGM Inequality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6982"/>
            <a:ext cx="2750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Atserias</a:t>
            </a:r>
            <a:r>
              <a:rPr lang="en-US" dirty="0"/>
              <a:t>, </a:t>
            </a:r>
            <a:r>
              <a:rPr lang="en-US" dirty="0" err="1"/>
              <a:t>Grohe</a:t>
            </a:r>
            <a:r>
              <a:rPr lang="en-US" dirty="0"/>
              <a:t>, Marx’</a:t>
            </a:r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87" y="1644577"/>
            <a:ext cx="7999213" cy="437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514" y="2195953"/>
            <a:ext cx="8099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all </a:t>
            </a:r>
            <a:r>
              <a:rPr lang="en-US" sz="3200" dirty="0"/>
              <a:t>relations have the same </a:t>
            </a:r>
            <a:r>
              <a:rPr lang="en-US" sz="3200" dirty="0" smtClean="0"/>
              <a:t>size </a:t>
            </a:r>
            <a:r>
              <a:rPr lang="en-US" sz="3200" dirty="0" smtClean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586" y="3780334"/>
            <a:ext cx="8978436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Theorem</a:t>
            </a:r>
            <a:r>
              <a:rPr lang="en-US" sz="3200" dirty="0" smtClean="0"/>
              <a:t>. [AGM] Let  </a:t>
            </a:r>
            <a:r>
              <a:rPr lang="en-US" sz="3200" dirty="0" smtClean="0">
                <a:solidFill>
                  <a:srgbClr val="0000FF"/>
                </a:solidFill>
              </a:rPr>
              <a:t>u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r>
              <a:rPr lang="en-US" sz="3200" dirty="0" smtClean="0">
                <a:solidFill>
                  <a:srgbClr val="0000FF"/>
                </a:solidFill>
              </a:rPr>
              <a:t>, u</a:t>
            </a:r>
            <a:r>
              <a:rPr lang="en-US" sz="3200" baseline="-250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>
                <a:solidFill>
                  <a:srgbClr val="0000FF"/>
                </a:solidFill>
              </a:rPr>
              <a:t>, …, </a:t>
            </a:r>
            <a:r>
              <a:rPr lang="en-US" sz="3200" dirty="0" err="1" smtClean="0">
                <a:solidFill>
                  <a:srgbClr val="0000FF"/>
                </a:solidFill>
              </a:rPr>
              <a:t>u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l</a:t>
            </a:r>
            <a:r>
              <a:rPr lang="en-US" sz="3200" dirty="0" smtClean="0"/>
              <a:t> be an optimal</a:t>
            </a:r>
            <a:br>
              <a:rPr lang="en-US" sz="3200" dirty="0" smtClean="0"/>
            </a:br>
            <a:r>
              <a:rPr lang="en-US" sz="3200" i="1" u="sng" dirty="0" smtClean="0"/>
              <a:t>fractional edge </a:t>
            </a:r>
            <a:r>
              <a:rPr lang="en-US" sz="3200" i="1" u="sng" dirty="0" smtClean="0"/>
              <a:t>cover</a:t>
            </a:r>
            <a:r>
              <a:rPr lang="en-US" sz="3200" dirty="0" smtClean="0"/>
              <a:t>, </a:t>
            </a:r>
            <a:r>
              <a:rPr lang="en-US" sz="3200" dirty="0" smtClean="0"/>
              <a:t>and </a:t>
            </a:r>
            <a:r>
              <a:rPr lang="en-US" sz="3200" dirty="0" err="1" smtClean="0">
                <a:solidFill>
                  <a:srgbClr val="0000FF"/>
                </a:solidFill>
              </a:rPr>
              <a:t>ρ</a:t>
            </a:r>
            <a:r>
              <a:rPr lang="en-US" sz="3200" dirty="0" smtClean="0">
                <a:solidFill>
                  <a:srgbClr val="0000FF"/>
                </a:solidFill>
              </a:rPr>
              <a:t>*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00FF"/>
                </a:solidFill>
              </a:rPr>
              <a:t>u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  <a:r>
              <a:rPr lang="en-US" sz="3200" dirty="0">
                <a:solidFill>
                  <a:srgbClr val="0000FF"/>
                </a:solidFill>
              </a:rPr>
              <a:t>+u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+ … +</a:t>
            </a:r>
            <a:r>
              <a:rPr lang="en-US" sz="3200" dirty="0" err="1">
                <a:solidFill>
                  <a:srgbClr val="0000FF"/>
                </a:solidFill>
              </a:rPr>
              <a:t>u</a:t>
            </a:r>
            <a:r>
              <a:rPr lang="en-US" sz="3200" baseline="-25000" dirty="0" err="1">
                <a:solidFill>
                  <a:srgbClr val="0000FF"/>
                </a:solidFill>
              </a:rPr>
              <a:t>l</a:t>
            </a:r>
            <a:r>
              <a:rPr lang="en-US" sz="3200" dirty="0"/>
              <a:t> </a:t>
            </a:r>
          </a:p>
          <a:p>
            <a:r>
              <a:rPr lang="en-US" sz="3200" dirty="0" smtClean="0"/>
              <a:t>Then: |</a:t>
            </a:r>
            <a:r>
              <a:rPr lang="en-US" sz="3200" dirty="0" smtClean="0">
                <a:solidFill>
                  <a:srgbClr val="0000FF"/>
                </a:solidFill>
              </a:rPr>
              <a:t>Q</a:t>
            </a:r>
            <a:r>
              <a:rPr lang="en-US" sz="3200" dirty="0" smtClean="0"/>
              <a:t>| ≤ </a:t>
            </a:r>
            <a:r>
              <a:rPr lang="en-US" sz="3200" dirty="0" err="1" smtClean="0">
                <a:solidFill>
                  <a:srgbClr val="FF0000"/>
                </a:solidFill>
              </a:rPr>
              <a:t>m</a:t>
            </a:r>
            <a:r>
              <a:rPr lang="en-US" sz="3200" baseline="30000" dirty="0" err="1" smtClean="0">
                <a:solidFill>
                  <a:srgbClr val="0000FF"/>
                </a:solidFill>
              </a:rPr>
              <a:t>ρ</a:t>
            </a:r>
            <a:r>
              <a:rPr lang="en-US" sz="3200" baseline="30000" dirty="0" smtClean="0">
                <a:solidFill>
                  <a:srgbClr val="0000FF"/>
                </a:solidFill>
              </a:rPr>
              <a:t>*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331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AGM Inequality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87" y="1644577"/>
            <a:ext cx="7999213" cy="437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14" y="2195953"/>
            <a:ext cx="8099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all </a:t>
            </a:r>
            <a:r>
              <a:rPr lang="en-US" sz="3200" dirty="0"/>
              <a:t>relations have the same </a:t>
            </a:r>
            <a:r>
              <a:rPr lang="en-US" sz="3200" dirty="0" smtClean="0"/>
              <a:t>size </a:t>
            </a:r>
            <a:r>
              <a:rPr lang="en-US" sz="3200" dirty="0" smtClean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797228"/>
            <a:ext cx="7725192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Fact</a:t>
            </a:r>
            <a:r>
              <a:rPr lang="en-US" sz="3200" dirty="0" smtClean="0"/>
              <a:t>.  Any MPC algorithm using </a:t>
            </a:r>
            <a:r>
              <a:rPr lang="en-US" sz="3200" dirty="0" smtClean="0">
                <a:solidFill>
                  <a:srgbClr val="0000FF"/>
                </a:solidFill>
              </a:rPr>
              <a:t>r</a:t>
            </a:r>
            <a:r>
              <a:rPr lang="en-US" sz="3200" dirty="0" smtClean="0"/>
              <a:t> rounds</a:t>
            </a:r>
            <a:br>
              <a:rPr lang="en-US" sz="3200" dirty="0" smtClean="0"/>
            </a:br>
            <a:r>
              <a:rPr lang="en-US" sz="3200" dirty="0" smtClean="0"/>
              <a:t>and load/server </a:t>
            </a:r>
            <a:r>
              <a:rPr lang="en-US" sz="3200" dirty="0" smtClean="0">
                <a:solidFill>
                  <a:srgbClr val="FF0000"/>
                </a:solidFill>
              </a:rPr>
              <a:t>L</a:t>
            </a:r>
            <a:r>
              <a:rPr lang="en-US" sz="3200" dirty="0" smtClean="0"/>
              <a:t>  satisfies </a:t>
            </a:r>
            <a:r>
              <a:rPr lang="en-US" sz="3200" dirty="0" err="1">
                <a:solidFill>
                  <a:srgbClr val="0000FF"/>
                </a:solidFill>
              </a:rPr>
              <a:t>r</a:t>
            </a:r>
            <a:r>
              <a:rPr lang="en-US" sz="3200" dirty="0" err="1" smtClean="0">
                <a:solidFill>
                  <a:schemeClr val="tx1"/>
                </a:solidFill>
              </a:rPr>
              <a:t>×</a:t>
            </a:r>
            <a:r>
              <a:rPr lang="en-US" sz="3200" dirty="0" err="1" smtClean="0">
                <a:solidFill>
                  <a:srgbClr val="FF0000"/>
                </a:solidFill>
              </a:rPr>
              <a:t>L</a:t>
            </a:r>
            <a:r>
              <a:rPr lang="en-US" sz="3200" dirty="0" smtClean="0"/>
              <a:t> ≥ </a:t>
            </a:r>
            <a:r>
              <a:rPr lang="en-US" sz="3200" dirty="0" smtClean="0">
                <a:solidFill>
                  <a:srgbClr val="FF0000"/>
                </a:solidFill>
              </a:rPr>
              <a:t>m</a:t>
            </a:r>
            <a:r>
              <a:rPr lang="en-US" sz="3200" dirty="0" smtClean="0"/>
              <a:t> / 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r>
              <a:rPr lang="en-US" sz="3200" baseline="30000" dirty="0" smtClean="0">
                <a:solidFill>
                  <a:srgbClr val="0000FF"/>
                </a:solidFill>
              </a:rPr>
              <a:t>1/</a:t>
            </a:r>
            <a:r>
              <a:rPr lang="en-US" sz="3200" baseline="30000" dirty="0" err="1" smtClean="0">
                <a:solidFill>
                  <a:srgbClr val="0000FF"/>
                </a:solidFill>
              </a:rPr>
              <a:t>ρ</a:t>
            </a:r>
            <a:r>
              <a:rPr lang="en-US" sz="3200" baseline="30000" dirty="0" smtClean="0">
                <a:solidFill>
                  <a:srgbClr val="0000FF"/>
                </a:solidFill>
              </a:rPr>
              <a:t>*</a:t>
            </a:r>
            <a:endParaRPr lang="en-US" sz="3200" baseline="30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64" y="4057893"/>
            <a:ext cx="802014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Proof.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Tightness of AGM: there exists </a:t>
            </a:r>
            <a:r>
              <a:rPr lang="en-US" sz="2800" dirty="0" err="1" smtClean="0"/>
              <a:t>db</a:t>
            </a:r>
            <a:r>
              <a:rPr lang="en-US" sz="2800" dirty="0" smtClean="0"/>
              <a:t> </a:t>
            </a:r>
            <a:r>
              <a:rPr lang="en-US" sz="2800" dirty="0" err="1" smtClean="0"/>
              <a:t>s.t.</a:t>
            </a:r>
            <a:r>
              <a:rPr lang="en-US" sz="2800" dirty="0" smtClean="0"/>
              <a:t> |</a:t>
            </a:r>
            <a:r>
              <a:rPr lang="en-US" sz="2800" dirty="0" smtClean="0">
                <a:solidFill>
                  <a:srgbClr val="0000FF"/>
                </a:solidFill>
              </a:rPr>
              <a:t>Q</a:t>
            </a:r>
            <a:r>
              <a:rPr lang="en-US" sz="2800" dirty="0" smtClean="0"/>
              <a:t>| = 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</a:t>
            </a:r>
            <a:r>
              <a:rPr lang="en-US" sz="2800" baseline="30000" dirty="0" err="1" smtClean="0">
                <a:solidFill>
                  <a:srgbClr val="0000FF"/>
                </a:solidFill>
              </a:rPr>
              <a:t>ρ</a:t>
            </a:r>
            <a:r>
              <a:rPr lang="en-US" sz="2800" baseline="30000" dirty="0" smtClean="0">
                <a:solidFill>
                  <a:srgbClr val="0000FF"/>
                </a:solidFill>
              </a:rPr>
              <a:t>*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AGM: one server reports only (</a:t>
            </a:r>
            <a:r>
              <a:rPr lang="en-US" sz="2800" dirty="0" err="1">
                <a:solidFill>
                  <a:srgbClr val="0000FF"/>
                </a:solidFill>
              </a:rPr>
              <a:t>r</a:t>
            </a:r>
            <a:r>
              <a:rPr lang="en-US" sz="2800" dirty="0" err="1" smtClean="0"/>
              <a:t>×</a:t>
            </a:r>
            <a:r>
              <a:rPr lang="en-US" sz="2800" dirty="0" err="1" smtClean="0">
                <a:solidFill>
                  <a:srgbClr val="FF0000"/>
                </a:solidFill>
              </a:rPr>
              <a:t>L</a:t>
            </a:r>
            <a:r>
              <a:rPr lang="en-US" sz="2800" dirty="0" smtClean="0"/>
              <a:t>)</a:t>
            </a:r>
            <a:r>
              <a:rPr lang="en-US" sz="2800" baseline="30000" dirty="0" err="1" smtClean="0">
                <a:solidFill>
                  <a:srgbClr val="0000FF"/>
                </a:solidFill>
              </a:rPr>
              <a:t>ρ</a:t>
            </a:r>
            <a:r>
              <a:rPr lang="en-US" sz="2800" baseline="30000" dirty="0">
                <a:solidFill>
                  <a:srgbClr val="0000FF"/>
                </a:solidFill>
              </a:rPr>
              <a:t>*</a:t>
            </a:r>
            <a:r>
              <a:rPr lang="en-US" sz="2800" dirty="0" smtClean="0"/>
              <a:t> answers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All </a:t>
            </a:r>
            <a:r>
              <a:rPr lang="en-US" sz="2800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/>
              <a:t> servers report only  </a:t>
            </a:r>
            <a:r>
              <a:rPr lang="en-US" sz="2800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/>
              <a:t>×(</a:t>
            </a:r>
            <a:r>
              <a:rPr lang="en-US" sz="2800" dirty="0" err="1">
                <a:solidFill>
                  <a:srgbClr val="0000FF"/>
                </a:solidFill>
              </a:rPr>
              <a:t>r</a:t>
            </a:r>
            <a:r>
              <a:rPr lang="en-US" sz="2800" dirty="0" err="1" smtClean="0"/>
              <a:t>×</a:t>
            </a:r>
            <a:r>
              <a:rPr lang="en-US" sz="2800" dirty="0" err="1">
                <a:solidFill>
                  <a:srgbClr val="FF0000"/>
                </a:solidFill>
              </a:rPr>
              <a:t>L</a:t>
            </a:r>
            <a:r>
              <a:rPr lang="en-US" sz="2800" dirty="0"/>
              <a:t>)</a:t>
            </a:r>
            <a:r>
              <a:rPr lang="en-US" sz="2800" baseline="30000" dirty="0" err="1">
                <a:solidFill>
                  <a:srgbClr val="0000FF"/>
                </a:solidFill>
              </a:rPr>
              <a:t>ρ</a:t>
            </a:r>
            <a:r>
              <a:rPr lang="en-US" sz="2800" baseline="30000" dirty="0">
                <a:solidFill>
                  <a:srgbClr val="0000FF"/>
                </a:solidFill>
              </a:rPr>
              <a:t>*</a:t>
            </a:r>
            <a:r>
              <a:rPr lang="en-US" sz="2800" dirty="0"/>
              <a:t> answers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260179"/>
            <a:ext cx="914880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WAIT: </a:t>
            </a:r>
            <a:r>
              <a:rPr lang="en-US" sz="2400" dirty="0" smtClean="0"/>
              <a:t>we computed </a:t>
            </a:r>
            <a:r>
              <a:rPr lang="en-US" sz="2400" dirty="0" smtClean="0">
                <a:solidFill>
                  <a:srgbClr val="0000FF"/>
                </a:solidFill>
              </a:rPr>
              <a:t>Join</a:t>
            </a:r>
            <a:r>
              <a:rPr lang="en-US" sz="2400" dirty="0" smtClean="0"/>
              <a:t> with 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 / </a:t>
            </a:r>
            <a:r>
              <a:rPr lang="en-US" sz="2400" dirty="0" smtClean="0">
                <a:solidFill>
                  <a:srgbClr val="FF0000"/>
                </a:solidFill>
              </a:rPr>
              <a:t>p </a:t>
            </a:r>
            <a:r>
              <a:rPr lang="en-US" sz="2400" dirty="0" smtClean="0"/>
              <a:t>now we say  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 ≥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baseline="30000" dirty="0">
                <a:solidFill>
                  <a:srgbClr val="0000FF"/>
                </a:solidFill>
              </a:rPr>
              <a:t>1/2</a:t>
            </a:r>
            <a:r>
              <a:rPr lang="en-US" sz="2400" dirty="0"/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80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so Far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Skew affects communication dramatically</a:t>
            </a:r>
          </a:p>
          <a:p>
            <a:pPr lvl="1"/>
            <a:r>
              <a:rPr lang="en-US" dirty="0" smtClean="0"/>
              <a:t>w/o skew: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/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30000" dirty="0">
                <a:solidFill>
                  <a:srgbClr val="0000FF"/>
                </a:solidFill>
              </a:rPr>
              <a:t>1/</a:t>
            </a:r>
            <a:r>
              <a:rPr lang="en-US" baseline="30000" dirty="0" err="1">
                <a:solidFill>
                  <a:srgbClr val="0000FF"/>
                </a:solidFill>
              </a:rPr>
              <a:t>τ</a:t>
            </a:r>
            <a:r>
              <a:rPr lang="en-US" baseline="30000" dirty="0">
                <a:solidFill>
                  <a:srgbClr val="0000FF"/>
                </a:solidFill>
              </a:rPr>
              <a:t>*</a:t>
            </a:r>
            <a:r>
              <a:rPr lang="en-US" dirty="0"/>
              <a:t> </a:t>
            </a:r>
            <a:r>
              <a:rPr lang="en-US" dirty="0" smtClean="0"/>
              <a:t>	fractional vertex cover</a:t>
            </a:r>
          </a:p>
          <a:p>
            <a:pPr lvl="1"/>
            <a:r>
              <a:rPr lang="en-US" dirty="0" smtClean="0"/>
              <a:t>w/   skew: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/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30000" dirty="0">
                <a:solidFill>
                  <a:srgbClr val="0000FF"/>
                </a:solidFill>
              </a:rPr>
              <a:t>1/</a:t>
            </a:r>
            <a:r>
              <a:rPr lang="en-US" baseline="30000" dirty="0" err="1" smtClean="0">
                <a:solidFill>
                  <a:srgbClr val="0000FF"/>
                </a:solidFill>
              </a:rPr>
              <a:t>ρ</a:t>
            </a:r>
            <a:r>
              <a:rPr lang="en-US" baseline="30000" dirty="0" smtClean="0">
                <a:solidFill>
                  <a:srgbClr val="0000FF"/>
                </a:solidFill>
              </a:rPr>
              <a:t>*	</a:t>
            </a:r>
            <a:r>
              <a:rPr lang="en-US" dirty="0" smtClean="0"/>
              <a:t>fractional edge cover</a:t>
            </a:r>
          </a:p>
          <a:p>
            <a:endParaRPr lang="en-US" dirty="0" smtClean="0"/>
          </a:p>
          <a:p>
            <a:r>
              <a:rPr lang="en-US" dirty="0" smtClean="0"/>
              <a:t>E.g. </a:t>
            </a:r>
            <a:r>
              <a:rPr lang="en-US" dirty="0" smtClean="0">
                <a:solidFill>
                  <a:srgbClr val="0000FF"/>
                </a:solidFill>
              </a:rPr>
              <a:t>Join</a:t>
            </a:r>
            <a:r>
              <a:rPr lang="en-US" dirty="0" smtClean="0"/>
              <a:t> from linear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 to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30000" dirty="0" smtClean="0">
                <a:solidFill>
                  <a:srgbClr val="0000FF"/>
                </a:solidFill>
              </a:rPr>
              <a:t>1/2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Focus on skew-free databases.</a:t>
            </a:r>
            <a:br>
              <a:rPr lang="en-US" dirty="0" smtClean="0"/>
            </a:br>
            <a:r>
              <a:rPr lang="en-US" dirty="0" smtClean="0"/>
              <a:t>Handle skewed values as a residual query.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MPC Model</a:t>
            </a:r>
          </a:p>
          <a:p>
            <a:endParaRPr lang="en-US" dirty="0"/>
          </a:p>
          <a:p>
            <a:r>
              <a:rPr lang="en-US" dirty="0"/>
              <a:t>The Algorithm</a:t>
            </a:r>
          </a:p>
          <a:p>
            <a:endParaRPr lang="en-US" dirty="0"/>
          </a:p>
          <a:p>
            <a:r>
              <a:rPr lang="en-US" dirty="0"/>
              <a:t>Skew matters</a:t>
            </a:r>
          </a:p>
          <a:p>
            <a:endParaRPr lang="en-US" dirty="0"/>
          </a:p>
          <a:p>
            <a:r>
              <a:rPr lang="en-US" dirty="0"/>
              <a:t>Statistics matter</a:t>
            </a:r>
          </a:p>
          <a:p>
            <a:endParaRPr lang="en-US" dirty="0"/>
          </a:p>
          <a:p>
            <a:r>
              <a:rPr lang="en-US" dirty="0"/>
              <a:t>Extensions and Open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291152"/>
            <a:ext cx="6899820" cy="610785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far: all relations have same size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</a:p>
          <a:p>
            <a:r>
              <a:rPr lang="en-US" dirty="0" smtClean="0"/>
              <a:t>In reality, we know their sizes =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m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…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Q1</a:t>
            </a:r>
            <a:r>
              <a:rPr lang="en-US" dirty="0" smtClean="0"/>
              <a:t>: What is the optimal choice of shares?</a:t>
            </a:r>
          </a:p>
          <a:p>
            <a:pPr marL="0" indent="0">
              <a:buNone/>
            </a:pPr>
            <a:r>
              <a:rPr lang="en-US" b="1" dirty="0" smtClean="0"/>
              <a:t>Q2</a:t>
            </a:r>
            <a:r>
              <a:rPr lang="en-US" dirty="0" smtClean="0"/>
              <a:t>: What is the optimal load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Will answer </a:t>
            </a:r>
            <a:r>
              <a:rPr lang="en-US" b="1" dirty="0" smtClean="0"/>
              <a:t>Q2</a:t>
            </a:r>
            <a:r>
              <a:rPr lang="en-US" dirty="0" smtClean="0"/>
              <a:t>, giving closed formula for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.  Will answer </a:t>
            </a:r>
            <a:r>
              <a:rPr lang="en-US" b="1" dirty="0" smtClean="0"/>
              <a:t>Q1</a:t>
            </a:r>
            <a:r>
              <a:rPr lang="en-US" dirty="0" smtClean="0"/>
              <a:t> indirectly, by showing that </a:t>
            </a:r>
            <a:r>
              <a:rPr lang="en-US" dirty="0" err="1" smtClean="0"/>
              <a:t>HyperCube</a:t>
            </a:r>
            <a:r>
              <a:rPr lang="en-US" dirty="0" smtClean="0"/>
              <a:t> takes advantage of statistics.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Statistics for Cartesian Product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37442"/>
              </p:ext>
            </p:extLst>
          </p:nvPr>
        </p:nvGraphicFramePr>
        <p:xfrm>
          <a:off x="6415807" y="2001038"/>
          <a:ext cx="2123440" cy="145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30"/>
                <a:gridCol w="265430"/>
                <a:gridCol w="265430"/>
                <a:gridCol w="265430"/>
                <a:gridCol w="265430"/>
                <a:gridCol w="265430"/>
                <a:gridCol w="265430"/>
                <a:gridCol w="265430"/>
              </a:tblGrid>
              <a:tr h="24264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</a:tr>
              <a:tr h="24264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</a:tr>
              <a:tr h="24264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</a:tr>
              <a:tr h="24264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264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</a:tr>
              <a:tr h="24264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33172" y="2621726"/>
            <a:ext cx="124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(x</a:t>
            </a:r>
            <a:r>
              <a:rPr lang="en-US" sz="2400" dirty="0" smtClean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7244166" y="3851001"/>
            <a:ext cx="124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(y)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3904" y="1320176"/>
            <a:ext cx="509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2-way product </a:t>
            </a:r>
            <a:r>
              <a:rPr lang="en-US" sz="2400" dirty="0" smtClean="0">
                <a:solidFill>
                  <a:srgbClr val="0000FF"/>
                </a:solidFill>
              </a:rPr>
              <a:t>Q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 = S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(x) × S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(y)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47132" y="1331574"/>
            <a:ext cx="2585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|</a:t>
            </a:r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|=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 smtClean="0"/>
              <a:t>|</a:t>
            </a:r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|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029" y="2001038"/>
            <a:ext cx="4595128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Shares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×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prstClr val="black"/>
                </a:solidFill>
              </a:rPr>
              <a:t> = max(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>
                <a:solidFill>
                  <a:prstClr val="black"/>
                </a:solidFill>
              </a:rPr>
              <a:t>/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, 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baseline="-25000" dirty="0" smtClean="0">
                <a:solidFill>
                  <a:srgbClr val="FF0000"/>
                </a:solidFill>
              </a:rPr>
              <a:t>2 </a:t>
            </a:r>
            <a:r>
              <a:rPr lang="en-US" sz="2400" dirty="0">
                <a:solidFill>
                  <a:prstClr val="black"/>
                </a:solidFill>
              </a:rPr>
              <a:t>/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Minimized when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prstClr val="black"/>
                </a:solidFill>
              </a:rPr>
              <a:t>/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baseline="-25000" dirty="0" smtClean="0">
                <a:solidFill>
                  <a:srgbClr val="FF0000"/>
                </a:solidFill>
              </a:rPr>
              <a:t>2 </a:t>
            </a:r>
            <a:r>
              <a:rPr lang="en-US" sz="2400" dirty="0" smtClean="0">
                <a:solidFill>
                  <a:prstClr val="black"/>
                </a:solidFill>
              </a:rPr>
              <a:t>/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baseline="30000" dirty="0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55766" y="3319805"/>
            <a:ext cx="3761541" cy="1089493"/>
            <a:chOff x="1212637" y="4515640"/>
            <a:chExt cx="4413115" cy="1476367"/>
          </a:xfrm>
        </p:grpSpPr>
        <p:sp>
          <p:nvSpPr>
            <p:cNvPr id="19" name="TextBox 18"/>
            <p:cNvSpPr txBox="1"/>
            <p:nvPr/>
          </p:nvSpPr>
          <p:spPr>
            <a:xfrm>
              <a:off x="1212637" y="4515640"/>
              <a:ext cx="4413115" cy="14763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endParaRPr lang="en-US" sz="2000" dirty="0">
                <a:solidFill>
                  <a:srgbClr val="FF0000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63" y="4564972"/>
              <a:ext cx="3568700" cy="127000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55029" y="4758727"/>
            <a:ext cx="643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-way product: </a:t>
            </a:r>
            <a:r>
              <a:rPr lang="en-US" sz="2400" dirty="0" smtClean="0">
                <a:solidFill>
                  <a:srgbClr val="0000FF"/>
                </a:solidFill>
              </a:rPr>
              <a:t>Q(x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,…,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u</a:t>
            </a:r>
            <a:r>
              <a:rPr lang="en-US" sz="2400" dirty="0" smtClean="0">
                <a:solidFill>
                  <a:srgbClr val="0000FF"/>
                </a:solidFill>
              </a:rPr>
              <a:t>) = S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(x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)× …×S</a:t>
            </a:r>
            <a:r>
              <a:rPr lang="en-US" sz="2400" baseline="-25000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):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91738" y="5398516"/>
            <a:ext cx="5608150" cy="1270000"/>
            <a:chOff x="982956" y="5310877"/>
            <a:chExt cx="5608150" cy="1270000"/>
          </a:xfrm>
        </p:grpSpPr>
        <p:sp>
          <p:nvSpPr>
            <p:cNvPr id="26" name="TextBox 25"/>
            <p:cNvSpPr txBox="1"/>
            <p:nvPr/>
          </p:nvSpPr>
          <p:spPr>
            <a:xfrm>
              <a:off x="982956" y="5361706"/>
              <a:ext cx="5608150" cy="12191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/>
              <a:endParaRPr lang="en-US" sz="2000" dirty="0">
                <a:solidFill>
                  <a:srgbClr val="FF0000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832" y="5310877"/>
              <a:ext cx="4813300" cy="12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08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Edge Packing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Hyper-graph: nodes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 …, hyper-edges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, …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Edge packing</a:t>
            </a:r>
            <a:r>
              <a:rPr lang="en-US" dirty="0" smtClean="0"/>
              <a:t>: a set of </a:t>
            </a:r>
            <a:r>
              <a:rPr lang="en-US" dirty="0" err="1" smtClean="0"/>
              <a:t>hyperedges</a:t>
            </a:r>
            <a:r>
              <a:rPr lang="en-US" dirty="0" smtClean="0"/>
              <a:t> 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baseline="-25000" dirty="0">
                <a:solidFill>
                  <a:srgbClr val="0000FF"/>
                </a:solidFill>
              </a:rPr>
              <a:t>j1</a:t>
            </a:r>
            <a:r>
              <a:rPr lang="en-US" dirty="0">
                <a:solidFill>
                  <a:srgbClr val="0000FF"/>
                </a:solidFill>
              </a:rPr>
              <a:t>, S</a:t>
            </a:r>
            <a:r>
              <a:rPr lang="en-US" baseline="-25000" dirty="0">
                <a:solidFill>
                  <a:srgbClr val="0000FF"/>
                </a:solidFill>
              </a:rPr>
              <a:t>j2</a:t>
            </a:r>
            <a:r>
              <a:rPr lang="en-US" dirty="0">
                <a:solidFill>
                  <a:srgbClr val="0000FF"/>
                </a:solidFill>
              </a:rPr>
              <a:t>, …, </a:t>
            </a:r>
            <a:r>
              <a:rPr lang="en-US" dirty="0" err="1" smtClean="0">
                <a:solidFill>
                  <a:srgbClr val="0000FF"/>
                </a:solidFill>
              </a:rPr>
              <a:t>S</a:t>
            </a:r>
            <a:r>
              <a:rPr lang="en-US" baseline="-25000" dirty="0" err="1" smtClean="0">
                <a:solidFill>
                  <a:srgbClr val="0000FF"/>
                </a:solidFill>
              </a:rPr>
              <a:t>jt</a:t>
            </a:r>
            <a:r>
              <a:rPr lang="en-US" baseline="-25000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that are pairwise disjoint (no common nodes)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Fractional edge packing</a:t>
            </a:r>
            <a:r>
              <a:rPr lang="en-US" dirty="0" smtClean="0"/>
              <a:t>: </a:t>
            </a:r>
            <a:r>
              <a:rPr lang="en-US" dirty="0">
                <a:solidFill>
                  <a:srgbClr val="0000FF"/>
                </a:solidFill>
              </a:rPr>
              <a:t>u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u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, …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baseline="-25000" dirty="0" err="1">
                <a:solidFill>
                  <a:srgbClr val="0000FF"/>
                </a:solidFill>
              </a:rPr>
              <a:t>l</a:t>
            </a:r>
            <a:r>
              <a:rPr lang="en-US" dirty="0"/>
              <a:t> ≥ 0 </a:t>
            </a:r>
            <a:r>
              <a:rPr lang="en-US" dirty="0" err="1"/>
              <a:t>s.t.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i="1" u="sng" dirty="0" smtClean="0"/>
          </a:p>
          <a:p>
            <a:r>
              <a:rPr lang="en-US" dirty="0" smtClean="0"/>
              <a:t>This is the dual of a fractional vertex cover </a:t>
            </a:r>
            <a:r>
              <a:rPr lang="en-US" dirty="0" smtClean="0">
                <a:solidFill>
                  <a:srgbClr val="0000FF"/>
                </a:solidFill>
              </a:rPr>
              <a:t>v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v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…, </a:t>
            </a: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</a:rPr>
              <a:t>k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By duality:  max</a:t>
            </a:r>
            <a:r>
              <a:rPr lang="en-US" baseline="-25000" dirty="0" smtClean="0">
                <a:solidFill>
                  <a:srgbClr val="0000FF"/>
                </a:solidFill>
              </a:rPr>
              <a:t>u1</a:t>
            </a:r>
            <a:r>
              <a:rPr lang="en-US" baseline="-25000" dirty="0" smtClean="0"/>
              <a:t>,… </a:t>
            </a:r>
            <a:r>
              <a:rPr lang="en-US" baseline="-25000" dirty="0" err="1" smtClean="0">
                <a:solidFill>
                  <a:srgbClr val="0000FF"/>
                </a:solidFill>
              </a:rPr>
              <a:t>ul</a:t>
            </a:r>
            <a:r>
              <a:rPr lang="en-US" dirty="0" smtClean="0"/>
              <a:t>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u</a:t>
            </a:r>
            <a:r>
              <a:rPr lang="en-US" baseline="-25000" dirty="0" err="1" smtClean="0">
                <a:solidFill>
                  <a:srgbClr val="0000FF"/>
                </a:solidFill>
              </a:rPr>
              <a:t>j</a:t>
            </a:r>
            <a:r>
              <a:rPr lang="en-US" dirty="0" smtClean="0"/>
              <a:t> = min</a:t>
            </a:r>
            <a:r>
              <a:rPr lang="en-US" baseline="-25000" dirty="0">
                <a:solidFill>
                  <a:srgbClr val="0000FF"/>
                </a:solidFill>
              </a:rPr>
              <a:t>v1</a:t>
            </a:r>
            <a:r>
              <a:rPr lang="en-US" baseline="-25000" dirty="0" smtClean="0"/>
              <a:t>,, </a:t>
            </a:r>
            <a:r>
              <a:rPr lang="en-US" baseline="-25000" dirty="0"/>
              <a:t>…, </a:t>
            </a:r>
            <a:r>
              <a:rPr lang="en-US" baseline="-25000" dirty="0" err="1">
                <a:solidFill>
                  <a:srgbClr val="0000FF"/>
                </a:solidFill>
              </a:rPr>
              <a:t>vk</a:t>
            </a:r>
            <a:r>
              <a:rPr lang="en-US" dirty="0"/>
              <a:t>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rgbClr val="0000FF"/>
                </a:solidFill>
              </a:rPr>
              <a:t>τ</a:t>
            </a:r>
            <a:r>
              <a:rPr lang="en-US" baseline="30000" dirty="0" smtClean="0">
                <a:solidFill>
                  <a:srgbClr val="0000FF"/>
                </a:solidFill>
              </a:rPr>
              <a:t>*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17944" y="4068731"/>
            <a:ext cx="3775945" cy="1196966"/>
            <a:chOff x="4332549" y="1456126"/>
            <a:chExt cx="3775945" cy="1202891"/>
          </a:xfrm>
        </p:grpSpPr>
        <p:sp>
          <p:nvSpPr>
            <p:cNvPr id="8" name="Rectangle 7"/>
            <p:cNvSpPr/>
            <p:nvPr/>
          </p:nvSpPr>
          <p:spPr>
            <a:xfrm>
              <a:off x="4332549" y="1456126"/>
              <a:ext cx="3775945" cy="1202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9765" y="1577047"/>
              <a:ext cx="2985614" cy="1006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65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Statistics for </a:t>
            </a:r>
            <a:r>
              <a:rPr lang="en-US" dirty="0" smtClean="0"/>
              <a:t>a Query </a:t>
            </a:r>
            <a:r>
              <a:rPr lang="en-US" dirty="0" smtClean="0">
                <a:solidFill>
                  <a:srgbClr val="0000FF"/>
                </a:solidFill>
              </a:rPr>
              <a:t>Q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7" y="1288307"/>
            <a:ext cx="7999213" cy="4378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6490" y="1839683"/>
            <a:ext cx="8387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Relations sizes=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m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, …  Then, for </a:t>
            </a:r>
            <a:r>
              <a:rPr lang="en-US" sz="2400" dirty="0" smtClean="0"/>
              <a:t>any </a:t>
            </a:r>
            <a:r>
              <a:rPr lang="en-US" sz="2400" dirty="0"/>
              <a:t>1-round </a:t>
            </a:r>
            <a:r>
              <a:rPr lang="en-US" sz="2400" dirty="0" smtClean="0"/>
              <a:t>algorithm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122" y="2439775"/>
            <a:ext cx="9022421" cy="1569660"/>
            <a:chOff x="246490" y="2687615"/>
            <a:chExt cx="9022421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246490" y="2687615"/>
              <a:ext cx="9022421" cy="15696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Fact</a:t>
              </a:r>
              <a:r>
                <a:rPr lang="en-US" sz="2400" dirty="0"/>
                <a:t> </a:t>
              </a:r>
              <a:r>
                <a:rPr lang="en-US" sz="2400" dirty="0" smtClean="0"/>
                <a:t>(simple) For any packing </a:t>
              </a:r>
              <a:r>
                <a:rPr lang="en-US" sz="2400" dirty="0" smtClean="0">
                  <a:solidFill>
                    <a:srgbClr val="0000FF"/>
                  </a:solidFill>
                </a:rPr>
                <a:t>S</a:t>
              </a:r>
              <a:r>
                <a:rPr lang="en-US" sz="2400" baseline="-25000" dirty="0" smtClean="0">
                  <a:solidFill>
                    <a:srgbClr val="0000FF"/>
                  </a:solidFill>
                </a:rPr>
                <a:t>j1</a:t>
              </a:r>
              <a:r>
                <a:rPr lang="en-US" sz="2400" dirty="0" smtClean="0">
                  <a:solidFill>
                    <a:srgbClr val="0000FF"/>
                  </a:solidFill>
                </a:rPr>
                <a:t>, S</a:t>
              </a:r>
              <a:r>
                <a:rPr lang="en-US" sz="2400" baseline="-25000" dirty="0" smtClean="0">
                  <a:solidFill>
                    <a:srgbClr val="0000FF"/>
                  </a:solidFill>
                </a:rPr>
                <a:t>j2</a:t>
              </a:r>
              <a:r>
                <a:rPr lang="en-US" sz="2400" dirty="0" smtClean="0">
                  <a:solidFill>
                    <a:srgbClr val="0000FF"/>
                  </a:solidFill>
                </a:rPr>
                <a:t>, …, </a:t>
              </a:r>
              <a:r>
                <a:rPr lang="en-US" sz="2400" dirty="0" err="1" smtClean="0">
                  <a:solidFill>
                    <a:srgbClr val="0000FF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FF"/>
                  </a:solidFill>
                </a:rPr>
                <a:t>jt</a:t>
              </a:r>
              <a:r>
                <a:rPr lang="en-US" sz="2400" dirty="0" smtClean="0"/>
                <a:t> of size </a:t>
              </a:r>
              <a:r>
                <a:rPr lang="en-US" sz="2400" dirty="0" smtClean="0">
                  <a:solidFill>
                    <a:srgbClr val="0000FF"/>
                  </a:solidFill>
                </a:rPr>
                <a:t>t</a:t>
              </a:r>
              <a:r>
                <a:rPr lang="en-US" sz="2400" dirty="0"/>
                <a:t>,</a:t>
              </a:r>
              <a:r>
                <a:rPr lang="en-US" sz="2400" dirty="0" smtClean="0"/>
                <a:t> the load is:</a:t>
              </a:r>
            </a:p>
            <a:p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		</a:t>
              </a:r>
              <a:r>
                <a:rPr lang="en-US" sz="2400" dirty="0"/>
                <a:t> 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olidFill>
                    <a:srgbClr val="FF0000"/>
                  </a:solidFill>
                </a:rPr>
                <a:t>L</a:t>
              </a:r>
              <a:r>
                <a:rPr lang="en-US" sz="2400" dirty="0" smtClean="0"/>
                <a:t>  ≥ </a:t>
              </a:r>
              <a:br>
                <a:rPr lang="en-US" sz="2400" dirty="0" smtClean="0"/>
              </a:br>
              <a:endParaRPr lang="en-US" sz="2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4498" y="3173923"/>
              <a:ext cx="3372561" cy="1012781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7337" y="4185856"/>
            <a:ext cx="8515071" cy="2308324"/>
            <a:chOff x="1349507" y="4167350"/>
            <a:chExt cx="8515071" cy="2308324"/>
          </a:xfrm>
        </p:grpSpPr>
        <p:sp>
          <p:nvSpPr>
            <p:cNvPr id="21" name="Rectangle 20"/>
            <p:cNvSpPr/>
            <p:nvPr/>
          </p:nvSpPr>
          <p:spPr>
            <a:xfrm>
              <a:off x="1349507" y="4167350"/>
              <a:ext cx="8515071" cy="23083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r>
                <a:rPr lang="en-US" sz="2400" b="1" dirty="0" smtClean="0"/>
                <a:t>Theorem</a:t>
              </a:r>
              <a:r>
                <a:rPr lang="en-US" sz="2400" dirty="0" smtClean="0"/>
                <a:t>: [Beame’14] </a:t>
              </a:r>
              <a:br>
                <a:rPr lang="en-US" sz="2400" dirty="0" smtClean="0"/>
              </a:br>
              <a:r>
                <a:rPr lang="en-US" sz="2400" dirty="0" smtClean="0"/>
                <a:t>(1) For any fractional packing  </a:t>
              </a:r>
              <a:r>
                <a:rPr lang="en-US" sz="2400" dirty="0" smtClean="0">
                  <a:solidFill>
                    <a:srgbClr val="0000FF"/>
                  </a:solidFill>
                </a:rPr>
                <a:t>u</a:t>
              </a:r>
              <a:r>
                <a:rPr lang="en-US" sz="2400" baseline="-25000" dirty="0" smtClean="0">
                  <a:solidFill>
                    <a:srgbClr val="0000FF"/>
                  </a:solidFill>
                </a:rPr>
                <a:t>1</a:t>
              </a:r>
              <a:r>
                <a:rPr lang="en-US" sz="2400" dirty="0" smtClean="0">
                  <a:solidFill>
                    <a:srgbClr val="0000FF"/>
                  </a:solidFill>
                </a:rPr>
                <a:t>, …, </a:t>
              </a:r>
              <a:r>
                <a:rPr lang="en-US" sz="2400" dirty="0" err="1" smtClean="0">
                  <a:solidFill>
                    <a:srgbClr val="0000FF"/>
                  </a:solidFill>
                </a:rPr>
                <a:t>u</a:t>
              </a:r>
              <a:r>
                <a:rPr lang="en-US" sz="2400" baseline="-25000" dirty="0" err="1" smtClean="0">
                  <a:solidFill>
                    <a:srgbClr val="0000FF"/>
                  </a:solidFill>
                </a:rPr>
                <a:t>l</a:t>
              </a:r>
              <a:r>
                <a:rPr lang="en-US" sz="2400" dirty="0"/>
                <a:t> </a:t>
              </a:r>
              <a:r>
                <a:rPr lang="en-US" sz="2400" dirty="0" smtClean="0"/>
                <a:t>the load is</a:t>
              </a:r>
            </a:p>
            <a:p>
              <a:endParaRPr lang="en-US" sz="2400" dirty="0"/>
            </a:p>
            <a:p>
              <a:r>
                <a:rPr lang="en-US" sz="2400" dirty="0"/>
                <a:t>	  </a:t>
              </a:r>
              <a:r>
                <a:rPr lang="en-US" sz="2400" dirty="0">
                  <a:solidFill>
                    <a:srgbClr val="FF0000"/>
                  </a:solidFill>
                </a:rPr>
                <a:t>L</a:t>
              </a:r>
              <a:r>
                <a:rPr lang="en-US" sz="2400" dirty="0"/>
                <a:t>  ≥ </a:t>
              </a:r>
              <a:br>
                <a:rPr lang="en-US" sz="2400" dirty="0"/>
              </a:br>
              <a:endParaRPr lang="en-US" sz="2400" dirty="0" smtClean="0"/>
            </a:p>
            <a:p>
              <a:r>
                <a:rPr lang="en-US" sz="2400" dirty="0" smtClean="0"/>
                <a:t>(2) The optimal load of the </a:t>
              </a:r>
              <a:r>
                <a:rPr lang="en-US" sz="2400" dirty="0" err="1" smtClean="0"/>
                <a:t>HyperCube</a:t>
              </a:r>
              <a:r>
                <a:rPr lang="en-US" sz="2400" dirty="0" smtClean="0"/>
                <a:t> algorithm is </a:t>
              </a:r>
              <a:r>
                <a:rPr lang="en-US" sz="2400" dirty="0" err="1" smtClean="0"/>
                <a:t>max</a:t>
              </a:r>
              <a:r>
                <a:rPr lang="en-US" sz="2400" b="1" baseline="-25000" dirty="0" err="1" smtClean="0">
                  <a:solidFill>
                    <a:srgbClr val="0000FF"/>
                  </a:solidFill>
                </a:rPr>
                <a:t>u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olidFill>
                    <a:srgbClr val="FF0000"/>
                  </a:solidFill>
                </a:rPr>
                <a:t>L</a:t>
              </a:r>
              <a:r>
                <a:rPr lang="en-US" sz="2400" dirty="0" smtClean="0"/>
                <a:t>(</a:t>
              </a:r>
              <a:r>
                <a:rPr lang="en-US" sz="2400" b="1" dirty="0" smtClean="0">
                  <a:solidFill>
                    <a:srgbClr val="0000FF"/>
                  </a:solidFill>
                </a:rPr>
                <a:t>u</a:t>
              </a:r>
              <a:r>
                <a:rPr lang="en-US" sz="2400" dirty="0" smtClean="0"/>
                <a:t>)</a:t>
              </a:r>
              <a:endParaRPr lang="en-US" sz="2400" b="1" baseline="-25000" dirty="0" smtClean="0">
                <a:solidFill>
                  <a:srgbClr val="0000FF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8273" y="5020841"/>
              <a:ext cx="6277779" cy="920495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Massively Parallel Communication Model (MPC)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9935" y="3108773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84529" y="3110547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2989" y="3130299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608" y="1329368"/>
            <a:ext cx="1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(size=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9" idx="0"/>
          </p:cNvCxnSpPr>
          <p:nvPr/>
        </p:nvCxnSpPr>
        <p:spPr>
          <a:xfrm flipH="1">
            <a:off x="5393795" y="1514034"/>
            <a:ext cx="568813" cy="581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0" idx="0"/>
          </p:cNvCxnSpPr>
          <p:nvPr/>
        </p:nvCxnSpPr>
        <p:spPr>
          <a:xfrm>
            <a:off x="7616126" y="1514034"/>
            <a:ext cx="312263" cy="5830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5393795" y="2503934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3" idx="0"/>
          </p:cNvCxnSpPr>
          <p:nvPr/>
        </p:nvCxnSpPr>
        <p:spPr>
          <a:xfrm>
            <a:off x="5393795" y="2503934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7928389" y="2505708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393795" y="2505708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00797" y="2633462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95" y="1711617"/>
            <a:ext cx="23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Input data </a:t>
            </a:r>
            <a:r>
              <a:rPr lang="en-US" sz="2000" dirty="0"/>
              <a:t>= size </a:t>
            </a:r>
            <a:r>
              <a:rPr lang="en-US" sz="2000" dirty="0" smtClean="0">
                <a:solidFill>
                  <a:srgbClr val="FF0000"/>
                </a:solidFill>
              </a:rPr>
              <a:t>m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6895" y="3202527"/>
            <a:ext cx="428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One </a:t>
            </a:r>
            <a:r>
              <a:rPr lang="en-US" sz="2000" dirty="0">
                <a:solidFill>
                  <a:srgbClr val="0000FF"/>
                </a:solidFill>
              </a:rPr>
              <a:t>round </a:t>
            </a:r>
            <a:r>
              <a:rPr lang="en-US" sz="2000" dirty="0" smtClean="0"/>
              <a:t>= </a:t>
            </a:r>
            <a:r>
              <a:rPr lang="en-US" dirty="0" smtClean="0"/>
              <a:t>Compute &amp; communicate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895" y="2457072"/>
            <a:ext cx="272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Number </a:t>
            </a:r>
            <a:r>
              <a:rPr lang="en-US" sz="2000" dirty="0">
                <a:solidFill>
                  <a:srgbClr val="0000FF"/>
                </a:solidFill>
              </a:rPr>
              <a:t>of servers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95" y="1290632"/>
            <a:ext cx="246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BSP [Valiant]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06412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03798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32692"/>
              </p:ext>
            </p:extLst>
          </p:nvPr>
        </p:nvGraphicFramePr>
        <p:xfrm>
          <a:off x="542184" y="2069938"/>
          <a:ext cx="7988741" cy="301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827"/>
                <a:gridCol w="5319914"/>
              </a:tblGrid>
              <a:tr h="117073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Edge </a:t>
                      </a:r>
                      <a:r>
                        <a:rPr lang="en-US" sz="2400" dirty="0" smtClean="0"/>
                        <a:t>packing</a:t>
                      </a:r>
                      <a:br>
                        <a:rPr lang="en-US" sz="2400" dirty="0" smtClean="0"/>
                      </a:b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24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1/2,  1/2,  1/2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(m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/ p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</a:rPr>
                        <a:t>2/3</a:t>
                      </a:r>
                      <a:endParaRPr lang="en-US" sz="24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1, 0, 0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/ p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0, 1, 0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/ p</a:t>
                      </a: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0, 0, 1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/ 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959" y="1459534"/>
            <a:ext cx="526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Trianges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x,y,z</a:t>
            </a:r>
            <a:r>
              <a:rPr lang="en-US" sz="2400" dirty="0">
                <a:solidFill>
                  <a:srgbClr val="0000FF"/>
                </a:solidFill>
              </a:rPr>
              <a:t>) =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), 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), T(</a:t>
            </a:r>
            <a:r>
              <a:rPr lang="en-US" sz="2400" dirty="0" err="1">
                <a:solidFill>
                  <a:srgbClr val="0000FF"/>
                </a:solidFill>
              </a:rPr>
              <a:t>z,x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89" y="2189380"/>
            <a:ext cx="4707800" cy="93780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60547" y="820414"/>
            <a:ext cx="1426215" cy="1024975"/>
            <a:chOff x="7207397" y="1341663"/>
            <a:chExt cx="1426215" cy="1024975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323786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8494067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908927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Curved Connector 27"/>
            <p:cNvCxnSpPr>
              <a:stCxn id="32" idx="0"/>
              <a:endCxn id="33" idx="5"/>
            </p:cNvCxnSpPr>
            <p:nvPr/>
          </p:nvCxnSpPr>
          <p:spPr>
            <a:xfrm flipH="1" flipV="1">
              <a:off x="7999954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27"/>
            <p:cNvCxnSpPr>
              <a:stCxn id="32" idx="2"/>
              <a:endCxn id="31" idx="6"/>
            </p:cNvCxnSpPr>
            <p:nvPr/>
          </p:nvCxnSpPr>
          <p:spPr>
            <a:xfrm flipH="1">
              <a:off x="7430431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27"/>
            <p:cNvCxnSpPr/>
            <p:nvPr/>
          </p:nvCxnSpPr>
          <p:spPr>
            <a:xfrm flipH="1">
              <a:off x="7414813" y="140171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77775" y="1559002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6369" y="190497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07397" y="1571761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1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05991" y="821527"/>
            <a:ext cx="1531786" cy="1024975"/>
            <a:chOff x="5660280" y="1341663"/>
            <a:chExt cx="1531786" cy="1024975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796730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967011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81871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Curved Connector 27"/>
            <p:cNvCxnSpPr>
              <a:stCxn id="17" idx="0"/>
              <a:endCxn id="18" idx="5"/>
            </p:cNvCxnSpPr>
            <p:nvPr/>
          </p:nvCxnSpPr>
          <p:spPr>
            <a:xfrm flipH="1" flipV="1">
              <a:off x="6472898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/>
            <p:cNvCxnSpPr>
              <a:stCxn id="17" idx="2"/>
              <a:endCxn id="16" idx="6"/>
            </p:cNvCxnSpPr>
            <p:nvPr/>
          </p:nvCxnSpPr>
          <p:spPr>
            <a:xfrm flipH="1">
              <a:off x="5903375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7"/>
            <p:cNvCxnSpPr>
              <a:stCxn id="18" idx="3"/>
              <a:endCxn id="16" idx="7"/>
            </p:cNvCxnSpPr>
            <p:nvPr/>
          </p:nvCxnSpPr>
          <p:spPr>
            <a:xfrm flipH="1">
              <a:off x="5887757" y="143269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50719" y="1559002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313" y="1904973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0280" y="1571761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2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69061"/>
              </p:ext>
            </p:extLst>
          </p:nvPr>
        </p:nvGraphicFramePr>
        <p:xfrm>
          <a:off x="542184" y="2069938"/>
          <a:ext cx="7988741" cy="301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827"/>
                <a:gridCol w="5319914"/>
              </a:tblGrid>
              <a:tr h="117073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Edge </a:t>
                      </a:r>
                      <a:r>
                        <a:rPr lang="en-US" sz="2400" dirty="0" smtClean="0"/>
                        <a:t>packing</a:t>
                      </a:r>
                      <a:br>
                        <a:rPr lang="en-US" sz="2400" dirty="0" smtClean="0"/>
                      </a:b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24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r>
                        <a:rPr lang="en-US" sz="2400" dirty="0" smtClean="0"/>
                        <a:t>,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r>
                        <a:rPr lang="en-US" sz="2400" dirty="0" smtClean="0"/>
                        <a:t>,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400" baseline="30000" dirty="0" smtClean="0"/>
                        <a:t>1/3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en-US" sz="2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1, 0, 0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 / p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0, 1, 0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 / p</a:t>
                      </a: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0, 0, 1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 / 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959" y="1459534"/>
            <a:ext cx="526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Trianges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x,y,z</a:t>
            </a:r>
            <a:r>
              <a:rPr lang="en-US" sz="2400" dirty="0">
                <a:solidFill>
                  <a:srgbClr val="0000FF"/>
                </a:solidFill>
              </a:rPr>
              <a:t>) =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), 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), T(</a:t>
            </a:r>
            <a:r>
              <a:rPr lang="en-US" sz="2400" dirty="0" err="1">
                <a:solidFill>
                  <a:srgbClr val="0000FF"/>
                </a:solidFill>
              </a:rPr>
              <a:t>z,x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89" y="2189380"/>
            <a:ext cx="4707800" cy="93780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60547" y="820414"/>
            <a:ext cx="1426215" cy="1024975"/>
            <a:chOff x="7207397" y="1341663"/>
            <a:chExt cx="1426215" cy="1024975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323786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8494067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908927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Curved Connector 27"/>
            <p:cNvCxnSpPr>
              <a:stCxn id="32" idx="0"/>
              <a:endCxn id="33" idx="5"/>
            </p:cNvCxnSpPr>
            <p:nvPr/>
          </p:nvCxnSpPr>
          <p:spPr>
            <a:xfrm flipH="1" flipV="1">
              <a:off x="7999954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27"/>
            <p:cNvCxnSpPr>
              <a:stCxn id="32" idx="2"/>
              <a:endCxn id="31" idx="6"/>
            </p:cNvCxnSpPr>
            <p:nvPr/>
          </p:nvCxnSpPr>
          <p:spPr>
            <a:xfrm flipH="1">
              <a:off x="7430431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27"/>
            <p:cNvCxnSpPr/>
            <p:nvPr/>
          </p:nvCxnSpPr>
          <p:spPr>
            <a:xfrm flipH="1">
              <a:off x="7414813" y="140171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77775" y="1559002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6369" y="190497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07397" y="1571761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1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05991" y="821527"/>
            <a:ext cx="1531786" cy="1024975"/>
            <a:chOff x="5660280" y="1341663"/>
            <a:chExt cx="1531786" cy="1024975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796730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967011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81871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Curved Connector 27"/>
            <p:cNvCxnSpPr>
              <a:stCxn id="17" idx="0"/>
              <a:endCxn id="18" idx="5"/>
            </p:cNvCxnSpPr>
            <p:nvPr/>
          </p:nvCxnSpPr>
          <p:spPr>
            <a:xfrm flipH="1" flipV="1">
              <a:off x="6472898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/>
            <p:cNvCxnSpPr>
              <a:stCxn id="17" idx="2"/>
              <a:endCxn id="16" idx="6"/>
            </p:cNvCxnSpPr>
            <p:nvPr/>
          </p:nvCxnSpPr>
          <p:spPr>
            <a:xfrm flipH="1">
              <a:off x="5903375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7"/>
            <p:cNvCxnSpPr>
              <a:stCxn id="18" idx="3"/>
              <a:endCxn id="16" idx="7"/>
            </p:cNvCxnSpPr>
            <p:nvPr/>
          </p:nvCxnSpPr>
          <p:spPr>
            <a:xfrm flipH="1">
              <a:off x="5887757" y="143269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50719" y="1559002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313" y="1904973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0280" y="1571761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09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5028"/>
              </p:ext>
            </p:extLst>
          </p:nvPr>
        </p:nvGraphicFramePr>
        <p:xfrm>
          <a:off x="542184" y="2069938"/>
          <a:ext cx="7988741" cy="301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827"/>
                <a:gridCol w="5319914"/>
              </a:tblGrid>
              <a:tr h="117073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Edge </a:t>
                      </a:r>
                      <a:r>
                        <a:rPr lang="en-US" sz="2400" dirty="0" smtClean="0"/>
                        <a:t>packing</a:t>
                      </a:r>
                      <a:br>
                        <a:rPr lang="en-US" sz="2400" dirty="0" smtClean="0"/>
                      </a:b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24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r>
                        <a:rPr lang="en-US" sz="2400" dirty="0" smtClean="0"/>
                        <a:t>,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r>
                        <a:rPr lang="en-US" sz="2400" dirty="0" smtClean="0"/>
                        <a:t>,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400" baseline="30000" dirty="0" smtClean="0"/>
                        <a:t>1/3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en-US" sz="2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0, 1, 0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 / p</a:t>
                      </a: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0, 0, 1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 / 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959" y="1459534"/>
            <a:ext cx="526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Trianges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x,y,z</a:t>
            </a:r>
            <a:r>
              <a:rPr lang="en-US" sz="2400" dirty="0">
                <a:solidFill>
                  <a:srgbClr val="0000FF"/>
                </a:solidFill>
              </a:rPr>
              <a:t>) =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), 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), T(</a:t>
            </a:r>
            <a:r>
              <a:rPr lang="en-US" sz="2400" dirty="0" err="1">
                <a:solidFill>
                  <a:srgbClr val="0000FF"/>
                </a:solidFill>
              </a:rPr>
              <a:t>z,x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89" y="2189380"/>
            <a:ext cx="4707800" cy="93780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60547" y="820414"/>
            <a:ext cx="1426215" cy="1024975"/>
            <a:chOff x="7207397" y="1341663"/>
            <a:chExt cx="1426215" cy="1024975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323786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8494067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908927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Curved Connector 27"/>
            <p:cNvCxnSpPr>
              <a:stCxn id="32" idx="0"/>
              <a:endCxn id="33" idx="5"/>
            </p:cNvCxnSpPr>
            <p:nvPr/>
          </p:nvCxnSpPr>
          <p:spPr>
            <a:xfrm flipH="1" flipV="1">
              <a:off x="7999954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27"/>
            <p:cNvCxnSpPr>
              <a:stCxn id="32" idx="2"/>
              <a:endCxn id="31" idx="6"/>
            </p:cNvCxnSpPr>
            <p:nvPr/>
          </p:nvCxnSpPr>
          <p:spPr>
            <a:xfrm flipH="1">
              <a:off x="7430431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27"/>
            <p:cNvCxnSpPr/>
            <p:nvPr/>
          </p:nvCxnSpPr>
          <p:spPr>
            <a:xfrm flipH="1">
              <a:off x="7414813" y="140171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77775" y="1559002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6369" y="190497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07397" y="1571761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1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05991" y="821527"/>
            <a:ext cx="1531786" cy="1024975"/>
            <a:chOff x="5660280" y="1341663"/>
            <a:chExt cx="1531786" cy="1024975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796730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967011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81871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Curved Connector 27"/>
            <p:cNvCxnSpPr>
              <a:stCxn id="17" idx="0"/>
              <a:endCxn id="18" idx="5"/>
            </p:cNvCxnSpPr>
            <p:nvPr/>
          </p:nvCxnSpPr>
          <p:spPr>
            <a:xfrm flipH="1" flipV="1">
              <a:off x="6472898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/>
            <p:cNvCxnSpPr>
              <a:stCxn id="17" idx="2"/>
              <a:endCxn id="16" idx="6"/>
            </p:cNvCxnSpPr>
            <p:nvPr/>
          </p:nvCxnSpPr>
          <p:spPr>
            <a:xfrm flipH="1">
              <a:off x="5903375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7"/>
            <p:cNvCxnSpPr>
              <a:stCxn id="18" idx="3"/>
              <a:endCxn id="16" idx="7"/>
            </p:cNvCxnSpPr>
            <p:nvPr/>
          </p:nvCxnSpPr>
          <p:spPr>
            <a:xfrm flipH="1">
              <a:off x="5887757" y="143269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50719" y="1559002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313" y="1904973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0280" y="1571761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09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30646"/>
              </p:ext>
            </p:extLst>
          </p:nvPr>
        </p:nvGraphicFramePr>
        <p:xfrm>
          <a:off x="542184" y="2069938"/>
          <a:ext cx="7988741" cy="301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827"/>
                <a:gridCol w="5319914"/>
              </a:tblGrid>
              <a:tr h="117073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Edge </a:t>
                      </a:r>
                      <a:r>
                        <a:rPr lang="en-US" sz="2400" dirty="0" smtClean="0"/>
                        <a:t>packing</a:t>
                      </a:r>
                      <a:br>
                        <a:rPr lang="en-US" sz="2400" dirty="0" smtClean="0"/>
                      </a:b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24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r>
                        <a:rPr lang="en-US" sz="2400" dirty="0" smtClean="0"/>
                        <a:t>,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r>
                        <a:rPr lang="en-US" sz="2400" dirty="0" smtClean="0"/>
                        <a:t>,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400" baseline="30000" dirty="0" smtClean="0"/>
                        <a:t>1/3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en-US" sz="2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959" y="1459534"/>
            <a:ext cx="526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Trianges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x,y,z</a:t>
            </a:r>
            <a:r>
              <a:rPr lang="en-US" sz="2400" dirty="0">
                <a:solidFill>
                  <a:srgbClr val="0000FF"/>
                </a:solidFill>
              </a:rPr>
              <a:t>) =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), 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), T(</a:t>
            </a:r>
            <a:r>
              <a:rPr lang="en-US" sz="2400" dirty="0" err="1">
                <a:solidFill>
                  <a:srgbClr val="0000FF"/>
                </a:solidFill>
              </a:rPr>
              <a:t>z,x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2076" y="5043025"/>
            <a:ext cx="5790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</a:t>
            </a:r>
            <a:r>
              <a:rPr lang="en-US" sz="2800" dirty="0" smtClean="0"/>
              <a:t> </a:t>
            </a:r>
            <a:r>
              <a:rPr lang="en-US" sz="2800" dirty="0"/>
              <a:t>= the largest of these four </a:t>
            </a:r>
            <a:r>
              <a:rPr lang="en-US" sz="2800" dirty="0" smtClean="0"/>
              <a:t>values.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89" y="2189380"/>
            <a:ext cx="4707800" cy="93780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60547" y="820414"/>
            <a:ext cx="1426215" cy="1024975"/>
            <a:chOff x="7207397" y="1341663"/>
            <a:chExt cx="1426215" cy="1024975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323786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8494067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908927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Curved Connector 27"/>
            <p:cNvCxnSpPr>
              <a:stCxn id="32" idx="0"/>
              <a:endCxn id="33" idx="5"/>
            </p:cNvCxnSpPr>
            <p:nvPr/>
          </p:nvCxnSpPr>
          <p:spPr>
            <a:xfrm flipH="1" flipV="1">
              <a:off x="7999954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27"/>
            <p:cNvCxnSpPr>
              <a:stCxn id="32" idx="2"/>
              <a:endCxn id="31" idx="6"/>
            </p:cNvCxnSpPr>
            <p:nvPr/>
          </p:nvCxnSpPr>
          <p:spPr>
            <a:xfrm flipH="1">
              <a:off x="7430431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27"/>
            <p:cNvCxnSpPr/>
            <p:nvPr/>
          </p:nvCxnSpPr>
          <p:spPr>
            <a:xfrm flipH="1">
              <a:off x="7414813" y="140171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77775" y="1559002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6369" y="190497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07397" y="1571761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1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05991" y="821527"/>
            <a:ext cx="1531786" cy="1024975"/>
            <a:chOff x="5660280" y="1341663"/>
            <a:chExt cx="1531786" cy="1024975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796730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967011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81871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Curved Connector 27"/>
            <p:cNvCxnSpPr>
              <a:stCxn id="17" idx="0"/>
              <a:endCxn id="18" idx="5"/>
            </p:cNvCxnSpPr>
            <p:nvPr/>
          </p:nvCxnSpPr>
          <p:spPr>
            <a:xfrm flipH="1" flipV="1">
              <a:off x="6472898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/>
            <p:cNvCxnSpPr>
              <a:stCxn id="17" idx="2"/>
              <a:endCxn id="16" idx="6"/>
            </p:cNvCxnSpPr>
            <p:nvPr/>
          </p:nvCxnSpPr>
          <p:spPr>
            <a:xfrm flipH="1">
              <a:off x="5903375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7"/>
            <p:cNvCxnSpPr>
              <a:stCxn id="18" idx="3"/>
              <a:endCxn id="16" idx="7"/>
            </p:cNvCxnSpPr>
            <p:nvPr/>
          </p:nvCxnSpPr>
          <p:spPr>
            <a:xfrm flipH="1">
              <a:off x="5887757" y="143269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50719" y="1559002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313" y="1904973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0280" y="1571761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32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87876"/>
              </p:ext>
            </p:extLst>
          </p:nvPr>
        </p:nvGraphicFramePr>
        <p:xfrm>
          <a:off x="542184" y="2069938"/>
          <a:ext cx="7988741" cy="301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827"/>
                <a:gridCol w="5319914"/>
              </a:tblGrid>
              <a:tr h="117073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Edge </a:t>
                      </a:r>
                      <a:r>
                        <a:rPr lang="en-US" sz="2400" dirty="0" smtClean="0"/>
                        <a:t>packing</a:t>
                      </a:r>
                      <a:br>
                        <a:rPr lang="en-US" sz="2400" dirty="0" smtClean="0"/>
                      </a:b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r>
                        <a:rPr lang="en-US" sz="2400" baseline="-250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24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r>
                        <a:rPr lang="en-US" sz="2400" dirty="0" smtClean="0"/>
                        <a:t>,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r>
                        <a:rPr lang="en-US" sz="2400" dirty="0" smtClean="0"/>
                        <a:t>, 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400" baseline="30000" dirty="0" smtClean="0"/>
                        <a:t>1/3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2400" baseline="30000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en-US" sz="24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</a:tr>
              <a:tr h="4611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dirty="0" smtClean="0"/>
                        <a:t> /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959" y="1459534"/>
            <a:ext cx="526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Trianges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x,y,z</a:t>
            </a:r>
            <a:r>
              <a:rPr lang="en-US" sz="2400" dirty="0">
                <a:solidFill>
                  <a:srgbClr val="0000FF"/>
                </a:solidFill>
              </a:rPr>
              <a:t>) = R(</a:t>
            </a:r>
            <a:r>
              <a:rPr lang="en-US" sz="2400" dirty="0" err="1">
                <a:solidFill>
                  <a:srgbClr val="0000FF"/>
                </a:solidFill>
              </a:rPr>
              <a:t>x,y</a:t>
            </a:r>
            <a:r>
              <a:rPr lang="en-US" sz="2400" dirty="0">
                <a:solidFill>
                  <a:srgbClr val="0000FF"/>
                </a:solidFill>
              </a:rPr>
              <a:t>), S(</a:t>
            </a:r>
            <a:r>
              <a:rPr lang="en-US" sz="2400" dirty="0" err="1">
                <a:solidFill>
                  <a:srgbClr val="0000FF"/>
                </a:solidFill>
              </a:rPr>
              <a:t>y,z</a:t>
            </a:r>
            <a:r>
              <a:rPr lang="en-US" sz="2400" dirty="0">
                <a:solidFill>
                  <a:srgbClr val="0000FF"/>
                </a:solidFill>
              </a:rPr>
              <a:t>), T(</a:t>
            </a:r>
            <a:r>
              <a:rPr lang="en-US" sz="2400" dirty="0" err="1">
                <a:solidFill>
                  <a:srgbClr val="0000FF"/>
                </a:solidFill>
              </a:rPr>
              <a:t>z,x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2076" y="5043025"/>
            <a:ext cx="5790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</a:t>
            </a:r>
            <a:r>
              <a:rPr lang="en-US" sz="2800" dirty="0" smtClean="0"/>
              <a:t> </a:t>
            </a:r>
            <a:r>
              <a:rPr lang="en-US" sz="2800" dirty="0"/>
              <a:t>= the largest of these four </a:t>
            </a:r>
            <a:r>
              <a:rPr lang="en-US" sz="2800" dirty="0" smtClean="0"/>
              <a:t>values.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89" y="2189380"/>
            <a:ext cx="4707800" cy="93780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460547" y="820414"/>
            <a:ext cx="1426215" cy="1024975"/>
            <a:chOff x="7207397" y="1341663"/>
            <a:chExt cx="1426215" cy="1024975"/>
          </a:xfrm>
        </p:grpSpPr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323786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8494067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908927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4" name="Curved Connector 27"/>
            <p:cNvCxnSpPr>
              <a:stCxn id="32" idx="0"/>
              <a:endCxn id="33" idx="5"/>
            </p:cNvCxnSpPr>
            <p:nvPr/>
          </p:nvCxnSpPr>
          <p:spPr>
            <a:xfrm flipH="1" flipV="1">
              <a:off x="7999954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27"/>
            <p:cNvCxnSpPr>
              <a:stCxn id="32" idx="2"/>
              <a:endCxn id="31" idx="6"/>
            </p:cNvCxnSpPr>
            <p:nvPr/>
          </p:nvCxnSpPr>
          <p:spPr>
            <a:xfrm flipH="1">
              <a:off x="7430431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27"/>
            <p:cNvCxnSpPr/>
            <p:nvPr/>
          </p:nvCxnSpPr>
          <p:spPr>
            <a:xfrm flipH="1">
              <a:off x="7414813" y="140171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77775" y="1559002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6369" y="1904973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0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07397" y="1571761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1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05991" y="821527"/>
            <a:ext cx="1531786" cy="1024975"/>
            <a:chOff x="5660280" y="1341663"/>
            <a:chExt cx="1531786" cy="1024975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796730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6967011" y="2259321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381871" y="1341663"/>
              <a:ext cx="106645" cy="10664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9" name="Curved Connector 27"/>
            <p:cNvCxnSpPr>
              <a:stCxn id="17" idx="0"/>
              <a:endCxn id="18" idx="5"/>
            </p:cNvCxnSpPr>
            <p:nvPr/>
          </p:nvCxnSpPr>
          <p:spPr>
            <a:xfrm flipH="1" flipV="1">
              <a:off x="6472898" y="1432690"/>
              <a:ext cx="547436" cy="826631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/>
            <p:cNvCxnSpPr>
              <a:stCxn id="17" idx="2"/>
              <a:endCxn id="16" idx="6"/>
            </p:cNvCxnSpPr>
            <p:nvPr/>
          </p:nvCxnSpPr>
          <p:spPr>
            <a:xfrm flipH="1">
              <a:off x="5903375" y="2312644"/>
              <a:ext cx="1063636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7"/>
            <p:cNvCxnSpPr>
              <a:stCxn id="18" idx="3"/>
              <a:endCxn id="16" idx="7"/>
            </p:cNvCxnSpPr>
            <p:nvPr/>
          </p:nvCxnSpPr>
          <p:spPr>
            <a:xfrm flipH="1">
              <a:off x="5887757" y="1432690"/>
              <a:ext cx="509732" cy="842249"/>
            </a:xfrm>
            <a:prstGeom prst="straightConnector1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50719" y="1559002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313" y="1904973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60280" y="1571761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½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05247" y="5585203"/>
            <a:ext cx="67249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Assuming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&gt;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,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When </a:t>
            </a:r>
            <a:r>
              <a:rPr lang="en-US" sz="2400" dirty="0">
                <a:solidFill>
                  <a:srgbClr val="FF0000"/>
                </a:solidFill>
              </a:rPr>
              <a:t>p </a:t>
            </a:r>
            <a:r>
              <a:rPr lang="en-US" sz="2400" dirty="0" smtClean="0"/>
              <a:t>is small,  </a:t>
            </a:r>
            <a:r>
              <a:rPr lang="en-US" sz="2400" dirty="0"/>
              <a:t>then 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.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When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</a:t>
            </a:r>
            <a:r>
              <a:rPr lang="en-US" sz="2400" dirty="0" smtClean="0"/>
              <a:t>is large,  </a:t>
            </a:r>
            <a:r>
              <a:rPr lang="en-US" sz="2400" dirty="0"/>
              <a:t>then 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 = (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m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m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)</a:t>
            </a:r>
            <a:r>
              <a:rPr lang="en-US" sz="2400" baseline="30000" dirty="0"/>
              <a:t>1/3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baseline="30000" dirty="0"/>
              <a:t>2/3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143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5499343"/>
            <a:ext cx="9144000" cy="968858"/>
            <a:chOff x="0" y="4962445"/>
            <a:chExt cx="9144000" cy="968858"/>
          </a:xfrm>
        </p:grpSpPr>
        <p:sp>
          <p:nvSpPr>
            <p:cNvPr id="6" name="TextBox 5"/>
            <p:cNvSpPr txBox="1"/>
            <p:nvPr/>
          </p:nvSpPr>
          <p:spPr>
            <a:xfrm>
              <a:off x="54781" y="4977196"/>
              <a:ext cx="684387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Fact </a:t>
              </a:r>
              <a:r>
                <a:rPr lang="en-US" sz="2800" b="1" dirty="0" smtClean="0"/>
                <a:t>3 </a:t>
              </a:r>
              <a:r>
                <a:rPr lang="en-US" sz="2800" dirty="0"/>
                <a:t>.  If </a:t>
              </a:r>
              <a:r>
                <a:rPr lang="en-US" sz="2800" dirty="0" err="1">
                  <a:solidFill>
                    <a:srgbClr val="FF0000"/>
                  </a:solidFill>
                </a:rPr>
                <a:t>m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j</a:t>
              </a:r>
              <a:r>
                <a:rPr lang="en-US" sz="2800" dirty="0">
                  <a:solidFill>
                    <a:srgbClr val="000000"/>
                  </a:solidFill>
                </a:rPr>
                <a:t> </a:t>
              </a:r>
              <a:r>
                <a:rPr lang="en-US" sz="2800" dirty="0" smtClean="0"/>
                <a:t>&lt;</a:t>
              </a:r>
              <a:r>
                <a:rPr lang="en-US" sz="2800" dirty="0" smtClean="0">
                  <a:solidFill>
                    <a:srgbClr val="000000"/>
                  </a:solidFill>
                </a:rPr>
                <a:t> </a:t>
              </a:r>
              <a:r>
                <a:rPr lang="en-US" sz="2800" dirty="0" err="1">
                  <a:solidFill>
                    <a:srgbClr val="FF0000"/>
                  </a:solidFill>
                </a:rPr>
                <a:t>m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k</a:t>
              </a:r>
              <a:r>
                <a:rPr lang="en-US" sz="2800" dirty="0">
                  <a:solidFill>
                    <a:srgbClr val="000000"/>
                  </a:solidFill>
                </a:rPr>
                <a:t>/</a:t>
              </a:r>
              <a:r>
                <a:rPr lang="en-US" sz="2800" dirty="0">
                  <a:solidFill>
                    <a:srgbClr val="FF0000"/>
                  </a:solidFill>
                </a:rPr>
                <a:t>p </a:t>
              </a:r>
              <a:r>
                <a:rPr lang="en-US" sz="2800" dirty="0" smtClean="0"/>
                <a:t> , then </a:t>
              </a:r>
              <a:r>
                <a:rPr lang="en-US" sz="2800" dirty="0"/>
                <a:t> </a:t>
              </a:r>
              <a:r>
                <a:rPr lang="en-US" sz="2800" dirty="0" err="1" smtClean="0">
                  <a:solidFill>
                    <a:srgbClr val="0000FF"/>
                  </a:solidFill>
                </a:rPr>
                <a:t>u</a:t>
              </a:r>
              <a:r>
                <a:rPr lang="en-US" sz="2800" baseline="-25000" dirty="0" err="1" smtClean="0">
                  <a:solidFill>
                    <a:srgbClr val="0000FF"/>
                  </a:solidFill>
                </a:rPr>
                <a:t>j</a:t>
              </a:r>
              <a:r>
                <a:rPr lang="en-US" sz="2800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2800" dirty="0" smtClean="0"/>
                <a:t>= 0.</a:t>
              </a:r>
              <a:br>
                <a:rPr lang="en-US" sz="2800" dirty="0" smtClean="0"/>
              </a:br>
              <a:r>
                <a:rPr lang="en-US" sz="2800" dirty="0" smtClean="0"/>
                <a:t>Intuitively: broadcast the small relations </a:t>
              </a:r>
              <a:r>
                <a:rPr lang="en-US" sz="2800" dirty="0" err="1" smtClean="0">
                  <a:solidFill>
                    <a:srgbClr val="0000FF"/>
                  </a:solidFill>
                </a:rPr>
                <a:t>S</a:t>
              </a:r>
              <a:r>
                <a:rPr lang="en-US" sz="28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2800" dirty="0" smtClean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0" y="4962445"/>
              <a:ext cx="9144000" cy="145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16494" y="2065258"/>
            <a:ext cx="9144000" cy="1247440"/>
            <a:chOff x="-16494" y="2350638"/>
            <a:chExt cx="9144000" cy="1247440"/>
          </a:xfrm>
        </p:grpSpPr>
        <p:sp>
          <p:nvSpPr>
            <p:cNvPr id="7" name="TextBox 6"/>
            <p:cNvSpPr txBox="1"/>
            <p:nvPr/>
          </p:nvSpPr>
          <p:spPr>
            <a:xfrm>
              <a:off x="54781" y="3013302"/>
              <a:ext cx="855314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Fact 1</a:t>
              </a:r>
              <a:r>
                <a:rPr lang="en-US" sz="3200" dirty="0"/>
                <a:t> </a:t>
              </a:r>
              <a:r>
                <a:rPr lang="en-US" sz="3200" dirty="0" smtClean="0">
                  <a:solidFill>
                    <a:srgbClr val="FF0000"/>
                  </a:solidFill>
                </a:rPr>
                <a:t>L</a:t>
              </a:r>
              <a:r>
                <a:rPr lang="en-US" sz="3200" dirty="0" smtClean="0"/>
                <a:t> </a:t>
              </a:r>
              <a:r>
                <a:rPr lang="en-US" sz="3200" dirty="0"/>
                <a:t>= </a:t>
              </a:r>
              <a:r>
                <a:rPr lang="en-US" sz="3200" dirty="0" smtClean="0"/>
                <a:t>[geometric</a:t>
              </a:r>
              <a:r>
                <a:rPr lang="en-US" sz="3200" dirty="0"/>
                <a:t>-mean of </a:t>
              </a:r>
              <a:r>
                <a:rPr lang="en-US" sz="3200" dirty="0">
                  <a:solidFill>
                    <a:srgbClr val="FF0000"/>
                  </a:solidFill>
                </a:rPr>
                <a:t>m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dirty="0"/>
                <a:t>,</a:t>
              </a:r>
              <a:r>
                <a:rPr lang="en-US" sz="3200" dirty="0">
                  <a:solidFill>
                    <a:srgbClr val="FF0000"/>
                  </a:solidFill>
                </a:rPr>
                <a:t>m</a:t>
              </a:r>
              <a:r>
                <a:rPr lang="en-US" sz="3200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dirty="0"/>
                <a:t>,..] / </a:t>
              </a:r>
              <a:r>
                <a:rPr lang="en-US" sz="3200" dirty="0">
                  <a:solidFill>
                    <a:srgbClr val="FF0000"/>
                  </a:solidFill>
                </a:rPr>
                <a:t>p</a:t>
              </a:r>
              <a:r>
                <a:rPr lang="en-US" sz="3200" baseline="30000" dirty="0">
                  <a:solidFill>
                    <a:srgbClr val="0000FF"/>
                  </a:solidFill>
                </a:rPr>
                <a:t>1/</a:t>
              </a:r>
              <a:r>
                <a:rPr lang="en-US" sz="3200" baseline="30000" dirty="0" err="1" smtClean="0">
                  <a:solidFill>
                    <a:srgbClr val="0000FF"/>
                  </a:solidFill>
                </a:rPr>
                <a:t>Σuj</a:t>
              </a:r>
              <a:endParaRPr lang="en-US" sz="3200" baseline="30000" dirty="0" smtClean="0">
                <a:solidFill>
                  <a:srgbClr val="0000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-16494" y="2818691"/>
              <a:ext cx="9144000" cy="145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Callout 12"/>
            <p:cNvSpPr/>
            <p:nvPr/>
          </p:nvSpPr>
          <p:spPr>
            <a:xfrm>
              <a:off x="7564388" y="2350638"/>
              <a:ext cx="1559320" cy="519351"/>
            </a:xfrm>
            <a:prstGeom prst="wedgeEllipseCallout">
              <a:avLst>
                <a:gd name="adj1" fmla="val -28557"/>
                <a:gd name="adj2" fmla="val 80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Speedup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957764"/>
            <a:ext cx="9144000" cy="1091733"/>
            <a:chOff x="0" y="3836209"/>
            <a:chExt cx="9144000" cy="1091733"/>
          </a:xfrm>
        </p:grpSpPr>
        <p:sp>
          <p:nvSpPr>
            <p:cNvPr id="17" name="TextBox 16"/>
            <p:cNvSpPr txBox="1"/>
            <p:nvPr/>
          </p:nvSpPr>
          <p:spPr>
            <a:xfrm>
              <a:off x="79279" y="3850724"/>
              <a:ext cx="791795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Fact 2 </a:t>
              </a:r>
              <a:r>
                <a:rPr lang="en-US" sz="3200" dirty="0"/>
                <a:t>As </a:t>
              </a:r>
              <a:r>
                <a:rPr lang="en-US" sz="3200" dirty="0">
                  <a:solidFill>
                    <a:srgbClr val="FF0000"/>
                  </a:solidFill>
                </a:rPr>
                <a:t>p</a:t>
              </a:r>
              <a:r>
                <a:rPr lang="en-US" sz="3200" dirty="0"/>
                <a:t> </a:t>
              </a:r>
              <a:r>
                <a:rPr lang="en-US" sz="3200" dirty="0" smtClean="0"/>
                <a:t>increases, speedup degrades.</a:t>
              </a:r>
              <a:br>
                <a:rPr lang="en-US" sz="3200" dirty="0" smtClean="0"/>
              </a:br>
              <a:r>
                <a:rPr lang="en-US" sz="3200" dirty="0" smtClean="0"/>
                <a:t> 		 1/</a:t>
              </a:r>
              <a:r>
                <a:rPr lang="en-US" sz="3200" dirty="0" smtClean="0">
                  <a:solidFill>
                    <a:srgbClr val="FF0000"/>
                  </a:solidFill>
                </a:rPr>
                <a:t>p</a:t>
              </a:r>
              <a:r>
                <a:rPr lang="en-US" sz="3200" baseline="30000" dirty="0" smtClean="0"/>
                <a:t>1/</a:t>
              </a:r>
              <a:r>
                <a:rPr lang="en-US" sz="3200" baseline="30000" dirty="0" err="1" smtClean="0">
                  <a:solidFill>
                    <a:srgbClr val="0000FF"/>
                  </a:solidFill>
                </a:rPr>
                <a:t>Σuj</a:t>
              </a:r>
              <a:r>
                <a:rPr lang="en-US" sz="3200" dirty="0" smtClean="0"/>
                <a:t> </a:t>
              </a:r>
              <a:r>
                <a:rPr lang="en-US" sz="3200" dirty="0"/>
                <a:t> </a:t>
              </a:r>
              <a:r>
                <a:rPr lang="en-US" sz="3200" dirty="0" smtClean="0"/>
                <a:t> </a:t>
              </a:r>
              <a:r>
                <a:rPr lang="en-US" sz="3200" dirty="0" smtClean="0">
                  <a:sym typeface="Wingdings"/>
                </a:rPr>
                <a:t>  </a:t>
              </a:r>
              <a:r>
                <a:rPr lang="en-US" sz="3200" dirty="0" smtClean="0">
                  <a:solidFill>
                    <a:srgbClr val="0000FF"/>
                  </a:solidFill>
                </a:rPr>
                <a:t> </a:t>
              </a:r>
              <a:r>
                <a:rPr lang="en-US" sz="3200" dirty="0"/>
                <a:t>1/</a:t>
              </a:r>
              <a:r>
                <a:rPr lang="en-US" sz="3200" dirty="0">
                  <a:solidFill>
                    <a:srgbClr val="FF0000"/>
                  </a:solidFill>
                </a:rPr>
                <a:t>p</a:t>
              </a:r>
              <a:r>
                <a:rPr lang="en-US" sz="3200" baseline="30000" dirty="0"/>
                <a:t>1/</a:t>
              </a:r>
              <a:r>
                <a:rPr lang="en-US" sz="3200" baseline="30000" dirty="0" err="1" smtClean="0">
                  <a:solidFill>
                    <a:srgbClr val="0000FF"/>
                  </a:solidFill>
                </a:rPr>
                <a:t>τ</a:t>
              </a:r>
              <a:r>
                <a:rPr lang="en-US" sz="3200" baseline="30000" dirty="0" smtClean="0">
                  <a:solidFill>
                    <a:srgbClr val="0000FF"/>
                  </a:solidFill>
                </a:rPr>
                <a:t>*</a:t>
              </a:r>
              <a:endParaRPr lang="en-US" sz="3200" baseline="300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0" y="3836209"/>
              <a:ext cx="9144000" cy="145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0" y="1043682"/>
            <a:ext cx="8597900" cy="12195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5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MPC Model</a:t>
            </a:r>
          </a:p>
          <a:p>
            <a:endParaRPr lang="en-US" dirty="0"/>
          </a:p>
          <a:p>
            <a:r>
              <a:rPr lang="en-US" dirty="0" smtClean="0"/>
              <a:t>The Algorithm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Skew matters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Statistics matter</a:t>
            </a:r>
          </a:p>
          <a:p>
            <a:endParaRPr lang="en-US" dirty="0"/>
          </a:p>
          <a:p>
            <a:r>
              <a:rPr lang="en-US" dirty="0"/>
              <a:t>Extensions and Open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5201128"/>
            <a:ext cx="6899820" cy="610785"/>
          </a:xfrm>
          <a:prstGeom prst="rect">
            <a:avLst/>
          </a:prstGeom>
          <a:ln w="28575" cmpd="sng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Skew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24718"/>
            <a:ext cx="8229600" cy="3531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at most O(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) heavy </a:t>
            </a:r>
            <a:r>
              <a:rPr lang="en-US" sz="2400" dirty="0" smtClean="0"/>
              <a:t>hitters: known </a:t>
            </a:r>
            <a:r>
              <a:rPr lang="en-US" sz="2400" dirty="0"/>
              <a:t>by all servers.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HypeSkew</a:t>
            </a:r>
            <a:r>
              <a:rPr lang="en-US" sz="2400" dirty="0" smtClean="0"/>
              <a:t> algorithm: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Run </a:t>
            </a:r>
            <a:r>
              <a:rPr lang="en-US" sz="2400" dirty="0" err="1"/>
              <a:t>HyperCube</a:t>
            </a:r>
            <a:r>
              <a:rPr lang="en-US" sz="2400" dirty="0"/>
              <a:t> on the skew-free part of the </a:t>
            </a:r>
            <a:r>
              <a:rPr lang="en-US" sz="2400" dirty="0" smtClean="0"/>
              <a:t>database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In parallel, for </a:t>
            </a:r>
            <a:r>
              <a:rPr lang="en-US" sz="2400" dirty="0"/>
              <a:t>each </a:t>
            </a:r>
            <a:r>
              <a:rPr lang="en-US" sz="2400" dirty="0" smtClean="0"/>
              <a:t>heavy hitter value </a:t>
            </a:r>
            <a:r>
              <a:rPr lang="en-US" sz="2400" b="1" dirty="0" smtClean="0">
                <a:solidFill>
                  <a:srgbClr val="008000"/>
                </a:solidFill>
              </a:rPr>
              <a:t>c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run </a:t>
            </a:r>
            <a:r>
              <a:rPr lang="en-US" sz="2400" dirty="0" err="1" smtClean="0">
                <a:solidFill>
                  <a:srgbClr val="0000FF"/>
                </a:solidFill>
              </a:rPr>
              <a:t>HyperSkew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on the residual query </a:t>
            </a:r>
            <a:r>
              <a:rPr lang="en-US" sz="2400" dirty="0" smtClean="0">
                <a:solidFill>
                  <a:srgbClr val="0000FF"/>
                </a:solidFill>
              </a:rPr>
              <a:t>Q</a:t>
            </a:r>
            <a:r>
              <a:rPr lang="en-US" sz="2400" dirty="0" smtClean="0"/>
              <a:t>[</a:t>
            </a:r>
            <a:r>
              <a:rPr lang="en-US" sz="2400" b="1" dirty="0" smtClean="0">
                <a:solidFill>
                  <a:srgbClr val="008000"/>
                </a:solidFill>
              </a:rPr>
              <a:t>c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r>
              <a:rPr lang="en-US" sz="2400" dirty="0" smtClean="0"/>
              <a:t>]</a:t>
            </a:r>
            <a:br>
              <a:rPr lang="en-US" sz="2400" dirty="0" smtClean="0"/>
            </a:br>
            <a:r>
              <a:rPr lang="en-US" sz="2400" dirty="0" smtClean="0"/>
              <a:t>(Open problem: how many servers to allocate to </a:t>
            </a:r>
            <a:r>
              <a:rPr lang="en-US" sz="2400" b="1" dirty="0" smtClean="0">
                <a:solidFill>
                  <a:srgbClr val="008000"/>
                </a:solidFill>
              </a:rPr>
              <a:t>c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7504" y="1321322"/>
            <a:ext cx="787398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Definition</a:t>
            </a:r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dirty="0" smtClean="0"/>
              <a:t>value </a:t>
            </a:r>
            <a:r>
              <a:rPr lang="en-US" sz="2800" b="1" dirty="0" smtClean="0">
                <a:solidFill>
                  <a:srgbClr val="008000"/>
                </a:solidFill>
              </a:rPr>
              <a:t>c</a:t>
            </a:r>
            <a:r>
              <a:rPr lang="en-US" sz="2800" dirty="0" smtClean="0"/>
              <a:t> </a:t>
            </a:r>
            <a:r>
              <a:rPr lang="en-US" sz="2800" dirty="0"/>
              <a:t>is a “heavy hitter” </a:t>
            </a:r>
            <a:r>
              <a:rPr lang="en-US" sz="2800" dirty="0" smtClean="0"/>
              <a:t>for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baseline="-25000" dirty="0">
                <a:solidFill>
                  <a:srgbClr val="0000FF"/>
                </a:solidFill>
              </a:rPr>
              <a:t>i</a:t>
            </a:r>
            <a:r>
              <a:rPr lang="en-US" sz="2800" dirty="0" smtClean="0"/>
              <a:t> in </a:t>
            </a:r>
            <a:r>
              <a:rPr lang="en-US" sz="2800" dirty="0" err="1">
                <a:solidFill>
                  <a:srgbClr val="0000FF"/>
                </a:solidFill>
              </a:rPr>
              <a:t>S</a:t>
            </a:r>
            <a:r>
              <a:rPr lang="en-US" sz="2800" baseline="-25000" dirty="0" err="1">
                <a:solidFill>
                  <a:srgbClr val="0000FF"/>
                </a:solidFill>
              </a:rPr>
              <a:t>j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dirty="0" err="1"/>
              <a:t>degree</a:t>
            </a:r>
            <a:r>
              <a:rPr lang="en-US" sz="2800" baseline="-25000" dirty="0" err="1">
                <a:solidFill>
                  <a:srgbClr val="0000FF"/>
                </a:solidFill>
              </a:rPr>
              <a:t>Sj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baseline="-25000" dirty="0">
                <a:solidFill>
                  <a:srgbClr val="0000FF"/>
                </a:solidFill>
              </a:rPr>
              <a:t>i</a:t>
            </a:r>
            <a:r>
              <a:rPr lang="en-US" sz="2800" dirty="0" smtClean="0"/>
              <a:t>=</a:t>
            </a:r>
            <a:r>
              <a:rPr lang="en-US" sz="2800" b="1" dirty="0" smtClean="0">
                <a:solidFill>
                  <a:srgbClr val="008000"/>
                </a:solidFill>
              </a:rPr>
              <a:t>c</a:t>
            </a:r>
            <a:r>
              <a:rPr lang="en-US" sz="2800" dirty="0" smtClean="0"/>
              <a:t>) </a:t>
            </a:r>
            <a:r>
              <a:rPr lang="en-US" sz="2800" dirty="0"/>
              <a:t>&gt; </a:t>
            </a:r>
            <a:r>
              <a:rPr lang="en-US" sz="2800" dirty="0" err="1">
                <a:solidFill>
                  <a:srgbClr val="FF0000"/>
                </a:solidFill>
              </a:rPr>
              <a:t>m</a:t>
            </a:r>
            <a:r>
              <a:rPr lang="en-US" sz="2800" baseline="-25000" dirty="0" err="1">
                <a:solidFill>
                  <a:srgbClr val="FF0000"/>
                </a:solidFill>
              </a:rPr>
              <a:t>j</a:t>
            </a:r>
            <a:r>
              <a:rPr lang="en-US" sz="2800" dirty="0"/>
              <a:t> / </a:t>
            </a:r>
            <a:r>
              <a:rPr lang="en-US" sz="2800" dirty="0" smtClean="0">
                <a:solidFill>
                  <a:srgbClr val="FF0000"/>
                </a:solidFill>
              </a:rPr>
              <a:t>p</a:t>
            </a:r>
            <a:r>
              <a:rPr lang="en-US" sz="2800" baseline="-250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, </a:t>
            </a:r>
            <a:r>
              <a:rPr lang="en-US" sz="2800" dirty="0"/>
              <a:t>where </a:t>
            </a:r>
            <a:r>
              <a:rPr lang="en-US" sz="2800" dirty="0" smtClean="0">
                <a:solidFill>
                  <a:srgbClr val="FF0000"/>
                </a:solidFill>
              </a:rPr>
              <a:t>p</a:t>
            </a:r>
            <a:r>
              <a:rPr lang="en-US" sz="2800" baseline="-250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/>
              <a:t>= share of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baseline="-25000" dirty="0" smtClean="0">
                <a:solidFill>
                  <a:srgbClr val="0000FF"/>
                </a:solidFill>
              </a:rPr>
              <a:t>i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7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know today: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Join(</a:t>
            </a:r>
            <a:r>
              <a:rPr lang="en-US" dirty="0" err="1">
                <a:solidFill>
                  <a:srgbClr val="0000FF"/>
                </a:solidFill>
              </a:rPr>
              <a:t>x,y,z</a:t>
            </a:r>
            <a:r>
              <a:rPr lang="en-US" dirty="0">
                <a:solidFill>
                  <a:srgbClr val="0000FF"/>
                </a:solidFill>
              </a:rPr>
              <a:t>) = R(</a:t>
            </a:r>
            <a:r>
              <a:rPr lang="en-US" dirty="0" err="1">
                <a:solidFill>
                  <a:srgbClr val="0000FF"/>
                </a:solidFill>
              </a:rPr>
              <a:t>x,y</a:t>
            </a:r>
            <a:r>
              <a:rPr lang="en-US" dirty="0" smtClean="0">
                <a:solidFill>
                  <a:srgbClr val="0000FF"/>
                </a:solidFill>
              </a:rPr>
              <a:t>), 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y,z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Optimal </a:t>
            </a:r>
            <a:r>
              <a:rPr lang="en-US" dirty="0" smtClean="0"/>
              <a:t>load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: between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/</a:t>
            </a:r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30000" dirty="0">
                <a:solidFill>
                  <a:srgbClr val="FF0000"/>
                </a:solidFill>
              </a:rPr>
              <a:t>1/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Triangles(</a:t>
            </a:r>
            <a:r>
              <a:rPr lang="en-US" dirty="0">
                <a:solidFill>
                  <a:srgbClr val="0000FF"/>
                </a:solidFill>
              </a:rPr>
              <a:t>X,Y,Z) = R(X,Y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b="1" dirty="0">
                <a:solidFill>
                  <a:srgbClr val="0000FF"/>
                </a:solidFill>
              </a:rPr>
              <a:t>,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S(Y,Z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b="1" dirty="0" smtClean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(Z,X)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/>
              <a:t>Optimal load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: between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/3</a:t>
            </a:r>
            <a:r>
              <a:rPr lang="en-US" dirty="0" smtClean="0"/>
              <a:t>  and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30000" dirty="0">
                <a:solidFill>
                  <a:srgbClr val="FF0000"/>
                </a:solidFill>
              </a:rPr>
              <a:t>1/2</a:t>
            </a:r>
            <a:endParaRPr lang="en-US" dirty="0" smtClean="0"/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General query </a:t>
            </a:r>
            <a:r>
              <a:rPr lang="en-US" dirty="0" smtClean="0">
                <a:solidFill>
                  <a:srgbClr val="0000FF"/>
                </a:solidFill>
              </a:rPr>
              <a:t>Q</a:t>
            </a:r>
            <a:r>
              <a:rPr lang="en-US" dirty="0" smtClean="0">
                <a:solidFill>
                  <a:srgbClr val="000000"/>
                </a:solidFill>
              </a:rPr>
              <a:t>: still </a:t>
            </a:r>
            <a:r>
              <a:rPr lang="en-US" dirty="0">
                <a:solidFill>
                  <a:srgbClr val="000000"/>
                </a:solidFill>
              </a:rPr>
              <a:t>ill understood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724" y="6126163"/>
            <a:ext cx="878733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Open problem: upper/lower bounds for skewed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70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we would like:</a:t>
            </a:r>
          </a:p>
          <a:p>
            <a:r>
              <a:rPr lang="en-US" dirty="0" smtClean="0"/>
              <a:t>Reduce load below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30000" dirty="0" smtClean="0">
                <a:solidFill>
                  <a:srgbClr val="0000FF"/>
                </a:solidFill>
              </a:rPr>
              <a:t>1/</a:t>
            </a:r>
            <a:r>
              <a:rPr lang="en-US" baseline="30000" dirty="0" err="1" smtClean="0">
                <a:solidFill>
                  <a:srgbClr val="0000FF"/>
                </a:solidFill>
              </a:rPr>
              <a:t>τ</a:t>
            </a:r>
            <a:r>
              <a:rPr lang="en-US" baseline="30000" dirty="0" smtClean="0">
                <a:solidFill>
                  <a:srgbClr val="0000FF"/>
                </a:solidFill>
              </a:rPr>
              <a:t>*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ACQ</a:t>
            </a:r>
            <a:r>
              <a:rPr lang="en-US" dirty="0" smtClean="0">
                <a:solidFill>
                  <a:srgbClr val="000000"/>
                </a:solidFill>
              </a:rPr>
              <a:t> no-skew: load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rounds </a:t>
            </a:r>
            <a:r>
              <a:rPr lang="en-US" dirty="0" smtClean="0">
                <a:solidFill>
                  <a:srgbClr val="0000FF"/>
                </a:solidFill>
              </a:rPr>
              <a:t>O(1) </a:t>
            </a:r>
            <a:r>
              <a:rPr lang="en-US" dirty="0" smtClean="0">
                <a:solidFill>
                  <a:srgbClr val="000000"/>
                </a:solidFill>
              </a:rPr>
              <a:t>[Afrati’14]</a:t>
            </a:r>
          </a:p>
          <a:p>
            <a:pPr lvl="1"/>
            <a:r>
              <a:rPr lang="en-US" b="1" u="sng" dirty="0" smtClean="0">
                <a:solidFill>
                  <a:srgbClr val="000000"/>
                </a:solidFill>
              </a:rPr>
              <a:t>Challenge</a:t>
            </a:r>
            <a:r>
              <a:rPr lang="en-US" dirty="0" smtClean="0">
                <a:solidFill>
                  <a:srgbClr val="000000"/>
                </a:solidFill>
              </a:rPr>
              <a:t>: large intermediate results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Reduce the penalty of heavy hitters;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Triangles</a:t>
            </a:r>
            <a:r>
              <a:rPr lang="en-US" dirty="0" smtClean="0">
                <a:solidFill>
                  <a:srgbClr val="000000"/>
                </a:solidFill>
              </a:rPr>
              <a:t> from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/2</a:t>
            </a:r>
            <a:r>
              <a:rPr lang="en-US" dirty="0" smtClean="0"/>
              <a:t>  to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/3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rounds</a:t>
            </a:r>
          </a:p>
          <a:p>
            <a:pPr lvl="1"/>
            <a:r>
              <a:rPr lang="en-US" b="1" u="sng" dirty="0" smtClean="0"/>
              <a:t>Challenge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baseline="30000" dirty="0" smtClean="0"/>
              <a:t>1/</a:t>
            </a:r>
            <a:r>
              <a:rPr lang="en-US" baseline="30000" dirty="0" err="1" smtClean="0">
                <a:solidFill>
                  <a:srgbClr val="0000FF"/>
                </a:solidFill>
              </a:rPr>
              <a:t>ρ</a:t>
            </a:r>
            <a:r>
              <a:rPr lang="en-US" baseline="30000" dirty="0" smtClean="0">
                <a:solidFill>
                  <a:srgbClr val="0000FF"/>
                </a:solidFill>
              </a:rPr>
              <a:t>*</a:t>
            </a:r>
            <a:r>
              <a:rPr lang="en-US" dirty="0" smtClean="0"/>
              <a:t> barrier for skewed data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What else we know today:</a:t>
            </a:r>
            <a:endParaRPr lang="en-US" dirty="0"/>
          </a:p>
          <a:p>
            <a:r>
              <a:rPr lang="en-US" dirty="0"/>
              <a:t>Algorithms: [Beame’13,Afrati’14]. Limited.</a:t>
            </a:r>
          </a:p>
          <a:p>
            <a:r>
              <a:rPr lang="en-US" dirty="0"/>
              <a:t>Upper bound: [Beame’13]. Limited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438" y="6063962"/>
            <a:ext cx="6421890" cy="5847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Open problem:</a:t>
            </a:r>
            <a:r>
              <a:rPr lang="en-US" sz="3200" dirty="0"/>
              <a:t> </a:t>
            </a:r>
            <a:r>
              <a:rPr lang="en-US" sz="3200" dirty="0" smtClean="0"/>
              <a:t>solve multi-rounds</a:t>
            </a:r>
            <a:endParaRPr lang="en-US" sz="3200" i="1" u="sng" dirty="0"/>
          </a:p>
        </p:txBody>
      </p:sp>
    </p:spTree>
    <p:extLst>
      <p:ext uri="{BB962C8B-B14F-4D97-AF65-F5344CB8AC3E}">
        <p14:creationId xmlns:p14="http://schemas.microsoft.com/office/powerpoint/2010/main" val="423194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Massively Parallel Communication Model (MPC)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9935" y="3108773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84529" y="3110547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2989" y="3130299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49935" y="4172464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84529" y="4174238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2989" y="4193990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608" y="1329368"/>
            <a:ext cx="1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(size=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9" idx="0"/>
          </p:cNvCxnSpPr>
          <p:nvPr/>
        </p:nvCxnSpPr>
        <p:spPr>
          <a:xfrm flipH="1">
            <a:off x="5393795" y="1514034"/>
            <a:ext cx="568813" cy="581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0" idx="0"/>
          </p:cNvCxnSpPr>
          <p:nvPr/>
        </p:nvCxnSpPr>
        <p:spPr>
          <a:xfrm>
            <a:off x="7616126" y="1514034"/>
            <a:ext cx="312263" cy="5830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5393795" y="2503934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3" idx="0"/>
          </p:cNvCxnSpPr>
          <p:nvPr/>
        </p:nvCxnSpPr>
        <p:spPr>
          <a:xfrm>
            <a:off x="5393795" y="2503934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7928389" y="2505708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393795" y="2505708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 flipH="1">
            <a:off x="5393794" y="3517396"/>
            <a:ext cx="1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5393795" y="3517396"/>
            <a:ext cx="2534593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7928389" y="3519170"/>
            <a:ext cx="0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 flipH="1">
            <a:off x="5393795" y="3519170"/>
            <a:ext cx="2534594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93794" y="4582861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3794" y="4582861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8388" y="4584635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93794" y="4584635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0797" y="2633462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98624" y="3646924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8624" y="4717790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95" y="1711617"/>
            <a:ext cx="23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Input data </a:t>
            </a:r>
            <a:r>
              <a:rPr lang="en-US" sz="2000" dirty="0"/>
              <a:t>= size </a:t>
            </a:r>
            <a:r>
              <a:rPr lang="en-US" sz="2000" dirty="0" smtClean="0">
                <a:solidFill>
                  <a:srgbClr val="FF0000"/>
                </a:solidFill>
              </a:rPr>
              <a:t>m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895" y="3947982"/>
            <a:ext cx="329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Algorithm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Several rounds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6895" y="3202527"/>
            <a:ext cx="428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One </a:t>
            </a:r>
            <a:r>
              <a:rPr lang="en-US" sz="2000" dirty="0">
                <a:solidFill>
                  <a:srgbClr val="0000FF"/>
                </a:solidFill>
              </a:rPr>
              <a:t>round </a:t>
            </a:r>
            <a:r>
              <a:rPr lang="en-US" sz="2000" dirty="0" smtClean="0"/>
              <a:t>= </a:t>
            </a:r>
            <a:r>
              <a:rPr lang="en-US" dirty="0" smtClean="0"/>
              <a:t>Compute &amp; communicate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895" y="2457072"/>
            <a:ext cx="272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Number </a:t>
            </a:r>
            <a:r>
              <a:rPr lang="en-US" sz="2000" dirty="0">
                <a:solidFill>
                  <a:srgbClr val="0000FF"/>
                </a:solidFill>
              </a:rPr>
              <a:t>of servers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95" y="1290632"/>
            <a:ext cx="246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BSP [Valiant]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06412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06412" y="365744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06412" y="4693437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03798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03798" y="366831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03798" y="4714644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7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Extended slides, exercises, open problems:</a:t>
            </a:r>
          </a:p>
          <a:p>
            <a:pPr marL="457200" lvl="1" indent="0">
              <a:buNone/>
            </a:pPr>
            <a:r>
              <a:rPr lang="en-US" dirty="0" smtClean="0"/>
              <a:t>PhD Open Warsaw, March 2015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phdopen.mimuw.edu.pl/index.php?page=l15w1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search for ‘</a:t>
            </a:r>
            <a:r>
              <a:rPr lang="en-US" dirty="0" err="1" smtClean="0"/>
              <a:t>phd</a:t>
            </a:r>
            <a:r>
              <a:rPr lang="en-US" dirty="0" smtClean="0"/>
              <a:t> open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suciu</a:t>
            </a:r>
            <a:r>
              <a:rPr lang="en-US" dirty="0" smtClean="0"/>
              <a:t>’</a:t>
            </a:r>
          </a:p>
          <a:p>
            <a:r>
              <a:rPr lang="en-US" smtClean="0"/>
              <a:t>Papers:</a:t>
            </a:r>
            <a:endParaRPr lang="en-US" dirty="0"/>
          </a:p>
          <a:p>
            <a:pPr marL="457200" lvl="1" indent="0">
              <a:buNone/>
            </a:pPr>
            <a:r>
              <a:rPr lang="en-US" smtClean="0"/>
              <a:t>Beame</a:t>
            </a:r>
            <a:r>
              <a:rPr lang="en-US" dirty="0"/>
              <a:t>, </a:t>
            </a:r>
            <a:r>
              <a:rPr lang="en-US" dirty="0" err="1"/>
              <a:t>Koutris</a:t>
            </a:r>
            <a:r>
              <a:rPr lang="en-US" dirty="0"/>
              <a:t>, </a:t>
            </a:r>
            <a:r>
              <a:rPr lang="en-US" dirty="0" smtClean="0"/>
              <a:t>S, [PODS’13, 14]</a:t>
            </a:r>
            <a:br>
              <a:rPr lang="en-US" dirty="0" smtClean="0"/>
            </a:br>
            <a:r>
              <a:rPr lang="en-US" dirty="0" smtClean="0"/>
              <a:t>Chu, </a:t>
            </a:r>
            <a:r>
              <a:rPr lang="en-US" dirty="0" err="1" smtClean="0"/>
              <a:t>Balazinska</a:t>
            </a:r>
            <a:r>
              <a:rPr lang="en-US" dirty="0" smtClean="0"/>
              <a:t>, S. [SIGMOD’15]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Myria</a:t>
            </a:r>
            <a:r>
              <a:rPr lang="en-US" dirty="0" smtClean="0"/>
              <a:t> website: </a:t>
            </a:r>
            <a:r>
              <a:rPr lang="en-US" dirty="0" smtClean="0">
                <a:hlinkClick r:id="rId3"/>
              </a:rPr>
              <a:t>myria.cs.washington.edu/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29195" y="5989282"/>
            <a:ext cx="2976195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948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Massively Parallel Communication Model (MPC)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9935" y="3108773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84529" y="3110547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2989" y="3130299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49935" y="4172464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84529" y="4174238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2989" y="4193990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608" y="1329368"/>
            <a:ext cx="1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(size=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9" idx="0"/>
          </p:cNvCxnSpPr>
          <p:nvPr/>
        </p:nvCxnSpPr>
        <p:spPr>
          <a:xfrm flipH="1">
            <a:off x="5393795" y="1514034"/>
            <a:ext cx="568813" cy="581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0" idx="0"/>
          </p:cNvCxnSpPr>
          <p:nvPr/>
        </p:nvCxnSpPr>
        <p:spPr>
          <a:xfrm>
            <a:off x="7616126" y="1514034"/>
            <a:ext cx="312263" cy="5830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5393795" y="2503934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3" idx="0"/>
          </p:cNvCxnSpPr>
          <p:nvPr/>
        </p:nvCxnSpPr>
        <p:spPr>
          <a:xfrm>
            <a:off x="5393795" y="2503934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7928389" y="2505708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393795" y="2505708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 flipH="1">
            <a:off x="5393794" y="3517396"/>
            <a:ext cx="1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5393795" y="3517396"/>
            <a:ext cx="2534593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7928389" y="3519170"/>
            <a:ext cx="0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 flipH="1">
            <a:off x="5393795" y="3519170"/>
            <a:ext cx="2534594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93794" y="4582861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3794" y="4582861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8388" y="4584635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93794" y="4584635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0797" y="2633462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98624" y="3646924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8624" y="4717790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95" y="1711617"/>
            <a:ext cx="23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Input data </a:t>
            </a:r>
            <a:r>
              <a:rPr lang="en-US" sz="2000" dirty="0"/>
              <a:t>= size </a:t>
            </a:r>
            <a:r>
              <a:rPr lang="en-US" sz="2000" dirty="0" smtClean="0">
                <a:solidFill>
                  <a:srgbClr val="FF0000"/>
                </a:solidFill>
              </a:rPr>
              <a:t>m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6895" y="4693437"/>
            <a:ext cx="524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Max communication load / round / server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L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895" y="3947982"/>
            <a:ext cx="329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Algorithm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Several rounds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6895" y="3202527"/>
            <a:ext cx="428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One </a:t>
            </a:r>
            <a:r>
              <a:rPr lang="en-US" sz="2000" dirty="0">
                <a:solidFill>
                  <a:srgbClr val="0000FF"/>
                </a:solidFill>
              </a:rPr>
              <a:t>round </a:t>
            </a:r>
            <a:r>
              <a:rPr lang="en-US" sz="2000" dirty="0" smtClean="0"/>
              <a:t>= </a:t>
            </a:r>
            <a:r>
              <a:rPr lang="en-US" dirty="0" smtClean="0"/>
              <a:t>Compute &amp; communicate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895" y="2457072"/>
            <a:ext cx="272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Number </a:t>
            </a:r>
            <a:r>
              <a:rPr lang="en-US" sz="2000" dirty="0">
                <a:solidFill>
                  <a:srgbClr val="0000FF"/>
                </a:solidFill>
              </a:rPr>
              <a:t>of servers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506412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6412" y="365744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06412" y="4693437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03798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03798" y="366831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03798" y="4714644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95" y="1290632"/>
            <a:ext cx="246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BSP [Valiant]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Massively Parallel Communication Model (MPC)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9935" y="3108773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84529" y="3110547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2989" y="3130299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49935" y="4172464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84529" y="4174238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2989" y="4193990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608" y="1329368"/>
            <a:ext cx="1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(size=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9" idx="0"/>
          </p:cNvCxnSpPr>
          <p:nvPr/>
        </p:nvCxnSpPr>
        <p:spPr>
          <a:xfrm flipH="1">
            <a:off x="5393795" y="1514034"/>
            <a:ext cx="568813" cy="581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0" idx="0"/>
          </p:cNvCxnSpPr>
          <p:nvPr/>
        </p:nvCxnSpPr>
        <p:spPr>
          <a:xfrm>
            <a:off x="7616126" y="1514034"/>
            <a:ext cx="312263" cy="5830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5393795" y="2503934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3" idx="0"/>
          </p:cNvCxnSpPr>
          <p:nvPr/>
        </p:nvCxnSpPr>
        <p:spPr>
          <a:xfrm>
            <a:off x="5393795" y="2503934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7928389" y="2505708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393795" y="2505708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 flipH="1">
            <a:off x="5393794" y="3517396"/>
            <a:ext cx="1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5393795" y="3517396"/>
            <a:ext cx="2534593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7928389" y="3519170"/>
            <a:ext cx="0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 flipH="1">
            <a:off x="5393795" y="3519170"/>
            <a:ext cx="2534594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93794" y="4582861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3794" y="4582861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8388" y="4584635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93794" y="4584635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0797" y="2633462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98624" y="3646924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8624" y="4717790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95" y="1711617"/>
            <a:ext cx="23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Input data </a:t>
            </a:r>
            <a:r>
              <a:rPr lang="en-US" sz="2000" dirty="0"/>
              <a:t>= size </a:t>
            </a:r>
            <a:r>
              <a:rPr lang="en-US" sz="2000" dirty="0" smtClean="0">
                <a:solidFill>
                  <a:srgbClr val="FF0000"/>
                </a:solidFill>
              </a:rPr>
              <a:t>m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6895" y="4693437"/>
            <a:ext cx="524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Max communication load / round / server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L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895" y="3947982"/>
            <a:ext cx="329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Algorithm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Several rounds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6895" y="3202527"/>
            <a:ext cx="428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One </a:t>
            </a:r>
            <a:r>
              <a:rPr lang="en-US" sz="2000" dirty="0">
                <a:solidFill>
                  <a:srgbClr val="0000FF"/>
                </a:solidFill>
              </a:rPr>
              <a:t>round </a:t>
            </a:r>
            <a:r>
              <a:rPr lang="en-US" sz="2000" dirty="0" smtClean="0"/>
              <a:t>= </a:t>
            </a:r>
            <a:r>
              <a:rPr lang="en-US" dirty="0" smtClean="0"/>
              <a:t>Compute &amp; communicate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895" y="2457072"/>
            <a:ext cx="272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Number </a:t>
            </a:r>
            <a:r>
              <a:rPr lang="en-US" sz="2000" dirty="0">
                <a:solidFill>
                  <a:srgbClr val="0000FF"/>
                </a:solidFill>
              </a:rPr>
              <a:t>of servers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506412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6412" y="365744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06412" y="4693437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03798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03798" y="366831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03798" y="4714644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95" y="1290632"/>
            <a:ext cx="246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BSP [Valiant]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58656"/>
              </p:ext>
            </p:extLst>
          </p:nvPr>
        </p:nvGraphicFramePr>
        <p:xfrm>
          <a:off x="88073" y="5351830"/>
          <a:ext cx="89428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508"/>
                <a:gridCol w="1237957"/>
                <a:gridCol w="2893925"/>
                <a:gridCol w="1623814"/>
                <a:gridCol w="169967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Cost: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Ideal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Practical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ε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∈(0,1)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Naïve 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Naïve 2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Load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 = m/p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 = m/p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</a:rPr>
                        <a:t>1-ε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 = 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L = m/p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Rounds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Massively Parallel Communication Model (MPC)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9935" y="3108773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84529" y="3110547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2989" y="3130299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49935" y="4172464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84529" y="4174238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2989" y="4193990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608" y="1329368"/>
            <a:ext cx="1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(size=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9" idx="0"/>
          </p:cNvCxnSpPr>
          <p:nvPr/>
        </p:nvCxnSpPr>
        <p:spPr>
          <a:xfrm flipH="1">
            <a:off x="5393795" y="1514034"/>
            <a:ext cx="568813" cy="581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0" idx="0"/>
          </p:cNvCxnSpPr>
          <p:nvPr/>
        </p:nvCxnSpPr>
        <p:spPr>
          <a:xfrm>
            <a:off x="7616126" y="1514034"/>
            <a:ext cx="312263" cy="5830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5393795" y="2503934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3" idx="0"/>
          </p:cNvCxnSpPr>
          <p:nvPr/>
        </p:nvCxnSpPr>
        <p:spPr>
          <a:xfrm>
            <a:off x="5393795" y="2503934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7928389" y="2505708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393795" y="2505708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 flipH="1">
            <a:off x="5393794" y="3517396"/>
            <a:ext cx="1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5393795" y="3517396"/>
            <a:ext cx="2534593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7928389" y="3519170"/>
            <a:ext cx="0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 flipH="1">
            <a:off x="5393795" y="3519170"/>
            <a:ext cx="2534594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93794" y="4582861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3794" y="4582861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8388" y="4584635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93794" y="4584635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0797" y="2633462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98624" y="3646924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8624" y="4717790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95" y="1711617"/>
            <a:ext cx="23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Input data </a:t>
            </a:r>
            <a:r>
              <a:rPr lang="en-US" sz="2000" dirty="0"/>
              <a:t>= size </a:t>
            </a:r>
            <a:r>
              <a:rPr lang="en-US" sz="2000" dirty="0" smtClean="0">
                <a:solidFill>
                  <a:srgbClr val="FF0000"/>
                </a:solidFill>
              </a:rPr>
              <a:t>m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6895" y="4693437"/>
            <a:ext cx="524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Max communication load / round / server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L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895" y="3947982"/>
            <a:ext cx="329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Algorithm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Several rounds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6895" y="3202527"/>
            <a:ext cx="428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One </a:t>
            </a:r>
            <a:r>
              <a:rPr lang="en-US" sz="2000" dirty="0">
                <a:solidFill>
                  <a:srgbClr val="0000FF"/>
                </a:solidFill>
              </a:rPr>
              <a:t>round </a:t>
            </a:r>
            <a:r>
              <a:rPr lang="en-US" sz="2000" dirty="0" smtClean="0"/>
              <a:t>= </a:t>
            </a:r>
            <a:r>
              <a:rPr lang="en-US" dirty="0" smtClean="0"/>
              <a:t>Compute &amp; communicate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895" y="2457072"/>
            <a:ext cx="272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Number </a:t>
            </a:r>
            <a:r>
              <a:rPr lang="en-US" sz="2000" dirty="0">
                <a:solidFill>
                  <a:srgbClr val="0000FF"/>
                </a:solidFill>
              </a:rPr>
              <a:t>of servers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506412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6412" y="365744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06412" y="4693437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03798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03798" y="366831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03798" y="4714644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95" y="1290632"/>
            <a:ext cx="246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BSP [Valiant]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94052"/>
              </p:ext>
            </p:extLst>
          </p:nvPr>
        </p:nvGraphicFramePr>
        <p:xfrm>
          <a:off x="88073" y="5351830"/>
          <a:ext cx="89428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508"/>
                <a:gridCol w="1237957"/>
                <a:gridCol w="2893925"/>
                <a:gridCol w="1623814"/>
                <a:gridCol w="169967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Ideal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Practical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ε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∈(0,1)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Naïve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Naïve 2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Load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 = m/p 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L = m/p</a:t>
                      </a:r>
                      <a:r>
                        <a:rPr lang="en-US" sz="2400" baseline="30000" dirty="0" smtClean="0">
                          <a:solidFill>
                            <a:schemeClr val="bg1"/>
                          </a:solidFill>
                        </a:rPr>
                        <a:t>1-ε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L = m/p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Rounds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65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Massively Parallel Communication Model (MPC)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9935" y="2095311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84529" y="2097085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2989" y="2116837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9935" y="3108773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84529" y="3110547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92989" y="3130299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49935" y="4172464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84529" y="4174238"/>
            <a:ext cx="1087719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Server </a:t>
            </a:r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2989" y="4193990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62608" y="1329368"/>
            <a:ext cx="165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(size=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  <a:endCxn id="9" idx="0"/>
          </p:cNvCxnSpPr>
          <p:nvPr/>
        </p:nvCxnSpPr>
        <p:spPr>
          <a:xfrm flipH="1">
            <a:off x="5393795" y="1514034"/>
            <a:ext cx="568813" cy="58127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0" idx="0"/>
          </p:cNvCxnSpPr>
          <p:nvPr/>
        </p:nvCxnSpPr>
        <p:spPr>
          <a:xfrm>
            <a:off x="7616126" y="1514034"/>
            <a:ext cx="312263" cy="5830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2" idx="0"/>
          </p:cNvCxnSpPr>
          <p:nvPr/>
        </p:nvCxnSpPr>
        <p:spPr>
          <a:xfrm>
            <a:off x="5393795" y="2503934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3" idx="0"/>
          </p:cNvCxnSpPr>
          <p:nvPr/>
        </p:nvCxnSpPr>
        <p:spPr>
          <a:xfrm>
            <a:off x="5393795" y="2503934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7928389" y="2505708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393795" y="2505708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 flipH="1">
            <a:off x="5393794" y="3517396"/>
            <a:ext cx="1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5393795" y="3517396"/>
            <a:ext cx="2534593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6" idx="0"/>
          </p:cNvCxnSpPr>
          <p:nvPr/>
        </p:nvCxnSpPr>
        <p:spPr>
          <a:xfrm>
            <a:off x="7928389" y="3519170"/>
            <a:ext cx="0" cy="65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 flipH="1">
            <a:off x="5393795" y="3519170"/>
            <a:ext cx="2534594" cy="653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93794" y="4582861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3794" y="4582861"/>
            <a:ext cx="2534594" cy="606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8388" y="4584635"/>
            <a:ext cx="0" cy="604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93794" y="4584635"/>
            <a:ext cx="2534594" cy="603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0797" y="2633462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98624" y="3646924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98624" y="4717790"/>
            <a:ext cx="110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Round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3961" y="5028968"/>
            <a:ext cx="57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95" y="1711617"/>
            <a:ext cx="23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Input data </a:t>
            </a:r>
            <a:r>
              <a:rPr lang="en-US" sz="2000" dirty="0"/>
              <a:t>= size </a:t>
            </a:r>
            <a:r>
              <a:rPr lang="en-US" sz="2000" dirty="0" smtClean="0">
                <a:solidFill>
                  <a:srgbClr val="FF0000"/>
                </a:solidFill>
              </a:rPr>
              <a:t>m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6895" y="4693437"/>
            <a:ext cx="524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Max communication load / round / server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L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86895" y="3947982"/>
            <a:ext cx="3298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Algorithm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Several rounds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86895" y="3202527"/>
            <a:ext cx="428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One </a:t>
            </a:r>
            <a:r>
              <a:rPr lang="en-US" sz="2000" dirty="0">
                <a:solidFill>
                  <a:srgbClr val="0000FF"/>
                </a:solidFill>
              </a:rPr>
              <a:t>round </a:t>
            </a:r>
            <a:r>
              <a:rPr lang="en-US" sz="2000" dirty="0" smtClean="0"/>
              <a:t>= </a:t>
            </a:r>
            <a:r>
              <a:rPr lang="en-US" dirty="0" smtClean="0"/>
              <a:t>Compute &amp; communicate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895" y="2457072"/>
            <a:ext cx="272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Number </a:t>
            </a:r>
            <a:r>
              <a:rPr lang="en-US" sz="2000" dirty="0">
                <a:solidFill>
                  <a:srgbClr val="0000FF"/>
                </a:solidFill>
              </a:rPr>
              <a:t>of servers </a:t>
            </a:r>
            <a:r>
              <a:rPr lang="en-US" sz="2000" dirty="0"/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506412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06412" y="365744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06412" y="4693437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03798" y="2633462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603798" y="3668315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03798" y="4714644"/>
            <a:ext cx="43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r>
              <a:rPr lang="en-US" dirty="0">
                <a:solidFill>
                  <a:srgbClr val="FF0000"/>
                </a:solidFill>
              </a:rPr>
              <a:t>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84127" y="1747505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76450" y="1782417"/>
            <a:ext cx="90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95" y="1290632"/>
            <a:ext cx="246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 BSP [Valiant]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7671"/>
              </p:ext>
            </p:extLst>
          </p:nvPr>
        </p:nvGraphicFramePr>
        <p:xfrm>
          <a:off x="88073" y="5351830"/>
          <a:ext cx="894287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508"/>
                <a:gridCol w="1237957"/>
                <a:gridCol w="2893925"/>
                <a:gridCol w="1623814"/>
                <a:gridCol w="169967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Cost: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Ideal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Practical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FFFFFF"/>
                          </a:solidFill>
                        </a:rPr>
                        <a:t>ε</a:t>
                      </a:r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∈(0,1)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Naïve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Naïve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Load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L = m/p 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L = m/p</a:t>
                      </a:r>
                      <a:r>
                        <a:rPr lang="en-US" sz="2400" baseline="30000" dirty="0" smtClean="0">
                          <a:solidFill>
                            <a:srgbClr val="FFFFFF"/>
                          </a:solidFill>
                        </a:rPr>
                        <a:t>1-ε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Rounds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FFFF"/>
                          </a:solidFill>
                        </a:rPr>
                        <a:t>O(1)</a:t>
                      </a:r>
                      <a:endParaRPr 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03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16519</TotalTime>
  <Words>6752</Words>
  <Application>Microsoft Macintosh PowerPoint</Application>
  <PresentationFormat>On-screen Show (4:3)</PresentationFormat>
  <Paragraphs>1097</Paragraphs>
  <Slides>50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Communication Cost in Parallel Query Processing</vt:lpstr>
      <vt:lpstr>This Talk</vt:lpstr>
      <vt:lpstr>Massively Parallel Communication Model (MPC)</vt:lpstr>
      <vt:lpstr>Massively Parallel Communication Model (MPC)</vt:lpstr>
      <vt:lpstr>Massively Parallel Communication Model (MPC)</vt:lpstr>
      <vt:lpstr>Massively Parallel Communication Model (MPC)</vt:lpstr>
      <vt:lpstr>Massively Parallel Communication Model (MPC)</vt:lpstr>
      <vt:lpstr>Massively Parallel Communication Model (MPC)</vt:lpstr>
      <vt:lpstr>Massively Parallel Communication Model (MPC)</vt:lpstr>
      <vt:lpstr>Massively Parallel Communication Model (MPC)</vt:lpstr>
      <vt:lpstr>Massively Parallel Communication Model (MPC)</vt:lpstr>
      <vt:lpstr>Example: Join(x,y,z) = R(x,y), S(y,z)</vt:lpstr>
      <vt:lpstr>Speedup</vt:lpstr>
      <vt:lpstr>Outline</vt:lpstr>
      <vt:lpstr>Overview</vt:lpstr>
      <vt:lpstr>The Triangle Query</vt:lpstr>
      <vt:lpstr>Triangles in One Round</vt:lpstr>
      <vt:lpstr>Triangles in One Round</vt:lpstr>
      <vt:lpstr>Communication load per server</vt:lpstr>
      <vt:lpstr>1.1M triples of Twitter data  220k triangles;   p=64 </vt:lpstr>
      <vt:lpstr>1.1M triples of Twitter data  220k triangles;   p=64 </vt:lpstr>
      <vt:lpstr>HperCube Algorithm for Full CQ</vt:lpstr>
      <vt:lpstr>Computing Shares p1, p2, …, pk</vt:lpstr>
      <vt:lpstr>Fractional Vertex Cover</vt:lpstr>
      <vt:lpstr>Computing Shares p1, p2, …, pk</vt:lpstr>
      <vt:lpstr>Examples</vt:lpstr>
      <vt:lpstr>Lessons So Far</vt:lpstr>
      <vt:lpstr>Outline</vt:lpstr>
      <vt:lpstr>Skew Matters</vt:lpstr>
      <vt:lpstr>Skew Matters</vt:lpstr>
      <vt:lpstr>All You Need to Know About Skew</vt:lpstr>
      <vt:lpstr>The AGM Inequality</vt:lpstr>
      <vt:lpstr>The AGM Inequality</vt:lpstr>
      <vt:lpstr>Lessons so Far</vt:lpstr>
      <vt:lpstr>Outline</vt:lpstr>
      <vt:lpstr>Statistics</vt:lpstr>
      <vt:lpstr>Statistics for Cartesian Product</vt:lpstr>
      <vt:lpstr>Fractional Edge Packing</vt:lpstr>
      <vt:lpstr>Statistics for a Query Q</vt:lpstr>
      <vt:lpstr>Example</vt:lpstr>
      <vt:lpstr>Example</vt:lpstr>
      <vt:lpstr>Example</vt:lpstr>
      <vt:lpstr>Example</vt:lpstr>
      <vt:lpstr>Example</vt:lpstr>
      <vt:lpstr>Discussion</vt:lpstr>
      <vt:lpstr>Outline</vt:lpstr>
      <vt:lpstr>Coping with Skew</vt:lpstr>
      <vt:lpstr>Coping with Skew</vt:lpstr>
      <vt:lpstr>Multiple Rounds</vt:lpstr>
      <vt:lpstr>More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Dan Suciu</cp:lastModifiedBy>
  <cp:revision>4208</cp:revision>
  <dcterms:created xsi:type="dcterms:W3CDTF">2010-04-12T23:12:02Z</dcterms:created>
  <dcterms:modified xsi:type="dcterms:W3CDTF">2015-03-27T14:24:50Z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