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68"/>
  </p:notesMasterIdLst>
  <p:handoutMasterIdLst>
    <p:handoutMasterId r:id="rId69"/>
  </p:handoutMasterIdLst>
  <p:sldIdLst>
    <p:sldId id="257" r:id="rId2"/>
    <p:sldId id="328" r:id="rId3"/>
    <p:sldId id="392" r:id="rId4"/>
    <p:sldId id="393" r:id="rId5"/>
    <p:sldId id="408" r:id="rId6"/>
    <p:sldId id="372" r:id="rId7"/>
    <p:sldId id="399" r:id="rId8"/>
    <p:sldId id="395" r:id="rId9"/>
    <p:sldId id="310" r:id="rId10"/>
    <p:sldId id="321" r:id="rId11"/>
    <p:sldId id="320" r:id="rId12"/>
    <p:sldId id="322" r:id="rId13"/>
    <p:sldId id="337" r:id="rId14"/>
    <p:sldId id="414" r:id="rId15"/>
    <p:sldId id="415" r:id="rId16"/>
    <p:sldId id="376" r:id="rId17"/>
    <p:sldId id="378" r:id="rId18"/>
    <p:sldId id="401" r:id="rId19"/>
    <p:sldId id="402" r:id="rId20"/>
    <p:sldId id="390" r:id="rId21"/>
    <p:sldId id="403" r:id="rId22"/>
    <p:sldId id="416" r:id="rId23"/>
    <p:sldId id="417" r:id="rId24"/>
    <p:sldId id="418" r:id="rId25"/>
    <p:sldId id="419" r:id="rId26"/>
    <p:sldId id="420" r:id="rId27"/>
    <p:sldId id="421" r:id="rId28"/>
    <p:sldId id="422" r:id="rId29"/>
    <p:sldId id="423" r:id="rId30"/>
    <p:sldId id="424" r:id="rId31"/>
    <p:sldId id="426" r:id="rId32"/>
    <p:sldId id="427" r:id="rId33"/>
    <p:sldId id="383" r:id="rId34"/>
    <p:sldId id="384" r:id="rId35"/>
    <p:sldId id="386" r:id="rId36"/>
    <p:sldId id="387" r:id="rId37"/>
    <p:sldId id="391" r:id="rId38"/>
    <p:sldId id="404" r:id="rId39"/>
    <p:sldId id="389" r:id="rId40"/>
    <p:sldId id="354" r:id="rId41"/>
    <p:sldId id="428" r:id="rId42"/>
    <p:sldId id="347" r:id="rId43"/>
    <p:sldId id="350" r:id="rId44"/>
    <p:sldId id="348" r:id="rId45"/>
    <p:sldId id="429" r:id="rId46"/>
    <p:sldId id="349" r:id="rId47"/>
    <p:sldId id="271" r:id="rId48"/>
    <p:sldId id="374" r:id="rId49"/>
    <p:sldId id="430" r:id="rId50"/>
    <p:sldId id="409" r:id="rId51"/>
    <p:sldId id="410" r:id="rId52"/>
    <p:sldId id="411" r:id="rId53"/>
    <p:sldId id="412" r:id="rId54"/>
    <p:sldId id="371" r:id="rId55"/>
    <p:sldId id="356" r:id="rId56"/>
    <p:sldId id="357" r:id="rId57"/>
    <p:sldId id="358" r:id="rId58"/>
    <p:sldId id="359" r:id="rId59"/>
    <p:sldId id="360" r:id="rId60"/>
    <p:sldId id="361" r:id="rId61"/>
    <p:sldId id="353" r:id="rId62"/>
    <p:sldId id="334" r:id="rId63"/>
    <p:sldId id="405" r:id="rId64"/>
    <p:sldId id="388" r:id="rId65"/>
    <p:sldId id="385" r:id="rId66"/>
    <p:sldId id="413" r:id="rId67"/>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e Miller" initials="ASM" lastIdx="13" clrIdx="0"/>
  <p:cmAuthor id="1" name="Ade"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2" autoAdjust="0"/>
    <p:restoredTop sz="74817" autoAdjust="0"/>
  </p:normalViewPr>
  <p:slideViewPr>
    <p:cSldViewPr snapToGrid="0">
      <p:cViewPr varScale="1">
        <p:scale>
          <a:sx n="51" d="100"/>
          <a:sy n="51" d="100"/>
        </p:scale>
        <p:origin x="-570" y="-90"/>
      </p:cViewPr>
      <p:guideLst>
        <p:guide orient="horz" pos="132"/>
        <p:guide orient="horz" pos="660"/>
        <p:guide orient="horz" pos="1092"/>
        <p:guide orient="horz" pos="900"/>
        <p:guide orient="horz" pos="1812"/>
        <p:guide orient="horz" pos="3132"/>
        <p:guide pos="2880"/>
        <p:guide pos="240"/>
        <p:guide pos="460"/>
        <p:guide pos="5520"/>
        <p:guide pos="863"/>
        <p:guide pos="5299"/>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99" d="100"/>
          <a:sy n="99" d="100"/>
        </p:scale>
        <p:origin x="-32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PDC 2009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6/9/2010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356957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PDC 2009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6/9/2010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311544373"/>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6/9/2010 9:11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742571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6/9/2010 9:11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9"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t>2010 Microsoft BI Conference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707068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9"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t>2010 Microsoft BI Conference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6/9/2010 9:11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60</a:t>
            </a:fld>
            <a:endParaRPr lang="en-US" dirty="0">
              <a:solidFill>
                <a:prstClr val="black"/>
              </a:solidFill>
            </a:endParaRPr>
          </a:p>
        </p:txBody>
      </p:sp>
    </p:spTree>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62</a:t>
            </a:fld>
            <a:endParaRPr lang="en-US" dirty="0">
              <a:solidFill>
                <a:prstClr val="black"/>
              </a:solidFill>
            </a:endParaRPr>
          </a:p>
        </p:txBody>
      </p:sp>
    </p:spTree>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984822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64</a:t>
            </a:fld>
            <a:endParaRPr lang="en-US" dirty="0">
              <a:solidFill>
                <a:prstClr val="black"/>
              </a:solidFill>
            </a:endParaRPr>
          </a:p>
        </p:txBody>
      </p:sp>
    </p:spTree>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65</a:t>
            </a:fld>
            <a:endParaRPr lang="en-US" dirty="0">
              <a:solidFill>
                <a:prstClr val="black"/>
              </a:solidFill>
            </a:endParaRPr>
          </a:p>
        </p:txBody>
      </p:sp>
    </p:spTree>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16398" y="741761"/>
            <a:ext cx="6095178" cy="765592"/>
          </a:xfrm>
        </p:spPr>
        <p:txBody>
          <a:bodyPr anchor="b">
            <a:noAutofit/>
          </a:bodyPr>
          <a:lstStyle>
            <a:lvl1pPr algn="l">
              <a:lnSpc>
                <a:spcPct val="90000"/>
              </a:lnSpc>
              <a:defRPr sz="3000" spc="-113" baseline="0"/>
            </a:lvl1pPr>
          </a:lstStyle>
          <a:p>
            <a:r>
              <a:rPr lang="en-US" smtClean="0"/>
              <a:t>Click to edit Master title style</a:t>
            </a:r>
            <a:endParaRPr lang="en-US" dirty="0"/>
          </a:p>
        </p:txBody>
      </p:sp>
      <p:sp>
        <p:nvSpPr>
          <p:cNvPr id="3" name="Subtitle 2"/>
          <p:cNvSpPr>
            <a:spLocks noGrp="1"/>
          </p:cNvSpPr>
          <p:nvPr>
            <p:ph type="subTitle" idx="1"/>
          </p:nvPr>
        </p:nvSpPr>
        <p:spPr>
          <a:xfrm>
            <a:off x="2316398" y="1522747"/>
            <a:ext cx="6095178" cy="346249"/>
          </a:xfrm>
        </p:spPr>
        <p:txBody>
          <a:bodyPr vert="horz" wrap="square" lIns="0" tIns="0" rIns="0" bIns="0" rtlCol="0">
            <a:noAutofit/>
          </a:bodyPr>
          <a:lstStyle>
            <a:lvl1pPr marL="0" indent="0" algn="l" defTabSz="685835" rtl="0" eaLnBrk="1" latinLnBrk="0" hangingPunct="1">
              <a:lnSpc>
                <a:spcPct val="100000"/>
              </a:lnSpc>
              <a:spcBef>
                <a:spcPts val="0"/>
              </a:spcBef>
              <a:buSzPct val="100000"/>
              <a:buFontTx/>
              <a:buNone/>
              <a:defRPr lang="en-US" sz="2100" kern="1200" dirty="0">
                <a:solidFill>
                  <a:schemeClr val="accent4">
                    <a:alpha val="99000"/>
                  </a:schemeClr>
                </a:solidFill>
                <a:latin typeface="+mj-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619913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9897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643908" y="378569"/>
            <a:ext cx="2767372" cy="1188204"/>
          </a:xfrm>
          <a:prstGeom prst="rect">
            <a:avLst/>
          </a:prstGeom>
          <a:noFill/>
          <a:ln>
            <a:noFill/>
          </a:ln>
        </p:spPr>
      </p:pic>
      <p:sp>
        <p:nvSpPr>
          <p:cNvPr id="3" name="TextBox 2"/>
          <p:cNvSpPr txBox="1"/>
          <p:nvPr userDrawn="1"/>
        </p:nvSpPr>
        <p:spPr>
          <a:xfrm>
            <a:off x="646383" y="1787414"/>
            <a:ext cx="5002853" cy="269315"/>
          </a:xfrm>
          <a:prstGeom prst="rect">
            <a:avLst/>
          </a:prstGeom>
          <a:noFill/>
        </p:spPr>
        <p:txBody>
          <a:bodyPr wrap="square" lIns="68586" tIns="34294" rIns="68586" bIns="34294" rtlCol="0">
            <a:spAutoFit/>
          </a:bodyPr>
          <a:lstStyle/>
          <a:p>
            <a:r>
              <a:rPr lang="en-US" sz="1300" spc="-23" dirty="0" smtClean="0">
                <a:gradFill>
                  <a:gsLst>
                    <a:gs pos="0">
                      <a:schemeClr val="tx1"/>
                    </a:gs>
                    <a:gs pos="100000">
                      <a:schemeClr val="tx1"/>
                    </a:gs>
                  </a:gsLst>
                  <a:lin ang="5400000" scaled="0"/>
                </a:gradFill>
                <a:latin typeface="+mj-lt"/>
              </a:rPr>
              <a:t>JUNE 7-10, 2010 | NEW ORLEANS,</a:t>
            </a:r>
            <a:r>
              <a:rPr lang="en-US" sz="1300" spc="-23" baseline="0" dirty="0" smtClean="0">
                <a:gradFill>
                  <a:gsLst>
                    <a:gs pos="0">
                      <a:schemeClr val="tx1"/>
                    </a:gs>
                    <a:gs pos="100000">
                      <a:schemeClr val="tx1"/>
                    </a:gs>
                  </a:gsLst>
                  <a:lin ang="5400000" scaled="0"/>
                </a:gradFill>
                <a:latin typeface="+mj-lt"/>
              </a:rPr>
              <a:t> LA</a:t>
            </a:r>
            <a:endParaRPr lang="en-US" sz="1300" spc="-23"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865990" y="4462825"/>
            <a:ext cx="1814176" cy="310921"/>
          </a:xfrm>
          <a:prstGeom prst="rect">
            <a:avLst/>
          </a:prstGeom>
          <a:noFill/>
          <a:ln>
            <a:noFill/>
          </a:ln>
        </p:spPr>
      </p:pic>
    </p:spTree>
    <p:extLst>
      <p:ext uri="{BB962C8B-B14F-4D97-AF65-F5344CB8AC3E}">
        <p14:creationId xmlns:p14="http://schemas.microsoft.com/office/powerpoint/2010/main" val="260797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740570"/>
            <a:ext cx="8382000"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5118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740570"/>
            <a:ext cx="8382000"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06" tIns="57152" rIns="114306" bIns="57152"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1424038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380993" y="695325"/>
            <a:ext cx="8806959" cy="4296168"/>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381000" y="171451"/>
            <a:ext cx="8382000" cy="415499"/>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55626" y="857251"/>
            <a:ext cx="8207375" cy="1204946"/>
          </a:xfrm>
        </p:spPr>
        <p:txBody>
          <a:bodyPr/>
          <a:lstStyle>
            <a:lvl1pPr algn="l" defTabSz="685835" rtl="0" eaLnBrk="1" latinLnBrk="0" hangingPunct="1">
              <a:lnSpc>
                <a:spcPct val="80000"/>
              </a:lnSpc>
              <a:spcBef>
                <a:spcPct val="20000"/>
              </a:spcBef>
              <a:buSzPct val="100000"/>
              <a:buFontTx/>
              <a:buNone/>
              <a:defRPr lang="en-US" sz="2100" b="0" kern="1200" dirty="0" smtClean="0">
                <a:solidFill>
                  <a:srgbClr val="000000"/>
                </a:solidFill>
                <a:latin typeface="Consolas" pitchFamily="49" charset="0"/>
                <a:ea typeface="+mn-ea"/>
                <a:cs typeface="Courier New" pitchFamily="49" charset="0"/>
              </a:defRPr>
            </a:lvl1pPr>
            <a:lvl2pPr algn="l" defTabSz="685835"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2pPr>
            <a:lvl3pPr algn="l" defTabSz="685835" rtl="0" eaLnBrk="1" latinLnBrk="0" hangingPunct="1">
              <a:lnSpc>
                <a:spcPct val="80000"/>
              </a:lnSpc>
              <a:spcBef>
                <a:spcPct val="20000"/>
              </a:spcBef>
              <a:buSzPct val="100000"/>
              <a:buFontTx/>
              <a:buNone/>
              <a:defRPr lang="en-US" sz="1500" b="0" kern="1200" dirty="0" smtClean="0">
                <a:solidFill>
                  <a:srgbClr val="000000"/>
                </a:solidFill>
                <a:latin typeface="Consolas" pitchFamily="49" charset="0"/>
                <a:ea typeface="+mn-ea"/>
                <a:cs typeface="Courier New" pitchFamily="49" charset="0"/>
              </a:defRPr>
            </a:lvl3pPr>
            <a:lvl4pPr algn="l" defTabSz="685835" rtl="0" eaLnBrk="1" latinLnBrk="0" hangingPunct="1">
              <a:lnSpc>
                <a:spcPct val="80000"/>
              </a:lnSpc>
              <a:spcBef>
                <a:spcPct val="20000"/>
              </a:spcBef>
              <a:buSzPct val="100000"/>
              <a:buFontTx/>
              <a:buNone/>
              <a:defRPr lang="en-US" sz="1400" b="0" kern="1200" dirty="0" smtClean="0">
                <a:solidFill>
                  <a:srgbClr val="000000"/>
                </a:solidFill>
                <a:latin typeface="Consolas" pitchFamily="49" charset="0"/>
                <a:ea typeface="+mn-ea"/>
                <a:cs typeface="Courier New" pitchFamily="49" charset="0"/>
              </a:defRPr>
            </a:lvl4pPr>
            <a:lvl5pPr algn="l" defTabSz="685835" rtl="0" eaLnBrk="1" latinLnBrk="0" hangingPunct="1">
              <a:lnSpc>
                <a:spcPct val="80000"/>
              </a:lnSpc>
              <a:spcBef>
                <a:spcPct val="20000"/>
              </a:spcBef>
              <a:buSzPct val="100000"/>
              <a:buFontTx/>
              <a:buNone/>
              <a:defRPr lang="en-US" sz="12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108364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28750"/>
            <a:ext cx="7043208" cy="1142621"/>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3257550"/>
            <a:ext cx="3429000" cy="346249"/>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171450"/>
            <a:ext cx="7690114" cy="103874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6" name="Snip Single Corner Rectangle 5"/>
          <p:cNvSpPr/>
          <p:nvPr userDrawn="1"/>
        </p:nvSpPr>
        <p:spPr>
          <a:xfrm>
            <a:off x="381000" y="1085850"/>
            <a:ext cx="8382000" cy="38862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81000" y="171450"/>
            <a:ext cx="8382000"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33400" y="1185639"/>
            <a:ext cx="8077200" cy="2000548"/>
          </a:xfrm>
        </p:spPr>
        <p:txBody>
          <a:bodyPr/>
          <a:lstStyle>
            <a:lvl1pPr>
              <a:buFontTx/>
              <a:buNone/>
              <a:defRPr>
                <a:solidFill>
                  <a:schemeClr val="bg1"/>
                </a:solidFill>
                <a:latin typeface="Consolas" pitchFamily="49" charset="0"/>
                <a:cs typeface="Consolas" pitchFamily="49" charset="0"/>
              </a:defRPr>
            </a:lvl1pPr>
            <a:lvl2pPr>
              <a:buFontTx/>
              <a:buNone/>
              <a:defRPr>
                <a:solidFill>
                  <a:schemeClr val="bg1"/>
                </a:solidFill>
                <a:latin typeface="Consolas" pitchFamily="49" charset="0"/>
                <a:cs typeface="Consolas" pitchFamily="49" charset="0"/>
              </a:defRPr>
            </a:lvl2pPr>
            <a:lvl3pPr>
              <a:buFontTx/>
              <a:buNone/>
              <a:defRPr>
                <a:solidFill>
                  <a:schemeClr val="bg1"/>
                </a:solidFill>
                <a:latin typeface="Consolas" pitchFamily="49" charset="0"/>
                <a:cs typeface="Consolas" pitchFamily="49" charset="0"/>
              </a:defRPr>
            </a:lvl3pPr>
            <a:lvl4pPr>
              <a:buFontTx/>
              <a:buNone/>
              <a:defRPr>
                <a:solidFill>
                  <a:schemeClr val="bg1"/>
                </a:solidFill>
                <a:latin typeface="Consolas" pitchFamily="49" charset="0"/>
                <a:cs typeface="Consolas" pitchFamily="49" charset="0"/>
              </a:defRPr>
            </a:lvl4pPr>
            <a:lvl5pPr>
              <a:buFontTx/>
              <a:buNone/>
              <a:defRPr>
                <a:solidFill>
                  <a:schemeClr val="bg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213249"/>
            <a:ext cx="7681325" cy="450182"/>
          </a:xfrm>
        </p:spPr>
        <p:txBody>
          <a:bodyPr vert="horz" wrap="square" lIns="0" tIns="0" rIns="0" bIns="0" rtlCol="0" anchor="t">
            <a:noAutofit/>
          </a:bodyPr>
          <a:lstStyle>
            <a:lvl1pPr algn="l" defTabSz="685835" rtl="0" eaLnBrk="1" latinLnBrk="0" hangingPunct="1">
              <a:lnSpc>
                <a:spcPct val="90000"/>
              </a:lnSpc>
              <a:spcBef>
                <a:spcPct val="0"/>
              </a:spcBef>
              <a:buNone/>
              <a:defRPr lang="en-US" sz="3000" b="0" kern="1200" cap="none" spc="-113"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30251" y="1670727"/>
            <a:ext cx="7681325" cy="687902"/>
          </a:xfrm>
        </p:spPr>
        <p:txBody>
          <a:bodyPr vert="horz" wrap="square" lIns="0" tIns="0" rIns="0" bIns="0" rtlCol="0" anchor="t">
            <a:noAutofit/>
          </a:bodyPr>
          <a:lstStyle>
            <a:lvl1pPr marL="0" indent="0" algn="l" defTabSz="685835" rtl="0" eaLnBrk="1" latinLnBrk="0" hangingPunct="1">
              <a:lnSpc>
                <a:spcPct val="100000"/>
              </a:lnSpc>
              <a:spcBef>
                <a:spcPts val="0"/>
              </a:spcBef>
              <a:buSzPct val="100000"/>
              <a:buFontTx/>
              <a:buNone/>
              <a:defRPr lang="en-US" sz="1500" kern="1200" dirty="0">
                <a:gradFill>
                  <a:gsLst>
                    <a:gs pos="0">
                      <a:schemeClr val="accent4"/>
                    </a:gs>
                    <a:gs pos="86000">
                      <a:schemeClr val="accent4"/>
                    </a:gs>
                  </a:gsLst>
                  <a:lin ang="5400000" scaled="0"/>
                </a:gradFill>
                <a:latin typeface="+mj-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846443" y="4321144"/>
            <a:ext cx="7690114" cy="103874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50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87645662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1"/>
            <a:ext cx="8382000" cy="415499"/>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741761"/>
            <a:ext cx="8382000" cy="1475789"/>
          </a:xfrm>
        </p:spPr>
        <p:txBody>
          <a:bodyPr/>
          <a:lstStyle>
            <a:lvl1pPr>
              <a:defRPr sz="2100"/>
            </a:lvl1pPr>
            <a:lvl2pPr>
              <a:defRPr sz="2000"/>
            </a:lvl2pPr>
            <a:lvl4pPr>
              <a:defRPr sz="17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82816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1"/>
            <a:ext cx="8382000" cy="415499"/>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741761"/>
            <a:ext cx="8382000" cy="1475789"/>
          </a:xfrm>
        </p:spPr>
        <p:txBody>
          <a:bodyPr/>
          <a:lstStyle>
            <a:lvl1pPr>
              <a:defRPr sz="2100"/>
            </a:lvl1pPr>
            <a:lvl2pPr>
              <a:defRPr sz="2000"/>
            </a:lvl2pPr>
            <a:lvl4pPr>
              <a:defRPr sz="17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03697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01" y="171451"/>
            <a:ext cx="8382000" cy="4154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741761"/>
            <a:ext cx="8381901" cy="1475789"/>
          </a:xfrm>
        </p:spPr>
        <p:txBody>
          <a:bodyPr/>
          <a:lstStyle>
            <a:lvl1pPr>
              <a:lnSpc>
                <a:spcPct val="90000"/>
              </a:lnSpc>
              <a:defRPr sz="2100"/>
            </a:lvl1pPr>
            <a:lvl2pPr>
              <a:lnSpc>
                <a:spcPct val="90000"/>
              </a:lnSpc>
              <a:defRPr sz="2000"/>
            </a:lvl2pPr>
            <a:lvl3pPr>
              <a:lnSpc>
                <a:spcPct val="90000"/>
              </a:lnSpc>
              <a:defRPr/>
            </a:lvl3pPr>
            <a:lvl4pPr>
              <a:lnSpc>
                <a:spcPct val="90000"/>
              </a:lnSpc>
              <a:defRPr sz="1700"/>
            </a:lvl4pPr>
            <a:lvl5pPr>
              <a:lnSpc>
                <a:spcPct val="90000"/>
              </a:lnSpc>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11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4694" y="741761"/>
            <a:ext cx="4114800" cy="1475789"/>
          </a:xfrm>
        </p:spPr>
        <p:txBody>
          <a:bodyPr/>
          <a:lstStyle>
            <a:lvl1pPr marL="255005" indent="-255005">
              <a:lnSpc>
                <a:spcPct val="90000"/>
              </a:lnSpc>
              <a:defRPr sz="2100"/>
            </a:lvl1pPr>
            <a:lvl2pPr marL="505050" indent="-244091">
              <a:lnSpc>
                <a:spcPct val="90000"/>
              </a:lnSpc>
              <a:defRPr sz="2000"/>
            </a:lvl2pPr>
            <a:lvl3pPr marL="715404" indent="-216308">
              <a:lnSpc>
                <a:spcPct val="90000"/>
              </a:lnSpc>
              <a:defRPr sz="1800"/>
            </a:lvl3pPr>
            <a:lvl4pPr marL="920797" indent="-205393">
              <a:lnSpc>
                <a:spcPct val="90000"/>
              </a:lnSpc>
              <a:defRPr sz="1700"/>
            </a:lvl4pPr>
            <a:lvl5pPr marL="1137106" indent="-210354">
              <a:lnSpc>
                <a:spcPct val="90000"/>
              </a:lnSpc>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101" y="741761"/>
            <a:ext cx="4114800" cy="1475789"/>
          </a:xfrm>
        </p:spPr>
        <p:txBody>
          <a:bodyPr/>
          <a:lstStyle>
            <a:lvl1pPr marL="260959" indent="-260959">
              <a:lnSpc>
                <a:spcPct val="90000"/>
              </a:lnSpc>
              <a:defRPr sz="2100"/>
            </a:lvl1pPr>
            <a:lvl2pPr marL="505050" indent="-255005">
              <a:lnSpc>
                <a:spcPct val="90000"/>
              </a:lnSpc>
              <a:defRPr sz="2000"/>
            </a:lvl2pPr>
            <a:lvl3pPr marL="721358" indent="-227223">
              <a:lnSpc>
                <a:spcPct val="90000"/>
              </a:lnSpc>
              <a:defRPr sz="1800"/>
            </a:lvl3pPr>
            <a:lvl4pPr marL="920797" indent="-199440">
              <a:lnSpc>
                <a:spcPct val="90000"/>
              </a:lnSpc>
              <a:defRPr sz="1700"/>
            </a:lvl4pPr>
            <a:lvl5pPr marL="1137106" indent="-205393">
              <a:lnSpc>
                <a:spcPct val="90000"/>
              </a:lnSpc>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7023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7914" y="738299"/>
            <a:ext cx="4114800"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7914" y="1050776"/>
            <a:ext cx="4114800" cy="1281889"/>
          </a:xfrm>
        </p:spPr>
        <p:txBody>
          <a:bodyPr/>
          <a:lstStyle>
            <a:lvl1pPr marL="211347" indent="-211347">
              <a:defRPr sz="1800"/>
            </a:lvl1pPr>
            <a:lvl2pPr marL="421702" indent="-199440">
              <a:defRPr sz="1800"/>
            </a:lvl2pPr>
            <a:lvl3pPr marL="610227" indent="-182572">
              <a:defRPr sz="1500"/>
            </a:lvl3pPr>
            <a:lvl4pPr marL="787838" indent="-171658">
              <a:defRPr sz="1400"/>
            </a:lvl4pPr>
            <a:lvl5pPr marL="959495" indent="-154790">
              <a:defRPr sz="14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738299"/>
            <a:ext cx="4117019"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050776"/>
            <a:ext cx="4117974" cy="1281889"/>
          </a:xfrm>
        </p:spPr>
        <p:txBody>
          <a:bodyPr/>
          <a:lstStyle>
            <a:lvl1pPr marL="222261" indent="-222261">
              <a:defRPr sz="1800"/>
            </a:lvl1pPr>
            <a:lvl2pPr marL="427655" indent="-205393">
              <a:defRPr sz="1800"/>
            </a:lvl2pPr>
            <a:lvl3pPr marL="616180" indent="-183564">
              <a:defRPr sz="1500"/>
            </a:lvl3pPr>
            <a:lvl4pPr marL="787838" indent="-177611">
              <a:defRPr sz="1400"/>
            </a:lvl4pPr>
            <a:lvl5pPr marL="959495" indent="-165704">
              <a:defRPr sz="14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5778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3939770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5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1450"/>
            <a:ext cx="8381901" cy="41549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741760"/>
            <a:ext cx="8381901" cy="147578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003589"/>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3000" b="0" kern="1200" cap="none" spc="-11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327" indent="-345327" algn="l" defTabSz="685864" rtl="0" eaLnBrk="1" latinLnBrk="0" hangingPunct="1">
        <a:lnSpc>
          <a:spcPct val="90000"/>
        </a:lnSpc>
        <a:spcBef>
          <a:spcPct val="20000"/>
        </a:spcBef>
        <a:buSzPct val="100000"/>
        <a:buFontTx/>
        <a:buBlip>
          <a:blip r:embed="rId19"/>
        </a:buBlip>
        <a:defRPr lang="en-US" sz="2100" kern="1200" dirty="0" smtClean="0">
          <a:gradFill>
            <a:gsLst>
              <a:gs pos="0">
                <a:schemeClr val="tx1"/>
              </a:gs>
              <a:gs pos="86000">
                <a:schemeClr val="tx1"/>
              </a:gs>
            </a:gsLst>
            <a:lin ang="0" scaled="0"/>
          </a:gradFill>
          <a:latin typeface="+mj-lt"/>
          <a:ea typeface="+mn-ea"/>
          <a:cs typeface="+mn-cs"/>
        </a:defRPr>
      </a:lvl1pPr>
      <a:lvl2pPr marL="641833" indent="-296506" algn="l" defTabSz="685864" rtl="0" eaLnBrk="1" latinLnBrk="0" hangingPunct="1">
        <a:lnSpc>
          <a:spcPct val="90000"/>
        </a:lnSpc>
        <a:spcBef>
          <a:spcPct val="20000"/>
        </a:spcBef>
        <a:buSzPct val="100000"/>
        <a:buFontTx/>
        <a:buBlip>
          <a:blip r:embed="rId19"/>
        </a:buBlip>
        <a:defRPr lang="en-US" sz="2000" kern="1200" dirty="0" smtClean="0">
          <a:gradFill>
            <a:gsLst>
              <a:gs pos="0">
                <a:schemeClr val="tx1"/>
              </a:gs>
              <a:gs pos="86000">
                <a:schemeClr val="tx1"/>
              </a:gs>
            </a:gsLst>
            <a:lin ang="0" scaled="0"/>
          </a:gradFill>
          <a:latin typeface="+mj-lt"/>
          <a:ea typeface="+mn-ea"/>
          <a:cs typeface="+mn-cs"/>
        </a:defRPr>
      </a:lvl2pPr>
      <a:lvl3pPr marL="944292" indent="-302459" algn="l" defTabSz="685864" rtl="0" eaLnBrk="1" latinLnBrk="0" hangingPunct="1">
        <a:lnSpc>
          <a:spcPct val="90000"/>
        </a:lnSpc>
        <a:spcBef>
          <a:spcPct val="20000"/>
        </a:spcBef>
        <a:buSzPct val="100000"/>
        <a:buFontTx/>
        <a:buBlip>
          <a:blip r:embed="rId19"/>
        </a:buBlip>
        <a:defRPr lang="en-US" sz="1800" kern="1200" dirty="0" smtClean="0">
          <a:gradFill>
            <a:gsLst>
              <a:gs pos="0">
                <a:schemeClr val="tx1"/>
              </a:gs>
              <a:gs pos="86000">
                <a:schemeClr val="tx1"/>
              </a:gs>
            </a:gsLst>
            <a:lin ang="0" scaled="0"/>
          </a:gradFill>
          <a:latin typeface="+mj-lt"/>
          <a:ea typeface="+mn-ea"/>
          <a:cs typeface="+mn-cs"/>
        </a:defRPr>
      </a:lvl3pPr>
      <a:lvl4pPr marL="1203883" indent="-259591" algn="l" defTabSz="685864" rtl="0" eaLnBrk="1" latinLnBrk="0" hangingPunct="1">
        <a:lnSpc>
          <a:spcPct val="90000"/>
        </a:lnSpc>
        <a:spcBef>
          <a:spcPct val="20000"/>
        </a:spcBef>
        <a:buSzPct val="100000"/>
        <a:buFontTx/>
        <a:buBlip>
          <a:blip r:embed="rId19"/>
        </a:buBlip>
        <a:defRPr lang="en-US" sz="1700" kern="1200" dirty="0" smtClean="0">
          <a:gradFill>
            <a:gsLst>
              <a:gs pos="0">
                <a:schemeClr val="tx1"/>
              </a:gs>
              <a:gs pos="86000">
                <a:schemeClr val="tx1"/>
              </a:gs>
            </a:gsLst>
            <a:lin ang="0" scaled="0"/>
          </a:gradFill>
          <a:latin typeface="+mj-lt"/>
          <a:ea typeface="+mn-ea"/>
          <a:cs typeface="+mn-cs"/>
        </a:defRPr>
      </a:lvl4pPr>
      <a:lvl5pPr marL="1456329" indent="-252446" algn="l" defTabSz="685864" rtl="0" eaLnBrk="1" latinLnBrk="0" hangingPunct="1">
        <a:lnSpc>
          <a:spcPct val="90000"/>
        </a:lnSpc>
        <a:spcBef>
          <a:spcPct val="20000"/>
        </a:spcBef>
        <a:buSzPct val="100000"/>
        <a:buFontTx/>
        <a:buBlip>
          <a:blip r:embed="rId19"/>
        </a:buBlip>
        <a:defRPr lang="en-US" sz="1500" kern="1200" dirty="0">
          <a:gradFill>
            <a:gsLst>
              <a:gs pos="0">
                <a:schemeClr val="tx1"/>
              </a:gs>
              <a:gs pos="86000">
                <a:schemeClr val="tx1"/>
              </a:gs>
            </a:gsLst>
            <a:lin ang="0" scaled="0"/>
          </a:gradFill>
          <a:latin typeface="+mj-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hyperlink" Target="http://parallelpatterns.codeplex.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hyperlink" Target="http://www.upcrc.illinois.edu/workshops/paraplop09/index.html" TargetMode="External"/><Relationship Id="rId13" Type="http://schemas.openxmlformats.org/officeDocument/2006/relationships/image" Target="../media/image20.gif"/><Relationship Id="rId3" Type="http://schemas.openxmlformats.org/officeDocument/2006/relationships/hyperlink" Target="http://www.amazon.com/Patterns-Parallel-Programming-Timothy-Mattson/dp/0321228111" TargetMode="External"/><Relationship Id="rId7" Type="http://schemas.openxmlformats.org/officeDocument/2006/relationships/hyperlink" Target="http://parlab.eecs.berkeley.edu/wiki/patterns/patterns" TargetMode="External"/><Relationship Id="rId12"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www.amazon.com/Patterns-Enterprise-Application-Architecture-Martin/dp/0321127420" TargetMode="External"/><Relationship Id="rId11" Type="http://schemas.openxmlformats.org/officeDocument/2006/relationships/image" Target="../media/image18.jpeg"/><Relationship Id="rId5" Type="http://schemas.openxmlformats.org/officeDocument/2006/relationships/hyperlink" Target="http://www.amazon.com/First-Design-Patterns-Elisabeth-Freeman/dp/0596007124" TargetMode="External"/><Relationship Id="rId10" Type="http://schemas.openxmlformats.org/officeDocument/2006/relationships/image" Target="../media/image17.jpeg"/><Relationship Id="rId4" Type="http://schemas.openxmlformats.org/officeDocument/2006/relationships/hyperlink" Target="http://www.amazon.com/Design-Patterns-Elements-Reusable-Object-Oriented/dp/0201633612" TargetMode="External"/><Relationship Id="rId9" Type="http://schemas.openxmlformats.org/officeDocument/2006/relationships/hyperlink" Target="http://ademiller.com/te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microsoft.com/technet" TargetMode="External"/><Relationship Id="rId11" Type="http://schemas.openxmlformats.org/officeDocument/2006/relationships/image" Target="../media/image25.png"/><Relationship Id="rId5" Type="http://schemas.openxmlformats.org/officeDocument/2006/relationships/hyperlink" Target="http://www.microsoft.com/learning" TargetMode="External"/><Relationship Id="rId10" Type="http://schemas.openxmlformats.org/officeDocument/2006/relationships/image" Target="../media/image24.emf"/><Relationship Id="rId4" Type="http://schemas.openxmlformats.org/officeDocument/2006/relationships/image" Target="../media/image21.png"/><Relationship Id="rId9"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hyperlink" Target="https://mail.microsoft.com/owa/redir.aspx?C=adc4276acedf447ab646d268f1dab1a0&amp;URL=http://northamerica.msteched.com/registration" TargetMode="Externa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parallelpatterns.codeplex.com/"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Patterns of Parallel Programming</a:t>
            </a:r>
            <a:endParaRPr lang="en-US" sz="3200" dirty="0"/>
          </a:p>
        </p:txBody>
      </p:sp>
      <p:sp>
        <p:nvSpPr>
          <p:cNvPr id="3" name="Subtitle 2"/>
          <p:cNvSpPr>
            <a:spLocks noGrp="1"/>
          </p:cNvSpPr>
          <p:nvPr>
            <p:ph type="subTitle" idx="1"/>
          </p:nvPr>
        </p:nvSpPr>
        <p:spPr/>
        <p:txBody>
          <a:bodyPr/>
          <a:lstStyle/>
          <a:p>
            <a:r>
              <a:rPr lang="en-US" dirty="0" smtClean="0"/>
              <a:t>Ade Miller (adem@microsoft.com)</a:t>
            </a:r>
          </a:p>
          <a:p>
            <a:r>
              <a:rPr lang="en-US" dirty="0" smtClean="0"/>
              <a:t>Senior Development Manager</a:t>
            </a:r>
          </a:p>
          <a:p>
            <a:r>
              <a:rPr lang="en-US" dirty="0" smtClean="0"/>
              <a:t>Microsoft patterns &amp; practices</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Parallelism</a:t>
            </a:r>
            <a:endParaRPr lang="en-US" dirty="0"/>
          </a:p>
        </p:txBody>
      </p:sp>
      <p:sp>
        <p:nvSpPr>
          <p:cNvPr id="28" name="Content Placeholder 27"/>
          <p:cNvSpPr>
            <a:spLocks noGrp="1"/>
          </p:cNvSpPr>
          <p:nvPr>
            <p:ph idx="1"/>
          </p:nvPr>
        </p:nvSpPr>
        <p:spPr>
          <a:xfrm>
            <a:off x="381000" y="741761"/>
            <a:ext cx="8381901" cy="2356030"/>
          </a:xfrm>
        </p:spPr>
        <p:txBody>
          <a:bodyPr/>
          <a:lstStyle/>
          <a:p>
            <a:r>
              <a:rPr lang="en-US" dirty="0"/>
              <a:t>Data “chunk” size?</a:t>
            </a:r>
          </a:p>
          <a:p>
            <a:pPr lvl="1"/>
            <a:r>
              <a:rPr lang="en-US" dirty="0"/>
              <a:t>Too big – under utilization </a:t>
            </a:r>
          </a:p>
          <a:p>
            <a:pPr lvl="1"/>
            <a:r>
              <a:rPr lang="en-US" dirty="0"/>
              <a:t>Too small – thrashing </a:t>
            </a:r>
          </a:p>
          <a:p>
            <a:r>
              <a:rPr lang="en-US" dirty="0"/>
              <a:t>Chunk layout?</a:t>
            </a:r>
          </a:p>
          <a:p>
            <a:pPr lvl="1"/>
            <a:r>
              <a:rPr lang="en-US" dirty="0"/>
              <a:t>Cache and cache line size</a:t>
            </a:r>
          </a:p>
          <a:p>
            <a:pPr lvl="1"/>
            <a:r>
              <a:rPr lang="en-US" dirty="0"/>
              <a:t>False cache sharing</a:t>
            </a:r>
          </a:p>
          <a:p>
            <a:r>
              <a:rPr lang="en-US" dirty="0"/>
              <a:t>Data dependencies?</a:t>
            </a:r>
          </a:p>
        </p:txBody>
      </p:sp>
      <p:grpSp>
        <p:nvGrpSpPr>
          <p:cNvPr id="34" name="Group 33"/>
          <p:cNvGrpSpPr/>
          <p:nvPr/>
        </p:nvGrpSpPr>
        <p:grpSpPr>
          <a:xfrm>
            <a:off x="6096000" y="457200"/>
            <a:ext cx="2667000" cy="1769452"/>
            <a:chOff x="6781800" y="609600"/>
            <a:chExt cx="1981200" cy="1752600"/>
          </a:xfrm>
        </p:grpSpPr>
        <p:sp>
          <p:nvSpPr>
            <p:cNvPr id="5" name="Flowchart: Multidocument 4"/>
            <p:cNvSpPr/>
            <p:nvPr/>
          </p:nvSpPr>
          <p:spPr bwMode="auto">
            <a:xfrm>
              <a:off x="6781800" y="609600"/>
              <a:ext cx="457200" cy="457200"/>
            </a:xfrm>
            <a:prstGeom prst="flowChartMultidocument">
              <a:avLst/>
            </a:prstGeom>
            <a:ln w="2540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25" name="Curved Connector 31"/>
            <p:cNvCxnSpPr>
              <a:stCxn id="5" idx="2"/>
              <a:endCxn id="38" idx="1"/>
            </p:cNvCxnSpPr>
            <p:nvPr/>
          </p:nvCxnSpPr>
          <p:spPr>
            <a:xfrm rot="16200000" flipH="1">
              <a:off x="7081097" y="946997"/>
              <a:ext cx="360214" cy="565192"/>
            </a:xfrm>
            <a:prstGeom prst="curved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Curved Connector 34"/>
            <p:cNvCxnSpPr>
              <a:stCxn id="5" idx="2"/>
              <a:endCxn id="39" idx="1"/>
            </p:cNvCxnSpPr>
            <p:nvPr/>
          </p:nvCxnSpPr>
          <p:spPr>
            <a:xfrm rot="16200000" flipH="1">
              <a:off x="6776297" y="1251797"/>
              <a:ext cx="969814" cy="565192"/>
            </a:xfrm>
            <a:prstGeom prst="curved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Curved Connector 38"/>
            <p:cNvCxnSpPr>
              <a:stCxn id="5" idx="2"/>
              <a:endCxn id="6" idx="1"/>
            </p:cNvCxnSpPr>
            <p:nvPr/>
          </p:nvCxnSpPr>
          <p:spPr>
            <a:xfrm rot="5400000" flipH="1" flipV="1">
              <a:off x="7136511" y="642197"/>
              <a:ext cx="249386" cy="565192"/>
            </a:xfrm>
            <a:prstGeom prst="curvedConnector4">
              <a:avLst>
                <a:gd name="adj1" fmla="val -91665"/>
                <a:gd name="adj2" fmla="val 73036"/>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29" name="Group 28"/>
            <p:cNvGrpSpPr/>
            <p:nvPr/>
          </p:nvGrpSpPr>
          <p:grpSpPr>
            <a:xfrm>
              <a:off x="7848600" y="685800"/>
              <a:ext cx="914400" cy="457200"/>
              <a:chOff x="6934200" y="3962400"/>
              <a:chExt cx="1524000" cy="838200"/>
            </a:xfrm>
          </p:grpSpPr>
          <p:sp>
            <p:nvSpPr>
              <p:cNvPr id="30" name="Rounded Rectangle 29"/>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46"/>
              <p:cNvGrpSpPr/>
              <p:nvPr/>
            </p:nvGrpSpPr>
            <p:grpSpPr>
              <a:xfrm>
                <a:off x="7543800" y="4114800"/>
                <a:ext cx="328551" cy="509650"/>
                <a:chOff x="738249" y="2614550"/>
                <a:chExt cx="328551" cy="509650"/>
              </a:xfrm>
            </p:grpSpPr>
            <p:sp>
              <p:nvSpPr>
                <p:cNvPr id="32" name="Curved Down Arrow 31"/>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3" name="Curved Down Arrow 32"/>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47" name="Group 46"/>
            <p:cNvGrpSpPr/>
            <p:nvPr/>
          </p:nvGrpSpPr>
          <p:grpSpPr>
            <a:xfrm>
              <a:off x="7848600" y="1295400"/>
              <a:ext cx="914400" cy="457200"/>
              <a:chOff x="6934200" y="3962400"/>
              <a:chExt cx="1524000" cy="838200"/>
            </a:xfrm>
          </p:grpSpPr>
          <p:sp>
            <p:nvSpPr>
              <p:cNvPr id="48" name="Rounded Rectangle 47"/>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6"/>
              <p:cNvGrpSpPr/>
              <p:nvPr/>
            </p:nvGrpSpPr>
            <p:grpSpPr>
              <a:xfrm>
                <a:off x="7543800" y="4114800"/>
                <a:ext cx="328551" cy="509650"/>
                <a:chOff x="738249" y="2614550"/>
                <a:chExt cx="328551" cy="509650"/>
              </a:xfrm>
            </p:grpSpPr>
            <p:sp>
              <p:nvSpPr>
                <p:cNvPr id="50" name="Curved Down Arrow 49"/>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51" name="Curved Down Arrow 50"/>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52" name="Group 51"/>
            <p:cNvGrpSpPr/>
            <p:nvPr/>
          </p:nvGrpSpPr>
          <p:grpSpPr>
            <a:xfrm>
              <a:off x="7848600" y="1905000"/>
              <a:ext cx="914400" cy="457200"/>
              <a:chOff x="6934200" y="3962400"/>
              <a:chExt cx="1524000" cy="838200"/>
            </a:xfrm>
          </p:grpSpPr>
          <p:sp>
            <p:nvSpPr>
              <p:cNvPr id="53" name="Rounded Rectangle 52"/>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46"/>
              <p:cNvGrpSpPr/>
              <p:nvPr/>
            </p:nvGrpSpPr>
            <p:grpSpPr>
              <a:xfrm>
                <a:off x="7543800" y="4114800"/>
                <a:ext cx="328551" cy="509650"/>
                <a:chOff x="738249" y="2614550"/>
                <a:chExt cx="328551" cy="509650"/>
              </a:xfrm>
            </p:grpSpPr>
            <p:sp>
              <p:nvSpPr>
                <p:cNvPr id="55" name="Curved Down Arrow 54"/>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56" name="Curved Down Arrow 55"/>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sp>
          <p:nvSpPr>
            <p:cNvPr id="6" name="Flowchart: Document 5"/>
            <p:cNvSpPr/>
            <p:nvPr/>
          </p:nvSpPr>
          <p:spPr bwMode="auto">
            <a:xfrm>
              <a:off x="7543800" y="609600"/>
              <a:ext cx="457200" cy="381000"/>
            </a:xfrm>
            <a:prstGeom prst="flowChartDocument">
              <a:avLst/>
            </a:prstGeom>
            <a:ln w="2540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8" name="Flowchart: Document 37"/>
            <p:cNvSpPr/>
            <p:nvPr/>
          </p:nvSpPr>
          <p:spPr bwMode="auto">
            <a:xfrm>
              <a:off x="7543800" y="1219200"/>
              <a:ext cx="457200" cy="381000"/>
            </a:xfrm>
            <a:prstGeom prst="flowChartDocument">
              <a:avLst/>
            </a:prstGeom>
            <a:ln w="2540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9" name="Flowchart: Document 38"/>
            <p:cNvSpPr/>
            <p:nvPr/>
          </p:nvSpPr>
          <p:spPr bwMode="auto">
            <a:xfrm>
              <a:off x="7543800" y="1828800"/>
              <a:ext cx="457200" cy="381000"/>
            </a:xfrm>
            <a:prstGeom prst="flowChartDocument">
              <a:avLst/>
            </a:prstGeom>
            <a:ln w="2540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Parallelism</a:t>
            </a:r>
          </a:p>
        </p:txBody>
      </p:sp>
      <p:sp>
        <p:nvSpPr>
          <p:cNvPr id="5" name="Text Placeholder 4"/>
          <p:cNvSpPr>
            <a:spLocks noGrp="1"/>
          </p:cNvSpPr>
          <p:nvPr>
            <p:ph type="body" sz="quarter" idx="10"/>
          </p:nvPr>
        </p:nvSpPr>
        <p:spPr>
          <a:xfrm>
            <a:off x="381000" y="741761"/>
            <a:ext cx="8382000" cy="3371692"/>
          </a:xfrm>
        </p:spPr>
        <p:txBody>
          <a:bodyPr/>
          <a:lstStyle/>
          <a:p>
            <a:r>
              <a:rPr lang="en-US" dirty="0"/>
              <a:t>Enough tasks?</a:t>
            </a:r>
          </a:p>
          <a:p>
            <a:pPr lvl="1"/>
            <a:r>
              <a:rPr lang="en-US" dirty="0"/>
              <a:t>Too many – thrashing</a:t>
            </a:r>
          </a:p>
          <a:p>
            <a:pPr lvl="1"/>
            <a:r>
              <a:rPr lang="en-US" dirty="0"/>
              <a:t>Too few – under utilization</a:t>
            </a:r>
          </a:p>
          <a:p>
            <a:r>
              <a:rPr lang="en-US" dirty="0"/>
              <a:t>Work per task?</a:t>
            </a:r>
          </a:p>
          <a:p>
            <a:pPr lvl="1"/>
            <a:r>
              <a:rPr lang="en-US" dirty="0"/>
              <a:t>Small workloads</a:t>
            </a:r>
          </a:p>
          <a:p>
            <a:pPr lvl="1"/>
            <a:r>
              <a:rPr lang="en-US" dirty="0"/>
              <a:t>Variable workloads</a:t>
            </a:r>
          </a:p>
          <a:p>
            <a:r>
              <a:rPr lang="en-US" dirty="0"/>
              <a:t>Dependencies between tasks?</a:t>
            </a:r>
          </a:p>
          <a:p>
            <a:pPr lvl="1"/>
            <a:r>
              <a:rPr lang="en-US" dirty="0"/>
              <a:t>Removable</a:t>
            </a:r>
          </a:p>
          <a:p>
            <a:pPr lvl="1"/>
            <a:r>
              <a:rPr lang="en-US" dirty="0"/>
              <a:t>Separable </a:t>
            </a:r>
          </a:p>
          <a:p>
            <a:pPr lvl="1"/>
            <a:r>
              <a:rPr lang="en-US" dirty="0"/>
              <a:t>Read only or read/write</a:t>
            </a:r>
          </a:p>
        </p:txBody>
      </p:sp>
      <p:grpSp>
        <p:nvGrpSpPr>
          <p:cNvPr id="27" name="Group 26"/>
          <p:cNvGrpSpPr/>
          <p:nvPr/>
        </p:nvGrpSpPr>
        <p:grpSpPr>
          <a:xfrm>
            <a:off x="5847668" y="514350"/>
            <a:ext cx="2915332" cy="1551709"/>
            <a:chOff x="6400800" y="685800"/>
            <a:chExt cx="2362200" cy="1676400"/>
          </a:xfrm>
        </p:grpSpPr>
        <p:cxnSp>
          <p:nvCxnSpPr>
            <p:cNvPr id="19" name="Curved Connector 18"/>
            <p:cNvCxnSpPr/>
            <p:nvPr/>
          </p:nvCxnSpPr>
          <p:spPr>
            <a:xfrm flipV="1">
              <a:off x="7315200" y="914400"/>
              <a:ext cx="533400" cy="60960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Curved Connector 19"/>
            <p:cNvCxnSpPr/>
            <p:nvPr/>
          </p:nvCxnSpPr>
          <p:spPr>
            <a:xfrm>
              <a:off x="7315200" y="1524000"/>
              <a:ext cx="5334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Curved Connector 20"/>
            <p:cNvCxnSpPr/>
            <p:nvPr/>
          </p:nvCxnSpPr>
          <p:spPr>
            <a:xfrm>
              <a:off x="7315200" y="1524000"/>
              <a:ext cx="533400" cy="60960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5" name="Group 44"/>
            <p:cNvGrpSpPr/>
            <p:nvPr/>
          </p:nvGrpSpPr>
          <p:grpSpPr>
            <a:xfrm>
              <a:off x="6400800" y="1295400"/>
              <a:ext cx="914400" cy="457200"/>
              <a:chOff x="6934200" y="3962400"/>
              <a:chExt cx="1524000" cy="838200"/>
            </a:xfrm>
          </p:grpSpPr>
          <p:sp>
            <p:nvSpPr>
              <p:cNvPr id="46" name="Rounded Rectangle 45"/>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543799" y="4114798"/>
                <a:ext cx="328550" cy="509651"/>
                <a:chOff x="738248" y="2614548"/>
                <a:chExt cx="328550" cy="509651"/>
              </a:xfrm>
            </p:grpSpPr>
            <p:sp>
              <p:nvSpPr>
                <p:cNvPr id="48" name="Curved Down Arrow 47"/>
                <p:cNvSpPr/>
                <p:nvPr/>
              </p:nvSpPr>
              <p:spPr>
                <a:xfrm>
                  <a:off x="761998" y="2614548"/>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9" name="Curved Down Arrow 48"/>
                <p:cNvSpPr/>
                <p:nvPr/>
              </p:nvSpPr>
              <p:spPr>
                <a:xfrm rot="10800000">
                  <a:off x="738248" y="2895600"/>
                  <a:ext cx="304800" cy="228599"/>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58" name="Group 57"/>
            <p:cNvGrpSpPr/>
            <p:nvPr/>
          </p:nvGrpSpPr>
          <p:grpSpPr>
            <a:xfrm>
              <a:off x="7848600" y="1905000"/>
              <a:ext cx="914400" cy="457200"/>
              <a:chOff x="6934200" y="3962400"/>
              <a:chExt cx="1524000" cy="838200"/>
            </a:xfrm>
          </p:grpSpPr>
          <p:sp>
            <p:nvSpPr>
              <p:cNvPr id="59" name="Rounded Rectangle 58"/>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46"/>
              <p:cNvGrpSpPr/>
              <p:nvPr/>
            </p:nvGrpSpPr>
            <p:grpSpPr>
              <a:xfrm>
                <a:off x="7543800" y="4114800"/>
                <a:ext cx="328551" cy="509650"/>
                <a:chOff x="738249" y="2614550"/>
                <a:chExt cx="328551" cy="509650"/>
              </a:xfrm>
            </p:grpSpPr>
            <p:sp>
              <p:nvSpPr>
                <p:cNvPr id="61" name="Curved Down Arrow 60"/>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2" name="Curved Down Arrow 61"/>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63" name="Group 62"/>
            <p:cNvGrpSpPr/>
            <p:nvPr/>
          </p:nvGrpSpPr>
          <p:grpSpPr>
            <a:xfrm>
              <a:off x="7848600" y="1295400"/>
              <a:ext cx="914400" cy="457200"/>
              <a:chOff x="6934200" y="3962400"/>
              <a:chExt cx="1524000" cy="838200"/>
            </a:xfrm>
          </p:grpSpPr>
          <p:sp>
            <p:nvSpPr>
              <p:cNvPr id="64" name="Rounded Rectangle 63"/>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46"/>
              <p:cNvGrpSpPr/>
              <p:nvPr/>
            </p:nvGrpSpPr>
            <p:grpSpPr>
              <a:xfrm>
                <a:off x="7543800" y="4114800"/>
                <a:ext cx="328551" cy="509650"/>
                <a:chOff x="738249" y="2614550"/>
                <a:chExt cx="328551" cy="509650"/>
              </a:xfrm>
            </p:grpSpPr>
            <p:sp>
              <p:nvSpPr>
                <p:cNvPr id="66" name="Curved Down Arrow 65"/>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7" name="Curved Down Arrow 66"/>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68" name="Group 67"/>
            <p:cNvGrpSpPr/>
            <p:nvPr/>
          </p:nvGrpSpPr>
          <p:grpSpPr>
            <a:xfrm>
              <a:off x="7848600" y="685800"/>
              <a:ext cx="914400" cy="457200"/>
              <a:chOff x="6934200" y="3962400"/>
              <a:chExt cx="1524000" cy="838200"/>
            </a:xfrm>
          </p:grpSpPr>
          <p:sp>
            <p:nvSpPr>
              <p:cNvPr id="69" name="Rounded Rectangle 68"/>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46"/>
              <p:cNvGrpSpPr/>
              <p:nvPr/>
            </p:nvGrpSpPr>
            <p:grpSpPr>
              <a:xfrm>
                <a:off x="7543800" y="4114800"/>
                <a:ext cx="328551" cy="509650"/>
                <a:chOff x="738249" y="2614550"/>
                <a:chExt cx="328551" cy="509650"/>
              </a:xfrm>
            </p:grpSpPr>
            <p:sp>
              <p:nvSpPr>
                <p:cNvPr id="71" name="Curved Down Arrow 70"/>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2" name="Curved Down Arrow 71"/>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and Data Flow</a:t>
            </a:r>
          </a:p>
        </p:txBody>
      </p:sp>
      <p:sp>
        <p:nvSpPr>
          <p:cNvPr id="52" name="Content Placeholder 51"/>
          <p:cNvSpPr>
            <a:spLocks noGrp="1"/>
          </p:cNvSpPr>
          <p:nvPr>
            <p:ph idx="1"/>
          </p:nvPr>
        </p:nvSpPr>
        <p:spPr>
          <a:xfrm>
            <a:off x="381000" y="741761"/>
            <a:ext cx="8381901" cy="3710246"/>
          </a:xfrm>
        </p:spPr>
        <p:txBody>
          <a:bodyPr/>
          <a:lstStyle/>
          <a:p>
            <a:r>
              <a:rPr lang="en-US" dirty="0"/>
              <a:t>Task constraints</a:t>
            </a:r>
          </a:p>
          <a:p>
            <a:pPr lvl="1"/>
            <a:r>
              <a:rPr lang="en-US" dirty="0"/>
              <a:t>Temporal: A → B</a:t>
            </a:r>
          </a:p>
          <a:p>
            <a:pPr lvl="1"/>
            <a:r>
              <a:rPr lang="en-US" dirty="0"/>
              <a:t>Simultaneous: A ↔ B</a:t>
            </a:r>
          </a:p>
          <a:p>
            <a:pPr lvl="1"/>
            <a:r>
              <a:rPr lang="en-US" dirty="0"/>
              <a:t>None: A B</a:t>
            </a:r>
          </a:p>
          <a:p>
            <a:r>
              <a:rPr lang="en-US" dirty="0"/>
              <a:t>External constraints</a:t>
            </a:r>
          </a:p>
          <a:p>
            <a:pPr lvl="1"/>
            <a:r>
              <a:rPr lang="en-US" dirty="0"/>
              <a:t>I/O read or write order</a:t>
            </a:r>
          </a:p>
          <a:p>
            <a:pPr lvl="1"/>
            <a:r>
              <a:rPr lang="en-US" dirty="0"/>
              <a:t>Message or list output order</a:t>
            </a:r>
          </a:p>
          <a:p>
            <a:r>
              <a:rPr lang="en-US" dirty="0" smtClean="0"/>
              <a:t>Linear </a:t>
            </a:r>
            <a:r>
              <a:rPr lang="en-US" dirty="0"/>
              <a:t>and irregular orderings</a:t>
            </a:r>
          </a:p>
          <a:p>
            <a:pPr lvl="1"/>
            <a:r>
              <a:rPr lang="en-US" dirty="0"/>
              <a:t>Pipeline</a:t>
            </a:r>
          </a:p>
          <a:p>
            <a:pPr lvl="1"/>
            <a:r>
              <a:rPr lang="en-US" dirty="0"/>
              <a:t>Futures</a:t>
            </a:r>
          </a:p>
          <a:p>
            <a:pPr lvl="1"/>
            <a:r>
              <a:rPr lang="en-US" dirty="0"/>
              <a:t>Dynamic </a:t>
            </a:r>
            <a:r>
              <a:rPr lang="en-US" dirty="0" smtClean="0"/>
              <a:t>Tasks</a:t>
            </a:r>
            <a:endParaRPr lang="en-US" dirty="0"/>
          </a:p>
        </p:txBody>
      </p:sp>
      <p:grpSp>
        <p:nvGrpSpPr>
          <p:cNvPr id="21" name="Group 20"/>
          <p:cNvGrpSpPr/>
          <p:nvPr/>
        </p:nvGrpSpPr>
        <p:grpSpPr>
          <a:xfrm>
            <a:off x="7535658" y="514350"/>
            <a:ext cx="1227342" cy="1841013"/>
            <a:chOff x="7848600" y="685800"/>
            <a:chExt cx="914400" cy="1828800"/>
          </a:xfrm>
        </p:grpSpPr>
        <p:cxnSp>
          <p:nvCxnSpPr>
            <p:cNvPr id="4" name="Curved Connector 3"/>
            <p:cNvCxnSpPr>
              <a:stCxn id="32" idx="2"/>
              <a:endCxn id="37" idx="0"/>
            </p:cNvCxnSpPr>
            <p:nvPr/>
          </p:nvCxnSpPr>
          <p:spPr>
            <a:xfrm rot="5400000">
              <a:off x="8191500" y="1257300"/>
              <a:ext cx="2286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31" name="Group 30"/>
            <p:cNvGrpSpPr/>
            <p:nvPr/>
          </p:nvGrpSpPr>
          <p:grpSpPr>
            <a:xfrm>
              <a:off x="7848600" y="685800"/>
              <a:ext cx="914400" cy="457200"/>
              <a:chOff x="6934200" y="3962400"/>
              <a:chExt cx="1524000" cy="838200"/>
            </a:xfrm>
          </p:grpSpPr>
          <p:sp>
            <p:nvSpPr>
              <p:cNvPr id="32" name="Rounded Rectangle 31"/>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46"/>
              <p:cNvGrpSpPr/>
              <p:nvPr/>
            </p:nvGrpSpPr>
            <p:grpSpPr>
              <a:xfrm>
                <a:off x="7543800" y="4114800"/>
                <a:ext cx="328551" cy="509650"/>
                <a:chOff x="738249" y="2614550"/>
                <a:chExt cx="328551" cy="509650"/>
              </a:xfrm>
            </p:grpSpPr>
            <p:sp>
              <p:nvSpPr>
                <p:cNvPr id="34" name="Curved Down Arrow 33"/>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5" name="Curved Down Arrow 34"/>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36" name="Group 35"/>
            <p:cNvGrpSpPr/>
            <p:nvPr/>
          </p:nvGrpSpPr>
          <p:grpSpPr>
            <a:xfrm>
              <a:off x="7848600" y="1371600"/>
              <a:ext cx="914400" cy="457200"/>
              <a:chOff x="6934200" y="3962400"/>
              <a:chExt cx="1524000" cy="838200"/>
            </a:xfrm>
          </p:grpSpPr>
          <p:sp>
            <p:nvSpPr>
              <p:cNvPr id="37" name="Rounded Rectangle 36"/>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46"/>
              <p:cNvGrpSpPr/>
              <p:nvPr/>
            </p:nvGrpSpPr>
            <p:grpSpPr>
              <a:xfrm>
                <a:off x="7543800" y="4114800"/>
                <a:ext cx="328551" cy="509650"/>
                <a:chOff x="738249" y="2614550"/>
                <a:chExt cx="328551" cy="509650"/>
              </a:xfrm>
            </p:grpSpPr>
            <p:sp>
              <p:nvSpPr>
                <p:cNvPr id="39" name="Curved Down Arrow 38"/>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0" name="Curved Down Arrow 39"/>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41" name="Group 40"/>
            <p:cNvGrpSpPr/>
            <p:nvPr/>
          </p:nvGrpSpPr>
          <p:grpSpPr>
            <a:xfrm>
              <a:off x="7848600" y="2057400"/>
              <a:ext cx="914400" cy="457200"/>
              <a:chOff x="6934200" y="3962400"/>
              <a:chExt cx="1524000" cy="838200"/>
            </a:xfrm>
          </p:grpSpPr>
          <p:sp>
            <p:nvSpPr>
              <p:cNvPr id="42" name="Rounded Rectangle 41"/>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6"/>
              <p:cNvGrpSpPr/>
              <p:nvPr/>
            </p:nvGrpSpPr>
            <p:grpSpPr>
              <a:xfrm>
                <a:off x="7543800" y="4114800"/>
                <a:ext cx="328551" cy="509650"/>
                <a:chOff x="738249" y="2614550"/>
                <a:chExt cx="328551" cy="509650"/>
              </a:xfrm>
            </p:grpSpPr>
            <p:sp>
              <p:nvSpPr>
                <p:cNvPr id="44" name="Curved Down Arrow 43"/>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48" name="Curved Connector 47"/>
            <p:cNvCxnSpPr>
              <a:stCxn id="37" idx="2"/>
              <a:endCxn id="42" idx="0"/>
            </p:cNvCxnSpPr>
            <p:nvPr/>
          </p:nvCxnSpPr>
          <p:spPr>
            <a:xfrm rot="5400000">
              <a:off x="8191500" y="1943100"/>
              <a:ext cx="2286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Forces</a:t>
            </a:r>
          </a:p>
        </p:txBody>
      </p:sp>
      <p:sp>
        <p:nvSpPr>
          <p:cNvPr id="5" name="Text Placeholder 4"/>
          <p:cNvSpPr>
            <a:spLocks noGrp="1"/>
          </p:cNvSpPr>
          <p:nvPr>
            <p:ph type="body" sz="quarter" idx="10"/>
          </p:nvPr>
        </p:nvSpPr>
        <p:spPr>
          <a:xfrm>
            <a:off x="381000" y="741761"/>
            <a:ext cx="8382000" cy="2971583"/>
          </a:xfrm>
        </p:spPr>
        <p:txBody>
          <a:bodyPr/>
          <a:lstStyle/>
          <a:p>
            <a:r>
              <a:rPr lang="en-US" dirty="0"/>
              <a:t>Flexibility:</a:t>
            </a:r>
          </a:p>
          <a:p>
            <a:pPr lvl="1"/>
            <a:r>
              <a:rPr lang="en-US" dirty="0"/>
              <a:t>Easy to modify for different scenarios</a:t>
            </a:r>
          </a:p>
          <a:p>
            <a:pPr lvl="1"/>
            <a:r>
              <a:rPr lang="en-US" dirty="0"/>
              <a:t>Runs on different types of hardware</a:t>
            </a:r>
          </a:p>
          <a:p>
            <a:r>
              <a:rPr lang="en-US" dirty="0"/>
              <a:t>Efficiency: </a:t>
            </a:r>
          </a:p>
          <a:p>
            <a:pPr lvl="1"/>
            <a:r>
              <a:rPr lang="en-US" dirty="0"/>
              <a:t>Time spent managing the parallelism vs. time gained from utilizing more processors or cores</a:t>
            </a:r>
          </a:p>
          <a:p>
            <a:pPr lvl="1"/>
            <a:r>
              <a:rPr lang="en-US" dirty="0"/>
              <a:t>Performance improves as more cores or processors are added – Scaling</a:t>
            </a:r>
          </a:p>
          <a:p>
            <a:r>
              <a:rPr lang="en-US" dirty="0"/>
              <a:t>Simplicity:</a:t>
            </a:r>
          </a:p>
          <a:p>
            <a:pPr lvl="1"/>
            <a:r>
              <a:rPr lang="en-US" dirty="0"/>
              <a:t>The code can be easily debugged and maintained</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t>
            </a:r>
            <a:r>
              <a:rPr lang="en-US" dirty="0" err="1" smtClean="0"/>
              <a:t>Adatum</a:t>
            </a:r>
            <a:r>
              <a:rPr lang="en-US" dirty="0" smtClean="0"/>
              <a:t> Dash Scenario</a:t>
            </a:r>
            <a:endParaRPr lang="en-US" dirty="0"/>
          </a:p>
        </p:txBody>
      </p:sp>
      <p:grpSp>
        <p:nvGrpSpPr>
          <p:cNvPr id="19" name="Group 18"/>
          <p:cNvGrpSpPr/>
          <p:nvPr/>
        </p:nvGrpSpPr>
        <p:grpSpPr>
          <a:xfrm>
            <a:off x="2315019" y="644070"/>
            <a:ext cx="4489464" cy="4058557"/>
            <a:chOff x="2286000" y="1143000"/>
            <a:chExt cx="4572000" cy="4572000"/>
          </a:xfrm>
        </p:grpSpPr>
        <p:sp>
          <p:nvSpPr>
            <p:cNvPr id="20" name="Rectangle 19"/>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24" name="Picture 23"/>
            <p:cNvPicPr/>
            <p:nvPr/>
          </p:nvPicPr>
          <p:blipFill>
            <a:blip r:embed="rId2" cstate="print"/>
            <a:stretch>
              <a:fillRect/>
            </a:stretch>
          </p:blipFill>
          <p:spPr>
            <a:xfrm>
              <a:off x="2368536" y="1200150"/>
              <a:ext cx="4406928" cy="4457700"/>
            </a:xfrm>
            <a:prstGeom prst="rect">
              <a:avLst/>
            </a:prstGeom>
            <a:solidFill>
              <a:schemeClr val="tx1"/>
            </a:solidFill>
          </p:spPr>
        </p:pic>
      </p:grpSp>
    </p:spTree>
    <p:extLst>
      <p:ext uri="{BB962C8B-B14F-4D97-AF65-F5344CB8AC3E}">
        <p14:creationId xmlns:p14="http://schemas.microsoft.com/office/powerpoint/2010/main" val="481859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Futures Pattern</a:t>
            </a:r>
          </a:p>
        </p:txBody>
      </p:sp>
      <p:grpSp>
        <p:nvGrpSpPr>
          <p:cNvPr id="10" name="Group 9"/>
          <p:cNvGrpSpPr/>
          <p:nvPr/>
        </p:nvGrpSpPr>
        <p:grpSpPr>
          <a:xfrm>
            <a:off x="4581068" y="185057"/>
            <a:ext cx="4359726" cy="4517572"/>
            <a:chOff x="4191000" y="1295400"/>
            <a:chExt cx="4648200" cy="5257800"/>
          </a:xfrm>
        </p:grpSpPr>
        <p:sp>
          <p:nvSpPr>
            <p:cNvPr id="11" name="Rectangle 10"/>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12" name="Picture 11"/>
            <p:cNvPicPr/>
            <p:nvPr/>
          </p:nvPicPr>
          <p:blipFill>
            <a:blip r:embed="rId2" cstate="print"/>
            <a:stretch>
              <a:fillRect/>
            </a:stretch>
          </p:blipFill>
          <p:spPr>
            <a:xfrm>
              <a:off x="4267200" y="1371600"/>
              <a:ext cx="4504874" cy="5124732"/>
            </a:xfrm>
            <a:prstGeom prst="rect">
              <a:avLst/>
            </a:prstGeom>
            <a:solidFill>
              <a:schemeClr val="tx1"/>
            </a:solidFill>
          </p:spPr>
        </p:pic>
      </p:grpSp>
      <p:sp>
        <p:nvSpPr>
          <p:cNvPr id="13" name="Oval 12"/>
          <p:cNvSpPr/>
          <p:nvPr/>
        </p:nvSpPr>
        <p:spPr bwMode="auto">
          <a:xfrm>
            <a:off x="6386285" y="3029857"/>
            <a:ext cx="1214665" cy="532493"/>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230626004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The Futures Pattern</a:t>
            </a:r>
            <a:endParaRPr lang="en-US" dirty="0"/>
          </a:p>
        </p:txBody>
      </p:sp>
      <p:sp>
        <p:nvSpPr>
          <p:cNvPr id="17" name="Content Placeholder 16"/>
          <p:cNvSpPr>
            <a:spLocks noGrp="1"/>
          </p:cNvSpPr>
          <p:nvPr>
            <p:ph sz="half" idx="2"/>
          </p:nvPr>
        </p:nvSpPr>
        <p:spPr>
          <a:xfrm>
            <a:off x="4648101" y="741761"/>
            <a:ext cx="4114800" cy="3296287"/>
          </a:xfrm>
        </p:spPr>
        <p:txBody>
          <a:bodyPr/>
          <a:lstStyle/>
          <a:p>
            <a:pPr marL="0" indent="0">
              <a:buNone/>
            </a:pPr>
            <a:r>
              <a:rPr lang="en-US" dirty="0"/>
              <a:t>“Does the ordering of steps in your algorithm depend on data flow constraints?”</a:t>
            </a:r>
          </a:p>
          <a:p>
            <a:pPr marL="0" indent="0">
              <a:buNone/>
            </a:pPr>
            <a:endParaRPr lang="en-US" dirty="0"/>
          </a:p>
          <a:p>
            <a:r>
              <a:rPr lang="en-US" dirty="0"/>
              <a:t>Directed Acyclic Graph</a:t>
            </a:r>
          </a:p>
          <a:p>
            <a:r>
              <a:rPr lang="en-US" dirty="0"/>
              <a:t>Dependencies between tasks</a:t>
            </a:r>
          </a:p>
          <a:p>
            <a:r>
              <a:rPr lang="en-US" dirty="0"/>
              <a:t>F4 depends on the result of F1 &amp; F3 </a:t>
            </a:r>
            <a:r>
              <a:rPr lang="en-US" dirty="0" err="1"/>
              <a:t>etc</a:t>
            </a:r>
            <a:endParaRPr lang="en-US" dirty="0"/>
          </a:p>
          <a:p>
            <a:endParaRPr lang="en-US" dirty="0"/>
          </a:p>
          <a:p>
            <a:r>
              <a:rPr lang="en-US" dirty="0"/>
              <a:t>Also called “Task Graph”</a:t>
            </a:r>
          </a:p>
        </p:txBody>
      </p:sp>
      <p:sp>
        <p:nvSpPr>
          <p:cNvPr id="45" name="Rectangle 44"/>
          <p:cNvSpPr/>
          <p:nvPr/>
        </p:nvSpPr>
        <p:spPr bwMode="auto">
          <a:xfrm>
            <a:off x="367483" y="711800"/>
            <a:ext cx="2710829" cy="4075112"/>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49" name="Picture 48"/>
          <p:cNvPicPr/>
          <p:nvPr/>
        </p:nvPicPr>
        <p:blipFill>
          <a:blip r:embed="rId3" cstate="print"/>
          <a:stretch>
            <a:fillRect/>
          </a:stretch>
        </p:blipFill>
        <p:spPr>
          <a:xfrm>
            <a:off x="443683" y="787999"/>
            <a:ext cx="2575288" cy="3943657"/>
          </a:xfrm>
          <a:prstGeom prst="rect">
            <a:avLst/>
          </a:prstGeom>
          <a:solidFill>
            <a:schemeClr val="tx1"/>
          </a:solid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Size and Granularity</a:t>
            </a:r>
            <a:endParaRPr lang="en-US" dirty="0"/>
          </a:p>
        </p:txBody>
      </p:sp>
      <p:sp>
        <p:nvSpPr>
          <p:cNvPr id="3" name="Text Placeholder 2"/>
          <p:cNvSpPr>
            <a:spLocks noGrp="1"/>
          </p:cNvSpPr>
          <p:nvPr>
            <p:ph type="body" sz="quarter" idx="10"/>
          </p:nvPr>
        </p:nvSpPr>
        <p:spPr/>
        <p:txBody>
          <a:bodyPr/>
          <a:lstStyle/>
          <a:p>
            <a:r>
              <a:rPr lang="en-US" smtClean="0"/>
              <a:t>Variable size tasks – harder to balance</a:t>
            </a:r>
          </a:p>
          <a:p>
            <a:r>
              <a:rPr lang="en-US" smtClean="0"/>
              <a:t>Small tasks – more overhead; management and communication</a:t>
            </a:r>
          </a:p>
          <a:p>
            <a:r>
              <a:rPr lang="en-US" smtClean="0"/>
              <a:t>Large tasks – less potential for utilization</a:t>
            </a:r>
          </a:p>
          <a:p>
            <a:r>
              <a:rPr lang="en-US" smtClean="0"/>
              <a:t>Hardware specific – more tasks than cores</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Grained Partition</a:t>
            </a:r>
            <a:endParaRPr lang="en-US" dirty="0"/>
          </a:p>
        </p:txBody>
      </p:sp>
      <p:grpSp>
        <p:nvGrpSpPr>
          <p:cNvPr id="25" name="Group 23"/>
          <p:cNvGrpSpPr/>
          <p:nvPr/>
        </p:nvGrpSpPr>
        <p:grpSpPr>
          <a:xfrm>
            <a:off x="4305904" y="305345"/>
            <a:ext cx="4572000" cy="4572000"/>
            <a:chOff x="2286000" y="1143000"/>
            <a:chExt cx="4572000" cy="4572000"/>
          </a:xfrm>
        </p:grpSpPr>
        <p:sp>
          <p:nvSpPr>
            <p:cNvPr id="26" name="Rectangle 25"/>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28" name="Picture 27"/>
            <p:cNvPicPr/>
            <p:nvPr/>
          </p:nvPicPr>
          <p:blipFill>
            <a:blip r:embed="rId2" cstate="print"/>
            <a:stretch>
              <a:fillRect/>
            </a:stretch>
          </p:blipFill>
          <p:spPr>
            <a:xfrm>
              <a:off x="2368536" y="1200150"/>
              <a:ext cx="4406928" cy="4457700"/>
            </a:xfrm>
            <a:prstGeom prst="rect">
              <a:avLst/>
            </a:prstGeom>
            <a:solidFill>
              <a:schemeClr val="tx1"/>
            </a:solidFill>
          </p:spPr>
        </p:pic>
      </p:grpSp>
      <p:sp>
        <p:nvSpPr>
          <p:cNvPr id="29" name="Oval 28"/>
          <p:cNvSpPr/>
          <p:nvPr/>
        </p:nvSpPr>
        <p:spPr bwMode="auto">
          <a:xfrm>
            <a:off x="6972904" y="229145"/>
            <a:ext cx="1524000" cy="35052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0" name="Oval 29"/>
          <p:cNvSpPr/>
          <p:nvPr/>
        </p:nvSpPr>
        <p:spPr bwMode="auto">
          <a:xfrm>
            <a:off x="4382104" y="545"/>
            <a:ext cx="2667000" cy="18288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5" name="Oval 34"/>
          <p:cNvSpPr/>
          <p:nvPr/>
        </p:nvSpPr>
        <p:spPr bwMode="auto">
          <a:xfrm>
            <a:off x="4915504" y="1905545"/>
            <a:ext cx="1600200" cy="23622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6" name="Oval 35"/>
          <p:cNvSpPr/>
          <p:nvPr/>
        </p:nvSpPr>
        <p:spPr bwMode="auto">
          <a:xfrm>
            <a:off x="5906104" y="4115345"/>
            <a:ext cx="1600200" cy="9906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581256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3000"/>
                                        <p:tgtEl>
                                          <p:spTgt spid="29"/>
                                        </p:tgtEl>
                                      </p:cBhvr>
                                    </p:animEffect>
                                  </p:childTnLst>
                                </p:cTn>
                              </p:par>
                            </p:childTnLst>
                          </p:cTn>
                        </p:par>
                        <p:par>
                          <p:cTn id="8" fill="hold">
                            <p:stCondLst>
                              <p:cond delay="3000"/>
                            </p:stCondLst>
                            <p:childTnLst>
                              <p:par>
                                <p:cTn id="9" presetID="6" presetClass="entr" presetSubtype="16"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circle(in)">
                                      <p:cBhvr>
                                        <p:cTn id="11" dur="3000"/>
                                        <p:tgtEl>
                                          <p:spTgt spid="30"/>
                                        </p:tgtEl>
                                      </p:cBhvr>
                                    </p:animEffect>
                                  </p:childTnLst>
                                </p:cTn>
                              </p:par>
                            </p:childTnLst>
                          </p:cTn>
                        </p:par>
                        <p:par>
                          <p:cTn id="12" fill="hold">
                            <p:stCondLst>
                              <p:cond delay="6000"/>
                            </p:stCondLst>
                            <p:childTnLst>
                              <p:par>
                                <p:cTn id="13" presetID="6" presetClass="entr" presetSubtype="16"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circle(in)">
                                      <p:cBhvr>
                                        <p:cTn id="15" dur="3000"/>
                                        <p:tgtEl>
                                          <p:spTgt spid="35"/>
                                        </p:tgtEl>
                                      </p:cBhvr>
                                    </p:animEffect>
                                  </p:childTnLst>
                                </p:cTn>
                              </p:par>
                            </p:childTnLst>
                          </p:cTn>
                        </p:par>
                        <p:par>
                          <p:cTn id="16" fill="hold">
                            <p:stCondLst>
                              <p:cond delay="9000"/>
                            </p:stCondLst>
                            <p:childTnLst>
                              <p:par>
                                <p:cTn id="17" presetID="6" presetClass="entr" presetSubtype="16"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circle(in)">
                                      <p:cBhvr>
                                        <p:cTn id="19" dur="3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Fine Grained Partition</a:t>
            </a:r>
            <a:endParaRPr lang="en-US" dirty="0"/>
          </a:p>
        </p:txBody>
      </p:sp>
      <p:grpSp>
        <p:nvGrpSpPr>
          <p:cNvPr id="21" name="Group 23"/>
          <p:cNvGrpSpPr/>
          <p:nvPr/>
        </p:nvGrpSpPr>
        <p:grpSpPr>
          <a:xfrm>
            <a:off x="4317820" y="304800"/>
            <a:ext cx="4572000" cy="4572000"/>
            <a:chOff x="2286000" y="1143000"/>
            <a:chExt cx="4572000" cy="4572000"/>
          </a:xfrm>
        </p:grpSpPr>
        <p:sp>
          <p:nvSpPr>
            <p:cNvPr id="22" name="Rectangle 21"/>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23" name="Picture 22"/>
            <p:cNvPicPr/>
            <p:nvPr/>
          </p:nvPicPr>
          <p:blipFill>
            <a:blip r:embed="rId2" cstate="print"/>
            <a:stretch>
              <a:fillRect/>
            </a:stretch>
          </p:blipFill>
          <p:spPr>
            <a:xfrm>
              <a:off x="2368536" y="1200150"/>
              <a:ext cx="4406928" cy="4457700"/>
            </a:xfrm>
            <a:prstGeom prst="rect">
              <a:avLst/>
            </a:prstGeom>
            <a:solidFill>
              <a:schemeClr val="tx1"/>
            </a:solidFill>
          </p:spPr>
        </p:pic>
      </p:grpSp>
      <p:sp>
        <p:nvSpPr>
          <p:cNvPr id="31" name="Oval 30"/>
          <p:cNvSpPr/>
          <p:nvPr/>
        </p:nvSpPr>
        <p:spPr bwMode="auto">
          <a:xfrm>
            <a:off x="6070420" y="43434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2" name="Oval 31"/>
          <p:cNvSpPr/>
          <p:nvPr/>
        </p:nvSpPr>
        <p:spPr bwMode="auto">
          <a:xfrm>
            <a:off x="5156020" y="1143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3" name="Oval 32"/>
          <p:cNvSpPr/>
          <p:nvPr/>
        </p:nvSpPr>
        <p:spPr bwMode="auto">
          <a:xfrm>
            <a:off x="5079820" y="27432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4" name="Oval 33"/>
          <p:cNvSpPr/>
          <p:nvPr/>
        </p:nvSpPr>
        <p:spPr bwMode="auto">
          <a:xfrm>
            <a:off x="5079820" y="35814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8" name="Oval 37"/>
          <p:cNvSpPr/>
          <p:nvPr/>
        </p:nvSpPr>
        <p:spPr bwMode="auto">
          <a:xfrm>
            <a:off x="5079820" y="1905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9" name="Oval 38"/>
          <p:cNvSpPr/>
          <p:nvPr/>
        </p:nvSpPr>
        <p:spPr bwMode="auto">
          <a:xfrm>
            <a:off x="6984820" y="27432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2" name="Oval 41"/>
          <p:cNvSpPr/>
          <p:nvPr/>
        </p:nvSpPr>
        <p:spPr bwMode="auto">
          <a:xfrm>
            <a:off x="6984820" y="1905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3" name="Oval 42"/>
          <p:cNvSpPr/>
          <p:nvPr/>
        </p:nvSpPr>
        <p:spPr bwMode="auto">
          <a:xfrm>
            <a:off x="6984820" y="1143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4" name="Oval 43"/>
          <p:cNvSpPr/>
          <p:nvPr/>
        </p:nvSpPr>
        <p:spPr bwMode="auto">
          <a:xfrm>
            <a:off x="698482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5" name="Oval 44"/>
          <p:cNvSpPr/>
          <p:nvPr/>
        </p:nvSpPr>
        <p:spPr bwMode="auto">
          <a:xfrm>
            <a:off x="568942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46" name="Oval 45"/>
          <p:cNvSpPr/>
          <p:nvPr/>
        </p:nvSpPr>
        <p:spPr bwMode="auto">
          <a:xfrm>
            <a:off x="439402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581256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ircle(in)">
                                      <p:cBhvr>
                                        <p:cTn id="7" dur="1000"/>
                                        <p:tgtEl>
                                          <p:spTgt spid="4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ircle(in)">
                                      <p:cBhvr>
                                        <p:cTn id="10" dur="1000"/>
                                        <p:tgtEl>
                                          <p:spTgt spid="4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circle(in)">
                                      <p:cBhvr>
                                        <p:cTn id="13" dur="1000"/>
                                        <p:tgtEl>
                                          <p:spTgt spid="44"/>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circle(in)">
                                      <p:cBhvr>
                                        <p:cTn id="17" dur="1000"/>
                                        <p:tgtEl>
                                          <p:spTgt spid="32"/>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ircle(in)">
                                      <p:cBhvr>
                                        <p:cTn id="20" dur="1000"/>
                                        <p:tgtEl>
                                          <p:spTgt spid="43"/>
                                        </p:tgtEl>
                                      </p:cBhvr>
                                    </p:animEffect>
                                  </p:childTnLst>
                                </p:cTn>
                              </p:par>
                            </p:childTnLst>
                          </p:cTn>
                        </p:par>
                        <p:par>
                          <p:cTn id="21" fill="hold">
                            <p:stCondLst>
                              <p:cond delay="2000"/>
                            </p:stCondLst>
                            <p:childTnLst>
                              <p:par>
                                <p:cTn id="22" presetID="6" presetClass="entr" presetSubtype="16"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circle(in)">
                                      <p:cBhvr>
                                        <p:cTn id="24" dur="1000"/>
                                        <p:tgtEl>
                                          <p:spTgt spid="38"/>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circle(in)">
                                      <p:cBhvr>
                                        <p:cTn id="27" dur="1000"/>
                                        <p:tgtEl>
                                          <p:spTgt spid="42"/>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ircle(in)">
                                      <p:cBhvr>
                                        <p:cTn id="31" dur="1000"/>
                                        <p:tgtEl>
                                          <p:spTgt spid="3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circle(in)">
                                      <p:cBhvr>
                                        <p:cTn id="34" dur="1000"/>
                                        <p:tgtEl>
                                          <p:spTgt spid="39"/>
                                        </p:tgtEl>
                                      </p:cBhvr>
                                    </p:animEffect>
                                  </p:childTnLst>
                                </p:cTn>
                              </p:par>
                            </p:childTnLst>
                          </p:cTn>
                        </p:par>
                        <p:par>
                          <p:cTn id="35" fill="hold">
                            <p:stCondLst>
                              <p:cond delay="4000"/>
                            </p:stCondLst>
                            <p:childTnLst>
                              <p:par>
                                <p:cTn id="36" presetID="6" presetClass="entr" presetSubtype="16"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circle(in)">
                                      <p:cBhvr>
                                        <p:cTn id="38" dur="1000"/>
                                        <p:tgtEl>
                                          <p:spTgt spid="34"/>
                                        </p:tgtEl>
                                      </p:cBhvr>
                                    </p:animEffect>
                                  </p:childTnLst>
                                </p:cTn>
                              </p:par>
                            </p:childTnLst>
                          </p:cTn>
                        </p:par>
                        <p:par>
                          <p:cTn id="39" fill="hold">
                            <p:stCondLst>
                              <p:cond delay="5000"/>
                            </p:stCondLst>
                            <p:childTnLst>
                              <p:par>
                                <p:cTn id="40" presetID="6" presetClass="entr" presetSubtype="16"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circle(in)">
                                      <p:cBhvr>
                                        <p:cTn id="4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8" grpId="0" animBg="1"/>
      <p:bldP spid="39" grpId="0" animBg="1"/>
      <p:bldP spid="42" grpId="0" animBg="1"/>
      <p:bldP spid="43" grpId="0" animBg="1"/>
      <p:bldP spid="44" grpId="0" animBg="1"/>
      <p:bldP spid="4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42887"/>
            <a:ext cx="8382000" cy="664797"/>
          </a:xfrm>
        </p:spPr>
        <p:txBody>
          <a:bodyPr/>
          <a:lstStyle/>
          <a:p>
            <a:r>
              <a:rPr lang="en-US" dirty="0" smtClean="0"/>
              <a:t>Introduction</a:t>
            </a:r>
            <a:endParaRPr lang="en-US" dirty="0"/>
          </a:p>
        </p:txBody>
      </p:sp>
      <p:sp>
        <p:nvSpPr>
          <p:cNvPr id="2" name="Text Placeholder 1"/>
          <p:cNvSpPr>
            <a:spLocks noGrp="1"/>
          </p:cNvSpPr>
          <p:nvPr>
            <p:ph type="body" sz="quarter" idx="10"/>
          </p:nvPr>
        </p:nvSpPr>
        <p:spPr>
          <a:xfrm>
            <a:off x="381000" y="1085849"/>
            <a:ext cx="8382000" cy="2779222"/>
          </a:xfrm>
        </p:spPr>
        <p:txBody>
          <a:bodyPr/>
          <a:lstStyle/>
          <a:p>
            <a:r>
              <a:rPr lang="en-US" dirty="0"/>
              <a:t>Why you should care</a:t>
            </a:r>
          </a:p>
          <a:p>
            <a:endParaRPr lang="en-US" dirty="0"/>
          </a:p>
          <a:p>
            <a:r>
              <a:rPr lang="en-US" dirty="0"/>
              <a:t>Where to start</a:t>
            </a:r>
          </a:p>
          <a:p>
            <a:endParaRPr lang="en-US" dirty="0"/>
          </a:p>
          <a:p>
            <a:r>
              <a:rPr lang="en-US" dirty="0"/>
              <a:t>Pattern walkthrough</a:t>
            </a:r>
          </a:p>
          <a:p>
            <a:endParaRPr lang="en-US" dirty="0"/>
          </a:p>
          <a:p>
            <a:r>
              <a:rPr lang="en-US" dirty="0"/>
              <a:t>Conclusions (and a quiz)</a:t>
            </a:r>
          </a:p>
          <a:p>
            <a:pPr marL="0" indent="0">
              <a:buNone/>
            </a:pPr>
            <a:endParaRPr lang="en-US" dirty="0"/>
          </a:p>
        </p:txBody>
      </p:sp>
      <p:pic>
        <p:nvPicPr>
          <p:cNvPr id="4" name="Picture 2" descr="C:\Src\ParallelBook\Docs\guide\drawings\front_cover_small.JPG"/>
          <p:cNvPicPr>
            <a:picLocks noChangeAspect="1" noChangeArrowheads="1"/>
          </p:cNvPicPr>
          <p:nvPr/>
        </p:nvPicPr>
        <p:blipFill>
          <a:blip r:embed="rId3"/>
          <a:stretch>
            <a:fillRect/>
          </a:stretch>
        </p:blipFill>
        <p:spPr bwMode="auto">
          <a:xfrm>
            <a:off x="6172200" y="1071562"/>
            <a:ext cx="2362200" cy="2914650"/>
          </a:xfrm>
          <a:prstGeom prst="rect">
            <a:avLst/>
          </a:prstGeom>
          <a:noFill/>
        </p:spPr>
      </p:pic>
      <p:pic>
        <p:nvPicPr>
          <p:cNvPr id="7" name="Picture 2" descr="C:\Src\ParallelBook\Docs\guide\drawings\front_cover_small.JPG"/>
          <p:cNvPicPr>
            <a:picLocks noChangeAspect="1" noChangeArrowheads="1"/>
          </p:cNvPicPr>
          <p:nvPr/>
        </p:nvPicPr>
        <p:blipFill>
          <a:blip r:embed="rId3"/>
          <a:stretch>
            <a:fillRect/>
          </a:stretch>
        </p:blipFill>
        <p:spPr bwMode="auto">
          <a:xfrm>
            <a:off x="6553200" y="1314450"/>
            <a:ext cx="2362200" cy="291465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Futures</a:t>
            </a:r>
            <a:endParaRPr lang="en-US" dirty="0"/>
          </a:p>
        </p:txBody>
      </p:sp>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Finer Grained Partition</a:t>
            </a:r>
            <a:endParaRPr lang="en-US" dirty="0"/>
          </a:p>
        </p:txBody>
      </p:sp>
      <p:grpSp>
        <p:nvGrpSpPr>
          <p:cNvPr id="46" name="Group 23"/>
          <p:cNvGrpSpPr/>
          <p:nvPr/>
        </p:nvGrpSpPr>
        <p:grpSpPr>
          <a:xfrm>
            <a:off x="4343400" y="304800"/>
            <a:ext cx="4572000" cy="4572000"/>
            <a:chOff x="2286000" y="1143000"/>
            <a:chExt cx="4572000" cy="4572000"/>
          </a:xfrm>
        </p:grpSpPr>
        <p:sp>
          <p:nvSpPr>
            <p:cNvPr id="63" name="Rectangle 62"/>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4" name="Picture 63"/>
            <p:cNvPicPr/>
            <p:nvPr/>
          </p:nvPicPr>
          <p:blipFill>
            <a:blip r:embed="rId3" cstate="print"/>
            <a:stretch>
              <a:fillRect/>
            </a:stretch>
          </p:blipFill>
          <p:spPr>
            <a:xfrm>
              <a:off x="2368536" y="1200150"/>
              <a:ext cx="4406928" cy="4457700"/>
            </a:xfrm>
            <a:prstGeom prst="rect">
              <a:avLst/>
            </a:prstGeom>
            <a:solidFill>
              <a:schemeClr val="tx1"/>
            </a:solidFill>
          </p:spPr>
        </p:pic>
      </p:grpSp>
      <p:sp>
        <p:nvSpPr>
          <p:cNvPr id="65" name="Oval 64"/>
          <p:cNvSpPr/>
          <p:nvPr/>
        </p:nvSpPr>
        <p:spPr bwMode="auto">
          <a:xfrm>
            <a:off x="6096000" y="43434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66" name="Oval 65"/>
          <p:cNvSpPr/>
          <p:nvPr/>
        </p:nvSpPr>
        <p:spPr bwMode="auto">
          <a:xfrm>
            <a:off x="5181600" y="1143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67" name="Oval 66"/>
          <p:cNvSpPr/>
          <p:nvPr/>
        </p:nvSpPr>
        <p:spPr bwMode="auto">
          <a:xfrm>
            <a:off x="5105400" y="35814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68" name="Oval 67"/>
          <p:cNvSpPr/>
          <p:nvPr/>
        </p:nvSpPr>
        <p:spPr bwMode="auto">
          <a:xfrm>
            <a:off x="5029200" y="1828800"/>
            <a:ext cx="1524000" cy="685800"/>
          </a:xfrm>
          <a:prstGeom prst="ellipse">
            <a:avLst/>
          </a:prstGeom>
          <a:solidFill>
            <a:srgbClr val="C00000">
              <a:alpha val="6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69" name="Oval 68"/>
          <p:cNvSpPr/>
          <p:nvPr/>
        </p:nvSpPr>
        <p:spPr bwMode="auto">
          <a:xfrm>
            <a:off x="7010400" y="1905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0" name="Oval 69"/>
          <p:cNvSpPr/>
          <p:nvPr/>
        </p:nvSpPr>
        <p:spPr bwMode="auto">
          <a:xfrm>
            <a:off x="7010400" y="1143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1" name="Oval 70"/>
          <p:cNvSpPr/>
          <p:nvPr/>
        </p:nvSpPr>
        <p:spPr bwMode="auto">
          <a:xfrm>
            <a:off x="571500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2" name="Oval 71"/>
          <p:cNvSpPr/>
          <p:nvPr/>
        </p:nvSpPr>
        <p:spPr bwMode="auto">
          <a:xfrm>
            <a:off x="441960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3" name="Oval 72"/>
          <p:cNvSpPr/>
          <p:nvPr/>
        </p:nvSpPr>
        <p:spPr bwMode="auto">
          <a:xfrm>
            <a:off x="6896100" y="2667000"/>
            <a:ext cx="1524000" cy="685800"/>
          </a:xfrm>
          <a:prstGeom prst="ellipse">
            <a:avLst/>
          </a:prstGeom>
          <a:solidFill>
            <a:srgbClr val="C00000">
              <a:alpha val="6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4" name="Oval 73"/>
          <p:cNvSpPr/>
          <p:nvPr/>
        </p:nvSpPr>
        <p:spPr bwMode="auto">
          <a:xfrm>
            <a:off x="5018978" y="2676293"/>
            <a:ext cx="1524000" cy="685800"/>
          </a:xfrm>
          <a:prstGeom prst="ellipse">
            <a:avLst/>
          </a:prstGeom>
          <a:solidFill>
            <a:srgbClr val="C00000">
              <a:alpha val="6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5" name="Oval 74"/>
          <p:cNvSpPr/>
          <p:nvPr/>
        </p:nvSpPr>
        <p:spPr bwMode="auto">
          <a:xfrm>
            <a:off x="6896100" y="228600"/>
            <a:ext cx="1524000" cy="685800"/>
          </a:xfrm>
          <a:prstGeom prst="ellipse">
            <a:avLst/>
          </a:prstGeom>
          <a:solidFill>
            <a:srgbClr val="C00000">
              <a:alpha val="6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6" name="Oval 75"/>
          <p:cNvSpPr/>
          <p:nvPr/>
        </p:nvSpPr>
        <p:spPr bwMode="auto">
          <a:xfrm>
            <a:off x="5143500" y="19050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7" name="Oval 76"/>
          <p:cNvSpPr/>
          <p:nvPr/>
        </p:nvSpPr>
        <p:spPr bwMode="auto">
          <a:xfrm>
            <a:off x="5105400" y="27432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8" name="Oval 77"/>
          <p:cNvSpPr/>
          <p:nvPr/>
        </p:nvSpPr>
        <p:spPr bwMode="auto">
          <a:xfrm>
            <a:off x="7010400" y="27432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79" name="Oval 78"/>
          <p:cNvSpPr/>
          <p:nvPr/>
        </p:nvSpPr>
        <p:spPr bwMode="auto">
          <a:xfrm>
            <a:off x="7010400" y="304800"/>
            <a:ext cx="1295400" cy="5334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1159556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6"/>
                                        </p:tgtEl>
                                      </p:cBhvr>
                                    </p:animEffect>
                                    <p:set>
                                      <p:cBhvr>
                                        <p:cTn id="7" dur="1" fill="hold">
                                          <p:stCondLst>
                                            <p:cond delay="499"/>
                                          </p:stCondLst>
                                        </p:cTn>
                                        <p:tgtEl>
                                          <p:spTgt spid="7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par>
                          <p:cTn id="11" fill="hold">
                            <p:stCondLst>
                              <p:cond delay="500"/>
                            </p:stCondLst>
                            <p:childTnLst>
                              <p:par>
                                <p:cTn id="12" presetID="10" presetClass="exit" presetSubtype="0" fill="hold" grpId="0" nodeType="afterEffect">
                                  <p:stCondLst>
                                    <p:cond delay="0"/>
                                  </p:stCondLst>
                                  <p:childTnLst>
                                    <p:animEffect transition="out" filter="fade">
                                      <p:cBhvr>
                                        <p:cTn id="13" dur="500"/>
                                        <p:tgtEl>
                                          <p:spTgt spid="77"/>
                                        </p:tgtEl>
                                      </p:cBhvr>
                                    </p:animEffect>
                                    <p:set>
                                      <p:cBhvr>
                                        <p:cTn id="14" dur="1" fill="hold">
                                          <p:stCondLst>
                                            <p:cond delay="499"/>
                                          </p:stCondLst>
                                        </p:cTn>
                                        <p:tgtEl>
                                          <p:spTgt spid="77"/>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childTnLst>
                          </p:cTn>
                        </p:par>
                        <p:par>
                          <p:cTn id="18" fill="hold">
                            <p:stCondLst>
                              <p:cond delay="1000"/>
                            </p:stCondLst>
                            <p:childTnLst>
                              <p:par>
                                <p:cTn id="19" presetID="10" presetClass="exit" presetSubtype="0" fill="hold" grpId="0" nodeType="afterEffect">
                                  <p:stCondLst>
                                    <p:cond delay="0"/>
                                  </p:stCondLst>
                                  <p:childTnLst>
                                    <p:animEffect transition="out" filter="fade">
                                      <p:cBhvr>
                                        <p:cTn id="20" dur="500"/>
                                        <p:tgtEl>
                                          <p:spTgt spid="79"/>
                                        </p:tgtEl>
                                      </p:cBhvr>
                                    </p:animEffect>
                                    <p:set>
                                      <p:cBhvr>
                                        <p:cTn id="21" dur="1" fill="hold">
                                          <p:stCondLst>
                                            <p:cond delay="499"/>
                                          </p:stCondLst>
                                        </p:cTn>
                                        <p:tgtEl>
                                          <p:spTgt spid="79"/>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par>
                          <p:cTn id="25" fill="hold">
                            <p:stCondLst>
                              <p:cond delay="1500"/>
                            </p:stCondLst>
                            <p:childTnLst>
                              <p:par>
                                <p:cTn id="26" presetID="10" presetClass="exit" presetSubtype="0" fill="hold" grpId="0" nodeType="afterEffect">
                                  <p:stCondLst>
                                    <p:cond delay="0"/>
                                  </p:stCondLst>
                                  <p:childTnLst>
                                    <p:animEffect transition="out" filter="fade">
                                      <p:cBhvr>
                                        <p:cTn id="27" dur="500"/>
                                        <p:tgtEl>
                                          <p:spTgt spid="78"/>
                                        </p:tgtEl>
                                      </p:cBhvr>
                                    </p:animEffect>
                                    <p:set>
                                      <p:cBhvr>
                                        <p:cTn id="28" dur="1" fill="hold">
                                          <p:stCondLst>
                                            <p:cond delay="499"/>
                                          </p:stCondLst>
                                        </p:cTn>
                                        <p:tgtEl>
                                          <p:spTgt spid="7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3" grpId="0" animBg="1"/>
      <p:bldP spid="74" grpId="0" animBg="1"/>
      <p:bldP spid="75" grpId="0" animBg="1"/>
      <p:bldP spid="76" grpId="0" animBg="1"/>
      <p:bldP spid="77" grpId="0" animBg="1"/>
      <p:bldP spid="78" grpId="0" animBg="1"/>
      <p:bldP spid="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Parallelism Patterns</a:t>
            </a:r>
          </a:p>
        </p:txBody>
      </p:sp>
      <p:sp>
        <p:nvSpPr>
          <p:cNvPr id="3" name="Text Placeholder 2"/>
          <p:cNvSpPr>
            <a:spLocks noGrp="1"/>
          </p:cNvSpPr>
          <p:nvPr>
            <p:ph type="body" sz="quarter" idx="10"/>
          </p:nvPr>
        </p:nvSpPr>
        <p:spPr>
          <a:xfrm>
            <a:off x="381000" y="741761"/>
            <a:ext cx="8382000" cy="290849"/>
          </a:xfrm>
        </p:spPr>
        <p:txBody>
          <a:bodyPr/>
          <a:lstStyle/>
          <a:p>
            <a:endParaRPr lang="en-US" dirty="0"/>
          </a:p>
        </p:txBody>
      </p:sp>
      <p:grpSp>
        <p:nvGrpSpPr>
          <p:cNvPr id="4" name="Group 3"/>
          <p:cNvGrpSpPr/>
          <p:nvPr/>
        </p:nvGrpSpPr>
        <p:grpSpPr>
          <a:xfrm>
            <a:off x="4581068" y="185057"/>
            <a:ext cx="4359726" cy="4517572"/>
            <a:chOff x="4191000" y="1295400"/>
            <a:chExt cx="4648200" cy="5257800"/>
          </a:xfrm>
        </p:grpSpPr>
        <p:sp>
          <p:nvSpPr>
            <p:cNvPr id="5" name="Rectangle 4"/>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 name="Picture 5"/>
            <p:cNvPicPr/>
            <p:nvPr/>
          </p:nvPicPr>
          <p:blipFill>
            <a:blip r:embed="rId3" cstate="print"/>
            <a:stretch>
              <a:fillRect/>
            </a:stretch>
          </p:blipFill>
          <p:spPr>
            <a:xfrm>
              <a:off x="4267200" y="1371600"/>
              <a:ext cx="4504874" cy="5124732"/>
            </a:xfrm>
            <a:prstGeom prst="rect">
              <a:avLst/>
            </a:prstGeom>
            <a:solidFill>
              <a:schemeClr val="tx1"/>
            </a:solidFill>
          </p:spPr>
        </p:pic>
      </p:grpSp>
      <p:sp>
        <p:nvSpPr>
          <p:cNvPr id="7" name="Oval 6"/>
          <p:cNvSpPr/>
          <p:nvPr/>
        </p:nvSpPr>
        <p:spPr bwMode="auto">
          <a:xfrm>
            <a:off x="4697576" y="1534142"/>
            <a:ext cx="1524000" cy="6096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9" name="Oval 8"/>
          <p:cNvSpPr/>
          <p:nvPr/>
        </p:nvSpPr>
        <p:spPr bwMode="auto">
          <a:xfrm>
            <a:off x="4697576" y="2983713"/>
            <a:ext cx="1660694" cy="6096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9159939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Parallel Loop Pattern</a:t>
            </a:r>
            <a:endParaRPr lang="en-US" dirty="0"/>
          </a:p>
        </p:txBody>
      </p:sp>
      <p:sp>
        <p:nvSpPr>
          <p:cNvPr id="3" name="Text Placeholder 2"/>
          <p:cNvSpPr>
            <a:spLocks noGrp="1"/>
          </p:cNvSpPr>
          <p:nvPr>
            <p:ph type="body" sz="quarter" idx="10"/>
          </p:nvPr>
        </p:nvSpPr>
        <p:spPr>
          <a:xfrm>
            <a:off x="381000" y="741761"/>
            <a:ext cx="8382000" cy="3070071"/>
          </a:xfrm>
        </p:spPr>
        <p:txBody>
          <a:bodyPr/>
          <a:lstStyle/>
          <a:p>
            <a:pPr marL="0" indent="0">
              <a:buNone/>
            </a:pPr>
            <a:r>
              <a:rPr lang="en-US" dirty="0"/>
              <a:t>“Do you have sequential loops where there's no communication among the steps of each iteration?”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 very common problem!</a:t>
            </a:r>
          </a:p>
          <a:p>
            <a:endParaRPr lang="en-US" dirty="0"/>
          </a:p>
        </p:txBody>
      </p:sp>
      <p:sp>
        <p:nvSpPr>
          <p:cNvPr id="25" name="Rounded Rectangle 24"/>
          <p:cNvSpPr>
            <a:spLocks noChangeAspect="1"/>
          </p:cNvSpPr>
          <p:nvPr/>
        </p:nvSpPr>
        <p:spPr>
          <a:xfrm>
            <a:off x="5181600" y="2743200"/>
            <a:ext cx="6096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a:spLocks noChangeAspect="1"/>
          </p:cNvSpPr>
          <p:nvPr/>
        </p:nvSpPr>
        <p:spPr>
          <a:xfrm>
            <a:off x="6172200" y="202692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a:cxnSpLocks noChangeAspect="1"/>
            <a:stCxn id="25" idx="3"/>
            <a:endCxn id="26" idx="1"/>
          </p:cNvCxnSpPr>
          <p:nvPr/>
        </p:nvCxnSpPr>
        <p:spPr>
          <a:xfrm flipV="1">
            <a:off x="5791200" y="2194560"/>
            <a:ext cx="381000" cy="71628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a:spLocks noChangeAspect="1"/>
          </p:cNvSpPr>
          <p:nvPr/>
        </p:nvSpPr>
        <p:spPr>
          <a:xfrm>
            <a:off x="6172200" y="274320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a:spLocks noChangeAspect="1"/>
          </p:cNvSpPr>
          <p:nvPr/>
        </p:nvSpPr>
        <p:spPr>
          <a:xfrm>
            <a:off x="6172200" y="342900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p:cNvCxnSpPr>
            <a:cxnSpLocks noChangeAspect="1"/>
            <a:stCxn id="25" idx="3"/>
            <a:endCxn id="28" idx="1"/>
          </p:cNvCxnSpPr>
          <p:nvPr/>
        </p:nvCxnSpPr>
        <p:spPr>
          <a:xfrm>
            <a:off x="5791200" y="2910840"/>
            <a:ext cx="381000" cy="1588"/>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cxnSpLocks noChangeAspect="1"/>
            <a:stCxn id="25" idx="3"/>
            <a:endCxn id="29" idx="1"/>
          </p:cNvCxnSpPr>
          <p:nvPr/>
        </p:nvCxnSpPr>
        <p:spPr>
          <a:xfrm>
            <a:off x="5791200" y="2910840"/>
            <a:ext cx="381000" cy="68580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815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Parallel Aggregation Pattern</a:t>
            </a:r>
          </a:p>
        </p:txBody>
      </p:sp>
      <p:sp>
        <p:nvSpPr>
          <p:cNvPr id="3" name="Text Placeholder 2"/>
          <p:cNvSpPr>
            <a:spLocks noGrp="1"/>
          </p:cNvSpPr>
          <p:nvPr>
            <p:ph type="body" sz="quarter" idx="10"/>
          </p:nvPr>
        </p:nvSpPr>
        <p:spPr>
          <a:xfrm>
            <a:off x="381000" y="741761"/>
            <a:ext cx="8382000" cy="3448636"/>
          </a:xfrm>
        </p:spPr>
        <p:txBody>
          <a:bodyPr/>
          <a:lstStyle/>
          <a:p>
            <a:pPr marL="0" indent="0">
              <a:buNone/>
            </a:pPr>
            <a:r>
              <a:rPr lang="en-US" dirty="0"/>
              <a:t>“Do you need to summarize data by applying some kind of combination operator? Do you have loops with steps that are not fully independent?”</a:t>
            </a:r>
          </a:p>
          <a:p>
            <a:pPr marL="0" indent="0">
              <a:buNone/>
            </a:pPr>
            <a:endParaRPr lang="en-US" dirty="0"/>
          </a:p>
          <a:p>
            <a:r>
              <a:rPr lang="en-US" dirty="0"/>
              <a:t>Calculate sub-problem</a:t>
            </a:r>
            <a:br>
              <a:rPr lang="en-US" dirty="0"/>
            </a:br>
            <a:r>
              <a:rPr lang="en-US" dirty="0"/>
              <a:t>result per task</a:t>
            </a:r>
          </a:p>
          <a:p>
            <a:r>
              <a:rPr lang="en-US" dirty="0"/>
              <a:t>Merge results </a:t>
            </a:r>
            <a:r>
              <a:rPr lang="en-US" dirty="0" smtClean="0"/>
              <a:t>later</a:t>
            </a:r>
          </a:p>
          <a:p>
            <a:r>
              <a:rPr lang="en-US" sz="2100" dirty="0" smtClean="0"/>
              <a:t>Reduces </a:t>
            </a:r>
            <a:r>
              <a:rPr lang="en-US" sz="2100" dirty="0"/>
              <a:t>need for locking</a:t>
            </a:r>
            <a:r>
              <a:rPr lang="en-US" sz="3200" dirty="0"/>
              <a:t/>
            </a:r>
            <a:br>
              <a:rPr lang="en-US" sz="3200" dirty="0"/>
            </a:br>
            <a:endParaRPr lang="en-US" sz="3200" dirty="0"/>
          </a:p>
          <a:p>
            <a:r>
              <a:rPr lang="en-US" dirty="0"/>
              <a:t>“Reduction” or “map/reduce”</a:t>
            </a:r>
          </a:p>
          <a:p>
            <a:endParaRPr lang="en-US" dirty="0"/>
          </a:p>
        </p:txBody>
      </p:sp>
      <p:sp>
        <p:nvSpPr>
          <p:cNvPr id="5" name="Rounded Rectangle 4"/>
          <p:cNvSpPr>
            <a:spLocks noChangeAspect="1"/>
          </p:cNvSpPr>
          <p:nvPr/>
        </p:nvSpPr>
        <p:spPr>
          <a:xfrm>
            <a:off x="5181600" y="2743200"/>
            <a:ext cx="6096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a:spLocks noChangeAspect="1"/>
          </p:cNvSpPr>
          <p:nvPr/>
        </p:nvSpPr>
        <p:spPr>
          <a:xfrm>
            <a:off x="6172200" y="202692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urved Connector 6"/>
          <p:cNvCxnSpPr>
            <a:cxnSpLocks noChangeAspect="1"/>
            <a:stCxn id="5" idx="3"/>
            <a:endCxn id="6" idx="1"/>
          </p:cNvCxnSpPr>
          <p:nvPr/>
        </p:nvCxnSpPr>
        <p:spPr>
          <a:xfrm flipV="1">
            <a:off x="5791200" y="2194560"/>
            <a:ext cx="381000" cy="71628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a:spLocks noChangeAspect="1"/>
          </p:cNvSpPr>
          <p:nvPr/>
        </p:nvSpPr>
        <p:spPr>
          <a:xfrm>
            <a:off x="6172200" y="274320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a:spLocks noChangeAspect="1"/>
          </p:cNvSpPr>
          <p:nvPr/>
        </p:nvSpPr>
        <p:spPr>
          <a:xfrm>
            <a:off x="6172200" y="3429000"/>
            <a:ext cx="12192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cxnSpLocks noChangeAspect="1"/>
            <a:stCxn id="5" idx="3"/>
            <a:endCxn id="8" idx="1"/>
          </p:cNvCxnSpPr>
          <p:nvPr/>
        </p:nvCxnSpPr>
        <p:spPr>
          <a:xfrm>
            <a:off x="5791200" y="2910840"/>
            <a:ext cx="381000" cy="1588"/>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cxnSpLocks noChangeAspect="1"/>
            <a:stCxn id="5" idx="3"/>
            <a:endCxn id="9" idx="1"/>
          </p:cNvCxnSpPr>
          <p:nvPr/>
        </p:nvCxnSpPr>
        <p:spPr>
          <a:xfrm>
            <a:off x="5791200" y="2910840"/>
            <a:ext cx="381000" cy="68580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a:spLocks noChangeAspect="1"/>
          </p:cNvSpPr>
          <p:nvPr/>
        </p:nvSpPr>
        <p:spPr>
          <a:xfrm>
            <a:off x="7772400" y="2743200"/>
            <a:ext cx="609600" cy="33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a:cxnSpLocks noChangeAspect="1"/>
            <a:stCxn id="6" idx="3"/>
            <a:endCxn id="12" idx="1"/>
          </p:cNvCxnSpPr>
          <p:nvPr/>
        </p:nvCxnSpPr>
        <p:spPr>
          <a:xfrm>
            <a:off x="7391400" y="2194560"/>
            <a:ext cx="381000" cy="71628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cxnSpLocks noChangeAspect="1"/>
            <a:stCxn id="8" idx="3"/>
            <a:endCxn id="12" idx="1"/>
          </p:cNvCxnSpPr>
          <p:nvPr/>
        </p:nvCxnSpPr>
        <p:spPr>
          <a:xfrm>
            <a:off x="7391400" y="2910840"/>
            <a:ext cx="381000" cy="1588"/>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cxnSpLocks noChangeAspect="1"/>
            <a:stCxn id="9" idx="3"/>
            <a:endCxn id="12" idx="1"/>
          </p:cNvCxnSpPr>
          <p:nvPr/>
        </p:nvCxnSpPr>
        <p:spPr>
          <a:xfrm flipV="1">
            <a:off x="7391400" y="2910840"/>
            <a:ext cx="381000" cy="68580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86600" y="1722120"/>
            <a:ext cx="914400" cy="2362200"/>
          </a:xfrm>
          <a:prstGeom prst="ellipse">
            <a:avLst/>
          </a:prstGeom>
          <a:solidFill>
            <a:schemeClr val="accent2">
              <a:alpha val="3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80543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Parallel Loops and Aggregation</a:t>
            </a:r>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1968296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Parallel Tasks Pattern</a:t>
            </a:r>
            <a:endParaRPr lang="en-US" dirty="0"/>
          </a:p>
        </p:txBody>
      </p:sp>
      <p:sp>
        <p:nvSpPr>
          <p:cNvPr id="3" name="Text Placeholder 2"/>
          <p:cNvSpPr>
            <a:spLocks noGrp="1"/>
          </p:cNvSpPr>
          <p:nvPr>
            <p:ph type="body" sz="quarter" idx="10"/>
          </p:nvPr>
        </p:nvSpPr>
        <p:spPr>
          <a:xfrm>
            <a:off x="381000" y="741761"/>
            <a:ext cx="8382000" cy="290849"/>
          </a:xfrm>
        </p:spPr>
        <p:txBody>
          <a:bodyPr/>
          <a:lstStyle/>
          <a:p>
            <a:endParaRPr lang="en-US" dirty="0"/>
          </a:p>
        </p:txBody>
      </p:sp>
      <p:grpSp>
        <p:nvGrpSpPr>
          <p:cNvPr id="4" name="Group 3"/>
          <p:cNvGrpSpPr/>
          <p:nvPr/>
        </p:nvGrpSpPr>
        <p:grpSpPr>
          <a:xfrm>
            <a:off x="4581068" y="185057"/>
            <a:ext cx="4359726" cy="4517572"/>
            <a:chOff x="4191000" y="1295400"/>
            <a:chExt cx="4648200" cy="5257800"/>
          </a:xfrm>
        </p:grpSpPr>
        <p:sp>
          <p:nvSpPr>
            <p:cNvPr id="5" name="Rectangle 4"/>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 name="Picture 5"/>
            <p:cNvPicPr/>
            <p:nvPr/>
          </p:nvPicPr>
          <p:blipFill>
            <a:blip r:embed="rId3" cstate="print"/>
            <a:stretch>
              <a:fillRect/>
            </a:stretch>
          </p:blipFill>
          <p:spPr>
            <a:xfrm>
              <a:off x="4267200" y="1371600"/>
              <a:ext cx="4504874" cy="5124732"/>
            </a:xfrm>
            <a:prstGeom prst="rect">
              <a:avLst/>
            </a:prstGeom>
            <a:solidFill>
              <a:schemeClr val="tx1"/>
            </a:solidFill>
          </p:spPr>
        </p:pic>
      </p:grpSp>
      <p:sp>
        <p:nvSpPr>
          <p:cNvPr id="9" name="Oval 8"/>
          <p:cNvSpPr/>
          <p:nvPr/>
        </p:nvSpPr>
        <p:spPr bwMode="auto">
          <a:xfrm>
            <a:off x="7058102" y="1534142"/>
            <a:ext cx="1524000" cy="6096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28823408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Parallel </a:t>
            </a:r>
            <a:r>
              <a:rPr lang="en-US" dirty="0" smtClean="0"/>
              <a:t>Tasks </a:t>
            </a:r>
            <a:r>
              <a:rPr lang="en-US" dirty="0"/>
              <a:t>Pattern</a:t>
            </a:r>
          </a:p>
        </p:txBody>
      </p:sp>
      <p:sp>
        <p:nvSpPr>
          <p:cNvPr id="3" name="Text Placeholder 2"/>
          <p:cNvSpPr>
            <a:spLocks noGrp="1"/>
          </p:cNvSpPr>
          <p:nvPr>
            <p:ph type="body" sz="quarter" idx="10"/>
          </p:nvPr>
        </p:nvSpPr>
        <p:spPr>
          <a:xfrm>
            <a:off x="381000" y="741761"/>
            <a:ext cx="8382000" cy="646331"/>
          </a:xfrm>
        </p:spPr>
        <p:txBody>
          <a:bodyPr/>
          <a:lstStyle/>
          <a:p>
            <a:pPr marL="0" indent="0">
              <a:buNone/>
            </a:pPr>
            <a:r>
              <a:rPr lang="en-US" dirty="0"/>
              <a:t>“Do you have specific units of works with </a:t>
            </a:r>
            <a:endParaRPr lang="en-US" dirty="0" smtClean="0"/>
          </a:p>
          <a:p>
            <a:pPr marL="0" indent="0">
              <a:buNone/>
            </a:pPr>
            <a:r>
              <a:rPr lang="en-US" dirty="0" smtClean="0"/>
              <a:t>well-defined </a:t>
            </a:r>
            <a:r>
              <a:rPr lang="en-US" dirty="0"/>
              <a:t>control dependencies?”</a:t>
            </a:r>
          </a:p>
        </p:txBody>
      </p:sp>
      <p:sp>
        <p:nvSpPr>
          <p:cNvPr id="11" name="Rounded Rectangle 10"/>
          <p:cNvSpPr>
            <a:spLocks noChangeAspect="1"/>
          </p:cNvSpPr>
          <p:nvPr/>
        </p:nvSpPr>
        <p:spPr>
          <a:xfrm>
            <a:off x="5486400" y="1737360"/>
            <a:ext cx="6096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a:spLocks noChangeAspect="1"/>
          </p:cNvSpPr>
          <p:nvPr/>
        </p:nvSpPr>
        <p:spPr>
          <a:xfrm>
            <a:off x="6477000" y="120015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a:cxnSpLocks noChangeAspect="1"/>
            <a:stCxn id="11" idx="3"/>
            <a:endCxn id="12" idx="1"/>
          </p:cNvCxnSpPr>
          <p:nvPr/>
        </p:nvCxnSpPr>
        <p:spPr>
          <a:xfrm flipV="1">
            <a:off x="6096000" y="1325880"/>
            <a:ext cx="381000" cy="53721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a:spLocks noChangeAspect="1"/>
          </p:cNvSpPr>
          <p:nvPr/>
        </p:nvSpPr>
        <p:spPr>
          <a:xfrm>
            <a:off x="6477000" y="173736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a:spLocks noChangeAspect="1"/>
          </p:cNvSpPr>
          <p:nvPr/>
        </p:nvSpPr>
        <p:spPr>
          <a:xfrm>
            <a:off x="6477000" y="225171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cxnSpLocks noChangeAspect="1"/>
            <a:stCxn id="11" idx="3"/>
            <a:endCxn id="14" idx="1"/>
          </p:cNvCxnSpPr>
          <p:nvPr/>
        </p:nvCxnSpPr>
        <p:spPr>
          <a:xfrm>
            <a:off x="6096000" y="1863090"/>
            <a:ext cx="381000" cy="1191"/>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cxnSpLocks noChangeAspect="1"/>
            <a:stCxn id="11" idx="3"/>
            <a:endCxn id="15" idx="1"/>
          </p:cNvCxnSpPr>
          <p:nvPr/>
        </p:nvCxnSpPr>
        <p:spPr>
          <a:xfrm>
            <a:off x="6096000" y="1863090"/>
            <a:ext cx="381000" cy="51435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03079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a:t>
            </a:r>
            <a:endParaRPr lang="en-US" dirty="0"/>
          </a:p>
        </p:txBody>
      </p:sp>
      <p:sp>
        <p:nvSpPr>
          <p:cNvPr id="3" name="Content Placeholder 2"/>
          <p:cNvSpPr>
            <a:spLocks noGrp="1"/>
          </p:cNvSpPr>
          <p:nvPr>
            <p:ph idx="1"/>
          </p:nvPr>
        </p:nvSpPr>
        <p:spPr/>
        <p:txBody>
          <a:bodyPr/>
          <a:lstStyle/>
          <a:p>
            <a:r>
              <a:rPr lang="en-US" smtClean="0"/>
              <a:t>How do we divide up the </a:t>
            </a:r>
            <a:br>
              <a:rPr lang="en-US" smtClean="0"/>
            </a:br>
            <a:r>
              <a:rPr lang="en-US" smtClean="0"/>
              <a:t>workload?</a:t>
            </a:r>
          </a:p>
          <a:p>
            <a:pPr lvl="1"/>
            <a:r>
              <a:rPr lang="en-US" smtClean="0"/>
              <a:t>Fixed workloads</a:t>
            </a:r>
          </a:p>
          <a:p>
            <a:pPr lvl="1"/>
            <a:r>
              <a:rPr lang="en-US" smtClean="0"/>
              <a:t>Variable workloads</a:t>
            </a:r>
          </a:p>
          <a:p>
            <a:r>
              <a:rPr lang="en-US" smtClean="0"/>
              <a:t>Workload size</a:t>
            </a:r>
          </a:p>
          <a:p>
            <a:pPr lvl="1"/>
            <a:r>
              <a:rPr lang="en-US" smtClean="0"/>
              <a:t>Too large – hard to balance</a:t>
            </a:r>
          </a:p>
          <a:p>
            <a:pPr lvl="1"/>
            <a:r>
              <a:rPr lang="en-US" smtClean="0"/>
              <a:t>Too small – communication may dominate</a:t>
            </a:r>
          </a:p>
          <a:p>
            <a:pPr lvl="1"/>
            <a:endParaRPr lang="en-US" smtClean="0"/>
          </a:p>
          <a:p>
            <a:pPr lvl="1"/>
            <a:endParaRPr lang="en-US" smtClean="0"/>
          </a:p>
          <a:p>
            <a:endParaRPr lang="en-US" dirty="0"/>
          </a:p>
        </p:txBody>
      </p:sp>
      <p:sp>
        <p:nvSpPr>
          <p:cNvPr id="18" name="Rounded Rectangle 17"/>
          <p:cNvSpPr>
            <a:spLocks noChangeAspect="1"/>
          </p:cNvSpPr>
          <p:nvPr/>
        </p:nvSpPr>
        <p:spPr>
          <a:xfrm>
            <a:off x="5486400" y="1737360"/>
            <a:ext cx="6096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a:spLocks noChangeAspect="1"/>
          </p:cNvSpPr>
          <p:nvPr/>
        </p:nvSpPr>
        <p:spPr>
          <a:xfrm>
            <a:off x="6477000" y="120015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cxnSpLocks noChangeAspect="1"/>
            <a:stCxn id="18" idx="3"/>
            <a:endCxn id="19" idx="1"/>
          </p:cNvCxnSpPr>
          <p:nvPr/>
        </p:nvCxnSpPr>
        <p:spPr>
          <a:xfrm flipV="1">
            <a:off x="6096000" y="1325880"/>
            <a:ext cx="381000" cy="53721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a:spLocks noChangeAspect="1"/>
          </p:cNvSpPr>
          <p:nvPr/>
        </p:nvSpPr>
        <p:spPr>
          <a:xfrm>
            <a:off x="6477000" y="173736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a:spLocks noChangeAspect="1"/>
          </p:cNvSpPr>
          <p:nvPr/>
        </p:nvSpPr>
        <p:spPr>
          <a:xfrm>
            <a:off x="6477000" y="225171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urved Connector 22"/>
          <p:cNvCxnSpPr>
            <a:cxnSpLocks noChangeAspect="1"/>
            <a:stCxn id="18" idx="3"/>
            <a:endCxn id="21" idx="1"/>
          </p:cNvCxnSpPr>
          <p:nvPr/>
        </p:nvCxnSpPr>
        <p:spPr>
          <a:xfrm>
            <a:off x="6096000" y="1863090"/>
            <a:ext cx="381000" cy="1191"/>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cxnSpLocks noChangeAspect="1"/>
            <a:stCxn id="18" idx="3"/>
            <a:endCxn id="22" idx="1"/>
          </p:cNvCxnSpPr>
          <p:nvPr/>
        </p:nvCxnSpPr>
        <p:spPr>
          <a:xfrm>
            <a:off x="6096000" y="1863090"/>
            <a:ext cx="381000" cy="51435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867400" y="971550"/>
            <a:ext cx="914400" cy="1771650"/>
          </a:xfrm>
          <a:prstGeom prst="ellipse">
            <a:avLst/>
          </a:prstGeom>
          <a:solidFill>
            <a:schemeClr val="accent2">
              <a:alpha val="3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524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Workload Balancing</a:t>
            </a:r>
            <a:endParaRPr lang="en-US" dirty="0"/>
          </a:p>
        </p:txBody>
      </p:sp>
      <p:sp>
        <p:nvSpPr>
          <p:cNvPr id="3" name="Content Placeholder 2"/>
          <p:cNvSpPr>
            <a:spLocks noGrp="1"/>
          </p:cNvSpPr>
          <p:nvPr>
            <p:ph idx="1"/>
          </p:nvPr>
        </p:nvSpPr>
        <p:spPr>
          <a:xfrm>
            <a:off x="381000" y="741761"/>
            <a:ext cx="8381901" cy="3710246"/>
          </a:xfrm>
        </p:spPr>
        <p:txBody>
          <a:bodyPr/>
          <a:lstStyle/>
          <a:p>
            <a:r>
              <a:rPr lang="en-US" dirty="0" smtClean="0"/>
              <a:t>Static allocation: </a:t>
            </a:r>
          </a:p>
          <a:p>
            <a:pPr lvl="1"/>
            <a:r>
              <a:rPr lang="en-US" dirty="0" smtClean="0"/>
              <a:t>By blocks</a:t>
            </a:r>
          </a:p>
          <a:p>
            <a:pPr lvl="1"/>
            <a:r>
              <a:rPr lang="en-US" dirty="0" smtClean="0"/>
              <a:t>By index (interleaved)</a:t>
            </a:r>
          </a:p>
          <a:p>
            <a:pPr lvl="1"/>
            <a:r>
              <a:rPr lang="en-US" dirty="0" smtClean="0"/>
              <a:t>Guided</a:t>
            </a:r>
          </a:p>
          <a:p>
            <a:r>
              <a:rPr lang="en-US" dirty="0" smtClean="0"/>
              <a:t>Dynamic work allocation </a:t>
            </a:r>
          </a:p>
          <a:p>
            <a:pPr lvl="1"/>
            <a:r>
              <a:rPr lang="en-US" dirty="0" smtClean="0"/>
              <a:t>known and unknown task sizes</a:t>
            </a:r>
          </a:p>
          <a:p>
            <a:pPr lvl="1"/>
            <a:r>
              <a:rPr lang="en-US" dirty="0" smtClean="0"/>
              <a:t>Task queues</a:t>
            </a:r>
          </a:p>
          <a:p>
            <a:pPr lvl="1"/>
            <a:r>
              <a:rPr lang="en-US" dirty="0" smtClean="0"/>
              <a:t>Work stealing</a:t>
            </a:r>
          </a:p>
          <a:p>
            <a:r>
              <a:rPr lang="en-US" dirty="0"/>
              <a:t>The TPL does a lot of this work for you</a:t>
            </a:r>
          </a:p>
          <a:p>
            <a:pPr lvl="1"/>
            <a:endParaRPr lang="en-US" dirty="0" smtClean="0"/>
          </a:p>
          <a:p>
            <a:pPr lvl="1"/>
            <a:endParaRPr lang="en-US" dirty="0"/>
          </a:p>
        </p:txBody>
      </p:sp>
      <p:sp>
        <p:nvSpPr>
          <p:cNvPr id="32" name="Rounded Rectangle 31"/>
          <p:cNvSpPr>
            <a:spLocks noChangeAspect="1"/>
          </p:cNvSpPr>
          <p:nvPr/>
        </p:nvSpPr>
        <p:spPr>
          <a:xfrm>
            <a:off x="5486400" y="1737360"/>
            <a:ext cx="6096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a:spLocks noChangeAspect="1"/>
          </p:cNvSpPr>
          <p:nvPr/>
        </p:nvSpPr>
        <p:spPr>
          <a:xfrm>
            <a:off x="6477000" y="120015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p:cNvCxnSpPr>
            <a:cxnSpLocks noChangeAspect="1"/>
            <a:stCxn id="32" idx="3"/>
            <a:endCxn id="33" idx="1"/>
          </p:cNvCxnSpPr>
          <p:nvPr/>
        </p:nvCxnSpPr>
        <p:spPr>
          <a:xfrm flipV="1">
            <a:off x="6096000" y="1325880"/>
            <a:ext cx="381000" cy="53721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a:spLocks noChangeAspect="1"/>
          </p:cNvSpPr>
          <p:nvPr/>
        </p:nvSpPr>
        <p:spPr>
          <a:xfrm>
            <a:off x="6477000" y="173736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a:spLocks noChangeAspect="1"/>
          </p:cNvSpPr>
          <p:nvPr/>
        </p:nvSpPr>
        <p:spPr>
          <a:xfrm>
            <a:off x="6477000" y="225171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p:cNvCxnSpPr>
            <a:cxnSpLocks noChangeAspect="1"/>
            <a:stCxn id="32" idx="3"/>
            <a:endCxn id="35" idx="1"/>
          </p:cNvCxnSpPr>
          <p:nvPr/>
        </p:nvCxnSpPr>
        <p:spPr>
          <a:xfrm>
            <a:off x="6096000" y="1863090"/>
            <a:ext cx="381000" cy="1191"/>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cxnSpLocks noChangeAspect="1"/>
            <a:stCxn id="32" idx="3"/>
            <a:endCxn id="36" idx="1"/>
          </p:cNvCxnSpPr>
          <p:nvPr/>
        </p:nvCxnSpPr>
        <p:spPr>
          <a:xfrm>
            <a:off x="6096000" y="1863090"/>
            <a:ext cx="381000" cy="51435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629400" y="971550"/>
            <a:ext cx="914400" cy="1771650"/>
          </a:xfrm>
          <a:prstGeom prst="ellipse">
            <a:avLst/>
          </a:prstGeom>
          <a:solidFill>
            <a:schemeClr val="accent2">
              <a:alpha val="3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0550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Text Placeholder 2"/>
          <p:cNvSpPr>
            <a:spLocks noGrp="1"/>
          </p:cNvSpPr>
          <p:nvPr>
            <p:ph type="body" sz="quarter" idx="10"/>
          </p:nvPr>
        </p:nvSpPr>
        <p:spPr>
          <a:xfrm>
            <a:off x="5867400" y="742951"/>
            <a:ext cx="3048000" cy="5219891"/>
          </a:xfrm>
        </p:spPr>
        <p:txBody>
          <a:bodyPr/>
          <a:lstStyle/>
          <a:p>
            <a:pPr marL="0" indent="0" algn="ctr">
              <a:buNone/>
            </a:pPr>
            <a:r>
              <a:rPr lang="en-US" b="1" dirty="0" smtClean="0"/>
              <a:t>Then:</a:t>
            </a:r>
            <a:r>
              <a:rPr lang="en-US" dirty="0" smtClean="0"/>
              <a:t> </a:t>
            </a:r>
            <a:br>
              <a:rPr lang="en-US" dirty="0" smtClean="0"/>
            </a:br>
            <a:r>
              <a:rPr lang="en-US" dirty="0" smtClean="0"/>
              <a:t>Faster clocks</a:t>
            </a:r>
          </a:p>
          <a:p>
            <a:pPr marL="0" indent="0" algn="ctr">
              <a:buNone/>
            </a:pPr>
            <a:endParaRPr lang="en-US" dirty="0" smtClean="0"/>
          </a:p>
          <a:p>
            <a:pPr marL="0" indent="0" algn="ctr">
              <a:buNone/>
            </a:pPr>
            <a:endParaRPr lang="en-US" dirty="0" smtClean="0"/>
          </a:p>
          <a:p>
            <a:pPr marL="0" indent="0" algn="ctr">
              <a:buNone/>
            </a:pPr>
            <a:r>
              <a:rPr lang="en-US" b="1" dirty="0" smtClean="0"/>
              <a:t>Now:</a:t>
            </a:r>
          </a:p>
          <a:p>
            <a:pPr marL="0" indent="0" algn="ctr">
              <a:buNone/>
            </a:pPr>
            <a:r>
              <a:rPr lang="en-US" dirty="0" smtClean="0"/>
              <a:t>More cores</a:t>
            </a:r>
          </a:p>
          <a:p>
            <a:pPr>
              <a:buNone/>
            </a:pPr>
            <a:endParaRPr lang="en-US" dirty="0" smtClean="0"/>
          </a:p>
          <a:p>
            <a:pPr>
              <a:buNone/>
            </a:pPr>
            <a:endParaRPr lang="en-US" dirty="0" smtClean="0"/>
          </a:p>
          <a:p>
            <a:pPr marL="0" indent="0" algn="ctr">
              <a:buNone/>
            </a:pPr>
            <a:r>
              <a:rPr lang="en-US" b="1" dirty="0" smtClean="0"/>
              <a:t>End of the </a:t>
            </a:r>
          </a:p>
          <a:p>
            <a:pPr marL="0" indent="0" algn="ctr">
              <a:buNone/>
            </a:pPr>
            <a:r>
              <a:rPr lang="en-US" b="1" dirty="0" smtClean="0"/>
              <a:t>Free Lunch</a:t>
            </a:r>
            <a:endParaRPr lang="en-US" b="1" dirty="0"/>
          </a:p>
        </p:txBody>
      </p:sp>
      <p:sp>
        <p:nvSpPr>
          <p:cNvPr id="5" name="Rectangle 4"/>
          <p:cNvSpPr/>
          <p:nvPr/>
        </p:nvSpPr>
        <p:spPr bwMode="auto">
          <a:xfrm>
            <a:off x="161366" y="732865"/>
            <a:ext cx="5585011" cy="4161865"/>
          </a:xfrm>
          <a:prstGeom prst="rect">
            <a:avLst/>
          </a:prstGeom>
          <a:solidFill>
            <a:schemeClr val="tx1"/>
          </a:soli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pic>
        <p:nvPicPr>
          <p:cNvPr id="6" name="Picture 2"/>
          <p:cNvPicPr>
            <a:picLocks noChangeAspect="1" noChangeArrowheads="1"/>
          </p:cNvPicPr>
          <p:nvPr/>
        </p:nvPicPr>
        <p:blipFill>
          <a:blip r:embed="rId3" cstate="print">
            <a:clrChange>
              <a:clrFrom>
                <a:srgbClr val="FFFFFF"/>
              </a:clrFrom>
              <a:clrTo>
                <a:srgbClr val="FFFFFF">
                  <a:alpha val="0"/>
                </a:srgbClr>
              </a:clrTo>
            </a:clrChange>
          </a:blip>
          <a:srcRect l="4375" t="38000" r="37500" b="16500"/>
          <a:stretch>
            <a:fillRect/>
          </a:stretch>
        </p:blipFill>
        <p:spPr bwMode="auto">
          <a:xfrm>
            <a:off x="321004" y="818261"/>
            <a:ext cx="5280657" cy="3958497"/>
          </a:xfrm>
          <a:prstGeom prst="rect">
            <a:avLst/>
          </a:prstGeom>
          <a:noFill/>
          <a:ln w="9525">
            <a:noFill/>
            <a:miter lim="800000"/>
            <a:headEnd/>
            <a:tailEnd/>
          </a:ln>
        </p:spPr>
      </p:pic>
      <p:sp>
        <p:nvSpPr>
          <p:cNvPr id="7" name="AutoShape 7"/>
          <p:cNvSpPr>
            <a:spLocks noChangeArrowheads="1"/>
          </p:cNvSpPr>
          <p:nvPr/>
        </p:nvSpPr>
        <p:spPr bwMode="auto">
          <a:xfrm>
            <a:off x="2438401" y="1200150"/>
            <a:ext cx="2195733" cy="171450"/>
          </a:xfrm>
          <a:prstGeom prst="homePlate">
            <a:avLst>
              <a:gd name="adj" fmla="val 110345"/>
            </a:avLst>
          </a:prstGeom>
          <a:solidFill>
            <a:srgbClr val="800000"/>
          </a:solidFill>
          <a:ln w="12700">
            <a:solidFill>
              <a:srgbClr val="FF5050"/>
            </a:solidFill>
            <a:miter lim="800000"/>
            <a:headEnd/>
            <a:tailEnd/>
          </a:ln>
          <a:effectLst/>
        </p:spPr>
        <p:txBody>
          <a:bodyPr lIns="0" tIns="0" rIns="0" bIns="0" anchor="ctr"/>
          <a:lstStyle/>
          <a:p>
            <a:pPr algn="ctr"/>
            <a:r>
              <a:rPr lang="en-US" sz="1600" dirty="0" smtClean="0">
                <a:latin typeface="+mn-lt"/>
              </a:rPr>
              <a:t>Dual-Core Itanium 2</a:t>
            </a:r>
            <a:endParaRPr lang="en-US" sz="1600" dirty="0">
              <a:latin typeface="+mn-lt"/>
            </a:endParaRPr>
          </a:p>
        </p:txBody>
      </p:sp>
      <p:sp>
        <p:nvSpPr>
          <p:cNvPr id="8" name="Rectangle 7" descr="Parchment"/>
          <p:cNvSpPr>
            <a:spLocks noChangeArrowheads="1"/>
          </p:cNvSpPr>
          <p:nvPr/>
        </p:nvSpPr>
        <p:spPr bwMode="auto">
          <a:xfrm>
            <a:off x="304801" y="1199585"/>
            <a:ext cx="4156075" cy="861774"/>
          </a:xfrm>
          <a:prstGeom prst="rect">
            <a:avLst/>
          </a:prstGeom>
          <a:noFill/>
          <a:ln w="12700">
            <a:noFill/>
            <a:miter lim="800000"/>
            <a:headEnd/>
            <a:tailEnd/>
          </a:ln>
          <a:effectLst/>
        </p:spPr>
        <p:txBody>
          <a:bodyPr lIns="182880" tIns="182880" rIns="182880" bIns="182880" anchor="ctr">
            <a:spAutoFit/>
          </a:bodyPr>
          <a:lstStyle/>
          <a:p>
            <a:pPr algn="ctr"/>
            <a:r>
              <a:rPr lang="en-US" sz="2000" dirty="0">
                <a:solidFill>
                  <a:schemeClr val="bg1"/>
                </a:solidFill>
                <a:latin typeface="+mn-lt"/>
              </a:rPr>
              <a:t>Intel CPU Trends</a:t>
            </a:r>
            <a:br>
              <a:rPr lang="en-US" sz="2000" dirty="0">
                <a:solidFill>
                  <a:schemeClr val="bg1"/>
                </a:solidFill>
                <a:latin typeface="+mn-lt"/>
              </a:rPr>
            </a:br>
            <a:r>
              <a:rPr lang="en-US" sz="1200" b="0" dirty="0">
                <a:solidFill>
                  <a:schemeClr val="bg1"/>
                </a:solidFill>
                <a:latin typeface="+mn-lt"/>
              </a:rPr>
              <a:t> (sources: Intel, Wikipedia, K. Olukotun)</a:t>
            </a:r>
          </a:p>
        </p:txBody>
      </p:sp>
      <p:sp>
        <p:nvSpPr>
          <p:cNvPr id="9" name="AutoShape 9"/>
          <p:cNvSpPr>
            <a:spLocks noChangeArrowheads="1"/>
          </p:cNvSpPr>
          <p:nvPr/>
        </p:nvSpPr>
        <p:spPr bwMode="auto">
          <a:xfrm>
            <a:off x="2209800" y="2435157"/>
            <a:ext cx="1066800" cy="193743"/>
          </a:xfrm>
          <a:prstGeom prst="homePlate">
            <a:avLst>
              <a:gd name="adj" fmla="val 110345"/>
            </a:avLst>
          </a:prstGeom>
          <a:solidFill>
            <a:srgbClr val="800000"/>
          </a:solidFill>
          <a:ln w="12700">
            <a:solidFill>
              <a:srgbClr val="FF5050"/>
            </a:solidFill>
            <a:miter lim="800000"/>
            <a:headEnd/>
            <a:tailEnd/>
          </a:ln>
          <a:effectLst/>
        </p:spPr>
        <p:txBody>
          <a:bodyPr lIns="0" tIns="0" rIns="0" bIns="0" anchor="ctr"/>
          <a:lstStyle/>
          <a:p>
            <a:pPr algn="ctr"/>
            <a:r>
              <a:rPr lang="en-US" sz="1600" dirty="0">
                <a:latin typeface="+mn-lt"/>
              </a:rPr>
              <a:t>Pentium</a:t>
            </a:r>
          </a:p>
        </p:txBody>
      </p:sp>
      <p:sp>
        <p:nvSpPr>
          <p:cNvPr id="10" name="AutoShape 10"/>
          <p:cNvSpPr>
            <a:spLocks noChangeArrowheads="1"/>
          </p:cNvSpPr>
          <p:nvPr/>
        </p:nvSpPr>
        <p:spPr bwMode="auto">
          <a:xfrm>
            <a:off x="1600200" y="2904172"/>
            <a:ext cx="914400" cy="181928"/>
          </a:xfrm>
          <a:prstGeom prst="homePlate">
            <a:avLst>
              <a:gd name="adj" fmla="val 111111"/>
            </a:avLst>
          </a:prstGeom>
          <a:solidFill>
            <a:srgbClr val="800000"/>
          </a:solidFill>
          <a:ln w="12700">
            <a:solidFill>
              <a:srgbClr val="FF5050"/>
            </a:solidFill>
            <a:miter lim="800000"/>
            <a:headEnd/>
            <a:tailEnd/>
          </a:ln>
          <a:effectLst/>
        </p:spPr>
        <p:txBody>
          <a:bodyPr lIns="0" tIns="0" rIns="0" bIns="0" anchor="ctr"/>
          <a:lstStyle/>
          <a:p>
            <a:pPr algn="ctr"/>
            <a:r>
              <a:rPr lang="en-US" sz="1600" dirty="0">
                <a:latin typeface="+mn-lt"/>
              </a:rPr>
              <a:t>386</a:t>
            </a:r>
          </a:p>
        </p:txBody>
      </p:sp>
      <p:sp>
        <p:nvSpPr>
          <p:cNvPr id="11" name="AutoShape 9"/>
          <p:cNvSpPr>
            <a:spLocks noChangeArrowheads="1"/>
          </p:cNvSpPr>
          <p:nvPr/>
        </p:nvSpPr>
        <p:spPr bwMode="auto">
          <a:xfrm>
            <a:off x="2743200" y="1922677"/>
            <a:ext cx="1295400" cy="191873"/>
          </a:xfrm>
          <a:prstGeom prst="homePlate">
            <a:avLst>
              <a:gd name="adj" fmla="val 110345"/>
            </a:avLst>
          </a:prstGeom>
          <a:solidFill>
            <a:srgbClr val="800000"/>
          </a:solidFill>
          <a:ln w="12700">
            <a:solidFill>
              <a:srgbClr val="FF5050"/>
            </a:solidFill>
            <a:miter lim="800000"/>
            <a:headEnd/>
            <a:tailEnd/>
          </a:ln>
          <a:effectLst/>
        </p:spPr>
        <p:txBody>
          <a:bodyPr lIns="0" tIns="0" rIns="0" bIns="0" anchor="ctr"/>
          <a:lstStyle/>
          <a:p>
            <a:pPr algn="ctr"/>
            <a:r>
              <a:rPr lang="en-US" sz="1600" dirty="0" smtClean="0">
                <a:latin typeface="+mn-lt"/>
              </a:rPr>
              <a:t>Pentium 4</a:t>
            </a:r>
            <a:endParaRPr lang="en-US" sz="1600" dirty="0">
              <a:latin typeface="+mn-lt"/>
            </a:endParaRPr>
          </a:p>
        </p:txBody>
      </p:sp>
      <p:sp>
        <p:nvSpPr>
          <p:cNvPr id="4" name="Down Arrow 3"/>
          <p:cNvSpPr/>
          <p:nvPr/>
        </p:nvSpPr>
        <p:spPr bwMode="auto">
          <a:xfrm>
            <a:off x="7085076" y="1543050"/>
            <a:ext cx="609600" cy="561415"/>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2" name="Down Arrow 11"/>
          <p:cNvSpPr/>
          <p:nvPr/>
        </p:nvSpPr>
        <p:spPr bwMode="auto">
          <a:xfrm>
            <a:off x="7083552" y="2877866"/>
            <a:ext cx="612648" cy="561415"/>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Sharing State and Synchronization</a:t>
            </a:r>
            <a:endParaRPr lang="en-US" dirty="0"/>
          </a:p>
        </p:txBody>
      </p:sp>
      <p:sp>
        <p:nvSpPr>
          <p:cNvPr id="3" name="Content Placeholder 2"/>
          <p:cNvSpPr>
            <a:spLocks noGrp="1"/>
          </p:cNvSpPr>
          <p:nvPr>
            <p:ph idx="1"/>
          </p:nvPr>
        </p:nvSpPr>
        <p:spPr/>
        <p:txBody>
          <a:bodyPr/>
          <a:lstStyle/>
          <a:p>
            <a:r>
              <a:rPr lang="en-US" smtClean="0"/>
              <a:t>Don’t share!</a:t>
            </a:r>
          </a:p>
          <a:p>
            <a:r>
              <a:rPr lang="en-US" smtClean="0"/>
              <a:t>Read only data</a:t>
            </a:r>
          </a:p>
          <a:p>
            <a:r>
              <a:rPr lang="en-US" smtClean="0"/>
              <a:t>Data isolation</a:t>
            </a:r>
          </a:p>
          <a:p>
            <a:r>
              <a:rPr lang="en-US" smtClean="0"/>
              <a:t>Synchronization</a:t>
            </a:r>
            <a:endParaRPr lang="en-US" dirty="0"/>
          </a:p>
        </p:txBody>
      </p:sp>
      <p:sp>
        <p:nvSpPr>
          <p:cNvPr id="4" name="Rounded Rectangle 3"/>
          <p:cNvSpPr>
            <a:spLocks noChangeAspect="1"/>
          </p:cNvSpPr>
          <p:nvPr/>
        </p:nvSpPr>
        <p:spPr>
          <a:xfrm>
            <a:off x="5486400" y="1737360"/>
            <a:ext cx="6096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a:spLocks noChangeAspect="1"/>
          </p:cNvSpPr>
          <p:nvPr/>
        </p:nvSpPr>
        <p:spPr>
          <a:xfrm>
            <a:off x="6477000" y="120015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a:cxnSpLocks noChangeAspect="1"/>
            <a:stCxn id="4" idx="3"/>
            <a:endCxn id="5" idx="1"/>
          </p:cNvCxnSpPr>
          <p:nvPr/>
        </p:nvCxnSpPr>
        <p:spPr>
          <a:xfrm flipV="1">
            <a:off x="6096000" y="1325880"/>
            <a:ext cx="381000" cy="53721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a:spLocks noChangeAspect="1"/>
          </p:cNvSpPr>
          <p:nvPr/>
        </p:nvSpPr>
        <p:spPr>
          <a:xfrm>
            <a:off x="6477000" y="173736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a:spLocks noChangeAspect="1"/>
          </p:cNvSpPr>
          <p:nvPr/>
        </p:nvSpPr>
        <p:spPr>
          <a:xfrm>
            <a:off x="6477000" y="2251710"/>
            <a:ext cx="1219200"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urved Connector 8"/>
          <p:cNvCxnSpPr>
            <a:cxnSpLocks noChangeAspect="1"/>
            <a:stCxn id="4" idx="3"/>
            <a:endCxn id="7" idx="1"/>
          </p:cNvCxnSpPr>
          <p:nvPr/>
        </p:nvCxnSpPr>
        <p:spPr>
          <a:xfrm>
            <a:off x="6096000" y="1863090"/>
            <a:ext cx="381000" cy="1191"/>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cxnSpLocks noChangeAspect="1"/>
            <a:stCxn id="4" idx="3"/>
            <a:endCxn id="8" idx="1"/>
          </p:cNvCxnSpPr>
          <p:nvPr/>
        </p:nvCxnSpPr>
        <p:spPr>
          <a:xfrm>
            <a:off x="6096000" y="1863090"/>
            <a:ext cx="381000" cy="514350"/>
          </a:xfrm>
          <a:prstGeom prst="curvedConnector3">
            <a:avLst>
              <a:gd name="adj1" fmla="val 50000"/>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629400" y="971550"/>
            <a:ext cx="914400" cy="1771650"/>
          </a:xfrm>
          <a:prstGeom prst="ellipse">
            <a:avLst/>
          </a:prstGeom>
          <a:solidFill>
            <a:schemeClr val="accent2">
              <a:alpha val="3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00092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Tasks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254144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 Pattern</a:t>
            </a:r>
            <a:endParaRPr lang="en-US" dirty="0"/>
          </a:p>
        </p:txBody>
      </p:sp>
      <p:sp>
        <p:nvSpPr>
          <p:cNvPr id="3" name="Text Placeholder 2"/>
          <p:cNvSpPr>
            <a:spLocks noGrp="1"/>
          </p:cNvSpPr>
          <p:nvPr>
            <p:ph type="body" sz="quarter" idx="10"/>
          </p:nvPr>
        </p:nvSpPr>
        <p:spPr>
          <a:xfrm>
            <a:off x="381000" y="741761"/>
            <a:ext cx="8382000" cy="290849"/>
          </a:xfrm>
        </p:spPr>
        <p:txBody>
          <a:bodyPr/>
          <a:lstStyle/>
          <a:p>
            <a:endParaRPr lang="en-US" dirty="0"/>
          </a:p>
        </p:txBody>
      </p:sp>
      <p:grpSp>
        <p:nvGrpSpPr>
          <p:cNvPr id="4" name="Group 3"/>
          <p:cNvGrpSpPr/>
          <p:nvPr/>
        </p:nvGrpSpPr>
        <p:grpSpPr>
          <a:xfrm>
            <a:off x="4581068" y="185057"/>
            <a:ext cx="4359726" cy="4517572"/>
            <a:chOff x="4191000" y="1295400"/>
            <a:chExt cx="4648200" cy="5257800"/>
          </a:xfrm>
        </p:grpSpPr>
        <p:sp>
          <p:nvSpPr>
            <p:cNvPr id="5" name="Rectangle 4"/>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 name="Picture 5"/>
            <p:cNvPicPr/>
            <p:nvPr/>
          </p:nvPicPr>
          <p:blipFill>
            <a:blip r:embed="rId3" cstate="print"/>
            <a:stretch>
              <a:fillRect/>
            </a:stretch>
          </p:blipFill>
          <p:spPr>
            <a:xfrm>
              <a:off x="4267200" y="1371600"/>
              <a:ext cx="4504874" cy="5124732"/>
            </a:xfrm>
            <a:prstGeom prst="rect">
              <a:avLst/>
            </a:prstGeom>
            <a:solidFill>
              <a:schemeClr val="tx1"/>
            </a:solidFill>
          </p:spPr>
        </p:pic>
      </p:grpSp>
      <p:sp>
        <p:nvSpPr>
          <p:cNvPr id="7" name="Oval 6"/>
          <p:cNvSpPr/>
          <p:nvPr/>
        </p:nvSpPr>
        <p:spPr bwMode="auto">
          <a:xfrm>
            <a:off x="7642744" y="2984937"/>
            <a:ext cx="1392072" cy="609600"/>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16266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 Pattern</a:t>
            </a:r>
            <a:endParaRPr lang="en-US" dirty="0"/>
          </a:p>
        </p:txBody>
      </p:sp>
      <p:sp>
        <p:nvSpPr>
          <p:cNvPr id="24" name="Text Placeholder 23"/>
          <p:cNvSpPr>
            <a:spLocks noGrp="1"/>
          </p:cNvSpPr>
          <p:nvPr>
            <p:ph type="body" sz="quarter" idx="10"/>
          </p:nvPr>
        </p:nvSpPr>
        <p:spPr>
          <a:xfrm>
            <a:off x="381000" y="741761"/>
            <a:ext cx="8382000" cy="937180"/>
          </a:xfrm>
        </p:spPr>
        <p:txBody>
          <a:bodyPr/>
          <a:lstStyle/>
          <a:p>
            <a:pPr marL="0" indent="0">
              <a:buNone/>
            </a:pPr>
            <a:r>
              <a:rPr lang="en-US" dirty="0"/>
              <a:t>“Does your application perform a sequence of operations repetitively? Does the input data have streaming characteristics?”</a:t>
            </a:r>
          </a:p>
          <a:p>
            <a:endParaRPr lang="en-US" dirty="0"/>
          </a:p>
        </p:txBody>
      </p:sp>
      <p:cxnSp>
        <p:nvCxnSpPr>
          <p:cNvPr id="32" name="Curved Connector 31"/>
          <p:cNvCxnSpPr/>
          <p:nvPr/>
        </p:nvCxnSpPr>
        <p:spPr>
          <a:xfrm>
            <a:off x="2057400" y="2006764"/>
            <a:ext cx="6096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3" name="Curved Connector 32"/>
          <p:cNvCxnSpPr/>
          <p:nvPr/>
        </p:nvCxnSpPr>
        <p:spPr>
          <a:xfrm>
            <a:off x="4191000" y="2006764"/>
            <a:ext cx="6858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Curved Connector 33"/>
          <p:cNvCxnSpPr/>
          <p:nvPr/>
        </p:nvCxnSpPr>
        <p:spPr>
          <a:xfrm>
            <a:off x="6400800" y="2006764"/>
            <a:ext cx="6858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36" name="Rounded Rectangle 35"/>
          <p:cNvSpPr/>
          <p:nvPr/>
        </p:nvSpPr>
        <p:spPr>
          <a:xfrm>
            <a:off x="2667000" y="1587664"/>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876800" y="1587664"/>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086600" y="1587664"/>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33400" y="1587664"/>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hevron 54"/>
          <p:cNvSpPr/>
          <p:nvPr/>
        </p:nvSpPr>
        <p:spPr bwMode="auto">
          <a:xfrm>
            <a:off x="609600" y="2578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1</a:t>
            </a:r>
          </a:p>
        </p:txBody>
      </p:sp>
      <p:sp>
        <p:nvSpPr>
          <p:cNvPr id="56" name="Chevron 55"/>
          <p:cNvSpPr/>
          <p:nvPr/>
        </p:nvSpPr>
        <p:spPr bwMode="auto">
          <a:xfrm>
            <a:off x="2743200" y="2578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1</a:t>
            </a:r>
          </a:p>
        </p:txBody>
      </p:sp>
      <p:sp>
        <p:nvSpPr>
          <p:cNvPr id="57" name="Chevron 56"/>
          <p:cNvSpPr/>
          <p:nvPr/>
        </p:nvSpPr>
        <p:spPr bwMode="auto">
          <a:xfrm>
            <a:off x="4953000" y="2578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1</a:t>
            </a:r>
          </a:p>
        </p:txBody>
      </p:sp>
      <p:sp>
        <p:nvSpPr>
          <p:cNvPr id="58" name="Chevron 57"/>
          <p:cNvSpPr/>
          <p:nvPr/>
        </p:nvSpPr>
        <p:spPr bwMode="auto">
          <a:xfrm>
            <a:off x="7162800" y="2578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1</a:t>
            </a:r>
            <a:endParaRPr lang="en-US" sz="2400" dirty="0" smtClean="0">
              <a:solidFill>
                <a:schemeClr val="tx1"/>
              </a:solidFill>
            </a:endParaRPr>
          </a:p>
        </p:txBody>
      </p:sp>
      <p:sp>
        <p:nvSpPr>
          <p:cNvPr id="59" name="Chevron 58"/>
          <p:cNvSpPr/>
          <p:nvPr/>
        </p:nvSpPr>
        <p:spPr bwMode="auto">
          <a:xfrm>
            <a:off x="595251" y="3340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2</a:t>
            </a:r>
          </a:p>
        </p:txBody>
      </p:sp>
      <p:sp>
        <p:nvSpPr>
          <p:cNvPr id="60" name="Chevron 59"/>
          <p:cNvSpPr/>
          <p:nvPr/>
        </p:nvSpPr>
        <p:spPr bwMode="auto">
          <a:xfrm>
            <a:off x="2728851" y="3340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2</a:t>
            </a:r>
          </a:p>
        </p:txBody>
      </p:sp>
      <p:sp>
        <p:nvSpPr>
          <p:cNvPr id="61" name="Chevron 60"/>
          <p:cNvSpPr/>
          <p:nvPr/>
        </p:nvSpPr>
        <p:spPr bwMode="auto">
          <a:xfrm>
            <a:off x="4938651" y="3340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2</a:t>
            </a:r>
          </a:p>
        </p:txBody>
      </p:sp>
      <p:sp>
        <p:nvSpPr>
          <p:cNvPr id="62" name="Chevron 61"/>
          <p:cNvSpPr/>
          <p:nvPr/>
        </p:nvSpPr>
        <p:spPr bwMode="auto">
          <a:xfrm>
            <a:off x="595251" y="4102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3</a:t>
            </a:r>
            <a:endParaRPr lang="en-US" sz="2400" dirty="0" smtClean="0">
              <a:solidFill>
                <a:schemeClr val="tx1"/>
              </a:solidFill>
            </a:endParaRPr>
          </a:p>
        </p:txBody>
      </p:sp>
      <p:sp>
        <p:nvSpPr>
          <p:cNvPr id="63" name="Chevron 62"/>
          <p:cNvSpPr/>
          <p:nvPr/>
        </p:nvSpPr>
        <p:spPr bwMode="auto">
          <a:xfrm>
            <a:off x="2728851" y="4102264"/>
            <a:ext cx="1447800" cy="609600"/>
          </a:xfrm>
          <a:prstGeom prst="chevro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3</a:t>
            </a:r>
          </a:p>
        </p:txBody>
      </p:sp>
      <p:sp>
        <p:nvSpPr>
          <p:cNvPr id="64" name="Curved Down Arrow 63"/>
          <p:cNvSpPr/>
          <p:nvPr/>
        </p:nvSpPr>
        <p:spPr>
          <a:xfrm>
            <a:off x="1166751" y="1797214"/>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5" name="Curved Down Arrow 64"/>
          <p:cNvSpPr/>
          <p:nvPr/>
        </p:nvSpPr>
        <p:spPr>
          <a:xfrm rot="10800000">
            <a:off x="1143000" y="2008002"/>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6" name="Curved Down Arrow 65"/>
          <p:cNvSpPr/>
          <p:nvPr/>
        </p:nvSpPr>
        <p:spPr>
          <a:xfrm>
            <a:off x="3276600" y="1801734"/>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7" name="Curved Down Arrow 66"/>
          <p:cNvSpPr/>
          <p:nvPr/>
        </p:nvSpPr>
        <p:spPr>
          <a:xfrm rot="10800000">
            <a:off x="3252849" y="2012522"/>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8" name="Curved Down Arrow 67"/>
          <p:cNvSpPr/>
          <p:nvPr/>
        </p:nvSpPr>
        <p:spPr>
          <a:xfrm>
            <a:off x="5524500" y="1801734"/>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69" name="Curved Down Arrow 68"/>
          <p:cNvSpPr/>
          <p:nvPr/>
        </p:nvSpPr>
        <p:spPr>
          <a:xfrm rot="10800000">
            <a:off x="5500749" y="2012522"/>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0" name="Curved Down Arrow 69"/>
          <p:cNvSpPr/>
          <p:nvPr/>
        </p:nvSpPr>
        <p:spPr>
          <a:xfrm>
            <a:off x="7696200" y="1801734"/>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1" name="Curved Down Arrow 70"/>
          <p:cNvSpPr/>
          <p:nvPr/>
        </p:nvSpPr>
        <p:spPr>
          <a:xfrm rot="10800000">
            <a:off x="7672449" y="2012522"/>
            <a:ext cx="304800" cy="17145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20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000"/>
                                        <p:tgtEl>
                                          <p:spTgt spid="59"/>
                                        </p:tgtEl>
                                      </p:cBhvr>
                                    </p:animEffect>
                                  </p:childTnLst>
                                </p:cTn>
                              </p:par>
                              <p:par>
                                <p:cTn id="11" presetID="10" presetClass="exit" presetSubtype="0" fill="hold" grpId="0" nodeType="withEffect">
                                  <p:stCondLst>
                                    <p:cond delay="0"/>
                                  </p:stCondLst>
                                  <p:childTnLst>
                                    <p:animEffect transition="out" filter="fade">
                                      <p:cBhvr>
                                        <p:cTn id="12" dur="2000"/>
                                        <p:tgtEl>
                                          <p:spTgt spid="55"/>
                                        </p:tgtEl>
                                      </p:cBhvr>
                                    </p:animEffect>
                                    <p:set>
                                      <p:cBhvr>
                                        <p:cTn id="13" dur="1" fill="hold">
                                          <p:stCondLst>
                                            <p:cond delay="1999"/>
                                          </p:stCondLst>
                                        </p:cTn>
                                        <p:tgtEl>
                                          <p:spTgt spid="55"/>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2000"/>
                                        <p:tgtEl>
                                          <p:spTgt spid="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20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2000"/>
                                        <p:tgtEl>
                                          <p:spTgt spid="62"/>
                                        </p:tgtEl>
                                      </p:cBhvr>
                                    </p:animEffect>
                                  </p:childTnLst>
                                </p:cTn>
                              </p:par>
                              <p:par>
                                <p:cTn id="24" presetID="10" presetClass="exit" presetSubtype="0" fill="hold" grpId="1" nodeType="withEffect">
                                  <p:stCondLst>
                                    <p:cond delay="0"/>
                                  </p:stCondLst>
                                  <p:childTnLst>
                                    <p:animEffect transition="out" filter="fade">
                                      <p:cBhvr>
                                        <p:cTn id="25" dur="2000"/>
                                        <p:tgtEl>
                                          <p:spTgt spid="56"/>
                                        </p:tgtEl>
                                      </p:cBhvr>
                                    </p:animEffect>
                                    <p:set>
                                      <p:cBhvr>
                                        <p:cTn id="26" dur="1" fill="hold">
                                          <p:stCondLst>
                                            <p:cond delay="1999"/>
                                          </p:stCondLst>
                                        </p:cTn>
                                        <p:tgtEl>
                                          <p:spTgt spid="5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2000"/>
                                        <p:tgtEl>
                                          <p:spTgt spid="59"/>
                                        </p:tgtEl>
                                      </p:cBhvr>
                                    </p:animEffect>
                                    <p:set>
                                      <p:cBhvr>
                                        <p:cTn id="29" dur="1" fill="hold">
                                          <p:stCondLst>
                                            <p:cond delay="1999"/>
                                          </p:stCondLst>
                                        </p:cTn>
                                        <p:tgtEl>
                                          <p:spTgt spid="59"/>
                                        </p:tgtEl>
                                        <p:attrNameLst>
                                          <p:attrName>style.visibility</p:attrName>
                                        </p:attrNameLst>
                                      </p:cBhvr>
                                      <p:to>
                                        <p:strVal val="hidden"/>
                                      </p:to>
                                    </p:se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20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20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2000"/>
                                        <p:tgtEl>
                                          <p:spTgt spid="63"/>
                                        </p:tgtEl>
                                      </p:cBhvr>
                                    </p:animEffect>
                                  </p:childTnLst>
                                </p:cTn>
                              </p:par>
                              <p:par>
                                <p:cTn id="40" presetID="10" presetClass="exit" presetSubtype="0" fill="hold" grpId="1" nodeType="withEffect">
                                  <p:stCondLst>
                                    <p:cond delay="0"/>
                                  </p:stCondLst>
                                  <p:childTnLst>
                                    <p:animEffect transition="out" filter="fade">
                                      <p:cBhvr>
                                        <p:cTn id="41" dur="2000"/>
                                        <p:tgtEl>
                                          <p:spTgt spid="60"/>
                                        </p:tgtEl>
                                      </p:cBhvr>
                                    </p:animEffect>
                                    <p:set>
                                      <p:cBhvr>
                                        <p:cTn id="42" dur="1" fill="hold">
                                          <p:stCondLst>
                                            <p:cond delay="1999"/>
                                          </p:stCondLst>
                                        </p:cTn>
                                        <p:tgtEl>
                                          <p:spTgt spid="6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57"/>
                                        </p:tgtEl>
                                      </p:cBhvr>
                                    </p:animEffect>
                                    <p:set>
                                      <p:cBhvr>
                                        <p:cTn id="45" dur="1" fill="hold">
                                          <p:stCondLst>
                                            <p:cond delay="1999"/>
                                          </p:stCondLst>
                                        </p:cTn>
                                        <p:tgtEl>
                                          <p:spTgt spid="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2000"/>
                                        <p:tgtEl>
                                          <p:spTgt spid="62"/>
                                        </p:tgtEl>
                                      </p:cBhvr>
                                    </p:animEffect>
                                    <p:set>
                                      <p:cBhvr>
                                        <p:cTn id="48" dur="1" fill="hold">
                                          <p:stCondLst>
                                            <p:cond delay="19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7" grpId="0" animBg="1"/>
      <p:bldP spid="57" grpId="1" animBg="1"/>
      <p:bldP spid="58" grpId="0" animBg="1"/>
      <p:bldP spid="59" grpId="0" animBg="1"/>
      <p:bldP spid="59" grpId="1" animBg="1"/>
      <p:bldP spid="60" grpId="0" animBg="1"/>
      <p:bldP spid="60" grpId="1" animBg="1"/>
      <p:bldP spid="61" grpId="0" animBg="1"/>
      <p:bldP spid="62" grpId="0" animBg="1"/>
      <p:bldP spid="62" grpId="1" animBg="1"/>
      <p:bldP spid="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Producer/Consumer Pattern</a:t>
            </a:r>
            <a:endParaRPr lang="en-US" dirty="0"/>
          </a:p>
        </p:txBody>
      </p:sp>
      <p:sp>
        <p:nvSpPr>
          <p:cNvPr id="3" name="Text Placeholder 2"/>
          <p:cNvSpPr>
            <a:spLocks noGrp="1"/>
          </p:cNvSpPr>
          <p:nvPr>
            <p:ph type="body" sz="quarter" idx="10"/>
          </p:nvPr>
        </p:nvSpPr>
        <p:spPr/>
        <p:txBody>
          <a:bodyPr/>
          <a:lstStyle/>
          <a:p>
            <a:r>
              <a:rPr lang="en-US" smtClean="0"/>
              <a:t>Organize by Ordering</a:t>
            </a:r>
          </a:p>
          <a:p>
            <a:endParaRPr lang="en-US" smtClean="0"/>
          </a:p>
          <a:p>
            <a:r>
              <a:rPr lang="en-US" smtClean="0"/>
              <a:t>Producers… produce!</a:t>
            </a:r>
          </a:p>
          <a:p>
            <a:pPr lvl="1"/>
            <a:r>
              <a:rPr lang="en-US" smtClean="0"/>
              <a:t>Block when buffer full</a:t>
            </a:r>
          </a:p>
          <a:p>
            <a:r>
              <a:rPr lang="en-US" smtClean="0"/>
              <a:t>Consumers… consume!</a:t>
            </a:r>
          </a:p>
          <a:p>
            <a:pPr lvl="1"/>
            <a:r>
              <a:rPr lang="en-US" smtClean="0"/>
              <a:t>Block when buffer empty</a:t>
            </a:r>
          </a:p>
          <a:p>
            <a:endParaRPr lang="en-US" smtClean="0"/>
          </a:p>
          <a:p>
            <a:endParaRPr lang="en-US" smtClean="0"/>
          </a:p>
          <a:p>
            <a:endParaRPr lang="en-US" smtClean="0"/>
          </a:p>
          <a:p>
            <a:endParaRPr lang="en-US" dirty="0"/>
          </a:p>
        </p:txBody>
      </p:sp>
      <p:grpSp>
        <p:nvGrpSpPr>
          <p:cNvPr id="5" name="Group 15"/>
          <p:cNvGrpSpPr/>
          <p:nvPr/>
        </p:nvGrpSpPr>
        <p:grpSpPr>
          <a:xfrm>
            <a:off x="5257800" y="1171575"/>
            <a:ext cx="3657600" cy="628650"/>
            <a:chOff x="5257800" y="1562100"/>
            <a:chExt cx="3657600" cy="838200"/>
          </a:xfrm>
        </p:grpSpPr>
        <p:cxnSp>
          <p:nvCxnSpPr>
            <p:cNvPr id="4" name="Curved Connector 3"/>
            <p:cNvCxnSpPr/>
            <p:nvPr/>
          </p:nvCxnSpPr>
          <p:spPr>
            <a:xfrm>
              <a:off x="6781800" y="1981200"/>
              <a:ext cx="60960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7" name="Group 4"/>
            <p:cNvGrpSpPr/>
            <p:nvPr/>
          </p:nvGrpSpPr>
          <p:grpSpPr>
            <a:xfrm>
              <a:off x="7391400" y="1562100"/>
              <a:ext cx="1524000" cy="838200"/>
              <a:chOff x="2667000" y="2895600"/>
              <a:chExt cx="1524000" cy="838200"/>
            </a:xfrm>
          </p:grpSpPr>
          <p:sp>
            <p:nvSpPr>
              <p:cNvPr id="6" name="Rounded Rectangle 5"/>
              <p:cNvSpPr/>
              <p:nvPr/>
            </p:nvSpPr>
            <p:spPr>
              <a:xfrm>
                <a:off x="2667000" y="28956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276600" y="3048000"/>
                <a:ext cx="328551" cy="509650"/>
                <a:chOff x="738249" y="2614550"/>
                <a:chExt cx="328551" cy="509650"/>
              </a:xfrm>
            </p:grpSpPr>
            <p:sp>
              <p:nvSpPr>
                <p:cNvPr id="8" name="Curved Down Arrow 7"/>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12" name="Group 9"/>
            <p:cNvGrpSpPr/>
            <p:nvPr/>
          </p:nvGrpSpPr>
          <p:grpSpPr>
            <a:xfrm>
              <a:off x="5257800" y="1562100"/>
              <a:ext cx="1524000" cy="838200"/>
              <a:chOff x="533400" y="2895600"/>
              <a:chExt cx="1524000" cy="838200"/>
            </a:xfrm>
          </p:grpSpPr>
          <p:sp>
            <p:nvSpPr>
              <p:cNvPr id="11" name="Rounded Rectangle 10"/>
              <p:cNvSpPr/>
              <p:nvPr/>
            </p:nvSpPr>
            <p:spPr>
              <a:xfrm>
                <a:off x="533400" y="28956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3"/>
              <p:cNvGrpSpPr/>
              <p:nvPr/>
            </p:nvGrpSpPr>
            <p:grpSpPr>
              <a:xfrm>
                <a:off x="1066800" y="3048000"/>
                <a:ext cx="328551" cy="509650"/>
                <a:chOff x="738249" y="2614550"/>
                <a:chExt cx="328551" cy="509650"/>
              </a:xfrm>
            </p:grpSpPr>
            <p:sp>
              <p:nvSpPr>
                <p:cNvPr id="13" name="Curved Down Arrow 12"/>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Workload Balancing</a:t>
            </a:r>
            <a:endParaRPr lang="en-US" dirty="0"/>
          </a:p>
        </p:txBody>
      </p:sp>
      <p:sp>
        <p:nvSpPr>
          <p:cNvPr id="3" name="Text Placeholder 2"/>
          <p:cNvSpPr>
            <a:spLocks noGrp="1"/>
          </p:cNvSpPr>
          <p:nvPr>
            <p:ph type="body" sz="quarter" idx="10"/>
          </p:nvPr>
        </p:nvSpPr>
        <p:spPr/>
        <p:txBody>
          <a:bodyPr/>
          <a:lstStyle/>
          <a:p>
            <a:r>
              <a:rPr lang="en-US" smtClean="0"/>
              <a:t>Pipeline length</a:t>
            </a:r>
          </a:p>
          <a:p>
            <a:pPr lvl="1"/>
            <a:r>
              <a:rPr lang="en-US" smtClean="0"/>
              <a:t>Long – High throughput</a:t>
            </a:r>
          </a:p>
          <a:p>
            <a:pPr lvl="1"/>
            <a:r>
              <a:rPr lang="en-US" smtClean="0"/>
              <a:t>Short – Low latency</a:t>
            </a:r>
          </a:p>
          <a:p>
            <a:r>
              <a:rPr lang="en-US" smtClean="0"/>
              <a:t>Stage workloads</a:t>
            </a:r>
          </a:p>
          <a:p>
            <a:pPr lvl="1"/>
            <a:r>
              <a:rPr lang="en-US" smtClean="0"/>
              <a:t>Equal – linear pipeline</a:t>
            </a:r>
          </a:p>
          <a:p>
            <a:pPr lvl="1"/>
            <a:r>
              <a:rPr lang="en-US" smtClean="0"/>
              <a:t>Unequal – nonlinear pipeline</a:t>
            </a:r>
            <a:endParaRPr lang="en-US" dirty="0" smtClean="0"/>
          </a:p>
        </p:txBody>
      </p:sp>
      <p:grpSp>
        <p:nvGrpSpPr>
          <p:cNvPr id="35" name="Group 34"/>
          <p:cNvGrpSpPr/>
          <p:nvPr/>
        </p:nvGrpSpPr>
        <p:grpSpPr>
          <a:xfrm>
            <a:off x="5911702" y="733597"/>
            <a:ext cx="2469504" cy="2352462"/>
            <a:chOff x="6400800" y="2571155"/>
            <a:chExt cx="1980406" cy="1886545"/>
          </a:xfrm>
        </p:grpSpPr>
        <p:cxnSp>
          <p:nvCxnSpPr>
            <p:cNvPr id="4" name="Curved Connector 3"/>
            <p:cNvCxnSpPr/>
            <p:nvPr/>
          </p:nvCxnSpPr>
          <p:spPr>
            <a:xfrm rot="5400000">
              <a:off x="7306469" y="2999581"/>
              <a:ext cx="171450" cy="158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5" name="Group 4"/>
            <p:cNvGrpSpPr/>
            <p:nvPr/>
          </p:nvGrpSpPr>
          <p:grpSpPr>
            <a:xfrm>
              <a:off x="6934994" y="2571155"/>
              <a:ext cx="914400" cy="342900"/>
              <a:chOff x="6934200" y="3962400"/>
              <a:chExt cx="1524000" cy="838200"/>
            </a:xfrm>
          </p:grpSpPr>
          <p:sp>
            <p:nvSpPr>
              <p:cNvPr id="6" name="Rounded Rectangle 5"/>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6"/>
              <p:cNvGrpSpPr/>
              <p:nvPr/>
            </p:nvGrpSpPr>
            <p:grpSpPr>
              <a:xfrm>
                <a:off x="7543800" y="4114800"/>
                <a:ext cx="328551" cy="509650"/>
                <a:chOff x="738249" y="2614550"/>
                <a:chExt cx="328551" cy="509650"/>
              </a:xfrm>
            </p:grpSpPr>
            <p:sp>
              <p:nvSpPr>
                <p:cNvPr id="8" name="Curved Down Arrow 7"/>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10" name="Group 9"/>
            <p:cNvGrpSpPr/>
            <p:nvPr/>
          </p:nvGrpSpPr>
          <p:grpSpPr>
            <a:xfrm>
              <a:off x="6934994" y="3085505"/>
              <a:ext cx="914400" cy="342900"/>
              <a:chOff x="6934200" y="3962400"/>
              <a:chExt cx="1524000" cy="838200"/>
            </a:xfrm>
          </p:grpSpPr>
          <p:sp>
            <p:nvSpPr>
              <p:cNvPr id="11" name="Rounded Rectangle 10"/>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6"/>
              <p:cNvGrpSpPr/>
              <p:nvPr/>
            </p:nvGrpSpPr>
            <p:grpSpPr>
              <a:xfrm>
                <a:off x="7543800" y="4114800"/>
                <a:ext cx="328551" cy="509650"/>
                <a:chOff x="738249" y="2614550"/>
                <a:chExt cx="328551" cy="509650"/>
              </a:xfrm>
            </p:grpSpPr>
            <p:sp>
              <p:nvSpPr>
                <p:cNvPr id="13" name="Curved Down Arrow 12"/>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15" name="Group 14"/>
            <p:cNvGrpSpPr/>
            <p:nvPr/>
          </p:nvGrpSpPr>
          <p:grpSpPr>
            <a:xfrm>
              <a:off x="6400800" y="3599855"/>
              <a:ext cx="914400" cy="342900"/>
              <a:chOff x="6934200" y="3962400"/>
              <a:chExt cx="1524000" cy="838200"/>
            </a:xfrm>
          </p:grpSpPr>
          <p:sp>
            <p:nvSpPr>
              <p:cNvPr id="16" name="Rounded Rectangle 15"/>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46"/>
              <p:cNvGrpSpPr/>
              <p:nvPr/>
            </p:nvGrpSpPr>
            <p:grpSpPr>
              <a:xfrm>
                <a:off x="7543800" y="4114800"/>
                <a:ext cx="328551" cy="509650"/>
                <a:chOff x="738249" y="2614550"/>
                <a:chExt cx="328551" cy="509650"/>
              </a:xfrm>
            </p:grpSpPr>
            <p:sp>
              <p:nvSpPr>
                <p:cNvPr id="18" name="Curved Down Arrow 17"/>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20" name="Curved Connector 19"/>
            <p:cNvCxnSpPr/>
            <p:nvPr/>
          </p:nvCxnSpPr>
          <p:spPr>
            <a:xfrm rot="5400000">
              <a:off x="7039372" y="3247033"/>
              <a:ext cx="171450" cy="53419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21" name="Group 20"/>
            <p:cNvGrpSpPr/>
            <p:nvPr/>
          </p:nvGrpSpPr>
          <p:grpSpPr>
            <a:xfrm>
              <a:off x="6934200" y="4114800"/>
              <a:ext cx="914400" cy="342900"/>
              <a:chOff x="6934200" y="3962400"/>
              <a:chExt cx="1524000" cy="838200"/>
            </a:xfrm>
          </p:grpSpPr>
          <p:sp>
            <p:nvSpPr>
              <p:cNvPr id="22" name="Rounded Rectangle 21"/>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46"/>
              <p:cNvGrpSpPr/>
              <p:nvPr/>
            </p:nvGrpSpPr>
            <p:grpSpPr>
              <a:xfrm>
                <a:off x="7543800" y="4114800"/>
                <a:ext cx="328551" cy="509650"/>
                <a:chOff x="738249" y="2614550"/>
                <a:chExt cx="328551" cy="509650"/>
              </a:xfrm>
            </p:grpSpPr>
            <p:sp>
              <p:nvSpPr>
                <p:cNvPr id="24" name="Curved Down Arrow 23"/>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5" name="Curved Down Arrow 24"/>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26" name="Curved Connector 25"/>
            <p:cNvCxnSpPr/>
            <p:nvPr/>
          </p:nvCxnSpPr>
          <p:spPr>
            <a:xfrm rot="16200000" flipH="1">
              <a:off x="7038677" y="3762077"/>
              <a:ext cx="172046" cy="53340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27" name="Group 28"/>
            <p:cNvGrpSpPr/>
            <p:nvPr/>
          </p:nvGrpSpPr>
          <p:grpSpPr>
            <a:xfrm>
              <a:off x="7466806" y="3600450"/>
              <a:ext cx="914400" cy="342900"/>
              <a:chOff x="6934200" y="3962400"/>
              <a:chExt cx="1524000" cy="838200"/>
            </a:xfrm>
          </p:grpSpPr>
          <p:sp>
            <p:nvSpPr>
              <p:cNvPr id="30" name="Rounded Rectangle 29"/>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46"/>
              <p:cNvGrpSpPr/>
              <p:nvPr/>
            </p:nvGrpSpPr>
            <p:grpSpPr>
              <a:xfrm>
                <a:off x="7543800" y="4114800"/>
                <a:ext cx="328551" cy="509650"/>
                <a:chOff x="738249" y="2614550"/>
                <a:chExt cx="328551" cy="509650"/>
              </a:xfrm>
            </p:grpSpPr>
            <p:sp>
              <p:nvSpPr>
                <p:cNvPr id="32" name="Curved Down Arrow 31"/>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3" name="Curved Down Arrow 32"/>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34" name="Curved Connector 33"/>
            <p:cNvCxnSpPr/>
            <p:nvPr/>
          </p:nvCxnSpPr>
          <p:spPr>
            <a:xfrm rot="16200000" flipH="1">
              <a:off x="7572077" y="3248521"/>
              <a:ext cx="172046" cy="53181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Curved Connector 36"/>
            <p:cNvCxnSpPr/>
            <p:nvPr/>
          </p:nvCxnSpPr>
          <p:spPr>
            <a:xfrm rot="5400000">
              <a:off x="7571978" y="3762772"/>
              <a:ext cx="171450" cy="532606"/>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Data Down the Pipe</a:t>
            </a:r>
            <a:endParaRPr lang="en-US" dirty="0"/>
          </a:p>
        </p:txBody>
      </p:sp>
      <p:sp>
        <p:nvSpPr>
          <p:cNvPr id="3" name="Text Placeholder 2"/>
          <p:cNvSpPr>
            <a:spLocks noGrp="1"/>
          </p:cNvSpPr>
          <p:nvPr>
            <p:ph type="body" sz="quarter" idx="10"/>
          </p:nvPr>
        </p:nvSpPr>
        <p:spPr>
          <a:xfrm>
            <a:off x="381000" y="741761"/>
            <a:ext cx="8382000" cy="2000548"/>
          </a:xfrm>
        </p:spPr>
        <p:txBody>
          <a:bodyPr/>
          <a:lstStyle/>
          <a:p>
            <a:r>
              <a:rPr lang="en-US" dirty="0" smtClean="0"/>
              <a:t>Shared queue(s)</a:t>
            </a:r>
          </a:p>
          <a:p>
            <a:pPr lvl="1"/>
            <a:r>
              <a:rPr lang="en-US" dirty="0" smtClean="0"/>
              <a:t>Large queue items – under utilization</a:t>
            </a:r>
          </a:p>
          <a:p>
            <a:pPr lvl="1"/>
            <a:r>
              <a:rPr lang="en-US" dirty="0" smtClean="0"/>
              <a:t>Small queue items – locking overhead</a:t>
            </a:r>
          </a:p>
          <a:p>
            <a:pPr lvl="1"/>
            <a:endParaRPr lang="en-US" dirty="0" smtClean="0"/>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Pipeline</a:t>
            </a:r>
            <a:endParaRPr lang="en-US" dirty="0"/>
          </a:p>
        </p:txBody>
      </p:sp>
      <p:sp>
        <p:nvSpPr>
          <p:cNvPr id="2" name="Subtitle 1"/>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71450"/>
            <a:ext cx="8381901" cy="830997"/>
          </a:xfrm>
        </p:spPr>
        <p:txBody>
          <a:bodyPr/>
          <a:lstStyle/>
          <a:p>
            <a:r>
              <a:rPr lang="en-US" dirty="0" smtClean="0"/>
              <a:t>Opportunities for </a:t>
            </a:r>
            <a:br>
              <a:rPr lang="en-US" dirty="0" smtClean="0"/>
            </a:br>
            <a:r>
              <a:rPr lang="en-US" dirty="0" smtClean="0"/>
              <a:t>Parallelism</a:t>
            </a:r>
            <a:endParaRPr lang="en-US" dirty="0"/>
          </a:p>
        </p:txBody>
      </p:sp>
      <p:grpSp>
        <p:nvGrpSpPr>
          <p:cNvPr id="51" name="Group 23"/>
          <p:cNvGrpSpPr/>
          <p:nvPr/>
        </p:nvGrpSpPr>
        <p:grpSpPr>
          <a:xfrm>
            <a:off x="4330728" y="306205"/>
            <a:ext cx="4572000" cy="4572000"/>
            <a:chOff x="2286000" y="1143000"/>
            <a:chExt cx="4572000" cy="4572000"/>
          </a:xfrm>
        </p:grpSpPr>
        <p:sp>
          <p:nvSpPr>
            <p:cNvPr id="52" name="Rectangle 51"/>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53" name="Picture 52"/>
            <p:cNvPicPr/>
            <p:nvPr/>
          </p:nvPicPr>
          <p:blipFill>
            <a:blip r:embed="rId2" cstate="print"/>
            <a:stretch>
              <a:fillRect/>
            </a:stretch>
          </p:blipFill>
          <p:spPr>
            <a:xfrm>
              <a:off x="2368536" y="1200150"/>
              <a:ext cx="4406928" cy="4457700"/>
            </a:xfrm>
            <a:prstGeom prst="rect">
              <a:avLst/>
            </a:prstGeom>
            <a:solidFill>
              <a:schemeClr val="tx1"/>
            </a:solidFill>
          </p:spPr>
        </p:pic>
      </p:grpSp>
      <p:sp>
        <p:nvSpPr>
          <p:cNvPr id="54" name="Oval 53"/>
          <p:cNvSpPr/>
          <p:nvPr/>
        </p:nvSpPr>
        <p:spPr bwMode="auto">
          <a:xfrm>
            <a:off x="5991368" y="1392056"/>
            <a:ext cx="1566568" cy="69719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rPr>
              <a:t>Futures</a:t>
            </a:r>
          </a:p>
        </p:txBody>
      </p:sp>
      <p:sp>
        <p:nvSpPr>
          <p:cNvPr id="59" name="Oval 58"/>
          <p:cNvSpPr/>
          <p:nvPr/>
        </p:nvSpPr>
        <p:spPr bwMode="auto">
          <a:xfrm>
            <a:off x="7253624" y="582832"/>
            <a:ext cx="1566568" cy="69719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rPr>
              <a:t>Pipeline</a:t>
            </a:r>
          </a:p>
        </p:txBody>
      </p:sp>
      <p:sp>
        <p:nvSpPr>
          <p:cNvPr id="60" name="Oval 59"/>
          <p:cNvSpPr/>
          <p:nvPr/>
        </p:nvSpPr>
        <p:spPr bwMode="auto">
          <a:xfrm>
            <a:off x="6616728" y="3110258"/>
            <a:ext cx="1566568" cy="69719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rPr>
              <a:t>Parallel Tasks</a:t>
            </a:r>
          </a:p>
        </p:txBody>
      </p:sp>
      <p:sp>
        <p:nvSpPr>
          <p:cNvPr id="61" name="Oval 60"/>
          <p:cNvSpPr/>
          <p:nvPr/>
        </p:nvSpPr>
        <p:spPr bwMode="auto">
          <a:xfrm>
            <a:off x="3454509" y="2592205"/>
            <a:ext cx="1917510" cy="866648"/>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rPr>
              <a:t>Parallel Aggregation</a:t>
            </a:r>
          </a:p>
        </p:txBody>
      </p:sp>
      <p:sp>
        <p:nvSpPr>
          <p:cNvPr id="62" name="Oval 61"/>
          <p:cNvSpPr/>
          <p:nvPr/>
        </p:nvSpPr>
        <p:spPr bwMode="auto">
          <a:xfrm>
            <a:off x="3962400" y="1653061"/>
            <a:ext cx="1566568" cy="697190"/>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rPr>
              <a:t>Parallel Loop</a:t>
            </a:r>
          </a:p>
        </p:txBody>
      </p:sp>
    </p:spTree>
    <p:extLst>
      <p:ext uri="{BB962C8B-B14F-4D97-AF65-F5344CB8AC3E}">
        <p14:creationId xmlns:p14="http://schemas.microsoft.com/office/powerpoint/2010/main" val="3629234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0" grpId="0" animBg="1"/>
      <p:bldP spid="61" grpId="0" animBg="1"/>
      <p:bldP spid="6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There’s More!</a:t>
            </a:r>
            <a:endParaRPr lang="en-US" dirty="0"/>
          </a:p>
        </p:txBody>
      </p:sp>
      <p:sp>
        <p:nvSpPr>
          <p:cNvPr id="3" name="Text Placeholder 2"/>
          <p:cNvSpPr>
            <a:spLocks noGrp="1"/>
          </p:cNvSpPr>
          <p:nvPr>
            <p:ph type="body" sz="quarter" idx="10"/>
          </p:nvPr>
        </p:nvSpPr>
        <p:spPr>
          <a:xfrm>
            <a:off x="381000" y="1085850"/>
            <a:ext cx="8382000" cy="443198"/>
          </a:xfrm>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of The Free Lunch</a:t>
            </a:r>
          </a:p>
        </p:txBody>
      </p:sp>
      <p:sp>
        <p:nvSpPr>
          <p:cNvPr id="3" name="Text Placeholder 2"/>
          <p:cNvSpPr>
            <a:spLocks noGrp="1"/>
          </p:cNvSpPr>
          <p:nvPr>
            <p:ph type="body" sz="quarter" idx="10"/>
          </p:nvPr>
        </p:nvSpPr>
        <p:spPr>
          <a:xfrm>
            <a:off x="381000" y="741761"/>
            <a:ext cx="8382000" cy="2649956"/>
          </a:xfrm>
        </p:spPr>
        <p:txBody>
          <a:bodyPr/>
          <a:lstStyle/>
          <a:p>
            <a:r>
              <a:rPr lang="en-US" dirty="0" smtClean="0"/>
              <a:t>Although driven by hardware changes, </a:t>
            </a:r>
            <a:br>
              <a:rPr lang="en-US" dirty="0" smtClean="0"/>
            </a:br>
            <a:r>
              <a:rPr lang="en-US" dirty="0" smtClean="0"/>
              <a:t>the parallel revolution is </a:t>
            </a:r>
            <a:r>
              <a:rPr lang="en-US" b="1" dirty="0" smtClean="0"/>
              <a:t>primarily a software revolution.</a:t>
            </a:r>
          </a:p>
          <a:p>
            <a:r>
              <a:rPr lang="en-US" dirty="0" smtClean="0"/>
              <a:t>Parallel hardware is not “more of the same.”</a:t>
            </a:r>
          </a:p>
          <a:p>
            <a:r>
              <a:rPr lang="en-US" dirty="0" smtClean="0"/>
              <a:t>Software is the gating factor.</a:t>
            </a:r>
          </a:p>
          <a:p>
            <a:r>
              <a:rPr lang="en-US" dirty="0" smtClean="0"/>
              <a:t>Software requires the most changes to regain the “free lunch.” </a:t>
            </a:r>
          </a:p>
          <a:p>
            <a:r>
              <a:rPr lang="en-US" dirty="0" smtClean="0"/>
              <a:t>Hardware parallelism is coming,</a:t>
            </a:r>
            <a:br>
              <a:rPr lang="en-US" dirty="0" smtClean="0"/>
            </a:br>
            <a:r>
              <a:rPr lang="en-US" dirty="0" smtClean="0"/>
              <a:t>more and sooner than most people yet believe.</a:t>
            </a:r>
          </a:p>
          <a:p>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About Recursive Problems?</a:t>
            </a:r>
            <a:endParaRPr lang="en-US" dirty="0"/>
          </a:p>
        </p:txBody>
      </p:sp>
      <p:sp>
        <p:nvSpPr>
          <p:cNvPr id="5" name="Text Placeholder 4"/>
          <p:cNvSpPr>
            <a:spLocks noGrp="1"/>
          </p:cNvSpPr>
          <p:nvPr>
            <p:ph type="body" sz="quarter" idx="10"/>
          </p:nvPr>
        </p:nvSpPr>
        <p:spPr/>
        <p:txBody>
          <a:bodyPr/>
          <a:lstStyle/>
          <a:p>
            <a:r>
              <a:rPr lang="en-US" smtClean="0"/>
              <a:t>Many problems can be tackled using</a:t>
            </a:r>
            <a:br>
              <a:rPr lang="en-US" smtClean="0"/>
            </a:br>
            <a:r>
              <a:rPr lang="en-US" smtClean="0"/>
              <a:t>recursion:</a:t>
            </a:r>
          </a:p>
          <a:p>
            <a:pPr lvl="1"/>
            <a:r>
              <a:rPr lang="en-US" smtClean="0"/>
              <a:t>Task based: Divide and Conquer</a:t>
            </a:r>
          </a:p>
          <a:p>
            <a:pPr lvl="1"/>
            <a:r>
              <a:rPr lang="en-US" smtClean="0"/>
              <a:t>Data based: Recursive Data </a:t>
            </a:r>
            <a:endParaRPr lang="en-US"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1"/>
            <a:ext cx="8382000" cy="830997"/>
          </a:xfrm>
        </p:spPr>
        <p:txBody>
          <a:bodyPr/>
          <a:lstStyle/>
          <a:p>
            <a:r>
              <a:rPr lang="en-US" dirty="0" smtClean="0"/>
              <a:t>The Dynamic </a:t>
            </a:r>
            <a:r>
              <a:rPr lang="en-US" dirty="0"/>
              <a:t>Task Parallelism </a:t>
            </a:r>
            <a:r>
              <a:rPr lang="en-US" dirty="0" smtClean="0"/>
              <a:t/>
            </a:r>
            <a:br>
              <a:rPr lang="en-US" dirty="0" smtClean="0"/>
            </a:br>
            <a:r>
              <a:rPr lang="en-US" dirty="0" smtClean="0"/>
              <a:t>Pattern</a:t>
            </a:r>
            <a:endParaRPr lang="en-US" dirty="0"/>
          </a:p>
        </p:txBody>
      </p:sp>
      <p:grpSp>
        <p:nvGrpSpPr>
          <p:cNvPr id="4" name="Group 3"/>
          <p:cNvGrpSpPr/>
          <p:nvPr/>
        </p:nvGrpSpPr>
        <p:grpSpPr>
          <a:xfrm>
            <a:off x="4581068" y="185057"/>
            <a:ext cx="4359726" cy="4517572"/>
            <a:chOff x="4191000" y="1295400"/>
            <a:chExt cx="4648200" cy="5257800"/>
          </a:xfrm>
        </p:grpSpPr>
        <p:sp>
          <p:nvSpPr>
            <p:cNvPr id="5" name="Rectangle 4"/>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 name="Picture 5"/>
            <p:cNvPicPr/>
            <p:nvPr/>
          </p:nvPicPr>
          <p:blipFill>
            <a:blip r:embed="rId3" cstate="print"/>
            <a:stretch>
              <a:fillRect/>
            </a:stretch>
          </p:blipFill>
          <p:spPr>
            <a:xfrm>
              <a:off x="4267200" y="1371600"/>
              <a:ext cx="4504874" cy="5124732"/>
            </a:xfrm>
            <a:prstGeom prst="rect">
              <a:avLst/>
            </a:prstGeom>
            <a:solidFill>
              <a:schemeClr val="tx1"/>
            </a:solidFill>
          </p:spPr>
        </p:pic>
      </p:grpSp>
      <p:sp>
        <p:nvSpPr>
          <p:cNvPr id="8" name="Oval 7"/>
          <p:cNvSpPr/>
          <p:nvPr/>
        </p:nvSpPr>
        <p:spPr bwMode="auto">
          <a:xfrm>
            <a:off x="6318912" y="4090753"/>
            <a:ext cx="2045792" cy="666468"/>
          </a:xfrm>
          <a:prstGeom prst="ellipse">
            <a:avLst/>
          </a:prstGeom>
          <a:solidFill>
            <a:srgbClr val="C00000">
              <a:alpha val="20000"/>
            </a:srgbClr>
          </a:solidFill>
          <a:ln w="25400">
            <a:solidFill>
              <a:srgbClr val="C00000"/>
            </a:solidFill>
            <a:headEnd type="none" w="med" len="med"/>
            <a:tailEnd type="none" w="med" len="med"/>
          </a:ln>
          <a:effectLst/>
          <a:scene3d>
            <a:camera prst="orthographicFront"/>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Tree>
    <p:extLst>
      <p:ext uri="{BB962C8B-B14F-4D97-AF65-F5344CB8AC3E}">
        <p14:creationId xmlns:p14="http://schemas.microsoft.com/office/powerpoint/2010/main" val="278039762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Dynamic Task Parallelism Pattern</a:t>
            </a:r>
            <a:endParaRPr lang="en-US" dirty="0"/>
          </a:p>
        </p:txBody>
      </p:sp>
      <p:sp>
        <p:nvSpPr>
          <p:cNvPr id="3" name="Text Placeholder 2"/>
          <p:cNvSpPr>
            <a:spLocks noGrp="1"/>
          </p:cNvSpPr>
          <p:nvPr>
            <p:ph type="body" sz="quarter" idx="10"/>
          </p:nvPr>
        </p:nvSpPr>
        <p:spPr>
          <a:xfrm>
            <a:off x="381000" y="741761"/>
            <a:ext cx="8382000" cy="581698"/>
          </a:xfrm>
        </p:spPr>
        <p:txBody>
          <a:bodyPr/>
          <a:lstStyle/>
          <a:p>
            <a:pPr marL="0" indent="0">
              <a:buNone/>
            </a:pPr>
            <a:r>
              <a:rPr lang="en-US" dirty="0"/>
              <a:t>“Does your algorithm divide the problem domain dynamically during the run? Do you operate on recursive data structures such as graphs?”</a:t>
            </a:r>
          </a:p>
        </p:txBody>
      </p:sp>
      <p:grpSp>
        <p:nvGrpSpPr>
          <p:cNvPr id="53" name="Group 52"/>
          <p:cNvGrpSpPr/>
          <p:nvPr/>
        </p:nvGrpSpPr>
        <p:grpSpPr>
          <a:xfrm>
            <a:off x="5790406" y="2051514"/>
            <a:ext cx="3048794" cy="1372791"/>
            <a:chOff x="5790406" y="1600200"/>
            <a:chExt cx="3048794" cy="1830388"/>
          </a:xfrm>
        </p:grpSpPr>
        <p:grpSp>
          <p:nvGrpSpPr>
            <p:cNvPr id="10" name="Group 9"/>
            <p:cNvGrpSpPr/>
            <p:nvPr/>
          </p:nvGrpSpPr>
          <p:grpSpPr>
            <a:xfrm>
              <a:off x="6858000" y="1600200"/>
              <a:ext cx="914400" cy="457200"/>
              <a:chOff x="6934200" y="3962400"/>
              <a:chExt cx="1524000" cy="838200"/>
            </a:xfrm>
          </p:grpSpPr>
          <p:sp>
            <p:nvSpPr>
              <p:cNvPr id="11" name="Rounded Rectangle 10"/>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6"/>
              <p:cNvGrpSpPr/>
              <p:nvPr/>
            </p:nvGrpSpPr>
            <p:grpSpPr>
              <a:xfrm>
                <a:off x="7543800" y="4114800"/>
                <a:ext cx="328551" cy="509650"/>
                <a:chOff x="738249" y="2614550"/>
                <a:chExt cx="328551" cy="509650"/>
              </a:xfrm>
            </p:grpSpPr>
            <p:sp>
              <p:nvSpPr>
                <p:cNvPr id="13" name="Curved Down Arrow 12"/>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15" name="Group 14"/>
            <p:cNvGrpSpPr/>
            <p:nvPr/>
          </p:nvGrpSpPr>
          <p:grpSpPr>
            <a:xfrm>
              <a:off x="6323806" y="2286000"/>
              <a:ext cx="914400" cy="457200"/>
              <a:chOff x="6934200" y="3962400"/>
              <a:chExt cx="1524000" cy="838200"/>
            </a:xfrm>
          </p:grpSpPr>
          <p:sp>
            <p:nvSpPr>
              <p:cNvPr id="16" name="Rounded Rectangle 15"/>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46"/>
              <p:cNvGrpSpPr/>
              <p:nvPr/>
            </p:nvGrpSpPr>
            <p:grpSpPr>
              <a:xfrm>
                <a:off x="7543800" y="4114800"/>
                <a:ext cx="328551" cy="509650"/>
                <a:chOff x="738249" y="2614550"/>
                <a:chExt cx="328551" cy="509650"/>
              </a:xfrm>
            </p:grpSpPr>
            <p:sp>
              <p:nvSpPr>
                <p:cNvPr id="18" name="Curved Down Arrow 17"/>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20" name="Curved Connector 19"/>
            <p:cNvCxnSpPr/>
            <p:nvPr/>
          </p:nvCxnSpPr>
          <p:spPr>
            <a:xfrm rot="5400000">
              <a:off x="6933803" y="1904603"/>
              <a:ext cx="228600" cy="53419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27" name="Group 26"/>
            <p:cNvGrpSpPr/>
            <p:nvPr/>
          </p:nvGrpSpPr>
          <p:grpSpPr>
            <a:xfrm>
              <a:off x="7389812" y="2286794"/>
              <a:ext cx="914400" cy="457200"/>
              <a:chOff x="6934200" y="3962400"/>
              <a:chExt cx="1524000" cy="838200"/>
            </a:xfrm>
          </p:grpSpPr>
          <p:sp>
            <p:nvSpPr>
              <p:cNvPr id="28" name="Rounded Rectangle 27"/>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46"/>
              <p:cNvGrpSpPr/>
              <p:nvPr/>
            </p:nvGrpSpPr>
            <p:grpSpPr>
              <a:xfrm>
                <a:off x="7543800" y="4114800"/>
                <a:ext cx="328551" cy="509650"/>
                <a:chOff x="738249" y="2614550"/>
                <a:chExt cx="328551" cy="509650"/>
              </a:xfrm>
            </p:grpSpPr>
            <p:sp>
              <p:nvSpPr>
                <p:cNvPr id="30" name="Curved Down Arrow 29"/>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1" name="Curved Down Arrow 30"/>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32" name="Curved Connector 31"/>
            <p:cNvCxnSpPr/>
            <p:nvPr/>
          </p:nvCxnSpPr>
          <p:spPr>
            <a:xfrm rot="16200000" flipH="1">
              <a:off x="7466409" y="1906191"/>
              <a:ext cx="229394" cy="53181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34" name="Group 33"/>
            <p:cNvGrpSpPr/>
            <p:nvPr/>
          </p:nvGrpSpPr>
          <p:grpSpPr>
            <a:xfrm>
              <a:off x="5790406" y="2972594"/>
              <a:ext cx="914400" cy="457200"/>
              <a:chOff x="6934200" y="3962400"/>
              <a:chExt cx="1524000" cy="838200"/>
            </a:xfrm>
          </p:grpSpPr>
          <p:sp>
            <p:nvSpPr>
              <p:cNvPr id="35" name="Rounded Rectangle 34"/>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46"/>
              <p:cNvGrpSpPr/>
              <p:nvPr/>
            </p:nvGrpSpPr>
            <p:grpSpPr>
              <a:xfrm>
                <a:off x="7543800" y="4114800"/>
                <a:ext cx="328551" cy="509650"/>
                <a:chOff x="738249" y="2614550"/>
                <a:chExt cx="328551" cy="509650"/>
              </a:xfrm>
            </p:grpSpPr>
            <p:sp>
              <p:nvSpPr>
                <p:cNvPr id="37" name="Curved Down Arrow 36"/>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8" name="Curved Down Arrow 37"/>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39" name="Curved Connector 38"/>
            <p:cNvCxnSpPr/>
            <p:nvPr/>
          </p:nvCxnSpPr>
          <p:spPr>
            <a:xfrm rot="5400000">
              <a:off x="6400403" y="2591197"/>
              <a:ext cx="228600" cy="53419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0" name="Group 39"/>
            <p:cNvGrpSpPr/>
            <p:nvPr/>
          </p:nvGrpSpPr>
          <p:grpSpPr>
            <a:xfrm>
              <a:off x="6856412" y="2973388"/>
              <a:ext cx="914400" cy="457200"/>
              <a:chOff x="6934200" y="3962400"/>
              <a:chExt cx="1524000" cy="838200"/>
            </a:xfrm>
          </p:grpSpPr>
          <p:sp>
            <p:nvSpPr>
              <p:cNvPr id="41" name="Rounded Rectangle 40"/>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6"/>
              <p:cNvGrpSpPr/>
              <p:nvPr/>
            </p:nvGrpSpPr>
            <p:grpSpPr>
              <a:xfrm>
                <a:off x="7543800" y="4114800"/>
                <a:ext cx="328551" cy="509650"/>
                <a:chOff x="738249" y="2614550"/>
                <a:chExt cx="328551" cy="509650"/>
              </a:xfrm>
            </p:grpSpPr>
            <p:sp>
              <p:nvSpPr>
                <p:cNvPr id="43" name="Curved Down Arrow 42"/>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4" name="Curved Down Arrow 43"/>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45" name="Curved Connector 44"/>
            <p:cNvCxnSpPr/>
            <p:nvPr/>
          </p:nvCxnSpPr>
          <p:spPr>
            <a:xfrm rot="16200000" flipH="1">
              <a:off x="6933009" y="2592785"/>
              <a:ext cx="229394" cy="53181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6" name="Group 45"/>
            <p:cNvGrpSpPr/>
            <p:nvPr/>
          </p:nvGrpSpPr>
          <p:grpSpPr>
            <a:xfrm>
              <a:off x="7924800" y="2971800"/>
              <a:ext cx="914400" cy="457200"/>
              <a:chOff x="6934200" y="3962400"/>
              <a:chExt cx="1524000" cy="838200"/>
            </a:xfrm>
          </p:grpSpPr>
          <p:sp>
            <p:nvSpPr>
              <p:cNvPr id="47" name="Rounded Rectangle 46"/>
              <p:cNvSpPr/>
              <p:nvPr/>
            </p:nvSpPr>
            <p:spPr>
              <a:xfrm>
                <a:off x="6934200" y="39624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6"/>
              <p:cNvGrpSpPr/>
              <p:nvPr/>
            </p:nvGrpSpPr>
            <p:grpSpPr>
              <a:xfrm>
                <a:off x="7543800" y="4114800"/>
                <a:ext cx="328551" cy="509650"/>
                <a:chOff x="738249" y="2614550"/>
                <a:chExt cx="328551" cy="509650"/>
              </a:xfrm>
            </p:grpSpPr>
            <p:sp>
              <p:nvSpPr>
                <p:cNvPr id="49" name="Curved Down Arrow 48"/>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50" name="Curved Down Arrow 49"/>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51" name="Curved Connector 50"/>
            <p:cNvCxnSpPr/>
            <p:nvPr/>
          </p:nvCxnSpPr>
          <p:spPr>
            <a:xfrm rot="16200000" flipH="1">
              <a:off x="8001397" y="2591197"/>
              <a:ext cx="229394" cy="53181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Workload Balancing</a:t>
            </a:r>
            <a:endParaRPr lang="en-US" dirty="0"/>
          </a:p>
        </p:txBody>
      </p:sp>
      <p:sp>
        <p:nvSpPr>
          <p:cNvPr id="3" name="Text Placeholder 2"/>
          <p:cNvSpPr>
            <a:spLocks noGrp="1"/>
          </p:cNvSpPr>
          <p:nvPr>
            <p:ph type="body" sz="quarter" idx="10"/>
          </p:nvPr>
        </p:nvSpPr>
        <p:spPr>
          <a:xfrm>
            <a:off x="381000" y="741761"/>
            <a:ext cx="8382000" cy="1340367"/>
          </a:xfrm>
        </p:spPr>
        <p:txBody>
          <a:bodyPr/>
          <a:lstStyle/>
          <a:p>
            <a:r>
              <a:rPr lang="en-US" dirty="0" smtClean="0"/>
              <a:t>Deep trees – thrashing</a:t>
            </a:r>
          </a:p>
          <a:p>
            <a:pPr lvl="1"/>
            <a:r>
              <a:rPr lang="en-US" dirty="0" smtClean="0"/>
              <a:t>Limit the tree depth </a:t>
            </a:r>
          </a:p>
          <a:p>
            <a:r>
              <a:rPr lang="en-US" dirty="0" smtClean="0"/>
              <a:t>Shallow trees – under utilization</a:t>
            </a:r>
          </a:p>
          <a:p>
            <a:r>
              <a:rPr lang="en-US" dirty="0" smtClean="0"/>
              <a:t>Unbalanced Trees – under utilization</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Dynamic Task Parallelism Example</a:t>
            </a:r>
          </a:p>
        </p:txBody>
      </p:sp>
      <p:sp>
        <p:nvSpPr>
          <p:cNvPr id="5" name="Text Placeholder 4"/>
          <p:cNvSpPr>
            <a:spLocks noGrp="1"/>
          </p:cNvSpPr>
          <p:nvPr>
            <p:ph type="body" sz="quarter" idx="10"/>
          </p:nvPr>
        </p:nvSpPr>
        <p:spPr/>
        <p:txBody>
          <a:bodyPr/>
          <a:lstStyle/>
          <a:p>
            <a:r>
              <a:rPr lang="en-US" smtClean="0"/>
              <a:t>static void Walk&lt;T&gt;(Tree&lt;T&gt; root, Action&lt;T&gt; action)</a:t>
            </a:r>
          </a:p>
          <a:p>
            <a:r>
              <a:rPr lang="en-US" smtClean="0"/>
              <a:t>{</a:t>
            </a:r>
          </a:p>
          <a:p>
            <a:r>
              <a:rPr lang="en-US" smtClean="0"/>
              <a:t>    if (root == null) return;</a:t>
            </a:r>
          </a:p>
          <a:p>
            <a:r>
              <a:rPr lang="en-US" smtClean="0"/>
              <a:t>    var t1 = Task.Factory.StartNew(() =&gt;</a:t>
            </a:r>
            <a:br>
              <a:rPr lang="en-US" smtClean="0"/>
            </a:br>
            <a:r>
              <a:rPr lang="en-US" smtClean="0"/>
              <a:t>        action(root.Data));</a:t>
            </a:r>
          </a:p>
          <a:p>
            <a:r>
              <a:rPr lang="en-US" smtClean="0"/>
              <a:t>    var t2 = Task.Factory.StartNew(() =&gt;</a:t>
            </a:r>
            <a:br>
              <a:rPr lang="en-US" smtClean="0"/>
            </a:br>
            <a:r>
              <a:rPr lang="en-US" smtClean="0"/>
              <a:t>        Walk(root.Left, action));</a:t>
            </a:r>
          </a:p>
          <a:p>
            <a:r>
              <a:rPr lang="en-US" smtClean="0"/>
              <a:t>    var t3 = Task.Factory.StartNew(() =&gt;</a:t>
            </a:r>
            <a:br>
              <a:rPr lang="en-US" smtClean="0"/>
            </a:br>
            <a:r>
              <a:rPr lang="en-US" smtClean="0"/>
              <a:t>        Walk(root.Right, action));</a:t>
            </a:r>
          </a:p>
          <a:p>
            <a:r>
              <a:rPr lang="en-US" smtClean="0"/>
              <a:t>    Task.WaitAll(t1, t2, t3);</a:t>
            </a:r>
          </a:p>
          <a:p>
            <a:r>
              <a:rPr lang="en-US" smtClean="0"/>
              <a:t>}</a:t>
            </a:r>
          </a:p>
          <a:p>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
        <p:nvSpPr>
          <p:cNvPr id="5" name="Text Placeholder 4"/>
          <p:cNvSpPr>
            <a:spLocks noGrp="1"/>
          </p:cNvSpPr>
          <p:nvPr>
            <p:ph type="body" sz="quarter" idx="10"/>
          </p:nvPr>
        </p:nvSpPr>
        <p:spPr>
          <a:xfrm>
            <a:off x="381000" y="741761"/>
            <a:ext cx="8382000" cy="3066993"/>
          </a:xfrm>
        </p:spPr>
        <p:txBody>
          <a:bodyPr/>
          <a:lstStyle/>
          <a:p>
            <a:pPr marL="0" indent="0">
              <a:buNone/>
            </a:pPr>
            <a:r>
              <a:rPr lang="en-US" b="1" dirty="0" smtClean="0"/>
              <a:t>Success = </a:t>
            </a:r>
          </a:p>
          <a:p>
            <a:pPr marL="0" indent="0">
              <a:buNone/>
            </a:pPr>
            <a:endParaRPr lang="en-US" b="1" dirty="0" smtClean="0"/>
          </a:p>
          <a:p>
            <a:r>
              <a:rPr lang="en-US" dirty="0" smtClean="0"/>
              <a:t>Frameworks </a:t>
            </a:r>
            <a:r>
              <a:rPr lang="en-US" dirty="0"/>
              <a:t>and runtimes</a:t>
            </a:r>
          </a:p>
          <a:p>
            <a:pPr lvl="1"/>
            <a:r>
              <a:rPr lang="en-US" dirty="0"/>
              <a:t>Task Parallel Library for .NET</a:t>
            </a:r>
          </a:p>
          <a:p>
            <a:pPr lvl="1"/>
            <a:r>
              <a:rPr lang="en-US" dirty="0" smtClean="0"/>
              <a:t>Parallel Patterns Library for C++</a:t>
            </a:r>
          </a:p>
          <a:p>
            <a:r>
              <a:rPr lang="en-US" dirty="0"/>
              <a:t>Tools</a:t>
            </a:r>
          </a:p>
          <a:p>
            <a:pPr lvl="1"/>
            <a:r>
              <a:rPr lang="en-US" dirty="0"/>
              <a:t>Visual Studio </a:t>
            </a:r>
            <a:r>
              <a:rPr lang="en-US" dirty="0" smtClean="0"/>
              <a:t>2010</a:t>
            </a:r>
            <a:endParaRPr lang="en-US" dirty="0"/>
          </a:p>
          <a:p>
            <a:pPr lvl="1"/>
            <a:endParaRPr lang="en-US" dirty="0" smtClean="0"/>
          </a:p>
          <a:p>
            <a:r>
              <a:rPr lang="en-US" b="1" dirty="0" smtClean="0"/>
              <a:t>Guidance!</a:t>
            </a:r>
            <a:endParaRPr lang="en-US" b="1" dirty="0"/>
          </a:p>
        </p:txBody>
      </p:sp>
    </p:spTree>
    <p:extLst>
      <p:ext uri="{BB962C8B-B14F-4D97-AF65-F5344CB8AC3E}">
        <p14:creationId xmlns:p14="http://schemas.microsoft.com/office/powerpoint/2010/main" val="3419810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grpSp>
        <p:nvGrpSpPr>
          <p:cNvPr id="5" name="Group 4"/>
          <p:cNvGrpSpPr/>
          <p:nvPr/>
        </p:nvGrpSpPr>
        <p:grpSpPr>
          <a:xfrm>
            <a:off x="790902" y="1261210"/>
            <a:ext cx="7543800" cy="2362200"/>
            <a:chOff x="838200" y="2286000"/>
            <a:chExt cx="7543800" cy="2362200"/>
          </a:xfrm>
        </p:grpSpPr>
        <p:sp>
          <p:nvSpPr>
            <p:cNvPr id="6" name="Rectangle 5"/>
            <p:cNvSpPr/>
            <p:nvPr/>
          </p:nvSpPr>
          <p:spPr bwMode="auto">
            <a:xfrm>
              <a:off x="838200" y="2286000"/>
              <a:ext cx="7543800" cy="23622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31194"/>
              <a:ext cx="7379718" cy="2240805"/>
            </a:xfrm>
            <a:prstGeom prst="rect">
              <a:avLst/>
            </a:prstGeom>
            <a:solidFill>
              <a:schemeClr val="tx1"/>
            </a:solidFill>
            <a:ln>
              <a:noFill/>
            </a:ln>
            <a:effectLst/>
          </p:spPr>
        </p:pic>
      </p:grpSp>
      <p:sp>
        <p:nvSpPr>
          <p:cNvPr id="8" name="Rectangle 7"/>
          <p:cNvSpPr/>
          <p:nvPr/>
        </p:nvSpPr>
        <p:spPr bwMode="auto">
          <a:xfrm>
            <a:off x="790902" y="1261210"/>
            <a:ext cx="2514600" cy="2362200"/>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9" name="Rectangle 8"/>
          <p:cNvSpPr/>
          <p:nvPr/>
        </p:nvSpPr>
        <p:spPr bwMode="auto">
          <a:xfrm>
            <a:off x="3305502" y="1261210"/>
            <a:ext cx="2514600" cy="2346696"/>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0" name="Rectangle 9"/>
          <p:cNvSpPr/>
          <p:nvPr/>
        </p:nvSpPr>
        <p:spPr bwMode="auto">
          <a:xfrm>
            <a:off x="5820102" y="1261210"/>
            <a:ext cx="2514600" cy="2362200"/>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1" name="TextBox 10"/>
          <p:cNvSpPr txBox="1"/>
          <p:nvPr/>
        </p:nvSpPr>
        <p:spPr>
          <a:xfrm>
            <a:off x="790902" y="1794610"/>
            <a:ext cx="7543800" cy="1354217"/>
          </a:xfrm>
          <a:prstGeom prst="rect">
            <a:avLst/>
          </a:prstGeom>
          <a:noFill/>
        </p:spPr>
        <p:txBody>
          <a:bodyPr wrap="square" lIns="0" tIns="0" rIns="0" bIns="0" rtlCol="0" anchor="ctr">
            <a:spAutoFit/>
          </a:bodyPr>
          <a:lstStyle/>
          <a:p>
            <a:pPr algn="ctr"/>
            <a:r>
              <a:rPr lang="en-US" sz="8800" b="1" dirty="0" smtClean="0">
                <a:solidFill>
                  <a:schemeClr val="bg1"/>
                </a:solidFill>
              </a:rPr>
              <a:t>QUIZ…</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Book</a:t>
            </a:r>
            <a:endParaRPr lang="en-US" dirty="0"/>
          </a:p>
        </p:txBody>
      </p:sp>
      <p:sp>
        <p:nvSpPr>
          <p:cNvPr id="3" name="Text Placeholder 2"/>
          <p:cNvSpPr>
            <a:spLocks noGrp="1"/>
          </p:cNvSpPr>
          <p:nvPr>
            <p:ph type="body" sz="quarter" idx="10"/>
          </p:nvPr>
        </p:nvSpPr>
        <p:spPr>
          <a:xfrm>
            <a:off x="381000" y="734961"/>
            <a:ext cx="8382000" cy="4641271"/>
          </a:xfrm>
        </p:spPr>
        <p:txBody>
          <a:bodyPr/>
          <a:lstStyle/>
          <a:p>
            <a:pPr marL="395288" lvl="1" indent="0">
              <a:buNone/>
            </a:pPr>
            <a:r>
              <a:rPr lang="en-US" sz="3600" b="1" dirty="0" smtClean="0"/>
              <a:t>A Guide to Parallel Programming: </a:t>
            </a:r>
            <a:r>
              <a:rPr lang="en-US" sz="3600" dirty="0" smtClean="0"/>
              <a:t/>
            </a:r>
            <a:br>
              <a:rPr lang="en-US" sz="3600" dirty="0" smtClean="0"/>
            </a:br>
            <a:r>
              <a:rPr lang="en-US" sz="3600" i="1" dirty="0" smtClean="0"/>
              <a:t>Design Patterns for Decomposition, Coordination and Scalable Sharing</a:t>
            </a:r>
          </a:p>
          <a:p>
            <a:pPr marL="395288" lvl="1" indent="0">
              <a:buNone/>
            </a:pPr>
            <a:endParaRPr lang="en-US" dirty="0" smtClean="0"/>
          </a:p>
          <a:p>
            <a:pPr marL="0" lvl="1" indent="0">
              <a:buNone/>
            </a:pPr>
            <a:r>
              <a:rPr lang="en-US" b="1" dirty="0" smtClean="0"/>
              <a:t>Goal: </a:t>
            </a:r>
            <a:r>
              <a:rPr lang="en-US" dirty="0" smtClean="0"/>
              <a:t>Help developers make the </a:t>
            </a:r>
            <a:br>
              <a:rPr lang="en-US" dirty="0" smtClean="0"/>
            </a:br>
            <a:r>
              <a:rPr lang="en-US" dirty="0" smtClean="0"/>
              <a:t>most of the new parallel features </a:t>
            </a:r>
            <a:br>
              <a:rPr lang="en-US" dirty="0" smtClean="0"/>
            </a:br>
            <a:r>
              <a:rPr lang="en-US" dirty="0" smtClean="0"/>
              <a:t>in Visual Studio 2010:</a:t>
            </a:r>
          </a:p>
          <a:p>
            <a:pPr marL="0" lvl="1" indent="0">
              <a:buNone/>
            </a:pPr>
            <a:endParaRPr lang="en-US" dirty="0" smtClean="0"/>
          </a:p>
          <a:p>
            <a:pPr marL="0" lvl="1" indent="0">
              <a:buNone/>
            </a:pPr>
            <a:r>
              <a:rPr lang="en-US" dirty="0" smtClean="0"/>
              <a:t>Due for release late summer 2010.</a:t>
            </a:r>
          </a:p>
          <a:p>
            <a:pPr marL="0" lvl="1" indent="0">
              <a:buNone/>
            </a:pPr>
            <a:r>
              <a:rPr lang="en-US" dirty="0" smtClean="0">
                <a:hlinkClick r:id="rId3"/>
              </a:rPr>
              <a:t>http://parallelpatterns.codeplex.com/</a:t>
            </a:r>
            <a:r>
              <a:rPr lang="en-US" dirty="0" smtClean="0"/>
              <a:t> </a:t>
            </a:r>
          </a:p>
        </p:txBody>
      </p:sp>
      <p:pic>
        <p:nvPicPr>
          <p:cNvPr id="1026" name="Picture 2" descr="C:\Src\ParallelBook\Docs\guide\drawings\front_cover_small.JPG"/>
          <p:cNvPicPr>
            <a:picLocks noChangeAspect="1" noChangeArrowheads="1"/>
          </p:cNvPicPr>
          <p:nvPr/>
        </p:nvPicPr>
        <p:blipFill>
          <a:blip r:embed="rId4"/>
          <a:srcRect/>
          <a:stretch>
            <a:fillRect/>
          </a:stretch>
        </p:blipFill>
        <p:spPr bwMode="auto">
          <a:xfrm>
            <a:off x="6590425" y="2233163"/>
            <a:ext cx="2007870" cy="2477453"/>
          </a:xfrm>
          <a:prstGeom prst="rect">
            <a:avLst/>
          </a:prstGeom>
          <a:noFill/>
        </p:spPr>
      </p:pic>
      <p:pic>
        <p:nvPicPr>
          <p:cNvPr id="5" name="Picture 2" descr="C:\Src\ParallelBook\Docs\guide\drawings\front_cover_small.JPG"/>
          <p:cNvPicPr>
            <a:picLocks noChangeAspect="1" noChangeArrowheads="1"/>
          </p:cNvPicPr>
          <p:nvPr/>
        </p:nvPicPr>
        <p:blipFill>
          <a:blip r:embed="rId4"/>
          <a:srcRect/>
          <a:stretch>
            <a:fillRect/>
          </a:stretch>
        </p:blipFill>
        <p:spPr bwMode="auto">
          <a:xfrm>
            <a:off x="6895225" y="2461763"/>
            <a:ext cx="2007870" cy="2477453"/>
          </a:xfrm>
          <a:prstGeom prst="rect">
            <a:avLst/>
          </a:prstGeom>
          <a:noFill/>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Help</a:t>
            </a:r>
            <a:endParaRPr lang="en-US" dirty="0"/>
          </a:p>
        </p:txBody>
      </p:sp>
      <p:sp>
        <p:nvSpPr>
          <p:cNvPr id="4" name="Text Placeholder 3"/>
          <p:cNvSpPr>
            <a:spLocks noGrp="1"/>
          </p:cNvSpPr>
          <p:nvPr>
            <p:ph type="body" sz="quarter" idx="10"/>
          </p:nvPr>
        </p:nvSpPr>
        <p:spPr>
          <a:xfrm>
            <a:off x="381000" y="1085850"/>
            <a:ext cx="8382000" cy="2957733"/>
          </a:xfrm>
        </p:spPr>
        <p:txBody>
          <a:bodyPr/>
          <a:lstStyle/>
          <a:p>
            <a:r>
              <a:rPr lang="en-US" dirty="0"/>
              <a:t>Take the book sample and read it!</a:t>
            </a:r>
          </a:p>
          <a:p>
            <a:r>
              <a:rPr lang="en-US" dirty="0"/>
              <a:t>Come and give me feedback…</a:t>
            </a:r>
          </a:p>
          <a:p>
            <a:pPr lvl="1"/>
            <a:r>
              <a:rPr lang="en-US" dirty="0"/>
              <a:t>Architecture Area of the TLC (next to the </a:t>
            </a:r>
            <a:r>
              <a:rPr lang="en-US" dirty="0" err="1"/>
              <a:t>Dev</a:t>
            </a:r>
            <a:r>
              <a:rPr lang="en-US" dirty="0"/>
              <a:t> Info desk) - 10:30 to 12:30 on Wednesday</a:t>
            </a:r>
          </a:p>
          <a:p>
            <a:pPr lvl="1"/>
            <a:r>
              <a:rPr lang="en-US" dirty="0"/>
              <a:t>The </a:t>
            </a:r>
            <a:r>
              <a:rPr lang="en-US" dirty="0" err="1"/>
              <a:t>p&amp;p</a:t>
            </a:r>
            <a:r>
              <a:rPr lang="en-US" dirty="0"/>
              <a:t> Booth</a:t>
            </a:r>
          </a:p>
          <a:p>
            <a:r>
              <a:rPr lang="en-US" b="1" dirty="0"/>
              <a:t>You don’t need to be a “parallel expert” to provide feedback!</a:t>
            </a:r>
          </a:p>
          <a:p>
            <a:endParaRPr lang="en-US" dirty="0"/>
          </a:p>
          <a:p>
            <a:r>
              <a:rPr lang="en-US" dirty="0"/>
              <a:t>The first 40 people to read it and give me feedback @ </a:t>
            </a:r>
            <a:r>
              <a:rPr lang="en-US" dirty="0" err="1"/>
              <a:t>TechEd</a:t>
            </a:r>
            <a:r>
              <a:rPr lang="en-US" dirty="0"/>
              <a:t> will get a free copy!</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2888"/>
            <a:ext cx="8382000" cy="664797"/>
          </a:xfrm>
        </p:spPr>
        <p:txBody>
          <a:bodyPr/>
          <a:lstStyle/>
          <a:p>
            <a:r>
              <a:rPr lang="en-US" smtClean="0"/>
              <a:t>Other Resources</a:t>
            </a:r>
            <a:endParaRPr lang="en-US" dirty="0"/>
          </a:p>
        </p:txBody>
      </p:sp>
      <p:sp>
        <p:nvSpPr>
          <p:cNvPr id="3" name="Text Placeholder 2"/>
          <p:cNvSpPr>
            <a:spLocks noGrp="1"/>
          </p:cNvSpPr>
          <p:nvPr>
            <p:ph type="body" sz="quarter" idx="10"/>
          </p:nvPr>
        </p:nvSpPr>
        <p:spPr>
          <a:xfrm>
            <a:off x="2514600" y="635228"/>
            <a:ext cx="6248400" cy="3856440"/>
          </a:xfrm>
        </p:spPr>
        <p:txBody>
          <a:bodyPr/>
          <a:lstStyle/>
          <a:p>
            <a:pPr>
              <a:buNone/>
            </a:pPr>
            <a:r>
              <a:rPr lang="en-US" sz="2000" b="1" dirty="0" smtClean="0"/>
              <a:t>Books</a:t>
            </a:r>
            <a:endParaRPr lang="en-US" sz="1800" b="1" dirty="0" smtClean="0">
              <a:hlinkClick r:id="rId3"/>
            </a:endParaRPr>
          </a:p>
          <a:p>
            <a:r>
              <a:rPr lang="en-US" sz="1800" dirty="0" smtClean="0">
                <a:hlinkClick r:id="rId3"/>
              </a:rPr>
              <a:t>Patterns for Parallel Programming </a:t>
            </a:r>
            <a:r>
              <a:rPr lang="en-US" sz="1800" dirty="0" smtClean="0"/>
              <a:t>– Mattson, Sanders &amp; </a:t>
            </a:r>
            <a:r>
              <a:rPr lang="en-US" sz="1800" dirty="0" err="1" smtClean="0"/>
              <a:t>Massingill</a:t>
            </a:r>
            <a:endParaRPr lang="en-US" sz="1800" dirty="0" smtClean="0"/>
          </a:p>
          <a:p>
            <a:r>
              <a:rPr lang="en-US" sz="1800" dirty="0" smtClean="0">
                <a:hlinkClick r:id="rId4"/>
              </a:rPr>
              <a:t>Design Patterns </a:t>
            </a:r>
            <a:r>
              <a:rPr lang="en-US" sz="1800" dirty="0" smtClean="0"/>
              <a:t>– Gamma, Helm, Johnson &amp; </a:t>
            </a:r>
            <a:r>
              <a:rPr lang="en-US" sz="1800" dirty="0" err="1" smtClean="0"/>
              <a:t>Vlissides</a:t>
            </a:r>
            <a:r>
              <a:rPr lang="en-US" sz="1800" dirty="0" smtClean="0"/>
              <a:t> </a:t>
            </a:r>
          </a:p>
          <a:p>
            <a:r>
              <a:rPr lang="en-US" sz="1800" dirty="0" smtClean="0">
                <a:hlinkClick r:id="rId5"/>
              </a:rPr>
              <a:t>Head First Design Patterns </a:t>
            </a:r>
            <a:r>
              <a:rPr lang="en-US" sz="1800" dirty="0" smtClean="0"/>
              <a:t>– Freeman &amp; Freeman</a:t>
            </a:r>
          </a:p>
          <a:p>
            <a:r>
              <a:rPr lang="en-US" sz="1800" dirty="0" smtClean="0">
                <a:hlinkClick r:id="rId6"/>
              </a:rPr>
              <a:t>Patterns of Enterprise Application Architecture </a:t>
            </a:r>
            <a:r>
              <a:rPr lang="en-US" sz="1800" dirty="0" smtClean="0"/>
              <a:t>– Fowler</a:t>
            </a:r>
          </a:p>
          <a:p>
            <a:pPr>
              <a:buNone/>
            </a:pPr>
            <a:endParaRPr lang="en-US" sz="1800" dirty="0" smtClean="0"/>
          </a:p>
          <a:p>
            <a:pPr>
              <a:buNone/>
            </a:pPr>
            <a:r>
              <a:rPr lang="en-US" sz="2000" b="1" dirty="0" smtClean="0"/>
              <a:t>Research</a:t>
            </a:r>
            <a:endParaRPr lang="en-US" sz="1800" b="1" dirty="0" smtClean="0"/>
          </a:p>
          <a:p>
            <a:r>
              <a:rPr lang="en-US" sz="1800" dirty="0" smtClean="0">
                <a:hlinkClick r:id="rId7"/>
              </a:rPr>
              <a:t>A Pattern Language for Parallel Programming ver2.0</a:t>
            </a:r>
          </a:p>
          <a:p>
            <a:r>
              <a:rPr lang="en-US" sz="1800" dirty="0" err="1" smtClean="0">
                <a:hlinkClick r:id="rId8"/>
              </a:rPr>
              <a:t>ParaPLOP</a:t>
            </a:r>
            <a:r>
              <a:rPr lang="en-US" sz="1800" dirty="0" smtClean="0"/>
              <a:t> - Workshop on Parallel Programming Patterns </a:t>
            </a:r>
          </a:p>
          <a:p>
            <a:endParaRPr lang="en-US" sz="1800" dirty="0" smtClean="0"/>
          </a:p>
          <a:p>
            <a:r>
              <a:rPr lang="en-US" sz="1800" dirty="0" smtClean="0"/>
              <a:t>My Blog: </a:t>
            </a:r>
            <a:r>
              <a:rPr lang="en-US" sz="1800" dirty="0" smtClean="0">
                <a:hlinkClick r:id="rId9"/>
              </a:rPr>
              <a:t>http://ademiller.com/tech/</a:t>
            </a:r>
            <a:r>
              <a:rPr lang="en-US" sz="1800" dirty="0" smtClean="0"/>
              <a:t> </a:t>
            </a:r>
            <a:br>
              <a:rPr lang="en-US" sz="1800" dirty="0" smtClean="0"/>
            </a:br>
            <a:r>
              <a:rPr lang="en-US" sz="1800" dirty="0" smtClean="0"/>
              <a:t>(Decks etc.)</a:t>
            </a:r>
          </a:p>
        </p:txBody>
      </p:sp>
      <p:pic>
        <p:nvPicPr>
          <p:cNvPr id="40961" name="Picture 1" descr="http://ecx.images-amazon.com/images/I/519g-mobkzL._SS500_.jpg"/>
          <p:cNvPicPr>
            <a:picLocks noChangeAspect="1" noChangeArrowheads="1"/>
          </p:cNvPicPr>
          <p:nvPr/>
        </p:nvPicPr>
        <p:blipFill>
          <a:blip r:embed="rId10"/>
          <a:stretch>
            <a:fillRect/>
          </a:stretch>
        </p:blipFill>
        <p:spPr bwMode="auto">
          <a:xfrm>
            <a:off x="304800" y="635228"/>
            <a:ext cx="1093824" cy="1093824"/>
          </a:xfrm>
          <a:prstGeom prst="rect">
            <a:avLst/>
          </a:prstGeom>
          <a:noFill/>
          <a:ln w="12700">
            <a:solidFill>
              <a:schemeClr val="bg1"/>
            </a:solidFill>
          </a:ln>
        </p:spPr>
      </p:pic>
      <p:grpSp>
        <p:nvGrpSpPr>
          <p:cNvPr id="4" name="Group 3"/>
          <p:cNvGrpSpPr/>
          <p:nvPr/>
        </p:nvGrpSpPr>
        <p:grpSpPr>
          <a:xfrm>
            <a:off x="304800" y="2571751"/>
            <a:ext cx="1772836" cy="1883291"/>
            <a:chOff x="304800" y="2571751"/>
            <a:chExt cx="1302415" cy="1383561"/>
          </a:xfrm>
        </p:grpSpPr>
        <p:pic>
          <p:nvPicPr>
            <p:cNvPr id="1027" name="Picture 3" descr="C:\Users\Public\Pictures\NVIDIA Corporation\lrg.jpg"/>
            <p:cNvPicPr>
              <a:picLocks noChangeAspect="1" noChangeArrowheads="1"/>
            </p:cNvPicPr>
            <p:nvPr/>
          </p:nvPicPr>
          <p:blipFill>
            <a:blip r:embed="rId11"/>
            <a:stretch>
              <a:fillRect/>
            </a:stretch>
          </p:blipFill>
          <p:spPr bwMode="auto">
            <a:xfrm>
              <a:off x="304800" y="2571751"/>
              <a:ext cx="762000" cy="880872"/>
            </a:xfrm>
            <a:prstGeom prst="rect">
              <a:avLst/>
            </a:prstGeom>
            <a:noFill/>
            <a:ln w="12700">
              <a:solidFill>
                <a:schemeClr val="bg1"/>
              </a:solidFill>
            </a:ln>
          </p:spPr>
        </p:pic>
        <p:pic>
          <p:nvPicPr>
            <p:cNvPr id="1028" name="Picture 4" descr="C:\Users\Public\Pictures\NVIDIA Corporation\eaa-sm.jpg"/>
            <p:cNvPicPr>
              <a:picLocks noChangeAspect="1" noChangeArrowheads="1"/>
            </p:cNvPicPr>
            <p:nvPr/>
          </p:nvPicPr>
          <p:blipFill>
            <a:blip r:embed="rId12"/>
            <a:stretch>
              <a:fillRect/>
            </a:stretch>
          </p:blipFill>
          <p:spPr bwMode="auto">
            <a:xfrm>
              <a:off x="565979" y="2876550"/>
              <a:ext cx="709901" cy="887376"/>
            </a:xfrm>
            <a:prstGeom prst="rect">
              <a:avLst/>
            </a:prstGeom>
            <a:noFill/>
            <a:ln w="12700">
              <a:solidFill>
                <a:schemeClr val="bg1"/>
              </a:solidFill>
            </a:ln>
          </p:spPr>
        </p:pic>
        <p:pic>
          <p:nvPicPr>
            <p:cNvPr id="1026" name="Picture 2" descr="C:\Users\Public\Pictures\NVIDIA Corporation\Gamma.gif"/>
            <p:cNvPicPr>
              <a:picLocks noChangeAspect="1" noChangeArrowheads="1"/>
            </p:cNvPicPr>
            <p:nvPr/>
          </p:nvPicPr>
          <p:blipFill>
            <a:blip r:embed="rId13"/>
            <a:stretch>
              <a:fillRect/>
            </a:stretch>
          </p:blipFill>
          <p:spPr bwMode="auto">
            <a:xfrm>
              <a:off x="920929" y="3100722"/>
              <a:ext cx="686286" cy="854590"/>
            </a:xfrm>
            <a:prstGeom prst="rect">
              <a:avLst/>
            </a:prstGeom>
            <a:noFill/>
            <a:ln w="12700">
              <a:solidFill>
                <a:schemeClr val="bg1"/>
              </a:solidFill>
            </a:ln>
          </p:spPr>
        </p:pic>
      </p:grpSp>
    </p:spTree>
    <p:extLst>
      <p:ext uri="{BB962C8B-B14F-4D97-AF65-F5344CB8AC3E}">
        <p14:creationId xmlns:p14="http://schemas.microsoft.com/office/powerpoint/2010/main" val="35933957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Where Should I Start?</a:t>
            </a:r>
            <a:endParaRPr lang="en-US" dirty="0"/>
          </a:p>
        </p:txBody>
      </p:sp>
      <p:sp>
        <p:nvSpPr>
          <p:cNvPr id="3" name="Text Placeholder 2"/>
          <p:cNvSpPr>
            <a:spLocks noGrp="1"/>
          </p:cNvSpPr>
          <p:nvPr>
            <p:ph type="body" sz="quarter" idx="10"/>
          </p:nvPr>
        </p:nvSpPr>
        <p:spPr>
          <a:xfrm>
            <a:off x="381000" y="741761"/>
            <a:ext cx="8382000" cy="2779222"/>
          </a:xfrm>
        </p:spPr>
        <p:txBody>
          <a:bodyPr/>
          <a:lstStyle/>
          <a:p>
            <a:r>
              <a:rPr lang="en-US" dirty="0"/>
              <a:t>“Avoid multithreaded code”</a:t>
            </a:r>
          </a:p>
          <a:p>
            <a:r>
              <a:rPr lang="en-US" dirty="0"/>
              <a:t>“Parallel programming is hard”</a:t>
            </a:r>
          </a:p>
          <a:p>
            <a:r>
              <a:rPr lang="en-US" dirty="0"/>
              <a:t>“It’s for the experts”</a:t>
            </a:r>
          </a:p>
          <a:p>
            <a:endParaRPr lang="en-US" dirty="0"/>
          </a:p>
          <a:p>
            <a:r>
              <a:rPr lang="en-US" dirty="0"/>
              <a:t>How do we succeed in this new parallel world?</a:t>
            </a:r>
          </a:p>
          <a:p>
            <a:endParaRPr lang="en-US" dirty="0"/>
          </a:p>
          <a:p>
            <a:r>
              <a:rPr lang="en-US" dirty="0"/>
              <a:t>Let’s look at an application and see…</a:t>
            </a:r>
          </a:p>
          <a:p>
            <a:pPr marL="0" indent="0">
              <a:buNone/>
            </a:pPr>
            <a:endParaRPr lang="en-US" dirty="0"/>
          </a:p>
        </p:txBody>
      </p:sp>
    </p:spTree>
    <p:extLst>
      <p:ext uri="{BB962C8B-B14F-4D97-AF65-F5344CB8AC3E}">
        <p14:creationId xmlns:p14="http://schemas.microsoft.com/office/powerpoint/2010/main" val="239777728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2298031" y="69236"/>
            <a:ext cx="2141623" cy="484776"/>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102884" rIns="68586" bIns="102884" numCol="1" rtlCol="0" anchor="ctr" anchorCtr="0" compatLnSpc="1">
            <a:prstTxWarp prst="textNoShape">
              <a:avLst/>
            </a:prstTxWarp>
            <a:spAutoFit/>
          </a:bodyPr>
          <a:lstStyle/>
          <a:p>
            <a:pPr algn="ctr" defTabSz="685666"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white">
          <a:xfrm>
            <a:off x="381000" y="695326"/>
            <a:ext cx="4010025" cy="1397794"/>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6" name="Rectangle 5"/>
          <p:cNvSpPr/>
          <p:nvPr/>
        </p:nvSpPr>
        <p:spPr bwMode="black">
          <a:xfrm>
            <a:off x="381001" y="1800278"/>
            <a:ext cx="4000500" cy="346259"/>
          </a:xfrm>
          <a:prstGeom prst="rect">
            <a:avLst/>
          </a:prstGeom>
        </p:spPr>
        <p:txBody>
          <a:bodyPr wrap="square" lIns="68589" tIns="34295" rIns="68589" bIns="34295">
            <a:spAutoFit/>
          </a:bodyPr>
          <a:lstStyle/>
          <a:p>
            <a:pPr algn="ctr"/>
            <a:r>
              <a:rPr lang="en-US" dirty="0" smtClean="0">
                <a:solidFill>
                  <a:srgbClr val="FFFFFF"/>
                </a:solidFill>
                <a:hlinkClick r:id="rId3"/>
              </a:rPr>
              <a:t>www.microsoft.com/teched</a:t>
            </a:r>
            <a:endParaRPr lang="en-US" sz="1200" dirty="0"/>
          </a:p>
        </p:txBody>
      </p:sp>
      <p:sp>
        <p:nvSpPr>
          <p:cNvPr id="8" name="Rectangle 7"/>
          <p:cNvSpPr/>
          <p:nvPr/>
        </p:nvSpPr>
        <p:spPr bwMode="auto">
          <a:xfrm>
            <a:off x="381000" y="1507332"/>
            <a:ext cx="4010025" cy="292894"/>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7" name="Rectangle 6"/>
          <p:cNvSpPr/>
          <p:nvPr/>
        </p:nvSpPr>
        <p:spPr>
          <a:xfrm>
            <a:off x="371475" y="1523323"/>
            <a:ext cx="4010025" cy="253916"/>
          </a:xfrm>
          <a:prstGeom prst="rect">
            <a:avLst/>
          </a:prstGeom>
        </p:spPr>
        <p:txBody>
          <a:bodyPr wrap="square" lIns="68589" tIns="34295" rIns="68589" bIns="34295">
            <a:spAutoFit/>
          </a:bodyPr>
          <a:lstStyle/>
          <a:p>
            <a:pPr marL="0" lvl="1" algn="ctr">
              <a:tabLst>
                <a:tab pos="1371783" algn="l"/>
              </a:tabLst>
            </a:pPr>
            <a:r>
              <a:rPr lang="en-US" sz="1200" dirty="0">
                <a:gradFill>
                  <a:gsLst>
                    <a:gs pos="0">
                      <a:schemeClr val="bg1"/>
                    </a:gs>
                    <a:gs pos="86000">
                      <a:schemeClr val="bg1"/>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black">
          <a:xfrm>
            <a:off x="1623176" y="746782"/>
            <a:ext cx="1651628" cy="737492"/>
          </a:xfrm>
          <a:prstGeom prst="rect">
            <a:avLst/>
          </a:prstGeom>
          <a:noFill/>
          <a:ln>
            <a:noFill/>
          </a:ln>
        </p:spPr>
      </p:pic>
      <p:sp>
        <p:nvSpPr>
          <p:cNvPr id="10" name="Rounded Rectangle 9"/>
          <p:cNvSpPr/>
          <p:nvPr/>
        </p:nvSpPr>
        <p:spPr bwMode="white">
          <a:xfrm>
            <a:off x="4752975" y="695326"/>
            <a:ext cx="4010025" cy="1397794"/>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 name="Rectangle 11"/>
          <p:cNvSpPr/>
          <p:nvPr/>
        </p:nvSpPr>
        <p:spPr bwMode="auto">
          <a:xfrm>
            <a:off x="4752975" y="1507332"/>
            <a:ext cx="4010025" cy="292894"/>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3" name="Rectangle 12"/>
          <p:cNvSpPr/>
          <p:nvPr/>
        </p:nvSpPr>
        <p:spPr>
          <a:xfrm>
            <a:off x="4743450" y="1523323"/>
            <a:ext cx="4010025" cy="253916"/>
          </a:xfrm>
          <a:prstGeom prst="rect">
            <a:avLst/>
          </a:prstGeom>
        </p:spPr>
        <p:txBody>
          <a:bodyPr wrap="square" lIns="68589" tIns="34295" rIns="68589" bIns="34295">
            <a:spAutoFit/>
          </a:bodyPr>
          <a:lstStyle/>
          <a:p>
            <a:pPr marL="0" lvl="1" algn="ctr">
              <a:tabLst>
                <a:tab pos="1371783" algn="l"/>
              </a:tabLst>
            </a:pPr>
            <a:r>
              <a:rPr lang="en-US" sz="1200" dirty="0">
                <a:gradFill>
                  <a:gsLst>
                    <a:gs pos="0">
                      <a:schemeClr val="bg1"/>
                    </a:gs>
                    <a:gs pos="86000">
                      <a:schemeClr val="bg1"/>
                    </a:gs>
                  </a:gsLst>
                  <a:lin ang="0" scaled="0"/>
                </a:gradFill>
              </a:rPr>
              <a:t>Microsoft Certification &amp; Training Resources</a:t>
            </a:r>
          </a:p>
        </p:txBody>
      </p:sp>
      <p:sp>
        <p:nvSpPr>
          <p:cNvPr id="15" name="Rounded Rectangle 14"/>
          <p:cNvSpPr/>
          <p:nvPr/>
        </p:nvSpPr>
        <p:spPr bwMode="white">
          <a:xfrm>
            <a:off x="381000" y="2339580"/>
            <a:ext cx="4010025" cy="1397794"/>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Rectangle 16"/>
          <p:cNvSpPr/>
          <p:nvPr/>
        </p:nvSpPr>
        <p:spPr bwMode="auto">
          <a:xfrm>
            <a:off x="381000" y="3151586"/>
            <a:ext cx="4010025" cy="292894"/>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Rectangle 17"/>
          <p:cNvSpPr/>
          <p:nvPr/>
        </p:nvSpPr>
        <p:spPr>
          <a:xfrm>
            <a:off x="371475" y="3167576"/>
            <a:ext cx="4010025" cy="253916"/>
          </a:xfrm>
          <a:prstGeom prst="rect">
            <a:avLst/>
          </a:prstGeom>
        </p:spPr>
        <p:txBody>
          <a:bodyPr wrap="square" lIns="68589" tIns="34295" rIns="68589" bIns="34295">
            <a:spAutoFit/>
          </a:bodyPr>
          <a:lstStyle/>
          <a:p>
            <a:pPr marL="0" lvl="1" algn="ctr">
              <a:tabLst>
                <a:tab pos="1371783" algn="l"/>
              </a:tabLst>
            </a:pPr>
            <a:r>
              <a:rPr lang="en-US" sz="1200" dirty="0">
                <a:gradFill>
                  <a:gsLst>
                    <a:gs pos="0">
                      <a:schemeClr val="bg1"/>
                    </a:gs>
                    <a:gs pos="86000">
                      <a:schemeClr val="bg1"/>
                    </a:gs>
                  </a:gsLst>
                  <a:lin ang="0" scaled="0"/>
                </a:gradFill>
              </a:rPr>
              <a:t>Resources for IT Professionals</a:t>
            </a:r>
          </a:p>
        </p:txBody>
      </p:sp>
      <p:sp>
        <p:nvSpPr>
          <p:cNvPr id="20" name="Rounded Rectangle 19"/>
          <p:cNvSpPr/>
          <p:nvPr/>
        </p:nvSpPr>
        <p:spPr bwMode="white">
          <a:xfrm>
            <a:off x="4752975" y="2339580"/>
            <a:ext cx="4010025" cy="1397794"/>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Rectangle 21"/>
          <p:cNvSpPr/>
          <p:nvPr/>
        </p:nvSpPr>
        <p:spPr bwMode="auto">
          <a:xfrm>
            <a:off x="4752975" y="3151586"/>
            <a:ext cx="4010025" cy="292894"/>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Rectangle 22"/>
          <p:cNvSpPr/>
          <p:nvPr/>
        </p:nvSpPr>
        <p:spPr>
          <a:xfrm>
            <a:off x="4743450" y="3167576"/>
            <a:ext cx="4010025" cy="253916"/>
          </a:xfrm>
          <a:prstGeom prst="rect">
            <a:avLst/>
          </a:prstGeom>
        </p:spPr>
        <p:txBody>
          <a:bodyPr wrap="square" lIns="68589" tIns="34295" rIns="68589" bIns="34295">
            <a:spAutoFit/>
          </a:bodyPr>
          <a:lstStyle/>
          <a:p>
            <a:pPr marL="0" lvl="1" algn="ctr">
              <a:tabLst>
                <a:tab pos="1371783" algn="l"/>
              </a:tabLst>
            </a:pPr>
            <a:r>
              <a:rPr lang="en-US" sz="1200" dirty="0">
                <a:gradFill>
                  <a:gsLst>
                    <a:gs pos="0">
                      <a:schemeClr val="bg1"/>
                    </a:gs>
                    <a:gs pos="86000">
                      <a:schemeClr val="bg1"/>
                    </a:gs>
                  </a:gsLst>
                  <a:lin ang="0" scaled="0"/>
                </a:gradFill>
              </a:rPr>
              <a:t>Resources for Developers</a:t>
            </a:r>
          </a:p>
        </p:txBody>
      </p:sp>
      <p:sp>
        <p:nvSpPr>
          <p:cNvPr id="25" name="Rectangle 24"/>
          <p:cNvSpPr/>
          <p:nvPr/>
        </p:nvSpPr>
        <p:spPr bwMode="black">
          <a:xfrm>
            <a:off x="4743450" y="1807421"/>
            <a:ext cx="4019550" cy="346259"/>
          </a:xfrm>
          <a:prstGeom prst="rect">
            <a:avLst/>
          </a:prstGeom>
        </p:spPr>
        <p:txBody>
          <a:bodyPr wrap="square" lIns="68589" tIns="34295" rIns="68589" bIns="34295">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200" dirty="0"/>
          </a:p>
        </p:txBody>
      </p:sp>
      <p:sp>
        <p:nvSpPr>
          <p:cNvPr id="26" name="Rectangle 25"/>
          <p:cNvSpPr/>
          <p:nvPr/>
        </p:nvSpPr>
        <p:spPr bwMode="black">
          <a:xfrm>
            <a:off x="381000" y="3448832"/>
            <a:ext cx="3981450" cy="346259"/>
          </a:xfrm>
          <a:prstGeom prst="rect">
            <a:avLst/>
          </a:prstGeom>
        </p:spPr>
        <p:txBody>
          <a:bodyPr wrap="square" lIns="68589" tIns="34295" rIns="68589" bIns="34295">
            <a:spAutoFit/>
          </a:bodyPr>
          <a:lstStyle/>
          <a:p>
            <a:pPr algn="ctr">
              <a:spcBef>
                <a:spcPts val="450"/>
              </a:spcBef>
              <a:buSzPct val="120000"/>
              <a:tabLst>
                <a:tab pos="1371783" algn="l"/>
              </a:tabLst>
              <a:defRPr/>
            </a:pPr>
            <a:r>
              <a:rPr lang="en-US" dirty="0" smtClean="0">
                <a:solidFill>
                  <a:srgbClr val="FFFFFF"/>
                </a:solidFill>
                <a:latin typeface="Calibri" pitchFamily="34" charset="0"/>
                <a:hlinkClick r:id="rId6"/>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27" name="Rectangle 26"/>
          <p:cNvSpPr/>
          <p:nvPr/>
        </p:nvSpPr>
        <p:spPr bwMode="black">
          <a:xfrm>
            <a:off x="4752975" y="3414202"/>
            <a:ext cx="4010025" cy="346259"/>
          </a:xfrm>
          <a:prstGeom prst="rect">
            <a:avLst/>
          </a:prstGeom>
        </p:spPr>
        <p:txBody>
          <a:bodyPr wrap="square" lIns="68589" tIns="34295" rIns="68589" bIns="34295" anchor="ctr">
            <a:spAutoFit/>
          </a:bodyPr>
          <a:lstStyle/>
          <a:p>
            <a:pPr algn="ctr">
              <a:spcBef>
                <a:spcPts val="450"/>
              </a:spcBef>
              <a:tabLst>
                <a:tab pos="1371783"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black">
          <a:xfrm>
            <a:off x="432249" y="2390622"/>
            <a:ext cx="3950668" cy="804290"/>
          </a:xfrm>
          <a:prstGeom prst="rect">
            <a:avLst/>
          </a:prstGeom>
          <a:noFill/>
          <a:ln>
            <a:noFill/>
          </a:ln>
        </p:spPr>
      </p:pic>
      <p:pic>
        <p:nvPicPr>
          <p:cNvPr id="29" name="Picture 28" descr="msdn_1inch_rgb.png"/>
          <p:cNvPicPr>
            <a:picLocks noChangeAspect="1"/>
          </p:cNvPicPr>
          <p:nvPr/>
        </p:nvPicPr>
        <p:blipFill>
          <a:blip r:embed="rId9" cstate="screen"/>
          <a:stretch>
            <a:fillRect/>
          </a:stretch>
        </p:blipFill>
        <p:spPr bwMode="black">
          <a:xfrm>
            <a:off x="6119521" y="2387442"/>
            <a:ext cx="1315119" cy="667502"/>
          </a:xfrm>
          <a:prstGeom prst="rect">
            <a:avLst/>
          </a:prstGeom>
          <a:noFill/>
          <a:ln>
            <a:noFill/>
          </a:ln>
        </p:spPr>
      </p:pic>
      <p:pic>
        <p:nvPicPr>
          <p:cNvPr id="32" name="Picture 31" descr="ms_Learning_w.eps"/>
          <p:cNvPicPr>
            <a:picLocks noChangeAspect="1"/>
          </p:cNvPicPr>
          <p:nvPr/>
        </p:nvPicPr>
        <p:blipFill>
          <a:blip r:embed="rId10" cstate="screen"/>
          <a:srcRect l="51467" r="43859"/>
          <a:stretch>
            <a:fillRect/>
          </a:stretch>
        </p:blipFill>
        <p:spPr bwMode="black">
          <a:xfrm>
            <a:off x="7028664" y="868971"/>
            <a:ext cx="171570" cy="578501"/>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screen"/>
          <a:stretch>
            <a:fillRect/>
          </a:stretch>
        </p:blipFill>
        <p:spPr bwMode="black">
          <a:xfrm>
            <a:off x="5280356" y="997425"/>
            <a:ext cx="1753463" cy="321595"/>
          </a:xfrm>
          <a:prstGeom prst="rect">
            <a:avLst/>
          </a:prstGeom>
          <a:noFill/>
          <a:ln>
            <a:noFill/>
          </a:ln>
        </p:spPr>
      </p:pic>
      <p:sp>
        <p:nvSpPr>
          <p:cNvPr id="34" name="TextBox 33"/>
          <p:cNvSpPr txBox="1"/>
          <p:nvPr/>
        </p:nvSpPr>
        <p:spPr bwMode="black">
          <a:xfrm>
            <a:off x="7192298" y="996640"/>
            <a:ext cx="1026259" cy="323165"/>
          </a:xfrm>
          <a:prstGeom prst="rect">
            <a:avLst/>
          </a:prstGeom>
          <a:noFill/>
        </p:spPr>
        <p:txBody>
          <a:bodyPr wrap="square" lIns="0" tIns="0" rIns="0" bIns="0" rtlCol="0">
            <a:spAutoFit/>
          </a:bodyPr>
          <a:lstStyle/>
          <a:p>
            <a:r>
              <a:rPr lang="en-US" sz="2100" dirty="0">
                <a:gradFill>
                  <a:gsLst>
                    <a:gs pos="0">
                      <a:schemeClr val="tx1"/>
                    </a:gs>
                    <a:gs pos="86000">
                      <a:schemeClr val="tx1"/>
                    </a:gs>
                  </a:gsLst>
                  <a:lin ang="5400000" scaled="0"/>
                </a:gradFill>
                <a:latin typeface="Segoe" pitchFamily="34" charset="0"/>
              </a:rPr>
              <a:t>Learning</a:t>
            </a:r>
          </a:p>
        </p:txBody>
      </p:sp>
    </p:spTree>
    <p:extLst>
      <p:ext uri="{BB962C8B-B14F-4D97-AF65-F5344CB8AC3E}">
        <p14:creationId xmlns:p14="http://schemas.microsoft.com/office/powerpoint/2010/main" val="84587533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95974" y="2960370"/>
            <a:ext cx="4000500" cy="1578769"/>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102884" rIns="68586" bIns="102884" numCol="1" rtlCol="0" anchor="t" anchorCtr="0" compatLnSpc="1">
            <a:prstTxWarp prst="textNoShape">
              <a:avLst/>
            </a:prstTxWarp>
            <a:noAutofit/>
          </a:bodyPr>
          <a:lstStyle/>
          <a:p>
            <a:pPr marL="345327" indent="-345327">
              <a:lnSpc>
                <a:spcPct val="90000"/>
              </a:lnSpc>
              <a:spcBef>
                <a:spcPct val="20000"/>
              </a:spcBef>
              <a:buSzPct val="100000"/>
            </a:pPr>
            <a:endParaRPr lang="en-US" dirty="0">
              <a:gradFill>
                <a:gsLst>
                  <a:gs pos="0">
                    <a:srgbClr val="FFFFFF"/>
                  </a:gs>
                  <a:gs pos="86000">
                    <a:srgbClr val="FFFFFF"/>
                  </a:gs>
                </a:gsLst>
                <a:lin ang="0" scaled="0"/>
              </a:gradFill>
            </a:endParaRPr>
          </a:p>
        </p:txBody>
      </p:sp>
      <p:sp>
        <p:nvSpPr>
          <p:cNvPr id="11" name="Rounded Rectangle 10"/>
          <p:cNvSpPr/>
          <p:nvPr/>
        </p:nvSpPr>
        <p:spPr bwMode="blackGray">
          <a:xfrm>
            <a:off x="906260" y="2987107"/>
            <a:ext cx="3037090" cy="1507332"/>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lIns="68589" tIns="34295" rIns="68589" bIns="34295" anchor="ctr" anchorCtr="0"/>
          <a:lstStyle/>
          <a:p>
            <a:pPr defTabSz="685666" fontAlgn="base">
              <a:spcBef>
                <a:spcPct val="0"/>
              </a:spcBef>
              <a:spcAft>
                <a:spcPct val="0"/>
              </a:spcAft>
              <a:defRPr/>
            </a:pPr>
            <a:r>
              <a:rPr lang="en-US" sz="2400" dirty="0">
                <a:gradFill>
                  <a:gsLst>
                    <a:gs pos="0">
                      <a:schemeClr val="tx1"/>
                    </a:gs>
                    <a:gs pos="86000">
                      <a:schemeClr val="tx1"/>
                    </a:gs>
                  </a:gsLst>
                  <a:lin ang="5400000" scaled="0"/>
                </a:gradFill>
                <a:latin typeface="Segoe" pitchFamily="34" charset="0"/>
              </a:rPr>
              <a:t>Complete an evaluation on </a:t>
            </a:r>
            <a:r>
              <a:rPr lang="en-US" sz="2400" dirty="0" err="1">
                <a:gradFill>
                  <a:gsLst>
                    <a:gs pos="0">
                      <a:schemeClr val="tx1"/>
                    </a:gs>
                    <a:gs pos="86000">
                      <a:schemeClr val="tx1"/>
                    </a:gs>
                  </a:gsLst>
                  <a:lin ang="5400000" scaled="0"/>
                </a:gradFill>
                <a:latin typeface="Segoe" pitchFamily="34" charset="0"/>
              </a:rPr>
              <a:t>CommNet</a:t>
            </a:r>
            <a:r>
              <a:rPr lang="en-US" sz="2400" dirty="0">
                <a:gradFill>
                  <a:gsLst>
                    <a:gs pos="0">
                      <a:schemeClr val="tx1"/>
                    </a:gs>
                    <a:gs pos="86000">
                      <a:schemeClr val="tx1"/>
                    </a:gs>
                  </a:gsLst>
                  <a:lin ang="5400000" scaled="0"/>
                </a:gradFill>
                <a:latin typeface="Segoe" pitchFamily="34" charset="0"/>
              </a:rPr>
              <a:t> and </a:t>
            </a:r>
            <a:br>
              <a:rPr lang="en-US" sz="2400" dirty="0">
                <a:gradFill>
                  <a:gsLst>
                    <a:gs pos="0">
                      <a:schemeClr val="tx1"/>
                    </a:gs>
                    <a:gs pos="86000">
                      <a:schemeClr val="tx1"/>
                    </a:gs>
                  </a:gsLst>
                  <a:lin ang="5400000" scaled="0"/>
                </a:gradFill>
                <a:latin typeface="Segoe" pitchFamily="34" charset="0"/>
              </a:rPr>
            </a:br>
            <a:r>
              <a:rPr lang="en-US" sz="2400" dirty="0">
                <a:gradFill>
                  <a:gsLst>
                    <a:gs pos="0">
                      <a:schemeClr val="tx1"/>
                    </a:gs>
                    <a:gs pos="86000">
                      <a:schemeClr val="tx1"/>
                    </a:gs>
                  </a:gsLst>
                  <a:lin ang="5400000" scaled="0"/>
                </a:gradFill>
                <a:latin typeface="Segoe" pitchFamily="34" charset="0"/>
              </a:rPr>
              <a:t>enter to win!</a:t>
            </a:r>
          </a:p>
        </p:txBody>
      </p:sp>
      <p:sp>
        <p:nvSpPr>
          <p:cNvPr id="14" name="Rectangle 13"/>
          <p:cNvSpPr/>
          <p:nvPr/>
        </p:nvSpPr>
        <p:spPr bwMode="auto">
          <a:xfrm>
            <a:off x="-2298031" y="69236"/>
            <a:ext cx="2141623" cy="484776"/>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86" tIns="102884" rIns="68586" bIns="102884" numCol="1" rtlCol="0" anchor="ctr" anchorCtr="0" compatLnSpc="1">
            <a:prstTxWarp prst="textNoShape">
              <a:avLst/>
            </a:prstTxWarp>
            <a:spAutoFit/>
          </a:bodyPr>
          <a:lstStyle/>
          <a:p>
            <a:pPr algn="ctr" defTabSz="685666"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pic>
        <p:nvPicPr>
          <p:cNvPr id="9" name="Picture 8" descr="2010Professional_web.png"/>
          <p:cNvPicPr>
            <a:picLocks noChangeAspect="1"/>
          </p:cNvPicPr>
          <p:nvPr/>
        </p:nvPicPr>
        <p:blipFill>
          <a:blip r:embed="rId3" cstate="screen"/>
          <a:stretch>
            <a:fillRect/>
          </a:stretch>
        </p:blipFill>
        <p:spPr>
          <a:xfrm>
            <a:off x="600155" y="145010"/>
            <a:ext cx="1944689" cy="2710072"/>
          </a:xfrm>
          <a:prstGeom prst="rect">
            <a:avLst/>
          </a:prstGeom>
          <a:noFill/>
          <a:ln>
            <a:noFill/>
          </a:ln>
        </p:spPr>
      </p:pic>
      <p:pic>
        <p:nvPicPr>
          <p:cNvPr id="10" name="Picture 5" descr="C:\Documents and Settings\Pennie\My Documents\TE09 Template\Jan2809\livemessengergold.png"/>
          <p:cNvPicPr>
            <a:picLocks noChangeAspect="1" noChangeArrowheads="1"/>
          </p:cNvPicPr>
          <p:nvPr/>
        </p:nvPicPr>
        <p:blipFill>
          <a:blip r:embed="rId4" cstate="screen"/>
          <a:stretch>
            <a:fillRect/>
          </a:stretch>
        </p:blipFill>
        <p:spPr bwMode="auto">
          <a:xfrm>
            <a:off x="3127914" y="898795"/>
            <a:ext cx="1959182" cy="1958672"/>
          </a:xfrm>
          <a:prstGeom prst="rect">
            <a:avLst/>
          </a:prstGeom>
          <a:noFill/>
          <a:ln>
            <a:noFill/>
          </a:ln>
        </p:spPr>
      </p:pic>
      <p:pic>
        <p:nvPicPr>
          <p:cNvPr id="17" name="Picture 16" descr="cboxrockband2.jpg"/>
          <p:cNvPicPr>
            <a:picLocks noChangeAspect="1"/>
          </p:cNvPicPr>
          <p:nvPr/>
        </p:nvPicPr>
        <p:blipFill>
          <a:blip r:embed="rId5" cstate="screen"/>
          <a:stretch>
            <a:fillRect/>
          </a:stretch>
        </p:blipFill>
        <p:spPr>
          <a:xfrm>
            <a:off x="5589731" y="1613840"/>
            <a:ext cx="1383194" cy="1894291"/>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pic>
        <p:nvPicPr>
          <p:cNvPr id="18" name="Picture 17" descr="zune-hd-platinum-32gb.png"/>
          <p:cNvPicPr>
            <a:picLocks noChangeAspect="1"/>
          </p:cNvPicPr>
          <p:nvPr/>
        </p:nvPicPr>
        <p:blipFill>
          <a:blip r:embed="rId6" cstate="screen"/>
          <a:stretch>
            <a:fillRect/>
          </a:stretch>
        </p:blipFill>
        <p:spPr>
          <a:xfrm>
            <a:off x="7574714" y="1956288"/>
            <a:ext cx="975650" cy="1876967"/>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spTree>
    <p:extLst>
      <p:ext uri="{BB962C8B-B14F-4D97-AF65-F5344CB8AC3E}">
        <p14:creationId xmlns:p14="http://schemas.microsoft.com/office/powerpoint/2010/main" val="3817038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61701 -0.00671 L -4.16667E-6 3.12139E-6 " pathEditMode="relative" rAng="0" ptsTypes="AA">
                                      <p:cBhvr>
                                        <p:cTn id="9" dur="1000" fill="hold"/>
                                        <p:tgtEl>
                                          <p:spTgt spid="11"/>
                                        </p:tgtEl>
                                        <p:attrNameLst>
                                          <p:attrName>ppt_x</p:attrName>
                                          <p:attrName>ppt_y</p:attrName>
                                        </p:attrNameLst>
                                      </p:cBhvr>
                                      <p:rCtr x="30900" y="3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99" y="171450"/>
            <a:ext cx="8381802" cy="1454244"/>
          </a:xfrm>
          <a:prstGeom prst="rect">
            <a:avLst/>
          </a:prstGeom>
        </p:spPr>
        <p:txBody>
          <a:bodyPr wrap="square" lIns="68589" tIns="34295" rIns="68589" bIns="34295">
            <a:spAutoFit/>
          </a:bodyPr>
          <a:lstStyle/>
          <a:p>
            <a:pPr algn="ctr"/>
            <a:r>
              <a:rPr lang="en-US" sz="3000" dirty="0"/>
              <a:t>Sign up for Tech·Ed 2011 and save $500 </a:t>
            </a:r>
            <a:br>
              <a:rPr lang="en-US" sz="3000" dirty="0"/>
            </a:br>
            <a:r>
              <a:rPr lang="en-US" sz="3000" dirty="0"/>
              <a:t>starting June 8 – June 31</a:t>
            </a:r>
            <a:r>
              <a:rPr lang="en-US" sz="3000" baseline="30000" dirty="0"/>
              <a:t>st</a:t>
            </a:r>
            <a:endParaRPr lang="en-US" sz="3000" dirty="0"/>
          </a:p>
          <a:p>
            <a:pPr algn="ctr"/>
            <a:r>
              <a:rPr lang="en-US" sz="3000" dirty="0">
                <a:hlinkClick r:id="rId2" action="ppaction://hlinkfile"/>
              </a:rPr>
              <a:t>http://northamerica.msteched.com/registration</a:t>
            </a:r>
            <a:endParaRPr lang="en-US" sz="3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73" y="1752460"/>
            <a:ext cx="7347454" cy="1778394"/>
          </a:xfrm>
          <a:prstGeom prst="rect">
            <a:avLst/>
          </a:prstGeom>
        </p:spPr>
      </p:pic>
      <p:sp>
        <p:nvSpPr>
          <p:cNvPr id="6" name="Rectangle 5"/>
          <p:cNvSpPr/>
          <p:nvPr/>
        </p:nvSpPr>
        <p:spPr>
          <a:xfrm>
            <a:off x="381100" y="3094662"/>
            <a:ext cx="8381801" cy="2100575"/>
          </a:xfrm>
          <a:prstGeom prst="rect">
            <a:avLst/>
          </a:prstGeom>
        </p:spPr>
        <p:txBody>
          <a:bodyPr wrap="square" lIns="68589" tIns="34295" rIns="68589" bIns="34295">
            <a:spAutoFit/>
          </a:bodyPr>
          <a:lstStyle/>
          <a:p>
            <a:pPr algn="ctr"/>
            <a:r>
              <a:rPr lang="en-US" sz="2700" dirty="0"/>
              <a:t> </a:t>
            </a:r>
          </a:p>
          <a:p>
            <a:pPr algn="ctr"/>
            <a:r>
              <a:rPr lang="en-US" sz="2400" dirty="0"/>
              <a:t>You can also register at the </a:t>
            </a:r>
            <a:br>
              <a:rPr lang="en-US" sz="2400" dirty="0"/>
            </a:br>
            <a:r>
              <a:rPr lang="en-US" sz="2400" dirty="0"/>
              <a:t>North America 2011 kiosk located at registration</a:t>
            </a:r>
            <a:br>
              <a:rPr lang="en-US" sz="2400" dirty="0"/>
            </a:br>
            <a:r>
              <a:rPr lang="en-US" sz="2700" dirty="0"/>
              <a:t>Join us in Atlanta next year</a:t>
            </a:r>
            <a:endParaRPr lang="en-US" sz="2400" dirty="0"/>
          </a:p>
          <a:p>
            <a:pPr algn="ctr"/>
            <a:r>
              <a:rPr lang="en-US" sz="2700" dirty="0"/>
              <a:t> </a:t>
            </a:r>
          </a:p>
        </p:txBody>
      </p:sp>
    </p:spTree>
    <p:extLst>
      <p:ext uri="{BB962C8B-B14F-4D97-AF65-F5344CB8AC3E}">
        <p14:creationId xmlns:p14="http://schemas.microsoft.com/office/powerpoint/2010/main" val="344630824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screen"/>
          <a:stretch>
            <a:fillRect/>
          </a:stretch>
        </p:blipFill>
        <p:spPr bwMode="black">
          <a:xfrm>
            <a:off x="2640857" y="2238765"/>
            <a:ext cx="3862287" cy="665970"/>
          </a:xfrm>
          <a:prstGeom prst="rect">
            <a:avLst/>
          </a:prstGeom>
          <a:noFill/>
          <a:ln>
            <a:noFill/>
          </a:ln>
        </p:spPr>
      </p:pic>
      <p:sp>
        <p:nvSpPr>
          <p:cNvPr id="5" name="Text Box 3"/>
          <p:cNvSpPr txBox="1">
            <a:spLocks noChangeArrowheads="1"/>
          </p:cNvSpPr>
          <p:nvPr/>
        </p:nvSpPr>
        <p:spPr bwMode="blackWhite">
          <a:xfrm>
            <a:off x="381000" y="4485042"/>
            <a:ext cx="8382000" cy="377024"/>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685666" eaLnBrk="0" hangingPunct="0"/>
            <a:r>
              <a:rPr lang="en-US" sz="5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gradFill>
                  <a:gsLst>
                    <a:gs pos="0">
                      <a:schemeClr val="tx1"/>
                    </a:gs>
                    <a:gs pos="100000">
                      <a:schemeClr val="tx1"/>
                    </a:gs>
                  </a:gsLst>
                  <a:lin ang="5400000" scaled="0"/>
                </a:gradFill>
                <a:latin typeface="Segoe UI" pitchFamily="34" charset="0"/>
                <a:cs typeface="Arial" charset="0"/>
              </a:rPr>
            </a:br>
            <a:r>
              <a:rPr lang="en-US" sz="5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69182234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 y="171450"/>
            <a:ext cx="8838062" cy="4343400"/>
          </a:xfrm>
          <a:prstGeom prst="rect">
            <a:avLst/>
          </a:prstGeom>
          <a:noFill/>
          <a:ln w="9525">
            <a:noFill/>
            <a:miter lim="800000"/>
            <a:headEnd/>
            <a:tailEnd/>
          </a:ln>
        </p:spPr>
      </p:pic>
      <p:sp>
        <p:nvSpPr>
          <p:cNvPr id="6" name="TextBox 5"/>
          <p:cNvSpPr txBox="1"/>
          <p:nvPr/>
        </p:nvSpPr>
        <p:spPr>
          <a:xfrm>
            <a:off x="152400" y="4530142"/>
            <a:ext cx="8305800" cy="276999"/>
          </a:xfrm>
          <a:prstGeom prst="rect">
            <a:avLst/>
          </a:prstGeom>
          <a:noFill/>
        </p:spPr>
        <p:txBody>
          <a:bodyPr wrap="square" rtlCol="0">
            <a:spAutoFit/>
          </a:bodyPr>
          <a:lstStyle/>
          <a:p>
            <a:r>
              <a:rPr lang="en-US" sz="1200" b="1" dirty="0" smtClean="0"/>
              <a:t>Source: </a:t>
            </a:r>
            <a:r>
              <a:rPr lang="en-US" sz="1200" dirty="0" smtClean="0"/>
              <a:t>More </a:t>
            </a:r>
            <a:r>
              <a:rPr lang="en-US" sz="1200" dirty="0"/>
              <a:t>Patterns for Parallel Application </a:t>
            </a:r>
            <a:r>
              <a:rPr lang="en-US" sz="1200" dirty="0" smtClean="0"/>
              <a:t>Programs, </a:t>
            </a:r>
            <a:r>
              <a:rPr lang="en-US" sz="1200" dirty="0" err="1" smtClean="0"/>
              <a:t>Berna</a:t>
            </a:r>
            <a:r>
              <a:rPr lang="en-US" sz="1200" dirty="0" smtClean="0"/>
              <a:t> </a:t>
            </a:r>
            <a:r>
              <a:rPr lang="en-US" sz="1200" dirty="0"/>
              <a:t>L. </a:t>
            </a:r>
            <a:r>
              <a:rPr lang="en-US" sz="1200" dirty="0" smtClean="0"/>
              <a:t>Massingill, </a:t>
            </a:r>
            <a:r>
              <a:rPr lang="en-US" sz="1200" dirty="0"/>
              <a:t>Timothy G. </a:t>
            </a:r>
            <a:r>
              <a:rPr lang="en-US" sz="1200" dirty="0" smtClean="0"/>
              <a:t>Mattson and Beverly </a:t>
            </a:r>
            <a:r>
              <a:rPr lang="en-US" sz="1200" dirty="0"/>
              <a:t>A. </a:t>
            </a:r>
            <a:r>
              <a:rPr lang="en-US" sz="1200" dirty="0" smtClean="0"/>
              <a:t>Sanders</a:t>
            </a:r>
            <a:endParaRPr lang="en-US" sz="1200" dirty="0"/>
          </a:p>
        </p:txBody>
      </p:sp>
      <p:sp>
        <p:nvSpPr>
          <p:cNvPr id="8" name="Oval 7"/>
          <p:cNvSpPr/>
          <p:nvPr/>
        </p:nvSpPr>
        <p:spPr>
          <a:xfrm>
            <a:off x="3429000" y="302895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Master/Worker</a:t>
            </a:r>
            <a:endParaRPr lang="en-US" sz="1050" dirty="0"/>
          </a:p>
        </p:txBody>
      </p:sp>
      <p:sp>
        <p:nvSpPr>
          <p:cNvPr id="11" name="Oval 10"/>
          <p:cNvSpPr/>
          <p:nvPr/>
        </p:nvSpPr>
        <p:spPr>
          <a:xfrm>
            <a:off x="1676400" y="2628900"/>
            <a:ext cx="83820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SPMD</a:t>
            </a:r>
            <a:endParaRPr lang="en-US" sz="1050" dirty="0"/>
          </a:p>
        </p:txBody>
      </p:sp>
      <p:sp>
        <p:nvSpPr>
          <p:cNvPr id="16" name="Oval 15"/>
          <p:cNvSpPr/>
          <p:nvPr/>
        </p:nvSpPr>
        <p:spPr>
          <a:xfrm>
            <a:off x="2590800" y="262890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Parallel Loops</a:t>
            </a:r>
            <a:endParaRPr lang="en-US" sz="1050" dirty="0"/>
          </a:p>
        </p:txBody>
      </p:sp>
      <p:sp>
        <p:nvSpPr>
          <p:cNvPr id="17" name="Oval 16"/>
          <p:cNvSpPr/>
          <p:nvPr/>
        </p:nvSpPr>
        <p:spPr>
          <a:xfrm>
            <a:off x="4191000" y="308610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Fork/</a:t>
            </a:r>
          </a:p>
          <a:p>
            <a:pPr algn="ctr"/>
            <a:r>
              <a:rPr lang="en-US" sz="1050" dirty="0" smtClean="0"/>
              <a:t>Join</a:t>
            </a:r>
            <a:endParaRPr lang="en-US" sz="1050" dirty="0"/>
          </a:p>
        </p:txBody>
      </p:sp>
      <p:sp>
        <p:nvSpPr>
          <p:cNvPr id="20" name="Oval 19"/>
          <p:cNvSpPr/>
          <p:nvPr/>
        </p:nvSpPr>
        <p:spPr>
          <a:xfrm>
            <a:off x="5715000" y="1828800"/>
            <a:ext cx="12192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Distributed</a:t>
            </a:r>
          </a:p>
          <a:p>
            <a:pPr algn="ctr"/>
            <a:r>
              <a:rPr lang="en-US" sz="1050" dirty="0" smtClean="0"/>
              <a:t>Array</a:t>
            </a:r>
            <a:endParaRPr lang="en-US" sz="1050" dirty="0"/>
          </a:p>
        </p:txBody>
      </p:sp>
      <p:sp>
        <p:nvSpPr>
          <p:cNvPr id="21" name="Oval 20"/>
          <p:cNvSpPr/>
          <p:nvPr/>
        </p:nvSpPr>
        <p:spPr>
          <a:xfrm>
            <a:off x="6629400" y="2000250"/>
            <a:ext cx="9144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Map</a:t>
            </a:r>
          </a:p>
          <a:p>
            <a:pPr algn="ctr"/>
            <a:r>
              <a:rPr lang="en-US" sz="1050" dirty="0" smtClean="0"/>
              <a:t>Reduce</a:t>
            </a:r>
            <a:endParaRPr lang="en-US" sz="1050" dirty="0"/>
          </a:p>
        </p:txBody>
      </p:sp>
      <p:sp>
        <p:nvSpPr>
          <p:cNvPr id="22" name="Oval 21"/>
          <p:cNvSpPr/>
          <p:nvPr/>
        </p:nvSpPr>
        <p:spPr>
          <a:xfrm>
            <a:off x="1524000" y="1828800"/>
            <a:ext cx="838200" cy="2857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Actors</a:t>
            </a:r>
            <a:endParaRPr lang="en-US" sz="1050" dirty="0"/>
          </a:p>
        </p:txBody>
      </p:sp>
      <p:sp>
        <p:nvSpPr>
          <p:cNvPr id="23" name="Oval 22"/>
          <p:cNvSpPr/>
          <p:nvPr/>
        </p:nvSpPr>
        <p:spPr>
          <a:xfrm>
            <a:off x="4800600" y="4000500"/>
            <a:ext cx="9144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SOA Facade</a:t>
            </a:r>
          </a:p>
        </p:txBody>
      </p:sp>
      <p:sp>
        <p:nvSpPr>
          <p:cNvPr id="24" name="Oval 23"/>
          <p:cNvSpPr/>
          <p:nvPr/>
        </p:nvSpPr>
        <p:spPr>
          <a:xfrm>
            <a:off x="6629400" y="2971800"/>
            <a:ext cx="1219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Repository</a:t>
            </a:r>
          </a:p>
        </p:txBody>
      </p:sp>
      <p:sp>
        <p:nvSpPr>
          <p:cNvPr id="32" name="Oval 31"/>
          <p:cNvSpPr/>
          <p:nvPr/>
        </p:nvSpPr>
        <p:spPr>
          <a:xfrm>
            <a:off x="1524000" y="2057400"/>
            <a:ext cx="83820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MPMD</a:t>
            </a:r>
            <a:endParaRPr lang="en-US" sz="1050" dirty="0"/>
          </a:p>
        </p:txBody>
      </p:sp>
      <p:sp>
        <p:nvSpPr>
          <p:cNvPr id="26" name="Oval 25"/>
          <p:cNvSpPr/>
          <p:nvPr/>
        </p:nvSpPr>
        <p:spPr>
          <a:xfrm>
            <a:off x="228600" y="182880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Pipeline</a:t>
            </a:r>
            <a:endParaRPr lang="en-US" sz="1050" dirty="0"/>
          </a:p>
        </p:txBody>
      </p:sp>
      <p:sp>
        <p:nvSpPr>
          <p:cNvPr id="27" name="Oval 26"/>
          <p:cNvSpPr/>
          <p:nvPr/>
        </p:nvSpPr>
        <p:spPr>
          <a:xfrm>
            <a:off x="228600" y="2114550"/>
            <a:ext cx="1143000" cy="4000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Producer/</a:t>
            </a:r>
            <a:br>
              <a:rPr lang="en-US" sz="1050" dirty="0" smtClean="0"/>
            </a:br>
            <a:r>
              <a:rPr lang="en-US" sz="1050" dirty="0" smtClean="0"/>
              <a:t>Consumer</a:t>
            </a:r>
            <a:endParaRPr lang="en-US" sz="1050" dirty="0"/>
          </a:p>
        </p:txBody>
      </p:sp>
      <p:sp>
        <p:nvSpPr>
          <p:cNvPr id="19" name="Oval 18"/>
          <p:cNvSpPr/>
          <p:nvPr/>
        </p:nvSpPr>
        <p:spPr>
          <a:xfrm>
            <a:off x="5867400" y="302895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Shared Queue</a:t>
            </a:r>
            <a:endParaRPr lang="en-US" sz="1050" dirty="0"/>
          </a:p>
        </p:txBody>
      </p:sp>
      <p:sp>
        <p:nvSpPr>
          <p:cNvPr id="28" name="Oval 27"/>
          <p:cNvSpPr/>
          <p:nvPr/>
        </p:nvSpPr>
        <p:spPr>
          <a:xfrm>
            <a:off x="4648200" y="1771650"/>
            <a:ext cx="990600" cy="4000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Divide &amp; Conquer</a:t>
            </a:r>
            <a:endParaRPr lang="en-US" sz="1050" dirty="0"/>
          </a:p>
        </p:txBody>
      </p:sp>
      <p:sp>
        <p:nvSpPr>
          <p:cNvPr id="18" name="Oval 17"/>
          <p:cNvSpPr/>
          <p:nvPr/>
        </p:nvSpPr>
        <p:spPr>
          <a:xfrm>
            <a:off x="3886200" y="3371850"/>
            <a:ext cx="914400" cy="3429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t>Task Graph</a:t>
            </a:r>
            <a:endParaRPr lang="en-US" sz="105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Supporting Patterns</a:t>
            </a:r>
            <a:endParaRPr lang="en-US" dirty="0"/>
          </a:p>
        </p:txBody>
      </p:sp>
      <p:sp>
        <p:nvSpPr>
          <p:cNvPr id="5" name="Text Placeholder 4"/>
          <p:cNvSpPr>
            <a:spLocks noGrp="1"/>
          </p:cNvSpPr>
          <p:nvPr>
            <p:ph type="body" sz="quarter" idx="10"/>
          </p:nvPr>
        </p:nvSpPr>
        <p:spPr/>
        <p:txBody>
          <a:bodyPr/>
          <a:lstStyle/>
          <a:p>
            <a:r>
              <a:rPr lang="en-US" smtClean="0"/>
              <a:t>“Gang of Four” Patterns</a:t>
            </a:r>
          </a:p>
          <a:p>
            <a:pPr lvl="1"/>
            <a:r>
              <a:rPr lang="en-US" smtClean="0"/>
              <a:t>Façade</a:t>
            </a:r>
          </a:p>
          <a:p>
            <a:pPr lvl="1"/>
            <a:r>
              <a:rPr lang="en-US" smtClean="0"/>
              <a:t>Decorator</a:t>
            </a:r>
          </a:p>
          <a:p>
            <a:pPr lvl="1"/>
            <a:r>
              <a:rPr lang="en-US" smtClean="0"/>
              <a:t>Repository</a:t>
            </a:r>
          </a:p>
          <a:p>
            <a:r>
              <a:rPr lang="en-US" smtClean="0"/>
              <a:t>Shared Data Patterns</a:t>
            </a:r>
          </a:p>
          <a:p>
            <a:pPr lvl="1"/>
            <a:r>
              <a:rPr lang="en-US" smtClean="0"/>
              <a:t>Shared Queue</a:t>
            </a:r>
            <a:endParaRPr 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Façade Pattern</a:t>
            </a:r>
            <a:endParaRPr lang="en-US" dirty="0"/>
          </a:p>
        </p:txBody>
      </p:sp>
      <p:sp>
        <p:nvSpPr>
          <p:cNvPr id="3" name="Text Placeholder 2"/>
          <p:cNvSpPr>
            <a:spLocks noGrp="1"/>
          </p:cNvSpPr>
          <p:nvPr>
            <p:ph type="body" sz="quarter" idx="10"/>
          </p:nvPr>
        </p:nvSpPr>
        <p:spPr/>
        <p:txBody>
          <a:bodyPr/>
          <a:lstStyle/>
          <a:p>
            <a:r>
              <a:rPr lang="en-US" smtClean="0"/>
              <a:t>Hide parallelism</a:t>
            </a:r>
          </a:p>
          <a:p>
            <a:r>
              <a:rPr lang="en-US" smtClean="0"/>
              <a:t>Optimize call granularity </a:t>
            </a:r>
            <a:endParaRPr lang="en-US" dirty="0"/>
          </a:p>
        </p:txBody>
      </p:sp>
      <p:sp>
        <p:nvSpPr>
          <p:cNvPr id="4" name="TextBox 3"/>
          <p:cNvSpPr txBox="1"/>
          <p:nvPr/>
        </p:nvSpPr>
        <p:spPr>
          <a:xfrm>
            <a:off x="152400" y="4400551"/>
            <a:ext cx="8305800" cy="461665"/>
          </a:xfrm>
          <a:prstGeom prst="rect">
            <a:avLst/>
          </a:prstGeom>
          <a:noFill/>
        </p:spPr>
        <p:txBody>
          <a:bodyPr wrap="square" rtlCol="0">
            <a:spAutoFit/>
          </a:bodyPr>
          <a:lstStyle/>
          <a:p>
            <a:r>
              <a:rPr lang="en-US" sz="1200" b="1" dirty="0" smtClean="0"/>
              <a:t>Source:</a:t>
            </a:r>
            <a:r>
              <a:rPr lang="en-US" sz="1200" dirty="0" smtClean="0"/>
              <a:t> Design Patterns – Gamma, Helm, Johnson &amp; </a:t>
            </a:r>
            <a:r>
              <a:rPr lang="en-US" sz="1200" dirty="0" err="1" smtClean="0"/>
              <a:t>Vlissides</a:t>
            </a:r>
            <a:endParaRPr lang="en-US" sz="1200" dirty="0" smtClean="0"/>
          </a:p>
          <a:p>
            <a:r>
              <a:rPr lang="en-US" sz="1200" b="1" dirty="0" smtClean="0"/>
              <a:t>              </a:t>
            </a:r>
            <a:r>
              <a:rPr lang="en-US" sz="1200" dirty="0" smtClean="0"/>
              <a:t>Patterns of Enterprise Application Architecture - Fowler</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362200" y="2628900"/>
            <a:ext cx="3276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42887"/>
            <a:ext cx="8382000" cy="415498"/>
          </a:xfrm>
        </p:spPr>
        <p:txBody>
          <a:bodyPr/>
          <a:lstStyle/>
          <a:p>
            <a:r>
              <a:rPr lang="en-US" dirty="0" smtClean="0"/>
              <a:t>The Decorator Pattern</a:t>
            </a:r>
            <a:endParaRPr lang="en-US" dirty="0"/>
          </a:p>
        </p:txBody>
      </p:sp>
      <p:sp>
        <p:nvSpPr>
          <p:cNvPr id="3" name="Text Placeholder 2"/>
          <p:cNvSpPr>
            <a:spLocks noGrp="1"/>
          </p:cNvSpPr>
          <p:nvPr>
            <p:ph type="body" sz="quarter" idx="10"/>
          </p:nvPr>
        </p:nvSpPr>
        <p:spPr>
          <a:xfrm>
            <a:off x="381000" y="1085850"/>
            <a:ext cx="8382000" cy="1458861"/>
          </a:xfrm>
        </p:spPr>
        <p:txBody>
          <a:bodyPr/>
          <a:lstStyle/>
          <a:p>
            <a:r>
              <a:rPr lang="en-US" dirty="0" smtClean="0"/>
              <a:t>Encapsulate parallelism</a:t>
            </a:r>
          </a:p>
          <a:p>
            <a:pPr lvl="1"/>
            <a:r>
              <a:rPr lang="en-US" dirty="0" smtClean="0"/>
              <a:t>Calling code is parallel agnostic</a:t>
            </a:r>
          </a:p>
          <a:p>
            <a:r>
              <a:rPr lang="en-US" dirty="0" smtClean="0"/>
              <a:t>Add parallelism to an existing (base) class</a:t>
            </a:r>
            <a:endParaRPr lang="en-US" dirty="0"/>
          </a:p>
        </p:txBody>
      </p:sp>
      <p:sp>
        <p:nvSpPr>
          <p:cNvPr id="4" name="TextBox 3"/>
          <p:cNvSpPr txBox="1"/>
          <p:nvPr/>
        </p:nvSpPr>
        <p:spPr>
          <a:xfrm>
            <a:off x="152400" y="4530142"/>
            <a:ext cx="8305800" cy="276999"/>
          </a:xfrm>
          <a:prstGeom prst="rect">
            <a:avLst/>
          </a:prstGeom>
          <a:noFill/>
        </p:spPr>
        <p:txBody>
          <a:bodyPr wrap="square" rtlCol="0">
            <a:spAutoFit/>
          </a:bodyPr>
          <a:lstStyle/>
          <a:p>
            <a:r>
              <a:rPr lang="en-US" sz="1200" b="1" dirty="0" smtClean="0"/>
              <a:t>Source: </a:t>
            </a:r>
            <a:r>
              <a:rPr lang="en-US" sz="1200" dirty="0" smtClean="0"/>
              <a:t> Design Patterns – Gamma, Helm, Johnson &amp; </a:t>
            </a:r>
            <a:r>
              <a:rPr lang="en-US" sz="1200" dirty="0" err="1" smtClean="0"/>
              <a:t>Vlissides</a:t>
            </a:r>
            <a:endParaRPr lang="en-US" sz="1200" dirty="0"/>
          </a:p>
        </p:txBody>
      </p:sp>
      <p:sp>
        <p:nvSpPr>
          <p:cNvPr id="6" name="Rounded Rectangle 5"/>
          <p:cNvSpPr/>
          <p:nvPr/>
        </p:nvSpPr>
        <p:spPr>
          <a:xfrm>
            <a:off x="3962400" y="3028950"/>
            <a:ext cx="1524000" cy="6286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nvGrpSpPr>
          <p:cNvPr id="5" name="Group 36"/>
          <p:cNvGrpSpPr/>
          <p:nvPr/>
        </p:nvGrpSpPr>
        <p:grpSpPr>
          <a:xfrm>
            <a:off x="2667001" y="3429000"/>
            <a:ext cx="328551" cy="382238"/>
            <a:chOff x="585850" y="2614550"/>
            <a:chExt cx="328551" cy="509650"/>
          </a:xfrm>
        </p:grpSpPr>
        <p:sp>
          <p:nvSpPr>
            <p:cNvPr id="8" name="Curved Down Arrow 7"/>
            <p:cNvSpPr/>
            <p:nvPr/>
          </p:nvSpPr>
          <p:spPr>
            <a:xfrm>
              <a:off x="609601"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rot="10800000">
              <a:off x="585850"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sp>
        <p:nvSpPr>
          <p:cNvPr id="15" name="Oval 14"/>
          <p:cNvSpPr/>
          <p:nvPr/>
        </p:nvSpPr>
        <p:spPr bwMode="auto">
          <a:xfrm>
            <a:off x="1981200" y="2857500"/>
            <a:ext cx="228600" cy="171450"/>
          </a:xfrm>
          <a:prstGeom prst="ellipse">
            <a:avLst/>
          </a:prstGeom>
          <a:noFill/>
          <a:ln w="25400">
            <a:solidFill>
              <a:schemeClr val="bg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17" name="Straight Connector 16"/>
          <p:cNvCxnSpPr>
            <a:endCxn id="15" idx="6"/>
          </p:cNvCxnSpPr>
          <p:nvPr/>
        </p:nvCxnSpPr>
        <p:spPr>
          <a:xfrm rot="10800000">
            <a:off x="2209800" y="2943225"/>
            <a:ext cx="152400" cy="523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3581400" y="3132786"/>
            <a:ext cx="228600" cy="171450"/>
          </a:xfrm>
          <a:prstGeom prst="ellipse">
            <a:avLst/>
          </a:prstGeom>
          <a:noFill/>
          <a:ln w="25400">
            <a:solidFill>
              <a:schemeClr val="bg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24" name="Straight Connector 23"/>
          <p:cNvCxnSpPr>
            <a:endCxn id="23" idx="6"/>
          </p:cNvCxnSpPr>
          <p:nvPr/>
        </p:nvCxnSpPr>
        <p:spPr>
          <a:xfrm rot="10800000" flipV="1">
            <a:off x="3810000" y="3218089"/>
            <a:ext cx="152400" cy="42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52601" y="2514600"/>
            <a:ext cx="528991" cy="307777"/>
          </a:xfrm>
          <a:prstGeom prst="rect">
            <a:avLst/>
          </a:prstGeom>
          <a:noFill/>
        </p:spPr>
        <p:txBody>
          <a:bodyPr wrap="none" lIns="0" tIns="0" rIns="0" bIns="0" rtlCol="0">
            <a:spAutoFit/>
          </a:bodyPr>
          <a:lstStyle/>
          <a:p>
            <a:r>
              <a:rPr lang="en-US" sz="2000" b="1" dirty="0" err="1" smtClean="0">
                <a:gradFill>
                  <a:gsLst>
                    <a:gs pos="0">
                      <a:schemeClr val="tx1"/>
                    </a:gs>
                    <a:gs pos="86000">
                      <a:schemeClr val="tx1"/>
                    </a:gs>
                  </a:gsLst>
                  <a:lin ang="5400000" scaled="0"/>
                </a:gradFill>
              </a:rPr>
              <a:t>IFoo</a:t>
            </a:r>
            <a:endParaRPr lang="en-US" sz="2000" b="1" dirty="0" smtClean="0">
              <a:gradFill>
                <a:gsLst>
                  <a:gs pos="0">
                    <a:schemeClr val="tx1"/>
                  </a:gs>
                  <a:gs pos="86000">
                    <a:schemeClr val="tx1"/>
                  </a:gs>
                </a:gsLst>
                <a:lin ang="5400000" scaled="0"/>
              </a:gradFill>
            </a:endParaRPr>
          </a:p>
        </p:txBody>
      </p:sp>
      <p:sp>
        <p:nvSpPr>
          <p:cNvPr id="30" name="TextBox 29"/>
          <p:cNvSpPr txBox="1"/>
          <p:nvPr/>
        </p:nvSpPr>
        <p:spPr>
          <a:xfrm>
            <a:off x="2971801" y="3075636"/>
            <a:ext cx="528991" cy="307777"/>
          </a:xfrm>
          <a:prstGeom prst="rect">
            <a:avLst/>
          </a:prstGeom>
          <a:noFill/>
        </p:spPr>
        <p:txBody>
          <a:bodyPr wrap="none" lIns="0" tIns="0" rIns="0" bIns="0" rtlCol="0">
            <a:spAutoFit/>
          </a:bodyPr>
          <a:lstStyle/>
          <a:p>
            <a:r>
              <a:rPr lang="en-US" sz="2000" b="1" dirty="0" err="1" smtClean="0">
                <a:solidFill>
                  <a:schemeClr val="bg1"/>
                </a:solidFill>
              </a:rPr>
              <a:t>IFoo</a:t>
            </a:r>
            <a:endParaRPr lang="en-US" sz="2000" b="1" dirty="0" smtClean="0">
              <a:solidFill>
                <a:schemeClr val="bg1"/>
              </a:solidFill>
            </a:endParaRPr>
          </a:p>
        </p:txBody>
      </p:sp>
      <p:sp>
        <p:nvSpPr>
          <p:cNvPr id="31" name="TextBox 30"/>
          <p:cNvSpPr txBox="1"/>
          <p:nvPr/>
        </p:nvSpPr>
        <p:spPr>
          <a:xfrm>
            <a:off x="4038600" y="3132786"/>
            <a:ext cx="447238" cy="307777"/>
          </a:xfrm>
          <a:prstGeom prst="rect">
            <a:avLst/>
          </a:prstGeom>
          <a:noFill/>
        </p:spPr>
        <p:txBody>
          <a:bodyPr wrap="none" lIns="0" tIns="0" rIns="0" bIns="0" rtlCol="0">
            <a:spAutoFit/>
          </a:bodyPr>
          <a:lstStyle/>
          <a:p>
            <a:r>
              <a:rPr lang="en-US" sz="2000" b="1" dirty="0" err="1" smtClean="0">
                <a:solidFill>
                  <a:schemeClr val="bg1"/>
                </a:solidFill>
              </a:rPr>
              <a:t>Foo</a:t>
            </a:r>
            <a:endParaRPr lang="en-US" sz="2000" b="1" dirty="0" smtClean="0">
              <a:solidFill>
                <a:schemeClr val="bg1"/>
              </a:solidFill>
            </a:endParaRPr>
          </a:p>
        </p:txBody>
      </p:sp>
      <p:sp>
        <p:nvSpPr>
          <p:cNvPr id="32" name="TextBox 31"/>
          <p:cNvSpPr txBox="1"/>
          <p:nvPr/>
        </p:nvSpPr>
        <p:spPr>
          <a:xfrm>
            <a:off x="2590801" y="2686050"/>
            <a:ext cx="1797543" cy="307777"/>
          </a:xfrm>
          <a:prstGeom prst="rect">
            <a:avLst/>
          </a:prstGeom>
          <a:noFill/>
        </p:spPr>
        <p:txBody>
          <a:bodyPr wrap="none" lIns="0" tIns="0" rIns="0" bIns="0" rtlCol="0">
            <a:spAutoFit/>
          </a:bodyPr>
          <a:lstStyle/>
          <a:p>
            <a:r>
              <a:rPr lang="en-US" sz="2000" b="1" dirty="0" err="1" smtClean="0">
                <a:solidFill>
                  <a:schemeClr val="bg1"/>
                </a:solidFill>
              </a:rPr>
              <a:t>ConcurrentFoo</a:t>
            </a:r>
            <a:endParaRPr lang="en-US" sz="2000" b="1" dirty="0" smtClean="0">
              <a:solidFill>
                <a:schemeClr val="bg1"/>
              </a:solidFill>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endParaRPr lang="en-US" dirty="0"/>
          </a:p>
        </p:txBody>
      </p:sp>
      <p:sp>
        <p:nvSpPr>
          <p:cNvPr id="30" name="Content Placeholder 29"/>
          <p:cNvSpPr>
            <a:spLocks noGrp="1"/>
          </p:cNvSpPr>
          <p:nvPr>
            <p:ph sz="half" idx="1"/>
          </p:nvPr>
        </p:nvSpPr>
        <p:spPr>
          <a:xfrm>
            <a:off x="4800600" y="1085849"/>
            <a:ext cx="3962400" cy="1335750"/>
          </a:xfrm>
        </p:spPr>
        <p:txBody>
          <a:bodyPr/>
          <a:lstStyle/>
          <a:p>
            <a:r>
              <a:rPr lang="en-US" dirty="0" smtClean="0"/>
              <a:t>Shared hash or queue</a:t>
            </a:r>
          </a:p>
          <a:p>
            <a:r>
              <a:rPr lang="en-US" dirty="0" smtClean="0"/>
              <a:t>Database</a:t>
            </a:r>
          </a:p>
          <a:p>
            <a:r>
              <a:rPr lang="en-US" dirty="0" smtClean="0"/>
              <a:t>Distributed cache</a:t>
            </a:r>
          </a:p>
        </p:txBody>
      </p:sp>
      <p:sp>
        <p:nvSpPr>
          <p:cNvPr id="24" name="TextBox 23"/>
          <p:cNvSpPr txBox="1"/>
          <p:nvPr/>
        </p:nvSpPr>
        <p:spPr>
          <a:xfrm>
            <a:off x="152400" y="4530142"/>
            <a:ext cx="8305800" cy="276999"/>
          </a:xfrm>
          <a:prstGeom prst="rect">
            <a:avLst/>
          </a:prstGeom>
          <a:noFill/>
        </p:spPr>
        <p:txBody>
          <a:bodyPr wrap="square" rtlCol="0">
            <a:spAutoFit/>
          </a:bodyPr>
          <a:lstStyle/>
          <a:p>
            <a:r>
              <a:rPr lang="en-US" sz="1200" b="1" dirty="0" smtClean="0"/>
              <a:t>Source: </a:t>
            </a:r>
            <a:r>
              <a:rPr lang="en-US" sz="1200" dirty="0" smtClean="0"/>
              <a:t>Patterns of Enterprise Application Architecture - Fowler</a:t>
            </a:r>
            <a:endParaRPr lang="en-US" sz="1200" dirty="0"/>
          </a:p>
        </p:txBody>
      </p:sp>
      <p:grpSp>
        <p:nvGrpSpPr>
          <p:cNvPr id="3" name="Group 26"/>
          <p:cNvGrpSpPr/>
          <p:nvPr/>
        </p:nvGrpSpPr>
        <p:grpSpPr>
          <a:xfrm>
            <a:off x="533401" y="1085850"/>
            <a:ext cx="4077237" cy="2571750"/>
            <a:chOff x="533400" y="1447800"/>
            <a:chExt cx="4077237" cy="3429000"/>
          </a:xfrm>
        </p:grpSpPr>
        <p:grpSp>
          <p:nvGrpSpPr>
            <p:cNvPr id="4" name="Group 3"/>
            <p:cNvGrpSpPr/>
            <p:nvPr/>
          </p:nvGrpSpPr>
          <p:grpSpPr>
            <a:xfrm>
              <a:off x="533400" y="4018207"/>
              <a:ext cx="1524000" cy="838200"/>
              <a:chOff x="1184855" y="4287591"/>
              <a:chExt cx="1524000" cy="838200"/>
            </a:xfrm>
          </p:grpSpPr>
          <p:sp>
            <p:nvSpPr>
              <p:cNvPr id="5" name="Rounded Rectangle 4"/>
              <p:cNvSpPr/>
              <p:nvPr/>
            </p:nvSpPr>
            <p:spPr>
              <a:xfrm>
                <a:off x="1184855" y="4287591"/>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3"/>
              <p:cNvGrpSpPr/>
              <p:nvPr/>
            </p:nvGrpSpPr>
            <p:grpSpPr>
              <a:xfrm>
                <a:off x="1807335" y="4478628"/>
                <a:ext cx="328551" cy="509650"/>
                <a:chOff x="738249" y="2614550"/>
                <a:chExt cx="328551" cy="509650"/>
              </a:xfrm>
            </p:grpSpPr>
            <p:sp>
              <p:nvSpPr>
                <p:cNvPr id="7" name="Curved Down Arrow 6"/>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9" name="Group 8"/>
            <p:cNvGrpSpPr/>
            <p:nvPr/>
          </p:nvGrpSpPr>
          <p:grpSpPr>
            <a:xfrm>
              <a:off x="533400" y="1447800"/>
              <a:ext cx="1524000" cy="838200"/>
              <a:chOff x="3505200" y="1524000"/>
              <a:chExt cx="1524000" cy="838200"/>
            </a:xfrm>
          </p:grpSpPr>
          <p:sp>
            <p:nvSpPr>
              <p:cNvPr id="10" name="Rounded Rectangle 9"/>
              <p:cNvSpPr/>
              <p:nvPr/>
            </p:nvSpPr>
            <p:spPr>
              <a:xfrm>
                <a:off x="3505200" y="15240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58"/>
              <p:cNvGrpSpPr/>
              <p:nvPr/>
            </p:nvGrpSpPr>
            <p:grpSpPr>
              <a:xfrm>
                <a:off x="4114800" y="1676400"/>
                <a:ext cx="328551" cy="509650"/>
                <a:chOff x="738249" y="2614550"/>
                <a:chExt cx="328551" cy="509650"/>
              </a:xfrm>
            </p:grpSpPr>
            <p:sp>
              <p:nvSpPr>
                <p:cNvPr id="12" name="Curved Down Arrow 11"/>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Curved Down Arrow 12"/>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grpSp>
          <p:nvGrpSpPr>
            <p:cNvPr id="14" name="Group 13"/>
            <p:cNvGrpSpPr/>
            <p:nvPr/>
          </p:nvGrpSpPr>
          <p:grpSpPr>
            <a:xfrm>
              <a:off x="533400" y="2729248"/>
              <a:ext cx="1524000" cy="838200"/>
              <a:chOff x="533400" y="2895600"/>
              <a:chExt cx="1524000" cy="838200"/>
            </a:xfrm>
          </p:grpSpPr>
          <p:sp>
            <p:nvSpPr>
              <p:cNvPr id="15" name="Rounded Rectangle 14"/>
              <p:cNvSpPr/>
              <p:nvPr/>
            </p:nvSpPr>
            <p:spPr>
              <a:xfrm>
                <a:off x="533400" y="2895600"/>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36"/>
              <p:cNvGrpSpPr/>
              <p:nvPr/>
            </p:nvGrpSpPr>
            <p:grpSpPr>
              <a:xfrm>
                <a:off x="1143000" y="3048000"/>
                <a:ext cx="328551" cy="509650"/>
                <a:chOff x="738249" y="2614550"/>
                <a:chExt cx="328551" cy="509650"/>
              </a:xfrm>
            </p:grpSpPr>
            <p:sp>
              <p:nvSpPr>
                <p:cNvPr id="17" name="Curved Down Arrow 16"/>
                <p:cNvSpPr/>
                <p:nvPr/>
              </p:nvSpPr>
              <p:spPr>
                <a:xfrm>
                  <a:off x="762000" y="261455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738249" y="2895600"/>
                  <a:ext cx="304800" cy="228600"/>
                </a:xfrm>
                <a:prstGeom prst="curvedDownArrow">
                  <a:avLst/>
                </a:prstGeom>
                <a:solidFill>
                  <a:schemeClr val="tx1"/>
                </a:solidFill>
                <a:ln w="158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grpSp>
        <p:cxnSp>
          <p:nvCxnSpPr>
            <p:cNvPr id="20" name="Curved Connector 19"/>
            <p:cNvCxnSpPr>
              <a:stCxn id="28" idx="1"/>
              <a:endCxn id="10" idx="3"/>
            </p:cNvCxnSpPr>
            <p:nvPr/>
          </p:nvCxnSpPr>
          <p:spPr>
            <a:xfrm rot="10800000">
              <a:off x="2057400" y="1866900"/>
              <a:ext cx="838200" cy="1295400"/>
            </a:xfrm>
            <a:prstGeom prst="curvedConnector3">
              <a:avLst>
                <a:gd name="adj1" fmla="val 50000"/>
              </a:avLst>
            </a:prstGeom>
            <a:ln>
              <a:solidFill>
                <a:schemeClr val="accent4"/>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3" name="Curved Connector 19"/>
            <p:cNvCxnSpPr>
              <a:stCxn id="28" idx="1"/>
              <a:endCxn id="15" idx="3"/>
            </p:cNvCxnSpPr>
            <p:nvPr/>
          </p:nvCxnSpPr>
          <p:spPr>
            <a:xfrm rot="10800000">
              <a:off x="2057400" y="3148348"/>
              <a:ext cx="838200" cy="13952"/>
            </a:xfrm>
            <a:prstGeom prst="curvedConnector3">
              <a:avLst>
                <a:gd name="adj1" fmla="val 50000"/>
              </a:avLst>
            </a:prstGeom>
            <a:ln>
              <a:solidFill>
                <a:schemeClr val="accent4"/>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6" name="Curved Connector 19"/>
            <p:cNvCxnSpPr>
              <a:stCxn id="28" idx="1"/>
              <a:endCxn id="5" idx="3"/>
            </p:cNvCxnSpPr>
            <p:nvPr/>
          </p:nvCxnSpPr>
          <p:spPr>
            <a:xfrm rot="10800000" flipV="1">
              <a:off x="2057400" y="3162299"/>
              <a:ext cx="838200" cy="1275007"/>
            </a:xfrm>
            <a:prstGeom prst="curvedConnector3">
              <a:avLst>
                <a:gd name="adj1" fmla="val 50000"/>
              </a:avLst>
            </a:prstGeom>
            <a:ln>
              <a:solidFill>
                <a:schemeClr val="accent4"/>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25" name="Flowchart: Magnetic Disk 24"/>
            <p:cNvSpPr/>
            <p:nvPr/>
          </p:nvSpPr>
          <p:spPr bwMode="auto">
            <a:xfrm>
              <a:off x="3657600" y="2288801"/>
              <a:ext cx="953037" cy="1738648"/>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8" name="Rounded Rectangle 27"/>
            <p:cNvSpPr/>
            <p:nvPr/>
          </p:nvSpPr>
          <p:spPr>
            <a:xfrm>
              <a:off x="2895600" y="1447800"/>
              <a:ext cx="3810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19"/>
            <p:cNvCxnSpPr>
              <a:stCxn id="25" idx="2"/>
              <a:endCxn id="28" idx="3"/>
            </p:cNvCxnSpPr>
            <p:nvPr/>
          </p:nvCxnSpPr>
          <p:spPr>
            <a:xfrm rot="10800000" flipV="1">
              <a:off x="3276600" y="3158124"/>
              <a:ext cx="381000" cy="4175"/>
            </a:xfrm>
            <a:prstGeom prst="curvedConnector3">
              <a:avLst>
                <a:gd name="adj1" fmla="val 50000"/>
              </a:avLst>
            </a:prstGeom>
            <a:ln>
              <a:solidFill>
                <a:schemeClr val="accent4"/>
              </a:solidFill>
              <a:headEnd type="triangle"/>
              <a:tailEnd type="triangle"/>
            </a:ln>
          </p:spPr>
          <p:style>
            <a:lnRef idx="2">
              <a:schemeClr val="accent6"/>
            </a:lnRef>
            <a:fillRef idx="0">
              <a:schemeClr val="accent6"/>
            </a:fillRef>
            <a:effectRef idx="1">
              <a:schemeClr val="accent6"/>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Shared Queue Pattern</a:t>
            </a:r>
            <a:endParaRPr lang="en-US" dirty="0"/>
          </a:p>
        </p:txBody>
      </p:sp>
      <p:sp>
        <p:nvSpPr>
          <p:cNvPr id="5" name="Content Placeholder 4"/>
          <p:cNvSpPr>
            <a:spLocks noGrp="1"/>
          </p:cNvSpPr>
          <p:nvPr>
            <p:ph idx="1"/>
          </p:nvPr>
        </p:nvSpPr>
        <p:spPr>
          <a:xfrm>
            <a:off x="381000" y="1085849"/>
            <a:ext cx="8382000" cy="4653582"/>
          </a:xfrm>
        </p:spPr>
        <p:txBody>
          <a:bodyPr/>
          <a:lstStyle/>
          <a:p>
            <a:r>
              <a:rPr lang="en-US" dirty="0" smtClean="0"/>
              <a:t>A decorator to Queue</a:t>
            </a:r>
          </a:p>
          <a:p>
            <a:pPr lvl="1"/>
            <a:r>
              <a:rPr lang="en-US" dirty="0" smtClean="0"/>
              <a:t>Hides the locking which protects the underlying queue</a:t>
            </a:r>
          </a:p>
          <a:p>
            <a:r>
              <a:rPr lang="en-US" dirty="0" smtClean="0"/>
              <a:t>Facilitates Producer/Consumer pattern</a:t>
            </a:r>
          </a:p>
          <a:p>
            <a:pPr lvl="1"/>
            <a:r>
              <a:rPr lang="en-US" dirty="0" smtClean="0"/>
              <a:t>Producers call:</a:t>
            </a:r>
            <a:br>
              <a:rPr lang="en-US" dirty="0" smtClean="0"/>
            </a:br>
            <a:r>
              <a:rPr lang="en-US" dirty="0" smtClean="0"/>
              <a:t>    </a:t>
            </a:r>
            <a:r>
              <a:rPr lang="en-US" dirty="0" err="1" smtClean="0">
                <a:latin typeface="Consolas" pitchFamily="49" charset="0"/>
                <a:cs typeface="Consolas" pitchFamily="49" charset="0"/>
              </a:rPr>
              <a:t>theQueue.Enqueue</a:t>
            </a:r>
            <a:r>
              <a:rPr lang="en-US" dirty="0" smtClean="0">
                <a:latin typeface="Consolas" pitchFamily="49" charset="0"/>
                <a:cs typeface="Consolas" pitchFamily="49" charset="0"/>
              </a:rPr>
              <a:t>()</a:t>
            </a:r>
          </a:p>
          <a:p>
            <a:pPr lvl="1"/>
            <a:r>
              <a:rPr lang="en-US" dirty="0" smtClean="0"/>
              <a:t>Consumers call:</a:t>
            </a:r>
            <a:br>
              <a:rPr lang="en-US" dirty="0" smtClean="0"/>
            </a:br>
            <a:r>
              <a:rPr lang="en-US" dirty="0" smtClean="0"/>
              <a:t>    </a:t>
            </a:r>
            <a:r>
              <a:rPr lang="en-US" dirty="0" err="1" smtClean="0">
                <a:latin typeface="Consolas" pitchFamily="49" charset="0"/>
                <a:cs typeface="Consolas" pitchFamily="49" charset="0"/>
              </a:rPr>
              <a:t>theQueue.Dequeue</a:t>
            </a:r>
            <a:r>
              <a:rPr lang="en-US" dirty="0" smtClean="0">
                <a:latin typeface="Consolas" pitchFamily="49" charset="0"/>
                <a:cs typeface="Consolas" pitchFamily="49" charset="0"/>
              </a:rPr>
              <a:t>()</a:t>
            </a:r>
          </a:p>
          <a:p>
            <a:endParaRPr lang="en-US" dirty="0" smtClean="0"/>
          </a:p>
          <a:p>
            <a:endParaRPr lang="en-US" dirty="0"/>
          </a:p>
        </p:txBody>
      </p:sp>
      <p:sp>
        <p:nvSpPr>
          <p:cNvPr id="6" name="TextBox 5"/>
          <p:cNvSpPr txBox="1"/>
          <p:nvPr/>
        </p:nvSpPr>
        <p:spPr>
          <a:xfrm>
            <a:off x="2438400" y="649501"/>
            <a:ext cx="5791200" cy="276999"/>
          </a:xfrm>
          <a:prstGeom prst="rect">
            <a:avLst/>
          </a:prstGeom>
          <a:noFill/>
        </p:spPr>
        <p:txBody>
          <a:bodyPr wrap="square" lIns="0" tIns="0" rIns="0" bIns="0" rtlCol="0">
            <a:spAutoFit/>
          </a:bodyPr>
          <a:lstStyle/>
          <a:p>
            <a:r>
              <a:rPr lang="en-US" dirty="0" smtClean="0"/>
              <a:t>Task Queue</a:t>
            </a:r>
            <a:endParaRPr lang="en-US" dirty="0" smtClean="0">
              <a:gradFill>
                <a:gsLst>
                  <a:gs pos="0">
                    <a:schemeClr val="tx1"/>
                  </a:gs>
                  <a:gs pos="86000">
                    <a:schemeClr val="tx1"/>
                  </a:gs>
                </a:gsLst>
                <a:lin ang="5400000" scaled="0"/>
              </a:gradFill>
            </a:endParaRPr>
          </a:p>
        </p:txBody>
      </p:sp>
      <p:sp>
        <p:nvSpPr>
          <p:cNvPr id="7" name="TextBox 6"/>
          <p:cNvSpPr txBox="1"/>
          <p:nvPr/>
        </p:nvSpPr>
        <p:spPr>
          <a:xfrm>
            <a:off x="152400" y="4514851"/>
            <a:ext cx="8305800" cy="276999"/>
          </a:xfrm>
          <a:prstGeom prst="rect">
            <a:avLst/>
          </a:prstGeom>
          <a:noFill/>
        </p:spPr>
        <p:txBody>
          <a:bodyPr wrap="square" rtlCol="0">
            <a:spAutoFit/>
          </a:bodyPr>
          <a:lstStyle/>
          <a:p>
            <a:r>
              <a:rPr lang="en-US" sz="1200" b="1" dirty="0" smtClean="0"/>
              <a:t>Source: </a:t>
            </a:r>
            <a:r>
              <a:rPr lang="en-US" sz="1200" dirty="0" smtClean="0"/>
              <a:t>Patterns for Parallel Programming – Mattson, Sanders &amp; Massingill </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Example: Adatum-Dash</a:t>
            </a:r>
            <a:endParaRPr lang="en-US" dirty="0"/>
          </a:p>
        </p:txBody>
      </p:sp>
      <p:sp>
        <p:nvSpPr>
          <p:cNvPr id="3" name="Text Placeholder 2"/>
          <p:cNvSpPr>
            <a:spLocks noGrp="1"/>
          </p:cNvSpPr>
          <p:nvPr>
            <p:ph type="body" sz="quarter" idx="10"/>
          </p:nvPr>
        </p:nvSpPr>
        <p:spPr>
          <a:xfrm>
            <a:off x="381000" y="741761"/>
            <a:ext cx="8382000" cy="3134704"/>
          </a:xfrm>
        </p:spPr>
        <p:txBody>
          <a:bodyPr/>
          <a:lstStyle/>
          <a:p>
            <a:r>
              <a:rPr lang="en-US" dirty="0" smtClean="0"/>
              <a:t>A Financial application for portfolio risk analysis</a:t>
            </a:r>
          </a:p>
          <a:p>
            <a:r>
              <a:rPr lang="en-US" dirty="0" smtClean="0"/>
              <a:t>Look at large chunks of recent and historical data</a:t>
            </a:r>
          </a:p>
          <a:p>
            <a:r>
              <a:rPr lang="en-US" dirty="0" smtClean="0"/>
              <a:t>Compare models with market conditions</a:t>
            </a:r>
          </a:p>
          <a:p>
            <a:endParaRPr lang="en-US" dirty="0"/>
          </a:p>
          <a:p>
            <a:endParaRPr lang="en-US" dirty="0" smtClean="0"/>
          </a:p>
          <a:p>
            <a:endParaRPr lang="en-US" dirty="0"/>
          </a:p>
          <a:p>
            <a:pPr marL="0" indent="0">
              <a:buNone/>
            </a:pPr>
            <a:endParaRPr lang="en-US" dirty="0" smtClean="0"/>
          </a:p>
          <a:p>
            <a:r>
              <a:rPr lang="en-US" dirty="0"/>
              <a:t>Source code (beta) available: </a:t>
            </a:r>
            <a:r>
              <a:rPr lang="en-US" dirty="0">
                <a:hlinkClick r:id="rId2"/>
              </a:rPr>
              <a:t>http://parallelpatterns.codeplex.com/</a:t>
            </a:r>
            <a:r>
              <a:rPr lang="en-US" dirty="0"/>
              <a:t>  </a:t>
            </a:r>
          </a:p>
          <a:p>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Shared Queue Example</a:t>
            </a:r>
            <a:endParaRPr lang="en-US" dirty="0"/>
          </a:p>
        </p:txBody>
      </p:sp>
      <p:sp>
        <p:nvSpPr>
          <p:cNvPr id="6" name="Content Placeholder 5"/>
          <p:cNvSpPr>
            <a:spLocks noGrp="1"/>
          </p:cNvSpPr>
          <p:nvPr>
            <p:ph type="body" sz="quarter" idx="10"/>
          </p:nvPr>
        </p:nvSpPr>
        <p:spPr/>
        <p:txBody>
          <a:bodyPr/>
          <a:lstStyle/>
          <a:p>
            <a:r>
              <a:rPr lang="en-US" smtClean="0"/>
              <a:t>var results = </a:t>
            </a:r>
            <a:br>
              <a:rPr lang="en-US" smtClean="0"/>
            </a:br>
            <a:r>
              <a:rPr lang="en-US" smtClean="0"/>
              <a:t>    new ConcurrentQueue&lt;Result&gt;();</a:t>
            </a:r>
          </a:p>
          <a:p>
            <a:endParaRPr lang="en-US" smtClean="0"/>
          </a:p>
          <a:p>
            <a:r>
              <a:rPr lang="en-US" smtClean="0"/>
              <a:t>Parallel.For(0, 1000, (i) =&gt;</a:t>
            </a:r>
          </a:p>
          <a:p>
            <a:r>
              <a:rPr lang="en-US" smtClean="0"/>
              <a:t>{</a:t>
            </a:r>
          </a:p>
          <a:p>
            <a:r>
              <a:rPr lang="en-US" smtClean="0"/>
              <a:t>    Result result =   </a:t>
            </a:r>
            <a:br>
              <a:rPr lang="en-US" smtClean="0"/>
            </a:br>
            <a:r>
              <a:rPr lang="en-US" smtClean="0"/>
              <a:t>      ComputeResult(i);</a:t>
            </a:r>
          </a:p>
          <a:p>
            <a:r>
              <a:rPr lang="en-US" smtClean="0"/>
              <a:t>    results.Enqueue(result);</a:t>
            </a:r>
          </a:p>
          <a:p>
            <a:r>
              <a:rPr lang="en-US" smtClean="0"/>
              <a:t>});</a:t>
            </a:r>
          </a:p>
          <a:p>
            <a:endParaRPr lang="en-US" dirty="0" smtClean="0"/>
          </a:p>
        </p:txBody>
      </p:sp>
    </p:spTree>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Parallel With PLINQ</a:t>
            </a:r>
            <a:endParaRPr lang="en-US" dirty="0"/>
          </a:p>
        </p:txBody>
      </p:sp>
      <p:sp>
        <p:nvSpPr>
          <p:cNvPr id="3" name="Text Placeholder 2"/>
          <p:cNvSpPr>
            <a:spLocks noGrp="1"/>
          </p:cNvSpPr>
          <p:nvPr>
            <p:ph type="body" sz="quarter" idx="10"/>
          </p:nvPr>
        </p:nvSpPr>
        <p:spPr/>
        <p:txBody>
          <a:bodyPr/>
          <a:lstStyle/>
          <a:p>
            <a:r>
              <a:rPr lang="en-US" smtClean="0"/>
              <a:t>var accountRatings =</a:t>
            </a:r>
            <a:br>
              <a:rPr lang="en-US" smtClean="0"/>
            </a:br>
            <a:r>
              <a:rPr lang="en-US" smtClean="0"/>
              <a:t>    accounts.AsParallel()</a:t>
            </a:r>
            <a:br>
              <a:rPr lang="en-US" smtClean="0"/>
            </a:br>
            <a:r>
              <a:rPr lang="en-US" smtClean="0"/>
              <a:t>        .Select(item =&gt; </a:t>
            </a:r>
            <a:br>
              <a:rPr lang="en-US" smtClean="0"/>
            </a:br>
            <a:r>
              <a:rPr lang="en-US" smtClean="0"/>
              <a:t>            CreditRating(item))</a:t>
            </a:r>
          </a:p>
          <a:p>
            <a:r>
              <a:rPr lang="en-US" smtClean="0"/>
              <a:t>        .ToList();</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Loop Parallel Examples</a:t>
            </a:r>
            <a:endParaRPr lang="en-US" dirty="0"/>
          </a:p>
        </p:txBody>
      </p:sp>
      <p:sp>
        <p:nvSpPr>
          <p:cNvPr id="6" name="Content Placeholder 5"/>
          <p:cNvSpPr>
            <a:spLocks noGrp="1"/>
          </p:cNvSpPr>
          <p:nvPr>
            <p:ph type="body" sz="quarter" idx="10"/>
          </p:nvPr>
        </p:nvSpPr>
        <p:spPr/>
        <p:txBody>
          <a:bodyPr/>
          <a:lstStyle/>
          <a:p>
            <a:r>
              <a:rPr lang="en-US" smtClean="0"/>
              <a:t>Parallel.For (0, acc.Length, i =&gt;</a:t>
            </a:r>
          </a:p>
          <a:p>
            <a:r>
              <a:rPr lang="en-US" smtClean="0"/>
              <a:t>{</a:t>
            </a:r>
          </a:p>
          <a:p>
            <a:r>
              <a:rPr lang="en-US" smtClean="0"/>
              <a:t>    acc[i].UpdateCreditRating();</a:t>
            </a:r>
          </a:p>
          <a:p>
            <a:r>
              <a:rPr lang="en-US" smtClean="0"/>
              <a:t>});</a:t>
            </a:r>
          </a:p>
          <a:p>
            <a:endParaRPr lang="en-US" smtClean="0"/>
          </a:p>
          <a:p>
            <a:r>
              <a:rPr lang="en-US" smtClean="0"/>
              <a:t>#pragma omp parallel for </a:t>
            </a:r>
          </a:p>
          <a:p>
            <a:r>
              <a:rPr lang="en-US" smtClean="0"/>
              <a:t>for (int i = 0; i &lt; len; i++)</a:t>
            </a:r>
          </a:p>
          <a:p>
            <a:r>
              <a:rPr lang="en-US" smtClean="0"/>
              <a:t>{</a:t>
            </a:r>
          </a:p>
          <a:p>
            <a:r>
              <a:rPr lang="en-US" smtClean="0"/>
              <a:t>    acc[i].UpdateCreditRating();</a:t>
            </a:r>
            <a:br>
              <a:rPr lang="en-US" smtClean="0"/>
            </a:br>
            <a:r>
              <a:rPr lang="en-US" smtClean="0"/>
              <a:t>}</a:t>
            </a:r>
          </a:p>
          <a:p>
            <a:endParaRPr lang="en-US" smtClean="0"/>
          </a:p>
          <a:p>
            <a:endParaRPr lang="en-US" dirty="0" smtClean="0"/>
          </a:p>
        </p:txBody>
      </p:sp>
    </p:spTree>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Parallel Tasks Example</a:t>
            </a:r>
            <a:endParaRPr lang="en-US" dirty="0"/>
          </a:p>
        </p:txBody>
      </p:sp>
      <p:sp>
        <p:nvSpPr>
          <p:cNvPr id="4" name="Text Placeholder 3"/>
          <p:cNvSpPr>
            <a:spLocks noGrp="1"/>
          </p:cNvSpPr>
          <p:nvPr>
            <p:ph type="body" sz="quarter" idx="10"/>
          </p:nvPr>
        </p:nvSpPr>
        <p:spPr/>
        <p:txBody>
          <a:bodyPr/>
          <a:lstStyle/>
          <a:p>
            <a:r>
              <a:rPr lang="en-US" smtClean="0"/>
              <a:t>Parallel.Invoke(</a:t>
            </a:r>
          </a:p>
          <a:p>
            <a:r>
              <a:rPr lang="en-US" smtClean="0"/>
              <a:t>	() =&gt; ComputeMean(),</a:t>
            </a:r>
          </a:p>
          <a:p>
            <a:r>
              <a:rPr lang="en-US" smtClean="0"/>
              <a:t>	() =&gt; ComputeMedian()</a:t>
            </a:r>
          </a:p>
          <a:p>
            <a:r>
              <a:rPr lang="en-US" smtClean="0"/>
              <a:t>);</a:t>
            </a:r>
          </a:p>
          <a:p>
            <a:r>
              <a:rPr lang="en-US" smtClean="0"/>
              <a:t/>
            </a:r>
            <a:br>
              <a:rPr lang="en-US" smtClean="0"/>
            </a:br>
            <a:r>
              <a:rPr lang="en-US" smtClean="0"/>
              <a:t>parallel_invoke( </a:t>
            </a:r>
          </a:p>
          <a:p>
            <a:r>
              <a:rPr lang="en-US" smtClean="0"/>
              <a:t>	[&amp;] { ComputeMean(); }, </a:t>
            </a:r>
          </a:p>
          <a:p>
            <a:r>
              <a:rPr lang="en-US" smtClean="0"/>
              <a:t>	[&amp;] { ComputeMedian(); },</a:t>
            </a:r>
          </a:p>
          <a:p>
            <a:r>
              <a:rPr lang="en-US" smtClean="0"/>
              <a:t>); </a:t>
            </a:r>
            <a:endParaRPr lang="en-US" dirty="0"/>
          </a:p>
        </p:txBody>
      </p:sp>
    </p:spTree>
    <p:extLst>
      <p:ext uri="{BB962C8B-B14F-4D97-AF65-F5344CB8AC3E}">
        <p14:creationId xmlns:p14="http://schemas.microsoft.com/office/powerpoint/2010/main" val="6468201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Pipeline Examples</a:t>
            </a:r>
            <a:endParaRPr lang="en-US" dirty="0"/>
          </a:p>
        </p:txBody>
      </p:sp>
      <p:sp>
        <p:nvSpPr>
          <p:cNvPr id="6" name="Content Placeholder 5"/>
          <p:cNvSpPr>
            <a:spLocks noGrp="1"/>
          </p:cNvSpPr>
          <p:nvPr>
            <p:ph type="body" sz="quarter" idx="10"/>
          </p:nvPr>
        </p:nvSpPr>
        <p:spPr/>
        <p:txBody>
          <a:bodyPr/>
          <a:lstStyle/>
          <a:p>
            <a:r>
              <a:rPr lang="en-US" smtClean="0"/>
              <a:t>var input = new BlockingCollection&lt;string&gt;();</a:t>
            </a:r>
          </a:p>
          <a:p>
            <a:r>
              <a:rPr lang="en-US" smtClean="0"/>
              <a:t> </a:t>
            </a:r>
          </a:p>
          <a:p>
            <a:r>
              <a:rPr lang="en-US" smtClean="0"/>
              <a:t>var readLines = Task.Factory.StartNew(() =&gt;</a:t>
            </a:r>
          </a:p>
          <a:p>
            <a:r>
              <a:rPr lang="en-US" smtClean="0"/>
              <a:t>{</a:t>
            </a:r>
          </a:p>
          <a:p>
            <a:r>
              <a:rPr lang="en-US" smtClean="0"/>
              <a:t>    try {</a:t>
            </a:r>
          </a:p>
          <a:p>
            <a:r>
              <a:rPr lang="en-US" smtClean="0"/>
              <a:t>        foreach(var line in   </a:t>
            </a:r>
            <a:br>
              <a:rPr lang="en-US" smtClean="0"/>
            </a:br>
            <a:r>
              <a:rPr lang="en-US" smtClean="0"/>
              <a:t>                File.ReadAllLines(@"input.txt"))     </a:t>
            </a:r>
            <a:br>
              <a:rPr lang="en-US" smtClean="0"/>
            </a:br>
            <a:r>
              <a:rPr lang="en-US" smtClean="0"/>
              <a:t>            input.Add(line);</a:t>
            </a:r>
          </a:p>
          <a:p>
            <a:r>
              <a:rPr lang="en-US" smtClean="0"/>
              <a:t>    } 		</a:t>
            </a:r>
          </a:p>
          <a:p>
            <a:r>
              <a:rPr lang="en-US" smtClean="0"/>
              <a:t>    finally { input.CompleteAdding(); }</a:t>
            </a:r>
          </a:p>
          <a:p>
            <a:r>
              <a:rPr lang="en-US" smtClean="0"/>
              <a:t>});</a:t>
            </a:r>
          </a:p>
          <a:p>
            <a:endParaRPr lang="en-US" smtClean="0"/>
          </a:p>
          <a:p>
            <a:r>
              <a:rPr lang="en-US" smtClean="0"/>
              <a:t>var writeLines = Task.Factory.StartNew(() =&gt;</a:t>
            </a:r>
          </a:p>
          <a:p>
            <a:r>
              <a:rPr lang="en-US" smtClean="0"/>
              <a:t>{</a:t>
            </a:r>
          </a:p>
          <a:p>
            <a:r>
              <a:rPr lang="en-US" smtClean="0"/>
              <a:t>    File.WriteAllLines(@”output.txt", </a:t>
            </a:r>
            <a:br>
              <a:rPr lang="en-US" smtClean="0"/>
            </a:br>
            <a:r>
              <a:rPr lang="en-US" smtClean="0"/>
              <a:t>        input.GetConsumingEnumerator());</a:t>
            </a:r>
          </a:p>
          <a:p>
            <a:r>
              <a:rPr lang="en-US" smtClean="0"/>
              <a:t>});</a:t>
            </a:r>
          </a:p>
          <a:p>
            <a:r>
              <a:rPr lang="en-US" smtClean="0"/>
              <a:t/>
            </a:r>
            <a:br>
              <a:rPr lang="en-US" smtClean="0"/>
            </a:br>
            <a:r>
              <a:rPr lang="en-US" smtClean="0"/>
              <a:t>Task.WaitAll(readLines, writeLines);</a:t>
            </a:r>
            <a:endParaRPr lang="en-US" dirty="0" smtClean="0"/>
          </a:p>
        </p:txBody>
      </p:sp>
    </p:spTree>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Pipeline Examples</a:t>
            </a:r>
            <a:endParaRPr lang="en-US" dirty="0"/>
          </a:p>
        </p:txBody>
      </p:sp>
      <p:sp>
        <p:nvSpPr>
          <p:cNvPr id="6" name="Content Placeholder 5"/>
          <p:cNvSpPr>
            <a:spLocks noGrp="1"/>
          </p:cNvSpPr>
          <p:nvPr>
            <p:ph type="body" sz="quarter" idx="10"/>
          </p:nvPr>
        </p:nvSpPr>
        <p:spPr/>
        <p:txBody>
          <a:bodyPr/>
          <a:lstStyle/>
          <a:p>
            <a:r>
              <a:rPr lang="en-US" smtClean="0"/>
              <a:t>Get-ChildItem C:\ | </a:t>
            </a:r>
            <a:br>
              <a:rPr lang="en-US" smtClean="0"/>
            </a:br>
            <a:r>
              <a:rPr lang="en-US" smtClean="0"/>
              <a:t>Where-Object {$_.Length -gt 2KB} |</a:t>
            </a:r>
            <a:br>
              <a:rPr lang="en-US" smtClean="0"/>
            </a:br>
            <a:r>
              <a:rPr lang="en-US" smtClean="0"/>
              <a:t>	Sort-Object Length</a:t>
            </a:r>
            <a:endParaRPr lang="en-US" dirty="0" smtClean="0"/>
          </a:p>
        </p:txBody>
      </p:sp>
    </p:spTree>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8089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t>
            </a:r>
            <a:r>
              <a:rPr lang="en-US" dirty="0" err="1" smtClean="0"/>
              <a:t>Adatum</a:t>
            </a:r>
            <a:r>
              <a:rPr lang="en-US" dirty="0" smtClean="0"/>
              <a:t> Dash Scenario</a:t>
            </a:r>
            <a:endParaRPr lang="en-US" dirty="0"/>
          </a:p>
        </p:txBody>
      </p:sp>
      <p:grpSp>
        <p:nvGrpSpPr>
          <p:cNvPr id="19" name="Group 18"/>
          <p:cNvGrpSpPr/>
          <p:nvPr/>
        </p:nvGrpSpPr>
        <p:grpSpPr>
          <a:xfrm>
            <a:off x="2315019" y="644070"/>
            <a:ext cx="4489464" cy="4058557"/>
            <a:chOff x="2286000" y="1143000"/>
            <a:chExt cx="4572000" cy="4572000"/>
          </a:xfrm>
        </p:grpSpPr>
        <p:sp>
          <p:nvSpPr>
            <p:cNvPr id="20" name="Rectangle 19"/>
            <p:cNvSpPr/>
            <p:nvPr/>
          </p:nvSpPr>
          <p:spPr bwMode="auto">
            <a:xfrm>
              <a:off x="2286000" y="1143000"/>
              <a:ext cx="4572000" cy="4572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24" name="Picture 23"/>
            <p:cNvPicPr/>
            <p:nvPr/>
          </p:nvPicPr>
          <p:blipFill>
            <a:blip r:embed="rId2" cstate="print"/>
            <a:stretch>
              <a:fillRect/>
            </a:stretch>
          </p:blipFill>
          <p:spPr>
            <a:xfrm>
              <a:off x="2368536" y="1200150"/>
              <a:ext cx="4406928" cy="4457700"/>
            </a:xfrm>
            <a:prstGeom prst="rect">
              <a:avLst/>
            </a:prstGeom>
            <a:solidFill>
              <a:schemeClr val="tx1"/>
            </a:solidFill>
          </p:spPr>
        </p:pic>
      </p:grpSp>
    </p:spTree>
    <p:extLst>
      <p:ext uri="{BB962C8B-B14F-4D97-AF65-F5344CB8AC3E}">
        <p14:creationId xmlns:p14="http://schemas.microsoft.com/office/powerpoint/2010/main" val="255798507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Adatum</a:t>
            </a:r>
            <a:r>
              <a:rPr lang="en-US" dirty="0" smtClean="0"/>
              <a:t> Dash</a:t>
            </a:r>
            <a:endParaRPr lang="en-US" dirty="0"/>
          </a:p>
        </p:txBody>
      </p:sp>
      <p:sp>
        <p:nvSpPr>
          <p:cNvPr id="2" name="Subtitle 1"/>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63094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Potential Parallelism</a:t>
            </a:r>
          </a:p>
        </p:txBody>
      </p:sp>
      <p:sp>
        <p:nvSpPr>
          <p:cNvPr id="3" name="Text Placeholder 2"/>
          <p:cNvSpPr>
            <a:spLocks noGrp="1"/>
          </p:cNvSpPr>
          <p:nvPr>
            <p:ph type="body" sz="quarter" idx="10"/>
          </p:nvPr>
        </p:nvSpPr>
        <p:spPr>
          <a:xfrm>
            <a:off x="381000" y="741761"/>
            <a:ext cx="8382000" cy="2359107"/>
          </a:xfrm>
        </p:spPr>
        <p:txBody>
          <a:bodyPr/>
          <a:lstStyle/>
          <a:p>
            <a:r>
              <a:rPr lang="en-US" dirty="0"/>
              <a:t>Tasks vs. Data</a:t>
            </a:r>
          </a:p>
          <a:p>
            <a:endParaRPr lang="en-US" dirty="0"/>
          </a:p>
          <a:p>
            <a:r>
              <a:rPr lang="en-US" dirty="0"/>
              <a:t>Control Flow</a:t>
            </a:r>
          </a:p>
          <a:p>
            <a:endParaRPr lang="en-US" dirty="0"/>
          </a:p>
          <a:p>
            <a:endParaRPr lang="en-US" dirty="0"/>
          </a:p>
          <a:p>
            <a:r>
              <a:rPr lang="en-US" dirty="0"/>
              <a:t>Control and</a:t>
            </a:r>
            <a:br>
              <a:rPr lang="en-US" dirty="0"/>
            </a:br>
            <a:r>
              <a:rPr lang="en-US" dirty="0"/>
              <a:t>Data Flow</a:t>
            </a:r>
          </a:p>
        </p:txBody>
      </p:sp>
      <p:grpSp>
        <p:nvGrpSpPr>
          <p:cNvPr id="4" name="Group 3"/>
          <p:cNvGrpSpPr/>
          <p:nvPr/>
        </p:nvGrpSpPr>
        <p:grpSpPr>
          <a:xfrm>
            <a:off x="4581068" y="185057"/>
            <a:ext cx="4359726" cy="4517572"/>
            <a:chOff x="4191000" y="1295400"/>
            <a:chExt cx="4648200" cy="5257800"/>
          </a:xfrm>
        </p:grpSpPr>
        <p:sp>
          <p:nvSpPr>
            <p:cNvPr id="5" name="Rectangle 4"/>
            <p:cNvSpPr/>
            <p:nvPr/>
          </p:nvSpPr>
          <p:spPr bwMode="auto">
            <a:xfrm>
              <a:off x="4191000" y="1295400"/>
              <a:ext cx="4648200" cy="52578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pic>
          <p:nvPicPr>
            <p:cNvPr id="6" name="Picture 5"/>
            <p:cNvPicPr/>
            <p:nvPr/>
          </p:nvPicPr>
          <p:blipFill>
            <a:blip r:embed="rId3" cstate="print"/>
            <a:stretch>
              <a:fillRect/>
            </a:stretch>
          </p:blipFill>
          <p:spPr>
            <a:xfrm>
              <a:off x="4267200" y="1371600"/>
              <a:ext cx="4504874" cy="5124732"/>
            </a:xfrm>
            <a:prstGeom prst="rect">
              <a:avLst/>
            </a:prstGeom>
            <a:solidFill>
              <a:schemeClr val="tx1"/>
            </a:solidFill>
          </p:spPr>
        </p:pic>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931_TechEd2010_NA_16_9_r10">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5189</TotalTime>
  <Words>1680</Words>
  <Application>Microsoft Office PowerPoint</Application>
  <PresentationFormat>On-screen Show (16:9)</PresentationFormat>
  <Paragraphs>436</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MS931_TechEd2010_NA_16_9_r10</vt:lpstr>
      <vt:lpstr>Patterns of Parallel Programming</vt:lpstr>
      <vt:lpstr>Introduction</vt:lpstr>
      <vt:lpstr>Why Should You Care?</vt:lpstr>
      <vt:lpstr>The End of The Free Lunch</vt:lpstr>
      <vt:lpstr>Where Should I Start?</vt:lpstr>
      <vt:lpstr>An Example: Adatum-Dash</vt:lpstr>
      <vt:lpstr>The Adatum Dash Scenario</vt:lpstr>
      <vt:lpstr>Adatum Dash</vt:lpstr>
      <vt:lpstr>Finding Potential Parallelism</vt:lpstr>
      <vt:lpstr>Data Parallelism</vt:lpstr>
      <vt:lpstr>Task Parallelism</vt:lpstr>
      <vt:lpstr>Control and Data Flow</vt:lpstr>
      <vt:lpstr>Solution Forces</vt:lpstr>
      <vt:lpstr>The Adatum Dash Scenario</vt:lpstr>
      <vt:lpstr>The Futures Pattern</vt:lpstr>
      <vt:lpstr>The Futures Pattern</vt:lpstr>
      <vt:lpstr>Task Size and Granularity</vt:lpstr>
      <vt:lpstr>Course Grained Partition</vt:lpstr>
      <vt:lpstr>Fine Grained Partition</vt:lpstr>
      <vt:lpstr>Futures</vt:lpstr>
      <vt:lpstr>Finer Grained Partition</vt:lpstr>
      <vt:lpstr>Data Parallelism Patterns</vt:lpstr>
      <vt:lpstr>The Parallel Loop Pattern</vt:lpstr>
      <vt:lpstr>The Parallel Aggregation Pattern</vt:lpstr>
      <vt:lpstr>Parallel Loops and Aggregation</vt:lpstr>
      <vt:lpstr>The Parallel Tasks Pattern</vt:lpstr>
      <vt:lpstr>The Parallel Tasks Pattern</vt:lpstr>
      <vt:lpstr>Partitioning</vt:lpstr>
      <vt:lpstr>Workload Balancing</vt:lpstr>
      <vt:lpstr>Sharing State and Synchronization</vt:lpstr>
      <vt:lpstr>Parallel Tasks</vt:lpstr>
      <vt:lpstr>The Pipeline Pattern</vt:lpstr>
      <vt:lpstr>The Pipeline Pattern</vt:lpstr>
      <vt:lpstr>The Producer/Consumer Pattern</vt:lpstr>
      <vt:lpstr>Workload Balancing</vt:lpstr>
      <vt:lpstr>Passing Data Down the Pipe</vt:lpstr>
      <vt:lpstr>Pipeline</vt:lpstr>
      <vt:lpstr>Opportunities for  Parallelism</vt:lpstr>
      <vt:lpstr>But Wait… There’s More!</vt:lpstr>
      <vt:lpstr>What About Recursive Problems?</vt:lpstr>
      <vt:lpstr>The Dynamic Task Parallelism  Pattern</vt:lpstr>
      <vt:lpstr>The Dynamic Task Parallelism Pattern</vt:lpstr>
      <vt:lpstr>Workload Balancing</vt:lpstr>
      <vt:lpstr>Dynamic Task Parallelism Example</vt:lpstr>
      <vt:lpstr>Conclusions</vt:lpstr>
      <vt:lpstr>Conclusions</vt:lpstr>
      <vt:lpstr>Our Book</vt:lpstr>
      <vt:lpstr>Your Help</vt:lpstr>
      <vt:lpstr>Other Resources</vt:lpstr>
      <vt:lpstr>Resources</vt:lpstr>
      <vt:lpstr>PowerPoint Presentation</vt:lpstr>
      <vt:lpstr>PowerPoint Presentation</vt:lpstr>
      <vt:lpstr>PowerPoint Presentation</vt:lpstr>
      <vt:lpstr>PowerPoint Presentation</vt:lpstr>
      <vt:lpstr>Supporting Patterns</vt:lpstr>
      <vt:lpstr>The Façade Pattern</vt:lpstr>
      <vt:lpstr>The Decorator Pattern</vt:lpstr>
      <vt:lpstr>The Repository Pattern</vt:lpstr>
      <vt:lpstr>The Shared Queue Pattern</vt:lpstr>
      <vt:lpstr>Shared Queue Example</vt:lpstr>
      <vt:lpstr>Parallel With PLINQ</vt:lpstr>
      <vt:lpstr>Loop Parallel Examples</vt:lpstr>
      <vt:lpstr>Parallel Tasks Example</vt:lpstr>
      <vt:lpstr>Pipeline Examples</vt:lpstr>
      <vt:lpstr>Pipeline Examples</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ARC205: Patterns of Parallel Programming</dc:title>
  <dc:subject>Professional Developers Conference (PDC) 2009</dc:subject>
  <dc:creator>Ade Miller</dc:creator>
  <dc:description>Template: Roslyn Hyde, Artitudes Design
Formatting: Branden Leung, Silver Fox Productions
Event Date: June 7th to 10th
Event Location: New Orleans
Audience Type:</dc:description>
  <cp:lastModifiedBy>Shows</cp:lastModifiedBy>
  <cp:revision>458</cp:revision>
  <dcterms:created xsi:type="dcterms:W3CDTF">2009-09-28T17:09:50Z</dcterms:created>
  <dcterms:modified xsi:type="dcterms:W3CDTF">2010-06-09T14:50:18Z</dcterms:modified>
  <cp:contentStatus/>
</cp:coreProperties>
</file>