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2" r:id="rId3"/>
    <p:sldId id="258" r:id="rId4"/>
    <p:sldId id="260" r:id="rId5"/>
    <p:sldId id="259" r:id="rId6"/>
    <p:sldId id="263" r:id="rId7"/>
    <p:sldId id="261" r:id="rId8"/>
    <p:sldId id="264" r:id="rId9"/>
    <p:sldId id="265" r:id="rId10"/>
    <p:sldId id="266" r:id="rId11"/>
    <p:sldId id="269" r:id="rId12"/>
    <p:sldId id="270" r:id="rId13"/>
    <p:sldId id="271" r:id="rId14"/>
    <p:sldId id="272" r:id="rId15"/>
    <p:sldId id="273" r:id="rId16"/>
    <p:sldId id="267" r:id="rId17"/>
    <p:sldId id="268" r:id="rId18"/>
    <p:sldId id="274" r:id="rId19"/>
    <p:sldId id="275" r:id="rId20"/>
    <p:sldId id="276" r:id="rId21"/>
    <p:sldId id="281" r:id="rId22"/>
    <p:sldId id="277" r:id="rId23"/>
    <p:sldId id="278" r:id="rId24"/>
    <p:sldId id="279" r:id="rId25"/>
    <p:sldId id="280" r:id="rId26"/>
    <p:sldId id="282" r:id="rId27"/>
    <p:sldId id="283" r:id="rId28"/>
    <p:sldId id="284" r:id="rId29"/>
    <p:sldId id="285" r:id="rId30"/>
    <p:sldId id="286" r:id="rId31"/>
    <p:sldId id="287" r:id="rId32"/>
    <p:sldId id="290" r:id="rId3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361" autoAdjust="0"/>
  </p:normalViewPr>
  <p:slideViewPr>
    <p:cSldViewPr>
      <p:cViewPr varScale="1">
        <p:scale>
          <a:sx n="65" d="100"/>
          <a:sy n="65" d="100"/>
        </p:scale>
        <p:origin x="-13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51024-3E3D-4CFD-87B9-150E7188689E}" type="datetimeFigureOut">
              <a:rPr lang="tr-TR" smtClean="0"/>
              <a:t>28.03.2013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BCF57-F2B8-4358-9BBD-438BE67F809B}"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dirty="0" smtClean="0">
              <a:ea typeface="ＭＳ Ｐゴシック" pitchFamily="34" charset="-128"/>
            </a:endParaRPr>
          </a:p>
        </p:txBody>
      </p:sp>
      <p:sp>
        <p:nvSpPr>
          <p:cNvPr id="49156" name="Slide Number Placeholder 3"/>
          <p:cNvSpPr>
            <a:spLocks noGrp="1"/>
          </p:cNvSpPr>
          <p:nvPr>
            <p:ph type="sldNum" sz="quarter" idx="5"/>
          </p:nvPr>
        </p:nvSpPr>
        <p:spPr bwMode="auto">
          <a:noFill/>
          <a:ln>
            <a:miter lim="800000"/>
            <a:headEnd/>
            <a:tailEnd/>
          </a:ln>
        </p:spPr>
        <p:txBody>
          <a:bodyPr/>
          <a:lstStyle/>
          <a:p>
            <a:fld id="{812F9D29-D619-408D-9734-E2B6F5B178D6}" type="slidenum">
              <a:rPr lang="en-US" smtClean="0"/>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p:txBody>
      </p:sp>
      <p:sp>
        <p:nvSpPr>
          <p:cNvPr id="50180" name="Slide Number Placeholder 3"/>
          <p:cNvSpPr>
            <a:spLocks noGrp="1"/>
          </p:cNvSpPr>
          <p:nvPr>
            <p:ph type="sldNum" sz="quarter" idx="5"/>
          </p:nvPr>
        </p:nvSpPr>
        <p:spPr bwMode="auto">
          <a:noFill/>
          <a:ln>
            <a:miter lim="800000"/>
            <a:headEnd/>
            <a:tailEnd/>
          </a:ln>
        </p:spPr>
        <p:txBody>
          <a:bodyPr/>
          <a:lstStyle/>
          <a:p>
            <a:fld id="{C7D9238A-AB53-436C-A852-01DC0E637FB4}" type="slidenum">
              <a:rPr lang="en-US" smtClean="0"/>
              <a:pPr/>
              <a:t>13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p:txBody>
      </p:sp>
      <p:sp>
        <p:nvSpPr>
          <p:cNvPr id="51204" name="Slide Number Placeholder 3"/>
          <p:cNvSpPr>
            <a:spLocks noGrp="1"/>
          </p:cNvSpPr>
          <p:nvPr>
            <p:ph type="sldNum" sz="quarter" idx="5"/>
          </p:nvPr>
        </p:nvSpPr>
        <p:spPr bwMode="auto">
          <a:noFill/>
          <a:ln>
            <a:miter lim="800000"/>
            <a:headEnd/>
            <a:tailEnd/>
          </a:ln>
        </p:spPr>
        <p:txBody>
          <a:bodyPr/>
          <a:lstStyle/>
          <a:p>
            <a:fld id="{D55664AC-FA96-421E-AEAD-CA280DF2A54A}" type="slidenum">
              <a:rPr lang="en-US" smtClean="0"/>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ea typeface="ＭＳ Ｐゴシック" pitchFamily="34" charset="-128"/>
            </a:endParaRPr>
          </a:p>
          <a:p>
            <a:endParaRPr lang="en-US" dirty="0" smtClean="0">
              <a:ea typeface="ＭＳ Ｐゴシック" pitchFamily="34" charset="-128"/>
            </a:endParaRPr>
          </a:p>
        </p:txBody>
      </p:sp>
      <p:sp>
        <p:nvSpPr>
          <p:cNvPr id="52228" name="Slide Number Placeholder 3"/>
          <p:cNvSpPr>
            <a:spLocks noGrp="1"/>
          </p:cNvSpPr>
          <p:nvPr>
            <p:ph type="sldNum" sz="quarter" idx="5"/>
          </p:nvPr>
        </p:nvSpPr>
        <p:spPr bwMode="auto">
          <a:noFill/>
          <a:ln>
            <a:miter lim="800000"/>
            <a:headEnd/>
            <a:tailEnd/>
          </a:ln>
        </p:spPr>
        <p:txBody>
          <a:bodyPr/>
          <a:lstStyle/>
          <a:p>
            <a:fld id="{1A549278-B288-4927-B077-5DD0868C7025}" type="slidenum">
              <a:rPr lang="en-US" smtClean="0"/>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Tx/>
              <a:buChar char="-"/>
            </a:pPr>
            <a:endParaRPr lang="en-US" dirty="0" smtClean="0"/>
          </a:p>
          <a:p>
            <a:endParaRPr lang="tr-TR" dirty="0"/>
          </a:p>
        </p:txBody>
      </p:sp>
      <p:sp>
        <p:nvSpPr>
          <p:cNvPr id="4" name="3 Slayt Numarası Yer Tutucusu"/>
          <p:cNvSpPr>
            <a:spLocks noGrp="1"/>
          </p:cNvSpPr>
          <p:nvPr>
            <p:ph type="sldNum" sz="quarter" idx="10"/>
          </p:nvPr>
        </p:nvSpPr>
        <p:spPr/>
        <p:txBody>
          <a:bodyPr/>
          <a:lstStyle/>
          <a:p>
            <a:fld id="{0C3BCF57-F2B8-4358-9BBD-438BE67F809B}" type="slidenum">
              <a:rPr lang="tr-TR" smtClean="0"/>
              <a:t>25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tr-TR" smtClean="0">
              <a:ea typeface="ＭＳ Ｐゴシック" pitchFamily="34" charset="-128"/>
            </a:endParaRPr>
          </a:p>
        </p:txBody>
      </p:sp>
      <p:sp>
        <p:nvSpPr>
          <p:cNvPr id="57348" name="Slide Number Placeholder 3"/>
          <p:cNvSpPr>
            <a:spLocks noGrp="1"/>
          </p:cNvSpPr>
          <p:nvPr>
            <p:ph type="sldNum" sz="quarter" idx="5"/>
          </p:nvPr>
        </p:nvSpPr>
        <p:spPr bwMode="auto">
          <a:noFill/>
          <a:ln>
            <a:miter lim="800000"/>
            <a:headEnd/>
            <a:tailEnd/>
          </a:ln>
        </p:spPr>
        <p:txBody>
          <a:bodyPr/>
          <a:lstStyle/>
          <a:p>
            <a:fld id="{150FB56D-DD87-4305-9BD6-1824B4989137}" type="slidenum">
              <a:rPr lang="en-US" smtClean="0"/>
              <a:pPr/>
              <a:t>26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err="1" smtClean="0">
                <a:ea typeface="ＭＳ Ｐゴシック" pitchFamily="34" charset="-128"/>
              </a:rPr>
              <a:t>MapReduce</a:t>
            </a:r>
            <a:r>
              <a:rPr lang="en-US" dirty="0" smtClean="0">
                <a:ea typeface="ＭＳ Ｐゴシック" pitchFamily="34" charset="-128"/>
              </a:rPr>
              <a:t> is often used to analyze streams of constantly arriving data, such as URL access logs and system console logs. this is done in large batches that can only provide periodic views of activity. This introduces significant latency into a data analysis process that ideally should run in near-real time. It is also potentially inefficient: each new </a:t>
            </a:r>
            <a:r>
              <a:rPr lang="en-US" dirty="0" err="1" smtClean="0">
                <a:ea typeface="ＭＳ Ｐゴシック" pitchFamily="34" charset="-128"/>
              </a:rPr>
              <a:t>MapReduce</a:t>
            </a:r>
            <a:r>
              <a:rPr lang="en-US" dirty="0" smtClean="0">
                <a:ea typeface="ＭＳ Ｐゴシック" pitchFamily="34" charset="-128"/>
              </a:rPr>
              <a:t> job does not have access to the computational state of the last analysis run, so this state must be recomputed from scratch.</a:t>
            </a:r>
          </a:p>
        </p:txBody>
      </p:sp>
      <p:sp>
        <p:nvSpPr>
          <p:cNvPr id="61444" name="Slide Number Placeholder 3"/>
          <p:cNvSpPr>
            <a:spLocks noGrp="1"/>
          </p:cNvSpPr>
          <p:nvPr>
            <p:ph type="sldNum" sz="quarter" idx="5"/>
          </p:nvPr>
        </p:nvSpPr>
        <p:spPr bwMode="auto">
          <a:noFill/>
          <a:ln>
            <a:miter lim="800000"/>
            <a:headEnd/>
            <a:tailEnd/>
          </a:ln>
        </p:spPr>
        <p:txBody>
          <a:bodyPr/>
          <a:lstStyle/>
          <a:p>
            <a:fld id="{4198499B-D74C-4743-BE7D-4625ECBB0E1D}" type="slidenum">
              <a:rPr lang="en-US" smtClean="0"/>
              <a:pPr/>
              <a:t>30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We report detection latency in Figure 6. The vertical bar indicates the time at which the monitoring tool fired a (non-tentative) alert. The thrashing host was detected very rapidly—notably faster than the 5-second TaskTracker- JobTracker heartbeat cycle that is used to detect straggler tasks in stock Hadoop. We envision using these alerts to do early detection of stragglers within a MapReduce job.</a:t>
            </a:r>
          </a:p>
          <a:p>
            <a:endParaRPr lang="en-US" smtClean="0">
              <a:ea typeface="ＭＳ Ｐゴシック" pitchFamily="34" charset="-128"/>
            </a:endParaRPr>
          </a:p>
        </p:txBody>
      </p:sp>
      <p:sp>
        <p:nvSpPr>
          <p:cNvPr id="62468" name="Slide Number Placeholder 3"/>
          <p:cNvSpPr>
            <a:spLocks noGrp="1"/>
          </p:cNvSpPr>
          <p:nvPr>
            <p:ph type="sldNum" sz="quarter" idx="5"/>
          </p:nvPr>
        </p:nvSpPr>
        <p:spPr bwMode="auto">
          <a:noFill/>
          <a:ln>
            <a:miter lim="800000"/>
            <a:headEnd/>
            <a:tailEnd/>
          </a:ln>
        </p:spPr>
        <p:txBody>
          <a:bodyPr/>
          <a:lstStyle/>
          <a:p>
            <a:fld id="{FD2019F6-3692-4876-BB3F-8B36DF1F2103}" type="slidenum">
              <a:rPr lang="en-US" smtClean="0"/>
              <a:pPr/>
              <a:t>31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65539"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smtClean="0">
              <a:ea typeface="ＭＳ Ｐゴシック" pitchFamily="34" charset="-128"/>
            </a:endParaRPr>
          </a:p>
        </p:txBody>
      </p:sp>
      <p:sp>
        <p:nvSpPr>
          <p:cNvPr id="65540" name="3 Slayt Numarası Yer Tutucusu"/>
          <p:cNvSpPr>
            <a:spLocks noGrp="1"/>
          </p:cNvSpPr>
          <p:nvPr>
            <p:ph type="sldNum" sz="quarter" idx="5"/>
          </p:nvPr>
        </p:nvSpPr>
        <p:spPr bwMode="auto">
          <a:noFill/>
          <a:ln>
            <a:miter lim="800000"/>
            <a:headEnd/>
            <a:tailEnd/>
          </a:ln>
        </p:spPr>
        <p:txBody>
          <a:bodyPr/>
          <a:lstStyle/>
          <a:p>
            <a:fld id="{8B43A553-3C5C-41BF-AA9C-C5850376DC70}" type="slidenum">
              <a:rPr lang="en-US" smtClean="0"/>
              <a:pPr/>
              <a:t>32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27.03.2013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27.03.2013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1052736"/>
            <a:ext cx="7772400" cy="1470025"/>
          </a:xfrm>
        </p:spPr>
        <p:txBody>
          <a:bodyPr/>
          <a:lstStyle/>
          <a:p>
            <a:r>
              <a:rPr lang="en-US" dirty="0" err="1" smtClean="0">
                <a:ea typeface="ＭＳ Ｐゴシック" pitchFamily="34" charset="-128"/>
              </a:rPr>
              <a:t>MapReduce</a:t>
            </a:r>
            <a:r>
              <a:rPr lang="en-US" dirty="0" smtClean="0">
                <a:ea typeface="ＭＳ Ｐゴシック" pitchFamily="34" charset="-128"/>
              </a:rPr>
              <a:t> Online</a:t>
            </a:r>
            <a:endParaRPr lang="tr-TR" dirty="0"/>
          </a:p>
        </p:txBody>
      </p:sp>
      <p:sp>
        <p:nvSpPr>
          <p:cNvPr id="3" name="2 Alt Başlık"/>
          <p:cNvSpPr>
            <a:spLocks noGrp="1"/>
          </p:cNvSpPr>
          <p:nvPr>
            <p:ph type="subTitle" idx="1"/>
          </p:nvPr>
        </p:nvSpPr>
        <p:spPr>
          <a:xfrm>
            <a:off x="1259632" y="3140968"/>
            <a:ext cx="6400800" cy="1752600"/>
          </a:xfrm>
        </p:spPr>
        <p:txBody>
          <a:bodyPr/>
          <a:lstStyle/>
          <a:p>
            <a:r>
              <a:rPr lang="en-US" dirty="0" err="1" smtClean="0">
                <a:solidFill>
                  <a:srgbClr val="898989"/>
                </a:solidFill>
                <a:ea typeface="ＭＳ Ｐゴシック" pitchFamily="34" charset="-128"/>
              </a:rPr>
              <a:t>Veli</a:t>
            </a:r>
            <a:r>
              <a:rPr lang="en-US" dirty="0" smtClean="0">
                <a:solidFill>
                  <a:srgbClr val="898989"/>
                </a:solidFill>
                <a:ea typeface="ＭＳ Ｐゴシック" pitchFamily="34" charset="-128"/>
              </a:rPr>
              <a:t> </a:t>
            </a:r>
            <a:r>
              <a:rPr lang="en-US" dirty="0" err="1" smtClean="0">
                <a:solidFill>
                  <a:srgbClr val="898989"/>
                </a:solidFill>
                <a:ea typeface="ＭＳ Ｐゴシック" pitchFamily="34" charset="-128"/>
              </a:rPr>
              <a:t>Hasanov</a:t>
            </a:r>
            <a:endParaRPr lang="en-US" dirty="0" smtClean="0">
              <a:solidFill>
                <a:srgbClr val="898989"/>
              </a:solidFill>
              <a:ea typeface="ＭＳ Ｐゴシック" pitchFamily="34" charset="-128"/>
            </a:endParaRPr>
          </a:p>
          <a:p>
            <a:r>
              <a:rPr lang="en-US" dirty="0" smtClean="0">
                <a:solidFill>
                  <a:srgbClr val="898989"/>
                </a:solidFill>
                <a:ea typeface="ＭＳ Ｐゴシック" pitchFamily="34" charset="-128"/>
              </a:rPr>
              <a:t>50051030</a:t>
            </a:r>
          </a:p>
          <a:p>
            <a:r>
              <a:rPr lang="en-US" dirty="0" err="1" smtClean="0">
                <a:solidFill>
                  <a:srgbClr val="898989"/>
                </a:solidFill>
                <a:ea typeface="ＭＳ Ｐゴシック" pitchFamily="34" charset="-128"/>
              </a:rPr>
              <a:t>Fatih</a:t>
            </a:r>
            <a:r>
              <a:rPr lang="en-US" dirty="0" smtClean="0">
                <a:solidFill>
                  <a:srgbClr val="898989"/>
                </a:solidFill>
                <a:ea typeface="ＭＳ Ｐゴシック" pitchFamily="34" charset="-128"/>
              </a:rPr>
              <a:t> University</a:t>
            </a:r>
            <a:endParaRPr lang="en-US" dirty="0" smtClean="0">
              <a:solidFill>
                <a:srgbClr val="898989"/>
              </a:solidFill>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2-Hadoop Background</a:t>
            </a:r>
            <a:endParaRPr lang="tr-TR" dirty="0"/>
          </a:p>
        </p:txBody>
      </p:sp>
      <p:sp>
        <p:nvSpPr>
          <p:cNvPr id="3" name="2 İçerik Yer Tutucusu"/>
          <p:cNvSpPr>
            <a:spLocks noGrp="1"/>
          </p:cNvSpPr>
          <p:nvPr>
            <p:ph idx="1"/>
          </p:nvPr>
        </p:nvSpPr>
        <p:spPr/>
        <p:txBody>
          <a:bodyPr>
            <a:normAutofit fontScale="92500" lnSpcReduction="10000"/>
          </a:bodyPr>
          <a:lstStyle/>
          <a:p>
            <a:r>
              <a:rPr lang="tr-TR" sz="4600" b="1" dirty="0" smtClean="0"/>
              <a:t>2.4  </a:t>
            </a:r>
            <a:r>
              <a:rPr lang="tr-TR" sz="4600" b="1" dirty="0" err="1" smtClean="0"/>
              <a:t>Reduce</a:t>
            </a:r>
            <a:r>
              <a:rPr lang="tr-TR" sz="4600" b="1" dirty="0" smtClean="0"/>
              <a:t> </a:t>
            </a:r>
            <a:r>
              <a:rPr lang="tr-TR" sz="4600" b="1" dirty="0" err="1" smtClean="0"/>
              <a:t>Task</a:t>
            </a:r>
            <a:r>
              <a:rPr lang="tr-TR" sz="4600" b="1" dirty="0" smtClean="0"/>
              <a:t> </a:t>
            </a:r>
            <a:r>
              <a:rPr lang="tr-TR" sz="4600" b="1" dirty="0" err="1" smtClean="0"/>
              <a:t>Execution</a:t>
            </a:r>
            <a:endParaRPr lang="en-US" sz="4100" b="1" dirty="0" smtClean="0"/>
          </a:p>
          <a:p>
            <a:pPr>
              <a:buNone/>
            </a:pPr>
            <a:r>
              <a:rPr lang="tr-TR" dirty="0" smtClean="0"/>
              <a:t>is </a:t>
            </a:r>
            <a:r>
              <a:rPr lang="tr-TR" dirty="0" err="1" smtClean="0"/>
              <a:t>divided</a:t>
            </a:r>
            <a:r>
              <a:rPr lang="tr-TR" dirty="0" smtClean="0"/>
              <a:t> </a:t>
            </a:r>
            <a:r>
              <a:rPr lang="tr-TR" dirty="0" err="1" smtClean="0"/>
              <a:t>into</a:t>
            </a:r>
            <a:r>
              <a:rPr lang="tr-TR" dirty="0" smtClean="0"/>
              <a:t> </a:t>
            </a:r>
            <a:r>
              <a:rPr lang="tr-TR" dirty="0" err="1" smtClean="0"/>
              <a:t>three</a:t>
            </a:r>
            <a:r>
              <a:rPr lang="tr-TR" dirty="0" smtClean="0"/>
              <a:t> </a:t>
            </a:r>
            <a:r>
              <a:rPr lang="tr-TR" dirty="0" err="1" smtClean="0"/>
              <a:t>phases</a:t>
            </a:r>
            <a:r>
              <a:rPr lang="en-US" dirty="0" smtClean="0"/>
              <a:t>:</a:t>
            </a:r>
          </a:p>
          <a:p>
            <a:pPr>
              <a:buFontTx/>
              <a:buChar char="-"/>
            </a:pPr>
            <a:r>
              <a:rPr lang="tr-TR" b="1" dirty="0" err="1" smtClean="0"/>
              <a:t>Shuf</a:t>
            </a:r>
            <a:r>
              <a:rPr lang="tr-TR" b="1" dirty="0" smtClean="0"/>
              <a:t>ﬂe</a:t>
            </a:r>
            <a:r>
              <a:rPr lang="en-US" b="1" dirty="0" smtClean="0"/>
              <a:t>, sort, reduce	</a:t>
            </a:r>
            <a:endParaRPr lang="tr-TR" dirty="0" smtClean="0"/>
          </a:p>
          <a:p>
            <a:r>
              <a:rPr lang="tr-TR" dirty="0" err="1" smtClean="0"/>
              <a:t>The</a:t>
            </a:r>
            <a:r>
              <a:rPr lang="tr-TR" dirty="0" smtClean="0"/>
              <a:t> </a:t>
            </a:r>
            <a:r>
              <a:rPr lang="tr-TR" dirty="0" err="1" smtClean="0"/>
              <a:t>output</a:t>
            </a:r>
            <a:r>
              <a:rPr lang="tr-TR" dirty="0" smtClean="0"/>
              <a:t> of </a:t>
            </a:r>
            <a:r>
              <a:rPr lang="tr-TR" dirty="0" err="1" smtClean="0"/>
              <a:t>the</a:t>
            </a:r>
            <a:r>
              <a:rPr lang="tr-TR" dirty="0" smtClean="0"/>
              <a:t> </a:t>
            </a:r>
            <a:r>
              <a:rPr lang="tr-TR" dirty="0" err="1" smtClean="0"/>
              <a:t>reduce</a:t>
            </a:r>
            <a:r>
              <a:rPr lang="tr-TR" dirty="0" smtClean="0"/>
              <a:t> </a:t>
            </a:r>
            <a:r>
              <a:rPr lang="tr-TR" dirty="0" err="1" smtClean="0"/>
              <a:t>function</a:t>
            </a:r>
            <a:r>
              <a:rPr lang="tr-TR" dirty="0" smtClean="0"/>
              <a:t> is </a:t>
            </a:r>
            <a:r>
              <a:rPr lang="tr-TR" dirty="0" err="1" smtClean="0"/>
              <a:t>written</a:t>
            </a:r>
            <a:r>
              <a:rPr lang="tr-TR" dirty="0" smtClean="0"/>
              <a:t> </a:t>
            </a:r>
            <a:r>
              <a:rPr lang="tr-TR" dirty="0" err="1" smtClean="0"/>
              <a:t>to</a:t>
            </a:r>
            <a:r>
              <a:rPr lang="tr-TR" dirty="0" smtClean="0"/>
              <a:t> a </a:t>
            </a:r>
            <a:r>
              <a:rPr lang="tr-TR" dirty="0" err="1" smtClean="0"/>
              <a:t>temporary</a:t>
            </a:r>
            <a:r>
              <a:rPr lang="tr-TR" dirty="0" smtClean="0"/>
              <a:t> </a:t>
            </a:r>
            <a:r>
              <a:rPr lang="tr-TR" dirty="0" err="1" smtClean="0"/>
              <a:t>location</a:t>
            </a:r>
            <a:r>
              <a:rPr lang="tr-TR" dirty="0" smtClean="0"/>
              <a:t> on HDFS</a:t>
            </a:r>
            <a:r>
              <a:rPr lang="tr-TR" dirty="0" smtClean="0"/>
              <a:t>.</a:t>
            </a:r>
            <a:r>
              <a:rPr lang="en-US" dirty="0" smtClean="0"/>
              <a:t> After </a:t>
            </a:r>
            <a:r>
              <a:rPr lang="en-US" dirty="0" err="1" smtClean="0"/>
              <a:t>comlpeting</a:t>
            </a:r>
            <a:r>
              <a:rPr lang="en-US" dirty="0" smtClean="0"/>
              <a:t>,  </a:t>
            </a:r>
            <a:r>
              <a:rPr lang="tr-TR" dirty="0" err="1" smtClean="0"/>
              <a:t>the</a:t>
            </a:r>
            <a:r>
              <a:rPr lang="tr-TR" dirty="0" smtClean="0"/>
              <a:t> </a:t>
            </a:r>
            <a:r>
              <a:rPr lang="tr-TR" dirty="0" err="1" smtClean="0"/>
              <a:t>task’s</a:t>
            </a:r>
            <a:r>
              <a:rPr lang="tr-TR" dirty="0" smtClean="0"/>
              <a:t> HDFS </a:t>
            </a:r>
            <a:r>
              <a:rPr lang="tr-TR" dirty="0" err="1" smtClean="0"/>
              <a:t>output</a:t>
            </a:r>
            <a:r>
              <a:rPr lang="tr-TR" dirty="0" smtClean="0"/>
              <a:t> ﬁ</a:t>
            </a:r>
            <a:r>
              <a:rPr lang="tr-TR" dirty="0" err="1" smtClean="0"/>
              <a:t>le</a:t>
            </a:r>
            <a:r>
              <a:rPr lang="tr-TR" dirty="0" smtClean="0"/>
              <a:t> is </a:t>
            </a:r>
            <a:r>
              <a:rPr lang="tr-TR" dirty="0" err="1" smtClean="0"/>
              <a:t>atomically</a:t>
            </a:r>
            <a:r>
              <a:rPr lang="tr-TR" dirty="0" smtClean="0"/>
              <a:t> </a:t>
            </a:r>
            <a:r>
              <a:rPr lang="tr-TR" dirty="0" err="1" smtClean="0"/>
              <a:t>renamed</a:t>
            </a:r>
            <a:r>
              <a:rPr lang="tr-TR" dirty="0" smtClean="0"/>
              <a:t> </a:t>
            </a:r>
            <a:r>
              <a:rPr lang="tr-TR" dirty="0" err="1" smtClean="0"/>
              <a:t>from</a:t>
            </a:r>
            <a:r>
              <a:rPr lang="tr-TR" dirty="0" smtClean="0"/>
              <a:t> </a:t>
            </a:r>
            <a:r>
              <a:rPr lang="tr-TR" dirty="0" err="1" smtClean="0"/>
              <a:t>its</a:t>
            </a:r>
            <a:r>
              <a:rPr lang="tr-TR" dirty="0" smtClean="0"/>
              <a:t> </a:t>
            </a:r>
            <a:r>
              <a:rPr lang="tr-TR" dirty="0" err="1" smtClean="0"/>
              <a:t>temporary</a:t>
            </a:r>
            <a:r>
              <a:rPr lang="tr-TR" dirty="0" smtClean="0"/>
              <a:t> </a:t>
            </a:r>
            <a:r>
              <a:rPr lang="tr-TR" dirty="0" err="1" smtClean="0"/>
              <a:t>location</a:t>
            </a:r>
            <a:r>
              <a:rPr lang="tr-TR" dirty="0" smtClean="0"/>
              <a:t> </a:t>
            </a:r>
            <a:r>
              <a:rPr lang="tr-TR" dirty="0" err="1" smtClean="0"/>
              <a:t>to</a:t>
            </a:r>
            <a:r>
              <a:rPr lang="tr-TR" dirty="0" smtClean="0"/>
              <a:t> </a:t>
            </a:r>
            <a:r>
              <a:rPr lang="tr-TR" dirty="0" err="1" smtClean="0"/>
              <a:t>its</a:t>
            </a:r>
            <a:r>
              <a:rPr lang="tr-TR" dirty="0" smtClean="0"/>
              <a:t> ﬁnal </a:t>
            </a:r>
            <a:r>
              <a:rPr lang="tr-TR" dirty="0" err="1" smtClean="0"/>
              <a:t>location</a:t>
            </a:r>
            <a:r>
              <a:rPr lang="tr-TR" dirty="0" smtClean="0"/>
              <a:t>.</a:t>
            </a:r>
            <a:endParaRPr lang="en-US" dirty="0" smtClean="0"/>
          </a:p>
          <a:p>
            <a:r>
              <a:rPr lang="en-US" dirty="0" smtClean="0"/>
              <a:t>If there is a failure in map or reduce task execution??</a:t>
            </a:r>
            <a:endParaRPr lang="tr-TR" dirty="0" smtClean="0"/>
          </a:p>
          <a:p>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2-Hadoop Background</a:t>
            </a:r>
            <a:endParaRPr lang="tr-TR" dirty="0"/>
          </a:p>
        </p:txBody>
      </p:sp>
      <p:sp>
        <p:nvSpPr>
          <p:cNvPr id="3" name="2 İçerik Yer Tutucusu"/>
          <p:cNvSpPr>
            <a:spLocks noGrp="1"/>
          </p:cNvSpPr>
          <p:nvPr>
            <p:ph idx="1"/>
          </p:nvPr>
        </p:nvSpPr>
        <p:spPr>
          <a:xfrm>
            <a:off x="457200" y="1484784"/>
            <a:ext cx="8229600" cy="4641379"/>
          </a:xfrm>
        </p:spPr>
        <p:txBody>
          <a:bodyPr/>
          <a:lstStyle/>
          <a:p>
            <a:r>
              <a:rPr lang="en-US" dirty="0" smtClean="0">
                <a:ea typeface="ＭＳ Ｐゴシック" pitchFamily="34" charset="-128"/>
              </a:rPr>
              <a:t>Map tasks write their output to local disk</a:t>
            </a:r>
          </a:p>
          <a:p>
            <a:pPr lvl="1"/>
            <a:r>
              <a:rPr lang="en-US" dirty="0" smtClean="0">
                <a:ea typeface="ＭＳ Ｐゴシック" pitchFamily="34" charset="-128"/>
              </a:rPr>
              <a:t>Output available after map task has completed</a:t>
            </a:r>
          </a:p>
          <a:p>
            <a:r>
              <a:rPr lang="en-US" dirty="0" smtClean="0">
                <a:ea typeface="ＭＳ Ｐゴシック" pitchFamily="34" charset="-128"/>
              </a:rPr>
              <a:t>Reduce tasks write their output to HDFS</a:t>
            </a:r>
          </a:p>
          <a:p>
            <a:pPr lvl="1"/>
            <a:r>
              <a:rPr lang="en-US" dirty="0" smtClean="0">
                <a:ea typeface="ＭＳ Ｐゴシック" pitchFamily="34" charset="-128"/>
              </a:rPr>
              <a:t>Once job is finished, next job</a:t>
            </a:r>
            <a:r>
              <a:rPr lang="ja-JP" altLang="en-US" dirty="0" smtClean="0">
                <a:ea typeface="ＭＳ Ｐゴシック" pitchFamily="34" charset="-128"/>
              </a:rPr>
              <a:t>’</a:t>
            </a:r>
            <a:r>
              <a:rPr lang="en-US" altLang="ja-JP" dirty="0" smtClean="0">
                <a:ea typeface="ＭＳ Ｐゴシック" pitchFamily="34" charset="-128"/>
              </a:rPr>
              <a:t>s map tasks can be scheduled, and will read input from HDFS</a:t>
            </a:r>
          </a:p>
          <a:p>
            <a:r>
              <a:rPr lang="en-US" dirty="0" smtClean="0">
                <a:ea typeface="ＭＳ Ｐゴシック" pitchFamily="34" charset="-128"/>
              </a:rPr>
              <a:t>Therefore, fault tolerance is simple: simply re-run tasks on failure</a:t>
            </a:r>
          </a:p>
          <a:p>
            <a:pPr lvl="1"/>
            <a:r>
              <a:rPr lang="en-US" dirty="0" smtClean="0">
                <a:ea typeface="ＭＳ Ｐゴシック" pitchFamily="34" charset="-128"/>
              </a:rPr>
              <a:t>No consumers see partial operator output</a:t>
            </a:r>
          </a:p>
          <a:p>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ea typeface="ＭＳ Ｐゴシック" pitchFamily="34" charset="-128"/>
              </a:rPr>
              <a:t>Dataflow in Hadoop</a:t>
            </a:r>
          </a:p>
        </p:txBody>
      </p:sp>
      <p:pic>
        <p:nvPicPr>
          <p:cNvPr id="15363" name="Content Placeholder 3" descr="cluster.png"/>
          <p:cNvPicPr>
            <a:picLocks noGrp="1" noChangeAspect="1"/>
          </p:cNvPicPr>
          <p:nvPr>
            <p:ph idx="1"/>
          </p:nvPr>
        </p:nvPicPr>
        <p:blipFill>
          <a:blip r:embed="rId3" cstate="print"/>
          <a:srcRect l="-27159" r="-27159"/>
          <a:stretch>
            <a:fillRect/>
          </a:stretch>
        </p:blipFill>
        <p:spPr/>
      </p:pic>
      <p:pic>
        <p:nvPicPr>
          <p:cNvPr id="15364" name="Picture 5"/>
          <p:cNvPicPr>
            <a:picLocks noChangeAspect="1"/>
          </p:cNvPicPr>
          <p:nvPr/>
        </p:nvPicPr>
        <p:blipFill>
          <a:blip r:embed="rId4" cstate="print"/>
          <a:srcRect/>
          <a:stretch>
            <a:fillRect/>
          </a:stretch>
        </p:blipFill>
        <p:spPr bwMode="auto">
          <a:xfrm>
            <a:off x="889000" y="2038350"/>
            <a:ext cx="1149350" cy="722313"/>
          </a:xfrm>
          <a:prstGeom prst="rect">
            <a:avLst/>
          </a:prstGeom>
          <a:noFill/>
          <a:ln w="9525">
            <a:noFill/>
            <a:miter lim="800000"/>
            <a:headEnd/>
            <a:tailEnd/>
          </a:ln>
        </p:spPr>
      </p:pic>
      <p:grpSp>
        <p:nvGrpSpPr>
          <p:cNvPr id="2" name="Group 13"/>
          <p:cNvGrpSpPr>
            <a:grpSpLocks/>
          </p:cNvGrpSpPr>
          <p:nvPr/>
        </p:nvGrpSpPr>
        <p:grpSpPr bwMode="auto">
          <a:xfrm>
            <a:off x="2038350" y="1963738"/>
            <a:ext cx="2200275" cy="373062"/>
            <a:chOff x="2037742" y="1964049"/>
            <a:chExt cx="2200172" cy="372508"/>
          </a:xfrm>
        </p:grpSpPr>
        <p:sp>
          <p:nvSpPr>
            <p:cNvPr id="15378" name="TextBox 4"/>
            <p:cNvSpPr txBox="1">
              <a:spLocks noChangeArrowheads="1"/>
            </p:cNvSpPr>
            <p:nvPr/>
          </p:nvSpPr>
          <p:spPr bwMode="auto">
            <a:xfrm>
              <a:off x="2362600" y="1964049"/>
              <a:ext cx="1198390" cy="369332"/>
            </a:xfrm>
            <a:prstGeom prst="rect">
              <a:avLst/>
            </a:prstGeom>
            <a:noFill/>
            <a:ln w="9525">
              <a:noFill/>
              <a:miter lim="800000"/>
              <a:headEnd/>
              <a:tailEnd/>
            </a:ln>
          </p:spPr>
          <p:txBody>
            <a:bodyPr wrap="none">
              <a:spAutoFit/>
            </a:bodyPr>
            <a:lstStyle/>
            <a:p>
              <a:r>
                <a:rPr lang="en-US">
                  <a:latin typeface="Calibri" pitchFamily="34" charset="0"/>
                </a:rPr>
                <a:t>Submit job</a:t>
              </a:r>
            </a:p>
          </p:txBody>
        </p:sp>
        <p:cxnSp>
          <p:nvCxnSpPr>
            <p:cNvPr id="12307" name="Straight Arrow Connector 7"/>
            <p:cNvCxnSpPr>
              <a:cxnSpLocks noChangeShapeType="1"/>
            </p:cNvCxnSpPr>
            <p:nvPr/>
          </p:nvCxnSpPr>
          <p:spPr bwMode="auto">
            <a:xfrm>
              <a:off x="2037742" y="2334972"/>
              <a:ext cx="2200172" cy="1585"/>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grpSp>
      <p:grpSp>
        <p:nvGrpSpPr>
          <p:cNvPr id="3" name="Group 26"/>
          <p:cNvGrpSpPr>
            <a:grpSpLocks/>
          </p:cNvGrpSpPr>
          <p:nvPr/>
        </p:nvGrpSpPr>
        <p:grpSpPr bwMode="auto">
          <a:xfrm>
            <a:off x="3471863" y="3116263"/>
            <a:ext cx="2184400" cy="1747837"/>
            <a:chOff x="3472394" y="3116097"/>
            <a:chExt cx="2183082" cy="1747351"/>
          </a:xfrm>
        </p:grpSpPr>
        <p:grpSp>
          <p:nvGrpSpPr>
            <p:cNvPr id="4" name="Group 24"/>
            <p:cNvGrpSpPr>
              <a:grpSpLocks/>
            </p:cNvGrpSpPr>
            <p:nvPr/>
          </p:nvGrpSpPr>
          <p:grpSpPr bwMode="auto">
            <a:xfrm>
              <a:off x="3472394" y="3116097"/>
              <a:ext cx="2183082" cy="1747351"/>
              <a:chOff x="3472394" y="3116097"/>
              <a:chExt cx="2183082" cy="1747351"/>
            </a:xfrm>
          </p:grpSpPr>
          <p:cxnSp>
            <p:nvCxnSpPr>
              <p:cNvPr id="12302" name="Straight Arrow Connector 16"/>
              <p:cNvCxnSpPr>
                <a:cxnSpLocks noChangeShapeType="1"/>
              </p:cNvCxnSpPr>
              <p:nvPr/>
            </p:nvCxnSpPr>
            <p:spPr bwMode="auto">
              <a:xfrm rot="10800000" flipV="1">
                <a:off x="3472394" y="3116097"/>
                <a:ext cx="1105819" cy="69354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2303" name="Straight Arrow Connector 18"/>
              <p:cNvCxnSpPr>
                <a:cxnSpLocks noChangeShapeType="1"/>
              </p:cNvCxnSpPr>
              <p:nvPr/>
            </p:nvCxnSpPr>
            <p:spPr bwMode="auto">
              <a:xfrm rot="5400000">
                <a:off x="3151628" y="3436863"/>
                <a:ext cx="1747351" cy="1105819"/>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2304" name="Straight Arrow Connector 21"/>
              <p:cNvCxnSpPr>
                <a:cxnSpLocks noChangeShapeType="1"/>
              </p:cNvCxnSpPr>
              <p:nvPr/>
            </p:nvCxnSpPr>
            <p:spPr bwMode="auto">
              <a:xfrm>
                <a:off x="4578213" y="3116097"/>
                <a:ext cx="1077263" cy="69354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2305" name="Straight Arrow Connector 23"/>
              <p:cNvCxnSpPr>
                <a:cxnSpLocks noChangeShapeType="1"/>
              </p:cNvCxnSpPr>
              <p:nvPr/>
            </p:nvCxnSpPr>
            <p:spPr bwMode="auto">
              <a:xfrm rot="16200000" flipH="1">
                <a:off x="4243169" y="3451141"/>
                <a:ext cx="1747351" cy="107726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extLst>
            </p:spPr>
          </p:cxnSp>
        </p:grpSp>
        <p:sp>
          <p:nvSpPr>
            <p:cNvPr id="15373" name="TextBox 25"/>
            <p:cNvSpPr txBox="1">
              <a:spLocks noChangeArrowheads="1"/>
            </p:cNvSpPr>
            <p:nvPr/>
          </p:nvSpPr>
          <p:spPr bwMode="auto">
            <a:xfrm>
              <a:off x="4053336" y="3810200"/>
              <a:ext cx="1048403" cy="369332"/>
            </a:xfrm>
            <a:prstGeom prst="rect">
              <a:avLst/>
            </a:prstGeom>
            <a:noFill/>
            <a:ln w="9525">
              <a:noFill/>
              <a:miter lim="800000"/>
              <a:headEnd/>
              <a:tailEnd/>
            </a:ln>
          </p:spPr>
          <p:txBody>
            <a:bodyPr>
              <a:spAutoFit/>
            </a:bodyPr>
            <a:lstStyle/>
            <a:p>
              <a:r>
                <a:rPr lang="en-US">
                  <a:latin typeface="Calibri" pitchFamily="34" charset="0"/>
                </a:rPr>
                <a:t>schedule</a:t>
              </a:r>
            </a:p>
          </p:txBody>
        </p:sp>
      </p:grpSp>
      <p:grpSp>
        <p:nvGrpSpPr>
          <p:cNvPr id="5" name="Group 21"/>
          <p:cNvGrpSpPr>
            <a:grpSpLocks/>
          </p:cNvGrpSpPr>
          <p:nvPr/>
        </p:nvGrpSpPr>
        <p:grpSpPr bwMode="auto">
          <a:xfrm>
            <a:off x="2603500" y="3810000"/>
            <a:ext cx="3952875" cy="1584325"/>
            <a:chOff x="2603601" y="3810199"/>
            <a:chExt cx="3952616" cy="1584904"/>
          </a:xfrm>
        </p:grpSpPr>
        <p:sp>
          <p:nvSpPr>
            <p:cNvPr id="12296" name="Rectangle 28"/>
            <p:cNvSpPr>
              <a:spLocks noChangeArrowheads="1"/>
            </p:cNvSpPr>
            <p:nvPr/>
          </p:nvSpPr>
          <p:spPr bwMode="auto">
            <a:xfrm>
              <a:off x="2613125" y="3810199"/>
              <a:ext cx="858782" cy="532007"/>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2297" name="Rectangle 29"/>
            <p:cNvSpPr>
              <a:spLocks noChangeArrowheads="1"/>
            </p:cNvSpPr>
            <p:nvPr/>
          </p:nvSpPr>
          <p:spPr bwMode="auto">
            <a:xfrm>
              <a:off x="2603601" y="4863097"/>
              <a:ext cx="868306" cy="532006"/>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2298" name="Rectangle 30"/>
            <p:cNvSpPr>
              <a:spLocks noChangeArrowheads="1"/>
            </p:cNvSpPr>
            <p:nvPr/>
          </p:nvSpPr>
          <p:spPr bwMode="auto">
            <a:xfrm>
              <a:off x="5656164" y="3810199"/>
              <a:ext cx="900053" cy="532007"/>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12299" name="Rectangle 31"/>
            <p:cNvSpPr>
              <a:spLocks noChangeArrowheads="1"/>
            </p:cNvSpPr>
            <p:nvPr/>
          </p:nvSpPr>
          <p:spPr bwMode="auto">
            <a:xfrm>
              <a:off x="5656164" y="4863097"/>
              <a:ext cx="900053" cy="532006"/>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ea typeface="ＭＳ Ｐゴシック" pitchFamily="34" charset="-128"/>
              </a:rPr>
              <a:t>Dataflow in Hadoop</a:t>
            </a:r>
          </a:p>
        </p:txBody>
      </p:sp>
      <p:pic>
        <p:nvPicPr>
          <p:cNvPr id="16387" name="Content Placeholder 3" descr="cluster.png"/>
          <p:cNvPicPr>
            <a:picLocks noGrp="1" noChangeAspect="1"/>
          </p:cNvPicPr>
          <p:nvPr>
            <p:ph idx="1"/>
          </p:nvPr>
        </p:nvPicPr>
        <p:blipFill>
          <a:blip r:embed="rId3" cstate="print"/>
          <a:srcRect l="-27159" r="-27159"/>
          <a:stretch>
            <a:fillRect/>
          </a:stretch>
        </p:blipFill>
        <p:spPr/>
      </p:pic>
      <p:pic>
        <p:nvPicPr>
          <p:cNvPr id="16388" name="Picture 5"/>
          <p:cNvPicPr>
            <a:picLocks noChangeAspect="1"/>
          </p:cNvPicPr>
          <p:nvPr/>
        </p:nvPicPr>
        <p:blipFill>
          <a:blip r:embed="rId4" cstate="print"/>
          <a:srcRect/>
          <a:stretch>
            <a:fillRect/>
          </a:stretch>
        </p:blipFill>
        <p:spPr bwMode="auto">
          <a:xfrm>
            <a:off x="889000" y="2038350"/>
            <a:ext cx="1149350" cy="722313"/>
          </a:xfrm>
          <a:prstGeom prst="rect">
            <a:avLst/>
          </a:prstGeom>
          <a:noFill/>
          <a:ln w="9525">
            <a:noFill/>
            <a:miter lim="800000"/>
            <a:headEnd/>
            <a:tailEnd/>
          </a:ln>
        </p:spPr>
      </p:pic>
      <p:sp>
        <p:nvSpPr>
          <p:cNvPr id="13317" name="Can 19"/>
          <p:cNvSpPr>
            <a:spLocks noChangeArrowheads="1"/>
          </p:cNvSpPr>
          <p:nvPr/>
        </p:nvSpPr>
        <p:spPr bwMode="auto">
          <a:xfrm>
            <a:off x="417513" y="4327525"/>
            <a:ext cx="925512" cy="723900"/>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HDFS</a:t>
            </a:r>
          </a:p>
        </p:txBody>
      </p:sp>
      <p:grpSp>
        <p:nvGrpSpPr>
          <p:cNvPr id="2" name="Group 38"/>
          <p:cNvGrpSpPr>
            <a:grpSpLocks/>
          </p:cNvGrpSpPr>
          <p:nvPr/>
        </p:nvGrpSpPr>
        <p:grpSpPr bwMode="auto">
          <a:xfrm>
            <a:off x="1343025" y="4060825"/>
            <a:ext cx="1270000" cy="1054100"/>
            <a:chOff x="1343737" y="4061131"/>
            <a:chExt cx="1269890" cy="1053380"/>
          </a:xfrm>
        </p:grpSpPr>
        <p:cxnSp>
          <p:nvCxnSpPr>
            <p:cNvPr id="13325" name="Straight Arrow Connector 22"/>
            <p:cNvCxnSpPr>
              <a:cxnSpLocks noChangeShapeType="1"/>
            </p:cNvCxnSpPr>
            <p:nvPr/>
          </p:nvCxnSpPr>
          <p:spPr bwMode="auto">
            <a:xfrm flipV="1">
              <a:off x="1343737" y="4341927"/>
              <a:ext cx="1269890" cy="295073"/>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3326" name="Straight Arrow Connector 29"/>
            <p:cNvCxnSpPr>
              <a:cxnSpLocks noChangeShapeType="1"/>
            </p:cNvCxnSpPr>
            <p:nvPr/>
          </p:nvCxnSpPr>
          <p:spPr bwMode="auto">
            <a:xfrm>
              <a:off x="1343737" y="4637000"/>
              <a:ext cx="1269890" cy="228444"/>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sp>
          <p:nvSpPr>
            <p:cNvPr id="16399" name="TextBox 33"/>
            <p:cNvSpPr txBox="1">
              <a:spLocks noChangeArrowheads="1"/>
            </p:cNvSpPr>
            <p:nvPr/>
          </p:nvSpPr>
          <p:spPr bwMode="auto">
            <a:xfrm>
              <a:off x="1373269" y="4061131"/>
              <a:ext cx="856650" cy="369332"/>
            </a:xfrm>
            <a:prstGeom prst="rect">
              <a:avLst/>
            </a:prstGeom>
            <a:noFill/>
            <a:ln w="9525">
              <a:noFill/>
              <a:miter lim="800000"/>
              <a:headEnd/>
              <a:tailEnd/>
            </a:ln>
          </p:spPr>
          <p:txBody>
            <a:bodyPr wrap="none">
              <a:spAutoFit/>
            </a:bodyPr>
            <a:lstStyle/>
            <a:p>
              <a:r>
                <a:rPr lang="en-US">
                  <a:latin typeface="Calibri" pitchFamily="34" charset="0"/>
                </a:rPr>
                <a:t>Block 1</a:t>
              </a:r>
            </a:p>
          </p:txBody>
        </p:sp>
        <p:sp>
          <p:nvSpPr>
            <p:cNvPr id="16400" name="TextBox 37"/>
            <p:cNvSpPr txBox="1">
              <a:spLocks noChangeArrowheads="1"/>
            </p:cNvSpPr>
            <p:nvPr/>
          </p:nvSpPr>
          <p:spPr bwMode="auto">
            <a:xfrm>
              <a:off x="1392775" y="4745179"/>
              <a:ext cx="856650" cy="369332"/>
            </a:xfrm>
            <a:prstGeom prst="rect">
              <a:avLst/>
            </a:prstGeom>
            <a:noFill/>
            <a:ln w="9525">
              <a:noFill/>
              <a:miter lim="800000"/>
              <a:headEnd/>
              <a:tailEnd/>
            </a:ln>
          </p:spPr>
          <p:txBody>
            <a:bodyPr wrap="none">
              <a:spAutoFit/>
            </a:bodyPr>
            <a:lstStyle/>
            <a:p>
              <a:r>
                <a:rPr lang="en-US">
                  <a:latin typeface="Calibri" pitchFamily="34" charset="0"/>
                </a:rPr>
                <a:t>Block 2</a:t>
              </a:r>
            </a:p>
          </p:txBody>
        </p:sp>
      </p:grpSp>
      <p:grpSp>
        <p:nvGrpSpPr>
          <p:cNvPr id="3" name="Group 21"/>
          <p:cNvGrpSpPr>
            <a:grpSpLocks/>
          </p:cNvGrpSpPr>
          <p:nvPr/>
        </p:nvGrpSpPr>
        <p:grpSpPr bwMode="auto">
          <a:xfrm>
            <a:off x="2603500" y="3810000"/>
            <a:ext cx="3952875" cy="1584325"/>
            <a:chOff x="2603601" y="3810199"/>
            <a:chExt cx="3952616" cy="1584904"/>
          </a:xfrm>
        </p:grpSpPr>
        <p:sp>
          <p:nvSpPr>
            <p:cNvPr id="13321" name="Rectangle 40"/>
            <p:cNvSpPr>
              <a:spLocks noChangeArrowheads="1"/>
            </p:cNvSpPr>
            <p:nvPr/>
          </p:nvSpPr>
          <p:spPr bwMode="auto">
            <a:xfrm>
              <a:off x="2613125" y="3810199"/>
              <a:ext cx="858782" cy="532007"/>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3322" name="Rectangle 41"/>
            <p:cNvSpPr>
              <a:spLocks noChangeArrowheads="1"/>
            </p:cNvSpPr>
            <p:nvPr/>
          </p:nvSpPr>
          <p:spPr bwMode="auto">
            <a:xfrm>
              <a:off x="2603601" y="4863097"/>
              <a:ext cx="868306" cy="532006"/>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3323" name="Rectangle 42"/>
            <p:cNvSpPr>
              <a:spLocks noChangeArrowheads="1"/>
            </p:cNvSpPr>
            <p:nvPr/>
          </p:nvSpPr>
          <p:spPr bwMode="auto">
            <a:xfrm>
              <a:off x="5656164" y="3810199"/>
              <a:ext cx="900053" cy="532007"/>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13324" name="Rectangle 43"/>
            <p:cNvSpPr>
              <a:spLocks noChangeArrowheads="1"/>
            </p:cNvSpPr>
            <p:nvPr/>
          </p:nvSpPr>
          <p:spPr bwMode="auto">
            <a:xfrm>
              <a:off x="5656164" y="4863097"/>
              <a:ext cx="900053" cy="532006"/>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grpSp>
      <p:sp>
        <p:nvSpPr>
          <p:cNvPr id="16392" name="TextBox 44"/>
          <p:cNvSpPr txBox="1">
            <a:spLocks noChangeArrowheads="1"/>
          </p:cNvSpPr>
          <p:nvPr/>
        </p:nvSpPr>
        <p:spPr bwMode="auto">
          <a:xfrm>
            <a:off x="342900" y="3500438"/>
            <a:ext cx="1252538" cy="646112"/>
          </a:xfrm>
          <a:prstGeom prst="rect">
            <a:avLst/>
          </a:prstGeom>
          <a:noFill/>
          <a:ln w="9525">
            <a:noFill/>
            <a:miter lim="800000"/>
            <a:headEnd/>
            <a:tailEnd/>
          </a:ln>
        </p:spPr>
        <p:txBody>
          <a:bodyPr>
            <a:spAutoFit/>
          </a:bodyPr>
          <a:lstStyle/>
          <a:p>
            <a:r>
              <a:rPr lang="en-US">
                <a:latin typeface="Calibri" pitchFamily="34" charset="0"/>
              </a:rPr>
              <a:t>Read </a:t>
            </a:r>
          </a:p>
          <a:p>
            <a:r>
              <a:rPr lang="en-US">
                <a:latin typeface="Calibri" pitchFamily="34" charset="0"/>
              </a:rPr>
              <a:t>Input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ea typeface="ＭＳ Ｐゴシック" pitchFamily="34" charset="-128"/>
              </a:rPr>
              <a:t>Dataflow in Hadoop</a:t>
            </a:r>
          </a:p>
        </p:txBody>
      </p:sp>
      <p:pic>
        <p:nvPicPr>
          <p:cNvPr id="17411" name="Content Placeholder 3" descr="cluster.png"/>
          <p:cNvPicPr>
            <a:picLocks noGrp="1" noChangeAspect="1"/>
          </p:cNvPicPr>
          <p:nvPr>
            <p:ph idx="1"/>
          </p:nvPr>
        </p:nvPicPr>
        <p:blipFill>
          <a:blip r:embed="rId3" cstate="print"/>
          <a:srcRect l="-27159" r="-27159"/>
          <a:stretch>
            <a:fillRect/>
          </a:stretch>
        </p:blipFill>
        <p:spPr/>
      </p:pic>
      <p:pic>
        <p:nvPicPr>
          <p:cNvPr id="17412" name="Picture 5"/>
          <p:cNvPicPr>
            <a:picLocks noChangeAspect="1"/>
          </p:cNvPicPr>
          <p:nvPr/>
        </p:nvPicPr>
        <p:blipFill>
          <a:blip r:embed="rId4" cstate="print"/>
          <a:srcRect/>
          <a:stretch>
            <a:fillRect/>
          </a:stretch>
        </p:blipFill>
        <p:spPr bwMode="auto">
          <a:xfrm>
            <a:off x="889000" y="2038350"/>
            <a:ext cx="1149350" cy="722313"/>
          </a:xfrm>
          <a:prstGeom prst="rect">
            <a:avLst/>
          </a:prstGeom>
          <a:noFill/>
          <a:ln w="9525">
            <a:noFill/>
            <a:miter lim="800000"/>
            <a:headEnd/>
            <a:tailEnd/>
          </a:ln>
        </p:spPr>
      </p:pic>
      <p:grpSp>
        <p:nvGrpSpPr>
          <p:cNvPr id="2" name="Group 21"/>
          <p:cNvGrpSpPr>
            <a:grpSpLocks/>
          </p:cNvGrpSpPr>
          <p:nvPr/>
        </p:nvGrpSpPr>
        <p:grpSpPr bwMode="auto">
          <a:xfrm>
            <a:off x="2603500" y="3810000"/>
            <a:ext cx="3952875" cy="1584325"/>
            <a:chOff x="2603601" y="3810199"/>
            <a:chExt cx="3952616" cy="1584904"/>
          </a:xfrm>
        </p:grpSpPr>
        <p:sp>
          <p:nvSpPr>
            <p:cNvPr id="14355" name="Rectangle 9"/>
            <p:cNvSpPr>
              <a:spLocks noChangeArrowheads="1"/>
            </p:cNvSpPr>
            <p:nvPr/>
          </p:nvSpPr>
          <p:spPr bwMode="auto">
            <a:xfrm>
              <a:off x="2613125" y="3810199"/>
              <a:ext cx="858782" cy="532007"/>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4356" name="Rectangle 10"/>
            <p:cNvSpPr>
              <a:spLocks noChangeArrowheads="1"/>
            </p:cNvSpPr>
            <p:nvPr/>
          </p:nvSpPr>
          <p:spPr bwMode="auto">
            <a:xfrm>
              <a:off x="2603601" y="4863097"/>
              <a:ext cx="868306" cy="532006"/>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14357" name="Rectangle 11"/>
            <p:cNvSpPr>
              <a:spLocks noChangeArrowheads="1"/>
            </p:cNvSpPr>
            <p:nvPr/>
          </p:nvSpPr>
          <p:spPr bwMode="auto">
            <a:xfrm>
              <a:off x="5656164" y="3810199"/>
              <a:ext cx="900053" cy="532007"/>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14358" name="Rectangle 12"/>
            <p:cNvSpPr>
              <a:spLocks noChangeArrowheads="1"/>
            </p:cNvSpPr>
            <p:nvPr/>
          </p:nvSpPr>
          <p:spPr bwMode="auto">
            <a:xfrm>
              <a:off x="5656164" y="4863097"/>
              <a:ext cx="900053" cy="532006"/>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grpSp>
      <p:sp>
        <p:nvSpPr>
          <p:cNvPr id="14342" name="Can 15"/>
          <p:cNvSpPr>
            <a:spLocks noChangeArrowheads="1"/>
          </p:cNvSpPr>
          <p:nvPr/>
        </p:nvSpPr>
        <p:spPr bwMode="auto">
          <a:xfrm>
            <a:off x="3722688" y="3913188"/>
            <a:ext cx="544512" cy="361950"/>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sz="1000">
                <a:solidFill>
                  <a:srgbClr val="FFFFFF"/>
                </a:solidFill>
                <a:latin typeface="Calibri" charset="0"/>
                <a:ea typeface="ＭＳ Ｐゴシック" charset="0"/>
                <a:cs typeface="ＭＳ Ｐゴシック" charset="0"/>
              </a:rPr>
              <a:t>Local FS</a:t>
            </a:r>
          </a:p>
        </p:txBody>
      </p:sp>
      <p:sp>
        <p:nvSpPr>
          <p:cNvPr id="14343" name="Can 16"/>
          <p:cNvSpPr>
            <a:spLocks noChangeArrowheads="1"/>
          </p:cNvSpPr>
          <p:nvPr/>
        </p:nvSpPr>
        <p:spPr bwMode="auto">
          <a:xfrm>
            <a:off x="3752850" y="4918075"/>
            <a:ext cx="544513" cy="361950"/>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sz="1000">
                <a:solidFill>
                  <a:srgbClr val="FFFFFF"/>
                </a:solidFill>
                <a:latin typeface="Calibri" charset="0"/>
                <a:ea typeface="ＭＳ Ｐゴシック" charset="0"/>
                <a:cs typeface="ＭＳ Ｐゴシック" charset="0"/>
              </a:rPr>
              <a:t>Local FS</a:t>
            </a:r>
          </a:p>
        </p:txBody>
      </p:sp>
      <p:sp>
        <p:nvSpPr>
          <p:cNvPr id="18" name="Rectangle 17"/>
          <p:cNvSpPr>
            <a:spLocks noChangeArrowheads="1"/>
          </p:cNvSpPr>
          <p:nvPr/>
        </p:nvSpPr>
        <p:spPr bwMode="auto">
          <a:xfrm flipV="1">
            <a:off x="3632200" y="4341813"/>
            <a:ext cx="369888" cy="214312"/>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9" name="Rectangle 18"/>
          <p:cNvSpPr>
            <a:spLocks noChangeArrowheads="1"/>
          </p:cNvSpPr>
          <p:nvPr/>
        </p:nvSpPr>
        <p:spPr bwMode="auto">
          <a:xfrm flipV="1">
            <a:off x="4016375" y="4341813"/>
            <a:ext cx="369888" cy="214312"/>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24" name="Rectangle 23"/>
          <p:cNvSpPr>
            <a:spLocks noChangeArrowheads="1"/>
          </p:cNvSpPr>
          <p:nvPr/>
        </p:nvSpPr>
        <p:spPr bwMode="auto">
          <a:xfrm flipV="1">
            <a:off x="3622675" y="5410200"/>
            <a:ext cx="368300" cy="214313"/>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25" name="Rectangle 24"/>
          <p:cNvSpPr>
            <a:spLocks noChangeArrowheads="1"/>
          </p:cNvSpPr>
          <p:nvPr/>
        </p:nvSpPr>
        <p:spPr bwMode="auto">
          <a:xfrm flipV="1">
            <a:off x="4006850" y="5410200"/>
            <a:ext cx="368300" cy="214313"/>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grpSp>
        <p:nvGrpSpPr>
          <p:cNvPr id="3" name="Group 50"/>
          <p:cNvGrpSpPr>
            <a:grpSpLocks/>
          </p:cNvGrpSpPr>
          <p:nvPr/>
        </p:nvGrpSpPr>
        <p:grpSpPr bwMode="auto">
          <a:xfrm>
            <a:off x="4297363" y="4090988"/>
            <a:ext cx="1535112" cy="1071562"/>
            <a:chOff x="4296984" y="4090803"/>
            <a:chExt cx="1535699" cy="1071708"/>
          </a:xfrm>
        </p:grpSpPr>
        <p:grpSp>
          <p:nvGrpSpPr>
            <p:cNvPr id="4" name="Group 48"/>
            <p:cNvGrpSpPr>
              <a:grpSpLocks/>
            </p:cNvGrpSpPr>
            <p:nvPr/>
          </p:nvGrpSpPr>
          <p:grpSpPr bwMode="auto">
            <a:xfrm>
              <a:off x="4385559" y="4090803"/>
              <a:ext cx="1004123" cy="1071708"/>
              <a:chOff x="4385559" y="4090803"/>
              <a:chExt cx="1004123" cy="1071708"/>
            </a:xfrm>
          </p:grpSpPr>
          <p:cxnSp>
            <p:nvCxnSpPr>
              <p:cNvPr id="14351" name="Straight Arrow Connector 26"/>
              <p:cNvCxnSpPr>
                <a:cxnSpLocks noChangeShapeType="1"/>
              </p:cNvCxnSpPr>
              <p:nvPr/>
            </p:nvCxnSpPr>
            <p:spPr bwMode="auto">
              <a:xfrm rot="10800000">
                <a:off x="4385918" y="4090803"/>
                <a:ext cx="1003684" cy="1587"/>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4352" name="Straight Arrow Connector 29"/>
              <p:cNvCxnSpPr>
                <a:cxnSpLocks noChangeShapeType="1"/>
              </p:cNvCxnSpPr>
              <p:nvPr/>
            </p:nvCxnSpPr>
            <p:spPr bwMode="auto">
              <a:xfrm rot="5400000">
                <a:off x="4353493" y="4124815"/>
                <a:ext cx="1068534" cy="1003684"/>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4353" name="Straight Arrow Connector 34"/>
              <p:cNvCxnSpPr>
                <a:cxnSpLocks noChangeShapeType="1"/>
              </p:cNvCxnSpPr>
              <p:nvPr/>
            </p:nvCxnSpPr>
            <p:spPr bwMode="auto">
              <a:xfrm rot="10800000">
                <a:off x="4385918" y="5160924"/>
                <a:ext cx="1003684" cy="1587"/>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4354" name="Straight Arrow Connector 39"/>
              <p:cNvCxnSpPr>
                <a:cxnSpLocks noChangeShapeType="1"/>
              </p:cNvCxnSpPr>
              <p:nvPr/>
            </p:nvCxnSpPr>
            <p:spPr bwMode="auto">
              <a:xfrm rot="16200000" flipV="1">
                <a:off x="4352699" y="4124022"/>
                <a:ext cx="1070121" cy="1003684"/>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grpSp>
        <p:sp>
          <p:nvSpPr>
            <p:cNvPr id="17422" name="TextBox 49"/>
            <p:cNvSpPr txBox="1">
              <a:spLocks noChangeArrowheads="1"/>
            </p:cNvSpPr>
            <p:nvPr/>
          </p:nvSpPr>
          <p:spPr bwMode="auto">
            <a:xfrm>
              <a:off x="4296984" y="4415637"/>
              <a:ext cx="1535699" cy="369332"/>
            </a:xfrm>
            <a:prstGeom prst="rect">
              <a:avLst/>
            </a:prstGeom>
            <a:noFill/>
            <a:ln w="9525">
              <a:noFill/>
              <a:miter lim="800000"/>
              <a:headEnd/>
              <a:tailEnd/>
            </a:ln>
          </p:spPr>
          <p:txBody>
            <a:bodyPr>
              <a:spAutoFit/>
            </a:bodyPr>
            <a:lstStyle/>
            <a:p>
              <a:r>
                <a:rPr lang="en-US" b="1">
                  <a:latin typeface="Calibri" pitchFamily="34" charset="0"/>
                </a:rPr>
                <a:t>HTTP GET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2.53213E-6 2.85383E-6 L 0.12157 -0.0373 " pathEditMode="relative" rAng="0" ptsTypes="AA">
                                      <p:cBhvr>
                                        <p:cTn id="14" dur="2000" fill="hold"/>
                                        <p:tgtEl>
                                          <p:spTgt spid="25"/>
                                        </p:tgtEl>
                                        <p:attrNameLst>
                                          <p:attrName>ppt_x</p:attrName>
                                          <p:attrName>ppt_y</p:attrName>
                                        </p:attrNameLst>
                                      </p:cBhvr>
                                      <p:rCtr x="61" y="-19"/>
                                    </p:animMotion>
                                  </p:childTnLst>
                                </p:cTn>
                              </p:par>
                              <p:par>
                                <p:cTn id="15" presetID="0" presetClass="path" presetSubtype="0" accel="50000" decel="50000" fill="hold" grpId="0" nodeType="withEffect">
                                  <p:stCondLst>
                                    <p:cond delay="0"/>
                                  </p:stCondLst>
                                  <p:childTnLst>
                                    <p:animMotion origin="layout" path="M -4.05002E-6 2.85383E-6 L 0.16395 -0.18972 " pathEditMode="relative" rAng="0" ptsTypes="AA">
                                      <p:cBhvr>
                                        <p:cTn id="16" dur="2000" fill="hold"/>
                                        <p:tgtEl>
                                          <p:spTgt spid="24"/>
                                        </p:tgtEl>
                                        <p:attrNameLst>
                                          <p:attrName>ppt_x</p:attrName>
                                          <p:attrName>ppt_y</p:attrName>
                                        </p:attrNameLst>
                                      </p:cBhvr>
                                      <p:rCtr x="82" y="-95"/>
                                    </p:animMotion>
                                  </p:childTnLst>
                                </p:cTn>
                              </p:par>
                              <p:par>
                                <p:cTn id="17" presetID="0" presetClass="path" presetSubtype="0" accel="50000" decel="50000" fill="hold" grpId="0" nodeType="withEffect">
                                  <p:stCondLst>
                                    <p:cond delay="0"/>
                                  </p:stCondLst>
                                  <p:childTnLst>
                                    <p:animMotion origin="layout" path="M -4.56061E-6 -1.84851E-6 L 0.12123 0.08895 " pathEditMode="relative" rAng="0" ptsTypes="AA">
                                      <p:cBhvr>
                                        <p:cTn id="18" dur="2000" fill="hold"/>
                                        <p:tgtEl>
                                          <p:spTgt spid="19"/>
                                        </p:tgtEl>
                                        <p:attrNameLst>
                                          <p:attrName>ppt_x</p:attrName>
                                          <p:attrName>ppt_y</p:attrName>
                                        </p:attrNameLst>
                                      </p:cBhvr>
                                      <p:rCtr x="61" y="44"/>
                                    </p:animMotion>
                                  </p:childTnLst>
                                </p:cTn>
                              </p:par>
                              <p:par>
                                <p:cTn id="19" presetID="0" presetClass="path" presetSubtype="0" accel="50000" decel="50000" fill="hold" grpId="0" nodeType="withEffect">
                                  <p:stCondLst>
                                    <p:cond delay="0"/>
                                  </p:stCondLst>
                                  <p:childTnLst>
                                    <p:animMotion origin="layout" path="M 3.9215E-6 -1.84851E-6 L 0.16307 -0.06138 " pathEditMode="relative" rAng="0" ptsTypes="AA">
                                      <p:cBhvr>
                                        <p:cTn id="20" dur="2000" fill="hold"/>
                                        <p:tgtEl>
                                          <p:spTgt spid="18"/>
                                        </p:tgtEl>
                                        <p:attrNameLst>
                                          <p:attrName>ppt_x</p:attrName>
                                          <p:attrName>ppt_y</p:attrName>
                                        </p:attrNameLst>
                                      </p:cBhvr>
                                      <p:rCtr x="81"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ea typeface="ＭＳ Ｐゴシック" pitchFamily="34" charset="-128"/>
              </a:rPr>
              <a:t>Dataflow in Hadoop</a:t>
            </a:r>
          </a:p>
        </p:txBody>
      </p:sp>
      <p:pic>
        <p:nvPicPr>
          <p:cNvPr id="18435" name="Content Placeholder 3" descr="cluster.png"/>
          <p:cNvPicPr>
            <a:picLocks noGrp="1" noChangeAspect="1"/>
          </p:cNvPicPr>
          <p:nvPr>
            <p:ph idx="1"/>
          </p:nvPr>
        </p:nvPicPr>
        <p:blipFill>
          <a:blip r:embed="rId3" cstate="print"/>
          <a:srcRect l="-27159" r="-27159"/>
          <a:stretch>
            <a:fillRect/>
          </a:stretch>
        </p:blipFill>
        <p:spPr/>
      </p:pic>
      <p:pic>
        <p:nvPicPr>
          <p:cNvPr id="18436" name="Picture 5"/>
          <p:cNvPicPr>
            <a:picLocks noChangeAspect="1"/>
          </p:cNvPicPr>
          <p:nvPr/>
        </p:nvPicPr>
        <p:blipFill>
          <a:blip r:embed="rId4" cstate="print"/>
          <a:srcRect/>
          <a:stretch>
            <a:fillRect/>
          </a:stretch>
        </p:blipFill>
        <p:spPr bwMode="auto">
          <a:xfrm>
            <a:off x="889000" y="2038350"/>
            <a:ext cx="1149350" cy="722313"/>
          </a:xfrm>
          <a:prstGeom prst="rect">
            <a:avLst/>
          </a:prstGeom>
          <a:noFill/>
          <a:ln w="9525">
            <a:noFill/>
            <a:miter lim="800000"/>
            <a:headEnd/>
            <a:tailEnd/>
          </a:ln>
        </p:spPr>
      </p:pic>
      <p:sp>
        <p:nvSpPr>
          <p:cNvPr id="15365" name="Rectangle 11"/>
          <p:cNvSpPr>
            <a:spLocks noChangeArrowheads="1"/>
          </p:cNvSpPr>
          <p:nvPr/>
        </p:nvSpPr>
        <p:spPr bwMode="auto">
          <a:xfrm>
            <a:off x="5656263" y="3810000"/>
            <a:ext cx="900112" cy="531813"/>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15366" name="Rectangle 12"/>
          <p:cNvSpPr>
            <a:spLocks noChangeArrowheads="1"/>
          </p:cNvSpPr>
          <p:nvPr/>
        </p:nvSpPr>
        <p:spPr bwMode="auto">
          <a:xfrm>
            <a:off x="5656263" y="4864100"/>
            <a:ext cx="900112" cy="530225"/>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grpSp>
        <p:nvGrpSpPr>
          <p:cNvPr id="2" name="Group 36"/>
          <p:cNvGrpSpPr>
            <a:grpSpLocks/>
          </p:cNvGrpSpPr>
          <p:nvPr/>
        </p:nvGrpSpPr>
        <p:grpSpPr bwMode="auto">
          <a:xfrm>
            <a:off x="6556375" y="3478213"/>
            <a:ext cx="1771650" cy="1704975"/>
            <a:chOff x="6556217" y="3478698"/>
            <a:chExt cx="1771956" cy="1704953"/>
          </a:xfrm>
        </p:grpSpPr>
        <p:sp>
          <p:nvSpPr>
            <p:cNvPr id="15374" name="Can 22"/>
            <p:cNvSpPr>
              <a:spLocks noChangeArrowheads="1"/>
            </p:cNvSpPr>
            <p:nvPr/>
          </p:nvSpPr>
          <p:spPr bwMode="auto">
            <a:xfrm>
              <a:off x="7400913" y="4227988"/>
              <a:ext cx="927260" cy="723891"/>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HDFS</a:t>
              </a:r>
            </a:p>
          </p:txBody>
        </p:sp>
        <p:grpSp>
          <p:nvGrpSpPr>
            <p:cNvPr id="3" name="Group 35"/>
            <p:cNvGrpSpPr>
              <a:grpSpLocks/>
            </p:cNvGrpSpPr>
            <p:nvPr/>
          </p:nvGrpSpPr>
          <p:grpSpPr bwMode="auto">
            <a:xfrm>
              <a:off x="6556217" y="3478698"/>
              <a:ext cx="1745848" cy="1704953"/>
              <a:chOff x="6556217" y="3478698"/>
              <a:chExt cx="1745848" cy="1704953"/>
            </a:xfrm>
          </p:grpSpPr>
          <p:cxnSp>
            <p:nvCxnSpPr>
              <p:cNvPr id="15376" name="Straight Arrow Connector 27"/>
              <p:cNvCxnSpPr>
                <a:cxnSpLocks noChangeShapeType="1"/>
                <a:endCxn id="15374" idx="2"/>
              </p:cNvCxnSpPr>
              <p:nvPr/>
            </p:nvCxnSpPr>
            <p:spPr bwMode="auto">
              <a:xfrm>
                <a:off x="6556217" y="4047016"/>
                <a:ext cx="844696" cy="542918"/>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15377" name="Straight Arrow Connector 30"/>
              <p:cNvCxnSpPr>
                <a:cxnSpLocks noChangeShapeType="1"/>
              </p:cNvCxnSpPr>
              <p:nvPr/>
            </p:nvCxnSpPr>
            <p:spPr bwMode="auto">
              <a:xfrm flipV="1">
                <a:off x="6556217" y="4589934"/>
                <a:ext cx="844696" cy="593717"/>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sp>
            <p:nvSpPr>
              <p:cNvPr id="18450" name="TextBox 33"/>
              <p:cNvSpPr txBox="1">
                <a:spLocks noChangeArrowheads="1"/>
              </p:cNvSpPr>
              <p:nvPr/>
            </p:nvSpPr>
            <p:spPr bwMode="auto">
              <a:xfrm>
                <a:off x="7117332" y="3478698"/>
                <a:ext cx="1184733" cy="646331"/>
              </a:xfrm>
              <a:prstGeom prst="rect">
                <a:avLst/>
              </a:prstGeom>
              <a:noFill/>
              <a:ln w="9525">
                <a:noFill/>
                <a:miter lim="800000"/>
                <a:headEnd/>
                <a:tailEnd/>
              </a:ln>
            </p:spPr>
            <p:txBody>
              <a:bodyPr>
                <a:spAutoFit/>
              </a:bodyPr>
              <a:lstStyle/>
              <a:p>
                <a:r>
                  <a:rPr lang="en-US">
                    <a:latin typeface="Calibri" pitchFamily="34" charset="0"/>
                  </a:rPr>
                  <a:t>Write Final Answer</a:t>
                </a:r>
              </a:p>
            </p:txBody>
          </p:sp>
        </p:grpSp>
      </p:grpSp>
      <p:grpSp>
        <p:nvGrpSpPr>
          <p:cNvPr id="4" name="Group 45"/>
          <p:cNvGrpSpPr>
            <a:grpSpLocks/>
          </p:cNvGrpSpPr>
          <p:nvPr/>
        </p:nvGrpSpPr>
        <p:grpSpPr bwMode="auto">
          <a:xfrm>
            <a:off x="4991100" y="4951413"/>
            <a:ext cx="373063" cy="446087"/>
            <a:chOff x="4990994" y="4952083"/>
            <a:chExt cx="373895" cy="445713"/>
          </a:xfrm>
        </p:grpSpPr>
        <p:sp>
          <p:nvSpPr>
            <p:cNvPr id="42" name="Rectangle 41"/>
            <p:cNvSpPr>
              <a:spLocks noChangeArrowheads="1"/>
            </p:cNvSpPr>
            <p:nvPr/>
          </p:nvSpPr>
          <p:spPr bwMode="auto">
            <a:xfrm flipV="1">
              <a:off x="4990994" y="5183664"/>
              <a:ext cx="369121" cy="214132"/>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3" name="Rectangle 42"/>
            <p:cNvSpPr>
              <a:spLocks noChangeArrowheads="1"/>
            </p:cNvSpPr>
            <p:nvPr/>
          </p:nvSpPr>
          <p:spPr bwMode="auto">
            <a:xfrm flipV="1">
              <a:off x="4995768" y="4952083"/>
              <a:ext cx="369121" cy="214132"/>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grpSp>
      <p:grpSp>
        <p:nvGrpSpPr>
          <p:cNvPr id="5" name="Group 44"/>
          <p:cNvGrpSpPr>
            <a:grpSpLocks/>
          </p:cNvGrpSpPr>
          <p:nvPr/>
        </p:nvGrpSpPr>
        <p:grpSpPr bwMode="auto">
          <a:xfrm>
            <a:off x="4995863" y="3881438"/>
            <a:ext cx="373062" cy="460375"/>
            <a:chOff x="4995734" y="3881375"/>
            <a:chExt cx="373895" cy="460480"/>
          </a:xfrm>
        </p:grpSpPr>
        <p:sp>
          <p:nvSpPr>
            <p:cNvPr id="41" name="Rectangle 40"/>
            <p:cNvSpPr>
              <a:spLocks noChangeArrowheads="1"/>
            </p:cNvSpPr>
            <p:nvPr/>
          </p:nvSpPr>
          <p:spPr bwMode="auto">
            <a:xfrm flipV="1">
              <a:off x="4995734" y="4127493"/>
              <a:ext cx="369122" cy="214362"/>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4" name="Rectangle 43"/>
            <p:cNvSpPr>
              <a:spLocks noChangeArrowheads="1"/>
            </p:cNvSpPr>
            <p:nvPr/>
          </p:nvSpPr>
          <p:spPr bwMode="auto">
            <a:xfrm flipV="1">
              <a:off x="5000507" y="3881375"/>
              <a:ext cx="369122" cy="214361"/>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49427E-6 -3.67153E-6 L 0.11654 0.00232 " pathEditMode="relative" rAng="0" ptsTypes="AA">
                                      <p:cBhvr>
                                        <p:cTn id="6" dur="2000" fill="hold"/>
                                        <p:tgtEl>
                                          <p:spTgt spid="5"/>
                                        </p:tgtEl>
                                        <p:attrNameLst>
                                          <p:attrName>ppt_x</p:attrName>
                                          <p:attrName>ppt_y</p:attrName>
                                        </p:attrNameLst>
                                      </p:cBhvr>
                                      <p:rCtr x="58" y="1"/>
                                    </p:animMotion>
                                  </p:childTnLst>
                                </p:cTn>
                              </p:par>
                              <p:par>
                                <p:cTn id="7" presetID="0" presetClass="path" presetSubtype="0" accel="50000" decel="50000" fill="hold" nodeType="withEffect">
                                  <p:stCondLst>
                                    <p:cond delay="0"/>
                                  </p:stCondLst>
                                  <p:childTnLst>
                                    <p:animMotion origin="layout" path="M -2.48003E-6 -2.39981E-6 L 0.11723 -2.39981E-6 " pathEditMode="relative" rAng="0" ptsTypes="AA">
                                      <p:cBhvr>
                                        <p:cTn id="8" dur="2000" fill="hold"/>
                                        <p:tgtEl>
                                          <p:spTgt spid="4"/>
                                        </p:tgtEl>
                                        <p:attrNameLst>
                                          <p:attrName>ppt_x</p:attrName>
                                          <p:attrName>ppt_y</p:attrName>
                                        </p:attrNameLst>
                                      </p:cBhvr>
                                      <p:rCtr x="59" y="0"/>
                                    </p:animMotion>
                                  </p:childTnLst>
                                </p:cTn>
                              </p:par>
                            </p:childTnLst>
                          </p:cTn>
                        </p:par>
                        <p:par>
                          <p:cTn id="9" fill="hold" nodeType="afterGroup">
                            <p:stCondLst>
                              <p:cond delay="2000"/>
                            </p:stCondLst>
                            <p:childTnLst>
                              <p:par>
                                <p:cTn id="10" presetID="1" presetClass="exit" presetSubtype="0" fill="hold" nodeType="after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par>
                          <p:cTn id="14" fill="hold" nodeType="afterGroup">
                            <p:stCondLst>
                              <p:cond delay="20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7772400" cy="1470025"/>
          </a:xfrm>
        </p:spPr>
        <p:txBody>
          <a:bodyPr/>
          <a:lstStyle/>
          <a:p>
            <a:r>
              <a:rPr lang="en-US" dirty="0" smtClean="0">
                <a:ea typeface="ＭＳ Ｐゴシック" pitchFamily="34" charset="-128"/>
              </a:rPr>
              <a:t>OUTLINE</a:t>
            </a:r>
            <a:endParaRPr lang="tr-TR" dirty="0"/>
          </a:p>
        </p:txBody>
      </p:sp>
      <p:sp>
        <p:nvSpPr>
          <p:cNvPr id="4" name="3 Alt Başlık"/>
          <p:cNvSpPr>
            <a:spLocks noGrp="1"/>
          </p:cNvSpPr>
          <p:nvPr>
            <p:ph type="subTitle" idx="1"/>
          </p:nvPr>
        </p:nvSpPr>
        <p:spPr>
          <a:xfrm>
            <a:off x="1371600" y="1412776"/>
            <a:ext cx="6400800" cy="4824536"/>
          </a:xfrm>
        </p:spPr>
        <p:txBody>
          <a:bodyPr>
            <a:normAutofit/>
          </a:bodyPr>
          <a:lstStyle/>
          <a:p>
            <a:pPr algn="l"/>
            <a:r>
              <a:rPr lang="tr-TR" b="1" dirty="0" smtClean="0"/>
              <a:t>1 </a:t>
            </a:r>
            <a:r>
              <a:rPr lang="tr-TR" b="1" dirty="0" err="1" smtClean="0"/>
              <a:t>Introduction</a:t>
            </a:r>
            <a:endParaRPr lang="tr-TR" dirty="0" smtClean="0"/>
          </a:p>
          <a:p>
            <a:pPr algn="l"/>
            <a:r>
              <a:rPr lang="tr-TR" b="1" dirty="0" smtClean="0"/>
              <a:t>2  Background (</a:t>
            </a:r>
            <a:r>
              <a:rPr lang="tr-TR" b="1" dirty="0" err="1" smtClean="0"/>
              <a:t>Hadoop</a:t>
            </a:r>
            <a:r>
              <a:rPr lang="tr-TR" b="1" dirty="0" smtClean="0"/>
              <a:t>)</a:t>
            </a:r>
            <a:endParaRPr lang="tr-TR" dirty="0" smtClean="0"/>
          </a:p>
          <a:p>
            <a:pPr algn="l"/>
            <a:r>
              <a:rPr lang="tr-TR" b="1" dirty="0" smtClean="0">
                <a:solidFill>
                  <a:srgbClr val="FF0000"/>
                </a:solidFill>
              </a:rPr>
              <a:t>3 </a:t>
            </a:r>
            <a:r>
              <a:rPr lang="tr-TR" b="1" dirty="0" err="1" smtClean="0">
                <a:solidFill>
                  <a:srgbClr val="FF0000"/>
                </a:solidFill>
              </a:rPr>
              <a:t>Pipelined</a:t>
            </a:r>
            <a:r>
              <a:rPr lang="tr-TR" b="1" dirty="0" smtClean="0">
                <a:solidFill>
                  <a:srgbClr val="FF0000"/>
                </a:solidFill>
              </a:rPr>
              <a:t> </a:t>
            </a:r>
            <a:r>
              <a:rPr lang="tr-TR" b="1" dirty="0" err="1" smtClean="0">
                <a:solidFill>
                  <a:srgbClr val="FF0000"/>
                </a:solidFill>
              </a:rPr>
              <a:t>MapReduce</a:t>
            </a:r>
            <a:endParaRPr lang="tr-TR" dirty="0" smtClean="0">
              <a:solidFill>
                <a:srgbClr val="FF0000"/>
              </a:solidFill>
            </a:endParaRPr>
          </a:p>
          <a:p>
            <a:pPr algn="l"/>
            <a:r>
              <a:rPr lang="tr-TR" b="1" dirty="0" smtClean="0"/>
              <a:t>4 Online </a:t>
            </a:r>
            <a:r>
              <a:rPr lang="tr-TR" b="1" dirty="0" err="1" smtClean="0"/>
              <a:t>Aggregation</a:t>
            </a:r>
            <a:endParaRPr lang="tr-TR" dirty="0" smtClean="0"/>
          </a:p>
          <a:p>
            <a:pPr algn="l"/>
            <a:r>
              <a:rPr lang="en-US" b="1" dirty="0" smtClean="0"/>
              <a:t>5</a:t>
            </a:r>
            <a:r>
              <a:rPr lang="tr-TR" b="1" dirty="0" smtClean="0"/>
              <a:t> </a:t>
            </a:r>
            <a:r>
              <a:rPr lang="tr-TR" b="1" dirty="0" err="1" smtClean="0"/>
              <a:t>Conclusion</a:t>
            </a:r>
            <a:endParaRPr lang="tr-TR" dirty="0" smtClean="0"/>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3- Pipelined </a:t>
            </a:r>
            <a:r>
              <a:rPr lang="en-US" dirty="0" err="1" smtClean="0"/>
              <a:t>MapReduce</a:t>
            </a:r>
            <a:endParaRPr lang="tr-TR" dirty="0"/>
          </a:p>
        </p:txBody>
      </p:sp>
      <p:sp>
        <p:nvSpPr>
          <p:cNvPr id="3" name="2 İçerik Yer Tutucusu"/>
          <p:cNvSpPr>
            <a:spLocks noGrp="1"/>
          </p:cNvSpPr>
          <p:nvPr>
            <p:ph idx="1"/>
          </p:nvPr>
        </p:nvSpPr>
        <p:spPr/>
        <p:txBody>
          <a:bodyPr>
            <a:normAutofit fontScale="85000" lnSpcReduction="10000"/>
          </a:bodyPr>
          <a:lstStyle/>
          <a:p>
            <a:r>
              <a:rPr lang="en-US" b="1" dirty="0" smtClean="0"/>
              <a:t>3.1 P</a:t>
            </a:r>
            <a:r>
              <a:rPr lang="tr-TR" b="1" dirty="0" err="1" smtClean="0"/>
              <a:t>ipelining</a:t>
            </a:r>
            <a:r>
              <a:rPr lang="tr-TR" b="1" dirty="0" smtClean="0"/>
              <a:t> </a:t>
            </a:r>
            <a:r>
              <a:rPr lang="en-US" b="1" dirty="0" smtClean="0"/>
              <a:t>within a job</a:t>
            </a:r>
          </a:p>
          <a:p>
            <a:pPr>
              <a:buNone/>
            </a:pPr>
            <a:r>
              <a:rPr lang="en-US" dirty="0" smtClean="0"/>
              <a:t>	</a:t>
            </a:r>
            <a:r>
              <a:rPr lang="en-US" b="1" dirty="0" smtClean="0"/>
              <a:t>. 3.1.1 Naïve Pipelining</a:t>
            </a:r>
          </a:p>
          <a:p>
            <a:pPr>
              <a:buFontTx/>
              <a:buChar char="-"/>
            </a:pPr>
            <a:r>
              <a:rPr lang="en-US" dirty="0" smtClean="0"/>
              <a:t>we </a:t>
            </a:r>
            <a:r>
              <a:rPr lang="en-US" dirty="0" err="1" smtClean="0"/>
              <a:t>modiﬁed</a:t>
            </a:r>
            <a:r>
              <a:rPr lang="en-US" dirty="0" smtClean="0"/>
              <a:t> </a:t>
            </a:r>
            <a:r>
              <a:rPr lang="en-US" dirty="0" err="1" smtClean="0"/>
              <a:t>Hadoop</a:t>
            </a:r>
            <a:r>
              <a:rPr lang="en-US" dirty="0" smtClean="0"/>
              <a:t> to </a:t>
            </a:r>
            <a:r>
              <a:rPr lang="en-US" dirty="0" smtClean="0"/>
              <a:t>send data directly    from </a:t>
            </a:r>
            <a:r>
              <a:rPr lang="en-US" dirty="0" smtClean="0"/>
              <a:t>map to reduce tasks</a:t>
            </a:r>
            <a:r>
              <a:rPr lang="en-US" dirty="0" smtClean="0"/>
              <a:t>.</a:t>
            </a:r>
          </a:p>
          <a:p>
            <a:pPr>
              <a:buFontTx/>
              <a:buChar char="-"/>
            </a:pPr>
            <a:r>
              <a:rPr lang="en-US" dirty="0" smtClean="0"/>
              <a:t>Client submit jobs-&gt; </a:t>
            </a:r>
            <a:r>
              <a:rPr lang="en-US" dirty="0" err="1" smtClean="0"/>
              <a:t>JobTracker</a:t>
            </a:r>
            <a:r>
              <a:rPr lang="en-US" dirty="0" smtClean="0"/>
              <a:t> assigns </a:t>
            </a:r>
            <a:r>
              <a:rPr lang="en-US" dirty="0" err="1" smtClean="0"/>
              <a:t>map&amp;reduce</a:t>
            </a:r>
            <a:r>
              <a:rPr lang="en-US" dirty="0" smtClean="0"/>
              <a:t> tasks to the available </a:t>
            </a:r>
            <a:r>
              <a:rPr lang="en-US" dirty="0" err="1" smtClean="0"/>
              <a:t>TaskTracker</a:t>
            </a:r>
            <a:r>
              <a:rPr lang="en-US" dirty="0" smtClean="0"/>
              <a:t> slots.. </a:t>
            </a:r>
          </a:p>
          <a:p>
            <a:pPr>
              <a:buFontTx/>
              <a:buChar char="-"/>
            </a:pPr>
            <a:r>
              <a:rPr lang="en-US" dirty="0" smtClean="0"/>
              <a:t>TCP socket </a:t>
            </a:r>
            <a:r>
              <a:rPr lang="en-US" dirty="0" smtClean="0"/>
              <a:t>will </a:t>
            </a:r>
            <a:r>
              <a:rPr lang="en-US" dirty="0" smtClean="0"/>
              <a:t>be used </a:t>
            </a:r>
            <a:r>
              <a:rPr lang="en-US" dirty="0" smtClean="0"/>
              <a:t>to pipeline </a:t>
            </a:r>
            <a:r>
              <a:rPr lang="en-US" dirty="0" smtClean="0"/>
              <a:t>the output of the map function</a:t>
            </a:r>
            <a:r>
              <a:rPr lang="en-US" dirty="0" smtClean="0"/>
              <a:t>. As soon as map-output is produced, </a:t>
            </a:r>
            <a:r>
              <a:rPr lang="en-US" dirty="0" err="1" smtClean="0"/>
              <a:t>Mapper</a:t>
            </a:r>
            <a:r>
              <a:rPr lang="en-US" dirty="0" smtClean="0"/>
              <a:t> determines where(which partition in reduce task) the record  should be sent to.</a:t>
            </a:r>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3- Pipelined </a:t>
            </a:r>
            <a:r>
              <a:rPr lang="en-US" dirty="0" err="1" smtClean="0"/>
              <a:t>MapReduce</a:t>
            </a:r>
            <a:endParaRPr lang="tr-TR" dirty="0"/>
          </a:p>
        </p:txBody>
      </p:sp>
      <p:sp>
        <p:nvSpPr>
          <p:cNvPr id="3" name="2 İçerik Yer Tutucusu"/>
          <p:cNvSpPr>
            <a:spLocks noGrp="1"/>
          </p:cNvSpPr>
          <p:nvPr>
            <p:ph idx="1"/>
          </p:nvPr>
        </p:nvSpPr>
        <p:spPr>
          <a:xfrm>
            <a:off x="457200" y="1600200"/>
            <a:ext cx="8229600" cy="5069160"/>
          </a:xfrm>
        </p:spPr>
        <p:txBody>
          <a:bodyPr>
            <a:normAutofit fontScale="70000" lnSpcReduction="20000"/>
          </a:bodyPr>
          <a:lstStyle/>
          <a:p>
            <a:r>
              <a:rPr lang="en-US" b="1" dirty="0" smtClean="0"/>
              <a:t>3.1.2  Refinements</a:t>
            </a:r>
          </a:p>
          <a:p>
            <a:r>
              <a:rPr lang="en-US" sz="3600" dirty="0" smtClean="0"/>
              <a:t>Naïve Pipelining may suffer from several practical problems:</a:t>
            </a:r>
            <a:endParaRPr lang="en-US" dirty="0" smtClean="0"/>
          </a:p>
          <a:p>
            <a:pPr>
              <a:buFontTx/>
              <a:buChar char="-"/>
            </a:pPr>
            <a:r>
              <a:rPr lang="en-US" sz="3400" b="1" dirty="0" smtClean="0"/>
              <a:t>Prblm1. </a:t>
            </a:r>
            <a:r>
              <a:rPr lang="en-US" sz="3400" dirty="0" smtClean="0"/>
              <a:t>There may not </a:t>
            </a:r>
            <a:r>
              <a:rPr lang="en-US" sz="3400" dirty="0" smtClean="0"/>
              <a:t>be enough slots available </a:t>
            </a:r>
            <a:r>
              <a:rPr lang="en-US" sz="3400" dirty="0" smtClean="0"/>
              <a:t>to schedule </a:t>
            </a:r>
            <a:r>
              <a:rPr lang="en-US" sz="3400" dirty="0" smtClean="0"/>
              <a:t>every task in a new </a:t>
            </a:r>
            <a:r>
              <a:rPr lang="en-US" sz="3400" dirty="0" smtClean="0"/>
              <a:t>job</a:t>
            </a:r>
            <a:r>
              <a:rPr lang="en-US" sz="3400" dirty="0" smtClean="0"/>
              <a:t> </a:t>
            </a:r>
            <a:r>
              <a:rPr lang="en-US" sz="3400" dirty="0" smtClean="0"/>
              <a:t>and large number of TCP connection is needed. =&gt; </a:t>
            </a:r>
            <a:r>
              <a:rPr lang="en-US" sz="3400" i="1" dirty="0" smtClean="0"/>
              <a:t>Map Task write output to the disk. Once the reduce task assign a slot, then it can pull the records from the map task. For TCP problems: each reducer can be configurable. (pull the data from a certain number of </a:t>
            </a:r>
            <a:r>
              <a:rPr lang="en-US" sz="3400" i="1" dirty="0" err="1" smtClean="0"/>
              <a:t>mappers</a:t>
            </a:r>
            <a:r>
              <a:rPr lang="en-US" sz="3400" i="1" dirty="0" smtClean="0"/>
              <a:t> at once)</a:t>
            </a:r>
          </a:p>
          <a:p>
            <a:pPr>
              <a:buFontTx/>
              <a:buChar char="-"/>
            </a:pPr>
            <a:r>
              <a:rPr lang="en-US" sz="3400" b="1" dirty="0" smtClean="0"/>
              <a:t>Prblm2. </a:t>
            </a:r>
            <a:r>
              <a:rPr lang="en-US" sz="3400" dirty="0" smtClean="0"/>
              <a:t>The map </a:t>
            </a:r>
            <a:r>
              <a:rPr lang="en-US" sz="3400" dirty="0" smtClean="0"/>
              <a:t>function was invoked by </a:t>
            </a:r>
            <a:r>
              <a:rPr lang="en-US" sz="3400" dirty="0" smtClean="0"/>
              <a:t>the same </a:t>
            </a:r>
            <a:r>
              <a:rPr lang="en-US" sz="3400" dirty="0" smtClean="0"/>
              <a:t>thread that wrote output </a:t>
            </a:r>
            <a:r>
              <a:rPr lang="en-US" sz="3400" dirty="0" smtClean="0"/>
              <a:t>records </a:t>
            </a:r>
            <a:r>
              <a:rPr lang="en-US" sz="3400" dirty="0" smtClean="0"/>
              <a:t>to the pipeline </a:t>
            </a:r>
            <a:r>
              <a:rPr lang="en-US" sz="3400" dirty="0" smtClean="0"/>
              <a:t>sockets</a:t>
            </a:r>
            <a:r>
              <a:rPr lang="en-US" sz="3400" dirty="0" smtClean="0"/>
              <a:t>. </a:t>
            </a:r>
            <a:r>
              <a:rPr lang="en-US" sz="3400" dirty="0" smtClean="0"/>
              <a:t>i.e. If the network is truncated the </a:t>
            </a:r>
            <a:r>
              <a:rPr lang="en-US" sz="3400" dirty="0" err="1" smtClean="0"/>
              <a:t>mapper</a:t>
            </a:r>
            <a:r>
              <a:rPr lang="en-US" sz="3400" dirty="0" smtClean="0"/>
              <a:t> will be prevented from doing useful work. =&gt; </a:t>
            </a:r>
            <a:r>
              <a:rPr lang="en-US" sz="3400" i="1" dirty="0" smtClean="0"/>
              <a:t>separate thread: stores its output in an in-memory buffer, then another one sends these data to the connected reducers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3- Pipelined </a:t>
            </a:r>
            <a:r>
              <a:rPr lang="en-US" dirty="0" err="1" smtClean="0"/>
              <a:t>MapReduce</a:t>
            </a:r>
            <a:endParaRPr lang="tr-TR" dirty="0"/>
          </a:p>
        </p:txBody>
      </p:sp>
      <p:sp>
        <p:nvSpPr>
          <p:cNvPr id="3" name="2 İçerik Yer Tutucusu"/>
          <p:cNvSpPr>
            <a:spLocks noGrp="1"/>
          </p:cNvSpPr>
          <p:nvPr>
            <p:ph idx="1"/>
          </p:nvPr>
        </p:nvSpPr>
        <p:spPr/>
        <p:txBody>
          <a:bodyPr>
            <a:normAutofit fontScale="70000" lnSpcReduction="20000"/>
          </a:bodyPr>
          <a:lstStyle/>
          <a:p>
            <a:r>
              <a:rPr lang="en-US" b="1" dirty="0" smtClean="0"/>
              <a:t>3.1.3 </a:t>
            </a:r>
            <a:r>
              <a:rPr lang="en-US" b="1" dirty="0" smtClean="0"/>
              <a:t>Granularity </a:t>
            </a:r>
            <a:r>
              <a:rPr lang="en-US" b="1" dirty="0" smtClean="0"/>
              <a:t>of Map </a:t>
            </a:r>
            <a:r>
              <a:rPr lang="en-US" b="1" dirty="0" smtClean="0"/>
              <a:t>Output</a:t>
            </a:r>
          </a:p>
          <a:p>
            <a:pPr>
              <a:buNone/>
            </a:pPr>
            <a:r>
              <a:rPr lang="en-US" dirty="0" smtClean="0"/>
              <a:t>Another problem with the </a:t>
            </a:r>
            <a:r>
              <a:rPr lang="en-US" dirty="0" smtClean="0"/>
              <a:t>naïve design </a:t>
            </a:r>
            <a:r>
              <a:rPr lang="en-US" dirty="0" smtClean="0"/>
              <a:t>is that </a:t>
            </a:r>
            <a:r>
              <a:rPr lang="en-US" dirty="0" smtClean="0"/>
              <a:t>it eagerly sends </a:t>
            </a:r>
            <a:r>
              <a:rPr lang="en-US" dirty="0" smtClean="0"/>
              <a:t>each record as soon as it is produced, which </a:t>
            </a:r>
            <a:r>
              <a:rPr lang="en-US" dirty="0" smtClean="0"/>
              <a:t>prevents </a:t>
            </a:r>
            <a:r>
              <a:rPr lang="en-US" dirty="0" smtClean="0"/>
              <a:t>the use of map-side combiners</a:t>
            </a:r>
            <a:r>
              <a:rPr lang="en-US" dirty="0" smtClean="0"/>
              <a:t>. </a:t>
            </a:r>
            <a:r>
              <a:rPr lang="en-US" dirty="0" smtClean="0"/>
              <a:t>=&gt; </a:t>
            </a:r>
            <a:r>
              <a:rPr lang="en-US" i="1" dirty="0" smtClean="0"/>
              <a:t>Instead of </a:t>
            </a:r>
            <a:r>
              <a:rPr lang="en-US" i="1" dirty="0" smtClean="0"/>
              <a:t>sending </a:t>
            </a:r>
            <a:r>
              <a:rPr lang="en-US" i="1" dirty="0" smtClean="0"/>
              <a:t>the buffer contents to reducers directly, we wait </a:t>
            </a:r>
            <a:r>
              <a:rPr lang="en-US" i="1" dirty="0" smtClean="0"/>
              <a:t>for the </a:t>
            </a:r>
            <a:r>
              <a:rPr lang="en-US" i="1" dirty="0" smtClean="0"/>
              <a:t>buffer to grow to a threshold size. The </a:t>
            </a:r>
            <a:r>
              <a:rPr lang="en-US" i="1" dirty="0" err="1" smtClean="0"/>
              <a:t>mapper</a:t>
            </a:r>
            <a:r>
              <a:rPr lang="en-US" i="1" dirty="0" smtClean="0"/>
              <a:t> </a:t>
            </a:r>
            <a:r>
              <a:rPr lang="en-US" i="1" dirty="0" smtClean="0"/>
              <a:t>then applies </a:t>
            </a:r>
            <a:r>
              <a:rPr lang="en-US" i="1" dirty="0" smtClean="0"/>
              <a:t>the combiner function and writes the buffer to disk </a:t>
            </a:r>
            <a:r>
              <a:rPr lang="en-US" i="1" dirty="0" smtClean="0"/>
              <a:t>using the </a:t>
            </a:r>
            <a:r>
              <a:rPr lang="en-US" i="1" dirty="0" smtClean="0"/>
              <a:t>spill </a:t>
            </a:r>
            <a:r>
              <a:rPr lang="en-US" i="1" dirty="0" err="1" smtClean="0"/>
              <a:t>ﬁle</a:t>
            </a:r>
            <a:r>
              <a:rPr lang="en-US" i="1" dirty="0" smtClean="0"/>
              <a:t> </a:t>
            </a:r>
            <a:r>
              <a:rPr lang="en-US" i="1" dirty="0" smtClean="0"/>
              <a:t>format.</a:t>
            </a:r>
          </a:p>
          <a:p>
            <a:pPr>
              <a:buFontTx/>
              <a:buChar char="-"/>
            </a:pPr>
            <a:r>
              <a:rPr lang="en-US" dirty="0" smtClean="0"/>
              <a:t>When </a:t>
            </a:r>
            <a:r>
              <a:rPr lang="en-US" dirty="0" smtClean="0"/>
              <a:t>a map task generates a new spill </a:t>
            </a:r>
            <a:r>
              <a:rPr lang="en-US" dirty="0" err="1" smtClean="0"/>
              <a:t>ﬁle</a:t>
            </a:r>
            <a:r>
              <a:rPr lang="en-US" dirty="0" smtClean="0"/>
              <a:t>, it </a:t>
            </a:r>
            <a:r>
              <a:rPr lang="en-US" dirty="0" err="1" smtClean="0"/>
              <a:t>ﬁrst</a:t>
            </a:r>
            <a:r>
              <a:rPr lang="en-US" dirty="0" smtClean="0"/>
              <a:t> queries the </a:t>
            </a:r>
            <a:r>
              <a:rPr lang="en-US" dirty="0" err="1" smtClean="0"/>
              <a:t>TaskTracker</a:t>
            </a:r>
            <a:r>
              <a:rPr lang="en-US" dirty="0" smtClean="0"/>
              <a:t> for the number of unsent </a:t>
            </a:r>
            <a:r>
              <a:rPr lang="en-US" dirty="0" smtClean="0"/>
              <a:t>spill </a:t>
            </a:r>
            <a:r>
              <a:rPr lang="en-US" dirty="0" err="1" smtClean="0"/>
              <a:t>ﬁles</a:t>
            </a:r>
            <a:r>
              <a:rPr lang="en-US" dirty="0" smtClean="0"/>
              <a:t>. If this number grows beyond a certain threshold. </a:t>
            </a:r>
            <a:r>
              <a:rPr lang="en-US" dirty="0" err="1" smtClean="0"/>
              <a:t>mapper</a:t>
            </a:r>
            <a:r>
              <a:rPr lang="en-US" dirty="0" smtClean="0"/>
              <a:t> will </a:t>
            </a:r>
            <a:r>
              <a:rPr lang="en-US" dirty="0" smtClean="0"/>
              <a:t>accumulate multiple </a:t>
            </a:r>
            <a:r>
              <a:rPr lang="en-US" dirty="0" smtClean="0"/>
              <a:t>spill </a:t>
            </a:r>
            <a:r>
              <a:rPr lang="en-US" dirty="0" err="1" smtClean="0"/>
              <a:t>ﬁles</a:t>
            </a:r>
            <a:r>
              <a:rPr lang="en-US" dirty="0" smtClean="0"/>
              <a:t>. </a:t>
            </a:r>
            <a:endParaRPr lang="en-US" dirty="0" smtClean="0"/>
          </a:p>
          <a:p>
            <a:pPr>
              <a:buFontTx/>
              <a:buChar char="-"/>
            </a:pPr>
            <a:r>
              <a:rPr lang="en-US" dirty="0" smtClean="0"/>
              <a:t>Once </a:t>
            </a:r>
            <a:r>
              <a:rPr lang="en-US" dirty="0" smtClean="0"/>
              <a:t>the queue of unsent spill </a:t>
            </a:r>
            <a:r>
              <a:rPr lang="en-US" dirty="0" err="1" smtClean="0"/>
              <a:t>ﬁles</a:t>
            </a:r>
            <a:r>
              <a:rPr lang="en-US" dirty="0" smtClean="0"/>
              <a:t> </a:t>
            </a:r>
            <a:r>
              <a:rPr lang="en-US" dirty="0" smtClean="0"/>
              <a:t>exceeds the </a:t>
            </a:r>
            <a:r>
              <a:rPr lang="en-US" dirty="0" smtClean="0"/>
              <a:t>threshold, the map task merges and </a:t>
            </a:r>
            <a:r>
              <a:rPr lang="en-US" dirty="0" smtClean="0"/>
              <a:t>combines the </a:t>
            </a:r>
            <a:r>
              <a:rPr lang="en-US" dirty="0" smtClean="0"/>
              <a:t>accumulated spill </a:t>
            </a:r>
            <a:r>
              <a:rPr lang="en-US" dirty="0" err="1" smtClean="0"/>
              <a:t>ﬁles</a:t>
            </a:r>
            <a:r>
              <a:rPr lang="en-US" dirty="0" smtClean="0"/>
              <a:t> into a single </a:t>
            </a:r>
            <a:r>
              <a:rPr lang="en-US" dirty="0" err="1" smtClean="0"/>
              <a:t>ﬁle</a:t>
            </a:r>
            <a:r>
              <a:rPr lang="en-US" dirty="0" smtClean="0"/>
              <a:t>, and </a:t>
            </a:r>
            <a:r>
              <a:rPr lang="en-US" dirty="0" smtClean="0"/>
              <a:t>then </a:t>
            </a:r>
            <a:r>
              <a:rPr lang="en-US" dirty="0" smtClean="0"/>
              <a:t>registers its output with the </a:t>
            </a:r>
            <a:r>
              <a:rPr lang="en-US" dirty="0" err="1" smtClean="0"/>
              <a:t>TaskTracker</a:t>
            </a:r>
            <a:r>
              <a:rPr lang="en-US" dirty="0" smtClean="0"/>
              <a:t>.</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7772400" cy="1470025"/>
          </a:xfrm>
        </p:spPr>
        <p:txBody>
          <a:bodyPr/>
          <a:lstStyle/>
          <a:p>
            <a:r>
              <a:rPr lang="en-US" dirty="0" smtClean="0">
                <a:ea typeface="ＭＳ Ｐゴシック" pitchFamily="34" charset="-128"/>
              </a:rPr>
              <a:t>OUTLINE</a:t>
            </a:r>
            <a:endParaRPr lang="tr-TR" dirty="0"/>
          </a:p>
        </p:txBody>
      </p:sp>
      <p:sp>
        <p:nvSpPr>
          <p:cNvPr id="4" name="3 Alt Başlık"/>
          <p:cNvSpPr>
            <a:spLocks noGrp="1"/>
          </p:cNvSpPr>
          <p:nvPr>
            <p:ph type="subTitle" idx="1"/>
          </p:nvPr>
        </p:nvSpPr>
        <p:spPr>
          <a:xfrm>
            <a:off x="1371600" y="1412776"/>
            <a:ext cx="6400800" cy="4824536"/>
          </a:xfrm>
        </p:spPr>
        <p:txBody>
          <a:bodyPr>
            <a:normAutofit/>
          </a:bodyPr>
          <a:lstStyle/>
          <a:p>
            <a:pPr algn="l"/>
            <a:r>
              <a:rPr lang="tr-TR" b="1" dirty="0" smtClean="0">
                <a:solidFill>
                  <a:srgbClr val="FF0000"/>
                </a:solidFill>
              </a:rPr>
              <a:t>1 </a:t>
            </a:r>
            <a:r>
              <a:rPr lang="tr-TR" b="1" dirty="0" err="1" smtClean="0">
                <a:solidFill>
                  <a:srgbClr val="FF0000"/>
                </a:solidFill>
              </a:rPr>
              <a:t>Introduction</a:t>
            </a:r>
            <a:endParaRPr lang="tr-TR" dirty="0" smtClean="0">
              <a:solidFill>
                <a:srgbClr val="FF0000"/>
              </a:solidFill>
            </a:endParaRPr>
          </a:p>
          <a:p>
            <a:pPr algn="l"/>
            <a:r>
              <a:rPr lang="tr-TR" b="1" dirty="0" smtClean="0"/>
              <a:t>2  Background (</a:t>
            </a:r>
            <a:r>
              <a:rPr lang="tr-TR" b="1" dirty="0" err="1" smtClean="0"/>
              <a:t>Hadoop</a:t>
            </a:r>
            <a:r>
              <a:rPr lang="tr-TR" b="1" dirty="0" smtClean="0"/>
              <a:t>)</a:t>
            </a:r>
            <a:endParaRPr lang="tr-TR" dirty="0" smtClean="0"/>
          </a:p>
          <a:p>
            <a:pPr algn="l"/>
            <a:r>
              <a:rPr lang="tr-TR" b="1" dirty="0" smtClean="0"/>
              <a:t>3 </a:t>
            </a:r>
            <a:r>
              <a:rPr lang="tr-TR" b="1" dirty="0" err="1" smtClean="0"/>
              <a:t>Pipelined</a:t>
            </a:r>
            <a:r>
              <a:rPr lang="tr-TR" b="1" dirty="0" smtClean="0"/>
              <a:t> </a:t>
            </a:r>
            <a:r>
              <a:rPr lang="tr-TR" b="1" dirty="0" err="1" smtClean="0"/>
              <a:t>MapReduce</a:t>
            </a:r>
            <a:endParaRPr lang="tr-TR" dirty="0" smtClean="0"/>
          </a:p>
          <a:p>
            <a:pPr algn="l"/>
            <a:r>
              <a:rPr lang="tr-TR" b="1" dirty="0" smtClean="0"/>
              <a:t>4 Online </a:t>
            </a:r>
            <a:r>
              <a:rPr lang="tr-TR" b="1" dirty="0" err="1" smtClean="0"/>
              <a:t>Aggregation</a:t>
            </a:r>
            <a:endParaRPr lang="tr-TR" dirty="0" smtClean="0"/>
          </a:p>
          <a:p>
            <a:pPr algn="l"/>
            <a:r>
              <a:rPr lang="en-US" b="1" dirty="0" smtClean="0"/>
              <a:t>5</a:t>
            </a:r>
            <a:r>
              <a:rPr lang="tr-TR" b="1" dirty="0" smtClean="0"/>
              <a:t> </a:t>
            </a:r>
            <a:r>
              <a:rPr lang="tr-TR" b="1" dirty="0" err="1" smtClean="0"/>
              <a:t>Conclusion</a:t>
            </a:r>
            <a:endParaRPr lang="tr-TR" dirty="0" smtClean="0"/>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3- Pipelined </a:t>
            </a:r>
            <a:r>
              <a:rPr lang="en-US" dirty="0" err="1" smtClean="0"/>
              <a:t>MapReduce</a:t>
            </a:r>
            <a:endParaRPr lang="tr-TR" dirty="0"/>
          </a:p>
        </p:txBody>
      </p:sp>
      <p:sp>
        <p:nvSpPr>
          <p:cNvPr id="3" name="2 İçerik Yer Tutucusu"/>
          <p:cNvSpPr>
            <a:spLocks noGrp="1"/>
          </p:cNvSpPr>
          <p:nvPr>
            <p:ph idx="1"/>
          </p:nvPr>
        </p:nvSpPr>
        <p:spPr/>
        <p:txBody>
          <a:bodyPr>
            <a:normAutofit fontScale="85000" lnSpcReduction="20000"/>
          </a:bodyPr>
          <a:lstStyle/>
          <a:p>
            <a:r>
              <a:rPr lang="tr-TR" b="1" dirty="0" smtClean="0"/>
              <a:t>3.2 </a:t>
            </a:r>
            <a:r>
              <a:rPr lang="tr-TR" b="1" dirty="0" err="1" smtClean="0"/>
              <a:t>Pipelining</a:t>
            </a:r>
            <a:r>
              <a:rPr lang="tr-TR" b="1" dirty="0" smtClean="0"/>
              <a:t> </a:t>
            </a:r>
            <a:r>
              <a:rPr lang="tr-TR" b="1" dirty="0" err="1" smtClean="0"/>
              <a:t>Between</a:t>
            </a:r>
            <a:r>
              <a:rPr lang="tr-TR" b="1" dirty="0" smtClean="0"/>
              <a:t> </a:t>
            </a:r>
            <a:r>
              <a:rPr lang="tr-TR" b="1" dirty="0" err="1" smtClean="0"/>
              <a:t>Jobs</a:t>
            </a:r>
            <a:endParaRPr lang="en-US" b="1" dirty="0" smtClean="0"/>
          </a:p>
          <a:p>
            <a:r>
              <a:rPr lang="en-US" dirty="0" smtClean="0"/>
              <a:t>In the </a:t>
            </a:r>
            <a:r>
              <a:rPr lang="en-US" dirty="0" smtClean="0"/>
              <a:t>traditional </a:t>
            </a:r>
            <a:r>
              <a:rPr lang="en-US" dirty="0" err="1" smtClean="0"/>
              <a:t>Hadoop</a:t>
            </a:r>
            <a:r>
              <a:rPr lang="en-US" dirty="0" smtClean="0"/>
              <a:t> architecture, the output of each </a:t>
            </a:r>
            <a:r>
              <a:rPr lang="en-US" dirty="0" smtClean="0"/>
              <a:t>job is </a:t>
            </a:r>
            <a:r>
              <a:rPr lang="en-US" dirty="0" smtClean="0"/>
              <a:t>written to </a:t>
            </a:r>
            <a:r>
              <a:rPr lang="en-US" dirty="0" smtClean="0"/>
              <a:t>HDFS. (j1, j2)</a:t>
            </a:r>
          </a:p>
          <a:p>
            <a:r>
              <a:rPr lang="en-US" dirty="0" smtClean="0"/>
              <a:t>Furthermore, the </a:t>
            </a:r>
            <a:r>
              <a:rPr lang="en-US" dirty="0" err="1" smtClean="0"/>
              <a:t>JobTracker</a:t>
            </a:r>
            <a:r>
              <a:rPr lang="en-US" dirty="0" smtClean="0"/>
              <a:t> cannot schedule a </a:t>
            </a:r>
            <a:r>
              <a:rPr lang="en-US" dirty="0" smtClean="0"/>
              <a:t>consumer </a:t>
            </a:r>
            <a:r>
              <a:rPr lang="en-US" dirty="0" smtClean="0"/>
              <a:t>job until the producer job has </a:t>
            </a:r>
            <a:r>
              <a:rPr lang="en-US" dirty="0" smtClean="0"/>
              <a:t>completed</a:t>
            </a:r>
            <a:r>
              <a:rPr lang="en-US" dirty="0" smtClean="0"/>
              <a:t>, </a:t>
            </a:r>
            <a:r>
              <a:rPr lang="en-US" dirty="0" smtClean="0"/>
              <a:t>because scheduling </a:t>
            </a:r>
            <a:r>
              <a:rPr lang="en-US" dirty="0" smtClean="0"/>
              <a:t>a map task requires knowing the HDFS </a:t>
            </a:r>
            <a:r>
              <a:rPr lang="en-US" dirty="0" smtClean="0"/>
              <a:t>block locations </a:t>
            </a:r>
            <a:r>
              <a:rPr lang="en-US" dirty="0" smtClean="0"/>
              <a:t>of the map’s input split</a:t>
            </a:r>
            <a:r>
              <a:rPr lang="en-US" dirty="0" smtClean="0"/>
              <a:t>.</a:t>
            </a:r>
          </a:p>
          <a:p>
            <a:r>
              <a:rPr lang="en-US" dirty="0" smtClean="0"/>
              <a:t>=&gt; In our </a:t>
            </a:r>
            <a:r>
              <a:rPr lang="en-US" dirty="0" err="1" smtClean="0"/>
              <a:t>modiﬁed</a:t>
            </a:r>
            <a:r>
              <a:rPr lang="en-US" dirty="0" smtClean="0"/>
              <a:t> version of </a:t>
            </a:r>
            <a:r>
              <a:rPr lang="en-US" dirty="0" err="1" smtClean="0"/>
              <a:t>Hadoop</a:t>
            </a:r>
            <a:r>
              <a:rPr lang="en-US" dirty="0" smtClean="0"/>
              <a:t>, the reduce tasks </a:t>
            </a:r>
            <a:r>
              <a:rPr lang="en-US" dirty="0" smtClean="0"/>
              <a:t>of one </a:t>
            </a:r>
            <a:r>
              <a:rPr lang="en-US" dirty="0" smtClean="0"/>
              <a:t>job can optionally pipeline their </a:t>
            </a:r>
            <a:r>
              <a:rPr lang="en-US" dirty="0" smtClean="0"/>
              <a:t>output </a:t>
            </a:r>
            <a:r>
              <a:rPr lang="en-US" dirty="0" smtClean="0"/>
              <a:t>directly to </a:t>
            </a:r>
            <a:r>
              <a:rPr lang="en-US" dirty="0" smtClean="0"/>
              <a:t>the map </a:t>
            </a:r>
            <a:r>
              <a:rPr lang="en-US" dirty="0" smtClean="0"/>
              <a:t>tasks of the next </a:t>
            </a:r>
            <a:r>
              <a:rPr lang="en-US" dirty="0" smtClean="0"/>
              <a:t>job. And we’ll introduce </a:t>
            </a:r>
            <a:r>
              <a:rPr lang="en-US" b="1" dirty="0" smtClean="0"/>
              <a:t>‘snapshot’ </a:t>
            </a:r>
            <a:r>
              <a:rPr lang="en-US" dirty="0" smtClean="0"/>
              <a:t>outputs that is </a:t>
            </a:r>
            <a:r>
              <a:rPr lang="en-US" dirty="0" err="1" smtClean="0"/>
              <a:t>publishd</a:t>
            </a:r>
            <a:r>
              <a:rPr lang="en-US" dirty="0" smtClean="0"/>
              <a:t> by online aggregation and continuous queries.</a:t>
            </a:r>
            <a:endParaRPr lang="tr-T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3- Pipelined </a:t>
            </a:r>
            <a:r>
              <a:rPr lang="en-US" dirty="0" err="1" smtClean="0"/>
              <a:t>MapReduce</a:t>
            </a:r>
            <a:endParaRPr lang="tr-TR" dirty="0"/>
          </a:p>
        </p:txBody>
      </p:sp>
      <p:sp>
        <p:nvSpPr>
          <p:cNvPr id="3" name="2 İçerik Yer Tutucusu"/>
          <p:cNvSpPr>
            <a:spLocks noGrp="1"/>
          </p:cNvSpPr>
          <p:nvPr>
            <p:ph idx="1"/>
          </p:nvPr>
        </p:nvSpPr>
        <p:spPr>
          <a:xfrm>
            <a:off x="457200" y="1124744"/>
            <a:ext cx="8229600" cy="5001419"/>
          </a:xfrm>
        </p:spPr>
        <p:txBody>
          <a:bodyPr>
            <a:normAutofit/>
          </a:bodyPr>
          <a:lstStyle/>
          <a:p>
            <a:pPr>
              <a:lnSpc>
                <a:spcPct val="90000"/>
              </a:lnSpc>
              <a:buNone/>
            </a:pPr>
            <a:r>
              <a:rPr lang="en-US" b="1" dirty="0" smtClean="0">
                <a:ea typeface="ＭＳ Ｐゴシック" pitchFamily="34" charset="-128"/>
              </a:rPr>
              <a:t>FAULT TOLERANCE</a:t>
            </a:r>
          </a:p>
          <a:p>
            <a:pPr>
              <a:lnSpc>
                <a:spcPct val="90000"/>
              </a:lnSpc>
            </a:pPr>
            <a:r>
              <a:rPr lang="en-US" sz="3000" dirty="0" smtClean="0">
                <a:ea typeface="ＭＳ Ｐゴシック" pitchFamily="34" charset="-128"/>
              </a:rPr>
              <a:t>Traditional </a:t>
            </a:r>
            <a:r>
              <a:rPr lang="en-US" sz="3000" dirty="0" smtClean="0">
                <a:ea typeface="ＭＳ Ｐゴシック" pitchFamily="34" charset="-128"/>
              </a:rPr>
              <a:t>fault tolerance algorithms for pipelined dataflow systems are complex</a:t>
            </a:r>
          </a:p>
          <a:p>
            <a:pPr>
              <a:lnSpc>
                <a:spcPct val="90000"/>
              </a:lnSpc>
            </a:pPr>
            <a:r>
              <a:rPr lang="en-US" sz="3000" dirty="0" smtClean="0">
                <a:ea typeface="ＭＳ Ｐゴシック" pitchFamily="34" charset="-128"/>
              </a:rPr>
              <a:t>HOP approach: write to disk </a:t>
            </a:r>
            <a:r>
              <a:rPr lang="en-US" sz="3000" i="1" dirty="0" smtClean="0">
                <a:ea typeface="ＭＳ Ｐゴシック" pitchFamily="34" charset="-128"/>
              </a:rPr>
              <a:t>and</a:t>
            </a:r>
            <a:r>
              <a:rPr lang="en-US" sz="3000" dirty="0" smtClean="0">
                <a:ea typeface="ＭＳ Ｐゴシック" pitchFamily="34" charset="-128"/>
              </a:rPr>
              <a:t> pipeline</a:t>
            </a:r>
          </a:p>
          <a:p>
            <a:pPr lvl="1">
              <a:lnSpc>
                <a:spcPct val="90000"/>
              </a:lnSpc>
            </a:pPr>
            <a:r>
              <a:rPr lang="en-US" sz="2600" dirty="0" smtClean="0">
                <a:ea typeface="ＭＳ Ｐゴシック" pitchFamily="34" charset="-128"/>
              </a:rPr>
              <a:t>Producers write data into in-memory buffer</a:t>
            </a:r>
          </a:p>
          <a:p>
            <a:pPr lvl="1">
              <a:lnSpc>
                <a:spcPct val="90000"/>
              </a:lnSpc>
            </a:pPr>
            <a:r>
              <a:rPr lang="en-US" sz="2600" dirty="0" smtClean="0">
                <a:ea typeface="ＭＳ Ｐゴシック" pitchFamily="34" charset="-128"/>
              </a:rPr>
              <a:t>In-memory buffer periodically spilled to disk</a:t>
            </a:r>
          </a:p>
          <a:p>
            <a:pPr lvl="1">
              <a:lnSpc>
                <a:spcPct val="90000"/>
              </a:lnSpc>
            </a:pPr>
            <a:r>
              <a:rPr lang="en-US" sz="2600" dirty="0" smtClean="0">
                <a:ea typeface="ＭＳ Ｐゴシック" pitchFamily="34" charset="-128"/>
              </a:rPr>
              <a:t>Spills are also sent to consumers</a:t>
            </a:r>
          </a:p>
          <a:p>
            <a:pPr lvl="1">
              <a:lnSpc>
                <a:spcPct val="90000"/>
              </a:lnSpc>
            </a:pPr>
            <a:r>
              <a:rPr lang="en-US" sz="2600" dirty="0" smtClean="0">
                <a:ea typeface="ＭＳ Ｐゴシック" pitchFamily="34" charset="-128"/>
              </a:rPr>
              <a:t>Consumers treat pipelined data as </a:t>
            </a:r>
            <a:r>
              <a:rPr lang="ja-JP" altLang="en-US" sz="2600" dirty="0" smtClean="0">
                <a:ea typeface="ＭＳ Ｐゴシック" pitchFamily="34" charset="-128"/>
              </a:rPr>
              <a:t>“</a:t>
            </a:r>
            <a:r>
              <a:rPr lang="en-US" altLang="ja-JP" sz="2600" dirty="0" smtClean="0">
                <a:ea typeface="ＭＳ Ｐゴシック" pitchFamily="34" charset="-128"/>
              </a:rPr>
              <a:t>tentative</a:t>
            </a:r>
            <a:r>
              <a:rPr lang="ja-JP" altLang="en-US" sz="2600" dirty="0" smtClean="0">
                <a:ea typeface="ＭＳ Ｐゴシック" pitchFamily="34" charset="-128"/>
              </a:rPr>
              <a:t>”</a:t>
            </a:r>
            <a:r>
              <a:rPr lang="en-US" altLang="ja-JP" sz="2600" dirty="0" smtClean="0">
                <a:ea typeface="ＭＳ Ｐゴシック" pitchFamily="34" charset="-128"/>
              </a:rPr>
              <a:t> until producer is known to complete</a:t>
            </a:r>
          </a:p>
          <a:p>
            <a:pPr lvl="1">
              <a:lnSpc>
                <a:spcPct val="90000"/>
              </a:lnSpc>
            </a:pPr>
            <a:r>
              <a:rPr lang="en-US" sz="2600" dirty="0" smtClean="0">
                <a:ea typeface="ＭＳ Ｐゴシック" pitchFamily="34" charset="-128"/>
              </a:rPr>
              <a:t>Fault tolerance via task restart, tentative output discarded</a:t>
            </a:r>
          </a:p>
          <a:p>
            <a:pPr>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7772400" cy="1470025"/>
          </a:xfrm>
        </p:spPr>
        <p:txBody>
          <a:bodyPr/>
          <a:lstStyle/>
          <a:p>
            <a:r>
              <a:rPr lang="en-US" dirty="0" smtClean="0">
                <a:ea typeface="ＭＳ Ｐゴシック" pitchFamily="34" charset="-128"/>
              </a:rPr>
              <a:t>OUTLINE</a:t>
            </a:r>
            <a:endParaRPr lang="tr-TR" dirty="0"/>
          </a:p>
        </p:txBody>
      </p:sp>
      <p:sp>
        <p:nvSpPr>
          <p:cNvPr id="4" name="3 Alt Başlık"/>
          <p:cNvSpPr>
            <a:spLocks noGrp="1"/>
          </p:cNvSpPr>
          <p:nvPr>
            <p:ph type="subTitle" idx="1"/>
          </p:nvPr>
        </p:nvSpPr>
        <p:spPr>
          <a:xfrm>
            <a:off x="1371600" y="1412776"/>
            <a:ext cx="6400800" cy="4824536"/>
          </a:xfrm>
        </p:spPr>
        <p:txBody>
          <a:bodyPr>
            <a:normAutofit/>
          </a:bodyPr>
          <a:lstStyle/>
          <a:p>
            <a:pPr algn="l"/>
            <a:r>
              <a:rPr lang="tr-TR" b="1" dirty="0" smtClean="0"/>
              <a:t>1 </a:t>
            </a:r>
            <a:r>
              <a:rPr lang="tr-TR" b="1" dirty="0" err="1" smtClean="0"/>
              <a:t>Introduction</a:t>
            </a:r>
            <a:endParaRPr lang="tr-TR" dirty="0" smtClean="0"/>
          </a:p>
          <a:p>
            <a:pPr algn="l"/>
            <a:r>
              <a:rPr lang="tr-TR" b="1" dirty="0" smtClean="0"/>
              <a:t>2  Background (</a:t>
            </a:r>
            <a:r>
              <a:rPr lang="tr-TR" b="1" dirty="0" err="1" smtClean="0"/>
              <a:t>Hadoop</a:t>
            </a:r>
            <a:r>
              <a:rPr lang="tr-TR" b="1" dirty="0" smtClean="0"/>
              <a:t>)</a:t>
            </a:r>
            <a:endParaRPr lang="tr-TR" dirty="0" smtClean="0"/>
          </a:p>
          <a:p>
            <a:pPr algn="l"/>
            <a:r>
              <a:rPr lang="tr-TR" b="1" dirty="0" smtClean="0"/>
              <a:t>3 </a:t>
            </a:r>
            <a:r>
              <a:rPr lang="tr-TR" b="1" dirty="0" err="1" smtClean="0"/>
              <a:t>Pipelined</a:t>
            </a:r>
            <a:r>
              <a:rPr lang="tr-TR" b="1" dirty="0" smtClean="0"/>
              <a:t> </a:t>
            </a:r>
            <a:r>
              <a:rPr lang="tr-TR" b="1" dirty="0" err="1" smtClean="0"/>
              <a:t>MapReduce</a:t>
            </a:r>
            <a:endParaRPr lang="tr-TR" dirty="0" smtClean="0"/>
          </a:p>
          <a:p>
            <a:pPr algn="l"/>
            <a:r>
              <a:rPr lang="tr-TR" b="1" dirty="0" smtClean="0">
                <a:solidFill>
                  <a:srgbClr val="FF0000"/>
                </a:solidFill>
              </a:rPr>
              <a:t>4 Online </a:t>
            </a:r>
            <a:r>
              <a:rPr lang="tr-TR" b="1" dirty="0" err="1" smtClean="0">
                <a:solidFill>
                  <a:srgbClr val="FF0000"/>
                </a:solidFill>
              </a:rPr>
              <a:t>Aggregation</a:t>
            </a:r>
            <a:endParaRPr lang="tr-TR" dirty="0" smtClean="0">
              <a:solidFill>
                <a:srgbClr val="FF0000"/>
              </a:solidFill>
            </a:endParaRPr>
          </a:p>
          <a:p>
            <a:pPr algn="l"/>
            <a:r>
              <a:rPr lang="en-US" b="1" dirty="0" smtClean="0"/>
              <a:t>5</a:t>
            </a:r>
            <a:r>
              <a:rPr lang="tr-TR" b="1" dirty="0" smtClean="0"/>
              <a:t> </a:t>
            </a:r>
            <a:r>
              <a:rPr lang="tr-TR" b="1" dirty="0" err="1" smtClean="0"/>
              <a:t>Conclusion</a:t>
            </a:r>
            <a:endParaRPr lang="tr-TR" dirty="0" smtClean="0"/>
          </a:p>
          <a:p>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4- Online Aggregation</a:t>
            </a:r>
            <a:endParaRPr lang="tr-TR" dirty="0"/>
          </a:p>
        </p:txBody>
      </p:sp>
      <p:sp>
        <p:nvSpPr>
          <p:cNvPr id="3" name="2 İçerik Yer Tutucusu"/>
          <p:cNvSpPr>
            <a:spLocks noGrp="1"/>
          </p:cNvSpPr>
          <p:nvPr>
            <p:ph idx="1"/>
          </p:nvPr>
        </p:nvSpPr>
        <p:spPr/>
        <p:txBody>
          <a:bodyPr>
            <a:normAutofit fontScale="92500" lnSpcReduction="10000"/>
          </a:bodyPr>
          <a:lstStyle/>
          <a:p>
            <a:r>
              <a:rPr lang="en-US" dirty="0" smtClean="0"/>
              <a:t>Although </a:t>
            </a:r>
            <a:r>
              <a:rPr lang="en-US" dirty="0" err="1" smtClean="0"/>
              <a:t>MapReduce</a:t>
            </a:r>
            <a:r>
              <a:rPr lang="en-US" dirty="0" smtClean="0"/>
              <a:t> was originally designed as a </a:t>
            </a:r>
            <a:r>
              <a:rPr lang="en-US" dirty="0" smtClean="0"/>
              <a:t>batch-oriented </a:t>
            </a:r>
            <a:r>
              <a:rPr lang="en-US" dirty="0" smtClean="0"/>
              <a:t>system, it is often used for interactive data </a:t>
            </a:r>
            <a:r>
              <a:rPr lang="en-US" dirty="0" smtClean="0"/>
              <a:t>analysis. (</a:t>
            </a:r>
            <a:r>
              <a:rPr lang="en-US" dirty="0" err="1" smtClean="0"/>
              <a:t>examle</a:t>
            </a:r>
            <a:r>
              <a:rPr lang="en-US" dirty="0" smtClean="0"/>
              <a:t>)</a:t>
            </a:r>
          </a:p>
          <a:p>
            <a:r>
              <a:rPr lang="en-US" dirty="0" smtClean="0"/>
              <a:t>an interactive user </a:t>
            </a:r>
            <a:r>
              <a:rPr lang="en-US" dirty="0" smtClean="0"/>
              <a:t>would prefer </a:t>
            </a:r>
            <a:r>
              <a:rPr lang="en-US" dirty="0" smtClean="0"/>
              <a:t>a “quick and dirty” approximation over a correct </a:t>
            </a:r>
            <a:r>
              <a:rPr lang="en-US" dirty="0" smtClean="0"/>
              <a:t>answer </a:t>
            </a:r>
            <a:r>
              <a:rPr lang="en-US" dirty="0" smtClean="0"/>
              <a:t>that takes much longer to </a:t>
            </a:r>
            <a:r>
              <a:rPr lang="en-US" dirty="0" smtClean="0"/>
              <a:t>compute.</a:t>
            </a:r>
          </a:p>
          <a:p>
            <a:r>
              <a:rPr lang="en-US" dirty="0" smtClean="0"/>
              <a:t>How we </a:t>
            </a:r>
            <a:r>
              <a:rPr lang="en-US" dirty="0" smtClean="0"/>
              <a:t>extended our pipelined </a:t>
            </a:r>
            <a:r>
              <a:rPr lang="en-US" dirty="0" err="1" smtClean="0"/>
              <a:t>Hadoop</a:t>
            </a:r>
            <a:r>
              <a:rPr lang="en-US" dirty="0" smtClean="0"/>
              <a:t> </a:t>
            </a:r>
            <a:r>
              <a:rPr lang="en-US" dirty="0" smtClean="0"/>
              <a:t>implementation </a:t>
            </a:r>
            <a:r>
              <a:rPr lang="en-US" dirty="0" smtClean="0"/>
              <a:t>to </a:t>
            </a:r>
            <a:r>
              <a:rPr lang="en-US" dirty="0" smtClean="0"/>
              <a:t>support </a:t>
            </a:r>
            <a:r>
              <a:rPr lang="en-US" dirty="0" smtClean="0"/>
              <a:t>online aggregation within a single job (Section 4.1</a:t>
            </a:r>
            <a:r>
              <a:rPr lang="en-US" dirty="0" smtClean="0"/>
              <a:t>) and </a:t>
            </a:r>
            <a:r>
              <a:rPr lang="en-US" dirty="0" smtClean="0"/>
              <a:t>between multiple jobs (Section 4.2).</a:t>
            </a: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4- Online Aggregation</a:t>
            </a:r>
            <a:endParaRPr lang="tr-TR" dirty="0"/>
          </a:p>
        </p:txBody>
      </p:sp>
      <p:sp>
        <p:nvSpPr>
          <p:cNvPr id="3" name="2 İçerik Yer Tutucusu"/>
          <p:cNvSpPr>
            <a:spLocks noGrp="1"/>
          </p:cNvSpPr>
          <p:nvPr>
            <p:ph idx="1"/>
          </p:nvPr>
        </p:nvSpPr>
        <p:spPr/>
        <p:txBody>
          <a:bodyPr>
            <a:normAutofit lnSpcReduction="10000"/>
          </a:bodyPr>
          <a:lstStyle/>
          <a:p>
            <a:r>
              <a:rPr lang="en-US" b="1" dirty="0" smtClean="0"/>
              <a:t> </a:t>
            </a:r>
            <a:r>
              <a:rPr lang="en-US" b="1" dirty="0" smtClean="0"/>
              <a:t>4.1  </a:t>
            </a:r>
            <a:r>
              <a:rPr lang="en-US" b="1" dirty="0" smtClean="0"/>
              <a:t>Single-Job Online </a:t>
            </a:r>
            <a:r>
              <a:rPr lang="en-US" b="1" dirty="0" smtClean="0"/>
              <a:t>Aggregation</a:t>
            </a:r>
          </a:p>
          <a:p>
            <a:r>
              <a:rPr lang="en-US" dirty="0" smtClean="0"/>
              <a:t>In HOP, the data records produced by map tasks are </a:t>
            </a:r>
            <a:r>
              <a:rPr lang="en-US" dirty="0" smtClean="0"/>
              <a:t>sent to </a:t>
            </a:r>
            <a:r>
              <a:rPr lang="en-US" dirty="0" smtClean="0"/>
              <a:t>reduce tasks shortly after each record is </a:t>
            </a:r>
            <a:r>
              <a:rPr lang="en-US" dirty="0" smtClean="0"/>
              <a:t>generated.</a:t>
            </a:r>
          </a:p>
          <a:p>
            <a:r>
              <a:rPr lang="en-US" dirty="0" smtClean="0"/>
              <a:t>Snapshot is an output of the reduce task at a certain time. </a:t>
            </a:r>
          </a:p>
          <a:p>
            <a:r>
              <a:rPr lang="en-US" dirty="0" smtClean="0"/>
              <a:t>It is important for us, how correct a snapshot is. &amp; how does snapshot coincide with the correct data. It is a hard problem..</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4- Online Aggregation</a:t>
            </a:r>
            <a:endParaRPr lang="tr-TR" dirty="0"/>
          </a:p>
        </p:txBody>
      </p:sp>
      <p:sp>
        <p:nvSpPr>
          <p:cNvPr id="3" name="2 İçerik Yer Tutucusu"/>
          <p:cNvSpPr>
            <a:spLocks noGrp="1"/>
          </p:cNvSpPr>
          <p:nvPr>
            <p:ph idx="1"/>
          </p:nvPr>
        </p:nvSpPr>
        <p:spPr/>
        <p:txBody>
          <a:bodyPr>
            <a:normAutofit fontScale="77500" lnSpcReduction="20000"/>
          </a:bodyPr>
          <a:lstStyle/>
          <a:p>
            <a:r>
              <a:rPr lang="en-US" dirty="0" smtClean="0"/>
              <a:t>Snapshots are computed periodically, as new data </a:t>
            </a:r>
            <a:r>
              <a:rPr lang="en-US" dirty="0" smtClean="0"/>
              <a:t>arrives </a:t>
            </a:r>
            <a:r>
              <a:rPr lang="en-US" dirty="0" smtClean="0"/>
              <a:t>at each reducer</a:t>
            </a:r>
            <a:r>
              <a:rPr lang="en-US" dirty="0" smtClean="0"/>
              <a:t>.</a:t>
            </a:r>
          </a:p>
          <a:p>
            <a:r>
              <a:rPr lang="en-US" dirty="0" smtClean="0"/>
              <a:t> The </a:t>
            </a:r>
            <a:r>
              <a:rPr lang="en-US" dirty="0" smtClean="0"/>
              <a:t>user may</a:t>
            </a:r>
          </a:p>
          <a:p>
            <a:pPr>
              <a:buFontTx/>
              <a:buChar char="-"/>
            </a:pPr>
            <a:r>
              <a:rPr lang="en-US" dirty="0" err="1" smtClean="0"/>
              <a:t>speciﬁy</a:t>
            </a:r>
            <a:r>
              <a:rPr lang="en-US" dirty="0" smtClean="0"/>
              <a:t> how often snapshots should be computed</a:t>
            </a:r>
          </a:p>
          <a:p>
            <a:pPr>
              <a:buFontTx/>
              <a:buChar char="-"/>
            </a:pPr>
            <a:r>
              <a:rPr lang="en-US" dirty="0" smtClean="0"/>
              <a:t> specify whether to include data from tentative (</a:t>
            </a:r>
            <a:r>
              <a:rPr lang="en-US" dirty="0" err="1" smtClean="0"/>
              <a:t>unﬁnished</a:t>
            </a:r>
            <a:r>
              <a:rPr lang="en-US" dirty="0" smtClean="0"/>
              <a:t>) map </a:t>
            </a:r>
            <a:r>
              <a:rPr lang="en-US" dirty="0" smtClean="0"/>
              <a:t>tasks</a:t>
            </a:r>
          </a:p>
          <a:p>
            <a:r>
              <a:rPr lang="en-US" dirty="0" smtClean="0"/>
              <a:t>if there are not enough free slots to allow all the reduce tasks in a job to be scheduled, snapshots will not be available for reduce tasks that are still </a:t>
            </a:r>
            <a:r>
              <a:rPr lang="en-US" dirty="0" smtClean="0"/>
              <a:t>waiting to be executed</a:t>
            </a:r>
          </a:p>
          <a:p>
            <a:pPr>
              <a:lnSpc>
                <a:spcPct val="80000"/>
              </a:lnSpc>
            </a:pPr>
            <a:r>
              <a:rPr lang="en-US" dirty="0" smtClean="0">
                <a:ea typeface="ＭＳ Ｐゴシック" pitchFamily="34" charset="-128"/>
              </a:rPr>
              <a:t>Within a single job: </a:t>
            </a:r>
            <a:r>
              <a:rPr lang="en-US" u="sng" dirty="0" smtClean="0">
                <a:ea typeface="ＭＳ Ｐゴシック" pitchFamily="34" charset="-128"/>
              </a:rPr>
              <a:t>periodically invoke reduce function at each reduce task</a:t>
            </a:r>
            <a:r>
              <a:rPr lang="en-US" dirty="0" smtClean="0">
                <a:ea typeface="ＭＳ Ｐゴシック" pitchFamily="34" charset="-128"/>
              </a:rPr>
              <a:t> on available data</a:t>
            </a:r>
          </a:p>
          <a:p>
            <a:pPr>
              <a:lnSpc>
                <a:spcPct val="80000"/>
              </a:lnSpc>
            </a:pPr>
            <a:r>
              <a:rPr lang="en-US" dirty="0" smtClean="0">
                <a:ea typeface="ＭＳ Ｐゴシック" pitchFamily="34" charset="-128"/>
              </a:rPr>
              <a:t>Between jobs:</a:t>
            </a:r>
            <a:r>
              <a:rPr lang="en-US" u="sng" dirty="0" smtClean="0">
                <a:ea typeface="ＭＳ Ｐゴシック" pitchFamily="34" charset="-128"/>
              </a:rPr>
              <a:t> periodically send a </a:t>
            </a:r>
            <a:r>
              <a:rPr lang="ja-JP" altLang="en-US" u="sng" dirty="0" smtClean="0">
                <a:ea typeface="ＭＳ Ｐゴシック" pitchFamily="34" charset="-128"/>
              </a:rPr>
              <a:t>“</a:t>
            </a:r>
            <a:r>
              <a:rPr lang="en-US" altLang="ja-JP" u="sng" dirty="0" smtClean="0">
                <a:ea typeface="ＭＳ Ｐゴシック" pitchFamily="34" charset="-128"/>
              </a:rPr>
              <a:t>snapshot</a:t>
            </a:r>
            <a:r>
              <a:rPr lang="ja-JP" altLang="en-US" u="sng" dirty="0" smtClean="0">
                <a:ea typeface="ＭＳ Ｐゴシック" pitchFamily="34" charset="-128"/>
              </a:rPr>
              <a:t>”</a:t>
            </a:r>
            <a:r>
              <a:rPr lang="en-US" altLang="ja-JP" u="sng" dirty="0" smtClean="0">
                <a:ea typeface="ＭＳ Ｐゴシック" pitchFamily="34" charset="-128"/>
              </a:rPr>
              <a:t> to consumer jobs</a:t>
            </a:r>
            <a:endParaRPr lang="en-US" u="sng" dirty="0" smtClean="0">
              <a:ea typeface="ＭＳ Ｐゴシック" pitchFamily="34" charset="-128"/>
            </a:endParaRPr>
          </a:p>
          <a:p>
            <a:endParaRPr lang="en-US" dirty="0" smtClean="0"/>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Content Placeholder 3" descr="cluster.png"/>
          <p:cNvPicPr>
            <a:picLocks noGrp="1" noChangeAspect="1"/>
          </p:cNvPicPr>
          <p:nvPr>
            <p:ph idx="1"/>
          </p:nvPr>
        </p:nvPicPr>
        <p:blipFill>
          <a:blip r:embed="rId3" cstate="print"/>
          <a:srcRect l="-27159" r="-27159"/>
          <a:stretch>
            <a:fillRect/>
          </a:stretch>
        </p:blipFill>
        <p:spPr/>
      </p:pic>
      <p:sp>
        <p:nvSpPr>
          <p:cNvPr id="27651" name="Title 1"/>
          <p:cNvSpPr>
            <a:spLocks noGrp="1"/>
          </p:cNvSpPr>
          <p:nvPr>
            <p:ph type="title"/>
          </p:nvPr>
        </p:nvSpPr>
        <p:spPr/>
        <p:txBody>
          <a:bodyPr/>
          <a:lstStyle/>
          <a:p>
            <a:pPr eaLnBrk="1" hangingPunct="1"/>
            <a:r>
              <a:rPr lang="en-US" dirty="0" smtClean="0">
                <a:ea typeface="ＭＳ Ｐゴシック" pitchFamily="34" charset="-128"/>
              </a:rPr>
              <a:t>4- Online Aggregation</a:t>
            </a:r>
            <a:endParaRPr lang="en-US" dirty="0" smtClean="0">
              <a:ea typeface="ＭＳ Ｐゴシック" pitchFamily="34" charset="-128"/>
            </a:endParaRPr>
          </a:p>
        </p:txBody>
      </p:sp>
      <p:sp>
        <p:nvSpPr>
          <p:cNvPr id="33" name="Rectangle 32"/>
          <p:cNvSpPr>
            <a:spLocks noChangeArrowheads="1"/>
          </p:cNvSpPr>
          <p:nvPr/>
        </p:nvSpPr>
        <p:spPr bwMode="auto">
          <a:xfrm flipV="1">
            <a:off x="3484563" y="3987800"/>
            <a:ext cx="369887" cy="46038"/>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4" name="Rectangle 33"/>
          <p:cNvSpPr>
            <a:spLocks noChangeArrowheads="1"/>
          </p:cNvSpPr>
          <p:nvPr/>
        </p:nvSpPr>
        <p:spPr bwMode="auto">
          <a:xfrm flipV="1">
            <a:off x="3868738" y="3987800"/>
            <a:ext cx="369887" cy="46038"/>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5" name="Rectangle 34"/>
          <p:cNvSpPr>
            <a:spLocks noChangeArrowheads="1"/>
          </p:cNvSpPr>
          <p:nvPr/>
        </p:nvSpPr>
        <p:spPr bwMode="auto">
          <a:xfrm flipV="1">
            <a:off x="3492500" y="5033963"/>
            <a:ext cx="368300" cy="44450"/>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36" name="Rectangle 35"/>
          <p:cNvSpPr>
            <a:spLocks noChangeArrowheads="1"/>
          </p:cNvSpPr>
          <p:nvPr/>
        </p:nvSpPr>
        <p:spPr bwMode="auto">
          <a:xfrm flipV="1">
            <a:off x="3876675" y="5033963"/>
            <a:ext cx="368300" cy="44450"/>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8" name="Rectangle 47"/>
          <p:cNvSpPr>
            <a:spLocks noChangeArrowheads="1"/>
          </p:cNvSpPr>
          <p:nvPr/>
        </p:nvSpPr>
        <p:spPr bwMode="auto">
          <a:xfrm flipV="1">
            <a:off x="6551613" y="3989388"/>
            <a:ext cx="369887" cy="214312"/>
          </a:xfrm>
          <a:prstGeom prst="rect">
            <a:avLst/>
          </a:prstGeom>
          <a:solidFill>
            <a:schemeClr val="accent2"/>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49" name="Rectangle 48"/>
          <p:cNvSpPr>
            <a:spLocks noChangeArrowheads="1"/>
          </p:cNvSpPr>
          <p:nvPr/>
        </p:nvSpPr>
        <p:spPr bwMode="auto">
          <a:xfrm flipV="1">
            <a:off x="6551613" y="5033963"/>
            <a:ext cx="369887" cy="212725"/>
          </a:xfrm>
          <a:prstGeom prst="rect">
            <a:avLst/>
          </a:prstGeom>
          <a:solidFill>
            <a:schemeClr val="accent1"/>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grpSp>
        <p:nvGrpSpPr>
          <p:cNvPr id="2" name="Group 58"/>
          <p:cNvGrpSpPr>
            <a:grpSpLocks/>
          </p:cNvGrpSpPr>
          <p:nvPr/>
        </p:nvGrpSpPr>
        <p:grpSpPr bwMode="auto">
          <a:xfrm>
            <a:off x="6940550" y="3308350"/>
            <a:ext cx="2025650" cy="2498725"/>
            <a:chOff x="6940140" y="3308691"/>
            <a:chExt cx="2026668" cy="2498564"/>
          </a:xfrm>
        </p:grpSpPr>
        <p:sp>
          <p:nvSpPr>
            <p:cNvPr id="22552" name="Can 37"/>
            <p:cNvSpPr>
              <a:spLocks noChangeArrowheads="1"/>
            </p:cNvSpPr>
            <p:nvPr/>
          </p:nvSpPr>
          <p:spPr bwMode="auto">
            <a:xfrm>
              <a:off x="7400746" y="4227795"/>
              <a:ext cx="927566" cy="723853"/>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HDFS</a:t>
              </a:r>
            </a:p>
          </p:txBody>
        </p:sp>
        <p:sp>
          <p:nvSpPr>
            <p:cNvPr id="27673" name="TextBox 46"/>
            <p:cNvSpPr txBox="1">
              <a:spLocks noChangeArrowheads="1"/>
            </p:cNvSpPr>
            <p:nvPr/>
          </p:nvSpPr>
          <p:spPr bwMode="auto">
            <a:xfrm>
              <a:off x="6940140" y="5160924"/>
              <a:ext cx="2026668" cy="646331"/>
            </a:xfrm>
            <a:prstGeom prst="rect">
              <a:avLst/>
            </a:prstGeom>
            <a:noFill/>
            <a:ln w="9525">
              <a:noFill/>
              <a:miter lim="800000"/>
              <a:headEnd/>
              <a:tailEnd/>
            </a:ln>
          </p:spPr>
          <p:txBody>
            <a:bodyPr>
              <a:spAutoFit/>
            </a:bodyPr>
            <a:lstStyle/>
            <a:p>
              <a:r>
                <a:rPr lang="en-US">
                  <a:latin typeface="Calibri" pitchFamily="34" charset="0"/>
                </a:rPr>
                <a:t>Write Snapshot</a:t>
              </a:r>
            </a:p>
            <a:p>
              <a:r>
                <a:rPr lang="en-US">
                  <a:latin typeface="Calibri" pitchFamily="34" charset="0"/>
                </a:rPr>
                <a:t>Answer</a:t>
              </a:r>
            </a:p>
          </p:txBody>
        </p:sp>
        <p:pic>
          <p:nvPicPr>
            <p:cNvPr id="27674" name="Picture 49" descr="eye.jpg"/>
            <p:cNvPicPr>
              <a:picLocks noChangeAspect="1"/>
            </p:cNvPicPr>
            <p:nvPr/>
          </p:nvPicPr>
          <p:blipFill>
            <a:blip r:embed="rId4" cstate="print"/>
            <a:srcRect/>
            <a:stretch>
              <a:fillRect/>
            </a:stretch>
          </p:blipFill>
          <p:spPr bwMode="auto">
            <a:xfrm>
              <a:off x="7253664" y="3308691"/>
              <a:ext cx="996950" cy="841177"/>
            </a:xfrm>
            <a:prstGeom prst="rect">
              <a:avLst/>
            </a:prstGeom>
            <a:noFill/>
            <a:ln w="9525">
              <a:noFill/>
              <a:miter lim="800000"/>
              <a:headEnd/>
              <a:tailEnd/>
            </a:ln>
          </p:spPr>
        </p:pic>
      </p:grpSp>
      <p:grpSp>
        <p:nvGrpSpPr>
          <p:cNvPr id="3" name="Group 57"/>
          <p:cNvGrpSpPr>
            <a:grpSpLocks/>
          </p:cNvGrpSpPr>
          <p:nvPr/>
        </p:nvGrpSpPr>
        <p:grpSpPr bwMode="auto">
          <a:xfrm>
            <a:off x="342900" y="3500438"/>
            <a:ext cx="2270125" cy="1614487"/>
            <a:chOff x="343059" y="3500070"/>
            <a:chExt cx="2270568" cy="1614441"/>
          </a:xfrm>
        </p:grpSpPr>
        <p:sp>
          <p:nvSpPr>
            <p:cNvPr id="22545" name="Can 50"/>
            <p:cNvSpPr>
              <a:spLocks noChangeArrowheads="1"/>
            </p:cNvSpPr>
            <p:nvPr/>
          </p:nvSpPr>
          <p:spPr bwMode="auto">
            <a:xfrm>
              <a:off x="416098" y="4327133"/>
              <a:ext cx="927281" cy="723879"/>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HDFS</a:t>
              </a:r>
            </a:p>
          </p:txBody>
        </p:sp>
        <p:grpSp>
          <p:nvGrpSpPr>
            <p:cNvPr id="4" name="Group 51"/>
            <p:cNvGrpSpPr>
              <a:grpSpLocks/>
            </p:cNvGrpSpPr>
            <p:nvPr/>
          </p:nvGrpSpPr>
          <p:grpSpPr bwMode="auto">
            <a:xfrm>
              <a:off x="1343737" y="4061131"/>
              <a:ext cx="1269890" cy="1053380"/>
              <a:chOff x="1343737" y="4061131"/>
              <a:chExt cx="1269890" cy="1053380"/>
            </a:xfrm>
          </p:grpSpPr>
          <p:cxnSp>
            <p:nvCxnSpPr>
              <p:cNvPr id="22548" name="Straight Arrow Connector 52"/>
              <p:cNvCxnSpPr>
                <a:cxnSpLocks noChangeShapeType="1"/>
              </p:cNvCxnSpPr>
              <p:nvPr/>
            </p:nvCxnSpPr>
            <p:spPr bwMode="auto">
              <a:xfrm flipV="1">
                <a:off x="1343379" y="4341421"/>
                <a:ext cx="1270248" cy="295267"/>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22549" name="Straight Arrow Connector 53"/>
              <p:cNvCxnSpPr>
                <a:cxnSpLocks noChangeShapeType="1"/>
              </p:cNvCxnSpPr>
              <p:nvPr/>
            </p:nvCxnSpPr>
            <p:spPr bwMode="auto">
              <a:xfrm>
                <a:off x="1343379" y="4636688"/>
                <a:ext cx="1270248" cy="228593"/>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sp>
            <p:nvSpPr>
              <p:cNvPr id="27670" name="TextBox 54"/>
              <p:cNvSpPr txBox="1">
                <a:spLocks noChangeArrowheads="1"/>
              </p:cNvSpPr>
              <p:nvPr/>
            </p:nvSpPr>
            <p:spPr bwMode="auto">
              <a:xfrm>
                <a:off x="1373269" y="4061131"/>
                <a:ext cx="856650" cy="369332"/>
              </a:xfrm>
              <a:prstGeom prst="rect">
                <a:avLst/>
              </a:prstGeom>
              <a:noFill/>
              <a:ln w="9525">
                <a:noFill/>
                <a:miter lim="800000"/>
                <a:headEnd/>
                <a:tailEnd/>
              </a:ln>
            </p:spPr>
            <p:txBody>
              <a:bodyPr wrap="none">
                <a:spAutoFit/>
              </a:bodyPr>
              <a:lstStyle/>
              <a:p>
                <a:r>
                  <a:rPr lang="en-US">
                    <a:latin typeface="Calibri" pitchFamily="34" charset="0"/>
                  </a:rPr>
                  <a:t>Block 1</a:t>
                </a:r>
              </a:p>
            </p:txBody>
          </p:sp>
          <p:sp>
            <p:nvSpPr>
              <p:cNvPr id="27671" name="TextBox 55"/>
              <p:cNvSpPr txBox="1">
                <a:spLocks noChangeArrowheads="1"/>
              </p:cNvSpPr>
              <p:nvPr/>
            </p:nvSpPr>
            <p:spPr bwMode="auto">
              <a:xfrm>
                <a:off x="1392775" y="4745179"/>
                <a:ext cx="856650" cy="369332"/>
              </a:xfrm>
              <a:prstGeom prst="rect">
                <a:avLst/>
              </a:prstGeom>
              <a:noFill/>
              <a:ln w="9525">
                <a:noFill/>
                <a:miter lim="800000"/>
                <a:headEnd/>
                <a:tailEnd/>
              </a:ln>
            </p:spPr>
            <p:txBody>
              <a:bodyPr wrap="none">
                <a:spAutoFit/>
              </a:bodyPr>
              <a:lstStyle/>
              <a:p>
                <a:r>
                  <a:rPr lang="en-US">
                    <a:latin typeface="Calibri" pitchFamily="34" charset="0"/>
                  </a:rPr>
                  <a:t>Block 2</a:t>
                </a:r>
              </a:p>
            </p:txBody>
          </p:sp>
        </p:grpSp>
        <p:sp>
          <p:nvSpPr>
            <p:cNvPr id="27667" name="TextBox 56"/>
            <p:cNvSpPr txBox="1">
              <a:spLocks noChangeArrowheads="1"/>
            </p:cNvSpPr>
            <p:nvPr/>
          </p:nvSpPr>
          <p:spPr bwMode="auto">
            <a:xfrm>
              <a:off x="343059" y="3500070"/>
              <a:ext cx="1251698" cy="646331"/>
            </a:xfrm>
            <a:prstGeom prst="rect">
              <a:avLst/>
            </a:prstGeom>
            <a:noFill/>
            <a:ln w="9525">
              <a:noFill/>
              <a:miter lim="800000"/>
              <a:headEnd/>
              <a:tailEnd/>
            </a:ln>
          </p:spPr>
          <p:txBody>
            <a:bodyPr>
              <a:spAutoFit/>
            </a:bodyPr>
            <a:lstStyle/>
            <a:p>
              <a:r>
                <a:rPr lang="en-US">
                  <a:latin typeface="Calibri" pitchFamily="34" charset="0"/>
                </a:rPr>
                <a:t>Read </a:t>
              </a:r>
            </a:p>
            <a:p>
              <a:r>
                <a:rPr lang="en-US">
                  <a:latin typeface="Calibri" pitchFamily="34" charset="0"/>
                </a:rPr>
                <a:t>Input File</a:t>
              </a:r>
            </a:p>
          </p:txBody>
        </p:sp>
      </p:grpSp>
      <p:grpSp>
        <p:nvGrpSpPr>
          <p:cNvPr id="5" name="Group 21"/>
          <p:cNvGrpSpPr>
            <a:grpSpLocks/>
          </p:cNvGrpSpPr>
          <p:nvPr/>
        </p:nvGrpSpPr>
        <p:grpSpPr bwMode="auto">
          <a:xfrm>
            <a:off x="2603500" y="3810000"/>
            <a:ext cx="3952875" cy="1584325"/>
            <a:chOff x="2603601" y="3810199"/>
            <a:chExt cx="3952616" cy="1584904"/>
          </a:xfrm>
        </p:grpSpPr>
        <p:sp>
          <p:nvSpPr>
            <p:cNvPr id="22541" name="Rectangle 28"/>
            <p:cNvSpPr>
              <a:spLocks noChangeArrowheads="1"/>
            </p:cNvSpPr>
            <p:nvPr/>
          </p:nvSpPr>
          <p:spPr bwMode="auto">
            <a:xfrm>
              <a:off x="2613125" y="3810199"/>
              <a:ext cx="858782" cy="532007"/>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22542" name="Rectangle 29"/>
            <p:cNvSpPr>
              <a:spLocks noChangeArrowheads="1"/>
            </p:cNvSpPr>
            <p:nvPr/>
          </p:nvSpPr>
          <p:spPr bwMode="auto">
            <a:xfrm>
              <a:off x="2603601" y="4863097"/>
              <a:ext cx="868306" cy="532006"/>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22543" name="Rectangle 30"/>
            <p:cNvSpPr>
              <a:spLocks noChangeArrowheads="1"/>
            </p:cNvSpPr>
            <p:nvPr/>
          </p:nvSpPr>
          <p:spPr bwMode="auto">
            <a:xfrm>
              <a:off x="5656164" y="3810199"/>
              <a:ext cx="900053" cy="532007"/>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22544" name="Rectangle 31"/>
            <p:cNvSpPr>
              <a:spLocks noChangeArrowheads="1"/>
            </p:cNvSpPr>
            <p:nvPr/>
          </p:nvSpPr>
          <p:spPr bwMode="auto">
            <a:xfrm>
              <a:off x="5656164" y="4863097"/>
              <a:ext cx="900053" cy="532006"/>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0" presetClass="path" presetSubtype="0" repeatCount="5000" accel="50000" decel="50000" fill="hold" nodeType="withEffect">
                                  <p:stCondLst>
                                    <p:cond delay="0"/>
                                  </p:stCondLst>
                                  <p:childTnLst>
                                    <p:animMotion origin="layout" path="M -4.63703E-6 1.4385E-6 L 0.22421 1.4385E-6 " pathEditMode="relative" rAng="0" ptsTypes="AA">
                                      <p:cBhvr>
                                        <p:cTn id="18" dur="2000" fill="hold"/>
                                        <p:tgtEl>
                                          <p:spTgt spid="33"/>
                                        </p:tgtEl>
                                        <p:attrNameLst>
                                          <p:attrName>ppt_x</p:attrName>
                                          <p:attrName>ppt_y</p:attrName>
                                        </p:attrNameLst>
                                      </p:cBhvr>
                                      <p:rCtr x="112" y="0"/>
                                    </p:animMotion>
                                  </p:childTnLst>
                                </p:cTn>
                              </p:par>
                              <p:par>
                                <p:cTn id="19" presetID="0" presetClass="path" presetSubtype="0" repeatCount="5000" accel="50000" decel="50000" fill="hold" nodeType="withEffect">
                                  <p:stCondLst>
                                    <p:cond delay="0"/>
                                  </p:stCondLst>
                                  <p:childTnLst>
                                    <p:animMotion origin="layout" path="M -3.11914E-6 1.4385E-6 L 0.18218 0.15265 " pathEditMode="relative" rAng="0" ptsTypes="AA">
                                      <p:cBhvr>
                                        <p:cTn id="20" dur="2000" fill="hold"/>
                                        <p:tgtEl>
                                          <p:spTgt spid="34"/>
                                        </p:tgtEl>
                                        <p:attrNameLst>
                                          <p:attrName>ppt_x</p:attrName>
                                          <p:attrName>ppt_y</p:attrName>
                                        </p:attrNameLst>
                                      </p:cBhvr>
                                      <p:rCtr x="91" y="76"/>
                                    </p:animMotion>
                                  </p:childTnLst>
                                </p:cTn>
                              </p:par>
                              <p:par>
                                <p:cTn id="21" presetID="0" presetClass="path" presetSubtype="0" repeatCount="5000" accel="50000" decel="50000" fill="hold" nodeType="withEffect">
                                  <p:stCondLst>
                                    <p:cond delay="0"/>
                                  </p:stCondLst>
                                  <p:childTnLst>
                                    <p:animMotion origin="layout" path="M -2.9941E-6 -8.66342E-7 L 0.22352 -0.15242 " pathEditMode="relative" rAng="0" ptsTypes="AA">
                                      <p:cBhvr>
                                        <p:cTn id="22" dur="2000" fill="hold"/>
                                        <p:tgtEl>
                                          <p:spTgt spid="35"/>
                                        </p:tgtEl>
                                        <p:attrNameLst>
                                          <p:attrName>ppt_x</p:attrName>
                                          <p:attrName>ppt_y</p:attrName>
                                        </p:attrNameLst>
                                      </p:cBhvr>
                                      <p:rCtr x="112" y="-76"/>
                                    </p:animMotion>
                                  </p:childTnLst>
                                </p:cTn>
                              </p:par>
                              <p:par>
                                <p:cTn id="23" presetID="0" presetClass="path" presetSubtype="0" repeatCount="5000" accel="50000" decel="50000" fill="hold" grpId="0" nodeType="withEffect">
                                  <p:stCondLst>
                                    <p:cond delay="0"/>
                                  </p:stCondLst>
                                  <p:childTnLst>
                                    <p:animMotion origin="layout" path="M -1.47621E-6 -8.66342E-7 L 0.18114 0.00023 " pathEditMode="relative" rAng="0" ptsTypes="AA">
                                      <p:cBhvr>
                                        <p:cTn id="24" dur="2000" fill="hold"/>
                                        <p:tgtEl>
                                          <p:spTgt spid="36"/>
                                        </p:tgtEl>
                                        <p:attrNameLst>
                                          <p:attrName>ppt_x</p:attrName>
                                          <p:attrName>ppt_y</p:attrName>
                                        </p:attrNameLst>
                                      </p:cBhvr>
                                      <p:rCtr x="90" y="0"/>
                                    </p:animMotion>
                                  </p:childTnLst>
                                </p:cTn>
                              </p:par>
                              <p:par>
                                <p:cTn id="25" presetID="1" presetClass="entr" presetSubtype="0" fill="hold" grpId="1" nodeType="withEffect">
                                  <p:stCondLst>
                                    <p:cond delay="200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1" nodeType="withEffect">
                                  <p:stCondLst>
                                    <p:cond delay="2000"/>
                                  </p:stCondLst>
                                  <p:childTnLst>
                                    <p:set>
                                      <p:cBhvr>
                                        <p:cTn id="28" dur="1" fill="hold">
                                          <p:stCondLst>
                                            <p:cond delay="0"/>
                                          </p:stCondLst>
                                        </p:cTn>
                                        <p:tgtEl>
                                          <p:spTgt spid="48"/>
                                        </p:tgtEl>
                                        <p:attrNameLst>
                                          <p:attrName>style.visibility</p:attrName>
                                        </p:attrNameLst>
                                      </p:cBhvr>
                                      <p:to>
                                        <p:strVal val="visible"/>
                                      </p:to>
                                    </p:set>
                                  </p:childTnLst>
                                </p:cTn>
                              </p:par>
                              <p:par>
                                <p:cTn id="29" presetID="0" presetClass="path" presetSubtype="0" repeatCount="5000" accel="50000" decel="50000" fill="hold" grpId="0" nodeType="withEffect">
                                  <p:stCondLst>
                                    <p:cond delay="0"/>
                                  </p:stCondLst>
                                  <p:childTnLst>
                                    <p:animMotion origin="layout" path="M 2.19173E-6 -2.02919E-6 L 0.09343 0.06208 " pathEditMode="relative" rAng="0" ptsTypes="AA">
                                      <p:cBhvr>
                                        <p:cTn id="30" dur="2000" fill="hold"/>
                                        <p:tgtEl>
                                          <p:spTgt spid="48"/>
                                        </p:tgtEl>
                                        <p:attrNameLst>
                                          <p:attrName>ppt_x</p:attrName>
                                          <p:attrName>ppt_y</p:attrName>
                                        </p:attrNameLst>
                                      </p:cBhvr>
                                      <p:rCtr x="47" y="31"/>
                                    </p:animMotion>
                                  </p:childTnLst>
                                </p:cTn>
                              </p:par>
                              <p:par>
                                <p:cTn id="31" presetID="0" presetClass="path" presetSubtype="0" repeatCount="5000" accel="50000" decel="50000" fill="hold" grpId="0" nodeType="withEffect">
                                  <p:stCondLst>
                                    <p:cond delay="0"/>
                                  </p:stCondLst>
                                  <p:childTnLst>
                                    <p:animMotion origin="layout" path="M -4.5224E-6 -1.48714E-6 L 0.09188 -0.05745 " pathEditMode="relative" rAng="0" ptsTypes="AA">
                                      <p:cBhvr>
                                        <p:cTn id="32" dur="2000" fill="hold"/>
                                        <p:tgtEl>
                                          <p:spTgt spid="49"/>
                                        </p:tgtEl>
                                        <p:attrNameLst>
                                          <p:attrName>ppt_x</p:attrName>
                                          <p:attrName>ppt_y</p:attrName>
                                        </p:attrNameLst>
                                      </p:cBhvr>
                                      <p:rCtr x="46" y="-29"/>
                                    </p:animMotion>
                                  </p:childTnLst>
                                </p:cTn>
                              </p:par>
                              <p:par>
                                <p:cTn id="33" presetID="1" presetClass="entr" presetSubtype="0" fill="hold" nodeType="withEffect">
                                  <p:stCondLst>
                                    <p:cond delay="200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6" grpId="1" animBg="1"/>
      <p:bldP spid="48" grpId="0" animBg="1"/>
      <p:bldP spid="48" grpId="1" animBg="1"/>
      <p:bldP spid="49" grpId="0" animBg="1"/>
      <p:bldP spid="4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4- Online Aggregation</a:t>
            </a:r>
            <a:endParaRPr lang="tr-TR" dirty="0"/>
          </a:p>
        </p:txBody>
      </p:sp>
      <p:sp>
        <p:nvSpPr>
          <p:cNvPr id="3" name="2 İçerik Yer Tutucusu"/>
          <p:cNvSpPr>
            <a:spLocks noGrp="1"/>
          </p:cNvSpPr>
          <p:nvPr>
            <p:ph idx="1"/>
          </p:nvPr>
        </p:nvSpPr>
        <p:spPr/>
        <p:txBody>
          <a:bodyPr>
            <a:normAutofit/>
          </a:bodyPr>
          <a:lstStyle/>
          <a:p>
            <a:r>
              <a:rPr lang="en-US" b="1" dirty="0" smtClean="0"/>
              <a:t> </a:t>
            </a:r>
            <a:r>
              <a:rPr lang="en-US" b="1" dirty="0" smtClean="0"/>
              <a:t>4.1  Multi-Job </a:t>
            </a:r>
            <a:r>
              <a:rPr lang="en-US" b="1" dirty="0" smtClean="0"/>
              <a:t>Online </a:t>
            </a:r>
            <a:r>
              <a:rPr lang="en-US" b="1" dirty="0" smtClean="0"/>
              <a:t>Aggregation</a:t>
            </a:r>
          </a:p>
          <a:p>
            <a:r>
              <a:rPr lang="en-US" dirty="0" smtClean="0">
                <a:ea typeface="ＭＳ Ｐゴシック" pitchFamily="34" charset="-128"/>
              </a:rPr>
              <a:t>Similar to the single-job Online Aggregation, </a:t>
            </a:r>
            <a:r>
              <a:rPr lang="en-US" dirty="0" smtClean="0">
                <a:ea typeface="ＭＳ Ｐゴシック" pitchFamily="34" charset="-128"/>
              </a:rPr>
              <a:t>but approximate answers are pipelined to map tasks of next </a:t>
            </a:r>
            <a:r>
              <a:rPr lang="en-US" dirty="0" smtClean="0">
                <a:ea typeface="ＭＳ Ｐゴシック" pitchFamily="34" charset="-128"/>
              </a:rPr>
              <a:t>job. (j1, j2, …)</a:t>
            </a:r>
          </a:p>
          <a:p>
            <a:r>
              <a:rPr lang="en-US" dirty="0" smtClean="0">
                <a:ea typeface="ＭＳ Ｐゴシック" pitchFamily="34" charset="-128"/>
              </a:rPr>
              <a:t>Unfortunately output of the reduce function is not monotonic. Why that co-scheduling </a:t>
            </a:r>
            <a:r>
              <a:rPr lang="en-US" dirty="0" smtClean="0">
                <a:ea typeface="ＭＳ Ｐゴシック" pitchFamily="34" charset="-128"/>
              </a:rPr>
              <a:t>a sequence of </a:t>
            </a:r>
            <a:r>
              <a:rPr lang="en-US" dirty="0" smtClean="0">
                <a:ea typeface="ＭＳ Ｐゴシック" pitchFamily="34" charset="-128"/>
              </a:rPr>
              <a:t>jobs is required.</a:t>
            </a:r>
          </a:p>
          <a:p>
            <a:r>
              <a:rPr lang="en-US" dirty="0" smtClean="0">
                <a:ea typeface="ＭＳ Ｐゴシック" pitchFamily="34" charset="-128"/>
              </a:rPr>
              <a:t>Consumer job computes an approximation</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3" descr="cluster.png"/>
          <p:cNvPicPr>
            <a:picLocks noGrp="1" noChangeAspect="1"/>
          </p:cNvPicPr>
          <p:nvPr>
            <p:ph idx="1"/>
          </p:nvPr>
        </p:nvPicPr>
        <p:blipFill>
          <a:blip r:embed="rId2" cstate="print"/>
          <a:srcRect l="-27159" r="-27159"/>
          <a:stretch>
            <a:fillRect/>
          </a:stretch>
        </p:blipFill>
        <p:spPr/>
      </p:pic>
      <p:sp>
        <p:nvSpPr>
          <p:cNvPr id="29699" name="Title 1"/>
          <p:cNvSpPr>
            <a:spLocks noGrp="1"/>
          </p:cNvSpPr>
          <p:nvPr>
            <p:ph type="title"/>
          </p:nvPr>
        </p:nvSpPr>
        <p:spPr/>
        <p:txBody>
          <a:bodyPr/>
          <a:lstStyle/>
          <a:p>
            <a:r>
              <a:rPr lang="en-US" dirty="0" smtClean="0"/>
              <a:t>4- Online Aggregation</a:t>
            </a:r>
            <a:endParaRPr lang="en-US" dirty="0" smtClean="0">
              <a:ea typeface="ＭＳ Ｐゴシック" pitchFamily="34" charset="-128"/>
            </a:endParaRPr>
          </a:p>
        </p:txBody>
      </p:sp>
      <p:sp>
        <p:nvSpPr>
          <p:cNvPr id="42" name="TextBox 41"/>
          <p:cNvSpPr txBox="1">
            <a:spLocks noChangeArrowheads="1"/>
          </p:cNvSpPr>
          <p:nvPr/>
        </p:nvSpPr>
        <p:spPr bwMode="auto">
          <a:xfrm>
            <a:off x="3673475" y="3556000"/>
            <a:ext cx="2214563" cy="461963"/>
          </a:xfrm>
          <a:prstGeom prst="rect">
            <a:avLst/>
          </a:prstGeom>
          <a:noFill/>
          <a:ln w="9525">
            <a:noFill/>
            <a:miter lim="800000"/>
            <a:headEnd/>
            <a:tailEnd/>
          </a:ln>
        </p:spPr>
        <p:txBody>
          <a:bodyPr>
            <a:spAutoFit/>
          </a:bodyPr>
          <a:lstStyle/>
          <a:p>
            <a:r>
              <a:rPr lang="en-US" sz="2400" b="1">
                <a:latin typeface="Calibri" pitchFamily="34" charset="0"/>
              </a:rPr>
              <a:t>Write Answer</a:t>
            </a:r>
          </a:p>
        </p:txBody>
      </p:sp>
      <p:grpSp>
        <p:nvGrpSpPr>
          <p:cNvPr id="2" name="Group 83"/>
          <p:cNvGrpSpPr>
            <a:grpSpLocks/>
          </p:cNvGrpSpPr>
          <p:nvPr/>
        </p:nvGrpSpPr>
        <p:grpSpPr bwMode="auto">
          <a:xfrm>
            <a:off x="3497263" y="4114800"/>
            <a:ext cx="1579562" cy="1033463"/>
            <a:chOff x="3496993" y="4114515"/>
            <a:chExt cx="1579381" cy="1034004"/>
          </a:xfrm>
        </p:grpSpPr>
        <p:cxnSp>
          <p:nvCxnSpPr>
            <p:cNvPr id="24594" name="Straight Arrow Connector 39"/>
            <p:cNvCxnSpPr>
              <a:cxnSpLocks noChangeShapeType="1"/>
              <a:stCxn id="24584" idx="3"/>
              <a:endCxn id="24596" idx="2"/>
            </p:cNvCxnSpPr>
            <p:nvPr/>
          </p:nvCxnSpPr>
          <p:spPr bwMode="auto">
            <a:xfrm>
              <a:off x="3496993" y="4114515"/>
              <a:ext cx="652387" cy="497148"/>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24595" name="Straight Arrow Connector 40"/>
            <p:cNvCxnSpPr>
              <a:cxnSpLocks noChangeShapeType="1"/>
              <a:stCxn id="24585" idx="3"/>
              <a:endCxn id="24596" idx="2"/>
            </p:cNvCxnSpPr>
            <p:nvPr/>
          </p:nvCxnSpPr>
          <p:spPr bwMode="auto">
            <a:xfrm flipV="1">
              <a:off x="3496993" y="4611663"/>
              <a:ext cx="652387" cy="536856"/>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sp>
          <p:nvSpPr>
            <p:cNvPr id="24596" name="Can 45"/>
            <p:cNvSpPr>
              <a:spLocks noChangeArrowheads="1"/>
            </p:cNvSpPr>
            <p:nvPr/>
          </p:nvSpPr>
          <p:spPr bwMode="auto">
            <a:xfrm>
              <a:off x="4149380" y="4249524"/>
              <a:ext cx="926994" cy="724279"/>
            </a:xfrm>
            <a:prstGeom prst="can">
              <a:avLst>
                <a:gd name="adj" fmla="val 25000"/>
              </a:avLst>
            </a:prstGeom>
            <a:solidFill>
              <a:srgbClr val="F79646"/>
            </a:solidFill>
            <a:ln w="9525">
              <a:solidFill>
                <a:srgbClr val="4A7EBB"/>
              </a:solidFill>
              <a:round/>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HDFS</a:t>
              </a:r>
            </a:p>
          </p:txBody>
        </p:sp>
      </p:grpSp>
      <p:grpSp>
        <p:nvGrpSpPr>
          <p:cNvPr id="3" name="Group 85"/>
          <p:cNvGrpSpPr>
            <a:grpSpLocks/>
          </p:cNvGrpSpPr>
          <p:nvPr/>
        </p:nvGrpSpPr>
        <p:grpSpPr bwMode="auto">
          <a:xfrm>
            <a:off x="3497263" y="3867150"/>
            <a:ext cx="3698875" cy="2255838"/>
            <a:chOff x="3496993" y="3866382"/>
            <a:chExt cx="3698913" cy="2256647"/>
          </a:xfrm>
        </p:grpSpPr>
        <p:grpSp>
          <p:nvGrpSpPr>
            <p:cNvPr id="4" name="Group 84"/>
            <p:cNvGrpSpPr>
              <a:grpSpLocks/>
            </p:cNvGrpSpPr>
            <p:nvPr/>
          </p:nvGrpSpPr>
          <p:grpSpPr bwMode="auto">
            <a:xfrm>
              <a:off x="3496993" y="4114515"/>
              <a:ext cx="2202789" cy="1034004"/>
              <a:chOff x="3496993" y="4114515"/>
              <a:chExt cx="2202789" cy="1034004"/>
            </a:xfrm>
          </p:grpSpPr>
          <p:cxnSp>
            <p:nvCxnSpPr>
              <p:cNvPr id="24592" name="Straight Arrow Connector 58"/>
              <p:cNvCxnSpPr>
                <a:cxnSpLocks noChangeShapeType="1"/>
                <a:stCxn id="24584" idx="3"/>
                <a:endCxn id="24589" idx="1"/>
              </p:cNvCxnSpPr>
              <p:nvPr/>
            </p:nvCxnSpPr>
            <p:spPr bwMode="auto">
              <a:xfrm>
                <a:off x="3496993" y="4114121"/>
                <a:ext cx="2193948" cy="17469"/>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extLst>
            </p:spPr>
          </p:cxnSp>
          <p:cxnSp>
            <p:nvCxnSpPr>
              <p:cNvPr id="24593" name="Straight Arrow Connector 61"/>
              <p:cNvCxnSpPr>
                <a:cxnSpLocks noChangeShapeType="1"/>
                <a:stCxn id="24585" idx="3"/>
                <a:endCxn id="24590" idx="1"/>
              </p:cNvCxnSpPr>
              <p:nvPr/>
            </p:nvCxnSpPr>
            <p:spPr bwMode="auto">
              <a:xfrm flipV="1">
                <a:off x="3496993" y="5127309"/>
                <a:ext cx="2203473" cy="20645"/>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extLst>
            </p:spPr>
          </p:cxnSp>
        </p:grpSp>
        <p:grpSp>
          <p:nvGrpSpPr>
            <p:cNvPr id="5" name="Group 82"/>
            <p:cNvGrpSpPr>
              <a:grpSpLocks/>
            </p:cNvGrpSpPr>
            <p:nvPr/>
          </p:nvGrpSpPr>
          <p:grpSpPr bwMode="auto">
            <a:xfrm>
              <a:off x="5690568" y="3866382"/>
              <a:ext cx="1505338" cy="2256647"/>
              <a:chOff x="5690568" y="3866382"/>
              <a:chExt cx="1505338" cy="2256647"/>
            </a:xfrm>
          </p:grpSpPr>
          <p:sp>
            <p:nvSpPr>
              <p:cNvPr id="24589" name="Rectangle 51"/>
              <p:cNvSpPr>
                <a:spLocks noChangeArrowheads="1"/>
              </p:cNvSpPr>
              <p:nvPr/>
            </p:nvSpPr>
            <p:spPr bwMode="auto">
              <a:xfrm>
                <a:off x="5690941" y="3866382"/>
                <a:ext cx="858846" cy="532004"/>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24590" name="Rectangle 57"/>
              <p:cNvSpPr>
                <a:spLocks noChangeArrowheads="1"/>
              </p:cNvSpPr>
              <p:nvPr/>
            </p:nvSpPr>
            <p:spPr bwMode="auto">
              <a:xfrm>
                <a:off x="5700466" y="4862102"/>
                <a:ext cx="868371" cy="532003"/>
              </a:xfrm>
              <a:prstGeom prst="rect">
                <a:avLst/>
              </a:prstGeom>
              <a:solidFill>
                <a:schemeClr val="tx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map</a:t>
                </a:r>
              </a:p>
            </p:txBody>
          </p:sp>
          <p:sp>
            <p:nvSpPr>
              <p:cNvPr id="29711" name="TextBox 69"/>
              <p:cNvSpPr txBox="1">
                <a:spLocks noChangeArrowheads="1"/>
              </p:cNvSpPr>
              <p:nvPr/>
            </p:nvSpPr>
            <p:spPr bwMode="auto">
              <a:xfrm>
                <a:off x="5695156" y="5292032"/>
                <a:ext cx="1500750" cy="830997"/>
              </a:xfrm>
              <a:prstGeom prst="rect">
                <a:avLst/>
              </a:prstGeom>
              <a:noFill/>
              <a:ln w="9525">
                <a:noFill/>
                <a:miter lim="800000"/>
                <a:headEnd/>
                <a:tailEnd/>
              </a:ln>
            </p:spPr>
            <p:txBody>
              <a:bodyPr>
                <a:spAutoFit/>
              </a:bodyPr>
              <a:lstStyle/>
              <a:p>
                <a:r>
                  <a:rPr lang="en-US" sz="2400" b="1">
                    <a:latin typeface="Calibri" pitchFamily="34" charset="0"/>
                  </a:rPr>
                  <a:t>Job 2 Mappers</a:t>
                </a:r>
              </a:p>
            </p:txBody>
          </p:sp>
        </p:grpSp>
      </p:grpSp>
      <p:grpSp>
        <p:nvGrpSpPr>
          <p:cNvPr id="6" name="Group 81"/>
          <p:cNvGrpSpPr>
            <a:grpSpLocks/>
          </p:cNvGrpSpPr>
          <p:nvPr/>
        </p:nvGrpSpPr>
        <p:grpSpPr bwMode="auto">
          <a:xfrm>
            <a:off x="2460625" y="3848100"/>
            <a:ext cx="1501775" cy="2292350"/>
            <a:chOff x="2461243" y="3848687"/>
            <a:chExt cx="1500750" cy="2292035"/>
          </a:xfrm>
        </p:grpSpPr>
        <p:sp>
          <p:nvSpPr>
            <p:cNvPr id="24584" name="Rectangle 30"/>
            <p:cNvSpPr>
              <a:spLocks noChangeArrowheads="1"/>
            </p:cNvSpPr>
            <p:nvPr/>
          </p:nvSpPr>
          <p:spPr bwMode="auto">
            <a:xfrm>
              <a:off x="2596089" y="3848687"/>
              <a:ext cx="901085" cy="531740"/>
            </a:xfrm>
            <a:prstGeom prst="rect">
              <a:avLst/>
            </a:prstGeom>
            <a:solidFill>
              <a:schemeClr val="accent2"/>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24585" name="Rectangle 31"/>
            <p:cNvSpPr>
              <a:spLocks noChangeArrowheads="1"/>
            </p:cNvSpPr>
            <p:nvPr/>
          </p:nvSpPr>
          <p:spPr bwMode="auto">
            <a:xfrm>
              <a:off x="2596089" y="4882008"/>
              <a:ext cx="901085" cy="531739"/>
            </a:xfrm>
            <a:prstGeom prst="rect">
              <a:avLst/>
            </a:prstGeom>
            <a:solidFill>
              <a:schemeClr val="accent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ＭＳ Ｐゴシック" charset="0"/>
                  <a:cs typeface="ＭＳ Ｐゴシック" charset="0"/>
                </a:rPr>
                <a:t>reduce</a:t>
              </a:r>
            </a:p>
          </p:txBody>
        </p:sp>
        <p:sp>
          <p:nvSpPr>
            <p:cNvPr id="29706" name="TextBox 80"/>
            <p:cNvSpPr txBox="1">
              <a:spLocks noChangeArrowheads="1"/>
            </p:cNvSpPr>
            <p:nvPr/>
          </p:nvSpPr>
          <p:spPr bwMode="auto">
            <a:xfrm>
              <a:off x="2461243" y="5309725"/>
              <a:ext cx="1500750" cy="830997"/>
            </a:xfrm>
            <a:prstGeom prst="rect">
              <a:avLst/>
            </a:prstGeom>
            <a:noFill/>
            <a:ln w="9525">
              <a:noFill/>
              <a:miter lim="800000"/>
              <a:headEnd/>
              <a:tailEnd/>
            </a:ln>
          </p:spPr>
          <p:txBody>
            <a:bodyPr>
              <a:spAutoFit/>
            </a:bodyPr>
            <a:lstStyle/>
            <a:p>
              <a:r>
                <a:rPr lang="en-US" sz="2400" b="1">
                  <a:latin typeface="Calibri" pitchFamily="34" charset="0"/>
                </a:rPr>
                <a:t>Job 1 Reducers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4- Online Aggregation</a:t>
            </a:r>
            <a:endParaRPr lang="tr-TR" dirty="0"/>
          </a:p>
        </p:txBody>
      </p:sp>
      <p:sp>
        <p:nvSpPr>
          <p:cNvPr id="3" name="2 İçerik Yer Tutucusu"/>
          <p:cNvSpPr>
            <a:spLocks noGrp="1"/>
          </p:cNvSpPr>
          <p:nvPr>
            <p:ph idx="1"/>
          </p:nvPr>
        </p:nvSpPr>
        <p:spPr>
          <a:xfrm>
            <a:off x="457200" y="1600200"/>
            <a:ext cx="8229600" cy="4853136"/>
          </a:xfrm>
        </p:spPr>
        <p:txBody>
          <a:bodyPr>
            <a:normAutofit fontScale="92500" lnSpcReduction="10000"/>
          </a:bodyPr>
          <a:lstStyle/>
          <a:p>
            <a:r>
              <a:rPr lang="en-US" b="1" dirty="0" smtClean="0"/>
              <a:t> Fault Tolerance for Multi-Job Online Aggregation:</a:t>
            </a:r>
          </a:p>
          <a:p>
            <a:r>
              <a:rPr lang="en-US" dirty="0" smtClean="0"/>
              <a:t>Let’s assume we have 2 jobs (j1,j2)… We suppose 3 cases:</a:t>
            </a:r>
          </a:p>
          <a:p>
            <a:r>
              <a:rPr lang="en-US" b="1" dirty="0" smtClean="0"/>
              <a:t>1. </a:t>
            </a:r>
            <a:r>
              <a:rPr lang="en-US" dirty="0" smtClean="0"/>
              <a:t>Task in j1 fails (we discussed earlier)</a:t>
            </a:r>
          </a:p>
          <a:p>
            <a:r>
              <a:rPr lang="en-US" b="1" dirty="0" smtClean="0"/>
              <a:t>2. </a:t>
            </a:r>
            <a:r>
              <a:rPr lang="en-US" dirty="0" smtClean="0"/>
              <a:t>Task in j2 fails (system restarts the failed task)</a:t>
            </a:r>
            <a:endParaRPr lang="en-US" b="1" dirty="0" smtClean="0"/>
          </a:p>
          <a:p>
            <a:r>
              <a:rPr lang="en-US" b="1" dirty="0" smtClean="0"/>
              <a:t>3. </a:t>
            </a:r>
            <a:r>
              <a:rPr lang="en-US" altLang="ja-JP" dirty="0" smtClean="0">
                <a:ea typeface="ＭＳ Ｐゴシック" pitchFamily="34" charset="-128"/>
              </a:rPr>
              <a:t>To handle failures in </a:t>
            </a:r>
            <a:r>
              <a:rPr lang="en-US" altLang="ja-JP" dirty="0" smtClean="0">
                <a:ea typeface="ＭＳ Ｐゴシック" pitchFamily="34" charset="-128"/>
              </a:rPr>
              <a:t>j1, we replace the most recent snapshot from j2 to j1, with the failed one.</a:t>
            </a:r>
          </a:p>
          <a:p>
            <a:pPr marL="342900" lvl="1" indent="-342900">
              <a:buFont typeface="Arial" pitchFamily="34" charset="0"/>
              <a:buChar char="•"/>
            </a:pPr>
            <a:r>
              <a:rPr lang="en-US" altLang="ja-JP" dirty="0" smtClean="0">
                <a:ea typeface="ＭＳ Ｐゴシック" pitchFamily="34" charset="-128"/>
              </a:rPr>
              <a:t>If tasks </a:t>
            </a:r>
            <a:r>
              <a:rPr lang="en-US" dirty="0" smtClean="0">
                <a:ea typeface="ＭＳ Ｐゴシック" pitchFamily="34" charset="-128"/>
              </a:rPr>
              <a:t>from both jobs fail, a new task in j2 recovers the most recent snapshot from j1.</a:t>
            </a:r>
          </a:p>
          <a:p>
            <a:endParaRPr lang="en-US" b="1" dirty="0" smtClean="0"/>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1-Introduction</a:t>
            </a:r>
            <a:endParaRPr lang="tr-TR" dirty="0"/>
          </a:p>
        </p:txBody>
      </p:sp>
      <p:sp>
        <p:nvSpPr>
          <p:cNvPr id="3" name="2 İçerik Yer Tutucusu"/>
          <p:cNvSpPr>
            <a:spLocks noGrp="1"/>
          </p:cNvSpPr>
          <p:nvPr>
            <p:ph idx="1"/>
          </p:nvPr>
        </p:nvSpPr>
        <p:spPr/>
        <p:txBody>
          <a:bodyPr>
            <a:normAutofit lnSpcReduction="10000"/>
          </a:bodyPr>
          <a:lstStyle/>
          <a:p>
            <a:r>
              <a:rPr lang="en-US" dirty="0" err="1" smtClean="0"/>
              <a:t>MapReduce</a:t>
            </a:r>
            <a:r>
              <a:rPr lang="en-US" dirty="0" smtClean="0"/>
              <a:t> has emerged as a popular </a:t>
            </a:r>
            <a:r>
              <a:rPr lang="en-US" dirty="0" smtClean="0"/>
              <a:t>way in working on large clusters</a:t>
            </a:r>
          </a:p>
          <a:p>
            <a:r>
              <a:rPr lang="tr-TR" dirty="0" err="1" smtClean="0"/>
              <a:t>The</a:t>
            </a:r>
            <a:r>
              <a:rPr lang="tr-TR" dirty="0" smtClean="0"/>
              <a:t> </a:t>
            </a:r>
            <a:r>
              <a:rPr lang="tr-TR" dirty="0" err="1" smtClean="0"/>
              <a:t>Google</a:t>
            </a:r>
            <a:r>
              <a:rPr lang="tr-TR" dirty="0" smtClean="0"/>
              <a:t> </a:t>
            </a:r>
            <a:r>
              <a:rPr lang="tr-TR" dirty="0" err="1" smtClean="0"/>
              <a:t>MapReduce</a:t>
            </a:r>
            <a:r>
              <a:rPr lang="tr-TR" dirty="0" smtClean="0"/>
              <a:t> </a:t>
            </a:r>
            <a:r>
              <a:rPr lang="tr-TR" dirty="0" err="1" smtClean="0"/>
              <a:t>framework</a:t>
            </a:r>
            <a:r>
              <a:rPr lang="tr-TR" dirty="0" smtClean="0"/>
              <a:t> </a:t>
            </a:r>
            <a:r>
              <a:rPr lang="en-US" dirty="0" smtClean="0"/>
              <a:t> and open-source </a:t>
            </a:r>
            <a:r>
              <a:rPr lang="en-US" dirty="0" err="1" smtClean="0"/>
              <a:t>Hadoop</a:t>
            </a:r>
            <a:r>
              <a:rPr lang="en-US" dirty="0" smtClean="0"/>
              <a:t> </a:t>
            </a:r>
            <a:r>
              <a:rPr lang="en-US" dirty="0" smtClean="0"/>
              <a:t>system</a:t>
            </a:r>
          </a:p>
          <a:p>
            <a:r>
              <a:rPr lang="en-US" dirty="0" smtClean="0"/>
              <a:t>Data-centric fashion: transformation to data sets</a:t>
            </a:r>
          </a:p>
          <a:p>
            <a:r>
              <a:rPr lang="en-US" dirty="0" smtClean="0"/>
              <a:t>distributed </a:t>
            </a:r>
            <a:r>
              <a:rPr lang="en-US" dirty="0" smtClean="0"/>
              <a:t>execution, network </a:t>
            </a:r>
            <a:r>
              <a:rPr lang="en-US" dirty="0" smtClean="0"/>
              <a:t>communication and fault </a:t>
            </a:r>
            <a:r>
              <a:rPr lang="en-US" dirty="0" smtClean="0"/>
              <a:t>tolerance are handled by MR</a:t>
            </a:r>
          </a:p>
          <a:p>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ea typeface="ＭＳ Ｐゴシック" pitchFamily="34" charset="-128"/>
              </a:rPr>
              <a:t>Stream Processing</a:t>
            </a:r>
          </a:p>
        </p:txBody>
      </p:sp>
      <p:sp>
        <p:nvSpPr>
          <p:cNvPr id="32771" name="Content Placeholder 2"/>
          <p:cNvSpPr>
            <a:spLocks noGrp="1"/>
          </p:cNvSpPr>
          <p:nvPr>
            <p:ph idx="1"/>
          </p:nvPr>
        </p:nvSpPr>
        <p:spPr/>
        <p:txBody>
          <a:bodyPr/>
          <a:lstStyle/>
          <a:p>
            <a:pPr eaLnBrk="1" hangingPunct="1"/>
            <a:r>
              <a:rPr lang="en-US" dirty="0" err="1" smtClean="0">
                <a:ea typeface="ＭＳ Ｐゴシック" pitchFamily="34" charset="-128"/>
              </a:rPr>
              <a:t>MapReduce</a:t>
            </a:r>
            <a:r>
              <a:rPr lang="en-US" dirty="0" smtClean="0">
                <a:ea typeface="ＭＳ Ｐゴシック" pitchFamily="34" charset="-128"/>
              </a:rPr>
              <a:t> is often applied to </a:t>
            </a:r>
            <a:r>
              <a:rPr lang="en-US" i="1" dirty="0" smtClean="0">
                <a:ea typeface="ＭＳ Ｐゴシック" pitchFamily="34" charset="-128"/>
              </a:rPr>
              <a:t>streams</a:t>
            </a:r>
            <a:r>
              <a:rPr lang="en-US" dirty="0" smtClean="0">
                <a:ea typeface="ＭＳ Ｐゴシック" pitchFamily="34" charset="-128"/>
              </a:rPr>
              <a:t> of data that arrive </a:t>
            </a:r>
            <a:r>
              <a:rPr lang="en-US" i="1" dirty="0" smtClean="0">
                <a:ea typeface="ＭＳ Ｐゴシック" pitchFamily="34" charset="-128"/>
              </a:rPr>
              <a:t>continuously</a:t>
            </a:r>
            <a:endParaRPr lang="en-US" dirty="0" smtClean="0">
              <a:ea typeface="ＭＳ Ｐゴシック" pitchFamily="34" charset="-128"/>
            </a:endParaRPr>
          </a:p>
          <a:p>
            <a:pPr lvl="1" eaLnBrk="1" hangingPunct="1"/>
            <a:r>
              <a:rPr lang="en-US" dirty="0" smtClean="0">
                <a:ea typeface="ＭＳ Ｐゴシック" pitchFamily="34" charset="-128"/>
              </a:rPr>
              <a:t>Click streams, network traffic, web crawl data, …</a:t>
            </a:r>
          </a:p>
          <a:p>
            <a:pPr eaLnBrk="1" hangingPunct="1"/>
            <a:r>
              <a:rPr lang="en-US" dirty="0" smtClean="0">
                <a:ea typeface="ＭＳ Ｐゴシック" pitchFamily="34" charset="-128"/>
              </a:rPr>
              <a:t>Traditional approach: buffer, batch process</a:t>
            </a:r>
          </a:p>
          <a:p>
            <a:pPr lvl="1" eaLnBrk="1" hangingPunct="1">
              <a:buFont typeface="Calibri" pitchFamily="34" charset="0"/>
              <a:buAutoNum type="arabicPeriod"/>
            </a:pPr>
            <a:r>
              <a:rPr lang="en-US" dirty="0" smtClean="0">
                <a:ea typeface="ＭＳ Ｐゴシック" pitchFamily="34" charset="-128"/>
              </a:rPr>
              <a:t>Poor latency</a:t>
            </a:r>
          </a:p>
          <a:p>
            <a:pPr lvl="1" eaLnBrk="1" hangingPunct="1">
              <a:buFont typeface="Calibri" pitchFamily="34" charset="0"/>
              <a:buAutoNum type="arabicPeriod"/>
            </a:pPr>
            <a:r>
              <a:rPr lang="en-US" dirty="0" smtClean="0">
                <a:ea typeface="ＭＳ Ｐゴシック" pitchFamily="34" charset="-128"/>
              </a:rPr>
              <a:t>Analysis state must be reloaded for each batch</a:t>
            </a:r>
          </a:p>
          <a:p>
            <a:pPr eaLnBrk="1" hangingPunct="1"/>
            <a:r>
              <a:rPr lang="en-US" dirty="0" smtClean="0">
                <a:ea typeface="ＭＳ Ｐゴシック" pitchFamily="34" charset="-128"/>
              </a:rPr>
              <a:t>Instead, run MR jobs </a:t>
            </a:r>
            <a:r>
              <a:rPr lang="en-US" i="1" dirty="0" smtClean="0">
                <a:ea typeface="ＭＳ Ｐゴシック" pitchFamily="34" charset="-128"/>
              </a:rPr>
              <a:t>continuously</a:t>
            </a:r>
            <a:r>
              <a:rPr lang="en-US" dirty="0" smtClean="0">
                <a:ea typeface="ＭＳ Ｐゴシック" pitchFamily="34" charset="-128"/>
              </a:rPr>
              <a:t>, and analyze data as it arrives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34" charset="-128"/>
              </a:rPr>
              <a:t>Monitoring</a:t>
            </a:r>
          </a:p>
        </p:txBody>
      </p:sp>
      <p:pic>
        <p:nvPicPr>
          <p:cNvPr id="33795" name="Picture 2"/>
          <p:cNvPicPr>
            <a:picLocks noGrp="1" noChangeAspect="1" noChangeArrowheads="1"/>
          </p:cNvPicPr>
          <p:nvPr>
            <p:ph idx="1"/>
          </p:nvPr>
        </p:nvPicPr>
        <p:blipFill>
          <a:blip r:embed="rId3" cstate="print"/>
          <a:srcRect/>
          <a:stretch>
            <a:fillRect/>
          </a:stretch>
        </p:blipFill>
        <p:spPr>
          <a:xfrm>
            <a:off x="2124075" y="1812925"/>
            <a:ext cx="5191125" cy="3238500"/>
          </a:xfrm>
          <a:noFill/>
        </p:spPr>
      </p:pic>
      <p:sp>
        <p:nvSpPr>
          <p:cNvPr id="33796" name="Rectangle 1"/>
          <p:cNvSpPr>
            <a:spLocks noChangeArrowheads="1"/>
          </p:cNvSpPr>
          <p:nvPr/>
        </p:nvSpPr>
        <p:spPr bwMode="auto">
          <a:xfrm>
            <a:off x="561975" y="5156200"/>
            <a:ext cx="7648575" cy="1477963"/>
          </a:xfrm>
          <a:prstGeom prst="rect">
            <a:avLst/>
          </a:prstGeom>
          <a:noFill/>
          <a:ln w="9525">
            <a:noFill/>
            <a:miter lim="800000"/>
            <a:headEnd/>
            <a:tailEnd/>
          </a:ln>
        </p:spPr>
        <p:txBody>
          <a:bodyPr>
            <a:spAutoFit/>
          </a:bodyPr>
          <a:lstStyle/>
          <a:p>
            <a:r>
              <a:rPr lang="en-US" dirty="0">
                <a:latin typeface="Calibri" pitchFamily="34" charset="0"/>
              </a:rPr>
              <a:t>The thrashing host was detected very rapidly—notably faster than the 5-second </a:t>
            </a:r>
            <a:r>
              <a:rPr lang="en-US" dirty="0" err="1">
                <a:latin typeface="Calibri" pitchFamily="34" charset="0"/>
              </a:rPr>
              <a:t>TaskTracker</a:t>
            </a:r>
            <a:r>
              <a:rPr lang="en-US" dirty="0">
                <a:latin typeface="Calibri" pitchFamily="34" charset="0"/>
              </a:rPr>
              <a:t>- </a:t>
            </a:r>
            <a:r>
              <a:rPr lang="en-US" dirty="0" err="1">
                <a:latin typeface="Calibri" pitchFamily="34" charset="0"/>
              </a:rPr>
              <a:t>JobTracker</a:t>
            </a:r>
            <a:r>
              <a:rPr lang="en-US" dirty="0">
                <a:latin typeface="Calibri" pitchFamily="34" charset="0"/>
              </a:rPr>
              <a:t> heartbeat cycle that is used to detect straggler tasks in stock </a:t>
            </a:r>
            <a:r>
              <a:rPr lang="en-US" dirty="0" err="1">
                <a:latin typeface="Calibri" pitchFamily="34" charset="0"/>
              </a:rPr>
              <a:t>Hadoop</a:t>
            </a:r>
            <a:r>
              <a:rPr lang="en-US" dirty="0">
                <a:latin typeface="Calibri" pitchFamily="34" charset="0"/>
              </a:rPr>
              <a:t>. We envision using these alerts to do </a:t>
            </a:r>
            <a:r>
              <a:rPr lang="en-US" b="1" dirty="0">
                <a:latin typeface="Calibri" pitchFamily="34" charset="0"/>
              </a:rPr>
              <a:t>early detection of stragglers</a:t>
            </a:r>
            <a:r>
              <a:rPr lang="en-US" dirty="0">
                <a:latin typeface="Calibri" pitchFamily="34" charset="0"/>
              </a:rPr>
              <a:t> within a </a:t>
            </a:r>
            <a:r>
              <a:rPr lang="en-US" dirty="0" err="1">
                <a:latin typeface="Calibri" pitchFamily="34" charset="0"/>
              </a:rPr>
              <a:t>MapReduce</a:t>
            </a:r>
            <a:r>
              <a:rPr lang="en-US" dirty="0">
                <a:latin typeface="Calibri" pitchFamily="34" charset="0"/>
              </a:rPr>
              <a:t> job.</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ea typeface="ＭＳ Ｐゴシック" pitchFamily="34" charset="-128"/>
              </a:rPr>
              <a:t>5- Conclusion</a:t>
            </a:r>
            <a:endParaRPr lang="en-US" dirty="0" smtClean="0">
              <a:ea typeface="ＭＳ Ｐゴシック" pitchFamily="34" charset="-128"/>
            </a:endParaRPr>
          </a:p>
        </p:txBody>
      </p:sp>
      <p:sp>
        <p:nvSpPr>
          <p:cNvPr id="37891" name="Content Placeholder 2"/>
          <p:cNvSpPr>
            <a:spLocks noGrp="1"/>
          </p:cNvSpPr>
          <p:nvPr>
            <p:ph idx="1"/>
          </p:nvPr>
        </p:nvSpPr>
        <p:spPr/>
        <p:txBody>
          <a:bodyPr/>
          <a:lstStyle/>
          <a:p>
            <a:r>
              <a:rPr lang="en-US" sz="2800" dirty="0" smtClean="0">
                <a:ea typeface="ＭＳ Ｐゴシック" pitchFamily="34" charset="-128"/>
              </a:rPr>
              <a:t>HOP extends the applicability of the model to pipelining behaviors, while preserving the simple programming model and fault tolerance of a full-featured </a:t>
            </a:r>
            <a:r>
              <a:rPr lang="en-US" sz="2800" dirty="0" err="1" smtClean="0">
                <a:ea typeface="ＭＳ Ｐゴシック" pitchFamily="34" charset="-128"/>
              </a:rPr>
              <a:t>MapReduce</a:t>
            </a:r>
            <a:r>
              <a:rPr lang="en-US" sz="2800" dirty="0" smtClean="0">
                <a:ea typeface="ＭＳ Ｐゴシック" pitchFamily="34" charset="-128"/>
              </a:rPr>
              <a:t> framework.</a:t>
            </a:r>
          </a:p>
          <a:p>
            <a:r>
              <a:rPr lang="en-US" sz="2800" dirty="0" smtClean="0">
                <a:ea typeface="ＭＳ Ｐゴシック" pitchFamily="34" charset="-128"/>
              </a:rPr>
              <a:t>Future topics</a:t>
            </a:r>
          </a:p>
          <a:p>
            <a:pPr lvl="1">
              <a:buFontTx/>
              <a:buChar char="-"/>
            </a:pPr>
            <a:r>
              <a:rPr lang="en-US" dirty="0" smtClean="0">
                <a:ea typeface="ＭＳ Ｐゴシック" pitchFamily="34" charset="-128"/>
              </a:rPr>
              <a:t>Scheduling</a:t>
            </a:r>
          </a:p>
          <a:p>
            <a:pPr lvl="1">
              <a:buFontTx/>
              <a:buChar char="-"/>
            </a:pPr>
            <a:r>
              <a:rPr lang="en-US" dirty="0" smtClean="0">
                <a:ea typeface="ＭＳ Ｐゴシック" pitchFamily="34" charset="-128"/>
              </a:rPr>
              <a:t>using </a:t>
            </a:r>
            <a:r>
              <a:rPr lang="en-US" dirty="0" err="1" smtClean="0">
                <a:ea typeface="ＭＳ Ｐゴシック" pitchFamily="34" charset="-128"/>
              </a:rPr>
              <a:t>MapReduce</a:t>
            </a:r>
            <a:r>
              <a:rPr lang="en-US" dirty="0" smtClean="0">
                <a:ea typeface="ＭＳ Ｐゴシック" pitchFamily="34" charset="-128"/>
              </a:rPr>
              <a:t>-style programming for even more interactive applications.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1-Introduction</a:t>
            </a:r>
            <a:endParaRPr lang="tr-TR" dirty="0"/>
          </a:p>
        </p:txBody>
      </p:sp>
      <p:sp>
        <p:nvSpPr>
          <p:cNvPr id="3" name="2 İçerik Yer Tutucusu"/>
          <p:cNvSpPr>
            <a:spLocks noGrp="1"/>
          </p:cNvSpPr>
          <p:nvPr>
            <p:ph idx="1"/>
          </p:nvPr>
        </p:nvSpPr>
        <p:spPr/>
        <p:txBody>
          <a:bodyPr>
            <a:normAutofit fontScale="92500" lnSpcReduction="20000"/>
          </a:bodyPr>
          <a:lstStyle/>
          <a:p>
            <a:r>
              <a:rPr lang="en-US" i="1" dirty="0" smtClean="0"/>
              <a:t>Pipelining provides several important advantages to a  </a:t>
            </a:r>
            <a:r>
              <a:rPr lang="en-US" i="1" dirty="0" err="1" smtClean="0"/>
              <a:t>MapReduce</a:t>
            </a:r>
            <a:r>
              <a:rPr lang="en-US" i="1" dirty="0" smtClean="0"/>
              <a:t> </a:t>
            </a:r>
            <a:r>
              <a:rPr lang="en-US" i="1" dirty="0" smtClean="0"/>
              <a:t>framework:</a:t>
            </a:r>
          </a:p>
          <a:p>
            <a:pPr>
              <a:buFontTx/>
              <a:buChar char="-"/>
            </a:pPr>
            <a:r>
              <a:rPr lang="en-US" dirty="0" smtClean="0"/>
              <a:t>map-&gt;reduce =&gt; generate &amp; refine </a:t>
            </a:r>
            <a:r>
              <a:rPr lang="en-US" dirty="0" smtClean="0"/>
              <a:t> an approximation of their </a:t>
            </a:r>
            <a:r>
              <a:rPr lang="en-US" dirty="0" err="1" smtClean="0"/>
              <a:t>ﬁnal</a:t>
            </a:r>
            <a:r>
              <a:rPr lang="en-US" dirty="0" smtClean="0"/>
              <a:t> answer during the </a:t>
            </a:r>
            <a:r>
              <a:rPr lang="en-US" dirty="0" smtClean="0"/>
              <a:t>course </a:t>
            </a:r>
            <a:r>
              <a:rPr lang="en-US" dirty="0" smtClean="0"/>
              <a:t>of </a:t>
            </a:r>
            <a:r>
              <a:rPr lang="en-US" dirty="0" smtClean="0"/>
              <a:t>execution =</a:t>
            </a:r>
            <a:r>
              <a:rPr lang="en-US" b="1" dirty="0" smtClean="0"/>
              <a:t>online aggregation</a:t>
            </a:r>
          </a:p>
          <a:p>
            <a:pPr>
              <a:buFontTx/>
              <a:buChar char="-"/>
            </a:pPr>
            <a:r>
              <a:rPr lang="en-US" dirty="0" err="1" smtClean="0"/>
              <a:t>MapReduce</a:t>
            </a:r>
            <a:r>
              <a:rPr lang="en-US" dirty="0" smtClean="0"/>
              <a:t> </a:t>
            </a:r>
            <a:r>
              <a:rPr lang="en-US" dirty="0" smtClean="0"/>
              <a:t>jobs(that run </a:t>
            </a:r>
            <a:r>
              <a:rPr lang="en-US" dirty="0" err="1" smtClean="0"/>
              <a:t>continuosly</a:t>
            </a:r>
            <a:r>
              <a:rPr lang="en-US" dirty="0" smtClean="0"/>
              <a:t>) accepting new data, as it arrives, </a:t>
            </a:r>
            <a:r>
              <a:rPr lang="en-US" dirty="0" err="1" smtClean="0"/>
              <a:t>analyse</a:t>
            </a:r>
            <a:r>
              <a:rPr lang="en-US" dirty="0" smtClean="0"/>
              <a:t> it immediately. This allows MR to be used in applications such as </a:t>
            </a:r>
            <a:r>
              <a:rPr lang="en-US" b="1" dirty="0" smtClean="0"/>
              <a:t>event monitoring and stream </a:t>
            </a:r>
            <a:r>
              <a:rPr lang="en-US" b="1" dirty="0" smtClean="0"/>
              <a:t>processing</a:t>
            </a:r>
          </a:p>
          <a:p>
            <a:pPr>
              <a:buFontTx/>
              <a:buChar char="-"/>
            </a:pPr>
            <a:r>
              <a:rPr lang="en-US" dirty="0" smtClean="0"/>
              <a:t>pipelining can reduce job completion times by up to </a:t>
            </a:r>
            <a:r>
              <a:rPr lang="en-US" b="1" dirty="0" smtClean="0"/>
              <a:t>25% </a:t>
            </a:r>
            <a:r>
              <a:rPr lang="en-US" dirty="0" smtClean="0"/>
              <a:t>in some scenarios.</a:t>
            </a:r>
            <a:endParaRPr lang="tr-T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1-Introduction</a:t>
            </a:r>
            <a:endParaRPr lang="tr-TR" dirty="0"/>
          </a:p>
        </p:txBody>
      </p:sp>
      <p:sp>
        <p:nvSpPr>
          <p:cNvPr id="3" name="2 İçerik Yer Tutucusu"/>
          <p:cNvSpPr>
            <a:spLocks noGrp="1"/>
          </p:cNvSpPr>
          <p:nvPr>
            <p:ph idx="1"/>
          </p:nvPr>
        </p:nvSpPr>
        <p:spPr/>
        <p:txBody>
          <a:bodyPr>
            <a:normAutofit/>
          </a:bodyPr>
          <a:lstStyle/>
          <a:p>
            <a:r>
              <a:rPr lang="en-US" dirty="0" smtClean="0"/>
              <a:t> We present a </a:t>
            </a:r>
            <a:r>
              <a:rPr lang="en-US" dirty="0" err="1" smtClean="0"/>
              <a:t>modiﬁed</a:t>
            </a:r>
            <a:r>
              <a:rPr lang="en-US" dirty="0" smtClean="0"/>
              <a:t> version of the </a:t>
            </a:r>
            <a:r>
              <a:rPr lang="en-US" dirty="0" err="1" smtClean="0"/>
              <a:t>Hadoop</a:t>
            </a:r>
            <a:r>
              <a:rPr lang="en-US" dirty="0" smtClean="0"/>
              <a:t> </a:t>
            </a:r>
            <a:r>
              <a:rPr lang="en-US" dirty="0" err="1" smtClean="0"/>
              <a:t>MapReduce</a:t>
            </a:r>
            <a:r>
              <a:rPr lang="en-US" dirty="0" smtClean="0"/>
              <a:t> framework that supports on-line aggregation, which allows users to see “early returns”</a:t>
            </a:r>
            <a:endParaRPr lang="tr-TR" dirty="0" smtClean="0"/>
          </a:p>
          <a:p>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7772400" cy="1470025"/>
          </a:xfrm>
        </p:spPr>
        <p:txBody>
          <a:bodyPr/>
          <a:lstStyle/>
          <a:p>
            <a:r>
              <a:rPr lang="en-US" dirty="0" smtClean="0">
                <a:ea typeface="ＭＳ Ｐゴシック" pitchFamily="34" charset="-128"/>
              </a:rPr>
              <a:t>OUTLINE</a:t>
            </a:r>
            <a:endParaRPr lang="tr-TR" dirty="0"/>
          </a:p>
        </p:txBody>
      </p:sp>
      <p:sp>
        <p:nvSpPr>
          <p:cNvPr id="4" name="3 Alt Başlık"/>
          <p:cNvSpPr>
            <a:spLocks noGrp="1"/>
          </p:cNvSpPr>
          <p:nvPr>
            <p:ph type="subTitle" idx="1"/>
          </p:nvPr>
        </p:nvSpPr>
        <p:spPr>
          <a:xfrm>
            <a:off x="1371600" y="1412776"/>
            <a:ext cx="6400800" cy="4824536"/>
          </a:xfrm>
        </p:spPr>
        <p:txBody>
          <a:bodyPr>
            <a:normAutofit/>
          </a:bodyPr>
          <a:lstStyle/>
          <a:p>
            <a:pPr algn="l"/>
            <a:r>
              <a:rPr lang="tr-TR" b="1" dirty="0" smtClean="0"/>
              <a:t>1 </a:t>
            </a:r>
            <a:r>
              <a:rPr lang="tr-TR" b="1" dirty="0" err="1" smtClean="0"/>
              <a:t>Introduction</a:t>
            </a:r>
            <a:endParaRPr lang="tr-TR" dirty="0" smtClean="0"/>
          </a:p>
          <a:p>
            <a:pPr algn="l"/>
            <a:r>
              <a:rPr lang="tr-TR" b="1" dirty="0" smtClean="0">
                <a:solidFill>
                  <a:srgbClr val="FF0000"/>
                </a:solidFill>
              </a:rPr>
              <a:t>2  Background (</a:t>
            </a:r>
            <a:r>
              <a:rPr lang="tr-TR" b="1" dirty="0" err="1" smtClean="0">
                <a:solidFill>
                  <a:srgbClr val="FF0000"/>
                </a:solidFill>
              </a:rPr>
              <a:t>Hadoop</a:t>
            </a:r>
            <a:r>
              <a:rPr lang="tr-TR" b="1" dirty="0" smtClean="0">
                <a:solidFill>
                  <a:srgbClr val="FF0000"/>
                </a:solidFill>
              </a:rPr>
              <a:t>)</a:t>
            </a:r>
            <a:endParaRPr lang="tr-TR" dirty="0" smtClean="0">
              <a:solidFill>
                <a:srgbClr val="FF0000"/>
              </a:solidFill>
            </a:endParaRPr>
          </a:p>
          <a:p>
            <a:pPr algn="l"/>
            <a:r>
              <a:rPr lang="tr-TR" b="1" dirty="0" smtClean="0"/>
              <a:t>3 </a:t>
            </a:r>
            <a:r>
              <a:rPr lang="tr-TR" b="1" dirty="0" err="1" smtClean="0"/>
              <a:t>Pipelined</a:t>
            </a:r>
            <a:r>
              <a:rPr lang="tr-TR" b="1" dirty="0" smtClean="0"/>
              <a:t> </a:t>
            </a:r>
            <a:r>
              <a:rPr lang="tr-TR" b="1" dirty="0" err="1" smtClean="0"/>
              <a:t>MapReduce</a:t>
            </a:r>
            <a:endParaRPr lang="tr-TR" dirty="0" smtClean="0"/>
          </a:p>
          <a:p>
            <a:pPr algn="l"/>
            <a:r>
              <a:rPr lang="tr-TR" b="1" dirty="0" smtClean="0"/>
              <a:t>4 Online </a:t>
            </a:r>
            <a:r>
              <a:rPr lang="tr-TR" b="1" dirty="0" err="1" smtClean="0"/>
              <a:t>Aggregation</a:t>
            </a:r>
            <a:endParaRPr lang="tr-TR" dirty="0" smtClean="0"/>
          </a:p>
          <a:p>
            <a:pPr algn="l"/>
            <a:r>
              <a:rPr lang="en-US" b="1" dirty="0" smtClean="0"/>
              <a:t>5</a:t>
            </a:r>
            <a:r>
              <a:rPr lang="tr-TR" b="1" dirty="0" smtClean="0"/>
              <a:t> </a:t>
            </a:r>
            <a:r>
              <a:rPr lang="tr-TR" b="1" dirty="0" err="1" smtClean="0"/>
              <a:t>Conclusion</a:t>
            </a:r>
            <a:endParaRPr lang="tr-TR" dirty="0" smtClean="0"/>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2-Hadoop Background</a:t>
            </a:r>
            <a:endParaRPr lang="tr-TR" dirty="0"/>
          </a:p>
        </p:txBody>
      </p:sp>
      <p:sp>
        <p:nvSpPr>
          <p:cNvPr id="3" name="2 İçerik Yer Tutucusu"/>
          <p:cNvSpPr>
            <a:spLocks noGrp="1"/>
          </p:cNvSpPr>
          <p:nvPr>
            <p:ph idx="1"/>
          </p:nvPr>
        </p:nvSpPr>
        <p:spPr/>
        <p:txBody>
          <a:bodyPr>
            <a:normAutofit/>
          </a:bodyPr>
          <a:lstStyle/>
          <a:p>
            <a:r>
              <a:rPr lang="tr-TR" b="1" dirty="0" smtClean="0"/>
              <a:t>2.1 </a:t>
            </a:r>
            <a:r>
              <a:rPr lang="en-US" b="1" dirty="0" smtClean="0"/>
              <a:t> </a:t>
            </a:r>
            <a:r>
              <a:rPr lang="tr-TR" b="1" dirty="0" err="1" smtClean="0"/>
              <a:t>Programming</a:t>
            </a:r>
            <a:r>
              <a:rPr lang="tr-TR" b="1" dirty="0" smtClean="0"/>
              <a:t> </a:t>
            </a:r>
            <a:r>
              <a:rPr lang="tr-TR" b="1" dirty="0" smtClean="0"/>
              <a:t>Model</a:t>
            </a:r>
            <a:endParaRPr lang="tr-TR" dirty="0" smtClean="0"/>
          </a:p>
          <a:p>
            <a:pPr>
              <a:buFontTx/>
              <a:buChar char="-"/>
            </a:pPr>
            <a:r>
              <a:rPr lang="tr-TR" dirty="0" err="1" smtClean="0"/>
              <a:t>mapping</a:t>
            </a:r>
            <a:r>
              <a:rPr lang="tr-TR" dirty="0" smtClean="0"/>
              <a:t> </a:t>
            </a:r>
            <a:r>
              <a:rPr lang="en-US" dirty="0" smtClean="0"/>
              <a:t>, [</a:t>
            </a:r>
            <a:r>
              <a:rPr lang="tr-TR" dirty="0" err="1" smtClean="0"/>
              <a:t>intermediate</a:t>
            </a:r>
            <a:r>
              <a:rPr lang="tr-TR" dirty="0" smtClean="0"/>
              <a:t>  </a:t>
            </a:r>
            <a:r>
              <a:rPr lang="tr-TR" dirty="0" smtClean="0"/>
              <a:t>&lt;</a:t>
            </a:r>
            <a:r>
              <a:rPr lang="tr-TR" dirty="0" err="1" smtClean="0"/>
              <a:t>key</a:t>
            </a:r>
            <a:r>
              <a:rPr lang="tr-TR" dirty="0" smtClean="0"/>
              <a:t>,</a:t>
            </a:r>
            <a:r>
              <a:rPr lang="tr-TR" dirty="0" err="1" smtClean="0"/>
              <a:t>value</a:t>
            </a:r>
            <a:r>
              <a:rPr lang="tr-TR" dirty="0" smtClean="0"/>
              <a:t>&gt; </a:t>
            </a:r>
            <a:r>
              <a:rPr lang="tr-TR" dirty="0" err="1" smtClean="0"/>
              <a:t>pairs</a:t>
            </a:r>
            <a:r>
              <a:rPr lang="tr-TR" dirty="0" smtClean="0"/>
              <a:t>.</a:t>
            </a:r>
            <a:r>
              <a:rPr lang="en-US" dirty="0" smtClean="0"/>
              <a:t>]</a:t>
            </a:r>
            <a:r>
              <a:rPr lang="tr-TR" dirty="0" smtClean="0"/>
              <a:t> </a:t>
            </a:r>
            <a:r>
              <a:rPr lang="tr-TR" dirty="0" err="1" smtClean="0"/>
              <a:t>reducing</a:t>
            </a:r>
            <a:endParaRPr lang="en-US" dirty="0" smtClean="0"/>
          </a:p>
          <a:p>
            <a:pPr>
              <a:buFontTx/>
              <a:buChar char="-"/>
            </a:pPr>
            <a:r>
              <a:rPr lang="tr-TR" dirty="0" err="1" smtClean="0"/>
              <a:t>Optionally</a:t>
            </a:r>
            <a:r>
              <a:rPr lang="tr-TR" dirty="0" smtClean="0"/>
              <a:t>, </a:t>
            </a:r>
            <a:r>
              <a:rPr lang="tr-TR" dirty="0" err="1" smtClean="0"/>
              <a:t>user</a:t>
            </a:r>
            <a:r>
              <a:rPr lang="tr-TR" dirty="0" smtClean="0"/>
              <a:t> can </a:t>
            </a:r>
            <a:r>
              <a:rPr lang="tr-TR" dirty="0" err="1" smtClean="0"/>
              <a:t>use</a:t>
            </a:r>
            <a:r>
              <a:rPr lang="tr-TR" dirty="0" smtClean="0"/>
              <a:t> </a:t>
            </a:r>
            <a:r>
              <a:rPr lang="tr-TR" dirty="0" err="1" smtClean="0"/>
              <a:t>Combiner</a:t>
            </a:r>
            <a:r>
              <a:rPr lang="tr-TR" dirty="0" smtClean="0"/>
              <a:t> </a:t>
            </a:r>
            <a:r>
              <a:rPr lang="tr-TR" dirty="0" err="1" smtClean="0"/>
              <a:t>Function</a:t>
            </a:r>
            <a:r>
              <a:rPr lang="en-US" dirty="0" smtClean="0"/>
              <a:t> (</a:t>
            </a:r>
            <a:r>
              <a:rPr lang="tr-TR" dirty="0" err="1" smtClean="0"/>
              <a:t>map</a:t>
            </a:r>
            <a:r>
              <a:rPr lang="tr-TR" dirty="0" smtClean="0"/>
              <a:t>-</a:t>
            </a:r>
            <a:r>
              <a:rPr lang="tr-TR" dirty="0" err="1" smtClean="0"/>
              <a:t>side</a:t>
            </a:r>
            <a:r>
              <a:rPr lang="tr-TR" dirty="0" smtClean="0"/>
              <a:t> </a:t>
            </a:r>
            <a:r>
              <a:rPr lang="tr-TR" dirty="0" err="1" smtClean="0"/>
              <a:t>pre</a:t>
            </a:r>
            <a:r>
              <a:rPr lang="tr-TR" dirty="0" smtClean="0"/>
              <a:t>-</a:t>
            </a:r>
            <a:r>
              <a:rPr lang="tr-TR" dirty="0" err="1" smtClean="0"/>
              <a:t>aggregation</a:t>
            </a:r>
            <a:r>
              <a:rPr lang="en-US" dirty="0" smtClean="0"/>
              <a:t>). Reduces network traffic btw  map-reduce</a:t>
            </a:r>
          </a:p>
          <a:p>
            <a:pPr>
              <a:buFontTx/>
              <a:buChar char="-"/>
            </a:pPr>
            <a:endParaRPr lang="en-US" dirty="0" smtClean="0"/>
          </a:p>
          <a:p>
            <a:pPr>
              <a:buNone/>
            </a:pPr>
            <a:endParaRPr lang="tr-TR" dirty="0" smtClean="0"/>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2-Hadoop Background</a:t>
            </a:r>
            <a:endParaRPr lang="tr-TR" dirty="0"/>
          </a:p>
        </p:txBody>
      </p:sp>
      <p:sp>
        <p:nvSpPr>
          <p:cNvPr id="3" name="2 İçerik Yer Tutucusu"/>
          <p:cNvSpPr>
            <a:spLocks noGrp="1"/>
          </p:cNvSpPr>
          <p:nvPr>
            <p:ph idx="1"/>
          </p:nvPr>
        </p:nvSpPr>
        <p:spPr/>
        <p:txBody>
          <a:bodyPr>
            <a:normAutofit fontScale="77500" lnSpcReduction="20000"/>
          </a:bodyPr>
          <a:lstStyle/>
          <a:p>
            <a:r>
              <a:rPr lang="tr-TR" sz="4100" b="1" dirty="0" smtClean="0"/>
              <a:t>2.2 </a:t>
            </a:r>
            <a:r>
              <a:rPr lang="en-US" sz="4100" b="1" dirty="0" smtClean="0"/>
              <a:t> </a:t>
            </a:r>
            <a:r>
              <a:rPr lang="tr-TR" sz="4100" b="1" dirty="0" err="1" smtClean="0"/>
              <a:t>Hadoop</a:t>
            </a:r>
            <a:r>
              <a:rPr lang="tr-TR" sz="4100" b="1" dirty="0" smtClean="0"/>
              <a:t> </a:t>
            </a:r>
            <a:r>
              <a:rPr lang="tr-TR" sz="4100" b="1" dirty="0" err="1" smtClean="0"/>
              <a:t>Architecture</a:t>
            </a:r>
            <a:endParaRPr lang="en-US" sz="4100" b="1" dirty="0" smtClean="0"/>
          </a:p>
          <a:p>
            <a:endParaRPr lang="en-US" sz="4100" b="1" dirty="0" smtClean="0"/>
          </a:p>
          <a:p>
            <a:pPr>
              <a:buFontTx/>
              <a:buChar char="-"/>
            </a:pPr>
            <a:r>
              <a:rPr lang="tr-TR" i="1" dirty="0" err="1" smtClean="0"/>
              <a:t>Hadoop</a:t>
            </a:r>
            <a:r>
              <a:rPr lang="tr-TR" i="1" dirty="0" smtClean="0"/>
              <a:t> </a:t>
            </a:r>
            <a:r>
              <a:rPr lang="tr-TR" i="1" dirty="0" err="1" smtClean="0"/>
              <a:t>MapReduce</a:t>
            </a:r>
            <a:r>
              <a:rPr lang="en-US" i="1" dirty="0" smtClean="0"/>
              <a:t> + </a:t>
            </a:r>
            <a:r>
              <a:rPr lang="tr-TR" i="1" dirty="0" err="1" smtClean="0"/>
              <a:t>Hadoop</a:t>
            </a:r>
            <a:r>
              <a:rPr lang="tr-TR" i="1" dirty="0" smtClean="0"/>
              <a:t> </a:t>
            </a:r>
            <a:r>
              <a:rPr lang="tr-TR" i="1" dirty="0" err="1" smtClean="0"/>
              <a:t>Distributed</a:t>
            </a:r>
            <a:r>
              <a:rPr lang="tr-TR" i="1" dirty="0" smtClean="0"/>
              <a:t> File </a:t>
            </a:r>
            <a:r>
              <a:rPr lang="tr-TR" i="1" dirty="0" err="1" smtClean="0"/>
              <a:t>System</a:t>
            </a:r>
            <a:r>
              <a:rPr lang="tr-TR" i="1" dirty="0" smtClean="0"/>
              <a:t> (HDFS) </a:t>
            </a:r>
            <a:endParaRPr lang="en-US" i="1" dirty="0" smtClean="0"/>
          </a:p>
          <a:p>
            <a:pPr>
              <a:buFontTx/>
              <a:buChar char="-"/>
            </a:pPr>
            <a:r>
              <a:rPr lang="tr-TR" dirty="0" smtClean="0"/>
              <a:t>HDFS is </a:t>
            </a:r>
            <a:r>
              <a:rPr lang="tr-TR" dirty="0" err="1" smtClean="0"/>
              <a:t>used</a:t>
            </a:r>
            <a:r>
              <a:rPr lang="tr-TR" dirty="0" smtClean="0"/>
              <a:t> </a:t>
            </a:r>
            <a:r>
              <a:rPr lang="tr-TR" dirty="0" err="1" smtClean="0"/>
              <a:t>to</a:t>
            </a:r>
            <a:r>
              <a:rPr lang="tr-TR" dirty="0" smtClean="0"/>
              <a:t> </a:t>
            </a:r>
            <a:r>
              <a:rPr lang="tr-TR" dirty="0" err="1" smtClean="0"/>
              <a:t>store</a:t>
            </a:r>
            <a:r>
              <a:rPr lang="tr-TR" dirty="0" smtClean="0"/>
              <a:t> </a:t>
            </a:r>
            <a:r>
              <a:rPr lang="tr-TR" dirty="0" err="1" smtClean="0"/>
              <a:t>both</a:t>
            </a:r>
            <a:r>
              <a:rPr lang="tr-TR" dirty="0" smtClean="0"/>
              <a:t> </a:t>
            </a:r>
            <a:r>
              <a:rPr lang="tr-TR" dirty="0" err="1" smtClean="0"/>
              <a:t>inputs</a:t>
            </a:r>
            <a:r>
              <a:rPr lang="tr-TR" dirty="0" smtClean="0"/>
              <a:t> </a:t>
            </a:r>
            <a:r>
              <a:rPr lang="tr-TR" dirty="0" err="1" smtClean="0"/>
              <a:t>to</a:t>
            </a:r>
            <a:r>
              <a:rPr lang="tr-TR" dirty="0" smtClean="0"/>
              <a:t> </a:t>
            </a:r>
            <a:r>
              <a:rPr lang="tr-TR" dirty="0" err="1" smtClean="0"/>
              <a:t>map</a:t>
            </a:r>
            <a:r>
              <a:rPr lang="tr-TR" dirty="0" smtClean="0"/>
              <a:t> </a:t>
            </a:r>
            <a:r>
              <a:rPr lang="tr-TR" dirty="0" err="1" smtClean="0"/>
              <a:t>and</a:t>
            </a:r>
            <a:r>
              <a:rPr lang="tr-TR" dirty="0" smtClean="0"/>
              <a:t> </a:t>
            </a:r>
            <a:r>
              <a:rPr lang="tr-TR" dirty="0" err="1" smtClean="0"/>
              <a:t>reduce</a:t>
            </a:r>
            <a:r>
              <a:rPr lang="tr-TR" dirty="0" smtClean="0"/>
              <a:t> </a:t>
            </a:r>
            <a:r>
              <a:rPr lang="tr-TR" dirty="0" err="1" smtClean="0"/>
              <a:t>steps</a:t>
            </a:r>
            <a:r>
              <a:rPr lang="en-US" dirty="0" smtClean="0"/>
              <a:t>(Intermediate results are stored in node’s local file system)</a:t>
            </a:r>
          </a:p>
          <a:p>
            <a:pPr>
              <a:buFontTx/>
              <a:buChar char="-"/>
            </a:pPr>
            <a:r>
              <a:rPr lang="tr-TR" dirty="0" err="1" smtClean="0"/>
              <a:t>Hadoop</a:t>
            </a:r>
            <a:r>
              <a:rPr lang="tr-TR" dirty="0" smtClean="0"/>
              <a:t> </a:t>
            </a:r>
            <a:r>
              <a:rPr lang="tr-TR" dirty="0" err="1" smtClean="0"/>
              <a:t>installation</a:t>
            </a:r>
            <a:r>
              <a:rPr lang="tr-TR" dirty="0" smtClean="0"/>
              <a:t> </a:t>
            </a:r>
            <a:r>
              <a:rPr lang="en-US" dirty="0" smtClean="0"/>
              <a:t>=</a:t>
            </a:r>
            <a:r>
              <a:rPr lang="tr-TR" b="1" dirty="0" err="1" smtClean="0"/>
              <a:t>single</a:t>
            </a:r>
            <a:r>
              <a:rPr lang="tr-TR" b="1" dirty="0" smtClean="0"/>
              <a:t> </a:t>
            </a:r>
            <a:r>
              <a:rPr lang="tr-TR" b="1" dirty="0" err="1" smtClean="0"/>
              <a:t>master</a:t>
            </a:r>
            <a:r>
              <a:rPr lang="tr-TR" b="1" dirty="0" smtClean="0"/>
              <a:t> </a:t>
            </a:r>
            <a:r>
              <a:rPr lang="tr-TR" b="1" dirty="0" err="1" smtClean="0"/>
              <a:t>node</a:t>
            </a:r>
            <a:r>
              <a:rPr lang="tr-TR" b="1" dirty="0" smtClean="0"/>
              <a:t> </a:t>
            </a:r>
            <a:r>
              <a:rPr lang="tr-TR" dirty="0" err="1" smtClean="0"/>
              <a:t>and</a:t>
            </a:r>
            <a:r>
              <a:rPr lang="tr-TR" b="1" dirty="0" smtClean="0"/>
              <a:t> </a:t>
            </a:r>
            <a:r>
              <a:rPr lang="tr-TR" b="1" dirty="0" err="1" smtClean="0"/>
              <a:t>many</a:t>
            </a:r>
            <a:r>
              <a:rPr lang="tr-TR" b="1" dirty="0" smtClean="0"/>
              <a:t> </a:t>
            </a:r>
            <a:r>
              <a:rPr lang="tr-TR" b="1" dirty="0" err="1" smtClean="0"/>
              <a:t>worker</a:t>
            </a:r>
            <a:r>
              <a:rPr lang="tr-TR" b="1" dirty="0" smtClean="0"/>
              <a:t> </a:t>
            </a:r>
            <a:r>
              <a:rPr lang="tr-TR" b="1" dirty="0" err="1" smtClean="0"/>
              <a:t>nodes</a:t>
            </a:r>
            <a:endParaRPr lang="en-US" b="1" dirty="0" smtClean="0"/>
          </a:p>
          <a:p>
            <a:pPr>
              <a:buFontTx/>
              <a:buChar char="-"/>
            </a:pPr>
            <a:r>
              <a:rPr lang="en-US" b="1" dirty="0" smtClean="0"/>
              <a:t>Master Node - </a:t>
            </a:r>
            <a:r>
              <a:rPr lang="tr-TR" dirty="0" err="1" smtClean="0"/>
              <a:t>JobTracker</a:t>
            </a:r>
            <a:r>
              <a:rPr lang="tr-TR" dirty="0" smtClean="0"/>
              <a:t> </a:t>
            </a:r>
            <a:r>
              <a:rPr lang="en-US" dirty="0" smtClean="0"/>
              <a:t>(accept, divide, give)</a:t>
            </a:r>
          </a:p>
          <a:p>
            <a:pPr>
              <a:buFontTx/>
              <a:buChar char="-"/>
            </a:pPr>
            <a:r>
              <a:rPr lang="en-US" b="1" dirty="0" smtClean="0"/>
              <a:t>Worker Node </a:t>
            </a:r>
            <a:r>
              <a:rPr lang="en-US" dirty="0" smtClean="0"/>
              <a:t>- </a:t>
            </a:r>
            <a:r>
              <a:rPr lang="tr-TR" dirty="0" err="1" smtClean="0"/>
              <a:t>TaskTracker</a:t>
            </a:r>
            <a:r>
              <a:rPr lang="tr-TR" dirty="0" smtClean="0"/>
              <a:t> </a:t>
            </a:r>
            <a:r>
              <a:rPr lang="en-US" dirty="0" smtClean="0"/>
              <a:t> (manages execution of tasks.  By default is has 2 maps &amp; 2 reduces </a:t>
            </a:r>
            <a:r>
              <a:rPr lang="en-US" b="1" dirty="0" smtClean="0"/>
              <a:t>slots</a:t>
            </a:r>
            <a:r>
              <a:rPr lang="en-US" dirty="0" smtClean="0"/>
              <a:t>)</a:t>
            </a:r>
            <a:endParaRPr lang="en-US" b="1" dirty="0" smtClean="0"/>
          </a:p>
          <a:p>
            <a:pPr>
              <a:buNone/>
            </a:pPr>
            <a:endParaRPr lang="tr-TR" dirty="0" smtClean="0"/>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2-Hadoop Background</a:t>
            </a:r>
            <a:endParaRPr lang="tr-TR" dirty="0"/>
          </a:p>
        </p:txBody>
      </p:sp>
      <p:sp>
        <p:nvSpPr>
          <p:cNvPr id="3" name="2 İçerik Yer Tutucusu"/>
          <p:cNvSpPr>
            <a:spLocks noGrp="1"/>
          </p:cNvSpPr>
          <p:nvPr>
            <p:ph idx="1"/>
          </p:nvPr>
        </p:nvSpPr>
        <p:spPr>
          <a:xfrm>
            <a:off x="457200" y="1340768"/>
            <a:ext cx="8229600" cy="5328592"/>
          </a:xfrm>
        </p:spPr>
        <p:txBody>
          <a:bodyPr>
            <a:normAutofit fontScale="77500" lnSpcReduction="20000"/>
          </a:bodyPr>
          <a:lstStyle/>
          <a:p>
            <a:r>
              <a:rPr lang="tr-TR" sz="4600" b="1" dirty="0" smtClean="0"/>
              <a:t>2.3 </a:t>
            </a:r>
            <a:r>
              <a:rPr lang="en-US" sz="4600" b="1" dirty="0" smtClean="0"/>
              <a:t> </a:t>
            </a:r>
            <a:r>
              <a:rPr lang="tr-TR" sz="4600" b="1" dirty="0" err="1" smtClean="0"/>
              <a:t>Map</a:t>
            </a:r>
            <a:r>
              <a:rPr lang="tr-TR" sz="4600" b="1" dirty="0" smtClean="0"/>
              <a:t> </a:t>
            </a:r>
            <a:r>
              <a:rPr lang="tr-TR" sz="4600" b="1" dirty="0" err="1" smtClean="0"/>
              <a:t>Task</a:t>
            </a:r>
            <a:r>
              <a:rPr lang="tr-TR" sz="4600" b="1" dirty="0" smtClean="0"/>
              <a:t> </a:t>
            </a:r>
            <a:r>
              <a:rPr lang="tr-TR" sz="4600" b="1" dirty="0" err="1" smtClean="0"/>
              <a:t>Execution</a:t>
            </a:r>
            <a:r>
              <a:rPr lang="tr-TR" sz="4600" b="1" dirty="0" smtClean="0"/>
              <a:t> </a:t>
            </a:r>
            <a:endParaRPr lang="en-US" sz="4600" b="1" dirty="0" smtClean="0"/>
          </a:p>
          <a:p>
            <a:pPr>
              <a:buFontTx/>
              <a:buChar char="-"/>
            </a:pPr>
            <a:r>
              <a:rPr lang="tr-TR" dirty="0" err="1" smtClean="0"/>
              <a:t>Each</a:t>
            </a:r>
            <a:r>
              <a:rPr lang="tr-TR" dirty="0" smtClean="0"/>
              <a:t> </a:t>
            </a:r>
            <a:r>
              <a:rPr lang="tr-TR" dirty="0" err="1" smtClean="0"/>
              <a:t>map</a:t>
            </a:r>
            <a:r>
              <a:rPr lang="tr-TR" dirty="0" smtClean="0"/>
              <a:t> </a:t>
            </a:r>
            <a:r>
              <a:rPr lang="tr-TR" dirty="0" err="1" smtClean="0"/>
              <a:t>task</a:t>
            </a:r>
            <a:r>
              <a:rPr lang="tr-TR" dirty="0" smtClean="0"/>
              <a:t> is </a:t>
            </a:r>
            <a:r>
              <a:rPr lang="tr-TR" dirty="0" err="1" smtClean="0"/>
              <a:t>assigned</a:t>
            </a:r>
            <a:r>
              <a:rPr lang="tr-TR" dirty="0" smtClean="0"/>
              <a:t> a </a:t>
            </a:r>
            <a:r>
              <a:rPr lang="tr-TR" dirty="0" err="1" smtClean="0"/>
              <a:t>portions</a:t>
            </a:r>
            <a:r>
              <a:rPr lang="tr-TR" dirty="0" smtClean="0"/>
              <a:t> of </a:t>
            </a:r>
            <a:r>
              <a:rPr lang="tr-TR" dirty="0" err="1" smtClean="0"/>
              <a:t>input</a:t>
            </a:r>
            <a:r>
              <a:rPr lang="tr-TR" dirty="0" smtClean="0"/>
              <a:t> </a:t>
            </a:r>
            <a:r>
              <a:rPr lang="tr-TR" dirty="0" err="1" smtClean="0"/>
              <a:t>files</a:t>
            </a:r>
            <a:r>
              <a:rPr lang="tr-TR" dirty="0" smtClean="0"/>
              <a:t> </a:t>
            </a:r>
            <a:r>
              <a:rPr lang="en-US" dirty="0" smtClean="0"/>
              <a:t>(</a:t>
            </a:r>
            <a:r>
              <a:rPr lang="en-US" b="1" dirty="0" smtClean="0"/>
              <a:t>splits</a:t>
            </a:r>
            <a:r>
              <a:rPr lang="en-US" dirty="0" smtClean="0"/>
              <a:t>)</a:t>
            </a:r>
          </a:p>
          <a:p>
            <a:pPr>
              <a:buFontTx/>
              <a:buChar char="-"/>
            </a:pPr>
            <a:r>
              <a:rPr lang="en-US" dirty="0" smtClean="0"/>
              <a:t>By default split contains a single HDFS block (in 64MB). </a:t>
            </a:r>
            <a:r>
              <a:rPr lang="tr-TR" dirty="0" err="1" smtClean="0"/>
              <a:t>number</a:t>
            </a:r>
            <a:r>
              <a:rPr lang="tr-TR" dirty="0" smtClean="0"/>
              <a:t> of file </a:t>
            </a:r>
            <a:r>
              <a:rPr lang="tr-TR" dirty="0" err="1" smtClean="0"/>
              <a:t>blocks</a:t>
            </a:r>
            <a:r>
              <a:rPr lang="tr-TR" dirty="0" smtClean="0"/>
              <a:t> = </a:t>
            </a:r>
            <a:r>
              <a:rPr lang="tr-TR" dirty="0" err="1" smtClean="0"/>
              <a:t>number</a:t>
            </a:r>
            <a:r>
              <a:rPr lang="tr-TR" dirty="0" smtClean="0"/>
              <a:t> of </a:t>
            </a:r>
            <a:r>
              <a:rPr lang="tr-TR" dirty="0" err="1" smtClean="0"/>
              <a:t>map</a:t>
            </a:r>
            <a:r>
              <a:rPr lang="tr-TR" dirty="0" smtClean="0"/>
              <a:t> </a:t>
            </a:r>
            <a:r>
              <a:rPr lang="tr-TR" dirty="0" err="1" smtClean="0"/>
              <a:t>tasks</a:t>
            </a:r>
            <a:r>
              <a:rPr lang="tr-TR" dirty="0" smtClean="0"/>
              <a:t>.</a:t>
            </a:r>
            <a:endParaRPr lang="en-US" dirty="0" smtClean="0"/>
          </a:p>
          <a:p>
            <a:pPr>
              <a:buFontTx/>
              <a:buChar char="-"/>
            </a:pPr>
            <a:endParaRPr lang="en-US" dirty="0" smtClean="0"/>
          </a:p>
          <a:p>
            <a:pPr>
              <a:buFontTx/>
              <a:buChar char="-"/>
            </a:pPr>
            <a:r>
              <a:rPr lang="en-US" dirty="0" smtClean="0"/>
              <a:t>E</a:t>
            </a:r>
            <a:r>
              <a:rPr lang="tr-TR" dirty="0" err="1" smtClean="0"/>
              <a:t>xecution</a:t>
            </a:r>
            <a:r>
              <a:rPr lang="tr-TR" dirty="0" smtClean="0"/>
              <a:t> </a:t>
            </a:r>
            <a:r>
              <a:rPr lang="tr-TR" dirty="0" smtClean="0"/>
              <a:t>of </a:t>
            </a:r>
            <a:r>
              <a:rPr lang="tr-TR" dirty="0" err="1" smtClean="0"/>
              <a:t>map</a:t>
            </a:r>
            <a:r>
              <a:rPr lang="tr-TR" dirty="0" smtClean="0"/>
              <a:t> </a:t>
            </a:r>
            <a:r>
              <a:rPr lang="tr-TR" dirty="0" err="1" smtClean="0"/>
              <a:t>tasks</a:t>
            </a:r>
            <a:r>
              <a:rPr lang="tr-TR" dirty="0" smtClean="0"/>
              <a:t> is </a:t>
            </a:r>
            <a:r>
              <a:rPr lang="tr-TR" dirty="0" err="1" smtClean="0"/>
              <a:t>divided</a:t>
            </a:r>
            <a:r>
              <a:rPr lang="tr-TR" dirty="0" smtClean="0"/>
              <a:t> </a:t>
            </a:r>
            <a:r>
              <a:rPr lang="tr-TR" dirty="0" err="1" smtClean="0"/>
              <a:t>into</a:t>
            </a:r>
            <a:r>
              <a:rPr lang="tr-TR" dirty="0" smtClean="0"/>
              <a:t> 2 </a:t>
            </a:r>
            <a:r>
              <a:rPr lang="tr-TR" dirty="0" err="1" smtClean="0"/>
              <a:t>phases</a:t>
            </a:r>
            <a:r>
              <a:rPr lang="tr-TR" dirty="0" smtClean="0"/>
              <a:t>:</a:t>
            </a:r>
            <a:endParaRPr lang="en-US" dirty="0" smtClean="0"/>
          </a:p>
          <a:p>
            <a:pPr>
              <a:buFontTx/>
              <a:buChar char="-"/>
            </a:pPr>
            <a:r>
              <a:rPr lang="tr-TR" b="1" dirty="0" smtClean="0"/>
              <a:t>1</a:t>
            </a:r>
            <a:r>
              <a:rPr lang="en-US" b="1" dirty="0" smtClean="0"/>
              <a:t>. </a:t>
            </a:r>
            <a:r>
              <a:rPr lang="tr-TR" b="1" dirty="0" err="1" smtClean="0"/>
              <a:t>The</a:t>
            </a:r>
            <a:r>
              <a:rPr lang="tr-TR" b="1" dirty="0" smtClean="0"/>
              <a:t> </a:t>
            </a:r>
            <a:r>
              <a:rPr lang="tr-TR" b="1" dirty="0" err="1" smtClean="0"/>
              <a:t>map</a:t>
            </a:r>
            <a:r>
              <a:rPr lang="tr-TR" b="1" dirty="0" smtClean="0"/>
              <a:t> </a:t>
            </a:r>
            <a:r>
              <a:rPr lang="tr-TR" b="1" dirty="0" err="1" smtClean="0"/>
              <a:t>phase</a:t>
            </a:r>
            <a:r>
              <a:rPr lang="tr-TR" b="1" dirty="0" smtClean="0"/>
              <a:t> </a:t>
            </a:r>
            <a:r>
              <a:rPr lang="tr-TR" dirty="0" smtClean="0"/>
              <a:t>:</a:t>
            </a:r>
            <a:r>
              <a:rPr lang="en-US" dirty="0" smtClean="0"/>
              <a:t> </a:t>
            </a:r>
            <a:r>
              <a:rPr lang="tr-TR" dirty="0" smtClean="0"/>
              <a:t>: </a:t>
            </a:r>
            <a:r>
              <a:rPr lang="tr-TR" dirty="0" err="1" smtClean="0"/>
              <a:t>Reads</a:t>
            </a:r>
            <a:r>
              <a:rPr lang="tr-TR" dirty="0" smtClean="0"/>
              <a:t> </a:t>
            </a:r>
            <a:r>
              <a:rPr lang="tr-TR" dirty="0" err="1" smtClean="0"/>
              <a:t>the</a:t>
            </a:r>
            <a:r>
              <a:rPr lang="tr-TR" dirty="0" smtClean="0"/>
              <a:t> </a:t>
            </a:r>
            <a:r>
              <a:rPr lang="tr-TR" dirty="0" err="1" smtClean="0"/>
              <a:t>task’s</a:t>
            </a:r>
            <a:r>
              <a:rPr lang="tr-TR" dirty="0" smtClean="0"/>
              <a:t> </a:t>
            </a:r>
            <a:r>
              <a:rPr lang="tr-TR" dirty="0" err="1" smtClean="0"/>
              <a:t>splits</a:t>
            </a:r>
            <a:r>
              <a:rPr lang="tr-TR" dirty="0" smtClean="0"/>
              <a:t> </a:t>
            </a:r>
            <a:r>
              <a:rPr lang="tr-TR" dirty="0" err="1" smtClean="0"/>
              <a:t>from</a:t>
            </a:r>
            <a:r>
              <a:rPr lang="tr-TR" dirty="0" smtClean="0"/>
              <a:t> HDFS, </a:t>
            </a:r>
            <a:r>
              <a:rPr lang="tr-TR" dirty="0" err="1" smtClean="0"/>
              <a:t>parses</a:t>
            </a:r>
            <a:r>
              <a:rPr lang="tr-TR" dirty="0" smtClean="0"/>
              <a:t> it &lt;</a:t>
            </a:r>
            <a:r>
              <a:rPr lang="tr-TR" dirty="0" err="1" smtClean="0"/>
              <a:t>record</a:t>
            </a:r>
            <a:r>
              <a:rPr lang="tr-TR" dirty="0" smtClean="0"/>
              <a:t>, </a:t>
            </a:r>
            <a:r>
              <a:rPr lang="tr-TR" dirty="0" err="1" smtClean="0"/>
              <a:t>key</a:t>
            </a:r>
            <a:r>
              <a:rPr lang="tr-TR" dirty="0" smtClean="0"/>
              <a:t>&gt;, </a:t>
            </a:r>
            <a:r>
              <a:rPr lang="tr-TR" u="sng" dirty="0" err="1" smtClean="0"/>
              <a:t>and</a:t>
            </a:r>
            <a:r>
              <a:rPr lang="tr-TR" u="sng" dirty="0" smtClean="0"/>
              <a:t> </a:t>
            </a:r>
            <a:r>
              <a:rPr lang="tr-TR" u="sng" dirty="0" err="1" smtClean="0"/>
              <a:t>applies</a:t>
            </a:r>
            <a:r>
              <a:rPr lang="tr-TR" u="sng" dirty="0" smtClean="0"/>
              <a:t> </a:t>
            </a:r>
            <a:r>
              <a:rPr lang="tr-TR" u="sng" dirty="0" err="1" smtClean="0"/>
              <a:t>map</a:t>
            </a:r>
            <a:r>
              <a:rPr lang="tr-TR" u="sng" dirty="0" smtClean="0"/>
              <a:t> </a:t>
            </a:r>
            <a:r>
              <a:rPr lang="tr-TR" u="sng" dirty="0" err="1" smtClean="0"/>
              <a:t>function</a:t>
            </a:r>
            <a:r>
              <a:rPr lang="tr-TR" u="sng" dirty="0" smtClean="0"/>
              <a:t> </a:t>
            </a:r>
            <a:r>
              <a:rPr lang="tr-TR" u="sng" dirty="0" err="1" smtClean="0"/>
              <a:t>to</a:t>
            </a:r>
            <a:r>
              <a:rPr lang="tr-TR" u="sng" dirty="0" smtClean="0"/>
              <a:t> </a:t>
            </a:r>
            <a:r>
              <a:rPr lang="tr-TR" u="sng" dirty="0" err="1" smtClean="0"/>
              <a:t>each</a:t>
            </a:r>
            <a:r>
              <a:rPr lang="tr-TR" u="sng" dirty="0" smtClean="0"/>
              <a:t> </a:t>
            </a:r>
            <a:r>
              <a:rPr lang="tr-TR" u="sng" dirty="0" err="1" smtClean="0"/>
              <a:t>record</a:t>
            </a:r>
            <a:endParaRPr lang="en-US" dirty="0" smtClean="0"/>
          </a:p>
          <a:p>
            <a:pPr>
              <a:buFontTx/>
              <a:buChar char="-"/>
            </a:pPr>
            <a:r>
              <a:rPr lang="tr-TR" b="1" dirty="0" smtClean="0"/>
              <a:t>2</a:t>
            </a:r>
            <a:r>
              <a:rPr lang="en-US" b="1" dirty="0" smtClean="0"/>
              <a:t>. </a:t>
            </a:r>
            <a:r>
              <a:rPr lang="tr-TR" b="1" dirty="0" err="1" smtClean="0"/>
              <a:t>The</a:t>
            </a:r>
            <a:r>
              <a:rPr lang="tr-TR" b="1" dirty="0" smtClean="0"/>
              <a:t> </a:t>
            </a:r>
            <a:r>
              <a:rPr lang="tr-TR" b="1" dirty="0" err="1" smtClean="0"/>
              <a:t>commit</a:t>
            </a:r>
            <a:r>
              <a:rPr lang="tr-TR" b="1" dirty="0" smtClean="0"/>
              <a:t> </a:t>
            </a:r>
            <a:r>
              <a:rPr lang="tr-TR" b="1" dirty="0" err="1" smtClean="0"/>
              <a:t>phase</a:t>
            </a:r>
            <a:r>
              <a:rPr lang="tr-TR" b="1" dirty="0" smtClean="0"/>
              <a:t> </a:t>
            </a:r>
            <a:r>
              <a:rPr lang="tr-TR" b="1" dirty="0" smtClean="0"/>
              <a:t>:</a:t>
            </a:r>
            <a:r>
              <a:rPr lang="en-US" b="1" dirty="0" smtClean="0"/>
              <a:t> </a:t>
            </a:r>
            <a:r>
              <a:rPr lang="tr-TR" dirty="0" err="1" smtClean="0"/>
              <a:t>After</a:t>
            </a:r>
            <a:r>
              <a:rPr lang="tr-TR" dirty="0" smtClean="0"/>
              <a:t> </a:t>
            </a:r>
            <a:r>
              <a:rPr lang="tr-TR" dirty="0" err="1" smtClean="0"/>
              <a:t>that</a:t>
            </a:r>
            <a:r>
              <a:rPr lang="tr-TR" dirty="0" smtClean="0"/>
              <a:t> </a:t>
            </a:r>
            <a:r>
              <a:rPr lang="tr-TR" dirty="0" err="1" smtClean="0"/>
              <a:t>the</a:t>
            </a:r>
            <a:r>
              <a:rPr lang="tr-TR" dirty="0" smtClean="0"/>
              <a:t> </a:t>
            </a:r>
            <a:r>
              <a:rPr lang="tr-TR" dirty="0" err="1" smtClean="0"/>
              <a:t>commit</a:t>
            </a:r>
            <a:r>
              <a:rPr lang="tr-TR" dirty="0" smtClean="0"/>
              <a:t> </a:t>
            </a:r>
            <a:r>
              <a:rPr lang="tr-TR" dirty="0" err="1" smtClean="0"/>
              <a:t>phase</a:t>
            </a:r>
            <a:r>
              <a:rPr lang="tr-TR" dirty="0" smtClean="0"/>
              <a:t> </a:t>
            </a:r>
            <a:r>
              <a:rPr lang="tr-TR" dirty="0" err="1" smtClean="0"/>
              <a:t>registers</a:t>
            </a:r>
            <a:r>
              <a:rPr lang="tr-TR" dirty="0" smtClean="0"/>
              <a:t> </a:t>
            </a:r>
            <a:r>
              <a:rPr lang="tr-TR" dirty="0" err="1" smtClean="0"/>
              <a:t>the</a:t>
            </a:r>
            <a:r>
              <a:rPr lang="tr-TR" dirty="0" smtClean="0"/>
              <a:t> final </a:t>
            </a:r>
            <a:r>
              <a:rPr lang="tr-TR" dirty="0" err="1" smtClean="0"/>
              <a:t>output</a:t>
            </a:r>
            <a:r>
              <a:rPr lang="tr-TR" dirty="0" smtClean="0"/>
              <a:t> </a:t>
            </a:r>
            <a:r>
              <a:rPr lang="tr-TR" dirty="0" err="1" smtClean="0"/>
              <a:t>with</a:t>
            </a:r>
            <a:r>
              <a:rPr lang="tr-TR" dirty="0" smtClean="0"/>
              <a:t> </a:t>
            </a:r>
            <a:r>
              <a:rPr lang="tr-TR" dirty="0" err="1" smtClean="0"/>
              <a:t>the</a:t>
            </a:r>
            <a:r>
              <a:rPr lang="tr-TR" dirty="0" smtClean="0"/>
              <a:t> </a:t>
            </a:r>
            <a:r>
              <a:rPr lang="tr-TR" dirty="0" err="1" smtClean="0"/>
              <a:t>TaskTracker</a:t>
            </a:r>
            <a:r>
              <a:rPr lang="tr-TR" dirty="0" smtClean="0"/>
              <a:t>, </a:t>
            </a:r>
            <a:r>
              <a:rPr lang="en-US" dirty="0" smtClean="0"/>
              <a:t>(informs </a:t>
            </a:r>
            <a:r>
              <a:rPr lang="en-US" dirty="0" err="1" smtClean="0"/>
              <a:t>JobTracker</a:t>
            </a:r>
            <a:r>
              <a:rPr lang="en-US" dirty="0" smtClean="0"/>
              <a:t> about completing of a task)</a:t>
            </a:r>
          </a:p>
          <a:p>
            <a:pPr>
              <a:buFontTx/>
              <a:buChar char="-"/>
            </a:pPr>
            <a:r>
              <a:rPr lang="en-US" i="1" dirty="0" err="1" smtClean="0"/>
              <a:t>o</a:t>
            </a:r>
            <a:r>
              <a:rPr lang="tr-TR" i="1" dirty="0" err="1" smtClean="0"/>
              <a:t>utputCollector</a:t>
            </a:r>
            <a:r>
              <a:rPr lang="tr-TR" i="1" dirty="0" smtClean="0"/>
              <a:t> </a:t>
            </a:r>
            <a:r>
              <a:rPr lang="en-US" i="1" dirty="0" smtClean="0"/>
              <a:t> </a:t>
            </a:r>
            <a:r>
              <a:rPr lang="en-US" dirty="0" smtClean="0"/>
              <a:t>function (</a:t>
            </a:r>
            <a:r>
              <a:rPr lang="tr-TR" dirty="0" smtClean="0"/>
              <a:t>in </a:t>
            </a:r>
            <a:r>
              <a:rPr lang="tr-TR" dirty="0" err="1" smtClean="0"/>
              <a:t>the</a:t>
            </a:r>
            <a:r>
              <a:rPr lang="tr-TR" dirty="0" smtClean="0"/>
              <a:t> </a:t>
            </a:r>
            <a:r>
              <a:rPr lang="tr-TR" dirty="0" err="1" smtClean="0"/>
              <a:t>map</a:t>
            </a:r>
            <a:r>
              <a:rPr lang="tr-TR" dirty="0" smtClean="0"/>
              <a:t>  </a:t>
            </a:r>
            <a:r>
              <a:rPr lang="tr-TR" dirty="0" err="1" smtClean="0"/>
              <a:t>phase</a:t>
            </a:r>
            <a:r>
              <a:rPr lang="en-US" dirty="0" smtClean="0"/>
              <a:t> ) </a:t>
            </a:r>
            <a:r>
              <a:rPr lang="tr-TR" dirty="0" err="1" smtClean="0"/>
              <a:t>stores</a:t>
            </a:r>
            <a:r>
              <a:rPr lang="tr-TR" dirty="0" smtClean="0"/>
              <a:t> </a:t>
            </a:r>
            <a:r>
              <a:rPr lang="tr-TR" dirty="0" err="1" smtClean="0"/>
              <a:t>map</a:t>
            </a:r>
            <a:r>
              <a:rPr lang="tr-TR" dirty="0" smtClean="0"/>
              <a:t> </a:t>
            </a:r>
            <a:r>
              <a:rPr lang="tr-TR" dirty="0" err="1" smtClean="0"/>
              <a:t>output</a:t>
            </a:r>
            <a:r>
              <a:rPr lang="tr-TR" dirty="0" smtClean="0"/>
              <a:t> in a format </a:t>
            </a:r>
            <a:r>
              <a:rPr lang="tr-TR" dirty="0" err="1" smtClean="0"/>
              <a:t>that</a:t>
            </a:r>
            <a:r>
              <a:rPr lang="tr-TR" dirty="0" smtClean="0"/>
              <a:t> is </a:t>
            </a:r>
            <a:r>
              <a:rPr lang="tr-TR" dirty="0" err="1" smtClean="0"/>
              <a:t>easy</a:t>
            </a:r>
            <a:r>
              <a:rPr lang="tr-TR" dirty="0" smtClean="0"/>
              <a:t> </a:t>
            </a:r>
            <a:r>
              <a:rPr lang="tr-TR" dirty="0" err="1" smtClean="0"/>
              <a:t>for</a:t>
            </a:r>
            <a:r>
              <a:rPr lang="tr-TR" dirty="0" smtClean="0"/>
              <a:t> </a:t>
            </a:r>
            <a:r>
              <a:rPr lang="tr-TR" dirty="0" err="1" smtClean="0"/>
              <a:t>reduce</a:t>
            </a:r>
            <a:r>
              <a:rPr lang="tr-TR" dirty="0" smtClean="0"/>
              <a:t> </a:t>
            </a:r>
            <a:r>
              <a:rPr lang="tr-TR" dirty="0" err="1" smtClean="0"/>
              <a:t>tasks</a:t>
            </a:r>
            <a:r>
              <a:rPr lang="tr-TR" dirty="0" smtClean="0"/>
              <a:t> </a:t>
            </a:r>
            <a:r>
              <a:rPr lang="tr-TR" dirty="0" err="1" smtClean="0"/>
              <a:t>to</a:t>
            </a:r>
            <a:r>
              <a:rPr lang="tr-TR" dirty="0" smtClean="0"/>
              <a:t> </a:t>
            </a:r>
            <a:r>
              <a:rPr lang="tr-TR" dirty="0" err="1" smtClean="0"/>
              <a:t>consume</a:t>
            </a:r>
            <a:r>
              <a:rPr lang="tr-TR" dirty="0" smtClean="0"/>
              <a:t>. </a:t>
            </a:r>
          </a:p>
          <a:p>
            <a:pPr>
              <a:buFontTx/>
              <a:buChar char="-"/>
            </a:pPr>
            <a:endParaRPr lang="tr-TR" dirty="0" smtClean="0"/>
          </a:p>
          <a:p>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1804</Words>
  <Application>Microsoft Office PowerPoint</Application>
  <PresentationFormat>Ekran Gösterisi (4:3)</PresentationFormat>
  <Paragraphs>216</Paragraphs>
  <Slides>32</Slides>
  <Notes>9</Notes>
  <HiddenSlides>0</HiddenSlides>
  <MMClips>0</MMClips>
  <ScaleCrop>false</ScaleCrop>
  <HeadingPairs>
    <vt:vector size="4" baseType="variant">
      <vt:variant>
        <vt:lpstr>Tema</vt:lpstr>
      </vt:variant>
      <vt:variant>
        <vt:i4>1</vt:i4>
      </vt:variant>
      <vt:variant>
        <vt:lpstr>Slayt Başlıkları</vt:lpstr>
      </vt:variant>
      <vt:variant>
        <vt:i4>32</vt:i4>
      </vt:variant>
    </vt:vector>
  </HeadingPairs>
  <TitlesOfParts>
    <vt:vector size="33" baseType="lpstr">
      <vt:lpstr>Ofis Teması</vt:lpstr>
      <vt:lpstr>MapReduce Online</vt:lpstr>
      <vt:lpstr>OUTLINE</vt:lpstr>
      <vt:lpstr>1-Introduction</vt:lpstr>
      <vt:lpstr>1-Introduction</vt:lpstr>
      <vt:lpstr>1-Introduction</vt:lpstr>
      <vt:lpstr>OUTLINE</vt:lpstr>
      <vt:lpstr>2-Hadoop Background</vt:lpstr>
      <vt:lpstr>2-Hadoop Background</vt:lpstr>
      <vt:lpstr>2-Hadoop Background</vt:lpstr>
      <vt:lpstr>2-Hadoop Background</vt:lpstr>
      <vt:lpstr>2-Hadoop Background</vt:lpstr>
      <vt:lpstr>Dataflow in Hadoop</vt:lpstr>
      <vt:lpstr>Dataflow in Hadoop</vt:lpstr>
      <vt:lpstr>Dataflow in Hadoop</vt:lpstr>
      <vt:lpstr>Dataflow in Hadoop</vt:lpstr>
      <vt:lpstr>OUTLINE</vt:lpstr>
      <vt:lpstr>3- Pipelined MapReduce</vt:lpstr>
      <vt:lpstr>3- Pipelined MapReduce</vt:lpstr>
      <vt:lpstr>3- Pipelined MapReduce</vt:lpstr>
      <vt:lpstr>3- Pipelined MapReduce</vt:lpstr>
      <vt:lpstr>3- Pipelined MapReduce</vt:lpstr>
      <vt:lpstr>OUTLINE</vt:lpstr>
      <vt:lpstr>4- Online Aggregation</vt:lpstr>
      <vt:lpstr>4- Online Aggregation</vt:lpstr>
      <vt:lpstr>4- Online Aggregation</vt:lpstr>
      <vt:lpstr>4- Online Aggregation</vt:lpstr>
      <vt:lpstr>4- Online Aggregation</vt:lpstr>
      <vt:lpstr>4- Online Aggregation</vt:lpstr>
      <vt:lpstr>4- Online Aggregation</vt:lpstr>
      <vt:lpstr>Stream Processing</vt:lpstr>
      <vt:lpstr>Monitoring</vt:lpstr>
      <vt:lpstr>5-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Online</dc:title>
  <cp:lastModifiedBy>BiTeknik</cp:lastModifiedBy>
  <cp:revision>248</cp:revision>
  <dcterms:modified xsi:type="dcterms:W3CDTF">2013-03-28T12:12:29Z</dcterms:modified>
</cp:coreProperties>
</file>