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68" r:id="rId3"/>
    <p:sldId id="257" r:id="rId4"/>
    <p:sldId id="258" r:id="rId5"/>
    <p:sldId id="265" r:id="rId6"/>
    <p:sldId id="260" r:id="rId7"/>
    <p:sldId id="261" r:id="rId8"/>
    <p:sldId id="262" r:id="rId9"/>
    <p:sldId id="266" r:id="rId10"/>
    <p:sldId id="264" r:id="rId11"/>
    <p:sldId id="259" r:id="rId12"/>
    <p:sldId id="267" r:id="rId13"/>
    <p:sldId id="263" r:id="rId14"/>
  </p:sldIdLst>
  <p:sldSz cx="12192000" cy="6858000"/>
  <p:notesSz cx="6788150" cy="9923463"/>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4132" autoAdjust="0"/>
    <p:restoredTop sz="73181" autoAdjust="0"/>
  </p:normalViewPr>
  <p:slideViewPr>
    <p:cSldViewPr snapToGrid="0">
      <p:cViewPr varScale="1">
        <p:scale>
          <a:sx n="83" d="100"/>
          <a:sy n="83" d="100"/>
        </p:scale>
        <p:origin x="2334" y="126"/>
      </p:cViewPr>
      <p:guideLst/>
    </p:cSldViewPr>
  </p:slideViewPr>
  <p:outlineViewPr>
    <p:cViewPr>
      <p:scale>
        <a:sx n="33" d="100"/>
        <a:sy n="33" d="100"/>
      </p:scale>
      <p:origin x="0" y="-1074"/>
    </p:cViewPr>
  </p:outlineViewPr>
  <p:notesTextViewPr>
    <p:cViewPr>
      <p:scale>
        <a:sx n="1" d="1"/>
        <a:sy n="1" d="1"/>
      </p:scale>
      <p:origin x="0" y="0"/>
    </p:cViewPr>
  </p:notesTextViewPr>
  <p:notesViewPr>
    <p:cSldViewPr snapToGrid="0">
      <p:cViewPr varScale="1">
        <p:scale>
          <a:sx n="115" d="100"/>
          <a:sy n="115" d="100"/>
        </p:scale>
        <p:origin x="133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1532" cy="497897"/>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45047" y="0"/>
            <a:ext cx="2941532" cy="497897"/>
          </a:xfrm>
          <a:prstGeom prst="rect">
            <a:avLst/>
          </a:prstGeom>
        </p:spPr>
        <p:txBody>
          <a:bodyPr vert="horz" lIns="91440" tIns="45720" rIns="91440" bIns="45720" rtlCol="0"/>
          <a:lstStyle>
            <a:lvl1pPr algn="r">
              <a:defRPr sz="1200"/>
            </a:lvl1pPr>
          </a:lstStyle>
          <a:p>
            <a:fld id="{CC5D2931-3C64-4D9C-BA60-97955B5B304F}" type="datetimeFigureOut">
              <a:rPr lang="en-US" altLang="ko-KR"/>
              <a:t>9/15/2015</a:t>
            </a:fld>
            <a:endParaRPr lang="ko-KR" altLang="en-US"/>
          </a:p>
        </p:txBody>
      </p:sp>
      <p:sp>
        <p:nvSpPr>
          <p:cNvPr id="4" name="슬라이드 이미지 개체 틀 3"/>
          <p:cNvSpPr>
            <a:spLocks noGrp="1" noRot="1" noChangeAspect="1"/>
          </p:cNvSpPr>
          <p:nvPr>
            <p:ph type="sldImg" idx="2"/>
          </p:nvPr>
        </p:nvSpPr>
        <p:spPr>
          <a:xfrm>
            <a:off x="417513" y="1239838"/>
            <a:ext cx="5953125" cy="3349625"/>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8815" y="4775666"/>
            <a:ext cx="5430520" cy="3907364"/>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5568"/>
            <a:ext cx="2941532" cy="497895"/>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45047" y="9425568"/>
            <a:ext cx="2941532" cy="497895"/>
          </a:xfrm>
          <a:prstGeom prst="rect">
            <a:avLst/>
          </a:prstGeom>
        </p:spPr>
        <p:txBody>
          <a:bodyPr vert="horz" lIns="91440" tIns="45720" rIns="91440" bIns="45720" rtlCol="0" anchor="b"/>
          <a:lstStyle>
            <a:lvl1pPr algn="r">
              <a:defRPr sz="1200"/>
            </a:lvl1pPr>
          </a:lstStyle>
          <a:p>
            <a:fld id="{F7E5868D-E2FD-4A2E-90CB-F62DB784EDEC}" type="slidenum">
              <a:rPr lang="en-US" altLang="ko-KR"/>
              <a:t>‹#›</a:t>
            </a:fld>
            <a:endParaRPr lang="ko-KR" altLang="en-US"/>
          </a:p>
        </p:txBody>
      </p:sp>
    </p:spTree>
    <p:extLst>
      <p:ext uri="{BB962C8B-B14F-4D97-AF65-F5344CB8AC3E}">
        <p14:creationId xmlns:p14="http://schemas.microsoft.com/office/powerpoint/2010/main" val="243606438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1" kern="1200" dirty="0" smtClean="0">
                <a:solidFill>
                  <a:schemeClr val="tx1"/>
                </a:solidFill>
                <a:effectLst/>
                <a:latin typeface="+mn-lt"/>
                <a:ea typeface="+mn-ea"/>
                <a:cs typeface="+mn-cs"/>
              </a:rPr>
              <a:t>Hello, everyone. My name is </a:t>
            </a:r>
            <a:r>
              <a:rPr lang="en-US" altLang="ko-KR" sz="1200" b="1" kern="1200" dirty="0" err="1" smtClean="0">
                <a:solidFill>
                  <a:schemeClr val="tx1"/>
                </a:solidFill>
                <a:effectLst/>
                <a:latin typeface="+mn-lt"/>
                <a:ea typeface="+mn-ea"/>
                <a:cs typeface="+mn-cs"/>
              </a:rPr>
              <a:t>Hyungu</a:t>
            </a:r>
            <a:r>
              <a:rPr lang="en-US" altLang="ko-KR" sz="1200" b="1" kern="1200" dirty="0" smtClean="0">
                <a:solidFill>
                  <a:schemeClr val="tx1"/>
                </a:solidFill>
                <a:effectLst/>
                <a:latin typeface="+mn-lt"/>
                <a:ea typeface="+mn-ea"/>
                <a:cs typeface="+mn-cs"/>
              </a:rPr>
              <a:t> Cho, and I am doing my master’s in Computer Science at </a:t>
            </a:r>
            <a:r>
              <a:rPr lang="en-US" altLang="ko-KR" sz="1200" b="1" kern="1200" dirty="0" err="1" smtClean="0">
                <a:solidFill>
                  <a:schemeClr val="tx1"/>
                </a:solidFill>
                <a:effectLst/>
                <a:latin typeface="+mn-lt"/>
                <a:ea typeface="+mn-ea"/>
                <a:cs typeface="+mn-cs"/>
              </a:rPr>
              <a:t>Kunsan</a:t>
            </a:r>
            <a:r>
              <a:rPr lang="en-US" altLang="ko-KR" sz="1200" b="1" kern="1200" dirty="0" smtClean="0">
                <a:solidFill>
                  <a:schemeClr val="tx1"/>
                </a:solidFill>
                <a:effectLst/>
                <a:latin typeface="+mn-lt"/>
                <a:ea typeface="+mn-ea"/>
                <a:cs typeface="+mn-cs"/>
              </a:rPr>
              <a:t> National University. The title of my presentation is Spatial Tajo (Supporting spatial queries on </a:t>
            </a:r>
            <a:r>
              <a:rPr lang="en-US" altLang="ko-KR" sz="1200" b="1" kern="1200" smtClean="0">
                <a:solidFill>
                  <a:schemeClr val="tx1"/>
                </a:solidFill>
                <a:effectLst/>
                <a:latin typeface="+mn-lt"/>
                <a:ea typeface="+mn-ea"/>
                <a:cs typeface="+mn-cs"/>
              </a:rPr>
              <a:t>Tajo).</a:t>
            </a:r>
            <a:endParaRPr lang="ko-KR" altLang="ko-KR" sz="1200" kern="1200" dirty="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fld id="{F7E5868D-E2FD-4A2E-90CB-F62DB784EDEC}" type="slidenum">
              <a:rPr lang="en-US" altLang="ko-KR"/>
              <a:t>1</a:t>
            </a:fld>
            <a:endParaRPr lang="ko-KR" altLang="en-US"/>
          </a:p>
        </p:txBody>
      </p:sp>
    </p:spTree>
    <p:extLst>
      <p:ext uri="{BB962C8B-B14F-4D97-AF65-F5344CB8AC3E}">
        <p14:creationId xmlns:p14="http://schemas.microsoft.com/office/powerpoint/2010/main" val="35320061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b="1" kern="1200" dirty="0" smtClean="0">
                <a:solidFill>
                  <a:schemeClr val="tx1"/>
                </a:solidFill>
                <a:effectLst/>
                <a:latin typeface="+mn-lt"/>
                <a:ea typeface="+mn-ea"/>
                <a:cs typeface="+mn-cs"/>
              </a:rPr>
              <a:t>Conclusion</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b="1" kern="1200" dirty="0" smtClean="0">
                <a:solidFill>
                  <a:schemeClr val="tx1"/>
                </a:solidFill>
                <a:effectLst/>
                <a:latin typeface="+mn-lt"/>
                <a:ea typeface="+mn-ea"/>
                <a:cs typeface="+mn-cs"/>
              </a:rPr>
              <a:t>What is Spatial Tajo? It is a plug-in to provide spatial queries for Tajo.</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b="1" kern="1200" dirty="0" smtClean="0">
                <a:solidFill>
                  <a:schemeClr val="tx1"/>
                </a:solidFill>
                <a:effectLst/>
                <a:latin typeface="+mn-lt"/>
                <a:ea typeface="+mn-ea"/>
                <a:cs typeface="+mn-cs"/>
              </a:rPr>
              <a:t>What is a motive for development? I began developing it as I wanted an analysis using SQL in a distributed data warehouse system, instead of using MapReduce or similar batch processing.</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b="1" kern="1200" dirty="0" smtClean="0">
                <a:solidFill>
                  <a:schemeClr val="tx1"/>
                </a:solidFill>
                <a:effectLst/>
                <a:latin typeface="+mn-lt"/>
                <a:ea typeface="+mn-ea"/>
                <a:cs typeface="+mn-cs"/>
              </a:rPr>
              <a:t>Why did I choose Apache Tajo? I</a:t>
            </a:r>
            <a:r>
              <a:rPr lang="en-US" altLang="ko-KR" sz="1200" b="1" kern="1200" baseline="0" dirty="0" smtClean="0">
                <a:solidFill>
                  <a:schemeClr val="tx1"/>
                </a:solidFill>
                <a:effectLst/>
                <a:latin typeface="+mn-lt"/>
                <a:ea typeface="+mn-ea"/>
                <a:cs typeface="+mn-cs"/>
              </a:rPr>
              <a:t> did so b</a:t>
            </a:r>
            <a:r>
              <a:rPr lang="en-US" altLang="ko-KR" sz="1200" b="1" kern="1200" dirty="0" smtClean="0">
                <a:solidFill>
                  <a:schemeClr val="tx1"/>
                </a:solidFill>
                <a:effectLst/>
                <a:latin typeface="+mn-lt"/>
                <a:ea typeface="+mn-ea"/>
                <a:cs typeface="+mn-cs"/>
              </a:rPr>
              <a:t>ecause I can use it without a great concern about the distribution storage, it supports SQL syntax, is faster than MapReduce, guarantees fault tolerance, and above all, I can implement and attach it in the form of a plug-in myself if necessary.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b="1" kern="1200" dirty="0" smtClean="0">
                <a:solidFill>
                  <a:schemeClr val="tx1"/>
                </a:solidFill>
                <a:effectLst/>
                <a:latin typeface="+mn-lt"/>
                <a:ea typeface="+mn-ea"/>
                <a:cs typeface="+mn-cs"/>
              </a:rPr>
              <a:t>A plan for implementation is as follows: As an overall plan for implementation, I am going to implement spatial functions for spatial queries, add spatial data types and allow running </a:t>
            </a:r>
            <a:r>
              <a:rPr lang="en-US" altLang="ko-KR" sz="1200" b="1" kern="1200" dirty="0" err="1" smtClean="0">
                <a:solidFill>
                  <a:schemeClr val="tx1"/>
                </a:solidFill>
                <a:effectLst/>
                <a:latin typeface="+mn-lt"/>
                <a:ea typeface="+mn-ea"/>
                <a:cs typeface="+mn-cs"/>
              </a:rPr>
              <a:t>kNN</a:t>
            </a:r>
            <a:r>
              <a:rPr lang="en-US" altLang="ko-KR" sz="1200" b="1" kern="1200" dirty="0" smtClean="0">
                <a:solidFill>
                  <a:schemeClr val="tx1"/>
                </a:solidFill>
                <a:effectLst/>
                <a:latin typeface="+mn-lt"/>
                <a:ea typeface="+mn-ea"/>
                <a:cs typeface="+mn-cs"/>
              </a:rPr>
              <a:t> queries and supporting the function of indexing the spatial data.</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b="1" kern="1200" dirty="0" smtClean="0">
                <a:solidFill>
                  <a:schemeClr val="tx1"/>
                </a:solidFill>
                <a:effectLst/>
                <a:latin typeface="+mn-lt"/>
                <a:ea typeface="+mn-ea"/>
                <a:cs typeface="+mn-cs"/>
              </a:rPr>
              <a:t>The current status is as follows: The parts implemented so far include most spatial functions, the running of </a:t>
            </a:r>
            <a:r>
              <a:rPr lang="en-US" altLang="ko-KR" sz="1200" b="1" kern="1200" dirty="0" err="1" smtClean="0">
                <a:solidFill>
                  <a:schemeClr val="tx1"/>
                </a:solidFill>
                <a:effectLst/>
                <a:latin typeface="+mn-lt"/>
                <a:ea typeface="+mn-ea"/>
                <a:cs typeface="+mn-cs"/>
              </a:rPr>
              <a:t>kNN</a:t>
            </a:r>
            <a:r>
              <a:rPr lang="en-US" altLang="ko-KR" sz="1200" b="1" kern="1200" dirty="0" smtClean="0">
                <a:solidFill>
                  <a:schemeClr val="tx1"/>
                </a:solidFill>
                <a:effectLst/>
                <a:latin typeface="+mn-lt"/>
                <a:ea typeface="+mn-ea"/>
                <a:cs typeface="+mn-cs"/>
              </a:rPr>
              <a:t> queries and support for indexing through implementing a two-level R-tree. The parts not yet implemented include spatial data types, the remaining spatial functions, the optimization of spatial functions and spatial queries, another method of indexing the spatial data and the modularization of plug-in.</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ko-KR" sz="1200" kern="1200" dirty="0" smtClean="0">
              <a:solidFill>
                <a:schemeClr val="tx1"/>
              </a:solidFill>
              <a:effectLst/>
              <a:latin typeface="+mn-lt"/>
              <a:ea typeface="+mn-ea"/>
              <a:cs typeface="+mn-cs"/>
            </a:endParaRPr>
          </a:p>
          <a:p>
            <a:endParaRPr lang="ko-KR" altLang="en-US" dirty="0"/>
          </a:p>
        </p:txBody>
      </p:sp>
      <p:sp>
        <p:nvSpPr>
          <p:cNvPr id="4" name="슬라이드 번호 개체 틀 3"/>
          <p:cNvSpPr>
            <a:spLocks noGrp="1"/>
          </p:cNvSpPr>
          <p:nvPr>
            <p:ph type="sldNum" sz="quarter" idx="10"/>
          </p:nvPr>
        </p:nvSpPr>
        <p:spPr/>
        <p:txBody>
          <a:bodyPr/>
          <a:lstStyle/>
          <a:p>
            <a:fld id="{F7E5868D-E2FD-4A2E-90CB-F62DB784EDEC}" type="slidenum">
              <a:rPr lang="en-US" altLang="ko-KR" smtClean="0"/>
              <a:t>10</a:t>
            </a:fld>
            <a:endParaRPr lang="ko-KR" altLang="en-US"/>
          </a:p>
        </p:txBody>
      </p:sp>
    </p:spTree>
    <p:extLst>
      <p:ext uri="{BB962C8B-B14F-4D97-AF65-F5344CB8AC3E}">
        <p14:creationId xmlns:p14="http://schemas.microsoft.com/office/powerpoint/2010/main" val="31355717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1" kern="1200" dirty="0" smtClean="0">
                <a:solidFill>
                  <a:schemeClr val="tx1"/>
                </a:solidFill>
                <a:effectLst/>
                <a:latin typeface="+mn-lt"/>
                <a:ea typeface="+mn-ea"/>
                <a:cs typeface="+mn-cs"/>
              </a:rPr>
              <a:t>For today’s presentation, I mainly referred to the documents and source codes of Tajo, </a:t>
            </a:r>
            <a:r>
              <a:rPr lang="en-US" altLang="ko-KR" sz="1200" b="1" kern="1200" dirty="0" err="1" smtClean="0">
                <a:solidFill>
                  <a:schemeClr val="tx1"/>
                </a:solidFill>
                <a:effectLst/>
                <a:latin typeface="+mn-lt"/>
                <a:ea typeface="+mn-ea"/>
                <a:cs typeface="+mn-cs"/>
              </a:rPr>
              <a:t>SpatialHadoop</a:t>
            </a:r>
            <a:r>
              <a:rPr lang="en-US" altLang="ko-KR" sz="1200" b="1" kern="1200" dirty="0" smtClean="0">
                <a:solidFill>
                  <a:schemeClr val="tx1"/>
                </a:solidFill>
                <a:effectLst/>
                <a:latin typeface="+mn-lt"/>
                <a:ea typeface="+mn-ea"/>
                <a:cs typeface="+mn-cs"/>
              </a:rPr>
              <a:t> and </a:t>
            </a:r>
            <a:r>
              <a:rPr lang="en-US" altLang="ko-KR" sz="1200" b="1" kern="1200" dirty="0" err="1" smtClean="0">
                <a:solidFill>
                  <a:schemeClr val="tx1"/>
                </a:solidFill>
                <a:effectLst/>
                <a:latin typeface="+mn-lt"/>
                <a:ea typeface="+mn-ea"/>
                <a:cs typeface="+mn-cs"/>
              </a:rPr>
              <a:t>PostGIS</a:t>
            </a:r>
            <a:r>
              <a:rPr lang="en-US" altLang="ko-KR" sz="1200" b="1" kern="1200" dirty="0" smtClean="0">
                <a:solidFill>
                  <a:schemeClr val="tx1"/>
                </a:solidFill>
                <a:effectLst/>
                <a:latin typeface="+mn-lt"/>
                <a:ea typeface="+mn-ea"/>
                <a:cs typeface="+mn-cs"/>
              </a:rPr>
              <a:t> and etc., and there are books or websites for information about the contents, as well. </a:t>
            </a:r>
            <a:endParaRPr lang="ko-KR" altLang="ko-KR" sz="1200" kern="1200" dirty="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fld id="{F7E5868D-E2FD-4A2E-90CB-F62DB784EDEC}" type="slidenum">
              <a:rPr lang="en-US" altLang="ko-KR"/>
              <a:t>11</a:t>
            </a:fld>
            <a:endParaRPr lang="ko-KR" altLang="en-US"/>
          </a:p>
        </p:txBody>
      </p:sp>
    </p:spTree>
    <p:extLst>
      <p:ext uri="{BB962C8B-B14F-4D97-AF65-F5344CB8AC3E}">
        <p14:creationId xmlns:p14="http://schemas.microsoft.com/office/powerpoint/2010/main" val="38417414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1" kern="1200" dirty="0" smtClean="0">
                <a:solidFill>
                  <a:schemeClr val="tx1"/>
                </a:solidFill>
                <a:effectLst/>
                <a:latin typeface="+mn-lt"/>
                <a:ea typeface="+mn-ea"/>
                <a:cs typeface="+mn-cs"/>
              </a:rPr>
              <a:t>For today’s presentation, I mainly referred to the documents and source codes of Tajo, </a:t>
            </a:r>
            <a:r>
              <a:rPr lang="en-US" altLang="ko-KR" sz="1200" b="1" kern="1200" dirty="0" err="1" smtClean="0">
                <a:solidFill>
                  <a:schemeClr val="tx1"/>
                </a:solidFill>
                <a:effectLst/>
                <a:latin typeface="+mn-lt"/>
                <a:ea typeface="+mn-ea"/>
                <a:cs typeface="+mn-cs"/>
              </a:rPr>
              <a:t>SpatialHadoop</a:t>
            </a:r>
            <a:r>
              <a:rPr lang="en-US" altLang="ko-KR" sz="1200" b="1" kern="1200" dirty="0" smtClean="0">
                <a:solidFill>
                  <a:schemeClr val="tx1"/>
                </a:solidFill>
                <a:effectLst/>
                <a:latin typeface="+mn-lt"/>
                <a:ea typeface="+mn-ea"/>
                <a:cs typeface="+mn-cs"/>
              </a:rPr>
              <a:t> and </a:t>
            </a:r>
            <a:r>
              <a:rPr lang="en-US" altLang="ko-KR" sz="1200" b="1" kern="1200" dirty="0" err="1" smtClean="0">
                <a:solidFill>
                  <a:schemeClr val="tx1"/>
                </a:solidFill>
                <a:effectLst/>
                <a:latin typeface="+mn-lt"/>
                <a:ea typeface="+mn-ea"/>
                <a:cs typeface="+mn-cs"/>
              </a:rPr>
              <a:t>PostGIS</a:t>
            </a:r>
            <a:r>
              <a:rPr lang="en-US" altLang="ko-KR" sz="1200" b="1" kern="1200" dirty="0" smtClean="0">
                <a:solidFill>
                  <a:schemeClr val="tx1"/>
                </a:solidFill>
                <a:effectLst/>
                <a:latin typeface="+mn-lt"/>
                <a:ea typeface="+mn-ea"/>
                <a:cs typeface="+mn-cs"/>
              </a:rPr>
              <a:t> and etc., and there are books or websites for information about the contents, as well. </a:t>
            </a:r>
            <a:endParaRPr lang="ko-KR" altLang="ko-KR" sz="1200" kern="1200" dirty="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fld id="{F7E5868D-E2FD-4A2E-90CB-F62DB784EDEC}" type="slidenum">
              <a:rPr lang="en-US" altLang="ko-KR"/>
              <a:t>12</a:t>
            </a:fld>
            <a:endParaRPr lang="ko-KR" altLang="en-US"/>
          </a:p>
        </p:txBody>
      </p:sp>
    </p:spTree>
    <p:extLst>
      <p:ext uri="{BB962C8B-B14F-4D97-AF65-F5344CB8AC3E}">
        <p14:creationId xmlns:p14="http://schemas.microsoft.com/office/powerpoint/2010/main" val="2036622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1" kern="1200" dirty="0" smtClean="0">
                <a:solidFill>
                  <a:schemeClr val="tx1"/>
                </a:solidFill>
                <a:effectLst/>
                <a:latin typeface="+mn-lt"/>
                <a:ea typeface="+mn-ea"/>
                <a:cs typeface="+mn-cs"/>
              </a:rPr>
              <a:t>For Q&amp;A, please e-mail your questions to the e-mail address stated here, and I will answer them in detail. Thank you for listening to my presentation.</a:t>
            </a:r>
            <a:endParaRPr lang="ko-KR" altLang="ko-KR" sz="1200" kern="1200" dirty="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fld id="{F7E5868D-E2FD-4A2E-90CB-F62DB784EDEC}" type="slidenum">
              <a:rPr lang="en-US" altLang="ko-KR" smtClean="0"/>
              <a:t>13</a:t>
            </a:fld>
            <a:endParaRPr lang="ko-KR" altLang="en-US"/>
          </a:p>
        </p:txBody>
      </p:sp>
    </p:spTree>
    <p:extLst>
      <p:ext uri="{BB962C8B-B14F-4D97-AF65-F5344CB8AC3E}">
        <p14:creationId xmlns:p14="http://schemas.microsoft.com/office/powerpoint/2010/main" val="421619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1" kern="1200" dirty="0" smtClean="0">
                <a:solidFill>
                  <a:schemeClr val="tx1"/>
                </a:solidFill>
                <a:effectLst/>
                <a:latin typeface="+mn-lt"/>
                <a:ea typeface="+mn-ea"/>
                <a:cs typeface="+mn-cs"/>
              </a:rPr>
              <a:t>The presentation will be made in the following order: “What is Spatial Tajo?”, “Motive for development”, “Why I chose Apache Tajo?”, “Plan for the implementation of the plug-in”, “Parts implemented and parts not yet implemented” and “Conclusion.”</a:t>
            </a:r>
            <a:endParaRPr lang="ko-KR" altLang="ko-KR" sz="1200" kern="1200" dirty="0" smtClean="0">
              <a:solidFill>
                <a:schemeClr val="tx1"/>
              </a:solidFill>
              <a:effectLst/>
              <a:latin typeface="+mn-lt"/>
              <a:ea typeface="+mn-ea"/>
              <a:cs typeface="+mn-cs"/>
            </a:endParaRPr>
          </a:p>
          <a:p>
            <a:endParaRPr lang="en-US" altLang="ko-KR" baseline="0" dirty="0" smtClean="0"/>
          </a:p>
        </p:txBody>
      </p:sp>
      <p:sp>
        <p:nvSpPr>
          <p:cNvPr id="4" name="슬라이드 번호 개체 틀 3"/>
          <p:cNvSpPr>
            <a:spLocks noGrp="1"/>
          </p:cNvSpPr>
          <p:nvPr>
            <p:ph type="sldNum" sz="quarter" idx="10"/>
          </p:nvPr>
        </p:nvSpPr>
        <p:spPr/>
        <p:txBody>
          <a:bodyPr/>
          <a:lstStyle/>
          <a:p>
            <a:fld id="{F7E5868D-E2FD-4A2E-90CB-F62DB784EDEC}" type="slidenum">
              <a:rPr lang="en-US" altLang="ko-KR" smtClean="0"/>
              <a:t>2</a:t>
            </a:fld>
            <a:endParaRPr lang="ko-KR" altLang="en-US"/>
          </a:p>
        </p:txBody>
      </p:sp>
    </p:spTree>
    <p:extLst>
      <p:ext uri="{BB962C8B-B14F-4D97-AF65-F5344CB8AC3E}">
        <p14:creationId xmlns:p14="http://schemas.microsoft.com/office/powerpoint/2010/main" val="1146379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latinLnBrk="1"/>
            <a:r>
              <a:rPr lang="en-US" altLang="ko-KR" sz="1200" b="1" kern="1200" dirty="0" smtClean="0">
                <a:solidFill>
                  <a:schemeClr val="tx1"/>
                </a:solidFill>
                <a:effectLst/>
                <a:latin typeface="+mn-lt"/>
                <a:ea typeface="+mn-ea"/>
                <a:cs typeface="+mn-cs"/>
              </a:rPr>
              <a:t>What is Spatial Tajo? To describe it briefly, it is a plug-in to provide spatial queries for Tajo. To describe it more in detail, it is a plug-in to provide and perform querying datasets by spatial queries using SQL in a distributed data warehouse system, Tajo, which provides spatial functions, supports spatial data types for spatial queries, supports indexing spatial data and allows the use of raster data.</a:t>
            </a:r>
            <a:endParaRPr lang="ko-KR" altLang="ko-KR" sz="1200" kern="1200" dirty="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fld id="{F7E5868D-E2FD-4A2E-90CB-F62DB784EDEC}" type="slidenum">
              <a:rPr lang="en-US" altLang="ko-KR"/>
              <a:t>3</a:t>
            </a:fld>
            <a:endParaRPr lang="ko-KR" altLang="en-US"/>
          </a:p>
        </p:txBody>
      </p:sp>
    </p:spTree>
    <p:extLst>
      <p:ext uri="{BB962C8B-B14F-4D97-AF65-F5344CB8AC3E}">
        <p14:creationId xmlns:p14="http://schemas.microsoft.com/office/powerpoint/2010/main" val="37069755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b="1" kern="1200" dirty="0" smtClean="0">
                <a:solidFill>
                  <a:schemeClr val="tx1"/>
                </a:solidFill>
                <a:effectLst/>
                <a:latin typeface="+mn-lt"/>
                <a:ea typeface="+mn-ea"/>
                <a:cs typeface="+mn-cs"/>
              </a:rPr>
              <a:t>Then, what would be the motive for the development of this plug-in? As there was getting more interest in big data for the last decade, attempts to analyze spatial big data, too, have increased naturally. I, also, thought that the volume of ‘the data containing the spatial information’ I attempted to analyze could come close to big data. The data held by my Lab are a collection of tweets on Twitter in real time, which are not the ones consisting only of spatial information, but I attempted a few analyses using the data. When I analyzed the data, analysis using Hadoop was a trend, and I, too, conducted an analysis using Hadoop. However, I had to use MapReduce to conduct an analysis using Hadoop, and often thought that using SQL whenever I conduct an experiment would be convenient. Since it is somewhat difficult for an analyst to use MapReduce freely, which essentially is batch processing, the more data, the higher latency becomes.</a:t>
            </a:r>
            <a:endParaRPr lang="ko-KR" altLang="ko-KR" sz="1200" kern="1200" dirty="0" smtClean="0">
              <a:solidFill>
                <a:schemeClr val="tx1"/>
              </a:solidFill>
              <a:effectLst/>
              <a:latin typeface="+mn-lt"/>
              <a:ea typeface="+mn-ea"/>
              <a:cs typeface="+mn-cs"/>
            </a:endParaRPr>
          </a:p>
          <a:p>
            <a:r>
              <a:rPr lang="en-US" altLang="ko-KR" sz="1200" b="1" kern="1200" dirty="0" smtClean="0">
                <a:solidFill>
                  <a:schemeClr val="tx1"/>
                </a:solidFill>
                <a:effectLst/>
                <a:latin typeface="+mn-lt"/>
                <a:ea typeface="+mn-ea"/>
                <a:cs typeface="+mn-cs"/>
              </a:rPr>
              <a:t>So, I did research to use existing software or solutions. Of course, there are good ones among the existing software and solutions.</a:t>
            </a:r>
            <a:endParaRPr lang="ko-KR" altLang="ko-KR" sz="1200" kern="1200" dirty="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fld id="{F7E5868D-E2FD-4A2E-90CB-F62DB784EDEC}" type="slidenum">
              <a:rPr lang="en-US" altLang="ko-KR"/>
              <a:t>4</a:t>
            </a:fld>
            <a:endParaRPr lang="ko-KR" altLang="en-US"/>
          </a:p>
        </p:txBody>
      </p:sp>
    </p:spTree>
    <p:extLst>
      <p:ext uri="{BB962C8B-B14F-4D97-AF65-F5344CB8AC3E}">
        <p14:creationId xmlns:p14="http://schemas.microsoft.com/office/powerpoint/2010/main" val="1999520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1" kern="1200" dirty="0" smtClean="0">
                <a:solidFill>
                  <a:schemeClr val="tx1"/>
                </a:solidFill>
                <a:effectLst/>
                <a:latin typeface="+mn-lt"/>
                <a:ea typeface="+mn-ea"/>
                <a:cs typeface="+mn-cs"/>
              </a:rPr>
              <a:t>Traditional spatial database and DBMS include Oracle Spatial and Graph which can be installed to Oracle database as a plug-in and MySQL DBMS. Both are satisfactory solutions, but are commercial products, somewhat difficult to build up a cluster. My school did not provide them separately, and solutions that continuously cost were not an appropriate option. Using </a:t>
            </a:r>
            <a:r>
              <a:rPr lang="en-US" altLang="ko-KR" sz="1200" b="1" kern="1200" dirty="0" err="1" smtClean="0">
                <a:solidFill>
                  <a:schemeClr val="tx1"/>
                </a:solidFill>
                <a:effectLst/>
                <a:latin typeface="+mn-lt"/>
                <a:ea typeface="+mn-ea"/>
                <a:cs typeface="+mn-cs"/>
              </a:rPr>
              <a:t>PostGIS</a:t>
            </a:r>
            <a:r>
              <a:rPr lang="en-US" altLang="ko-KR" sz="1200" b="1" kern="1200" dirty="0" smtClean="0">
                <a:solidFill>
                  <a:schemeClr val="tx1"/>
                </a:solidFill>
                <a:effectLst/>
                <a:latin typeface="+mn-lt"/>
                <a:ea typeface="+mn-ea"/>
                <a:cs typeface="+mn-cs"/>
              </a:rPr>
              <a:t> that does not cost seems to be a good method; however, since it is not itself software to analyze big data, it was held off.</a:t>
            </a:r>
            <a:endParaRPr lang="ko-KR" altLang="ko-KR" sz="1200" kern="1200" dirty="0" smtClean="0">
              <a:solidFill>
                <a:schemeClr val="tx1"/>
              </a:solidFill>
              <a:effectLst/>
              <a:latin typeface="+mn-lt"/>
              <a:ea typeface="+mn-ea"/>
              <a:cs typeface="+mn-cs"/>
            </a:endParaRPr>
          </a:p>
          <a:p>
            <a:r>
              <a:rPr lang="en-US" altLang="ko-KR" sz="1200" b="1" kern="1200" dirty="0" smtClean="0">
                <a:solidFill>
                  <a:schemeClr val="tx1"/>
                </a:solidFill>
                <a:effectLst/>
                <a:latin typeface="+mn-lt"/>
                <a:ea typeface="+mn-ea"/>
                <a:cs typeface="+mn-cs"/>
              </a:rPr>
              <a:t>As for NoSQL, there are document-oriented databases as MongoDB, </a:t>
            </a:r>
            <a:r>
              <a:rPr lang="en-US" altLang="ko-KR" sz="1200" b="1" kern="1200" dirty="0" err="1" smtClean="0">
                <a:solidFill>
                  <a:schemeClr val="tx1"/>
                </a:solidFill>
                <a:effectLst/>
                <a:latin typeface="+mn-lt"/>
                <a:ea typeface="+mn-ea"/>
                <a:cs typeface="+mn-cs"/>
              </a:rPr>
              <a:t>CouchDB</a:t>
            </a:r>
            <a:r>
              <a:rPr lang="en-US" altLang="ko-KR" sz="1200" b="1" kern="1200" dirty="0" smtClean="0">
                <a:solidFill>
                  <a:schemeClr val="tx1"/>
                </a:solidFill>
                <a:effectLst/>
                <a:latin typeface="+mn-lt"/>
                <a:ea typeface="+mn-ea"/>
                <a:cs typeface="+mn-cs"/>
              </a:rPr>
              <a:t> and </a:t>
            </a:r>
            <a:r>
              <a:rPr lang="en-US" altLang="ko-KR" sz="1200" b="1" kern="1200" dirty="0" err="1" smtClean="0">
                <a:solidFill>
                  <a:schemeClr val="tx1"/>
                </a:solidFill>
                <a:effectLst/>
                <a:latin typeface="+mn-lt"/>
                <a:ea typeface="+mn-ea"/>
                <a:cs typeface="+mn-cs"/>
              </a:rPr>
              <a:t>RethinkDB</a:t>
            </a:r>
            <a:r>
              <a:rPr lang="en-US" altLang="ko-KR" sz="1200" b="1" kern="1200" dirty="0" smtClean="0">
                <a:solidFill>
                  <a:schemeClr val="tx1"/>
                </a:solidFill>
                <a:effectLst/>
                <a:latin typeface="+mn-lt"/>
                <a:ea typeface="+mn-ea"/>
                <a:cs typeface="+mn-cs"/>
              </a:rPr>
              <a:t>. I could have used this, but I already had structured data, so I did not have to use this. </a:t>
            </a:r>
            <a:r>
              <a:rPr lang="en-US" altLang="ko-KR" sz="1200" b="1" kern="1200" dirty="0" err="1" smtClean="0">
                <a:solidFill>
                  <a:schemeClr val="tx1"/>
                </a:solidFill>
                <a:effectLst/>
                <a:latin typeface="+mn-lt"/>
                <a:ea typeface="+mn-ea"/>
                <a:cs typeface="+mn-cs"/>
              </a:rPr>
              <a:t>HBase</a:t>
            </a:r>
            <a:r>
              <a:rPr lang="en-US" altLang="ko-KR" sz="1200" b="1" kern="1200" dirty="0" smtClean="0">
                <a:solidFill>
                  <a:schemeClr val="tx1"/>
                </a:solidFill>
                <a:effectLst/>
                <a:latin typeface="+mn-lt"/>
                <a:ea typeface="+mn-ea"/>
                <a:cs typeface="+mn-cs"/>
              </a:rPr>
              <a:t> was made by modeling after Google’s </a:t>
            </a:r>
            <a:r>
              <a:rPr lang="en-US" altLang="ko-KR" sz="1200" b="1" kern="1200" dirty="0" err="1" smtClean="0">
                <a:solidFill>
                  <a:schemeClr val="tx1"/>
                </a:solidFill>
                <a:effectLst/>
                <a:latin typeface="+mn-lt"/>
                <a:ea typeface="+mn-ea"/>
                <a:cs typeface="+mn-cs"/>
              </a:rPr>
              <a:t>BigTable</a:t>
            </a:r>
            <a:r>
              <a:rPr lang="en-US" altLang="ko-KR" sz="1200" b="1" kern="1200" dirty="0" smtClean="0">
                <a:solidFill>
                  <a:schemeClr val="tx1"/>
                </a:solidFill>
                <a:effectLst/>
                <a:latin typeface="+mn-lt"/>
                <a:ea typeface="+mn-ea"/>
                <a:cs typeface="+mn-cs"/>
              </a:rPr>
              <a:t>, but it is somewhat difficult for an analyst to use that. Hive is convenient since it does not use SQL, but </a:t>
            </a:r>
            <a:r>
              <a:rPr lang="en-US" altLang="ko-KR" sz="1200" b="1" kern="1200" dirty="0" err="1" smtClean="0">
                <a:solidFill>
                  <a:schemeClr val="tx1"/>
                </a:solidFill>
                <a:effectLst/>
                <a:latin typeface="+mn-lt"/>
                <a:ea typeface="+mn-ea"/>
                <a:cs typeface="+mn-cs"/>
              </a:rPr>
              <a:t>HiveQL</a:t>
            </a:r>
            <a:r>
              <a:rPr lang="en-US" altLang="ko-KR" sz="1200" b="1" kern="1200" dirty="0" smtClean="0">
                <a:solidFill>
                  <a:schemeClr val="tx1"/>
                </a:solidFill>
                <a:effectLst/>
                <a:latin typeface="+mn-lt"/>
                <a:ea typeface="+mn-ea"/>
                <a:cs typeface="+mn-cs"/>
              </a:rPr>
              <a:t>, similar to that, but it was not judged that Hive which uses MapReduce would be an appropriate choice.</a:t>
            </a:r>
            <a:endParaRPr lang="ko-KR" altLang="ko-KR" sz="1200" kern="1200" dirty="0" smtClean="0">
              <a:solidFill>
                <a:schemeClr val="tx1"/>
              </a:solidFill>
              <a:effectLst/>
              <a:latin typeface="+mn-lt"/>
              <a:ea typeface="+mn-ea"/>
              <a:cs typeface="+mn-cs"/>
            </a:endParaRPr>
          </a:p>
          <a:p>
            <a:r>
              <a:rPr lang="en-US" altLang="ko-KR" sz="1200" b="1" kern="1200" dirty="0" smtClean="0">
                <a:solidFill>
                  <a:schemeClr val="tx1"/>
                </a:solidFill>
                <a:effectLst/>
                <a:latin typeface="+mn-lt"/>
                <a:ea typeface="+mn-ea"/>
                <a:cs typeface="+mn-cs"/>
              </a:rPr>
              <a:t>Other solutions that use Hadoop include </a:t>
            </a:r>
            <a:r>
              <a:rPr lang="en-US" altLang="ko-KR" sz="1200" b="1" kern="1200" dirty="0" err="1" smtClean="0">
                <a:solidFill>
                  <a:schemeClr val="tx1"/>
                </a:solidFill>
                <a:effectLst/>
                <a:latin typeface="+mn-lt"/>
                <a:ea typeface="+mn-ea"/>
                <a:cs typeface="+mn-cs"/>
              </a:rPr>
              <a:t>GeoMesa</a:t>
            </a:r>
            <a:r>
              <a:rPr lang="en-US" altLang="ko-KR" sz="1200" b="1" kern="1200" dirty="0" smtClean="0">
                <a:solidFill>
                  <a:schemeClr val="tx1"/>
                </a:solidFill>
                <a:effectLst/>
                <a:latin typeface="+mn-lt"/>
                <a:ea typeface="+mn-ea"/>
                <a:cs typeface="+mn-cs"/>
              </a:rPr>
              <a:t>, ESRI GIS Tools for Hadoop and </a:t>
            </a:r>
            <a:r>
              <a:rPr lang="en-US" altLang="ko-KR" sz="1200" b="1" kern="1200" dirty="0" err="1" smtClean="0">
                <a:solidFill>
                  <a:schemeClr val="tx1"/>
                </a:solidFill>
                <a:effectLst/>
                <a:latin typeface="+mn-lt"/>
                <a:ea typeface="+mn-ea"/>
                <a:cs typeface="+mn-cs"/>
              </a:rPr>
              <a:t>SpatialHadoop</a:t>
            </a:r>
            <a:r>
              <a:rPr lang="en-US" altLang="ko-KR" sz="1200" b="1" kern="1200" dirty="0" smtClean="0">
                <a:solidFill>
                  <a:schemeClr val="tx1"/>
                </a:solidFill>
                <a:effectLst/>
                <a:latin typeface="+mn-lt"/>
                <a:ea typeface="+mn-ea"/>
                <a:cs typeface="+mn-cs"/>
              </a:rPr>
              <a:t>. ESRI GIS Tools for Hadoop is close to tools or libraries prepared for analysis using Hadoop, while </a:t>
            </a:r>
            <a:r>
              <a:rPr lang="en-US" altLang="ko-KR" sz="1200" b="1" kern="1200" dirty="0" err="1" smtClean="0">
                <a:solidFill>
                  <a:schemeClr val="tx1"/>
                </a:solidFill>
                <a:effectLst/>
                <a:latin typeface="+mn-lt"/>
                <a:ea typeface="+mn-ea"/>
                <a:cs typeface="+mn-cs"/>
              </a:rPr>
              <a:t>SpatialHadoop</a:t>
            </a:r>
            <a:r>
              <a:rPr lang="en-US" altLang="ko-KR" sz="1200" b="1" kern="1200" dirty="0" smtClean="0">
                <a:solidFill>
                  <a:schemeClr val="tx1"/>
                </a:solidFill>
                <a:effectLst/>
                <a:latin typeface="+mn-lt"/>
                <a:ea typeface="+mn-ea"/>
                <a:cs typeface="+mn-cs"/>
              </a:rPr>
              <a:t>, too, is close to the form of a combination of spatial plug-in with Hadoop.</a:t>
            </a:r>
            <a:endParaRPr lang="ko-KR" altLang="ko-KR" sz="1200" kern="1200" dirty="0" smtClean="0">
              <a:solidFill>
                <a:schemeClr val="tx1"/>
              </a:solidFill>
              <a:effectLst/>
              <a:latin typeface="+mn-lt"/>
              <a:ea typeface="+mn-ea"/>
              <a:cs typeface="+mn-cs"/>
            </a:endParaRPr>
          </a:p>
          <a:p>
            <a:r>
              <a:rPr lang="en-US" altLang="ko-KR" sz="1200" b="1" kern="1200" dirty="0" smtClean="0">
                <a:solidFill>
                  <a:schemeClr val="tx1"/>
                </a:solidFill>
                <a:effectLst/>
                <a:latin typeface="+mn-lt"/>
                <a:ea typeface="+mn-ea"/>
                <a:cs typeface="+mn-cs"/>
              </a:rPr>
              <a:t>Overall, in that it does not cost, despite a little effort should be invested, it seems that performing spatial queries using Hive or using </a:t>
            </a:r>
            <a:r>
              <a:rPr lang="en-US" altLang="ko-KR" sz="1200" b="1" kern="1200" dirty="0" err="1" smtClean="0">
                <a:solidFill>
                  <a:schemeClr val="tx1"/>
                </a:solidFill>
                <a:effectLst/>
                <a:latin typeface="+mn-lt"/>
                <a:ea typeface="+mn-ea"/>
                <a:cs typeface="+mn-cs"/>
              </a:rPr>
              <a:t>GeoMesa</a:t>
            </a:r>
            <a:r>
              <a:rPr lang="en-US" altLang="ko-KR" sz="1200" b="1" kern="1200" dirty="0" smtClean="0">
                <a:solidFill>
                  <a:schemeClr val="tx1"/>
                </a:solidFill>
                <a:effectLst/>
                <a:latin typeface="+mn-lt"/>
                <a:ea typeface="+mn-ea"/>
                <a:cs typeface="+mn-cs"/>
              </a:rPr>
              <a:t> may be most appropriate. However, I finally, decided to prepare plug-in that allows Tajo, free and open-source software with low latency to perform spatial queries by myself.</a:t>
            </a:r>
            <a:endParaRPr lang="ko-KR" altLang="ko-KR" sz="1200" kern="1200" dirty="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fld id="{F7E5868D-E2FD-4A2E-90CB-F62DB784EDEC}" type="slidenum">
              <a:rPr lang="en-US" altLang="ko-KR"/>
              <a:t>5</a:t>
            </a:fld>
            <a:endParaRPr lang="ko-KR" altLang="en-US"/>
          </a:p>
        </p:txBody>
      </p:sp>
    </p:spTree>
    <p:extLst>
      <p:ext uri="{BB962C8B-B14F-4D97-AF65-F5344CB8AC3E}">
        <p14:creationId xmlns:p14="http://schemas.microsoft.com/office/powerpoint/2010/main" val="2605886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1" kern="1200" dirty="0" smtClean="0">
                <a:solidFill>
                  <a:schemeClr val="tx1"/>
                </a:solidFill>
                <a:effectLst/>
                <a:latin typeface="+mn-lt"/>
                <a:ea typeface="+mn-ea"/>
                <a:cs typeface="+mn-cs"/>
              </a:rPr>
              <a:t>First, I will introduce Tajo before I will speak about why I chose Tajo. Apache Tajo is a robust big data relational and distributed data warehouse system for Apache Hadoop. Tajo is designed for low-latency and scalable ad-hoc queries, online aggregation, and Extract-Transform-Load (ETL)</a:t>
            </a:r>
            <a:r>
              <a:rPr lang="en-US" altLang="ko-KR" sz="1200" b="1" kern="1200" baseline="0" dirty="0" smtClean="0">
                <a:solidFill>
                  <a:schemeClr val="tx1"/>
                </a:solidFill>
                <a:effectLst/>
                <a:latin typeface="+mn-lt"/>
                <a:ea typeface="+mn-ea"/>
                <a:cs typeface="+mn-cs"/>
              </a:rPr>
              <a:t> </a:t>
            </a:r>
            <a:r>
              <a:rPr lang="en-US" altLang="ko-KR" sz="1200" b="1" kern="1200" dirty="0" smtClean="0">
                <a:solidFill>
                  <a:schemeClr val="tx1"/>
                </a:solidFill>
                <a:effectLst/>
                <a:latin typeface="+mn-lt"/>
                <a:ea typeface="+mn-ea"/>
                <a:cs typeface="+mn-cs"/>
              </a:rPr>
              <a:t>process on large-data sets stored on Hadoop Distributed File System (HDFS) and other data sources. By supporting SQL standards and leveraging advanced database techniques, Tajo allows direct control of distributed execution and data flow across a variety of query evaluation strategies and optimization opportunities.</a:t>
            </a:r>
            <a:endParaRPr lang="ko-KR" altLang="ko-KR" sz="1200" b="1" kern="1200" dirty="0" smtClean="0">
              <a:solidFill>
                <a:schemeClr val="tx1"/>
              </a:solidFill>
              <a:effectLst/>
              <a:latin typeface="+mn-lt"/>
              <a:ea typeface="+mn-ea"/>
              <a:cs typeface="+mn-cs"/>
            </a:endParaRPr>
          </a:p>
          <a:p>
            <a:endParaRPr lang="en-US" altLang="ko-KR" sz="1200" b="1" kern="1200" dirty="0" smtClean="0">
              <a:solidFill>
                <a:schemeClr val="tx1"/>
              </a:solidFill>
              <a:effectLst/>
              <a:latin typeface="+mn-lt"/>
              <a:ea typeface="+mn-ea"/>
              <a:cs typeface="+mn-cs"/>
            </a:endParaRPr>
          </a:p>
          <a:p>
            <a:r>
              <a:rPr lang="en-US" altLang="ko-KR" sz="1200" b="1" kern="1200" dirty="0" smtClean="0">
                <a:solidFill>
                  <a:schemeClr val="tx1"/>
                </a:solidFill>
                <a:effectLst/>
                <a:latin typeface="+mn-lt"/>
                <a:ea typeface="+mn-ea"/>
                <a:cs typeface="+mn-cs"/>
              </a:rPr>
              <a:t>Then, why did I choose Tajo? There are a few features that become the reasons for my choice. Since Tajo is designed to run on Hadoop, using Hadoop can alleviate my concern about data distribution, and also supports Amazon S3. Tajo has a function of external table, so it can bring existing files and make queries. It does not support update syntax like </a:t>
            </a:r>
            <a:r>
              <a:rPr lang="en-US" altLang="ko-KR" sz="1200" b="1" kern="1200" dirty="0" err="1" smtClean="0">
                <a:solidFill>
                  <a:schemeClr val="tx1"/>
                </a:solidFill>
                <a:effectLst/>
                <a:latin typeface="+mn-lt"/>
                <a:ea typeface="+mn-ea"/>
                <a:cs typeface="+mn-cs"/>
              </a:rPr>
              <a:t>HBase</a:t>
            </a:r>
            <a:r>
              <a:rPr lang="en-US" altLang="ko-KR" sz="1200" b="1" kern="1200" dirty="0" smtClean="0">
                <a:solidFill>
                  <a:schemeClr val="tx1"/>
                </a:solidFill>
                <a:effectLst/>
                <a:latin typeface="+mn-lt"/>
                <a:ea typeface="+mn-ea"/>
                <a:cs typeface="+mn-cs"/>
              </a:rPr>
              <a:t> or Hive, but it can overwrite. Tajo supports SQL standard and does not use MapReduce, so it is faster than batch processing using MapReduce, has fault tolerance and supports dynamic scheduling for long-running queries. Tajo is convenient in terms of installation, construction and operation. Of course, it is a project still growing, so it is certainly difficult to solve when it fails. And if you need, you can implement it yourself and attach it in the form of plug-in. Tajo, as described above, has merits and demerits as compared to the solutions or software in the examples, but it is free and open-source software, so I decided to implement it on Tajo, which was judged to be appropriate considering the characteristics introduced.</a:t>
            </a:r>
            <a:endParaRPr lang="ko-KR" altLang="ko-KR" sz="1200" b="1" kern="1200" dirty="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fld id="{F7E5868D-E2FD-4A2E-90CB-F62DB784EDEC}" type="slidenum">
              <a:rPr lang="en-US" altLang="ko-KR"/>
              <a:t>6</a:t>
            </a:fld>
            <a:endParaRPr lang="ko-KR" altLang="en-US"/>
          </a:p>
        </p:txBody>
      </p:sp>
    </p:spTree>
    <p:extLst>
      <p:ext uri="{BB962C8B-B14F-4D97-AF65-F5344CB8AC3E}">
        <p14:creationId xmlns:p14="http://schemas.microsoft.com/office/powerpoint/2010/main" val="2029614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1" kern="1200" dirty="0" smtClean="0">
                <a:solidFill>
                  <a:schemeClr val="tx1"/>
                </a:solidFill>
                <a:effectLst/>
                <a:latin typeface="+mn-lt"/>
                <a:ea typeface="+mn-ea"/>
                <a:cs typeface="+mn-cs"/>
              </a:rPr>
              <a:t>The plan for the implementation of the plug-in is broadly divided into four steps. First, for the implementation of spatial functions for spatial queries, I decided to implement 11 basic functions including distance and equals and the function for the conversion of spatial data types. Second, the addition of types of spatial data, which means the custom type containing spatial information like ‘Point, </a:t>
            </a:r>
            <a:r>
              <a:rPr lang="en-US" altLang="ko-KR" sz="1200" b="1" kern="1200" dirty="0" err="1" smtClean="0">
                <a:solidFill>
                  <a:schemeClr val="tx1"/>
                </a:solidFill>
                <a:effectLst/>
                <a:latin typeface="+mn-lt"/>
                <a:ea typeface="+mn-ea"/>
                <a:cs typeface="+mn-cs"/>
              </a:rPr>
              <a:t>LineString</a:t>
            </a:r>
            <a:r>
              <a:rPr lang="en-US" altLang="ko-KR" sz="1200" b="1" kern="1200" dirty="0" smtClean="0">
                <a:solidFill>
                  <a:schemeClr val="tx1"/>
                </a:solidFill>
                <a:effectLst/>
                <a:latin typeface="+mn-lt"/>
                <a:ea typeface="+mn-ea"/>
                <a:cs typeface="+mn-cs"/>
              </a:rPr>
              <a:t>’. Third, </a:t>
            </a:r>
            <a:r>
              <a:rPr lang="en-US" altLang="ko-KR" sz="1200" b="1" kern="1200" dirty="0" err="1" smtClean="0">
                <a:solidFill>
                  <a:schemeClr val="tx1"/>
                </a:solidFill>
                <a:effectLst/>
                <a:latin typeface="+mn-lt"/>
                <a:ea typeface="+mn-ea"/>
                <a:cs typeface="+mn-cs"/>
              </a:rPr>
              <a:t>kNN</a:t>
            </a:r>
            <a:r>
              <a:rPr lang="en-US" altLang="ko-KR" sz="1200" b="1" kern="1200" dirty="0" smtClean="0">
                <a:solidFill>
                  <a:schemeClr val="tx1"/>
                </a:solidFill>
                <a:effectLst/>
                <a:latin typeface="+mn-lt"/>
                <a:ea typeface="+mn-ea"/>
                <a:cs typeface="+mn-cs"/>
              </a:rPr>
              <a:t> query, which means the implementation for smooth performance of </a:t>
            </a:r>
            <a:r>
              <a:rPr lang="en-US" altLang="ko-KR" sz="1200" b="1" kern="1200" dirty="0" err="1" smtClean="0">
                <a:solidFill>
                  <a:schemeClr val="tx1"/>
                </a:solidFill>
                <a:effectLst/>
                <a:latin typeface="+mn-lt"/>
                <a:ea typeface="+mn-ea"/>
                <a:cs typeface="+mn-cs"/>
              </a:rPr>
              <a:t>kNN</a:t>
            </a:r>
            <a:r>
              <a:rPr lang="en-US" altLang="ko-KR" sz="1200" b="1" kern="1200" dirty="0" smtClean="0">
                <a:solidFill>
                  <a:schemeClr val="tx1"/>
                </a:solidFill>
                <a:effectLst/>
                <a:latin typeface="+mn-lt"/>
                <a:ea typeface="+mn-ea"/>
                <a:cs typeface="+mn-cs"/>
              </a:rPr>
              <a:t> after the implementation of spatial functions. Fourth, indexing spatial data, which means the implementation of an index that allows retrieval of necessary data in making spatial queries.</a:t>
            </a:r>
            <a:endParaRPr lang="ko-KR" altLang="ko-KR" sz="1200" kern="1200" dirty="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fld id="{F7E5868D-E2FD-4A2E-90CB-F62DB784EDEC}" type="slidenum">
              <a:rPr lang="en-US" altLang="ko-KR"/>
              <a:t>7</a:t>
            </a:fld>
            <a:endParaRPr lang="ko-KR" altLang="en-US"/>
          </a:p>
        </p:txBody>
      </p:sp>
    </p:spTree>
    <p:extLst>
      <p:ext uri="{BB962C8B-B14F-4D97-AF65-F5344CB8AC3E}">
        <p14:creationId xmlns:p14="http://schemas.microsoft.com/office/powerpoint/2010/main" val="12337354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1" kern="1200" dirty="0" smtClean="0">
                <a:solidFill>
                  <a:schemeClr val="tx1"/>
                </a:solidFill>
                <a:effectLst/>
                <a:latin typeface="+mn-lt"/>
                <a:ea typeface="+mn-ea"/>
                <a:cs typeface="+mn-cs"/>
              </a:rPr>
              <a:t>Parts that have been implemented so far include spatial functions, </a:t>
            </a:r>
            <a:r>
              <a:rPr lang="en-US" altLang="ko-KR" sz="1200" b="1" kern="1200" dirty="0" err="1" smtClean="0">
                <a:solidFill>
                  <a:schemeClr val="tx1"/>
                </a:solidFill>
                <a:effectLst/>
                <a:latin typeface="+mn-lt"/>
                <a:ea typeface="+mn-ea"/>
                <a:cs typeface="+mn-cs"/>
              </a:rPr>
              <a:t>kNN</a:t>
            </a:r>
            <a:r>
              <a:rPr lang="en-US" altLang="ko-KR" sz="1200" b="1" kern="1200" dirty="0" smtClean="0">
                <a:solidFill>
                  <a:schemeClr val="tx1"/>
                </a:solidFill>
                <a:effectLst/>
                <a:latin typeface="+mn-lt"/>
                <a:ea typeface="+mn-ea"/>
                <a:cs typeface="+mn-cs"/>
              </a:rPr>
              <a:t> query and spatial data indexing. For the spatial functions, I implemented most of the primary functions using JTS. I carried out </a:t>
            </a:r>
            <a:r>
              <a:rPr lang="en-US" altLang="ko-KR" sz="1200" b="1" kern="1200" dirty="0" err="1" smtClean="0">
                <a:solidFill>
                  <a:schemeClr val="tx1"/>
                </a:solidFill>
                <a:effectLst/>
                <a:latin typeface="+mn-lt"/>
                <a:ea typeface="+mn-ea"/>
                <a:cs typeface="+mn-cs"/>
              </a:rPr>
              <a:t>kNN</a:t>
            </a:r>
            <a:r>
              <a:rPr lang="en-US" altLang="ko-KR" sz="1200" b="1" kern="1200" dirty="0" smtClean="0">
                <a:solidFill>
                  <a:schemeClr val="tx1"/>
                </a:solidFill>
                <a:effectLst/>
                <a:latin typeface="+mn-lt"/>
                <a:ea typeface="+mn-ea"/>
                <a:cs typeface="+mn-cs"/>
              </a:rPr>
              <a:t> queries using the spatial functions implemented, which were working smoothly. For spatial data indexing, borrowing the operation methods of index in Tajo and </a:t>
            </a:r>
            <a:r>
              <a:rPr lang="en-US" altLang="ko-KR" sz="1200" b="1" kern="1200" dirty="0" err="1" smtClean="0">
                <a:solidFill>
                  <a:schemeClr val="tx1"/>
                </a:solidFill>
                <a:effectLst/>
                <a:latin typeface="+mn-lt"/>
                <a:ea typeface="+mn-ea"/>
                <a:cs typeface="+mn-cs"/>
              </a:rPr>
              <a:t>SpatialHadoop</a:t>
            </a:r>
            <a:r>
              <a:rPr lang="en-US" altLang="ko-KR" sz="1200" b="1" kern="1200" dirty="0" smtClean="0">
                <a:solidFill>
                  <a:schemeClr val="tx1"/>
                </a:solidFill>
                <a:effectLst/>
                <a:latin typeface="+mn-lt"/>
                <a:ea typeface="+mn-ea"/>
                <a:cs typeface="+mn-cs"/>
              </a:rPr>
              <a:t>, I implemented a two level R-tree using Sort-Tile-Recursive (STR).</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b="1" kern="1200" dirty="0" smtClean="0">
                <a:solidFill>
                  <a:schemeClr val="tx1"/>
                </a:solidFill>
                <a:effectLst/>
                <a:latin typeface="+mn-lt"/>
                <a:ea typeface="+mn-ea"/>
                <a:cs typeface="+mn-cs"/>
              </a:rPr>
              <a:t>The two-level R-tree has two forms, a global index and local indexes, as shown in the picture.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b="1" kern="1200" dirty="0" smtClean="0">
                <a:solidFill>
                  <a:schemeClr val="tx1"/>
                </a:solidFill>
                <a:effectLst/>
                <a:latin typeface="+mn-lt"/>
                <a:ea typeface="+mn-ea"/>
                <a:cs typeface="+mn-cs"/>
              </a:rPr>
              <a:t>The process of building the two-level R-tree index is as follows: First, Tajo's workers divide the stored datasets by each area using the STR. Second, they build local indexes for each area. Third, they extract only the data on a certain upper level from each of the local indexes and build a global index using them.</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b="1" kern="1200" dirty="0" smtClean="0">
                <a:solidFill>
                  <a:schemeClr val="tx1"/>
                </a:solidFill>
                <a:effectLst/>
                <a:latin typeface="+mn-lt"/>
                <a:ea typeface="+mn-ea"/>
                <a:cs typeface="+mn-cs"/>
              </a:rPr>
              <a:t>The process of reading the two-level R-tree index is as follows: First, Tajo’s workers read the global index and find search keys. Second, they find the local indexes corresponding to the search keys. Third, they find the search keys in the local indexes. Lastly, they read the data directly from the storage and construct tuples.</a:t>
            </a:r>
            <a:endParaRPr lang="ko-KR" altLang="ko-KR" sz="1200" kern="1200" dirty="0" smtClean="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fld id="{F7E5868D-E2FD-4A2E-90CB-F62DB784EDEC}" type="slidenum">
              <a:rPr lang="en-US" altLang="ko-KR"/>
              <a:t>8</a:t>
            </a:fld>
            <a:endParaRPr lang="ko-KR" altLang="en-US"/>
          </a:p>
        </p:txBody>
      </p:sp>
    </p:spTree>
    <p:extLst>
      <p:ext uri="{BB962C8B-B14F-4D97-AF65-F5344CB8AC3E}">
        <p14:creationId xmlns:p14="http://schemas.microsoft.com/office/powerpoint/2010/main" val="36988660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b="1" kern="1200" dirty="0" smtClean="0">
                <a:solidFill>
                  <a:schemeClr val="tx1"/>
                </a:solidFill>
                <a:effectLst/>
                <a:latin typeface="+mn-lt"/>
                <a:ea typeface="+mn-ea"/>
                <a:cs typeface="+mn-cs"/>
              </a:rPr>
              <a:t>Parts that are not yet implemented include spatial data types, spatial functions, </a:t>
            </a:r>
            <a:r>
              <a:rPr lang="en-US" altLang="ko-KR" sz="1200" b="1" kern="1200" dirty="0" err="1" smtClean="0">
                <a:solidFill>
                  <a:schemeClr val="tx1"/>
                </a:solidFill>
                <a:effectLst/>
                <a:latin typeface="+mn-lt"/>
                <a:ea typeface="+mn-ea"/>
                <a:cs typeface="+mn-cs"/>
              </a:rPr>
              <a:t>kNN</a:t>
            </a:r>
            <a:r>
              <a:rPr lang="en-US" altLang="ko-KR" sz="1200" b="1" kern="1200" dirty="0" smtClean="0">
                <a:solidFill>
                  <a:schemeClr val="tx1"/>
                </a:solidFill>
                <a:effectLst/>
                <a:latin typeface="+mn-lt"/>
                <a:ea typeface="+mn-ea"/>
                <a:cs typeface="+mn-cs"/>
              </a:rPr>
              <a:t> query, spatial data index and modularization. Spatial data types are currently not implemented, so there is an inconvenience that spatial functions have to use primitive types. I am going to resolve the inconvenience of spatial functions, once spatial data types are implemented.</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b="1" kern="1200" dirty="0" smtClean="0">
                <a:solidFill>
                  <a:schemeClr val="tx1"/>
                </a:solidFill>
                <a:effectLst/>
                <a:latin typeface="+mn-lt"/>
                <a:ea typeface="+mn-ea"/>
                <a:cs typeface="+mn-cs"/>
              </a:rPr>
              <a:t>First, as for spatial functions, I am going to implement the functions as lengths, areas, centroids that are not implemented and then, optimize each of the spatial functions and </a:t>
            </a:r>
            <a:r>
              <a:rPr lang="en-US" altLang="ko-KR" sz="1200" b="1" kern="1200" dirty="0" err="1" smtClean="0">
                <a:solidFill>
                  <a:schemeClr val="tx1"/>
                </a:solidFill>
                <a:effectLst/>
                <a:latin typeface="+mn-lt"/>
                <a:ea typeface="+mn-ea"/>
                <a:cs typeface="+mn-cs"/>
              </a:rPr>
              <a:t>kNN</a:t>
            </a:r>
            <a:r>
              <a:rPr lang="en-US" altLang="ko-KR" sz="1200" b="1" kern="1200" dirty="0" smtClean="0">
                <a:solidFill>
                  <a:schemeClr val="tx1"/>
                </a:solidFill>
                <a:effectLst/>
                <a:latin typeface="+mn-lt"/>
                <a:ea typeface="+mn-ea"/>
                <a:cs typeface="+mn-cs"/>
              </a:rPr>
              <a:t> queries.</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b="1" kern="1200" dirty="0" smtClean="0">
                <a:solidFill>
                  <a:schemeClr val="tx1"/>
                </a:solidFill>
                <a:effectLst/>
                <a:latin typeface="+mn-lt"/>
                <a:ea typeface="+mn-ea"/>
                <a:cs typeface="+mn-cs"/>
              </a:rPr>
              <a:t>Next,</a:t>
            </a:r>
            <a:r>
              <a:rPr lang="en-US" altLang="ko-KR" sz="1200" b="1" kern="1200" baseline="0" dirty="0" smtClean="0">
                <a:solidFill>
                  <a:schemeClr val="tx1"/>
                </a:solidFill>
                <a:effectLst/>
                <a:latin typeface="+mn-lt"/>
                <a:ea typeface="+mn-ea"/>
                <a:cs typeface="+mn-cs"/>
              </a:rPr>
              <a:t> a</a:t>
            </a:r>
            <a:r>
              <a:rPr lang="en-US" altLang="ko-KR" sz="1200" b="1" kern="1200" dirty="0" smtClean="0">
                <a:solidFill>
                  <a:schemeClr val="tx1"/>
                </a:solidFill>
                <a:effectLst/>
                <a:latin typeface="+mn-lt"/>
                <a:ea typeface="+mn-ea"/>
                <a:cs typeface="+mn-cs"/>
              </a:rPr>
              <a:t>s for the indexing of spatial data, I am going to implement Quad-tree or KD-Tree using </a:t>
            </a:r>
            <a:r>
              <a:rPr lang="en-US" altLang="ko-KR" sz="1200" b="1" kern="1200" dirty="0" err="1" smtClean="0">
                <a:solidFill>
                  <a:schemeClr val="tx1"/>
                </a:solidFill>
                <a:effectLst/>
                <a:latin typeface="+mn-lt"/>
                <a:ea typeface="+mn-ea"/>
                <a:cs typeface="+mn-cs"/>
              </a:rPr>
              <a:t>GeoHash</a:t>
            </a:r>
            <a:r>
              <a:rPr lang="en-US" altLang="ko-KR" sz="1200" b="1" kern="1200" dirty="0" smtClean="0">
                <a:solidFill>
                  <a:schemeClr val="tx1"/>
                </a:solidFill>
                <a:effectLst/>
                <a:latin typeface="+mn-lt"/>
                <a:ea typeface="+mn-ea"/>
                <a:cs typeface="+mn-cs"/>
              </a:rPr>
              <a:t> as well as R-tree. </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b="1" kern="1200" dirty="0" smtClean="0">
                <a:solidFill>
                  <a:schemeClr val="tx1"/>
                </a:solidFill>
                <a:effectLst/>
                <a:latin typeface="+mn-lt"/>
                <a:ea typeface="+mn-ea"/>
                <a:cs typeface="+mn-cs"/>
              </a:rPr>
              <a:t>Lastly, I am going to modularize the plug-in. Currently, it is combined since it is difficult to separate it from Tajo, but after going through the final modularization in the plug-in, it will be distributed in the form of a plug-in.</a:t>
            </a:r>
            <a:endParaRPr lang="ko-KR" altLang="ko-KR" sz="1200" kern="1200" dirty="0" smtClean="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fld id="{F7E5868D-E2FD-4A2E-90CB-F62DB784EDEC}" type="slidenum">
              <a:rPr lang="en-US" altLang="ko-KR"/>
              <a:t>9</a:t>
            </a:fld>
            <a:endParaRPr lang="ko-KR" altLang="en-US"/>
          </a:p>
        </p:txBody>
      </p:sp>
    </p:spTree>
    <p:extLst>
      <p:ext uri="{BB962C8B-B14F-4D97-AF65-F5344CB8AC3E}">
        <p14:creationId xmlns:p14="http://schemas.microsoft.com/office/powerpoint/2010/main" val="23085246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052160"/>
          </a:xfrm>
        </p:spPr>
        <p:txBody>
          <a:bodyPr anchor="b">
            <a:normAutofit/>
          </a:bodyPr>
          <a:lstStyle>
            <a:lvl1pPr algn="l">
              <a:lnSpc>
                <a:spcPct val="85000"/>
              </a:lnSpc>
              <a:defRPr sz="8000" spc="-50" baseline="0">
                <a:solidFill>
                  <a:schemeClr val="tx1">
                    <a:lumMod val="85000"/>
                    <a:lumOff val="15000"/>
                  </a:schemeClr>
                </a:solidFill>
              </a:defRPr>
            </a:lvl1pPr>
          </a:lstStyle>
          <a:p>
            <a:r>
              <a:rPr lang="ko-KR" altLang="en-US" smtClean="0"/>
              <a:t>마스터 제목 스타일 편집</a:t>
            </a:r>
            <a:endParaRPr lang="en-US" dirty="0"/>
          </a:p>
        </p:txBody>
      </p:sp>
      <p:sp>
        <p:nvSpPr>
          <p:cNvPr id="3" name="Subtitle 2"/>
          <p:cNvSpPr>
            <a:spLocks noGrp="1"/>
          </p:cNvSpPr>
          <p:nvPr>
            <p:ph type="subTitle" idx="1"/>
          </p:nvPr>
        </p:nvSpPr>
        <p:spPr>
          <a:xfrm>
            <a:off x="1100051" y="3944601"/>
            <a:ext cx="10058400" cy="1654019"/>
          </a:xfrm>
        </p:spPr>
        <p:txBody>
          <a:bodyPr lIns="91440" rIns="91440">
            <a:normAutofit/>
          </a:bodyPr>
          <a:lstStyle>
            <a:lvl1pPr marL="0" indent="0" algn="l">
              <a:buNone/>
              <a:defRPr sz="2400" cap="none"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ko-KR" altLang="en-US" dirty="0" smtClean="0"/>
              <a:t>마스터 부제목 스타일 편집</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CFC49FAA-0C28-429F-9DE7-FC5CC360F64D}" type="datetimeFigureOut">
              <a:rPr lang="ko-KR" altLang="en-US" smtClean="0"/>
              <a:t>2015-09-15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7B9F12CE-4FC9-40E0-9588-A98CCDE0E802}" type="slidenum">
              <a:rPr lang="ko-KR" altLang="en-US" smtClean="0"/>
              <a:t>‹#›</a:t>
            </a:fld>
            <a:endParaRPr lang="ko-KR" altLang="en-US"/>
          </a:p>
        </p:txBody>
      </p:sp>
      <p:cxnSp>
        <p:nvCxnSpPr>
          <p:cNvPr id="9" name="Straight Connector 8"/>
          <p:cNvCxnSpPr/>
          <p:nvPr/>
        </p:nvCxnSpPr>
        <p:spPr>
          <a:xfrm>
            <a:off x="1207658" y="3836141"/>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그림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84110" y="-124694"/>
            <a:ext cx="2858814" cy="1429407"/>
          </a:xfrm>
          <a:prstGeom prst="rect">
            <a:avLst/>
          </a:prstGeom>
        </p:spPr>
      </p:pic>
      <p:pic>
        <p:nvPicPr>
          <p:cNvPr id="11" name="그림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330167" y="89968"/>
            <a:ext cx="795412" cy="1000085"/>
          </a:xfrm>
          <a:prstGeom prst="rect">
            <a:avLst/>
          </a:prstGeom>
        </p:spPr>
      </p:pic>
    </p:spTree>
    <p:extLst>
      <p:ext uri="{BB962C8B-B14F-4D97-AF65-F5344CB8AC3E}">
        <p14:creationId xmlns:p14="http://schemas.microsoft.com/office/powerpoint/2010/main" val="10907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CFC49FAA-0C28-429F-9DE7-FC5CC360F64D}" type="datetimeFigureOut">
              <a:rPr lang="ko-KR" altLang="en-US" smtClean="0"/>
              <a:t>2015-09-15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7B9F12CE-4FC9-40E0-9588-A98CCDE0E802}" type="slidenum">
              <a:rPr lang="ko-KR" altLang="en-US" smtClean="0"/>
              <a:t>‹#›</a:t>
            </a:fld>
            <a:endParaRPr lang="ko-KR" altLang="en-US"/>
          </a:p>
        </p:txBody>
      </p:sp>
    </p:spTree>
    <p:extLst>
      <p:ext uri="{BB962C8B-B14F-4D97-AF65-F5344CB8AC3E}">
        <p14:creationId xmlns:p14="http://schemas.microsoft.com/office/powerpoint/2010/main" val="2061394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세로 제목 및 텍스트">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ko-KR" altLang="en-US" smtClean="0"/>
              <a:t>마스터 제목 스타일 편집</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CFC49FAA-0C28-429F-9DE7-FC5CC360F64D}" type="datetimeFigureOut">
              <a:rPr lang="ko-KR" altLang="en-US" smtClean="0"/>
              <a:t>2015-09-15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7B9F12CE-4FC9-40E0-9588-A98CCDE0E802}" type="slidenum">
              <a:rPr lang="ko-KR" altLang="en-US" smtClean="0"/>
              <a:t>‹#›</a:t>
            </a:fld>
            <a:endParaRPr lang="ko-KR" altLang="en-US"/>
          </a:p>
        </p:txBody>
      </p:sp>
    </p:spTree>
    <p:extLst>
      <p:ext uri="{BB962C8B-B14F-4D97-AF65-F5344CB8AC3E}">
        <p14:creationId xmlns:p14="http://schemas.microsoft.com/office/powerpoint/2010/main" val="2726732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ko-KR" altLang="en-US" smtClean="0"/>
              <a:t>마스터 제목 스타일 편집</a:t>
            </a:r>
            <a:endParaRPr lang="en-US" dirty="0"/>
          </a:p>
        </p:txBody>
      </p:sp>
      <p:sp>
        <p:nvSpPr>
          <p:cNvPr id="3" name="Content Placeholder 2"/>
          <p:cNvSpPr>
            <a:spLocks noGrp="1"/>
          </p:cNvSpPr>
          <p:nvPr>
            <p:ph idx="1"/>
          </p:nvPr>
        </p:nvSpPr>
        <p:spPr/>
        <p:txBody>
          <a:bodyPr/>
          <a:lstStyle>
            <a:lvl1pPr marL="91440" indent="-91440">
              <a:buFont typeface="Wingdings" panose="05000000000000000000" pitchFamily="2" charset="2"/>
              <a:buChar char="Ø"/>
              <a:defRPr/>
            </a:lvl1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CFC49FAA-0C28-429F-9DE7-FC5CC360F64D}" type="datetimeFigureOut">
              <a:rPr lang="ko-KR" altLang="en-US" smtClean="0"/>
              <a:t>2015-09-15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7B9F12CE-4FC9-40E0-9588-A98CCDE0E802}" type="slidenum">
              <a:rPr lang="ko-KR" altLang="en-US" smtClean="0"/>
              <a:t>‹#›</a:t>
            </a:fld>
            <a:endParaRPr lang="ko-KR" altLang="en-US"/>
          </a:p>
        </p:txBody>
      </p:sp>
    </p:spTree>
    <p:extLst>
      <p:ext uri="{BB962C8B-B14F-4D97-AF65-F5344CB8AC3E}">
        <p14:creationId xmlns:p14="http://schemas.microsoft.com/office/powerpoint/2010/main" val="2486520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구역 머리글">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ko-KR" altLang="en-US" smtClean="0"/>
              <a:t>마스터 제목 스타일 편집</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CFC49FAA-0C28-429F-9DE7-FC5CC360F64D}" type="datetimeFigureOut">
              <a:rPr lang="ko-KR" altLang="en-US" smtClean="0"/>
              <a:t>2015-09-15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7B9F12CE-4FC9-40E0-9588-A98CCDE0E802}" type="slidenum">
              <a:rPr lang="ko-KR" altLang="en-US" smtClean="0"/>
              <a:t>‹#›</a:t>
            </a:fld>
            <a:endParaRPr lang="ko-KR"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33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ko-KR" altLang="en-US" smtClean="0"/>
              <a:t>마스터 제목 스타일 편집</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5" name="Date Placeholder 4"/>
          <p:cNvSpPr>
            <a:spLocks noGrp="1"/>
          </p:cNvSpPr>
          <p:nvPr>
            <p:ph type="dt" sz="half" idx="10"/>
          </p:nvPr>
        </p:nvSpPr>
        <p:spPr>
          <a:xfrm>
            <a:off x="1097280" y="6459785"/>
            <a:ext cx="2472271" cy="365125"/>
          </a:xfrm>
          <a:prstGeom prst="rect">
            <a:avLst/>
          </a:prstGeom>
        </p:spPr>
        <p:txBody>
          <a:bodyPr/>
          <a:lstStyle/>
          <a:p>
            <a:fld id="{CFC49FAA-0C28-429F-9DE7-FC5CC360F64D}" type="datetimeFigureOut">
              <a:rPr lang="ko-KR" altLang="en-US" smtClean="0"/>
              <a:t>2015-09-15</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7B9F12CE-4FC9-40E0-9588-A98CCDE0E802}" type="slidenum">
              <a:rPr lang="ko-KR" altLang="en-US" smtClean="0"/>
              <a:t>‹#›</a:t>
            </a:fld>
            <a:endParaRPr lang="ko-KR" altLang="en-US"/>
          </a:p>
        </p:txBody>
      </p:sp>
    </p:spTree>
    <p:extLst>
      <p:ext uri="{BB962C8B-B14F-4D97-AF65-F5344CB8AC3E}">
        <p14:creationId xmlns:p14="http://schemas.microsoft.com/office/powerpoint/2010/main" val="3659868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ko-KR" altLang="en-US" smtClean="0"/>
              <a:t>마스터 제목 스타일 편집</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Content Placeholder 3"/>
          <p:cNvSpPr>
            <a:spLocks noGrp="1"/>
          </p:cNvSpPr>
          <p:nvPr>
            <p:ph sz="half" idx="2"/>
          </p:nvPr>
        </p:nvSpPr>
        <p:spPr>
          <a:xfrm>
            <a:off x="1097280" y="2582334"/>
            <a:ext cx="4937760" cy="337820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Content Placeholder 5"/>
          <p:cNvSpPr>
            <a:spLocks noGrp="1"/>
          </p:cNvSpPr>
          <p:nvPr>
            <p:ph sz="quarter" idx="4"/>
          </p:nvPr>
        </p:nvSpPr>
        <p:spPr>
          <a:xfrm>
            <a:off x="6217920" y="2582334"/>
            <a:ext cx="4937760" cy="337820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7" name="Date Placeholder 6"/>
          <p:cNvSpPr>
            <a:spLocks noGrp="1"/>
          </p:cNvSpPr>
          <p:nvPr>
            <p:ph type="dt" sz="half" idx="10"/>
          </p:nvPr>
        </p:nvSpPr>
        <p:spPr>
          <a:xfrm>
            <a:off x="1097280" y="6459785"/>
            <a:ext cx="2472271" cy="365125"/>
          </a:xfrm>
          <a:prstGeom prst="rect">
            <a:avLst/>
          </a:prstGeom>
        </p:spPr>
        <p:txBody>
          <a:bodyPr/>
          <a:lstStyle/>
          <a:p>
            <a:fld id="{CFC49FAA-0C28-429F-9DE7-FC5CC360F64D}" type="datetimeFigureOut">
              <a:rPr lang="ko-KR" altLang="en-US" smtClean="0"/>
              <a:t>2015-09-15</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7B9F12CE-4FC9-40E0-9588-A98CCDE0E802}" type="slidenum">
              <a:rPr lang="ko-KR" altLang="en-US" smtClean="0"/>
              <a:t>‹#›</a:t>
            </a:fld>
            <a:endParaRPr lang="ko-KR" altLang="en-US"/>
          </a:p>
        </p:txBody>
      </p:sp>
    </p:spTree>
    <p:extLst>
      <p:ext uri="{BB962C8B-B14F-4D97-AF65-F5344CB8AC3E}">
        <p14:creationId xmlns:p14="http://schemas.microsoft.com/office/powerpoint/2010/main" val="3951385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Date Placeholder 2"/>
          <p:cNvSpPr>
            <a:spLocks noGrp="1"/>
          </p:cNvSpPr>
          <p:nvPr>
            <p:ph type="dt" sz="half" idx="10"/>
          </p:nvPr>
        </p:nvSpPr>
        <p:spPr>
          <a:xfrm>
            <a:off x="1097280" y="6459785"/>
            <a:ext cx="2472271" cy="365125"/>
          </a:xfrm>
          <a:prstGeom prst="rect">
            <a:avLst/>
          </a:prstGeom>
        </p:spPr>
        <p:txBody>
          <a:bodyPr/>
          <a:lstStyle/>
          <a:p>
            <a:fld id="{CFC49FAA-0C28-429F-9DE7-FC5CC360F64D}" type="datetimeFigureOut">
              <a:rPr lang="ko-KR" altLang="en-US" smtClean="0"/>
              <a:t>2015-09-15</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7B9F12CE-4FC9-40E0-9588-A98CCDE0E802}" type="slidenum">
              <a:rPr lang="ko-KR" altLang="en-US" smtClean="0"/>
              <a:t>‹#›</a:t>
            </a:fld>
            <a:endParaRPr lang="ko-KR" altLang="en-US"/>
          </a:p>
        </p:txBody>
      </p:sp>
    </p:spTree>
    <p:extLst>
      <p:ext uri="{BB962C8B-B14F-4D97-AF65-F5344CB8AC3E}">
        <p14:creationId xmlns:p14="http://schemas.microsoft.com/office/powerpoint/2010/main" val="2609678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빈 화면">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a:xfrm>
            <a:off x="1097280" y="6459785"/>
            <a:ext cx="2472271" cy="365125"/>
          </a:xfrm>
          <a:prstGeom prst="rect">
            <a:avLst/>
          </a:prstGeom>
        </p:spPr>
        <p:txBody>
          <a:bodyPr/>
          <a:lstStyle/>
          <a:p>
            <a:fld id="{CFC49FAA-0C28-429F-9DE7-FC5CC360F64D}" type="datetimeFigureOut">
              <a:rPr lang="ko-KR" altLang="en-US" smtClean="0"/>
              <a:t>2015-09-15</a:t>
            </a:fld>
            <a:endParaRPr lang="ko-KR"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ko-KR" altLang="en-US"/>
          </a:p>
        </p:txBody>
      </p:sp>
      <p:sp>
        <p:nvSpPr>
          <p:cNvPr id="9" name="Slide Number Placeholder 8"/>
          <p:cNvSpPr>
            <a:spLocks noGrp="1"/>
          </p:cNvSpPr>
          <p:nvPr>
            <p:ph type="sldNum" sz="quarter" idx="12"/>
          </p:nvPr>
        </p:nvSpPr>
        <p:spPr/>
        <p:txBody>
          <a:bodyPr/>
          <a:lstStyle/>
          <a:p>
            <a:fld id="{7B9F12CE-4FC9-40E0-9588-A98CCDE0E802}" type="slidenum">
              <a:rPr lang="ko-KR" altLang="en-US" smtClean="0"/>
              <a:t>‹#›</a:t>
            </a:fld>
            <a:endParaRPr lang="ko-KR" altLang="en-US"/>
          </a:p>
        </p:txBody>
      </p:sp>
    </p:spTree>
    <p:extLst>
      <p:ext uri="{BB962C8B-B14F-4D97-AF65-F5344CB8AC3E}">
        <p14:creationId xmlns:p14="http://schemas.microsoft.com/office/powerpoint/2010/main" val="1688372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캡션 있는 콘텐츠">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ko-KR" altLang="en-US" smtClean="0"/>
              <a:t>마스터 제목 스타일 편집</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Date Placeholder 4"/>
          <p:cNvSpPr>
            <a:spLocks noGrp="1"/>
          </p:cNvSpPr>
          <p:nvPr>
            <p:ph type="dt" sz="half" idx="10"/>
          </p:nvPr>
        </p:nvSpPr>
        <p:spPr>
          <a:xfrm>
            <a:off x="465512" y="6459785"/>
            <a:ext cx="2618510" cy="365125"/>
          </a:xfrm>
          <a:prstGeom prst="rect">
            <a:avLst/>
          </a:prstGeom>
        </p:spPr>
        <p:txBody>
          <a:bodyPr/>
          <a:lstStyle>
            <a:lvl1pPr algn="l">
              <a:defRPr/>
            </a:lvl1pPr>
          </a:lstStyle>
          <a:p>
            <a:fld id="{CFC49FAA-0C28-429F-9DE7-FC5CC360F64D}" type="datetimeFigureOut">
              <a:rPr lang="ko-KR" altLang="en-US" smtClean="0"/>
              <a:t>2015-09-15</a:t>
            </a:fld>
            <a:endParaRPr lang="ko-KR"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ko-KR"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B9F12CE-4FC9-40E0-9588-A98CCDE0E802}" type="slidenum">
              <a:rPr lang="ko-KR" altLang="en-US" smtClean="0"/>
              <a:t>‹#›</a:t>
            </a:fld>
            <a:endParaRPr lang="ko-KR" altLang="en-US"/>
          </a:p>
        </p:txBody>
      </p:sp>
    </p:spTree>
    <p:extLst>
      <p:ext uri="{BB962C8B-B14F-4D97-AF65-F5344CB8AC3E}">
        <p14:creationId xmlns:p14="http://schemas.microsoft.com/office/powerpoint/2010/main" val="667035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캡션 있는 그림">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ko-KR" altLang="en-US" smtClean="0"/>
              <a:t>마스터 제목 스타일 편집</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smtClean="0"/>
              <a:t>그림을 추가하려면 아이콘을 클릭하십시오</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Date Placeholder 4"/>
          <p:cNvSpPr>
            <a:spLocks noGrp="1"/>
          </p:cNvSpPr>
          <p:nvPr>
            <p:ph type="dt" sz="half" idx="10"/>
          </p:nvPr>
        </p:nvSpPr>
        <p:spPr>
          <a:xfrm>
            <a:off x="1097280" y="6459785"/>
            <a:ext cx="2472271" cy="365125"/>
          </a:xfrm>
          <a:prstGeom prst="rect">
            <a:avLst/>
          </a:prstGeom>
        </p:spPr>
        <p:txBody>
          <a:bodyPr/>
          <a:lstStyle/>
          <a:p>
            <a:fld id="{CFC49FAA-0C28-429F-9DE7-FC5CC360F64D}" type="datetimeFigureOut">
              <a:rPr lang="ko-KR" altLang="en-US" smtClean="0"/>
              <a:t>2015-09-15</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7B9F12CE-4FC9-40E0-9588-A98CCDE0E802}" type="slidenum">
              <a:rPr lang="ko-KR" altLang="en-US" smtClean="0"/>
              <a:t>‹#›</a:t>
            </a:fld>
            <a:endParaRPr lang="ko-KR" altLang="en-US"/>
          </a:p>
        </p:txBody>
      </p:sp>
    </p:spTree>
    <p:extLst>
      <p:ext uri="{BB962C8B-B14F-4D97-AF65-F5344CB8AC3E}">
        <p14:creationId xmlns:p14="http://schemas.microsoft.com/office/powerpoint/2010/main" val="1744932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4"/>
            <a:ext cx="10058400" cy="821356"/>
          </a:xfrm>
          <a:prstGeom prst="rect">
            <a:avLst/>
          </a:prstGeom>
        </p:spPr>
        <p:txBody>
          <a:bodyPr vert="horz" lIns="91440" tIns="45720" rIns="91440" bIns="45720" rtlCol="0" anchor="b">
            <a:normAutofit/>
          </a:bodyPr>
          <a:lstStyle/>
          <a:p>
            <a:r>
              <a:rPr lang="ko-KR" altLang="en-US" smtClean="0"/>
              <a:t>마스터 제목 스타일 편집</a:t>
            </a:r>
            <a:endParaRPr lang="en-US" dirty="0"/>
          </a:p>
        </p:txBody>
      </p:sp>
      <p:sp>
        <p:nvSpPr>
          <p:cNvPr id="3" name="Text Placeholder 2"/>
          <p:cNvSpPr>
            <a:spLocks noGrp="1"/>
          </p:cNvSpPr>
          <p:nvPr>
            <p:ph type="body" idx="1"/>
          </p:nvPr>
        </p:nvSpPr>
        <p:spPr>
          <a:xfrm>
            <a:off x="1097280" y="1268147"/>
            <a:ext cx="10058400" cy="4852326"/>
          </a:xfrm>
          <a:prstGeom prst="rect">
            <a:avLst/>
          </a:prstGeom>
        </p:spPr>
        <p:txBody>
          <a:bodyPr vert="horz" lIns="0" tIns="45720" rIns="0" bIns="45720" rtlCol="0">
            <a:normAutofit/>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ko-KR"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B9F12CE-4FC9-40E0-9588-A98CCDE0E802}" type="slidenum">
              <a:rPr lang="ko-KR" altLang="en-US" smtClean="0"/>
              <a:t>‹#›</a:t>
            </a:fld>
            <a:endParaRPr lang="ko-KR" altLang="en-US"/>
          </a:p>
        </p:txBody>
      </p:sp>
      <p:cxnSp>
        <p:nvCxnSpPr>
          <p:cNvPr id="10" name="Straight Connector 9"/>
          <p:cNvCxnSpPr/>
          <p:nvPr/>
        </p:nvCxnSpPr>
        <p:spPr>
          <a:xfrm>
            <a:off x="1193532" y="1143817"/>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8" name="그림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56" y="6367704"/>
            <a:ext cx="980590" cy="490295"/>
          </a:xfrm>
          <a:prstGeom prst="rect">
            <a:avLst/>
          </a:prstGeom>
        </p:spPr>
      </p:pic>
      <p:pic>
        <p:nvPicPr>
          <p:cNvPr id="12" name="그림 1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048512" y="6441246"/>
            <a:ext cx="306665" cy="385576"/>
          </a:xfrm>
          <a:prstGeom prst="rect">
            <a:avLst/>
          </a:prstGeom>
        </p:spPr>
      </p:pic>
    </p:spTree>
    <p:extLst>
      <p:ext uri="{BB962C8B-B14F-4D97-AF65-F5344CB8AC3E}">
        <p14:creationId xmlns:p14="http://schemas.microsoft.com/office/powerpoint/2010/main" val="3029738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1" hangingPunct="1">
        <a:lnSpc>
          <a:spcPct val="85000"/>
        </a:lnSpc>
        <a:spcBef>
          <a:spcPct val="0"/>
        </a:spcBef>
        <a:buNone/>
        <a:defRPr sz="40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1" hangingPunct="1">
        <a:lnSpc>
          <a:spcPct val="100000"/>
        </a:lnSpc>
        <a:spcBef>
          <a:spcPts val="1200"/>
        </a:spcBef>
        <a:spcAft>
          <a:spcPts val="200"/>
        </a:spcAft>
        <a:buClr>
          <a:schemeClr val="accent1"/>
        </a:buClr>
        <a:buSzPct val="100000"/>
        <a:buFont typeface="Wingdings" panose="05000000000000000000" pitchFamily="2" charset="2"/>
        <a:buChar char="Ø"/>
        <a:defRPr sz="2000" kern="1200">
          <a:solidFill>
            <a:schemeClr val="tx1">
              <a:lumMod val="75000"/>
              <a:lumOff val="25000"/>
            </a:schemeClr>
          </a:solidFill>
          <a:latin typeface="+mn-lt"/>
          <a:ea typeface="+mn-ea"/>
          <a:cs typeface="+mn-cs"/>
        </a:defRPr>
      </a:lvl1pPr>
      <a:lvl2pPr marL="384048" indent="-182880" algn="l" defTabSz="914400" rtl="0" eaLnBrk="1" latinLnBrk="1" hangingPunct="1">
        <a:lnSpc>
          <a:spcPct val="10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1" hangingPunct="1">
        <a:lnSpc>
          <a:spcPct val="10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1" hangingPunct="1">
        <a:lnSpc>
          <a:spcPct val="10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1" hangingPunct="1">
        <a:lnSpc>
          <a:spcPct val="10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goo.gl/j0VLXp"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www.gruter.com/blog/sql-on-hadoop-what-does-100-times-faster-than-hive-actually-mean/" TargetMode="External"/><Relationship Id="rId13" Type="http://schemas.openxmlformats.org/officeDocument/2006/relationships/hyperlink" Target="http://dl.acm.org/citation.cfm?id=2602625" TargetMode="External"/><Relationship Id="rId3" Type="http://schemas.openxmlformats.org/officeDocument/2006/relationships/hyperlink" Target="http://tajo.apache.org/" TargetMode="External"/><Relationship Id="rId7" Type="http://schemas.openxmlformats.org/officeDocument/2006/relationships/hyperlink" Target="http://blogs.gartner.com/nick-heudecker/apache-tajo-enters-the-sql-on-hadoop-space/" TargetMode="External"/><Relationship Id="rId12" Type="http://schemas.openxmlformats.org/officeDocument/2006/relationships/hyperlink" Target="http://dl.acm.org/citation.cfm?id=2536283"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www.slideshare.net/hyunsikchoi/efficient-in-situ-processing-of-various-storage-types-on-apache-tajo" TargetMode="External"/><Relationship Id="rId11" Type="http://schemas.openxmlformats.org/officeDocument/2006/relationships/hyperlink" Target="https://github.com/aseldawy/spatialhadoop2" TargetMode="External"/><Relationship Id="rId5" Type="http://schemas.openxmlformats.org/officeDocument/2006/relationships/hyperlink" Target="http://tajo.apache.org/docs/current/" TargetMode="External"/><Relationship Id="rId10" Type="http://schemas.openxmlformats.org/officeDocument/2006/relationships/hyperlink" Target="http://spatialhadoop.cs.umn.edu/" TargetMode="External"/><Relationship Id="rId4" Type="http://schemas.openxmlformats.org/officeDocument/2006/relationships/hyperlink" Target="https://github.com/apache/tajo" TargetMode="External"/><Relationship Id="rId9" Type="http://schemas.openxmlformats.org/officeDocument/2006/relationships/hyperlink" Target="http://www.gruter.com/blog/setting-up-a-tajo-cluster-on-amazon-emr/"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en.wikipedia.org/wiki/Spatial_database" TargetMode="External"/><Relationship Id="rId3" Type="http://schemas.openxmlformats.org/officeDocument/2006/relationships/hyperlink" Target="http://www.amazon.com/Spatial-Databases-Application-Kaufmann-Management/dp/1558605886/ref=sr_1_1?ie=UTF8&amp;qid=1442093907&amp;sr=8-1&amp;keywords=Spatial+Databases:+With+Application+to+GIS" TargetMode="External"/><Relationship Id="rId7" Type="http://schemas.openxmlformats.org/officeDocument/2006/relationships/hyperlink" Target="http://tajo.apache.org/docs/current/index/types.htm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ieeexplore.ieee.org/xpls/abs_all.jsp?arnumber=6544934&amp;tag=1" TargetMode="External"/><Relationship Id="rId5" Type="http://schemas.openxmlformats.org/officeDocument/2006/relationships/hyperlink" Target="http://dl.acm.org/citation.cfm?id=2602625" TargetMode="External"/><Relationship Id="rId10" Type="http://schemas.openxmlformats.org/officeDocument/2006/relationships/hyperlink" Target="https://en.wikipedia.org/wiki/R-tree" TargetMode="External"/><Relationship Id="rId4" Type="http://schemas.openxmlformats.org/officeDocument/2006/relationships/hyperlink" Target="http://ieeexplore.ieee.org/xpls/abs_all.jsp?arnumber=582015&amp;tag=1" TargetMode="External"/><Relationship Id="rId9" Type="http://schemas.openxmlformats.org/officeDocument/2006/relationships/hyperlink" Target="https://en.wikipedia.org/wiki/Spatial_query"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mailto:pseudojo.1989@gmail.com"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patialhadoop.cs.umn.edu"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tajo.apache.or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tajo.apache.org/docs/current/index/types.html" TargetMode="External"/><Relationship Id="rId5" Type="http://schemas.openxmlformats.org/officeDocument/2006/relationships/hyperlink" Target="http://dl.acm.org/citation.cfm?id=2602625" TargetMode="External"/><Relationship Id="rId4" Type="http://schemas.openxmlformats.org/officeDocument/2006/relationships/hyperlink" Target="https://en.wikipedia.org/wiki/R-tree#Splitting_an_overflowing_node"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pPr algn="r"/>
            <a:r>
              <a:rPr lang="en-US" altLang="ko-KR" dirty="0" smtClean="0"/>
              <a:t>Spatial Tajo</a:t>
            </a:r>
            <a:endParaRPr lang="ko-KR" altLang="en-US" dirty="0"/>
          </a:p>
        </p:txBody>
      </p:sp>
      <p:sp>
        <p:nvSpPr>
          <p:cNvPr id="3" name="부제목 2"/>
          <p:cNvSpPr>
            <a:spLocks noGrp="1"/>
          </p:cNvSpPr>
          <p:nvPr>
            <p:ph type="subTitle" idx="1"/>
          </p:nvPr>
        </p:nvSpPr>
        <p:spPr/>
        <p:txBody>
          <a:bodyPr vert="horz" lIns="91440" tIns="45720" rIns="91440" bIns="45720" rtlCol="0" anchor="t">
            <a:normAutofit/>
          </a:bodyPr>
          <a:lstStyle/>
          <a:p>
            <a:pPr algn="r"/>
            <a:r>
              <a:rPr lang="en-US" altLang="ko-KR" cap="none" dirty="0"/>
              <a:t>Supporting Spatial </a:t>
            </a:r>
            <a:r>
              <a:rPr lang="en-US" altLang="ko-KR" cap="none" dirty="0" smtClean="0"/>
              <a:t>Queries </a:t>
            </a:r>
            <a:r>
              <a:rPr lang="en-US" altLang="ko-KR" cap="none" dirty="0"/>
              <a:t>on Apache </a:t>
            </a:r>
            <a:r>
              <a:rPr lang="en-US" altLang="ko-KR" cap="none" dirty="0" smtClean="0"/>
              <a:t>Tajo</a:t>
            </a:r>
          </a:p>
          <a:p>
            <a:pPr algn="r"/>
            <a:endParaRPr lang="en-US" altLang="ko-KR" cap="none" dirty="0" smtClean="0"/>
          </a:p>
          <a:p>
            <a:pPr algn="r"/>
            <a:r>
              <a:rPr lang="en-US" altLang="ko-KR" cap="none" dirty="0" err="1" smtClean="0"/>
              <a:t>Slideshare</a:t>
            </a:r>
            <a:r>
              <a:rPr lang="en-US" altLang="ko-KR" dirty="0" smtClean="0"/>
              <a:t> Shorten URL : </a:t>
            </a:r>
            <a:r>
              <a:rPr lang="en-US" altLang="ko-KR" dirty="0" smtClean="0">
                <a:hlinkClick r:id="rId3"/>
              </a:rPr>
              <a:t>goo.gl/j0VLXp</a:t>
            </a:r>
            <a:endParaRPr lang="en-US" altLang="ko-KR" cap="none" dirty="0" smtClean="0"/>
          </a:p>
          <a:p>
            <a:pPr algn="r"/>
            <a:endParaRPr lang="ko-KR" altLang="en-US" cap="none" dirty="0"/>
          </a:p>
        </p:txBody>
      </p:sp>
    </p:spTree>
    <p:extLst>
      <p:ext uri="{BB962C8B-B14F-4D97-AF65-F5344CB8AC3E}">
        <p14:creationId xmlns:p14="http://schemas.microsoft.com/office/powerpoint/2010/main" val="23644784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Conclusion</a:t>
            </a:r>
            <a:endParaRPr lang="ko-KR" altLang="en-US" dirty="0"/>
          </a:p>
        </p:txBody>
      </p:sp>
      <p:sp>
        <p:nvSpPr>
          <p:cNvPr id="3" name="내용 개체 틀 2"/>
          <p:cNvSpPr>
            <a:spLocks noGrp="1"/>
          </p:cNvSpPr>
          <p:nvPr>
            <p:ph idx="1"/>
          </p:nvPr>
        </p:nvSpPr>
        <p:spPr/>
        <p:txBody>
          <a:bodyPr/>
          <a:lstStyle/>
          <a:p>
            <a:r>
              <a:rPr lang="ko-KR" altLang="en-US" dirty="0">
                <a:latin typeface="맑은 고딕"/>
              </a:rPr>
              <a:t> W</a:t>
            </a:r>
            <a:r>
              <a:rPr lang="en-US" altLang="ko-KR" dirty="0">
                <a:latin typeface="맑은 고딕"/>
              </a:rPr>
              <a:t>hat</a:t>
            </a:r>
            <a:r>
              <a:rPr lang="ko-KR" altLang="en-US" dirty="0">
                <a:latin typeface="맑은 고딕"/>
              </a:rPr>
              <a:t> </a:t>
            </a:r>
            <a:r>
              <a:rPr lang="en-US" altLang="ko-KR" dirty="0">
                <a:latin typeface="맑은 고딕"/>
              </a:rPr>
              <a:t>is </a:t>
            </a:r>
            <a:r>
              <a:rPr lang="ko-KR" altLang="en-US" dirty="0">
                <a:latin typeface="맑은 고딕"/>
              </a:rPr>
              <a:t>Spatial Tajo?</a:t>
            </a:r>
            <a:endParaRPr lang="en-US" altLang="ko-KR" dirty="0">
              <a:latin typeface="맑은 고딕"/>
            </a:endParaRPr>
          </a:p>
          <a:p>
            <a:r>
              <a:rPr lang="en-US" altLang="ko-KR" dirty="0">
                <a:latin typeface="맑은 고딕"/>
              </a:rPr>
              <a:t> Motive for Development</a:t>
            </a:r>
          </a:p>
          <a:p>
            <a:r>
              <a:rPr lang="ko-KR" altLang="en-US" dirty="0">
                <a:latin typeface="맑은 고딕"/>
              </a:rPr>
              <a:t> W</a:t>
            </a:r>
            <a:r>
              <a:rPr lang="en-US" altLang="ko-KR" dirty="0" err="1">
                <a:latin typeface="맑은 고딕"/>
              </a:rPr>
              <a:t>hy</a:t>
            </a:r>
            <a:r>
              <a:rPr lang="ko-KR" altLang="en-US" dirty="0">
                <a:latin typeface="맑은 고딕"/>
              </a:rPr>
              <a:t> I </a:t>
            </a:r>
            <a:r>
              <a:rPr lang="en-US" altLang="ko-KR" dirty="0">
                <a:latin typeface="맑은 고딕"/>
              </a:rPr>
              <a:t>chose </a:t>
            </a:r>
            <a:r>
              <a:rPr lang="ko-KR" altLang="en-US" dirty="0">
                <a:latin typeface="맑은 고딕"/>
              </a:rPr>
              <a:t>A</a:t>
            </a:r>
            <a:r>
              <a:rPr lang="en-US" altLang="ko-KR" dirty="0" err="1">
                <a:latin typeface="맑은 고딕"/>
              </a:rPr>
              <a:t>pache</a:t>
            </a:r>
            <a:r>
              <a:rPr lang="ko-KR" altLang="en-US" dirty="0">
                <a:latin typeface="맑은 고딕"/>
              </a:rPr>
              <a:t> </a:t>
            </a:r>
            <a:r>
              <a:rPr lang="en-US" altLang="ko-KR" dirty="0">
                <a:latin typeface="맑은 고딕"/>
              </a:rPr>
              <a:t>Tajo?</a:t>
            </a:r>
          </a:p>
          <a:p>
            <a:r>
              <a:rPr lang="en-US" altLang="ko-KR" dirty="0">
                <a:latin typeface="맑은 고딕"/>
              </a:rPr>
              <a:t> </a:t>
            </a:r>
            <a:r>
              <a:rPr lang="en-US" altLang="ko-KR" dirty="0" smtClean="0">
                <a:latin typeface="맑은 고딕"/>
              </a:rPr>
              <a:t>Plan for the implementation of the plug-in</a:t>
            </a:r>
            <a:endParaRPr lang="en-US" altLang="ko-KR" dirty="0">
              <a:latin typeface="맑은 고딕"/>
            </a:endParaRPr>
          </a:p>
          <a:p>
            <a:r>
              <a:rPr lang="en-US" altLang="ko-KR" dirty="0">
                <a:latin typeface="맑은 고딕"/>
              </a:rPr>
              <a:t> Current status</a:t>
            </a:r>
          </a:p>
          <a:p>
            <a:pPr lvl="1"/>
            <a:r>
              <a:rPr lang="en-US" altLang="ko-KR" dirty="0">
                <a:latin typeface="맑은 고딕"/>
              </a:rPr>
              <a:t>Parts implemented</a:t>
            </a:r>
          </a:p>
          <a:p>
            <a:pPr lvl="1"/>
            <a:r>
              <a:rPr lang="en-US" altLang="ko-KR" dirty="0">
                <a:latin typeface="맑은 고딕"/>
              </a:rPr>
              <a:t>Parts not yet implemented </a:t>
            </a:r>
          </a:p>
          <a:p>
            <a:pPr marL="0" indent="0">
              <a:buNone/>
            </a:pPr>
            <a:endParaRPr lang="ko-KR" altLang="en-US" dirty="0"/>
          </a:p>
        </p:txBody>
      </p:sp>
    </p:spTree>
    <p:extLst>
      <p:ext uri="{BB962C8B-B14F-4D97-AF65-F5344CB8AC3E}">
        <p14:creationId xmlns:p14="http://schemas.microsoft.com/office/powerpoint/2010/main" val="3920383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latin typeface="맑은 고딕"/>
              </a:rPr>
              <a:t>Ref</a:t>
            </a:r>
            <a:r>
              <a:rPr lang="en-US" altLang="ko-KR" dirty="0" err="1" smtClean="0">
                <a:latin typeface="맑은 고딕"/>
              </a:rPr>
              <a:t>erences</a:t>
            </a:r>
            <a:endParaRPr lang="ko-KR" altLang="en-US" dirty="0">
              <a:latin typeface="맑은 고딕"/>
            </a:endParaRPr>
          </a:p>
        </p:txBody>
      </p:sp>
      <p:sp>
        <p:nvSpPr>
          <p:cNvPr id="3" name="내용 개체 틀 2"/>
          <p:cNvSpPr>
            <a:spLocks noGrp="1"/>
          </p:cNvSpPr>
          <p:nvPr>
            <p:ph idx="1"/>
          </p:nvPr>
        </p:nvSpPr>
        <p:spPr/>
        <p:txBody>
          <a:bodyPr vert="horz" lIns="0" tIns="45720" rIns="0" bIns="45720" rtlCol="0" anchor="t">
            <a:normAutofit/>
          </a:bodyPr>
          <a:lstStyle/>
          <a:p>
            <a:r>
              <a:rPr lang="ko-KR" altLang="en-US" dirty="0" smtClean="0">
                <a:latin typeface="맑은 고딕" charset="0"/>
              </a:rPr>
              <a:t>Apa</a:t>
            </a:r>
            <a:r>
              <a:rPr lang="en-US" altLang="ko-KR" dirty="0" err="1">
                <a:latin typeface="맑은 고딕" charset="0"/>
              </a:rPr>
              <a:t>che</a:t>
            </a:r>
            <a:r>
              <a:rPr lang="ko-KR" altLang="en-US" dirty="0">
                <a:latin typeface="맑은 고딕" charset="0"/>
              </a:rPr>
              <a:t> </a:t>
            </a:r>
            <a:r>
              <a:rPr lang="en-US" altLang="ko-KR" dirty="0" smtClean="0">
                <a:latin typeface="맑은 고딕" charset="0"/>
              </a:rPr>
              <a:t>Tajo</a:t>
            </a:r>
          </a:p>
          <a:p>
            <a:pPr lvl="1"/>
            <a:r>
              <a:rPr lang="en-US" altLang="ko-KR" dirty="0" smtClean="0">
                <a:latin typeface="맑은 고딕" charset="0"/>
                <a:hlinkClick r:id="rId3"/>
              </a:rPr>
              <a:t>Official Website</a:t>
            </a:r>
            <a:r>
              <a:rPr lang="en-US" altLang="ko-KR" dirty="0" smtClean="0">
                <a:latin typeface="맑은 고딕" charset="0"/>
              </a:rPr>
              <a:t>, </a:t>
            </a:r>
            <a:r>
              <a:rPr lang="en-US" altLang="ko-KR" dirty="0" smtClean="0">
                <a:latin typeface="맑은 고딕" charset="0"/>
                <a:hlinkClick r:id="rId4"/>
              </a:rPr>
              <a:t>Source codes</a:t>
            </a:r>
            <a:r>
              <a:rPr lang="en-US" altLang="ko-KR" dirty="0" smtClean="0">
                <a:latin typeface="맑은 고딕" charset="0"/>
              </a:rPr>
              <a:t>, </a:t>
            </a:r>
            <a:r>
              <a:rPr lang="en-US" altLang="ko-KR" dirty="0" smtClean="0">
                <a:latin typeface="맑은 고딕" charset="0"/>
                <a:hlinkClick r:id="rId5"/>
              </a:rPr>
              <a:t>User documentation</a:t>
            </a:r>
            <a:endParaRPr lang="en-US" altLang="ko-KR" dirty="0" smtClean="0">
              <a:latin typeface="맑은 고딕" charset="0"/>
            </a:endParaRPr>
          </a:p>
          <a:p>
            <a:pPr lvl="1"/>
            <a:r>
              <a:rPr lang="en-US" altLang="ko-KR" dirty="0" smtClean="0">
                <a:latin typeface="맑은 고딕" charset="0"/>
                <a:hlinkClick r:id="rId6"/>
              </a:rPr>
              <a:t>Efficient In-situ </a:t>
            </a:r>
            <a:r>
              <a:rPr lang="en-US" altLang="ko-KR" dirty="0">
                <a:latin typeface="맑은 고딕" charset="0"/>
                <a:hlinkClick r:id="rId6"/>
              </a:rPr>
              <a:t>processing of various storage types on </a:t>
            </a:r>
            <a:r>
              <a:rPr lang="en-US" altLang="ko-KR" dirty="0" smtClean="0">
                <a:latin typeface="맑은 고딕" charset="0"/>
                <a:hlinkClick r:id="rId6"/>
              </a:rPr>
              <a:t>Apache Tajo</a:t>
            </a:r>
            <a:endParaRPr lang="en-US" altLang="ko-KR" dirty="0" smtClean="0">
              <a:latin typeface="맑은 고딕" charset="0"/>
            </a:endParaRPr>
          </a:p>
          <a:p>
            <a:pPr lvl="1"/>
            <a:r>
              <a:rPr lang="en-US" altLang="ko-KR" dirty="0">
                <a:latin typeface="맑은 고딕" charset="0"/>
                <a:hlinkClick r:id="rId7"/>
              </a:rPr>
              <a:t>Apache Tajo Enters the SQL-on-Hadoop Space</a:t>
            </a:r>
            <a:endParaRPr lang="en-US" altLang="ko-KR" dirty="0">
              <a:latin typeface="맑은 고딕" charset="0"/>
              <a:hlinkClick r:id="rId8"/>
            </a:endParaRPr>
          </a:p>
          <a:p>
            <a:pPr lvl="1"/>
            <a:r>
              <a:rPr lang="en-US" altLang="ko-KR" dirty="0" smtClean="0">
                <a:latin typeface="맑은 고딕" charset="0"/>
                <a:hlinkClick r:id="rId8"/>
              </a:rPr>
              <a:t>SQL-on-Hadoop</a:t>
            </a:r>
            <a:r>
              <a:rPr lang="en-US" altLang="ko-KR" dirty="0">
                <a:latin typeface="맑은 고딕" charset="0"/>
                <a:hlinkClick r:id="rId8"/>
              </a:rPr>
              <a:t>: What does “100 times faster than Hive” actually </a:t>
            </a:r>
            <a:r>
              <a:rPr lang="en-US" altLang="ko-KR" dirty="0" smtClean="0">
                <a:latin typeface="맑은 고딕" charset="0"/>
                <a:hlinkClick r:id="rId8"/>
              </a:rPr>
              <a:t>mean?</a:t>
            </a:r>
            <a:endParaRPr lang="en-US" altLang="ko-KR" dirty="0">
              <a:latin typeface="맑은 고딕" charset="0"/>
            </a:endParaRPr>
          </a:p>
          <a:p>
            <a:pPr lvl="1"/>
            <a:r>
              <a:rPr lang="en-US" altLang="ko-KR" dirty="0">
                <a:latin typeface="맑은 고딕" charset="0"/>
                <a:hlinkClick r:id="rId9"/>
              </a:rPr>
              <a:t>Setting up an Apache Tajo Cluster on Amazon </a:t>
            </a:r>
            <a:r>
              <a:rPr lang="en-US" altLang="ko-KR" dirty="0" smtClean="0">
                <a:latin typeface="맑은 고딕" charset="0"/>
                <a:hlinkClick r:id="rId9"/>
              </a:rPr>
              <a:t>EMR</a:t>
            </a:r>
            <a:endParaRPr lang="en-US" altLang="ko-KR" dirty="0" smtClean="0">
              <a:latin typeface="맑은 고딕" charset="0"/>
            </a:endParaRPr>
          </a:p>
          <a:p>
            <a:r>
              <a:rPr lang="en-US" altLang="ko-KR" dirty="0" smtClean="0">
                <a:latin typeface="맑은 고딕" charset="0"/>
              </a:rPr>
              <a:t>PostgreSQL </a:t>
            </a:r>
            <a:r>
              <a:rPr lang="en-US" altLang="ko-KR" dirty="0">
                <a:latin typeface="맑은 고딕" charset="0"/>
              </a:rPr>
              <a:t>and </a:t>
            </a:r>
            <a:r>
              <a:rPr lang="en-US" altLang="ko-KR" dirty="0" err="1">
                <a:latin typeface="맑은 고딕" charset="0"/>
              </a:rPr>
              <a:t>PostGIS</a:t>
            </a:r>
            <a:r>
              <a:rPr lang="en-US" altLang="ko-KR" dirty="0">
                <a:latin typeface="맑은 고딕" charset="0"/>
              </a:rPr>
              <a:t> </a:t>
            </a:r>
            <a:r>
              <a:rPr lang="en-US" altLang="ko-KR" dirty="0" smtClean="0">
                <a:latin typeface="맑은 고딕" charset="0"/>
              </a:rPr>
              <a:t>Document</a:t>
            </a:r>
          </a:p>
          <a:p>
            <a:r>
              <a:rPr lang="ko-KR" altLang="en-US" dirty="0" smtClean="0">
                <a:latin typeface="맑은 고딕" charset="0"/>
              </a:rPr>
              <a:t>Sp</a:t>
            </a:r>
            <a:r>
              <a:rPr lang="en-US" altLang="ko-KR" dirty="0" err="1">
                <a:latin typeface="맑은 고딕" charset="0"/>
              </a:rPr>
              <a:t>atialHadoop</a:t>
            </a:r>
            <a:endParaRPr lang="en-US" altLang="ko-KR" dirty="0">
              <a:latin typeface="맑은 고딕" charset="0"/>
            </a:endParaRPr>
          </a:p>
          <a:p>
            <a:pPr lvl="1"/>
            <a:r>
              <a:rPr lang="en-US" altLang="ko-KR" dirty="0">
                <a:latin typeface="맑은 고딕" charset="0"/>
                <a:hlinkClick r:id="rId10"/>
              </a:rPr>
              <a:t>Official Website</a:t>
            </a:r>
            <a:r>
              <a:rPr lang="en-US" altLang="ko-KR" dirty="0">
                <a:latin typeface="맑은 고딕" charset="0"/>
              </a:rPr>
              <a:t>, </a:t>
            </a:r>
            <a:r>
              <a:rPr lang="en-US" altLang="ko-KR" dirty="0">
                <a:latin typeface="맑은 고딕" charset="0"/>
                <a:hlinkClick r:id="rId11"/>
              </a:rPr>
              <a:t>Source </a:t>
            </a:r>
            <a:r>
              <a:rPr lang="en-US" altLang="ko-KR" dirty="0" smtClean="0">
                <a:latin typeface="맑은 고딕" charset="0"/>
                <a:hlinkClick r:id="rId11"/>
              </a:rPr>
              <a:t>codes</a:t>
            </a:r>
            <a:endParaRPr lang="en-US" altLang="ko-KR" dirty="0">
              <a:latin typeface="맑은 고딕" charset="0"/>
            </a:endParaRPr>
          </a:p>
          <a:p>
            <a:pPr lvl="1"/>
            <a:r>
              <a:rPr lang="en-US" altLang="ko-KR" dirty="0">
                <a:latin typeface="맑은 고딕" charset="0"/>
                <a:hlinkClick r:id="rId12"/>
              </a:rPr>
              <a:t>A demonstration of </a:t>
            </a:r>
            <a:r>
              <a:rPr lang="en-US" altLang="ko-KR" dirty="0" err="1">
                <a:latin typeface="맑은 고딕" charset="0"/>
                <a:hlinkClick r:id="rId12"/>
              </a:rPr>
              <a:t>SpatialHadoop</a:t>
            </a:r>
            <a:r>
              <a:rPr lang="en-US" altLang="ko-KR" dirty="0">
                <a:latin typeface="맑은 고딕" charset="0"/>
                <a:hlinkClick r:id="rId12"/>
              </a:rPr>
              <a:t>: an efficient </a:t>
            </a:r>
            <a:r>
              <a:rPr lang="en-US" altLang="ko-KR" dirty="0" err="1">
                <a:latin typeface="맑은 고딕" charset="0"/>
                <a:hlinkClick r:id="rId12"/>
              </a:rPr>
              <a:t>mapreduce</a:t>
            </a:r>
            <a:r>
              <a:rPr lang="en-US" altLang="ko-KR" dirty="0">
                <a:latin typeface="맑은 고딕" charset="0"/>
                <a:hlinkClick r:id="rId12"/>
              </a:rPr>
              <a:t> framework for spatial </a:t>
            </a:r>
            <a:r>
              <a:rPr lang="en-US" altLang="ko-KR" dirty="0" smtClean="0">
                <a:latin typeface="맑은 고딕" charset="0"/>
                <a:hlinkClick r:id="rId12"/>
              </a:rPr>
              <a:t>data</a:t>
            </a:r>
            <a:endParaRPr lang="en-US" altLang="ko-KR" dirty="0" smtClean="0">
              <a:latin typeface="맑은 고딕" charset="0"/>
            </a:endParaRPr>
          </a:p>
          <a:p>
            <a:pPr lvl="1"/>
            <a:r>
              <a:rPr lang="en-US" altLang="ko-KR" dirty="0" err="1">
                <a:latin typeface="맑은 고딕" charset="0"/>
                <a:hlinkClick r:id="rId13"/>
              </a:rPr>
              <a:t>Spatialhadoop</a:t>
            </a:r>
            <a:r>
              <a:rPr lang="en-US" altLang="ko-KR" dirty="0">
                <a:latin typeface="맑은 고딕" charset="0"/>
                <a:hlinkClick r:id="rId13"/>
              </a:rPr>
              <a:t>: towards flexible and scalable spatial processing using </a:t>
            </a:r>
            <a:r>
              <a:rPr lang="en-US" altLang="ko-KR" dirty="0" smtClean="0">
                <a:latin typeface="맑은 고딕" charset="0"/>
                <a:hlinkClick r:id="rId13"/>
              </a:rPr>
              <a:t>MapReduce</a:t>
            </a:r>
            <a:endParaRPr lang="en-US" altLang="ko-KR" dirty="0">
              <a:latin typeface="맑은 고딕" charset="0"/>
            </a:endParaRPr>
          </a:p>
        </p:txBody>
      </p:sp>
    </p:spTree>
    <p:extLst>
      <p:ext uri="{BB962C8B-B14F-4D97-AF65-F5344CB8AC3E}">
        <p14:creationId xmlns:p14="http://schemas.microsoft.com/office/powerpoint/2010/main" val="31857997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latin typeface="맑은 고딕"/>
              </a:rPr>
              <a:t>Ref</a:t>
            </a:r>
            <a:r>
              <a:rPr lang="en-US" altLang="ko-KR" dirty="0" err="1">
                <a:latin typeface="맑은 고딕"/>
              </a:rPr>
              <a:t>erence</a:t>
            </a:r>
            <a:endParaRPr lang="ko-KR" altLang="en-US" dirty="0">
              <a:latin typeface="맑은 고딕"/>
            </a:endParaRPr>
          </a:p>
        </p:txBody>
      </p:sp>
      <p:sp>
        <p:nvSpPr>
          <p:cNvPr id="3" name="내용 개체 틀 2"/>
          <p:cNvSpPr>
            <a:spLocks noGrp="1"/>
          </p:cNvSpPr>
          <p:nvPr>
            <p:ph idx="1"/>
          </p:nvPr>
        </p:nvSpPr>
        <p:spPr/>
        <p:txBody>
          <a:bodyPr vert="horz" lIns="0" tIns="45720" rIns="0" bIns="45720" rtlCol="0" anchor="t">
            <a:normAutofit/>
          </a:bodyPr>
          <a:lstStyle/>
          <a:p>
            <a:r>
              <a:rPr lang="ko-KR" altLang="en-US" dirty="0" smtClean="0">
                <a:latin typeface="맑은 고딕" charset="0"/>
                <a:hlinkClick r:id="rId3"/>
              </a:rPr>
              <a:t>Spatial Databa</a:t>
            </a:r>
            <a:r>
              <a:rPr lang="en-US" altLang="en-US" dirty="0" err="1" smtClean="0">
                <a:latin typeface="맑은 고딕" charset="0"/>
                <a:hlinkClick r:id="rId3"/>
              </a:rPr>
              <a:t>ses</a:t>
            </a:r>
            <a:r>
              <a:rPr lang="ko-KR" altLang="en-US" dirty="0" smtClean="0">
                <a:latin typeface="맑은 고딕" charset="0"/>
                <a:hlinkClick r:id="rId3"/>
              </a:rPr>
              <a:t>: </a:t>
            </a:r>
            <a:r>
              <a:rPr lang="en-US" altLang="en-US" dirty="0" smtClean="0">
                <a:latin typeface="맑은 고딕" charset="0"/>
                <a:hlinkClick r:id="rId3"/>
              </a:rPr>
              <a:t>With </a:t>
            </a:r>
            <a:r>
              <a:rPr lang="ko-KR" altLang="en-US" dirty="0" smtClean="0">
                <a:latin typeface="맑은 고딕" charset="0"/>
                <a:hlinkClick r:id="rId3"/>
              </a:rPr>
              <a:t>Applic</a:t>
            </a:r>
            <a:r>
              <a:rPr lang="en-US" altLang="en-US" dirty="0" err="1" smtClean="0">
                <a:latin typeface="맑은 고딕" charset="0"/>
                <a:hlinkClick r:id="rId3"/>
              </a:rPr>
              <a:t>ation</a:t>
            </a:r>
            <a:r>
              <a:rPr lang="ko-KR" altLang="en-US" dirty="0" smtClean="0">
                <a:latin typeface="맑은 고딕" charset="0"/>
                <a:hlinkClick r:id="rId3"/>
              </a:rPr>
              <a:t> </a:t>
            </a:r>
            <a:r>
              <a:rPr lang="en-US" altLang="en-US" dirty="0" smtClean="0">
                <a:latin typeface="맑은 고딕" charset="0"/>
                <a:hlinkClick r:id="rId3"/>
              </a:rPr>
              <a:t>to</a:t>
            </a:r>
            <a:r>
              <a:rPr lang="ko-KR" altLang="en-US" dirty="0" smtClean="0">
                <a:latin typeface="맑은 고딕" charset="0"/>
                <a:hlinkClick r:id="rId3"/>
              </a:rPr>
              <a:t> </a:t>
            </a:r>
            <a:r>
              <a:rPr lang="en-US" altLang="en-US" dirty="0" smtClean="0">
                <a:latin typeface="맑은 고딕" charset="0"/>
                <a:hlinkClick r:id="rId3"/>
              </a:rPr>
              <a:t>GIS</a:t>
            </a:r>
            <a:endParaRPr lang="en-US" altLang="en-US" dirty="0" smtClean="0">
              <a:latin typeface="맑은 고딕" charset="0"/>
            </a:endParaRPr>
          </a:p>
          <a:p>
            <a:r>
              <a:rPr lang="en-US" altLang="ko-KR" dirty="0" smtClean="0">
                <a:latin typeface="맑은 고딕"/>
              </a:rPr>
              <a:t>Indexing</a:t>
            </a:r>
          </a:p>
          <a:p>
            <a:pPr lvl="1"/>
            <a:r>
              <a:rPr lang="en-US" altLang="en-US" dirty="0">
                <a:latin typeface="맑은 고딕" charset="0"/>
                <a:hlinkClick r:id="rId4"/>
              </a:rPr>
              <a:t>STR: A simple and efficient algorithm for R-tree </a:t>
            </a:r>
            <a:r>
              <a:rPr lang="en-US" altLang="en-US" dirty="0" smtClean="0">
                <a:latin typeface="맑은 고딕" charset="0"/>
                <a:hlinkClick r:id="rId4"/>
              </a:rPr>
              <a:t>packing</a:t>
            </a:r>
            <a:endParaRPr lang="en-US" altLang="en-US" dirty="0" smtClean="0">
              <a:latin typeface="맑은 고딕" charset="0"/>
            </a:endParaRPr>
          </a:p>
          <a:p>
            <a:pPr lvl="1"/>
            <a:r>
              <a:rPr lang="en-US" altLang="ko-KR" dirty="0" err="1">
                <a:latin typeface="맑은 고딕" charset="0"/>
                <a:hlinkClick r:id="rId5"/>
              </a:rPr>
              <a:t>Spatialhadoop</a:t>
            </a:r>
            <a:r>
              <a:rPr lang="en-US" altLang="ko-KR" dirty="0">
                <a:latin typeface="맑은 고딕" charset="0"/>
                <a:hlinkClick r:id="rId5"/>
              </a:rPr>
              <a:t>: towards flexible and scalable spatial processing using </a:t>
            </a:r>
            <a:r>
              <a:rPr lang="en-US" altLang="ko-KR" dirty="0" err="1">
                <a:latin typeface="맑은 고딕" charset="0"/>
                <a:hlinkClick r:id="rId5"/>
              </a:rPr>
              <a:t>mapreduce</a:t>
            </a:r>
            <a:endParaRPr lang="en-US" altLang="ko-KR" dirty="0">
              <a:latin typeface="맑은 고딕" charset="0"/>
            </a:endParaRPr>
          </a:p>
          <a:p>
            <a:pPr lvl="1"/>
            <a:r>
              <a:rPr lang="en-US" altLang="en-US" dirty="0" smtClean="0">
                <a:latin typeface="맑은 고딕" charset="0"/>
                <a:hlinkClick r:id="rId6"/>
              </a:rPr>
              <a:t>Tajo</a:t>
            </a:r>
            <a:r>
              <a:rPr lang="en-US" altLang="en-US" dirty="0">
                <a:latin typeface="맑은 고딕" charset="0"/>
                <a:hlinkClick r:id="rId6"/>
              </a:rPr>
              <a:t>: A distributed data warehouse system on large </a:t>
            </a:r>
            <a:r>
              <a:rPr lang="en-US" altLang="en-US" dirty="0" smtClean="0">
                <a:latin typeface="맑은 고딕" charset="0"/>
                <a:hlinkClick r:id="rId6"/>
              </a:rPr>
              <a:t>clusters</a:t>
            </a:r>
            <a:endParaRPr lang="en-US" altLang="en-US" dirty="0" smtClean="0">
              <a:latin typeface="맑은 고딕" charset="0"/>
            </a:endParaRPr>
          </a:p>
          <a:p>
            <a:pPr lvl="1"/>
            <a:r>
              <a:rPr lang="en-US" altLang="en-US" dirty="0" smtClean="0">
                <a:latin typeface="맑은 고딕" charset="0"/>
                <a:hlinkClick r:id="rId7"/>
              </a:rPr>
              <a:t>Apache Tajo Documents: Index types</a:t>
            </a:r>
            <a:endParaRPr lang="en-US" altLang="en-US" dirty="0">
              <a:latin typeface="맑은 고딕" charset="0"/>
            </a:endParaRPr>
          </a:p>
          <a:p>
            <a:r>
              <a:rPr lang="en-US" altLang="ko-KR" dirty="0" smtClean="0">
                <a:latin typeface="맑은 고딕"/>
              </a:rPr>
              <a:t>Wikipedia</a:t>
            </a:r>
          </a:p>
          <a:p>
            <a:pPr lvl="1"/>
            <a:r>
              <a:rPr lang="ko-KR" altLang="en-US" dirty="0" smtClean="0">
                <a:latin typeface="맑은 고딕"/>
                <a:hlinkClick r:id="rId8"/>
              </a:rPr>
              <a:t>S</a:t>
            </a:r>
            <a:r>
              <a:rPr lang="en-US" altLang="ko-KR" dirty="0" err="1" smtClean="0">
                <a:latin typeface="맑은 고딕"/>
                <a:hlinkClick r:id="rId8"/>
              </a:rPr>
              <a:t>patial</a:t>
            </a:r>
            <a:r>
              <a:rPr lang="ko-KR" altLang="en-US" dirty="0" smtClean="0">
                <a:latin typeface="맑은 고딕"/>
                <a:hlinkClick r:id="rId8"/>
              </a:rPr>
              <a:t> </a:t>
            </a:r>
            <a:r>
              <a:rPr lang="en-US" altLang="ko-KR" dirty="0" smtClean="0">
                <a:latin typeface="맑은 고딕"/>
                <a:hlinkClick r:id="rId8"/>
              </a:rPr>
              <a:t>Database</a:t>
            </a:r>
            <a:endParaRPr lang="en-US" altLang="ko-KR" dirty="0" smtClean="0">
              <a:latin typeface="맑은 고딕"/>
            </a:endParaRPr>
          </a:p>
          <a:p>
            <a:pPr lvl="1"/>
            <a:r>
              <a:rPr lang="ko-KR" altLang="en-US" dirty="0" smtClean="0">
                <a:latin typeface="맑은 고딕"/>
                <a:hlinkClick r:id="rId9"/>
              </a:rPr>
              <a:t>Spatial Query</a:t>
            </a:r>
            <a:endParaRPr lang="en-US" altLang="ko-KR" dirty="0" smtClean="0">
              <a:latin typeface="맑은 고딕"/>
            </a:endParaRPr>
          </a:p>
          <a:p>
            <a:pPr lvl="1"/>
            <a:r>
              <a:rPr lang="en-US" altLang="ko-KR" dirty="0" smtClean="0">
                <a:latin typeface="맑은 고딕"/>
                <a:hlinkClick r:id="rId10"/>
              </a:rPr>
              <a:t>R-tree</a:t>
            </a:r>
            <a:endParaRPr lang="ko-KR" altLang="en-US" dirty="0">
              <a:latin typeface="맑은 고딕"/>
            </a:endParaRPr>
          </a:p>
        </p:txBody>
      </p:sp>
    </p:spTree>
    <p:extLst>
      <p:ext uri="{BB962C8B-B14F-4D97-AF65-F5344CB8AC3E}">
        <p14:creationId xmlns:p14="http://schemas.microsoft.com/office/powerpoint/2010/main" val="2371356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ctrTitle"/>
          </p:nvPr>
        </p:nvSpPr>
        <p:spPr/>
        <p:txBody>
          <a:bodyPr/>
          <a:lstStyle/>
          <a:p>
            <a:pPr algn="ctr"/>
            <a:r>
              <a:rPr lang="en-US" altLang="ko-KR" dirty="0" smtClean="0"/>
              <a:t>Thank You for listening</a:t>
            </a:r>
            <a:endParaRPr lang="ko-KR" altLang="en-US" dirty="0"/>
          </a:p>
        </p:txBody>
      </p:sp>
      <p:sp>
        <p:nvSpPr>
          <p:cNvPr id="5" name="부제목 4"/>
          <p:cNvSpPr>
            <a:spLocks noGrp="1"/>
          </p:cNvSpPr>
          <p:nvPr>
            <p:ph type="subTitle" idx="1"/>
          </p:nvPr>
        </p:nvSpPr>
        <p:spPr/>
        <p:txBody>
          <a:bodyPr>
            <a:normAutofit/>
          </a:bodyPr>
          <a:lstStyle/>
          <a:p>
            <a:pPr algn="r"/>
            <a:r>
              <a:rPr lang="en-US" altLang="ko-KR" dirty="0" smtClean="0"/>
              <a:t>Do you have any questions? </a:t>
            </a:r>
            <a:br>
              <a:rPr lang="en-US" altLang="ko-KR" dirty="0" smtClean="0"/>
            </a:br>
            <a:r>
              <a:rPr lang="en-US" altLang="ko-KR" dirty="0" smtClean="0"/>
              <a:t>Please e-mail(</a:t>
            </a:r>
            <a:r>
              <a:rPr lang="en-US" altLang="ko-KR" dirty="0" smtClean="0">
                <a:hlinkClick r:id="rId3"/>
              </a:rPr>
              <a:t>pseudojo.1989@gmail.com</a:t>
            </a:r>
            <a:r>
              <a:rPr lang="en-US" altLang="ko-KR" dirty="0" smtClean="0"/>
              <a:t>) me with the questions, and I’ll answer them in </a:t>
            </a:r>
            <a:r>
              <a:rPr lang="en-US" altLang="ko-KR" smtClean="0"/>
              <a:t>detail</a:t>
            </a:r>
            <a:r>
              <a:rPr lang="en-US" altLang="ko-KR" smtClean="0"/>
              <a:t>.</a:t>
            </a:r>
            <a:endParaRPr lang="en-US" altLang="ko-KR" dirty="0" smtClean="0"/>
          </a:p>
        </p:txBody>
      </p:sp>
    </p:spTree>
    <p:extLst>
      <p:ext uri="{BB962C8B-B14F-4D97-AF65-F5344CB8AC3E}">
        <p14:creationId xmlns:p14="http://schemas.microsoft.com/office/powerpoint/2010/main" val="29261168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Contents</a:t>
            </a:r>
            <a:endParaRPr lang="ko-KR" altLang="en-US" dirty="0"/>
          </a:p>
        </p:txBody>
      </p:sp>
      <p:sp>
        <p:nvSpPr>
          <p:cNvPr id="3" name="내용 개체 틀 2"/>
          <p:cNvSpPr>
            <a:spLocks noGrp="1"/>
          </p:cNvSpPr>
          <p:nvPr>
            <p:ph idx="1"/>
          </p:nvPr>
        </p:nvSpPr>
        <p:spPr/>
        <p:txBody>
          <a:bodyPr/>
          <a:lstStyle/>
          <a:p>
            <a:r>
              <a:rPr lang="ko-KR" altLang="en-US" dirty="0" smtClean="0">
                <a:latin typeface="맑은 고딕"/>
              </a:rPr>
              <a:t> W</a:t>
            </a:r>
            <a:r>
              <a:rPr lang="en-US" altLang="ko-KR" dirty="0">
                <a:latin typeface="맑은 고딕"/>
              </a:rPr>
              <a:t>hat</a:t>
            </a:r>
            <a:r>
              <a:rPr lang="ko-KR" altLang="en-US" dirty="0">
                <a:latin typeface="맑은 고딕"/>
              </a:rPr>
              <a:t> </a:t>
            </a:r>
            <a:r>
              <a:rPr lang="en-US" altLang="ko-KR" dirty="0">
                <a:latin typeface="맑은 고딕"/>
              </a:rPr>
              <a:t>is </a:t>
            </a:r>
            <a:r>
              <a:rPr lang="ko-KR" altLang="en-US" dirty="0">
                <a:latin typeface="맑은 고딕"/>
              </a:rPr>
              <a:t>Spatial Tajo</a:t>
            </a:r>
            <a:r>
              <a:rPr lang="ko-KR" altLang="en-US" dirty="0" smtClean="0">
                <a:latin typeface="맑은 고딕"/>
              </a:rPr>
              <a:t>?</a:t>
            </a:r>
            <a:endParaRPr lang="en-US" altLang="ko-KR" dirty="0" smtClean="0">
              <a:latin typeface="맑은 고딕"/>
            </a:endParaRPr>
          </a:p>
          <a:p>
            <a:r>
              <a:rPr lang="en-US" altLang="ko-KR" dirty="0" smtClean="0">
                <a:latin typeface="맑은 고딕"/>
              </a:rPr>
              <a:t> Motive for Development</a:t>
            </a:r>
          </a:p>
          <a:p>
            <a:r>
              <a:rPr lang="ko-KR" altLang="en-US" dirty="0" smtClean="0">
                <a:latin typeface="맑은 고딕"/>
              </a:rPr>
              <a:t> W</a:t>
            </a:r>
            <a:r>
              <a:rPr lang="en-US" altLang="ko-KR" dirty="0" err="1">
                <a:latin typeface="맑은 고딕"/>
              </a:rPr>
              <a:t>hy</a:t>
            </a:r>
            <a:r>
              <a:rPr lang="ko-KR" altLang="en-US" dirty="0">
                <a:latin typeface="맑은 고딕"/>
              </a:rPr>
              <a:t> I </a:t>
            </a:r>
            <a:r>
              <a:rPr lang="en-US" altLang="ko-KR" dirty="0">
                <a:latin typeface="맑은 고딕"/>
              </a:rPr>
              <a:t>chose </a:t>
            </a:r>
            <a:r>
              <a:rPr lang="ko-KR" altLang="en-US" dirty="0">
                <a:latin typeface="맑은 고딕"/>
              </a:rPr>
              <a:t>A</a:t>
            </a:r>
            <a:r>
              <a:rPr lang="en-US" altLang="ko-KR" dirty="0" err="1">
                <a:latin typeface="맑은 고딕"/>
              </a:rPr>
              <a:t>pache</a:t>
            </a:r>
            <a:r>
              <a:rPr lang="ko-KR" altLang="en-US" dirty="0">
                <a:latin typeface="맑은 고딕"/>
              </a:rPr>
              <a:t> </a:t>
            </a:r>
            <a:r>
              <a:rPr lang="en-US" altLang="ko-KR" dirty="0">
                <a:latin typeface="맑은 고딕"/>
              </a:rPr>
              <a:t>Tajo</a:t>
            </a:r>
            <a:r>
              <a:rPr lang="en-US" altLang="ko-KR" dirty="0" smtClean="0">
                <a:latin typeface="맑은 고딕"/>
              </a:rPr>
              <a:t>?</a:t>
            </a:r>
          </a:p>
          <a:p>
            <a:r>
              <a:rPr lang="en-US" altLang="ko-KR" dirty="0" smtClean="0">
                <a:latin typeface="맑은 고딕"/>
              </a:rPr>
              <a:t> Plan for the implementation of the plug-in</a:t>
            </a:r>
          </a:p>
          <a:p>
            <a:r>
              <a:rPr lang="en-US" altLang="ko-KR" dirty="0" smtClean="0">
                <a:latin typeface="맑은 고딕"/>
              </a:rPr>
              <a:t> Current status</a:t>
            </a:r>
          </a:p>
          <a:p>
            <a:pPr lvl="1"/>
            <a:r>
              <a:rPr lang="en-US" altLang="ko-KR" dirty="0" smtClean="0">
                <a:latin typeface="맑은 고딕"/>
              </a:rPr>
              <a:t>Parts implemented</a:t>
            </a:r>
          </a:p>
          <a:p>
            <a:pPr lvl="1"/>
            <a:r>
              <a:rPr lang="en-US" altLang="ko-KR" dirty="0" smtClean="0">
                <a:latin typeface="맑은 고딕"/>
              </a:rPr>
              <a:t>Parts not yet implemented </a:t>
            </a:r>
          </a:p>
          <a:p>
            <a:r>
              <a:rPr lang="en-US" altLang="ko-KR" dirty="0" smtClean="0">
                <a:latin typeface="맑은 고딕"/>
              </a:rPr>
              <a:t> Conclusion</a:t>
            </a:r>
          </a:p>
          <a:p>
            <a:r>
              <a:rPr lang="en-US" altLang="ko-KR" dirty="0" smtClean="0">
                <a:latin typeface="맑은 고딕"/>
              </a:rPr>
              <a:t> References</a:t>
            </a:r>
          </a:p>
          <a:p>
            <a:endParaRPr lang="ko-KR" altLang="en-US" dirty="0"/>
          </a:p>
        </p:txBody>
      </p:sp>
    </p:spTree>
    <p:extLst>
      <p:ext uri="{BB962C8B-B14F-4D97-AF65-F5344CB8AC3E}">
        <p14:creationId xmlns:p14="http://schemas.microsoft.com/office/powerpoint/2010/main" val="26352891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latin typeface="맑은 고딕"/>
              </a:rPr>
              <a:t>W</a:t>
            </a:r>
            <a:r>
              <a:rPr lang="en-US" altLang="ko-KR" dirty="0">
                <a:latin typeface="맑은 고딕"/>
              </a:rPr>
              <a:t>hat</a:t>
            </a:r>
            <a:r>
              <a:rPr lang="ko-KR" altLang="en-US" dirty="0">
                <a:latin typeface="맑은 고딕"/>
              </a:rPr>
              <a:t> </a:t>
            </a:r>
            <a:r>
              <a:rPr lang="en-US" altLang="ko-KR" dirty="0">
                <a:latin typeface="맑은 고딕"/>
              </a:rPr>
              <a:t>is </a:t>
            </a:r>
            <a:r>
              <a:rPr lang="ko-KR" altLang="en-US" dirty="0">
                <a:latin typeface="맑은 고딕"/>
              </a:rPr>
              <a:t>Spatial Tajo?</a:t>
            </a:r>
          </a:p>
        </p:txBody>
      </p:sp>
      <p:sp>
        <p:nvSpPr>
          <p:cNvPr id="3" name="내용 개체 틀 2"/>
          <p:cNvSpPr>
            <a:spLocks noGrp="1"/>
          </p:cNvSpPr>
          <p:nvPr>
            <p:ph idx="1"/>
          </p:nvPr>
        </p:nvSpPr>
        <p:spPr/>
        <p:txBody>
          <a:bodyPr vert="horz" lIns="0" tIns="45720" rIns="0" bIns="45720" rtlCol="0" anchor="t">
            <a:normAutofit/>
          </a:bodyPr>
          <a:lstStyle/>
          <a:p>
            <a:r>
              <a:rPr lang="en-US" altLang="ko-KR" sz="1800" dirty="0" smtClean="0">
                <a:latin typeface="맑은 고딕"/>
              </a:rPr>
              <a:t>A plug-in to provide spatial queries for Tajo</a:t>
            </a:r>
          </a:p>
          <a:p>
            <a:r>
              <a:rPr lang="en-US" altLang="ko-KR" sz="1800" dirty="0" smtClean="0">
                <a:latin typeface="맑은 고딕"/>
              </a:rPr>
              <a:t>In detail</a:t>
            </a:r>
            <a:r>
              <a:rPr lang="en-US" altLang="ko-KR" sz="1800" dirty="0">
                <a:latin typeface="맑은 고딕"/>
              </a:rPr>
              <a:t>, i</a:t>
            </a:r>
            <a:r>
              <a:rPr lang="en-US" altLang="ko-KR" sz="1800" dirty="0" smtClean="0">
                <a:latin typeface="맑은 고딕"/>
              </a:rPr>
              <a:t>t is a plug-in allowing the provision</a:t>
            </a:r>
            <a:br>
              <a:rPr lang="en-US" altLang="ko-KR" sz="1800" dirty="0" smtClean="0">
                <a:latin typeface="맑은 고딕"/>
              </a:rPr>
            </a:br>
            <a:r>
              <a:rPr lang="en-US" altLang="ko-KR" sz="1800" dirty="0" smtClean="0">
                <a:latin typeface="맑은 고딕"/>
              </a:rPr>
              <a:t> and performance of queries about spatial</a:t>
            </a:r>
            <a:br>
              <a:rPr lang="en-US" altLang="ko-KR" sz="1800" dirty="0" smtClean="0">
                <a:latin typeface="맑은 고딕"/>
              </a:rPr>
            </a:br>
            <a:r>
              <a:rPr lang="en-US" altLang="ko-KR" sz="1800" dirty="0" smtClean="0">
                <a:latin typeface="맑은 고딕"/>
              </a:rPr>
              <a:t> relations and spatial </a:t>
            </a:r>
            <a:r>
              <a:rPr lang="en-US" altLang="ko-KR" sz="1800" dirty="0">
                <a:latin typeface="맑은 고딕"/>
              </a:rPr>
              <a:t>analysis </a:t>
            </a:r>
            <a:r>
              <a:rPr lang="en-US" altLang="ko-KR" sz="1800" dirty="0" smtClean="0">
                <a:latin typeface="맑은 고딕"/>
              </a:rPr>
              <a:t>for data </a:t>
            </a:r>
            <a:r>
              <a:rPr lang="en-US" altLang="ko-KR" sz="1800" dirty="0">
                <a:latin typeface="맑은 고딕"/>
              </a:rPr>
              <a:t>sets </a:t>
            </a:r>
            <a:r>
              <a:rPr lang="en-US" altLang="ko-KR" sz="1800" dirty="0" smtClean="0">
                <a:latin typeface="맑은 고딕"/>
              </a:rPr>
              <a:t/>
            </a:r>
            <a:br>
              <a:rPr lang="en-US" altLang="ko-KR" sz="1800" dirty="0" smtClean="0">
                <a:latin typeface="맑은 고딕"/>
              </a:rPr>
            </a:br>
            <a:r>
              <a:rPr lang="en-US" altLang="ko-KR" sz="1800" dirty="0" smtClean="0">
                <a:latin typeface="맑은 고딕"/>
              </a:rPr>
              <a:t> stored in the distributed </a:t>
            </a:r>
            <a:r>
              <a:rPr lang="en-US" altLang="ko-KR" sz="1800" dirty="0">
                <a:latin typeface="맑은 고딕"/>
              </a:rPr>
              <a:t>data </a:t>
            </a:r>
            <a:r>
              <a:rPr lang="en-US" altLang="ko-KR" sz="1800" dirty="0" smtClean="0">
                <a:latin typeface="맑은 고딕"/>
              </a:rPr>
              <a:t>warehouse system.</a:t>
            </a:r>
          </a:p>
          <a:p>
            <a:pPr marL="0" indent="0">
              <a:buNone/>
            </a:pPr>
            <a:endParaRPr lang="en-US" altLang="ko-KR" dirty="0" smtClean="0">
              <a:latin typeface="맑은 고딕"/>
            </a:endParaRPr>
          </a:p>
          <a:p>
            <a:pPr lvl="1"/>
            <a:r>
              <a:rPr lang="en-US" altLang="ko-KR" sz="1600" dirty="0" smtClean="0">
                <a:latin typeface="맑은 고딕"/>
              </a:rPr>
              <a:t>Providing spatial functions for spatial queries</a:t>
            </a:r>
          </a:p>
          <a:p>
            <a:pPr lvl="1"/>
            <a:r>
              <a:rPr lang="en-US" altLang="ko-KR" sz="1600" dirty="0" smtClean="0">
                <a:latin typeface="맑은 고딕"/>
              </a:rPr>
              <a:t>Supporting data types</a:t>
            </a:r>
          </a:p>
          <a:p>
            <a:pPr lvl="1"/>
            <a:r>
              <a:rPr lang="en-US" altLang="ko-KR" sz="1600" dirty="0" smtClean="0">
                <a:latin typeface="맑은 고딕"/>
              </a:rPr>
              <a:t>Supporting an index structure for spatial data sets</a:t>
            </a:r>
          </a:p>
          <a:p>
            <a:pPr lvl="1"/>
            <a:r>
              <a:rPr lang="en-US" altLang="ko-KR" sz="1600" dirty="0" smtClean="0">
                <a:latin typeface="맑은 고딕"/>
              </a:rPr>
              <a:t>Supporting raster data</a:t>
            </a:r>
          </a:p>
        </p:txBody>
      </p:sp>
      <p:grpSp>
        <p:nvGrpSpPr>
          <p:cNvPr id="4" name="그룹 3"/>
          <p:cNvGrpSpPr/>
          <p:nvPr/>
        </p:nvGrpSpPr>
        <p:grpSpPr>
          <a:xfrm>
            <a:off x="6457006" y="1302256"/>
            <a:ext cx="5449294" cy="4842344"/>
            <a:chOff x="6742706" y="1924216"/>
            <a:chExt cx="5449294" cy="4842344"/>
          </a:xfrm>
        </p:grpSpPr>
        <p:sp>
          <p:nvSpPr>
            <p:cNvPr id="59" name="모서리가 둥근 직사각형 58"/>
            <p:cNvSpPr/>
            <p:nvPr/>
          </p:nvSpPr>
          <p:spPr>
            <a:xfrm>
              <a:off x="6742706" y="1924216"/>
              <a:ext cx="5449294" cy="4842344"/>
            </a:xfrm>
            <a:prstGeom prst="roundRect">
              <a:avLst>
                <a:gd name="adj" fmla="val 3211"/>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US" altLang="ko-KR" dirty="0" smtClean="0"/>
                <a:t>Overall Architecture of Apache Tajo</a:t>
              </a:r>
              <a:endParaRPr lang="ko-KR" altLang="en-US" dirty="0"/>
            </a:p>
          </p:txBody>
        </p:sp>
        <p:grpSp>
          <p:nvGrpSpPr>
            <p:cNvPr id="101" name="그룹 100"/>
            <p:cNvGrpSpPr/>
            <p:nvPr/>
          </p:nvGrpSpPr>
          <p:grpSpPr>
            <a:xfrm>
              <a:off x="8972264" y="3443760"/>
              <a:ext cx="3114337" cy="3223803"/>
              <a:chOff x="6708787" y="3443760"/>
              <a:chExt cx="3114337" cy="3223803"/>
            </a:xfrm>
          </p:grpSpPr>
          <p:grpSp>
            <p:nvGrpSpPr>
              <p:cNvPr id="9" name="그룹 8"/>
              <p:cNvGrpSpPr/>
              <p:nvPr/>
            </p:nvGrpSpPr>
            <p:grpSpPr>
              <a:xfrm>
                <a:off x="6708787" y="4005079"/>
                <a:ext cx="3114335" cy="1847840"/>
                <a:chOff x="2921" y="-65080"/>
                <a:chExt cx="8122157" cy="2598208"/>
              </a:xfrm>
              <a:solidFill>
                <a:srgbClr val="92D050"/>
              </a:solidFill>
            </p:grpSpPr>
            <p:sp>
              <p:nvSpPr>
                <p:cNvPr id="10" name="모서리가 둥근 직사각형 9"/>
                <p:cNvSpPr/>
                <p:nvPr/>
              </p:nvSpPr>
              <p:spPr>
                <a:xfrm>
                  <a:off x="2921" y="-65080"/>
                  <a:ext cx="8122157" cy="2598208"/>
                </a:xfrm>
                <a:prstGeom prst="roundRect">
                  <a:avLst>
                    <a:gd name="adj" fmla="val 10000"/>
                  </a:avLst>
                </a:prstGeom>
                <a:grpFill/>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11" name="모서리가 둥근 직사각형 4"/>
                <p:cNvSpPr/>
                <p:nvPr/>
              </p:nvSpPr>
              <p:spPr>
                <a:xfrm>
                  <a:off x="79020" y="159513"/>
                  <a:ext cx="7969960" cy="228318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72000" tIns="144000" rIns="72000" bIns="144000" numCol="1" spcCol="1270" anchor="t" anchorCtr="0">
                  <a:noAutofit/>
                </a:bodyPr>
                <a:lstStyle/>
                <a:p>
                  <a:pPr lvl="0" algn="ctr" defTabSz="2889250" latinLnBrk="1">
                    <a:lnSpc>
                      <a:spcPct val="90000"/>
                    </a:lnSpc>
                    <a:spcBef>
                      <a:spcPct val="0"/>
                    </a:spcBef>
                    <a:spcAft>
                      <a:spcPct val="35000"/>
                    </a:spcAft>
                  </a:pPr>
                  <a:r>
                    <a:rPr lang="en-US" altLang="ko-KR" dirty="0"/>
                    <a:t>Tajo Worker</a:t>
                  </a:r>
                  <a:endParaRPr lang="ko-KR" altLang="en-US" dirty="0"/>
                </a:p>
              </p:txBody>
            </p:sp>
          </p:grpSp>
          <p:grpSp>
            <p:nvGrpSpPr>
              <p:cNvPr id="48" name="그룹 47"/>
              <p:cNvGrpSpPr/>
              <p:nvPr/>
            </p:nvGrpSpPr>
            <p:grpSpPr>
              <a:xfrm>
                <a:off x="6708788" y="5960277"/>
                <a:ext cx="3114336" cy="707286"/>
                <a:chOff x="6708788" y="5559644"/>
                <a:chExt cx="3114336" cy="713555"/>
              </a:xfrm>
            </p:grpSpPr>
            <p:grpSp>
              <p:nvGrpSpPr>
                <p:cNvPr id="12" name="그룹 11"/>
                <p:cNvGrpSpPr/>
                <p:nvPr/>
              </p:nvGrpSpPr>
              <p:grpSpPr>
                <a:xfrm>
                  <a:off x="6708788" y="5559644"/>
                  <a:ext cx="983060" cy="713555"/>
                  <a:chOff x="2921" y="2818458"/>
                  <a:chExt cx="2563812" cy="2598208"/>
                </a:xfrm>
                <a:solidFill>
                  <a:srgbClr val="92D050"/>
                </a:solidFill>
              </p:grpSpPr>
              <p:sp>
                <p:nvSpPr>
                  <p:cNvPr id="19" name="모서리가 둥근 직사각형 18"/>
                  <p:cNvSpPr/>
                  <p:nvPr/>
                </p:nvSpPr>
                <p:spPr>
                  <a:xfrm>
                    <a:off x="2921" y="2818458"/>
                    <a:ext cx="2563812" cy="2598208"/>
                  </a:xfrm>
                  <a:prstGeom prst="roundRect">
                    <a:avLst>
                      <a:gd name="adj" fmla="val 10000"/>
                    </a:avLst>
                  </a:prstGeom>
                  <a:grpFill/>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20" name="모서리가 둥근 직사각형 4"/>
                  <p:cNvSpPr/>
                  <p:nvPr/>
                </p:nvSpPr>
                <p:spPr>
                  <a:xfrm>
                    <a:off x="78012" y="2893549"/>
                    <a:ext cx="2413630" cy="244802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72000" tIns="144000" rIns="72000" bIns="144000" numCol="1" spcCol="1270" anchor="ctr" anchorCtr="0">
                    <a:noAutofit/>
                  </a:bodyPr>
                  <a:lstStyle/>
                  <a:p>
                    <a:pPr lvl="0" algn="ctr" defTabSz="1689100" latinLnBrk="1">
                      <a:lnSpc>
                        <a:spcPct val="90000"/>
                      </a:lnSpc>
                      <a:spcBef>
                        <a:spcPct val="0"/>
                      </a:spcBef>
                      <a:spcAft>
                        <a:spcPct val="35000"/>
                      </a:spcAft>
                    </a:pPr>
                    <a:r>
                      <a:rPr lang="en-US" altLang="ko-KR" sz="1600" dirty="0"/>
                      <a:t>Local</a:t>
                    </a:r>
                    <a:br>
                      <a:rPr lang="en-US" altLang="ko-KR" sz="1600" dirty="0"/>
                    </a:br>
                    <a:r>
                      <a:rPr lang="en-US" altLang="ko-KR" sz="1600" dirty="0"/>
                      <a:t>File-</a:t>
                    </a:r>
                    <a:br>
                      <a:rPr lang="en-US" altLang="ko-KR" sz="1600" dirty="0"/>
                    </a:br>
                    <a:r>
                      <a:rPr lang="en-US" altLang="ko-KR" sz="1600" dirty="0"/>
                      <a:t>System</a:t>
                    </a:r>
                    <a:endParaRPr lang="ko-KR" altLang="en-US" sz="1600" dirty="0"/>
                  </a:p>
                </p:txBody>
              </p:sp>
            </p:grpSp>
            <p:grpSp>
              <p:nvGrpSpPr>
                <p:cNvPr id="13" name="그룹 12"/>
                <p:cNvGrpSpPr/>
                <p:nvPr/>
              </p:nvGrpSpPr>
              <p:grpSpPr>
                <a:xfrm>
                  <a:off x="7774425" y="5559644"/>
                  <a:ext cx="983060" cy="713555"/>
                  <a:chOff x="2782093" y="2818458"/>
                  <a:chExt cx="2563812" cy="2598208"/>
                </a:xfrm>
                <a:solidFill>
                  <a:srgbClr val="92D050"/>
                </a:solidFill>
              </p:grpSpPr>
              <p:sp>
                <p:nvSpPr>
                  <p:cNvPr id="17" name="모서리가 둥근 직사각형 16"/>
                  <p:cNvSpPr/>
                  <p:nvPr/>
                </p:nvSpPr>
                <p:spPr>
                  <a:xfrm>
                    <a:off x="2782093" y="2818458"/>
                    <a:ext cx="2563812" cy="2598208"/>
                  </a:xfrm>
                  <a:prstGeom prst="roundRect">
                    <a:avLst>
                      <a:gd name="adj" fmla="val 10000"/>
                    </a:avLst>
                  </a:prstGeom>
                  <a:grpFill/>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18" name="모서리가 둥근 직사각형 6"/>
                  <p:cNvSpPr/>
                  <p:nvPr/>
                </p:nvSpPr>
                <p:spPr>
                  <a:xfrm>
                    <a:off x="2857184" y="2893551"/>
                    <a:ext cx="2413630" cy="244802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72000" tIns="144000" rIns="72000" bIns="144000" numCol="1" spcCol="1270" anchor="ctr" anchorCtr="0">
                    <a:noAutofit/>
                  </a:bodyPr>
                  <a:lstStyle/>
                  <a:p>
                    <a:pPr lvl="0" algn="ctr" defTabSz="1689100" latinLnBrk="1">
                      <a:lnSpc>
                        <a:spcPct val="90000"/>
                      </a:lnSpc>
                      <a:spcBef>
                        <a:spcPct val="0"/>
                      </a:spcBef>
                      <a:spcAft>
                        <a:spcPct val="35000"/>
                      </a:spcAft>
                    </a:pPr>
                    <a:r>
                      <a:rPr lang="en-US" altLang="ko-KR" sz="1600" dirty="0"/>
                      <a:t>HDFS</a:t>
                    </a:r>
                    <a:endParaRPr lang="ko-KR" altLang="en-US" sz="1600" dirty="0"/>
                  </a:p>
                </p:txBody>
              </p:sp>
            </p:grpSp>
            <p:grpSp>
              <p:nvGrpSpPr>
                <p:cNvPr id="14" name="그룹 13"/>
                <p:cNvGrpSpPr/>
                <p:nvPr/>
              </p:nvGrpSpPr>
              <p:grpSpPr>
                <a:xfrm>
                  <a:off x="8840064" y="5559644"/>
                  <a:ext cx="983060" cy="713555"/>
                  <a:chOff x="5561266" y="2818458"/>
                  <a:chExt cx="2563812" cy="2598208"/>
                </a:xfrm>
                <a:solidFill>
                  <a:srgbClr val="92D050"/>
                </a:solidFill>
              </p:grpSpPr>
              <p:sp>
                <p:nvSpPr>
                  <p:cNvPr id="15" name="모서리가 둥근 직사각형 14"/>
                  <p:cNvSpPr/>
                  <p:nvPr/>
                </p:nvSpPr>
                <p:spPr>
                  <a:xfrm>
                    <a:off x="5561266" y="2818458"/>
                    <a:ext cx="2563812" cy="2598208"/>
                  </a:xfrm>
                  <a:prstGeom prst="roundRect">
                    <a:avLst>
                      <a:gd name="adj" fmla="val 10000"/>
                    </a:avLst>
                  </a:prstGeom>
                  <a:grpFill/>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16" name="모서리가 둥근 직사각형 8"/>
                  <p:cNvSpPr/>
                  <p:nvPr/>
                </p:nvSpPr>
                <p:spPr>
                  <a:xfrm>
                    <a:off x="5636357" y="2893549"/>
                    <a:ext cx="2413630" cy="244802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72000" tIns="144000" rIns="72000" bIns="144000" numCol="1" spcCol="1270" anchor="ctr" anchorCtr="0">
                    <a:noAutofit/>
                  </a:bodyPr>
                  <a:lstStyle/>
                  <a:p>
                    <a:pPr lvl="0" algn="ctr" defTabSz="1689100" latinLnBrk="1">
                      <a:lnSpc>
                        <a:spcPct val="90000"/>
                      </a:lnSpc>
                      <a:spcBef>
                        <a:spcPct val="0"/>
                      </a:spcBef>
                      <a:spcAft>
                        <a:spcPct val="35000"/>
                      </a:spcAft>
                    </a:pPr>
                    <a:r>
                      <a:rPr lang="en-US" altLang="ko-KR" sz="1600" dirty="0"/>
                      <a:t>Amazon</a:t>
                    </a:r>
                    <a:br>
                      <a:rPr lang="en-US" altLang="ko-KR" sz="1600" dirty="0"/>
                    </a:br>
                    <a:r>
                      <a:rPr lang="en-US" altLang="ko-KR" sz="1600" dirty="0"/>
                      <a:t>S3</a:t>
                    </a:r>
                    <a:endParaRPr lang="ko-KR" altLang="en-US" sz="1600" dirty="0"/>
                  </a:p>
                </p:txBody>
              </p:sp>
            </p:grpSp>
          </p:grpSp>
          <p:sp>
            <p:nvSpPr>
              <p:cNvPr id="22" name="모서리가 둥근 직사각형 21"/>
              <p:cNvSpPr/>
              <p:nvPr/>
            </p:nvSpPr>
            <p:spPr>
              <a:xfrm>
                <a:off x="7018889" y="4531047"/>
                <a:ext cx="2473532" cy="310101"/>
              </a:xfrm>
              <a:prstGeom prst="roundRect">
                <a:avLst>
                  <a:gd name="adj" fmla="val 10000"/>
                </a:avLst>
              </a:prstGeom>
              <a:solidFill>
                <a:schemeClr val="bg2"/>
              </a:solidFill>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anchor="ctr" anchorCtr="0"/>
              <a:lstStyle/>
              <a:p>
                <a:pPr algn="ctr"/>
                <a:r>
                  <a:rPr lang="en-US" altLang="ko-KR" sz="1400" dirty="0" err="1" smtClean="0">
                    <a:solidFill>
                      <a:schemeClr val="tx1"/>
                    </a:solidFill>
                  </a:rPr>
                  <a:t>QueryMaster</a:t>
                </a:r>
                <a:endParaRPr lang="ko-KR" altLang="en-US" sz="1400" dirty="0">
                  <a:solidFill>
                    <a:schemeClr val="tx1"/>
                  </a:solidFill>
                </a:endParaRPr>
              </a:p>
            </p:txBody>
          </p:sp>
          <p:sp>
            <p:nvSpPr>
              <p:cNvPr id="23" name="모서리가 둥근 직사각형 22"/>
              <p:cNvSpPr/>
              <p:nvPr/>
            </p:nvSpPr>
            <p:spPr>
              <a:xfrm>
                <a:off x="7018889" y="4917991"/>
                <a:ext cx="2473532" cy="310101"/>
              </a:xfrm>
              <a:prstGeom prst="roundRect">
                <a:avLst>
                  <a:gd name="adj" fmla="val 10000"/>
                </a:avLst>
              </a:prstGeom>
              <a:solidFill>
                <a:schemeClr val="bg2"/>
              </a:solidFill>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anchor="ctr" anchorCtr="0"/>
              <a:lstStyle/>
              <a:p>
                <a:pPr algn="ctr"/>
                <a:r>
                  <a:rPr lang="en-US" altLang="ko-KR" sz="1400" dirty="0" smtClean="0">
                    <a:solidFill>
                      <a:schemeClr val="tx1"/>
                    </a:solidFill>
                  </a:rPr>
                  <a:t>Local Query Engine</a:t>
                </a:r>
                <a:endParaRPr lang="ko-KR" altLang="en-US" sz="1400" dirty="0">
                  <a:solidFill>
                    <a:schemeClr val="tx1"/>
                  </a:solidFill>
                </a:endParaRPr>
              </a:p>
            </p:txBody>
          </p:sp>
          <p:sp>
            <p:nvSpPr>
              <p:cNvPr id="25" name="모서리가 둥근 직사각형 24"/>
              <p:cNvSpPr/>
              <p:nvPr/>
            </p:nvSpPr>
            <p:spPr>
              <a:xfrm>
                <a:off x="7018889" y="5308186"/>
                <a:ext cx="1276235" cy="310101"/>
              </a:xfrm>
              <a:prstGeom prst="roundRect">
                <a:avLst>
                  <a:gd name="adj" fmla="val 10000"/>
                </a:avLst>
              </a:prstGeom>
              <a:solidFill>
                <a:schemeClr val="bg2"/>
              </a:solidFill>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anchor="ctr" anchorCtr="0"/>
              <a:lstStyle/>
              <a:p>
                <a:pPr algn="dist"/>
                <a:r>
                  <a:rPr lang="en-US" altLang="ko-KR" sz="1400" spc="-150" dirty="0" err="1" smtClean="0">
                    <a:solidFill>
                      <a:schemeClr val="tx1"/>
                    </a:solidFill>
                  </a:rPr>
                  <a:t>StorageManager</a:t>
                </a:r>
                <a:endParaRPr lang="ko-KR" altLang="en-US" sz="1400" spc="-150" dirty="0">
                  <a:solidFill>
                    <a:schemeClr val="tx1"/>
                  </a:solidFill>
                </a:endParaRPr>
              </a:p>
            </p:txBody>
          </p:sp>
          <p:sp>
            <p:nvSpPr>
              <p:cNvPr id="26" name="모서리가 둥근 직사각형 25"/>
              <p:cNvSpPr/>
              <p:nvPr/>
            </p:nvSpPr>
            <p:spPr>
              <a:xfrm>
                <a:off x="8339481" y="5308186"/>
                <a:ext cx="1152940" cy="310101"/>
              </a:xfrm>
              <a:prstGeom prst="roundRect">
                <a:avLst>
                  <a:gd name="adj" fmla="val 10000"/>
                </a:avLst>
              </a:prstGeom>
              <a:solidFill>
                <a:schemeClr val="bg2"/>
              </a:solidFill>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anchor="ctr" anchorCtr="0"/>
              <a:lstStyle/>
              <a:p>
                <a:pPr algn="ctr"/>
                <a:r>
                  <a:rPr lang="en-US" altLang="ko-KR" sz="1400" b="1" dirty="0" smtClean="0">
                    <a:solidFill>
                      <a:srgbClr val="FF0000"/>
                    </a:solidFill>
                  </a:rPr>
                  <a:t>Spatial Tajo</a:t>
                </a:r>
                <a:endParaRPr lang="ko-KR" altLang="en-US" sz="1400" b="1" dirty="0">
                  <a:solidFill>
                    <a:srgbClr val="FF0000"/>
                  </a:solidFill>
                </a:endParaRPr>
              </a:p>
            </p:txBody>
          </p:sp>
          <p:grpSp>
            <p:nvGrpSpPr>
              <p:cNvPr id="28" name="그룹 27"/>
              <p:cNvGrpSpPr/>
              <p:nvPr/>
            </p:nvGrpSpPr>
            <p:grpSpPr>
              <a:xfrm>
                <a:off x="6708787" y="3443760"/>
                <a:ext cx="3114336" cy="460815"/>
                <a:chOff x="2921" y="2000"/>
                <a:chExt cx="8122157" cy="2598208"/>
              </a:xfrm>
              <a:solidFill>
                <a:srgbClr val="92D050"/>
              </a:solidFill>
            </p:grpSpPr>
            <p:sp>
              <p:nvSpPr>
                <p:cNvPr id="29" name="모서리가 둥근 직사각형 28"/>
                <p:cNvSpPr/>
                <p:nvPr/>
              </p:nvSpPr>
              <p:spPr>
                <a:xfrm>
                  <a:off x="2921" y="2000"/>
                  <a:ext cx="8122157" cy="2598208"/>
                </a:xfrm>
                <a:prstGeom prst="roundRect">
                  <a:avLst>
                    <a:gd name="adj" fmla="val 10000"/>
                  </a:avLst>
                </a:prstGeom>
                <a:grpFill/>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30" name="모서리가 둥근 직사각형 4"/>
                <p:cNvSpPr/>
                <p:nvPr/>
              </p:nvSpPr>
              <p:spPr>
                <a:xfrm>
                  <a:off x="79020" y="78099"/>
                  <a:ext cx="7969959" cy="244601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72000" tIns="144000" rIns="72000" bIns="144000" numCol="1" spcCol="1270" anchor="t" anchorCtr="0">
                  <a:noAutofit/>
                </a:bodyPr>
                <a:lstStyle/>
                <a:p>
                  <a:pPr lvl="0" algn="ctr" defTabSz="2889250" latinLnBrk="1">
                    <a:lnSpc>
                      <a:spcPct val="90000"/>
                    </a:lnSpc>
                    <a:spcBef>
                      <a:spcPct val="0"/>
                    </a:spcBef>
                    <a:spcAft>
                      <a:spcPct val="35000"/>
                    </a:spcAft>
                  </a:pPr>
                  <a:r>
                    <a:rPr lang="en-US" altLang="ko-KR" dirty="0"/>
                    <a:t>Tajo Master</a:t>
                  </a:r>
                  <a:endParaRPr lang="ko-KR" altLang="en-US" dirty="0"/>
                </a:p>
              </p:txBody>
            </p:sp>
          </p:grpSp>
          <p:cxnSp>
            <p:nvCxnSpPr>
              <p:cNvPr id="37" name="꺾인 연결선 36"/>
              <p:cNvCxnSpPr>
                <a:stCxn id="29" idx="2"/>
                <a:endCxn id="22" idx="1"/>
              </p:cNvCxnSpPr>
              <p:nvPr/>
            </p:nvCxnSpPr>
            <p:spPr>
              <a:xfrm rot="5400000">
                <a:off x="7251661" y="3671803"/>
                <a:ext cx="781523" cy="1247066"/>
              </a:xfrm>
              <a:prstGeom prst="bentConnector4">
                <a:avLst>
                  <a:gd name="adj1" fmla="val 40080"/>
                  <a:gd name="adj2" fmla="val 13618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0" name="원통 39"/>
            <p:cNvSpPr/>
            <p:nvPr/>
          </p:nvSpPr>
          <p:spPr>
            <a:xfrm>
              <a:off x="6863570" y="3296480"/>
              <a:ext cx="1447138" cy="755374"/>
            </a:xfrm>
            <a:prstGeom prst="can">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smtClean="0"/>
                <a:t>CatalogStore</a:t>
              </a:r>
              <a:endParaRPr lang="ko-KR" altLang="en-US" dirty="0"/>
            </a:p>
          </p:txBody>
        </p:sp>
        <p:sp>
          <p:nvSpPr>
            <p:cNvPr id="52" name="TextBox 51"/>
            <p:cNvSpPr txBox="1"/>
            <p:nvPr/>
          </p:nvSpPr>
          <p:spPr>
            <a:xfrm>
              <a:off x="8068201" y="4206063"/>
              <a:ext cx="774315" cy="523220"/>
            </a:xfrm>
            <a:prstGeom prst="rect">
              <a:avLst/>
            </a:prstGeom>
            <a:noFill/>
          </p:spPr>
          <p:txBody>
            <a:bodyPr wrap="none" rtlCol="0">
              <a:spAutoFit/>
            </a:bodyPr>
            <a:lstStyle/>
            <a:p>
              <a:pPr algn="ctr"/>
              <a:r>
                <a:rPr lang="en-US" altLang="ko-KR" sz="1400" dirty="0" smtClean="0"/>
                <a:t>Allocate</a:t>
              </a:r>
              <a:br>
                <a:rPr lang="en-US" altLang="ko-KR" sz="1400" dirty="0" smtClean="0"/>
              </a:br>
              <a:r>
                <a:rPr lang="en-US" altLang="ko-KR" sz="1400" dirty="0" smtClean="0"/>
                <a:t>a query</a:t>
              </a:r>
              <a:endParaRPr lang="ko-KR" altLang="en-US" sz="1400" dirty="0"/>
            </a:p>
          </p:txBody>
        </p:sp>
        <p:sp>
          <p:nvSpPr>
            <p:cNvPr id="53" name="TextBox 52"/>
            <p:cNvSpPr txBox="1"/>
            <p:nvPr/>
          </p:nvSpPr>
          <p:spPr>
            <a:xfrm>
              <a:off x="8261895" y="3652892"/>
              <a:ext cx="783035" cy="461665"/>
            </a:xfrm>
            <a:prstGeom prst="rect">
              <a:avLst/>
            </a:prstGeom>
            <a:noFill/>
          </p:spPr>
          <p:txBody>
            <a:bodyPr wrap="none" rtlCol="0">
              <a:spAutoFit/>
            </a:bodyPr>
            <a:lstStyle/>
            <a:p>
              <a:pPr algn="ctr"/>
              <a:r>
                <a:rPr lang="en-US" altLang="ko-KR" sz="1200" dirty="0" smtClean="0"/>
                <a:t>Manage</a:t>
              </a:r>
              <a:br>
                <a:rPr lang="en-US" altLang="ko-KR" sz="1200" dirty="0" smtClean="0"/>
              </a:br>
              <a:r>
                <a:rPr lang="en-US" altLang="ko-KR" sz="1200" dirty="0" smtClean="0"/>
                <a:t>metadata</a:t>
              </a:r>
              <a:endParaRPr lang="ko-KR" altLang="en-US" sz="1200" dirty="0"/>
            </a:p>
          </p:txBody>
        </p:sp>
        <p:grpSp>
          <p:nvGrpSpPr>
            <p:cNvPr id="62" name="그룹 61"/>
            <p:cNvGrpSpPr/>
            <p:nvPr/>
          </p:nvGrpSpPr>
          <p:grpSpPr>
            <a:xfrm>
              <a:off x="7859454" y="2390389"/>
              <a:ext cx="3114335" cy="775619"/>
              <a:chOff x="2921" y="2000"/>
              <a:chExt cx="8122157" cy="2598208"/>
            </a:xfrm>
            <a:solidFill>
              <a:srgbClr val="92D050"/>
            </a:solidFill>
          </p:grpSpPr>
          <p:sp>
            <p:nvSpPr>
              <p:cNvPr id="63" name="모서리가 둥근 직사각형 62"/>
              <p:cNvSpPr/>
              <p:nvPr/>
            </p:nvSpPr>
            <p:spPr>
              <a:xfrm>
                <a:off x="2921" y="2000"/>
                <a:ext cx="8122157" cy="2598208"/>
              </a:xfrm>
              <a:prstGeom prst="roundRect">
                <a:avLst>
                  <a:gd name="adj" fmla="val 10000"/>
                </a:avLst>
              </a:prstGeom>
              <a:grpFill/>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64" name="모서리가 둥근 직사각형 4"/>
              <p:cNvSpPr/>
              <p:nvPr/>
            </p:nvSpPr>
            <p:spPr>
              <a:xfrm>
                <a:off x="79020" y="78099"/>
                <a:ext cx="7969959" cy="244601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72000" tIns="72000" rIns="72000" bIns="72000" numCol="1" spcCol="1270" anchor="t" anchorCtr="0">
                <a:noAutofit/>
              </a:bodyPr>
              <a:lstStyle/>
              <a:p>
                <a:pPr lvl="0" algn="ctr" defTabSz="2889250" latinLnBrk="1">
                  <a:lnSpc>
                    <a:spcPct val="90000"/>
                  </a:lnSpc>
                  <a:spcBef>
                    <a:spcPct val="0"/>
                  </a:spcBef>
                  <a:spcAft>
                    <a:spcPct val="35000"/>
                  </a:spcAft>
                </a:pPr>
                <a:r>
                  <a:rPr lang="en-US" altLang="ko-KR" dirty="0" smtClean="0"/>
                  <a:t>Client</a:t>
                </a:r>
                <a:endParaRPr lang="ko-KR" altLang="en-US" dirty="0"/>
              </a:p>
            </p:txBody>
          </p:sp>
        </p:grpSp>
        <p:sp>
          <p:nvSpPr>
            <p:cNvPr id="65" name="모서리가 둥근 직사각형 64"/>
            <p:cNvSpPr/>
            <p:nvPr/>
          </p:nvSpPr>
          <p:spPr>
            <a:xfrm>
              <a:off x="7957842" y="2766435"/>
              <a:ext cx="884674" cy="310101"/>
            </a:xfrm>
            <a:prstGeom prst="roundRect">
              <a:avLst>
                <a:gd name="adj" fmla="val 10000"/>
              </a:avLst>
            </a:prstGeom>
            <a:solidFill>
              <a:schemeClr val="bg2"/>
            </a:solidFill>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anchor="ctr" anchorCtr="0"/>
            <a:lstStyle/>
            <a:p>
              <a:pPr algn="ctr"/>
              <a:r>
                <a:rPr lang="en-US" altLang="ko-KR" sz="1400" dirty="0" smtClean="0">
                  <a:solidFill>
                    <a:schemeClr val="tx1"/>
                  </a:solidFill>
                </a:rPr>
                <a:t>JDBC</a:t>
              </a:r>
              <a:endParaRPr lang="ko-KR" altLang="en-US" sz="1400" dirty="0">
                <a:solidFill>
                  <a:schemeClr val="tx1"/>
                </a:solidFill>
              </a:endParaRPr>
            </a:p>
          </p:txBody>
        </p:sp>
        <p:sp>
          <p:nvSpPr>
            <p:cNvPr id="66" name="모서리가 둥근 직사각형 65"/>
            <p:cNvSpPr/>
            <p:nvPr/>
          </p:nvSpPr>
          <p:spPr>
            <a:xfrm>
              <a:off x="8972264" y="2763425"/>
              <a:ext cx="884674" cy="310101"/>
            </a:xfrm>
            <a:prstGeom prst="roundRect">
              <a:avLst>
                <a:gd name="adj" fmla="val 10000"/>
              </a:avLst>
            </a:prstGeom>
            <a:solidFill>
              <a:schemeClr val="bg2"/>
            </a:solidFill>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anchor="ctr" anchorCtr="0"/>
            <a:lstStyle/>
            <a:p>
              <a:pPr algn="ctr"/>
              <a:r>
                <a:rPr lang="en-US" altLang="ko-KR" sz="1400" dirty="0" smtClean="0">
                  <a:solidFill>
                    <a:schemeClr val="tx1"/>
                  </a:solidFill>
                </a:rPr>
                <a:t>SQL Shell</a:t>
              </a:r>
              <a:endParaRPr lang="ko-KR" altLang="en-US" sz="1400" dirty="0">
                <a:solidFill>
                  <a:schemeClr val="tx1"/>
                </a:solidFill>
              </a:endParaRPr>
            </a:p>
          </p:txBody>
        </p:sp>
        <p:sp>
          <p:nvSpPr>
            <p:cNvPr id="67" name="모서리가 둥근 직사각형 66"/>
            <p:cNvSpPr/>
            <p:nvPr/>
          </p:nvSpPr>
          <p:spPr>
            <a:xfrm>
              <a:off x="9986685" y="2766435"/>
              <a:ext cx="884674" cy="310101"/>
            </a:xfrm>
            <a:prstGeom prst="roundRect">
              <a:avLst>
                <a:gd name="adj" fmla="val 10000"/>
              </a:avLst>
            </a:prstGeom>
            <a:solidFill>
              <a:schemeClr val="bg2"/>
            </a:solidFill>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anchor="ctr" anchorCtr="0"/>
            <a:lstStyle/>
            <a:p>
              <a:pPr algn="ctr"/>
              <a:r>
                <a:rPr lang="en-US" altLang="ko-KR" sz="1400" dirty="0" smtClean="0">
                  <a:solidFill>
                    <a:schemeClr val="tx1"/>
                  </a:solidFill>
                </a:rPr>
                <a:t>Web UI</a:t>
              </a:r>
              <a:endParaRPr lang="ko-KR" altLang="en-US" sz="1400" dirty="0">
                <a:solidFill>
                  <a:schemeClr val="tx1"/>
                </a:solidFill>
              </a:endParaRPr>
            </a:p>
          </p:txBody>
        </p:sp>
        <p:cxnSp>
          <p:nvCxnSpPr>
            <p:cNvPr id="73" name="꺾인 연결선 72"/>
            <p:cNvCxnSpPr>
              <a:stCxn id="63" idx="2"/>
              <a:endCxn id="30" idx="0"/>
            </p:cNvCxnSpPr>
            <p:nvPr/>
          </p:nvCxnSpPr>
          <p:spPr>
            <a:xfrm rot="16200000" flipH="1">
              <a:off x="9827403" y="2755227"/>
              <a:ext cx="291249" cy="111281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직선 화살표 연결선 105"/>
            <p:cNvCxnSpPr>
              <a:stCxn id="29" idx="1"/>
              <a:endCxn id="40" idx="4"/>
            </p:cNvCxnSpPr>
            <p:nvPr/>
          </p:nvCxnSpPr>
          <p:spPr>
            <a:xfrm flipH="1" flipV="1">
              <a:off x="8310708" y="3674167"/>
              <a:ext cx="661556"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타원 106"/>
            <p:cNvSpPr/>
            <p:nvPr/>
          </p:nvSpPr>
          <p:spPr>
            <a:xfrm>
              <a:off x="10463917" y="5064981"/>
              <a:ext cx="1423283" cy="78793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840816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latin typeface="맑은 고딕"/>
              </a:rPr>
              <a:t>Motive for development</a:t>
            </a:r>
            <a:endParaRPr lang="ko-KR" altLang="en-US" dirty="0">
              <a:latin typeface="맑은 고딕"/>
            </a:endParaRPr>
          </a:p>
        </p:txBody>
      </p:sp>
      <p:sp>
        <p:nvSpPr>
          <p:cNvPr id="3" name="내용 개체 틀 2"/>
          <p:cNvSpPr>
            <a:spLocks noGrp="1"/>
          </p:cNvSpPr>
          <p:nvPr>
            <p:ph idx="1"/>
          </p:nvPr>
        </p:nvSpPr>
        <p:spPr/>
        <p:txBody>
          <a:bodyPr vert="horz" lIns="0" tIns="45720" rIns="0" bIns="45720" rtlCol="0" anchor="t">
            <a:normAutofit/>
          </a:bodyPr>
          <a:lstStyle/>
          <a:p>
            <a:r>
              <a:rPr lang="en-US" altLang="ko-KR" dirty="0" smtClean="0">
                <a:latin typeface="맑은 고딕"/>
              </a:rPr>
              <a:t> The volume of the spatial data sets to be analyzed come near big data, and I’d like to analyze this using SQL.</a:t>
            </a:r>
          </a:p>
          <a:p>
            <a:endParaRPr lang="en-US" altLang="ko-KR" dirty="0" smtClean="0">
              <a:latin typeface="맑은 고딕" charset="0"/>
            </a:endParaRPr>
          </a:p>
          <a:p>
            <a:r>
              <a:rPr lang="en-US" altLang="ko-KR" dirty="0" smtClean="0">
                <a:latin typeface="맑은 고딕" charset="0"/>
              </a:rPr>
              <a:t> I'd like to use a system working without batch processing.</a:t>
            </a:r>
          </a:p>
          <a:p>
            <a:endParaRPr lang="en-US" altLang="ko-KR" dirty="0" smtClean="0">
              <a:latin typeface="맑은 고딕" charset="0"/>
            </a:endParaRPr>
          </a:p>
          <a:p>
            <a:r>
              <a:rPr lang="en-US" altLang="ko-KR" dirty="0" smtClean="0">
                <a:latin typeface="맑은 고딕" charset="0"/>
              </a:rPr>
              <a:t> I'd like to use free software or </a:t>
            </a:r>
            <a:r>
              <a:rPr lang="en-US" altLang="ko-KR" dirty="0">
                <a:latin typeface="맑은 고딕" charset="0"/>
              </a:rPr>
              <a:t>free </a:t>
            </a:r>
            <a:r>
              <a:rPr lang="en-US" altLang="ko-KR" dirty="0" smtClean="0">
                <a:latin typeface="맑은 고딕" charset="0"/>
              </a:rPr>
              <a:t>solution (Provided that I </a:t>
            </a:r>
            <a:r>
              <a:rPr lang="en-US" altLang="ko-KR" dirty="0">
                <a:latin typeface="맑은 고딕" charset="0"/>
              </a:rPr>
              <a:t>contribute </a:t>
            </a:r>
            <a:r>
              <a:rPr lang="en-US" altLang="ko-KR" dirty="0" smtClean="0">
                <a:latin typeface="맑은 고딕" charset="0"/>
              </a:rPr>
              <a:t>my experiences to communities).</a:t>
            </a:r>
          </a:p>
        </p:txBody>
      </p:sp>
    </p:spTree>
    <p:extLst>
      <p:ext uri="{BB962C8B-B14F-4D97-AF65-F5344CB8AC3E}">
        <p14:creationId xmlns:p14="http://schemas.microsoft.com/office/powerpoint/2010/main" val="18062500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latin typeface="맑은 고딕"/>
              </a:rPr>
              <a:t>Motive for development</a:t>
            </a:r>
            <a:endParaRPr lang="ko-KR" altLang="en-US" dirty="0">
              <a:latin typeface="맑은 고딕"/>
            </a:endParaRPr>
          </a:p>
        </p:txBody>
      </p:sp>
      <p:sp>
        <p:nvSpPr>
          <p:cNvPr id="3" name="내용 개체 틀 2"/>
          <p:cNvSpPr>
            <a:spLocks noGrp="1"/>
          </p:cNvSpPr>
          <p:nvPr>
            <p:ph idx="1"/>
          </p:nvPr>
        </p:nvSpPr>
        <p:spPr/>
        <p:txBody>
          <a:bodyPr vert="horz" lIns="0" tIns="45720" rIns="0" bIns="45720" rtlCol="0" anchor="t">
            <a:normAutofit/>
          </a:bodyPr>
          <a:lstStyle/>
          <a:p>
            <a:r>
              <a:rPr lang="en-US" altLang="ko-KR" dirty="0" smtClean="0">
                <a:latin typeface="맑은 고딕"/>
              </a:rPr>
              <a:t> Of </a:t>
            </a:r>
            <a:r>
              <a:rPr lang="en-US" altLang="ko-KR" dirty="0">
                <a:latin typeface="맑은 고딕"/>
              </a:rPr>
              <a:t>course, there are good ones among the </a:t>
            </a:r>
            <a:r>
              <a:rPr lang="en-US" altLang="ko-KR" dirty="0" smtClean="0">
                <a:latin typeface="맑은 고딕"/>
              </a:rPr>
              <a:t>known </a:t>
            </a:r>
            <a:r>
              <a:rPr lang="en-US" altLang="ko-KR" dirty="0">
                <a:latin typeface="맑은 고딕"/>
              </a:rPr>
              <a:t>software and </a:t>
            </a:r>
            <a:r>
              <a:rPr lang="en-US" altLang="ko-KR" dirty="0" smtClean="0">
                <a:latin typeface="맑은 고딕"/>
              </a:rPr>
              <a:t>solutions. </a:t>
            </a:r>
            <a:r>
              <a:rPr lang="en-US" altLang="ko-KR" b="1" dirty="0" smtClean="0">
                <a:solidFill>
                  <a:srgbClr val="FF0000"/>
                </a:solidFill>
                <a:latin typeface="맑은 고딕"/>
              </a:rPr>
              <a:t>But…</a:t>
            </a:r>
            <a:endParaRPr lang="en-US" altLang="ko-KR" b="1" dirty="0">
              <a:solidFill>
                <a:srgbClr val="FF0000"/>
              </a:solidFill>
              <a:latin typeface="맑은 고딕"/>
            </a:endParaRPr>
          </a:p>
          <a:p>
            <a:pPr lvl="1"/>
            <a:r>
              <a:rPr lang="ko-KR" altLang="en-US" dirty="0" smtClean="0">
                <a:latin typeface="맑은 고딕" charset="0"/>
              </a:rPr>
              <a:t>R</a:t>
            </a:r>
            <a:r>
              <a:rPr lang="en-US" altLang="ko-KR" dirty="0" err="1">
                <a:latin typeface="맑은 고딕" charset="0"/>
              </a:rPr>
              <a:t>elational</a:t>
            </a:r>
            <a:r>
              <a:rPr lang="ko-KR" altLang="en-US" dirty="0">
                <a:latin typeface="맑은 고딕" charset="0"/>
              </a:rPr>
              <a:t> </a:t>
            </a:r>
            <a:r>
              <a:rPr lang="en-US" altLang="ko-KR" dirty="0">
                <a:latin typeface="맑은 고딕" charset="0"/>
              </a:rPr>
              <a:t>Database</a:t>
            </a:r>
            <a:r>
              <a:rPr lang="ko-KR" altLang="en-US" dirty="0">
                <a:latin typeface="맑은 고딕" charset="0"/>
              </a:rPr>
              <a:t> </a:t>
            </a:r>
            <a:r>
              <a:rPr lang="en-US" altLang="ko-KR" dirty="0">
                <a:latin typeface="맑은 고딕" charset="0"/>
              </a:rPr>
              <a:t>and </a:t>
            </a:r>
            <a:r>
              <a:rPr lang="ko-KR" altLang="en-US" dirty="0">
                <a:latin typeface="맑은 고딕" charset="0"/>
              </a:rPr>
              <a:t>DBMS</a:t>
            </a:r>
          </a:p>
          <a:p>
            <a:pPr lvl="2"/>
            <a:r>
              <a:rPr lang="ko-KR" altLang="en-US" dirty="0">
                <a:latin typeface="맑은 고딕" charset="0"/>
              </a:rPr>
              <a:t>Oracle </a:t>
            </a:r>
            <a:r>
              <a:rPr lang="en-US" altLang="ko-KR" dirty="0" smtClean="0">
                <a:latin typeface="맑은 고딕" charset="0"/>
              </a:rPr>
              <a:t>Spatial and Graph</a:t>
            </a:r>
            <a:r>
              <a:rPr lang="ko-KR" altLang="en-US" dirty="0" smtClean="0">
                <a:latin typeface="맑은 고딕" charset="0"/>
              </a:rPr>
              <a:t> </a:t>
            </a:r>
            <a:r>
              <a:rPr lang="en-US" altLang="ko-KR" dirty="0" smtClean="0">
                <a:latin typeface="맑은 고딕" charset="0"/>
              </a:rPr>
              <a:t>(</a:t>
            </a:r>
            <a:r>
              <a:rPr lang="ko-KR" altLang="en-US" dirty="0" smtClean="0">
                <a:latin typeface="맑은 고딕" charset="0"/>
              </a:rPr>
              <a:t>Oracle </a:t>
            </a:r>
            <a:r>
              <a:rPr lang="ko-KR" altLang="en-US" dirty="0">
                <a:latin typeface="맑은 고딕" charset="0"/>
              </a:rPr>
              <a:t>Dat</a:t>
            </a:r>
            <a:r>
              <a:rPr lang="en-US" altLang="ko-KR" dirty="0">
                <a:latin typeface="맑은 고딕" charset="0"/>
              </a:rPr>
              <a:t>abase</a:t>
            </a:r>
            <a:r>
              <a:rPr lang="ko-KR" altLang="en-US" dirty="0" smtClean="0">
                <a:latin typeface="맑은 고딕" charset="0"/>
              </a:rPr>
              <a:t>+Plug</a:t>
            </a:r>
            <a:r>
              <a:rPr lang="en-US" altLang="ko-KR" dirty="0" smtClean="0">
                <a:latin typeface="맑은 고딕" charset="0"/>
              </a:rPr>
              <a:t>-in</a:t>
            </a:r>
            <a:r>
              <a:rPr lang="ko-KR" altLang="en-US" dirty="0" smtClean="0">
                <a:latin typeface="맑은 고딕" charset="0"/>
              </a:rPr>
              <a:t>)</a:t>
            </a:r>
            <a:endParaRPr lang="ko-KR" altLang="en-US" dirty="0">
              <a:latin typeface="맑은 고딕" charset="0"/>
            </a:endParaRPr>
          </a:p>
          <a:p>
            <a:pPr lvl="2"/>
            <a:r>
              <a:rPr lang="ko-KR" altLang="en-US" dirty="0">
                <a:latin typeface="맑은 고딕" charset="0"/>
              </a:rPr>
              <a:t>MySQL </a:t>
            </a:r>
            <a:r>
              <a:rPr lang="ko-KR" altLang="en-US" dirty="0" smtClean="0">
                <a:latin typeface="맑은 고딕" charset="0"/>
              </a:rPr>
              <a:t>DBMS</a:t>
            </a:r>
            <a:endParaRPr lang="en-US" altLang="ko-KR" dirty="0" smtClean="0">
              <a:latin typeface="맑은 고딕" charset="0"/>
            </a:endParaRPr>
          </a:p>
          <a:p>
            <a:pPr lvl="2"/>
            <a:r>
              <a:rPr lang="en-US" altLang="ko-KR" dirty="0" err="1" smtClean="0">
                <a:latin typeface="맑은 고딕" charset="0"/>
              </a:rPr>
              <a:t>PostGIS</a:t>
            </a:r>
            <a:r>
              <a:rPr lang="en-US" altLang="ko-KR" dirty="0" smtClean="0">
                <a:latin typeface="맑은 고딕" charset="0"/>
              </a:rPr>
              <a:t> with </a:t>
            </a:r>
            <a:r>
              <a:rPr lang="en-US" altLang="ko-KR" dirty="0">
                <a:latin typeface="맑은 고딕" charset="0"/>
              </a:rPr>
              <a:t>PostgreSQL</a:t>
            </a:r>
            <a:endParaRPr lang="ko-KR" altLang="en-US" dirty="0">
              <a:latin typeface="맑은 고딕" charset="0"/>
            </a:endParaRPr>
          </a:p>
          <a:p>
            <a:pPr lvl="1"/>
            <a:r>
              <a:rPr lang="ko-KR" altLang="en-US" dirty="0">
                <a:latin typeface="맑은 고딕" charset="0"/>
              </a:rPr>
              <a:t>No</a:t>
            </a:r>
            <a:r>
              <a:rPr lang="en-US" altLang="en-US" dirty="0">
                <a:latin typeface="맑은 고딕" charset="0"/>
              </a:rPr>
              <a:t>SQL</a:t>
            </a:r>
            <a:endParaRPr lang="ko-KR" altLang="en-US" dirty="0">
              <a:latin typeface="맑은 고딕" charset="0"/>
            </a:endParaRPr>
          </a:p>
          <a:p>
            <a:pPr lvl="2"/>
            <a:r>
              <a:rPr lang="en-US" altLang="ko-KR" dirty="0">
                <a:latin typeface="맑은 고딕" charset="0"/>
              </a:rPr>
              <a:t>Document-oriented</a:t>
            </a:r>
            <a:r>
              <a:rPr lang="ko-KR" altLang="en-US" dirty="0">
                <a:latin typeface="맑은 고딕" charset="0"/>
              </a:rPr>
              <a:t> </a:t>
            </a:r>
            <a:r>
              <a:rPr lang="en-US" altLang="ko-KR" dirty="0" smtClean="0">
                <a:latin typeface="맑은 고딕" charset="0"/>
              </a:rPr>
              <a:t>database: </a:t>
            </a:r>
            <a:r>
              <a:rPr lang="ko-KR" altLang="en-US" dirty="0" smtClean="0">
                <a:latin typeface="맑은 고딕" charset="0"/>
              </a:rPr>
              <a:t>Mo</a:t>
            </a:r>
            <a:r>
              <a:rPr lang="en-US" altLang="ko-KR" dirty="0">
                <a:latin typeface="맑은 고딕" charset="0"/>
              </a:rPr>
              <a:t>ngoDB</a:t>
            </a:r>
            <a:r>
              <a:rPr lang="ko-KR" altLang="en-US" dirty="0">
                <a:latin typeface="맑은 고딕" charset="0"/>
              </a:rPr>
              <a:t>, Cou</a:t>
            </a:r>
            <a:r>
              <a:rPr lang="en-US" altLang="ko-KR" dirty="0" err="1" smtClean="0">
                <a:latin typeface="맑은 고딕" charset="0"/>
              </a:rPr>
              <a:t>chDB</a:t>
            </a:r>
            <a:r>
              <a:rPr lang="en-US" altLang="ko-KR" dirty="0" smtClean="0">
                <a:latin typeface="맑은 고딕" charset="0"/>
              </a:rPr>
              <a:t> (</a:t>
            </a:r>
            <a:r>
              <a:rPr lang="en-US" altLang="en-US" dirty="0" smtClean="0">
                <a:latin typeface="맑은 고딕" charset="0"/>
              </a:rPr>
              <a:t>Plug-in</a:t>
            </a:r>
            <a:r>
              <a:rPr lang="ko-KR" altLang="en-US" dirty="0" smtClean="0">
                <a:latin typeface="맑은 고딕" charset="0"/>
              </a:rPr>
              <a:t>)</a:t>
            </a:r>
            <a:r>
              <a:rPr lang="en-US" altLang="ko-KR" dirty="0" smtClean="0">
                <a:latin typeface="맑은 고딕" charset="0"/>
              </a:rPr>
              <a:t>,</a:t>
            </a:r>
            <a:r>
              <a:rPr lang="ko-KR" altLang="en-US" dirty="0" smtClean="0">
                <a:latin typeface="맑은 고딕" charset="0"/>
              </a:rPr>
              <a:t> </a:t>
            </a:r>
            <a:r>
              <a:rPr lang="ko-KR" altLang="en-US" dirty="0">
                <a:latin typeface="맑은 고딕" charset="0"/>
              </a:rPr>
              <a:t>Reth</a:t>
            </a:r>
            <a:r>
              <a:rPr lang="en-US" altLang="ko-KR" dirty="0" err="1" smtClean="0">
                <a:latin typeface="맑은 고딕" charset="0"/>
              </a:rPr>
              <a:t>inkDB</a:t>
            </a:r>
            <a:endParaRPr lang="en-US" altLang="ko-KR" dirty="0" smtClean="0">
              <a:latin typeface="맑은 고딕" charset="0"/>
            </a:endParaRPr>
          </a:p>
          <a:p>
            <a:pPr lvl="2"/>
            <a:r>
              <a:rPr lang="en-US" altLang="ko-KR" dirty="0" err="1" smtClean="0">
                <a:latin typeface="맑은 고딕" charset="0"/>
              </a:rPr>
              <a:t>HBase</a:t>
            </a:r>
            <a:r>
              <a:rPr lang="en-US" altLang="ko-KR" dirty="0" smtClean="0">
                <a:latin typeface="맑은 고딕" charset="0"/>
              </a:rPr>
              <a:t>, Hive</a:t>
            </a:r>
            <a:endParaRPr lang="ko-KR" altLang="en-US" dirty="0" smtClean="0">
              <a:latin typeface="맑은 고딕" charset="0"/>
            </a:endParaRPr>
          </a:p>
          <a:p>
            <a:pPr lvl="1"/>
            <a:r>
              <a:rPr lang="en-US" altLang="ko-KR" dirty="0" smtClean="0">
                <a:latin typeface="맑은 고딕" charset="0"/>
              </a:rPr>
              <a:t>Cluster and </a:t>
            </a:r>
            <a:r>
              <a:rPr lang="ko-KR" altLang="en-US" dirty="0" smtClean="0">
                <a:latin typeface="맑은 고딕" charset="0"/>
              </a:rPr>
              <a:t>Cloud</a:t>
            </a:r>
            <a:endParaRPr lang="ko-KR" altLang="en-US" dirty="0">
              <a:latin typeface="맑은 고딕" charset="0"/>
            </a:endParaRPr>
          </a:p>
          <a:p>
            <a:pPr lvl="2"/>
            <a:r>
              <a:rPr lang="ko-KR" altLang="en-US" dirty="0">
                <a:latin typeface="맑은 고딕" charset="0"/>
              </a:rPr>
              <a:t>Geo</a:t>
            </a:r>
            <a:r>
              <a:rPr lang="en-US" altLang="ko-KR" dirty="0">
                <a:latin typeface="맑은 고딕" charset="0"/>
              </a:rPr>
              <a:t>Mesa</a:t>
            </a:r>
            <a:r>
              <a:rPr lang="ko-KR" altLang="en-US" dirty="0">
                <a:latin typeface="맑은 고딕" charset="0"/>
              </a:rPr>
              <a:t>, </a:t>
            </a:r>
            <a:r>
              <a:rPr lang="en-US" altLang="ko-KR" dirty="0">
                <a:latin typeface="맑은 고딕" charset="0"/>
              </a:rPr>
              <a:t>ESRI</a:t>
            </a:r>
            <a:r>
              <a:rPr lang="ko-KR" altLang="en-US" dirty="0">
                <a:latin typeface="맑은 고딕" charset="0"/>
              </a:rPr>
              <a:t> </a:t>
            </a:r>
            <a:r>
              <a:rPr lang="en-US" altLang="ko-KR" dirty="0">
                <a:latin typeface="맑은 고딕" charset="0"/>
              </a:rPr>
              <a:t>GIS</a:t>
            </a:r>
            <a:r>
              <a:rPr lang="ko-KR" altLang="en-US" dirty="0">
                <a:latin typeface="맑은 고딕" charset="0"/>
              </a:rPr>
              <a:t> </a:t>
            </a:r>
            <a:r>
              <a:rPr lang="en-US" altLang="ko-KR" dirty="0">
                <a:latin typeface="맑은 고딕" charset="0"/>
              </a:rPr>
              <a:t>Tools</a:t>
            </a:r>
            <a:r>
              <a:rPr lang="ko-KR" altLang="en-US" dirty="0">
                <a:latin typeface="맑은 고딕" charset="0"/>
              </a:rPr>
              <a:t> </a:t>
            </a:r>
            <a:r>
              <a:rPr lang="en-US" altLang="ko-KR" dirty="0">
                <a:latin typeface="맑은 고딕" charset="0"/>
              </a:rPr>
              <a:t>for</a:t>
            </a:r>
            <a:r>
              <a:rPr lang="ko-KR" altLang="en-US" dirty="0">
                <a:latin typeface="맑은 고딕" charset="0"/>
              </a:rPr>
              <a:t> </a:t>
            </a:r>
            <a:r>
              <a:rPr lang="en-US" altLang="ko-KR" dirty="0">
                <a:latin typeface="맑은 고딕" charset="0"/>
              </a:rPr>
              <a:t>Hadoop, </a:t>
            </a:r>
            <a:r>
              <a:rPr lang="ko-KR" altLang="en-US" dirty="0" smtClean="0">
                <a:latin typeface="맑은 고딕" charset="0"/>
              </a:rPr>
              <a:t>SpatialHadoop</a:t>
            </a:r>
            <a:r>
              <a:rPr lang="en-US" altLang="ko-KR" dirty="0" smtClean="0">
                <a:latin typeface="맑은 고딕" charset="0"/>
              </a:rPr>
              <a:t> (</a:t>
            </a:r>
            <a:r>
              <a:rPr lang="ko-KR" altLang="en-US" dirty="0" smtClean="0">
                <a:latin typeface="맑은 고딕" charset="0"/>
                <a:hlinkClick r:id="rId3"/>
              </a:rPr>
              <a:t>http</a:t>
            </a:r>
            <a:r>
              <a:rPr lang="ko-KR" altLang="en-US" dirty="0">
                <a:latin typeface="맑은 고딕" charset="0"/>
                <a:hlinkClick r:id="rId3"/>
              </a:rPr>
              <a:t>://</a:t>
            </a:r>
            <a:r>
              <a:rPr lang="en-US" altLang="ko-KR" dirty="0">
                <a:latin typeface="Malgun Gothic" charset="0"/>
                <a:hlinkClick r:id="rId3"/>
              </a:rPr>
              <a:t>spatialhadoop.cs.umn.edu</a:t>
            </a:r>
            <a:r>
              <a:rPr lang="en-US" altLang="ko-KR" dirty="0" smtClean="0">
                <a:latin typeface="Malgun Gothic" charset="0"/>
              </a:rPr>
              <a:t>) (on </a:t>
            </a:r>
            <a:r>
              <a:rPr lang="en-US" altLang="ko-KR" dirty="0">
                <a:latin typeface="Malgun Gothic" charset="0"/>
              </a:rPr>
              <a:t>Hadoop)</a:t>
            </a:r>
          </a:p>
          <a:p>
            <a:pPr lvl="2"/>
            <a:r>
              <a:rPr lang="ko-KR" altLang="en-US" dirty="0">
                <a:latin typeface="맑은 고딕" charset="0"/>
              </a:rPr>
              <a:t>Car</a:t>
            </a:r>
            <a:r>
              <a:rPr lang="en-US" altLang="ko-KR" dirty="0" err="1" smtClean="0">
                <a:latin typeface="맑은 고딕" charset="0"/>
              </a:rPr>
              <a:t>toDB</a:t>
            </a:r>
            <a:r>
              <a:rPr lang="ko-KR" altLang="en-US" dirty="0" smtClean="0">
                <a:latin typeface="맑은 고딕" charset="0"/>
              </a:rPr>
              <a:t> </a:t>
            </a:r>
            <a:r>
              <a:rPr lang="en-US" altLang="ko-KR" dirty="0" smtClean="0">
                <a:latin typeface="맑은 고딕" charset="0"/>
              </a:rPr>
              <a:t>(</a:t>
            </a:r>
            <a:r>
              <a:rPr lang="ko-KR" altLang="en-US" dirty="0" smtClean="0">
                <a:latin typeface="맑은 고딕" charset="0"/>
              </a:rPr>
              <a:t>on </a:t>
            </a:r>
            <a:r>
              <a:rPr lang="en-US" altLang="ko-KR" dirty="0">
                <a:latin typeface="맑은 고딕" charset="0"/>
              </a:rPr>
              <a:t>top</a:t>
            </a:r>
            <a:r>
              <a:rPr lang="ko-KR" altLang="en-US" dirty="0">
                <a:latin typeface="맑은 고딕" charset="0"/>
              </a:rPr>
              <a:t> </a:t>
            </a:r>
            <a:r>
              <a:rPr lang="en-US" altLang="ko-KR" dirty="0">
                <a:latin typeface="맑은 고딕" charset="0"/>
              </a:rPr>
              <a:t>of</a:t>
            </a:r>
            <a:r>
              <a:rPr lang="ko-KR" altLang="en-US" dirty="0">
                <a:latin typeface="맑은 고딕" charset="0"/>
              </a:rPr>
              <a:t> </a:t>
            </a:r>
            <a:r>
              <a:rPr lang="en-US" altLang="ko-KR" dirty="0" smtClean="0">
                <a:latin typeface="맑은 고딕" charset="0"/>
              </a:rPr>
              <a:t>PostgreSQL, </a:t>
            </a:r>
            <a:r>
              <a:rPr lang="ko-KR" altLang="en-US" dirty="0" smtClean="0">
                <a:latin typeface="맑은 고딕" charset="0"/>
              </a:rPr>
              <a:t>Po</a:t>
            </a:r>
            <a:r>
              <a:rPr lang="en-US" altLang="ko-KR" dirty="0" err="1" smtClean="0">
                <a:latin typeface="맑은 고딕" charset="0"/>
              </a:rPr>
              <a:t>stGIS</a:t>
            </a:r>
            <a:r>
              <a:rPr lang="ko-KR" altLang="en-US" dirty="0">
                <a:latin typeface="맑은 고딕" charset="0"/>
              </a:rPr>
              <a:t> </a:t>
            </a:r>
            <a:r>
              <a:rPr lang="en-US" altLang="ko-KR" dirty="0" smtClean="0">
                <a:latin typeface="맑은 고딕" charset="0"/>
              </a:rPr>
              <a:t>and</a:t>
            </a:r>
            <a:r>
              <a:rPr lang="ko-KR" altLang="en-US" dirty="0" smtClean="0">
                <a:latin typeface="맑은 고딕" charset="0"/>
              </a:rPr>
              <a:t> </a:t>
            </a:r>
            <a:r>
              <a:rPr lang="en-US" altLang="ko-KR" dirty="0">
                <a:latin typeface="Malgun Gothic" charset="0"/>
              </a:rPr>
              <a:t>SaaS</a:t>
            </a:r>
            <a:r>
              <a:rPr lang="ko-KR" altLang="en-US" dirty="0">
                <a:latin typeface="맑은 고딕" charset="0"/>
              </a:rPr>
              <a:t>)</a:t>
            </a:r>
          </a:p>
          <a:p>
            <a:r>
              <a:rPr lang="en-US" altLang="ko-KR" b="1" dirty="0" smtClean="0">
                <a:latin typeface="맑은 고딕" charset="0"/>
              </a:rPr>
              <a:t> Conclusion:</a:t>
            </a:r>
            <a:r>
              <a:rPr lang="ko-KR" altLang="en-US" b="1" dirty="0" smtClean="0">
                <a:latin typeface="맑은 고딕" charset="0"/>
              </a:rPr>
              <a:t> </a:t>
            </a:r>
            <a:r>
              <a:rPr lang="en-US" altLang="ko-KR" b="1" dirty="0" smtClean="0">
                <a:latin typeface="맑은 고딕" charset="0"/>
              </a:rPr>
              <a:t>FOSS + Spatial</a:t>
            </a:r>
            <a:r>
              <a:rPr lang="ko-KR" altLang="en-US" b="1" dirty="0">
                <a:latin typeface="맑은 고딕" charset="0"/>
              </a:rPr>
              <a:t> </a:t>
            </a:r>
            <a:r>
              <a:rPr lang="ko-KR" altLang="en-US" b="1" dirty="0" smtClean="0">
                <a:latin typeface="맑은 고딕" charset="0"/>
              </a:rPr>
              <a:t>→ </a:t>
            </a:r>
            <a:r>
              <a:rPr lang="en-US" altLang="ko-KR" b="1" dirty="0" smtClean="0">
                <a:latin typeface="맑은 고딕" charset="0"/>
              </a:rPr>
              <a:t>Apache Tajo + Spatial Plug-in!</a:t>
            </a:r>
            <a:endParaRPr lang="ko-KR" altLang="en-US" b="1" dirty="0">
              <a:latin typeface="맑은 고딕" charset="0"/>
            </a:endParaRPr>
          </a:p>
        </p:txBody>
      </p:sp>
    </p:spTree>
    <p:extLst>
      <p:ext uri="{BB962C8B-B14F-4D97-AF65-F5344CB8AC3E}">
        <p14:creationId xmlns:p14="http://schemas.microsoft.com/office/powerpoint/2010/main" val="8036505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latin typeface="맑은 고딕"/>
              </a:rPr>
              <a:t>W</a:t>
            </a:r>
            <a:r>
              <a:rPr lang="en-US" altLang="ko-KR" dirty="0" err="1">
                <a:latin typeface="맑은 고딕"/>
              </a:rPr>
              <a:t>hy</a:t>
            </a:r>
            <a:r>
              <a:rPr lang="ko-KR" altLang="en-US" dirty="0">
                <a:latin typeface="맑은 고딕"/>
              </a:rPr>
              <a:t> </a:t>
            </a:r>
            <a:r>
              <a:rPr lang="ko-KR" altLang="en-US" dirty="0" smtClean="0">
                <a:latin typeface="맑은 고딕"/>
              </a:rPr>
              <a:t>I </a:t>
            </a:r>
            <a:r>
              <a:rPr lang="en-US" altLang="ko-KR" dirty="0" smtClean="0">
                <a:latin typeface="맑은 고딕"/>
              </a:rPr>
              <a:t>chose </a:t>
            </a:r>
            <a:r>
              <a:rPr lang="ko-KR" altLang="en-US" dirty="0" smtClean="0">
                <a:latin typeface="맑은 고딕"/>
              </a:rPr>
              <a:t>A</a:t>
            </a:r>
            <a:r>
              <a:rPr lang="en-US" altLang="ko-KR" dirty="0" err="1">
                <a:latin typeface="맑은 고딕"/>
              </a:rPr>
              <a:t>pache</a:t>
            </a:r>
            <a:r>
              <a:rPr lang="ko-KR" altLang="en-US" dirty="0">
                <a:latin typeface="맑은 고딕"/>
              </a:rPr>
              <a:t> </a:t>
            </a:r>
            <a:r>
              <a:rPr lang="en-US" altLang="ko-KR" dirty="0">
                <a:latin typeface="맑은 고딕"/>
              </a:rPr>
              <a:t>Tajo?</a:t>
            </a:r>
            <a:endParaRPr lang="ko-KR" altLang="en-US" dirty="0">
              <a:latin typeface="맑은 고딕"/>
            </a:endParaRPr>
          </a:p>
        </p:txBody>
      </p:sp>
      <p:sp>
        <p:nvSpPr>
          <p:cNvPr id="3" name="내용 개체 틀 2"/>
          <p:cNvSpPr>
            <a:spLocks noGrp="1"/>
          </p:cNvSpPr>
          <p:nvPr>
            <p:ph idx="1"/>
          </p:nvPr>
        </p:nvSpPr>
        <p:spPr/>
        <p:txBody>
          <a:bodyPr vert="horz" lIns="0" tIns="45720" rIns="0" bIns="45720" rtlCol="0" anchor="t">
            <a:normAutofit/>
          </a:bodyPr>
          <a:lstStyle/>
          <a:p>
            <a:r>
              <a:rPr lang="ko-KR" altLang="en-US" dirty="0">
                <a:latin typeface="맑은 고딕"/>
              </a:rPr>
              <a:t> </a:t>
            </a:r>
            <a:r>
              <a:rPr lang="ko-KR" altLang="en-US" dirty="0" smtClean="0">
                <a:latin typeface="맑은 고딕"/>
                <a:hlinkClick r:id="rId3"/>
              </a:rPr>
              <a:t>A</a:t>
            </a:r>
            <a:r>
              <a:rPr lang="en-US" altLang="ko-KR" dirty="0" err="1" smtClean="0">
                <a:latin typeface="맑은 고딕"/>
                <a:hlinkClick r:id="rId3"/>
              </a:rPr>
              <a:t>pache</a:t>
            </a:r>
            <a:r>
              <a:rPr lang="en-US" altLang="ko-KR" dirty="0" smtClean="0">
                <a:latin typeface="맑은 고딕"/>
                <a:hlinkClick r:id="rId3"/>
              </a:rPr>
              <a:t> </a:t>
            </a:r>
            <a:r>
              <a:rPr lang="ko-KR" altLang="en-US" dirty="0" smtClean="0">
                <a:latin typeface="맑은 고딕"/>
                <a:hlinkClick r:id="rId3"/>
              </a:rPr>
              <a:t>Tajo</a:t>
            </a:r>
            <a:r>
              <a:rPr lang="ko-KR" altLang="en-US" dirty="0" smtClean="0">
                <a:latin typeface="맑은 고딕"/>
              </a:rPr>
              <a:t> </a:t>
            </a:r>
            <a:endParaRPr lang="en-US" altLang="ko-KR" dirty="0" smtClean="0">
              <a:latin typeface="맑은 고딕"/>
            </a:endParaRPr>
          </a:p>
          <a:p>
            <a:pPr lvl="1"/>
            <a:r>
              <a:rPr lang="ko-KR" altLang="en-US" dirty="0" smtClean="0">
                <a:latin typeface="맑은 고딕"/>
              </a:rPr>
              <a:t>A </a:t>
            </a:r>
            <a:r>
              <a:rPr lang="en-US" altLang="ko-KR" dirty="0" smtClean="0">
                <a:latin typeface="맑은 고딕"/>
              </a:rPr>
              <a:t>robust</a:t>
            </a:r>
            <a:r>
              <a:rPr lang="ko-KR" altLang="en-US" dirty="0" smtClean="0">
                <a:latin typeface="맑은 고딕"/>
              </a:rPr>
              <a:t> </a:t>
            </a:r>
            <a:r>
              <a:rPr lang="en-US" altLang="ko-KR" dirty="0" smtClean="0">
                <a:latin typeface="맑은 고딕"/>
              </a:rPr>
              <a:t>big</a:t>
            </a:r>
            <a:r>
              <a:rPr lang="ko-KR" altLang="en-US" dirty="0" smtClean="0">
                <a:latin typeface="맑은 고딕"/>
              </a:rPr>
              <a:t> </a:t>
            </a:r>
            <a:r>
              <a:rPr lang="en-US" altLang="ko-KR" dirty="0" smtClean="0">
                <a:latin typeface="맑은 고딕"/>
              </a:rPr>
              <a:t>data</a:t>
            </a:r>
            <a:r>
              <a:rPr lang="ko-KR" altLang="en-US" dirty="0" smtClean="0">
                <a:latin typeface="맑은 고딕"/>
              </a:rPr>
              <a:t> </a:t>
            </a:r>
            <a:r>
              <a:rPr lang="en-US" altLang="ko-KR" dirty="0" smtClean="0">
                <a:latin typeface="맑은 고딕"/>
              </a:rPr>
              <a:t>relational</a:t>
            </a:r>
            <a:r>
              <a:rPr lang="ko-KR" altLang="en-US" dirty="0" smtClean="0">
                <a:latin typeface="맑은 고딕"/>
              </a:rPr>
              <a:t> </a:t>
            </a:r>
            <a:r>
              <a:rPr lang="en-US" altLang="ko-KR" dirty="0" smtClean="0">
                <a:latin typeface="맑은 고딕"/>
              </a:rPr>
              <a:t>and</a:t>
            </a:r>
            <a:r>
              <a:rPr lang="ko-KR" altLang="en-US" dirty="0" smtClean="0">
                <a:latin typeface="맑은 고딕"/>
              </a:rPr>
              <a:t> </a:t>
            </a:r>
            <a:r>
              <a:rPr lang="en-US" altLang="ko-KR" dirty="0" smtClean="0">
                <a:latin typeface="맑은 고딕"/>
              </a:rPr>
              <a:t>distributed</a:t>
            </a:r>
            <a:r>
              <a:rPr lang="ko-KR" altLang="en-US" dirty="0" smtClean="0">
                <a:latin typeface="맑은 고딕"/>
              </a:rPr>
              <a:t> </a:t>
            </a:r>
            <a:r>
              <a:rPr lang="en-US" altLang="ko-KR" dirty="0" smtClean="0">
                <a:latin typeface="맑은 고딕"/>
              </a:rPr>
              <a:t>data </a:t>
            </a:r>
            <a:r>
              <a:rPr lang="ko-KR" altLang="en-US" dirty="0" smtClean="0">
                <a:latin typeface="맑은 고딕"/>
              </a:rPr>
              <a:t>wareho</a:t>
            </a:r>
            <a:r>
              <a:rPr lang="en-US" altLang="ko-KR" dirty="0" smtClean="0">
                <a:latin typeface="맑은 고딕"/>
              </a:rPr>
              <a:t>use</a:t>
            </a:r>
            <a:r>
              <a:rPr lang="ko-KR" altLang="en-US" dirty="0" smtClean="0">
                <a:latin typeface="맑은 고딕"/>
              </a:rPr>
              <a:t> </a:t>
            </a:r>
            <a:r>
              <a:rPr lang="en-US" altLang="ko-KR" dirty="0" smtClean="0">
                <a:latin typeface="맑은 고딕"/>
              </a:rPr>
              <a:t>system</a:t>
            </a:r>
            <a:r>
              <a:rPr lang="ko-KR" altLang="en-US" dirty="0" smtClean="0">
                <a:latin typeface="맑은 고딕"/>
              </a:rPr>
              <a:t> </a:t>
            </a:r>
            <a:r>
              <a:rPr lang="en-US" altLang="ko-KR" dirty="0" smtClean="0">
                <a:latin typeface="맑은 고딕"/>
              </a:rPr>
              <a:t>for</a:t>
            </a:r>
            <a:r>
              <a:rPr lang="ko-KR" altLang="en-US" dirty="0" smtClean="0">
                <a:latin typeface="맑은 고딕"/>
              </a:rPr>
              <a:t> </a:t>
            </a:r>
            <a:r>
              <a:rPr lang="en-US" altLang="ko-KR" dirty="0" smtClean="0">
                <a:latin typeface="맑은 고딕"/>
              </a:rPr>
              <a:t>Apache </a:t>
            </a:r>
            <a:r>
              <a:rPr lang="ko-KR" altLang="en-US" dirty="0" smtClean="0">
                <a:latin typeface="맑은 고딕"/>
              </a:rPr>
              <a:t>Hadoop</a:t>
            </a:r>
          </a:p>
          <a:p>
            <a:pPr lvl="1"/>
            <a:r>
              <a:rPr lang="ko-KR" altLang="en-US" dirty="0" smtClean="0">
                <a:latin typeface="맑은 고딕"/>
              </a:rPr>
              <a:t>De</a:t>
            </a:r>
            <a:r>
              <a:rPr lang="en-US" altLang="ko-KR" dirty="0" err="1" smtClean="0">
                <a:latin typeface="맑은 고딕"/>
              </a:rPr>
              <a:t>si</a:t>
            </a:r>
            <a:r>
              <a:rPr lang="ko-KR" altLang="en-US" dirty="0" smtClean="0">
                <a:latin typeface="맑은 고딕"/>
              </a:rPr>
              <a:t>gn</a:t>
            </a:r>
            <a:r>
              <a:rPr lang="en-US" altLang="ko-KR" dirty="0" err="1" smtClean="0">
                <a:latin typeface="맑은 고딕"/>
              </a:rPr>
              <a:t>ed</a:t>
            </a:r>
            <a:r>
              <a:rPr lang="ko-KR" altLang="en-US" dirty="0" smtClean="0">
                <a:latin typeface="맑은 고딕"/>
              </a:rPr>
              <a:t> </a:t>
            </a:r>
            <a:r>
              <a:rPr lang="en-US" altLang="ko-KR" dirty="0" smtClean="0">
                <a:latin typeface="맑은 고딕"/>
              </a:rPr>
              <a:t>for</a:t>
            </a:r>
            <a:r>
              <a:rPr lang="ko-KR" altLang="en-US" dirty="0" smtClean="0">
                <a:latin typeface="맑은 고딕"/>
              </a:rPr>
              <a:t> </a:t>
            </a:r>
            <a:r>
              <a:rPr lang="en-US" altLang="ko-KR" dirty="0" smtClean="0">
                <a:latin typeface="맑은 고딕"/>
              </a:rPr>
              <a:t>low-latency</a:t>
            </a:r>
            <a:r>
              <a:rPr lang="ko-KR" altLang="en-US" dirty="0" smtClean="0">
                <a:latin typeface="맑은 고딕"/>
              </a:rPr>
              <a:t> </a:t>
            </a:r>
            <a:r>
              <a:rPr lang="en-US" altLang="ko-KR" dirty="0" smtClean="0">
                <a:latin typeface="맑은 고딕"/>
              </a:rPr>
              <a:t>and</a:t>
            </a:r>
            <a:r>
              <a:rPr lang="ko-KR" altLang="en-US" dirty="0" smtClean="0">
                <a:latin typeface="맑은 고딕"/>
              </a:rPr>
              <a:t> </a:t>
            </a:r>
            <a:r>
              <a:rPr lang="en-US" altLang="ko-KR" dirty="0" smtClean="0">
                <a:latin typeface="맑은 고딕"/>
              </a:rPr>
              <a:t>scalable</a:t>
            </a:r>
            <a:r>
              <a:rPr lang="ko-KR" altLang="en-US" dirty="0" smtClean="0">
                <a:latin typeface="맑은 고딕"/>
              </a:rPr>
              <a:t> </a:t>
            </a:r>
            <a:r>
              <a:rPr lang="en-US" altLang="ko-KR" dirty="0" smtClean="0">
                <a:latin typeface="맑은 고딕"/>
              </a:rPr>
              <a:t>ad-hoc</a:t>
            </a:r>
            <a:r>
              <a:rPr lang="ko-KR" altLang="en-US" dirty="0" smtClean="0">
                <a:latin typeface="맑은 고딕"/>
              </a:rPr>
              <a:t> </a:t>
            </a:r>
            <a:r>
              <a:rPr lang="en-US" altLang="ko-KR" dirty="0" smtClean="0">
                <a:latin typeface="맑은 고딕"/>
              </a:rPr>
              <a:t>queries</a:t>
            </a:r>
            <a:r>
              <a:rPr lang="ko-KR" altLang="en-US" dirty="0" smtClean="0">
                <a:latin typeface="맑은 고딕"/>
              </a:rPr>
              <a:t>, </a:t>
            </a:r>
            <a:r>
              <a:rPr lang="en-US" altLang="en-US" dirty="0" smtClean="0">
                <a:latin typeface="맑은 고딕"/>
              </a:rPr>
              <a:t>online</a:t>
            </a:r>
            <a:r>
              <a:rPr lang="ko-KR" altLang="en-US" dirty="0" smtClean="0">
                <a:latin typeface="맑은 고딕"/>
              </a:rPr>
              <a:t> </a:t>
            </a:r>
            <a:r>
              <a:rPr lang="en-US" altLang="en-US" dirty="0" smtClean="0">
                <a:latin typeface="맑은 고딕"/>
              </a:rPr>
              <a:t>aggregation</a:t>
            </a:r>
            <a:r>
              <a:rPr lang="ko-KR" altLang="en-US" dirty="0" smtClean="0">
                <a:latin typeface="맑은 고딕"/>
              </a:rPr>
              <a:t>, </a:t>
            </a:r>
            <a:r>
              <a:rPr lang="en-US" altLang="en-US" dirty="0" smtClean="0">
                <a:latin typeface="맑은 고딕"/>
              </a:rPr>
              <a:t>and</a:t>
            </a:r>
            <a:r>
              <a:rPr lang="ko-KR" altLang="en-US" dirty="0" smtClean="0">
                <a:latin typeface="맑은 고딕"/>
              </a:rPr>
              <a:t> </a:t>
            </a:r>
            <a:r>
              <a:rPr lang="en-US" altLang="en-US" dirty="0" smtClean="0">
                <a:latin typeface="맑은 고딕"/>
              </a:rPr>
              <a:t>ETL</a:t>
            </a:r>
            <a:r>
              <a:rPr lang="ko-KR" altLang="en-US" dirty="0" smtClean="0">
                <a:latin typeface="맑은 고딕"/>
              </a:rPr>
              <a:t> </a:t>
            </a:r>
            <a:r>
              <a:rPr lang="en-US" altLang="en-US" dirty="0" smtClean="0">
                <a:latin typeface="맑은 고딕"/>
              </a:rPr>
              <a:t>on</a:t>
            </a:r>
            <a:r>
              <a:rPr lang="ko-KR" altLang="en-US" dirty="0" smtClean="0">
                <a:latin typeface="맑은 고딕"/>
              </a:rPr>
              <a:t> </a:t>
            </a:r>
            <a:r>
              <a:rPr lang="en-US" altLang="en-US" dirty="0" smtClean="0">
                <a:latin typeface="맑은 고딕"/>
              </a:rPr>
              <a:t>large-data</a:t>
            </a:r>
            <a:r>
              <a:rPr lang="ko-KR" altLang="en-US" dirty="0" smtClean="0">
                <a:latin typeface="맑은 고딕"/>
              </a:rPr>
              <a:t> </a:t>
            </a:r>
            <a:r>
              <a:rPr lang="en-US" altLang="en-US" dirty="0" smtClean="0">
                <a:latin typeface="맑은 고딕"/>
              </a:rPr>
              <a:t>sets</a:t>
            </a:r>
            <a:r>
              <a:rPr lang="ko-KR" altLang="en-US" dirty="0" smtClean="0">
                <a:latin typeface="맑은 고딕"/>
              </a:rPr>
              <a:t> </a:t>
            </a:r>
            <a:r>
              <a:rPr lang="en-US" altLang="en-US" dirty="0" smtClean="0">
                <a:latin typeface="맑은 고딕"/>
              </a:rPr>
              <a:t>stored</a:t>
            </a:r>
            <a:r>
              <a:rPr lang="ko-KR" altLang="en-US" dirty="0" smtClean="0">
                <a:latin typeface="맑은 고딕"/>
              </a:rPr>
              <a:t> </a:t>
            </a:r>
            <a:r>
              <a:rPr lang="en-US" altLang="en-US" dirty="0" smtClean="0">
                <a:latin typeface="맑은 고딕"/>
              </a:rPr>
              <a:t>on</a:t>
            </a:r>
            <a:r>
              <a:rPr lang="ko-KR" altLang="en-US" dirty="0" smtClean="0">
                <a:latin typeface="맑은 고딕"/>
              </a:rPr>
              <a:t> </a:t>
            </a:r>
            <a:r>
              <a:rPr lang="en-US" altLang="en-US" dirty="0" smtClean="0">
                <a:latin typeface="맑은 고딕"/>
              </a:rPr>
              <a:t>HDFS</a:t>
            </a:r>
            <a:r>
              <a:rPr lang="ko-KR" altLang="en-US" dirty="0" smtClean="0">
                <a:latin typeface="맑은 고딕"/>
              </a:rPr>
              <a:t> </a:t>
            </a:r>
            <a:r>
              <a:rPr lang="en-US" altLang="en-US" dirty="0" smtClean="0">
                <a:latin typeface="맑은 고딕"/>
              </a:rPr>
              <a:t>and</a:t>
            </a:r>
            <a:r>
              <a:rPr lang="ko-KR" altLang="en-US" dirty="0" smtClean="0">
                <a:latin typeface="맑은 고딕"/>
              </a:rPr>
              <a:t> </a:t>
            </a:r>
            <a:r>
              <a:rPr lang="en-US" altLang="en-US" dirty="0" smtClean="0">
                <a:latin typeface="맑은 고딕"/>
              </a:rPr>
              <a:t>other</a:t>
            </a:r>
            <a:r>
              <a:rPr lang="ko-KR" altLang="en-US" dirty="0" smtClean="0">
                <a:latin typeface="맑은 고딕"/>
              </a:rPr>
              <a:t> </a:t>
            </a:r>
            <a:r>
              <a:rPr lang="en-US" altLang="en-US" dirty="0" smtClean="0">
                <a:latin typeface="맑은 고딕"/>
              </a:rPr>
              <a:t>data</a:t>
            </a:r>
            <a:r>
              <a:rPr lang="ko-KR" altLang="en-US" dirty="0" smtClean="0">
                <a:latin typeface="맑은 고딕"/>
              </a:rPr>
              <a:t> </a:t>
            </a:r>
            <a:r>
              <a:rPr lang="en-US" altLang="en-US" dirty="0" smtClean="0">
                <a:latin typeface="맑은 고딕"/>
              </a:rPr>
              <a:t>source</a:t>
            </a:r>
            <a:r>
              <a:rPr lang="ko-KR" altLang="en-US" dirty="0" smtClean="0">
                <a:latin typeface="맑은 고딕"/>
              </a:rPr>
              <a:t>s.</a:t>
            </a:r>
          </a:p>
          <a:p>
            <a:pPr lvl="1"/>
            <a:endParaRPr lang="ko-KR" altLang="en-US" dirty="0" smtClean="0">
              <a:latin typeface="맑은 고딕"/>
            </a:endParaRPr>
          </a:p>
          <a:p>
            <a:r>
              <a:rPr lang="en-US" altLang="ko-KR" dirty="0" smtClean="0">
                <a:latin typeface="맑은 고딕"/>
              </a:rPr>
              <a:t> Why did I choose Apache Tajo?: Features</a:t>
            </a:r>
          </a:p>
          <a:p>
            <a:pPr lvl="1"/>
            <a:r>
              <a:rPr lang="en-US" altLang="ko-KR" dirty="0" smtClean="0">
                <a:latin typeface="맑은 고딕"/>
              </a:rPr>
              <a:t>Motions of distributing and storing data are entrusted to </a:t>
            </a:r>
            <a:r>
              <a:rPr lang="en-US" altLang="ko-KR" dirty="0">
                <a:latin typeface="맑은 고딕"/>
              </a:rPr>
              <a:t>Hadoop or Amazon </a:t>
            </a:r>
            <a:r>
              <a:rPr lang="en-US" altLang="ko-KR" dirty="0" smtClean="0">
                <a:latin typeface="맑은 고딕"/>
              </a:rPr>
              <a:t>S3</a:t>
            </a:r>
          </a:p>
          <a:p>
            <a:pPr lvl="1"/>
            <a:r>
              <a:rPr lang="en-US" altLang="ko-KR" dirty="0" smtClean="0">
                <a:latin typeface="맑은 고딕"/>
              </a:rPr>
              <a:t>It supports the insertion of data, but doesn’t support the update of the data</a:t>
            </a:r>
          </a:p>
          <a:p>
            <a:pPr lvl="1"/>
            <a:r>
              <a:rPr lang="en-US" altLang="ko-KR" dirty="0" smtClean="0">
                <a:latin typeface="맑은 고딕"/>
              </a:rPr>
              <a:t>Compatibility: Can query with ANSI/ISO SQL</a:t>
            </a:r>
          </a:p>
          <a:p>
            <a:pPr lvl="1"/>
            <a:r>
              <a:rPr lang="en-US" altLang="ko-KR" dirty="0" smtClean="0">
                <a:latin typeface="맑은 고딕"/>
              </a:rPr>
              <a:t>It is faster </a:t>
            </a:r>
            <a:r>
              <a:rPr lang="en-US" altLang="ko-KR" dirty="0">
                <a:latin typeface="맑은 고딕"/>
              </a:rPr>
              <a:t>than </a:t>
            </a:r>
            <a:r>
              <a:rPr lang="en-US" altLang="ko-KR" dirty="0" smtClean="0">
                <a:latin typeface="맑은 고딕"/>
              </a:rPr>
              <a:t>processing using MapReduce and guarantees </a:t>
            </a:r>
            <a:r>
              <a:rPr lang="en-US" altLang="ko-KR" dirty="0">
                <a:latin typeface="맑은 고딕"/>
              </a:rPr>
              <a:t>f</a:t>
            </a:r>
            <a:r>
              <a:rPr lang="en-US" altLang="ko-KR" dirty="0" smtClean="0">
                <a:latin typeface="맑은 고딕"/>
              </a:rPr>
              <a:t>ault tolerance</a:t>
            </a:r>
          </a:p>
          <a:p>
            <a:pPr lvl="1"/>
            <a:r>
              <a:rPr lang="en-US" altLang="ko-KR" dirty="0" smtClean="0">
                <a:latin typeface="맑은 고딕"/>
              </a:rPr>
              <a:t>It is easy to build up and manage</a:t>
            </a:r>
          </a:p>
          <a:p>
            <a:pPr lvl="1"/>
            <a:r>
              <a:rPr lang="en-US" altLang="ko-KR" dirty="0" smtClean="0">
                <a:latin typeface="맑은 고딕"/>
              </a:rPr>
              <a:t>The user can implement and plug it in yourself if necessary</a:t>
            </a:r>
            <a:endParaRPr lang="ko-KR" altLang="en-US" dirty="0">
              <a:latin typeface="맑은 고딕"/>
            </a:endParaRPr>
          </a:p>
        </p:txBody>
      </p:sp>
      <p:pic>
        <p:nvPicPr>
          <p:cNvPr id="1026" name="Picture 2" descr="Apache Taj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69680" y="286604"/>
            <a:ext cx="2286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58771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latin typeface="맑은 고딕"/>
              </a:rPr>
              <a:t>Plan for the implementation of the plug-in</a:t>
            </a:r>
            <a:endParaRPr lang="ko-KR" altLang="en-US" dirty="0">
              <a:latin typeface="맑은 고딕"/>
            </a:endParaRPr>
          </a:p>
        </p:txBody>
      </p:sp>
      <p:sp>
        <p:nvSpPr>
          <p:cNvPr id="3" name="내용 개체 틀 2"/>
          <p:cNvSpPr>
            <a:spLocks noGrp="1"/>
          </p:cNvSpPr>
          <p:nvPr>
            <p:ph idx="1"/>
          </p:nvPr>
        </p:nvSpPr>
        <p:spPr/>
        <p:txBody>
          <a:bodyPr vert="horz" lIns="0" tIns="45720" rIns="0" bIns="45720" rtlCol="0" anchor="t">
            <a:normAutofit/>
          </a:bodyPr>
          <a:lstStyle/>
          <a:p>
            <a:r>
              <a:rPr lang="ko-KR" altLang="en-US" dirty="0" smtClean="0">
                <a:latin typeface="맑은 고딕"/>
              </a:rPr>
              <a:t> S</a:t>
            </a:r>
            <a:r>
              <a:rPr lang="en-US" altLang="en-US" dirty="0" err="1">
                <a:latin typeface="맑은 고딕"/>
              </a:rPr>
              <a:t>patial</a:t>
            </a:r>
            <a:r>
              <a:rPr lang="ko-KR" altLang="en-US" dirty="0">
                <a:latin typeface="맑은 고딕"/>
              </a:rPr>
              <a:t> </a:t>
            </a:r>
            <a:r>
              <a:rPr lang="en-US" altLang="en-US" dirty="0">
                <a:latin typeface="맑은 고딕"/>
              </a:rPr>
              <a:t>functions</a:t>
            </a:r>
            <a:r>
              <a:rPr lang="ko-KR" altLang="en-US" dirty="0">
                <a:latin typeface="맑은 고딕"/>
              </a:rPr>
              <a:t> </a:t>
            </a:r>
            <a:r>
              <a:rPr lang="en-US" altLang="en-US" dirty="0">
                <a:latin typeface="맑은 고딕"/>
              </a:rPr>
              <a:t>for</a:t>
            </a:r>
            <a:r>
              <a:rPr lang="ko-KR" altLang="en-US" dirty="0">
                <a:latin typeface="맑은 고딕"/>
              </a:rPr>
              <a:t> </a:t>
            </a:r>
            <a:r>
              <a:rPr lang="en-US" altLang="ko-KR" dirty="0" smtClean="0">
                <a:latin typeface="맑은 고딕"/>
              </a:rPr>
              <a:t>s</a:t>
            </a:r>
            <a:r>
              <a:rPr lang="en-US" altLang="en-US" dirty="0" smtClean="0">
                <a:latin typeface="맑은 고딕"/>
              </a:rPr>
              <a:t>patial</a:t>
            </a:r>
            <a:r>
              <a:rPr lang="ko-KR" altLang="en-US" dirty="0" smtClean="0">
                <a:latin typeface="맑은 고딕"/>
              </a:rPr>
              <a:t> </a:t>
            </a:r>
            <a:r>
              <a:rPr lang="en-US" altLang="en-US" dirty="0" smtClean="0">
                <a:latin typeface="맑은 고딕"/>
              </a:rPr>
              <a:t>queries</a:t>
            </a:r>
            <a:endParaRPr lang="ko-KR" altLang="en-US" dirty="0">
              <a:latin typeface="맑은 고딕"/>
            </a:endParaRPr>
          </a:p>
          <a:p>
            <a:pPr lvl="1"/>
            <a:r>
              <a:rPr lang="ko-KR" altLang="en-US" dirty="0">
                <a:latin typeface="맑은 고딕"/>
              </a:rPr>
              <a:t>Dist</a:t>
            </a:r>
            <a:r>
              <a:rPr lang="en-US" altLang="ko-KR" dirty="0" err="1">
                <a:latin typeface="맑은 고딕"/>
              </a:rPr>
              <a:t>anc</a:t>
            </a:r>
            <a:r>
              <a:rPr lang="ko-KR" altLang="en-US" dirty="0" smtClean="0">
                <a:latin typeface="맑은 고딕"/>
              </a:rPr>
              <a:t>e</a:t>
            </a:r>
            <a:r>
              <a:rPr lang="en-US" altLang="ko-KR" dirty="0" smtClean="0">
                <a:latin typeface="맑은 고딕"/>
              </a:rPr>
              <a:t>s</a:t>
            </a:r>
            <a:r>
              <a:rPr lang="ko-KR" altLang="en-US" dirty="0" smtClean="0">
                <a:latin typeface="맑은 고딕"/>
              </a:rPr>
              <a:t>, </a:t>
            </a:r>
            <a:r>
              <a:rPr lang="en-US" altLang="en-US" dirty="0">
                <a:latin typeface="맑은 고딕"/>
              </a:rPr>
              <a:t>Equals</a:t>
            </a:r>
            <a:r>
              <a:rPr lang="en-US" altLang="ko-KR" dirty="0">
                <a:latin typeface="맑은 고딕"/>
              </a:rPr>
              <a:t>,</a:t>
            </a:r>
            <a:r>
              <a:rPr lang="ko-KR" altLang="en-US" dirty="0">
                <a:latin typeface="맑은 고딕"/>
              </a:rPr>
              <a:t> </a:t>
            </a:r>
            <a:r>
              <a:rPr lang="en-US" altLang="ko-KR" dirty="0" smtClean="0">
                <a:latin typeface="맑은 고딕"/>
              </a:rPr>
              <a:t>Disjoints</a:t>
            </a:r>
            <a:r>
              <a:rPr lang="ko-KR" altLang="en-US" dirty="0" smtClean="0">
                <a:latin typeface="맑은 고딕"/>
              </a:rPr>
              <a:t>, </a:t>
            </a:r>
            <a:r>
              <a:rPr lang="en-US" altLang="ko-KR" dirty="0" smtClean="0">
                <a:latin typeface="맑은 고딕"/>
              </a:rPr>
              <a:t>Intersects and</a:t>
            </a:r>
            <a:r>
              <a:rPr lang="ko-KR" altLang="en-US" dirty="0" smtClean="0">
                <a:latin typeface="맑은 고딕"/>
              </a:rPr>
              <a:t> </a:t>
            </a:r>
            <a:r>
              <a:rPr lang="en-US" altLang="ko-KR" dirty="0">
                <a:latin typeface="맑은 고딕"/>
              </a:rPr>
              <a:t>Touches</a:t>
            </a:r>
            <a:r>
              <a:rPr lang="ko-KR" altLang="en-US" dirty="0">
                <a:latin typeface="맑은 고딕"/>
              </a:rPr>
              <a:t>, </a:t>
            </a:r>
            <a:br>
              <a:rPr lang="ko-KR" altLang="en-US" dirty="0">
                <a:latin typeface="맑은 고딕"/>
              </a:rPr>
            </a:br>
            <a:r>
              <a:rPr lang="en-US" altLang="ko-KR" dirty="0">
                <a:latin typeface="맑은 고딕"/>
              </a:rPr>
              <a:t>Crosses</a:t>
            </a:r>
            <a:r>
              <a:rPr lang="ko-KR" altLang="en-US" dirty="0">
                <a:latin typeface="맑은 고딕"/>
              </a:rPr>
              <a:t>, </a:t>
            </a:r>
            <a:r>
              <a:rPr lang="en-US" altLang="ko-KR" dirty="0">
                <a:latin typeface="맑은 고딕"/>
              </a:rPr>
              <a:t>Overlaps</a:t>
            </a:r>
            <a:r>
              <a:rPr lang="ko-KR" altLang="en-US" dirty="0">
                <a:latin typeface="맑은 고딕"/>
              </a:rPr>
              <a:t>, </a:t>
            </a:r>
            <a:r>
              <a:rPr lang="en-US" altLang="ko-KR" dirty="0">
                <a:latin typeface="맑은 고딕"/>
              </a:rPr>
              <a:t>Contains</a:t>
            </a:r>
            <a:r>
              <a:rPr lang="ko-KR" altLang="en-US" dirty="0">
                <a:latin typeface="맑은 고딕"/>
              </a:rPr>
              <a:t>, </a:t>
            </a:r>
            <a:r>
              <a:rPr lang="en-US" altLang="en-US" dirty="0" smtClean="0">
                <a:latin typeface="맑은 고딕"/>
              </a:rPr>
              <a:t>Lengths</a:t>
            </a:r>
            <a:r>
              <a:rPr lang="ko-KR" altLang="en-US" dirty="0" smtClean="0">
                <a:latin typeface="맑은 고딕"/>
              </a:rPr>
              <a:t>, </a:t>
            </a:r>
            <a:r>
              <a:rPr lang="en-US" altLang="en-US" dirty="0" smtClean="0">
                <a:latin typeface="맑은 고딕"/>
              </a:rPr>
              <a:t>Areas and</a:t>
            </a:r>
            <a:r>
              <a:rPr lang="ko-KR" altLang="en-US" dirty="0" smtClean="0">
                <a:latin typeface="맑은 고딕"/>
              </a:rPr>
              <a:t> </a:t>
            </a:r>
            <a:r>
              <a:rPr lang="en-US" altLang="en-US" dirty="0" smtClean="0">
                <a:latin typeface="맑은 고딕"/>
              </a:rPr>
              <a:t>Centroids</a:t>
            </a:r>
          </a:p>
          <a:p>
            <a:pPr lvl="1"/>
            <a:r>
              <a:rPr lang="en-US" altLang="en-US" dirty="0" smtClean="0">
                <a:latin typeface="맑은 고딕"/>
              </a:rPr>
              <a:t>Transforming functions for spatial types (like </a:t>
            </a:r>
            <a:r>
              <a:rPr lang="en-US" altLang="en-US" dirty="0" err="1" smtClean="0">
                <a:latin typeface="맑은 고딕"/>
              </a:rPr>
              <a:t>from_OOOO</a:t>
            </a:r>
            <a:r>
              <a:rPr lang="en-US" altLang="en-US" dirty="0" smtClean="0">
                <a:latin typeface="맑은 고딕"/>
              </a:rPr>
              <a:t> or </a:t>
            </a:r>
            <a:r>
              <a:rPr lang="en-US" altLang="en-US" dirty="0" err="1" smtClean="0">
                <a:latin typeface="맑은 고딕"/>
              </a:rPr>
              <a:t>to_OOOO</a:t>
            </a:r>
            <a:r>
              <a:rPr lang="en-US" altLang="en-US" dirty="0" smtClean="0">
                <a:latin typeface="맑은 고딕"/>
              </a:rPr>
              <a:t>)</a:t>
            </a:r>
            <a:endParaRPr lang="en-US" altLang="en-US" dirty="0">
              <a:latin typeface="맑은 고딕"/>
            </a:endParaRPr>
          </a:p>
          <a:p>
            <a:pPr marL="91440" lvl="1" indent="-91440">
              <a:spcBef>
                <a:spcPts val="1200"/>
              </a:spcBef>
              <a:spcAft>
                <a:spcPts val="200"/>
              </a:spcAft>
              <a:buSzPct val="100000"/>
              <a:buFont typeface="Wingdings" panose="05000000000000000000" pitchFamily="2" charset="2"/>
              <a:buChar char="Ø"/>
            </a:pPr>
            <a:r>
              <a:rPr lang="en-US" altLang="ko-KR" sz="2000" dirty="0" smtClean="0">
                <a:latin typeface="맑은 고딕"/>
              </a:rPr>
              <a:t> Adding spatial data types</a:t>
            </a:r>
          </a:p>
          <a:p>
            <a:r>
              <a:rPr lang="en-US" altLang="ko-KR" dirty="0" smtClean="0">
                <a:latin typeface="맑은 고딕"/>
              </a:rPr>
              <a:t> Enabling to run </a:t>
            </a:r>
            <a:r>
              <a:rPr lang="ko-KR" altLang="en-US" dirty="0" smtClean="0">
                <a:latin typeface="맑은 고딕"/>
              </a:rPr>
              <a:t>kNN </a:t>
            </a:r>
            <a:r>
              <a:rPr lang="en-US" altLang="en-US" dirty="0" smtClean="0">
                <a:latin typeface="맑은 고딕"/>
              </a:rPr>
              <a:t>queries</a:t>
            </a:r>
            <a:endParaRPr lang="ko-KR" altLang="en-US" dirty="0">
              <a:latin typeface="맑은 고딕"/>
            </a:endParaRPr>
          </a:p>
          <a:p>
            <a:r>
              <a:rPr lang="en-US" altLang="ko-KR" dirty="0" smtClean="0">
                <a:latin typeface="Malgun Gothic" charset="0"/>
              </a:rPr>
              <a:t> Supporting an index for spatial data</a:t>
            </a:r>
          </a:p>
          <a:p>
            <a:pPr lvl="1"/>
            <a:r>
              <a:rPr lang="en-US" altLang="ko-KR" dirty="0" smtClean="0">
                <a:latin typeface="Malgun Gothic" charset="0"/>
              </a:rPr>
              <a:t>R-tree, Quad-tree and KD-tree, etc.</a:t>
            </a:r>
            <a:endParaRPr lang="ko-KR" altLang="en-US" dirty="0">
              <a:latin typeface="Malgun Gothic" charset="0"/>
            </a:endParaRPr>
          </a:p>
        </p:txBody>
      </p:sp>
    </p:spTree>
    <p:extLst>
      <p:ext uri="{BB962C8B-B14F-4D97-AF65-F5344CB8AC3E}">
        <p14:creationId xmlns:p14="http://schemas.microsoft.com/office/powerpoint/2010/main" val="34139080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upload.wikimedia.org/wikipedia/commons/thumb/1/1e/R%2A-tree_bulk_loaded_with_sort-tile-recursive.png/300px-R%2A-tree_bulk_loaded_with_sort-tile-recursiv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3266" y="3973186"/>
            <a:ext cx="2352830" cy="2352830"/>
          </a:xfrm>
          <a:prstGeom prst="rect">
            <a:avLst/>
          </a:prstGeom>
          <a:noFill/>
          <a:extLst>
            <a:ext uri="{909E8E84-426E-40DD-AFC4-6F175D3DCCD1}">
              <a14:hiddenFill xmlns:a14="http://schemas.microsoft.com/office/drawing/2010/main">
                <a:solidFill>
                  <a:srgbClr val="FFFFFF"/>
                </a:solidFill>
              </a14:hiddenFill>
            </a:ext>
          </a:extLst>
        </p:spPr>
      </p:pic>
      <p:sp>
        <p:nvSpPr>
          <p:cNvPr id="2" name="제목 1"/>
          <p:cNvSpPr>
            <a:spLocks noGrp="1"/>
          </p:cNvSpPr>
          <p:nvPr>
            <p:ph type="title"/>
          </p:nvPr>
        </p:nvSpPr>
        <p:spPr/>
        <p:txBody>
          <a:bodyPr/>
          <a:lstStyle/>
          <a:p>
            <a:r>
              <a:rPr lang="ko-KR" altLang="en-US" dirty="0">
                <a:latin typeface="맑은 고딕"/>
              </a:rPr>
              <a:t>Cur</a:t>
            </a:r>
            <a:r>
              <a:rPr lang="en-US" altLang="ko-KR" dirty="0">
                <a:latin typeface="맑은 고딕"/>
              </a:rPr>
              <a:t>rent</a:t>
            </a:r>
            <a:r>
              <a:rPr lang="ko-KR" altLang="en-US" dirty="0">
                <a:latin typeface="맑은 고딕"/>
              </a:rPr>
              <a:t> </a:t>
            </a:r>
            <a:r>
              <a:rPr lang="en-US" altLang="ko-KR" dirty="0" smtClean="0">
                <a:latin typeface="맑은 고딕"/>
              </a:rPr>
              <a:t>status – Parts implemented</a:t>
            </a:r>
            <a:endParaRPr lang="ko-KR" altLang="en-US" dirty="0">
              <a:latin typeface="맑은 고딕"/>
            </a:endParaRPr>
          </a:p>
        </p:txBody>
      </p:sp>
      <p:sp>
        <p:nvSpPr>
          <p:cNvPr id="3" name="내용 개체 틀 2"/>
          <p:cNvSpPr>
            <a:spLocks noGrp="1"/>
          </p:cNvSpPr>
          <p:nvPr>
            <p:ph idx="1"/>
          </p:nvPr>
        </p:nvSpPr>
        <p:spPr/>
        <p:txBody>
          <a:bodyPr vert="horz" lIns="0" tIns="45720" rIns="0" bIns="45720" rtlCol="0" anchor="t">
            <a:normAutofit/>
          </a:bodyPr>
          <a:lstStyle/>
          <a:p>
            <a:r>
              <a:rPr lang="en-US" altLang="ko-KR" dirty="0" smtClean="0">
                <a:latin typeface="맑은 고딕"/>
              </a:rPr>
              <a:t> Most primary s</a:t>
            </a:r>
            <a:r>
              <a:rPr lang="ko-KR" altLang="en-US" dirty="0" smtClean="0">
                <a:latin typeface="맑은 고딕"/>
              </a:rPr>
              <a:t>p</a:t>
            </a:r>
            <a:r>
              <a:rPr lang="en-US" altLang="ko-KR" dirty="0" err="1">
                <a:latin typeface="맑은 고딕"/>
              </a:rPr>
              <a:t>atial</a:t>
            </a:r>
            <a:r>
              <a:rPr lang="ko-KR" altLang="en-US" dirty="0">
                <a:latin typeface="맑은 고딕"/>
              </a:rPr>
              <a:t> </a:t>
            </a:r>
            <a:r>
              <a:rPr lang="en-US" altLang="ko-KR" dirty="0">
                <a:latin typeface="맑은 고딕"/>
              </a:rPr>
              <a:t>functions</a:t>
            </a:r>
            <a:endParaRPr lang="ko-KR" altLang="ko-KR" dirty="0">
              <a:latin typeface="맑은 고딕"/>
            </a:endParaRPr>
          </a:p>
          <a:p>
            <a:pPr lvl="1"/>
            <a:r>
              <a:rPr lang="en-US" altLang="ko-KR" dirty="0" smtClean="0">
                <a:latin typeface="맑은 고딕"/>
              </a:rPr>
              <a:t>Implementing most primary spatial functions using JTS</a:t>
            </a:r>
          </a:p>
          <a:p>
            <a:pPr lvl="1"/>
            <a:r>
              <a:rPr lang="ko-KR" altLang="en-US" dirty="0">
                <a:latin typeface="맑은 고딕"/>
              </a:rPr>
              <a:t>Dist</a:t>
            </a:r>
            <a:r>
              <a:rPr lang="en-US" altLang="ko-KR" dirty="0" err="1">
                <a:latin typeface="맑은 고딕"/>
              </a:rPr>
              <a:t>anc</a:t>
            </a:r>
            <a:r>
              <a:rPr lang="ko-KR" altLang="en-US" dirty="0" smtClean="0">
                <a:latin typeface="맑은 고딕"/>
              </a:rPr>
              <a:t>e</a:t>
            </a:r>
            <a:r>
              <a:rPr lang="en-US" altLang="ko-KR" dirty="0" smtClean="0">
                <a:latin typeface="맑은 고딕"/>
              </a:rPr>
              <a:t>s</a:t>
            </a:r>
            <a:r>
              <a:rPr lang="ko-KR" altLang="en-US" dirty="0" smtClean="0">
                <a:latin typeface="맑은 고딕"/>
              </a:rPr>
              <a:t>, </a:t>
            </a:r>
            <a:r>
              <a:rPr lang="en-US" altLang="en-US" dirty="0">
                <a:latin typeface="맑은 고딕"/>
              </a:rPr>
              <a:t>Equals</a:t>
            </a:r>
            <a:r>
              <a:rPr lang="en-US" altLang="ko-KR" dirty="0">
                <a:latin typeface="맑은 고딕"/>
              </a:rPr>
              <a:t>,</a:t>
            </a:r>
            <a:r>
              <a:rPr lang="ko-KR" altLang="en-US" dirty="0">
                <a:latin typeface="맑은 고딕"/>
              </a:rPr>
              <a:t> </a:t>
            </a:r>
            <a:r>
              <a:rPr lang="en-US" altLang="ko-KR" dirty="0" smtClean="0">
                <a:latin typeface="맑은 고딕"/>
              </a:rPr>
              <a:t>Disjoints</a:t>
            </a:r>
            <a:r>
              <a:rPr lang="ko-KR" altLang="en-US" dirty="0" smtClean="0">
                <a:latin typeface="맑은 고딕"/>
              </a:rPr>
              <a:t>, </a:t>
            </a:r>
            <a:r>
              <a:rPr lang="en-US" altLang="ko-KR" dirty="0">
                <a:latin typeface="맑은 고딕"/>
              </a:rPr>
              <a:t>Intersects</a:t>
            </a:r>
            <a:r>
              <a:rPr lang="ko-KR" altLang="en-US" dirty="0">
                <a:latin typeface="맑은 고딕"/>
              </a:rPr>
              <a:t>, </a:t>
            </a:r>
            <a:r>
              <a:rPr lang="en-US" altLang="ko-KR" dirty="0">
                <a:latin typeface="맑은 고딕"/>
              </a:rPr>
              <a:t>Touches</a:t>
            </a:r>
            <a:r>
              <a:rPr lang="ko-KR" altLang="en-US" dirty="0">
                <a:latin typeface="맑은 고딕"/>
              </a:rPr>
              <a:t>, </a:t>
            </a:r>
            <a:r>
              <a:rPr lang="en-US" altLang="ko-KR" dirty="0" smtClean="0">
                <a:latin typeface="맑은 고딕"/>
              </a:rPr>
              <a:t>Crosses</a:t>
            </a:r>
            <a:r>
              <a:rPr lang="ko-KR" altLang="en-US" dirty="0">
                <a:latin typeface="맑은 고딕"/>
              </a:rPr>
              <a:t>, </a:t>
            </a:r>
            <a:r>
              <a:rPr lang="en-US" altLang="ko-KR" dirty="0" smtClean="0">
                <a:latin typeface="맑은 고딕"/>
              </a:rPr>
              <a:t>Overlaps</a:t>
            </a:r>
            <a:r>
              <a:rPr lang="ko-KR" altLang="en-US" dirty="0">
                <a:latin typeface="맑은 고딕"/>
              </a:rPr>
              <a:t> </a:t>
            </a:r>
            <a:r>
              <a:rPr lang="en-US" altLang="ko-KR" dirty="0" smtClean="0">
                <a:latin typeface="맑은 고딕"/>
              </a:rPr>
              <a:t>and</a:t>
            </a:r>
            <a:r>
              <a:rPr lang="ko-KR" altLang="en-US" dirty="0" smtClean="0">
                <a:latin typeface="맑은 고딕"/>
              </a:rPr>
              <a:t> </a:t>
            </a:r>
            <a:r>
              <a:rPr lang="en-US" altLang="ko-KR" dirty="0">
                <a:latin typeface="맑은 고딕"/>
              </a:rPr>
              <a:t>Contains</a:t>
            </a:r>
            <a:endParaRPr lang="en-US" altLang="ko-KR" dirty="0" smtClean="0">
              <a:latin typeface="맑은 고딕"/>
            </a:endParaRPr>
          </a:p>
          <a:p>
            <a:r>
              <a:rPr lang="en-US" altLang="ko-KR" dirty="0" smtClean="0">
                <a:latin typeface="맑은 고딕"/>
              </a:rPr>
              <a:t> Running </a:t>
            </a:r>
            <a:r>
              <a:rPr lang="en-US" altLang="ko-KR" dirty="0" err="1" smtClean="0">
                <a:latin typeface="맑은 고딕"/>
              </a:rPr>
              <a:t>kNN</a:t>
            </a:r>
            <a:r>
              <a:rPr lang="en-US" altLang="ko-KR" dirty="0" smtClean="0">
                <a:latin typeface="맑은 고딕"/>
              </a:rPr>
              <a:t> queries</a:t>
            </a:r>
            <a:endParaRPr lang="en-US" altLang="ko-KR" dirty="0">
              <a:latin typeface="맑은 고딕"/>
            </a:endParaRPr>
          </a:p>
          <a:p>
            <a:pPr lvl="1"/>
            <a:r>
              <a:rPr lang="en-US" altLang="ko-KR" dirty="0" smtClean="0">
                <a:latin typeface="맑은 고딕"/>
              </a:rPr>
              <a:t>It can run </a:t>
            </a:r>
            <a:r>
              <a:rPr lang="en-US" altLang="ko-KR" dirty="0" err="1" smtClean="0">
                <a:latin typeface="맑은 고딕"/>
              </a:rPr>
              <a:t>kNN</a:t>
            </a:r>
            <a:r>
              <a:rPr lang="en-US" altLang="ko-KR" dirty="0" smtClean="0">
                <a:latin typeface="맑은 고딕"/>
              </a:rPr>
              <a:t> queries using the implemented spatial functions.</a:t>
            </a:r>
          </a:p>
          <a:p>
            <a:r>
              <a:rPr lang="en-US" altLang="ko-KR" dirty="0" smtClean="0">
                <a:latin typeface="맑은 고딕"/>
              </a:rPr>
              <a:t> Indexing </a:t>
            </a:r>
            <a:r>
              <a:rPr lang="en-US" altLang="ko-KR" dirty="0">
                <a:latin typeface="맑은 고딕"/>
              </a:rPr>
              <a:t>for spatial data</a:t>
            </a:r>
            <a:endParaRPr lang="ko-KR" altLang="en-US" dirty="0">
              <a:latin typeface="맑은 고딕"/>
            </a:endParaRPr>
          </a:p>
          <a:p>
            <a:pPr lvl="1"/>
            <a:r>
              <a:rPr lang="en-US" altLang="ko-KR" dirty="0" smtClean="0">
                <a:latin typeface="맑은 고딕"/>
              </a:rPr>
              <a:t>R-tree indexing using Sort-Tile-Recursive (STR)</a:t>
            </a:r>
          </a:p>
        </p:txBody>
      </p:sp>
      <p:sp>
        <p:nvSpPr>
          <p:cNvPr id="4" name="오른쪽 화살표 3"/>
          <p:cNvSpPr/>
          <p:nvPr/>
        </p:nvSpPr>
        <p:spPr>
          <a:xfrm>
            <a:off x="6608064" y="5029420"/>
            <a:ext cx="707136" cy="438912"/>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6" name="그룹 5"/>
          <p:cNvGrpSpPr/>
          <p:nvPr/>
        </p:nvGrpSpPr>
        <p:grpSpPr>
          <a:xfrm>
            <a:off x="7668768" y="3789042"/>
            <a:ext cx="1566672" cy="2480755"/>
            <a:chOff x="2901696" y="2365248"/>
            <a:chExt cx="2023872" cy="3204710"/>
          </a:xfrm>
        </p:grpSpPr>
        <p:grpSp>
          <p:nvGrpSpPr>
            <p:cNvPr id="7" name="그룹 6"/>
            <p:cNvGrpSpPr/>
            <p:nvPr/>
          </p:nvGrpSpPr>
          <p:grpSpPr>
            <a:xfrm>
              <a:off x="2901696" y="3608832"/>
              <a:ext cx="2023872" cy="1961126"/>
              <a:chOff x="2901696" y="3767328"/>
              <a:chExt cx="2023872" cy="1961126"/>
            </a:xfrm>
          </p:grpSpPr>
          <p:sp>
            <p:nvSpPr>
              <p:cNvPr id="11" name="직사각형 10"/>
              <p:cNvSpPr/>
              <p:nvPr/>
            </p:nvSpPr>
            <p:spPr>
              <a:xfrm>
                <a:off x="2901696" y="3767328"/>
                <a:ext cx="2023872" cy="1961126"/>
              </a:xfrm>
              <a:prstGeom prst="rect">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p:cNvSpPr/>
              <p:nvPr/>
            </p:nvSpPr>
            <p:spPr>
              <a:xfrm>
                <a:off x="3062764" y="3877056"/>
                <a:ext cx="475488" cy="173126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p:cNvSpPr/>
              <p:nvPr/>
            </p:nvSpPr>
            <p:spPr>
              <a:xfrm>
                <a:off x="4321697" y="3877056"/>
                <a:ext cx="475488" cy="173126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직사각형 13"/>
              <p:cNvSpPr/>
              <p:nvPr/>
            </p:nvSpPr>
            <p:spPr>
              <a:xfrm>
                <a:off x="3692230" y="3877056"/>
                <a:ext cx="475488" cy="173126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p:cNvSpPr txBox="1"/>
              <p:nvPr/>
            </p:nvSpPr>
            <p:spPr>
              <a:xfrm>
                <a:off x="3017063" y="4504130"/>
                <a:ext cx="1838958" cy="477114"/>
              </a:xfrm>
              <a:prstGeom prst="rect">
                <a:avLst/>
              </a:prstGeom>
              <a:noFill/>
            </p:spPr>
            <p:txBody>
              <a:bodyPr wrap="none" rtlCol="0">
                <a:spAutoFit/>
              </a:bodyPr>
              <a:lstStyle/>
              <a:p>
                <a:pPr algn="ctr"/>
                <a:r>
                  <a:rPr lang="en-US" altLang="ko-KR" dirty="0" smtClean="0"/>
                  <a:t>Local indexes</a:t>
                </a:r>
                <a:endParaRPr lang="ko-KR" altLang="en-US" dirty="0"/>
              </a:p>
            </p:txBody>
          </p:sp>
        </p:grpSp>
        <p:grpSp>
          <p:nvGrpSpPr>
            <p:cNvPr id="8" name="그룹 7"/>
            <p:cNvGrpSpPr/>
            <p:nvPr/>
          </p:nvGrpSpPr>
          <p:grpSpPr>
            <a:xfrm>
              <a:off x="3046423" y="2365248"/>
              <a:ext cx="1734418" cy="1119248"/>
              <a:chOff x="3046423" y="2365248"/>
              <a:chExt cx="1734418" cy="1119248"/>
            </a:xfrm>
          </p:grpSpPr>
          <p:sp>
            <p:nvSpPr>
              <p:cNvPr id="9" name="이등변 삼각형 8"/>
              <p:cNvSpPr/>
              <p:nvPr/>
            </p:nvSpPr>
            <p:spPr>
              <a:xfrm>
                <a:off x="3046423" y="2365248"/>
                <a:ext cx="1734418" cy="1062490"/>
              </a:xfrm>
              <a:prstGeom prst="triangl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Box 9"/>
              <p:cNvSpPr txBox="1"/>
              <p:nvPr/>
            </p:nvSpPr>
            <p:spPr>
              <a:xfrm>
                <a:off x="3447493" y="2729067"/>
                <a:ext cx="932276" cy="755429"/>
              </a:xfrm>
              <a:prstGeom prst="rect">
                <a:avLst/>
              </a:prstGeom>
              <a:noFill/>
            </p:spPr>
            <p:txBody>
              <a:bodyPr wrap="none" rtlCol="0">
                <a:spAutoFit/>
              </a:bodyPr>
              <a:lstStyle/>
              <a:p>
                <a:pPr algn="ctr"/>
                <a:r>
                  <a:rPr lang="en-US" altLang="ko-KR" sz="1600" dirty="0" smtClean="0"/>
                  <a:t>Global</a:t>
                </a:r>
                <a:br>
                  <a:rPr lang="en-US" altLang="ko-KR" sz="1600" dirty="0" smtClean="0"/>
                </a:br>
                <a:r>
                  <a:rPr lang="en-US" altLang="ko-KR" sz="1600" dirty="0" smtClean="0"/>
                  <a:t>Index</a:t>
                </a:r>
                <a:endParaRPr lang="ko-KR" altLang="en-US" sz="1600" dirty="0"/>
              </a:p>
            </p:txBody>
          </p:sp>
        </p:grpSp>
      </p:grpSp>
      <p:sp>
        <p:nvSpPr>
          <p:cNvPr id="5" name="TextBox 4"/>
          <p:cNvSpPr txBox="1"/>
          <p:nvPr/>
        </p:nvSpPr>
        <p:spPr>
          <a:xfrm>
            <a:off x="9376948" y="3496829"/>
            <a:ext cx="3068853" cy="2862322"/>
          </a:xfrm>
          <a:prstGeom prst="rect">
            <a:avLst/>
          </a:prstGeom>
          <a:noFill/>
        </p:spPr>
        <p:txBody>
          <a:bodyPr wrap="none" rtlCol="0">
            <a:spAutoFit/>
          </a:bodyPr>
          <a:lstStyle/>
          <a:p>
            <a:r>
              <a:rPr lang="en-US" altLang="ko-KR" dirty="0" smtClean="0"/>
              <a:t>The process of reading data </a:t>
            </a:r>
            <a:br>
              <a:rPr lang="en-US" altLang="ko-KR" dirty="0" smtClean="0"/>
            </a:br>
            <a:r>
              <a:rPr lang="en-US" altLang="ko-KR" dirty="0" smtClean="0"/>
              <a:t>using the index</a:t>
            </a:r>
          </a:p>
          <a:p>
            <a:pPr marL="342900" indent="-342900">
              <a:buAutoNum type="arabicPeriod"/>
            </a:pPr>
            <a:r>
              <a:rPr lang="en-US" altLang="ko-KR" dirty="0" smtClean="0"/>
              <a:t>Reading the global index</a:t>
            </a:r>
            <a:br>
              <a:rPr lang="en-US" altLang="ko-KR" dirty="0" smtClean="0"/>
            </a:br>
            <a:r>
              <a:rPr lang="en-US" altLang="ko-KR" dirty="0" smtClean="0"/>
              <a:t>and finding search keys</a:t>
            </a:r>
          </a:p>
          <a:p>
            <a:pPr marL="342900" indent="-342900">
              <a:buFontTx/>
              <a:buAutoNum type="arabicPeriod"/>
            </a:pPr>
            <a:r>
              <a:rPr lang="en-US" altLang="ko-KR" dirty="0" smtClean="0"/>
              <a:t>Finding local indexes</a:t>
            </a:r>
            <a:r>
              <a:rPr lang="en-US" altLang="ko-KR" dirty="0"/>
              <a:t/>
            </a:r>
            <a:br>
              <a:rPr lang="en-US" altLang="ko-KR" dirty="0"/>
            </a:br>
            <a:r>
              <a:rPr lang="en-US" altLang="ko-KR" dirty="0"/>
              <a:t>corresponding to the </a:t>
            </a:r>
            <a:br>
              <a:rPr lang="en-US" altLang="ko-KR" dirty="0"/>
            </a:br>
            <a:r>
              <a:rPr lang="en-US" altLang="ko-KR" dirty="0"/>
              <a:t>search </a:t>
            </a:r>
            <a:r>
              <a:rPr lang="en-US" altLang="ko-KR" dirty="0" smtClean="0"/>
              <a:t>keys,</a:t>
            </a:r>
            <a:endParaRPr lang="ko-KR" altLang="en-US" dirty="0"/>
          </a:p>
          <a:p>
            <a:pPr marL="342900" indent="-342900">
              <a:buAutoNum type="arabicPeriod"/>
            </a:pPr>
            <a:r>
              <a:rPr lang="en-US" altLang="ko-KR" dirty="0" smtClean="0"/>
              <a:t>Finding the search keys in </a:t>
            </a:r>
            <a:br>
              <a:rPr lang="en-US" altLang="ko-KR" dirty="0" smtClean="0"/>
            </a:br>
            <a:r>
              <a:rPr lang="en-US" altLang="ko-KR" dirty="0" smtClean="0"/>
              <a:t>the local indexes</a:t>
            </a:r>
          </a:p>
          <a:p>
            <a:pPr marL="342900" indent="-342900">
              <a:buAutoNum type="arabicPeriod"/>
            </a:pPr>
            <a:r>
              <a:rPr lang="en-US" altLang="ko-KR" dirty="0"/>
              <a:t>D</a:t>
            </a:r>
            <a:r>
              <a:rPr lang="en-US" altLang="ko-KR" dirty="0" smtClean="0"/>
              <a:t>irectly reading the tuples.</a:t>
            </a:r>
            <a:endParaRPr lang="ko-KR" altLang="en-US" dirty="0"/>
          </a:p>
        </p:txBody>
      </p:sp>
      <p:sp>
        <p:nvSpPr>
          <p:cNvPr id="16" name="TextBox 15"/>
          <p:cNvSpPr txBox="1"/>
          <p:nvPr/>
        </p:nvSpPr>
        <p:spPr>
          <a:xfrm>
            <a:off x="3948357" y="6381100"/>
            <a:ext cx="2393797" cy="369332"/>
          </a:xfrm>
          <a:prstGeom prst="rect">
            <a:avLst/>
          </a:prstGeom>
          <a:noFill/>
        </p:spPr>
        <p:txBody>
          <a:bodyPr wrap="none" rtlCol="0">
            <a:spAutoFit/>
          </a:bodyPr>
          <a:lstStyle/>
          <a:p>
            <a:r>
              <a:rPr lang="en-US" altLang="ko-KR" dirty="0" smtClean="0">
                <a:noFill/>
                <a:hlinkClick r:id="rId4"/>
              </a:rPr>
              <a:t>Wikipedia: R-tree - STR,</a:t>
            </a:r>
            <a:endParaRPr lang="ko-KR" altLang="en-US" dirty="0">
              <a:noFill/>
            </a:endParaRPr>
          </a:p>
        </p:txBody>
      </p:sp>
      <p:sp>
        <p:nvSpPr>
          <p:cNvPr id="21" name="TextBox 20"/>
          <p:cNvSpPr txBox="1"/>
          <p:nvPr/>
        </p:nvSpPr>
        <p:spPr>
          <a:xfrm>
            <a:off x="6447919" y="6381100"/>
            <a:ext cx="4152291" cy="369332"/>
          </a:xfrm>
          <a:prstGeom prst="rect">
            <a:avLst/>
          </a:prstGeom>
          <a:noFill/>
        </p:spPr>
        <p:txBody>
          <a:bodyPr wrap="none" rtlCol="0">
            <a:spAutoFit/>
          </a:bodyPr>
          <a:lstStyle/>
          <a:p>
            <a:r>
              <a:rPr lang="en-US" altLang="ko-KR" dirty="0" err="1" smtClean="0">
                <a:hlinkClick r:id="rId5"/>
              </a:rPr>
              <a:t>SpatialHadoop</a:t>
            </a:r>
            <a:r>
              <a:rPr lang="en-US" altLang="ko-KR" dirty="0" smtClean="0">
                <a:hlinkClick r:id="rId5"/>
              </a:rPr>
              <a:t> Paper</a:t>
            </a:r>
            <a:r>
              <a:rPr lang="en-US" altLang="ko-KR" dirty="0" smtClean="0"/>
              <a:t> and </a:t>
            </a:r>
            <a:r>
              <a:rPr lang="en-US" altLang="ko-KR" dirty="0" smtClean="0">
                <a:hlinkClick r:id="rId6"/>
              </a:rPr>
              <a:t>Tajo Document</a:t>
            </a:r>
            <a:endParaRPr lang="ko-KR" altLang="en-US" dirty="0"/>
          </a:p>
        </p:txBody>
      </p:sp>
    </p:spTree>
    <p:extLst>
      <p:ext uri="{BB962C8B-B14F-4D97-AF65-F5344CB8AC3E}">
        <p14:creationId xmlns:p14="http://schemas.microsoft.com/office/powerpoint/2010/main" val="12791873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097279" y="286604"/>
            <a:ext cx="10837217" cy="821356"/>
          </a:xfrm>
        </p:spPr>
        <p:txBody>
          <a:bodyPr>
            <a:normAutofit/>
          </a:bodyPr>
          <a:lstStyle/>
          <a:p>
            <a:r>
              <a:rPr lang="ko-KR" altLang="en-US" dirty="0">
                <a:latin typeface="맑은 고딕"/>
              </a:rPr>
              <a:t>Cur</a:t>
            </a:r>
            <a:r>
              <a:rPr lang="en-US" altLang="ko-KR" dirty="0">
                <a:latin typeface="맑은 고딕"/>
              </a:rPr>
              <a:t>rent</a:t>
            </a:r>
            <a:r>
              <a:rPr lang="ko-KR" altLang="en-US" dirty="0">
                <a:latin typeface="맑은 고딕"/>
              </a:rPr>
              <a:t> </a:t>
            </a:r>
            <a:r>
              <a:rPr lang="en-US" altLang="ko-KR" dirty="0" smtClean="0">
                <a:latin typeface="맑은 고딕"/>
              </a:rPr>
              <a:t>status – Parts not yet implemented</a:t>
            </a:r>
            <a:endParaRPr lang="ko-KR" altLang="en-US" dirty="0">
              <a:latin typeface="맑은 고딕"/>
            </a:endParaRPr>
          </a:p>
        </p:txBody>
      </p:sp>
      <p:sp>
        <p:nvSpPr>
          <p:cNvPr id="3" name="내용 개체 틀 2"/>
          <p:cNvSpPr>
            <a:spLocks noGrp="1"/>
          </p:cNvSpPr>
          <p:nvPr>
            <p:ph idx="1"/>
          </p:nvPr>
        </p:nvSpPr>
        <p:spPr/>
        <p:txBody>
          <a:bodyPr vert="horz" lIns="0" tIns="45720" rIns="0" bIns="45720" rtlCol="0" anchor="t">
            <a:normAutofit/>
          </a:bodyPr>
          <a:lstStyle/>
          <a:p>
            <a:r>
              <a:rPr lang="en-US" altLang="ko-KR" dirty="0" smtClean="0">
                <a:latin typeface="Malgun Gothic" charset="0"/>
              </a:rPr>
              <a:t> Adding spatial data types</a:t>
            </a:r>
          </a:p>
          <a:p>
            <a:pPr lvl="1"/>
            <a:r>
              <a:rPr lang="en-US" altLang="ko-KR" dirty="0" smtClean="0">
                <a:latin typeface="Malgun Gothic" charset="0"/>
              </a:rPr>
              <a:t>Parameters of spatial functions are inaccurate and inconvenient to use.</a:t>
            </a:r>
          </a:p>
          <a:p>
            <a:r>
              <a:rPr lang="en-US" altLang="ko-KR" dirty="0" smtClean="0">
                <a:latin typeface="맑은 고딕"/>
              </a:rPr>
              <a:t> Spatial functions not yet implemented</a:t>
            </a:r>
          </a:p>
          <a:p>
            <a:pPr lvl="1"/>
            <a:r>
              <a:rPr lang="ko-KR" altLang="en-US" dirty="0" smtClean="0">
                <a:latin typeface="맑은 고딕"/>
              </a:rPr>
              <a:t>Length</a:t>
            </a:r>
            <a:r>
              <a:rPr lang="en-US" altLang="ko-KR" dirty="0" smtClean="0">
                <a:latin typeface="맑은 고딕"/>
              </a:rPr>
              <a:t>s</a:t>
            </a:r>
            <a:r>
              <a:rPr lang="ko-KR" altLang="en-US" dirty="0" smtClean="0">
                <a:latin typeface="맑은 고딕"/>
              </a:rPr>
              <a:t>, </a:t>
            </a:r>
            <a:r>
              <a:rPr lang="en-US" altLang="ko-KR" dirty="0">
                <a:latin typeface="맑은 고딕"/>
              </a:rPr>
              <a:t>a</a:t>
            </a:r>
            <a:r>
              <a:rPr lang="ko-KR" altLang="en-US" dirty="0" smtClean="0">
                <a:latin typeface="맑은 고딕"/>
              </a:rPr>
              <a:t>r</a:t>
            </a:r>
            <a:r>
              <a:rPr lang="en-US" altLang="ko-KR" dirty="0" err="1" smtClean="0">
                <a:latin typeface="맑은 고딕"/>
              </a:rPr>
              <a:t>eas</a:t>
            </a:r>
            <a:r>
              <a:rPr lang="en-US" altLang="ko-KR" dirty="0" smtClean="0">
                <a:latin typeface="맑은 고딕"/>
              </a:rPr>
              <a:t> and</a:t>
            </a:r>
            <a:r>
              <a:rPr lang="ko-KR" altLang="en-US" dirty="0" smtClean="0">
                <a:latin typeface="맑은 고딕"/>
              </a:rPr>
              <a:t> </a:t>
            </a:r>
            <a:r>
              <a:rPr lang="en-US" altLang="ko-KR" dirty="0">
                <a:latin typeface="맑은 고딕"/>
              </a:rPr>
              <a:t>c</a:t>
            </a:r>
            <a:r>
              <a:rPr lang="en-US" altLang="en-US" dirty="0" smtClean="0">
                <a:latin typeface="맑은 고딕"/>
              </a:rPr>
              <a:t>ent</a:t>
            </a:r>
            <a:r>
              <a:rPr lang="ko-KR" altLang="en-US" dirty="0">
                <a:latin typeface="맑은 고딕"/>
              </a:rPr>
              <a:t>r</a:t>
            </a:r>
            <a:r>
              <a:rPr lang="en-US" altLang="ko-KR" dirty="0">
                <a:latin typeface="맑은 고딕"/>
              </a:rPr>
              <a:t>oi</a:t>
            </a:r>
            <a:r>
              <a:rPr lang="ko-KR" altLang="en-US" dirty="0" smtClean="0">
                <a:latin typeface="맑은 고딕"/>
              </a:rPr>
              <a:t>d</a:t>
            </a:r>
            <a:r>
              <a:rPr lang="en-US" altLang="ko-KR" dirty="0" smtClean="0">
                <a:latin typeface="맑은 고딕"/>
              </a:rPr>
              <a:t>s</a:t>
            </a:r>
            <a:endParaRPr lang="ko-KR" altLang="en-US" dirty="0">
              <a:latin typeface="맑은 고딕"/>
            </a:endParaRPr>
          </a:p>
          <a:p>
            <a:pPr lvl="1"/>
            <a:r>
              <a:rPr lang="en-US" altLang="ko-KR" dirty="0">
                <a:latin typeface="맑은 고딕"/>
              </a:rPr>
              <a:t>T</a:t>
            </a:r>
            <a:r>
              <a:rPr lang="ko-KR" altLang="en-US" dirty="0" smtClean="0">
                <a:latin typeface="맑은 고딕"/>
              </a:rPr>
              <a:t>ra</a:t>
            </a:r>
            <a:r>
              <a:rPr lang="en-US" altLang="ko-KR" dirty="0">
                <a:latin typeface="맑은 고딕"/>
              </a:rPr>
              <a:t>nsform</a:t>
            </a:r>
            <a:r>
              <a:rPr lang="ko-KR" altLang="en-US" dirty="0">
                <a:latin typeface="맑은 고딕"/>
              </a:rPr>
              <a:t> </a:t>
            </a:r>
            <a:r>
              <a:rPr lang="en-US" altLang="ko-KR" dirty="0">
                <a:latin typeface="맑은 고딕"/>
              </a:rPr>
              <a:t>functions</a:t>
            </a:r>
            <a:r>
              <a:rPr lang="ko-KR" altLang="en-US" dirty="0">
                <a:latin typeface="맑은 고딕"/>
              </a:rPr>
              <a:t> </a:t>
            </a:r>
            <a:r>
              <a:rPr lang="en-US" altLang="ko-KR" dirty="0" smtClean="0">
                <a:latin typeface="맑은 고딕"/>
              </a:rPr>
              <a:t>(e.g. </a:t>
            </a:r>
            <a:r>
              <a:rPr lang="en-US" altLang="ko-KR" dirty="0" err="1" smtClean="0">
                <a:latin typeface="맑은 고딕"/>
              </a:rPr>
              <a:t>from_OOO</a:t>
            </a:r>
            <a:r>
              <a:rPr lang="en-US" altLang="ko-KR" dirty="0">
                <a:latin typeface="맑은 고딕"/>
              </a:rPr>
              <a:t> </a:t>
            </a:r>
            <a:r>
              <a:rPr lang="en-US" altLang="ko-KR" dirty="0" smtClean="0">
                <a:latin typeface="맑은 고딕"/>
              </a:rPr>
              <a:t>and </a:t>
            </a:r>
            <a:r>
              <a:rPr lang="en-US" altLang="ko-KR" dirty="0" err="1" smtClean="0">
                <a:latin typeface="맑은 고딕"/>
              </a:rPr>
              <a:t>to_OOO</a:t>
            </a:r>
            <a:r>
              <a:rPr lang="en-US" altLang="ko-KR" dirty="0" smtClean="0">
                <a:latin typeface="맑은 고딕"/>
              </a:rPr>
              <a:t>)</a:t>
            </a:r>
          </a:p>
          <a:p>
            <a:r>
              <a:rPr lang="en-US" altLang="ko-KR" dirty="0" smtClean="0">
                <a:latin typeface="맑은 고딕"/>
              </a:rPr>
              <a:t>Optimizing functions and queries</a:t>
            </a:r>
          </a:p>
          <a:p>
            <a:pPr lvl="1"/>
            <a:r>
              <a:rPr lang="en-US" altLang="ko-KR" dirty="0" smtClean="0">
                <a:latin typeface="맑은 고딕"/>
              </a:rPr>
              <a:t>Optimizing spatial functions</a:t>
            </a:r>
            <a:endParaRPr lang="en-US" altLang="ko-KR" dirty="0">
              <a:latin typeface="맑은 고딕"/>
            </a:endParaRPr>
          </a:p>
          <a:p>
            <a:pPr lvl="1"/>
            <a:r>
              <a:rPr lang="en-US" altLang="ko-KR" dirty="0" smtClean="0">
                <a:latin typeface="맑은 고딕"/>
              </a:rPr>
              <a:t>Optimizing </a:t>
            </a:r>
            <a:r>
              <a:rPr lang="en-US" altLang="ko-KR" dirty="0" err="1" smtClean="0">
                <a:latin typeface="맑은 고딕"/>
              </a:rPr>
              <a:t>kNN</a:t>
            </a:r>
            <a:r>
              <a:rPr lang="en-US" altLang="ko-KR" dirty="0" smtClean="0">
                <a:latin typeface="맑은 고딕"/>
              </a:rPr>
              <a:t> queries</a:t>
            </a:r>
          </a:p>
          <a:p>
            <a:r>
              <a:rPr lang="en-US" altLang="ko-KR" dirty="0" smtClean="0">
                <a:latin typeface="맑은 고딕"/>
              </a:rPr>
              <a:t>Indexing spatial data</a:t>
            </a:r>
            <a:endParaRPr lang="ko-KR" altLang="en-US" dirty="0">
              <a:latin typeface="맑은 고딕"/>
            </a:endParaRPr>
          </a:p>
          <a:p>
            <a:pPr lvl="1"/>
            <a:r>
              <a:rPr lang="ko-KR" altLang="en-US" dirty="0">
                <a:latin typeface="맑은 고딕"/>
              </a:rPr>
              <a:t>Quad-t</a:t>
            </a:r>
            <a:r>
              <a:rPr lang="en-US" altLang="ko-KR" dirty="0" err="1" smtClean="0">
                <a:latin typeface="맑은 고딕"/>
              </a:rPr>
              <a:t>ree</a:t>
            </a:r>
            <a:r>
              <a:rPr lang="en-US" altLang="ko-KR" dirty="0" smtClean="0">
                <a:latin typeface="맑은 고딕"/>
              </a:rPr>
              <a:t> (with </a:t>
            </a:r>
            <a:r>
              <a:rPr lang="en-US" altLang="ko-KR" dirty="0" err="1" smtClean="0">
                <a:latin typeface="Malgun Gothic" charset="0"/>
              </a:rPr>
              <a:t>GeoHash</a:t>
            </a:r>
            <a:r>
              <a:rPr lang="en-US" altLang="ko-KR" dirty="0" smtClean="0">
                <a:latin typeface="Malgun Gothic" charset="0"/>
              </a:rPr>
              <a:t>)</a:t>
            </a:r>
            <a:r>
              <a:rPr lang="en-US" altLang="ko-KR" dirty="0">
                <a:latin typeface="맑은 고딕"/>
              </a:rPr>
              <a:t> </a:t>
            </a:r>
            <a:r>
              <a:rPr lang="en-US" altLang="ko-KR" dirty="0" smtClean="0">
                <a:latin typeface="맑은 고딕"/>
              </a:rPr>
              <a:t>and KD-tree</a:t>
            </a:r>
            <a:endParaRPr lang="en-US" altLang="ko-KR" dirty="0">
              <a:latin typeface="맑은 고딕"/>
            </a:endParaRPr>
          </a:p>
          <a:p>
            <a:r>
              <a:rPr lang="en-US" altLang="ko-KR" dirty="0" smtClean="0">
                <a:latin typeface="맑은 고딕"/>
              </a:rPr>
              <a:t>Modularization</a:t>
            </a:r>
          </a:p>
          <a:p>
            <a:pPr lvl="1"/>
            <a:r>
              <a:rPr lang="en-US" altLang="ko-KR" dirty="0" smtClean="0">
                <a:latin typeface="맑은 고딕"/>
              </a:rPr>
              <a:t>Currently, since it is not separated from Apache Tajo, it is impossible to install the plug-in.</a:t>
            </a:r>
            <a:endParaRPr lang="en-US" altLang="ko-KR" dirty="0">
              <a:latin typeface="맑은 고딕"/>
            </a:endParaRPr>
          </a:p>
        </p:txBody>
      </p:sp>
    </p:spTree>
    <p:extLst>
      <p:ext uri="{BB962C8B-B14F-4D97-AF65-F5344CB8AC3E}">
        <p14:creationId xmlns:p14="http://schemas.microsoft.com/office/powerpoint/2010/main" val="81328821"/>
      </p:ext>
    </p:extLst>
  </p:cSld>
  <p:clrMapOvr>
    <a:masterClrMapping/>
  </p:clrMapOvr>
  <p:timing>
    <p:tnLst>
      <p:par>
        <p:cTn id="1" dur="indefinite" restart="never" nodeType="tmRoot"/>
      </p:par>
    </p:tnLst>
  </p:timing>
</p:sld>
</file>

<file path=ppt/theme/theme1.xml><?xml version="1.0" encoding="utf-8"?>
<a:theme xmlns:a="http://schemas.openxmlformats.org/drawingml/2006/main" name="추억">
  <a:themeElements>
    <a:clrScheme name="사용자 지정 3">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BA6906"/>
      </a:hlink>
      <a:folHlink>
        <a:srgbClr val="7030A0"/>
      </a:folHlink>
    </a:clrScheme>
    <a:fontScheme name="추억">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추억">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4231</TotalTime>
  <Words>2636</Words>
  <Application>Microsoft Office PowerPoint</Application>
  <PresentationFormat>와이드스크린</PresentationFormat>
  <Paragraphs>184</Paragraphs>
  <Slides>13</Slides>
  <Notes>13</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13</vt:i4>
      </vt:variant>
    </vt:vector>
  </HeadingPairs>
  <TitlesOfParts>
    <vt:vector size="19" baseType="lpstr">
      <vt:lpstr>맑은 고딕</vt:lpstr>
      <vt:lpstr>맑은 고딕</vt:lpstr>
      <vt:lpstr>Calibri</vt:lpstr>
      <vt:lpstr>Calibri Light</vt:lpstr>
      <vt:lpstr>Wingdings</vt:lpstr>
      <vt:lpstr>추억</vt:lpstr>
      <vt:lpstr>Spatial Tajo</vt:lpstr>
      <vt:lpstr>Contents</vt:lpstr>
      <vt:lpstr>What is Spatial Tajo?</vt:lpstr>
      <vt:lpstr>Motive for development</vt:lpstr>
      <vt:lpstr>Motive for development</vt:lpstr>
      <vt:lpstr>Why I chose Apache Tajo?</vt:lpstr>
      <vt:lpstr>Plan for the implementation of the plug-in</vt:lpstr>
      <vt:lpstr>Current status – Parts implemented</vt:lpstr>
      <vt:lpstr>Current status – Parts not yet implemented</vt:lpstr>
      <vt:lpstr>Conclusion</vt:lpstr>
      <vt:lpstr>References</vt:lpstr>
      <vt:lpstr>Reference</vt:lpstr>
      <vt:lpstr>Thank You for listening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Hyungu Cho</dc:creator>
  <cp:lastModifiedBy>MCA-PSJ</cp:lastModifiedBy>
  <cp:revision>138</cp:revision>
  <cp:lastPrinted>2015-09-11T06:36:59Z</cp:lastPrinted>
  <dcterms:created xsi:type="dcterms:W3CDTF">2015-09-10T14:04:27Z</dcterms:created>
  <dcterms:modified xsi:type="dcterms:W3CDTF">2015-09-15T13:27:28Z</dcterms:modified>
  <cp:contentStatus/>
</cp:coreProperties>
</file>