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24"/>
  </p:notesMasterIdLst>
  <p:handoutMasterIdLst>
    <p:handoutMasterId r:id="rId25"/>
  </p:handoutMasterIdLst>
  <p:sldIdLst>
    <p:sldId id="431" r:id="rId3"/>
    <p:sldId id="488" r:id="rId4"/>
    <p:sldId id="512"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7" r:id="rId20"/>
    <p:sldId id="528" r:id="rId21"/>
    <p:sldId id="511" r:id="rId22"/>
    <p:sldId id="480" r:id="rId23"/>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662">
          <p15:clr>
            <a:srgbClr val="A4A3A4"/>
          </p15:clr>
        </p15:guide>
        <p15:guide id="2" orient="horz" pos="1080" userDrawn="1">
          <p15:clr>
            <a:srgbClr val="A4A3A4"/>
          </p15:clr>
        </p15:guide>
        <p15:guide id="3" orient="horz" pos="2544" userDrawn="1">
          <p15:clr>
            <a:srgbClr val="A4A3A4"/>
          </p15:clr>
        </p15:guide>
        <p15:guide id="4" orient="horz" pos="4292">
          <p15:clr>
            <a:srgbClr val="A4A3A4"/>
          </p15:clr>
        </p15:guide>
        <p15:guide id="5" orient="horz" pos="960" userDrawn="1">
          <p15:clr>
            <a:srgbClr val="A4A3A4"/>
          </p15:clr>
        </p15:guide>
        <p15:guide id="6" orient="horz" pos="158">
          <p15:clr>
            <a:srgbClr val="A4A3A4"/>
          </p15:clr>
        </p15:guide>
        <p15:guide id="7" pos="3018">
          <p15:clr>
            <a:srgbClr val="A4A3A4"/>
          </p15:clr>
        </p15:guide>
        <p15:guide id="8" pos="5472" userDrawn="1">
          <p15:clr>
            <a:srgbClr val="A4A3A4"/>
          </p15:clr>
        </p15:guide>
        <p15:guide id="9" pos="5568" userDrawn="1">
          <p15:clr>
            <a:srgbClr val="A4A3A4"/>
          </p15:clr>
        </p15:guide>
        <p15:guide id="10" pos="2520" userDrawn="1">
          <p15:clr>
            <a:srgbClr val="A4A3A4"/>
          </p15:clr>
        </p15:guide>
        <p15:guide id="11" pos="432" userDrawn="1">
          <p15:clr>
            <a:srgbClr val="A4A3A4"/>
          </p15:clr>
        </p15:guide>
        <p15:guide id="12" pos="827">
          <p15:clr>
            <a:srgbClr val="A4A3A4"/>
          </p15:clr>
        </p15:guide>
        <p15:guide id="13" pos="5275">
          <p15:clr>
            <a:srgbClr val="A4A3A4"/>
          </p15:clr>
        </p15:guide>
        <p15:guide id="14" pos="1176" userDrawn="1">
          <p15:clr>
            <a:srgbClr val="A4A3A4"/>
          </p15:clr>
        </p15:guide>
        <p15:guide id="15" pos="2814">
          <p15:clr>
            <a:srgbClr val="A4A3A4"/>
          </p15:clr>
        </p15:guide>
        <p15:guide id="16" orient="horz" pos="384" userDrawn="1">
          <p15:clr>
            <a:srgbClr val="A4A3A4"/>
          </p15:clr>
        </p15:guide>
        <p15:guide id="17" orient="horz" pos="3792" userDrawn="1">
          <p15:clr>
            <a:srgbClr val="A4A3A4"/>
          </p15:clr>
        </p15:guide>
        <p15:guide id="18" orient="horz" pos="60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0FF"/>
    <a:srgbClr val="835A31"/>
    <a:srgbClr val="000000"/>
    <a:srgbClr val="00AEEF"/>
    <a:srgbClr val="562585"/>
    <a:srgbClr val="EE9C08"/>
    <a:srgbClr val="E46C0A"/>
    <a:srgbClr val="2A9A35"/>
    <a:srgbClr val="C60008"/>
    <a:srgbClr val="FF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1" autoAdjust="0"/>
    <p:restoredTop sz="95907" autoAdjust="0"/>
  </p:normalViewPr>
  <p:slideViewPr>
    <p:cSldViewPr snapToObjects="1" showGuides="1">
      <p:cViewPr varScale="1">
        <p:scale>
          <a:sx n="55" d="100"/>
          <a:sy n="55" d="100"/>
        </p:scale>
        <p:origin x="-104" y="-1160"/>
      </p:cViewPr>
      <p:guideLst>
        <p:guide orient="horz" pos="4662"/>
        <p:guide orient="horz" pos="1080"/>
        <p:guide orient="horz" pos="2544"/>
        <p:guide orient="horz" pos="4292"/>
        <p:guide orient="horz" pos="960"/>
        <p:guide orient="horz" pos="158"/>
        <p:guide orient="horz" pos="384"/>
        <p:guide orient="horz" pos="3792"/>
        <p:guide orient="horz" pos="600"/>
        <p:guide pos="3018"/>
        <p:guide pos="5472"/>
        <p:guide pos="5568"/>
        <p:guide pos="2520"/>
        <p:guide pos="432"/>
        <p:guide pos="827"/>
        <p:guide pos="5275"/>
        <p:guide pos="1176"/>
        <p:guide pos="2814"/>
      </p:guideLst>
    </p:cSldViewPr>
  </p:slideViewPr>
  <p:outlineViewPr>
    <p:cViewPr>
      <p:scale>
        <a:sx n="33" d="100"/>
        <a:sy n="33" d="100"/>
      </p:scale>
      <p:origin x="0" y="-6666"/>
    </p:cViewPr>
  </p:outlineViewPr>
  <p:notesTextViewPr>
    <p:cViewPr>
      <p:scale>
        <a:sx n="100" d="100"/>
        <a:sy n="100" d="100"/>
      </p:scale>
      <p:origin x="0" y="0"/>
    </p:cViewPr>
  </p:notesTextViewPr>
  <p:sorterViewPr>
    <p:cViewPr>
      <p:scale>
        <a:sx n="100" d="100"/>
        <a:sy n="100" d="100"/>
      </p:scale>
      <p:origin x="0" y="-816"/>
    </p:cViewPr>
  </p:sorterViewPr>
  <p:notesViewPr>
    <p:cSldViewPr snapToObjects="1">
      <p:cViewPr varScale="1">
        <p:scale>
          <a:sx n="83" d="100"/>
          <a:sy n="83" d="100"/>
        </p:scale>
        <p:origin x="21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F330DF-787A-F64F-B376-D5EB1952BF1C}" type="datetimeFigureOut">
              <a:rPr lang="en-US" smtClean="0"/>
              <a:pPr/>
              <a:t>7/29/14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F265B2-D56C-D74D-A79C-0AA60593C53A}" type="slidenum">
              <a:rPr lang="en-US" smtClean="0"/>
              <a:pPr/>
              <a:t>‹#›</a:t>
            </a:fld>
            <a:endParaRPr lang="en-US"/>
          </a:p>
        </p:txBody>
      </p:sp>
    </p:spTree>
    <p:extLst>
      <p:ext uri="{BB962C8B-B14F-4D97-AF65-F5344CB8AC3E}">
        <p14:creationId xmlns:p14="http://schemas.microsoft.com/office/powerpoint/2010/main" val="3390441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56B50-8788-4343-B07F-8E31778AA5D3}" type="datetimeFigureOut">
              <a:rPr lang="en-US" smtClean="0"/>
              <a:pPr/>
              <a:t>7/29/14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77483-458F-4999-928C-B17678267BCF}" type="slidenum">
              <a:rPr lang="en-US" smtClean="0"/>
              <a:pPr/>
              <a:t>‹#›</a:t>
            </a:fld>
            <a:endParaRPr lang="en-US"/>
          </a:p>
        </p:txBody>
      </p:sp>
    </p:spTree>
    <p:extLst>
      <p:ext uri="{BB962C8B-B14F-4D97-AF65-F5344CB8AC3E}">
        <p14:creationId xmlns:p14="http://schemas.microsoft.com/office/powerpoint/2010/main" val="3411607803"/>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16" name="Picture 15" descr="cover-image1.jpg"/>
          <p:cNvPicPr>
            <a:picLocks noChangeAspect="1"/>
          </p:cNvPicPr>
          <p:nvPr userDrawn="1"/>
        </p:nvPicPr>
        <p:blipFill rotWithShape="1">
          <a:blip r:embed="rId2" cstate="print"/>
          <a:srcRect l="16141"/>
          <a:stretch/>
        </p:blipFill>
        <p:spPr>
          <a:xfrm>
            <a:off x="0" y="3062514"/>
            <a:ext cx="9144000" cy="3108960"/>
          </a:xfrm>
          <a:prstGeom prst="rect">
            <a:avLst/>
          </a:prstGeom>
        </p:spPr>
      </p:pic>
      <p:sp>
        <p:nvSpPr>
          <p:cNvPr id="11" name="Rectangle 10"/>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8" name="Rectangle 17"/>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3" name="Subtitle 2"/>
          <p:cNvSpPr>
            <a:spLocks noGrp="1"/>
          </p:cNvSpPr>
          <p:nvPr userDrawn="1">
            <p:ph type="subTitle" idx="1" hasCustomPrompt="1"/>
          </p:nvPr>
        </p:nvSpPr>
        <p:spPr>
          <a:xfrm>
            <a:off x="762000" y="2379743"/>
            <a:ext cx="7612064" cy="516232"/>
          </a:xfrm>
          <a:prstGeom prst="rect">
            <a:avLst/>
          </a:prstGeom>
        </p:spPr>
        <p:txBody>
          <a:bodyPr anchor="ctr">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7" name="Title 1"/>
          <p:cNvSpPr>
            <a:spLocks noGrp="1"/>
          </p:cNvSpPr>
          <p:nvPr>
            <p:ph type="ctrTitle" hasCustomPrompt="1"/>
          </p:nvPr>
        </p:nvSpPr>
        <p:spPr>
          <a:xfrm>
            <a:off x="762000" y="1480929"/>
            <a:ext cx="7612063" cy="675116"/>
          </a:xfrm>
          <a:prstGeom prst="rect">
            <a:avLst/>
          </a:prstGeom>
        </p:spPr>
        <p:txBody>
          <a:bodyPr anchor="ctr"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22" name="Rectangle 21"/>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pic>
        <p:nvPicPr>
          <p:cNvPr id="12" name="Picture 11" descr="logo-big.jpg"/>
          <p:cNvPicPr>
            <a:picLocks noChangeAspect="1"/>
          </p:cNvPicPr>
          <p:nvPr userDrawn="1"/>
        </p:nvPicPr>
        <p:blipFill>
          <a:blip r:embed="rId3" cstate="print"/>
          <a:stretch>
            <a:fillRect/>
          </a:stretch>
        </p:blipFill>
        <p:spPr>
          <a:xfrm>
            <a:off x="244840" y="281065"/>
            <a:ext cx="2697734" cy="682625"/>
          </a:xfrm>
          <a:prstGeom prst="rect">
            <a:avLst/>
          </a:prstGeom>
        </p:spPr>
      </p:pic>
      <p:sp>
        <p:nvSpPr>
          <p:cNvPr id="15" name="TextBox 14"/>
          <p:cNvSpPr txBox="1"/>
          <p:nvPr userDrawn="1"/>
        </p:nvSpPr>
        <p:spPr>
          <a:xfrm>
            <a:off x="6705600" y="6361211"/>
            <a:ext cx="2257099"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www.healthcatalyst.com</a:t>
            </a:r>
          </a:p>
        </p:txBody>
      </p:sp>
      <p:sp>
        <p:nvSpPr>
          <p:cNvPr id="10" name="TextBox 9"/>
          <p:cNvSpPr txBox="1"/>
          <p:nvPr userDrawn="1"/>
        </p:nvSpPr>
        <p:spPr>
          <a:xfrm>
            <a:off x="2023744" y="6391988"/>
            <a:ext cx="5088573" cy="246221"/>
          </a:xfrm>
          <a:prstGeom prst="rect">
            <a:avLst/>
          </a:prstGeom>
          <a:noFill/>
        </p:spPr>
        <p:txBody>
          <a:bodyPr wrap="none" rtlCol="0">
            <a:spAutoFit/>
          </a:bodyPr>
          <a:lstStyle/>
          <a:p>
            <a:pPr algn="ctr"/>
            <a:r>
              <a:rPr lang="en-US" sz="1000" spc="30" baseline="0" dirty="0" smtClean="0">
                <a:solidFill>
                  <a:schemeClr val="bg1"/>
                </a:solidFill>
              </a:rPr>
              <a:t>Proprietary. Feel free to share but we would appreciate a Health Catalyst citation.</a:t>
            </a:r>
            <a:endParaRPr lang="en-US" sz="1000" spc="30" baseline="0" dirty="0">
              <a:solidFill>
                <a:schemeClr val="bg1"/>
              </a:solidFill>
            </a:endParaRPr>
          </a:p>
        </p:txBody>
      </p:sp>
      <p:pic>
        <p:nvPicPr>
          <p:cNvPr id="13" name="Picture 12" descr="logo.png"/>
          <p:cNvPicPr>
            <a:picLocks noChangeAspect="1"/>
          </p:cNvPicPr>
          <p:nvPr userDrawn="1"/>
        </p:nvPicPr>
        <p:blipFill>
          <a:blip r:embed="rId4" cstate="print"/>
          <a:stretch>
            <a:fillRect/>
          </a:stretch>
        </p:blipFill>
        <p:spPr>
          <a:xfrm>
            <a:off x="264075" y="6324600"/>
            <a:ext cx="1447800" cy="366047"/>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1"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2" name="Text Placeholder 2"/>
          <p:cNvSpPr>
            <a:spLocks noGrp="1"/>
          </p:cNvSpPr>
          <p:nvPr>
            <p:ph type="body" idx="14" hasCustomPrompt="1"/>
          </p:nvPr>
        </p:nvSpPr>
        <p:spPr>
          <a:xfrm>
            <a:off x="672686" y="1036737"/>
            <a:ext cx="7790687" cy="350096"/>
          </a:xfrm>
          <a:prstGeom prst="rect">
            <a:avLst/>
          </a:prstGeom>
        </p:spPr>
        <p:txBody>
          <a:bodyPr wrap="square" anchor="ctr" anchorCtr="0">
            <a:spAutoFit/>
          </a:bodyPr>
          <a:lstStyle>
            <a:lvl1pPr marL="0" indent="0">
              <a:lnSpc>
                <a:spcPct val="100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7"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272692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Rectangle 1"/>
          <p:cNvSpPr/>
          <p:nvPr userDrawn="1"/>
        </p:nvSpPr>
        <p:spPr>
          <a:xfrm>
            <a:off x="8112369" y="-1"/>
            <a:ext cx="1031631" cy="1511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994010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uced Footer">
    <p:spTree>
      <p:nvGrpSpPr>
        <p:cNvPr id="1" name=""/>
        <p:cNvGrpSpPr/>
        <p:nvPr/>
      </p:nvGrpSpPr>
      <p:grpSpPr>
        <a:xfrm>
          <a:off x="0" y="0"/>
          <a:ext cx="0" cy="0"/>
          <a:chOff x="0" y="0"/>
          <a:chExt cx="0" cy="0"/>
        </a:xfrm>
      </p:grpSpPr>
      <p:sp>
        <p:nvSpPr>
          <p:cNvPr id="7" name="TextBox 6"/>
          <p:cNvSpPr txBox="1"/>
          <p:nvPr userDrawn="1"/>
        </p:nvSpPr>
        <p:spPr>
          <a:xfrm>
            <a:off x="4289901" y="6500152"/>
            <a:ext cx="556260" cy="230832"/>
          </a:xfrm>
          <a:prstGeom prst="rect">
            <a:avLst/>
          </a:prstGeom>
          <a:noFill/>
        </p:spPr>
        <p:txBody>
          <a:bodyPr wrap="square" rtlCol="0">
            <a:spAutoFit/>
          </a:bodyPr>
          <a:lstStyle/>
          <a:p>
            <a:pPr marL="0" marR="0" indent="0" algn="ctr" defTabSz="685800" rtl="0" eaLnBrk="1" fontAlgn="auto" latinLnBrk="0" hangingPunct="1">
              <a:lnSpc>
                <a:spcPct val="100000"/>
              </a:lnSpc>
              <a:spcBef>
                <a:spcPts val="0"/>
              </a:spcBef>
              <a:spcAft>
                <a:spcPts val="0"/>
              </a:spcAft>
              <a:buClrTx/>
              <a:buSzTx/>
              <a:buFontTx/>
              <a:buNone/>
              <a:tabLst/>
              <a:defRPr/>
            </a:pPr>
            <a:fld id="{80374F62-E58F-4C1F-B5D3-2493732D308A}" type="slidenum">
              <a:rPr lang="en-US" sz="900" kern="1200" smtClean="0">
                <a:solidFill>
                  <a:schemeClr val="bg1"/>
                </a:solidFill>
                <a:latin typeface="+mn-lt"/>
                <a:ea typeface="+mn-ea"/>
                <a:cs typeface="+mn-cs"/>
              </a:rPr>
              <a:pPr marL="0" marR="0" indent="0" algn="ctr" defTabSz="685800" rtl="0" eaLnBrk="1" fontAlgn="auto" latinLnBrk="0" hangingPunct="1">
                <a:lnSpc>
                  <a:spcPct val="100000"/>
                </a:lnSpc>
                <a:spcBef>
                  <a:spcPts val="0"/>
                </a:spcBef>
                <a:spcAft>
                  <a:spcPts val="0"/>
                </a:spcAft>
                <a:buClrTx/>
                <a:buSzTx/>
                <a:buFontTx/>
                <a:buNone/>
                <a:tabLst/>
                <a:defRPr/>
              </a:pPr>
              <a:t>‹#›</a:t>
            </a:fld>
            <a:endParaRPr lang="en-US" sz="1600" dirty="0"/>
          </a:p>
        </p:txBody>
      </p:sp>
      <p:sp>
        <p:nvSpPr>
          <p:cNvPr id="4" name="Rectangle 3"/>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5" name="Rectangle 4"/>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Tree>
    <p:extLst>
      <p:ext uri="{BB962C8B-B14F-4D97-AF65-F5344CB8AC3E}">
        <p14:creationId xmlns:p14="http://schemas.microsoft.com/office/powerpoint/2010/main" val="41203800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uced Footer Blank">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uced Footer Blank (no logo)">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5" name="Rectangle 4"/>
          <p:cNvSpPr/>
          <p:nvPr userDrawn="1"/>
        </p:nvSpPr>
        <p:spPr>
          <a:xfrm>
            <a:off x="8112369" y="0"/>
            <a:ext cx="1031631" cy="1457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801290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ean Sheet">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5" name="Rectangle 4"/>
          <p:cNvSpPr/>
          <p:nvPr userDrawn="1"/>
        </p:nvSpPr>
        <p:spPr>
          <a:xfrm>
            <a:off x="8112369" y="-1"/>
            <a:ext cx="1031631" cy="1461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6737169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16" name="Picture 15" descr="cover-image1.jpg"/>
          <p:cNvPicPr>
            <a:picLocks noChangeAspect="1"/>
          </p:cNvPicPr>
          <p:nvPr userDrawn="1"/>
        </p:nvPicPr>
        <p:blipFill rotWithShape="1">
          <a:blip r:embed="rId2" cstate="print"/>
          <a:srcRect l="16141"/>
          <a:stretch/>
        </p:blipFill>
        <p:spPr>
          <a:xfrm>
            <a:off x="0" y="3062514"/>
            <a:ext cx="9144000" cy="3108960"/>
          </a:xfrm>
          <a:prstGeom prst="rect">
            <a:avLst/>
          </a:prstGeom>
        </p:spPr>
      </p:pic>
      <p:sp>
        <p:nvSpPr>
          <p:cNvPr id="11" name="Rectangle 10"/>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8" name="Rectangle 17"/>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3" name="Subtitle 2"/>
          <p:cNvSpPr>
            <a:spLocks noGrp="1"/>
          </p:cNvSpPr>
          <p:nvPr userDrawn="1">
            <p:ph type="subTitle" idx="1" hasCustomPrompt="1"/>
          </p:nvPr>
        </p:nvSpPr>
        <p:spPr>
          <a:xfrm>
            <a:off x="762000" y="2379743"/>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7" name="Title 1"/>
          <p:cNvSpPr>
            <a:spLocks noGrp="1"/>
          </p:cNvSpPr>
          <p:nvPr>
            <p:ph type="ctrTitle" hasCustomPrompt="1"/>
          </p:nvPr>
        </p:nvSpPr>
        <p:spPr>
          <a:xfrm>
            <a:off x="762000" y="1480929"/>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22" name="Rectangle 21"/>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pic>
        <p:nvPicPr>
          <p:cNvPr id="12" name="Picture 11" descr="logo-big.jpg"/>
          <p:cNvPicPr>
            <a:picLocks noChangeAspect="1"/>
          </p:cNvPicPr>
          <p:nvPr userDrawn="1"/>
        </p:nvPicPr>
        <p:blipFill>
          <a:blip r:embed="rId3" cstate="print"/>
          <a:stretch>
            <a:fillRect/>
          </a:stretch>
        </p:blipFill>
        <p:spPr>
          <a:xfrm>
            <a:off x="244840" y="281065"/>
            <a:ext cx="2697734" cy="682625"/>
          </a:xfrm>
          <a:prstGeom prst="rect">
            <a:avLst/>
          </a:prstGeom>
        </p:spPr>
      </p:pic>
      <p:sp>
        <p:nvSpPr>
          <p:cNvPr id="15" name="TextBox 14"/>
          <p:cNvSpPr txBox="1"/>
          <p:nvPr userDrawn="1"/>
        </p:nvSpPr>
        <p:spPr>
          <a:xfrm>
            <a:off x="6705600" y="6361211"/>
            <a:ext cx="2257099" cy="307777"/>
          </a:xfrm>
          <a:prstGeom prst="rect">
            <a:avLst/>
          </a:prstGeom>
          <a:noFill/>
        </p:spPr>
        <p:txBody>
          <a:bodyPr wrap="square" rtlCol="0">
            <a:spAutoFit/>
          </a:bodyPr>
          <a:lstStyle/>
          <a:p>
            <a:pPr algn="r" defTabSz="914400">
              <a:defRPr/>
            </a:pPr>
            <a:r>
              <a:rPr lang="en-US" sz="700" dirty="0" smtClean="0">
                <a:solidFill>
                  <a:srgbClr val="B7DFEE"/>
                </a:solidFill>
                <a:cs typeface="Arial"/>
              </a:rPr>
              <a:t>© 2013 Health Catalyst</a:t>
            </a:r>
          </a:p>
          <a:p>
            <a:pPr algn="r" defTabSz="914400">
              <a:defRPr/>
            </a:pPr>
            <a:r>
              <a:rPr lang="en-US" sz="700" dirty="0" smtClean="0">
                <a:solidFill>
                  <a:srgbClr val="B7DFEE"/>
                </a:solidFill>
                <a:cs typeface="Arial"/>
              </a:rPr>
              <a:t>www.healthcatalyst.com</a:t>
            </a:r>
          </a:p>
        </p:txBody>
      </p:sp>
      <p:pic>
        <p:nvPicPr>
          <p:cNvPr id="13" name="Picture 12" descr="logo.png"/>
          <p:cNvPicPr>
            <a:picLocks noChangeAspect="1"/>
          </p:cNvPicPr>
          <p:nvPr userDrawn="1"/>
        </p:nvPicPr>
        <p:blipFill>
          <a:blip r:embed="rId4" cstate="print"/>
          <a:stretch>
            <a:fillRect/>
          </a:stretch>
        </p:blipFill>
        <p:spPr>
          <a:xfrm>
            <a:off x="264075" y="6324600"/>
            <a:ext cx="1447800" cy="366047"/>
          </a:xfrm>
          <a:prstGeom prst="rect">
            <a:avLst/>
          </a:prstGeom>
        </p:spPr>
      </p:pic>
    </p:spTree>
    <p:extLst>
      <p:ext uri="{BB962C8B-B14F-4D97-AF65-F5344CB8AC3E}">
        <p14:creationId xmlns:p14="http://schemas.microsoft.com/office/powerpoint/2010/main" val="2511099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pic>
        <p:nvPicPr>
          <p:cNvPr id="24" name="Picture 23" descr="cover-image2.jpg"/>
          <p:cNvPicPr>
            <a:picLocks noChangeAspect="1"/>
          </p:cNvPicPr>
          <p:nvPr userDrawn="1"/>
        </p:nvPicPr>
        <p:blipFill rotWithShape="1">
          <a:blip r:embed="rId2" cstate="print"/>
          <a:srcRect r="16141"/>
          <a:stretch/>
        </p:blipFill>
        <p:spPr>
          <a:xfrm>
            <a:off x="1" y="3070485"/>
            <a:ext cx="9144000" cy="3108960"/>
          </a:xfrm>
          <a:prstGeom prst="rect">
            <a:avLst/>
          </a:prstGeom>
        </p:spPr>
      </p:pic>
      <p:sp>
        <p:nvSpPr>
          <p:cNvPr id="18" name="Rectangle 17"/>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9" name="Rectangle 18"/>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20" name="Rectangle 19"/>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pic>
        <p:nvPicPr>
          <p:cNvPr id="33" name="Picture 32" descr="logo-big.jpg"/>
          <p:cNvPicPr>
            <a:picLocks noChangeAspect="1"/>
          </p:cNvPicPr>
          <p:nvPr userDrawn="1"/>
        </p:nvPicPr>
        <p:blipFill>
          <a:blip r:embed="rId3" cstate="print"/>
          <a:stretch>
            <a:fillRect/>
          </a:stretch>
        </p:blipFill>
        <p:spPr>
          <a:xfrm>
            <a:off x="244840" y="281065"/>
            <a:ext cx="2697734" cy="682625"/>
          </a:xfrm>
          <a:prstGeom prst="rect">
            <a:avLst/>
          </a:prstGeom>
        </p:spPr>
      </p:pic>
      <p:pic>
        <p:nvPicPr>
          <p:cNvPr id="12" name="Picture 11"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3" name="Subtitle 2"/>
          <p:cNvSpPr>
            <a:spLocks noGrp="1"/>
          </p:cNvSpPr>
          <p:nvPr>
            <p:ph type="subTitle" idx="1" hasCustomPrompt="1"/>
          </p:nvPr>
        </p:nvSpPr>
        <p:spPr>
          <a:xfrm>
            <a:off x="762000" y="2379743"/>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4" name="Title 1"/>
          <p:cNvSpPr>
            <a:spLocks noGrp="1"/>
          </p:cNvSpPr>
          <p:nvPr>
            <p:ph type="ctrTitle" hasCustomPrompt="1"/>
          </p:nvPr>
        </p:nvSpPr>
        <p:spPr>
          <a:xfrm>
            <a:off x="762000" y="1480929"/>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15" name="TextBox 14"/>
          <p:cNvSpPr txBox="1"/>
          <p:nvPr userDrawn="1"/>
        </p:nvSpPr>
        <p:spPr>
          <a:xfrm>
            <a:off x="6705600" y="6361211"/>
            <a:ext cx="2257099" cy="307777"/>
          </a:xfrm>
          <a:prstGeom prst="rect">
            <a:avLst/>
          </a:prstGeom>
          <a:noFill/>
        </p:spPr>
        <p:txBody>
          <a:bodyPr wrap="square" rtlCol="0">
            <a:spAutoFit/>
          </a:bodyPr>
          <a:lstStyle/>
          <a:p>
            <a:pPr algn="r" defTabSz="914400">
              <a:defRPr/>
            </a:pPr>
            <a:r>
              <a:rPr lang="en-US" sz="700" dirty="0" smtClean="0">
                <a:solidFill>
                  <a:srgbClr val="B7DFEE"/>
                </a:solidFill>
                <a:cs typeface="Arial"/>
              </a:rPr>
              <a:t>© 2013 Health Catalyst</a:t>
            </a:r>
          </a:p>
          <a:p>
            <a:pPr algn="r" defTabSz="914400">
              <a:defRPr/>
            </a:pPr>
            <a:r>
              <a:rPr lang="en-US" sz="700" dirty="0" smtClean="0">
                <a:solidFill>
                  <a:srgbClr val="B7DFEE"/>
                </a:solidFill>
                <a:cs typeface="Arial"/>
              </a:rPr>
              <a:t>www.healthcatalyst.com</a:t>
            </a:r>
          </a:p>
        </p:txBody>
      </p:sp>
    </p:spTree>
    <p:extLst>
      <p:ext uri="{BB962C8B-B14F-4D97-AF65-F5344CB8AC3E}">
        <p14:creationId xmlns:p14="http://schemas.microsoft.com/office/powerpoint/2010/main" val="26456205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21" name="Picture 20" descr="section-image1.jpg"/>
          <p:cNvPicPr>
            <a:picLocks noChangeAspect="1"/>
          </p:cNvPicPr>
          <p:nvPr userDrawn="1"/>
        </p:nvPicPr>
        <p:blipFill rotWithShape="1">
          <a:blip r:embed="rId2" cstate="print"/>
          <a:srcRect l="2150" r="15441"/>
          <a:stretch/>
        </p:blipFill>
        <p:spPr>
          <a:xfrm>
            <a:off x="0" y="2971800"/>
            <a:ext cx="9173695" cy="3200400"/>
          </a:xfrm>
          <a:prstGeom prst="rect">
            <a:avLst/>
          </a:prstGeom>
        </p:spPr>
      </p:pic>
      <p:sp>
        <p:nvSpPr>
          <p:cNvPr id="20" name="Rectangle 19"/>
          <p:cNvSpPr/>
          <p:nvPr userDrawn="1"/>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2" name="Rectangle 11"/>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5" name="Rectangle 14"/>
          <p:cNvSpPr/>
          <p:nvPr userDrawn="1"/>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pic>
        <p:nvPicPr>
          <p:cNvPr id="24" name="Picture 23" descr="logomark-big.jpg"/>
          <p:cNvPicPr>
            <a:picLocks noChangeAspect="1"/>
          </p:cNvPicPr>
          <p:nvPr userDrawn="1"/>
        </p:nvPicPr>
        <p:blipFill>
          <a:blip r:embed="rId3" cstate="print"/>
          <a:stretch>
            <a:fillRect/>
          </a:stretch>
        </p:blipFill>
        <p:spPr>
          <a:xfrm>
            <a:off x="7442689" y="168772"/>
            <a:ext cx="1163193" cy="1922272"/>
          </a:xfrm>
          <a:prstGeom prst="rect">
            <a:avLst/>
          </a:prstGeom>
        </p:spPr>
      </p:pic>
      <p:sp>
        <p:nvSpPr>
          <p:cNvPr id="17" name="Title 1"/>
          <p:cNvSpPr>
            <a:spLocks noGrp="1"/>
          </p:cNvSpPr>
          <p:nvPr>
            <p:ph type="ctrTitle" hasCustomPrompt="1"/>
          </p:nvPr>
        </p:nvSpPr>
        <p:spPr>
          <a:xfrm>
            <a:off x="539262" y="860604"/>
            <a:ext cx="6768123" cy="538609"/>
          </a:xfrm>
          <a:prstGeom prst="rect">
            <a:avLst/>
          </a:prstGeom>
        </p:spPr>
        <p:txBody>
          <a:bodyPr wrap="square" anchor="ctr" anchorCtr="0">
            <a:spAutoFit/>
          </a:bodyPr>
          <a:lstStyle>
            <a:lvl1pPr algn="l" defTabSz="914400" rtl="0" eaLnBrk="1" latinLnBrk="0" hangingPunct="1">
              <a:lnSpc>
                <a:spcPct val="85000"/>
              </a:lnSpc>
              <a:spcBef>
                <a:spcPts val="0"/>
              </a:spcBef>
              <a:buNone/>
              <a:defRPr lang="en-US" sz="4000" b="1" i="0" kern="1200" dirty="0">
                <a:solidFill>
                  <a:schemeClr val="tx2"/>
                </a:solidFill>
                <a:latin typeface="+mj-lt"/>
                <a:ea typeface="+mj-ea"/>
                <a:cs typeface="Arial"/>
              </a:defRPr>
            </a:lvl1pPr>
          </a:lstStyle>
          <a:p>
            <a:r>
              <a:rPr lang="en-US" dirty="0" smtClean="0"/>
              <a:t>Section Title</a:t>
            </a:r>
            <a:endParaRPr lang="en-US" dirty="0"/>
          </a:p>
        </p:txBody>
      </p:sp>
      <p:pic>
        <p:nvPicPr>
          <p:cNvPr id="11" name="Picture 10"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0" name="TextBox 9"/>
          <p:cNvSpPr txBox="1"/>
          <p:nvPr userDrawn="1"/>
        </p:nvSpPr>
        <p:spPr>
          <a:xfrm>
            <a:off x="6705600" y="6361211"/>
            <a:ext cx="2257099" cy="307777"/>
          </a:xfrm>
          <a:prstGeom prst="rect">
            <a:avLst/>
          </a:prstGeom>
          <a:noFill/>
        </p:spPr>
        <p:txBody>
          <a:bodyPr wrap="square" rtlCol="0">
            <a:spAutoFit/>
          </a:bodyPr>
          <a:lstStyle/>
          <a:p>
            <a:pPr algn="r" defTabSz="914400">
              <a:defRPr/>
            </a:pPr>
            <a:r>
              <a:rPr lang="en-US" sz="700" dirty="0" smtClean="0">
                <a:solidFill>
                  <a:srgbClr val="B7DFEE"/>
                </a:solidFill>
                <a:cs typeface="Arial"/>
              </a:rPr>
              <a:t>© 2013 Health Catalyst</a:t>
            </a:r>
          </a:p>
          <a:p>
            <a:pPr algn="r" defTabSz="914400">
              <a:defRPr/>
            </a:pPr>
            <a:r>
              <a:rPr lang="en-US" sz="700" dirty="0" smtClean="0">
                <a:solidFill>
                  <a:srgbClr val="B7DFEE"/>
                </a:solidFill>
                <a:cs typeface="Arial"/>
              </a:rPr>
              <a:t>www.healthcatalyst.com</a:t>
            </a:r>
          </a:p>
        </p:txBody>
      </p:sp>
    </p:spTree>
    <p:extLst>
      <p:ext uri="{BB962C8B-B14F-4D97-AF65-F5344CB8AC3E}">
        <p14:creationId xmlns:p14="http://schemas.microsoft.com/office/powerpoint/2010/main" val="34921546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pic>
        <p:nvPicPr>
          <p:cNvPr id="24" name="Picture 23" descr="cover-image2.jpg"/>
          <p:cNvPicPr>
            <a:picLocks noChangeAspect="1"/>
          </p:cNvPicPr>
          <p:nvPr userDrawn="1"/>
        </p:nvPicPr>
        <p:blipFill rotWithShape="1">
          <a:blip r:embed="rId2" cstate="print"/>
          <a:srcRect r="16141"/>
          <a:stretch/>
        </p:blipFill>
        <p:spPr>
          <a:xfrm>
            <a:off x="1" y="3070485"/>
            <a:ext cx="9144000" cy="3108960"/>
          </a:xfrm>
          <a:prstGeom prst="rect">
            <a:avLst/>
          </a:prstGeom>
        </p:spPr>
      </p:pic>
      <p:sp>
        <p:nvSpPr>
          <p:cNvPr id="18" name="Rectangle 17"/>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9" name="Rectangle 18"/>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0" name="Rectangle 19"/>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pic>
        <p:nvPicPr>
          <p:cNvPr id="33" name="Picture 32" descr="logo-big.jpg"/>
          <p:cNvPicPr>
            <a:picLocks noChangeAspect="1"/>
          </p:cNvPicPr>
          <p:nvPr userDrawn="1"/>
        </p:nvPicPr>
        <p:blipFill>
          <a:blip r:embed="rId3" cstate="print"/>
          <a:stretch>
            <a:fillRect/>
          </a:stretch>
        </p:blipFill>
        <p:spPr>
          <a:xfrm>
            <a:off x="244840" y="281065"/>
            <a:ext cx="2697734" cy="682625"/>
          </a:xfrm>
          <a:prstGeom prst="rect">
            <a:avLst/>
          </a:prstGeom>
        </p:spPr>
      </p:pic>
      <p:sp>
        <p:nvSpPr>
          <p:cNvPr id="11" name="TextBox 10"/>
          <p:cNvSpPr txBox="1"/>
          <p:nvPr userDrawn="1"/>
        </p:nvSpPr>
        <p:spPr>
          <a:xfrm>
            <a:off x="3685417" y="6391988"/>
            <a:ext cx="1765227" cy="246221"/>
          </a:xfrm>
          <a:prstGeom prst="rect">
            <a:avLst/>
          </a:prstGeom>
          <a:noFill/>
        </p:spPr>
        <p:txBody>
          <a:bodyPr wrap="non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accent1">
                    <a:lumMod val="20000"/>
                    <a:lumOff val="80000"/>
                  </a:schemeClr>
                </a:solidFill>
                <a:latin typeface="+mn-lt"/>
                <a:cs typeface="Arial"/>
              </a:rPr>
              <a:t>Proprietary and Confidential</a:t>
            </a:r>
          </a:p>
        </p:txBody>
      </p:sp>
      <p:pic>
        <p:nvPicPr>
          <p:cNvPr id="12" name="Picture 11"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3" name="Subtitle 2"/>
          <p:cNvSpPr>
            <a:spLocks noGrp="1"/>
          </p:cNvSpPr>
          <p:nvPr>
            <p:ph type="subTitle" idx="1" hasCustomPrompt="1"/>
          </p:nvPr>
        </p:nvSpPr>
        <p:spPr>
          <a:xfrm>
            <a:off x="762000" y="2379743"/>
            <a:ext cx="7612064" cy="516232"/>
          </a:xfrm>
          <a:prstGeom prst="rect">
            <a:avLst/>
          </a:prstGeom>
        </p:spPr>
        <p:txBody>
          <a:bodyPr anchor="ctr">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mj-lt"/>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4" name="Title 1"/>
          <p:cNvSpPr>
            <a:spLocks noGrp="1"/>
          </p:cNvSpPr>
          <p:nvPr>
            <p:ph type="ctrTitle" hasCustomPrompt="1"/>
          </p:nvPr>
        </p:nvSpPr>
        <p:spPr>
          <a:xfrm>
            <a:off x="762000" y="1480929"/>
            <a:ext cx="7612063" cy="675116"/>
          </a:xfrm>
          <a:prstGeom prst="rect">
            <a:avLst/>
          </a:prstGeom>
        </p:spPr>
        <p:txBody>
          <a:bodyPr anchor="ctr" anchorCtr="0">
            <a:noAutofit/>
          </a:bodyPr>
          <a:lstStyle>
            <a:lvl1pPr algn="l" defTabSz="914400" rtl="0" eaLnBrk="1" latinLnBrk="0" hangingPunct="1">
              <a:lnSpc>
                <a:spcPct val="80000"/>
              </a:lnSpc>
              <a:spcBef>
                <a:spcPts val="0"/>
              </a:spcBef>
              <a:buNone/>
              <a:defRPr lang="en-US" sz="4000" b="1" i="0" kern="1200" dirty="0">
                <a:solidFill>
                  <a:schemeClr val="bg1"/>
                </a:solidFill>
                <a:latin typeface="+mj-lt"/>
                <a:ea typeface="+mj-ea"/>
                <a:cs typeface="Arial Bold"/>
              </a:defRPr>
            </a:lvl1pPr>
          </a:lstStyle>
          <a:p>
            <a:r>
              <a:rPr lang="en-US" dirty="0" smtClean="0"/>
              <a:t>Presentation Title</a:t>
            </a:r>
            <a:endParaRPr lang="en-US" dirty="0"/>
          </a:p>
        </p:txBody>
      </p:sp>
      <p:sp>
        <p:nvSpPr>
          <p:cNvPr id="15" name="TextBox 14"/>
          <p:cNvSpPr txBox="1"/>
          <p:nvPr userDrawn="1"/>
        </p:nvSpPr>
        <p:spPr>
          <a:xfrm>
            <a:off x="6705600" y="6361211"/>
            <a:ext cx="2257099"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www.healthcatalyst.com</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676656" y="369895"/>
            <a:ext cx="7795707" cy="521208"/>
          </a:xfrm>
        </p:spPr>
        <p:txBody>
          <a:bodyPr anchor="ctr" anchorCtr="0"/>
          <a:lstStyle>
            <a:lvl1pPr>
              <a:defRPr/>
            </a:lvl1pPr>
          </a:lstStyle>
          <a:p>
            <a:r>
              <a:rPr lang="en-US" dirty="0" smtClean="0"/>
              <a:t>Slide Title</a:t>
            </a:r>
            <a:endParaRPr lang="en-US" dirty="0"/>
          </a:p>
        </p:txBody>
      </p:sp>
      <p:sp>
        <p:nvSpPr>
          <p:cNvPr id="4" name="Content Placeholder 3"/>
          <p:cNvSpPr>
            <a:spLocks noGrp="1"/>
          </p:cNvSpPr>
          <p:nvPr>
            <p:ph sz="quarter" idx="11"/>
          </p:nvPr>
        </p:nvSpPr>
        <p:spPr>
          <a:xfrm>
            <a:off x="676656" y="1260475"/>
            <a:ext cx="7795832"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5370646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with Subtitle">
    <p:spTree>
      <p:nvGrpSpPr>
        <p:cNvPr id="1" name=""/>
        <p:cNvGrpSpPr/>
        <p:nvPr/>
      </p:nvGrpSpPr>
      <p:grpSpPr>
        <a:xfrm>
          <a:off x="0" y="0"/>
          <a:ext cx="0" cy="0"/>
          <a:chOff x="0" y="0"/>
          <a:chExt cx="0" cy="0"/>
        </a:xfrm>
      </p:grpSpPr>
      <p:sp>
        <p:nvSpPr>
          <p:cNvPr id="13"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4" name="Text Placeholder 2"/>
          <p:cNvSpPr>
            <a:spLocks noGrp="1"/>
          </p:cNvSpPr>
          <p:nvPr>
            <p:ph type="body" idx="14" hasCustomPrompt="1"/>
          </p:nvPr>
        </p:nvSpPr>
        <p:spPr>
          <a:xfrm>
            <a:off x="672686" y="1041738"/>
            <a:ext cx="7790687" cy="340093"/>
          </a:xfrm>
          <a:prstGeom prst="rect">
            <a:avLst/>
          </a:prstGeom>
        </p:spPr>
        <p:txBody>
          <a:bodyPr wrap="square" anchor="ctr" anchorCtr="0">
            <a:spAutoFit/>
          </a:bodyPr>
          <a:lstStyle>
            <a:lvl1pPr marL="0" indent="0">
              <a:lnSpc>
                <a:spcPct val="85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6"/>
          </p:nvPr>
        </p:nvSpPr>
        <p:spPr>
          <a:xfrm>
            <a:off x="672686" y="1536700"/>
            <a:ext cx="7799802" cy="4486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1235448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676657" y="354794"/>
            <a:ext cx="7795706" cy="523220"/>
          </a:xfrm>
          <a:prstGeom prst="rect">
            <a:avLst/>
          </a:prstGeom>
        </p:spPr>
        <p:txBody>
          <a:bodyPr vert="horz" wrap="square" lIns="0" tIns="0" rIns="0" bIns="0" rtlCol="0" anchor="ctr" anchorCtr="0">
            <a:spAutoFit/>
          </a:bodyPr>
          <a:lstStyle>
            <a:lvl1pPr>
              <a:defRPr baseline="0"/>
            </a:lvl1pPr>
          </a:lstStyle>
          <a:p>
            <a:r>
              <a:rPr lang="en-US" dirty="0" smtClean="0"/>
              <a:t>Slide Title</a:t>
            </a:r>
            <a:endParaRPr lang="en-US" dirty="0"/>
          </a:p>
        </p:txBody>
      </p:sp>
      <p:sp>
        <p:nvSpPr>
          <p:cNvPr id="3" name="Content Placeholder 2"/>
          <p:cNvSpPr>
            <a:spLocks noGrp="1"/>
          </p:cNvSpPr>
          <p:nvPr>
            <p:ph sz="quarter" idx="16"/>
          </p:nvPr>
        </p:nvSpPr>
        <p:spPr>
          <a:xfrm>
            <a:off x="676657" y="1260475"/>
            <a:ext cx="3687381"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7"/>
          </p:nvPr>
        </p:nvSpPr>
        <p:spPr>
          <a:xfrm>
            <a:off x="4785135" y="1260475"/>
            <a:ext cx="3687227"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41416939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with Subtitle">
    <p:spTree>
      <p:nvGrpSpPr>
        <p:cNvPr id="1" name=""/>
        <p:cNvGrpSpPr/>
        <p:nvPr/>
      </p:nvGrpSpPr>
      <p:grpSpPr>
        <a:xfrm>
          <a:off x="0" y="0"/>
          <a:ext cx="0" cy="0"/>
          <a:chOff x="0" y="0"/>
          <a:chExt cx="0" cy="0"/>
        </a:xfrm>
      </p:grpSpPr>
      <p:sp>
        <p:nvSpPr>
          <p:cNvPr id="17" name="Title Placeholder 1"/>
          <p:cNvSpPr>
            <a:spLocks noGrp="1"/>
          </p:cNvSpPr>
          <p:nvPr>
            <p:ph type="title" hasCustomPrompt="1"/>
          </p:nvPr>
        </p:nvSpPr>
        <p:spPr>
          <a:xfrm>
            <a:off x="676656" y="348646"/>
            <a:ext cx="7795705"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8" name="Text Placeholder 2"/>
          <p:cNvSpPr>
            <a:spLocks noGrp="1"/>
          </p:cNvSpPr>
          <p:nvPr>
            <p:ph type="body" idx="14" hasCustomPrompt="1"/>
          </p:nvPr>
        </p:nvSpPr>
        <p:spPr>
          <a:xfrm>
            <a:off x="676655" y="1045020"/>
            <a:ext cx="7795705" cy="313932"/>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7"/>
          </p:nvPr>
        </p:nvSpPr>
        <p:spPr>
          <a:xfrm>
            <a:off x="676656" y="1541463"/>
            <a:ext cx="3682619"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41463"/>
            <a:ext cx="3695572"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6257628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with Subtitles">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676656" y="1050011"/>
            <a:ext cx="3695043" cy="313932"/>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1 Subtitle</a:t>
            </a:r>
          </a:p>
        </p:txBody>
      </p:sp>
      <p:sp>
        <p:nvSpPr>
          <p:cNvPr id="8" name="Text Placeholder 4"/>
          <p:cNvSpPr>
            <a:spLocks noGrp="1"/>
          </p:cNvSpPr>
          <p:nvPr>
            <p:ph type="body" sz="quarter" idx="3" hasCustomPrompt="1"/>
          </p:nvPr>
        </p:nvSpPr>
        <p:spPr>
          <a:xfrm>
            <a:off x="4777319" y="1052760"/>
            <a:ext cx="3695044" cy="310896"/>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2 Subtitle</a:t>
            </a:r>
          </a:p>
        </p:txBody>
      </p:sp>
      <p:sp>
        <p:nvSpPr>
          <p:cNvPr id="17" name="Title Placeholder 1"/>
          <p:cNvSpPr>
            <a:spLocks noGrp="1"/>
          </p:cNvSpPr>
          <p:nvPr>
            <p:ph type="title" hasCustomPrompt="1"/>
          </p:nvPr>
        </p:nvSpPr>
        <p:spPr>
          <a:xfrm>
            <a:off x="676656" y="358920"/>
            <a:ext cx="7795707"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3" name="Content Placeholder 2"/>
          <p:cNvSpPr>
            <a:spLocks noGrp="1"/>
          </p:cNvSpPr>
          <p:nvPr>
            <p:ph sz="quarter" idx="17"/>
          </p:nvPr>
        </p:nvSpPr>
        <p:spPr>
          <a:xfrm>
            <a:off x="676656" y="1531938"/>
            <a:ext cx="3695319"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31938"/>
            <a:ext cx="3695575"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4221352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4442295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1"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2" name="Text Placeholder 2"/>
          <p:cNvSpPr>
            <a:spLocks noGrp="1"/>
          </p:cNvSpPr>
          <p:nvPr>
            <p:ph type="body" idx="14" hasCustomPrompt="1"/>
          </p:nvPr>
        </p:nvSpPr>
        <p:spPr>
          <a:xfrm>
            <a:off x="672686" y="1041738"/>
            <a:ext cx="7790687" cy="340093"/>
          </a:xfrm>
          <a:prstGeom prst="rect">
            <a:avLst/>
          </a:prstGeom>
        </p:spPr>
        <p:txBody>
          <a:bodyPr wrap="square" anchor="ctr" anchorCtr="0">
            <a:spAutoFit/>
          </a:bodyPr>
          <a:lstStyle>
            <a:lvl1pPr marL="0" indent="0">
              <a:lnSpc>
                <a:spcPct val="85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7"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40905122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0945057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Rectangle 1"/>
          <p:cNvSpPr/>
          <p:nvPr userDrawn="1"/>
        </p:nvSpPr>
        <p:spPr>
          <a:xfrm>
            <a:off x="8112369" y="-1"/>
            <a:ext cx="1031631" cy="1511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a:t>
            </a:r>
            <a:endParaRPr lang="en-US" dirty="0">
              <a:solidFill>
                <a:prstClr val="white"/>
              </a:solidFill>
            </a:endParaRPr>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31557339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uced Footer">
    <p:spTree>
      <p:nvGrpSpPr>
        <p:cNvPr id="1" name=""/>
        <p:cNvGrpSpPr/>
        <p:nvPr/>
      </p:nvGrpSpPr>
      <p:grpSpPr>
        <a:xfrm>
          <a:off x="0" y="0"/>
          <a:ext cx="0" cy="0"/>
          <a:chOff x="0" y="0"/>
          <a:chExt cx="0" cy="0"/>
        </a:xfrm>
      </p:grpSpPr>
      <p:sp>
        <p:nvSpPr>
          <p:cNvPr id="7" name="TextBox 6"/>
          <p:cNvSpPr txBox="1"/>
          <p:nvPr userDrawn="1"/>
        </p:nvSpPr>
        <p:spPr>
          <a:xfrm>
            <a:off x="4289901" y="6500152"/>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rPr>
              <a:pPr algn="ctr">
                <a:defRPr/>
              </a:pPr>
              <a:t>‹#›</a:t>
            </a:fld>
            <a:endParaRPr lang="en-US" sz="1600" dirty="0">
              <a:solidFill>
                <a:srgbClr val="404040"/>
              </a:solidFill>
            </a:endParaRPr>
          </a:p>
        </p:txBody>
      </p:sp>
      <p:sp>
        <p:nvSpPr>
          <p:cNvPr id="4" name="Rectangle 3"/>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5" name="Rectangle 4"/>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Tree>
    <p:extLst>
      <p:ext uri="{BB962C8B-B14F-4D97-AF65-F5344CB8AC3E}">
        <p14:creationId xmlns:p14="http://schemas.microsoft.com/office/powerpoint/2010/main" val="23162768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21" name="Picture 20" descr="section-image1.jpg"/>
          <p:cNvPicPr>
            <a:picLocks noChangeAspect="1"/>
          </p:cNvPicPr>
          <p:nvPr userDrawn="1"/>
        </p:nvPicPr>
        <p:blipFill rotWithShape="1">
          <a:blip r:embed="rId2" cstate="print"/>
          <a:srcRect l="2150" r="15441"/>
          <a:stretch/>
        </p:blipFill>
        <p:spPr>
          <a:xfrm>
            <a:off x="0" y="2971800"/>
            <a:ext cx="9173695" cy="3200400"/>
          </a:xfrm>
          <a:prstGeom prst="rect">
            <a:avLst/>
          </a:prstGeom>
        </p:spPr>
      </p:pic>
      <p:sp>
        <p:nvSpPr>
          <p:cNvPr id="20" name="Rectangle 19"/>
          <p:cNvSpPr/>
          <p:nvPr userDrawn="1"/>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2" name="Rectangle 11"/>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5" name="Rectangle 14"/>
          <p:cNvSpPr/>
          <p:nvPr userDrawn="1"/>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pic>
        <p:nvPicPr>
          <p:cNvPr id="24" name="Picture 23" descr="logomark-big.jpg"/>
          <p:cNvPicPr>
            <a:picLocks noChangeAspect="1"/>
          </p:cNvPicPr>
          <p:nvPr userDrawn="1"/>
        </p:nvPicPr>
        <p:blipFill>
          <a:blip r:embed="rId3" cstate="print"/>
          <a:stretch>
            <a:fillRect/>
          </a:stretch>
        </p:blipFill>
        <p:spPr>
          <a:xfrm>
            <a:off x="7442689" y="168772"/>
            <a:ext cx="1163193" cy="1922272"/>
          </a:xfrm>
          <a:prstGeom prst="rect">
            <a:avLst/>
          </a:prstGeom>
        </p:spPr>
      </p:pic>
      <p:sp>
        <p:nvSpPr>
          <p:cNvPr id="17" name="Title 1"/>
          <p:cNvSpPr>
            <a:spLocks noGrp="1"/>
          </p:cNvSpPr>
          <p:nvPr>
            <p:ph type="ctrTitle" hasCustomPrompt="1"/>
          </p:nvPr>
        </p:nvSpPr>
        <p:spPr>
          <a:xfrm>
            <a:off x="539262" y="860604"/>
            <a:ext cx="6768123" cy="538609"/>
          </a:xfrm>
          <a:prstGeom prst="rect">
            <a:avLst/>
          </a:prstGeom>
        </p:spPr>
        <p:txBody>
          <a:bodyPr wrap="square" anchor="ctr" anchorCtr="0">
            <a:spAutoFit/>
          </a:bodyPr>
          <a:lstStyle>
            <a:lvl1pPr algn="l" defTabSz="914400" rtl="0" eaLnBrk="1" latinLnBrk="0" hangingPunct="1">
              <a:lnSpc>
                <a:spcPct val="85000"/>
              </a:lnSpc>
              <a:spcBef>
                <a:spcPts val="0"/>
              </a:spcBef>
              <a:buNone/>
              <a:defRPr lang="en-US" sz="4000" b="1" i="0" kern="1200" dirty="0">
                <a:solidFill>
                  <a:schemeClr val="tx2"/>
                </a:solidFill>
                <a:latin typeface="+mj-lt"/>
                <a:ea typeface="+mj-ea"/>
                <a:cs typeface="Arial"/>
              </a:defRPr>
            </a:lvl1pPr>
          </a:lstStyle>
          <a:p>
            <a:r>
              <a:rPr lang="en-US" dirty="0" smtClean="0"/>
              <a:t>Section Title</a:t>
            </a:r>
            <a:endParaRPr lang="en-US" dirty="0"/>
          </a:p>
        </p:txBody>
      </p:sp>
      <p:pic>
        <p:nvPicPr>
          <p:cNvPr id="11" name="Picture 10" descr="logo.png"/>
          <p:cNvPicPr>
            <a:picLocks noChangeAspect="1"/>
          </p:cNvPicPr>
          <p:nvPr userDrawn="1"/>
        </p:nvPicPr>
        <p:blipFill>
          <a:blip r:embed="rId4" cstate="print"/>
          <a:stretch>
            <a:fillRect/>
          </a:stretch>
        </p:blipFill>
        <p:spPr>
          <a:xfrm>
            <a:off x="264075" y="6324600"/>
            <a:ext cx="1447800" cy="366047"/>
          </a:xfrm>
          <a:prstGeom prst="rect">
            <a:avLst/>
          </a:prstGeom>
        </p:spPr>
      </p:pic>
      <p:sp>
        <p:nvSpPr>
          <p:cNvPr id="10" name="TextBox 9"/>
          <p:cNvSpPr txBox="1"/>
          <p:nvPr userDrawn="1"/>
        </p:nvSpPr>
        <p:spPr>
          <a:xfrm>
            <a:off x="6705600" y="6361211"/>
            <a:ext cx="2257099"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www.healthcatalyst.com</a:t>
            </a:r>
          </a:p>
        </p:txBody>
      </p:sp>
      <p:sp>
        <p:nvSpPr>
          <p:cNvPr id="13" name="TextBox 12"/>
          <p:cNvSpPr txBox="1"/>
          <p:nvPr userDrawn="1"/>
        </p:nvSpPr>
        <p:spPr>
          <a:xfrm>
            <a:off x="3689386" y="6391989"/>
            <a:ext cx="1765227" cy="246221"/>
          </a:xfrm>
          <a:prstGeom prst="rect">
            <a:avLst/>
          </a:prstGeom>
          <a:noFill/>
        </p:spPr>
        <p:txBody>
          <a:bodyPr wrap="non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accent1">
                    <a:lumMod val="20000"/>
                    <a:lumOff val="80000"/>
                  </a:schemeClr>
                </a:solidFill>
                <a:latin typeface="+mn-lt"/>
                <a:cs typeface="Arial"/>
              </a:rPr>
              <a:t>Proprietary and Confidential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uced Footer Blank">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Tree>
    <p:extLst>
      <p:ext uri="{BB962C8B-B14F-4D97-AF65-F5344CB8AC3E}">
        <p14:creationId xmlns:p14="http://schemas.microsoft.com/office/powerpoint/2010/main" val="13113987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uced Footer Blank (no logo)">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5" name="Rectangle 4"/>
          <p:cNvSpPr/>
          <p:nvPr userDrawn="1"/>
        </p:nvSpPr>
        <p:spPr>
          <a:xfrm>
            <a:off x="8112369" y="0"/>
            <a:ext cx="1031631" cy="1457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a:t>
            </a:r>
            <a:endParaRPr lang="en-US" dirty="0">
              <a:solidFill>
                <a:prstClr val="white"/>
              </a:solidFill>
            </a:endParaRPr>
          </a:p>
        </p:txBody>
      </p:sp>
    </p:spTree>
    <p:extLst>
      <p:ext uri="{BB962C8B-B14F-4D97-AF65-F5344CB8AC3E}">
        <p14:creationId xmlns:p14="http://schemas.microsoft.com/office/powerpoint/2010/main" val="10152660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ean Sheet">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prstClr val="white"/>
              </a:solidFill>
            </a:endParaRPr>
          </a:p>
        </p:txBody>
      </p:sp>
      <p:sp>
        <p:nvSpPr>
          <p:cNvPr id="5" name="Rectangle 4"/>
          <p:cNvSpPr/>
          <p:nvPr userDrawn="1"/>
        </p:nvSpPr>
        <p:spPr>
          <a:xfrm>
            <a:off x="8112369" y="-1"/>
            <a:ext cx="1031631" cy="1461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a:t>
            </a:r>
            <a:endParaRPr lang="en-US" dirty="0">
              <a:solidFill>
                <a:prstClr val="white"/>
              </a:solidFill>
            </a:endParaRPr>
          </a:p>
        </p:txBody>
      </p:sp>
    </p:spTree>
    <p:extLst>
      <p:ext uri="{BB962C8B-B14F-4D97-AF65-F5344CB8AC3E}">
        <p14:creationId xmlns:p14="http://schemas.microsoft.com/office/powerpoint/2010/main" val="34314386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27200"/>
            <a:ext cx="8229600" cy="4791075"/>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1pPr>
            <a:lvl2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outerShdw blurRad="38100" dist="38100" dir="2700000" algn="tl">
                    <a:srgbClr val="C0C0C0"/>
                  </a:outerShdw>
                </a:effectLst>
                <a:latin typeface="+mj-lt"/>
                <a:ea typeface="+mn-ea"/>
                <a:cs typeface="+mn-cs"/>
              </a:defRPr>
            </a:lvl2pPr>
            <a:lvl3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3pPr>
            <a:lvl4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4pPr>
            <a:lvl5pPr marL="342900" indent="-342900" algn="l" defTabSz="457200" rtl="0" eaLnBrk="0" fontAlgn="base" hangingPunct="0">
              <a:spcBef>
                <a:spcPct val="20000"/>
              </a:spcBef>
              <a:spcAft>
                <a:spcPct val="0"/>
              </a:spcAft>
              <a:buClr>
                <a:srgbClr val="00AEEF"/>
              </a:buClr>
              <a:buFont typeface="Arial" charset="0"/>
              <a:buChar char="•"/>
              <a:defRPr lang="en-GB" sz="2400" dirty="0">
                <a:solidFill>
                  <a:schemeClr val="tx2">
                    <a:lumMod val="75000"/>
                  </a:schemeClr>
                </a:solidFill>
                <a:effectLst/>
                <a:latin typeface="+mj-lt"/>
                <a:ea typeface="+mn-ea"/>
                <a:cs typeface="+mn-cs"/>
              </a:defRPr>
            </a:lvl5pPr>
            <a:lvl6pPr marL="720000">
              <a:buClr>
                <a:srgbClr val="00AEEF"/>
              </a:buClr>
              <a:buFont typeface="Verdana" pitchFamily="34" charset="0"/>
              <a:buChar char="–"/>
              <a:defRPr sz="2400">
                <a:solidFill>
                  <a:schemeClr val="tx2">
                    <a:lumMod val="75000"/>
                  </a:schemeClr>
                </a:solidFill>
                <a:latin typeface="+mj-lt"/>
              </a:defRPr>
            </a:lvl6pPr>
          </a:lstStyle>
          <a:p>
            <a:pPr lvl="0"/>
            <a:r>
              <a:rPr lang="en-GB" dirty="0" smtClean="0"/>
              <a:t>Click to edit Master text styles</a:t>
            </a:r>
          </a:p>
          <a:p>
            <a:pPr lvl="5"/>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4" name="Date Placeholder 1"/>
          <p:cNvSpPr>
            <a:spLocks noGrp="1"/>
          </p:cNvSpPr>
          <p:nvPr>
            <p:ph type="dt" sz="half" idx="10"/>
          </p:nvPr>
        </p:nvSpPr>
        <p:spPr>
          <a:xfrm>
            <a:off x="203200" y="6172200"/>
            <a:ext cx="2133600" cy="365125"/>
          </a:xfrm>
          <a:prstGeom prst="rect">
            <a:avLst/>
          </a:prstGeom>
        </p:spPr>
        <p:txBody>
          <a:bodyPr/>
          <a:lstStyle>
            <a:lvl1pPr>
              <a:defRPr/>
            </a:lvl1pPr>
          </a:lstStyle>
          <a:p>
            <a:pPr>
              <a:defRPr/>
            </a:pPr>
            <a:endParaRPr lang="en-GB" dirty="0">
              <a:solidFill>
                <a:srgbClr val="404040"/>
              </a:solidFill>
            </a:endParaRPr>
          </a:p>
        </p:txBody>
      </p:sp>
      <p:sp>
        <p:nvSpPr>
          <p:cNvPr id="5" name="Footer Placeholder 2"/>
          <p:cNvSpPr>
            <a:spLocks noGrp="1"/>
          </p:cNvSpPr>
          <p:nvPr>
            <p:ph type="ftr" sz="quarter" idx="11"/>
          </p:nvPr>
        </p:nvSpPr>
        <p:spPr>
          <a:xfrm>
            <a:off x="3124200" y="6172200"/>
            <a:ext cx="2895600" cy="365125"/>
          </a:xfrm>
          <a:prstGeom prst="rect">
            <a:avLst/>
          </a:prstGeom>
        </p:spPr>
        <p:txBody>
          <a:bodyPr/>
          <a:lstStyle>
            <a:lvl1pPr>
              <a:defRPr/>
            </a:lvl1pPr>
          </a:lstStyle>
          <a:p>
            <a:pPr>
              <a:defRPr/>
            </a:pPr>
            <a:endParaRPr lang="en-US" dirty="0">
              <a:solidFill>
                <a:srgbClr val="404040"/>
              </a:solidFill>
            </a:endParaRPr>
          </a:p>
        </p:txBody>
      </p:sp>
      <p:sp>
        <p:nvSpPr>
          <p:cNvPr id="6" name="Slide Number Placeholder 3"/>
          <p:cNvSpPr>
            <a:spLocks noGrp="1"/>
          </p:cNvSpPr>
          <p:nvPr>
            <p:ph type="sldNum" sz="quarter" idx="12"/>
          </p:nvPr>
        </p:nvSpPr>
        <p:spPr/>
        <p:txBody>
          <a:bodyPr/>
          <a:lstStyle>
            <a:lvl1pPr>
              <a:defRPr/>
            </a:lvl1pPr>
          </a:lstStyle>
          <a:p>
            <a:pPr>
              <a:defRPr/>
            </a:pPr>
            <a:fld id="{2012075C-EBFD-43EF-A024-9A963F38FA1C}" type="slidenum">
              <a:rPr lang="en-GB"/>
              <a:pPr>
                <a:defRPr/>
              </a:pPr>
              <a:t>‹#›</a:t>
            </a:fld>
            <a:endParaRPr lang="en-GB" dirty="0"/>
          </a:p>
        </p:txBody>
      </p:sp>
    </p:spTree>
    <p:extLst>
      <p:ext uri="{BB962C8B-B14F-4D97-AF65-F5344CB8AC3E}">
        <p14:creationId xmlns:p14="http://schemas.microsoft.com/office/powerpoint/2010/main" val="1316684660"/>
      </p:ext>
    </p:extLst>
  </p:cSld>
  <p:clrMapOvr>
    <a:masterClrMapping/>
  </p:clrMapOvr>
  <p:transition xmlns:p14="http://schemas.microsoft.com/office/powerpoint/2010/main" spd="med" advClick="0">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676656" y="369895"/>
            <a:ext cx="7795707" cy="521208"/>
          </a:xfrm>
        </p:spPr>
        <p:txBody>
          <a:bodyPr anchor="ctr" anchorCtr="0"/>
          <a:lstStyle>
            <a:lvl1pPr>
              <a:defRPr/>
            </a:lvl1pPr>
          </a:lstStyle>
          <a:p>
            <a:r>
              <a:rPr lang="en-US" dirty="0" smtClean="0"/>
              <a:t>Slide Title</a:t>
            </a:r>
            <a:endParaRPr lang="en-US" dirty="0"/>
          </a:p>
        </p:txBody>
      </p:sp>
      <p:sp>
        <p:nvSpPr>
          <p:cNvPr id="4" name="Content Placeholder 3"/>
          <p:cNvSpPr>
            <a:spLocks noGrp="1"/>
          </p:cNvSpPr>
          <p:nvPr>
            <p:ph sz="quarter" idx="11"/>
          </p:nvPr>
        </p:nvSpPr>
        <p:spPr>
          <a:xfrm>
            <a:off x="676656" y="1260475"/>
            <a:ext cx="7795832"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with Subtitle">
    <p:spTree>
      <p:nvGrpSpPr>
        <p:cNvPr id="1" name=""/>
        <p:cNvGrpSpPr/>
        <p:nvPr/>
      </p:nvGrpSpPr>
      <p:grpSpPr>
        <a:xfrm>
          <a:off x="0" y="0"/>
          <a:ext cx="0" cy="0"/>
          <a:chOff x="0" y="0"/>
          <a:chExt cx="0" cy="0"/>
        </a:xfrm>
      </p:grpSpPr>
      <p:sp>
        <p:nvSpPr>
          <p:cNvPr id="13"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4" name="Text Placeholder 2"/>
          <p:cNvSpPr>
            <a:spLocks noGrp="1"/>
          </p:cNvSpPr>
          <p:nvPr>
            <p:ph type="body" idx="14" hasCustomPrompt="1"/>
          </p:nvPr>
        </p:nvSpPr>
        <p:spPr>
          <a:xfrm>
            <a:off x="672686" y="1036737"/>
            <a:ext cx="7790687" cy="350096"/>
          </a:xfrm>
          <a:prstGeom prst="rect">
            <a:avLst/>
          </a:prstGeom>
        </p:spPr>
        <p:txBody>
          <a:bodyPr wrap="square" anchor="ctr" anchorCtr="0">
            <a:spAutoFit/>
          </a:bodyPr>
          <a:lstStyle>
            <a:lvl1pPr marL="0" indent="0">
              <a:lnSpc>
                <a:spcPct val="100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6"/>
          </p:nvPr>
        </p:nvSpPr>
        <p:spPr>
          <a:xfrm>
            <a:off x="672686" y="1536700"/>
            <a:ext cx="7799802" cy="4486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676657" y="354794"/>
            <a:ext cx="7795706" cy="523220"/>
          </a:xfrm>
          <a:prstGeom prst="rect">
            <a:avLst/>
          </a:prstGeom>
        </p:spPr>
        <p:txBody>
          <a:bodyPr vert="horz" wrap="square" lIns="0" tIns="0" rIns="0" bIns="0" rtlCol="0" anchor="ctr" anchorCtr="0">
            <a:spAutoFit/>
          </a:bodyPr>
          <a:lstStyle>
            <a:lvl1pPr>
              <a:defRPr baseline="0"/>
            </a:lvl1pPr>
          </a:lstStyle>
          <a:p>
            <a:r>
              <a:rPr lang="en-US" dirty="0" smtClean="0"/>
              <a:t>Slide Title</a:t>
            </a:r>
            <a:endParaRPr lang="en-US" dirty="0"/>
          </a:p>
        </p:txBody>
      </p:sp>
      <p:sp>
        <p:nvSpPr>
          <p:cNvPr id="3" name="Content Placeholder 2"/>
          <p:cNvSpPr>
            <a:spLocks noGrp="1"/>
          </p:cNvSpPr>
          <p:nvPr>
            <p:ph sz="quarter" idx="16"/>
          </p:nvPr>
        </p:nvSpPr>
        <p:spPr>
          <a:xfrm>
            <a:off x="676657" y="1260475"/>
            <a:ext cx="3687381"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7"/>
          </p:nvPr>
        </p:nvSpPr>
        <p:spPr>
          <a:xfrm>
            <a:off x="4785135" y="1260475"/>
            <a:ext cx="3687227" cy="4762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Subtitle">
    <p:spTree>
      <p:nvGrpSpPr>
        <p:cNvPr id="1" name=""/>
        <p:cNvGrpSpPr/>
        <p:nvPr/>
      </p:nvGrpSpPr>
      <p:grpSpPr>
        <a:xfrm>
          <a:off x="0" y="0"/>
          <a:ext cx="0" cy="0"/>
          <a:chOff x="0" y="0"/>
          <a:chExt cx="0" cy="0"/>
        </a:xfrm>
      </p:grpSpPr>
      <p:sp>
        <p:nvSpPr>
          <p:cNvPr id="17" name="Title Placeholder 1"/>
          <p:cNvSpPr>
            <a:spLocks noGrp="1"/>
          </p:cNvSpPr>
          <p:nvPr>
            <p:ph type="title" hasCustomPrompt="1"/>
          </p:nvPr>
        </p:nvSpPr>
        <p:spPr>
          <a:xfrm>
            <a:off x="676656" y="348646"/>
            <a:ext cx="7795705"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8" name="Text Placeholder 2"/>
          <p:cNvSpPr>
            <a:spLocks noGrp="1"/>
          </p:cNvSpPr>
          <p:nvPr>
            <p:ph type="body" idx="14" hasCustomPrompt="1"/>
          </p:nvPr>
        </p:nvSpPr>
        <p:spPr>
          <a:xfrm>
            <a:off x="676655" y="1040404"/>
            <a:ext cx="7795705" cy="323165"/>
          </a:xfrm>
          <a:prstGeom prst="rect">
            <a:avLst/>
          </a:prstGeom>
        </p:spPr>
        <p:txBody>
          <a:bodyPr wrap="square" anchor="ctr" anchorCtr="0">
            <a:spAutoFit/>
          </a:bodyPr>
          <a:lstStyle>
            <a:lvl1pPr marL="0" indent="0">
              <a:lnSpc>
                <a:spcPct val="100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7"/>
          </p:nvPr>
        </p:nvSpPr>
        <p:spPr>
          <a:xfrm>
            <a:off x="676656" y="1541463"/>
            <a:ext cx="3682619"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41463"/>
            <a:ext cx="3695572"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7114084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with Subtitles">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676656" y="1045395"/>
            <a:ext cx="3695043" cy="323165"/>
          </a:xfrm>
          <a:prstGeom prst="rect">
            <a:avLst/>
          </a:prstGeom>
        </p:spPr>
        <p:txBody>
          <a:bodyPr wrap="square" anchor="ctr" anchorCtr="0">
            <a:spAutoFit/>
          </a:bodyPr>
          <a:lstStyle>
            <a:lvl1pPr marL="0" indent="0">
              <a:lnSpc>
                <a:spcPct val="100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1 Subtitle</a:t>
            </a:r>
          </a:p>
        </p:txBody>
      </p:sp>
      <p:sp>
        <p:nvSpPr>
          <p:cNvPr id="8" name="Text Placeholder 4"/>
          <p:cNvSpPr>
            <a:spLocks noGrp="1"/>
          </p:cNvSpPr>
          <p:nvPr>
            <p:ph type="body" sz="quarter" idx="3" hasCustomPrompt="1"/>
          </p:nvPr>
        </p:nvSpPr>
        <p:spPr>
          <a:xfrm>
            <a:off x="4777319" y="1046626"/>
            <a:ext cx="3695044" cy="323165"/>
          </a:xfrm>
          <a:prstGeom prst="rect">
            <a:avLst/>
          </a:prstGeom>
        </p:spPr>
        <p:txBody>
          <a:bodyPr wrap="square" anchor="ctr" anchorCtr="0">
            <a:spAutoFit/>
          </a:bodyPr>
          <a:lstStyle>
            <a:lvl1pPr marL="0" indent="0">
              <a:lnSpc>
                <a:spcPct val="100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2 Subtitle</a:t>
            </a:r>
          </a:p>
        </p:txBody>
      </p:sp>
      <p:sp>
        <p:nvSpPr>
          <p:cNvPr id="17" name="Title Placeholder 1"/>
          <p:cNvSpPr>
            <a:spLocks noGrp="1"/>
          </p:cNvSpPr>
          <p:nvPr>
            <p:ph type="title" hasCustomPrompt="1"/>
          </p:nvPr>
        </p:nvSpPr>
        <p:spPr>
          <a:xfrm>
            <a:off x="676656" y="358920"/>
            <a:ext cx="7795707"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3" name="Content Placeholder 2"/>
          <p:cNvSpPr>
            <a:spLocks noGrp="1"/>
          </p:cNvSpPr>
          <p:nvPr>
            <p:ph sz="quarter" idx="17"/>
          </p:nvPr>
        </p:nvSpPr>
        <p:spPr>
          <a:xfrm>
            <a:off x="676656" y="1531938"/>
            <a:ext cx="3695319"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8"/>
          </p:nvPr>
        </p:nvSpPr>
        <p:spPr>
          <a:xfrm>
            <a:off x="4776788" y="1531938"/>
            <a:ext cx="3695575"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6" name="Slide Number Placeholder 2"/>
          <p:cNvSpPr>
            <a:spLocks noGrp="1"/>
          </p:cNvSpPr>
          <p:nvPr>
            <p:ph type="sldNum" sz="quarter" idx="4"/>
          </p:nvPr>
        </p:nvSpPr>
        <p:spPr>
          <a:xfrm>
            <a:off x="7206868" y="6533137"/>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5874617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2.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theme" Target="../theme/theme2.xml"/><Relationship Id="rId19" Type="http://schemas.openxmlformats.org/officeDocument/2006/relationships/image" Target="../media/image1.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1" y="6441825"/>
            <a:ext cx="9147478" cy="423989"/>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100" dirty="0" smtClean="0">
              <a:solidFill>
                <a:schemeClr val="accent1">
                  <a:lumMod val="20000"/>
                  <a:lumOff val="80000"/>
                </a:schemeClr>
              </a:solidFill>
              <a:latin typeface="+mn-lt"/>
              <a:cs typeface="Arial"/>
            </a:endParaRPr>
          </a:p>
        </p:txBody>
      </p:sp>
      <p:pic>
        <p:nvPicPr>
          <p:cNvPr id="11" name="Picture 10" descr="logo.png"/>
          <p:cNvPicPr>
            <a:picLocks noChangeAspect="1"/>
          </p:cNvPicPr>
          <p:nvPr/>
        </p:nvPicPr>
        <p:blipFill>
          <a:blip r:embed="rId18" cstate="print"/>
          <a:stretch>
            <a:fillRect/>
          </a:stretch>
        </p:blipFill>
        <p:spPr>
          <a:xfrm>
            <a:off x="163594" y="6530187"/>
            <a:ext cx="1003355" cy="253678"/>
          </a:xfrm>
          <a:prstGeom prst="rect">
            <a:avLst/>
          </a:prstGeom>
        </p:spPr>
      </p:pic>
      <p:sp>
        <p:nvSpPr>
          <p:cNvPr id="15" name="TextBox 14"/>
          <p:cNvSpPr txBox="1"/>
          <p:nvPr/>
        </p:nvSpPr>
        <p:spPr>
          <a:xfrm>
            <a:off x="7823977" y="6500635"/>
            <a:ext cx="1219034" cy="307777"/>
          </a:xfrm>
          <a:prstGeom prst="rect">
            <a:avLst/>
          </a:prstGeom>
          <a:noFill/>
        </p:spPr>
        <p:txBody>
          <a:bodyPr wrap="square"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accent1">
                    <a:lumMod val="20000"/>
                    <a:lumOff val="80000"/>
                  </a:schemeClr>
                </a:solidFill>
                <a:latin typeface="Arial"/>
                <a:cs typeface="Arial"/>
              </a:rPr>
              <a:t>© 2014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accent1">
                    <a:lumMod val="20000"/>
                    <a:lumOff val="80000"/>
                  </a:schemeClr>
                </a:solidFill>
                <a:latin typeface="Arial"/>
                <a:cs typeface="Arial"/>
              </a:rPr>
              <a:t>www.healthcatalyst.com</a:t>
            </a:r>
          </a:p>
        </p:txBody>
      </p:sp>
      <p:sp>
        <p:nvSpPr>
          <p:cNvPr id="16" name="Title Placeholder 1"/>
          <p:cNvSpPr>
            <a:spLocks noGrp="1"/>
          </p:cNvSpPr>
          <p:nvPr>
            <p:ph type="title"/>
          </p:nvPr>
        </p:nvSpPr>
        <p:spPr>
          <a:xfrm>
            <a:off x="670780" y="371525"/>
            <a:ext cx="7796563" cy="523220"/>
          </a:xfrm>
          <a:prstGeom prst="rect">
            <a:avLst/>
          </a:prstGeom>
        </p:spPr>
        <p:txBody>
          <a:bodyPr vert="horz" wrap="square" lIns="0" tIns="0" rIns="0" bIns="0" rtlCol="0" anchor="ctr" anchorCtr="0">
            <a:spAutoFit/>
          </a:bodyPr>
          <a:lstStyle/>
          <a:p>
            <a:r>
              <a:rPr lang="en-US" dirty="0" smtClean="0"/>
              <a:t>Master title style</a:t>
            </a:r>
            <a:endParaRPr lang="en-US" dirty="0"/>
          </a:p>
        </p:txBody>
      </p:sp>
      <p:sp>
        <p:nvSpPr>
          <p:cNvPr id="17" name="Text Placeholder 2"/>
          <p:cNvSpPr>
            <a:spLocks noGrp="1"/>
          </p:cNvSpPr>
          <p:nvPr>
            <p:ph type="body" idx="1"/>
          </p:nvPr>
        </p:nvSpPr>
        <p:spPr>
          <a:xfrm>
            <a:off x="676656" y="1260999"/>
            <a:ext cx="7790687" cy="47622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descr="logo-makr.png"/>
          <p:cNvPicPr>
            <a:picLocks noChangeAspect="1"/>
          </p:cNvPicPr>
          <p:nvPr/>
        </p:nvPicPr>
        <p:blipFill rotWithShape="1">
          <a:blip r:embed="rId19" cstate="print"/>
          <a:srcRect l="7868"/>
          <a:stretch/>
        </p:blipFill>
        <p:spPr>
          <a:xfrm>
            <a:off x="8160072" y="161876"/>
            <a:ext cx="844062" cy="1269527"/>
          </a:xfrm>
          <a:prstGeom prst="rect">
            <a:avLst/>
          </a:prstGeom>
        </p:spPr>
      </p:pic>
      <p:sp>
        <p:nvSpPr>
          <p:cNvPr id="2" name="TextBox 1"/>
          <p:cNvSpPr txBox="1"/>
          <p:nvPr/>
        </p:nvSpPr>
        <p:spPr>
          <a:xfrm>
            <a:off x="2177141" y="6533137"/>
            <a:ext cx="4652556" cy="230832"/>
          </a:xfrm>
          <a:prstGeom prst="rect">
            <a:avLst/>
          </a:prstGeom>
          <a:noFill/>
        </p:spPr>
        <p:txBody>
          <a:bodyPr wrap="none" rtlCol="0" anchor="ctr">
            <a:spAutoFit/>
          </a:bodyPr>
          <a:lstStyle/>
          <a:p>
            <a:pPr algn="ctr"/>
            <a:r>
              <a:rPr lang="en-US" sz="900" spc="30" baseline="0" dirty="0" smtClean="0">
                <a:solidFill>
                  <a:schemeClr val="bg1"/>
                </a:solidFill>
              </a:rPr>
              <a:t>Proprietary. Feel free to share but we would appreciate a Health Catalyst citation.</a:t>
            </a:r>
            <a:endParaRPr lang="en-US" sz="900" spc="30" baseline="0" dirty="0">
              <a:solidFill>
                <a:schemeClr val="bg1"/>
              </a:solidFill>
            </a:endParaRPr>
          </a:p>
        </p:txBody>
      </p:sp>
      <p:sp>
        <p:nvSpPr>
          <p:cNvPr id="3" name="Slide Number Placeholder 2"/>
          <p:cNvSpPr>
            <a:spLocks noGrp="1"/>
          </p:cNvSpPr>
          <p:nvPr>
            <p:ph type="sldNum" sz="quarter" idx="4"/>
          </p:nvPr>
        </p:nvSpPr>
        <p:spPr>
          <a:xfrm>
            <a:off x="7206868" y="6546095"/>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6" r:id="rId2"/>
    <p:sldLayoutId id="2147483679" r:id="rId3"/>
    <p:sldLayoutId id="2147483650" r:id="rId4"/>
    <p:sldLayoutId id="2147483693" r:id="rId5"/>
    <p:sldLayoutId id="2147483687" r:id="rId6"/>
    <p:sldLayoutId id="2147483702" r:id="rId7"/>
    <p:sldLayoutId id="2147483688" r:id="rId8"/>
    <p:sldLayoutId id="2147483697" r:id="rId9"/>
    <p:sldLayoutId id="2147483696" r:id="rId10"/>
    <p:sldLayoutId id="2147483691" r:id="rId11"/>
    <p:sldLayoutId id="2147483698" r:id="rId12"/>
    <p:sldLayoutId id="2147483700" r:id="rId13"/>
    <p:sldLayoutId id="2147483695" r:id="rId14"/>
    <p:sldLayoutId id="2147483699" r:id="rId15"/>
    <p:sldLayoutId id="2147483701" r:id="rId16"/>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685800" rtl="0" eaLnBrk="1" latinLnBrk="0" hangingPunct="1">
        <a:lnSpc>
          <a:spcPct val="85000"/>
        </a:lnSpc>
        <a:spcBef>
          <a:spcPct val="0"/>
        </a:spcBef>
        <a:buNone/>
        <a:defRPr lang="en-US" sz="4000" b="1" i="0" kern="1200" dirty="0">
          <a:solidFill>
            <a:schemeClr val="tx2"/>
          </a:solidFill>
          <a:latin typeface="+mj-lt"/>
          <a:ea typeface="+mj-ea"/>
          <a:cs typeface="+mj-cs"/>
        </a:defRPr>
      </a:lvl1pPr>
    </p:titleStyle>
    <p:bodyStyle>
      <a:lvl1pPr marL="0" indent="0" algn="l" defTabSz="685800" rtl="0" eaLnBrk="1" latinLnBrk="0" hangingPunct="1">
        <a:lnSpc>
          <a:spcPct val="100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100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100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100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100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1" y="6441825"/>
            <a:ext cx="9147478" cy="423989"/>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defRPr/>
            </a:pPr>
            <a:endParaRPr lang="en-US" sz="1100" dirty="0" smtClean="0">
              <a:solidFill>
                <a:srgbClr val="00AEEF">
                  <a:lumMod val="20000"/>
                  <a:lumOff val="80000"/>
                </a:srgbClr>
              </a:solidFill>
              <a:cs typeface="Arial"/>
            </a:endParaRPr>
          </a:p>
        </p:txBody>
      </p:sp>
      <p:pic>
        <p:nvPicPr>
          <p:cNvPr id="11" name="Picture 10" descr="logo.png"/>
          <p:cNvPicPr>
            <a:picLocks noChangeAspect="1"/>
          </p:cNvPicPr>
          <p:nvPr/>
        </p:nvPicPr>
        <p:blipFill>
          <a:blip r:embed="rId19" cstate="print"/>
          <a:stretch>
            <a:fillRect/>
          </a:stretch>
        </p:blipFill>
        <p:spPr>
          <a:xfrm>
            <a:off x="163594" y="6530187"/>
            <a:ext cx="1003355" cy="253678"/>
          </a:xfrm>
          <a:prstGeom prst="rect">
            <a:avLst/>
          </a:prstGeom>
        </p:spPr>
      </p:pic>
      <p:sp>
        <p:nvSpPr>
          <p:cNvPr id="15" name="TextBox 14"/>
          <p:cNvSpPr txBox="1"/>
          <p:nvPr/>
        </p:nvSpPr>
        <p:spPr>
          <a:xfrm>
            <a:off x="7823977" y="6500635"/>
            <a:ext cx="1219034" cy="307777"/>
          </a:xfrm>
          <a:prstGeom prst="rect">
            <a:avLst/>
          </a:prstGeom>
          <a:noFill/>
        </p:spPr>
        <p:txBody>
          <a:bodyPr wrap="square" rtlCol="0" anchor="ctr">
            <a:spAutoFit/>
          </a:bodyPr>
          <a:lstStyle/>
          <a:p>
            <a:pPr algn="r" defTabSz="914400">
              <a:defRPr/>
            </a:pPr>
            <a:r>
              <a:rPr lang="en-US" sz="700" dirty="0" smtClean="0">
                <a:solidFill>
                  <a:srgbClr val="00AEEF">
                    <a:lumMod val="20000"/>
                    <a:lumOff val="80000"/>
                  </a:srgbClr>
                </a:solidFill>
                <a:cs typeface="Arial"/>
              </a:rPr>
              <a:t>© 2013 Health Catalyst</a:t>
            </a:r>
          </a:p>
          <a:p>
            <a:pPr algn="r" defTabSz="914400">
              <a:defRPr/>
            </a:pPr>
            <a:r>
              <a:rPr lang="en-US" sz="700" dirty="0" smtClean="0">
                <a:solidFill>
                  <a:srgbClr val="00AEEF">
                    <a:lumMod val="20000"/>
                    <a:lumOff val="80000"/>
                  </a:srgbClr>
                </a:solidFill>
                <a:cs typeface="Arial"/>
              </a:rPr>
              <a:t>www.healthcatalyst.com</a:t>
            </a:r>
          </a:p>
        </p:txBody>
      </p:sp>
      <p:sp>
        <p:nvSpPr>
          <p:cNvPr id="16" name="Title Placeholder 1"/>
          <p:cNvSpPr>
            <a:spLocks noGrp="1"/>
          </p:cNvSpPr>
          <p:nvPr>
            <p:ph type="title"/>
          </p:nvPr>
        </p:nvSpPr>
        <p:spPr>
          <a:xfrm>
            <a:off x="670780" y="371525"/>
            <a:ext cx="7796563" cy="523220"/>
          </a:xfrm>
          <a:prstGeom prst="rect">
            <a:avLst/>
          </a:prstGeom>
        </p:spPr>
        <p:txBody>
          <a:bodyPr vert="horz" wrap="square" lIns="0" tIns="0" rIns="0" bIns="0" rtlCol="0" anchor="ctr" anchorCtr="0">
            <a:spAutoFit/>
          </a:bodyPr>
          <a:lstStyle/>
          <a:p>
            <a:r>
              <a:rPr lang="en-US" dirty="0" smtClean="0"/>
              <a:t>Master title style</a:t>
            </a:r>
            <a:endParaRPr lang="en-US" dirty="0"/>
          </a:p>
        </p:txBody>
      </p:sp>
      <p:sp>
        <p:nvSpPr>
          <p:cNvPr id="17" name="Text Placeholder 2"/>
          <p:cNvSpPr>
            <a:spLocks noGrp="1"/>
          </p:cNvSpPr>
          <p:nvPr>
            <p:ph type="body" idx="1"/>
          </p:nvPr>
        </p:nvSpPr>
        <p:spPr>
          <a:xfrm>
            <a:off x="676656" y="1260999"/>
            <a:ext cx="7790687" cy="47622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descr="logo-makr.png"/>
          <p:cNvPicPr>
            <a:picLocks noChangeAspect="1"/>
          </p:cNvPicPr>
          <p:nvPr/>
        </p:nvPicPr>
        <p:blipFill rotWithShape="1">
          <a:blip r:embed="rId20" cstate="print"/>
          <a:srcRect l="7868"/>
          <a:stretch/>
        </p:blipFill>
        <p:spPr>
          <a:xfrm>
            <a:off x="8160072" y="161876"/>
            <a:ext cx="844062" cy="1269527"/>
          </a:xfrm>
          <a:prstGeom prst="rect">
            <a:avLst/>
          </a:prstGeom>
        </p:spPr>
      </p:pic>
      <p:sp>
        <p:nvSpPr>
          <p:cNvPr id="3" name="Slide Number Placeholder 2"/>
          <p:cNvSpPr>
            <a:spLocks noGrp="1"/>
          </p:cNvSpPr>
          <p:nvPr>
            <p:ph type="sldNum" sz="quarter" idx="4"/>
          </p:nvPr>
        </p:nvSpPr>
        <p:spPr>
          <a:xfrm>
            <a:off x="7206868" y="6546095"/>
            <a:ext cx="500490" cy="230832"/>
          </a:xfrm>
          <a:prstGeom prst="rect">
            <a:avLst/>
          </a:prstGeom>
        </p:spPr>
        <p:txBody>
          <a:bodyPr vert="horz" lIns="91440" tIns="45720" rIns="91440" bIns="45720" rtlCol="0" anchor="ctr"/>
          <a:lstStyle>
            <a:lvl1pPr algn="r">
              <a:defRPr sz="900">
                <a:solidFill>
                  <a:srgbClr val="C9F0FF"/>
                </a:solidFill>
              </a:defRPr>
            </a:lvl1pPr>
          </a:lstStyle>
          <a:p>
            <a:fld id="{9C13A8A6-69D8-9640-BC37-DB3BDB2A8FEA}" type="slidenum">
              <a:rPr lang="en-US" smtClean="0"/>
              <a:pPr/>
              <a:t>‹#›</a:t>
            </a:fld>
            <a:endParaRPr lang="en-US" dirty="0"/>
          </a:p>
        </p:txBody>
      </p:sp>
    </p:spTree>
    <p:extLst>
      <p:ext uri="{BB962C8B-B14F-4D97-AF65-F5344CB8AC3E}">
        <p14:creationId xmlns:p14="http://schemas.microsoft.com/office/powerpoint/2010/main" val="275358581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685800" rtl="0" eaLnBrk="1" latinLnBrk="0" hangingPunct="1">
        <a:lnSpc>
          <a:spcPct val="85000"/>
        </a:lnSpc>
        <a:spcBef>
          <a:spcPct val="0"/>
        </a:spcBef>
        <a:buNone/>
        <a:defRPr lang="en-US" sz="4000" b="1" i="0" kern="1200" dirty="0">
          <a:solidFill>
            <a:schemeClr val="tx2"/>
          </a:solidFill>
          <a:latin typeface="+mj-lt"/>
          <a:ea typeface="+mj-ea"/>
          <a:cs typeface="+mj-cs"/>
        </a:defRPr>
      </a:lvl1pPr>
    </p:titleStyle>
    <p:bodyStyle>
      <a:lvl1pPr marL="0" indent="0" algn="l" defTabSz="685800" rtl="0" eaLnBrk="1" latinLnBrk="0" hangingPunct="1">
        <a:lnSpc>
          <a:spcPct val="100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100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100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100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100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g"/><Relationship Id="rId3" Type="http://schemas.openxmlformats.org/officeDocument/2006/relationships/hyperlink" Target="http://www.healthcatalyst.com/late-binding-data-warehouse-platform"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hyperlink" Target="http://www.healthcatalyst.com/data-warehouse-tools-faster-time-to-value-healthcare" TargetMode="External"/><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g"/><Relationship Id="rId3" Type="http://schemas.openxmlformats.org/officeDocument/2006/relationships/hyperlink" Target="http://www.healthcatalyst.com/success_stories/integrating-source-marts-into-a-healthcare-data-warehou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healthcatalyst.com/linking-clinical-and-financial-data/" TargetMode="Externa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hyperlink" Target="http://www.healthcatalyst.com/best-healthcare-data-warehouse-model" TargetMode="External"/><Relationship Id="rId4" Type="http://schemas.openxmlformats.org/officeDocument/2006/relationships/hyperlink" Target="http://www.healthcatalyst.com/healthcare-data-warehouse-comparison" TargetMode="External"/><Relationship Id="rId5" Type="http://schemas.openxmlformats.org/officeDocument/2006/relationships/hyperlink" Target="http://www.healthcatalyst.com/star-schema-vs-late-binding-healthcare-data-warehouse" TargetMode="External"/><Relationship Id="rId6" Type="http://schemas.openxmlformats.org/officeDocument/2006/relationships/hyperlink" Target="http://www.healthcatalyst.com/predictive-analytics-big-data-big-mess" TargetMode="External"/><Relationship Id="rId7" Type="http://schemas.openxmlformats.org/officeDocument/2006/relationships/hyperlink" Target="http://www.healthcatalyst.com/late-binding-data-warehouse-explained/" TargetMode="External"/><Relationship Id="rId1" Type="http://schemas.openxmlformats.org/officeDocument/2006/relationships/slideLayout" Target="../slideLayouts/slideLayout5.xml"/><Relationship Id="rId2" Type="http://schemas.openxmlformats.org/officeDocument/2006/relationships/hyperlink" Target="http://www.healthcatalyst.com/late-binding-approach-to-data-warehousing-healthca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6.jpeg"/><Relationship Id="rId3" Type="http://schemas.openxmlformats.org/officeDocument/2006/relationships/hyperlink" Target="http://www.healthcatalys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7529" y="1885922"/>
            <a:ext cx="8564125" cy="809987"/>
          </a:xfrm>
        </p:spPr>
        <p:txBody>
          <a:bodyPr/>
          <a:lstStyle/>
          <a:p>
            <a:pPr lvl="0"/>
            <a:r>
              <a:rPr lang="en-US" sz="3600" dirty="0"/>
              <a:t>Clinical Data Repository Versus a Data Warehouse — Which Do You </a:t>
            </a:r>
            <a:r>
              <a:rPr lang="en-US" sz="3600" dirty="0" smtClean="0"/>
              <a:t>Need?</a:t>
            </a:r>
            <a:r>
              <a:rPr lang="en-US" sz="3600" dirty="0"/>
              <a:t/>
            </a:r>
            <a:br>
              <a:rPr lang="en-US" sz="3600" dirty="0"/>
            </a:br>
            <a:r>
              <a:rPr lang="en-US" sz="3600" dirty="0"/>
              <a:t> </a:t>
            </a:r>
            <a:r>
              <a:rPr lang="en-US" sz="1800" i="1" dirty="0"/>
              <a:t>By </a:t>
            </a:r>
            <a:r>
              <a:rPr lang="en-US" sz="1800" i="1" dirty="0" smtClean="0"/>
              <a:t>Tim Campbell</a:t>
            </a:r>
            <a:endParaRPr lang="en-US" sz="1800" i="1"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577" y="1834551"/>
            <a:ext cx="3657600" cy="3657600"/>
          </a:xfrm>
          <a:prstGeom prst="rect">
            <a:avLst/>
          </a:prstGeom>
        </p:spPr>
      </p:pic>
      <p:sp>
        <p:nvSpPr>
          <p:cNvPr id="4" name="Title 3"/>
          <p:cNvSpPr>
            <a:spLocks noGrp="1"/>
          </p:cNvSpPr>
          <p:nvPr>
            <p:ph type="title"/>
          </p:nvPr>
        </p:nvSpPr>
        <p:spPr/>
        <p:txBody>
          <a:bodyPr/>
          <a:lstStyle/>
          <a:p>
            <a:r>
              <a:rPr lang="en-US" sz="3800" dirty="0"/>
              <a:t>Clinical Data Repository</a:t>
            </a:r>
          </a:p>
        </p:txBody>
      </p:sp>
      <p:sp>
        <p:nvSpPr>
          <p:cNvPr id="8" name="Content Placeholder 4"/>
          <p:cNvSpPr>
            <a:spLocks noGrp="1"/>
          </p:cNvSpPr>
          <p:nvPr>
            <p:ph sz="quarter" idx="11"/>
          </p:nvPr>
        </p:nvSpPr>
        <p:spPr>
          <a:xfrm>
            <a:off x="676655" y="1532526"/>
            <a:ext cx="4277855" cy="4258674"/>
          </a:xfrm>
        </p:spPr>
        <p:txBody>
          <a:bodyPr>
            <a:normAutofit/>
          </a:bodyPr>
          <a:lstStyle/>
          <a:p>
            <a:r>
              <a:rPr lang="en-US" sz="2000" b="1" dirty="0"/>
              <a:t>Data isn’t always </a:t>
            </a:r>
            <a:r>
              <a:rPr lang="en-US" sz="2000" b="1" dirty="0" smtClean="0"/>
              <a:t>secure – </a:t>
            </a:r>
            <a:r>
              <a:rPr lang="en-US" sz="2000" dirty="0" smtClean="0"/>
              <a:t>With data </a:t>
            </a:r>
            <a:r>
              <a:rPr lang="en-US" sz="2000" dirty="0"/>
              <a:t>spread across many clinical data repositories, there is no way to audit who is looking at the </a:t>
            </a:r>
            <a:r>
              <a:rPr lang="en-US" sz="2000" dirty="0" smtClean="0"/>
              <a:t>data</a:t>
            </a:r>
            <a:r>
              <a:rPr lang="en-US" sz="2000" dirty="0"/>
              <a:t>.</a:t>
            </a:r>
            <a:r>
              <a:rPr lang="en-US" sz="2000" dirty="0" smtClean="0"/>
              <a:t> </a:t>
            </a:r>
            <a:r>
              <a:rPr lang="en-US" sz="2000" dirty="0"/>
              <a:t>Even built-in safeguards within those systems are </a:t>
            </a:r>
            <a:r>
              <a:rPr lang="en-US" sz="2000" dirty="0" smtClean="0"/>
              <a:t>limited. </a:t>
            </a:r>
          </a:p>
          <a:p>
            <a:r>
              <a:rPr lang="en-US" sz="2000" dirty="0" smtClean="0"/>
              <a:t>Despite </a:t>
            </a:r>
            <a:r>
              <a:rPr lang="en-US" sz="2000" dirty="0"/>
              <a:t>the best </a:t>
            </a:r>
            <a:r>
              <a:rPr lang="en-US" sz="2000" dirty="0" smtClean="0"/>
              <a:t>intentions and safeguards the data </a:t>
            </a:r>
            <a:r>
              <a:rPr lang="en-US" sz="2000" dirty="0"/>
              <a:t>becomes extremely vulnerable, exposing the hospital or health system to needless risk.</a:t>
            </a:r>
            <a:endParaRPr lang="en-US" sz="2000" dirty="0" smtClean="0"/>
          </a:p>
        </p:txBody>
      </p:sp>
    </p:spTree>
    <p:extLst>
      <p:ext uri="{BB962C8B-B14F-4D97-AF65-F5344CB8AC3E}">
        <p14:creationId xmlns:p14="http://schemas.microsoft.com/office/powerpoint/2010/main" val="7584558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089" y="1418226"/>
            <a:ext cx="3989711" cy="4487274"/>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a:t>Late-Binding™ Enterprise Data Warehouse</a:t>
            </a:r>
          </a:p>
        </p:txBody>
      </p:sp>
      <p:sp>
        <p:nvSpPr>
          <p:cNvPr id="8" name="Content Placeholder 4"/>
          <p:cNvSpPr>
            <a:spLocks noGrp="1"/>
          </p:cNvSpPr>
          <p:nvPr>
            <p:ph sz="quarter" idx="11"/>
          </p:nvPr>
        </p:nvSpPr>
        <p:spPr>
          <a:xfrm>
            <a:off x="676656" y="1532526"/>
            <a:ext cx="3790570" cy="4258674"/>
          </a:xfrm>
        </p:spPr>
        <p:txBody>
          <a:bodyPr>
            <a:normAutofit/>
          </a:bodyPr>
          <a:lstStyle/>
          <a:p>
            <a:r>
              <a:rPr lang="en-US" sz="2000" dirty="0"/>
              <a:t>While the patient level care information the clinical data repository provides is important, there’s a better solution that will provide a single source of truth across the entire health system: a </a:t>
            </a:r>
            <a:r>
              <a:rPr lang="en-US" sz="2000" dirty="0">
                <a:hlinkClick r:id="rId3"/>
              </a:rPr>
              <a:t>Late-Binding™ Data </a:t>
            </a:r>
            <a:r>
              <a:rPr lang="en-US" sz="2000" dirty="0" smtClean="0">
                <a:hlinkClick r:id="rId3"/>
              </a:rPr>
              <a:t>Warehouse</a:t>
            </a:r>
            <a:endParaRPr lang="en-US" sz="2000" dirty="0"/>
          </a:p>
          <a:p>
            <a:r>
              <a:rPr lang="en-US" sz="2000" dirty="0" smtClean="0"/>
              <a:t>There are 7 major benefits:   </a:t>
            </a:r>
            <a:endParaRPr lang="en-US" sz="2000" dirty="0"/>
          </a:p>
        </p:txBody>
      </p:sp>
    </p:spTree>
    <p:extLst>
      <p:ext uri="{BB962C8B-B14F-4D97-AF65-F5344CB8AC3E}">
        <p14:creationId xmlns:p14="http://schemas.microsoft.com/office/powerpoint/2010/main" val="40639791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4689900" y="1532526"/>
            <a:ext cx="3989711" cy="4156250"/>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a:t>Late-Binding™ Enterprise Data Warehouse</a:t>
            </a:r>
          </a:p>
        </p:txBody>
      </p:sp>
      <p:sp>
        <p:nvSpPr>
          <p:cNvPr id="8" name="Content Placeholder 4"/>
          <p:cNvSpPr>
            <a:spLocks noGrp="1"/>
          </p:cNvSpPr>
          <p:nvPr>
            <p:ph sz="quarter" idx="11"/>
          </p:nvPr>
        </p:nvSpPr>
        <p:spPr>
          <a:xfrm>
            <a:off x="676656" y="1532526"/>
            <a:ext cx="3790570" cy="4258674"/>
          </a:xfrm>
        </p:spPr>
        <p:txBody>
          <a:bodyPr>
            <a:noAutofit/>
          </a:bodyPr>
          <a:lstStyle/>
          <a:p>
            <a:r>
              <a:rPr lang="en-US" sz="2000" b="1" dirty="0" smtClean="0"/>
              <a:t>1. Faster </a:t>
            </a:r>
            <a:r>
              <a:rPr lang="en-US" sz="2000" b="1" dirty="0"/>
              <a:t>time to </a:t>
            </a:r>
            <a:r>
              <a:rPr lang="en-US" sz="2000" b="1" dirty="0" smtClean="0"/>
              <a:t>value – </a:t>
            </a:r>
            <a:r>
              <a:rPr lang="en-US" sz="2000" dirty="0" smtClean="0"/>
              <a:t>With </a:t>
            </a:r>
            <a:r>
              <a:rPr lang="en-US" sz="2000" dirty="0"/>
              <a:t>a Late-Binding™ Data Warehouse, you don’t need to wait months or years to map all of your data. Instead, you can start small, pulling in and binding only the data you need for specific initiatives. </a:t>
            </a:r>
            <a:r>
              <a:rPr lang="en-US" sz="2000" dirty="0" smtClean="0"/>
              <a:t>This allows a much</a:t>
            </a:r>
            <a:r>
              <a:rPr lang="en-US" sz="2000" dirty="0"/>
              <a:t> </a:t>
            </a:r>
            <a:r>
              <a:rPr lang="en-US" sz="2000" dirty="0">
                <a:hlinkClick r:id="rId4"/>
              </a:rPr>
              <a:t>faster time to </a:t>
            </a:r>
            <a:r>
              <a:rPr lang="en-US" sz="2000" dirty="0" smtClean="0">
                <a:hlinkClick r:id="rId4"/>
              </a:rPr>
              <a:t>value</a:t>
            </a:r>
            <a:r>
              <a:rPr lang="en-US" sz="2000" dirty="0"/>
              <a:t> </a:t>
            </a:r>
            <a:r>
              <a:rPr lang="en-US" sz="2000" dirty="0" smtClean="0"/>
              <a:t>and quickly demonstrates </a:t>
            </a:r>
            <a:r>
              <a:rPr lang="en-US" sz="2000" dirty="0"/>
              <a:t>the </a:t>
            </a:r>
            <a:r>
              <a:rPr lang="en-US" sz="2000" dirty="0" smtClean="0"/>
              <a:t>benefits.</a:t>
            </a:r>
            <a:endParaRPr lang="en-US" sz="2000" dirty="0"/>
          </a:p>
        </p:txBody>
      </p:sp>
    </p:spTree>
    <p:extLst>
      <p:ext uri="{BB962C8B-B14F-4D97-AF65-F5344CB8AC3E}">
        <p14:creationId xmlns:p14="http://schemas.microsoft.com/office/powerpoint/2010/main" val="34278129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062" r="-13062"/>
          <a:stretch/>
        </p:blipFill>
        <p:spPr>
          <a:xfrm>
            <a:off x="685800" y="1535400"/>
            <a:ext cx="4666905" cy="4484399"/>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a:t>Late-Binding™ Enterprise Data Warehouse</a:t>
            </a:r>
          </a:p>
        </p:txBody>
      </p:sp>
      <p:sp>
        <p:nvSpPr>
          <p:cNvPr id="8" name="Content Placeholder 4"/>
          <p:cNvSpPr>
            <a:spLocks noGrp="1"/>
          </p:cNvSpPr>
          <p:nvPr>
            <p:ph sz="quarter" idx="11"/>
          </p:nvPr>
        </p:nvSpPr>
        <p:spPr>
          <a:xfrm>
            <a:off x="4467225" y="1532526"/>
            <a:ext cx="4219575" cy="4258674"/>
          </a:xfrm>
        </p:spPr>
        <p:txBody>
          <a:bodyPr>
            <a:noAutofit/>
          </a:bodyPr>
          <a:lstStyle/>
          <a:p>
            <a:r>
              <a:rPr lang="en-US" sz="2000" b="1" dirty="0" smtClean="0"/>
              <a:t>2. Flexible </a:t>
            </a:r>
            <a:r>
              <a:rPr lang="en-US" sz="2000" b="1" dirty="0"/>
              <a:t>architecture means easy </a:t>
            </a:r>
            <a:r>
              <a:rPr lang="en-US" sz="2000" b="1" dirty="0" smtClean="0"/>
              <a:t>adjustments – </a:t>
            </a:r>
            <a:r>
              <a:rPr lang="en-US" sz="2000" dirty="0" smtClean="0"/>
              <a:t>The </a:t>
            </a:r>
            <a:r>
              <a:rPr lang="en-US" sz="2000" dirty="0"/>
              <a:t>flexibility of a Late-Binding™ Data Warehouse is critical because </a:t>
            </a:r>
            <a:r>
              <a:rPr lang="en-US" sz="2000" dirty="0" smtClean="0"/>
              <a:t>healthcare </a:t>
            </a:r>
            <a:r>
              <a:rPr lang="en-US" sz="2000" dirty="0"/>
              <a:t>definitions change rapidly — and frequently</a:t>
            </a:r>
            <a:r>
              <a:rPr lang="en-US" sz="2000" dirty="0" smtClean="0"/>
              <a:t>. The architecture makes it much easier </a:t>
            </a:r>
            <a:r>
              <a:rPr lang="en-US" sz="2000" dirty="0"/>
              <a:t>to adjust to </a:t>
            </a:r>
            <a:r>
              <a:rPr lang="en-US" sz="2000" dirty="0" smtClean="0"/>
              <a:t>changes </a:t>
            </a:r>
            <a:r>
              <a:rPr lang="en-US" sz="2000" dirty="0"/>
              <a:t>in protocols or regulations, new technologies, and dozens of other </a:t>
            </a:r>
            <a:r>
              <a:rPr lang="en-US" sz="2000" dirty="0" smtClean="0"/>
              <a:t>operational and clinical factors.</a:t>
            </a:r>
            <a:endParaRPr lang="en-US" sz="2000" dirty="0"/>
          </a:p>
        </p:txBody>
      </p:sp>
    </p:spTree>
    <p:extLst>
      <p:ext uri="{BB962C8B-B14F-4D97-AF65-F5344CB8AC3E}">
        <p14:creationId xmlns:p14="http://schemas.microsoft.com/office/powerpoint/2010/main" val="1775972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89" y="1532526"/>
            <a:ext cx="3894443" cy="4487274"/>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a:t>Late-Binding™ Enterprise Data Warehouse</a:t>
            </a:r>
          </a:p>
        </p:txBody>
      </p:sp>
      <p:sp>
        <p:nvSpPr>
          <p:cNvPr id="8" name="Content Placeholder 4"/>
          <p:cNvSpPr>
            <a:spLocks noGrp="1"/>
          </p:cNvSpPr>
          <p:nvPr>
            <p:ph sz="quarter" idx="11"/>
          </p:nvPr>
        </p:nvSpPr>
        <p:spPr>
          <a:xfrm>
            <a:off x="4467225" y="1532526"/>
            <a:ext cx="4067175" cy="4258674"/>
          </a:xfrm>
        </p:spPr>
        <p:txBody>
          <a:bodyPr>
            <a:noAutofit/>
          </a:bodyPr>
          <a:lstStyle/>
          <a:p>
            <a:r>
              <a:rPr lang="en-US" sz="2000" b="1" dirty="0" smtClean="0"/>
              <a:t>3. Reduction </a:t>
            </a:r>
            <a:r>
              <a:rPr lang="en-US" sz="2000" b="1" dirty="0"/>
              <a:t>in waste and </a:t>
            </a:r>
            <a:r>
              <a:rPr lang="en-US" sz="2000" b="1" dirty="0" smtClean="0"/>
              <a:t>inefficiencies</a:t>
            </a:r>
            <a:r>
              <a:rPr lang="en-US" sz="2000" dirty="0"/>
              <a:t> </a:t>
            </a:r>
            <a:r>
              <a:rPr lang="en-US" sz="2000" dirty="0" smtClean="0"/>
              <a:t>– Instead </a:t>
            </a:r>
            <a:r>
              <a:rPr lang="en-US" sz="2000" dirty="0"/>
              <a:t>of analysts using their precious time to hunt down data, they </a:t>
            </a:r>
            <a:r>
              <a:rPr lang="en-US" sz="2000" dirty="0" smtClean="0"/>
              <a:t> are significantly adding </a:t>
            </a:r>
            <a:r>
              <a:rPr lang="en-US" sz="2000" dirty="0"/>
              <a:t>value to the organization. With a one-stop shop for data and a place that requires only one login to get any data in the system, analysts now have a place to analyze data so they no longer need to cobble </a:t>
            </a:r>
            <a:r>
              <a:rPr lang="en-US" sz="2000" dirty="0" smtClean="0"/>
              <a:t>data </a:t>
            </a:r>
            <a:r>
              <a:rPr lang="en-US" sz="2000" dirty="0"/>
              <a:t>together for their reports. </a:t>
            </a:r>
          </a:p>
        </p:txBody>
      </p:sp>
    </p:spTree>
    <p:extLst>
      <p:ext uri="{BB962C8B-B14F-4D97-AF65-F5344CB8AC3E}">
        <p14:creationId xmlns:p14="http://schemas.microsoft.com/office/powerpoint/2010/main" val="36446622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32526"/>
            <a:ext cx="5217760" cy="4487274"/>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a:t>Late-Binding™ Enterprise Data Warehouse</a:t>
            </a:r>
          </a:p>
        </p:txBody>
      </p:sp>
      <p:sp>
        <p:nvSpPr>
          <p:cNvPr id="2" name="Rectangle 1"/>
          <p:cNvSpPr/>
          <p:nvPr/>
        </p:nvSpPr>
        <p:spPr>
          <a:xfrm>
            <a:off x="2480884" y="1524000"/>
            <a:ext cx="2667000" cy="4724400"/>
          </a:xfrm>
          <a:prstGeom prst="rect">
            <a:avLst/>
          </a:prstGeom>
          <a:gradFill>
            <a:gsLst>
              <a:gs pos="43000">
                <a:schemeClr val="bg1"/>
              </a:gs>
              <a:gs pos="0">
                <a:schemeClr val="bg1"/>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p:cNvSpPr>
            <a:spLocks noGrp="1"/>
          </p:cNvSpPr>
          <p:nvPr>
            <p:ph sz="quarter" idx="11"/>
          </p:nvPr>
        </p:nvSpPr>
        <p:spPr>
          <a:xfrm>
            <a:off x="4467225" y="1532526"/>
            <a:ext cx="4371975" cy="4258674"/>
          </a:xfrm>
        </p:spPr>
        <p:txBody>
          <a:bodyPr>
            <a:noAutofit/>
          </a:bodyPr>
          <a:lstStyle/>
          <a:p>
            <a:r>
              <a:rPr lang="en-US" sz="2000" b="1" dirty="0" smtClean="0"/>
              <a:t>4. Reduced </a:t>
            </a:r>
            <a:r>
              <a:rPr lang="en-US" sz="2000" b="1" dirty="0"/>
              <a:t>errors means reduced </a:t>
            </a:r>
            <a:r>
              <a:rPr lang="en-US" sz="2000" b="1" dirty="0" smtClean="0"/>
              <a:t>costs – </a:t>
            </a:r>
            <a:r>
              <a:rPr lang="en-US" sz="2000" dirty="0" smtClean="0"/>
              <a:t>A </a:t>
            </a:r>
            <a:r>
              <a:rPr lang="en-US" sz="2000" dirty="0"/>
              <a:t>Late-Binding™ architecture decreases the possibility of expensive errors. When analysts need to perform data validation to ensure the data in the reports matches the </a:t>
            </a:r>
            <a:r>
              <a:rPr lang="en-US" sz="2000" dirty="0">
                <a:hlinkClick r:id="rId3"/>
              </a:rPr>
              <a:t>source</a:t>
            </a:r>
            <a:r>
              <a:rPr lang="en-US" sz="2000" dirty="0"/>
              <a:t> data, they can easily return to the source system to see what source field and </a:t>
            </a:r>
            <a:r>
              <a:rPr lang="en-US" sz="2000" dirty="0" smtClean="0"/>
              <a:t>table </a:t>
            </a:r>
            <a:r>
              <a:rPr lang="en-US" sz="2000" dirty="0"/>
              <a:t>that column came from.</a:t>
            </a:r>
          </a:p>
        </p:txBody>
      </p:sp>
    </p:spTree>
    <p:extLst>
      <p:ext uri="{BB962C8B-B14F-4D97-AF65-F5344CB8AC3E}">
        <p14:creationId xmlns:p14="http://schemas.microsoft.com/office/powerpoint/2010/main" val="19278384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045" r="-7045"/>
          <a:stretch/>
        </p:blipFill>
        <p:spPr>
          <a:xfrm>
            <a:off x="685800" y="1532526"/>
            <a:ext cx="7571192" cy="4487274"/>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a:t>Late-Binding™ Enterprise Data Warehouse</a:t>
            </a:r>
          </a:p>
        </p:txBody>
      </p:sp>
      <p:sp>
        <p:nvSpPr>
          <p:cNvPr id="2" name="Rectangle 1"/>
          <p:cNvSpPr/>
          <p:nvPr/>
        </p:nvSpPr>
        <p:spPr>
          <a:xfrm>
            <a:off x="2743200" y="1524000"/>
            <a:ext cx="2667000" cy="4876800"/>
          </a:xfrm>
          <a:prstGeom prst="rect">
            <a:avLst/>
          </a:prstGeom>
          <a:gradFill>
            <a:gsLst>
              <a:gs pos="43000">
                <a:schemeClr val="bg1"/>
              </a:gs>
              <a:gs pos="0">
                <a:schemeClr val="bg1"/>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p:cNvSpPr>
            <a:spLocks noGrp="1"/>
          </p:cNvSpPr>
          <p:nvPr>
            <p:ph sz="quarter" idx="11"/>
          </p:nvPr>
        </p:nvSpPr>
        <p:spPr>
          <a:xfrm>
            <a:off x="4467226" y="1532526"/>
            <a:ext cx="4143374" cy="4411074"/>
          </a:xfrm>
        </p:spPr>
        <p:txBody>
          <a:bodyPr>
            <a:noAutofit/>
          </a:bodyPr>
          <a:lstStyle/>
          <a:p>
            <a:r>
              <a:rPr lang="en-US" sz="2000" b="1" dirty="0" smtClean="0"/>
              <a:t>5. Reports </a:t>
            </a:r>
            <a:r>
              <a:rPr lang="en-US" sz="2000" b="1" dirty="0"/>
              <a:t>are standardized –</a:t>
            </a:r>
            <a:r>
              <a:rPr lang="en-US" sz="2000" dirty="0"/>
              <a:t> Late-Binding™ Data Warehouse look the same across the entire organization. Once there’s an EDW team in place, their goal is to treat every service as a customer and provide standardized reports with the same look and feel. This approach contributes to a more systematized, unified organization.</a:t>
            </a:r>
          </a:p>
        </p:txBody>
      </p:sp>
    </p:spTree>
    <p:extLst>
      <p:ext uri="{BB962C8B-B14F-4D97-AF65-F5344CB8AC3E}">
        <p14:creationId xmlns:p14="http://schemas.microsoft.com/office/powerpoint/2010/main" val="3380468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002" r="7002"/>
          <a:stretch/>
        </p:blipFill>
        <p:spPr>
          <a:xfrm>
            <a:off x="3115056" y="1532526"/>
            <a:ext cx="5571744" cy="4498848"/>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a:t>Late-Binding™ Enterprise Data Warehouse</a:t>
            </a:r>
          </a:p>
        </p:txBody>
      </p:sp>
      <p:sp>
        <p:nvSpPr>
          <p:cNvPr id="2" name="Rectangle 1"/>
          <p:cNvSpPr/>
          <p:nvPr/>
        </p:nvSpPr>
        <p:spPr>
          <a:xfrm rot="10800000">
            <a:off x="3352800" y="1291037"/>
            <a:ext cx="2667000" cy="4876800"/>
          </a:xfrm>
          <a:prstGeom prst="rect">
            <a:avLst/>
          </a:prstGeom>
          <a:gradFill>
            <a:gsLst>
              <a:gs pos="43000">
                <a:schemeClr val="bg1"/>
              </a:gs>
              <a:gs pos="0">
                <a:schemeClr val="bg1"/>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p:cNvSpPr>
            <a:spLocks noGrp="1"/>
          </p:cNvSpPr>
          <p:nvPr>
            <p:ph sz="quarter" idx="11"/>
          </p:nvPr>
        </p:nvSpPr>
        <p:spPr>
          <a:xfrm>
            <a:off x="676656" y="1532526"/>
            <a:ext cx="4276344" cy="4411074"/>
          </a:xfrm>
        </p:spPr>
        <p:txBody>
          <a:bodyPr>
            <a:noAutofit/>
          </a:bodyPr>
          <a:lstStyle/>
          <a:p>
            <a:r>
              <a:rPr lang="en-US" sz="2000" b="1" dirty="0" smtClean="0"/>
              <a:t>6. No more long wait times </a:t>
            </a:r>
            <a:r>
              <a:rPr lang="en-US" sz="2000" b="1" dirty="0"/>
              <a:t>–</a:t>
            </a:r>
            <a:r>
              <a:rPr lang="en-US" sz="2000" dirty="0"/>
              <a:t> </a:t>
            </a:r>
            <a:r>
              <a:rPr lang="en-US" sz="2000" dirty="0" smtClean="0"/>
              <a:t/>
            </a:r>
            <a:br>
              <a:rPr lang="en-US" sz="2000" dirty="0" smtClean="0"/>
            </a:br>
            <a:r>
              <a:rPr lang="en-US" sz="2000" dirty="0" smtClean="0"/>
              <a:t>IT </a:t>
            </a:r>
            <a:r>
              <a:rPr lang="en-US" sz="2000" dirty="0"/>
              <a:t>departments are usually overwhelmed with </a:t>
            </a:r>
            <a:r>
              <a:rPr lang="en-US" sz="2000" dirty="0" smtClean="0"/>
              <a:t>requests</a:t>
            </a:r>
            <a:r>
              <a:rPr lang="en-US" sz="2000" dirty="0"/>
              <a:t>.</a:t>
            </a:r>
            <a:r>
              <a:rPr lang="en-US" sz="2000" dirty="0" smtClean="0"/>
              <a:t> </a:t>
            </a:r>
            <a:r>
              <a:rPr lang="en-US" sz="2000" dirty="0"/>
              <a:t>By the time they’re able to work on </a:t>
            </a:r>
            <a:r>
              <a:rPr lang="en-US" sz="2000" dirty="0" smtClean="0"/>
              <a:t>a </a:t>
            </a:r>
            <a:r>
              <a:rPr lang="en-US" sz="2000" dirty="0"/>
              <a:t>report, the </a:t>
            </a:r>
            <a:r>
              <a:rPr lang="en-US" sz="2000" dirty="0" smtClean="0"/>
              <a:t>requirements </a:t>
            </a:r>
            <a:r>
              <a:rPr lang="en-US" sz="2000" dirty="0"/>
              <a:t>may have already changed. With a Late-Binding™ Data </a:t>
            </a:r>
            <a:r>
              <a:rPr lang="en-US" sz="2000" dirty="0" smtClean="0"/>
              <a:t>Warehouse, a </a:t>
            </a:r>
            <a:r>
              <a:rPr lang="en-US" sz="2000" dirty="0"/>
              <a:t>dedicated, enterprise team, service lines will have their own resource who’s role is to work with them to produce meaningful reports and make alterations as needs and wants change.</a:t>
            </a:r>
          </a:p>
        </p:txBody>
      </p:sp>
    </p:spTree>
    <p:extLst>
      <p:ext uri="{BB962C8B-B14F-4D97-AF65-F5344CB8AC3E}">
        <p14:creationId xmlns:p14="http://schemas.microsoft.com/office/powerpoint/2010/main" val="18817832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380" r="6380"/>
          <a:stretch/>
        </p:blipFill>
        <p:spPr>
          <a:xfrm>
            <a:off x="4069194" y="1532526"/>
            <a:ext cx="4297680" cy="4498848"/>
          </a:xfrm>
          <a:prstGeom prst="rect">
            <a:avLst/>
          </a:prstGeom>
        </p:spPr>
      </p:pic>
      <p:sp>
        <p:nvSpPr>
          <p:cNvPr id="4" name="Title 3"/>
          <p:cNvSpPr>
            <a:spLocks noGrp="1"/>
          </p:cNvSpPr>
          <p:nvPr>
            <p:ph type="title"/>
          </p:nvPr>
        </p:nvSpPr>
        <p:spPr>
          <a:xfrm>
            <a:off x="676656" y="133440"/>
            <a:ext cx="7795707" cy="994118"/>
          </a:xfrm>
        </p:spPr>
        <p:txBody>
          <a:bodyPr/>
          <a:lstStyle/>
          <a:p>
            <a:r>
              <a:rPr lang="en-US" sz="3800" dirty="0" smtClean="0"/>
              <a:t>Late-Binding™ Enterprise Data Warehouse</a:t>
            </a:r>
            <a:endParaRPr lang="en-US" sz="3800" dirty="0"/>
          </a:p>
        </p:txBody>
      </p:sp>
      <p:sp>
        <p:nvSpPr>
          <p:cNvPr id="2" name="Rectangle 1"/>
          <p:cNvSpPr/>
          <p:nvPr/>
        </p:nvSpPr>
        <p:spPr>
          <a:xfrm rot="10800000">
            <a:off x="3657600" y="1343550"/>
            <a:ext cx="2667000" cy="4876800"/>
          </a:xfrm>
          <a:prstGeom prst="rect">
            <a:avLst/>
          </a:prstGeom>
          <a:gradFill>
            <a:gsLst>
              <a:gs pos="43000">
                <a:schemeClr val="bg1"/>
              </a:gs>
              <a:gs pos="0">
                <a:schemeClr val="bg1"/>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p:cNvSpPr>
            <a:spLocks noGrp="1"/>
          </p:cNvSpPr>
          <p:nvPr>
            <p:ph sz="quarter" idx="11"/>
          </p:nvPr>
        </p:nvSpPr>
        <p:spPr>
          <a:xfrm>
            <a:off x="676656" y="1532526"/>
            <a:ext cx="4114419" cy="4411074"/>
          </a:xfrm>
        </p:spPr>
        <p:txBody>
          <a:bodyPr>
            <a:noAutofit/>
          </a:bodyPr>
          <a:lstStyle/>
          <a:p>
            <a:r>
              <a:rPr lang="en-US" sz="2000" b="1" dirty="0" smtClean="0"/>
              <a:t>7. Data is secure –</a:t>
            </a:r>
            <a:r>
              <a:rPr lang="en-US" sz="2000" dirty="0"/>
              <a:t> </a:t>
            </a:r>
            <a:r>
              <a:rPr lang="en-US" sz="2000" dirty="0" smtClean="0"/>
              <a:t>With </a:t>
            </a:r>
            <a:r>
              <a:rPr lang="en-US" sz="2000" dirty="0"/>
              <a:t>a Late-Binding™ Data Warehouse, the organization </a:t>
            </a:r>
            <a:r>
              <a:rPr lang="en-US" sz="2000" dirty="0" smtClean="0"/>
              <a:t>has </a:t>
            </a:r>
            <a:r>
              <a:rPr lang="en-US" sz="2000" dirty="0"/>
              <a:t>a central, secure repository for all </a:t>
            </a:r>
            <a:r>
              <a:rPr lang="en-US" sz="2000" dirty="0" smtClean="0"/>
              <a:t>data. </a:t>
            </a:r>
            <a:r>
              <a:rPr lang="en-US" sz="2000" dirty="0"/>
              <a:t>Individual departments can still maintain their own repositories — although they may want to re-think that strategy after experiencing a full EDW — but their data is now visible to all authorized </a:t>
            </a:r>
            <a:r>
              <a:rPr lang="en-US" sz="2000" dirty="0" smtClean="0"/>
              <a:t>users and the organization gains </a:t>
            </a:r>
            <a:r>
              <a:rPr lang="en-US" sz="2000" dirty="0"/>
              <a:t>far tighter control over its data.</a:t>
            </a:r>
          </a:p>
        </p:txBody>
      </p:sp>
    </p:spTree>
    <p:extLst>
      <p:ext uri="{BB962C8B-B14F-4D97-AF65-F5344CB8AC3E}">
        <p14:creationId xmlns:p14="http://schemas.microsoft.com/office/powerpoint/2010/main" val="23119250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32526"/>
            <a:ext cx="6129244" cy="4498848"/>
          </a:xfrm>
          <a:prstGeom prst="rect">
            <a:avLst/>
          </a:prstGeom>
        </p:spPr>
      </p:pic>
      <p:sp>
        <p:nvSpPr>
          <p:cNvPr id="4" name="Title 3"/>
          <p:cNvSpPr>
            <a:spLocks noGrp="1"/>
          </p:cNvSpPr>
          <p:nvPr>
            <p:ph type="title"/>
          </p:nvPr>
        </p:nvSpPr>
        <p:spPr>
          <a:xfrm>
            <a:off x="676656" y="381969"/>
            <a:ext cx="7795707" cy="497059"/>
          </a:xfrm>
        </p:spPr>
        <p:txBody>
          <a:bodyPr/>
          <a:lstStyle/>
          <a:p>
            <a:r>
              <a:rPr lang="en-US" sz="3800" dirty="0" smtClean="0"/>
              <a:t>Return on Investment</a:t>
            </a:r>
            <a:endParaRPr lang="en-US" sz="3800" dirty="0"/>
          </a:p>
        </p:txBody>
      </p:sp>
      <p:sp>
        <p:nvSpPr>
          <p:cNvPr id="2" name="Rectangle 1"/>
          <p:cNvSpPr/>
          <p:nvPr/>
        </p:nvSpPr>
        <p:spPr>
          <a:xfrm rot="10800000">
            <a:off x="3657600" y="1343550"/>
            <a:ext cx="2667000" cy="4876800"/>
          </a:xfrm>
          <a:prstGeom prst="rect">
            <a:avLst/>
          </a:prstGeom>
          <a:gradFill>
            <a:gsLst>
              <a:gs pos="43000">
                <a:schemeClr val="bg1"/>
              </a:gs>
              <a:gs pos="0">
                <a:schemeClr val="bg1"/>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p:cNvSpPr>
            <a:spLocks noGrp="1"/>
          </p:cNvSpPr>
          <p:nvPr>
            <p:ph sz="quarter" idx="11"/>
          </p:nvPr>
        </p:nvSpPr>
        <p:spPr>
          <a:xfrm>
            <a:off x="4191000" y="1532526"/>
            <a:ext cx="4491487" cy="4411074"/>
          </a:xfrm>
        </p:spPr>
        <p:txBody>
          <a:bodyPr>
            <a:noAutofit/>
          </a:bodyPr>
          <a:lstStyle/>
          <a:p>
            <a:r>
              <a:rPr lang="en-US" sz="2000" dirty="0" err="1" smtClean="0"/>
              <a:t>Heathcare</a:t>
            </a:r>
            <a:r>
              <a:rPr lang="en-US" sz="2000" dirty="0" smtClean="0"/>
              <a:t> providers employ hundreds </a:t>
            </a:r>
            <a:r>
              <a:rPr lang="en-US" sz="2000" dirty="0"/>
              <a:t>of different technology solutions they’ve purchased from multiple vendors, </a:t>
            </a:r>
            <a:r>
              <a:rPr lang="en-US" sz="2000" dirty="0" smtClean="0"/>
              <a:t>with no </a:t>
            </a:r>
            <a:r>
              <a:rPr lang="en-US" sz="2000" dirty="0"/>
              <a:t>way to extract the </a:t>
            </a:r>
            <a:r>
              <a:rPr lang="en-US" sz="2000" dirty="0" smtClean="0"/>
              <a:t>various data points </a:t>
            </a:r>
            <a:r>
              <a:rPr lang="en-US" sz="2000" dirty="0"/>
              <a:t>into one single source of truth. </a:t>
            </a:r>
            <a:endParaRPr lang="en-US" sz="2000" dirty="0" smtClean="0"/>
          </a:p>
          <a:p>
            <a:r>
              <a:rPr lang="en-US" sz="2000" dirty="0" smtClean="0"/>
              <a:t>A </a:t>
            </a:r>
            <a:r>
              <a:rPr lang="en-US" sz="2000" dirty="0"/>
              <a:t>Late-Binding™ Data Warehouse is able to incorporate all the disparate data from across the </a:t>
            </a:r>
            <a:r>
              <a:rPr lang="en-US" sz="2000" dirty="0" smtClean="0"/>
              <a:t>organization leading </a:t>
            </a:r>
            <a:r>
              <a:rPr lang="en-US" sz="2000" dirty="0"/>
              <a:t>to greater insights </a:t>
            </a:r>
            <a:r>
              <a:rPr lang="en-US" sz="2000" dirty="0" smtClean="0"/>
              <a:t> </a:t>
            </a:r>
            <a:r>
              <a:rPr lang="en-US" sz="2000" dirty="0"/>
              <a:t>and a better return on investment in the short, mid- and </a:t>
            </a:r>
            <a:r>
              <a:rPr lang="en-US" sz="2000" dirty="0" smtClean="0"/>
              <a:t>long-term.</a:t>
            </a:r>
            <a:endParaRPr lang="en-US" sz="2000" dirty="0"/>
          </a:p>
        </p:txBody>
      </p:sp>
    </p:spTree>
    <p:extLst>
      <p:ext uri="{BB962C8B-B14F-4D97-AF65-F5344CB8AC3E}">
        <p14:creationId xmlns:p14="http://schemas.microsoft.com/office/powerpoint/2010/main" val="82795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381969"/>
            <a:ext cx="8164132" cy="497059"/>
          </a:xfrm>
        </p:spPr>
        <p:txBody>
          <a:bodyPr/>
          <a:lstStyle/>
          <a:p>
            <a:r>
              <a:rPr lang="en-US" sz="3800" dirty="0" smtClean="0"/>
              <a:t>Unlocking the Value of Data</a:t>
            </a:r>
            <a:endParaRPr lang="en-US" sz="3800" dirty="0"/>
          </a:p>
        </p:txBody>
      </p:sp>
      <p:sp>
        <p:nvSpPr>
          <p:cNvPr id="5" name="Content Placeholder 4"/>
          <p:cNvSpPr>
            <a:spLocks noGrp="1"/>
          </p:cNvSpPr>
          <p:nvPr>
            <p:ph sz="quarter" idx="11"/>
          </p:nvPr>
        </p:nvSpPr>
        <p:spPr>
          <a:xfrm>
            <a:off x="676656" y="1532526"/>
            <a:ext cx="3971544" cy="3585683"/>
          </a:xfrm>
        </p:spPr>
        <p:txBody>
          <a:bodyPr>
            <a:normAutofit/>
          </a:bodyPr>
          <a:lstStyle/>
          <a:p>
            <a:r>
              <a:rPr lang="en-US" sz="2000" dirty="0"/>
              <a:t>Even though a clinical data repository is good at gathering data, it can’t provide the depth of information necessary for </a:t>
            </a:r>
            <a:r>
              <a:rPr lang="en-US" sz="2000" dirty="0">
                <a:hlinkClick r:id="rId2"/>
              </a:rPr>
              <a:t>cost and quality improvements</a:t>
            </a:r>
            <a:r>
              <a:rPr lang="en-US" sz="2000" dirty="0"/>
              <a:t> because it wasn’t designed for this type of use. Instead, what health systems need is a flexible, late-binding enterprise data warehouse (EDW). </a:t>
            </a:r>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126" y="1532526"/>
            <a:ext cx="3585683" cy="3585683"/>
          </a:xfrm>
          <a:prstGeom prst="rect">
            <a:avLst/>
          </a:prstGeom>
        </p:spPr>
      </p:pic>
    </p:spTree>
    <p:extLst>
      <p:ext uri="{BB962C8B-B14F-4D97-AF65-F5344CB8AC3E}">
        <p14:creationId xmlns:p14="http://schemas.microsoft.com/office/powerpoint/2010/main" val="4146086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377932"/>
            <a:ext cx="7790687" cy="497059"/>
          </a:xfrm>
        </p:spPr>
        <p:txBody>
          <a:bodyPr/>
          <a:lstStyle/>
          <a:p>
            <a:r>
              <a:rPr lang="en-US" sz="3800" dirty="0" smtClean="0"/>
              <a:t>More on this topic:</a:t>
            </a:r>
            <a:endParaRPr lang="en-US" sz="3800" dirty="0"/>
          </a:p>
        </p:txBody>
      </p:sp>
      <p:sp>
        <p:nvSpPr>
          <p:cNvPr id="5" name="Content Placeholder 4"/>
          <p:cNvSpPr>
            <a:spLocks noGrp="1"/>
          </p:cNvSpPr>
          <p:nvPr>
            <p:ph sz="quarter" idx="16"/>
          </p:nvPr>
        </p:nvSpPr>
        <p:spPr>
          <a:xfrm>
            <a:off x="697772" y="1536700"/>
            <a:ext cx="8143015" cy="4486275"/>
          </a:xfrm>
        </p:spPr>
        <p:txBody>
          <a:bodyPr>
            <a:normAutofit/>
          </a:bodyPr>
          <a:lstStyle/>
          <a:p>
            <a:pPr>
              <a:spcBef>
                <a:spcPts val="0"/>
              </a:spcBef>
              <a:spcAft>
                <a:spcPts val="2400"/>
              </a:spcAft>
            </a:pPr>
            <a:r>
              <a:rPr lang="en-US" sz="1600" b="1" dirty="0">
                <a:solidFill>
                  <a:srgbClr val="000000"/>
                </a:solidFill>
                <a:hlinkClick r:id="rId2"/>
              </a:rPr>
              <a:t>Early vs. Late-Binding Approaches to Data Warehousing. Which Is Better for Healthcare? </a:t>
            </a:r>
            <a:r>
              <a:rPr lang="en-US" sz="1600" b="1" dirty="0" smtClean="0">
                <a:solidFill>
                  <a:srgbClr val="000000"/>
                </a:solidFill>
              </a:rPr>
              <a:t/>
            </a:r>
            <a:br>
              <a:rPr lang="en-US" sz="1600" b="1" dirty="0" smtClean="0">
                <a:solidFill>
                  <a:srgbClr val="000000"/>
                </a:solidFill>
              </a:rPr>
            </a:br>
            <a:r>
              <a:rPr lang="en-US" sz="1600" i="1" dirty="0"/>
              <a:t>Mike Doyle, Vice President</a:t>
            </a:r>
            <a:endParaRPr lang="en-US" sz="1600" b="1" i="1" dirty="0" smtClean="0">
              <a:solidFill>
                <a:srgbClr val="000000"/>
              </a:solidFill>
            </a:endParaRPr>
          </a:p>
          <a:p>
            <a:pPr>
              <a:spcBef>
                <a:spcPts val="0"/>
              </a:spcBef>
              <a:spcAft>
                <a:spcPts val="2400"/>
              </a:spcAft>
            </a:pPr>
            <a:r>
              <a:rPr lang="en-US" sz="1600" b="1" dirty="0">
                <a:solidFill>
                  <a:srgbClr val="000000"/>
                </a:solidFill>
                <a:hlinkClick r:id="rId3"/>
              </a:rPr>
              <a:t>What Is the Best Healthcare Data Warehouse Model? Comparing Enterprise Data Models, Independent Data Marts, and Late-Binding Solutions</a:t>
            </a:r>
            <a:r>
              <a:rPr lang="en-US" sz="1600" b="1" dirty="0">
                <a:solidFill>
                  <a:srgbClr val="000000"/>
                </a:solidFill>
              </a:rPr>
              <a:t/>
            </a:r>
            <a:br>
              <a:rPr lang="en-US" sz="1600" b="1" dirty="0">
                <a:solidFill>
                  <a:srgbClr val="000000"/>
                </a:solidFill>
              </a:rPr>
            </a:br>
            <a:r>
              <a:rPr lang="en-US" sz="1600" i="1" dirty="0"/>
              <a:t>Steve Barlow, Senior Vice President and Co-Founder</a:t>
            </a:r>
            <a:endParaRPr lang="en-US" sz="1600" b="1" i="1" dirty="0" smtClean="0">
              <a:solidFill>
                <a:srgbClr val="000000"/>
              </a:solidFill>
            </a:endParaRPr>
          </a:p>
          <a:p>
            <a:pPr>
              <a:spcBef>
                <a:spcPts val="0"/>
              </a:spcBef>
              <a:spcAft>
                <a:spcPts val="2400"/>
              </a:spcAft>
            </a:pPr>
            <a:r>
              <a:rPr lang="en-US" sz="1600" b="1" dirty="0">
                <a:solidFill>
                  <a:srgbClr val="000000"/>
                </a:solidFill>
                <a:hlinkClick r:id="rId4"/>
              </a:rPr>
              <a:t>Late-Binding vs. EMR-Based Models: Comparing Data Warehouse Methodologies</a:t>
            </a:r>
            <a:r>
              <a:rPr lang="en-US" sz="1600" b="1" dirty="0" smtClean="0">
                <a:solidFill>
                  <a:srgbClr val="000000"/>
                </a:solidFill>
                <a:hlinkClick r:id="rId4"/>
              </a:rPr>
              <a:t/>
            </a:r>
            <a:br>
              <a:rPr lang="en-US" sz="1600" b="1" dirty="0" smtClean="0">
                <a:solidFill>
                  <a:srgbClr val="000000"/>
                </a:solidFill>
                <a:hlinkClick r:id="rId4"/>
              </a:rPr>
            </a:br>
            <a:r>
              <a:rPr lang="en-US" sz="1600" i="1" dirty="0"/>
              <a:t>Eric Just, Vice President, Technology </a:t>
            </a:r>
            <a:r>
              <a:rPr lang="en-US" sz="1600" b="1" dirty="0" smtClean="0">
                <a:solidFill>
                  <a:srgbClr val="000000"/>
                </a:solidFill>
                <a:hlinkClick r:id="rId5"/>
              </a:rPr>
              <a:t> </a:t>
            </a:r>
            <a:endParaRPr lang="en-US" sz="1600" b="1" dirty="0" smtClean="0">
              <a:solidFill>
                <a:srgbClr val="000000"/>
              </a:solidFill>
              <a:hlinkClick r:id="rId6"/>
            </a:endParaRPr>
          </a:p>
          <a:p>
            <a:pPr>
              <a:spcBef>
                <a:spcPts val="0"/>
              </a:spcBef>
              <a:spcAft>
                <a:spcPts val="2400"/>
              </a:spcAft>
            </a:pPr>
            <a:r>
              <a:rPr lang="en-US" sz="1600" b="1" dirty="0">
                <a:hlinkClick r:id="rId7"/>
              </a:rPr>
              <a:t>The Late-Binding™ Data Warehouse White Paper</a:t>
            </a:r>
            <a:r>
              <a:rPr lang="en-US" sz="1600" b="1" dirty="0" smtClean="0"/>
              <a:t/>
            </a:r>
            <a:br>
              <a:rPr lang="en-US" sz="1600" b="1" dirty="0" smtClean="0"/>
            </a:br>
            <a:r>
              <a:rPr lang="it-IT" sz="1600" i="1" dirty="0"/>
              <a:t>Dale Sanders, Vice President, </a:t>
            </a:r>
            <a:r>
              <a:rPr lang="it-IT" sz="1600" i="1" dirty="0" smtClean="0"/>
              <a:t>Strategy</a:t>
            </a:r>
            <a:endParaRPr lang="en-US" sz="2000" dirty="0"/>
          </a:p>
        </p:txBody>
      </p:sp>
    </p:spTree>
    <p:extLst>
      <p:ext uri="{BB962C8B-B14F-4D97-AF65-F5344CB8AC3E}">
        <p14:creationId xmlns:p14="http://schemas.microsoft.com/office/powerpoint/2010/main" val="332101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im Campb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3" y="1740552"/>
            <a:ext cx="952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35138" y="267002"/>
            <a:ext cx="8184315" cy="732508"/>
          </a:xfrm>
        </p:spPr>
        <p:txBody>
          <a:bodyPr/>
          <a:lstStyle/>
          <a:p>
            <a:r>
              <a:rPr lang="en-US" sz="2800" dirty="0" smtClean="0"/>
              <a:t>Other Clinical Quality Improvement Resources</a:t>
            </a:r>
            <a:endParaRPr lang="en-US" sz="2800" dirty="0"/>
          </a:p>
        </p:txBody>
      </p:sp>
      <p:sp>
        <p:nvSpPr>
          <p:cNvPr id="5" name="Text Placeholder 4"/>
          <p:cNvSpPr>
            <a:spLocks noGrp="1"/>
          </p:cNvSpPr>
          <p:nvPr>
            <p:ph type="body" idx="14"/>
          </p:nvPr>
        </p:nvSpPr>
        <p:spPr>
          <a:xfrm>
            <a:off x="674885" y="1117234"/>
            <a:ext cx="7795705" cy="235449"/>
          </a:xfrm>
        </p:spPr>
        <p:txBody>
          <a:bodyPr/>
          <a:lstStyle/>
          <a:p>
            <a:pPr algn="ctr"/>
            <a:r>
              <a:rPr lang="en-US" sz="1800" b="1" dirty="0" smtClean="0"/>
              <a:t>Click to read additional information at </a:t>
            </a:r>
            <a:r>
              <a:rPr lang="en-US" sz="1800" b="1" dirty="0" smtClean="0">
                <a:solidFill>
                  <a:schemeClr val="tx2">
                    <a:lumMod val="75000"/>
                  </a:schemeClr>
                </a:solidFill>
                <a:hlinkClick r:id="rId3"/>
              </a:rPr>
              <a:t>www.healthcatalyst.com</a:t>
            </a:r>
            <a:r>
              <a:rPr lang="en-US" sz="1800" b="1" dirty="0" smtClean="0">
                <a:solidFill>
                  <a:schemeClr val="tx2">
                    <a:lumMod val="75000"/>
                  </a:schemeClr>
                </a:solidFill>
              </a:rPr>
              <a:t>  </a:t>
            </a:r>
            <a:endParaRPr lang="en-US" sz="1800" b="1" dirty="0">
              <a:solidFill>
                <a:schemeClr val="tx2">
                  <a:lumMod val="75000"/>
                </a:schemeClr>
              </a:solidFill>
            </a:endParaRPr>
          </a:p>
        </p:txBody>
      </p:sp>
      <p:sp>
        <p:nvSpPr>
          <p:cNvPr id="7" name="Content Placeholder 6"/>
          <p:cNvSpPr>
            <a:spLocks noGrp="1"/>
          </p:cNvSpPr>
          <p:nvPr>
            <p:ph sz="quarter" idx="17"/>
          </p:nvPr>
        </p:nvSpPr>
        <p:spPr>
          <a:xfrm>
            <a:off x="741363" y="1714500"/>
            <a:ext cx="7632700" cy="1645920"/>
          </a:xfrm>
        </p:spPr>
        <p:txBody>
          <a:bodyPr>
            <a:noAutofit/>
          </a:bodyPr>
          <a:lstStyle/>
          <a:p>
            <a:pPr marL="1089025">
              <a:spcBef>
                <a:spcPts val="0"/>
              </a:spcBef>
            </a:pPr>
            <a:r>
              <a:rPr lang="en-US" sz="1600" b="1" dirty="0">
                <a:solidFill>
                  <a:srgbClr val="000000"/>
                </a:solidFill>
              </a:rPr>
              <a:t>Tim Campbell </a:t>
            </a:r>
            <a:r>
              <a:rPr lang="en-US" sz="1600" dirty="0">
                <a:solidFill>
                  <a:srgbClr val="000000"/>
                </a:solidFill>
              </a:rPr>
              <a:t>joined Health Catalyst as a data architect in February of 2011. Previously, he worked for a year-and-a-half as a project manager for a company that provided point-of-sale software for the fast-food industry. He has a Bachelor of Arts degree from Saint John’s University in Collegeville, Minnesota where he majored in business management and Spanish</a:t>
            </a:r>
            <a:r>
              <a:rPr lang="en-US" sz="1600" dirty="0" smtClean="0">
                <a:solidFill>
                  <a:srgbClr val="000000"/>
                </a:solidFill>
              </a:rPr>
              <a:t>.</a:t>
            </a:r>
            <a:endParaRPr lang="en-US" sz="1600" dirty="0">
              <a:solidFill>
                <a:srgbClr val="000000"/>
              </a:solidFill>
            </a:endParaRPr>
          </a:p>
        </p:txBody>
      </p:sp>
    </p:spTree>
    <p:extLst>
      <p:ext uri="{BB962C8B-B14F-4D97-AF65-F5344CB8AC3E}">
        <p14:creationId xmlns:p14="http://schemas.microsoft.com/office/powerpoint/2010/main" val="40263668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656" y="381969"/>
            <a:ext cx="8164132" cy="497059"/>
          </a:xfrm>
        </p:spPr>
        <p:txBody>
          <a:bodyPr/>
          <a:lstStyle/>
          <a:p>
            <a:r>
              <a:rPr lang="en-US" sz="3800" dirty="0"/>
              <a:t>Clinical Data </a:t>
            </a:r>
            <a:r>
              <a:rPr lang="en-US" sz="3800" dirty="0" smtClean="0"/>
              <a:t>Repository</a:t>
            </a:r>
            <a:endParaRPr lang="en-US" sz="3800" dirty="0"/>
          </a:p>
        </p:txBody>
      </p:sp>
      <p:sp>
        <p:nvSpPr>
          <p:cNvPr id="5" name="Content Placeholder 4"/>
          <p:cNvSpPr>
            <a:spLocks noGrp="1"/>
          </p:cNvSpPr>
          <p:nvPr>
            <p:ph sz="quarter" idx="11"/>
          </p:nvPr>
        </p:nvSpPr>
        <p:spPr>
          <a:xfrm>
            <a:off x="676656" y="1532526"/>
            <a:ext cx="4428744" cy="4258674"/>
          </a:xfrm>
        </p:spPr>
        <p:txBody>
          <a:bodyPr>
            <a:normAutofit/>
          </a:bodyPr>
          <a:lstStyle/>
          <a:p>
            <a:r>
              <a:rPr lang="en-US" sz="2000" dirty="0"/>
              <a:t>A clinical data repository consolidates data from various clinical sources, such as an EMR or a lab system, to provide a full picture of the care a patient has received. </a:t>
            </a:r>
            <a:endParaRPr lang="en-US" sz="2000" dirty="0" smtClean="0"/>
          </a:p>
          <a:p>
            <a:r>
              <a:rPr lang="en-US" sz="2000" dirty="0" smtClean="0"/>
              <a:t>Some </a:t>
            </a:r>
            <a:r>
              <a:rPr lang="en-US" sz="2000" dirty="0"/>
              <a:t>examples of the types of data found in a clinical data repository include </a:t>
            </a:r>
            <a:r>
              <a:rPr lang="en-US" sz="2000" dirty="0" smtClean="0"/>
              <a:t>demo-graphics</a:t>
            </a:r>
            <a:r>
              <a:rPr lang="en-US" sz="2000" dirty="0"/>
              <a:t>, lab results, radiology images, admissions, transfers, and diagnoses.</a:t>
            </a:r>
            <a:endParaRPr lang="en-US" sz="20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181" y="1532527"/>
            <a:ext cx="2988628" cy="4487273"/>
          </a:xfrm>
          <a:prstGeom prst="rect">
            <a:avLst/>
          </a:prstGeom>
        </p:spPr>
      </p:pic>
    </p:spTree>
    <p:extLst>
      <p:ext uri="{BB962C8B-B14F-4D97-AF65-F5344CB8AC3E}">
        <p14:creationId xmlns:p14="http://schemas.microsoft.com/office/powerpoint/2010/main" val="39758201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32527"/>
            <a:ext cx="6629400" cy="4501014"/>
          </a:xfrm>
          <a:prstGeom prst="rect">
            <a:avLst/>
          </a:prstGeom>
        </p:spPr>
      </p:pic>
      <p:sp>
        <p:nvSpPr>
          <p:cNvPr id="4" name="Title 3"/>
          <p:cNvSpPr>
            <a:spLocks noGrp="1"/>
          </p:cNvSpPr>
          <p:nvPr>
            <p:ph type="title"/>
          </p:nvPr>
        </p:nvSpPr>
        <p:spPr>
          <a:xfrm>
            <a:off x="676656" y="381969"/>
            <a:ext cx="8164132" cy="497059"/>
          </a:xfrm>
        </p:spPr>
        <p:txBody>
          <a:bodyPr/>
          <a:lstStyle/>
          <a:p>
            <a:r>
              <a:rPr lang="en-US" sz="3800" dirty="0"/>
              <a:t>Clinical Data </a:t>
            </a:r>
            <a:r>
              <a:rPr lang="en-US" sz="3800" dirty="0" smtClean="0"/>
              <a:t>Repository</a:t>
            </a:r>
            <a:endParaRPr lang="en-US" sz="3800" dirty="0"/>
          </a:p>
        </p:txBody>
      </p:sp>
      <p:sp>
        <p:nvSpPr>
          <p:cNvPr id="5" name="Content Placeholder 4"/>
          <p:cNvSpPr>
            <a:spLocks noGrp="1"/>
          </p:cNvSpPr>
          <p:nvPr>
            <p:ph sz="quarter" idx="11"/>
          </p:nvPr>
        </p:nvSpPr>
        <p:spPr>
          <a:xfrm>
            <a:off x="4876800" y="1532526"/>
            <a:ext cx="3810000" cy="4258674"/>
          </a:xfrm>
        </p:spPr>
        <p:txBody>
          <a:bodyPr>
            <a:normAutofit/>
          </a:bodyPr>
          <a:lstStyle/>
          <a:p>
            <a:r>
              <a:rPr lang="en-US" sz="2000" dirty="0"/>
              <a:t>While the data contained in a clinical repository is valuable because it shows a patient’s clinical data, the design is not an adequate solution for health systems for numerous reasons.  </a:t>
            </a:r>
            <a:r>
              <a:rPr lang="en-US" sz="2000" dirty="0" smtClean="0"/>
              <a:t>Mainly because it doesn’t offer </a:t>
            </a:r>
            <a:r>
              <a:rPr lang="en-US" sz="2000" dirty="0"/>
              <a:t>flexible analytics for analysts to use as they work to improve patient care</a:t>
            </a:r>
            <a:r>
              <a:rPr lang="en-US" sz="2000" dirty="0" smtClean="0"/>
              <a:t>.</a:t>
            </a:r>
          </a:p>
          <a:p>
            <a:r>
              <a:rPr lang="en-US" sz="2000" dirty="0"/>
              <a:t>Unfortunately, </a:t>
            </a:r>
            <a:r>
              <a:rPr lang="en-US" sz="2000" dirty="0" smtClean="0"/>
              <a:t>there </a:t>
            </a:r>
            <a:r>
              <a:rPr lang="en-US" sz="2000" dirty="0"/>
              <a:t>are other </a:t>
            </a:r>
            <a:r>
              <a:rPr lang="en-US" sz="2000" dirty="0" smtClean="0"/>
              <a:t>limitations as well.</a:t>
            </a:r>
            <a:endParaRPr lang="en-US" sz="2000" dirty="0"/>
          </a:p>
          <a:p>
            <a:endParaRPr lang="en-US" sz="2000" dirty="0" smtClean="0"/>
          </a:p>
        </p:txBody>
      </p:sp>
    </p:spTree>
    <p:extLst>
      <p:ext uri="{BB962C8B-B14F-4D97-AF65-F5344CB8AC3E}">
        <p14:creationId xmlns:p14="http://schemas.microsoft.com/office/powerpoint/2010/main" val="42924850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335" y="1533964"/>
            <a:ext cx="3538728" cy="4501896"/>
          </a:xfrm>
          <a:prstGeom prst="rect">
            <a:avLst/>
          </a:prstGeom>
        </p:spPr>
      </p:pic>
      <p:sp>
        <p:nvSpPr>
          <p:cNvPr id="4" name="Title 3"/>
          <p:cNvSpPr>
            <a:spLocks noGrp="1"/>
          </p:cNvSpPr>
          <p:nvPr>
            <p:ph type="title"/>
          </p:nvPr>
        </p:nvSpPr>
        <p:spPr>
          <a:xfrm>
            <a:off x="676656" y="381969"/>
            <a:ext cx="8164132" cy="497059"/>
          </a:xfrm>
        </p:spPr>
        <p:txBody>
          <a:bodyPr/>
          <a:lstStyle/>
          <a:p>
            <a:r>
              <a:rPr lang="en-US" sz="3800" dirty="0"/>
              <a:t>Clinical Data </a:t>
            </a:r>
            <a:r>
              <a:rPr lang="en-US" sz="3800" dirty="0" smtClean="0"/>
              <a:t>Repository</a:t>
            </a:r>
            <a:endParaRPr lang="en-US" sz="3800" dirty="0"/>
          </a:p>
        </p:txBody>
      </p:sp>
      <p:sp>
        <p:nvSpPr>
          <p:cNvPr id="5" name="Content Placeholder 4"/>
          <p:cNvSpPr>
            <a:spLocks noGrp="1"/>
          </p:cNvSpPr>
          <p:nvPr>
            <p:ph sz="quarter" idx="11"/>
          </p:nvPr>
        </p:nvSpPr>
        <p:spPr>
          <a:xfrm>
            <a:off x="685800" y="1532526"/>
            <a:ext cx="4419600" cy="4258674"/>
          </a:xfrm>
        </p:spPr>
        <p:txBody>
          <a:bodyPr>
            <a:normAutofit/>
          </a:bodyPr>
          <a:lstStyle/>
          <a:p>
            <a:r>
              <a:rPr lang="en-US" sz="2000" b="1" dirty="0"/>
              <a:t>Clinical data repositories are </a:t>
            </a:r>
            <a:r>
              <a:rPr lang="en-US" sz="2000" b="1" dirty="0" smtClean="0"/>
              <a:t>inefficient – </a:t>
            </a:r>
            <a:r>
              <a:rPr lang="en-US" sz="2000" dirty="0" smtClean="0"/>
              <a:t>When </a:t>
            </a:r>
            <a:r>
              <a:rPr lang="en-US" sz="2000" dirty="0"/>
              <a:t>clinicians request many reports all at </a:t>
            </a:r>
            <a:r>
              <a:rPr lang="en-US" sz="2000" dirty="0" smtClean="0"/>
              <a:t>once the </a:t>
            </a:r>
            <a:r>
              <a:rPr lang="en-US" sz="2000" dirty="0"/>
              <a:t>IT team </a:t>
            </a:r>
            <a:r>
              <a:rPr lang="en-US" sz="2000" dirty="0" smtClean="0"/>
              <a:t>usually </a:t>
            </a:r>
            <a:r>
              <a:rPr lang="en-US" sz="2000" dirty="0"/>
              <a:t>into a report factory rather than functioning as an experienced analytics team. </a:t>
            </a:r>
            <a:endParaRPr lang="en-US" sz="2000" dirty="0" smtClean="0"/>
          </a:p>
          <a:p>
            <a:r>
              <a:rPr lang="en-US" sz="2000" dirty="0" smtClean="0"/>
              <a:t>These </a:t>
            </a:r>
            <a:r>
              <a:rPr lang="en-US" sz="2000" dirty="0"/>
              <a:t>highly skilled, highly paid IT employees end up spending their time tracking down the data, pulling it into the repository, </a:t>
            </a:r>
            <a:r>
              <a:rPr lang="en-US" sz="2000" dirty="0" smtClean="0"/>
              <a:t>and spitting </a:t>
            </a:r>
            <a:r>
              <a:rPr lang="en-US" sz="2000" dirty="0"/>
              <a:t>out </a:t>
            </a:r>
            <a:r>
              <a:rPr lang="en-US" sz="2000" dirty="0" smtClean="0"/>
              <a:t>reports.</a:t>
            </a:r>
          </a:p>
        </p:txBody>
      </p:sp>
    </p:spTree>
    <p:extLst>
      <p:ext uri="{BB962C8B-B14F-4D97-AF65-F5344CB8AC3E}">
        <p14:creationId xmlns:p14="http://schemas.microsoft.com/office/powerpoint/2010/main" val="10475453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800" dirty="0"/>
              <a:t>Clinical Data Repository</a:t>
            </a:r>
          </a:p>
        </p:txBody>
      </p:sp>
      <p:sp>
        <p:nvSpPr>
          <p:cNvPr id="6" name="Text Placeholder 5"/>
          <p:cNvSpPr>
            <a:spLocks noGrp="1"/>
          </p:cNvSpPr>
          <p:nvPr>
            <p:ph type="body" idx="14"/>
          </p:nvPr>
        </p:nvSpPr>
        <p:spPr>
          <a:xfrm>
            <a:off x="672686" y="1011730"/>
            <a:ext cx="7790687" cy="400110"/>
          </a:xfrm>
        </p:spPr>
        <p:txBody>
          <a:bodyPr/>
          <a:lstStyle/>
          <a:p>
            <a:r>
              <a:rPr lang="en-US" dirty="0" smtClean="0"/>
              <a:t>Reduce Wasted Time</a:t>
            </a:r>
            <a:endParaRPr lang="en-US" dirty="0"/>
          </a:p>
        </p:txBody>
      </p:sp>
      <p:pic>
        <p:nvPicPr>
          <p:cNvPr id="1026" name="Picture 2" descr="http://www.healthcatalyst.com/wp-content/uploads/2014/05/reduced-waste-time.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90"/>
          <a:stretch/>
        </p:blipFill>
        <p:spPr bwMode="auto">
          <a:xfrm>
            <a:off x="1033463" y="1524000"/>
            <a:ext cx="7077075" cy="458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4819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800" dirty="0"/>
              <a:t>Clinical Data Repository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805" y="1517904"/>
            <a:ext cx="2989258" cy="4501896"/>
          </a:xfrm>
          <a:prstGeom prst="rect">
            <a:avLst/>
          </a:prstGeom>
        </p:spPr>
      </p:pic>
      <p:sp>
        <p:nvSpPr>
          <p:cNvPr id="8" name="Content Placeholder 4"/>
          <p:cNvSpPr>
            <a:spLocks noGrp="1"/>
          </p:cNvSpPr>
          <p:nvPr>
            <p:ph sz="quarter" idx="11"/>
          </p:nvPr>
        </p:nvSpPr>
        <p:spPr>
          <a:xfrm>
            <a:off x="685800" y="1532526"/>
            <a:ext cx="4419600" cy="4258674"/>
          </a:xfrm>
        </p:spPr>
        <p:txBody>
          <a:bodyPr>
            <a:normAutofit/>
          </a:bodyPr>
          <a:lstStyle/>
          <a:p>
            <a:r>
              <a:rPr lang="en-US" sz="2000" b="1" dirty="0"/>
              <a:t>There’s a large margin for costly errors </a:t>
            </a:r>
            <a:r>
              <a:rPr lang="en-US" sz="2000" b="1" dirty="0" smtClean="0"/>
              <a:t>– </a:t>
            </a:r>
            <a:r>
              <a:rPr lang="en-US" sz="2000" dirty="0"/>
              <a:t>Clinical data repositories often use complex data models and their structure is normalized. </a:t>
            </a:r>
            <a:endParaRPr lang="en-US" sz="2000" dirty="0" smtClean="0"/>
          </a:p>
          <a:p>
            <a:r>
              <a:rPr lang="en-US" sz="2000" dirty="0" smtClean="0"/>
              <a:t>Because </a:t>
            </a:r>
            <a:r>
              <a:rPr lang="en-US" sz="2000" dirty="0"/>
              <a:t>of this complexity, the report writer will join many different tables in one report, increasing the margin for error during coding and the time it takes to build these reports.</a:t>
            </a:r>
            <a:endParaRPr lang="en-US" sz="2000" dirty="0" smtClean="0"/>
          </a:p>
        </p:txBody>
      </p:sp>
    </p:spTree>
    <p:extLst>
      <p:ext uri="{BB962C8B-B14F-4D97-AF65-F5344CB8AC3E}">
        <p14:creationId xmlns:p14="http://schemas.microsoft.com/office/powerpoint/2010/main" val="21453156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800" dirty="0"/>
              <a:t>Clinical Data Repository</a:t>
            </a:r>
          </a:p>
        </p:txBody>
      </p:sp>
      <p:sp>
        <p:nvSpPr>
          <p:cNvPr id="8" name="Content Placeholder 4"/>
          <p:cNvSpPr>
            <a:spLocks noGrp="1"/>
          </p:cNvSpPr>
          <p:nvPr>
            <p:ph sz="quarter" idx="11"/>
          </p:nvPr>
        </p:nvSpPr>
        <p:spPr>
          <a:xfrm>
            <a:off x="4467225" y="1532526"/>
            <a:ext cx="4419600" cy="4258674"/>
          </a:xfrm>
        </p:spPr>
        <p:txBody>
          <a:bodyPr>
            <a:normAutofit/>
          </a:bodyPr>
          <a:lstStyle/>
          <a:p>
            <a:r>
              <a:rPr lang="en-US" sz="2000" b="1" dirty="0"/>
              <a:t>Reports aren’t standardized </a:t>
            </a:r>
            <a:r>
              <a:rPr lang="en-US" sz="2000" b="1" dirty="0" smtClean="0"/>
              <a:t>– </a:t>
            </a:r>
            <a:r>
              <a:rPr lang="en-US" sz="2000" dirty="0"/>
              <a:t>When data is being pulled from clinical data repositories and then different visualization tools are used to build those reports, each report will look and function differently. </a:t>
            </a:r>
            <a:endParaRPr lang="en-US" sz="2000" dirty="0" smtClean="0"/>
          </a:p>
          <a:p>
            <a:r>
              <a:rPr lang="en-US" sz="2000" dirty="0" smtClean="0"/>
              <a:t>Without </a:t>
            </a:r>
            <a:r>
              <a:rPr lang="en-US" sz="2000" dirty="0"/>
              <a:t>a centralized tool for reporting across the organization, reporting will continue to have a different look and feel by department or functional area, making report reading less efficient.</a:t>
            </a:r>
            <a:endParaRPr lang="en-US" sz="2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17904"/>
            <a:ext cx="2999232" cy="4498848"/>
          </a:xfrm>
          <a:prstGeom prst="rect">
            <a:avLst/>
          </a:prstGeom>
        </p:spPr>
      </p:pic>
    </p:spTree>
    <p:extLst>
      <p:ext uri="{BB962C8B-B14F-4D97-AF65-F5344CB8AC3E}">
        <p14:creationId xmlns:p14="http://schemas.microsoft.com/office/powerpoint/2010/main" val="3072435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605" r="7605"/>
          <a:stretch/>
        </p:blipFill>
        <p:spPr>
          <a:xfrm>
            <a:off x="3269391" y="1532526"/>
            <a:ext cx="5104672" cy="4487274"/>
          </a:xfrm>
          <a:prstGeom prst="rect">
            <a:avLst/>
          </a:prstGeom>
        </p:spPr>
      </p:pic>
      <p:sp>
        <p:nvSpPr>
          <p:cNvPr id="4" name="Title 3"/>
          <p:cNvSpPr>
            <a:spLocks noGrp="1"/>
          </p:cNvSpPr>
          <p:nvPr>
            <p:ph type="title"/>
          </p:nvPr>
        </p:nvSpPr>
        <p:spPr/>
        <p:txBody>
          <a:bodyPr/>
          <a:lstStyle/>
          <a:p>
            <a:r>
              <a:rPr lang="en-US" sz="3800" dirty="0"/>
              <a:t>Clinical Data Repository</a:t>
            </a:r>
          </a:p>
        </p:txBody>
      </p:sp>
      <p:sp>
        <p:nvSpPr>
          <p:cNvPr id="8" name="Content Placeholder 4"/>
          <p:cNvSpPr>
            <a:spLocks noGrp="1"/>
          </p:cNvSpPr>
          <p:nvPr>
            <p:ph sz="quarter" idx="11"/>
          </p:nvPr>
        </p:nvSpPr>
        <p:spPr>
          <a:xfrm>
            <a:off x="676655" y="1532526"/>
            <a:ext cx="3790569" cy="4258674"/>
          </a:xfrm>
        </p:spPr>
        <p:txBody>
          <a:bodyPr>
            <a:normAutofit/>
          </a:bodyPr>
          <a:lstStyle/>
          <a:p>
            <a:r>
              <a:rPr lang="en-US" sz="2000" b="1" dirty="0" smtClean="0"/>
              <a:t>Tools </a:t>
            </a:r>
            <a:r>
              <a:rPr lang="en-US" sz="2000" b="1" dirty="0"/>
              <a:t>aren’t standardized </a:t>
            </a:r>
            <a:r>
              <a:rPr lang="en-US" sz="2000" b="1" dirty="0" smtClean="0"/>
              <a:t>– </a:t>
            </a:r>
            <a:r>
              <a:rPr lang="en-US" sz="2000" dirty="0"/>
              <a:t>When tools aren’t standardized, users of the tools, such as clinicians or analysts, need to learn how to use each tool to generate their reports. </a:t>
            </a:r>
            <a:endParaRPr lang="en-US" sz="2000" dirty="0" smtClean="0"/>
          </a:p>
          <a:p>
            <a:r>
              <a:rPr lang="en-US" sz="2000" dirty="0" smtClean="0"/>
              <a:t>This </a:t>
            </a:r>
            <a:r>
              <a:rPr lang="en-US" sz="2000" dirty="0"/>
              <a:t>lack of standardization is frustrating. Plus learning how to use each tool adds to the time and cost of reporting.</a:t>
            </a:r>
            <a:endParaRPr lang="en-US" sz="2000" dirty="0" smtClean="0"/>
          </a:p>
        </p:txBody>
      </p:sp>
    </p:spTree>
    <p:extLst>
      <p:ext uri="{BB962C8B-B14F-4D97-AF65-F5344CB8AC3E}">
        <p14:creationId xmlns:p14="http://schemas.microsoft.com/office/powerpoint/2010/main" val="3863162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ealth Catalyst 2014">
  <a:themeElements>
    <a:clrScheme name="Custom 6">
      <a:dk1>
        <a:srgbClr val="404040"/>
      </a:dk1>
      <a:lt1>
        <a:sysClr val="window" lastClr="FFFFFF"/>
      </a:lt1>
      <a:dk2>
        <a:srgbClr val="0E6E9C"/>
      </a:dk2>
      <a:lt2>
        <a:srgbClr val="6D6E71"/>
      </a:lt2>
      <a:accent1>
        <a:srgbClr val="00AEEF"/>
      </a:accent1>
      <a:accent2>
        <a:srgbClr val="2A9A35"/>
      </a:accent2>
      <a:accent3>
        <a:srgbClr val="E46C0A"/>
      </a:accent3>
      <a:accent4>
        <a:srgbClr val="EE9C08"/>
      </a:accent4>
      <a:accent5>
        <a:srgbClr val="562585"/>
      </a:accent5>
      <a:accent6>
        <a:srgbClr val="9E0000"/>
      </a:accent6>
      <a:hlink>
        <a:srgbClr val="0A5275"/>
      </a:hlink>
      <a:folHlink>
        <a:srgbClr val="835A3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Health Catalyst Template 2013" id="{E8585DB9-073A-4304-970A-CC1E004A2C12}" vid="{57C1E340-B57A-4E85-B507-A2D0D59A4011}"/>
    </a:ext>
  </a:extLst>
</a:theme>
</file>

<file path=ppt/theme/theme2.xml><?xml version="1.0" encoding="utf-8"?>
<a:theme xmlns:a="http://schemas.openxmlformats.org/drawingml/2006/main" name="Health Catalyst Template 2013-1">
  <a:themeElements>
    <a:clrScheme name="Custom 2">
      <a:dk1>
        <a:srgbClr val="404040"/>
      </a:dk1>
      <a:lt1>
        <a:sysClr val="window" lastClr="FFFFFF"/>
      </a:lt1>
      <a:dk2>
        <a:srgbClr val="0E6E9C"/>
      </a:dk2>
      <a:lt2>
        <a:srgbClr val="6D6E71"/>
      </a:lt2>
      <a:accent1>
        <a:srgbClr val="00AEEF"/>
      </a:accent1>
      <a:accent2>
        <a:srgbClr val="2A9A35"/>
      </a:accent2>
      <a:accent3>
        <a:srgbClr val="E46C0A"/>
      </a:accent3>
      <a:accent4>
        <a:srgbClr val="EE9C08"/>
      </a:accent4>
      <a:accent5>
        <a:srgbClr val="562585"/>
      </a:accent5>
      <a:accent6>
        <a:srgbClr val="9E0000"/>
      </a:accent6>
      <a:hlink>
        <a:srgbClr val="0A5275"/>
      </a:hlink>
      <a:folHlink>
        <a:srgbClr val="9E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HC Template 2013 v7.potx" id="{C4B5BA94-0468-488F-94D8-91E464ACC684}" vid="{5717C515-7CD9-4E8C-BDA1-B0E59B0D7F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Health Catalyst 2014.potx</Template>
  <TotalTime>2337</TotalTime>
  <Words>1075</Words>
  <Application>Microsoft Macintosh PowerPoint</Application>
  <PresentationFormat>On-screen Show (4:3)</PresentationFormat>
  <Paragraphs>54</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Health Catalyst 2014</vt:lpstr>
      <vt:lpstr>Health Catalyst Template 2013-1</vt:lpstr>
      <vt:lpstr>Clinical Data Repository Versus a Data Warehouse — Which Do You Need?  By Tim Campbell</vt:lpstr>
      <vt:lpstr>Unlocking the Value of Data</vt:lpstr>
      <vt:lpstr>Clinical Data Repository</vt:lpstr>
      <vt:lpstr>Clinical Data Repository</vt:lpstr>
      <vt:lpstr>Clinical Data Repository</vt:lpstr>
      <vt:lpstr>Clinical Data Repository</vt:lpstr>
      <vt:lpstr>Clinical Data Repository</vt:lpstr>
      <vt:lpstr>Clinical Data Repository</vt:lpstr>
      <vt:lpstr>Clinical Data Repository</vt:lpstr>
      <vt:lpstr>Clinical Data Repository</vt:lpstr>
      <vt:lpstr>Late-Binding™ Enterprise Data Warehouse</vt:lpstr>
      <vt:lpstr>Late-Binding™ Enterprise Data Warehouse</vt:lpstr>
      <vt:lpstr>Late-Binding™ Enterprise Data Warehouse</vt:lpstr>
      <vt:lpstr>Late-Binding™ Enterprise Data Warehouse</vt:lpstr>
      <vt:lpstr>Late-Binding™ Enterprise Data Warehouse</vt:lpstr>
      <vt:lpstr>Late-Binding™ Enterprise Data Warehouse</vt:lpstr>
      <vt:lpstr>Late-Binding™ Enterprise Data Warehouse</vt:lpstr>
      <vt:lpstr>Late-Binding™ Enterprise Data Warehouse</vt:lpstr>
      <vt:lpstr>Return on Investment</vt:lpstr>
      <vt:lpstr>More on this topic:</vt:lpstr>
      <vt:lpstr>Other Clinical Quality Improvement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Jared Crapo</dc:creator>
  <cp:lastModifiedBy>David Mason</cp:lastModifiedBy>
  <cp:revision>167</cp:revision>
  <cp:lastPrinted>2010-10-05T14:07:50Z</cp:lastPrinted>
  <dcterms:created xsi:type="dcterms:W3CDTF">2013-04-25T20:00:10Z</dcterms:created>
  <dcterms:modified xsi:type="dcterms:W3CDTF">2014-07-29T16:52:57Z</dcterms:modified>
</cp:coreProperties>
</file>