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75"/>
  </p:notesMasterIdLst>
  <p:sldIdLst>
    <p:sldId id="256" r:id="rId4"/>
    <p:sldId id="257" r:id="rId5"/>
    <p:sldId id="355" r:id="rId6"/>
    <p:sldId id="349" r:id="rId7"/>
    <p:sldId id="350" r:id="rId8"/>
    <p:sldId id="351" r:id="rId9"/>
    <p:sldId id="352" r:id="rId10"/>
    <p:sldId id="353" r:id="rId11"/>
    <p:sldId id="354" r:id="rId12"/>
    <p:sldId id="258" r:id="rId13"/>
    <p:sldId id="259" r:id="rId14"/>
    <p:sldId id="260" r:id="rId15"/>
    <p:sldId id="261" r:id="rId16"/>
    <p:sldId id="300" r:id="rId17"/>
    <p:sldId id="263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8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264" r:id="rId37"/>
    <p:sldId id="301" r:id="rId38"/>
    <p:sldId id="302" r:id="rId39"/>
    <p:sldId id="267" r:id="rId40"/>
    <p:sldId id="268" r:id="rId41"/>
    <p:sldId id="269" r:id="rId42"/>
    <p:sldId id="270" r:id="rId43"/>
    <p:sldId id="303" r:id="rId44"/>
    <p:sldId id="272" r:id="rId45"/>
    <p:sldId id="356" r:id="rId46"/>
    <p:sldId id="274" r:id="rId47"/>
    <p:sldId id="275" r:id="rId48"/>
    <p:sldId id="276" r:id="rId49"/>
    <p:sldId id="277" r:id="rId50"/>
    <p:sldId id="278" r:id="rId51"/>
    <p:sldId id="279" r:id="rId52"/>
    <p:sldId id="309" r:id="rId53"/>
    <p:sldId id="317" r:id="rId54"/>
    <p:sldId id="318" r:id="rId55"/>
    <p:sldId id="310" r:id="rId56"/>
    <p:sldId id="282" r:id="rId57"/>
    <p:sldId id="283" r:id="rId58"/>
    <p:sldId id="304" r:id="rId59"/>
    <p:sldId id="305" r:id="rId60"/>
    <p:sldId id="306" r:id="rId61"/>
    <p:sldId id="307" r:id="rId62"/>
    <p:sldId id="30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30.wmf"/><Relationship Id="rId4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4B2-91F9-4DDA-8E2E-D772975F5652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A485-EE8E-4655-9B68-FE7A0E73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12554BB3-4DD1-4FD6-8B0A-0B6BC061382A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23AAE75B-E15B-4D43-9306-852D98DF099E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90C35516-6696-44C3-A7AB-987AAC27A845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7CE41D23-0FC6-400A-92CF-2561C7EC84BA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E40636BE-D524-4503-AB08-0A8973F4F28A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2DD2394C-AE64-45B0-A347-F246F82927F3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D2E942E7-C665-4A25-A4CE-BADAA35BDC54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1D6115-3C8A-4835-B081-20C4742E6C2E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B5E553E2-1E84-4CB1-A800-87DFCC6732EC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34150230-B437-404D-BC37-9A3C60A1522D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8438-35FE-4B9E-A5A8-B8F4F71854B3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6856" y="692063"/>
            <a:ext cx="4525845" cy="3416474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B65FB380-D2F8-4091-B670-569A7CC253C3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0512365B-A256-4307-9120-4CC6C000810C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EA9C93FB-B402-401A-9F83-3CD6728B4E91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BE3BC094-7871-4EF4-AD50-81AE1A7F9365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79C0C94A-3234-45F1-B154-E2ED459022B8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5279A74E-9215-4D96-96D7-EC99861B355B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322DD59D-A2A0-4358-86AD-BA44DF3195CF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09">
              <a:defRPr sz="2400">
                <a:solidFill>
                  <a:schemeClr val="tx2"/>
                </a:solidFill>
                <a:latin typeface="Arial" charset="0"/>
              </a:defRPr>
            </a:lvl1pPr>
            <a:lvl2pPr marL="729057" indent="-280406" defTabSz="948709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21626" indent="-224325" defTabSz="948709">
              <a:defRPr sz="2400">
                <a:solidFill>
                  <a:schemeClr val="tx2"/>
                </a:solidFill>
                <a:latin typeface="Arial" charset="0"/>
              </a:defRPr>
            </a:lvl3pPr>
            <a:lvl4pPr marL="1570276" indent="-224325" defTabSz="948709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18927" indent="-224325" defTabSz="948709">
              <a:defRPr sz="2400">
                <a:solidFill>
                  <a:schemeClr val="tx2"/>
                </a:solidFill>
                <a:latin typeface="Arial" charset="0"/>
              </a:defRPr>
            </a:lvl5pPr>
            <a:lvl6pPr marL="246757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16227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36487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13528" indent="-224325" defTabSz="9487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647A7EA3-AD16-4F3E-BA8D-DCACB91D9D66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5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923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86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BAEF-AE43-4476-9A43-49CF43C4F8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45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43F6-47CF-46DB-8C23-338933067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1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1DE9E-144E-4392-AA4A-5B95663B0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2311-9A52-49A9-9762-E4744B8B51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03DA5-9BA8-4E99-B1FD-97E38BA651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36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437E-78DA-49E0-A414-4AF0328D80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99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5E413-0AC6-4140-B74D-FFAC5467D0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0B7FC-94A9-4646-AA51-DFB9A6AE27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6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2D1B2-F509-484D-A5FF-814233F0FE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6EF3F-31DB-4878-B7E6-86424AA7AA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1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6220-598A-413B-B9DF-0F69338115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59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043117-5D11-4AC6-80BD-AA8A84E4C6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6074-6AD9-43D9-BD6B-5020461B2D80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88F7-E925-4F48-B43C-9AE758D0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69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192162-658C-4A31-B2B9-E1572DF0E11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e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21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and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Based on slides from Jimmy Lin’s lecture slides (http://www.umiacs.umd.edu/~jimmylin/cloud-2010-Spring/index.html) (licensed under Creation Commons Attribution 3.0 License)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Peta</a:t>
            </a:r>
            <a:r>
              <a:rPr lang="en-US" dirty="0" smtClean="0"/>
              <a:t>-scale datasets are everywhere: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has 2.5 PB of user data + 15 TB/day (4/2009) </a:t>
            </a:r>
          </a:p>
          <a:p>
            <a:pPr lvl="1"/>
            <a:r>
              <a:rPr lang="en-US" dirty="0" smtClean="0"/>
              <a:t>eBay has 6.5 PB of user data + 50 TB/day (5/2009)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 lot of these datasets are (mostly) structured</a:t>
            </a:r>
          </a:p>
          <a:p>
            <a:pPr lvl="1"/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Point-of-sale records</a:t>
            </a:r>
          </a:p>
          <a:p>
            <a:pPr lvl="1"/>
            <a:r>
              <a:rPr lang="en-US" dirty="0" smtClean="0"/>
              <a:t>User data (e.g., demographics)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 do we perform data analysis at scale?</a:t>
            </a:r>
          </a:p>
          <a:p>
            <a:pPr lvl="1"/>
            <a:r>
              <a:rPr lang="en-US" dirty="0" smtClean="0"/>
              <a:t>Relational databases and SQL</a:t>
            </a:r>
          </a:p>
          <a:p>
            <a:pPr lvl="1"/>
            <a:r>
              <a:rPr lang="en-US" dirty="0" smtClean="0"/>
              <a:t>MapReduce (Hadoop)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 vs.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Multipurpose: analysis and transactions; batch and interactive</a:t>
            </a:r>
          </a:p>
          <a:p>
            <a:pPr lvl="1"/>
            <a:r>
              <a:rPr lang="en-US" dirty="0" smtClean="0"/>
              <a:t>Data integrity via ACID transactions</a:t>
            </a:r>
          </a:p>
          <a:p>
            <a:pPr lvl="1"/>
            <a:r>
              <a:rPr lang="en-US" dirty="0" smtClean="0"/>
              <a:t>Lots of tools in software ecosystem (for ingesting, reporting, etc.)</a:t>
            </a:r>
          </a:p>
          <a:p>
            <a:pPr lvl="1"/>
            <a:r>
              <a:rPr lang="en-US" dirty="0" smtClean="0"/>
              <a:t>Supports SQL (and SQL integration, e.g., JDBC)</a:t>
            </a:r>
          </a:p>
          <a:p>
            <a:pPr lvl="1"/>
            <a:r>
              <a:rPr lang="en-US" dirty="0" smtClean="0"/>
              <a:t>Automatic SQL query optimization</a:t>
            </a:r>
          </a:p>
          <a:p>
            <a:r>
              <a:rPr lang="en-US" dirty="0" smtClean="0"/>
              <a:t>MapReduce (Hadoop):</a:t>
            </a:r>
          </a:p>
          <a:p>
            <a:pPr lvl="1"/>
            <a:r>
              <a:rPr lang="en-US" dirty="0" smtClean="0"/>
              <a:t>Designed for large clusters, fault tolerant</a:t>
            </a:r>
          </a:p>
          <a:p>
            <a:pPr lvl="1"/>
            <a:r>
              <a:rPr lang="en-US" dirty="0" smtClean="0"/>
              <a:t>Data is accessed in “native format”</a:t>
            </a:r>
          </a:p>
          <a:p>
            <a:pPr lvl="1"/>
            <a:r>
              <a:rPr lang="en-US" dirty="0" smtClean="0"/>
              <a:t>Supports many query languages</a:t>
            </a:r>
          </a:p>
          <a:p>
            <a:pPr lvl="1"/>
            <a:r>
              <a:rPr lang="en-US" dirty="0" smtClean="0"/>
              <a:t>Programmers retain control over performance</a:t>
            </a:r>
          </a:p>
          <a:p>
            <a:pPr lvl="1"/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1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O’Reilly Blog post by Joseph </a:t>
            </a:r>
            <a:r>
              <a:rPr lang="en-US" sz="1000" b="0" dirty="0" err="1" smtClean="0">
                <a:solidFill>
                  <a:schemeClr val="bg2"/>
                </a:solidFill>
              </a:rPr>
              <a:t>Hellerstein</a:t>
            </a:r>
            <a:r>
              <a:rPr lang="en-US" sz="1000" b="0" dirty="0" smtClean="0">
                <a:solidFill>
                  <a:schemeClr val="bg2"/>
                </a:solidFill>
              </a:rPr>
              <a:t> (11/19/2008)</a:t>
            </a:r>
            <a:endParaRPr lang="en-US" sz="1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OLTP (online transaction processing)</a:t>
            </a:r>
          </a:p>
          <a:p>
            <a:pPr lvl="1"/>
            <a:r>
              <a:rPr lang="en-US" dirty="0" smtClean="0"/>
              <a:t>Typical applications: e-commerce, banking, airline reservations</a:t>
            </a:r>
          </a:p>
          <a:p>
            <a:pPr lvl="1"/>
            <a:r>
              <a:rPr lang="en-US" dirty="0" smtClean="0"/>
              <a:t>User facing: real-time, low latency, highly-concurrent</a:t>
            </a:r>
          </a:p>
          <a:p>
            <a:pPr lvl="1"/>
            <a:r>
              <a:rPr lang="en-US" dirty="0" smtClean="0"/>
              <a:t>Tasks: relatively small set of “standard” transactional queries</a:t>
            </a:r>
          </a:p>
          <a:p>
            <a:pPr lvl="1"/>
            <a:r>
              <a:rPr lang="en-US" dirty="0" smtClean="0"/>
              <a:t>Data access pattern: random reads, updates, writes (involving relatively small amounts of data)</a:t>
            </a:r>
          </a:p>
          <a:p>
            <a:r>
              <a:rPr lang="en-US" dirty="0" smtClean="0"/>
              <a:t>OLAP (online analytical processing)</a:t>
            </a:r>
          </a:p>
          <a:p>
            <a:pPr lvl="1"/>
            <a:r>
              <a:rPr lang="en-US" dirty="0" smtClean="0"/>
              <a:t>Typical applications: business intelligence, data mining</a:t>
            </a:r>
          </a:p>
          <a:p>
            <a:pPr lvl="1"/>
            <a:r>
              <a:rPr lang="en-US" dirty="0" smtClean="0"/>
              <a:t>Back-end processing: batch workloads, less concurrency</a:t>
            </a:r>
          </a:p>
          <a:p>
            <a:pPr lvl="1"/>
            <a:r>
              <a:rPr lang="en-US" dirty="0" smtClean="0"/>
              <a:t>Tasks: complex analytical queries, often ad hoc</a:t>
            </a:r>
          </a:p>
          <a:p>
            <a:pPr lvl="1"/>
            <a:r>
              <a:rPr lang="en-US" dirty="0" smtClean="0"/>
              <a:t>Data access pattern: table scans, large amounts of data involved per query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862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Database or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Downsides of co-existing OLTP and OLAP workloads</a:t>
            </a:r>
          </a:p>
          <a:p>
            <a:pPr lvl="1"/>
            <a:r>
              <a:rPr lang="en-US" dirty="0" smtClean="0"/>
              <a:t>Poor memory management</a:t>
            </a:r>
          </a:p>
          <a:p>
            <a:pPr lvl="1"/>
            <a:r>
              <a:rPr lang="en-US" dirty="0" smtClean="0"/>
              <a:t>Conflicting data access patterns</a:t>
            </a:r>
          </a:p>
          <a:p>
            <a:pPr lvl="1"/>
            <a:r>
              <a:rPr lang="en-US" dirty="0" smtClean="0"/>
              <a:t>Variable latency</a:t>
            </a:r>
          </a:p>
          <a:p>
            <a:r>
              <a:rPr lang="en-US" dirty="0" smtClean="0"/>
              <a:t>Solution: separate databases</a:t>
            </a:r>
          </a:p>
          <a:p>
            <a:pPr lvl="1"/>
            <a:r>
              <a:rPr lang="en-US" dirty="0" smtClean="0"/>
              <a:t>User-facing OLTP database for high-volume transactions</a:t>
            </a:r>
          </a:p>
          <a:p>
            <a:pPr lvl="1"/>
            <a:r>
              <a:rPr lang="en-US" dirty="0" smtClean="0"/>
              <a:t>Data warehouse for OLAP workloads</a:t>
            </a:r>
          </a:p>
          <a:p>
            <a:pPr lvl="1"/>
            <a:r>
              <a:rPr lang="en-US" dirty="0" smtClean="0"/>
              <a:t>How do we connect the two?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4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ETL</a:t>
            </a:r>
            <a:r>
              <a:rPr lang="en-US" sz="1400" b="1" dirty="0">
                <a:solidFill>
                  <a:srgbClr val="000000"/>
                </a:solidFill>
              </a:rPr>
              <a:t/>
            </a:r>
            <a:br>
              <a:rPr lang="en-US" sz="1400" b="1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(Extract, Transform, and Load)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4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OLTP database for user-facing transactions</a:t>
            </a:r>
          </a:p>
          <a:p>
            <a:pPr lvl="1"/>
            <a:r>
              <a:rPr lang="en-US" dirty="0" smtClean="0"/>
              <a:t>Retain records of all activity</a:t>
            </a:r>
          </a:p>
          <a:p>
            <a:pPr lvl="1"/>
            <a:r>
              <a:rPr lang="en-US" dirty="0" smtClean="0"/>
              <a:t>Periodic ETL (e.g., nightly)</a:t>
            </a:r>
          </a:p>
          <a:p>
            <a:r>
              <a:rPr lang="en-US" dirty="0" smtClean="0"/>
              <a:t>Extract-Transform-Load (ETL)</a:t>
            </a:r>
          </a:p>
          <a:p>
            <a:pPr lvl="1"/>
            <a:r>
              <a:rPr lang="en-US" dirty="0" smtClean="0"/>
              <a:t>Extract records from source</a:t>
            </a:r>
          </a:p>
          <a:p>
            <a:pPr lvl="1"/>
            <a:r>
              <a:rPr lang="en-US" dirty="0" smtClean="0"/>
              <a:t>Transform: clean data, check integrity, aggregate, etc.</a:t>
            </a:r>
          </a:p>
          <a:p>
            <a:pPr lvl="1"/>
            <a:r>
              <a:rPr lang="en-US" dirty="0" smtClean="0"/>
              <a:t>Load into OLAP database</a:t>
            </a:r>
          </a:p>
          <a:p>
            <a:r>
              <a:rPr lang="en-US" dirty="0" smtClean="0"/>
              <a:t>OLAP database for data warehousing</a:t>
            </a:r>
          </a:p>
          <a:p>
            <a:pPr lvl="1"/>
            <a:r>
              <a:rPr lang="en-US" dirty="0" smtClean="0"/>
              <a:t>Business intelligence: reporting, ad hoc queries, data mining, etc.</a:t>
            </a:r>
          </a:p>
          <a:p>
            <a:pPr lvl="1"/>
            <a:r>
              <a:rPr lang="en-US" dirty="0" smtClean="0"/>
              <a:t>Feedback to improve OLTP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1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Warehouse Models &amp; Operators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800600"/>
          </a:xfrm>
        </p:spPr>
        <p:txBody>
          <a:bodyPr/>
          <a:lstStyle/>
          <a:p>
            <a:pPr eaLnBrk="1" hangingPunct="1"/>
            <a:r>
              <a:rPr lang="en-US" smtClean="0"/>
              <a:t>Data Models</a:t>
            </a:r>
          </a:p>
          <a:p>
            <a:pPr lvl="1" eaLnBrk="1" hangingPunct="1"/>
            <a:r>
              <a:rPr lang="en-US" smtClean="0"/>
              <a:t>relations</a:t>
            </a:r>
          </a:p>
          <a:p>
            <a:pPr lvl="1" eaLnBrk="1" hangingPunct="1"/>
            <a:r>
              <a:rPr lang="en-US" smtClean="0"/>
              <a:t>stars &amp; snowflakes</a:t>
            </a:r>
          </a:p>
          <a:p>
            <a:pPr lvl="1" eaLnBrk="1" hangingPunct="1"/>
            <a:r>
              <a:rPr lang="en-US" smtClean="0"/>
              <a:t>cubes</a:t>
            </a:r>
          </a:p>
          <a:p>
            <a:pPr eaLnBrk="1" hangingPunct="1"/>
            <a:r>
              <a:rPr lang="en-US" smtClean="0"/>
              <a:t>Operators</a:t>
            </a:r>
          </a:p>
          <a:p>
            <a:pPr lvl="1" eaLnBrk="1" hangingPunct="1"/>
            <a:r>
              <a:rPr lang="en-US" smtClean="0"/>
              <a:t>slice &amp; dice</a:t>
            </a:r>
          </a:p>
          <a:p>
            <a:pPr lvl="1" eaLnBrk="1" hangingPunct="1"/>
            <a:r>
              <a:rPr lang="en-US" smtClean="0"/>
              <a:t>roll-up, drill down</a:t>
            </a:r>
          </a:p>
          <a:p>
            <a:pPr lvl="1" eaLnBrk="1" hangingPunct="1"/>
            <a:r>
              <a:rPr lang="en-US" smtClean="0"/>
              <a:t>pivoting</a:t>
            </a:r>
          </a:p>
          <a:p>
            <a:pPr lvl="1" eaLnBrk="1" hangingPunct="1"/>
            <a:r>
              <a:rPr lang="en-US" smtClean="0"/>
              <a:t>other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8FBC1756-DA19-4807-8D2E-2078B3A89FB4}" type="slidenum">
              <a:rPr lang="en-US" sz="1400" smtClean="0"/>
              <a:pPr/>
              <a:t>16</a:t>
            </a:fld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41607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Star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ABB8D311-804C-4A94-A8DB-8E97A03141A4}" type="slidenum">
              <a:rPr lang="en-US" sz="1400" smtClean="0"/>
              <a:pPr/>
              <a:t>17</a:t>
            </a:fld>
            <a:endParaRPr lang="en-US" sz="1000" smtClean="0"/>
          </a:p>
        </p:txBody>
      </p:sp>
      <p:graphicFrame>
        <p:nvGraphicFramePr>
          <p:cNvPr id="46086" name="Object 3"/>
          <p:cNvGraphicFramePr>
            <a:graphicFrameLocks/>
          </p:cNvGraphicFramePr>
          <p:nvPr/>
        </p:nvGraphicFramePr>
        <p:xfrm>
          <a:off x="1143000" y="5181600"/>
          <a:ext cx="63912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6210300" imgH="1047750" progId="Excel.Sheet.8">
                  <p:embed/>
                </p:oleObj>
              </mc:Choice>
              <mc:Fallback>
                <p:oleObj name="Worksheet" r:id="rId4" imgW="6210300" imgH="10477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3912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4"/>
          <p:cNvGraphicFramePr>
            <a:graphicFrameLocks/>
          </p:cNvGraphicFramePr>
          <p:nvPr/>
        </p:nvGraphicFramePr>
        <p:xfrm>
          <a:off x="431800" y="1571625"/>
          <a:ext cx="30892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6" imgW="3238500" imgH="790575" progId="Excel.Sheet.8">
                  <p:embed/>
                </p:oleObj>
              </mc:Choice>
              <mc:Fallback>
                <p:oleObj name="Worksheet" r:id="rId6" imgW="3238500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571625"/>
                        <a:ext cx="30892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5"/>
          <p:cNvGraphicFramePr>
            <a:graphicFrameLocks/>
          </p:cNvGraphicFramePr>
          <p:nvPr/>
        </p:nvGraphicFramePr>
        <p:xfrm>
          <a:off x="6238875" y="1593850"/>
          <a:ext cx="20367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8" imgW="2228850" imgH="1047750" progId="Excel.Sheet.8">
                  <p:embed/>
                </p:oleObj>
              </mc:Choice>
              <mc:Fallback>
                <p:oleObj name="Worksheet" r:id="rId8" imgW="2228850" imgH="10477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1593850"/>
                        <a:ext cx="20367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Line 6"/>
          <p:cNvSpPr>
            <a:spLocks noChangeShapeType="1"/>
          </p:cNvSpPr>
          <p:nvPr/>
        </p:nvSpPr>
        <p:spPr bwMode="auto">
          <a:xfrm>
            <a:off x="2824163" y="2341563"/>
            <a:ext cx="1905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 flipH="1">
            <a:off x="5795963" y="2646363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H="1">
            <a:off x="4038600" y="4322763"/>
            <a:ext cx="4763" cy="782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92" name="Object 9"/>
          <p:cNvGraphicFramePr>
            <a:graphicFrameLocks/>
          </p:cNvGraphicFramePr>
          <p:nvPr/>
        </p:nvGraphicFramePr>
        <p:xfrm>
          <a:off x="1419225" y="3276600"/>
          <a:ext cx="6143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10" imgW="5848350" imgH="1047750" progId="Excel.Sheet.8">
                  <p:embed/>
                </p:oleObj>
              </mc:Choice>
              <mc:Fallback>
                <p:oleObj name="Worksheet" r:id="rId10" imgW="5848350" imgH="10477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276600"/>
                        <a:ext cx="61436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8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Star Schema</a:t>
            </a:r>
          </a:p>
        </p:txBody>
      </p:sp>
      <p:sp>
        <p:nvSpPr>
          <p:cNvPr id="47107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BFA3F137-C30E-4E8C-8AE3-8C5738583762}" type="slidenum">
              <a:rPr lang="en-US" sz="1400" smtClean="0"/>
              <a:pPr/>
              <a:t>18</a:t>
            </a:fld>
            <a:endParaRPr lang="en-US" sz="1000" smtClean="0"/>
          </a:p>
        </p:txBody>
      </p:sp>
      <p:pic>
        <p:nvPicPr>
          <p:cNvPr id="47110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2111375"/>
            <a:ext cx="10033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2514600" y="32004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4800600" y="32004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42672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114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560638"/>
            <a:ext cx="1003300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5" name="Picture 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684463"/>
            <a:ext cx="10033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6" name="Picture 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4946650"/>
            <a:ext cx="10033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5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Terms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4800600" cy="4800600"/>
          </a:xfrm>
        </p:spPr>
        <p:txBody>
          <a:bodyPr/>
          <a:lstStyle/>
          <a:p>
            <a:pPr eaLnBrk="1" hangingPunct="1"/>
            <a:r>
              <a:rPr lang="en-US" smtClean="0"/>
              <a:t>Fact table</a:t>
            </a:r>
          </a:p>
          <a:p>
            <a:pPr eaLnBrk="1" hangingPunct="1"/>
            <a:r>
              <a:rPr lang="en-US" smtClean="0"/>
              <a:t>Dimension tables</a:t>
            </a:r>
          </a:p>
          <a:p>
            <a:pPr eaLnBrk="1" hangingPunct="1"/>
            <a:r>
              <a:rPr lang="en-US" smtClean="0"/>
              <a:t>Measures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4586CFA0-C1D7-445F-A745-79DE79188F09}" type="slidenum">
              <a:rPr lang="en-US" sz="1400" smtClean="0"/>
              <a:pPr/>
              <a:t>19</a:t>
            </a:fld>
            <a:endParaRPr lang="en-US" sz="1000" smtClean="0"/>
          </a:p>
        </p:txBody>
      </p:sp>
      <p:grpSp>
        <p:nvGrpSpPr>
          <p:cNvPr id="48135" name="Group 11"/>
          <p:cNvGrpSpPr>
            <a:grpSpLocks/>
          </p:cNvGrpSpPr>
          <p:nvPr/>
        </p:nvGrpSpPr>
        <p:grpSpPr bwMode="auto">
          <a:xfrm>
            <a:off x="4052888" y="3213100"/>
            <a:ext cx="3390900" cy="2160588"/>
            <a:chOff x="2553" y="2024"/>
            <a:chExt cx="2136" cy="1361"/>
          </a:xfrm>
        </p:grpSpPr>
        <p:pic>
          <p:nvPicPr>
            <p:cNvPr id="48136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2024"/>
              <a:ext cx="379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37" name="Line 5"/>
            <p:cNvSpPr>
              <a:spLocks noChangeShapeType="1"/>
            </p:cNvSpPr>
            <p:nvPr/>
          </p:nvSpPr>
          <p:spPr bwMode="auto">
            <a:xfrm>
              <a:off x="2945" y="2435"/>
              <a:ext cx="4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6"/>
            <p:cNvSpPr>
              <a:spLocks noChangeShapeType="1"/>
            </p:cNvSpPr>
            <p:nvPr/>
          </p:nvSpPr>
          <p:spPr bwMode="auto">
            <a:xfrm>
              <a:off x="3810" y="2435"/>
              <a:ext cx="4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Line 7"/>
            <p:cNvSpPr>
              <a:spLocks noChangeShapeType="1"/>
            </p:cNvSpPr>
            <p:nvPr/>
          </p:nvSpPr>
          <p:spPr bwMode="auto">
            <a:xfrm>
              <a:off x="3608" y="2781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140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" y="2194"/>
              <a:ext cx="37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41" name="Picture 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" y="2241"/>
              <a:ext cx="37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42" name="Picture 1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3095"/>
              <a:ext cx="37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78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Role of relational databases in today’s organizations</a:t>
            </a:r>
          </a:p>
          <a:p>
            <a:pPr lvl="1"/>
            <a:r>
              <a:rPr lang="en-US" dirty="0" smtClean="0"/>
              <a:t>Where does MapReduce fit in?</a:t>
            </a:r>
          </a:p>
          <a:p>
            <a:r>
              <a:rPr lang="en-US" dirty="0" smtClean="0"/>
              <a:t>MapReduce algorithms for processing relational data</a:t>
            </a:r>
          </a:p>
          <a:p>
            <a:pPr lvl="1"/>
            <a:r>
              <a:rPr lang="en-US" dirty="0" smtClean="0"/>
              <a:t>How do I perform a join, etc.?</a:t>
            </a:r>
          </a:p>
          <a:p>
            <a:r>
              <a:rPr lang="en-US" dirty="0" smtClean="0"/>
              <a:t>Evolving roles of relational databases and MapReduce</a:t>
            </a:r>
          </a:p>
          <a:p>
            <a:pPr lvl="1"/>
            <a:r>
              <a:rPr lang="en-US" dirty="0" smtClean="0"/>
              <a:t>What’s in store for the future?</a:t>
            </a:r>
          </a:p>
        </p:txBody>
      </p:sp>
    </p:spTree>
    <p:extLst>
      <p:ext uri="{BB962C8B-B14F-4D97-AF65-F5344CB8AC3E}">
        <p14:creationId xmlns:p14="http://schemas.microsoft.com/office/powerpoint/2010/main" val="121533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Dimension Hierarchies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EEA9AB79-4C70-4538-90A8-D9CB1E482BB4}" type="slidenum">
              <a:rPr lang="en-US" sz="1400" smtClean="0"/>
              <a:pPr/>
              <a:t>20</a:t>
            </a:fld>
            <a:endParaRPr lang="en-US" sz="1000" smtClean="0"/>
          </a:p>
        </p:txBody>
      </p:sp>
      <p:graphicFrame>
        <p:nvGraphicFramePr>
          <p:cNvPr id="49158" name="Object 3"/>
          <p:cNvGraphicFramePr>
            <a:graphicFrameLocks/>
          </p:cNvGraphicFramePr>
          <p:nvPr/>
        </p:nvGraphicFramePr>
        <p:xfrm>
          <a:off x="481013" y="3305175"/>
          <a:ext cx="33797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4" imgW="3762375" imgH="1047750" progId="Excel.Sheet.8">
                  <p:embed/>
                </p:oleObj>
              </mc:Choice>
              <mc:Fallback>
                <p:oleObj name="Worksheet" r:id="rId4" imgW="3762375" imgH="10477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305175"/>
                        <a:ext cx="33797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4"/>
          <p:cNvGraphicFramePr>
            <a:graphicFrameLocks/>
          </p:cNvGraphicFramePr>
          <p:nvPr/>
        </p:nvGraphicFramePr>
        <p:xfrm>
          <a:off x="4648200" y="3886200"/>
          <a:ext cx="2819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6" imgW="2686050" imgH="790575" progId="Excel.Sheet.8">
                  <p:embed/>
                </p:oleObj>
              </mc:Choice>
              <mc:Fallback>
                <p:oleObj name="Worksheet" r:id="rId6" imgW="2686050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2819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5"/>
          <p:cNvGraphicFramePr>
            <a:graphicFrameLocks/>
          </p:cNvGraphicFramePr>
          <p:nvPr/>
        </p:nvGraphicFramePr>
        <p:xfrm>
          <a:off x="5684838" y="5334000"/>
          <a:ext cx="2727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8" imgW="2600325" imgH="790575" progId="Excel.Sheet.8">
                  <p:embed/>
                </p:oleObj>
              </mc:Choice>
              <mc:Fallback>
                <p:oleObj name="Worksheet" r:id="rId8" imgW="26003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5334000"/>
                        <a:ext cx="2727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6"/>
          <p:cNvGraphicFramePr>
            <a:graphicFrameLocks/>
          </p:cNvGraphicFramePr>
          <p:nvPr/>
        </p:nvGraphicFramePr>
        <p:xfrm>
          <a:off x="4716463" y="2743200"/>
          <a:ext cx="29860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10" imgW="2847975" imgH="790575" progId="Excel.Sheet.8">
                  <p:embed/>
                </p:oleObj>
              </mc:Choice>
              <mc:Fallback>
                <p:oleObj name="Worksheet" r:id="rId10" imgW="284797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43200"/>
                        <a:ext cx="298608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Line 7"/>
          <p:cNvSpPr>
            <a:spLocks noChangeShapeType="1"/>
          </p:cNvSpPr>
          <p:nvPr/>
        </p:nvSpPr>
        <p:spPr bwMode="auto">
          <a:xfrm flipV="1">
            <a:off x="4010025" y="320833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4010025" y="3894138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6219825" y="4732338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>
            <a:off x="1127125" y="1965325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store</a:t>
            </a:r>
          </a:p>
        </p:txBody>
      </p:sp>
      <p:sp>
        <p:nvSpPr>
          <p:cNvPr id="49166" name="Rectangle 11"/>
          <p:cNvSpPr>
            <a:spLocks noChangeArrowheads="1"/>
          </p:cNvSpPr>
          <p:nvPr/>
        </p:nvSpPr>
        <p:spPr bwMode="auto">
          <a:xfrm>
            <a:off x="2651125" y="15843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sType</a:t>
            </a:r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>
            <a:off x="2727325" y="21939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city</a:t>
            </a:r>
          </a:p>
        </p:txBody>
      </p:sp>
      <p:sp>
        <p:nvSpPr>
          <p:cNvPr id="49168" name="Rectangle 13"/>
          <p:cNvSpPr>
            <a:spLocks noChangeArrowheads="1"/>
          </p:cNvSpPr>
          <p:nvPr/>
        </p:nvSpPr>
        <p:spPr bwMode="auto">
          <a:xfrm>
            <a:off x="3946525" y="2193925"/>
            <a:ext cx="103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region</a:t>
            </a:r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V="1">
            <a:off x="1981200" y="1828800"/>
            <a:ext cx="685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>
            <a:off x="1981200" y="22098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6"/>
          <p:cNvSpPr>
            <a:spLocks noChangeShapeType="1"/>
          </p:cNvSpPr>
          <p:nvPr/>
        </p:nvSpPr>
        <p:spPr bwMode="auto">
          <a:xfrm>
            <a:off x="3352800" y="2438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17"/>
          <p:cNvSpPr>
            <a:spLocks noChangeShapeType="1"/>
          </p:cNvSpPr>
          <p:nvPr/>
        </p:nvSpPr>
        <p:spPr bwMode="auto">
          <a:xfrm>
            <a:off x="5334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18"/>
          <p:cNvSpPr>
            <a:spLocks noChangeArrowheads="1"/>
          </p:cNvSpPr>
          <p:nvPr/>
        </p:nvSpPr>
        <p:spPr bwMode="auto">
          <a:xfrm>
            <a:off x="914400" y="4876800"/>
            <a:ext cx="3103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Wingdings" pitchFamily="2" charset="2"/>
              </a:rPr>
              <a:t>è</a:t>
            </a:r>
            <a:r>
              <a:rPr lang="en-US"/>
              <a:t> snowflake schema</a:t>
            </a:r>
          </a:p>
          <a:p>
            <a:r>
              <a:rPr lang="en-US">
                <a:latin typeface="Wingdings" pitchFamily="2" charset="2"/>
              </a:rPr>
              <a:t>è</a:t>
            </a:r>
            <a:r>
              <a:rPr lang="en-US"/>
              <a:t> 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6959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Cube</a:t>
            </a:r>
          </a:p>
        </p:txBody>
      </p:sp>
      <p:sp>
        <p:nvSpPr>
          <p:cNvPr id="5017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44AB4C10-190E-44BA-80D7-20FDC07E99AC}" type="slidenum">
              <a:rPr lang="en-US" sz="1400" smtClean="0"/>
              <a:pPr/>
              <a:t>21</a:t>
            </a:fld>
            <a:endParaRPr lang="en-US" sz="1000" smtClean="0"/>
          </a:p>
        </p:txBody>
      </p:sp>
      <p:graphicFrame>
        <p:nvGraphicFramePr>
          <p:cNvPr id="50182" name="Object 3"/>
          <p:cNvGraphicFramePr>
            <a:graphicFrameLocks/>
          </p:cNvGraphicFramePr>
          <p:nvPr/>
        </p:nvGraphicFramePr>
        <p:xfrm>
          <a:off x="768350" y="3021013"/>
          <a:ext cx="316706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4" imgW="3019425" imgH="1304925" progId="Excel.Sheet.8">
                  <p:embed/>
                </p:oleObj>
              </mc:Choice>
              <mc:Fallback>
                <p:oleObj name="Worksheet" r:id="rId4" imgW="3019425" imgH="130492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021013"/>
                        <a:ext cx="316706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4"/>
          <p:cNvGraphicFramePr>
            <a:graphicFrameLocks/>
          </p:cNvGraphicFramePr>
          <p:nvPr/>
        </p:nvGraphicFramePr>
        <p:xfrm>
          <a:off x="5183188" y="31924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6" imgW="2447925" imgH="790575" progId="Excel.Sheet.8">
                  <p:embed/>
                </p:oleObj>
              </mc:Choice>
              <mc:Fallback>
                <p:oleObj name="Worksheet" r:id="rId6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3192463"/>
                        <a:ext cx="25685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5"/>
          <p:cNvSpPr>
            <a:spLocks noChangeArrowheads="1"/>
          </p:cNvSpPr>
          <p:nvPr/>
        </p:nvSpPr>
        <p:spPr bwMode="auto">
          <a:xfrm>
            <a:off x="746125" y="234632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Fact table view:</a:t>
            </a:r>
          </a:p>
        </p:txBody>
      </p:sp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4860925" y="2498725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Multi-dimensional cube:</a:t>
            </a:r>
          </a:p>
        </p:txBody>
      </p:sp>
      <p:sp>
        <p:nvSpPr>
          <p:cNvPr id="50186" name="Line 7"/>
          <p:cNvSpPr>
            <a:spLocks noChangeShapeType="1"/>
          </p:cNvSpPr>
          <p:nvPr/>
        </p:nvSpPr>
        <p:spPr bwMode="auto">
          <a:xfrm>
            <a:off x="4114800" y="35814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8"/>
          <p:cNvSpPr>
            <a:spLocks noChangeArrowheads="1"/>
          </p:cNvSpPr>
          <p:nvPr/>
        </p:nvSpPr>
        <p:spPr bwMode="auto">
          <a:xfrm>
            <a:off x="5165725" y="4678363"/>
            <a:ext cx="190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dimensions = 2</a:t>
            </a:r>
          </a:p>
        </p:txBody>
      </p:sp>
    </p:spTree>
    <p:extLst>
      <p:ext uri="{BB962C8B-B14F-4D97-AF65-F5344CB8AC3E}">
        <p14:creationId xmlns:p14="http://schemas.microsoft.com/office/powerpoint/2010/main" val="22845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3-D Cube</a:t>
            </a:r>
          </a:p>
        </p:txBody>
      </p:sp>
      <p:sp>
        <p:nvSpPr>
          <p:cNvPr id="5120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C968F50D-8202-48F2-8E3E-93B3AC1FF1DC}" type="slidenum">
              <a:rPr lang="en-US" sz="1400" smtClean="0"/>
              <a:pPr/>
              <a:t>22</a:t>
            </a:fld>
            <a:endParaRPr lang="en-US" sz="1000" smtClean="0"/>
          </a:p>
        </p:txBody>
      </p:sp>
      <p:graphicFrame>
        <p:nvGraphicFramePr>
          <p:cNvPr id="51206" name="Object 3"/>
          <p:cNvGraphicFramePr>
            <a:graphicFrameLocks/>
          </p:cNvGraphicFramePr>
          <p:nvPr/>
        </p:nvGraphicFramePr>
        <p:xfrm>
          <a:off x="201613" y="2690813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4" imgW="4006596" imgH="1769364" progId="Excel.Sheet.8">
                  <p:embed/>
                </p:oleObj>
              </mc:Choice>
              <mc:Fallback>
                <p:oleObj name="Worksheet" r:id="rId4" imgW="4006596" imgH="176936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690813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14"/>
          <p:cNvGrpSpPr>
            <a:grpSpLocks/>
          </p:cNvGrpSpPr>
          <p:nvPr/>
        </p:nvGrpSpPr>
        <p:grpSpPr bwMode="auto">
          <a:xfrm>
            <a:off x="4556125" y="2743200"/>
            <a:ext cx="3978275" cy="1752600"/>
            <a:chOff x="2870" y="1728"/>
            <a:chExt cx="2506" cy="1104"/>
          </a:xfrm>
        </p:grpSpPr>
        <p:sp>
          <p:nvSpPr>
            <p:cNvPr id="51211" name="Rectangle 4"/>
            <p:cNvSpPr>
              <a:spLocks noChangeArrowheads="1"/>
            </p:cNvSpPr>
            <p:nvPr/>
          </p:nvSpPr>
          <p:spPr bwMode="auto">
            <a:xfrm>
              <a:off x="3014" y="2049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2</a:t>
              </a:r>
            </a:p>
          </p:txBody>
        </p:sp>
        <p:graphicFrame>
          <p:nvGraphicFramePr>
            <p:cNvPr id="51212" name="Object 5"/>
            <p:cNvGraphicFramePr>
              <a:graphicFrameLocks/>
            </p:cNvGraphicFramePr>
            <p:nvPr/>
          </p:nvGraphicFramePr>
          <p:xfrm>
            <a:off x="3601" y="201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Worksheet" r:id="rId6" imgW="2447925" imgH="790575" progId="Excel.Sheet.8">
                    <p:embed/>
                  </p:oleObj>
                </mc:Choice>
                <mc:Fallback>
                  <p:oleObj name="Worksheet" r:id="rId6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01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3" name="Rectangle 6"/>
            <p:cNvSpPr>
              <a:spLocks noChangeArrowheads="1"/>
            </p:cNvSpPr>
            <p:nvPr/>
          </p:nvSpPr>
          <p:spPr bwMode="auto">
            <a:xfrm>
              <a:off x="3412" y="2356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14" name="Object 7"/>
            <p:cNvGraphicFramePr>
              <a:graphicFrameLocks/>
            </p:cNvGraphicFramePr>
            <p:nvPr/>
          </p:nvGraphicFramePr>
          <p:xfrm>
            <a:off x="3409" y="2347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Worksheet" r:id="rId8" imgW="2447925" imgH="790575" progId="Excel.Sheet.8">
                    <p:embed/>
                  </p:oleObj>
                </mc:Choice>
                <mc:Fallback>
                  <p:oleObj name="Worksheet" r:id="rId8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2347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Line 8"/>
            <p:cNvSpPr>
              <a:spLocks noChangeShapeType="1"/>
            </p:cNvSpPr>
            <p:nvPr/>
          </p:nvSpPr>
          <p:spPr bwMode="auto">
            <a:xfrm flipV="1">
              <a:off x="3408" y="1728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9"/>
            <p:cNvSpPr>
              <a:spLocks noChangeShapeType="1"/>
            </p:cNvSpPr>
            <p:nvPr/>
          </p:nvSpPr>
          <p:spPr bwMode="auto">
            <a:xfrm flipV="1">
              <a:off x="5040" y="1728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10"/>
            <p:cNvSpPr>
              <a:spLocks noChangeShapeType="1"/>
            </p:cNvSpPr>
            <p:nvPr/>
          </p:nvSpPr>
          <p:spPr bwMode="auto">
            <a:xfrm flipV="1">
              <a:off x="5040" y="2256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Rectangle 11"/>
            <p:cNvSpPr>
              <a:spLocks noChangeArrowheads="1"/>
            </p:cNvSpPr>
            <p:nvPr/>
          </p:nvSpPr>
          <p:spPr bwMode="auto">
            <a:xfrm>
              <a:off x="2870" y="2385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1</a:t>
              </a:r>
            </a:p>
          </p:txBody>
        </p:sp>
        <p:sp>
          <p:nvSpPr>
            <p:cNvPr id="51219" name="Line 12"/>
            <p:cNvSpPr>
              <a:spLocks noChangeShapeType="1"/>
            </p:cNvSpPr>
            <p:nvPr/>
          </p:nvSpPr>
          <p:spPr bwMode="auto">
            <a:xfrm>
              <a:off x="3792" y="1728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13"/>
            <p:cNvSpPr>
              <a:spLocks noChangeShapeType="1"/>
            </p:cNvSpPr>
            <p:nvPr/>
          </p:nvSpPr>
          <p:spPr bwMode="auto">
            <a:xfrm>
              <a:off x="5376" y="172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8" name="Rectangle 15"/>
          <p:cNvSpPr>
            <a:spLocks noChangeArrowheads="1"/>
          </p:cNvSpPr>
          <p:nvPr/>
        </p:nvSpPr>
        <p:spPr bwMode="auto">
          <a:xfrm>
            <a:off x="5546725" y="5287963"/>
            <a:ext cx="190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dimensions = 3</a:t>
            </a:r>
          </a:p>
        </p:txBody>
      </p:sp>
      <p:sp>
        <p:nvSpPr>
          <p:cNvPr id="51209" name="Rectangle 16"/>
          <p:cNvSpPr>
            <a:spLocks noChangeArrowheads="1"/>
          </p:cNvSpPr>
          <p:nvPr/>
        </p:nvSpPr>
        <p:spPr bwMode="auto">
          <a:xfrm>
            <a:off x="4860925" y="1965325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Multi-dimensional cube:</a:t>
            </a:r>
          </a:p>
        </p:txBody>
      </p:sp>
      <p:sp>
        <p:nvSpPr>
          <p:cNvPr id="51210" name="Rectangle 17"/>
          <p:cNvSpPr>
            <a:spLocks noChangeArrowheads="1"/>
          </p:cNvSpPr>
          <p:nvPr/>
        </p:nvSpPr>
        <p:spPr bwMode="auto">
          <a:xfrm>
            <a:off x="365125" y="196532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Fact table view:</a:t>
            </a:r>
          </a:p>
        </p:txBody>
      </p:sp>
    </p:spTree>
    <p:extLst>
      <p:ext uri="{BB962C8B-B14F-4D97-AF65-F5344CB8AC3E}">
        <p14:creationId xmlns:p14="http://schemas.microsoft.com/office/powerpoint/2010/main" val="35678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ROLAP vs. MOLAP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ROLAP:</a:t>
            </a:r>
            <a:br>
              <a:rPr lang="en-US" smtClean="0"/>
            </a:br>
            <a:r>
              <a:rPr lang="en-US" smtClean="0"/>
              <a:t>Relational On-Line Analytical Processing</a:t>
            </a:r>
          </a:p>
          <a:p>
            <a:pPr eaLnBrk="1" hangingPunct="1"/>
            <a:r>
              <a:rPr lang="en-US" smtClean="0"/>
              <a:t>MOLAP:</a:t>
            </a:r>
            <a:br>
              <a:rPr lang="en-US" smtClean="0"/>
            </a:br>
            <a:r>
              <a:rPr lang="en-US" smtClean="0"/>
              <a:t>Multi-Dimensional On-Line Analytical Processing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115CF7AF-E866-49D9-BD9C-CEA5EE15A47A}" type="slidenum">
              <a:rPr lang="en-US" sz="1400" smtClean="0"/>
              <a:pPr/>
              <a:t>23</a:t>
            </a:fld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4074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6A1B4C-30AA-4BC8-8C8D-853547E1DFA6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OLAP Queries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The typical OLAP query will:</a:t>
            </a:r>
          </a:p>
          <a:p>
            <a:pPr marL="990600" lvl="1" indent="-533400" eaLnBrk="1" hangingPunct="1">
              <a:buFont typeface="Monotype Sorts" pitchFamily="1" charset="2"/>
              <a:buAutoNum type="arabicPeriod"/>
            </a:pPr>
            <a:r>
              <a:rPr lang="en-US" smtClean="0"/>
              <a:t>Start with a star join.</a:t>
            </a:r>
          </a:p>
          <a:p>
            <a:pPr marL="990600" lvl="1" indent="-533400" eaLnBrk="1" hangingPunct="1">
              <a:buFont typeface="Monotype Sorts" pitchFamily="1" charset="2"/>
              <a:buAutoNum type="arabicPeriod"/>
            </a:pPr>
            <a:r>
              <a:rPr lang="en-US" smtClean="0"/>
              <a:t>Select for interesting tuples, based on dimension data.</a:t>
            </a:r>
          </a:p>
          <a:p>
            <a:pPr marL="990600" lvl="1" indent="-533400" eaLnBrk="1" hangingPunct="1">
              <a:buFont typeface="Monotype Sorts" pitchFamily="1" charset="2"/>
              <a:buAutoNum type="arabicPeriod"/>
            </a:pPr>
            <a:r>
              <a:rPr lang="en-US" smtClean="0"/>
              <a:t>Group by one or more dimensions.</a:t>
            </a:r>
          </a:p>
          <a:p>
            <a:pPr marL="990600" lvl="1" indent="-533400" eaLnBrk="1" hangingPunct="1">
              <a:buFont typeface="Monotype Sorts" pitchFamily="1" charset="2"/>
              <a:buAutoNum type="arabicPeriod"/>
            </a:pPr>
            <a:r>
              <a:rPr lang="en-US" smtClean="0"/>
              <a:t>Aggregate certain attributes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21948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Aggregates</a:t>
            </a:r>
          </a:p>
        </p:txBody>
      </p:sp>
      <p:sp>
        <p:nvSpPr>
          <p:cNvPr id="53251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698FD441-2FAB-40F8-AB45-87F4F43F58CE}" type="slidenum">
              <a:rPr lang="en-US" sz="1400" smtClean="0"/>
              <a:pPr/>
              <a:t>25</a:t>
            </a:fld>
            <a:endParaRPr lang="en-US" sz="1000" smtClean="0"/>
          </a:p>
        </p:txBody>
      </p:sp>
      <p:graphicFrame>
        <p:nvGraphicFramePr>
          <p:cNvPr id="53254" name="Object 3"/>
          <p:cNvGraphicFramePr>
            <a:graphicFrameLocks/>
          </p:cNvGraphicFramePr>
          <p:nvPr/>
        </p:nvGraphicFramePr>
        <p:xfrm>
          <a:off x="1116013" y="3300413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4" imgW="3810000" imgH="1828800" progId="Excel.Sheet.8">
                  <p:embed/>
                </p:oleObj>
              </mc:Choice>
              <mc:Fallback>
                <p:oleObj name="Worksheet" r:id="rId4" imgW="3810000" imgH="18288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00413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595313" y="1538288"/>
            <a:ext cx="69469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Add up amounts for day 1</a:t>
            </a:r>
          </a:p>
          <a:p>
            <a:pPr>
              <a:buFontTx/>
              <a:buChar char="•"/>
            </a:pPr>
            <a:r>
              <a:rPr lang="en-US" sz="2800"/>
              <a:t> In SQL:  </a:t>
            </a:r>
            <a:r>
              <a:rPr lang="en-US" sz="2800">
                <a:solidFill>
                  <a:schemeClr val="tx1"/>
                </a:solidFill>
              </a:rPr>
              <a:t>SELECT sum(amt) FROM SALE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WHERE date = 1</a:t>
            </a:r>
          </a:p>
        </p:txBody>
      </p:sp>
      <p:sp>
        <p:nvSpPr>
          <p:cNvPr id="53256" name="AutoShape 5"/>
          <p:cNvSpPr>
            <a:spLocks noChangeArrowheads="1"/>
          </p:cNvSpPr>
          <p:nvPr/>
        </p:nvSpPr>
        <p:spPr bwMode="auto">
          <a:xfrm>
            <a:off x="5873750" y="40449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6"/>
          <p:cNvSpPr>
            <a:spLocks noChangeArrowheads="1"/>
          </p:cNvSpPr>
          <p:nvPr/>
        </p:nvSpPr>
        <p:spPr bwMode="auto">
          <a:xfrm>
            <a:off x="6994525" y="40227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835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Aggregates</a:t>
            </a:r>
          </a:p>
        </p:txBody>
      </p:sp>
      <p:sp>
        <p:nvSpPr>
          <p:cNvPr id="5427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67994CAE-668F-4F15-9199-F9EC24F7D8F1}" type="slidenum">
              <a:rPr lang="en-US" sz="1400" smtClean="0"/>
              <a:pPr/>
              <a:t>26</a:t>
            </a:fld>
            <a:endParaRPr lang="en-US" sz="1000" smtClean="0"/>
          </a:p>
        </p:txBody>
      </p:sp>
      <p:graphicFrame>
        <p:nvGraphicFramePr>
          <p:cNvPr id="54278" name="Object 3"/>
          <p:cNvGraphicFramePr>
            <a:graphicFrameLocks/>
          </p:cNvGraphicFramePr>
          <p:nvPr/>
        </p:nvGraphicFramePr>
        <p:xfrm>
          <a:off x="430213" y="3300413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4" imgW="3810000" imgH="1828800" progId="Excel.Sheet.8">
                  <p:embed/>
                </p:oleObj>
              </mc:Choice>
              <mc:Fallback>
                <p:oleObj name="Worksheet" r:id="rId4" imgW="3810000" imgH="18288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300413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595313" y="1538288"/>
            <a:ext cx="78374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Add up amounts by day</a:t>
            </a:r>
          </a:p>
          <a:p>
            <a:pPr>
              <a:buFontTx/>
              <a:buChar char="•"/>
            </a:pPr>
            <a:r>
              <a:rPr lang="en-US" sz="2800"/>
              <a:t> In SQL:  </a:t>
            </a:r>
            <a:r>
              <a:rPr lang="en-US" sz="2800">
                <a:solidFill>
                  <a:schemeClr val="tx1"/>
                </a:solidFill>
              </a:rPr>
              <a:t>SELECT date, sum(amt) FROM SALE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GROUP BY date</a:t>
            </a:r>
          </a:p>
        </p:txBody>
      </p:sp>
      <p:sp>
        <p:nvSpPr>
          <p:cNvPr id="54280" name="AutoShape 5"/>
          <p:cNvSpPr>
            <a:spLocks noChangeArrowheads="1"/>
          </p:cNvSpPr>
          <p:nvPr/>
        </p:nvSpPr>
        <p:spPr bwMode="auto">
          <a:xfrm>
            <a:off x="4959350" y="40449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81" name="Object 6"/>
          <p:cNvGraphicFramePr>
            <a:graphicFrameLocks/>
          </p:cNvGraphicFramePr>
          <p:nvPr/>
        </p:nvGraphicFramePr>
        <p:xfrm>
          <a:off x="5921375" y="3759200"/>
          <a:ext cx="22653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6" imgW="2162175" imgH="790575" progId="Excel.Sheet.8">
                  <p:embed/>
                </p:oleObj>
              </mc:Choice>
              <mc:Fallback>
                <p:oleObj name="Worksheet" r:id="rId6" imgW="216217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3759200"/>
                        <a:ext cx="22653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5529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5E47A72F-6C22-44EC-AB9D-D1058B1BF543}" type="slidenum">
              <a:rPr lang="en-US" sz="1400" smtClean="0"/>
              <a:pPr/>
              <a:t>27</a:t>
            </a:fld>
            <a:endParaRPr lang="en-US" sz="1000" smtClean="0"/>
          </a:p>
        </p:txBody>
      </p:sp>
      <p:sp>
        <p:nvSpPr>
          <p:cNvPr id="55302" name="Line 2"/>
          <p:cNvSpPr>
            <a:spLocks noChangeShapeType="1"/>
          </p:cNvSpPr>
          <p:nvPr/>
        </p:nvSpPr>
        <p:spPr bwMode="auto">
          <a:xfrm>
            <a:off x="3124200" y="5257800"/>
            <a:ext cx="26670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3"/>
          <p:cNvSpPr>
            <a:spLocks noChangeShapeType="1"/>
          </p:cNvSpPr>
          <p:nvPr/>
        </p:nvSpPr>
        <p:spPr bwMode="auto">
          <a:xfrm>
            <a:off x="3124200" y="5867400"/>
            <a:ext cx="26670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4" name="Object 5"/>
          <p:cNvGraphicFramePr>
            <a:graphicFrameLocks/>
          </p:cNvGraphicFramePr>
          <p:nvPr/>
        </p:nvGraphicFramePr>
        <p:xfrm>
          <a:off x="385763" y="3052763"/>
          <a:ext cx="399732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4" imgW="3810000" imgH="1828800" progId="Excel.Sheet.8">
                  <p:embed/>
                </p:oleObj>
              </mc:Choice>
              <mc:Fallback>
                <p:oleObj name="Worksheet" r:id="rId4" imgW="3810000" imgH="18288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052763"/>
                        <a:ext cx="3997325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6"/>
          <p:cNvSpPr>
            <a:spLocks noChangeArrowheads="1"/>
          </p:cNvSpPr>
          <p:nvPr/>
        </p:nvSpPr>
        <p:spPr bwMode="auto">
          <a:xfrm>
            <a:off x="595313" y="1538288"/>
            <a:ext cx="78374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Add up amounts by day, product</a:t>
            </a:r>
          </a:p>
          <a:p>
            <a:pPr>
              <a:buFontTx/>
              <a:buChar char="•"/>
            </a:pPr>
            <a:r>
              <a:rPr lang="en-US" sz="2800"/>
              <a:t> In SQL:  </a:t>
            </a:r>
            <a:r>
              <a:rPr lang="en-US" sz="2800">
                <a:solidFill>
                  <a:schemeClr val="tx1"/>
                </a:solidFill>
              </a:rPr>
              <a:t>SELECT date, sum(amt) FROM SALE</a:t>
            </a:r>
          </a:p>
          <a:p>
            <a:r>
              <a:rPr lang="en-US" sz="2800">
                <a:solidFill>
                  <a:schemeClr val="tx1"/>
                </a:solidFill>
              </a:rPr>
              <a:t>                    GROUP BY date, prodId</a:t>
            </a:r>
          </a:p>
        </p:txBody>
      </p:sp>
      <p:sp>
        <p:nvSpPr>
          <p:cNvPr id="55306" name="AutoShape 7"/>
          <p:cNvSpPr>
            <a:spLocks noChangeArrowheads="1"/>
          </p:cNvSpPr>
          <p:nvPr/>
        </p:nvSpPr>
        <p:spPr bwMode="auto">
          <a:xfrm>
            <a:off x="4762500" y="379730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7" name="Object 8"/>
          <p:cNvGraphicFramePr>
            <a:graphicFrameLocks/>
          </p:cNvGraphicFramePr>
          <p:nvPr/>
        </p:nvGraphicFramePr>
        <p:xfrm>
          <a:off x="5562600" y="3352800"/>
          <a:ext cx="31369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Worksheet" r:id="rId6" imgW="2952750" imgH="1047750" progId="Excel.Sheet.8">
                  <p:embed/>
                </p:oleObj>
              </mc:Choice>
              <mc:Fallback>
                <p:oleObj name="Worksheet" r:id="rId6" imgW="2952750" imgH="10477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2800"/>
                        <a:ext cx="31369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9"/>
          <p:cNvSpPr>
            <a:spLocks noChangeArrowheads="1"/>
          </p:cNvSpPr>
          <p:nvPr/>
        </p:nvSpPr>
        <p:spPr bwMode="auto">
          <a:xfrm>
            <a:off x="3641725" y="5622925"/>
            <a:ext cx="1492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drill-down</a:t>
            </a:r>
          </a:p>
        </p:txBody>
      </p:sp>
      <p:sp>
        <p:nvSpPr>
          <p:cNvPr id="55309" name="Rectangle 10"/>
          <p:cNvSpPr>
            <a:spLocks noChangeArrowheads="1"/>
          </p:cNvSpPr>
          <p:nvPr/>
        </p:nvSpPr>
        <p:spPr bwMode="auto">
          <a:xfrm>
            <a:off x="3870325" y="5013325"/>
            <a:ext cx="9318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rollup</a:t>
            </a:r>
          </a:p>
        </p:txBody>
      </p:sp>
    </p:spTree>
    <p:extLst>
      <p:ext uri="{BB962C8B-B14F-4D97-AF65-F5344CB8AC3E}">
        <p14:creationId xmlns:p14="http://schemas.microsoft.com/office/powerpoint/2010/main" val="19114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Aggregates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Operators: sum, count, max, min,       			median, ave</a:t>
            </a:r>
          </a:p>
          <a:p>
            <a:pPr eaLnBrk="1" hangingPunct="1"/>
            <a:r>
              <a:rPr lang="en-US" smtClean="0"/>
              <a:t>“Having” clause</a:t>
            </a:r>
          </a:p>
          <a:p>
            <a:pPr eaLnBrk="1" hangingPunct="1"/>
            <a:r>
              <a:rPr lang="en-US" smtClean="0"/>
              <a:t>Using dimension hierarchy</a:t>
            </a:r>
          </a:p>
          <a:p>
            <a:pPr lvl="1" eaLnBrk="1" hangingPunct="1"/>
            <a:r>
              <a:rPr lang="en-US" smtClean="0"/>
              <a:t>average by region (within store)</a:t>
            </a:r>
          </a:p>
          <a:p>
            <a:pPr lvl="1" eaLnBrk="1" hangingPunct="1"/>
            <a:r>
              <a:rPr lang="en-US" smtClean="0"/>
              <a:t>maximum by month (within date)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303BD6B1-BA29-4EB4-ABEA-219D052BCA2F}" type="slidenum">
              <a:rPr lang="en-US" sz="1400" smtClean="0"/>
              <a:pPr/>
              <a:t>28</a:t>
            </a:fld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11178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Cube Aggregation</a:t>
            </a:r>
          </a:p>
        </p:txBody>
      </p:sp>
      <p:sp>
        <p:nvSpPr>
          <p:cNvPr id="57347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2B8E06F2-A3E2-4891-AB1E-E0DF0500E17F}" type="slidenum">
              <a:rPr lang="en-US" sz="1400" smtClean="0"/>
              <a:pPr/>
              <a:t>29</a:t>
            </a:fld>
            <a:endParaRPr lang="en-US" sz="1000" smtClean="0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41325" y="2185988"/>
            <a:ext cx="768350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2</a:t>
            </a:r>
          </a:p>
        </p:txBody>
      </p:sp>
      <p:graphicFrame>
        <p:nvGraphicFramePr>
          <p:cNvPr id="57351" name="Object 4"/>
          <p:cNvGraphicFramePr>
            <a:graphicFrameLocks/>
          </p:cNvGraphicFramePr>
          <p:nvPr/>
        </p:nvGraphicFramePr>
        <p:xfrm>
          <a:off x="1373188" y="21256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Worksheet" r:id="rId4" imgW="2447925" imgH="790575" progId="Excel.Sheet.8">
                  <p:embed/>
                </p:oleObj>
              </mc:Choice>
              <mc:Fallback>
                <p:oleObj name="Worksheet" r:id="rId4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1256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1073150" y="2673350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3" name="Object 6"/>
          <p:cNvGraphicFramePr>
            <a:graphicFrameLocks/>
          </p:cNvGraphicFramePr>
          <p:nvPr/>
        </p:nvGraphicFramePr>
        <p:xfrm>
          <a:off x="1068388" y="26590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Worksheet" r:id="rId6" imgW="2447925" imgH="790575" progId="Excel.Sheet.8">
                  <p:embed/>
                </p:oleObj>
              </mc:Choice>
              <mc:Fallback>
                <p:oleObj name="Worksheet" r:id="rId6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6590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Line 7"/>
          <p:cNvSpPr>
            <a:spLocks noChangeShapeType="1"/>
          </p:cNvSpPr>
          <p:nvPr/>
        </p:nvSpPr>
        <p:spPr bwMode="auto">
          <a:xfrm flipV="1">
            <a:off x="1066800" y="1676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8"/>
          <p:cNvSpPr>
            <a:spLocks noChangeShapeType="1"/>
          </p:cNvSpPr>
          <p:nvPr/>
        </p:nvSpPr>
        <p:spPr bwMode="auto">
          <a:xfrm flipV="1">
            <a:off x="3657600" y="1676400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9"/>
          <p:cNvSpPr>
            <a:spLocks noChangeShapeType="1"/>
          </p:cNvSpPr>
          <p:nvPr/>
        </p:nvSpPr>
        <p:spPr bwMode="auto">
          <a:xfrm flipV="1">
            <a:off x="3657600" y="2514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212725" y="2719388"/>
            <a:ext cx="7683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57358" name="Line 11"/>
          <p:cNvSpPr>
            <a:spLocks noChangeShapeType="1"/>
          </p:cNvSpPr>
          <p:nvPr/>
        </p:nvSpPr>
        <p:spPr bwMode="auto">
          <a:xfrm>
            <a:off x="1676400" y="1676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2"/>
          <p:cNvSpPr>
            <a:spLocks noChangeShapeType="1"/>
          </p:cNvSpPr>
          <p:nvPr/>
        </p:nvSpPr>
        <p:spPr bwMode="auto">
          <a:xfrm>
            <a:off x="4191000" y="1676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13"/>
          <p:cNvGraphicFramePr>
            <a:graphicFrameLocks/>
          </p:cNvGraphicFramePr>
          <p:nvPr/>
        </p:nvGraphicFramePr>
        <p:xfrm>
          <a:off x="915988" y="41830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Worksheet" r:id="rId8" imgW="2447925" imgH="790575" progId="Excel.Sheet.8">
                  <p:embed/>
                </p:oleObj>
              </mc:Choice>
              <mc:Fallback>
                <p:oleObj name="Worksheet" r:id="rId8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1830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4"/>
          <p:cNvGraphicFramePr>
            <a:graphicFrameLocks/>
          </p:cNvGraphicFramePr>
          <p:nvPr/>
        </p:nvGraphicFramePr>
        <p:xfrm>
          <a:off x="4576763" y="3722688"/>
          <a:ext cx="256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Worksheet" r:id="rId10" imgW="2446347" imgH="541526" progId="Excel.Sheet.8">
                  <p:embed/>
                </p:oleObj>
              </mc:Choice>
              <mc:Fallback>
                <p:oleObj name="Worksheet" r:id="rId10" imgW="2446347" imgH="54152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722688"/>
                        <a:ext cx="2566987" cy="55721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5"/>
          <p:cNvGraphicFramePr>
            <a:graphicFrameLocks/>
          </p:cNvGraphicFramePr>
          <p:nvPr/>
        </p:nvGraphicFramePr>
        <p:xfrm>
          <a:off x="4576763" y="5168900"/>
          <a:ext cx="12890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Worksheet" r:id="rId12" imgW="1227147" imgH="800532" progId="Excel.Sheet.8">
                  <p:embed/>
                </p:oleObj>
              </mc:Choice>
              <mc:Fallback>
                <p:oleObj name="Worksheet" r:id="rId12" imgW="1227147" imgH="80053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5168900"/>
                        <a:ext cx="1289050" cy="8239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7756525" y="4632325"/>
            <a:ext cx="6921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129</a:t>
            </a:r>
          </a:p>
        </p:txBody>
      </p:sp>
      <p:sp>
        <p:nvSpPr>
          <p:cNvPr id="57364" name="Line 17"/>
          <p:cNvSpPr>
            <a:spLocks noChangeShapeType="1"/>
          </p:cNvSpPr>
          <p:nvPr/>
        </p:nvSpPr>
        <p:spPr bwMode="auto">
          <a:xfrm>
            <a:off x="2286000" y="3505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8"/>
          <p:cNvSpPr>
            <a:spLocks noChangeShapeType="1"/>
          </p:cNvSpPr>
          <p:nvPr/>
        </p:nvSpPr>
        <p:spPr bwMode="auto">
          <a:xfrm flipV="1">
            <a:off x="3505200" y="3963988"/>
            <a:ext cx="989013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19"/>
          <p:cNvSpPr>
            <a:spLocks noChangeShapeType="1"/>
          </p:cNvSpPr>
          <p:nvPr/>
        </p:nvSpPr>
        <p:spPr bwMode="auto">
          <a:xfrm>
            <a:off x="3503613" y="4724400"/>
            <a:ext cx="99218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0"/>
          <p:cNvSpPr>
            <a:spLocks noChangeShapeType="1"/>
          </p:cNvSpPr>
          <p:nvPr/>
        </p:nvSpPr>
        <p:spPr bwMode="auto">
          <a:xfrm>
            <a:off x="7239000" y="4038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1"/>
          <p:cNvSpPr>
            <a:spLocks noChangeShapeType="1"/>
          </p:cNvSpPr>
          <p:nvPr/>
        </p:nvSpPr>
        <p:spPr bwMode="auto">
          <a:xfrm flipV="1">
            <a:off x="5942013" y="5029200"/>
            <a:ext cx="1754187" cy="534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2"/>
          <p:cNvSpPr>
            <a:spLocks noChangeShapeType="1"/>
          </p:cNvSpPr>
          <p:nvPr/>
        </p:nvSpPr>
        <p:spPr bwMode="auto">
          <a:xfrm>
            <a:off x="4419600" y="2438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Rectangle 23"/>
          <p:cNvSpPr>
            <a:spLocks noChangeArrowheads="1"/>
          </p:cNvSpPr>
          <p:nvPr/>
        </p:nvSpPr>
        <p:spPr bwMode="auto">
          <a:xfrm>
            <a:off x="5470525" y="21939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. . .</a:t>
            </a:r>
          </a:p>
        </p:txBody>
      </p:sp>
      <p:grpSp>
        <p:nvGrpSpPr>
          <p:cNvPr id="57371" name="Group 28"/>
          <p:cNvGrpSpPr>
            <a:grpSpLocks/>
          </p:cNvGrpSpPr>
          <p:nvPr/>
        </p:nvGrpSpPr>
        <p:grpSpPr bwMode="auto">
          <a:xfrm>
            <a:off x="901700" y="5216525"/>
            <a:ext cx="2667000" cy="1066800"/>
            <a:chOff x="576" y="3398"/>
            <a:chExt cx="1680" cy="672"/>
          </a:xfrm>
        </p:grpSpPr>
        <p:sp>
          <p:nvSpPr>
            <p:cNvPr id="57374" name="Line 24"/>
            <p:cNvSpPr>
              <a:spLocks noChangeShapeType="1"/>
            </p:cNvSpPr>
            <p:nvPr/>
          </p:nvSpPr>
          <p:spPr bwMode="auto">
            <a:xfrm>
              <a:off x="576" y="3552"/>
              <a:ext cx="168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5"/>
            <p:cNvSpPr>
              <a:spLocks noChangeShapeType="1"/>
            </p:cNvSpPr>
            <p:nvPr/>
          </p:nvSpPr>
          <p:spPr bwMode="auto">
            <a:xfrm>
              <a:off x="576" y="3936"/>
              <a:ext cx="1680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Rectangle 26"/>
            <p:cNvSpPr>
              <a:spLocks noChangeArrowheads="1"/>
            </p:cNvSpPr>
            <p:nvPr/>
          </p:nvSpPr>
          <p:spPr bwMode="auto">
            <a:xfrm>
              <a:off x="902" y="3782"/>
              <a:ext cx="94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drill-down</a:t>
              </a:r>
            </a:p>
          </p:txBody>
        </p:sp>
        <p:sp>
          <p:nvSpPr>
            <p:cNvPr id="57377" name="Rectangle 27"/>
            <p:cNvSpPr>
              <a:spLocks noChangeArrowheads="1"/>
            </p:cNvSpPr>
            <p:nvPr/>
          </p:nvSpPr>
          <p:spPr bwMode="auto">
            <a:xfrm>
              <a:off x="1046" y="3398"/>
              <a:ext cx="58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rollup</a:t>
              </a:r>
            </a:p>
          </p:txBody>
        </p:sp>
      </p:grpSp>
      <p:sp>
        <p:nvSpPr>
          <p:cNvPr id="57372" name="Rectangle 29"/>
          <p:cNvSpPr>
            <a:spLocks noChangeArrowheads="1"/>
          </p:cNvSpPr>
          <p:nvPr/>
        </p:nvSpPr>
        <p:spPr bwMode="auto">
          <a:xfrm>
            <a:off x="4862513" y="1736725"/>
            <a:ext cx="375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Example: computing sums</a:t>
            </a:r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>
            <a:off x="7467600" y="3200400"/>
            <a:ext cx="685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Relational Database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Cube Operators</a:t>
            </a:r>
          </a:p>
        </p:txBody>
      </p:sp>
      <p:sp>
        <p:nvSpPr>
          <p:cNvPr id="58371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E579CB36-B7A3-488D-A812-71FFB6AD6CCA}" type="slidenum">
              <a:rPr lang="en-US" sz="1400" smtClean="0"/>
              <a:pPr/>
              <a:t>30</a:t>
            </a:fld>
            <a:endParaRPr lang="en-US" sz="1000" smtClean="0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441325" y="2185988"/>
            <a:ext cx="768350" cy="3667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2</a:t>
            </a:r>
          </a:p>
        </p:txBody>
      </p:sp>
      <p:graphicFrame>
        <p:nvGraphicFramePr>
          <p:cNvPr id="58375" name="Object 4"/>
          <p:cNvGraphicFramePr>
            <a:graphicFrameLocks/>
          </p:cNvGraphicFramePr>
          <p:nvPr/>
        </p:nvGraphicFramePr>
        <p:xfrm>
          <a:off x="1373188" y="21256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Worksheet" r:id="rId4" imgW="2447925" imgH="790575" progId="Excel.Sheet.8">
                  <p:embed/>
                </p:oleObj>
              </mc:Choice>
              <mc:Fallback>
                <p:oleObj name="Worksheet" r:id="rId4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1256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1073150" y="2673350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77" name="Object 6"/>
          <p:cNvGraphicFramePr>
            <a:graphicFrameLocks/>
          </p:cNvGraphicFramePr>
          <p:nvPr/>
        </p:nvGraphicFramePr>
        <p:xfrm>
          <a:off x="1068388" y="26590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6" imgW="2447925" imgH="790575" progId="Excel.Sheet.8">
                  <p:embed/>
                </p:oleObj>
              </mc:Choice>
              <mc:Fallback>
                <p:oleObj name="Worksheet" r:id="rId6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6590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Line 7"/>
          <p:cNvSpPr>
            <a:spLocks noChangeShapeType="1"/>
          </p:cNvSpPr>
          <p:nvPr/>
        </p:nvSpPr>
        <p:spPr bwMode="auto">
          <a:xfrm flipV="1">
            <a:off x="1066800" y="1676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 flipV="1">
            <a:off x="3657600" y="1676400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 flipV="1">
            <a:off x="3657600" y="2514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Rectangle 10"/>
          <p:cNvSpPr>
            <a:spLocks noChangeArrowheads="1"/>
          </p:cNvSpPr>
          <p:nvPr/>
        </p:nvSpPr>
        <p:spPr bwMode="auto">
          <a:xfrm>
            <a:off x="212725" y="2719388"/>
            <a:ext cx="7683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1676400" y="1676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2"/>
          <p:cNvSpPr>
            <a:spLocks noChangeShapeType="1"/>
          </p:cNvSpPr>
          <p:nvPr/>
        </p:nvSpPr>
        <p:spPr bwMode="auto">
          <a:xfrm>
            <a:off x="4191000" y="1676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84" name="Object 13"/>
          <p:cNvGraphicFramePr>
            <a:graphicFrameLocks/>
          </p:cNvGraphicFramePr>
          <p:nvPr/>
        </p:nvGraphicFramePr>
        <p:xfrm>
          <a:off x="915988" y="41830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Worksheet" r:id="rId8" imgW="2447925" imgH="790575" progId="Excel.Sheet.8">
                  <p:embed/>
                </p:oleObj>
              </mc:Choice>
              <mc:Fallback>
                <p:oleObj name="Worksheet" r:id="rId8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1830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4"/>
          <p:cNvGraphicFramePr>
            <a:graphicFrameLocks/>
          </p:cNvGraphicFramePr>
          <p:nvPr/>
        </p:nvGraphicFramePr>
        <p:xfrm>
          <a:off x="4576763" y="3722688"/>
          <a:ext cx="256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Worksheet" r:id="rId10" imgW="2446347" imgH="541526" progId="Excel.Sheet.8">
                  <p:embed/>
                </p:oleObj>
              </mc:Choice>
              <mc:Fallback>
                <p:oleObj name="Worksheet" r:id="rId10" imgW="2446347" imgH="54152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722688"/>
                        <a:ext cx="2566987" cy="55721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5"/>
          <p:cNvGraphicFramePr>
            <a:graphicFrameLocks/>
          </p:cNvGraphicFramePr>
          <p:nvPr/>
        </p:nvGraphicFramePr>
        <p:xfrm>
          <a:off x="4576763" y="5168900"/>
          <a:ext cx="12890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Worksheet" r:id="rId12" imgW="1227147" imgH="800532" progId="Excel.Sheet.8">
                  <p:embed/>
                </p:oleObj>
              </mc:Choice>
              <mc:Fallback>
                <p:oleObj name="Worksheet" r:id="rId12" imgW="1227147" imgH="80053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5168900"/>
                        <a:ext cx="1289050" cy="8239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7" name="Rectangle 16"/>
          <p:cNvSpPr>
            <a:spLocks noChangeArrowheads="1"/>
          </p:cNvSpPr>
          <p:nvPr/>
        </p:nvSpPr>
        <p:spPr bwMode="auto">
          <a:xfrm>
            <a:off x="7756525" y="4632325"/>
            <a:ext cx="6921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129</a:t>
            </a:r>
          </a:p>
        </p:txBody>
      </p:sp>
      <p:sp>
        <p:nvSpPr>
          <p:cNvPr id="58388" name="Line 17"/>
          <p:cNvSpPr>
            <a:spLocks noChangeShapeType="1"/>
          </p:cNvSpPr>
          <p:nvPr/>
        </p:nvSpPr>
        <p:spPr bwMode="auto">
          <a:xfrm>
            <a:off x="2286000" y="3505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18"/>
          <p:cNvSpPr>
            <a:spLocks noChangeShapeType="1"/>
          </p:cNvSpPr>
          <p:nvPr/>
        </p:nvSpPr>
        <p:spPr bwMode="auto">
          <a:xfrm flipV="1">
            <a:off x="3505200" y="3963988"/>
            <a:ext cx="989013" cy="531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19"/>
          <p:cNvSpPr>
            <a:spLocks noChangeShapeType="1"/>
          </p:cNvSpPr>
          <p:nvPr/>
        </p:nvSpPr>
        <p:spPr bwMode="auto">
          <a:xfrm>
            <a:off x="3503613" y="4724400"/>
            <a:ext cx="99218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0"/>
          <p:cNvSpPr>
            <a:spLocks noChangeShapeType="1"/>
          </p:cNvSpPr>
          <p:nvPr/>
        </p:nvSpPr>
        <p:spPr bwMode="auto">
          <a:xfrm>
            <a:off x="7239000" y="4038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21"/>
          <p:cNvSpPr>
            <a:spLocks noChangeShapeType="1"/>
          </p:cNvSpPr>
          <p:nvPr/>
        </p:nvSpPr>
        <p:spPr bwMode="auto">
          <a:xfrm flipV="1">
            <a:off x="5942013" y="5029200"/>
            <a:ext cx="1754187" cy="534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22"/>
          <p:cNvSpPr>
            <a:spLocks noChangeShapeType="1"/>
          </p:cNvSpPr>
          <p:nvPr/>
        </p:nvSpPr>
        <p:spPr bwMode="auto">
          <a:xfrm>
            <a:off x="4419600" y="2438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Rectangle 23"/>
          <p:cNvSpPr>
            <a:spLocks noChangeArrowheads="1"/>
          </p:cNvSpPr>
          <p:nvPr/>
        </p:nvSpPr>
        <p:spPr bwMode="auto">
          <a:xfrm>
            <a:off x="5470525" y="21939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/>
              <a:t>. . .</a:t>
            </a:r>
          </a:p>
        </p:txBody>
      </p:sp>
      <p:sp>
        <p:nvSpPr>
          <p:cNvPr id="58395" name="Line 30"/>
          <p:cNvSpPr>
            <a:spLocks noChangeShapeType="1"/>
          </p:cNvSpPr>
          <p:nvPr/>
        </p:nvSpPr>
        <p:spPr bwMode="auto">
          <a:xfrm>
            <a:off x="7467600" y="3200400"/>
            <a:ext cx="6858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AutoShape 32"/>
          <p:cNvSpPr>
            <a:spLocks noChangeArrowheads="1"/>
          </p:cNvSpPr>
          <p:nvPr/>
        </p:nvSpPr>
        <p:spPr bwMode="auto">
          <a:xfrm>
            <a:off x="5334000" y="2895600"/>
            <a:ext cx="1905000" cy="609600"/>
          </a:xfrm>
          <a:prstGeom prst="wedgeRoundRectCallout">
            <a:avLst>
              <a:gd name="adj1" fmla="val -30417"/>
              <a:gd name="adj2" fmla="val 147134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sale(c1,*,*)</a:t>
            </a:r>
            <a:endParaRPr lang="en-US"/>
          </a:p>
        </p:txBody>
      </p:sp>
      <p:sp>
        <p:nvSpPr>
          <p:cNvPr id="58397" name="AutoShape 33"/>
          <p:cNvSpPr>
            <a:spLocks noChangeArrowheads="1"/>
          </p:cNvSpPr>
          <p:nvPr/>
        </p:nvSpPr>
        <p:spPr bwMode="auto">
          <a:xfrm>
            <a:off x="7010400" y="5486400"/>
            <a:ext cx="1905000" cy="609600"/>
          </a:xfrm>
          <a:prstGeom prst="wedgeRoundRectCallout">
            <a:avLst>
              <a:gd name="adj1" fmla="val 12917"/>
              <a:gd name="adj2" fmla="val -127866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sale(*,*,*)</a:t>
            </a:r>
            <a:endParaRPr lang="en-US"/>
          </a:p>
        </p:txBody>
      </p:sp>
      <p:sp>
        <p:nvSpPr>
          <p:cNvPr id="58398" name="AutoShape 34"/>
          <p:cNvSpPr>
            <a:spLocks noChangeArrowheads="1"/>
          </p:cNvSpPr>
          <p:nvPr/>
        </p:nvSpPr>
        <p:spPr bwMode="auto">
          <a:xfrm>
            <a:off x="1295400" y="5334000"/>
            <a:ext cx="1905000" cy="609600"/>
          </a:xfrm>
          <a:prstGeom prst="wedgeRoundRectCallout">
            <a:avLst>
              <a:gd name="adj1" fmla="val 20250"/>
              <a:gd name="adj2" fmla="val -134116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sale(c2,p2,*)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Cube</a:t>
            </a:r>
          </a:p>
        </p:txBody>
      </p:sp>
      <p:sp>
        <p:nvSpPr>
          <p:cNvPr id="5939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D8809A27-520F-4385-9F62-2D5425C05AC0}" type="slidenum">
              <a:rPr lang="en-US" sz="1400" smtClean="0"/>
              <a:pPr/>
              <a:t>31</a:t>
            </a:fld>
            <a:endParaRPr lang="en-US" sz="1000" smtClean="0"/>
          </a:p>
        </p:txBody>
      </p:sp>
      <p:graphicFrame>
        <p:nvGraphicFramePr>
          <p:cNvPr id="59398" name="Object 13"/>
          <p:cNvGraphicFramePr>
            <a:graphicFrameLocks/>
          </p:cNvGraphicFramePr>
          <p:nvPr/>
        </p:nvGraphicFramePr>
        <p:xfrm>
          <a:off x="3505200" y="2057400"/>
          <a:ext cx="3505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Worksheet" r:id="rId4" imgW="3057946" imgH="1048191" progId="Excel.Sheet.8">
                  <p:embed/>
                </p:oleObj>
              </mc:Choice>
              <mc:Fallback>
                <p:oleObj name="Worksheet" r:id="rId4" imgW="3057946" imgH="104819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3505200" cy="12065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3"/>
          <p:cNvSpPr>
            <a:spLocks noChangeArrowheads="1"/>
          </p:cNvSpPr>
          <p:nvPr/>
        </p:nvSpPr>
        <p:spPr bwMode="auto">
          <a:xfrm>
            <a:off x="1524000" y="2971800"/>
            <a:ext cx="768350" cy="3667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2</a:t>
            </a:r>
          </a:p>
        </p:txBody>
      </p:sp>
      <p:graphicFrame>
        <p:nvGraphicFramePr>
          <p:cNvPr id="59400" name="Object 4"/>
          <p:cNvGraphicFramePr>
            <a:graphicFrameLocks/>
          </p:cNvGraphicFramePr>
          <p:nvPr/>
        </p:nvGraphicFramePr>
        <p:xfrm>
          <a:off x="2743200" y="2971800"/>
          <a:ext cx="3352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Worksheet" r:id="rId6" imgW="3057946" imgH="1048191" progId="Excel.Sheet.8">
                  <p:embed/>
                </p:oleObj>
              </mc:Choice>
              <mc:Fallback>
                <p:oleObj name="Worksheet" r:id="rId6" imgW="3057946" imgH="104819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352800" cy="1219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5"/>
          <p:cNvSpPr>
            <a:spLocks noChangeArrowheads="1"/>
          </p:cNvSpPr>
          <p:nvPr/>
        </p:nvSpPr>
        <p:spPr bwMode="auto">
          <a:xfrm>
            <a:off x="2519363" y="3671888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02" name="Object 6"/>
          <p:cNvGraphicFramePr>
            <a:graphicFrameLocks/>
          </p:cNvGraphicFramePr>
          <p:nvPr/>
        </p:nvGraphicFramePr>
        <p:xfrm>
          <a:off x="1981200" y="3657600"/>
          <a:ext cx="3505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Worksheet" r:id="rId8" imgW="3057946" imgH="1048191" progId="Excel.Sheet.8">
                  <p:embed/>
                </p:oleObj>
              </mc:Choice>
              <mc:Fallback>
                <p:oleObj name="Worksheet" r:id="rId8" imgW="3057946" imgH="1048191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3505200" cy="1206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Line 7"/>
          <p:cNvSpPr>
            <a:spLocks noChangeShapeType="1"/>
          </p:cNvSpPr>
          <p:nvPr/>
        </p:nvSpPr>
        <p:spPr bwMode="auto">
          <a:xfrm flipV="1">
            <a:off x="1981200" y="20574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 flipV="1">
            <a:off x="5486400" y="20574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9"/>
          <p:cNvSpPr>
            <a:spLocks noChangeShapeType="1"/>
          </p:cNvSpPr>
          <p:nvPr/>
        </p:nvSpPr>
        <p:spPr bwMode="auto">
          <a:xfrm flipV="1">
            <a:off x="5486400" y="3276600"/>
            <a:ext cx="15240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Rectangle 10"/>
          <p:cNvSpPr>
            <a:spLocks noChangeArrowheads="1"/>
          </p:cNvSpPr>
          <p:nvPr/>
        </p:nvSpPr>
        <p:spPr bwMode="auto">
          <a:xfrm>
            <a:off x="990600" y="3810000"/>
            <a:ext cx="7683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2895600" y="2057400"/>
            <a:ext cx="2730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9408" name="AutoShape 15"/>
          <p:cNvSpPr>
            <a:spLocks noChangeArrowheads="1"/>
          </p:cNvSpPr>
          <p:nvPr/>
        </p:nvSpPr>
        <p:spPr bwMode="auto">
          <a:xfrm>
            <a:off x="6934200" y="3657600"/>
            <a:ext cx="1905000" cy="609600"/>
          </a:xfrm>
          <a:prstGeom prst="wedgeRoundRectCallout">
            <a:avLst>
              <a:gd name="adj1" fmla="val -53083"/>
              <a:gd name="adj2" fmla="val -188282"/>
              <a:gd name="adj3" fmla="val 16667"/>
            </a:avLst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sale(*,p2,*)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Aggregation Using Hierarchies</a:t>
            </a:r>
          </a:p>
        </p:txBody>
      </p:sp>
      <p:sp>
        <p:nvSpPr>
          <p:cNvPr id="60419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0673BE52-C866-4FFC-BFB0-7303D182A38C}" type="slidenum">
              <a:rPr lang="en-US" sz="1400" smtClean="0"/>
              <a:pPr/>
              <a:t>32</a:t>
            </a:fld>
            <a:endParaRPr lang="en-US" sz="1000" smtClean="0"/>
          </a:p>
        </p:txBody>
      </p:sp>
      <p:grpSp>
        <p:nvGrpSpPr>
          <p:cNvPr id="60422" name="Group 14"/>
          <p:cNvGrpSpPr>
            <a:grpSpLocks/>
          </p:cNvGrpSpPr>
          <p:nvPr/>
        </p:nvGrpSpPr>
        <p:grpSpPr bwMode="auto">
          <a:xfrm>
            <a:off x="822325" y="1981200"/>
            <a:ext cx="3978275" cy="2362200"/>
            <a:chOff x="518" y="1248"/>
            <a:chExt cx="2506" cy="1488"/>
          </a:xfrm>
        </p:grpSpPr>
        <p:sp>
          <p:nvSpPr>
            <p:cNvPr id="60430" name="Rectangle 3"/>
            <p:cNvSpPr>
              <a:spLocks noChangeArrowheads="1"/>
            </p:cNvSpPr>
            <p:nvPr/>
          </p:nvSpPr>
          <p:spPr bwMode="auto">
            <a:xfrm>
              <a:off x="662" y="1569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2</a:t>
              </a:r>
            </a:p>
          </p:txBody>
        </p:sp>
        <p:graphicFrame>
          <p:nvGraphicFramePr>
            <p:cNvPr id="60431" name="Object 4"/>
            <p:cNvGraphicFramePr>
              <a:graphicFrameLocks/>
            </p:cNvGraphicFramePr>
            <p:nvPr/>
          </p:nvGraphicFramePr>
          <p:xfrm>
            <a:off x="1249" y="153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Worksheet" r:id="rId4" imgW="2447925" imgH="790575" progId="Excel.Sheet.8">
                    <p:embed/>
                  </p:oleObj>
                </mc:Choice>
                <mc:Fallback>
                  <p:oleObj name="Worksheet" r:id="rId4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153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2" name="Rectangle 5"/>
            <p:cNvSpPr>
              <a:spLocks noChangeArrowheads="1"/>
            </p:cNvSpPr>
            <p:nvPr/>
          </p:nvSpPr>
          <p:spPr bwMode="auto">
            <a:xfrm>
              <a:off x="1060" y="1876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0433" name="Object 6"/>
            <p:cNvGraphicFramePr>
              <a:graphicFrameLocks/>
            </p:cNvGraphicFramePr>
            <p:nvPr/>
          </p:nvGraphicFramePr>
          <p:xfrm>
            <a:off x="1057" y="1867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Worksheet" r:id="rId6" imgW="2447925" imgH="790575" progId="Excel.Sheet.8">
                    <p:embed/>
                  </p:oleObj>
                </mc:Choice>
                <mc:Fallback>
                  <p:oleObj name="Worksheet" r:id="rId6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1867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4" name="Line 7"/>
            <p:cNvSpPr>
              <a:spLocks noChangeShapeType="1"/>
            </p:cNvSpPr>
            <p:nvPr/>
          </p:nvSpPr>
          <p:spPr bwMode="auto">
            <a:xfrm flipV="1">
              <a:off x="1056" y="1248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Line 8"/>
            <p:cNvSpPr>
              <a:spLocks noChangeShapeType="1"/>
            </p:cNvSpPr>
            <p:nvPr/>
          </p:nvSpPr>
          <p:spPr bwMode="auto">
            <a:xfrm flipV="1">
              <a:off x="2688" y="1248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9"/>
            <p:cNvSpPr>
              <a:spLocks noChangeShapeType="1"/>
            </p:cNvSpPr>
            <p:nvPr/>
          </p:nvSpPr>
          <p:spPr bwMode="auto">
            <a:xfrm flipV="1">
              <a:off x="2688" y="1776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Rectangle 10"/>
            <p:cNvSpPr>
              <a:spLocks noChangeArrowheads="1"/>
            </p:cNvSpPr>
            <p:nvPr/>
          </p:nvSpPr>
          <p:spPr bwMode="auto">
            <a:xfrm>
              <a:off x="518" y="1905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1</a:t>
              </a:r>
            </a:p>
          </p:txBody>
        </p:sp>
        <p:sp>
          <p:nvSpPr>
            <p:cNvPr id="60438" name="Line 11"/>
            <p:cNvSpPr>
              <a:spLocks noChangeShapeType="1"/>
            </p:cNvSpPr>
            <p:nvPr/>
          </p:nvSpPr>
          <p:spPr bwMode="auto">
            <a:xfrm>
              <a:off x="1440" y="1248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13"/>
            <p:cNvSpPr>
              <a:spLocks noChangeShapeType="1"/>
            </p:cNvSpPr>
            <p:nvPr/>
          </p:nvSpPr>
          <p:spPr bwMode="auto">
            <a:xfrm>
              <a:off x="1824" y="240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0423" name="Object 15"/>
          <p:cNvGraphicFramePr>
            <a:graphicFrameLocks/>
          </p:cNvGraphicFramePr>
          <p:nvPr/>
        </p:nvGraphicFramePr>
        <p:xfrm>
          <a:off x="1835150" y="4635500"/>
          <a:ext cx="20907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Worksheet" r:id="rId8" imgW="2638425" imgH="790575" progId="Excel.Sheet.8">
                  <p:embed/>
                </p:oleObj>
              </mc:Choice>
              <mc:Fallback>
                <p:oleObj name="Worksheet" r:id="rId8" imgW="26384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35500"/>
                        <a:ext cx="2090738" cy="62706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16"/>
          <p:cNvSpPr>
            <a:spLocks noChangeArrowheads="1"/>
          </p:cNvSpPr>
          <p:nvPr/>
        </p:nvSpPr>
        <p:spPr bwMode="auto">
          <a:xfrm>
            <a:off x="5927725" y="2422525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customer</a:t>
            </a:r>
          </a:p>
        </p:txBody>
      </p:sp>
      <p:sp>
        <p:nvSpPr>
          <p:cNvPr id="60425" name="Rectangle 17"/>
          <p:cNvSpPr>
            <a:spLocks noChangeArrowheads="1"/>
          </p:cNvSpPr>
          <p:nvPr/>
        </p:nvSpPr>
        <p:spPr bwMode="auto">
          <a:xfrm>
            <a:off x="6003925" y="3108325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region</a:t>
            </a:r>
          </a:p>
        </p:txBody>
      </p:sp>
      <p:sp>
        <p:nvSpPr>
          <p:cNvPr id="60426" name="Rectangle 18"/>
          <p:cNvSpPr>
            <a:spLocks noChangeArrowheads="1"/>
          </p:cNvSpPr>
          <p:nvPr/>
        </p:nvSpPr>
        <p:spPr bwMode="auto">
          <a:xfrm>
            <a:off x="6003925" y="3794125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country</a:t>
            </a:r>
          </a:p>
        </p:txBody>
      </p:sp>
      <p:sp>
        <p:nvSpPr>
          <p:cNvPr id="60427" name="Line 19"/>
          <p:cNvSpPr>
            <a:spLocks noChangeShapeType="1"/>
          </p:cNvSpPr>
          <p:nvPr/>
        </p:nvSpPr>
        <p:spPr bwMode="auto">
          <a:xfrm>
            <a:off x="6553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20"/>
          <p:cNvSpPr>
            <a:spLocks noChangeShapeType="1"/>
          </p:cNvSpPr>
          <p:nvPr/>
        </p:nvSpPr>
        <p:spPr bwMode="auto">
          <a:xfrm>
            <a:off x="6553200" y="3505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Rectangle 21"/>
          <p:cNvSpPr>
            <a:spLocks noChangeArrowheads="1"/>
          </p:cNvSpPr>
          <p:nvPr/>
        </p:nvSpPr>
        <p:spPr bwMode="auto">
          <a:xfrm>
            <a:off x="4937125" y="5081588"/>
            <a:ext cx="3233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993300"/>
                </a:solidFill>
              </a:rPr>
              <a:t>(customer c1 in Region A;</a:t>
            </a:r>
          </a:p>
          <a:p>
            <a:r>
              <a:rPr lang="en-US" sz="1800">
                <a:solidFill>
                  <a:srgbClr val="993300"/>
                </a:solidFill>
              </a:rPr>
              <a:t>customers c2, c3 in Region B)</a:t>
            </a:r>
          </a:p>
        </p:txBody>
      </p:sp>
    </p:spTree>
    <p:extLst>
      <p:ext uri="{BB962C8B-B14F-4D97-AF65-F5344CB8AC3E}">
        <p14:creationId xmlns:p14="http://schemas.microsoft.com/office/powerpoint/2010/main" val="36418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Pivoting</a:t>
            </a:r>
          </a:p>
        </p:txBody>
      </p:sp>
      <p:sp>
        <p:nvSpPr>
          <p:cNvPr id="6144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1400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</a:defRPr>
            </a:lvl9pPr>
          </a:lstStyle>
          <a:p>
            <a:fld id="{08F34DE6-60A8-48CE-864E-8DD4B872FA36}" type="slidenum">
              <a:rPr lang="en-US" sz="1400" smtClean="0"/>
              <a:pPr/>
              <a:t>33</a:t>
            </a:fld>
            <a:endParaRPr lang="en-US" sz="1000" smtClean="0"/>
          </a:p>
        </p:txBody>
      </p:sp>
      <p:graphicFrame>
        <p:nvGraphicFramePr>
          <p:cNvPr id="61446" name="Object 3"/>
          <p:cNvGraphicFramePr>
            <a:graphicFrameLocks/>
          </p:cNvGraphicFramePr>
          <p:nvPr/>
        </p:nvGraphicFramePr>
        <p:xfrm>
          <a:off x="146050" y="2052638"/>
          <a:ext cx="3792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Worksheet" r:id="rId4" imgW="3810000" imgH="1828800" progId="Excel.Sheet.8">
                  <p:embed/>
                </p:oleObj>
              </mc:Choice>
              <mc:Fallback>
                <p:oleObj name="Worksheet" r:id="rId4" imgW="3810000" imgH="18288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052638"/>
                        <a:ext cx="3792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7" name="Group 14"/>
          <p:cNvGrpSpPr>
            <a:grpSpLocks/>
          </p:cNvGrpSpPr>
          <p:nvPr/>
        </p:nvGrpSpPr>
        <p:grpSpPr bwMode="auto">
          <a:xfrm>
            <a:off x="4784725" y="2209800"/>
            <a:ext cx="3978275" cy="1752600"/>
            <a:chOff x="3014" y="1392"/>
            <a:chExt cx="2506" cy="1104"/>
          </a:xfrm>
        </p:grpSpPr>
        <p:sp>
          <p:nvSpPr>
            <p:cNvPr id="61453" name="Rectangle 4"/>
            <p:cNvSpPr>
              <a:spLocks noChangeArrowheads="1"/>
            </p:cNvSpPr>
            <p:nvPr/>
          </p:nvSpPr>
          <p:spPr bwMode="auto">
            <a:xfrm>
              <a:off x="3158" y="1713"/>
              <a:ext cx="484" cy="23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2</a:t>
              </a:r>
            </a:p>
          </p:txBody>
        </p:sp>
        <p:graphicFrame>
          <p:nvGraphicFramePr>
            <p:cNvPr id="61454" name="Object 5"/>
            <p:cNvGraphicFramePr>
              <a:graphicFrameLocks/>
            </p:cNvGraphicFramePr>
            <p:nvPr/>
          </p:nvGraphicFramePr>
          <p:xfrm>
            <a:off x="3745" y="1675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Worksheet" r:id="rId6" imgW="2447925" imgH="790575" progId="Excel.Sheet.8">
                    <p:embed/>
                  </p:oleObj>
                </mc:Choice>
                <mc:Fallback>
                  <p:oleObj name="Worksheet" r:id="rId6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675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5" name="Rectangle 6"/>
            <p:cNvSpPr>
              <a:spLocks noChangeArrowheads="1"/>
            </p:cNvSpPr>
            <p:nvPr/>
          </p:nvSpPr>
          <p:spPr bwMode="auto">
            <a:xfrm>
              <a:off x="3556" y="2020"/>
              <a:ext cx="1624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56" name="Object 7"/>
            <p:cNvGraphicFramePr>
              <a:graphicFrameLocks/>
            </p:cNvGraphicFramePr>
            <p:nvPr/>
          </p:nvGraphicFramePr>
          <p:xfrm>
            <a:off x="3553" y="2011"/>
            <a:ext cx="161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Worksheet" r:id="rId8" imgW="2447925" imgH="790575" progId="Excel.Sheet.8">
                    <p:embed/>
                  </p:oleObj>
                </mc:Choice>
                <mc:Fallback>
                  <p:oleObj name="Worksheet" r:id="rId8" imgW="2447925" imgH="790575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2011"/>
                          <a:ext cx="1618" cy="4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7" name="Line 8"/>
            <p:cNvSpPr>
              <a:spLocks noChangeShapeType="1"/>
            </p:cNvSpPr>
            <p:nvPr/>
          </p:nvSpPr>
          <p:spPr bwMode="auto">
            <a:xfrm flipV="1">
              <a:off x="3552" y="1392"/>
              <a:ext cx="38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9"/>
            <p:cNvSpPr>
              <a:spLocks noChangeShapeType="1"/>
            </p:cNvSpPr>
            <p:nvPr/>
          </p:nvSpPr>
          <p:spPr bwMode="auto">
            <a:xfrm flipV="1">
              <a:off x="5184" y="1392"/>
              <a:ext cx="336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Line 10"/>
            <p:cNvSpPr>
              <a:spLocks noChangeShapeType="1"/>
            </p:cNvSpPr>
            <p:nvPr/>
          </p:nvSpPr>
          <p:spPr bwMode="auto">
            <a:xfrm flipV="1">
              <a:off x="5184" y="1920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Rectangle 11"/>
            <p:cNvSpPr>
              <a:spLocks noChangeArrowheads="1"/>
            </p:cNvSpPr>
            <p:nvPr/>
          </p:nvSpPr>
          <p:spPr bwMode="auto">
            <a:xfrm>
              <a:off x="3014" y="2049"/>
              <a:ext cx="484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</a:rPr>
                <a:t>day 1</a:t>
              </a:r>
            </a:p>
          </p:txBody>
        </p:sp>
        <p:sp>
          <p:nvSpPr>
            <p:cNvPr id="61461" name="Line 12"/>
            <p:cNvSpPr>
              <a:spLocks noChangeShapeType="1"/>
            </p:cNvSpPr>
            <p:nvPr/>
          </p:nvSpPr>
          <p:spPr bwMode="auto">
            <a:xfrm>
              <a:off x="3936" y="1392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Line 13"/>
            <p:cNvSpPr>
              <a:spLocks noChangeShapeType="1"/>
            </p:cNvSpPr>
            <p:nvPr/>
          </p:nvSpPr>
          <p:spPr bwMode="auto">
            <a:xfrm>
              <a:off x="5520" y="139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" name="Rectangle 15"/>
          <p:cNvSpPr>
            <a:spLocks noChangeArrowheads="1"/>
          </p:cNvSpPr>
          <p:nvPr/>
        </p:nvSpPr>
        <p:spPr bwMode="auto">
          <a:xfrm>
            <a:off x="4860925" y="1660525"/>
            <a:ext cx="338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Multi-dimensional cube:</a:t>
            </a:r>
          </a:p>
        </p:txBody>
      </p:sp>
      <p:sp>
        <p:nvSpPr>
          <p:cNvPr id="61449" name="Rectangle 16"/>
          <p:cNvSpPr>
            <a:spLocks noChangeArrowheads="1"/>
          </p:cNvSpPr>
          <p:nvPr/>
        </p:nvSpPr>
        <p:spPr bwMode="auto">
          <a:xfrm>
            <a:off x="288925" y="158432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Fact table view:</a:t>
            </a:r>
          </a:p>
        </p:txBody>
      </p:sp>
      <p:graphicFrame>
        <p:nvGraphicFramePr>
          <p:cNvPr id="61450" name="Object 17"/>
          <p:cNvGraphicFramePr>
            <a:graphicFrameLocks/>
          </p:cNvGraphicFramePr>
          <p:nvPr/>
        </p:nvGraphicFramePr>
        <p:xfrm>
          <a:off x="5564188" y="5097463"/>
          <a:ext cx="2568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Worksheet" r:id="rId10" imgW="2447925" imgH="790575" progId="Excel.Sheet.8">
                  <p:embed/>
                </p:oleObj>
              </mc:Choice>
              <mc:Fallback>
                <p:oleObj name="Worksheet" r:id="rId10" imgW="2447925" imgH="7905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097463"/>
                        <a:ext cx="2568575" cy="757237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AutoShape 18"/>
          <p:cNvSpPr>
            <a:spLocks noChangeArrowheads="1"/>
          </p:cNvSpPr>
          <p:nvPr/>
        </p:nvSpPr>
        <p:spPr bwMode="auto">
          <a:xfrm>
            <a:off x="4044950" y="3054350"/>
            <a:ext cx="673100" cy="444500"/>
          </a:xfrm>
          <a:prstGeom prst="rightArrow">
            <a:avLst>
              <a:gd name="adj1" fmla="val 50000"/>
              <a:gd name="adj2" fmla="val 757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AutoShape 19"/>
          <p:cNvSpPr>
            <a:spLocks noChangeArrowheads="1"/>
          </p:cNvSpPr>
          <p:nvPr/>
        </p:nvSpPr>
        <p:spPr bwMode="auto">
          <a:xfrm rot="1620000">
            <a:off x="4121150" y="4197350"/>
            <a:ext cx="673100" cy="444500"/>
          </a:xfrm>
          <a:prstGeom prst="rightArrow">
            <a:avLst>
              <a:gd name="adj1" fmla="val 50000"/>
              <a:gd name="adj2" fmla="val 757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Premise: more data leads to better business decisions</a:t>
            </a:r>
          </a:p>
          <a:p>
            <a:pPr lvl="1"/>
            <a:r>
              <a:rPr lang="en-US" dirty="0" smtClean="0"/>
              <a:t>Periodic reporting as well as ad hoc queries</a:t>
            </a:r>
          </a:p>
          <a:p>
            <a:pPr lvl="1"/>
            <a:r>
              <a:rPr lang="en-US" dirty="0" smtClean="0"/>
              <a:t>Analysts, not programmers (importance of tools and dashboards)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Slicing-and-dicing activity by different dimensions to better understand the marketplace</a:t>
            </a:r>
          </a:p>
          <a:p>
            <a:pPr lvl="1"/>
            <a:r>
              <a:rPr lang="en-US" dirty="0" smtClean="0"/>
              <a:t>Analyzing log data to improve OLTP experience</a:t>
            </a:r>
          </a:p>
          <a:p>
            <a:pPr lvl="1"/>
            <a:r>
              <a:rPr lang="en-US" dirty="0" smtClean="0"/>
              <a:t>Analyzing log data to better optimize ad placement</a:t>
            </a:r>
          </a:p>
          <a:p>
            <a:pPr lvl="1"/>
            <a:r>
              <a:rPr lang="en-US" dirty="0" smtClean="0"/>
              <a:t>Analyzing purchasing trends for better supply-chain management</a:t>
            </a:r>
          </a:p>
          <a:p>
            <a:pPr lvl="1"/>
            <a:r>
              <a:rPr lang="en-US" dirty="0" smtClean="0"/>
              <a:t>Mining for correlations between otherwise unrelated activities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 Architecture: Hadoop?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30480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ETL</a:t>
            </a:r>
            <a:r>
              <a:rPr lang="en-US" sz="1400" b="1" dirty="0">
                <a:solidFill>
                  <a:srgbClr val="000000"/>
                </a:solidFill>
              </a:rPr>
              <a:t/>
            </a:r>
            <a:br>
              <a:rPr lang="en-US" sz="1400" b="1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(Extract, Transform, and Load)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803626">
            <a:off x="637479" y="391092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0000"/>
                </a:solidFill>
              </a:rPr>
              <a:t>Hadoop here?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958210">
            <a:off x="4956526" y="2506617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0000"/>
                </a:solidFill>
              </a:rPr>
              <a:t>What about here?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4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OLTP/OLAP/Hadoop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ETL</a:t>
            </a:r>
            <a:r>
              <a:rPr lang="en-US" sz="1400" b="1" dirty="0">
                <a:solidFill>
                  <a:srgbClr val="000000"/>
                </a:solidFill>
              </a:rPr>
              <a:t/>
            </a:r>
            <a:br>
              <a:rPr lang="en-US" sz="1400" b="1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(Extract, Transform, and Load)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0000"/>
                </a:solidFill>
              </a:rPr>
              <a:t>Why does this make sense?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9708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Reporting is often a nightly task:</a:t>
            </a:r>
          </a:p>
          <a:p>
            <a:pPr lvl="1"/>
            <a:r>
              <a:rPr lang="en-US" dirty="0" smtClean="0"/>
              <a:t>ETL is often slow: why?</a:t>
            </a:r>
          </a:p>
          <a:p>
            <a:pPr lvl="1"/>
            <a:r>
              <a:rPr lang="en-US" dirty="0" smtClean="0"/>
              <a:t>What happens if processing 24 hours of data takes longer than 24 hours?</a:t>
            </a:r>
          </a:p>
          <a:p>
            <a:r>
              <a:rPr lang="en-US" dirty="0" smtClean="0"/>
              <a:t>Hadoop is perfect:</a:t>
            </a:r>
          </a:p>
          <a:p>
            <a:pPr lvl="1"/>
            <a:r>
              <a:rPr lang="en-US" dirty="0" smtClean="0"/>
              <a:t>Most likely, you already have some data warehousing solution</a:t>
            </a:r>
          </a:p>
          <a:p>
            <a:pPr lvl="1"/>
            <a:r>
              <a:rPr lang="en-US" dirty="0" smtClean="0"/>
              <a:t>Ingest is limited by speed of HDFS</a:t>
            </a:r>
          </a:p>
          <a:p>
            <a:pPr lvl="1"/>
            <a:r>
              <a:rPr lang="en-US" dirty="0" smtClean="0"/>
              <a:t>Scales out with more nodes</a:t>
            </a:r>
          </a:p>
          <a:p>
            <a:pPr lvl="1"/>
            <a:r>
              <a:rPr lang="en-US" dirty="0" smtClean="0"/>
              <a:t>Massively parallel</a:t>
            </a:r>
          </a:p>
          <a:p>
            <a:pPr lvl="1"/>
            <a:r>
              <a:rPr lang="en-US" dirty="0" smtClean="0"/>
              <a:t>Ability to use any processing tool</a:t>
            </a:r>
          </a:p>
          <a:p>
            <a:pPr lvl="1"/>
            <a:r>
              <a:rPr lang="en-US" dirty="0" smtClean="0"/>
              <a:t>Much cheaper than parallel databases</a:t>
            </a:r>
          </a:p>
          <a:p>
            <a:pPr lvl="1"/>
            <a:r>
              <a:rPr lang="en-US" dirty="0" smtClean="0"/>
              <a:t>ETL is a batch process anyway!</a:t>
            </a:r>
          </a:p>
        </p:txBody>
      </p:sp>
    </p:spTree>
    <p:extLst>
      <p:ext uri="{BB962C8B-B14F-4D97-AF65-F5344CB8AC3E}">
        <p14:creationId xmlns:p14="http://schemas.microsoft.com/office/powerpoint/2010/main" val="143553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MapReduce algorithms </a:t>
            </a:r>
            <a:br>
              <a:rPr lang="en-US" sz="3200" dirty="0" smtClean="0"/>
            </a:br>
            <a:r>
              <a:rPr lang="en-US" sz="3200" dirty="0" smtClean="0"/>
              <a:t>for processing relational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387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Pattern: 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are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6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200"/>
              <a:t>Basic Structure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37525" cy="5080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/>
              <a:t>Formally, given sets </a:t>
            </a:r>
            <a:r>
              <a:rPr lang="en-US" sz="2000" i="1"/>
              <a:t>D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 baseline="-25000"/>
              <a:t>2</a:t>
            </a:r>
            <a:r>
              <a:rPr lang="en-US" sz="2000"/>
              <a:t>, …. </a:t>
            </a:r>
            <a:r>
              <a:rPr lang="en-US" sz="2000" i="1"/>
              <a:t>D</a:t>
            </a:r>
            <a:r>
              <a:rPr lang="en-US" sz="2000" i="1" baseline="-25000"/>
              <a:t>n</a:t>
            </a:r>
            <a:r>
              <a:rPr lang="en-US" sz="2000"/>
              <a:t> a </a:t>
            </a:r>
            <a:r>
              <a:rPr lang="en-US" sz="2000" b="1">
                <a:solidFill>
                  <a:schemeClr val="tx2"/>
                </a:solidFill>
              </a:rPr>
              <a:t>relation</a:t>
            </a:r>
            <a:r>
              <a:rPr lang="en-US" sz="2000" i="1"/>
              <a:t> r</a:t>
            </a:r>
            <a:r>
              <a:rPr lang="en-US" sz="2000"/>
              <a:t> is a subset of 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D</a:t>
            </a:r>
            <a:r>
              <a:rPr lang="en-US" sz="2000" baseline="-25000"/>
              <a:t>1</a:t>
            </a:r>
            <a:r>
              <a:rPr lang="en-US" sz="2000"/>
              <a:t> x  </a:t>
            </a:r>
            <a:r>
              <a:rPr lang="en-US" sz="2000" i="1"/>
              <a:t>D</a:t>
            </a:r>
            <a:r>
              <a:rPr lang="en-US" sz="2000" baseline="-25000"/>
              <a:t>2 </a:t>
            </a:r>
            <a:r>
              <a:rPr lang="en-US" sz="2000"/>
              <a:t> x … x </a:t>
            </a:r>
            <a:r>
              <a:rPr lang="en-US" sz="2000" i="1"/>
              <a:t>D</a:t>
            </a:r>
            <a:r>
              <a:rPr lang="en-US" sz="2000" i="1" baseline="-25000"/>
              <a:t>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Thus, a relation is a set of </a:t>
            </a:r>
            <a:r>
              <a:rPr lang="en-US" sz="2000" i="1"/>
              <a:t>n</a:t>
            </a:r>
            <a:r>
              <a:rPr lang="en-US" sz="2000"/>
              <a:t>-tuples (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</a:t>
            </a:r>
            <a:r>
              <a:rPr lang="en-US" sz="2000" i="1"/>
              <a:t> a</a:t>
            </a:r>
            <a:r>
              <a:rPr lang="en-US" sz="2000" baseline="-25000"/>
              <a:t>2</a:t>
            </a:r>
            <a:r>
              <a:rPr lang="en-US" sz="2000"/>
              <a:t>, …,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) where each </a:t>
            </a:r>
            <a:r>
              <a:rPr lang="en-US" sz="2000" i="1"/>
              <a:t>a</a:t>
            </a:r>
            <a:r>
              <a:rPr lang="en-US" sz="2000" i="1" baseline="-25000"/>
              <a:t>i</a:t>
            </a:r>
            <a:r>
              <a:rPr lang="en-US" sz="2000"/>
              <a:t> 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D</a:t>
            </a:r>
            <a:r>
              <a:rPr lang="en-US" sz="2000" i="1" baseline="-25000">
                <a:sym typeface="Symbol" pitchFamily="18" charset="2"/>
              </a:rPr>
              <a:t>i</a:t>
            </a:r>
            <a:endParaRPr lang="en-US" sz="2000" i="1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i="1"/>
              <a:t>              customer_name</a:t>
            </a:r>
            <a:r>
              <a:rPr lang="en-US" sz="2000"/>
              <a:t> =  {Jones, Smith, Curry, Lindsay}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customer_street</a:t>
            </a:r>
            <a:r>
              <a:rPr lang="en-US" sz="2000"/>
              <a:t> =  {Main, North, Park}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customer_city</a:t>
            </a:r>
            <a:r>
              <a:rPr lang="en-US" sz="2000"/>
              <a:t>     =  {Harrison, Rye, Pittsfield}</a:t>
            </a:r>
            <a:br>
              <a:rPr lang="en-US" sz="2000"/>
            </a:br>
            <a:r>
              <a:rPr lang="en-US" sz="2000"/>
              <a:t>Then </a:t>
            </a:r>
            <a:r>
              <a:rPr lang="en-US" sz="2000" i="1"/>
              <a:t>r</a:t>
            </a:r>
            <a:r>
              <a:rPr lang="en-US" sz="2000"/>
              <a:t> = {   (Jones, Main, Harrison), </a:t>
            </a:r>
            <a:br>
              <a:rPr lang="en-US" sz="2000"/>
            </a:br>
            <a:r>
              <a:rPr lang="en-US" sz="2000"/>
              <a:t>                   (Smith, North, Rye),</a:t>
            </a:r>
            <a:br>
              <a:rPr lang="en-US" sz="2000"/>
            </a:br>
            <a:r>
              <a:rPr lang="en-US" sz="2000"/>
              <a:t>                   (Curry, North, Rye),</a:t>
            </a:r>
            <a:br>
              <a:rPr lang="en-US" sz="2000"/>
            </a:br>
            <a:r>
              <a:rPr lang="en-US" sz="2000"/>
              <a:t>                   (Lindsay, Park, Pittsfield) }</a:t>
            </a:r>
            <a:br>
              <a:rPr lang="en-US" sz="2000"/>
            </a:br>
            <a:r>
              <a:rPr lang="en-US" sz="2000"/>
              <a:t> is a relation over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	customer_name , customer_street,  customer_city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977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1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k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r),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Before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</a:rPr>
              <a:t>After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4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(k,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→ (v</a:t>
            </a:r>
            <a:r>
              <a:rPr lang="en-US" sz="2000" baseline="-25000" dirty="0">
                <a:solidFill>
                  <a:srgbClr val="000000"/>
                </a:solidFill>
                <a:cs typeface="Arial"/>
              </a:rPr>
              <a:t>8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, 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arbitrary order…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657600"/>
            <a:ext cx="316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Values arrive in sorted order…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Process by preserving state across multiple keys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233446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Remember to partition correctly!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8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7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0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3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solidFill>
                  <a:schemeClr val="bg1"/>
                </a:solidFill>
                <a:latin typeface="+mn-lt"/>
              </a:rPr>
              <a:t>R</a:t>
            </a:r>
            <a:r>
              <a:rPr lang="en-US" b="0" kern="0" baseline="-25000" dirty="0" smtClean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0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Relational databases take advantage of compression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</p:txBody>
      </p:sp>
    </p:spTree>
    <p:extLst>
      <p:ext uri="{BB962C8B-B14F-4D97-AF65-F5344CB8AC3E}">
        <p14:creationId xmlns:p14="http://schemas.microsoft.com/office/powerpoint/2010/main" val="212975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6075"/>
            <a:ext cx="9144000" cy="61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Relational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smtClean="0">
                <a:solidFill>
                  <a:schemeClr val="bg2"/>
                </a:solidFill>
              </a:rPr>
              <a:t>Joins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Microsoft Office Clip Art</a:t>
            </a:r>
          </a:p>
        </p:txBody>
      </p:sp>
    </p:spTree>
    <p:extLst>
      <p:ext uri="{BB962C8B-B14F-4D97-AF65-F5344CB8AC3E}">
        <p14:creationId xmlns:p14="http://schemas.microsoft.com/office/powerpoint/2010/main" val="247788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 Schema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4876800"/>
          </a:xfrm>
        </p:spPr>
        <p:txBody>
          <a:bodyPr/>
          <a:lstStyle/>
          <a:p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2400"/>
              <a:t>, …, 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 i="1"/>
              <a:t> </a:t>
            </a:r>
            <a:r>
              <a:rPr lang="en-US" sz="2400"/>
              <a:t>are </a:t>
            </a:r>
            <a:r>
              <a:rPr lang="en-US" sz="2400" i="1"/>
              <a:t>attributes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R</a:t>
            </a:r>
            <a:r>
              <a:rPr lang="en-US" sz="2400"/>
              <a:t> = (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baseline="-25000"/>
              <a:t>2</a:t>
            </a:r>
            <a:r>
              <a:rPr lang="en-US" sz="2400"/>
              <a:t>, …, 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/>
              <a:t> ) is a </a:t>
            </a:r>
            <a:r>
              <a:rPr lang="en-US" sz="2400" i="1"/>
              <a:t>relation schema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/>
              <a:t>	Example: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i="1"/>
              <a:t>Customer_schema</a:t>
            </a:r>
            <a:r>
              <a:rPr lang="en-US" sz="2400"/>
              <a:t> = (</a:t>
            </a:r>
            <a:r>
              <a:rPr lang="en-US" sz="2400" i="1"/>
              <a:t>customer_name, customer_street, customer_city</a:t>
            </a:r>
            <a:r>
              <a:rPr lang="en-US" sz="2400"/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/>
          </a:p>
          <a:p>
            <a:r>
              <a:rPr lang="en-US" sz="2400" i="1"/>
              <a:t>r</a:t>
            </a:r>
            <a:r>
              <a:rPr lang="en-US" sz="2400"/>
              <a:t>(</a:t>
            </a:r>
            <a:r>
              <a:rPr lang="en-US" sz="2400" i="1"/>
              <a:t>R</a:t>
            </a:r>
            <a:r>
              <a:rPr lang="en-US" sz="2400"/>
              <a:t>) is a </a:t>
            </a:r>
            <a:r>
              <a:rPr lang="en-US" sz="2400" i="1"/>
              <a:t>relation</a:t>
            </a:r>
            <a:r>
              <a:rPr lang="en-US" sz="2400"/>
              <a:t> on the </a:t>
            </a:r>
            <a:r>
              <a:rPr lang="en-US" sz="2400" i="1"/>
              <a:t>relation schema R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Example: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400" i="1"/>
              <a:t>customer (Customer_schema)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86000" cy="381000"/>
            <a:chOff x="3124200" y="1143000"/>
            <a:chExt cx="22860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86000" cy="381000"/>
            <a:chOff x="3124200" y="1143000"/>
            <a:chExt cx="228600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86000" cy="381000"/>
            <a:chOff x="3124200" y="1143000"/>
            <a:chExt cx="228600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86000" cy="381000"/>
            <a:chOff x="3124200" y="1143000"/>
            <a:chExt cx="228600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86000" cy="381000"/>
            <a:chOff x="3124200" y="1143000"/>
            <a:chExt cx="228600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86000" cy="381000"/>
            <a:chOff x="3124200" y="1143000"/>
            <a:chExt cx="228600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86000" cy="381000"/>
            <a:chOff x="3124200" y="1143000"/>
            <a:chExt cx="228600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86000" cy="381000"/>
            <a:chOff x="3124200" y="1143000"/>
            <a:chExt cx="228600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5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2800"/>
              <a:t>Natural Join Operation –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Relations r, s: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  <a:endParaRPr lang="en-US" b="1" i="1">
              <a:solidFill>
                <a:srgbClr val="000000"/>
              </a:solidFill>
              <a:latin typeface="Helvetica" pitchFamily="34" charset="0"/>
              <a:sym typeface="Symbol" pitchFamily="18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Helvetica" pitchFamily="34" charset="0"/>
              </a:rPr>
              <a:t>s</a:t>
            </a:r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1028700" y="4241800"/>
            <a:ext cx="7029450" cy="409575"/>
            <a:chOff x="288" y="2688"/>
            <a:chExt cx="4428" cy="25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000000"/>
                </a:buClr>
                <a:buFont typeface="Monotype Sorts" pitchFamily="1" charset="2"/>
                <a:buNone/>
              </a:pPr>
              <a:r>
                <a:rPr kumimoji="1" lang="en-US" sz="2000" i="1">
                  <a:solidFill>
                    <a:srgbClr val="000000"/>
                  </a:solidFill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29728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9716" grpId="0" animBg="1"/>
      <p:bldP spid="29717" grpId="0" animBg="1"/>
      <p:bldP spid="29718" grpId="0" animBg="1"/>
      <p:bldP spid="29719" grpId="0" animBg="1"/>
      <p:bldP spid="29720" grpId="0" animBg="1"/>
      <p:bldP spid="29721" grpId="0" animBg="1"/>
      <p:bldP spid="29722" grpId="0" animBg="1"/>
      <p:bldP spid="29723" grpId="0" animBg="1"/>
      <p:bldP spid="297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5250"/>
            <a:ext cx="7772400" cy="1143000"/>
          </a:xfrm>
        </p:spPr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660525" y="2887663"/>
            <a:ext cx="88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R1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6461125" y="305593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pitchFamily="18" charset="0"/>
              </a:rPr>
              <a:t>S1</a:t>
            </a:r>
            <a:endParaRPr lang="en-US" sz="2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88925" y="3762375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Book Antiqua" pitchFamily="18" charset="0"/>
              </a:rPr>
              <a:t>R1       S1 =</a:t>
            </a:r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879475" y="3938588"/>
            <a:ext cx="488950" cy="214312"/>
            <a:chOff x="2226" y="2065"/>
            <a:chExt cx="1148" cy="671"/>
          </a:xfrm>
        </p:grpSpPr>
        <p:sp>
          <p:nvSpPr>
            <p:cNvPr id="238599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600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8601" name="Object 9"/>
          <p:cNvGraphicFramePr>
            <a:graphicFrameLocks/>
          </p:cNvGraphicFramePr>
          <p:nvPr/>
        </p:nvGraphicFramePr>
        <p:xfrm>
          <a:off x="806450" y="4581525"/>
          <a:ext cx="744537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772400" imgH="1612900" progId="Word.Document.8">
                  <p:embed/>
                </p:oleObj>
              </mc:Choice>
              <mc:Fallback>
                <p:oleObj name="Document" r:id="rId4" imgW="7772400" imgH="1612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581525"/>
                        <a:ext cx="744537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4368800" y="1014413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6" imgW="4169664" imgH="2124456" progId="Word.Document.8">
                  <p:embed/>
                </p:oleObj>
              </mc:Choice>
              <mc:Fallback>
                <p:oleObj name="Document" r:id="rId6" imgW="4169664" imgH="2124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014413"/>
                        <a:ext cx="41703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3" name="Object 11"/>
          <p:cNvGraphicFramePr>
            <a:graphicFrameLocks noChangeAspect="1"/>
          </p:cNvGraphicFramePr>
          <p:nvPr/>
        </p:nvGraphicFramePr>
        <p:xfrm>
          <a:off x="393700" y="1384300"/>
          <a:ext cx="56435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8" imgW="5641848" imgH="1615440" progId="Word.Document.8">
                  <p:embed/>
                </p:oleObj>
              </mc:Choice>
              <mc:Fallback>
                <p:oleObj name="Document" r:id="rId8" imgW="5641848" imgH="161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384300"/>
                        <a:ext cx="56435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9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03938" y="4419600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One-to-One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810000" y="44196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One-to-Many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</a:rPr>
              <a:t>Many-to-Many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0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1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3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5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6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7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cxnSp>
        <p:nvCxnSpPr>
          <p:cNvPr id="40" name="Straight Connector 49"/>
          <p:cNvCxnSpPr>
            <a:cxnSpLocks noChangeShapeType="1"/>
            <a:stCxn id="7" idx="5"/>
            <a:endCxn id="12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1" name="Straight Connector 51"/>
          <p:cNvCxnSpPr>
            <a:cxnSpLocks noChangeShapeType="1"/>
            <a:stCxn id="7" idx="5"/>
            <a:endCxn id="10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2" name="Straight Connector 54"/>
          <p:cNvCxnSpPr>
            <a:cxnSpLocks noChangeShapeType="1"/>
            <a:stCxn id="7" idx="5"/>
            <a:endCxn id="14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3" name="Straight Connector 57"/>
          <p:cNvCxnSpPr>
            <a:cxnSpLocks noChangeShapeType="1"/>
            <a:stCxn id="13" idx="6"/>
            <a:endCxn id="12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4" name="Straight Connector 60"/>
          <p:cNvCxnSpPr>
            <a:cxnSpLocks noChangeShapeType="1"/>
            <a:stCxn id="17" idx="7"/>
            <a:endCxn id="12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5" name="Straight Connector 64"/>
          <p:cNvCxnSpPr>
            <a:cxnSpLocks noChangeShapeType="1"/>
            <a:stCxn id="8" idx="3"/>
            <a:endCxn id="11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Straight Connector 67"/>
          <p:cNvCxnSpPr>
            <a:cxnSpLocks noChangeShapeType="1"/>
            <a:stCxn id="16" idx="1"/>
            <a:endCxn id="11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7" name="Straight Connector 70"/>
          <p:cNvCxnSpPr>
            <a:cxnSpLocks noChangeShapeType="1"/>
            <a:stCxn id="18" idx="1"/>
            <a:endCxn id="15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8" name="Straight Connector 74"/>
          <p:cNvCxnSpPr>
            <a:cxnSpLocks noChangeShapeType="1"/>
            <a:stCxn id="18" idx="1"/>
            <a:endCxn id="13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9" name="Straight Connector 77"/>
          <p:cNvCxnSpPr>
            <a:cxnSpLocks noChangeShapeType="1"/>
            <a:stCxn id="20" idx="2"/>
            <a:endCxn id="19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0" name="Straight Connector 80"/>
          <p:cNvCxnSpPr>
            <a:cxnSpLocks noChangeShapeType="1"/>
            <a:stCxn id="21" idx="1"/>
            <a:endCxn id="19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" name="Straight Connector 89"/>
          <p:cNvCxnSpPr>
            <a:cxnSpLocks noChangeShapeType="1"/>
            <a:stCxn id="23" idx="2"/>
            <a:endCxn id="22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2" name="Straight Connector 94"/>
          <p:cNvCxnSpPr>
            <a:cxnSpLocks noChangeShapeType="1"/>
            <a:stCxn id="24" idx="1"/>
            <a:endCxn id="22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3" name="Straight Connector 97"/>
          <p:cNvCxnSpPr>
            <a:cxnSpLocks noChangeShapeType="1"/>
            <a:stCxn id="26" idx="1"/>
            <a:endCxn id="22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4" name="Straight Connector 104"/>
          <p:cNvCxnSpPr>
            <a:cxnSpLocks noChangeShapeType="1"/>
            <a:stCxn id="27" idx="1"/>
            <a:endCxn id="25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5" name="Straight Connector 10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6" name="Straight Connector 113"/>
          <p:cNvCxnSpPr>
            <a:cxnSpLocks noChangeShapeType="1"/>
            <a:stCxn id="31" idx="1"/>
            <a:endCxn id="28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7" name="Straight Connector 116"/>
          <p:cNvCxnSpPr>
            <a:cxnSpLocks noChangeShapeType="1"/>
            <a:stCxn id="29" idx="3"/>
            <a:endCxn id="30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8" name="Straight Connector 120"/>
          <p:cNvCxnSpPr>
            <a:cxnSpLocks noChangeShapeType="1"/>
            <a:stCxn id="39" idx="1"/>
            <a:endCxn id="36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9" name="Straight Connector 123"/>
          <p:cNvCxnSpPr>
            <a:cxnSpLocks noChangeShapeType="1"/>
            <a:stCxn id="35" idx="2"/>
            <a:endCxn id="34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0" name="Straight Connector 127"/>
          <p:cNvCxnSpPr>
            <a:cxnSpLocks noChangeShapeType="1"/>
            <a:stCxn id="37" idx="1"/>
            <a:endCxn id="32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61" name="Straight Connector 130"/>
          <p:cNvCxnSpPr>
            <a:cxnSpLocks noChangeShapeType="1"/>
            <a:stCxn id="33" idx="3"/>
            <a:endCxn id="38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 algn="ctr">
            <a:solidFill>
              <a:schemeClr val="bg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54352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</a:p>
          <a:p>
            <a:r>
              <a:rPr lang="en-US" dirty="0" smtClean="0"/>
              <a:t>Map-side join</a:t>
            </a:r>
          </a:p>
          <a:p>
            <a:r>
              <a:rPr lang="en-US" dirty="0" smtClean="0"/>
              <a:t>In-memory join</a:t>
            </a:r>
          </a:p>
          <a:p>
            <a:pPr lvl="1"/>
            <a:r>
              <a:rPr lang="en-US" dirty="0" smtClean="0"/>
              <a:t>Striped variant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5036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</a:rPr>
              <a:t>Note: no guarantee if R is going to come first or 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6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Map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Reduce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…</a:t>
            </a:r>
            <a:endParaRPr lang="en-US" sz="1600" kern="0" baseline="-250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72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New key encountered: hold in memory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keys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000000"/>
                </a:solidFill>
              </a:rPr>
              <a:t>values</a:t>
            </a:r>
            <a:endParaRPr lang="en-US" sz="16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rgbClr val="000000"/>
                </a:solidFill>
              </a:rPr>
              <a:t>In reducer…</a:t>
            </a:r>
            <a:endParaRPr lang="en-US" sz="2400" b="1" kern="0" baseline="-25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S</a:t>
            </a:r>
            <a:r>
              <a:rPr lang="en-US" sz="1600" kern="0" baseline="-250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Hold in memory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48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Cross with records from other set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rgbClr val="000000"/>
                </a:solidFill>
              </a:rPr>
              <a:t>R</a:t>
            </a:r>
            <a:r>
              <a:rPr lang="en-US" sz="1600" kern="0" baseline="-250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kern="0" baseline="-25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293522" y="5582721"/>
            <a:ext cx="37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What’s the problem?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9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 Instance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04100" cy="1979613"/>
          </a:xfrm>
        </p:spPr>
        <p:txBody>
          <a:bodyPr/>
          <a:lstStyle/>
          <a:p>
            <a:r>
              <a:rPr lang="en-US" sz="2400"/>
              <a:t>The current values (</a:t>
            </a:r>
            <a:r>
              <a:rPr lang="en-US" sz="2400" i="1"/>
              <a:t>relation instance</a:t>
            </a:r>
            <a:r>
              <a:rPr lang="en-US" sz="2400"/>
              <a:t>) of a relation are specified by a table</a:t>
            </a:r>
          </a:p>
          <a:p>
            <a:r>
              <a:rPr lang="en-US" sz="2400"/>
              <a:t>An element </a:t>
            </a:r>
            <a:r>
              <a:rPr lang="en-US" sz="2400" i="1"/>
              <a:t>t</a:t>
            </a:r>
            <a:r>
              <a:rPr lang="en-US" sz="2400"/>
              <a:t> of </a:t>
            </a:r>
            <a:r>
              <a:rPr lang="en-US" sz="2400" i="1"/>
              <a:t>r</a:t>
            </a:r>
            <a:r>
              <a:rPr lang="en-US" sz="2400"/>
              <a:t> is a </a:t>
            </a:r>
            <a:r>
              <a:rPr lang="en-US" sz="2400" i="1"/>
              <a:t>tuple</a:t>
            </a:r>
            <a:r>
              <a:rPr lang="en-US" sz="2400"/>
              <a:t>, represented by a </a:t>
            </a:r>
            <a:r>
              <a:rPr lang="en-US" sz="2400" i="1"/>
              <a:t>row </a:t>
            </a:r>
            <a:r>
              <a:rPr lang="en-US" sz="2400"/>
              <a:t>in a table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828800" y="36576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i="1">
                <a:latin typeface="Helvetica" pitchFamily="34" charset="0"/>
              </a:rPr>
              <a:t>Jones</a:t>
            </a:r>
          </a:p>
          <a:p>
            <a:pPr eaLnBrk="0" hangingPunct="0"/>
            <a:r>
              <a:rPr lang="en-US" i="1">
                <a:latin typeface="Helvetica" pitchFamily="34" charset="0"/>
              </a:rPr>
              <a:t>Smith</a:t>
            </a:r>
          </a:p>
          <a:p>
            <a:pPr eaLnBrk="0" hangingPunct="0"/>
            <a:r>
              <a:rPr lang="en-US" i="1">
                <a:latin typeface="Helvetica" pitchFamily="34" charset="0"/>
              </a:rPr>
              <a:t>Curry</a:t>
            </a:r>
          </a:p>
          <a:p>
            <a:pPr eaLnBrk="0" hangingPunct="0"/>
            <a:r>
              <a:rPr lang="en-US" i="1">
                <a:latin typeface="Helvetica" pitchFamily="34" charset="0"/>
              </a:rPr>
              <a:t>Lindsay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7986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Helvetica" pitchFamily="34" charset="0"/>
              </a:rPr>
              <a:t>customer_name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581400" y="36576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Main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Park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35512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Helvetica" pitchFamily="34" charset="0"/>
              </a:rPr>
              <a:t>customer_street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5334000" y="3657600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34" charset="0"/>
              </a:rPr>
              <a:t>Harrison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>
                <a:latin typeface="Helvetica" pitchFamily="34" charset="0"/>
              </a:rPr>
              <a:t>Pittsfield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53038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34" charset="0"/>
              </a:rPr>
              <a:t>customer_city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932238" y="530542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customer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7010400" y="289560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Helvetica" pitchFamily="34" charset="0"/>
              </a:rPr>
              <a:t>attributes</a:t>
            </a:r>
          </a:p>
          <a:p>
            <a:pPr algn="ctr" eaLnBrk="0" hangingPunct="0"/>
            <a:r>
              <a:rPr lang="en-US">
                <a:latin typeface="Helvetica" pitchFamily="34" charset="0"/>
              </a:rPr>
              <a:t>(or columns)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2789238" y="2986088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4572000" y="2974975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6296025" y="2974975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7318375" y="4144963"/>
            <a:ext cx="108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Helvetica" pitchFamily="34" charset="0"/>
              </a:rPr>
              <a:t>tuples</a:t>
            </a:r>
          </a:p>
          <a:p>
            <a:pPr algn="ctr" eaLnBrk="0" hangingPunct="0"/>
            <a:r>
              <a:rPr lang="en-US">
                <a:latin typeface="Helvetica" pitchFamily="34" charset="0"/>
              </a:rPr>
              <a:t>(or rows)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 flipV="1">
            <a:off x="7072313" y="411003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7059613" y="432911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7048500" y="434022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>
            <a:off x="7059613" y="434975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203829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257169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63849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310509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R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600" y="3638490"/>
            <a:ext cx="2286000" cy="381000"/>
            <a:chOff x="3124200" y="1143000"/>
            <a:chExt cx="2286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38600" y="2038290"/>
            <a:ext cx="2286000" cy="381000"/>
            <a:chOff x="3124200" y="1143000"/>
            <a:chExt cx="2286000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3105090"/>
            <a:ext cx="2286000" cy="381000"/>
            <a:chOff x="3124200" y="1143000"/>
            <a:chExt cx="2286000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38600" y="2571690"/>
            <a:ext cx="2286000" cy="381000"/>
            <a:chOff x="3124200" y="1143000"/>
            <a:chExt cx="2286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0" dirty="0">
                  <a:solidFill>
                    <a:srgbClr val="000000"/>
                  </a:solidFill>
                </a:rPr>
                <a:t>S</a:t>
              </a:r>
              <a:r>
                <a:rPr lang="en-US" sz="1600" kern="0" baseline="-25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kern="0" baseline="-25000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323305" y="344719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6800" y="493389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A sequential scan through both datasets to join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(called a “merge join” in database terminology)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09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6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6800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28800" y="5221069"/>
            <a:ext cx="525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Database layer: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800 eight-core Linux servers running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MySQL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574957"/>
            <a:ext cx="5287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n-lt"/>
              </a:rPr>
              <a:t>Caching servers: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+mn-lt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+mn-lt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</p:spTree>
    <p:extLst>
      <p:ext uri="{BB962C8B-B14F-4D97-AF65-F5344CB8AC3E}">
        <p14:creationId xmlns:p14="http://schemas.microsoft.com/office/powerpoint/2010/main" val="399486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56821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67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Evolving roles for </a:t>
            </a:r>
            <a:br>
              <a:rPr lang="en-US" sz="3200" dirty="0" smtClean="0"/>
            </a:br>
            <a:r>
              <a:rPr lang="en-US" sz="3200" dirty="0" smtClean="0"/>
              <a:t>relational database and MapReduce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2074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OLTP/OLAP/Hadoop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OLTP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705600" y="2438400"/>
            <a:ext cx="2057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OLAP</a:t>
            </a:r>
          </a:p>
        </p:txBody>
      </p:sp>
      <p:cxnSp>
        <p:nvCxnSpPr>
          <p:cNvPr id="7" name="Straight Arrow Connector 6"/>
          <p:cNvCxnSpPr>
            <a:stCxn id="4" idx="3"/>
            <a:endCxn id="11" idx="1"/>
          </p:cNvCxnSpPr>
          <p:nvPr/>
        </p:nvCxnSpPr>
        <p:spPr bwMode="auto">
          <a:xfrm>
            <a:off x="2514600" y="3467100"/>
            <a:ext cx="2514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1" y="2667000"/>
            <a:ext cx="2819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ETL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b="0" dirty="0" smtClean="0">
                <a:solidFill>
                  <a:schemeClr val="bg2"/>
                </a:solidFill>
              </a:rPr>
              <a:t>(Extract, Transform, and Load)</a:t>
            </a:r>
            <a:endParaRPr lang="en-US" sz="1400" b="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29200" y="2438400"/>
            <a:ext cx="15240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Hadoop</a:t>
            </a:r>
          </a:p>
        </p:txBody>
      </p:sp>
      <p:sp>
        <p:nvSpPr>
          <p:cNvPr id="9" name="TextBox 8"/>
          <p:cNvSpPr txBox="1"/>
          <p:nvPr/>
        </p:nvSpPr>
        <p:spPr>
          <a:xfrm rot="20803626">
            <a:off x="1447202" y="4450516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does this make sense?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1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3200"/>
              <a:t>Database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04138" cy="51768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A database consists of multiple relations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400"/>
              <a:t>Information about an enterprise is broken up into parts, with  each relation storing one part of the information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sz="2400"/>
              <a:t>		</a:t>
            </a:r>
            <a:r>
              <a:rPr lang="en-US" sz="2400" i="1"/>
              <a:t>account </a:t>
            </a:r>
            <a:r>
              <a:rPr lang="en-US" sz="2400"/>
              <a:t>:   stores information about accounts</a:t>
            </a:r>
            <a:br>
              <a:rPr lang="en-US" sz="2400"/>
            </a:br>
            <a:r>
              <a:rPr lang="en-US" sz="2400"/>
              <a:t>        </a:t>
            </a:r>
            <a:r>
              <a:rPr lang="en-US" sz="2400" i="1"/>
              <a:t>depositor </a:t>
            </a:r>
            <a:r>
              <a:rPr lang="en-US" sz="2400"/>
              <a:t>: stores information about which customer</a:t>
            </a:r>
            <a:br>
              <a:rPr lang="en-US" sz="2400"/>
            </a:br>
            <a:r>
              <a:rPr lang="en-US" sz="2400"/>
              <a:t>                          owns which account </a:t>
            </a:r>
            <a:br>
              <a:rPr lang="en-US" sz="2400"/>
            </a:br>
            <a:r>
              <a:rPr lang="en-US" sz="2400"/>
              <a:t>        </a:t>
            </a:r>
            <a:r>
              <a:rPr lang="en-US" sz="2400" i="1"/>
              <a:t>customer </a:t>
            </a:r>
            <a:r>
              <a:rPr lang="en-US" sz="2400"/>
              <a:t>: stores information about customers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2400"/>
              <a:t>Storing all information as a single relation such as </a:t>
            </a:r>
            <a:br>
              <a:rPr lang="en-US" sz="2400"/>
            </a:br>
            <a:r>
              <a:rPr lang="en-US" sz="2400"/>
              <a:t>   </a:t>
            </a:r>
            <a:r>
              <a:rPr lang="en-US" sz="2400" i="1"/>
              <a:t>bank</a:t>
            </a:r>
            <a:r>
              <a:rPr lang="en-US" sz="2400"/>
              <a:t>(</a:t>
            </a:r>
            <a:r>
              <a:rPr lang="en-US" sz="2400" i="1"/>
              <a:t>account_number, balance, customer_name</a:t>
            </a:r>
            <a:r>
              <a:rPr lang="en-US" sz="2400"/>
              <a:t>, ..)</a:t>
            </a:r>
            <a:br>
              <a:rPr lang="en-US" sz="2400"/>
            </a:br>
            <a:r>
              <a:rPr lang="en-US" sz="2400"/>
              <a:t>results in repetition of information (e.g., two customers own an account) and</a:t>
            </a:r>
            <a:r>
              <a:rPr lang="en-US" sz="2000"/>
              <a:t> </a:t>
            </a:r>
            <a:r>
              <a:rPr lang="en-US" sz="2400"/>
              <a:t>the need for null values  (e.g., represent a customer without an account)</a:t>
            </a:r>
          </a:p>
        </p:txBody>
      </p:sp>
    </p:spTree>
    <p:extLst>
      <p:ext uri="{BB962C8B-B14F-4D97-AF65-F5344CB8AC3E}">
        <p14:creationId xmlns:p14="http://schemas.microsoft.com/office/powerpoint/2010/main" val="1063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great for large-data processing!</a:t>
            </a:r>
          </a:p>
          <a:p>
            <a:pPr lvl="1"/>
            <a:r>
              <a:rPr lang="en-US" dirty="0" smtClean="0"/>
              <a:t>But writing Java programs for everything is verbose and slow</a:t>
            </a:r>
          </a:p>
          <a:p>
            <a:pPr lvl="1"/>
            <a:r>
              <a:rPr lang="en-US" dirty="0" smtClean="0"/>
              <a:t>Analysts don’t want to (or can’t) write Java</a:t>
            </a:r>
          </a:p>
          <a:p>
            <a:r>
              <a:rPr lang="en-US" dirty="0" smtClean="0"/>
              <a:t>Solution: develop higher-level data processing languages</a:t>
            </a:r>
          </a:p>
          <a:p>
            <a:pPr lvl="1"/>
            <a:r>
              <a:rPr lang="en-US" dirty="0" smtClean="0"/>
              <a:t>Hive: HQL is like SQL</a:t>
            </a:r>
          </a:p>
          <a:p>
            <a:pPr lvl="1"/>
            <a:r>
              <a:rPr lang="en-US" dirty="0" smtClean="0"/>
              <a:t>Pig: Pig Latin is a bit like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and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Hive: data warehousing application in Hadoop</a:t>
            </a:r>
          </a:p>
          <a:p>
            <a:pPr lvl="1"/>
            <a:r>
              <a:rPr lang="en-US" dirty="0" smtClean="0"/>
              <a:t>Query language is HQL, variant of SQL</a:t>
            </a:r>
          </a:p>
          <a:p>
            <a:pPr lvl="1"/>
            <a:r>
              <a:rPr lang="en-US" dirty="0" smtClean="0"/>
              <a:t>Tables stored on HDFS as flat files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Facebook</a:t>
            </a:r>
            <a:r>
              <a:rPr lang="en-US" dirty="0" smtClean="0"/>
              <a:t>, now open source</a:t>
            </a:r>
          </a:p>
          <a:p>
            <a:r>
              <a:rPr lang="en-US" dirty="0" smtClean="0"/>
              <a:t>Pig: large-scale data processing system</a:t>
            </a:r>
          </a:p>
          <a:p>
            <a:pPr lvl="1"/>
            <a:r>
              <a:rPr lang="en-US" dirty="0" smtClean="0"/>
              <a:t>Scripts are written in Pig Latin, a dataflow language</a:t>
            </a:r>
          </a:p>
          <a:p>
            <a:pPr lvl="1"/>
            <a:r>
              <a:rPr lang="en-US" dirty="0" smtClean="0"/>
              <a:t>Developed by Yahoo!, now open source</a:t>
            </a:r>
          </a:p>
          <a:p>
            <a:pPr lvl="1"/>
            <a:r>
              <a:rPr lang="en-US" dirty="0" smtClean="0"/>
              <a:t>Roughly 1/3 of all Yahoo! internal jobs</a:t>
            </a:r>
          </a:p>
          <a:p>
            <a:r>
              <a:rPr lang="en-US" dirty="0" smtClean="0"/>
              <a:t>Common idea:</a:t>
            </a:r>
          </a:p>
          <a:p>
            <a:pPr lvl="1"/>
            <a:r>
              <a:rPr lang="en-US" dirty="0" smtClean="0"/>
              <a:t>Provide higher-level language to facilitate large-data processing</a:t>
            </a:r>
          </a:p>
          <a:p>
            <a:pPr lvl="1"/>
            <a:r>
              <a:rPr lang="en-US" dirty="0" smtClean="0"/>
              <a:t>Higher-level language “compiles down” to Hadoop jobs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18000" r="18000"/>
          <a:stretch>
            <a:fillRect/>
          </a:stretch>
        </p:blipFill>
        <p:spPr>
          <a:xfrm>
            <a:off x="7239000" y="2819400"/>
            <a:ext cx="168249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iv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914400"/>
            <a:ext cx="1795299" cy="16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800"/>
              <a:t>Banking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3" y="1295400"/>
            <a:ext cx="6961187" cy="3471863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branch (branch-name, branch-city, assets)</a:t>
            </a:r>
            <a:br>
              <a:rPr lang="en-US" sz="2400" i="1"/>
            </a:br>
            <a:endParaRPr lang="en-US" sz="2400" i="1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customer (customer-name, customer-street, customer-city)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i="1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account (account-number, branch-name, balance)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i="1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loan (loan-number, branch-name, amount)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i="1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depositor (customer-name, account-number)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400" i="1"/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/>
              <a:t>borrower (customer-name, loan-number)</a:t>
            </a:r>
          </a:p>
        </p:txBody>
      </p:sp>
    </p:spTree>
    <p:extLst>
      <p:ext uri="{BB962C8B-B14F-4D97-AF65-F5344CB8AC3E}">
        <p14:creationId xmlns:p14="http://schemas.microsoft.com/office/powerpoint/2010/main" val="3338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2551</Words>
  <Application>Microsoft Office PowerPoint</Application>
  <PresentationFormat>On-screen Show (4:3)</PresentationFormat>
  <Paragraphs>683</Paragraphs>
  <Slides>71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Office Theme</vt:lpstr>
      <vt:lpstr>Default Design</vt:lpstr>
      <vt:lpstr>1_Default Design</vt:lpstr>
      <vt:lpstr>Equation</vt:lpstr>
      <vt:lpstr>Microsoft Word Document</vt:lpstr>
      <vt:lpstr>Microsoft Excel Worksheet</vt:lpstr>
      <vt:lpstr>Database and MapReduce</vt:lpstr>
      <vt:lpstr>RoadMap</vt:lpstr>
      <vt:lpstr>Relational Database Basics</vt:lpstr>
      <vt:lpstr>Basic Structure</vt:lpstr>
      <vt:lpstr>Relation Schema</vt:lpstr>
      <vt:lpstr>Relation Instance</vt:lpstr>
      <vt:lpstr>Database</vt:lpstr>
      <vt:lpstr>Banking Example</vt:lpstr>
      <vt:lpstr>Relational Algebra</vt:lpstr>
      <vt:lpstr>Big Data Analysis</vt:lpstr>
      <vt:lpstr>Relational Databases vs. MapReduce</vt:lpstr>
      <vt:lpstr>Database Workloads</vt:lpstr>
      <vt:lpstr>One Database or Two?</vt:lpstr>
      <vt:lpstr>OLTP/OLAP Architecture</vt:lpstr>
      <vt:lpstr>OLTP/OLAP Integration</vt:lpstr>
      <vt:lpstr>Warehouse Models &amp; Operators</vt:lpstr>
      <vt:lpstr>Star</vt:lpstr>
      <vt:lpstr>Star Schema</vt:lpstr>
      <vt:lpstr>Terms</vt:lpstr>
      <vt:lpstr>Dimension Hierarchies</vt:lpstr>
      <vt:lpstr>Cube</vt:lpstr>
      <vt:lpstr>3-D Cube</vt:lpstr>
      <vt:lpstr>ROLAP vs. MOLAP</vt:lpstr>
      <vt:lpstr>Typical OLAP Queries </vt:lpstr>
      <vt:lpstr>Aggregates</vt:lpstr>
      <vt:lpstr>Aggregates</vt:lpstr>
      <vt:lpstr>Another Example</vt:lpstr>
      <vt:lpstr>Aggregates</vt:lpstr>
      <vt:lpstr>Cube Aggregation</vt:lpstr>
      <vt:lpstr>Cube Operators</vt:lpstr>
      <vt:lpstr>Extended Cube</vt:lpstr>
      <vt:lpstr>Aggregation Using Hierarchies</vt:lpstr>
      <vt:lpstr>Pivoting</vt:lpstr>
      <vt:lpstr>Business Intelligence</vt:lpstr>
      <vt:lpstr>OLTP/OLAP Architecture: Hadoop?</vt:lpstr>
      <vt:lpstr>OLTP/OLAP/Hadoop Architecture</vt:lpstr>
      <vt:lpstr>ETL Bottleneck</vt:lpstr>
      <vt:lpstr>MapReduce algorithms  for processing relational data</vt:lpstr>
      <vt:lpstr>Design Pattern: Secondary Sorting</vt:lpstr>
      <vt:lpstr>Secondary Sorting: Solutions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PowerPoint Presentation</vt:lpstr>
      <vt:lpstr>Relational Joins</vt:lpstr>
      <vt:lpstr>Natural Join Operation – Example</vt:lpstr>
      <vt:lpstr>Natural Join Example</vt:lpstr>
      <vt:lpstr>Types of Relationships</vt:lpstr>
      <vt:lpstr>Join Algorithms in MapReduce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Evolving roles for  relational database and MapReduce</vt:lpstr>
      <vt:lpstr>OLTP/OLAP/Hadoop Architecture</vt:lpstr>
      <vt:lpstr>Need for High-Level Languages</vt:lpstr>
      <vt:lpstr>Hive and Pig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MapReduce</dc:title>
  <dc:creator>Jin</dc:creator>
  <cp:lastModifiedBy>Jin</cp:lastModifiedBy>
  <cp:revision>7</cp:revision>
  <dcterms:created xsi:type="dcterms:W3CDTF">2012-02-23T00:31:11Z</dcterms:created>
  <dcterms:modified xsi:type="dcterms:W3CDTF">2012-02-23T00:56:56Z</dcterms:modified>
</cp:coreProperties>
</file>