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716" r:id="rId4"/>
  </p:sldMasterIdLst>
  <p:notesMasterIdLst>
    <p:notesMasterId r:id="rId42"/>
  </p:notesMasterIdLst>
  <p:sldIdLst>
    <p:sldId id="326" r:id="rId5"/>
    <p:sldId id="395" r:id="rId6"/>
    <p:sldId id="396" r:id="rId7"/>
    <p:sldId id="373" r:id="rId8"/>
    <p:sldId id="374" r:id="rId9"/>
    <p:sldId id="375" r:id="rId10"/>
    <p:sldId id="376" r:id="rId11"/>
    <p:sldId id="409" r:id="rId12"/>
    <p:sldId id="381" r:id="rId13"/>
    <p:sldId id="382" r:id="rId14"/>
    <p:sldId id="378" r:id="rId15"/>
    <p:sldId id="408" r:id="rId16"/>
    <p:sldId id="383" r:id="rId17"/>
    <p:sldId id="384" r:id="rId18"/>
    <p:sldId id="386" r:id="rId19"/>
    <p:sldId id="328" r:id="rId20"/>
    <p:sldId id="324" r:id="rId21"/>
    <p:sldId id="397" r:id="rId22"/>
    <p:sldId id="387" r:id="rId23"/>
    <p:sldId id="325" r:id="rId24"/>
    <p:sldId id="388" r:id="rId25"/>
    <p:sldId id="398" r:id="rId26"/>
    <p:sldId id="399" r:id="rId27"/>
    <p:sldId id="400" r:id="rId28"/>
    <p:sldId id="353" r:id="rId29"/>
    <p:sldId id="359" r:id="rId30"/>
    <p:sldId id="339" r:id="rId31"/>
    <p:sldId id="349" r:id="rId32"/>
    <p:sldId id="401" r:id="rId33"/>
    <p:sldId id="402" r:id="rId34"/>
    <p:sldId id="403" r:id="rId35"/>
    <p:sldId id="393" r:id="rId36"/>
    <p:sldId id="394" r:id="rId37"/>
    <p:sldId id="405" r:id="rId38"/>
    <p:sldId id="406" r:id="rId39"/>
    <p:sldId id="407" r:id="rId40"/>
    <p:sldId id="36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
          <p15:clr>
            <a:srgbClr val="A4A3A4"/>
          </p15:clr>
        </p15:guide>
        <p15:guide id="2" orient="horz" pos="3884">
          <p15:clr>
            <a:srgbClr val="A4A3A4"/>
          </p15:clr>
        </p15:guide>
        <p15:guide id="3" orient="horz" pos="1158">
          <p15:clr>
            <a:srgbClr val="A4A3A4"/>
          </p15:clr>
        </p15:guide>
        <p15:guide id="4" orient="horz" pos="1245">
          <p15:clr>
            <a:srgbClr val="A4A3A4"/>
          </p15:clr>
        </p15:guide>
        <p15:guide id="5" pos="287">
          <p15:clr>
            <a:srgbClr val="A4A3A4"/>
          </p15:clr>
        </p15:guide>
        <p15:guide id="6" pos="5467">
          <p15:clr>
            <a:srgbClr val="A4A3A4"/>
          </p15:clr>
        </p15:guide>
        <p15:guide id="7" pos="4602">
          <p15:clr>
            <a:srgbClr val="A4A3A4"/>
          </p15:clr>
        </p15:guide>
        <p15:guide id="8" pos="4517">
          <p15:clr>
            <a:srgbClr val="A4A3A4"/>
          </p15:clr>
        </p15:guide>
        <p15:guide id="9" pos="3646">
          <p15:clr>
            <a:srgbClr val="A4A3A4"/>
          </p15:clr>
        </p15:guide>
        <p15:guide id="10" pos="35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il Agarwal" initials="sunil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3E31"/>
    <a:srgbClr val="EE833A"/>
    <a:srgbClr val="005299"/>
    <a:srgbClr val="0F3F76"/>
    <a:srgbClr val="95512B"/>
    <a:srgbClr val="84603C"/>
    <a:srgbClr val="F0FFFF"/>
    <a:srgbClr val="B4DBFF"/>
    <a:srgbClr val="5BCDFF"/>
    <a:srgbClr val="F0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5" autoAdjust="0"/>
    <p:restoredTop sz="98400" autoAdjust="0"/>
  </p:normalViewPr>
  <p:slideViewPr>
    <p:cSldViewPr snapToGrid="0" snapToObjects="1" showGuides="1">
      <p:cViewPr varScale="1">
        <p:scale>
          <a:sx n="116" d="100"/>
          <a:sy n="116" d="100"/>
        </p:scale>
        <p:origin x="402" y="108"/>
      </p:cViewPr>
      <p:guideLst>
        <p:guide orient="horz" pos="287"/>
        <p:guide orient="horz" pos="3884"/>
        <p:guide orient="horz" pos="1158"/>
        <p:guide orient="horz" pos="1245"/>
        <p:guide pos="287"/>
        <p:guide pos="5467"/>
        <p:guide pos="4602"/>
        <p:guide pos="4517"/>
        <p:guide pos="3646"/>
        <p:guide pos="3561"/>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102" d="100"/>
          <a:sy n="102" d="100"/>
        </p:scale>
        <p:origin x="-35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palarson\My%20Documents\sql%20server\Hekaton\New%20Microsoft%20Office%20Excel%20Workshee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palarson\Documents\Admin%20Stuff\Faculty%20Summit\2013\Graph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1800" b="1" baseline="0" dirty="0"/>
              <a:t>US$ per GB of PC class memory</a:t>
            </a:r>
          </a:p>
          <a:p>
            <a:pPr>
              <a:defRPr sz="2000"/>
            </a:pPr>
            <a:r>
              <a:rPr lang="en-US" sz="1200" b="0" baseline="0" dirty="0"/>
              <a:t>Source: www.jcmit.com/memoryprice.htm</a:t>
            </a:r>
            <a:endParaRPr lang="en-US" sz="1200" b="0" dirty="0"/>
          </a:p>
        </c:rich>
      </c:tx>
      <c:layout>
        <c:manualLayout>
          <c:xMode val="edge"/>
          <c:yMode val="edge"/>
          <c:x val="9.8505888217409632E-2"/>
          <c:y val="2.9895720645596188E-2"/>
        </c:manualLayout>
      </c:layout>
      <c:overlay val="0"/>
    </c:title>
    <c:autoTitleDeleted val="0"/>
    <c:plotArea>
      <c:layout/>
      <c:scatterChart>
        <c:scatterStyle val="lineMarker"/>
        <c:varyColors val="0"/>
        <c:ser>
          <c:idx val="0"/>
          <c:order val="0"/>
          <c:marker>
            <c:symbol val="none"/>
          </c:marker>
          <c:xVal>
            <c:numRef>
              <c:f>Sheet1!$A$2:$A$193</c:f>
              <c:numCache>
                <c:formatCode>General</c:formatCode>
                <c:ptCount val="192"/>
                <c:pt idx="0">
                  <c:v>1990</c:v>
                </c:pt>
                <c:pt idx="1">
                  <c:v>1990.1699999999998</c:v>
                </c:pt>
                <c:pt idx="2">
                  <c:v>1990.33</c:v>
                </c:pt>
                <c:pt idx="3">
                  <c:v>1990.42</c:v>
                </c:pt>
                <c:pt idx="4">
                  <c:v>1990.5</c:v>
                </c:pt>
                <c:pt idx="5">
                  <c:v>1990.58</c:v>
                </c:pt>
                <c:pt idx="6">
                  <c:v>1990.6699999999998</c:v>
                </c:pt>
                <c:pt idx="7">
                  <c:v>1990.75</c:v>
                </c:pt>
                <c:pt idx="8">
                  <c:v>1990.83</c:v>
                </c:pt>
                <c:pt idx="9">
                  <c:v>1990.92</c:v>
                </c:pt>
                <c:pt idx="10">
                  <c:v>1991</c:v>
                </c:pt>
                <c:pt idx="11">
                  <c:v>1991.08</c:v>
                </c:pt>
                <c:pt idx="12">
                  <c:v>1991.1699999999998</c:v>
                </c:pt>
                <c:pt idx="13">
                  <c:v>1991.25</c:v>
                </c:pt>
                <c:pt idx="14">
                  <c:v>1991.33</c:v>
                </c:pt>
                <c:pt idx="15">
                  <c:v>1991.42</c:v>
                </c:pt>
                <c:pt idx="16">
                  <c:v>1991.5</c:v>
                </c:pt>
                <c:pt idx="17">
                  <c:v>1991.58</c:v>
                </c:pt>
                <c:pt idx="18">
                  <c:v>1991.6699999999998</c:v>
                </c:pt>
                <c:pt idx="19">
                  <c:v>1991.75</c:v>
                </c:pt>
                <c:pt idx="20">
                  <c:v>1991.83</c:v>
                </c:pt>
                <c:pt idx="21">
                  <c:v>1991.92</c:v>
                </c:pt>
                <c:pt idx="22">
                  <c:v>1992</c:v>
                </c:pt>
                <c:pt idx="23">
                  <c:v>1992.08</c:v>
                </c:pt>
                <c:pt idx="24">
                  <c:v>1992.1699999999998</c:v>
                </c:pt>
                <c:pt idx="25">
                  <c:v>1992.25</c:v>
                </c:pt>
                <c:pt idx="26">
                  <c:v>1992.33</c:v>
                </c:pt>
                <c:pt idx="27">
                  <c:v>1992.42</c:v>
                </c:pt>
                <c:pt idx="28">
                  <c:v>1992.5</c:v>
                </c:pt>
                <c:pt idx="29">
                  <c:v>1992.58</c:v>
                </c:pt>
                <c:pt idx="30">
                  <c:v>1992.6699999999998</c:v>
                </c:pt>
                <c:pt idx="31">
                  <c:v>1992.75</c:v>
                </c:pt>
                <c:pt idx="32">
                  <c:v>1992.83</c:v>
                </c:pt>
                <c:pt idx="33">
                  <c:v>1992.92</c:v>
                </c:pt>
                <c:pt idx="34">
                  <c:v>1993</c:v>
                </c:pt>
                <c:pt idx="35">
                  <c:v>1993.08</c:v>
                </c:pt>
                <c:pt idx="36">
                  <c:v>1993.1699999999998</c:v>
                </c:pt>
                <c:pt idx="37">
                  <c:v>1993.25</c:v>
                </c:pt>
                <c:pt idx="38">
                  <c:v>1993.33</c:v>
                </c:pt>
                <c:pt idx="39">
                  <c:v>1993.42</c:v>
                </c:pt>
                <c:pt idx="40">
                  <c:v>1993.5</c:v>
                </c:pt>
                <c:pt idx="41">
                  <c:v>1993.58</c:v>
                </c:pt>
                <c:pt idx="42">
                  <c:v>1993.6699999999998</c:v>
                </c:pt>
                <c:pt idx="43">
                  <c:v>1993.75</c:v>
                </c:pt>
                <c:pt idx="44">
                  <c:v>1993.83</c:v>
                </c:pt>
                <c:pt idx="45">
                  <c:v>1993.92</c:v>
                </c:pt>
                <c:pt idx="46">
                  <c:v>1994</c:v>
                </c:pt>
                <c:pt idx="47">
                  <c:v>1994.08</c:v>
                </c:pt>
                <c:pt idx="48">
                  <c:v>1994.1699999999998</c:v>
                </c:pt>
                <c:pt idx="49">
                  <c:v>1994.25</c:v>
                </c:pt>
                <c:pt idx="50">
                  <c:v>1994.33</c:v>
                </c:pt>
                <c:pt idx="51">
                  <c:v>1994.42</c:v>
                </c:pt>
                <c:pt idx="52">
                  <c:v>1994.5</c:v>
                </c:pt>
                <c:pt idx="53">
                  <c:v>1994.58</c:v>
                </c:pt>
                <c:pt idx="54">
                  <c:v>1994.6699999999998</c:v>
                </c:pt>
                <c:pt idx="55">
                  <c:v>1994.75</c:v>
                </c:pt>
                <c:pt idx="56">
                  <c:v>1994.83</c:v>
                </c:pt>
                <c:pt idx="57">
                  <c:v>1994.92</c:v>
                </c:pt>
                <c:pt idx="58">
                  <c:v>1995</c:v>
                </c:pt>
                <c:pt idx="59">
                  <c:v>1995.08</c:v>
                </c:pt>
                <c:pt idx="60">
                  <c:v>1995.1699999999998</c:v>
                </c:pt>
                <c:pt idx="61">
                  <c:v>1995.25</c:v>
                </c:pt>
                <c:pt idx="62">
                  <c:v>1995.33</c:v>
                </c:pt>
                <c:pt idx="63">
                  <c:v>1995.42</c:v>
                </c:pt>
                <c:pt idx="64">
                  <c:v>1995.5</c:v>
                </c:pt>
                <c:pt idx="65">
                  <c:v>1995.58</c:v>
                </c:pt>
                <c:pt idx="66">
                  <c:v>1995.6699999999998</c:v>
                </c:pt>
                <c:pt idx="67">
                  <c:v>1995.75</c:v>
                </c:pt>
                <c:pt idx="68">
                  <c:v>1995.83</c:v>
                </c:pt>
                <c:pt idx="69">
                  <c:v>1995.92</c:v>
                </c:pt>
                <c:pt idx="70">
                  <c:v>1996</c:v>
                </c:pt>
                <c:pt idx="71">
                  <c:v>1996.08</c:v>
                </c:pt>
                <c:pt idx="72">
                  <c:v>1996.1699999999998</c:v>
                </c:pt>
                <c:pt idx="73">
                  <c:v>1996.25</c:v>
                </c:pt>
                <c:pt idx="74">
                  <c:v>1996.33</c:v>
                </c:pt>
                <c:pt idx="75">
                  <c:v>1996.42</c:v>
                </c:pt>
                <c:pt idx="76">
                  <c:v>1996.5</c:v>
                </c:pt>
                <c:pt idx="77">
                  <c:v>1996.58</c:v>
                </c:pt>
                <c:pt idx="78">
                  <c:v>1996.6699999999998</c:v>
                </c:pt>
                <c:pt idx="79">
                  <c:v>1996.75</c:v>
                </c:pt>
                <c:pt idx="80">
                  <c:v>1996.83</c:v>
                </c:pt>
                <c:pt idx="81">
                  <c:v>1996.92</c:v>
                </c:pt>
                <c:pt idx="82">
                  <c:v>1997</c:v>
                </c:pt>
                <c:pt idx="83">
                  <c:v>1997.08</c:v>
                </c:pt>
                <c:pt idx="84">
                  <c:v>1997.1699999999998</c:v>
                </c:pt>
                <c:pt idx="85">
                  <c:v>1997.25</c:v>
                </c:pt>
                <c:pt idx="86">
                  <c:v>1997.33</c:v>
                </c:pt>
                <c:pt idx="87">
                  <c:v>1997.42</c:v>
                </c:pt>
                <c:pt idx="88">
                  <c:v>1997.5</c:v>
                </c:pt>
                <c:pt idx="89">
                  <c:v>1997.58</c:v>
                </c:pt>
                <c:pt idx="90">
                  <c:v>1997.6699999999998</c:v>
                </c:pt>
                <c:pt idx="91">
                  <c:v>1997.75</c:v>
                </c:pt>
                <c:pt idx="92">
                  <c:v>1997.83</c:v>
                </c:pt>
                <c:pt idx="93">
                  <c:v>1997.92</c:v>
                </c:pt>
                <c:pt idx="94">
                  <c:v>1998</c:v>
                </c:pt>
                <c:pt idx="95">
                  <c:v>1998.08</c:v>
                </c:pt>
                <c:pt idx="96">
                  <c:v>1998.1699999999998</c:v>
                </c:pt>
                <c:pt idx="97">
                  <c:v>1998.25</c:v>
                </c:pt>
                <c:pt idx="98">
                  <c:v>1998.33</c:v>
                </c:pt>
                <c:pt idx="99">
                  <c:v>1998.42</c:v>
                </c:pt>
                <c:pt idx="100">
                  <c:v>1998.58</c:v>
                </c:pt>
                <c:pt idx="101">
                  <c:v>1998.6699999999998</c:v>
                </c:pt>
                <c:pt idx="102">
                  <c:v>1998.75</c:v>
                </c:pt>
                <c:pt idx="103">
                  <c:v>1998.83</c:v>
                </c:pt>
                <c:pt idx="104">
                  <c:v>1998.92</c:v>
                </c:pt>
                <c:pt idx="105">
                  <c:v>1999.08</c:v>
                </c:pt>
                <c:pt idx="106">
                  <c:v>1999.1299999999999</c:v>
                </c:pt>
                <c:pt idx="107">
                  <c:v>1999.1699999999998</c:v>
                </c:pt>
                <c:pt idx="108">
                  <c:v>1999.25</c:v>
                </c:pt>
                <c:pt idx="109">
                  <c:v>1999.33</c:v>
                </c:pt>
                <c:pt idx="110">
                  <c:v>1999.5</c:v>
                </c:pt>
                <c:pt idx="111">
                  <c:v>1999.6699999999998</c:v>
                </c:pt>
                <c:pt idx="112">
                  <c:v>1999.75</c:v>
                </c:pt>
                <c:pt idx="113">
                  <c:v>1999.83</c:v>
                </c:pt>
                <c:pt idx="114">
                  <c:v>1999.92</c:v>
                </c:pt>
                <c:pt idx="115">
                  <c:v>2000</c:v>
                </c:pt>
                <c:pt idx="116">
                  <c:v>2000.08</c:v>
                </c:pt>
                <c:pt idx="117">
                  <c:v>2000.1699999999998</c:v>
                </c:pt>
                <c:pt idx="118">
                  <c:v>2000.25</c:v>
                </c:pt>
                <c:pt idx="119">
                  <c:v>2000.33</c:v>
                </c:pt>
                <c:pt idx="120">
                  <c:v>2000.42</c:v>
                </c:pt>
                <c:pt idx="121">
                  <c:v>2000.5</c:v>
                </c:pt>
                <c:pt idx="122">
                  <c:v>2000.58</c:v>
                </c:pt>
                <c:pt idx="123">
                  <c:v>2000.6699999999998</c:v>
                </c:pt>
                <c:pt idx="124">
                  <c:v>2000.75</c:v>
                </c:pt>
                <c:pt idx="125">
                  <c:v>2000.83</c:v>
                </c:pt>
                <c:pt idx="126">
                  <c:v>2000.92</c:v>
                </c:pt>
                <c:pt idx="127">
                  <c:v>2001</c:v>
                </c:pt>
                <c:pt idx="128">
                  <c:v>2001.08</c:v>
                </c:pt>
                <c:pt idx="129">
                  <c:v>2001.1699999999998</c:v>
                </c:pt>
                <c:pt idx="130">
                  <c:v>2001.25</c:v>
                </c:pt>
                <c:pt idx="131">
                  <c:v>2001.33</c:v>
                </c:pt>
                <c:pt idx="132">
                  <c:v>2001.42</c:v>
                </c:pt>
                <c:pt idx="133">
                  <c:v>2001.5</c:v>
                </c:pt>
                <c:pt idx="134">
                  <c:v>2001.5</c:v>
                </c:pt>
                <c:pt idx="135">
                  <c:v>2001.58</c:v>
                </c:pt>
                <c:pt idx="136">
                  <c:v>2001.6699999999998</c:v>
                </c:pt>
                <c:pt idx="137">
                  <c:v>2001.75</c:v>
                </c:pt>
                <c:pt idx="138">
                  <c:v>2001.77</c:v>
                </c:pt>
                <c:pt idx="139">
                  <c:v>2002.08</c:v>
                </c:pt>
                <c:pt idx="140">
                  <c:v>2002.08</c:v>
                </c:pt>
                <c:pt idx="141">
                  <c:v>2002.25</c:v>
                </c:pt>
                <c:pt idx="142">
                  <c:v>2002.33</c:v>
                </c:pt>
                <c:pt idx="143">
                  <c:v>2002.42</c:v>
                </c:pt>
                <c:pt idx="144">
                  <c:v>2002.58</c:v>
                </c:pt>
                <c:pt idx="145">
                  <c:v>2002.75</c:v>
                </c:pt>
                <c:pt idx="146">
                  <c:v>2003.1699999999998</c:v>
                </c:pt>
                <c:pt idx="147">
                  <c:v>2003.25</c:v>
                </c:pt>
                <c:pt idx="148">
                  <c:v>2003.58</c:v>
                </c:pt>
                <c:pt idx="149">
                  <c:v>2003.6699999999998</c:v>
                </c:pt>
                <c:pt idx="150">
                  <c:v>2003.75</c:v>
                </c:pt>
                <c:pt idx="151">
                  <c:v>2003.83</c:v>
                </c:pt>
                <c:pt idx="152">
                  <c:v>2003.99</c:v>
                </c:pt>
                <c:pt idx="153">
                  <c:v>2004</c:v>
                </c:pt>
                <c:pt idx="154">
                  <c:v>2004.08</c:v>
                </c:pt>
                <c:pt idx="155">
                  <c:v>2004.1699999999998</c:v>
                </c:pt>
                <c:pt idx="156">
                  <c:v>2004.33</c:v>
                </c:pt>
                <c:pt idx="157">
                  <c:v>2004.42</c:v>
                </c:pt>
                <c:pt idx="158">
                  <c:v>2004.5</c:v>
                </c:pt>
                <c:pt idx="159">
                  <c:v>2005.25</c:v>
                </c:pt>
                <c:pt idx="160">
                  <c:v>2005.42</c:v>
                </c:pt>
                <c:pt idx="161">
                  <c:v>2005.83</c:v>
                </c:pt>
                <c:pt idx="162">
                  <c:v>2005.92</c:v>
                </c:pt>
                <c:pt idx="163">
                  <c:v>2006.1699999999998</c:v>
                </c:pt>
                <c:pt idx="164">
                  <c:v>2006.33</c:v>
                </c:pt>
                <c:pt idx="165">
                  <c:v>2006.5</c:v>
                </c:pt>
                <c:pt idx="166">
                  <c:v>2006.6699999999998</c:v>
                </c:pt>
                <c:pt idx="167">
                  <c:v>2006.75</c:v>
                </c:pt>
                <c:pt idx="168">
                  <c:v>2006.83</c:v>
                </c:pt>
                <c:pt idx="169">
                  <c:v>2006.99</c:v>
                </c:pt>
                <c:pt idx="170">
                  <c:v>2007</c:v>
                </c:pt>
                <c:pt idx="171">
                  <c:v>2007.08</c:v>
                </c:pt>
                <c:pt idx="172">
                  <c:v>2007.1699999999998</c:v>
                </c:pt>
                <c:pt idx="173">
                  <c:v>2007.33</c:v>
                </c:pt>
                <c:pt idx="174">
                  <c:v>2007.5</c:v>
                </c:pt>
                <c:pt idx="175">
                  <c:v>2007.6699999999998</c:v>
                </c:pt>
                <c:pt idx="176">
                  <c:v>2007.75</c:v>
                </c:pt>
                <c:pt idx="177">
                  <c:v>2007.83</c:v>
                </c:pt>
                <c:pt idx="178">
                  <c:v>2007.92</c:v>
                </c:pt>
                <c:pt idx="179">
                  <c:v>2008</c:v>
                </c:pt>
                <c:pt idx="180">
                  <c:v>2008.08</c:v>
                </c:pt>
                <c:pt idx="181">
                  <c:v>2008.33</c:v>
                </c:pt>
                <c:pt idx="182">
                  <c:v>2008.5</c:v>
                </c:pt>
                <c:pt idx="183">
                  <c:v>2008.58</c:v>
                </c:pt>
                <c:pt idx="184">
                  <c:v>2008.6699999999998</c:v>
                </c:pt>
                <c:pt idx="185">
                  <c:v>2008.83</c:v>
                </c:pt>
                <c:pt idx="186">
                  <c:v>2008.92</c:v>
                </c:pt>
                <c:pt idx="187">
                  <c:v>2009</c:v>
                </c:pt>
                <c:pt idx="188">
                  <c:v>2009.08</c:v>
                </c:pt>
                <c:pt idx="189">
                  <c:v>2009.25</c:v>
                </c:pt>
                <c:pt idx="190">
                  <c:v>2009.42</c:v>
                </c:pt>
                <c:pt idx="191">
                  <c:v>2009.5</c:v>
                </c:pt>
              </c:numCache>
            </c:numRef>
          </c:xVal>
          <c:yVal>
            <c:numRef>
              <c:f>Sheet1!$O$2:$O$193</c:f>
              <c:numCache>
                <c:formatCode>General</c:formatCode>
                <c:ptCount val="192"/>
                <c:pt idx="0">
                  <c:v>108928</c:v>
                </c:pt>
                <c:pt idx="1">
                  <c:v>100608</c:v>
                </c:pt>
                <c:pt idx="2">
                  <c:v>100608</c:v>
                </c:pt>
                <c:pt idx="3">
                  <c:v>91648</c:v>
                </c:pt>
                <c:pt idx="4">
                  <c:v>84736</c:v>
                </c:pt>
                <c:pt idx="5">
                  <c:v>83072</c:v>
                </c:pt>
                <c:pt idx="6">
                  <c:v>73216</c:v>
                </c:pt>
                <c:pt idx="7">
                  <c:v>60416</c:v>
                </c:pt>
                <c:pt idx="8">
                  <c:v>52224</c:v>
                </c:pt>
                <c:pt idx="9">
                  <c:v>46592</c:v>
                </c:pt>
                <c:pt idx="10">
                  <c:v>45568</c:v>
                </c:pt>
                <c:pt idx="11">
                  <c:v>45568</c:v>
                </c:pt>
                <c:pt idx="12">
                  <c:v>46080</c:v>
                </c:pt>
                <c:pt idx="13">
                  <c:v>46080</c:v>
                </c:pt>
                <c:pt idx="14">
                  <c:v>46080</c:v>
                </c:pt>
                <c:pt idx="15">
                  <c:v>44800</c:v>
                </c:pt>
                <c:pt idx="16">
                  <c:v>44800</c:v>
                </c:pt>
                <c:pt idx="17">
                  <c:v>42240</c:v>
                </c:pt>
                <c:pt idx="18">
                  <c:v>47360</c:v>
                </c:pt>
                <c:pt idx="19">
                  <c:v>46080</c:v>
                </c:pt>
                <c:pt idx="20">
                  <c:v>40704</c:v>
                </c:pt>
                <c:pt idx="21">
                  <c:v>40704</c:v>
                </c:pt>
                <c:pt idx="22">
                  <c:v>37120</c:v>
                </c:pt>
                <c:pt idx="23">
                  <c:v>37120</c:v>
                </c:pt>
                <c:pt idx="24">
                  <c:v>37120</c:v>
                </c:pt>
                <c:pt idx="25">
                  <c:v>35584</c:v>
                </c:pt>
                <c:pt idx="26">
                  <c:v>30720</c:v>
                </c:pt>
                <c:pt idx="27">
                  <c:v>33280</c:v>
                </c:pt>
                <c:pt idx="28">
                  <c:v>34304</c:v>
                </c:pt>
                <c:pt idx="29">
                  <c:v>31744</c:v>
                </c:pt>
                <c:pt idx="30">
                  <c:v>28160</c:v>
                </c:pt>
                <c:pt idx="31">
                  <c:v>26880</c:v>
                </c:pt>
                <c:pt idx="32">
                  <c:v>26880</c:v>
                </c:pt>
                <c:pt idx="33">
                  <c:v>26880</c:v>
                </c:pt>
                <c:pt idx="34">
                  <c:v>33856</c:v>
                </c:pt>
                <c:pt idx="35">
                  <c:v>28160</c:v>
                </c:pt>
                <c:pt idx="36">
                  <c:v>28160</c:v>
                </c:pt>
                <c:pt idx="37">
                  <c:v>28160</c:v>
                </c:pt>
                <c:pt idx="38">
                  <c:v>28160</c:v>
                </c:pt>
                <c:pt idx="39">
                  <c:v>30720</c:v>
                </c:pt>
                <c:pt idx="40">
                  <c:v>30720</c:v>
                </c:pt>
                <c:pt idx="41">
                  <c:v>30720</c:v>
                </c:pt>
                <c:pt idx="42">
                  <c:v>30720</c:v>
                </c:pt>
                <c:pt idx="43">
                  <c:v>36864</c:v>
                </c:pt>
                <c:pt idx="44">
                  <c:v>40704</c:v>
                </c:pt>
                <c:pt idx="45">
                  <c:v>36608</c:v>
                </c:pt>
                <c:pt idx="46">
                  <c:v>36608</c:v>
                </c:pt>
                <c:pt idx="47">
                  <c:v>36608</c:v>
                </c:pt>
                <c:pt idx="48">
                  <c:v>36864</c:v>
                </c:pt>
                <c:pt idx="49">
                  <c:v>38144</c:v>
                </c:pt>
                <c:pt idx="50">
                  <c:v>38144</c:v>
                </c:pt>
                <c:pt idx="51">
                  <c:v>38144</c:v>
                </c:pt>
                <c:pt idx="52">
                  <c:v>39424</c:v>
                </c:pt>
                <c:pt idx="53">
                  <c:v>37888</c:v>
                </c:pt>
                <c:pt idx="54">
                  <c:v>34816</c:v>
                </c:pt>
                <c:pt idx="55">
                  <c:v>34304</c:v>
                </c:pt>
                <c:pt idx="56">
                  <c:v>33024</c:v>
                </c:pt>
                <c:pt idx="57">
                  <c:v>33024</c:v>
                </c:pt>
                <c:pt idx="58">
                  <c:v>33024</c:v>
                </c:pt>
                <c:pt idx="59">
                  <c:v>32768</c:v>
                </c:pt>
                <c:pt idx="60">
                  <c:v>32768</c:v>
                </c:pt>
                <c:pt idx="61">
                  <c:v>31936</c:v>
                </c:pt>
                <c:pt idx="62">
                  <c:v>31936</c:v>
                </c:pt>
                <c:pt idx="63">
                  <c:v>31872</c:v>
                </c:pt>
                <c:pt idx="64">
                  <c:v>31936</c:v>
                </c:pt>
                <c:pt idx="65">
                  <c:v>31296</c:v>
                </c:pt>
                <c:pt idx="66">
                  <c:v>33856</c:v>
                </c:pt>
                <c:pt idx="67">
                  <c:v>33856</c:v>
                </c:pt>
                <c:pt idx="68">
                  <c:v>31616</c:v>
                </c:pt>
                <c:pt idx="69">
                  <c:v>31616</c:v>
                </c:pt>
                <c:pt idx="70">
                  <c:v>30592</c:v>
                </c:pt>
                <c:pt idx="71">
                  <c:v>29440</c:v>
                </c:pt>
                <c:pt idx="72">
                  <c:v>26752</c:v>
                </c:pt>
                <c:pt idx="73">
                  <c:v>25280</c:v>
                </c:pt>
                <c:pt idx="74">
                  <c:v>17600</c:v>
                </c:pt>
                <c:pt idx="75">
                  <c:v>15232</c:v>
                </c:pt>
                <c:pt idx="76">
                  <c:v>11520</c:v>
                </c:pt>
                <c:pt idx="77">
                  <c:v>9280</c:v>
                </c:pt>
                <c:pt idx="78">
                  <c:v>8640</c:v>
                </c:pt>
                <c:pt idx="79">
                  <c:v>8192</c:v>
                </c:pt>
                <c:pt idx="80">
                  <c:v>5376</c:v>
                </c:pt>
                <c:pt idx="81">
                  <c:v>5376</c:v>
                </c:pt>
                <c:pt idx="82">
                  <c:v>4736</c:v>
                </c:pt>
                <c:pt idx="83">
                  <c:v>3712</c:v>
                </c:pt>
                <c:pt idx="84">
                  <c:v>3072</c:v>
                </c:pt>
                <c:pt idx="85">
                  <c:v>3072</c:v>
                </c:pt>
                <c:pt idx="86">
                  <c:v>3072</c:v>
                </c:pt>
                <c:pt idx="87">
                  <c:v>3776</c:v>
                </c:pt>
                <c:pt idx="88">
                  <c:v>4096</c:v>
                </c:pt>
                <c:pt idx="89">
                  <c:v>4224</c:v>
                </c:pt>
                <c:pt idx="90">
                  <c:v>3712</c:v>
                </c:pt>
                <c:pt idx="91">
                  <c:v>3488</c:v>
                </c:pt>
                <c:pt idx="92">
                  <c:v>3328</c:v>
                </c:pt>
                <c:pt idx="93">
                  <c:v>2208</c:v>
                </c:pt>
                <c:pt idx="94">
                  <c:v>2208</c:v>
                </c:pt>
                <c:pt idx="95">
                  <c:v>928</c:v>
                </c:pt>
                <c:pt idx="96">
                  <c:v>992</c:v>
                </c:pt>
                <c:pt idx="97">
                  <c:v>1248</c:v>
                </c:pt>
                <c:pt idx="98">
                  <c:v>1216</c:v>
                </c:pt>
                <c:pt idx="99">
                  <c:v>992</c:v>
                </c:pt>
                <c:pt idx="100">
                  <c:v>1056</c:v>
                </c:pt>
                <c:pt idx="101">
                  <c:v>992</c:v>
                </c:pt>
                <c:pt idx="102">
                  <c:v>1184</c:v>
                </c:pt>
                <c:pt idx="103">
                  <c:v>864</c:v>
                </c:pt>
                <c:pt idx="104">
                  <c:v>864</c:v>
                </c:pt>
                <c:pt idx="105">
                  <c:v>1472</c:v>
                </c:pt>
                <c:pt idx="106">
                  <c:v>864</c:v>
                </c:pt>
                <c:pt idx="107">
                  <c:v>1279.8399999999999</c:v>
                </c:pt>
                <c:pt idx="108">
                  <c:v>1279.8399999999999</c:v>
                </c:pt>
                <c:pt idx="109">
                  <c:v>879.83999999999946</c:v>
                </c:pt>
                <c:pt idx="110">
                  <c:v>799.92</c:v>
                </c:pt>
                <c:pt idx="111">
                  <c:v>889.12</c:v>
                </c:pt>
                <c:pt idx="112">
                  <c:v>1063.8399999999999</c:v>
                </c:pt>
                <c:pt idx="113">
                  <c:v>1367.92</c:v>
                </c:pt>
                <c:pt idx="114">
                  <c:v>2404.7199999999998</c:v>
                </c:pt>
                <c:pt idx="115">
                  <c:v>1598.24</c:v>
                </c:pt>
                <c:pt idx="116">
                  <c:v>1511.84</c:v>
                </c:pt>
                <c:pt idx="117">
                  <c:v>1104</c:v>
                </c:pt>
                <c:pt idx="118">
                  <c:v>863.83999999999946</c:v>
                </c:pt>
                <c:pt idx="119">
                  <c:v>712</c:v>
                </c:pt>
                <c:pt idx="120">
                  <c:v>921.43999999999949</c:v>
                </c:pt>
                <c:pt idx="121">
                  <c:v>792</c:v>
                </c:pt>
                <c:pt idx="122">
                  <c:v>863.83999999999946</c:v>
                </c:pt>
                <c:pt idx="123">
                  <c:v>1094.24</c:v>
                </c:pt>
                <c:pt idx="124">
                  <c:v>1151.8399999999999</c:v>
                </c:pt>
                <c:pt idx="125">
                  <c:v>1151.8399999999999</c:v>
                </c:pt>
                <c:pt idx="126">
                  <c:v>921.43999999999949</c:v>
                </c:pt>
                <c:pt idx="127">
                  <c:v>763.04</c:v>
                </c:pt>
                <c:pt idx="128">
                  <c:v>475.12</c:v>
                </c:pt>
                <c:pt idx="129">
                  <c:v>475.12</c:v>
                </c:pt>
                <c:pt idx="130">
                  <c:v>392</c:v>
                </c:pt>
                <c:pt idx="131">
                  <c:v>395.91999999999928</c:v>
                </c:pt>
                <c:pt idx="132">
                  <c:v>312</c:v>
                </c:pt>
                <c:pt idx="133">
                  <c:v>359.96</c:v>
                </c:pt>
                <c:pt idx="134">
                  <c:v>276</c:v>
                </c:pt>
                <c:pt idx="135">
                  <c:v>196</c:v>
                </c:pt>
                <c:pt idx="136">
                  <c:v>196</c:v>
                </c:pt>
                <c:pt idx="137">
                  <c:v>172.72</c:v>
                </c:pt>
                <c:pt idx="138">
                  <c:v>151.12</c:v>
                </c:pt>
                <c:pt idx="139">
                  <c:v>136.76</c:v>
                </c:pt>
                <c:pt idx="140">
                  <c:v>212.36</c:v>
                </c:pt>
                <c:pt idx="141">
                  <c:v>198</c:v>
                </c:pt>
                <c:pt idx="142">
                  <c:v>198</c:v>
                </c:pt>
                <c:pt idx="143">
                  <c:v>338.32</c:v>
                </c:pt>
                <c:pt idx="144">
                  <c:v>197.96</c:v>
                </c:pt>
                <c:pt idx="145">
                  <c:v>197.96</c:v>
                </c:pt>
                <c:pt idx="146">
                  <c:v>180</c:v>
                </c:pt>
                <c:pt idx="147">
                  <c:v>78</c:v>
                </c:pt>
                <c:pt idx="148">
                  <c:v>131.97999999999999</c:v>
                </c:pt>
                <c:pt idx="149">
                  <c:v>145.97999999999999</c:v>
                </c:pt>
                <c:pt idx="150">
                  <c:v>151.97999999999999</c:v>
                </c:pt>
                <c:pt idx="151">
                  <c:v>163.98000000000027</c:v>
                </c:pt>
                <c:pt idx="152">
                  <c:v>169.98000000000027</c:v>
                </c:pt>
                <c:pt idx="153">
                  <c:v>178</c:v>
                </c:pt>
                <c:pt idx="154">
                  <c:v>152</c:v>
                </c:pt>
                <c:pt idx="155">
                  <c:v>150</c:v>
                </c:pt>
                <c:pt idx="156">
                  <c:v>160</c:v>
                </c:pt>
                <c:pt idx="157">
                  <c:v>208</c:v>
                </c:pt>
                <c:pt idx="158">
                  <c:v>180</c:v>
                </c:pt>
                <c:pt idx="159">
                  <c:v>189</c:v>
                </c:pt>
                <c:pt idx="160">
                  <c:v>153</c:v>
                </c:pt>
                <c:pt idx="161">
                  <c:v>119</c:v>
                </c:pt>
                <c:pt idx="162">
                  <c:v>189</c:v>
                </c:pt>
                <c:pt idx="163">
                  <c:v>114.905</c:v>
                </c:pt>
                <c:pt idx="164">
                  <c:v>74.495000000000005</c:v>
                </c:pt>
                <c:pt idx="165">
                  <c:v>83.990000000000023</c:v>
                </c:pt>
                <c:pt idx="166">
                  <c:v>74.995000000000005</c:v>
                </c:pt>
                <c:pt idx="167">
                  <c:v>89.990000000000023</c:v>
                </c:pt>
                <c:pt idx="168">
                  <c:v>99.995000000000005</c:v>
                </c:pt>
                <c:pt idx="169">
                  <c:v>93.98</c:v>
                </c:pt>
                <c:pt idx="170">
                  <c:v>83.98</c:v>
                </c:pt>
                <c:pt idx="171">
                  <c:v>79.98</c:v>
                </c:pt>
                <c:pt idx="172">
                  <c:v>67.489999999999995</c:v>
                </c:pt>
                <c:pt idx="173">
                  <c:v>47.495000000000012</c:v>
                </c:pt>
                <c:pt idx="174">
                  <c:v>39.49</c:v>
                </c:pt>
                <c:pt idx="175">
                  <c:v>35.99</c:v>
                </c:pt>
                <c:pt idx="176">
                  <c:v>32.99</c:v>
                </c:pt>
                <c:pt idx="177">
                  <c:v>24.99</c:v>
                </c:pt>
                <c:pt idx="178">
                  <c:v>24.974999999999987</c:v>
                </c:pt>
                <c:pt idx="179">
                  <c:v>23.747499999999949</c:v>
                </c:pt>
                <c:pt idx="180">
                  <c:v>22.494999999999987</c:v>
                </c:pt>
                <c:pt idx="181">
                  <c:v>22.494999999999987</c:v>
                </c:pt>
                <c:pt idx="182">
                  <c:v>21.244999999999987</c:v>
                </c:pt>
                <c:pt idx="183">
                  <c:v>17.994999999999987</c:v>
                </c:pt>
                <c:pt idx="184">
                  <c:v>14.995000000000006</c:v>
                </c:pt>
                <c:pt idx="185">
                  <c:v>11.247499999999999</c:v>
                </c:pt>
                <c:pt idx="186">
                  <c:v>9.9975000000000005</c:v>
                </c:pt>
                <c:pt idx="187">
                  <c:v>9.9975000000000005</c:v>
                </c:pt>
                <c:pt idx="188">
                  <c:v>10.995000000000006</c:v>
                </c:pt>
                <c:pt idx="189">
                  <c:v>10.747499999999999</c:v>
                </c:pt>
                <c:pt idx="190">
                  <c:v>11.747499999999999</c:v>
                </c:pt>
                <c:pt idx="191">
                  <c:v>11.247499999999999</c:v>
                </c:pt>
              </c:numCache>
            </c:numRef>
          </c:yVal>
          <c:smooth val="0"/>
        </c:ser>
        <c:dLbls>
          <c:showLegendKey val="0"/>
          <c:showVal val="0"/>
          <c:showCatName val="0"/>
          <c:showSerName val="0"/>
          <c:showPercent val="0"/>
          <c:showBubbleSize val="0"/>
        </c:dLbls>
        <c:axId val="245572824"/>
        <c:axId val="245571648"/>
      </c:scatterChart>
      <c:valAx>
        <c:axId val="245572824"/>
        <c:scaling>
          <c:orientation val="minMax"/>
          <c:max val="2012"/>
          <c:min val="1990"/>
        </c:scaling>
        <c:delete val="0"/>
        <c:axPos val="b"/>
        <c:majorGridlines/>
        <c:numFmt formatCode="General" sourceLinked="1"/>
        <c:majorTickMark val="out"/>
        <c:minorTickMark val="none"/>
        <c:tickLblPos val="nextTo"/>
        <c:crossAx val="245571648"/>
        <c:crosses val="autoZero"/>
        <c:crossBetween val="midCat"/>
      </c:valAx>
      <c:valAx>
        <c:axId val="245571648"/>
        <c:scaling>
          <c:logBase val="10"/>
          <c:orientation val="minMax"/>
        </c:scaling>
        <c:delete val="0"/>
        <c:axPos val="l"/>
        <c:majorGridlines/>
        <c:numFmt formatCode="General" sourceLinked="1"/>
        <c:majorTickMark val="out"/>
        <c:minorTickMark val="none"/>
        <c:tickLblPos val="nextTo"/>
        <c:crossAx val="245572824"/>
        <c:crosses val="autoZero"/>
        <c:crossBetween val="midCat"/>
      </c:valAx>
      <c:spPr>
        <a:ln>
          <a:solidFill>
            <a:schemeClr val="accent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a:solidFill>
                  <a:schemeClr val="tx1"/>
                </a:solidFill>
              </a:rPr>
              <a:t>No</a:t>
            </a:r>
            <a:r>
              <a:rPr lang="en-US" sz="1800" b="1" baseline="0">
                <a:solidFill>
                  <a:schemeClr val="tx1"/>
                </a:solidFill>
              </a:rPr>
              <a:t> of cores/socket over time</a:t>
            </a:r>
            <a:endParaRPr lang="en-US" sz="1800" b="1">
              <a:solidFill>
                <a:schemeClr val="tx1"/>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Mainstream</c:v>
          </c:tx>
          <c:spPr>
            <a:solidFill>
              <a:schemeClr val="accent1"/>
            </a:solidFill>
            <a:ln>
              <a:noFill/>
            </a:ln>
            <a:effectLst/>
          </c:spPr>
          <c:invertIfNegative val="0"/>
          <c:cat>
            <c:numRef>
              <c:f>Sheet1!$A$3:$A$8</c:f>
              <c:numCache>
                <c:formatCode>General</c:formatCode>
                <c:ptCount val="6"/>
                <c:pt idx="0">
                  <c:v>2004</c:v>
                </c:pt>
                <c:pt idx="1">
                  <c:v>2005</c:v>
                </c:pt>
                <c:pt idx="2">
                  <c:v>2006</c:v>
                </c:pt>
                <c:pt idx="3">
                  <c:v>2007</c:v>
                </c:pt>
                <c:pt idx="4">
                  <c:v>2008</c:v>
                </c:pt>
                <c:pt idx="5">
                  <c:v>2009</c:v>
                </c:pt>
              </c:numCache>
            </c:numRef>
          </c:cat>
          <c:val>
            <c:numRef>
              <c:f>Sheet1!$B$3:$B$8</c:f>
              <c:numCache>
                <c:formatCode>General</c:formatCode>
                <c:ptCount val="6"/>
                <c:pt idx="0">
                  <c:v>1</c:v>
                </c:pt>
                <c:pt idx="1">
                  <c:v>1</c:v>
                </c:pt>
                <c:pt idx="2">
                  <c:v>2</c:v>
                </c:pt>
                <c:pt idx="3">
                  <c:v>2</c:v>
                </c:pt>
                <c:pt idx="4">
                  <c:v>2</c:v>
                </c:pt>
                <c:pt idx="5">
                  <c:v>4</c:v>
                </c:pt>
              </c:numCache>
            </c:numRef>
          </c:val>
        </c:ser>
        <c:ser>
          <c:idx val="1"/>
          <c:order val="1"/>
          <c:tx>
            <c:v>High end</c:v>
          </c:tx>
          <c:spPr>
            <a:solidFill>
              <a:schemeClr val="accent2"/>
            </a:solidFill>
            <a:ln>
              <a:noFill/>
            </a:ln>
            <a:effectLst/>
          </c:spPr>
          <c:invertIfNegative val="0"/>
          <c:cat>
            <c:numRef>
              <c:f>Sheet1!$A$3:$A$8</c:f>
              <c:numCache>
                <c:formatCode>General</c:formatCode>
                <c:ptCount val="6"/>
                <c:pt idx="0">
                  <c:v>2004</c:v>
                </c:pt>
                <c:pt idx="1">
                  <c:v>2005</c:v>
                </c:pt>
                <c:pt idx="2">
                  <c:v>2006</c:v>
                </c:pt>
                <c:pt idx="3">
                  <c:v>2007</c:v>
                </c:pt>
                <c:pt idx="4">
                  <c:v>2008</c:v>
                </c:pt>
                <c:pt idx="5">
                  <c:v>2009</c:v>
                </c:pt>
              </c:numCache>
            </c:numRef>
          </c:cat>
          <c:val>
            <c:numRef>
              <c:f>Sheet1!$C$3:$C$8</c:f>
              <c:numCache>
                <c:formatCode>General</c:formatCode>
                <c:ptCount val="6"/>
                <c:pt idx="0">
                  <c:v>1</c:v>
                </c:pt>
                <c:pt idx="1">
                  <c:v>2</c:v>
                </c:pt>
                <c:pt idx="2">
                  <c:v>4</c:v>
                </c:pt>
                <c:pt idx="3">
                  <c:v>4</c:v>
                </c:pt>
                <c:pt idx="4">
                  <c:v>4</c:v>
                </c:pt>
                <c:pt idx="5">
                  <c:v>8</c:v>
                </c:pt>
              </c:numCache>
            </c:numRef>
          </c:val>
        </c:ser>
        <c:dLbls>
          <c:showLegendKey val="0"/>
          <c:showVal val="0"/>
          <c:showCatName val="0"/>
          <c:showSerName val="0"/>
          <c:showPercent val="0"/>
          <c:showBubbleSize val="0"/>
        </c:dLbls>
        <c:gapWidth val="219"/>
        <c:overlap val="-27"/>
        <c:axId val="245574000"/>
        <c:axId val="245575176"/>
      </c:barChart>
      <c:catAx>
        <c:axId val="24557400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Year</a:t>
                </a:r>
                <a:r>
                  <a:rPr lang="en-US" sz="1800" baseline="0"/>
                  <a:t> of introduction</a:t>
                </a:r>
                <a:endParaRPr lang="en-US" sz="1800"/>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5575176"/>
        <c:crosses val="autoZero"/>
        <c:auto val="1"/>
        <c:lblAlgn val="ctr"/>
        <c:lblOffset val="100"/>
        <c:noMultiLvlLbl val="0"/>
      </c:catAx>
      <c:valAx>
        <c:axId val="245575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Cores</a:t>
                </a:r>
                <a:r>
                  <a:rPr lang="en-US" sz="1800" baseline="0"/>
                  <a:t> per socket</a:t>
                </a:r>
                <a:endParaRPr lang="en-US" sz="180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55740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strRef>
              <c:f>Sheet1!$A$12</c:f>
              <c:strCache>
                <c:ptCount val="1"/>
                <c:pt idx="0">
                  <c:v>MV/O</c:v>
                </c:pt>
              </c:strCache>
            </c:strRef>
          </c:tx>
          <c:spPr>
            <a:ln w="38100"/>
          </c:spPr>
          <c:marker>
            <c:symbol val="circle"/>
            <c:size val="10"/>
          </c:marker>
          <c:xVal>
            <c:numRef>
              <c:f>Sheet1!$B$11:$N$11</c:f>
              <c:numCache>
                <c:formatCode>General</c:formatCode>
                <c:ptCount val="13"/>
                <c:pt idx="0">
                  <c:v>1</c:v>
                </c:pt>
                <c:pt idx="1">
                  <c:v>2</c:v>
                </c:pt>
                <c:pt idx="2">
                  <c:v>4</c:v>
                </c:pt>
                <c:pt idx="3">
                  <c:v>6</c:v>
                </c:pt>
                <c:pt idx="4">
                  <c:v>8</c:v>
                </c:pt>
                <c:pt idx="5">
                  <c:v>10</c:v>
                </c:pt>
                <c:pt idx="6">
                  <c:v>12</c:v>
                </c:pt>
                <c:pt idx="7">
                  <c:v>14</c:v>
                </c:pt>
                <c:pt idx="8">
                  <c:v>16</c:v>
                </c:pt>
                <c:pt idx="9">
                  <c:v>18</c:v>
                </c:pt>
                <c:pt idx="10">
                  <c:v>20</c:v>
                </c:pt>
                <c:pt idx="11">
                  <c:v>22</c:v>
                </c:pt>
                <c:pt idx="12">
                  <c:v>24</c:v>
                </c:pt>
              </c:numCache>
            </c:numRef>
          </c:xVal>
          <c:yVal>
            <c:numRef>
              <c:f>Sheet1!$B$12:$N$12</c:f>
              <c:numCache>
                <c:formatCode>General</c:formatCode>
                <c:ptCount val="13"/>
                <c:pt idx="0">
                  <c:v>394715.54500000004</c:v>
                </c:pt>
                <c:pt idx="1">
                  <c:v>697651.98</c:v>
                </c:pt>
                <c:pt idx="2">
                  <c:v>1283520.605</c:v>
                </c:pt>
                <c:pt idx="3">
                  <c:v>1849630.47</c:v>
                </c:pt>
                <c:pt idx="4">
                  <c:v>1885622.58</c:v>
                </c:pt>
                <c:pt idx="5">
                  <c:v>2319904.8850000002</c:v>
                </c:pt>
                <c:pt idx="6">
                  <c:v>2606367.5550000002</c:v>
                </c:pt>
                <c:pt idx="7">
                  <c:v>2733792.4050000003</c:v>
                </c:pt>
                <c:pt idx="8">
                  <c:v>2879211.56</c:v>
                </c:pt>
                <c:pt idx="9">
                  <c:v>2970684.6263157893</c:v>
                </c:pt>
                <c:pt idx="10">
                  <c:v>3078707.7850000001</c:v>
                </c:pt>
                <c:pt idx="11">
                  <c:v>3132047.1149999998</c:v>
                </c:pt>
                <c:pt idx="12">
                  <c:v>3215015.8421052629</c:v>
                </c:pt>
              </c:numCache>
            </c:numRef>
          </c:yVal>
          <c:smooth val="0"/>
        </c:ser>
        <c:ser>
          <c:idx val="1"/>
          <c:order val="1"/>
          <c:tx>
            <c:strRef>
              <c:f>Sheet1!$A$13</c:f>
              <c:strCache>
                <c:ptCount val="1"/>
                <c:pt idx="0">
                  <c:v>1V/L</c:v>
                </c:pt>
              </c:strCache>
            </c:strRef>
          </c:tx>
          <c:spPr>
            <a:ln w="38100"/>
          </c:spPr>
          <c:marker>
            <c:symbol val="square"/>
            <c:size val="9"/>
          </c:marker>
          <c:xVal>
            <c:numRef>
              <c:f>Sheet1!$B$11:$N$11</c:f>
              <c:numCache>
                <c:formatCode>General</c:formatCode>
                <c:ptCount val="13"/>
                <c:pt idx="0">
                  <c:v>1</c:v>
                </c:pt>
                <c:pt idx="1">
                  <c:v>2</c:v>
                </c:pt>
                <c:pt idx="2">
                  <c:v>4</c:v>
                </c:pt>
                <c:pt idx="3">
                  <c:v>6</c:v>
                </c:pt>
                <c:pt idx="4">
                  <c:v>8</c:v>
                </c:pt>
                <c:pt idx="5">
                  <c:v>10</c:v>
                </c:pt>
                <c:pt idx="6">
                  <c:v>12</c:v>
                </c:pt>
                <c:pt idx="7">
                  <c:v>14</c:v>
                </c:pt>
                <c:pt idx="8">
                  <c:v>16</c:v>
                </c:pt>
                <c:pt idx="9">
                  <c:v>18</c:v>
                </c:pt>
                <c:pt idx="10">
                  <c:v>20</c:v>
                </c:pt>
                <c:pt idx="11">
                  <c:v>22</c:v>
                </c:pt>
                <c:pt idx="12">
                  <c:v>24</c:v>
                </c:pt>
              </c:numCache>
            </c:numRef>
          </c:xVal>
          <c:yVal>
            <c:numRef>
              <c:f>Sheet1!$B$13:$N$13</c:f>
              <c:numCache>
                <c:formatCode>General</c:formatCode>
                <c:ptCount val="13"/>
                <c:pt idx="0">
                  <c:v>609419.80000000005</c:v>
                </c:pt>
                <c:pt idx="1">
                  <c:v>902159.35789473692</c:v>
                </c:pt>
                <c:pt idx="2">
                  <c:v>1392582.24</c:v>
                </c:pt>
                <c:pt idx="3">
                  <c:v>1740301.7736842106</c:v>
                </c:pt>
                <c:pt idx="4">
                  <c:v>1375602.2684210525</c:v>
                </c:pt>
                <c:pt idx="5">
                  <c:v>1084706.52</c:v>
                </c:pt>
                <c:pt idx="6">
                  <c:v>978652.15500000003</c:v>
                </c:pt>
                <c:pt idx="7">
                  <c:v>837814.84736842103</c:v>
                </c:pt>
                <c:pt idx="8">
                  <c:v>812848.30526315793</c:v>
                </c:pt>
                <c:pt idx="9">
                  <c:v>820005.45294117648</c:v>
                </c:pt>
                <c:pt idx="10">
                  <c:v>770643.59411764704</c:v>
                </c:pt>
                <c:pt idx="11">
                  <c:v>633097.23750000005</c:v>
                </c:pt>
                <c:pt idx="12">
                  <c:v>646812.48947368423</c:v>
                </c:pt>
              </c:numCache>
            </c:numRef>
          </c:yVal>
          <c:smooth val="0"/>
        </c:ser>
        <c:dLbls>
          <c:showLegendKey val="0"/>
          <c:showVal val="0"/>
          <c:showCatName val="0"/>
          <c:showSerName val="0"/>
          <c:showPercent val="0"/>
          <c:showBubbleSize val="0"/>
        </c:dLbls>
        <c:axId val="314974952"/>
        <c:axId val="314975344"/>
      </c:scatterChart>
      <c:valAx>
        <c:axId val="314974952"/>
        <c:scaling>
          <c:orientation val="minMax"/>
          <c:max val="24"/>
          <c:min val="0"/>
        </c:scaling>
        <c:delete val="0"/>
        <c:axPos val="b"/>
        <c:title>
          <c:tx>
            <c:rich>
              <a:bodyPr/>
              <a:lstStyle/>
              <a:p>
                <a:pPr>
                  <a:defRPr sz="1600"/>
                </a:pPr>
                <a:r>
                  <a:rPr lang="en-US" sz="1600"/>
                  <a:t># Threads</a:t>
                </a:r>
              </a:p>
            </c:rich>
          </c:tx>
          <c:overlay val="0"/>
        </c:title>
        <c:numFmt formatCode="General" sourceLinked="1"/>
        <c:majorTickMark val="out"/>
        <c:minorTickMark val="none"/>
        <c:tickLblPos val="nextTo"/>
        <c:txPr>
          <a:bodyPr/>
          <a:lstStyle/>
          <a:p>
            <a:pPr>
              <a:defRPr sz="1600"/>
            </a:pPr>
            <a:endParaRPr lang="en-US"/>
          </a:p>
        </c:txPr>
        <c:crossAx val="314975344"/>
        <c:crosses val="autoZero"/>
        <c:crossBetween val="midCat"/>
        <c:majorUnit val="6"/>
      </c:valAx>
      <c:valAx>
        <c:axId val="314975344"/>
        <c:scaling>
          <c:orientation val="minMax"/>
        </c:scaling>
        <c:delete val="0"/>
        <c:axPos val="l"/>
        <c:majorGridlines/>
        <c:title>
          <c:tx>
            <c:rich>
              <a:bodyPr rot="-5400000" vert="horz"/>
              <a:lstStyle/>
              <a:p>
                <a:pPr>
                  <a:defRPr sz="1600"/>
                </a:pPr>
                <a:r>
                  <a:rPr lang="en-US" sz="1600"/>
                  <a:t>Throughput (tx/sec)</a:t>
                </a:r>
              </a:p>
            </c:rich>
          </c:tx>
          <c:overlay val="0"/>
        </c:title>
        <c:numFmt formatCode="#,##0.0" sourceLinked="0"/>
        <c:majorTickMark val="out"/>
        <c:minorTickMark val="none"/>
        <c:tickLblPos val="nextTo"/>
        <c:txPr>
          <a:bodyPr/>
          <a:lstStyle/>
          <a:p>
            <a:pPr>
              <a:defRPr sz="1600"/>
            </a:pPr>
            <a:endParaRPr lang="en-US"/>
          </a:p>
        </c:txPr>
        <c:crossAx val="314974952"/>
        <c:crosses val="autoZero"/>
        <c:crossBetween val="midCat"/>
        <c:dispUnits>
          <c:builtInUnit val="millions"/>
          <c:dispUnitsLbl>
            <c:txPr>
              <a:bodyPr/>
              <a:lstStyle/>
              <a:p>
                <a:pPr>
                  <a:defRPr sz="2000"/>
                </a:pPr>
                <a:endParaRPr lang="en-US"/>
              </a:p>
            </c:txPr>
          </c:dispUnitsLbl>
        </c:dispUnits>
      </c:valAx>
    </c:plotArea>
    <c:legend>
      <c:legendPos val="r"/>
      <c:layout>
        <c:manualLayout>
          <c:xMode val="edge"/>
          <c:yMode val="edge"/>
          <c:x val="0.29804155730533682"/>
          <c:y val="7.794960629921259E-2"/>
          <c:w val="0.2352917760279965"/>
          <c:h val="0.15965669291338583"/>
        </c:manualLayout>
      </c:layout>
      <c:overlay val="1"/>
      <c:spPr>
        <a:solidFill>
          <a:sysClr val="window" lastClr="FFFFFF"/>
        </a:solidFill>
        <a:ln>
          <a:solidFill>
            <a:sysClr val="windowText" lastClr="000000"/>
          </a:solidFill>
        </a:ln>
      </c:spPr>
      <c:txPr>
        <a:bodyPr/>
        <a:lstStyle/>
        <a:p>
          <a:pPr>
            <a:defRPr sz="1600"/>
          </a:pPr>
          <a:endParaRPr lang="en-US"/>
        </a:p>
      </c:txPr>
    </c:legend>
    <c:plotVisOnly val="1"/>
    <c:dispBlanksAs val="gap"/>
    <c:showDLblsOverMax val="0"/>
  </c:chart>
  <c:externalData r:id="rId2">
    <c:autoUpdate val="0"/>
  </c:externalData>
  <c:userShapes r:id="rId3"/>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drawing1.xml><?xml version="1.0" encoding="utf-8"?>
<c:userShapes xmlns:c="http://schemas.openxmlformats.org/drawingml/2006/chart">
  <cdr:relSizeAnchor xmlns:cdr="http://schemas.openxmlformats.org/drawingml/2006/chartDrawing">
    <cdr:from>
      <cdr:x>0.91667</cdr:x>
      <cdr:y>0.16847</cdr:y>
    </cdr:from>
    <cdr:to>
      <cdr:x>0.95</cdr:x>
      <cdr:y>0.60847</cdr:y>
    </cdr:to>
    <cdr:sp macro="" textlink="">
      <cdr:nvSpPr>
        <cdr:cNvPr id="2" name="Up-Down Arrow 1"/>
        <cdr:cNvSpPr/>
      </cdr:nvSpPr>
      <cdr:spPr>
        <a:xfrm xmlns:a="http://schemas.openxmlformats.org/drawingml/2006/main">
          <a:off x="4191000" y="641866"/>
          <a:ext cx="152400" cy="1676400"/>
        </a:xfrm>
        <a:prstGeom xmlns:a="http://schemas.openxmlformats.org/drawingml/2006/main" prst="upDownArrow">
          <a:avLst/>
        </a:prstGeom>
        <a:solidFill xmlns:a="http://schemas.openxmlformats.org/drawingml/2006/main">
          <a:schemeClr val="bg1">
            <a:lumMod val="75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DD441A-1ED9-4B3C-8FC0-A106BFD4BF6C}" type="datetimeFigureOut">
              <a:rPr lang="en-US" smtClean="0"/>
              <a:t>12/5/2013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blipFill>
            <a:blip r:embed="rId2"/>
            <a:stretch>
              <a:fillRect/>
            </a:stretch>
          </a:blip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8F868-135F-4084-8BEF-D4E1A0373E25}" type="slidenum">
              <a:rPr lang="en-US" smtClean="0"/>
              <a:t>‹#›</a:t>
            </a:fld>
            <a:endParaRPr lang="en-US"/>
          </a:p>
        </p:txBody>
      </p:sp>
    </p:spTree>
    <p:extLst>
      <p:ext uri="{BB962C8B-B14F-4D97-AF65-F5344CB8AC3E}">
        <p14:creationId xmlns:p14="http://schemas.microsoft.com/office/powerpoint/2010/main" val="374438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8F868-135F-4084-8BEF-D4E1A0373E25}" type="slidenum">
              <a:rPr lang="en-US" smtClean="0"/>
              <a:t>1</a:t>
            </a:fld>
            <a:endParaRPr lang="en-US"/>
          </a:p>
        </p:txBody>
      </p:sp>
    </p:spTree>
    <p:extLst>
      <p:ext uri="{BB962C8B-B14F-4D97-AF65-F5344CB8AC3E}">
        <p14:creationId xmlns:p14="http://schemas.microsoft.com/office/powerpoint/2010/main" val="538453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4D21D5-E7AF-43F0-A910-96586BB60C7F}" type="slidenum">
              <a:rPr lang="en-US" smtClean="0"/>
              <a:t>25</a:t>
            </a:fld>
            <a:endParaRPr lang="en-US"/>
          </a:p>
        </p:txBody>
      </p:sp>
    </p:spTree>
    <p:extLst>
      <p:ext uri="{BB962C8B-B14F-4D97-AF65-F5344CB8AC3E}">
        <p14:creationId xmlns:p14="http://schemas.microsoft.com/office/powerpoint/2010/main" val="189475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8F868-135F-4084-8BEF-D4E1A0373E25}" type="slidenum">
              <a:rPr lang="en-US" smtClean="0"/>
              <a:t>2</a:t>
            </a:fld>
            <a:endParaRPr lang="en-US"/>
          </a:p>
        </p:txBody>
      </p:sp>
    </p:spTree>
    <p:extLst>
      <p:ext uri="{BB962C8B-B14F-4D97-AF65-F5344CB8AC3E}">
        <p14:creationId xmlns:p14="http://schemas.microsoft.com/office/powerpoint/2010/main" val="17636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MS Research Faculty Summit 2013</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8CDE678-843A-4D95-8821-397C468DAF58}" type="datetime8">
              <a:rPr lang="en-US" smtClean="0"/>
              <a:t>12/5/2013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8493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8F868-135F-4084-8BEF-D4E1A0373E25}" type="slidenum">
              <a:rPr lang="en-US" smtClean="0"/>
              <a:t>7</a:t>
            </a:fld>
            <a:endParaRPr lang="en-US"/>
          </a:p>
        </p:txBody>
      </p:sp>
    </p:spTree>
    <p:extLst>
      <p:ext uri="{BB962C8B-B14F-4D97-AF65-F5344CB8AC3E}">
        <p14:creationId xmlns:p14="http://schemas.microsoft.com/office/powerpoint/2010/main" val="76361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091E77-E437-4DD1-B4EE-A2F65888FAE2}" type="slidenum">
              <a:rPr lang="en-US" smtClean="0"/>
              <a:pPr/>
              <a:t>8</a:t>
            </a:fld>
            <a:endParaRPr lang="en-US"/>
          </a:p>
        </p:txBody>
      </p:sp>
    </p:spTree>
    <p:extLst>
      <p:ext uri="{BB962C8B-B14F-4D97-AF65-F5344CB8AC3E}">
        <p14:creationId xmlns:p14="http://schemas.microsoft.com/office/powerpoint/2010/main" val="198423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8F868-135F-4084-8BEF-D4E1A0373E25}" type="slidenum">
              <a:rPr lang="en-US" smtClean="0"/>
              <a:t>10</a:t>
            </a:fld>
            <a:endParaRPr lang="en-US"/>
          </a:p>
        </p:txBody>
      </p:sp>
    </p:spTree>
    <p:extLst>
      <p:ext uri="{BB962C8B-B14F-4D97-AF65-F5344CB8AC3E}">
        <p14:creationId xmlns:p14="http://schemas.microsoft.com/office/powerpoint/2010/main" val="2526528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8F868-135F-4084-8BEF-D4E1A0373E25}" type="slidenum">
              <a:rPr lang="en-US" smtClean="0"/>
              <a:t>16</a:t>
            </a:fld>
            <a:endParaRPr lang="en-US"/>
          </a:p>
        </p:txBody>
      </p:sp>
    </p:spTree>
    <p:extLst>
      <p:ext uri="{BB962C8B-B14F-4D97-AF65-F5344CB8AC3E}">
        <p14:creationId xmlns:p14="http://schemas.microsoft.com/office/powerpoint/2010/main" val="9406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A6A90D-C55B-4BD1-A409-42A9D0B2F447}" type="slidenum">
              <a:rPr lang="en-US" smtClean="0"/>
              <a:t>17</a:t>
            </a:fld>
            <a:endParaRPr lang="en-US"/>
          </a:p>
        </p:txBody>
      </p:sp>
    </p:spTree>
    <p:extLst>
      <p:ext uri="{BB962C8B-B14F-4D97-AF65-F5344CB8AC3E}">
        <p14:creationId xmlns:p14="http://schemas.microsoft.com/office/powerpoint/2010/main" val="2270287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536832-554E-4168-B051-664A2F68C9E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35025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506B7D-3824-4223-83C2-AD01A0CA2633}"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173747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5B747-D8ED-4E73-993F-D956929B19D3}"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38819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5524C-86C9-4F6F-AFEF-7F6A0978E39E}"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97153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3" name="Rectangle 2"/>
          <p:cNvSpPr/>
          <p:nvPr userDrawn="1"/>
        </p:nvSpPr>
        <p:spPr bwMode="auto">
          <a:xfrm>
            <a:off x="0" y="6566932"/>
            <a:ext cx="9144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8"/>
          <p:cNvGrpSpPr>
            <a:grpSpLocks noChangeAspect="1"/>
          </p:cNvGrpSpPr>
          <p:nvPr userDrawn="1"/>
        </p:nvGrpSpPr>
        <p:grpSpPr bwMode="auto">
          <a:xfrm>
            <a:off x="8467013" y="6078675"/>
            <a:ext cx="475059" cy="669437"/>
            <a:chOff x="7062" y="3586"/>
            <a:chExt cx="617" cy="652"/>
          </a:xfrm>
        </p:grpSpPr>
        <p:sp>
          <p:nvSpPr>
            <p:cNvPr id="11"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12"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13"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14"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15"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16"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17"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18"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19"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0"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1"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22"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sz="1471"/>
            </a:lvl3pPr>
            <a:lvl4pPr marL="336179" indent="0">
              <a:buNone/>
              <a:defRPr sz="1324"/>
            </a:lvl4pPr>
            <a:lvl5pPr marL="504269"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AutoShape 3"/>
          <p:cNvSpPr>
            <a:spLocks noChangeAspect="1" noChangeArrowheads="1" noTextEdit="1"/>
          </p:cNvSpPr>
          <p:nvPr userDrawn="1"/>
        </p:nvSpPr>
        <p:spPr bwMode="auto">
          <a:xfrm>
            <a:off x="8331615" y="5775145"/>
            <a:ext cx="609289" cy="85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Tree>
    <p:extLst>
      <p:ext uri="{BB962C8B-B14F-4D97-AF65-F5344CB8AC3E}">
        <p14:creationId xmlns:p14="http://schemas.microsoft.com/office/powerpoint/2010/main" val="25199696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E288E-B0CE-47FC-8170-1A7CB7C9071F}"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30735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18FEB-145D-4DA0-9053-01C42BCE730F}"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262068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C04D40-1BE3-4B7F-98BD-C91EC7FDC407}" type="datetime1">
              <a:rPr lang="en-US" smtClean="0"/>
              <a:t>12/5/2013</a:t>
            </a:fld>
            <a:endParaRPr lang="en-US"/>
          </a:p>
        </p:txBody>
      </p:sp>
      <p:sp>
        <p:nvSpPr>
          <p:cNvPr id="6" name="Footer Placeholder 5"/>
          <p:cNvSpPr>
            <a:spLocks noGrp="1"/>
          </p:cNvSpPr>
          <p:nvPr>
            <p:ph type="ftr" sz="quarter" idx="11"/>
          </p:nvPr>
        </p:nvSpPr>
        <p:spPr/>
        <p:txBody>
          <a:bodyPr/>
          <a:lstStyle/>
          <a:p>
            <a:r>
              <a:rPr lang="en-US" smtClean="0"/>
              <a:t>Paul Larson, Nov 2013</a:t>
            </a:r>
            <a:endParaRPr lang="en-US"/>
          </a:p>
        </p:txBody>
      </p:sp>
      <p:sp>
        <p:nvSpPr>
          <p:cNvPr id="7" name="Slide Number Placeholder 6"/>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170764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943E43-E0B0-47A1-A7D4-E8C0FCD7D895}" type="datetime1">
              <a:rPr lang="en-US" smtClean="0"/>
              <a:t>12/5/2013</a:t>
            </a:fld>
            <a:endParaRPr lang="en-US"/>
          </a:p>
        </p:txBody>
      </p:sp>
      <p:sp>
        <p:nvSpPr>
          <p:cNvPr id="8" name="Footer Placeholder 7"/>
          <p:cNvSpPr>
            <a:spLocks noGrp="1"/>
          </p:cNvSpPr>
          <p:nvPr>
            <p:ph type="ftr" sz="quarter" idx="11"/>
          </p:nvPr>
        </p:nvSpPr>
        <p:spPr/>
        <p:txBody>
          <a:bodyPr/>
          <a:lstStyle/>
          <a:p>
            <a:r>
              <a:rPr lang="en-US" smtClean="0"/>
              <a:t>Paul Larson, Nov 2013</a:t>
            </a:r>
            <a:endParaRPr lang="en-US"/>
          </a:p>
        </p:txBody>
      </p:sp>
      <p:sp>
        <p:nvSpPr>
          <p:cNvPr id="9" name="Slide Number Placeholder 8"/>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408574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DBA3EE-A7CF-4906-B833-FF4C7531ACBE}" type="datetime1">
              <a:rPr lang="en-US" smtClean="0"/>
              <a:t>12/5/2013</a:t>
            </a:fld>
            <a:endParaRPr lang="en-US"/>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a:t>
            </a:fld>
            <a:endParaRPr lang="en-US"/>
          </a:p>
        </p:txBody>
      </p:sp>
    </p:spTree>
    <p:extLst>
      <p:ext uri="{BB962C8B-B14F-4D97-AF65-F5344CB8AC3E}">
        <p14:creationId xmlns:p14="http://schemas.microsoft.com/office/powerpoint/2010/main" val="212409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C7381-72C7-4D85-8A41-2E3527E06814}" type="datetime1">
              <a:rPr lang="en-US" smtClean="0"/>
              <a:t>12/5/2013</a:t>
            </a:fld>
            <a:endParaRPr lang="en-US"/>
          </a:p>
        </p:txBody>
      </p:sp>
      <p:sp>
        <p:nvSpPr>
          <p:cNvPr id="3" name="Footer Placeholder 2"/>
          <p:cNvSpPr>
            <a:spLocks noGrp="1"/>
          </p:cNvSpPr>
          <p:nvPr>
            <p:ph type="ftr" sz="quarter" idx="11"/>
          </p:nvPr>
        </p:nvSpPr>
        <p:spPr/>
        <p:txBody>
          <a:bodyPr/>
          <a:lstStyle/>
          <a:p>
            <a:r>
              <a:rPr lang="en-US" smtClean="0"/>
              <a:t>Paul Larson, Nov 2013</a:t>
            </a:r>
            <a:endParaRPr lang="en-US"/>
          </a:p>
        </p:txBody>
      </p:sp>
      <p:sp>
        <p:nvSpPr>
          <p:cNvPr id="4" name="Slide Number Placeholder 3"/>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416189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33022-4E3C-46BA-90FA-EFA862E5BEF7}" type="datetime1">
              <a:rPr lang="en-US" smtClean="0"/>
              <a:t>12/5/2013</a:t>
            </a:fld>
            <a:endParaRPr lang="en-US"/>
          </a:p>
        </p:txBody>
      </p:sp>
      <p:sp>
        <p:nvSpPr>
          <p:cNvPr id="6" name="Footer Placeholder 5"/>
          <p:cNvSpPr>
            <a:spLocks noGrp="1"/>
          </p:cNvSpPr>
          <p:nvPr>
            <p:ph type="ftr" sz="quarter" idx="11"/>
          </p:nvPr>
        </p:nvSpPr>
        <p:spPr/>
        <p:txBody>
          <a:bodyPr/>
          <a:lstStyle/>
          <a:p>
            <a:r>
              <a:rPr lang="en-US" smtClean="0"/>
              <a:t>Paul Larson, Nov 2013</a:t>
            </a:r>
            <a:endParaRPr lang="en-US"/>
          </a:p>
        </p:txBody>
      </p:sp>
      <p:sp>
        <p:nvSpPr>
          <p:cNvPr id="7" name="Slide Number Placeholder 6"/>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154336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1C92B-A1FB-485B-83A5-873BCE15FEBA}" type="datetime1">
              <a:rPr lang="en-US" smtClean="0"/>
              <a:t>12/5/2013</a:t>
            </a:fld>
            <a:endParaRPr lang="en-US"/>
          </a:p>
        </p:txBody>
      </p:sp>
      <p:sp>
        <p:nvSpPr>
          <p:cNvPr id="6" name="Footer Placeholder 5"/>
          <p:cNvSpPr>
            <a:spLocks noGrp="1"/>
          </p:cNvSpPr>
          <p:nvPr>
            <p:ph type="ftr" sz="quarter" idx="11"/>
          </p:nvPr>
        </p:nvSpPr>
        <p:spPr/>
        <p:txBody>
          <a:bodyPr/>
          <a:lstStyle/>
          <a:p>
            <a:r>
              <a:rPr lang="en-US" smtClean="0"/>
              <a:t>Paul Larson, Nov 2013</a:t>
            </a:r>
            <a:endParaRPr lang="en-US"/>
          </a:p>
        </p:txBody>
      </p:sp>
      <p:sp>
        <p:nvSpPr>
          <p:cNvPr id="7" name="Slide Number Placeholder 6"/>
          <p:cNvSpPr>
            <a:spLocks noGrp="1"/>
          </p:cNvSpPr>
          <p:nvPr>
            <p:ph type="sldNum" sz="quarter" idx="12"/>
          </p:nvPr>
        </p:nvSpPr>
        <p:spPr/>
        <p:txBody>
          <a:bodyPr/>
          <a:lstStyle/>
          <a:p>
            <a:fld id="{E946A4F1-74DE-4705-A614-3C426E9292AA}" type="slidenum">
              <a:rPr lang="en-US" smtClean="0"/>
              <a:t>‹#›</a:t>
            </a:fld>
            <a:endParaRPr lang="en-US"/>
          </a:p>
        </p:txBody>
      </p:sp>
    </p:spTree>
    <p:extLst>
      <p:ext uri="{BB962C8B-B14F-4D97-AF65-F5344CB8AC3E}">
        <p14:creationId xmlns:p14="http://schemas.microsoft.com/office/powerpoint/2010/main" val="284041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3506F3B-40DC-46FD-847A-2E20487E3F17}" type="datetime1">
              <a:rPr lang="en-US" smtClean="0"/>
              <a:t>12/5/2013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Paul Larson, Nov 2013</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46A4F1-74DE-4705-A614-3C426E9292AA}" type="slidenum">
              <a:rPr lang="en-US" smtClean="0"/>
              <a:t>‹#›</a:t>
            </a:fld>
            <a:endParaRPr lang="en-US"/>
          </a:p>
        </p:txBody>
      </p:sp>
    </p:spTree>
    <p:extLst>
      <p:ext uri="{BB962C8B-B14F-4D97-AF65-F5344CB8AC3E}">
        <p14:creationId xmlns:p14="http://schemas.microsoft.com/office/powerpoint/2010/main" val="30228859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Microsoft_Visio_2003-2010_Drawing1.vsd"/></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package" Target="../embeddings/Microsoft_Excel_Worksheet2.xlsx"/></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8.WMF"/><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403" y="1122363"/>
            <a:ext cx="7625165" cy="2387600"/>
          </a:xfrm>
        </p:spPr>
        <p:txBody>
          <a:bodyPr>
            <a:normAutofit/>
          </a:bodyPr>
          <a:lstStyle/>
          <a:p>
            <a:r>
              <a:rPr lang="en-US" dirty="0"/>
              <a:t>Evolving the Architecture </a:t>
            </a:r>
            <a:r>
              <a:rPr lang="en-US" dirty="0" smtClean="0"/>
              <a:t/>
            </a:r>
            <a:br>
              <a:rPr lang="en-US" dirty="0" smtClean="0"/>
            </a:br>
            <a:r>
              <a:rPr lang="en-US" dirty="0" smtClean="0"/>
              <a:t>of </a:t>
            </a:r>
            <a:r>
              <a:rPr lang="en-US" dirty="0" err="1" smtClean="0"/>
              <a:t>Sql</a:t>
            </a:r>
            <a:r>
              <a:rPr lang="en-US" dirty="0" smtClean="0"/>
              <a:t> Server</a:t>
            </a:r>
            <a:br>
              <a:rPr lang="en-US" dirty="0" smtClean="0"/>
            </a:br>
            <a:endParaRPr lang="en-US" dirty="0"/>
          </a:p>
        </p:txBody>
      </p:sp>
      <p:sp>
        <p:nvSpPr>
          <p:cNvPr id="3" name="Subtitle 2"/>
          <p:cNvSpPr>
            <a:spLocks noGrp="1"/>
          </p:cNvSpPr>
          <p:nvPr>
            <p:ph type="subTitle" idx="1"/>
          </p:nvPr>
        </p:nvSpPr>
        <p:spPr>
          <a:xfrm>
            <a:off x="1143000" y="3916218"/>
            <a:ext cx="6858000" cy="1341582"/>
          </a:xfrm>
        </p:spPr>
        <p:txBody>
          <a:bodyPr>
            <a:normAutofit/>
          </a:bodyPr>
          <a:lstStyle/>
          <a:p>
            <a:r>
              <a:rPr lang="en-US" sz="2000" dirty="0" smtClean="0"/>
              <a:t>Paul Larson, Microsoft Research</a:t>
            </a:r>
          </a:p>
        </p:txBody>
      </p:sp>
      <p:pic>
        <p:nvPicPr>
          <p:cNvPr id="4" name="Picture 3"/>
          <p:cNvPicPr>
            <a:picLocks noChangeAspect="1" noChangeArrowheads="1"/>
          </p:cNvPicPr>
          <p:nvPr/>
        </p:nvPicPr>
        <p:blipFill>
          <a:blip r:embed="rId3" cstate="print"/>
          <a:srcRect/>
          <a:stretch>
            <a:fillRect/>
          </a:stretch>
        </p:blipFill>
        <p:spPr bwMode="auto">
          <a:xfrm>
            <a:off x="6733309" y="5970924"/>
            <a:ext cx="2102498" cy="586894"/>
          </a:xfrm>
          <a:prstGeom prst="rect">
            <a:avLst/>
          </a:prstGeom>
          <a:noFill/>
          <a:ln w="9525">
            <a:noFill/>
            <a:miter lim="800000"/>
            <a:headEnd/>
            <a:tailEnd/>
          </a:ln>
          <a:effectLst/>
        </p:spPr>
      </p:pic>
    </p:spTree>
    <p:extLst>
      <p:ext uri="{BB962C8B-B14F-4D97-AF65-F5344CB8AC3E}">
        <p14:creationId xmlns:p14="http://schemas.microsoft.com/office/powerpoint/2010/main" val="943733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design decisions</a:t>
            </a:r>
            <a:endParaRPr lang="en-US" dirty="0"/>
          </a:p>
        </p:txBody>
      </p:sp>
      <p:sp>
        <p:nvSpPr>
          <p:cNvPr id="3" name="Content Placeholder 2"/>
          <p:cNvSpPr>
            <a:spLocks noGrp="1"/>
          </p:cNvSpPr>
          <p:nvPr>
            <p:ph idx="1"/>
          </p:nvPr>
        </p:nvSpPr>
        <p:spPr/>
        <p:txBody>
          <a:bodyPr>
            <a:normAutofit/>
          </a:bodyPr>
          <a:lstStyle/>
          <a:p>
            <a:r>
              <a:rPr lang="en-US" dirty="0" smtClean="0"/>
              <a:t>Expose column stores as a new index type</a:t>
            </a:r>
          </a:p>
          <a:p>
            <a:pPr lvl="1"/>
            <a:r>
              <a:rPr lang="en-US" dirty="0"/>
              <a:t>One new keyword in index create statement (COLUMNSTORE)</a:t>
            </a:r>
          </a:p>
          <a:p>
            <a:pPr lvl="1"/>
            <a:r>
              <a:rPr lang="en-US" dirty="0" smtClean="0"/>
              <a:t>No </a:t>
            </a:r>
            <a:r>
              <a:rPr lang="en-US" dirty="0"/>
              <a:t>application changes </a:t>
            </a:r>
            <a:r>
              <a:rPr lang="en-US" dirty="0" smtClean="0"/>
              <a:t>needed!</a:t>
            </a:r>
            <a:endParaRPr lang="en-US" dirty="0"/>
          </a:p>
          <a:p>
            <a:r>
              <a:rPr lang="en-US" dirty="0" smtClean="0"/>
              <a:t>Reuse </a:t>
            </a:r>
            <a:r>
              <a:rPr lang="en-US" dirty="0"/>
              <a:t>existing </a:t>
            </a:r>
            <a:r>
              <a:rPr lang="en-US" dirty="0" smtClean="0"/>
              <a:t>mechanisms to reduce implementation cost</a:t>
            </a:r>
          </a:p>
          <a:p>
            <a:pPr lvl="1"/>
            <a:r>
              <a:rPr lang="en-US" dirty="0" smtClean="0"/>
              <a:t>Use </a:t>
            </a:r>
            <a:r>
              <a:rPr lang="en-US" dirty="0" err="1" smtClean="0"/>
              <a:t>Vertipaq</a:t>
            </a:r>
            <a:r>
              <a:rPr lang="en-US" dirty="0" smtClean="0"/>
              <a:t> column </a:t>
            </a:r>
            <a:r>
              <a:rPr lang="en-US" dirty="0"/>
              <a:t>store format and </a:t>
            </a:r>
            <a:r>
              <a:rPr lang="en-US" dirty="0" smtClean="0"/>
              <a:t>compression</a:t>
            </a:r>
            <a:endParaRPr lang="en-US" dirty="0"/>
          </a:p>
          <a:p>
            <a:pPr lvl="1"/>
            <a:r>
              <a:rPr lang="en-US" dirty="0" smtClean="0"/>
              <a:t>Use regular SQL Server storage mechanisms</a:t>
            </a:r>
          </a:p>
          <a:p>
            <a:pPr lvl="1"/>
            <a:r>
              <a:rPr lang="en-US" dirty="0" smtClean="0"/>
              <a:t>Use </a:t>
            </a:r>
            <a:r>
              <a:rPr lang="en-US" dirty="0"/>
              <a:t>a regular row store for updates and trickle </a:t>
            </a:r>
            <a:r>
              <a:rPr lang="en-US" dirty="0" smtClean="0"/>
              <a:t>inserts</a:t>
            </a:r>
          </a:p>
          <a:p>
            <a:r>
              <a:rPr lang="en-US" dirty="0" smtClean="0"/>
              <a:t>Add a new processing mode: batch mode</a:t>
            </a:r>
          </a:p>
          <a:p>
            <a:pPr lvl="1"/>
            <a:r>
              <a:rPr lang="en-US" dirty="0" smtClean="0"/>
              <a:t>Pass large batches of rows between operators</a:t>
            </a:r>
          </a:p>
          <a:p>
            <a:pPr lvl="1"/>
            <a:r>
              <a:rPr lang="en-US" dirty="0" smtClean="0"/>
              <a:t>Store batches column-wise</a:t>
            </a:r>
          </a:p>
          <a:p>
            <a:pPr lvl="1"/>
            <a:r>
              <a:rPr lang="en-US" dirty="0" smtClean="0"/>
              <a:t>Add new operators that process data column-wise</a:t>
            </a:r>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10</a:t>
            </a:fld>
            <a:endParaRPr lang="en-US"/>
          </a:p>
        </p:txBody>
      </p:sp>
    </p:spTree>
    <p:extLst>
      <p:ext uri="{BB962C8B-B14F-4D97-AF65-F5344CB8AC3E}">
        <p14:creationId xmlns:p14="http://schemas.microsoft.com/office/powerpoint/2010/main" val="37329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storing a column store index</a:t>
            </a:r>
            <a:endParaRPr lang="en-US"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11</a:t>
            </a:fld>
            <a:endParaRPr lang="en-US"/>
          </a:p>
        </p:txBody>
      </p:sp>
      <p:pic>
        <p:nvPicPr>
          <p:cNvPr id="6" name="Picture 5"/>
          <p:cNvPicPr>
            <a:picLocks noChangeAspect="1"/>
          </p:cNvPicPr>
          <p:nvPr/>
        </p:nvPicPr>
        <p:blipFill>
          <a:blip r:embed="rId2"/>
          <a:stretch>
            <a:fillRect/>
          </a:stretch>
        </p:blipFill>
        <p:spPr>
          <a:xfrm>
            <a:off x="530980" y="2194935"/>
            <a:ext cx="7984370" cy="3299401"/>
          </a:xfrm>
          <a:prstGeom prst="rect">
            <a:avLst/>
          </a:prstGeom>
        </p:spPr>
      </p:pic>
    </p:spTree>
    <p:extLst>
      <p:ext uri="{BB962C8B-B14F-4D97-AF65-F5344CB8AC3E}">
        <p14:creationId xmlns:p14="http://schemas.microsoft.com/office/powerpoint/2010/main" val="3104226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mechanisms</a:t>
            </a:r>
            <a:endParaRPr lang="en-US" dirty="0"/>
          </a:p>
        </p:txBody>
      </p:sp>
      <p:sp>
        <p:nvSpPr>
          <p:cNvPr id="3" name="Footer Placeholder 2"/>
          <p:cNvSpPr>
            <a:spLocks noGrp="1"/>
          </p:cNvSpPr>
          <p:nvPr>
            <p:ph type="ftr" sz="quarter" idx="11"/>
          </p:nvPr>
        </p:nvSpPr>
        <p:spPr/>
        <p:txBody>
          <a:bodyPr/>
          <a:lstStyle/>
          <a:p>
            <a:r>
              <a:rPr lang="en-US" smtClean="0"/>
              <a:t>Paul Larson, Nov 2013</a:t>
            </a:r>
            <a:endParaRPr lang="en-US"/>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12</a:t>
            </a:fld>
            <a:endParaRPr lang="en-US"/>
          </a:p>
        </p:txBody>
      </p:sp>
      <p:sp>
        <p:nvSpPr>
          <p:cNvPr id="6" name="Content Placeholder 5"/>
          <p:cNvSpPr>
            <a:spLocks noGrp="1"/>
          </p:cNvSpPr>
          <p:nvPr>
            <p:ph sz="quarter" idx="1"/>
          </p:nvPr>
        </p:nvSpPr>
        <p:spPr>
          <a:xfrm>
            <a:off x="5181600" y="2296084"/>
            <a:ext cx="3660648" cy="3581400"/>
          </a:xfrm>
        </p:spPr>
        <p:txBody>
          <a:bodyPr>
            <a:normAutofit/>
          </a:bodyPr>
          <a:lstStyle/>
          <a:p>
            <a:r>
              <a:rPr lang="en-US" sz="2200" dirty="0" smtClean="0"/>
              <a:t>Delete bitmap</a:t>
            </a:r>
          </a:p>
          <a:p>
            <a:pPr lvl="1"/>
            <a:r>
              <a:rPr lang="en-US" sz="1900" dirty="0" smtClean="0"/>
              <a:t>B-tree on disk</a:t>
            </a:r>
          </a:p>
          <a:p>
            <a:pPr lvl="1"/>
            <a:r>
              <a:rPr lang="en-US" sz="1900" dirty="0" smtClean="0"/>
              <a:t>Bitmap in memory</a:t>
            </a:r>
          </a:p>
          <a:p>
            <a:r>
              <a:rPr lang="en-US" sz="2200" dirty="0" smtClean="0"/>
              <a:t>Delta stores</a:t>
            </a:r>
          </a:p>
          <a:p>
            <a:pPr lvl="1"/>
            <a:r>
              <a:rPr lang="en-US" sz="1900" dirty="0"/>
              <a:t>U</a:t>
            </a:r>
            <a:r>
              <a:rPr lang="en-US" sz="1900" dirty="0" smtClean="0"/>
              <a:t>p to 1M rows/store</a:t>
            </a:r>
          </a:p>
          <a:p>
            <a:pPr lvl="1"/>
            <a:r>
              <a:rPr lang="en-US" sz="1900" dirty="0" smtClean="0"/>
              <a:t>Created as needed</a:t>
            </a:r>
          </a:p>
          <a:p>
            <a:r>
              <a:rPr lang="en-US" sz="2200" dirty="0" smtClean="0"/>
              <a:t>Tuple mover</a:t>
            </a:r>
          </a:p>
          <a:p>
            <a:pPr lvl="1"/>
            <a:r>
              <a:rPr lang="en-US" dirty="0"/>
              <a:t>D</a:t>
            </a:r>
            <a:r>
              <a:rPr lang="en-US" dirty="0" smtClean="0"/>
              <a:t>elta store → row group</a:t>
            </a:r>
          </a:p>
          <a:p>
            <a:pPr lvl="1"/>
            <a:r>
              <a:rPr lang="en-US" dirty="0" smtClean="0"/>
              <a:t>Automatically or on demand</a:t>
            </a:r>
            <a:endParaRPr lang="en-US" dirty="0"/>
          </a:p>
        </p:txBody>
      </p:sp>
      <p:pic>
        <p:nvPicPr>
          <p:cNvPr id="5" name="Picture 4"/>
          <p:cNvPicPr>
            <a:picLocks noChangeAspect="1"/>
          </p:cNvPicPr>
          <p:nvPr/>
        </p:nvPicPr>
        <p:blipFill>
          <a:blip r:embed="rId2"/>
          <a:stretch>
            <a:fillRect/>
          </a:stretch>
        </p:blipFill>
        <p:spPr>
          <a:xfrm>
            <a:off x="561975" y="1925362"/>
            <a:ext cx="4140116" cy="4322844"/>
          </a:xfrm>
          <a:prstGeom prst="rect">
            <a:avLst/>
          </a:prstGeom>
        </p:spPr>
      </p:pic>
    </p:spTree>
    <p:extLst>
      <p:ext uri="{BB962C8B-B14F-4D97-AF65-F5344CB8AC3E}">
        <p14:creationId xmlns:p14="http://schemas.microsoft.com/office/powerpoint/2010/main" val="2988395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does it pay off?</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Index compression ratio highly data dependent</a:t>
            </a:r>
          </a:p>
          <a:p>
            <a:pPr lvl="1"/>
            <a:r>
              <a:rPr lang="en-US" dirty="0" smtClean="0"/>
              <a:t>Regular: 2.2X – 23X; archival: 3.6X – 70X</a:t>
            </a:r>
          </a:p>
          <a:p>
            <a:r>
              <a:rPr lang="en-US" dirty="0" smtClean="0"/>
              <a:t>Fast bulk load: 600GB/hour on 16 core system </a:t>
            </a:r>
          </a:p>
          <a:p>
            <a:r>
              <a:rPr lang="en-US" dirty="0" smtClean="0"/>
              <a:t>Trickle </a:t>
            </a:r>
            <a:r>
              <a:rPr lang="en-US" dirty="0"/>
              <a:t>load rates (single threaded)</a:t>
            </a:r>
          </a:p>
          <a:p>
            <a:pPr lvl="1"/>
            <a:r>
              <a:rPr lang="en-US" dirty="0"/>
              <a:t>Single row/transaction:    2,944 rows/sec</a:t>
            </a:r>
          </a:p>
          <a:p>
            <a:pPr lvl="1"/>
            <a:r>
              <a:rPr lang="en-US" dirty="0"/>
              <a:t>1000 rows/transaction:  34,129 </a:t>
            </a:r>
            <a:r>
              <a:rPr lang="en-US" dirty="0" smtClean="0"/>
              <a:t>rows/sec</a:t>
            </a:r>
          </a:p>
          <a:p>
            <a:pPr lvl="1"/>
            <a:endParaRPr lang="en-US" dirty="0" smtClean="0"/>
          </a:p>
          <a:p>
            <a:pPr marL="0" indent="0">
              <a:buNone/>
            </a:pPr>
            <a:r>
              <a:rPr lang="en-US" dirty="0" smtClean="0"/>
              <a:t>Customer experiences (SQL 2012)</a:t>
            </a:r>
          </a:p>
          <a:p>
            <a:r>
              <a:rPr lang="en-US" dirty="0" err="1" smtClean="0"/>
              <a:t>Bwin</a:t>
            </a:r>
            <a:endParaRPr lang="en-US" dirty="0" smtClean="0"/>
          </a:p>
          <a:p>
            <a:pPr lvl="1"/>
            <a:r>
              <a:rPr lang="en-US" dirty="0"/>
              <a:t>T</a:t>
            </a:r>
            <a:r>
              <a:rPr lang="en-US" dirty="0" smtClean="0"/>
              <a:t>ime to prepare 50 reports reduced by 92%, 12X</a:t>
            </a:r>
          </a:p>
          <a:p>
            <a:pPr lvl="1"/>
            <a:r>
              <a:rPr lang="en-US" dirty="0" smtClean="0"/>
              <a:t>One report went from 17 min to 3 sec, 340X</a:t>
            </a:r>
          </a:p>
          <a:p>
            <a:r>
              <a:rPr lang="en-US" dirty="0" smtClean="0"/>
              <a:t>MS People</a:t>
            </a:r>
          </a:p>
          <a:p>
            <a:pPr lvl="1"/>
            <a:r>
              <a:rPr lang="en-US" dirty="0" smtClean="0"/>
              <a:t>Average query time dropped from 220 sec to 66 sec, 3.3X</a:t>
            </a:r>
          </a:p>
          <a:p>
            <a:r>
              <a:rPr lang="en-US" dirty="0" err="1" smtClean="0"/>
              <a:t>Belgacom</a:t>
            </a:r>
            <a:endParaRPr lang="en-US" dirty="0" smtClean="0"/>
          </a:p>
          <a:p>
            <a:pPr lvl="1"/>
            <a:r>
              <a:rPr lang="en-US" dirty="0" smtClean="0"/>
              <a:t>Average query time on 30 queries dropped 3.8X, best was 392X</a:t>
            </a:r>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13</a:t>
            </a:fld>
            <a:endParaRPr lang="en-US"/>
          </a:p>
        </p:txBody>
      </p:sp>
    </p:spTree>
    <p:extLst>
      <p:ext uri="{BB962C8B-B14F-4D97-AF65-F5344CB8AC3E}">
        <p14:creationId xmlns:p14="http://schemas.microsoft.com/office/powerpoint/2010/main" val="257789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performance gains come from?</a:t>
            </a:r>
            <a:endParaRPr lang="en-US" dirty="0"/>
          </a:p>
        </p:txBody>
      </p:sp>
      <p:sp>
        <p:nvSpPr>
          <p:cNvPr id="6" name="Content Placeholder 5"/>
          <p:cNvSpPr>
            <a:spLocks noGrp="1"/>
          </p:cNvSpPr>
          <p:nvPr>
            <p:ph idx="1"/>
          </p:nvPr>
        </p:nvSpPr>
        <p:spPr/>
        <p:txBody>
          <a:bodyPr/>
          <a:lstStyle/>
          <a:p>
            <a:r>
              <a:rPr lang="en-US" dirty="0" smtClean="0"/>
              <a:t>Reduced I/O</a:t>
            </a:r>
          </a:p>
          <a:p>
            <a:pPr lvl="1"/>
            <a:r>
              <a:rPr lang="en-US" dirty="0" smtClean="0"/>
              <a:t>Read only required columns</a:t>
            </a:r>
          </a:p>
          <a:p>
            <a:pPr lvl="1"/>
            <a:r>
              <a:rPr lang="en-US" dirty="0" smtClean="0"/>
              <a:t>Better compression</a:t>
            </a:r>
          </a:p>
          <a:p>
            <a:r>
              <a:rPr lang="en-US" dirty="0" smtClean="0"/>
              <a:t>Improved memory utilization</a:t>
            </a:r>
          </a:p>
          <a:p>
            <a:pPr lvl="1"/>
            <a:r>
              <a:rPr lang="en-US" dirty="0" smtClean="0"/>
              <a:t>Only frequently used columns stay in memory</a:t>
            </a:r>
          </a:p>
          <a:p>
            <a:pPr lvl="1"/>
            <a:r>
              <a:rPr lang="en-US" dirty="0" smtClean="0"/>
              <a:t>Compression of column segments</a:t>
            </a:r>
          </a:p>
          <a:p>
            <a:r>
              <a:rPr lang="en-US" dirty="0" smtClean="0"/>
              <a:t>Batch mode processing</a:t>
            </a:r>
          </a:p>
          <a:p>
            <a:pPr lvl="1"/>
            <a:r>
              <a:rPr lang="en-US" dirty="0" smtClean="0"/>
              <a:t>Far fewer calls between operators</a:t>
            </a:r>
            <a:endParaRPr lang="en-US" dirty="0"/>
          </a:p>
          <a:p>
            <a:pPr lvl="1"/>
            <a:r>
              <a:rPr lang="en-US" dirty="0" smtClean="0"/>
              <a:t>Better processor cache utilization – fewer memory accesses</a:t>
            </a:r>
          </a:p>
          <a:p>
            <a:pPr lvl="1"/>
            <a:r>
              <a:rPr lang="en-US" dirty="0" smtClean="0"/>
              <a:t>Sequential memory scans</a:t>
            </a:r>
          </a:p>
          <a:p>
            <a:pPr lvl="1"/>
            <a:r>
              <a:rPr lang="en-US" dirty="0" smtClean="0"/>
              <a:t>Fewer instructions per row</a:t>
            </a:r>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14</a:t>
            </a:fld>
            <a:endParaRPr lang="en-US"/>
          </a:p>
        </p:txBody>
      </p:sp>
    </p:spTree>
    <p:extLst>
      <p:ext uri="{BB962C8B-B14F-4D97-AF65-F5344CB8AC3E}">
        <p14:creationId xmlns:p14="http://schemas.microsoft.com/office/powerpoint/2010/main" val="214163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SQL Server 2012</a:t>
            </a:r>
          </a:p>
          <a:p>
            <a:pPr lvl="1"/>
            <a:r>
              <a:rPr lang="en-US" dirty="0"/>
              <a:t>S</a:t>
            </a:r>
            <a:r>
              <a:rPr lang="en-US" dirty="0" smtClean="0"/>
              <a:t>econdary index only, not updateable</a:t>
            </a:r>
          </a:p>
          <a:p>
            <a:pPr lvl="1"/>
            <a:endParaRPr lang="en-US" dirty="0"/>
          </a:p>
          <a:p>
            <a:r>
              <a:rPr lang="en-US" dirty="0" smtClean="0"/>
              <a:t>SQL Server 2014</a:t>
            </a:r>
          </a:p>
          <a:p>
            <a:pPr lvl="1"/>
            <a:r>
              <a:rPr lang="en-US" dirty="0" smtClean="0"/>
              <a:t>Updateable column store index</a:t>
            </a:r>
          </a:p>
          <a:p>
            <a:pPr lvl="1"/>
            <a:r>
              <a:rPr lang="en-US" dirty="0" smtClean="0"/>
              <a:t>Can be used as base storage (clustered index)</a:t>
            </a:r>
          </a:p>
          <a:p>
            <a:pPr lvl="1"/>
            <a:r>
              <a:rPr lang="en-US" dirty="0" smtClean="0"/>
              <a:t>Archival compression</a:t>
            </a:r>
          </a:p>
          <a:p>
            <a:pPr lvl="1"/>
            <a:r>
              <a:rPr lang="en-US" dirty="0" smtClean="0"/>
              <a:t>Enhancements to batch mode processing </a:t>
            </a:r>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15</a:t>
            </a:fld>
            <a:endParaRPr lang="en-US"/>
          </a:p>
        </p:txBody>
      </p:sp>
    </p:spTree>
    <p:extLst>
      <p:ext uri="{BB962C8B-B14F-4D97-AF65-F5344CB8AC3E}">
        <p14:creationId xmlns:p14="http://schemas.microsoft.com/office/powerpoint/2010/main" val="889862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Hekaton: what and why</a:t>
            </a:r>
            <a:endParaRPr lang="en-US" sz="3600" dirty="0"/>
          </a:p>
        </p:txBody>
      </p:sp>
      <p:sp>
        <p:nvSpPr>
          <p:cNvPr id="3" name="Content Placeholder 2"/>
          <p:cNvSpPr>
            <a:spLocks noGrp="1"/>
          </p:cNvSpPr>
          <p:nvPr>
            <p:ph idx="1"/>
          </p:nvPr>
        </p:nvSpPr>
        <p:spPr/>
        <p:txBody>
          <a:bodyPr>
            <a:normAutofit/>
          </a:bodyPr>
          <a:lstStyle/>
          <a:p>
            <a:r>
              <a:rPr lang="en-US" sz="2800" dirty="0"/>
              <a:t>Hekaton is a </a:t>
            </a:r>
            <a:r>
              <a:rPr lang="en-US" sz="2800" dirty="0">
                <a:solidFill>
                  <a:prstClr val="black"/>
                </a:solidFill>
                <a:ea typeface="Segoe UI" pitchFamily="34" charset="0"/>
                <a:cs typeface="Segoe UI" pitchFamily="34" charset="0"/>
              </a:rPr>
              <a:t>high performance, memory-optimized OLTP engine integrated into SQL Server and architected for modern hardware </a:t>
            </a:r>
            <a:r>
              <a:rPr lang="en-US" sz="2800" dirty="0" smtClean="0">
                <a:solidFill>
                  <a:prstClr val="black"/>
                </a:solidFill>
                <a:ea typeface="Segoe UI" pitchFamily="34" charset="0"/>
                <a:cs typeface="Segoe UI" pitchFamily="34" charset="0"/>
              </a:rPr>
              <a:t>trends</a:t>
            </a:r>
          </a:p>
          <a:p>
            <a:endParaRPr lang="en-US" sz="2800" dirty="0"/>
          </a:p>
          <a:p>
            <a:r>
              <a:rPr lang="en-US" sz="2800" dirty="0" smtClean="0"/>
              <a:t>Market </a:t>
            </a:r>
            <a:r>
              <a:rPr lang="en-US" sz="2800" dirty="0"/>
              <a:t>need for ever higher throughput and lower latency OLTP at a lower cost</a:t>
            </a:r>
          </a:p>
          <a:p>
            <a:r>
              <a:rPr lang="en-US" sz="2800" dirty="0" smtClean="0"/>
              <a:t>HW trends demand </a:t>
            </a:r>
            <a:r>
              <a:rPr lang="en-US" sz="2800" dirty="0"/>
              <a:t>architectural changes </a:t>
            </a:r>
            <a:r>
              <a:rPr lang="en-US" sz="2800" dirty="0" smtClean="0"/>
              <a:t>in RDBMS to meet those demands</a:t>
            </a:r>
            <a:endParaRPr lang="en-US" sz="2500" dirty="0" smtClean="0"/>
          </a:p>
          <a:p>
            <a:endParaRPr lang="en-US" sz="2800" dirty="0"/>
          </a:p>
          <a:p>
            <a:endParaRPr lang="en-US" sz="2800" dirty="0"/>
          </a:p>
          <a:p>
            <a:endParaRPr lang="en-US" sz="2800" dirty="0"/>
          </a:p>
        </p:txBody>
      </p:sp>
      <p:sp>
        <p:nvSpPr>
          <p:cNvPr id="4" name="Slide Number Placeholder 3"/>
          <p:cNvSpPr>
            <a:spLocks noGrp="1"/>
          </p:cNvSpPr>
          <p:nvPr>
            <p:ph type="sldNum" sz="quarter" idx="12"/>
          </p:nvPr>
        </p:nvSpPr>
        <p:spPr/>
        <p:txBody>
          <a:bodyPr/>
          <a:lstStyle/>
          <a:p>
            <a:fld id="{8E2163D7-BCBA-4E2F-8CC8-5ECF1C50D42E}" type="slidenum">
              <a:rPr lang="en-US" smtClean="0"/>
              <a:t>16</a:t>
            </a:fld>
            <a:endParaRPr lang="en-US"/>
          </a:p>
        </p:txBody>
      </p:sp>
      <p:sp>
        <p:nvSpPr>
          <p:cNvPr id="6" name="Footer Placeholder 5"/>
          <p:cNvSpPr>
            <a:spLocks noGrp="1"/>
          </p:cNvSpPr>
          <p:nvPr>
            <p:ph type="ftr" sz="quarter" idx="11"/>
          </p:nvPr>
        </p:nvSpPr>
        <p:spPr/>
        <p:txBody>
          <a:bodyPr/>
          <a:lstStyle/>
          <a:p>
            <a:r>
              <a:rPr lang="en-US" smtClean="0"/>
              <a:t>Paul Larson, Nov 2013</a:t>
            </a:r>
            <a:endParaRPr lang="en-US"/>
          </a:p>
        </p:txBody>
      </p:sp>
    </p:spTree>
    <p:extLst>
      <p:ext uri="{BB962C8B-B14F-4D97-AF65-F5344CB8AC3E}">
        <p14:creationId xmlns:p14="http://schemas.microsoft.com/office/powerpoint/2010/main" val="132952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960716" y="1823936"/>
            <a:ext cx="1920240" cy="644622"/>
          </a:xfrm>
          <a:prstGeom prst="rect">
            <a:avLst/>
          </a:prstGeom>
          <a:solidFill>
            <a:schemeClr val="bg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itchFamily="34" charset="0"/>
              </a:rPr>
              <a:t>Integrated into </a:t>
            </a:r>
            <a:br>
              <a:rPr lang="en-US" sz="1400" dirty="0" smtClean="0">
                <a:solidFill>
                  <a:schemeClr val="tx1"/>
                </a:solidFill>
                <a:latin typeface="Segoe UI Light" pitchFamily="34" charset="0"/>
              </a:rPr>
            </a:br>
            <a:r>
              <a:rPr lang="en-US" sz="1400" dirty="0" smtClean="0">
                <a:solidFill>
                  <a:schemeClr val="tx1"/>
                </a:solidFill>
                <a:latin typeface="Segoe UI Light" pitchFamily="34" charset="0"/>
              </a:rPr>
              <a:t>SQL Server</a:t>
            </a:r>
            <a:endParaRPr lang="en-US" sz="1400" dirty="0">
              <a:solidFill>
                <a:schemeClr val="tx1"/>
              </a:solidFill>
              <a:latin typeface="Segoe UI Light" pitchFamily="34" charset="0"/>
            </a:endParaRPr>
          </a:p>
        </p:txBody>
      </p:sp>
      <p:sp>
        <p:nvSpPr>
          <p:cNvPr id="10" name="Rectangle 9"/>
          <p:cNvSpPr/>
          <p:nvPr/>
        </p:nvSpPr>
        <p:spPr>
          <a:xfrm>
            <a:off x="6960716" y="2487993"/>
            <a:ext cx="1920240" cy="1755648"/>
          </a:xfrm>
          <a:prstGeom prst="rect">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sz="1200" dirty="0" smtClean="0">
                <a:solidFill>
                  <a:schemeClr val="bg1"/>
                </a:solidFill>
                <a:latin typeface="Segoe UI Light" pitchFamily="34" charset="0"/>
              </a:rPr>
              <a:t>Integrated queries &amp; transactions</a:t>
            </a:r>
          </a:p>
          <a:p>
            <a:pPr marL="285750" indent="-285750">
              <a:buFont typeface="Arial" charset="0"/>
              <a:buChar char="•"/>
            </a:pPr>
            <a:r>
              <a:rPr lang="en-US" sz="1200" dirty="0" smtClean="0">
                <a:solidFill>
                  <a:schemeClr val="bg1"/>
                </a:solidFill>
                <a:latin typeface="Segoe UI Light" pitchFamily="34" charset="0"/>
              </a:rPr>
              <a:t>Integrated HA and backup/restore</a:t>
            </a:r>
          </a:p>
          <a:p>
            <a:pPr marL="285750" indent="-285750">
              <a:buFont typeface="Arial" charset="0"/>
              <a:buChar char="•"/>
            </a:pPr>
            <a:r>
              <a:rPr lang="en-US" sz="1200" dirty="0" smtClean="0">
                <a:solidFill>
                  <a:schemeClr val="bg1"/>
                </a:solidFill>
                <a:latin typeface="Segoe UI Light" pitchFamily="34" charset="0"/>
              </a:rPr>
              <a:t>Familiar manageability and development experience</a:t>
            </a:r>
            <a:endParaRPr lang="en-US" sz="1200" dirty="0">
              <a:solidFill>
                <a:schemeClr val="bg1"/>
              </a:solidFill>
              <a:latin typeface="Segoe UI Light" pitchFamily="34" charset="0"/>
            </a:endParaRPr>
          </a:p>
        </p:txBody>
      </p:sp>
      <p:sp>
        <p:nvSpPr>
          <p:cNvPr id="11" name="Rectangle 10"/>
          <p:cNvSpPr/>
          <p:nvPr/>
        </p:nvSpPr>
        <p:spPr>
          <a:xfrm>
            <a:off x="597689" y="1823931"/>
            <a:ext cx="1920240" cy="644622"/>
          </a:xfrm>
          <a:prstGeom prst="rect">
            <a:avLst/>
          </a:prstGeom>
          <a:solidFill>
            <a:schemeClr val="bg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schemeClr val="tx1"/>
                </a:solidFill>
                <a:latin typeface="Segoe UI Light" pitchFamily="34" charset="0"/>
              </a:rPr>
              <a:t>Main-Memory Optimized</a:t>
            </a:r>
          </a:p>
        </p:txBody>
      </p:sp>
      <p:sp>
        <p:nvSpPr>
          <p:cNvPr id="12" name="Rectangle 11"/>
          <p:cNvSpPr/>
          <p:nvPr/>
        </p:nvSpPr>
        <p:spPr>
          <a:xfrm>
            <a:off x="597689" y="2487993"/>
            <a:ext cx="1920240" cy="1755648"/>
          </a:xfrm>
          <a:prstGeom prst="rect">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itchFamily="34" charset="0"/>
              <a:buChar char="•"/>
            </a:pPr>
            <a:r>
              <a:rPr lang="en-US" sz="1200" dirty="0">
                <a:solidFill>
                  <a:schemeClr val="bg1"/>
                </a:solidFill>
                <a:latin typeface="Segoe UI Light" pitchFamily="34" charset="0"/>
              </a:rPr>
              <a:t>Optimized for in-memory data</a:t>
            </a:r>
          </a:p>
          <a:p>
            <a:pPr marL="171450" lvl="0" indent="-171450">
              <a:buFont typeface="Arial" pitchFamily="34" charset="0"/>
              <a:buChar char="•"/>
            </a:pPr>
            <a:r>
              <a:rPr lang="en-US" sz="1200" dirty="0">
                <a:solidFill>
                  <a:schemeClr val="bg1"/>
                </a:solidFill>
                <a:latin typeface="Segoe UI Light" pitchFamily="34" charset="0"/>
              </a:rPr>
              <a:t>Indexes (</a:t>
            </a:r>
            <a:r>
              <a:rPr lang="en-US" sz="1200" dirty="0" smtClean="0">
                <a:solidFill>
                  <a:schemeClr val="bg1"/>
                </a:solidFill>
                <a:latin typeface="Segoe UI Light" pitchFamily="34" charset="0"/>
              </a:rPr>
              <a:t>hash, range) </a:t>
            </a:r>
            <a:r>
              <a:rPr lang="en-US" sz="1200" dirty="0">
                <a:solidFill>
                  <a:schemeClr val="bg1"/>
                </a:solidFill>
                <a:latin typeface="Segoe UI Light" pitchFamily="34" charset="0"/>
              </a:rPr>
              <a:t>exist only in memory</a:t>
            </a:r>
          </a:p>
          <a:p>
            <a:pPr marL="171450" lvl="0" indent="-171450">
              <a:buFont typeface="Arial" pitchFamily="34" charset="0"/>
              <a:buChar char="•"/>
            </a:pPr>
            <a:r>
              <a:rPr lang="en-US" sz="1200" dirty="0">
                <a:solidFill>
                  <a:schemeClr val="bg1"/>
                </a:solidFill>
                <a:latin typeface="Segoe UI Light" pitchFamily="34" charset="0"/>
              </a:rPr>
              <a:t>No buffer </a:t>
            </a:r>
            <a:r>
              <a:rPr lang="en-US" sz="1200" dirty="0" smtClean="0">
                <a:solidFill>
                  <a:schemeClr val="bg1"/>
                </a:solidFill>
                <a:latin typeface="Segoe UI Light" pitchFamily="34" charset="0"/>
              </a:rPr>
              <a:t>pool</a:t>
            </a:r>
            <a:endParaRPr lang="en-US" sz="1200" dirty="0">
              <a:solidFill>
                <a:schemeClr val="bg1"/>
              </a:solidFill>
              <a:latin typeface="Segoe UI Light" pitchFamily="34" charset="0"/>
            </a:endParaRPr>
          </a:p>
          <a:p>
            <a:pPr marL="171450" lvl="0" indent="-171450">
              <a:buFont typeface="Arial" pitchFamily="34" charset="0"/>
              <a:buChar char="•"/>
            </a:pPr>
            <a:r>
              <a:rPr lang="en-US" sz="1200" dirty="0">
                <a:solidFill>
                  <a:schemeClr val="bg1"/>
                </a:solidFill>
                <a:latin typeface="Segoe UI Light" pitchFamily="34" charset="0"/>
              </a:rPr>
              <a:t>Stream-based </a:t>
            </a:r>
            <a:r>
              <a:rPr lang="en-US" sz="1200" dirty="0" smtClean="0">
                <a:solidFill>
                  <a:schemeClr val="bg1"/>
                </a:solidFill>
                <a:latin typeface="Segoe UI Light" pitchFamily="34" charset="0"/>
              </a:rPr>
              <a:t>storage (log and checkpoints)</a:t>
            </a:r>
            <a:endParaRPr lang="en-US" sz="1200" dirty="0">
              <a:solidFill>
                <a:schemeClr val="bg1"/>
              </a:solidFill>
              <a:latin typeface="Segoe UI Light" pitchFamily="34" charset="0"/>
            </a:endParaRPr>
          </a:p>
        </p:txBody>
      </p:sp>
      <p:sp>
        <p:nvSpPr>
          <p:cNvPr id="13" name="Rectangle 12"/>
          <p:cNvSpPr/>
          <p:nvPr/>
        </p:nvSpPr>
        <p:spPr>
          <a:xfrm>
            <a:off x="2730623" y="1823936"/>
            <a:ext cx="1920240" cy="644622"/>
          </a:xfrm>
          <a:prstGeom prst="rect">
            <a:avLst/>
          </a:prstGeom>
          <a:solidFill>
            <a:schemeClr val="bg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smtClean="0">
                <a:solidFill>
                  <a:schemeClr val="tx1"/>
                </a:solidFill>
                <a:latin typeface="Segoe UI Light" pitchFamily="34" charset="0"/>
              </a:rPr>
              <a:t>Designed for High </a:t>
            </a:r>
            <a:r>
              <a:rPr lang="en-US" sz="1400" dirty="0">
                <a:solidFill>
                  <a:schemeClr val="tx1"/>
                </a:solidFill>
                <a:latin typeface="Segoe UI Light" pitchFamily="34" charset="0"/>
              </a:rPr>
              <a:t>Concurrency</a:t>
            </a:r>
          </a:p>
        </p:txBody>
      </p:sp>
      <p:sp>
        <p:nvSpPr>
          <p:cNvPr id="14" name="Rectangle 13"/>
          <p:cNvSpPr/>
          <p:nvPr/>
        </p:nvSpPr>
        <p:spPr>
          <a:xfrm>
            <a:off x="2730623" y="2487993"/>
            <a:ext cx="1920240" cy="1755648"/>
          </a:xfrm>
          <a:prstGeom prst="rect">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itchFamily="34" charset="0"/>
              <a:buChar char="•"/>
            </a:pPr>
            <a:r>
              <a:rPr lang="en-US" sz="1200" dirty="0">
                <a:solidFill>
                  <a:schemeClr val="bg1"/>
                </a:solidFill>
                <a:latin typeface="Segoe UI Light" pitchFamily="34" charset="0"/>
              </a:rPr>
              <a:t>Multi-version optimistic concurrency control with full ACID support</a:t>
            </a:r>
          </a:p>
          <a:p>
            <a:pPr marL="171450" lvl="0" indent="-171450">
              <a:buFont typeface="Arial" pitchFamily="34" charset="0"/>
              <a:buChar char="•"/>
            </a:pPr>
            <a:r>
              <a:rPr lang="en-US" sz="1200" dirty="0">
                <a:solidFill>
                  <a:schemeClr val="bg1"/>
                </a:solidFill>
                <a:latin typeface="Segoe UI Light" pitchFamily="34" charset="0"/>
              </a:rPr>
              <a:t>Core engine using lock-free algorithms</a:t>
            </a:r>
          </a:p>
          <a:p>
            <a:pPr marL="171450" lvl="0" indent="-171450">
              <a:buFont typeface="Arial" pitchFamily="34" charset="0"/>
              <a:buChar char="•"/>
            </a:pPr>
            <a:r>
              <a:rPr lang="en-US" sz="1200" dirty="0">
                <a:solidFill>
                  <a:schemeClr val="bg1"/>
                </a:solidFill>
                <a:latin typeface="Segoe UI Light" pitchFamily="34" charset="0"/>
              </a:rPr>
              <a:t>No lock manager, latches or spinlocks</a:t>
            </a:r>
          </a:p>
        </p:txBody>
      </p:sp>
      <p:sp>
        <p:nvSpPr>
          <p:cNvPr id="15" name="Rectangle 14"/>
          <p:cNvSpPr/>
          <p:nvPr/>
        </p:nvSpPr>
        <p:spPr>
          <a:xfrm>
            <a:off x="4826452" y="1823931"/>
            <a:ext cx="1920240" cy="644622"/>
          </a:xfrm>
          <a:prstGeom prst="rect">
            <a:avLst/>
          </a:prstGeom>
          <a:solidFill>
            <a:schemeClr val="bg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schemeClr val="tx1"/>
                </a:solidFill>
                <a:latin typeface="Segoe UI Light" pitchFamily="34" charset="0"/>
              </a:rPr>
              <a:t>T-SQL Compiled to Machine Code</a:t>
            </a:r>
          </a:p>
        </p:txBody>
      </p:sp>
      <p:sp>
        <p:nvSpPr>
          <p:cNvPr id="16" name="Rectangle 15"/>
          <p:cNvSpPr/>
          <p:nvPr/>
        </p:nvSpPr>
        <p:spPr>
          <a:xfrm>
            <a:off x="4826452" y="2487993"/>
            <a:ext cx="1920240" cy="1755648"/>
          </a:xfrm>
          <a:prstGeom prst="rect">
            <a:avLst/>
          </a:prstGeom>
          <a:solidFill>
            <a:srgbClr val="0070C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itchFamily="34" charset="0"/>
              <a:buChar char="•"/>
            </a:pPr>
            <a:r>
              <a:rPr lang="en-US" sz="1200" dirty="0">
                <a:solidFill>
                  <a:schemeClr val="bg1"/>
                </a:solidFill>
                <a:latin typeface="Segoe UI Light" pitchFamily="34" charset="0"/>
              </a:rPr>
              <a:t>T-SQL compiled to </a:t>
            </a:r>
            <a:r>
              <a:rPr lang="en-US" sz="1200" dirty="0" smtClean="0">
                <a:solidFill>
                  <a:schemeClr val="bg1"/>
                </a:solidFill>
                <a:latin typeface="Segoe UI Light" pitchFamily="34" charset="0"/>
              </a:rPr>
              <a:t>machine </a:t>
            </a:r>
            <a:r>
              <a:rPr lang="en-US" sz="1200" dirty="0">
                <a:solidFill>
                  <a:schemeClr val="bg1"/>
                </a:solidFill>
                <a:latin typeface="Segoe UI Light" pitchFamily="34" charset="0"/>
              </a:rPr>
              <a:t>code via C code generator and VC</a:t>
            </a:r>
          </a:p>
          <a:p>
            <a:pPr marL="171450" lvl="0" indent="-171450">
              <a:buFont typeface="Arial" pitchFamily="34" charset="0"/>
              <a:buChar char="•"/>
            </a:pPr>
            <a:r>
              <a:rPr lang="en-US" sz="1200" dirty="0">
                <a:solidFill>
                  <a:schemeClr val="bg1"/>
                </a:solidFill>
                <a:latin typeface="Segoe UI Light" pitchFamily="34" charset="0"/>
              </a:rPr>
              <a:t>Invoking a procedure is just a DLL entry-point</a:t>
            </a:r>
          </a:p>
          <a:p>
            <a:pPr marL="171450" lvl="0" indent="-171450">
              <a:buFont typeface="Arial" pitchFamily="34" charset="0"/>
              <a:buChar char="•"/>
            </a:pPr>
            <a:r>
              <a:rPr lang="en-US" sz="1200" dirty="0">
                <a:solidFill>
                  <a:schemeClr val="bg1"/>
                </a:solidFill>
                <a:latin typeface="Segoe UI Light" pitchFamily="34" charset="0"/>
              </a:rPr>
              <a:t>Aggressive optimizations @ compile-time</a:t>
            </a:r>
          </a:p>
        </p:txBody>
      </p:sp>
      <p:sp>
        <p:nvSpPr>
          <p:cNvPr id="17" name="Rectangle 16"/>
          <p:cNvSpPr/>
          <p:nvPr/>
        </p:nvSpPr>
        <p:spPr>
          <a:xfrm>
            <a:off x="592429" y="4459948"/>
            <a:ext cx="1920240" cy="841248"/>
          </a:xfrm>
          <a:prstGeom prst="rect">
            <a:avLst/>
          </a:prstGeom>
          <a:solidFill>
            <a:schemeClr val="bg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smtClean="0">
                <a:solidFill>
                  <a:schemeClr val="tx1"/>
                </a:solidFill>
                <a:latin typeface="Segoe UI Light" pitchFamily="34" charset="0"/>
              </a:rPr>
              <a:t>Steadily declining </a:t>
            </a:r>
            <a:r>
              <a:rPr lang="en-US" sz="1400" dirty="0">
                <a:solidFill>
                  <a:schemeClr val="tx1"/>
                </a:solidFill>
                <a:latin typeface="Segoe UI Light" pitchFamily="34" charset="0"/>
              </a:rPr>
              <a:t>memory </a:t>
            </a:r>
            <a:r>
              <a:rPr lang="en-US" sz="1400" dirty="0" smtClean="0">
                <a:solidFill>
                  <a:schemeClr val="tx1"/>
                </a:solidFill>
                <a:latin typeface="Segoe UI Light" pitchFamily="34" charset="0"/>
              </a:rPr>
              <a:t>price</a:t>
            </a:r>
            <a:endParaRPr lang="en-US" sz="1400" dirty="0">
              <a:solidFill>
                <a:schemeClr val="tx1"/>
              </a:solidFill>
              <a:latin typeface="Segoe UI Light" pitchFamily="34" charset="0"/>
            </a:endParaRPr>
          </a:p>
        </p:txBody>
      </p:sp>
      <p:sp>
        <p:nvSpPr>
          <p:cNvPr id="18" name="Rectangle 17"/>
          <p:cNvSpPr/>
          <p:nvPr/>
        </p:nvSpPr>
        <p:spPr>
          <a:xfrm>
            <a:off x="2658441" y="4459951"/>
            <a:ext cx="1920240" cy="841248"/>
          </a:xfrm>
          <a:prstGeom prst="rect">
            <a:avLst/>
          </a:prstGeom>
          <a:solidFill>
            <a:schemeClr val="bg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schemeClr val="tx1"/>
                </a:solidFill>
                <a:latin typeface="Segoe UI Light" pitchFamily="34" charset="0"/>
              </a:rPr>
              <a:t>M</a:t>
            </a:r>
            <a:r>
              <a:rPr lang="en-US" sz="1400" dirty="0" smtClean="0">
                <a:solidFill>
                  <a:schemeClr val="tx1"/>
                </a:solidFill>
                <a:latin typeface="Segoe UI Light" pitchFamily="34" charset="0"/>
              </a:rPr>
              <a:t>any-core processors</a:t>
            </a:r>
            <a:endParaRPr lang="en-US" sz="1400" dirty="0">
              <a:solidFill>
                <a:schemeClr val="tx1"/>
              </a:solidFill>
              <a:latin typeface="Segoe UI Light" pitchFamily="34" charset="0"/>
            </a:endParaRPr>
          </a:p>
        </p:txBody>
      </p:sp>
      <p:sp>
        <p:nvSpPr>
          <p:cNvPr id="19" name="Rectangle 18"/>
          <p:cNvSpPr/>
          <p:nvPr/>
        </p:nvSpPr>
        <p:spPr>
          <a:xfrm>
            <a:off x="4821195" y="4459948"/>
            <a:ext cx="1920240" cy="841248"/>
          </a:xfrm>
          <a:prstGeom prst="rect">
            <a:avLst/>
          </a:prstGeom>
          <a:solidFill>
            <a:schemeClr val="bg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smtClean="0">
                <a:solidFill>
                  <a:schemeClr val="tx1"/>
                </a:solidFill>
                <a:latin typeface="Segoe UI Light" pitchFamily="34" charset="0"/>
              </a:rPr>
              <a:t>Stalling CPU clock </a:t>
            </a:r>
            <a:r>
              <a:rPr lang="en-US" sz="1400" dirty="0">
                <a:solidFill>
                  <a:schemeClr val="tx1"/>
                </a:solidFill>
                <a:latin typeface="Segoe UI Light" pitchFamily="34" charset="0"/>
              </a:rPr>
              <a:t>rate</a:t>
            </a:r>
          </a:p>
        </p:txBody>
      </p:sp>
      <p:sp>
        <p:nvSpPr>
          <p:cNvPr id="22" name="Rectangle 21"/>
          <p:cNvSpPr/>
          <p:nvPr/>
        </p:nvSpPr>
        <p:spPr>
          <a:xfrm>
            <a:off x="6960716" y="4459948"/>
            <a:ext cx="1920240" cy="841248"/>
          </a:xfrm>
          <a:prstGeom prst="rect">
            <a:avLst/>
          </a:prstGeom>
          <a:solidFill>
            <a:schemeClr val="bg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smtClean="0">
                <a:solidFill>
                  <a:schemeClr val="tx1"/>
                </a:solidFill>
                <a:latin typeface="Segoe UI Light" pitchFamily="34" charset="0"/>
              </a:rPr>
              <a:t>TCO</a:t>
            </a:r>
            <a:endParaRPr lang="en-US" sz="1400" dirty="0">
              <a:solidFill>
                <a:schemeClr val="tx1"/>
              </a:solidFill>
              <a:latin typeface="Segoe UI Light" pitchFamily="34" charset="0"/>
            </a:endParaRPr>
          </a:p>
        </p:txBody>
      </p:sp>
      <p:sp>
        <p:nvSpPr>
          <p:cNvPr id="26" name="TextBox 25"/>
          <p:cNvSpPr txBox="1"/>
          <p:nvPr/>
        </p:nvSpPr>
        <p:spPr>
          <a:xfrm>
            <a:off x="592429" y="5402857"/>
            <a:ext cx="6149006" cy="369332"/>
          </a:xfrm>
          <a:prstGeom prst="rect">
            <a:avLst/>
          </a:prstGeom>
          <a:solidFill>
            <a:srgbClr val="00B050"/>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rtlCol="0">
            <a:spAutoFit/>
          </a:bodyPr>
          <a:lstStyle/>
          <a:p>
            <a:pPr algn="ctr"/>
            <a:r>
              <a:rPr lang="en-US" dirty="0" smtClean="0">
                <a:latin typeface="Segoe UI Light" pitchFamily="34" charset="0"/>
              </a:rPr>
              <a:t>Hardware trends</a:t>
            </a:r>
            <a:endParaRPr lang="en-US" dirty="0">
              <a:latin typeface="Segoe UI Light" pitchFamily="34" charset="0"/>
            </a:endParaRPr>
          </a:p>
        </p:txBody>
      </p:sp>
      <p:sp>
        <p:nvSpPr>
          <p:cNvPr id="27" name="TextBox 26"/>
          <p:cNvSpPr txBox="1"/>
          <p:nvPr/>
        </p:nvSpPr>
        <p:spPr>
          <a:xfrm>
            <a:off x="6935529" y="5406340"/>
            <a:ext cx="1977891" cy="369332"/>
          </a:xfrm>
          <a:prstGeom prst="rect">
            <a:avLst/>
          </a:prstGeom>
          <a:solidFill>
            <a:srgbClr val="00B050"/>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rtlCol="0">
            <a:spAutoFit/>
          </a:bodyPr>
          <a:lstStyle/>
          <a:p>
            <a:pPr algn="ctr"/>
            <a:r>
              <a:rPr lang="en-US" dirty="0" smtClean="0">
                <a:latin typeface="Segoe UI Light" pitchFamily="34" charset="0"/>
              </a:rPr>
              <a:t>Business Driver</a:t>
            </a:r>
            <a:endParaRPr lang="en-US" dirty="0">
              <a:latin typeface="Segoe UI Light" pitchFamily="34" charset="0"/>
            </a:endParaRPr>
          </a:p>
        </p:txBody>
      </p:sp>
      <p:sp>
        <p:nvSpPr>
          <p:cNvPr id="32" name="Title 31"/>
          <p:cNvSpPr>
            <a:spLocks noGrp="1"/>
          </p:cNvSpPr>
          <p:nvPr>
            <p:ph type="title"/>
          </p:nvPr>
        </p:nvSpPr>
        <p:spPr>
          <a:xfrm>
            <a:off x="628650" y="365126"/>
            <a:ext cx="7886700" cy="1121929"/>
          </a:xfrm>
        </p:spPr>
        <p:txBody>
          <a:bodyPr>
            <a:noAutofit/>
          </a:bodyPr>
          <a:lstStyle/>
          <a:p>
            <a:pPr algn="ctr"/>
            <a:r>
              <a:rPr lang="en-US" sz="3600" dirty="0" smtClean="0">
                <a:solidFill>
                  <a:schemeClr val="tx1"/>
                </a:solidFill>
              </a:rPr>
              <a:t>Hekaton Architectural Pillars</a:t>
            </a:r>
            <a:endParaRPr lang="en-US" sz="3600" dirty="0">
              <a:solidFill>
                <a:schemeClr val="tx1"/>
              </a:solidFill>
            </a:endParaRPr>
          </a:p>
        </p:txBody>
      </p:sp>
      <p:sp>
        <p:nvSpPr>
          <p:cNvPr id="3" name="Footer Placeholder 2"/>
          <p:cNvSpPr>
            <a:spLocks noGrp="1"/>
          </p:cNvSpPr>
          <p:nvPr>
            <p:ph type="ftr" sz="quarter" idx="11"/>
          </p:nvPr>
        </p:nvSpPr>
        <p:spPr/>
        <p:txBody>
          <a:bodyPr/>
          <a:lstStyle/>
          <a:p>
            <a:r>
              <a:rPr lang="en-US" smtClean="0"/>
              <a:t>Paul Larson, Nov 2013</a:t>
            </a:r>
            <a:endParaRPr lang="en-US"/>
          </a:p>
        </p:txBody>
      </p:sp>
      <p:sp>
        <p:nvSpPr>
          <p:cNvPr id="4" name="Slide Number Placeholder 3"/>
          <p:cNvSpPr>
            <a:spLocks noGrp="1"/>
          </p:cNvSpPr>
          <p:nvPr>
            <p:ph type="sldNum" sz="quarter" idx="12"/>
          </p:nvPr>
        </p:nvSpPr>
        <p:spPr/>
        <p:txBody>
          <a:bodyPr/>
          <a:lstStyle/>
          <a:p>
            <a:fld id="{8E2163D7-BCBA-4E2F-8CC8-5ECF1C50D42E}" type="slidenum">
              <a:rPr lang="en-US" smtClean="0"/>
              <a:t>17</a:t>
            </a:fld>
            <a:endParaRPr lang="en-US"/>
          </a:p>
        </p:txBody>
      </p:sp>
    </p:spTree>
    <p:extLst>
      <p:ext uri="{BB962C8B-B14F-4D97-AF65-F5344CB8AC3E}">
        <p14:creationId xmlns:p14="http://schemas.microsoft.com/office/powerpoint/2010/main" val="69747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307859" cy="1325563"/>
          </a:xfrm>
        </p:spPr>
        <p:txBody>
          <a:bodyPr/>
          <a:lstStyle/>
          <a:p>
            <a:r>
              <a:rPr lang="en-US" dirty="0" smtClean="0"/>
              <a:t>Hekaton does not use partitioning</a:t>
            </a:r>
            <a:endParaRPr lang="en-US" dirty="0"/>
          </a:p>
        </p:txBody>
      </p:sp>
      <p:sp>
        <p:nvSpPr>
          <p:cNvPr id="3" name="Content Placeholder 2"/>
          <p:cNvSpPr>
            <a:spLocks noGrp="1"/>
          </p:cNvSpPr>
          <p:nvPr>
            <p:ph idx="1"/>
          </p:nvPr>
        </p:nvSpPr>
        <p:spPr/>
        <p:txBody>
          <a:bodyPr/>
          <a:lstStyle/>
          <a:p>
            <a:r>
              <a:rPr lang="en-US" sz="2400" dirty="0" smtClean="0"/>
              <a:t>Partitioning is a popular design choice</a:t>
            </a:r>
          </a:p>
          <a:p>
            <a:pPr lvl="1"/>
            <a:r>
              <a:rPr lang="en-US" sz="1600" dirty="0" smtClean="0"/>
              <a:t>Partition database by core</a:t>
            </a:r>
          </a:p>
          <a:p>
            <a:pPr lvl="1"/>
            <a:r>
              <a:rPr lang="en-US" sz="1600" dirty="0" smtClean="0"/>
              <a:t>Run transactions serially within each partition</a:t>
            </a:r>
          </a:p>
          <a:p>
            <a:pPr lvl="1"/>
            <a:r>
              <a:rPr lang="en-US" sz="1600" dirty="0" smtClean="0"/>
              <a:t>Cross-partition transactions problematic and add overhead</a:t>
            </a:r>
          </a:p>
          <a:p>
            <a:pPr marL="342900" lvl="1" indent="0">
              <a:buNone/>
            </a:pPr>
            <a:endParaRPr lang="en-US" dirty="0" smtClean="0"/>
          </a:p>
          <a:p>
            <a:r>
              <a:rPr lang="en-US" sz="2400" dirty="0" smtClean="0"/>
              <a:t>Partitioning causes unpredictable performance</a:t>
            </a:r>
          </a:p>
          <a:p>
            <a:pPr lvl="1"/>
            <a:r>
              <a:rPr lang="en-US" sz="1600" dirty="0" smtClean="0"/>
              <a:t>Great performance with few or no cross–partition transactions</a:t>
            </a:r>
          </a:p>
          <a:p>
            <a:pPr lvl="1"/>
            <a:r>
              <a:rPr lang="en-US" sz="1600" dirty="0" smtClean="0"/>
              <a:t>Performance falls off a cliff as cross-partition transactions increase</a:t>
            </a:r>
          </a:p>
          <a:p>
            <a:r>
              <a:rPr lang="en-US" sz="2400" dirty="0" smtClean="0"/>
              <a:t>But many workloads are </a:t>
            </a:r>
            <a:r>
              <a:rPr lang="en-US" sz="2400" u="sng" dirty="0" smtClean="0"/>
              <a:t>not</a:t>
            </a:r>
            <a:r>
              <a:rPr lang="en-US" sz="2400" dirty="0" smtClean="0"/>
              <a:t> </a:t>
            </a:r>
            <a:r>
              <a:rPr lang="en-US" sz="2400" dirty="0" err="1" smtClean="0"/>
              <a:t>partitionable</a:t>
            </a:r>
            <a:endParaRPr lang="en-US" sz="2400" dirty="0" smtClean="0"/>
          </a:p>
          <a:p>
            <a:r>
              <a:rPr lang="en-US" sz="2400" dirty="0" smtClean="0"/>
              <a:t>SQL Server used for many different workloads</a:t>
            </a:r>
          </a:p>
          <a:p>
            <a:pPr lvl="1"/>
            <a:r>
              <a:rPr lang="en-US" dirty="0" smtClean="0"/>
              <a:t>Can’t ship a solution with unpredictable performance</a:t>
            </a:r>
          </a:p>
        </p:txBody>
      </p:sp>
      <p:sp>
        <p:nvSpPr>
          <p:cNvPr id="8" name="Footer Placeholder 7"/>
          <p:cNvSpPr>
            <a:spLocks noGrp="1"/>
          </p:cNvSpPr>
          <p:nvPr>
            <p:ph type="ftr" sz="quarter" idx="11"/>
          </p:nvPr>
        </p:nvSpPr>
        <p:spPr/>
        <p:txBody>
          <a:bodyPr/>
          <a:lstStyle/>
          <a:p>
            <a:r>
              <a:rPr lang="en-US" smtClean="0"/>
              <a:t>Paul Larson, Nov 2013</a:t>
            </a:r>
            <a:endParaRPr lang="en-US"/>
          </a:p>
        </p:txBody>
      </p:sp>
      <p:sp>
        <p:nvSpPr>
          <p:cNvPr id="9" name="Slide Number Placeholder 8"/>
          <p:cNvSpPr>
            <a:spLocks noGrp="1"/>
          </p:cNvSpPr>
          <p:nvPr>
            <p:ph type="sldNum" sz="quarter" idx="12"/>
          </p:nvPr>
        </p:nvSpPr>
        <p:spPr/>
        <p:txBody>
          <a:bodyPr/>
          <a:lstStyle/>
          <a:p>
            <a:fld id="{E946A4F1-74DE-4705-A614-3C426E9292AA}" type="slidenum">
              <a:rPr lang="en-US" smtClean="0"/>
              <a:t>18</a:t>
            </a:fld>
            <a:endParaRPr lang="en-US"/>
          </a:p>
        </p:txBody>
      </p:sp>
    </p:spTree>
    <p:extLst>
      <p:ext uri="{BB962C8B-B14F-4D97-AF65-F5344CB8AC3E}">
        <p14:creationId xmlns:p14="http://schemas.microsoft.com/office/powerpoint/2010/main" val="107114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for high concurrency</a:t>
            </a:r>
            <a:endParaRPr lang="en-US" dirty="0"/>
          </a:p>
        </p:txBody>
      </p:sp>
      <p:sp>
        <p:nvSpPr>
          <p:cNvPr id="6" name="Content Placeholder 5"/>
          <p:cNvSpPr>
            <a:spLocks noGrp="1"/>
          </p:cNvSpPr>
          <p:nvPr>
            <p:ph idx="1"/>
          </p:nvPr>
        </p:nvSpPr>
        <p:spPr/>
        <p:txBody>
          <a:bodyPr>
            <a:normAutofit/>
          </a:bodyPr>
          <a:lstStyle/>
          <a:p>
            <a:pPr marL="457200" indent="-457200">
              <a:buFont typeface="+mj-lt"/>
              <a:buAutoNum type="arabicPeriod"/>
            </a:pPr>
            <a:r>
              <a:rPr lang="en-US" dirty="0" smtClean="0"/>
              <a:t>Avoid global shared data structures</a:t>
            </a:r>
          </a:p>
          <a:p>
            <a:pPr lvl="1"/>
            <a:r>
              <a:rPr lang="en-US" dirty="0" smtClean="0"/>
              <a:t>Frequently become bottlenecks</a:t>
            </a:r>
          </a:p>
          <a:p>
            <a:pPr lvl="1"/>
            <a:r>
              <a:rPr lang="en-US" dirty="0"/>
              <a:t>E</a:t>
            </a:r>
            <a:r>
              <a:rPr lang="en-US" dirty="0" smtClean="0"/>
              <a:t>xample, no lock manager</a:t>
            </a:r>
          </a:p>
          <a:p>
            <a:pPr marL="457200" indent="-457200">
              <a:buFont typeface="+mj-lt"/>
              <a:buAutoNum type="arabicPeriod"/>
            </a:pPr>
            <a:r>
              <a:rPr lang="en-US" dirty="0" smtClean="0"/>
              <a:t>Avoid serial execution like the plague</a:t>
            </a:r>
          </a:p>
          <a:p>
            <a:pPr lvl="1"/>
            <a:r>
              <a:rPr lang="en-US" dirty="0" smtClean="0"/>
              <a:t>Amdahl’s law strikes hard on machines with 100’s of cores</a:t>
            </a:r>
          </a:p>
          <a:p>
            <a:pPr marL="457200" indent="-457200">
              <a:buFont typeface="+mj-lt"/>
              <a:buAutoNum type="arabicPeriod"/>
            </a:pPr>
            <a:r>
              <a:rPr lang="en-US" dirty="0"/>
              <a:t>Avoid </a:t>
            </a:r>
            <a:r>
              <a:rPr lang="en-US" dirty="0" smtClean="0"/>
              <a:t>creating write-hot data</a:t>
            </a:r>
            <a:endParaRPr lang="en-US" dirty="0"/>
          </a:p>
          <a:p>
            <a:pPr lvl="1"/>
            <a:r>
              <a:rPr lang="en-US" dirty="0"/>
              <a:t>Hot </a:t>
            </a:r>
            <a:r>
              <a:rPr lang="en-US" dirty="0" smtClean="0"/>
              <a:t>spots increase </a:t>
            </a:r>
            <a:r>
              <a:rPr lang="en-US" dirty="0"/>
              <a:t>cache coherence traffic</a:t>
            </a:r>
          </a:p>
          <a:p>
            <a:pPr lvl="1"/>
            <a:endParaRPr lang="en-US" dirty="0" smtClean="0"/>
          </a:p>
          <a:p>
            <a:r>
              <a:rPr lang="en-US" dirty="0" smtClean="0"/>
              <a:t>Hekaton uses only latch-free (lock-free) data structures</a:t>
            </a:r>
          </a:p>
          <a:p>
            <a:pPr lvl="1"/>
            <a:r>
              <a:rPr lang="en-US" dirty="0" smtClean="0"/>
              <a:t>Indexes, transaction map, memory allocator, garbage collector, ….</a:t>
            </a:r>
          </a:p>
          <a:p>
            <a:pPr lvl="1"/>
            <a:r>
              <a:rPr lang="en-US" dirty="0" smtClean="0"/>
              <a:t>No latches, spin locks, or critical sections in sight</a:t>
            </a:r>
          </a:p>
          <a:p>
            <a:r>
              <a:rPr lang="en-US" dirty="0" smtClean="0"/>
              <a:t>One single serialization point: get transaction commit timestamp</a:t>
            </a:r>
          </a:p>
          <a:p>
            <a:pPr lvl="1"/>
            <a:r>
              <a:rPr lang="en-US" dirty="0" smtClean="0"/>
              <a:t>One instruction long (Compare and swap)</a:t>
            </a:r>
            <a:endParaRPr lang="en-US"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19</a:t>
            </a:fld>
            <a:endParaRPr lang="en-US"/>
          </a:p>
        </p:txBody>
      </p:sp>
    </p:spTree>
    <p:extLst>
      <p:ext uri="{BB962C8B-B14F-4D97-AF65-F5344CB8AC3E}">
        <p14:creationId xmlns:p14="http://schemas.microsoft.com/office/powerpoint/2010/main" val="3625002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travel back to circa 1980</a:t>
            </a:r>
            <a:endParaRPr lang="en-US" dirty="0"/>
          </a:p>
        </p:txBody>
      </p:sp>
      <p:sp>
        <p:nvSpPr>
          <p:cNvPr id="3" name="Content Placeholder 2"/>
          <p:cNvSpPr>
            <a:spLocks noGrp="1"/>
          </p:cNvSpPr>
          <p:nvPr>
            <p:ph type="body" sz="quarter" idx="10"/>
          </p:nvPr>
        </p:nvSpPr>
        <p:spPr>
          <a:xfrm>
            <a:off x="329149" y="1752690"/>
            <a:ext cx="6303507" cy="3584532"/>
          </a:xfrm>
          <a:prstGeom prst="rect">
            <a:avLst/>
          </a:prstGeom>
        </p:spPr>
        <p:txBody>
          <a:bodyPr>
            <a:normAutofit/>
          </a:bodyPr>
          <a:lstStyle/>
          <a:p>
            <a:pPr marL="342900" indent="-342900">
              <a:buFont typeface="Arial" panose="020B0604020202020204" pitchFamily="34" charset="0"/>
              <a:buChar char="•"/>
            </a:pPr>
            <a:r>
              <a:rPr lang="en-US" sz="2800" dirty="0" smtClean="0"/>
              <a:t>Typical machine was VAX 11/780</a:t>
            </a:r>
          </a:p>
          <a:p>
            <a:pPr marL="453840" lvl="2" indent="-285750">
              <a:buFont typeface="Arial" panose="020B0604020202020204" pitchFamily="34" charset="0"/>
              <a:buChar char="•"/>
            </a:pPr>
            <a:r>
              <a:rPr lang="en-US" sz="1800" dirty="0" smtClean="0"/>
              <a:t>1 MIPS CPU with 1KB of cache memory</a:t>
            </a:r>
          </a:p>
          <a:p>
            <a:pPr marL="453840" lvl="2" indent="-285750">
              <a:buFont typeface="Arial" panose="020B0604020202020204" pitchFamily="34" charset="0"/>
              <a:buChar char="•"/>
            </a:pPr>
            <a:r>
              <a:rPr lang="en-US" sz="1800" dirty="0" smtClean="0"/>
              <a:t>8 MB memory (maximum)</a:t>
            </a:r>
          </a:p>
          <a:p>
            <a:pPr marL="453840" lvl="2" indent="-285750">
              <a:buFont typeface="Arial" panose="020B0604020202020204" pitchFamily="34" charset="0"/>
              <a:buChar char="•"/>
            </a:pPr>
            <a:r>
              <a:rPr lang="en-US" sz="1800" dirty="0" smtClean="0"/>
              <a:t>80 MB disk drives, 1 MB/second transfer rate</a:t>
            </a:r>
          </a:p>
          <a:p>
            <a:pPr marL="453840" lvl="2" indent="-285750">
              <a:buFont typeface="Arial" panose="020B0604020202020204" pitchFamily="34" charset="0"/>
              <a:buChar char="•"/>
            </a:pPr>
            <a:r>
              <a:rPr lang="en-US" sz="1800" dirty="0" smtClean="0"/>
              <a:t>$250K purchase price!</a:t>
            </a:r>
          </a:p>
          <a:p>
            <a:pPr marL="342900" indent="-342900">
              <a:buFont typeface="Arial" panose="020B0604020202020204" pitchFamily="34" charset="0"/>
              <a:buChar char="•"/>
            </a:pPr>
            <a:r>
              <a:rPr lang="en-US" sz="2800" dirty="0" smtClean="0"/>
              <a:t>Basic DBMS architecture established</a:t>
            </a:r>
          </a:p>
          <a:p>
            <a:pPr marL="453840" lvl="2" indent="-285750">
              <a:buFont typeface="Arial" panose="020B0604020202020204" pitchFamily="34" charset="0"/>
              <a:buChar char="•"/>
            </a:pPr>
            <a:r>
              <a:rPr lang="en-US" sz="1800" dirty="0" smtClean="0"/>
              <a:t>Rows, pages, B-trees, buffer pools, lock manager, ….</a:t>
            </a:r>
          </a:p>
          <a:p>
            <a:pPr marL="342900" indent="-342900">
              <a:buFont typeface="Arial" panose="020B0604020202020204" pitchFamily="34" charset="0"/>
              <a:buChar char="•"/>
            </a:pPr>
            <a:r>
              <a:rPr lang="en-US" sz="2800" dirty="0" smtClean="0"/>
              <a:t>Still using the same basic architecture</a:t>
            </a:r>
            <a:r>
              <a:rPr lang="en-US" sz="2800" dirty="0"/>
              <a:t>!</a:t>
            </a:r>
            <a:endParaRPr lang="en-US" sz="2800" dirty="0" smtClean="0"/>
          </a:p>
        </p:txBody>
      </p:sp>
      <p:grpSp>
        <p:nvGrpSpPr>
          <p:cNvPr id="5" name="Group 56"/>
          <p:cNvGrpSpPr>
            <a:grpSpLocks/>
          </p:cNvGrpSpPr>
          <p:nvPr/>
        </p:nvGrpSpPr>
        <p:grpSpPr bwMode="auto">
          <a:xfrm>
            <a:off x="6515101" y="1847851"/>
            <a:ext cx="2303140" cy="2599724"/>
            <a:chOff x="974" y="1885"/>
            <a:chExt cx="1105" cy="1371"/>
          </a:xfrm>
        </p:grpSpPr>
        <p:grpSp>
          <p:nvGrpSpPr>
            <p:cNvPr id="6" name="Group 5"/>
            <p:cNvGrpSpPr>
              <a:grpSpLocks/>
            </p:cNvGrpSpPr>
            <p:nvPr/>
          </p:nvGrpSpPr>
          <p:grpSpPr bwMode="auto">
            <a:xfrm>
              <a:off x="974" y="1885"/>
              <a:ext cx="1105" cy="1371"/>
              <a:chOff x="864" y="342"/>
              <a:chExt cx="1105" cy="1371"/>
            </a:xfrm>
          </p:grpSpPr>
          <p:sp>
            <p:nvSpPr>
              <p:cNvPr id="8" name="Rectangle 6"/>
              <p:cNvSpPr>
                <a:spLocks noChangeArrowheads="1"/>
              </p:cNvSpPr>
              <p:nvPr/>
            </p:nvSpPr>
            <p:spPr bwMode="auto">
              <a:xfrm>
                <a:off x="864" y="342"/>
                <a:ext cx="1105" cy="930"/>
              </a:xfrm>
              <a:prstGeom prst="rect">
                <a:avLst/>
              </a:prstGeom>
              <a:solidFill>
                <a:srgbClr val="00FFFF"/>
              </a:solidFill>
              <a:ln w="12700" cap="sq">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wrap="none" anchor="ctr">
                <a:prstTxWarp prst="textNoShape">
                  <a:avLst/>
                </a:prstTxWarp>
                <a:flatTx/>
              </a:bodyPr>
              <a:lstStyle/>
              <a:p>
                <a:endParaRPr lang="en-US" sz="1350"/>
              </a:p>
            </p:txBody>
          </p:sp>
          <p:grpSp>
            <p:nvGrpSpPr>
              <p:cNvPr id="9" name="Group 7"/>
              <p:cNvGrpSpPr>
                <a:grpSpLocks/>
              </p:cNvGrpSpPr>
              <p:nvPr/>
            </p:nvGrpSpPr>
            <p:grpSpPr bwMode="auto">
              <a:xfrm>
                <a:off x="864" y="864"/>
                <a:ext cx="1079" cy="849"/>
                <a:chOff x="864" y="864"/>
                <a:chExt cx="1079" cy="849"/>
              </a:xfrm>
            </p:grpSpPr>
            <p:grpSp>
              <p:nvGrpSpPr>
                <p:cNvPr id="12" name="Group 11"/>
                <p:cNvGrpSpPr>
                  <a:grpSpLocks/>
                </p:cNvGrpSpPr>
                <p:nvPr/>
              </p:nvGrpSpPr>
              <p:grpSpPr bwMode="auto">
                <a:xfrm>
                  <a:off x="864" y="1248"/>
                  <a:ext cx="1079" cy="465"/>
                  <a:chOff x="2790" y="762"/>
                  <a:chExt cx="1079" cy="465"/>
                </a:xfrm>
              </p:grpSpPr>
              <p:grpSp>
                <p:nvGrpSpPr>
                  <p:cNvPr id="20" name="Group 9"/>
                  <p:cNvGrpSpPr>
                    <a:grpSpLocks/>
                  </p:cNvGrpSpPr>
                  <p:nvPr/>
                </p:nvGrpSpPr>
                <p:grpSpPr bwMode="auto">
                  <a:xfrm>
                    <a:off x="2790" y="819"/>
                    <a:ext cx="509" cy="408"/>
                    <a:chOff x="3724" y="1598"/>
                    <a:chExt cx="1960" cy="1043"/>
                  </a:xfrm>
                </p:grpSpPr>
                <p:sp>
                  <p:nvSpPr>
                    <p:cNvPr id="49" name="Oval 10"/>
                    <p:cNvSpPr>
                      <a:spLocks noChangeArrowheads="1"/>
                    </p:cNvSpPr>
                    <p:nvPr/>
                  </p:nvSpPr>
                  <p:spPr bwMode="auto">
                    <a:xfrm>
                      <a:off x="3724" y="2139"/>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50" name="Oval 11"/>
                    <p:cNvSpPr>
                      <a:spLocks noChangeArrowheads="1"/>
                    </p:cNvSpPr>
                    <p:nvPr/>
                  </p:nvSpPr>
                  <p:spPr bwMode="auto">
                    <a:xfrm>
                      <a:off x="3724" y="2047"/>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51" name="Oval 12"/>
                    <p:cNvSpPr>
                      <a:spLocks noChangeArrowheads="1"/>
                    </p:cNvSpPr>
                    <p:nvPr/>
                  </p:nvSpPr>
                  <p:spPr bwMode="auto">
                    <a:xfrm>
                      <a:off x="3724" y="1955"/>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52" name="Oval 13"/>
                    <p:cNvSpPr>
                      <a:spLocks noChangeArrowheads="1"/>
                    </p:cNvSpPr>
                    <p:nvPr/>
                  </p:nvSpPr>
                  <p:spPr bwMode="auto">
                    <a:xfrm>
                      <a:off x="3724" y="1861"/>
                      <a:ext cx="1960" cy="505"/>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53" name="Oval 14"/>
                    <p:cNvSpPr>
                      <a:spLocks noChangeArrowheads="1"/>
                    </p:cNvSpPr>
                    <p:nvPr/>
                  </p:nvSpPr>
                  <p:spPr bwMode="auto">
                    <a:xfrm>
                      <a:off x="3724" y="1772"/>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54" name="Oval 15"/>
                    <p:cNvSpPr>
                      <a:spLocks noChangeArrowheads="1"/>
                    </p:cNvSpPr>
                    <p:nvPr/>
                  </p:nvSpPr>
                  <p:spPr bwMode="auto">
                    <a:xfrm>
                      <a:off x="3724" y="1680"/>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55" name="Oval 16"/>
                    <p:cNvSpPr>
                      <a:spLocks noChangeArrowheads="1"/>
                    </p:cNvSpPr>
                    <p:nvPr/>
                  </p:nvSpPr>
                  <p:spPr bwMode="auto">
                    <a:xfrm>
                      <a:off x="3724" y="1598"/>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grpSp>
              <p:sp>
                <p:nvSpPr>
                  <p:cNvPr id="21" name="Line 17"/>
                  <p:cNvSpPr>
                    <a:spLocks noChangeShapeType="1"/>
                  </p:cNvSpPr>
                  <p:nvPr/>
                </p:nvSpPr>
                <p:spPr bwMode="auto">
                  <a:xfrm>
                    <a:off x="3044" y="762"/>
                    <a:ext cx="0" cy="144"/>
                  </a:xfrm>
                  <a:prstGeom prst="line">
                    <a:avLst/>
                  </a:prstGeom>
                  <a:noFill/>
                  <a:ln w="38100">
                    <a:solidFill>
                      <a:srgbClr val="000000"/>
                    </a:solidFill>
                    <a:round/>
                    <a:headEnd/>
                    <a:tailEnd/>
                  </a:ln>
                </p:spPr>
                <p:txBody>
                  <a:bodyPr>
                    <a:prstTxWarp prst="textNoShape">
                      <a:avLst/>
                    </a:prstTxWarp>
                  </a:bodyPr>
                  <a:lstStyle/>
                  <a:p>
                    <a:endParaRPr lang="en-US" sz="1350"/>
                  </a:p>
                </p:txBody>
              </p:sp>
              <p:grpSp>
                <p:nvGrpSpPr>
                  <p:cNvPr id="22" name="Group 21"/>
                  <p:cNvGrpSpPr>
                    <a:grpSpLocks/>
                  </p:cNvGrpSpPr>
                  <p:nvPr/>
                </p:nvGrpSpPr>
                <p:grpSpPr bwMode="auto">
                  <a:xfrm>
                    <a:off x="2976" y="819"/>
                    <a:ext cx="509" cy="408"/>
                    <a:chOff x="3724" y="1598"/>
                    <a:chExt cx="1960" cy="1043"/>
                  </a:xfrm>
                </p:grpSpPr>
                <p:sp>
                  <p:nvSpPr>
                    <p:cNvPr id="42" name="Oval 19"/>
                    <p:cNvSpPr>
                      <a:spLocks noChangeArrowheads="1"/>
                    </p:cNvSpPr>
                    <p:nvPr/>
                  </p:nvSpPr>
                  <p:spPr bwMode="auto">
                    <a:xfrm>
                      <a:off x="3724" y="2139"/>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3" name="Oval 20"/>
                    <p:cNvSpPr>
                      <a:spLocks noChangeArrowheads="1"/>
                    </p:cNvSpPr>
                    <p:nvPr/>
                  </p:nvSpPr>
                  <p:spPr bwMode="auto">
                    <a:xfrm>
                      <a:off x="3724" y="2047"/>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4" name="Oval 21"/>
                    <p:cNvSpPr>
                      <a:spLocks noChangeArrowheads="1"/>
                    </p:cNvSpPr>
                    <p:nvPr/>
                  </p:nvSpPr>
                  <p:spPr bwMode="auto">
                    <a:xfrm>
                      <a:off x="3724" y="1955"/>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5" name="Oval 22"/>
                    <p:cNvSpPr>
                      <a:spLocks noChangeArrowheads="1"/>
                    </p:cNvSpPr>
                    <p:nvPr/>
                  </p:nvSpPr>
                  <p:spPr bwMode="auto">
                    <a:xfrm>
                      <a:off x="3724" y="1861"/>
                      <a:ext cx="1960" cy="505"/>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6" name="Oval 23"/>
                    <p:cNvSpPr>
                      <a:spLocks noChangeArrowheads="1"/>
                    </p:cNvSpPr>
                    <p:nvPr/>
                  </p:nvSpPr>
                  <p:spPr bwMode="auto">
                    <a:xfrm>
                      <a:off x="3724" y="1772"/>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7" name="Oval 24"/>
                    <p:cNvSpPr>
                      <a:spLocks noChangeArrowheads="1"/>
                    </p:cNvSpPr>
                    <p:nvPr/>
                  </p:nvSpPr>
                  <p:spPr bwMode="auto">
                    <a:xfrm>
                      <a:off x="3724" y="1680"/>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8" name="Oval 25"/>
                    <p:cNvSpPr>
                      <a:spLocks noChangeArrowheads="1"/>
                    </p:cNvSpPr>
                    <p:nvPr/>
                  </p:nvSpPr>
                  <p:spPr bwMode="auto">
                    <a:xfrm>
                      <a:off x="3724" y="1598"/>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grpSp>
              <p:sp>
                <p:nvSpPr>
                  <p:cNvPr id="23" name="Line 26"/>
                  <p:cNvSpPr>
                    <a:spLocks noChangeShapeType="1"/>
                  </p:cNvSpPr>
                  <p:nvPr/>
                </p:nvSpPr>
                <p:spPr bwMode="auto">
                  <a:xfrm>
                    <a:off x="3230" y="762"/>
                    <a:ext cx="0" cy="144"/>
                  </a:xfrm>
                  <a:prstGeom prst="line">
                    <a:avLst/>
                  </a:prstGeom>
                  <a:noFill/>
                  <a:ln w="38100">
                    <a:solidFill>
                      <a:srgbClr val="000000"/>
                    </a:solidFill>
                    <a:round/>
                    <a:headEnd/>
                    <a:tailEnd/>
                  </a:ln>
                </p:spPr>
                <p:txBody>
                  <a:bodyPr>
                    <a:prstTxWarp prst="textNoShape">
                      <a:avLst/>
                    </a:prstTxWarp>
                  </a:bodyPr>
                  <a:lstStyle/>
                  <a:p>
                    <a:endParaRPr lang="en-US" sz="1350"/>
                  </a:p>
                </p:txBody>
              </p:sp>
              <p:grpSp>
                <p:nvGrpSpPr>
                  <p:cNvPr id="24" name="Group 27"/>
                  <p:cNvGrpSpPr>
                    <a:grpSpLocks/>
                  </p:cNvGrpSpPr>
                  <p:nvPr/>
                </p:nvGrpSpPr>
                <p:grpSpPr bwMode="auto">
                  <a:xfrm>
                    <a:off x="3168" y="819"/>
                    <a:ext cx="509" cy="408"/>
                    <a:chOff x="3724" y="1598"/>
                    <a:chExt cx="1960" cy="1043"/>
                  </a:xfrm>
                </p:grpSpPr>
                <p:sp>
                  <p:nvSpPr>
                    <p:cNvPr id="35" name="Oval 28"/>
                    <p:cNvSpPr>
                      <a:spLocks noChangeArrowheads="1"/>
                    </p:cNvSpPr>
                    <p:nvPr/>
                  </p:nvSpPr>
                  <p:spPr bwMode="auto">
                    <a:xfrm>
                      <a:off x="3724" y="2139"/>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6" name="Oval 29"/>
                    <p:cNvSpPr>
                      <a:spLocks noChangeArrowheads="1"/>
                    </p:cNvSpPr>
                    <p:nvPr/>
                  </p:nvSpPr>
                  <p:spPr bwMode="auto">
                    <a:xfrm>
                      <a:off x="3724" y="2047"/>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7" name="Oval 30"/>
                    <p:cNvSpPr>
                      <a:spLocks noChangeArrowheads="1"/>
                    </p:cNvSpPr>
                    <p:nvPr/>
                  </p:nvSpPr>
                  <p:spPr bwMode="auto">
                    <a:xfrm>
                      <a:off x="3724" y="1955"/>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8" name="Oval 31"/>
                    <p:cNvSpPr>
                      <a:spLocks noChangeArrowheads="1"/>
                    </p:cNvSpPr>
                    <p:nvPr/>
                  </p:nvSpPr>
                  <p:spPr bwMode="auto">
                    <a:xfrm>
                      <a:off x="3724" y="1861"/>
                      <a:ext cx="1960" cy="505"/>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9" name="Oval 32"/>
                    <p:cNvSpPr>
                      <a:spLocks noChangeArrowheads="1"/>
                    </p:cNvSpPr>
                    <p:nvPr/>
                  </p:nvSpPr>
                  <p:spPr bwMode="auto">
                    <a:xfrm>
                      <a:off x="3724" y="1772"/>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0" name="Oval 33"/>
                    <p:cNvSpPr>
                      <a:spLocks noChangeArrowheads="1"/>
                    </p:cNvSpPr>
                    <p:nvPr/>
                  </p:nvSpPr>
                  <p:spPr bwMode="auto">
                    <a:xfrm>
                      <a:off x="3724" y="1680"/>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41" name="Oval 34"/>
                    <p:cNvSpPr>
                      <a:spLocks noChangeArrowheads="1"/>
                    </p:cNvSpPr>
                    <p:nvPr/>
                  </p:nvSpPr>
                  <p:spPr bwMode="auto">
                    <a:xfrm>
                      <a:off x="3724" y="1598"/>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grpSp>
              <p:sp>
                <p:nvSpPr>
                  <p:cNvPr id="25" name="Line 35"/>
                  <p:cNvSpPr>
                    <a:spLocks noChangeShapeType="1"/>
                  </p:cNvSpPr>
                  <p:nvPr/>
                </p:nvSpPr>
                <p:spPr bwMode="auto">
                  <a:xfrm>
                    <a:off x="3422" y="762"/>
                    <a:ext cx="0" cy="144"/>
                  </a:xfrm>
                  <a:prstGeom prst="line">
                    <a:avLst/>
                  </a:prstGeom>
                  <a:noFill/>
                  <a:ln w="38100">
                    <a:solidFill>
                      <a:srgbClr val="000000"/>
                    </a:solidFill>
                    <a:round/>
                    <a:headEnd/>
                    <a:tailEnd/>
                  </a:ln>
                </p:spPr>
                <p:txBody>
                  <a:bodyPr>
                    <a:prstTxWarp prst="textNoShape">
                      <a:avLst/>
                    </a:prstTxWarp>
                  </a:bodyPr>
                  <a:lstStyle/>
                  <a:p>
                    <a:endParaRPr lang="en-US" sz="1350"/>
                  </a:p>
                </p:txBody>
              </p:sp>
              <p:grpSp>
                <p:nvGrpSpPr>
                  <p:cNvPr id="26" name="Group 36"/>
                  <p:cNvGrpSpPr>
                    <a:grpSpLocks/>
                  </p:cNvGrpSpPr>
                  <p:nvPr/>
                </p:nvGrpSpPr>
                <p:grpSpPr bwMode="auto">
                  <a:xfrm>
                    <a:off x="3360" y="819"/>
                    <a:ext cx="509" cy="408"/>
                    <a:chOff x="3724" y="1598"/>
                    <a:chExt cx="1960" cy="1043"/>
                  </a:xfrm>
                </p:grpSpPr>
                <p:sp>
                  <p:nvSpPr>
                    <p:cNvPr id="28" name="Oval 37"/>
                    <p:cNvSpPr>
                      <a:spLocks noChangeArrowheads="1"/>
                    </p:cNvSpPr>
                    <p:nvPr/>
                  </p:nvSpPr>
                  <p:spPr bwMode="auto">
                    <a:xfrm>
                      <a:off x="3724" y="2139"/>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29" name="Oval 38"/>
                    <p:cNvSpPr>
                      <a:spLocks noChangeArrowheads="1"/>
                    </p:cNvSpPr>
                    <p:nvPr/>
                  </p:nvSpPr>
                  <p:spPr bwMode="auto">
                    <a:xfrm>
                      <a:off x="3724" y="2047"/>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0" name="Oval 39"/>
                    <p:cNvSpPr>
                      <a:spLocks noChangeArrowheads="1"/>
                    </p:cNvSpPr>
                    <p:nvPr/>
                  </p:nvSpPr>
                  <p:spPr bwMode="auto">
                    <a:xfrm>
                      <a:off x="3724" y="1955"/>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1" name="Oval 40"/>
                    <p:cNvSpPr>
                      <a:spLocks noChangeArrowheads="1"/>
                    </p:cNvSpPr>
                    <p:nvPr/>
                  </p:nvSpPr>
                  <p:spPr bwMode="auto">
                    <a:xfrm>
                      <a:off x="3724" y="1861"/>
                      <a:ext cx="1960" cy="505"/>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2" name="Oval 41"/>
                    <p:cNvSpPr>
                      <a:spLocks noChangeArrowheads="1"/>
                    </p:cNvSpPr>
                    <p:nvPr/>
                  </p:nvSpPr>
                  <p:spPr bwMode="auto">
                    <a:xfrm>
                      <a:off x="3724" y="1772"/>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3" name="Oval 42"/>
                    <p:cNvSpPr>
                      <a:spLocks noChangeArrowheads="1"/>
                    </p:cNvSpPr>
                    <p:nvPr/>
                  </p:nvSpPr>
                  <p:spPr bwMode="auto">
                    <a:xfrm>
                      <a:off x="3724" y="1680"/>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sp>
                  <p:nvSpPr>
                    <p:cNvPr id="34" name="Oval 43"/>
                    <p:cNvSpPr>
                      <a:spLocks noChangeArrowheads="1"/>
                    </p:cNvSpPr>
                    <p:nvPr/>
                  </p:nvSpPr>
                  <p:spPr bwMode="auto">
                    <a:xfrm>
                      <a:off x="3724" y="1598"/>
                      <a:ext cx="1960" cy="502"/>
                    </a:xfrm>
                    <a:prstGeom prst="ellipse">
                      <a:avLst/>
                    </a:prstGeom>
                    <a:solidFill>
                      <a:srgbClr val="AD6900"/>
                    </a:solidFill>
                    <a:ln w="50800">
                      <a:solidFill>
                        <a:srgbClr val="E89808"/>
                      </a:solidFill>
                      <a:round/>
                      <a:headEnd/>
                      <a:tailEnd/>
                    </a:ln>
                    <a:effectLst/>
                  </p:spPr>
                  <p:txBody>
                    <a:bodyPr wrap="none" anchor="ctr">
                      <a:prstTxWarp prst="textNoShape">
                        <a:avLst/>
                      </a:prstTxWarp>
                    </a:bodyPr>
                    <a:lstStyle/>
                    <a:p>
                      <a:endParaRPr lang="en-US" sz="1350"/>
                    </a:p>
                  </p:txBody>
                </p:sp>
              </p:grpSp>
              <p:sp>
                <p:nvSpPr>
                  <p:cNvPr id="27" name="Line 44"/>
                  <p:cNvSpPr>
                    <a:spLocks noChangeShapeType="1"/>
                  </p:cNvSpPr>
                  <p:nvPr/>
                </p:nvSpPr>
                <p:spPr bwMode="auto">
                  <a:xfrm>
                    <a:off x="3614" y="762"/>
                    <a:ext cx="0" cy="144"/>
                  </a:xfrm>
                  <a:prstGeom prst="line">
                    <a:avLst/>
                  </a:prstGeom>
                  <a:noFill/>
                  <a:ln w="38100">
                    <a:solidFill>
                      <a:srgbClr val="000000"/>
                    </a:solidFill>
                    <a:round/>
                    <a:headEnd/>
                    <a:tailEnd/>
                  </a:ln>
                </p:spPr>
                <p:txBody>
                  <a:bodyPr>
                    <a:prstTxWarp prst="textNoShape">
                      <a:avLst/>
                    </a:prstTxWarp>
                  </a:bodyPr>
                  <a:lstStyle/>
                  <a:p>
                    <a:endParaRPr lang="en-US" sz="1350"/>
                  </a:p>
                </p:txBody>
              </p:sp>
            </p:grpSp>
            <p:sp>
              <p:nvSpPr>
                <p:cNvPr id="13" name="Rectangle 45"/>
                <p:cNvSpPr>
                  <a:spLocks noChangeArrowheads="1"/>
                </p:cNvSpPr>
                <p:nvPr/>
              </p:nvSpPr>
              <p:spPr bwMode="auto">
                <a:xfrm>
                  <a:off x="960" y="864"/>
                  <a:ext cx="912" cy="38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prstTxWarp prst="textNoShape">
                    <a:avLst/>
                  </a:prstTxWarp>
                </a:bodyPr>
                <a:lstStyle/>
                <a:p>
                  <a:pPr algn="ctr"/>
                  <a:endParaRPr lang="en-US" sz="1350" dirty="0">
                    <a:latin typeface="Times New Roman" charset="0"/>
                  </a:endParaRPr>
                </a:p>
              </p:txBody>
            </p:sp>
            <p:sp>
              <p:nvSpPr>
                <p:cNvPr id="14" name="Line 46"/>
                <p:cNvSpPr>
                  <a:spLocks noChangeShapeType="1"/>
                </p:cNvSpPr>
                <p:nvPr/>
              </p:nvSpPr>
              <p:spPr bwMode="auto">
                <a:xfrm>
                  <a:off x="1440" y="864"/>
                  <a:ext cx="0" cy="384"/>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15" name="Line 47"/>
                <p:cNvSpPr>
                  <a:spLocks noChangeShapeType="1"/>
                </p:cNvSpPr>
                <p:nvPr/>
              </p:nvSpPr>
              <p:spPr bwMode="auto">
                <a:xfrm>
                  <a:off x="1680" y="864"/>
                  <a:ext cx="0" cy="384"/>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16" name="Line 48"/>
                <p:cNvSpPr>
                  <a:spLocks noChangeShapeType="1"/>
                </p:cNvSpPr>
                <p:nvPr/>
              </p:nvSpPr>
              <p:spPr bwMode="auto">
                <a:xfrm>
                  <a:off x="1200" y="864"/>
                  <a:ext cx="0" cy="384"/>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17" name="Line 49"/>
                <p:cNvSpPr>
                  <a:spLocks noChangeShapeType="1"/>
                </p:cNvSpPr>
                <p:nvPr/>
              </p:nvSpPr>
              <p:spPr bwMode="auto">
                <a:xfrm>
                  <a:off x="960" y="960"/>
                  <a:ext cx="912"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18" name="Line 50"/>
                <p:cNvSpPr>
                  <a:spLocks noChangeShapeType="1"/>
                </p:cNvSpPr>
                <p:nvPr/>
              </p:nvSpPr>
              <p:spPr bwMode="auto">
                <a:xfrm>
                  <a:off x="960" y="1056"/>
                  <a:ext cx="912"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19" name="Line 51"/>
                <p:cNvSpPr>
                  <a:spLocks noChangeShapeType="1"/>
                </p:cNvSpPr>
                <p:nvPr/>
              </p:nvSpPr>
              <p:spPr bwMode="auto">
                <a:xfrm>
                  <a:off x="960" y="1152"/>
                  <a:ext cx="912" cy="0"/>
                </a:xfrm>
                <a:prstGeom prst="line">
                  <a:avLst/>
                </a:prstGeom>
                <a:noFill/>
                <a:ln w="9525">
                  <a:solidFill>
                    <a:schemeClr val="tx1"/>
                  </a:solidFill>
                  <a:round/>
                  <a:headEnd/>
                  <a:tailEnd/>
                </a:ln>
                <a:effectLst/>
              </p:spPr>
              <p:txBody>
                <a:bodyPr>
                  <a:prstTxWarp prst="textNoShape">
                    <a:avLst/>
                  </a:prstTxWarp>
                </a:bodyPr>
                <a:lstStyle/>
                <a:p>
                  <a:endParaRPr lang="en-US" sz="1350"/>
                </a:p>
              </p:txBody>
            </p:sp>
          </p:grpSp>
          <p:sp>
            <p:nvSpPr>
              <p:cNvPr id="10" name="Rectangle 52"/>
              <p:cNvSpPr>
                <a:spLocks noChangeArrowheads="1"/>
              </p:cNvSpPr>
              <p:nvPr/>
            </p:nvSpPr>
            <p:spPr bwMode="auto">
              <a:xfrm>
                <a:off x="975" y="411"/>
                <a:ext cx="881" cy="368"/>
              </a:xfrm>
              <a:prstGeom prst="rect">
                <a:avLst/>
              </a:prstGeom>
              <a:solidFill>
                <a:schemeClr val="accent3">
                  <a:lumMod val="60000"/>
                  <a:lumOff val="40000"/>
                </a:schemeClr>
              </a:solidFill>
              <a:ln>
                <a:headEnd/>
                <a:tailEnd/>
              </a:ln>
            </p:spPr>
            <p:style>
              <a:lnRef idx="0">
                <a:schemeClr val="accent6"/>
              </a:lnRef>
              <a:fillRef idx="3">
                <a:schemeClr val="accent6"/>
              </a:fillRef>
              <a:effectRef idx="3">
                <a:schemeClr val="accent6"/>
              </a:effectRef>
              <a:fontRef idx="minor">
                <a:schemeClr val="lt1"/>
              </a:fontRef>
            </p:style>
            <p:txBody>
              <a:bodyPr wrap="none" anchor="ctr">
                <a:prstTxWarp prst="textNoShape">
                  <a:avLst/>
                </a:prstTxWarp>
              </a:bodyPr>
              <a:lstStyle/>
              <a:p>
                <a:pPr algn="ctr"/>
                <a:r>
                  <a:rPr lang="en-US" sz="1400" dirty="0">
                    <a:solidFill>
                      <a:srgbClr val="040408"/>
                    </a:solidFill>
                    <a:latin typeface="Arial" charset="0"/>
                  </a:rPr>
                  <a:t>Query engine</a:t>
                </a:r>
              </a:p>
            </p:txBody>
          </p:sp>
          <p:sp>
            <p:nvSpPr>
              <p:cNvPr id="11" name="Line 53"/>
              <p:cNvSpPr>
                <a:spLocks noChangeShapeType="1"/>
              </p:cNvSpPr>
              <p:nvPr/>
            </p:nvSpPr>
            <p:spPr bwMode="auto">
              <a:xfrm flipH="1">
                <a:off x="1433" y="725"/>
                <a:ext cx="1" cy="174"/>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sz="1350"/>
              </a:p>
            </p:txBody>
          </p:sp>
        </p:grpSp>
        <p:sp>
          <p:nvSpPr>
            <p:cNvPr id="7" name="Text Box 55"/>
            <p:cNvSpPr txBox="1">
              <a:spLocks noChangeArrowheads="1"/>
            </p:cNvSpPr>
            <p:nvPr/>
          </p:nvSpPr>
          <p:spPr bwMode="auto">
            <a:xfrm>
              <a:off x="1263" y="2478"/>
              <a:ext cx="509" cy="179"/>
            </a:xfrm>
            <a:prstGeom prst="rect">
              <a:avLst/>
            </a:prstGeom>
            <a:noFill/>
            <a:ln w="9525">
              <a:noFill/>
              <a:miter lim="800000"/>
              <a:headEnd/>
              <a:tailEnd/>
            </a:ln>
            <a:effectLst/>
          </p:spPr>
          <p:txBody>
            <a:bodyPr wrap="none">
              <a:prstTxWarp prst="textNoShape">
                <a:avLst/>
              </a:prstTxWarp>
              <a:spAutoFit/>
            </a:bodyPr>
            <a:lstStyle/>
            <a:p>
              <a:pPr algn="ctr"/>
              <a:r>
                <a:rPr lang="en-US" sz="1600" dirty="0">
                  <a:solidFill>
                    <a:schemeClr val="bg1"/>
                  </a:solidFill>
                  <a:effectLst>
                    <a:outerShdw blurRad="38100" dist="38100" dir="2700000" algn="tl">
                      <a:srgbClr val="000000">
                        <a:alpha val="43137"/>
                      </a:srgbClr>
                    </a:outerShdw>
                  </a:effectLst>
                  <a:latin typeface="Arial" charset="0"/>
                </a:rPr>
                <a:t>Buffer</a:t>
              </a:r>
              <a:r>
                <a:rPr lang="en-US" sz="1200" dirty="0">
                  <a:solidFill>
                    <a:schemeClr val="bg1"/>
                  </a:solidFill>
                  <a:effectLst>
                    <a:outerShdw blurRad="38100" dist="38100" dir="2700000" algn="tl">
                      <a:srgbClr val="000000">
                        <a:alpha val="43137"/>
                      </a:srgbClr>
                    </a:outerShdw>
                  </a:effectLst>
                  <a:latin typeface="Arial" charset="0"/>
                </a:rPr>
                <a:t> pool</a:t>
              </a:r>
            </a:p>
          </p:txBody>
        </p:sp>
      </p:grpSp>
    </p:spTree>
    <p:extLst>
      <p:ext uri="{BB962C8B-B14F-4D97-AF65-F5344CB8AC3E}">
        <p14:creationId xmlns:p14="http://schemas.microsoft.com/office/powerpoint/2010/main" val="22052542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Storage optimized for main memory</a:t>
            </a:r>
            <a:endParaRPr lang="en-US" dirty="0"/>
          </a:p>
        </p:txBody>
      </p:sp>
      <p:grpSp>
        <p:nvGrpSpPr>
          <p:cNvPr id="7" name="Group 106"/>
          <p:cNvGrpSpPr/>
          <p:nvPr/>
        </p:nvGrpSpPr>
        <p:grpSpPr>
          <a:xfrm>
            <a:off x="1599684" y="3477149"/>
            <a:ext cx="2986744" cy="204671"/>
            <a:chOff x="1828800" y="4191000"/>
            <a:chExt cx="2415118" cy="228604"/>
          </a:xfrm>
          <a:solidFill>
            <a:srgbClr val="FFC000"/>
          </a:solidFill>
        </p:grpSpPr>
        <p:sp>
          <p:nvSpPr>
            <p:cNvPr id="109" name="Rectangle 108"/>
            <p:cNvSpPr/>
            <p:nvPr/>
          </p:nvSpPr>
          <p:spPr>
            <a:xfrm>
              <a:off x="1828800" y="4191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90,150</a:t>
              </a:r>
            </a:p>
          </p:txBody>
        </p:sp>
        <p:sp>
          <p:nvSpPr>
            <p:cNvPr id="110" name="Rectangle 109"/>
            <p:cNvSpPr/>
            <p:nvPr/>
          </p:nvSpPr>
          <p:spPr>
            <a:xfrm>
              <a:off x="2944610" y="4191004"/>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Susan</a:t>
              </a:r>
            </a:p>
          </p:txBody>
        </p:sp>
        <p:sp>
          <p:nvSpPr>
            <p:cNvPr id="111" name="Rectangle 110"/>
            <p:cNvSpPr/>
            <p:nvPr/>
          </p:nvSpPr>
          <p:spPr>
            <a:xfrm>
              <a:off x="2512646" y="4191000"/>
              <a:ext cx="43582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endParaRPr lang="en-US" sz="1600" kern="0" dirty="0">
                <a:solidFill>
                  <a:sysClr val="window" lastClr="FFFFFF"/>
                </a:solidFill>
              </a:endParaRPr>
            </a:p>
          </p:txBody>
        </p:sp>
        <p:sp>
          <p:nvSpPr>
            <p:cNvPr id="112" name="Rectangle 111"/>
            <p:cNvSpPr/>
            <p:nvPr/>
          </p:nvSpPr>
          <p:spPr>
            <a:xfrm>
              <a:off x="3491687" y="41910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smtClean="0">
                  <a:solidFill>
                    <a:sysClr val="windowText" lastClr="000000"/>
                  </a:solidFill>
                </a:rPr>
                <a:t>Beijing</a:t>
              </a:r>
              <a:endParaRPr lang="en-US" sz="1600" kern="0" dirty="0">
                <a:solidFill>
                  <a:sysClr val="windowText" lastClr="000000"/>
                </a:solidFill>
              </a:endParaRPr>
            </a:p>
          </p:txBody>
        </p:sp>
      </p:grpSp>
      <p:grpSp>
        <p:nvGrpSpPr>
          <p:cNvPr id="8" name="Group 105"/>
          <p:cNvGrpSpPr/>
          <p:nvPr/>
        </p:nvGrpSpPr>
        <p:grpSpPr>
          <a:xfrm>
            <a:off x="4308360" y="3944074"/>
            <a:ext cx="3026937" cy="204668"/>
            <a:chOff x="4791381" y="4876800"/>
            <a:chExt cx="2447619" cy="228600"/>
          </a:xfrm>
          <a:solidFill>
            <a:srgbClr val="66FF99"/>
          </a:solidFill>
        </p:grpSpPr>
        <p:sp>
          <p:nvSpPr>
            <p:cNvPr id="105" name="Rectangle 104"/>
            <p:cNvSpPr/>
            <p:nvPr/>
          </p:nvSpPr>
          <p:spPr>
            <a:xfrm>
              <a:off x="4791381" y="4876800"/>
              <a:ext cx="683846"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r>
                <a:rPr lang="en-US" sz="1600" kern="0" dirty="0">
                  <a:solidFill>
                    <a:sysClr val="windowText" lastClr="000000"/>
                  </a:solidFill>
                </a:rPr>
                <a:t>50, </a:t>
              </a:r>
              <a:r>
                <a:rPr lang="en-US" sz="1600" kern="0" dirty="0">
                  <a:solidFill>
                    <a:sysClr val="windowText" lastClr="000000"/>
                  </a:solidFill>
                  <a:latin typeface="Lucida Sans Unicode"/>
                  <a:cs typeface="Lucida Sans Unicode"/>
                </a:rPr>
                <a:t>∞</a:t>
              </a:r>
              <a:endParaRPr lang="en-US" sz="1600" kern="0" dirty="0">
                <a:solidFill>
                  <a:sysClr val="windowText" lastClr="000000"/>
                </a:solidFill>
              </a:endParaRPr>
            </a:p>
          </p:txBody>
        </p:sp>
        <p:sp>
          <p:nvSpPr>
            <p:cNvPr id="106" name="Rectangle 105"/>
            <p:cNvSpPr/>
            <p:nvPr/>
          </p:nvSpPr>
          <p:spPr>
            <a:xfrm>
              <a:off x="5939692" y="4876800"/>
              <a:ext cx="54707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r>
                <a:rPr lang="en-US" sz="1600" kern="0" dirty="0">
                  <a:solidFill>
                    <a:sysClr val="windowText" lastClr="000000"/>
                  </a:solidFill>
                </a:rPr>
                <a:t>Jane</a:t>
              </a:r>
            </a:p>
          </p:txBody>
        </p:sp>
        <p:sp>
          <p:nvSpPr>
            <p:cNvPr id="107" name="Rectangle 106"/>
            <p:cNvSpPr/>
            <p:nvPr/>
          </p:nvSpPr>
          <p:spPr>
            <a:xfrm>
              <a:off x="5475827" y="4876800"/>
              <a:ext cx="4638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endParaRPr lang="en-US" sz="1600" kern="0" dirty="0">
                <a:solidFill>
                  <a:sysClr val="window" lastClr="FFFFFF"/>
                </a:solidFill>
              </a:endParaRPr>
            </a:p>
          </p:txBody>
        </p:sp>
        <p:sp>
          <p:nvSpPr>
            <p:cNvPr id="108" name="Rectangle 107"/>
            <p:cNvSpPr/>
            <p:nvPr/>
          </p:nvSpPr>
          <p:spPr>
            <a:xfrm>
              <a:off x="6486769" y="4876800"/>
              <a:ext cx="752231"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r>
                <a:rPr lang="en-US" sz="1600" kern="0" dirty="0">
                  <a:solidFill>
                    <a:sysClr val="windowText" lastClr="000000"/>
                  </a:solidFill>
                </a:rPr>
                <a:t>Prague</a:t>
              </a:r>
            </a:p>
          </p:txBody>
        </p:sp>
      </p:grpSp>
      <p:grpSp>
        <p:nvGrpSpPr>
          <p:cNvPr id="9" name="Group 104"/>
          <p:cNvGrpSpPr/>
          <p:nvPr/>
        </p:nvGrpSpPr>
        <p:grpSpPr>
          <a:xfrm>
            <a:off x="4190261" y="3178441"/>
            <a:ext cx="3187623" cy="204668"/>
            <a:chOff x="4661448" y="3733800"/>
            <a:chExt cx="2577552" cy="228600"/>
          </a:xfrm>
          <a:solidFill>
            <a:schemeClr val="accent6">
              <a:lumMod val="20000"/>
              <a:lumOff val="80000"/>
            </a:schemeClr>
          </a:solidFill>
        </p:grpSpPr>
        <p:sp>
          <p:nvSpPr>
            <p:cNvPr id="101" name="Rectangle 100"/>
            <p:cNvSpPr/>
            <p:nvPr/>
          </p:nvSpPr>
          <p:spPr>
            <a:xfrm>
              <a:off x="4661448" y="3733800"/>
              <a:ext cx="821904" cy="228042"/>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r>
                <a:rPr lang="en-US" sz="1600" kern="0" dirty="0">
                  <a:solidFill>
                    <a:sysClr val="windowText" lastClr="000000"/>
                  </a:solidFill>
                </a:rPr>
                <a:t>100, 200</a:t>
              </a:r>
            </a:p>
          </p:txBody>
        </p:sp>
        <p:sp>
          <p:nvSpPr>
            <p:cNvPr id="102" name="Rectangle 101"/>
            <p:cNvSpPr/>
            <p:nvPr/>
          </p:nvSpPr>
          <p:spPr>
            <a:xfrm>
              <a:off x="5939692" y="3733800"/>
              <a:ext cx="54707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r>
                <a:rPr lang="en-US" sz="1600" kern="0" dirty="0">
                  <a:solidFill>
                    <a:sysClr val="windowText" lastClr="000000"/>
                  </a:solidFill>
                </a:rPr>
                <a:t>John</a:t>
              </a:r>
            </a:p>
          </p:txBody>
        </p:sp>
        <p:sp>
          <p:nvSpPr>
            <p:cNvPr id="103" name="Rectangle 102"/>
            <p:cNvSpPr/>
            <p:nvPr/>
          </p:nvSpPr>
          <p:spPr>
            <a:xfrm>
              <a:off x="5486875" y="3733800"/>
              <a:ext cx="45281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endParaRPr lang="en-US" sz="1600" kern="0" dirty="0">
                <a:solidFill>
                  <a:sysClr val="window" lastClr="FFFFFF"/>
                </a:solidFill>
              </a:endParaRPr>
            </a:p>
          </p:txBody>
        </p:sp>
        <p:sp>
          <p:nvSpPr>
            <p:cNvPr id="104" name="Rectangle 103"/>
            <p:cNvSpPr/>
            <p:nvPr/>
          </p:nvSpPr>
          <p:spPr>
            <a:xfrm>
              <a:off x="6486769" y="3733800"/>
              <a:ext cx="752231"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761970">
                <a:defRPr/>
              </a:pPr>
              <a:r>
                <a:rPr lang="en-US" sz="1600" kern="0" dirty="0">
                  <a:solidFill>
                    <a:sysClr val="windowText" lastClr="000000"/>
                  </a:solidFill>
                </a:rPr>
                <a:t>Paris</a:t>
              </a:r>
            </a:p>
          </p:txBody>
        </p:sp>
      </p:grpSp>
      <p:grpSp>
        <p:nvGrpSpPr>
          <p:cNvPr id="10" name="Group 107"/>
          <p:cNvGrpSpPr/>
          <p:nvPr/>
        </p:nvGrpSpPr>
        <p:grpSpPr>
          <a:xfrm>
            <a:off x="1531980" y="4250321"/>
            <a:ext cx="2966647" cy="204673"/>
            <a:chOff x="1752600" y="5333994"/>
            <a:chExt cx="2398867" cy="228606"/>
          </a:xfrm>
          <a:solidFill>
            <a:srgbClr val="FFC000"/>
          </a:solidFill>
        </p:grpSpPr>
        <p:sp>
          <p:nvSpPr>
            <p:cNvPr id="97" name="Rectangle 96"/>
            <p:cNvSpPr/>
            <p:nvPr/>
          </p:nvSpPr>
          <p:spPr>
            <a:xfrm>
              <a:off x="1752600" y="5334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70, </a:t>
              </a:r>
              <a:r>
                <a:rPr lang="en-US" sz="1600" kern="0" dirty="0">
                  <a:solidFill>
                    <a:sysClr val="windowText" lastClr="000000"/>
                  </a:solidFill>
                  <a:cs typeface="Lucida Sans Unicode"/>
                </a:rPr>
                <a:t>90</a:t>
              </a:r>
              <a:endParaRPr lang="en-US" sz="1600" kern="0" dirty="0">
                <a:solidFill>
                  <a:sysClr val="windowText" lastClr="000000"/>
                </a:solidFill>
              </a:endParaRPr>
            </a:p>
          </p:txBody>
        </p:sp>
        <p:sp>
          <p:nvSpPr>
            <p:cNvPr id="98" name="Rectangle 97"/>
            <p:cNvSpPr/>
            <p:nvPr/>
          </p:nvSpPr>
          <p:spPr>
            <a:xfrm>
              <a:off x="2852159" y="5333995"/>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Susan</a:t>
              </a:r>
            </a:p>
          </p:txBody>
        </p:sp>
        <p:sp>
          <p:nvSpPr>
            <p:cNvPr id="99" name="Rectangle 98"/>
            <p:cNvSpPr/>
            <p:nvPr/>
          </p:nvSpPr>
          <p:spPr>
            <a:xfrm>
              <a:off x="2436447" y="5334000"/>
              <a:ext cx="41744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endParaRPr lang="en-US" sz="1600" kern="0" dirty="0">
                <a:solidFill>
                  <a:sysClr val="window" lastClr="FFFFFF"/>
                </a:solidFill>
              </a:endParaRPr>
            </a:p>
          </p:txBody>
        </p:sp>
        <p:sp>
          <p:nvSpPr>
            <p:cNvPr id="100" name="Rectangle 99"/>
            <p:cNvSpPr/>
            <p:nvPr/>
          </p:nvSpPr>
          <p:spPr>
            <a:xfrm>
              <a:off x="3399236" y="5333994"/>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Brussels</a:t>
              </a:r>
            </a:p>
          </p:txBody>
        </p:sp>
      </p:grpSp>
      <p:cxnSp>
        <p:nvCxnSpPr>
          <p:cNvPr id="81" name="Curved Connector 80"/>
          <p:cNvCxnSpPr/>
          <p:nvPr/>
        </p:nvCxnSpPr>
        <p:spPr>
          <a:xfrm rot="5400000">
            <a:off x="4678766" y="3207965"/>
            <a:ext cx="640583" cy="834015"/>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83" name="Curved Connector 82"/>
          <p:cNvCxnSpPr/>
          <p:nvPr/>
        </p:nvCxnSpPr>
        <p:spPr>
          <a:xfrm rot="5400000">
            <a:off x="1880301" y="3526999"/>
            <a:ext cx="640580" cy="783774"/>
          </a:xfrm>
          <a:prstGeom prst="curvedConnector3">
            <a:avLst>
              <a:gd name="adj1" fmla="val 50000"/>
            </a:avLst>
          </a:prstGeom>
          <a:noFill/>
          <a:ln w="19050" cap="flat" cmpd="sng" algn="ctr">
            <a:solidFill>
              <a:srgbClr val="0070C0"/>
            </a:solidFill>
            <a:prstDash val="solid"/>
            <a:headEnd type="oval"/>
            <a:tailEnd type="stealth" w="lg" len="lg"/>
          </a:ln>
          <a:effectLst/>
        </p:spPr>
      </p:cxnSp>
      <p:grpSp>
        <p:nvGrpSpPr>
          <p:cNvPr id="161" name="Group 160"/>
          <p:cNvGrpSpPr/>
          <p:nvPr/>
        </p:nvGrpSpPr>
        <p:grpSpPr>
          <a:xfrm>
            <a:off x="1058049" y="1902385"/>
            <a:ext cx="4739331" cy="1085772"/>
            <a:chOff x="1058047" y="1476375"/>
            <a:chExt cx="4739331" cy="1447696"/>
          </a:xfrm>
        </p:grpSpPr>
        <p:grpSp>
          <p:nvGrpSpPr>
            <p:cNvPr id="6" name="Group 100"/>
            <p:cNvGrpSpPr/>
            <p:nvPr/>
          </p:nvGrpSpPr>
          <p:grpSpPr>
            <a:xfrm>
              <a:off x="1464274" y="2633333"/>
              <a:ext cx="3610729" cy="290738"/>
              <a:chOff x="1676400" y="3124200"/>
              <a:chExt cx="2220099" cy="228600"/>
            </a:xfrm>
          </p:grpSpPr>
          <p:sp>
            <p:nvSpPr>
              <p:cNvPr id="113" name="Rectangle 112"/>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200, </a:t>
                </a:r>
                <a:r>
                  <a:rPr lang="en-US" sz="1600" kern="0" dirty="0">
                    <a:solidFill>
                      <a:sysClr val="windowText" lastClr="000000"/>
                    </a:solidFill>
                    <a:latin typeface="Lucida Sans Unicode"/>
                    <a:cs typeface="Lucida Sans Unicode"/>
                  </a:rPr>
                  <a:t>∞</a:t>
                </a:r>
                <a:endParaRPr lang="en-US" sz="1600" kern="0" dirty="0">
                  <a:solidFill>
                    <a:sysClr val="windowText" lastClr="000000"/>
                  </a:solidFill>
                </a:endParaRPr>
              </a:p>
            </p:txBody>
          </p:sp>
          <p:sp>
            <p:nvSpPr>
              <p:cNvPr id="114" name="Rectangle 113"/>
              <p:cNvSpPr/>
              <p:nvPr/>
            </p:nvSpPr>
            <p:spPr>
              <a:xfrm>
                <a:off x="2673391" y="3124200"/>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John</a:t>
                </a:r>
              </a:p>
            </p:txBody>
          </p:sp>
          <p:sp>
            <p:nvSpPr>
              <p:cNvPr id="115" name="Rectangle 114"/>
              <p:cNvSpPr/>
              <p:nvPr/>
            </p:nvSpPr>
            <p:spPr>
              <a:xfrm>
                <a:off x="2360246" y="3124200"/>
                <a:ext cx="312580"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endParaRPr lang="en-US" sz="1600" kern="0" dirty="0">
                  <a:solidFill>
                    <a:sysClr val="windowText" lastClr="000000"/>
                  </a:solidFill>
                </a:endParaRPr>
              </a:p>
            </p:txBody>
          </p:sp>
          <p:sp>
            <p:nvSpPr>
              <p:cNvPr id="116" name="Rectangle 115"/>
              <p:cNvSpPr/>
              <p:nvPr/>
            </p:nvSpPr>
            <p:spPr>
              <a:xfrm>
                <a:off x="3220468" y="3124200"/>
                <a:ext cx="676031"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61970">
                  <a:defRPr/>
                </a:pPr>
                <a:r>
                  <a:rPr lang="en-US" sz="1600" kern="0" dirty="0">
                    <a:solidFill>
                      <a:sysClr val="windowText" lastClr="000000"/>
                    </a:solidFill>
                  </a:rPr>
                  <a:t>Beijing</a:t>
                </a:r>
              </a:p>
            </p:txBody>
          </p:sp>
        </p:grpSp>
        <p:sp>
          <p:nvSpPr>
            <p:cNvPr id="89" name="Rectangle 88"/>
            <p:cNvSpPr/>
            <p:nvPr/>
          </p:nvSpPr>
          <p:spPr>
            <a:xfrm>
              <a:off x="1058047" y="1476375"/>
              <a:ext cx="1281182" cy="340282"/>
            </a:xfrm>
            <a:prstGeom prst="rect">
              <a:avLst/>
            </a:prstGeom>
            <a:noFill/>
            <a:ln w="25400" cap="flat" cmpd="sng" algn="ctr">
              <a:solidFill>
                <a:sysClr val="windowText" lastClr="000000">
                  <a:lumMod val="50000"/>
                  <a:lumOff val="50000"/>
                </a:sysClr>
              </a:solidFill>
              <a:prstDash val="solid"/>
            </a:ln>
            <a:effectLst/>
          </p:spPr>
          <p:txBody>
            <a:bodyPr lIns="0" tIns="38098" rIns="0" bIns="38098" rtlCol="0" anchor="ctr"/>
            <a:lstStyle/>
            <a:p>
              <a:pPr algn="ctr" defTabSz="761970">
                <a:defRPr/>
              </a:pPr>
              <a:r>
                <a:rPr lang="en-US" sz="1600" kern="0" dirty="0">
                  <a:solidFill>
                    <a:sysClr val="windowText" lastClr="000000"/>
                  </a:solidFill>
                </a:rPr>
                <a:t>Timestamps</a:t>
              </a:r>
            </a:p>
          </p:txBody>
        </p:sp>
        <p:sp>
          <p:nvSpPr>
            <p:cNvPr id="90" name="Rectangle 89"/>
            <p:cNvSpPr/>
            <p:nvPr/>
          </p:nvSpPr>
          <p:spPr>
            <a:xfrm>
              <a:off x="3485002" y="1476375"/>
              <a:ext cx="1025987" cy="340282"/>
            </a:xfrm>
            <a:prstGeom prst="rect">
              <a:avLst/>
            </a:prstGeom>
            <a:noFill/>
            <a:ln w="25400" cap="flat" cmpd="sng" algn="ctr">
              <a:solidFill>
                <a:sysClr val="windowText" lastClr="000000">
                  <a:lumMod val="50000"/>
                  <a:lumOff val="50000"/>
                </a:sysClr>
              </a:solidFill>
              <a:prstDash val="solid"/>
            </a:ln>
            <a:effectLst/>
          </p:spPr>
          <p:txBody>
            <a:bodyPr lIns="0" tIns="38098" rIns="0" bIns="38098" rtlCol="0" anchor="ctr"/>
            <a:lstStyle/>
            <a:p>
              <a:pPr algn="ctr" defTabSz="761970">
                <a:defRPr/>
              </a:pPr>
              <a:r>
                <a:rPr lang="en-US" sz="1600" kern="0" dirty="0">
                  <a:solidFill>
                    <a:sysClr val="windowText" lastClr="000000"/>
                  </a:solidFill>
                </a:rPr>
                <a:t>Name</a:t>
              </a:r>
            </a:p>
          </p:txBody>
        </p:sp>
        <p:sp>
          <p:nvSpPr>
            <p:cNvPr id="91" name="Rectangle 90"/>
            <p:cNvSpPr/>
            <p:nvPr/>
          </p:nvSpPr>
          <p:spPr>
            <a:xfrm>
              <a:off x="2339228" y="1476375"/>
              <a:ext cx="1145772" cy="340282"/>
            </a:xfrm>
            <a:prstGeom prst="rect">
              <a:avLst/>
            </a:prstGeom>
            <a:noFill/>
            <a:ln w="25400" cap="flat" cmpd="sng" algn="ctr">
              <a:solidFill>
                <a:sysClr val="windowText" lastClr="000000">
                  <a:lumMod val="50000"/>
                  <a:lumOff val="50000"/>
                </a:sysClr>
              </a:solidFill>
              <a:prstDash val="solid"/>
            </a:ln>
            <a:effectLst/>
          </p:spPr>
          <p:txBody>
            <a:bodyPr lIns="0" tIns="38098" rIns="0" bIns="38098" rtlCol="0" anchor="ctr"/>
            <a:lstStyle/>
            <a:p>
              <a:pPr algn="ctr" defTabSz="761970">
                <a:defRPr/>
              </a:pPr>
              <a:r>
                <a:rPr lang="en-US" sz="1600" kern="0" dirty="0">
                  <a:solidFill>
                    <a:sysClr val="windowText" lastClr="000000"/>
                  </a:solidFill>
                </a:rPr>
                <a:t>Chain </a:t>
              </a:r>
              <a:r>
                <a:rPr lang="en-US" sz="1600" kern="0" dirty="0" err="1">
                  <a:solidFill>
                    <a:sysClr val="windowText" lastClr="000000"/>
                  </a:solidFill>
                </a:rPr>
                <a:t>ptrs</a:t>
              </a:r>
              <a:endParaRPr lang="en-US" sz="1600" kern="0" dirty="0">
                <a:solidFill>
                  <a:sysClr val="windowText" lastClr="000000"/>
                </a:solidFill>
              </a:endParaRPr>
            </a:p>
          </p:txBody>
        </p:sp>
        <p:sp>
          <p:nvSpPr>
            <p:cNvPr id="92" name="Rectangle 91"/>
            <p:cNvSpPr/>
            <p:nvPr/>
          </p:nvSpPr>
          <p:spPr>
            <a:xfrm>
              <a:off x="4510989" y="1476376"/>
              <a:ext cx="1260349" cy="340282"/>
            </a:xfrm>
            <a:prstGeom prst="rect">
              <a:avLst/>
            </a:prstGeom>
            <a:noFill/>
            <a:ln w="25400" cap="flat" cmpd="sng" algn="ctr">
              <a:solidFill>
                <a:sysClr val="windowText" lastClr="000000">
                  <a:lumMod val="50000"/>
                  <a:lumOff val="50000"/>
                </a:sysClr>
              </a:solidFill>
              <a:prstDash val="solid"/>
            </a:ln>
            <a:effectLst/>
          </p:spPr>
          <p:txBody>
            <a:bodyPr lIns="0" tIns="38098" rIns="0" bIns="38098" rtlCol="0" anchor="ctr"/>
            <a:lstStyle/>
            <a:p>
              <a:pPr algn="ctr" defTabSz="761970">
                <a:defRPr/>
              </a:pPr>
              <a:r>
                <a:rPr lang="en-US" sz="1600" kern="0" dirty="0">
                  <a:solidFill>
                    <a:sysClr val="windowText" lastClr="000000"/>
                  </a:solidFill>
                </a:rPr>
                <a:t>City</a:t>
              </a:r>
            </a:p>
          </p:txBody>
        </p:sp>
        <p:cxnSp>
          <p:nvCxnSpPr>
            <p:cNvPr id="93" name="Straight Connector 92"/>
            <p:cNvCxnSpPr/>
            <p:nvPr/>
          </p:nvCxnSpPr>
          <p:spPr>
            <a:xfrm rot="16200000" flipV="1">
              <a:off x="852824" y="2021881"/>
              <a:ext cx="816675" cy="406228"/>
            </a:xfrm>
            <a:prstGeom prst="line">
              <a:avLst/>
            </a:prstGeom>
            <a:noFill/>
            <a:ln w="19050" cap="flat" cmpd="sng" algn="ctr">
              <a:solidFill>
                <a:sysClr val="windowText" lastClr="000000">
                  <a:lumMod val="50000"/>
                  <a:lumOff val="50000"/>
                </a:sysClr>
              </a:solidFill>
              <a:prstDash val="solid"/>
            </a:ln>
            <a:effectLst/>
          </p:spPr>
        </p:cxnSp>
        <p:cxnSp>
          <p:nvCxnSpPr>
            <p:cNvPr id="94" name="Straight Connector 93"/>
            <p:cNvCxnSpPr/>
            <p:nvPr/>
          </p:nvCxnSpPr>
          <p:spPr>
            <a:xfrm rot="5400000" flipH="1" flipV="1">
              <a:off x="5017845" y="1863184"/>
              <a:ext cx="826057" cy="733009"/>
            </a:xfrm>
            <a:prstGeom prst="line">
              <a:avLst/>
            </a:prstGeom>
            <a:noFill/>
            <a:ln w="19050" cap="flat" cmpd="sng" algn="ctr">
              <a:solidFill>
                <a:sysClr val="windowText" lastClr="000000">
                  <a:lumMod val="50000"/>
                  <a:lumOff val="50000"/>
                </a:sysClr>
              </a:solidFill>
              <a:prstDash val="solid"/>
            </a:ln>
            <a:effectLst/>
          </p:spPr>
        </p:cxnSp>
      </p:grpSp>
      <p:grpSp>
        <p:nvGrpSpPr>
          <p:cNvPr id="5" name="Group 43"/>
          <p:cNvGrpSpPr/>
          <p:nvPr/>
        </p:nvGrpSpPr>
        <p:grpSpPr>
          <a:xfrm>
            <a:off x="7694573" y="2461922"/>
            <a:ext cx="338525" cy="1225013"/>
            <a:chOff x="7162798" y="2667000"/>
            <a:chExt cx="381002" cy="1828800"/>
          </a:xfrm>
        </p:grpSpPr>
        <p:sp>
          <p:nvSpPr>
            <p:cNvPr id="117" name="Rectangle 13"/>
            <p:cNvSpPr/>
            <p:nvPr/>
          </p:nvSpPr>
          <p:spPr>
            <a:xfrm>
              <a:off x="7162800" y="3886200"/>
              <a:ext cx="381000" cy="304800"/>
            </a:xfrm>
            <a:prstGeom prst="rect">
              <a:avLst/>
            </a:prstGeom>
            <a:noFill/>
            <a:ln w="25400" cap="flat" cmpd="sng" algn="ctr">
              <a:solidFill>
                <a:srgbClr val="C00000"/>
              </a:solidFill>
              <a:prstDash val="solid"/>
            </a:ln>
            <a:effectLst/>
          </p:spPr>
          <p:txBody>
            <a:bodyPr rtlCol="0" anchor="ctr"/>
            <a:lstStyle/>
            <a:p>
              <a:pPr algn="ctr" defTabSz="761970">
                <a:defRPr/>
              </a:pPr>
              <a:endParaRPr lang="en-US" sz="1500" kern="0" dirty="0">
                <a:solidFill>
                  <a:sysClr val="window" lastClr="FFFFFF"/>
                </a:solidFill>
              </a:endParaRPr>
            </a:p>
          </p:txBody>
        </p:sp>
        <p:sp>
          <p:nvSpPr>
            <p:cNvPr id="118" name="Rectangle 14"/>
            <p:cNvSpPr/>
            <p:nvPr/>
          </p:nvSpPr>
          <p:spPr>
            <a:xfrm>
              <a:off x="7162800" y="4191000"/>
              <a:ext cx="381000" cy="304800"/>
            </a:xfrm>
            <a:prstGeom prst="rect">
              <a:avLst/>
            </a:prstGeom>
            <a:noFill/>
            <a:ln w="25400" cap="flat" cmpd="sng" algn="ctr">
              <a:solidFill>
                <a:srgbClr val="C00000"/>
              </a:solidFill>
              <a:prstDash val="solid"/>
            </a:ln>
            <a:effectLst/>
          </p:spPr>
          <p:txBody>
            <a:bodyPr rtlCol="0" anchor="ctr"/>
            <a:lstStyle/>
            <a:p>
              <a:pPr algn="ctr" defTabSz="761970">
                <a:defRPr/>
              </a:pPr>
              <a:endParaRPr lang="en-US" sz="1500" kern="0" dirty="0">
                <a:solidFill>
                  <a:sysClr val="window" lastClr="FFFFFF"/>
                </a:solidFill>
              </a:endParaRPr>
            </a:p>
          </p:txBody>
        </p:sp>
        <p:sp>
          <p:nvSpPr>
            <p:cNvPr id="119" name="Rectangle 17"/>
            <p:cNvSpPr/>
            <p:nvPr/>
          </p:nvSpPr>
          <p:spPr>
            <a:xfrm>
              <a:off x="7162798" y="2667000"/>
              <a:ext cx="381000" cy="304800"/>
            </a:xfrm>
            <a:prstGeom prst="rect">
              <a:avLst/>
            </a:prstGeom>
            <a:noFill/>
            <a:ln w="25400" cap="flat" cmpd="sng" algn="ctr">
              <a:solidFill>
                <a:srgbClr val="C00000"/>
              </a:solidFill>
              <a:prstDash val="solid"/>
            </a:ln>
            <a:effectLst/>
          </p:spPr>
          <p:txBody>
            <a:bodyPr rtlCol="0" anchor="ctr"/>
            <a:lstStyle/>
            <a:p>
              <a:pPr algn="ctr" defTabSz="761970">
                <a:defRPr/>
              </a:pPr>
              <a:endParaRPr lang="en-US" sz="1500" kern="0" dirty="0">
                <a:solidFill>
                  <a:sysClr val="window" lastClr="FFFFFF"/>
                </a:solidFill>
              </a:endParaRPr>
            </a:p>
          </p:txBody>
        </p:sp>
        <p:sp>
          <p:nvSpPr>
            <p:cNvPr id="120" name="Rectangle 18"/>
            <p:cNvSpPr/>
            <p:nvPr/>
          </p:nvSpPr>
          <p:spPr>
            <a:xfrm>
              <a:off x="7162800" y="2971800"/>
              <a:ext cx="381000" cy="304800"/>
            </a:xfrm>
            <a:prstGeom prst="rect">
              <a:avLst/>
            </a:prstGeom>
            <a:noFill/>
            <a:ln w="25400" cap="flat" cmpd="sng" algn="ctr">
              <a:solidFill>
                <a:srgbClr val="C00000"/>
              </a:solidFill>
              <a:prstDash val="solid"/>
            </a:ln>
            <a:effectLst/>
          </p:spPr>
          <p:txBody>
            <a:bodyPr rtlCol="0" anchor="ctr"/>
            <a:lstStyle/>
            <a:p>
              <a:pPr algn="ctr" defTabSz="761970">
                <a:defRPr/>
              </a:pPr>
              <a:endParaRPr lang="en-US" sz="1500" kern="0" dirty="0">
                <a:solidFill>
                  <a:sysClr val="window" lastClr="FFFFFF"/>
                </a:solidFill>
              </a:endParaRPr>
            </a:p>
          </p:txBody>
        </p:sp>
        <p:sp>
          <p:nvSpPr>
            <p:cNvPr id="121" name="Rectangle 120"/>
            <p:cNvSpPr/>
            <p:nvPr/>
          </p:nvSpPr>
          <p:spPr>
            <a:xfrm>
              <a:off x="7162800" y="3276600"/>
              <a:ext cx="381000" cy="304800"/>
            </a:xfrm>
            <a:prstGeom prst="rect">
              <a:avLst/>
            </a:prstGeom>
            <a:noFill/>
            <a:ln w="25400" cap="flat" cmpd="sng" algn="ctr">
              <a:solidFill>
                <a:srgbClr val="C00000"/>
              </a:solidFill>
              <a:prstDash val="solid"/>
            </a:ln>
            <a:effectLst/>
          </p:spPr>
          <p:txBody>
            <a:bodyPr rtlCol="0" anchor="ctr"/>
            <a:lstStyle/>
            <a:p>
              <a:pPr algn="ctr" defTabSz="761970">
                <a:defRPr/>
              </a:pPr>
              <a:endParaRPr lang="en-US" sz="1500" kern="0" dirty="0">
                <a:solidFill>
                  <a:sysClr val="window" lastClr="FFFFFF"/>
                </a:solidFill>
              </a:endParaRPr>
            </a:p>
          </p:txBody>
        </p:sp>
        <p:sp>
          <p:nvSpPr>
            <p:cNvPr id="122" name="Rectangle 121"/>
            <p:cNvSpPr/>
            <p:nvPr/>
          </p:nvSpPr>
          <p:spPr>
            <a:xfrm>
              <a:off x="7162800" y="3581400"/>
              <a:ext cx="381000" cy="304800"/>
            </a:xfrm>
            <a:prstGeom prst="rect">
              <a:avLst/>
            </a:prstGeom>
            <a:noFill/>
            <a:ln w="25400" cap="flat" cmpd="sng" algn="ctr">
              <a:solidFill>
                <a:srgbClr val="C00000"/>
              </a:solidFill>
              <a:prstDash val="solid"/>
            </a:ln>
            <a:effectLst/>
          </p:spPr>
          <p:txBody>
            <a:bodyPr rtlCol="0" anchor="ctr"/>
            <a:lstStyle/>
            <a:p>
              <a:pPr algn="ctr" defTabSz="761970">
                <a:defRPr/>
              </a:pPr>
              <a:endParaRPr lang="en-US" sz="1500" kern="0" dirty="0">
                <a:solidFill>
                  <a:sysClr val="window" lastClr="FFFFFF"/>
                </a:solidFill>
              </a:endParaRPr>
            </a:p>
          </p:txBody>
        </p:sp>
      </p:grpSp>
      <p:sp>
        <p:nvSpPr>
          <p:cNvPr id="96" name="TextBox 95"/>
          <p:cNvSpPr txBox="1"/>
          <p:nvPr/>
        </p:nvSpPr>
        <p:spPr>
          <a:xfrm>
            <a:off x="7629995" y="1871974"/>
            <a:ext cx="1286390" cy="538605"/>
          </a:xfrm>
          <a:prstGeom prst="rect">
            <a:avLst/>
          </a:prstGeom>
          <a:noFill/>
        </p:spPr>
        <p:txBody>
          <a:bodyPr wrap="square" lIns="76197" tIns="38098" rIns="76197" bIns="38098" rtlCol="0">
            <a:spAutoFit/>
          </a:bodyPr>
          <a:lstStyle/>
          <a:p>
            <a:pPr defTabSz="761970">
              <a:defRPr/>
            </a:pPr>
            <a:r>
              <a:rPr lang="en-US" sz="1500" kern="0" dirty="0" smtClean="0">
                <a:solidFill>
                  <a:srgbClr val="C00000"/>
                </a:solidFill>
              </a:rPr>
              <a:t>Range </a:t>
            </a:r>
            <a:r>
              <a:rPr lang="en-US" sz="1500" kern="0" dirty="0">
                <a:solidFill>
                  <a:srgbClr val="C00000"/>
                </a:solidFill>
              </a:rPr>
              <a:t>index on City</a:t>
            </a:r>
          </a:p>
        </p:txBody>
      </p:sp>
      <p:grpSp>
        <p:nvGrpSpPr>
          <p:cNvPr id="159" name="Group 158"/>
          <p:cNvGrpSpPr/>
          <p:nvPr/>
        </p:nvGrpSpPr>
        <p:grpSpPr>
          <a:xfrm>
            <a:off x="231190" y="2269957"/>
            <a:ext cx="1368497" cy="2133496"/>
            <a:chOff x="231188" y="1966474"/>
            <a:chExt cx="1368497" cy="2844658"/>
          </a:xfrm>
        </p:grpSpPr>
        <p:sp>
          <p:nvSpPr>
            <p:cNvPr id="65" name="Rectangle 64"/>
            <p:cNvSpPr/>
            <p:nvPr/>
          </p:nvSpPr>
          <p:spPr>
            <a:xfrm>
              <a:off x="719524" y="3722232"/>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sp>
          <p:nvSpPr>
            <p:cNvPr id="66" name="Rectangle 65"/>
            <p:cNvSpPr/>
            <p:nvPr/>
          </p:nvSpPr>
          <p:spPr>
            <a:xfrm>
              <a:off x="719524" y="3994457"/>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sp>
          <p:nvSpPr>
            <p:cNvPr id="67" name="Rectangle 66"/>
            <p:cNvSpPr/>
            <p:nvPr/>
          </p:nvSpPr>
          <p:spPr>
            <a:xfrm>
              <a:off x="719524" y="4266682"/>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sp>
          <p:nvSpPr>
            <p:cNvPr id="68" name="Rectangle 67"/>
            <p:cNvSpPr/>
            <p:nvPr/>
          </p:nvSpPr>
          <p:spPr>
            <a:xfrm>
              <a:off x="719524" y="4538907"/>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sp>
          <p:nvSpPr>
            <p:cNvPr id="69" name="Rectangle 68"/>
            <p:cNvSpPr/>
            <p:nvPr/>
          </p:nvSpPr>
          <p:spPr>
            <a:xfrm>
              <a:off x="719524" y="2633332"/>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sp>
          <p:nvSpPr>
            <p:cNvPr id="70" name="Rectangle 69"/>
            <p:cNvSpPr/>
            <p:nvPr/>
          </p:nvSpPr>
          <p:spPr>
            <a:xfrm>
              <a:off x="719524" y="2905557"/>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sp>
          <p:nvSpPr>
            <p:cNvPr id="71" name="Rectangle 70"/>
            <p:cNvSpPr/>
            <p:nvPr/>
          </p:nvSpPr>
          <p:spPr>
            <a:xfrm>
              <a:off x="719524" y="3177782"/>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sp>
          <p:nvSpPr>
            <p:cNvPr id="72" name="Rectangle 71"/>
            <p:cNvSpPr/>
            <p:nvPr/>
          </p:nvSpPr>
          <p:spPr>
            <a:xfrm>
              <a:off x="719524" y="3450007"/>
              <a:ext cx="338523" cy="272225"/>
            </a:xfrm>
            <a:prstGeom prst="rect">
              <a:avLst/>
            </a:prstGeom>
            <a:noFill/>
            <a:ln w="25400" cap="flat" cmpd="sng" algn="ctr">
              <a:solidFill>
                <a:srgbClr val="0070C0"/>
              </a:solidFill>
              <a:prstDash val="solid"/>
            </a:ln>
            <a:effectLst/>
          </p:spPr>
          <p:txBody>
            <a:bodyPr lIns="76197" tIns="38098" rIns="76197" bIns="38098" rtlCol="0" anchor="ctr"/>
            <a:lstStyle/>
            <a:p>
              <a:pPr algn="ctr" defTabSz="761970">
                <a:defRPr/>
              </a:pPr>
              <a:endParaRPr lang="en-US" sz="1500" kern="0" dirty="0">
                <a:solidFill>
                  <a:sysClr val="window" lastClr="FFFFFF"/>
                </a:solidFill>
              </a:endParaRPr>
            </a:p>
          </p:txBody>
        </p:sp>
        <p:cxnSp>
          <p:nvCxnSpPr>
            <p:cNvPr id="79" name="Curved Connector 78"/>
            <p:cNvCxnSpPr/>
            <p:nvPr/>
          </p:nvCxnSpPr>
          <p:spPr>
            <a:xfrm flipV="1">
              <a:off x="854934" y="2735416"/>
              <a:ext cx="609343" cy="34028"/>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82" name="Curved Connector 81"/>
            <p:cNvCxnSpPr/>
            <p:nvPr/>
          </p:nvCxnSpPr>
          <p:spPr>
            <a:xfrm>
              <a:off x="854933" y="3041670"/>
              <a:ext cx="744752" cy="646534"/>
            </a:xfrm>
            <a:prstGeom prst="curvedConnector3">
              <a:avLst>
                <a:gd name="adj1" fmla="val 50000"/>
              </a:avLst>
            </a:prstGeom>
            <a:noFill/>
            <a:ln w="19050" cap="flat" cmpd="sng" algn="ctr">
              <a:solidFill>
                <a:srgbClr val="0070C0"/>
              </a:solidFill>
              <a:prstDash val="solid"/>
              <a:headEnd type="oval"/>
              <a:tailEnd type="stealth" w="lg" len="lg"/>
            </a:ln>
            <a:effectLst/>
          </p:spPr>
        </p:cxnSp>
        <p:sp>
          <p:nvSpPr>
            <p:cNvPr id="95" name="TextBox 94"/>
            <p:cNvSpPr txBox="1"/>
            <p:nvPr/>
          </p:nvSpPr>
          <p:spPr>
            <a:xfrm>
              <a:off x="231188" y="1966474"/>
              <a:ext cx="1286390" cy="718139"/>
            </a:xfrm>
            <a:prstGeom prst="rect">
              <a:avLst/>
            </a:prstGeom>
            <a:noFill/>
          </p:spPr>
          <p:txBody>
            <a:bodyPr wrap="square" lIns="76197" tIns="38098" rIns="76197" bIns="38098" rtlCol="0">
              <a:spAutoFit/>
            </a:bodyPr>
            <a:lstStyle/>
            <a:p>
              <a:pPr defTabSz="761970">
                <a:defRPr/>
              </a:pPr>
              <a:r>
                <a:rPr lang="en-US" sz="1500" kern="0" dirty="0">
                  <a:solidFill>
                    <a:srgbClr val="0070C0"/>
                  </a:solidFill>
                </a:rPr>
                <a:t>Hash index on Name</a:t>
              </a:r>
            </a:p>
          </p:txBody>
        </p:sp>
        <p:sp>
          <p:nvSpPr>
            <p:cNvPr id="125" name="TextBox 124"/>
            <p:cNvSpPr txBox="1"/>
            <p:nvPr/>
          </p:nvSpPr>
          <p:spPr>
            <a:xfrm>
              <a:off x="457200" y="2526989"/>
              <a:ext cx="190500" cy="471919"/>
            </a:xfrm>
            <a:prstGeom prst="rect">
              <a:avLst/>
            </a:prstGeom>
            <a:noFill/>
          </p:spPr>
          <p:txBody>
            <a:bodyPr wrap="square" lIns="76197" tIns="38098" rIns="76197" bIns="38098" rtlCol="0">
              <a:spAutoFit/>
            </a:bodyPr>
            <a:lstStyle/>
            <a:p>
              <a:r>
                <a:rPr lang="en-US" dirty="0">
                  <a:solidFill>
                    <a:schemeClr val="accent4">
                      <a:lumMod val="50000"/>
                    </a:schemeClr>
                  </a:solidFill>
                </a:rPr>
                <a:t>J</a:t>
              </a:r>
            </a:p>
          </p:txBody>
        </p:sp>
        <p:sp>
          <p:nvSpPr>
            <p:cNvPr id="126" name="TextBox 125"/>
            <p:cNvSpPr txBox="1"/>
            <p:nvPr/>
          </p:nvSpPr>
          <p:spPr>
            <a:xfrm>
              <a:off x="447675" y="2784162"/>
              <a:ext cx="190500" cy="471919"/>
            </a:xfrm>
            <a:prstGeom prst="rect">
              <a:avLst/>
            </a:prstGeom>
            <a:noFill/>
          </p:spPr>
          <p:txBody>
            <a:bodyPr wrap="square" lIns="76197" tIns="38098" rIns="76197" bIns="38098" rtlCol="0">
              <a:spAutoFit/>
            </a:bodyPr>
            <a:lstStyle/>
            <a:p>
              <a:r>
                <a:rPr lang="en-US" dirty="0">
                  <a:solidFill>
                    <a:schemeClr val="accent4">
                      <a:lumMod val="50000"/>
                    </a:schemeClr>
                  </a:solidFill>
                </a:rPr>
                <a:t>S</a:t>
              </a:r>
            </a:p>
          </p:txBody>
        </p:sp>
      </p:grpSp>
      <p:sp>
        <p:nvSpPr>
          <p:cNvPr id="128" name="Content Placeholder 7"/>
          <p:cNvSpPr txBox="1">
            <a:spLocks/>
          </p:cNvSpPr>
          <p:nvPr/>
        </p:nvSpPr>
        <p:spPr>
          <a:xfrm>
            <a:off x="400877" y="5075401"/>
            <a:ext cx="8320244" cy="1189608"/>
          </a:xfrm>
          <a:prstGeom prst="rect">
            <a:avLst/>
          </a:prstGeom>
          <a:ln>
            <a:solidFill>
              <a:schemeClr val="bg1"/>
            </a:solidFill>
          </a:ln>
        </p:spPr>
        <p:txBody>
          <a:bodyPr lIns="76197" tIns="91440" rIns="76197" bIns="38098">
            <a:normAutofit fontScale="92500" lnSpcReduction="20000"/>
          </a:bodyPr>
          <a:lstStyle/>
          <a:p>
            <a:pPr marL="365760" indent="-365760" defTabSz="914363">
              <a:lnSpc>
                <a:spcPct val="90000"/>
              </a:lnSpc>
              <a:spcBef>
                <a:spcPct val="20000"/>
              </a:spcBef>
              <a:buSzPct val="90000"/>
              <a:buFont typeface="Arial" pitchFamily="34" charset="0"/>
              <a:buChar char="•"/>
              <a:defRPr/>
            </a:pPr>
            <a:r>
              <a:rPr lang="en-US" sz="2000" dirty="0" smtClean="0">
                <a:solidFill>
                  <a:srgbClr val="1D1B10"/>
                </a:solidFill>
              </a:rPr>
              <a:t>Rows </a:t>
            </a:r>
            <a:r>
              <a:rPr lang="en-US" sz="2000" dirty="0">
                <a:solidFill>
                  <a:srgbClr val="1D1B10"/>
                </a:solidFill>
              </a:rPr>
              <a:t>are </a:t>
            </a:r>
            <a:r>
              <a:rPr lang="en-US" sz="2000" dirty="0" smtClean="0">
                <a:solidFill>
                  <a:srgbClr val="1D1B10"/>
                </a:solidFill>
              </a:rPr>
              <a:t>multi-versioned</a:t>
            </a:r>
            <a:endParaRPr lang="en-US" sz="2000" dirty="0">
              <a:solidFill>
                <a:srgbClr val="1D1B10"/>
              </a:solidFill>
            </a:endParaRPr>
          </a:p>
          <a:p>
            <a:pPr marL="365760" indent="-365760" defTabSz="914363">
              <a:lnSpc>
                <a:spcPct val="90000"/>
              </a:lnSpc>
              <a:spcBef>
                <a:spcPct val="20000"/>
              </a:spcBef>
              <a:buSzPct val="90000"/>
              <a:buFont typeface="Arial" pitchFamily="34" charset="0"/>
              <a:buChar char="•"/>
              <a:defRPr/>
            </a:pPr>
            <a:r>
              <a:rPr lang="en-US" sz="2000" dirty="0">
                <a:solidFill>
                  <a:srgbClr val="1D1B10"/>
                </a:solidFill>
              </a:rPr>
              <a:t>Each row version has a valid time range indicated by two </a:t>
            </a:r>
            <a:r>
              <a:rPr lang="en-US" sz="2000" dirty="0" smtClean="0">
                <a:solidFill>
                  <a:srgbClr val="1D1B10"/>
                </a:solidFill>
              </a:rPr>
              <a:t>timestamps</a:t>
            </a:r>
            <a:endParaRPr lang="en-US" sz="2000" dirty="0">
              <a:solidFill>
                <a:srgbClr val="1D1B10"/>
              </a:solidFill>
            </a:endParaRPr>
          </a:p>
          <a:p>
            <a:pPr marL="365760" indent="-365760" defTabSz="914363">
              <a:lnSpc>
                <a:spcPct val="90000"/>
              </a:lnSpc>
              <a:spcBef>
                <a:spcPct val="20000"/>
              </a:spcBef>
              <a:buSzPct val="90000"/>
              <a:buFont typeface="Arial" pitchFamily="34" charset="0"/>
              <a:buChar char="•"/>
              <a:defRPr/>
            </a:pPr>
            <a:r>
              <a:rPr lang="en-US" sz="2000" dirty="0">
                <a:solidFill>
                  <a:srgbClr val="1D1B10"/>
                </a:solidFill>
              </a:rPr>
              <a:t>A version is visible if transaction read time falls within </a:t>
            </a:r>
            <a:r>
              <a:rPr lang="en-US" sz="2000" dirty="0" smtClean="0">
                <a:solidFill>
                  <a:srgbClr val="1D1B10"/>
                </a:solidFill>
              </a:rPr>
              <a:t>version’s </a:t>
            </a:r>
            <a:r>
              <a:rPr lang="en-US" sz="2000" dirty="0">
                <a:solidFill>
                  <a:srgbClr val="1D1B10"/>
                </a:solidFill>
              </a:rPr>
              <a:t>valid </a:t>
            </a:r>
            <a:r>
              <a:rPr lang="en-US" sz="2000" dirty="0" smtClean="0">
                <a:solidFill>
                  <a:srgbClr val="1D1B10"/>
                </a:solidFill>
              </a:rPr>
              <a:t>time</a:t>
            </a:r>
            <a:endParaRPr lang="en-US" sz="2000" dirty="0">
              <a:solidFill>
                <a:srgbClr val="1D1B10"/>
              </a:solidFill>
            </a:endParaRPr>
          </a:p>
          <a:p>
            <a:pPr marL="365760" indent="-365760" defTabSz="914363">
              <a:lnSpc>
                <a:spcPct val="90000"/>
              </a:lnSpc>
              <a:spcBef>
                <a:spcPct val="20000"/>
              </a:spcBef>
              <a:buSzPct val="90000"/>
              <a:buFont typeface="Arial" pitchFamily="34" charset="0"/>
              <a:buChar char="•"/>
              <a:defRPr/>
            </a:pPr>
            <a:r>
              <a:rPr lang="en-US" sz="2000" dirty="0" smtClean="0">
                <a:solidFill>
                  <a:srgbClr val="1D1B10"/>
                </a:solidFill>
              </a:rPr>
              <a:t>A table </a:t>
            </a:r>
            <a:r>
              <a:rPr lang="en-US" sz="2000" dirty="0">
                <a:solidFill>
                  <a:srgbClr val="1D1B10"/>
                </a:solidFill>
              </a:rPr>
              <a:t>can have multiple </a:t>
            </a:r>
            <a:r>
              <a:rPr lang="en-US" sz="2000" dirty="0" smtClean="0">
                <a:solidFill>
                  <a:srgbClr val="1D1B10"/>
                </a:solidFill>
              </a:rPr>
              <a:t>indexes</a:t>
            </a:r>
            <a:endParaRPr lang="en-US" sz="2000" dirty="0">
              <a:solidFill>
                <a:srgbClr val="1D1B10"/>
              </a:solidFill>
            </a:endParaRPr>
          </a:p>
        </p:txBody>
      </p:sp>
      <p:sp>
        <p:nvSpPr>
          <p:cNvPr id="130" name="TextBox 129"/>
          <p:cNvSpPr txBox="1"/>
          <p:nvPr/>
        </p:nvSpPr>
        <p:spPr>
          <a:xfrm>
            <a:off x="5975838" y="1920208"/>
            <a:ext cx="2273858" cy="307773"/>
          </a:xfrm>
          <a:prstGeom prst="rect">
            <a:avLst/>
          </a:prstGeom>
          <a:noFill/>
        </p:spPr>
        <p:txBody>
          <a:bodyPr wrap="square" lIns="76197" tIns="38098" rIns="76197" bIns="38098" rtlCol="0">
            <a:spAutoFit/>
          </a:bodyPr>
          <a:lstStyle/>
          <a:p>
            <a:pPr defTabSz="761970">
              <a:defRPr/>
            </a:pPr>
            <a:r>
              <a:rPr lang="en-US" sz="1500" kern="0" dirty="0">
                <a:solidFill>
                  <a:srgbClr val="1F497D"/>
                </a:solidFill>
              </a:rPr>
              <a:t>Row format</a:t>
            </a:r>
          </a:p>
        </p:txBody>
      </p:sp>
      <p:cxnSp>
        <p:nvCxnSpPr>
          <p:cNvPr id="80" name="Curved Connector 79"/>
          <p:cNvCxnSpPr>
            <a:endCxn id="101" idx="1"/>
          </p:cNvCxnSpPr>
          <p:nvPr/>
        </p:nvCxnSpPr>
        <p:spPr>
          <a:xfrm>
            <a:off x="2930078" y="2882649"/>
            <a:ext cx="1260183" cy="397876"/>
          </a:xfrm>
          <a:prstGeom prst="curvedConnector3">
            <a:avLst>
              <a:gd name="adj1" fmla="val 50000"/>
            </a:avLst>
          </a:prstGeom>
          <a:noFill/>
          <a:ln w="19050" cap="flat" cmpd="sng" algn="ctr">
            <a:solidFill>
              <a:srgbClr val="0070C0"/>
            </a:solidFill>
            <a:prstDash val="solid"/>
            <a:headEnd type="oval"/>
            <a:tailEnd type="stealth" w="lg" len="lg"/>
          </a:ln>
          <a:effectLst/>
        </p:spPr>
      </p:cxnSp>
      <p:sp>
        <p:nvSpPr>
          <p:cNvPr id="3" name="Isosceles Triangle 2"/>
          <p:cNvSpPr/>
          <p:nvPr/>
        </p:nvSpPr>
        <p:spPr>
          <a:xfrm rot="5400000">
            <a:off x="7869400" y="2635960"/>
            <a:ext cx="1210873" cy="891079"/>
          </a:xfrm>
          <a:prstGeom prst="triangl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BW-tree</a:t>
            </a:r>
            <a:endParaRPr lang="en-US" sz="1400" dirty="0">
              <a:solidFill>
                <a:schemeClr val="tx1"/>
              </a:solidFill>
            </a:endParaRPr>
          </a:p>
        </p:txBody>
      </p:sp>
      <p:sp>
        <p:nvSpPr>
          <p:cNvPr id="11" name="Footer Placeholder 10"/>
          <p:cNvSpPr>
            <a:spLocks noGrp="1"/>
          </p:cNvSpPr>
          <p:nvPr>
            <p:ph type="ftr" sz="quarter" idx="11"/>
          </p:nvPr>
        </p:nvSpPr>
        <p:spPr/>
        <p:txBody>
          <a:bodyPr/>
          <a:lstStyle/>
          <a:p>
            <a:r>
              <a:rPr lang="en-US" smtClean="0"/>
              <a:t>Paul Larson, Nov 2013</a:t>
            </a:r>
            <a:endParaRPr lang="en-US"/>
          </a:p>
        </p:txBody>
      </p:sp>
      <p:sp>
        <p:nvSpPr>
          <p:cNvPr id="12" name="Slide Number Placeholder 11"/>
          <p:cNvSpPr>
            <a:spLocks noGrp="1"/>
          </p:cNvSpPr>
          <p:nvPr>
            <p:ph type="sldNum" sz="quarter" idx="12"/>
          </p:nvPr>
        </p:nvSpPr>
        <p:spPr/>
        <p:txBody>
          <a:bodyPr/>
          <a:lstStyle/>
          <a:p>
            <a:fld id="{8E2163D7-BCBA-4E2F-8CC8-5ECF1C50D42E}" type="slidenum">
              <a:rPr lang="en-US" smtClean="0"/>
              <a:t>20</a:t>
            </a:fld>
            <a:endParaRPr lang="en-US"/>
          </a:p>
        </p:txBody>
      </p:sp>
      <p:cxnSp>
        <p:nvCxnSpPr>
          <p:cNvPr id="19" name="Elbow Connector 18"/>
          <p:cNvCxnSpPr>
            <a:stCxn id="119" idx="1"/>
            <a:endCxn id="113" idx="0"/>
          </p:cNvCxnSpPr>
          <p:nvPr/>
        </p:nvCxnSpPr>
        <p:spPr>
          <a:xfrm rot="10800000" flipV="1">
            <a:off x="2020375" y="2564006"/>
            <a:ext cx="5674199" cy="206097"/>
          </a:xfrm>
          <a:prstGeom prst="bentConnector2">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15" idx="2"/>
            <a:endCxn id="109" idx="0"/>
          </p:cNvCxnSpPr>
          <p:nvPr/>
        </p:nvCxnSpPr>
        <p:spPr>
          <a:xfrm rot="5400000">
            <a:off x="2182102" y="2828592"/>
            <a:ext cx="488991" cy="808122"/>
          </a:xfrm>
          <a:prstGeom prst="bentConnector3">
            <a:avLst>
              <a:gd name="adj1" fmla="val 50000"/>
            </a:avLst>
          </a:prstGeom>
          <a:ln w="158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0" idx="1"/>
          </p:cNvCxnSpPr>
          <p:nvPr/>
        </p:nvCxnSpPr>
        <p:spPr>
          <a:xfrm flipH="1">
            <a:off x="7195127" y="2768176"/>
            <a:ext cx="499448" cy="896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7188789" y="2960338"/>
            <a:ext cx="499448" cy="896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169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concurrency control scheme?</a:t>
            </a:r>
            <a:endParaRPr lang="en-US" dirty="0"/>
          </a:p>
        </p:txBody>
      </p:sp>
      <p:sp>
        <p:nvSpPr>
          <p:cNvPr id="3" name="Content Placeholder 2"/>
          <p:cNvSpPr>
            <a:spLocks noGrp="1"/>
          </p:cNvSpPr>
          <p:nvPr>
            <p:ph idx="1"/>
          </p:nvPr>
        </p:nvSpPr>
        <p:spPr/>
        <p:txBody>
          <a:bodyPr/>
          <a:lstStyle/>
          <a:p>
            <a:r>
              <a:rPr lang="en-US" dirty="0" smtClean="0"/>
              <a:t>Main target is high-performance OLTP workloads</a:t>
            </a:r>
          </a:p>
          <a:p>
            <a:pPr lvl="1"/>
            <a:r>
              <a:rPr lang="en-US" dirty="0"/>
              <a:t>Mostly short transactions</a:t>
            </a:r>
          </a:p>
          <a:p>
            <a:pPr lvl="1"/>
            <a:r>
              <a:rPr lang="en-US" dirty="0" smtClean="0"/>
              <a:t>More reads than writes</a:t>
            </a:r>
          </a:p>
          <a:p>
            <a:pPr lvl="1"/>
            <a:r>
              <a:rPr lang="en-US" dirty="0" smtClean="0"/>
              <a:t>Some long running read-only queries</a:t>
            </a:r>
          </a:p>
          <a:p>
            <a:pPr marL="342900" lvl="1" indent="0">
              <a:buNone/>
            </a:pPr>
            <a:endParaRPr lang="en-US" dirty="0" smtClean="0"/>
          </a:p>
          <a:p>
            <a:r>
              <a:rPr lang="en-US" dirty="0" smtClean="0"/>
              <a:t>Multiversioning</a:t>
            </a:r>
          </a:p>
          <a:p>
            <a:pPr lvl="1"/>
            <a:r>
              <a:rPr lang="en-US" dirty="0" smtClean="0"/>
              <a:t>Pro:  readers do not interfere with updaters</a:t>
            </a:r>
          </a:p>
          <a:p>
            <a:pPr lvl="1"/>
            <a:r>
              <a:rPr lang="en-US" dirty="0" smtClean="0"/>
              <a:t>Con: more work to create and clean out versions</a:t>
            </a:r>
          </a:p>
          <a:p>
            <a:r>
              <a:rPr lang="en-US" dirty="0" smtClean="0"/>
              <a:t>Optimistic</a:t>
            </a:r>
          </a:p>
          <a:p>
            <a:pPr lvl="1"/>
            <a:r>
              <a:rPr lang="en-US" dirty="0" smtClean="0"/>
              <a:t>Pro: </a:t>
            </a:r>
            <a:r>
              <a:rPr lang="en-US" dirty="0"/>
              <a:t> </a:t>
            </a:r>
            <a:r>
              <a:rPr lang="en-US" dirty="0" smtClean="0"/>
              <a:t>no overhead for locking, no waiting on locks</a:t>
            </a:r>
          </a:p>
          <a:p>
            <a:pPr lvl="1"/>
            <a:r>
              <a:rPr lang="en-US" dirty="0" smtClean="0"/>
              <a:t>Pro:  highly parallelizable</a:t>
            </a:r>
          </a:p>
          <a:p>
            <a:pPr lvl="1"/>
            <a:r>
              <a:rPr lang="en-US" dirty="0" smtClean="0"/>
              <a:t>Con: overhead for validation</a:t>
            </a:r>
          </a:p>
          <a:p>
            <a:pPr lvl="1"/>
            <a:r>
              <a:rPr lang="en-US" dirty="0" smtClean="0"/>
              <a:t>Con: more frequent aborts than for locking</a:t>
            </a:r>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21</a:t>
            </a:fld>
            <a:endParaRPr lang="en-US"/>
          </a:p>
        </p:txBody>
      </p:sp>
    </p:spTree>
    <p:extLst>
      <p:ext uri="{BB962C8B-B14F-4D97-AF65-F5344CB8AC3E}">
        <p14:creationId xmlns:p14="http://schemas.microsoft.com/office/powerpoint/2010/main" val="8193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Hekaton transaction phases</a:t>
            </a:r>
            <a:endParaRPr lang="en-US" dirty="0"/>
          </a:p>
        </p:txBody>
      </p:sp>
      <p:sp>
        <p:nvSpPr>
          <p:cNvPr id="3" name="Content Placeholder 2"/>
          <p:cNvSpPr>
            <a:spLocks noGrp="1"/>
          </p:cNvSpPr>
          <p:nvPr>
            <p:ph idx="1"/>
          </p:nvPr>
        </p:nvSpPr>
        <p:spPr>
          <a:xfrm>
            <a:off x="3657004" y="2388826"/>
            <a:ext cx="4457700" cy="3679465"/>
          </a:xfrm>
        </p:spPr>
        <p:txBody>
          <a:bodyPr>
            <a:noAutofit/>
          </a:bodyPr>
          <a:lstStyle/>
          <a:p>
            <a:pPr>
              <a:lnSpc>
                <a:spcPct val="100000"/>
              </a:lnSpc>
            </a:pPr>
            <a:r>
              <a:rPr lang="en-US" sz="1600" dirty="0" smtClean="0">
                <a:solidFill>
                  <a:srgbClr val="8F3E31"/>
                </a:solidFill>
              </a:rPr>
              <a:t>Get </a:t>
            </a:r>
            <a:r>
              <a:rPr lang="en-US" sz="1600" dirty="0" err="1" smtClean="0">
                <a:solidFill>
                  <a:srgbClr val="8F3E31"/>
                </a:solidFill>
              </a:rPr>
              <a:t>txn</a:t>
            </a:r>
            <a:r>
              <a:rPr lang="en-US" sz="1600" dirty="0" smtClean="0">
                <a:solidFill>
                  <a:srgbClr val="8F3E31"/>
                </a:solidFill>
              </a:rPr>
              <a:t> start timestamp, set state to Active</a:t>
            </a:r>
          </a:p>
          <a:p>
            <a:pPr>
              <a:lnSpc>
                <a:spcPct val="100000"/>
              </a:lnSpc>
            </a:pPr>
            <a:r>
              <a:rPr lang="en-US" sz="1600" dirty="0" smtClean="0"/>
              <a:t>Perform normal processing </a:t>
            </a:r>
          </a:p>
          <a:p>
            <a:pPr lvl="1">
              <a:lnSpc>
                <a:spcPct val="100000"/>
              </a:lnSpc>
            </a:pPr>
            <a:r>
              <a:rPr lang="en-US" sz="1400" dirty="0" smtClean="0"/>
              <a:t>remember read set, scan set, and write set </a:t>
            </a:r>
          </a:p>
          <a:p>
            <a:pPr>
              <a:lnSpc>
                <a:spcPct val="100000"/>
              </a:lnSpc>
            </a:pPr>
            <a:r>
              <a:rPr lang="en-US" sz="1600" dirty="0" smtClean="0">
                <a:solidFill>
                  <a:srgbClr val="8F3E31"/>
                </a:solidFill>
              </a:rPr>
              <a:t>Get </a:t>
            </a:r>
            <a:r>
              <a:rPr lang="en-US" sz="1600" dirty="0" err="1" smtClean="0">
                <a:solidFill>
                  <a:srgbClr val="8F3E31"/>
                </a:solidFill>
              </a:rPr>
              <a:t>txn</a:t>
            </a:r>
            <a:r>
              <a:rPr lang="en-US" sz="1600" dirty="0" smtClean="0">
                <a:solidFill>
                  <a:srgbClr val="8F3E31"/>
                </a:solidFill>
              </a:rPr>
              <a:t> end timestamp, set state to Validating</a:t>
            </a:r>
          </a:p>
          <a:p>
            <a:pPr>
              <a:lnSpc>
                <a:spcPct val="100000"/>
              </a:lnSpc>
            </a:pPr>
            <a:r>
              <a:rPr lang="en-US" sz="1600" dirty="0" smtClean="0"/>
              <a:t>Validate reads and scans</a:t>
            </a:r>
          </a:p>
          <a:p>
            <a:pPr>
              <a:lnSpc>
                <a:spcPct val="100000"/>
              </a:lnSpc>
            </a:pPr>
            <a:r>
              <a:rPr lang="en-US" sz="1600" dirty="0" smtClean="0"/>
              <a:t>If validation OK, write new versions to redo log</a:t>
            </a:r>
          </a:p>
          <a:p>
            <a:pPr>
              <a:lnSpc>
                <a:spcPct val="100000"/>
              </a:lnSpc>
            </a:pPr>
            <a:r>
              <a:rPr lang="en-US" sz="1600" dirty="0" smtClean="0">
                <a:solidFill>
                  <a:srgbClr val="8F3E31"/>
                </a:solidFill>
              </a:rPr>
              <a:t>Set </a:t>
            </a:r>
            <a:r>
              <a:rPr lang="en-US" sz="1600" dirty="0" err="1" smtClean="0">
                <a:solidFill>
                  <a:srgbClr val="8F3E31"/>
                </a:solidFill>
              </a:rPr>
              <a:t>txn</a:t>
            </a:r>
            <a:r>
              <a:rPr lang="en-US" sz="1600" dirty="0" smtClean="0">
                <a:solidFill>
                  <a:srgbClr val="8F3E31"/>
                </a:solidFill>
              </a:rPr>
              <a:t> state to Committed</a:t>
            </a:r>
          </a:p>
          <a:p>
            <a:pPr>
              <a:lnSpc>
                <a:spcPct val="100000"/>
              </a:lnSpc>
            </a:pPr>
            <a:r>
              <a:rPr lang="en-US" sz="1600" dirty="0" smtClean="0"/>
              <a:t>Fix up version timestamps</a:t>
            </a:r>
          </a:p>
          <a:p>
            <a:pPr lvl="1">
              <a:lnSpc>
                <a:spcPct val="100000"/>
              </a:lnSpc>
            </a:pPr>
            <a:r>
              <a:rPr lang="en-US" sz="1400" dirty="0" smtClean="0"/>
              <a:t>Begin TS in new versions, end TS in old versions</a:t>
            </a:r>
          </a:p>
          <a:p>
            <a:pPr>
              <a:lnSpc>
                <a:spcPct val="100000"/>
              </a:lnSpc>
            </a:pPr>
            <a:r>
              <a:rPr lang="en-US" sz="1600" dirty="0" smtClean="0">
                <a:solidFill>
                  <a:srgbClr val="8F3E31"/>
                </a:solidFill>
              </a:rPr>
              <a:t>Set </a:t>
            </a:r>
            <a:r>
              <a:rPr lang="en-US" sz="1600" dirty="0" err="1" smtClean="0">
                <a:solidFill>
                  <a:srgbClr val="8F3E31"/>
                </a:solidFill>
              </a:rPr>
              <a:t>txn</a:t>
            </a:r>
            <a:r>
              <a:rPr lang="en-US" sz="1600" dirty="0" smtClean="0">
                <a:solidFill>
                  <a:srgbClr val="8F3E31"/>
                </a:solidFill>
              </a:rPr>
              <a:t> state to Terminated</a:t>
            </a:r>
          </a:p>
          <a:p>
            <a:pPr>
              <a:lnSpc>
                <a:spcPct val="100000"/>
              </a:lnSpc>
            </a:pPr>
            <a:r>
              <a:rPr lang="en-US" sz="1600" dirty="0" smtClean="0"/>
              <a:t>Remove from transaction map</a:t>
            </a:r>
          </a:p>
          <a:p>
            <a:endParaRPr lang="en-US" sz="1600" dirty="0"/>
          </a:p>
        </p:txBody>
      </p:sp>
      <p:cxnSp>
        <p:nvCxnSpPr>
          <p:cNvPr id="5" name="Straight Arrow Connector 4"/>
          <p:cNvCxnSpPr/>
          <p:nvPr/>
        </p:nvCxnSpPr>
        <p:spPr>
          <a:xfrm>
            <a:off x="2343746" y="2455716"/>
            <a:ext cx="0" cy="368646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71700" y="2628305"/>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71700" y="3500562"/>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71700" y="4510224"/>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71700" y="5539502"/>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28750" y="2465605"/>
            <a:ext cx="742950" cy="338554"/>
          </a:xfrm>
          <a:prstGeom prst="rect">
            <a:avLst/>
          </a:prstGeom>
          <a:noFill/>
        </p:spPr>
        <p:txBody>
          <a:bodyPr wrap="square" rtlCol="0">
            <a:spAutoFit/>
          </a:bodyPr>
          <a:lstStyle/>
          <a:p>
            <a:pPr algn="r"/>
            <a:r>
              <a:rPr lang="en-US" sz="1600" dirty="0">
                <a:solidFill>
                  <a:srgbClr val="C0504D">
                    <a:lumMod val="75000"/>
                  </a:srgbClr>
                </a:solidFill>
              </a:rPr>
              <a:t>Begin</a:t>
            </a:r>
          </a:p>
        </p:txBody>
      </p:sp>
      <p:sp>
        <p:nvSpPr>
          <p:cNvPr id="15" name="TextBox 14"/>
          <p:cNvSpPr txBox="1"/>
          <p:nvPr/>
        </p:nvSpPr>
        <p:spPr>
          <a:xfrm>
            <a:off x="1062182" y="3347101"/>
            <a:ext cx="1109518" cy="338554"/>
          </a:xfrm>
          <a:prstGeom prst="rect">
            <a:avLst/>
          </a:prstGeom>
          <a:noFill/>
        </p:spPr>
        <p:txBody>
          <a:bodyPr wrap="square" rtlCol="0">
            <a:spAutoFit/>
          </a:bodyPr>
          <a:lstStyle/>
          <a:p>
            <a:pPr algn="r"/>
            <a:r>
              <a:rPr lang="en-US" sz="1600" dirty="0">
                <a:solidFill>
                  <a:srgbClr val="C0504D">
                    <a:lumMod val="75000"/>
                  </a:srgbClr>
                </a:solidFill>
              </a:rPr>
              <a:t>Precommit</a:t>
            </a:r>
          </a:p>
        </p:txBody>
      </p:sp>
      <p:sp>
        <p:nvSpPr>
          <p:cNvPr id="16" name="TextBox 15"/>
          <p:cNvSpPr txBox="1"/>
          <p:nvPr/>
        </p:nvSpPr>
        <p:spPr>
          <a:xfrm>
            <a:off x="1200150" y="4340510"/>
            <a:ext cx="971550" cy="338554"/>
          </a:xfrm>
          <a:prstGeom prst="rect">
            <a:avLst/>
          </a:prstGeom>
          <a:noFill/>
        </p:spPr>
        <p:txBody>
          <a:bodyPr wrap="square" rtlCol="0">
            <a:spAutoFit/>
          </a:bodyPr>
          <a:lstStyle/>
          <a:p>
            <a:pPr algn="r"/>
            <a:r>
              <a:rPr lang="en-US" sz="1600" dirty="0">
                <a:solidFill>
                  <a:srgbClr val="C0504D">
                    <a:lumMod val="75000"/>
                  </a:srgbClr>
                </a:solidFill>
              </a:rPr>
              <a:t>Commit</a:t>
            </a:r>
          </a:p>
        </p:txBody>
      </p:sp>
      <p:sp>
        <p:nvSpPr>
          <p:cNvPr id="17" name="TextBox 16"/>
          <p:cNvSpPr txBox="1"/>
          <p:nvPr/>
        </p:nvSpPr>
        <p:spPr>
          <a:xfrm>
            <a:off x="1143000" y="5369788"/>
            <a:ext cx="1028700" cy="338554"/>
          </a:xfrm>
          <a:prstGeom prst="rect">
            <a:avLst/>
          </a:prstGeom>
          <a:noFill/>
        </p:spPr>
        <p:txBody>
          <a:bodyPr wrap="square" rtlCol="0">
            <a:spAutoFit/>
          </a:bodyPr>
          <a:lstStyle/>
          <a:p>
            <a:pPr algn="r"/>
            <a:r>
              <a:rPr lang="en-US" sz="1600" dirty="0">
                <a:solidFill>
                  <a:srgbClr val="C0504D">
                    <a:lumMod val="75000"/>
                  </a:srgbClr>
                </a:solidFill>
              </a:rPr>
              <a:t>Terminate</a:t>
            </a:r>
          </a:p>
        </p:txBody>
      </p:sp>
      <p:sp>
        <p:nvSpPr>
          <p:cNvPr id="18" name="TextBox 17"/>
          <p:cNvSpPr txBox="1"/>
          <p:nvPr/>
        </p:nvSpPr>
        <p:spPr>
          <a:xfrm>
            <a:off x="2457449" y="2742606"/>
            <a:ext cx="1067359" cy="584775"/>
          </a:xfrm>
          <a:prstGeom prst="rect">
            <a:avLst/>
          </a:prstGeom>
          <a:noFill/>
        </p:spPr>
        <p:txBody>
          <a:bodyPr wrap="square" rtlCol="0">
            <a:spAutoFit/>
          </a:bodyPr>
          <a:lstStyle/>
          <a:p>
            <a:r>
              <a:rPr lang="en-US" sz="1600" dirty="0">
                <a:solidFill>
                  <a:prstClr val="black"/>
                </a:solidFill>
              </a:rPr>
              <a:t>Normal processing</a:t>
            </a:r>
          </a:p>
        </p:txBody>
      </p:sp>
      <p:sp>
        <p:nvSpPr>
          <p:cNvPr id="19" name="TextBox 18"/>
          <p:cNvSpPr txBox="1"/>
          <p:nvPr/>
        </p:nvSpPr>
        <p:spPr>
          <a:xfrm>
            <a:off x="2457450" y="3782845"/>
            <a:ext cx="1067358" cy="338554"/>
          </a:xfrm>
          <a:prstGeom prst="rect">
            <a:avLst/>
          </a:prstGeom>
          <a:noFill/>
        </p:spPr>
        <p:txBody>
          <a:bodyPr wrap="square" rtlCol="0">
            <a:spAutoFit/>
          </a:bodyPr>
          <a:lstStyle/>
          <a:p>
            <a:r>
              <a:rPr lang="en-US" sz="1600" dirty="0">
                <a:solidFill>
                  <a:prstClr val="black"/>
                </a:solidFill>
              </a:rPr>
              <a:t>Validation</a:t>
            </a:r>
          </a:p>
        </p:txBody>
      </p:sp>
      <p:sp>
        <p:nvSpPr>
          <p:cNvPr id="20" name="TextBox 19"/>
          <p:cNvSpPr txBox="1"/>
          <p:nvPr/>
        </p:nvSpPr>
        <p:spPr>
          <a:xfrm>
            <a:off x="2457450" y="4709388"/>
            <a:ext cx="1085850" cy="584775"/>
          </a:xfrm>
          <a:prstGeom prst="rect">
            <a:avLst/>
          </a:prstGeom>
          <a:noFill/>
        </p:spPr>
        <p:txBody>
          <a:bodyPr wrap="square" rtlCol="0">
            <a:spAutoFit/>
          </a:bodyPr>
          <a:lstStyle/>
          <a:p>
            <a:r>
              <a:rPr lang="en-US" sz="1600" dirty="0">
                <a:solidFill>
                  <a:prstClr val="black"/>
                </a:solidFill>
              </a:rPr>
              <a:t>Post-processing</a:t>
            </a:r>
          </a:p>
        </p:txBody>
      </p:sp>
      <p:sp>
        <p:nvSpPr>
          <p:cNvPr id="21" name="TextBox 20"/>
          <p:cNvSpPr txBox="1"/>
          <p:nvPr/>
        </p:nvSpPr>
        <p:spPr>
          <a:xfrm>
            <a:off x="1143000" y="1795319"/>
            <a:ext cx="1028700" cy="584775"/>
          </a:xfrm>
          <a:prstGeom prst="rect">
            <a:avLst/>
          </a:prstGeom>
          <a:noFill/>
        </p:spPr>
        <p:txBody>
          <a:bodyPr wrap="square" rtlCol="0">
            <a:spAutoFit/>
          </a:bodyPr>
          <a:lstStyle/>
          <a:p>
            <a:pPr algn="r"/>
            <a:r>
              <a:rPr lang="en-US" sz="1600" b="1" u="sng" dirty="0" err="1">
                <a:solidFill>
                  <a:srgbClr val="C0504D">
                    <a:lumMod val="75000"/>
                  </a:srgbClr>
                </a:solidFill>
              </a:rPr>
              <a:t>Txn</a:t>
            </a:r>
            <a:r>
              <a:rPr lang="en-US" sz="1600" b="1" u="sng" dirty="0">
                <a:solidFill>
                  <a:srgbClr val="C0504D">
                    <a:lumMod val="75000"/>
                  </a:srgbClr>
                </a:solidFill>
              </a:rPr>
              <a:t> events</a:t>
            </a:r>
          </a:p>
        </p:txBody>
      </p:sp>
      <p:sp>
        <p:nvSpPr>
          <p:cNvPr id="22" name="TextBox 21"/>
          <p:cNvSpPr txBox="1"/>
          <p:nvPr/>
        </p:nvSpPr>
        <p:spPr>
          <a:xfrm>
            <a:off x="2514600" y="1767610"/>
            <a:ext cx="1085850" cy="584775"/>
          </a:xfrm>
          <a:prstGeom prst="rect">
            <a:avLst/>
          </a:prstGeom>
          <a:noFill/>
        </p:spPr>
        <p:txBody>
          <a:bodyPr wrap="square" rtlCol="0">
            <a:spAutoFit/>
          </a:bodyPr>
          <a:lstStyle/>
          <a:p>
            <a:r>
              <a:rPr lang="en-US" sz="1600" b="1" u="sng" dirty="0" err="1">
                <a:solidFill>
                  <a:prstClr val="black"/>
                </a:solidFill>
              </a:rPr>
              <a:t>Txn</a:t>
            </a:r>
            <a:r>
              <a:rPr lang="en-US" sz="1600" b="1" u="sng" dirty="0">
                <a:solidFill>
                  <a:prstClr val="black"/>
                </a:solidFill>
              </a:rPr>
              <a:t> phases</a:t>
            </a:r>
          </a:p>
        </p:txBody>
      </p:sp>
      <p:sp>
        <p:nvSpPr>
          <p:cNvPr id="24" name="Slide Number Placeholder 23"/>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25" name="Footer Placeholder 24"/>
          <p:cNvSpPr>
            <a:spLocks noGrp="1"/>
          </p:cNvSpPr>
          <p:nvPr>
            <p:ph type="ftr" sz="quarter" idx="11"/>
          </p:nvPr>
        </p:nvSpPr>
        <p:spPr/>
        <p:txBody>
          <a:bodyPr/>
          <a:lstStyle/>
          <a:p>
            <a:r>
              <a:rPr lang="en-US" smtClean="0">
                <a:solidFill>
                  <a:prstClr val="black">
                    <a:tint val="75000"/>
                  </a:prstClr>
                </a:solidFill>
              </a:rPr>
              <a:t>Paul Larson, Nov 2013</a:t>
            </a:r>
            <a:endParaRPr lang="en-US">
              <a:solidFill>
                <a:prstClr val="black">
                  <a:tint val="75000"/>
                </a:prstClr>
              </a:solidFill>
            </a:endParaRPr>
          </a:p>
        </p:txBody>
      </p:sp>
    </p:spTree>
    <p:extLst>
      <p:ext uri="{BB962C8B-B14F-4D97-AF65-F5344CB8AC3E}">
        <p14:creationId xmlns:p14="http://schemas.microsoft.com/office/powerpoint/2010/main" val="2481006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validation</a:t>
            </a:r>
            <a:endParaRPr lang="en-US" dirty="0"/>
          </a:p>
        </p:txBody>
      </p:sp>
      <p:sp>
        <p:nvSpPr>
          <p:cNvPr id="3" name="Content Placeholder 2"/>
          <p:cNvSpPr>
            <a:spLocks noGrp="1"/>
          </p:cNvSpPr>
          <p:nvPr>
            <p:ph idx="1"/>
          </p:nvPr>
        </p:nvSpPr>
        <p:spPr/>
        <p:txBody>
          <a:bodyPr>
            <a:normAutofit/>
          </a:bodyPr>
          <a:lstStyle/>
          <a:p>
            <a:r>
              <a:rPr lang="en-US" b="1" dirty="0" smtClean="0"/>
              <a:t>Read stability</a:t>
            </a:r>
          </a:p>
          <a:p>
            <a:pPr lvl="1"/>
            <a:r>
              <a:rPr lang="en-US" dirty="0" smtClean="0"/>
              <a:t>Check that each version read is still visible as of the end of the transaction</a:t>
            </a:r>
          </a:p>
          <a:p>
            <a:r>
              <a:rPr lang="en-US" b="1" dirty="0" smtClean="0"/>
              <a:t>Phantom avoidance</a:t>
            </a:r>
          </a:p>
          <a:p>
            <a:pPr lvl="1"/>
            <a:r>
              <a:rPr lang="en-US" dirty="0" smtClean="0"/>
              <a:t>Repeat each scan checking whether new versions have become visible since the transaction began</a:t>
            </a:r>
          </a:p>
          <a:p>
            <a:pPr lvl="1"/>
            <a:endParaRPr lang="en-US" dirty="0"/>
          </a:p>
          <a:p>
            <a:r>
              <a:rPr lang="en-US" dirty="0" smtClean="0"/>
              <a:t>Extent of validation depends on isolation level</a:t>
            </a:r>
          </a:p>
          <a:p>
            <a:pPr lvl="1"/>
            <a:r>
              <a:rPr lang="en-US" dirty="0" smtClean="0"/>
              <a:t>Snapshot isolation: 	no validation required </a:t>
            </a:r>
          </a:p>
          <a:p>
            <a:pPr lvl="1"/>
            <a:r>
              <a:rPr lang="en-US" dirty="0" smtClean="0"/>
              <a:t>Repeatable read: 	read stability</a:t>
            </a:r>
          </a:p>
          <a:p>
            <a:pPr lvl="1"/>
            <a:r>
              <a:rPr lang="en-US" dirty="0" smtClean="0"/>
              <a:t>Serializable:		read stability, phantom avoidance</a:t>
            </a:r>
          </a:p>
          <a:p>
            <a:pPr lvl="1"/>
            <a:endParaRPr lang="en-US" dirty="0"/>
          </a:p>
          <a:p>
            <a:pPr marL="0" indent="0">
              <a:buNone/>
            </a:pPr>
            <a:r>
              <a:rPr lang="en-US" sz="1600" dirty="0"/>
              <a:t>Details in </a:t>
            </a:r>
            <a:r>
              <a:rPr lang="en-US" sz="1600" dirty="0" smtClean="0"/>
              <a:t>“High-Performance concurrency </a:t>
            </a:r>
            <a:r>
              <a:rPr lang="en-US" sz="1600" dirty="0"/>
              <a:t>c</a:t>
            </a:r>
            <a:r>
              <a:rPr lang="en-US" sz="1600" dirty="0" smtClean="0"/>
              <a:t>ontrol </a:t>
            </a:r>
            <a:r>
              <a:rPr lang="en-US" sz="1600" dirty="0"/>
              <a:t>m</a:t>
            </a:r>
            <a:r>
              <a:rPr lang="en-US" sz="1600" dirty="0" smtClean="0"/>
              <a:t>echanisms </a:t>
            </a:r>
            <a:r>
              <a:rPr lang="en-US" sz="1600" dirty="0"/>
              <a:t>for </a:t>
            </a:r>
            <a:r>
              <a:rPr lang="en-US" sz="1600" dirty="0" smtClean="0"/>
              <a:t>main-memory </a:t>
            </a:r>
            <a:r>
              <a:rPr lang="en-US" sz="1600" dirty="0"/>
              <a:t>d</a:t>
            </a:r>
            <a:r>
              <a:rPr lang="en-US" sz="1600" dirty="0" smtClean="0"/>
              <a:t>atabases”, VLDB 2011</a:t>
            </a:r>
            <a:endParaRPr lang="en-US" sz="1600" dirty="0"/>
          </a:p>
          <a:p>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23</a:t>
            </a:fld>
            <a:endParaRPr lang="en-US"/>
          </a:p>
        </p:txBody>
      </p:sp>
    </p:spTree>
    <p:extLst>
      <p:ext uri="{BB962C8B-B14F-4D97-AF65-F5344CB8AC3E}">
        <p14:creationId xmlns:p14="http://schemas.microsoft.com/office/powerpoint/2010/main" val="1926543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execution</a:t>
            </a:r>
            <a:endParaRPr lang="en-US" dirty="0"/>
          </a:p>
        </p:txBody>
      </p:sp>
      <p:sp>
        <p:nvSpPr>
          <p:cNvPr id="3" name="Content Placeholder 2"/>
          <p:cNvSpPr>
            <a:spLocks noGrp="1"/>
          </p:cNvSpPr>
          <p:nvPr>
            <p:ph idx="1"/>
          </p:nvPr>
        </p:nvSpPr>
        <p:spPr/>
        <p:txBody>
          <a:bodyPr>
            <a:normAutofit/>
          </a:bodyPr>
          <a:lstStyle/>
          <a:p>
            <a:r>
              <a:rPr lang="en-US" dirty="0" smtClean="0"/>
              <a:t>Goal: enable highly concurrent execution</a:t>
            </a:r>
          </a:p>
          <a:p>
            <a:pPr lvl="1"/>
            <a:r>
              <a:rPr lang="en-US" dirty="0" smtClean="0"/>
              <a:t>no thread switching, waiting, or spinning during execution of a transaction</a:t>
            </a:r>
          </a:p>
          <a:p>
            <a:r>
              <a:rPr lang="en-US" dirty="0" smtClean="0"/>
              <a:t>Lead to three design choices</a:t>
            </a:r>
          </a:p>
          <a:p>
            <a:pPr lvl="1"/>
            <a:r>
              <a:rPr lang="en-US" dirty="0" smtClean="0"/>
              <a:t>Use only latch-free data structure </a:t>
            </a:r>
          </a:p>
          <a:p>
            <a:pPr lvl="1"/>
            <a:r>
              <a:rPr lang="en-US" dirty="0" smtClean="0"/>
              <a:t>Multi-version optimistic concurrency control</a:t>
            </a:r>
          </a:p>
          <a:p>
            <a:pPr lvl="1"/>
            <a:r>
              <a:rPr lang="en-US" dirty="0" smtClean="0"/>
              <a:t>Allow certain speculative reads (with commit dependencies)</a:t>
            </a:r>
          </a:p>
          <a:p>
            <a:r>
              <a:rPr lang="en-US" dirty="0" smtClean="0"/>
              <a:t>Result: great majority of transactions run up to final log write without ever blocking or waiting </a:t>
            </a:r>
          </a:p>
          <a:p>
            <a:pPr lvl="1"/>
            <a:endParaRPr lang="en-US" dirty="0"/>
          </a:p>
          <a:p>
            <a:r>
              <a:rPr lang="en-US" dirty="0" smtClean="0"/>
              <a:t>What else may force a transaction to wait?</a:t>
            </a:r>
          </a:p>
          <a:p>
            <a:pPr lvl="1"/>
            <a:r>
              <a:rPr lang="en-US" dirty="0" smtClean="0"/>
              <a:t>Outstanding commit dependencies before returning a result to the user (rare)</a:t>
            </a:r>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24</a:t>
            </a:fld>
            <a:endParaRPr lang="en-US"/>
          </a:p>
        </p:txBody>
      </p:sp>
    </p:spTree>
    <p:extLst>
      <p:ext uri="{BB962C8B-B14F-4D97-AF65-F5344CB8AC3E}">
        <p14:creationId xmlns:p14="http://schemas.microsoft.com/office/powerpoint/2010/main" val="538304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nvPr>
        </p:nvGraphicFramePr>
        <p:xfrm>
          <a:off x="228600" y="1828800"/>
          <a:ext cx="45720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dirty="0" smtClean="0"/>
              <a:t>Scalability under extreme contention</a:t>
            </a:r>
            <a:br>
              <a:rPr lang="en-US" dirty="0" smtClean="0"/>
            </a:br>
            <a:r>
              <a:rPr lang="en-US" sz="2400" dirty="0" smtClean="0"/>
              <a:t>(1000 row table, core Hekaton engine only)</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dirty="0">
              <a:solidFill>
                <a:prstClr val="black">
                  <a:tint val="75000"/>
                </a:prstClr>
              </a:solidFill>
            </a:endParaRPr>
          </a:p>
        </p:txBody>
      </p:sp>
      <p:sp>
        <p:nvSpPr>
          <p:cNvPr id="10" name="TextBox 9"/>
          <p:cNvSpPr txBox="1"/>
          <p:nvPr/>
        </p:nvSpPr>
        <p:spPr>
          <a:xfrm>
            <a:off x="5005034" y="1828800"/>
            <a:ext cx="3581400" cy="1846659"/>
          </a:xfrm>
          <a:prstGeom prst="rect">
            <a:avLst/>
          </a:prstGeom>
          <a:noFill/>
        </p:spPr>
        <p:txBody>
          <a:bodyPr wrap="square" rtlCol="0">
            <a:spAutoFit/>
          </a:bodyPr>
          <a:lstStyle/>
          <a:p>
            <a:r>
              <a:rPr lang="en-US" dirty="0">
                <a:solidFill>
                  <a:prstClr val="black"/>
                </a:solidFill>
              </a:rPr>
              <a:t>Work load:</a:t>
            </a:r>
            <a:br>
              <a:rPr lang="en-US" dirty="0">
                <a:solidFill>
                  <a:prstClr val="black"/>
                </a:solidFill>
              </a:rPr>
            </a:br>
            <a:r>
              <a:rPr lang="en-US" sz="1600" dirty="0">
                <a:solidFill>
                  <a:prstClr val="black"/>
                </a:solidFill>
              </a:rPr>
              <a:t>80% read-only </a:t>
            </a:r>
            <a:r>
              <a:rPr lang="en-US" sz="1600" dirty="0" err="1">
                <a:solidFill>
                  <a:prstClr val="black"/>
                </a:solidFill>
              </a:rPr>
              <a:t>txns</a:t>
            </a:r>
            <a:r>
              <a:rPr lang="en-US" sz="1600" dirty="0">
                <a:solidFill>
                  <a:prstClr val="black"/>
                </a:solidFill>
              </a:rPr>
              <a:t> (10 reads/</a:t>
            </a:r>
            <a:r>
              <a:rPr lang="en-US" sz="1600" dirty="0" err="1">
                <a:solidFill>
                  <a:prstClr val="black"/>
                </a:solidFill>
              </a:rPr>
              <a:t>txn</a:t>
            </a:r>
            <a:r>
              <a:rPr lang="en-US" sz="1600" dirty="0">
                <a:solidFill>
                  <a:prstClr val="black"/>
                </a:solidFill>
              </a:rPr>
              <a:t>)</a:t>
            </a:r>
          </a:p>
          <a:p>
            <a:r>
              <a:rPr lang="en-US" sz="1600" dirty="0">
                <a:solidFill>
                  <a:prstClr val="black"/>
                </a:solidFill>
              </a:rPr>
              <a:t>20% update </a:t>
            </a:r>
            <a:r>
              <a:rPr lang="en-US" sz="1600" dirty="0" err="1">
                <a:solidFill>
                  <a:prstClr val="black"/>
                </a:solidFill>
              </a:rPr>
              <a:t>txns</a:t>
            </a:r>
            <a:r>
              <a:rPr lang="en-US" sz="1600" dirty="0">
                <a:solidFill>
                  <a:prstClr val="black"/>
                </a:solidFill>
              </a:rPr>
              <a:t> (10 reads+ 2 writes/</a:t>
            </a:r>
            <a:r>
              <a:rPr lang="en-US" sz="1600" dirty="0" err="1">
                <a:solidFill>
                  <a:prstClr val="black"/>
                </a:solidFill>
              </a:rPr>
              <a:t>txn</a:t>
            </a:r>
            <a:r>
              <a:rPr lang="en-US" sz="1600" dirty="0">
                <a:solidFill>
                  <a:prstClr val="black"/>
                </a:solidFill>
              </a:rPr>
              <a:t>)</a:t>
            </a:r>
          </a:p>
          <a:p>
            <a:endParaRPr lang="en-US" sz="1600" dirty="0">
              <a:solidFill>
                <a:prstClr val="black"/>
              </a:solidFill>
            </a:endParaRPr>
          </a:p>
          <a:p>
            <a:r>
              <a:rPr lang="en-US" sz="1600" dirty="0" smtClean="0">
                <a:solidFill>
                  <a:prstClr val="black"/>
                </a:solidFill>
              </a:rPr>
              <a:t>Serializable isolation level</a:t>
            </a:r>
          </a:p>
          <a:p>
            <a:endParaRPr lang="en-US" sz="1600" dirty="0">
              <a:solidFill>
                <a:prstClr val="black"/>
              </a:solidFill>
            </a:endParaRPr>
          </a:p>
          <a:p>
            <a:r>
              <a:rPr lang="en-US" sz="1600" dirty="0" smtClean="0">
                <a:solidFill>
                  <a:prstClr val="black"/>
                </a:solidFill>
              </a:rPr>
              <a:t>Processor: 2 sockets, 12 cores</a:t>
            </a:r>
            <a:endParaRPr lang="en-US" sz="1600" dirty="0">
              <a:solidFill>
                <a:prstClr val="black"/>
              </a:solidFill>
            </a:endParaRPr>
          </a:p>
        </p:txBody>
      </p:sp>
      <p:sp>
        <p:nvSpPr>
          <p:cNvPr id="5" name="TextBox 4"/>
          <p:cNvSpPr txBox="1"/>
          <p:nvPr/>
        </p:nvSpPr>
        <p:spPr>
          <a:xfrm>
            <a:off x="4955055" y="4495800"/>
            <a:ext cx="4017963" cy="369332"/>
          </a:xfrm>
          <a:prstGeom prst="rect">
            <a:avLst/>
          </a:prstGeom>
          <a:noFill/>
        </p:spPr>
        <p:txBody>
          <a:bodyPr wrap="square" rtlCol="0">
            <a:spAutoFit/>
          </a:bodyPr>
          <a:lstStyle/>
          <a:p>
            <a:r>
              <a:rPr lang="en-US" i="1" dirty="0">
                <a:solidFill>
                  <a:srgbClr val="C00000"/>
                </a:solidFill>
              </a:rPr>
              <a:t>1V/L </a:t>
            </a:r>
            <a:r>
              <a:rPr lang="en-US" i="1" dirty="0" err="1">
                <a:solidFill>
                  <a:srgbClr val="C00000"/>
                </a:solidFill>
              </a:rPr>
              <a:t>thruput</a:t>
            </a:r>
            <a:r>
              <a:rPr lang="en-US" i="1" dirty="0">
                <a:solidFill>
                  <a:srgbClr val="C00000"/>
                </a:solidFill>
              </a:rPr>
              <a:t> limited by lock </a:t>
            </a:r>
            <a:r>
              <a:rPr lang="en-US" i="1" dirty="0" smtClean="0">
                <a:solidFill>
                  <a:srgbClr val="C00000"/>
                </a:solidFill>
              </a:rPr>
              <a:t>thrashing</a:t>
            </a:r>
            <a:endParaRPr lang="en-US" i="1" dirty="0">
              <a:solidFill>
                <a:srgbClr val="C00000"/>
              </a:solidFill>
            </a:endParaRPr>
          </a:p>
        </p:txBody>
      </p:sp>
      <p:sp>
        <p:nvSpPr>
          <p:cNvPr id="6" name="Footer Placeholder 5"/>
          <p:cNvSpPr>
            <a:spLocks noGrp="1"/>
          </p:cNvSpPr>
          <p:nvPr>
            <p:ph type="ftr" sz="quarter" idx="11"/>
          </p:nvPr>
        </p:nvSpPr>
        <p:spPr/>
        <p:txBody>
          <a:bodyPr/>
          <a:lstStyle/>
          <a:p>
            <a:r>
              <a:rPr lang="nb-NO" smtClean="0">
                <a:solidFill>
                  <a:prstClr val="black">
                    <a:tint val="75000"/>
                  </a:prstClr>
                </a:solidFill>
              </a:rPr>
              <a:t>Paul Larson, Nov 2013</a:t>
            </a:r>
            <a:endParaRPr lang="en-US">
              <a:solidFill>
                <a:prstClr val="black">
                  <a:tint val="75000"/>
                </a:prstClr>
              </a:solidFill>
            </a:endParaRPr>
          </a:p>
        </p:txBody>
      </p:sp>
      <p:sp>
        <p:nvSpPr>
          <p:cNvPr id="7" name="Rounded Rectangular Callout 6"/>
          <p:cNvSpPr/>
          <p:nvPr/>
        </p:nvSpPr>
        <p:spPr>
          <a:xfrm>
            <a:off x="5334000" y="3716236"/>
            <a:ext cx="2371726" cy="581025"/>
          </a:xfrm>
          <a:prstGeom prst="wedgeRoundRectCallout">
            <a:avLst>
              <a:gd name="adj1" fmla="val -102267"/>
              <a:gd name="adj2" fmla="val 33874"/>
              <a:gd name="adj3" fmla="val 16667"/>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Standard locking but optimized for main memory</a:t>
            </a:r>
          </a:p>
        </p:txBody>
      </p:sp>
      <p:sp>
        <p:nvSpPr>
          <p:cNvPr id="3" name="TextBox 2"/>
          <p:cNvSpPr txBox="1"/>
          <p:nvPr/>
        </p:nvSpPr>
        <p:spPr>
          <a:xfrm>
            <a:off x="4114800" y="3124200"/>
            <a:ext cx="457200" cy="369332"/>
          </a:xfrm>
          <a:prstGeom prst="rect">
            <a:avLst/>
          </a:prstGeom>
          <a:noFill/>
        </p:spPr>
        <p:txBody>
          <a:bodyPr wrap="square" rtlCol="0">
            <a:spAutoFit/>
          </a:bodyPr>
          <a:lstStyle/>
          <a:p>
            <a:r>
              <a:rPr lang="en-US" dirty="0" smtClean="0"/>
              <a:t>5X</a:t>
            </a:r>
            <a:endParaRPr lang="en-US" dirty="0"/>
          </a:p>
        </p:txBody>
      </p:sp>
    </p:spTree>
    <p:extLst>
      <p:ext uri="{BB962C8B-B14F-4D97-AF65-F5344CB8AC3E}">
        <p14:creationId xmlns:p14="http://schemas.microsoft.com/office/powerpoint/2010/main" val="165589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long read-only transactions</a:t>
            </a:r>
            <a:endParaRPr lang="en-US" dirty="0"/>
          </a:p>
        </p:txBody>
      </p:sp>
      <p:sp>
        <p:nvSpPr>
          <p:cNvPr id="7" name="Content Placeholder 6"/>
          <p:cNvSpPr>
            <a:spLocks noGrp="1"/>
          </p:cNvSpPr>
          <p:nvPr>
            <p:ph idx="1"/>
          </p:nvPr>
        </p:nvSpPr>
        <p:spPr>
          <a:xfrm>
            <a:off x="5329383" y="1755344"/>
            <a:ext cx="3500582" cy="3121455"/>
          </a:xfrm>
        </p:spPr>
        <p:txBody>
          <a:bodyPr/>
          <a:lstStyle/>
          <a:p>
            <a:pPr marL="0" indent="0">
              <a:buNone/>
            </a:pPr>
            <a:r>
              <a:rPr lang="en-US" dirty="0" smtClean="0"/>
              <a:t>Workload:</a:t>
            </a:r>
          </a:p>
          <a:p>
            <a:r>
              <a:rPr lang="en-US" dirty="0" smtClean="0"/>
              <a:t>Short </a:t>
            </a:r>
            <a:r>
              <a:rPr lang="en-US" dirty="0" err="1" smtClean="0"/>
              <a:t>txns</a:t>
            </a:r>
            <a:r>
              <a:rPr lang="en-US" dirty="0" smtClean="0"/>
              <a:t> 10R+ 2W</a:t>
            </a:r>
          </a:p>
          <a:p>
            <a:r>
              <a:rPr lang="en-US" dirty="0" smtClean="0"/>
              <a:t>Long </a:t>
            </a:r>
            <a:r>
              <a:rPr lang="en-US" dirty="0" err="1" smtClean="0"/>
              <a:t>txns</a:t>
            </a:r>
            <a:r>
              <a:rPr lang="en-US" dirty="0" smtClean="0"/>
              <a:t>: R 10% of rows</a:t>
            </a:r>
          </a:p>
          <a:p>
            <a:endParaRPr lang="en-US" dirty="0"/>
          </a:p>
          <a:p>
            <a:pPr marL="0" indent="0">
              <a:buNone/>
            </a:pPr>
            <a:r>
              <a:rPr lang="en-US" dirty="0" smtClean="0"/>
              <a:t>24 threads in total</a:t>
            </a:r>
          </a:p>
          <a:p>
            <a:r>
              <a:rPr lang="en-US" dirty="0" smtClean="0"/>
              <a:t>X threads running short </a:t>
            </a:r>
            <a:r>
              <a:rPr lang="en-US" dirty="0" err="1" smtClean="0"/>
              <a:t>txns</a:t>
            </a:r>
            <a:endParaRPr lang="en-US" dirty="0" smtClean="0"/>
          </a:p>
          <a:p>
            <a:r>
              <a:rPr lang="en-US" dirty="0" smtClean="0"/>
              <a:t>24-X threads running long </a:t>
            </a:r>
            <a:r>
              <a:rPr lang="en-US" dirty="0" err="1" smtClean="0"/>
              <a:t>txns</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26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01968" y="1755344"/>
            <a:ext cx="4627414" cy="3121455"/>
          </a:xfrm>
          <a:prstGeom prst="rect">
            <a:avLst/>
          </a:prstGeom>
          <a:noFill/>
        </p:spPr>
      </p:pic>
      <p:sp>
        <p:nvSpPr>
          <p:cNvPr id="8" name="Content Placeholder 6"/>
          <p:cNvSpPr txBox="1">
            <a:spLocks/>
          </p:cNvSpPr>
          <p:nvPr/>
        </p:nvSpPr>
        <p:spPr>
          <a:xfrm>
            <a:off x="701967" y="5218545"/>
            <a:ext cx="7601523" cy="8682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Traditional locking: update performance collapses</a:t>
            </a:r>
          </a:p>
          <a:p>
            <a:r>
              <a:rPr lang="en-US" dirty="0" smtClean="0"/>
              <a:t>Multiversioning:      update performance per thread unaffected </a:t>
            </a:r>
          </a:p>
        </p:txBody>
      </p:sp>
    </p:spTree>
    <p:extLst>
      <p:ext uri="{BB962C8B-B14F-4D97-AF65-F5344CB8AC3E}">
        <p14:creationId xmlns:p14="http://schemas.microsoft.com/office/powerpoint/2010/main" val="251394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Hekaton Components and SQL Integration</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749597914"/>
              </p:ext>
            </p:extLst>
          </p:nvPr>
        </p:nvGraphicFramePr>
        <p:xfrm>
          <a:off x="1388628" y="1909283"/>
          <a:ext cx="5178425" cy="4228473"/>
        </p:xfrm>
        <a:graphic>
          <a:graphicData uri="http://schemas.openxmlformats.org/presentationml/2006/ole">
            <mc:AlternateContent xmlns:mc="http://schemas.openxmlformats.org/markup-compatibility/2006">
              <mc:Choice xmlns:v="urn:schemas-microsoft-com:vml" Requires="v">
                <p:oleObj spid="_x0000_s2095" name="Visio" r:id="rId4" imgW="3676779" imgH="2990985" progId="Visio.Drawing.11">
                  <p:embed/>
                </p:oleObj>
              </mc:Choice>
              <mc:Fallback>
                <p:oleObj name="Visio" r:id="rId4" imgW="3676779" imgH="2990985"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8628" y="1909283"/>
                        <a:ext cx="5178425" cy="4228473"/>
                      </a:xfrm>
                      <a:prstGeom prst="rect">
                        <a:avLst/>
                      </a:prstGeom>
                      <a:noFill/>
                    </p:spPr>
                  </p:pic>
                </p:oleObj>
              </mc:Fallback>
            </mc:AlternateContent>
          </a:graphicData>
        </a:graphic>
      </p:graphicFrame>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8E2163D7-BCBA-4E2F-8CC8-5ECF1C50D42E}" type="slidenum">
              <a:rPr lang="en-US" smtClean="0"/>
              <a:t>27</a:t>
            </a:fld>
            <a:endParaRPr lang="en-US"/>
          </a:p>
        </p:txBody>
      </p:sp>
    </p:spTree>
    <p:extLst>
      <p:ext uri="{BB962C8B-B14F-4D97-AF65-F5344CB8AC3E}">
        <p14:creationId xmlns:p14="http://schemas.microsoft.com/office/powerpoint/2010/main" val="1089139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and transaction </a:t>
            </a:r>
            <a:r>
              <a:rPr lang="en-US" dirty="0" err="1" smtClean="0"/>
              <a:t>interop</a:t>
            </a:r>
            <a:endParaRPr lang="en-US" dirty="0"/>
          </a:p>
        </p:txBody>
      </p:sp>
      <p:sp>
        <p:nvSpPr>
          <p:cNvPr id="3" name="Content Placeholder 2"/>
          <p:cNvSpPr>
            <a:spLocks noGrp="1"/>
          </p:cNvSpPr>
          <p:nvPr>
            <p:ph idx="1"/>
          </p:nvPr>
        </p:nvSpPr>
        <p:spPr/>
        <p:txBody>
          <a:bodyPr/>
          <a:lstStyle/>
          <a:p>
            <a:r>
              <a:rPr lang="en-US" dirty="0" smtClean="0"/>
              <a:t>Regular SQL queries can access Hekaton tables like any other table</a:t>
            </a:r>
          </a:p>
          <a:p>
            <a:pPr lvl="1"/>
            <a:r>
              <a:rPr lang="en-US" dirty="0" smtClean="0"/>
              <a:t>Slower than through a compiled stored procedure</a:t>
            </a:r>
          </a:p>
          <a:p>
            <a:r>
              <a:rPr lang="en-US" dirty="0" smtClean="0"/>
              <a:t>A query can mix Hekaton tables and regular SQL tables</a:t>
            </a:r>
          </a:p>
          <a:p>
            <a:r>
              <a:rPr lang="en-US" dirty="0" smtClean="0"/>
              <a:t>A transaction can update both SQL and Hekaton tables</a:t>
            </a:r>
          </a:p>
          <a:p>
            <a:pPr marL="0" indent="0">
              <a:buNone/>
            </a:pPr>
            <a:endParaRPr lang="en-US" dirty="0" smtClean="0"/>
          </a:p>
          <a:p>
            <a:r>
              <a:rPr lang="en-US" dirty="0" smtClean="0"/>
              <a:t>Crucial feature for customer acceptance</a:t>
            </a:r>
          </a:p>
          <a:p>
            <a:pPr lvl="1"/>
            <a:r>
              <a:rPr lang="en-US" dirty="0" smtClean="0"/>
              <a:t>Greatly simplifies </a:t>
            </a:r>
            <a:r>
              <a:rPr lang="en-US" dirty="0"/>
              <a:t>application migration</a:t>
            </a:r>
          </a:p>
          <a:p>
            <a:pPr lvl="1"/>
            <a:r>
              <a:rPr lang="en-US" dirty="0" smtClean="0"/>
              <a:t>Feature completeness – any query against Hekaton tables</a:t>
            </a:r>
          </a:p>
          <a:p>
            <a:pPr lvl="1"/>
            <a:r>
              <a:rPr lang="en-US" dirty="0" smtClean="0"/>
              <a:t>Ad-hoc queries against Hekaton tables</a:t>
            </a:r>
          </a:p>
          <a:p>
            <a:pPr lvl="1"/>
            <a:r>
              <a:rPr lang="en-US" dirty="0" smtClean="0"/>
              <a:t>Queries and transactions across SQL and Hekaton tables </a:t>
            </a:r>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28</a:t>
            </a:fld>
            <a:endParaRPr lang="en-US"/>
          </a:p>
        </p:txBody>
      </p:sp>
    </p:spTree>
    <p:extLst>
      <p:ext uri="{BB962C8B-B14F-4D97-AF65-F5344CB8AC3E}">
        <p14:creationId xmlns:p14="http://schemas.microsoft.com/office/powerpoint/2010/main" val="58190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117599" y="1745611"/>
            <a:ext cx="2972381" cy="23610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When can old versions be discarded?</a:t>
            </a:r>
            <a:endParaRPr lang="en-US" dirty="0"/>
          </a:p>
        </p:txBody>
      </p:sp>
      <p:sp>
        <p:nvSpPr>
          <p:cNvPr id="53" name="Content Placeholder 52"/>
          <p:cNvSpPr>
            <a:spLocks noGrp="1"/>
          </p:cNvSpPr>
          <p:nvPr>
            <p:ph idx="1"/>
          </p:nvPr>
        </p:nvSpPr>
        <p:spPr>
          <a:xfrm>
            <a:off x="628650" y="4866065"/>
            <a:ext cx="7886700" cy="1137567"/>
          </a:xfrm>
        </p:spPr>
        <p:txBody>
          <a:bodyPr>
            <a:normAutofit fontScale="92500" lnSpcReduction="20000"/>
          </a:bodyPr>
          <a:lstStyle/>
          <a:p>
            <a:r>
              <a:rPr lang="en-US" dirty="0" smtClean="0"/>
              <a:t>Can discard the old versions as soon as the read time of the oldest active transaction is over 150</a:t>
            </a:r>
          </a:p>
          <a:p>
            <a:r>
              <a:rPr lang="en-US" dirty="0" smtClean="0"/>
              <a:t>Old versions easily found – use pointers in write set</a:t>
            </a:r>
          </a:p>
          <a:p>
            <a:r>
              <a:rPr lang="en-US" dirty="0" smtClean="0"/>
              <a:t>Two steps: unhook version from all indexes, release record slot</a:t>
            </a:r>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29</a:t>
            </a:fld>
            <a:endParaRPr lang="en-US"/>
          </a:p>
        </p:txBody>
      </p:sp>
      <p:grpSp>
        <p:nvGrpSpPr>
          <p:cNvPr id="10" name="Group 9"/>
          <p:cNvGrpSpPr/>
          <p:nvPr/>
        </p:nvGrpSpPr>
        <p:grpSpPr>
          <a:xfrm>
            <a:off x="5532583" y="2309089"/>
            <a:ext cx="2936008" cy="295565"/>
            <a:chOff x="5532583" y="2142835"/>
            <a:chExt cx="2936008" cy="295565"/>
          </a:xfrm>
          <a:solidFill>
            <a:schemeClr val="bg1">
              <a:lumMod val="65000"/>
            </a:schemeClr>
          </a:solidFill>
        </p:grpSpPr>
        <p:sp>
          <p:nvSpPr>
            <p:cNvPr id="6" name="Rectangle 5"/>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a:t>
              </a:r>
              <a:endParaRPr lang="en-US" dirty="0">
                <a:solidFill>
                  <a:schemeClr val="tx1"/>
                </a:solidFill>
              </a:endParaRPr>
            </a:p>
          </p:txBody>
        </p:sp>
        <p:sp>
          <p:nvSpPr>
            <p:cNvPr id="7" name="Rectangle 6"/>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150</a:t>
              </a:r>
              <a:endParaRPr lang="en-US" dirty="0">
                <a:solidFill>
                  <a:schemeClr val="tx1"/>
                </a:solidFill>
              </a:endParaRPr>
            </a:p>
          </p:txBody>
        </p:sp>
        <p:sp>
          <p:nvSpPr>
            <p:cNvPr id="8" name="Rectangle 7"/>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Bob</a:t>
              </a:r>
              <a:endParaRPr lang="en-US" dirty="0">
                <a:solidFill>
                  <a:schemeClr val="tx1"/>
                </a:solidFill>
              </a:endParaRPr>
            </a:p>
          </p:txBody>
        </p:sp>
        <p:sp>
          <p:nvSpPr>
            <p:cNvPr id="9" name="Rectangle 8"/>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$250</a:t>
              </a:r>
              <a:endParaRPr lang="en-US" dirty="0">
                <a:solidFill>
                  <a:schemeClr val="tx1"/>
                </a:solidFill>
              </a:endParaRPr>
            </a:p>
          </p:txBody>
        </p:sp>
      </p:grpSp>
      <p:grpSp>
        <p:nvGrpSpPr>
          <p:cNvPr id="11" name="Group 10"/>
          <p:cNvGrpSpPr/>
          <p:nvPr/>
        </p:nvGrpSpPr>
        <p:grpSpPr>
          <a:xfrm>
            <a:off x="5532583" y="2770907"/>
            <a:ext cx="2936008" cy="295565"/>
            <a:chOff x="5532583" y="2142835"/>
            <a:chExt cx="2936008" cy="295565"/>
          </a:xfrm>
          <a:solidFill>
            <a:schemeClr val="bg1">
              <a:lumMod val="65000"/>
            </a:schemeClr>
          </a:solidFill>
        </p:grpSpPr>
        <p:sp>
          <p:nvSpPr>
            <p:cNvPr id="12" name="Rectangle 11"/>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a:t>
              </a:r>
              <a:endParaRPr lang="en-US" dirty="0">
                <a:solidFill>
                  <a:schemeClr val="tx1"/>
                </a:solidFill>
              </a:endParaRPr>
            </a:p>
          </p:txBody>
        </p:sp>
        <p:sp>
          <p:nvSpPr>
            <p:cNvPr id="13" name="Rectangle 12"/>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150</a:t>
              </a:r>
              <a:endParaRPr lang="en-US" dirty="0">
                <a:solidFill>
                  <a:schemeClr val="tx1"/>
                </a:solidFill>
              </a:endParaRPr>
            </a:p>
          </p:txBody>
        </p:sp>
        <p:sp>
          <p:nvSpPr>
            <p:cNvPr id="14" name="Rectangle 13"/>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15" name="Rectangle 14"/>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$150</a:t>
              </a:r>
              <a:endParaRPr lang="en-US" dirty="0">
                <a:solidFill>
                  <a:schemeClr val="tx1"/>
                </a:solidFill>
              </a:endParaRPr>
            </a:p>
          </p:txBody>
        </p:sp>
      </p:grpSp>
      <p:grpSp>
        <p:nvGrpSpPr>
          <p:cNvPr id="16" name="Group 15"/>
          <p:cNvGrpSpPr/>
          <p:nvPr/>
        </p:nvGrpSpPr>
        <p:grpSpPr>
          <a:xfrm>
            <a:off x="5562024" y="3515517"/>
            <a:ext cx="2936008" cy="295565"/>
            <a:chOff x="5532583" y="2142835"/>
            <a:chExt cx="2936008" cy="295565"/>
          </a:xfrm>
          <a:solidFill>
            <a:schemeClr val="accent4"/>
          </a:solidFill>
        </p:grpSpPr>
        <p:sp>
          <p:nvSpPr>
            <p:cNvPr id="17" name="Rectangle 16"/>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150</a:t>
              </a:r>
              <a:endParaRPr lang="en-US" dirty="0">
                <a:solidFill>
                  <a:schemeClr val="tx1"/>
                </a:solidFill>
              </a:endParaRPr>
            </a:p>
          </p:txBody>
        </p:sp>
        <p:sp>
          <p:nvSpPr>
            <p:cNvPr id="18" name="Rectangle 17"/>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9" name="Rectangle 18"/>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Bob</a:t>
              </a:r>
              <a:endParaRPr lang="en-US" dirty="0">
                <a:solidFill>
                  <a:schemeClr val="tx1"/>
                </a:solidFill>
              </a:endParaRPr>
            </a:p>
          </p:txBody>
        </p:sp>
        <p:sp>
          <p:nvSpPr>
            <p:cNvPr id="20" name="Rectangle 19"/>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grpSp>
      <p:grpSp>
        <p:nvGrpSpPr>
          <p:cNvPr id="21" name="Group 20"/>
          <p:cNvGrpSpPr/>
          <p:nvPr/>
        </p:nvGrpSpPr>
        <p:grpSpPr>
          <a:xfrm>
            <a:off x="5562024" y="3977335"/>
            <a:ext cx="2936008" cy="295565"/>
            <a:chOff x="5532583" y="2142835"/>
            <a:chExt cx="2936008" cy="295565"/>
          </a:xfrm>
          <a:solidFill>
            <a:schemeClr val="accent4"/>
          </a:solidFill>
        </p:grpSpPr>
        <p:sp>
          <p:nvSpPr>
            <p:cNvPr id="22" name="Rectangle 21"/>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150</a:t>
              </a:r>
              <a:endParaRPr lang="en-US" dirty="0">
                <a:solidFill>
                  <a:schemeClr val="tx1"/>
                </a:solidFill>
              </a:endParaRPr>
            </a:p>
          </p:txBody>
        </p:sp>
        <p:sp>
          <p:nvSpPr>
            <p:cNvPr id="23" name="Rectangle 22"/>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25" name="Rectangle 24"/>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grpSp>
      <p:sp>
        <p:nvSpPr>
          <p:cNvPr id="26" name="TextBox 25"/>
          <p:cNvSpPr txBox="1"/>
          <p:nvPr/>
        </p:nvSpPr>
        <p:spPr>
          <a:xfrm>
            <a:off x="5543552" y="1514762"/>
            <a:ext cx="3064740" cy="369332"/>
          </a:xfrm>
          <a:prstGeom prst="rect">
            <a:avLst/>
          </a:prstGeom>
          <a:noFill/>
        </p:spPr>
        <p:txBody>
          <a:bodyPr wrap="square" rtlCol="0">
            <a:spAutoFit/>
          </a:bodyPr>
          <a:lstStyle/>
          <a:p>
            <a:r>
              <a:rPr lang="en-US" dirty="0" err="1" smtClean="0"/>
              <a:t>Txn</a:t>
            </a:r>
            <a:r>
              <a:rPr lang="en-US" dirty="0" smtClean="0"/>
              <a:t>: Bob transfers $50 to Alice</a:t>
            </a:r>
            <a:endParaRPr lang="en-US" dirty="0"/>
          </a:p>
        </p:txBody>
      </p:sp>
      <p:sp>
        <p:nvSpPr>
          <p:cNvPr id="27" name="TextBox 26"/>
          <p:cNvSpPr txBox="1"/>
          <p:nvPr/>
        </p:nvSpPr>
        <p:spPr>
          <a:xfrm>
            <a:off x="5543552" y="1948875"/>
            <a:ext cx="2325830" cy="369332"/>
          </a:xfrm>
          <a:prstGeom prst="rect">
            <a:avLst/>
          </a:prstGeom>
          <a:noFill/>
        </p:spPr>
        <p:txBody>
          <a:bodyPr wrap="square" rtlCol="0">
            <a:spAutoFit/>
          </a:bodyPr>
          <a:lstStyle/>
          <a:p>
            <a:r>
              <a:rPr lang="en-US" dirty="0" smtClean="0"/>
              <a:t>Old versions</a:t>
            </a:r>
            <a:endParaRPr lang="en-US" dirty="0"/>
          </a:p>
        </p:txBody>
      </p:sp>
      <p:sp>
        <p:nvSpPr>
          <p:cNvPr id="28" name="TextBox 27"/>
          <p:cNvSpPr txBox="1"/>
          <p:nvPr/>
        </p:nvSpPr>
        <p:spPr>
          <a:xfrm>
            <a:off x="5564044" y="3146184"/>
            <a:ext cx="2325830" cy="369332"/>
          </a:xfrm>
          <a:prstGeom prst="rect">
            <a:avLst/>
          </a:prstGeom>
          <a:noFill/>
        </p:spPr>
        <p:txBody>
          <a:bodyPr wrap="square" rtlCol="0">
            <a:spAutoFit/>
          </a:bodyPr>
          <a:lstStyle/>
          <a:p>
            <a:r>
              <a:rPr lang="en-US" dirty="0" smtClean="0"/>
              <a:t>New versions</a:t>
            </a:r>
            <a:endParaRPr lang="en-US" dirty="0"/>
          </a:p>
        </p:txBody>
      </p:sp>
      <p:sp>
        <p:nvSpPr>
          <p:cNvPr id="30" name="Rectangle 29"/>
          <p:cNvSpPr/>
          <p:nvPr/>
        </p:nvSpPr>
        <p:spPr>
          <a:xfrm>
            <a:off x="3260439" y="2558467"/>
            <a:ext cx="369454" cy="29556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260439" y="2863267"/>
            <a:ext cx="369454" cy="29556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260439" y="3306178"/>
            <a:ext cx="369454" cy="2955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260439" y="3610978"/>
            <a:ext cx="369454" cy="2955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endCxn id="6" idx="1"/>
          </p:cNvCxnSpPr>
          <p:nvPr/>
        </p:nvCxnSpPr>
        <p:spPr>
          <a:xfrm flipV="1">
            <a:off x="3415725" y="2456872"/>
            <a:ext cx="2116858" cy="2586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flipV="1">
            <a:off x="3454400" y="2918690"/>
            <a:ext cx="2078183" cy="983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7" idx="1"/>
          </p:cNvCxnSpPr>
          <p:nvPr/>
        </p:nvCxnSpPr>
        <p:spPr>
          <a:xfrm>
            <a:off x="3454400" y="3460070"/>
            <a:ext cx="2107624" cy="20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2" idx="1"/>
          </p:cNvCxnSpPr>
          <p:nvPr/>
        </p:nvCxnSpPr>
        <p:spPr>
          <a:xfrm>
            <a:off x="3415725" y="3755603"/>
            <a:ext cx="2146299" cy="3695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918115" y="2124793"/>
            <a:ext cx="1182832" cy="369332"/>
          </a:xfrm>
          <a:prstGeom prst="rect">
            <a:avLst/>
          </a:prstGeom>
          <a:noFill/>
        </p:spPr>
        <p:txBody>
          <a:bodyPr wrap="square" rtlCol="0">
            <a:spAutoFit/>
          </a:bodyPr>
          <a:lstStyle/>
          <a:p>
            <a:r>
              <a:rPr lang="en-US" dirty="0" smtClean="0"/>
              <a:t>Write set</a:t>
            </a:r>
            <a:endParaRPr lang="en-US" dirty="0"/>
          </a:p>
        </p:txBody>
      </p:sp>
      <p:sp>
        <p:nvSpPr>
          <p:cNvPr id="44" name="TextBox 43"/>
          <p:cNvSpPr txBox="1"/>
          <p:nvPr/>
        </p:nvSpPr>
        <p:spPr>
          <a:xfrm>
            <a:off x="1209969" y="2632481"/>
            <a:ext cx="1353123" cy="369332"/>
          </a:xfrm>
          <a:prstGeom prst="rect">
            <a:avLst/>
          </a:prstGeom>
          <a:noFill/>
        </p:spPr>
        <p:txBody>
          <a:bodyPr wrap="square" rtlCol="0">
            <a:spAutoFit/>
          </a:bodyPr>
          <a:lstStyle/>
          <a:p>
            <a:r>
              <a:rPr lang="en-US" dirty="0" err="1" smtClean="0"/>
              <a:t>Txn</a:t>
            </a:r>
            <a:r>
              <a:rPr lang="en-US" dirty="0" smtClean="0"/>
              <a:t> ID: 250</a:t>
            </a:r>
            <a:endParaRPr lang="en-US" dirty="0"/>
          </a:p>
        </p:txBody>
      </p:sp>
      <p:sp>
        <p:nvSpPr>
          <p:cNvPr id="45" name="TextBox 44"/>
          <p:cNvSpPr txBox="1"/>
          <p:nvPr/>
        </p:nvSpPr>
        <p:spPr>
          <a:xfrm>
            <a:off x="1209969" y="2983403"/>
            <a:ext cx="1353123" cy="369332"/>
          </a:xfrm>
          <a:prstGeom prst="rect">
            <a:avLst/>
          </a:prstGeom>
          <a:noFill/>
        </p:spPr>
        <p:txBody>
          <a:bodyPr wrap="square" rtlCol="0">
            <a:spAutoFit/>
          </a:bodyPr>
          <a:lstStyle/>
          <a:p>
            <a:r>
              <a:rPr lang="en-US" dirty="0" smtClean="0"/>
              <a:t>End TS: </a:t>
            </a:r>
            <a:r>
              <a:rPr lang="en-US" dirty="0"/>
              <a:t>1</a:t>
            </a:r>
            <a:r>
              <a:rPr lang="en-US" dirty="0" smtClean="0"/>
              <a:t>50</a:t>
            </a:r>
            <a:endParaRPr lang="en-US" dirty="0"/>
          </a:p>
        </p:txBody>
      </p:sp>
      <p:sp>
        <p:nvSpPr>
          <p:cNvPr id="50" name="TextBox 49"/>
          <p:cNvSpPr txBox="1"/>
          <p:nvPr/>
        </p:nvSpPr>
        <p:spPr>
          <a:xfrm>
            <a:off x="1209969" y="3352735"/>
            <a:ext cx="1928378" cy="369332"/>
          </a:xfrm>
          <a:prstGeom prst="rect">
            <a:avLst/>
          </a:prstGeom>
          <a:noFill/>
        </p:spPr>
        <p:txBody>
          <a:bodyPr wrap="square" rtlCol="0">
            <a:spAutoFit/>
          </a:bodyPr>
          <a:lstStyle/>
          <a:p>
            <a:r>
              <a:rPr lang="en-US" dirty="0" smtClean="0"/>
              <a:t>State: Terminated</a:t>
            </a:r>
            <a:endParaRPr lang="en-US" dirty="0"/>
          </a:p>
        </p:txBody>
      </p:sp>
      <p:sp>
        <p:nvSpPr>
          <p:cNvPr id="52" name="TextBox 51"/>
          <p:cNvSpPr txBox="1"/>
          <p:nvPr/>
        </p:nvSpPr>
        <p:spPr>
          <a:xfrm>
            <a:off x="1320800" y="1773871"/>
            <a:ext cx="2555300" cy="400110"/>
          </a:xfrm>
          <a:prstGeom prst="rect">
            <a:avLst/>
          </a:prstGeom>
          <a:noFill/>
        </p:spPr>
        <p:txBody>
          <a:bodyPr wrap="square" rtlCol="0">
            <a:spAutoFit/>
          </a:bodyPr>
          <a:lstStyle/>
          <a:p>
            <a:r>
              <a:rPr lang="en-US" sz="2000" b="1" dirty="0" smtClean="0"/>
              <a:t>Transaction object</a:t>
            </a:r>
            <a:endParaRPr lang="en-US" sz="2000" b="1" dirty="0"/>
          </a:p>
        </p:txBody>
      </p:sp>
    </p:spTree>
    <p:extLst>
      <p:ext uri="{BB962C8B-B14F-4D97-AF65-F5344CB8AC3E}">
        <p14:creationId xmlns:p14="http://schemas.microsoft.com/office/powerpoint/2010/main" val="21538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55" y="1075911"/>
            <a:ext cx="8685620" cy="674653"/>
          </a:xfrm>
        </p:spPr>
        <p:txBody>
          <a:bodyPr/>
          <a:lstStyle/>
          <a:p>
            <a:pPr algn="ctr"/>
            <a:r>
              <a:rPr lang="en-US" dirty="0" smtClean="0"/>
              <a:t>But hardware has evolved dramatically</a:t>
            </a:r>
            <a:endParaRPr lang="en-US" dirty="0"/>
          </a:p>
        </p:txBody>
      </p:sp>
      <p:graphicFrame>
        <p:nvGraphicFramePr>
          <p:cNvPr id="6" name="Chart 5"/>
          <p:cNvGraphicFramePr/>
          <p:nvPr>
            <p:extLst>
              <p:ext uri="{D42A27DB-BD31-4B8C-83A1-F6EECF244321}">
                <p14:modId xmlns:p14="http://schemas.microsoft.com/office/powerpoint/2010/main" val="389745977"/>
              </p:ext>
            </p:extLst>
          </p:nvPr>
        </p:nvGraphicFramePr>
        <p:xfrm>
          <a:off x="257955" y="1860256"/>
          <a:ext cx="4142595" cy="30070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3794553968"/>
              </p:ext>
            </p:extLst>
          </p:nvPr>
        </p:nvGraphicFramePr>
        <p:xfrm>
          <a:off x="4600765" y="1943100"/>
          <a:ext cx="3766784" cy="306137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930274" y="5349630"/>
            <a:ext cx="3025434" cy="461669"/>
          </a:xfrm>
          <a:prstGeom prst="rect">
            <a:avLst/>
          </a:prstGeom>
          <a:noFill/>
        </p:spPr>
        <p:txBody>
          <a:bodyPr wrap="square" lIns="134464" tIns="107571" rIns="134464" bIns="107571" rtlCol="0">
            <a:spAutoFit/>
          </a:bodyPr>
          <a:lstStyle/>
          <a:p>
            <a:pPr>
              <a:lnSpc>
                <a:spcPct val="90000"/>
              </a:lnSpc>
              <a:spcAft>
                <a:spcPts val="441"/>
              </a:spcAft>
            </a:pPr>
            <a:r>
              <a:rPr lang="en-US" sz="1765" dirty="0">
                <a:solidFill>
                  <a:schemeClr val="tx2"/>
                </a:solidFill>
              </a:rPr>
              <a:t>Shrinking memory prices</a:t>
            </a:r>
          </a:p>
        </p:txBody>
      </p:sp>
      <p:sp>
        <p:nvSpPr>
          <p:cNvPr id="9" name="TextBox 8"/>
          <p:cNvSpPr txBox="1"/>
          <p:nvPr/>
        </p:nvSpPr>
        <p:spPr>
          <a:xfrm>
            <a:off x="4600765" y="5349631"/>
            <a:ext cx="3557234" cy="706095"/>
          </a:xfrm>
          <a:prstGeom prst="rect">
            <a:avLst/>
          </a:prstGeom>
          <a:noFill/>
        </p:spPr>
        <p:txBody>
          <a:bodyPr wrap="square" lIns="134464" tIns="107571" rIns="134464" bIns="107571" rtlCol="0">
            <a:spAutoFit/>
          </a:bodyPr>
          <a:lstStyle/>
          <a:p>
            <a:pPr>
              <a:lnSpc>
                <a:spcPct val="90000"/>
              </a:lnSpc>
              <a:spcAft>
                <a:spcPts val="441"/>
              </a:spcAft>
            </a:pPr>
            <a:r>
              <a:rPr lang="en-US" sz="1765" dirty="0" smtClean="0">
                <a:solidFill>
                  <a:schemeClr val="tx2"/>
                </a:solidFill>
              </a:rPr>
              <a:t>Stalling clock rates but more </a:t>
            </a:r>
            <a:r>
              <a:rPr lang="en-US" sz="1765" dirty="0">
                <a:solidFill>
                  <a:schemeClr val="tx2"/>
                </a:solidFill>
              </a:rPr>
              <a:t>and more </a:t>
            </a:r>
            <a:r>
              <a:rPr lang="en-US" sz="1765" dirty="0" smtClean="0">
                <a:solidFill>
                  <a:schemeClr val="tx2"/>
                </a:solidFill>
              </a:rPr>
              <a:t>cores…</a:t>
            </a:r>
            <a:endParaRPr lang="en-US" sz="1765" dirty="0">
              <a:solidFill>
                <a:schemeClr val="tx2"/>
              </a:solidFill>
            </a:endParaRPr>
          </a:p>
        </p:txBody>
      </p:sp>
      <p:sp>
        <p:nvSpPr>
          <p:cNvPr id="3" name="Footer Placeholder 2"/>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E946A4F1-74DE-4705-A614-3C426E9292AA}" type="slidenum">
              <a:rPr lang="en-US" smtClean="0"/>
              <a:t>3</a:t>
            </a:fld>
            <a:endParaRPr lang="en-US"/>
          </a:p>
        </p:txBody>
      </p:sp>
    </p:spTree>
    <p:extLst>
      <p:ext uri="{BB962C8B-B14F-4D97-AF65-F5344CB8AC3E}">
        <p14:creationId xmlns:p14="http://schemas.microsoft.com/office/powerpoint/2010/main" val="38194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Hekaton garbage collection</a:t>
            </a:r>
            <a:endParaRPr lang="en-US" dirty="0"/>
          </a:p>
        </p:txBody>
      </p:sp>
      <p:sp>
        <p:nvSpPr>
          <p:cNvPr id="3" name="Content Placeholder 2"/>
          <p:cNvSpPr>
            <a:spLocks noGrp="1"/>
          </p:cNvSpPr>
          <p:nvPr>
            <p:ph idx="1"/>
          </p:nvPr>
        </p:nvSpPr>
        <p:spPr>
          <a:xfrm>
            <a:off x="628649" y="1825625"/>
            <a:ext cx="8127423" cy="4351338"/>
          </a:xfrm>
        </p:spPr>
        <p:txBody>
          <a:bodyPr/>
          <a:lstStyle/>
          <a:p>
            <a:r>
              <a:rPr lang="en-US" b="1" dirty="0" smtClean="0"/>
              <a:t>Non-blocking</a:t>
            </a:r>
            <a:r>
              <a:rPr lang="en-US" dirty="0" smtClean="0"/>
              <a:t> – runs concurrently with regular processing</a:t>
            </a:r>
          </a:p>
          <a:p>
            <a:r>
              <a:rPr lang="en-US" b="1" dirty="0" smtClean="0"/>
              <a:t>Cooperative</a:t>
            </a:r>
            <a:r>
              <a:rPr lang="en-US" dirty="0" smtClean="0"/>
              <a:t>    – worker threads remove old versions when encountered</a:t>
            </a:r>
          </a:p>
          <a:p>
            <a:r>
              <a:rPr lang="en-US" b="1" dirty="0" smtClean="0"/>
              <a:t>Incremental</a:t>
            </a:r>
            <a:r>
              <a:rPr lang="en-US" dirty="0" smtClean="0"/>
              <a:t>    – small batches, can be interrupted at any time</a:t>
            </a:r>
          </a:p>
          <a:p>
            <a:r>
              <a:rPr lang="en-US" b="1" dirty="0" smtClean="0"/>
              <a:t>Parallel</a:t>
            </a:r>
            <a:r>
              <a:rPr lang="en-US" dirty="0" smtClean="0"/>
              <a:t>            -- multiple threads can run GC concurrently</a:t>
            </a:r>
          </a:p>
          <a:p>
            <a:r>
              <a:rPr lang="en-US" b="1" dirty="0" smtClean="0"/>
              <a:t>Self-throttling</a:t>
            </a:r>
            <a:r>
              <a:rPr lang="en-US" dirty="0" smtClean="0"/>
              <a:t> – done by regular worker threads in small batches</a:t>
            </a:r>
          </a:p>
          <a:p>
            <a:endParaRPr lang="en-US" dirty="0"/>
          </a:p>
          <a:p>
            <a:r>
              <a:rPr lang="en-US" dirty="0" smtClean="0"/>
              <a:t>Overhead depends on read/write ratio</a:t>
            </a:r>
          </a:p>
          <a:p>
            <a:pPr lvl="1"/>
            <a:r>
              <a:rPr lang="en-US" dirty="0" smtClean="0"/>
              <a:t>Measured 15% overhead on a very write-heavy workload</a:t>
            </a:r>
          </a:p>
          <a:p>
            <a:pPr lvl="1"/>
            <a:r>
              <a:rPr lang="en-US" dirty="0" smtClean="0"/>
              <a:t>Typically much less</a:t>
            </a:r>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30</a:t>
            </a:fld>
            <a:endParaRPr lang="en-US"/>
          </a:p>
        </p:txBody>
      </p:sp>
    </p:spTree>
    <p:extLst>
      <p:ext uri="{BB962C8B-B14F-4D97-AF65-F5344CB8AC3E}">
        <p14:creationId xmlns:p14="http://schemas.microsoft.com/office/powerpoint/2010/main" val="1675825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 and availability</a:t>
            </a:r>
            <a:endParaRPr lang="en-US" dirty="0"/>
          </a:p>
        </p:txBody>
      </p:sp>
      <p:sp>
        <p:nvSpPr>
          <p:cNvPr id="3" name="Content Placeholder 2"/>
          <p:cNvSpPr>
            <a:spLocks noGrp="1"/>
          </p:cNvSpPr>
          <p:nvPr>
            <p:ph idx="1"/>
          </p:nvPr>
        </p:nvSpPr>
        <p:spPr/>
        <p:txBody>
          <a:bodyPr/>
          <a:lstStyle/>
          <a:p>
            <a:r>
              <a:rPr lang="en-US" b="1" dirty="0" smtClean="0"/>
              <a:t>Logging</a:t>
            </a:r>
            <a:r>
              <a:rPr lang="en-US" dirty="0" smtClean="0"/>
              <a:t> changes before transaction commit</a:t>
            </a:r>
          </a:p>
          <a:p>
            <a:pPr lvl="1"/>
            <a:r>
              <a:rPr lang="en-US" dirty="0" smtClean="0"/>
              <a:t>All new versions, keys of old versions in a single IO</a:t>
            </a:r>
          </a:p>
          <a:p>
            <a:pPr lvl="1"/>
            <a:r>
              <a:rPr lang="en-US" dirty="0" smtClean="0"/>
              <a:t>Aborted transactions write nothing to the log</a:t>
            </a:r>
          </a:p>
          <a:p>
            <a:r>
              <a:rPr lang="en-US" b="1" dirty="0" smtClean="0"/>
              <a:t>Checkpoint  </a:t>
            </a:r>
            <a:r>
              <a:rPr lang="en-US" dirty="0" smtClean="0"/>
              <a:t>- maintained by rolling log forward</a:t>
            </a:r>
          </a:p>
          <a:p>
            <a:pPr lvl="1"/>
            <a:r>
              <a:rPr lang="en-US" dirty="0" smtClean="0"/>
              <a:t>Organized for fast, parallel recovery</a:t>
            </a:r>
          </a:p>
          <a:p>
            <a:pPr lvl="1"/>
            <a:r>
              <a:rPr lang="en-US" dirty="0" smtClean="0"/>
              <a:t>Require only sequential IO</a:t>
            </a:r>
          </a:p>
          <a:p>
            <a:r>
              <a:rPr lang="en-US" b="1" dirty="0" smtClean="0"/>
              <a:t>Recovery </a:t>
            </a:r>
            <a:r>
              <a:rPr lang="en-US" dirty="0" smtClean="0"/>
              <a:t>– rebuild in-memory database from checkpoint and log</a:t>
            </a:r>
          </a:p>
          <a:p>
            <a:pPr lvl="1"/>
            <a:r>
              <a:rPr lang="en-US" dirty="0" smtClean="0"/>
              <a:t>Scan checkpoint files (in parallel), insert records, and update indexes</a:t>
            </a:r>
          </a:p>
          <a:p>
            <a:pPr lvl="1"/>
            <a:r>
              <a:rPr lang="en-US" dirty="0" smtClean="0"/>
              <a:t>Apply tail of the log</a:t>
            </a:r>
          </a:p>
          <a:p>
            <a:r>
              <a:rPr lang="en-US" b="1" dirty="0" smtClean="0"/>
              <a:t>High availability (HA)</a:t>
            </a:r>
            <a:r>
              <a:rPr lang="en-US" dirty="0" smtClean="0"/>
              <a:t> – based on replicas and automatic failover</a:t>
            </a:r>
          </a:p>
          <a:p>
            <a:pPr lvl="1"/>
            <a:r>
              <a:rPr lang="en-US" dirty="0" smtClean="0"/>
              <a:t>Integrated with </a:t>
            </a:r>
            <a:r>
              <a:rPr lang="en-US" dirty="0" err="1" smtClean="0"/>
              <a:t>AlwaysOn</a:t>
            </a:r>
            <a:r>
              <a:rPr lang="en-US" dirty="0" smtClean="0"/>
              <a:t> (SQL Server’s HA solution)</a:t>
            </a:r>
          </a:p>
          <a:p>
            <a:pPr lvl="1"/>
            <a:r>
              <a:rPr lang="en-US" dirty="0" smtClean="0"/>
              <a:t>Up to 8 synch and </a:t>
            </a:r>
            <a:r>
              <a:rPr lang="en-US" dirty="0" err="1" smtClean="0"/>
              <a:t>asynch</a:t>
            </a:r>
            <a:r>
              <a:rPr lang="en-US" dirty="0" smtClean="0"/>
              <a:t> replicas</a:t>
            </a:r>
          </a:p>
          <a:p>
            <a:pPr lvl="1"/>
            <a:r>
              <a:rPr lang="en-US" dirty="0" smtClean="0"/>
              <a:t>Can be used for read-only queries</a:t>
            </a:r>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31</a:t>
            </a:fld>
            <a:endParaRPr lang="en-US"/>
          </a:p>
        </p:txBody>
      </p:sp>
    </p:spTree>
    <p:extLst>
      <p:ext uri="{BB962C8B-B14F-4D97-AF65-F5344CB8AC3E}">
        <p14:creationId xmlns:p14="http://schemas.microsoft.com/office/powerpoint/2010/main" val="3653562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efficiency for lookups</a:t>
            </a:r>
            <a:endParaRPr lang="en-US" dirty="0"/>
          </a:p>
        </p:txBody>
      </p:sp>
      <p:sp>
        <p:nvSpPr>
          <p:cNvPr id="7" name="Content Placeholder 6"/>
          <p:cNvSpPr>
            <a:spLocks noGrp="1"/>
          </p:cNvSpPr>
          <p:nvPr>
            <p:ph idx="1"/>
          </p:nvPr>
        </p:nvSpPr>
        <p:spPr>
          <a:xfrm>
            <a:off x="628650" y="4544291"/>
            <a:ext cx="7886700" cy="1632672"/>
          </a:xfrm>
        </p:spPr>
        <p:txBody>
          <a:bodyPr/>
          <a:lstStyle/>
          <a:p>
            <a:r>
              <a:rPr lang="en-US" dirty="0" smtClean="0"/>
              <a:t>Random lookups in a table with 10M rows</a:t>
            </a:r>
          </a:p>
          <a:p>
            <a:r>
              <a:rPr lang="en-US" dirty="0" smtClean="0"/>
              <a:t>All data in memory</a:t>
            </a:r>
          </a:p>
          <a:p>
            <a:r>
              <a:rPr lang="en-US" dirty="0" smtClean="0"/>
              <a:t>Intel Xeon W3520 2.67 GHz</a:t>
            </a:r>
          </a:p>
          <a:p>
            <a:r>
              <a:rPr lang="en-US" dirty="0" smtClean="0"/>
              <a:t>Performance: 2.7M lookups/sec/core</a:t>
            </a:r>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8E2163D7-BCBA-4E2F-8CC8-5ECF1C50D42E}" type="slidenum">
              <a:rPr lang="en-US" smtClean="0"/>
              <a:t>32</a:t>
            </a:fld>
            <a:endParaRPr lang="en-US"/>
          </a:p>
        </p:txBody>
      </p:sp>
      <p:graphicFrame>
        <p:nvGraphicFramePr>
          <p:cNvPr id="3" name="Table 2"/>
          <p:cNvGraphicFramePr>
            <a:graphicFrameLocks noGrp="1"/>
          </p:cNvGraphicFramePr>
          <p:nvPr>
            <p:extLst/>
          </p:nvPr>
        </p:nvGraphicFramePr>
        <p:xfrm>
          <a:off x="794903" y="1736437"/>
          <a:ext cx="5790621" cy="2622510"/>
        </p:xfrm>
        <a:graphic>
          <a:graphicData uri="http://schemas.openxmlformats.org/drawingml/2006/table">
            <a:tbl>
              <a:tblPr firstRow="1" firstCol="1" bandRow="1">
                <a:tableStyleId>{5C22544A-7EE6-4342-B048-85BDC9FD1C3A}</a:tableStyleId>
              </a:tblPr>
              <a:tblGrid>
                <a:gridCol w="1645971"/>
                <a:gridCol w="1645971"/>
                <a:gridCol w="1371644"/>
                <a:gridCol w="1127035"/>
              </a:tblGrid>
              <a:tr h="398559">
                <a:tc rowSpan="2">
                  <a:txBody>
                    <a:bodyPr/>
                    <a:lstStyle/>
                    <a:p>
                      <a:pPr marL="0" marR="0" algn="ctr">
                        <a:spcBef>
                          <a:spcPts val="0"/>
                        </a:spcBef>
                        <a:spcAft>
                          <a:spcPts val="400"/>
                        </a:spcAft>
                      </a:pPr>
                      <a:r>
                        <a:rPr lang="en-US" sz="2000" dirty="0">
                          <a:effectLst/>
                        </a:rPr>
                        <a:t>Transaction size in #lookups</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gridSpan="2">
                  <a:txBody>
                    <a:bodyPr/>
                    <a:lstStyle/>
                    <a:p>
                      <a:pPr marL="0" marR="0" algn="just">
                        <a:spcBef>
                          <a:spcPts val="0"/>
                        </a:spcBef>
                        <a:spcAft>
                          <a:spcPts val="400"/>
                        </a:spcAft>
                      </a:pPr>
                      <a:r>
                        <a:rPr lang="en-US" sz="2000" dirty="0">
                          <a:effectLst/>
                        </a:rPr>
                        <a:t>CPU cycles (in millions)</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hMerge="1">
                  <a:txBody>
                    <a:bodyPr/>
                    <a:lstStyle/>
                    <a:p>
                      <a:endParaRPr lang="en-US"/>
                    </a:p>
                  </a:txBody>
                  <a:tcPr/>
                </a:tc>
                <a:tc>
                  <a:txBody>
                    <a:bodyPr/>
                    <a:lstStyle/>
                    <a:p>
                      <a:pPr marL="0" marR="0" algn="just">
                        <a:spcBef>
                          <a:spcPts val="0"/>
                        </a:spcBef>
                        <a:spcAft>
                          <a:spcPts val="400"/>
                        </a:spcAft>
                      </a:pPr>
                      <a:r>
                        <a:rPr lang="en-US" sz="2000">
                          <a:effectLst/>
                        </a:rPr>
                        <a:t>Speedup</a:t>
                      </a:r>
                      <a:endParaRPr lang="en-US" sz="2000">
                        <a:effectLst/>
                        <a:latin typeface="Times New Roman" panose="02020603050405020304" pitchFamily="18" charset="0"/>
                        <a:ea typeface="Times New Roman" panose="02020603050405020304" pitchFamily="18" charset="0"/>
                      </a:endParaRPr>
                    </a:p>
                  </a:txBody>
                  <a:tcPr marL="73025" marR="73025" marT="0" marB="0"/>
                </a:tc>
              </a:tr>
              <a:tr h="419057">
                <a:tc vMerge="1">
                  <a:txBody>
                    <a:bodyPr/>
                    <a:lstStyle/>
                    <a:p>
                      <a:endParaRPr lang="en-US"/>
                    </a:p>
                  </a:txBody>
                  <a:tcPr/>
                </a:tc>
                <a:tc>
                  <a:txBody>
                    <a:bodyPr/>
                    <a:lstStyle/>
                    <a:p>
                      <a:pPr marL="0" marR="0" algn="just">
                        <a:spcBef>
                          <a:spcPts val="0"/>
                        </a:spcBef>
                        <a:spcAft>
                          <a:spcPts val="400"/>
                        </a:spcAft>
                      </a:pPr>
                      <a:r>
                        <a:rPr lang="en-US" sz="2000" dirty="0">
                          <a:effectLst/>
                        </a:rPr>
                        <a:t>Interpreted</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just">
                        <a:spcBef>
                          <a:spcPts val="0"/>
                        </a:spcBef>
                        <a:spcAft>
                          <a:spcPts val="400"/>
                        </a:spcAft>
                      </a:pPr>
                      <a:r>
                        <a:rPr lang="en-US" sz="2000" dirty="0">
                          <a:effectLst/>
                        </a:rPr>
                        <a:t>Compiled</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just">
                        <a:spcBef>
                          <a:spcPts val="0"/>
                        </a:spcBef>
                        <a:spcAft>
                          <a:spcPts val="40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73025" marR="73025" marT="0" marB="0"/>
                </a:tc>
              </a:tr>
              <a:tr h="341622">
                <a:tc>
                  <a:txBody>
                    <a:bodyPr/>
                    <a:lstStyle/>
                    <a:p>
                      <a:pPr marL="0" marR="0" algn="r">
                        <a:spcBef>
                          <a:spcPts val="0"/>
                        </a:spcBef>
                        <a:spcAft>
                          <a:spcPts val="40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0.734</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dirty="0">
                          <a:effectLst/>
                        </a:rPr>
                        <a:t>0.040</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10.8X</a:t>
                      </a:r>
                      <a:endParaRPr lang="en-US" sz="2000">
                        <a:effectLst/>
                        <a:latin typeface="Times New Roman" panose="02020603050405020304" pitchFamily="18" charset="0"/>
                        <a:ea typeface="Times New Roman" panose="02020603050405020304" pitchFamily="18" charset="0"/>
                      </a:endParaRPr>
                    </a:p>
                  </a:txBody>
                  <a:tcPr marL="73025" marR="73025" marT="0" marB="0"/>
                </a:tc>
              </a:tr>
              <a:tr h="341622">
                <a:tc>
                  <a:txBody>
                    <a:bodyPr/>
                    <a:lstStyle/>
                    <a:p>
                      <a:pPr marL="0" marR="0" algn="r">
                        <a:spcBef>
                          <a:spcPts val="0"/>
                        </a:spcBef>
                        <a:spcAft>
                          <a:spcPts val="400"/>
                        </a:spcAft>
                      </a:pPr>
                      <a:r>
                        <a:rPr lang="en-US" sz="2000">
                          <a:effectLst/>
                        </a:rPr>
                        <a:t>10</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0.937</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dirty="0">
                          <a:effectLst/>
                        </a:rPr>
                        <a:t>0.051</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18.4X</a:t>
                      </a:r>
                      <a:endParaRPr lang="en-US" sz="2000">
                        <a:effectLst/>
                        <a:latin typeface="Times New Roman" panose="02020603050405020304" pitchFamily="18" charset="0"/>
                        <a:ea typeface="Times New Roman" panose="02020603050405020304" pitchFamily="18" charset="0"/>
                      </a:endParaRPr>
                    </a:p>
                  </a:txBody>
                  <a:tcPr marL="73025" marR="73025" marT="0" marB="0"/>
                </a:tc>
              </a:tr>
              <a:tr h="341622">
                <a:tc>
                  <a:txBody>
                    <a:bodyPr/>
                    <a:lstStyle/>
                    <a:p>
                      <a:pPr marL="0" marR="0" algn="r">
                        <a:spcBef>
                          <a:spcPts val="0"/>
                        </a:spcBef>
                        <a:spcAft>
                          <a:spcPts val="400"/>
                        </a:spcAft>
                      </a:pPr>
                      <a:r>
                        <a:rPr lang="en-US" sz="2000">
                          <a:effectLst/>
                        </a:rPr>
                        <a:t>100</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2.72</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dirty="0">
                          <a:effectLst/>
                        </a:rPr>
                        <a:t>0.150</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18.1X</a:t>
                      </a:r>
                      <a:endParaRPr lang="en-US" sz="2000">
                        <a:effectLst/>
                        <a:latin typeface="Times New Roman" panose="02020603050405020304" pitchFamily="18" charset="0"/>
                        <a:ea typeface="Times New Roman" panose="02020603050405020304" pitchFamily="18" charset="0"/>
                      </a:endParaRPr>
                    </a:p>
                  </a:txBody>
                  <a:tcPr marL="73025" marR="73025" marT="0" marB="0"/>
                </a:tc>
              </a:tr>
              <a:tr h="341622">
                <a:tc>
                  <a:txBody>
                    <a:bodyPr/>
                    <a:lstStyle/>
                    <a:p>
                      <a:pPr marL="0" marR="0" algn="r">
                        <a:spcBef>
                          <a:spcPts val="0"/>
                        </a:spcBef>
                        <a:spcAft>
                          <a:spcPts val="400"/>
                        </a:spcAft>
                      </a:pPr>
                      <a:r>
                        <a:rPr lang="en-US" sz="2000">
                          <a:effectLst/>
                        </a:rPr>
                        <a:t>1,000</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20.1</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dirty="0">
                          <a:effectLst/>
                        </a:rPr>
                        <a:t>1.063</a:t>
                      </a:r>
                      <a:endParaRPr lang="en-US" sz="20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dirty="0">
                          <a:effectLst/>
                        </a:rPr>
                        <a:t>18.9X</a:t>
                      </a:r>
                      <a:endParaRPr lang="en-US" sz="2000" dirty="0">
                        <a:effectLst/>
                        <a:latin typeface="Times New Roman" panose="02020603050405020304" pitchFamily="18" charset="0"/>
                        <a:ea typeface="Times New Roman" panose="02020603050405020304" pitchFamily="18" charset="0"/>
                      </a:endParaRPr>
                    </a:p>
                  </a:txBody>
                  <a:tcPr marL="73025" marR="73025" marT="0" marB="0"/>
                </a:tc>
              </a:tr>
              <a:tr h="341622">
                <a:tc>
                  <a:txBody>
                    <a:bodyPr/>
                    <a:lstStyle/>
                    <a:p>
                      <a:pPr marL="0" marR="0" algn="r">
                        <a:spcBef>
                          <a:spcPts val="0"/>
                        </a:spcBef>
                        <a:spcAft>
                          <a:spcPts val="400"/>
                        </a:spcAft>
                      </a:pPr>
                      <a:r>
                        <a:rPr lang="en-US" sz="2000">
                          <a:effectLst/>
                        </a:rPr>
                        <a:t>10,000</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201</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a:effectLst/>
                        </a:rPr>
                        <a:t>9.85</a:t>
                      </a:r>
                      <a:endParaRPr lang="en-US" sz="20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lgn="ctr">
                        <a:spcBef>
                          <a:spcPts val="0"/>
                        </a:spcBef>
                        <a:spcAft>
                          <a:spcPts val="400"/>
                        </a:spcAft>
                      </a:pPr>
                      <a:r>
                        <a:rPr lang="en-US" sz="2000" dirty="0">
                          <a:effectLst/>
                        </a:rPr>
                        <a:t>20.4X</a:t>
                      </a:r>
                      <a:endParaRPr lang="en-US" sz="2000" dirty="0">
                        <a:effectLst/>
                        <a:latin typeface="Times New Roman" panose="02020603050405020304" pitchFamily="18" charset="0"/>
                        <a:ea typeface="Times New Roman" panose="02020603050405020304" pitchFamily="18" charset="0"/>
                      </a:endParaRPr>
                    </a:p>
                  </a:txBody>
                  <a:tcPr marL="73025" marR="73025" marT="0" marB="0"/>
                </a:tc>
              </a:tr>
            </a:tbl>
          </a:graphicData>
        </a:graphic>
      </p:graphicFrame>
    </p:spTree>
    <p:extLst>
      <p:ext uri="{BB962C8B-B14F-4D97-AF65-F5344CB8AC3E}">
        <p14:creationId xmlns:p14="http://schemas.microsoft.com/office/powerpoint/2010/main" val="1927320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efficiency for updates</a:t>
            </a:r>
            <a:endParaRPr lang="en-US" dirty="0"/>
          </a:p>
        </p:txBody>
      </p:sp>
      <p:sp>
        <p:nvSpPr>
          <p:cNvPr id="7" name="Content Placeholder 6"/>
          <p:cNvSpPr>
            <a:spLocks noGrp="1"/>
          </p:cNvSpPr>
          <p:nvPr>
            <p:ph idx="1"/>
          </p:nvPr>
        </p:nvSpPr>
        <p:spPr>
          <a:xfrm>
            <a:off x="628650" y="4331855"/>
            <a:ext cx="7886700" cy="1845108"/>
          </a:xfrm>
        </p:spPr>
        <p:txBody>
          <a:bodyPr/>
          <a:lstStyle/>
          <a:p>
            <a:r>
              <a:rPr lang="en-US" dirty="0" smtClean="0"/>
              <a:t>Random updates, 10M rows, one index, snapshot isolation</a:t>
            </a:r>
          </a:p>
          <a:p>
            <a:r>
              <a:rPr lang="en-US" dirty="0" smtClean="0"/>
              <a:t>Log writes disabled (disk became bottleneck)</a:t>
            </a:r>
          </a:p>
          <a:p>
            <a:r>
              <a:rPr lang="en-US" dirty="0" smtClean="0"/>
              <a:t>Intel Xeon W3520 2.67 GHz</a:t>
            </a:r>
          </a:p>
          <a:p>
            <a:r>
              <a:rPr lang="en-US" dirty="0" smtClean="0"/>
              <a:t>Performance: 1.9M updates/sec/core</a:t>
            </a:r>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8E2163D7-BCBA-4E2F-8CC8-5ECF1C50D42E}" type="slidenum">
              <a:rPr lang="en-US" smtClean="0"/>
              <a:t>33</a:t>
            </a:fld>
            <a:endParaRPr lang="en-US"/>
          </a:p>
        </p:txBody>
      </p:sp>
      <p:graphicFrame>
        <p:nvGraphicFramePr>
          <p:cNvPr id="3" name="Table 2"/>
          <p:cNvGraphicFramePr>
            <a:graphicFrameLocks noGrp="1"/>
          </p:cNvGraphicFramePr>
          <p:nvPr>
            <p:extLst/>
          </p:nvPr>
        </p:nvGraphicFramePr>
        <p:xfrm>
          <a:off x="738910" y="1607126"/>
          <a:ext cx="5494250" cy="2499463"/>
        </p:xfrm>
        <a:graphic>
          <a:graphicData uri="http://schemas.openxmlformats.org/drawingml/2006/table">
            <a:tbl>
              <a:tblPr firstRow="1" firstCol="1" bandRow="1">
                <a:tableStyleId>{5C22544A-7EE6-4342-B048-85BDC9FD1C3A}</a:tableStyleId>
              </a:tblPr>
              <a:tblGrid>
                <a:gridCol w="1429219"/>
                <a:gridCol w="1429219"/>
                <a:gridCol w="1317906"/>
                <a:gridCol w="1317906"/>
              </a:tblGrid>
              <a:tr h="312433">
                <a:tc rowSpan="2">
                  <a:txBody>
                    <a:bodyPr/>
                    <a:lstStyle/>
                    <a:p>
                      <a:pPr marL="0" marR="0" algn="l">
                        <a:spcBef>
                          <a:spcPts val="0"/>
                        </a:spcBef>
                        <a:spcAft>
                          <a:spcPts val="400"/>
                        </a:spcAft>
                      </a:pPr>
                      <a:r>
                        <a:rPr lang="en-US" sz="1800" dirty="0">
                          <a:effectLst/>
                        </a:rPr>
                        <a:t>Transaction size in #updates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just">
                        <a:spcBef>
                          <a:spcPts val="0"/>
                        </a:spcBef>
                        <a:spcAft>
                          <a:spcPts val="400"/>
                        </a:spcAft>
                      </a:pPr>
                      <a:r>
                        <a:rPr lang="en-US" sz="1800" dirty="0">
                          <a:effectLst/>
                        </a:rPr>
                        <a:t>CPU cycles (in millions)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just">
                        <a:spcBef>
                          <a:spcPts val="0"/>
                        </a:spcBef>
                        <a:spcAft>
                          <a:spcPts val="400"/>
                        </a:spcAft>
                      </a:pPr>
                      <a:r>
                        <a:rPr lang="en-US" sz="1800" dirty="0">
                          <a:effectLst/>
                        </a:rPr>
                        <a:t>Speedup</a:t>
                      </a:r>
                      <a:endParaRPr lang="en-US" sz="1800" dirty="0">
                        <a:effectLst/>
                        <a:latin typeface="Times New Roman" panose="02020603050405020304" pitchFamily="18" charset="0"/>
                        <a:ea typeface="Times New Roman" panose="02020603050405020304" pitchFamily="18" charset="0"/>
                      </a:endParaRPr>
                    </a:p>
                  </a:txBody>
                  <a:tcPr marL="68580" marR="68580" marT="0" marB="0"/>
                </a:tc>
              </a:tr>
              <a:tr h="624865">
                <a:tc vMerge="1">
                  <a:txBody>
                    <a:bodyPr/>
                    <a:lstStyle/>
                    <a:p>
                      <a:endParaRPr lang="en-US"/>
                    </a:p>
                  </a:txBody>
                  <a:tcPr/>
                </a:tc>
                <a:tc>
                  <a:txBody>
                    <a:bodyPr/>
                    <a:lstStyle/>
                    <a:p>
                      <a:pPr marL="0" marR="0" algn="just">
                        <a:spcBef>
                          <a:spcPts val="0"/>
                        </a:spcBef>
                        <a:spcAft>
                          <a:spcPts val="400"/>
                        </a:spcAft>
                      </a:pPr>
                      <a:r>
                        <a:rPr lang="en-US" sz="1800" dirty="0">
                          <a:effectLst/>
                        </a:rPr>
                        <a:t>Interpreted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400"/>
                        </a:spcAft>
                      </a:pPr>
                      <a:r>
                        <a:rPr lang="en-US" sz="1800" dirty="0">
                          <a:effectLst/>
                        </a:rPr>
                        <a:t>Compiled</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tr>
              <a:tr h="312433">
                <a:tc>
                  <a:txBody>
                    <a:bodyPr/>
                    <a:lstStyle/>
                    <a:p>
                      <a:pPr marL="0" marR="0" algn="r">
                        <a:spcBef>
                          <a:spcPts val="0"/>
                        </a:spcBef>
                        <a:spcAft>
                          <a:spcPts val="40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0.910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dirty="0">
                          <a:effectLst/>
                        </a:rPr>
                        <a:t>0.045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dirty="0">
                          <a:effectLst/>
                        </a:rPr>
                        <a:t>20.2X</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2433">
                <a:tc>
                  <a:txBody>
                    <a:bodyPr/>
                    <a:lstStyle/>
                    <a:p>
                      <a:pPr marL="0" marR="0" algn="r">
                        <a:spcBef>
                          <a:spcPts val="0"/>
                        </a:spcBef>
                        <a:spcAft>
                          <a:spcPts val="400"/>
                        </a:spcAft>
                      </a:pPr>
                      <a:r>
                        <a:rPr lang="en-US" sz="1800">
                          <a:effectLst/>
                        </a:rPr>
                        <a:t>10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1.38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0.059</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dirty="0">
                          <a:effectLst/>
                        </a:rPr>
                        <a:t>23.4X</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2433">
                <a:tc>
                  <a:txBody>
                    <a:bodyPr/>
                    <a:lstStyle/>
                    <a:p>
                      <a:pPr marL="0" marR="0" algn="r">
                        <a:spcBef>
                          <a:spcPts val="0"/>
                        </a:spcBef>
                        <a:spcAft>
                          <a:spcPts val="400"/>
                        </a:spcAft>
                      </a:pPr>
                      <a:r>
                        <a:rPr lang="en-US" sz="1800">
                          <a:effectLst/>
                        </a:rPr>
                        <a:t>100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8.17</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0.260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dirty="0">
                          <a:effectLst/>
                        </a:rPr>
                        <a:t>31.4X</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2433">
                <a:tc>
                  <a:txBody>
                    <a:bodyPr/>
                    <a:lstStyle/>
                    <a:p>
                      <a:pPr marL="0" marR="0" algn="r">
                        <a:spcBef>
                          <a:spcPts val="0"/>
                        </a:spcBef>
                        <a:spcAft>
                          <a:spcPts val="400"/>
                        </a:spcAft>
                      </a:pPr>
                      <a:r>
                        <a:rPr lang="en-US" sz="1800">
                          <a:effectLst/>
                        </a:rPr>
                        <a:t>1,000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41.9</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1.50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dirty="0">
                          <a:effectLst/>
                        </a:rPr>
                        <a:t>27.9X</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312433">
                <a:tc>
                  <a:txBody>
                    <a:bodyPr/>
                    <a:lstStyle/>
                    <a:p>
                      <a:pPr marL="0" marR="0" algn="r">
                        <a:spcBef>
                          <a:spcPts val="0"/>
                        </a:spcBef>
                        <a:spcAft>
                          <a:spcPts val="400"/>
                        </a:spcAft>
                      </a:pPr>
                      <a:r>
                        <a:rPr lang="en-US" sz="1800">
                          <a:effectLst/>
                        </a:rPr>
                        <a:t>10,000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439</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a:effectLst/>
                        </a:rPr>
                        <a:t>14.4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400"/>
                        </a:spcAft>
                      </a:pPr>
                      <a:r>
                        <a:rPr lang="en-US" sz="1800" dirty="0">
                          <a:effectLst/>
                        </a:rPr>
                        <a:t>30.5X</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737568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 under high contention</a:t>
            </a:r>
            <a:endParaRPr lang="en-US" dirty="0"/>
          </a:p>
        </p:txBody>
      </p:sp>
      <p:sp>
        <p:nvSpPr>
          <p:cNvPr id="3" name="Content Placeholder 2"/>
          <p:cNvSpPr>
            <a:spLocks noGrp="1"/>
          </p:cNvSpPr>
          <p:nvPr>
            <p:ph idx="1"/>
          </p:nvPr>
        </p:nvSpPr>
        <p:spPr>
          <a:xfrm>
            <a:off x="796608" y="5234473"/>
            <a:ext cx="7718741" cy="942490"/>
          </a:xfrm>
        </p:spPr>
        <p:txBody>
          <a:bodyPr>
            <a:normAutofit fontScale="92500" lnSpcReduction="20000"/>
          </a:bodyPr>
          <a:lstStyle/>
          <a:p>
            <a:r>
              <a:rPr lang="en-US" dirty="0"/>
              <a:t>Workload:             read/insert into a table with a unique index</a:t>
            </a:r>
          </a:p>
          <a:p>
            <a:r>
              <a:rPr lang="en-US" dirty="0"/>
              <a:t>Insert </a:t>
            </a:r>
            <a:r>
              <a:rPr lang="en-US" dirty="0" err="1"/>
              <a:t>txn</a:t>
            </a:r>
            <a:r>
              <a:rPr lang="en-US" dirty="0"/>
              <a:t> (50%):  append a batch of 100 rows </a:t>
            </a:r>
          </a:p>
          <a:p>
            <a:r>
              <a:rPr lang="en-US" dirty="0"/>
              <a:t>Read </a:t>
            </a:r>
            <a:r>
              <a:rPr lang="en-US" dirty="0" err="1"/>
              <a:t>txn</a:t>
            </a:r>
            <a:r>
              <a:rPr lang="en-US" dirty="0"/>
              <a:t> (50%):   read last inserted batch of rows</a:t>
            </a:r>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34</a:t>
            </a:fld>
            <a:endParaRPr lang="en-US"/>
          </a:p>
        </p:txBody>
      </p:sp>
      <p:graphicFrame>
        <p:nvGraphicFramePr>
          <p:cNvPr id="7" name="Object 6"/>
          <p:cNvGraphicFramePr>
            <a:graphicFrameLocks noChangeAspect="1"/>
          </p:cNvGraphicFramePr>
          <p:nvPr>
            <p:extLst/>
          </p:nvPr>
        </p:nvGraphicFramePr>
        <p:xfrm>
          <a:off x="796608" y="1808690"/>
          <a:ext cx="5007039" cy="3257825"/>
        </p:xfrm>
        <a:graphic>
          <a:graphicData uri="http://schemas.openxmlformats.org/presentationml/2006/ole">
            <mc:AlternateContent xmlns:mc="http://schemas.openxmlformats.org/markup-compatibility/2006">
              <mc:Choice xmlns:v="urn:schemas-microsoft-com:vml" Requires="v">
                <p:oleObj spid="_x0000_s6158" name="Worksheet" r:id="rId4" imgW="4195249" imgH="2822660" progId="Excel.Sheet.12">
                  <p:embed/>
                </p:oleObj>
              </mc:Choice>
              <mc:Fallback>
                <p:oleObj name="Worksheet" r:id="rId4" imgW="4195249" imgH="2822660" progId="Excel.Sheet.12">
                  <p:embed/>
                  <p:pic>
                    <p:nvPicPr>
                      <p:cNvPr id="0" name=""/>
                      <p:cNvPicPr/>
                      <p:nvPr/>
                    </p:nvPicPr>
                    <p:blipFill>
                      <a:blip r:embed="rId5"/>
                      <a:stretch>
                        <a:fillRect/>
                      </a:stretch>
                    </p:blipFill>
                    <p:spPr>
                      <a:xfrm>
                        <a:off x="796608" y="1808690"/>
                        <a:ext cx="5007039" cy="3257825"/>
                      </a:xfrm>
                      <a:prstGeom prst="rect">
                        <a:avLst/>
                      </a:prstGeom>
                    </p:spPr>
                  </p:pic>
                </p:oleObj>
              </mc:Fallback>
            </mc:AlternateContent>
          </a:graphicData>
        </a:graphic>
      </p:graphicFrame>
      <p:sp>
        <p:nvSpPr>
          <p:cNvPr id="8" name="Rectangle 7"/>
          <p:cNvSpPr/>
          <p:nvPr/>
        </p:nvSpPr>
        <p:spPr>
          <a:xfrm>
            <a:off x="2308160" y="3918855"/>
            <a:ext cx="3336859" cy="167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5803647" y="2430396"/>
            <a:ext cx="3107088" cy="19829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smtClean="0"/>
              <a:t>Throughput improvements</a:t>
            </a:r>
          </a:p>
          <a:p>
            <a:r>
              <a:rPr lang="en-US" sz="1600" dirty="0" smtClean="0"/>
              <a:t>Converting table but using </a:t>
            </a:r>
            <a:r>
              <a:rPr lang="en-US" sz="1600" dirty="0" err="1" smtClean="0"/>
              <a:t>interop</a:t>
            </a:r>
            <a:endParaRPr lang="en-US" sz="1600" dirty="0" smtClean="0"/>
          </a:p>
          <a:p>
            <a:pPr lvl="1"/>
            <a:r>
              <a:rPr lang="en-US" sz="1600" dirty="0" smtClean="0"/>
              <a:t>3.3X higher throughput</a:t>
            </a:r>
          </a:p>
          <a:p>
            <a:r>
              <a:rPr lang="en-US" sz="1600" dirty="0" smtClean="0"/>
              <a:t>Converting table and stored </a:t>
            </a:r>
            <a:r>
              <a:rPr lang="en-US" sz="1600" dirty="0" err="1" smtClean="0"/>
              <a:t>proc</a:t>
            </a:r>
            <a:endParaRPr lang="en-US" sz="1600" dirty="0" smtClean="0"/>
          </a:p>
          <a:p>
            <a:pPr lvl="1"/>
            <a:r>
              <a:rPr lang="en-US" sz="1600" dirty="0" smtClean="0"/>
              <a:t>15.7X higher throughput </a:t>
            </a:r>
          </a:p>
        </p:txBody>
      </p:sp>
    </p:spTree>
    <p:extLst>
      <p:ext uri="{BB962C8B-B14F-4D97-AF65-F5344CB8AC3E}">
        <p14:creationId xmlns:p14="http://schemas.microsoft.com/office/powerpoint/2010/main" val="31309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customer experiences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Bwin</a:t>
            </a:r>
            <a:r>
              <a:rPr lang="en-US" dirty="0" smtClean="0"/>
              <a:t> – large online betting company</a:t>
            </a:r>
          </a:p>
          <a:p>
            <a:r>
              <a:rPr lang="en-US" dirty="0" smtClean="0"/>
              <a:t>Application:  session state</a:t>
            </a:r>
          </a:p>
          <a:p>
            <a:pPr lvl="1"/>
            <a:r>
              <a:rPr lang="en-US" dirty="0" smtClean="0"/>
              <a:t>Read and updated for every web interaction</a:t>
            </a:r>
          </a:p>
          <a:p>
            <a:r>
              <a:rPr lang="en-US" dirty="0" smtClean="0"/>
              <a:t>Current max throughput</a:t>
            </a:r>
            <a:r>
              <a:rPr lang="en-US" smtClean="0"/>
              <a:t>:      15,000 </a:t>
            </a:r>
            <a:r>
              <a:rPr lang="en-US" dirty="0" smtClean="0"/>
              <a:t>requests/sec</a:t>
            </a:r>
          </a:p>
          <a:p>
            <a:r>
              <a:rPr lang="en-US" dirty="0" smtClean="0"/>
              <a:t>Throughput with Hekaton:</a:t>
            </a:r>
            <a:r>
              <a:rPr lang="en-US" dirty="0"/>
              <a:t> 2</a:t>
            </a:r>
            <a:r>
              <a:rPr lang="en-US" dirty="0" smtClean="0"/>
              <a:t>50,000 requests/sec</a:t>
            </a:r>
          </a:p>
          <a:p>
            <a:endParaRPr lang="en-US" dirty="0"/>
          </a:p>
          <a:p>
            <a:r>
              <a:rPr lang="en-US" b="1" dirty="0" err="1" smtClean="0"/>
              <a:t>EdgeNet</a:t>
            </a:r>
            <a:r>
              <a:rPr lang="en-US" b="1" dirty="0" smtClean="0"/>
              <a:t> </a:t>
            </a:r>
            <a:r>
              <a:rPr lang="en-US" dirty="0" smtClean="0"/>
              <a:t>– provides up-to-date inventory status information</a:t>
            </a:r>
            <a:endParaRPr lang="en-US" b="1" dirty="0" smtClean="0"/>
          </a:p>
          <a:p>
            <a:r>
              <a:rPr lang="en-US" dirty="0" smtClean="0"/>
              <a:t>Application: rapid ingestion of inventory data from retailers</a:t>
            </a:r>
          </a:p>
          <a:p>
            <a:r>
              <a:rPr lang="en-US" dirty="0" smtClean="0"/>
              <a:t>Current max ingestion rate:      7,450 rows/sec</a:t>
            </a:r>
          </a:p>
          <a:p>
            <a:r>
              <a:rPr lang="en-US" dirty="0" smtClean="0"/>
              <a:t>Hekaton ingestion rate:         126,665 rows/sec</a:t>
            </a:r>
          </a:p>
          <a:p>
            <a:r>
              <a:rPr lang="en-US" dirty="0" smtClean="0"/>
              <a:t>Allows them to move to continuous, online ingestion from once-a-day batch ingestion</a:t>
            </a:r>
          </a:p>
          <a:p>
            <a:endParaRPr lang="en-US" dirty="0"/>
          </a:p>
          <a:p>
            <a:r>
              <a:rPr lang="en-US" b="1" dirty="0" smtClean="0"/>
              <a:t>SBI Liquidity Market </a:t>
            </a:r>
            <a:r>
              <a:rPr lang="en-US" dirty="0" smtClean="0"/>
              <a:t>– foreign exchange broker</a:t>
            </a:r>
            <a:endParaRPr lang="en-US" b="1" dirty="0" smtClean="0"/>
          </a:p>
          <a:p>
            <a:r>
              <a:rPr lang="en-US" dirty="0" smtClean="0"/>
              <a:t>Application: online calculation of currency prices from aggregate trading data</a:t>
            </a:r>
          </a:p>
          <a:p>
            <a:r>
              <a:rPr lang="en-US" dirty="0" smtClean="0"/>
              <a:t>Current throughput:     2,812 TPS with 4 sec latency</a:t>
            </a:r>
          </a:p>
          <a:p>
            <a:r>
              <a:rPr lang="en-US" dirty="0" smtClean="0"/>
              <a:t>Hekaton throughput:    5,313 TPS with &lt;1 sec latency</a:t>
            </a:r>
            <a:br>
              <a:rPr lang="en-US" dirty="0" smtClean="0"/>
            </a:br>
            <a:r>
              <a:rPr lang="en-US" dirty="0" smtClean="0"/>
              <a:t>				    </a:t>
            </a:r>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35</a:t>
            </a:fld>
            <a:endParaRPr lang="en-US"/>
          </a:p>
        </p:txBody>
      </p:sp>
    </p:spTree>
    <p:extLst>
      <p:ext uri="{BB962C8B-B14F-4D97-AF65-F5344CB8AC3E}">
        <p14:creationId xmlns:p14="http://schemas.microsoft.com/office/powerpoint/2010/main" val="26332015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a:r>
            <a:r>
              <a:rPr lang="en-US" dirty="0" smtClean="0"/>
              <a:t>tatus</a:t>
            </a:r>
            <a:endParaRPr lang="en-US" dirty="0"/>
          </a:p>
        </p:txBody>
      </p:sp>
      <p:sp>
        <p:nvSpPr>
          <p:cNvPr id="3" name="Content Placeholder 2"/>
          <p:cNvSpPr>
            <a:spLocks noGrp="1"/>
          </p:cNvSpPr>
          <p:nvPr>
            <p:ph idx="1"/>
          </p:nvPr>
        </p:nvSpPr>
        <p:spPr/>
        <p:txBody>
          <a:bodyPr>
            <a:normAutofit/>
          </a:bodyPr>
          <a:lstStyle/>
          <a:p>
            <a:r>
              <a:rPr lang="en-US" dirty="0" smtClean="0"/>
              <a:t>Hekaton will ship in SQL Server 2014</a:t>
            </a:r>
          </a:p>
          <a:p>
            <a:endParaRPr lang="en-US" dirty="0"/>
          </a:p>
          <a:p>
            <a:r>
              <a:rPr lang="en-US" dirty="0" smtClean="0"/>
              <a:t>SQL Server 2014 to be released early in 2014 </a:t>
            </a:r>
          </a:p>
          <a:p>
            <a:endParaRPr lang="en-US" dirty="0"/>
          </a:p>
          <a:p>
            <a:r>
              <a:rPr lang="en-US" dirty="0" smtClean="0"/>
              <a:t>Second public beta (CTP2) available now</a:t>
            </a:r>
          </a:p>
        </p:txBody>
      </p:sp>
      <p:sp>
        <p:nvSpPr>
          <p:cNvPr id="4" name="Slide Number Placeholder 3"/>
          <p:cNvSpPr>
            <a:spLocks noGrp="1"/>
          </p:cNvSpPr>
          <p:nvPr>
            <p:ph type="sldNum" sz="quarter" idx="12"/>
          </p:nvPr>
        </p:nvSpPr>
        <p:spPr/>
        <p:txBody>
          <a:bodyPr/>
          <a:lstStyle/>
          <a:p>
            <a:fld id="{8E2163D7-BCBA-4E2F-8CC8-5ECF1C50D42E}" type="slidenum">
              <a:rPr lang="en-US" smtClean="0"/>
              <a:t>36</a:t>
            </a:fld>
            <a:endParaRPr lang="en-US"/>
          </a:p>
        </p:txBody>
      </p:sp>
      <p:sp>
        <p:nvSpPr>
          <p:cNvPr id="7" name="Footer Placeholder 6"/>
          <p:cNvSpPr>
            <a:spLocks noGrp="1"/>
          </p:cNvSpPr>
          <p:nvPr>
            <p:ph type="ftr" sz="quarter" idx="11"/>
          </p:nvPr>
        </p:nvSpPr>
        <p:spPr/>
        <p:txBody>
          <a:bodyPr/>
          <a:lstStyle/>
          <a:p>
            <a:r>
              <a:rPr lang="en-US" smtClean="0"/>
              <a:t>Paul Larson, Nov 2013</a:t>
            </a:r>
            <a:endParaRPr lang="en-US"/>
          </a:p>
        </p:txBody>
      </p:sp>
    </p:spTree>
    <p:extLst>
      <p:ext uri="{BB962C8B-B14F-4D97-AF65-F5344CB8AC3E}">
        <p14:creationId xmlns:p14="http://schemas.microsoft.com/office/powerpoint/2010/main" val="800124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341" y="1856509"/>
            <a:ext cx="7886700" cy="1940071"/>
          </a:xfrm>
        </p:spPr>
        <p:txBody>
          <a:bodyPr>
            <a:normAutofit/>
          </a:bodyPr>
          <a:lstStyle/>
          <a:p>
            <a:pPr algn="ctr"/>
            <a:r>
              <a:rPr lang="en-US" sz="4400" dirty="0" smtClean="0"/>
              <a:t>Thank you for your attention.</a:t>
            </a:r>
            <a:br>
              <a:rPr lang="en-US" sz="4400" dirty="0" smtClean="0"/>
            </a:br>
            <a:r>
              <a:rPr lang="en-US" sz="4400" dirty="0"/>
              <a:t/>
            </a:r>
            <a:br>
              <a:rPr lang="en-US" sz="4400" dirty="0"/>
            </a:br>
            <a:r>
              <a:rPr lang="en-US" sz="4400" dirty="0" smtClean="0"/>
              <a:t>Questions?</a:t>
            </a:r>
            <a:endParaRPr lang="en-US" sz="4400"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37</a:t>
            </a:fld>
            <a:endParaRPr lang="en-US"/>
          </a:p>
        </p:txBody>
      </p:sp>
    </p:spTree>
    <p:extLst>
      <p:ext uri="{BB962C8B-B14F-4D97-AF65-F5344CB8AC3E}">
        <p14:creationId xmlns:p14="http://schemas.microsoft.com/office/powerpoint/2010/main" val="3861135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636" y="365126"/>
            <a:ext cx="7496713" cy="1325563"/>
          </a:xfrm>
        </p:spPr>
        <p:txBody>
          <a:bodyPr/>
          <a:lstStyle/>
          <a:p>
            <a:r>
              <a:rPr lang="en-US" dirty="0" smtClean="0"/>
              <a:t>Workloads evolve too…</a:t>
            </a:r>
            <a:endParaRPr lang="en-US"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4</a:t>
            </a:fld>
            <a:endParaRPr lang="en-US"/>
          </a:p>
        </p:txBody>
      </p:sp>
      <p:grpSp>
        <p:nvGrpSpPr>
          <p:cNvPr id="6" name="Group 5"/>
          <p:cNvGrpSpPr/>
          <p:nvPr/>
        </p:nvGrpSpPr>
        <p:grpSpPr>
          <a:xfrm>
            <a:off x="1175362" y="1981569"/>
            <a:ext cx="5641609" cy="4137890"/>
            <a:chOff x="0" y="1905000"/>
            <a:chExt cx="4538931" cy="3467653"/>
          </a:xfrm>
        </p:grpSpPr>
        <p:cxnSp>
          <p:nvCxnSpPr>
            <p:cNvPr id="7" name="Straight Arrow Connector 6"/>
            <p:cNvCxnSpPr/>
            <p:nvPr/>
          </p:nvCxnSpPr>
          <p:spPr>
            <a:xfrm flipV="1">
              <a:off x="543464" y="4899804"/>
              <a:ext cx="3925019" cy="8626"/>
            </a:xfrm>
            <a:prstGeom prst="straightConnector1">
              <a:avLst/>
            </a:prstGeom>
            <a:ln w="3810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806570" y="3541144"/>
              <a:ext cx="2700068" cy="17253"/>
            </a:xfrm>
            <a:prstGeom prst="straightConnector1">
              <a:avLst/>
            </a:prstGeom>
            <a:ln w="3810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15"/>
            <p:cNvSpPr txBox="1"/>
            <p:nvPr/>
          </p:nvSpPr>
          <p:spPr>
            <a:xfrm>
              <a:off x="0" y="5003321"/>
              <a:ext cx="104379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SQL 7.0</a:t>
              </a:r>
              <a:endParaRPr lang="en-US" sz="1800" dirty="0"/>
            </a:p>
          </p:txBody>
        </p:sp>
        <p:sp>
          <p:nvSpPr>
            <p:cNvPr id="10" name="TextBox 16"/>
            <p:cNvSpPr txBox="1"/>
            <p:nvPr/>
          </p:nvSpPr>
          <p:spPr>
            <a:xfrm>
              <a:off x="1118559" y="5003321"/>
              <a:ext cx="104379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SQL 2K</a:t>
              </a:r>
              <a:endParaRPr lang="en-US" sz="1800" dirty="0"/>
            </a:p>
          </p:txBody>
        </p:sp>
        <p:sp>
          <p:nvSpPr>
            <p:cNvPr id="11" name="TextBox 17"/>
            <p:cNvSpPr txBox="1"/>
            <p:nvPr/>
          </p:nvSpPr>
          <p:spPr>
            <a:xfrm>
              <a:off x="2107721" y="5003321"/>
              <a:ext cx="104379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SQL 2K5</a:t>
              </a:r>
              <a:endParaRPr lang="en-US" sz="1800" dirty="0"/>
            </a:p>
          </p:txBody>
        </p:sp>
        <p:sp>
          <p:nvSpPr>
            <p:cNvPr id="12" name="TextBox 18"/>
            <p:cNvSpPr txBox="1"/>
            <p:nvPr/>
          </p:nvSpPr>
          <p:spPr>
            <a:xfrm>
              <a:off x="3252159" y="5003321"/>
              <a:ext cx="104379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SQL 2K8</a:t>
              </a:r>
              <a:endParaRPr lang="en-US" sz="1800" dirty="0"/>
            </a:p>
          </p:txBody>
        </p:sp>
        <p:cxnSp>
          <p:nvCxnSpPr>
            <p:cNvPr id="13" name="Straight Connector 12"/>
            <p:cNvCxnSpPr/>
            <p:nvPr/>
          </p:nvCxnSpPr>
          <p:spPr>
            <a:xfrm rot="5400000" flipH="1" flipV="1">
              <a:off x="199847" y="3533955"/>
              <a:ext cx="2665562" cy="17253"/>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1243642" y="3538271"/>
              <a:ext cx="2665562" cy="17253"/>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257246" y="3533954"/>
              <a:ext cx="2665562" cy="17253"/>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33400" y="45720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3400" y="42672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3400" y="39624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33400" y="36576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33400" y="33528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13912" y="30480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33400" y="27432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33400" y="2438400"/>
              <a:ext cx="3925019" cy="8626"/>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sp>
          <p:nvSpPr>
            <p:cNvPr id="24" name="TextBox 34"/>
            <p:cNvSpPr txBox="1"/>
            <p:nvPr/>
          </p:nvSpPr>
          <p:spPr>
            <a:xfrm>
              <a:off x="76200" y="4267200"/>
              <a:ext cx="457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2</a:t>
              </a:r>
              <a:endParaRPr lang="en-US" sz="1800" dirty="0"/>
            </a:p>
          </p:txBody>
        </p:sp>
        <p:sp>
          <p:nvSpPr>
            <p:cNvPr id="25" name="TextBox 35"/>
            <p:cNvSpPr txBox="1"/>
            <p:nvPr/>
          </p:nvSpPr>
          <p:spPr>
            <a:xfrm>
              <a:off x="76200" y="3657600"/>
              <a:ext cx="457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4</a:t>
              </a:r>
              <a:endParaRPr lang="en-US" sz="1800" dirty="0"/>
            </a:p>
          </p:txBody>
        </p:sp>
        <p:sp>
          <p:nvSpPr>
            <p:cNvPr id="26" name="TextBox 36"/>
            <p:cNvSpPr txBox="1"/>
            <p:nvPr/>
          </p:nvSpPr>
          <p:spPr>
            <a:xfrm>
              <a:off x="76200" y="3048000"/>
              <a:ext cx="457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6</a:t>
              </a:r>
              <a:endParaRPr lang="en-US" sz="1800" dirty="0"/>
            </a:p>
          </p:txBody>
        </p:sp>
        <p:sp>
          <p:nvSpPr>
            <p:cNvPr id="27" name="TextBox 37"/>
            <p:cNvSpPr txBox="1"/>
            <p:nvPr/>
          </p:nvSpPr>
          <p:spPr>
            <a:xfrm>
              <a:off x="76200" y="2438400"/>
              <a:ext cx="457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8</a:t>
              </a:r>
              <a:endParaRPr lang="en-US" sz="1800" dirty="0"/>
            </a:p>
          </p:txBody>
        </p:sp>
        <p:sp>
          <p:nvSpPr>
            <p:cNvPr id="28" name="TextBox 38"/>
            <p:cNvSpPr txBox="1"/>
            <p:nvPr/>
          </p:nvSpPr>
          <p:spPr>
            <a:xfrm>
              <a:off x="0" y="1905000"/>
              <a:ext cx="609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t>$B</a:t>
              </a:r>
              <a:endParaRPr lang="en-US" sz="1800" dirty="0"/>
            </a:p>
          </p:txBody>
        </p:sp>
        <p:cxnSp>
          <p:nvCxnSpPr>
            <p:cNvPr id="29" name="Straight Connector 28"/>
            <p:cNvCxnSpPr/>
            <p:nvPr/>
          </p:nvCxnSpPr>
          <p:spPr>
            <a:xfrm flipV="1">
              <a:off x="533400" y="4724400"/>
              <a:ext cx="990600" cy="1524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524000" y="4343400"/>
              <a:ext cx="1066800" cy="3810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590800" y="3733800"/>
              <a:ext cx="990600" cy="6096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581400" y="3200400"/>
              <a:ext cx="914400" cy="5334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3" name="Left Brace 32"/>
            <p:cNvSpPr/>
            <p:nvPr/>
          </p:nvSpPr>
          <p:spPr>
            <a:xfrm>
              <a:off x="4114800" y="3200400"/>
              <a:ext cx="381000" cy="9144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Left Brace 33"/>
            <p:cNvSpPr/>
            <p:nvPr/>
          </p:nvSpPr>
          <p:spPr>
            <a:xfrm>
              <a:off x="4114800" y="4114800"/>
              <a:ext cx="381000" cy="76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5" name="Rounded Rectangular Callout 34"/>
            <p:cNvSpPr/>
            <p:nvPr/>
          </p:nvSpPr>
          <p:spPr>
            <a:xfrm>
              <a:off x="2514600" y="3048000"/>
              <a:ext cx="990600" cy="381000"/>
            </a:xfrm>
            <a:prstGeom prst="wedgeRoundRectCallout">
              <a:avLst>
                <a:gd name="adj1" fmla="val 107941"/>
                <a:gd name="adj2" fmla="val 9929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800" dirty="0" smtClean="0">
                  <a:solidFill>
                    <a:schemeClr val="tx1"/>
                  </a:solidFill>
                </a:rPr>
                <a:t>OLTP</a:t>
              </a:r>
              <a:endParaRPr lang="en-US" sz="1800" dirty="0">
                <a:solidFill>
                  <a:schemeClr val="tx1"/>
                </a:solidFill>
              </a:endParaRPr>
            </a:p>
          </p:txBody>
        </p:sp>
        <p:sp>
          <p:nvSpPr>
            <p:cNvPr id="36" name="Rounded Rectangular Callout 35"/>
            <p:cNvSpPr/>
            <p:nvPr/>
          </p:nvSpPr>
          <p:spPr>
            <a:xfrm>
              <a:off x="2590800" y="3581400"/>
              <a:ext cx="990600" cy="381000"/>
            </a:xfrm>
            <a:prstGeom prst="wedgeRoundRectCallout">
              <a:avLst>
                <a:gd name="adj1" fmla="val 97492"/>
                <a:gd name="adj2" fmla="val 17627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800" dirty="0" smtClean="0">
                  <a:solidFill>
                    <a:schemeClr val="tx1"/>
                  </a:solidFill>
                </a:rPr>
                <a:t>DW</a:t>
              </a:r>
              <a:endParaRPr lang="en-US" sz="1800" dirty="0">
                <a:solidFill>
                  <a:schemeClr val="tx1"/>
                </a:solidFill>
              </a:endParaRPr>
            </a:p>
          </p:txBody>
        </p:sp>
        <p:sp>
          <p:nvSpPr>
            <p:cNvPr id="37" name="Rounded Rectangular Callout 36"/>
            <p:cNvSpPr/>
            <p:nvPr/>
          </p:nvSpPr>
          <p:spPr>
            <a:xfrm>
              <a:off x="609600" y="3352800"/>
              <a:ext cx="914400" cy="381000"/>
            </a:xfrm>
            <a:prstGeom prst="wedgeRoundRectCallout">
              <a:avLst>
                <a:gd name="adj1" fmla="val 44371"/>
                <a:gd name="adj2" fmla="val 30759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800" dirty="0" smtClean="0">
                  <a:solidFill>
                    <a:schemeClr val="tx1"/>
                  </a:solidFill>
                </a:rPr>
                <a:t>Mixed</a:t>
              </a:r>
              <a:endParaRPr lang="en-US" sz="1800" dirty="0">
                <a:solidFill>
                  <a:schemeClr val="tx1"/>
                </a:solidFill>
              </a:endParaRPr>
            </a:p>
          </p:txBody>
        </p:sp>
      </p:grpSp>
    </p:spTree>
    <p:extLst>
      <p:ext uri="{BB962C8B-B14F-4D97-AF65-F5344CB8AC3E}">
        <p14:creationId xmlns:p14="http://schemas.microsoft.com/office/powerpoint/2010/main" val="3019922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elephants doomed?</a:t>
            </a:r>
            <a:endParaRPr lang="en-US"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5</a:t>
            </a:fld>
            <a:endParaRPr lang="en-US"/>
          </a:p>
        </p:txBody>
      </p:sp>
      <p:pic>
        <p:nvPicPr>
          <p:cNvPr id="6" name="Picture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9311" y="2373746"/>
            <a:ext cx="3156733" cy="1920240"/>
          </a:xfrm>
          <a:prstGeom prst="rect">
            <a:avLst/>
          </a:prstGeom>
        </p:spPr>
      </p:pic>
      <p:sp>
        <p:nvSpPr>
          <p:cNvPr id="9" name="TextBox 8"/>
          <p:cNvSpPr txBox="1"/>
          <p:nvPr/>
        </p:nvSpPr>
        <p:spPr>
          <a:xfrm>
            <a:off x="1976582" y="2896821"/>
            <a:ext cx="1560946" cy="461665"/>
          </a:xfrm>
          <a:prstGeom prst="rect">
            <a:avLst/>
          </a:prstGeom>
          <a:noFill/>
        </p:spPr>
        <p:txBody>
          <a:bodyPr wrap="square" rtlCol="0">
            <a:spAutoFit/>
          </a:bodyPr>
          <a:lstStyle/>
          <a:p>
            <a:r>
              <a:rPr lang="en-US" sz="2400" dirty="0" smtClean="0">
                <a:solidFill>
                  <a:srgbClr val="C00000"/>
                </a:solidFill>
              </a:rPr>
              <a:t>SQL Server</a:t>
            </a:r>
            <a:endParaRPr lang="en-US" sz="2400" dirty="0">
              <a:solidFill>
                <a:srgbClr val="C00000"/>
              </a:solidFill>
            </a:endParaRPr>
          </a:p>
        </p:txBody>
      </p:sp>
      <p:grpSp>
        <p:nvGrpSpPr>
          <p:cNvPr id="12" name="Group 11"/>
          <p:cNvGrpSpPr/>
          <p:nvPr/>
        </p:nvGrpSpPr>
        <p:grpSpPr>
          <a:xfrm>
            <a:off x="4129299" y="2487573"/>
            <a:ext cx="2889787" cy="2256046"/>
            <a:chOff x="4129299" y="2487573"/>
            <a:chExt cx="2889787" cy="225604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299" y="3481815"/>
              <a:ext cx="1669863" cy="9721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116" y="2487573"/>
              <a:ext cx="1816913" cy="640080"/>
            </a:xfrm>
            <a:prstGeom prst="rect">
              <a:avLst/>
            </a:prstGeom>
            <a:scene3d>
              <a:camera prst="orthographicFront">
                <a:rot lat="0" lon="10800000" rev="0"/>
              </a:camera>
              <a:lightRig rig="threePt" dir="t"/>
            </a:scene3d>
          </p:spPr>
        </p:pic>
        <p:sp>
          <p:nvSpPr>
            <p:cNvPr id="10" name="TextBox 9"/>
            <p:cNvSpPr txBox="1"/>
            <p:nvPr/>
          </p:nvSpPr>
          <p:spPr>
            <a:xfrm>
              <a:off x="4628058" y="3079924"/>
              <a:ext cx="2391028" cy="369332"/>
            </a:xfrm>
            <a:prstGeom prst="rect">
              <a:avLst/>
            </a:prstGeom>
            <a:noFill/>
          </p:spPr>
          <p:txBody>
            <a:bodyPr wrap="square" rtlCol="0">
              <a:spAutoFit/>
            </a:bodyPr>
            <a:lstStyle/>
            <a:p>
              <a:r>
                <a:rPr lang="en-US" dirty="0" smtClean="0"/>
                <a:t>Main-memory DBMSs</a:t>
              </a:r>
              <a:endParaRPr lang="en-US" dirty="0"/>
            </a:p>
          </p:txBody>
        </p:sp>
        <p:sp>
          <p:nvSpPr>
            <p:cNvPr id="11" name="TextBox 10"/>
            <p:cNvSpPr txBox="1"/>
            <p:nvPr/>
          </p:nvSpPr>
          <p:spPr>
            <a:xfrm>
              <a:off x="4129299" y="4374287"/>
              <a:ext cx="1669863" cy="369332"/>
            </a:xfrm>
            <a:prstGeom prst="rect">
              <a:avLst/>
            </a:prstGeom>
            <a:noFill/>
          </p:spPr>
          <p:txBody>
            <a:bodyPr wrap="square" rtlCol="0">
              <a:spAutoFit/>
            </a:bodyPr>
            <a:lstStyle/>
            <a:p>
              <a:r>
                <a:rPr lang="en-US" dirty="0" smtClean="0"/>
                <a:t>Column stores</a:t>
              </a:r>
              <a:endParaRPr lang="en-US" dirty="0"/>
            </a:p>
          </p:txBody>
        </p:sp>
      </p:grpSp>
    </p:spTree>
    <p:extLst>
      <p:ext uri="{BB962C8B-B14F-4D97-AF65-F5344CB8AC3E}">
        <p14:creationId xmlns:p14="http://schemas.microsoft.com/office/powerpoint/2010/main" val="306253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ake the elephant dance!</a:t>
            </a:r>
            <a:endParaRPr lang="en-US"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lstStyle/>
          <a:p>
            <a:fld id="{8E2163D7-BCBA-4E2F-8CC8-5ECF1C50D42E}" type="slidenum">
              <a:rPr lang="en-US" smtClean="0"/>
              <a:t>6</a:t>
            </a:fld>
            <a:endParaRPr lang="en-US"/>
          </a:p>
        </p:txBody>
      </p:sp>
      <p:pic>
        <p:nvPicPr>
          <p:cNvPr id="7" name="Picture 6"/>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65333" y="1958544"/>
            <a:ext cx="3242761" cy="3383280"/>
          </a:xfrm>
          <a:prstGeom prst="rect">
            <a:avLst/>
          </a:prstGeom>
        </p:spPr>
      </p:pic>
      <p:sp>
        <p:nvSpPr>
          <p:cNvPr id="11" name="TextBox 10"/>
          <p:cNvSpPr txBox="1"/>
          <p:nvPr/>
        </p:nvSpPr>
        <p:spPr>
          <a:xfrm>
            <a:off x="2039164" y="3764901"/>
            <a:ext cx="1351262" cy="400110"/>
          </a:xfrm>
          <a:prstGeom prst="rect">
            <a:avLst/>
          </a:prstGeom>
          <a:noFill/>
        </p:spPr>
        <p:txBody>
          <a:bodyPr wrap="square" rtlCol="0">
            <a:spAutoFit/>
          </a:bodyPr>
          <a:lstStyle/>
          <a:p>
            <a:r>
              <a:rPr lang="en-US" sz="2000" dirty="0" smtClean="0">
                <a:solidFill>
                  <a:schemeClr val="bg1"/>
                </a:solidFill>
              </a:rPr>
              <a:t>SQL Server</a:t>
            </a:r>
            <a:endParaRPr lang="en-US" sz="2000" dirty="0">
              <a:solidFill>
                <a:schemeClr val="bg1"/>
              </a:solidFill>
            </a:endParaRPr>
          </a:p>
        </p:txBody>
      </p:sp>
      <p:grpSp>
        <p:nvGrpSpPr>
          <p:cNvPr id="14" name="Group 13"/>
          <p:cNvGrpSpPr/>
          <p:nvPr/>
        </p:nvGrpSpPr>
        <p:grpSpPr>
          <a:xfrm>
            <a:off x="4798343" y="1737780"/>
            <a:ext cx="3133390" cy="3386332"/>
            <a:chOff x="4798343" y="1737780"/>
            <a:chExt cx="3133390" cy="3386332"/>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971" y="1737780"/>
              <a:ext cx="1666762" cy="15544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8343" y="3106834"/>
              <a:ext cx="1725473" cy="1833372"/>
            </a:xfrm>
            <a:prstGeom prst="rect">
              <a:avLst/>
            </a:prstGeom>
            <a:scene3d>
              <a:camera prst="orthographicFront">
                <a:rot lat="0" lon="10800000" rev="0"/>
              </a:camera>
              <a:lightRig rig="threePt" dir="t"/>
            </a:scene3d>
          </p:spPr>
        </p:pic>
        <p:sp>
          <p:nvSpPr>
            <p:cNvPr id="12" name="TextBox 11"/>
            <p:cNvSpPr txBox="1"/>
            <p:nvPr/>
          </p:nvSpPr>
          <p:spPr>
            <a:xfrm>
              <a:off x="5645784" y="4754780"/>
              <a:ext cx="878032" cy="369332"/>
            </a:xfrm>
            <a:prstGeom prst="rect">
              <a:avLst/>
            </a:prstGeom>
            <a:noFill/>
          </p:spPr>
          <p:txBody>
            <a:bodyPr wrap="square" rtlCol="0">
              <a:spAutoFit/>
            </a:bodyPr>
            <a:lstStyle/>
            <a:p>
              <a:r>
                <a:rPr lang="en-US" dirty="0" smtClean="0"/>
                <a:t>Apollo</a:t>
              </a:r>
              <a:endParaRPr lang="en-US" dirty="0"/>
            </a:p>
          </p:txBody>
        </p:sp>
        <p:sp>
          <p:nvSpPr>
            <p:cNvPr id="13" name="TextBox 12"/>
            <p:cNvSpPr txBox="1"/>
            <p:nvPr/>
          </p:nvSpPr>
          <p:spPr>
            <a:xfrm>
              <a:off x="6710801" y="3339351"/>
              <a:ext cx="1010799" cy="369332"/>
            </a:xfrm>
            <a:prstGeom prst="rect">
              <a:avLst/>
            </a:prstGeom>
            <a:noFill/>
          </p:spPr>
          <p:txBody>
            <a:bodyPr wrap="square" rtlCol="0">
              <a:spAutoFit/>
            </a:bodyPr>
            <a:lstStyle/>
            <a:p>
              <a:r>
                <a:rPr lang="en-US" dirty="0" smtClean="0"/>
                <a:t>Hekaton</a:t>
              </a:r>
              <a:endParaRPr lang="en-US" dirty="0"/>
            </a:p>
          </p:txBody>
        </p:sp>
      </p:grpSp>
    </p:spTree>
    <p:extLst>
      <p:ext uri="{BB962C8B-B14F-4D97-AF65-F5344CB8AC3E}">
        <p14:creationId xmlns:p14="http://schemas.microsoft.com/office/powerpoint/2010/main" val="426294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time to get serious…</a:t>
            </a:r>
            <a:endParaRPr lang="en-US" dirty="0"/>
          </a:p>
        </p:txBody>
      </p:sp>
      <p:sp>
        <p:nvSpPr>
          <p:cNvPr id="3" name="Content Placeholder 2"/>
          <p:cNvSpPr>
            <a:spLocks noGrp="1"/>
          </p:cNvSpPr>
          <p:nvPr>
            <p:ph idx="1"/>
          </p:nvPr>
        </p:nvSpPr>
        <p:spPr/>
        <p:txBody>
          <a:bodyPr/>
          <a:lstStyle/>
          <a:p>
            <a:r>
              <a:rPr lang="en-US" sz="2800" dirty="0" smtClean="0"/>
              <a:t>Apollo </a:t>
            </a:r>
          </a:p>
          <a:p>
            <a:pPr lvl="1"/>
            <a:r>
              <a:rPr lang="en-US" dirty="0" smtClean="0"/>
              <a:t>Column store technology integrated into SQL Server</a:t>
            </a:r>
          </a:p>
          <a:p>
            <a:pPr lvl="1"/>
            <a:r>
              <a:rPr lang="en-US" dirty="0" smtClean="0"/>
              <a:t>Targeted for data warehousing workloads</a:t>
            </a:r>
          </a:p>
          <a:p>
            <a:pPr lvl="1"/>
            <a:r>
              <a:rPr lang="en-US" dirty="0" smtClean="0"/>
              <a:t>First installment in SQL 2012, second in SQL 2014</a:t>
            </a:r>
          </a:p>
          <a:p>
            <a:r>
              <a:rPr lang="en-US" sz="2800" dirty="0" smtClean="0"/>
              <a:t>Hekaton</a:t>
            </a:r>
          </a:p>
          <a:p>
            <a:pPr lvl="1"/>
            <a:r>
              <a:rPr lang="en-US" dirty="0"/>
              <a:t>M</a:t>
            </a:r>
            <a:r>
              <a:rPr lang="en-US" dirty="0" smtClean="0"/>
              <a:t>ain-memory database engine integrated into SQL Server</a:t>
            </a:r>
          </a:p>
          <a:p>
            <a:pPr lvl="1"/>
            <a:r>
              <a:rPr lang="en-US" dirty="0" smtClean="0"/>
              <a:t>Targeted for OLTP workloads</a:t>
            </a:r>
          </a:p>
          <a:p>
            <a:pPr lvl="1"/>
            <a:r>
              <a:rPr lang="en-US" dirty="0" smtClean="0"/>
              <a:t>Initial version in SQL 2014</a:t>
            </a:r>
          </a:p>
          <a:p>
            <a:pPr lvl="1"/>
            <a:endParaRPr lang="en-US" dirty="0"/>
          </a:p>
          <a:p>
            <a:r>
              <a:rPr lang="en-US" dirty="0" smtClean="0"/>
              <a:t>This talk doesn’t cover</a:t>
            </a:r>
          </a:p>
          <a:p>
            <a:pPr lvl="1"/>
            <a:r>
              <a:rPr lang="en-US" dirty="0" smtClean="0"/>
              <a:t>PDW          – SQL Server Parallel Data Warehouse appliance</a:t>
            </a:r>
          </a:p>
          <a:p>
            <a:pPr lvl="1"/>
            <a:r>
              <a:rPr lang="en-US" dirty="0" smtClean="0"/>
              <a:t>SQL Azure – SQL Server in the cloud</a:t>
            </a:r>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7</a:t>
            </a:fld>
            <a:endParaRPr lang="en-US"/>
          </a:p>
        </p:txBody>
      </p:sp>
    </p:spTree>
    <p:extLst>
      <p:ext uri="{BB962C8B-B14F-4D97-AF65-F5344CB8AC3E}">
        <p14:creationId xmlns:p14="http://schemas.microsoft.com/office/powerpoint/2010/main" val="180262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column store index?</a:t>
            </a:r>
            <a:endParaRPr lang="en-US" dirty="0"/>
          </a:p>
        </p:txBody>
      </p:sp>
      <p:sp>
        <p:nvSpPr>
          <p:cNvPr id="4" name="Footer Placeholder 3"/>
          <p:cNvSpPr>
            <a:spLocks noGrp="1"/>
          </p:cNvSpPr>
          <p:nvPr>
            <p:ph type="ftr" sz="quarter" idx="11"/>
          </p:nvPr>
        </p:nvSpPr>
        <p:spPr/>
        <p:txBody>
          <a:bodyPr/>
          <a:lstStyle/>
          <a:p>
            <a:r>
              <a:rPr lang="en-US" smtClean="0"/>
              <a:t>Paul Larson, Nov 2013</a:t>
            </a:r>
            <a:endParaRPr lang="en-US"/>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8</a:t>
            </a:fld>
            <a:endParaRPr lang="en-US"/>
          </a:p>
        </p:txBody>
      </p:sp>
      <p:sp>
        <p:nvSpPr>
          <p:cNvPr id="6" name="Content Placeholder 2"/>
          <p:cNvSpPr txBox="1">
            <a:spLocks/>
          </p:cNvSpPr>
          <p:nvPr/>
        </p:nvSpPr>
        <p:spPr>
          <a:xfrm>
            <a:off x="2209800" y="3064814"/>
            <a:ext cx="6781800" cy="3267113"/>
          </a:xfrm>
          <a:prstGeom prst="rect">
            <a:avLst/>
          </a:prstGeom>
        </p:spPr>
        <p:txBody>
          <a:bodyPr>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buFont typeface="Georgia"/>
              <a:buNone/>
            </a:pPr>
            <a:r>
              <a:rPr lang="en-US" dirty="0" smtClean="0"/>
              <a:t>A column store index stores data column-wise</a:t>
            </a:r>
            <a:endParaRPr lang="en-US" dirty="0"/>
          </a:p>
          <a:p>
            <a:pPr marL="457200" indent="-457200"/>
            <a:r>
              <a:rPr lang="en-US" sz="2400" dirty="0" smtClean="0"/>
              <a:t>Each page stores data from a single column</a:t>
            </a:r>
          </a:p>
          <a:p>
            <a:pPr marL="457200" indent="-457200"/>
            <a:r>
              <a:rPr lang="en-US" sz="2400" dirty="0" smtClean="0"/>
              <a:t>Data </a:t>
            </a:r>
            <a:r>
              <a:rPr lang="en-US" sz="2400" u="sng" dirty="0" smtClean="0"/>
              <a:t>not</a:t>
            </a:r>
            <a:r>
              <a:rPr lang="en-US" sz="2400" dirty="0" smtClean="0"/>
              <a:t> stored in sorted order</a:t>
            </a:r>
          </a:p>
          <a:p>
            <a:pPr marL="457200" indent="-457200"/>
            <a:r>
              <a:rPr lang="en-US" sz="2400" dirty="0" smtClean="0"/>
              <a:t>Optimized for scans</a:t>
            </a:r>
          </a:p>
        </p:txBody>
      </p:sp>
      <p:grpSp>
        <p:nvGrpSpPr>
          <p:cNvPr id="7" name="Group 6"/>
          <p:cNvGrpSpPr/>
          <p:nvPr/>
        </p:nvGrpSpPr>
        <p:grpSpPr>
          <a:xfrm>
            <a:off x="457200" y="1600200"/>
            <a:ext cx="3886200" cy="1066800"/>
            <a:chOff x="4267200" y="1524000"/>
            <a:chExt cx="3886200" cy="1219200"/>
          </a:xfrm>
        </p:grpSpPr>
        <p:sp>
          <p:nvSpPr>
            <p:cNvPr id="8" name="TextBox 7"/>
            <p:cNvSpPr txBox="1"/>
            <p:nvPr/>
          </p:nvSpPr>
          <p:spPr>
            <a:xfrm>
              <a:off x="6617448" y="1937759"/>
              <a:ext cx="316752" cy="369332"/>
            </a:xfrm>
            <a:prstGeom prst="rect">
              <a:avLst/>
            </a:prstGeom>
            <a:noFill/>
            <a:ln w="19050">
              <a:noFill/>
            </a:ln>
          </p:spPr>
          <p:txBody>
            <a:bodyPr wrap="square" rtlCol="0">
              <a:spAutoFit/>
            </a:bodyPr>
            <a:lstStyle/>
            <a:p>
              <a:r>
                <a:rPr lang="en-US" dirty="0" smtClean="0">
                  <a:solidFill>
                    <a:schemeClr val="accent1"/>
                  </a:solidFill>
                </a:rPr>
                <a:t>…</a:t>
              </a:r>
              <a:endParaRPr lang="en-US" dirty="0">
                <a:solidFill>
                  <a:schemeClr val="accent1"/>
                </a:solidFill>
              </a:endParaRPr>
            </a:p>
          </p:txBody>
        </p:sp>
        <p:grpSp>
          <p:nvGrpSpPr>
            <p:cNvPr id="9" name="Group 8"/>
            <p:cNvGrpSpPr/>
            <p:nvPr/>
          </p:nvGrpSpPr>
          <p:grpSpPr>
            <a:xfrm>
              <a:off x="4267200" y="1524000"/>
              <a:ext cx="1013791" cy="1219200"/>
              <a:chOff x="4267200" y="1524000"/>
              <a:chExt cx="1013791" cy="1219200"/>
            </a:xfrm>
          </p:grpSpPr>
          <p:sp>
            <p:nvSpPr>
              <p:cNvPr id="26" name="Rectangle 25"/>
              <p:cNvSpPr/>
              <p:nvPr/>
            </p:nvSpPr>
            <p:spPr>
              <a:xfrm>
                <a:off x="4267200" y="1524000"/>
                <a:ext cx="1013791" cy="1219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4379843" y="17526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79843" y="19050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79843" y="20574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79843" y="22098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79843" y="23622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79843" y="25146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393635" y="1524000"/>
              <a:ext cx="1013791" cy="1219200"/>
              <a:chOff x="5393635" y="1524000"/>
              <a:chExt cx="1013791" cy="1219200"/>
            </a:xfrm>
          </p:grpSpPr>
          <p:sp>
            <p:nvSpPr>
              <p:cNvPr id="19" name="Rectangle 18"/>
              <p:cNvSpPr/>
              <p:nvPr/>
            </p:nvSpPr>
            <p:spPr>
              <a:xfrm>
                <a:off x="5393635" y="1524000"/>
                <a:ext cx="1013791" cy="1219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a:off x="5506278" y="17526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06278" y="19050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06278" y="20574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06278" y="22098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06278" y="23622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06278" y="25146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139609" y="1524000"/>
              <a:ext cx="1013791" cy="1219200"/>
              <a:chOff x="7139609" y="1524000"/>
              <a:chExt cx="1013791" cy="1219200"/>
            </a:xfrm>
          </p:grpSpPr>
          <p:sp>
            <p:nvSpPr>
              <p:cNvPr id="12" name="Rectangle 11"/>
              <p:cNvSpPr/>
              <p:nvPr/>
            </p:nvSpPr>
            <p:spPr>
              <a:xfrm>
                <a:off x="7139609" y="1524000"/>
                <a:ext cx="1013791" cy="1219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7252252" y="17526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52252" y="19050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52252" y="20574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52252" y="22098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52252" y="23622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52252" y="2514600"/>
                <a:ext cx="788504" cy="1588"/>
              </a:xfrm>
              <a:prstGeom prst="line">
                <a:avLst/>
              </a:prstGeom>
              <a:ln w="8255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463094" y="2914231"/>
            <a:ext cx="1465526" cy="3791370"/>
            <a:chOff x="463094" y="2914231"/>
            <a:chExt cx="1465526" cy="3791370"/>
          </a:xfrm>
        </p:grpSpPr>
        <p:grpSp>
          <p:nvGrpSpPr>
            <p:cNvPr id="41" name="Group 40"/>
            <p:cNvGrpSpPr/>
            <p:nvPr/>
          </p:nvGrpSpPr>
          <p:grpSpPr>
            <a:xfrm>
              <a:off x="463094" y="2914231"/>
              <a:ext cx="368088" cy="3747472"/>
              <a:chOff x="5594998" y="2861630"/>
              <a:chExt cx="434678" cy="3657600"/>
            </a:xfrm>
          </p:grpSpPr>
          <p:sp>
            <p:nvSpPr>
              <p:cNvPr id="77" name="Rectangle 76"/>
              <p:cNvSpPr/>
              <p:nvPr/>
            </p:nvSpPr>
            <p:spPr>
              <a:xfrm>
                <a:off x="5677080" y="3088160"/>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5686380" y="4275838"/>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5688492"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5594998" y="2861630"/>
                <a:ext cx="434678" cy="226530"/>
              </a:xfrm>
              <a:prstGeom prst="rect">
                <a:avLst/>
              </a:prstGeom>
              <a:noFill/>
              <a:ln>
                <a:noFill/>
              </a:ln>
            </p:spPr>
            <p:txBody>
              <a:bodyPr wrap="none" rtlCol="0">
                <a:spAutoFit/>
              </a:bodyPr>
              <a:lstStyle/>
              <a:p>
                <a:r>
                  <a:rPr lang="en-US" sz="1100" dirty="0" smtClean="0"/>
                  <a:t>C1</a:t>
                </a:r>
                <a:endParaRPr lang="en-US" sz="1100" dirty="0"/>
              </a:p>
            </p:txBody>
          </p:sp>
          <p:sp>
            <p:nvSpPr>
              <p:cNvPr id="81" name="Rectangle 80"/>
              <p:cNvSpPr/>
              <p:nvPr/>
            </p:nvSpPr>
            <p:spPr>
              <a:xfrm>
                <a:off x="5608218" y="3056336"/>
                <a:ext cx="344907"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5608218" y="4238744"/>
                <a:ext cx="344908"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p:cNvGrpSpPr/>
            <p:nvPr/>
          </p:nvGrpSpPr>
          <p:grpSpPr>
            <a:xfrm>
              <a:off x="841549" y="2919111"/>
              <a:ext cx="379892" cy="3742592"/>
              <a:chOff x="6041918" y="2866393"/>
              <a:chExt cx="448617" cy="3652837"/>
            </a:xfrm>
          </p:grpSpPr>
          <p:sp>
            <p:nvSpPr>
              <p:cNvPr id="71" name="Rectangle 70"/>
              <p:cNvSpPr/>
              <p:nvPr/>
            </p:nvSpPr>
            <p:spPr>
              <a:xfrm>
                <a:off x="6108762" y="3093431"/>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6114826" y="4275838"/>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6113525"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a:off x="6047153" y="2866393"/>
                <a:ext cx="443382" cy="239705"/>
              </a:xfrm>
              <a:prstGeom prst="rect">
                <a:avLst/>
              </a:prstGeom>
              <a:noFill/>
              <a:ln>
                <a:noFill/>
              </a:ln>
            </p:spPr>
            <p:txBody>
              <a:bodyPr wrap="square" rtlCol="0">
                <a:spAutoFit/>
              </a:bodyPr>
              <a:lstStyle/>
              <a:p>
                <a:r>
                  <a:rPr lang="en-US" sz="1100" dirty="0" smtClean="0"/>
                  <a:t>C2</a:t>
                </a:r>
                <a:endParaRPr lang="en-US" sz="1100" dirty="0"/>
              </a:p>
            </p:txBody>
          </p:sp>
          <p:sp>
            <p:nvSpPr>
              <p:cNvPr id="75" name="Rectangle 74"/>
              <p:cNvSpPr/>
              <p:nvPr/>
            </p:nvSpPr>
            <p:spPr>
              <a:xfrm>
                <a:off x="6047129" y="3056337"/>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6041918" y="4238745"/>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p:nvGrpSpPr>
          <p:grpSpPr>
            <a:xfrm>
              <a:off x="1204088" y="2914273"/>
              <a:ext cx="436661" cy="3747430"/>
              <a:chOff x="6470043" y="2861671"/>
              <a:chExt cx="515656" cy="3657559"/>
            </a:xfrm>
          </p:grpSpPr>
          <p:sp>
            <p:nvSpPr>
              <p:cNvPr id="65" name="Rectangle 64"/>
              <p:cNvSpPr/>
              <p:nvPr/>
            </p:nvSpPr>
            <p:spPr>
              <a:xfrm>
                <a:off x="6544187" y="3092923"/>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6557664" y="4271572"/>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6560659"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a:off x="6470043" y="2861671"/>
                <a:ext cx="515656" cy="239705"/>
              </a:xfrm>
              <a:prstGeom prst="rect">
                <a:avLst/>
              </a:prstGeom>
              <a:noFill/>
              <a:ln>
                <a:noFill/>
              </a:ln>
            </p:spPr>
            <p:txBody>
              <a:bodyPr wrap="square" rtlCol="0">
                <a:spAutoFit/>
              </a:bodyPr>
              <a:lstStyle/>
              <a:p>
                <a:r>
                  <a:rPr lang="en-US" sz="1100" dirty="0" smtClean="0"/>
                  <a:t>C3</a:t>
                </a:r>
                <a:endParaRPr lang="en-US" sz="1100" dirty="0"/>
              </a:p>
            </p:txBody>
          </p:sp>
          <p:sp>
            <p:nvSpPr>
              <p:cNvPr id="69" name="Rectangle 68"/>
              <p:cNvSpPr/>
              <p:nvPr/>
            </p:nvSpPr>
            <p:spPr>
              <a:xfrm>
                <a:off x="6477343" y="3055829"/>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6485981" y="4238745"/>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1576465" y="2914231"/>
              <a:ext cx="352155" cy="3785477"/>
              <a:chOff x="6909785" y="2861630"/>
              <a:chExt cx="415862" cy="3694694"/>
            </a:xfrm>
          </p:grpSpPr>
          <p:sp>
            <p:nvSpPr>
              <p:cNvPr id="47" name="Rectangle 46"/>
              <p:cNvSpPr/>
              <p:nvPr/>
            </p:nvSpPr>
            <p:spPr>
              <a:xfrm>
                <a:off x="6978607" y="3092923"/>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6985699" y="4278903"/>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6909785" y="2861630"/>
                <a:ext cx="415862" cy="261610"/>
              </a:xfrm>
              <a:prstGeom prst="rect">
                <a:avLst/>
              </a:prstGeom>
              <a:noFill/>
              <a:ln>
                <a:noFill/>
              </a:ln>
            </p:spPr>
            <p:txBody>
              <a:bodyPr wrap="square" rtlCol="0">
                <a:spAutoFit/>
              </a:bodyPr>
              <a:lstStyle/>
              <a:p>
                <a:r>
                  <a:rPr lang="en-US" sz="1100" dirty="0" smtClean="0"/>
                  <a:t>C4</a:t>
                </a:r>
                <a:endParaRPr lang="en-US" sz="1100" dirty="0"/>
              </a:p>
            </p:txBody>
          </p:sp>
          <p:sp>
            <p:nvSpPr>
              <p:cNvPr id="50" name="Rectangle 49"/>
              <p:cNvSpPr/>
              <p:nvPr/>
            </p:nvSpPr>
            <p:spPr>
              <a:xfrm>
                <a:off x="6911763" y="3056337"/>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6918920" y="4238745"/>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6944643" y="542642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Rectangle 34"/>
            <p:cNvSpPr/>
            <p:nvPr/>
          </p:nvSpPr>
          <p:spPr>
            <a:xfrm>
              <a:off x="1658944" y="5580048"/>
              <a:ext cx="168894" cy="108165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221442" y="5547936"/>
              <a:ext cx="282102" cy="1157665"/>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841549" y="5542043"/>
              <a:ext cx="282102" cy="1157665"/>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74289" y="5542043"/>
              <a:ext cx="292070" cy="1157665"/>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3" name="TextBox 82"/>
          <p:cNvSpPr txBox="1"/>
          <p:nvPr/>
        </p:nvSpPr>
        <p:spPr>
          <a:xfrm>
            <a:off x="4800600" y="1676400"/>
            <a:ext cx="2971800" cy="830997"/>
          </a:xfrm>
          <a:prstGeom prst="rect">
            <a:avLst/>
          </a:prstGeom>
          <a:noFill/>
        </p:spPr>
        <p:txBody>
          <a:bodyPr wrap="square" rtlCol="0">
            <a:spAutoFit/>
          </a:bodyPr>
          <a:lstStyle/>
          <a:p>
            <a:r>
              <a:rPr lang="en-US" sz="2400" dirty="0"/>
              <a:t>A</a:t>
            </a:r>
            <a:r>
              <a:rPr lang="en-US" sz="2400" dirty="0" smtClean="0"/>
              <a:t> B-tree index stores  data row-wise</a:t>
            </a:r>
            <a:endParaRPr lang="en-US" sz="2400" dirty="0"/>
          </a:p>
        </p:txBody>
      </p:sp>
    </p:spTree>
    <p:extLst>
      <p:ext uri="{BB962C8B-B14F-4D97-AF65-F5344CB8AC3E}">
        <p14:creationId xmlns:p14="http://schemas.microsoft.com/office/powerpoint/2010/main" val="252964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Apollo challenge</a:t>
            </a:r>
            <a:endParaRPr lang="en-US" dirty="0"/>
          </a:p>
        </p:txBody>
      </p:sp>
      <p:sp>
        <p:nvSpPr>
          <p:cNvPr id="3" name="Content Placeholder 2"/>
          <p:cNvSpPr>
            <a:spLocks noGrp="1"/>
          </p:cNvSpPr>
          <p:nvPr>
            <p:ph idx="1"/>
          </p:nvPr>
        </p:nvSpPr>
        <p:spPr/>
        <p:txBody>
          <a:bodyPr/>
          <a:lstStyle/>
          <a:p>
            <a:r>
              <a:rPr lang="en-US" dirty="0" smtClean="0"/>
              <a:t>Column stores beat the pants off row stores on DW workloads</a:t>
            </a:r>
          </a:p>
          <a:p>
            <a:pPr lvl="1"/>
            <a:r>
              <a:rPr lang="en-US" dirty="0" smtClean="0"/>
              <a:t>Less disc space due to compression</a:t>
            </a:r>
          </a:p>
          <a:p>
            <a:pPr lvl="1"/>
            <a:r>
              <a:rPr lang="en-US" dirty="0" smtClean="0"/>
              <a:t>Less I/O – read only required columns</a:t>
            </a:r>
          </a:p>
          <a:p>
            <a:pPr lvl="1"/>
            <a:r>
              <a:rPr lang="en-US" dirty="0" smtClean="0"/>
              <a:t>Improved cache utilization</a:t>
            </a:r>
          </a:p>
          <a:p>
            <a:pPr lvl="1"/>
            <a:r>
              <a:rPr lang="en-US" dirty="0" smtClean="0"/>
              <a:t>More efficient vector-wise processing</a:t>
            </a:r>
          </a:p>
          <a:p>
            <a:r>
              <a:rPr lang="en-US" dirty="0" smtClean="0"/>
              <a:t>Column store technology per se was not the problem</a:t>
            </a:r>
          </a:p>
          <a:p>
            <a:pPr lvl="1"/>
            <a:r>
              <a:rPr lang="en-US" dirty="0" smtClean="0"/>
              <a:t>Old, well understood technology</a:t>
            </a:r>
          </a:p>
          <a:p>
            <a:pPr lvl="1"/>
            <a:r>
              <a:rPr lang="en-US" dirty="0" smtClean="0"/>
              <a:t>Already had a fast in-memory column store (Analysis Services)</a:t>
            </a:r>
          </a:p>
          <a:p>
            <a:r>
              <a:rPr lang="en-US" dirty="0" smtClean="0">
                <a:solidFill>
                  <a:srgbClr val="C00000"/>
                </a:solidFill>
              </a:rPr>
              <a:t>Challenge: How to integrate column store technology into SQL Server</a:t>
            </a:r>
          </a:p>
          <a:p>
            <a:pPr lvl="1"/>
            <a:r>
              <a:rPr lang="en-US" dirty="0" smtClean="0"/>
              <a:t>No changes in customer applications</a:t>
            </a:r>
          </a:p>
          <a:p>
            <a:pPr lvl="1"/>
            <a:r>
              <a:rPr lang="en-US" dirty="0" smtClean="0"/>
              <a:t>Work with </a:t>
            </a:r>
            <a:r>
              <a:rPr lang="en-US" u="sng" dirty="0" smtClean="0"/>
              <a:t>all</a:t>
            </a:r>
            <a:r>
              <a:rPr lang="en-US" dirty="0" smtClean="0"/>
              <a:t> SQL Server features</a:t>
            </a:r>
          </a:p>
          <a:p>
            <a:pPr lvl="1"/>
            <a:r>
              <a:rPr lang="en-US" dirty="0" smtClean="0"/>
              <a:t>Reasonable cost of implementation</a:t>
            </a:r>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Paul Larson, Nov 2013</a:t>
            </a:r>
            <a:endParaRPr lang="en-US"/>
          </a:p>
        </p:txBody>
      </p:sp>
      <p:sp>
        <p:nvSpPr>
          <p:cNvPr id="6" name="Slide Number Placeholder 5"/>
          <p:cNvSpPr>
            <a:spLocks noGrp="1"/>
          </p:cNvSpPr>
          <p:nvPr>
            <p:ph type="sldNum" sz="quarter" idx="12"/>
          </p:nvPr>
        </p:nvSpPr>
        <p:spPr/>
        <p:txBody>
          <a:bodyPr/>
          <a:lstStyle/>
          <a:p>
            <a:fld id="{E946A4F1-74DE-4705-A614-3C426E9292AA}" type="slidenum">
              <a:rPr lang="en-US" smtClean="0"/>
              <a:t>9</a:t>
            </a:fld>
            <a:endParaRPr lang="en-US"/>
          </a:p>
        </p:txBody>
      </p:sp>
    </p:spTree>
    <p:extLst>
      <p:ext uri="{BB962C8B-B14F-4D97-AF65-F5344CB8AC3E}">
        <p14:creationId xmlns:p14="http://schemas.microsoft.com/office/powerpoint/2010/main" val="36848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BF38BD6E774F418C8C86FF6F9D3F4A" ma:contentTypeVersion="0" ma:contentTypeDescription="Create a new document." ma:contentTypeScope="" ma:versionID="81b72f612bd9c08726f2af6206760fa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BE6EF-632B-4E26-8AF0-19B15D3B26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858043D-AA8A-47CF-9EFE-AD431CB27BB8}">
  <ds:schemaRefs>
    <ds:schemaRef ds:uri="http://schemas.microsoft.com/sharepoint/v3/contenttype/forms"/>
  </ds:schemaRefs>
</ds:datastoreItem>
</file>

<file path=customXml/itemProps3.xml><?xml version="1.0" encoding="utf-8"?>
<ds:datastoreItem xmlns:ds="http://schemas.openxmlformats.org/officeDocument/2006/customXml" ds:itemID="{B1D62E25-7440-4795-B810-0CE4805DCEB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19504</TotalTime>
  <Words>2425</Words>
  <Application>Microsoft Office PowerPoint</Application>
  <PresentationFormat>On-screen Show (4:3)</PresentationFormat>
  <Paragraphs>546</Paragraphs>
  <Slides>37</Slides>
  <Notes>10</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8" baseType="lpstr">
      <vt:lpstr>Arial</vt:lpstr>
      <vt:lpstr>Calibri</vt:lpstr>
      <vt:lpstr>Calibri Light</vt:lpstr>
      <vt:lpstr>Georgia</vt:lpstr>
      <vt:lpstr>Lucida Sans Unicode</vt:lpstr>
      <vt:lpstr>Segoe UI</vt:lpstr>
      <vt:lpstr>Segoe UI Light</vt:lpstr>
      <vt:lpstr>Times New Roman</vt:lpstr>
      <vt:lpstr>Office Theme</vt:lpstr>
      <vt:lpstr>Visio</vt:lpstr>
      <vt:lpstr>Worksheet</vt:lpstr>
      <vt:lpstr>Evolving the Architecture  of Sql Server </vt:lpstr>
      <vt:lpstr>Time travel back to circa 1980</vt:lpstr>
      <vt:lpstr>But hardware has evolved dramatically</vt:lpstr>
      <vt:lpstr>Workloads evolve too…</vt:lpstr>
      <vt:lpstr>Are elephants doomed?</vt:lpstr>
      <vt:lpstr>Make the elephant dance!</vt:lpstr>
      <vt:lpstr>OK, time to get serious…</vt:lpstr>
      <vt:lpstr>What is a column store index?</vt:lpstr>
      <vt:lpstr>Project Apollo challenge</vt:lpstr>
      <vt:lpstr>Key design decisions</vt:lpstr>
      <vt:lpstr>Creating and storing a column store index</vt:lpstr>
      <vt:lpstr>Update mechanisms</vt:lpstr>
      <vt:lpstr>So does it pay off?</vt:lpstr>
      <vt:lpstr>Where do performance gains come from?</vt:lpstr>
      <vt:lpstr>Current status</vt:lpstr>
      <vt:lpstr>Hekaton: what and why</vt:lpstr>
      <vt:lpstr>Hekaton Architectural Pillars</vt:lpstr>
      <vt:lpstr>Hekaton does not use partitioning</vt:lpstr>
      <vt:lpstr>Data structures for high concurrency</vt:lpstr>
      <vt:lpstr>Storage optimized for main memory</vt:lpstr>
      <vt:lpstr>What concurrency control scheme?</vt:lpstr>
      <vt:lpstr>Hekaton transaction phases</vt:lpstr>
      <vt:lpstr>Transaction validation</vt:lpstr>
      <vt:lpstr>Non-blocking execution</vt:lpstr>
      <vt:lpstr>Scalability under extreme contention (1000 row table, core Hekaton engine only)</vt:lpstr>
      <vt:lpstr>Effect of long read-only transactions</vt:lpstr>
      <vt:lpstr>Hekaton Components and SQL Integration</vt:lpstr>
      <vt:lpstr>Query and transaction interop</vt:lpstr>
      <vt:lpstr>When can old versions be discarded?</vt:lpstr>
      <vt:lpstr>Hekaton garbage collection</vt:lpstr>
      <vt:lpstr>Durability and availability</vt:lpstr>
      <vt:lpstr>CPU efficiency for lookups</vt:lpstr>
      <vt:lpstr>CPU efficiency for updates</vt:lpstr>
      <vt:lpstr>Throughput under high contention</vt:lpstr>
      <vt:lpstr>Initial customer experiences</vt:lpstr>
      <vt:lpstr>Status</vt:lpstr>
      <vt:lpstr>Thank you for your attention.  Questions?</vt:lpstr>
    </vt:vector>
  </TitlesOfParts>
  <Company>Prentice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Prentice Design</dc:creator>
  <dc:description>Template for all breakout &amp; side session owners to use.</dc:description>
  <cp:lastModifiedBy>Paul Larson</cp:lastModifiedBy>
  <cp:revision>625</cp:revision>
  <dcterms:created xsi:type="dcterms:W3CDTF">2012-02-02T21:47:57Z</dcterms:created>
  <dcterms:modified xsi:type="dcterms:W3CDTF">2013-12-05T18:10:52Z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0x0101008EBF38BD6E774F418C8C86FF6F9D3F4A</vt:lpwstr>
  </property>
</Properties>
</file>